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68" r:id="rId2"/>
  </p:sldMasterIdLst>
  <p:notesMasterIdLst>
    <p:notesMasterId r:id="rId11"/>
  </p:notesMasterIdLst>
  <p:sldIdLst>
    <p:sldId id="346" r:id="rId3"/>
    <p:sldId id="357" r:id="rId4"/>
    <p:sldId id="354" r:id="rId5"/>
    <p:sldId id="355" r:id="rId6"/>
    <p:sldId id="356" r:id="rId7"/>
    <p:sldId id="352" r:id="rId8"/>
    <p:sldId id="349" r:id="rId9"/>
    <p:sldId id="35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C393DD"/>
    <a:srgbClr val="A52C79"/>
    <a:srgbClr val="C3D24B"/>
    <a:srgbClr val="A762CE"/>
    <a:srgbClr val="FA0000"/>
    <a:srgbClr val="9558D8"/>
    <a:srgbClr val="FE3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6"/>
    <p:restoredTop sz="94663"/>
  </p:normalViewPr>
  <p:slideViewPr>
    <p:cSldViewPr snapToGrid="0">
      <p:cViewPr varScale="1">
        <p:scale>
          <a:sx n="65" d="100"/>
          <a:sy n="65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65441-CC90-4374-A2EB-B84B2F691554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56283-E1EE-41A4-8D64-7E90F95341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2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/>
          <p:cNvSpPr>
            <a:spLocks noGrp="1"/>
          </p:cNvSpPr>
          <p:nvPr>
            <p:ph idx="1"/>
          </p:nvPr>
        </p:nvSpPr>
        <p:spPr>
          <a:xfrm>
            <a:off x="609600" y="1830390"/>
            <a:ext cx="109728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99FD6EC-50CD-4E43-BC42-FFEF1A80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0E61-BA3B-475A-8D08-749465AFC296}" type="datetime1">
              <a:rPr lang="fr-FR" smtClean="0"/>
              <a:t>16/12/2020</a:t>
            </a:fld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8BAAE481-B565-4BC8-99A7-F36E975E2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86A0-9D61-4B06-A01A-75F9023B109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4654D4-2CAF-4254-A15E-B2D681BDC8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336" y="1036811"/>
            <a:ext cx="7174831" cy="731834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r-FR" err="1"/>
              <a:t>Title</a:t>
            </a:r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178534-06CC-44DC-A2E2-A82155D94649}"/>
              </a:ext>
            </a:extLst>
          </p:cNvPr>
          <p:cNvSpPr txBox="1"/>
          <p:nvPr userDrawn="1"/>
        </p:nvSpPr>
        <p:spPr>
          <a:xfrm>
            <a:off x="6573795" y="271576"/>
            <a:ext cx="6227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Evaluation – </a:t>
            </a:r>
            <a:r>
              <a:rPr lang="fr-FR" sz="2000" err="1">
                <a:solidFill>
                  <a:schemeClr val="bg1"/>
                </a:solidFill>
              </a:rPr>
              <a:t>Strategy</a:t>
            </a:r>
            <a:r>
              <a:rPr lang="fr-FR" sz="2000">
                <a:solidFill>
                  <a:schemeClr val="bg1"/>
                </a:solidFill>
              </a:rPr>
              <a:t> </a:t>
            </a:r>
            <a:r>
              <a:rPr lang="fr-FR" sz="2000" err="1">
                <a:solidFill>
                  <a:schemeClr val="bg1"/>
                </a:solidFill>
              </a:rPr>
              <a:t>Development</a:t>
            </a:r>
            <a:r>
              <a:rPr lang="fr-FR" sz="2000">
                <a:solidFill>
                  <a:schemeClr val="bg1"/>
                </a:solidFill>
              </a:rPr>
              <a:t> and </a:t>
            </a:r>
            <a:r>
              <a:rPr lang="fr-FR" sz="2000" err="1">
                <a:solidFill>
                  <a:schemeClr val="bg1"/>
                </a:solidFill>
              </a:rPr>
              <a:t>Reporting</a:t>
            </a:r>
            <a:endParaRPr lang="fr-FR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1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30344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6082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449141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797570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55047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785945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44508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3596700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88234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22466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6CCF-5C5B-4CE5-BC3A-0786C50BB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21" y="15843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7D758-A252-4369-88B0-7F95080D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6FC408-7823-43AF-8079-CEE02ED1BE7A}" type="datetime1">
              <a:rPr lang="fr-FR" smtClean="0"/>
              <a:t>16/12/2020</a:t>
            </a:fld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705BF-0974-40C4-AFD9-97146DA88B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2593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5815185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516233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9F7713F-F276-4D99-902A-2B487E52E911}"/>
              </a:ext>
            </a:extLst>
          </p:cNvPr>
          <p:cNvGrpSpPr/>
          <p:nvPr userDrawn="1"/>
        </p:nvGrpSpPr>
        <p:grpSpPr>
          <a:xfrm>
            <a:off x="-699449" y="2843200"/>
            <a:ext cx="13590897" cy="2513904"/>
            <a:chOff x="0" y="1905001"/>
            <a:chExt cx="13312790" cy="2463103"/>
          </a:xfrm>
        </p:grpSpPr>
        <p:grpSp>
          <p:nvGrpSpPr>
            <p:cNvPr id="6" name="Group 13">
              <a:extLst>
                <a:ext uri="{FF2B5EF4-FFF2-40B4-BE49-F238E27FC236}">
                  <a16:creationId xmlns:a16="http://schemas.microsoft.com/office/drawing/2014/main" id="{31419B6E-6072-486F-934D-334D97AE707D}"/>
                </a:ext>
              </a:extLst>
            </p:cNvPr>
            <p:cNvGrpSpPr/>
            <p:nvPr/>
          </p:nvGrpSpPr>
          <p:grpSpPr>
            <a:xfrm rot="16200000">
              <a:off x="617101" y="2518213"/>
              <a:ext cx="1232788" cy="2466989"/>
              <a:chOff x="292800" y="3047985"/>
              <a:chExt cx="1232788" cy="2466989"/>
            </a:xfrm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F82E582C-1395-49A6-B9CA-BE4DC6F73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00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6" name="Freeform 27">
                <a:extLst>
                  <a:ext uri="{FF2B5EF4-FFF2-40B4-BE49-F238E27FC236}">
                    <a16:creationId xmlns:a16="http://schemas.microsoft.com/office/drawing/2014/main" id="{329A4C95-10DC-4612-ADA5-41B6C2D8C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77AC8E05-0CD8-45C2-9372-8742EEBBFCAC}"/>
                </a:ext>
              </a:extLst>
            </p:cNvPr>
            <p:cNvGrpSpPr/>
            <p:nvPr/>
          </p:nvGrpSpPr>
          <p:grpSpPr>
            <a:xfrm rot="5400000">
              <a:off x="2423662" y="1287900"/>
              <a:ext cx="1232788" cy="2466989"/>
              <a:chOff x="292799" y="3047985"/>
              <a:chExt cx="1232788" cy="2466989"/>
            </a:xfrm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8FDB3D1A-56C8-4976-BE8F-931105C12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7ED97A46-131E-497B-B782-D4AD9EE0F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51BD5918-9B51-448F-9715-0A7E8777BAB1}"/>
                </a:ext>
              </a:extLst>
            </p:cNvPr>
            <p:cNvGrpSpPr/>
            <p:nvPr/>
          </p:nvGrpSpPr>
          <p:grpSpPr>
            <a:xfrm rot="16200000">
              <a:off x="4231840" y="2515040"/>
              <a:ext cx="1232788" cy="2466989"/>
              <a:chOff x="292799" y="3047985"/>
              <a:chExt cx="1232788" cy="2466989"/>
            </a:xfrm>
          </p:grpSpPr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21035402-F15D-462E-AA2F-10DE26AF2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62AE57B7-4AF7-4F93-980A-79A30DE61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9" name="Group 16">
              <a:extLst>
                <a:ext uri="{FF2B5EF4-FFF2-40B4-BE49-F238E27FC236}">
                  <a16:creationId xmlns:a16="http://schemas.microsoft.com/office/drawing/2014/main" id="{6F3EF161-B073-4FD9-A023-8623005CE0EC}"/>
                </a:ext>
              </a:extLst>
            </p:cNvPr>
            <p:cNvGrpSpPr/>
            <p:nvPr/>
          </p:nvGrpSpPr>
          <p:grpSpPr>
            <a:xfrm rot="5400000">
              <a:off x="6038401" y="1291076"/>
              <a:ext cx="1232788" cy="2466989"/>
              <a:chOff x="292799" y="3047985"/>
              <a:chExt cx="1232788" cy="2466989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8DE69C74-7D9F-4747-B31C-98C2C6191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0" name="Freeform 27">
                <a:extLst>
                  <a:ext uri="{FF2B5EF4-FFF2-40B4-BE49-F238E27FC236}">
                    <a16:creationId xmlns:a16="http://schemas.microsoft.com/office/drawing/2014/main" id="{FB6CC4C4-EF42-4290-8862-1E806EA87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7F0FA6F7-DB24-4AD6-B9C7-FDF8281A43EC}"/>
                </a:ext>
              </a:extLst>
            </p:cNvPr>
            <p:cNvGrpSpPr/>
            <p:nvPr/>
          </p:nvGrpSpPr>
          <p:grpSpPr>
            <a:xfrm rot="16200000">
              <a:off x="7848163" y="2518215"/>
              <a:ext cx="1232788" cy="2466989"/>
              <a:chOff x="292799" y="3047985"/>
              <a:chExt cx="1232788" cy="2466989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C4E97A3B-C471-470E-9365-7D8D7B962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8" name="Freeform 27">
                <a:extLst>
                  <a:ext uri="{FF2B5EF4-FFF2-40B4-BE49-F238E27FC236}">
                    <a16:creationId xmlns:a16="http://schemas.microsoft.com/office/drawing/2014/main" id="{8BE79C95-D5B4-44D5-B163-4B7716D49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id="{1027B088-C4B0-4E02-A887-0959049DB257}"/>
                </a:ext>
              </a:extLst>
            </p:cNvPr>
            <p:cNvGrpSpPr/>
            <p:nvPr/>
          </p:nvGrpSpPr>
          <p:grpSpPr>
            <a:xfrm rot="5400000">
              <a:off x="9654724" y="1287901"/>
              <a:ext cx="1232788" cy="2466989"/>
              <a:chOff x="292799" y="3047985"/>
              <a:chExt cx="1232788" cy="2466989"/>
            </a:xfrm>
          </p:grpSpPr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AA42CD71-BAAA-4142-B9B9-E34C9A571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:a16="http://schemas.microsoft.com/office/drawing/2014/main" id="{FE4C56CF-A26E-45E4-AD2F-C6A02C770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2" name="Group 13">
              <a:extLst>
                <a:ext uri="{FF2B5EF4-FFF2-40B4-BE49-F238E27FC236}">
                  <a16:creationId xmlns:a16="http://schemas.microsoft.com/office/drawing/2014/main" id="{73372373-127F-4667-8D74-51A76A996447}"/>
                </a:ext>
              </a:extLst>
            </p:cNvPr>
            <p:cNvGrpSpPr/>
            <p:nvPr/>
          </p:nvGrpSpPr>
          <p:grpSpPr>
            <a:xfrm rot="16200000">
              <a:off x="11462902" y="2515041"/>
              <a:ext cx="1232788" cy="2466989"/>
              <a:chOff x="292799" y="3047985"/>
              <a:chExt cx="1232788" cy="2466989"/>
            </a:xfrm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0FBC8564-CAE3-436E-B228-B1A53CE33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4" name="Freeform 27">
                <a:extLst>
                  <a:ext uri="{FF2B5EF4-FFF2-40B4-BE49-F238E27FC236}">
                    <a16:creationId xmlns:a16="http://schemas.microsoft.com/office/drawing/2014/main" id="{D3638C20-B3DC-47FF-8234-FCB20F834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72F663C8-0A3D-4772-B788-8645CCA72B0E}"/>
              </a:ext>
            </a:extLst>
          </p:cNvPr>
          <p:cNvSpPr/>
          <p:nvPr userDrawn="1"/>
        </p:nvSpPr>
        <p:spPr>
          <a:xfrm>
            <a:off x="176533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3FDCF70-1877-410D-BB9A-F351D77EC67C}"/>
              </a:ext>
            </a:extLst>
          </p:cNvPr>
          <p:cNvSpPr/>
          <p:nvPr userDrawn="1"/>
        </p:nvSpPr>
        <p:spPr>
          <a:xfrm>
            <a:off x="3852552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85F80D3-A651-4CF6-83E3-F2BD79B93603}"/>
              </a:ext>
            </a:extLst>
          </p:cNvPr>
          <p:cNvSpPr/>
          <p:nvPr userDrawn="1"/>
        </p:nvSpPr>
        <p:spPr>
          <a:xfrm>
            <a:off x="7541275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1C79335-FF45-41DA-A195-8967ED85B79A}"/>
              </a:ext>
            </a:extLst>
          </p:cNvPr>
          <p:cNvSpPr/>
          <p:nvPr userDrawn="1"/>
        </p:nvSpPr>
        <p:spPr>
          <a:xfrm>
            <a:off x="5696914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D8FE2A3-0F9E-4EB5-A820-2A0946179A16}"/>
              </a:ext>
            </a:extLst>
          </p:cNvPr>
          <p:cNvSpPr/>
          <p:nvPr/>
        </p:nvSpPr>
        <p:spPr>
          <a:xfrm>
            <a:off x="2008191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DB8694D-C5FF-4561-8CCF-8D073E5179B1}"/>
              </a:ext>
            </a:extLst>
          </p:cNvPr>
          <p:cNvSpPr/>
          <p:nvPr userDrawn="1"/>
        </p:nvSpPr>
        <p:spPr>
          <a:xfrm>
            <a:off x="9385636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C5A5B67-D80B-4B4D-B8DF-F73DCB11E72D}"/>
              </a:ext>
            </a:extLst>
          </p:cNvPr>
          <p:cNvSpPr/>
          <p:nvPr userDrawn="1"/>
        </p:nvSpPr>
        <p:spPr>
          <a:xfrm>
            <a:off x="11242703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73C2D20-F522-46E5-9A5F-10773C6078F4}"/>
              </a:ext>
            </a:extLst>
          </p:cNvPr>
          <p:cNvGrpSpPr/>
          <p:nvPr userDrawn="1"/>
        </p:nvGrpSpPr>
        <p:grpSpPr>
          <a:xfrm>
            <a:off x="4025299" y="4998789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9D4128B-A2BA-455C-A62F-6A83C9277544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C5D6C7E-0218-4A06-AE4B-ED84977F7C0C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DFD51A6-AAEE-40B2-88C6-EF9138C55A1D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A153B77-3B65-49C2-A456-EF1213190A7F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8341A32-CFA7-4544-A551-9CC8E2729ECE}"/>
              </a:ext>
            </a:extLst>
          </p:cNvPr>
          <p:cNvGrpSpPr/>
          <p:nvPr userDrawn="1"/>
        </p:nvGrpSpPr>
        <p:grpSpPr>
          <a:xfrm>
            <a:off x="5832966" y="318045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5B82C1C-014F-4153-90BA-F7AF283F479F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FF83976-2B9E-490E-899A-C8F87288DC8A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199B39-2F76-42DD-B848-5D0458B960D7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A44131B-3995-48F9-AC9C-49CADCF14A3A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1F18E26-1F96-4ADE-8203-50B5C784AE1B}"/>
              </a:ext>
            </a:extLst>
          </p:cNvPr>
          <p:cNvGrpSpPr/>
          <p:nvPr userDrawn="1"/>
        </p:nvGrpSpPr>
        <p:grpSpPr>
          <a:xfrm>
            <a:off x="7733914" y="499397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9928412D-C5CB-4ECA-94CE-C1485AC9ECB4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32ACC48-791A-4A91-A05A-829BD94937F4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A22D6B7-1768-4BC8-A128-AEAD2FCF109F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3E4517E-3541-4A61-A416-DD71B49B6F8E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320E940B-AE45-4176-8B91-0DF96D42AAC1}"/>
              </a:ext>
            </a:extLst>
          </p:cNvPr>
          <p:cNvGrpSpPr/>
          <p:nvPr userDrawn="1"/>
        </p:nvGrpSpPr>
        <p:grpSpPr>
          <a:xfrm>
            <a:off x="11425459" y="500813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46AA38C-90C3-49C3-9EBF-B74A3BA04DE5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0D7B2B6-07AE-404E-B804-8574056E34D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3F911EE-8C3F-4321-BA0E-AB8E82DADF1A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1041C398-57AC-472C-B6FB-FC5E17D8C7BB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02BA0F0-442E-44F8-A886-69995C42C34E}"/>
              </a:ext>
            </a:extLst>
          </p:cNvPr>
          <p:cNvGrpSpPr/>
          <p:nvPr userDrawn="1"/>
        </p:nvGrpSpPr>
        <p:grpSpPr>
          <a:xfrm>
            <a:off x="2173632" y="3177764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B6121EA-FB34-4620-93AA-BB11E0A57F3D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F53B81C-2403-4A12-BDDC-711F5016B855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E5D688A-D230-4677-AE79-69DC029A333D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55B473D-F0E5-4A42-B4DD-D925B89A1A2D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7C30F300-2BBC-4703-A383-28CE2AF3E918}"/>
              </a:ext>
            </a:extLst>
          </p:cNvPr>
          <p:cNvGrpSpPr/>
          <p:nvPr userDrawn="1"/>
        </p:nvGrpSpPr>
        <p:grpSpPr>
          <a:xfrm>
            <a:off x="325458" y="499397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622E0544-8A82-4619-8048-C939B2716F26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A26A3D8-14B2-4503-9F66-814040A7D84E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C0749D3-C798-4770-9F5D-3CE89ECC3FC9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2024011-EE34-48DC-BBCF-0320C1145D84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D52505A-92C2-48D7-B0AE-C7A9761D6B27}"/>
              </a:ext>
            </a:extLst>
          </p:cNvPr>
          <p:cNvGrpSpPr/>
          <p:nvPr userDrawn="1"/>
        </p:nvGrpSpPr>
        <p:grpSpPr>
          <a:xfrm>
            <a:off x="9554496" y="318045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E2FAAE1-A323-4A9B-92E1-0C77C35F4ACC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8B0E3F9-20BB-43A0-8846-08825ED3FDA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B3FF6AF-E7FF-4ED0-BB0F-B220EA65D03C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78D9B29-5F4C-4869-9A08-98CE398084F9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568608-6FD2-334D-B17E-2A6443FD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57" y="274102"/>
            <a:ext cx="11038348" cy="48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32" tIns="18293" rIns="27439" bIns="18293"/>
          <a:lstStyle>
            <a:lvl1pPr>
              <a:defRPr lang="en-US" sz="4001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457200">
              <a:lnSpc>
                <a:spcPct val="85000"/>
              </a:lnSpc>
              <a:spcBef>
                <a:spcPts val="200"/>
              </a:spcBef>
            </a:pPr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C6883-E69E-804D-B128-8EEEC5357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157" y="831764"/>
            <a:ext cx="1103788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EF4995D-9D4A-E445-AB65-BD8097A68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82700" y="1702907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5" name="Text Placeholder 32">
            <a:extLst>
              <a:ext uri="{FF2B5EF4-FFF2-40B4-BE49-F238E27FC236}">
                <a16:creationId xmlns:a16="http://schemas.microsoft.com/office/drawing/2014/main" id="{C1FCF8A8-FDCC-A34B-A413-FF59A1E1D4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87900" y="170614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6" name="Text Placeholder 32">
            <a:extLst>
              <a:ext uri="{FF2B5EF4-FFF2-40B4-BE49-F238E27FC236}">
                <a16:creationId xmlns:a16="http://schemas.microsoft.com/office/drawing/2014/main" id="{330415E3-2C06-824C-B84C-579994CBD0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58200" y="169896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7" name="Text Placeholder 32">
            <a:extLst>
              <a:ext uri="{FF2B5EF4-FFF2-40B4-BE49-F238E27FC236}">
                <a16:creationId xmlns:a16="http://schemas.microsoft.com/office/drawing/2014/main" id="{A1E8DFFC-47D1-5C4E-B4C9-086B7EEA8D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59900" y="561562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8" name="Text Placeholder 32">
            <a:extLst>
              <a:ext uri="{FF2B5EF4-FFF2-40B4-BE49-F238E27FC236}">
                <a16:creationId xmlns:a16="http://schemas.microsoft.com/office/drawing/2014/main" id="{9E2AEA22-DCFC-D041-BABC-ED53F77098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21489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9" name="Text Placeholder 32">
            <a:extLst>
              <a:ext uri="{FF2B5EF4-FFF2-40B4-BE49-F238E27FC236}">
                <a16:creationId xmlns:a16="http://schemas.microsoft.com/office/drawing/2014/main" id="{E87D9E4F-4C55-484C-B2B6-A1ECDFCB8C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65459" y="5610240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10" name="Text Placeholder 32">
            <a:extLst>
              <a:ext uri="{FF2B5EF4-FFF2-40B4-BE49-F238E27FC236}">
                <a16:creationId xmlns:a16="http://schemas.microsoft.com/office/drawing/2014/main" id="{797E3136-5302-414A-ABCF-5F194BDAC5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6533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EEA99AC-3C9D-2A4A-A338-A25EC300FF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03541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1" name="Text Placeholder 36">
            <a:extLst>
              <a:ext uri="{FF2B5EF4-FFF2-40B4-BE49-F238E27FC236}">
                <a16:creationId xmlns:a16="http://schemas.microsoft.com/office/drawing/2014/main" id="{09CFC8FC-3BEE-EE48-8642-AA1FEF2F3C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9526" y="602111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2" name="Text Placeholder 36">
            <a:extLst>
              <a:ext uri="{FF2B5EF4-FFF2-40B4-BE49-F238E27FC236}">
                <a16:creationId xmlns:a16="http://schemas.microsoft.com/office/drawing/2014/main" id="{C0C1F08E-EB45-4040-B1DE-F5C9F74D41A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159815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3" name="Text Placeholder 36">
            <a:extLst>
              <a:ext uri="{FF2B5EF4-FFF2-40B4-BE49-F238E27FC236}">
                <a16:creationId xmlns:a16="http://schemas.microsoft.com/office/drawing/2014/main" id="{8FC76C4F-CD1A-D746-B1D3-B44153933A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21913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4" name="Text Placeholder 36">
            <a:extLst>
              <a:ext uri="{FF2B5EF4-FFF2-40B4-BE49-F238E27FC236}">
                <a16:creationId xmlns:a16="http://schemas.microsoft.com/office/drawing/2014/main" id="{0757525E-87E6-B848-B4D2-3CC4A79F57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59900" y="6026372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5" name="Text Placeholder 36">
            <a:extLst>
              <a:ext uri="{FF2B5EF4-FFF2-40B4-BE49-F238E27FC236}">
                <a16:creationId xmlns:a16="http://schemas.microsoft.com/office/drawing/2014/main" id="{C932B98E-D4A1-224D-AE02-BA44EC59F6C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77649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6" name="Text Placeholder 36">
            <a:extLst>
              <a:ext uri="{FF2B5EF4-FFF2-40B4-BE49-F238E27FC236}">
                <a16:creationId xmlns:a16="http://schemas.microsoft.com/office/drawing/2014/main" id="{E6B8CE9E-C819-6341-8CC9-A687095C61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471303" y="2107369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5122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ABFE-E6C1-4748-AB71-9AE7427A83E4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CA9C-0F0B-4049-AE58-091FAD50C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9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9F7713F-F276-4D99-902A-2B487E52E911}"/>
              </a:ext>
            </a:extLst>
          </p:cNvPr>
          <p:cNvGrpSpPr/>
          <p:nvPr userDrawn="1"/>
        </p:nvGrpSpPr>
        <p:grpSpPr>
          <a:xfrm>
            <a:off x="-699449" y="2843200"/>
            <a:ext cx="13590897" cy="2513904"/>
            <a:chOff x="0" y="1905001"/>
            <a:chExt cx="13312790" cy="2463103"/>
          </a:xfrm>
        </p:grpSpPr>
        <p:grpSp>
          <p:nvGrpSpPr>
            <p:cNvPr id="6" name="Group 13">
              <a:extLst>
                <a:ext uri="{FF2B5EF4-FFF2-40B4-BE49-F238E27FC236}">
                  <a16:creationId xmlns:a16="http://schemas.microsoft.com/office/drawing/2014/main" id="{31419B6E-6072-486F-934D-334D97AE707D}"/>
                </a:ext>
              </a:extLst>
            </p:cNvPr>
            <p:cNvGrpSpPr/>
            <p:nvPr/>
          </p:nvGrpSpPr>
          <p:grpSpPr>
            <a:xfrm rot="16200000">
              <a:off x="617101" y="2518213"/>
              <a:ext cx="1232788" cy="2466989"/>
              <a:chOff x="292800" y="3047985"/>
              <a:chExt cx="1232788" cy="2466989"/>
            </a:xfrm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F82E582C-1395-49A6-B9CA-BE4DC6F73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00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6" name="Freeform 27">
                <a:extLst>
                  <a:ext uri="{FF2B5EF4-FFF2-40B4-BE49-F238E27FC236}">
                    <a16:creationId xmlns:a16="http://schemas.microsoft.com/office/drawing/2014/main" id="{329A4C95-10DC-4612-ADA5-41B6C2D8C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77AC8E05-0CD8-45C2-9372-8742EEBBFCAC}"/>
                </a:ext>
              </a:extLst>
            </p:cNvPr>
            <p:cNvGrpSpPr/>
            <p:nvPr/>
          </p:nvGrpSpPr>
          <p:grpSpPr>
            <a:xfrm rot="5400000">
              <a:off x="2423662" y="1287900"/>
              <a:ext cx="1232788" cy="2466989"/>
              <a:chOff x="292799" y="3047985"/>
              <a:chExt cx="1232788" cy="2466989"/>
            </a:xfrm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8FDB3D1A-56C8-4976-BE8F-931105C12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7ED97A46-131E-497B-B782-D4AD9EE0F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51BD5918-9B51-448F-9715-0A7E8777BAB1}"/>
                </a:ext>
              </a:extLst>
            </p:cNvPr>
            <p:cNvGrpSpPr/>
            <p:nvPr/>
          </p:nvGrpSpPr>
          <p:grpSpPr>
            <a:xfrm rot="16200000">
              <a:off x="4231840" y="2515040"/>
              <a:ext cx="1232788" cy="2466989"/>
              <a:chOff x="292799" y="3047985"/>
              <a:chExt cx="1232788" cy="2466989"/>
            </a:xfrm>
          </p:grpSpPr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21035402-F15D-462E-AA2F-10DE26AF2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62AE57B7-4AF7-4F93-980A-79A30DE61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9" name="Group 16">
              <a:extLst>
                <a:ext uri="{FF2B5EF4-FFF2-40B4-BE49-F238E27FC236}">
                  <a16:creationId xmlns:a16="http://schemas.microsoft.com/office/drawing/2014/main" id="{6F3EF161-B073-4FD9-A023-8623005CE0EC}"/>
                </a:ext>
              </a:extLst>
            </p:cNvPr>
            <p:cNvGrpSpPr/>
            <p:nvPr/>
          </p:nvGrpSpPr>
          <p:grpSpPr>
            <a:xfrm rot="5400000">
              <a:off x="6038401" y="1291076"/>
              <a:ext cx="1232788" cy="2466989"/>
              <a:chOff x="292799" y="3047985"/>
              <a:chExt cx="1232788" cy="2466989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8DE69C74-7D9F-4747-B31C-98C2C6191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0" name="Freeform 27">
                <a:extLst>
                  <a:ext uri="{FF2B5EF4-FFF2-40B4-BE49-F238E27FC236}">
                    <a16:creationId xmlns:a16="http://schemas.microsoft.com/office/drawing/2014/main" id="{FB6CC4C4-EF42-4290-8862-1E806EA87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7F0FA6F7-DB24-4AD6-B9C7-FDF8281A43EC}"/>
                </a:ext>
              </a:extLst>
            </p:cNvPr>
            <p:cNvGrpSpPr/>
            <p:nvPr/>
          </p:nvGrpSpPr>
          <p:grpSpPr>
            <a:xfrm rot="16200000">
              <a:off x="7848163" y="2518215"/>
              <a:ext cx="1232788" cy="2466989"/>
              <a:chOff x="292799" y="3047985"/>
              <a:chExt cx="1232788" cy="2466989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C4E97A3B-C471-470E-9365-7D8D7B962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8" name="Freeform 27">
                <a:extLst>
                  <a:ext uri="{FF2B5EF4-FFF2-40B4-BE49-F238E27FC236}">
                    <a16:creationId xmlns:a16="http://schemas.microsoft.com/office/drawing/2014/main" id="{8BE79C95-D5B4-44D5-B163-4B7716D49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id="{1027B088-C4B0-4E02-A887-0959049DB257}"/>
                </a:ext>
              </a:extLst>
            </p:cNvPr>
            <p:cNvGrpSpPr/>
            <p:nvPr/>
          </p:nvGrpSpPr>
          <p:grpSpPr>
            <a:xfrm rot="5400000">
              <a:off x="9654724" y="1287901"/>
              <a:ext cx="1232788" cy="2466989"/>
              <a:chOff x="292799" y="3047985"/>
              <a:chExt cx="1232788" cy="2466989"/>
            </a:xfrm>
          </p:grpSpPr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AA42CD71-BAAA-4142-B9B9-E34C9A571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:a16="http://schemas.microsoft.com/office/drawing/2014/main" id="{FE4C56CF-A26E-45E4-AD2F-C6A02C770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2" name="Group 13">
              <a:extLst>
                <a:ext uri="{FF2B5EF4-FFF2-40B4-BE49-F238E27FC236}">
                  <a16:creationId xmlns:a16="http://schemas.microsoft.com/office/drawing/2014/main" id="{73372373-127F-4667-8D74-51A76A996447}"/>
                </a:ext>
              </a:extLst>
            </p:cNvPr>
            <p:cNvGrpSpPr/>
            <p:nvPr/>
          </p:nvGrpSpPr>
          <p:grpSpPr>
            <a:xfrm rot="16200000">
              <a:off x="11462902" y="2515041"/>
              <a:ext cx="1232788" cy="2466989"/>
              <a:chOff x="292799" y="3047985"/>
              <a:chExt cx="1232788" cy="2466989"/>
            </a:xfrm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0FBC8564-CAE3-436E-B228-B1A53CE33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4" name="Freeform 27">
                <a:extLst>
                  <a:ext uri="{FF2B5EF4-FFF2-40B4-BE49-F238E27FC236}">
                    <a16:creationId xmlns:a16="http://schemas.microsoft.com/office/drawing/2014/main" id="{D3638C20-B3DC-47FF-8234-FCB20F834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72F663C8-0A3D-4772-B788-8645CCA72B0E}"/>
              </a:ext>
            </a:extLst>
          </p:cNvPr>
          <p:cNvSpPr/>
          <p:nvPr userDrawn="1"/>
        </p:nvSpPr>
        <p:spPr>
          <a:xfrm>
            <a:off x="176533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3FDCF70-1877-410D-BB9A-F351D77EC67C}"/>
              </a:ext>
            </a:extLst>
          </p:cNvPr>
          <p:cNvSpPr/>
          <p:nvPr userDrawn="1"/>
        </p:nvSpPr>
        <p:spPr>
          <a:xfrm>
            <a:off x="3852552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85F80D3-A651-4CF6-83E3-F2BD79B93603}"/>
              </a:ext>
            </a:extLst>
          </p:cNvPr>
          <p:cNvSpPr/>
          <p:nvPr userDrawn="1"/>
        </p:nvSpPr>
        <p:spPr>
          <a:xfrm>
            <a:off x="7541275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1C79335-FF45-41DA-A195-8967ED85B79A}"/>
              </a:ext>
            </a:extLst>
          </p:cNvPr>
          <p:cNvSpPr/>
          <p:nvPr userDrawn="1"/>
        </p:nvSpPr>
        <p:spPr>
          <a:xfrm>
            <a:off x="5696914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D8FE2A3-0F9E-4EB5-A820-2A0946179A16}"/>
              </a:ext>
            </a:extLst>
          </p:cNvPr>
          <p:cNvSpPr/>
          <p:nvPr/>
        </p:nvSpPr>
        <p:spPr>
          <a:xfrm>
            <a:off x="2008191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DB8694D-C5FF-4561-8CCF-8D073E5179B1}"/>
              </a:ext>
            </a:extLst>
          </p:cNvPr>
          <p:cNvSpPr/>
          <p:nvPr userDrawn="1"/>
        </p:nvSpPr>
        <p:spPr>
          <a:xfrm>
            <a:off x="9385636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C5A5B67-D80B-4B4D-B8DF-F73DCB11E72D}"/>
              </a:ext>
            </a:extLst>
          </p:cNvPr>
          <p:cNvSpPr/>
          <p:nvPr userDrawn="1"/>
        </p:nvSpPr>
        <p:spPr>
          <a:xfrm>
            <a:off x="11242703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73C2D20-F522-46E5-9A5F-10773C6078F4}"/>
              </a:ext>
            </a:extLst>
          </p:cNvPr>
          <p:cNvGrpSpPr/>
          <p:nvPr userDrawn="1"/>
        </p:nvGrpSpPr>
        <p:grpSpPr>
          <a:xfrm>
            <a:off x="4025299" y="4998789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9D4128B-A2BA-455C-A62F-6A83C9277544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C5D6C7E-0218-4A06-AE4B-ED84977F7C0C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DFD51A6-AAEE-40B2-88C6-EF9138C55A1D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A153B77-3B65-49C2-A456-EF1213190A7F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8341A32-CFA7-4544-A551-9CC8E2729ECE}"/>
              </a:ext>
            </a:extLst>
          </p:cNvPr>
          <p:cNvGrpSpPr/>
          <p:nvPr userDrawn="1"/>
        </p:nvGrpSpPr>
        <p:grpSpPr>
          <a:xfrm>
            <a:off x="5832966" y="318045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5B82C1C-014F-4153-90BA-F7AF283F479F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FF83976-2B9E-490E-899A-C8F87288DC8A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199B39-2F76-42DD-B848-5D0458B960D7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A44131B-3995-48F9-AC9C-49CADCF14A3A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1F18E26-1F96-4ADE-8203-50B5C784AE1B}"/>
              </a:ext>
            </a:extLst>
          </p:cNvPr>
          <p:cNvGrpSpPr/>
          <p:nvPr userDrawn="1"/>
        </p:nvGrpSpPr>
        <p:grpSpPr>
          <a:xfrm>
            <a:off x="7733914" y="499397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9928412D-C5CB-4ECA-94CE-C1485AC9ECB4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32ACC48-791A-4A91-A05A-829BD94937F4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A22D6B7-1768-4BC8-A128-AEAD2FCF109F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3E4517E-3541-4A61-A416-DD71B49B6F8E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320E940B-AE45-4176-8B91-0DF96D42AAC1}"/>
              </a:ext>
            </a:extLst>
          </p:cNvPr>
          <p:cNvGrpSpPr/>
          <p:nvPr userDrawn="1"/>
        </p:nvGrpSpPr>
        <p:grpSpPr>
          <a:xfrm>
            <a:off x="11425459" y="500813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46AA38C-90C3-49C3-9EBF-B74A3BA04DE5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0D7B2B6-07AE-404E-B804-8574056E34D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3F911EE-8C3F-4321-BA0E-AB8E82DADF1A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1041C398-57AC-472C-B6FB-FC5E17D8C7BB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02BA0F0-442E-44F8-A886-69995C42C34E}"/>
              </a:ext>
            </a:extLst>
          </p:cNvPr>
          <p:cNvGrpSpPr/>
          <p:nvPr userDrawn="1"/>
        </p:nvGrpSpPr>
        <p:grpSpPr>
          <a:xfrm>
            <a:off x="2173632" y="3177764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B6121EA-FB34-4620-93AA-BB11E0A57F3D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F53B81C-2403-4A12-BDDC-711F5016B855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E5D688A-D230-4677-AE79-69DC029A333D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55B473D-F0E5-4A42-B4DD-D925B89A1A2D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7C30F300-2BBC-4703-A383-28CE2AF3E918}"/>
              </a:ext>
            </a:extLst>
          </p:cNvPr>
          <p:cNvGrpSpPr/>
          <p:nvPr userDrawn="1"/>
        </p:nvGrpSpPr>
        <p:grpSpPr>
          <a:xfrm>
            <a:off x="325458" y="499397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622E0544-8A82-4619-8048-C939B2716F26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A26A3D8-14B2-4503-9F66-814040A7D84E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C0749D3-C798-4770-9F5D-3CE89ECC3FC9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2024011-EE34-48DC-BBCF-0320C1145D84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D52505A-92C2-48D7-B0AE-C7A9761D6B27}"/>
              </a:ext>
            </a:extLst>
          </p:cNvPr>
          <p:cNvGrpSpPr/>
          <p:nvPr userDrawn="1"/>
        </p:nvGrpSpPr>
        <p:grpSpPr>
          <a:xfrm>
            <a:off x="9554496" y="318045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E2FAAE1-A323-4A9B-92E1-0C77C35F4ACC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8B0E3F9-20BB-43A0-8846-08825ED3FDA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B3FF6AF-E7FF-4ED0-BB0F-B220EA65D03C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78D9B29-5F4C-4869-9A08-98CE398084F9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568608-6FD2-334D-B17E-2A6443FD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57" y="274102"/>
            <a:ext cx="11038348" cy="48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32" tIns="18293" rIns="27439" bIns="18293"/>
          <a:lstStyle>
            <a:lvl1pPr>
              <a:defRPr lang="en-US" sz="4001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457200">
              <a:lnSpc>
                <a:spcPct val="85000"/>
              </a:lnSpc>
              <a:spcBef>
                <a:spcPts val="200"/>
              </a:spcBef>
            </a:pPr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C6883-E69E-804D-B128-8EEEC5357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157" y="831764"/>
            <a:ext cx="1103788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EF4995D-9D4A-E445-AB65-BD8097A68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82700" y="1702907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5" name="Text Placeholder 32">
            <a:extLst>
              <a:ext uri="{FF2B5EF4-FFF2-40B4-BE49-F238E27FC236}">
                <a16:creationId xmlns:a16="http://schemas.microsoft.com/office/drawing/2014/main" id="{C1FCF8A8-FDCC-A34B-A413-FF59A1E1D4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87900" y="170614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6" name="Text Placeholder 32">
            <a:extLst>
              <a:ext uri="{FF2B5EF4-FFF2-40B4-BE49-F238E27FC236}">
                <a16:creationId xmlns:a16="http://schemas.microsoft.com/office/drawing/2014/main" id="{330415E3-2C06-824C-B84C-579994CBD0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58200" y="169896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7" name="Text Placeholder 32">
            <a:extLst>
              <a:ext uri="{FF2B5EF4-FFF2-40B4-BE49-F238E27FC236}">
                <a16:creationId xmlns:a16="http://schemas.microsoft.com/office/drawing/2014/main" id="{A1E8DFFC-47D1-5C4E-B4C9-086B7EEA8D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59900" y="561562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8" name="Text Placeholder 32">
            <a:extLst>
              <a:ext uri="{FF2B5EF4-FFF2-40B4-BE49-F238E27FC236}">
                <a16:creationId xmlns:a16="http://schemas.microsoft.com/office/drawing/2014/main" id="{9E2AEA22-DCFC-D041-BABC-ED53F77098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21489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09" name="Text Placeholder 32">
            <a:extLst>
              <a:ext uri="{FF2B5EF4-FFF2-40B4-BE49-F238E27FC236}">
                <a16:creationId xmlns:a16="http://schemas.microsoft.com/office/drawing/2014/main" id="{E87D9E4F-4C55-484C-B2B6-A1ECDFCB8C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65459" y="5610240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110" name="Text Placeholder 32">
            <a:extLst>
              <a:ext uri="{FF2B5EF4-FFF2-40B4-BE49-F238E27FC236}">
                <a16:creationId xmlns:a16="http://schemas.microsoft.com/office/drawing/2014/main" id="{797E3136-5302-414A-ABCF-5F194BDAC5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6533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EEA99AC-3C9D-2A4A-A338-A25EC300FF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03541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1" name="Text Placeholder 36">
            <a:extLst>
              <a:ext uri="{FF2B5EF4-FFF2-40B4-BE49-F238E27FC236}">
                <a16:creationId xmlns:a16="http://schemas.microsoft.com/office/drawing/2014/main" id="{09CFC8FC-3BEE-EE48-8642-AA1FEF2F3C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9526" y="602111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2" name="Text Placeholder 36">
            <a:extLst>
              <a:ext uri="{FF2B5EF4-FFF2-40B4-BE49-F238E27FC236}">
                <a16:creationId xmlns:a16="http://schemas.microsoft.com/office/drawing/2014/main" id="{C0C1F08E-EB45-4040-B1DE-F5C9F74D41A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159815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3" name="Text Placeholder 36">
            <a:extLst>
              <a:ext uri="{FF2B5EF4-FFF2-40B4-BE49-F238E27FC236}">
                <a16:creationId xmlns:a16="http://schemas.microsoft.com/office/drawing/2014/main" id="{8FC76C4F-CD1A-D746-B1D3-B44153933A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21913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4" name="Text Placeholder 36">
            <a:extLst>
              <a:ext uri="{FF2B5EF4-FFF2-40B4-BE49-F238E27FC236}">
                <a16:creationId xmlns:a16="http://schemas.microsoft.com/office/drawing/2014/main" id="{0757525E-87E6-B848-B4D2-3CC4A79F57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59900" y="6026372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5" name="Text Placeholder 36">
            <a:extLst>
              <a:ext uri="{FF2B5EF4-FFF2-40B4-BE49-F238E27FC236}">
                <a16:creationId xmlns:a16="http://schemas.microsoft.com/office/drawing/2014/main" id="{C932B98E-D4A1-224D-AE02-BA44EC59F6C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77649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  <p:sp>
        <p:nvSpPr>
          <p:cNvPr id="116" name="Text Placeholder 36">
            <a:extLst>
              <a:ext uri="{FF2B5EF4-FFF2-40B4-BE49-F238E27FC236}">
                <a16:creationId xmlns:a16="http://schemas.microsoft.com/office/drawing/2014/main" id="{E6B8CE9E-C819-6341-8CC9-A687095C61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471303" y="2107369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Click to edit Master text styles</a:t>
            </a:r>
          </a:p>
          <a:p>
            <a:pPr marL="285750" lvl="1" indent="-285750" defTabSz="457200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5545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100630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ABFE-E6C1-4748-AB71-9AE7427A83E4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CA9C-0F0B-4049-AE58-091FAD50C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5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809846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97670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exte 2">
            <a:extLst>
              <a:ext uri="{FF2B5EF4-FFF2-40B4-BE49-F238E27FC236}">
                <a16:creationId xmlns:a16="http://schemas.microsoft.com/office/drawing/2014/main" id="{B91535D7-EC20-4A9C-95B7-09065796A2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440A7044-738A-4D50-AFC1-9FF2DFAA2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A54FC26-8496-4022-8479-843979AC2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>
              <a:defRPr/>
            </a:pPr>
            <a:fld id="{A5E66B69-1760-40CD-B6FA-493FD793BC3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149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705" r:id="rId4"/>
    <p:sldLayoutId id="2147483704" r:id="rId5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94" indent="-228594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F74DD7-01CB-4F82-9B51-77ACD8758591}" type="datetime1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5E66B69-1760-40CD-B6FA-493FD793BC3D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057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cid:image002.png@01D3226C.50287F4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3226C.50287F4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3226C.50287F4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3226C.50287F4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3226C.50287F4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3226C.50287F4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2.png@01D3226C.50287F40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2.png@01D3226C.50287F40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098E-EAEE-4C5F-BE6B-1D70E3937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478" y="243860"/>
            <a:ext cx="6424440" cy="1320800"/>
          </a:xfrm>
        </p:spPr>
        <p:txBody>
          <a:bodyPr>
            <a:normAutofit/>
          </a:bodyPr>
          <a:lstStyle/>
          <a:p>
            <a:r>
              <a:rPr lang="de-DE" b="1" dirty="0" err="1"/>
              <a:t>Harmful</a:t>
            </a:r>
            <a:r>
              <a:rPr lang="de-DE" b="1" dirty="0"/>
              <a:t> sexual </a:t>
            </a:r>
            <a:r>
              <a:rPr lang="de-DE" b="1" dirty="0" err="1"/>
              <a:t>behaviour</a:t>
            </a:r>
            <a:r>
              <a:rPr lang="de-DE" b="1" dirty="0"/>
              <a:t> </a:t>
            </a:r>
            <a:r>
              <a:rPr lang="de-DE" b="1" dirty="0" err="1"/>
              <a:t>displayed</a:t>
            </a:r>
            <a:r>
              <a:rPr lang="de-DE" b="1" dirty="0"/>
              <a:t> </a:t>
            </a:r>
            <a:r>
              <a:rPr lang="de-DE" b="1" dirty="0" err="1"/>
              <a:t>by</a:t>
            </a:r>
            <a:r>
              <a:rPr lang="de-DE" b="1" dirty="0"/>
              <a:t> </a:t>
            </a:r>
            <a:r>
              <a:rPr lang="de-DE" b="1" dirty="0" err="1"/>
              <a:t>children</a:t>
            </a:r>
            <a:endParaRPr lang="en-GB" b="1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33B6D-89A6-4EAD-8B06-4FC53053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2072814"/>
            <a:ext cx="703937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err="1">
                <a:solidFill>
                  <a:srgbClr val="C00000"/>
                </a:solidFill>
              </a:rPr>
              <a:t>Overview</a:t>
            </a:r>
            <a:r>
              <a:rPr lang="fr-FR" sz="2400" b="1" dirty="0">
                <a:solidFill>
                  <a:srgbClr val="C00000"/>
                </a:solidFill>
              </a:rPr>
              <a:t> of first </a:t>
            </a:r>
            <a:r>
              <a:rPr lang="fr-FR" sz="2400" b="1" dirty="0" err="1">
                <a:solidFill>
                  <a:srgbClr val="C00000"/>
                </a:solidFill>
              </a:rPr>
              <a:t>responses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and </a:t>
            </a:r>
            <a:r>
              <a:rPr lang="fr-FR" sz="2400" b="1" dirty="0" err="1">
                <a:solidFill>
                  <a:srgbClr val="C00000"/>
                </a:solidFill>
              </a:rPr>
              <a:t>proposals</a:t>
            </a:r>
            <a:r>
              <a:rPr lang="fr-FR" sz="2400" b="1" dirty="0">
                <a:solidFill>
                  <a:srgbClr val="C00000"/>
                </a:solidFill>
              </a:rPr>
              <a:t> for </a:t>
            </a:r>
            <a:r>
              <a:rPr lang="fr-FR" sz="2400" b="1" dirty="0" err="1">
                <a:solidFill>
                  <a:srgbClr val="C00000"/>
                </a:solidFill>
              </a:rPr>
              <a:t>further</a:t>
            </a:r>
            <a:r>
              <a:rPr lang="fr-FR" sz="2400" b="1" dirty="0">
                <a:solidFill>
                  <a:srgbClr val="C00000"/>
                </a:solidFill>
              </a:rPr>
              <a:t> action</a:t>
            </a:r>
            <a:endParaRPr lang="en-US" sz="2400" b="1" dirty="0">
              <a:solidFill>
                <a:srgbClr val="C00000"/>
              </a:solidFill>
            </a:endParaRPr>
          </a:p>
          <a:p>
            <a:pPr marL="800100" lvl="2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800100" lvl="2" indent="0">
              <a:buNone/>
            </a:pPr>
            <a:r>
              <a:rPr lang="en-US" sz="1600" b="1" i="1" dirty="0">
                <a:solidFill>
                  <a:srgbClr val="C00000"/>
                </a:solidFill>
              </a:rPr>
              <a:t>to be discussed by the Working Group on responses to violence against children (CDENF-GT-VAE) </a:t>
            </a:r>
          </a:p>
          <a:p>
            <a:pPr marL="800100" lvl="2" indent="0">
              <a:buNone/>
            </a:pPr>
            <a:r>
              <a:rPr lang="en-US" sz="1600" b="1" i="1" dirty="0">
                <a:solidFill>
                  <a:srgbClr val="C00000"/>
                </a:solidFill>
              </a:rPr>
              <a:t>at its meeting on 1-2 December 2020</a:t>
            </a: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i="1" dirty="0"/>
          </a:p>
          <a:p>
            <a:endParaRPr lang="de-DE" dirty="0"/>
          </a:p>
        </p:txBody>
      </p:sp>
      <p:pic>
        <p:nvPicPr>
          <p:cNvPr id="6" name="Picture 248">
            <a:extLst>
              <a:ext uri="{FF2B5EF4-FFF2-40B4-BE49-F238E27FC236}">
                <a16:creationId xmlns:a16="http://schemas.microsoft.com/office/drawing/2014/main" id="{EE53CC3C-0E58-4E92-A907-5A96792EC1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194" y="5845994"/>
            <a:ext cx="987779" cy="874667"/>
          </a:xfrm>
          <a:prstGeom prst="rect">
            <a:avLst/>
          </a:prstGeom>
          <a:noFill/>
        </p:spPr>
      </p:pic>
      <p:pic>
        <p:nvPicPr>
          <p:cNvPr id="7" name="Picture 2" descr="cid:image002.png@01D3226C.50287F40">
            <a:extLst>
              <a:ext uri="{FF2B5EF4-FFF2-40B4-BE49-F238E27FC236}">
                <a16:creationId xmlns:a16="http://schemas.microsoft.com/office/drawing/2014/main" id="{4A79FEE1-7BEE-4AC4-A4BB-96C6A2F1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393" y="5845994"/>
            <a:ext cx="1014615" cy="8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46">
            <a:extLst>
              <a:ext uri="{FF2B5EF4-FFF2-40B4-BE49-F238E27FC236}">
                <a16:creationId xmlns:a16="http://schemas.microsoft.com/office/drawing/2014/main" id="{13883EBA-90CD-43FA-9A6C-055C26D611D7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8" t="21" r="16875" b="1"/>
          <a:stretch/>
        </p:blipFill>
        <p:spPr bwMode="auto">
          <a:xfrm>
            <a:off x="0" y="0"/>
            <a:ext cx="2849562" cy="714053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0808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48">
            <a:extLst>
              <a:ext uri="{FF2B5EF4-FFF2-40B4-BE49-F238E27FC236}">
                <a16:creationId xmlns:a16="http://schemas.microsoft.com/office/drawing/2014/main" id="{EE53CC3C-0E58-4E92-A907-5A96792EC1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84" y="5845993"/>
            <a:ext cx="987779" cy="874667"/>
          </a:xfrm>
          <a:prstGeom prst="rect">
            <a:avLst/>
          </a:prstGeom>
          <a:noFill/>
        </p:spPr>
      </p:pic>
      <p:pic>
        <p:nvPicPr>
          <p:cNvPr id="7" name="Picture 2" descr="cid:image002.png@01D3226C.50287F40">
            <a:extLst>
              <a:ext uri="{FF2B5EF4-FFF2-40B4-BE49-F238E27FC236}">
                <a16:creationId xmlns:a16="http://schemas.microsoft.com/office/drawing/2014/main" id="{4A79FEE1-7BEE-4AC4-A4BB-96C6A2F1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7" y="5845992"/>
            <a:ext cx="1014615" cy="8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2A6D634-6135-481F-9AB4-16A93472C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54" y="192490"/>
            <a:ext cx="9612568" cy="1320800"/>
          </a:xfrm>
        </p:spPr>
        <p:txBody>
          <a:bodyPr>
            <a:normAutofit/>
          </a:bodyPr>
          <a:lstStyle/>
          <a:p>
            <a:r>
              <a:rPr lang="de-DE" b="1" dirty="0" err="1"/>
              <a:t>Harmful</a:t>
            </a:r>
            <a:r>
              <a:rPr lang="de-DE" b="1" dirty="0"/>
              <a:t> sexual behaviour </a:t>
            </a:r>
            <a:r>
              <a:rPr lang="de-DE" b="1" dirty="0" err="1"/>
              <a:t>by</a:t>
            </a:r>
            <a:r>
              <a:rPr lang="de-DE" b="1" dirty="0"/>
              <a:t> </a:t>
            </a:r>
            <a:r>
              <a:rPr lang="de-DE" b="1" dirty="0" err="1"/>
              <a:t>children</a:t>
            </a:r>
            <a:r>
              <a:rPr lang="de-DE" b="1" dirty="0"/>
              <a:t>: </a:t>
            </a:r>
            <a:br>
              <a:rPr lang="de-DE" b="1" dirty="0"/>
            </a:br>
            <a:r>
              <a:rPr lang="de-DE" b="1" dirty="0"/>
              <a:t>			</a:t>
            </a:r>
            <a:r>
              <a:rPr lang="de-DE" b="1" i="1" dirty="0" err="1">
                <a:solidFill>
                  <a:srgbClr val="92D050"/>
                </a:solidFill>
              </a:rPr>
              <a:t>What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are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we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talking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about</a:t>
            </a:r>
            <a:r>
              <a:rPr lang="de-DE" b="1" i="1" dirty="0">
                <a:solidFill>
                  <a:srgbClr val="92D050"/>
                </a:solidFill>
              </a:rPr>
              <a:t>?</a:t>
            </a:r>
            <a:endParaRPr lang="en-GB" b="1" i="1" dirty="0">
              <a:solidFill>
                <a:srgbClr val="92D05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708D49-1957-4F2B-9F28-7C9E857BA90B}"/>
              </a:ext>
            </a:extLst>
          </p:cNvPr>
          <p:cNvSpPr/>
          <p:nvPr/>
        </p:nvSpPr>
        <p:spPr>
          <a:xfrm>
            <a:off x="476654" y="1294373"/>
            <a:ext cx="88289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solidFill>
                <a:srgbClr val="C00000"/>
              </a:solidFill>
            </a:endParaRPr>
          </a:p>
          <a:p>
            <a:pPr algn="just"/>
            <a:r>
              <a:rPr lang="en-US" sz="2000" dirty="0"/>
              <a:t>“</a:t>
            </a:r>
            <a:r>
              <a:rPr lang="en-US" sz="2000" i="1" dirty="0"/>
              <a:t>Sexual </a:t>
            </a:r>
            <a:r>
              <a:rPr lang="en-US" sz="2000" i="1" dirty="0" err="1"/>
              <a:t>behaviours</a:t>
            </a:r>
            <a:r>
              <a:rPr lang="en-US" sz="2000" i="1" dirty="0"/>
              <a:t> expressed by children and young people under the age of 18 years old that are developmentally inappropriate, may be harmful towards self or others and/or be abusive towards another child, young person or adult</a:t>
            </a:r>
            <a:r>
              <a:rPr lang="en-US" sz="2000" dirty="0"/>
              <a:t>” (Hackett)</a:t>
            </a:r>
          </a:p>
          <a:p>
            <a:pPr algn="just"/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3356234" y="3074921"/>
            <a:ext cx="3127513" cy="733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High </a:t>
            </a:r>
            <a:r>
              <a:rPr lang="fr-FR" sz="2400" b="1" dirty="0" err="1"/>
              <a:t>prevalence</a:t>
            </a:r>
            <a:endParaRPr lang="fr-FR" sz="24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63584" y="4013201"/>
            <a:ext cx="4193946" cy="16278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200" dirty="0"/>
              <a:t>France: 1/10 perpetrators of sexual violence were under 13 years old (2018)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135217" y="4013201"/>
            <a:ext cx="4432853" cy="16278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200" dirty="0"/>
              <a:t>UK: 3878 counselling sessions on harmful sexual </a:t>
            </a:r>
            <a:r>
              <a:rPr lang="en-US" sz="2200" dirty="0" err="1"/>
              <a:t>behaviour</a:t>
            </a:r>
            <a:r>
              <a:rPr lang="en-US" sz="2200" dirty="0"/>
              <a:t> delivered by ChildLine (2017-2018)</a:t>
            </a:r>
          </a:p>
        </p:txBody>
      </p:sp>
    </p:spTree>
    <p:extLst>
      <p:ext uri="{BB962C8B-B14F-4D97-AF65-F5344CB8AC3E}">
        <p14:creationId xmlns:p14="http://schemas.microsoft.com/office/powerpoint/2010/main" val="324729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48">
            <a:extLst>
              <a:ext uri="{FF2B5EF4-FFF2-40B4-BE49-F238E27FC236}">
                <a16:creationId xmlns:a16="http://schemas.microsoft.com/office/drawing/2014/main" id="{EE53CC3C-0E58-4E92-A907-5A96792EC1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84" y="5845993"/>
            <a:ext cx="987779" cy="874667"/>
          </a:xfrm>
          <a:prstGeom prst="rect">
            <a:avLst/>
          </a:prstGeom>
          <a:noFill/>
        </p:spPr>
      </p:pic>
      <p:pic>
        <p:nvPicPr>
          <p:cNvPr id="7" name="Picture 2" descr="cid:image002.png@01D3226C.50287F40">
            <a:extLst>
              <a:ext uri="{FF2B5EF4-FFF2-40B4-BE49-F238E27FC236}">
                <a16:creationId xmlns:a16="http://schemas.microsoft.com/office/drawing/2014/main" id="{4A79FEE1-7BEE-4AC4-A4BB-96C6A2F1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7" y="5845992"/>
            <a:ext cx="1014615" cy="8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2A6D634-6135-481F-9AB4-16A93472C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55" y="160491"/>
            <a:ext cx="8797347" cy="1320800"/>
          </a:xfrm>
        </p:spPr>
        <p:txBody>
          <a:bodyPr>
            <a:normAutofit fontScale="90000"/>
          </a:bodyPr>
          <a:lstStyle/>
          <a:p>
            <a:r>
              <a:rPr lang="de-DE" sz="3200" b="1" dirty="0" err="1"/>
              <a:t>Harmful</a:t>
            </a:r>
            <a:r>
              <a:rPr lang="de-DE" sz="3200" b="1" dirty="0"/>
              <a:t> sexual behaviour </a:t>
            </a:r>
            <a:r>
              <a:rPr lang="de-DE" sz="3200" b="1" dirty="0" err="1"/>
              <a:t>by</a:t>
            </a:r>
            <a:r>
              <a:rPr lang="de-DE" sz="3200" b="1" dirty="0"/>
              <a:t> </a:t>
            </a:r>
            <a:r>
              <a:rPr lang="de-DE" sz="3200" b="1" dirty="0" err="1"/>
              <a:t>children</a:t>
            </a:r>
            <a:r>
              <a:rPr lang="de-DE" sz="3200" b="1" dirty="0"/>
              <a:t>: </a:t>
            </a:r>
            <a:br>
              <a:rPr lang="de-DE" sz="3200" b="1" dirty="0"/>
            </a:br>
            <a:r>
              <a:rPr lang="de-DE" sz="3200" b="1" i="1" dirty="0">
                <a:solidFill>
                  <a:srgbClr val="92D050"/>
                </a:solidFill>
              </a:rPr>
              <a:t>Relevant international and regional </a:t>
            </a:r>
            <a:r>
              <a:rPr lang="de-DE" sz="3200" b="1" i="1" dirty="0" err="1">
                <a:solidFill>
                  <a:srgbClr val="92D050"/>
                </a:solidFill>
              </a:rPr>
              <a:t>standards</a:t>
            </a:r>
            <a:endParaRPr lang="en-GB" sz="3200" b="1" i="1" dirty="0">
              <a:solidFill>
                <a:srgbClr val="92D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756" y="1438582"/>
            <a:ext cx="4375745" cy="61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International 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4704522" y="1438582"/>
            <a:ext cx="4569653" cy="61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r-FR" b="1" dirty="0" err="1">
                <a:solidFill>
                  <a:schemeClr val="tx1"/>
                </a:solidFill>
              </a:rPr>
              <a:t>Regional</a:t>
            </a:r>
            <a:r>
              <a:rPr lang="fr-FR" b="1" dirty="0">
                <a:solidFill>
                  <a:schemeClr val="tx1"/>
                </a:solidFill>
              </a:rPr>
              <a:t> (Europe)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1756" y="2146830"/>
            <a:ext cx="4375745" cy="61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UNCRC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1756" y="2855078"/>
            <a:ext cx="1106905" cy="9817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Art. 19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(violence)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80486" y="2855077"/>
            <a:ext cx="1091056" cy="9817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Art. 24 </a:t>
            </a:r>
            <a:r>
              <a:rPr lang="fr-FR" sz="1600" dirty="0">
                <a:solidFill>
                  <a:schemeClr val="tx1"/>
                </a:solidFill>
              </a:rPr>
              <a:t>(</a:t>
            </a:r>
            <a:r>
              <a:rPr lang="fr-FR" sz="1600" dirty="0" err="1">
                <a:solidFill>
                  <a:schemeClr val="tx1"/>
                </a:solidFill>
              </a:rPr>
              <a:t>health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66486" y="2855078"/>
            <a:ext cx="984982" cy="9817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Art. 37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</a:t>
            </a:r>
            <a:r>
              <a:rPr lang="fr-FR" sz="1600" dirty="0" err="1">
                <a:solidFill>
                  <a:schemeClr val="tx1"/>
                </a:solidFill>
              </a:rPr>
              <a:t>deprivation</a:t>
            </a:r>
            <a:r>
              <a:rPr lang="fr-FR" sz="1600" dirty="0">
                <a:solidFill>
                  <a:schemeClr val="tx1"/>
                </a:solidFill>
              </a:rPr>
              <a:t> of liberty)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13292" y="2855078"/>
            <a:ext cx="974209" cy="9817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Art. 40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</a:t>
            </a:r>
            <a:r>
              <a:rPr lang="fr-FR" sz="1600" dirty="0" err="1">
                <a:solidFill>
                  <a:schemeClr val="tx1"/>
                </a:solidFill>
              </a:rPr>
              <a:t>conflict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with</a:t>
            </a:r>
            <a:r>
              <a:rPr lang="fr-FR" sz="1600" dirty="0">
                <a:solidFill>
                  <a:schemeClr val="tx1"/>
                </a:solidFill>
              </a:rPr>
              <a:t> the </a:t>
            </a:r>
            <a:r>
              <a:rPr lang="fr-FR" sz="1600" dirty="0" err="1">
                <a:solidFill>
                  <a:schemeClr val="tx1"/>
                </a:solidFill>
              </a:rPr>
              <a:t>law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1757" y="3960507"/>
            <a:ext cx="4375746" cy="61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UNCRC GC No 24 on </a:t>
            </a:r>
            <a:r>
              <a:rPr lang="fr-FR" dirty="0" err="1">
                <a:solidFill>
                  <a:schemeClr val="tx1"/>
                </a:solidFill>
              </a:rPr>
              <a:t>children’s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rights</a:t>
            </a:r>
            <a:r>
              <a:rPr lang="fr-FR" dirty="0">
                <a:solidFill>
                  <a:schemeClr val="tx1"/>
                </a:solidFill>
              </a:rPr>
              <a:t> in the </a:t>
            </a:r>
            <a:r>
              <a:rPr lang="fr-FR" dirty="0" err="1">
                <a:solidFill>
                  <a:schemeClr val="tx1"/>
                </a:solidFill>
              </a:rPr>
              <a:t>child</a:t>
            </a:r>
            <a:r>
              <a:rPr lang="fr-FR" dirty="0">
                <a:solidFill>
                  <a:schemeClr val="tx1"/>
                </a:solidFill>
              </a:rPr>
              <a:t> justice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1756" y="4696726"/>
            <a:ext cx="4346993" cy="901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UNCRC GC No 13 on the right of the </a:t>
            </a:r>
            <a:r>
              <a:rPr lang="fr-FR" dirty="0" err="1">
                <a:solidFill>
                  <a:schemeClr val="tx1"/>
                </a:solidFill>
              </a:rPr>
              <a:t>child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freedom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from</a:t>
            </a:r>
            <a:r>
              <a:rPr lang="fr-FR" dirty="0">
                <a:solidFill>
                  <a:schemeClr val="tx1"/>
                </a:solidFill>
              </a:rPr>
              <a:t> all </a:t>
            </a:r>
            <a:r>
              <a:rPr lang="fr-FR" dirty="0" err="1">
                <a:solidFill>
                  <a:schemeClr val="tx1"/>
                </a:solidFill>
              </a:rPr>
              <a:t>forms</a:t>
            </a:r>
            <a:r>
              <a:rPr lang="fr-FR" dirty="0">
                <a:solidFill>
                  <a:schemeClr val="tx1"/>
                </a:solidFill>
              </a:rPr>
              <a:t> of violence</a:t>
            </a:r>
          </a:p>
        </p:txBody>
      </p:sp>
      <p:sp>
        <p:nvSpPr>
          <p:cNvPr id="19" name="Espace réservé du contenu 10"/>
          <p:cNvSpPr txBox="1">
            <a:spLocks/>
          </p:cNvSpPr>
          <p:nvPr/>
        </p:nvSpPr>
        <p:spPr>
          <a:xfrm>
            <a:off x="4704522" y="2146830"/>
            <a:ext cx="4569653" cy="61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tx1"/>
                </a:solidFill>
              </a:rPr>
              <a:t>Lanzarote Convention and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 err="1">
                <a:solidFill>
                  <a:schemeClr val="tx1"/>
                </a:solidFill>
              </a:rPr>
              <a:t>Explanatory</a:t>
            </a:r>
            <a:r>
              <a:rPr lang="fr-FR" dirty="0">
                <a:solidFill>
                  <a:schemeClr val="tx1"/>
                </a:solidFill>
              </a:rPr>
              <a:t> report</a:t>
            </a:r>
          </a:p>
        </p:txBody>
      </p:sp>
      <p:sp>
        <p:nvSpPr>
          <p:cNvPr id="20" name="Espace réservé du contenu 10"/>
          <p:cNvSpPr txBox="1">
            <a:spLocks/>
          </p:cNvSpPr>
          <p:nvPr/>
        </p:nvSpPr>
        <p:spPr>
          <a:xfrm>
            <a:off x="4704349" y="2855077"/>
            <a:ext cx="4569653" cy="13108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tx1"/>
                </a:solidFill>
              </a:rPr>
              <a:t>Lanzarote </a:t>
            </a:r>
            <a:r>
              <a:rPr lang="fr-FR" dirty="0" err="1">
                <a:solidFill>
                  <a:schemeClr val="tx1"/>
                </a:solidFill>
              </a:rPr>
              <a:t>Committee</a:t>
            </a:r>
            <a:r>
              <a:rPr lang="fr-FR" dirty="0">
                <a:solidFill>
                  <a:schemeClr val="tx1"/>
                </a:solidFill>
              </a:rPr>
              <a:t> Opinion on </a:t>
            </a:r>
            <a:r>
              <a:rPr lang="fr-FR" dirty="0" err="1">
                <a:solidFill>
                  <a:schemeClr val="tx1"/>
                </a:solidFill>
              </a:rPr>
              <a:t>child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sexually</a:t>
            </a:r>
            <a:r>
              <a:rPr lang="fr-FR" dirty="0">
                <a:solidFill>
                  <a:schemeClr val="tx1"/>
                </a:solidFill>
              </a:rPr>
              <a:t> suggestive or explicit images and/or </a:t>
            </a:r>
            <a:r>
              <a:rPr lang="fr-FR" dirty="0" err="1">
                <a:solidFill>
                  <a:schemeClr val="tx1"/>
                </a:solidFill>
              </a:rPr>
              <a:t>videos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generated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shared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received</a:t>
            </a:r>
            <a:r>
              <a:rPr lang="fr-FR" dirty="0">
                <a:solidFill>
                  <a:schemeClr val="tx1"/>
                </a:solidFill>
              </a:rPr>
              <a:t> by </a:t>
            </a:r>
            <a:r>
              <a:rPr lang="fr-FR" dirty="0" err="1">
                <a:solidFill>
                  <a:schemeClr val="tx1"/>
                </a:solidFill>
              </a:rPr>
              <a:t>children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99260" y="4347925"/>
            <a:ext cx="47737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err="1"/>
              <a:t>Children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b="1" dirty="0" err="1"/>
              <a:t>protected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all </a:t>
            </a:r>
            <a:r>
              <a:rPr lang="fr-FR" dirty="0" err="1"/>
              <a:t>forms</a:t>
            </a:r>
            <a:r>
              <a:rPr lang="fr-FR" dirty="0"/>
              <a:t> of violence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err="1"/>
              <a:t>Criminal</a:t>
            </a:r>
            <a:r>
              <a:rPr lang="fr-FR" b="1" dirty="0"/>
              <a:t> </a:t>
            </a:r>
            <a:r>
              <a:rPr lang="fr-FR" b="1" dirty="0" err="1"/>
              <a:t>prosecution</a:t>
            </a:r>
            <a:r>
              <a:rPr lang="fr-FR" b="1" dirty="0"/>
              <a:t> </a:t>
            </a:r>
            <a:r>
              <a:rPr lang="fr-FR" dirty="0"/>
              <a:t>of </a:t>
            </a:r>
            <a:r>
              <a:rPr lang="fr-FR" dirty="0" err="1"/>
              <a:t>children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avoided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More </a:t>
            </a:r>
            <a:r>
              <a:rPr lang="fr-FR" b="1" dirty="0" err="1"/>
              <a:t>appropriate</a:t>
            </a:r>
            <a:r>
              <a:rPr lang="fr-FR" b="1" dirty="0"/>
              <a:t> </a:t>
            </a:r>
            <a:r>
              <a:rPr lang="fr-FR" b="1" dirty="0" err="1"/>
              <a:t>measures</a:t>
            </a:r>
            <a:r>
              <a:rPr lang="fr-FR" b="1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en-GB" dirty="0"/>
              <a:t>preferred</a:t>
            </a:r>
            <a:r>
              <a:rPr lang="fr-FR" dirty="0"/>
              <a:t> (</a:t>
            </a:r>
            <a:r>
              <a:rPr lang="fr-FR" dirty="0" err="1"/>
              <a:t>e.g</a:t>
            </a:r>
            <a:r>
              <a:rPr lang="fr-FR" dirty="0"/>
              <a:t>. </a:t>
            </a:r>
            <a:r>
              <a:rPr lang="fr-FR" dirty="0" err="1"/>
              <a:t>educational</a:t>
            </a:r>
            <a:r>
              <a:rPr lang="fr-FR" dirty="0"/>
              <a:t> </a:t>
            </a:r>
            <a:r>
              <a:rPr lang="fr-FR" dirty="0" err="1"/>
              <a:t>measures</a:t>
            </a:r>
            <a:r>
              <a:rPr lang="fr-FR" dirty="0"/>
              <a:t>, </a:t>
            </a:r>
            <a:r>
              <a:rPr lang="fr-FR" dirty="0" err="1"/>
              <a:t>therapeutic</a:t>
            </a:r>
            <a:r>
              <a:rPr lang="fr-FR" dirty="0"/>
              <a:t> assistance)</a:t>
            </a:r>
          </a:p>
        </p:txBody>
      </p:sp>
    </p:spTree>
    <p:extLst>
      <p:ext uri="{BB962C8B-B14F-4D97-AF65-F5344CB8AC3E}">
        <p14:creationId xmlns:p14="http://schemas.microsoft.com/office/powerpoint/2010/main" val="294491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48">
            <a:extLst>
              <a:ext uri="{FF2B5EF4-FFF2-40B4-BE49-F238E27FC236}">
                <a16:creationId xmlns:a16="http://schemas.microsoft.com/office/drawing/2014/main" id="{EE53CC3C-0E58-4E92-A907-5A96792EC1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84" y="5845993"/>
            <a:ext cx="987779" cy="874667"/>
          </a:xfrm>
          <a:prstGeom prst="rect">
            <a:avLst/>
          </a:prstGeom>
          <a:noFill/>
        </p:spPr>
      </p:pic>
      <p:pic>
        <p:nvPicPr>
          <p:cNvPr id="7" name="Picture 2" descr="cid:image002.png@01D3226C.50287F40">
            <a:extLst>
              <a:ext uri="{FF2B5EF4-FFF2-40B4-BE49-F238E27FC236}">
                <a16:creationId xmlns:a16="http://schemas.microsoft.com/office/drawing/2014/main" id="{4A79FEE1-7BEE-4AC4-A4BB-96C6A2F1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7" y="5845992"/>
            <a:ext cx="1014615" cy="8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2A6D634-6135-481F-9AB4-16A93472C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83" y="206559"/>
            <a:ext cx="9442261" cy="1320800"/>
          </a:xfrm>
        </p:spPr>
        <p:txBody>
          <a:bodyPr>
            <a:normAutofit fontScale="90000"/>
          </a:bodyPr>
          <a:lstStyle/>
          <a:p>
            <a:r>
              <a:rPr lang="de-DE" b="1" dirty="0" err="1"/>
              <a:t>Harmful</a:t>
            </a:r>
            <a:r>
              <a:rPr lang="de-DE" b="1" dirty="0"/>
              <a:t> sexual behaviour </a:t>
            </a:r>
            <a:r>
              <a:rPr lang="de-DE" b="1" dirty="0" err="1"/>
              <a:t>by</a:t>
            </a:r>
            <a:r>
              <a:rPr lang="de-DE" b="1" dirty="0"/>
              <a:t> </a:t>
            </a:r>
            <a:r>
              <a:rPr lang="de-DE" b="1" dirty="0" err="1"/>
              <a:t>children</a:t>
            </a:r>
            <a:r>
              <a:rPr lang="de-DE" b="1" dirty="0"/>
              <a:t>: </a:t>
            </a:r>
            <a:br>
              <a:rPr lang="de-DE" b="1" dirty="0"/>
            </a:br>
            <a:r>
              <a:rPr lang="de-DE" b="1" i="1" dirty="0" err="1">
                <a:solidFill>
                  <a:srgbClr val="92D050"/>
                </a:solidFill>
              </a:rPr>
              <a:t>What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we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have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learned</a:t>
            </a:r>
            <a:r>
              <a:rPr lang="de-DE" b="1" i="1" dirty="0">
                <a:solidFill>
                  <a:srgbClr val="92D050"/>
                </a:solidFill>
              </a:rPr>
              <a:t> at </a:t>
            </a:r>
            <a:r>
              <a:rPr lang="de-DE" b="1" i="1" dirty="0" err="1">
                <a:solidFill>
                  <a:srgbClr val="92D050"/>
                </a:solidFill>
              </a:rPr>
              <a:t>the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previous</a:t>
            </a:r>
            <a:r>
              <a:rPr lang="de-DE" b="1" i="1" dirty="0">
                <a:solidFill>
                  <a:srgbClr val="92D050"/>
                </a:solidFill>
              </a:rPr>
              <a:t> </a:t>
            </a:r>
            <a:r>
              <a:rPr lang="de-DE" b="1" i="1" dirty="0" err="1">
                <a:solidFill>
                  <a:srgbClr val="92D050"/>
                </a:solidFill>
              </a:rPr>
              <a:t>meeting</a:t>
            </a:r>
            <a:br>
              <a:rPr lang="de-DE" b="1" i="1" dirty="0">
                <a:solidFill>
                  <a:srgbClr val="92D050"/>
                </a:solidFill>
              </a:rPr>
            </a:br>
            <a:endParaRPr lang="en-GB" b="1" i="1" dirty="0">
              <a:solidFill>
                <a:srgbClr val="92D05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708D49-1957-4F2B-9F28-7C9E857BA90B}"/>
              </a:ext>
            </a:extLst>
          </p:cNvPr>
          <p:cNvSpPr/>
          <p:nvPr/>
        </p:nvSpPr>
        <p:spPr>
          <a:xfrm>
            <a:off x="476654" y="1294373"/>
            <a:ext cx="8828925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i="1" dirty="0"/>
          </a:p>
          <a:p>
            <a:pPr algn="just"/>
            <a:r>
              <a:rPr lang="en-US" sz="2400" i="1" dirty="0"/>
              <a:t>There is…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Limited research on </a:t>
            </a:r>
            <a:r>
              <a:rPr lang="en-US" sz="2400" b="1" dirty="0"/>
              <a:t>low-risk </a:t>
            </a:r>
            <a:r>
              <a:rPr lang="en-US" sz="2400" b="1" dirty="0" err="1"/>
              <a:t>behaviour</a:t>
            </a:r>
            <a:endParaRPr lang="en-US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Increase in </a:t>
            </a:r>
            <a:r>
              <a:rPr lang="en-US" sz="2400" b="1" dirty="0"/>
              <a:t>online</a:t>
            </a:r>
            <a:r>
              <a:rPr lang="en-US" sz="2400" dirty="0"/>
              <a:t> harmful sexual </a:t>
            </a:r>
            <a:r>
              <a:rPr lang="en-US" sz="2400" dirty="0" err="1"/>
              <a:t>behaviour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just"/>
            <a:r>
              <a:rPr lang="en-US" sz="2400" i="1" dirty="0"/>
              <a:t>Children who display harmful sexual </a:t>
            </a:r>
            <a:r>
              <a:rPr lang="en-US" sz="2400" i="1" dirty="0" err="1"/>
              <a:t>behaviour</a:t>
            </a:r>
            <a:r>
              <a:rPr lang="en-US" sz="2400" i="1" dirty="0"/>
              <a:t> are…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Mostly </a:t>
            </a:r>
            <a:r>
              <a:rPr lang="en-US" sz="2400" b="1" dirty="0"/>
              <a:t>boys</a:t>
            </a:r>
            <a:r>
              <a:rPr lang="en-US" sz="2400" dirty="0"/>
              <a:t>, but there is growing proportion of girls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Children from a </a:t>
            </a:r>
            <a:r>
              <a:rPr lang="en-US" sz="2400" b="1" dirty="0"/>
              <a:t>wide age group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Often children with </a:t>
            </a:r>
            <a:r>
              <a:rPr lang="en-US" sz="2400" b="1" dirty="0"/>
              <a:t>additional needs </a:t>
            </a:r>
            <a:r>
              <a:rPr lang="en-US" sz="2400" dirty="0"/>
              <a:t>(</a:t>
            </a:r>
            <a:r>
              <a:rPr lang="en-US" sz="2400" i="1" dirty="0"/>
              <a:t>e.g.</a:t>
            </a:r>
            <a:r>
              <a:rPr lang="en-US" sz="2400" dirty="0"/>
              <a:t> Iceland: 70%)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/>
              <a:t>Generally known</a:t>
            </a:r>
            <a:r>
              <a:rPr lang="en-US" sz="2400" dirty="0"/>
              <a:t> by the victim</a:t>
            </a:r>
            <a:endParaRPr lang="en-US" sz="2200" dirty="0"/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0354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48">
            <a:extLst>
              <a:ext uri="{FF2B5EF4-FFF2-40B4-BE49-F238E27FC236}">
                <a16:creationId xmlns:a16="http://schemas.microsoft.com/office/drawing/2014/main" id="{EE53CC3C-0E58-4E92-A907-5A96792EC1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84" y="5845993"/>
            <a:ext cx="987779" cy="874667"/>
          </a:xfrm>
          <a:prstGeom prst="rect">
            <a:avLst/>
          </a:prstGeom>
          <a:noFill/>
        </p:spPr>
      </p:pic>
      <p:pic>
        <p:nvPicPr>
          <p:cNvPr id="7" name="Picture 2" descr="cid:image002.png@01D3226C.50287F40">
            <a:extLst>
              <a:ext uri="{FF2B5EF4-FFF2-40B4-BE49-F238E27FC236}">
                <a16:creationId xmlns:a16="http://schemas.microsoft.com/office/drawing/2014/main" id="{4A79FEE1-7BEE-4AC4-A4BB-96C6A2F1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7" y="5845992"/>
            <a:ext cx="1014615" cy="8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2A6D634-6135-481F-9AB4-16A93472C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54" y="192490"/>
            <a:ext cx="8828925" cy="1320800"/>
          </a:xfrm>
        </p:spPr>
        <p:txBody>
          <a:bodyPr>
            <a:normAutofit/>
          </a:bodyPr>
          <a:lstStyle/>
          <a:p>
            <a:r>
              <a:rPr lang="de-DE" b="1" dirty="0" err="1"/>
              <a:t>Examples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initiatives </a:t>
            </a:r>
            <a:r>
              <a:rPr lang="de-DE" b="1" dirty="0" err="1"/>
              <a:t>developed</a:t>
            </a:r>
            <a:r>
              <a:rPr lang="de-DE" b="1" dirty="0"/>
              <a:t> </a:t>
            </a:r>
            <a:br>
              <a:rPr lang="de-DE" b="1" dirty="0"/>
            </a:br>
            <a:r>
              <a:rPr lang="de-DE" b="1" dirty="0"/>
              <a:t>at </a:t>
            </a:r>
            <a:r>
              <a:rPr lang="de-DE" b="1" dirty="0" err="1"/>
              <a:t>the</a:t>
            </a:r>
            <a:r>
              <a:rPr lang="de-DE" b="1" dirty="0"/>
              <a:t> national </a:t>
            </a:r>
            <a:r>
              <a:rPr lang="de-DE" b="1" dirty="0" err="1"/>
              <a:t>level</a:t>
            </a:r>
            <a:endParaRPr lang="en-GB" b="1" i="1" dirty="0">
              <a:solidFill>
                <a:srgbClr val="92D050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238327" y="1829134"/>
            <a:ext cx="4511999" cy="92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Psychological</a:t>
            </a:r>
            <a:r>
              <a:rPr lang="fr-FR" dirty="0">
                <a:solidFill>
                  <a:schemeClr val="tx1"/>
                </a:solidFill>
              </a:rPr>
              <a:t> help and </a:t>
            </a:r>
            <a:r>
              <a:rPr lang="fr-FR" dirty="0" err="1">
                <a:solidFill>
                  <a:schemeClr val="tx1"/>
                </a:solidFill>
              </a:rPr>
              <a:t>therapeutic</a:t>
            </a:r>
            <a:r>
              <a:rPr lang="fr-FR" dirty="0">
                <a:solidFill>
                  <a:schemeClr val="tx1"/>
                </a:solidFill>
              </a:rPr>
              <a:t> support</a:t>
            </a:r>
          </a:p>
        </p:txBody>
      </p:sp>
      <p:sp>
        <p:nvSpPr>
          <p:cNvPr id="8" name="Ellipse 7"/>
          <p:cNvSpPr/>
          <p:nvPr/>
        </p:nvSpPr>
        <p:spPr>
          <a:xfrm>
            <a:off x="4891116" y="1816216"/>
            <a:ext cx="4511999" cy="92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Interventions in </a:t>
            </a:r>
            <a:r>
              <a:rPr lang="fr-FR" dirty="0" err="1">
                <a:solidFill>
                  <a:schemeClr val="tx1"/>
                </a:solidFill>
              </a:rPr>
              <a:t>schools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38327" y="2887100"/>
            <a:ext cx="4511999" cy="92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Child </a:t>
            </a:r>
            <a:r>
              <a:rPr lang="fr-FR" dirty="0" err="1">
                <a:solidFill>
                  <a:schemeClr val="tx1"/>
                </a:solidFill>
              </a:rPr>
              <a:t>helplines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891116" y="2887100"/>
            <a:ext cx="4511999" cy="92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Diversion</a:t>
            </a:r>
          </a:p>
        </p:txBody>
      </p:sp>
      <p:sp>
        <p:nvSpPr>
          <p:cNvPr id="13" name="Ellipse 12"/>
          <p:cNvSpPr/>
          <p:nvPr/>
        </p:nvSpPr>
        <p:spPr>
          <a:xfrm>
            <a:off x="238326" y="3945066"/>
            <a:ext cx="4511999" cy="92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Development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tools</a:t>
            </a:r>
            <a:r>
              <a:rPr lang="fr-FR" dirty="0">
                <a:solidFill>
                  <a:schemeClr val="tx1"/>
                </a:solidFill>
              </a:rPr>
              <a:t> (guidance to support </a:t>
            </a:r>
            <a:r>
              <a:rPr lang="fr-FR" dirty="0" err="1">
                <a:solidFill>
                  <a:schemeClr val="tx1"/>
                </a:solidFill>
              </a:rPr>
              <a:t>children</a:t>
            </a:r>
            <a:r>
              <a:rPr lang="fr-FR" dirty="0">
                <a:solidFill>
                  <a:schemeClr val="tx1"/>
                </a:solidFill>
              </a:rPr>
              <a:t> or </a:t>
            </a:r>
            <a:r>
              <a:rPr lang="fr-FR" dirty="0" err="1">
                <a:solidFill>
                  <a:schemeClr val="tx1"/>
                </a:solidFill>
              </a:rPr>
              <a:t>recognise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signs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Ellipse 13"/>
          <p:cNvSpPr/>
          <p:nvPr/>
        </p:nvSpPr>
        <p:spPr>
          <a:xfrm>
            <a:off x="4891115" y="3957984"/>
            <a:ext cx="4511999" cy="92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Statutory</a:t>
            </a:r>
            <a:r>
              <a:rPr lang="fr-FR" dirty="0">
                <a:solidFill>
                  <a:schemeClr val="tx1"/>
                </a:solidFill>
              </a:rPr>
              <a:t> guidance (UK)</a:t>
            </a:r>
          </a:p>
        </p:txBody>
      </p:sp>
      <p:sp>
        <p:nvSpPr>
          <p:cNvPr id="15" name="Ellipse 14"/>
          <p:cNvSpPr/>
          <p:nvPr/>
        </p:nvSpPr>
        <p:spPr>
          <a:xfrm>
            <a:off x="2770505" y="5103631"/>
            <a:ext cx="4511999" cy="92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National reports</a:t>
            </a:r>
          </a:p>
        </p:txBody>
      </p:sp>
    </p:spTree>
    <p:extLst>
      <p:ext uri="{BB962C8B-B14F-4D97-AF65-F5344CB8AC3E}">
        <p14:creationId xmlns:p14="http://schemas.microsoft.com/office/powerpoint/2010/main" val="286036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248">
            <a:extLst>
              <a:ext uri="{FF2B5EF4-FFF2-40B4-BE49-F238E27FC236}">
                <a16:creationId xmlns:a16="http://schemas.microsoft.com/office/drawing/2014/main" id="{EE53CC3C-0E58-4E92-A907-5A96792EC1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84" y="5845993"/>
            <a:ext cx="987779" cy="874667"/>
          </a:xfrm>
          <a:prstGeom prst="rect">
            <a:avLst/>
          </a:prstGeom>
          <a:noFill/>
        </p:spPr>
      </p:pic>
      <p:pic>
        <p:nvPicPr>
          <p:cNvPr id="7" name="Picture 2" descr="cid:image002.png@01D3226C.50287F40">
            <a:extLst>
              <a:ext uri="{FF2B5EF4-FFF2-40B4-BE49-F238E27FC236}">
                <a16:creationId xmlns:a16="http://schemas.microsoft.com/office/drawing/2014/main" id="{4A79FEE1-7BEE-4AC4-A4BB-96C6A2F1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7" y="5845992"/>
            <a:ext cx="1014615" cy="8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2A6D634-6135-481F-9AB4-16A93472C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54" y="98054"/>
            <a:ext cx="9612568" cy="80142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Initial recommendations on ways </a:t>
            </a:r>
            <a:br>
              <a:rPr lang="en-GB" b="1" dirty="0"/>
            </a:br>
            <a:r>
              <a:rPr lang="en-GB" b="1" dirty="0"/>
              <a:t>to address harmful sexual behaviour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708D49-1957-4F2B-9F28-7C9E857BA90B}"/>
              </a:ext>
            </a:extLst>
          </p:cNvPr>
          <p:cNvSpPr/>
          <p:nvPr/>
        </p:nvSpPr>
        <p:spPr>
          <a:xfrm>
            <a:off x="476654" y="993913"/>
            <a:ext cx="974447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solidFill>
                <a:srgbClr val="C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Increase </a:t>
            </a:r>
            <a:r>
              <a:rPr lang="en-US" sz="2000" b="1" dirty="0">
                <a:solidFill>
                  <a:srgbClr val="C00000"/>
                </a:solidFill>
              </a:rPr>
              <a:t>awareness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of the </a:t>
            </a:r>
            <a:r>
              <a:rPr lang="en-US" sz="2000" b="1" dirty="0">
                <a:solidFill>
                  <a:srgbClr val="C00000"/>
                </a:solidFill>
              </a:rPr>
              <a:t>wider public</a:t>
            </a:r>
          </a:p>
          <a:p>
            <a:pPr algn="just"/>
            <a:endParaRPr lang="en-US" sz="2000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Increase </a:t>
            </a:r>
            <a:r>
              <a:rPr lang="en-US" sz="2000" b="1" dirty="0">
                <a:solidFill>
                  <a:srgbClr val="C00000"/>
                </a:solidFill>
              </a:rPr>
              <a:t>awareness and training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of </a:t>
            </a:r>
            <a:r>
              <a:rPr lang="en-US" sz="2000" b="1" dirty="0">
                <a:solidFill>
                  <a:srgbClr val="C00000"/>
                </a:solidFill>
              </a:rPr>
              <a:t>parents, caregivers and professionals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Promote comprehensive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C00000"/>
                </a:solidFill>
              </a:rPr>
              <a:t>sex and relationship education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Step up and promote </a:t>
            </a:r>
            <a:r>
              <a:rPr lang="en-US" sz="2000" b="1" dirty="0">
                <a:solidFill>
                  <a:srgbClr val="C00000"/>
                </a:solidFill>
              </a:rPr>
              <a:t>research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to encourage adequate, evidence-based </a:t>
            </a:r>
            <a:br>
              <a:rPr lang="en-US" sz="2000" dirty="0"/>
            </a:br>
            <a:r>
              <a:rPr lang="en-US" sz="2000" dirty="0"/>
              <a:t>and non-judicial responses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/>
              <a:t>Promote </a:t>
            </a:r>
            <a:r>
              <a:rPr lang="en-US" sz="2000" b="1" dirty="0">
                <a:solidFill>
                  <a:srgbClr val="C00000"/>
                </a:solidFill>
              </a:rPr>
              <a:t>holistic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treatments and interventions, adapted to the individual child and which engage with his/her environment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Promote </a:t>
            </a:r>
            <a:r>
              <a:rPr lang="en-US" sz="2000" b="1" dirty="0">
                <a:solidFill>
                  <a:srgbClr val="C00000"/>
                </a:solidFill>
              </a:rPr>
              <a:t>rehabilitative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interventions, which do not lead to or </a:t>
            </a:r>
            <a:br>
              <a:rPr lang="en-US" sz="2000" dirty="0"/>
            </a:br>
            <a:r>
              <a:rPr lang="en-US" sz="2000" dirty="0"/>
              <a:t>involve criminal prosecution</a:t>
            </a:r>
          </a:p>
          <a:p>
            <a:pPr algn="just"/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092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6">
            <a:extLst>
              <a:ext uri="{FF2B5EF4-FFF2-40B4-BE49-F238E27FC236}">
                <a16:creationId xmlns:a16="http://schemas.microsoft.com/office/drawing/2014/main" id="{13883EBA-90CD-43FA-9A6C-055C26D611D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8" t="21" r="16875" b="1"/>
          <a:stretch/>
        </p:blipFill>
        <p:spPr bwMode="auto">
          <a:xfrm>
            <a:off x="0" y="-133564"/>
            <a:ext cx="2849562" cy="714053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33B6D-89A6-4EAD-8B06-4FC53053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1100170"/>
            <a:ext cx="7063064" cy="516706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Review of legislation, policy and practice concerning the responses provided to harmful sexual behaviour displayed by children through a survey led in 2021</a:t>
            </a: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</a:rPr>
              <a:t>Preparation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 of a report to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</a:rPr>
              <a:t>finalised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fr-FR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fr-FR" sz="2800" dirty="0" err="1">
                <a:solidFill>
                  <a:schemeClr val="accent1">
                    <a:lumMod val="75000"/>
                  </a:schemeClr>
                </a:solidFill>
              </a:rPr>
              <a:t>October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 2021</a:t>
            </a: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48">
            <a:extLst>
              <a:ext uri="{FF2B5EF4-FFF2-40B4-BE49-F238E27FC236}">
                <a16:creationId xmlns:a16="http://schemas.microsoft.com/office/drawing/2014/main" id="{EE53CC3C-0E58-4E92-A907-5A96792EC14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194" y="5845994"/>
            <a:ext cx="987779" cy="874667"/>
          </a:xfrm>
          <a:prstGeom prst="rect">
            <a:avLst/>
          </a:prstGeom>
          <a:noFill/>
        </p:spPr>
      </p:pic>
      <p:pic>
        <p:nvPicPr>
          <p:cNvPr id="7" name="Picture 2" descr="cid:image002.png@01D3226C.50287F40">
            <a:extLst>
              <a:ext uri="{FF2B5EF4-FFF2-40B4-BE49-F238E27FC236}">
                <a16:creationId xmlns:a16="http://schemas.microsoft.com/office/drawing/2014/main" id="{4A79FEE1-7BEE-4AC4-A4BB-96C6A2F1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393" y="5845994"/>
            <a:ext cx="1014615" cy="8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B9C61C5-0D91-4A55-AB34-799515D85A4F}"/>
              </a:ext>
            </a:extLst>
          </p:cNvPr>
          <p:cNvSpPr txBox="1">
            <a:spLocks/>
          </p:cNvSpPr>
          <p:nvPr/>
        </p:nvSpPr>
        <p:spPr>
          <a:xfrm>
            <a:off x="2493198" y="240097"/>
            <a:ext cx="642444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b="1" dirty="0" err="1"/>
              <a:t>Proposals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further</a:t>
            </a:r>
            <a:r>
              <a:rPr lang="de-DE" b="1" dirty="0"/>
              <a:t> </a:t>
            </a:r>
            <a:r>
              <a:rPr lang="de-DE" b="1" dirty="0" err="1"/>
              <a:t>action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4055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6">
            <a:extLst>
              <a:ext uri="{FF2B5EF4-FFF2-40B4-BE49-F238E27FC236}">
                <a16:creationId xmlns:a16="http://schemas.microsoft.com/office/drawing/2014/main" id="{13883EBA-90CD-43FA-9A6C-055C26D611D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8" t="21" r="16875" b="1"/>
          <a:stretch/>
        </p:blipFill>
        <p:spPr bwMode="auto">
          <a:xfrm>
            <a:off x="0" y="-133564"/>
            <a:ext cx="2849562" cy="714053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33B6D-89A6-4EAD-8B06-4FC53053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6572" y="900497"/>
            <a:ext cx="7063064" cy="5167065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Is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interest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undertake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fr-FR" sz="2400" b="1" u="sng" dirty="0" err="1">
                <a:solidFill>
                  <a:schemeClr val="accent1">
                    <a:lumMod val="75000"/>
                  </a:schemeClr>
                </a:solidFill>
              </a:rPr>
              <a:t>survey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, in the VAE Group, to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learn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more about the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current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responses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to HSB and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identify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any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good and innovative practices and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measures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Should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an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upcoming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non-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instrument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address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harmful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sexual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behaviour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as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such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look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at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specific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aspects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including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specific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policies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may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part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response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matter (</a:t>
            </a:r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e.g.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sex and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relationship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education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awareness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raising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training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targeted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mental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health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interventions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)?</a:t>
            </a:r>
          </a:p>
          <a:p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Any </a:t>
            </a:r>
            <a:r>
              <a:rPr lang="de-DE" sz="2400" dirty="0" err="1">
                <a:solidFill>
                  <a:schemeClr val="accent1">
                    <a:lumMod val="75000"/>
                  </a:schemeClr>
                </a:solidFill>
              </a:rPr>
              <a:t>others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…?</a:t>
            </a:r>
          </a:p>
          <a:p>
            <a:pPr marL="0" indent="0">
              <a:buNone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48">
            <a:extLst>
              <a:ext uri="{FF2B5EF4-FFF2-40B4-BE49-F238E27FC236}">
                <a16:creationId xmlns:a16="http://schemas.microsoft.com/office/drawing/2014/main" id="{EE53CC3C-0E58-4E92-A907-5A96792EC14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194" y="5845994"/>
            <a:ext cx="987779" cy="874667"/>
          </a:xfrm>
          <a:prstGeom prst="rect">
            <a:avLst/>
          </a:prstGeom>
          <a:noFill/>
        </p:spPr>
      </p:pic>
      <p:pic>
        <p:nvPicPr>
          <p:cNvPr id="7" name="Picture 2" descr="cid:image002.png@01D3226C.50287F40">
            <a:extLst>
              <a:ext uri="{FF2B5EF4-FFF2-40B4-BE49-F238E27FC236}">
                <a16:creationId xmlns:a16="http://schemas.microsoft.com/office/drawing/2014/main" id="{4A79FEE1-7BEE-4AC4-A4BB-96C6A2F13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393" y="5845994"/>
            <a:ext cx="1014615" cy="8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B9C61C5-0D91-4A55-AB34-799515D85A4F}"/>
              </a:ext>
            </a:extLst>
          </p:cNvPr>
          <p:cNvSpPr txBox="1">
            <a:spLocks/>
          </p:cNvSpPr>
          <p:nvPr/>
        </p:nvSpPr>
        <p:spPr>
          <a:xfrm>
            <a:off x="2493198" y="240097"/>
            <a:ext cx="642444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b="1" dirty="0"/>
              <a:t>Questions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be</a:t>
            </a:r>
            <a:r>
              <a:rPr lang="de-DE" b="1" dirty="0"/>
              <a:t> </a:t>
            </a:r>
            <a:r>
              <a:rPr lang="de-DE" b="1" dirty="0" err="1"/>
              <a:t>discussed</a:t>
            </a:r>
            <a:r>
              <a:rPr lang="de-DE" b="1" dirty="0"/>
              <a:t>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10024196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591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Trebuchet MS</vt:lpstr>
      <vt:lpstr>Wingdings</vt:lpstr>
      <vt:lpstr>Wingdings 3</vt:lpstr>
      <vt:lpstr>Conception personnalisée</vt:lpstr>
      <vt:lpstr>Facet</vt:lpstr>
      <vt:lpstr>Harmful sexual behaviour displayed by children</vt:lpstr>
      <vt:lpstr>Harmful sexual behaviour by children:     What are we talking about?</vt:lpstr>
      <vt:lpstr>Harmful sexual behaviour by children:  Relevant international and regional standards</vt:lpstr>
      <vt:lpstr>Harmful sexual behaviour by children:  What we have learned at the previous meeting </vt:lpstr>
      <vt:lpstr>Examples of initiatives developed  at the national level</vt:lpstr>
      <vt:lpstr>Initial recommendations on ways  to address harmful sexual behaviour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programme and timetable  Council of Europe Strategy for the Rights of the Child (2022-2027)  Directorate of Internal Oversight 17 September 2020</dc:title>
  <dc:creator>Paul Clara</dc:creator>
  <cp:lastModifiedBy>Valerie</cp:lastModifiedBy>
  <cp:revision>41</cp:revision>
  <dcterms:created xsi:type="dcterms:W3CDTF">2020-09-14T08:28:32Z</dcterms:created>
  <dcterms:modified xsi:type="dcterms:W3CDTF">2020-12-16T12:59:19Z</dcterms:modified>
</cp:coreProperties>
</file>