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68" r:id="rId2"/>
  </p:sldMasterIdLst>
  <p:notesMasterIdLst>
    <p:notesMasterId r:id="rId11"/>
  </p:notesMasterIdLst>
  <p:sldIdLst>
    <p:sldId id="346" r:id="rId3"/>
    <p:sldId id="357" r:id="rId4"/>
    <p:sldId id="354" r:id="rId5"/>
    <p:sldId id="355" r:id="rId6"/>
    <p:sldId id="356" r:id="rId7"/>
    <p:sldId id="352" r:id="rId8"/>
    <p:sldId id="349" r:id="rId9"/>
    <p:sldId id="359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99"/>
    <a:srgbClr val="C393DD"/>
    <a:srgbClr val="A52C79"/>
    <a:srgbClr val="C3D24B"/>
    <a:srgbClr val="A762CE"/>
    <a:srgbClr val="FA0000"/>
    <a:srgbClr val="9558D8"/>
    <a:srgbClr val="FE32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66"/>
    <p:restoredTop sz="94663"/>
  </p:normalViewPr>
  <p:slideViewPr>
    <p:cSldViewPr snapToGrid="0">
      <p:cViewPr varScale="1">
        <p:scale>
          <a:sx n="65" d="100"/>
          <a:sy n="65" d="100"/>
        </p:scale>
        <p:origin x="9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65441-CC90-4374-A2EB-B84B2F691554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56283-E1EE-41A4-8D64-7E90F953411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24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2"/>
          <p:cNvSpPr>
            <a:spLocks noGrp="1"/>
          </p:cNvSpPr>
          <p:nvPr>
            <p:ph idx="1"/>
          </p:nvPr>
        </p:nvSpPr>
        <p:spPr>
          <a:xfrm>
            <a:off x="609600" y="1830390"/>
            <a:ext cx="109728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99FD6EC-50CD-4E43-BC42-FFEF1A80B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50E61-BA3B-475A-8D08-749465AFC296}" type="datetime1">
              <a:rPr lang="fr-FR" smtClean="0"/>
              <a:t>16/12/2020</a:t>
            </a:fld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8BAAE481-B565-4BC8-99A7-F36E975E28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786A0-9D61-4B06-A01A-75F9023B1096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74654D4-2CAF-4254-A15E-B2D681BDC8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336" y="1036811"/>
            <a:ext cx="7174831" cy="731834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178534-06CC-44DC-A2E2-A82155D94649}"/>
              </a:ext>
            </a:extLst>
          </p:cNvPr>
          <p:cNvSpPr txBox="1"/>
          <p:nvPr userDrawn="1"/>
        </p:nvSpPr>
        <p:spPr>
          <a:xfrm>
            <a:off x="6573795" y="271576"/>
            <a:ext cx="6227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Evaluation – </a:t>
            </a:r>
            <a:r>
              <a:rPr lang="fr-FR" sz="2000" err="1">
                <a:solidFill>
                  <a:schemeClr val="bg1"/>
                </a:solidFill>
              </a:rPr>
              <a:t>Strategy</a:t>
            </a:r>
            <a:r>
              <a:rPr lang="fr-FR" sz="2000">
                <a:solidFill>
                  <a:schemeClr val="bg1"/>
                </a:solidFill>
              </a:rPr>
              <a:t> </a:t>
            </a:r>
            <a:r>
              <a:rPr lang="fr-FR" sz="2000" err="1">
                <a:solidFill>
                  <a:schemeClr val="bg1"/>
                </a:solidFill>
              </a:rPr>
              <a:t>Development</a:t>
            </a:r>
            <a:r>
              <a:rPr lang="fr-FR" sz="2000">
                <a:solidFill>
                  <a:schemeClr val="bg1"/>
                </a:solidFill>
              </a:rPr>
              <a:t> and </a:t>
            </a:r>
            <a:r>
              <a:rPr lang="fr-FR" sz="2000" err="1">
                <a:solidFill>
                  <a:schemeClr val="bg1"/>
                </a:solidFill>
              </a:rPr>
              <a:t>Reporting</a:t>
            </a:r>
            <a:endParaRPr lang="fr-FR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1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303447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760829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449141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1797570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6550474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9785945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0445084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3596700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1882343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5224662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6CCF-5C5B-4CE5-BC3A-0786C50BB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21" y="15843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7D758-A252-4369-88B0-7F95080DD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6FC408-7823-43AF-8079-CEE02ED1BE7A}" type="datetime1">
              <a:rPr lang="fr-FR" smtClean="0"/>
              <a:t>16/12/2020</a:t>
            </a:fld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705BF-0974-40C4-AFD9-97146DA88B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125933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5815185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4516233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9F7713F-F276-4D99-902A-2B487E52E911}"/>
              </a:ext>
            </a:extLst>
          </p:cNvPr>
          <p:cNvGrpSpPr/>
          <p:nvPr userDrawn="1"/>
        </p:nvGrpSpPr>
        <p:grpSpPr>
          <a:xfrm>
            <a:off x="-699449" y="2843200"/>
            <a:ext cx="13590897" cy="2513904"/>
            <a:chOff x="0" y="1905001"/>
            <a:chExt cx="13312790" cy="2463103"/>
          </a:xfrm>
        </p:grpSpPr>
        <p:grpSp>
          <p:nvGrpSpPr>
            <p:cNvPr id="6" name="Group 13">
              <a:extLst>
                <a:ext uri="{FF2B5EF4-FFF2-40B4-BE49-F238E27FC236}">
                  <a16:creationId xmlns:a16="http://schemas.microsoft.com/office/drawing/2014/main" id="{31419B6E-6072-486F-934D-334D97AE707D}"/>
                </a:ext>
              </a:extLst>
            </p:cNvPr>
            <p:cNvGrpSpPr/>
            <p:nvPr/>
          </p:nvGrpSpPr>
          <p:grpSpPr>
            <a:xfrm rot="16200000">
              <a:off x="617101" y="2518213"/>
              <a:ext cx="1232788" cy="2466989"/>
              <a:chOff x="292800" y="3047985"/>
              <a:chExt cx="1232788" cy="2466989"/>
            </a:xfrm>
          </p:grpSpPr>
          <p:sp>
            <p:nvSpPr>
              <p:cNvPr id="25" name="Freeform 5">
                <a:extLst>
                  <a:ext uri="{FF2B5EF4-FFF2-40B4-BE49-F238E27FC236}">
                    <a16:creationId xmlns:a16="http://schemas.microsoft.com/office/drawing/2014/main" id="{F82E582C-1395-49A6-B9CA-BE4DC6F73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00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26" name="Freeform 27">
                <a:extLst>
                  <a:ext uri="{FF2B5EF4-FFF2-40B4-BE49-F238E27FC236}">
                    <a16:creationId xmlns:a16="http://schemas.microsoft.com/office/drawing/2014/main" id="{329A4C95-10DC-4612-ADA5-41B6C2D8C5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7" name="Group 16">
              <a:extLst>
                <a:ext uri="{FF2B5EF4-FFF2-40B4-BE49-F238E27FC236}">
                  <a16:creationId xmlns:a16="http://schemas.microsoft.com/office/drawing/2014/main" id="{77AC8E05-0CD8-45C2-9372-8742EEBBFCAC}"/>
                </a:ext>
              </a:extLst>
            </p:cNvPr>
            <p:cNvGrpSpPr/>
            <p:nvPr/>
          </p:nvGrpSpPr>
          <p:grpSpPr>
            <a:xfrm rot="5400000">
              <a:off x="2423662" y="1287900"/>
              <a:ext cx="1232788" cy="2466989"/>
              <a:chOff x="292799" y="3047985"/>
              <a:chExt cx="1232788" cy="2466989"/>
            </a:xfrm>
          </p:grpSpPr>
          <p:sp>
            <p:nvSpPr>
              <p:cNvPr id="23" name="Freeform 5">
                <a:extLst>
                  <a:ext uri="{FF2B5EF4-FFF2-40B4-BE49-F238E27FC236}">
                    <a16:creationId xmlns:a16="http://schemas.microsoft.com/office/drawing/2014/main" id="{8FDB3D1A-56C8-4976-BE8F-931105C126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7ED97A46-131E-497B-B782-D4AD9EE0FB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8" name="Group 13">
              <a:extLst>
                <a:ext uri="{FF2B5EF4-FFF2-40B4-BE49-F238E27FC236}">
                  <a16:creationId xmlns:a16="http://schemas.microsoft.com/office/drawing/2014/main" id="{51BD5918-9B51-448F-9715-0A7E8777BAB1}"/>
                </a:ext>
              </a:extLst>
            </p:cNvPr>
            <p:cNvGrpSpPr/>
            <p:nvPr/>
          </p:nvGrpSpPr>
          <p:grpSpPr>
            <a:xfrm rot="16200000">
              <a:off x="4231840" y="2515040"/>
              <a:ext cx="1232788" cy="2466989"/>
              <a:chOff x="292799" y="3047985"/>
              <a:chExt cx="1232788" cy="2466989"/>
            </a:xfrm>
          </p:grpSpPr>
          <p:sp>
            <p:nvSpPr>
              <p:cNvPr id="21" name="Freeform 5">
                <a:extLst>
                  <a:ext uri="{FF2B5EF4-FFF2-40B4-BE49-F238E27FC236}">
                    <a16:creationId xmlns:a16="http://schemas.microsoft.com/office/drawing/2014/main" id="{21035402-F15D-462E-AA2F-10DE26AF25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22" name="Freeform 27">
                <a:extLst>
                  <a:ext uri="{FF2B5EF4-FFF2-40B4-BE49-F238E27FC236}">
                    <a16:creationId xmlns:a16="http://schemas.microsoft.com/office/drawing/2014/main" id="{62AE57B7-4AF7-4F93-980A-79A30DE612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9" name="Group 16">
              <a:extLst>
                <a:ext uri="{FF2B5EF4-FFF2-40B4-BE49-F238E27FC236}">
                  <a16:creationId xmlns:a16="http://schemas.microsoft.com/office/drawing/2014/main" id="{6F3EF161-B073-4FD9-A023-8623005CE0EC}"/>
                </a:ext>
              </a:extLst>
            </p:cNvPr>
            <p:cNvGrpSpPr/>
            <p:nvPr/>
          </p:nvGrpSpPr>
          <p:grpSpPr>
            <a:xfrm rot="5400000">
              <a:off x="6038401" y="1291076"/>
              <a:ext cx="1232788" cy="2466989"/>
              <a:chOff x="292799" y="3047985"/>
              <a:chExt cx="1232788" cy="2466989"/>
            </a:xfrm>
          </p:grpSpPr>
          <p:sp>
            <p:nvSpPr>
              <p:cNvPr id="19" name="Freeform 5">
                <a:extLst>
                  <a:ext uri="{FF2B5EF4-FFF2-40B4-BE49-F238E27FC236}">
                    <a16:creationId xmlns:a16="http://schemas.microsoft.com/office/drawing/2014/main" id="{8DE69C74-7D9F-4747-B31C-98C2C6191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20" name="Freeform 27">
                <a:extLst>
                  <a:ext uri="{FF2B5EF4-FFF2-40B4-BE49-F238E27FC236}">
                    <a16:creationId xmlns:a16="http://schemas.microsoft.com/office/drawing/2014/main" id="{FB6CC4C4-EF42-4290-8862-1E806EA879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10" name="Group 13">
              <a:extLst>
                <a:ext uri="{FF2B5EF4-FFF2-40B4-BE49-F238E27FC236}">
                  <a16:creationId xmlns:a16="http://schemas.microsoft.com/office/drawing/2014/main" id="{7F0FA6F7-DB24-4AD6-B9C7-FDF8281A43EC}"/>
                </a:ext>
              </a:extLst>
            </p:cNvPr>
            <p:cNvGrpSpPr/>
            <p:nvPr/>
          </p:nvGrpSpPr>
          <p:grpSpPr>
            <a:xfrm rot="16200000">
              <a:off x="7848163" y="2518215"/>
              <a:ext cx="1232788" cy="2466989"/>
              <a:chOff x="292799" y="3047985"/>
              <a:chExt cx="1232788" cy="2466989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C4E97A3B-C471-470E-9365-7D8D7B9629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18" name="Freeform 27">
                <a:extLst>
                  <a:ext uri="{FF2B5EF4-FFF2-40B4-BE49-F238E27FC236}">
                    <a16:creationId xmlns:a16="http://schemas.microsoft.com/office/drawing/2014/main" id="{8BE79C95-D5B4-44D5-B163-4B7716D493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11" name="Group 16">
              <a:extLst>
                <a:ext uri="{FF2B5EF4-FFF2-40B4-BE49-F238E27FC236}">
                  <a16:creationId xmlns:a16="http://schemas.microsoft.com/office/drawing/2014/main" id="{1027B088-C4B0-4E02-A887-0959049DB257}"/>
                </a:ext>
              </a:extLst>
            </p:cNvPr>
            <p:cNvGrpSpPr/>
            <p:nvPr/>
          </p:nvGrpSpPr>
          <p:grpSpPr>
            <a:xfrm rot="5400000">
              <a:off x="9654724" y="1287901"/>
              <a:ext cx="1232788" cy="2466989"/>
              <a:chOff x="292799" y="3047985"/>
              <a:chExt cx="1232788" cy="2466989"/>
            </a:xfrm>
          </p:grpSpPr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AA42CD71-BAAA-4142-B9B9-E34C9A5719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16" name="Freeform 27">
                <a:extLst>
                  <a:ext uri="{FF2B5EF4-FFF2-40B4-BE49-F238E27FC236}">
                    <a16:creationId xmlns:a16="http://schemas.microsoft.com/office/drawing/2014/main" id="{FE4C56CF-A26E-45E4-AD2F-C6A02C7701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12" name="Group 13">
              <a:extLst>
                <a:ext uri="{FF2B5EF4-FFF2-40B4-BE49-F238E27FC236}">
                  <a16:creationId xmlns:a16="http://schemas.microsoft.com/office/drawing/2014/main" id="{73372373-127F-4667-8D74-51A76A996447}"/>
                </a:ext>
              </a:extLst>
            </p:cNvPr>
            <p:cNvGrpSpPr/>
            <p:nvPr/>
          </p:nvGrpSpPr>
          <p:grpSpPr>
            <a:xfrm rot="16200000">
              <a:off x="11462902" y="2515041"/>
              <a:ext cx="1232788" cy="2466989"/>
              <a:chOff x="292799" y="3047985"/>
              <a:chExt cx="1232788" cy="2466989"/>
            </a:xfrm>
          </p:grpSpPr>
          <p:sp>
            <p:nvSpPr>
              <p:cNvPr id="13" name="Freeform 5">
                <a:extLst>
                  <a:ext uri="{FF2B5EF4-FFF2-40B4-BE49-F238E27FC236}">
                    <a16:creationId xmlns:a16="http://schemas.microsoft.com/office/drawing/2014/main" id="{0FBC8564-CAE3-436E-B228-B1A53CE33E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14" name="Freeform 27">
                <a:extLst>
                  <a:ext uri="{FF2B5EF4-FFF2-40B4-BE49-F238E27FC236}">
                    <a16:creationId xmlns:a16="http://schemas.microsoft.com/office/drawing/2014/main" id="{D3638C20-B3DC-47FF-8234-FCB20F834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72F663C8-0A3D-4772-B788-8645CCA72B0E}"/>
              </a:ext>
            </a:extLst>
          </p:cNvPr>
          <p:cNvSpPr/>
          <p:nvPr userDrawn="1"/>
        </p:nvSpPr>
        <p:spPr>
          <a:xfrm>
            <a:off x="176533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3FDCF70-1877-410D-BB9A-F351D77EC67C}"/>
              </a:ext>
            </a:extLst>
          </p:cNvPr>
          <p:cNvSpPr/>
          <p:nvPr userDrawn="1"/>
        </p:nvSpPr>
        <p:spPr>
          <a:xfrm>
            <a:off x="3852552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85F80D3-A651-4CF6-83E3-F2BD79B93603}"/>
              </a:ext>
            </a:extLst>
          </p:cNvPr>
          <p:cNvSpPr/>
          <p:nvPr userDrawn="1"/>
        </p:nvSpPr>
        <p:spPr>
          <a:xfrm>
            <a:off x="7541275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1C79335-FF45-41DA-A195-8967ED85B79A}"/>
              </a:ext>
            </a:extLst>
          </p:cNvPr>
          <p:cNvSpPr/>
          <p:nvPr userDrawn="1"/>
        </p:nvSpPr>
        <p:spPr>
          <a:xfrm>
            <a:off x="5696914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D8FE2A3-0F9E-4EB5-A820-2A0946179A16}"/>
              </a:ext>
            </a:extLst>
          </p:cNvPr>
          <p:cNvSpPr/>
          <p:nvPr/>
        </p:nvSpPr>
        <p:spPr>
          <a:xfrm>
            <a:off x="2008191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DB8694D-C5FF-4561-8CCF-8D073E5179B1}"/>
              </a:ext>
            </a:extLst>
          </p:cNvPr>
          <p:cNvSpPr/>
          <p:nvPr userDrawn="1"/>
        </p:nvSpPr>
        <p:spPr>
          <a:xfrm>
            <a:off x="9385636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C5A5B67-D80B-4B4D-B8DF-F73DCB11E72D}"/>
              </a:ext>
            </a:extLst>
          </p:cNvPr>
          <p:cNvSpPr/>
          <p:nvPr userDrawn="1"/>
        </p:nvSpPr>
        <p:spPr>
          <a:xfrm>
            <a:off x="11242703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573C2D20-F522-46E5-9A5F-10773C6078F4}"/>
              </a:ext>
            </a:extLst>
          </p:cNvPr>
          <p:cNvGrpSpPr/>
          <p:nvPr userDrawn="1"/>
        </p:nvGrpSpPr>
        <p:grpSpPr>
          <a:xfrm>
            <a:off x="4025299" y="4998789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09D4128B-A2BA-455C-A62F-6A83C9277544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4C5D6C7E-0218-4A06-AE4B-ED84977F7C0C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3DFD51A6-AAEE-40B2-88C6-EF9138C55A1D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153B77-3B65-49C2-A456-EF1213190A7F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F8341A32-CFA7-4544-A551-9CC8E2729ECE}"/>
              </a:ext>
            </a:extLst>
          </p:cNvPr>
          <p:cNvGrpSpPr/>
          <p:nvPr userDrawn="1"/>
        </p:nvGrpSpPr>
        <p:grpSpPr>
          <a:xfrm>
            <a:off x="5832966" y="318045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C5B82C1C-014F-4153-90BA-F7AF283F479F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5FF83976-2B9E-490E-899A-C8F87288DC8A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67199B39-2F76-42DD-B848-5D0458B960D7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2A44131B-3995-48F9-AC9C-49CADCF14A3A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31F18E26-1F96-4ADE-8203-50B5C784AE1B}"/>
              </a:ext>
            </a:extLst>
          </p:cNvPr>
          <p:cNvGrpSpPr/>
          <p:nvPr userDrawn="1"/>
        </p:nvGrpSpPr>
        <p:grpSpPr>
          <a:xfrm>
            <a:off x="7733914" y="499397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9928412D-C5CB-4ECA-94CE-C1485AC9ECB4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32ACC48-791A-4A91-A05A-829BD94937F4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AA22D6B7-1768-4BC8-A128-AEAD2FCF109F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F3E4517E-3541-4A61-A416-DD71B49B6F8E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320E940B-AE45-4176-8B91-0DF96D42AAC1}"/>
              </a:ext>
            </a:extLst>
          </p:cNvPr>
          <p:cNvGrpSpPr/>
          <p:nvPr userDrawn="1"/>
        </p:nvGrpSpPr>
        <p:grpSpPr>
          <a:xfrm>
            <a:off x="11425459" y="500813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446AA38C-90C3-49C3-9EBF-B74A3BA04DE5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10D7B2B6-07AE-404E-B804-8574056E34D6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A3F911EE-8C3F-4321-BA0E-AB8E82DADF1A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041C398-57AC-472C-B6FB-FC5E17D8C7BB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02BA0F0-442E-44F8-A886-69995C42C34E}"/>
              </a:ext>
            </a:extLst>
          </p:cNvPr>
          <p:cNvGrpSpPr/>
          <p:nvPr userDrawn="1"/>
        </p:nvGrpSpPr>
        <p:grpSpPr>
          <a:xfrm>
            <a:off x="2173632" y="3177764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7B6121EA-FB34-4620-93AA-BB11E0A57F3D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5F53B81C-2403-4A12-BDDC-711F5016B855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8E5D688A-D230-4677-AE79-69DC029A333D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55B473D-F0E5-4A42-B4DD-D925B89A1A2D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C30F300-2BBC-4703-A383-28CE2AF3E918}"/>
              </a:ext>
            </a:extLst>
          </p:cNvPr>
          <p:cNvGrpSpPr/>
          <p:nvPr userDrawn="1"/>
        </p:nvGrpSpPr>
        <p:grpSpPr>
          <a:xfrm>
            <a:off x="325458" y="499397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622E0544-8A82-4619-8048-C939B2716F26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2A26A3D8-14B2-4503-9F66-814040A7D84E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3C0749D3-C798-4770-9F5D-3CE89ECC3FC9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82024011-EE34-48DC-BBCF-0320C1145D84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D52505A-92C2-48D7-B0AE-C7A9761D6B27}"/>
              </a:ext>
            </a:extLst>
          </p:cNvPr>
          <p:cNvGrpSpPr/>
          <p:nvPr userDrawn="1"/>
        </p:nvGrpSpPr>
        <p:grpSpPr>
          <a:xfrm>
            <a:off x="9554496" y="318045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EE2FAAE1-A323-4A9B-92E1-0C77C35F4ACC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28B0E3F9-20BB-43A0-8846-08825ED3FDA6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2B3FF6AF-E7FF-4ED0-BB0F-B220EA65D03C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778D9B29-5F4C-4869-9A08-98CE398084F9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568608-6FD2-334D-B17E-2A6443FD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57" y="274102"/>
            <a:ext cx="11038348" cy="484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32" tIns="18293" rIns="27439" bIns="18293"/>
          <a:lstStyle>
            <a:lvl1pPr>
              <a:defRPr lang="en-US" sz="4001">
                <a:solidFill>
                  <a:srgbClr val="000000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lvl="0" defTabSz="457200">
              <a:lnSpc>
                <a:spcPct val="85000"/>
              </a:lnSpc>
              <a:spcBef>
                <a:spcPts val="200"/>
              </a:spcBef>
            </a:pPr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C6883-E69E-804D-B128-8EEEC53579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9157" y="831764"/>
            <a:ext cx="1103788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AEF4995D-9D4A-E445-AB65-BD8097A687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82700" y="1702907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5" name="Text Placeholder 32">
            <a:extLst>
              <a:ext uri="{FF2B5EF4-FFF2-40B4-BE49-F238E27FC236}">
                <a16:creationId xmlns:a16="http://schemas.microsoft.com/office/drawing/2014/main" id="{C1FCF8A8-FDCC-A34B-A413-FF59A1E1D4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87900" y="1706149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6" name="Text Placeholder 32">
            <a:extLst>
              <a:ext uri="{FF2B5EF4-FFF2-40B4-BE49-F238E27FC236}">
                <a16:creationId xmlns:a16="http://schemas.microsoft.com/office/drawing/2014/main" id="{330415E3-2C06-824C-B84C-579994CBD0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58200" y="1698964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7" name="Text Placeholder 32">
            <a:extLst>
              <a:ext uri="{FF2B5EF4-FFF2-40B4-BE49-F238E27FC236}">
                <a16:creationId xmlns:a16="http://schemas.microsoft.com/office/drawing/2014/main" id="{A1E8DFFC-47D1-5C4E-B4C9-086B7EEA8D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59900" y="5615629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8" name="Text Placeholder 32">
            <a:extLst>
              <a:ext uri="{FF2B5EF4-FFF2-40B4-BE49-F238E27FC236}">
                <a16:creationId xmlns:a16="http://schemas.microsoft.com/office/drawing/2014/main" id="{9E2AEA22-DCFC-D041-BABC-ED53F77098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21489" y="5609984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9" name="Text Placeholder 32">
            <a:extLst>
              <a:ext uri="{FF2B5EF4-FFF2-40B4-BE49-F238E27FC236}">
                <a16:creationId xmlns:a16="http://schemas.microsoft.com/office/drawing/2014/main" id="{E87D9E4F-4C55-484C-B2B6-A1ECDFCB8CE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65459" y="5610240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10" name="Text Placeholder 32">
            <a:extLst>
              <a:ext uri="{FF2B5EF4-FFF2-40B4-BE49-F238E27FC236}">
                <a16:creationId xmlns:a16="http://schemas.microsoft.com/office/drawing/2014/main" id="{797E3136-5302-414A-ABCF-5F194BDAC56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6533" y="5609984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6EEA99AC-3C9D-2A4A-A338-A25EC300FF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303541" y="2100990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1" name="Text Placeholder 36">
            <a:extLst>
              <a:ext uri="{FF2B5EF4-FFF2-40B4-BE49-F238E27FC236}">
                <a16:creationId xmlns:a16="http://schemas.microsoft.com/office/drawing/2014/main" id="{09CFC8FC-3BEE-EE48-8642-AA1FEF2F3CF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79526" y="6021110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2" name="Text Placeholder 36">
            <a:extLst>
              <a:ext uri="{FF2B5EF4-FFF2-40B4-BE49-F238E27FC236}">
                <a16:creationId xmlns:a16="http://schemas.microsoft.com/office/drawing/2014/main" id="{C0C1F08E-EB45-4040-B1DE-F5C9F74D41A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159815" y="6011204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3" name="Text Placeholder 36">
            <a:extLst>
              <a:ext uri="{FF2B5EF4-FFF2-40B4-BE49-F238E27FC236}">
                <a16:creationId xmlns:a16="http://schemas.microsoft.com/office/drawing/2014/main" id="{8FC76C4F-CD1A-D746-B1D3-B44153933A8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21913" y="6011204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4" name="Text Placeholder 36">
            <a:extLst>
              <a:ext uri="{FF2B5EF4-FFF2-40B4-BE49-F238E27FC236}">
                <a16:creationId xmlns:a16="http://schemas.microsoft.com/office/drawing/2014/main" id="{0757525E-87E6-B848-B4D2-3CC4A79F577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359900" y="6026372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5" name="Text Placeholder 36">
            <a:extLst>
              <a:ext uri="{FF2B5EF4-FFF2-40B4-BE49-F238E27FC236}">
                <a16:creationId xmlns:a16="http://schemas.microsoft.com/office/drawing/2014/main" id="{C932B98E-D4A1-224D-AE02-BA44EC59F6C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777649" y="2100990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6" name="Text Placeholder 36">
            <a:extLst>
              <a:ext uri="{FF2B5EF4-FFF2-40B4-BE49-F238E27FC236}">
                <a16:creationId xmlns:a16="http://schemas.microsoft.com/office/drawing/2014/main" id="{E6B8CE9E-C819-6341-8CC9-A687095C617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71303" y="2107369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5122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ABFE-E6C1-4748-AB71-9AE7427A83E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CA9C-0F0B-4049-AE58-091FAD50C6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39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9F7713F-F276-4D99-902A-2B487E52E911}"/>
              </a:ext>
            </a:extLst>
          </p:cNvPr>
          <p:cNvGrpSpPr/>
          <p:nvPr userDrawn="1"/>
        </p:nvGrpSpPr>
        <p:grpSpPr>
          <a:xfrm>
            <a:off x="-699449" y="2843200"/>
            <a:ext cx="13590897" cy="2513904"/>
            <a:chOff x="0" y="1905001"/>
            <a:chExt cx="13312790" cy="2463103"/>
          </a:xfrm>
        </p:grpSpPr>
        <p:grpSp>
          <p:nvGrpSpPr>
            <p:cNvPr id="6" name="Group 13">
              <a:extLst>
                <a:ext uri="{FF2B5EF4-FFF2-40B4-BE49-F238E27FC236}">
                  <a16:creationId xmlns:a16="http://schemas.microsoft.com/office/drawing/2014/main" id="{31419B6E-6072-486F-934D-334D97AE707D}"/>
                </a:ext>
              </a:extLst>
            </p:cNvPr>
            <p:cNvGrpSpPr/>
            <p:nvPr/>
          </p:nvGrpSpPr>
          <p:grpSpPr>
            <a:xfrm rot="16200000">
              <a:off x="617101" y="2518213"/>
              <a:ext cx="1232788" cy="2466989"/>
              <a:chOff x="292800" y="3047985"/>
              <a:chExt cx="1232788" cy="2466989"/>
            </a:xfrm>
          </p:grpSpPr>
          <p:sp>
            <p:nvSpPr>
              <p:cNvPr id="25" name="Freeform 5">
                <a:extLst>
                  <a:ext uri="{FF2B5EF4-FFF2-40B4-BE49-F238E27FC236}">
                    <a16:creationId xmlns:a16="http://schemas.microsoft.com/office/drawing/2014/main" id="{F82E582C-1395-49A6-B9CA-BE4DC6F73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00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26" name="Freeform 27">
                <a:extLst>
                  <a:ext uri="{FF2B5EF4-FFF2-40B4-BE49-F238E27FC236}">
                    <a16:creationId xmlns:a16="http://schemas.microsoft.com/office/drawing/2014/main" id="{329A4C95-10DC-4612-ADA5-41B6C2D8C5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7" name="Group 16">
              <a:extLst>
                <a:ext uri="{FF2B5EF4-FFF2-40B4-BE49-F238E27FC236}">
                  <a16:creationId xmlns:a16="http://schemas.microsoft.com/office/drawing/2014/main" id="{77AC8E05-0CD8-45C2-9372-8742EEBBFCAC}"/>
                </a:ext>
              </a:extLst>
            </p:cNvPr>
            <p:cNvGrpSpPr/>
            <p:nvPr/>
          </p:nvGrpSpPr>
          <p:grpSpPr>
            <a:xfrm rot="5400000">
              <a:off x="2423662" y="1287900"/>
              <a:ext cx="1232788" cy="2466989"/>
              <a:chOff x="292799" y="3047985"/>
              <a:chExt cx="1232788" cy="2466989"/>
            </a:xfrm>
          </p:grpSpPr>
          <p:sp>
            <p:nvSpPr>
              <p:cNvPr id="23" name="Freeform 5">
                <a:extLst>
                  <a:ext uri="{FF2B5EF4-FFF2-40B4-BE49-F238E27FC236}">
                    <a16:creationId xmlns:a16="http://schemas.microsoft.com/office/drawing/2014/main" id="{8FDB3D1A-56C8-4976-BE8F-931105C126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7ED97A46-131E-497B-B782-D4AD9EE0FB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8" name="Group 13">
              <a:extLst>
                <a:ext uri="{FF2B5EF4-FFF2-40B4-BE49-F238E27FC236}">
                  <a16:creationId xmlns:a16="http://schemas.microsoft.com/office/drawing/2014/main" id="{51BD5918-9B51-448F-9715-0A7E8777BAB1}"/>
                </a:ext>
              </a:extLst>
            </p:cNvPr>
            <p:cNvGrpSpPr/>
            <p:nvPr/>
          </p:nvGrpSpPr>
          <p:grpSpPr>
            <a:xfrm rot="16200000">
              <a:off x="4231840" y="2515040"/>
              <a:ext cx="1232788" cy="2466989"/>
              <a:chOff x="292799" y="3047985"/>
              <a:chExt cx="1232788" cy="2466989"/>
            </a:xfrm>
          </p:grpSpPr>
          <p:sp>
            <p:nvSpPr>
              <p:cNvPr id="21" name="Freeform 5">
                <a:extLst>
                  <a:ext uri="{FF2B5EF4-FFF2-40B4-BE49-F238E27FC236}">
                    <a16:creationId xmlns:a16="http://schemas.microsoft.com/office/drawing/2014/main" id="{21035402-F15D-462E-AA2F-10DE26AF25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22" name="Freeform 27">
                <a:extLst>
                  <a:ext uri="{FF2B5EF4-FFF2-40B4-BE49-F238E27FC236}">
                    <a16:creationId xmlns:a16="http://schemas.microsoft.com/office/drawing/2014/main" id="{62AE57B7-4AF7-4F93-980A-79A30DE612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9" name="Group 16">
              <a:extLst>
                <a:ext uri="{FF2B5EF4-FFF2-40B4-BE49-F238E27FC236}">
                  <a16:creationId xmlns:a16="http://schemas.microsoft.com/office/drawing/2014/main" id="{6F3EF161-B073-4FD9-A023-8623005CE0EC}"/>
                </a:ext>
              </a:extLst>
            </p:cNvPr>
            <p:cNvGrpSpPr/>
            <p:nvPr/>
          </p:nvGrpSpPr>
          <p:grpSpPr>
            <a:xfrm rot="5400000">
              <a:off x="6038401" y="1291076"/>
              <a:ext cx="1232788" cy="2466989"/>
              <a:chOff x="292799" y="3047985"/>
              <a:chExt cx="1232788" cy="2466989"/>
            </a:xfrm>
          </p:grpSpPr>
          <p:sp>
            <p:nvSpPr>
              <p:cNvPr id="19" name="Freeform 5">
                <a:extLst>
                  <a:ext uri="{FF2B5EF4-FFF2-40B4-BE49-F238E27FC236}">
                    <a16:creationId xmlns:a16="http://schemas.microsoft.com/office/drawing/2014/main" id="{8DE69C74-7D9F-4747-B31C-98C2C6191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20" name="Freeform 27">
                <a:extLst>
                  <a:ext uri="{FF2B5EF4-FFF2-40B4-BE49-F238E27FC236}">
                    <a16:creationId xmlns:a16="http://schemas.microsoft.com/office/drawing/2014/main" id="{FB6CC4C4-EF42-4290-8862-1E806EA879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10" name="Group 13">
              <a:extLst>
                <a:ext uri="{FF2B5EF4-FFF2-40B4-BE49-F238E27FC236}">
                  <a16:creationId xmlns:a16="http://schemas.microsoft.com/office/drawing/2014/main" id="{7F0FA6F7-DB24-4AD6-B9C7-FDF8281A43EC}"/>
                </a:ext>
              </a:extLst>
            </p:cNvPr>
            <p:cNvGrpSpPr/>
            <p:nvPr/>
          </p:nvGrpSpPr>
          <p:grpSpPr>
            <a:xfrm rot="16200000">
              <a:off x="7848163" y="2518215"/>
              <a:ext cx="1232788" cy="2466989"/>
              <a:chOff x="292799" y="3047985"/>
              <a:chExt cx="1232788" cy="2466989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C4E97A3B-C471-470E-9365-7D8D7B9629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18" name="Freeform 27">
                <a:extLst>
                  <a:ext uri="{FF2B5EF4-FFF2-40B4-BE49-F238E27FC236}">
                    <a16:creationId xmlns:a16="http://schemas.microsoft.com/office/drawing/2014/main" id="{8BE79C95-D5B4-44D5-B163-4B7716D493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11" name="Group 16">
              <a:extLst>
                <a:ext uri="{FF2B5EF4-FFF2-40B4-BE49-F238E27FC236}">
                  <a16:creationId xmlns:a16="http://schemas.microsoft.com/office/drawing/2014/main" id="{1027B088-C4B0-4E02-A887-0959049DB257}"/>
                </a:ext>
              </a:extLst>
            </p:cNvPr>
            <p:cNvGrpSpPr/>
            <p:nvPr/>
          </p:nvGrpSpPr>
          <p:grpSpPr>
            <a:xfrm rot="5400000">
              <a:off x="9654724" y="1287901"/>
              <a:ext cx="1232788" cy="2466989"/>
              <a:chOff x="292799" y="3047985"/>
              <a:chExt cx="1232788" cy="2466989"/>
            </a:xfrm>
          </p:grpSpPr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AA42CD71-BAAA-4142-B9B9-E34C9A5719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16" name="Freeform 27">
                <a:extLst>
                  <a:ext uri="{FF2B5EF4-FFF2-40B4-BE49-F238E27FC236}">
                    <a16:creationId xmlns:a16="http://schemas.microsoft.com/office/drawing/2014/main" id="{FE4C56CF-A26E-45E4-AD2F-C6A02C7701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  <p:grpSp>
          <p:nvGrpSpPr>
            <p:cNvPr id="12" name="Group 13">
              <a:extLst>
                <a:ext uri="{FF2B5EF4-FFF2-40B4-BE49-F238E27FC236}">
                  <a16:creationId xmlns:a16="http://schemas.microsoft.com/office/drawing/2014/main" id="{73372373-127F-4667-8D74-51A76A996447}"/>
                </a:ext>
              </a:extLst>
            </p:cNvPr>
            <p:cNvGrpSpPr/>
            <p:nvPr/>
          </p:nvGrpSpPr>
          <p:grpSpPr>
            <a:xfrm rot="16200000">
              <a:off x="11462902" y="2515041"/>
              <a:ext cx="1232788" cy="2466989"/>
              <a:chOff x="292799" y="3047985"/>
              <a:chExt cx="1232788" cy="2466989"/>
            </a:xfrm>
          </p:grpSpPr>
          <p:sp>
            <p:nvSpPr>
              <p:cNvPr id="13" name="Freeform 5">
                <a:extLst>
                  <a:ext uri="{FF2B5EF4-FFF2-40B4-BE49-F238E27FC236}">
                    <a16:creationId xmlns:a16="http://schemas.microsoft.com/office/drawing/2014/main" id="{0FBC8564-CAE3-436E-B228-B1A53CE33E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799" y="3047985"/>
                <a:ext cx="1232788" cy="2466989"/>
              </a:xfrm>
              <a:custGeom>
                <a:avLst/>
                <a:gdLst/>
                <a:ahLst/>
                <a:cxnLst>
                  <a:cxn ang="0">
                    <a:pos x="1656" y="3490"/>
                  </a:cxn>
                  <a:cxn ang="0">
                    <a:pos x="1481" y="3471"/>
                  </a:cxn>
                  <a:cxn ang="0">
                    <a:pos x="1310" y="3437"/>
                  </a:cxn>
                  <a:cxn ang="0">
                    <a:pos x="1146" y="3387"/>
                  </a:cxn>
                  <a:cxn ang="0">
                    <a:pos x="990" y="3319"/>
                  </a:cxn>
                  <a:cxn ang="0">
                    <a:pos x="841" y="3239"/>
                  </a:cxn>
                  <a:cxn ang="0">
                    <a:pos x="703" y="3145"/>
                  </a:cxn>
                  <a:cxn ang="0">
                    <a:pos x="572" y="3037"/>
                  </a:cxn>
                  <a:cxn ang="0">
                    <a:pos x="454" y="2919"/>
                  </a:cxn>
                  <a:cxn ang="0">
                    <a:pos x="348" y="2790"/>
                  </a:cxn>
                  <a:cxn ang="0">
                    <a:pos x="254" y="2651"/>
                  </a:cxn>
                  <a:cxn ang="0">
                    <a:pos x="172" y="2502"/>
                  </a:cxn>
                  <a:cxn ang="0">
                    <a:pos x="106" y="2345"/>
                  </a:cxn>
                  <a:cxn ang="0">
                    <a:pos x="55" y="2182"/>
                  </a:cxn>
                  <a:cxn ang="0">
                    <a:pos x="20" y="2012"/>
                  </a:cxn>
                  <a:cxn ang="0">
                    <a:pos x="3" y="1836"/>
                  </a:cxn>
                  <a:cxn ang="0">
                    <a:pos x="0" y="1701"/>
                  </a:cxn>
                  <a:cxn ang="0">
                    <a:pos x="14" y="1524"/>
                  </a:cxn>
                  <a:cxn ang="0">
                    <a:pos x="45" y="1352"/>
                  </a:cxn>
                  <a:cxn ang="0">
                    <a:pos x="92" y="1187"/>
                  </a:cxn>
                  <a:cxn ang="0">
                    <a:pos x="155" y="1029"/>
                  </a:cxn>
                  <a:cxn ang="0">
                    <a:pos x="232" y="878"/>
                  </a:cxn>
                  <a:cxn ang="0">
                    <a:pos x="323" y="736"/>
                  </a:cxn>
                  <a:cxn ang="0">
                    <a:pos x="426" y="604"/>
                  </a:cxn>
                  <a:cxn ang="0">
                    <a:pos x="541" y="483"/>
                  </a:cxn>
                  <a:cxn ang="0">
                    <a:pos x="669" y="373"/>
                  </a:cxn>
                  <a:cxn ang="0">
                    <a:pos x="806" y="275"/>
                  </a:cxn>
                  <a:cxn ang="0">
                    <a:pos x="952" y="192"/>
                  </a:cxn>
                  <a:cxn ang="0">
                    <a:pos x="1106" y="121"/>
                  </a:cxn>
                  <a:cxn ang="0">
                    <a:pos x="1269" y="66"/>
                  </a:cxn>
                  <a:cxn ang="0">
                    <a:pos x="1438" y="27"/>
                  </a:cxn>
                  <a:cxn ang="0">
                    <a:pos x="1612" y="4"/>
                  </a:cxn>
                  <a:cxn ang="0">
                    <a:pos x="1746" y="933"/>
                  </a:cxn>
                  <a:cxn ang="0">
                    <a:pos x="1623" y="942"/>
                  </a:cxn>
                  <a:cxn ang="0">
                    <a:pos x="1467" y="982"/>
                  </a:cxn>
                  <a:cxn ang="0">
                    <a:pos x="1326" y="1052"/>
                  </a:cxn>
                  <a:cxn ang="0">
                    <a:pos x="1200" y="1144"/>
                  </a:cxn>
                  <a:cxn ang="0">
                    <a:pos x="1095" y="1259"/>
                  </a:cxn>
                  <a:cxn ang="0">
                    <a:pos x="1014" y="1395"/>
                  </a:cxn>
                  <a:cxn ang="0">
                    <a:pos x="960" y="1544"/>
                  </a:cxn>
                  <a:cxn ang="0">
                    <a:pos x="935" y="1704"/>
                  </a:cxn>
                  <a:cxn ang="0">
                    <a:pos x="938" y="1828"/>
                  </a:cxn>
                  <a:cxn ang="0">
                    <a:pos x="970" y="1987"/>
                  </a:cxn>
                  <a:cxn ang="0">
                    <a:pos x="1032" y="2133"/>
                  </a:cxn>
                  <a:cxn ang="0">
                    <a:pos x="1120" y="2262"/>
                  </a:cxn>
                  <a:cxn ang="0">
                    <a:pos x="1229" y="2373"/>
                  </a:cxn>
                  <a:cxn ang="0">
                    <a:pos x="1360" y="2461"/>
                  </a:cxn>
                  <a:cxn ang="0">
                    <a:pos x="1504" y="2522"/>
                  </a:cxn>
                  <a:cxn ang="0">
                    <a:pos x="1663" y="2554"/>
                  </a:cxn>
                </a:cxnLst>
                <a:rect l="0" t="0" r="r" b="b"/>
                <a:pathLst>
                  <a:path w="1746" h="3493">
                    <a:moveTo>
                      <a:pt x="1746" y="3493"/>
                    </a:moveTo>
                    <a:lnTo>
                      <a:pt x="1746" y="3493"/>
                    </a:lnTo>
                    <a:lnTo>
                      <a:pt x="1701" y="3491"/>
                    </a:lnTo>
                    <a:lnTo>
                      <a:pt x="1656" y="3490"/>
                    </a:lnTo>
                    <a:lnTo>
                      <a:pt x="1612" y="3487"/>
                    </a:lnTo>
                    <a:lnTo>
                      <a:pt x="1567" y="3484"/>
                    </a:lnTo>
                    <a:lnTo>
                      <a:pt x="1524" y="3477"/>
                    </a:lnTo>
                    <a:lnTo>
                      <a:pt x="1481" y="3471"/>
                    </a:lnTo>
                    <a:lnTo>
                      <a:pt x="1438" y="3465"/>
                    </a:lnTo>
                    <a:lnTo>
                      <a:pt x="1395" y="3456"/>
                    </a:lnTo>
                    <a:lnTo>
                      <a:pt x="1352" y="3447"/>
                    </a:lnTo>
                    <a:lnTo>
                      <a:pt x="1310" y="3437"/>
                    </a:lnTo>
                    <a:lnTo>
                      <a:pt x="1269" y="3425"/>
                    </a:lnTo>
                    <a:lnTo>
                      <a:pt x="1227" y="3413"/>
                    </a:lnTo>
                    <a:lnTo>
                      <a:pt x="1187" y="3400"/>
                    </a:lnTo>
                    <a:lnTo>
                      <a:pt x="1146" y="3387"/>
                    </a:lnTo>
                    <a:lnTo>
                      <a:pt x="1106" y="3371"/>
                    </a:lnTo>
                    <a:lnTo>
                      <a:pt x="1067" y="3354"/>
                    </a:lnTo>
                    <a:lnTo>
                      <a:pt x="1029" y="3337"/>
                    </a:lnTo>
                    <a:lnTo>
                      <a:pt x="990" y="3319"/>
                    </a:lnTo>
                    <a:lnTo>
                      <a:pt x="952" y="3301"/>
                    </a:lnTo>
                    <a:lnTo>
                      <a:pt x="915" y="3281"/>
                    </a:lnTo>
                    <a:lnTo>
                      <a:pt x="878" y="3261"/>
                    </a:lnTo>
                    <a:lnTo>
                      <a:pt x="841" y="3239"/>
                    </a:lnTo>
                    <a:lnTo>
                      <a:pt x="806" y="3217"/>
                    </a:lnTo>
                    <a:lnTo>
                      <a:pt x="771" y="3193"/>
                    </a:lnTo>
                    <a:lnTo>
                      <a:pt x="737" y="3170"/>
                    </a:lnTo>
                    <a:lnTo>
                      <a:pt x="703" y="3145"/>
                    </a:lnTo>
                    <a:lnTo>
                      <a:pt x="669" y="3119"/>
                    </a:lnTo>
                    <a:lnTo>
                      <a:pt x="637" y="3093"/>
                    </a:lnTo>
                    <a:lnTo>
                      <a:pt x="604" y="3065"/>
                    </a:lnTo>
                    <a:lnTo>
                      <a:pt x="572" y="3037"/>
                    </a:lnTo>
                    <a:lnTo>
                      <a:pt x="541" y="3010"/>
                    </a:lnTo>
                    <a:lnTo>
                      <a:pt x="512" y="2981"/>
                    </a:lnTo>
                    <a:lnTo>
                      <a:pt x="483" y="2950"/>
                    </a:lnTo>
                    <a:lnTo>
                      <a:pt x="454" y="2919"/>
                    </a:lnTo>
                    <a:lnTo>
                      <a:pt x="426" y="2888"/>
                    </a:lnTo>
                    <a:lnTo>
                      <a:pt x="400" y="2856"/>
                    </a:lnTo>
                    <a:lnTo>
                      <a:pt x="374" y="2824"/>
                    </a:lnTo>
                    <a:lnTo>
                      <a:pt x="348" y="2790"/>
                    </a:lnTo>
                    <a:lnTo>
                      <a:pt x="323" y="2756"/>
                    </a:lnTo>
                    <a:lnTo>
                      <a:pt x="298" y="2722"/>
                    </a:lnTo>
                    <a:lnTo>
                      <a:pt x="275" y="2687"/>
                    </a:lnTo>
                    <a:lnTo>
                      <a:pt x="254" y="2651"/>
                    </a:lnTo>
                    <a:lnTo>
                      <a:pt x="232" y="2614"/>
                    </a:lnTo>
                    <a:lnTo>
                      <a:pt x="211" y="2578"/>
                    </a:lnTo>
                    <a:lnTo>
                      <a:pt x="191" y="2541"/>
                    </a:lnTo>
                    <a:lnTo>
                      <a:pt x="172" y="2502"/>
                    </a:lnTo>
                    <a:lnTo>
                      <a:pt x="155" y="2464"/>
                    </a:lnTo>
                    <a:lnTo>
                      <a:pt x="137" y="2425"/>
                    </a:lnTo>
                    <a:lnTo>
                      <a:pt x="121" y="2385"/>
                    </a:lnTo>
                    <a:lnTo>
                      <a:pt x="106" y="2345"/>
                    </a:lnTo>
                    <a:lnTo>
                      <a:pt x="92" y="2305"/>
                    </a:lnTo>
                    <a:lnTo>
                      <a:pt x="78" y="2265"/>
                    </a:lnTo>
                    <a:lnTo>
                      <a:pt x="66" y="2224"/>
                    </a:lnTo>
                    <a:lnTo>
                      <a:pt x="55" y="2182"/>
                    </a:lnTo>
                    <a:lnTo>
                      <a:pt x="45" y="2139"/>
                    </a:lnTo>
                    <a:lnTo>
                      <a:pt x="35" y="2098"/>
                    </a:lnTo>
                    <a:lnTo>
                      <a:pt x="28" y="2055"/>
                    </a:lnTo>
                    <a:lnTo>
                      <a:pt x="20" y="2012"/>
                    </a:lnTo>
                    <a:lnTo>
                      <a:pt x="14" y="1968"/>
                    </a:lnTo>
                    <a:lnTo>
                      <a:pt x="9" y="1924"/>
                    </a:lnTo>
                    <a:lnTo>
                      <a:pt x="5" y="1881"/>
                    </a:lnTo>
                    <a:lnTo>
                      <a:pt x="3" y="1836"/>
                    </a:lnTo>
                    <a:lnTo>
                      <a:pt x="0" y="1792"/>
                    </a:lnTo>
                    <a:lnTo>
                      <a:pt x="0" y="1745"/>
                    </a:lnTo>
                    <a:lnTo>
                      <a:pt x="0" y="1745"/>
                    </a:lnTo>
                    <a:lnTo>
                      <a:pt x="0" y="1701"/>
                    </a:lnTo>
                    <a:lnTo>
                      <a:pt x="3" y="1656"/>
                    </a:lnTo>
                    <a:lnTo>
                      <a:pt x="5" y="1612"/>
                    </a:lnTo>
                    <a:lnTo>
                      <a:pt x="9" y="1567"/>
                    </a:lnTo>
                    <a:lnTo>
                      <a:pt x="14" y="1524"/>
                    </a:lnTo>
                    <a:lnTo>
                      <a:pt x="20" y="1481"/>
                    </a:lnTo>
                    <a:lnTo>
                      <a:pt x="28" y="1438"/>
                    </a:lnTo>
                    <a:lnTo>
                      <a:pt x="35" y="1395"/>
                    </a:lnTo>
                    <a:lnTo>
                      <a:pt x="45" y="1352"/>
                    </a:lnTo>
                    <a:lnTo>
                      <a:pt x="55" y="1310"/>
                    </a:lnTo>
                    <a:lnTo>
                      <a:pt x="66" y="1269"/>
                    </a:lnTo>
                    <a:lnTo>
                      <a:pt x="78" y="1227"/>
                    </a:lnTo>
                    <a:lnTo>
                      <a:pt x="92" y="1187"/>
                    </a:lnTo>
                    <a:lnTo>
                      <a:pt x="106" y="1146"/>
                    </a:lnTo>
                    <a:lnTo>
                      <a:pt x="121" y="1107"/>
                    </a:lnTo>
                    <a:lnTo>
                      <a:pt x="137" y="1067"/>
                    </a:lnTo>
                    <a:lnTo>
                      <a:pt x="155" y="1029"/>
                    </a:lnTo>
                    <a:lnTo>
                      <a:pt x="172" y="990"/>
                    </a:lnTo>
                    <a:lnTo>
                      <a:pt x="191" y="952"/>
                    </a:lnTo>
                    <a:lnTo>
                      <a:pt x="211" y="915"/>
                    </a:lnTo>
                    <a:lnTo>
                      <a:pt x="232" y="878"/>
                    </a:lnTo>
                    <a:lnTo>
                      <a:pt x="254" y="841"/>
                    </a:lnTo>
                    <a:lnTo>
                      <a:pt x="275" y="806"/>
                    </a:lnTo>
                    <a:lnTo>
                      <a:pt x="298" y="770"/>
                    </a:lnTo>
                    <a:lnTo>
                      <a:pt x="323" y="736"/>
                    </a:lnTo>
                    <a:lnTo>
                      <a:pt x="348" y="703"/>
                    </a:lnTo>
                    <a:lnTo>
                      <a:pt x="374" y="669"/>
                    </a:lnTo>
                    <a:lnTo>
                      <a:pt x="400" y="636"/>
                    </a:lnTo>
                    <a:lnTo>
                      <a:pt x="426" y="604"/>
                    </a:lnTo>
                    <a:lnTo>
                      <a:pt x="454" y="572"/>
                    </a:lnTo>
                    <a:lnTo>
                      <a:pt x="483" y="543"/>
                    </a:lnTo>
                    <a:lnTo>
                      <a:pt x="512" y="512"/>
                    </a:lnTo>
                    <a:lnTo>
                      <a:pt x="541" y="483"/>
                    </a:lnTo>
                    <a:lnTo>
                      <a:pt x="572" y="453"/>
                    </a:lnTo>
                    <a:lnTo>
                      <a:pt x="604" y="426"/>
                    </a:lnTo>
                    <a:lnTo>
                      <a:pt x="637" y="399"/>
                    </a:lnTo>
                    <a:lnTo>
                      <a:pt x="669" y="373"/>
                    </a:lnTo>
                    <a:lnTo>
                      <a:pt x="703" y="347"/>
                    </a:lnTo>
                    <a:lnTo>
                      <a:pt x="737" y="323"/>
                    </a:lnTo>
                    <a:lnTo>
                      <a:pt x="771" y="298"/>
                    </a:lnTo>
                    <a:lnTo>
                      <a:pt x="806" y="275"/>
                    </a:lnTo>
                    <a:lnTo>
                      <a:pt x="841" y="253"/>
                    </a:lnTo>
                    <a:lnTo>
                      <a:pt x="878" y="232"/>
                    </a:lnTo>
                    <a:lnTo>
                      <a:pt x="915" y="210"/>
                    </a:lnTo>
                    <a:lnTo>
                      <a:pt x="952" y="192"/>
                    </a:lnTo>
                    <a:lnTo>
                      <a:pt x="990" y="172"/>
                    </a:lnTo>
                    <a:lnTo>
                      <a:pt x="1029" y="155"/>
                    </a:lnTo>
                    <a:lnTo>
                      <a:pt x="1067" y="136"/>
                    </a:lnTo>
                    <a:lnTo>
                      <a:pt x="1106" y="121"/>
                    </a:lnTo>
                    <a:lnTo>
                      <a:pt x="1146" y="106"/>
                    </a:lnTo>
                    <a:lnTo>
                      <a:pt x="1187" y="92"/>
                    </a:lnTo>
                    <a:lnTo>
                      <a:pt x="1227" y="78"/>
                    </a:lnTo>
                    <a:lnTo>
                      <a:pt x="1269" y="66"/>
                    </a:lnTo>
                    <a:lnTo>
                      <a:pt x="1310" y="55"/>
                    </a:lnTo>
                    <a:lnTo>
                      <a:pt x="1352" y="44"/>
                    </a:lnTo>
                    <a:lnTo>
                      <a:pt x="1395" y="35"/>
                    </a:lnTo>
                    <a:lnTo>
                      <a:pt x="1438" y="27"/>
                    </a:lnTo>
                    <a:lnTo>
                      <a:pt x="1481" y="20"/>
                    </a:lnTo>
                    <a:lnTo>
                      <a:pt x="1524" y="13"/>
                    </a:lnTo>
                    <a:lnTo>
                      <a:pt x="1567" y="9"/>
                    </a:lnTo>
                    <a:lnTo>
                      <a:pt x="1612" y="4"/>
                    </a:lnTo>
                    <a:lnTo>
                      <a:pt x="1656" y="3"/>
                    </a:lnTo>
                    <a:lnTo>
                      <a:pt x="1701" y="1"/>
                    </a:lnTo>
                    <a:lnTo>
                      <a:pt x="1746" y="0"/>
                    </a:lnTo>
                    <a:lnTo>
                      <a:pt x="1746" y="933"/>
                    </a:lnTo>
                    <a:lnTo>
                      <a:pt x="1746" y="933"/>
                    </a:lnTo>
                    <a:lnTo>
                      <a:pt x="1704" y="935"/>
                    </a:lnTo>
                    <a:lnTo>
                      <a:pt x="1663" y="938"/>
                    </a:lnTo>
                    <a:lnTo>
                      <a:pt x="1623" y="942"/>
                    </a:lnTo>
                    <a:lnTo>
                      <a:pt x="1583" y="950"/>
                    </a:lnTo>
                    <a:lnTo>
                      <a:pt x="1543" y="959"/>
                    </a:lnTo>
                    <a:lnTo>
                      <a:pt x="1504" y="970"/>
                    </a:lnTo>
                    <a:lnTo>
                      <a:pt x="1467" y="982"/>
                    </a:lnTo>
                    <a:lnTo>
                      <a:pt x="1430" y="998"/>
                    </a:lnTo>
                    <a:lnTo>
                      <a:pt x="1393" y="1013"/>
                    </a:lnTo>
                    <a:lnTo>
                      <a:pt x="1360" y="1032"/>
                    </a:lnTo>
                    <a:lnTo>
                      <a:pt x="1326" y="1052"/>
                    </a:lnTo>
                    <a:lnTo>
                      <a:pt x="1292" y="1072"/>
                    </a:lnTo>
                    <a:lnTo>
                      <a:pt x="1260" y="1095"/>
                    </a:lnTo>
                    <a:lnTo>
                      <a:pt x="1229" y="1119"/>
                    </a:lnTo>
                    <a:lnTo>
                      <a:pt x="1200" y="1144"/>
                    </a:lnTo>
                    <a:lnTo>
                      <a:pt x="1172" y="1172"/>
                    </a:lnTo>
                    <a:lnTo>
                      <a:pt x="1144" y="1199"/>
                    </a:lnTo>
                    <a:lnTo>
                      <a:pt x="1120" y="1230"/>
                    </a:lnTo>
                    <a:lnTo>
                      <a:pt x="1095" y="1259"/>
                    </a:lnTo>
                    <a:lnTo>
                      <a:pt x="1072" y="1292"/>
                    </a:lnTo>
                    <a:lnTo>
                      <a:pt x="1052" y="1325"/>
                    </a:lnTo>
                    <a:lnTo>
                      <a:pt x="1032" y="1359"/>
                    </a:lnTo>
                    <a:lnTo>
                      <a:pt x="1014" y="1395"/>
                    </a:lnTo>
                    <a:lnTo>
                      <a:pt x="998" y="1430"/>
                    </a:lnTo>
                    <a:lnTo>
                      <a:pt x="983" y="1467"/>
                    </a:lnTo>
                    <a:lnTo>
                      <a:pt x="970" y="1504"/>
                    </a:lnTo>
                    <a:lnTo>
                      <a:pt x="960" y="1544"/>
                    </a:lnTo>
                    <a:lnTo>
                      <a:pt x="950" y="1582"/>
                    </a:lnTo>
                    <a:lnTo>
                      <a:pt x="943" y="1622"/>
                    </a:lnTo>
                    <a:lnTo>
                      <a:pt x="938" y="1662"/>
                    </a:lnTo>
                    <a:lnTo>
                      <a:pt x="935" y="1704"/>
                    </a:lnTo>
                    <a:lnTo>
                      <a:pt x="934" y="1745"/>
                    </a:lnTo>
                    <a:lnTo>
                      <a:pt x="934" y="1745"/>
                    </a:lnTo>
                    <a:lnTo>
                      <a:pt x="935" y="1788"/>
                    </a:lnTo>
                    <a:lnTo>
                      <a:pt x="938" y="1828"/>
                    </a:lnTo>
                    <a:lnTo>
                      <a:pt x="943" y="1870"/>
                    </a:lnTo>
                    <a:lnTo>
                      <a:pt x="950" y="1910"/>
                    </a:lnTo>
                    <a:lnTo>
                      <a:pt x="960" y="1948"/>
                    </a:lnTo>
                    <a:lnTo>
                      <a:pt x="970" y="1987"/>
                    </a:lnTo>
                    <a:lnTo>
                      <a:pt x="983" y="2025"/>
                    </a:lnTo>
                    <a:lnTo>
                      <a:pt x="998" y="2062"/>
                    </a:lnTo>
                    <a:lnTo>
                      <a:pt x="1014" y="2098"/>
                    </a:lnTo>
                    <a:lnTo>
                      <a:pt x="1032" y="2133"/>
                    </a:lnTo>
                    <a:lnTo>
                      <a:pt x="1052" y="2167"/>
                    </a:lnTo>
                    <a:lnTo>
                      <a:pt x="1072" y="2201"/>
                    </a:lnTo>
                    <a:lnTo>
                      <a:pt x="1095" y="2231"/>
                    </a:lnTo>
                    <a:lnTo>
                      <a:pt x="1120" y="2262"/>
                    </a:lnTo>
                    <a:lnTo>
                      <a:pt x="1144" y="2291"/>
                    </a:lnTo>
                    <a:lnTo>
                      <a:pt x="1172" y="2321"/>
                    </a:lnTo>
                    <a:lnTo>
                      <a:pt x="1200" y="2347"/>
                    </a:lnTo>
                    <a:lnTo>
                      <a:pt x="1229" y="2373"/>
                    </a:lnTo>
                    <a:lnTo>
                      <a:pt x="1260" y="2398"/>
                    </a:lnTo>
                    <a:lnTo>
                      <a:pt x="1292" y="2419"/>
                    </a:lnTo>
                    <a:lnTo>
                      <a:pt x="1326" y="2441"/>
                    </a:lnTo>
                    <a:lnTo>
                      <a:pt x="1360" y="2461"/>
                    </a:lnTo>
                    <a:lnTo>
                      <a:pt x="1393" y="2478"/>
                    </a:lnTo>
                    <a:lnTo>
                      <a:pt x="1430" y="2494"/>
                    </a:lnTo>
                    <a:lnTo>
                      <a:pt x="1467" y="2510"/>
                    </a:lnTo>
                    <a:lnTo>
                      <a:pt x="1504" y="2522"/>
                    </a:lnTo>
                    <a:lnTo>
                      <a:pt x="1543" y="2533"/>
                    </a:lnTo>
                    <a:lnTo>
                      <a:pt x="1583" y="2542"/>
                    </a:lnTo>
                    <a:lnTo>
                      <a:pt x="1623" y="2550"/>
                    </a:lnTo>
                    <a:lnTo>
                      <a:pt x="1663" y="2554"/>
                    </a:lnTo>
                    <a:lnTo>
                      <a:pt x="1704" y="2558"/>
                    </a:lnTo>
                    <a:lnTo>
                      <a:pt x="1746" y="2559"/>
                    </a:lnTo>
                    <a:lnTo>
                      <a:pt x="1746" y="349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  <p:sp>
            <p:nvSpPr>
              <p:cNvPr id="14" name="Freeform 27">
                <a:extLst>
                  <a:ext uri="{FF2B5EF4-FFF2-40B4-BE49-F238E27FC236}">
                    <a16:creationId xmlns:a16="http://schemas.microsoft.com/office/drawing/2014/main" id="{D3638C20-B3DC-47FF-8234-FCB20F834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237" y="3378423"/>
                <a:ext cx="902350" cy="1806113"/>
              </a:xfrm>
              <a:custGeom>
                <a:avLst/>
                <a:gdLst/>
                <a:ahLst/>
                <a:cxnLst>
                  <a:cxn ang="0">
                    <a:pos x="1278" y="2558"/>
                  </a:cxn>
                  <a:cxn ang="0">
                    <a:pos x="1147" y="2552"/>
                  </a:cxn>
                  <a:cxn ang="0">
                    <a:pos x="1021" y="2532"/>
                  </a:cxn>
                  <a:cxn ang="0">
                    <a:pos x="898" y="2501"/>
                  </a:cxn>
                  <a:cxn ang="0">
                    <a:pos x="781" y="2458"/>
                  </a:cxn>
                  <a:cxn ang="0">
                    <a:pos x="669" y="2404"/>
                  </a:cxn>
                  <a:cxn ang="0">
                    <a:pos x="562" y="2340"/>
                  </a:cxn>
                  <a:cxn ang="0">
                    <a:pos x="464" y="2266"/>
                  </a:cxn>
                  <a:cxn ang="0">
                    <a:pos x="373" y="2184"/>
                  </a:cxn>
                  <a:cxn ang="0">
                    <a:pos x="290" y="2092"/>
                  </a:cxn>
                  <a:cxn ang="0">
                    <a:pos x="218" y="1994"/>
                  </a:cxn>
                  <a:cxn ang="0">
                    <a:pos x="153" y="1889"/>
                  </a:cxn>
                  <a:cxn ang="0">
                    <a:pos x="99" y="1777"/>
                  </a:cxn>
                  <a:cxn ang="0">
                    <a:pos x="56" y="1660"/>
                  </a:cxn>
                  <a:cxn ang="0">
                    <a:pos x="24" y="1537"/>
                  </a:cxn>
                  <a:cxn ang="0">
                    <a:pos x="6" y="1409"/>
                  </a:cxn>
                  <a:cxn ang="0">
                    <a:pos x="0" y="1278"/>
                  </a:cxn>
                  <a:cxn ang="0">
                    <a:pos x="1" y="1214"/>
                  </a:cxn>
                  <a:cxn ang="0">
                    <a:pos x="13" y="1085"/>
                  </a:cxn>
                  <a:cxn ang="0">
                    <a:pos x="40" y="958"/>
                  </a:cxn>
                  <a:cxn ang="0">
                    <a:pos x="76" y="838"/>
                  </a:cxn>
                  <a:cxn ang="0">
                    <a:pos x="126" y="725"/>
                  </a:cxn>
                  <a:cxn ang="0">
                    <a:pos x="184" y="615"/>
                  </a:cxn>
                  <a:cxn ang="0">
                    <a:pos x="253" y="514"/>
                  </a:cxn>
                  <a:cxn ang="0">
                    <a:pos x="332" y="419"/>
                  </a:cxn>
                  <a:cxn ang="0">
                    <a:pos x="418" y="332"/>
                  </a:cxn>
                  <a:cxn ang="0">
                    <a:pos x="513" y="254"/>
                  </a:cxn>
                  <a:cxn ang="0">
                    <a:pos x="615" y="185"/>
                  </a:cxn>
                  <a:cxn ang="0">
                    <a:pos x="724" y="126"/>
                  </a:cxn>
                  <a:cxn ang="0">
                    <a:pos x="838" y="77"/>
                  </a:cxn>
                  <a:cxn ang="0">
                    <a:pos x="958" y="40"/>
                  </a:cxn>
                  <a:cxn ang="0">
                    <a:pos x="1084" y="14"/>
                  </a:cxn>
                  <a:cxn ang="0">
                    <a:pos x="1211" y="2"/>
                  </a:cxn>
                </a:cxnLst>
                <a:rect l="0" t="0" r="r" b="b"/>
                <a:pathLst>
                  <a:path w="1278" h="2558">
                    <a:moveTo>
                      <a:pt x="1278" y="2558"/>
                    </a:moveTo>
                    <a:lnTo>
                      <a:pt x="1278" y="2558"/>
                    </a:lnTo>
                    <a:lnTo>
                      <a:pt x="1211" y="2557"/>
                    </a:lnTo>
                    <a:lnTo>
                      <a:pt x="1147" y="2552"/>
                    </a:lnTo>
                    <a:lnTo>
                      <a:pt x="1084" y="2544"/>
                    </a:lnTo>
                    <a:lnTo>
                      <a:pt x="1021" y="2532"/>
                    </a:lnTo>
                    <a:lnTo>
                      <a:pt x="958" y="2518"/>
                    </a:lnTo>
                    <a:lnTo>
                      <a:pt x="898" y="2501"/>
                    </a:lnTo>
                    <a:lnTo>
                      <a:pt x="838" y="2481"/>
                    </a:lnTo>
                    <a:lnTo>
                      <a:pt x="781" y="2458"/>
                    </a:lnTo>
                    <a:lnTo>
                      <a:pt x="724" y="2432"/>
                    </a:lnTo>
                    <a:lnTo>
                      <a:pt x="669" y="2404"/>
                    </a:lnTo>
                    <a:lnTo>
                      <a:pt x="615" y="2374"/>
                    </a:lnTo>
                    <a:lnTo>
                      <a:pt x="562" y="2340"/>
                    </a:lnTo>
                    <a:lnTo>
                      <a:pt x="513" y="2304"/>
                    </a:lnTo>
                    <a:lnTo>
                      <a:pt x="464" y="2266"/>
                    </a:lnTo>
                    <a:lnTo>
                      <a:pt x="418" y="2226"/>
                    </a:lnTo>
                    <a:lnTo>
                      <a:pt x="373" y="2184"/>
                    </a:lnTo>
                    <a:lnTo>
                      <a:pt x="332" y="2140"/>
                    </a:lnTo>
                    <a:lnTo>
                      <a:pt x="290" y="2092"/>
                    </a:lnTo>
                    <a:lnTo>
                      <a:pt x="253" y="2044"/>
                    </a:lnTo>
                    <a:lnTo>
                      <a:pt x="218" y="1994"/>
                    </a:lnTo>
                    <a:lnTo>
                      <a:pt x="184" y="1943"/>
                    </a:lnTo>
                    <a:lnTo>
                      <a:pt x="153" y="1889"/>
                    </a:lnTo>
                    <a:lnTo>
                      <a:pt x="126" y="1834"/>
                    </a:lnTo>
                    <a:lnTo>
                      <a:pt x="99" y="1777"/>
                    </a:lnTo>
                    <a:lnTo>
                      <a:pt x="76" y="1718"/>
                    </a:lnTo>
                    <a:lnTo>
                      <a:pt x="56" y="1660"/>
                    </a:lnTo>
                    <a:lnTo>
                      <a:pt x="40" y="1598"/>
                    </a:lnTo>
                    <a:lnTo>
                      <a:pt x="24" y="1537"/>
                    </a:lnTo>
                    <a:lnTo>
                      <a:pt x="13" y="1474"/>
                    </a:lnTo>
                    <a:lnTo>
                      <a:pt x="6" y="1409"/>
                    </a:lnTo>
                    <a:lnTo>
                      <a:pt x="1" y="1345"/>
                    </a:lnTo>
                    <a:lnTo>
                      <a:pt x="0" y="1278"/>
                    </a:lnTo>
                    <a:lnTo>
                      <a:pt x="0" y="1278"/>
                    </a:lnTo>
                    <a:lnTo>
                      <a:pt x="1" y="1214"/>
                    </a:lnTo>
                    <a:lnTo>
                      <a:pt x="6" y="1148"/>
                    </a:lnTo>
                    <a:lnTo>
                      <a:pt x="13" y="1085"/>
                    </a:lnTo>
                    <a:lnTo>
                      <a:pt x="24" y="1022"/>
                    </a:lnTo>
                    <a:lnTo>
                      <a:pt x="40" y="958"/>
                    </a:lnTo>
                    <a:lnTo>
                      <a:pt x="56" y="898"/>
                    </a:lnTo>
                    <a:lnTo>
                      <a:pt x="76" y="838"/>
                    </a:lnTo>
                    <a:lnTo>
                      <a:pt x="99" y="782"/>
                    </a:lnTo>
                    <a:lnTo>
                      <a:pt x="126" y="725"/>
                    </a:lnTo>
                    <a:lnTo>
                      <a:pt x="153" y="669"/>
                    </a:lnTo>
                    <a:lnTo>
                      <a:pt x="184" y="615"/>
                    </a:lnTo>
                    <a:lnTo>
                      <a:pt x="218" y="563"/>
                    </a:lnTo>
                    <a:lnTo>
                      <a:pt x="253" y="514"/>
                    </a:lnTo>
                    <a:lnTo>
                      <a:pt x="290" y="465"/>
                    </a:lnTo>
                    <a:lnTo>
                      <a:pt x="332" y="419"/>
                    </a:lnTo>
                    <a:lnTo>
                      <a:pt x="373" y="374"/>
                    </a:lnTo>
                    <a:lnTo>
                      <a:pt x="418" y="332"/>
                    </a:lnTo>
                    <a:lnTo>
                      <a:pt x="464" y="292"/>
                    </a:lnTo>
                    <a:lnTo>
                      <a:pt x="513" y="254"/>
                    </a:lnTo>
                    <a:lnTo>
                      <a:pt x="562" y="219"/>
                    </a:lnTo>
                    <a:lnTo>
                      <a:pt x="615" y="185"/>
                    </a:lnTo>
                    <a:lnTo>
                      <a:pt x="669" y="154"/>
                    </a:lnTo>
                    <a:lnTo>
                      <a:pt x="724" y="126"/>
                    </a:lnTo>
                    <a:lnTo>
                      <a:pt x="781" y="100"/>
                    </a:lnTo>
                    <a:lnTo>
                      <a:pt x="838" y="77"/>
                    </a:lnTo>
                    <a:lnTo>
                      <a:pt x="898" y="57"/>
                    </a:lnTo>
                    <a:lnTo>
                      <a:pt x="958" y="40"/>
                    </a:lnTo>
                    <a:lnTo>
                      <a:pt x="1021" y="26"/>
                    </a:lnTo>
                    <a:lnTo>
                      <a:pt x="1084" y="14"/>
                    </a:lnTo>
                    <a:lnTo>
                      <a:pt x="1147" y="6"/>
                    </a:lnTo>
                    <a:lnTo>
                      <a:pt x="1211" y="2"/>
                    </a:lnTo>
                    <a:lnTo>
                      <a:pt x="1278" y="0"/>
                    </a:lnTo>
                  </a:path>
                </a:pathLst>
              </a:custGeom>
              <a:noFill/>
              <a:ln w="12700" cap="flat" cmpd="sng" algn="ctr">
                <a:solidFill>
                  <a:schemeClr val="accent4"/>
                </a:solidFill>
                <a:prstDash val="lgDash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1"/>
              </a:p>
            </p:txBody>
          </p:sp>
        </p:grp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72F663C8-0A3D-4772-B788-8645CCA72B0E}"/>
              </a:ext>
            </a:extLst>
          </p:cNvPr>
          <p:cNvSpPr/>
          <p:nvPr userDrawn="1"/>
        </p:nvSpPr>
        <p:spPr>
          <a:xfrm>
            <a:off x="176533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3FDCF70-1877-410D-BB9A-F351D77EC67C}"/>
              </a:ext>
            </a:extLst>
          </p:cNvPr>
          <p:cNvSpPr/>
          <p:nvPr userDrawn="1"/>
        </p:nvSpPr>
        <p:spPr>
          <a:xfrm>
            <a:off x="3852552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85F80D3-A651-4CF6-83E3-F2BD79B93603}"/>
              </a:ext>
            </a:extLst>
          </p:cNvPr>
          <p:cNvSpPr/>
          <p:nvPr userDrawn="1"/>
        </p:nvSpPr>
        <p:spPr>
          <a:xfrm>
            <a:off x="7541275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1C79335-FF45-41DA-A195-8967ED85B79A}"/>
              </a:ext>
            </a:extLst>
          </p:cNvPr>
          <p:cNvSpPr/>
          <p:nvPr userDrawn="1"/>
        </p:nvSpPr>
        <p:spPr>
          <a:xfrm>
            <a:off x="5696914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D8FE2A3-0F9E-4EB5-A820-2A0946179A16}"/>
              </a:ext>
            </a:extLst>
          </p:cNvPr>
          <p:cNvSpPr/>
          <p:nvPr/>
        </p:nvSpPr>
        <p:spPr>
          <a:xfrm>
            <a:off x="2008191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DB8694D-C5FF-4561-8CCF-8D073E5179B1}"/>
              </a:ext>
            </a:extLst>
          </p:cNvPr>
          <p:cNvSpPr/>
          <p:nvPr userDrawn="1"/>
        </p:nvSpPr>
        <p:spPr>
          <a:xfrm>
            <a:off x="9385636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C5A5B67-D80B-4B4D-B8DF-F73DCB11E72D}"/>
              </a:ext>
            </a:extLst>
          </p:cNvPr>
          <p:cNvSpPr/>
          <p:nvPr userDrawn="1"/>
        </p:nvSpPr>
        <p:spPr>
          <a:xfrm>
            <a:off x="11242703" y="3689447"/>
            <a:ext cx="795337" cy="79513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573C2D20-F522-46E5-9A5F-10773C6078F4}"/>
              </a:ext>
            </a:extLst>
          </p:cNvPr>
          <p:cNvGrpSpPr/>
          <p:nvPr userDrawn="1"/>
        </p:nvGrpSpPr>
        <p:grpSpPr>
          <a:xfrm>
            <a:off x="4025299" y="4998789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09D4128B-A2BA-455C-A62F-6A83C9277544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4C5D6C7E-0218-4A06-AE4B-ED84977F7C0C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3DFD51A6-AAEE-40B2-88C6-EF9138C55A1D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153B77-3B65-49C2-A456-EF1213190A7F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F8341A32-CFA7-4544-A551-9CC8E2729ECE}"/>
              </a:ext>
            </a:extLst>
          </p:cNvPr>
          <p:cNvGrpSpPr/>
          <p:nvPr userDrawn="1"/>
        </p:nvGrpSpPr>
        <p:grpSpPr>
          <a:xfrm>
            <a:off x="5832966" y="318045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C5B82C1C-014F-4153-90BA-F7AF283F479F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5FF83976-2B9E-490E-899A-C8F87288DC8A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67199B39-2F76-42DD-B848-5D0458B960D7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2A44131B-3995-48F9-AC9C-49CADCF14A3A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31F18E26-1F96-4ADE-8203-50B5C784AE1B}"/>
              </a:ext>
            </a:extLst>
          </p:cNvPr>
          <p:cNvGrpSpPr/>
          <p:nvPr userDrawn="1"/>
        </p:nvGrpSpPr>
        <p:grpSpPr>
          <a:xfrm>
            <a:off x="7733914" y="499397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9928412D-C5CB-4ECA-94CE-C1485AC9ECB4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32ACC48-791A-4A91-A05A-829BD94937F4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AA22D6B7-1768-4BC8-A128-AEAD2FCF109F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F3E4517E-3541-4A61-A416-DD71B49B6F8E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320E940B-AE45-4176-8B91-0DF96D42AAC1}"/>
              </a:ext>
            </a:extLst>
          </p:cNvPr>
          <p:cNvGrpSpPr/>
          <p:nvPr userDrawn="1"/>
        </p:nvGrpSpPr>
        <p:grpSpPr>
          <a:xfrm>
            <a:off x="11425459" y="500813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446AA38C-90C3-49C3-9EBF-B74A3BA04DE5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10D7B2B6-07AE-404E-B804-8574056E34D6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A3F911EE-8C3F-4321-BA0E-AB8E82DADF1A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041C398-57AC-472C-B6FB-FC5E17D8C7BB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02BA0F0-442E-44F8-A886-69995C42C34E}"/>
              </a:ext>
            </a:extLst>
          </p:cNvPr>
          <p:cNvGrpSpPr/>
          <p:nvPr userDrawn="1"/>
        </p:nvGrpSpPr>
        <p:grpSpPr>
          <a:xfrm>
            <a:off x="2173632" y="3177764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7B6121EA-FB34-4620-93AA-BB11E0A57F3D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5F53B81C-2403-4A12-BDDC-711F5016B855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8E5D688A-D230-4677-AE79-69DC029A333D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55B473D-F0E5-4A42-B4DD-D925B89A1A2D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C30F300-2BBC-4703-A383-28CE2AF3E918}"/>
              </a:ext>
            </a:extLst>
          </p:cNvPr>
          <p:cNvGrpSpPr/>
          <p:nvPr userDrawn="1"/>
        </p:nvGrpSpPr>
        <p:grpSpPr>
          <a:xfrm>
            <a:off x="325458" y="499397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622E0544-8A82-4619-8048-C939B2716F26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2A26A3D8-14B2-4503-9F66-814040A7D84E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3C0749D3-C798-4770-9F5D-3CE89ECC3FC9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82024011-EE34-48DC-BBCF-0320C1145D84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7D52505A-92C2-48D7-B0AE-C7A9761D6B27}"/>
              </a:ext>
            </a:extLst>
          </p:cNvPr>
          <p:cNvGrpSpPr/>
          <p:nvPr userDrawn="1"/>
        </p:nvGrpSpPr>
        <p:grpSpPr>
          <a:xfrm>
            <a:off x="9554496" y="3180453"/>
            <a:ext cx="497485" cy="349584"/>
            <a:chOff x="8340054" y="2449652"/>
            <a:chExt cx="819143" cy="575614"/>
          </a:xfrm>
          <a:solidFill>
            <a:schemeClr val="bg1"/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EE2FAAE1-A323-4A9B-92E1-0C77C35F4ACC}"/>
                </a:ext>
              </a:extLst>
            </p:cNvPr>
            <p:cNvSpPr/>
            <p:nvPr/>
          </p:nvSpPr>
          <p:spPr>
            <a:xfrm>
              <a:off x="8340054" y="2449652"/>
              <a:ext cx="819143" cy="575614"/>
            </a:xfrm>
            <a:custGeom>
              <a:avLst/>
              <a:gdLst>
                <a:gd name="connsiteX0" fmla="*/ 685203 w 819143"/>
                <a:gd name="connsiteY0" fmla="*/ 43171 h 575614"/>
                <a:gd name="connsiteX1" fmla="*/ 533920 w 819143"/>
                <a:gd name="connsiteY1" fmla="*/ 43171 h 575614"/>
                <a:gd name="connsiteX2" fmla="*/ 533920 w 819143"/>
                <a:gd name="connsiteY2" fmla="*/ 5535 h 575614"/>
                <a:gd name="connsiteX3" fmla="*/ 499235 w 819143"/>
                <a:gd name="connsiteY3" fmla="*/ 5535 h 575614"/>
                <a:gd name="connsiteX4" fmla="*/ 499235 w 819143"/>
                <a:gd name="connsiteY4" fmla="*/ 43171 h 575614"/>
                <a:gd name="connsiteX5" fmla="*/ 97781 w 819143"/>
                <a:gd name="connsiteY5" fmla="*/ 43171 h 575614"/>
                <a:gd name="connsiteX6" fmla="*/ 5535 w 819143"/>
                <a:gd name="connsiteY6" fmla="*/ 135417 h 575614"/>
                <a:gd name="connsiteX7" fmla="*/ 5535 w 819143"/>
                <a:gd name="connsiteY7" fmla="*/ 445363 h 575614"/>
                <a:gd name="connsiteX8" fmla="*/ 97781 w 819143"/>
                <a:gd name="connsiteY8" fmla="*/ 537609 h 575614"/>
                <a:gd name="connsiteX9" fmla="*/ 499235 w 819143"/>
                <a:gd name="connsiteY9" fmla="*/ 537609 h 575614"/>
                <a:gd name="connsiteX10" fmla="*/ 499235 w 819143"/>
                <a:gd name="connsiteY10" fmla="*/ 573769 h 575614"/>
                <a:gd name="connsiteX11" fmla="*/ 533920 w 819143"/>
                <a:gd name="connsiteY11" fmla="*/ 573769 h 575614"/>
                <a:gd name="connsiteX12" fmla="*/ 533920 w 819143"/>
                <a:gd name="connsiteY12" fmla="*/ 537609 h 575614"/>
                <a:gd name="connsiteX13" fmla="*/ 685203 w 819143"/>
                <a:gd name="connsiteY13" fmla="*/ 537609 h 575614"/>
                <a:gd name="connsiteX14" fmla="*/ 815823 w 819143"/>
                <a:gd name="connsiteY14" fmla="*/ 406989 h 575614"/>
                <a:gd name="connsiteX15" fmla="*/ 815823 w 819143"/>
                <a:gd name="connsiteY15" fmla="*/ 173791 h 575614"/>
                <a:gd name="connsiteX16" fmla="*/ 685203 w 819143"/>
                <a:gd name="connsiteY16" fmla="*/ 43171 h 575614"/>
                <a:gd name="connsiteX17" fmla="*/ 459384 w 819143"/>
                <a:gd name="connsiteY17" fmla="*/ 76380 h 575614"/>
                <a:gd name="connsiteX18" fmla="*/ 418058 w 819143"/>
                <a:gd name="connsiteY18" fmla="*/ 115492 h 575614"/>
                <a:gd name="connsiteX19" fmla="*/ 257182 w 819143"/>
                <a:gd name="connsiteY19" fmla="*/ 115492 h 575614"/>
                <a:gd name="connsiteX20" fmla="*/ 218070 w 819143"/>
                <a:gd name="connsiteY20" fmla="*/ 77117 h 575614"/>
                <a:gd name="connsiteX21" fmla="*/ 459384 w 819143"/>
                <a:gd name="connsiteY21" fmla="*/ 76380 h 575614"/>
                <a:gd name="connsiteX22" fmla="*/ 220284 w 819143"/>
                <a:gd name="connsiteY22" fmla="*/ 502924 h 575614"/>
                <a:gd name="connsiteX23" fmla="*/ 261610 w 819143"/>
                <a:gd name="connsiteY23" fmla="*/ 463812 h 575614"/>
                <a:gd name="connsiteX24" fmla="*/ 422486 w 819143"/>
                <a:gd name="connsiteY24" fmla="*/ 463812 h 575614"/>
                <a:gd name="connsiteX25" fmla="*/ 461599 w 819143"/>
                <a:gd name="connsiteY25" fmla="*/ 502186 h 575614"/>
                <a:gd name="connsiteX26" fmla="*/ 220284 w 819143"/>
                <a:gd name="connsiteY26" fmla="*/ 502924 h 575614"/>
                <a:gd name="connsiteX27" fmla="*/ 509566 w 819143"/>
                <a:gd name="connsiteY27" fmla="*/ 506614 h 575614"/>
                <a:gd name="connsiteX28" fmla="*/ 435032 w 819143"/>
                <a:gd name="connsiteY28" fmla="*/ 432817 h 575614"/>
                <a:gd name="connsiteX29" fmla="*/ 249064 w 819143"/>
                <a:gd name="connsiteY29" fmla="*/ 432817 h 575614"/>
                <a:gd name="connsiteX30" fmla="*/ 171577 w 819143"/>
                <a:gd name="connsiteY30" fmla="*/ 506614 h 575614"/>
                <a:gd name="connsiteX31" fmla="*/ 98519 w 819143"/>
                <a:gd name="connsiteY31" fmla="*/ 506614 h 575614"/>
                <a:gd name="connsiteX32" fmla="*/ 37268 w 819143"/>
                <a:gd name="connsiteY32" fmla="*/ 445363 h 575614"/>
                <a:gd name="connsiteX33" fmla="*/ 37268 w 819143"/>
                <a:gd name="connsiteY33" fmla="*/ 135417 h 575614"/>
                <a:gd name="connsiteX34" fmla="*/ 98519 w 819143"/>
                <a:gd name="connsiteY34" fmla="*/ 74166 h 575614"/>
                <a:gd name="connsiteX35" fmla="*/ 172316 w 819143"/>
                <a:gd name="connsiteY35" fmla="*/ 74166 h 575614"/>
                <a:gd name="connsiteX36" fmla="*/ 246113 w 819143"/>
                <a:gd name="connsiteY36" fmla="*/ 147224 h 575614"/>
                <a:gd name="connsiteX37" fmla="*/ 432080 w 819143"/>
                <a:gd name="connsiteY37" fmla="*/ 147224 h 575614"/>
                <a:gd name="connsiteX38" fmla="*/ 508829 w 819143"/>
                <a:gd name="connsiteY38" fmla="*/ 74166 h 575614"/>
                <a:gd name="connsiteX39" fmla="*/ 686678 w 819143"/>
                <a:gd name="connsiteY39" fmla="*/ 74166 h 575614"/>
                <a:gd name="connsiteX40" fmla="*/ 746454 w 819143"/>
                <a:gd name="connsiteY40" fmla="*/ 94829 h 575614"/>
                <a:gd name="connsiteX41" fmla="*/ 730956 w 819143"/>
                <a:gd name="connsiteY41" fmla="*/ 94829 h 575614"/>
                <a:gd name="connsiteX42" fmla="*/ 730956 w 819143"/>
                <a:gd name="connsiteY42" fmla="*/ 200358 h 575614"/>
                <a:gd name="connsiteX43" fmla="*/ 786304 w 819143"/>
                <a:gd name="connsiteY43" fmla="*/ 200358 h 575614"/>
                <a:gd name="connsiteX44" fmla="*/ 786304 w 819143"/>
                <a:gd name="connsiteY44" fmla="*/ 378946 h 575614"/>
                <a:gd name="connsiteX45" fmla="*/ 730956 w 819143"/>
                <a:gd name="connsiteY45" fmla="*/ 378946 h 575614"/>
                <a:gd name="connsiteX46" fmla="*/ 730956 w 819143"/>
                <a:gd name="connsiteY46" fmla="*/ 484475 h 575614"/>
                <a:gd name="connsiteX47" fmla="*/ 748668 w 819143"/>
                <a:gd name="connsiteY47" fmla="*/ 484475 h 575614"/>
                <a:gd name="connsiteX48" fmla="*/ 685941 w 819143"/>
                <a:gd name="connsiteY48" fmla="*/ 506614 h 575614"/>
                <a:gd name="connsiteX49" fmla="*/ 509566 w 819143"/>
                <a:gd name="connsiteY49" fmla="*/ 506614 h 57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819143" h="575614">
                  <a:moveTo>
                    <a:pt x="685203" y="43171"/>
                  </a:moveTo>
                  <a:lnTo>
                    <a:pt x="533920" y="43171"/>
                  </a:lnTo>
                  <a:lnTo>
                    <a:pt x="533920" y="5535"/>
                  </a:lnTo>
                  <a:lnTo>
                    <a:pt x="499235" y="5535"/>
                  </a:lnTo>
                  <a:lnTo>
                    <a:pt x="499235" y="43171"/>
                  </a:lnTo>
                  <a:lnTo>
                    <a:pt x="97781" y="43171"/>
                  </a:lnTo>
                  <a:cubicBezTo>
                    <a:pt x="46862" y="43171"/>
                    <a:pt x="5535" y="84497"/>
                    <a:pt x="5535" y="135417"/>
                  </a:cubicBezTo>
                  <a:lnTo>
                    <a:pt x="5535" y="445363"/>
                  </a:lnTo>
                  <a:cubicBezTo>
                    <a:pt x="5535" y="496283"/>
                    <a:pt x="46862" y="537609"/>
                    <a:pt x="97781" y="537609"/>
                  </a:cubicBezTo>
                  <a:lnTo>
                    <a:pt x="499235" y="537609"/>
                  </a:lnTo>
                  <a:lnTo>
                    <a:pt x="499235" y="573769"/>
                  </a:lnTo>
                  <a:lnTo>
                    <a:pt x="533920" y="573769"/>
                  </a:lnTo>
                  <a:lnTo>
                    <a:pt x="533920" y="537609"/>
                  </a:lnTo>
                  <a:lnTo>
                    <a:pt x="685203" y="537609"/>
                  </a:lnTo>
                  <a:cubicBezTo>
                    <a:pt x="757523" y="537609"/>
                    <a:pt x="815823" y="479309"/>
                    <a:pt x="815823" y="406989"/>
                  </a:cubicBezTo>
                  <a:lnTo>
                    <a:pt x="815823" y="173791"/>
                  </a:lnTo>
                  <a:cubicBezTo>
                    <a:pt x="815823" y="101470"/>
                    <a:pt x="757523" y="43171"/>
                    <a:pt x="685203" y="43171"/>
                  </a:cubicBezTo>
                  <a:close/>
                  <a:moveTo>
                    <a:pt x="459384" y="76380"/>
                  </a:moveTo>
                  <a:lnTo>
                    <a:pt x="418058" y="115492"/>
                  </a:lnTo>
                  <a:lnTo>
                    <a:pt x="257182" y="115492"/>
                  </a:lnTo>
                  <a:lnTo>
                    <a:pt x="218070" y="77117"/>
                  </a:lnTo>
                  <a:lnTo>
                    <a:pt x="459384" y="76380"/>
                  </a:lnTo>
                  <a:close/>
                  <a:moveTo>
                    <a:pt x="220284" y="502924"/>
                  </a:moveTo>
                  <a:lnTo>
                    <a:pt x="261610" y="463812"/>
                  </a:lnTo>
                  <a:lnTo>
                    <a:pt x="422486" y="463812"/>
                  </a:lnTo>
                  <a:lnTo>
                    <a:pt x="461599" y="502186"/>
                  </a:lnTo>
                  <a:lnTo>
                    <a:pt x="220284" y="502924"/>
                  </a:lnTo>
                  <a:close/>
                  <a:moveTo>
                    <a:pt x="509566" y="506614"/>
                  </a:moveTo>
                  <a:lnTo>
                    <a:pt x="435032" y="432817"/>
                  </a:lnTo>
                  <a:lnTo>
                    <a:pt x="249064" y="432817"/>
                  </a:lnTo>
                  <a:lnTo>
                    <a:pt x="171577" y="506614"/>
                  </a:lnTo>
                  <a:lnTo>
                    <a:pt x="98519" y="506614"/>
                  </a:lnTo>
                  <a:cubicBezTo>
                    <a:pt x="64572" y="506614"/>
                    <a:pt x="37268" y="479309"/>
                    <a:pt x="37268" y="445363"/>
                  </a:cubicBezTo>
                  <a:lnTo>
                    <a:pt x="37268" y="135417"/>
                  </a:lnTo>
                  <a:cubicBezTo>
                    <a:pt x="37268" y="101470"/>
                    <a:pt x="64572" y="74166"/>
                    <a:pt x="98519" y="74166"/>
                  </a:cubicBezTo>
                  <a:lnTo>
                    <a:pt x="172316" y="74166"/>
                  </a:lnTo>
                  <a:lnTo>
                    <a:pt x="246113" y="147224"/>
                  </a:lnTo>
                  <a:lnTo>
                    <a:pt x="432080" y="147224"/>
                  </a:lnTo>
                  <a:lnTo>
                    <a:pt x="508829" y="74166"/>
                  </a:lnTo>
                  <a:lnTo>
                    <a:pt x="686678" y="74166"/>
                  </a:lnTo>
                  <a:cubicBezTo>
                    <a:pt x="709555" y="74166"/>
                    <a:pt x="730219" y="81545"/>
                    <a:pt x="746454" y="94829"/>
                  </a:cubicBezTo>
                  <a:lnTo>
                    <a:pt x="730956" y="94829"/>
                  </a:lnTo>
                  <a:lnTo>
                    <a:pt x="730956" y="200358"/>
                  </a:lnTo>
                  <a:lnTo>
                    <a:pt x="786304" y="200358"/>
                  </a:lnTo>
                  <a:lnTo>
                    <a:pt x="786304" y="378946"/>
                  </a:lnTo>
                  <a:lnTo>
                    <a:pt x="730956" y="378946"/>
                  </a:lnTo>
                  <a:lnTo>
                    <a:pt x="730956" y="484475"/>
                  </a:lnTo>
                  <a:lnTo>
                    <a:pt x="748668" y="484475"/>
                  </a:lnTo>
                  <a:cubicBezTo>
                    <a:pt x="731694" y="498496"/>
                    <a:pt x="709555" y="506614"/>
                    <a:pt x="685941" y="506614"/>
                  </a:cubicBezTo>
                  <a:lnTo>
                    <a:pt x="509566" y="50661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28B0E3F9-20BB-43A0-8846-08825ED3FDA6}"/>
                </a:ext>
              </a:extLst>
            </p:cNvPr>
            <p:cNvSpPr/>
            <p:nvPr/>
          </p:nvSpPr>
          <p:spPr>
            <a:xfrm>
              <a:off x="9067689" y="2659235"/>
              <a:ext cx="36898" cy="147593"/>
            </a:xfrm>
            <a:custGeom>
              <a:avLst/>
              <a:gdLst>
                <a:gd name="connsiteX0" fmla="*/ 5535 w 36898"/>
                <a:gd name="connsiteY0" fmla="*/ 5535 h 147593"/>
                <a:gd name="connsiteX1" fmla="*/ 36529 w 36898"/>
                <a:gd name="connsiteY1" fmla="*/ 5535 h 147593"/>
                <a:gd name="connsiteX2" fmla="*/ 36529 w 36898"/>
                <a:gd name="connsiteY2" fmla="*/ 147962 h 147593"/>
                <a:gd name="connsiteX3" fmla="*/ 5535 w 36898"/>
                <a:gd name="connsiteY3" fmla="*/ 147962 h 14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8" h="147593">
                  <a:moveTo>
                    <a:pt x="5535" y="5535"/>
                  </a:moveTo>
                  <a:lnTo>
                    <a:pt x="36529" y="5535"/>
                  </a:lnTo>
                  <a:lnTo>
                    <a:pt x="36529" y="147962"/>
                  </a:lnTo>
                  <a:lnTo>
                    <a:pt x="5535" y="1479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2B3FF6AF-E7FF-4ED0-BB0F-B220EA65D03C}"/>
                </a:ext>
              </a:extLst>
            </p:cNvPr>
            <p:cNvSpPr/>
            <p:nvPr/>
          </p:nvSpPr>
          <p:spPr>
            <a:xfrm>
              <a:off x="8799070" y="2550753"/>
              <a:ext cx="147593" cy="376363"/>
            </a:xfrm>
            <a:custGeom>
              <a:avLst/>
              <a:gdLst>
                <a:gd name="connsiteX0" fmla="*/ 97781 w 147593"/>
                <a:gd name="connsiteY0" fmla="*/ 5535 h 376363"/>
                <a:gd name="connsiteX1" fmla="*/ 5535 w 147593"/>
                <a:gd name="connsiteY1" fmla="*/ 94829 h 376363"/>
                <a:gd name="connsiteX2" fmla="*/ 5535 w 147593"/>
                <a:gd name="connsiteY2" fmla="*/ 280796 h 376363"/>
                <a:gd name="connsiteX3" fmla="*/ 99256 w 147593"/>
                <a:gd name="connsiteY3" fmla="*/ 375256 h 376363"/>
                <a:gd name="connsiteX4" fmla="*/ 108850 w 147593"/>
                <a:gd name="connsiteY4" fmla="*/ 354593 h 376363"/>
                <a:gd name="connsiteX5" fmla="*/ 108112 w 147593"/>
                <a:gd name="connsiteY5" fmla="*/ 23246 h 376363"/>
                <a:gd name="connsiteX6" fmla="*/ 97781 w 147593"/>
                <a:gd name="connsiteY6" fmla="*/ 5535 h 376363"/>
                <a:gd name="connsiteX7" fmla="*/ 88924 w 147593"/>
                <a:gd name="connsiteY7" fmla="*/ 321385 h 376363"/>
                <a:gd name="connsiteX8" fmla="*/ 36529 w 147593"/>
                <a:gd name="connsiteY8" fmla="*/ 268251 h 376363"/>
                <a:gd name="connsiteX9" fmla="*/ 36529 w 147593"/>
                <a:gd name="connsiteY9" fmla="*/ 108112 h 376363"/>
                <a:gd name="connsiteX10" fmla="*/ 88924 w 147593"/>
                <a:gd name="connsiteY10" fmla="*/ 57930 h 376363"/>
                <a:gd name="connsiteX11" fmla="*/ 88924 w 147593"/>
                <a:gd name="connsiteY11" fmla="*/ 321385 h 37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593" h="376363">
                  <a:moveTo>
                    <a:pt x="97781" y="5535"/>
                  </a:moveTo>
                  <a:lnTo>
                    <a:pt x="5535" y="94829"/>
                  </a:lnTo>
                  <a:lnTo>
                    <a:pt x="5535" y="280796"/>
                  </a:lnTo>
                  <a:lnTo>
                    <a:pt x="99256" y="375256"/>
                  </a:lnTo>
                  <a:lnTo>
                    <a:pt x="108850" y="354593"/>
                  </a:lnTo>
                  <a:cubicBezTo>
                    <a:pt x="158294" y="246112"/>
                    <a:pt x="158294" y="122872"/>
                    <a:pt x="108112" y="23246"/>
                  </a:cubicBezTo>
                  <a:lnTo>
                    <a:pt x="97781" y="5535"/>
                  </a:lnTo>
                  <a:close/>
                  <a:moveTo>
                    <a:pt x="88924" y="321385"/>
                  </a:moveTo>
                  <a:lnTo>
                    <a:pt x="36529" y="268251"/>
                  </a:lnTo>
                  <a:lnTo>
                    <a:pt x="36529" y="108112"/>
                  </a:lnTo>
                  <a:lnTo>
                    <a:pt x="88924" y="57930"/>
                  </a:lnTo>
                  <a:cubicBezTo>
                    <a:pt x="122872" y="138369"/>
                    <a:pt x="122872" y="233567"/>
                    <a:pt x="88924" y="321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778D9B29-5F4C-4869-9A08-98CE398084F9}"/>
                </a:ext>
              </a:extLst>
            </p:cNvPr>
            <p:cNvSpPr/>
            <p:nvPr/>
          </p:nvSpPr>
          <p:spPr>
            <a:xfrm>
              <a:off x="8424643" y="2545588"/>
              <a:ext cx="132834" cy="383743"/>
            </a:xfrm>
            <a:custGeom>
              <a:avLst/>
              <a:gdLst>
                <a:gd name="connsiteX0" fmla="*/ 28690 w 132834"/>
                <a:gd name="connsiteY0" fmla="*/ 31364 h 383742"/>
                <a:gd name="connsiteX1" fmla="*/ 29427 w 132834"/>
                <a:gd name="connsiteY1" fmla="*/ 358283 h 383742"/>
                <a:gd name="connsiteX2" fmla="*/ 36807 w 132834"/>
                <a:gd name="connsiteY2" fmla="*/ 383374 h 383742"/>
                <a:gd name="connsiteX3" fmla="*/ 129053 w 132834"/>
                <a:gd name="connsiteY3" fmla="*/ 289652 h 383742"/>
                <a:gd name="connsiteX4" fmla="*/ 129053 w 132834"/>
                <a:gd name="connsiteY4" fmla="*/ 103684 h 383742"/>
                <a:gd name="connsiteX5" fmla="*/ 36069 w 132834"/>
                <a:gd name="connsiteY5" fmla="*/ 5535 h 383742"/>
                <a:gd name="connsiteX6" fmla="*/ 28690 w 132834"/>
                <a:gd name="connsiteY6" fmla="*/ 31364 h 383742"/>
                <a:gd name="connsiteX7" fmla="*/ 50829 w 132834"/>
                <a:gd name="connsiteY7" fmla="*/ 66786 h 383742"/>
                <a:gd name="connsiteX8" fmla="*/ 98058 w 132834"/>
                <a:gd name="connsiteY8" fmla="*/ 116230 h 383742"/>
                <a:gd name="connsiteX9" fmla="*/ 98058 w 132834"/>
                <a:gd name="connsiteY9" fmla="*/ 277107 h 383742"/>
                <a:gd name="connsiteX10" fmla="*/ 52304 w 132834"/>
                <a:gd name="connsiteY10" fmla="*/ 323598 h 383742"/>
                <a:gd name="connsiteX11" fmla="*/ 50829 w 132834"/>
                <a:gd name="connsiteY11" fmla="*/ 66786 h 38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2834" h="383742">
                  <a:moveTo>
                    <a:pt x="28690" y="31364"/>
                  </a:moveTo>
                  <a:cubicBezTo>
                    <a:pt x="-2305" y="130989"/>
                    <a:pt x="-2305" y="253492"/>
                    <a:pt x="29427" y="358283"/>
                  </a:cubicBezTo>
                  <a:lnTo>
                    <a:pt x="36807" y="383374"/>
                  </a:lnTo>
                  <a:lnTo>
                    <a:pt x="129053" y="289652"/>
                  </a:lnTo>
                  <a:lnTo>
                    <a:pt x="129053" y="103684"/>
                  </a:lnTo>
                  <a:lnTo>
                    <a:pt x="36069" y="5535"/>
                  </a:lnTo>
                  <a:lnTo>
                    <a:pt x="28690" y="31364"/>
                  </a:lnTo>
                  <a:close/>
                  <a:moveTo>
                    <a:pt x="50829" y="66786"/>
                  </a:moveTo>
                  <a:lnTo>
                    <a:pt x="98058" y="116230"/>
                  </a:lnTo>
                  <a:lnTo>
                    <a:pt x="98058" y="277107"/>
                  </a:lnTo>
                  <a:lnTo>
                    <a:pt x="52304" y="323598"/>
                  </a:lnTo>
                  <a:cubicBezTo>
                    <a:pt x="31641" y="240208"/>
                    <a:pt x="30903" y="147224"/>
                    <a:pt x="50829" y="66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568608-6FD2-334D-B17E-2A6443FD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57" y="274102"/>
            <a:ext cx="11038348" cy="484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32" tIns="18293" rIns="27439" bIns="18293"/>
          <a:lstStyle>
            <a:lvl1pPr>
              <a:defRPr lang="en-US" sz="4001">
                <a:solidFill>
                  <a:srgbClr val="000000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lvl="0" defTabSz="457200">
              <a:lnSpc>
                <a:spcPct val="85000"/>
              </a:lnSpc>
              <a:spcBef>
                <a:spcPts val="200"/>
              </a:spcBef>
            </a:pPr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C6883-E69E-804D-B128-8EEEC53579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9157" y="831764"/>
            <a:ext cx="1103788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AEF4995D-9D4A-E445-AB65-BD8097A687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82700" y="1702907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5" name="Text Placeholder 32">
            <a:extLst>
              <a:ext uri="{FF2B5EF4-FFF2-40B4-BE49-F238E27FC236}">
                <a16:creationId xmlns:a16="http://schemas.microsoft.com/office/drawing/2014/main" id="{C1FCF8A8-FDCC-A34B-A413-FF59A1E1D4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87900" y="1706149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6" name="Text Placeholder 32">
            <a:extLst>
              <a:ext uri="{FF2B5EF4-FFF2-40B4-BE49-F238E27FC236}">
                <a16:creationId xmlns:a16="http://schemas.microsoft.com/office/drawing/2014/main" id="{330415E3-2C06-824C-B84C-579994CBD0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58200" y="1698964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7" name="Text Placeholder 32">
            <a:extLst>
              <a:ext uri="{FF2B5EF4-FFF2-40B4-BE49-F238E27FC236}">
                <a16:creationId xmlns:a16="http://schemas.microsoft.com/office/drawing/2014/main" id="{A1E8DFFC-47D1-5C4E-B4C9-086B7EEA8D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59900" y="5615629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8" name="Text Placeholder 32">
            <a:extLst>
              <a:ext uri="{FF2B5EF4-FFF2-40B4-BE49-F238E27FC236}">
                <a16:creationId xmlns:a16="http://schemas.microsoft.com/office/drawing/2014/main" id="{9E2AEA22-DCFC-D041-BABC-ED53F77098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21489" y="5609984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09" name="Text Placeholder 32">
            <a:extLst>
              <a:ext uri="{FF2B5EF4-FFF2-40B4-BE49-F238E27FC236}">
                <a16:creationId xmlns:a16="http://schemas.microsoft.com/office/drawing/2014/main" id="{E87D9E4F-4C55-484C-B2B6-A1ECDFCB8CE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65459" y="5610240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110" name="Text Placeholder 32">
            <a:extLst>
              <a:ext uri="{FF2B5EF4-FFF2-40B4-BE49-F238E27FC236}">
                <a16:creationId xmlns:a16="http://schemas.microsoft.com/office/drawing/2014/main" id="{797E3136-5302-414A-ABCF-5F194BDAC56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6533" y="5609984"/>
            <a:ext cx="26035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1800" smtClean="0">
                <a:latin typeface="+mj-lt"/>
                <a:cs typeface="Arial" panose="020B0604020202020204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defTabSz="457200"/>
            <a:r>
              <a:rPr lang="en-US"/>
              <a:t>Click to edit Master text styles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6EEA99AC-3C9D-2A4A-A338-A25EC300FF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303541" y="2100990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1" name="Text Placeholder 36">
            <a:extLst>
              <a:ext uri="{FF2B5EF4-FFF2-40B4-BE49-F238E27FC236}">
                <a16:creationId xmlns:a16="http://schemas.microsoft.com/office/drawing/2014/main" id="{09CFC8FC-3BEE-EE48-8642-AA1FEF2F3CF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79526" y="6021110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2" name="Text Placeholder 36">
            <a:extLst>
              <a:ext uri="{FF2B5EF4-FFF2-40B4-BE49-F238E27FC236}">
                <a16:creationId xmlns:a16="http://schemas.microsoft.com/office/drawing/2014/main" id="{C0C1F08E-EB45-4040-B1DE-F5C9F74D41A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159815" y="6011204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3" name="Text Placeholder 36">
            <a:extLst>
              <a:ext uri="{FF2B5EF4-FFF2-40B4-BE49-F238E27FC236}">
                <a16:creationId xmlns:a16="http://schemas.microsoft.com/office/drawing/2014/main" id="{8FC76C4F-CD1A-D746-B1D3-B44153933A8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21913" y="6011204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4" name="Text Placeholder 36">
            <a:extLst>
              <a:ext uri="{FF2B5EF4-FFF2-40B4-BE49-F238E27FC236}">
                <a16:creationId xmlns:a16="http://schemas.microsoft.com/office/drawing/2014/main" id="{0757525E-87E6-B848-B4D2-3CC4A79F577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359900" y="6026372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5" name="Text Placeholder 36">
            <a:extLst>
              <a:ext uri="{FF2B5EF4-FFF2-40B4-BE49-F238E27FC236}">
                <a16:creationId xmlns:a16="http://schemas.microsoft.com/office/drawing/2014/main" id="{C932B98E-D4A1-224D-AE02-BA44EC59F6C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777649" y="2100990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  <p:sp>
        <p:nvSpPr>
          <p:cNvPr id="116" name="Text Placeholder 36">
            <a:extLst>
              <a:ext uri="{FF2B5EF4-FFF2-40B4-BE49-F238E27FC236}">
                <a16:creationId xmlns:a16="http://schemas.microsoft.com/office/drawing/2014/main" id="{E6B8CE9E-C819-6341-8CC9-A687095C617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71303" y="2107369"/>
            <a:ext cx="2624002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US" sz="14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85750" lvl="0" indent="-285750" defTabSz="457200"/>
            <a:r>
              <a:rPr lang="en-US"/>
              <a:t>Click to edit Master text styles</a:t>
            </a:r>
          </a:p>
          <a:p>
            <a:pPr marL="285750" lvl="1" indent="-285750" defTabSz="457200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5545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1100630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ABFE-E6C1-4748-AB71-9AE7427A83E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CA9C-0F0B-4049-AE58-091FAD50C6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15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9809846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197670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exte 2">
            <a:extLst>
              <a:ext uri="{FF2B5EF4-FFF2-40B4-BE49-F238E27FC236}">
                <a16:creationId xmlns:a16="http://schemas.microsoft.com/office/drawing/2014/main" id="{B91535D7-EC20-4A9C-95B7-09065796A2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440A7044-738A-4D50-AFC1-9FF2DFAA2F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defRPr>
            </a:lvl1pPr>
          </a:lstStyle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EA54FC26-8496-4022-8479-843979AC25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>
              <a:defRPr/>
            </a:pPr>
            <a:fld id="{A5E66B69-1760-40CD-B6FA-493FD793BC3D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8149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705" r:id="rId4"/>
    <p:sldLayoutId id="2147483704" r:id="rId5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189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377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566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594" indent="-228594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F74DD7-01CB-4F82-9B51-77ACD8758591}" type="datetime1">
              <a:rPr lang="fr-FR" smtClean="0"/>
              <a:t>16/12/2020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5E66B69-1760-40CD-B6FA-493FD793BC3D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20578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cid:image002.png@01D3226C.50287F4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2.png@01D3226C.50287F4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2.png@01D3226C.50287F4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2.png@01D3226C.50287F4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2.png@01D3226C.50287F4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2.png@01D3226C.50287F4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cid:image002.png@01D3226C.50287F40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cid:image002.png@01D3226C.50287F40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C098E-EAEE-4C5F-BE6B-1D70E3937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0478" y="243860"/>
            <a:ext cx="6424440" cy="1320800"/>
          </a:xfrm>
        </p:spPr>
        <p:txBody>
          <a:bodyPr>
            <a:normAutofit/>
          </a:bodyPr>
          <a:lstStyle/>
          <a:p>
            <a:r>
              <a:rPr lang="de-DE" b="1" dirty="0" err="1"/>
              <a:t>Harmful</a:t>
            </a:r>
            <a:r>
              <a:rPr lang="de-DE" b="1" dirty="0"/>
              <a:t> sexual </a:t>
            </a:r>
            <a:r>
              <a:rPr lang="de-DE" b="1" dirty="0" err="1"/>
              <a:t>behaviour</a:t>
            </a:r>
            <a:r>
              <a:rPr lang="de-DE" b="1" dirty="0"/>
              <a:t> </a:t>
            </a:r>
            <a:r>
              <a:rPr lang="de-DE" b="1" dirty="0" err="1"/>
              <a:t>displayed</a:t>
            </a:r>
            <a:r>
              <a:rPr lang="de-DE" b="1" dirty="0"/>
              <a:t> </a:t>
            </a:r>
            <a:r>
              <a:rPr lang="de-DE" b="1" dirty="0" err="1"/>
              <a:t>by</a:t>
            </a:r>
            <a:r>
              <a:rPr lang="de-DE" b="1" dirty="0"/>
              <a:t> </a:t>
            </a:r>
            <a:r>
              <a:rPr lang="de-DE" b="1" dirty="0" err="1"/>
              <a:t>children</a:t>
            </a:r>
            <a:endParaRPr lang="en-GB" b="1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B6743CF-E74B-4A3C-A785-599069DB8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33B6D-89A6-4EAD-8B06-4FC53053B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9562" y="2072814"/>
            <a:ext cx="7039377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err="1">
                <a:solidFill>
                  <a:srgbClr val="C00000"/>
                </a:solidFill>
              </a:rPr>
              <a:t>Overview</a:t>
            </a:r>
            <a:r>
              <a:rPr lang="fr-FR" sz="2400" b="1" dirty="0">
                <a:solidFill>
                  <a:srgbClr val="C00000"/>
                </a:solidFill>
              </a:rPr>
              <a:t> of first </a:t>
            </a:r>
            <a:r>
              <a:rPr lang="fr-FR" sz="2400" b="1" dirty="0" err="1">
                <a:solidFill>
                  <a:srgbClr val="C00000"/>
                </a:solidFill>
              </a:rPr>
              <a:t>responses</a:t>
            </a:r>
            <a:r>
              <a:rPr lang="fr-FR" sz="2400" b="1" dirty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fr-FR" sz="2400" b="1" dirty="0">
                <a:solidFill>
                  <a:srgbClr val="C00000"/>
                </a:solidFill>
              </a:rPr>
              <a:t>and </a:t>
            </a:r>
            <a:r>
              <a:rPr lang="fr-FR" sz="2400" b="1" dirty="0" err="1">
                <a:solidFill>
                  <a:srgbClr val="C00000"/>
                </a:solidFill>
              </a:rPr>
              <a:t>proposals</a:t>
            </a:r>
            <a:r>
              <a:rPr lang="fr-FR" sz="2400" b="1" dirty="0">
                <a:solidFill>
                  <a:srgbClr val="C00000"/>
                </a:solidFill>
              </a:rPr>
              <a:t> for </a:t>
            </a:r>
            <a:r>
              <a:rPr lang="fr-FR" sz="2400" b="1" dirty="0" err="1">
                <a:solidFill>
                  <a:srgbClr val="C00000"/>
                </a:solidFill>
              </a:rPr>
              <a:t>further</a:t>
            </a:r>
            <a:r>
              <a:rPr lang="fr-FR" sz="2400" b="1" dirty="0">
                <a:solidFill>
                  <a:srgbClr val="C00000"/>
                </a:solidFill>
              </a:rPr>
              <a:t> action</a:t>
            </a:r>
            <a:endParaRPr lang="en-US" sz="2400" b="1" dirty="0">
              <a:solidFill>
                <a:srgbClr val="C00000"/>
              </a:solidFill>
            </a:endParaRPr>
          </a:p>
          <a:p>
            <a:pPr marL="800100" lvl="2" indent="0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 marL="800100" lvl="2" indent="0">
              <a:buNone/>
            </a:pPr>
            <a:r>
              <a:rPr lang="en-US" sz="1600" b="1" i="1" dirty="0">
                <a:solidFill>
                  <a:srgbClr val="C00000"/>
                </a:solidFill>
              </a:rPr>
              <a:t>to be discussed by the Working Group on responses to violence against children (CDENF-GT-VAE) </a:t>
            </a:r>
          </a:p>
          <a:p>
            <a:pPr marL="800100" lvl="2" indent="0">
              <a:buNone/>
            </a:pPr>
            <a:r>
              <a:rPr lang="en-US" sz="1600" b="1" i="1" dirty="0">
                <a:solidFill>
                  <a:srgbClr val="C00000"/>
                </a:solidFill>
              </a:rPr>
              <a:t>at its meeting on 1-2 December 2020</a:t>
            </a:r>
            <a:endParaRPr lang="en-US" sz="1600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i="1" dirty="0"/>
          </a:p>
          <a:p>
            <a:endParaRPr lang="de-DE" dirty="0"/>
          </a:p>
        </p:txBody>
      </p:sp>
      <p:pic>
        <p:nvPicPr>
          <p:cNvPr id="6" name="Picture 248">
            <a:extLst>
              <a:ext uri="{FF2B5EF4-FFF2-40B4-BE49-F238E27FC236}">
                <a16:creationId xmlns:a16="http://schemas.microsoft.com/office/drawing/2014/main" id="{EE53CC3C-0E58-4E92-A907-5A96792EC14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194" y="5845994"/>
            <a:ext cx="987779" cy="874667"/>
          </a:xfrm>
          <a:prstGeom prst="rect">
            <a:avLst/>
          </a:prstGeom>
          <a:noFill/>
        </p:spPr>
      </p:pic>
      <p:pic>
        <p:nvPicPr>
          <p:cNvPr id="7" name="Picture 2" descr="cid:image002.png@01D3226C.50287F40">
            <a:extLst>
              <a:ext uri="{FF2B5EF4-FFF2-40B4-BE49-F238E27FC236}">
                <a16:creationId xmlns:a16="http://schemas.microsoft.com/office/drawing/2014/main" id="{4A79FEE1-7BEE-4AC4-A4BB-96C6A2F13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393" y="5845994"/>
            <a:ext cx="1014615" cy="87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46">
            <a:extLst>
              <a:ext uri="{FF2B5EF4-FFF2-40B4-BE49-F238E27FC236}">
                <a16:creationId xmlns:a16="http://schemas.microsoft.com/office/drawing/2014/main" id="{13883EBA-90CD-43FA-9A6C-055C26D611D7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08" t="21" r="16875" b="1"/>
          <a:stretch/>
        </p:blipFill>
        <p:spPr bwMode="auto">
          <a:xfrm>
            <a:off x="0" y="0"/>
            <a:ext cx="2849562" cy="7140539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0808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B6743CF-E74B-4A3C-A785-599069DB8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248">
            <a:extLst>
              <a:ext uri="{FF2B5EF4-FFF2-40B4-BE49-F238E27FC236}">
                <a16:creationId xmlns:a16="http://schemas.microsoft.com/office/drawing/2014/main" id="{EE53CC3C-0E58-4E92-A907-5A96792EC14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84" y="5845993"/>
            <a:ext cx="987779" cy="874667"/>
          </a:xfrm>
          <a:prstGeom prst="rect">
            <a:avLst/>
          </a:prstGeom>
          <a:noFill/>
        </p:spPr>
      </p:pic>
      <p:pic>
        <p:nvPicPr>
          <p:cNvPr id="7" name="Picture 2" descr="cid:image002.png@01D3226C.50287F40">
            <a:extLst>
              <a:ext uri="{FF2B5EF4-FFF2-40B4-BE49-F238E27FC236}">
                <a16:creationId xmlns:a16="http://schemas.microsoft.com/office/drawing/2014/main" id="{4A79FEE1-7BEE-4AC4-A4BB-96C6A2F13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797" y="5845992"/>
            <a:ext cx="1014615" cy="87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2A6D634-6135-481F-9AB4-16A93472C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54" y="192490"/>
            <a:ext cx="9612568" cy="1320800"/>
          </a:xfrm>
        </p:spPr>
        <p:txBody>
          <a:bodyPr>
            <a:normAutofit/>
          </a:bodyPr>
          <a:lstStyle/>
          <a:p>
            <a:r>
              <a:rPr lang="de-DE" b="1" dirty="0" err="1"/>
              <a:t>Harmful</a:t>
            </a:r>
            <a:r>
              <a:rPr lang="de-DE" b="1" dirty="0"/>
              <a:t> sexual behaviour </a:t>
            </a:r>
            <a:r>
              <a:rPr lang="de-DE" b="1" dirty="0" err="1"/>
              <a:t>by</a:t>
            </a:r>
            <a:r>
              <a:rPr lang="de-DE" b="1" dirty="0"/>
              <a:t> </a:t>
            </a:r>
            <a:r>
              <a:rPr lang="de-DE" b="1" dirty="0" err="1"/>
              <a:t>children</a:t>
            </a:r>
            <a:r>
              <a:rPr lang="de-DE" b="1" dirty="0"/>
              <a:t>: </a:t>
            </a:r>
            <a:br>
              <a:rPr lang="de-DE" b="1" dirty="0"/>
            </a:br>
            <a:r>
              <a:rPr lang="de-DE" b="1" dirty="0"/>
              <a:t>			</a:t>
            </a:r>
            <a:r>
              <a:rPr lang="de-DE" b="1" i="1" dirty="0" err="1">
                <a:solidFill>
                  <a:srgbClr val="92D050"/>
                </a:solidFill>
              </a:rPr>
              <a:t>What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are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we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talking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about</a:t>
            </a:r>
            <a:r>
              <a:rPr lang="de-DE" b="1" i="1" dirty="0">
                <a:solidFill>
                  <a:srgbClr val="92D050"/>
                </a:solidFill>
              </a:rPr>
              <a:t>?</a:t>
            </a:r>
            <a:endParaRPr lang="en-GB" b="1" i="1" dirty="0">
              <a:solidFill>
                <a:srgbClr val="92D05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708D49-1957-4F2B-9F28-7C9E857BA90B}"/>
              </a:ext>
            </a:extLst>
          </p:cNvPr>
          <p:cNvSpPr/>
          <p:nvPr/>
        </p:nvSpPr>
        <p:spPr>
          <a:xfrm>
            <a:off x="476654" y="1294373"/>
            <a:ext cx="88289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600" dirty="0">
              <a:solidFill>
                <a:srgbClr val="C00000"/>
              </a:solidFill>
            </a:endParaRPr>
          </a:p>
          <a:p>
            <a:pPr algn="just"/>
            <a:r>
              <a:rPr lang="en-US" sz="2000" dirty="0"/>
              <a:t>“</a:t>
            </a:r>
            <a:r>
              <a:rPr lang="en-US" sz="2000" i="1" dirty="0"/>
              <a:t>Sexual </a:t>
            </a:r>
            <a:r>
              <a:rPr lang="en-US" sz="2000" i="1" dirty="0" err="1"/>
              <a:t>behaviours</a:t>
            </a:r>
            <a:r>
              <a:rPr lang="en-US" sz="2000" i="1" dirty="0"/>
              <a:t> expressed by children and young people under the age of 18 years old that are developmentally inappropriate, may be harmful towards self or others and/or be abusive towards another child, young person or adult</a:t>
            </a:r>
            <a:r>
              <a:rPr lang="en-US" sz="2000" dirty="0"/>
              <a:t>” (Hackett)</a:t>
            </a:r>
          </a:p>
          <a:p>
            <a:pPr algn="just"/>
            <a:endParaRPr lang="en-US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2" name="Rectangle 1"/>
          <p:cNvSpPr/>
          <p:nvPr/>
        </p:nvSpPr>
        <p:spPr>
          <a:xfrm>
            <a:off x="3356234" y="3074921"/>
            <a:ext cx="3127513" cy="733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High </a:t>
            </a:r>
            <a:r>
              <a:rPr lang="fr-FR" sz="2400" b="1" dirty="0" err="1"/>
              <a:t>prevalence</a:t>
            </a:r>
            <a:endParaRPr lang="fr-FR" sz="2400" b="1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63584" y="4013201"/>
            <a:ext cx="4193946" cy="16278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200" dirty="0"/>
              <a:t>France: 1/10 perpetrators of sexual violence were under 13 years old (2018)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5135217" y="4013201"/>
            <a:ext cx="4432853" cy="16278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200" dirty="0"/>
              <a:t>UK: 3878 counselling sessions on harmful sexual </a:t>
            </a:r>
            <a:r>
              <a:rPr lang="en-US" sz="2200" dirty="0" err="1"/>
              <a:t>behaviour</a:t>
            </a:r>
            <a:r>
              <a:rPr lang="en-US" sz="2200" dirty="0"/>
              <a:t> delivered by ChildLine (2017-2018)</a:t>
            </a:r>
          </a:p>
        </p:txBody>
      </p:sp>
    </p:spTree>
    <p:extLst>
      <p:ext uri="{BB962C8B-B14F-4D97-AF65-F5344CB8AC3E}">
        <p14:creationId xmlns:p14="http://schemas.microsoft.com/office/powerpoint/2010/main" val="3247297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B6743CF-E74B-4A3C-A785-599069DB8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248">
            <a:extLst>
              <a:ext uri="{FF2B5EF4-FFF2-40B4-BE49-F238E27FC236}">
                <a16:creationId xmlns:a16="http://schemas.microsoft.com/office/drawing/2014/main" id="{EE53CC3C-0E58-4E92-A907-5A96792EC14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84" y="5845993"/>
            <a:ext cx="987779" cy="874667"/>
          </a:xfrm>
          <a:prstGeom prst="rect">
            <a:avLst/>
          </a:prstGeom>
          <a:noFill/>
        </p:spPr>
      </p:pic>
      <p:pic>
        <p:nvPicPr>
          <p:cNvPr id="7" name="Picture 2" descr="cid:image002.png@01D3226C.50287F40">
            <a:extLst>
              <a:ext uri="{FF2B5EF4-FFF2-40B4-BE49-F238E27FC236}">
                <a16:creationId xmlns:a16="http://schemas.microsoft.com/office/drawing/2014/main" id="{4A79FEE1-7BEE-4AC4-A4BB-96C6A2F13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797" y="5845992"/>
            <a:ext cx="1014615" cy="87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2A6D634-6135-481F-9AB4-16A93472C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55" y="160491"/>
            <a:ext cx="8797347" cy="1320800"/>
          </a:xfrm>
        </p:spPr>
        <p:txBody>
          <a:bodyPr>
            <a:normAutofit fontScale="90000"/>
          </a:bodyPr>
          <a:lstStyle/>
          <a:p>
            <a:r>
              <a:rPr lang="de-DE" sz="3200" b="1" dirty="0" err="1"/>
              <a:t>Harmful</a:t>
            </a:r>
            <a:r>
              <a:rPr lang="de-DE" sz="3200" b="1" dirty="0"/>
              <a:t> sexual behaviour </a:t>
            </a:r>
            <a:r>
              <a:rPr lang="de-DE" sz="3200" b="1" dirty="0" err="1"/>
              <a:t>by</a:t>
            </a:r>
            <a:r>
              <a:rPr lang="de-DE" sz="3200" b="1" dirty="0"/>
              <a:t> </a:t>
            </a:r>
            <a:r>
              <a:rPr lang="de-DE" sz="3200" b="1" dirty="0" err="1"/>
              <a:t>children</a:t>
            </a:r>
            <a:r>
              <a:rPr lang="de-DE" sz="3200" b="1" dirty="0"/>
              <a:t>: </a:t>
            </a:r>
            <a:br>
              <a:rPr lang="de-DE" sz="3200" b="1" dirty="0"/>
            </a:br>
            <a:r>
              <a:rPr lang="de-DE" sz="3200" b="1" i="1" dirty="0">
                <a:solidFill>
                  <a:srgbClr val="92D050"/>
                </a:solidFill>
              </a:rPr>
              <a:t>Relevant international and regional </a:t>
            </a:r>
            <a:r>
              <a:rPr lang="de-DE" sz="3200" b="1" i="1" dirty="0" err="1">
                <a:solidFill>
                  <a:srgbClr val="92D050"/>
                </a:solidFill>
              </a:rPr>
              <a:t>standards</a:t>
            </a:r>
            <a:endParaRPr lang="en-GB" sz="3200" b="1" i="1" dirty="0">
              <a:solidFill>
                <a:srgbClr val="92D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756" y="1438582"/>
            <a:ext cx="4375745" cy="61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International 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4704522" y="1438582"/>
            <a:ext cx="4569653" cy="6125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fr-FR" b="1" dirty="0" err="1">
                <a:solidFill>
                  <a:schemeClr val="tx1"/>
                </a:solidFill>
              </a:rPr>
              <a:t>Regional</a:t>
            </a:r>
            <a:r>
              <a:rPr lang="fr-FR" b="1" dirty="0">
                <a:solidFill>
                  <a:schemeClr val="tx1"/>
                </a:solidFill>
              </a:rPr>
              <a:t> (Europe)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1756" y="2146830"/>
            <a:ext cx="4375745" cy="61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UNCRC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1756" y="2855078"/>
            <a:ext cx="1106905" cy="9817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Art. 19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(violence)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80486" y="2855077"/>
            <a:ext cx="1091056" cy="9817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Art. 24 </a:t>
            </a:r>
            <a:r>
              <a:rPr lang="fr-FR" sz="1600" dirty="0">
                <a:solidFill>
                  <a:schemeClr val="tx1"/>
                </a:solidFill>
              </a:rPr>
              <a:t>(</a:t>
            </a:r>
            <a:r>
              <a:rPr lang="fr-FR" sz="1600" dirty="0" err="1">
                <a:solidFill>
                  <a:schemeClr val="tx1"/>
                </a:solidFill>
              </a:rPr>
              <a:t>health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66486" y="2855078"/>
            <a:ext cx="984982" cy="9817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Art. 37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(</a:t>
            </a:r>
            <a:r>
              <a:rPr lang="fr-FR" sz="1600" dirty="0" err="1">
                <a:solidFill>
                  <a:schemeClr val="tx1"/>
                </a:solidFill>
              </a:rPr>
              <a:t>deprivation</a:t>
            </a:r>
            <a:r>
              <a:rPr lang="fr-FR" sz="1600" dirty="0">
                <a:solidFill>
                  <a:schemeClr val="tx1"/>
                </a:solidFill>
              </a:rPr>
              <a:t> of liberty)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13292" y="2855078"/>
            <a:ext cx="974209" cy="9817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Art. 40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(</a:t>
            </a:r>
            <a:r>
              <a:rPr lang="fr-FR" sz="1600" dirty="0" err="1">
                <a:solidFill>
                  <a:schemeClr val="tx1"/>
                </a:solidFill>
              </a:rPr>
              <a:t>conflict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  <a:r>
              <a:rPr lang="fr-FR" sz="1600" dirty="0" err="1">
                <a:solidFill>
                  <a:schemeClr val="tx1"/>
                </a:solidFill>
              </a:rPr>
              <a:t>with</a:t>
            </a:r>
            <a:r>
              <a:rPr lang="fr-FR" sz="1600" dirty="0">
                <a:solidFill>
                  <a:schemeClr val="tx1"/>
                </a:solidFill>
              </a:rPr>
              <a:t> the </a:t>
            </a:r>
            <a:r>
              <a:rPr lang="fr-FR" sz="1600" dirty="0" err="1">
                <a:solidFill>
                  <a:schemeClr val="tx1"/>
                </a:solidFill>
              </a:rPr>
              <a:t>law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1757" y="3960507"/>
            <a:ext cx="4375746" cy="61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UNCRC GC No 24 on </a:t>
            </a:r>
            <a:r>
              <a:rPr lang="fr-FR" dirty="0" err="1">
                <a:solidFill>
                  <a:schemeClr val="tx1"/>
                </a:solidFill>
              </a:rPr>
              <a:t>children’s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rights</a:t>
            </a:r>
            <a:r>
              <a:rPr lang="fr-FR" dirty="0">
                <a:solidFill>
                  <a:schemeClr val="tx1"/>
                </a:solidFill>
              </a:rPr>
              <a:t> in the </a:t>
            </a:r>
            <a:r>
              <a:rPr lang="fr-FR" dirty="0" err="1">
                <a:solidFill>
                  <a:schemeClr val="tx1"/>
                </a:solidFill>
              </a:rPr>
              <a:t>child</a:t>
            </a:r>
            <a:r>
              <a:rPr lang="fr-FR" dirty="0">
                <a:solidFill>
                  <a:schemeClr val="tx1"/>
                </a:solidFill>
              </a:rPr>
              <a:t> justice system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1756" y="4696726"/>
            <a:ext cx="4346993" cy="901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UNCRC GC No 13 on the right of the </a:t>
            </a:r>
            <a:r>
              <a:rPr lang="fr-FR" dirty="0" err="1">
                <a:solidFill>
                  <a:schemeClr val="tx1"/>
                </a:solidFill>
              </a:rPr>
              <a:t>child</a:t>
            </a:r>
            <a:r>
              <a:rPr lang="fr-FR" dirty="0">
                <a:solidFill>
                  <a:schemeClr val="tx1"/>
                </a:solidFill>
              </a:rPr>
              <a:t> to </a:t>
            </a:r>
            <a:r>
              <a:rPr lang="fr-FR" dirty="0" err="1">
                <a:solidFill>
                  <a:schemeClr val="tx1"/>
                </a:solidFill>
              </a:rPr>
              <a:t>freedom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from</a:t>
            </a:r>
            <a:r>
              <a:rPr lang="fr-FR" dirty="0">
                <a:solidFill>
                  <a:schemeClr val="tx1"/>
                </a:solidFill>
              </a:rPr>
              <a:t> all </a:t>
            </a:r>
            <a:r>
              <a:rPr lang="fr-FR" dirty="0" err="1">
                <a:solidFill>
                  <a:schemeClr val="tx1"/>
                </a:solidFill>
              </a:rPr>
              <a:t>forms</a:t>
            </a:r>
            <a:r>
              <a:rPr lang="fr-FR" dirty="0">
                <a:solidFill>
                  <a:schemeClr val="tx1"/>
                </a:solidFill>
              </a:rPr>
              <a:t> of violence</a:t>
            </a:r>
          </a:p>
        </p:txBody>
      </p:sp>
      <p:sp>
        <p:nvSpPr>
          <p:cNvPr id="19" name="Espace réservé du contenu 10"/>
          <p:cNvSpPr txBox="1">
            <a:spLocks/>
          </p:cNvSpPr>
          <p:nvPr/>
        </p:nvSpPr>
        <p:spPr>
          <a:xfrm>
            <a:off x="4704522" y="2146830"/>
            <a:ext cx="4569653" cy="6125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dirty="0">
                <a:solidFill>
                  <a:schemeClr val="tx1"/>
                </a:solidFill>
              </a:rPr>
              <a:t>Lanzarote Convention and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 err="1">
                <a:solidFill>
                  <a:schemeClr val="tx1"/>
                </a:solidFill>
              </a:rPr>
              <a:t>Explanatory</a:t>
            </a:r>
            <a:r>
              <a:rPr lang="fr-FR" dirty="0">
                <a:solidFill>
                  <a:schemeClr val="tx1"/>
                </a:solidFill>
              </a:rPr>
              <a:t> report</a:t>
            </a:r>
          </a:p>
        </p:txBody>
      </p:sp>
      <p:sp>
        <p:nvSpPr>
          <p:cNvPr id="20" name="Espace réservé du contenu 10"/>
          <p:cNvSpPr txBox="1">
            <a:spLocks/>
          </p:cNvSpPr>
          <p:nvPr/>
        </p:nvSpPr>
        <p:spPr>
          <a:xfrm>
            <a:off x="4704349" y="2855077"/>
            <a:ext cx="4569653" cy="13108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dirty="0">
                <a:solidFill>
                  <a:schemeClr val="tx1"/>
                </a:solidFill>
              </a:rPr>
              <a:t>Lanzarote </a:t>
            </a:r>
            <a:r>
              <a:rPr lang="fr-FR" dirty="0" err="1">
                <a:solidFill>
                  <a:schemeClr val="tx1"/>
                </a:solidFill>
              </a:rPr>
              <a:t>Committee</a:t>
            </a:r>
            <a:r>
              <a:rPr lang="fr-FR" dirty="0">
                <a:solidFill>
                  <a:schemeClr val="tx1"/>
                </a:solidFill>
              </a:rPr>
              <a:t> Opinion on </a:t>
            </a:r>
            <a:r>
              <a:rPr lang="fr-FR" dirty="0" err="1">
                <a:solidFill>
                  <a:schemeClr val="tx1"/>
                </a:solidFill>
              </a:rPr>
              <a:t>child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sexually</a:t>
            </a:r>
            <a:r>
              <a:rPr lang="fr-FR" dirty="0">
                <a:solidFill>
                  <a:schemeClr val="tx1"/>
                </a:solidFill>
              </a:rPr>
              <a:t> suggestive or explicit images and/or </a:t>
            </a:r>
            <a:r>
              <a:rPr lang="fr-FR" dirty="0" err="1">
                <a:solidFill>
                  <a:schemeClr val="tx1"/>
                </a:solidFill>
              </a:rPr>
              <a:t>videos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generated</a:t>
            </a:r>
            <a:r>
              <a:rPr lang="fr-FR" dirty="0">
                <a:solidFill>
                  <a:schemeClr val="tx1"/>
                </a:solidFill>
              </a:rPr>
              <a:t>, </a:t>
            </a:r>
            <a:r>
              <a:rPr lang="fr-FR" dirty="0" err="1">
                <a:solidFill>
                  <a:schemeClr val="tx1"/>
                </a:solidFill>
              </a:rPr>
              <a:t>shared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received</a:t>
            </a:r>
            <a:r>
              <a:rPr lang="fr-FR" dirty="0">
                <a:solidFill>
                  <a:schemeClr val="tx1"/>
                </a:solidFill>
              </a:rPr>
              <a:t> by </a:t>
            </a:r>
            <a:r>
              <a:rPr lang="fr-FR" dirty="0" err="1">
                <a:solidFill>
                  <a:schemeClr val="tx1"/>
                </a:solidFill>
              </a:rPr>
              <a:t>children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799260" y="4347925"/>
            <a:ext cx="47737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/>
              <a:t>Children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b="1" dirty="0" err="1"/>
              <a:t>protected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all </a:t>
            </a:r>
            <a:r>
              <a:rPr lang="fr-FR" dirty="0" err="1"/>
              <a:t>forms</a:t>
            </a:r>
            <a:r>
              <a:rPr lang="fr-FR" dirty="0"/>
              <a:t> of violence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err="1"/>
              <a:t>Criminal</a:t>
            </a:r>
            <a:r>
              <a:rPr lang="fr-FR" b="1" dirty="0"/>
              <a:t> </a:t>
            </a:r>
            <a:r>
              <a:rPr lang="fr-FR" b="1" dirty="0" err="1"/>
              <a:t>prosecution</a:t>
            </a:r>
            <a:r>
              <a:rPr lang="fr-FR" b="1" dirty="0"/>
              <a:t> </a:t>
            </a:r>
            <a:r>
              <a:rPr lang="fr-FR" dirty="0"/>
              <a:t>of </a:t>
            </a:r>
            <a:r>
              <a:rPr lang="fr-FR" dirty="0" err="1"/>
              <a:t>children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avoided</a:t>
            </a:r>
            <a:endParaRPr lang="fr-FR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More </a:t>
            </a:r>
            <a:r>
              <a:rPr lang="fr-FR" b="1" dirty="0" err="1"/>
              <a:t>appropriate</a:t>
            </a:r>
            <a:r>
              <a:rPr lang="fr-FR" b="1" dirty="0"/>
              <a:t> </a:t>
            </a:r>
            <a:r>
              <a:rPr lang="fr-FR" b="1" dirty="0" err="1"/>
              <a:t>measures</a:t>
            </a:r>
            <a:r>
              <a:rPr lang="fr-FR" b="1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en-GB" dirty="0"/>
              <a:t>preferred</a:t>
            </a:r>
            <a:r>
              <a:rPr lang="fr-FR" dirty="0"/>
              <a:t> (</a:t>
            </a:r>
            <a:r>
              <a:rPr lang="fr-FR" dirty="0" err="1"/>
              <a:t>e.g</a:t>
            </a:r>
            <a:r>
              <a:rPr lang="fr-FR" dirty="0"/>
              <a:t>. </a:t>
            </a:r>
            <a:r>
              <a:rPr lang="fr-FR" dirty="0" err="1"/>
              <a:t>educational</a:t>
            </a:r>
            <a:r>
              <a:rPr lang="fr-FR" dirty="0"/>
              <a:t> </a:t>
            </a:r>
            <a:r>
              <a:rPr lang="fr-FR" dirty="0" err="1"/>
              <a:t>measures</a:t>
            </a:r>
            <a:r>
              <a:rPr lang="fr-FR" dirty="0"/>
              <a:t>, </a:t>
            </a:r>
            <a:r>
              <a:rPr lang="fr-FR" dirty="0" err="1"/>
              <a:t>therapeutic</a:t>
            </a:r>
            <a:r>
              <a:rPr lang="fr-FR" dirty="0"/>
              <a:t> assistance)</a:t>
            </a:r>
          </a:p>
        </p:txBody>
      </p:sp>
    </p:spTree>
    <p:extLst>
      <p:ext uri="{BB962C8B-B14F-4D97-AF65-F5344CB8AC3E}">
        <p14:creationId xmlns:p14="http://schemas.microsoft.com/office/powerpoint/2010/main" val="2944916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B6743CF-E74B-4A3C-A785-599069DB8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248">
            <a:extLst>
              <a:ext uri="{FF2B5EF4-FFF2-40B4-BE49-F238E27FC236}">
                <a16:creationId xmlns:a16="http://schemas.microsoft.com/office/drawing/2014/main" id="{EE53CC3C-0E58-4E92-A907-5A96792EC14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84" y="5845993"/>
            <a:ext cx="987779" cy="874667"/>
          </a:xfrm>
          <a:prstGeom prst="rect">
            <a:avLst/>
          </a:prstGeom>
          <a:noFill/>
        </p:spPr>
      </p:pic>
      <p:pic>
        <p:nvPicPr>
          <p:cNvPr id="7" name="Picture 2" descr="cid:image002.png@01D3226C.50287F40">
            <a:extLst>
              <a:ext uri="{FF2B5EF4-FFF2-40B4-BE49-F238E27FC236}">
                <a16:creationId xmlns:a16="http://schemas.microsoft.com/office/drawing/2014/main" id="{4A79FEE1-7BEE-4AC4-A4BB-96C6A2F13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797" y="5845992"/>
            <a:ext cx="1014615" cy="87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2A6D634-6135-481F-9AB4-16A93472C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83" y="206559"/>
            <a:ext cx="9442261" cy="1320800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Harmful</a:t>
            </a:r>
            <a:r>
              <a:rPr lang="de-DE" b="1" dirty="0"/>
              <a:t> sexual behaviour </a:t>
            </a:r>
            <a:r>
              <a:rPr lang="de-DE" b="1" dirty="0" err="1"/>
              <a:t>by</a:t>
            </a:r>
            <a:r>
              <a:rPr lang="de-DE" b="1" dirty="0"/>
              <a:t> </a:t>
            </a:r>
            <a:r>
              <a:rPr lang="de-DE" b="1" dirty="0" err="1"/>
              <a:t>children</a:t>
            </a:r>
            <a:r>
              <a:rPr lang="de-DE" b="1" dirty="0"/>
              <a:t>: </a:t>
            </a:r>
            <a:br>
              <a:rPr lang="de-DE" b="1" dirty="0"/>
            </a:br>
            <a:r>
              <a:rPr lang="de-DE" b="1" i="1" dirty="0" err="1">
                <a:solidFill>
                  <a:srgbClr val="92D050"/>
                </a:solidFill>
              </a:rPr>
              <a:t>What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we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have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learned</a:t>
            </a:r>
            <a:r>
              <a:rPr lang="de-DE" b="1" i="1" dirty="0">
                <a:solidFill>
                  <a:srgbClr val="92D050"/>
                </a:solidFill>
              </a:rPr>
              <a:t> at </a:t>
            </a:r>
            <a:r>
              <a:rPr lang="de-DE" b="1" i="1" dirty="0" err="1">
                <a:solidFill>
                  <a:srgbClr val="92D050"/>
                </a:solidFill>
              </a:rPr>
              <a:t>the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previous</a:t>
            </a:r>
            <a:r>
              <a:rPr lang="de-DE" b="1" i="1" dirty="0">
                <a:solidFill>
                  <a:srgbClr val="92D050"/>
                </a:solidFill>
              </a:rPr>
              <a:t> </a:t>
            </a:r>
            <a:r>
              <a:rPr lang="de-DE" b="1" i="1" dirty="0" err="1">
                <a:solidFill>
                  <a:srgbClr val="92D050"/>
                </a:solidFill>
              </a:rPr>
              <a:t>meeting</a:t>
            </a:r>
            <a:br>
              <a:rPr lang="de-DE" b="1" i="1" dirty="0">
                <a:solidFill>
                  <a:srgbClr val="92D050"/>
                </a:solidFill>
              </a:rPr>
            </a:br>
            <a:endParaRPr lang="en-GB" b="1" i="1" dirty="0">
              <a:solidFill>
                <a:srgbClr val="92D05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708D49-1957-4F2B-9F28-7C9E857BA90B}"/>
              </a:ext>
            </a:extLst>
          </p:cNvPr>
          <p:cNvSpPr/>
          <p:nvPr/>
        </p:nvSpPr>
        <p:spPr>
          <a:xfrm>
            <a:off x="476654" y="1294373"/>
            <a:ext cx="882892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i="1" dirty="0"/>
          </a:p>
          <a:p>
            <a:pPr algn="just"/>
            <a:r>
              <a:rPr lang="en-US" sz="2400" i="1" dirty="0"/>
              <a:t>There is…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Limited research on </a:t>
            </a:r>
            <a:r>
              <a:rPr lang="en-US" sz="2400" b="1" dirty="0"/>
              <a:t>low-risk </a:t>
            </a:r>
            <a:r>
              <a:rPr lang="en-US" sz="2400" b="1" dirty="0" err="1"/>
              <a:t>behaviour</a:t>
            </a:r>
            <a:endParaRPr lang="en-US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Increase in </a:t>
            </a:r>
            <a:r>
              <a:rPr lang="en-US" sz="2400" b="1" dirty="0"/>
              <a:t>online</a:t>
            </a:r>
            <a:r>
              <a:rPr lang="en-US" sz="2400" dirty="0"/>
              <a:t> harmful sexual </a:t>
            </a:r>
            <a:r>
              <a:rPr lang="en-US" sz="2400" dirty="0" err="1"/>
              <a:t>behaviour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just"/>
            <a:r>
              <a:rPr lang="en-US" sz="2400" i="1" dirty="0"/>
              <a:t>Children who display harmful sexual </a:t>
            </a:r>
            <a:r>
              <a:rPr lang="en-US" sz="2400" i="1" dirty="0" err="1"/>
              <a:t>behaviour</a:t>
            </a:r>
            <a:r>
              <a:rPr lang="en-US" sz="2400" i="1" dirty="0"/>
              <a:t> are…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Mostly </a:t>
            </a:r>
            <a:r>
              <a:rPr lang="en-US" sz="2400" b="1" dirty="0"/>
              <a:t>boys</a:t>
            </a:r>
            <a:r>
              <a:rPr lang="en-US" sz="2400" dirty="0"/>
              <a:t>, but there is growing proportion of girls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Children from a </a:t>
            </a:r>
            <a:r>
              <a:rPr lang="en-US" sz="2400" b="1" dirty="0"/>
              <a:t>wide age group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Often children with </a:t>
            </a:r>
            <a:r>
              <a:rPr lang="en-US" sz="2400" b="1" dirty="0"/>
              <a:t>additional needs </a:t>
            </a:r>
            <a:r>
              <a:rPr lang="en-US" sz="2400" dirty="0"/>
              <a:t>(</a:t>
            </a:r>
            <a:r>
              <a:rPr lang="en-US" sz="2400" i="1" dirty="0"/>
              <a:t>e.g.</a:t>
            </a:r>
            <a:r>
              <a:rPr lang="en-US" sz="2400" dirty="0"/>
              <a:t> Iceland: 70%)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/>
              <a:t>Generally known</a:t>
            </a:r>
            <a:r>
              <a:rPr lang="en-US" sz="2400" dirty="0"/>
              <a:t> by the victim</a:t>
            </a:r>
            <a:endParaRPr lang="en-US" sz="2200" dirty="0"/>
          </a:p>
          <a:p>
            <a:pPr algn="just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03546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B6743CF-E74B-4A3C-A785-599069DB8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248">
            <a:extLst>
              <a:ext uri="{FF2B5EF4-FFF2-40B4-BE49-F238E27FC236}">
                <a16:creationId xmlns:a16="http://schemas.microsoft.com/office/drawing/2014/main" id="{EE53CC3C-0E58-4E92-A907-5A96792EC14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84" y="5845993"/>
            <a:ext cx="987779" cy="874667"/>
          </a:xfrm>
          <a:prstGeom prst="rect">
            <a:avLst/>
          </a:prstGeom>
          <a:noFill/>
        </p:spPr>
      </p:pic>
      <p:pic>
        <p:nvPicPr>
          <p:cNvPr id="7" name="Picture 2" descr="cid:image002.png@01D3226C.50287F40">
            <a:extLst>
              <a:ext uri="{FF2B5EF4-FFF2-40B4-BE49-F238E27FC236}">
                <a16:creationId xmlns:a16="http://schemas.microsoft.com/office/drawing/2014/main" id="{4A79FEE1-7BEE-4AC4-A4BB-96C6A2F13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797" y="5845992"/>
            <a:ext cx="1014615" cy="87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2A6D634-6135-481F-9AB4-16A93472C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54" y="192490"/>
            <a:ext cx="8828925" cy="1320800"/>
          </a:xfrm>
        </p:spPr>
        <p:txBody>
          <a:bodyPr>
            <a:normAutofit/>
          </a:bodyPr>
          <a:lstStyle/>
          <a:p>
            <a:r>
              <a:rPr lang="de-DE" b="1" dirty="0" err="1"/>
              <a:t>Examples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initiatives </a:t>
            </a:r>
            <a:r>
              <a:rPr lang="de-DE" b="1" dirty="0" err="1"/>
              <a:t>developed</a:t>
            </a:r>
            <a:r>
              <a:rPr lang="de-DE" b="1" dirty="0"/>
              <a:t> </a:t>
            </a:r>
            <a:br>
              <a:rPr lang="de-DE" b="1" dirty="0"/>
            </a:br>
            <a:r>
              <a:rPr lang="de-DE" b="1" dirty="0"/>
              <a:t>at </a:t>
            </a:r>
            <a:r>
              <a:rPr lang="de-DE" b="1" dirty="0" err="1"/>
              <a:t>the</a:t>
            </a:r>
            <a:r>
              <a:rPr lang="de-DE" b="1" dirty="0"/>
              <a:t> national </a:t>
            </a:r>
            <a:r>
              <a:rPr lang="de-DE" b="1" dirty="0" err="1"/>
              <a:t>level</a:t>
            </a:r>
            <a:endParaRPr lang="en-GB" b="1" i="1" dirty="0">
              <a:solidFill>
                <a:srgbClr val="92D050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238327" y="1829134"/>
            <a:ext cx="4511999" cy="92765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Psychological</a:t>
            </a:r>
            <a:r>
              <a:rPr lang="fr-FR" dirty="0">
                <a:solidFill>
                  <a:schemeClr val="tx1"/>
                </a:solidFill>
              </a:rPr>
              <a:t> help and </a:t>
            </a:r>
            <a:r>
              <a:rPr lang="fr-FR" dirty="0" err="1">
                <a:solidFill>
                  <a:schemeClr val="tx1"/>
                </a:solidFill>
              </a:rPr>
              <a:t>therapeutic</a:t>
            </a:r>
            <a:r>
              <a:rPr lang="fr-FR" dirty="0">
                <a:solidFill>
                  <a:schemeClr val="tx1"/>
                </a:solidFill>
              </a:rPr>
              <a:t> support</a:t>
            </a:r>
          </a:p>
        </p:txBody>
      </p:sp>
      <p:sp>
        <p:nvSpPr>
          <p:cNvPr id="8" name="Ellipse 7"/>
          <p:cNvSpPr/>
          <p:nvPr/>
        </p:nvSpPr>
        <p:spPr>
          <a:xfrm>
            <a:off x="4891116" y="1816216"/>
            <a:ext cx="4511999" cy="92765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Interventions in </a:t>
            </a:r>
            <a:r>
              <a:rPr lang="fr-FR" dirty="0" err="1">
                <a:solidFill>
                  <a:schemeClr val="tx1"/>
                </a:solidFill>
              </a:rPr>
              <a:t>schools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38327" y="2887100"/>
            <a:ext cx="4511999" cy="92765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Child </a:t>
            </a:r>
            <a:r>
              <a:rPr lang="fr-FR" dirty="0" err="1">
                <a:solidFill>
                  <a:schemeClr val="tx1"/>
                </a:solidFill>
              </a:rPr>
              <a:t>helplines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4891116" y="2887100"/>
            <a:ext cx="4511999" cy="92765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Diversion</a:t>
            </a:r>
          </a:p>
        </p:txBody>
      </p:sp>
      <p:sp>
        <p:nvSpPr>
          <p:cNvPr id="13" name="Ellipse 12"/>
          <p:cNvSpPr/>
          <p:nvPr/>
        </p:nvSpPr>
        <p:spPr>
          <a:xfrm>
            <a:off x="238326" y="3945066"/>
            <a:ext cx="4511999" cy="92765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Development</a:t>
            </a:r>
            <a:r>
              <a:rPr lang="fr-FR" dirty="0">
                <a:solidFill>
                  <a:schemeClr val="tx1"/>
                </a:solidFill>
              </a:rPr>
              <a:t> of </a:t>
            </a:r>
            <a:r>
              <a:rPr lang="fr-FR" dirty="0" err="1">
                <a:solidFill>
                  <a:schemeClr val="tx1"/>
                </a:solidFill>
              </a:rPr>
              <a:t>tools</a:t>
            </a:r>
            <a:r>
              <a:rPr lang="fr-FR" dirty="0">
                <a:solidFill>
                  <a:schemeClr val="tx1"/>
                </a:solidFill>
              </a:rPr>
              <a:t> (guidance to support </a:t>
            </a:r>
            <a:r>
              <a:rPr lang="fr-FR" dirty="0" err="1">
                <a:solidFill>
                  <a:schemeClr val="tx1"/>
                </a:solidFill>
              </a:rPr>
              <a:t>children</a:t>
            </a:r>
            <a:r>
              <a:rPr lang="fr-FR" dirty="0">
                <a:solidFill>
                  <a:schemeClr val="tx1"/>
                </a:solidFill>
              </a:rPr>
              <a:t> or </a:t>
            </a:r>
            <a:r>
              <a:rPr lang="fr-FR" dirty="0" err="1">
                <a:solidFill>
                  <a:schemeClr val="tx1"/>
                </a:solidFill>
              </a:rPr>
              <a:t>recognise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signs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4" name="Ellipse 13"/>
          <p:cNvSpPr/>
          <p:nvPr/>
        </p:nvSpPr>
        <p:spPr>
          <a:xfrm>
            <a:off x="4891115" y="3957984"/>
            <a:ext cx="4511999" cy="92765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Statutory</a:t>
            </a:r>
            <a:r>
              <a:rPr lang="fr-FR" dirty="0">
                <a:solidFill>
                  <a:schemeClr val="tx1"/>
                </a:solidFill>
              </a:rPr>
              <a:t> guidance (UK)</a:t>
            </a:r>
          </a:p>
        </p:txBody>
      </p:sp>
      <p:sp>
        <p:nvSpPr>
          <p:cNvPr id="15" name="Ellipse 14"/>
          <p:cNvSpPr/>
          <p:nvPr/>
        </p:nvSpPr>
        <p:spPr>
          <a:xfrm>
            <a:off x="2770505" y="5103631"/>
            <a:ext cx="4511999" cy="92765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National reports</a:t>
            </a:r>
          </a:p>
        </p:txBody>
      </p:sp>
    </p:spTree>
    <p:extLst>
      <p:ext uri="{BB962C8B-B14F-4D97-AF65-F5344CB8AC3E}">
        <p14:creationId xmlns:p14="http://schemas.microsoft.com/office/powerpoint/2010/main" val="2860366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B6743CF-E74B-4A3C-A785-599069DB8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248">
            <a:extLst>
              <a:ext uri="{FF2B5EF4-FFF2-40B4-BE49-F238E27FC236}">
                <a16:creationId xmlns:a16="http://schemas.microsoft.com/office/drawing/2014/main" id="{EE53CC3C-0E58-4E92-A907-5A96792EC14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84" y="5845993"/>
            <a:ext cx="987779" cy="874667"/>
          </a:xfrm>
          <a:prstGeom prst="rect">
            <a:avLst/>
          </a:prstGeom>
          <a:noFill/>
        </p:spPr>
      </p:pic>
      <p:pic>
        <p:nvPicPr>
          <p:cNvPr id="7" name="Picture 2" descr="cid:image002.png@01D3226C.50287F40">
            <a:extLst>
              <a:ext uri="{FF2B5EF4-FFF2-40B4-BE49-F238E27FC236}">
                <a16:creationId xmlns:a16="http://schemas.microsoft.com/office/drawing/2014/main" id="{4A79FEE1-7BEE-4AC4-A4BB-96C6A2F13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797" y="5845992"/>
            <a:ext cx="1014615" cy="87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2A6D634-6135-481F-9AB4-16A93472C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54" y="98054"/>
            <a:ext cx="9612568" cy="80142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Initial recommendations on ways </a:t>
            </a:r>
            <a:br>
              <a:rPr lang="en-GB" b="1" dirty="0"/>
            </a:br>
            <a:r>
              <a:rPr lang="en-GB" b="1" dirty="0"/>
              <a:t>to address harmful sexual behaviour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708D49-1957-4F2B-9F28-7C9E857BA90B}"/>
              </a:ext>
            </a:extLst>
          </p:cNvPr>
          <p:cNvSpPr/>
          <p:nvPr/>
        </p:nvSpPr>
        <p:spPr>
          <a:xfrm>
            <a:off x="476654" y="993913"/>
            <a:ext cx="974447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600" dirty="0">
              <a:solidFill>
                <a:srgbClr val="C0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Increase </a:t>
            </a:r>
            <a:r>
              <a:rPr lang="en-US" sz="2000" b="1" dirty="0">
                <a:solidFill>
                  <a:srgbClr val="C00000"/>
                </a:solidFill>
              </a:rPr>
              <a:t>awareness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of the </a:t>
            </a:r>
            <a:r>
              <a:rPr lang="en-US" sz="2000" b="1" dirty="0">
                <a:solidFill>
                  <a:srgbClr val="C00000"/>
                </a:solidFill>
              </a:rPr>
              <a:t>wider public</a:t>
            </a:r>
          </a:p>
          <a:p>
            <a:pPr algn="just"/>
            <a:endParaRPr lang="en-US" sz="2000" b="1" dirty="0">
              <a:solidFill>
                <a:srgbClr val="FF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Increase </a:t>
            </a:r>
            <a:r>
              <a:rPr lang="en-US" sz="2000" b="1" dirty="0">
                <a:solidFill>
                  <a:srgbClr val="C00000"/>
                </a:solidFill>
              </a:rPr>
              <a:t>awareness and training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of </a:t>
            </a:r>
            <a:r>
              <a:rPr lang="en-US" sz="2000" b="1" dirty="0">
                <a:solidFill>
                  <a:srgbClr val="C00000"/>
                </a:solidFill>
              </a:rPr>
              <a:t>parents, caregivers and professionals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Promote comprehensive</a:t>
            </a:r>
            <a:r>
              <a:rPr lang="en-US" sz="2000" b="1" dirty="0"/>
              <a:t> </a:t>
            </a:r>
            <a:r>
              <a:rPr lang="en-US" sz="2000" b="1" dirty="0">
                <a:solidFill>
                  <a:srgbClr val="C00000"/>
                </a:solidFill>
              </a:rPr>
              <a:t>sex and relationship education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Step up and promote </a:t>
            </a:r>
            <a:r>
              <a:rPr lang="en-US" sz="2000" b="1" dirty="0">
                <a:solidFill>
                  <a:srgbClr val="C00000"/>
                </a:solidFill>
              </a:rPr>
              <a:t>research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to encourage adequate, evidence-based </a:t>
            </a:r>
            <a:br>
              <a:rPr lang="en-US" sz="2000" dirty="0"/>
            </a:br>
            <a:r>
              <a:rPr lang="en-US" sz="2000" dirty="0"/>
              <a:t>and non-judicial responses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Promote </a:t>
            </a:r>
            <a:r>
              <a:rPr lang="en-US" sz="2000" b="1" dirty="0">
                <a:solidFill>
                  <a:srgbClr val="C00000"/>
                </a:solidFill>
              </a:rPr>
              <a:t>holistic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treatments and interventions, adapted to the individual child and which engage with his/her environment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/>
              <a:t>Promote </a:t>
            </a:r>
            <a:r>
              <a:rPr lang="en-US" sz="2000" b="1" dirty="0">
                <a:solidFill>
                  <a:srgbClr val="C00000"/>
                </a:solidFill>
              </a:rPr>
              <a:t>rehabilitative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interventions, which do not lead to or </a:t>
            </a:r>
            <a:br>
              <a:rPr lang="en-US" sz="2000" dirty="0"/>
            </a:br>
            <a:r>
              <a:rPr lang="en-US" sz="2000" dirty="0"/>
              <a:t>involve criminal prosecution</a:t>
            </a:r>
          </a:p>
          <a:p>
            <a:pPr algn="just"/>
            <a:endParaRPr lang="en-US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80928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6">
            <a:extLst>
              <a:ext uri="{FF2B5EF4-FFF2-40B4-BE49-F238E27FC236}">
                <a16:creationId xmlns:a16="http://schemas.microsoft.com/office/drawing/2014/main" id="{13883EBA-90CD-43FA-9A6C-055C26D611D7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08" t="21" r="16875" b="1"/>
          <a:stretch/>
        </p:blipFill>
        <p:spPr bwMode="auto">
          <a:xfrm>
            <a:off x="0" y="-133564"/>
            <a:ext cx="2849562" cy="7140539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B6743CF-E74B-4A3C-A785-599069DB8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33B6D-89A6-4EAD-8B06-4FC53053B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9562" y="1100170"/>
            <a:ext cx="7063064" cy="5167065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Review of legislation, policy and practice concerning the responses provided to harmful sexual behaviour displayed by children through a survey led in 2021</a:t>
            </a:r>
          </a:p>
          <a:p>
            <a:pPr marL="0" indent="0"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</a:rPr>
              <a:t>Preparation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 of a report to </a:t>
            </a: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</a:rPr>
              <a:t>finalised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fr-FR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fr-FR" sz="2800" dirty="0" err="1">
                <a:solidFill>
                  <a:schemeClr val="accent1">
                    <a:lumMod val="75000"/>
                  </a:schemeClr>
                </a:solidFill>
              </a:rPr>
              <a:t>October</a:t>
            </a: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 2021</a:t>
            </a:r>
            <a:endParaRPr lang="de-DE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de-DE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248">
            <a:extLst>
              <a:ext uri="{FF2B5EF4-FFF2-40B4-BE49-F238E27FC236}">
                <a16:creationId xmlns:a16="http://schemas.microsoft.com/office/drawing/2014/main" id="{EE53CC3C-0E58-4E92-A907-5A96792EC14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194" y="5845994"/>
            <a:ext cx="987779" cy="874667"/>
          </a:xfrm>
          <a:prstGeom prst="rect">
            <a:avLst/>
          </a:prstGeom>
          <a:noFill/>
        </p:spPr>
      </p:pic>
      <p:pic>
        <p:nvPicPr>
          <p:cNvPr id="7" name="Picture 2" descr="cid:image002.png@01D3226C.50287F40">
            <a:extLst>
              <a:ext uri="{FF2B5EF4-FFF2-40B4-BE49-F238E27FC236}">
                <a16:creationId xmlns:a16="http://schemas.microsoft.com/office/drawing/2014/main" id="{4A79FEE1-7BEE-4AC4-A4BB-96C6A2F13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393" y="5845994"/>
            <a:ext cx="1014615" cy="87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B9C61C5-0D91-4A55-AB34-799515D85A4F}"/>
              </a:ext>
            </a:extLst>
          </p:cNvPr>
          <p:cNvSpPr txBox="1">
            <a:spLocks/>
          </p:cNvSpPr>
          <p:nvPr/>
        </p:nvSpPr>
        <p:spPr>
          <a:xfrm>
            <a:off x="2493198" y="240097"/>
            <a:ext cx="6424440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b="1" dirty="0" err="1"/>
              <a:t>Proposals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further</a:t>
            </a:r>
            <a:r>
              <a:rPr lang="de-DE" b="1" dirty="0"/>
              <a:t> </a:t>
            </a:r>
            <a:r>
              <a:rPr lang="de-DE" b="1" dirty="0" err="1"/>
              <a:t>action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640551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6">
            <a:extLst>
              <a:ext uri="{FF2B5EF4-FFF2-40B4-BE49-F238E27FC236}">
                <a16:creationId xmlns:a16="http://schemas.microsoft.com/office/drawing/2014/main" id="{13883EBA-90CD-43FA-9A6C-055C26D611D7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08" t="21" r="16875" b="1"/>
          <a:stretch/>
        </p:blipFill>
        <p:spPr bwMode="auto">
          <a:xfrm>
            <a:off x="0" y="-133564"/>
            <a:ext cx="2849562" cy="7140539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B6743CF-E74B-4A3C-A785-599069DB8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33B6D-89A6-4EAD-8B06-4FC53053B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6572" y="900497"/>
            <a:ext cx="7063064" cy="5167065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Is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it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interest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to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undertake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a </a:t>
            </a:r>
            <a:r>
              <a:rPr lang="fr-FR" sz="2400" b="1" u="sng" dirty="0" err="1">
                <a:solidFill>
                  <a:schemeClr val="accent1">
                    <a:lumMod val="75000"/>
                  </a:schemeClr>
                </a:solidFill>
              </a:rPr>
              <a:t>survey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, in the VAE Group, to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learn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more about the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current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responses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to HSB and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identify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any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good and innovative practices and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measures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de-DE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Should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an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upcoming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non-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binding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instrument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address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harmful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sexual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behaviour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as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such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or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look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at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more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specific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aspects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including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specific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policies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that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may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part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a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response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matter (</a:t>
            </a:r>
            <a:r>
              <a:rPr lang="de-DE" sz="2400" i="1" dirty="0">
                <a:solidFill>
                  <a:schemeClr val="accent1">
                    <a:lumMod val="75000"/>
                  </a:schemeClr>
                </a:solidFill>
              </a:rPr>
              <a:t>e.g. 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sex and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relationship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education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awareness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raising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training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targeted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mental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health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interventions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)?</a:t>
            </a:r>
          </a:p>
          <a:p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Any 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others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…?</a:t>
            </a:r>
          </a:p>
          <a:p>
            <a:pPr marL="0" indent="0">
              <a:buNone/>
            </a:pPr>
            <a:endParaRPr lang="de-DE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248">
            <a:extLst>
              <a:ext uri="{FF2B5EF4-FFF2-40B4-BE49-F238E27FC236}">
                <a16:creationId xmlns:a16="http://schemas.microsoft.com/office/drawing/2014/main" id="{EE53CC3C-0E58-4E92-A907-5A96792EC14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194" y="5845994"/>
            <a:ext cx="987779" cy="874667"/>
          </a:xfrm>
          <a:prstGeom prst="rect">
            <a:avLst/>
          </a:prstGeom>
          <a:noFill/>
        </p:spPr>
      </p:pic>
      <p:pic>
        <p:nvPicPr>
          <p:cNvPr id="7" name="Picture 2" descr="cid:image002.png@01D3226C.50287F40">
            <a:extLst>
              <a:ext uri="{FF2B5EF4-FFF2-40B4-BE49-F238E27FC236}">
                <a16:creationId xmlns:a16="http://schemas.microsoft.com/office/drawing/2014/main" id="{4A79FEE1-7BEE-4AC4-A4BB-96C6A2F13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393" y="5845994"/>
            <a:ext cx="1014615" cy="87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B9C61C5-0D91-4A55-AB34-799515D85A4F}"/>
              </a:ext>
            </a:extLst>
          </p:cNvPr>
          <p:cNvSpPr txBox="1">
            <a:spLocks/>
          </p:cNvSpPr>
          <p:nvPr/>
        </p:nvSpPr>
        <p:spPr>
          <a:xfrm>
            <a:off x="2493198" y="240097"/>
            <a:ext cx="6424440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b="1" dirty="0"/>
              <a:t>Questions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be</a:t>
            </a:r>
            <a:r>
              <a:rPr lang="de-DE" b="1" dirty="0"/>
              <a:t> </a:t>
            </a:r>
            <a:r>
              <a:rPr lang="de-DE" b="1" dirty="0" err="1"/>
              <a:t>discussed</a:t>
            </a:r>
            <a:r>
              <a:rPr lang="de-DE" b="1" dirty="0"/>
              <a:t>…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10024196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Words>591</Words>
  <Application>Microsoft Office PowerPoint</Application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Trebuchet MS</vt:lpstr>
      <vt:lpstr>Wingdings</vt:lpstr>
      <vt:lpstr>Wingdings 3</vt:lpstr>
      <vt:lpstr>Conception personnalisée</vt:lpstr>
      <vt:lpstr>Facet</vt:lpstr>
      <vt:lpstr>Harmful sexual behaviour displayed by children</vt:lpstr>
      <vt:lpstr>Harmful sexual behaviour by children:     What are we talking about?</vt:lpstr>
      <vt:lpstr>Harmful sexual behaviour by children:  Relevant international and regional standards</vt:lpstr>
      <vt:lpstr>Harmful sexual behaviour by children:  What we have learned at the previous meeting </vt:lpstr>
      <vt:lpstr>Examples of initiatives developed  at the national level</vt:lpstr>
      <vt:lpstr>Initial recommendations on ways  to address harmful sexual behaviour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programme and timetable  Council of Europe Strategy for the Rights of the Child (2022-2027)  Directorate of Internal Oversight 17 September 2020</dc:title>
  <dc:creator>Paul Clara</dc:creator>
  <cp:lastModifiedBy>Valerie</cp:lastModifiedBy>
  <cp:revision>41</cp:revision>
  <dcterms:created xsi:type="dcterms:W3CDTF">2020-09-14T08:28:32Z</dcterms:created>
  <dcterms:modified xsi:type="dcterms:W3CDTF">2020-12-16T12:59:19Z</dcterms:modified>
</cp:coreProperties>
</file>