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62" r:id="rId5"/>
    <p:sldMasterId id="2147483669" r:id="rId6"/>
    <p:sldMasterId id="2147483676" r:id="rId7"/>
    <p:sldMasterId id="2147483683" r:id="rId8"/>
  </p:sldMasterIdLst>
  <p:notesMasterIdLst>
    <p:notesMasterId r:id="rId18"/>
  </p:notesMasterIdLst>
  <p:handoutMasterIdLst>
    <p:handoutMasterId r:id="rId19"/>
  </p:handoutMasterIdLst>
  <p:sldIdLst>
    <p:sldId id="474" r:id="rId9"/>
    <p:sldId id="468" r:id="rId10"/>
    <p:sldId id="480" r:id="rId11"/>
    <p:sldId id="479" r:id="rId12"/>
    <p:sldId id="478" r:id="rId13"/>
    <p:sldId id="477" r:id="rId14"/>
    <p:sldId id="475" r:id="rId15"/>
    <p:sldId id="481" r:id="rId16"/>
    <p:sldId id="476" r:id="rId17"/>
  </p:sldIdLst>
  <p:sldSz cx="9144000" cy="5143500" type="screen16x9"/>
  <p:notesSz cx="6797675" cy="9928225"/>
  <p:embeddedFontLst>
    <p:embeddedFont>
      <p:font typeface="ＭＳ Ｐゴシック" panose="020B0600070205080204" pitchFamily="34" charset="-128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real-DemiBold" panose="020B0604020202020204"/>
      <p:regular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62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orient="horz" pos="1665">
          <p15:clr>
            <a:srgbClr val="A4A3A4"/>
          </p15:clr>
        </p15:guide>
        <p15:guide id="6" orient="horz" pos="1030">
          <p15:clr>
            <a:srgbClr val="A4A3A4"/>
          </p15:clr>
        </p15:guide>
        <p15:guide id="7" orient="horz" pos="961">
          <p15:clr>
            <a:srgbClr val="A4A3A4"/>
          </p15:clr>
        </p15:guide>
        <p15:guide id="8" orient="horz" pos="2799">
          <p15:clr>
            <a:srgbClr val="A4A3A4"/>
          </p15:clr>
        </p15:guide>
        <p15:guide id="9" pos="2880">
          <p15:clr>
            <a:srgbClr val="A4A3A4"/>
          </p15:clr>
        </p15:guide>
        <p15:guide id="10" pos="5738">
          <p15:clr>
            <a:srgbClr val="A4A3A4"/>
          </p15:clr>
        </p15:guide>
        <p15:guide id="11" pos="254">
          <p15:clr>
            <a:srgbClr val="A4A3A4"/>
          </p15:clr>
        </p15:guide>
        <p15:guide id="12" pos="5511">
          <p15:clr>
            <a:srgbClr val="A4A3A4"/>
          </p15:clr>
        </p15:guide>
        <p15:guide id="13" pos="5602">
          <p15:clr>
            <a:srgbClr val="A4A3A4"/>
          </p15:clr>
        </p15:guide>
        <p15:guide id="14" pos="1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Cavanagh" initials="SC" lastIdx="10" clrIdx="0">
    <p:extLst/>
  </p:cmAuthor>
  <p:cmAuthor id="2" name="Aleksandra Falcone" initials="AF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0092BB"/>
    <a:srgbClr val="66BED6"/>
    <a:srgbClr val="F7EC2E"/>
    <a:srgbClr val="FEBC11"/>
    <a:srgbClr val="F58233"/>
    <a:srgbClr val="C81524"/>
    <a:srgbClr val="96BF3D"/>
    <a:srgbClr val="732368"/>
    <a:srgbClr val="C9D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58486" autoAdjust="0"/>
  </p:normalViewPr>
  <p:slideViewPr>
    <p:cSldViewPr>
      <p:cViewPr>
        <p:scale>
          <a:sx n="172" d="100"/>
          <a:sy n="172" d="100"/>
        </p:scale>
        <p:origin x="-114" y="-198"/>
      </p:cViewPr>
      <p:guideLst>
        <p:guide orient="horz" pos="1562"/>
        <p:guide orient="horz" pos="804"/>
        <p:guide orient="horz" pos="2674"/>
        <p:guide orient="horz" pos="123"/>
        <p:guide orient="horz" pos="1665"/>
        <p:guide orient="horz" pos="1030"/>
        <p:guide orient="horz" pos="961"/>
        <p:guide orient="horz" pos="2799"/>
        <p:guide pos="2880"/>
        <p:guide pos="5738"/>
        <p:guide pos="254"/>
        <p:guide pos="5511"/>
        <p:guide pos="5602"/>
        <p:guide pos="158"/>
      </p:guideLst>
    </p:cSldViewPr>
  </p:slideViewPr>
  <p:outlineViewPr>
    <p:cViewPr>
      <p:scale>
        <a:sx n="33" d="100"/>
        <a:sy n="33" d="100"/>
      </p:scale>
      <p:origin x="48" y="32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22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903835C8-BB37-4429-9A1B-ACF14AE7E7D6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8F6D398E-25CB-40CF-A09E-EE5459CE508C}" type="datetimeFigureOut">
              <a:rPr lang="en-GB" smtClean="0"/>
              <a:pPr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3" tIns="45921" rIns="91843" bIns="459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6189" y="4676080"/>
            <a:ext cx="6165297" cy="4608512"/>
          </a:xfrm>
          <a:prstGeom prst="rect">
            <a:avLst/>
          </a:prstGeom>
        </p:spPr>
        <p:txBody>
          <a:bodyPr vert="horz" lIns="91843" tIns="45921" rIns="91843" bIns="459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976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63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Comms</a:t>
            </a:r>
            <a:r>
              <a:rPr lang="en-GB" baseline="0" dirty="0" smtClean="0"/>
              <a:t> to update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6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167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98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84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76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70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95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6" y="1289175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3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81024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4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5" y="339503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4" y="1598614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1" y="2922589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7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591" indent="-173034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591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50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07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53" indent="-171446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ntr*1-C_2017189EN.01002201-E000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spcBef>
                <a:spcPts val="600"/>
              </a:spcBef>
              <a:buNone/>
              <a:defRPr/>
            </a:pPr>
            <a:r>
              <a:rPr lang="it-IT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Level 5 in ETF Partner </a:t>
            </a:r>
            <a:r>
              <a:rPr lang="it-IT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Countries</a:t>
            </a:r>
            <a:r>
              <a:rPr lang="it-IT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lvl="1" indent="0" algn="just">
              <a:spcBef>
                <a:spcPts val="600"/>
              </a:spcBef>
              <a:buNone/>
              <a:defRPr/>
            </a:pPr>
            <a:r>
              <a:rPr lang="it-IT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4 </a:t>
            </a:r>
            <a:r>
              <a:rPr lang="it-IT" sz="20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September</a:t>
            </a:r>
            <a:r>
              <a:rPr lang="it-IT" sz="20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2018 </a:t>
            </a: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20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Michael Graham, ETF</a:t>
            </a:r>
            <a:endParaRPr lang="it-IT" sz="2000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5486"/>
            <a:ext cx="8064500" cy="3457071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en-GB" sz="1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79388"/>
              </p:ext>
            </p:extLst>
          </p:nvPr>
        </p:nvGraphicFramePr>
        <p:xfrm>
          <a:off x="1084022" y="483518"/>
          <a:ext cx="7629883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86"/>
                <a:gridCol w="2025716"/>
                <a:gridCol w="2047146"/>
                <a:gridCol w="1797235"/>
              </a:tblGrid>
              <a:tr h="648072">
                <a:tc>
                  <a:txBody>
                    <a:bodyPr/>
                    <a:lstStyle/>
                    <a:p>
                      <a:r>
                        <a:rPr lang="it-IT" dirty="0" smtClean="0"/>
                        <a:t>EQF Level 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Knowledge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Skills</a:t>
                      </a:r>
                      <a:r>
                        <a:rPr lang="it-IT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Responsibility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and </a:t>
                      </a:r>
                      <a:r>
                        <a:rPr lang="it-IT" dirty="0" err="1" smtClean="0"/>
                        <a:t>autonomy</a:t>
                      </a:r>
                      <a:endParaRPr lang="en-GB" dirty="0"/>
                    </a:p>
                  </a:txBody>
                  <a:tcPr/>
                </a:tc>
              </a:tr>
              <a:tr h="2736304"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 (*1)</a:t>
                      </a:r>
                      <a:endParaRPr lang="en-GB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Learning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relevant</a:t>
                      </a:r>
                      <a:r>
                        <a:rPr lang="it-IT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Level 5 are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comprehensive, specialised, factual and theoretical knowledge within a field of work or study and an awareness of the boundaries of that knowledge</a:t>
                      </a:r>
                    </a:p>
                    <a:p>
                      <a:r>
                        <a:rPr lang="en-GB" dirty="0"/>
                        <a:t/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comprehensive range of cognitive and practical skills required to develop creative solutions to abstract problems</a:t>
                      </a:r>
                      <a:endParaRPr lang="en-GB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exercise management and supervision in contexts of work or study activities where there is unpredictable change;</a:t>
                      </a:r>
                    </a:p>
                    <a:p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and develop performance of self and others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0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-3178" r="22919" b="33908"/>
          <a:stretch/>
        </p:blipFill>
        <p:spPr>
          <a:xfrm>
            <a:off x="648549" y="483518"/>
            <a:ext cx="9756099" cy="40529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87257" y="4659982"/>
            <a:ext cx="2133600" cy="274637"/>
          </a:xfrm>
          <a:prstGeom prst="rect">
            <a:avLst/>
          </a:prstGeom>
        </p:spPr>
        <p:txBody>
          <a:bodyPr/>
          <a:lstStyle/>
          <a:p>
            <a:fld id="{D1E0AE72-E1C4-499C-856A-E026A047B260}" type="slidenum">
              <a:rPr lang="en-GB" smtClean="0"/>
              <a:t>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76306" y="274094"/>
            <a:ext cx="1805175" cy="2016224"/>
          </a:xfrm>
          <a:prstGeom prst="rect">
            <a:avLst/>
          </a:prstGeom>
          <a:solidFill>
            <a:srgbClr val="73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>Southern and </a:t>
            </a:r>
            <a:r>
              <a:rPr lang="it-IT" sz="1600" b="1" dirty="0" err="1">
                <a:solidFill>
                  <a:schemeClr val="bg1"/>
                </a:solidFill>
                <a:latin typeface="Calibri" pitchFamily="34" charset="0"/>
              </a:rPr>
              <a:t>Eastern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Calibri" pitchFamily="34" charset="0"/>
              </a:rPr>
              <a:t>Mediterranean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</a:rPr>
              <a:t>Algeria, </a:t>
            </a:r>
            <a:r>
              <a:rPr lang="it-IT" sz="1600" dirty="0" err="1">
                <a:solidFill>
                  <a:schemeClr val="bg1"/>
                </a:solidFill>
                <a:latin typeface="Calibri" pitchFamily="34" charset="0"/>
              </a:rPr>
              <a:t>Egypt</a:t>
            </a:r>
            <a:r>
              <a:rPr lang="it-IT" sz="1600" dirty="0">
                <a:solidFill>
                  <a:schemeClr val="bg1"/>
                </a:solidFill>
                <a:latin typeface="Calibri" pitchFamily="34" charset="0"/>
              </a:rPr>
              <a:t>, Jordan, Lebanon, Libya, Morocco,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Palestine</a:t>
            </a:r>
            <a:r>
              <a:rPr lang="it-IT" sz="1600" baseline="30000" dirty="0" smtClean="0">
                <a:solidFill>
                  <a:schemeClr val="bg1"/>
                </a:solidFill>
                <a:latin typeface="Calibri" pitchFamily="34" charset="0"/>
              </a:rPr>
              <a:t>**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t-IT" sz="1600" dirty="0">
                <a:solidFill>
                  <a:schemeClr val="bg1"/>
                </a:solidFill>
                <a:latin typeface="Calibri" pitchFamily="34" charset="0"/>
              </a:rPr>
              <a:t>Syria, Tunisia and </a:t>
            </a:r>
            <a:r>
              <a:rPr lang="it-IT" sz="1600" dirty="0" err="1">
                <a:solidFill>
                  <a:schemeClr val="bg1"/>
                </a:solidFill>
                <a:latin typeface="Calibri" pitchFamily="34" charset="0"/>
              </a:rPr>
              <a:t>Israel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00818" y="283096"/>
            <a:ext cx="1539334" cy="2288653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err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Eastern</a:t>
            </a:r>
            <a:r>
              <a:rPr lang="it-IT" sz="1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Partnership: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Armenia, Azerbaijan, Belarus, Georgia, Republic of Moldova, Ukraine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9556" y="283097"/>
            <a:ext cx="1997413" cy="2134618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South </a:t>
            </a:r>
            <a:r>
              <a:rPr lang="it-IT" sz="1600" b="1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Eastern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Europe </a:t>
            </a:r>
            <a:b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Albania, Bosnia  and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Herzegovina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Kosovo*,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former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Yugoslav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 Republic of Macedonia, 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Montenegro, Serbia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Turkey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12160" y="286021"/>
            <a:ext cx="1515227" cy="16376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Central Asia: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Kazakhstan, Kyrgyzstan, Tajikistan, Turkmenistan, Uzbekistan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96336" y="283097"/>
            <a:ext cx="1036753" cy="4011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</a:rPr>
              <a:t>Russia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7849" y="3876903"/>
            <a:ext cx="23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This designation is without prejudice to positions on status, and is in line with UNSCR 1244 and the ICJ Opinion on the Kosovo declaration of independence.</a:t>
            </a:r>
          </a:p>
          <a:p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 </a:t>
            </a:r>
            <a:r>
              <a:rPr lang="en-GB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designation shall not be construed as recognition of the State of Palestine and is without prejudice to the individual positions of the EU Member States on this issue</a:t>
            </a:r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ETF and Level 5: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local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conditions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and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our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strategy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Actions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outputs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integral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to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our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support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to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wider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NQF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reform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But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our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picture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partial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– HE and VET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walls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…..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14 ETF partner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countries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Bologna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Level 5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opens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door to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levels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6-8;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aim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link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sectors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achieve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parity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ETF Partner country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provision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at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L5: 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issues</a:t>
            </a:r>
            <a:endParaRPr lang="it-IT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</a:t>
            </a: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qualifications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available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; </a:t>
            </a: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types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characteristics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– </a:t>
            </a: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outcomes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units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etc.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Providers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Place</a:t>
            </a:r>
            <a:r>
              <a:rPr lang="it-IT" sz="1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NQF</a:t>
            </a: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Above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all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- 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function</a:t>
            </a:r>
            <a:r>
              <a:rPr lang="it-IT" b="1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related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to 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type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Identify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our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role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relative to 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other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actors</a:t>
            </a:r>
            <a:r>
              <a:rPr lang="it-IT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ETF Partner country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picture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general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findings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on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qualifications</a:t>
            </a:r>
            <a:endParaRPr lang="it-IT" sz="2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Information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easily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accessible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;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absence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databases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/non-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formal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provision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/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unused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qualifications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from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projects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or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donors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Many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qualifications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outcomes-based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;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levelled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NQF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Little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coverage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transversal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skills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ICT,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languages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team-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working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etc.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ETF Partner country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picture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Balkans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no short-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cycle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HE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Turkey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strong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links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VET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colleges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to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HEIs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Eastern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Europe: diverse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functions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labour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market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access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short-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cycle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HE</a:t>
            </a: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ETF Partner country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picture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: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challenges</a:t>
            </a:r>
            <a:endParaRPr lang="it-IT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Limited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permeability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up the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levels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Where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NQF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slow in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implementation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L5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scarce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Weak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employer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role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Capacity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2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533" y="483518"/>
            <a:ext cx="8064500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Aims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actions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it-IT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outputs</a:t>
            </a:r>
            <a:r>
              <a:rPr lang="it-IT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2019-20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Balkans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expand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types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provision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;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linked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to Bologna and HE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provision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.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Eastern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Partnership,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build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consolidate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integration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HE and VET via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NQFs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. </a:t>
            </a: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Ensure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outcomes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in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qualifications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all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)and curricula;  and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train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it-IT" sz="1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teachers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. </a:t>
            </a: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ther_x0020_Document_x0020_Type xmlns="df6b2545-d15d-4d63-86ca-644416e434f8">Presentation</Other_x0020_Document_x0020_Type>
    <ETFLanguage xmlns="365cd7fe-1c86-43d4-891b-05a6047b13eb">English</ETFLanguage>
    <CPSubArea xmlns="365cd7fe-1c86-43d4-891b-05a6047b13eb">Governing Board</CPSubArea>
    <ReferenceYear xmlns="365cd7fe-1c86-43d4-891b-05a6047b13eb">2015</ReferenceYear>
    <ReferenceNumber xmlns="365cd7fe-1c86-43d4-891b-05a6047b13eb" xsi:nil="true"/>
    <Corporate_x0020_Performance_x0020_Keywords xmlns="df6b2545-d15d-4d63-86ca-644416e434f8">
      <Value>Governing Board</Value>
    </Corporate_x0020_Performance_x0020_Keywords>
    <Authors xmlns="365cd7fe-1c86-43d4-891b-05a6047b13eb" xsi:nil="true"/>
    <Origin xmlns="365cd7fe-1c86-43d4-891b-05a6047b13eb">ETF</Origin>
    <General_x0020_Keywords xmlns="df6b2545-d15d-4d63-86ca-644416e434f8">
      <Value>Corporate</Value>
    </General_x0020_Keywords>
    <Status xmlns="365cd7fe-1c86-43d4-891b-05a6047b13eb">Draft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Document" ma:contentTypeID="0x01010018C77CAB493C4CC28C851D171ACDEB5D00FCF6565F3E957449B85F2E7ADC7E3518002841E4B0C566AA45AF3A1C7F7EC3EBFE" ma:contentTypeVersion="12" ma:contentTypeDescription="" ma:contentTypeScope="" ma:versionID="127d2acfb9b230d44132585a8e7de46a">
  <xsd:schema xmlns:xsd="http://www.w3.org/2001/XMLSchema" xmlns:xs="http://www.w3.org/2001/XMLSchema" xmlns:p="http://schemas.microsoft.com/office/2006/metadata/properties" xmlns:ns1="df6b2545-d15d-4d63-86ca-644416e434f8" xmlns:ns2="365cd7fe-1c86-43d4-891b-05a6047b13eb" targetNamespace="http://schemas.microsoft.com/office/2006/metadata/properties" ma:root="true" ma:fieldsID="f53c698c5282847105776dd4217a0d53" ns1:_="" ns2:_="">
    <xsd:import namespace="df6b2545-d15d-4d63-86ca-644416e434f8"/>
    <xsd:import namespace="365cd7fe-1c86-43d4-891b-05a6047b13eb"/>
    <xsd:element name="properties">
      <xsd:complexType>
        <xsd:sequence>
          <xsd:element name="documentManagement">
            <xsd:complexType>
              <xsd:all>
                <xsd:element ref="ns1:Other_x0020_Document_x0020_Type"/>
                <xsd:element ref="ns2:CP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General_x0020_Keywords" minOccurs="0"/>
                <xsd:element ref="ns1:Corporate_x0020_Performance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Other_x0020_Document_x0020_Type" ma:index="0" ma:displayName="Other Document Type" ma:format="Dropdown" ma:internalName="Other_x0020_Document_x0020_Type" ma:readOnly="false">
      <xsd:simpleType>
        <xsd:restriction base="dms:Choice">
          <xsd:enumeration value="Contract-agreement"/>
          <xsd:enumeration value="Cooperation agreement"/>
          <xsd:enumeration value="Correspondence"/>
          <xsd:enumeration value="Evaluation report"/>
          <xsd:enumeration value="Final report"/>
          <xsd:enumeration value="Inception report"/>
          <xsd:enumeration value="Interim report"/>
          <xsd:enumeration value="Agenda"/>
          <xsd:enumeration value="Minutes"/>
          <xsd:enumeration value="Memo"/>
          <xsd:enumeration value="Memorandum of understanding"/>
          <xsd:enumeration value="Mission report"/>
          <xsd:enumeration value="Monitoring report"/>
          <xsd:enumeration value="Other"/>
          <xsd:enumeration value="Presentation"/>
          <xsd:enumeration value="Progress report"/>
          <xsd:enumeration value="Project leaflet"/>
          <xsd:enumeration value="Project plan"/>
          <xsd:enumeration value="Proposal"/>
          <xsd:enumeration value="Report"/>
          <xsd:enumeration value="Service level agreement"/>
        </xsd:restriction>
      </xsd:simpleType>
    </xsd:element>
    <xsd:element name="General_x0020_Keywords" ma:index="10" nillable="true" ma:displayName="General Keywords" ma:internalName="General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nnual reporting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Human resources"/>
                    <xsd:enumeration value="ICT"/>
                    <xsd:enumeration value="Intrane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Quarterly 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Corporate_x0020_Performance_x0020_Keywords" ma:index="11" nillable="true" ma:displayName="Corporate Performance Keywords" ma:internalName="Corporate_x0020_Performance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ual reporting"/>
                    <xsd:enumeration value="Archiving"/>
                    <xsd:enumeration value="Assessment"/>
                    <xsd:enumeration value="Audit"/>
                    <xsd:enumeration value="CAF"/>
                    <xsd:enumeration value="Classified"/>
                    <xsd:enumeration value="Compliance"/>
                    <xsd:enumeration value="Data protection"/>
                    <xsd:enumeration value="Discharge"/>
                    <xsd:enumeration value="Document management"/>
                    <xsd:enumeration value="Ethics and integrity"/>
                    <xsd:enumeration value="European Court of Auditors"/>
                    <xsd:enumeration value="Evaluation"/>
                    <xsd:enumeration value="External audit"/>
                    <xsd:enumeration value="Filing"/>
                    <xsd:enumeration value="Governance"/>
                    <xsd:enumeration value="Governing Board"/>
                    <xsd:enumeration value="Improvement"/>
                    <xsd:enumeration value="Indicators"/>
                    <xsd:enumeration value="Internal Audit Service"/>
                    <xsd:enumeration value="Internal Control Standards"/>
                    <xsd:enumeration value="Membership"/>
                    <xsd:enumeration value="Mid term perspective"/>
                    <xsd:enumeration value="Monitoring"/>
                    <xsd:enumeration value="Performance"/>
                    <xsd:enumeration value="Performance management"/>
                    <xsd:enumeration value="Planning"/>
                    <xsd:enumeration value="Process management"/>
                    <xsd:enumeration value="Quality"/>
                    <xsd:enumeration value="Quarterly reporting"/>
                    <xsd:enumeration value="Registration"/>
                    <xsd:enumeration value="Retention"/>
                    <xsd:enumeration value="Risk management"/>
                    <xsd:enumeration value="Self assessment"/>
                    <xsd:enumeration value="Social partners"/>
                    <xsd:enumeration value="Stakeholders"/>
                    <xsd:enumeration value="Survey"/>
                    <xsd:enumeration value="Written procedu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cd7fe-1c86-43d4-891b-05a6047b13eb" elementFormDefault="qualified">
    <xsd:import namespace="http://schemas.microsoft.com/office/2006/documentManagement/types"/>
    <xsd:import namespace="http://schemas.microsoft.com/office/infopath/2007/PartnerControls"/>
    <xsd:element name="CPSubArea" ma:index="1" ma:displayName="Corporate Performance Sub Area" ma:format="Dropdown" ma:internalName="CPSubArea" ma:readOnly="false">
      <xsd:simpleType>
        <xsd:restriction base="dms:Choice">
          <xsd:enumeration value="Corporate Planning and Reporting"/>
          <xsd:enumeration value="Quality Audit and Risk Management"/>
          <xsd:enumeration value="Monitoring and Evaluation"/>
          <xsd:enumeration value="Process Development"/>
          <xsd:enumeration value="Stakeholders Cooperation"/>
          <xsd:enumeration value="Document management"/>
          <xsd:enumeration value="Governing Board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02824-CE94-4259-A7E7-9984D524E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EDF84-8992-43E7-A63D-A5F327F697A1}">
  <ds:schemaRefs>
    <ds:schemaRef ds:uri="df6b2545-d15d-4d63-86ca-644416e434f8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365cd7fe-1c86-43d4-891b-05a6047b13e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ED7023-057B-4D02-BBD9-7A00D3526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365cd7fe-1c86-43d4-891b-05a6047b1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PPT_221112</Template>
  <TotalTime>9633</TotalTime>
  <Words>507</Words>
  <Application>Microsoft Office PowerPoint</Application>
  <PresentationFormat>On-screen Show (16:9)</PresentationFormat>
  <Paragraphs>114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Wingdings</vt:lpstr>
      <vt:lpstr>ＭＳ Ｐゴシック</vt:lpstr>
      <vt:lpstr>Times New Roman</vt:lpstr>
      <vt:lpstr>Calibri</vt:lpstr>
      <vt:lpstr>Montreal-DemiBold</vt:lpstr>
      <vt:lpstr>Corporate Template PPT_221112</vt:lpstr>
      <vt:lpstr>Green Theme</vt:lpstr>
      <vt:lpstr>Orange Theme</vt:lpstr>
      <vt:lpstr>Yellow Theme</vt:lpstr>
      <vt:lpstr>1_Corporate Template PPT_221112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</vt:vector>
  </TitlesOfParts>
  <Company>European Training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&amp; DEVELOPMENTS  AT THE ETF</dc:title>
  <dc:creator>Alina Codrescu</dc:creator>
  <cp:lastModifiedBy>RESTOUEIX Jean-Philippe</cp:lastModifiedBy>
  <cp:revision>337</cp:revision>
  <cp:lastPrinted>2018-08-02T12:03:15Z</cp:lastPrinted>
  <dcterms:created xsi:type="dcterms:W3CDTF">2013-06-05T06:46:40Z</dcterms:created>
  <dcterms:modified xsi:type="dcterms:W3CDTF">2018-09-05T14:16:59Z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0x01010018C77CAB493C4CC28C851D171ACDEB5D00FCF6565F3E957449B85F2E7ADC7E3518002841E4B0C566AA45AF3A1C7F7EC3EBFE</vt:lpwstr>
  </property>
  <property fmtid="{D5CDD505-2E9C-101B-9397-08002B2CF9AE}" pid="3" name="Area">
    <vt:lpwstr>Corporate Performance</vt:lpwstr>
  </property>
</Properties>
</file>