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39" r:id="rId2"/>
    <p:sldId id="324" r:id="rId3"/>
    <p:sldId id="326" r:id="rId4"/>
    <p:sldId id="340" r:id="rId5"/>
    <p:sldId id="341" r:id="rId6"/>
    <p:sldId id="327" r:id="rId7"/>
    <p:sldId id="328" r:id="rId8"/>
    <p:sldId id="329" r:id="rId9"/>
    <p:sldId id="330" r:id="rId10"/>
    <p:sldId id="331" r:id="rId11"/>
    <p:sldId id="332" r:id="rId12"/>
    <p:sldId id="333" r:id="rId13"/>
    <p:sldId id="334" r:id="rId14"/>
    <p:sldId id="335" r:id="rId15"/>
    <p:sldId id="336" r:id="rId16"/>
    <p:sldId id="337" r:id="rId17"/>
    <p:sldId id="338" r:id="rId18"/>
  </p:sldIdLst>
  <p:sldSz cx="12192000" cy="6858000"/>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0"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76" d="100"/>
          <a:sy n="76" d="100"/>
        </p:scale>
        <p:origin x="112" y="6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5300"/>
          </a:xfrm>
          <a:prstGeom prst="rect">
            <a:avLst/>
          </a:prstGeom>
        </p:spPr>
        <p:txBody>
          <a:bodyPr vert="horz" lIns="91440" tIns="45720" rIns="91440" bIns="45720" rtlCol="0"/>
          <a:lstStyle>
            <a:lvl1pPr algn="r">
              <a:defRPr sz="1200"/>
            </a:lvl1pPr>
          </a:lstStyle>
          <a:p>
            <a:fld id="{80942885-F29F-4293-8E33-5C456C96B526}" type="datetimeFigureOut">
              <a:rPr lang="en-US" smtClean="0"/>
              <a:t>11/7/2022</a:t>
            </a:fld>
            <a:endParaRPr lang="en-US"/>
          </a:p>
        </p:txBody>
      </p:sp>
      <p:sp>
        <p:nvSpPr>
          <p:cNvPr id="4" name="Slide Image Placeholder 3"/>
          <p:cNvSpPr>
            <a:spLocks noGrp="1" noRot="1" noChangeAspect="1"/>
          </p:cNvSpPr>
          <p:nvPr>
            <p:ph type="sldImg" idx="2"/>
          </p:nvPr>
        </p:nvSpPr>
        <p:spPr>
          <a:xfrm>
            <a:off x="438150" y="1235075"/>
            <a:ext cx="5921375" cy="33321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51388"/>
            <a:ext cx="5438775" cy="38893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8950"/>
            <a:ext cx="2946400" cy="4953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378950"/>
            <a:ext cx="2946400" cy="495300"/>
          </a:xfrm>
          <a:prstGeom prst="rect">
            <a:avLst/>
          </a:prstGeom>
        </p:spPr>
        <p:txBody>
          <a:bodyPr vert="horz" lIns="91440" tIns="45720" rIns="91440" bIns="45720" rtlCol="0" anchor="b"/>
          <a:lstStyle>
            <a:lvl1pPr algn="r">
              <a:defRPr sz="1200"/>
            </a:lvl1pPr>
          </a:lstStyle>
          <a:p>
            <a:fld id="{84C3B465-C71B-403E-8DC2-7799D709C391}" type="slidenum">
              <a:rPr lang="en-US" smtClean="0"/>
              <a:t>‹#›</a:t>
            </a:fld>
            <a:endParaRPr lang="en-US"/>
          </a:p>
        </p:txBody>
      </p:sp>
    </p:spTree>
    <p:extLst>
      <p:ext uri="{BB962C8B-B14F-4D97-AF65-F5344CB8AC3E}">
        <p14:creationId xmlns:p14="http://schemas.microsoft.com/office/powerpoint/2010/main" val="2219663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ltLang="en-US">
              <a:latin typeface="Times New Roman" panose="02020603050405020304" pitchFamily="18" charset="0"/>
            </a:endParaRPr>
          </a:p>
        </p:txBody>
      </p:sp>
      <p:sp>
        <p:nvSpPr>
          <p:cNvPr id="25604" name="Slide Number Placeholder 3"/>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9pPr>
          </a:lstStyle>
          <a:p>
            <a:fld id="{A338580F-E050-4501-9A80-3FA3A4220380}" type="slidenum">
              <a:rPr lang="it-IT" altLang="it-IT" smtClean="0">
                <a:solidFill>
                  <a:srgbClr val="000000"/>
                </a:solidFill>
                <a:cs typeface="DejaVu Sans" charset="0"/>
              </a:rPr>
              <a:pPr/>
              <a:t>4</a:t>
            </a:fld>
            <a:endParaRPr lang="it-IT" altLang="it-IT">
              <a:solidFill>
                <a:srgbClr val="000000"/>
              </a:solidFill>
              <a:cs typeface="DejaVu Sans" charset="0"/>
            </a:endParaRPr>
          </a:p>
        </p:txBody>
      </p:sp>
    </p:spTree>
    <p:extLst>
      <p:ext uri="{BB962C8B-B14F-4D97-AF65-F5344CB8AC3E}">
        <p14:creationId xmlns:p14="http://schemas.microsoft.com/office/powerpoint/2010/main" val="3861908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30724" name="Slide Number Placeholder 3"/>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Droid Sans Fallback" charset="0"/>
              </a:defRPr>
            </a:lvl9pPr>
          </a:lstStyle>
          <a:p>
            <a:fld id="{120D322C-3B46-4E2C-9CA6-7F10F0547E0E}" type="slidenum">
              <a:rPr lang="it-IT" altLang="it-IT" smtClean="0">
                <a:solidFill>
                  <a:srgbClr val="000000"/>
                </a:solidFill>
                <a:cs typeface="DejaVu Sans" charset="0"/>
              </a:rPr>
              <a:pPr/>
              <a:t>5</a:t>
            </a:fld>
            <a:endParaRPr lang="it-IT" altLang="it-IT">
              <a:solidFill>
                <a:srgbClr val="000000"/>
              </a:solidFill>
              <a:cs typeface="DejaVu Sans" charset="0"/>
            </a:endParaRPr>
          </a:p>
        </p:txBody>
      </p:sp>
    </p:spTree>
    <p:extLst>
      <p:ext uri="{BB962C8B-B14F-4D97-AF65-F5344CB8AC3E}">
        <p14:creationId xmlns:p14="http://schemas.microsoft.com/office/powerpoint/2010/main" val="2223628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EE236F4-9433-4B10-BB82-5094DD0604C7}" type="datetimeFigureOut">
              <a:rPr lang="en-GB" smtClean="0"/>
              <a:pPr/>
              <a:t>07/11/2022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73754C-5F2D-431F-BDB0-62235CBEC3B2}" type="slidenum">
              <a:rPr lang="en-GB" smtClean="0"/>
              <a:pPr/>
              <a:t>‹#›</a:t>
            </a:fld>
            <a:endParaRPr lang="en-GB"/>
          </a:p>
        </p:txBody>
      </p:sp>
    </p:spTree>
    <p:extLst>
      <p:ext uri="{BB962C8B-B14F-4D97-AF65-F5344CB8AC3E}">
        <p14:creationId xmlns:p14="http://schemas.microsoft.com/office/powerpoint/2010/main" val="572015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E236F4-9433-4B10-BB82-5094DD0604C7}" type="datetimeFigureOut">
              <a:rPr lang="en-GB" smtClean="0"/>
              <a:pPr/>
              <a:t>07/11/2022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73754C-5F2D-431F-BDB0-62235CBEC3B2}" type="slidenum">
              <a:rPr lang="en-GB" smtClean="0"/>
              <a:pPr/>
              <a:t>‹#›</a:t>
            </a:fld>
            <a:endParaRPr lang="en-GB"/>
          </a:p>
        </p:txBody>
      </p:sp>
    </p:spTree>
    <p:extLst>
      <p:ext uri="{BB962C8B-B14F-4D97-AF65-F5344CB8AC3E}">
        <p14:creationId xmlns:p14="http://schemas.microsoft.com/office/powerpoint/2010/main" val="2766260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E236F4-9433-4B10-BB82-5094DD0604C7}" type="datetimeFigureOut">
              <a:rPr lang="en-GB" smtClean="0"/>
              <a:pPr/>
              <a:t>07/11/2022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73754C-5F2D-431F-BDB0-62235CBEC3B2}" type="slidenum">
              <a:rPr lang="en-GB" smtClean="0"/>
              <a:pPr/>
              <a:t>‹#›</a:t>
            </a:fld>
            <a:endParaRPr lang="en-GB"/>
          </a:p>
        </p:txBody>
      </p:sp>
    </p:spTree>
    <p:extLst>
      <p:ext uri="{BB962C8B-B14F-4D97-AF65-F5344CB8AC3E}">
        <p14:creationId xmlns:p14="http://schemas.microsoft.com/office/powerpoint/2010/main" val="1769999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E236F4-9433-4B10-BB82-5094DD0604C7}" type="datetimeFigureOut">
              <a:rPr lang="en-GB" smtClean="0"/>
              <a:pPr/>
              <a:t>07/11/2022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73754C-5F2D-431F-BDB0-62235CBEC3B2}" type="slidenum">
              <a:rPr lang="en-GB" smtClean="0"/>
              <a:pPr/>
              <a:t>‹#›</a:t>
            </a:fld>
            <a:endParaRPr lang="en-GB"/>
          </a:p>
        </p:txBody>
      </p:sp>
    </p:spTree>
    <p:extLst>
      <p:ext uri="{BB962C8B-B14F-4D97-AF65-F5344CB8AC3E}">
        <p14:creationId xmlns:p14="http://schemas.microsoft.com/office/powerpoint/2010/main" val="682315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E236F4-9433-4B10-BB82-5094DD0604C7}" type="datetimeFigureOut">
              <a:rPr lang="en-GB" smtClean="0"/>
              <a:pPr/>
              <a:t>07/11/2022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73754C-5F2D-431F-BDB0-62235CBEC3B2}" type="slidenum">
              <a:rPr lang="en-GB" smtClean="0"/>
              <a:pPr/>
              <a:t>‹#›</a:t>
            </a:fld>
            <a:endParaRPr lang="en-GB"/>
          </a:p>
        </p:txBody>
      </p:sp>
    </p:spTree>
    <p:extLst>
      <p:ext uri="{BB962C8B-B14F-4D97-AF65-F5344CB8AC3E}">
        <p14:creationId xmlns:p14="http://schemas.microsoft.com/office/powerpoint/2010/main" val="115406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EE236F4-9433-4B10-BB82-5094DD0604C7}" type="datetimeFigureOut">
              <a:rPr lang="en-GB" smtClean="0"/>
              <a:pPr/>
              <a:t>07/11/2022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73754C-5F2D-431F-BDB0-62235CBEC3B2}" type="slidenum">
              <a:rPr lang="en-GB" smtClean="0"/>
              <a:pPr/>
              <a:t>‹#›</a:t>
            </a:fld>
            <a:endParaRPr lang="en-GB"/>
          </a:p>
        </p:txBody>
      </p:sp>
    </p:spTree>
    <p:extLst>
      <p:ext uri="{BB962C8B-B14F-4D97-AF65-F5344CB8AC3E}">
        <p14:creationId xmlns:p14="http://schemas.microsoft.com/office/powerpoint/2010/main" val="370630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EE236F4-9433-4B10-BB82-5094DD0604C7}" type="datetimeFigureOut">
              <a:rPr lang="en-GB" smtClean="0"/>
              <a:pPr/>
              <a:t>07/11/2022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473754C-5F2D-431F-BDB0-62235CBEC3B2}" type="slidenum">
              <a:rPr lang="en-GB" smtClean="0"/>
              <a:pPr/>
              <a:t>‹#›</a:t>
            </a:fld>
            <a:endParaRPr lang="en-GB"/>
          </a:p>
        </p:txBody>
      </p:sp>
    </p:spTree>
    <p:extLst>
      <p:ext uri="{BB962C8B-B14F-4D97-AF65-F5344CB8AC3E}">
        <p14:creationId xmlns:p14="http://schemas.microsoft.com/office/powerpoint/2010/main" val="3491070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EE236F4-9433-4B10-BB82-5094DD0604C7}" type="datetimeFigureOut">
              <a:rPr lang="en-GB" smtClean="0"/>
              <a:pPr/>
              <a:t>07/11/2022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473754C-5F2D-431F-BDB0-62235CBEC3B2}" type="slidenum">
              <a:rPr lang="en-GB" smtClean="0"/>
              <a:pPr/>
              <a:t>‹#›</a:t>
            </a:fld>
            <a:endParaRPr lang="en-GB"/>
          </a:p>
        </p:txBody>
      </p:sp>
    </p:spTree>
    <p:extLst>
      <p:ext uri="{BB962C8B-B14F-4D97-AF65-F5344CB8AC3E}">
        <p14:creationId xmlns:p14="http://schemas.microsoft.com/office/powerpoint/2010/main" val="1370672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E236F4-9433-4B10-BB82-5094DD0604C7}" type="datetimeFigureOut">
              <a:rPr lang="en-GB" smtClean="0"/>
              <a:pPr/>
              <a:t>07/11/2022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473754C-5F2D-431F-BDB0-62235CBEC3B2}" type="slidenum">
              <a:rPr lang="en-GB" smtClean="0"/>
              <a:pPr/>
              <a:t>‹#›</a:t>
            </a:fld>
            <a:endParaRPr lang="en-GB"/>
          </a:p>
        </p:txBody>
      </p:sp>
    </p:spTree>
    <p:extLst>
      <p:ext uri="{BB962C8B-B14F-4D97-AF65-F5344CB8AC3E}">
        <p14:creationId xmlns:p14="http://schemas.microsoft.com/office/powerpoint/2010/main" val="3333644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E236F4-9433-4B10-BB82-5094DD0604C7}" type="datetimeFigureOut">
              <a:rPr lang="en-GB" smtClean="0"/>
              <a:pPr/>
              <a:t>07/11/2022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73754C-5F2D-431F-BDB0-62235CBEC3B2}" type="slidenum">
              <a:rPr lang="en-GB" smtClean="0"/>
              <a:pPr/>
              <a:t>‹#›</a:t>
            </a:fld>
            <a:endParaRPr lang="en-GB"/>
          </a:p>
        </p:txBody>
      </p:sp>
    </p:spTree>
    <p:extLst>
      <p:ext uri="{BB962C8B-B14F-4D97-AF65-F5344CB8AC3E}">
        <p14:creationId xmlns:p14="http://schemas.microsoft.com/office/powerpoint/2010/main" val="2289210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E236F4-9433-4B10-BB82-5094DD0604C7}" type="datetimeFigureOut">
              <a:rPr lang="en-GB" smtClean="0"/>
              <a:pPr/>
              <a:t>07/11/2022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73754C-5F2D-431F-BDB0-62235CBEC3B2}" type="slidenum">
              <a:rPr lang="en-GB" smtClean="0"/>
              <a:pPr/>
              <a:t>‹#›</a:t>
            </a:fld>
            <a:endParaRPr lang="en-GB"/>
          </a:p>
        </p:txBody>
      </p:sp>
    </p:spTree>
    <p:extLst>
      <p:ext uri="{BB962C8B-B14F-4D97-AF65-F5344CB8AC3E}">
        <p14:creationId xmlns:p14="http://schemas.microsoft.com/office/powerpoint/2010/main" val="3632585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236F4-9433-4B10-BB82-5094DD0604C7}" type="datetimeFigureOut">
              <a:rPr lang="en-GB" smtClean="0"/>
              <a:pPr/>
              <a:t>07/11/2022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3754C-5F2D-431F-BDB0-62235CBEC3B2}" type="slidenum">
              <a:rPr lang="en-GB" smtClean="0"/>
              <a:pPr/>
              <a:t>‹#›</a:t>
            </a:fld>
            <a:endParaRPr lang="en-GB"/>
          </a:p>
        </p:txBody>
      </p:sp>
    </p:spTree>
    <p:extLst>
      <p:ext uri="{BB962C8B-B14F-4D97-AF65-F5344CB8AC3E}">
        <p14:creationId xmlns:p14="http://schemas.microsoft.com/office/powerpoint/2010/main" val="2130595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damast-caucasus.de/index.ph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0.png"/><Relationship Id="rId4" Type="http://schemas.openxmlformats.org/officeDocument/2006/relationships/image" Target="../media/image5.jpe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6193" y="1631139"/>
            <a:ext cx="9144000" cy="2387600"/>
          </a:xfrm>
        </p:spPr>
        <p:txBody>
          <a:bodyPr>
            <a:normAutofit fontScale="90000"/>
          </a:bodyPr>
          <a:lstStyle/>
          <a:p>
            <a:r>
              <a:rPr lang="ru-RU" b="1" i="1" dirty="0">
                <a:latin typeface="+mn-lt"/>
              </a:rPr>
              <a:t>Geodynamical Hazards of High Dams</a:t>
            </a:r>
            <a:r>
              <a:rPr lang="en-US" b="1" i="1" dirty="0">
                <a:latin typeface="+mn-lt"/>
              </a:rPr>
              <a:t> GHHD– 2022 Report</a:t>
            </a:r>
            <a:endParaRPr lang="en-GB" dirty="0">
              <a:latin typeface="+mn-lt"/>
            </a:endParaRPr>
          </a:p>
        </p:txBody>
      </p:sp>
      <p:sp>
        <p:nvSpPr>
          <p:cNvPr id="3" name="Subtitle 2"/>
          <p:cNvSpPr>
            <a:spLocks noGrp="1"/>
          </p:cNvSpPr>
          <p:nvPr>
            <p:ph type="subTitle" idx="1"/>
          </p:nvPr>
        </p:nvSpPr>
        <p:spPr>
          <a:xfrm>
            <a:off x="1606193" y="4553903"/>
            <a:ext cx="9144000" cy="1655762"/>
          </a:xfrm>
        </p:spPr>
        <p:txBody>
          <a:bodyPr>
            <a:normAutofit fontScale="70000" lnSpcReduction="20000"/>
          </a:bodyPr>
          <a:lstStyle/>
          <a:p>
            <a:r>
              <a:rPr lang="en-US" sz="3100" b="1" i="1" dirty="0" err="1"/>
              <a:t>Tamaz</a:t>
            </a:r>
            <a:r>
              <a:rPr lang="en-US" sz="3100" b="1" i="1" dirty="0"/>
              <a:t> Chelidze, </a:t>
            </a:r>
            <a:r>
              <a:rPr lang="en-US" sz="3100" b="1" i="1" dirty="0" err="1"/>
              <a:t>Ekaterine</a:t>
            </a:r>
            <a:r>
              <a:rPr lang="en-US" sz="3100" b="1" i="1" dirty="0"/>
              <a:t> </a:t>
            </a:r>
            <a:r>
              <a:rPr lang="en-US" sz="3100" b="1" i="1" dirty="0" err="1"/>
              <a:t>Meparidze</a:t>
            </a:r>
            <a:r>
              <a:rPr lang="en-US" sz="3100" b="1" i="1" dirty="0"/>
              <a:t>, </a:t>
            </a:r>
            <a:r>
              <a:rPr lang="en-US" sz="3100" b="1" i="1" dirty="0" err="1"/>
              <a:t>Zurab</a:t>
            </a:r>
            <a:r>
              <a:rPr lang="en-US" sz="3100" b="1" i="1" dirty="0"/>
              <a:t> </a:t>
            </a:r>
            <a:r>
              <a:rPr lang="en-US" sz="3100" b="1" i="1" dirty="0" err="1"/>
              <a:t>Chelidze</a:t>
            </a:r>
            <a:r>
              <a:rPr lang="en-US" sz="3100" b="1" i="1" dirty="0"/>
              <a:t>, </a:t>
            </a:r>
            <a:r>
              <a:rPr lang="en-US" sz="3100" b="1" i="1" dirty="0" err="1"/>
              <a:t>Tengiz</a:t>
            </a:r>
            <a:r>
              <a:rPr lang="en-US" sz="3100" b="1" i="1" dirty="0"/>
              <a:t> </a:t>
            </a:r>
            <a:r>
              <a:rPr lang="en-US" sz="3100" b="1" i="1" dirty="0" err="1"/>
              <a:t>Kiria</a:t>
            </a:r>
            <a:r>
              <a:rPr lang="en-US" b="1" i="1" dirty="0"/>
              <a:t>, </a:t>
            </a:r>
          </a:p>
          <a:p>
            <a:endParaRPr lang="en-US" b="1" i="1" dirty="0"/>
          </a:p>
          <a:p>
            <a:r>
              <a:rPr lang="ru-RU" b="1" i="1" dirty="0"/>
              <a:t>European Centre </a:t>
            </a:r>
            <a:r>
              <a:rPr lang="en-US" b="1" i="1" dirty="0"/>
              <a:t> GHHD, </a:t>
            </a:r>
            <a:r>
              <a:rPr lang="ru-RU" b="1" i="1" dirty="0"/>
              <a:t>Council of Europe</a:t>
            </a:r>
            <a:endParaRPr lang="en-US" b="1" i="1" dirty="0"/>
          </a:p>
          <a:p>
            <a:r>
              <a:rPr lang="ru-RU" b="1" i="1" dirty="0"/>
              <a:t>M. Nodia Institute of Geophysics</a:t>
            </a:r>
            <a:r>
              <a:rPr lang="en-US" b="1" i="1" dirty="0"/>
              <a:t>, Tbilisi</a:t>
            </a:r>
            <a:r>
              <a:rPr lang="ru-RU" b="1" i="1" dirty="0"/>
              <a:t> </a:t>
            </a:r>
            <a:r>
              <a:rPr lang="en-US" b="1" i="1" dirty="0"/>
              <a:t>State University</a:t>
            </a:r>
          </a:p>
          <a:p>
            <a:r>
              <a:rPr lang="en-GB" b="1" i="1" dirty="0"/>
              <a:t>2022</a:t>
            </a:r>
            <a:endParaRPr lang="en-US" b="1" i="1" dirty="0"/>
          </a:p>
          <a:p>
            <a:endParaRPr lang="en-GB" dirty="0"/>
          </a:p>
        </p:txBody>
      </p:sp>
      <p:pic>
        <p:nvPicPr>
          <p:cNvPr id="4" name="Picture 3"/>
          <p:cNvPicPr>
            <a:picLocks noChangeAspect="1"/>
          </p:cNvPicPr>
          <p:nvPr/>
        </p:nvPicPr>
        <p:blipFill>
          <a:blip r:embed="rId2"/>
          <a:stretch>
            <a:fillRect/>
          </a:stretch>
        </p:blipFill>
        <p:spPr>
          <a:xfrm>
            <a:off x="4912918" y="433384"/>
            <a:ext cx="2157081" cy="1197755"/>
          </a:xfrm>
          <a:prstGeom prst="rect">
            <a:avLst/>
          </a:prstGeom>
        </p:spPr>
      </p:pic>
      <p:pic>
        <p:nvPicPr>
          <p:cNvPr id="5" name="Picture 1" descr="http://www.coe.int/documents/7354522/8535162/GHHD-1.png/cd8fde48-65bd-4a84-9221-5d24119acef4?t=14042815440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4403" y="433385"/>
            <a:ext cx="1197755" cy="119775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aaaa"/>
          <p:cNvPicPr/>
          <p:nvPr/>
        </p:nvPicPr>
        <p:blipFill>
          <a:blip r:embed="rId4"/>
          <a:srcRect/>
          <a:stretch>
            <a:fillRect/>
          </a:stretch>
        </p:blipFill>
        <p:spPr bwMode="auto">
          <a:xfrm>
            <a:off x="3443968" y="433385"/>
            <a:ext cx="1344546" cy="1197754"/>
          </a:xfrm>
          <a:prstGeom prst="rect">
            <a:avLst/>
          </a:prstGeom>
          <a:noFill/>
          <a:ln w="9525">
            <a:noFill/>
            <a:miter lim="800000"/>
            <a:headEnd/>
            <a:tailEnd/>
          </a:ln>
        </p:spPr>
      </p:pic>
    </p:spTree>
    <p:extLst>
      <p:ext uri="{BB962C8B-B14F-4D97-AF65-F5344CB8AC3E}">
        <p14:creationId xmlns:p14="http://schemas.microsoft.com/office/powerpoint/2010/main" val="3811792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42979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36833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6388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43873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3586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97203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40284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82645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0740"/>
            <a:ext cx="11261651" cy="6627259"/>
          </a:xfrm>
          <a:solidFill>
            <a:srgbClr val="FFFF00"/>
          </a:solidFill>
        </p:spPr>
        <p:txBody>
          <a:bodyPr>
            <a:normAutofit fontScale="70000" lnSpcReduction="20000"/>
          </a:bodyPr>
          <a:lstStyle/>
          <a:p>
            <a:pPr marL="0" indent="0" algn="ctr">
              <a:buNone/>
            </a:pPr>
            <a:endParaRPr lang="en-US" b="1" dirty="0"/>
          </a:p>
          <a:p>
            <a:pPr marL="0" indent="0" algn="ctr">
              <a:buNone/>
            </a:pPr>
            <a:r>
              <a:rPr lang="en-US" sz="4600" b="1" dirty="0"/>
              <a:t>According to project proposal for 2022:, GHHD planned to perform the following activities:  </a:t>
            </a:r>
          </a:p>
          <a:p>
            <a:pPr marL="0" indent="0" algn="ctr">
              <a:buNone/>
            </a:pPr>
            <a:r>
              <a:rPr lang="en-US" b="1" dirty="0"/>
              <a:t>a. Application of new measures of high dams stability using nonlinear dynamics tools and compilation of guidelines; </a:t>
            </a:r>
          </a:p>
          <a:p>
            <a:pPr marL="0" indent="0" algn="ctr">
              <a:buNone/>
            </a:pPr>
            <a:r>
              <a:rPr lang="en-US" b="1" dirty="0"/>
              <a:t>b. Preparation of chapter for the Monograph “Dam Engineering” (Publ. House </a:t>
            </a:r>
            <a:r>
              <a:rPr lang="en-US" b="1" dirty="0" err="1"/>
              <a:t>InterOpen</a:t>
            </a:r>
            <a:r>
              <a:rPr lang="en-US" b="1" dirty="0"/>
              <a:t>); </a:t>
            </a:r>
          </a:p>
          <a:p>
            <a:pPr marL="0" indent="0" algn="ctr">
              <a:buNone/>
            </a:pPr>
            <a:r>
              <a:rPr lang="en-US" b="1" dirty="0"/>
              <a:t>c. Testing the new strain/acceleration monitoring equipment for the </a:t>
            </a:r>
            <a:r>
              <a:rPr lang="en-US" b="1" dirty="0" err="1"/>
              <a:t>Enguri</a:t>
            </a:r>
            <a:r>
              <a:rPr lang="en-US" b="1" dirty="0"/>
              <a:t> dam</a:t>
            </a:r>
          </a:p>
          <a:p>
            <a:r>
              <a:rPr lang="en-US" b="1" dirty="0"/>
              <a:t>In addition, the GHHD take part in the International project DAMAST. The DAMAST project </a:t>
            </a:r>
            <a:r>
              <a:rPr lang="en-US" b="1" u="sng" dirty="0">
                <a:hlinkClick r:id="rId2" tooltip="DAMAST-Transfer – Dams and Induced Seismicity"/>
              </a:rPr>
              <a:t>– Dams and Induced Seismicity</a:t>
            </a:r>
            <a:r>
              <a:rPr lang="en-US" b="1" dirty="0"/>
              <a:t> (2019-2022) - aimed to make contributions to long-term safe and efficient operation of large dams. The objective was to develop, install and test monitoring systems transferrable to other dams. In the DAMAST project, German, Georgian and Armenian partners use the </a:t>
            </a:r>
            <a:r>
              <a:rPr lang="en-US" b="1" dirty="0" err="1"/>
              <a:t>Enguri</a:t>
            </a:r>
            <a:r>
              <a:rPr lang="en-US" b="1" dirty="0"/>
              <a:t> dam as example to investigate the underlying processes and safety-relevant parameters of water reservoirs.</a:t>
            </a:r>
            <a:r>
              <a:rPr lang="en-US" dirty="0"/>
              <a:t> </a:t>
            </a:r>
          </a:p>
          <a:p>
            <a:pPr marL="234950" indent="0">
              <a:buNone/>
            </a:pPr>
            <a:r>
              <a:rPr lang="en-US" b="1" dirty="0">
                <a:solidFill>
                  <a:srgbClr val="C00000"/>
                </a:solidFill>
              </a:rPr>
              <a:t>	On the final DAMAST International conference (Karlsruhe April 2022) “Monitoring for Hydropower Lifetime” T. </a:t>
            </a:r>
            <a:r>
              <a:rPr lang="en-US" b="1" dirty="0" err="1">
                <a:solidFill>
                  <a:srgbClr val="C00000"/>
                </a:solidFill>
              </a:rPr>
              <a:t>Chelidze</a:t>
            </a:r>
            <a:r>
              <a:rPr lang="en-US" b="1" dirty="0">
                <a:solidFill>
                  <a:srgbClr val="C00000"/>
                </a:solidFill>
              </a:rPr>
              <a:t> presented the report on the work carried out by CHHD in the frame of the above project: Nonlinear Dynamics Tools in the Real Time Monitoring of Large Dams: the case of High </a:t>
            </a:r>
            <a:r>
              <a:rPr lang="en-US" b="1" dirty="0" err="1">
                <a:solidFill>
                  <a:srgbClr val="C00000"/>
                </a:solidFill>
              </a:rPr>
              <a:t>Enguri</a:t>
            </a:r>
            <a:r>
              <a:rPr lang="en-US" b="1" dirty="0">
                <a:solidFill>
                  <a:srgbClr val="C00000"/>
                </a:solidFill>
              </a:rPr>
              <a:t> Arc Dam  (see attachment). </a:t>
            </a:r>
          </a:p>
          <a:p>
            <a:r>
              <a:rPr lang="en-US" b="1" dirty="0">
                <a:solidFill>
                  <a:srgbClr val="002060"/>
                </a:solidFill>
              </a:rPr>
              <a:t>    The succeeding project DAMAST - </a:t>
            </a:r>
            <a:r>
              <a:rPr lang="en-US" b="1" u="sng" dirty="0">
                <a:solidFill>
                  <a:srgbClr val="002060"/>
                </a:solidFill>
              </a:rPr>
              <a:t>“Monitoring for High Dam Lifetime: Reliable Supply of Water and Electricity in times of </a:t>
            </a:r>
            <a:r>
              <a:rPr lang="en-US" b="1" u="sng" dirty="0" err="1">
                <a:solidFill>
                  <a:srgbClr val="002060"/>
                </a:solidFill>
              </a:rPr>
              <a:t>Decarbonization</a:t>
            </a:r>
            <a:r>
              <a:rPr lang="en-US" b="1" dirty="0">
                <a:solidFill>
                  <a:srgbClr val="002060"/>
                </a:solidFill>
              </a:rPr>
              <a:t>” is projected for 2022-2024. It aims on sharing the knowledge gained within the first DAMAST </a:t>
            </a:r>
            <a:r>
              <a:rPr lang="en-US" b="1" dirty="0"/>
              <a:t>(2019-2022) </a:t>
            </a:r>
            <a:r>
              <a:rPr lang="en-US" b="1" dirty="0">
                <a:solidFill>
                  <a:srgbClr val="002060"/>
                </a:solidFill>
              </a:rPr>
              <a:t>project to help the freshwater management and to supply the public with clean, reliable and affordable power. This project is the first step towards a Scientific Centre of Competence in the Caucasus.  Such center would be ideal to combine the goals of climate change and energy security.</a:t>
            </a:r>
          </a:p>
          <a:p>
            <a:pPr algn="ctr"/>
            <a:endParaRPr lang="en-US" b="1" dirty="0">
              <a:solidFill>
                <a:srgbClr val="002060"/>
              </a:solidFill>
            </a:endParaRPr>
          </a:p>
        </p:txBody>
      </p:sp>
    </p:spTree>
    <p:extLst>
      <p:ext uri="{BB962C8B-B14F-4D97-AF65-F5344CB8AC3E}">
        <p14:creationId xmlns:p14="http://schemas.microsoft.com/office/powerpoint/2010/main" val="731975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260350"/>
            <a:ext cx="11677650" cy="758825"/>
          </a:xfrm>
        </p:spPr>
        <p:txBody>
          <a:bodyPr>
            <a:normAutofit fontScale="90000"/>
          </a:bodyPr>
          <a:lstStyle/>
          <a:p>
            <a:pPr algn="ctr"/>
            <a:br>
              <a:rPr lang="en-US" sz="2200" b="1" dirty="0">
                <a:latin typeface="+mn-lt"/>
              </a:rPr>
            </a:br>
            <a:br>
              <a:rPr lang="en-US" sz="2200" b="1" dirty="0">
                <a:latin typeface="+mn-lt"/>
              </a:rPr>
            </a:br>
            <a:br>
              <a:rPr lang="en-US" sz="2200" b="1" dirty="0">
                <a:latin typeface="+mn-lt"/>
              </a:rPr>
            </a:br>
            <a:br>
              <a:rPr lang="en-US" sz="2200" b="1" dirty="0">
                <a:latin typeface="+mn-lt"/>
              </a:rPr>
            </a:br>
            <a:r>
              <a:rPr lang="en-US" sz="2200" b="1" dirty="0">
                <a:latin typeface="+mn-lt"/>
              </a:rPr>
              <a:t>Water level change in the </a:t>
            </a:r>
            <a:r>
              <a:rPr lang="en-US" sz="2200" b="1" dirty="0" err="1">
                <a:latin typeface="+mn-lt"/>
              </a:rPr>
              <a:t>Enguri</a:t>
            </a:r>
            <a:r>
              <a:rPr lang="en-US" sz="2200" b="1" dirty="0">
                <a:latin typeface="+mn-lt"/>
              </a:rPr>
              <a:t> lake (upper curve) and strains (lower4 curve) (lower curve) from 1974 to 2021. Arrow 1 - the start of </a:t>
            </a:r>
            <a:r>
              <a:rPr lang="en-US" sz="2200" b="1" dirty="0" err="1">
                <a:latin typeface="+mn-lt"/>
              </a:rPr>
              <a:t>strainmeter</a:t>
            </a:r>
            <a:r>
              <a:rPr lang="en-US" sz="2200" b="1" dirty="0">
                <a:latin typeface="+mn-lt"/>
              </a:rPr>
              <a:t> monitoring, arrow 2 – the beginning of significant lake filling </a:t>
            </a:r>
            <a:br>
              <a:rPr lang="en-US" sz="2200" b="1" dirty="0">
                <a:latin typeface="+mn-lt"/>
              </a:rPr>
            </a:br>
            <a:r>
              <a:rPr lang="en-US" dirty="0"/>
              <a:t> </a:t>
            </a:r>
            <a:br>
              <a:rPr lang="en-US" dirty="0"/>
            </a:br>
            <a:endParaRPr lang="en-US" dirty="0"/>
          </a:p>
        </p:txBody>
      </p:sp>
      <p:pic>
        <p:nvPicPr>
          <p:cNvPr id="4" name="Content Placeholder 3" descr="C:\Users\User\Desktop\def_1972_2021_3.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5250" y="1129093"/>
            <a:ext cx="8172451" cy="5517166"/>
          </a:xfrm>
          <a:prstGeom prst="rect">
            <a:avLst/>
          </a:prstGeom>
          <a:solidFill>
            <a:srgbClr val="FFFF00"/>
          </a:solidFill>
          <a:ln w="3175">
            <a:solidFill>
              <a:schemeClr val="tx1"/>
            </a:solidFill>
            <a:miter lim="800000"/>
            <a:headEnd/>
            <a:tailEnd/>
          </a:ln>
          <a:effectLst>
            <a:outerShdw blurRad="50800" dist="50800" dir="5400000" algn="ctr" rotWithShape="0">
              <a:schemeClr val="accent4">
                <a:lumMod val="40000"/>
                <a:lumOff val="60000"/>
                <a:alpha val="35000"/>
              </a:schemeClr>
            </a:outerShdw>
          </a:effectLst>
        </p:spPr>
      </p:pic>
      <p:graphicFrame>
        <p:nvGraphicFramePr>
          <p:cNvPr id="5" name="Table 4"/>
          <p:cNvGraphicFramePr>
            <a:graphicFrameLocks noGrp="1"/>
          </p:cNvGraphicFramePr>
          <p:nvPr>
            <p:extLst>
              <p:ext uri="{D42A27DB-BD31-4B8C-83A1-F6EECF244321}">
                <p14:modId xmlns:p14="http://schemas.microsoft.com/office/powerpoint/2010/main" val="88112349"/>
              </p:ext>
            </p:extLst>
          </p:nvPr>
        </p:nvGraphicFramePr>
        <p:xfrm>
          <a:off x="8458201" y="1121759"/>
          <a:ext cx="3663948" cy="2681478"/>
        </p:xfrm>
        <a:graphic>
          <a:graphicData uri="http://schemas.openxmlformats.org/drawingml/2006/table">
            <a:tbl>
              <a:tblPr firstRow="1" firstCol="1" bandRow="1">
                <a:tableStyleId>{5C22544A-7EE6-4342-B048-85BDC9FD1C3A}</a:tableStyleId>
              </a:tblPr>
              <a:tblGrid>
                <a:gridCol w="188141">
                  <a:extLst>
                    <a:ext uri="{9D8B030D-6E8A-4147-A177-3AD203B41FA5}">
                      <a16:colId xmlns:a16="http://schemas.microsoft.com/office/drawing/2014/main" val="2181212629"/>
                    </a:ext>
                  </a:extLst>
                </a:gridCol>
                <a:gridCol w="1031484">
                  <a:extLst>
                    <a:ext uri="{9D8B030D-6E8A-4147-A177-3AD203B41FA5}">
                      <a16:colId xmlns:a16="http://schemas.microsoft.com/office/drawing/2014/main" val="96984416"/>
                    </a:ext>
                  </a:extLst>
                </a:gridCol>
                <a:gridCol w="1940752">
                  <a:extLst>
                    <a:ext uri="{9D8B030D-6E8A-4147-A177-3AD203B41FA5}">
                      <a16:colId xmlns:a16="http://schemas.microsoft.com/office/drawing/2014/main" val="2717304357"/>
                    </a:ext>
                  </a:extLst>
                </a:gridCol>
                <a:gridCol w="503571">
                  <a:extLst>
                    <a:ext uri="{9D8B030D-6E8A-4147-A177-3AD203B41FA5}">
                      <a16:colId xmlns:a16="http://schemas.microsoft.com/office/drawing/2014/main" val="3795016448"/>
                    </a:ext>
                  </a:extLst>
                </a:gridCol>
              </a:tblGrid>
              <a:tr h="640376">
                <a:tc>
                  <a:txBody>
                    <a:bodyPr/>
                    <a:lstStyle/>
                    <a:p>
                      <a:pPr marR="17780" algn="ctr">
                        <a:lnSpc>
                          <a:spcPct val="115000"/>
                        </a:lnSpc>
                        <a:spcAft>
                          <a:spcPts val="0"/>
                        </a:spcAft>
                        <a:tabLst>
                          <a:tab pos="4591050" algn="l"/>
                          <a:tab pos="4770755" algn="l"/>
                        </a:tabLst>
                      </a:pPr>
                      <a:r>
                        <a:rPr lang="en-US" sz="900">
                          <a:effectLst/>
                        </a:rPr>
                        <a:t>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Bef>
                          <a:spcPts val="190"/>
                        </a:spcBef>
                        <a:spcAft>
                          <a:spcPts val="0"/>
                        </a:spcAft>
                        <a:tabLst>
                          <a:tab pos="4591050" algn="l"/>
                        </a:tabLst>
                      </a:pPr>
                      <a:r>
                        <a:rPr lang="en-US" sz="900" dirty="0">
                          <a:effectLst/>
                        </a:rPr>
                        <a:t>Periods,</a:t>
                      </a:r>
                      <a:r>
                        <a:rPr lang="en-US" sz="900" spc="40" dirty="0">
                          <a:effectLst/>
                        </a:rPr>
                        <a:t> </a:t>
                      </a:r>
                      <a:r>
                        <a:rPr lang="en-US" sz="900" dirty="0">
                          <a:effectLst/>
                        </a:rPr>
                        <a:t>months–</a:t>
                      </a:r>
                      <a:endParaRPr lang="en-US" sz="1100" dirty="0">
                        <a:effectLst/>
                      </a:endParaRPr>
                    </a:p>
                    <a:p>
                      <a:pPr marR="17780" algn="ctr">
                        <a:lnSpc>
                          <a:spcPct val="115000"/>
                        </a:lnSpc>
                        <a:spcAft>
                          <a:spcPts val="0"/>
                        </a:spcAft>
                        <a:tabLst>
                          <a:tab pos="4591050" algn="l"/>
                          <a:tab pos="4770755" algn="l"/>
                        </a:tabLst>
                      </a:pPr>
                      <a:r>
                        <a:rPr lang="en-US" sz="900" dirty="0">
                          <a:effectLst/>
                        </a:rPr>
                        <a:t>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dirty="0">
                          <a:effectLst/>
                        </a:rPr>
                        <a:t>Number</a:t>
                      </a:r>
                      <a:r>
                        <a:rPr lang="en-US" sz="900" spc="-35" dirty="0">
                          <a:effectLst/>
                        </a:rPr>
                        <a:t> </a:t>
                      </a:r>
                      <a:r>
                        <a:rPr lang="en-US" sz="900" dirty="0">
                          <a:effectLst/>
                        </a:rPr>
                        <a:t>of</a:t>
                      </a:r>
                      <a:r>
                        <a:rPr lang="en-US" sz="900" spc="-10" dirty="0">
                          <a:effectLst/>
                        </a:rPr>
                        <a:t> </a:t>
                      </a:r>
                      <a:r>
                        <a:rPr lang="en-US" sz="900" dirty="0">
                          <a:effectLst/>
                        </a:rPr>
                        <a:t>days</a:t>
                      </a:r>
                      <a:r>
                        <a:rPr lang="en-US" sz="900" spc="-15" dirty="0">
                          <a:effectLst/>
                        </a:rPr>
                        <a:t> </a:t>
                      </a:r>
                      <a:r>
                        <a:rPr lang="en-US" sz="900" dirty="0">
                          <a:effectLst/>
                        </a:rPr>
                        <a:t>within</a:t>
                      </a:r>
                      <a:r>
                        <a:rPr lang="en-US" sz="900" spc="-25" dirty="0">
                          <a:effectLst/>
                        </a:rPr>
                        <a:t> </a:t>
                      </a:r>
                      <a:r>
                        <a:rPr lang="en-US" sz="900" dirty="0">
                          <a:effectLst/>
                        </a:rPr>
                        <a:t>the periods 1–7; in</a:t>
                      </a:r>
                      <a:endParaRPr lang="en-US" sz="1100" dirty="0">
                        <a:effectLst/>
                      </a:endParaRPr>
                    </a:p>
                    <a:p>
                      <a:pPr marR="17780" algn="ctr">
                        <a:lnSpc>
                          <a:spcPct val="115000"/>
                        </a:lnSpc>
                        <a:spcAft>
                          <a:spcPts val="0"/>
                        </a:spcAft>
                        <a:tabLst>
                          <a:tab pos="4591050" algn="l"/>
                          <a:tab pos="4770755" algn="l"/>
                        </a:tabLst>
                      </a:pPr>
                      <a:r>
                        <a:rPr lang="en-US" sz="900" dirty="0">
                          <a:effectLst/>
                        </a:rPr>
                        <a:t>the brackets the  same from the zero day (01.04.1964) to the end of a given period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a:effectLst/>
                        </a:rPr>
                        <a:t>Strain</a:t>
                      </a:r>
                      <a:r>
                        <a:rPr lang="en-US" sz="900" spc="50">
                          <a:effectLst/>
                        </a:rPr>
                        <a:t> r</a:t>
                      </a:r>
                      <a:r>
                        <a:rPr lang="en-US" sz="900">
                          <a:effectLst/>
                        </a:rPr>
                        <a:t>ate microns/year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64676510"/>
                  </a:ext>
                </a:extLst>
              </a:tr>
              <a:tr h="251580">
                <a:tc>
                  <a:txBody>
                    <a:bodyPr/>
                    <a:lstStyle/>
                    <a:p>
                      <a:pPr marR="17780" algn="ctr">
                        <a:lnSpc>
                          <a:spcPct val="115000"/>
                        </a:lnSpc>
                        <a:spcAft>
                          <a:spcPts val="0"/>
                        </a:spcAft>
                        <a:tabLst>
                          <a:tab pos="4591050" algn="l"/>
                          <a:tab pos="4770755" algn="l"/>
                        </a:tabLst>
                      </a:pPr>
                      <a:r>
                        <a:rPr lang="en-US" sz="9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dirty="0">
                          <a:effectLst/>
                        </a:rPr>
                        <a:t>May</a:t>
                      </a:r>
                      <a:r>
                        <a:rPr lang="en-US" sz="900" spc="60" dirty="0">
                          <a:effectLst/>
                        </a:rPr>
                        <a:t> </a:t>
                      </a:r>
                      <a:r>
                        <a:rPr lang="en-US" sz="900" dirty="0">
                          <a:effectLst/>
                        </a:rPr>
                        <a:t>1974– Sep</a:t>
                      </a:r>
                      <a:r>
                        <a:rPr lang="en-US" sz="900" spc="35" dirty="0">
                          <a:effectLst/>
                        </a:rPr>
                        <a:t> </a:t>
                      </a:r>
                      <a:r>
                        <a:rPr lang="en-US" sz="900" dirty="0">
                          <a:effectLst/>
                        </a:rPr>
                        <a:t>1984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dirty="0">
                          <a:effectLst/>
                        </a:rPr>
                        <a:t>1600</a:t>
                      </a:r>
                      <a:r>
                        <a:rPr lang="en-US" sz="900" spc="50" dirty="0">
                          <a:effectLst/>
                        </a:rPr>
                        <a:t> </a:t>
                      </a:r>
                      <a:r>
                        <a:rPr lang="en-US" sz="900" dirty="0">
                          <a:effectLst/>
                        </a:rPr>
                        <a:t>(3,807)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a:effectLst/>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07791908"/>
                  </a:ext>
                </a:extLst>
              </a:tr>
              <a:tr h="251580">
                <a:tc>
                  <a:txBody>
                    <a:bodyPr/>
                    <a:lstStyle/>
                    <a:p>
                      <a:pPr marR="17780" algn="ctr">
                        <a:lnSpc>
                          <a:spcPct val="115000"/>
                        </a:lnSpc>
                        <a:spcAft>
                          <a:spcPts val="0"/>
                        </a:spcAft>
                        <a:tabLst>
                          <a:tab pos="4591050" algn="l"/>
                          <a:tab pos="4770755" algn="l"/>
                        </a:tabLst>
                      </a:pPr>
                      <a:r>
                        <a:rPr lang="en-US" sz="9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dirty="0">
                          <a:effectLst/>
                        </a:rPr>
                        <a:t>Sep</a:t>
                      </a:r>
                      <a:r>
                        <a:rPr lang="en-US" sz="900" spc="55" dirty="0">
                          <a:effectLst/>
                        </a:rPr>
                        <a:t> </a:t>
                      </a:r>
                      <a:r>
                        <a:rPr lang="en-US" sz="900" dirty="0">
                          <a:effectLst/>
                        </a:rPr>
                        <a:t>1984–May</a:t>
                      </a:r>
                      <a:r>
                        <a:rPr lang="en-US" sz="900" spc="35" dirty="0">
                          <a:effectLst/>
                        </a:rPr>
                        <a:t> </a:t>
                      </a:r>
                      <a:r>
                        <a:rPr lang="en-US" sz="900" dirty="0">
                          <a:effectLst/>
                        </a:rPr>
                        <a:t>1987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dirty="0">
                          <a:effectLst/>
                        </a:rPr>
                        <a:t>973</a:t>
                      </a:r>
                      <a:r>
                        <a:rPr lang="en-US" sz="900" spc="55" dirty="0">
                          <a:effectLst/>
                        </a:rPr>
                        <a:t> </a:t>
                      </a:r>
                      <a:r>
                        <a:rPr lang="en-US" sz="900" dirty="0">
                          <a:effectLst/>
                        </a:rPr>
                        <a:t>(4780)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a:effectLst/>
                        </a:rPr>
                        <a:t>160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13977836"/>
                  </a:ext>
                </a:extLst>
              </a:tr>
              <a:tr h="251580">
                <a:tc>
                  <a:txBody>
                    <a:bodyPr/>
                    <a:lstStyle/>
                    <a:p>
                      <a:pPr marR="17780" algn="ctr">
                        <a:lnSpc>
                          <a:spcPct val="115000"/>
                        </a:lnSpc>
                        <a:spcAft>
                          <a:spcPts val="0"/>
                        </a:spcAft>
                        <a:tabLst>
                          <a:tab pos="4591050" algn="l"/>
                          <a:tab pos="4770755" algn="l"/>
                        </a:tabLst>
                      </a:pPr>
                      <a:r>
                        <a:rPr lang="en-US" sz="900" dirty="0">
                          <a:effectLst/>
                        </a:rPr>
                        <a:t>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dirty="0">
                          <a:effectLst/>
                        </a:rPr>
                        <a:t>May</a:t>
                      </a:r>
                      <a:r>
                        <a:rPr lang="en-US" sz="900" spc="60" dirty="0">
                          <a:effectLst/>
                        </a:rPr>
                        <a:t> </a:t>
                      </a:r>
                      <a:r>
                        <a:rPr lang="en-US" sz="900" dirty="0">
                          <a:effectLst/>
                        </a:rPr>
                        <a:t>1987–Sep</a:t>
                      </a:r>
                      <a:r>
                        <a:rPr lang="en-US" sz="900" spc="35" dirty="0">
                          <a:effectLst/>
                        </a:rPr>
                        <a:t> </a:t>
                      </a:r>
                      <a:r>
                        <a:rPr lang="en-US" sz="900" dirty="0">
                          <a:effectLst/>
                        </a:rPr>
                        <a:t>2004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a:effectLst/>
                        </a:rPr>
                        <a:t>6332</a:t>
                      </a:r>
                      <a:r>
                        <a:rPr lang="en-US" sz="900" spc="50">
                          <a:effectLst/>
                        </a:rPr>
                        <a:t> </a:t>
                      </a:r>
                      <a:r>
                        <a:rPr lang="en-US" sz="900">
                          <a:effectLst/>
                        </a:rPr>
                        <a:t>(11,112)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a:effectLst/>
                        </a:rPr>
                        <a:t>147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5794119"/>
                  </a:ext>
                </a:extLst>
              </a:tr>
              <a:tr h="251580">
                <a:tc>
                  <a:txBody>
                    <a:bodyPr/>
                    <a:lstStyle/>
                    <a:p>
                      <a:pPr marR="17780" algn="ctr">
                        <a:lnSpc>
                          <a:spcPct val="115000"/>
                        </a:lnSpc>
                        <a:spcAft>
                          <a:spcPts val="0"/>
                        </a:spcAft>
                        <a:tabLst>
                          <a:tab pos="4591050" algn="l"/>
                          <a:tab pos="4770755" algn="l"/>
                        </a:tabLst>
                      </a:pPr>
                      <a:r>
                        <a:rPr lang="en-US" sz="9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dirty="0">
                          <a:effectLst/>
                        </a:rPr>
                        <a:t>Sep</a:t>
                      </a:r>
                      <a:r>
                        <a:rPr lang="en-US" sz="900" spc="55" dirty="0">
                          <a:effectLst/>
                        </a:rPr>
                        <a:t> </a:t>
                      </a:r>
                      <a:r>
                        <a:rPr lang="en-US" sz="900" dirty="0">
                          <a:effectLst/>
                        </a:rPr>
                        <a:t>2004–Apr</a:t>
                      </a:r>
                      <a:r>
                        <a:rPr lang="en-US" sz="900" spc="35" dirty="0">
                          <a:effectLst/>
                        </a:rPr>
                        <a:t> </a:t>
                      </a:r>
                      <a:r>
                        <a:rPr lang="en-US" sz="900" dirty="0">
                          <a:effectLst/>
                        </a:rPr>
                        <a:t>2013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a:effectLst/>
                        </a:rPr>
                        <a:t>3379</a:t>
                      </a:r>
                      <a:r>
                        <a:rPr lang="en-US" sz="900" spc="50">
                          <a:effectLst/>
                        </a:rPr>
                        <a:t> </a:t>
                      </a:r>
                      <a:r>
                        <a:rPr lang="en-US" sz="900">
                          <a:effectLst/>
                        </a:rPr>
                        <a:t>(14,400)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a:effectLst/>
                        </a:rPr>
                        <a:t>233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67914679"/>
                  </a:ext>
                </a:extLst>
              </a:tr>
              <a:tr h="251580">
                <a:tc>
                  <a:txBody>
                    <a:bodyPr/>
                    <a:lstStyle/>
                    <a:p>
                      <a:pPr marR="17780" algn="ctr">
                        <a:lnSpc>
                          <a:spcPct val="115000"/>
                        </a:lnSpc>
                        <a:spcAft>
                          <a:spcPts val="0"/>
                        </a:spcAft>
                        <a:tabLst>
                          <a:tab pos="4591050" algn="l"/>
                          <a:tab pos="4770755" algn="l"/>
                        </a:tabLst>
                      </a:pPr>
                      <a:r>
                        <a:rPr lang="en-US" sz="9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dirty="0">
                          <a:effectLst/>
                        </a:rPr>
                        <a:t>Apr</a:t>
                      </a:r>
                      <a:r>
                        <a:rPr lang="en-US" sz="900" spc="60" dirty="0">
                          <a:effectLst/>
                        </a:rPr>
                        <a:t> </a:t>
                      </a:r>
                      <a:r>
                        <a:rPr lang="en-US" sz="900" dirty="0">
                          <a:effectLst/>
                        </a:rPr>
                        <a:t>2013–June 2017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a:effectLst/>
                        </a:rPr>
                        <a:t>1551</a:t>
                      </a:r>
                      <a:r>
                        <a:rPr lang="en-US" sz="900" spc="50">
                          <a:effectLst/>
                        </a:rPr>
                        <a:t> </a:t>
                      </a:r>
                      <a:r>
                        <a:rPr lang="en-US" sz="900">
                          <a:effectLst/>
                        </a:rPr>
                        <a:t>(16,000)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a:effectLst/>
                        </a:rPr>
                        <a:t>147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82999593"/>
                  </a:ext>
                </a:extLst>
              </a:tr>
              <a:tr h="251580">
                <a:tc>
                  <a:txBody>
                    <a:bodyPr/>
                    <a:lstStyle/>
                    <a:p>
                      <a:pPr marR="17780" algn="ctr">
                        <a:lnSpc>
                          <a:spcPct val="115000"/>
                        </a:lnSpc>
                        <a:spcAft>
                          <a:spcPts val="0"/>
                        </a:spcAft>
                        <a:tabLst>
                          <a:tab pos="4591050" algn="l"/>
                          <a:tab pos="4770755" algn="l"/>
                        </a:tabLst>
                      </a:pPr>
                      <a:r>
                        <a:rPr lang="en-US" sz="900">
                          <a:effectLst/>
                        </a:rPr>
                        <a:t>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R="17780" algn="ctr">
                        <a:lnSpc>
                          <a:spcPct val="115000"/>
                        </a:lnSpc>
                        <a:spcAft>
                          <a:spcPts val="0"/>
                        </a:spcAft>
                        <a:tabLst>
                          <a:tab pos="4591050" algn="l"/>
                          <a:tab pos="4770755" algn="l"/>
                        </a:tabLst>
                      </a:pPr>
                      <a:r>
                        <a:rPr lang="en-US" sz="900" dirty="0">
                          <a:effectLst/>
                        </a:rPr>
                        <a:t>June 2017-Dec 2021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FF00"/>
                    </a:solidFill>
                  </a:tcPr>
                </a:tc>
                <a:tc>
                  <a:txBody>
                    <a:bodyPr/>
                    <a:lstStyle/>
                    <a:p>
                      <a:pPr marR="17780" algn="ctr">
                        <a:lnSpc>
                          <a:spcPct val="115000"/>
                        </a:lnSpc>
                        <a:spcAft>
                          <a:spcPts val="0"/>
                        </a:spcAft>
                        <a:tabLst>
                          <a:tab pos="4591050" algn="l"/>
                          <a:tab pos="4770755" algn="l"/>
                        </a:tabLst>
                      </a:pPr>
                      <a:r>
                        <a:rPr lang="en-US" sz="900" dirty="0">
                          <a:effectLst/>
                        </a:rPr>
                        <a:t>1160 (17,600)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FF00"/>
                    </a:solidFill>
                  </a:tcPr>
                </a:tc>
                <a:tc>
                  <a:txBody>
                    <a:bodyPr/>
                    <a:lstStyle/>
                    <a:p>
                      <a:pPr marR="17780" algn="ctr">
                        <a:lnSpc>
                          <a:spcPct val="115000"/>
                        </a:lnSpc>
                        <a:spcAft>
                          <a:spcPts val="0"/>
                        </a:spcAft>
                        <a:tabLst>
                          <a:tab pos="4591050" algn="l"/>
                          <a:tab pos="4770755" algn="l"/>
                        </a:tabLst>
                      </a:pPr>
                      <a:r>
                        <a:rPr lang="en-US" sz="900" dirty="0">
                          <a:effectLst/>
                        </a:rPr>
                        <a:t>44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FF00"/>
                    </a:solidFill>
                  </a:tcPr>
                </a:tc>
                <a:extLst>
                  <a:ext uri="{0D108BD9-81ED-4DB2-BD59-A6C34878D82A}">
                    <a16:rowId xmlns:a16="http://schemas.microsoft.com/office/drawing/2014/main" val="959169522"/>
                  </a:ext>
                </a:extLst>
              </a:tr>
            </a:tbl>
          </a:graphicData>
        </a:graphic>
      </p:graphicFrame>
      <p:sp>
        <p:nvSpPr>
          <p:cNvPr id="6" name="TextBox 5"/>
          <p:cNvSpPr txBox="1"/>
          <p:nvPr/>
        </p:nvSpPr>
        <p:spPr>
          <a:xfrm>
            <a:off x="8267701" y="3803237"/>
            <a:ext cx="3854448" cy="3323987"/>
          </a:xfrm>
          <a:prstGeom prst="rect">
            <a:avLst/>
          </a:prstGeom>
          <a:noFill/>
        </p:spPr>
        <p:txBody>
          <a:bodyPr wrap="square" rtlCol="0">
            <a:spAutoFit/>
          </a:bodyPr>
          <a:lstStyle/>
          <a:p>
            <a:pPr algn="ctr"/>
            <a:r>
              <a:rPr lang="en-US" sz="1400" b="1" i="1" dirty="0"/>
              <a:t>The strain rate pattern in the fault, crossing the dam foundation changed significantly during last 5 years. This strain rate deceleration</a:t>
            </a:r>
            <a:r>
              <a:rPr lang="ru-RU" sz="1400" b="1" i="1" dirty="0"/>
              <a:t> </a:t>
            </a:r>
            <a:r>
              <a:rPr lang="en-US" sz="1400" b="1" i="1" dirty="0"/>
              <a:t>can be caused by the decrease of geodynamical potential of the fault or by the effect of the retarding torque (braking effect) due to the strong asperity on the fault surface. </a:t>
            </a:r>
          </a:p>
          <a:p>
            <a:pPr algn="ctr"/>
            <a:r>
              <a:rPr lang="en-US" sz="1400" b="1" i="1" dirty="0">
                <a:solidFill>
                  <a:srgbClr val="C00000"/>
                </a:solidFill>
              </a:rPr>
              <a:t>The last effect can lead to accumulation of tectonic strain on the asperity, which eventually can be released in a slow (creep) or fast (earthquake) manner. Thus, it is necessary to sustain the systematic observations on the tilts/strains of the dam and the fault in its foundation. </a:t>
            </a:r>
            <a:endParaRPr lang="en-US" sz="1400" dirty="0">
              <a:solidFill>
                <a:srgbClr val="C00000"/>
              </a:solidFill>
            </a:endParaRPr>
          </a:p>
          <a:p>
            <a:endParaRPr lang="en-US" sz="1400" dirty="0">
              <a:solidFill>
                <a:srgbClr val="C00000"/>
              </a:solidFill>
            </a:endParaRPr>
          </a:p>
        </p:txBody>
      </p:sp>
      <p:sp>
        <p:nvSpPr>
          <p:cNvPr id="3" name="Rectangle 2"/>
          <p:cNvSpPr/>
          <p:nvPr/>
        </p:nvSpPr>
        <p:spPr>
          <a:xfrm>
            <a:off x="7534275" y="1936337"/>
            <a:ext cx="647700" cy="3807238"/>
          </a:xfrm>
          <a:prstGeom prst="rect">
            <a:avLst/>
          </a:prstGeom>
          <a:solidFill>
            <a:srgbClr val="FFFF00">
              <a:alpha val="35000"/>
            </a:srgbClr>
          </a:solidFill>
          <a:ln w="38100">
            <a:solidFill>
              <a:srgbClr val="FF0000"/>
            </a:solidFill>
          </a:ln>
          <a:effectLst>
            <a:outerShdw blurRad="50800" dist="50800" dir="5400000" algn="ctr" rotWithShape="0">
              <a:srgbClr val="FFFF00">
                <a:alpha val="1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noFill/>
              </a:rPr>
              <a:t>On the final DAMAST International conference (Karlsruhe April 2022) “Monitoring for Hydropower Lifetime” T. </a:t>
            </a:r>
            <a:r>
              <a:rPr lang="en-US" dirty="0" err="1">
                <a:noFill/>
              </a:rPr>
              <a:t>Chelidze</a:t>
            </a:r>
            <a:r>
              <a:rPr lang="en-US" dirty="0">
                <a:noFill/>
              </a:rPr>
              <a:t> presented the report on the work carried out by CHHD in the frame of the above project: Nonlinear Dynamics Tools in the Real Time Monitoring of Large Dams: the case of High </a:t>
            </a:r>
            <a:r>
              <a:rPr lang="en-US" dirty="0" err="1">
                <a:noFill/>
              </a:rPr>
              <a:t>ri</a:t>
            </a:r>
            <a:r>
              <a:rPr lang="en-US" dirty="0">
                <a:noFill/>
              </a:rPr>
              <a:t> Arc Dam  (see attachment). </a:t>
            </a:r>
          </a:p>
          <a:p>
            <a:pPr algn="ctr"/>
            <a:r>
              <a:rPr lang="en-US" dirty="0">
                <a:noFill/>
              </a:rPr>
              <a:t>    The on </a:t>
            </a:r>
            <a:r>
              <a:rPr lang="en-US" dirty="0">
                <a:noFill/>
                <a:effectLst>
                  <a:glow rad="127000">
                    <a:srgbClr val="FFFF00"/>
                  </a:glow>
                  <a:outerShdw blurRad="50800" dist="50800" dir="5400000" algn="ctr" rotWithShape="0">
                    <a:srgbClr val="FFFF00"/>
                  </a:outerShdw>
                </a:effectLst>
              </a:rPr>
              <a:t>sharing</a:t>
            </a:r>
            <a:r>
              <a:rPr lang="en-US" dirty="0">
                <a:noFill/>
              </a:rPr>
              <a:t> the knowledge gained within DAMAST to help the freshwater management and to supply the public with clean, reliable and affordable power. This project is the first step towards a Scientific Centre of Competence in the Caucasus.  Such a </a:t>
            </a:r>
            <a:r>
              <a:rPr lang="en-US" dirty="0" err="1">
                <a:noFill/>
              </a:rPr>
              <a:t>centre</a:t>
            </a:r>
            <a:r>
              <a:rPr lang="en-US" dirty="0">
                <a:noFill/>
              </a:rPr>
              <a:t> would be ideal to combine the goals of climate change and energy security.</a:t>
            </a:r>
          </a:p>
        </p:txBody>
      </p:sp>
    </p:spTree>
    <p:extLst>
      <p:ext uri="{BB962C8B-B14F-4D97-AF65-F5344CB8AC3E}">
        <p14:creationId xmlns:p14="http://schemas.microsoft.com/office/powerpoint/2010/main" val="2208533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297173" y="9380"/>
            <a:ext cx="9469252" cy="1046162"/>
          </a:xfrm>
        </p:spPr>
        <p:txBody>
          <a:bodyPr>
            <a:normAutofit fontScale="90000"/>
          </a:bodyPr>
          <a:lstStyle/>
          <a:p>
            <a:pPr algn="ctr"/>
            <a:r>
              <a:rPr lang="en-US" altLang="en-US" sz="2400" dirty="0" err="1">
                <a:ln>
                  <a:solidFill>
                    <a:sysClr val="windowText" lastClr="000000"/>
                  </a:solidFill>
                </a:ln>
              </a:rPr>
              <a:t>Reccurence</a:t>
            </a:r>
            <a:r>
              <a:rPr lang="en-US" altLang="en-US" sz="2400" dirty="0">
                <a:ln>
                  <a:solidFill>
                    <a:sysClr val="windowText" lastClr="000000"/>
                  </a:solidFill>
                </a:ln>
              </a:rPr>
              <a:t> Quantification Analysis characteristics of displacement </a:t>
            </a:r>
            <a:r>
              <a:rPr lang="en-US" altLang="en-US" sz="2400" i="1" dirty="0">
                <a:ln>
                  <a:solidFill>
                    <a:sysClr val="windowText" lastClr="000000"/>
                  </a:solidFill>
                </a:ln>
              </a:rPr>
              <a:t>d</a:t>
            </a:r>
            <a:r>
              <a:rPr lang="en-US" altLang="en-US" sz="2400" dirty="0">
                <a:ln>
                  <a:solidFill>
                    <a:sysClr val="windowText" lastClr="000000"/>
                  </a:solidFill>
                </a:ln>
              </a:rPr>
              <a:t> of the fault in </a:t>
            </a:r>
            <a:r>
              <a:rPr lang="en-US" altLang="en-US" sz="2400" dirty="0" err="1">
                <a:ln>
                  <a:solidFill>
                    <a:sysClr val="windowText" lastClr="000000"/>
                  </a:solidFill>
                </a:ln>
              </a:rPr>
              <a:t>Enguri</a:t>
            </a:r>
            <a:r>
              <a:rPr lang="en-US" altLang="en-US" sz="2400" dirty="0">
                <a:ln>
                  <a:solidFill>
                    <a:sysClr val="windowText" lastClr="000000"/>
                  </a:solidFill>
                </a:ln>
              </a:rPr>
              <a:t> Dam foundation in 1974-20</a:t>
            </a:r>
            <a:r>
              <a:rPr lang="ka-GE" altLang="en-US" sz="2400" dirty="0">
                <a:ln>
                  <a:solidFill>
                    <a:sysClr val="windowText" lastClr="000000"/>
                  </a:solidFill>
                </a:ln>
              </a:rPr>
              <a:t>1</a:t>
            </a:r>
            <a:r>
              <a:rPr lang="en-US" altLang="en-US" sz="2400" dirty="0">
                <a:ln>
                  <a:solidFill>
                    <a:sysClr val="windowText" lastClr="000000"/>
                  </a:solidFill>
                </a:ln>
              </a:rPr>
              <a:t>9: </a:t>
            </a:r>
            <a:r>
              <a:rPr lang="en-US" altLang="en-US" sz="2400" b="1" dirty="0">
                <a:ln>
                  <a:solidFill>
                    <a:sysClr val="windowText" lastClr="000000"/>
                  </a:solidFill>
                </a:ln>
                <a:solidFill>
                  <a:schemeClr val="bg1"/>
                </a:solidFill>
              </a:rPr>
              <a:t>1. %DET; 2 - %LAM; 3. Trapping </a:t>
            </a:r>
            <a:r>
              <a:rPr lang="en-US" altLang="en-US" sz="2400" dirty="0">
                <a:ln>
                  <a:solidFill>
                    <a:sysClr val="windowText" lastClr="000000"/>
                  </a:solidFill>
                </a:ln>
                <a:solidFill>
                  <a:schemeClr val="bg1"/>
                </a:solidFill>
              </a:rPr>
              <a:t>times TT. </a:t>
            </a:r>
          </a:p>
        </p:txBody>
      </p:sp>
      <p:pic>
        <p:nvPicPr>
          <p:cNvPr id="5" name="Picture 1" descr="http://www.coe.int/documents/7354522/8535162/GHHD-1.png/cd8fde48-65bd-4a84-9221-5d24119acef4?t=1404281544000"/>
          <p:cNvPicPr>
            <a:picLocks noChangeAspect="1" noChangeArrowheads="1"/>
          </p:cNvPicPr>
          <p:nvPr/>
        </p:nvPicPr>
        <p:blipFill>
          <a:blip r:embed="rId3"/>
          <a:srcRect/>
          <a:stretch>
            <a:fillRect/>
          </a:stretch>
        </p:blipFill>
        <p:spPr bwMode="auto">
          <a:xfrm>
            <a:off x="555811" y="114729"/>
            <a:ext cx="741362" cy="757237"/>
          </a:xfrm>
          <a:prstGeom prst="rect">
            <a:avLst/>
          </a:prstGeom>
          <a:solidFill>
            <a:schemeClr val="accent2">
              <a:lumMod val="40000"/>
              <a:lumOff val="60000"/>
            </a:schemeClr>
          </a:solidFill>
          <a:ln>
            <a:noFill/>
          </a:ln>
        </p:spPr>
      </p:pic>
      <p:pic>
        <p:nvPicPr>
          <p:cNvPr id="24580" name="Immagine 1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66425" y="67121"/>
            <a:ext cx="771525"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3388" y="3903664"/>
            <a:ext cx="4392612" cy="280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03388" y="1304926"/>
            <a:ext cx="4392612" cy="255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3"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11901" y="1298429"/>
            <a:ext cx="3992563" cy="2562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4" name="Picture 10" descr="C:\Users\User\Desktop\def_1972_2021_3.jpg"/>
          <p:cNvPicPr>
            <a:picLocks noGrp="1" noChangeAspect="1" noChangeArrowheads="1"/>
          </p:cNvPicPr>
          <p:nvPr>
            <p:ph idx="1"/>
          </p:nvPr>
        </p:nvPicPr>
        <p:blipFill>
          <a:blip r:embed="rId8" cstate="print">
            <a:extLst>
              <a:ext uri="{28A0092B-C50C-407E-A947-70E740481C1C}">
                <a14:useLocalDpi xmlns:a14="http://schemas.microsoft.com/office/drawing/2010/main" val="0"/>
              </a:ext>
            </a:extLst>
          </a:blip>
          <a:srcRect/>
          <a:stretch>
            <a:fillRect/>
          </a:stretch>
        </p:blipFill>
        <p:spPr>
          <a:xfrm>
            <a:off x="6361317" y="3924624"/>
            <a:ext cx="3967359" cy="2766366"/>
          </a:xfrm>
          <a:noFill/>
          <a:ln w="3175">
            <a:solidFill>
              <a:schemeClr val="tx1"/>
            </a:solidFill>
            <a:miter lim="800000"/>
            <a:headEnd/>
            <a:tailEnd/>
          </a:ln>
        </p:spPr>
      </p:pic>
      <p:cxnSp>
        <p:nvCxnSpPr>
          <p:cNvPr id="24585" name="Straight Connector 11"/>
          <p:cNvCxnSpPr>
            <a:cxnSpLocks noChangeShapeType="1"/>
          </p:cNvCxnSpPr>
          <p:nvPr/>
        </p:nvCxnSpPr>
        <p:spPr bwMode="auto">
          <a:xfrm>
            <a:off x="2782888" y="1557339"/>
            <a:ext cx="0" cy="15843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86" name="Straight Connector 13"/>
          <p:cNvCxnSpPr>
            <a:cxnSpLocks noChangeShapeType="1"/>
          </p:cNvCxnSpPr>
          <p:nvPr/>
        </p:nvCxnSpPr>
        <p:spPr bwMode="auto">
          <a:xfrm>
            <a:off x="3216275" y="1557339"/>
            <a:ext cx="0" cy="15843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87" name="Straight Connector 14"/>
          <p:cNvCxnSpPr>
            <a:cxnSpLocks noChangeShapeType="1"/>
          </p:cNvCxnSpPr>
          <p:nvPr/>
        </p:nvCxnSpPr>
        <p:spPr bwMode="auto">
          <a:xfrm>
            <a:off x="5159375" y="1557339"/>
            <a:ext cx="0" cy="15843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88" name="Straight Connector 15"/>
          <p:cNvCxnSpPr>
            <a:cxnSpLocks noChangeShapeType="1"/>
          </p:cNvCxnSpPr>
          <p:nvPr/>
        </p:nvCxnSpPr>
        <p:spPr bwMode="auto">
          <a:xfrm>
            <a:off x="7354253" y="1628776"/>
            <a:ext cx="0" cy="15843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89" name="Straight Connector 16"/>
          <p:cNvCxnSpPr>
            <a:cxnSpLocks noChangeShapeType="1"/>
          </p:cNvCxnSpPr>
          <p:nvPr/>
        </p:nvCxnSpPr>
        <p:spPr bwMode="auto">
          <a:xfrm>
            <a:off x="7751763" y="1580199"/>
            <a:ext cx="0" cy="16605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90" name="Straight Connector 17"/>
          <p:cNvCxnSpPr>
            <a:cxnSpLocks noChangeShapeType="1"/>
          </p:cNvCxnSpPr>
          <p:nvPr/>
        </p:nvCxnSpPr>
        <p:spPr bwMode="auto">
          <a:xfrm>
            <a:off x="9480550" y="1663066"/>
            <a:ext cx="0" cy="15843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91" name="Straight Connector 20"/>
          <p:cNvCxnSpPr>
            <a:cxnSpLocks noChangeShapeType="1"/>
          </p:cNvCxnSpPr>
          <p:nvPr/>
        </p:nvCxnSpPr>
        <p:spPr bwMode="auto">
          <a:xfrm>
            <a:off x="2711450" y="4437064"/>
            <a:ext cx="0" cy="15843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92" name="Straight Connector 21"/>
          <p:cNvCxnSpPr>
            <a:cxnSpLocks noChangeShapeType="1"/>
          </p:cNvCxnSpPr>
          <p:nvPr/>
        </p:nvCxnSpPr>
        <p:spPr bwMode="auto">
          <a:xfrm>
            <a:off x="3143250" y="4437064"/>
            <a:ext cx="0" cy="15843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93" name="Straight Connector 22"/>
          <p:cNvCxnSpPr>
            <a:cxnSpLocks noChangeShapeType="1"/>
          </p:cNvCxnSpPr>
          <p:nvPr/>
        </p:nvCxnSpPr>
        <p:spPr bwMode="auto">
          <a:xfrm>
            <a:off x="5159375" y="4365626"/>
            <a:ext cx="0" cy="165576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94" name="Straight Connector 24"/>
          <p:cNvCxnSpPr>
            <a:cxnSpLocks noChangeShapeType="1"/>
          </p:cNvCxnSpPr>
          <p:nvPr/>
        </p:nvCxnSpPr>
        <p:spPr bwMode="auto">
          <a:xfrm>
            <a:off x="7175500" y="4652964"/>
            <a:ext cx="0" cy="15843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95" name="Straight Connector 25"/>
          <p:cNvCxnSpPr>
            <a:cxnSpLocks noChangeShapeType="1"/>
          </p:cNvCxnSpPr>
          <p:nvPr/>
        </p:nvCxnSpPr>
        <p:spPr bwMode="auto">
          <a:xfrm>
            <a:off x="7608888" y="4652964"/>
            <a:ext cx="0" cy="15843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96" name="Straight Connector 26"/>
          <p:cNvCxnSpPr>
            <a:cxnSpLocks noChangeShapeType="1"/>
          </p:cNvCxnSpPr>
          <p:nvPr/>
        </p:nvCxnSpPr>
        <p:spPr bwMode="auto">
          <a:xfrm>
            <a:off x="9336088" y="4581526"/>
            <a:ext cx="0" cy="165576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4597" name="Straight Connector 24"/>
          <p:cNvCxnSpPr>
            <a:cxnSpLocks noChangeShapeType="1"/>
          </p:cNvCxnSpPr>
          <p:nvPr/>
        </p:nvCxnSpPr>
        <p:spPr bwMode="auto">
          <a:xfrm>
            <a:off x="6816725" y="5307014"/>
            <a:ext cx="0" cy="930275"/>
          </a:xfrm>
          <a:prstGeom prst="line">
            <a:avLst/>
          </a:prstGeom>
          <a:noFill/>
          <a:ln w="9525" algn="ctr">
            <a:solidFill>
              <a:schemeClr val="tx1"/>
            </a:solidFill>
            <a:prstDash val="sysDash"/>
            <a:round/>
            <a:headEnd/>
            <a:tailEnd/>
          </a:ln>
          <a:extLst>
            <a:ext uri="{909E8E84-426E-40DD-AFC4-6F175D3DCCD1}">
              <a14:hiddenFill xmlns:a14="http://schemas.microsoft.com/office/drawing/2010/main">
                <a:noFill/>
              </a14:hiddenFill>
            </a:ext>
          </a:extLst>
        </p:spPr>
      </p:cxnSp>
      <p:sp>
        <p:nvSpPr>
          <p:cNvPr id="22" name="Title 1"/>
          <p:cNvSpPr txBox="1">
            <a:spLocks/>
          </p:cNvSpPr>
          <p:nvPr/>
        </p:nvSpPr>
        <p:spPr>
          <a:xfrm>
            <a:off x="3302000" y="602458"/>
            <a:ext cx="7640638" cy="104616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3019425" algn="l"/>
              </a:tabLst>
            </a:pPr>
            <a:r>
              <a:rPr lang="en-US" altLang="en-US" sz="2400" dirty="0">
                <a:solidFill>
                  <a:schemeClr val="bg1"/>
                </a:solidFill>
              </a:rPr>
              <a:t>characteristics</a:t>
            </a:r>
            <a:endParaRPr lang="en-US" altLang="en-US" sz="2400" dirty="0">
              <a:solidFill>
                <a:sysClr val="windowText" lastClr="000000"/>
              </a:solidFill>
            </a:endParaRPr>
          </a:p>
        </p:txBody>
      </p:sp>
      <p:sp>
        <p:nvSpPr>
          <p:cNvPr id="2" name="TextBox 1"/>
          <p:cNvSpPr txBox="1"/>
          <p:nvPr/>
        </p:nvSpPr>
        <p:spPr>
          <a:xfrm>
            <a:off x="4140153" y="2484585"/>
            <a:ext cx="301686" cy="369332"/>
          </a:xfrm>
          <a:prstGeom prst="rect">
            <a:avLst/>
          </a:prstGeom>
          <a:noFill/>
        </p:spPr>
        <p:txBody>
          <a:bodyPr wrap="none" rtlCol="0">
            <a:spAutoFit/>
          </a:bodyPr>
          <a:lstStyle/>
          <a:p>
            <a:r>
              <a:rPr lang="en-US" dirty="0"/>
              <a:t>1</a:t>
            </a:r>
          </a:p>
        </p:txBody>
      </p:sp>
      <p:sp>
        <p:nvSpPr>
          <p:cNvPr id="3" name="TextBox 2"/>
          <p:cNvSpPr txBox="1"/>
          <p:nvPr/>
        </p:nvSpPr>
        <p:spPr>
          <a:xfrm flipH="1">
            <a:off x="8562022" y="2675607"/>
            <a:ext cx="94614" cy="369332"/>
          </a:xfrm>
          <a:prstGeom prst="rect">
            <a:avLst/>
          </a:prstGeom>
          <a:noFill/>
        </p:spPr>
        <p:txBody>
          <a:bodyPr wrap="square" rtlCol="0">
            <a:spAutoFit/>
          </a:bodyPr>
          <a:lstStyle/>
          <a:p>
            <a:r>
              <a:rPr lang="en-US" dirty="0"/>
              <a:t>2</a:t>
            </a:r>
          </a:p>
        </p:txBody>
      </p:sp>
      <p:sp>
        <p:nvSpPr>
          <p:cNvPr id="4" name="TextBox 3"/>
          <p:cNvSpPr txBox="1"/>
          <p:nvPr/>
        </p:nvSpPr>
        <p:spPr>
          <a:xfrm>
            <a:off x="3949700" y="5358602"/>
            <a:ext cx="301686" cy="369332"/>
          </a:xfrm>
          <a:prstGeom prst="rect">
            <a:avLst/>
          </a:prstGeom>
          <a:noFill/>
        </p:spPr>
        <p:txBody>
          <a:bodyPr wrap="none" rtlCol="0">
            <a:spAutoFit/>
          </a:bodyPr>
          <a:lstStyle/>
          <a:p>
            <a:r>
              <a:rPr lang="en-US" dirty="0"/>
              <a:t>3</a:t>
            </a:r>
          </a:p>
        </p:txBody>
      </p:sp>
      <p:sp>
        <p:nvSpPr>
          <p:cNvPr id="28" name="TextBox 27"/>
          <p:cNvSpPr txBox="1"/>
          <p:nvPr/>
        </p:nvSpPr>
        <p:spPr>
          <a:xfrm>
            <a:off x="1297173" y="869952"/>
            <a:ext cx="8928100" cy="368300"/>
          </a:xfrm>
          <a:prstGeom prst="rect">
            <a:avLst/>
          </a:prstGeom>
          <a:noFill/>
        </p:spPr>
        <p:txBody>
          <a:bodyPr>
            <a:spAutoFit/>
          </a:bodyPr>
          <a:lstStyle/>
          <a:p>
            <a:pPr>
              <a:defRPr/>
            </a:pPr>
            <a:endParaRPr lang="en-US" dirty="0">
              <a:noFill/>
            </a:endParaRPr>
          </a:p>
        </p:txBody>
      </p:sp>
      <p:sp>
        <p:nvSpPr>
          <p:cNvPr id="29" name="TextBox 28"/>
          <p:cNvSpPr txBox="1"/>
          <p:nvPr/>
        </p:nvSpPr>
        <p:spPr>
          <a:xfrm>
            <a:off x="525648" y="845345"/>
            <a:ext cx="10060150" cy="369332"/>
          </a:xfrm>
          <a:prstGeom prst="rect">
            <a:avLst/>
          </a:prstGeom>
          <a:noFill/>
        </p:spPr>
        <p:txBody>
          <a:bodyPr wrap="square">
            <a:spAutoFit/>
          </a:bodyPr>
          <a:lstStyle/>
          <a:p>
            <a:pPr>
              <a:defRPr/>
            </a:pPr>
            <a:r>
              <a:rPr lang="en-US" dirty="0"/>
              <a:t>Before regular </a:t>
            </a:r>
            <a:r>
              <a:rPr lang="en-US" altLang="en-US" i="1" dirty="0">
                <a:ln>
                  <a:solidFill>
                    <a:sysClr val="windowText" lastClr="000000"/>
                  </a:solidFill>
                </a:ln>
              </a:rPr>
              <a:t>d</a:t>
            </a:r>
            <a:endParaRPr lang="en-US" dirty="0"/>
          </a:p>
        </p:txBody>
      </p:sp>
      <p:cxnSp>
        <p:nvCxnSpPr>
          <p:cNvPr id="30" name="Straight Connector 14"/>
          <p:cNvCxnSpPr>
            <a:cxnSpLocks noChangeShapeType="1"/>
          </p:cNvCxnSpPr>
          <p:nvPr/>
        </p:nvCxnSpPr>
        <p:spPr bwMode="auto">
          <a:xfrm flipH="1">
            <a:off x="2189971" y="1038196"/>
            <a:ext cx="755650" cy="0"/>
          </a:xfrm>
          <a:prstGeom prst="line">
            <a:avLst/>
          </a:prstGeom>
          <a:noFill/>
          <a:ln w="76200" algn="ctr">
            <a:solidFill>
              <a:srgbClr val="FFC000"/>
            </a:solidFill>
            <a:round/>
            <a:headEnd/>
            <a:tailEnd/>
          </a:ln>
          <a:extLst>
            <a:ext uri="{909E8E84-426E-40DD-AFC4-6F175D3DCCD1}">
              <a14:hiddenFill xmlns:a14="http://schemas.microsoft.com/office/drawing/2010/main">
                <a:noFill/>
              </a14:hiddenFill>
            </a:ext>
          </a:extLst>
        </p:spPr>
      </p:cxnSp>
      <p:cxnSp>
        <p:nvCxnSpPr>
          <p:cNvPr id="31" name="Straight Connector 20"/>
          <p:cNvCxnSpPr>
            <a:cxnSpLocks noChangeShapeType="1"/>
          </p:cNvCxnSpPr>
          <p:nvPr/>
        </p:nvCxnSpPr>
        <p:spPr bwMode="auto">
          <a:xfrm flipH="1">
            <a:off x="3976769" y="1023089"/>
            <a:ext cx="981075" cy="0"/>
          </a:xfrm>
          <a:prstGeom prst="line">
            <a:avLst/>
          </a:prstGeom>
          <a:noFill/>
          <a:ln w="76200" algn="ctr">
            <a:solidFill>
              <a:srgbClr val="A20F9E"/>
            </a:solidFill>
            <a:round/>
            <a:headEnd/>
            <a:tailEnd/>
          </a:ln>
          <a:extLst>
            <a:ext uri="{909E8E84-426E-40DD-AFC4-6F175D3DCCD1}">
              <a14:hiddenFill xmlns:a14="http://schemas.microsoft.com/office/drawing/2010/main">
                <a:noFill/>
              </a14:hiddenFill>
            </a:ext>
          </a:extLst>
        </p:spPr>
      </p:cxnSp>
      <p:cxnSp>
        <p:nvCxnSpPr>
          <p:cNvPr id="32" name="Straight Connector 31"/>
          <p:cNvCxnSpPr/>
          <p:nvPr/>
        </p:nvCxnSpPr>
        <p:spPr bwMode="auto">
          <a:xfrm flipH="1">
            <a:off x="6398700" y="1023089"/>
            <a:ext cx="935037" cy="0"/>
          </a:xfrm>
          <a:prstGeom prst="line">
            <a:avLst/>
          </a:prstGeom>
          <a:solidFill>
            <a:srgbClr val="00B8FF"/>
          </a:solidFill>
          <a:ln w="76200" cap="flat" cmpd="sng" algn="ctr">
            <a:solidFill>
              <a:schemeClr val="accent2">
                <a:lumMod val="75000"/>
              </a:schemeClr>
            </a:solidFill>
            <a:prstDash val="solid"/>
            <a:round/>
            <a:headEnd type="none" w="med" len="med"/>
            <a:tailEnd type="none" w="med" len="med"/>
          </a:ln>
          <a:effectLst/>
        </p:spPr>
      </p:cxnSp>
      <p:sp>
        <p:nvSpPr>
          <p:cNvPr id="33" name="Rectangle 32"/>
          <p:cNvSpPr>
            <a:spLocks noChangeArrowheads="1"/>
          </p:cNvSpPr>
          <p:nvPr/>
        </p:nvSpPr>
        <p:spPr bwMode="auto">
          <a:xfrm>
            <a:off x="9422514" y="981810"/>
            <a:ext cx="1270793" cy="84953"/>
          </a:xfrm>
          <a:prstGeom prst="rect">
            <a:avLst/>
          </a:prstGeom>
          <a:solidFill>
            <a:srgbClr val="00B8FF"/>
          </a:solidFill>
          <a:ln w="9525" algn="ctr">
            <a:solidFill>
              <a:schemeClr val="tx1"/>
            </a:solidFill>
            <a:round/>
            <a:headEnd/>
            <a:tailEnd/>
          </a:ln>
        </p:spPr>
        <p:txBody>
          <a:bodyPr/>
          <a:lstStyle/>
          <a:p>
            <a:pPr eaLnBrk="1" hangingPunct="1">
              <a:buClr>
                <a:srgbClr val="000000"/>
              </a:buClr>
              <a:buSzPct val="100000"/>
              <a:buFont typeface="Times New Roman" panose="02020603050405020304" pitchFamily="18" charset="0"/>
              <a:buNone/>
            </a:pPr>
            <a:endParaRPr lang="en-US" altLang="en-US"/>
          </a:p>
        </p:txBody>
      </p:sp>
      <p:sp>
        <p:nvSpPr>
          <p:cNvPr id="34" name="Rectangle 33"/>
          <p:cNvSpPr>
            <a:spLocks noChangeArrowheads="1"/>
          </p:cNvSpPr>
          <p:nvPr/>
        </p:nvSpPr>
        <p:spPr bwMode="auto">
          <a:xfrm>
            <a:off x="3215882" y="2369199"/>
            <a:ext cx="2786881" cy="90487"/>
          </a:xfrm>
          <a:prstGeom prst="rect">
            <a:avLst/>
          </a:prstGeom>
          <a:solidFill>
            <a:srgbClr val="00B8FF"/>
          </a:solidFill>
          <a:ln w="9525" algn="ctr">
            <a:solidFill>
              <a:schemeClr val="tx1"/>
            </a:solidFill>
            <a:round/>
            <a:headEnd/>
            <a:tailEnd/>
          </a:ln>
        </p:spPr>
        <p:txBody>
          <a:bodyPr/>
          <a:lstStyle/>
          <a:p>
            <a:pPr eaLnBrk="1" hangingPunct="1">
              <a:buClr>
                <a:srgbClr val="000000"/>
              </a:buClr>
              <a:buSzPct val="100000"/>
              <a:buFont typeface="Times New Roman" panose="02020603050405020304" pitchFamily="18" charset="0"/>
              <a:buNone/>
            </a:pPr>
            <a:endParaRPr lang="en-US" altLang="en-US"/>
          </a:p>
        </p:txBody>
      </p:sp>
      <p:cxnSp>
        <p:nvCxnSpPr>
          <p:cNvPr id="35" name="Straight Connector 14"/>
          <p:cNvCxnSpPr>
            <a:cxnSpLocks noChangeShapeType="1"/>
          </p:cNvCxnSpPr>
          <p:nvPr/>
        </p:nvCxnSpPr>
        <p:spPr bwMode="auto">
          <a:xfrm flipH="1">
            <a:off x="2424883" y="2089799"/>
            <a:ext cx="811212" cy="0"/>
          </a:xfrm>
          <a:prstGeom prst="line">
            <a:avLst/>
          </a:prstGeom>
          <a:noFill/>
          <a:ln w="76200" algn="ctr">
            <a:solidFill>
              <a:srgbClr val="FFC000"/>
            </a:solidFill>
            <a:round/>
            <a:headEnd/>
            <a:tailEnd/>
          </a:ln>
          <a:extLst>
            <a:ext uri="{909E8E84-426E-40DD-AFC4-6F175D3DCCD1}">
              <a14:hiddenFill xmlns:a14="http://schemas.microsoft.com/office/drawing/2010/main">
                <a:noFill/>
              </a14:hiddenFill>
            </a:ext>
          </a:extLst>
        </p:spPr>
      </p:cxnSp>
      <p:cxnSp>
        <p:nvCxnSpPr>
          <p:cNvPr id="37" name="Straight Connector 20"/>
          <p:cNvCxnSpPr>
            <a:cxnSpLocks noChangeShapeType="1"/>
          </p:cNvCxnSpPr>
          <p:nvPr/>
        </p:nvCxnSpPr>
        <p:spPr bwMode="auto">
          <a:xfrm flipH="1" flipV="1">
            <a:off x="3216276" y="2089799"/>
            <a:ext cx="1938459" cy="1891"/>
          </a:xfrm>
          <a:prstGeom prst="line">
            <a:avLst/>
          </a:prstGeom>
          <a:noFill/>
          <a:ln w="76200" algn="ctr">
            <a:solidFill>
              <a:srgbClr val="A20F9E"/>
            </a:solidFill>
            <a:round/>
            <a:headEnd/>
            <a:tailEnd/>
          </a:ln>
          <a:extLst>
            <a:ext uri="{909E8E84-426E-40DD-AFC4-6F175D3DCCD1}">
              <a14:hiddenFill xmlns:a14="http://schemas.microsoft.com/office/drawing/2010/main">
                <a:noFill/>
              </a14:hiddenFill>
            </a:ext>
          </a:extLst>
        </p:spPr>
      </p:cxnSp>
      <p:cxnSp>
        <p:nvCxnSpPr>
          <p:cNvPr id="39" name="Straight Connector 38"/>
          <p:cNvCxnSpPr/>
          <p:nvPr/>
        </p:nvCxnSpPr>
        <p:spPr bwMode="auto">
          <a:xfrm flipH="1">
            <a:off x="5154735" y="2089799"/>
            <a:ext cx="935037" cy="0"/>
          </a:xfrm>
          <a:prstGeom prst="line">
            <a:avLst/>
          </a:prstGeom>
          <a:solidFill>
            <a:srgbClr val="00B8FF"/>
          </a:solidFill>
          <a:ln w="76200" cap="flat" cmpd="sng" algn="ctr">
            <a:solidFill>
              <a:schemeClr val="accent2">
                <a:lumMod val="75000"/>
              </a:schemeClr>
            </a:solidFill>
            <a:prstDash val="solid"/>
            <a:round/>
            <a:headEnd type="none" w="med" len="med"/>
            <a:tailEnd type="none" w="med" len="med"/>
          </a:ln>
          <a:effectLst/>
        </p:spPr>
      </p:cxnSp>
      <p:cxnSp>
        <p:nvCxnSpPr>
          <p:cNvPr id="44" name="Straight Connector 14"/>
          <p:cNvCxnSpPr>
            <a:cxnSpLocks noChangeShapeType="1"/>
          </p:cNvCxnSpPr>
          <p:nvPr/>
        </p:nvCxnSpPr>
        <p:spPr bwMode="auto">
          <a:xfrm flipH="1">
            <a:off x="7023553" y="2160270"/>
            <a:ext cx="728210" cy="13349"/>
          </a:xfrm>
          <a:prstGeom prst="line">
            <a:avLst/>
          </a:prstGeom>
          <a:noFill/>
          <a:ln w="76200" algn="ctr">
            <a:solidFill>
              <a:srgbClr val="FFC000"/>
            </a:solidFill>
            <a:round/>
            <a:headEnd/>
            <a:tailEnd/>
          </a:ln>
          <a:extLst>
            <a:ext uri="{909E8E84-426E-40DD-AFC4-6F175D3DCCD1}">
              <a14:hiddenFill xmlns:a14="http://schemas.microsoft.com/office/drawing/2010/main">
                <a:noFill/>
              </a14:hiddenFill>
            </a:ext>
          </a:extLst>
        </p:spPr>
      </p:cxnSp>
      <p:cxnSp>
        <p:nvCxnSpPr>
          <p:cNvPr id="46" name="Straight Connector 20"/>
          <p:cNvCxnSpPr>
            <a:cxnSpLocks noChangeShapeType="1"/>
          </p:cNvCxnSpPr>
          <p:nvPr/>
        </p:nvCxnSpPr>
        <p:spPr bwMode="auto">
          <a:xfrm flipH="1" flipV="1">
            <a:off x="7747333" y="2165055"/>
            <a:ext cx="1759132" cy="8564"/>
          </a:xfrm>
          <a:prstGeom prst="line">
            <a:avLst/>
          </a:prstGeom>
          <a:noFill/>
          <a:ln w="76200" algn="ctr">
            <a:solidFill>
              <a:srgbClr val="A20F9E"/>
            </a:solidFill>
            <a:round/>
            <a:headEnd/>
            <a:tailEnd/>
          </a:ln>
          <a:extLst>
            <a:ext uri="{909E8E84-426E-40DD-AFC4-6F175D3DCCD1}">
              <a14:hiddenFill xmlns:a14="http://schemas.microsoft.com/office/drawing/2010/main">
                <a:noFill/>
              </a14:hiddenFill>
            </a:ext>
          </a:extLst>
        </p:spPr>
      </p:cxnSp>
      <p:cxnSp>
        <p:nvCxnSpPr>
          <p:cNvPr id="48" name="Straight Connector 47"/>
          <p:cNvCxnSpPr/>
          <p:nvPr/>
        </p:nvCxnSpPr>
        <p:spPr bwMode="auto">
          <a:xfrm flipH="1" flipV="1">
            <a:off x="9506465" y="2169781"/>
            <a:ext cx="744724" cy="1919"/>
          </a:xfrm>
          <a:prstGeom prst="line">
            <a:avLst/>
          </a:prstGeom>
          <a:solidFill>
            <a:srgbClr val="00B8FF"/>
          </a:solidFill>
          <a:ln w="76200" cap="flat" cmpd="sng" algn="ctr">
            <a:solidFill>
              <a:schemeClr val="accent2">
                <a:lumMod val="75000"/>
              </a:schemeClr>
            </a:solidFill>
            <a:prstDash val="solid"/>
            <a:round/>
            <a:headEnd type="none" w="med" len="med"/>
            <a:tailEnd type="none" w="med" len="med"/>
          </a:ln>
          <a:effectLst/>
        </p:spPr>
      </p:cxnSp>
      <p:cxnSp>
        <p:nvCxnSpPr>
          <p:cNvPr id="51" name="Straight Connector 14"/>
          <p:cNvCxnSpPr>
            <a:cxnSpLocks noChangeShapeType="1"/>
          </p:cNvCxnSpPr>
          <p:nvPr/>
        </p:nvCxnSpPr>
        <p:spPr bwMode="auto">
          <a:xfrm flipH="1">
            <a:off x="2305844" y="5307014"/>
            <a:ext cx="811212" cy="0"/>
          </a:xfrm>
          <a:prstGeom prst="line">
            <a:avLst/>
          </a:prstGeom>
          <a:noFill/>
          <a:ln w="76200" algn="ctr">
            <a:solidFill>
              <a:srgbClr val="FFC000"/>
            </a:solidFill>
            <a:round/>
            <a:headEnd/>
            <a:tailEnd/>
          </a:ln>
          <a:extLst>
            <a:ext uri="{909E8E84-426E-40DD-AFC4-6F175D3DCCD1}">
              <a14:hiddenFill xmlns:a14="http://schemas.microsoft.com/office/drawing/2010/main">
                <a:noFill/>
              </a14:hiddenFill>
            </a:ext>
          </a:extLst>
        </p:spPr>
      </p:cxnSp>
      <p:cxnSp>
        <p:nvCxnSpPr>
          <p:cNvPr id="52" name="Straight Connector 20"/>
          <p:cNvCxnSpPr>
            <a:cxnSpLocks noChangeShapeType="1"/>
          </p:cNvCxnSpPr>
          <p:nvPr/>
        </p:nvCxnSpPr>
        <p:spPr bwMode="auto">
          <a:xfrm flipH="1" flipV="1">
            <a:off x="3159125" y="5315739"/>
            <a:ext cx="1992338" cy="1"/>
          </a:xfrm>
          <a:prstGeom prst="line">
            <a:avLst/>
          </a:prstGeom>
          <a:noFill/>
          <a:ln w="76200" algn="ctr">
            <a:solidFill>
              <a:srgbClr val="A20F9E"/>
            </a:solidFill>
            <a:round/>
            <a:headEnd/>
            <a:tailEnd/>
          </a:ln>
          <a:extLst>
            <a:ext uri="{909E8E84-426E-40DD-AFC4-6F175D3DCCD1}">
              <a14:hiddenFill xmlns:a14="http://schemas.microsoft.com/office/drawing/2010/main">
                <a:noFill/>
              </a14:hiddenFill>
            </a:ext>
          </a:extLst>
        </p:spPr>
      </p:cxnSp>
      <p:sp>
        <p:nvSpPr>
          <p:cNvPr id="54" name="Rectangle 53"/>
          <p:cNvSpPr>
            <a:spLocks noChangeArrowheads="1"/>
          </p:cNvSpPr>
          <p:nvPr/>
        </p:nvSpPr>
        <p:spPr bwMode="auto">
          <a:xfrm>
            <a:off x="3159124" y="5777702"/>
            <a:ext cx="2951164" cy="97318"/>
          </a:xfrm>
          <a:prstGeom prst="rect">
            <a:avLst/>
          </a:prstGeom>
          <a:solidFill>
            <a:srgbClr val="00B8FF"/>
          </a:solidFill>
          <a:ln w="9525" algn="ctr">
            <a:solidFill>
              <a:schemeClr val="tx1"/>
            </a:solidFill>
            <a:round/>
            <a:headEnd/>
            <a:tailEnd/>
          </a:ln>
        </p:spPr>
        <p:txBody>
          <a:bodyPr/>
          <a:lstStyle/>
          <a:p>
            <a:pPr eaLnBrk="1" hangingPunct="1">
              <a:buClr>
                <a:srgbClr val="000000"/>
              </a:buClr>
              <a:buSzPct val="100000"/>
              <a:buFont typeface="Times New Roman" panose="02020603050405020304" pitchFamily="18" charset="0"/>
              <a:buNone/>
            </a:pPr>
            <a:endParaRPr lang="en-US" altLang="en-US"/>
          </a:p>
        </p:txBody>
      </p:sp>
      <p:sp>
        <p:nvSpPr>
          <p:cNvPr id="55" name="Rectangle 54"/>
          <p:cNvSpPr>
            <a:spLocks noChangeArrowheads="1"/>
          </p:cNvSpPr>
          <p:nvPr/>
        </p:nvSpPr>
        <p:spPr bwMode="auto">
          <a:xfrm>
            <a:off x="7747333" y="2400374"/>
            <a:ext cx="2557131" cy="81229"/>
          </a:xfrm>
          <a:prstGeom prst="rect">
            <a:avLst/>
          </a:prstGeom>
          <a:solidFill>
            <a:srgbClr val="00B8FF"/>
          </a:solidFill>
          <a:ln w="9525" algn="ctr">
            <a:solidFill>
              <a:schemeClr val="tx1"/>
            </a:solidFill>
            <a:round/>
            <a:headEnd/>
            <a:tailEnd/>
          </a:ln>
        </p:spPr>
        <p:txBody>
          <a:bodyPr/>
          <a:lstStyle/>
          <a:p>
            <a:pPr eaLnBrk="1" hangingPunct="1">
              <a:buClr>
                <a:srgbClr val="000000"/>
              </a:buClr>
              <a:buSzPct val="100000"/>
              <a:buFont typeface="Times New Roman" panose="02020603050405020304" pitchFamily="18" charset="0"/>
              <a:buNone/>
            </a:pPr>
            <a:endParaRPr lang="en-US" altLang="en-US"/>
          </a:p>
        </p:txBody>
      </p:sp>
      <p:cxnSp>
        <p:nvCxnSpPr>
          <p:cNvPr id="56" name="Straight Connector 55"/>
          <p:cNvCxnSpPr>
            <a:stCxn id="24581" idx="3"/>
          </p:cNvCxnSpPr>
          <p:nvPr/>
        </p:nvCxnSpPr>
        <p:spPr bwMode="auto">
          <a:xfrm flipH="1">
            <a:off x="5145444" y="5307808"/>
            <a:ext cx="950556" cy="20374"/>
          </a:xfrm>
          <a:prstGeom prst="line">
            <a:avLst/>
          </a:prstGeom>
          <a:solidFill>
            <a:srgbClr val="00B8FF"/>
          </a:solidFill>
          <a:ln w="76200" cap="flat" cmpd="sng" algn="ctr">
            <a:solidFill>
              <a:schemeClr val="accent2">
                <a:lumMod val="75000"/>
              </a:schemeClr>
            </a:solidFill>
            <a:prstDash val="solid"/>
            <a:round/>
            <a:headEnd type="none" w="med" len="med"/>
            <a:tailEnd type="none" w="med" len="med"/>
          </a:ln>
          <a:effectLst/>
        </p:spPr>
      </p:cxnSp>
      <p:cxnSp>
        <p:nvCxnSpPr>
          <p:cNvPr id="59" name="Straight Connector 14"/>
          <p:cNvCxnSpPr>
            <a:cxnSpLocks noChangeShapeType="1"/>
          </p:cNvCxnSpPr>
          <p:nvPr/>
        </p:nvCxnSpPr>
        <p:spPr bwMode="auto">
          <a:xfrm flipH="1" flipV="1">
            <a:off x="6665020" y="5543268"/>
            <a:ext cx="943868" cy="282"/>
          </a:xfrm>
          <a:prstGeom prst="line">
            <a:avLst/>
          </a:prstGeom>
          <a:noFill/>
          <a:ln w="76200" algn="ctr">
            <a:solidFill>
              <a:srgbClr val="FFC000"/>
            </a:solidFill>
            <a:round/>
            <a:headEnd/>
            <a:tailEnd/>
          </a:ln>
          <a:extLst>
            <a:ext uri="{909E8E84-426E-40DD-AFC4-6F175D3DCCD1}">
              <a14:hiddenFill xmlns:a14="http://schemas.microsoft.com/office/drawing/2010/main">
                <a:noFill/>
              </a14:hiddenFill>
            </a:ext>
          </a:extLst>
        </p:spPr>
      </p:cxnSp>
      <p:cxnSp>
        <p:nvCxnSpPr>
          <p:cNvPr id="67" name="Straight Connector 20"/>
          <p:cNvCxnSpPr>
            <a:cxnSpLocks noChangeShapeType="1"/>
          </p:cNvCxnSpPr>
          <p:nvPr/>
        </p:nvCxnSpPr>
        <p:spPr bwMode="auto">
          <a:xfrm flipH="1">
            <a:off x="7608888" y="6016151"/>
            <a:ext cx="1748191" cy="2444"/>
          </a:xfrm>
          <a:prstGeom prst="line">
            <a:avLst/>
          </a:prstGeom>
          <a:noFill/>
          <a:ln w="76200" algn="ctr">
            <a:solidFill>
              <a:srgbClr val="A20F9E"/>
            </a:solidFill>
            <a:round/>
            <a:headEnd/>
            <a:tailEnd/>
          </a:ln>
          <a:extLst>
            <a:ext uri="{909E8E84-426E-40DD-AFC4-6F175D3DCCD1}">
              <a14:hiddenFill xmlns:a14="http://schemas.microsoft.com/office/drawing/2010/main">
                <a:noFill/>
              </a14:hiddenFill>
            </a:ext>
          </a:extLst>
        </p:spPr>
      </p:cxnSp>
      <p:cxnSp>
        <p:nvCxnSpPr>
          <p:cNvPr id="68" name="Straight Connector 67"/>
          <p:cNvCxnSpPr/>
          <p:nvPr/>
        </p:nvCxnSpPr>
        <p:spPr bwMode="auto">
          <a:xfrm flipH="1" flipV="1">
            <a:off x="9336089" y="6007165"/>
            <a:ext cx="975622" cy="8165"/>
          </a:xfrm>
          <a:prstGeom prst="line">
            <a:avLst/>
          </a:prstGeom>
          <a:solidFill>
            <a:srgbClr val="00B8FF"/>
          </a:solidFill>
          <a:ln w="76200" cap="flat" cmpd="sng" algn="ctr">
            <a:solidFill>
              <a:schemeClr val="accent2">
                <a:lumMod val="75000"/>
              </a:schemeClr>
            </a:solidFill>
            <a:prstDash val="solid"/>
            <a:round/>
            <a:headEnd type="none" w="med" len="med"/>
            <a:tailEnd type="none" w="med" len="med"/>
          </a:ln>
          <a:effectLst/>
        </p:spPr>
      </p:cxnSp>
      <p:sp>
        <p:nvSpPr>
          <p:cNvPr id="36" name="TextBox 35"/>
          <p:cNvSpPr txBox="1"/>
          <p:nvPr/>
        </p:nvSpPr>
        <p:spPr>
          <a:xfrm>
            <a:off x="0" y="1785496"/>
            <a:ext cx="1631157" cy="2862322"/>
          </a:xfrm>
          <a:prstGeom prst="rect">
            <a:avLst/>
          </a:prstGeom>
          <a:noFill/>
        </p:spPr>
        <p:txBody>
          <a:bodyPr wrap="square" rtlCol="0">
            <a:spAutoFit/>
          </a:bodyPr>
          <a:lstStyle/>
          <a:p>
            <a:pPr algn="ctr"/>
            <a:r>
              <a:rPr lang="en-US" b="1" dirty="0"/>
              <a:t>Note: from approximately 2013—2014 the pattern of WL is less regular  and  all determinism characteristics also decrease. </a:t>
            </a:r>
          </a:p>
        </p:txBody>
      </p:sp>
      <p:sp>
        <p:nvSpPr>
          <p:cNvPr id="73" name="Rectangle 72"/>
          <p:cNvSpPr>
            <a:spLocks noChangeArrowheads="1"/>
          </p:cNvSpPr>
          <p:nvPr/>
        </p:nvSpPr>
        <p:spPr bwMode="auto">
          <a:xfrm>
            <a:off x="7608888" y="6089790"/>
            <a:ext cx="2702823" cy="67977"/>
          </a:xfrm>
          <a:prstGeom prst="rect">
            <a:avLst/>
          </a:prstGeom>
          <a:solidFill>
            <a:srgbClr val="00B8FF"/>
          </a:solidFill>
          <a:ln w="9525" algn="ctr">
            <a:solidFill>
              <a:schemeClr val="tx1"/>
            </a:solidFill>
            <a:round/>
            <a:headEnd/>
            <a:tailEnd/>
          </a:ln>
        </p:spPr>
        <p:txBody>
          <a:bodyPr/>
          <a:lstStyle/>
          <a:p>
            <a:pPr eaLnBrk="1" hangingPunct="1">
              <a:buClr>
                <a:srgbClr val="000000"/>
              </a:buClr>
              <a:buSzPct val="100000"/>
              <a:buFont typeface="Times New Roman" panose="02020603050405020304" pitchFamily="18" charset="0"/>
              <a:buNone/>
            </a:pPr>
            <a:endParaRPr lang="en-US" altLang="en-US"/>
          </a:p>
        </p:txBody>
      </p:sp>
      <p:sp>
        <p:nvSpPr>
          <p:cNvPr id="6" name="TextBox 5"/>
          <p:cNvSpPr txBox="1"/>
          <p:nvPr/>
        </p:nvSpPr>
        <p:spPr>
          <a:xfrm>
            <a:off x="2974393" y="858731"/>
            <a:ext cx="1067087" cy="369332"/>
          </a:xfrm>
          <a:prstGeom prst="rect">
            <a:avLst/>
          </a:prstGeom>
          <a:noFill/>
        </p:spPr>
        <p:txBody>
          <a:bodyPr wrap="none" rtlCol="0">
            <a:spAutoFit/>
          </a:bodyPr>
          <a:lstStyle/>
          <a:p>
            <a:r>
              <a:rPr lang="en-US" dirty="0"/>
              <a:t>Regular </a:t>
            </a:r>
            <a:r>
              <a:rPr lang="en-US" altLang="en-US" i="1" dirty="0">
                <a:ln>
                  <a:solidFill>
                    <a:sysClr val="windowText" lastClr="000000"/>
                  </a:solidFill>
                </a:ln>
              </a:rPr>
              <a:t>d</a:t>
            </a:r>
            <a:endParaRPr lang="en-US" dirty="0"/>
          </a:p>
        </p:txBody>
      </p:sp>
      <p:sp>
        <p:nvSpPr>
          <p:cNvPr id="7" name="TextBox 6"/>
          <p:cNvSpPr txBox="1"/>
          <p:nvPr/>
        </p:nvSpPr>
        <p:spPr>
          <a:xfrm>
            <a:off x="4974912" y="870616"/>
            <a:ext cx="1549970" cy="369332"/>
          </a:xfrm>
          <a:prstGeom prst="rect">
            <a:avLst/>
          </a:prstGeom>
          <a:noFill/>
        </p:spPr>
        <p:txBody>
          <a:bodyPr wrap="square" rtlCol="0">
            <a:spAutoFit/>
          </a:bodyPr>
          <a:lstStyle/>
          <a:p>
            <a:r>
              <a:rPr lang="en-US" dirty="0"/>
              <a:t>Less regular </a:t>
            </a:r>
            <a:r>
              <a:rPr lang="en-US" altLang="en-US" i="1" dirty="0">
                <a:ln>
                  <a:solidFill>
                    <a:sysClr val="windowText" lastClr="000000"/>
                  </a:solidFill>
                </a:ln>
              </a:rPr>
              <a:t>d</a:t>
            </a:r>
            <a:endParaRPr lang="en-US" dirty="0"/>
          </a:p>
        </p:txBody>
      </p:sp>
      <p:sp>
        <p:nvSpPr>
          <p:cNvPr id="8" name="TextBox 7"/>
          <p:cNvSpPr txBox="1"/>
          <p:nvPr/>
        </p:nvSpPr>
        <p:spPr>
          <a:xfrm>
            <a:off x="7441246" y="858731"/>
            <a:ext cx="1970604" cy="369332"/>
          </a:xfrm>
          <a:prstGeom prst="rect">
            <a:avLst/>
          </a:prstGeom>
          <a:noFill/>
        </p:spPr>
        <p:txBody>
          <a:bodyPr wrap="none" rtlCol="0">
            <a:spAutoFit/>
          </a:bodyPr>
          <a:lstStyle/>
          <a:p>
            <a:r>
              <a:rPr lang="en-US" dirty="0"/>
              <a:t>Water level regular</a:t>
            </a:r>
          </a:p>
        </p:txBody>
      </p:sp>
      <p:pic>
        <p:nvPicPr>
          <p:cNvPr id="53" name="Picture 52"/>
          <p:cNvPicPr/>
          <p:nvPr/>
        </p:nvPicPr>
        <p:blipFill>
          <a:blip r:embed="rId9">
            <a:extLst>
              <a:ext uri="{28A0092B-C50C-407E-A947-70E740481C1C}">
                <a14:useLocalDpi xmlns:a14="http://schemas.microsoft.com/office/drawing/2010/main" val="0"/>
              </a:ext>
            </a:extLst>
          </a:blip>
          <a:srcRect/>
          <a:stretch>
            <a:fillRect/>
          </a:stretch>
        </p:blipFill>
        <p:spPr bwMode="auto">
          <a:xfrm>
            <a:off x="10432257" y="1304926"/>
            <a:ext cx="1658937" cy="2481264"/>
          </a:xfrm>
          <a:prstGeom prst="rect">
            <a:avLst/>
          </a:prstGeom>
          <a:noFill/>
        </p:spPr>
      </p:pic>
      <mc:AlternateContent xmlns:mc="http://schemas.openxmlformats.org/markup-compatibility/2006" xmlns:a14="http://schemas.microsoft.com/office/drawing/2010/main">
        <mc:Choice Requires="a14">
          <p:sp>
            <p:nvSpPr>
              <p:cNvPr id="10" name="TextBox 9"/>
              <p:cNvSpPr txBox="1"/>
              <p:nvPr/>
            </p:nvSpPr>
            <p:spPr>
              <a:xfrm>
                <a:off x="10376206" y="3798065"/>
                <a:ext cx="1771037" cy="2862322"/>
              </a:xfrm>
              <a:prstGeom prst="rect">
                <a:avLst/>
              </a:prstGeom>
              <a:noFill/>
            </p:spPr>
            <p:txBody>
              <a:bodyPr wrap="square" rtlCol="0">
                <a:spAutoFit/>
              </a:bodyPr>
              <a:lstStyle/>
              <a:p>
                <a:pPr algn="ctr"/>
                <a:r>
                  <a:rPr lang="en-US" b="1" dirty="0"/>
                  <a:t>Deformations at the </a:t>
                </a:r>
                <a:r>
                  <a:rPr lang="en-US" b="1" dirty="0" err="1"/>
                  <a:t>strainmeter</a:t>
                </a:r>
                <a:r>
                  <a:rPr lang="en-US" b="1" dirty="0"/>
                  <a:t> site are retarded behind water level in the dam by 200 days due to slow diffusion of water in the fault zone: </a:t>
                </a:r>
                <a:r>
                  <a:rPr lang="en-US" b="1" i="1" dirty="0"/>
                  <a:t>D </a:t>
                </a:r>
                <a14:m>
                  <m:oMath xmlns:m="http://schemas.openxmlformats.org/officeDocument/2006/math">
                    <m:r>
                      <a:rPr lang="en-US" b="1" i="1">
                        <a:latin typeface="Cambria Math" panose="02040503050406030204" pitchFamily="18" charset="0"/>
                      </a:rPr>
                      <m:t>≈</m:t>
                    </m:r>
                  </m:oMath>
                </a14:m>
                <a:r>
                  <a:rPr lang="en-US" b="1" dirty="0"/>
                  <a:t> 5:10 m</a:t>
                </a:r>
                <a:r>
                  <a:rPr lang="en-US" b="1" baseline="30000" dirty="0"/>
                  <a:t>2</a:t>
                </a:r>
                <a:r>
                  <a:rPr lang="en-US" b="1" dirty="0"/>
                  <a:t>/s</a:t>
                </a:r>
                <a:endParaRPr lang="en-US" dirty="0"/>
              </a:p>
            </p:txBody>
          </p:sp>
        </mc:Choice>
        <mc:Fallback xmlns="">
          <p:sp>
            <p:nvSpPr>
              <p:cNvPr id="10" name="TextBox 9"/>
              <p:cNvSpPr txBox="1">
                <a:spLocks noRot="1" noChangeAspect="1" noMove="1" noResize="1" noEditPoints="1" noAdjustHandles="1" noChangeArrowheads="1" noChangeShapeType="1" noTextEdit="1"/>
              </p:cNvSpPr>
              <p:nvPr/>
            </p:nvSpPr>
            <p:spPr>
              <a:xfrm>
                <a:off x="10376206" y="3798065"/>
                <a:ext cx="1771037" cy="2862322"/>
              </a:xfrm>
              <a:prstGeom prst="rect">
                <a:avLst/>
              </a:prstGeom>
              <a:blipFill>
                <a:blip r:embed="rId10"/>
                <a:stretch>
                  <a:fillRect l="-2749" t="-1064" r="-5498" b="-2340"/>
                </a:stretch>
              </a:blipFill>
            </p:spPr>
            <p:txBody>
              <a:bodyPr/>
              <a:lstStyle/>
              <a:p>
                <a:r>
                  <a:rPr lang="en-US">
                    <a:noFill/>
                  </a:rPr>
                  <a:t> </a:t>
                </a:r>
              </a:p>
            </p:txBody>
          </p:sp>
        </mc:Fallback>
      </mc:AlternateContent>
    </p:spTree>
    <p:extLst>
      <p:ext uri="{BB962C8B-B14F-4D97-AF65-F5344CB8AC3E}">
        <p14:creationId xmlns:p14="http://schemas.microsoft.com/office/powerpoint/2010/main" val="1192095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82789" y="90488"/>
            <a:ext cx="8226425" cy="863600"/>
          </a:xfrm>
        </p:spPr>
        <p:txBody>
          <a:bodyPr>
            <a:normAutofit fontScale="90000"/>
          </a:bodyPr>
          <a:lstStyle/>
          <a:p>
            <a:br>
              <a:rPr lang="en-US" altLang="en-US" sz="2400" b="1" dirty="0">
                <a:solidFill>
                  <a:schemeClr val="bg1"/>
                </a:solidFill>
              </a:rPr>
            </a:br>
            <a:r>
              <a:rPr lang="en-US" altLang="en-US" sz="2400" b="1" dirty="0">
                <a:solidFill>
                  <a:schemeClr val="bg1"/>
                </a:solidFill>
              </a:rPr>
              <a:t>Reservoir-Induced Seismicity Synchronization - RISS.</a:t>
            </a:r>
            <a:br>
              <a:rPr lang="en-US" altLang="en-US" sz="2400" b="1" dirty="0">
                <a:solidFill>
                  <a:schemeClr val="bg1"/>
                </a:solidFill>
              </a:rPr>
            </a:br>
            <a:r>
              <a:rPr lang="en-US" altLang="en-US" sz="1800" b="1" dirty="0">
                <a:solidFill>
                  <a:schemeClr val="bg1"/>
                </a:solidFill>
              </a:rPr>
              <a:t>RQA characteristics of earthquake waiting (</a:t>
            </a:r>
            <a:r>
              <a:rPr lang="en-US" altLang="en-US" sz="1800" b="1" dirty="0" err="1">
                <a:solidFill>
                  <a:schemeClr val="bg1"/>
                </a:solidFill>
              </a:rPr>
              <a:t>interevent</a:t>
            </a:r>
            <a:r>
              <a:rPr lang="en-US" altLang="en-US" sz="1800" b="1" dirty="0">
                <a:solidFill>
                  <a:schemeClr val="bg1"/>
                </a:solidFill>
              </a:rPr>
              <a:t>) times in 1974-2017 in the original seismic catalog in the </a:t>
            </a:r>
            <a:r>
              <a:rPr lang="en-US" altLang="en-US" sz="1800" b="1" dirty="0" err="1">
                <a:solidFill>
                  <a:schemeClr val="bg1"/>
                </a:solidFill>
              </a:rPr>
              <a:t>Enguri</a:t>
            </a:r>
            <a:r>
              <a:rPr lang="en-US" altLang="en-US" sz="1800" b="1" dirty="0">
                <a:solidFill>
                  <a:schemeClr val="bg1"/>
                </a:solidFill>
              </a:rPr>
              <a:t> dam area within 100 km radius: 1. %DET; 2 - %LAM; 3. Trapping times TT; 4. LZC analysis</a:t>
            </a:r>
            <a:br>
              <a:rPr lang="en-US" altLang="en-US" sz="1800" b="1" dirty="0">
                <a:solidFill>
                  <a:schemeClr val="bg1"/>
                </a:solidFill>
              </a:rPr>
            </a:br>
            <a:endParaRPr lang="en-US" altLang="en-US" sz="1800" b="1" dirty="0">
              <a:solidFill>
                <a:schemeClr val="bg1"/>
              </a:solidFill>
            </a:endParaRPr>
          </a:p>
        </p:txBody>
      </p:sp>
      <p:pic>
        <p:nvPicPr>
          <p:cNvPr id="296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220" y="1534479"/>
            <a:ext cx="4464050"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7270" y="1543925"/>
            <a:ext cx="4464050"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8145" y="4221163"/>
            <a:ext cx="4464050"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Content Placeholder 6"/>
          <p:cNvPicPr>
            <a:picLocks noGrp="1"/>
          </p:cNvPicPr>
          <p:nvPr>
            <p:ph idx="1"/>
          </p:nvPr>
        </p:nvPicPr>
        <p:blipFill>
          <a:blip r:embed="rId6">
            <a:extLst>
              <a:ext uri="{28A0092B-C50C-407E-A947-70E740481C1C}">
                <a14:useLocalDpi xmlns:a14="http://schemas.microsoft.com/office/drawing/2010/main" val="0"/>
              </a:ext>
            </a:extLst>
          </a:blip>
          <a:srcRect/>
          <a:stretch>
            <a:fillRect/>
          </a:stretch>
        </p:blipFill>
        <p:spPr>
          <a:xfrm>
            <a:off x="4862195" y="4220369"/>
            <a:ext cx="4464050" cy="2565400"/>
          </a:xfrm>
        </p:spPr>
      </p:pic>
      <p:cxnSp>
        <p:nvCxnSpPr>
          <p:cNvPr id="29703" name="Straight Connector 2"/>
          <p:cNvCxnSpPr>
            <a:cxnSpLocks noChangeShapeType="1"/>
          </p:cNvCxnSpPr>
          <p:nvPr/>
        </p:nvCxnSpPr>
        <p:spPr bwMode="auto">
          <a:xfrm flipV="1">
            <a:off x="1444308" y="2172335"/>
            <a:ext cx="0" cy="1223962"/>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9704" name="Straight Connector 11"/>
          <p:cNvCxnSpPr>
            <a:cxnSpLocks noChangeShapeType="1"/>
          </p:cNvCxnSpPr>
          <p:nvPr/>
        </p:nvCxnSpPr>
        <p:spPr bwMode="auto">
          <a:xfrm flipV="1">
            <a:off x="1794510" y="2195195"/>
            <a:ext cx="0" cy="1223962"/>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9705" name="Straight Connector 12"/>
          <p:cNvCxnSpPr>
            <a:cxnSpLocks noChangeShapeType="1"/>
          </p:cNvCxnSpPr>
          <p:nvPr/>
        </p:nvCxnSpPr>
        <p:spPr bwMode="auto">
          <a:xfrm flipV="1">
            <a:off x="3297239" y="1956435"/>
            <a:ext cx="0" cy="1439862"/>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9706" name="Straight Connector 14"/>
          <p:cNvCxnSpPr>
            <a:cxnSpLocks noChangeShapeType="1"/>
          </p:cNvCxnSpPr>
          <p:nvPr/>
        </p:nvCxnSpPr>
        <p:spPr bwMode="auto">
          <a:xfrm flipH="1">
            <a:off x="1105219" y="2205038"/>
            <a:ext cx="2049461" cy="0"/>
          </a:xfrm>
          <a:prstGeom prst="line">
            <a:avLst/>
          </a:prstGeom>
          <a:noFill/>
          <a:ln w="76200" algn="ctr">
            <a:solidFill>
              <a:srgbClr val="FFC000"/>
            </a:solidFill>
            <a:round/>
            <a:headEnd/>
            <a:tailEnd/>
          </a:ln>
          <a:extLst>
            <a:ext uri="{909E8E84-426E-40DD-AFC4-6F175D3DCCD1}">
              <a14:hiddenFill xmlns:a14="http://schemas.microsoft.com/office/drawing/2010/main">
                <a:noFill/>
              </a14:hiddenFill>
            </a:ext>
          </a:extLst>
        </p:spPr>
      </p:cxnSp>
      <p:cxnSp>
        <p:nvCxnSpPr>
          <p:cNvPr id="29707" name="Straight Connector 20"/>
          <p:cNvCxnSpPr>
            <a:cxnSpLocks noChangeShapeType="1"/>
          </p:cNvCxnSpPr>
          <p:nvPr/>
        </p:nvCxnSpPr>
        <p:spPr bwMode="auto">
          <a:xfrm flipH="1">
            <a:off x="3154680" y="2205038"/>
            <a:ext cx="901701" cy="0"/>
          </a:xfrm>
          <a:prstGeom prst="line">
            <a:avLst/>
          </a:prstGeom>
          <a:noFill/>
          <a:ln w="76200" algn="ctr">
            <a:solidFill>
              <a:srgbClr val="A20F9E"/>
            </a:solidFill>
            <a:round/>
            <a:headEnd/>
            <a:tailEnd/>
          </a:ln>
          <a:extLst>
            <a:ext uri="{909E8E84-426E-40DD-AFC4-6F175D3DCCD1}">
              <a14:hiddenFill xmlns:a14="http://schemas.microsoft.com/office/drawing/2010/main">
                <a:noFill/>
              </a14:hiddenFill>
            </a:ext>
          </a:extLst>
        </p:spPr>
      </p:cxnSp>
      <p:cxnSp>
        <p:nvCxnSpPr>
          <p:cNvPr id="26" name="Straight Connector 25"/>
          <p:cNvCxnSpPr/>
          <p:nvPr/>
        </p:nvCxnSpPr>
        <p:spPr bwMode="auto">
          <a:xfrm flipH="1">
            <a:off x="4034790" y="2205038"/>
            <a:ext cx="670878" cy="0"/>
          </a:xfrm>
          <a:prstGeom prst="line">
            <a:avLst/>
          </a:prstGeom>
          <a:solidFill>
            <a:srgbClr val="00B8FF"/>
          </a:solidFill>
          <a:ln w="76200" cap="flat" cmpd="sng" algn="ctr">
            <a:solidFill>
              <a:schemeClr val="accent2">
                <a:lumMod val="75000"/>
              </a:schemeClr>
            </a:solidFill>
            <a:prstDash val="solid"/>
            <a:round/>
            <a:headEnd type="none" w="med" len="med"/>
            <a:tailEnd type="none" w="med" len="med"/>
          </a:ln>
          <a:effectLst/>
        </p:spPr>
      </p:cxnSp>
      <p:cxnSp>
        <p:nvCxnSpPr>
          <p:cNvPr id="29709" name="Straight Connector 26"/>
          <p:cNvCxnSpPr>
            <a:cxnSpLocks noChangeShapeType="1"/>
          </p:cNvCxnSpPr>
          <p:nvPr/>
        </p:nvCxnSpPr>
        <p:spPr bwMode="auto">
          <a:xfrm flipV="1">
            <a:off x="7788754" y="2121693"/>
            <a:ext cx="0" cy="12795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9710" name="Straight Connector 27"/>
          <p:cNvCxnSpPr>
            <a:cxnSpLocks noChangeShapeType="1"/>
          </p:cNvCxnSpPr>
          <p:nvPr/>
        </p:nvCxnSpPr>
        <p:spPr bwMode="auto">
          <a:xfrm flipH="1" flipV="1">
            <a:off x="5592446" y="2285446"/>
            <a:ext cx="2297429" cy="8214"/>
          </a:xfrm>
          <a:prstGeom prst="line">
            <a:avLst/>
          </a:prstGeom>
          <a:noFill/>
          <a:ln w="76200" algn="ctr">
            <a:solidFill>
              <a:srgbClr val="FFC000"/>
            </a:solidFill>
            <a:round/>
            <a:headEnd/>
            <a:tailEnd/>
          </a:ln>
          <a:extLst>
            <a:ext uri="{909E8E84-426E-40DD-AFC4-6F175D3DCCD1}">
              <a14:hiddenFill xmlns:a14="http://schemas.microsoft.com/office/drawing/2010/main">
                <a:noFill/>
              </a14:hiddenFill>
            </a:ext>
          </a:extLst>
        </p:spPr>
      </p:cxnSp>
      <p:cxnSp>
        <p:nvCxnSpPr>
          <p:cNvPr id="29711" name="Straight Connector 28"/>
          <p:cNvCxnSpPr>
            <a:cxnSpLocks noChangeShapeType="1"/>
          </p:cNvCxnSpPr>
          <p:nvPr/>
        </p:nvCxnSpPr>
        <p:spPr bwMode="auto">
          <a:xfrm flipH="1">
            <a:off x="7889875" y="2285445"/>
            <a:ext cx="568325" cy="8215"/>
          </a:xfrm>
          <a:prstGeom prst="line">
            <a:avLst/>
          </a:prstGeom>
          <a:noFill/>
          <a:ln w="76200" algn="ctr">
            <a:solidFill>
              <a:srgbClr val="A20F9E"/>
            </a:solidFill>
            <a:round/>
            <a:headEnd/>
            <a:tailEnd/>
          </a:ln>
          <a:extLst>
            <a:ext uri="{909E8E84-426E-40DD-AFC4-6F175D3DCCD1}">
              <a14:hiddenFill xmlns:a14="http://schemas.microsoft.com/office/drawing/2010/main">
                <a:noFill/>
              </a14:hiddenFill>
            </a:ext>
          </a:extLst>
        </p:spPr>
      </p:cxnSp>
      <p:cxnSp>
        <p:nvCxnSpPr>
          <p:cNvPr id="30" name="Straight Connector 29"/>
          <p:cNvCxnSpPr/>
          <p:nvPr/>
        </p:nvCxnSpPr>
        <p:spPr bwMode="auto">
          <a:xfrm flipH="1">
            <a:off x="8458200" y="2285445"/>
            <a:ext cx="734698" cy="0"/>
          </a:xfrm>
          <a:prstGeom prst="line">
            <a:avLst/>
          </a:prstGeom>
          <a:solidFill>
            <a:srgbClr val="00B8FF"/>
          </a:solidFill>
          <a:ln w="76200" cap="flat" cmpd="sng" algn="ctr">
            <a:solidFill>
              <a:schemeClr val="accent2">
                <a:lumMod val="75000"/>
              </a:schemeClr>
            </a:solidFill>
            <a:prstDash val="solid"/>
            <a:round/>
            <a:headEnd type="none" w="med" len="med"/>
            <a:tailEnd type="none" w="med" len="med"/>
          </a:ln>
          <a:effectLst/>
        </p:spPr>
      </p:cxnSp>
      <p:sp>
        <p:nvSpPr>
          <p:cNvPr id="29713" name="Rectangle 32"/>
          <p:cNvSpPr>
            <a:spLocks noChangeArrowheads="1"/>
          </p:cNvSpPr>
          <p:nvPr/>
        </p:nvSpPr>
        <p:spPr bwMode="auto">
          <a:xfrm>
            <a:off x="2096770" y="1585115"/>
            <a:ext cx="2730500" cy="123824"/>
          </a:xfrm>
          <a:prstGeom prst="rect">
            <a:avLst/>
          </a:prstGeom>
          <a:solidFill>
            <a:srgbClr val="00B8FF"/>
          </a:solidFill>
          <a:ln w="9525" algn="ctr">
            <a:solidFill>
              <a:schemeClr val="tx1"/>
            </a:solidFill>
            <a:round/>
            <a:headEnd/>
            <a:tailEnd/>
          </a:ln>
        </p:spPr>
        <p:txBody>
          <a:bodyPr/>
          <a:lstStyle/>
          <a:p>
            <a:pPr eaLnBrk="1" hangingPunct="1">
              <a:buClr>
                <a:srgbClr val="000000"/>
              </a:buClr>
              <a:buSzPct val="100000"/>
              <a:buFont typeface="Times New Roman" panose="02020603050405020304" pitchFamily="18" charset="0"/>
              <a:buNone/>
            </a:pPr>
            <a:endParaRPr lang="en-US" altLang="en-US"/>
          </a:p>
        </p:txBody>
      </p:sp>
      <p:sp>
        <p:nvSpPr>
          <p:cNvPr id="29714" name="Rectangle 35"/>
          <p:cNvSpPr>
            <a:spLocks noChangeArrowheads="1"/>
          </p:cNvSpPr>
          <p:nvPr/>
        </p:nvSpPr>
        <p:spPr bwMode="auto">
          <a:xfrm>
            <a:off x="6498911" y="1590042"/>
            <a:ext cx="2693987" cy="120175"/>
          </a:xfrm>
          <a:prstGeom prst="rect">
            <a:avLst/>
          </a:prstGeom>
          <a:solidFill>
            <a:srgbClr val="00B8FF"/>
          </a:solidFill>
          <a:ln w="9525" algn="ctr">
            <a:solidFill>
              <a:schemeClr val="tx1"/>
            </a:solidFill>
            <a:round/>
            <a:headEnd/>
            <a:tailEnd/>
          </a:ln>
        </p:spPr>
        <p:txBody>
          <a:bodyPr/>
          <a:lstStyle/>
          <a:p>
            <a:pPr eaLnBrk="1" hangingPunct="1">
              <a:buClr>
                <a:srgbClr val="000000"/>
              </a:buClr>
              <a:buSzPct val="100000"/>
              <a:buFont typeface="Times New Roman" panose="02020603050405020304" pitchFamily="18" charset="0"/>
              <a:buNone/>
            </a:pPr>
            <a:endParaRPr lang="en-US" altLang="en-US"/>
          </a:p>
        </p:txBody>
      </p:sp>
      <p:cxnSp>
        <p:nvCxnSpPr>
          <p:cNvPr id="29715" name="Straight Connector 42"/>
          <p:cNvCxnSpPr>
            <a:cxnSpLocks noChangeShapeType="1"/>
          </p:cNvCxnSpPr>
          <p:nvPr/>
        </p:nvCxnSpPr>
        <p:spPr bwMode="auto">
          <a:xfrm flipV="1">
            <a:off x="5972494" y="2205435"/>
            <a:ext cx="0" cy="1223962"/>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9716" name="Straight Connector 43"/>
          <p:cNvCxnSpPr>
            <a:cxnSpLocks noChangeShapeType="1"/>
          </p:cNvCxnSpPr>
          <p:nvPr/>
        </p:nvCxnSpPr>
        <p:spPr bwMode="auto">
          <a:xfrm flipV="1">
            <a:off x="6287453" y="2195195"/>
            <a:ext cx="0" cy="1223962"/>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9717" name="Straight Connector 45"/>
          <p:cNvCxnSpPr>
            <a:cxnSpLocks noChangeShapeType="1"/>
          </p:cNvCxnSpPr>
          <p:nvPr/>
        </p:nvCxnSpPr>
        <p:spPr bwMode="auto">
          <a:xfrm flipH="1">
            <a:off x="1093788" y="4797425"/>
            <a:ext cx="2645092" cy="0"/>
          </a:xfrm>
          <a:prstGeom prst="line">
            <a:avLst/>
          </a:prstGeom>
          <a:noFill/>
          <a:ln w="76200" algn="ctr">
            <a:solidFill>
              <a:srgbClr val="FFC000"/>
            </a:solidFill>
            <a:round/>
            <a:headEnd/>
            <a:tailEnd/>
          </a:ln>
          <a:extLst>
            <a:ext uri="{909E8E84-426E-40DD-AFC4-6F175D3DCCD1}">
              <a14:hiddenFill xmlns:a14="http://schemas.microsoft.com/office/drawing/2010/main">
                <a:noFill/>
              </a14:hiddenFill>
            </a:ext>
          </a:extLst>
        </p:spPr>
      </p:cxnSp>
      <p:cxnSp>
        <p:nvCxnSpPr>
          <p:cNvPr id="29718" name="Straight Connector 46"/>
          <p:cNvCxnSpPr>
            <a:cxnSpLocks noChangeShapeType="1"/>
          </p:cNvCxnSpPr>
          <p:nvPr/>
        </p:nvCxnSpPr>
        <p:spPr bwMode="auto">
          <a:xfrm flipH="1">
            <a:off x="3738880" y="4797425"/>
            <a:ext cx="524510" cy="0"/>
          </a:xfrm>
          <a:prstGeom prst="line">
            <a:avLst/>
          </a:prstGeom>
          <a:noFill/>
          <a:ln w="76200" algn="ctr">
            <a:solidFill>
              <a:srgbClr val="A20F9E"/>
            </a:solidFill>
            <a:round/>
            <a:headEnd/>
            <a:tailEnd/>
          </a:ln>
          <a:extLst>
            <a:ext uri="{909E8E84-426E-40DD-AFC4-6F175D3DCCD1}">
              <a14:hiddenFill xmlns:a14="http://schemas.microsoft.com/office/drawing/2010/main">
                <a:noFill/>
              </a14:hiddenFill>
            </a:ext>
          </a:extLst>
        </p:spPr>
      </p:cxnSp>
      <p:sp>
        <p:nvSpPr>
          <p:cNvPr id="29719" name="Rectangle 48"/>
          <p:cNvSpPr>
            <a:spLocks noChangeArrowheads="1"/>
          </p:cNvSpPr>
          <p:nvPr/>
        </p:nvSpPr>
        <p:spPr bwMode="auto">
          <a:xfrm>
            <a:off x="2114550" y="4269262"/>
            <a:ext cx="2736850" cy="121603"/>
          </a:xfrm>
          <a:prstGeom prst="rect">
            <a:avLst/>
          </a:prstGeom>
          <a:solidFill>
            <a:srgbClr val="00B8FF"/>
          </a:solidFill>
          <a:ln w="9525" algn="ctr">
            <a:solidFill>
              <a:schemeClr val="tx1"/>
            </a:solidFill>
            <a:round/>
            <a:headEnd/>
            <a:tailEnd/>
          </a:ln>
        </p:spPr>
        <p:txBody>
          <a:bodyPr/>
          <a:lstStyle/>
          <a:p>
            <a:pPr eaLnBrk="1" hangingPunct="1">
              <a:buClr>
                <a:srgbClr val="000000"/>
              </a:buClr>
              <a:buSzPct val="100000"/>
              <a:buFont typeface="Times New Roman" panose="02020603050405020304" pitchFamily="18" charset="0"/>
              <a:buNone/>
            </a:pPr>
            <a:endParaRPr lang="en-US" altLang="en-US"/>
          </a:p>
        </p:txBody>
      </p:sp>
      <p:cxnSp>
        <p:nvCxnSpPr>
          <p:cNvPr id="60" name="Straight Connector 59"/>
          <p:cNvCxnSpPr/>
          <p:nvPr/>
        </p:nvCxnSpPr>
        <p:spPr bwMode="auto">
          <a:xfrm flipH="1">
            <a:off x="4263390" y="4797425"/>
            <a:ext cx="503874" cy="0"/>
          </a:xfrm>
          <a:prstGeom prst="line">
            <a:avLst/>
          </a:prstGeom>
          <a:solidFill>
            <a:srgbClr val="00B8FF"/>
          </a:solidFill>
          <a:ln w="76200" cap="flat" cmpd="sng" algn="ctr">
            <a:solidFill>
              <a:schemeClr val="accent2">
                <a:lumMod val="75000"/>
              </a:schemeClr>
            </a:solidFill>
            <a:prstDash val="solid"/>
            <a:round/>
            <a:headEnd type="none" w="med" len="med"/>
            <a:tailEnd type="none" w="med" len="med"/>
          </a:ln>
          <a:effectLst/>
        </p:spPr>
      </p:cxnSp>
      <p:cxnSp>
        <p:nvCxnSpPr>
          <p:cNvPr id="29721" name="Straight Connector 62"/>
          <p:cNvCxnSpPr>
            <a:cxnSpLocks noChangeShapeType="1"/>
          </p:cNvCxnSpPr>
          <p:nvPr/>
        </p:nvCxnSpPr>
        <p:spPr bwMode="auto">
          <a:xfrm flipH="1">
            <a:off x="5518944" y="4964590"/>
            <a:ext cx="2336956" cy="1429"/>
          </a:xfrm>
          <a:prstGeom prst="line">
            <a:avLst/>
          </a:prstGeom>
          <a:noFill/>
          <a:ln w="76200" algn="ctr">
            <a:solidFill>
              <a:srgbClr val="FFC000"/>
            </a:solidFill>
            <a:round/>
            <a:headEnd/>
            <a:tailEnd/>
          </a:ln>
          <a:extLst>
            <a:ext uri="{909E8E84-426E-40DD-AFC4-6F175D3DCCD1}">
              <a14:hiddenFill xmlns:a14="http://schemas.microsoft.com/office/drawing/2010/main">
                <a:noFill/>
              </a14:hiddenFill>
            </a:ext>
          </a:extLst>
        </p:spPr>
      </p:cxnSp>
      <p:cxnSp>
        <p:nvCxnSpPr>
          <p:cNvPr id="29722" name="Straight Connector 69"/>
          <p:cNvCxnSpPr>
            <a:cxnSpLocks noChangeShapeType="1"/>
          </p:cNvCxnSpPr>
          <p:nvPr/>
        </p:nvCxnSpPr>
        <p:spPr bwMode="auto">
          <a:xfrm flipH="1">
            <a:off x="8671969" y="4972857"/>
            <a:ext cx="515622" cy="1428"/>
          </a:xfrm>
          <a:prstGeom prst="line">
            <a:avLst/>
          </a:prstGeom>
          <a:noFill/>
          <a:ln w="76200" algn="ctr">
            <a:solidFill>
              <a:srgbClr val="A20F9E"/>
            </a:solidFill>
            <a:round/>
            <a:headEnd/>
            <a:tailEnd/>
          </a:ln>
          <a:extLst>
            <a:ext uri="{909E8E84-426E-40DD-AFC4-6F175D3DCCD1}">
              <a14:hiddenFill xmlns:a14="http://schemas.microsoft.com/office/drawing/2010/main">
                <a:noFill/>
              </a14:hiddenFill>
            </a:ext>
          </a:extLst>
        </p:spPr>
      </p:cxnSp>
      <p:cxnSp>
        <p:nvCxnSpPr>
          <p:cNvPr id="71" name="Straight Connector 70"/>
          <p:cNvCxnSpPr/>
          <p:nvPr/>
        </p:nvCxnSpPr>
        <p:spPr bwMode="auto">
          <a:xfrm flipH="1" flipV="1">
            <a:off x="7855900" y="4964862"/>
            <a:ext cx="824705" cy="10002"/>
          </a:xfrm>
          <a:prstGeom prst="line">
            <a:avLst/>
          </a:prstGeom>
          <a:solidFill>
            <a:srgbClr val="00B8FF"/>
          </a:solidFill>
          <a:ln w="76200" cap="flat" cmpd="sng" algn="ctr">
            <a:solidFill>
              <a:schemeClr val="accent2">
                <a:lumMod val="75000"/>
              </a:schemeClr>
            </a:solidFill>
            <a:prstDash val="solid"/>
            <a:round/>
            <a:headEnd type="none" w="med" len="med"/>
            <a:tailEnd type="none" w="med" len="med"/>
          </a:ln>
          <a:effectLst/>
        </p:spPr>
      </p:cxnSp>
      <p:cxnSp>
        <p:nvCxnSpPr>
          <p:cNvPr id="29724" name="Straight Connector 71"/>
          <p:cNvCxnSpPr>
            <a:cxnSpLocks noChangeShapeType="1"/>
          </p:cNvCxnSpPr>
          <p:nvPr/>
        </p:nvCxnSpPr>
        <p:spPr bwMode="auto">
          <a:xfrm flipV="1">
            <a:off x="1495426" y="4846163"/>
            <a:ext cx="0" cy="122396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9725" name="Straight Connector 72"/>
          <p:cNvCxnSpPr>
            <a:cxnSpLocks noChangeShapeType="1"/>
          </p:cNvCxnSpPr>
          <p:nvPr/>
        </p:nvCxnSpPr>
        <p:spPr bwMode="auto">
          <a:xfrm flipV="1">
            <a:off x="1868489" y="4831716"/>
            <a:ext cx="0" cy="122396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9726" name="Straight Connector 73"/>
          <p:cNvCxnSpPr>
            <a:cxnSpLocks noChangeShapeType="1"/>
          </p:cNvCxnSpPr>
          <p:nvPr/>
        </p:nvCxnSpPr>
        <p:spPr bwMode="auto">
          <a:xfrm flipV="1">
            <a:off x="3738880" y="4846163"/>
            <a:ext cx="0" cy="122396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9727" name="Straight Connector 74"/>
          <p:cNvCxnSpPr>
            <a:cxnSpLocks noChangeShapeType="1"/>
          </p:cNvCxnSpPr>
          <p:nvPr/>
        </p:nvCxnSpPr>
        <p:spPr bwMode="auto">
          <a:xfrm flipV="1">
            <a:off x="5873750" y="4908552"/>
            <a:ext cx="0" cy="1223962"/>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9728" name="Straight Connector 75"/>
          <p:cNvCxnSpPr>
            <a:cxnSpLocks noChangeShapeType="1"/>
          </p:cNvCxnSpPr>
          <p:nvPr/>
        </p:nvCxnSpPr>
        <p:spPr bwMode="auto">
          <a:xfrm flipV="1">
            <a:off x="6278246" y="4885692"/>
            <a:ext cx="0" cy="1223962"/>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9729" name="Straight Connector 77"/>
          <p:cNvCxnSpPr>
            <a:cxnSpLocks noChangeShapeType="1"/>
          </p:cNvCxnSpPr>
          <p:nvPr/>
        </p:nvCxnSpPr>
        <p:spPr bwMode="auto">
          <a:xfrm flipH="1" flipV="1">
            <a:off x="7780816" y="5152392"/>
            <a:ext cx="7938" cy="957262"/>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29730" name="Rectangle 82"/>
          <p:cNvSpPr>
            <a:spLocks noChangeArrowheads="1"/>
          </p:cNvSpPr>
          <p:nvPr/>
        </p:nvSpPr>
        <p:spPr bwMode="auto">
          <a:xfrm>
            <a:off x="6601303" y="4273073"/>
            <a:ext cx="2655886" cy="106362"/>
          </a:xfrm>
          <a:prstGeom prst="rect">
            <a:avLst/>
          </a:prstGeom>
          <a:solidFill>
            <a:srgbClr val="00B8FF"/>
          </a:solidFill>
          <a:ln w="9525" algn="ctr">
            <a:solidFill>
              <a:schemeClr val="tx1"/>
            </a:solidFill>
            <a:round/>
            <a:headEnd/>
            <a:tailEnd/>
          </a:ln>
        </p:spPr>
        <p:txBody>
          <a:bodyPr/>
          <a:lstStyle/>
          <a:p>
            <a:pPr eaLnBrk="1" hangingPunct="1">
              <a:buClr>
                <a:srgbClr val="000000"/>
              </a:buClr>
              <a:buSzPct val="100000"/>
              <a:buFont typeface="Times New Roman" panose="02020603050405020304" pitchFamily="18" charset="0"/>
              <a:buNone/>
            </a:pPr>
            <a:endParaRPr lang="en-US" altLang="en-US"/>
          </a:p>
        </p:txBody>
      </p:sp>
      <p:sp>
        <p:nvSpPr>
          <p:cNvPr id="2" name="TextBox 1"/>
          <p:cNvSpPr txBox="1"/>
          <p:nvPr/>
        </p:nvSpPr>
        <p:spPr>
          <a:xfrm>
            <a:off x="15540880" y="1916113"/>
            <a:ext cx="184731" cy="369332"/>
          </a:xfrm>
          <a:prstGeom prst="rect">
            <a:avLst/>
          </a:prstGeom>
          <a:blipFill>
            <a:blip r:embed="rId7"/>
            <a:stretch>
              <a:fillRect l="-493" t="-199" r="-2217"/>
            </a:stretch>
          </a:blipFill>
        </p:spPr>
        <p:txBody>
          <a:bodyPr wrap="none">
            <a:spAutoFit/>
          </a:bodyPr>
          <a:lstStyle/>
          <a:p>
            <a:pPr>
              <a:defRPr/>
            </a:pPr>
            <a:endParaRPr lang="en-US" dirty="0">
              <a:noFill/>
            </a:endParaRPr>
          </a:p>
        </p:txBody>
      </p:sp>
      <p:sp>
        <p:nvSpPr>
          <p:cNvPr id="41" name="Title 1"/>
          <p:cNvSpPr txBox="1">
            <a:spLocks/>
          </p:cNvSpPr>
          <p:nvPr/>
        </p:nvSpPr>
        <p:spPr>
          <a:xfrm>
            <a:off x="458789" y="90488"/>
            <a:ext cx="10373334" cy="1373188"/>
          </a:xfrm>
          <a:prstGeom prst="rect">
            <a:avLst/>
          </a:prstGeom>
          <a:solidFill>
            <a:srgbClr val="FFFFFF"/>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5100" b="1" dirty="0">
                <a:latin typeface="+mn-lt"/>
              </a:rPr>
              <a:t>Reservoir-Induced Seismicity Synchronization - RISS. </a:t>
            </a:r>
          </a:p>
          <a:p>
            <a:pPr algn="ctr"/>
            <a:r>
              <a:rPr lang="en-US" altLang="en-US" sz="3400" b="1" dirty="0">
                <a:latin typeface="+mn-lt"/>
              </a:rPr>
              <a:t>RQA characteristics of earthquake waiting (</a:t>
            </a:r>
            <a:r>
              <a:rPr lang="en-US" altLang="en-US" sz="3400" b="1" dirty="0" err="1">
                <a:latin typeface="+mn-lt"/>
              </a:rPr>
              <a:t>interevent</a:t>
            </a:r>
            <a:r>
              <a:rPr lang="en-US" altLang="en-US" sz="3400" b="1" dirty="0">
                <a:latin typeface="+mn-lt"/>
              </a:rPr>
              <a:t>) times in 1974-2017 in the original seismic catalog of the </a:t>
            </a:r>
            <a:r>
              <a:rPr lang="en-US" altLang="en-US" sz="3400" b="1" dirty="0" err="1">
                <a:latin typeface="+mn-lt"/>
              </a:rPr>
              <a:t>Enguri</a:t>
            </a:r>
            <a:r>
              <a:rPr lang="en-US" altLang="en-US" sz="3400" b="1" dirty="0">
                <a:latin typeface="+mn-lt"/>
              </a:rPr>
              <a:t> dam area within 100 km radius: 1. %DET; 2 - %LAM; 3. Trapping times TT; 4. LZC analysis</a:t>
            </a:r>
            <a:br>
              <a:rPr lang="en-US" altLang="en-US" sz="3400" b="1" dirty="0">
                <a:latin typeface="+mn-lt"/>
              </a:rPr>
            </a:br>
            <a:endParaRPr lang="en-US" altLang="en-US" sz="3400" b="1" dirty="0">
              <a:latin typeface="+mn-lt"/>
            </a:endParaRPr>
          </a:p>
        </p:txBody>
      </p:sp>
      <p:sp>
        <p:nvSpPr>
          <p:cNvPr id="42" name="TextBox 41"/>
          <p:cNvSpPr txBox="1"/>
          <p:nvPr/>
        </p:nvSpPr>
        <p:spPr>
          <a:xfrm>
            <a:off x="290737" y="1119030"/>
            <a:ext cx="9818769" cy="368300"/>
          </a:xfrm>
          <a:prstGeom prst="rect">
            <a:avLst/>
          </a:prstGeom>
          <a:noFill/>
        </p:spPr>
        <p:txBody>
          <a:bodyPr wrap="square">
            <a:spAutoFit/>
          </a:bodyPr>
          <a:lstStyle/>
          <a:p>
            <a:pPr>
              <a:defRPr/>
            </a:pPr>
            <a:endParaRPr lang="en-US" dirty="0">
              <a:noFill/>
            </a:endParaRPr>
          </a:p>
        </p:txBody>
      </p:sp>
      <p:cxnSp>
        <p:nvCxnSpPr>
          <p:cNvPr id="43" name="Straight Connector 14"/>
          <p:cNvCxnSpPr>
            <a:cxnSpLocks noChangeShapeType="1"/>
          </p:cNvCxnSpPr>
          <p:nvPr/>
        </p:nvCxnSpPr>
        <p:spPr bwMode="auto">
          <a:xfrm flipH="1">
            <a:off x="2161666" y="1338146"/>
            <a:ext cx="525778" cy="1270"/>
          </a:xfrm>
          <a:prstGeom prst="line">
            <a:avLst/>
          </a:prstGeom>
          <a:noFill/>
          <a:ln w="76200" algn="ctr">
            <a:solidFill>
              <a:srgbClr val="FFC000"/>
            </a:solidFill>
            <a:round/>
            <a:headEnd/>
            <a:tailEnd/>
          </a:ln>
          <a:extLst>
            <a:ext uri="{909E8E84-426E-40DD-AFC4-6F175D3DCCD1}">
              <a14:hiddenFill xmlns:a14="http://schemas.microsoft.com/office/drawing/2010/main">
                <a:noFill/>
              </a14:hiddenFill>
            </a:ext>
          </a:extLst>
        </p:spPr>
      </p:cxnSp>
      <p:cxnSp>
        <p:nvCxnSpPr>
          <p:cNvPr id="45" name="Straight Connector 20"/>
          <p:cNvCxnSpPr>
            <a:cxnSpLocks noChangeShapeType="1"/>
            <a:endCxn id="3" idx="3"/>
          </p:cNvCxnSpPr>
          <p:nvPr/>
        </p:nvCxnSpPr>
        <p:spPr bwMode="auto">
          <a:xfrm flipH="1">
            <a:off x="3950017" y="1322725"/>
            <a:ext cx="565310" cy="1770"/>
          </a:xfrm>
          <a:prstGeom prst="line">
            <a:avLst/>
          </a:prstGeom>
          <a:noFill/>
          <a:ln w="76200" algn="ctr">
            <a:solidFill>
              <a:srgbClr val="A20F9E"/>
            </a:solidFill>
            <a:round/>
            <a:headEnd/>
            <a:tailEnd/>
          </a:ln>
          <a:extLst>
            <a:ext uri="{909E8E84-426E-40DD-AFC4-6F175D3DCCD1}">
              <a14:hiddenFill xmlns:a14="http://schemas.microsoft.com/office/drawing/2010/main">
                <a:noFill/>
              </a14:hiddenFill>
            </a:ext>
          </a:extLst>
        </p:spPr>
      </p:cxnSp>
      <p:cxnSp>
        <p:nvCxnSpPr>
          <p:cNvPr id="46" name="Straight Connector 45"/>
          <p:cNvCxnSpPr/>
          <p:nvPr/>
        </p:nvCxnSpPr>
        <p:spPr bwMode="auto">
          <a:xfrm flipH="1" flipV="1">
            <a:off x="6181486" y="1299608"/>
            <a:ext cx="528238" cy="11228"/>
          </a:xfrm>
          <a:prstGeom prst="line">
            <a:avLst/>
          </a:prstGeom>
          <a:solidFill>
            <a:srgbClr val="00B8FF"/>
          </a:solidFill>
          <a:ln w="76200" cap="flat" cmpd="sng" algn="ctr">
            <a:solidFill>
              <a:schemeClr val="accent2">
                <a:lumMod val="75000"/>
              </a:schemeClr>
            </a:solidFill>
            <a:prstDash val="solid"/>
            <a:round/>
            <a:headEnd type="none" w="med" len="med"/>
            <a:tailEnd type="none" w="med" len="med"/>
          </a:ln>
          <a:effectLst/>
        </p:spPr>
      </p:cxnSp>
      <p:sp>
        <p:nvSpPr>
          <p:cNvPr id="47" name="Rectangle 32"/>
          <p:cNvSpPr>
            <a:spLocks noChangeArrowheads="1"/>
          </p:cNvSpPr>
          <p:nvPr/>
        </p:nvSpPr>
        <p:spPr bwMode="auto">
          <a:xfrm>
            <a:off x="8851908" y="1251507"/>
            <a:ext cx="1657350" cy="90487"/>
          </a:xfrm>
          <a:prstGeom prst="rect">
            <a:avLst/>
          </a:prstGeom>
          <a:solidFill>
            <a:srgbClr val="00B8FF"/>
          </a:solidFill>
          <a:ln w="9525" algn="ctr">
            <a:solidFill>
              <a:schemeClr val="tx1"/>
            </a:solidFill>
            <a:round/>
            <a:headEnd/>
            <a:tailEnd/>
          </a:ln>
        </p:spPr>
        <p:txBody>
          <a:bodyPr/>
          <a:lstStyle/>
          <a:p>
            <a:pPr eaLnBrk="1" hangingPunct="1">
              <a:buClr>
                <a:srgbClr val="000000"/>
              </a:buClr>
              <a:buSzPct val="100000"/>
              <a:buFont typeface="Times New Roman" panose="02020603050405020304" pitchFamily="18" charset="0"/>
              <a:buNone/>
            </a:pPr>
            <a:endParaRPr lang="en-US" altLang="en-US"/>
          </a:p>
        </p:txBody>
      </p:sp>
      <p:sp>
        <p:nvSpPr>
          <p:cNvPr id="44" name="TextBox 43"/>
          <p:cNvSpPr txBox="1"/>
          <p:nvPr/>
        </p:nvSpPr>
        <p:spPr>
          <a:xfrm>
            <a:off x="172583" y="1149708"/>
            <a:ext cx="10945746" cy="369332"/>
          </a:xfrm>
          <a:prstGeom prst="rect">
            <a:avLst/>
          </a:prstGeom>
          <a:noFill/>
        </p:spPr>
        <p:txBody>
          <a:bodyPr wrap="square">
            <a:spAutoFit/>
          </a:bodyPr>
          <a:lstStyle/>
          <a:p>
            <a:pPr>
              <a:defRPr/>
            </a:pPr>
            <a:r>
              <a:rPr lang="en-US" dirty="0"/>
              <a:t>Before regular </a:t>
            </a:r>
            <a:r>
              <a:rPr lang="en-US" altLang="en-US" b="1" dirty="0"/>
              <a:t>RISS</a:t>
            </a:r>
            <a:endParaRPr lang="en-US" dirty="0"/>
          </a:p>
        </p:txBody>
      </p:sp>
      <p:sp>
        <p:nvSpPr>
          <p:cNvPr id="3" name="TextBox 2"/>
          <p:cNvSpPr txBox="1"/>
          <p:nvPr/>
        </p:nvSpPr>
        <p:spPr>
          <a:xfrm>
            <a:off x="2636644" y="1139829"/>
            <a:ext cx="1313373" cy="369332"/>
          </a:xfrm>
          <a:prstGeom prst="rect">
            <a:avLst/>
          </a:prstGeom>
          <a:noFill/>
        </p:spPr>
        <p:txBody>
          <a:bodyPr wrap="none" rtlCol="0">
            <a:spAutoFit/>
          </a:bodyPr>
          <a:lstStyle/>
          <a:p>
            <a:r>
              <a:rPr lang="en-US" dirty="0"/>
              <a:t>regular </a:t>
            </a:r>
            <a:r>
              <a:rPr lang="en-US" altLang="en-US" b="1" dirty="0"/>
              <a:t>RISS</a:t>
            </a:r>
            <a:endParaRPr lang="en-US" dirty="0"/>
          </a:p>
        </p:txBody>
      </p:sp>
      <p:sp>
        <p:nvSpPr>
          <p:cNvPr id="4" name="TextBox 3"/>
          <p:cNvSpPr txBox="1"/>
          <p:nvPr/>
        </p:nvSpPr>
        <p:spPr>
          <a:xfrm>
            <a:off x="4452614" y="1115019"/>
            <a:ext cx="1906535" cy="369332"/>
          </a:xfrm>
          <a:prstGeom prst="rect">
            <a:avLst/>
          </a:prstGeom>
          <a:noFill/>
        </p:spPr>
        <p:txBody>
          <a:bodyPr wrap="square" rtlCol="0">
            <a:spAutoFit/>
          </a:bodyPr>
          <a:lstStyle/>
          <a:p>
            <a:r>
              <a:rPr lang="en-US" dirty="0"/>
              <a:t>Less regular </a:t>
            </a:r>
            <a:r>
              <a:rPr lang="en-US" altLang="en-US" b="1" dirty="0"/>
              <a:t>RISS</a:t>
            </a:r>
            <a:endParaRPr lang="en-US" dirty="0"/>
          </a:p>
        </p:txBody>
      </p:sp>
      <p:sp>
        <p:nvSpPr>
          <p:cNvPr id="48" name="TextBox 47"/>
          <p:cNvSpPr txBox="1"/>
          <p:nvPr/>
        </p:nvSpPr>
        <p:spPr>
          <a:xfrm>
            <a:off x="6795514" y="1103709"/>
            <a:ext cx="1970604" cy="369332"/>
          </a:xfrm>
          <a:prstGeom prst="rect">
            <a:avLst/>
          </a:prstGeom>
          <a:noFill/>
        </p:spPr>
        <p:txBody>
          <a:bodyPr wrap="none" rtlCol="0">
            <a:spAutoFit/>
          </a:bodyPr>
          <a:lstStyle/>
          <a:p>
            <a:r>
              <a:rPr lang="en-US" dirty="0"/>
              <a:t>Water level regular</a:t>
            </a:r>
          </a:p>
        </p:txBody>
      </p:sp>
      <p:sp>
        <p:nvSpPr>
          <p:cNvPr id="13" name="TextBox 12"/>
          <p:cNvSpPr txBox="1"/>
          <p:nvPr/>
        </p:nvSpPr>
        <p:spPr>
          <a:xfrm>
            <a:off x="9496674" y="2121693"/>
            <a:ext cx="2466732" cy="3416320"/>
          </a:xfrm>
          <a:prstGeom prst="rect">
            <a:avLst/>
          </a:prstGeom>
          <a:noFill/>
        </p:spPr>
        <p:txBody>
          <a:bodyPr wrap="square" rtlCol="0">
            <a:spAutoFit/>
          </a:bodyPr>
          <a:lstStyle/>
          <a:p>
            <a:pPr algn="ctr"/>
            <a:r>
              <a:rPr lang="en-US" altLang="en-US" b="1" dirty="0"/>
              <a:t>RQA characteristics of earthquake waiting (</a:t>
            </a:r>
            <a:r>
              <a:rPr lang="en-US" altLang="en-US" b="1" dirty="0" err="1"/>
              <a:t>interevent</a:t>
            </a:r>
            <a:r>
              <a:rPr lang="en-US" altLang="en-US" b="1" dirty="0"/>
              <a:t>) times became more ordered much later than deformations:  if deformation  is retarded from water level by 200 days, the seismicity  became more ordered only after approximately 20 years</a:t>
            </a:r>
            <a:endParaRPr lang="en-US" dirty="0"/>
          </a:p>
        </p:txBody>
      </p:sp>
    </p:spTree>
    <p:extLst>
      <p:ext uri="{BB962C8B-B14F-4D97-AF65-F5344CB8AC3E}">
        <p14:creationId xmlns:p14="http://schemas.microsoft.com/office/powerpoint/2010/main" val="1757327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97712" y="233916"/>
            <a:ext cx="11461897" cy="6443331"/>
          </a:xfrm>
        </p:spPr>
        <p:txBody>
          <a:bodyPr/>
          <a:lstStyle/>
          <a:p>
            <a:pPr marL="0" indent="0" algn="ctr">
              <a:buNone/>
            </a:pPr>
            <a:r>
              <a:rPr lang="en-US" sz="3600" b="1" dirty="0"/>
              <a:t>The chapter: Potential of Nonlinear Dynamics Tools in the Real Time Monitoring of Large Dams: the case of High </a:t>
            </a:r>
            <a:r>
              <a:rPr lang="en-US" sz="3600" b="1" dirty="0" err="1"/>
              <a:t>Enguri</a:t>
            </a:r>
            <a:r>
              <a:rPr lang="en-US" sz="3600" b="1" dirty="0"/>
              <a:t> Arc Dam, </a:t>
            </a:r>
            <a:r>
              <a:rPr lang="en-US" sz="3600" dirty="0"/>
              <a:t>T. </a:t>
            </a:r>
            <a:r>
              <a:rPr lang="en-US" sz="3600" dirty="0" err="1"/>
              <a:t>Chelidze</a:t>
            </a:r>
            <a:r>
              <a:rPr lang="en-US" sz="3600" dirty="0"/>
              <a:t>, et al. was accepted for publication in 2022 in the “Special Topics in Dam Engineering ” edited by Prof. Hasan </a:t>
            </a:r>
            <a:r>
              <a:rPr lang="en-US" sz="3600" dirty="0" err="1"/>
              <a:t>Tosun</a:t>
            </a:r>
            <a:r>
              <a:rPr lang="en-US" sz="3600" dirty="0"/>
              <a:t> by publishing house INTECHOPEN LIMITED, London.</a:t>
            </a:r>
          </a:p>
          <a:p>
            <a:pPr algn="ctr"/>
            <a:r>
              <a:rPr lang="en-US" sz="3600" dirty="0"/>
              <a:t>Presentation of results, obtained by CHHD: The report “</a:t>
            </a:r>
            <a:r>
              <a:rPr lang="en-US" sz="3600" b="1" dirty="0"/>
              <a:t>Nonlinear Dynamics Tools in the Real Time Monitoring of Large Dams: the case of High </a:t>
            </a:r>
            <a:r>
              <a:rPr lang="en-US" sz="3600" b="1" dirty="0" err="1"/>
              <a:t>Enguri</a:t>
            </a:r>
            <a:r>
              <a:rPr lang="en-US" sz="3600" b="1" dirty="0"/>
              <a:t> Arc Dam”</a:t>
            </a:r>
            <a:r>
              <a:rPr lang="en-US" sz="3600" dirty="0"/>
              <a:t> was presented on the International Conference “Monitoring for Hydropower Lifetime” (Karlsruhe April 2022). </a:t>
            </a:r>
          </a:p>
          <a:p>
            <a:pPr algn="ctr"/>
            <a:endParaRPr lang="en-US" sz="3600" dirty="0"/>
          </a:p>
          <a:p>
            <a:pPr algn="ctr"/>
            <a:endParaRPr lang="en-US" dirty="0"/>
          </a:p>
        </p:txBody>
      </p:sp>
    </p:spTree>
    <p:extLst>
      <p:ext uri="{BB962C8B-B14F-4D97-AF65-F5344CB8AC3E}">
        <p14:creationId xmlns:p14="http://schemas.microsoft.com/office/powerpoint/2010/main" val="3799739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094" y="184372"/>
            <a:ext cx="11844669" cy="910781"/>
          </a:xfrm>
          <a:ln>
            <a:noFill/>
          </a:ln>
        </p:spPr>
        <p:txBody>
          <a:bodyPr>
            <a:normAutofit fontScale="90000"/>
          </a:bodyPr>
          <a:lstStyle/>
          <a:p>
            <a:pPr algn="ctr"/>
            <a:r>
              <a:rPr lang="en-US" b="1" dirty="0"/>
              <a:t>c.  </a:t>
            </a:r>
            <a:r>
              <a:rPr lang="en-US" sz="3100" b="1" dirty="0">
                <a:latin typeface="+mn-lt"/>
              </a:rPr>
              <a:t>Development of new technological tools for monitoring dam performance (creation of cost-effective telemetric acceleration/tilt monitoring unit)</a:t>
            </a:r>
            <a:br>
              <a:rPr lang="en-US" sz="3100" dirty="0">
                <a:latin typeface="+mn-lt"/>
              </a:rPr>
            </a:br>
            <a:endParaRPr lang="en-US" sz="3100" dirty="0">
              <a:latin typeface="+mn-lt"/>
            </a:endParaRPr>
          </a:p>
        </p:txBody>
      </p:sp>
      <p:sp>
        <p:nvSpPr>
          <p:cNvPr id="3" name="Content Placeholder 2"/>
          <p:cNvSpPr>
            <a:spLocks noGrp="1"/>
          </p:cNvSpPr>
          <p:nvPr>
            <p:ph idx="1"/>
          </p:nvPr>
        </p:nvSpPr>
        <p:spPr>
          <a:xfrm>
            <a:off x="-49617" y="1127051"/>
            <a:ext cx="4805915" cy="5752214"/>
          </a:xfrm>
        </p:spPr>
        <p:txBody>
          <a:bodyPr>
            <a:normAutofit lnSpcReduction="10000"/>
          </a:bodyPr>
          <a:lstStyle/>
          <a:p>
            <a:pPr marL="0" indent="0" algn="ctr">
              <a:buNone/>
            </a:pPr>
            <a:r>
              <a:rPr lang="en-US" sz="2000" b="1" dirty="0"/>
              <a:t>In the frame of 2022 project GHHD assembled and tested the cost-effective system for tilt/acceleration monitoring and the GSM platform for data transmitting at </a:t>
            </a:r>
            <a:r>
              <a:rPr lang="en-US" sz="2000" b="1" dirty="0" err="1"/>
              <a:t>Enguri</a:t>
            </a:r>
            <a:r>
              <a:rPr lang="en-US" sz="2000" b="1" dirty="0"/>
              <a:t> HPS. We used the modern MEMS type three-channel accelerometer AMA-3-02-G-V1 and two-channel </a:t>
            </a:r>
            <a:r>
              <a:rPr lang="en-US" sz="2000" b="1" dirty="0" err="1"/>
              <a:t>tiltmeter</a:t>
            </a:r>
            <a:r>
              <a:rPr lang="en-US" sz="2000" b="1" dirty="0"/>
              <a:t> AMI-2-10-V1. The signals registered by sensors and transmitted in a balanced way delivered to the Arduino Uno module of data digitizer, recording and GSM transmitting units. In the same compartment are the energy supply module, reserve supply battery and charging unit. The signals registered by sensors and transmitted in a balanced way delivered to the Arduino Uno module of data digitizer, recording and GSM transmitting units. In the same compartment are the energy supply module, reserve supply battery and charging unit.  </a:t>
            </a:r>
          </a:p>
        </p:txBody>
      </p:sp>
      <p:pic>
        <p:nvPicPr>
          <p:cNvPr id="4" name="Picture 3" descr="D:\New leptop -30.06.2019\New leptop\Lukich angarishi Enguri - 2021\Untitled-15.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56298" y="1127051"/>
            <a:ext cx="7336465" cy="4104389"/>
          </a:xfrm>
          <a:prstGeom prst="rect">
            <a:avLst/>
          </a:prstGeom>
          <a:noFill/>
          <a:ln>
            <a:noFill/>
          </a:ln>
        </p:spPr>
      </p:pic>
      <p:cxnSp>
        <p:nvCxnSpPr>
          <p:cNvPr id="8" name="Straight Arrow Connector 7"/>
          <p:cNvCxnSpPr/>
          <p:nvPr/>
        </p:nvCxnSpPr>
        <p:spPr>
          <a:xfrm flipH="1" flipV="1">
            <a:off x="9100251" y="2090737"/>
            <a:ext cx="923924" cy="40957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7914943" y="1326689"/>
            <a:ext cx="809958" cy="45814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8724900" y="1381125"/>
            <a:ext cx="1000125" cy="561364"/>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9925051" y="2295525"/>
            <a:ext cx="285750" cy="369332"/>
          </a:xfrm>
          <a:prstGeom prst="rect">
            <a:avLst/>
          </a:prstGeom>
          <a:noFill/>
        </p:spPr>
        <p:txBody>
          <a:bodyPr wrap="square" rtlCol="0">
            <a:spAutoFit/>
          </a:bodyPr>
          <a:lstStyle/>
          <a:p>
            <a:r>
              <a:rPr lang="en-US" dirty="0"/>
              <a:t>1</a:t>
            </a:r>
          </a:p>
        </p:txBody>
      </p:sp>
      <p:sp>
        <p:nvSpPr>
          <p:cNvPr id="23" name="TextBox 22"/>
          <p:cNvSpPr txBox="1"/>
          <p:nvPr/>
        </p:nvSpPr>
        <p:spPr>
          <a:xfrm>
            <a:off x="9725026" y="1165743"/>
            <a:ext cx="299150" cy="369332"/>
          </a:xfrm>
          <a:prstGeom prst="rect">
            <a:avLst/>
          </a:prstGeom>
          <a:noFill/>
        </p:spPr>
        <p:txBody>
          <a:bodyPr wrap="square" rtlCol="0">
            <a:spAutoFit/>
          </a:bodyPr>
          <a:lstStyle/>
          <a:p>
            <a:r>
              <a:rPr lang="en-US" b="1" dirty="0"/>
              <a:t>2</a:t>
            </a:r>
          </a:p>
        </p:txBody>
      </p:sp>
      <p:sp>
        <p:nvSpPr>
          <p:cNvPr id="25" name="TextBox 24"/>
          <p:cNvSpPr txBox="1"/>
          <p:nvPr/>
        </p:nvSpPr>
        <p:spPr>
          <a:xfrm>
            <a:off x="7656439" y="1176195"/>
            <a:ext cx="258504" cy="369332"/>
          </a:xfrm>
          <a:prstGeom prst="rect">
            <a:avLst/>
          </a:prstGeom>
          <a:noFill/>
        </p:spPr>
        <p:txBody>
          <a:bodyPr wrap="square" rtlCol="0">
            <a:spAutoFit/>
          </a:bodyPr>
          <a:lstStyle/>
          <a:p>
            <a:r>
              <a:rPr lang="en-US" b="1" dirty="0"/>
              <a:t>3</a:t>
            </a:r>
          </a:p>
        </p:txBody>
      </p:sp>
      <p:sp>
        <p:nvSpPr>
          <p:cNvPr id="26" name="TextBox 25"/>
          <p:cNvSpPr txBox="1"/>
          <p:nvPr/>
        </p:nvSpPr>
        <p:spPr>
          <a:xfrm>
            <a:off x="4651689" y="5226784"/>
            <a:ext cx="7336465" cy="1631216"/>
          </a:xfrm>
          <a:prstGeom prst="rect">
            <a:avLst/>
          </a:prstGeom>
          <a:noFill/>
        </p:spPr>
        <p:txBody>
          <a:bodyPr wrap="square" rtlCol="0">
            <a:spAutoFit/>
          </a:bodyPr>
          <a:lstStyle/>
          <a:p>
            <a:pPr algn="ctr"/>
            <a:r>
              <a:rPr lang="en-US" sz="2000" b="1" dirty="0"/>
              <a:t>The block scheme of the monitoring unit: 1 – Platform </a:t>
            </a:r>
            <a:r>
              <a:rPr lang="en-US" sz="2000" b="1" dirty="0" err="1"/>
              <a:t>tiltmeter</a:t>
            </a:r>
            <a:r>
              <a:rPr lang="en-US" sz="2000" b="1" dirty="0"/>
              <a:t> ‘Applied </a:t>
            </a:r>
            <a:r>
              <a:rPr lang="en-US" sz="2000" b="1" dirty="0" err="1"/>
              <a:t>Geomechanics</a:t>
            </a:r>
            <a:r>
              <a:rPr lang="en-US" sz="2000" b="1" dirty="0"/>
              <a:t>” 701, used for calibration of MEMS </a:t>
            </a:r>
            <a:r>
              <a:rPr lang="en-US" sz="2000" b="1" dirty="0" err="1"/>
              <a:t>tiltmeter</a:t>
            </a:r>
            <a:r>
              <a:rPr lang="en-US" sz="2000" b="1" dirty="0"/>
              <a:t>; 2- MEMS </a:t>
            </a:r>
            <a:r>
              <a:rPr lang="en-US" sz="2000" b="1" dirty="0" err="1"/>
              <a:t>Tiltmeter</a:t>
            </a:r>
            <a:r>
              <a:rPr lang="en-US" sz="2000" b="1" dirty="0"/>
              <a:t> AMI-2; 3- MEMS Accelerometer AMA-3-02-G-V1</a:t>
            </a:r>
          </a:p>
          <a:p>
            <a:pPr algn="ctr"/>
            <a:endParaRPr lang="en-US" sz="2000" dirty="0"/>
          </a:p>
        </p:txBody>
      </p:sp>
    </p:spTree>
    <p:extLst>
      <p:ext uri="{BB962C8B-B14F-4D97-AF65-F5344CB8AC3E}">
        <p14:creationId xmlns:p14="http://schemas.microsoft.com/office/powerpoint/2010/main" val="3231996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7196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346579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2222</TotalTime>
  <Words>1294</Words>
  <Application>Microsoft Office PowerPoint</Application>
  <PresentationFormat>Widescreen</PresentationFormat>
  <Paragraphs>78</Paragraphs>
  <Slides>17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Cambria Math</vt:lpstr>
      <vt:lpstr>Sylfaen</vt:lpstr>
      <vt:lpstr>Times New Roman</vt:lpstr>
      <vt:lpstr>Office Theme</vt:lpstr>
      <vt:lpstr>Geodynamical Hazards of High Dams GHHD– 2022 Report</vt:lpstr>
      <vt:lpstr>PowerPoint Presentation</vt:lpstr>
      <vt:lpstr>    Water level change in the Enguri lake (upper curve) and strains (lower4 curve) (lower curve) from 1974 to 2021. Arrow 1 - the start of strainmeter monitoring, arrow 2 – the beginning of significant lake filling    </vt:lpstr>
      <vt:lpstr>Reccurence Quantification Analysis characteristics of displacement d of the fault in Enguri Dam foundation in 1974-2019: 1. %DET; 2 - %LAM; 3. Trapping times TT. </vt:lpstr>
      <vt:lpstr> Reservoir-Induced Seismicity Synchronization - RISS. RQA characteristics of earthquake waiting (interevent) times in 1974-2017 in the original seismic catalog in the Enguri dam area within 100 km radius: 1. %DET; 2 - %LAM; 3. Trapping times TT; 4. LZC analysis </vt:lpstr>
      <vt:lpstr>PowerPoint Presentation</vt:lpstr>
      <vt:lpstr>c.  Development of new technological tools for monitoring dam performance (creation of cost-effective telemetric acceleration/tilt monitoring unit)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Cost-effective technology of mass-movement study:  laboratory models</dc:title>
  <dc:creator>Tamaz Chelidze</dc:creator>
  <cp:lastModifiedBy>EMEZIE Catherine</cp:lastModifiedBy>
  <cp:revision>224</cp:revision>
  <cp:lastPrinted>2018-06-12T07:15:27Z</cp:lastPrinted>
  <dcterms:created xsi:type="dcterms:W3CDTF">2016-08-19T06:12:02Z</dcterms:created>
  <dcterms:modified xsi:type="dcterms:W3CDTF">2022-11-07T09:58:18Z</dcterms:modified>
</cp:coreProperties>
</file>