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89" r:id="rId3"/>
    <p:sldId id="351" r:id="rId4"/>
    <p:sldId id="355" r:id="rId5"/>
    <p:sldId id="352" r:id="rId6"/>
    <p:sldId id="353" r:id="rId7"/>
    <p:sldId id="357" r:id="rId8"/>
    <p:sldId id="358" r:id="rId9"/>
    <p:sldId id="362" r:id="rId10"/>
    <p:sldId id="359" r:id="rId11"/>
    <p:sldId id="363" r:id="rId12"/>
    <p:sldId id="360" r:id="rId13"/>
    <p:sldId id="361" r:id="rId14"/>
    <p:sldId id="365" r:id="rId15"/>
    <p:sldId id="271" r:id="rId16"/>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66C65F-412B-474D-8902-F4642888CC3E}" v="12" dt="2023-03-07T17:47:33.2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ACC223-91E4-4DAF-9BC9-7DC5C743BD25}" type="datetimeFigureOut">
              <a:rPr lang="en-BE" smtClean="0"/>
              <a:t>03/08/2023</a:t>
            </a:fld>
            <a:endParaRPr lang="en-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31B6E3-9FDE-4480-BB4A-DDB9ABCCD7B7}" type="slidenum">
              <a:rPr lang="en-BE" smtClean="0"/>
              <a:t>‹#›</a:t>
            </a:fld>
            <a:endParaRPr lang="en-BE"/>
          </a:p>
        </p:txBody>
      </p:sp>
    </p:spTree>
    <p:extLst>
      <p:ext uri="{BB962C8B-B14F-4D97-AF65-F5344CB8AC3E}">
        <p14:creationId xmlns:p14="http://schemas.microsoft.com/office/powerpoint/2010/main" val="3519653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AEFBFB-8078-4BF5-AAA0-6EA62A558E69}" type="slidenum">
              <a:rPr kumimoji="0" lang="fr-B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B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31713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81"/>
            <a:ext cx="12192000" cy="6851638"/>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634466"/>
            <a:ext cx="12192000" cy="3589069"/>
          </a:xfrm>
          <a:prstGeom prst="rect">
            <a:avLst/>
          </a:prstGeom>
        </p:spPr>
      </p:pic>
      <p:sp>
        <p:nvSpPr>
          <p:cNvPr id="7" name="object 3"/>
          <p:cNvSpPr/>
          <p:nvPr userDrawn="1"/>
        </p:nvSpPr>
        <p:spPr>
          <a:xfrm>
            <a:off x="0" y="5074613"/>
            <a:ext cx="12192000" cy="1817184"/>
          </a:xfrm>
          <a:custGeom>
            <a:avLst/>
            <a:gdLst/>
            <a:ahLst/>
            <a:cxnLst/>
            <a:rect l="l" t="t" r="r" b="b"/>
            <a:pathLst>
              <a:path w="9144000" h="2088515">
                <a:moveTo>
                  <a:pt x="0" y="2087994"/>
                </a:moveTo>
                <a:lnTo>
                  <a:pt x="9144000" y="2087994"/>
                </a:lnTo>
                <a:lnTo>
                  <a:pt x="9144000" y="0"/>
                </a:lnTo>
                <a:lnTo>
                  <a:pt x="0" y="0"/>
                </a:lnTo>
                <a:lnTo>
                  <a:pt x="0" y="2087994"/>
                </a:lnTo>
                <a:close/>
              </a:path>
            </a:pathLst>
          </a:custGeom>
          <a:solidFill>
            <a:schemeClr val="accent6">
              <a:lumMod val="75000"/>
            </a:schemeClr>
          </a:solidFill>
        </p:spPr>
        <p:txBody>
          <a:bodyPr wrap="square" lIns="0" tIns="0" rIns="0" bIns="0" rtlCol="0"/>
          <a:lstStyle/>
          <a:p>
            <a:endParaRPr sz="1803"/>
          </a:p>
        </p:txBody>
      </p:sp>
      <p:sp>
        <p:nvSpPr>
          <p:cNvPr id="8" name="object 7"/>
          <p:cNvSpPr/>
          <p:nvPr userDrawn="1"/>
        </p:nvSpPr>
        <p:spPr>
          <a:xfrm>
            <a:off x="1919996" y="5074612"/>
            <a:ext cx="6073987" cy="374104"/>
          </a:xfrm>
          <a:custGeom>
            <a:avLst/>
            <a:gdLst/>
            <a:ahLst/>
            <a:cxnLst/>
            <a:rect l="l" t="t" r="r" b="b"/>
            <a:pathLst>
              <a:path w="4555490" h="431800">
                <a:moveTo>
                  <a:pt x="4552848" y="326847"/>
                </a:moveTo>
                <a:lnTo>
                  <a:pt x="482" y="326847"/>
                </a:lnTo>
                <a:lnTo>
                  <a:pt x="11862" y="367993"/>
                </a:lnTo>
                <a:lnTo>
                  <a:pt x="36731" y="401321"/>
                </a:lnTo>
                <a:lnTo>
                  <a:pt x="71930" y="423650"/>
                </a:lnTo>
                <a:lnTo>
                  <a:pt x="114299" y="431799"/>
                </a:lnTo>
                <a:lnTo>
                  <a:pt x="4439031" y="431799"/>
                </a:lnTo>
                <a:lnTo>
                  <a:pt x="4481400" y="423650"/>
                </a:lnTo>
                <a:lnTo>
                  <a:pt x="4516599" y="401321"/>
                </a:lnTo>
                <a:lnTo>
                  <a:pt x="4541468" y="367993"/>
                </a:lnTo>
                <a:lnTo>
                  <a:pt x="4552848" y="326847"/>
                </a:lnTo>
                <a:close/>
              </a:path>
              <a:path w="4555490" h="431800">
                <a:moveTo>
                  <a:pt x="4555439" y="507"/>
                </a:moveTo>
                <a:lnTo>
                  <a:pt x="292" y="507"/>
                </a:lnTo>
                <a:lnTo>
                  <a:pt x="292" y="317474"/>
                </a:lnTo>
                <a:lnTo>
                  <a:pt x="0" y="317499"/>
                </a:lnTo>
                <a:lnTo>
                  <a:pt x="0" y="319430"/>
                </a:lnTo>
                <a:lnTo>
                  <a:pt x="203" y="321309"/>
                </a:lnTo>
                <a:lnTo>
                  <a:pt x="292" y="326847"/>
                </a:lnTo>
                <a:lnTo>
                  <a:pt x="4555439" y="326847"/>
                </a:lnTo>
                <a:lnTo>
                  <a:pt x="4555439" y="507"/>
                </a:lnTo>
                <a:close/>
              </a:path>
              <a:path w="4555490" h="431800">
                <a:moveTo>
                  <a:pt x="4553331" y="0"/>
                </a:moveTo>
                <a:lnTo>
                  <a:pt x="4548428" y="507"/>
                </a:lnTo>
                <a:lnTo>
                  <a:pt x="4553331" y="507"/>
                </a:lnTo>
                <a:lnTo>
                  <a:pt x="4553331" y="0"/>
                </a:lnTo>
                <a:close/>
              </a:path>
            </a:pathLst>
          </a:custGeom>
          <a:solidFill>
            <a:srgbClr val="F28E00"/>
          </a:solidFill>
        </p:spPr>
        <p:txBody>
          <a:bodyPr wrap="square" lIns="0" tIns="0" rIns="0" bIns="0" rtlCol="0"/>
          <a:lstStyle/>
          <a:p>
            <a:endParaRPr sz="1803"/>
          </a:p>
        </p:txBody>
      </p:sp>
      <p:sp>
        <p:nvSpPr>
          <p:cNvPr id="6" name="Slide Number Placeholder 5"/>
          <p:cNvSpPr>
            <a:spLocks noGrp="1"/>
          </p:cNvSpPr>
          <p:nvPr>
            <p:ph type="sldNum" sz="quarter" idx="12"/>
          </p:nvPr>
        </p:nvSpPr>
        <p:spPr/>
        <p:txBody>
          <a:bodyPr/>
          <a:lstStyle/>
          <a:p>
            <a:fld id="{BD627FEF-1C67-4199-9FF6-FA77D1738B7A}" type="slidenum">
              <a:rPr lang="nl-NL" smtClean="0"/>
              <a:t>‹#›</a:t>
            </a:fld>
            <a:endParaRPr lang="nl-NL"/>
          </a:p>
        </p:txBody>
      </p:sp>
      <p:sp>
        <p:nvSpPr>
          <p:cNvPr id="3" name="Subtitle 2"/>
          <p:cNvSpPr>
            <a:spLocks noGrp="1"/>
          </p:cNvSpPr>
          <p:nvPr>
            <p:ph type="subTitle" idx="1"/>
          </p:nvPr>
        </p:nvSpPr>
        <p:spPr>
          <a:xfrm>
            <a:off x="3364971" y="5088257"/>
            <a:ext cx="4459221" cy="288566"/>
          </a:xfrm>
        </p:spPr>
        <p:txBody>
          <a:bodyPr>
            <a:noAutofit/>
          </a:bodyPr>
          <a:lstStyle>
            <a:lvl1pPr marL="0" indent="0" algn="l">
              <a:lnSpc>
                <a:spcPct val="100000"/>
              </a:lnSpc>
              <a:spcBef>
                <a:spcPts val="0"/>
              </a:spcBef>
              <a:buNone/>
              <a:defRPr sz="1403">
                <a:solidFill>
                  <a:srgbClr val="CC0099"/>
                </a:solidFill>
                <a:latin typeface="+mn-lt"/>
              </a:defRPr>
            </a:lvl1pPr>
            <a:lvl2pPr marL="458069" indent="0" algn="ctr">
              <a:buNone/>
              <a:defRPr>
                <a:solidFill>
                  <a:schemeClr val="tx1">
                    <a:tint val="75000"/>
                  </a:schemeClr>
                </a:solidFill>
              </a:defRPr>
            </a:lvl2pPr>
            <a:lvl3pPr marL="916137" indent="0" algn="ctr">
              <a:buNone/>
              <a:defRPr>
                <a:solidFill>
                  <a:schemeClr val="tx1">
                    <a:tint val="75000"/>
                  </a:schemeClr>
                </a:solidFill>
              </a:defRPr>
            </a:lvl3pPr>
            <a:lvl4pPr marL="1374206" indent="0" algn="ctr">
              <a:buNone/>
              <a:defRPr>
                <a:solidFill>
                  <a:schemeClr val="tx1">
                    <a:tint val="75000"/>
                  </a:schemeClr>
                </a:solidFill>
              </a:defRPr>
            </a:lvl4pPr>
            <a:lvl5pPr marL="1832275" indent="0" algn="ctr">
              <a:buNone/>
              <a:defRPr>
                <a:solidFill>
                  <a:schemeClr val="tx1">
                    <a:tint val="75000"/>
                  </a:schemeClr>
                </a:solidFill>
              </a:defRPr>
            </a:lvl5pPr>
            <a:lvl6pPr marL="2290343" indent="0" algn="ctr">
              <a:buNone/>
              <a:defRPr>
                <a:solidFill>
                  <a:schemeClr val="tx1">
                    <a:tint val="75000"/>
                  </a:schemeClr>
                </a:solidFill>
              </a:defRPr>
            </a:lvl6pPr>
            <a:lvl7pPr marL="2748412" indent="0" algn="ctr">
              <a:buNone/>
              <a:defRPr>
                <a:solidFill>
                  <a:schemeClr val="tx1">
                    <a:tint val="75000"/>
                  </a:schemeClr>
                </a:solidFill>
              </a:defRPr>
            </a:lvl7pPr>
            <a:lvl8pPr marL="3206481" indent="0" algn="ctr">
              <a:buNone/>
              <a:defRPr>
                <a:solidFill>
                  <a:schemeClr val="tx1">
                    <a:tint val="75000"/>
                  </a:schemeClr>
                </a:solidFill>
              </a:defRPr>
            </a:lvl8pPr>
            <a:lvl9pPr marL="3664549"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a:xfrm>
            <a:off x="1967542" y="5083840"/>
            <a:ext cx="1344149" cy="292984"/>
          </a:xfrm>
        </p:spPr>
        <p:txBody>
          <a:bodyPr/>
          <a:lstStyle>
            <a:lvl1pPr>
              <a:defRPr sz="1403">
                <a:solidFill>
                  <a:srgbClr val="CC0099"/>
                </a:solidFill>
                <a:latin typeface="+mn-lt"/>
              </a:defRPr>
            </a:lvl1pPr>
          </a:lstStyle>
          <a:p>
            <a:fld id="{748E29EC-8FC8-4804-BEAE-CB7ACF2B7F64}" type="datetime1">
              <a:rPr lang="nl-NL" smtClean="0"/>
              <a:pPr/>
              <a:t>8-3-2023</a:t>
            </a:fld>
            <a:endParaRPr lang="nl-NL"/>
          </a:p>
        </p:txBody>
      </p:sp>
      <p:pic>
        <p:nvPicPr>
          <p:cNvPr id="9"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67791"/>
          <a:stretch/>
        </p:blipFill>
        <p:spPr bwMode="auto">
          <a:xfrm>
            <a:off x="-2117" y="63138"/>
            <a:ext cx="12194117" cy="1634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hasCustomPrompt="1"/>
          </p:nvPr>
        </p:nvSpPr>
        <p:spPr>
          <a:xfrm>
            <a:off x="1775520" y="1409035"/>
            <a:ext cx="8928992" cy="1154266"/>
          </a:xfrm>
        </p:spPr>
        <p:txBody>
          <a:bodyPr>
            <a:normAutofit/>
          </a:bodyPr>
          <a:lstStyle>
            <a:lvl1pPr indent="0">
              <a:lnSpc>
                <a:spcPts val="2885"/>
              </a:lnSpc>
              <a:defRPr sz="2405">
                <a:solidFill>
                  <a:schemeClr val="accent6">
                    <a:lumMod val="75000"/>
                  </a:schemeClr>
                </a:solidFill>
              </a:defRPr>
            </a:lvl1pPr>
          </a:lstStyle>
          <a:p>
            <a:r>
              <a:rPr lang="en-US"/>
              <a:t>Click to edit Master title style</a:t>
            </a:r>
            <a:br>
              <a:rPr lang="en-US"/>
            </a:br>
            <a:br>
              <a:rPr lang="en-US"/>
            </a:br>
            <a:endParaRPr lang="nl-NL"/>
          </a:p>
        </p:txBody>
      </p:sp>
    </p:spTree>
    <p:extLst>
      <p:ext uri="{BB962C8B-B14F-4D97-AF65-F5344CB8AC3E}">
        <p14:creationId xmlns:p14="http://schemas.microsoft.com/office/powerpoint/2010/main" val="1001316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3/8/2023</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nl-NL" smtClean="0"/>
              <a:t>‹#›</a:t>
            </a:fld>
            <a:endParaRPr lang="nl-NL"/>
          </a:p>
        </p:txBody>
      </p:sp>
      <p:sp>
        <p:nvSpPr>
          <p:cNvPr id="5" name="Title 1"/>
          <p:cNvSpPr>
            <a:spLocks noGrp="1"/>
          </p:cNvSpPr>
          <p:nvPr>
            <p:ph type="title"/>
          </p:nvPr>
        </p:nvSpPr>
        <p:spPr>
          <a:xfrm>
            <a:off x="1583499" y="254771"/>
            <a:ext cx="9998901" cy="432849"/>
          </a:xfrm>
        </p:spPr>
        <p:txBody>
          <a:bodyPr/>
          <a:lstStyle/>
          <a:p>
            <a:r>
              <a:rPr lang="en-US"/>
              <a:t>Click to edit Master title style</a:t>
            </a:r>
            <a:endParaRPr lang="nl-NL"/>
          </a:p>
        </p:txBody>
      </p:sp>
    </p:spTree>
    <p:extLst>
      <p:ext uri="{BB962C8B-B14F-4D97-AF65-F5344CB8AC3E}">
        <p14:creationId xmlns:p14="http://schemas.microsoft.com/office/powerpoint/2010/main" val="1063639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315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99456" y="274640"/>
            <a:ext cx="9985109" cy="485121"/>
          </a:xfrm>
        </p:spPr>
        <p:txBody>
          <a:bodyPr/>
          <a:lstStyle/>
          <a:p>
            <a:r>
              <a:rPr lang="en-US"/>
              <a:t>Click to edit Master title style</a:t>
            </a:r>
            <a:endParaRPr lang="nl-NL"/>
          </a:p>
        </p:txBody>
      </p:sp>
      <p:sp>
        <p:nvSpPr>
          <p:cNvPr id="3" name="Content Placeholder 2"/>
          <p:cNvSpPr>
            <a:spLocks noGrp="1"/>
          </p:cNvSpPr>
          <p:nvPr>
            <p:ph idx="1"/>
          </p:nvPr>
        </p:nvSpPr>
        <p:spPr/>
        <p:txBody>
          <a:bodyPr/>
          <a:lstStyle>
            <a:lvl5pPr marL="1832275" indent="0">
              <a:buFontTx/>
              <a:buNone/>
              <a:defRPr sz="180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5DBB23EB-06C3-476B-AF4A-68F73EE01354}" type="datetimeFigureOut">
              <a:rPr lang="nl-NL" smtClean="0"/>
              <a:t>8-3-2023</a:t>
            </a:fld>
            <a:endParaRPr lang="nl-NL"/>
          </a:p>
        </p:txBody>
      </p:sp>
      <p:sp>
        <p:nvSpPr>
          <p:cNvPr id="6" name="Slide Number Placeholder 5"/>
          <p:cNvSpPr>
            <a:spLocks noGrp="1"/>
          </p:cNvSpPr>
          <p:nvPr>
            <p:ph type="sldNum" sz="quarter" idx="12"/>
          </p:nvPr>
        </p:nvSpPr>
        <p:spPr/>
        <p:txBody>
          <a:bodyPr/>
          <a:lstStyle/>
          <a:p>
            <a:fld id="{97F1B3F7-E764-4AAC-99F2-3D89120383E9}" type="slidenum">
              <a:rPr lang="nl-NL" smtClean="0"/>
              <a:t>‹#›</a:t>
            </a:fld>
            <a:endParaRPr lang="nl-NL"/>
          </a:p>
        </p:txBody>
      </p:sp>
      <p:pic>
        <p:nvPicPr>
          <p:cNvPr id="7" name="E4A8E6AA-E889-4EFE-8527-145F398573A6" descr="D02D8D6E-67A0-4745-A115-D6F079403F18@hom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06401" y="6301766"/>
            <a:ext cx="1093588" cy="257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2766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99456" y="274640"/>
            <a:ext cx="10382944" cy="485121"/>
          </a:xfrm>
        </p:spPr>
        <p:txBody>
          <a:bodyPr/>
          <a:lstStyle>
            <a:lvl1pPr marL="343552" marR="0" indent="-343552" defTabSz="916137" rtl="0" eaLnBrk="1" fontAlgn="auto" latinLnBrk="0" hangingPunct="1">
              <a:lnSpc>
                <a:spcPct val="100000"/>
              </a:lnSpc>
              <a:spcBef>
                <a:spcPct val="20000"/>
              </a:spcBef>
              <a:spcAft>
                <a:spcPts val="0"/>
              </a:spcAft>
              <a:tabLst/>
              <a:defRPr>
                <a:solidFill>
                  <a:schemeClr val="tx1"/>
                </a:solidFill>
              </a:defRPr>
            </a:lvl1pPr>
          </a:lstStyle>
          <a:p>
            <a:pPr marL="343552" marR="0" lvl="0" indent="-343552" defTabSz="916137" rtl="0" eaLnBrk="1" fontAlgn="auto" latinLnBrk="0" hangingPunct="1">
              <a:lnSpc>
                <a:spcPct val="100000"/>
              </a:lnSpc>
              <a:spcBef>
                <a:spcPct val="20000"/>
              </a:spcBef>
              <a:spcAft>
                <a:spcPts val="0"/>
              </a:spcAft>
              <a:tabLst/>
              <a:defRPr/>
            </a:pPr>
            <a:r>
              <a:rPr kumimoji="0" lang="en-US" sz="3206" b="0" i="0" u="none" strike="noStrike" kern="1200" cap="none" spc="0" normalizeH="0" baseline="0" noProof="0">
                <a:ln>
                  <a:noFill/>
                </a:ln>
                <a:solidFill>
                  <a:srgbClr val="CC0099"/>
                </a:solidFill>
                <a:effectLst/>
                <a:uLnTx/>
                <a:uFillTx/>
                <a:latin typeface="Calibri" panose="020F0502020204030204" pitchFamily="34" charset="0"/>
                <a:ea typeface="+mn-ea"/>
                <a:cs typeface="+mn-cs"/>
              </a:rPr>
              <a:t>Click to edit Master text styles</a:t>
            </a:r>
          </a:p>
        </p:txBody>
      </p:sp>
      <p:sp>
        <p:nvSpPr>
          <p:cNvPr id="3" name="Content Placeholder 2"/>
          <p:cNvSpPr>
            <a:spLocks noGrp="1"/>
          </p:cNvSpPr>
          <p:nvPr>
            <p:ph sz="half" idx="1" hasCustomPrompt="1"/>
          </p:nvPr>
        </p:nvSpPr>
        <p:spPr>
          <a:xfrm>
            <a:off x="1199456" y="1192611"/>
            <a:ext cx="4794944" cy="4933553"/>
          </a:xfrm>
        </p:spPr>
        <p:txBody>
          <a:bodyPr/>
          <a:lstStyle>
            <a:lvl1pPr>
              <a:defRPr sz="2805"/>
            </a:lvl1pPr>
            <a:lvl2pPr>
              <a:defRPr sz="2405"/>
            </a:lvl2pPr>
            <a:lvl3pPr>
              <a:defRPr sz="2004"/>
            </a:lvl3pPr>
            <a:lvl4pPr>
              <a:defRPr sz="1803"/>
            </a:lvl4pPr>
            <a:lvl5pPr>
              <a:defRPr sz="1803"/>
            </a:lvl5pPr>
            <a:lvl6pPr>
              <a:defRPr sz="1803"/>
            </a:lvl6pPr>
            <a:lvl7pPr>
              <a:defRPr sz="1803"/>
            </a:lvl7pPr>
            <a:lvl8pPr>
              <a:defRPr sz="1803"/>
            </a:lvl8pPr>
            <a:lvl9pPr>
              <a:defRPr sz="1803"/>
            </a:lvl9pPr>
          </a:lstStyle>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hasCustomPrompt="1"/>
          </p:nvPr>
        </p:nvSpPr>
        <p:spPr>
          <a:xfrm>
            <a:off x="6197600" y="1192611"/>
            <a:ext cx="5384800" cy="4933553"/>
          </a:xfrm>
        </p:spPr>
        <p:txBody>
          <a:bodyPr/>
          <a:lstStyle>
            <a:lvl1pPr>
              <a:defRPr sz="2805"/>
            </a:lvl1pPr>
            <a:lvl2pPr>
              <a:defRPr sz="2405"/>
            </a:lvl2pPr>
            <a:lvl3pPr>
              <a:defRPr sz="2004"/>
            </a:lvl3pPr>
            <a:lvl4pPr>
              <a:defRPr sz="1803"/>
            </a:lvl4pPr>
            <a:lvl5pPr>
              <a:defRPr sz="1803"/>
            </a:lvl5pPr>
            <a:lvl6pPr>
              <a:defRPr sz="1803"/>
            </a:lvl6pPr>
            <a:lvl7pPr>
              <a:defRPr sz="1803"/>
            </a:lvl7pPr>
            <a:lvl8pPr>
              <a:defRPr sz="1803"/>
            </a:lvl8pPr>
            <a:lvl9pPr>
              <a:defRPr sz="1803"/>
            </a:lvl9pPr>
          </a:lstStyle>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1D8BD707-D9CF-40AE-B4C6-C98DA3205C09}" type="datetimeFigureOut">
              <a:rPr lang="en-US" smtClean="0"/>
              <a:t>3/8/2023</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nl-NL" smtClean="0"/>
              <a:t>‹#›</a:t>
            </a:fld>
            <a:endParaRPr lang="nl-NL"/>
          </a:p>
        </p:txBody>
      </p:sp>
    </p:spTree>
    <p:extLst>
      <p:ext uri="{BB962C8B-B14F-4D97-AF65-F5344CB8AC3E}">
        <p14:creationId xmlns:p14="http://schemas.microsoft.com/office/powerpoint/2010/main" val="1764527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81"/>
            <a:ext cx="12192000" cy="6851638"/>
          </a:xfrm>
          <a:prstGeom prst="rect">
            <a:avLst/>
          </a:prstGeom>
        </p:spPr>
      </p:pic>
      <p:sp>
        <p:nvSpPr>
          <p:cNvPr id="2" name="Title 1"/>
          <p:cNvSpPr>
            <a:spLocks noGrp="1"/>
          </p:cNvSpPr>
          <p:nvPr>
            <p:ph type="title" hasCustomPrompt="1"/>
          </p:nvPr>
        </p:nvSpPr>
        <p:spPr>
          <a:xfrm>
            <a:off x="1199456" y="274640"/>
            <a:ext cx="10382944" cy="485121"/>
          </a:xfrm>
        </p:spPr>
        <p:txBody>
          <a:bodyPr/>
          <a:lstStyle>
            <a:lvl1pPr marL="343552" marR="0" indent="-343552" defTabSz="916137" rtl="0" eaLnBrk="1" fontAlgn="auto" latinLnBrk="0" hangingPunct="1">
              <a:lnSpc>
                <a:spcPct val="100000"/>
              </a:lnSpc>
              <a:spcBef>
                <a:spcPct val="20000"/>
              </a:spcBef>
              <a:spcAft>
                <a:spcPts val="0"/>
              </a:spcAft>
              <a:tabLst/>
              <a:defRPr/>
            </a:lvl1pPr>
          </a:lstStyle>
          <a:p>
            <a:pPr marL="343552" marR="0" lvl="0" indent="-343552" defTabSz="916137" rtl="0" eaLnBrk="1" fontAlgn="auto" latinLnBrk="0" hangingPunct="1">
              <a:lnSpc>
                <a:spcPct val="100000"/>
              </a:lnSpc>
              <a:spcBef>
                <a:spcPct val="20000"/>
              </a:spcBef>
              <a:spcAft>
                <a:spcPts val="0"/>
              </a:spcAft>
              <a:tabLst/>
              <a:defRPr/>
            </a:pPr>
            <a:r>
              <a:rPr kumimoji="0" lang="en-US" sz="3206" b="0" i="0" u="none" strike="noStrike" kern="1200" cap="none" spc="0" normalizeH="0" baseline="0" noProof="0">
                <a:ln>
                  <a:noFill/>
                </a:ln>
                <a:solidFill>
                  <a:srgbClr val="CC0099"/>
                </a:solidFill>
                <a:effectLst/>
                <a:uLnTx/>
                <a:uFillTx/>
                <a:latin typeface="Calibri" panose="020F0502020204030204" pitchFamily="34" charset="0"/>
                <a:ea typeface="+mn-ea"/>
                <a:cs typeface="+mn-cs"/>
              </a:rPr>
              <a:t>Click to edit Master text styles</a:t>
            </a:r>
          </a:p>
        </p:txBody>
      </p:sp>
      <p:sp>
        <p:nvSpPr>
          <p:cNvPr id="3" name="Content Placeholder 2"/>
          <p:cNvSpPr>
            <a:spLocks noGrp="1"/>
          </p:cNvSpPr>
          <p:nvPr>
            <p:ph sz="half" idx="1" hasCustomPrompt="1"/>
          </p:nvPr>
        </p:nvSpPr>
        <p:spPr>
          <a:xfrm>
            <a:off x="1199456" y="904045"/>
            <a:ext cx="4794944" cy="4977771"/>
          </a:xfrm>
        </p:spPr>
        <p:txBody>
          <a:bodyPr/>
          <a:lstStyle>
            <a:lvl1pPr>
              <a:defRPr sz="2805"/>
            </a:lvl1pPr>
            <a:lvl2pPr>
              <a:defRPr sz="2405"/>
            </a:lvl2pPr>
            <a:lvl3pPr>
              <a:defRPr sz="2004"/>
            </a:lvl3pPr>
            <a:lvl4pPr>
              <a:defRPr sz="1803"/>
            </a:lvl4pPr>
            <a:lvl5pPr>
              <a:defRPr sz="1803"/>
            </a:lvl5pPr>
            <a:lvl6pPr>
              <a:defRPr sz="1803"/>
            </a:lvl6pPr>
            <a:lvl7pPr>
              <a:defRPr sz="1803"/>
            </a:lvl7pPr>
            <a:lvl8pPr>
              <a:defRPr sz="1803"/>
            </a:lvl8pPr>
            <a:lvl9pPr>
              <a:defRPr sz="1803"/>
            </a:lvl9pPr>
          </a:lstStyle>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1D8BD707-D9CF-40AE-B4C6-C98DA3205C09}" type="datetimeFigureOut">
              <a:rPr lang="en-US" smtClean="0"/>
              <a:t>3/8/2023</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nl-NL" smtClean="0"/>
              <a:t>‹#›</a:t>
            </a:fld>
            <a:endParaRPr lang="nl-NL"/>
          </a:p>
        </p:txBody>
      </p:sp>
    </p:spTree>
    <p:extLst>
      <p:ext uri="{BB962C8B-B14F-4D97-AF65-F5344CB8AC3E}">
        <p14:creationId xmlns:p14="http://schemas.microsoft.com/office/powerpoint/2010/main" val="2309880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81"/>
            <a:ext cx="12192000" cy="6851638"/>
          </a:xfrm>
          <a:prstGeom prst="rect">
            <a:avLst/>
          </a:prstGeom>
        </p:spPr>
      </p:pic>
      <p:sp>
        <p:nvSpPr>
          <p:cNvPr id="2" name="Title 1"/>
          <p:cNvSpPr>
            <a:spLocks noGrp="1"/>
          </p:cNvSpPr>
          <p:nvPr>
            <p:ph type="title" hasCustomPrompt="1"/>
          </p:nvPr>
        </p:nvSpPr>
        <p:spPr>
          <a:xfrm>
            <a:off x="1199456" y="274640"/>
            <a:ext cx="10382944" cy="485121"/>
          </a:xfrm>
        </p:spPr>
        <p:txBody>
          <a:bodyPr/>
          <a:lstStyle>
            <a:lvl1pPr marL="343552" marR="0" indent="-343552" defTabSz="916137" rtl="0" eaLnBrk="1" fontAlgn="auto" latinLnBrk="0" hangingPunct="1">
              <a:lnSpc>
                <a:spcPct val="100000"/>
              </a:lnSpc>
              <a:spcBef>
                <a:spcPct val="20000"/>
              </a:spcBef>
              <a:spcAft>
                <a:spcPts val="0"/>
              </a:spcAft>
              <a:tabLst/>
              <a:defRPr/>
            </a:lvl1pPr>
          </a:lstStyle>
          <a:p>
            <a:pPr marL="343552" marR="0" lvl="0" indent="-343552" defTabSz="916137" rtl="0" eaLnBrk="1" fontAlgn="auto" latinLnBrk="0" hangingPunct="1">
              <a:lnSpc>
                <a:spcPct val="100000"/>
              </a:lnSpc>
              <a:spcBef>
                <a:spcPct val="20000"/>
              </a:spcBef>
              <a:spcAft>
                <a:spcPts val="0"/>
              </a:spcAft>
              <a:tabLst/>
              <a:defRPr/>
            </a:pPr>
            <a:r>
              <a:rPr kumimoji="0" lang="en-US" sz="3206" b="0" i="0" u="none" strike="noStrike" kern="1200" cap="none" spc="0" normalizeH="0" baseline="0" noProof="0">
                <a:ln>
                  <a:noFill/>
                </a:ln>
                <a:solidFill>
                  <a:srgbClr val="CC0099"/>
                </a:solidFill>
                <a:effectLst/>
                <a:uLnTx/>
                <a:uFillTx/>
                <a:latin typeface="Calibri" panose="020F0502020204030204" pitchFamily="34" charset="0"/>
                <a:ea typeface="+mn-ea"/>
                <a:cs typeface="+mn-cs"/>
              </a:rPr>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t>3/8/2023</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nl-NL" smtClean="0"/>
              <a:t>‹#›</a:t>
            </a:fld>
            <a:endParaRPr lang="nl-NL"/>
          </a:p>
        </p:txBody>
      </p:sp>
      <p:sp>
        <p:nvSpPr>
          <p:cNvPr id="6" name="Content Placeholder 3"/>
          <p:cNvSpPr>
            <a:spLocks noGrp="1"/>
          </p:cNvSpPr>
          <p:nvPr>
            <p:ph sz="half" idx="2" hasCustomPrompt="1"/>
          </p:nvPr>
        </p:nvSpPr>
        <p:spPr>
          <a:xfrm>
            <a:off x="4655840" y="976186"/>
            <a:ext cx="6926560" cy="4933553"/>
          </a:xfrm>
        </p:spPr>
        <p:txBody>
          <a:bodyPr/>
          <a:lstStyle>
            <a:lvl1pPr>
              <a:defRPr sz="2805"/>
            </a:lvl1pPr>
            <a:lvl2pPr>
              <a:defRPr sz="2405"/>
            </a:lvl2pPr>
            <a:lvl3pPr>
              <a:defRPr sz="2004"/>
            </a:lvl3pPr>
            <a:lvl4pPr>
              <a:defRPr sz="1803"/>
            </a:lvl4pPr>
            <a:lvl5pPr>
              <a:defRPr sz="1803"/>
            </a:lvl5pPr>
            <a:lvl6pPr>
              <a:defRPr sz="1803"/>
            </a:lvl6pPr>
            <a:lvl7pPr>
              <a:defRPr sz="1803"/>
            </a:lvl7pPr>
            <a:lvl8pPr>
              <a:defRPr sz="1803"/>
            </a:lvl8pPr>
            <a:lvl9pPr>
              <a:defRPr sz="1803"/>
            </a:lvl9pPr>
          </a:lstStyle>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295475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199456" y="274640"/>
            <a:ext cx="9985109" cy="412980"/>
          </a:xfrm>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1D8BD707-D9CF-40AE-B4C6-C98DA3205C09}" type="datetimeFigureOut">
              <a:rPr lang="en-US" smtClean="0"/>
              <a:t>3/8/2023</a:t>
            </a:fld>
            <a:endParaRPr lang="en-US"/>
          </a:p>
        </p:txBody>
      </p:sp>
      <p:sp>
        <p:nvSpPr>
          <p:cNvPr id="4" name="Slide Number Placeholder 3"/>
          <p:cNvSpPr>
            <a:spLocks noGrp="1"/>
          </p:cNvSpPr>
          <p:nvPr>
            <p:ph type="sldNum" sz="quarter" idx="11"/>
          </p:nvPr>
        </p:nvSpPr>
        <p:spPr/>
        <p:txBody>
          <a:bodyPr/>
          <a:lstStyle/>
          <a:p>
            <a:fld id="{B6F15528-21DE-4FAA-801E-634DDDAF4B2B}" type="slidenum">
              <a:rPr lang="nl-NL" smtClean="0"/>
              <a:t>‹#›</a:t>
            </a:fld>
            <a:endParaRPr lang="nl-NL"/>
          </a:p>
        </p:txBody>
      </p:sp>
    </p:spTree>
    <p:extLst>
      <p:ext uri="{BB962C8B-B14F-4D97-AF65-F5344CB8AC3E}">
        <p14:creationId xmlns:p14="http://schemas.microsoft.com/office/powerpoint/2010/main" val="3644838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91477" y="274640"/>
            <a:ext cx="10190923" cy="340838"/>
          </a:xfrm>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1D8BD707-D9CF-40AE-B4C6-C98DA3205C09}" type="datetimeFigureOut">
              <a:rPr lang="en-US" smtClean="0"/>
              <a:t>3/8/2023</a:t>
            </a:fld>
            <a:endParaRPr lang="en-US"/>
          </a:p>
        </p:txBody>
      </p:sp>
      <p:sp>
        <p:nvSpPr>
          <p:cNvPr id="4" name="Slide Number Placeholder 3"/>
          <p:cNvSpPr>
            <a:spLocks noGrp="1"/>
          </p:cNvSpPr>
          <p:nvPr>
            <p:ph type="sldNum" sz="quarter" idx="11"/>
          </p:nvPr>
        </p:nvSpPr>
        <p:spPr/>
        <p:txBody>
          <a:bodyPr/>
          <a:lstStyle/>
          <a:p>
            <a:fld id="{B6F15528-21DE-4FAA-801E-634DDDAF4B2B}" type="slidenum">
              <a:rPr lang="nl-NL" smtClean="0"/>
              <a:t>‹#›</a:t>
            </a:fld>
            <a:endParaRPr lang="nl-NL"/>
          </a:p>
        </p:txBody>
      </p:sp>
      <p:sp>
        <p:nvSpPr>
          <p:cNvPr id="5" name="Content Placeholder 2"/>
          <p:cNvSpPr>
            <a:spLocks noGrp="1"/>
          </p:cNvSpPr>
          <p:nvPr>
            <p:ph sz="half" idx="1" hasCustomPrompt="1"/>
          </p:nvPr>
        </p:nvSpPr>
        <p:spPr>
          <a:xfrm>
            <a:off x="1391477" y="1192611"/>
            <a:ext cx="4590643" cy="4933553"/>
          </a:xfrm>
        </p:spPr>
        <p:txBody>
          <a:bodyPr/>
          <a:lstStyle>
            <a:lvl1pPr>
              <a:defRPr sz="2805"/>
            </a:lvl1pPr>
            <a:lvl2pPr>
              <a:defRPr sz="2405"/>
            </a:lvl2pPr>
            <a:lvl3pPr>
              <a:defRPr sz="2004"/>
            </a:lvl3pPr>
            <a:lvl4pPr>
              <a:defRPr sz="1803"/>
            </a:lvl4pPr>
            <a:lvl5pPr>
              <a:defRPr sz="1803"/>
            </a:lvl5pPr>
            <a:lvl6pPr>
              <a:defRPr sz="1803"/>
            </a:lvl6pPr>
            <a:lvl7pPr>
              <a:defRPr sz="1803"/>
            </a:lvl7pPr>
            <a:lvl8pPr>
              <a:defRPr sz="1803"/>
            </a:lvl8pPr>
            <a:lvl9pPr>
              <a:defRPr sz="1803"/>
            </a:lvl9pPr>
          </a:lstStyle>
          <a:p>
            <a:pPr lvl="1"/>
            <a:r>
              <a:rPr lang="en-US"/>
              <a:t>Second level</a:t>
            </a:r>
          </a:p>
          <a:p>
            <a:pPr lvl="2"/>
            <a:r>
              <a:rPr lang="en-US"/>
              <a:t>Third level</a:t>
            </a:r>
          </a:p>
          <a:p>
            <a:pPr lvl="3"/>
            <a:r>
              <a:rPr lang="en-US"/>
              <a:t>Fourth level</a:t>
            </a:r>
          </a:p>
          <a:p>
            <a:pPr lvl="4"/>
            <a:r>
              <a:rPr lang="en-US"/>
              <a:t>Fifth level</a:t>
            </a:r>
            <a:endParaRPr lang="nl-NL"/>
          </a:p>
        </p:txBody>
      </p:sp>
      <p:sp>
        <p:nvSpPr>
          <p:cNvPr id="6" name="Content Placeholder 3"/>
          <p:cNvSpPr>
            <a:spLocks noGrp="1"/>
          </p:cNvSpPr>
          <p:nvPr>
            <p:ph sz="half" idx="2" hasCustomPrompt="1"/>
          </p:nvPr>
        </p:nvSpPr>
        <p:spPr>
          <a:xfrm>
            <a:off x="6768074" y="1192611"/>
            <a:ext cx="4800535" cy="4933553"/>
          </a:xfrm>
        </p:spPr>
        <p:txBody>
          <a:bodyPr/>
          <a:lstStyle>
            <a:lvl1pPr>
              <a:defRPr sz="2805"/>
            </a:lvl1pPr>
            <a:lvl2pPr>
              <a:defRPr sz="2405"/>
            </a:lvl2pPr>
            <a:lvl3pPr>
              <a:defRPr sz="2004"/>
            </a:lvl3pPr>
            <a:lvl4pPr>
              <a:defRPr sz="1803"/>
            </a:lvl4pPr>
            <a:lvl5pPr>
              <a:defRPr sz="1803"/>
            </a:lvl5pPr>
            <a:lvl6pPr>
              <a:defRPr sz="1803"/>
            </a:lvl6pPr>
            <a:lvl7pPr>
              <a:defRPr sz="1803"/>
            </a:lvl7pPr>
            <a:lvl8pPr>
              <a:defRPr sz="1803"/>
            </a:lvl8pPr>
            <a:lvl9pPr>
              <a:defRPr sz="1803"/>
            </a:lvl9pPr>
          </a:lstStyle>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1511359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81"/>
            <a:ext cx="12192000" cy="6851638"/>
          </a:xfrm>
          <a:prstGeom prst="rect">
            <a:avLst/>
          </a:prstGeom>
        </p:spPr>
      </p:pic>
      <p:sp>
        <p:nvSpPr>
          <p:cNvPr id="3" name="Content Placeholder 2"/>
          <p:cNvSpPr>
            <a:spLocks noGrp="1"/>
          </p:cNvSpPr>
          <p:nvPr>
            <p:ph sz="half" idx="1" hasCustomPrompt="1"/>
          </p:nvPr>
        </p:nvSpPr>
        <p:spPr>
          <a:xfrm>
            <a:off x="1199456" y="904045"/>
            <a:ext cx="4794944" cy="4977771"/>
          </a:xfrm>
        </p:spPr>
        <p:txBody>
          <a:bodyPr/>
          <a:lstStyle>
            <a:lvl1pPr>
              <a:defRPr sz="2805"/>
            </a:lvl1pPr>
            <a:lvl2pPr>
              <a:defRPr sz="2405"/>
            </a:lvl2pPr>
            <a:lvl3pPr>
              <a:defRPr sz="2004"/>
            </a:lvl3pPr>
            <a:lvl4pPr>
              <a:defRPr sz="1803"/>
            </a:lvl4pPr>
            <a:lvl5pPr marL="1832275" indent="0">
              <a:buFontTx/>
              <a:buNone/>
              <a:defRPr sz="1803"/>
            </a:lvl5pPr>
            <a:lvl6pPr>
              <a:defRPr sz="1803"/>
            </a:lvl6pPr>
            <a:lvl7pPr>
              <a:defRPr sz="1803"/>
            </a:lvl7pPr>
            <a:lvl8pPr>
              <a:defRPr sz="1803"/>
            </a:lvl8pPr>
            <a:lvl9pPr>
              <a:defRPr sz="1803"/>
            </a:lvl9pPr>
          </a:lstStyle>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1D8BD707-D9CF-40AE-B4C6-C98DA3205C09}" type="datetimeFigureOut">
              <a:rPr lang="en-US" smtClean="0"/>
              <a:t>3/8/2023</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nl-NL" smtClean="0"/>
              <a:t>‹#›</a:t>
            </a:fld>
            <a:endParaRPr lang="nl-NL"/>
          </a:p>
        </p:txBody>
      </p:sp>
      <p:sp>
        <p:nvSpPr>
          <p:cNvPr id="9" name="Title 1"/>
          <p:cNvSpPr>
            <a:spLocks noGrp="1"/>
          </p:cNvSpPr>
          <p:nvPr>
            <p:ph type="title"/>
          </p:nvPr>
        </p:nvSpPr>
        <p:spPr>
          <a:xfrm>
            <a:off x="1199456" y="254771"/>
            <a:ext cx="10382944" cy="360707"/>
          </a:xfrm>
        </p:spPr>
        <p:txBody>
          <a:bodyPr/>
          <a:lstStyle/>
          <a:p>
            <a:r>
              <a:rPr lang="en-US"/>
              <a:t>Click to edit Master title style</a:t>
            </a:r>
            <a:endParaRPr lang="nl-NL"/>
          </a:p>
        </p:txBody>
      </p:sp>
    </p:spTree>
    <p:extLst>
      <p:ext uri="{BB962C8B-B14F-4D97-AF65-F5344CB8AC3E}">
        <p14:creationId xmlns:p14="http://schemas.microsoft.com/office/powerpoint/2010/main" val="3544319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81"/>
            <a:ext cx="12192000" cy="6851638"/>
          </a:xfrm>
          <a:prstGeom prst="rect">
            <a:avLst/>
          </a:prstGeom>
        </p:spPr>
      </p:pic>
      <p:sp>
        <p:nvSpPr>
          <p:cNvPr id="3" name="Date Placeholder 2"/>
          <p:cNvSpPr>
            <a:spLocks noGrp="1"/>
          </p:cNvSpPr>
          <p:nvPr>
            <p:ph type="dt" sz="half" idx="10"/>
          </p:nvPr>
        </p:nvSpPr>
        <p:spPr/>
        <p:txBody>
          <a:bodyPr/>
          <a:lstStyle/>
          <a:p>
            <a:fld id="{1D8BD707-D9CF-40AE-B4C6-C98DA3205C09}" type="datetimeFigureOut">
              <a:rPr lang="en-US" smtClean="0"/>
              <a:t>3/8/2023</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nl-NL" smtClean="0"/>
              <a:t>‹#›</a:t>
            </a:fld>
            <a:endParaRPr lang="nl-NL"/>
          </a:p>
        </p:txBody>
      </p:sp>
      <p:sp>
        <p:nvSpPr>
          <p:cNvPr id="6" name="Content Placeholder 3"/>
          <p:cNvSpPr>
            <a:spLocks noGrp="1"/>
          </p:cNvSpPr>
          <p:nvPr>
            <p:ph sz="half" idx="2" hasCustomPrompt="1"/>
          </p:nvPr>
        </p:nvSpPr>
        <p:spPr>
          <a:xfrm>
            <a:off x="4655840" y="976186"/>
            <a:ext cx="6926560" cy="4933553"/>
          </a:xfrm>
        </p:spPr>
        <p:txBody>
          <a:bodyPr/>
          <a:lstStyle>
            <a:lvl1pPr>
              <a:defRPr sz="2805"/>
            </a:lvl1pPr>
            <a:lvl2pPr>
              <a:defRPr sz="2405"/>
            </a:lvl2pPr>
            <a:lvl3pPr>
              <a:defRPr sz="2004"/>
            </a:lvl3pPr>
            <a:lvl4pPr>
              <a:defRPr sz="1803"/>
            </a:lvl4pPr>
            <a:lvl5pPr marL="1832275" indent="0">
              <a:buFontTx/>
              <a:buNone/>
              <a:defRPr sz="1803"/>
            </a:lvl5pPr>
            <a:lvl6pPr>
              <a:defRPr sz="1803"/>
            </a:lvl6pPr>
            <a:lvl7pPr>
              <a:defRPr sz="1803"/>
            </a:lvl7pPr>
            <a:lvl8pPr>
              <a:defRPr sz="1803"/>
            </a:lvl8pPr>
            <a:lvl9pPr>
              <a:defRPr sz="1803"/>
            </a:lvl9pPr>
          </a:lstStyle>
          <a:p>
            <a:pPr lvl="1"/>
            <a:r>
              <a:rPr lang="en-US"/>
              <a:t>Second level</a:t>
            </a:r>
          </a:p>
          <a:p>
            <a:pPr lvl="2"/>
            <a:r>
              <a:rPr lang="en-US"/>
              <a:t>Third level</a:t>
            </a:r>
          </a:p>
          <a:p>
            <a:pPr lvl="3"/>
            <a:r>
              <a:rPr lang="en-US"/>
              <a:t>Fourth level</a:t>
            </a:r>
          </a:p>
          <a:p>
            <a:pPr lvl="4"/>
            <a:r>
              <a:rPr lang="en-US"/>
              <a:t>Fifth level</a:t>
            </a:r>
            <a:endParaRPr lang="nl-NL"/>
          </a:p>
        </p:txBody>
      </p:sp>
      <p:sp>
        <p:nvSpPr>
          <p:cNvPr id="7" name="Title 1"/>
          <p:cNvSpPr>
            <a:spLocks noGrp="1"/>
          </p:cNvSpPr>
          <p:nvPr>
            <p:ph type="title"/>
          </p:nvPr>
        </p:nvSpPr>
        <p:spPr>
          <a:xfrm>
            <a:off x="1583499" y="254771"/>
            <a:ext cx="9998901" cy="432849"/>
          </a:xfrm>
        </p:spPr>
        <p:txBody>
          <a:bodyPr/>
          <a:lstStyle/>
          <a:p>
            <a:r>
              <a:rPr lang="en-US"/>
              <a:t>Click to edit Master title style</a:t>
            </a:r>
            <a:endParaRPr lang="nl-NL"/>
          </a:p>
        </p:txBody>
      </p:sp>
    </p:spTree>
    <p:extLst>
      <p:ext uri="{BB962C8B-B14F-4D97-AF65-F5344CB8AC3E}">
        <p14:creationId xmlns:p14="http://schemas.microsoft.com/office/powerpoint/2010/main" val="1637029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99456" y="274639"/>
            <a:ext cx="9985109" cy="629406"/>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1199456" y="1600201"/>
            <a:ext cx="9985109" cy="43537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2"/>
          </p:nvPr>
        </p:nvSpPr>
        <p:spPr>
          <a:xfrm>
            <a:off x="1583499" y="6242523"/>
            <a:ext cx="1344149" cy="365125"/>
          </a:xfrm>
          <a:prstGeom prst="rect">
            <a:avLst/>
          </a:prstGeom>
        </p:spPr>
        <p:txBody>
          <a:bodyPr vert="horz" lIns="91440" tIns="45720" rIns="91440" bIns="45720" rtlCol="0" anchor="ctr"/>
          <a:lstStyle>
            <a:lvl1pPr algn="l">
              <a:defRPr sz="1202">
                <a:solidFill>
                  <a:schemeClr val="tx1">
                    <a:tint val="75000"/>
                  </a:schemeClr>
                </a:solidFill>
                <a:latin typeface="+mj-lt"/>
              </a:defRPr>
            </a:lvl1pPr>
          </a:lstStyle>
          <a:p>
            <a:fld id="{1D8BD707-D9CF-40AE-B4C6-C98DA3205C09}" type="datetimeFigureOut">
              <a:rPr lang="en-US" smtClean="0"/>
              <a:t>3/8/2023</a:t>
            </a:fld>
            <a:endParaRPr lang="en-US"/>
          </a:p>
        </p:txBody>
      </p:sp>
      <p:sp>
        <p:nvSpPr>
          <p:cNvPr id="6" name="Slide Number Placeholder 5"/>
          <p:cNvSpPr>
            <a:spLocks noGrp="1"/>
          </p:cNvSpPr>
          <p:nvPr>
            <p:ph type="sldNum" sz="quarter" idx="4"/>
          </p:nvPr>
        </p:nvSpPr>
        <p:spPr>
          <a:xfrm>
            <a:off x="3023659" y="6242523"/>
            <a:ext cx="1102816" cy="365125"/>
          </a:xfrm>
          <a:prstGeom prst="rect">
            <a:avLst/>
          </a:prstGeom>
        </p:spPr>
        <p:txBody>
          <a:bodyPr vert="horz" lIns="91440" tIns="45720" rIns="91440" bIns="45720" rtlCol="0" anchor="ctr"/>
          <a:lstStyle>
            <a:lvl1pPr algn="l">
              <a:defRPr sz="1202">
                <a:solidFill>
                  <a:schemeClr val="tx1">
                    <a:tint val="75000"/>
                  </a:schemeClr>
                </a:solidFill>
                <a:latin typeface="+mj-lt"/>
              </a:defRPr>
            </a:lvl1pPr>
          </a:lstStyle>
          <a:p>
            <a:fld id="{B6F15528-21DE-4FAA-801E-634DDDAF4B2B}" type="slidenum">
              <a:rPr lang="nl-NL" smtClean="0"/>
              <a:t>‹#›</a:t>
            </a:fld>
            <a:endParaRPr lang="nl-NL"/>
          </a:p>
        </p:txBody>
      </p:sp>
    </p:spTree>
    <p:extLst>
      <p:ext uri="{BB962C8B-B14F-4D97-AF65-F5344CB8AC3E}">
        <p14:creationId xmlns:p14="http://schemas.microsoft.com/office/powerpoint/2010/main" val="26914535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6137" rtl="0" eaLnBrk="1" latinLnBrk="0" hangingPunct="1">
        <a:spcBef>
          <a:spcPct val="0"/>
        </a:spcBef>
        <a:buNone/>
        <a:defRPr sz="3206" kern="1200" baseline="0">
          <a:solidFill>
            <a:schemeClr val="tx1"/>
          </a:solidFill>
          <a:latin typeface="+mj-lt"/>
          <a:ea typeface="+mj-ea"/>
          <a:cs typeface="+mj-cs"/>
        </a:defRPr>
      </a:lvl1pPr>
    </p:titleStyle>
    <p:bodyStyle>
      <a:lvl1pPr marL="0" indent="0" algn="l" defTabSz="916137" rtl="0" eaLnBrk="1" latinLnBrk="0" hangingPunct="1">
        <a:spcBef>
          <a:spcPct val="20000"/>
        </a:spcBef>
        <a:buFontTx/>
        <a:buNone/>
        <a:defRPr sz="2405" kern="1200">
          <a:solidFill>
            <a:srgbClr val="CC0099"/>
          </a:solidFill>
          <a:latin typeface="Calibri" panose="020F0502020204030204" pitchFamily="34" charset="0"/>
          <a:ea typeface="+mn-ea"/>
          <a:cs typeface="+mn-cs"/>
        </a:defRPr>
      </a:lvl1pPr>
      <a:lvl2pPr marL="744362" indent="-286293" algn="l" defTabSz="916137" rtl="0" eaLnBrk="1" latinLnBrk="0" hangingPunct="1">
        <a:spcBef>
          <a:spcPct val="20000"/>
        </a:spcBef>
        <a:buFont typeface="Arial" panose="020B0604020202020204" pitchFamily="34" charset="0"/>
        <a:buChar char="•"/>
        <a:defRPr sz="2004" kern="1200">
          <a:solidFill>
            <a:schemeClr val="accent4">
              <a:lumMod val="75000"/>
            </a:schemeClr>
          </a:solidFill>
          <a:latin typeface="+mn-lt"/>
          <a:ea typeface="+mn-ea"/>
          <a:cs typeface="+mn-cs"/>
        </a:defRPr>
      </a:lvl2pPr>
      <a:lvl3pPr marL="916137" indent="0" algn="l" defTabSz="916137" rtl="0" eaLnBrk="1" latinLnBrk="0" hangingPunct="1">
        <a:spcBef>
          <a:spcPct val="20000"/>
        </a:spcBef>
        <a:buClr>
          <a:schemeClr val="tx2"/>
        </a:buClr>
        <a:buSzPct val="140000"/>
        <a:buFontTx/>
        <a:buNone/>
        <a:defRPr sz="2004" kern="1200">
          <a:solidFill>
            <a:srgbClr val="585858"/>
          </a:solidFill>
          <a:latin typeface="+mn-lt"/>
          <a:ea typeface="+mn-ea"/>
          <a:cs typeface="+mn-cs"/>
        </a:defRPr>
      </a:lvl3pPr>
      <a:lvl4pPr marL="1603240" indent="-229034" algn="l" defTabSz="916137" rtl="0" eaLnBrk="1" latinLnBrk="0" hangingPunct="1">
        <a:spcBef>
          <a:spcPct val="20000"/>
        </a:spcBef>
        <a:buFont typeface="Arial" panose="020B0604020202020204" pitchFamily="34" charset="0"/>
        <a:buChar char="–"/>
        <a:defRPr sz="1803" kern="1200">
          <a:solidFill>
            <a:srgbClr val="515060"/>
          </a:solidFill>
          <a:latin typeface="+mn-lt"/>
          <a:ea typeface="+mn-ea"/>
          <a:cs typeface="+mn-cs"/>
        </a:defRPr>
      </a:lvl4pPr>
      <a:lvl5pPr marL="2061309" indent="-229034" algn="l" defTabSz="916137" rtl="0" eaLnBrk="1" latinLnBrk="0" hangingPunct="1">
        <a:spcBef>
          <a:spcPct val="20000"/>
        </a:spcBef>
        <a:buFont typeface="Arial" panose="020B0604020202020204" pitchFamily="34" charset="0"/>
        <a:buChar char="»"/>
        <a:defRPr sz="2004" kern="1200">
          <a:solidFill>
            <a:srgbClr val="585858"/>
          </a:solidFill>
          <a:latin typeface="+mn-lt"/>
          <a:ea typeface="+mn-ea"/>
          <a:cs typeface="+mn-cs"/>
        </a:defRPr>
      </a:lvl5pPr>
      <a:lvl6pPr marL="2519378" indent="-229034" algn="l" defTabSz="916137" rtl="0" eaLnBrk="1" latinLnBrk="0" hangingPunct="1">
        <a:spcBef>
          <a:spcPct val="20000"/>
        </a:spcBef>
        <a:buFont typeface="Arial" panose="020B0604020202020204" pitchFamily="34" charset="0"/>
        <a:buChar char="•"/>
        <a:defRPr sz="2004" kern="1200">
          <a:solidFill>
            <a:schemeClr val="tx1"/>
          </a:solidFill>
          <a:latin typeface="+mn-lt"/>
          <a:ea typeface="+mn-ea"/>
          <a:cs typeface="+mn-cs"/>
        </a:defRPr>
      </a:lvl6pPr>
      <a:lvl7pPr marL="2977446" indent="-229034" algn="l" defTabSz="916137" rtl="0" eaLnBrk="1" latinLnBrk="0" hangingPunct="1">
        <a:spcBef>
          <a:spcPct val="20000"/>
        </a:spcBef>
        <a:buFont typeface="Arial" panose="020B0604020202020204" pitchFamily="34" charset="0"/>
        <a:buChar char="•"/>
        <a:defRPr sz="2004" kern="1200">
          <a:solidFill>
            <a:schemeClr val="tx1"/>
          </a:solidFill>
          <a:latin typeface="+mn-lt"/>
          <a:ea typeface="+mn-ea"/>
          <a:cs typeface="+mn-cs"/>
        </a:defRPr>
      </a:lvl7pPr>
      <a:lvl8pPr marL="3435515" indent="-229034" algn="l" defTabSz="916137" rtl="0" eaLnBrk="1" latinLnBrk="0" hangingPunct="1">
        <a:spcBef>
          <a:spcPct val="20000"/>
        </a:spcBef>
        <a:buFont typeface="Arial" panose="020B0604020202020204" pitchFamily="34" charset="0"/>
        <a:buChar char="•"/>
        <a:defRPr sz="2004" kern="1200">
          <a:solidFill>
            <a:schemeClr val="tx1"/>
          </a:solidFill>
          <a:latin typeface="+mn-lt"/>
          <a:ea typeface="+mn-ea"/>
          <a:cs typeface="+mn-cs"/>
        </a:defRPr>
      </a:lvl8pPr>
      <a:lvl9pPr marL="3893584" indent="-229034" algn="l" defTabSz="916137" rtl="0" eaLnBrk="1" latinLnBrk="0" hangingPunct="1">
        <a:spcBef>
          <a:spcPct val="20000"/>
        </a:spcBef>
        <a:buFont typeface="Arial" panose="020B0604020202020204" pitchFamily="34" charset="0"/>
        <a:buChar char="•"/>
        <a:defRPr sz="2004" kern="1200">
          <a:solidFill>
            <a:schemeClr val="tx1"/>
          </a:solidFill>
          <a:latin typeface="+mn-lt"/>
          <a:ea typeface="+mn-ea"/>
          <a:cs typeface="+mn-cs"/>
        </a:defRPr>
      </a:lvl9pPr>
    </p:bodyStyle>
    <p:otherStyle>
      <a:defPPr>
        <a:defRPr lang="nl-NL"/>
      </a:defPPr>
      <a:lvl1pPr marL="0" algn="l" defTabSz="916137" rtl="0" eaLnBrk="1" latinLnBrk="0" hangingPunct="1">
        <a:defRPr sz="1803" kern="1200">
          <a:solidFill>
            <a:schemeClr val="tx1"/>
          </a:solidFill>
          <a:latin typeface="+mn-lt"/>
          <a:ea typeface="+mn-ea"/>
          <a:cs typeface="+mn-cs"/>
        </a:defRPr>
      </a:lvl1pPr>
      <a:lvl2pPr marL="458069" algn="l" defTabSz="916137" rtl="0" eaLnBrk="1" latinLnBrk="0" hangingPunct="1">
        <a:defRPr sz="1803" kern="1200">
          <a:solidFill>
            <a:schemeClr val="tx1"/>
          </a:solidFill>
          <a:latin typeface="+mn-lt"/>
          <a:ea typeface="+mn-ea"/>
          <a:cs typeface="+mn-cs"/>
        </a:defRPr>
      </a:lvl2pPr>
      <a:lvl3pPr marL="916137" algn="l" defTabSz="916137" rtl="0" eaLnBrk="1" latinLnBrk="0" hangingPunct="1">
        <a:defRPr sz="1803" kern="1200">
          <a:solidFill>
            <a:schemeClr val="tx1"/>
          </a:solidFill>
          <a:latin typeface="+mn-lt"/>
          <a:ea typeface="+mn-ea"/>
          <a:cs typeface="+mn-cs"/>
        </a:defRPr>
      </a:lvl3pPr>
      <a:lvl4pPr marL="1374206" algn="l" defTabSz="916137" rtl="0" eaLnBrk="1" latinLnBrk="0" hangingPunct="1">
        <a:defRPr sz="1803" kern="1200">
          <a:solidFill>
            <a:schemeClr val="tx1"/>
          </a:solidFill>
          <a:latin typeface="+mn-lt"/>
          <a:ea typeface="+mn-ea"/>
          <a:cs typeface="+mn-cs"/>
        </a:defRPr>
      </a:lvl4pPr>
      <a:lvl5pPr marL="1832275" algn="l" defTabSz="916137" rtl="0" eaLnBrk="1" latinLnBrk="0" hangingPunct="1">
        <a:defRPr sz="1803" kern="1200">
          <a:solidFill>
            <a:schemeClr val="tx1"/>
          </a:solidFill>
          <a:latin typeface="+mn-lt"/>
          <a:ea typeface="+mn-ea"/>
          <a:cs typeface="+mn-cs"/>
        </a:defRPr>
      </a:lvl5pPr>
      <a:lvl6pPr marL="2290343" algn="l" defTabSz="916137" rtl="0" eaLnBrk="1" latinLnBrk="0" hangingPunct="1">
        <a:defRPr sz="1803" kern="1200">
          <a:solidFill>
            <a:schemeClr val="tx1"/>
          </a:solidFill>
          <a:latin typeface="+mn-lt"/>
          <a:ea typeface="+mn-ea"/>
          <a:cs typeface="+mn-cs"/>
        </a:defRPr>
      </a:lvl6pPr>
      <a:lvl7pPr marL="2748412" algn="l" defTabSz="916137" rtl="0" eaLnBrk="1" latinLnBrk="0" hangingPunct="1">
        <a:defRPr sz="1803" kern="1200">
          <a:solidFill>
            <a:schemeClr val="tx1"/>
          </a:solidFill>
          <a:latin typeface="+mn-lt"/>
          <a:ea typeface="+mn-ea"/>
          <a:cs typeface="+mn-cs"/>
        </a:defRPr>
      </a:lvl7pPr>
      <a:lvl8pPr marL="3206481" algn="l" defTabSz="916137" rtl="0" eaLnBrk="1" latinLnBrk="0" hangingPunct="1">
        <a:defRPr sz="1803" kern="1200">
          <a:solidFill>
            <a:schemeClr val="tx1"/>
          </a:solidFill>
          <a:latin typeface="+mn-lt"/>
          <a:ea typeface="+mn-ea"/>
          <a:cs typeface="+mn-cs"/>
        </a:defRPr>
      </a:lvl8pPr>
      <a:lvl9pPr marL="3664549" algn="l" defTabSz="916137" rtl="0" eaLnBrk="1" latinLnBrk="0" hangingPunct="1">
        <a:defRPr sz="180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unia.be/fr/publications-et-statistiques/publications/covid-19-les-droits-humains-a-lepreuve-2020" TargetMode="External"/><Relationship Id="rId2" Type="http://schemas.openxmlformats.org/officeDocument/2006/relationships/hyperlink" Target="https://www.unia.be/fr/publications-et-statistiques/publications/limpact-de-la-crise-du-coronavirus-sur-les-personnes-en-situation-de-handic" TargetMode="External"/><Relationship Id="rId1" Type="http://schemas.openxmlformats.org/officeDocument/2006/relationships/slideLayout" Target="../slideLayouts/slideLayout2.xml"/><Relationship Id="rId5" Type="http://schemas.openxmlformats.org/officeDocument/2006/relationships/hyperlink" Target="https://www.unia.be/fr/publications-et-statistiques/publications/covid19-les-droits-humains-a-lepreuve-2021" TargetMode="External"/><Relationship Id="rId4" Type="http://schemas.openxmlformats.org/officeDocument/2006/relationships/hyperlink" Target="https://www.unia.be/fr/articles/covid-19-et-droits-humains-en-maisons-de-repos-une-alliance-impossibl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unia.be/fr/legislation-et-recommandations/recommandations-dunia/recommandations-covid-et-handicap" TargetMode="External"/><Relationship Id="rId2" Type="http://schemas.openxmlformats.org/officeDocument/2006/relationships/hyperlink" Target="https://www.unia.be/fr/legislation-et-recommandations/recommandations-dunia/la-priorisation-dans-les-hopitaux-en-temps-de-pandemie" TargetMode="External"/><Relationship Id="rId1" Type="http://schemas.openxmlformats.org/officeDocument/2006/relationships/slideLayout" Target="../slideLayouts/slideLayout2.xml"/><Relationship Id="rId5" Type="http://schemas.openxmlformats.org/officeDocument/2006/relationships/hyperlink" Target="https://www.unia.be/fr/legislation-et-recommandations/recommandations-dunia/vaccin-covid-et-discrimination-dans-le-domaine-de-lemploi" TargetMode="External"/><Relationship Id="rId4" Type="http://schemas.openxmlformats.org/officeDocument/2006/relationships/hyperlink" Target="https://www.unia.be/fr/articles/pour-un-certificat-europeen-covid-inclusif-et-egalitair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2475" y="1447135"/>
            <a:ext cx="8806321" cy="1370690"/>
          </a:xfrm>
        </p:spPr>
        <p:txBody>
          <a:bodyPr>
            <a:normAutofit/>
          </a:bodyPr>
          <a:lstStyle/>
          <a:p>
            <a:pPr algn="ctr"/>
            <a:br>
              <a:rPr lang="fr-BE" sz="2400" dirty="0"/>
            </a:br>
            <a:endParaRPr lang="nl-NL" sz="2400" dirty="0"/>
          </a:p>
        </p:txBody>
      </p:sp>
      <p:sp>
        <p:nvSpPr>
          <p:cNvPr id="3" name="Subtitle 2"/>
          <p:cNvSpPr>
            <a:spLocks noGrp="1"/>
          </p:cNvSpPr>
          <p:nvPr>
            <p:ph type="subTitle" idx="1"/>
          </p:nvPr>
        </p:nvSpPr>
        <p:spPr>
          <a:xfrm>
            <a:off x="457201" y="5047617"/>
            <a:ext cx="8982074" cy="504991"/>
          </a:xfrm>
        </p:spPr>
        <p:txBody>
          <a:bodyPr vert="horz" lIns="91610" tIns="45805" rIns="91610" bIns="45805" rtlCol="0" anchor="t">
            <a:noAutofit/>
          </a:bodyPr>
          <a:lstStyle/>
          <a:p>
            <a:pPr algn="ctr"/>
            <a:r>
              <a:rPr lang="nl-NL" sz="1600" dirty="0" err="1"/>
              <a:t>Drafting</a:t>
            </a:r>
            <a:r>
              <a:rPr lang="nl-NL" sz="1600" dirty="0"/>
              <a:t> Group on Human </a:t>
            </a:r>
            <a:r>
              <a:rPr lang="nl-NL" sz="1600" dirty="0" err="1"/>
              <a:t>rights</a:t>
            </a:r>
            <a:r>
              <a:rPr lang="nl-NL" sz="1600" dirty="0"/>
              <a:t> in </a:t>
            </a:r>
            <a:r>
              <a:rPr lang="nl-NL" sz="1600" dirty="0" err="1"/>
              <a:t>situations</a:t>
            </a:r>
            <a:r>
              <a:rPr lang="nl-NL" sz="1600" dirty="0"/>
              <a:t> of crisis (CDDH-SCR) 08/03/23</a:t>
            </a:r>
          </a:p>
        </p:txBody>
      </p:sp>
      <p:sp>
        <p:nvSpPr>
          <p:cNvPr id="4" name="ZoneTexte 3">
            <a:extLst>
              <a:ext uri="{FF2B5EF4-FFF2-40B4-BE49-F238E27FC236}">
                <a16:creationId xmlns:a16="http://schemas.microsoft.com/office/drawing/2014/main" id="{2EC87AF0-164A-E76A-84A5-532B6CFAD68B}"/>
              </a:ext>
            </a:extLst>
          </p:cNvPr>
          <p:cNvSpPr txBox="1"/>
          <p:nvPr/>
        </p:nvSpPr>
        <p:spPr>
          <a:xfrm>
            <a:off x="1409700" y="1800225"/>
            <a:ext cx="5181600" cy="830997"/>
          </a:xfrm>
          <a:prstGeom prst="rect">
            <a:avLst/>
          </a:prstGeom>
          <a:noFill/>
        </p:spPr>
        <p:txBody>
          <a:bodyPr wrap="square" rtlCol="0">
            <a:spAutoFit/>
          </a:bodyPr>
          <a:lstStyle/>
          <a:p>
            <a:r>
              <a:rPr lang="fr-BE" sz="2400" dirty="0"/>
              <a:t>Une check-list pour respecter les droits humains en temps de crise</a:t>
            </a:r>
            <a:endParaRPr lang="en-BE" sz="2400" dirty="0"/>
          </a:p>
        </p:txBody>
      </p:sp>
    </p:spTree>
    <p:extLst>
      <p:ext uri="{BB962C8B-B14F-4D97-AF65-F5344CB8AC3E}">
        <p14:creationId xmlns:p14="http://schemas.microsoft.com/office/powerpoint/2010/main" val="3448672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76AD26-561E-EA2A-1B14-9633DA90A8C7}"/>
              </a:ext>
            </a:extLst>
          </p:cNvPr>
          <p:cNvSpPr>
            <a:spLocks noGrp="1"/>
          </p:cNvSpPr>
          <p:nvPr>
            <p:ph type="title"/>
          </p:nvPr>
        </p:nvSpPr>
        <p:spPr/>
        <p:txBody>
          <a:bodyPr>
            <a:normAutofit fontScale="90000"/>
          </a:bodyPr>
          <a:lstStyle/>
          <a:p>
            <a:r>
              <a:rPr lang="fr-BE" dirty="0"/>
              <a:t>Check-list</a:t>
            </a:r>
            <a:endParaRPr lang="en-BE" dirty="0"/>
          </a:p>
        </p:txBody>
      </p:sp>
      <p:sp>
        <p:nvSpPr>
          <p:cNvPr id="3" name="Espace réservé du contenu 2">
            <a:extLst>
              <a:ext uri="{FF2B5EF4-FFF2-40B4-BE49-F238E27FC236}">
                <a16:creationId xmlns:a16="http://schemas.microsoft.com/office/drawing/2014/main" id="{7C67AA15-9578-65DE-E972-E13C4DFB0B2C}"/>
              </a:ext>
            </a:extLst>
          </p:cNvPr>
          <p:cNvSpPr>
            <a:spLocks noGrp="1"/>
          </p:cNvSpPr>
          <p:nvPr>
            <p:ph idx="1"/>
          </p:nvPr>
        </p:nvSpPr>
        <p:spPr/>
        <p:txBody>
          <a:bodyPr/>
          <a:lstStyle/>
          <a:p>
            <a:pPr marR="0" lvl="0" algn="l" defTabSz="916137" rtl="0" eaLnBrk="1" fontAlgn="auto" latinLnBrk="0" hangingPunct="1">
              <a:lnSpc>
                <a:spcPct val="100000"/>
              </a:lnSpc>
              <a:spcBef>
                <a:spcPct val="20000"/>
              </a:spcBef>
              <a:spcAft>
                <a:spcPts val="0"/>
              </a:spcAft>
              <a:buClrTx/>
              <a:buSzTx/>
              <a:tabLst/>
              <a:defRPr/>
            </a:pPr>
            <a:r>
              <a:rPr kumimoji="0" lang="fr-FR" sz="2405" b="0"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3. </a:t>
            </a:r>
            <a:r>
              <a:rPr kumimoji="0" lang="fr-FR" sz="2405"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La mise en œuvre des mesures</a:t>
            </a:r>
          </a:p>
          <a:p>
            <a:pPr marL="342900" indent="-342900">
              <a:buFontTx/>
              <a:buChar char="-"/>
            </a:pPr>
            <a:r>
              <a:rPr lang="fr-BE" dirty="0">
                <a:solidFill>
                  <a:srgbClr val="002060"/>
                </a:solidFill>
              </a:rPr>
              <a:t>Surveiller et éliminer les effets discriminatoires des mesures notamment par l’application d’une égalité formelle</a:t>
            </a:r>
          </a:p>
          <a:p>
            <a:pPr marL="342900" indent="-342900">
              <a:buFontTx/>
              <a:buChar char="-"/>
            </a:pPr>
            <a:r>
              <a:rPr lang="fr-BE" dirty="0">
                <a:solidFill>
                  <a:srgbClr val="002060"/>
                </a:solidFill>
              </a:rPr>
              <a:t>Encourager le dialogue et éviter tout profilage discriminatoire par les services de police ou les services privés dans le contrôle des mesures</a:t>
            </a:r>
          </a:p>
          <a:p>
            <a:pPr marL="342900" indent="-342900">
              <a:buFontTx/>
              <a:buChar char="-"/>
            </a:pPr>
            <a:r>
              <a:rPr lang="fr-BE" dirty="0">
                <a:solidFill>
                  <a:srgbClr val="002060"/>
                </a:solidFill>
              </a:rPr>
              <a:t>Ne pas appliquer de sanctions disproportionnées</a:t>
            </a:r>
          </a:p>
          <a:p>
            <a:pPr marL="342900" indent="-342900">
              <a:buFontTx/>
              <a:buChar char="-"/>
            </a:pPr>
            <a:r>
              <a:rPr lang="fr-BE" dirty="0">
                <a:solidFill>
                  <a:srgbClr val="002060"/>
                </a:solidFill>
              </a:rPr>
              <a:t>Adopter des mesures spécifiques pour les groupes vulnérables (vulnérabilité spécifique au covid et vulnérabilité contextuelle (lieux fermés, les lieux de vie collectifs, logements inadaptés au confinement, …)</a:t>
            </a:r>
          </a:p>
        </p:txBody>
      </p:sp>
    </p:spTree>
    <p:extLst>
      <p:ext uri="{BB962C8B-B14F-4D97-AF65-F5344CB8AC3E}">
        <p14:creationId xmlns:p14="http://schemas.microsoft.com/office/powerpoint/2010/main" val="2038540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EA42EC-A711-FD06-7C59-C3DFC0630B84}"/>
              </a:ext>
            </a:extLst>
          </p:cNvPr>
          <p:cNvSpPr>
            <a:spLocks noGrp="1"/>
          </p:cNvSpPr>
          <p:nvPr>
            <p:ph type="title"/>
          </p:nvPr>
        </p:nvSpPr>
        <p:spPr/>
        <p:txBody>
          <a:bodyPr>
            <a:normAutofit fontScale="90000"/>
          </a:bodyPr>
          <a:lstStyle/>
          <a:p>
            <a:r>
              <a:rPr lang="fr-BE" dirty="0"/>
              <a:t>Check-list pour la mise en œuvre des mesures</a:t>
            </a:r>
            <a:endParaRPr lang="en-BE" dirty="0"/>
          </a:p>
        </p:txBody>
      </p:sp>
      <p:sp>
        <p:nvSpPr>
          <p:cNvPr id="3" name="Espace réservé du contenu 2">
            <a:extLst>
              <a:ext uri="{FF2B5EF4-FFF2-40B4-BE49-F238E27FC236}">
                <a16:creationId xmlns:a16="http://schemas.microsoft.com/office/drawing/2014/main" id="{F6C65F23-AA2E-0959-3015-2B9EE6272914}"/>
              </a:ext>
            </a:extLst>
          </p:cNvPr>
          <p:cNvSpPr>
            <a:spLocks noGrp="1"/>
          </p:cNvSpPr>
          <p:nvPr>
            <p:ph idx="1"/>
          </p:nvPr>
        </p:nvSpPr>
        <p:spPr/>
        <p:txBody>
          <a:bodyPr/>
          <a:lstStyle/>
          <a:p>
            <a:pPr marL="342900" indent="-342900">
              <a:buFontTx/>
              <a:buChar char="-"/>
            </a:pPr>
            <a:r>
              <a:rPr lang="fr-BE" dirty="0">
                <a:solidFill>
                  <a:srgbClr val="002060"/>
                </a:solidFill>
              </a:rPr>
              <a:t>Créer un fonds de solidarité pour faire face à l’impact social et économique des mesures de prévention et de confinement sur les plus vulnérables</a:t>
            </a:r>
          </a:p>
          <a:p>
            <a:pPr marL="342900" indent="-342900">
              <a:buFontTx/>
              <a:buChar char="-"/>
            </a:pPr>
            <a:r>
              <a:rPr lang="fr-BE" dirty="0">
                <a:solidFill>
                  <a:srgbClr val="002060"/>
                </a:solidFill>
              </a:rPr>
              <a:t>Maintenir un climat de tolérance et prendre des mesures pour contrer les discours de haine</a:t>
            </a:r>
          </a:p>
          <a:p>
            <a:pPr marL="342900" indent="-342900">
              <a:buFontTx/>
              <a:buChar char="-"/>
            </a:pPr>
            <a:r>
              <a:rPr lang="fr-BE" dirty="0">
                <a:solidFill>
                  <a:srgbClr val="002060"/>
                </a:solidFill>
              </a:rPr>
              <a:t>Organiser le soutien et la lutte contre les formes de violence liées au confinement</a:t>
            </a:r>
            <a:endParaRPr lang="en-BE" dirty="0">
              <a:solidFill>
                <a:srgbClr val="002060"/>
              </a:solidFill>
            </a:endParaRPr>
          </a:p>
        </p:txBody>
      </p:sp>
    </p:spTree>
    <p:extLst>
      <p:ext uri="{BB962C8B-B14F-4D97-AF65-F5344CB8AC3E}">
        <p14:creationId xmlns:p14="http://schemas.microsoft.com/office/powerpoint/2010/main" val="3148053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896B45-1905-33C1-09FF-1336B58E521B}"/>
              </a:ext>
            </a:extLst>
          </p:cNvPr>
          <p:cNvSpPr>
            <a:spLocks noGrp="1"/>
          </p:cNvSpPr>
          <p:nvPr>
            <p:ph type="title"/>
          </p:nvPr>
        </p:nvSpPr>
        <p:spPr/>
        <p:txBody>
          <a:bodyPr>
            <a:normAutofit fontScale="90000"/>
          </a:bodyPr>
          <a:lstStyle/>
          <a:p>
            <a:r>
              <a:rPr lang="fr-BE" dirty="0"/>
              <a:t>Check-list</a:t>
            </a:r>
            <a:endParaRPr lang="en-BE" dirty="0"/>
          </a:p>
        </p:txBody>
      </p:sp>
      <p:sp>
        <p:nvSpPr>
          <p:cNvPr id="3" name="Espace réservé du contenu 2">
            <a:extLst>
              <a:ext uri="{FF2B5EF4-FFF2-40B4-BE49-F238E27FC236}">
                <a16:creationId xmlns:a16="http://schemas.microsoft.com/office/drawing/2014/main" id="{2704F824-4EE2-FCFD-86A5-C60644FCAA4B}"/>
              </a:ext>
            </a:extLst>
          </p:cNvPr>
          <p:cNvSpPr>
            <a:spLocks noGrp="1"/>
          </p:cNvSpPr>
          <p:nvPr>
            <p:ph idx="1"/>
          </p:nvPr>
        </p:nvSpPr>
        <p:spPr>
          <a:xfrm>
            <a:off x="1199456" y="2019299"/>
            <a:ext cx="9985109" cy="3934657"/>
          </a:xfrm>
        </p:spPr>
        <p:txBody>
          <a:bodyPr/>
          <a:lstStyle/>
          <a:p>
            <a:r>
              <a:rPr lang="fr-FR" b="1" dirty="0">
                <a:solidFill>
                  <a:srgbClr val="002060"/>
                </a:solidFill>
              </a:rPr>
              <a:t>4. Un contrôle efficace des mesures </a:t>
            </a:r>
            <a:r>
              <a:rPr lang="fr-FR" dirty="0">
                <a:solidFill>
                  <a:srgbClr val="002060"/>
                </a:solidFill>
              </a:rPr>
              <a:t>: </a:t>
            </a:r>
          </a:p>
          <a:p>
            <a:r>
              <a:rPr lang="fr-FR" dirty="0">
                <a:solidFill>
                  <a:srgbClr val="002060"/>
                </a:solidFill>
              </a:rPr>
              <a:t>Il s’agit de systèmes indépendants, efficaces et efficients pour : </a:t>
            </a:r>
          </a:p>
          <a:p>
            <a:pPr marL="1087262" lvl="1" indent="-342900"/>
            <a:r>
              <a:rPr lang="fr-FR" dirty="0">
                <a:solidFill>
                  <a:srgbClr val="002060"/>
                </a:solidFill>
              </a:rPr>
              <a:t>Surveiller et examiner les mesures. </a:t>
            </a:r>
          </a:p>
          <a:p>
            <a:pPr marL="1087262" lvl="1" indent="-342900"/>
            <a:r>
              <a:rPr lang="fr-FR" dirty="0">
                <a:solidFill>
                  <a:srgbClr val="002060"/>
                </a:solidFill>
              </a:rPr>
              <a:t>Prendre des mesures correctives. </a:t>
            </a:r>
          </a:p>
          <a:p>
            <a:pPr marL="1087262" lvl="1" indent="-342900"/>
            <a:r>
              <a:rPr lang="fr-FR" dirty="0">
                <a:solidFill>
                  <a:srgbClr val="002060"/>
                </a:solidFill>
              </a:rPr>
              <a:t>Et enquêter sur les allégations de violations des droits humains</a:t>
            </a:r>
          </a:p>
          <a:p>
            <a:endParaRPr lang="en-BE" dirty="0"/>
          </a:p>
        </p:txBody>
      </p:sp>
    </p:spTree>
    <p:extLst>
      <p:ext uri="{BB962C8B-B14F-4D97-AF65-F5344CB8AC3E}">
        <p14:creationId xmlns:p14="http://schemas.microsoft.com/office/powerpoint/2010/main" val="171373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B18F00-B3CC-B183-F4B0-E541A1551539}"/>
              </a:ext>
            </a:extLst>
          </p:cNvPr>
          <p:cNvSpPr>
            <a:spLocks noGrp="1"/>
          </p:cNvSpPr>
          <p:nvPr>
            <p:ph type="title"/>
          </p:nvPr>
        </p:nvSpPr>
        <p:spPr/>
        <p:txBody>
          <a:bodyPr>
            <a:normAutofit fontScale="90000"/>
          </a:bodyPr>
          <a:lstStyle/>
          <a:p>
            <a:r>
              <a:rPr lang="fr-BE" dirty="0"/>
              <a:t>Check-list – l’information</a:t>
            </a:r>
            <a:endParaRPr lang="en-BE" dirty="0"/>
          </a:p>
        </p:txBody>
      </p:sp>
      <p:sp>
        <p:nvSpPr>
          <p:cNvPr id="3" name="Espace réservé du contenu 2">
            <a:extLst>
              <a:ext uri="{FF2B5EF4-FFF2-40B4-BE49-F238E27FC236}">
                <a16:creationId xmlns:a16="http://schemas.microsoft.com/office/drawing/2014/main" id="{3F9821CF-E152-F7AF-2992-EE70257E5819}"/>
              </a:ext>
            </a:extLst>
          </p:cNvPr>
          <p:cNvSpPr>
            <a:spLocks noGrp="1"/>
          </p:cNvSpPr>
          <p:nvPr>
            <p:ph idx="1"/>
          </p:nvPr>
        </p:nvSpPr>
        <p:spPr/>
        <p:txBody>
          <a:bodyPr/>
          <a:lstStyle/>
          <a:p>
            <a:r>
              <a:rPr lang="fr-BE" dirty="0">
                <a:solidFill>
                  <a:srgbClr val="002060"/>
                </a:solidFill>
              </a:rPr>
              <a:t>5. Autres points d’attention</a:t>
            </a:r>
          </a:p>
          <a:p>
            <a:r>
              <a:rPr lang="fr-BE" dirty="0">
                <a:solidFill>
                  <a:srgbClr val="002060"/>
                </a:solidFill>
              </a:rPr>
              <a:t>L’information</a:t>
            </a:r>
          </a:p>
          <a:p>
            <a:pPr marL="342900" indent="-342900">
              <a:buFontTx/>
              <a:buChar char="-"/>
            </a:pPr>
            <a:r>
              <a:rPr lang="fr-BE" dirty="0">
                <a:solidFill>
                  <a:srgbClr val="002060"/>
                </a:solidFill>
              </a:rPr>
              <a:t>Correcte et accessible, compréhensible pour tous, y compris pour les personnes en situation de handicap</a:t>
            </a:r>
          </a:p>
          <a:p>
            <a:pPr marL="342900" indent="-342900">
              <a:buFontTx/>
              <a:buChar char="-"/>
            </a:pPr>
            <a:r>
              <a:rPr lang="fr-BE" dirty="0">
                <a:solidFill>
                  <a:srgbClr val="002060"/>
                </a:solidFill>
              </a:rPr>
              <a:t>Attention à la fracture numérique -&gt; évaluation et adaptation des modes de communication (</a:t>
            </a:r>
            <a:r>
              <a:rPr lang="fr-BE" dirty="0" err="1">
                <a:solidFill>
                  <a:srgbClr val="002060"/>
                </a:solidFill>
              </a:rPr>
              <a:t>cf</a:t>
            </a:r>
            <a:r>
              <a:rPr lang="fr-BE" dirty="0">
                <a:solidFill>
                  <a:srgbClr val="002060"/>
                </a:solidFill>
              </a:rPr>
              <a:t> aussi Covid </a:t>
            </a:r>
            <a:r>
              <a:rPr lang="fr-BE" dirty="0" err="1">
                <a:solidFill>
                  <a:srgbClr val="002060"/>
                </a:solidFill>
              </a:rPr>
              <a:t>safe</a:t>
            </a:r>
            <a:r>
              <a:rPr lang="fr-BE" dirty="0">
                <a:solidFill>
                  <a:srgbClr val="002060"/>
                </a:solidFill>
              </a:rPr>
              <a:t> ticket)</a:t>
            </a:r>
          </a:p>
          <a:p>
            <a:pPr marL="342900" indent="-342900">
              <a:buFontTx/>
              <a:buChar char="-"/>
            </a:pPr>
            <a:r>
              <a:rPr lang="fr-BE" dirty="0">
                <a:solidFill>
                  <a:srgbClr val="002060"/>
                </a:solidFill>
              </a:rPr>
              <a:t>Information sur les exceptions/dérogations prévues pour certains groupes</a:t>
            </a:r>
          </a:p>
          <a:p>
            <a:pPr marL="342900" indent="-342900">
              <a:buFontTx/>
              <a:buChar char="-"/>
            </a:pPr>
            <a:r>
              <a:rPr lang="fr-BE" dirty="0">
                <a:solidFill>
                  <a:srgbClr val="002060"/>
                </a:solidFill>
              </a:rPr>
              <a:t>Sondages réguliers de la population sur l’impact concret des mesures -&gt; ajustement </a:t>
            </a:r>
          </a:p>
          <a:p>
            <a:endParaRPr lang="fr-BE" dirty="0">
              <a:solidFill>
                <a:srgbClr val="002060"/>
              </a:solidFill>
            </a:endParaRPr>
          </a:p>
          <a:p>
            <a:endParaRPr lang="en-BE" dirty="0">
              <a:solidFill>
                <a:srgbClr val="002060"/>
              </a:solidFill>
            </a:endParaRPr>
          </a:p>
        </p:txBody>
      </p:sp>
    </p:spTree>
    <p:extLst>
      <p:ext uri="{BB962C8B-B14F-4D97-AF65-F5344CB8AC3E}">
        <p14:creationId xmlns:p14="http://schemas.microsoft.com/office/powerpoint/2010/main" val="541097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7E335-2CBC-6943-1A02-25B23C8B5562}"/>
              </a:ext>
            </a:extLst>
          </p:cNvPr>
          <p:cNvSpPr>
            <a:spLocks noGrp="1"/>
          </p:cNvSpPr>
          <p:nvPr>
            <p:ph type="title"/>
          </p:nvPr>
        </p:nvSpPr>
        <p:spPr/>
        <p:txBody>
          <a:bodyPr>
            <a:normAutofit fontScale="90000"/>
          </a:bodyPr>
          <a:lstStyle/>
          <a:p>
            <a:r>
              <a:rPr lang="fr-BE" dirty="0"/>
              <a:t>Conclusions – évaluation de l’impact des mesures de crise sur les droits humains</a:t>
            </a:r>
            <a:endParaRPr lang="en-BE" dirty="0"/>
          </a:p>
        </p:txBody>
      </p:sp>
      <p:sp>
        <p:nvSpPr>
          <p:cNvPr id="3" name="Espace réservé du contenu 2">
            <a:extLst>
              <a:ext uri="{FF2B5EF4-FFF2-40B4-BE49-F238E27FC236}">
                <a16:creationId xmlns:a16="http://schemas.microsoft.com/office/drawing/2014/main" id="{1DCF7E16-975A-D3E6-F1E7-9C2A1822EA99}"/>
              </a:ext>
            </a:extLst>
          </p:cNvPr>
          <p:cNvSpPr>
            <a:spLocks noGrp="1"/>
          </p:cNvSpPr>
          <p:nvPr>
            <p:ph idx="1"/>
          </p:nvPr>
        </p:nvSpPr>
        <p:spPr/>
        <p:txBody>
          <a:bodyPr>
            <a:normAutofit lnSpcReduction="10000"/>
          </a:bodyPr>
          <a:lstStyle/>
          <a:p>
            <a:pPr marL="342900" indent="-342900">
              <a:buFontTx/>
              <a:buChar char="-"/>
            </a:pPr>
            <a:r>
              <a:rPr lang="fr-BE" dirty="0">
                <a:solidFill>
                  <a:srgbClr val="002060"/>
                </a:solidFill>
              </a:rPr>
              <a:t>Anticipation!</a:t>
            </a:r>
          </a:p>
          <a:p>
            <a:pPr marL="342900" indent="-342900">
              <a:buFontTx/>
              <a:buChar char="-"/>
            </a:pPr>
            <a:r>
              <a:rPr lang="fr-BE" dirty="0">
                <a:solidFill>
                  <a:srgbClr val="002060"/>
                </a:solidFill>
              </a:rPr>
              <a:t>Les acteurs de surveillance des droits humains, la société civile, les décideurs  et les contrôleurs des mesures doivent collaborer</a:t>
            </a:r>
          </a:p>
          <a:p>
            <a:pPr marL="342900" indent="-342900">
              <a:buFontTx/>
              <a:buChar char="-"/>
            </a:pPr>
            <a:r>
              <a:rPr lang="fr-BE" dirty="0">
                <a:solidFill>
                  <a:srgbClr val="002060"/>
                </a:solidFill>
              </a:rPr>
              <a:t>Des espaces de concertation doivent être mis en place immédiatement et les concertations se dérouler régulièrement</a:t>
            </a:r>
          </a:p>
          <a:p>
            <a:pPr marL="342900" indent="-342900">
              <a:buFontTx/>
              <a:buChar char="-"/>
            </a:pPr>
            <a:r>
              <a:rPr lang="fr-BE" dirty="0">
                <a:solidFill>
                  <a:srgbClr val="002060"/>
                </a:solidFill>
              </a:rPr>
              <a:t>Les chaîne de relais doivent être les plus courts possibles</a:t>
            </a:r>
          </a:p>
          <a:p>
            <a:pPr marL="342900" indent="-342900">
              <a:buFontTx/>
              <a:buChar char="-"/>
            </a:pPr>
            <a:r>
              <a:rPr lang="fr-BE" dirty="0">
                <a:solidFill>
                  <a:srgbClr val="002060"/>
                </a:solidFill>
              </a:rPr>
              <a:t>Aucun groupe vulnérable ne peut être oublié</a:t>
            </a:r>
          </a:p>
          <a:p>
            <a:pPr marL="342900" indent="-342900">
              <a:buFontTx/>
              <a:buChar char="-"/>
            </a:pPr>
            <a:r>
              <a:rPr lang="fr-BE" dirty="0">
                <a:solidFill>
                  <a:srgbClr val="002060"/>
                </a:solidFill>
              </a:rPr>
              <a:t>Les représentants des groupes vulnérables doivent être parties prenantes </a:t>
            </a:r>
          </a:p>
          <a:p>
            <a:pPr marL="342900" indent="-342900">
              <a:buFontTx/>
              <a:buChar char="-"/>
            </a:pPr>
            <a:r>
              <a:rPr lang="fr-BE" dirty="0">
                <a:solidFill>
                  <a:srgbClr val="002060"/>
                </a:solidFill>
              </a:rPr>
              <a:t>Tous les groupes vulnérables doivent avoir des représentants (anticipation)</a:t>
            </a:r>
          </a:p>
          <a:p>
            <a:pPr marL="342900" indent="-342900">
              <a:buFontTx/>
              <a:buChar char="-"/>
            </a:pPr>
            <a:r>
              <a:rPr lang="fr-BE" dirty="0">
                <a:solidFill>
                  <a:srgbClr val="002060"/>
                </a:solidFill>
              </a:rPr>
              <a:t>L’évaluation de l’impact des mesures doit être constant (test de proportionnalité et test </a:t>
            </a:r>
            <a:r>
              <a:rPr lang="fr-BE">
                <a:solidFill>
                  <a:srgbClr val="002060"/>
                </a:solidFill>
              </a:rPr>
              <a:t>des droits humains)</a:t>
            </a:r>
            <a:endParaRPr lang="fr-BE" dirty="0">
              <a:solidFill>
                <a:srgbClr val="002060"/>
              </a:solidFill>
            </a:endParaRPr>
          </a:p>
          <a:p>
            <a:pPr marL="342900" indent="-342900">
              <a:buFontTx/>
              <a:buChar char="-"/>
            </a:pPr>
            <a:endParaRPr lang="en-BE" dirty="0">
              <a:solidFill>
                <a:srgbClr val="002060"/>
              </a:solidFill>
            </a:endParaRPr>
          </a:p>
        </p:txBody>
      </p:sp>
    </p:spTree>
    <p:extLst>
      <p:ext uri="{BB962C8B-B14F-4D97-AF65-F5344CB8AC3E}">
        <p14:creationId xmlns:p14="http://schemas.microsoft.com/office/powerpoint/2010/main" val="4292608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a:extLst>
              <a:ext uri="{FF2B5EF4-FFF2-40B4-BE49-F238E27FC236}">
                <a16:creationId xmlns:a16="http://schemas.microsoft.com/office/drawing/2014/main" id="{736BCE09-50C7-4709-B37A-1A701A49D934}"/>
              </a:ext>
            </a:extLst>
          </p:cNvPr>
          <p:cNvSpPr/>
          <p:nvPr/>
        </p:nvSpPr>
        <p:spPr>
          <a:xfrm>
            <a:off x="1631950" y="139701"/>
            <a:ext cx="8928100" cy="649446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BE" sz="1800" b="0" i="0" u="none" strike="noStrike" kern="1200" cap="none" spc="0" normalizeH="0" baseline="0" noProof="0">
              <a:ln>
                <a:noFill/>
              </a:ln>
              <a:solidFill>
                <a:prstClr val="white"/>
              </a:solidFill>
              <a:effectLst/>
              <a:uLnTx/>
              <a:uFillTx/>
              <a:latin typeface="Calibri"/>
              <a:ea typeface="+mn-ea"/>
              <a:cs typeface="+mn-cs"/>
            </a:endParaRPr>
          </a:p>
        </p:txBody>
      </p:sp>
      <p:sp>
        <p:nvSpPr>
          <p:cNvPr id="20485" name="Titre 1">
            <a:extLst>
              <a:ext uri="{FF2B5EF4-FFF2-40B4-BE49-F238E27FC236}">
                <a16:creationId xmlns:a16="http://schemas.microsoft.com/office/drawing/2014/main" id="{EEAFA008-B264-49CB-B973-1119EE2D7DBF}"/>
              </a:ext>
            </a:extLst>
          </p:cNvPr>
          <p:cNvSpPr>
            <a:spLocks noGrp="1"/>
          </p:cNvSpPr>
          <p:nvPr>
            <p:ph type="title"/>
          </p:nvPr>
        </p:nvSpPr>
        <p:spPr/>
        <p:txBody>
          <a:bodyPr>
            <a:normAutofit fontScale="90000"/>
          </a:bodyPr>
          <a:lstStyle/>
          <a:p>
            <a:pPr eaLnBrk="1" hangingPunct="1"/>
            <a:r>
              <a:rPr lang="fr-BE" altLang="fr-FR"/>
              <a:t>	Contact</a:t>
            </a:r>
          </a:p>
        </p:txBody>
      </p:sp>
      <p:sp>
        <p:nvSpPr>
          <p:cNvPr id="20486" name="Espace réservé du contenu 2">
            <a:extLst>
              <a:ext uri="{FF2B5EF4-FFF2-40B4-BE49-F238E27FC236}">
                <a16:creationId xmlns:a16="http://schemas.microsoft.com/office/drawing/2014/main" id="{E2325D43-7F19-4C78-998B-344B82A4AED0}"/>
              </a:ext>
            </a:extLst>
          </p:cNvPr>
          <p:cNvSpPr>
            <a:spLocks noGrp="1"/>
          </p:cNvSpPr>
          <p:nvPr>
            <p:ph idx="1"/>
          </p:nvPr>
        </p:nvSpPr>
        <p:spPr>
          <a:xfrm>
            <a:off x="1631950" y="1093694"/>
            <a:ext cx="8578851" cy="5032469"/>
          </a:xfrm>
        </p:spPr>
        <p:txBody>
          <a:bodyPr>
            <a:normAutofit/>
          </a:bodyPr>
          <a:lstStyle/>
          <a:p>
            <a:pPr marL="457200" lvl="1" indent="0">
              <a:spcBef>
                <a:spcPct val="0"/>
              </a:spcBef>
              <a:buNone/>
            </a:pPr>
            <a:r>
              <a:rPr lang="fr-BE" altLang="fr-FR" sz="2800" dirty="0">
                <a:solidFill>
                  <a:srgbClr val="002060"/>
                </a:solidFill>
              </a:rPr>
              <a:t>UNIA</a:t>
            </a:r>
          </a:p>
          <a:p>
            <a:pPr marL="457200" lvl="1" indent="0">
              <a:spcBef>
                <a:spcPct val="0"/>
              </a:spcBef>
              <a:buNone/>
            </a:pPr>
            <a:r>
              <a:rPr lang="fr-BE" altLang="fr-FR" sz="2800" dirty="0">
                <a:solidFill>
                  <a:srgbClr val="002060"/>
                </a:solidFill>
              </a:rPr>
              <a:t>Centre interfédéral pour l’égalité des chances </a:t>
            </a:r>
          </a:p>
          <a:p>
            <a:pPr marL="457200" lvl="1" indent="0">
              <a:spcBef>
                <a:spcPct val="0"/>
              </a:spcBef>
              <a:buNone/>
            </a:pPr>
            <a:r>
              <a:rPr lang="fr-BE" altLang="fr-FR" sz="2400" dirty="0">
                <a:solidFill>
                  <a:srgbClr val="002060"/>
                </a:solidFill>
              </a:rPr>
              <a:t>Place Horta 40 à 1060 Saint-Gilles</a:t>
            </a:r>
          </a:p>
          <a:p>
            <a:pPr marL="457200" lvl="1" indent="0">
              <a:spcBef>
                <a:spcPct val="0"/>
              </a:spcBef>
              <a:buNone/>
            </a:pPr>
            <a:r>
              <a:rPr lang="fr-BE" altLang="fr-FR" sz="2400" dirty="0">
                <a:solidFill>
                  <a:srgbClr val="002060"/>
                </a:solidFill>
              </a:rPr>
              <a:t>Tél. 0032 (0)2 212.30.00</a:t>
            </a:r>
          </a:p>
          <a:p>
            <a:pPr marL="457200" lvl="1" indent="0">
              <a:spcBef>
                <a:spcPct val="0"/>
              </a:spcBef>
              <a:buNone/>
            </a:pPr>
            <a:r>
              <a:rPr lang="fr-BE" altLang="fr-FR" sz="2400" dirty="0">
                <a:solidFill>
                  <a:srgbClr val="002060"/>
                </a:solidFill>
              </a:rPr>
              <a:t>Ligne verte : </a:t>
            </a:r>
            <a:r>
              <a:rPr lang="en-US" altLang="fr-FR" sz="2400" dirty="0">
                <a:solidFill>
                  <a:srgbClr val="002060"/>
                </a:solidFill>
              </a:rPr>
              <a:t>0800/12800</a:t>
            </a:r>
          </a:p>
          <a:p>
            <a:pPr marL="457200" lvl="1" indent="0">
              <a:spcBef>
                <a:spcPct val="0"/>
              </a:spcBef>
              <a:buNone/>
            </a:pPr>
            <a:r>
              <a:rPr lang="fr-BE" altLang="fr-FR" sz="2400" dirty="0">
                <a:solidFill>
                  <a:srgbClr val="002060"/>
                </a:solidFill>
              </a:rPr>
              <a:t>Site internet: www.unia.be</a:t>
            </a:r>
          </a:p>
          <a:p>
            <a:pPr marL="457200" lvl="1" indent="0">
              <a:spcBef>
                <a:spcPct val="0"/>
              </a:spcBef>
              <a:buNone/>
            </a:pPr>
            <a:endParaRPr lang="fr-BE" altLang="fr-FR" sz="2400" dirty="0">
              <a:solidFill>
                <a:srgbClr val="002060"/>
              </a:solidFill>
            </a:endParaRPr>
          </a:p>
          <a:p>
            <a:pPr marL="457200" lvl="1" indent="0">
              <a:spcBef>
                <a:spcPct val="0"/>
              </a:spcBef>
              <a:buNone/>
            </a:pPr>
            <a:endParaRPr lang="fr-BE" altLang="fr-FR" sz="2400" dirty="0">
              <a:solidFill>
                <a:srgbClr val="002060"/>
              </a:solidFill>
            </a:endParaRPr>
          </a:p>
          <a:p>
            <a:pPr marL="457200" lvl="1" indent="0">
              <a:spcBef>
                <a:spcPct val="0"/>
              </a:spcBef>
              <a:buNone/>
            </a:pPr>
            <a:r>
              <a:rPr lang="fr-BE" altLang="fr-FR" sz="1800" dirty="0">
                <a:solidFill>
                  <a:srgbClr val="002060"/>
                </a:solidFill>
              </a:rPr>
              <a:t>Véronique Ghesquière</a:t>
            </a:r>
          </a:p>
          <a:p>
            <a:pPr marL="457200" lvl="1" indent="0">
              <a:spcBef>
                <a:spcPct val="0"/>
              </a:spcBef>
              <a:buNone/>
            </a:pPr>
            <a:r>
              <a:rPr lang="fr-BE" altLang="fr-FR" sz="1800" dirty="0">
                <a:solidFill>
                  <a:srgbClr val="002060"/>
                </a:solidFill>
              </a:rPr>
              <a:t>Cheffe du Service Politique et Monitoring</a:t>
            </a:r>
          </a:p>
          <a:p>
            <a:pPr marL="457200" lvl="1" indent="0">
              <a:spcBef>
                <a:spcPct val="0"/>
              </a:spcBef>
              <a:buNone/>
            </a:pPr>
            <a:r>
              <a:rPr lang="fr-BE" altLang="fr-FR" sz="1800" dirty="0">
                <a:solidFill>
                  <a:srgbClr val="002060"/>
                </a:solidFill>
              </a:rPr>
              <a:t>veronique.ghesquiere@unia.be</a:t>
            </a:r>
          </a:p>
          <a:p>
            <a:pPr marL="457200" lvl="1" indent="0">
              <a:spcBef>
                <a:spcPct val="0"/>
              </a:spcBef>
              <a:buNone/>
            </a:pPr>
            <a:r>
              <a:rPr lang="fr-BE" altLang="fr-FR" sz="1800" dirty="0">
                <a:solidFill>
                  <a:srgbClr val="002060"/>
                </a:solidFill>
              </a:rPr>
              <a:t>Tél: 0032 (0)2 212.31.46</a:t>
            </a:r>
          </a:p>
          <a:p>
            <a:pPr eaLnBrk="1" hangingPunct="1"/>
            <a:endParaRPr lang="fr-BE" altLang="fr-FR" dirty="0"/>
          </a:p>
        </p:txBody>
      </p:sp>
    </p:spTree>
    <p:extLst>
      <p:ext uri="{BB962C8B-B14F-4D97-AF65-F5344CB8AC3E}">
        <p14:creationId xmlns:p14="http://schemas.microsoft.com/office/powerpoint/2010/main" val="178083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5640" y="980728"/>
            <a:ext cx="6383258" cy="1152128"/>
          </a:xfrm>
        </p:spPr>
        <p:txBody>
          <a:bodyPr>
            <a:normAutofit/>
          </a:bodyPr>
          <a:lstStyle/>
          <a:p>
            <a:r>
              <a:rPr lang="fr-BE" dirty="0"/>
              <a:t> </a:t>
            </a:r>
            <a:br>
              <a:rPr lang="fr-BE" dirty="0"/>
            </a:br>
            <a:r>
              <a:rPr lang="fr-BE" sz="2400" dirty="0">
                <a:solidFill>
                  <a:schemeClr val="tx2">
                    <a:lumMod val="75000"/>
                  </a:schemeClr>
                </a:solidFill>
              </a:rPr>
              <a:t>Centre interfédéral pour l’égalité des chances</a:t>
            </a:r>
            <a:endParaRPr lang="fr-BE" sz="2200" dirty="0">
              <a:solidFill>
                <a:schemeClr val="tx2">
                  <a:lumMod val="75000"/>
                </a:schemeClr>
              </a:solidFill>
            </a:endParaRPr>
          </a:p>
        </p:txBody>
      </p:sp>
      <p:sp>
        <p:nvSpPr>
          <p:cNvPr id="3" name="Espace réservé du texte 2"/>
          <p:cNvSpPr>
            <a:spLocks noGrp="1"/>
          </p:cNvSpPr>
          <p:nvPr>
            <p:ph idx="1"/>
          </p:nvPr>
        </p:nvSpPr>
        <p:spPr>
          <a:xfrm>
            <a:off x="2927649" y="2392796"/>
            <a:ext cx="6311249" cy="3236479"/>
          </a:xfrm>
        </p:spPr>
        <p:txBody>
          <a:bodyPr>
            <a:normAutofit fontScale="92500" lnSpcReduction="20000"/>
          </a:bodyPr>
          <a:lstStyle/>
          <a:p>
            <a:r>
              <a:rPr lang="fr-BE" altLang="fr-FR" b="1" dirty="0">
                <a:solidFill>
                  <a:srgbClr val="002060"/>
                </a:solidFill>
              </a:rPr>
              <a:t>Institution publique interfédérale indépendante</a:t>
            </a:r>
          </a:p>
          <a:p>
            <a:endParaRPr lang="fr-BE" altLang="fr-FR" b="1" dirty="0">
              <a:solidFill>
                <a:srgbClr val="002060"/>
              </a:solidFill>
            </a:endParaRPr>
          </a:p>
          <a:p>
            <a:r>
              <a:rPr lang="fr-BE" altLang="fr-FR" b="1" dirty="0" err="1">
                <a:solidFill>
                  <a:srgbClr val="002060"/>
                </a:solidFill>
              </a:rPr>
              <a:t>Equality</a:t>
            </a:r>
            <a:r>
              <a:rPr lang="fr-BE" altLang="fr-FR" b="1" dirty="0">
                <a:solidFill>
                  <a:srgbClr val="002060"/>
                </a:solidFill>
              </a:rPr>
              <a:t> body belge  </a:t>
            </a:r>
            <a:r>
              <a:rPr lang="fr-BE" altLang="fr-FR" dirty="0">
                <a:solidFill>
                  <a:srgbClr val="002060"/>
                </a:solidFill>
              </a:rPr>
              <a:t>(lutte contre les discriminations et promotion de l’égalité)</a:t>
            </a:r>
          </a:p>
          <a:p>
            <a:endParaRPr lang="fr-BE" altLang="fr-FR" dirty="0">
              <a:solidFill>
                <a:srgbClr val="002060"/>
              </a:solidFill>
            </a:endParaRPr>
          </a:p>
          <a:p>
            <a:r>
              <a:rPr lang="fr-BE" altLang="fr-FR" b="1" dirty="0">
                <a:solidFill>
                  <a:srgbClr val="002060"/>
                </a:solidFill>
              </a:rPr>
              <a:t>I.N.D.H. belge (statut B)</a:t>
            </a:r>
          </a:p>
          <a:p>
            <a:endParaRPr lang="fr-BE" altLang="fr-FR" dirty="0">
              <a:solidFill>
                <a:srgbClr val="002060"/>
              </a:solidFill>
            </a:endParaRPr>
          </a:p>
          <a:p>
            <a:r>
              <a:rPr lang="fr-BE" altLang="fr-FR" b="1" dirty="0">
                <a:solidFill>
                  <a:srgbClr val="002060"/>
                </a:solidFill>
              </a:rPr>
              <a:t>Mécanisme indépendant chargé du suivi de la Convention des Nations Unies relative aux droits des personnes handicapées  </a:t>
            </a:r>
            <a:r>
              <a:rPr lang="fr-BE" altLang="fr-FR" dirty="0">
                <a:solidFill>
                  <a:srgbClr val="002060"/>
                </a:solidFill>
              </a:rPr>
              <a:t>(art.33.2)</a:t>
            </a:r>
            <a:r>
              <a:rPr lang="fr-BE" altLang="fr-FR" b="1" dirty="0">
                <a:solidFill>
                  <a:srgbClr val="002060"/>
                </a:solidFill>
              </a:rPr>
              <a:t> </a:t>
            </a:r>
            <a:endParaRPr lang="fr-BE" altLang="fr-FR" dirty="0">
              <a:solidFill>
                <a:srgbClr val="002060"/>
              </a:solidFill>
            </a:endParaRPr>
          </a:p>
          <a:p>
            <a:endParaRPr lang="fr-BE"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1624" y="260648"/>
            <a:ext cx="3023616" cy="1222248"/>
          </a:xfrm>
          <a:prstGeom prst="rect">
            <a:avLst/>
          </a:prstGeom>
        </p:spPr>
      </p:pic>
    </p:spTree>
    <p:extLst>
      <p:ext uri="{BB962C8B-B14F-4D97-AF65-F5344CB8AC3E}">
        <p14:creationId xmlns:p14="http://schemas.microsoft.com/office/powerpoint/2010/main" val="572018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261F26-E8B8-0170-9E56-F7AFFC810260}"/>
              </a:ext>
            </a:extLst>
          </p:cNvPr>
          <p:cNvSpPr>
            <a:spLocks noGrp="1"/>
          </p:cNvSpPr>
          <p:nvPr>
            <p:ph type="title"/>
          </p:nvPr>
        </p:nvSpPr>
        <p:spPr/>
        <p:txBody>
          <a:bodyPr>
            <a:normAutofit fontScale="90000"/>
          </a:bodyPr>
          <a:lstStyle/>
          <a:p>
            <a:r>
              <a:rPr lang="fr-BE" dirty="0"/>
              <a:t>Signalements à Unia liés à la pandémie covid19</a:t>
            </a:r>
            <a:endParaRPr lang="en-BE" dirty="0"/>
          </a:p>
        </p:txBody>
      </p:sp>
      <p:pic>
        <p:nvPicPr>
          <p:cNvPr id="5" name="Espace réservé du contenu 4">
            <a:extLst>
              <a:ext uri="{FF2B5EF4-FFF2-40B4-BE49-F238E27FC236}">
                <a16:creationId xmlns:a16="http://schemas.microsoft.com/office/drawing/2014/main" id="{ACFC7F35-EC16-55FF-1E9F-35BE7213A1B1}"/>
              </a:ext>
            </a:extLst>
          </p:cNvPr>
          <p:cNvPicPr>
            <a:picLocks noGrp="1" noChangeAspect="1"/>
          </p:cNvPicPr>
          <p:nvPr>
            <p:ph idx="1"/>
          </p:nvPr>
        </p:nvPicPr>
        <p:blipFill>
          <a:blip r:embed="rId2"/>
          <a:stretch>
            <a:fillRect/>
          </a:stretch>
        </p:blipFill>
        <p:spPr>
          <a:xfrm>
            <a:off x="2379347" y="1217454"/>
            <a:ext cx="6102664" cy="3835597"/>
          </a:xfrm>
        </p:spPr>
      </p:pic>
      <p:sp>
        <p:nvSpPr>
          <p:cNvPr id="8" name="ZoneTexte 7">
            <a:extLst>
              <a:ext uri="{FF2B5EF4-FFF2-40B4-BE49-F238E27FC236}">
                <a16:creationId xmlns:a16="http://schemas.microsoft.com/office/drawing/2014/main" id="{3EFD7ECF-365E-ABB8-6CCD-9E41F6EAA087}"/>
              </a:ext>
            </a:extLst>
          </p:cNvPr>
          <p:cNvSpPr txBox="1"/>
          <p:nvPr/>
        </p:nvSpPr>
        <p:spPr>
          <a:xfrm>
            <a:off x="8482011" y="5187578"/>
            <a:ext cx="3105844" cy="646331"/>
          </a:xfrm>
          <a:prstGeom prst="rect">
            <a:avLst/>
          </a:prstGeom>
          <a:noFill/>
        </p:spPr>
        <p:txBody>
          <a:bodyPr wrap="square" rtlCol="0">
            <a:spAutoFit/>
          </a:bodyPr>
          <a:lstStyle/>
          <a:p>
            <a:r>
              <a:rPr lang="fr-BE" dirty="0"/>
              <a:t>De février à août 2020: 29,4%</a:t>
            </a:r>
          </a:p>
          <a:p>
            <a:r>
              <a:rPr lang="fr-BE" dirty="0"/>
              <a:t>De août 2020 à août 2021: 24%</a:t>
            </a:r>
            <a:endParaRPr lang="en-BE" dirty="0"/>
          </a:p>
        </p:txBody>
      </p:sp>
    </p:spTree>
    <p:extLst>
      <p:ext uri="{BB962C8B-B14F-4D97-AF65-F5344CB8AC3E}">
        <p14:creationId xmlns:p14="http://schemas.microsoft.com/office/powerpoint/2010/main" val="4078426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6A0A39-2C7C-D13A-0A55-E2C018691AF6}"/>
              </a:ext>
            </a:extLst>
          </p:cNvPr>
          <p:cNvSpPr>
            <a:spLocks noGrp="1"/>
          </p:cNvSpPr>
          <p:nvPr>
            <p:ph type="title"/>
          </p:nvPr>
        </p:nvSpPr>
        <p:spPr/>
        <p:txBody>
          <a:bodyPr>
            <a:normAutofit fontScale="90000"/>
          </a:bodyPr>
          <a:lstStyle/>
          <a:p>
            <a:r>
              <a:rPr lang="fr-BE" dirty="0"/>
              <a:t>Actions d’Unia</a:t>
            </a:r>
            <a:endParaRPr lang="en-BE" dirty="0"/>
          </a:p>
        </p:txBody>
      </p:sp>
      <p:sp>
        <p:nvSpPr>
          <p:cNvPr id="3" name="Espace réservé du contenu 2">
            <a:extLst>
              <a:ext uri="{FF2B5EF4-FFF2-40B4-BE49-F238E27FC236}">
                <a16:creationId xmlns:a16="http://schemas.microsoft.com/office/drawing/2014/main" id="{EC4298BB-4AD9-8018-7C55-6E21C47F8C77}"/>
              </a:ext>
            </a:extLst>
          </p:cNvPr>
          <p:cNvSpPr>
            <a:spLocks noGrp="1"/>
          </p:cNvSpPr>
          <p:nvPr>
            <p:ph idx="1"/>
          </p:nvPr>
        </p:nvSpPr>
        <p:spPr>
          <a:xfrm>
            <a:off x="1047750" y="1104900"/>
            <a:ext cx="10136815" cy="4849057"/>
          </a:xfrm>
        </p:spPr>
        <p:txBody>
          <a:bodyPr>
            <a:normAutofit lnSpcReduction="10000"/>
          </a:bodyPr>
          <a:lstStyle/>
          <a:p>
            <a:pPr marL="342900" indent="-342900">
              <a:buFontTx/>
              <a:buChar char="-"/>
            </a:pPr>
            <a:r>
              <a:rPr lang="fr-BE" dirty="0">
                <a:solidFill>
                  <a:srgbClr val="002060"/>
                </a:solidFill>
              </a:rPr>
              <a:t>Mise en place d’un groupe interne à Unia de vigilance du respect des droits fondamentaux dans les mesures prises par les autorités</a:t>
            </a:r>
          </a:p>
          <a:p>
            <a:pPr marL="342900" indent="-342900">
              <a:buFontTx/>
              <a:buChar char="-"/>
            </a:pPr>
            <a:r>
              <a:rPr lang="fr-BE" dirty="0">
                <a:solidFill>
                  <a:srgbClr val="002060"/>
                </a:solidFill>
              </a:rPr>
              <a:t>Lancement d’une consultation auprès des personnes handicapées et de leurs proches (n=865) entre avril et juin 2020</a:t>
            </a:r>
          </a:p>
          <a:p>
            <a:pPr marL="342900" indent="-342900">
              <a:buFontTx/>
              <a:buChar char="-"/>
            </a:pPr>
            <a:r>
              <a:rPr lang="fr-BE" dirty="0">
                <a:solidFill>
                  <a:srgbClr val="002060"/>
                </a:solidFill>
              </a:rPr>
              <a:t>Interpellation des autorités, des différents acteurs (fédération des commerces, agents de gardiennage, …)</a:t>
            </a:r>
          </a:p>
          <a:p>
            <a:pPr marL="342900" indent="-342900">
              <a:buFontTx/>
              <a:buChar char="-"/>
            </a:pPr>
            <a:r>
              <a:rPr lang="fr-BE" dirty="0">
                <a:solidFill>
                  <a:srgbClr val="002060"/>
                </a:solidFill>
              </a:rPr>
              <a:t>Recommandations, interventions médiatiques, carte blanche (parfois en collaboration avec des partenaires: médiateur fédéral, Myria, Délégué général aux droits de l’enfant, …)</a:t>
            </a:r>
          </a:p>
          <a:p>
            <a:pPr marL="342900" indent="-342900">
              <a:buFontTx/>
              <a:buChar char="-"/>
            </a:pPr>
            <a:r>
              <a:rPr lang="fr-BE" dirty="0">
                <a:solidFill>
                  <a:srgbClr val="002060"/>
                </a:solidFill>
              </a:rPr>
              <a:t>Participation aux taskforces fédérale et régionale flamande</a:t>
            </a:r>
          </a:p>
          <a:p>
            <a:pPr marL="342900" indent="-342900">
              <a:buFontTx/>
              <a:buChar char="-"/>
            </a:pPr>
            <a:r>
              <a:rPr lang="fr-BE" dirty="0">
                <a:solidFill>
                  <a:srgbClr val="002060"/>
                </a:solidFill>
              </a:rPr>
              <a:t>Participation à des groupes de personnes vulnérables</a:t>
            </a:r>
          </a:p>
          <a:p>
            <a:pPr marL="342900" indent="-342900">
              <a:buFontTx/>
              <a:buChar char="-"/>
            </a:pPr>
            <a:r>
              <a:rPr lang="fr-BE" dirty="0">
                <a:solidFill>
                  <a:srgbClr val="002060"/>
                </a:solidFill>
              </a:rPr>
              <a:t>Enquête auprès du personnel des maisons de repos et de soins (</a:t>
            </a:r>
            <a:r>
              <a:rPr lang="fr-FR" dirty="0">
                <a:solidFill>
                  <a:srgbClr val="002060"/>
                </a:solidFill>
              </a:rPr>
              <a:t>entre octobre 2020 et février 2021)</a:t>
            </a:r>
            <a:endParaRPr lang="en-BE" dirty="0">
              <a:solidFill>
                <a:srgbClr val="002060"/>
              </a:solidFill>
            </a:endParaRPr>
          </a:p>
        </p:txBody>
      </p:sp>
    </p:spTree>
    <p:extLst>
      <p:ext uri="{BB962C8B-B14F-4D97-AF65-F5344CB8AC3E}">
        <p14:creationId xmlns:p14="http://schemas.microsoft.com/office/powerpoint/2010/main" val="1061507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26CF15-7070-F75F-7070-0FCDA47AC833}"/>
              </a:ext>
            </a:extLst>
          </p:cNvPr>
          <p:cNvSpPr>
            <a:spLocks noGrp="1"/>
          </p:cNvSpPr>
          <p:nvPr>
            <p:ph type="title"/>
          </p:nvPr>
        </p:nvSpPr>
        <p:spPr/>
        <p:txBody>
          <a:bodyPr>
            <a:normAutofit fontScale="90000"/>
          </a:bodyPr>
          <a:lstStyle/>
          <a:p>
            <a:r>
              <a:rPr lang="fr-BE" dirty="0"/>
              <a:t>Nos rapports: constats et recommandations</a:t>
            </a:r>
            <a:endParaRPr lang="en-BE" dirty="0"/>
          </a:p>
        </p:txBody>
      </p:sp>
      <p:sp>
        <p:nvSpPr>
          <p:cNvPr id="3" name="Espace réservé du contenu 2">
            <a:extLst>
              <a:ext uri="{FF2B5EF4-FFF2-40B4-BE49-F238E27FC236}">
                <a16:creationId xmlns:a16="http://schemas.microsoft.com/office/drawing/2014/main" id="{BC779A50-5DA7-DD76-1DD1-63369CA76E54}"/>
              </a:ext>
            </a:extLst>
          </p:cNvPr>
          <p:cNvSpPr>
            <a:spLocks noGrp="1"/>
          </p:cNvSpPr>
          <p:nvPr>
            <p:ph idx="1"/>
          </p:nvPr>
        </p:nvSpPr>
        <p:spPr>
          <a:xfrm>
            <a:off x="1066800" y="1038225"/>
            <a:ext cx="10117765" cy="4915732"/>
          </a:xfrm>
        </p:spPr>
        <p:txBody>
          <a:bodyPr>
            <a:normAutofit/>
          </a:bodyPr>
          <a:lstStyle/>
          <a:p>
            <a:r>
              <a:rPr lang="fr-BE" dirty="0">
                <a:solidFill>
                  <a:srgbClr val="002060"/>
                </a:solidFill>
              </a:rPr>
              <a:t>4 rapports d’Unia:</a:t>
            </a:r>
          </a:p>
          <a:p>
            <a:endParaRPr lang="fr-BE" dirty="0">
              <a:solidFill>
                <a:srgbClr val="002060"/>
              </a:solidFill>
            </a:endParaRPr>
          </a:p>
          <a:p>
            <a:r>
              <a:rPr lang="fr-BE" dirty="0">
                <a:solidFill>
                  <a:srgbClr val="002060"/>
                </a:solidFill>
              </a:rPr>
              <a:t>-    </a:t>
            </a:r>
            <a:r>
              <a:rPr lang="fr-FR" dirty="0">
                <a:solidFill>
                  <a:srgbClr val="002060"/>
                </a:solidFill>
                <a:hlinkClick r:id="rId2">
                  <a:extLst>
                    <a:ext uri="{A12FA001-AC4F-418D-AE19-62706E023703}">
                      <ahyp:hlinkClr xmlns:ahyp="http://schemas.microsoft.com/office/drawing/2018/hyperlinkcolor" val="tx"/>
                    </a:ext>
                  </a:extLst>
                </a:hlinkClick>
              </a:rPr>
              <a:t>L’impact de la crise du coronavirus sur les personnes en situation de      handicap (07/2020) | Unia</a:t>
            </a:r>
            <a:endParaRPr lang="fr-FR" dirty="0">
              <a:solidFill>
                <a:srgbClr val="002060"/>
              </a:solidFill>
            </a:endParaRPr>
          </a:p>
          <a:p>
            <a:endParaRPr lang="fr-FR" dirty="0">
              <a:solidFill>
                <a:srgbClr val="002060"/>
              </a:solidFill>
            </a:endParaRPr>
          </a:p>
          <a:p>
            <a:pPr marL="342900" indent="-342900">
              <a:buFontTx/>
              <a:buChar char="-"/>
            </a:pPr>
            <a:r>
              <a:rPr lang="fr-FR" dirty="0">
                <a:solidFill>
                  <a:srgbClr val="002060"/>
                </a:solidFill>
                <a:hlinkClick r:id="rId3">
                  <a:extLst>
                    <a:ext uri="{A12FA001-AC4F-418D-AE19-62706E023703}">
                      <ahyp:hlinkClr xmlns:ahyp="http://schemas.microsoft.com/office/drawing/2018/hyperlinkcolor" val="tx"/>
                    </a:ext>
                  </a:extLst>
                </a:hlinkClick>
              </a:rPr>
              <a:t>Covid-19: les droits humains à l’épreuve (11/2020) | Unia</a:t>
            </a:r>
            <a:endParaRPr lang="fr-FR" dirty="0">
              <a:solidFill>
                <a:srgbClr val="002060"/>
              </a:solidFill>
            </a:endParaRPr>
          </a:p>
          <a:p>
            <a:pPr marL="342900" indent="-342900">
              <a:buFontTx/>
              <a:buChar char="-"/>
            </a:pPr>
            <a:endParaRPr lang="fr-BE" dirty="0">
              <a:solidFill>
                <a:srgbClr val="002060"/>
              </a:solidFill>
            </a:endParaRPr>
          </a:p>
          <a:p>
            <a:pPr marL="342900" indent="-342900">
              <a:buFontTx/>
              <a:buChar char="-"/>
            </a:pPr>
            <a:r>
              <a:rPr lang="fr-FR" dirty="0">
                <a:solidFill>
                  <a:srgbClr val="002060"/>
                </a:solidFill>
                <a:hlinkClick r:id="rId4">
                  <a:extLst>
                    <a:ext uri="{A12FA001-AC4F-418D-AE19-62706E023703}">
                      <ahyp:hlinkClr xmlns:ahyp="http://schemas.microsoft.com/office/drawing/2018/hyperlinkcolor" val="tx"/>
                    </a:ext>
                  </a:extLst>
                </a:hlinkClick>
              </a:rPr>
              <a:t>Covid-19 et droits humains en maisons de repos : une alliance impossible ? | Unia</a:t>
            </a:r>
            <a:endParaRPr lang="fr-FR" dirty="0">
              <a:solidFill>
                <a:srgbClr val="002060"/>
              </a:solidFill>
            </a:endParaRPr>
          </a:p>
          <a:p>
            <a:pPr marL="342900" indent="-342900">
              <a:buFontTx/>
              <a:buChar char="-"/>
            </a:pPr>
            <a:endParaRPr lang="fr-BE" dirty="0">
              <a:solidFill>
                <a:srgbClr val="002060"/>
              </a:solidFill>
            </a:endParaRPr>
          </a:p>
          <a:p>
            <a:r>
              <a:rPr lang="fr-BE" dirty="0">
                <a:solidFill>
                  <a:srgbClr val="002060"/>
                </a:solidFill>
              </a:rPr>
              <a:t>-    </a:t>
            </a:r>
            <a:r>
              <a:rPr lang="fr-FR" dirty="0">
                <a:solidFill>
                  <a:srgbClr val="002060"/>
                </a:solidFill>
                <a:hlinkClick r:id="rId5">
                  <a:extLst>
                    <a:ext uri="{A12FA001-AC4F-418D-AE19-62706E023703}">
                      <ahyp:hlinkClr xmlns:ahyp="http://schemas.microsoft.com/office/drawing/2018/hyperlinkcolor" val="tx"/>
                    </a:ext>
                  </a:extLst>
                </a:hlinkClick>
              </a:rPr>
              <a:t>Covid-19 : les droits humains à l'épreuve - 2ème rapport (11/2021) | Unia</a:t>
            </a:r>
            <a:endParaRPr lang="fr-BE" dirty="0">
              <a:solidFill>
                <a:srgbClr val="002060"/>
              </a:solidFill>
            </a:endParaRPr>
          </a:p>
          <a:p>
            <a:endParaRPr lang="en-BE" dirty="0"/>
          </a:p>
        </p:txBody>
      </p:sp>
    </p:spTree>
    <p:extLst>
      <p:ext uri="{BB962C8B-B14F-4D97-AF65-F5344CB8AC3E}">
        <p14:creationId xmlns:p14="http://schemas.microsoft.com/office/powerpoint/2010/main" val="1697501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C3561D-E780-FD48-8547-EF0A9630D211}"/>
              </a:ext>
            </a:extLst>
          </p:cNvPr>
          <p:cNvSpPr>
            <a:spLocks noGrp="1"/>
          </p:cNvSpPr>
          <p:nvPr>
            <p:ph type="title"/>
          </p:nvPr>
        </p:nvSpPr>
        <p:spPr/>
        <p:txBody>
          <a:bodyPr>
            <a:normAutofit fontScale="90000"/>
          </a:bodyPr>
          <a:lstStyle/>
          <a:p>
            <a:r>
              <a:rPr lang="fr-BE" dirty="0"/>
              <a:t>Recommandations ciblées</a:t>
            </a:r>
            <a:endParaRPr lang="en-BE" dirty="0"/>
          </a:p>
        </p:txBody>
      </p:sp>
      <p:sp>
        <p:nvSpPr>
          <p:cNvPr id="3" name="Espace réservé du contenu 2">
            <a:extLst>
              <a:ext uri="{FF2B5EF4-FFF2-40B4-BE49-F238E27FC236}">
                <a16:creationId xmlns:a16="http://schemas.microsoft.com/office/drawing/2014/main" id="{556C99A8-AE44-AC1F-0B4C-B7163E60AB07}"/>
              </a:ext>
            </a:extLst>
          </p:cNvPr>
          <p:cNvSpPr>
            <a:spLocks noGrp="1"/>
          </p:cNvSpPr>
          <p:nvPr>
            <p:ph idx="1"/>
          </p:nvPr>
        </p:nvSpPr>
        <p:spPr/>
        <p:txBody>
          <a:bodyPr/>
          <a:lstStyle/>
          <a:p>
            <a:pPr marL="342900" indent="-342900">
              <a:buFontTx/>
              <a:buChar char="-"/>
            </a:pPr>
            <a:r>
              <a:rPr lang="fr-FR" dirty="0">
                <a:solidFill>
                  <a:srgbClr val="002060"/>
                </a:solidFill>
                <a:hlinkClick r:id="rId2">
                  <a:extLst>
                    <a:ext uri="{A12FA001-AC4F-418D-AE19-62706E023703}">
                      <ahyp:hlinkClr xmlns:ahyp="http://schemas.microsoft.com/office/drawing/2018/hyperlinkcolor" val="tx"/>
                    </a:ext>
                  </a:extLst>
                </a:hlinkClick>
              </a:rPr>
              <a:t>La priorisation dans les hôpitaux en temps de pandémie pour les personnes en situation de handicap (2021) | Unia</a:t>
            </a:r>
            <a:endParaRPr lang="fr-FR" dirty="0">
              <a:solidFill>
                <a:srgbClr val="002060"/>
              </a:solidFill>
            </a:endParaRPr>
          </a:p>
          <a:p>
            <a:pPr marL="342900" indent="-342900">
              <a:buFontTx/>
              <a:buChar char="-"/>
            </a:pPr>
            <a:r>
              <a:rPr lang="fr-FR" dirty="0">
                <a:solidFill>
                  <a:srgbClr val="002060"/>
                </a:solidFill>
                <a:hlinkClick r:id="rId3">
                  <a:extLst>
                    <a:ext uri="{A12FA001-AC4F-418D-AE19-62706E023703}">
                      <ahyp:hlinkClr xmlns:ahyp="http://schemas.microsoft.com/office/drawing/2018/hyperlinkcolor" val="tx"/>
                    </a:ext>
                  </a:extLst>
                </a:hlinkClick>
              </a:rPr>
              <a:t>Recommandations pour les villes et les communes pendant la crise du Covid-19, en particulier pour les personnes en situation de handicap | Unia</a:t>
            </a:r>
            <a:endParaRPr lang="fr-FR" dirty="0">
              <a:solidFill>
                <a:srgbClr val="002060"/>
              </a:solidFill>
            </a:endParaRPr>
          </a:p>
          <a:p>
            <a:pPr marL="342900" indent="-342900">
              <a:buFontTx/>
              <a:buChar char="-"/>
            </a:pPr>
            <a:r>
              <a:rPr lang="fr-FR" dirty="0">
                <a:solidFill>
                  <a:srgbClr val="002060"/>
                </a:solidFill>
                <a:hlinkClick r:id="rId4">
                  <a:extLst>
                    <a:ext uri="{A12FA001-AC4F-418D-AE19-62706E023703}">
                      <ahyp:hlinkClr xmlns:ahyp="http://schemas.microsoft.com/office/drawing/2018/hyperlinkcolor" val="tx"/>
                    </a:ext>
                  </a:extLst>
                </a:hlinkClick>
              </a:rPr>
              <a:t>Pour un certificat européen Covid inclusif et égalitaire | Unia</a:t>
            </a:r>
            <a:endParaRPr lang="fr-FR" dirty="0">
              <a:solidFill>
                <a:srgbClr val="002060"/>
              </a:solidFill>
            </a:endParaRPr>
          </a:p>
          <a:p>
            <a:pPr marL="342900" indent="-342900">
              <a:buFontTx/>
              <a:buChar char="-"/>
            </a:pPr>
            <a:r>
              <a:rPr lang="fr-FR" dirty="0">
                <a:solidFill>
                  <a:srgbClr val="002060"/>
                </a:solidFill>
                <a:hlinkClick r:id="rId5">
                  <a:extLst>
                    <a:ext uri="{A12FA001-AC4F-418D-AE19-62706E023703}">
                      <ahyp:hlinkClr xmlns:ahyp="http://schemas.microsoft.com/office/drawing/2018/hyperlinkcolor" val="tx"/>
                    </a:ext>
                  </a:extLst>
                </a:hlinkClick>
              </a:rPr>
              <a:t>Vaccin Covid et discrimination dans le domaine de l’emploi | Unia</a:t>
            </a:r>
            <a:endParaRPr lang="fr-FR" dirty="0">
              <a:solidFill>
                <a:srgbClr val="002060"/>
              </a:solidFill>
            </a:endParaRPr>
          </a:p>
          <a:p>
            <a:pPr marL="342900" indent="-342900">
              <a:buFontTx/>
              <a:buChar char="-"/>
            </a:pPr>
            <a:r>
              <a:rPr lang="fr-FR" dirty="0">
                <a:solidFill>
                  <a:srgbClr val="002060"/>
                </a:solidFill>
              </a:rPr>
              <a:t>…</a:t>
            </a:r>
            <a:endParaRPr lang="en-BE" dirty="0">
              <a:solidFill>
                <a:srgbClr val="002060"/>
              </a:solidFill>
            </a:endParaRPr>
          </a:p>
        </p:txBody>
      </p:sp>
    </p:spTree>
    <p:extLst>
      <p:ext uri="{BB962C8B-B14F-4D97-AF65-F5344CB8AC3E}">
        <p14:creationId xmlns:p14="http://schemas.microsoft.com/office/powerpoint/2010/main" val="1522780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A7FA26-749A-7BDD-9A65-456492546838}"/>
              </a:ext>
            </a:extLst>
          </p:cNvPr>
          <p:cNvSpPr>
            <a:spLocks noGrp="1"/>
          </p:cNvSpPr>
          <p:nvPr>
            <p:ph type="title"/>
          </p:nvPr>
        </p:nvSpPr>
        <p:spPr/>
        <p:txBody>
          <a:bodyPr>
            <a:normAutofit fontScale="90000"/>
          </a:bodyPr>
          <a:lstStyle/>
          <a:p>
            <a:r>
              <a:rPr lang="fr-BE" dirty="0"/>
              <a:t>Une check-list: vers une évaluation des politiques de crise basée sur les droits humains</a:t>
            </a:r>
            <a:endParaRPr lang="en-BE" dirty="0"/>
          </a:p>
        </p:txBody>
      </p:sp>
      <p:sp>
        <p:nvSpPr>
          <p:cNvPr id="3" name="Espace réservé du contenu 2">
            <a:extLst>
              <a:ext uri="{FF2B5EF4-FFF2-40B4-BE49-F238E27FC236}">
                <a16:creationId xmlns:a16="http://schemas.microsoft.com/office/drawing/2014/main" id="{2272C93C-F575-2A64-5C37-E9B1663843DB}"/>
              </a:ext>
            </a:extLst>
          </p:cNvPr>
          <p:cNvSpPr>
            <a:spLocks noGrp="1"/>
          </p:cNvSpPr>
          <p:nvPr>
            <p:ph idx="1"/>
          </p:nvPr>
        </p:nvSpPr>
        <p:spPr>
          <a:xfrm>
            <a:off x="1199456" y="1133475"/>
            <a:ext cx="9985109" cy="4820482"/>
          </a:xfrm>
        </p:spPr>
        <p:txBody>
          <a:bodyPr>
            <a:normAutofit fontScale="85000" lnSpcReduction="20000"/>
          </a:bodyPr>
          <a:lstStyle/>
          <a:p>
            <a:r>
              <a:rPr lang="fr-BE" i="1" dirty="0">
                <a:solidFill>
                  <a:srgbClr val="002060"/>
                </a:solidFill>
              </a:rPr>
              <a:t>Comment garantir la protection de la vie qui incombe à l’État avec la protection d’autres droits fondamentaux?</a:t>
            </a:r>
          </a:p>
          <a:p>
            <a:r>
              <a:rPr lang="fr-BE" i="1" dirty="0">
                <a:solidFill>
                  <a:srgbClr val="002060"/>
                </a:solidFill>
              </a:rPr>
              <a:t>Comment trouver l’équilibre entre les libertés et la protection?</a:t>
            </a:r>
          </a:p>
          <a:p>
            <a:r>
              <a:rPr lang="fr-BE" i="1" dirty="0">
                <a:solidFill>
                  <a:srgbClr val="002060"/>
                </a:solidFill>
              </a:rPr>
              <a:t>Comment combiner universalité et singularité? </a:t>
            </a:r>
          </a:p>
          <a:p>
            <a:endParaRPr lang="fr-BE" i="1" dirty="0">
              <a:solidFill>
                <a:srgbClr val="002060"/>
              </a:solidFill>
            </a:endParaRPr>
          </a:p>
          <a:p>
            <a:r>
              <a:rPr lang="fr-BE" dirty="0">
                <a:solidFill>
                  <a:srgbClr val="002060"/>
                </a:solidFill>
              </a:rPr>
              <a:t>Objectifs de la check-list:</a:t>
            </a:r>
          </a:p>
          <a:p>
            <a:pPr marL="342900" indent="-342900">
              <a:buFontTx/>
              <a:buChar char="-"/>
            </a:pPr>
            <a:r>
              <a:rPr lang="fr-BE" dirty="0">
                <a:solidFill>
                  <a:srgbClr val="002060"/>
                </a:solidFill>
              </a:rPr>
              <a:t>Orienter la prise de décision en privilégiant une approche respectueuse des droits humains</a:t>
            </a:r>
          </a:p>
          <a:p>
            <a:pPr marL="342900" indent="-342900">
              <a:buFontTx/>
              <a:buChar char="-"/>
            </a:pPr>
            <a:r>
              <a:rPr lang="fr-BE" dirty="0">
                <a:solidFill>
                  <a:srgbClr val="002060"/>
                </a:solidFill>
              </a:rPr>
              <a:t>Contrôler et monitorer l’écart induit par la mesure et le niveau le plus haut de protection, ou à tout le moins le niveau précédent la crise</a:t>
            </a:r>
          </a:p>
          <a:p>
            <a:pPr marL="342900" indent="-342900">
              <a:buFontTx/>
              <a:buChar char="-"/>
            </a:pPr>
            <a:endParaRPr lang="fr-BE" dirty="0">
              <a:solidFill>
                <a:srgbClr val="002060"/>
              </a:solidFill>
            </a:endParaRPr>
          </a:p>
          <a:p>
            <a:r>
              <a:rPr lang="fr-BE" sz="2200" dirty="0">
                <a:solidFill>
                  <a:schemeClr val="accent1">
                    <a:lumMod val="75000"/>
                  </a:schemeClr>
                </a:solidFill>
              </a:rPr>
              <a:t>Fusion de 3 listes existantes:</a:t>
            </a:r>
          </a:p>
          <a:p>
            <a:pPr marL="457200" indent="-457200">
              <a:buAutoNum type="arabicPeriod"/>
            </a:pPr>
            <a:r>
              <a:rPr lang="fr-BE" sz="2200" dirty="0">
                <a:solidFill>
                  <a:schemeClr val="accent1">
                    <a:lumMod val="75000"/>
                  </a:schemeClr>
                </a:solidFill>
              </a:rPr>
              <a:t>UNDP (2020)</a:t>
            </a:r>
            <a:r>
              <a:rPr lang="en-US" sz="2200" dirty="0">
                <a:solidFill>
                  <a:schemeClr val="accent1">
                    <a:lumMod val="75000"/>
                  </a:schemeClr>
                </a:solidFill>
              </a:rPr>
              <a:t>, Checklist for a Human Rights-Based Approach to Socio-Economic Country Responses to Covid-19;</a:t>
            </a:r>
          </a:p>
          <a:p>
            <a:pPr marL="457200" indent="-457200">
              <a:buAutoNum type="arabicPeriod"/>
            </a:pPr>
            <a:r>
              <a:rPr lang="en-US" sz="2200" dirty="0">
                <a:solidFill>
                  <a:schemeClr val="accent1">
                    <a:lumMod val="75000"/>
                  </a:schemeClr>
                </a:solidFill>
              </a:rPr>
              <a:t>Human Rights Watch (2020), Covid-19: A Human Rights Checklist; </a:t>
            </a:r>
          </a:p>
          <a:p>
            <a:pPr marL="457200" indent="-457200">
              <a:buAutoNum type="arabicPeriod"/>
            </a:pPr>
            <a:r>
              <a:rPr lang="en-US" sz="2200" dirty="0">
                <a:solidFill>
                  <a:schemeClr val="accent1">
                    <a:lumMod val="75000"/>
                  </a:schemeClr>
                </a:solidFill>
              </a:rPr>
              <a:t>International Centre for Not-for-Profit Law (2020), Checklist Covid-19 and Human Rights: Assessing Compliance of Legal Measures with International Standards</a:t>
            </a:r>
            <a:endParaRPr lang="en-BE" sz="2200" dirty="0">
              <a:solidFill>
                <a:schemeClr val="accent1">
                  <a:lumMod val="75000"/>
                </a:schemeClr>
              </a:solidFill>
            </a:endParaRPr>
          </a:p>
        </p:txBody>
      </p:sp>
    </p:spTree>
    <p:extLst>
      <p:ext uri="{BB962C8B-B14F-4D97-AF65-F5344CB8AC3E}">
        <p14:creationId xmlns:p14="http://schemas.microsoft.com/office/powerpoint/2010/main" val="2209853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5F3515-CD6D-D876-6A65-AA81674064C9}"/>
              </a:ext>
            </a:extLst>
          </p:cNvPr>
          <p:cNvSpPr>
            <a:spLocks noGrp="1"/>
          </p:cNvSpPr>
          <p:nvPr>
            <p:ph type="title"/>
          </p:nvPr>
        </p:nvSpPr>
        <p:spPr/>
        <p:txBody>
          <a:bodyPr>
            <a:normAutofit fontScale="90000"/>
          </a:bodyPr>
          <a:lstStyle/>
          <a:p>
            <a:r>
              <a:rPr lang="fr-BE" dirty="0"/>
              <a:t>Check-list </a:t>
            </a:r>
            <a:endParaRPr lang="en-BE" dirty="0"/>
          </a:p>
        </p:txBody>
      </p:sp>
      <p:sp>
        <p:nvSpPr>
          <p:cNvPr id="3" name="Espace réservé du contenu 2">
            <a:extLst>
              <a:ext uri="{FF2B5EF4-FFF2-40B4-BE49-F238E27FC236}">
                <a16:creationId xmlns:a16="http://schemas.microsoft.com/office/drawing/2014/main" id="{48E30D7E-791E-2DD2-7CE3-E7BFF60875C5}"/>
              </a:ext>
            </a:extLst>
          </p:cNvPr>
          <p:cNvSpPr>
            <a:spLocks noGrp="1"/>
          </p:cNvSpPr>
          <p:nvPr>
            <p:ph idx="1"/>
          </p:nvPr>
        </p:nvSpPr>
        <p:spPr/>
        <p:txBody>
          <a:bodyPr/>
          <a:lstStyle/>
          <a:p>
            <a:pPr marL="457200" indent="-457200">
              <a:buAutoNum type="arabicPeriod"/>
            </a:pPr>
            <a:r>
              <a:rPr lang="fr-BE" b="1" dirty="0">
                <a:solidFill>
                  <a:srgbClr val="002060"/>
                </a:solidFill>
              </a:rPr>
              <a:t>Etapes utiles avant de prendre des mesures: </a:t>
            </a:r>
          </a:p>
          <a:p>
            <a:r>
              <a:rPr lang="fr-BE" dirty="0">
                <a:solidFill>
                  <a:srgbClr val="002060"/>
                </a:solidFill>
              </a:rPr>
              <a:t>	(notamment)</a:t>
            </a:r>
          </a:p>
          <a:p>
            <a:pPr marL="1087262" lvl="1" indent="-342900"/>
            <a:r>
              <a:rPr lang="fr-FR" dirty="0">
                <a:solidFill>
                  <a:srgbClr val="002060"/>
                </a:solidFill>
              </a:rPr>
              <a:t>Consulter la société civile et les autres parties partenaires.</a:t>
            </a:r>
          </a:p>
          <a:p>
            <a:pPr marL="1087262" lvl="1" indent="-342900"/>
            <a:r>
              <a:rPr lang="fr-FR" dirty="0">
                <a:solidFill>
                  <a:srgbClr val="002060"/>
                </a:solidFill>
              </a:rPr>
              <a:t>Élaborer et présenter un plan clair et fondé sur des preuves motivant	l'introduction de mesures de manière transparente (indicateurs, 	expertises, évaluations régulières…).</a:t>
            </a:r>
          </a:p>
          <a:p>
            <a:pPr marL="1087262" lvl="1" indent="-342900"/>
            <a:r>
              <a:rPr lang="fr-FR" dirty="0">
                <a:solidFill>
                  <a:srgbClr val="002060"/>
                </a:solidFill>
              </a:rPr>
              <a:t>Prévoir des exemptions possibles pour les acteurs de la société civile, notamment ceux qui surveillent les droits de l'homme, les syndicats, les services sociaux fournissant une aide humanitaire, les journalistes et les avocats, afin qu'ils puissent offrir leurs services pendant la pandémie</a:t>
            </a:r>
            <a:endParaRPr lang="fr-BE" dirty="0">
              <a:solidFill>
                <a:srgbClr val="002060"/>
              </a:solidFill>
            </a:endParaRPr>
          </a:p>
          <a:p>
            <a:pPr marL="457200" indent="-457200">
              <a:buAutoNum type="arabicPeriod"/>
            </a:pPr>
            <a:endParaRPr lang="fr-BE" dirty="0">
              <a:solidFill>
                <a:srgbClr val="002060"/>
              </a:solidFill>
            </a:endParaRPr>
          </a:p>
        </p:txBody>
      </p:sp>
    </p:spTree>
    <p:extLst>
      <p:ext uri="{BB962C8B-B14F-4D97-AF65-F5344CB8AC3E}">
        <p14:creationId xmlns:p14="http://schemas.microsoft.com/office/powerpoint/2010/main" val="582012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3BEDC9-D579-3CC5-0947-32FF0E6F5F03}"/>
              </a:ext>
            </a:extLst>
          </p:cNvPr>
          <p:cNvSpPr>
            <a:spLocks noGrp="1"/>
          </p:cNvSpPr>
          <p:nvPr>
            <p:ph type="title"/>
          </p:nvPr>
        </p:nvSpPr>
        <p:spPr/>
        <p:txBody>
          <a:bodyPr>
            <a:normAutofit fontScale="90000"/>
          </a:bodyPr>
          <a:lstStyle/>
          <a:p>
            <a:r>
              <a:rPr lang="fr-BE" dirty="0"/>
              <a:t>Check-list</a:t>
            </a:r>
            <a:endParaRPr lang="en-BE" dirty="0"/>
          </a:p>
        </p:txBody>
      </p:sp>
      <p:sp>
        <p:nvSpPr>
          <p:cNvPr id="3" name="Espace réservé du contenu 2">
            <a:extLst>
              <a:ext uri="{FF2B5EF4-FFF2-40B4-BE49-F238E27FC236}">
                <a16:creationId xmlns:a16="http://schemas.microsoft.com/office/drawing/2014/main" id="{FEF56460-BFEB-A3AE-BCD4-17FC188C53A6}"/>
              </a:ext>
            </a:extLst>
          </p:cNvPr>
          <p:cNvSpPr>
            <a:spLocks noGrp="1"/>
          </p:cNvSpPr>
          <p:nvPr>
            <p:ph idx="1"/>
          </p:nvPr>
        </p:nvSpPr>
        <p:spPr>
          <a:xfrm>
            <a:off x="1314450" y="1447799"/>
            <a:ext cx="9870115" cy="4506157"/>
          </a:xfrm>
        </p:spPr>
        <p:txBody>
          <a:bodyPr>
            <a:normAutofit/>
          </a:bodyPr>
          <a:lstStyle/>
          <a:p>
            <a:pPr marR="0" lvl="0" algn="l" defTabSz="916137" rtl="0" eaLnBrk="1" fontAlgn="auto" latinLnBrk="0" hangingPunct="1">
              <a:lnSpc>
                <a:spcPct val="100000"/>
              </a:lnSpc>
              <a:spcBef>
                <a:spcPct val="20000"/>
              </a:spcBef>
              <a:spcAft>
                <a:spcPts val="0"/>
              </a:spcAft>
              <a:buClrTx/>
              <a:buSzTx/>
              <a:tabLst/>
              <a:defRPr/>
            </a:pPr>
            <a:r>
              <a:rPr kumimoji="0" lang="fr-FR" sz="2405" b="0"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2. </a:t>
            </a:r>
            <a:r>
              <a:rPr kumimoji="0" lang="fr-FR" sz="2405"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Quand des mesures restreignant les droits fondamentaux* sont-elles justifiées ?</a:t>
            </a:r>
          </a:p>
          <a:p>
            <a:r>
              <a:rPr lang="fr-FR" dirty="0">
                <a:solidFill>
                  <a:srgbClr val="002060"/>
                </a:solidFill>
              </a:rPr>
              <a:t>Les restrictions à tout droit fondamental doivent être :</a:t>
            </a:r>
          </a:p>
          <a:p>
            <a:pPr marL="342900" indent="-342900">
              <a:buFontTx/>
              <a:buChar char="-"/>
            </a:pPr>
            <a:r>
              <a:rPr lang="fr-FR" dirty="0">
                <a:solidFill>
                  <a:srgbClr val="002060"/>
                </a:solidFill>
              </a:rPr>
              <a:t>Proportionnelles (objectif légitime et moyens nécessaires et appropriés)</a:t>
            </a:r>
          </a:p>
          <a:p>
            <a:pPr marL="342900" indent="-342900">
              <a:buFontTx/>
              <a:buChar char="-"/>
            </a:pPr>
            <a:r>
              <a:rPr lang="fr-FR" dirty="0">
                <a:solidFill>
                  <a:srgbClr val="002060"/>
                </a:solidFill>
              </a:rPr>
              <a:t>temporaires</a:t>
            </a:r>
          </a:p>
          <a:p>
            <a:pPr marL="342900" indent="-342900">
              <a:buFontTx/>
              <a:buChar char="-"/>
            </a:pPr>
            <a:r>
              <a:rPr lang="fr-FR" dirty="0">
                <a:solidFill>
                  <a:srgbClr val="002060"/>
                </a:solidFill>
              </a:rPr>
              <a:t>prévues dans une loi</a:t>
            </a:r>
          </a:p>
          <a:p>
            <a:pPr marL="342900" indent="-342900">
              <a:buFontTx/>
              <a:buChar char="-"/>
            </a:pPr>
            <a:r>
              <a:rPr lang="fr-FR" dirty="0">
                <a:solidFill>
                  <a:srgbClr val="002060"/>
                </a:solidFill>
              </a:rPr>
              <a:t>contrôlées par le pouvoir judiciaire</a:t>
            </a:r>
          </a:p>
          <a:p>
            <a:pPr marL="342900" indent="-342900">
              <a:buFontTx/>
              <a:buChar char="-"/>
            </a:pPr>
            <a:endParaRPr lang="fr-FR" dirty="0"/>
          </a:p>
          <a:p>
            <a:r>
              <a:rPr lang="fr-BE" sz="1800" dirty="0">
                <a:solidFill>
                  <a:srgbClr val="002060"/>
                </a:solidFill>
              </a:rPr>
              <a:t>* </a:t>
            </a:r>
            <a:r>
              <a:rPr lang="fr-FR" sz="1800" dirty="0">
                <a:solidFill>
                  <a:srgbClr val="002060"/>
                </a:solidFill>
              </a:rPr>
              <a:t>Certains droits ne peuvent être limités, notamment le droit à la vie et le droit de ne pas être soumis à la torture ou à des peines ou traitements cruels, inhumains ou dégradants. </a:t>
            </a:r>
            <a:endParaRPr lang="en-BE" sz="1800" dirty="0">
              <a:solidFill>
                <a:srgbClr val="002060"/>
              </a:solidFill>
            </a:endParaRPr>
          </a:p>
        </p:txBody>
      </p:sp>
    </p:spTree>
    <p:extLst>
      <p:ext uri="{BB962C8B-B14F-4D97-AF65-F5344CB8AC3E}">
        <p14:creationId xmlns:p14="http://schemas.microsoft.com/office/powerpoint/2010/main" val="1039353013"/>
      </p:ext>
    </p:extLst>
  </p:cSld>
  <p:clrMapOvr>
    <a:masterClrMapping/>
  </p:clrMapOvr>
</p:sld>
</file>

<file path=ppt/theme/theme1.xml><?xml version="1.0" encoding="utf-8"?>
<a:theme xmlns:a="http://schemas.openxmlformats.org/drawingml/2006/main" name="Unia-SMtheme">
  <a:themeElements>
    <a:clrScheme name="Unia colors">
      <a:dk1>
        <a:srgbClr val="F79646"/>
      </a:dk1>
      <a:lt1>
        <a:sysClr val="window" lastClr="FFFFFF"/>
      </a:lt1>
      <a:dk2>
        <a:srgbClr val="B30D88"/>
      </a:dk2>
      <a:lt2>
        <a:srgbClr val="FFFFFF"/>
      </a:lt2>
      <a:accent1>
        <a:srgbClr val="95B3D7"/>
      </a:accent1>
      <a:accent2>
        <a:srgbClr val="D65238"/>
      </a:accent2>
      <a:accent3>
        <a:srgbClr val="C3D69B"/>
      </a:accent3>
      <a:accent4>
        <a:srgbClr val="4F81BD"/>
      </a:accent4>
      <a:accent5>
        <a:srgbClr val="FFFFFF"/>
      </a:accent5>
      <a:accent6>
        <a:srgbClr val="F79646"/>
      </a:accent6>
      <a:hlink>
        <a:srgbClr val="95B3D7"/>
      </a:hlink>
      <a:folHlink>
        <a:srgbClr val="00B0F0"/>
      </a:folHlink>
    </a:clrScheme>
    <a:fontScheme name="Unia Fonts">
      <a:majorFont>
        <a:latin typeface="UnitRoundedO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1120</Words>
  <Application>Microsoft Office PowerPoint</Application>
  <PresentationFormat>Widescreen</PresentationFormat>
  <Paragraphs>112</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UnitRoundedOT</vt:lpstr>
      <vt:lpstr>Unia-SMtheme</vt:lpstr>
      <vt:lpstr> </vt:lpstr>
      <vt:lpstr>  Centre interfédéral pour l’égalité des chances</vt:lpstr>
      <vt:lpstr>Signalements à Unia liés à la pandémie covid19</vt:lpstr>
      <vt:lpstr>Actions d’Unia</vt:lpstr>
      <vt:lpstr>Nos rapports: constats et recommandations</vt:lpstr>
      <vt:lpstr>Recommandations ciblées</vt:lpstr>
      <vt:lpstr>Une check-list: vers une évaluation des politiques de crise basée sur les droits humains</vt:lpstr>
      <vt:lpstr>Check-list </vt:lpstr>
      <vt:lpstr>Check-list</vt:lpstr>
      <vt:lpstr>Check-list</vt:lpstr>
      <vt:lpstr>Check-list pour la mise en œuvre des mesures</vt:lpstr>
      <vt:lpstr>Check-list</vt:lpstr>
      <vt:lpstr>Check-list – l’information</vt:lpstr>
      <vt:lpstr>Conclusions – évaluation de l’impact des mesures de crise sur les droits humains</vt:lpstr>
      <vt:lpstr> 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Véronique Ghesquière</dc:creator>
  <cp:lastModifiedBy>Corinne GAVRILOVIC</cp:lastModifiedBy>
  <cp:revision>1</cp:revision>
  <dcterms:created xsi:type="dcterms:W3CDTF">2023-03-06T14:57:38Z</dcterms:created>
  <dcterms:modified xsi:type="dcterms:W3CDTF">2023-03-08T07:38:08Z</dcterms:modified>
</cp:coreProperties>
</file>