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notesSlides/notesSlide2.xml" ContentType="application/vnd.openxmlformats-officedocument.presentationml.notesSlide+xml"/>
  <Override PartName="/ppt/tags/tag1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6" r:id="rId4"/>
  </p:sldMasterIdLst>
  <p:notesMasterIdLst>
    <p:notesMasterId r:id="rId19"/>
  </p:notesMasterIdLst>
  <p:handoutMasterIdLst>
    <p:handoutMasterId r:id="rId20"/>
  </p:handoutMasterIdLst>
  <p:sldIdLst>
    <p:sldId id="2147376003" r:id="rId5"/>
    <p:sldId id="2147375970" r:id="rId6"/>
    <p:sldId id="2147375986" r:id="rId7"/>
    <p:sldId id="2147375987" r:id="rId8"/>
    <p:sldId id="2147376009" r:id="rId9"/>
    <p:sldId id="2147375996" r:id="rId10"/>
    <p:sldId id="2147375993" r:id="rId11"/>
    <p:sldId id="2147375999" r:id="rId12"/>
    <p:sldId id="2147375980" r:id="rId13"/>
    <p:sldId id="2147375983" r:id="rId14"/>
    <p:sldId id="2147376006" r:id="rId15"/>
    <p:sldId id="2147375994" r:id="rId16"/>
    <p:sldId id="2147376008" r:id="rId17"/>
    <p:sldId id="2147376004" r:id="rId18"/>
  </p:sldIdLst>
  <p:sldSz cx="12192000" cy="6858000"/>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D2ACCB-A84D-4E0E-B478-0E9C27E7FB2B}">
          <p14:sldIdLst>
            <p14:sldId id="2147376003"/>
            <p14:sldId id="2147375970"/>
            <p14:sldId id="2147375986"/>
            <p14:sldId id="2147375987"/>
            <p14:sldId id="2147376009"/>
            <p14:sldId id="2147375996"/>
            <p14:sldId id="2147375993"/>
            <p14:sldId id="2147375999"/>
            <p14:sldId id="2147375980"/>
            <p14:sldId id="2147375983"/>
            <p14:sldId id="2147376006"/>
            <p14:sldId id="2147375994"/>
            <p14:sldId id="2147376008"/>
            <p14:sldId id="214737600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ipan, Helena" initials="KH" lastIdx="1" clrIdx="0">
    <p:extLst>
      <p:ext uri="{19B8F6BF-5375-455C-9EA6-DF929625EA0E}">
        <p15:presenceInfo xmlns:p15="http://schemas.microsoft.com/office/powerpoint/2012/main" userId="S::hklipan@deloitte.ch::0d0bced5-6706-4f0d-b848-c478401dc4d9" providerId="AD"/>
      </p:ext>
    </p:extLst>
  </p:cmAuthor>
  <p:cmAuthor id="2" name="Richards, Ben C" initials="RBC" lastIdx="2" clrIdx="1">
    <p:extLst>
      <p:ext uri="{19B8F6BF-5375-455C-9EA6-DF929625EA0E}">
        <p15:presenceInfo xmlns:p15="http://schemas.microsoft.com/office/powerpoint/2012/main" userId="S::bcrichards@deloitte.co.uk::4bb46cd6-2184-44c7-b4b3-d4f809793d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C1"/>
    <a:srgbClr val="009A44"/>
    <a:srgbClr val="26890D"/>
    <a:srgbClr val="86BC25"/>
    <a:srgbClr val="0A1A1B"/>
    <a:srgbClr val="4BCA2A"/>
    <a:srgbClr val="173A3C"/>
    <a:srgbClr val="1F4649"/>
    <a:srgbClr val="007CB0"/>
    <a:srgbClr val="002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autoAdjust="0"/>
    <p:restoredTop sz="71326" autoAdjust="0"/>
  </p:normalViewPr>
  <p:slideViewPr>
    <p:cSldViewPr snapToGrid="0" showGuides="1">
      <p:cViewPr varScale="1">
        <p:scale>
          <a:sx n="44" d="100"/>
          <a:sy n="44" d="100"/>
        </p:scale>
        <p:origin x="48" y="4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ukdeloitte-my.sharepoint.com/personal/mcosta_deloitte_co_uk/Documents/Desktop/FoH%20PoV/model%20final%20plo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Treating sickness</c:v>
                </c:pt>
              </c:strCache>
            </c:strRef>
          </c:tx>
          <c:spPr>
            <a:solidFill>
              <a:schemeClr val="accent4">
                <a:alpha val="58000"/>
              </a:schemeClr>
            </a:solidFill>
            <a:ln>
              <a:noFill/>
            </a:ln>
            <a:effectLst/>
          </c:spPr>
          <c:invertIfNegative val="0"/>
          <c:dLbls>
            <c:dLbl>
              <c:idx val="0"/>
              <c:tx>
                <c:rich>
                  <a:bodyPr/>
                  <a:lstStyle/>
                  <a:p>
                    <a:r>
                      <a:rPr lang="en-US" b="1" dirty="0">
                        <a:solidFill>
                          <a:schemeClr val="bg1"/>
                        </a:solidFill>
                      </a:rPr>
                      <a:t>62%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55-46E3-A198-8B480B330E6F}"/>
                </c:ext>
              </c:extLst>
            </c:dLbl>
            <c:dLbl>
              <c:idx val="1"/>
              <c:tx>
                <c:rich>
                  <a:bodyPr/>
                  <a:lstStyle/>
                  <a:p>
                    <a:r>
                      <a:rPr lang="en-US" b="1" dirty="0">
                        <a:solidFill>
                          <a:schemeClr val="bg1"/>
                        </a:solidFill>
                      </a:rPr>
                      <a:t>46%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55-46E3-A198-8B480B330E6F}"/>
                </c:ext>
              </c:extLst>
            </c:dLbl>
            <c:dLbl>
              <c:idx val="2"/>
              <c:tx>
                <c:rich>
                  <a:bodyPr/>
                  <a:lstStyle/>
                  <a:p>
                    <a:r>
                      <a:rPr lang="en-US" b="1" dirty="0">
                        <a:solidFill>
                          <a:schemeClr val="bg1"/>
                        </a:solidFill>
                      </a:rPr>
                      <a:t>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55-46E3-A198-8B480B330E6F}"/>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2019</c:v>
                </c:pt>
                <c:pt idx="1">
                  <c:v>2030</c:v>
                </c:pt>
                <c:pt idx="2">
                  <c:v>2040</c:v>
                </c:pt>
              </c:numCache>
            </c:numRef>
          </c:cat>
          <c:val>
            <c:numRef>
              <c:f>Sheet1!$B$2:$D$2</c:f>
              <c:numCache>
                <c:formatCode>General</c:formatCode>
                <c:ptCount val="3"/>
                <c:pt idx="0">
                  <c:v>1139.56</c:v>
                </c:pt>
                <c:pt idx="1">
                  <c:v>1097.3499999999999</c:v>
                </c:pt>
                <c:pt idx="2">
                  <c:v>1070.93</c:v>
                </c:pt>
              </c:numCache>
            </c:numRef>
          </c:val>
          <c:extLst>
            <c:ext xmlns:c16="http://schemas.microsoft.com/office/drawing/2014/chart" uri="{C3380CC4-5D6E-409C-BE32-E72D297353CC}">
              <c16:uniqueId val="{00000003-DD55-46E3-A198-8B480B330E6F}"/>
            </c:ext>
          </c:extLst>
        </c:ser>
        <c:ser>
          <c:idx val="1"/>
          <c:order val="1"/>
          <c:tx>
            <c:strRef>
              <c:f>Sheet1!$A$3</c:f>
              <c:strCache>
                <c:ptCount val="1"/>
                <c:pt idx="0">
                  <c:v>Restoring health</c:v>
                </c:pt>
              </c:strCache>
            </c:strRef>
          </c:tx>
          <c:spPr>
            <a:solidFill>
              <a:srgbClr val="009A44">
                <a:alpha val="65000"/>
              </a:srgbClr>
            </a:solidFill>
            <a:ln>
              <a:noFill/>
            </a:ln>
            <a:effectLst/>
          </c:spPr>
          <c:invertIfNegative val="0"/>
          <c:dLbls>
            <c:dLbl>
              <c:idx val="0"/>
              <c:tx>
                <c:rich>
                  <a:bodyPr/>
                  <a:lstStyle/>
                  <a:p>
                    <a:r>
                      <a:rPr lang="en-US" b="1" dirty="0">
                        <a:solidFill>
                          <a:schemeClr val="bg1"/>
                        </a:solidFill>
                      </a:rPr>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55-46E3-A198-8B480B330E6F}"/>
                </c:ext>
              </c:extLst>
            </c:dLbl>
            <c:dLbl>
              <c:idx val="1"/>
              <c:tx>
                <c:rich>
                  <a:bodyPr/>
                  <a:lstStyle/>
                  <a:p>
                    <a:r>
                      <a:rPr lang="en-US" b="1" dirty="0">
                        <a:solidFill>
                          <a:schemeClr val="bg1"/>
                        </a:solidFill>
                      </a:rPr>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55-46E3-A198-8B480B330E6F}"/>
                </c:ext>
              </c:extLst>
            </c:dLbl>
            <c:dLbl>
              <c:idx val="2"/>
              <c:tx>
                <c:rich>
                  <a:bodyPr/>
                  <a:lstStyle/>
                  <a:p>
                    <a:r>
                      <a:rPr lang="en-US" b="1" dirty="0">
                        <a:solidFill>
                          <a:schemeClr val="bg1"/>
                        </a:solidFill>
                      </a:rPr>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55-46E3-A198-8B480B330E6F}"/>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2019</c:v>
                </c:pt>
                <c:pt idx="1">
                  <c:v>2030</c:v>
                </c:pt>
                <c:pt idx="2">
                  <c:v>2040</c:v>
                </c:pt>
              </c:numCache>
            </c:numRef>
          </c:cat>
          <c:val>
            <c:numRef>
              <c:f>Sheet1!$B$3:$D$3</c:f>
              <c:numCache>
                <c:formatCode>General</c:formatCode>
                <c:ptCount val="3"/>
                <c:pt idx="0">
                  <c:v>132.22</c:v>
                </c:pt>
                <c:pt idx="1">
                  <c:v>359.08</c:v>
                </c:pt>
                <c:pt idx="2">
                  <c:v>599.87</c:v>
                </c:pt>
              </c:numCache>
            </c:numRef>
          </c:val>
          <c:extLst>
            <c:ext xmlns:c16="http://schemas.microsoft.com/office/drawing/2014/chart" uri="{C3380CC4-5D6E-409C-BE32-E72D297353CC}">
              <c16:uniqueId val="{00000007-DD55-46E3-A198-8B480B330E6F}"/>
            </c:ext>
          </c:extLst>
        </c:ser>
        <c:ser>
          <c:idx val="2"/>
          <c:order val="2"/>
          <c:tx>
            <c:strRef>
              <c:f>Sheet1!$A$4</c:f>
              <c:strCache>
                <c:ptCount val="1"/>
                <c:pt idx="0">
                  <c:v>Promoting health and prevention</c:v>
                </c:pt>
              </c:strCache>
            </c:strRef>
          </c:tx>
          <c:spPr>
            <a:solidFill>
              <a:srgbClr val="43B02A">
                <a:alpha val="59000"/>
              </a:srgbClr>
            </a:solidFill>
            <a:ln>
              <a:noFill/>
            </a:ln>
            <a:effectLst/>
          </c:spPr>
          <c:invertIfNegative val="0"/>
          <c:dLbls>
            <c:dLbl>
              <c:idx val="0"/>
              <c:tx>
                <c:rich>
                  <a:bodyPr/>
                  <a:lstStyle/>
                  <a:p>
                    <a:r>
                      <a:rPr lang="en-US" b="1" dirty="0">
                        <a:solidFill>
                          <a:schemeClr val="bg1"/>
                        </a:solidFill>
                      </a:rPr>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D55-46E3-A198-8B480B330E6F}"/>
                </c:ext>
              </c:extLst>
            </c:dLbl>
            <c:dLbl>
              <c:idx val="1"/>
              <c:tx>
                <c:rich>
                  <a:bodyPr/>
                  <a:lstStyle/>
                  <a:p>
                    <a:r>
                      <a:rPr lang="en-US" b="1" dirty="0">
                        <a:solidFill>
                          <a:schemeClr val="bg1"/>
                        </a:solidFill>
                      </a:rPr>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D55-46E3-A198-8B480B330E6F}"/>
                </c:ext>
              </c:extLst>
            </c:dLbl>
            <c:dLbl>
              <c:idx val="2"/>
              <c:tx>
                <c:rich>
                  <a:bodyPr/>
                  <a:lstStyle/>
                  <a:p>
                    <a:r>
                      <a:rPr lang="en-US" b="1" dirty="0">
                        <a:solidFill>
                          <a:schemeClr val="bg1"/>
                        </a:solidFill>
                      </a:rPr>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D55-46E3-A198-8B480B330E6F}"/>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2019</c:v>
                </c:pt>
                <c:pt idx="1">
                  <c:v>2030</c:v>
                </c:pt>
                <c:pt idx="2">
                  <c:v>2040</c:v>
                </c:pt>
              </c:numCache>
            </c:numRef>
          </c:cat>
          <c:val>
            <c:numRef>
              <c:f>Sheet1!$B$4:$D$4</c:f>
              <c:numCache>
                <c:formatCode>General</c:formatCode>
                <c:ptCount val="3"/>
                <c:pt idx="0">
                  <c:v>198.32</c:v>
                </c:pt>
                <c:pt idx="1">
                  <c:v>538.61</c:v>
                </c:pt>
                <c:pt idx="2">
                  <c:v>899.8</c:v>
                </c:pt>
              </c:numCache>
            </c:numRef>
          </c:val>
          <c:extLst>
            <c:ext xmlns:c16="http://schemas.microsoft.com/office/drawing/2014/chart" uri="{C3380CC4-5D6E-409C-BE32-E72D297353CC}">
              <c16:uniqueId val="{0000000B-DD55-46E3-A198-8B480B330E6F}"/>
            </c:ext>
          </c:extLst>
        </c:ser>
        <c:ser>
          <c:idx val="3"/>
          <c:order val="3"/>
          <c:tx>
            <c:strRef>
              <c:f>Sheet1!$A$5</c:f>
              <c:strCache>
                <c:ptCount val="1"/>
                <c:pt idx="0">
                  <c:v>Delaying symptoms</c:v>
                </c:pt>
              </c:strCache>
            </c:strRef>
          </c:tx>
          <c:spPr>
            <a:solidFill>
              <a:schemeClr val="accent2">
                <a:alpha val="76000"/>
              </a:schemeClr>
            </a:solidFill>
            <a:ln>
              <a:noFill/>
            </a:ln>
            <a:effectLst/>
          </c:spPr>
          <c:invertIfNegative val="0"/>
          <c:dLbls>
            <c:dLbl>
              <c:idx val="0"/>
              <c:tx>
                <c:rich>
                  <a:bodyPr/>
                  <a:lstStyle/>
                  <a:p>
                    <a:r>
                      <a:rPr lang="en-US" b="1" dirty="0">
                        <a:solidFill>
                          <a:schemeClr val="bg1"/>
                        </a:solidFill>
                      </a:rPr>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D55-46E3-A198-8B480B330E6F}"/>
                </c:ext>
              </c:extLst>
            </c:dLbl>
            <c:dLbl>
              <c:idx val="1"/>
              <c:tx>
                <c:rich>
                  <a:bodyPr/>
                  <a:lstStyle/>
                  <a:p>
                    <a:r>
                      <a:rPr lang="en-US" b="1" dirty="0">
                        <a:solidFill>
                          <a:schemeClr val="bg1"/>
                        </a:solidFill>
                      </a:rPr>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D55-46E3-A198-8B480B330E6F}"/>
                </c:ext>
              </c:extLst>
            </c:dLbl>
            <c:dLbl>
              <c:idx val="2"/>
              <c:tx>
                <c:rich>
                  <a:bodyPr/>
                  <a:lstStyle/>
                  <a:p>
                    <a:r>
                      <a:rPr lang="en-US" b="1" dirty="0">
                        <a:solidFill>
                          <a:schemeClr val="bg1"/>
                        </a:solidFill>
                      </a:rPr>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D55-46E3-A198-8B480B330E6F}"/>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2019</c:v>
                </c:pt>
                <c:pt idx="1">
                  <c:v>2030</c:v>
                </c:pt>
                <c:pt idx="2">
                  <c:v>2040</c:v>
                </c:pt>
              </c:numCache>
            </c:numRef>
          </c:cat>
          <c:val>
            <c:numRef>
              <c:f>Sheet1!$B$5:$D$5</c:f>
              <c:numCache>
                <c:formatCode>General</c:formatCode>
                <c:ptCount val="3"/>
                <c:pt idx="0">
                  <c:v>379.85</c:v>
                </c:pt>
                <c:pt idx="1">
                  <c:v>365.78</c:v>
                </c:pt>
                <c:pt idx="2">
                  <c:v>356.98</c:v>
                </c:pt>
              </c:numCache>
            </c:numRef>
          </c:val>
          <c:extLst>
            <c:ext xmlns:c16="http://schemas.microsoft.com/office/drawing/2014/chart" uri="{C3380CC4-5D6E-409C-BE32-E72D297353CC}">
              <c16:uniqueId val="{0000000F-DD55-46E3-A198-8B480B330E6F}"/>
            </c:ext>
          </c:extLst>
        </c:ser>
        <c:ser>
          <c:idx val="4"/>
          <c:order val="4"/>
          <c:tx>
            <c:strRef>
              <c:f>Sheet1!$A$6</c:f>
              <c:strCache>
                <c:ptCount val="1"/>
                <c:pt idx="0">
                  <c:v>Savings vs non-FoH model</c:v>
                </c:pt>
              </c:strCache>
            </c:strRef>
          </c:tx>
          <c:spPr>
            <a:solidFill>
              <a:schemeClr val="accent1"/>
            </a:solidFill>
            <a:ln>
              <a:solidFill>
                <a:schemeClr val="bg1"/>
              </a:solidFill>
              <a:prstDash val="dash"/>
            </a:ln>
            <a:effectLst/>
          </c:spPr>
          <c:invertIfNegative val="0"/>
          <c:dLbls>
            <c:delete val="1"/>
          </c:dLbls>
          <c:cat>
            <c:numRef>
              <c:f>Sheet1!$B$1:$D$1</c:f>
              <c:numCache>
                <c:formatCode>General</c:formatCode>
                <c:ptCount val="3"/>
                <c:pt idx="0">
                  <c:v>2019</c:v>
                </c:pt>
                <c:pt idx="1">
                  <c:v>2030</c:v>
                </c:pt>
                <c:pt idx="2">
                  <c:v>2040</c:v>
                </c:pt>
              </c:numCache>
            </c:numRef>
          </c:cat>
          <c:val>
            <c:numRef>
              <c:f>Sheet1!$B$6:$D$6</c:f>
              <c:numCache>
                <c:formatCode>General</c:formatCode>
                <c:ptCount val="3"/>
                <c:pt idx="0">
                  <c:v>0</c:v>
                </c:pt>
                <c:pt idx="1">
                  <c:v>248.99000000000024</c:v>
                </c:pt>
                <c:pt idx="2">
                  <c:v>599.08999999999969</c:v>
                </c:pt>
              </c:numCache>
            </c:numRef>
          </c:val>
          <c:extLst>
            <c:ext xmlns:c16="http://schemas.microsoft.com/office/drawing/2014/chart" uri="{C3380CC4-5D6E-409C-BE32-E72D297353CC}">
              <c16:uniqueId val="{00000010-DD55-46E3-A198-8B480B330E6F}"/>
            </c:ext>
          </c:extLst>
        </c:ser>
        <c:dLbls>
          <c:dLblPos val="ctr"/>
          <c:showLegendKey val="0"/>
          <c:showVal val="1"/>
          <c:showCatName val="0"/>
          <c:showSerName val="0"/>
          <c:showPercent val="0"/>
          <c:showBubbleSize val="0"/>
        </c:dLbls>
        <c:gapWidth val="150"/>
        <c:overlap val="100"/>
        <c:axId val="712775584"/>
        <c:axId val="707146352"/>
      </c:barChart>
      <c:catAx>
        <c:axId val="7127755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GB"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07146352"/>
        <c:crosses val="autoZero"/>
        <c:auto val="1"/>
        <c:lblAlgn val="ctr"/>
        <c:lblOffset val="100"/>
        <c:noMultiLvlLbl val="0"/>
      </c:catAx>
      <c:valAx>
        <c:axId val="707146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GB" dirty="0"/>
                  <a:t>Healthcare spending (EUR bn)</a:t>
                </a:r>
              </a:p>
            </c:rich>
          </c:tx>
          <c:layout>
            <c:manualLayout>
              <c:xMode val="edge"/>
              <c:yMode val="edge"/>
              <c:x val="1.2619319283540632E-2"/>
              <c:y val="0.207857256327655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12775584"/>
        <c:crosses val="autoZero"/>
        <c:crossBetween val="between"/>
      </c:valAx>
      <c:spPr>
        <a:noFill/>
        <a:ln>
          <a:noFill/>
        </a:ln>
        <a:effectLst/>
      </c:spPr>
    </c:plotArea>
    <c:legend>
      <c:legendPos val="r"/>
      <c:layout>
        <c:manualLayout>
          <c:xMode val="edge"/>
          <c:yMode val="edge"/>
          <c:x val="0.67744196603600348"/>
          <c:y val="0.27802020370375191"/>
          <c:w val="0.297275267775994"/>
          <c:h val="0.474671061495628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4/1/2024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4/1/2024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279620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122165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78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66690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85750" indent="-285750">
              <a:buFontTx/>
              <a:buChar char="-"/>
            </a:pPr>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28247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83742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280987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85750" indent="-285750">
              <a:buFont typeface="Arial" panose="020B0604020202020204" pitchFamily="34" charset="0"/>
              <a:buChar char="•"/>
            </a:pPr>
            <a:endParaRPr lang="en-GB" sz="1800"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9231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23296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302361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3408230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12.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1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age Image">
    <p:bg bwMode="gray">
      <p:bgPr>
        <a:solidFill>
          <a:schemeClr val="tx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30B858-EF4D-FA84-C9CE-8045D184BB7E}"/>
              </a:ext>
            </a:extLst>
          </p:cNvPr>
          <p:cNvGraphicFramePr>
            <a:graphicFrameLocks noChangeAspect="1"/>
          </p:cNvGraphicFramePr>
          <p:nvPr userDrawn="1">
            <p:custDataLst>
              <p:tags r:id="rId1"/>
            </p:custDataLst>
            <p:extLst>
              <p:ext uri="{D42A27DB-BD31-4B8C-83A1-F6EECF244321}">
                <p14:modId xmlns:p14="http://schemas.microsoft.com/office/powerpoint/2010/main" val="4009071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4130B858-EF4D-FA84-C9CE-8045D184BB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0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654100"/>
            <a:ext cx="4446269" cy="895983"/>
          </a:xfrm>
          <a:prstGeom prst="rect">
            <a:avLst/>
          </a:prstGeom>
        </p:spPr>
        <p:txBody>
          <a:bodyPr vert="horz"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4205544640"/>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age Image">
    <p:bg bwMode="gray">
      <p:bgPr>
        <a:solidFill>
          <a:schemeClr val="tx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30B858-EF4D-FA84-C9CE-8045D184BB7E}"/>
              </a:ext>
            </a:extLst>
          </p:cNvPr>
          <p:cNvGraphicFramePr>
            <a:graphicFrameLocks noChangeAspect="1"/>
          </p:cNvGraphicFramePr>
          <p:nvPr userDrawn="1">
            <p:custDataLst>
              <p:tags r:id="rId1"/>
            </p:custDataLst>
            <p:extLst>
              <p:ext uri="{D42A27DB-BD31-4B8C-83A1-F6EECF244321}">
                <p14:modId xmlns:p14="http://schemas.microsoft.com/office/powerpoint/2010/main" val="4009071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4130B858-EF4D-FA84-C9CE-8045D184BB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0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654100"/>
            <a:ext cx="4446269" cy="895983"/>
          </a:xfrm>
          <a:prstGeom prst="rect">
            <a:avLst/>
          </a:prstGeom>
        </p:spPr>
        <p:txBody>
          <a:bodyPr vert="horz"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4213668849"/>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arg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6B3C0E7-49F9-0589-DB93-67B1E2BC466D}"/>
              </a:ext>
            </a:extLst>
          </p:cNvPr>
          <p:cNvGraphicFramePr>
            <a:graphicFrameLocks noChangeAspect="1"/>
          </p:cNvGraphicFramePr>
          <p:nvPr userDrawn="1">
            <p:custDataLst>
              <p:tags r:id="rId1"/>
            </p:custDataLst>
            <p:extLst>
              <p:ext uri="{D42A27DB-BD31-4B8C-83A1-F6EECF244321}">
                <p14:modId xmlns:p14="http://schemas.microsoft.com/office/powerpoint/2010/main" val="2535999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66B3C0E7-49F9-0589-DB93-67B1E2BC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3C51345-33FC-D881-3316-F8D214133150}"/>
              </a:ext>
            </a:extLst>
          </p:cNvPr>
          <p:cNvSpPr>
            <a:spLocks noGrp="1"/>
          </p:cNvSpPr>
          <p:nvPr>
            <p:ph type="title"/>
          </p:nvPr>
        </p:nvSpPr>
        <p:spPr>
          <a:xfrm>
            <a:off x="420689" y="317500"/>
            <a:ext cx="11291252" cy="938431"/>
          </a:xfrm>
          <a:prstGeom prst="rect">
            <a:avLst/>
          </a:prstGeom>
        </p:spPr>
        <p:txBody>
          <a:bodyPr vert="horz" lIns="0" tIns="0"/>
          <a:lstStyle>
            <a:lvl1pPr>
              <a:defRPr>
                <a:solidFill>
                  <a:schemeClr val="bg1"/>
                </a:solidFill>
              </a:defRPr>
            </a:lvl1pPr>
          </a:lstStyle>
          <a:p>
            <a:endParaRPr lang="en-GB" sz="4800" b="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484152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978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black">
    <p:bg>
      <p:bgPr>
        <a:solidFill>
          <a:schemeClr val="tx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B05E8F-6878-FF8B-8E2A-CFB9389C5436}"/>
              </a:ext>
            </a:extLst>
          </p:cNvPr>
          <p:cNvGraphicFramePr>
            <a:graphicFrameLocks noChangeAspect="1"/>
          </p:cNvGraphicFramePr>
          <p:nvPr userDrawn="1">
            <p:custDataLst>
              <p:tags r:id="rId1"/>
            </p:custDataLst>
            <p:extLst>
              <p:ext uri="{D42A27DB-BD31-4B8C-83A1-F6EECF244321}">
                <p14:modId xmlns:p14="http://schemas.microsoft.com/office/powerpoint/2010/main" val="293820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think-cell data - do not delete" hidden="1">
                        <a:extLst>
                          <a:ext uri="{FF2B5EF4-FFF2-40B4-BE49-F238E27FC236}">
                            <a16:creationId xmlns:a16="http://schemas.microsoft.com/office/drawing/2014/main" id="{B4B05E8F-6878-FF8B-8E2A-CFB9389C54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1408017D-36F3-5E6E-1083-F86E33B381FC}"/>
              </a:ext>
            </a:extLst>
          </p:cNvPr>
          <p:cNvSpPr>
            <a:spLocks noGrp="1"/>
          </p:cNvSpPr>
          <p:nvPr>
            <p:ph type="body" sz="quarter" idx="10"/>
          </p:nvPr>
        </p:nvSpPr>
        <p:spPr>
          <a:xfrm>
            <a:off x="420688" y="2519999"/>
            <a:ext cx="7677812" cy="4000863"/>
          </a:xfrm>
          <a:prstGeom prst="rect">
            <a:avLst/>
          </a:prstGeom>
          <a:noFill/>
        </p:spPr>
        <p:txBody>
          <a:bodyPr wrap="square" lIns="0" tIns="0" rIns="0" bIns="0" rtlCol="0" anchor="b" anchorCtr="0">
            <a:noAutofit/>
          </a:bodyPr>
          <a:lstStyle>
            <a:lvl1pPr>
              <a:defRPr lang="en-US" sz="800" smtClean="0">
                <a:solidFill>
                  <a:schemeClr val="bg1"/>
                </a:solidFill>
                <a:latin typeface="Calibri Light" panose="020F0302020204030204" pitchFamily="34" charset="0"/>
                <a:cs typeface="+mn-cs"/>
              </a:defRPr>
            </a:lvl1pPr>
            <a:lvl2pPr>
              <a:defRPr lang="en-US" sz="1800" smtClean="0">
                <a:latin typeface="+mn-lt"/>
                <a:cs typeface="+mn-cs"/>
              </a:defRPr>
            </a:lvl2pPr>
            <a:lvl3pPr>
              <a:defRPr lang="en-US" sz="1800" smtClean="0">
                <a:cs typeface="+mn-cs"/>
              </a:defRPr>
            </a:lvl3pPr>
            <a:lvl4pPr>
              <a:defRPr lang="en-US" sz="1800" smtClean="0">
                <a:cs typeface="+mn-cs"/>
              </a:defRPr>
            </a:lvl4pPr>
            <a:lvl5pPr>
              <a:defRPr lang="en-GB" sz="1800">
                <a:cs typeface="+mn-cs"/>
              </a:defRPr>
            </a:lvl5pPr>
          </a:lstStyle>
          <a:p>
            <a:pPr lvl="0">
              <a:spcAft>
                <a:spcPts val="600"/>
              </a:spcAft>
            </a:pPr>
            <a:r>
              <a:rPr lang="en-US" dirty="0"/>
              <a:t>Click to edit Master text styles</a:t>
            </a:r>
            <a:endParaRPr lang="en-GB" dirty="0"/>
          </a:p>
        </p:txBody>
      </p:sp>
      <p:pic>
        <p:nvPicPr>
          <p:cNvPr id="7" name="Graphic 6">
            <a:extLst>
              <a:ext uri="{FF2B5EF4-FFF2-40B4-BE49-F238E27FC236}">
                <a16:creationId xmlns:a16="http://schemas.microsoft.com/office/drawing/2014/main" id="{3843B7E7-E413-C4C9-4795-0F004ACB426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20688" y="370788"/>
            <a:ext cx="2163840" cy="1000620"/>
          </a:xfrm>
          <a:prstGeom prst="rect">
            <a:avLst/>
          </a:prstGeom>
        </p:spPr>
      </p:pic>
    </p:spTree>
    <p:extLst>
      <p:ext uri="{BB962C8B-B14F-4D97-AF65-F5344CB8AC3E}">
        <p14:creationId xmlns:p14="http://schemas.microsoft.com/office/powerpoint/2010/main" val="41499623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C155-C7C1-4680-F054-71FF4725565D}"/>
              </a:ext>
            </a:extLst>
          </p:cNvPr>
          <p:cNvSpPr>
            <a:spLocks noGrp="1"/>
          </p:cNvSpPr>
          <p:nvPr>
            <p:ph type="title"/>
          </p:nvPr>
        </p:nvSpPr>
        <p:spPr>
          <a:xfrm>
            <a:off x="420687" y="343240"/>
            <a:ext cx="11349037" cy="1173163"/>
          </a:xfrm>
          <a:prstGeom prst="rect">
            <a:avLst/>
          </a:prstGeom>
        </p:spPr>
        <p:txBody>
          <a:bodyPr lIns="0" tIns="0"/>
          <a:lstStyle>
            <a:lvl1pPr>
              <a:defRPr sz="2400">
                <a:solidFill>
                  <a:schemeClr val="bg1"/>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928593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pic>
        <p:nvPicPr>
          <p:cNvPr id="4" name="Picture 3" descr="A person looking up at something&#10;&#10;Description automatically generated">
            <a:extLst>
              <a:ext uri="{FF2B5EF4-FFF2-40B4-BE49-F238E27FC236}">
                <a16:creationId xmlns:a16="http://schemas.microsoft.com/office/drawing/2014/main" id="{0541464A-F99D-E3EE-8CD9-4A6E09F0BE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4558A04-AA37-08A3-06D0-FE7EDAD211C1}"/>
              </a:ext>
            </a:extLst>
          </p:cNvPr>
          <p:cNvSpPr/>
          <p:nvPr userDrawn="1"/>
        </p:nvSpPr>
        <p:spPr bwMode="gray">
          <a:xfrm flipH="1">
            <a:off x="4870450" y="0"/>
            <a:ext cx="7321550" cy="6858000"/>
          </a:xfrm>
          <a:prstGeom prst="rect">
            <a:avLst/>
          </a:prstGeom>
          <a:gradFill flip="none" rotWithShape="1">
            <a:gsLst>
              <a:gs pos="100000">
                <a:schemeClr val="tx1">
                  <a:alpha val="0"/>
                </a:schemeClr>
              </a:gs>
              <a:gs pos="0">
                <a:schemeClr val="tx1">
                  <a:alpha val="50000"/>
                </a:schemeClr>
              </a:gs>
            </a:gsLst>
            <a:lin ang="0" scaled="1"/>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Title 1">
            <a:extLst>
              <a:ext uri="{FF2B5EF4-FFF2-40B4-BE49-F238E27FC236}">
                <a16:creationId xmlns:a16="http://schemas.microsoft.com/office/drawing/2014/main" id="{CDC0C155-C7C1-4680-F054-71FF4725565D}"/>
              </a:ext>
            </a:extLst>
          </p:cNvPr>
          <p:cNvSpPr>
            <a:spLocks noGrp="1"/>
          </p:cNvSpPr>
          <p:nvPr>
            <p:ph type="title"/>
          </p:nvPr>
        </p:nvSpPr>
        <p:spPr>
          <a:xfrm>
            <a:off x="420687" y="343240"/>
            <a:ext cx="11349037" cy="1173163"/>
          </a:xfrm>
          <a:prstGeom prst="rect">
            <a:avLst/>
          </a:prstGeom>
        </p:spPr>
        <p:txBody>
          <a:bodyPr lIns="0" tIns="0"/>
          <a:lstStyle>
            <a:lvl1pPr>
              <a:defRPr sz="2400">
                <a:solidFill>
                  <a:schemeClr val="bg1"/>
                </a:solidFill>
                <a:latin typeface="+mj-lt"/>
              </a:defRPr>
            </a:lvl1pPr>
          </a:lstStyle>
          <a:p>
            <a:r>
              <a:rPr lang="en-US" dirty="0"/>
              <a:t>Click to edit Master title style</a:t>
            </a:r>
            <a:endParaRPr lang="en-GB" dirty="0"/>
          </a:p>
        </p:txBody>
      </p:sp>
      <p:sp>
        <p:nvSpPr>
          <p:cNvPr id="5" name="TextBox 4">
            <a:extLst>
              <a:ext uri="{FF2B5EF4-FFF2-40B4-BE49-F238E27FC236}">
                <a16:creationId xmlns:a16="http://schemas.microsoft.com/office/drawing/2014/main" id="{21588C75-0625-4940-D488-E9D244B389B5}"/>
              </a:ext>
            </a:extLst>
          </p:cNvPr>
          <p:cNvSpPr txBox="1"/>
          <p:nvPr userDrawn="1"/>
        </p:nvSpPr>
        <p:spPr>
          <a:xfrm>
            <a:off x="11449050" y="6532563"/>
            <a:ext cx="320675" cy="138499"/>
          </a:xfrm>
          <a:prstGeom prst="rect">
            <a:avLst/>
          </a:prstGeom>
          <a:noFill/>
        </p:spPr>
        <p:txBody>
          <a:bodyPr wrap="square" lIns="0" tIns="0" rIns="0" bIns="0" rtlCol="0">
            <a:spAutoFit/>
          </a:bodyPr>
          <a:lstStyle/>
          <a:p>
            <a:pPr marL="0" indent="0" algn="r">
              <a:spcBef>
                <a:spcPts val="600"/>
              </a:spcBef>
              <a:buSzPct val="100000"/>
              <a:buFont typeface="Arial"/>
              <a:buNone/>
            </a:pPr>
            <a:fld id="{538AF77A-65AB-4992-AD52-9429C56CE8AA}" type="slidenum">
              <a:rPr lang="en-GB" sz="900" smtClean="0">
                <a:solidFill>
                  <a:schemeClr val="bg1"/>
                </a:solidFill>
              </a:rPr>
              <a:pPr marL="0" indent="0" algn="r">
                <a:spcBef>
                  <a:spcPts val="600"/>
                </a:spcBef>
                <a:buSzPct val="100000"/>
                <a:buFont typeface="Arial"/>
                <a:buNone/>
              </a:pPr>
              <a:t>‹#›</a:t>
            </a:fld>
            <a:endParaRPr lang="en-GB" sz="900" dirty="0">
              <a:solidFill>
                <a:schemeClr val="bg1"/>
              </a:solidFill>
            </a:endParaRPr>
          </a:p>
        </p:txBody>
      </p:sp>
    </p:spTree>
    <p:extLst>
      <p:ext uri="{BB962C8B-B14F-4D97-AF65-F5344CB8AC3E}">
        <p14:creationId xmlns:p14="http://schemas.microsoft.com/office/powerpoint/2010/main" val="23846586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9.xml"/><Relationship Id="rId117" Type="http://schemas.openxmlformats.org/officeDocument/2006/relationships/tags" Target="../tags/tag110.xml"/><Relationship Id="rId21" Type="http://schemas.openxmlformats.org/officeDocument/2006/relationships/tags" Target="../tags/tag14.xml"/><Relationship Id="rId42" Type="http://schemas.openxmlformats.org/officeDocument/2006/relationships/tags" Target="../tags/tag35.xml"/><Relationship Id="rId47" Type="http://schemas.openxmlformats.org/officeDocument/2006/relationships/tags" Target="../tags/tag40.xml"/><Relationship Id="rId63" Type="http://schemas.openxmlformats.org/officeDocument/2006/relationships/tags" Target="../tags/tag56.xml"/><Relationship Id="rId68" Type="http://schemas.openxmlformats.org/officeDocument/2006/relationships/tags" Target="../tags/tag61.xml"/><Relationship Id="rId84" Type="http://schemas.openxmlformats.org/officeDocument/2006/relationships/tags" Target="../tags/tag77.xml"/><Relationship Id="rId89" Type="http://schemas.openxmlformats.org/officeDocument/2006/relationships/tags" Target="../tags/tag82.xml"/><Relationship Id="rId112" Type="http://schemas.openxmlformats.org/officeDocument/2006/relationships/tags" Target="../tags/tag105.xml"/><Relationship Id="rId16" Type="http://schemas.openxmlformats.org/officeDocument/2006/relationships/tags" Target="../tags/tag9.xml"/><Relationship Id="rId107" Type="http://schemas.openxmlformats.org/officeDocument/2006/relationships/tags" Target="../tags/tag100.xml"/><Relationship Id="rId11" Type="http://schemas.openxmlformats.org/officeDocument/2006/relationships/tags" Target="../tags/tag4.xml"/><Relationship Id="rId32" Type="http://schemas.openxmlformats.org/officeDocument/2006/relationships/tags" Target="../tags/tag25.xml"/><Relationship Id="rId37" Type="http://schemas.openxmlformats.org/officeDocument/2006/relationships/tags" Target="../tags/tag30.xml"/><Relationship Id="rId53" Type="http://schemas.openxmlformats.org/officeDocument/2006/relationships/tags" Target="../tags/tag46.xml"/><Relationship Id="rId58" Type="http://schemas.openxmlformats.org/officeDocument/2006/relationships/tags" Target="../tags/tag51.xml"/><Relationship Id="rId74" Type="http://schemas.openxmlformats.org/officeDocument/2006/relationships/tags" Target="../tags/tag67.xml"/><Relationship Id="rId79" Type="http://schemas.openxmlformats.org/officeDocument/2006/relationships/tags" Target="../tags/tag72.xml"/><Relationship Id="rId102" Type="http://schemas.openxmlformats.org/officeDocument/2006/relationships/tags" Target="../tags/tag95.xml"/><Relationship Id="rId5" Type="http://schemas.openxmlformats.org/officeDocument/2006/relationships/slideLayout" Target="../slideLayouts/slideLayout5.xml"/><Relationship Id="rId90" Type="http://schemas.openxmlformats.org/officeDocument/2006/relationships/tags" Target="../tags/tag83.xml"/><Relationship Id="rId95" Type="http://schemas.openxmlformats.org/officeDocument/2006/relationships/tags" Target="../tags/tag88.xml"/><Relationship Id="rId22" Type="http://schemas.openxmlformats.org/officeDocument/2006/relationships/tags" Target="../tags/tag15.xml"/><Relationship Id="rId27" Type="http://schemas.openxmlformats.org/officeDocument/2006/relationships/tags" Target="../tags/tag20.xml"/><Relationship Id="rId43" Type="http://schemas.openxmlformats.org/officeDocument/2006/relationships/tags" Target="../tags/tag36.xml"/><Relationship Id="rId48" Type="http://schemas.openxmlformats.org/officeDocument/2006/relationships/tags" Target="../tags/tag41.xml"/><Relationship Id="rId64" Type="http://schemas.openxmlformats.org/officeDocument/2006/relationships/tags" Target="../tags/tag57.xml"/><Relationship Id="rId69" Type="http://schemas.openxmlformats.org/officeDocument/2006/relationships/tags" Target="../tags/tag62.xml"/><Relationship Id="rId113" Type="http://schemas.openxmlformats.org/officeDocument/2006/relationships/tags" Target="../tags/tag106.xml"/><Relationship Id="rId118" Type="http://schemas.openxmlformats.org/officeDocument/2006/relationships/oleObject" Target="../embeddings/oleObject1.bin"/><Relationship Id="rId80" Type="http://schemas.openxmlformats.org/officeDocument/2006/relationships/tags" Target="../tags/tag73.xml"/><Relationship Id="rId85" Type="http://schemas.openxmlformats.org/officeDocument/2006/relationships/tags" Target="../tags/tag78.xml"/><Relationship Id="rId12" Type="http://schemas.openxmlformats.org/officeDocument/2006/relationships/tags" Target="../tags/tag5.xml"/><Relationship Id="rId17" Type="http://schemas.openxmlformats.org/officeDocument/2006/relationships/tags" Target="../tags/tag10.xml"/><Relationship Id="rId33" Type="http://schemas.openxmlformats.org/officeDocument/2006/relationships/tags" Target="../tags/tag26.xml"/><Relationship Id="rId38" Type="http://schemas.openxmlformats.org/officeDocument/2006/relationships/tags" Target="../tags/tag31.xml"/><Relationship Id="rId59" Type="http://schemas.openxmlformats.org/officeDocument/2006/relationships/tags" Target="../tags/tag52.xml"/><Relationship Id="rId103" Type="http://schemas.openxmlformats.org/officeDocument/2006/relationships/tags" Target="../tags/tag96.xml"/><Relationship Id="rId108" Type="http://schemas.openxmlformats.org/officeDocument/2006/relationships/tags" Target="../tags/tag101.xml"/><Relationship Id="rId54" Type="http://schemas.openxmlformats.org/officeDocument/2006/relationships/tags" Target="../tags/tag47.xml"/><Relationship Id="rId70" Type="http://schemas.openxmlformats.org/officeDocument/2006/relationships/tags" Target="../tags/tag63.xml"/><Relationship Id="rId75" Type="http://schemas.openxmlformats.org/officeDocument/2006/relationships/tags" Target="../tags/tag68.xml"/><Relationship Id="rId91" Type="http://schemas.openxmlformats.org/officeDocument/2006/relationships/tags" Target="../tags/tag84.xml"/><Relationship Id="rId96" Type="http://schemas.openxmlformats.org/officeDocument/2006/relationships/tags" Target="../tags/tag89.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16.xml"/><Relationship Id="rId28" Type="http://schemas.openxmlformats.org/officeDocument/2006/relationships/tags" Target="../tags/tag21.xml"/><Relationship Id="rId49" Type="http://schemas.openxmlformats.org/officeDocument/2006/relationships/tags" Target="../tags/tag42.xml"/><Relationship Id="rId114" Type="http://schemas.openxmlformats.org/officeDocument/2006/relationships/tags" Target="../tags/tag107.xml"/><Relationship Id="rId119" Type="http://schemas.openxmlformats.org/officeDocument/2006/relationships/image" Target="../media/image1.emf"/><Relationship Id="rId10" Type="http://schemas.openxmlformats.org/officeDocument/2006/relationships/tags" Target="../tags/tag3.xml"/><Relationship Id="rId31" Type="http://schemas.openxmlformats.org/officeDocument/2006/relationships/tags" Target="../tags/tag24.xml"/><Relationship Id="rId44" Type="http://schemas.openxmlformats.org/officeDocument/2006/relationships/tags" Target="../tags/tag37.xml"/><Relationship Id="rId52" Type="http://schemas.openxmlformats.org/officeDocument/2006/relationships/tags" Target="../tags/tag45.xml"/><Relationship Id="rId60" Type="http://schemas.openxmlformats.org/officeDocument/2006/relationships/tags" Target="../tags/tag53.xml"/><Relationship Id="rId65" Type="http://schemas.openxmlformats.org/officeDocument/2006/relationships/tags" Target="../tags/tag58.xml"/><Relationship Id="rId73" Type="http://schemas.openxmlformats.org/officeDocument/2006/relationships/tags" Target="../tags/tag66.xml"/><Relationship Id="rId78" Type="http://schemas.openxmlformats.org/officeDocument/2006/relationships/tags" Target="../tags/tag71.xml"/><Relationship Id="rId81" Type="http://schemas.openxmlformats.org/officeDocument/2006/relationships/tags" Target="../tags/tag74.xml"/><Relationship Id="rId86" Type="http://schemas.openxmlformats.org/officeDocument/2006/relationships/tags" Target="../tags/tag79.xml"/><Relationship Id="rId94" Type="http://schemas.openxmlformats.org/officeDocument/2006/relationships/tags" Target="../tags/tag87.xml"/><Relationship Id="rId99" Type="http://schemas.openxmlformats.org/officeDocument/2006/relationships/tags" Target="../tags/tag92.xml"/><Relationship Id="rId101" Type="http://schemas.openxmlformats.org/officeDocument/2006/relationships/tags" Target="../tags/tag94.xml"/><Relationship Id="rId4" Type="http://schemas.openxmlformats.org/officeDocument/2006/relationships/slideLayout" Target="../slideLayouts/slideLayout4.xml"/><Relationship Id="rId9" Type="http://schemas.openxmlformats.org/officeDocument/2006/relationships/tags" Target="../tags/tag2.xml"/><Relationship Id="rId13" Type="http://schemas.openxmlformats.org/officeDocument/2006/relationships/tags" Target="../tags/tag6.xml"/><Relationship Id="rId18" Type="http://schemas.openxmlformats.org/officeDocument/2006/relationships/tags" Target="../tags/tag11.xml"/><Relationship Id="rId39" Type="http://schemas.openxmlformats.org/officeDocument/2006/relationships/tags" Target="../tags/tag32.xml"/><Relationship Id="rId109" Type="http://schemas.openxmlformats.org/officeDocument/2006/relationships/tags" Target="../tags/tag102.xml"/><Relationship Id="rId34" Type="http://schemas.openxmlformats.org/officeDocument/2006/relationships/tags" Target="../tags/tag27.xml"/><Relationship Id="rId50" Type="http://schemas.openxmlformats.org/officeDocument/2006/relationships/tags" Target="../tags/tag43.xml"/><Relationship Id="rId55" Type="http://schemas.openxmlformats.org/officeDocument/2006/relationships/tags" Target="../tags/tag48.xml"/><Relationship Id="rId76" Type="http://schemas.openxmlformats.org/officeDocument/2006/relationships/tags" Target="../tags/tag69.xml"/><Relationship Id="rId97" Type="http://schemas.openxmlformats.org/officeDocument/2006/relationships/tags" Target="../tags/tag90.xml"/><Relationship Id="rId104" Type="http://schemas.openxmlformats.org/officeDocument/2006/relationships/tags" Target="../tags/tag97.xml"/><Relationship Id="rId120" Type="http://schemas.openxmlformats.org/officeDocument/2006/relationships/image" Target="../media/image2.jpeg"/><Relationship Id="rId7" Type="http://schemas.openxmlformats.org/officeDocument/2006/relationships/slideLayout" Target="../slideLayouts/slideLayout7.xml"/><Relationship Id="rId71" Type="http://schemas.openxmlformats.org/officeDocument/2006/relationships/tags" Target="../tags/tag64.xml"/><Relationship Id="rId92" Type="http://schemas.openxmlformats.org/officeDocument/2006/relationships/tags" Target="../tags/tag85.xml"/><Relationship Id="rId2" Type="http://schemas.openxmlformats.org/officeDocument/2006/relationships/slideLayout" Target="../slideLayouts/slideLayout2.xml"/><Relationship Id="rId29" Type="http://schemas.openxmlformats.org/officeDocument/2006/relationships/tags" Target="../tags/tag22.xml"/><Relationship Id="rId24" Type="http://schemas.openxmlformats.org/officeDocument/2006/relationships/tags" Target="../tags/tag17.xml"/><Relationship Id="rId40" Type="http://schemas.openxmlformats.org/officeDocument/2006/relationships/tags" Target="../tags/tag33.xml"/><Relationship Id="rId45" Type="http://schemas.openxmlformats.org/officeDocument/2006/relationships/tags" Target="../tags/tag38.xml"/><Relationship Id="rId66" Type="http://schemas.openxmlformats.org/officeDocument/2006/relationships/tags" Target="../tags/tag59.xml"/><Relationship Id="rId87" Type="http://schemas.openxmlformats.org/officeDocument/2006/relationships/tags" Target="../tags/tag80.xml"/><Relationship Id="rId110" Type="http://schemas.openxmlformats.org/officeDocument/2006/relationships/tags" Target="../tags/tag103.xml"/><Relationship Id="rId115" Type="http://schemas.openxmlformats.org/officeDocument/2006/relationships/tags" Target="../tags/tag108.xml"/><Relationship Id="rId61" Type="http://schemas.openxmlformats.org/officeDocument/2006/relationships/tags" Target="../tags/tag54.xml"/><Relationship Id="rId82" Type="http://schemas.openxmlformats.org/officeDocument/2006/relationships/tags" Target="../tags/tag75.xml"/><Relationship Id="rId19" Type="http://schemas.openxmlformats.org/officeDocument/2006/relationships/tags" Target="../tags/tag12.xml"/><Relationship Id="rId14" Type="http://schemas.openxmlformats.org/officeDocument/2006/relationships/tags" Target="../tags/tag7.xml"/><Relationship Id="rId30" Type="http://schemas.openxmlformats.org/officeDocument/2006/relationships/tags" Target="../tags/tag23.xml"/><Relationship Id="rId35" Type="http://schemas.openxmlformats.org/officeDocument/2006/relationships/tags" Target="../tags/tag28.xml"/><Relationship Id="rId56" Type="http://schemas.openxmlformats.org/officeDocument/2006/relationships/tags" Target="../tags/tag49.xml"/><Relationship Id="rId77" Type="http://schemas.openxmlformats.org/officeDocument/2006/relationships/tags" Target="../tags/tag70.xml"/><Relationship Id="rId100" Type="http://schemas.openxmlformats.org/officeDocument/2006/relationships/tags" Target="../tags/tag93.xml"/><Relationship Id="rId105" Type="http://schemas.openxmlformats.org/officeDocument/2006/relationships/tags" Target="../tags/tag98.xml"/><Relationship Id="rId8" Type="http://schemas.openxmlformats.org/officeDocument/2006/relationships/theme" Target="../theme/theme1.xml"/><Relationship Id="rId51" Type="http://schemas.openxmlformats.org/officeDocument/2006/relationships/tags" Target="../tags/tag44.xml"/><Relationship Id="rId72" Type="http://schemas.openxmlformats.org/officeDocument/2006/relationships/tags" Target="../tags/tag65.xml"/><Relationship Id="rId93" Type="http://schemas.openxmlformats.org/officeDocument/2006/relationships/tags" Target="../tags/tag86.xml"/><Relationship Id="rId98" Type="http://schemas.openxmlformats.org/officeDocument/2006/relationships/tags" Target="../tags/tag91.xml"/><Relationship Id="rId3" Type="http://schemas.openxmlformats.org/officeDocument/2006/relationships/slideLayout" Target="../slideLayouts/slideLayout3.xml"/><Relationship Id="rId25" Type="http://schemas.openxmlformats.org/officeDocument/2006/relationships/tags" Target="../tags/tag18.xml"/><Relationship Id="rId46" Type="http://schemas.openxmlformats.org/officeDocument/2006/relationships/tags" Target="../tags/tag39.xml"/><Relationship Id="rId67" Type="http://schemas.openxmlformats.org/officeDocument/2006/relationships/tags" Target="../tags/tag60.xml"/><Relationship Id="rId116" Type="http://schemas.openxmlformats.org/officeDocument/2006/relationships/tags" Target="../tags/tag109.xml"/><Relationship Id="rId20" Type="http://schemas.openxmlformats.org/officeDocument/2006/relationships/tags" Target="../tags/tag13.xml"/><Relationship Id="rId41" Type="http://schemas.openxmlformats.org/officeDocument/2006/relationships/tags" Target="../tags/tag34.xml"/><Relationship Id="rId62" Type="http://schemas.openxmlformats.org/officeDocument/2006/relationships/tags" Target="../tags/tag55.xml"/><Relationship Id="rId83" Type="http://schemas.openxmlformats.org/officeDocument/2006/relationships/tags" Target="../tags/tag76.xml"/><Relationship Id="rId88" Type="http://schemas.openxmlformats.org/officeDocument/2006/relationships/tags" Target="../tags/tag81.xml"/><Relationship Id="rId111" Type="http://schemas.openxmlformats.org/officeDocument/2006/relationships/tags" Target="../tags/tag104.xml"/><Relationship Id="rId15" Type="http://schemas.openxmlformats.org/officeDocument/2006/relationships/tags" Target="../tags/tag8.xml"/><Relationship Id="rId36" Type="http://schemas.openxmlformats.org/officeDocument/2006/relationships/tags" Target="../tags/tag29.xml"/><Relationship Id="rId57" Type="http://schemas.openxmlformats.org/officeDocument/2006/relationships/tags" Target="../tags/tag50.xml"/><Relationship Id="rId106" Type="http://schemas.openxmlformats.org/officeDocument/2006/relationships/tags" Target="../tags/tag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9"/>
            </p:custDataLst>
            <p:extLst>
              <p:ext uri="{D42A27DB-BD31-4B8C-83A1-F6EECF244321}">
                <p14:modId xmlns:p14="http://schemas.microsoft.com/office/powerpoint/2010/main" val="237036230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18" imgW="270" imgH="270" progId="TCLayout.ActiveDocument.1">
                  <p:embed/>
                </p:oleObj>
              </mc:Choice>
              <mc:Fallback>
                <p:oleObj name="think-cell Slide" r:id="rId118" imgW="270" imgH="270" progId="TCLayout.ActiveDocument.1">
                  <p:embed/>
                  <p:pic>
                    <p:nvPicPr>
                      <p:cNvPr id="4" name="Object 3" hidden="1"/>
                      <p:cNvPicPr/>
                      <p:nvPr/>
                    </p:nvPicPr>
                    <p:blipFill>
                      <a:blip r:embed="rId119"/>
                      <a:stretch>
                        <a:fillRect/>
                      </a:stretch>
                    </p:blipFill>
                    <p:spPr>
                      <a:xfrm>
                        <a:off x="2118" y="1589"/>
                        <a:ext cx="2116"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172BDDA-B0B3-7DB3-2CEC-1B3D97750BFA}"/>
              </a:ext>
            </a:extLst>
          </p:cNvPr>
          <p:cNvPicPr>
            <a:picLocks noChangeAspect="1"/>
          </p:cNvPicPr>
          <p:nvPr userDrawn="1"/>
        </p:nvPicPr>
        <p:blipFill rotWithShape="1">
          <a:blip r:embed="rId120" cstate="print">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51BDF853-7388-24C3-C76A-22E9F6AD0700}"/>
              </a:ext>
            </a:extLst>
          </p:cNvPr>
          <p:cNvSpPr/>
          <p:nvPr userDrawn="1"/>
        </p:nvSpPr>
        <p:spPr bwMode="gray">
          <a:xfrm>
            <a:off x="0" y="0"/>
            <a:ext cx="12192000" cy="6858000"/>
          </a:xfrm>
          <a:prstGeom prst="rect">
            <a:avLst/>
          </a:prstGeom>
          <a:solidFill>
            <a:schemeClr val="tx1">
              <a:alpha val="5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8" name="Harvey 100" hidden="1">
            <a:extLst>
              <a:ext uri="{FF2B5EF4-FFF2-40B4-BE49-F238E27FC236}">
                <a16:creationId xmlns:a16="http://schemas.microsoft.com/office/drawing/2014/main" id="{8C13DD0E-B32D-4A68-A99A-BCF18B8C6798}"/>
              </a:ext>
            </a:extLst>
          </p:cNvPr>
          <p:cNvGrpSpPr/>
          <p:nvPr userDrawn="1">
            <p:custDataLst>
              <p:tags r:id="rId10"/>
            </p:custDataLst>
          </p:nvPr>
        </p:nvGrpSpPr>
        <p:grpSpPr>
          <a:xfrm>
            <a:off x="12319000" y="0"/>
            <a:ext cx="292608" cy="292608"/>
            <a:chOff x="4334905" y="3282696"/>
            <a:chExt cx="292608" cy="292608"/>
          </a:xfrm>
        </p:grpSpPr>
        <p:sp>
          <p:nvSpPr>
            <p:cNvPr id="9" name="Harvey 0/100 [0]" hidden="1">
              <a:extLst>
                <a:ext uri="{FF2B5EF4-FFF2-40B4-BE49-F238E27FC236}">
                  <a16:creationId xmlns:a16="http://schemas.microsoft.com/office/drawing/2014/main" id="{CC6DBA4B-0579-4C89-A07B-F407B985B90B}"/>
                </a:ext>
              </a:extLst>
            </p:cNvPr>
            <p:cNvSpPr>
              <a:spLocks noChangeAspect="1"/>
            </p:cNvSpPr>
            <p:nvPr>
              <p:custDataLst>
                <p:tags r:id="rId17"/>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solidFill>
              <a:schemeClr val="tx1"/>
            </a:solidFill>
            <a:ln w="19050" cmpd="sng">
              <a:solidFill>
                <a:schemeClr val="tx1"/>
              </a:solidFill>
            </a:ln>
          </p:spPr>
        </p:sp>
        <p:sp>
          <p:nvSpPr>
            <p:cNvPr id="10" name="Harvey 1/100 [1]" hidden="1">
              <a:extLst>
                <a:ext uri="{FF2B5EF4-FFF2-40B4-BE49-F238E27FC236}">
                  <a16:creationId xmlns:a16="http://schemas.microsoft.com/office/drawing/2014/main" id="{A57E203A-4BB1-49E4-B358-99CF298D8488}"/>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1"/>
            </a:solidFill>
            <a:ln w="19050" cmpd="sng">
              <a:solidFill>
                <a:schemeClr val="tx1"/>
              </a:solidFill>
            </a:ln>
          </p:spPr>
        </p:sp>
        <p:sp>
          <p:nvSpPr>
            <p:cNvPr id="11" name="Harvey 2/100 [2]" hidden="1">
              <a:extLst>
                <a:ext uri="{FF2B5EF4-FFF2-40B4-BE49-F238E27FC236}">
                  <a16:creationId xmlns:a16="http://schemas.microsoft.com/office/drawing/2014/main" id="{D0864FA4-33E7-4E1D-8F65-7EE6C4847078}"/>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solidFill>
              <a:schemeClr val="tx1"/>
            </a:solidFill>
            <a:ln w="19050" cmpd="sng">
              <a:solidFill>
                <a:schemeClr val="tx1"/>
              </a:solidFill>
            </a:ln>
          </p:spPr>
        </p:sp>
        <p:sp>
          <p:nvSpPr>
            <p:cNvPr id="12" name="Harvey 3/100 [3]" hidden="1">
              <a:extLst>
                <a:ext uri="{FF2B5EF4-FFF2-40B4-BE49-F238E27FC236}">
                  <a16:creationId xmlns:a16="http://schemas.microsoft.com/office/drawing/2014/main" id="{88560179-9F4B-4F25-8E03-BA940C3225C1}"/>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solidFill>
              <a:schemeClr val="tx1"/>
            </a:solidFill>
            <a:ln w="19050" cmpd="sng">
              <a:solidFill>
                <a:schemeClr val="tx1"/>
              </a:solidFill>
            </a:ln>
          </p:spPr>
        </p:sp>
        <p:sp>
          <p:nvSpPr>
            <p:cNvPr id="13" name="Harvey 4/100 [4]" hidden="1">
              <a:extLst>
                <a:ext uri="{FF2B5EF4-FFF2-40B4-BE49-F238E27FC236}">
                  <a16:creationId xmlns:a16="http://schemas.microsoft.com/office/drawing/2014/main" id="{030BD61C-EE31-4D98-A06C-1862AE3DBC9F}"/>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solidFill>
              <a:schemeClr val="tx1"/>
            </a:solidFill>
            <a:ln w="19050" cmpd="sng">
              <a:solidFill>
                <a:schemeClr val="tx1"/>
              </a:solidFill>
            </a:ln>
          </p:spPr>
        </p:sp>
        <p:sp>
          <p:nvSpPr>
            <p:cNvPr id="14" name="Harvey 5/100 [5]" hidden="1">
              <a:extLst>
                <a:ext uri="{FF2B5EF4-FFF2-40B4-BE49-F238E27FC236}">
                  <a16:creationId xmlns:a16="http://schemas.microsoft.com/office/drawing/2014/main" id="{B5A5E5F5-5112-454E-B9F4-A3ACD4DE7619}"/>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solidFill>
              <a:schemeClr val="tx1"/>
            </a:solidFill>
            <a:ln w="19050" cmpd="sng">
              <a:solidFill>
                <a:schemeClr val="tx1"/>
              </a:solidFill>
            </a:ln>
          </p:spPr>
        </p:sp>
        <p:sp>
          <p:nvSpPr>
            <p:cNvPr id="16" name="Harvey 6/100 [6]" hidden="1">
              <a:extLst>
                <a:ext uri="{FF2B5EF4-FFF2-40B4-BE49-F238E27FC236}">
                  <a16:creationId xmlns:a16="http://schemas.microsoft.com/office/drawing/2014/main" id="{9FFE1E0B-A334-4C4C-9897-4B0166E16E64}"/>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solidFill>
              <a:schemeClr val="tx1"/>
            </a:solidFill>
            <a:ln w="19050" cmpd="sng">
              <a:solidFill>
                <a:schemeClr val="tx1"/>
              </a:solidFill>
            </a:ln>
          </p:spPr>
        </p:sp>
        <p:sp>
          <p:nvSpPr>
            <p:cNvPr id="17" name="Harvey 7/100 [7]" hidden="1">
              <a:extLst>
                <a:ext uri="{FF2B5EF4-FFF2-40B4-BE49-F238E27FC236}">
                  <a16:creationId xmlns:a16="http://schemas.microsoft.com/office/drawing/2014/main" id="{C2D3BD7C-7571-4735-84E1-39A9E3AFC790}"/>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solidFill>
              <a:schemeClr val="tx1"/>
            </a:solidFill>
            <a:ln w="19050" cmpd="sng">
              <a:solidFill>
                <a:schemeClr val="tx1"/>
              </a:solidFill>
            </a:ln>
          </p:spPr>
        </p:sp>
        <p:sp>
          <p:nvSpPr>
            <p:cNvPr id="20" name="Harvey 8/100 [8]" hidden="1">
              <a:extLst>
                <a:ext uri="{FF2B5EF4-FFF2-40B4-BE49-F238E27FC236}">
                  <a16:creationId xmlns:a16="http://schemas.microsoft.com/office/drawing/2014/main" id="{8B0D4855-D200-4FF3-8C1A-A8875E3E71A8}"/>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solidFill>
              <a:schemeClr val="tx1"/>
            </a:solidFill>
            <a:ln w="19050" cmpd="sng">
              <a:solidFill>
                <a:schemeClr val="tx1"/>
              </a:solidFill>
            </a:ln>
          </p:spPr>
        </p:sp>
        <p:sp>
          <p:nvSpPr>
            <p:cNvPr id="21" name="Harvey 9/100 [9]" hidden="1">
              <a:extLst>
                <a:ext uri="{FF2B5EF4-FFF2-40B4-BE49-F238E27FC236}">
                  <a16:creationId xmlns:a16="http://schemas.microsoft.com/office/drawing/2014/main" id="{86D2E2B2-FD10-407D-BC7D-481AC9BE9392}"/>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solidFill>
              <a:schemeClr val="tx1"/>
            </a:solidFill>
            <a:ln w="19050" cmpd="sng">
              <a:solidFill>
                <a:schemeClr val="tx1"/>
              </a:solidFill>
            </a:ln>
          </p:spPr>
        </p:sp>
        <p:sp>
          <p:nvSpPr>
            <p:cNvPr id="22" name="Harvey 10/100 [10]" hidden="1">
              <a:extLst>
                <a:ext uri="{FF2B5EF4-FFF2-40B4-BE49-F238E27FC236}">
                  <a16:creationId xmlns:a16="http://schemas.microsoft.com/office/drawing/2014/main" id="{12B45B83-3845-424C-A6D3-522C5C8BBB23}"/>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solidFill>
              <a:schemeClr val="tx1"/>
            </a:solidFill>
            <a:ln w="19050" cmpd="sng">
              <a:solidFill>
                <a:schemeClr val="tx1"/>
              </a:solidFill>
            </a:ln>
          </p:spPr>
        </p:sp>
        <p:sp>
          <p:nvSpPr>
            <p:cNvPr id="23" name="Harvey 11/100 [11]" hidden="1">
              <a:extLst>
                <a:ext uri="{FF2B5EF4-FFF2-40B4-BE49-F238E27FC236}">
                  <a16:creationId xmlns:a16="http://schemas.microsoft.com/office/drawing/2014/main" id="{3CBCE5F8-1B02-418F-B371-3138F5491B94}"/>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solidFill>
              <a:schemeClr val="tx1"/>
            </a:solidFill>
            <a:ln w="19050" cmpd="sng">
              <a:solidFill>
                <a:schemeClr val="tx1"/>
              </a:solidFill>
            </a:ln>
          </p:spPr>
        </p:sp>
        <p:sp>
          <p:nvSpPr>
            <p:cNvPr id="24" name="Harvey 12/100 [12]" hidden="1">
              <a:extLst>
                <a:ext uri="{FF2B5EF4-FFF2-40B4-BE49-F238E27FC236}">
                  <a16:creationId xmlns:a16="http://schemas.microsoft.com/office/drawing/2014/main" id="{A9630167-6B5A-4F9B-8AB8-D8FEFA78518F}"/>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solidFill>
              <a:schemeClr val="tx1"/>
            </a:solidFill>
            <a:ln w="19050" cmpd="sng">
              <a:solidFill>
                <a:schemeClr val="tx1"/>
              </a:solidFill>
            </a:ln>
          </p:spPr>
        </p:sp>
        <p:sp>
          <p:nvSpPr>
            <p:cNvPr id="25" name="Harvey 13/100 [13]" hidden="1">
              <a:extLst>
                <a:ext uri="{FF2B5EF4-FFF2-40B4-BE49-F238E27FC236}">
                  <a16:creationId xmlns:a16="http://schemas.microsoft.com/office/drawing/2014/main" id="{9A018D29-4239-4CAB-9119-FF6E241C9BC4}"/>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solidFill>
              <a:schemeClr val="tx1"/>
            </a:solidFill>
            <a:ln w="19050" cmpd="sng">
              <a:solidFill>
                <a:schemeClr val="tx1"/>
              </a:solidFill>
            </a:ln>
          </p:spPr>
        </p:sp>
        <p:sp>
          <p:nvSpPr>
            <p:cNvPr id="26" name="Harvey 14/100 [14]" hidden="1">
              <a:extLst>
                <a:ext uri="{FF2B5EF4-FFF2-40B4-BE49-F238E27FC236}">
                  <a16:creationId xmlns:a16="http://schemas.microsoft.com/office/drawing/2014/main" id="{DBE8DCAE-73C5-4E56-B912-5C4C63793DA2}"/>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solidFill>
              <a:schemeClr val="tx1"/>
            </a:solidFill>
            <a:ln w="19050" cmpd="sng">
              <a:solidFill>
                <a:schemeClr val="tx1"/>
              </a:solidFill>
            </a:ln>
          </p:spPr>
        </p:sp>
        <p:sp>
          <p:nvSpPr>
            <p:cNvPr id="27" name="Harvey 15/100 [15]" hidden="1">
              <a:extLst>
                <a:ext uri="{FF2B5EF4-FFF2-40B4-BE49-F238E27FC236}">
                  <a16:creationId xmlns:a16="http://schemas.microsoft.com/office/drawing/2014/main" id="{2B84CD1D-F5A2-4490-9945-EED4C8801029}"/>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solidFill>
              <a:schemeClr val="tx1"/>
            </a:solidFill>
            <a:ln w="19050" cmpd="sng">
              <a:solidFill>
                <a:schemeClr val="tx1"/>
              </a:solidFill>
            </a:ln>
          </p:spPr>
        </p:sp>
        <p:sp>
          <p:nvSpPr>
            <p:cNvPr id="28" name="Harvey 16/100 [16]" hidden="1">
              <a:extLst>
                <a:ext uri="{FF2B5EF4-FFF2-40B4-BE49-F238E27FC236}">
                  <a16:creationId xmlns:a16="http://schemas.microsoft.com/office/drawing/2014/main" id="{3D88C905-F3A2-4754-BBEF-EDED80332002}"/>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solidFill>
              <a:schemeClr val="tx1"/>
            </a:solidFill>
            <a:ln w="19050" cmpd="sng">
              <a:solidFill>
                <a:schemeClr val="tx1"/>
              </a:solidFill>
            </a:ln>
          </p:spPr>
        </p:sp>
        <p:sp>
          <p:nvSpPr>
            <p:cNvPr id="29" name="Harvey 17/100 [17]" hidden="1">
              <a:extLst>
                <a:ext uri="{FF2B5EF4-FFF2-40B4-BE49-F238E27FC236}">
                  <a16:creationId xmlns:a16="http://schemas.microsoft.com/office/drawing/2014/main" id="{3A881F98-3D44-4971-962B-E1C8EBE651FA}"/>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solidFill>
              <a:schemeClr val="tx1"/>
            </a:solidFill>
            <a:ln w="19050" cmpd="sng">
              <a:solidFill>
                <a:schemeClr val="tx1"/>
              </a:solidFill>
            </a:ln>
          </p:spPr>
        </p:sp>
        <p:sp>
          <p:nvSpPr>
            <p:cNvPr id="30" name="Harvey 18/100 [18]" hidden="1">
              <a:extLst>
                <a:ext uri="{FF2B5EF4-FFF2-40B4-BE49-F238E27FC236}">
                  <a16:creationId xmlns:a16="http://schemas.microsoft.com/office/drawing/2014/main" id="{68185340-0283-4CA7-95F3-12F83CB69E97}"/>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solidFill>
              <a:schemeClr val="tx1"/>
            </a:solidFill>
            <a:ln w="19050" cmpd="sng">
              <a:solidFill>
                <a:schemeClr val="tx1"/>
              </a:solidFill>
            </a:ln>
          </p:spPr>
        </p:sp>
        <p:sp>
          <p:nvSpPr>
            <p:cNvPr id="31" name="Harvey 19/100 [19]" hidden="1">
              <a:extLst>
                <a:ext uri="{FF2B5EF4-FFF2-40B4-BE49-F238E27FC236}">
                  <a16:creationId xmlns:a16="http://schemas.microsoft.com/office/drawing/2014/main" id="{0A8AB480-0B1C-4DE4-B5E7-FBD9C11D6C27}"/>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solidFill>
              <a:schemeClr val="tx1"/>
            </a:solidFill>
            <a:ln w="19050" cmpd="sng">
              <a:solidFill>
                <a:schemeClr val="tx1"/>
              </a:solidFill>
            </a:ln>
          </p:spPr>
        </p:sp>
        <p:sp>
          <p:nvSpPr>
            <p:cNvPr id="32" name="Harvey 20/100 [20]" hidden="1">
              <a:extLst>
                <a:ext uri="{FF2B5EF4-FFF2-40B4-BE49-F238E27FC236}">
                  <a16:creationId xmlns:a16="http://schemas.microsoft.com/office/drawing/2014/main" id="{1CC76F21-35CF-4B60-A951-7B6D40CB8508}"/>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solidFill>
              <a:schemeClr val="tx1"/>
            </a:solidFill>
            <a:ln w="19050" cmpd="sng">
              <a:solidFill>
                <a:schemeClr val="tx1"/>
              </a:solidFill>
            </a:ln>
          </p:spPr>
        </p:sp>
        <p:sp>
          <p:nvSpPr>
            <p:cNvPr id="33" name="Harvey 21/100 [21]" hidden="1">
              <a:extLst>
                <a:ext uri="{FF2B5EF4-FFF2-40B4-BE49-F238E27FC236}">
                  <a16:creationId xmlns:a16="http://schemas.microsoft.com/office/drawing/2014/main" id="{4B8E8A45-0835-4A66-94A5-C7EA36B0B8F0}"/>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solidFill>
              <a:schemeClr val="tx1"/>
            </a:solidFill>
            <a:ln w="19050" cmpd="sng">
              <a:solidFill>
                <a:schemeClr val="tx1"/>
              </a:solidFill>
            </a:ln>
          </p:spPr>
        </p:sp>
        <p:sp>
          <p:nvSpPr>
            <p:cNvPr id="34" name="Harvey 22/100 [22]" hidden="1">
              <a:extLst>
                <a:ext uri="{FF2B5EF4-FFF2-40B4-BE49-F238E27FC236}">
                  <a16:creationId xmlns:a16="http://schemas.microsoft.com/office/drawing/2014/main" id="{9DEF2FA3-F32F-49B7-A17A-B6B425C192DA}"/>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solidFill>
              <a:schemeClr val="tx1"/>
            </a:solidFill>
            <a:ln w="19050" cmpd="sng">
              <a:solidFill>
                <a:schemeClr val="tx1"/>
              </a:solidFill>
            </a:ln>
          </p:spPr>
        </p:sp>
        <p:sp>
          <p:nvSpPr>
            <p:cNvPr id="35" name="Harvey 23/100 [23]" hidden="1">
              <a:extLst>
                <a:ext uri="{FF2B5EF4-FFF2-40B4-BE49-F238E27FC236}">
                  <a16:creationId xmlns:a16="http://schemas.microsoft.com/office/drawing/2014/main" id="{D2A5E1FB-B463-4C91-A619-200BFA3127B7}"/>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solidFill>
              <a:schemeClr val="tx1"/>
            </a:solidFill>
            <a:ln w="19050" cmpd="sng">
              <a:solidFill>
                <a:schemeClr val="tx1"/>
              </a:solidFill>
            </a:ln>
          </p:spPr>
        </p:sp>
        <p:sp>
          <p:nvSpPr>
            <p:cNvPr id="36" name="Harvey 24/100 [24]" hidden="1">
              <a:extLst>
                <a:ext uri="{FF2B5EF4-FFF2-40B4-BE49-F238E27FC236}">
                  <a16:creationId xmlns:a16="http://schemas.microsoft.com/office/drawing/2014/main" id="{B694A0EA-E518-43A2-BAB3-C307357A092D}"/>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solidFill>
              <a:schemeClr val="tx1"/>
            </a:solidFill>
            <a:ln w="19050" cmpd="sng">
              <a:solidFill>
                <a:schemeClr val="tx1"/>
              </a:solidFill>
            </a:ln>
          </p:spPr>
        </p:sp>
        <p:sp>
          <p:nvSpPr>
            <p:cNvPr id="37" name="Harvey 25/100 [25]" hidden="1">
              <a:extLst>
                <a:ext uri="{FF2B5EF4-FFF2-40B4-BE49-F238E27FC236}">
                  <a16:creationId xmlns:a16="http://schemas.microsoft.com/office/drawing/2014/main" id="{77B54293-8D36-4ABB-871F-E3C552E9D518}"/>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1"/>
            </a:solidFill>
            <a:ln w="19050" cmpd="sng">
              <a:solidFill>
                <a:schemeClr val="tx1"/>
              </a:solidFill>
            </a:ln>
          </p:spPr>
        </p:sp>
        <p:sp>
          <p:nvSpPr>
            <p:cNvPr id="38" name="Harvey 26/100 [26]" hidden="1">
              <a:extLst>
                <a:ext uri="{FF2B5EF4-FFF2-40B4-BE49-F238E27FC236}">
                  <a16:creationId xmlns:a16="http://schemas.microsoft.com/office/drawing/2014/main" id="{4CB4CFBE-DC7E-401B-B20D-61821F348753}"/>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solidFill>
              <a:schemeClr val="tx1"/>
            </a:solidFill>
            <a:ln w="19050" cmpd="sng">
              <a:solidFill>
                <a:schemeClr val="tx1"/>
              </a:solidFill>
            </a:ln>
          </p:spPr>
        </p:sp>
        <p:sp>
          <p:nvSpPr>
            <p:cNvPr id="39" name="Harvey 27/100 [27]" hidden="1">
              <a:extLst>
                <a:ext uri="{FF2B5EF4-FFF2-40B4-BE49-F238E27FC236}">
                  <a16:creationId xmlns:a16="http://schemas.microsoft.com/office/drawing/2014/main" id="{3A1CD8AA-0CA5-4117-93C5-97E90D8ECA45}"/>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solidFill>
              <a:schemeClr val="tx1"/>
            </a:solidFill>
            <a:ln w="19050" cmpd="sng">
              <a:solidFill>
                <a:schemeClr val="tx1"/>
              </a:solidFill>
            </a:ln>
          </p:spPr>
        </p:sp>
        <p:sp>
          <p:nvSpPr>
            <p:cNvPr id="40" name="Harvey 28/100 [28]" hidden="1">
              <a:extLst>
                <a:ext uri="{FF2B5EF4-FFF2-40B4-BE49-F238E27FC236}">
                  <a16:creationId xmlns:a16="http://schemas.microsoft.com/office/drawing/2014/main" id="{BCC95D3D-54B8-4392-A3C6-C4B73D692D0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solidFill>
              <a:schemeClr val="tx1"/>
            </a:solidFill>
            <a:ln w="19050" cmpd="sng">
              <a:solidFill>
                <a:schemeClr val="tx1"/>
              </a:solidFill>
            </a:ln>
          </p:spPr>
        </p:sp>
        <p:sp>
          <p:nvSpPr>
            <p:cNvPr id="41" name="Harvey 29/100 [29]" hidden="1">
              <a:extLst>
                <a:ext uri="{FF2B5EF4-FFF2-40B4-BE49-F238E27FC236}">
                  <a16:creationId xmlns:a16="http://schemas.microsoft.com/office/drawing/2014/main" id="{CD3A54CC-C7A0-4E45-8A6E-433F9666063E}"/>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solidFill>
              <a:schemeClr val="tx1"/>
            </a:solidFill>
            <a:ln w="19050" cmpd="sng">
              <a:solidFill>
                <a:schemeClr val="tx1"/>
              </a:solidFill>
            </a:ln>
          </p:spPr>
        </p:sp>
        <p:sp>
          <p:nvSpPr>
            <p:cNvPr id="42" name="Harvey 30/100 [30]" hidden="1">
              <a:extLst>
                <a:ext uri="{FF2B5EF4-FFF2-40B4-BE49-F238E27FC236}">
                  <a16:creationId xmlns:a16="http://schemas.microsoft.com/office/drawing/2014/main" id="{360E5A11-3A56-4706-9B9E-65D634B5F340}"/>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solidFill>
              <a:schemeClr val="tx1"/>
            </a:solidFill>
            <a:ln w="19050" cmpd="sng">
              <a:solidFill>
                <a:schemeClr val="tx1"/>
              </a:solidFill>
            </a:ln>
          </p:spPr>
        </p:sp>
        <p:sp>
          <p:nvSpPr>
            <p:cNvPr id="43" name="Harvey 31/100 [31]" hidden="1">
              <a:extLst>
                <a:ext uri="{FF2B5EF4-FFF2-40B4-BE49-F238E27FC236}">
                  <a16:creationId xmlns:a16="http://schemas.microsoft.com/office/drawing/2014/main" id="{EFD39DE6-DE96-4B32-B534-BE7B295A5715}"/>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solidFill>
              <a:schemeClr val="tx1"/>
            </a:solidFill>
            <a:ln w="19050" cmpd="sng">
              <a:solidFill>
                <a:schemeClr val="tx1"/>
              </a:solidFill>
            </a:ln>
          </p:spPr>
        </p:sp>
        <p:sp>
          <p:nvSpPr>
            <p:cNvPr id="44" name="Harvey 32/100 [32]" hidden="1">
              <a:extLst>
                <a:ext uri="{FF2B5EF4-FFF2-40B4-BE49-F238E27FC236}">
                  <a16:creationId xmlns:a16="http://schemas.microsoft.com/office/drawing/2014/main" id="{BB5C1E06-F738-4009-8F7F-32540662B210}"/>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solidFill>
              <a:schemeClr val="tx1"/>
            </a:solidFill>
            <a:ln w="19050" cmpd="sng">
              <a:solidFill>
                <a:schemeClr val="tx1"/>
              </a:solidFill>
            </a:ln>
          </p:spPr>
        </p:sp>
        <p:sp>
          <p:nvSpPr>
            <p:cNvPr id="45" name="Harvey 33/100 [33]" hidden="1">
              <a:extLst>
                <a:ext uri="{FF2B5EF4-FFF2-40B4-BE49-F238E27FC236}">
                  <a16:creationId xmlns:a16="http://schemas.microsoft.com/office/drawing/2014/main" id="{084E3ADF-1B12-4A8B-9B96-DDD68E5CF7C2}"/>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solidFill>
              <a:schemeClr val="tx1"/>
            </a:solidFill>
            <a:ln w="19050" cmpd="sng">
              <a:solidFill>
                <a:schemeClr val="tx1"/>
              </a:solidFill>
            </a:ln>
          </p:spPr>
        </p:sp>
        <p:sp>
          <p:nvSpPr>
            <p:cNvPr id="46" name="Harvey 34/100 [34]" hidden="1">
              <a:extLst>
                <a:ext uri="{FF2B5EF4-FFF2-40B4-BE49-F238E27FC236}">
                  <a16:creationId xmlns:a16="http://schemas.microsoft.com/office/drawing/2014/main" id="{3322973D-8343-4D86-AFAF-DB16537D5791}"/>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solidFill>
              <a:schemeClr val="tx1"/>
            </a:solidFill>
            <a:ln w="19050" cmpd="sng">
              <a:solidFill>
                <a:schemeClr val="tx1"/>
              </a:solidFill>
            </a:ln>
          </p:spPr>
        </p:sp>
        <p:sp>
          <p:nvSpPr>
            <p:cNvPr id="47" name="Harvey 35/100 [35]" hidden="1">
              <a:extLst>
                <a:ext uri="{FF2B5EF4-FFF2-40B4-BE49-F238E27FC236}">
                  <a16:creationId xmlns:a16="http://schemas.microsoft.com/office/drawing/2014/main" id="{BEDE4353-D4FA-475C-B33E-14DBFB2B22CC}"/>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solidFill>
              <a:schemeClr val="tx1"/>
            </a:solidFill>
            <a:ln w="19050" cmpd="sng">
              <a:solidFill>
                <a:schemeClr val="tx1"/>
              </a:solidFill>
            </a:ln>
          </p:spPr>
        </p:sp>
        <p:sp>
          <p:nvSpPr>
            <p:cNvPr id="48" name="Harvey 36/100 [36]" hidden="1">
              <a:extLst>
                <a:ext uri="{FF2B5EF4-FFF2-40B4-BE49-F238E27FC236}">
                  <a16:creationId xmlns:a16="http://schemas.microsoft.com/office/drawing/2014/main" id="{43BE486C-0FD5-4021-B246-8F39918ACA07}"/>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solidFill>
              <a:schemeClr val="tx1"/>
            </a:solidFill>
            <a:ln w="19050" cmpd="sng">
              <a:solidFill>
                <a:schemeClr val="tx1"/>
              </a:solidFill>
            </a:ln>
          </p:spPr>
        </p:sp>
        <p:sp>
          <p:nvSpPr>
            <p:cNvPr id="49" name="Harvey 37/100 [37]" hidden="1">
              <a:extLst>
                <a:ext uri="{FF2B5EF4-FFF2-40B4-BE49-F238E27FC236}">
                  <a16:creationId xmlns:a16="http://schemas.microsoft.com/office/drawing/2014/main" id="{BBFD6BF5-F9D3-4080-80C8-5D65ED15B69B}"/>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solidFill>
              <a:schemeClr val="tx1"/>
            </a:solidFill>
            <a:ln w="19050" cmpd="sng">
              <a:solidFill>
                <a:schemeClr val="tx1"/>
              </a:solidFill>
            </a:ln>
          </p:spPr>
        </p:sp>
        <p:sp>
          <p:nvSpPr>
            <p:cNvPr id="50" name="Harvey 38/100 [38]" hidden="1">
              <a:extLst>
                <a:ext uri="{FF2B5EF4-FFF2-40B4-BE49-F238E27FC236}">
                  <a16:creationId xmlns:a16="http://schemas.microsoft.com/office/drawing/2014/main" id="{CD255501-12FA-40E7-9EC0-E444FBAA81AD}"/>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solidFill>
              <a:schemeClr val="tx1"/>
            </a:solidFill>
            <a:ln w="19050" cmpd="sng">
              <a:solidFill>
                <a:schemeClr val="tx1"/>
              </a:solidFill>
            </a:ln>
          </p:spPr>
        </p:sp>
        <p:sp>
          <p:nvSpPr>
            <p:cNvPr id="51" name="Harvey 39/100 [39]" hidden="1">
              <a:extLst>
                <a:ext uri="{FF2B5EF4-FFF2-40B4-BE49-F238E27FC236}">
                  <a16:creationId xmlns:a16="http://schemas.microsoft.com/office/drawing/2014/main" id="{256BF41D-D57C-4B74-8944-DF75332E5837}"/>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solidFill>
              <a:schemeClr val="tx1"/>
            </a:solidFill>
            <a:ln w="19050" cmpd="sng">
              <a:solidFill>
                <a:schemeClr val="tx1"/>
              </a:solidFill>
            </a:ln>
          </p:spPr>
        </p:sp>
        <p:sp>
          <p:nvSpPr>
            <p:cNvPr id="52" name="Harvey 40/100 [40]" hidden="1">
              <a:extLst>
                <a:ext uri="{FF2B5EF4-FFF2-40B4-BE49-F238E27FC236}">
                  <a16:creationId xmlns:a16="http://schemas.microsoft.com/office/drawing/2014/main" id="{499B59F7-80BD-41B4-A644-89EC1824E361}"/>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solidFill>
              <a:schemeClr val="tx1"/>
            </a:solidFill>
            <a:ln w="19050" cmpd="sng">
              <a:solidFill>
                <a:schemeClr val="tx1"/>
              </a:solidFill>
            </a:ln>
          </p:spPr>
        </p:sp>
        <p:sp>
          <p:nvSpPr>
            <p:cNvPr id="53" name="Harvey 41/100 [41]" hidden="1">
              <a:extLst>
                <a:ext uri="{FF2B5EF4-FFF2-40B4-BE49-F238E27FC236}">
                  <a16:creationId xmlns:a16="http://schemas.microsoft.com/office/drawing/2014/main" id="{67382247-C3A1-484F-BF40-19873DF111DA}"/>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solidFill>
              <a:schemeClr val="tx1"/>
            </a:solidFill>
            <a:ln w="19050" cmpd="sng">
              <a:solidFill>
                <a:schemeClr val="tx1"/>
              </a:solidFill>
            </a:ln>
          </p:spPr>
        </p:sp>
        <p:sp>
          <p:nvSpPr>
            <p:cNvPr id="54" name="Harvey 42/100 [42]" hidden="1">
              <a:extLst>
                <a:ext uri="{FF2B5EF4-FFF2-40B4-BE49-F238E27FC236}">
                  <a16:creationId xmlns:a16="http://schemas.microsoft.com/office/drawing/2014/main" id="{A1CCC5F7-C764-49BC-88A7-46A79FB62F91}"/>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solidFill>
              <a:schemeClr val="tx1"/>
            </a:solidFill>
            <a:ln w="19050" cmpd="sng">
              <a:solidFill>
                <a:schemeClr val="tx1"/>
              </a:solidFill>
            </a:ln>
          </p:spPr>
        </p:sp>
        <p:sp>
          <p:nvSpPr>
            <p:cNvPr id="55" name="Harvey 43/100 [43]" hidden="1">
              <a:extLst>
                <a:ext uri="{FF2B5EF4-FFF2-40B4-BE49-F238E27FC236}">
                  <a16:creationId xmlns:a16="http://schemas.microsoft.com/office/drawing/2014/main" id="{630280FA-403E-4A49-BDCF-D30A78C611C8}"/>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solidFill>
              <a:schemeClr val="tx1"/>
            </a:solidFill>
            <a:ln w="19050" cmpd="sng">
              <a:solidFill>
                <a:schemeClr val="tx1"/>
              </a:solidFill>
            </a:ln>
          </p:spPr>
        </p:sp>
        <p:sp>
          <p:nvSpPr>
            <p:cNvPr id="56" name="Harvey 44/100 [44]" hidden="1">
              <a:extLst>
                <a:ext uri="{FF2B5EF4-FFF2-40B4-BE49-F238E27FC236}">
                  <a16:creationId xmlns:a16="http://schemas.microsoft.com/office/drawing/2014/main" id="{FB538D68-75C0-4DD3-B6E1-B470286B0399}"/>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solidFill>
              <a:schemeClr val="tx1"/>
            </a:solidFill>
            <a:ln w="19050" cmpd="sng">
              <a:solidFill>
                <a:schemeClr val="tx1"/>
              </a:solidFill>
            </a:ln>
          </p:spPr>
        </p:sp>
        <p:sp>
          <p:nvSpPr>
            <p:cNvPr id="57" name="Harvey 45/100 [45]" hidden="1">
              <a:extLst>
                <a:ext uri="{FF2B5EF4-FFF2-40B4-BE49-F238E27FC236}">
                  <a16:creationId xmlns:a16="http://schemas.microsoft.com/office/drawing/2014/main" id="{EFBE8DF1-B30E-4578-BEFB-0E989477C403}"/>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solidFill>
              <a:schemeClr val="tx1"/>
            </a:solidFill>
            <a:ln w="19050" cmpd="sng">
              <a:solidFill>
                <a:schemeClr val="tx1"/>
              </a:solidFill>
            </a:ln>
          </p:spPr>
        </p:sp>
        <p:sp>
          <p:nvSpPr>
            <p:cNvPr id="58" name="Harvey 46/100 [46]" hidden="1">
              <a:extLst>
                <a:ext uri="{FF2B5EF4-FFF2-40B4-BE49-F238E27FC236}">
                  <a16:creationId xmlns:a16="http://schemas.microsoft.com/office/drawing/2014/main" id="{C74DBF50-03F2-4313-8143-C6F88DBF5B4A}"/>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solidFill>
              <a:schemeClr val="tx1"/>
            </a:solidFill>
            <a:ln w="19050" cmpd="sng">
              <a:solidFill>
                <a:schemeClr val="tx1"/>
              </a:solidFill>
            </a:ln>
          </p:spPr>
        </p:sp>
        <p:sp>
          <p:nvSpPr>
            <p:cNvPr id="59" name="Harvey 47/100 [47]" hidden="1">
              <a:extLst>
                <a:ext uri="{FF2B5EF4-FFF2-40B4-BE49-F238E27FC236}">
                  <a16:creationId xmlns:a16="http://schemas.microsoft.com/office/drawing/2014/main" id="{F33696D6-F37B-4803-AA82-2C911EBDA852}"/>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solidFill>
              <a:schemeClr val="tx1"/>
            </a:solidFill>
            <a:ln w="19050" cmpd="sng">
              <a:solidFill>
                <a:schemeClr val="tx1"/>
              </a:solidFill>
            </a:ln>
          </p:spPr>
        </p:sp>
        <p:sp>
          <p:nvSpPr>
            <p:cNvPr id="60" name="Harvey 48/100 [48]" hidden="1">
              <a:extLst>
                <a:ext uri="{FF2B5EF4-FFF2-40B4-BE49-F238E27FC236}">
                  <a16:creationId xmlns:a16="http://schemas.microsoft.com/office/drawing/2014/main" id="{32DA1EF6-5970-40ED-B2C6-F69E10AA76B4}"/>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solidFill>
              <a:schemeClr val="tx1"/>
            </a:solidFill>
            <a:ln w="19050" cmpd="sng">
              <a:solidFill>
                <a:schemeClr val="tx1"/>
              </a:solidFill>
            </a:ln>
          </p:spPr>
        </p:sp>
        <p:sp>
          <p:nvSpPr>
            <p:cNvPr id="61" name="Harvey 49/100 [49]" hidden="1">
              <a:extLst>
                <a:ext uri="{FF2B5EF4-FFF2-40B4-BE49-F238E27FC236}">
                  <a16:creationId xmlns:a16="http://schemas.microsoft.com/office/drawing/2014/main" id="{A960357E-959B-4271-82A4-144113876E18}"/>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solidFill>
              <a:schemeClr val="tx1"/>
            </a:solidFill>
            <a:ln w="19050" cmpd="sng">
              <a:solidFill>
                <a:schemeClr val="tx1"/>
              </a:solidFill>
            </a:ln>
          </p:spPr>
        </p:sp>
        <p:sp>
          <p:nvSpPr>
            <p:cNvPr id="62" name="Harvey 50/100 [50]" hidden="1">
              <a:extLst>
                <a:ext uri="{FF2B5EF4-FFF2-40B4-BE49-F238E27FC236}">
                  <a16:creationId xmlns:a16="http://schemas.microsoft.com/office/drawing/2014/main" id="{1763BF8D-3DD9-47CF-8166-E48E76EE3F88}"/>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tx1"/>
            </a:solidFill>
            <a:ln w="19050" cmpd="sng">
              <a:solidFill>
                <a:schemeClr val="tx1"/>
              </a:solidFill>
            </a:ln>
          </p:spPr>
        </p:sp>
        <p:sp>
          <p:nvSpPr>
            <p:cNvPr id="63" name="Harvey 51/100 [51]" hidden="1">
              <a:extLst>
                <a:ext uri="{FF2B5EF4-FFF2-40B4-BE49-F238E27FC236}">
                  <a16:creationId xmlns:a16="http://schemas.microsoft.com/office/drawing/2014/main" id="{51986F32-0A4D-406C-9915-5036DDE1286E}"/>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solidFill>
              <a:schemeClr val="tx1"/>
            </a:solidFill>
            <a:ln w="19050" cmpd="sng">
              <a:solidFill>
                <a:schemeClr val="tx1"/>
              </a:solidFill>
            </a:ln>
          </p:spPr>
        </p:sp>
        <p:sp>
          <p:nvSpPr>
            <p:cNvPr id="64" name="Harvey 52/100 [52]" hidden="1">
              <a:extLst>
                <a:ext uri="{FF2B5EF4-FFF2-40B4-BE49-F238E27FC236}">
                  <a16:creationId xmlns:a16="http://schemas.microsoft.com/office/drawing/2014/main" id="{28C2F101-2643-4750-8899-F7FEA5EF124A}"/>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solidFill>
              <a:schemeClr val="tx1"/>
            </a:solidFill>
            <a:ln w="19050" cmpd="sng">
              <a:solidFill>
                <a:schemeClr val="tx1"/>
              </a:solidFill>
            </a:ln>
          </p:spPr>
        </p:sp>
        <p:sp>
          <p:nvSpPr>
            <p:cNvPr id="65" name="Harvey 53/100 [53]" hidden="1">
              <a:extLst>
                <a:ext uri="{FF2B5EF4-FFF2-40B4-BE49-F238E27FC236}">
                  <a16:creationId xmlns:a16="http://schemas.microsoft.com/office/drawing/2014/main" id="{43298050-0B96-4D05-9CBD-14230CCD5C70}"/>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solidFill>
              <a:schemeClr val="tx1"/>
            </a:solidFill>
            <a:ln w="19050" cmpd="sng">
              <a:solidFill>
                <a:schemeClr val="tx1"/>
              </a:solidFill>
            </a:ln>
          </p:spPr>
        </p:sp>
        <p:sp>
          <p:nvSpPr>
            <p:cNvPr id="66" name="Harvey 54/100 [54]" hidden="1">
              <a:extLst>
                <a:ext uri="{FF2B5EF4-FFF2-40B4-BE49-F238E27FC236}">
                  <a16:creationId xmlns:a16="http://schemas.microsoft.com/office/drawing/2014/main" id="{3286CCA5-62AD-453B-A83A-D7C3CCF2C57D}"/>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solidFill>
              <a:schemeClr val="tx1"/>
            </a:solidFill>
            <a:ln w="19050" cmpd="sng">
              <a:solidFill>
                <a:schemeClr val="tx1"/>
              </a:solidFill>
            </a:ln>
          </p:spPr>
        </p:sp>
        <p:sp>
          <p:nvSpPr>
            <p:cNvPr id="67" name="Harvey 55/100 [55]" hidden="1">
              <a:extLst>
                <a:ext uri="{FF2B5EF4-FFF2-40B4-BE49-F238E27FC236}">
                  <a16:creationId xmlns:a16="http://schemas.microsoft.com/office/drawing/2014/main" id="{363C91D3-F1CD-4F73-99B1-4161B401CE5B}"/>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solidFill>
              <a:schemeClr val="tx1"/>
            </a:solidFill>
            <a:ln w="19050" cmpd="sng">
              <a:solidFill>
                <a:schemeClr val="tx1"/>
              </a:solidFill>
            </a:ln>
          </p:spPr>
        </p:sp>
        <p:sp>
          <p:nvSpPr>
            <p:cNvPr id="68" name="Harvey 56/100 [56]" hidden="1">
              <a:extLst>
                <a:ext uri="{FF2B5EF4-FFF2-40B4-BE49-F238E27FC236}">
                  <a16:creationId xmlns:a16="http://schemas.microsoft.com/office/drawing/2014/main" id="{5022F122-982A-4B37-A1DF-65AD6F9EBBCA}"/>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solidFill>
              <a:schemeClr val="tx1"/>
            </a:solidFill>
            <a:ln w="19050" cmpd="sng">
              <a:solidFill>
                <a:schemeClr val="tx1"/>
              </a:solidFill>
            </a:ln>
          </p:spPr>
        </p:sp>
        <p:sp>
          <p:nvSpPr>
            <p:cNvPr id="69" name="Harvey 57/100 [57]" hidden="1">
              <a:extLst>
                <a:ext uri="{FF2B5EF4-FFF2-40B4-BE49-F238E27FC236}">
                  <a16:creationId xmlns:a16="http://schemas.microsoft.com/office/drawing/2014/main" id="{86DB3842-8783-48CC-9D05-9AC28D641004}"/>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solidFill>
              <a:schemeClr val="tx1"/>
            </a:solidFill>
            <a:ln w="19050" cmpd="sng">
              <a:solidFill>
                <a:schemeClr val="tx1"/>
              </a:solidFill>
            </a:ln>
          </p:spPr>
        </p:sp>
        <p:sp>
          <p:nvSpPr>
            <p:cNvPr id="70" name="Harvey 58/100 [58]" hidden="1">
              <a:extLst>
                <a:ext uri="{FF2B5EF4-FFF2-40B4-BE49-F238E27FC236}">
                  <a16:creationId xmlns:a16="http://schemas.microsoft.com/office/drawing/2014/main" id="{B68DE5E2-1462-46C0-BA75-A643812CE40F}"/>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solidFill>
              <a:schemeClr val="tx1"/>
            </a:solidFill>
            <a:ln w="19050" cmpd="sng">
              <a:solidFill>
                <a:schemeClr val="tx1"/>
              </a:solidFill>
            </a:ln>
          </p:spPr>
        </p:sp>
        <p:sp>
          <p:nvSpPr>
            <p:cNvPr id="71" name="Harvey 59/100 [59]" hidden="1">
              <a:extLst>
                <a:ext uri="{FF2B5EF4-FFF2-40B4-BE49-F238E27FC236}">
                  <a16:creationId xmlns:a16="http://schemas.microsoft.com/office/drawing/2014/main" id="{9725B446-2D45-4CEC-9997-964671D1DAE5}"/>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solidFill>
              <a:schemeClr val="tx1"/>
            </a:solidFill>
            <a:ln w="19050" cmpd="sng">
              <a:solidFill>
                <a:schemeClr val="tx1"/>
              </a:solidFill>
            </a:ln>
          </p:spPr>
        </p:sp>
        <p:sp>
          <p:nvSpPr>
            <p:cNvPr id="72" name="Harvey 60/100 [60]" hidden="1">
              <a:extLst>
                <a:ext uri="{FF2B5EF4-FFF2-40B4-BE49-F238E27FC236}">
                  <a16:creationId xmlns:a16="http://schemas.microsoft.com/office/drawing/2014/main" id="{58EEAF20-932A-41C7-B98E-495E6C1989FE}"/>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solidFill>
              <a:schemeClr val="tx1"/>
            </a:solidFill>
            <a:ln w="19050" cmpd="sng">
              <a:solidFill>
                <a:schemeClr val="tx1"/>
              </a:solidFill>
            </a:ln>
          </p:spPr>
        </p:sp>
        <p:sp>
          <p:nvSpPr>
            <p:cNvPr id="73" name="Harvey 61/100 [61]" hidden="1">
              <a:extLst>
                <a:ext uri="{FF2B5EF4-FFF2-40B4-BE49-F238E27FC236}">
                  <a16:creationId xmlns:a16="http://schemas.microsoft.com/office/drawing/2014/main" id="{E90F9D64-201D-48BC-B0BF-5DF9D82BD168}"/>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solidFill>
              <a:schemeClr val="tx1"/>
            </a:solidFill>
            <a:ln w="19050" cmpd="sng">
              <a:solidFill>
                <a:schemeClr val="tx1"/>
              </a:solidFill>
            </a:ln>
          </p:spPr>
        </p:sp>
        <p:sp>
          <p:nvSpPr>
            <p:cNvPr id="74" name="Harvey 62/100 [62]" hidden="1">
              <a:extLst>
                <a:ext uri="{FF2B5EF4-FFF2-40B4-BE49-F238E27FC236}">
                  <a16:creationId xmlns:a16="http://schemas.microsoft.com/office/drawing/2014/main" id="{29E3B517-7E8F-4C93-83A1-17E3208222DC}"/>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solidFill>
              <a:schemeClr val="tx1"/>
            </a:solidFill>
            <a:ln w="19050" cmpd="sng">
              <a:solidFill>
                <a:schemeClr val="tx1"/>
              </a:solidFill>
            </a:ln>
          </p:spPr>
        </p:sp>
        <p:sp>
          <p:nvSpPr>
            <p:cNvPr id="75" name="Harvey 63/100 [63]" hidden="1">
              <a:extLst>
                <a:ext uri="{FF2B5EF4-FFF2-40B4-BE49-F238E27FC236}">
                  <a16:creationId xmlns:a16="http://schemas.microsoft.com/office/drawing/2014/main" id="{43DD749B-0FFC-4961-85A2-085F49AE67DB}"/>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solidFill>
              <a:schemeClr val="tx1"/>
            </a:solidFill>
            <a:ln w="19050" cmpd="sng">
              <a:solidFill>
                <a:schemeClr val="tx1"/>
              </a:solidFill>
            </a:ln>
          </p:spPr>
        </p:sp>
        <p:sp>
          <p:nvSpPr>
            <p:cNvPr id="76" name="Harvey 64/100 [64]" hidden="1">
              <a:extLst>
                <a:ext uri="{FF2B5EF4-FFF2-40B4-BE49-F238E27FC236}">
                  <a16:creationId xmlns:a16="http://schemas.microsoft.com/office/drawing/2014/main" id="{053A4749-EB14-4329-9CF9-4679D90461F8}"/>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solidFill>
              <a:schemeClr val="tx1"/>
            </a:solidFill>
            <a:ln w="19050" cmpd="sng">
              <a:solidFill>
                <a:schemeClr val="tx1"/>
              </a:solidFill>
            </a:ln>
          </p:spPr>
        </p:sp>
        <p:sp>
          <p:nvSpPr>
            <p:cNvPr id="77" name="Harvey 65/100 [65]" hidden="1">
              <a:extLst>
                <a:ext uri="{FF2B5EF4-FFF2-40B4-BE49-F238E27FC236}">
                  <a16:creationId xmlns:a16="http://schemas.microsoft.com/office/drawing/2014/main" id="{55844375-FB16-46A3-9470-C339C04D3004}"/>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solidFill>
              <a:schemeClr val="tx1"/>
            </a:solidFill>
            <a:ln w="19050" cmpd="sng">
              <a:solidFill>
                <a:schemeClr val="tx1"/>
              </a:solidFill>
            </a:ln>
          </p:spPr>
        </p:sp>
        <p:sp>
          <p:nvSpPr>
            <p:cNvPr id="78" name="Harvey 66/100 [66]" hidden="1">
              <a:extLst>
                <a:ext uri="{FF2B5EF4-FFF2-40B4-BE49-F238E27FC236}">
                  <a16:creationId xmlns:a16="http://schemas.microsoft.com/office/drawing/2014/main" id="{A5060205-59E6-4AE6-ADCE-65DA3FA481BC}"/>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solidFill>
              <a:schemeClr val="tx1"/>
            </a:solidFill>
            <a:ln w="19050" cmpd="sng">
              <a:solidFill>
                <a:schemeClr val="tx1"/>
              </a:solidFill>
            </a:ln>
          </p:spPr>
        </p:sp>
        <p:sp>
          <p:nvSpPr>
            <p:cNvPr id="79" name="Harvey 67/100 [67]" hidden="1">
              <a:extLst>
                <a:ext uri="{FF2B5EF4-FFF2-40B4-BE49-F238E27FC236}">
                  <a16:creationId xmlns:a16="http://schemas.microsoft.com/office/drawing/2014/main" id="{13BC9906-677D-4991-89FE-3E209D7B6B06}"/>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solidFill>
              <a:schemeClr val="tx1"/>
            </a:solidFill>
            <a:ln w="19050" cmpd="sng">
              <a:solidFill>
                <a:schemeClr val="tx1"/>
              </a:solidFill>
            </a:ln>
          </p:spPr>
        </p:sp>
        <p:sp>
          <p:nvSpPr>
            <p:cNvPr id="80" name="Harvey 68/100 [68]" hidden="1">
              <a:extLst>
                <a:ext uri="{FF2B5EF4-FFF2-40B4-BE49-F238E27FC236}">
                  <a16:creationId xmlns:a16="http://schemas.microsoft.com/office/drawing/2014/main" id="{29D82C1C-53FB-42CB-BDAA-C5633D12FD5C}"/>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solidFill>
              <a:schemeClr val="tx1"/>
            </a:solidFill>
            <a:ln w="19050" cmpd="sng">
              <a:solidFill>
                <a:schemeClr val="tx1"/>
              </a:solidFill>
            </a:ln>
          </p:spPr>
        </p:sp>
        <p:sp>
          <p:nvSpPr>
            <p:cNvPr id="81" name="Harvey 69/100 [69]" hidden="1">
              <a:extLst>
                <a:ext uri="{FF2B5EF4-FFF2-40B4-BE49-F238E27FC236}">
                  <a16:creationId xmlns:a16="http://schemas.microsoft.com/office/drawing/2014/main" id="{B4EE4C5E-FE7D-4D8D-810A-9F4A28FCB2F8}"/>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solidFill>
              <a:schemeClr val="tx1"/>
            </a:solidFill>
            <a:ln w="19050" cmpd="sng">
              <a:solidFill>
                <a:schemeClr val="tx1"/>
              </a:solidFill>
            </a:ln>
          </p:spPr>
        </p:sp>
        <p:sp>
          <p:nvSpPr>
            <p:cNvPr id="82" name="Harvey 70/100 [70]" hidden="1">
              <a:extLst>
                <a:ext uri="{FF2B5EF4-FFF2-40B4-BE49-F238E27FC236}">
                  <a16:creationId xmlns:a16="http://schemas.microsoft.com/office/drawing/2014/main" id="{EFBB89B8-3DCD-4F3E-8CC4-5F38F68A05A4}"/>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solidFill>
              <a:schemeClr val="tx1"/>
            </a:solidFill>
            <a:ln w="19050" cmpd="sng">
              <a:solidFill>
                <a:schemeClr val="tx1"/>
              </a:solidFill>
            </a:ln>
          </p:spPr>
        </p:sp>
        <p:sp>
          <p:nvSpPr>
            <p:cNvPr id="83" name="Harvey 71/100 [71]" hidden="1">
              <a:extLst>
                <a:ext uri="{FF2B5EF4-FFF2-40B4-BE49-F238E27FC236}">
                  <a16:creationId xmlns:a16="http://schemas.microsoft.com/office/drawing/2014/main" id="{3D4EF5A8-83F2-4BFD-8CC4-8AAF53A32E08}"/>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solidFill>
              <a:schemeClr val="tx1"/>
            </a:solidFill>
            <a:ln w="19050" cmpd="sng">
              <a:solidFill>
                <a:schemeClr val="tx1"/>
              </a:solidFill>
            </a:ln>
          </p:spPr>
        </p:sp>
        <p:sp>
          <p:nvSpPr>
            <p:cNvPr id="84" name="Harvey 72/100 [72]" hidden="1">
              <a:extLst>
                <a:ext uri="{FF2B5EF4-FFF2-40B4-BE49-F238E27FC236}">
                  <a16:creationId xmlns:a16="http://schemas.microsoft.com/office/drawing/2014/main" id="{BCAB1404-E894-4DC5-AAF8-9BAA312635D8}"/>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solidFill>
              <a:schemeClr val="tx1"/>
            </a:solidFill>
            <a:ln w="19050" cmpd="sng">
              <a:solidFill>
                <a:schemeClr val="tx1"/>
              </a:solidFill>
            </a:ln>
          </p:spPr>
        </p:sp>
        <p:sp>
          <p:nvSpPr>
            <p:cNvPr id="85" name="Harvey 73/100 [73]" hidden="1">
              <a:extLst>
                <a:ext uri="{FF2B5EF4-FFF2-40B4-BE49-F238E27FC236}">
                  <a16:creationId xmlns:a16="http://schemas.microsoft.com/office/drawing/2014/main" id="{C7929846-4A52-47CD-8471-51B04CE50A0B}"/>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solidFill>
              <a:schemeClr val="tx1"/>
            </a:solidFill>
            <a:ln w="19050" cmpd="sng">
              <a:solidFill>
                <a:schemeClr val="tx1"/>
              </a:solidFill>
            </a:ln>
          </p:spPr>
        </p:sp>
        <p:sp>
          <p:nvSpPr>
            <p:cNvPr id="86" name="Harvey 74/100 [74]" hidden="1">
              <a:extLst>
                <a:ext uri="{FF2B5EF4-FFF2-40B4-BE49-F238E27FC236}">
                  <a16:creationId xmlns:a16="http://schemas.microsoft.com/office/drawing/2014/main" id="{040B6489-41A2-48B8-9436-8926BCC6A463}"/>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solidFill>
              <a:schemeClr val="tx1"/>
            </a:solidFill>
            <a:ln w="19050" cmpd="sng">
              <a:solidFill>
                <a:schemeClr val="tx1"/>
              </a:solidFill>
            </a:ln>
          </p:spPr>
        </p:sp>
        <p:sp>
          <p:nvSpPr>
            <p:cNvPr id="87" name="Harvey 75/100 [75]" hidden="1">
              <a:extLst>
                <a:ext uri="{FF2B5EF4-FFF2-40B4-BE49-F238E27FC236}">
                  <a16:creationId xmlns:a16="http://schemas.microsoft.com/office/drawing/2014/main" id="{79B581E7-B7AB-49B3-B90F-8B05EAD2D1D8}"/>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tx1"/>
            </a:solidFill>
            <a:ln w="19050" cmpd="sng">
              <a:solidFill>
                <a:schemeClr val="tx1"/>
              </a:solidFill>
            </a:ln>
          </p:spPr>
        </p:sp>
        <p:sp>
          <p:nvSpPr>
            <p:cNvPr id="88" name="Harvey 76/100 [76]" hidden="1">
              <a:extLst>
                <a:ext uri="{FF2B5EF4-FFF2-40B4-BE49-F238E27FC236}">
                  <a16:creationId xmlns:a16="http://schemas.microsoft.com/office/drawing/2014/main" id="{B1A11BBC-6A67-4FBF-849F-4CED5CFF40DB}"/>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solidFill>
              <a:schemeClr val="tx1"/>
            </a:solidFill>
            <a:ln w="19050" cmpd="sng">
              <a:solidFill>
                <a:schemeClr val="tx1"/>
              </a:solidFill>
            </a:ln>
          </p:spPr>
        </p:sp>
        <p:sp>
          <p:nvSpPr>
            <p:cNvPr id="89" name="Harvey 77/100 [77]" hidden="1">
              <a:extLst>
                <a:ext uri="{FF2B5EF4-FFF2-40B4-BE49-F238E27FC236}">
                  <a16:creationId xmlns:a16="http://schemas.microsoft.com/office/drawing/2014/main" id="{47098133-1D77-4FC9-9D92-12B37DB52BE2}"/>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solidFill>
              <a:schemeClr val="tx1"/>
            </a:solidFill>
            <a:ln w="19050" cmpd="sng">
              <a:solidFill>
                <a:schemeClr val="tx1"/>
              </a:solidFill>
            </a:ln>
          </p:spPr>
        </p:sp>
        <p:sp>
          <p:nvSpPr>
            <p:cNvPr id="90" name="Harvey 78/100 [78]" hidden="1">
              <a:extLst>
                <a:ext uri="{FF2B5EF4-FFF2-40B4-BE49-F238E27FC236}">
                  <a16:creationId xmlns:a16="http://schemas.microsoft.com/office/drawing/2014/main" id="{0F6EDEF9-F74C-4539-B9A3-4AFED4614381}"/>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solidFill>
              <a:schemeClr val="tx1"/>
            </a:solidFill>
            <a:ln w="19050" cmpd="sng">
              <a:solidFill>
                <a:schemeClr val="tx1"/>
              </a:solidFill>
            </a:ln>
          </p:spPr>
        </p:sp>
        <p:sp>
          <p:nvSpPr>
            <p:cNvPr id="91" name="Harvey 79/100 [79]" hidden="1">
              <a:extLst>
                <a:ext uri="{FF2B5EF4-FFF2-40B4-BE49-F238E27FC236}">
                  <a16:creationId xmlns:a16="http://schemas.microsoft.com/office/drawing/2014/main" id="{74CBEB81-1BD4-4EBD-A580-FB737E9171F9}"/>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solidFill>
              <a:schemeClr val="tx1"/>
            </a:solidFill>
            <a:ln w="19050" cmpd="sng">
              <a:solidFill>
                <a:schemeClr val="tx1"/>
              </a:solidFill>
            </a:ln>
          </p:spPr>
        </p:sp>
        <p:sp>
          <p:nvSpPr>
            <p:cNvPr id="92" name="Harvey 80/100 [80]" hidden="1">
              <a:extLst>
                <a:ext uri="{FF2B5EF4-FFF2-40B4-BE49-F238E27FC236}">
                  <a16:creationId xmlns:a16="http://schemas.microsoft.com/office/drawing/2014/main" id="{9E43136B-BD15-4FA4-A6AD-AE4040662180}"/>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solidFill>
              <a:schemeClr val="tx1"/>
            </a:solidFill>
            <a:ln w="19050" cmpd="sng">
              <a:solidFill>
                <a:schemeClr val="tx1"/>
              </a:solidFill>
            </a:ln>
          </p:spPr>
        </p:sp>
        <p:sp>
          <p:nvSpPr>
            <p:cNvPr id="93" name="Harvey 81/100 [81]" hidden="1">
              <a:extLst>
                <a:ext uri="{FF2B5EF4-FFF2-40B4-BE49-F238E27FC236}">
                  <a16:creationId xmlns:a16="http://schemas.microsoft.com/office/drawing/2014/main" id="{2B708B8B-DE33-4C43-9210-DCF5F3272537}"/>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solidFill>
              <a:schemeClr val="tx1"/>
            </a:solidFill>
            <a:ln w="19050" cmpd="sng">
              <a:solidFill>
                <a:schemeClr val="tx1"/>
              </a:solidFill>
            </a:ln>
          </p:spPr>
        </p:sp>
        <p:sp>
          <p:nvSpPr>
            <p:cNvPr id="94" name="Harvey 82/100 [82]" hidden="1">
              <a:extLst>
                <a:ext uri="{FF2B5EF4-FFF2-40B4-BE49-F238E27FC236}">
                  <a16:creationId xmlns:a16="http://schemas.microsoft.com/office/drawing/2014/main" id="{FF8578A9-B636-4DD9-AB05-AA2C5C774F4A}"/>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solidFill>
              <a:schemeClr val="tx1"/>
            </a:solidFill>
            <a:ln w="19050" cmpd="sng">
              <a:solidFill>
                <a:schemeClr val="tx1"/>
              </a:solidFill>
            </a:ln>
          </p:spPr>
        </p:sp>
        <p:sp>
          <p:nvSpPr>
            <p:cNvPr id="95" name="Harvey 83/100 [83]" hidden="1">
              <a:extLst>
                <a:ext uri="{FF2B5EF4-FFF2-40B4-BE49-F238E27FC236}">
                  <a16:creationId xmlns:a16="http://schemas.microsoft.com/office/drawing/2014/main" id="{73B0166E-BEFE-4053-9F9C-630E70713226}"/>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solidFill>
              <a:schemeClr val="tx1"/>
            </a:solidFill>
            <a:ln w="19050" cmpd="sng">
              <a:solidFill>
                <a:schemeClr val="tx1"/>
              </a:solidFill>
            </a:ln>
          </p:spPr>
        </p:sp>
        <p:sp>
          <p:nvSpPr>
            <p:cNvPr id="96" name="Harvey 84/100 [84]" hidden="1">
              <a:extLst>
                <a:ext uri="{FF2B5EF4-FFF2-40B4-BE49-F238E27FC236}">
                  <a16:creationId xmlns:a16="http://schemas.microsoft.com/office/drawing/2014/main" id="{8698E2AB-C017-461D-8A24-9290684E9A90}"/>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solidFill>
              <a:schemeClr val="tx1"/>
            </a:solidFill>
            <a:ln w="19050" cmpd="sng">
              <a:solidFill>
                <a:schemeClr val="tx1"/>
              </a:solidFill>
            </a:ln>
          </p:spPr>
        </p:sp>
        <p:sp>
          <p:nvSpPr>
            <p:cNvPr id="97" name="Harvey 85/100 [85]" hidden="1">
              <a:extLst>
                <a:ext uri="{FF2B5EF4-FFF2-40B4-BE49-F238E27FC236}">
                  <a16:creationId xmlns:a16="http://schemas.microsoft.com/office/drawing/2014/main" id="{F39ABE04-043E-4205-8862-5388C2AE1195}"/>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solidFill>
              <a:schemeClr val="tx1"/>
            </a:solidFill>
            <a:ln w="19050" cmpd="sng">
              <a:solidFill>
                <a:schemeClr val="tx1"/>
              </a:solidFill>
            </a:ln>
          </p:spPr>
        </p:sp>
        <p:sp>
          <p:nvSpPr>
            <p:cNvPr id="98" name="Harvey 86/100 [86]" hidden="1">
              <a:extLst>
                <a:ext uri="{FF2B5EF4-FFF2-40B4-BE49-F238E27FC236}">
                  <a16:creationId xmlns:a16="http://schemas.microsoft.com/office/drawing/2014/main" id="{F1A04490-00E2-4BF7-B55D-F1E7BBF42D4A}"/>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solidFill>
              <a:schemeClr val="tx1"/>
            </a:solidFill>
            <a:ln w="19050" cmpd="sng">
              <a:solidFill>
                <a:schemeClr val="tx1"/>
              </a:solidFill>
            </a:ln>
          </p:spPr>
        </p:sp>
        <p:sp>
          <p:nvSpPr>
            <p:cNvPr id="99" name="Harvey 87/100 [87]" hidden="1">
              <a:extLst>
                <a:ext uri="{FF2B5EF4-FFF2-40B4-BE49-F238E27FC236}">
                  <a16:creationId xmlns:a16="http://schemas.microsoft.com/office/drawing/2014/main" id="{2AD7A6AA-82AC-4522-82C0-3B4E84C1D201}"/>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solidFill>
              <a:schemeClr val="tx1"/>
            </a:solidFill>
            <a:ln w="19050" cmpd="sng">
              <a:solidFill>
                <a:schemeClr val="tx1"/>
              </a:solidFill>
            </a:ln>
          </p:spPr>
        </p:sp>
        <p:sp>
          <p:nvSpPr>
            <p:cNvPr id="100" name="Harvey 88/100 [88]" hidden="1">
              <a:extLst>
                <a:ext uri="{FF2B5EF4-FFF2-40B4-BE49-F238E27FC236}">
                  <a16:creationId xmlns:a16="http://schemas.microsoft.com/office/drawing/2014/main" id="{E6C7BE7F-0F64-4262-86B9-68044CFED3F9}"/>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solidFill>
              <a:schemeClr val="tx1"/>
            </a:solidFill>
            <a:ln w="19050" cmpd="sng">
              <a:solidFill>
                <a:schemeClr val="tx1"/>
              </a:solidFill>
            </a:ln>
          </p:spPr>
        </p:sp>
        <p:sp>
          <p:nvSpPr>
            <p:cNvPr id="101" name="Harvey 89/100 [89]" hidden="1">
              <a:extLst>
                <a:ext uri="{FF2B5EF4-FFF2-40B4-BE49-F238E27FC236}">
                  <a16:creationId xmlns:a16="http://schemas.microsoft.com/office/drawing/2014/main" id="{25DA8311-DD23-4AE8-B75C-4CB386FBF308}"/>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solidFill>
              <a:schemeClr val="tx1"/>
            </a:solidFill>
            <a:ln w="19050" cmpd="sng">
              <a:solidFill>
                <a:schemeClr val="tx1"/>
              </a:solidFill>
            </a:ln>
          </p:spPr>
        </p:sp>
        <p:sp>
          <p:nvSpPr>
            <p:cNvPr id="102" name="Harvey 90/100 [90]" hidden="1">
              <a:extLst>
                <a:ext uri="{FF2B5EF4-FFF2-40B4-BE49-F238E27FC236}">
                  <a16:creationId xmlns:a16="http://schemas.microsoft.com/office/drawing/2014/main" id="{A418F37A-599D-4225-BAB1-CFBAC202D8BD}"/>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solidFill>
              <a:schemeClr val="tx1"/>
            </a:solidFill>
            <a:ln w="19050" cmpd="sng">
              <a:solidFill>
                <a:schemeClr val="tx1"/>
              </a:solidFill>
            </a:ln>
          </p:spPr>
        </p:sp>
        <p:sp>
          <p:nvSpPr>
            <p:cNvPr id="103" name="Harvey 91/100 [91]" hidden="1">
              <a:extLst>
                <a:ext uri="{FF2B5EF4-FFF2-40B4-BE49-F238E27FC236}">
                  <a16:creationId xmlns:a16="http://schemas.microsoft.com/office/drawing/2014/main" id="{B133B4F6-BB6E-47A2-9205-BF2EA568CCC3}"/>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solidFill>
              <a:schemeClr val="tx1"/>
            </a:solidFill>
            <a:ln w="19050" cmpd="sng">
              <a:solidFill>
                <a:schemeClr val="tx1"/>
              </a:solidFill>
            </a:ln>
          </p:spPr>
        </p:sp>
        <p:sp>
          <p:nvSpPr>
            <p:cNvPr id="104" name="Harvey 92/100 [92]" hidden="1">
              <a:extLst>
                <a:ext uri="{FF2B5EF4-FFF2-40B4-BE49-F238E27FC236}">
                  <a16:creationId xmlns:a16="http://schemas.microsoft.com/office/drawing/2014/main" id="{EA1A2819-C2F6-4832-A56D-22ADCE682CEA}"/>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solidFill>
              <a:schemeClr val="tx1"/>
            </a:solidFill>
            <a:ln w="19050" cmpd="sng">
              <a:solidFill>
                <a:schemeClr val="tx1"/>
              </a:solidFill>
            </a:ln>
          </p:spPr>
        </p:sp>
        <p:sp>
          <p:nvSpPr>
            <p:cNvPr id="105" name="Harvey 93/100 [93]" hidden="1">
              <a:extLst>
                <a:ext uri="{FF2B5EF4-FFF2-40B4-BE49-F238E27FC236}">
                  <a16:creationId xmlns:a16="http://schemas.microsoft.com/office/drawing/2014/main" id="{66EBEBE7-AEA2-4445-861C-C2174FC199FD}"/>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solidFill>
              <a:schemeClr val="tx1"/>
            </a:solidFill>
            <a:ln w="19050" cmpd="sng">
              <a:solidFill>
                <a:schemeClr val="tx1"/>
              </a:solidFill>
            </a:ln>
          </p:spPr>
        </p:sp>
        <p:sp>
          <p:nvSpPr>
            <p:cNvPr id="106" name="Harvey 94/100 [94]" hidden="1">
              <a:extLst>
                <a:ext uri="{FF2B5EF4-FFF2-40B4-BE49-F238E27FC236}">
                  <a16:creationId xmlns:a16="http://schemas.microsoft.com/office/drawing/2014/main" id="{DCBA97FA-DA96-4AA0-92BE-E6BDBBBA8F8C}"/>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solidFill>
              <a:schemeClr val="tx1"/>
            </a:solidFill>
            <a:ln w="19050" cmpd="sng">
              <a:solidFill>
                <a:schemeClr val="tx1"/>
              </a:solidFill>
            </a:ln>
          </p:spPr>
        </p:sp>
        <p:sp>
          <p:nvSpPr>
            <p:cNvPr id="107" name="Harvey 95/100 [95]" hidden="1">
              <a:extLst>
                <a:ext uri="{FF2B5EF4-FFF2-40B4-BE49-F238E27FC236}">
                  <a16:creationId xmlns:a16="http://schemas.microsoft.com/office/drawing/2014/main" id="{2744B881-7BE1-49F0-B133-6A40C62D7122}"/>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solidFill>
              <a:schemeClr val="tx1"/>
            </a:solidFill>
            <a:ln w="19050" cmpd="sng">
              <a:solidFill>
                <a:schemeClr val="tx1"/>
              </a:solidFill>
            </a:ln>
          </p:spPr>
        </p:sp>
        <p:sp>
          <p:nvSpPr>
            <p:cNvPr id="108" name="Harvey 96/100 [96]" hidden="1">
              <a:extLst>
                <a:ext uri="{FF2B5EF4-FFF2-40B4-BE49-F238E27FC236}">
                  <a16:creationId xmlns:a16="http://schemas.microsoft.com/office/drawing/2014/main" id="{09591903-A781-40F4-85E7-9AC338B0889E}"/>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solidFill>
              <a:schemeClr val="tx1"/>
            </a:solidFill>
            <a:ln w="19050" cmpd="sng">
              <a:solidFill>
                <a:schemeClr val="tx1"/>
              </a:solidFill>
            </a:ln>
          </p:spPr>
        </p:sp>
        <p:sp>
          <p:nvSpPr>
            <p:cNvPr id="109" name="Harvey 97/100 [97]" hidden="1">
              <a:extLst>
                <a:ext uri="{FF2B5EF4-FFF2-40B4-BE49-F238E27FC236}">
                  <a16:creationId xmlns:a16="http://schemas.microsoft.com/office/drawing/2014/main" id="{794A3433-BE9D-448D-B5C3-518712DACCC7}"/>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solidFill>
              <a:schemeClr val="tx1"/>
            </a:solidFill>
            <a:ln w="19050" cmpd="sng">
              <a:solidFill>
                <a:schemeClr val="tx1"/>
              </a:solidFill>
            </a:ln>
          </p:spPr>
        </p:sp>
        <p:sp>
          <p:nvSpPr>
            <p:cNvPr id="110" name="Harvey 98/100 [98]" hidden="1">
              <a:extLst>
                <a:ext uri="{FF2B5EF4-FFF2-40B4-BE49-F238E27FC236}">
                  <a16:creationId xmlns:a16="http://schemas.microsoft.com/office/drawing/2014/main" id="{8075F34A-D83A-412F-9C65-A94CB9E4D17D}"/>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solidFill>
              <a:schemeClr val="tx1"/>
            </a:solidFill>
            <a:ln w="19050" cmpd="sng">
              <a:solidFill>
                <a:schemeClr val="tx1"/>
              </a:solidFill>
            </a:ln>
          </p:spPr>
        </p:sp>
        <p:sp>
          <p:nvSpPr>
            <p:cNvPr id="111" name="Harvey 99/100 [99]" hidden="1">
              <a:extLst>
                <a:ext uri="{FF2B5EF4-FFF2-40B4-BE49-F238E27FC236}">
                  <a16:creationId xmlns:a16="http://schemas.microsoft.com/office/drawing/2014/main" id="{5F143E21-BD2E-49BB-B1A8-1119D5BFBBEF}"/>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solidFill>
              <a:schemeClr val="tx1"/>
            </a:solidFill>
            <a:ln w="19050" cmpd="sng">
              <a:solidFill>
                <a:schemeClr val="tx1"/>
              </a:solidFill>
            </a:ln>
          </p:spPr>
        </p:sp>
        <p:sp>
          <p:nvSpPr>
            <p:cNvPr id="112" name="Harvey 100/100 [100]" hidden="1">
              <a:extLst>
                <a:ext uri="{FF2B5EF4-FFF2-40B4-BE49-F238E27FC236}">
                  <a16:creationId xmlns:a16="http://schemas.microsoft.com/office/drawing/2014/main" id="{3F840B46-5018-4807-B8E5-942802E7E1B7}"/>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solidFill>
              <a:schemeClr val="tx1"/>
            </a:solidFill>
            <a:ln w="19050" cmpd="sng">
              <a:solidFill>
                <a:schemeClr val="tx1"/>
              </a:solidFill>
            </a:ln>
          </p:spPr>
        </p:sp>
      </p:grpSp>
      <p:grpSp>
        <p:nvGrpSpPr>
          <p:cNvPr id="113" name="Harvey 4" hidden="1">
            <a:extLst>
              <a:ext uri="{FF2B5EF4-FFF2-40B4-BE49-F238E27FC236}">
                <a16:creationId xmlns:a16="http://schemas.microsoft.com/office/drawing/2014/main" id="{194197E0-35D8-4658-895C-9D9555F4D68A}"/>
              </a:ext>
            </a:extLst>
          </p:cNvPr>
          <p:cNvGrpSpPr>
            <a:grpSpLocks/>
          </p:cNvGrpSpPr>
          <p:nvPr userDrawn="1">
            <p:custDataLst>
              <p:tags r:id="rId11"/>
            </p:custDataLst>
          </p:nvPr>
        </p:nvGrpSpPr>
        <p:grpSpPr>
          <a:xfrm>
            <a:off x="12319000" y="0"/>
            <a:ext cx="292608" cy="292608"/>
            <a:chOff x="0" y="0"/>
            <a:chExt cx="914400" cy="914400"/>
          </a:xfrm>
          <a:solidFill>
            <a:schemeClr val="tx1"/>
          </a:solidFill>
        </p:grpSpPr>
        <p:sp>
          <p:nvSpPr>
            <p:cNvPr id="114" name="Harvey 0/4 [0]" hidden="1">
              <a:extLst>
                <a:ext uri="{FF2B5EF4-FFF2-40B4-BE49-F238E27FC236}">
                  <a16:creationId xmlns:a16="http://schemas.microsoft.com/office/drawing/2014/main" id="{FDD129F0-862E-426C-A10D-8C1ED04BC951}"/>
                </a:ext>
              </a:extLst>
            </p:cNvPr>
            <p:cNvSpPr>
              <a:spLocks noChangeAspect="1"/>
            </p:cNvSpPr>
            <p:nvPr>
              <p:custDataLst>
                <p:tags r:id="rId1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5" name="Harvey 1/4 [1]" hidden="1">
              <a:extLst>
                <a:ext uri="{FF2B5EF4-FFF2-40B4-BE49-F238E27FC236}">
                  <a16:creationId xmlns:a16="http://schemas.microsoft.com/office/drawing/2014/main" id="{EC1E460F-4886-4C7B-9903-F1C770342C02}"/>
                </a:ext>
              </a:extLst>
            </p:cNvPr>
            <p:cNvSpPr>
              <a:spLocks noChangeAspect="1"/>
            </p:cNvSpPr>
            <p:nvPr>
              <p:custDataLst>
                <p:tags r:id="rId1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6" name="Harvey 2/4 [2]" hidden="1">
              <a:extLst>
                <a:ext uri="{FF2B5EF4-FFF2-40B4-BE49-F238E27FC236}">
                  <a16:creationId xmlns:a16="http://schemas.microsoft.com/office/drawing/2014/main" id="{B6A7C392-0480-4197-B62B-37CC8A57BD89}"/>
                </a:ext>
              </a:extLst>
            </p:cNvPr>
            <p:cNvSpPr>
              <a:spLocks noChangeAspect="1"/>
            </p:cNvSpPr>
            <p:nvPr>
              <p:custDataLst>
                <p:tags r:id="rId1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Harvey 3/4 [3]" hidden="1">
              <a:extLst>
                <a:ext uri="{FF2B5EF4-FFF2-40B4-BE49-F238E27FC236}">
                  <a16:creationId xmlns:a16="http://schemas.microsoft.com/office/drawing/2014/main" id="{613F74A5-DE81-4013-AC6F-082FDCC47D3E}"/>
                </a:ext>
              </a:extLst>
            </p:cNvPr>
            <p:cNvSpPr>
              <a:spLocks noChangeAspect="1"/>
            </p:cNvSpPr>
            <p:nvPr>
              <p:custDataLst>
                <p:tags r:id="rId1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8" name="Harvey 4/4 [4]" hidden="1">
              <a:extLst>
                <a:ext uri="{FF2B5EF4-FFF2-40B4-BE49-F238E27FC236}">
                  <a16:creationId xmlns:a16="http://schemas.microsoft.com/office/drawing/2014/main" id="{28CCEF63-0014-4BE3-A9E1-A9E53BD99E62}"/>
                </a:ext>
              </a:extLst>
            </p:cNvPr>
            <p:cNvSpPr>
              <a:spLocks noChangeAspect="1"/>
            </p:cNvSpPr>
            <p:nvPr>
              <p:custDataLst>
                <p:tags r:id="rId1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extBox 1">
            <a:extLst>
              <a:ext uri="{FF2B5EF4-FFF2-40B4-BE49-F238E27FC236}">
                <a16:creationId xmlns:a16="http://schemas.microsoft.com/office/drawing/2014/main" id="{717F94F2-1460-7087-43FD-2BF87D372643}"/>
              </a:ext>
            </a:extLst>
          </p:cNvPr>
          <p:cNvSpPr txBox="1"/>
          <p:nvPr userDrawn="1"/>
        </p:nvSpPr>
        <p:spPr>
          <a:xfrm>
            <a:off x="11449050" y="6532563"/>
            <a:ext cx="320675" cy="138499"/>
          </a:xfrm>
          <a:prstGeom prst="rect">
            <a:avLst/>
          </a:prstGeom>
          <a:noFill/>
        </p:spPr>
        <p:txBody>
          <a:bodyPr wrap="square" lIns="0" tIns="0" rIns="0" bIns="0" rtlCol="0">
            <a:spAutoFit/>
          </a:bodyPr>
          <a:lstStyle/>
          <a:p>
            <a:pPr marL="0" indent="0" algn="r">
              <a:spcBef>
                <a:spcPts val="600"/>
              </a:spcBef>
              <a:buSzPct val="100000"/>
              <a:buFont typeface="Arial"/>
              <a:buNone/>
            </a:pPr>
            <a:fld id="{538AF77A-65AB-4992-AD52-9429C56CE8AA}" type="slidenum">
              <a:rPr lang="en-GB" sz="900" smtClean="0">
                <a:solidFill>
                  <a:schemeClr val="bg1"/>
                </a:solidFill>
              </a:rPr>
              <a:pPr marL="0" indent="0" algn="r">
                <a:spcBef>
                  <a:spcPts val="600"/>
                </a:spcBef>
                <a:buSzPct val="100000"/>
                <a:buFont typeface="Arial"/>
                <a:buNone/>
              </a:pPr>
              <a:t>‹#›</a:t>
            </a:fld>
            <a:endParaRPr lang="en-GB" sz="900" dirty="0">
              <a:solidFill>
                <a:schemeClr val="bg1"/>
              </a:solidFill>
            </a:endParaRPr>
          </a:p>
        </p:txBody>
      </p:sp>
    </p:spTree>
    <p:extLst>
      <p:ext uri="{BB962C8B-B14F-4D97-AF65-F5344CB8AC3E}">
        <p14:creationId xmlns:p14="http://schemas.microsoft.com/office/powerpoint/2010/main" val="495659210"/>
      </p:ext>
    </p:extLst>
  </p:cSld>
  <p:clrMap bg1="lt1" tx1="dk1" bg2="lt2" tx2="dk2" accent1="accent1" accent2="accent2" accent3="accent3" accent4="accent4" accent5="accent5" accent6="accent6" hlink="hlink" folHlink="folHlink"/>
  <p:sldLayoutIdLst>
    <p:sldLayoutId id="2147483899" r:id="rId1"/>
    <p:sldLayoutId id="2147484171" r:id="rId2"/>
    <p:sldLayoutId id="2147483924" r:id="rId3"/>
    <p:sldLayoutId id="2147483926" r:id="rId4"/>
    <p:sldLayoutId id="2147484166" r:id="rId5"/>
    <p:sldLayoutId id="2147484170" r:id="rId6"/>
    <p:sldLayoutId id="2147484172" r:id="rId7"/>
  </p:sldLayoutIdLst>
  <p:transition>
    <p:fade/>
  </p:transition>
  <p:hf hdr="0" ft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65" userDrawn="1">
          <p15:clr>
            <a:srgbClr val="F26B43"/>
          </p15:clr>
        </p15:guide>
        <p15:guide id="4" pos="1362" userDrawn="1">
          <p15:clr>
            <a:srgbClr val="F26B43"/>
          </p15:clr>
        </p15:guide>
        <p15:guide id="5" pos="1475" userDrawn="1">
          <p15:clr>
            <a:srgbClr val="F26B43"/>
          </p15:clr>
        </p15:guide>
        <p15:guide id="6" pos="2572" userDrawn="1">
          <p15:clr>
            <a:srgbClr val="F26B43"/>
          </p15:clr>
        </p15:guide>
        <p15:guide id="7" pos="2686" userDrawn="1">
          <p15:clr>
            <a:srgbClr val="F26B43"/>
          </p15:clr>
        </p15:guide>
        <p15:guide id="8" pos="3783" userDrawn="1">
          <p15:clr>
            <a:srgbClr val="F26B43"/>
          </p15:clr>
        </p15:guide>
        <p15:guide id="9" pos="3896" userDrawn="1">
          <p15:clr>
            <a:srgbClr val="F26B43"/>
          </p15:clr>
        </p15:guide>
        <p15:guide id="10" pos="4993" userDrawn="1">
          <p15:clr>
            <a:srgbClr val="F26B43"/>
          </p15:clr>
        </p15:guide>
        <p15:guide id="11" pos="5107" userDrawn="1">
          <p15:clr>
            <a:srgbClr val="F26B43"/>
          </p15:clr>
        </p15:guide>
        <p15:guide id="12" pos="6204" userDrawn="1">
          <p15:clr>
            <a:srgbClr val="F26B43"/>
          </p15:clr>
        </p15:guide>
        <p15:guide id="13" pos="6317" userDrawn="1">
          <p15:clr>
            <a:srgbClr val="F26B43"/>
          </p15:clr>
        </p15:guide>
        <p15:guide id="14" pos="7414" userDrawn="1">
          <p15:clr>
            <a:srgbClr val="F26B43"/>
          </p15:clr>
        </p15:guide>
        <p15:guide id="15" orient="horz" userDrawn="1">
          <p15:clr>
            <a:srgbClr val="F26B43"/>
          </p15:clr>
        </p15:guide>
        <p15:guide id="16" orient="horz" pos="4320" userDrawn="1">
          <p15:clr>
            <a:srgbClr val="F26B43"/>
          </p15:clr>
        </p15:guide>
        <p15:guide id="17" orient="horz" pos="288" userDrawn="1">
          <p15:clr>
            <a:srgbClr val="F26B43"/>
          </p15:clr>
        </p15:guide>
        <p15:guide id="18" orient="horz" pos="1062" userDrawn="1">
          <p15:clr>
            <a:srgbClr val="F26B43"/>
          </p15:clr>
        </p15:guide>
        <p15:guide id="19" orient="horz" pos="1185" userDrawn="1">
          <p15:clr>
            <a:srgbClr val="F26B43"/>
          </p15:clr>
        </p15:guide>
        <p15:guide id="20" orient="horz" pos="1981" userDrawn="1">
          <p15:clr>
            <a:srgbClr val="F26B43"/>
          </p15:clr>
        </p15:guide>
        <p15:guide id="21" orient="horz" pos="2090" userDrawn="1">
          <p15:clr>
            <a:srgbClr val="F26B43"/>
          </p15:clr>
        </p15:guide>
        <p15:guide id="22" orient="horz" pos="3011" userDrawn="1">
          <p15:clr>
            <a:srgbClr val="F26B43"/>
          </p15:clr>
        </p15:guide>
        <p15:guide id="23" orient="horz" pos="3120" userDrawn="1">
          <p15:clr>
            <a:srgbClr val="F26B43"/>
          </p15:clr>
        </p15:guide>
        <p15:guide id="24" orient="horz" pos="4115" userDrawn="1">
          <p15:clr>
            <a:srgbClr val="F26B43"/>
          </p15:clr>
        </p15:guide>
        <p15:guide id="25"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5.x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image" Target="../media/image7.jp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6.xml"/><Relationship Id="rId5" Type="http://schemas.openxmlformats.org/officeDocument/2006/relationships/image" Target="../media/image3.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tags" Target="../tags/tag11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271EB-ADB4-D260-FF6A-6FD669A63B37}"/>
              </a:ext>
            </a:extLst>
          </p:cNvPr>
          <p:cNvPicPr>
            <a:picLocks noChangeAspect="1"/>
          </p:cNvPicPr>
          <p:nvPr/>
        </p:nvPicPr>
        <p:blipFill>
          <a:blip r:embed="rId4"/>
          <a:src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7C390F6B-E1D3-78DC-FDE1-804E081CB6F7}"/>
              </a:ext>
            </a:extLst>
          </p:cNvPr>
          <p:cNvSpPr/>
          <p:nvPr/>
        </p:nvSpPr>
        <p:spPr bwMode="gray">
          <a:xfrm>
            <a:off x="0" y="0"/>
            <a:ext cx="3505200" cy="6858000"/>
          </a:xfrm>
          <a:prstGeom prst="rect">
            <a:avLst/>
          </a:prstGeom>
          <a:gradFill flip="none" rotWithShape="1">
            <a:gsLst>
              <a:gs pos="100000">
                <a:schemeClr val="tx1">
                  <a:alpha val="0"/>
                </a:schemeClr>
              </a:gs>
              <a:gs pos="0">
                <a:schemeClr val="tx1">
                  <a:alpha val="50000"/>
                </a:schemeClr>
              </a:gs>
            </a:gsLst>
            <a:lin ang="0" scaled="1"/>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aphicFrame>
        <p:nvGraphicFramePr>
          <p:cNvPr id="6" name="Object 5" hidden="1">
            <a:extLst>
              <a:ext uri="{FF2B5EF4-FFF2-40B4-BE49-F238E27FC236}">
                <a16:creationId xmlns:a16="http://schemas.microsoft.com/office/drawing/2014/main" id="{C4601A01-E66D-4316-90B8-69D9CF6C4C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C4601A01-E66D-4316-90B8-69D9CF6C4C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a:xfrm>
            <a:off x="425451" y="6223000"/>
            <a:ext cx="4446269" cy="273050"/>
          </a:xfrm>
          <a:prstGeom prst="rect">
            <a:avLst/>
          </a:prstGeom>
        </p:spPr>
        <p:txBody>
          <a:bodyPr lIns="0"/>
          <a:lstStyle/>
          <a:p>
            <a:r>
              <a:rPr lang="en-GB" dirty="0">
                <a:latin typeface="Open Sans" panose="020B0606030504020204" pitchFamily="34" charset="0"/>
                <a:ea typeface="Open Sans" panose="020B0606030504020204" pitchFamily="34" charset="0"/>
                <a:cs typeface="Open Sans" panose="020B0606030504020204" pitchFamily="34" charset="0"/>
              </a:rPr>
              <a:t>3 April 2024</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6"/>
          <p:cNvSpPr>
            <a:spLocks noGrp="1"/>
          </p:cNvSpPr>
          <p:nvPr>
            <p:ph type="ctrTitle"/>
          </p:nvPr>
        </p:nvSpPr>
        <p:spPr>
          <a:xfrm>
            <a:off x="420689" y="4314974"/>
            <a:ext cx="3357561" cy="895983"/>
          </a:xfrm>
        </p:spPr>
        <p:txBody>
          <a:bodyPr vert="horz" lIns="0" anchor="t"/>
          <a:lstStyle/>
          <a:p>
            <a:pPr>
              <a:lnSpc>
                <a:spcPct val="100000"/>
              </a:lnSpc>
            </a:pPr>
            <a:r>
              <a:rPr lang="en-US" sz="2800" b="1" dirty="0">
                <a:solidFill>
                  <a:schemeClr val="bg1"/>
                </a:solidFill>
                <a:latin typeface="Open Sans" panose="020B0606030504020204" pitchFamily="34" charset="0"/>
                <a:cs typeface="Open Sans" panose="020B0606030504020204" pitchFamily="34" charset="0"/>
              </a:rPr>
              <a:t>The Future of Health in Europe</a:t>
            </a:r>
            <a:endParaRPr lang="en-GB" sz="4800" b="1" dirty="0">
              <a:solidFill>
                <a:schemeClr val="bg1"/>
              </a:solidFill>
              <a:latin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0F1646F7-236D-3056-ED37-09EDC6FE1F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688" y="370788"/>
            <a:ext cx="2163840" cy="1000620"/>
          </a:xfrm>
          <a:prstGeom prst="rect">
            <a:avLst/>
          </a:prstGeom>
        </p:spPr>
      </p:pic>
      <p:sp>
        <p:nvSpPr>
          <p:cNvPr id="13" name="Title 6">
            <a:extLst>
              <a:ext uri="{FF2B5EF4-FFF2-40B4-BE49-F238E27FC236}">
                <a16:creationId xmlns:a16="http://schemas.microsoft.com/office/drawing/2014/main" id="{AB2D22ED-5C8B-FD02-483F-6BC85EE8FD3E}"/>
              </a:ext>
            </a:extLst>
          </p:cNvPr>
          <p:cNvSpPr txBox="1">
            <a:spLocks/>
          </p:cNvSpPr>
          <p:nvPr/>
        </p:nvSpPr>
        <p:spPr bwMode="gray">
          <a:xfrm>
            <a:off x="420689" y="5249644"/>
            <a:ext cx="3662361" cy="895983"/>
          </a:xfrm>
          <a:prstGeom prst="rect">
            <a:avLst/>
          </a:prstGeom>
        </p:spPr>
        <p:txBody>
          <a:bodyPr vert="horz" lIns="0" anchor="t" anchorCtr="0">
            <a:noAutofit/>
          </a:bodyPr>
          <a:lstStyle>
            <a:lvl1pPr algn="l" defTabSz="9144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a:lnSpc>
                <a:spcPct val="100000"/>
              </a:lnSpc>
            </a:pPr>
            <a:r>
              <a:rPr kumimoji="0" lang="en-US" sz="1800" b="1"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How technology and prevention will drive more equitable and sustainable outcomes for all</a:t>
            </a:r>
            <a:endParaRPr lang="en-GB" sz="4800" b="1" dirty="0">
              <a:solidFill>
                <a:schemeClr val="bg1"/>
              </a:solidFill>
              <a:latin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FAD186CB-8899-53E6-C3B2-BE77F22D5849}"/>
              </a:ext>
            </a:extLst>
          </p:cNvPr>
          <p:cNvPicPr>
            <a:picLocks noChangeAspect="1"/>
          </p:cNvPicPr>
          <p:nvPr/>
        </p:nvPicPr>
        <p:blipFill>
          <a:blip r:embed="rId9"/>
          <a:stretch>
            <a:fillRect/>
          </a:stretch>
        </p:blipFill>
        <p:spPr>
          <a:xfrm>
            <a:off x="9910883" y="370788"/>
            <a:ext cx="1860428" cy="358555"/>
          </a:xfrm>
          <a:prstGeom prst="rect">
            <a:avLst/>
          </a:prstGeom>
        </p:spPr>
      </p:pic>
    </p:spTree>
    <p:extLst>
      <p:ext uri="{BB962C8B-B14F-4D97-AF65-F5344CB8AC3E}">
        <p14:creationId xmlns:p14="http://schemas.microsoft.com/office/powerpoint/2010/main" val="9836528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C2C7-1B7F-9BA0-3BB9-31CBA44DCCEB}"/>
              </a:ext>
            </a:extLst>
          </p:cNvPr>
          <p:cNvSpPr>
            <a:spLocks noGrp="1"/>
          </p:cNvSpPr>
          <p:nvPr>
            <p:ph type="title"/>
          </p:nvPr>
        </p:nvSpPr>
        <p:spPr>
          <a:xfrm>
            <a:off x="420687" y="343240"/>
            <a:ext cx="11349037" cy="1173163"/>
          </a:xfrm>
        </p:spPr>
        <p:txBody>
          <a:bodyPr/>
          <a:lstStyle/>
          <a:p>
            <a:r>
              <a:rPr lang="en-US" dirty="0"/>
              <a:t>Deloitte’s Future of Health model has implications for the business models of all stakeholders</a:t>
            </a:r>
            <a:endParaRPr lang="en-GB" dirty="0"/>
          </a:p>
        </p:txBody>
      </p:sp>
      <p:sp>
        <p:nvSpPr>
          <p:cNvPr id="3" name="TextBox 2">
            <a:extLst>
              <a:ext uri="{FF2B5EF4-FFF2-40B4-BE49-F238E27FC236}">
                <a16:creationId xmlns:a16="http://schemas.microsoft.com/office/drawing/2014/main" id="{7FB9109D-36C7-5D99-935D-E696789017F9}"/>
              </a:ext>
            </a:extLst>
          </p:cNvPr>
          <p:cNvSpPr txBox="1"/>
          <p:nvPr/>
        </p:nvSpPr>
        <p:spPr>
          <a:xfrm>
            <a:off x="441486" y="2812894"/>
            <a:ext cx="3619499" cy="1000274"/>
          </a:xfrm>
          <a:prstGeom prst="rect">
            <a:avLst/>
          </a:prstGeom>
          <a:noFill/>
        </p:spPr>
        <p:txBody>
          <a:bodyPr wrap="square" lIns="0" tIns="0" rIns="0" bIns="0" rtlCol="0">
            <a:spAutoFit/>
          </a:bodyPr>
          <a:lstStyle/>
          <a:p>
            <a:pPr algn="ctr">
              <a:spcAft>
                <a:spcPts val="600"/>
              </a:spcAft>
            </a:pPr>
            <a:r>
              <a:rPr lang="en-GB" dirty="0">
                <a:solidFill>
                  <a:srgbClr val="86BC25"/>
                </a:solidFill>
                <a:latin typeface="+mj-lt"/>
                <a:ea typeface="Open Sans Light" panose="020B0306030504020204" pitchFamily="34" charset="0"/>
                <a:cs typeface="Open Sans Light" panose="020B0306030504020204" pitchFamily="34" charset="0"/>
              </a:rPr>
              <a:t>INDUSTRY INCUMBENTS</a:t>
            </a:r>
          </a:p>
          <a:p>
            <a:pPr algn="ctr"/>
            <a:r>
              <a:rPr lang="en-GB" sz="1200" i="0" dirty="0">
                <a:solidFill>
                  <a:srgbClr val="86BC25"/>
                </a:solidFill>
                <a:latin typeface="+mj-lt"/>
              </a:rPr>
              <a:t>Traditional industry players</a:t>
            </a:r>
            <a:br>
              <a:rPr lang="en-GB" sz="1200" i="0" dirty="0">
                <a:solidFill>
                  <a:srgbClr val="86BC25"/>
                </a:solidFill>
                <a:latin typeface="+mj-lt"/>
              </a:rPr>
            </a:br>
            <a:r>
              <a:rPr lang="en-GB" sz="1200" i="0" dirty="0">
                <a:solidFill>
                  <a:srgbClr val="86BC25"/>
                </a:solidFill>
                <a:latin typeface="+mj-lt"/>
              </a:rPr>
              <a:t>(providers, payers, pharma, medtech)</a:t>
            </a:r>
          </a:p>
          <a:p>
            <a:pPr algn="ctr"/>
            <a:endParaRPr lang="en-GB" sz="1800" b="1" dirty="0">
              <a:solidFill>
                <a:srgbClr val="86BC25"/>
              </a:solidFill>
              <a:latin typeface="+mj-lt"/>
            </a:endParaRPr>
          </a:p>
        </p:txBody>
      </p:sp>
      <p:sp>
        <p:nvSpPr>
          <p:cNvPr id="4" name="TextBox 3">
            <a:extLst>
              <a:ext uri="{FF2B5EF4-FFF2-40B4-BE49-F238E27FC236}">
                <a16:creationId xmlns:a16="http://schemas.microsoft.com/office/drawing/2014/main" id="{14B3A3D8-1AB4-05E9-A863-8A274C7CAC64}"/>
              </a:ext>
            </a:extLst>
          </p:cNvPr>
          <p:cNvSpPr txBox="1"/>
          <p:nvPr/>
        </p:nvSpPr>
        <p:spPr>
          <a:xfrm>
            <a:off x="4305301" y="2812894"/>
            <a:ext cx="3581400" cy="723275"/>
          </a:xfrm>
          <a:prstGeom prst="rect">
            <a:avLst/>
          </a:prstGeom>
          <a:noFill/>
        </p:spPr>
        <p:txBody>
          <a:bodyPr wrap="square" lIns="0" tIns="0" rIns="0" bIns="0" rtlCol="0">
            <a:spAutoFit/>
          </a:bodyPr>
          <a:lstStyle/>
          <a:p>
            <a:pPr algn="ctr">
              <a:spcAft>
                <a:spcPts val="600"/>
              </a:spcAft>
            </a:pPr>
            <a:r>
              <a:rPr lang="en-GB" dirty="0">
                <a:solidFill>
                  <a:srgbClr val="86BC25"/>
                </a:solidFill>
                <a:latin typeface="+mj-lt"/>
                <a:ea typeface="Open Sans Light" panose="020B0306030504020204" pitchFamily="34" charset="0"/>
                <a:cs typeface="Open Sans Light" panose="020B0306030504020204" pitchFamily="34" charset="0"/>
              </a:rPr>
              <a:t>NEW ENTRANTS</a:t>
            </a:r>
          </a:p>
          <a:p>
            <a:pPr marR="0" lvl="0" indent="0" algn="ctr" fontAlgn="auto">
              <a:lnSpc>
                <a:spcPct val="100000"/>
              </a:lnSpc>
              <a:spcBef>
                <a:spcPts val="0"/>
              </a:spcBef>
              <a:spcAft>
                <a:spcPts val="0"/>
              </a:spcAft>
              <a:buClrTx/>
              <a:buSzTx/>
              <a:buFontTx/>
              <a:buNone/>
              <a:tabLst/>
              <a:defRPr/>
            </a:pPr>
            <a:r>
              <a:rPr lang="en-GB" sz="1200" dirty="0">
                <a:solidFill>
                  <a:srgbClr val="86BC25"/>
                </a:solidFill>
                <a:latin typeface="+mj-lt"/>
              </a:rPr>
              <a:t>Emergent players within the industry</a:t>
            </a:r>
            <a:br>
              <a:rPr lang="en-GB" sz="1200" dirty="0">
                <a:solidFill>
                  <a:srgbClr val="86BC25"/>
                </a:solidFill>
                <a:latin typeface="+mj-lt"/>
              </a:rPr>
            </a:br>
            <a:r>
              <a:rPr lang="en-GB" sz="1200" dirty="0">
                <a:solidFill>
                  <a:srgbClr val="86BC25"/>
                </a:solidFill>
                <a:latin typeface="+mj-lt"/>
              </a:rPr>
              <a:t>(for example, health tech and consumer health)</a:t>
            </a:r>
          </a:p>
        </p:txBody>
      </p:sp>
      <p:sp>
        <p:nvSpPr>
          <p:cNvPr id="5" name="TextBox 4">
            <a:extLst>
              <a:ext uri="{FF2B5EF4-FFF2-40B4-BE49-F238E27FC236}">
                <a16:creationId xmlns:a16="http://schemas.microsoft.com/office/drawing/2014/main" id="{749151FD-C95B-F0FF-8D7E-A85C56141D64}"/>
              </a:ext>
            </a:extLst>
          </p:cNvPr>
          <p:cNvSpPr txBox="1"/>
          <p:nvPr/>
        </p:nvSpPr>
        <p:spPr>
          <a:xfrm>
            <a:off x="8107363" y="2812894"/>
            <a:ext cx="3662361" cy="723275"/>
          </a:xfrm>
          <a:prstGeom prst="rect">
            <a:avLst/>
          </a:prstGeom>
          <a:noFill/>
        </p:spPr>
        <p:txBody>
          <a:bodyPr wrap="square" lIns="0" tIns="0" rIns="0" bIns="0" rtlCol="0">
            <a:spAutoFit/>
          </a:bodyPr>
          <a:lstStyle/>
          <a:p>
            <a:pPr algn="ctr">
              <a:spcAft>
                <a:spcPts val="600"/>
              </a:spcAft>
            </a:pPr>
            <a:r>
              <a:rPr lang="en-GB" dirty="0">
                <a:solidFill>
                  <a:srgbClr val="86BC25"/>
                </a:solidFill>
                <a:latin typeface="+mj-lt"/>
                <a:ea typeface="Open Sans Light" panose="020B0306030504020204" pitchFamily="34" charset="0"/>
                <a:cs typeface="Open Sans Light" panose="020B0306030504020204" pitchFamily="34" charset="0"/>
              </a:rPr>
              <a:t>NON-NATIVE INDUSTRY ENTRANTS</a:t>
            </a:r>
          </a:p>
          <a:p>
            <a:pPr algn="ctr">
              <a:defRPr/>
            </a:pPr>
            <a:r>
              <a:rPr lang="en-GB" sz="1200" dirty="0">
                <a:solidFill>
                  <a:srgbClr val="86BC25"/>
                </a:solidFill>
                <a:latin typeface="+mj-lt"/>
              </a:rPr>
              <a:t>Established players entering health</a:t>
            </a:r>
            <a:br>
              <a:rPr lang="en-GB" sz="1200" dirty="0">
                <a:solidFill>
                  <a:srgbClr val="86BC25"/>
                </a:solidFill>
                <a:latin typeface="+mj-lt"/>
              </a:rPr>
            </a:br>
            <a:r>
              <a:rPr lang="en-GB" sz="1200" dirty="0">
                <a:solidFill>
                  <a:srgbClr val="86BC25"/>
                </a:solidFill>
                <a:latin typeface="+mj-lt"/>
              </a:rPr>
              <a:t>(such as, tech hyperscalers, retail companies)</a:t>
            </a:r>
          </a:p>
        </p:txBody>
      </p:sp>
      <p:sp>
        <p:nvSpPr>
          <p:cNvPr id="6" name="TextBox 5">
            <a:extLst>
              <a:ext uri="{FF2B5EF4-FFF2-40B4-BE49-F238E27FC236}">
                <a16:creationId xmlns:a16="http://schemas.microsoft.com/office/drawing/2014/main" id="{9105E07A-6221-3365-DD43-1C66C89A82C3}"/>
              </a:ext>
            </a:extLst>
          </p:cNvPr>
          <p:cNvSpPr txBox="1"/>
          <p:nvPr/>
        </p:nvSpPr>
        <p:spPr>
          <a:xfrm>
            <a:off x="420688" y="3811991"/>
            <a:ext cx="3676729" cy="2616101"/>
          </a:xfrm>
          <a:prstGeom prst="rect">
            <a:avLst/>
          </a:prstGeom>
          <a:noFill/>
        </p:spPr>
        <p:txBody>
          <a:bodyPr wrap="square" lIns="180000" tIns="0" rIns="180000" bIns="0" rtlCol="0">
            <a:spAutoFit/>
          </a:bodyPr>
          <a:lstStyle/>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Accelerate digital transformation (including building effective engagement channels with newly empowered citizens) </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Invest in a lean digital core that enables automation and analytics</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Adopt enterprise-wide data and insight generation platforms</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Implement new ways of working</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Develop new capabilities through acquisitions, partnerships, alliances and networks.</a:t>
            </a:r>
          </a:p>
          <a:p>
            <a:pPr algn="ctr"/>
            <a:endParaRPr lang="en-GB" b="1" dirty="0">
              <a:solidFill>
                <a:schemeClr val="bg1"/>
              </a:solidFill>
              <a:latin typeface="+mj-lt"/>
            </a:endParaRPr>
          </a:p>
        </p:txBody>
      </p:sp>
      <p:sp>
        <p:nvSpPr>
          <p:cNvPr id="7" name="TextBox 6">
            <a:extLst>
              <a:ext uri="{FF2B5EF4-FFF2-40B4-BE49-F238E27FC236}">
                <a16:creationId xmlns:a16="http://schemas.microsoft.com/office/drawing/2014/main" id="{5ABF1991-5512-3756-1883-E6A54B96AFF0}"/>
              </a:ext>
            </a:extLst>
          </p:cNvPr>
          <p:cNvSpPr txBox="1"/>
          <p:nvPr/>
        </p:nvSpPr>
        <p:spPr>
          <a:xfrm>
            <a:off x="4305300" y="3801764"/>
            <a:ext cx="3581400" cy="2616101"/>
          </a:xfrm>
          <a:prstGeom prst="rect">
            <a:avLst/>
          </a:prstGeom>
          <a:noFill/>
        </p:spPr>
        <p:txBody>
          <a:bodyPr wrap="square" lIns="180000" tIns="0" rIns="180000" bIns="0" rtlCol="0">
            <a:spAutoFit/>
          </a:bodyPr>
          <a:lstStyle/>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Develop go-to-market channels which focus on citizen engagement in their own health</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Build an infrastructure conducive to collaboration</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Invest in enterprise wide technology including agetech and femtech</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E</a:t>
            </a:r>
            <a:r>
              <a:rPr kumimoji="0" lang="en-GB" sz="1200" b="0" i="0" u="none" strike="noStrike" kern="1200" cap="none" spc="0" normalizeH="0" baseline="0" noProof="0" dirty="0">
                <a:ln>
                  <a:noFill/>
                </a:ln>
                <a:solidFill>
                  <a:schemeClr val="bg1"/>
                </a:solidFill>
                <a:effectLst/>
                <a:uLnTx/>
                <a:uFillTx/>
                <a:latin typeface="+mj-lt"/>
                <a:ea typeface="+mn-ea"/>
                <a:cs typeface="+mn-cs"/>
              </a:rPr>
              <a:t>mbrace the principles of value-based healthcare</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A</a:t>
            </a:r>
            <a:r>
              <a:rPr kumimoji="0" lang="en-GB" sz="1200" b="0" i="0" u="none" strike="noStrike" kern="1200" cap="none" spc="0" normalizeH="0" baseline="0" noProof="0" dirty="0">
                <a:ln>
                  <a:noFill/>
                </a:ln>
                <a:solidFill>
                  <a:schemeClr val="bg1"/>
                </a:solidFill>
                <a:effectLst/>
                <a:uLnTx/>
                <a:uFillTx/>
                <a:latin typeface="+mj-lt"/>
                <a:ea typeface="+mn-ea"/>
                <a:cs typeface="+mn-cs"/>
              </a:rPr>
              <a:t>dopt a security by design and sustainability by design approach. </a:t>
            </a:r>
            <a:endParaRPr lang="en-GB" sz="1200" dirty="0">
              <a:solidFill>
                <a:schemeClr val="bg1"/>
              </a:solidFill>
              <a:latin typeface="+mj-lt"/>
            </a:endParaRPr>
          </a:p>
          <a:p>
            <a:pPr algn="ctr"/>
            <a:endParaRPr lang="en-GB" b="1" dirty="0">
              <a:solidFill>
                <a:schemeClr val="bg1"/>
              </a:solidFill>
              <a:latin typeface="+mj-lt"/>
            </a:endParaRPr>
          </a:p>
        </p:txBody>
      </p:sp>
      <p:sp>
        <p:nvSpPr>
          <p:cNvPr id="8" name="TextBox 7">
            <a:extLst>
              <a:ext uri="{FF2B5EF4-FFF2-40B4-BE49-F238E27FC236}">
                <a16:creationId xmlns:a16="http://schemas.microsoft.com/office/drawing/2014/main" id="{84E2B962-DCBF-0B49-7D92-EEFF1C7ECD10}"/>
              </a:ext>
            </a:extLst>
          </p:cNvPr>
          <p:cNvSpPr txBox="1"/>
          <p:nvPr/>
        </p:nvSpPr>
        <p:spPr>
          <a:xfrm>
            <a:off x="8094583" y="3798169"/>
            <a:ext cx="3675142" cy="2154436"/>
          </a:xfrm>
          <a:prstGeom prst="rect">
            <a:avLst/>
          </a:prstGeom>
          <a:noFill/>
        </p:spPr>
        <p:txBody>
          <a:bodyPr wrap="square" lIns="180000" tIns="0" rIns="180000" bIns="0" rtlCol="0">
            <a:spAutoFit/>
          </a:bodyPr>
          <a:lstStyle/>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Develop trusted relationships with citizens and key stakeholders</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Establish a technology infrastructure that supports collaborations and partnerships</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Deploy health-specific marketing campaigns</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Understand and comply with the regulatory and cyber-security requirements of health related services and products</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200" dirty="0">
                <a:solidFill>
                  <a:schemeClr val="bg1"/>
                </a:solidFill>
                <a:latin typeface="+mj-lt"/>
              </a:rPr>
              <a:t>Adopt innovative contracting and value–based funding models at scale.</a:t>
            </a:r>
            <a:endParaRPr lang="en-GB" sz="1200" b="1" dirty="0">
              <a:solidFill>
                <a:schemeClr val="bg1"/>
              </a:solidFill>
              <a:latin typeface="+mj-lt"/>
            </a:endParaRPr>
          </a:p>
        </p:txBody>
      </p:sp>
      <p:grpSp>
        <p:nvGrpSpPr>
          <p:cNvPr id="17" name="Group 16">
            <a:extLst>
              <a:ext uri="{FF2B5EF4-FFF2-40B4-BE49-F238E27FC236}">
                <a16:creationId xmlns:a16="http://schemas.microsoft.com/office/drawing/2014/main" id="{C326FE98-F1B9-62E7-4F9B-43BB6C5CFC4B}"/>
              </a:ext>
            </a:extLst>
          </p:cNvPr>
          <p:cNvGrpSpPr/>
          <p:nvPr/>
        </p:nvGrpSpPr>
        <p:grpSpPr>
          <a:xfrm>
            <a:off x="4176720" y="1676400"/>
            <a:ext cx="3846668" cy="4740275"/>
            <a:chOff x="4176720" y="1676400"/>
            <a:chExt cx="3846668" cy="4635500"/>
          </a:xfrm>
        </p:grpSpPr>
        <p:cxnSp>
          <p:nvCxnSpPr>
            <p:cNvPr id="12" name="Straight Connector 11">
              <a:extLst>
                <a:ext uri="{FF2B5EF4-FFF2-40B4-BE49-F238E27FC236}">
                  <a16:creationId xmlns:a16="http://schemas.microsoft.com/office/drawing/2014/main" id="{6590CEA6-FA84-D279-C5BE-0F676BA582C1}"/>
                </a:ext>
              </a:extLst>
            </p:cNvPr>
            <p:cNvCxnSpPr>
              <a:cxnSpLocks/>
            </p:cNvCxnSpPr>
            <p:nvPr/>
          </p:nvCxnSpPr>
          <p:spPr>
            <a:xfrm>
              <a:off x="4176720" y="1676400"/>
              <a:ext cx="0" cy="4635500"/>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6F4F3F-56E2-8074-E492-111F2B0172A1}"/>
                </a:ext>
              </a:extLst>
            </p:cNvPr>
            <p:cNvCxnSpPr>
              <a:cxnSpLocks/>
            </p:cNvCxnSpPr>
            <p:nvPr/>
          </p:nvCxnSpPr>
          <p:spPr>
            <a:xfrm>
              <a:off x="8023388" y="1676400"/>
              <a:ext cx="0" cy="4635500"/>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8CF96D6-3433-07E9-A6BF-866A5B467EE1}"/>
              </a:ext>
            </a:extLst>
          </p:cNvPr>
          <p:cNvGrpSpPr/>
          <p:nvPr/>
        </p:nvGrpSpPr>
        <p:grpSpPr>
          <a:xfrm>
            <a:off x="5605135" y="1708271"/>
            <a:ext cx="867290" cy="867290"/>
            <a:chOff x="5735270" y="1861139"/>
            <a:chExt cx="607019" cy="607019"/>
          </a:xfrm>
        </p:grpSpPr>
        <p:sp>
          <p:nvSpPr>
            <p:cNvPr id="13" name="Oval 12">
              <a:extLst>
                <a:ext uri="{FF2B5EF4-FFF2-40B4-BE49-F238E27FC236}">
                  <a16:creationId xmlns:a16="http://schemas.microsoft.com/office/drawing/2014/main" id="{4F3C550D-5357-6B37-823E-D053004F0460}"/>
                </a:ext>
              </a:extLst>
            </p:cNvPr>
            <p:cNvSpPr>
              <a:spLocks/>
            </p:cNvSpPr>
            <p:nvPr/>
          </p:nvSpPr>
          <p:spPr bwMode="gray">
            <a:xfrm>
              <a:off x="5735270" y="1861139"/>
              <a:ext cx="607019" cy="607019"/>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pic>
          <p:nvPicPr>
            <p:cNvPr id="25" name="Graphic 24">
              <a:extLst>
                <a:ext uri="{FF2B5EF4-FFF2-40B4-BE49-F238E27FC236}">
                  <a16:creationId xmlns:a16="http://schemas.microsoft.com/office/drawing/2014/main" id="{2FAA8EFD-6B40-12BF-3A2C-37790B65BE0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3960" y="1975792"/>
              <a:ext cx="389641" cy="377714"/>
            </a:xfrm>
            <a:prstGeom prst="rect">
              <a:avLst/>
            </a:prstGeom>
          </p:spPr>
        </p:pic>
      </p:grpSp>
      <p:grpSp>
        <p:nvGrpSpPr>
          <p:cNvPr id="20" name="Group 19">
            <a:extLst>
              <a:ext uri="{FF2B5EF4-FFF2-40B4-BE49-F238E27FC236}">
                <a16:creationId xmlns:a16="http://schemas.microsoft.com/office/drawing/2014/main" id="{E96155AD-C3FD-832E-64CC-C45E64603F73}"/>
              </a:ext>
            </a:extLst>
          </p:cNvPr>
          <p:cNvGrpSpPr/>
          <p:nvPr/>
        </p:nvGrpSpPr>
        <p:grpSpPr>
          <a:xfrm>
            <a:off x="1909296" y="1708271"/>
            <a:ext cx="867290" cy="867290"/>
            <a:chOff x="2039431" y="1861139"/>
            <a:chExt cx="607019" cy="607019"/>
          </a:xfrm>
        </p:grpSpPr>
        <p:sp>
          <p:nvSpPr>
            <p:cNvPr id="11" name="Oval 10">
              <a:extLst>
                <a:ext uri="{FF2B5EF4-FFF2-40B4-BE49-F238E27FC236}">
                  <a16:creationId xmlns:a16="http://schemas.microsoft.com/office/drawing/2014/main" id="{D0A8F980-CDC7-11BC-D90A-D63DA4F7DBDC}"/>
                </a:ext>
              </a:extLst>
            </p:cNvPr>
            <p:cNvSpPr>
              <a:spLocks/>
            </p:cNvSpPr>
            <p:nvPr/>
          </p:nvSpPr>
          <p:spPr bwMode="gray">
            <a:xfrm>
              <a:off x="2039431" y="1861139"/>
              <a:ext cx="607019" cy="607019"/>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pic>
          <p:nvPicPr>
            <p:cNvPr id="32" name="Graphic 31">
              <a:extLst>
                <a:ext uri="{FF2B5EF4-FFF2-40B4-BE49-F238E27FC236}">
                  <a16:creationId xmlns:a16="http://schemas.microsoft.com/office/drawing/2014/main" id="{7D1797BC-4DC7-2FEB-B0E0-E82611BE39F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73446" y="1970466"/>
              <a:ext cx="334011" cy="369366"/>
            </a:xfrm>
            <a:prstGeom prst="rect">
              <a:avLst/>
            </a:prstGeom>
          </p:spPr>
        </p:pic>
      </p:grpSp>
      <p:grpSp>
        <p:nvGrpSpPr>
          <p:cNvPr id="15" name="Group 14">
            <a:extLst>
              <a:ext uri="{FF2B5EF4-FFF2-40B4-BE49-F238E27FC236}">
                <a16:creationId xmlns:a16="http://schemas.microsoft.com/office/drawing/2014/main" id="{6900AB1D-4218-1B9E-F9A2-E579460A03D6}"/>
              </a:ext>
            </a:extLst>
          </p:cNvPr>
          <p:cNvGrpSpPr/>
          <p:nvPr/>
        </p:nvGrpSpPr>
        <p:grpSpPr>
          <a:xfrm>
            <a:off x="9461996" y="1708271"/>
            <a:ext cx="867290" cy="867290"/>
            <a:chOff x="9592131" y="1861139"/>
            <a:chExt cx="607019" cy="607019"/>
          </a:xfrm>
        </p:grpSpPr>
        <p:sp>
          <p:nvSpPr>
            <p:cNvPr id="14" name="Oval 13">
              <a:extLst>
                <a:ext uri="{FF2B5EF4-FFF2-40B4-BE49-F238E27FC236}">
                  <a16:creationId xmlns:a16="http://schemas.microsoft.com/office/drawing/2014/main" id="{35397160-3386-5D32-50CA-5BCF85DFB518}"/>
                </a:ext>
              </a:extLst>
            </p:cNvPr>
            <p:cNvSpPr>
              <a:spLocks/>
            </p:cNvSpPr>
            <p:nvPr/>
          </p:nvSpPr>
          <p:spPr bwMode="gray">
            <a:xfrm>
              <a:off x="9592131" y="1861139"/>
              <a:ext cx="607019" cy="607019"/>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pic>
          <p:nvPicPr>
            <p:cNvPr id="40" name="Graphic 39">
              <a:extLst>
                <a:ext uri="{FF2B5EF4-FFF2-40B4-BE49-F238E27FC236}">
                  <a16:creationId xmlns:a16="http://schemas.microsoft.com/office/drawing/2014/main" id="{35191511-3923-5B4A-523D-3DF06E8879EB}"/>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697337" y="1973641"/>
              <a:ext cx="421960" cy="372541"/>
            </a:xfrm>
            <a:prstGeom prst="rect">
              <a:avLst/>
            </a:prstGeom>
          </p:spPr>
        </p:pic>
      </p:grpSp>
    </p:spTree>
    <p:extLst>
      <p:ext uri="{BB962C8B-B14F-4D97-AF65-F5344CB8AC3E}">
        <p14:creationId xmlns:p14="http://schemas.microsoft.com/office/powerpoint/2010/main" val="17909137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368A12-5601-779F-B614-8B8F4F712DD2}"/>
              </a:ext>
            </a:extLst>
          </p:cNvPr>
          <p:cNvSpPr txBox="1"/>
          <p:nvPr/>
        </p:nvSpPr>
        <p:spPr>
          <a:xfrm>
            <a:off x="667265" y="1265177"/>
            <a:ext cx="10972800" cy="4278094"/>
          </a:xfrm>
          <a:prstGeom prst="rect">
            <a:avLst/>
          </a:prstGeom>
          <a:noFill/>
        </p:spPr>
        <p:txBody>
          <a:bodyPr wrap="square">
            <a:spAutoFit/>
          </a:bodyPr>
          <a:lstStyle/>
          <a:p>
            <a:pPr marL="285750" indent="-285750">
              <a:buFont typeface="Arial" panose="020B0604020202020204" pitchFamily="34" charset="0"/>
              <a:buChar char="•"/>
            </a:pPr>
            <a:r>
              <a:rPr lang="en-GB" sz="1700" b="0" i="0" dirty="0">
                <a:solidFill>
                  <a:schemeClr val="bg1"/>
                </a:solidFill>
                <a:effectLst/>
              </a:rPr>
              <a:t>Europe’s</a:t>
            </a:r>
            <a:r>
              <a:rPr lang="en-GB" sz="1700" b="1" i="0" dirty="0">
                <a:solidFill>
                  <a:schemeClr val="bg1"/>
                </a:solidFill>
                <a:effectLst/>
              </a:rPr>
              <a:t> </a:t>
            </a:r>
            <a:r>
              <a:rPr lang="en-GB" sz="1700" b="0" i="0" dirty="0">
                <a:solidFill>
                  <a:schemeClr val="bg1"/>
                </a:solidFill>
                <a:effectLst/>
              </a:rPr>
              <a:t>size, economic outlook, robust science base, and innovation-friendly regulations will help to  create a conducive environment for sustainable, mission-driven healthcare collaborations. </a:t>
            </a:r>
          </a:p>
          <a:p>
            <a:pPr marL="285750" indent="-285750">
              <a:buFont typeface="Arial" panose="020B0604020202020204" pitchFamily="34" charset="0"/>
              <a:buChar char="•"/>
            </a:pPr>
            <a:endParaRPr lang="en-GB" sz="1700" dirty="0">
              <a:solidFill>
                <a:schemeClr val="bg1"/>
              </a:solidFill>
            </a:endParaRPr>
          </a:p>
          <a:p>
            <a:pPr marL="285750" indent="-285750">
              <a:buFont typeface="Arial" panose="020B0604020202020204" pitchFamily="34" charset="0"/>
              <a:buChar char="•"/>
            </a:pPr>
            <a:r>
              <a:rPr lang="en-GB" sz="1700" b="0" i="0" dirty="0">
                <a:solidFill>
                  <a:schemeClr val="bg1"/>
                </a:solidFill>
                <a:effectLst/>
              </a:rPr>
              <a:t>Trust within and among innovation clusters will enable strong research partnerships among academia, product developers and patient groups. These partnerships will inform R&amp;D and generate evidence on outcomes and product/service effectiveness to share with HCPs and citizens. </a:t>
            </a:r>
          </a:p>
          <a:p>
            <a:pPr marL="285750" indent="-285750">
              <a:buFont typeface="Arial" panose="020B0604020202020204" pitchFamily="34" charset="0"/>
              <a:buChar char="•"/>
            </a:pPr>
            <a:endParaRPr lang="en-GB" sz="1700" dirty="0">
              <a:solidFill>
                <a:schemeClr val="bg1"/>
              </a:solidFill>
            </a:endParaRPr>
          </a:p>
          <a:p>
            <a:pPr marL="285750" indent="-285750">
              <a:buFont typeface="Arial" panose="020B0604020202020204" pitchFamily="34" charset="0"/>
              <a:buChar char="•"/>
            </a:pPr>
            <a:r>
              <a:rPr lang="en-GB" sz="1700" b="0" i="0" dirty="0">
                <a:solidFill>
                  <a:schemeClr val="bg1"/>
                </a:solidFill>
                <a:effectLst/>
              </a:rPr>
              <a:t>National and local governments have created favourable economic environments to stimulate investment in life sciences R&amp;D. Systematic funding through public-private partnerships and venture funding fosters scalable innovation.</a:t>
            </a:r>
          </a:p>
          <a:p>
            <a:pPr marL="285750" indent="-285750">
              <a:buFont typeface="Arial" panose="020B0604020202020204" pitchFamily="34" charset="0"/>
              <a:buChar char="•"/>
            </a:pPr>
            <a:endParaRPr lang="en-GB" sz="1700" dirty="0">
              <a:solidFill>
                <a:schemeClr val="bg1"/>
              </a:solidFill>
            </a:endParaRPr>
          </a:p>
          <a:p>
            <a:pPr marL="285750" indent="-285750">
              <a:buFont typeface="Arial" panose="020B0604020202020204" pitchFamily="34" charset="0"/>
              <a:buChar char="•"/>
            </a:pPr>
            <a:r>
              <a:rPr lang="en-GB" sz="1700" b="0" i="0" dirty="0">
                <a:solidFill>
                  <a:schemeClr val="bg1"/>
                </a:solidFill>
                <a:effectLst/>
              </a:rPr>
              <a:t>RWD and aligned objectives help compliance with regulatory legislation and coordinate timely responses. </a:t>
            </a:r>
          </a:p>
          <a:p>
            <a:pPr marL="285750" indent="-285750">
              <a:buFont typeface="Arial" panose="020B0604020202020204" pitchFamily="34" charset="0"/>
              <a:buChar char="•"/>
            </a:pPr>
            <a:endParaRPr lang="en-GB" sz="1700" dirty="0">
              <a:solidFill>
                <a:schemeClr val="bg1"/>
              </a:solidFill>
            </a:endParaRPr>
          </a:p>
          <a:p>
            <a:pPr marL="285750" indent="-285750">
              <a:buFont typeface="Arial" panose="020B0604020202020204" pitchFamily="34" charset="0"/>
              <a:buChar char="•"/>
            </a:pPr>
            <a:r>
              <a:rPr lang="en-GB" sz="1700" b="0" i="0" dirty="0">
                <a:solidFill>
                  <a:schemeClr val="bg1"/>
                </a:solidFill>
                <a:effectLst/>
              </a:rPr>
              <a:t>Data forms the foundation of VBHC partnerships, with patients readily sharing health data in a value exchange. Emerging standards for data analysis, sharing and transparency enhance trust, drive efficiencies, broaden patient access and lower costs. </a:t>
            </a:r>
            <a:endParaRPr lang="en-GB" sz="1700" dirty="0">
              <a:solidFill>
                <a:schemeClr val="bg1"/>
              </a:solidFill>
            </a:endParaRPr>
          </a:p>
        </p:txBody>
      </p:sp>
      <p:sp>
        <p:nvSpPr>
          <p:cNvPr id="5" name="TextBox 4">
            <a:extLst>
              <a:ext uri="{FF2B5EF4-FFF2-40B4-BE49-F238E27FC236}">
                <a16:creationId xmlns:a16="http://schemas.microsoft.com/office/drawing/2014/main" id="{6576FB9F-E3D3-9415-4464-0DD984E9D879}"/>
              </a:ext>
            </a:extLst>
          </p:cNvPr>
          <p:cNvSpPr txBox="1"/>
          <p:nvPr/>
        </p:nvSpPr>
        <p:spPr>
          <a:xfrm>
            <a:off x="150855" y="205029"/>
            <a:ext cx="11890289" cy="707886"/>
          </a:xfrm>
          <a:prstGeom prst="rect">
            <a:avLst/>
          </a:prstGeom>
          <a:noFill/>
        </p:spPr>
        <p:txBody>
          <a:bodyPr wrap="square">
            <a:spAutoFit/>
          </a:bodyPr>
          <a:lstStyle/>
          <a:p>
            <a:r>
              <a:rPr kumimoji="0" lang="en-GB" sz="2000" b="1" i="0" u="none" strike="noStrike" kern="1200" cap="none" spc="0" normalizeH="0" baseline="0" noProof="0" dirty="0">
                <a:ln>
                  <a:noFill/>
                </a:ln>
                <a:solidFill>
                  <a:prstClr val="white"/>
                </a:solidFill>
                <a:effectLst/>
                <a:uLnTx/>
                <a:uFillTx/>
                <a:latin typeface="+mj-lt"/>
                <a:ea typeface="+mn-ea"/>
                <a:cs typeface="+mn-cs"/>
              </a:rPr>
              <a:t>Collaborative VBHC partnerships among all stakeholders will advance the future of health in most countries</a:t>
            </a:r>
            <a:endParaRPr lang="en-GB" sz="2000" dirty="0">
              <a:latin typeface="+mj-lt"/>
            </a:endParaRPr>
          </a:p>
        </p:txBody>
      </p:sp>
    </p:spTree>
    <p:extLst>
      <p:ext uri="{BB962C8B-B14F-4D97-AF65-F5344CB8AC3E}">
        <p14:creationId xmlns:p14="http://schemas.microsoft.com/office/powerpoint/2010/main" val="5906065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067B67-AB17-F241-1B0E-A2297CAAF514}"/>
              </a:ext>
            </a:extLst>
          </p:cNvPr>
          <p:cNvSpPr>
            <a:spLocks noGrp="1"/>
          </p:cNvSpPr>
          <p:nvPr>
            <p:ph type="title"/>
          </p:nvPr>
        </p:nvSpPr>
        <p:spPr/>
        <p:txBody>
          <a:bodyPr/>
          <a:lstStyle/>
          <a:p>
            <a:r>
              <a:rPr lang="en-US" sz="2400" dirty="0"/>
              <a:t>European countries are at different stages in their progress towards the Future</a:t>
            </a:r>
            <a:r>
              <a:rPr lang="pl-PL" sz="2400" dirty="0"/>
              <a:t> </a:t>
            </a:r>
            <a:r>
              <a:rPr lang="en-US" sz="2400" dirty="0"/>
              <a:t>of Health and therefore have different priorities to enable them to get there</a:t>
            </a:r>
            <a:endParaRPr lang="en-GB" sz="2400" dirty="0"/>
          </a:p>
        </p:txBody>
      </p:sp>
      <p:grpSp>
        <p:nvGrpSpPr>
          <p:cNvPr id="9" name="Group 8">
            <a:extLst>
              <a:ext uri="{FF2B5EF4-FFF2-40B4-BE49-F238E27FC236}">
                <a16:creationId xmlns:a16="http://schemas.microsoft.com/office/drawing/2014/main" id="{1A76E458-C33E-B88D-5DF3-8BC56B32AFBE}"/>
              </a:ext>
            </a:extLst>
          </p:cNvPr>
          <p:cNvGrpSpPr/>
          <p:nvPr/>
        </p:nvGrpSpPr>
        <p:grpSpPr>
          <a:xfrm>
            <a:off x="420687" y="1274999"/>
            <a:ext cx="11362702" cy="5135055"/>
            <a:chOff x="420687" y="1083815"/>
            <a:chExt cx="11362702" cy="5326239"/>
          </a:xfrm>
        </p:grpSpPr>
        <p:sp>
          <p:nvSpPr>
            <p:cNvPr id="13" name="Rectangle 3">
              <a:extLst>
                <a:ext uri="{FF2B5EF4-FFF2-40B4-BE49-F238E27FC236}">
                  <a16:creationId xmlns:a16="http://schemas.microsoft.com/office/drawing/2014/main" id="{969CDA7E-AFDA-9098-28DB-DE172CDEC9A4}"/>
                </a:ext>
              </a:extLst>
            </p:cNvPr>
            <p:cNvSpPr>
              <a:spLocks noChangeArrowheads="1"/>
            </p:cNvSpPr>
            <p:nvPr/>
          </p:nvSpPr>
          <p:spPr bwMode="auto">
            <a:xfrm rot="16200000" flipH="1">
              <a:off x="-19297" y="5584287"/>
              <a:ext cx="1265751" cy="385784"/>
            </a:xfrm>
            <a:prstGeom prst="rect">
              <a:avLst/>
            </a:prstGeom>
            <a:solidFill>
              <a:schemeClr val="tx1">
                <a:alpha val="32000"/>
              </a:schemeClr>
            </a:solidFill>
            <a:ln w="12700" algn="ctr">
              <a:solidFill>
                <a:srgbClr val="2C5234"/>
              </a:solidFill>
              <a:miter lim="800000"/>
              <a:headEnd/>
              <a:tailEnd/>
            </a:ln>
          </p:spPr>
          <p:txBody>
            <a:bodyPr lIns="91440" tIns="91440" rIns="91440" bIns="91440" anchor="ctr"/>
            <a:lstStyle/>
            <a:p>
              <a:pPr marL="0" marR="0" lvl="0" indent="0" algn="ctr" defTabSz="865188" rtl="0" eaLnBrk="1" fontAlgn="auto" latinLnBrk="0" hangingPunct="1">
                <a:lnSpc>
                  <a:spcPct val="95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latin typeface="+mj-lt"/>
                  <a:ea typeface="ＭＳ Ｐゴシック" pitchFamily="50" charset="-128"/>
                  <a:cs typeface="+mn-cs"/>
                </a:rPr>
                <a:t>LAGGARDS</a:t>
              </a:r>
            </a:p>
          </p:txBody>
        </p:sp>
        <p:sp>
          <p:nvSpPr>
            <p:cNvPr id="14" name="Rectangle 4">
              <a:extLst>
                <a:ext uri="{FF2B5EF4-FFF2-40B4-BE49-F238E27FC236}">
                  <a16:creationId xmlns:a16="http://schemas.microsoft.com/office/drawing/2014/main" id="{D77D2910-6F37-4B6F-E964-07C3C83940A0}"/>
                </a:ext>
              </a:extLst>
            </p:cNvPr>
            <p:cNvSpPr>
              <a:spLocks noChangeArrowheads="1"/>
            </p:cNvSpPr>
            <p:nvPr/>
          </p:nvSpPr>
          <p:spPr bwMode="auto">
            <a:xfrm rot="16200000" flipH="1">
              <a:off x="-19128" y="4252727"/>
              <a:ext cx="1265414" cy="385784"/>
            </a:xfrm>
            <a:prstGeom prst="rect">
              <a:avLst/>
            </a:prstGeom>
            <a:solidFill>
              <a:schemeClr val="tx1">
                <a:alpha val="32000"/>
              </a:schemeClr>
            </a:solidFill>
            <a:ln w="12700" algn="ctr">
              <a:solidFill>
                <a:srgbClr val="046A38"/>
              </a:solidFill>
              <a:miter lim="800000"/>
              <a:headEnd/>
              <a:tailEnd/>
            </a:ln>
          </p:spPr>
          <p:txBody>
            <a:bodyPr lIns="91440" tIns="91440" rIns="91440" bIns="91440" anchor="ctr"/>
            <a:lstStyle/>
            <a:p>
              <a:pPr marL="0" marR="0" lvl="0" indent="0" algn="ctr" defTabSz="865188" rtl="0" eaLnBrk="1" fontAlgn="auto" latinLnBrk="0" hangingPunct="1">
                <a:lnSpc>
                  <a:spcPct val="95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latin typeface="+mj-lt"/>
                  <a:ea typeface="ＭＳ Ｐゴシック" pitchFamily="50" charset="-128"/>
                  <a:cs typeface="+mn-cs"/>
                </a:rPr>
                <a:t>FOLLOWERS</a:t>
              </a:r>
            </a:p>
          </p:txBody>
        </p:sp>
        <p:sp>
          <p:nvSpPr>
            <p:cNvPr id="15" name="Rectangle 5">
              <a:extLst>
                <a:ext uri="{FF2B5EF4-FFF2-40B4-BE49-F238E27FC236}">
                  <a16:creationId xmlns:a16="http://schemas.microsoft.com/office/drawing/2014/main" id="{BFDCBFDA-C223-DF5F-0E4A-7E67D9EB026A}"/>
                </a:ext>
              </a:extLst>
            </p:cNvPr>
            <p:cNvSpPr>
              <a:spLocks noChangeArrowheads="1"/>
            </p:cNvSpPr>
            <p:nvPr/>
          </p:nvSpPr>
          <p:spPr bwMode="auto">
            <a:xfrm rot="16200000" flipH="1">
              <a:off x="-19296" y="2921167"/>
              <a:ext cx="1265751" cy="385784"/>
            </a:xfrm>
            <a:prstGeom prst="rect">
              <a:avLst/>
            </a:prstGeom>
            <a:solidFill>
              <a:schemeClr val="tx1">
                <a:alpha val="32000"/>
              </a:schemeClr>
            </a:solidFill>
            <a:ln w="12700" algn="ctr">
              <a:solidFill>
                <a:srgbClr val="009A44"/>
              </a:solidFill>
              <a:miter lim="800000"/>
              <a:headEnd/>
              <a:tailEnd/>
            </a:ln>
          </p:spPr>
          <p:txBody>
            <a:bodyPr lIns="91440" tIns="91440" rIns="91440" bIns="91440" anchor="ctr"/>
            <a:lstStyle/>
            <a:p>
              <a:pPr algn="ctr" defTabSz="865188">
                <a:lnSpc>
                  <a:spcPct val="95000"/>
                </a:lnSpc>
                <a:defRPr/>
              </a:pPr>
              <a:r>
                <a:rPr lang="en-GB" sz="1000" dirty="0">
                  <a:solidFill>
                    <a:schemeClr val="bg1"/>
                  </a:solidFill>
                  <a:latin typeface="+mj-lt"/>
                  <a:ea typeface="ＭＳ Ｐゴシック"/>
                </a:rPr>
                <a:t>FAST FOLLOWERS</a:t>
              </a:r>
              <a:endParaRPr kumimoji="0" lang="en-GB" sz="1000" i="0" u="none" strike="noStrike" kern="1200" cap="none" spc="0" normalizeH="0" baseline="0" noProof="0" dirty="0">
                <a:ln>
                  <a:noFill/>
                </a:ln>
                <a:solidFill>
                  <a:schemeClr val="bg1"/>
                </a:solidFill>
                <a:effectLst/>
                <a:uLnTx/>
                <a:uFillTx/>
                <a:latin typeface="+mj-lt"/>
                <a:ea typeface="ＭＳ Ｐゴシック" pitchFamily="50" charset="-128"/>
                <a:cs typeface="+mn-cs"/>
              </a:endParaRPr>
            </a:p>
          </p:txBody>
        </p:sp>
        <p:sp>
          <p:nvSpPr>
            <p:cNvPr id="19" name="Rectangle 6">
              <a:extLst>
                <a:ext uri="{FF2B5EF4-FFF2-40B4-BE49-F238E27FC236}">
                  <a16:creationId xmlns:a16="http://schemas.microsoft.com/office/drawing/2014/main" id="{5D05E571-6F8A-95F7-9464-8090E2DB1A04}"/>
                </a:ext>
              </a:extLst>
            </p:cNvPr>
            <p:cNvSpPr>
              <a:spLocks noChangeArrowheads="1"/>
            </p:cNvSpPr>
            <p:nvPr/>
          </p:nvSpPr>
          <p:spPr bwMode="auto">
            <a:xfrm rot="16200000" flipH="1">
              <a:off x="561" y="1523630"/>
              <a:ext cx="1265414" cy="385784"/>
            </a:xfrm>
            <a:prstGeom prst="rect">
              <a:avLst/>
            </a:prstGeom>
            <a:solidFill>
              <a:schemeClr val="tx1">
                <a:alpha val="32000"/>
              </a:schemeClr>
            </a:solidFill>
            <a:ln w="12700" algn="ctr">
              <a:solidFill>
                <a:schemeClr val="accent1"/>
              </a:solidFill>
              <a:miter lim="800000"/>
              <a:headEnd/>
              <a:tailEnd/>
            </a:ln>
          </p:spPr>
          <p:txBody>
            <a:bodyPr lIns="91440" tIns="91440" rIns="91440" bIns="91440" anchor="ctr"/>
            <a:lstStyle/>
            <a:p>
              <a:pPr marL="0" marR="0" lvl="0" indent="0" algn="ctr" defTabSz="865188" rtl="0" eaLnBrk="1" fontAlgn="auto" latinLnBrk="0" hangingPunct="1">
                <a:lnSpc>
                  <a:spcPct val="95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latin typeface="+mj-lt"/>
                  <a:ea typeface="ＭＳ Ｐゴシック" pitchFamily="50" charset="-128"/>
                  <a:cs typeface="+mn-cs"/>
                </a:rPr>
                <a:t>LEADERS</a:t>
              </a:r>
            </a:p>
          </p:txBody>
        </p:sp>
        <p:sp>
          <p:nvSpPr>
            <p:cNvPr id="3" name="TextBox 2">
              <a:extLst>
                <a:ext uri="{FF2B5EF4-FFF2-40B4-BE49-F238E27FC236}">
                  <a16:creationId xmlns:a16="http://schemas.microsoft.com/office/drawing/2014/main" id="{A3B9781B-32C8-8FBB-C96F-5259C1FB4ED0}"/>
                </a:ext>
              </a:extLst>
            </p:cNvPr>
            <p:cNvSpPr txBox="1"/>
            <p:nvPr/>
          </p:nvSpPr>
          <p:spPr>
            <a:xfrm flipH="1">
              <a:off x="1057356" y="1351343"/>
              <a:ext cx="4114427" cy="877898"/>
            </a:xfrm>
            <a:prstGeom prst="rect">
              <a:avLst/>
            </a:prstGeom>
            <a:noFill/>
          </p:spPr>
          <p:txBody>
            <a:bodyPr wrap="square" lIns="0" tIns="0" rIns="0" bIns="0" rtlCol="0" anchor="ctr" anchorCtr="0">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latin typeface="+mj-lt"/>
                </a:rPr>
                <a:t>S</a:t>
              </a:r>
              <a:r>
                <a:rPr kumimoji="0" lang="en-GB" sz="1100" b="0" i="0" u="none" strike="noStrike" kern="1200" cap="none" spc="0" normalizeH="0" baseline="0" noProof="0" dirty="0">
                  <a:ln>
                    <a:noFill/>
                  </a:ln>
                  <a:solidFill>
                    <a:schemeClr val="bg1"/>
                  </a:solidFill>
                  <a:effectLst/>
                  <a:uLnTx/>
                  <a:uFillTx/>
                  <a:latin typeface="+mj-lt"/>
                  <a:ea typeface="+mn-ea"/>
                  <a:cs typeface="+mn-cs"/>
                </a:rPr>
                <a:t>mall, largely centralised, agile,, UHC systems with</a:t>
              </a:r>
              <a:br>
                <a:rPr kumimoji="0" lang="pl-PL" sz="1100" b="0" i="0" u="none" strike="noStrike" kern="1200" cap="none" spc="0" normalizeH="0" baseline="0" noProof="0" dirty="0">
                  <a:ln>
                    <a:noFill/>
                  </a:ln>
                  <a:solidFill>
                    <a:schemeClr val="bg1"/>
                  </a:solidFill>
                  <a:effectLst/>
                  <a:uLnTx/>
                  <a:uFillTx/>
                  <a:latin typeface="+mj-lt"/>
                  <a:ea typeface="+mn-ea"/>
                  <a:cs typeface="+mn-cs"/>
                </a:rPr>
              </a:br>
              <a:r>
                <a:rPr kumimoji="0" lang="en-GB" sz="1100" b="0" i="0" u="none" strike="noStrike" kern="1200" cap="none" spc="0" normalizeH="0" baseline="0" noProof="0" dirty="0">
                  <a:ln>
                    <a:noFill/>
                  </a:ln>
                  <a:solidFill>
                    <a:schemeClr val="bg1"/>
                  </a:solidFill>
                  <a:effectLst/>
                  <a:uLnTx/>
                  <a:uFillTx/>
                  <a:latin typeface="+mj-lt"/>
                  <a:ea typeface="+mn-ea"/>
                  <a:cs typeface="+mn-cs"/>
                </a:rPr>
                <a:t>high healthcare spend per capita and robust capital investment</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latin typeface="+mj-lt"/>
                </a:rPr>
                <a:t>H</a:t>
              </a:r>
              <a:r>
                <a:rPr kumimoji="0" lang="en-GB" sz="1100" b="0" i="0" u="none" strike="noStrike" kern="1200" cap="none" spc="0" normalizeH="0" baseline="0" noProof="0" dirty="0">
                  <a:ln>
                    <a:noFill/>
                  </a:ln>
                  <a:solidFill>
                    <a:schemeClr val="bg1"/>
                  </a:solidFill>
                  <a:effectLst/>
                  <a:uLnTx/>
                  <a:uFillTx/>
                  <a:latin typeface="+mj-lt"/>
                  <a:ea typeface="+mn-ea"/>
                  <a:cs typeface="+mn-cs"/>
                </a:rPr>
                <a:t>igh degree of citizen trust and digital and health literacy</a:t>
              </a:r>
            </a:p>
            <a:p>
              <a:pPr marL="171450" indent="-171450">
                <a:buSzPct val="100000"/>
                <a:buFont typeface="Arial" panose="020B0604020202020204" pitchFamily="34" charset="0"/>
                <a:buChar char="•"/>
                <a:defRPr/>
              </a:pPr>
              <a:r>
                <a:rPr lang="en-GB" sz="1100" dirty="0">
                  <a:solidFill>
                    <a:schemeClr val="bg1"/>
                  </a:solidFill>
                  <a:latin typeface="+mj-lt"/>
                </a:rPr>
                <a:t>Largely </a:t>
              </a:r>
              <a:r>
                <a:rPr kumimoji="0" lang="en-GB" sz="1100" b="0" i="0" u="none" strike="noStrike" kern="1200" cap="none" spc="0" normalizeH="0" baseline="0" noProof="0" dirty="0">
                  <a:ln>
                    <a:noFill/>
                  </a:ln>
                  <a:solidFill>
                    <a:schemeClr val="bg1"/>
                  </a:solidFill>
                  <a:effectLst/>
                  <a:uLnTx/>
                  <a:uFillTx/>
                  <a:latin typeface="+mj-lt"/>
                  <a:ea typeface="+mn-ea"/>
                  <a:cs typeface="+mn-cs"/>
                </a:rPr>
                <a:t>digitalised</a:t>
              </a:r>
              <a:r>
                <a:rPr lang="en-GB" sz="1100" dirty="0">
                  <a:solidFill>
                    <a:schemeClr val="bg1"/>
                  </a:solidFill>
                  <a:latin typeface="+mj-lt"/>
                </a:rPr>
                <a:t> </a:t>
              </a:r>
              <a:r>
                <a:rPr kumimoji="0" lang="en-GB" sz="1100" b="0" i="0" u="none" strike="noStrike" kern="1200" cap="none" spc="0" normalizeH="0" baseline="0" noProof="0" dirty="0">
                  <a:ln>
                    <a:noFill/>
                  </a:ln>
                  <a:solidFill>
                    <a:schemeClr val="bg1"/>
                  </a:solidFill>
                  <a:effectLst/>
                  <a:uLnTx/>
                  <a:uFillTx/>
                  <a:latin typeface="+mj-lt"/>
                  <a:ea typeface="+mn-ea"/>
                  <a:cs typeface="+mn-cs"/>
                </a:rPr>
                <a:t> but interoperability issues remain</a:t>
              </a:r>
              <a:endParaRPr lang="en-GB" sz="1100" b="0" i="0" u="none" strike="noStrike" kern="1200" cap="none" spc="0" normalizeH="0" baseline="0" noProof="0" dirty="0">
                <a:ln>
                  <a:noFill/>
                </a:ln>
                <a:solidFill>
                  <a:schemeClr val="bg1"/>
                </a:solidFill>
                <a:effectLst/>
                <a:uLnTx/>
                <a:uFillTx/>
                <a:latin typeface="+mj-lt"/>
                <a:ea typeface="Open Sans Light"/>
                <a:cs typeface="Open Sans Light"/>
              </a:endParaRPr>
            </a:p>
          </p:txBody>
        </p:sp>
        <p:sp>
          <p:nvSpPr>
            <p:cNvPr id="4" name="TextBox 3">
              <a:extLst>
                <a:ext uri="{FF2B5EF4-FFF2-40B4-BE49-F238E27FC236}">
                  <a16:creationId xmlns:a16="http://schemas.microsoft.com/office/drawing/2014/main" id="{E6896CA8-8F17-0B46-DFB6-419318BF5BF4}"/>
                </a:ext>
              </a:extLst>
            </p:cNvPr>
            <p:cNvSpPr txBox="1"/>
            <p:nvPr/>
          </p:nvSpPr>
          <p:spPr>
            <a:xfrm flipH="1">
              <a:off x="7308372" y="1255758"/>
              <a:ext cx="4461353" cy="10534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tabLst/>
                <a:defRPr/>
              </a:pP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Priority: optimise interoperability and health data exchange</a:t>
              </a:r>
              <a:br>
                <a:rPr kumimoji="0" lang="pl-PL"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within a strong governance framework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latin typeface="+mj-lt"/>
                </a:rPr>
                <a:t>I</a:t>
              </a:r>
              <a:r>
                <a:rPr kumimoji="0" lang="en-GB" sz="1100" b="0" i="0" u="none" strike="noStrike" kern="1200" cap="none" spc="0" normalizeH="0" baseline="0" noProof="0" dirty="0">
                  <a:ln>
                    <a:noFill/>
                  </a:ln>
                  <a:solidFill>
                    <a:schemeClr val="bg1"/>
                  </a:solidFill>
                  <a:effectLst/>
                  <a:uLnTx/>
                  <a:uFillTx/>
                  <a:latin typeface="+mj-lt"/>
                  <a:ea typeface="+mn-ea"/>
                  <a:cs typeface="+mn-cs"/>
                </a:rPr>
                <a:t>mplement equitable, PHM approaches</a:t>
              </a:r>
            </a:p>
            <a:p>
              <a:pPr marL="171450" lvl="0" indent="-171450">
                <a:buSzPct val="100000"/>
                <a:buFont typeface="Arial" panose="020B0604020202020204" pitchFamily="34" charset="0"/>
                <a:buChar char="•"/>
                <a:defRPr/>
              </a:pPr>
              <a:r>
                <a:rPr lang="en-GB" sz="1100" dirty="0">
                  <a:solidFill>
                    <a:schemeClr val="bg1"/>
                  </a:solidFill>
                  <a:latin typeface="+mj-lt"/>
                </a:rPr>
                <a:t>Invest more in</a:t>
              </a:r>
              <a:r>
                <a:rPr kumimoji="0" lang="en-GB" sz="1100" b="0" i="0" u="none" strike="noStrike" kern="1200" cap="none" spc="0" normalizeH="0" baseline="0" noProof="0" dirty="0">
                  <a:ln>
                    <a:noFill/>
                  </a:ln>
                  <a:solidFill>
                    <a:schemeClr val="bg1"/>
                  </a:solidFill>
                  <a:effectLst/>
                  <a:uLnTx/>
                  <a:uFillTx/>
                  <a:latin typeface="+mj-lt"/>
                  <a:ea typeface="+mn-ea"/>
                  <a:cs typeface="+mn-cs"/>
                </a:rPr>
                <a:t> primary and prevention services and 5P </a:t>
              </a:r>
              <a:r>
                <a:rPr lang="en-GB" sz="1100" dirty="0">
                  <a:solidFill>
                    <a:schemeClr val="bg1"/>
                  </a:solidFill>
                  <a:latin typeface="+mj-lt"/>
                </a:rPr>
                <a:t>medicine </a:t>
              </a:r>
              <a:endParaRPr kumimoji="0" lang="en-GB" sz="1100" b="0" i="0" u="none" strike="noStrike" kern="1200" cap="none" spc="0" normalizeH="0" baseline="0" noProof="0" dirty="0">
                <a:ln>
                  <a:noFill/>
                </a:ln>
                <a:solidFill>
                  <a:schemeClr val="bg1"/>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latin typeface="+mj-lt"/>
                </a:rPr>
                <a:t>A</a:t>
              </a:r>
              <a:r>
                <a:rPr kumimoji="0" lang="en-GB" sz="1100" b="0" i="0" u="none" strike="noStrike" kern="1200" cap="none" spc="0" normalizeH="0" baseline="0" noProof="0" dirty="0">
                  <a:ln>
                    <a:noFill/>
                  </a:ln>
                  <a:solidFill>
                    <a:schemeClr val="bg1"/>
                  </a:solidFill>
                  <a:effectLst/>
                  <a:uLnTx/>
                  <a:uFillTx/>
                  <a:latin typeface="+mj-lt"/>
                  <a:ea typeface="+mn-ea"/>
                  <a:cs typeface="+mn-cs"/>
                </a:rPr>
                <a:t>dopt VBHC funding and business models</a:t>
              </a:r>
              <a:endParaRPr lang="en-GB" sz="1100" dirty="0">
                <a:solidFill>
                  <a:schemeClr val="bg1"/>
                </a:solidFill>
                <a:latin typeface="+mj-lt"/>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latin typeface="+mj-lt"/>
                </a:rPr>
                <a:t>I</a:t>
              </a:r>
              <a:r>
                <a:rPr kumimoji="0" lang="en-GB" sz="1100" b="0" i="0" u="none" strike="noStrike" kern="1200" cap="none" spc="0" normalizeH="0" baseline="0" noProof="0" dirty="0">
                  <a:ln>
                    <a:noFill/>
                  </a:ln>
                  <a:solidFill>
                    <a:schemeClr val="bg1"/>
                  </a:solidFill>
                  <a:effectLst/>
                  <a:uLnTx/>
                  <a:uFillTx/>
                  <a:latin typeface="+mj-lt"/>
                  <a:ea typeface="+mn-ea"/>
                  <a:cs typeface="+mn-cs"/>
                </a:rPr>
                <a:t>ncrease choice and convenience of providers</a:t>
              </a:r>
              <a:r>
                <a:rPr kumimoji="0" lang="en-GB" sz="1000" b="0" i="0" u="none" strike="noStrike" kern="1200" cap="none" spc="0" normalizeH="0" baseline="0" noProof="0" dirty="0">
                  <a:ln>
                    <a:noFill/>
                  </a:ln>
                  <a:solidFill>
                    <a:schemeClr val="bg1"/>
                  </a:solidFill>
                  <a:effectLst/>
                  <a:uLnTx/>
                  <a:uFillTx/>
                  <a:latin typeface="+mj-lt"/>
                  <a:ea typeface="+mn-ea"/>
                  <a:cs typeface="+mn-cs"/>
                </a:rPr>
                <a:t>. </a:t>
              </a:r>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5" name="TextBox 4">
              <a:extLst>
                <a:ext uri="{FF2B5EF4-FFF2-40B4-BE49-F238E27FC236}">
                  <a16:creationId xmlns:a16="http://schemas.microsoft.com/office/drawing/2014/main" id="{562929DB-3599-5E08-3D43-42437A01C038}"/>
                </a:ext>
              </a:extLst>
            </p:cNvPr>
            <p:cNvSpPr txBox="1"/>
            <p:nvPr/>
          </p:nvSpPr>
          <p:spPr>
            <a:xfrm flipH="1">
              <a:off x="1052624" y="2618037"/>
              <a:ext cx="4123893" cy="1053477"/>
            </a:xfrm>
            <a:prstGeom prst="rect">
              <a:avLst/>
            </a:prstGeom>
            <a:noFill/>
          </p:spPr>
          <p:txBody>
            <a:bodyPr wrap="square" lIns="0" tIns="0" rIns="0" bIns="0" rtlCol="0" anchor="ctr" anchorCtr="0">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L</a:t>
              </a:r>
              <a:r>
                <a:rPr kumimoji="0" lang="en-US" sz="1100" b="0" i="0" u="none" strike="noStrike" kern="1200" cap="none" spc="0" normalizeH="0" baseline="0" noProof="0" dirty="0">
                  <a:ln>
                    <a:noFill/>
                  </a:ln>
                  <a:solidFill>
                    <a:schemeClr val="bg1"/>
                  </a:solidFill>
                  <a:effectLst/>
                  <a:uLnTx/>
                  <a:uFillTx/>
                  <a:latin typeface="+mj-lt"/>
                  <a:ea typeface="+mn-ea"/>
                  <a:cs typeface="+mn-cs"/>
                </a:rPr>
                <a:t>arge, mostly decentralised / high degree UHC and spend but low investment in prevention</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W</a:t>
              </a:r>
              <a:r>
                <a:rPr kumimoji="0" lang="en-US" sz="1100" b="0" i="0" u="none" strike="noStrike" kern="1200" cap="none" spc="0" normalizeH="0" baseline="0" noProof="0" dirty="0">
                  <a:ln>
                    <a:noFill/>
                  </a:ln>
                  <a:solidFill>
                    <a:schemeClr val="bg1"/>
                  </a:solidFill>
                  <a:effectLst/>
                  <a:uLnTx/>
                  <a:uFillTx/>
                  <a:latin typeface="+mj-lt"/>
                  <a:ea typeface="+mn-ea"/>
                  <a:cs typeface="+mn-cs"/>
                </a:rPr>
                <a:t>ide variation in digital maturity and challenges with data sharing and interoperability</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H</a:t>
              </a:r>
              <a:r>
                <a:rPr kumimoji="0" lang="en-US" sz="1100" b="0" i="0" u="none" strike="noStrike" kern="1200" cap="none" spc="0" normalizeH="0" baseline="0" noProof="0" dirty="0">
                  <a:ln>
                    <a:noFill/>
                  </a:ln>
                  <a:solidFill>
                    <a:schemeClr val="bg1"/>
                  </a:solidFill>
                  <a:effectLst/>
                  <a:uLnTx/>
                  <a:uFillTx/>
                  <a:latin typeface="+mj-lt"/>
                  <a:ea typeface="+mn-ea"/>
                  <a:cs typeface="+mn-cs"/>
                </a:rPr>
                <a:t>ealth inequalities and low digital and health literacy in lower-socio economic groups.</a:t>
              </a:r>
            </a:p>
          </p:txBody>
        </p:sp>
        <p:sp>
          <p:nvSpPr>
            <p:cNvPr id="6" name="TextBox 5">
              <a:extLst>
                <a:ext uri="{FF2B5EF4-FFF2-40B4-BE49-F238E27FC236}">
                  <a16:creationId xmlns:a16="http://schemas.microsoft.com/office/drawing/2014/main" id="{EC8ABFB1-8A35-10A2-C2B2-B2EE0CD7616E}"/>
                </a:ext>
              </a:extLst>
            </p:cNvPr>
            <p:cNvSpPr txBox="1"/>
            <p:nvPr/>
          </p:nvSpPr>
          <p:spPr>
            <a:xfrm flipH="1">
              <a:off x="7308371" y="2587321"/>
              <a:ext cx="4461353" cy="10534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tabLst/>
                <a:defRPr/>
              </a:pP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Priority: improve and equalise the digital maturity</a:t>
              </a:r>
              <a:br>
                <a:rPr kumimoji="0" lang="pl-PL"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of all providers and level-up access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rPr>
                <a:t>P</a:t>
              </a:r>
              <a:r>
                <a:rPr kumimoji="0" lang="en-GB" sz="1100" b="0" i="0" u="none" strike="noStrike" kern="1200" cap="none" spc="0" normalizeH="0" baseline="0" noProof="0" dirty="0">
                  <a:ln>
                    <a:noFill/>
                  </a:ln>
                  <a:solidFill>
                    <a:schemeClr val="bg1"/>
                  </a:solidFill>
                  <a:effectLst/>
                  <a:uLnTx/>
                  <a:uFillTx/>
                  <a:ea typeface="+mn-ea"/>
                  <a:cs typeface="+mn-cs"/>
                </a:rPr>
                <a:t>rovide access to health data for all citizens and increase their</a:t>
              </a:r>
              <a:br>
                <a:rPr kumimoji="0" lang="pl-PL" sz="1100" b="0" i="0" u="none" strike="noStrike" kern="1200" cap="none" spc="0" normalizeH="0" baseline="0" noProof="0" dirty="0">
                  <a:ln>
                    <a:noFill/>
                  </a:ln>
                  <a:solidFill>
                    <a:schemeClr val="bg1"/>
                  </a:solidFill>
                  <a:effectLst/>
                  <a:uLnTx/>
                  <a:uFillTx/>
                  <a:ea typeface="+mn-ea"/>
                  <a:cs typeface="+mn-cs"/>
                </a:rPr>
              </a:br>
              <a:r>
                <a:rPr kumimoji="0" lang="en-GB" sz="1100" b="0" i="0" u="none" strike="noStrike" kern="1200" cap="none" spc="0" normalizeH="0" baseline="0" noProof="0" dirty="0">
                  <a:ln>
                    <a:noFill/>
                  </a:ln>
                  <a:solidFill>
                    <a:schemeClr val="bg1"/>
                  </a:solidFill>
                  <a:effectLst/>
                  <a:uLnTx/>
                  <a:uFillTx/>
                  <a:ea typeface="+mn-ea"/>
                  <a:cs typeface="+mn-cs"/>
                </a:rPr>
                <a:t>trust in data sharing</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altLang="zh-CN" sz="1100" dirty="0">
                  <a:solidFill>
                    <a:schemeClr val="bg1"/>
                  </a:solidFill>
                </a:rPr>
                <a:t>Improve</a:t>
              </a:r>
              <a:r>
                <a:rPr kumimoji="0" lang="en-GB" altLang="zh-CN" sz="1100" b="0" i="0" u="none" strike="noStrike" kern="1200" cap="none" spc="0" normalizeH="0" baseline="0" noProof="0" dirty="0">
                  <a:ln>
                    <a:noFill/>
                  </a:ln>
                  <a:solidFill>
                    <a:schemeClr val="bg1"/>
                  </a:solidFill>
                  <a:effectLst/>
                  <a:uLnTx/>
                  <a:uFillTx/>
                  <a:ea typeface="+mn-ea"/>
                  <a:cs typeface="+mn-cs"/>
                </a:rPr>
                <a:t> choice of providers</a:t>
              </a:r>
              <a:endParaRPr kumimoji="0" lang="en-GB" sz="1100" b="0" i="0" u="none" strike="noStrike" kern="1200" cap="none" spc="0" normalizeH="0" baseline="0" noProof="0" dirty="0">
                <a:ln>
                  <a:noFill/>
                </a:ln>
                <a:solidFill>
                  <a:schemeClr val="bg1"/>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altLang="zh-CN" sz="1100" dirty="0">
                  <a:solidFill>
                    <a:schemeClr val="bg1"/>
                  </a:solidFill>
                </a:rPr>
                <a:t>I</a:t>
              </a:r>
              <a:r>
                <a:rPr kumimoji="0" lang="en-GB" altLang="zh-CN" sz="1100" b="0" i="0" u="none" strike="noStrike" kern="1200" cap="none" spc="0" normalizeH="0" baseline="0" noProof="0" dirty="0">
                  <a:ln>
                    <a:noFill/>
                  </a:ln>
                  <a:solidFill>
                    <a:schemeClr val="bg1"/>
                  </a:solidFill>
                  <a:effectLst/>
                  <a:uLnTx/>
                  <a:uFillTx/>
                  <a:ea typeface="+mn-ea"/>
                  <a:cs typeface="+mn-cs"/>
                </a:rPr>
                <a:t>ncrease investment in prevention and primary care</a:t>
              </a:r>
              <a:r>
                <a:rPr kumimoji="0" lang="en-GB" altLang="zh-CN" sz="1000" b="0" i="0" u="none" strike="noStrike" kern="1200" cap="none" spc="0" normalizeH="0" baseline="0" noProof="0" dirty="0">
                  <a:ln>
                    <a:noFill/>
                  </a:ln>
                  <a:solidFill>
                    <a:schemeClr val="bg1"/>
                  </a:solidFill>
                  <a:effectLst/>
                  <a:uLnTx/>
                  <a:uFillTx/>
                  <a:ea typeface="+mn-ea"/>
                  <a:cs typeface="+mn-cs"/>
                </a:rPr>
                <a:t>. </a:t>
              </a:r>
              <a:endParaRPr kumimoji="0" lang="en-GB" sz="1000" b="0" i="0" u="none" strike="noStrike" kern="1200" cap="none" spc="0" normalizeH="0" baseline="0" noProof="0" dirty="0">
                <a:ln>
                  <a:noFill/>
                </a:ln>
                <a:solidFill>
                  <a:schemeClr val="bg1"/>
                </a:solidFill>
                <a:effectLst/>
                <a:uLnTx/>
                <a:uFillTx/>
                <a:ea typeface="+mn-ea"/>
                <a:cs typeface="+mn-cs"/>
              </a:endParaRPr>
            </a:p>
          </p:txBody>
        </p:sp>
        <p:grpSp>
          <p:nvGrpSpPr>
            <p:cNvPr id="8" name="Group 7">
              <a:extLst>
                <a:ext uri="{FF2B5EF4-FFF2-40B4-BE49-F238E27FC236}">
                  <a16:creationId xmlns:a16="http://schemas.microsoft.com/office/drawing/2014/main" id="{A82B319F-D03B-F230-E234-D91CAFB16969}"/>
                </a:ext>
              </a:extLst>
            </p:cNvPr>
            <p:cNvGrpSpPr/>
            <p:nvPr/>
          </p:nvGrpSpPr>
          <p:grpSpPr>
            <a:xfrm>
              <a:off x="923924" y="2451571"/>
              <a:ext cx="10859465" cy="2676594"/>
              <a:chOff x="923925" y="2451571"/>
              <a:chExt cx="10668000" cy="2676594"/>
            </a:xfrm>
          </p:grpSpPr>
          <p:cxnSp>
            <p:nvCxnSpPr>
              <p:cNvPr id="7" name="Straight Connector 6">
                <a:extLst>
                  <a:ext uri="{FF2B5EF4-FFF2-40B4-BE49-F238E27FC236}">
                    <a16:creationId xmlns:a16="http://schemas.microsoft.com/office/drawing/2014/main" id="{209B8268-2A1E-31AC-B3FA-721DBC894166}"/>
                  </a:ext>
                </a:extLst>
              </p:cNvPr>
              <p:cNvCxnSpPr>
                <a:cxnSpLocks/>
              </p:cNvCxnSpPr>
              <p:nvPr/>
            </p:nvCxnSpPr>
            <p:spPr>
              <a:xfrm>
                <a:off x="923925" y="2451571"/>
                <a:ext cx="10668000" cy="0"/>
              </a:xfrm>
              <a:prstGeom prst="line">
                <a:avLst/>
              </a:prstGeom>
              <a:ln w="12700">
                <a:solidFill>
                  <a:srgbClr val="97999B"/>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873074-A500-AE6A-CFF7-69076D65E0EB}"/>
                  </a:ext>
                </a:extLst>
              </p:cNvPr>
              <p:cNvCxnSpPr>
                <a:cxnSpLocks/>
              </p:cNvCxnSpPr>
              <p:nvPr/>
            </p:nvCxnSpPr>
            <p:spPr>
              <a:xfrm>
                <a:off x="923925" y="3784337"/>
                <a:ext cx="10668000" cy="0"/>
              </a:xfrm>
              <a:prstGeom prst="line">
                <a:avLst/>
              </a:prstGeom>
              <a:ln w="12700">
                <a:solidFill>
                  <a:srgbClr val="97999B"/>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AFCB9D-81E5-4046-0BA2-4A0603B5BB4B}"/>
                  </a:ext>
                </a:extLst>
              </p:cNvPr>
              <p:cNvCxnSpPr>
                <a:cxnSpLocks/>
              </p:cNvCxnSpPr>
              <p:nvPr/>
            </p:nvCxnSpPr>
            <p:spPr>
              <a:xfrm>
                <a:off x="923925" y="5128165"/>
                <a:ext cx="10668000" cy="0"/>
              </a:xfrm>
              <a:prstGeom prst="line">
                <a:avLst/>
              </a:prstGeom>
              <a:ln w="12700">
                <a:solidFill>
                  <a:srgbClr val="97999B"/>
                </a:solidFill>
                <a:prstDash val="dash"/>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B5B5717-D445-53C3-6EC2-B38CFAE6EB2A}"/>
                </a:ext>
              </a:extLst>
            </p:cNvPr>
            <p:cNvSpPr txBox="1"/>
            <p:nvPr/>
          </p:nvSpPr>
          <p:spPr>
            <a:xfrm flipH="1">
              <a:off x="1073564" y="3831091"/>
              <a:ext cx="4108036" cy="1229057"/>
            </a:xfrm>
            <a:prstGeom prst="rect">
              <a:avLst/>
            </a:prstGeom>
            <a:noFill/>
          </p:spPr>
          <p:txBody>
            <a:bodyPr wrap="square" lIns="0" tIns="0" rIns="0" bIns="0" rtlCol="0" anchor="ctr" anchorCtr="0">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M</a:t>
              </a:r>
              <a:r>
                <a:rPr kumimoji="0" lang="en-US" sz="1100" b="0" i="0" u="none" strike="noStrike" kern="1200" cap="none" spc="0" normalizeH="0" baseline="0" noProof="0" dirty="0">
                  <a:ln>
                    <a:noFill/>
                  </a:ln>
                  <a:solidFill>
                    <a:schemeClr val="bg1"/>
                  </a:solidFill>
                  <a:effectLst/>
                  <a:uLnTx/>
                  <a:uFillTx/>
                  <a:latin typeface="+mj-lt"/>
                  <a:ea typeface="+mn-ea"/>
                  <a:cs typeface="+mn-cs"/>
                </a:rPr>
                <a:t>ostly decentralised, some UHC but spending below OECD Europe average with some out-of-pocket spending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H</a:t>
              </a:r>
              <a:r>
                <a:rPr kumimoji="0" lang="en-US" sz="1100" b="0" i="0" u="none" strike="noStrike" kern="1200" cap="none" spc="0" normalizeH="0" baseline="0" noProof="0" dirty="0">
                  <a:ln>
                    <a:noFill/>
                  </a:ln>
                  <a:solidFill>
                    <a:schemeClr val="bg1"/>
                  </a:solidFill>
                  <a:effectLst/>
                  <a:uLnTx/>
                  <a:uFillTx/>
                  <a:latin typeface="+mj-lt"/>
                  <a:ea typeface="+mn-ea"/>
                  <a:cs typeface="+mn-cs"/>
                </a:rPr>
                <a:t>igh variability in digitalisation and limited data sharing</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Wide</a:t>
              </a:r>
              <a:r>
                <a:rPr kumimoji="0" lang="en-US" sz="1100" b="0" i="0" u="none" strike="noStrike" kern="1200" cap="none" spc="0" normalizeH="0" baseline="0" noProof="0" dirty="0">
                  <a:ln>
                    <a:noFill/>
                  </a:ln>
                  <a:solidFill>
                    <a:schemeClr val="bg1"/>
                  </a:solidFill>
                  <a:effectLst/>
                  <a:uLnTx/>
                  <a:uFillTx/>
                  <a:latin typeface="+mj-lt"/>
                  <a:ea typeface="+mn-ea"/>
                  <a:cs typeface="+mn-cs"/>
                </a:rPr>
                <a:t> inequalities between income groups, and varying levels of trust (especially in data sharing)</a:t>
              </a:r>
              <a:endParaRPr lang="en-US" sz="1100" b="0" i="0" u="none" strike="noStrike" kern="1200" cap="none" spc="0" normalizeH="0" baseline="0" noProof="0" dirty="0">
                <a:ln>
                  <a:noFill/>
                </a:ln>
                <a:solidFill>
                  <a:schemeClr val="bg1"/>
                </a:solidFill>
                <a:effectLst/>
                <a:uLnTx/>
                <a:uFillTx/>
                <a:latin typeface="+mj-lt"/>
                <a:ea typeface="Open Sans Light"/>
                <a:cs typeface="Open Sans Light"/>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W</a:t>
              </a:r>
              <a:r>
                <a:rPr kumimoji="0" lang="en-US" sz="1100" b="0" i="0" u="none" strike="noStrike" kern="1200" cap="none" spc="0" normalizeH="0" baseline="0" noProof="0" dirty="0">
                  <a:ln>
                    <a:noFill/>
                  </a:ln>
                  <a:solidFill>
                    <a:schemeClr val="bg1"/>
                  </a:solidFill>
                  <a:effectLst/>
                  <a:uLnTx/>
                  <a:uFillTx/>
                  <a:latin typeface="+mj-lt"/>
                  <a:ea typeface="+mn-ea"/>
                  <a:cs typeface="+mn-cs"/>
                </a:rPr>
                <a:t>ide range of digital and health literacy and unhealthy behaviours</a:t>
              </a:r>
              <a:r>
                <a:rPr kumimoji="0" lang="en-US" sz="1000" b="0" i="0" u="none" strike="noStrike" kern="1200" cap="none" spc="0" normalizeH="0" baseline="0" noProof="0" dirty="0">
                  <a:ln>
                    <a:noFill/>
                  </a:ln>
                  <a:solidFill>
                    <a:schemeClr val="bg1"/>
                  </a:solidFill>
                  <a:effectLst/>
                  <a:uLnTx/>
                  <a:uFillTx/>
                  <a:latin typeface="+mj-lt"/>
                  <a:ea typeface="+mn-ea"/>
                  <a:cs typeface="+mn-cs"/>
                </a:rPr>
                <a:t>.</a:t>
              </a:r>
            </a:p>
          </p:txBody>
        </p:sp>
        <p:sp>
          <p:nvSpPr>
            <p:cNvPr id="18" name="TextBox 17">
              <a:extLst>
                <a:ext uri="{FF2B5EF4-FFF2-40B4-BE49-F238E27FC236}">
                  <a16:creationId xmlns:a16="http://schemas.microsoft.com/office/drawing/2014/main" id="{2E64679E-1D75-F78A-B58D-5DF6C51E86A5}"/>
                </a:ext>
              </a:extLst>
            </p:cNvPr>
            <p:cNvSpPr txBox="1"/>
            <p:nvPr/>
          </p:nvSpPr>
          <p:spPr>
            <a:xfrm flipH="1">
              <a:off x="7274535" y="4006669"/>
              <a:ext cx="4495189" cy="87789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tabLst/>
                <a:defRPr/>
              </a:pP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Priority: use EU and government funds to accelerate digital transformation</a:t>
              </a:r>
              <a:r>
                <a:rPr kumimoji="0" lang="pl-PL"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and access evenly within each country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rPr>
                <a:t>I</a:t>
              </a:r>
              <a:r>
                <a:rPr kumimoji="0" lang="en-GB" sz="1100" b="0" i="0" u="none" strike="noStrike" kern="1200" cap="none" spc="0" normalizeH="0" baseline="0" noProof="0" dirty="0">
                  <a:ln>
                    <a:noFill/>
                  </a:ln>
                  <a:solidFill>
                    <a:schemeClr val="bg1"/>
                  </a:solidFill>
                  <a:effectLst/>
                  <a:uLnTx/>
                  <a:uFillTx/>
                  <a:ea typeface="+mn-ea"/>
                  <a:cs typeface="+mn-cs"/>
                </a:rPr>
                <a:t>mprove digital and health literacy, alongside access to services</a:t>
              </a:r>
              <a:br>
                <a:rPr kumimoji="0" lang="pl-PL" sz="1100" b="0" i="0" u="none" strike="noStrike" kern="1200" cap="none" spc="0" normalizeH="0" baseline="0" noProof="0" dirty="0">
                  <a:ln>
                    <a:noFill/>
                  </a:ln>
                  <a:solidFill>
                    <a:schemeClr val="bg1"/>
                  </a:solidFill>
                  <a:effectLst/>
                  <a:uLnTx/>
                  <a:uFillTx/>
                  <a:ea typeface="+mn-ea"/>
                  <a:cs typeface="+mn-cs"/>
                </a:rPr>
              </a:br>
              <a:r>
                <a:rPr kumimoji="0" lang="en-GB" sz="1100" b="0" i="0" u="none" strike="noStrike" kern="1200" cap="none" spc="0" normalizeH="0" baseline="0" noProof="0" dirty="0">
                  <a:ln>
                    <a:noFill/>
                  </a:ln>
                  <a:solidFill>
                    <a:schemeClr val="bg1"/>
                  </a:solidFill>
                  <a:effectLst/>
                  <a:uLnTx/>
                  <a:uFillTx/>
                  <a:ea typeface="+mn-ea"/>
                  <a:cs typeface="+mn-cs"/>
                </a:rPr>
                <a:t>and digital tools, particularly for underserved communities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rPr>
                <a:t>U</a:t>
              </a:r>
              <a:r>
                <a:rPr kumimoji="0" lang="en-GB" sz="1100" b="0" i="0" u="none" strike="noStrike" kern="1200" cap="none" spc="0" normalizeH="0" baseline="0" noProof="0" dirty="0">
                  <a:ln>
                    <a:noFill/>
                  </a:ln>
                  <a:solidFill>
                    <a:schemeClr val="bg1"/>
                  </a:solidFill>
                  <a:effectLst/>
                  <a:uLnTx/>
                  <a:uFillTx/>
                  <a:ea typeface="+mn-ea"/>
                  <a:cs typeface="+mn-cs"/>
                </a:rPr>
                <a:t>se EU legislations to ensure more timely access to new therapies.</a:t>
              </a:r>
              <a:endParaRPr kumimoji="0" lang="en-US" sz="1100" b="0" i="0" u="none" strike="noStrike" kern="1200" cap="none" spc="0" normalizeH="0" baseline="0" noProof="0" dirty="0">
                <a:ln>
                  <a:noFill/>
                </a:ln>
                <a:solidFill>
                  <a:schemeClr val="bg1"/>
                </a:solidFill>
                <a:effectLst/>
                <a:uLnTx/>
                <a:uFillTx/>
                <a:ea typeface="+mn-ea"/>
                <a:cs typeface="+mn-cs"/>
              </a:endParaRPr>
            </a:p>
          </p:txBody>
        </p:sp>
        <p:sp>
          <p:nvSpPr>
            <p:cNvPr id="22" name="TextBox 21">
              <a:extLst>
                <a:ext uri="{FF2B5EF4-FFF2-40B4-BE49-F238E27FC236}">
                  <a16:creationId xmlns:a16="http://schemas.microsoft.com/office/drawing/2014/main" id="{DB776E34-E084-F10C-C83F-E7A0D8868F35}"/>
                </a:ext>
              </a:extLst>
            </p:cNvPr>
            <p:cNvSpPr txBox="1"/>
            <p:nvPr/>
          </p:nvSpPr>
          <p:spPr>
            <a:xfrm flipH="1">
              <a:off x="1073564" y="5250440"/>
              <a:ext cx="4108036" cy="1053477"/>
            </a:xfrm>
            <a:prstGeom prst="rect">
              <a:avLst/>
            </a:prstGeom>
            <a:noFill/>
          </p:spPr>
          <p:txBody>
            <a:bodyPr wrap="square" lIns="0" tIns="0" rIns="0" bIns="0" rtlCol="0" anchor="ctr" anchorCtr="0">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W</a:t>
              </a:r>
              <a:r>
                <a:rPr kumimoji="0" lang="en-US" sz="1100" b="0" i="0" u="none" strike="noStrike" kern="1200" cap="none" spc="0" normalizeH="0" baseline="0" noProof="0" dirty="0">
                  <a:ln>
                    <a:noFill/>
                  </a:ln>
                  <a:solidFill>
                    <a:schemeClr val="bg1"/>
                  </a:solidFill>
                  <a:effectLst/>
                  <a:uLnTx/>
                  <a:uFillTx/>
                  <a:latin typeface="+mj-lt"/>
                  <a:ea typeface="+mn-ea"/>
                  <a:cs typeface="+mn-cs"/>
                </a:rPr>
                <a:t>ell-below average health spending, limited </a:t>
              </a:r>
              <a:r>
                <a:rPr kumimoji="0" lang="en-US" sz="1000" b="0" i="0" u="none" strike="noStrike" kern="1200" cap="none" spc="0" normalizeH="0" baseline="0" noProof="0" dirty="0">
                  <a:ln>
                    <a:noFill/>
                  </a:ln>
                  <a:solidFill>
                    <a:schemeClr val="bg1"/>
                  </a:solidFill>
                  <a:effectLst/>
                  <a:uLnTx/>
                  <a:uFillTx/>
                  <a:latin typeface="+mj-lt"/>
                  <a:ea typeface="+mn-ea"/>
                  <a:cs typeface="+mn-cs"/>
                </a:rPr>
                <a:t>UHC</a:t>
              </a:r>
              <a:r>
                <a:rPr kumimoji="0" lang="en-US" sz="1100" b="0" i="0" u="none" strike="noStrike" kern="1200" cap="none" spc="0" normalizeH="0" baseline="0" noProof="0" dirty="0">
                  <a:ln>
                    <a:noFill/>
                  </a:ln>
                  <a:solidFill>
                    <a:schemeClr val="bg1"/>
                  </a:solidFill>
                  <a:effectLst/>
                  <a:uLnTx/>
                  <a:uFillTx/>
                  <a:latin typeface="+mj-lt"/>
                  <a:ea typeface="+mn-ea"/>
                  <a:cs typeface="+mn-cs"/>
                </a:rPr>
                <a:t>/ poor access to services and large out-of-pocket expenditure</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L</a:t>
              </a:r>
              <a:r>
                <a:rPr kumimoji="0" lang="en-US" sz="1100" b="0" i="0" u="none" strike="noStrike" kern="1200" cap="none" spc="0" normalizeH="0" baseline="0" noProof="0" dirty="0">
                  <a:ln>
                    <a:noFill/>
                  </a:ln>
                  <a:solidFill>
                    <a:schemeClr val="bg1"/>
                  </a:solidFill>
                  <a:effectLst/>
                  <a:uLnTx/>
                  <a:uFillTx/>
                  <a:latin typeface="+mj-lt"/>
                  <a:ea typeface="+mn-ea"/>
                  <a:cs typeface="+mn-cs"/>
                </a:rPr>
                <a:t>ow investment in infrastructure and system digitalisation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L</a:t>
              </a:r>
              <a:r>
                <a:rPr kumimoji="0" lang="en-US" sz="1100" b="0" i="0" u="none" strike="noStrike" kern="1200" cap="none" spc="0" normalizeH="0" baseline="0" noProof="0" dirty="0">
                  <a:ln>
                    <a:noFill/>
                  </a:ln>
                  <a:solidFill>
                    <a:schemeClr val="bg1"/>
                  </a:solidFill>
                  <a:effectLst/>
                  <a:uLnTx/>
                  <a:uFillTx/>
                  <a:latin typeface="+mj-lt"/>
                  <a:ea typeface="+mn-ea"/>
                  <a:cs typeface="+mn-cs"/>
                </a:rPr>
                <a:t>ow trust in health systems and data sharing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100" dirty="0">
                  <a:solidFill>
                    <a:schemeClr val="bg1"/>
                  </a:solidFill>
                  <a:latin typeface="+mj-lt"/>
                </a:rPr>
                <a:t>W</a:t>
              </a:r>
              <a:r>
                <a:rPr kumimoji="0" lang="en-US" sz="1100" b="0" i="0" u="none" strike="noStrike" kern="1200" cap="none" spc="0" normalizeH="0" baseline="0" noProof="0" dirty="0">
                  <a:ln>
                    <a:noFill/>
                  </a:ln>
                  <a:solidFill>
                    <a:schemeClr val="bg1"/>
                  </a:solidFill>
                  <a:effectLst/>
                  <a:uLnTx/>
                  <a:uFillTx/>
                  <a:latin typeface="+mj-lt"/>
                  <a:ea typeface="+mn-ea"/>
                  <a:cs typeface="+mn-cs"/>
                </a:rPr>
                <a:t>ide gaps in digital and health literacy with high proportion of the population displaying unhealthy behaviours.</a:t>
              </a:r>
            </a:p>
          </p:txBody>
        </p:sp>
        <p:sp>
          <p:nvSpPr>
            <p:cNvPr id="24" name="TextBox 23">
              <a:extLst>
                <a:ext uri="{FF2B5EF4-FFF2-40B4-BE49-F238E27FC236}">
                  <a16:creationId xmlns:a16="http://schemas.microsoft.com/office/drawing/2014/main" id="{48B59630-0F87-4396-BD4E-FB0BDB403B13}"/>
                </a:ext>
              </a:extLst>
            </p:cNvPr>
            <p:cNvSpPr txBox="1"/>
            <p:nvPr/>
          </p:nvSpPr>
          <p:spPr>
            <a:xfrm flipH="1">
              <a:off x="7274536" y="5250440"/>
              <a:ext cx="4480142" cy="10534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Pct val="100000"/>
                <a:tabLst/>
                <a:defRPr/>
              </a:pP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Priority: behaviour/lifestyle changes and increase access to affordable</a:t>
              </a:r>
              <a:r>
                <a:rPr kumimoji="0" lang="pl-PL"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and equitable preventative services/tools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rPr>
                <a:t>U</a:t>
              </a:r>
              <a:r>
                <a:rPr kumimoji="0" lang="en-GB" sz="1100" b="0" i="0" u="none" strike="noStrike" kern="1200" cap="none" spc="0" normalizeH="0" baseline="0" noProof="0" dirty="0">
                  <a:ln>
                    <a:noFill/>
                  </a:ln>
                  <a:solidFill>
                    <a:schemeClr val="bg1"/>
                  </a:solidFill>
                  <a:effectLst/>
                  <a:uLnTx/>
                  <a:uFillTx/>
                  <a:ea typeface="+mn-ea"/>
                  <a:cs typeface="+mn-cs"/>
                </a:rPr>
                <a:t>se lack of legacy systems as opportunity to establish a fully</a:t>
              </a:r>
              <a:br>
                <a:rPr kumimoji="0" lang="pl-PL" sz="1100" b="0" i="0" u="none" strike="noStrike" kern="1200" cap="none" spc="0" normalizeH="0" baseline="0" noProof="0" dirty="0">
                  <a:ln>
                    <a:noFill/>
                  </a:ln>
                  <a:solidFill>
                    <a:schemeClr val="bg1"/>
                  </a:solidFill>
                  <a:effectLst/>
                  <a:uLnTx/>
                  <a:uFillTx/>
                  <a:ea typeface="+mn-ea"/>
                  <a:cs typeface="+mn-cs"/>
                </a:rPr>
              </a:br>
              <a:r>
                <a:rPr kumimoji="0" lang="en-GB" sz="1100" b="0" i="0" u="none" strike="noStrike" kern="1200" cap="none" spc="0" normalizeH="0" baseline="0" noProof="0" dirty="0">
                  <a:ln>
                    <a:noFill/>
                  </a:ln>
                  <a:solidFill>
                    <a:schemeClr val="bg1"/>
                  </a:solidFill>
                  <a:effectLst/>
                  <a:uLnTx/>
                  <a:uFillTx/>
                  <a:ea typeface="+mn-ea"/>
                  <a:cs typeface="+mn-cs"/>
                </a:rPr>
                <a:t>digitalised healthcare system</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altLang="zh-CN" sz="1100" dirty="0">
                  <a:solidFill>
                    <a:schemeClr val="bg1"/>
                  </a:solidFill>
                </a:rPr>
                <a:t>P</a:t>
              </a:r>
              <a:r>
                <a:rPr kumimoji="0" lang="en-GB" altLang="zh-CN" sz="1100" b="0" i="0" u="none" strike="noStrike" kern="1200" cap="none" spc="0" normalizeH="0" baseline="0" noProof="0" dirty="0">
                  <a:ln>
                    <a:noFill/>
                  </a:ln>
                  <a:solidFill>
                    <a:schemeClr val="bg1"/>
                  </a:solidFill>
                  <a:effectLst/>
                  <a:uLnTx/>
                  <a:uFillTx/>
                  <a:ea typeface="+mn-ea"/>
                  <a:cs typeface="+mn-cs"/>
                </a:rPr>
                <a:t>rovide new routes of access to healthcare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sz="1100" dirty="0">
                  <a:solidFill>
                    <a:schemeClr val="bg1"/>
                  </a:solidFill>
                </a:rPr>
                <a:t>I</a:t>
              </a:r>
              <a:r>
                <a:rPr kumimoji="0" lang="en-GB" sz="1100" b="0" i="0" u="none" strike="noStrike" kern="1200" cap="none" spc="0" normalizeH="0" baseline="0" noProof="0" dirty="0">
                  <a:ln>
                    <a:noFill/>
                  </a:ln>
                  <a:solidFill>
                    <a:schemeClr val="bg1"/>
                  </a:solidFill>
                  <a:effectLst/>
                  <a:uLnTx/>
                  <a:uFillTx/>
                  <a:ea typeface="+mn-ea"/>
                  <a:cs typeface="+mn-cs"/>
                </a:rPr>
                <a:t>ncrease partnerships between academia and private investors</a:t>
              </a:r>
              <a:r>
                <a:rPr kumimoji="0" lang="en-GB" sz="1000" b="0" i="0" u="none" strike="noStrike" kern="1200" cap="none" spc="0" normalizeH="0" baseline="0" noProof="0" dirty="0">
                  <a:ln>
                    <a:noFill/>
                  </a:ln>
                  <a:solidFill>
                    <a:schemeClr val="bg1"/>
                  </a:solidFill>
                  <a:effectLst/>
                  <a:uLnTx/>
                  <a:uFillTx/>
                  <a:ea typeface="+mn-ea"/>
                  <a:cs typeface="+mn-cs"/>
                </a:rPr>
                <a:t>.</a:t>
              </a:r>
              <a:endParaRPr kumimoji="0" lang="en-US" sz="1000" b="0" i="0" u="none" strike="noStrike" kern="1200" cap="none" spc="0" normalizeH="0" baseline="0" noProof="0" dirty="0">
                <a:ln>
                  <a:noFill/>
                </a:ln>
                <a:solidFill>
                  <a:schemeClr val="bg1"/>
                </a:solidFill>
                <a:effectLst/>
                <a:uLnTx/>
                <a:uFillTx/>
                <a:ea typeface="+mn-ea"/>
                <a:cs typeface="+mn-cs"/>
              </a:endParaRPr>
            </a:p>
          </p:txBody>
        </p:sp>
        <p:sp>
          <p:nvSpPr>
            <p:cNvPr id="25" name="AutoShape 11">
              <a:extLst>
                <a:ext uri="{FF2B5EF4-FFF2-40B4-BE49-F238E27FC236}">
                  <a16:creationId xmlns:a16="http://schemas.microsoft.com/office/drawing/2014/main" id="{60838AE0-496A-C70B-12AC-D4FE278A851B}"/>
                </a:ext>
              </a:extLst>
            </p:cNvPr>
            <p:cNvSpPr>
              <a:spLocks noChangeArrowheads="1"/>
            </p:cNvSpPr>
            <p:nvPr/>
          </p:nvSpPr>
          <p:spPr bwMode="gray">
            <a:xfrm rot="16200000" flipH="1">
              <a:off x="6046060" y="3642229"/>
              <a:ext cx="360000" cy="1606780"/>
            </a:xfrm>
            <a:prstGeom prst="downArrow">
              <a:avLst>
                <a:gd name="adj1" fmla="val 49815"/>
                <a:gd name="adj2" fmla="val 54667"/>
              </a:avLst>
            </a:prstGeom>
            <a:solidFill>
              <a:srgbClr val="046A38"/>
            </a:solidFill>
            <a:ln w="6350" algn="ctr">
              <a:noFill/>
              <a:miter lim="800000"/>
              <a:headEnd/>
              <a:tailEnd/>
            </a:ln>
            <a:effectLst/>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ea typeface="+mn-ea"/>
                <a:cs typeface="+mn-cs"/>
              </a:endParaRPr>
            </a:p>
          </p:txBody>
        </p:sp>
        <p:sp>
          <p:nvSpPr>
            <p:cNvPr id="26" name="AutoShape 11">
              <a:extLst>
                <a:ext uri="{FF2B5EF4-FFF2-40B4-BE49-F238E27FC236}">
                  <a16:creationId xmlns:a16="http://schemas.microsoft.com/office/drawing/2014/main" id="{ADF00ADA-5B1C-4CBC-A7DA-2F342D585B3F}"/>
                </a:ext>
              </a:extLst>
            </p:cNvPr>
            <p:cNvSpPr>
              <a:spLocks noChangeArrowheads="1"/>
            </p:cNvSpPr>
            <p:nvPr/>
          </p:nvSpPr>
          <p:spPr bwMode="gray">
            <a:xfrm rot="16200000" flipH="1">
              <a:off x="6046060" y="4973788"/>
              <a:ext cx="360000" cy="1606780"/>
            </a:xfrm>
            <a:prstGeom prst="downArrow">
              <a:avLst>
                <a:gd name="adj1" fmla="val 49815"/>
                <a:gd name="adj2" fmla="val 54667"/>
              </a:avLst>
            </a:prstGeom>
            <a:solidFill>
              <a:srgbClr val="2C5234"/>
            </a:solidFill>
            <a:ln w="6350" algn="ctr">
              <a:noFill/>
              <a:miter lim="800000"/>
              <a:headEnd/>
              <a:tailEnd/>
            </a:ln>
            <a:effectLst/>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ea typeface="+mn-ea"/>
                <a:cs typeface="+mn-cs"/>
              </a:endParaRPr>
            </a:p>
          </p:txBody>
        </p:sp>
        <p:sp>
          <p:nvSpPr>
            <p:cNvPr id="29" name="AutoShape 11">
              <a:extLst>
                <a:ext uri="{FF2B5EF4-FFF2-40B4-BE49-F238E27FC236}">
                  <a16:creationId xmlns:a16="http://schemas.microsoft.com/office/drawing/2014/main" id="{DD97281A-6B48-7B5C-CB63-0951D97ECB02}"/>
                </a:ext>
              </a:extLst>
            </p:cNvPr>
            <p:cNvSpPr>
              <a:spLocks noChangeArrowheads="1"/>
            </p:cNvSpPr>
            <p:nvPr/>
          </p:nvSpPr>
          <p:spPr bwMode="gray">
            <a:xfrm rot="16200000" flipH="1">
              <a:off x="6046060" y="2310669"/>
              <a:ext cx="360000" cy="1606780"/>
            </a:xfrm>
            <a:prstGeom prst="downArrow">
              <a:avLst>
                <a:gd name="adj1" fmla="val 49815"/>
                <a:gd name="adj2" fmla="val 54667"/>
              </a:avLst>
            </a:prstGeom>
            <a:solidFill>
              <a:srgbClr val="009A44"/>
            </a:solidFill>
            <a:ln w="6350" algn="ctr">
              <a:noFill/>
              <a:miter lim="800000"/>
              <a:headEnd/>
              <a:tailEnd/>
            </a:ln>
            <a:effectLst/>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ea typeface="+mn-ea"/>
                <a:cs typeface="+mn-cs"/>
              </a:endParaRPr>
            </a:p>
          </p:txBody>
        </p:sp>
        <p:sp>
          <p:nvSpPr>
            <p:cNvPr id="32" name="AutoShape 11">
              <a:extLst>
                <a:ext uri="{FF2B5EF4-FFF2-40B4-BE49-F238E27FC236}">
                  <a16:creationId xmlns:a16="http://schemas.microsoft.com/office/drawing/2014/main" id="{F484BAA9-4D0B-1EBA-4AEA-A7AA4ACD0B02}"/>
                </a:ext>
              </a:extLst>
            </p:cNvPr>
            <p:cNvSpPr>
              <a:spLocks noChangeArrowheads="1"/>
            </p:cNvSpPr>
            <p:nvPr/>
          </p:nvSpPr>
          <p:spPr bwMode="gray">
            <a:xfrm rot="16200000" flipH="1">
              <a:off x="6046060" y="979107"/>
              <a:ext cx="360000" cy="1606780"/>
            </a:xfrm>
            <a:prstGeom prst="downArrow">
              <a:avLst>
                <a:gd name="adj1" fmla="val 49815"/>
                <a:gd name="adj2" fmla="val 54667"/>
              </a:avLst>
            </a:prstGeom>
            <a:solidFill>
              <a:schemeClr val="accent1"/>
            </a:solidFill>
            <a:ln w="6350" algn="ctr">
              <a:noFill/>
              <a:miter lim="800000"/>
              <a:headEnd/>
              <a:tailEnd/>
            </a:ln>
            <a:effectLst/>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ea typeface="+mn-ea"/>
                <a:cs typeface="+mn-cs"/>
              </a:endParaRPr>
            </a:p>
          </p:txBody>
        </p:sp>
        <p:sp>
          <p:nvSpPr>
            <p:cNvPr id="40" name="TextBox 39">
              <a:extLst>
                <a:ext uri="{FF2B5EF4-FFF2-40B4-BE49-F238E27FC236}">
                  <a16:creationId xmlns:a16="http://schemas.microsoft.com/office/drawing/2014/main" id="{D3722E61-089A-E62C-6A31-60F69598604C}"/>
                </a:ext>
              </a:extLst>
            </p:cNvPr>
            <p:cNvSpPr txBox="1"/>
            <p:nvPr/>
          </p:nvSpPr>
          <p:spPr>
            <a:xfrm>
              <a:off x="5422670" y="2800872"/>
              <a:ext cx="154705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000" b="0" i="0" u="none" strike="noStrike" kern="1200" cap="none" spc="0" normalizeH="0" baseline="0" noProof="0" dirty="0">
                  <a:ln>
                    <a:noFill/>
                  </a:ln>
                  <a:solidFill>
                    <a:schemeClr val="bg1"/>
                  </a:solidFill>
                  <a:effectLst/>
                  <a:uLnTx/>
                  <a:uFillTx/>
                  <a:ea typeface="+mn-ea"/>
                  <a:cs typeface="+mn-cs"/>
                </a:rPr>
                <a:t>Lessons from leaders +</a:t>
              </a:r>
            </a:p>
          </p:txBody>
        </p:sp>
        <p:sp>
          <p:nvSpPr>
            <p:cNvPr id="42" name="TextBox 41">
              <a:extLst>
                <a:ext uri="{FF2B5EF4-FFF2-40B4-BE49-F238E27FC236}">
                  <a16:creationId xmlns:a16="http://schemas.microsoft.com/office/drawing/2014/main" id="{4B299250-E035-D71E-EB1B-04C582AB5E9D}"/>
                </a:ext>
              </a:extLst>
            </p:cNvPr>
            <p:cNvSpPr txBox="1"/>
            <p:nvPr/>
          </p:nvSpPr>
          <p:spPr>
            <a:xfrm>
              <a:off x="5422670" y="4127461"/>
              <a:ext cx="154705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000" b="0" i="0" u="none" strike="noStrike" kern="1200" cap="none" spc="0" normalizeH="0" baseline="0" noProof="0" dirty="0">
                  <a:ln>
                    <a:noFill/>
                  </a:ln>
                  <a:solidFill>
                    <a:schemeClr val="bg1"/>
                  </a:solidFill>
                  <a:effectLst/>
                  <a:uLnTx/>
                  <a:uFillTx/>
                  <a:ea typeface="+mn-ea"/>
                  <a:cs typeface="+mn-cs"/>
                </a:rPr>
                <a:t>Lessons from leaders/FF +</a:t>
              </a:r>
            </a:p>
          </p:txBody>
        </p:sp>
        <p:sp>
          <p:nvSpPr>
            <p:cNvPr id="43" name="TextBox 42">
              <a:extLst>
                <a:ext uri="{FF2B5EF4-FFF2-40B4-BE49-F238E27FC236}">
                  <a16:creationId xmlns:a16="http://schemas.microsoft.com/office/drawing/2014/main" id="{0E487EF0-E198-C087-E5C8-79C1C41CDE2F}"/>
                </a:ext>
              </a:extLst>
            </p:cNvPr>
            <p:cNvSpPr txBox="1"/>
            <p:nvPr/>
          </p:nvSpPr>
          <p:spPr>
            <a:xfrm>
              <a:off x="5429020" y="5472435"/>
              <a:ext cx="154705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000" b="0" i="0" u="none" strike="noStrike" kern="1200" cap="none" spc="0" normalizeH="0" baseline="0" noProof="0" dirty="0">
                  <a:ln>
                    <a:noFill/>
                  </a:ln>
                  <a:solidFill>
                    <a:schemeClr val="bg1"/>
                  </a:solidFill>
                  <a:effectLst/>
                  <a:uLnTx/>
                  <a:uFillTx/>
                  <a:ea typeface="+mn-ea"/>
                  <a:cs typeface="+mn-cs"/>
                </a:rPr>
                <a:t>Learning from all +</a:t>
              </a:r>
            </a:p>
          </p:txBody>
        </p:sp>
      </p:grpSp>
    </p:spTree>
    <p:extLst>
      <p:ext uri="{BB962C8B-B14F-4D97-AF65-F5344CB8AC3E}">
        <p14:creationId xmlns:p14="http://schemas.microsoft.com/office/powerpoint/2010/main" val="237129311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8F81-4F3A-C414-FF0A-61C61D956FB0}"/>
              </a:ext>
            </a:extLst>
          </p:cNvPr>
          <p:cNvSpPr>
            <a:spLocks noGrp="1"/>
          </p:cNvSpPr>
          <p:nvPr>
            <p:ph type="title"/>
          </p:nvPr>
        </p:nvSpPr>
        <p:spPr/>
        <p:txBody>
          <a:bodyPr/>
          <a:lstStyle/>
          <a:p>
            <a:r>
              <a:rPr lang="en-GB" sz="2000" b="0" i="0" dirty="0">
                <a:solidFill>
                  <a:schemeClr val="bg1"/>
                </a:solidFill>
                <a:effectLst/>
              </a:rPr>
              <a:t>This vision, if realised, will lead to healthier populations and more affordable and sustainable healthcare. By 2040, if our projections hold, the healthcare industry will be radically different, significantly extending the population's lives by years.</a:t>
            </a:r>
            <a:br>
              <a:rPr lang="en-GB" sz="1400" dirty="0">
                <a:solidFill>
                  <a:schemeClr val="bg1"/>
                </a:solidFill>
              </a:rPr>
            </a:br>
            <a:endParaRPr lang="en-GB" sz="1800" dirty="0"/>
          </a:p>
        </p:txBody>
      </p:sp>
      <p:cxnSp>
        <p:nvCxnSpPr>
          <p:cNvPr id="3" name="Straight Connector 2">
            <a:extLst>
              <a:ext uri="{FF2B5EF4-FFF2-40B4-BE49-F238E27FC236}">
                <a16:creationId xmlns:a16="http://schemas.microsoft.com/office/drawing/2014/main" id="{620EC92E-5601-8840-C241-4304C0B64D20}"/>
              </a:ext>
            </a:extLst>
          </p:cNvPr>
          <p:cNvCxnSpPr>
            <a:cxnSpLocks/>
          </p:cNvCxnSpPr>
          <p:nvPr/>
        </p:nvCxnSpPr>
        <p:spPr>
          <a:xfrm flipH="1">
            <a:off x="420687" y="1410526"/>
            <a:ext cx="11036026" cy="0"/>
          </a:xfrm>
          <a:prstGeom prst="line">
            <a:avLst/>
          </a:prstGeom>
          <a:noFill/>
          <a:ln w="38100" cap="flat" cmpd="sng" algn="ctr">
            <a:solidFill>
              <a:srgbClr val="86BC25"/>
            </a:solidFill>
            <a:prstDash val="solid"/>
            <a:miter lim="800000"/>
          </a:ln>
          <a:effectLst/>
        </p:spPr>
      </p:cxnSp>
      <p:sp>
        <p:nvSpPr>
          <p:cNvPr id="8" name="TextBox 7">
            <a:extLst>
              <a:ext uri="{FF2B5EF4-FFF2-40B4-BE49-F238E27FC236}">
                <a16:creationId xmlns:a16="http://schemas.microsoft.com/office/drawing/2014/main" id="{F1BC3700-3EE5-6E6F-531D-79F63025AC46}"/>
              </a:ext>
            </a:extLst>
          </p:cNvPr>
          <p:cNvSpPr txBox="1"/>
          <p:nvPr/>
        </p:nvSpPr>
        <p:spPr>
          <a:xfrm>
            <a:off x="5446241" y="1759968"/>
            <a:ext cx="6098058"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Open Sans Light"/>
                <a:ea typeface="+mn-ea"/>
                <a:cs typeface="+mn-cs"/>
              </a:rPr>
              <a:t>Incumbents can either lead the </a:t>
            </a:r>
            <a:r>
              <a:rPr kumimoji="0" lang="en-GB" sz="1800" b="0" i="0" u="none" strike="noStrike" kern="1200" cap="none" spc="0" normalizeH="0" baseline="0" noProof="0" dirty="0" err="1">
                <a:ln>
                  <a:noFill/>
                </a:ln>
                <a:solidFill>
                  <a:prstClr val="white"/>
                </a:solidFill>
                <a:effectLst/>
                <a:uLnTx/>
                <a:uFillTx/>
                <a:latin typeface="Open Sans Light"/>
                <a:ea typeface="+mn-ea"/>
                <a:cs typeface="+mn-cs"/>
              </a:rPr>
              <a:t>FoH</a:t>
            </a:r>
            <a:r>
              <a:rPr kumimoji="0" lang="en-GB" sz="1800" b="0" i="0" u="none" strike="noStrike" kern="1200" cap="none" spc="0" normalizeH="0" baseline="0" noProof="0" dirty="0">
                <a:ln>
                  <a:noFill/>
                </a:ln>
                <a:solidFill>
                  <a:prstClr val="white"/>
                </a:solidFill>
                <a:effectLst/>
                <a:uLnTx/>
                <a:uFillTx/>
                <a:latin typeface="Open Sans Light"/>
                <a:ea typeface="+mn-ea"/>
                <a:cs typeface="+mn-cs"/>
              </a:rPr>
              <a:t> change as innovative market leaders or resist it and lose their market share.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Open Sans Light"/>
                <a:ea typeface="+mn-ea"/>
                <a:cs typeface="+mn-cs"/>
              </a:rPr>
              <a:t>Those that thrive will partner with disruptors and work towards a shared goal in the future of health.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Open Sans Light"/>
                <a:ea typeface="+mn-ea"/>
                <a:cs typeface="+mn-cs"/>
              </a:rPr>
              <a:t>While disease won’t be eliminated, innovations in data, science and technology will enable earlier risk identification, proactive intervention and insightful understanding of disease progression to support individual well-being actively and effectively.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Open Sans Light"/>
                <a:ea typeface="+mn-ea"/>
                <a:cs typeface="+mn-cs"/>
              </a:rPr>
              <a:t>The focus will switch from wellness to holistic well-being, with entities like pharmacy hubs and digital health providers assuming new roles to drive value in a revamped health ecosystem. </a:t>
            </a:r>
          </a:p>
        </p:txBody>
      </p:sp>
    </p:spTree>
    <p:extLst>
      <p:ext uri="{BB962C8B-B14F-4D97-AF65-F5344CB8AC3E}">
        <p14:creationId xmlns:p14="http://schemas.microsoft.com/office/powerpoint/2010/main" val="26846182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65F7F6-9BB3-E669-AA9F-6C6FDAF471C7}"/>
              </a:ext>
            </a:extLst>
          </p:cNvPr>
          <p:cNvSpPr>
            <a:spLocks noGrp="1"/>
          </p:cNvSpPr>
          <p:nvPr>
            <p:ph type="body" sz="quarter" idx="10"/>
          </p:nvPr>
        </p:nvSpPr>
        <p:spPr/>
        <p:txBody>
          <a:bodyPr/>
          <a:lstStyle/>
          <a:p>
            <a:r>
              <a:rPr lang="en-US" dirty="0"/>
              <a:t>This publication has been written in general terms and we recommend that you obtain professional advice before acting or refraining from action on any of the contents of this publication. </a:t>
            </a:r>
          </a:p>
          <a:p>
            <a:r>
              <a:rPr lang="en-US" dirty="0"/>
              <a:t>Deloitte LLP accepts no liability for any loss occasioned to any person acting or refraining from action as a result of any material in this publication.Deloitte LLP is a limited liability partnership registered in England and Wales with registered number OC303675 and its registered office at 1 New Street Square, London, EC4A 3HQ, United Kingdom. </a:t>
            </a:r>
          </a:p>
          <a:p>
            <a:r>
              <a:rPr lang="en-US" dirty="0"/>
              <a:t>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see www.deloitte.com/about to learn more about our global network of member firms.</a:t>
            </a:r>
          </a:p>
          <a:p>
            <a:r>
              <a:rPr lang="en-US" dirty="0"/>
              <a:t>© 2024 Deloitte LLP. All rights reserved.</a:t>
            </a:r>
          </a:p>
          <a:p>
            <a:r>
              <a:rPr lang="en-US" dirty="0"/>
              <a:t>Designed and produced by 368 at Deloitte. J317800</a:t>
            </a:r>
          </a:p>
        </p:txBody>
      </p:sp>
    </p:spTree>
    <p:extLst>
      <p:ext uri="{BB962C8B-B14F-4D97-AF65-F5344CB8AC3E}">
        <p14:creationId xmlns:p14="http://schemas.microsoft.com/office/powerpoint/2010/main" val="3170209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4D7D2B-F557-B3B2-A886-0F31980E7A58}"/>
              </a:ext>
            </a:extLst>
          </p:cNvPr>
          <p:cNvGraphicFramePr>
            <a:graphicFrameLocks noChangeAspect="1"/>
          </p:cNvGraphicFramePr>
          <p:nvPr>
            <p:custDataLst>
              <p:tags r:id="rId1"/>
            </p:custDataLst>
            <p:extLst>
              <p:ext uri="{D42A27DB-BD31-4B8C-83A1-F6EECF244321}">
                <p14:modId xmlns:p14="http://schemas.microsoft.com/office/powerpoint/2010/main" val="16672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think-cell data - do not delete" hidden="1">
                        <a:extLst>
                          <a:ext uri="{FF2B5EF4-FFF2-40B4-BE49-F238E27FC236}">
                            <a16:creationId xmlns:a16="http://schemas.microsoft.com/office/drawing/2014/main" id="{D14D7D2B-F557-B3B2-A886-0F31980E7A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7C582B-6709-1331-5F6C-B03AFF7D0053}"/>
              </a:ext>
            </a:extLst>
          </p:cNvPr>
          <p:cNvSpPr>
            <a:spLocks noGrp="1"/>
          </p:cNvSpPr>
          <p:nvPr>
            <p:ph type="title"/>
          </p:nvPr>
        </p:nvSpPr>
        <p:spPr/>
        <p:txBody>
          <a:bodyPr vert="horz"/>
          <a:lstStyle/>
          <a:p>
            <a:r>
              <a:rPr lang="en-US" dirty="0"/>
              <a:t>All countries in Europe are facing substantial challenges in continuing to deliver high-quality healthcare</a:t>
            </a:r>
          </a:p>
        </p:txBody>
      </p:sp>
      <p:sp>
        <p:nvSpPr>
          <p:cNvPr id="60" name="Pentagon 260">
            <a:extLst>
              <a:ext uri="{FF2B5EF4-FFF2-40B4-BE49-F238E27FC236}">
                <a16:creationId xmlns:a16="http://schemas.microsoft.com/office/drawing/2014/main" id="{0C3A463F-FDE7-97C0-9897-10C07E5331C6}"/>
              </a:ext>
            </a:extLst>
          </p:cNvPr>
          <p:cNvSpPr>
            <a:spLocks/>
          </p:cNvSpPr>
          <p:nvPr/>
        </p:nvSpPr>
        <p:spPr>
          <a:xfrm flipH="1">
            <a:off x="404941" y="5515671"/>
            <a:ext cx="11364783" cy="633011"/>
          </a:xfrm>
          <a:prstGeom prst="rect">
            <a:avLst/>
          </a:prstGeom>
          <a:gradFill flip="none" rotWithShape="1">
            <a:gsLst>
              <a:gs pos="36000">
                <a:schemeClr val="accent1">
                  <a:alpha val="35000"/>
                </a:schemeClr>
              </a:gs>
              <a:gs pos="100000">
                <a:schemeClr val="tx1">
                  <a:alpha val="0"/>
                </a:schemeClr>
              </a:gs>
            </a:gsLst>
            <a:path path="circle">
              <a:fillToRect l="50000" t="50000" r="50000" b="50000"/>
            </a:path>
            <a:tileRect/>
          </a:gradFill>
          <a:ln w="6350" cap="flat" cmpd="sng" algn="ctr">
            <a:noFill/>
            <a:prstDash val="solid"/>
          </a:ln>
          <a:effectLst/>
        </p:spPr>
        <p:txBody>
          <a:bodyPr lIns="576000" r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The European Commission has committed to levelling up countries with Recovery and Resilience funding focused on digitalisation, primary care and prevention </a:t>
            </a:r>
          </a:p>
        </p:txBody>
      </p:sp>
      <p:sp>
        <p:nvSpPr>
          <p:cNvPr id="56" name="Pentagon 260">
            <a:extLst>
              <a:ext uri="{FF2B5EF4-FFF2-40B4-BE49-F238E27FC236}">
                <a16:creationId xmlns:a16="http://schemas.microsoft.com/office/drawing/2014/main" id="{3BD0183F-C418-4C68-E973-8C0CD4B6708A}"/>
              </a:ext>
            </a:extLst>
          </p:cNvPr>
          <p:cNvSpPr>
            <a:spLocks/>
          </p:cNvSpPr>
          <p:nvPr/>
        </p:nvSpPr>
        <p:spPr>
          <a:xfrm flipH="1">
            <a:off x="422746" y="1688050"/>
            <a:ext cx="3660301" cy="3407190"/>
          </a:xfrm>
          <a:prstGeom prst="rect">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64" name="Pentagon 260">
            <a:extLst>
              <a:ext uri="{FF2B5EF4-FFF2-40B4-BE49-F238E27FC236}">
                <a16:creationId xmlns:a16="http://schemas.microsoft.com/office/drawing/2014/main" id="{964D4277-0815-B9C2-8DD1-B15FFD0E5824}"/>
              </a:ext>
            </a:extLst>
          </p:cNvPr>
          <p:cNvSpPr>
            <a:spLocks/>
          </p:cNvSpPr>
          <p:nvPr/>
        </p:nvSpPr>
        <p:spPr>
          <a:xfrm flipH="1">
            <a:off x="422749" y="1688050"/>
            <a:ext cx="3619000" cy="633011"/>
          </a:xfrm>
          <a:prstGeom prst="homePlate">
            <a:avLst>
              <a:gd name="adj" fmla="val 0"/>
            </a:avLst>
          </a:prstGeom>
          <a:noFill/>
          <a:ln w="6350" cap="flat" cmpd="sng" algn="ctr">
            <a:noFill/>
            <a:prstDash val="solid"/>
          </a:ln>
          <a:effectLst/>
        </p:spPr>
        <p:txBody>
          <a:bodyPr lIns="1080000" tIns="144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INCREASE IN DEMAND IS NOT BEING MET BY AVAILABLE  RESOURCES</a:t>
            </a:r>
          </a:p>
        </p:txBody>
      </p:sp>
      <p:sp>
        <p:nvSpPr>
          <p:cNvPr id="76" name="Pentagon 260">
            <a:extLst>
              <a:ext uri="{FF2B5EF4-FFF2-40B4-BE49-F238E27FC236}">
                <a16:creationId xmlns:a16="http://schemas.microsoft.com/office/drawing/2014/main" id="{4D484B78-E012-E34A-F73F-FC569B7EC654}"/>
              </a:ext>
            </a:extLst>
          </p:cNvPr>
          <p:cNvSpPr>
            <a:spLocks/>
          </p:cNvSpPr>
          <p:nvPr/>
        </p:nvSpPr>
        <p:spPr>
          <a:xfrm flipH="1">
            <a:off x="422749" y="2734375"/>
            <a:ext cx="3618998" cy="2092881"/>
          </a:xfrm>
          <a:prstGeom prst="homePlate">
            <a:avLst>
              <a:gd name="adj" fmla="val 0"/>
            </a:avLst>
          </a:prstGeom>
          <a:noFill/>
          <a:ln w="6350" cap="flat" cmpd="sng" algn="ctr">
            <a:noFill/>
            <a:prstDash val="solid"/>
          </a:ln>
          <a:effectLst/>
        </p:spPr>
        <p:txBody>
          <a:bodyPr lIns="324000" tIns="0" rIns="72000" bIns="0" rtlCol="0" anchor="t">
            <a:spAutoFit/>
          </a:bodyPr>
          <a:lstStyle/>
          <a:p>
            <a:pPr>
              <a:spcAft>
                <a:spcPts val="1200"/>
              </a:spcAft>
              <a:defRPr/>
            </a:pPr>
            <a:r>
              <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rPr>
              <a:t>Ageing populations and changing expectations.</a:t>
            </a:r>
          </a:p>
          <a:p>
            <a:pPr>
              <a:spcAft>
                <a:spcPts val="1200"/>
              </a:spcAft>
              <a:defRPr/>
            </a:pPr>
            <a:r>
              <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rPr>
              <a:t>Rigid and complex financing models.</a:t>
            </a:r>
          </a:p>
          <a:p>
            <a:pPr>
              <a:spcAft>
                <a:spcPts val="1200"/>
              </a:spcAft>
              <a:defRPr/>
            </a:pPr>
            <a:r>
              <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rPr>
              <a:t>Increasing costs of innovation.</a:t>
            </a:r>
          </a:p>
          <a:p>
            <a:pPr>
              <a:spcAft>
                <a:spcPts val="1200"/>
              </a:spcAft>
              <a:defRPr/>
            </a:pPr>
            <a:r>
              <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rPr>
              <a:t>Scarcity of skilled personnel.</a:t>
            </a:r>
          </a:p>
          <a:p>
            <a:pPr>
              <a:spcAft>
                <a:spcPts val="1200"/>
              </a:spcAft>
              <a:defRPr/>
            </a:pPr>
            <a:r>
              <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rPr>
              <a:t>Rising health inequalities and health complexities, exacerbated by climate change and mass migration.</a:t>
            </a:r>
          </a:p>
        </p:txBody>
      </p:sp>
      <p:sp>
        <p:nvSpPr>
          <p:cNvPr id="77" name="Arrow: Chevron 76">
            <a:extLst>
              <a:ext uri="{FF2B5EF4-FFF2-40B4-BE49-F238E27FC236}">
                <a16:creationId xmlns:a16="http://schemas.microsoft.com/office/drawing/2014/main" id="{8D450E6E-E2B0-F68E-27D4-106DD142CA53}"/>
              </a:ext>
            </a:extLst>
          </p:cNvPr>
          <p:cNvSpPr/>
          <p:nvPr/>
        </p:nvSpPr>
        <p:spPr bwMode="gray">
          <a:xfrm>
            <a:off x="521947" y="2737327"/>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54" name="Pentagon 260">
            <a:extLst>
              <a:ext uri="{FF2B5EF4-FFF2-40B4-BE49-F238E27FC236}">
                <a16:creationId xmlns:a16="http://schemas.microsoft.com/office/drawing/2014/main" id="{4A2EC252-BB6C-95C8-6819-7FD9A7E74465}"/>
              </a:ext>
            </a:extLst>
          </p:cNvPr>
          <p:cNvSpPr>
            <a:spLocks/>
          </p:cNvSpPr>
          <p:nvPr/>
        </p:nvSpPr>
        <p:spPr>
          <a:xfrm flipH="1">
            <a:off x="4264025" y="1688050"/>
            <a:ext cx="3662362" cy="3407190"/>
          </a:xfrm>
          <a:prstGeom prst="rect">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65" name="Pentagon 260">
            <a:extLst>
              <a:ext uri="{FF2B5EF4-FFF2-40B4-BE49-F238E27FC236}">
                <a16:creationId xmlns:a16="http://schemas.microsoft.com/office/drawing/2014/main" id="{8159B9C9-2A9E-5BBD-C9D8-E84AD33876C0}"/>
              </a:ext>
            </a:extLst>
          </p:cNvPr>
          <p:cNvSpPr>
            <a:spLocks/>
          </p:cNvSpPr>
          <p:nvPr/>
        </p:nvSpPr>
        <p:spPr>
          <a:xfrm flipH="1">
            <a:off x="4264025" y="1688050"/>
            <a:ext cx="3575050" cy="633011"/>
          </a:xfrm>
          <a:prstGeom prst="homePlate">
            <a:avLst>
              <a:gd name="adj" fmla="val 0"/>
            </a:avLst>
          </a:prstGeom>
          <a:noFill/>
          <a:ln w="6350" cap="flat" cmpd="sng" algn="ctr">
            <a:noFill/>
            <a:prstDash val="solid"/>
          </a:ln>
          <a:effectLst/>
        </p:spPr>
        <p:txBody>
          <a:bodyPr lIns="1080000" tIns="144000" rIns="72000" rtlCol="0" anchor="t"/>
          <a:lstStyle/>
          <a:p>
            <a:r>
              <a:rPr lang="en-US" sz="1400" b="1" kern="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a:rPr>
              <a:t>THE IMPACT OF</a:t>
            </a:r>
            <a:br>
              <a:rPr lang="en-US" sz="1400" b="1" kern="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a:rPr>
            </a:br>
            <a:r>
              <a:rPr lang="en-US" sz="1400" b="1" kern="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a:rPr>
              <a:t>COVID-19</a:t>
            </a:r>
            <a:br>
              <a:rPr lang="en-US" sz="1400" b="1" kern="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a:rPr>
            </a:br>
            <a:r>
              <a:rPr lang="en-US" sz="1400" b="1" kern="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a:rPr>
              <a:t>IS ONGOING</a:t>
            </a:r>
          </a:p>
        </p:txBody>
      </p:sp>
      <p:sp>
        <p:nvSpPr>
          <p:cNvPr id="82" name="Pentagon 260">
            <a:extLst>
              <a:ext uri="{FF2B5EF4-FFF2-40B4-BE49-F238E27FC236}">
                <a16:creationId xmlns:a16="http://schemas.microsoft.com/office/drawing/2014/main" id="{94519624-7BC5-876C-A636-4EE50ACA9D64}"/>
              </a:ext>
            </a:extLst>
          </p:cNvPr>
          <p:cNvSpPr>
            <a:spLocks/>
          </p:cNvSpPr>
          <p:nvPr/>
        </p:nvSpPr>
        <p:spPr>
          <a:xfrm flipH="1">
            <a:off x="4264025" y="2734374"/>
            <a:ext cx="3575050" cy="1785104"/>
          </a:xfrm>
          <a:prstGeom prst="homePlate">
            <a:avLst>
              <a:gd name="adj" fmla="val 0"/>
            </a:avLst>
          </a:prstGeom>
          <a:noFill/>
          <a:ln w="6350" cap="flat" cmpd="sng" algn="ctr">
            <a:noFill/>
            <a:prstDash val="solid"/>
          </a:ln>
          <a:effectLst/>
        </p:spPr>
        <p:txBody>
          <a:bodyPr lIns="324000" tIns="0" rIns="72000" bIns="0" rtlCol="0" anchor="t">
            <a:spAutoFit/>
          </a:bodyPr>
          <a:lstStyle/>
          <a:p>
            <a:pPr>
              <a:spcAft>
                <a:spcPts val="1200"/>
              </a:spcAft>
              <a:defRPr/>
            </a:pPr>
            <a:r>
              <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rPr>
              <a:t>Unprecedented health, economic and societal crises have compounded deep-seated structural issues.</a:t>
            </a:r>
          </a:p>
          <a:p>
            <a:pPr>
              <a:spcAft>
                <a:spcPts val="1200"/>
              </a:spcAft>
              <a:defRPr/>
            </a:pPr>
            <a:r>
              <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rPr>
              <a:t>The disruption led to all countries increasing their healthcare spending.</a:t>
            </a:r>
          </a:p>
          <a:p>
            <a:pPr>
              <a:spcAft>
                <a:spcPts val="1200"/>
              </a:spcAft>
              <a:defRPr/>
            </a:pPr>
            <a:r>
              <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rPr>
              <a:t>Lessons indicate health is the foundation of resilient productive economies and fair societies.</a:t>
            </a:r>
          </a:p>
        </p:txBody>
      </p:sp>
      <p:sp>
        <p:nvSpPr>
          <p:cNvPr id="83" name="Arrow: Chevron 82">
            <a:extLst>
              <a:ext uri="{FF2B5EF4-FFF2-40B4-BE49-F238E27FC236}">
                <a16:creationId xmlns:a16="http://schemas.microsoft.com/office/drawing/2014/main" id="{D0B054BC-2B63-3F43-6C3C-7B423AA6D52A}"/>
              </a:ext>
            </a:extLst>
          </p:cNvPr>
          <p:cNvSpPr/>
          <p:nvPr/>
        </p:nvSpPr>
        <p:spPr bwMode="gray">
          <a:xfrm>
            <a:off x="4363223" y="2737326"/>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55" name="Pentagon 260">
            <a:extLst>
              <a:ext uri="{FF2B5EF4-FFF2-40B4-BE49-F238E27FC236}">
                <a16:creationId xmlns:a16="http://schemas.microsoft.com/office/drawing/2014/main" id="{91FBFAEA-2911-824F-D04A-B662F0423323}"/>
              </a:ext>
            </a:extLst>
          </p:cNvPr>
          <p:cNvSpPr>
            <a:spLocks/>
          </p:cNvSpPr>
          <p:nvPr/>
        </p:nvSpPr>
        <p:spPr>
          <a:xfrm flipH="1">
            <a:off x="8019954" y="1681699"/>
            <a:ext cx="3662362" cy="3407190"/>
          </a:xfrm>
          <a:prstGeom prst="rect">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66" name="Pentagon 260">
            <a:extLst>
              <a:ext uri="{FF2B5EF4-FFF2-40B4-BE49-F238E27FC236}">
                <a16:creationId xmlns:a16="http://schemas.microsoft.com/office/drawing/2014/main" id="{CD7E4672-CD26-308E-2254-C4C608059F24}"/>
              </a:ext>
            </a:extLst>
          </p:cNvPr>
          <p:cNvSpPr>
            <a:spLocks/>
          </p:cNvSpPr>
          <p:nvPr/>
        </p:nvSpPr>
        <p:spPr>
          <a:xfrm flipH="1">
            <a:off x="8107365" y="1688050"/>
            <a:ext cx="3634740" cy="633011"/>
          </a:xfrm>
          <a:prstGeom prst="homePlate">
            <a:avLst>
              <a:gd name="adj" fmla="val 0"/>
            </a:avLst>
          </a:prstGeom>
          <a:noFill/>
          <a:ln w="6350" cap="flat" cmpd="sng" algn="ctr">
            <a:noFill/>
            <a:prstDash val="solid"/>
          </a:ln>
          <a:effectLst/>
        </p:spPr>
        <p:txBody>
          <a:bodyPr lIns="1080000" tIns="144000" rIns="72000" rtlCol="0" anchor="t"/>
          <a:lstStyle/>
          <a:p>
            <a:r>
              <a:rPr lang="en-US" sz="1400" b="1" kern="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a:rPr>
              <a:t>HISTORICAL &amp; CULTURAL DIFFERENCES RESULT IN SUBSTANTIAL DISPARITIES</a:t>
            </a:r>
          </a:p>
        </p:txBody>
      </p:sp>
      <p:sp>
        <p:nvSpPr>
          <p:cNvPr id="100" name="Pentagon 260">
            <a:extLst>
              <a:ext uri="{FF2B5EF4-FFF2-40B4-BE49-F238E27FC236}">
                <a16:creationId xmlns:a16="http://schemas.microsoft.com/office/drawing/2014/main" id="{B7D599E9-2754-F155-E6FE-F60B70C3AC2B}"/>
              </a:ext>
            </a:extLst>
          </p:cNvPr>
          <p:cNvSpPr>
            <a:spLocks/>
          </p:cNvSpPr>
          <p:nvPr/>
        </p:nvSpPr>
        <p:spPr>
          <a:xfrm flipH="1">
            <a:off x="8107365" y="2745120"/>
            <a:ext cx="3634738" cy="1969770"/>
          </a:xfrm>
          <a:prstGeom prst="homePlate">
            <a:avLst>
              <a:gd name="adj" fmla="val 0"/>
            </a:avLst>
          </a:prstGeom>
          <a:noFill/>
          <a:ln w="6350" cap="flat" cmpd="sng" algn="ctr">
            <a:noFill/>
            <a:prstDash val="solid"/>
          </a:ln>
          <a:effectLst/>
        </p:spPr>
        <p:txBody>
          <a:bodyPr lIns="324000" tIns="0" rIns="72000" bIns="0" rtlCol="0" anchor="t">
            <a:spAutoFit/>
          </a:bodyPr>
          <a:lstStyle/>
          <a:p>
            <a:pPr>
              <a:spcAft>
                <a:spcPts val="1200"/>
              </a:spcAft>
            </a:pPr>
            <a:r>
              <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rPr>
              <a:t>A  3-fold difference in health spending per capita between Western/ Northern Europe and   some Central/ Eastern European countries.</a:t>
            </a:r>
          </a:p>
          <a:p>
            <a:pPr>
              <a:spcAft>
                <a:spcPts val="1200"/>
              </a:spcAft>
            </a:pPr>
            <a:r>
              <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rPr>
              <a:t>While nations aspire for UHC, the range of services  and extent of cost-sharing varies substantially.</a:t>
            </a:r>
          </a:p>
          <a:p>
            <a:pPr>
              <a:spcAft>
                <a:spcPts val="1200"/>
              </a:spcAft>
            </a:pPr>
            <a:r>
              <a:rPr lang="en-US" sz="1200" kern="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a:rPr>
              <a:t>Diverse pricing and reimbursement models have created inequalities in access to new medicines and technologies. </a:t>
            </a:r>
          </a:p>
        </p:txBody>
      </p:sp>
      <p:sp>
        <p:nvSpPr>
          <p:cNvPr id="101" name="Arrow: Chevron 100">
            <a:extLst>
              <a:ext uri="{FF2B5EF4-FFF2-40B4-BE49-F238E27FC236}">
                <a16:creationId xmlns:a16="http://schemas.microsoft.com/office/drawing/2014/main" id="{DB78FB13-B698-696B-174B-9AE29A39F94E}"/>
              </a:ext>
            </a:extLst>
          </p:cNvPr>
          <p:cNvSpPr/>
          <p:nvPr/>
        </p:nvSpPr>
        <p:spPr bwMode="gray">
          <a:xfrm>
            <a:off x="8206563" y="2748071"/>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cxnSp>
        <p:nvCxnSpPr>
          <p:cNvPr id="126" name="Connector: Elbow 125">
            <a:extLst>
              <a:ext uri="{FF2B5EF4-FFF2-40B4-BE49-F238E27FC236}">
                <a16:creationId xmlns:a16="http://schemas.microsoft.com/office/drawing/2014/main" id="{7F05A261-19FA-341D-8126-1214DDB9F9BF}"/>
              </a:ext>
            </a:extLst>
          </p:cNvPr>
          <p:cNvCxnSpPr>
            <a:cxnSpLocks/>
            <a:stCxn id="56" idx="2"/>
            <a:endCxn id="54" idx="2"/>
          </p:cNvCxnSpPr>
          <p:nvPr/>
        </p:nvCxnSpPr>
        <p:spPr>
          <a:xfrm rot="16200000" flipH="1">
            <a:off x="4174051" y="3174085"/>
            <a:ext cx="12700" cy="3842310"/>
          </a:xfrm>
          <a:prstGeom prst="bentConnector3">
            <a:avLst>
              <a:gd name="adj1" fmla="val 1800000"/>
            </a:avLst>
          </a:prstGeom>
          <a:noFill/>
          <a:ln w="3175" cap="flat" cmpd="sng" algn="ctr">
            <a:solidFill>
              <a:schemeClr val="bg1"/>
            </a:solidFill>
            <a:prstDash val="solid"/>
            <a:headEnd type="none"/>
            <a:tailEnd type="none"/>
          </a:ln>
          <a:effectLst/>
        </p:spPr>
      </p:cxnSp>
      <p:sp>
        <p:nvSpPr>
          <p:cNvPr id="4" name="TextBox 3">
            <a:extLst>
              <a:ext uri="{FF2B5EF4-FFF2-40B4-BE49-F238E27FC236}">
                <a16:creationId xmlns:a16="http://schemas.microsoft.com/office/drawing/2014/main" id="{C57F99CD-CFEA-5721-CD52-6A316A184C99}"/>
              </a:ext>
            </a:extLst>
          </p:cNvPr>
          <p:cNvSpPr txBox="1"/>
          <p:nvPr/>
        </p:nvSpPr>
        <p:spPr>
          <a:xfrm>
            <a:off x="420689" y="6292368"/>
            <a:ext cx="3085588"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Source</a:t>
            </a:r>
            <a:r>
              <a:rPr kumimoji="0" lang="en-GB" sz="1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0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rPr>
              <a:t>Deloitte analysis.</a:t>
            </a:r>
          </a:p>
        </p:txBody>
      </p:sp>
      <p:cxnSp>
        <p:nvCxnSpPr>
          <p:cNvPr id="6" name="Connector: Elbow 5">
            <a:extLst>
              <a:ext uri="{FF2B5EF4-FFF2-40B4-BE49-F238E27FC236}">
                <a16:creationId xmlns:a16="http://schemas.microsoft.com/office/drawing/2014/main" id="{34C77BA6-2572-881E-B04E-DA311460970F}"/>
              </a:ext>
            </a:extLst>
          </p:cNvPr>
          <p:cNvCxnSpPr>
            <a:cxnSpLocks/>
            <a:stCxn id="54" idx="2"/>
            <a:endCxn id="55" idx="2"/>
          </p:cNvCxnSpPr>
          <p:nvPr/>
        </p:nvCxnSpPr>
        <p:spPr>
          <a:xfrm rot="5400000" flipH="1" flipV="1">
            <a:off x="7969994" y="3214100"/>
            <a:ext cx="6351" cy="3755929"/>
          </a:xfrm>
          <a:prstGeom prst="bentConnector3">
            <a:avLst>
              <a:gd name="adj1" fmla="val -3599433"/>
            </a:avLst>
          </a:prstGeom>
          <a:noFill/>
          <a:ln w="3175" cap="flat" cmpd="sng" algn="ctr">
            <a:solidFill>
              <a:schemeClr val="bg1"/>
            </a:solidFill>
            <a:prstDash val="solid"/>
            <a:headEnd type="none"/>
            <a:tailEnd type="none"/>
          </a:ln>
          <a:effectLst/>
        </p:spPr>
      </p:cxnSp>
      <p:grpSp>
        <p:nvGrpSpPr>
          <p:cNvPr id="24" name="Graphic 4">
            <a:extLst>
              <a:ext uri="{FF2B5EF4-FFF2-40B4-BE49-F238E27FC236}">
                <a16:creationId xmlns:a16="http://schemas.microsoft.com/office/drawing/2014/main" id="{FF7A28E3-7C56-6719-450B-E3E1D45DE6ED}"/>
              </a:ext>
            </a:extLst>
          </p:cNvPr>
          <p:cNvGrpSpPr/>
          <p:nvPr/>
        </p:nvGrpSpPr>
        <p:grpSpPr>
          <a:xfrm>
            <a:off x="4429898" y="1843171"/>
            <a:ext cx="689154" cy="688514"/>
            <a:chOff x="1515054" y="3339623"/>
            <a:chExt cx="361670" cy="361333"/>
          </a:xfrm>
          <a:solidFill>
            <a:schemeClr val="accent1"/>
          </a:solidFill>
        </p:grpSpPr>
        <p:sp>
          <p:nvSpPr>
            <p:cNvPr id="25" name="Graphic 4">
              <a:extLst>
                <a:ext uri="{FF2B5EF4-FFF2-40B4-BE49-F238E27FC236}">
                  <a16:creationId xmlns:a16="http://schemas.microsoft.com/office/drawing/2014/main" id="{53F33DF7-4F2C-6824-D7F9-898AAB2B8B7F}"/>
                </a:ext>
              </a:extLst>
            </p:cNvPr>
            <p:cNvSpPr/>
            <p:nvPr/>
          </p:nvSpPr>
          <p:spPr>
            <a:xfrm>
              <a:off x="1515054" y="333962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0518" y="0"/>
                    <a:pt x="180835" y="0"/>
                  </a:cubicBezTo>
                  <a:close/>
                  <a:moveTo>
                    <a:pt x="180835" y="349204"/>
                  </a:moveTo>
                  <a:cubicBezTo>
                    <a:pt x="88181" y="349204"/>
                    <a:pt x="12780" y="273873"/>
                    <a:pt x="12780" y="181305"/>
                  </a:cubicBezTo>
                  <a:cubicBezTo>
                    <a:pt x="12780" y="88738"/>
                    <a:pt x="88181" y="13406"/>
                    <a:pt x="180835" y="13406"/>
                  </a:cubicBezTo>
                  <a:cubicBezTo>
                    <a:pt x="273489" y="13406"/>
                    <a:pt x="348891" y="88738"/>
                    <a:pt x="348891" y="181305"/>
                  </a:cubicBezTo>
                  <a:cubicBezTo>
                    <a:pt x="348891" y="273873"/>
                    <a:pt x="273489" y="349204"/>
                    <a:pt x="180835" y="349204"/>
                  </a:cubicBezTo>
                  <a:close/>
                </a:path>
              </a:pathLst>
            </a:custGeom>
            <a:grpFill/>
            <a:ln w="6390" cap="flat">
              <a:noFill/>
              <a:prstDash val="solid"/>
              <a:miter/>
            </a:ln>
          </p:spPr>
          <p:txBody>
            <a:bodyPr rtlCol="0" anchor="ctr"/>
            <a:lstStyle/>
            <a:p>
              <a:endParaRPr lang="en-US" dirty="0"/>
            </a:p>
          </p:txBody>
        </p:sp>
        <p:sp>
          <p:nvSpPr>
            <p:cNvPr id="26" name="Graphic 4">
              <a:extLst>
                <a:ext uri="{FF2B5EF4-FFF2-40B4-BE49-F238E27FC236}">
                  <a16:creationId xmlns:a16="http://schemas.microsoft.com/office/drawing/2014/main" id="{51D17F83-BC90-5473-92F2-6075856E70F8}"/>
                </a:ext>
              </a:extLst>
            </p:cNvPr>
            <p:cNvSpPr/>
            <p:nvPr/>
          </p:nvSpPr>
          <p:spPr>
            <a:xfrm>
              <a:off x="1701640" y="3524120"/>
              <a:ext cx="49841" cy="49794"/>
            </a:xfrm>
            <a:custGeom>
              <a:avLst/>
              <a:gdLst>
                <a:gd name="connsiteX0" fmla="*/ 24921 w 49841"/>
                <a:gd name="connsiteY0" fmla="*/ 49795 h 49794"/>
                <a:gd name="connsiteX1" fmla="*/ 49842 w 49841"/>
                <a:gd name="connsiteY1" fmla="*/ 24897 h 49794"/>
                <a:gd name="connsiteX2" fmla="*/ 24921 w 49841"/>
                <a:gd name="connsiteY2" fmla="*/ 0 h 49794"/>
                <a:gd name="connsiteX3" fmla="*/ 0 w 49841"/>
                <a:gd name="connsiteY3" fmla="*/ 24897 h 49794"/>
                <a:gd name="connsiteX4" fmla="*/ 24921 w 49841"/>
                <a:gd name="connsiteY4" fmla="*/ 49795 h 49794"/>
                <a:gd name="connsiteX5" fmla="*/ 24921 w 49841"/>
                <a:gd name="connsiteY5" fmla="*/ 12768 h 49794"/>
                <a:gd name="connsiteX6" fmla="*/ 37062 w 49841"/>
                <a:gd name="connsiteY6" fmla="*/ 24897 h 49794"/>
                <a:gd name="connsiteX7" fmla="*/ 24921 w 49841"/>
                <a:gd name="connsiteY7" fmla="*/ 37027 h 49794"/>
                <a:gd name="connsiteX8" fmla="*/ 12780 w 49841"/>
                <a:gd name="connsiteY8" fmla="*/ 24897 h 49794"/>
                <a:gd name="connsiteX9" fmla="*/ 24921 w 49841"/>
                <a:gd name="connsiteY9" fmla="*/ 12768 h 4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49794">
                  <a:moveTo>
                    <a:pt x="24921" y="49795"/>
                  </a:moveTo>
                  <a:cubicBezTo>
                    <a:pt x="38340" y="49795"/>
                    <a:pt x="49842" y="38942"/>
                    <a:pt x="49842" y="24897"/>
                  </a:cubicBezTo>
                  <a:cubicBezTo>
                    <a:pt x="49842" y="10852"/>
                    <a:pt x="38979" y="0"/>
                    <a:pt x="24921" y="0"/>
                  </a:cubicBezTo>
                  <a:cubicBezTo>
                    <a:pt x="10863" y="0"/>
                    <a:pt x="0" y="10852"/>
                    <a:pt x="0" y="24897"/>
                  </a:cubicBezTo>
                  <a:cubicBezTo>
                    <a:pt x="0" y="38942"/>
                    <a:pt x="11502" y="49795"/>
                    <a:pt x="24921" y="49795"/>
                  </a:cubicBezTo>
                  <a:close/>
                  <a:moveTo>
                    <a:pt x="24921" y="12768"/>
                  </a:moveTo>
                  <a:cubicBezTo>
                    <a:pt x="31311" y="12768"/>
                    <a:pt x="37062" y="17875"/>
                    <a:pt x="37062" y="24897"/>
                  </a:cubicBezTo>
                  <a:cubicBezTo>
                    <a:pt x="37062" y="31920"/>
                    <a:pt x="31950" y="37027"/>
                    <a:pt x="24921" y="37027"/>
                  </a:cubicBezTo>
                  <a:cubicBezTo>
                    <a:pt x="17892" y="37027"/>
                    <a:pt x="12780" y="31920"/>
                    <a:pt x="12780" y="24897"/>
                  </a:cubicBezTo>
                  <a:cubicBezTo>
                    <a:pt x="12780" y="17875"/>
                    <a:pt x="18531" y="12768"/>
                    <a:pt x="24921" y="12768"/>
                  </a:cubicBezTo>
                  <a:close/>
                </a:path>
              </a:pathLst>
            </a:custGeom>
            <a:grpFill/>
            <a:ln w="6390" cap="flat">
              <a:noFill/>
              <a:prstDash val="solid"/>
              <a:miter/>
            </a:ln>
          </p:spPr>
          <p:txBody>
            <a:bodyPr rtlCol="0" anchor="ctr"/>
            <a:lstStyle/>
            <a:p>
              <a:endParaRPr lang="en-US" dirty="0"/>
            </a:p>
          </p:txBody>
        </p:sp>
        <p:sp>
          <p:nvSpPr>
            <p:cNvPr id="27" name="Graphic 4">
              <a:extLst>
                <a:ext uri="{FF2B5EF4-FFF2-40B4-BE49-F238E27FC236}">
                  <a16:creationId xmlns:a16="http://schemas.microsoft.com/office/drawing/2014/main" id="{2C854C8D-4D93-DA98-6F1E-A72CEF1F62AA}"/>
                </a:ext>
              </a:extLst>
            </p:cNvPr>
            <p:cNvSpPr/>
            <p:nvPr/>
          </p:nvSpPr>
          <p:spPr>
            <a:xfrm>
              <a:off x="1689499" y="3469218"/>
              <a:ext cx="49841" cy="49794"/>
            </a:xfrm>
            <a:custGeom>
              <a:avLst/>
              <a:gdLst>
                <a:gd name="connsiteX0" fmla="*/ 24921 w 49841"/>
                <a:gd name="connsiteY0" fmla="*/ 49795 h 49794"/>
                <a:gd name="connsiteX1" fmla="*/ 49842 w 49841"/>
                <a:gd name="connsiteY1" fmla="*/ 24898 h 49794"/>
                <a:gd name="connsiteX2" fmla="*/ 24921 w 49841"/>
                <a:gd name="connsiteY2" fmla="*/ 0 h 49794"/>
                <a:gd name="connsiteX3" fmla="*/ 0 w 49841"/>
                <a:gd name="connsiteY3" fmla="*/ 24898 h 49794"/>
                <a:gd name="connsiteX4" fmla="*/ 24921 w 49841"/>
                <a:gd name="connsiteY4" fmla="*/ 49795 h 49794"/>
                <a:gd name="connsiteX5" fmla="*/ 24921 w 49841"/>
                <a:gd name="connsiteY5" fmla="*/ 12768 h 49794"/>
                <a:gd name="connsiteX6" fmla="*/ 37062 w 49841"/>
                <a:gd name="connsiteY6" fmla="*/ 24898 h 49794"/>
                <a:gd name="connsiteX7" fmla="*/ 24921 w 49841"/>
                <a:gd name="connsiteY7" fmla="*/ 37027 h 49794"/>
                <a:gd name="connsiteX8" fmla="*/ 12780 w 49841"/>
                <a:gd name="connsiteY8" fmla="*/ 24898 h 49794"/>
                <a:gd name="connsiteX9" fmla="*/ 24921 w 49841"/>
                <a:gd name="connsiteY9" fmla="*/ 12768 h 4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49794">
                  <a:moveTo>
                    <a:pt x="24921" y="49795"/>
                  </a:moveTo>
                  <a:cubicBezTo>
                    <a:pt x="38340" y="49795"/>
                    <a:pt x="49842" y="38943"/>
                    <a:pt x="49842" y="24898"/>
                  </a:cubicBezTo>
                  <a:cubicBezTo>
                    <a:pt x="49842" y="10853"/>
                    <a:pt x="38979" y="0"/>
                    <a:pt x="24921" y="0"/>
                  </a:cubicBezTo>
                  <a:cubicBezTo>
                    <a:pt x="11502" y="0"/>
                    <a:pt x="0" y="10853"/>
                    <a:pt x="0" y="24898"/>
                  </a:cubicBezTo>
                  <a:cubicBezTo>
                    <a:pt x="0" y="38943"/>
                    <a:pt x="11502" y="49795"/>
                    <a:pt x="24921" y="49795"/>
                  </a:cubicBezTo>
                  <a:close/>
                  <a:moveTo>
                    <a:pt x="24921" y="12768"/>
                  </a:moveTo>
                  <a:cubicBezTo>
                    <a:pt x="31311" y="12768"/>
                    <a:pt x="37062" y="17875"/>
                    <a:pt x="37062" y="24898"/>
                  </a:cubicBezTo>
                  <a:cubicBezTo>
                    <a:pt x="37062" y="31920"/>
                    <a:pt x="31950" y="37027"/>
                    <a:pt x="24921" y="37027"/>
                  </a:cubicBezTo>
                  <a:cubicBezTo>
                    <a:pt x="17892" y="37027"/>
                    <a:pt x="12780" y="31920"/>
                    <a:pt x="12780" y="24898"/>
                  </a:cubicBezTo>
                  <a:cubicBezTo>
                    <a:pt x="12780" y="17875"/>
                    <a:pt x="18531" y="12768"/>
                    <a:pt x="24921" y="12768"/>
                  </a:cubicBezTo>
                  <a:close/>
                </a:path>
              </a:pathLst>
            </a:custGeom>
            <a:grpFill/>
            <a:ln w="6390" cap="flat">
              <a:noFill/>
              <a:prstDash val="solid"/>
              <a:miter/>
            </a:ln>
          </p:spPr>
          <p:txBody>
            <a:bodyPr rtlCol="0" anchor="ctr"/>
            <a:lstStyle/>
            <a:p>
              <a:endParaRPr lang="en-US" dirty="0"/>
            </a:p>
          </p:txBody>
        </p:sp>
        <p:sp>
          <p:nvSpPr>
            <p:cNvPr id="28" name="Graphic 4">
              <a:extLst>
                <a:ext uri="{FF2B5EF4-FFF2-40B4-BE49-F238E27FC236}">
                  <a16:creationId xmlns:a16="http://schemas.microsoft.com/office/drawing/2014/main" id="{A60DBDAA-4A1B-2CD4-0CC4-1580624C3D10}"/>
                </a:ext>
              </a:extLst>
            </p:cNvPr>
            <p:cNvSpPr/>
            <p:nvPr/>
          </p:nvSpPr>
          <p:spPr>
            <a:xfrm>
              <a:off x="1640935" y="3506245"/>
              <a:ext cx="49841" cy="49795"/>
            </a:xfrm>
            <a:custGeom>
              <a:avLst/>
              <a:gdLst>
                <a:gd name="connsiteX0" fmla="*/ 24921 w 49841"/>
                <a:gd name="connsiteY0" fmla="*/ 0 h 49795"/>
                <a:gd name="connsiteX1" fmla="*/ 0 w 49841"/>
                <a:gd name="connsiteY1" fmla="*/ 24898 h 49795"/>
                <a:gd name="connsiteX2" fmla="*/ 24921 w 49841"/>
                <a:gd name="connsiteY2" fmla="*/ 49795 h 49795"/>
                <a:gd name="connsiteX3" fmla="*/ 49842 w 49841"/>
                <a:gd name="connsiteY3" fmla="*/ 24898 h 49795"/>
                <a:gd name="connsiteX4" fmla="*/ 24921 w 49841"/>
                <a:gd name="connsiteY4" fmla="*/ 0 h 49795"/>
                <a:gd name="connsiteX5" fmla="*/ 24921 w 49841"/>
                <a:gd name="connsiteY5" fmla="*/ 36389 h 49795"/>
                <a:gd name="connsiteX6" fmla="*/ 12780 w 49841"/>
                <a:gd name="connsiteY6" fmla="*/ 24259 h 49795"/>
                <a:gd name="connsiteX7" fmla="*/ 24921 w 49841"/>
                <a:gd name="connsiteY7" fmla="*/ 12130 h 49795"/>
                <a:gd name="connsiteX8" fmla="*/ 37062 w 49841"/>
                <a:gd name="connsiteY8" fmla="*/ 24259 h 49795"/>
                <a:gd name="connsiteX9" fmla="*/ 24921 w 49841"/>
                <a:gd name="connsiteY9" fmla="*/ 36389 h 4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49795">
                  <a:moveTo>
                    <a:pt x="24921" y="0"/>
                  </a:moveTo>
                  <a:cubicBezTo>
                    <a:pt x="11502" y="0"/>
                    <a:pt x="0" y="10853"/>
                    <a:pt x="0" y="24898"/>
                  </a:cubicBezTo>
                  <a:cubicBezTo>
                    <a:pt x="0" y="38943"/>
                    <a:pt x="10863" y="49795"/>
                    <a:pt x="24921" y="49795"/>
                  </a:cubicBezTo>
                  <a:cubicBezTo>
                    <a:pt x="38340" y="49795"/>
                    <a:pt x="49842" y="38943"/>
                    <a:pt x="49842" y="24898"/>
                  </a:cubicBezTo>
                  <a:cubicBezTo>
                    <a:pt x="49842" y="10853"/>
                    <a:pt x="38340" y="0"/>
                    <a:pt x="24921" y="0"/>
                  </a:cubicBezTo>
                  <a:close/>
                  <a:moveTo>
                    <a:pt x="24921" y="36389"/>
                  </a:moveTo>
                  <a:cubicBezTo>
                    <a:pt x="18531" y="36389"/>
                    <a:pt x="12780" y="31282"/>
                    <a:pt x="12780" y="24259"/>
                  </a:cubicBezTo>
                  <a:cubicBezTo>
                    <a:pt x="12780" y="17237"/>
                    <a:pt x="17892" y="12130"/>
                    <a:pt x="24921" y="12130"/>
                  </a:cubicBezTo>
                  <a:cubicBezTo>
                    <a:pt x="31950" y="12130"/>
                    <a:pt x="37062" y="17237"/>
                    <a:pt x="37062" y="24259"/>
                  </a:cubicBezTo>
                  <a:cubicBezTo>
                    <a:pt x="37062" y="31282"/>
                    <a:pt x="31311" y="36389"/>
                    <a:pt x="24921" y="36389"/>
                  </a:cubicBezTo>
                  <a:close/>
                </a:path>
              </a:pathLst>
            </a:custGeom>
            <a:grpFill/>
            <a:ln w="6390" cap="flat">
              <a:noFill/>
              <a:prstDash val="solid"/>
              <a:miter/>
            </a:ln>
          </p:spPr>
          <p:txBody>
            <a:bodyPr rtlCol="0" anchor="ctr"/>
            <a:lstStyle/>
            <a:p>
              <a:endParaRPr lang="en-US" dirty="0"/>
            </a:p>
          </p:txBody>
        </p:sp>
        <p:sp>
          <p:nvSpPr>
            <p:cNvPr id="29" name="Graphic 4">
              <a:extLst>
                <a:ext uri="{FF2B5EF4-FFF2-40B4-BE49-F238E27FC236}">
                  <a16:creationId xmlns:a16="http://schemas.microsoft.com/office/drawing/2014/main" id="{7D0A4E10-AB7D-A9F2-7D0C-7522D8CABF17}"/>
                </a:ext>
              </a:extLst>
            </p:cNvPr>
            <p:cNvSpPr/>
            <p:nvPr/>
          </p:nvSpPr>
          <p:spPr>
            <a:xfrm>
              <a:off x="1596238" y="3552359"/>
              <a:ext cx="86354" cy="84757"/>
            </a:xfrm>
            <a:custGeom>
              <a:avLst/>
              <a:gdLst>
                <a:gd name="connsiteX0" fmla="*/ 86232 w 86354"/>
                <a:gd name="connsiteY0" fmla="*/ 56030 h 84757"/>
                <a:gd name="connsiteX1" fmla="*/ 81759 w 86354"/>
                <a:gd name="connsiteY1" fmla="*/ 48369 h 84757"/>
                <a:gd name="connsiteX2" fmla="*/ 63867 w 86354"/>
                <a:gd name="connsiteY2" fmla="*/ 41347 h 84757"/>
                <a:gd name="connsiteX3" fmla="*/ 57477 w 86354"/>
                <a:gd name="connsiteY3" fmla="*/ 41347 h 84757"/>
                <a:gd name="connsiteX4" fmla="*/ 43420 w 86354"/>
                <a:gd name="connsiteY4" fmla="*/ 61775 h 84757"/>
                <a:gd name="connsiteX5" fmla="*/ 40225 w 86354"/>
                <a:gd name="connsiteY5" fmla="*/ 71351 h 84757"/>
                <a:gd name="connsiteX6" fmla="*/ 37669 w 86354"/>
                <a:gd name="connsiteY6" fmla="*/ 73266 h 84757"/>
                <a:gd name="connsiteX7" fmla="*/ 22333 w 86354"/>
                <a:gd name="connsiteY7" fmla="*/ 65606 h 84757"/>
                <a:gd name="connsiteX8" fmla="*/ 14665 w 86354"/>
                <a:gd name="connsiteY8" fmla="*/ 47731 h 84757"/>
                <a:gd name="connsiteX9" fmla="*/ 22972 w 86354"/>
                <a:gd name="connsiteY9" fmla="*/ 41985 h 84757"/>
                <a:gd name="connsiteX10" fmla="*/ 39586 w 86354"/>
                <a:gd name="connsiteY10" fmla="*/ 30494 h 84757"/>
                <a:gd name="connsiteX11" fmla="*/ 40225 w 86354"/>
                <a:gd name="connsiteY11" fmla="*/ 21556 h 84757"/>
                <a:gd name="connsiteX12" fmla="*/ 29362 w 86354"/>
                <a:gd name="connsiteY12" fmla="*/ 3681 h 84757"/>
                <a:gd name="connsiteX13" fmla="*/ 21055 w 86354"/>
                <a:gd name="connsiteY13" fmla="*/ 489 h 84757"/>
                <a:gd name="connsiteX14" fmla="*/ 17860 w 86354"/>
                <a:gd name="connsiteY14" fmla="*/ 8788 h 84757"/>
                <a:gd name="connsiteX15" fmla="*/ 26806 w 86354"/>
                <a:gd name="connsiteY15" fmla="*/ 24110 h 84757"/>
                <a:gd name="connsiteX16" fmla="*/ 17221 w 86354"/>
                <a:gd name="connsiteY16" fmla="*/ 30494 h 84757"/>
                <a:gd name="connsiteX17" fmla="*/ 5719 w 86354"/>
                <a:gd name="connsiteY17" fmla="*/ 38793 h 84757"/>
                <a:gd name="connsiteX18" fmla="*/ 14665 w 86354"/>
                <a:gd name="connsiteY18" fmla="*/ 74543 h 84757"/>
                <a:gd name="connsiteX19" fmla="*/ 37669 w 86354"/>
                <a:gd name="connsiteY19" fmla="*/ 84758 h 84757"/>
                <a:gd name="connsiteX20" fmla="*/ 40225 w 86354"/>
                <a:gd name="connsiteY20" fmla="*/ 84758 h 84757"/>
                <a:gd name="connsiteX21" fmla="*/ 51726 w 86354"/>
                <a:gd name="connsiteY21" fmla="*/ 77097 h 84757"/>
                <a:gd name="connsiteX22" fmla="*/ 56838 w 86354"/>
                <a:gd name="connsiteY22" fmla="*/ 62414 h 84757"/>
                <a:gd name="connsiteX23" fmla="*/ 61950 w 86354"/>
                <a:gd name="connsiteY23" fmla="*/ 53476 h 84757"/>
                <a:gd name="connsiteX24" fmla="*/ 79842 w 86354"/>
                <a:gd name="connsiteY24" fmla="*/ 59860 h 84757"/>
                <a:gd name="connsiteX25" fmla="*/ 86232 w 86354"/>
                <a:gd name="connsiteY25" fmla="*/ 56030 h 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354" h="84757">
                  <a:moveTo>
                    <a:pt x="86232" y="56030"/>
                  </a:moveTo>
                  <a:cubicBezTo>
                    <a:pt x="86871" y="52838"/>
                    <a:pt x="84954" y="49007"/>
                    <a:pt x="81759" y="48369"/>
                  </a:cubicBezTo>
                  <a:cubicBezTo>
                    <a:pt x="75369" y="47092"/>
                    <a:pt x="69618" y="44539"/>
                    <a:pt x="63867" y="41347"/>
                  </a:cubicBezTo>
                  <a:cubicBezTo>
                    <a:pt x="61950" y="40070"/>
                    <a:pt x="59394" y="40070"/>
                    <a:pt x="57477" y="41347"/>
                  </a:cubicBezTo>
                  <a:cubicBezTo>
                    <a:pt x="45336" y="48369"/>
                    <a:pt x="44697" y="55391"/>
                    <a:pt x="43420" y="61775"/>
                  </a:cubicBezTo>
                  <a:cubicBezTo>
                    <a:pt x="42780" y="64967"/>
                    <a:pt x="42780" y="67521"/>
                    <a:pt x="40225" y="71351"/>
                  </a:cubicBezTo>
                  <a:cubicBezTo>
                    <a:pt x="38946" y="72628"/>
                    <a:pt x="38308" y="73266"/>
                    <a:pt x="37669" y="73266"/>
                  </a:cubicBezTo>
                  <a:cubicBezTo>
                    <a:pt x="35113" y="73905"/>
                    <a:pt x="29362" y="71990"/>
                    <a:pt x="22333" y="65606"/>
                  </a:cubicBezTo>
                  <a:cubicBezTo>
                    <a:pt x="8914" y="54115"/>
                    <a:pt x="11470" y="52199"/>
                    <a:pt x="14665" y="47731"/>
                  </a:cubicBezTo>
                  <a:cubicBezTo>
                    <a:pt x="15943" y="46454"/>
                    <a:pt x="19777" y="43900"/>
                    <a:pt x="22972" y="41985"/>
                  </a:cubicBezTo>
                  <a:cubicBezTo>
                    <a:pt x="28084" y="38793"/>
                    <a:pt x="33835" y="35601"/>
                    <a:pt x="39586" y="30494"/>
                  </a:cubicBezTo>
                  <a:cubicBezTo>
                    <a:pt x="42141" y="27940"/>
                    <a:pt x="42141" y="24110"/>
                    <a:pt x="40225" y="21556"/>
                  </a:cubicBezTo>
                  <a:cubicBezTo>
                    <a:pt x="35752" y="16449"/>
                    <a:pt x="31918" y="10065"/>
                    <a:pt x="29362" y="3681"/>
                  </a:cubicBezTo>
                  <a:cubicBezTo>
                    <a:pt x="28084" y="489"/>
                    <a:pt x="24250" y="-788"/>
                    <a:pt x="21055" y="489"/>
                  </a:cubicBezTo>
                  <a:cubicBezTo>
                    <a:pt x="17860" y="1766"/>
                    <a:pt x="16582" y="5596"/>
                    <a:pt x="17860" y="8788"/>
                  </a:cubicBezTo>
                  <a:cubicBezTo>
                    <a:pt x="20416" y="13896"/>
                    <a:pt x="22972" y="19641"/>
                    <a:pt x="26806" y="24110"/>
                  </a:cubicBezTo>
                  <a:cubicBezTo>
                    <a:pt x="23611" y="26663"/>
                    <a:pt x="20416" y="28579"/>
                    <a:pt x="17221" y="30494"/>
                  </a:cubicBezTo>
                  <a:cubicBezTo>
                    <a:pt x="12748" y="33047"/>
                    <a:pt x="8275" y="35601"/>
                    <a:pt x="5719" y="38793"/>
                  </a:cubicBezTo>
                  <a:cubicBezTo>
                    <a:pt x="-8339" y="54753"/>
                    <a:pt x="6997" y="67521"/>
                    <a:pt x="14665" y="74543"/>
                  </a:cubicBezTo>
                  <a:cubicBezTo>
                    <a:pt x="22972" y="81566"/>
                    <a:pt x="30640" y="84758"/>
                    <a:pt x="37669" y="84758"/>
                  </a:cubicBezTo>
                  <a:cubicBezTo>
                    <a:pt x="38308" y="84758"/>
                    <a:pt x="39586" y="84758"/>
                    <a:pt x="40225" y="84758"/>
                  </a:cubicBezTo>
                  <a:cubicBezTo>
                    <a:pt x="45336" y="84119"/>
                    <a:pt x="49170" y="81566"/>
                    <a:pt x="51726" y="77097"/>
                  </a:cubicBezTo>
                  <a:cubicBezTo>
                    <a:pt x="55560" y="71351"/>
                    <a:pt x="56199" y="66882"/>
                    <a:pt x="56838" y="62414"/>
                  </a:cubicBezTo>
                  <a:cubicBezTo>
                    <a:pt x="57477" y="58583"/>
                    <a:pt x="58116" y="56030"/>
                    <a:pt x="61950" y="53476"/>
                  </a:cubicBezTo>
                  <a:cubicBezTo>
                    <a:pt x="67701" y="56030"/>
                    <a:pt x="73452" y="58583"/>
                    <a:pt x="79842" y="59860"/>
                  </a:cubicBezTo>
                  <a:cubicBezTo>
                    <a:pt x="81759" y="61775"/>
                    <a:pt x="85593" y="59222"/>
                    <a:pt x="86232" y="56030"/>
                  </a:cubicBezTo>
                  <a:close/>
                </a:path>
              </a:pathLst>
            </a:custGeom>
            <a:grpFill/>
            <a:ln w="6390" cap="flat">
              <a:noFill/>
              <a:prstDash val="solid"/>
              <a:miter/>
            </a:ln>
          </p:spPr>
          <p:txBody>
            <a:bodyPr rtlCol="0" anchor="ctr"/>
            <a:lstStyle/>
            <a:p>
              <a:endParaRPr lang="en-US" dirty="0"/>
            </a:p>
          </p:txBody>
        </p:sp>
        <p:sp>
          <p:nvSpPr>
            <p:cNvPr id="30" name="Graphic 4">
              <a:extLst>
                <a:ext uri="{FF2B5EF4-FFF2-40B4-BE49-F238E27FC236}">
                  <a16:creationId xmlns:a16="http://schemas.microsoft.com/office/drawing/2014/main" id="{AE26D1E3-71F1-E65C-AB08-77BBB43605B4}"/>
                </a:ext>
              </a:extLst>
            </p:cNvPr>
            <p:cNvSpPr/>
            <p:nvPr/>
          </p:nvSpPr>
          <p:spPr>
            <a:xfrm>
              <a:off x="1579401" y="3419423"/>
              <a:ext cx="82882" cy="85545"/>
            </a:xfrm>
            <a:custGeom>
              <a:avLst/>
              <a:gdLst>
                <a:gd name="connsiteX0" fmla="*/ 11054 w 82882"/>
                <a:gd name="connsiteY0" fmla="*/ 52349 h 85545"/>
                <a:gd name="connsiteX1" fmla="*/ 25751 w 82882"/>
                <a:gd name="connsiteY1" fmla="*/ 56818 h 85545"/>
                <a:gd name="connsiteX2" fmla="*/ 35975 w 82882"/>
                <a:gd name="connsiteY2" fmla="*/ 62563 h 85545"/>
                <a:gd name="connsiteX3" fmla="*/ 29585 w 82882"/>
                <a:gd name="connsiteY3" fmla="*/ 77885 h 85545"/>
                <a:gd name="connsiteX4" fmla="*/ 34058 w 82882"/>
                <a:gd name="connsiteY4" fmla="*/ 85546 h 85545"/>
                <a:gd name="connsiteX5" fmla="*/ 35975 w 82882"/>
                <a:gd name="connsiteY5" fmla="*/ 85546 h 85545"/>
                <a:gd name="connsiteX6" fmla="*/ 42365 w 82882"/>
                <a:gd name="connsiteY6" fmla="*/ 81077 h 85545"/>
                <a:gd name="connsiteX7" fmla="*/ 49394 w 82882"/>
                <a:gd name="connsiteY7" fmla="*/ 65117 h 85545"/>
                <a:gd name="connsiteX8" fmla="*/ 49394 w 82882"/>
                <a:gd name="connsiteY8" fmla="*/ 58733 h 85545"/>
                <a:gd name="connsiteX9" fmla="*/ 28307 w 82882"/>
                <a:gd name="connsiteY9" fmla="*/ 44050 h 85545"/>
                <a:gd name="connsiteX10" fmla="*/ 18722 w 82882"/>
                <a:gd name="connsiteY10" fmla="*/ 40858 h 85545"/>
                <a:gd name="connsiteX11" fmla="*/ 13610 w 82882"/>
                <a:gd name="connsiteY11" fmla="*/ 34474 h 85545"/>
                <a:gd name="connsiteX12" fmla="*/ 17444 w 82882"/>
                <a:gd name="connsiteY12" fmla="*/ 23621 h 85545"/>
                <a:gd name="connsiteX13" fmla="*/ 30863 w 82882"/>
                <a:gd name="connsiteY13" fmla="*/ 13406 h 85545"/>
                <a:gd name="connsiteX14" fmla="*/ 41087 w 82882"/>
                <a:gd name="connsiteY14" fmla="*/ 14683 h 85545"/>
                <a:gd name="connsiteX15" fmla="*/ 48116 w 82882"/>
                <a:gd name="connsiteY15" fmla="*/ 24259 h 85545"/>
                <a:gd name="connsiteX16" fmla="*/ 60896 w 82882"/>
                <a:gd name="connsiteY16" fmla="*/ 40858 h 85545"/>
                <a:gd name="connsiteX17" fmla="*/ 69841 w 82882"/>
                <a:gd name="connsiteY17" fmla="*/ 41496 h 85545"/>
                <a:gd name="connsiteX18" fmla="*/ 79426 w 82882"/>
                <a:gd name="connsiteY18" fmla="*/ 35112 h 85545"/>
                <a:gd name="connsiteX19" fmla="*/ 81982 w 82882"/>
                <a:gd name="connsiteY19" fmla="*/ 26174 h 85545"/>
                <a:gd name="connsiteX20" fmla="*/ 73036 w 82882"/>
                <a:gd name="connsiteY20" fmla="*/ 23621 h 85545"/>
                <a:gd name="connsiteX21" fmla="*/ 66646 w 82882"/>
                <a:gd name="connsiteY21" fmla="*/ 27451 h 85545"/>
                <a:gd name="connsiteX22" fmla="*/ 58339 w 82882"/>
                <a:gd name="connsiteY22" fmla="*/ 16598 h 85545"/>
                <a:gd name="connsiteX23" fmla="*/ 48755 w 82882"/>
                <a:gd name="connsiteY23" fmla="*/ 5107 h 85545"/>
                <a:gd name="connsiteX24" fmla="*/ 26390 w 82882"/>
                <a:gd name="connsiteY24" fmla="*/ 1277 h 85545"/>
                <a:gd name="connsiteX25" fmla="*/ 7220 w 82882"/>
                <a:gd name="connsiteY25" fmla="*/ 15322 h 85545"/>
                <a:gd name="connsiteX26" fmla="*/ 191 w 82882"/>
                <a:gd name="connsiteY26" fmla="*/ 36389 h 85545"/>
                <a:gd name="connsiteX27" fmla="*/ 11054 w 82882"/>
                <a:gd name="connsiteY27" fmla="*/ 52349 h 8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882" h="85545">
                  <a:moveTo>
                    <a:pt x="11054" y="52349"/>
                  </a:moveTo>
                  <a:cubicBezTo>
                    <a:pt x="16805" y="56179"/>
                    <a:pt x="21917" y="56818"/>
                    <a:pt x="25751" y="56818"/>
                  </a:cubicBezTo>
                  <a:cubicBezTo>
                    <a:pt x="30224" y="57456"/>
                    <a:pt x="32780" y="57456"/>
                    <a:pt x="35975" y="62563"/>
                  </a:cubicBezTo>
                  <a:cubicBezTo>
                    <a:pt x="33419" y="67670"/>
                    <a:pt x="31502" y="72778"/>
                    <a:pt x="29585" y="77885"/>
                  </a:cubicBezTo>
                  <a:cubicBezTo>
                    <a:pt x="28307" y="81077"/>
                    <a:pt x="30224" y="84907"/>
                    <a:pt x="34058" y="85546"/>
                  </a:cubicBezTo>
                  <a:cubicBezTo>
                    <a:pt x="34697" y="85546"/>
                    <a:pt x="35336" y="85546"/>
                    <a:pt x="35975" y="85546"/>
                  </a:cubicBezTo>
                  <a:cubicBezTo>
                    <a:pt x="38531" y="85546"/>
                    <a:pt x="41087" y="83630"/>
                    <a:pt x="42365" y="81077"/>
                  </a:cubicBezTo>
                  <a:cubicBezTo>
                    <a:pt x="44282" y="75331"/>
                    <a:pt x="46199" y="70224"/>
                    <a:pt x="49394" y="65117"/>
                  </a:cubicBezTo>
                  <a:cubicBezTo>
                    <a:pt x="50672" y="63202"/>
                    <a:pt x="50672" y="60648"/>
                    <a:pt x="49394" y="58733"/>
                  </a:cubicBezTo>
                  <a:cubicBezTo>
                    <a:pt x="42365" y="45326"/>
                    <a:pt x="34058" y="44688"/>
                    <a:pt x="28307" y="44050"/>
                  </a:cubicBezTo>
                  <a:cubicBezTo>
                    <a:pt x="25112" y="43411"/>
                    <a:pt x="21917" y="43411"/>
                    <a:pt x="18722" y="40858"/>
                  </a:cubicBezTo>
                  <a:cubicBezTo>
                    <a:pt x="16166" y="38942"/>
                    <a:pt x="14249" y="37027"/>
                    <a:pt x="13610" y="34474"/>
                  </a:cubicBezTo>
                  <a:cubicBezTo>
                    <a:pt x="12971" y="31282"/>
                    <a:pt x="14249" y="27451"/>
                    <a:pt x="17444" y="23621"/>
                  </a:cubicBezTo>
                  <a:cubicBezTo>
                    <a:pt x="21278" y="18514"/>
                    <a:pt x="26390" y="15322"/>
                    <a:pt x="30863" y="13406"/>
                  </a:cubicBezTo>
                  <a:cubicBezTo>
                    <a:pt x="34697" y="12130"/>
                    <a:pt x="37892" y="12768"/>
                    <a:pt x="41087" y="14683"/>
                  </a:cubicBezTo>
                  <a:cubicBezTo>
                    <a:pt x="43004" y="15960"/>
                    <a:pt x="45560" y="19790"/>
                    <a:pt x="48116" y="24259"/>
                  </a:cubicBezTo>
                  <a:cubicBezTo>
                    <a:pt x="51311" y="29366"/>
                    <a:pt x="55783" y="35112"/>
                    <a:pt x="60896" y="40858"/>
                  </a:cubicBezTo>
                  <a:cubicBezTo>
                    <a:pt x="63451" y="43411"/>
                    <a:pt x="66646" y="43411"/>
                    <a:pt x="69841" y="41496"/>
                  </a:cubicBezTo>
                  <a:cubicBezTo>
                    <a:pt x="73036" y="38942"/>
                    <a:pt x="76231" y="37027"/>
                    <a:pt x="79426" y="35112"/>
                  </a:cubicBezTo>
                  <a:cubicBezTo>
                    <a:pt x="82621" y="33197"/>
                    <a:pt x="83899" y="29366"/>
                    <a:pt x="81982" y="26174"/>
                  </a:cubicBezTo>
                  <a:cubicBezTo>
                    <a:pt x="80065" y="22982"/>
                    <a:pt x="76231" y="21706"/>
                    <a:pt x="73036" y="23621"/>
                  </a:cubicBezTo>
                  <a:cubicBezTo>
                    <a:pt x="71119" y="24898"/>
                    <a:pt x="68563" y="26174"/>
                    <a:pt x="66646" y="27451"/>
                  </a:cubicBezTo>
                  <a:cubicBezTo>
                    <a:pt x="63451" y="23621"/>
                    <a:pt x="60896" y="19790"/>
                    <a:pt x="58339" y="16598"/>
                  </a:cubicBezTo>
                  <a:cubicBezTo>
                    <a:pt x="54506" y="11491"/>
                    <a:pt x="51950" y="7022"/>
                    <a:pt x="48755" y="5107"/>
                  </a:cubicBezTo>
                  <a:cubicBezTo>
                    <a:pt x="42365" y="0"/>
                    <a:pt x="34697" y="-1277"/>
                    <a:pt x="26390" y="1277"/>
                  </a:cubicBezTo>
                  <a:cubicBezTo>
                    <a:pt x="20000" y="3830"/>
                    <a:pt x="12971" y="8299"/>
                    <a:pt x="7220" y="15322"/>
                  </a:cubicBezTo>
                  <a:cubicBezTo>
                    <a:pt x="191" y="24259"/>
                    <a:pt x="-448" y="31282"/>
                    <a:pt x="191" y="36389"/>
                  </a:cubicBezTo>
                  <a:cubicBezTo>
                    <a:pt x="1469" y="42773"/>
                    <a:pt x="5303" y="48518"/>
                    <a:pt x="11054" y="52349"/>
                  </a:cubicBezTo>
                  <a:close/>
                </a:path>
              </a:pathLst>
            </a:custGeom>
            <a:grpFill/>
            <a:ln w="6390" cap="flat">
              <a:noFill/>
              <a:prstDash val="solid"/>
              <a:miter/>
            </a:ln>
          </p:spPr>
          <p:txBody>
            <a:bodyPr rtlCol="0" anchor="ctr"/>
            <a:lstStyle/>
            <a:p>
              <a:endParaRPr lang="en-US" dirty="0"/>
            </a:p>
          </p:txBody>
        </p:sp>
        <p:sp>
          <p:nvSpPr>
            <p:cNvPr id="31" name="Graphic 4">
              <a:extLst>
                <a:ext uri="{FF2B5EF4-FFF2-40B4-BE49-F238E27FC236}">
                  <a16:creationId xmlns:a16="http://schemas.microsoft.com/office/drawing/2014/main" id="{4D5301AF-FAE4-4242-6A71-92239687B48F}"/>
                </a:ext>
              </a:extLst>
            </p:cNvPr>
            <p:cNvSpPr/>
            <p:nvPr/>
          </p:nvSpPr>
          <p:spPr>
            <a:xfrm>
              <a:off x="1713660" y="3410882"/>
              <a:ext cx="83797" cy="77488"/>
            </a:xfrm>
            <a:custGeom>
              <a:avLst/>
              <a:gdLst>
                <a:gd name="connsiteX0" fmla="*/ 5233 w 83797"/>
                <a:gd name="connsiteY0" fmla="*/ 36631 h 77488"/>
                <a:gd name="connsiteX1" fmla="*/ 21208 w 83797"/>
                <a:gd name="connsiteY1" fmla="*/ 43015 h 77488"/>
                <a:gd name="connsiteX2" fmla="*/ 28237 w 83797"/>
                <a:gd name="connsiteY2" fmla="*/ 42376 h 77488"/>
                <a:gd name="connsiteX3" fmla="*/ 39100 w 83797"/>
                <a:gd name="connsiteY3" fmla="*/ 23224 h 77488"/>
                <a:gd name="connsiteX4" fmla="*/ 42934 w 83797"/>
                <a:gd name="connsiteY4" fmla="*/ 13010 h 77488"/>
                <a:gd name="connsiteX5" fmla="*/ 45490 w 83797"/>
                <a:gd name="connsiteY5" fmla="*/ 11095 h 77488"/>
                <a:gd name="connsiteX6" fmla="*/ 60826 w 83797"/>
                <a:gd name="connsiteY6" fmla="*/ 18755 h 77488"/>
                <a:gd name="connsiteX7" fmla="*/ 68493 w 83797"/>
                <a:gd name="connsiteY7" fmla="*/ 36631 h 77488"/>
                <a:gd name="connsiteX8" fmla="*/ 60186 w 83797"/>
                <a:gd name="connsiteY8" fmla="*/ 42376 h 77488"/>
                <a:gd name="connsiteX9" fmla="*/ 44212 w 83797"/>
                <a:gd name="connsiteY9" fmla="*/ 53867 h 77488"/>
                <a:gd name="connsiteX10" fmla="*/ 43573 w 83797"/>
                <a:gd name="connsiteY10" fmla="*/ 62805 h 77488"/>
                <a:gd name="connsiteX11" fmla="*/ 51879 w 83797"/>
                <a:gd name="connsiteY11" fmla="*/ 74296 h 77488"/>
                <a:gd name="connsiteX12" fmla="*/ 57631 w 83797"/>
                <a:gd name="connsiteY12" fmla="*/ 77488 h 77488"/>
                <a:gd name="connsiteX13" fmla="*/ 60826 w 83797"/>
                <a:gd name="connsiteY13" fmla="*/ 76850 h 77488"/>
                <a:gd name="connsiteX14" fmla="*/ 62742 w 83797"/>
                <a:gd name="connsiteY14" fmla="*/ 67912 h 77488"/>
                <a:gd name="connsiteX15" fmla="*/ 57631 w 83797"/>
                <a:gd name="connsiteY15" fmla="*/ 60251 h 77488"/>
                <a:gd name="connsiteX16" fmla="*/ 66576 w 83797"/>
                <a:gd name="connsiteY16" fmla="*/ 54506 h 77488"/>
                <a:gd name="connsiteX17" fmla="*/ 78078 w 83797"/>
                <a:gd name="connsiteY17" fmla="*/ 46207 h 77488"/>
                <a:gd name="connsiteX18" fmla="*/ 69132 w 83797"/>
                <a:gd name="connsiteY18" fmla="*/ 10456 h 77488"/>
                <a:gd name="connsiteX19" fmla="*/ 43573 w 83797"/>
                <a:gd name="connsiteY19" fmla="*/ 242 h 77488"/>
                <a:gd name="connsiteX20" fmla="*/ 32071 w 83797"/>
                <a:gd name="connsiteY20" fmla="*/ 7903 h 77488"/>
                <a:gd name="connsiteX21" fmla="*/ 26320 w 83797"/>
                <a:gd name="connsiteY21" fmla="*/ 21947 h 77488"/>
                <a:gd name="connsiteX22" fmla="*/ 22486 w 83797"/>
                <a:gd name="connsiteY22" fmla="*/ 31523 h 77488"/>
                <a:gd name="connsiteX23" fmla="*/ 7789 w 83797"/>
                <a:gd name="connsiteY23" fmla="*/ 26416 h 77488"/>
                <a:gd name="connsiteX24" fmla="*/ 121 w 83797"/>
                <a:gd name="connsiteY24" fmla="*/ 30885 h 77488"/>
                <a:gd name="connsiteX25" fmla="*/ 5233 w 83797"/>
                <a:gd name="connsiteY25" fmla="*/ 36631 h 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797" h="77488">
                  <a:moveTo>
                    <a:pt x="5233" y="36631"/>
                  </a:moveTo>
                  <a:cubicBezTo>
                    <a:pt x="10984" y="37907"/>
                    <a:pt x="16096" y="40461"/>
                    <a:pt x="21208" y="43015"/>
                  </a:cubicBezTo>
                  <a:cubicBezTo>
                    <a:pt x="23764" y="44291"/>
                    <a:pt x="26320" y="43653"/>
                    <a:pt x="28237" y="42376"/>
                  </a:cubicBezTo>
                  <a:cubicBezTo>
                    <a:pt x="35905" y="35992"/>
                    <a:pt x="37822" y="28970"/>
                    <a:pt x="39100" y="23224"/>
                  </a:cubicBezTo>
                  <a:cubicBezTo>
                    <a:pt x="39739" y="19394"/>
                    <a:pt x="41017" y="16202"/>
                    <a:pt x="42934" y="13010"/>
                  </a:cubicBezTo>
                  <a:cubicBezTo>
                    <a:pt x="44212" y="11733"/>
                    <a:pt x="44851" y="11095"/>
                    <a:pt x="45490" y="11095"/>
                  </a:cubicBezTo>
                  <a:cubicBezTo>
                    <a:pt x="48046" y="10456"/>
                    <a:pt x="53797" y="12371"/>
                    <a:pt x="60826" y="18755"/>
                  </a:cubicBezTo>
                  <a:cubicBezTo>
                    <a:pt x="74244" y="30247"/>
                    <a:pt x="71688" y="32162"/>
                    <a:pt x="68493" y="36631"/>
                  </a:cubicBezTo>
                  <a:cubicBezTo>
                    <a:pt x="67215" y="37907"/>
                    <a:pt x="64020" y="40461"/>
                    <a:pt x="60186" y="42376"/>
                  </a:cubicBezTo>
                  <a:cubicBezTo>
                    <a:pt x="55713" y="44930"/>
                    <a:pt x="49324" y="48760"/>
                    <a:pt x="44212" y="53867"/>
                  </a:cubicBezTo>
                  <a:cubicBezTo>
                    <a:pt x="41656" y="56421"/>
                    <a:pt x="41656" y="60251"/>
                    <a:pt x="43573" y="62805"/>
                  </a:cubicBezTo>
                  <a:cubicBezTo>
                    <a:pt x="46768" y="66635"/>
                    <a:pt x="49324" y="69827"/>
                    <a:pt x="51879" y="74296"/>
                  </a:cubicBezTo>
                  <a:cubicBezTo>
                    <a:pt x="53158" y="76211"/>
                    <a:pt x="55074" y="77488"/>
                    <a:pt x="57631" y="77488"/>
                  </a:cubicBezTo>
                  <a:cubicBezTo>
                    <a:pt x="58908" y="77488"/>
                    <a:pt x="60186" y="77488"/>
                    <a:pt x="60826" y="76850"/>
                  </a:cubicBezTo>
                  <a:cubicBezTo>
                    <a:pt x="64020" y="74935"/>
                    <a:pt x="64659" y="71104"/>
                    <a:pt x="62742" y="67912"/>
                  </a:cubicBezTo>
                  <a:cubicBezTo>
                    <a:pt x="60826" y="65359"/>
                    <a:pt x="59547" y="62805"/>
                    <a:pt x="57631" y="60251"/>
                  </a:cubicBezTo>
                  <a:cubicBezTo>
                    <a:pt x="60826" y="58336"/>
                    <a:pt x="64020" y="56421"/>
                    <a:pt x="66576" y="54506"/>
                  </a:cubicBezTo>
                  <a:cubicBezTo>
                    <a:pt x="71049" y="51952"/>
                    <a:pt x="75522" y="49399"/>
                    <a:pt x="78078" y="46207"/>
                  </a:cubicBezTo>
                  <a:cubicBezTo>
                    <a:pt x="92136" y="30247"/>
                    <a:pt x="76800" y="17479"/>
                    <a:pt x="69132" y="10456"/>
                  </a:cubicBezTo>
                  <a:cubicBezTo>
                    <a:pt x="60186" y="2795"/>
                    <a:pt x="51241" y="-1035"/>
                    <a:pt x="43573" y="242"/>
                  </a:cubicBezTo>
                  <a:cubicBezTo>
                    <a:pt x="38461" y="880"/>
                    <a:pt x="34627" y="3434"/>
                    <a:pt x="32071" y="7903"/>
                  </a:cubicBezTo>
                  <a:cubicBezTo>
                    <a:pt x="28876" y="13010"/>
                    <a:pt x="27598" y="18117"/>
                    <a:pt x="26320" y="21947"/>
                  </a:cubicBezTo>
                  <a:cubicBezTo>
                    <a:pt x="25042" y="25778"/>
                    <a:pt x="24403" y="28970"/>
                    <a:pt x="22486" y="31523"/>
                  </a:cubicBezTo>
                  <a:cubicBezTo>
                    <a:pt x="18013" y="29608"/>
                    <a:pt x="12901" y="27693"/>
                    <a:pt x="7789" y="26416"/>
                  </a:cubicBezTo>
                  <a:cubicBezTo>
                    <a:pt x="4594" y="25778"/>
                    <a:pt x="760" y="27693"/>
                    <a:pt x="121" y="30885"/>
                  </a:cubicBezTo>
                  <a:cubicBezTo>
                    <a:pt x="-518" y="32162"/>
                    <a:pt x="1399" y="35354"/>
                    <a:pt x="5233" y="36631"/>
                  </a:cubicBezTo>
                  <a:close/>
                </a:path>
              </a:pathLst>
            </a:custGeom>
            <a:grpFill/>
            <a:ln w="6390" cap="flat">
              <a:noFill/>
              <a:prstDash val="solid"/>
              <a:miter/>
            </a:ln>
          </p:spPr>
          <p:txBody>
            <a:bodyPr rtlCol="0" anchor="ctr"/>
            <a:lstStyle/>
            <a:p>
              <a:endParaRPr lang="en-US" dirty="0"/>
            </a:p>
          </p:txBody>
        </p:sp>
        <p:sp>
          <p:nvSpPr>
            <p:cNvPr id="32" name="Graphic 4">
              <a:extLst>
                <a:ext uri="{FF2B5EF4-FFF2-40B4-BE49-F238E27FC236}">
                  <a16:creationId xmlns:a16="http://schemas.microsoft.com/office/drawing/2014/main" id="{A887254D-B3F7-3FB6-7B0B-A4368EF0B9AF}"/>
                </a:ext>
              </a:extLst>
            </p:cNvPr>
            <p:cNvSpPr/>
            <p:nvPr/>
          </p:nvSpPr>
          <p:spPr>
            <a:xfrm>
              <a:off x="1727988" y="3536129"/>
              <a:ext cx="80650" cy="92050"/>
            </a:xfrm>
            <a:custGeom>
              <a:avLst/>
              <a:gdLst>
                <a:gd name="connsiteX0" fmla="*/ 74613 w 80650"/>
                <a:gd name="connsiteY0" fmla="*/ 39063 h 92050"/>
                <a:gd name="connsiteX1" fmla="*/ 59916 w 80650"/>
                <a:gd name="connsiteY1" fmla="*/ 34595 h 92050"/>
                <a:gd name="connsiteX2" fmla="*/ 51609 w 80650"/>
                <a:gd name="connsiteY2" fmla="*/ 30764 h 92050"/>
                <a:gd name="connsiteX3" fmla="*/ 59916 w 80650"/>
                <a:gd name="connsiteY3" fmla="*/ 7782 h 92050"/>
                <a:gd name="connsiteX4" fmla="*/ 54804 w 80650"/>
                <a:gd name="connsiteY4" fmla="*/ 121 h 92050"/>
                <a:gd name="connsiteX5" fmla="*/ 47136 w 80650"/>
                <a:gd name="connsiteY5" fmla="*/ 5228 h 92050"/>
                <a:gd name="connsiteX6" fmla="*/ 38190 w 80650"/>
                <a:gd name="connsiteY6" fmla="*/ 28211 h 92050"/>
                <a:gd name="connsiteX7" fmla="*/ 38190 w 80650"/>
                <a:gd name="connsiteY7" fmla="*/ 34595 h 92050"/>
                <a:gd name="connsiteX8" fmla="*/ 57999 w 80650"/>
                <a:gd name="connsiteY8" fmla="*/ 47363 h 92050"/>
                <a:gd name="connsiteX9" fmla="*/ 67584 w 80650"/>
                <a:gd name="connsiteY9" fmla="*/ 50555 h 92050"/>
                <a:gd name="connsiteX10" fmla="*/ 69501 w 80650"/>
                <a:gd name="connsiteY10" fmla="*/ 53108 h 92050"/>
                <a:gd name="connsiteX11" fmla="*/ 62472 w 80650"/>
                <a:gd name="connsiteY11" fmla="*/ 68430 h 92050"/>
                <a:gd name="connsiteX12" fmla="*/ 51609 w 80650"/>
                <a:gd name="connsiteY12" fmla="*/ 78644 h 92050"/>
                <a:gd name="connsiteX13" fmla="*/ 44580 w 80650"/>
                <a:gd name="connsiteY13" fmla="*/ 76729 h 92050"/>
                <a:gd name="connsiteX14" fmla="*/ 38829 w 80650"/>
                <a:gd name="connsiteY14" fmla="*/ 68430 h 92050"/>
                <a:gd name="connsiteX15" fmla="*/ 26050 w 80650"/>
                <a:gd name="connsiteY15" fmla="*/ 51831 h 92050"/>
                <a:gd name="connsiteX16" fmla="*/ 17743 w 80650"/>
                <a:gd name="connsiteY16" fmla="*/ 51193 h 92050"/>
                <a:gd name="connsiteX17" fmla="*/ 3685 w 80650"/>
                <a:gd name="connsiteY17" fmla="*/ 60131 h 92050"/>
                <a:gd name="connsiteX18" fmla="*/ 490 w 80650"/>
                <a:gd name="connsiteY18" fmla="*/ 68430 h 92050"/>
                <a:gd name="connsiteX19" fmla="*/ 8797 w 80650"/>
                <a:gd name="connsiteY19" fmla="*/ 71622 h 92050"/>
                <a:gd name="connsiteX20" fmla="*/ 20299 w 80650"/>
                <a:gd name="connsiteY20" fmla="*/ 65238 h 92050"/>
                <a:gd name="connsiteX21" fmla="*/ 27328 w 80650"/>
                <a:gd name="connsiteY21" fmla="*/ 75452 h 92050"/>
                <a:gd name="connsiteX22" fmla="*/ 35634 w 80650"/>
                <a:gd name="connsiteY22" fmla="*/ 86943 h 92050"/>
                <a:gd name="connsiteX23" fmla="*/ 48414 w 80650"/>
                <a:gd name="connsiteY23" fmla="*/ 92050 h 92050"/>
                <a:gd name="connsiteX24" fmla="*/ 55443 w 80650"/>
                <a:gd name="connsiteY24" fmla="*/ 90774 h 92050"/>
                <a:gd name="connsiteX25" fmla="*/ 70779 w 80650"/>
                <a:gd name="connsiteY25" fmla="*/ 77367 h 92050"/>
                <a:gd name="connsiteX26" fmla="*/ 80364 w 80650"/>
                <a:gd name="connsiteY26" fmla="*/ 51831 h 92050"/>
                <a:gd name="connsiteX27" fmla="*/ 74613 w 80650"/>
                <a:gd name="connsiteY27" fmla="*/ 39063 h 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650" h="92050">
                  <a:moveTo>
                    <a:pt x="74613" y="39063"/>
                  </a:moveTo>
                  <a:cubicBezTo>
                    <a:pt x="68862" y="35233"/>
                    <a:pt x="63750" y="34595"/>
                    <a:pt x="59916" y="34595"/>
                  </a:cubicBezTo>
                  <a:cubicBezTo>
                    <a:pt x="56082" y="33956"/>
                    <a:pt x="54165" y="33956"/>
                    <a:pt x="51609" y="30764"/>
                  </a:cubicBezTo>
                  <a:cubicBezTo>
                    <a:pt x="55443" y="23742"/>
                    <a:pt x="57999" y="16081"/>
                    <a:pt x="59916" y="7782"/>
                  </a:cubicBezTo>
                  <a:cubicBezTo>
                    <a:pt x="60555" y="4590"/>
                    <a:pt x="58638" y="760"/>
                    <a:pt x="54804" y="121"/>
                  </a:cubicBezTo>
                  <a:cubicBezTo>
                    <a:pt x="51609" y="-517"/>
                    <a:pt x="47775" y="1398"/>
                    <a:pt x="47136" y="5228"/>
                  </a:cubicBezTo>
                  <a:cubicBezTo>
                    <a:pt x="45219" y="13528"/>
                    <a:pt x="42663" y="21188"/>
                    <a:pt x="38190" y="28211"/>
                  </a:cubicBezTo>
                  <a:cubicBezTo>
                    <a:pt x="36912" y="30126"/>
                    <a:pt x="36912" y="32679"/>
                    <a:pt x="38190" y="34595"/>
                  </a:cubicBezTo>
                  <a:cubicBezTo>
                    <a:pt x="45219" y="45447"/>
                    <a:pt x="52248" y="46724"/>
                    <a:pt x="57999" y="47363"/>
                  </a:cubicBezTo>
                  <a:cubicBezTo>
                    <a:pt x="61194" y="48001"/>
                    <a:pt x="63750" y="48001"/>
                    <a:pt x="67584" y="50555"/>
                  </a:cubicBezTo>
                  <a:cubicBezTo>
                    <a:pt x="68862" y="51831"/>
                    <a:pt x="69501" y="52470"/>
                    <a:pt x="69501" y="53108"/>
                  </a:cubicBezTo>
                  <a:cubicBezTo>
                    <a:pt x="70140" y="56300"/>
                    <a:pt x="67584" y="62046"/>
                    <a:pt x="62472" y="68430"/>
                  </a:cubicBezTo>
                  <a:cubicBezTo>
                    <a:pt x="59277" y="72260"/>
                    <a:pt x="55443" y="76729"/>
                    <a:pt x="51609" y="78644"/>
                  </a:cubicBezTo>
                  <a:cubicBezTo>
                    <a:pt x="50331" y="79282"/>
                    <a:pt x="48414" y="79921"/>
                    <a:pt x="44580" y="76729"/>
                  </a:cubicBezTo>
                  <a:cubicBezTo>
                    <a:pt x="43302" y="75452"/>
                    <a:pt x="40746" y="72260"/>
                    <a:pt x="38829" y="68430"/>
                  </a:cubicBezTo>
                  <a:cubicBezTo>
                    <a:pt x="35634" y="63323"/>
                    <a:pt x="31800" y="56939"/>
                    <a:pt x="26050" y="51831"/>
                  </a:cubicBezTo>
                  <a:cubicBezTo>
                    <a:pt x="23494" y="49916"/>
                    <a:pt x="20299" y="49278"/>
                    <a:pt x="17743" y="51193"/>
                  </a:cubicBezTo>
                  <a:cubicBezTo>
                    <a:pt x="13270" y="54385"/>
                    <a:pt x="8797" y="57577"/>
                    <a:pt x="3685" y="60131"/>
                  </a:cubicBezTo>
                  <a:cubicBezTo>
                    <a:pt x="490" y="61407"/>
                    <a:pt x="-788" y="65238"/>
                    <a:pt x="490" y="68430"/>
                  </a:cubicBezTo>
                  <a:cubicBezTo>
                    <a:pt x="1768" y="71622"/>
                    <a:pt x="5602" y="72898"/>
                    <a:pt x="8797" y="71622"/>
                  </a:cubicBezTo>
                  <a:cubicBezTo>
                    <a:pt x="12631" y="69706"/>
                    <a:pt x="16465" y="67791"/>
                    <a:pt x="20299" y="65238"/>
                  </a:cubicBezTo>
                  <a:cubicBezTo>
                    <a:pt x="22855" y="68430"/>
                    <a:pt x="25410" y="72260"/>
                    <a:pt x="27328" y="75452"/>
                  </a:cubicBezTo>
                  <a:cubicBezTo>
                    <a:pt x="30523" y="79921"/>
                    <a:pt x="32439" y="84390"/>
                    <a:pt x="35634" y="86943"/>
                  </a:cubicBezTo>
                  <a:cubicBezTo>
                    <a:pt x="40107" y="90135"/>
                    <a:pt x="44580" y="92050"/>
                    <a:pt x="48414" y="92050"/>
                  </a:cubicBezTo>
                  <a:cubicBezTo>
                    <a:pt x="50970" y="92050"/>
                    <a:pt x="52887" y="91412"/>
                    <a:pt x="55443" y="90774"/>
                  </a:cubicBezTo>
                  <a:cubicBezTo>
                    <a:pt x="61194" y="88220"/>
                    <a:pt x="66306" y="82474"/>
                    <a:pt x="70779" y="77367"/>
                  </a:cubicBezTo>
                  <a:cubicBezTo>
                    <a:pt x="78447" y="68430"/>
                    <a:pt x="81642" y="59492"/>
                    <a:pt x="80364" y="51831"/>
                  </a:cubicBezTo>
                  <a:cubicBezTo>
                    <a:pt x="81642" y="45447"/>
                    <a:pt x="78447" y="41617"/>
                    <a:pt x="74613" y="39063"/>
                  </a:cubicBezTo>
                  <a:close/>
                </a:path>
              </a:pathLst>
            </a:custGeom>
            <a:grpFill/>
            <a:ln w="6390" cap="flat">
              <a:noFill/>
              <a:prstDash val="solid"/>
              <a:miter/>
            </a:ln>
          </p:spPr>
          <p:txBody>
            <a:bodyPr rtlCol="0" anchor="ctr"/>
            <a:lstStyle/>
            <a:p>
              <a:endParaRPr lang="en-US" dirty="0"/>
            </a:p>
          </p:txBody>
        </p:sp>
        <p:sp>
          <p:nvSpPr>
            <p:cNvPr id="33" name="Graphic 4">
              <a:extLst>
                <a:ext uri="{FF2B5EF4-FFF2-40B4-BE49-F238E27FC236}">
                  <a16:creationId xmlns:a16="http://schemas.microsoft.com/office/drawing/2014/main" id="{2FAC68C9-A9AC-7D1A-EB81-C1B3DFDBF4F6}"/>
                </a:ext>
              </a:extLst>
            </p:cNvPr>
            <p:cNvSpPr/>
            <p:nvPr/>
          </p:nvSpPr>
          <p:spPr>
            <a:xfrm>
              <a:off x="1678537" y="3576370"/>
              <a:ext cx="58748" cy="73514"/>
            </a:xfrm>
            <a:custGeom>
              <a:avLst/>
              <a:gdLst>
                <a:gd name="connsiteX0" fmla="*/ 51219 w 58748"/>
                <a:gd name="connsiteY0" fmla="*/ 37764 h 73514"/>
                <a:gd name="connsiteX1" fmla="*/ 45468 w 58748"/>
                <a:gd name="connsiteY1" fmla="*/ 7121 h 73514"/>
                <a:gd name="connsiteX2" fmla="*/ 40356 w 58748"/>
                <a:gd name="connsiteY2" fmla="*/ 98 h 73514"/>
                <a:gd name="connsiteX3" fmla="*/ 33327 w 58748"/>
                <a:gd name="connsiteY3" fmla="*/ 5206 h 73514"/>
                <a:gd name="connsiteX4" fmla="*/ 40995 w 58748"/>
                <a:gd name="connsiteY4" fmla="*/ 44786 h 73514"/>
                <a:gd name="connsiteX5" fmla="*/ 45468 w 58748"/>
                <a:gd name="connsiteY5" fmla="*/ 53086 h 73514"/>
                <a:gd name="connsiteX6" fmla="*/ 44829 w 58748"/>
                <a:gd name="connsiteY6" fmla="*/ 55639 h 73514"/>
                <a:gd name="connsiteX7" fmla="*/ 29493 w 58748"/>
                <a:gd name="connsiteY7" fmla="*/ 60746 h 73514"/>
                <a:gd name="connsiteX8" fmla="*/ 15435 w 58748"/>
                <a:gd name="connsiteY8" fmla="*/ 60108 h 73514"/>
                <a:gd name="connsiteX9" fmla="*/ 12879 w 58748"/>
                <a:gd name="connsiteY9" fmla="*/ 55001 h 73514"/>
                <a:gd name="connsiteX10" fmla="*/ 16074 w 58748"/>
                <a:gd name="connsiteY10" fmla="*/ 45425 h 73514"/>
                <a:gd name="connsiteX11" fmla="*/ 15435 w 58748"/>
                <a:gd name="connsiteY11" fmla="*/ 7121 h 73514"/>
                <a:gd name="connsiteX12" fmla="*/ 6489 w 58748"/>
                <a:gd name="connsiteY12" fmla="*/ 5206 h 73514"/>
                <a:gd name="connsiteX13" fmla="*/ 4572 w 58748"/>
                <a:gd name="connsiteY13" fmla="*/ 14143 h 73514"/>
                <a:gd name="connsiteX14" fmla="*/ 4572 w 58748"/>
                <a:gd name="connsiteY14" fmla="*/ 40318 h 73514"/>
                <a:gd name="connsiteX15" fmla="*/ 99 w 58748"/>
                <a:gd name="connsiteY15" fmla="*/ 56278 h 73514"/>
                <a:gd name="connsiteX16" fmla="*/ 10962 w 58748"/>
                <a:gd name="connsiteY16" fmla="*/ 72238 h 73514"/>
                <a:gd name="connsiteX17" fmla="*/ 21825 w 58748"/>
                <a:gd name="connsiteY17" fmla="*/ 73514 h 73514"/>
                <a:gd name="connsiteX18" fmla="*/ 30771 w 58748"/>
                <a:gd name="connsiteY18" fmla="*/ 72876 h 73514"/>
                <a:gd name="connsiteX19" fmla="*/ 55692 w 58748"/>
                <a:gd name="connsiteY19" fmla="*/ 62662 h 73514"/>
                <a:gd name="connsiteX20" fmla="*/ 58248 w 58748"/>
                <a:gd name="connsiteY20" fmla="*/ 49894 h 73514"/>
                <a:gd name="connsiteX21" fmla="*/ 51219 w 58748"/>
                <a:gd name="connsiteY21" fmla="*/ 37764 h 7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748" h="73514">
                  <a:moveTo>
                    <a:pt x="51219" y="37764"/>
                  </a:moveTo>
                  <a:cubicBezTo>
                    <a:pt x="47385" y="31380"/>
                    <a:pt x="42912" y="24358"/>
                    <a:pt x="45468" y="7121"/>
                  </a:cubicBezTo>
                  <a:cubicBezTo>
                    <a:pt x="46107" y="3929"/>
                    <a:pt x="43551" y="98"/>
                    <a:pt x="40356" y="98"/>
                  </a:cubicBezTo>
                  <a:cubicBezTo>
                    <a:pt x="37161" y="-540"/>
                    <a:pt x="33327" y="2014"/>
                    <a:pt x="33327" y="5206"/>
                  </a:cubicBezTo>
                  <a:cubicBezTo>
                    <a:pt x="30132" y="27550"/>
                    <a:pt x="35883" y="37126"/>
                    <a:pt x="40995" y="44786"/>
                  </a:cubicBezTo>
                  <a:cubicBezTo>
                    <a:pt x="42912" y="47978"/>
                    <a:pt x="44829" y="50532"/>
                    <a:pt x="45468" y="53086"/>
                  </a:cubicBezTo>
                  <a:cubicBezTo>
                    <a:pt x="46107" y="54362"/>
                    <a:pt x="45468" y="55001"/>
                    <a:pt x="44829" y="55639"/>
                  </a:cubicBezTo>
                  <a:cubicBezTo>
                    <a:pt x="43551" y="57554"/>
                    <a:pt x="38439" y="59470"/>
                    <a:pt x="29493" y="60746"/>
                  </a:cubicBezTo>
                  <a:cubicBezTo>
                    <a:pt x="24381" y="61385"/>
                    <a:pt x="18630" y="61385"/>
                    <a:pt x="15435" y="60108"/>
                  </a:cubicBezTo>
                  <a:cubicBezTo>
                    <a:pt x="14157" y="59470"/>
                    <a:pt x="12879" y="59470"/>
                    <a:pt x="12879" y="55001"/>
                  </a:cubicBezTo>
                  <a:cubicBezTo>
                    <a:pt x="12879" y="52447"/>
                    <a:pt x="14157" y="49255"/>
                    <a:pt x="16074" y="45425"/>
                  </a:cubicBezTo>
                  <a:cubicBezTo>
                    <a:pt x="20547" y="36487"/>
                    <a:pt x="26298" y="24358"/>
                    <a:pt x="15435" y="7121"/>
                  </a:cubicBezTo>
                  <a:cubicBezTo>
                    <a:pt x="13518" y="3929"/>
                    <a:pt x="9684" y="3290"/>
                    <a:pt x="6489" y="5206"/>
                  </a:cubicBezTo>
                  <a:cubicBezTo>
                    <a:pt x="3294" y="7121"/>
                    <a:pt x="2655" y="10951"/>
                    <a:pt x="4572" y="14143"/>
                  </a:cubicBezTo>
                  <a:cubicBezTo>
                    <a:pt x="11601" y="25634"/>
                    <a:pt x="8406" y="32657"/>
                    <a:pt x="4572" y="40318"/>
                  </a:cubicBezTo>
                  <a:cubicBezTo>
                    <a:pt x="2016" y="45425"/>
                    <a:pt x="-540" y="50532"/>
                    <a:pt x="99" y="56278"/>
                  </a:cubicBezTo>
                  <a:cubicBezTo>
                    <a:pt x="738" y="64577"/>
                    <a:pt x="4572" y="70322"/>
                    <a:pt x="10962" y="72238"/>
                  </a:cubicBezTo>
                  <a:cubicBezTo>
                    <a:pt x="14157" y="73514"/>
                    <a:pt x="17991" y="73514"/>
                    <a:pt x="21825" y="73514"/>
                  </a:cubicBezTo>
                  <a:cubicBezTo>
                    <a:pt x="24381" y="73514"/>
                    <a:pt x="27576" y="73514"/>
                    <a:pt x="30771" y="72876"/>
                  </a:cubicBezTo>
                  <a:cubicBezTo>
                    <a:pt x="42912" y="71599"/>
                    <a:pt x="51219" y="68407"/>
                    <a:pt x="55692" y="62662"/>
                  </a:cubicBezTo>
                  <a:cubicBezTo>
                    <a:pt x="58248" y="58831"/>
                    <a:pt x="59526" y="54362"/>
                    <a:pt x="58248" y="49894"/>
                  </a:cubicBezTo>
                  <a:cubicBezTo>
                    <a:pt x="56331" y="44786"/>
                    <a:pt x="53775" y="40956"/>
                    <a:pt x="51219" y="37764"/>
                  </a:cubicBezTo>
                  <a:close/>
                </a:path>
              </a:pathLst>
            </a:custGeom>
            <a:grpFill/>
            <a:ln w="6390" cap="flat">
              <a:noFill/>
              <a:prstDash val="solid"/>
              <a:miter/>
            </a:ln>
          </p:spPr>
          <p:txBody>
            <a:bodyPr rtlCol="0" anchor="ctr"/>
            <a:lstStyle/>
            <a:p>
              <a:endParaRPr lang="en-US" dirty="0"/>
            </a:p>
          </p:txBody>
        </p:sp>
        <p:sp>
          <p:nvSpPr>
            <p:cNvPr id="34" name="Graphic 4">
              <a:extLst>
                <a:ext uri="{FF2B5EF4-FFF2-40B4-BE49-F238E27FC236}">
                  <a16:creationId xmlns:a16="http://schemas.microsoft.com/office/drawing/2014/main" id="{C17D0237-3540-74F8-B365-50B8D2A29F03}"/>
                </a:ext>
              </a:extLst>
            </p:cNvPr>
            <p:cNvSpPr/>
            <p:nvPr/>
          </p:nvSpPr>
          <p:spPr>
            <a:xfrm>
              <a:off x="1567087" y="3502954"/>
              <a:ext cx="69814" cy="58831"/>
            </a:xfrm>
            <a:custGeom>
              <a:avLst/>
              <a:gdLst>
                <a:gd name="connsiteX0" fmla="*/ 62346 w 69814"/>
                <a:gd name="connsiteY0" fmla="*/ 45426 h 58831"/>
                <a:gd name="connsiteX1" fmla="*/ 69375 w 69814"/>
                <a:gd name="connsiteY1" fmla="*/ 39680 h 58831"/>
                <a:gd name="connsiteX2" fmla="*/ 63624 w 69814"/>
                <a:gd name="connsiteY2" fmla="*/ 32658 h 58831"/>
                <a:gd name="connsiteX3" fmla="*/ 29119 w 69814"/>
                <a:gd name="connsiteY3" fmla="*/ 40957 h 58831"/>
                <a:gd name="connsiteX4" fmla="*/ 20812 w 69814"/>
                <a:gd name="connsiteY4" fmla="*/ 45426 h 58831"/>
                <a:gd name="connsiteX5" fmla="*/ 18256 w 69814"/>
                <a:gd name="connsiteY5" fmla="*/ 44787 h 58831"/>
                <a:gd name="connsiteX6" fmla="*/ 13144 w 69814"/>
                <a:gd name="connsiteY6" fmla="*/ 29466 h 58831"/>
                <a:gd name="connsiteX7" fmla="*/ 18895 w 69814"/>
                <a:gd name="connsiteY7" fmla="*/ 12867 h 58831"/>
                <a:gd name="connsiteX8" fmla="*/ 28480 w 69814"/>
                <a:gd name="connsiteY8" fmla="*/ 16059 h 58831"/>
                <a:gd name="connsiteX9" fmla="*/ 66819 w 69814"/>
                <a:gd name="connsiteY9" fmla="*/ 15421 h 58831"/>
                <a:gd name="connsiteX10" fmla="*/ 68736 w 69814"/>
                <a:gd name="connsiteY10" fmla="*/ 6483 h 58831"/>
                <a:gd name="connsiteX11" fmla="*/ 59790 w 69814"/>
                <a:gd name="connsiteY11" fmla="*/ 4568 h 58831"/>
                <a:gd name="connsiteX12" fmla="*/ 33592 w 69814"/>
                <a:gd name="connsiteY12" fmla="*/ 4568 h 58831"/>
                <a:gd name="connsiteX13" fmla="*/ 17617 w 69814"/>
                <a:gd name="connsiteY13" fmla="*/ 99 h 58831"/>
                <a:gd name="connsiteX14" fmla="*/ 364 w 69814"/>
                <a:gd name="connsiteY14" fmla="*/ 30743 h 58831"/>
                <a:gd name="connsiteX15" fmla="*/ 10588 w 69814"/>
                <a:gd name="connsiteY15" fmla="*/ 55640 h 58831"/>
                <a:gd name="connsiteX16" fmla="*/ 19534 w 69814"/>
                <a:gd name="connsiteY16" fmla="*/ 58832 h 58831"/>
                <a:gd name="connsiteX17" fmla="*/ 23368 w 69814"/>
                <a:gd name="connsiteY17" fmla="*/ 58194 h 58831"/>
                <a:gd name="connsiteX18" fmla="*/ 36147 w 69814"/>
                <a:gd name="connsiteY18" fmla="*/ 52448 h 58831"/>
                <a:gd name="connsiteX19" fmla="*/ 62346 w 69814"/>
                <a:gd name="connsiteY19" fmla="*/ 45426 h 5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814" h="58831">
                  <a:moveTo>
                    <a:pt x="62346" y="45426"/>
                  </a:moveTo>
                  <a:cubicBezTo>
                    <a:pt x="66180" y="45426"/>
                    <a:pt x="68736" y="43511"/>
                    <a:pt x="69375" y="39680"/>
                  </a:cubicBezTo>
                  <a:cubicBezTo>
                    <a:pt x="70014" y="36488"/>
                    <a:pt x="67458" y="33296"/>
                    <a:pt x="63624" y="32658"/>
                  </a:cubicBezTo>
                  <a:cubicBezTo>
                    <a:pt x="44454" y="30743"/>
                    <a:pt x="36147" y="36488"/>
                    <a:pt x="29119" y="40957"/>
                  </a:cubicBezTo>
                  <a:cubicBezTo>
                    <a:pt x="25924" y="42872"/>
                    <a:pt x="23368" y="44787"/>
                    <a:pt x="20812" y="45426"/>
                  </a:cubicBezTo>
                  <a:cubicBezTo>
                    <a:pt x="19534" y="46064"/>
                    <a:pt x="18895" y="45426"/>
                    <a:pt x="18256" y="44787"/>
                  </a:cubicBezTo>
                  <a:cubicBezTo>
                    <a:pt x="16339" y="43511"/>
                    <a:pt x="14422" y="38403"/>
                    <a:pt x="13144" y="29466"/>
                  </a:cubicBezTo>
                  <a:cubicBezTo>
                    <a:pt x="11866" y="12867"/>
                    <a:pt x="13783" y="12867"/>
                    <a:pt x="18895" y="12867"/>
                  </a:cubicBezTo>
                  <a:cubicBezTo>
                    <a:pt x="21451" y="12867"/>
                    <a:pt x="24646" y="14144"/>
                    <a:pt x="28480" y="16059"/>
                  </a:cubicBezTo>
                  <a:cubicBezTo>
                    <a:pt x="37426" y="20528"/>
                    <a:pt x="49566" y="26274"/>
                    <a:pt x="66819" y="15421"/>
                  </a:cubicBezTo>
                  <a:cubicBezTo>
                    <a:pt x="70014" y="13506"/>
                    <a:pt x="70653" y="9675"/>
                    <a:pt x="68736" y="6483"/>
                  </a:cubicBezTo>
                  <a:cubicBezTo>
                    <a:pt x="66819" y="3291"/>
                    <a:pt x="62985" y="2653"/>
                    <a:pt x="59790" y="4568"/>
                  </a:cubicBezTo>
                  <a:cubicBezTo>
                    <a:pt x="48288" y="11591"/>
                    <a:pt x="41259" y="8399"/>
                    <a:pt x="33592" y="4568"/>
                  </a:cubicBezTo>
                  <a:cubicBezTo>
                    <a:pt x="28480" y="2015"/>
                    <a:pt x="23368" y="-539"/>
                    <a:pt x="17617" y="99"/>
                  </a:cubicBezTo>
                  <a:cubicBezTo>
                    <a:pt x="-2192" y="1376"/>
                    <a:pt x="-275" y="19251"/>
                    <a:pt x="364" y="30743"/>
                  </a:cubicBezTo>
                  <a:cubicBezTo>
                    <a:pt x="1642" y="42872"/>
                    <a:pt x="4837" y="51171"/>
                    <a:pt x="10588" y="55640"/>
                  </a:cubicBezTo>
                  <a:cubicBezTo>
                    <a:pt x="13144" y="57555"/>
                    <a:pt x="16339" y="58832"/>
                    <a:pt x="19534" y="58832"/>
                  </a:cubicBezTo>
                  <a:cubicBezTo>
                    <a:pt x="20812" y="58832"/>
                    <a:pt x="22090" y="58832"/>
                    <a:pt x="23368" y="58194"/>
                  </a:cubicBezTo>
                  <a:cubicBezTo>
                    <a:pt x="28480" y="56917"/>
                    <a:pt x="32314" y="54363"/>
                    <a:pt x="36147" y="52448"/>
                  </a:cubicBezTo>
                  <a:cubicBezTo>
                    <a:pt x="41898" y="47979"/>
                    <a:pt x="47649" y="44149"/>
                    <a:pt x="62346" y="45426"/>
                  </a:cubicBezTo>
                  <a:close/>
                </a:path>
              </a:pathLst>
            </a:custGeom>
            <a:grpFill/>
            <a:ln w="6390" cap="flat">
              <a:noFill/>
              <a:prstDash val="solid"/>
              <a:miter/>
            </a:ln>
          </p:spPr>
          <p:txBody>
            <a:bodyPr rtlCol="0" anchor="ctr"/>
            <a:lstStyle/>
            <a:p>
              <a:endParaRPr lang="en-US" dirty="0"/>
            </a:p>
          </p:txBody>
        </p:sp>
        <p:sp>
          <p:nvSpPr>
            <p:cNvPr id="36" name="Graphic 4">
              <a:extLst>
                <a:ext uri="{FF2B5EF4-FFF2-40B4-BE49-F238E27FC236}">
                  <a16:creationId xmlns:a16="http://schemas.microsoft.com/office/drawing/2014/main" id="{675A7BC9-C47A-4588-49B5-4CBFA9A18E66}"/>
                </a:ext>
              </a:extLst>
            </p:cNvPr>
            <p:cNvSpPr/>
            <p:nvPr/>
          </p:nvSpPr>
          <p:spPr>
            <a:xfrm>
              <a:off x="1654492" y="3390970"/>
              <a:ext cx="58749" cy="74417"/>
            </a:xfrm>
            <a:custGeom>
              <a:avLst/>
              <a:gdLst>
                <a:gd name="connsiteX0" fmla="*/ 6891 w 58749"/>
                <a:gd name="connsiteY0" fmla="*/ 36752 h 74417"/>
                <a:gd name="connsiteX1" fmla="*/ 12642 w 58749"/>
                <a:gd name="connsiteY1" fmla="*/ 67395 h 74417"/>
                <a:gd name="connsiteX2" fmla="*/ 17754 w 58749"/>
                <a:gd name="connsiteY2" fmla="*/ 74418 h 74417"/>
                <a:gd name="connsiteX3" fmla="*/ 19032 w 58749"/>
                <a:gd name="connsiteY3" fmla="*/ 74418 h 74417"/>
                <a:gd name="connsiteX4" fmla="*/ 25422 w 58749"/>
                <a:gd name="connsiteY4" fmla="*/ 68672 h 74417"/>
                <a:gd name="connsiteX5" fmla="*/ 17754 w 58749"/>
                <a:gd name="connsiteY5" fmla="*/ 29091 h 74417"/>
                <a:gd name="connsiteX6" fmla="*/ 13281 w 58749"/>
                <a:gd name="connsiteY6" fmla="*/ 20792 h 74417"/>
                <a:gd name="connsiteX7" fmla="*/ 13920 w 58749"/>
                <a:gd name="connsiteY7" fmla="*/ 18239 h 74417"/>
                <a:gd name="connsiteX8" fmla="*/ 29256 w 58749"/>
                <a:gd name="connsiteY8" fmla="*/ 13131 h 74417"/>
                <a:gd name="connsiteX9" fmla="*/ 45870 w 58749"/>
                <a:gd name="connsiteY9" fmla="*/ 18877 h 74417"/>
                <a:gd name="connsiteX10" fmla="*/ 42675 w 58749"/>
                <a:gd name="connsiteY10" fmla="*/ 28453 h 74417"/>
                <a:gd name="connsiteX11" fmla="*/ 43314 w 58749"/>
                <a:gd name="connsiteY11" fmla="*/ 66757 h 74417"/>
                <a:gd name="connsiteX12" fmla="*/ 52260 w 58749"/>
                <a:gd name="connsiteY12" fmla="*/ 68672 h 74417"/>
                <a:gd name="connsiteX13" fmla="*/ 54177 w 58749"/>
                <a:gd name="connsiteY13" fmla="*/ 59735 h 74417"/>
                <a:gd name="connsiteX14" fmla="*/ 54177 w 58749"/>
                <a:gd name="connsiteY14" fmla="*/ 33560 h 74417"/>
                <a:gd name="connsiteX15" fmla="*/ 58650 w 58749"/>
                <a:gd name="connsiteY15" fmla="*/ 17600 h 74417"/>
                <a:gd name="connsiteX16" fmla="*/ 27978 w 58749"/>
                <a:gd name="connsiteY16" fmla="*/ 363 h 74417"/>
                <a:gd name="connsiteX17" fmla="*/ 3057 w 58749"/>
                <a:gd name="connsiteY17" fmla="*/ 10578 h 74417"/>
                <a:gd name="connsiteX18" fmla="*/ 501 w 58749"/>
                <a:gd name="connsiteY18" fmla="*/ 23346 h 74417"/>
                <a:gd name="connsiteX19" fmla="*/ 6891 w 58749"/>
                <a:gd name="connsiteY19" fmla="*/ 36752 h 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749" h="74417">
                  <a:moveTo>
                    <a:pt x="6891" y="36752"/>
                  </a:moveTo>
                  <a:cubicBezTo>
                    <a:pt x="10725" y="43136"/>
                    <a:pt x="15198" y="50159"/>
                    <a:pt x="12642" y="67395"/>
                  </a:cubicBezTo>
                  <a:cubicBezTo>
                    <a:pt x="12003" y="70587"/>
                    <a:pt x="14559" y="74418"/>
                    <a:pt x="17754" y="74418"/>
                  </a:cubicBezTo>
                  <a:cubicBezTo>
                    <a:pt x="18393" y="74418"/>
                    <a:pt x="18393" y="74418"/>
                    <a:pt x="19032" y="74418"/>
                  </a:cubicBezTo>
                  <a:cubicBezTo>
                    <a:pt x="22227" y="74418"/>
                    <a:pt x="24783" y="71864"/>
                    <a:pt x="25422" y="68672"/>
                  </a:cubicBezTo>
                  <a:cubicBezTo>
                    <a:pt x="28617" y="46328"/>
                    <a:pt x="22866" y="36752"/>
                    <a:pt x="17754" y="29091"/>
                  </a:cubicBezTo>
                  <a:cubicBezTo>
                    <a:pt x="15837" y="25899"/>
                    <a:pt x="13920" y="23346"/>
                    <a:pt x="13281" y="20792"/>
                  </a:cubicBezTo>
                  <a:cubicBezTo>
                    <a:pt x="12642" y="19515"/>
                    <a:pt x="13281" y="18877"/>
                    <a:pt x="13920" y="18239"/>
                  </a:cubicBezTo>
                  <a:cubicBezTo>
                    <a:pt x="15198" y="16323"/>
                    <a:pt x="20310" y="14408"/>
                    <a:pt x="29256" y="13131"/>
                  </a:cubicBezTo>
                  <a:cubicBezTo>
                    <a:pt x="45870" y="11855"/>
                    <a:pt x="45870" y="13770"/>
                    <a:pt x="45870" y="18877"/>
                  </a:cubicBezTo>
                  <a:cubicBezTo>
                    <a:pt x="45870" y="21431"/>
                    <a:pt x="44592" y="24623"/>
                    <a:pt x="42675" y="28453"/>
                  </a:cubicBezTo>
                  <a:cubicBezTo>
                    <a:pt x="38202" y="37391"/>
                    <a:pt x="32451" y="49520"/>
                    <a:pt x="43314" y="66757"/>
                  </a:cubicBezTo>
                  <a:cubicBezTo>
                    <a:pt x="45231" y="69949"/>
                    <a:pt x="49065" y="70587"/>
                    <a:pt x="52260" y="68672"/>
                  </a:cubicBezTo>
                  <a:cubicBezTo>
                    <a:pt x="55455" y="66757"/>
                    <a:pt x="56094" y="62927"/>
                    <a:pt x="54177" y="59735"/>
                  </a:cubicBezTo>
                  <a:cubicBezTo>
                    <a:pt x="47148" y="48243"/>
                    <a:pt x="50343" y="41221"/>
                    <a:pt x="54177" y="33560"/>
                  </a:cubicBezTo>
                  <a:cubicBezTo>
                    <a:pt x="56733" y="28453"/>
                    <a:pt x="59289" y="23346"/>
                    <a:pt x="58650" y="17600"/>
                  </a:cubicBezTo>
                  <a:cubicBezTo>
                    <a:pt x="57372" y="-2190"/>
                    <a:pt x="39480" y="-275"/>
                    <a:pt x="27978" y="363"/>
                  </a:cubicBezTo>
                  <a:cubicBezTo>
                    <a:pt x="15837" y="1640"/>
                    <a:pt x="7530" y="4832"/>
                    <a:pt x="3057" y="10578"/>
                  </a:cubicBezTo>
                  <a:cubicBezTo>
                    <a:pt x="501" y="14408"/>
                    <a:pt x="-777" y="18877"/>
                    <a:pt x="501" y="23346"/>
                  </a:cubicBezTo>
                  <a:cubicBezTo>
                    <a:pt x="2418" y="29091"/>
                    <a:pt x="4974" y="32922"/>
                    <a:pt x="6891" y="36752"/>
                  </a:cubicBezTo>
                  <a:close/>
                </a:path>
              </a:pathLst>
            </a:custGeom>
            <a:grpFill/>
            <a:ln w="6390" cap="flat">
              <a:noFill/>
              <a:prstDash val="solid"/>
              <a:miter/>
            </a:ln>
          </p:spPr>
          <p:txBody>
            <a:bodyPr rtlCol="0" anchor="ctr"/>
            <a:lstStyle/>
            <a:p>
              <a:endParaRPr lang="en-US" dirty="0"/>
            </a:p>
          </p:txBody>
        </p:sp>
        <p:sp>
          <p:nvSpPr>
            <p:cNvPr id="37" name="Graphic 4">
              <a:extLst>
                <a:ext uri="{FF2B5EF4-FFF2-40B4-BE49-F238E27FC236}">
                  <a16:creationId xmlns:a16="http://schemas.microsoft.com/office/drawing/2014/main" id="{93B23235-C944-C5CE-C5F8-48BF932EE43F}"/>
                </a:ext>
              </a:extLst>
            </p:cNvPr>
            <p:cNvSpPr/>
            <p:nvPr/>
          </p:nvSpPr>
          <p:spPr>
            <a:xfrm>
              <a:off x="1750744" y="3480208"/>
              <a:ext cx="74154" cy="57318"/>
            </a:xfrm>
            <a:custGeom>
              <a:avLst/>
              <a:gdLst>
                <a:gd name="connsiteX0" fmla="*/ 73583 w 74154"/>
                <a:gd name="connsiteY0" fmla="*/ 27952 h 57318"/>
                <a:gd name="connsiteX1" fmla="*/ 63359 w 74154"/>
                <a:gd name="connsiteY1" fmla="*/ 3055 h 57318"/>
                <a:gd name="connsiteX2" fmla="*/ 50579 w 74154"/>
                <a:gd name="connsiteY2" fmla="*/ 501 h 57318"/>
                <a:gd name="connsiteX3" fmla="*/ 37799 w 74154"/>
                <a:gd name="connsiteY3" fmla="*/ 6246 h 57318"/>
                <a:gd name="connsiteX4" fmla="*/ 7128 w 74154"/>
                <a:gd name="connsiteY4" fmla="*/ 11992 h 57318"/>
                <a:gd name="connsiteX5" fmla="*/ 99 w 74154"/>
                <a:gd name="connsiteY5" fmla="*/ 17099 h 57318"/>
                <a:gd name="connsiteX6" fmla="*/ 5210 w 74154"/>
                <a:gd name="connsiteY6" fmla="*/ 24122 h 57318"/>
                <a:gd name="connsiteX7" fmla="*/ 44828 w 74154"/>
                <a:gd name="connsiteY7" fmla="*/ 16461 h 57318"/>
                <a:gd name="connsiteX8" fmla="*/ 53135 w 74154"/>
                <a:gd name="connsiteY8" fmla="*/ 11992 h 57318"/>
                <a:gd name="connsiteX9" fmla="*/ 55691 w 74154"/>
                <a:gd name="connsiteY9" fmla="*/ 12630 h 57318"/>
                <a:gd name="connsiteX10" fmla="*/ 60803 w 74154"/>
                <a:gd name="connsiteY10" fmla="*/ 27952 h 57318"/>
                <a:gd name="connsiteX11" fmla="*/ 60164 w 74154"/>
                <a:gd name="connsiteY11" fmla="*/ 41997 h 57318"/>
                <a:gd name="connsiteX12" fmla="*/ 55052 w 74154"/>
                <a:gd name="connsiteY12" fmla="*/ 44550 h 57318"/>
                <a:gd name="connsiteX13" fmla="*/ 45467 w 74154"/>
                <a:gd name="connsiteY13" fmla="*/ 41358 h 57318"/>
                <a:gd name="connsiteX14" fmla="*/ 7128 w 74154"/>
                <a:gd name="connsiteY14" fmla="*/ 41997 h 57318"/>
                <a:gd name="connsiteX15" fmla="*/ 5210 w 74154"/>
                <a:gd name="connsiteY15" fmla="*/ 50934 h 57318"/>
                <a:gd name="connsiteX16" fmla="*/ 14157 w 74154"/>
                <a:gd name="connsiteY16" fmla="*/ 52849 h 57318"/>
                <a:gd name="connsiteX17" fmla="*/ 40355 w 74154"/>
                <a:gd name="connsiteY17" fmla="*/ 52849 h 57318"/>
                <a:gd name="connsiteX18" fmla="*/ 55052 w 74154"/>
                <a:gd name="connsiteY18" fmla="*/ 57318 h 57318"/>
                <a:gd name="connsiteX19" fmla="*/ 56330 w 74154"/>
                <a:gd name="connsiteY19" fmla="*/ 57318 h 57318"/>
                <a:gd name="connsiteX20" fmla="*/ 72305 w 74154"/>
                <a:gd name="connsiteY20" fmla="*/ 46466 h 57318"/>
                <a:gd name="connsiteX21" fmla="*/ 73583 w 74154"/>
                <a:gd name="connsiteY21" fmla="*/ 27952 h 5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154" h="57318">
                  <a:moveTo>
                    <a:pt x="73583" y="27952"/>
                  </a:moveTo>
                  <a:cubicBezTo>
                    <a:pt x="72305" y="15822"/>
                    <a:pt x="69110" y="7523"/>
                    <a:pt x="63359" y="3055"/>
                  </a:cubicBezTo>
                  <a:cubicBezTo>
                    <a:pt x="59525" y="501"/>
                    <a:pt x="55052" y="-776"/>
                    <a:pt x="50579" y="501"/>
                  </a:cubicBezTo>
                  <a:cubicBezTo>
                    <a:pt x="45467" y="1778"/>
                    <a:pt x="41633" y="4331"/>
                    <a:pt x="37799" y="6246"/>
                  </a:cubicBezTo>
                  <a:cubicBezTo>
                    <a:pt x="31409" y="10077"/>
                    <a:pt x="24380" y="14546"/>
                    <a:pt x="7128" y="11992"/>
                  </a:cubicBezTo>
                  <a:cubicBezTo>
                    <a:pt x="3933" y="11354"/>
                    <a:pt x="99" y="13907"/>
                    <a:pt x="99" y="17099"/>
                  </a:cubicBezTo>
                  <a:cubicBezTo>
                    <a:pt x="-540" y="20291"/>
                    <a:pt x="2015" y="24122"/>
                    <a:pt x="5210" y="24122"/>
                  </a:cubicBezTo>
                  <a:cubicBezTo>
                    <a:pt x="27575" y="27314"/>
                    <a:pt x="37160" y="21568"/>
                    <a:pt x="44828" y="16461"/>
                  </a:cubicBezTo>
                  <a:cubicBezTo>
                    <a:pt x="48023" y="14546"/>
                    <a:pt x="50579" y="12630"/>
                    <a:pt x="53135" y="11992"/>
                  </a:cubicBezTo>
                  <a:cubicBezTo>
                    <a:pt x="54413" y="11354"/>
                    <a:pt x="55052" y="11992"/>
                    <a:pt x="55691" y="12630"/>
                  </a:cubicBezTo>
                  <a:cubicBezTo>
                    <a:pt x="57608" y="13907"/>
                    <a:pt x="59525" y="19014"/>
                    <a:pt x="60803" y="27952"/>
                  </a:cubicBezTo>
                  <a:cubicBezTo>
                    <a:pt x="61442" y="33059"/>
                    <a:pt x="61442" y="38805"/>
                    <a:pt x="60164" y="41997"/>
                  </a:cubicBezTo>
                  <a:cubicBezTo>
                    <a:pt x="59525" y="43274"/>
                    <a:pt x="59525" y="44550"/>
                    <a:pt x="55052" y="44550"/>
                  </a:cubicBezTo>
                  <a:cubicBezTo>
                    <a:pt x="52496" y="44550"/>
                    <a:pt x="49301" y="43274"/>
                    <a:pt x="45467" y="41358"/>
                  </a:cubicBezTo>
                  <a:cubicBezTo>
                    <a:pt x="36521" y="36890"/>
                    <a:pt x="24380" y="31144"/>
                    <a:pt x="7128" y="41997"/>
                  </a:cubicBezTo>
                  <a:cubicBezTo>
                    <a:pt x="3933" y="43912"/>
                    <a:pt x="3294" y="47742"/>
                    <a:pt x="5210" y="50934"/>
                  </a:cubicBezTo>
                  <a:cubicBezTo>
                    <a:pt x="7128" y="54126"/>
                    <a:pt x="10962" y="54765"/>
                    <a:pt x="14157" y="52849"/>
                  </a:cubicBezTo>
                  <a:cubicBezTo>
                    <a:pt x="25658" y="45827"/>
                    <a:pt x="32687" y="49019"/>
                    <a:pt x="40355" y="52849"/>
                  </a:cubicBezTo>
                  <a:cubicBezTo>
                    <a:pt x="44828" y="54765"/>
                    <a:pt x="49301" y="57318"/>
                    <a:pt x="55052" y="57318"/>
                  </a:cubicBezTo>
                  <a:cubicBezTo>
                    <a:pt x="55691" y="57318"/>
                    <a:pt x="56330" y="57318"/>
                    <a:pt x="56330" y="57318"/>
                  </a:cubicBezTo>
                  <a:cubicBezTo>
                    <a:pt x="64637" y="56680"/>
                    <a:pt x="70388" y="52849"/>
                    <a:pt x="72305" y="46466"/>
                  </a:cubicBezTo>
                  <a:cubicBezTo>
                    <a:pt x="74861" y="41997"/>
                    <a:pt x="74222" y="34974"/>
                    <a:pt x="73583" y="27952"/>
                  </a:cubicBezTo>
                  <a:close/>
                </a:path>
              </a:pathLst>
            </a:custGeom>
            <a:grpFill/>
            <a:ln w="6390" cap="flat">
              <a:noFill/>
              <a:prstDash val="solid"/>
              <a:miter/>
            </a:ln>
          </p:spPr>
          <p:txBody>
            <a:bodyPr rtlCol="0" anchor="ctr"/>
            <a:lstStyle/>
            <a:p>
              <a:endParaRPr lang="en-US" dirty="0"/>
            </a:p>
          </p:txBody>
        </p:sp>
      </p:grpSp>
      <p:grpSp>
        <p:nvGrpSpPr>
          <p:cNvPr id="39" name="Graphic 4">
            <a:extLst>
              <a:ext uri="{FF2B5EF4-FFF2-40B4-BE49-F238E27FC236}">
                <a16:creationId xmlns:a16="http://schemas.microsoft.com/office/drawing/2014/main" id="{92E3456E-BEDA-83EC-506E-C55F39DAB82B}"/>
              </a:ext>
            </a:extLst>
          </p:cNvPr>
          <p:cNvGrpSpPr/>
          <p:nvPr/>
        </p:nvGrpSpPr>
        <p:grpSpPr>
          <a:xfrm>
            <a:off x="8286214" y="1863851"/>
            <a:ext cx="689154" cy="688514"/>
            <a:chOff x="1515054" y="1893013"/>
            <a:chExt cx="361670" cy="361333"/>
          </a:xfrm>
          <a:solidFill>
            <a:schemeClr val="accent1"/>
          </a:solidFill>
        </p:grpSpPr>
        <p:sp>
          <p:nvSpPr>
            <p:cNvPr id="40" name="Graphic 4">
              <a:extLst>
                <a:ext uri="{FF2B5EF4-FFF2-40B4-BE49-F238E27FC236}">
                  <a16:creationId xmlns:a16="http://schemas.microsoft.com/office/drawing/2014/main" id="{7752C9A6-A68D-78E5-70FB-C5D70CEECAA6}"/>
                </a:ext>
              </a:extLst>
            </p:cNvPr>
            <p:cNvSpPr/>
            <p:nvPr/>
          </p:nvSpPr>
          <p:spPr>
            <a:xfrm>
              <a:off x="1515054" y="189301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0518" y="0"/>
                    <a:pt x="180835" y="0"/>
                  </a:cubicBezTo>
                  <a:close/>
                  <a:moveTo>
                    <a:pt x="180835" y="349204"/>
                  </a:moveTo>
                  <a:cubicBezTo>
                    <a:pt x="88181" y="349204"/>
                    <a:pt x="12780" y="273873"/>
                    <a:pt x="12780" y="181305"/>
                  </a:cubicBezTo>
                  <a:cubicBezTo>
                    <a:pt x="12780" y="88737"/>
                    <a:pt x="88181" y="13406"/>
                    <a:pt x="180835" y="13406"/>
                  </a:cubicBezTo>
                  <a:cubicBezTo>
                    <a:pt x="273489" y="13406"/>
                    <a:pt x="348891" y="88737"/>
                    <a:pt x="348891" y="181305"/>
                  </a:cubicBezTo>
                  <a:cubicBezTo>
                    <a:pt x="348891" y="273873"/>
                    <a:pt x="273489" y="349204"/>
                    <a:pt x="180835" y="349204"/>
                  </a:cubicBezTo>
                  <a:close/>
                </a:path>
              </a:pathLst>
            </a:custGeom>
            <a:grpFill/>
            <a:ln w="6390" cap="flat">
              <a:noFill/>
              <a:prstDash val="solid"/>
              <a:miter/>
            </a:ln>
          </p:spPr>
          <p:txBody>
            <a:bodyPr rtlCol="0" anchor="ctr"/>
            <a:lstStyle/>
            <a:p>
              <a:endParaRPr lang="en-US" dirty="0"/>
            </a:p>
          </p:txBody>
        </p:sp>
        <p:sp>
          <p:nvSpPr>
            <p:cNvPr id="41" name="Graphic 4">
              <a:extLst>
                <a:ext uri="{FF2B5EF4-FFF2-40B4-BE49-F238E27FC236}">
                  <a16:creationId xmlns:a16="http://schemas.microsoft.com/office/drawing/2014/main" id="{09E7B4DA-2E9C-E8F1-AC2F-DA8AC4254131}"/>
                </a:ext>
              </a:extLst>
            </p:cNvPr>
            <p:cNvSpPr/>
            <p:nvPr/>
          </p:nvSpPr>
          <p:spPr>
            <a:xfrm>
              <a:off x="1582148" y="2023884"/>
              <a:ext cx="122686" cy="161514"/>
            </a:xfrm>
            <a:custGeom>
              <a:avLst/>
              <a:gdLst>
                <a:gd name="connsiteX0" fmla="*/ 122687 w 122686"/>
                <a:gd name="connsiteY0" fmla="*/ 6384 h 161514"/>
                <a:gd name="connsiteX1" fmla="*/ 116297 w 122686"/>
                <a:gd name="connsiteY1" fmla="*/ 0 h 161514"/>
                <a:gd name="connsiteX2" fmla="*/ 39618 w 122686"/>
                <a:gd name="connsiteY2" fmla="*/ 0 h 161514"/>
                <a:gd name="connsiteX3" fmla="*/ 0 w 122686"/>
                <a:gd name="connsiteY3" fmla="*/ 35112 h 161514"/>
                <a:gd name="connsiteX4" fmla="*/ 0 w 122686"/>
                <a:gd name="connsiteY4" fmla="*/ 73416 h 161514"/>
                <a:gd name="connsiteX5" fmla="*/ 19170 w 122686"/>
                <a:gd name="connsiteY5" fmla="*/ 98313 h 161514"/>
                <a:gd name="connsiteX6" fmla="*/ 19170 w 122686"/>
                <a:gd name="connsiteY6" fmla="*/ 155131 h 161514"/>
                <a:gd name="connsiteX7" fmla="*/ 25560 w 122686"/>
                <a:gd name="connsiteY7" fmla="*/ 161515 h 161514"/>
                <a:gd name="connsiteX8" fmla="*/ 31950 w 122686"/>
                <a:gd name="connsiteY8" fmla="*/ 155131 h 161514"/>
                <a:gd name="connsiteX9" fmla="*/ 31950 w 122686"/>
                <a:gd name="connsiteY9" fmla="*/ 40219 h 161514"/>
                <a:gd name="connsiteX10" fmla="*/ 25560 w 122686"/>
                <a:gd name="connsiteY10" fmla="*/ 33835 h 161514"/>
                <a:gd name="connsiteX11" fmla="*/ 19170 w 122686"/>
                <a:gd name="connsiteY11" fmla="*/ 40219 h 161514"/>
                <a:gd name="connsiteX12" fmla="*/ 19170 w 122686"/>
                <a:gd name="connsiteY12" fmla="*/ 85545 h 161514"/>
                <a:gd name="connsiteX13" fmla="*/ 12780 w 122686"/>
                <a:gd name="connsiteY13" fmla="*/ 74054 h 161514"/>
                <a:gd name="connsiteX14" fmla="*/ 12780 w 122686"/>
                <a:gd name="connsiteY14" fmla="*/ 35750 h 161514"/>
                <a:gd name="connsiteX15" fmla="*/ 39618 w 122686"/>
                <a:gd name="connsiteY15" fmla="*/ 13406 h 161514"/>
                <a:gd name="connsiteX16" fmla="*/ 108629 w 122686"/>
                <a:gd name="connsiteY16" fmla="*/ 13406 h 161514"/>
                <a:gd name="connsiteX17" fmla="*/ 99683 w 122686"/>
                <a:gd name="connsiteY17" fmla="*/ 19790 h 161514"/>
                <a:gd name="connsiteX18" fmla="*/ 70928 w 122686"/>
                <a:gd name="connsiteY18" fmla="*/ 29366 h 161514"/>
                <a:gd name="connsiteX19" fmla="*/ 66455 w 122686"/>
                <a:gd name="connsiteY19" fmla="*/ 35112 h 161514"/>
                <a:gd name="connsiteX20" fmla="*/ 66455 w 122686"/>
                <a:gd name="connsiteY20" fmla="*/ 154492 h 161514"/>
                <a:gd name="connsiteX21" fmla="*/ 72845 w 122686"/>
                <a:gd name="connsiteY21" fmla="*/ 160876 h 161514"/>
                <a:gd name="connsiteX22" fmla="*/ 79235 w 122686"/>
                <a:gd name="connsiteY22" fmla="*/ 154492 h 161514"/>
                <a:gd name="connsiteX23" fmla="*/ 79235 w 122686"/>
                <a:gd name="connsiteY23" fmla="*/ 39581 h 161514"/>
                <a:gd name="connsiteX24" fmla="*/ 103517 w 122686"/>
                <a:gd name="connsiteY24" fmla="*/ 31281 h 161514"/>
                <a:gd name="connsiteX25" fmla="*/ 122687 w 122686"/>
                <a:gd name="connsiteY25" fmla="*/ 6384 h 16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686" h="161514">
                  <a:moveTo>
                    <a:pt x="122687" y="6384"/>
                  </a:moveTo>
                  <a:cubicBezTo>
                    <a:pt x="122687" y="2554"/>
                    <a:pt x="120131" y="0"/>
                    <a:pt x="116297" y="0"/>
                  </a:cubicBezTo>
                  <a:lnTo>
                    <a:pt x="39618" y="0"/>
                  </a:lnTo>
                  <a:cubicBezTo>
                    <a:pt x="14697" y="0"/>
                    <a:pt x="0" y="13406"/>
                    <a:pt x="0" y="35112"/>
                  </a:cubicBezTo>
                  <a:lnTo>
                    <a:pt x="0" y="73416"/>
                  </a:lnTo>
                  <a:cubicBezTo>
                    <a:pt x="0" y="86822"/>
                    <a:pt x="7668" y="95760"/>
                    <a:pt x="19170" y="98313"/>
                  </a:cubicBezTo>
                  <a:lnTo>
                    <a:pt x="19170" y="155131"/>
                  </a:lnTo>
                  <a:cubicBezTo>
                    <a:pt x="19170" y="158961"/>
                    <a:pt x="21726" y="161515"/>
                    <a:pt x="25560" y="161515"/>
                  </a:cubicBezTo>
                  <a:cubicBezTo>
                    <a:pt x="29394" y="161515"/>
                    <a:pt x="31950" y="158961"/>
                    <a:pt x="31950" y="155131"/>
                  </a:cubicBezTo>
                  <a:lnTo>
                    <a:pt x="31950" y="40219"/>
                  </a:lnTo>
                  <a:cubicBezTo>
                    <a:pt x="31950" y="36389"/>
                    <a:pt x="29394" y="33835"/>
                    <a:pt x="25560" y="33835"/>
                  </a:cubicBezTo>
                  <a:cubicBezTo>
                    <a:pt x="21726" y="33835"/>
                    <a:pt x="19170" y="36389"/>
                    <a:pt x="19170" y="40219"/>
                  </a:cubicBezTo>
                  <a:lnTo>
                    <a:pt x="19170" y="85545"/>
                  </a:lnTo>
                  <a:cubicBezTo>
                    <a:pt x="15975" y="84269"/>
                    <a:pt x="12780" y="81077"/>
                    <a:pt x="12780" y="74054"/>
                  </a:cubicBezTo>
                  <a:lnTo>
                    <a:pt x="12780" y="35750"/>
                  </a:lnTo>
                  <a:cubicBezTo>
                    <a:pt x="12780" y="21067"/>
                    <a:pt x="22365" y="13406"/>
                    <a:pt x="39618" y="13406"/>
                  </a:cubicBezTo>
                  <a:lnTo>
                    <a:pt x="108629" y="13406"/>
                  </a:lnTo>
                  <a:cubicBezTo>
                    <a:pt x="107351" y="16598"/>
                    <a:pt x="104156" y="18514"/>
                    <a:pt x="99683" y="19790"/>
                  </a:cubicBezTo>
                  <a:cubicBezTo>
                    <a:pt x="94571" y="21067"/>
                    <a:pt x="70928" y="29366"/>
                    <a:pt x="70928" y="29366"/>
                  </a:cubicBezTo>
                  <a:cubicBezTo>
                    <a:pt x="68372" y="30005"/>
                    <a:pt x="66455" y="32558"/>
                    <a:pt x="66455" y="35112"/>
                  </a:cubicBezTo>
                  <a:lnTo>
                    <a:pt x="66455" y="154492"/>
                  </a:lnTo>
                  <a:cubicBezTo>
                    <a:pt x="66455" y="158323"/>
                    <a:pt x="69011" y="160876"/>
                    <a:pt x="72845" y="160876"/>
                  </a:cubicBezTo>
                  <a:cubicBezTo>
                    <a:pt x="76679" y="160876"/>
                    <a:pt x="79235" y="158323"/>
                    <a:pt x="79235" y="154492"/>
                  </a:cubicBezTo>
                  <a:lnTo>
                    <a:pt x="79235" y="39581"/>
                  </a:lnTo>
                  <a:cubicBezTo>
                    <a:pt x="86264" y="37027"/>
                    <a:pt x="99683" y="32558"/>
                    <a:pt x="103517" y="31281"/>
                  </a:cubicBezTo>
                  <a:cubicBezTo>
                    <a:pt x="115658" y="27451"/>
                    <a:pt x="122687" y="19152"/>
                    <a:pt x="122687" y="6384"/>
                  </a:cubicBezTo>
                  <a:close/>
                </a:path>
              </a:pathLst>
            </a:custGeom>
            <a:grpFill/>
            <a:ln w="6390" cap="flat">
              <a:noFill/>
              <a:prstDash val="solid"/>
              <a:miter/>
            </a:ln>
          </p:spPr>
          <p:txBody>
            <a:bodyPr rtlCol="0" anchor="ctr"/>
            <a:lstStyle/>
            <a:p>
              <a:endParaRPr lang="en-US" dirty="0"/>
            </a:p>
          </p:txBody>
        </p:sp>
        <p:sp>
          <p:nvSpPr>
            <p:cNvPr id="42" name="Graphic 4">
              <a:extLst>
                <a:ext uri="{FF2B5EF4-FFF2-40B4-BE49-F238E27FC236}">
                  <a16:creationId xmlns:a16="http://schemas.microsoft.com/office/drawing/2014/main" id="{ED0D1241-6E7B-394C-1DD4-90138F4530B7}"/>
                </a:ext>
              </a:extLst>
            </p:cNvPr>
            <p:cNvSpPr/>
            <p:nvPr/>
          </p:nvSpPr>
          <p:spPr>
            <a:xfrm>
              <a:off x="1624961" y="2104961"/>
              <a:ext cx="12779" cy="79799"/>
            </a:xfrm>
            <a:custGeom>
              <a:avLst/>
              <a:gdLst>
                <a:gd name="connsiteX0" fmla="*/ 6390 w 12779"/>
                <a:gd name="connsiteY0" fmla="*/ 0 h 79799"/>
                <a:gd name="connsiteX1" fmla="*/ 0 w 12779"/>
                <a:gd name="connsiteY1" fmla="*/ 6384 h 79799"/>
                <a:gd name="connsiteX2" fmla="*/ 0 w 12779"/>
                <a:gd name="connsiteY2" fmla="*/ 73416 h 79799"/>
                <a:gd name="connsiteX3" fmla="*/ 6390 w 12779"/>
                <a:gd name="connsiteY3" fmla="*/ 79800 h 79799"/>
                <a:gd name="connsiteX4" fmla="*/ 12780 w 12779"/>
                <a:gd name="connsiteY4" fmla="*/ 73416 h 79799"/>
                <a:gd name="connsiteX5" fmla="*/ 12780 w 12779"/>
                <a:gd name="connsiteY5" fmla="*/ 6384 h 79799"/>
                <a:gd name="connsiteX6" fmla="*/ 6390 w 12779"/>
                <a:gd name="connsiteY6" fmla="*/ 0 h 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79799">
                  <a:moveTo>
                    <a:pt x="6390" y="0"/>
                  </a:moveTo>
                  <a:cubicBezTo>
                    <a:pt x="2556" y="0"/>
                    <a:pt x="0" y="2554"/>
                    <a:pt x="0" y="6384"/>
                  </a:cubicBezTo>
                  <a:lnTo>
                    <a:pt x="0" y="73416"/>
                  </a:lnTo>
                  <a:cubicBezTo>
                    <a:pt x="0" y="77246"/>
                    <a:pt x="2556" y="79800"/>
                    <a:pt x="6390" y="79800"/>
                  </a:cubicBezTo>
                  <a:cubicBezTo>
                    <a:pt x="10224" y="79800"/>
                    <a:pt x="12780" y="77246"/>
                    <a:pt x="12780" y="73416"/>
                  </a:cubicBezTo>
                  <a:lnTo>
                    <a:pt x="12780" y="6384"/>
                  </a:lnTo>
                  <a:cubicBezTo>
                    <a:pt x="12780" y="3192"/>
                    <a:pt x="9585" y="0"/>
                    <a:pt x="6390" y="0"/>
                  </a:cubicBezTo>
                  <a:close/>
                </a:path>
              </a:pathLst>
            </a:custGeom>
            <a:grpFill/>
            <a:ln w="6390" cap="flat">
              <a:noFill/>
              <a:prstDash val="solid"/>
              <a:miter/>
            </a:ln>
          </p:spPr>
          <p:txBody>
            <a:bodyPr rtlCol="0" anchor="ctr"/>
            <a:lstStyle/>
            <a:p>
              <a:endParaRPr lang="en-US" dirty="0"/>
            </a:p>
          </p:txBody>
        </p:sp>
        <p:sp>
          <p:nvSpPr>
            <p:cNvPr id="43" name="Graphic 4">
              <a:extLst>
                <a:ext uri="{FF2B5EF4-FFF2-40B4-BE49-F238E27FC236}">
                  <a16:creationId xmlns:a16="http://schemas.microsoft.com/office/drawing/2014/main" id="{0FD2C230-4B24-0F88-EEC6-9EE2106F9501}"/>
                </a:ext>
              </a:extLst>
            </p:cNvPr>
            <p:cNvSpPr/>
            <p:nvPr/>
          </p:nvSpPr>
          <p:spPr>
            <a:xfrm>
              <a:off x="1759149" y="2071764"/>
              <a:ext cx="12779" cy="60647"/>
            </a:xfrm>
            <a:custGeom>
              <a:avLst/>
              <a:gdLst>
                <a:gd name="connsiteX0" fmla="*/ 6390 w 12779"/>
                <a:gd name="connsiteY0" fmla="*/ 0 h 60647"/>
                <a:gd name="connsiteX1" fmla="*/ 0 w 12779"/>
                <a:gd name="connsiteY1" fmla="*/ 6384 h 60647"/>
                <a:gd name="connsiteX2" fmla="*/ 0 w 12779"/>
                <a:gd name="connsiteY2" fmla="*/ 54264 h 60647"/>
                <a:gd name="connsiteX3" fmla="*/ 6390 w 12779"/>
                <a:gd name="connsiteY3" fmla="*/ 60648 h 60647"/>
                <a:gd name="connsiteX4" fmla="*/ 12780 w 12779"/>
                <a:gd name="connsiteY4" fmla="*/ 54264 h 60647"/>
                <a:gd name="connsiteX5" fmla="*/ 12780 w 12779"/>
                <a:gd name="connsiteY5" fmla="*/ 6384 h 60647"/>
                <a:gd name="connsiteX6" fmla="*/ 6390 w 12779"/>
                <a:gd name="connsiteY6" fmla="*/ 0 h 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0647">
                  <a:moveTo>
                    <a:pt x="6390" y="0"/>
                  </a:moveTo>
                  <a:cubicBezTo>
                    <a:pt x="2556" y="0"/>
                    <a:pt x="0" y="2554"/>
                    <a:pt x="0" y="6384"/>
                  </a:cubicBezTo>
                  <a:lnTo>
                    <a:pt x="0" y="54264"/>
                  </a:lnTo>
                  <a:cubicBezTo>
                    <a:pt x="0" y="58094"/>
                    <a:pt x="2556" y="60648"/>
                    <a:pt x="6390" y="60648"/>
                  </a:cubicBezTo>
                  <a:cubicBezTo>
                    <a:pt x="10224" y="60648"/>
                    <a:pt x="12780" y="58094"/>
                    <a:pt x="12780" y="54264"/>
                  </a:cubicBezTo>
                  <a:lnTo>
                    <a:pt x="12780" y="6384"/>
                  </a:lnTo>
                  <a:cubicBezTo>
                    <a:pt x="12780" y="2554"/>
                    <a:pt x="9585" y="0"/>
                    <a:pt x="6390" y="0"/>
                  </a:cubicBezTo>
                  <a:close/>
                </a:path>
              </a:pathLst>
            </a:custGeom>
            <a:grpFill/>
            <a:ln w="6390" cap="flat">
              <a:noFill/>
              <a:prstDash val="solid"/>
              <a:miter/>
            </a:ln>
          </p:spPr>
          <p:txBody>
            <a:bodyPr rtlCol="0" anchor="ctr"/>
            <a:lstStyle/>
            <a:p>
              <a:endParaRPr lang="en-US" dirty="0"/>
            </a:p>
          </p:txBody>
        </p:sp>
        <p:sp>
          <p:nvSpPr>
            <p:cNvPr id="44" name="Graphic 4">
              <a:extLst>
                <a:ext uri="{FF2B5EF4-FFF2-40B4-BE49-F238E27FC236}">
                  <a16:creationId xmlns:a16="http://schemas.microsoft.com/office/drawing/2014/main" id="{A6565996-583E-C699-6BC9-07B1F145EF6B}"/>
                </a:ext>
              </a:extLst>
            </p:cNvPr>
            <p:cNvSpPr/>
            <p:nvPr/>
          </p:nvSpPr>
          <p:spPr>
            <a:xfrm>
              <a:off x="1720171" y="2009201"/>
              <a:ext cx="89459" cy="122572"/>
            </a:xfrm>
            <a:custGeom>
              <a:avLst/>
              <a:gdLst>
                <a:gd name="connsiteX0" fmla="*/ 54314 w 89459"/>
                <a:gd name="connsiteY0" fmla="*/ 0 h 122572"/>
                <a:gd name="connsiteX1" fmla="*/ 35145 w 89459"/>
                <a:gd name="connsiteY1" fmla="*/ 0 h 122572"/>
                <a:gd name="connsiteX2" fmla="*/ 0 w 89459"/>
                <a:gd name="connsiteY2" fmla="*/ 27451 h 122572"/>
                <a:gd name="connsiteX3" fmla="*/ 0 w 89459"/>
                <a:gd name="connsiteY3" fmla="*/ 54264 h 122572"/>
                <a:gd name="connsiteX4" fmla="*/ 19170 w 89459"/>
                <a:gd name="connsiteY4" fmla="*/ 74054 h 122572"/>
                <a:gd name="connsiteX5" fmla="*/ 19170 w 89459"/>
                <a:gd name="connsiteY5" fmla="*/ 116188 h 122572"/>
                <a:gd name="connsiteX6" fmla="*/ 25560 w 89459"/>
                <a:gd name="connsiteY6" fmla="*/ 122572 h 122572"/>
                <a:gd name="connsiteX7" fmla="*/ 31950 w 89459"/>
                <a:gd name="connsiteY7" fmla="*/ 116188 h 122572"/>
                <a:gd name="connsiteX8" fmla="*/ 31950 w 89459"/>
                <a:gd name="connsiteY8" fmla="*/ 35112 h 122572"/>
                <a:gd name="connsiteX9" fmla="*/ 25560 w 89459"/>
                <a:gd name="connsiteY9" fmla="*/ 28728 h 122572"/>
                <a:gd name="connsiteX10" fmla="*/ 19170 w 89459"/>
                <a:gd name="connsiteY10" fmla="*/ 35112 h 122572"/>
                <a:gd name="connsiteX11" fmla="*/ 19170 w 89459"/>
                <a:gd name="connsiteY11" fmla="*/ 61286 h 122572"/>
                <a:gd name="connsiteX12" fmla="*/ 12780 w 89459"/>
                <a:gd name="connsiteY12" fmla="*/ 54264 h 122572"/>
                <a:gd name="connsiteX13" fmla="*/ 12780 w 89459"/>
                <a:gd name="connsiteY13" fmla="*/ 27451 h 122572"/>
                <a:gd name="connsiteX14" fmla="*/ 35145 w 89459"/>
                <a:gd name="connsiteY14" fmla="*/ 12768 h 122572"/>
                <a:gd name="connsiteX15" fmla="*/ 54314 w 89459"/>
                <a:gd name="connsiteY15" fmla="*/ 12768 h 122572"/>
                <a:gd name="connsiteX16" fmla="*/ 76679 w 89459"/>
                <a:gd name="connsiteY16" fmla="*/ 25536 h 122572"/>
                <a:gd name="connsiteX17" fmla="*/ 76679 w 89459"/>
                <a:gd name="connsiteY17" fmla="*/ 54264 h 122572"/>
                <a:gd name="connsiteX18" fmla="*/ 70289 w 89459"/>
                <a:gd name="connsiteY18" fmla="*/ 61286 h 122572"/>
                <a:gd name="connsiteX19" fmla="*/ 70289 w 89459"/>
                <a:gd name="connsiteY19" fmla="*/ 35112 h 122572"/>
                <a:gd name="connsiteX20" fmla="*/ 63899 w 89459"/>
                <a:gd name="connsiteY20" fmla="*/ 28728 h 122572"/>
                <a:gd name="connsiteX21" fmla="*/ 57509 w 89459"/>
                <a:gd name="connsiteY21" fmla="*/ 35112 h 122572"/>
                <a:gd name="connsiteX22" fmla="*/ 57509 w 89459"/>
                <a:gd name="connsiteY22" fmla="*/ 116188 h 122572"/>
                <a:gd name="connsiteX23" fmla="*/ 63899 w 89459"/>
                <a:gd name="connsiteY23" fmla="*/ 122572 h 122572"/>
                <a:gd name="connsiteX24" fmla="*/ 70289 w 89459"/>
                <a:gd name="connsiteY24" fmla="*/ 116188 h 122572"/>
                <a:gd name="connsiteX25" fmla="*/ 70289 w 89459"/>
                <a:gd name="connsiteY25" fmla="*/ 74054 h 122572"/>
                <a:gd name="connsiteX26" fmla="*/ 89459 w 89459"/>
                <a:gd name="connsiteY26" fmla="*/ 54264 h 122572"/>
                <a:gd name="connsiteX27" fmla="*/ 89459 w 89459"/>
                <a:gd name="connsiteY27" fmla="*/ 25536 h 122572"/>
                <a:gd name="connsiteX28" fmla="*/ 54314 w 89459"/>
                <a:gd name="connsiteY28" fmla="*/ 0 h 1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9459" h="122572">
                  <a:moveTo>
                    <a:pt x="54314" y="0"/>
                  </a:moveTo>
                  <a:lnTo>
                    <a:pt x="35145" y="0"/>
                  </a:lnTo>
                  <a:cubicBezTo>
                    <a:pt x="10863" y="0"/>
                    <a:pt x="0" y="14045"/>
                    <a:pt x="0" y="27451"/>
                  </a:cubicBezTo>
                  <a:lnTo>
                    <a:pt x="0" y="54264"/>
                  </a:lnTo>
                  <a:cubicBezTo>
                    <a:pt x="0" y="64478"/>
                    <a:pt x="7668" y="72139"/>
                    <a:pt x="19170" y="74054"/>
                  </a:cubicBezTo>
                  <a:lnTo>
                    <a:pt x="19170" y="116188"/>
                  </a:lnTo>
                  <a:cubicBezTo>
                    <a:pt x="19170" y="120019"/>
                    <a:pt x="21726" y="122572"/>
                    <a:pt x="25560" y="122572"/>
                  </a:cubicBezTo>
                  <a:cubicBezTo>
                    <a:pt x="29394" y="122572"/>
                    <a:pt x="31950" y="120019"/>
                    <a:pt x="31950" y="116188"/>
                  </a:cubicBezTo>
                  <a:lnTo>
                    <a:pt x="31950" y="35112"/>
                  </a:lnTo>
                  <a:cubicBezTo>
                    <a:pt x="31950" y="31281"/>
                    <a:pt x="29394" y="28728"/>
                    <a:pt x="25560" y="28728"/>
                  </a:cubicBezTo>
                  <a:cubicBezTo>
                    <a:pt x="21726" y="28728"/>
                    <a:pt x="19170" y="31281"/>
                    <a:pt x="19170" y="35112"/>
                  </a:cubicBezTo>
                  <a:lnTo>
                    <a:pt x="19170" y="61286"/>
                  </a:lnTo>
                  <a:cubicBezTo>
                    <a:pt x="15975" y="60009"/>
                    <a:pt x="12780" y="58094"/>
                    <a:pt x="12780" y="54264"/>
                  </a:cubicBezTo>
                  <a:lnTo>
                    <a:pt x="12780" y="27451"/>
                  </a:lnTo>
                  <a:cubicBezTo>
                    <a:pt x="12780" y="18514"/>
                    <a:pt x="21726" y="12768"/>
                    <a:pt x="35145" y="12768"/>
                  </a:cubicBezTo>
                  <a:lnTo>
                    <a:pt x="54314" y="12768"/>
                  </a:lnTo>
                  <a:cubicBezTo>
                    <a:pt x="61343" y="12768"/>
                    <a:pt x="76679" y="14045"/>
                    <a:pt x="76679" y="25536"/>
                  </a:cubicBezTo>
                  <a:lnTo>
                    <a:pt x="76679" y="54264"/>
                  </a:lnTo>
                  <a:cubicBezTo>
                    <a:pt x="76679" y="58094"/>
                    <a:pt x="73484" y="60009"/>
                    <a:pt x="70289" y="61286"/>
                  </a:cubicBezTo>
                  <a:lnTo>
                    <a:pt x="70289" y="35112"/>
                  </a:lnTo>
                  <a:cubicBezTo>
                    <a:pt x="70289" y="31281"/>
                    <a:pt x="67733" y="28728"/>
                    <a:pt x="63899" y="28728"/>
                  </a:cubicBezTo>
                  <a:cubicBezTo>
                    <a:pt x="60065" y="28728"/>
                    <a:pt x="57509" y="31281"/>
                    <a:pt x="57509" y="35112"/>
                  </a:cubicBezTo>
                  <a:lnTo>
                    <a:pt x="57509" y="116188"/>
                  </a:lnTo>
                  <a:cubicBezTo>
                    <a:pt x="57509" y="120019"/>
                    <a:pt x="60065" y="122572"/>
                    <a:pt x="63899" y="122572"/>
                  </a:cubicBezTo>
                  <a:cubicBezTo>
                    <a:pt x="67733" y="122572"/>
                    <a:pt x="70289" y="120019"/>
                    <a:pt x="70289" y="116188"/>
                  </a:cubicBezTo>
                  <a:lnTo>
                    <a:pt x="70289" y="74054"/>
                  </a:lnTo>
                  <a:cubicBezTo>
                    <a:pt x="81791" y="72139"/>
                    <a:pt x="89459" y="63840"/>
                    <a:pt x="89459" y="54264"/>
                  </a:cubicBezTo>
                  <a:lnTo>
                    <a:pt x="89459" y="25536"/>
                  </a:lnTo>
                  <a:cubicBezTo>
                    <a:pt x="89459" y="13406"/>
                    <a:pt x="80513" y="0"/>
                    <a:pt x="54314" y="0"/>
                  </a:cubicBezTo>
                  <a:close/>
                </a:path>
              </a:pathLst>
            </a:custGeom>
            <a:grpFill/>
            <a:ln w="6390" cap="flat">
              <a:noFill/>
              <a:prstDash val="solid"/>
              <a:miter/>
            </a:ln>
          </p:spPr>
          <p:txBody>
            <a:bodyPr rtlCol="0" anchor="ctr"/>
            <a:lstStyle/>
            <a:p>
              <a:endParaRPr lang="en-US" dirty="0"/>
            </a:p>
          </p:txBody>
        </p:sp>
        <p:sp>
          <p:nvSpPr>
            <p:cNvPr id="45" name="Graphic 4">
              <a:extLst>
                <a:ext uri="{FF2B5EF4-FFF2-40B4-BE49-F238E27FC236}">
                  <a16:creationId xmlns:a16="http://schemas.microsoft.com/office/drawing/2014/main" id="{1B26F0ED-CAA1-184D-0E30-46EAECF37B9C}"/>
                </a:ext>
              </a:extLst>
            </p:cNvPr>
            <p:cNvSpPr/>
            <p:nvPr/>
          </p:nvSpPr>
          <p:spPr>
            <a:xfrm>
              <a:off x="1667773" y="2171993"/>
              <a:ext cx="22364" cy="12767"/>
            </a:xfrm>
            <a:custGeom>
              <a:avLst/>
              <a:gdLst>
                <a:gd name="connsiteX0" fmla="*/ 15975 w 22364"/>
                <a:gd name="connsiteY0" fmla="*/ 0 h 12767"/>
                <a:gd name="connsiteX1" fmla="*/ 6390 w 22364"/>
                <a:gd name="connsiteY1" fmla="*/ 0 h 12767"/>
                <a:gd name="connsiteX2" fmla="*/ 0 w 22364"/>
                <a:gd name="connsiteY2" fmla="*/ 6384 h 12767"/>
                <a:gd name="connsiteX3" fmla="*/ 6390 w 22364"/>
                <a:gd name="connsiteY3" fmla="*/ 12768 h 12767"/>
                <a:gd name="connsiteX4" fmla="*/ 15975 w 22364"/>
                <a:gd name="connsiteY4" fmla="*/ 12768 h 12767"/>
                <a:gd name="connsiteX5" fmla="*/ 22365 w 22364"/>
                <a:gd name="connsiteY5" fmla="*/ 6384 h 12767"/>
                <a:gd name="connsiteX6" fmla="*/ 15975 w 2236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4" h="12767">
                  <a:moveTo>
                    <a:pt x="15975" y="0"/>
                  </a:moveTo>
                  <a:lnTo>
                    <a:pt x="6390" y="0"/>
                  </a:lnTo>
                  <a:cubicBezTo>
                    <a:pt x="2556" y="0"/>
                    <a:pt x="0" y="2554"/>
                    <a:pt x="0" y="6384"/>
                  </a:cubicBezTo>
                  <a:cubicBezTo>
                    <a:pt x="0" y="10214"/>
                    <a:pt x="2556" y="12768"/>
                    <a:pt x="6390" y="12768"/>
                  </a:cubicBezTo>
                  <a:lnTo>
                    <a:pt x="15975" y="12768"/>
                  </a:lnTo>
                  <a:cubicBezTo>
                    <a:pt x="19809" y="12768"/>
                    <a:pt x="22365" y="10214"/>
                    <a:pt x="22365" y="6384"/>
                  </a:cubicBezTo>
                  <a:cubicBezTo>
                    <a:pt x="22365" y="2554"/>
                    <a:pt x="19809" y="0"/>
                    <a:pt x="15975" y="0"/>
                  </a:cubicBezTo>
                  <a:close/>
                </a:path>
              </a:pathLst>
            </a:custGeom>
            <a:grpFill/>
            <a:ln w="6390" cap="flat">
              <a:noFill/>
              <a:prstDash val="solid"/>
              <a:miter/>
            </a:ln>
          </p:spPr>
          <p:txBody>
            <a:bodyPr rtlCol="0" anchor="ctr"/>
            <a:lstStyle/>
            <a:p>
              <a:endParaRPr lang="en-US" dirty="0"/>
            </a:p>
          </p:txBody>
        </p:sp>
        <p:sp>
          <p:nvSpPr>
            <p:cNvPr id="46" name="Graphic 4">
              <a:extLst>
                <a:ext uri="{FF2B5EF4-FFF2-40B4-BE49-F238E27FC236}">
                  <a16:creationId xmlns:a16="http://schemas.microsoft.com/office/drawing/2014/main" id="{9A9DFA63-2906-1715-2109-DBC75515EEE6}"/>
                </a:ext>
              </a:extLst>
            </p:cNvPr>
            <p:cNvSpPr/>
            <p:nvPr/>
          </p:nvSpPr>
          <p:spPr>
            <a:xfrm>
              <a:off x="1692055" y="2152841"/>
              <a:ext cx="22364" cy="12767"/>
            </a:xfrm>
            <a:custGeom>
              <a:avLst/>
              <a:gdLst>
                <a:gd name="connsiteX0" fmla="*/ 15975 w 22364"/>
                <a:gd name="connsiteY0" fmla="*/ 0 h 12767"/>
                <a:gd name="connsiteX1" fmla="*/ 6390 w 22364"/>
                <a:gd name="connsiteY1" fmla="*/ 0 h 12767"/>
                <a:gd name="connsiteX2" fmla="*/ 0 w 22364"/>
                <a:gd name="connsiteY2" fmla="*/ 6384 h 12767"/>
                <a:gd name="connsiteX3" fmla="*/ 6390 w 22364"/>
                <a:gd name="connsiteY3" fmla="*/ 12768 h 12767"/>
                <a:gd name="connsiteX4" fmla="*/ 15975 w 22364"/>
                <a:gd name="connsiteY4" fmla="*/ 12768 h 12767"/>
                <a:gd name="connsiteX5" fmla="*/ 22365 w 22364"/>
                <a:gd name="connsiteY5" fmla="*/ 6384 h 12767"/>
                <a:gd name="connsiteX6" fmla="*/ 15975 w 2236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4" h="12767">
                  <a:moveTo>
                    <a:pt x="15975" y="0"/>
                  </a:moveTo>
                  <a:lnTo>
                    <a:pt x="6390" y="0"/>
                  </a:lnTo>
                  <a:cubicBezTo>
                    <a:pt x="2556" y="0"/>
                    <a:pt x="0" y="2554"/>
                    <a:pt x="0" y="6384"/>
                  </a:cubicBezTo>
                  <a:cubicBezTo>
                    <a:pt x="0" y="10214"/>
                    <a:pt x="2556" y="12768"/>
                    <a:pt x="6390" y="12768"/>
                  </a:cubicBezTo>
                  <a:lnTo>
                    <a:pt x="15975" y="12768"/>
                  </a:lnTo>
                  <a:cubicBezTo>
                    <a:pt x="19809" y="12768"/>
                    <a:pt x="22365" y="10214"/>
                    <a:pt x="22365" y="6384"/>
                  </a:cubicBezTo>
                  <a:cubicBezTo>
                    <a:pt x="22365" y="2554"/>
                    <a:pt x="19170" y="0"/>
                    <a:pt x="15975" y="0"/>
                  </a:cubicBezTo>
                  <a:close/>
                </a:path>
              </a:pathLst>
            </a:custGeom>
            <a:grpFill/>
            <a:ln w="6390" cap="flat">
              <a:noFill/>
              <a:prstDash val="solid"/>
              <a:miter/>
            </a:ln>
          </p:spPr>
          <p:txBody>
            <a:bodyPr rtlCol="0" anchor="ctr"/>
            <a:lstStyle/>
            <a:p>
              <a:endParaRPr lang="en-US" dirty="0"/>
            </a:p>
          </p:txBody>
        </p:sp>
        <p:sp>
          <p:nvSpPr>
            <p:cNvPr id="47" name="Graphic 4">
              <a:extLst>
                <a:ext uri="{FF2B5EF4-FFF2-40B4-BE49-F238E27FC236}">
                  <a16:creationId xmlns:a16="http://schemas.microsoft.com/office/drawing/2014/main" id="{E30E0B77-83D7-EA2C-3A76-893AC720EA41}"/>
                </a:ext>
              </a:extLst>
            </p:cNvPr>
            <p:cNvSpPr/>
            <p:nvPr/>
          </p:nvSpPr>
          <p:spPr>
            <a:xfrm>
              <a:off x="1715698" y="2133689"/>
              <a:ext cx="22364" cy="12767"/>
            </a:xfrm>
            <a:custGeom>
              <a:avLst/>
              <a:gdLst>
                <a:gd name="connsiteX0" fmla="*/ 15975 w 22364"/>
                <a:gd name="connsiteY0" fmla="*/ 0 h 12767"/>
                <a:gd name="connsiteX1" fmla="*/ 6390 w 22364"/>
                <a:gd name="connsiteY1" fmla="*/ 0 h 12767"/>
                <a:gd name="connsiteX2" fmla="*/ 0 w 22364"/>
                <a:gd name="connsiteY2" fmla="*/ 6384 h 12767"/>
                <a:gd name="connsiteX3" fmla="*/ 6390 w 22364"/>
                <a:gd name="connsiteY3" fmla="*/ 12768 h 12767"/>
                <a:gd name="connsiteX4" fmla="*/ 15975 w 22364"/>
                <a:gd name="connsiteY4" fmla="*/ 12768 h 12767"/>
                <a:gd name="connsiteX5" fmla="*/ 22365 w 22364"/>
                <a:gd name="connsiteY5" fmla="*/ 6384 h 12767"/>
                <a:gd name="connsiteX6" fmla="*/ 15975 w 2236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4" h="12767">
                  <a:moveTo>
                    <a:pt x="15975" y="0"/>
                  </a:moveTo>
                  <a:lnTo>
                    <a:pt x="6390" y="0"/>
                  </a:lnTo>
                  <a:cubicBezTo>
                    <a:pt x="2556" y="0"/>
                    <a:pt x="0" y="2554"/>
                    <a:pt x="0" y="6384"/>
                  </a:cubicBezTo>
                  <a:cubicBezTo>
                    <a:pt x="0" y="10214"/>
                    <a:pt x="2556" y="12768"/>
                    <a:pt x="6390" y="12768"/>
                  </a:cubicBezTo>
                  <a:lnTo>
                    <a:pt x="15975" y="12768"/>
                  </a:lnTo>
                  <a:cubicBezTo>
                    <a:pt x="19809" y="12768"/>
                    <a:pt x="22365" y="10214"/>
                    <a:pt x="22365" y="6384"/>
                  </a:cubicBezTo>
                  <a:cubicBezTo>
                    <a:pt x="22365" y="2554"/>
                    <a:pt x="19809" y="0"/>
                    <a:pt x="15975" y="0"/>
                  </a:cubicBezTo>
                  <a:close/>
                </a:path>
              </a:pathLst>
            </a:custGeom>
            <a:grpFill/>
            <a:ln w="6390" cap="flat">
              <a:noFill/>
              <a:prstDash val="solid"/>
              <a:miter/>
            </a:ln>
          </p:spPr>
          <p:txBody>
            <a:bodyPr rtlCol="0" anchor="ctr"/>
            <a:lstStyle/>
            <a:p>
              <a:endParaRPr lang="en-US" dirty="0"/>
            </a:p>
          </p:txBody>
        </p:sp>
        <p:sp>
          <p:nvSpPr>
            <p:cNvPr id="48" name="Graphic 4">
              <a:extLst>
                <a:ext uri="{FF2B5EF4-FFF2-40B4-BE49-F238E27FC236}">
                  <a16:creationId xmlns:a16="http://schemas.microsoft.com/office/drawing/2014/main" id="{CDF1680F-3E26-6D5B-350E-F4C3318D3DE6}"/>
                </a:ext>
              </a:extLst>
            </p:cNvPr>
            <p:cNvSpPr/>
            <p:nvPr/>
          </p:nvSpPr>
          <p:spPr>
            <a:xfrm>
              <a:off x="1609625" y="1967067"/>
              <a:ext cx="52397" cy="52348"/>
            </a:xfrm>
            <a:custGeom>
              <a:avLst/>
              <a:gdLst>
                <a:gd name="connsiteX0" fmla="*/ 26199 w 52397"/>
                <a:gd name="connsiteY0" fmla="*/ 52349 h 52348"/>
                <a:gd name="connsiteX1" fmla="*/ 52398 w 52397"/>
                <a:gd name="connsiteY1" fmla="*/ 26174 h 52348"/>
                <a:gd name="connsiteX2" fmla="*/ 26199 w 52397"/>
                <a:gd name="connsiteY2" fmla="*/ 0 h 52348"/>
                <a:gd name="connsiteX3" fmla="*/ 0 w 52397"/>
                <a:gd name="connsiteY3" fmla="*/ 26174 h 52348"/>
                <a:gd name="connsiteX4" fmla="*/ 26199 w 52397"/>
                <a:gd name="connsiteY4" fmla="*/ 52349 h 52348"/>
                <a:gd name="connsiteX5" fmla="*/ 26199 w 52397"/>
                <a:gd name="connsiteY5" fmla="*/ 12130 h 52348"/>
                <a:gd name="connsiteX6" fmla="*/ 39618 w 52397"/>
                <a:gd name="connsiteY6" fmla="*/ 25536 h 52348"/>
                <a:gd name="connsiteX7" fmla="*/ 26199 w 52397"/>
                <a:gd name="connsiteY7" fmla="*/ 38942 h 52348"/>
                <a:gd name="connsiteX8" fmla="*/ 12780 w 52397"/>
                <a:gd name="connsiteY8" fmla="*/ 25536 h 52348"/>
                <a:gd name="connsiteX9" fmla="*/ 26199 w 52397"/>
                <a:gd name="connsiteY9" fmla="*/ 12130 h 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7" h="52348">
                  <a:moveTo>
                    <a:pt x="26199" y="52349"/>
                  </a:moveTo>
                  <a:cubicBezTo>
                    <a:pt x="40896" y="52349"/>
                    <a:pt x="52398" y="40219"/>
                    <a:pt x="52398" y="26174"/>
                  </a:cubicBezTo>
                  <a:cubicBezTo>
                    <a:pt x="52398" y="12130"/>
                    <a:pt x="40257" y="0"/>
                    <a:pt x="26199" y="0"/>
                  </a:cubicBezTo>
                  <a:cubicBezTo>
                    <a:pt x="11502" y="0"/>
                    <a:pt x="0" y="12130"/>
                    <a:pt x="0" y="26174"/>
                  </a:cubicBezTo>
                  <a:cubicBezTo>
                    <a:pt x="0" y="40219"/>
                    <a:pt x="11502" y="52349"/>
                    <a:pt x="26199" y="52349"/>
                  </a:cubicBezTo>
                  <a:close/>
                  <a:moveTo>
                    <a:pt x="26199" y="12130"/>
                  </a:moveTo>
                  <a:cubicBezTo>
                    <a:pt x="33867" y="12130"/>
                    <a:pt x="39618" y="18514"/>
                    <a:pt x="39618" y="25536"/>
                  </a:cubicBezTo>
                  <a:cubicBezTo>
                    <a:pt x="39618" y="32558"/>
                    <a:pt x="33228" y="38942"/>
                    <a:pt x="26199" y="38942"/>
                  </a:cubicBezTo>
                  <a:cubicBezTo>
                    <a:pt x="18531" y="38942"/>
                    <a:pt x="12780" y="32558"/>
                    <a:pt x="12780" y="25536"/>
                  </a:cubicBezTo>
                  <a:cubicBezTo>
                    <a:pt x="12780" y="18514"/>
                    <a:pt x="18531" y="12130"/>
                    <a:pt x="26199" y="12130"/>
                  </a:cubicBezTo>
                  <a:close/>
                </a:path>
              </a:pathLst>
            </a:custGeom>
            <a:grpFill/>
            <a:ln w="6390" cap="flat">
              <a:noFill/>
              <a:prstDash val="solid"/>
              <a:miter/>
            </a:ln>
          </p:spPr>
          <p:txBody>
            <a:bodyPr rtlCol="0" anchor="ctr"/>
            <a:lstStyle/>
            <a:p>
              <a:endParaRPr lang="en-US" dirty="0"/>
            </a:p>
          </p:txBody>
        </p:sp>
        <p:sp>
          <p:nvSpPr>
            <p:cNvPr id="49" name="Graphic 4">
              <a:extLst>
                <a:ext uri="{FF2B5EF4-FFF2-40B4-BE49-F238E27FC236}">
                  <a16:creationId xmlns:a16="http://schemas.microsoft.com/office/drawing/2014/main" id="{59D107CC-68C3-BA78-3A90-EF31B4D22685}"/>
                </a:ext>
              </a:extLst>
            </p:cNvPr>
            <p:cNvSpPr/>
            <p:nvPr/>
          </p:nvSpPr>
          <p:spPr>
            <a:xfrm>
              <a:off x="1743813" y="1962598"/>
              <a:ext cx="42173" cy="42134"/>
            </a:xfrm>
            <a:custGeom>
              <a:avLst/>
              <a:gdLst>
                <a:gd name="connsiteX0" fmla="*/ 21087 w 42173"/>
                <a:gd name="connsiteY0" fmla="*/ 42134 h 42134"/>
                <a:gd name="connsiteX1" fmla="*/ 42174 w 42173"/>
                <a:gd name="connsiteY1" fmla="*/ 21067 h 42134"/>
                <a:gd name="connsiteX2" fmla="*/ 21087 w 42173"/>
                <a:gd name="connsiteY2" fmla="*/ 0 h 42134"/>
                <a:gd name="connsiteX3" fmla="*/ 0 w 42173"/>
                <a:gd name="connsiteY3" fmla="*/ 21067 h 42134"/>
                <a:gd name="connsiteX4" fmla="*/ 21087 w 42173"/>
                <a:gd name="connsiteY4" fmla="*/ 42134 h 42134"/>
                <a:gd name="connsiteX5" fmla="*/ 21087 w 42173"/>
                <a:gd name="connsiteY5" fmla="*/ 13406 h 42134"/>
                <a:gd name="connsiteX6" fmla="*/ 29394 w 42173"/>
                <a:gd name="connsiteY6" fmla="*/ 21706 h 42134"/>
                <a:gd name="connsiteX7" fmla="*/ 21087 w 42173"/>
                <a:gd name="connsiteY7" fmla="*/ 30005 h 42134"/>
                <a:gd name="connsiteX8" fmla="*/ 12780 w 42173"/>
                <a:gd name="connsiteY8" fmla="*/ 21706 h 42134"/>
                <a:gd name="connsiteX9" fmla="*/ 21087 w 42173"/>
                <a:gd name="connsiteY9" fmla="*/ 13406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73" h="42134">
                  <a:moveTo>
                    <a:pt x="21087" y="42134"/>
                  </a:moveTo>
                  <a:cubicBezTo>
                    <a:pt x="32589" y="42134"/>
                    <a:pt x="42174" y="32558"/>
                    <a:pt x="42174" y="21067"/>
                  </a:cubicBezTo>
                  <a:cubicBezTo>
                    <a:pt x="42174" y="9576"/>
                    <a:pt x="32589" y="0"/>
                    <a:pt x="21087" y="0"/>
                  </a:cubicBezTo>
                  <a:cubicBezTo>
                    <a:pt x="9585" y="0"/>
                    <a:pt x="0" y="9576"/>
                    <a:pt x="0" y="21067"/>
                  </a:cubicBezTo>
                  <a:cubicBezTo>
                    <a:pt x="0" y="32558"/>
                    <a:pt x="9585" y="42134"/>
                    <a:pt x="21087" y="42134"/>
                  </a:cubicBezTo>
                  <a:close/>
                  <a:moveTo>
                    <a:pt x="21087" y="13406"/>
                  </a:moveTo>
                  <a:cubicBezTo>
                    <a:pt x="25560" y="13406"/>
                    <a:pt x="29394" y="17237"/>
                    <a:pt x="29394" y="21706"/>
                  </a:cubicBezTo>
                  <a:cubicBezTo>
                    <a:pt x="29394" y="26174"/>
                    <a:pt x="25560" y="30005"/>
                    <a:pt x="21087" y="30005"/>
                  </a:cubicBezTo>
                  <a:cubicBezTo>
                    <a:pt x="16614" y="30005"/>
                    <a:pt x="12780" y="26174"/>
                    <a:pt x="12780" y="21706"/>
                  </a:cubicBezTo>
                  <a:cubicBezTo>
                    <a:pt x="12780" y="17237"/>
                    <a:pt x="16614" y="13406"/>
                    <a:pt x="21087" y="13406"/>
                  </a:cubicBezTo>
                  <a:close/>
                </a:path>
              </a:pathLst>
            </a:custGeom>
            <a:grpFill/>
            <a:ln w="6390" cap="flat">
              <a:noFill/>
              <a:prstDash val="solid"/>
              <a:miter/>
            </a:ln>
          </p:spPr>
          <p:txBody>
            <a:bodyPr rtlCol="0" anchor="ctr"/>
            <a:lstStyle/>
            <a:p>
              <a:endParaRPr lang="en-US" dirty="0"/>
            </a:p>
          </p:txBody>
        </p:sp>
      </p:grpSp>
      <p:grpSp>
        <p:nvGrpSpPr>
          <p:cNvPr id="52" name="Graphic 4">
            <a:extLst>
              <a:ext uri="{FF2B5EF4-FFF2-40B4-BE49-F238E27FC236}">
                <a16:creationId xmlns:a16="http://schemas.microsoft.com/office/drawing/2014/main" id="{D656A16F-921B-D4F2-8554-C2374F991165}"/>
              </a:ext>
            </a:extLst>
          </p:cNvPr>
          <p:cNvGrpSpPr/>
          <p:nvPr/>
        </p:nvGrpSpPr>
        <p:grpSpPr>
          <a:xfrm>
            <a:off x="12390183" y="1694762"/>
            <a:ext cx="689154" cy="688514"/>
            <a:chOff x="9887149" y="1402085"/>
            <a:chExt cx="361670" cy="361333"/>
          </a:xfrm>
          <a:solidFill>
            <a:schemeClr val="accent1"/>
          </a:solidFill>
        </p:grpSpPr>
        <p:sp>
          <p:nvSpPr>
            <p:cNvPr id="53" name="Graphic 4">
              <a:extLst>
                <a:ext uri="{FF2B5EF4-FFF2-40B4-BE49-F238E27FC236}">
                  <a16:creationId xmlns:a16="http://schemas.microsoft.com/office/drawing/2014/main" id="{EFF2011D-D021-2C5C-7948-0F8FB685FD25}"/>
                </a:ext>
              </a:extLst>
            </p:cNvPr>
            <p:cNvSpPr/>
            <p:nvPr/>
          </p:nvSpPr>
          <p:spPr>
            <a:xfrm>
              <a:off x="9887149" y="1402085"/>
              <a:ext cx="361670" cy="361333"/>
            </a:xfrm>
            <a:custGeom>
              <a:avLst/>
              <a:gdLst>
                <a:gd name="connsiteX0" fmla="*/ 180835 w 361670"/>
                <a:gd name="connsiteY0" fmla="*/ 349204 h 361333"/>
                <a:gd name="connsiteX1" fmla="*/ 12780 w 361670"/>
                <a:gd name="connsiteY1" fmla="*/ 181305 h 361333"/>
                <a:gd name="connsiteX2" fmla="*/ 180835 w 361670"/>
                <a:gd name="connsiteY2" fmla="*/ 13406 h 361333"/>
                <a:gd name="connsiteX3" fmla="*/ 348890 w 361670"/>
                <a:gd name="connsiteY3" fmla="*/ 181305 h 361333"/>
                <a:gd name="connsiteX4" fmla="*/ 180835 w 361670"/>
                <a:gd name="connsiteY4" fmla="*/ 349204 h 361333"/>
                <a:gd name="connsiteX5" fmla="*/ 180835 w 361670"/>
                <a:gd name="connsiteY5" fmla="*/ 0 h 361333"/>
                <a:gd name="connsiteX6" fmla="*/ 0 w 361670"/>
                <a:gd name="connsiteY6" fmla="*/ 180667 h 361333"/>
                <a:gd name="connsiteX7" fmla="*/ 180835 w 361670"/>
                <a:gd name="connsiteY7" fmla="*/ 361333 h 361333"/>
                <a:gd name="connsiteX8" fmla="*/ 361670 w 361670"/>
                <a:gd name="connsiteY8" fmla="*/ 180667 h 361333"/>
                <a:gd name="connsiteX9" fmla="*/ 180835 w 361670"/>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349204"/>
                  </a:moveTo>
                  <a:cubicBezTo>
                    <a:pt x="88181" y="349204"/>
                    <a:pt x="12780" y="273873"/>
                    <a:pt x="12780" y="181305"/>
                  </a:cubicBezTo>
                  <a:cubicBezTo>
                    <a:pt x="12780" y="88737"/>
                    <a:pt x="88181" y="13406"/>
                    <a:pt x="180835" y="13406"/>
                  </a:cubicBezTo>
                  <a:cubicBezTo>
                    <a:pt x="273489" y="13406"/>
                    <a:pt x="348890" y="88737"/>
                    <a:pt x="348890" y="181305"/>
                  </a:cubicBezTo>
                  <a:cubicBezTo>
                    <a:pt x="348890" y="273873"/>
                    <a:pt x="273489" y="349204"/>
                    <a:pt x="180835" y="349204"/>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1157" y="0"/>
                    <a:pt x="180835" y="0"/>
                  </a:cubicBezTo>
                </a:path>
              </a:pathLst>
            </a:custGeom>
            <a:grpFill/>
            <a:ln w="6390" cap="flat">
              <a:noFill/>
              <a:prstDash val="solid"/>
              <a:miter/>
            </a:ln>
          </p:spPr>
          <p:txBody>
            <a:bodyPr rtlCol="0" anchor="ctr"/>
            <a:lstStyle/>
            <a:p>
              <a:endParaRPr lang="en-US" dirty="0"/>
            </a:p>
          </p:txBody>
        </p:sp>
        <p:sp>
          <p:nvSpPr>
            <p:cNvPr id="59" name="Graphic 4">
              <a:extLst>
                <a:ext uri="{FF2B5EF4-FFF2-40B4-BE49-F238E27FC236}">
                  <a16:creationId xmlns:a16="http://schemas.microsoft.com/office/drawing/2014/main" id="{881BAF21-60C0-1D90-482C-45457421386D}"/>
                </a:ext>
              </a:extLst>
            </p:cNvPr>
            <p:cNvSpPr/>
            <p:nvPr/>
          </p:nvSpPr>
          <p:spPr>
            <a:xfrm>
              <a:off x="9961273" y="1477416"/>
              <a:ext cx="213424" cy="213225"/>
            </a:xfrm>
            <a:custGeom>
              <a:avLst/>
              <a:gdLst>
                <a:gd name="connsiteX0" fmla="*/ 207034 w 213424"/>
                <a:gd name="connsiteY0" fmla="*/ 99590 h 213225"/>
                <a:gd name="connsiteX1" fmla="*/ 178279 w 213424"/>
                <a:gd name="connsiteY1" fmla="*/ 99590 h 213225"/>
                <a:gd name="connsiteX2" fmla="*/ 171889 w 213424"/>
                <a:gd name="connsiteY2" fmla="*/ 104697 h 213225"/>
                <a:gd name="connsiteX3" fmla="*/ 169972 w 213424"/>
                <a:gd name="connsiteY3" fmla="*/ 112358 h 213225"/>
                <a:gd name="connsiteX4" fmla="*/ 155275 w 213424"/>
                <a:gd name="connsiteY4" fmla="*/ 68947 h 213225"/>
                <a:gd name="connsiteX5" fmla="*/ 148885 w 213424"/>
                <a:gd name="connsiteY5" fmla="*/ 64478 h 213225"/>
                <a:gd name="connsiteX6" fmla="*/ 143135 w 213424"/>
                <a:gd name="connsiteY6" fmla="*/ 69585 h 213225"/>
                <a:gd name="connsiteX7" fmla="*/ 121409 w 213424"/>
                <a:gd name="connsiteY7" fmla="*/ 173644 h 213225"/>
                <a:gd name="connsiteX8" fmla="*/ 91376 w 213424"/>
                <a:gd name="connsiteY8" fmla="*/ 5107 h 213225"/>
                <a:gd name="connsiteX9" fmla="*/ 84986 w 213424"/>
                <a:gd name="connsiteY9" fmla="*/ 0 h 213225"/>
                <a:gd name="connsiteX10" fmla="*/ 78596 w 213424"/>
                <a:gd name="connsiteY10" fmla="*/ 5107 h 213225"/>
                <a:gd name="connsiteX11" fmla="*/ 54953 w 213424"/>
                <a:gd name="connsiteY11" fmla="*/ 105336 h 213225"/>
                <a:gd name="connsiteX12" fmla="*/ 47925 w 213424"/>
                <a:gd name="connsiteY12" fmla="*/ 83630 h 213225"/>
                <a:gd name="connsiteX13" fmla="*/ 42812 w 213424"/>
                <a:gd name="connsiteY13" fmla="*/ 79161 h 213225"/>
                <a:gd name="connsiteX14" fmla="*/ 36422 w 213424"/>
                <a:gd name="connsiteY14" fmla="*/ 81715 h 213225"/>
                <a:gd name="connsiteX15" fmla="*/ 24281 w 213424"/>
                <a:gd name="connsiteY15" fmla="*/ 100229 h 213225"/>
                <a:gd name="connsiteX16" fmla="*/ 6390 w 213424"/>
                <a:gd name="connsiteY16" fmla="*/ 100229 h 213225"/>
                <a:gd name="connsiteX17" fmla="*/ 0 w 213424"/>
                <a:gd name="connsiteY17" fmla="*/ 106612 h 213225"/>
                <a:gd name="connsiteX18" fmla="*/ 6390 w 213424"/>
                <a:gd name="connsiteY18" fmla="*/ 112996 h 213225"/>
                <a:gd name="connsiteX19" fmla="*/ 28116 w 213424"/>
                <a:gd name="connsiteY19" fmla="*/ 112996 h 213225"/>
                <a:gd name="connsiteX20" fmla="*/ 33227 w 213424"/>
                <a:gd name="connsiteY20" fmla="*/ 110443 h 213225"/>
                <a:gd name="connsiteX21" fmla="*/ 40256 w 213424"/>
                <a:gd name="connsiteY21" fmla="*/ 99590 h 213225"/>
                <a:gd name="connsiteX22" fmla="*/ 50481 w 213424"/>
                <a:gd name="connsiteY22" fmla="*/ 130233 h 213225"/>
                <a:gd name="connsiteX23" fmla="*/ 56871 w 213424"/>
                <a:gd name="connsiteY23" fmla="*/ 134702 h 213225"/>
                <a:gd name="connsiteX24" fmla="*/ 62621 w 213424"/>
                <a:gd name="connsiteY24" fmla="*/ 129595 h 213225"/>
                <a:gd name="connsiteX25" fmla="*/ 84347 w 213424"/>
                <a:gd name="connsiteY25" fmla="*/ 37665 h 213225"/>
                <a:gd name="connsiteX26" fmla="*/ 115019 w 213424"/>
                <a:gd name="connsiteY26" fmla="*/ 208118 h 213225"/>
                <a:gd name="connsiteX27" fmla="*/ 121409 w 213424"/>
                <a:gd name="connsiteY27" fmla="*/ 213225 h 213225"/>
                <a:gd name="connsiteX28" fmla="*/ 121409 w 213424"/>
                <a:gd name="connsiteY28" fmla="*/ 213225 h 213225"/>
                <a:gd name="connsiteX29" fmla="*/ 127799 w 213424"/>
                <a:gd name="connsiteY29" fmla="*/ 208118 h 213225"/>
                <a:gd name="connsiteX30" fmla="*/ 151441 w 213424"/>
                <a:gd name="connsiteY30" fmla="*/ 95121 h 213225"/>
                <a:gd name="connsiteX31" fmla="*/ 165500 w 213424"/>
                <a:gd name="connsiteY31" fmla="*/ 137256 h 213225"/>
                <a:gd name="connsiteX32" fmla="*/ 171889 w 213424"/>
                <a:gd name="connsiteY32" fmla="*/ 141724 h 213225"/>
                <a:gd name="connsiteX33" fmla="*/ 177640 w 213424"/>
                <a:gd name="connsiteY33" fmla="*/ 136617 h 213225"/>
                <a:gd name="connsiteX34" fmla="*/ 183391 w 213424"/>
                <a:gd name="connsiteY34" fmla="*/ 112996 h 213225"/>
                <a:gd name="connsiteX35" fmla="*/ 207034 w 213424"/>
                <a:gd name="connsiteY35" fmla="*/ 112996 h 213225"/>
                <a:gd name="connsiteX36" fmla="*/ 213424 w 213424"/>
                <a:gd name="connsiteY36" fmla="*/ 106612 h 213225"/>
                <a:gd name="connsiteX37" fmla="*/ 207034 w 213424"/>
                <a:gd name="connsiteY37" fmla="*/ 99590 h 2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3424" h="213225">
                  <a:moveTo>
                    <a:pt x="207034" y="99590"/>
                  </a:moveTo>
                  <a:lnTo>
                    <a:pt x="178279" y="99590"/>
                  </a:lnTo>
                  <a:cubicBezTo>
                    <a:pt x="175084" y="99590"/>
                    <a:pt x="172528" y="101505"/>
                    <a:pt x="171889" y="104697"/>
                  </a:cubicBezTo>
                  <a:lnTo>
                    <a:pt x="169972" y="112358"/>
                  </a:lnTo>
                  <a:lnTo>
                    <a:pt x="155275" y="68947"/>
                  </a:lnTo>
                  <a:cubicBezTo>
                    <a:pt x="154636" y="66393"/>
                    <a:pt x="151441" y="64478"/>
                    <a:pt x="148885" y="64478"/>
                  </a:cubicBezTo>
                  <a:cubicBezTo>
                    <a:pt x="145690" y="64478"/>
                    <a:pt x="143774" y="66393"/>
                    <a:pt x="143135" y="69585"/>
                  </a:cubicBezTo>
                  <a:lnTo>
                    <a:pt x="121409" y="173644"/>
                  </a:lnTo>
                  <a:lnTo>
                    <a:pt x="91376" y="5107"/>
                  </a:lnTo>
                  <a:cubicBezTo>
                    <a:pt x="90737" y="1915"/>
                    <a:pt x="88181" y="0"/>
                    <a:pt x="84986" y="0"/>
                  </a:cubicBezTo>
                  <a:cubicBezTo>
                    <a:pt x="81791" y="0"/>
                    <a:pt x="79235" y="1915"/>
                    <a:pt x="78596" y="5107"/>
                  </a:cubicBezTo>
                  <a:lnTo>
                    <a:pt x="54953" y="105336"/>
                  </a:lnTo>
                  <a:lnTo>
                    <a:pt x="47925" y="83630"/>
                  </a:lnTo>
                  <a:cubicBezTo>
                    <a:pt x="47286" y="81077"/>
                    <a:pt x="45368" y="79800"/>
                    <a:pt x="42812" y="79161"/>
                  </a:cubicBezTo>
                  <a:cubicBezTo>
                    <a:pt x="40256" y="78523"/>
                    <a:pt x="37701" y="79800"/>
                    <a:pt x="36422" y="81715"/>
                  </a:cubicBezTo>
                  <a:lnTo>
                    <a:pt x="24281" y="100229"/>
                  </a:lnTo>
                  <a:lnTo>
                    <a:pt x="6390" y="100229"/>
                  </a:lnTo>
                  <a:cubicBezTo>
                    <a:pt x="2556" y="100229"/>
                    <a:pt x="0" y="102782"/>
                    <a:pt x="0" y="106612"/>
                  </a:cubicBezTo>
                  <a:cubicBezTo>
                    <a:pt x="0" y="110443"/>
                    <a:pt x="2556" y="112996"/>
                    <a:pt x="6390" y="112996"/>
                  </a:cubicBezTo>
                  <a:lnTo>
                    <a:pt x="28116" y="112996"/>
                  </a:lnTo>
                  <a:cubicBezTo>
                    <a:pt x="30032" y="112996"/>
                    <a:pt x="31950" y="111720"/>
                    <a:pt x="33227" y="110443"/>
                  </a:cubicBezTo>
                  <a:lnTo>
                    <a:pt x="40256" y="99590"/>
                  </a:lnTo>
                  <a:lnTo>
                    <a:pt x="50481" y="130233"/>
                  </a:lnTo>
                  <a:cubicBezTo>
                    <a:pt x="51119" y="132787"/>
                    <a:pt x="53676" y="134702"/>
                    <a:pt x="56871" y="134702"/>
                  </a:cubicBezTo>
                  <a:cubicBezTo>
                    <a:pt x="59426" y="134702"/>
                    <a:pt x="61982" y="132787"/>
                    <a:pt x="62621" y="129595"/>
                  </a:cubicBezTo>
                  <a:lnTo>
                    <a:pt x="84347" y="37665"/>
                  </a:lnTo>
                  <a:lnTo>
                    <a:pt x="115019" y="208118"/>
                  </a:lnTo>
                  <a:cubicBezTo>
                    <a:pt x="115658" y="211310"/>
                    <a:pt x="118214" y="213225"/>
                    <a:pt x="121409" y="213225"/>
                  </a:cubicBezTo>
                  <a:lnTo>
                    <a:pt x="121409" y="213225"/>
                  </a:lnTo>
                  <a:cubicBezTo>
                    <a:pt x="124604" y="213225"/>
                    <a:pt x="127160" y="211310"/>
                    <a:pt x="127799" y="208118"/>
                  </a:cubicBezTo>
                  <a:lnTo>
                    <a:pt x="151441" y="95121"/>
                  </a:lnTo>
                  <a:lnTo>
                    <a:pt x="165500" y="137256"/>
                  </a:lnTo>
                  <a:cubicBezTo>
                    <a:pt x="166138" y="139809"/>
                    <a:pt x="168695" y="141724"/>
                    <a:pt x="171889" y="141724"/>
                  </a:cubicBezTo>
                  <a:cubicBezTo>
                    <a:pt x="174445" y="141724"/>
                    <a:pt x="177001" y="139809"/>
                    <a:pt x="177640" y="136617"/>
                  </a:cubicBezTo>
                  <a:lnTo>
                    <a:pt x="183391" y="112996"/>
                  </a:lnTo>
                  <a:lnTo>
                    <a:pt x="207034" y="112996"/>
                  </a:lnTo>
                  <a:cubicBezTo>
                    <a:pt x="210868" y="112996"/>
                    <a:pt x="213424" y="110443"/>
                    <a:pt x="213424" y="106612"/>
                  </a:cubicBezTo>
                  <a:cubicBezTo>
                    <a:pt x="213424" y="102144"/>
                    <a:pt x="210868" y="99590"/>
                    <a:pt x="207034" y="99590"/>
                  </a:cubicBezTo>
                </a:path>
              </a:pathLst>
            </a:custGeom>
            <a:grpFill/>
            <a:ln w="6390" cap="flat">
              <a:noFill/>
              <a:prstDash val="solid"/>
              <a:miter/>
            </a:ln>
          </p:spPr>
          <p:txBody>
            <a:bodyPr rtlCol="0" anchor="ctr"/>
            <a:lstStyle/>
            <a:p>
              <a:endParaRPr lang="en-US" dirty="0"/>
            </a:p>
          </p:txBody>
        </p:sp>
      </p:grpSp>
      <p:grpSp>
        <p:nvGrpSpPr>
          <p:cNvPr id="110" name="Graphic 4">
            <a:extLst>
              <a:ext uri="{FF2B5EF4-FFF2-40B4-BE49-F238E27FC236}">
                <a16:creationId xmlns:a16="http://schemas.microsoft.com/office/drawing/2014/main" id="{7D797858-ABFD-FC99-C37B-EEB51DBDF96E}"/>
              </a:ext>
            </a:extLst>
          </p:cNvPr>
          <p:cNvGrpSpPr/>
          <p:nvPr/>
        </p:nvGrpSpPr>
        <p:grpSpPr>
          <a:xfrm>
            <a:off x="606410" y="1821405"/>
            <a:ext cx="689154" cy="688514"/>
            <a:chOff x="6754802" y="2371173"/>
            <a:chExt cx="361670" cy="361333"/>
          </a:xfrm>
          <a:solidFill>
            <a:schemeClr val="accent1"/>
          </a:solidFill>
        </p:grpSpPr>
        <p:sp>
          <p:nvSpPr>
            <p:cNvPr id="112" name="Graphic 4">
              <a:extLst>
                <a:ext uri="{FF2B5EF4-FFF2-40B4-BE49-F238E27FC236}">
                  <a16:creationId xmlns:a16="http://schemas.microsoft.com/office/drawing/2014/main" id="{96482A3E-8705-2DE1-222E-879F4142A166}"/>
                </a:ext>
              </a:extLst>
            </p:cNvPr>
            <p:cNvSpPr/>
            <p:nvPr/>
          </p:nvSpPr>
          <p:spPr>
            <a:xfrm>
              <a:off x="6754802" y="2371173"/>
              <a:ext cx="361670" cy="361333"/>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180836 w 361670"/>
                <a:gd name="connsiteY5" fmla="*/ 349204 h 361333"/>
                <a:gd name="connsiteX6" fmla="*/ 12780 w 361670"/>
                <a:gd name="connsiteY6" fmla="*/ 181305 h 361333"/>
                <a:gd name="connsiteX7" fmla="*/ 180836 w 361670"/>
                <a:gd name="connsiteY7" fmla="*/ 13406 h 361333"/>
                <a:gd name="connsiteX8" fmla="*/ 348890 w 361670"/>
                <a:gd name="connsiteY8" fmla="*/ 181305 h 361333"/>
                <a:gd name="connsiteX9" fmla="*/ 180836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6" y="0"/>
                  </a:moveTo>
                  <a:cubicBezTo>
                    <a:pt x="80513" y="0"/>
                    <a:pt x="0" y="81077"/>
                    <a:pt x="0" y="180667"/>
                  </a:cubicBezTo>
                  <a:cubicBezTo>
                    <a:pt x="0" y="280257"/>
                    <a:pt x="81153" y="361333"/>
                    <a:pt x="180836" y="361333"/>
                  </a:cubicBezTo>
                  <a:cubicBezTo>
                    <a:pt x="281157" y="361333"/>
                    <a:pt x="361670" y="280257"/>
                    <a:pt x="361670" y="180667"/>
                  </a:cubicBezTo>
                  <a:cubicBezTo>
                    <a:pt x="361670" y="81077"/>
                    <a:pt x="280518" y="0"/>
                    <a:pt x="180836" y="0"/>
                  </a:cubicBezTo>
                  <a:close/>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8890" y="273873"/>
                    <a:pt x="273490" y="349204"/>
                    <a:pt x="180836" y="349204"/>
                  </a:cubicBezTo>
                  <a:close/>
                </a:path>
              </a:pathLst>
            </a:custGeom>
            <a:grpFill/>
            <a:ln w="6390" cap="flat">
              <a:noFill/>
              <a:prstDash val="solid"/>
              <a:miter/>
            </a:ln>
          </p:spPr>
          <p:txBody>
            <a:bodyPr rtlCol="0" anchor="ctr"/>
            <a:lstStyle/>
            <a:p>
              <a:endParaRPr lang="en-US" dirty="0"/>
            </a:p>
          </p:txBody>
        </p:sp>
        <p:sp>
          <p:nvSpPr>
            <p:cNvPr id="113" name="Graphic 4">
              <a:extLst>
                <a:ext uri="{FF2B5EF4-FFF2-40B4-BE49-F238E27FC236}">
                  <a16:creationId xmlns:a16="http://schemas.microsoft.com/office/drawing/2014/main" id="{40C4B12E-B944-77C4-2E66-58A41E269988}"/>
                </a:ext>
              </a:extLst>
            </p:cNvPr>
            <p:cNvSpPr/>
            <p:nvPr/>
          </p:nvSpPr>
          <p:spPr>
            <a:xfrm>
              <a:off x="6873016" y="2533326"/>
              <a:ext cx="125242" cy="109804"/>
            </a:xfrm>
            <a:custGeom>
              <a:avLst/>
              <a:gdLst>
                <a:gd name="connsiteX0" fmla="*/ 62622 w 125242"/>
                <a:gd name="connsiteY0" fmla="*/ 0 h 109804"/>
                <a:gd name="connsiteX1" fmla="*/ 0 w 125242"/>
                <a:gd name="connsiteY1" fmla="*/ 37027 h 109804"/>
                <a:gd name="connsiteX2" fmla="*/ 0 w 125242"/>
                <a:gd name="connsiteY2" fmla="*/ 103420 h 109804"/>
                <a:gd name="connsiteX3" fmla="*/ 6390 w 125242"/>
                <a:gd name="connsiteY3" fmla="*/ 109804 h 109804"/>
                <a:gd name="connsiteX4" fmla="*/ 12780 w 125242"/>
                <a:gd name="connsiteY4" fmla="*/ 103420 h 109804"/>
                <a:gd name="connsiteX5" fmla="*/ 12780 w 125242"/>
                <a:gd name="connsiteY5" fmla="*/ 37027 h 109804"/>
                <a:gd name="connsiteX6" fmla="*/ 62622 w 125242"/>
                <a:gd name="connsiteY6" fmla="*/ 12768 h 109804"/>
                <a:gd name="connsiteX7" fmla="*/ 112463 w 125242"/>
                <a:gd name="connsiteY7" fmla="*/ 37027 h 109804"/>
                <a:gd name="connsiteX8" fmla="*/ 112463 w 125242"/>
                <a:gd name="connsiteY8" fmla="*/ 103420 h 109804"/>
                <a:gd name="connsiteX9" fmla="*/ 118853 w 125242"/>
                <a:gd name="connsiteY9" fmla="*/ 109804 h 109804"/>
                <a:gd name="connsiteX10" fmla="*/ 125243 w 125242"/>
                <a:gd name="connsiteY10" fmla="*/ 103420 h 109804"/>
                <a:gd name="connsiteX11" fmla="*/ 125243 w 125242"/>
                <a:gd name="connsiteY11" fmla="*/ 37027 h 109804"/>
                <a:gd name="connsiteX12" fmla="*/ 62622 w 125242"/>
                <a:gd name="connsiteY12" fmla="*/ 0 h 10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242" h="109804">
                  <a:moveTo>
                    <a:pt x="62622" y="0"/>
                  </a:moveTo>
                  <a:cubicBezTo>
                    <a:pt x="40257" y="0"/>
                    <a:pt x="0" y="14045"/>
                    <a:pt x="0" y="37027"/>
                  </a:cubicBezTo>
                  <a:lnTo>
                    <a:pt x="0" y="103420"/>
                  </a:lnTo>
                  <a:cubicBezTo>
                    <a:pt x="0" y="107251"/>
                    <a:pt x="2556" y="109804"/>
                    <a:pt x="6390" y="109804"/>
                  </a:cubicBezTo>
                  <a:cubicBezTo>
                    <a:pt x="10224" y="109804"/>
                    <a:pt x="12780" y="107251"/>
                    <a:pt x="12780" y="103420"/>
                  </a:cubicBezTo>
                  <a:lnTo>
                    <a:pt x="12780" y="37027"/>
                  </a:lnTo>
                  <a:cubicBezTo>
                    <a:pt x="12780" y="24897"/>
                    <a:pt x="44091" y="12768"/>
                    <a:pt x="62622" y="12768"/>
                  </a:cubicBezTo>
                  <a:cubicBezTo>
                    <a:pt x="81153" y="12768"/>
                    <a:pt x="112463" y="24897"/>
                    <a:pt x="112463" y="37027"/>
                  </a:cubicBezTo>
                  <a:lnTo>
                    <a:pt x="112463" y="103420"/>
                  </a:lnTo>
                  <a:cubicBezTo>
                    <a:pt x="112463" y="107251"/>
                    <a:pt x="115019" y="109804"/>
                    <a:pt x="118853" y="109804"/>
                  </a:cubicBezTo>
                  <a:cubicBezTo>
                    <a:pt x="122687" y="109804"/>
                    <a:pt x="125243" y="107251"/>
                    <a:pt x="125243" y="103420"/>
                  </a:cubicBezTo>
                  <a:lnTo>
                    <a:pt x="125243" y="37027"/>
                  </a:lnTo>
                  <a:cubicBezTo>
                    <a:pt x="125243" y="14045"/>
                    <a:pt x="84986" y="0"/>
                    <a:pt x="62622" y="0"/>
                  </a:cubicBezTo>
                  <a:close/>
                </a:path>
              </a:pathLst>
            </a:custGeom>
            <a:grpFill/>
            <a:ln w="6390" cap="flat">
              <a:noFill/>
              <a:prstDash val="solid"/>
              <a:miter/>
            </a:ln>
          </p:spPr>
          <p:txBody>
            <a:bodyPr rtlCol="0" anchor="ctr"/>
            <a:lstStyle/>
            <a:p>
              <a:endParaRPr lang="en-US" dirty="0"/>
            </a:p>
          </p:txBody>
        </p:sp>
        <p:sp>
          <p:nvSpPr>
            <p:cNvPr id="114" name="Graphic 4">
              <a:extLst>
                <a:ext uri="{FF2B5EF4-FFF2-40B4-BE49-F238E27FC236}">
                  <a16:creationId xmlns:a16="http://schemas.microsoft.com/office/drawing/2014/main" id="{4AB7B069-23EA-15D6-7BCD-41322DAA79E4}"/>
                </a:ext>
              </a:extLst>
            </p:cNvPr>
            <p:cNvSpPr/>
            <p:nvPr/>
          </p:nvSpPr>
          <p:spPr>
            <a:xfrm>
              <a:off x="6990591" y="2543541"/>
              <a:ext cx="69011" cy="94483"/>
            </a:xfrm>
            <a:custGeom>
              <a:avLst/>
              <a:gdLst>
                <a:gd name="connsiteX0" fmla="*/ 11502 w 69011"/>
                <a:gd name="connsiteY0" fmla="*/ 0 h 94483"/>
                <a:gd name="connsiteX1" fmla="*/ 6390 w 69011"/>
                <a:gd name="connsiteY1" fmla="*/ 0 h 94483"/>
                <a:gd name="connsiteX2" fmla="*/ 0 w 69011"/>
                <a:gd name="connsiteY2" fmla="*/ 6384 h 94483"/>
                <a:gd name="connsiteX3" fmla="*/ 6390 w 69011"/>
                <a:gd name="connsiteY3" fmla="*/ 12768 h 94483"/>
                <a:gd name="connsiteX4" fmla="*/ 11502 w 69011"/>
                <a:gd name="connsiteY4" fmla="*/ 12768 h 94483"/>
                <a:gd name="connsiteX5" fmla="*/ 56232 w 69011"/>
                <a:gd name="connsiteY5" fmla="*/ 37027 h 94483"/>
                <a:gd name="connsiteX6" fmla="*/ 56232 w 69011"/>
                <a:gd name="connsiteY6" fmla="*/ 88099 h 94483"/>
                <a:gd name="connsiteX7" fmla="*/ 62622 w 69011"/>
                <a:gd name="connsiteY7" fmla="*/ 94483 h 94483"/>
                <a:gd name="connsiteX8" fmla="*/ 69012 w 69011"/>
                <a:gd name="connsiteY8" fmla="*/ 88099 h 94483"/>
                <a:gd name="connsiteX9" fmla="*/ 69012 w 69011"/>
                <a:gd name="connsiteY9" fmla="*/ 37027 h 94483"/>
                <a:gd name="connsiteX10" fmla="*/ 11502 w 69011"/>
                <a:gd name="connsiteY10" fmla="*/ 0 h 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11" h="94483">
                  <a:moveTo>
                    <a:pt x="11502" y="0"/>
                  </a:moveTo>
                  <a:lnTo>
                    <a:pt x="6390" y="0"/>
                  </a:lnTo>
                  <a:cubicBezTo>
                    <a:pt x="2556" y="0"/>
                    <a:pt x="0" y="2554"/>
                    <a:pt x="0" y="6384"/>
                  </a:cubicBezTo>
                  <a:cubicBezTo>
                    <a:pt x="0" y="10214"/>
                    <a:pt x="2556" y="12768"/>
                    <a:pt x="6390" y="12768"/>
                  </a:cubicBezTo>
                  <a:lnTo>
                    <a:pt x="11502" y="12768"/>
                  </a:lnTo>
                  <a:cubicBezTo>
                    <a:pt x="28755" y="12768"/>
                    <a:pt x="56232" y="26174"/>
                    <a:pt x="56232" y="37027"/>
                  </a:cubicBezTo>
                  <a:lnTo>
                    <a:pt x="56232" y="88099"/>
                  </a:lnTo>
                  <a:cubicBezTo>
                    <a:pt x="56232" y="91930"/>
                    <a:pt x="58787" y="94483"/>
                    <a:pt x="62622" y="94483"/>
                  </a:cubicBezTo>
                  <a:cubicBezTo>
                    <a:pt x="66456" y="94483"/>
                    <a:pt x="69012" y="91930"/>
                    <a:pt x="69012" y="88099"/>
                  </a:cubicBezTo>
                  <a:lnTo>
                    <a:pt x="69012" y="37027"/>
                  </a:lnTo>
                  <a:cubicBezTo>
                    <a:pt x="69012" y="15322"/>
                    <a:pt x="31950" y="0"/>
                    <a:pt x="11502" y="0"/>
                  </a:cubicBezTo>
                  <a:close/>
                </a:path>
              </a:pathLst>
            </a:custGeom>
            <a:grpFill/>
            <a:ln w="6390" cap="flat">
              <a:noFill/>
              <a:prstDash val="solid"/>
              <a:miter/>
            </a:ln>
          </p:spPr>
          <p:txBody>
            <a:bodyPr rtlCol="0" anchor="ctr"/>
            <a:lstStyle/>
            <a:p>
              <a:endParaRPr lang="en-US" dirty="0"/>
            </a:p>
          </p:txBody>
        </p:sp>
        <p:sp>
          <p:nvSpPr>
            <p:cNvPr id="115" name="Graphic 4">
              <a:extLst>
                <a:ext uri="{FF2B5EF4-FFF2-40B4-BE49-F238E27FC236}">
                  <a16:creationId xmlns:a16="http://schemas.microsoft.com/office/drawing/2014/main" id="{91267073-97A4-DFEB-3372-C645864F86FA}"/>
                </a:ext>
              </a:extLst>
            </p:cNvPr>
            <p:cNvSpPr/>
            <p:nvPr/>
          </p:nvSpPr>
          <p:spPr>
            <a:xfrm>
              <a:off x="6811672" y="2543541"/>
              <a:ext cx="69011" cy="94483"/>
            </a:xfrm>
            <a:custGeom>
              <a:avLst/>
              <a:gdLst>
                <a:gd name="connsiteX0" fmla="*/ 69012 w 69011"/>
                <a:gd name="connsiteY0" fmla="*/ 6384 h 94483"/>
                <a:gd name="connsiteX1" fmla="*/ 62622 w 69011"/>
                <a:gd name="connsiteY1" fmla="*/ 0 h 94483"/>
                <a:gd name="connsiteX2" fmla="*/ 57509 w 69011"/>
                <a:gd name="connsiteY2" fmla="*/ 0 h 94483"/>
                <a:gd name="connsiteX3" fmla="*/ 0 w 69011"/>
                <a:gd name="connsiteY3" fmla="*/ 37027 h 94483"/>
                <a:gd name="connsiteX4" fmla="*/ 0 w 69011"/>
                <a:gd name="connsiteY4" fmla="*/ 88099 h 94483"/>
                <a:gd name="connsiteX5" fmla="*/ 6390 w 69011"/>
                <a:gd name="connsiteY5" fmla="*/ 94483 h 94483"/>
                <a:gd name="connsiteX6" fmla="*/ 12780 w 69011"/>
                <a:gd name="connsiteY6" fmla="*/ 88099 h 94483"/>
                <a:gd name="connsiteX7" fmla="*/ 12780 w 69011"/>
                <a:gd name="connsiteY7" fmla="*/ 37027 h 94483"/>
                <a:gd name="connsiteX8" fmla="*/ 57509 w 69011"/>
                <a:gd name="connsiteY8" fmla="*/ 12768 h 94483"/>
                <a:gd name="connsiteX9" fmla="*/ 62622 w 69011"/>
                <a:gd name="connsiteY9" fmla="*/ 12768 h 94483"/>
                <a:gd name="connsiteX10" fmla="*/ 69012 w 69011"/>
                <a:gd name="connsiteY10" fmla="*/ 6384 h 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11" h="94483">
                  <a:moveTo>
                    <a:pt x="69012" y="6384"/>
                  </a:moveTo>
                  <a:cubicBezTo>
                    <a:pt x="69012" y="2554"/>
                    <a:pt x="66456" y="0"/>
                    <a:pt x="62622" y="0"/>
                  </a:cubicBezTo>
                  <a:lnTo>
                    <a:pt x="57509" y="0"/>
                  </a:lnTo>
                  <a:cubicBezTo>
                    <a:pt x="37062" y="0"/>
                    <a:pt x="0" y="15322"/>
                    <a:pt x="0" y="37027"/>
                  </a:cubicBezTo>
                  <a:lnTo>
                    <a:pt x="0" y="88099"/>
                  </a:lnTo>
                  <a:cubicBezTo>
                    <a:pt x="0" y="91930"/>
                    <a:pt x="2556" y="94483"/>
                    <a:pt x="6390" y="94483"/>
                  </a:cubicBezTo>
                  <a:cubicBezTo>
                    <a:pt x="10224" y="94483"/>
                    <a:pt x="12780" y="91930"/>
                    <a:pt x="12780" y="88099"/>
                  </a:cubicBezTo>
                  <a:lnTo>
                    <a:pt x="12780" y="37027"/>
                  </a:lnTo>
                  <a:cubicBezTo>
                    <a:pt x="12780" y="26174"/>
                    <a:pt x="40257" y="12768"/>
                    <a:pt x="57509" y="12768"/>
                  </a:cubicBezTo>
                  <a:lnTo>
                    <a:pt x="62622" y="12768"/>
                  </a:lnTo>
                  <a:cubicBezTo>
                    <a:pt x="65817" y="12768"/>
                    <a:pt x="69012" y="10214"/>
                    <a:pt x="69012" y="6384"/>
                  </a:cubicBezTo>
                  <a:close/>
                </a:path>
              </a:pathLst>
            </a:custGeom>
            <a:grpFill/>
            <a:ln w="6390" cap="flat">
              <a:noFill/>
              <a:prstDash val="solid"/>
              <a:miter/>
            </a:ln>
          </p:spPr>
          <p:txBody>
            <a:bodyPr rtlCol="0" anchor="ctr"/>
            <a:lstStyle/>
            <a:p>
              <a:endParaRPr lang="en-US" dirty="0"/>
            </a:p>
          </p:txBody>
        </p:sp>
        <p:sp>
          <p:nvSpPr>
            <p:cNvPr id="116" name="Graphic 4">
              <a:extLst>
                <a:ext uri="{FF2B5EF4-FFF2-40B4-BE49-F238E27FC236}">
                  <a16:creationId xmlns:a16="http://schemas.microsoft.com/office/drawing/2014/main" id="{EB5378B6-4236-60F4-9AD8-D4F3E720D4ED}"/>
                </a:ext>
              </a:extLst>
            </p:cNvPr>
            <p:cNvSpPr/>
            <p:nvPr/>
          </p:nvSpPr>
          <p:spPr>
            <a:xfrm>
              <a:off x="6896019" y="2447781"/>
              <a:ext cx="79235" cy="79161"/>
            </a:xfrm>
            <a:custGeom>
              <a:avLst/>
              <a:gdLst>
                <a:gd name="connsiteX0" fmla="*/ 39618 w 79235"/>
                <a:gd name="connsiteY0" fmla="*/ 79162 h 79161"/>
                <a:gd name="connsiteX1" fmla="*/ 79235 w 79235"/>
                <a:gd name="connsiteY1" fmla="*/ 39581 h 79161"/>
                <a:gd name="connsiteX2" fmla="*/ 39618 w 79235"/>
                <a:gd name="connsiteY2" fmla="*/ 0 h 79161"/>
                <a:gd name="connsiteX3" fmla="*/ 0 w 79235"/>
                <a:gd name="connsiteY3" fmla="*/ 39581 h 79161"/>
                <a:gd name="connsiteX4" fmla="*/ 39618 w 79235"/>
                <a:gd name="connsiteY4" fmla="*/ 79162 h 79161"/>
                <a:gd name="connsiteX5" fmla="*/ 39618 w 79235"/>
                <a:gd name="connsiteY5" fmla="*/ 12130 h 79161"/>
                <a:gd name="connsiteX6" fmla="*/ 66456 w 79235"/>
                <a:gd name="connsiteY6" fmla="*/ 38942 h 79161"/>
                <a:gd name="connsiteX7" fmla="*/ 39618 w 79235"/>
                <a:gd name="connsiteY7" fmla="*/ 65755 h 79161"/>
                <a:gd name="connsiteX8" fmla="*/ 12780 w 79235"/>
                <a:gd name="connsiteY8" fmla="*/ 38942 h 79161"/>
                <a:gd name="connsiteX9" fmla="*/ 39618 w 79235"/>
                <a:gd name="connsiteY9" fmla="*/ 12130 h 7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35" h="79161">
                  <a:moveTo>
                    <a:pt x="39618" y="79162"/>
                  </a:moveTo>
                  <a:cubicBezTo>
                    <a:pt x="61344" y="79162"/>
                    <a:pt x="79235" y="61286"/>
                    <a:pt x="79235" y="39581"/>
                  </a:cubicBezTo>
                  <a:cubicBezTo>
                    <a:pt x="79235" y="17875"/>
                    <a:pt x="61344" y="0"/>
                    <a:pt x="39618" y="0"/>
                  </a:cubicBezTo>
                  <a:cubicBezTo>
                    <a:pt x="17892" y="0"/>
                    <a:pt x="0" y="17875"/>
                    <a:pt x="0" y="39581"/>
                  </a:cubicBezTo>
                  <a:cubicBezTo>
                    <a:pt x="0" y="61286"/>
                    <a:pt x="17892" y="79162"/>
                    <a:pt x="39618" y="79162"/>
                  </a:cubicBezTo>
                  <a:close/>
                  <a:moveTo>
                    <a:pt x="39618" y="12130"/>
                  </a:moveTo>
                  <a:cubicBezTo>
                    <a:pt x="54314" y="12130"/>
                    <a:pt x="66456" y="24259"/>
                    <a:pt x="66456" y="38942"/>
                  </a:cubicBezTo>
                  <a:cubicBezTo>
                    <a:pt x="66456" y="53626"/>
                    <a:pt x="54314" y="65755"/>
                    <a:pt x="39618" y="65755"/>
                  </a:cubicBezTo>
                  <a:cubicBezTo>
                    <a:pt x="24921" y="65755"/>
                    <a:pt x="12780" y="53626"/>
                    <a:pt x="12780" y="38942"/>
                  </a:cubicBezTo>
                  <a:cubicBezTo>
                    <a:pt x="12780" y="24259"/>
                    <a:pt x="24921" y="12130"/>
                    <a:pt x="39618" y="12130"/>
                  </a:cubicBezTo>
                  <a:close/>
                </a:path>
              </a:pathLst>
            </a:custGeom>
            <a:grpFill/>
            <a:ln w="6390" cap="flat">
              <a:noFill/>
              <a:prstDash val="solid"/>
              <a:miter/>
            </a:ln>
          </p:spPr>
          <p:txBody>
            <a:bodyPr rtlCol="0" anchor="ctr"/>
            <a:lstStyle/>
            <a:p>
              <a:endParaRPr lang="en-US" dirty="0"/>
            </a:p>
          </p:txBody>
        </p:sp>
        <p:sp>
          <p:nvSpPr>
            <p:cNvPr id="117" name="Graphic 4">
              <a:extLst>
                <a:ext uri="{FF2B5EF4-FFF2-40B4-BE49-F238E27FC236}">
                  <a16:creationId xmlns:a16="http://schemas.microsoft.com/office/drawing/2014/main" id="{798B40D1-35FC-D8C6-AA60-1C242E3A488A}"/>
                </a:ext>
              </a:extLst>
            </p:cNvPr>
            <p:cNvSpPr/>
            <p:nvPr/>
          </p:nvSpPr>
          <p:spPr>
            <a:xfrm>
              <a:off x="6825730" y="2469487"/>
              <a:ext cx="65177" cy="65116"/>
            </a:xfrm>
            <a:custGeom>
              <a:avLst/>
              <a:gdLst>
                <a:gd name="connsiteX0" fmla="*/ 32589 w 65177"/>
                <a:gd name="connsiteY0" fmla="*/ 65117 h 65116"/>
                <a:gd name="connsiteX1" fmla="*/ 65178 w 65177"/>
                <a:gd name="connsiteY1" fmla="*/ 32558 h 65116"/>
                <a:gd name="connsiteX2" fmla="*/ 32589 w 65177"/>
                <a:gd name="connsiteY2" fmla="*/ 0 h 65116"/>
                <a:gd name="connsiteX3" fmla="*/ 0 w 65177"/>
                <a:gd name="connsiteY3" fmla="*/ 32558 h 65116"/>
                <a:gd name="connsiteX4" fmla="*/ 32589 w 65177"/>
                <a:gd name="connsiteY4" fmla="*/ 65117 h 65116"/>
                <a:gd name="connsiteX5" fmla="*/ 32589 w 65177"/>
                <a:gd name="connsiteY5" fmla="*/ 12768 h 65116"/>
                <a:gd name="connsiteX6" fmla="*/ 52398 w 65177"/>
                <a:gd name="connsiteY6" fmla="*/ 32558 h 65116"/>
                <a:gd name="connsiteX7" fmla="*/ 32589 w 65177"/>
                <a:gd name="connsiteY7" fmla="*/ 52349 h 65116"/>
                <a:gd name="connsiteX8" fmla="*/ 12780 w 65177"/>
                <a:gd name="connsiteY8" fmla="*/ 32558 h 65116"/>
                <a:gd name="connsiteX9" fmla="*/ 32589 w 65177"/>
                <a:gd name="connsiteY9" fmla="*/ 12768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77" h="65116">
                  <a:moveTo>
                    <a:pt x="32589" y="65117"/>
                  </a:moveTo>
                  <a:cubicBezTo>
                    <a:pt x="50481" y="65117"/>
                    <a:pt x="65178" y="50433"/>
                    <a:pt x="65178" y="32558"/>
                  </a:cubicBezTo>
                  <a:cubicBezTo>
                    <a:pt x="65178" y="14683"/>
                    <a:pt x="50481" y="0"/>
                    <a:pt x="32589" y="0"/>
                  </a:cubicBezTo>
                  <a:cubicBezTo>
                    <a:pt x="14697" y="0"/>
                    <a:pt x="0" y="14683"/>
                    <a:pt x="0" y="32558"/>
                  </a:cubicBezTo>
                  <a:cubicBezTo>
                    <a:pt x="0" y="50433"/>
                    <a:pt x="14697" y="65117"/>
                    <a:pt x="32589" y="65117"/>
                  </a:cubicBezTo>
                  <a:close/>
                  <a:moveTo>
                    <a:pt x="32589" y="12768"/>
                  </a:moveTo>
                  <a:cubicBezTo>
                    <a:pt x="43452" y="12768"/>
                    <a:pt x="52398" y="21706"/>
                    <a:pt x="52398" y="32558"/>
                  </a:cubicBezTo>
                  <a:cubicBezTo>
                    <a:pt x="52398" y="43411"/>
                    <a:pt x="43452" y="52349"/>
                    <a:pt x="32589" y="52349"/>
                  </a:cubicBezTo>
                  <a:cubicBezTo>
                    <a:pt x="21726" y="52349"/>
                    <a:pt x="12780" y="43411"/>
                    <a:pt x="12780" y="32558"/>
                  </a:cubicBezTo>
                  <a:cubicBezTo>
                    <a:pt x="12780" y="21706"/>
                    <a:pt x="21726" y="12768"/>
                    <a:pt x="32589" y="12768"/>
                  </a:cubicBezTo>
                  <a:close/>
                </a:path>
              </a:pathLst>
            </a:custGeom>
            <a:grpFill/>
            <a:ln w="6390" cap="flat">
              <a:noFill/>
              <a:prstDash val="solid"/>
              <a:miter/>
            </a:ln>
          </p:spPr>
          <p:txBody>
            <a:bodyPr rtlCol="0" anchor="ctr"/>
            <a:lstStyle/>
            <a:p>
              <a:endParaRPr lang="en-US" dirty="0"/>
            </a:p>
          </p:txBody>
        </p:sp>
        <p:sp>
          <p:nvSpPr>
            <p:cNvPr id="118" name="Graphic 4">
              <a:extLst>
                <a:ext uri="{FF2B5EF4-FFF2-40B4-BE49-F238E27FC236}">
                  <a16:creationId xmlns:a16="http://schemas.microsoft.com/office/drawing/2014/main" id="{57A9588F-FFDB-CE60-7246-4452C9E6657A}"/>
                </a:ext>
              </a:extLst>
            </p:cNvPr>
            <p:cNvSpPr/>
            <p:nvPr/>
          </p:nvSpPr>
          <p:spPr>
            <a:xfrm>
              <a:off x="6980986" y="2469487"/>
              <a:ext cx="65197" cy="65116"/>
            </a:xfrm>
            <a:custGeom>
              <a:avLst/>
              <a:gdLst>
                <a:gd name="connsiteX0" fmla="*/ 32609 w 65197"/>
                <a:gd name="connsiteY0" fmla="*/ 65117 h 65116"/>
                <a:gd name="connsiteX1" fmla="*/ 65197 w 65197"/>
                <a:gd name="connsiteY1" fmla="*/ 32558 h 65116"/>
                <a:gd name="connsiteX2" fmla="*/ 32609 w 65197"/>
                <a:gd name="connsiteY2" fmla="*/ 0 h 65116"/>
                <a:gd name="connsiteX3" fmla="*/ 20 w 65197"/>
                <a:gd name="connsiteY3" fmla="*/ 32558 h 65116"/>
                <a:gd name="connsiteX4" fmla="*/ 32609 w 65197"/>
                <a:gd name="connsiteY4" fmla="*/ 65117 h 65116"/>
                <a:gd name="connsiteX5" fmla="*/ 32609 w 65197"/>
                <a:gd name="connsiteY5" fmla="*/ 12768 h 65116"/>
                <a:gd name="connsiteX6" fmla="*/ 52417 w 65197"/>
                <a:gd name="connsiteY6" fmla="*/ 32558 h 65116"/>
                <a:gd name="connsiteX7" fmla="*/ 32609 w 65197"/>
                <a:gd name="connsiteY7" fmla="*/ 52349 h 65116"/>
                <a:gd name="connsiteX8" fmla="*/ 12800 w 65197"/>
                <a:gd name="connsiteY8" fmla="*/ 32558 h 65116"/>
                <a:gd name="connsiteX9" fmla="*/ 32609 w 65197"/>
                <a:gd name="connsiteY9" fmla="*/ 12768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97" h="65116">
                  <a:moveTo>
                    <a:pt x="32609" y="65117"/>
                  </a:moveTo>
                  <a:cubicBezTo>
                    <a:pt x="50501" y="65117"/>
                    <a:pt x="65197" y="50433"/>
                    <a:pt x="65197" y="32558"/>
                  </a:cubicBezTo>
                  <a:cubicBezTo>
                    <a:pt x="65197" y="14683"/>
                    <a:pt x="50501" y="0"/>
                    <a:pt x="32609" y="0"/>
                  </a:cubicBezTo>
                  <a:cubicBezTo>
                    <a:pt x="14717" y="0"/>
                    <a:pt x="20" y="14683"/>
                    <a:pt x="20" y="32558"/>
                  </a:cubicBezTo>
                  <a:cubicBezTo>
                    <a:pt x="-619" y="50433"/>
                    <a:pt x="14078" y="65117"/>
                    <a:pt x="32609" y="65117"/>
                  </a:cubicBezTo>
                  <a:close/>
                  <a:moveTo>
                    <a:pt x="32609" y="12768"/>
                  </a:moveTo>
                  <a:cubicBezTo>
                    <a:pt x="43472" y="12768"/>
                    <a:pt x="52417" y="21706"/>
                    <a:pt x="52417" y="32558"/>
                  </a:cubicBezTo>
                  <a:cubicBezTo>
                    <a:pt x="52417" y="43411"/>
                    <a:pt x="43472" y="52349"/>
                    <a:pt x="32609" y="52349"/>
                  </a:cubicBezTo>
                  <a:cubicBezTo>
                    <a:pt x="21746" y="52349"/>
                    <a:pt x="12800" y="43411"/>
                    <a:pt x="12800" y="32558"/>
                  </a:cubicBezTo>
                  <a:cubicBezTo>
                    <a:pt x="12800" y="21706"/>
                    <a:pt x="21107" y="12768"/>
                    <a:pt x="32609" y="12768"/>
                  </a:cubicBezTo>
                  <a:close/>
                </a:path>
              </a:pathLst>
            </a:custGeom>
            <a:grpFill/>
            <a:ln w="6390" cap="flat">
              <a:noFill/>
              <a:prstDash val="solid"/>
              <a:miter/>
            </a:ln>
          </p:spPr>
          <p:txBody>
            <a:bodyPr rtlCol="0" anchor="ctr"/>
            <a:lstStyle/>
            <a:p>
              <a:endParaRPr lang="en-US" dirty="0"/>
            </a:p>
          </p:txBody>
        </p:sp>
      </p:grpSp>
      <p:sp>
        <p:nvSpPr>
          <p:cNvPr id="119" name="Arrow: Chevron 118">
            <a:extLst>
              <a:ext uri="{FF2B5EF4-FFF2-40B4-BE49-F238E27FC236}">
                <a16:creationId xmlns:a16="http://schemas.microsoft.com/office/drawing/2014/main" id="{F15E04AE-4F74-BF5A-D28C-2264115ADBB3}"/>
              </a:ext>
            </a:extLst>
          </p:cNvPr>
          <p:cNvSpPr/>
          <p:nvPr/>
        </p:nvSpPr>
        <p:spPr bwMode="gray">
          <a:xfrm>
            <a:off x="521947" y="3235724"/>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0" name="Arrow: Chevron 119">
            <a:extLst>
              <a:ext uri="{FF2B5EF4-FFF2-40B4-BE49-F238E27FC236}">
                <a16:creationId xmlns:a16="http://schemas.microsoft.com/office/drawing/2014/main" id="{1AFAD34E-9243-243D-4CD5-18948B2850D0}"/>
              </a:ext>
            </a:extLst>
          </p:cNvPr>
          <p:cNvSpPr/>
          <p:nvPr/>
        </p:nvSpPr>
        <p:spPr bwMode="gray">
          <a:xfrm>
            <a:off x="521947" y="3574821"/>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1" name="Arrow: Chevron 120">
            <a:extLst>
              <a:ext uri="{FF2B5EF4-FFF2-40B4-BE49-F238E27FC236}">
                <a16:creationId xmlns:a16="http://schemas.microsoft.com/office/drawing/2014/main" id="{ABF0FF2F-CF6A-0A31-5ACB-B0CAE5E21585}"/>
              </a:ext>
            </a:extLst>
          </p:cNvPr>
          <p:cNvSpPr/>
          <p:nvPr/>
        </p:nvSpPr>
        <p:spPr bwMode="gray">
          <a:xfrm>
            <a:off x="521947" y="3924701"/>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2" name="Arrow: Chevron 121">
            <a:extLst>
              <a:ext uri="{FF2B5EF4-FFF2-40B4-BE49-F238E27FC236}">
                <a16:creationId xmlns:a16="http://schemas.microsoft.com/office/drawing/2014/main" id="{A964CCAC-EFDF-3DA3-7928-2F7E4AC3F30D}"/>
              </a:ext>
            </a:extLst>
          </p:cNvPr>
          <p:cNvSpPr/>
          <p:nvPr/>
        </p:nvSpPr>
        <p:spPr bwMode="gray">
          <a:xfrm>
            <a:off x="521947" y="4241048"/>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3" name="Arrow: Chevron 122">
            <a:extLst>
              <a:ext uri="{FF2B5EF4-FFF2-40B4-BE49-F238E27FC236}">
                <a16:creationId xmlns:a16="http://schemas.microsoft.com/office/drawing/2014/main" id="{9E326E64-A9CC-39D4-C71F-F89CF47CB0A6}"/>
              </a:ext>
            </a:extLst>
          </p:cNvPr>
          <p:cNvSpPr/>
          <p:nvPr/>
        </p:nvSpPr>
        <p:spPr bwMode="gray">
          <a:xfrm>
            <a:off x="4326601" y="3429000"/>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4" name="Arrow: Chevron 123">
            <a:extLst>
              <a:ext uri="{FF2B5EF4-FFF2-40B4-BE49-F238E27FC236}">
                <a16:creationId xmlns:a16="http://schemas.microsoft.com/office/drawing/2014/main" id="{20992BE2-DBB1-1107-4D04-306B443699B0}"/>
              </a:ext>
            </a:extLst>
          </p:cNvPr>
          <p:cNvSpPr/>
          <p:nvPr/>
        </p:nvSpPr>
        <p:spPr bwMode="gray">
          <a:xfrm>
            <a:off x="4305685" y="4018275"/>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5" name="Arrow: Chevron 124">
            <a:extLst>
              <a:ext uri="{FF2B5EF4-FFF2-40B4-BE49-F238E27FC236}">
                <a16:creationId xmlns:a16="http://schemas.microsoft.com/office/drawing/2014/main" id="{70C4FF66-23F2-EFBE-D9C4-04A8AEF6E830}"/>
              </a:ext>
            </a:extLst>
          </p:cNvPr>
          <p:cNvSpPr/>
          <p:nvPr/>
        </p:nvSpPr>
        <p:spPr bwMode="gray">
          <a:xfrm>
            <a:off x="8206561" y="3468728"/>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7" name="Arrow: Chevron 126">
            <a:extLst>
              <a:ext uri="{FF2B5EF4-FFF2-40B4-BE49-F238E27FC236}">
                <a16:creationId xmlns:a16="http://schemas.microsoft.com/office/drawing/2014/main" id="{D38979CB-F9D5-AE5A-F7CD-B07E7AB38AC5}"/>
              </a:ext>
            </a:extLst>
          </p:cNvPr>
          <p:cNvSpPr/>
          <p:nvPr/>
        </p:nvSpPr>
        <p:spPr bwMode="gray">
          <a:xfrm>
            <a:off x="8206562" y="4148935"/>
            <a:ext cx="133351" cy="187148"/>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Tree>
    <p:extLst>
      <p:ext uri="{BB962C8B-B14F-4D97-AF65-F5344CB8AC3E}">
        <p14:creationId xmlns:p14="http://schemas.microsoft.com/office/powerpoint/2010/main" val="1639752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4D7D2B-F557-B3B2-A886-0F31980E7A5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D14D7D2B-F557-B3B2-A886-0F31980E7A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7C582B-6709-1331-5F6C-B03AFF7D0053}"/>
              </a:ext>
            </a:extLst>
          </p:cNvPr>
          <p:cNvSpPr>
            <a:spLocks noGrp="1"/>
          </p:cNvSpPr>
          <p:nvPr>
            <p:ph type="title"/>
          </p:nvPr>
        </p:nvSpPr>
        <p:spPr>
          <a:xfrm>
            <a:off x="420687" y="343240"/>
            <a:ext cx="11349037" cy="1173163"/>
          </a:xfrm>
        </p:spPr>
        <p:txBody>
          <a:bodyPr vert="horz"/>
          <a:lstStyle/>
          <a:p>
            <a:r>
              <a:rPr lang="en-US" dirty="0"/>
              <a:t>About this report </a:t>
            </a:r>
          </a:p>
        </p:txBody>
      </p:sp>
      <p:sp>
        <p:nvSpPr>
          <p:cNvPr id="57" name="TextBox 56">
            <a:extLst>
              <a:ext uri="{FF2B5EF4-FFF2-40B4-BE49-F238E27FC236}">
                <a16:creationId xmlns:a16="http://schemas.microsoft.com/office/drawing/2014/main" id="{AB0C8DC6-500B-CBD5-D011-5F479E999B62}"/>
              </a:ext>
            </a:extLst>
          </p:cNvPr>
          <p:cNvSpPr txBox="1">
            <a:spLocks/>
          </p:cNvSpPr>
          <p:nvPr/>
        </p:nvSpPr>
        <p:spPr>
          <a:xfrm>
            <a:off x="1510851" y="1640648"/>
            <a:ext cx="10185848" cy="276999"/>
          </a:xfrm>
          <a:prstGeom prst="rect">
            <a:avLst/>
          </a:prstGeom>
          <a:noFill/>
        </p:spPr>
        <p:txBody>
          <a:bodyPr wrap="square" lIns="0" tIns="0" rIns="0" bIns="0" rtlCol="0">
            <a:spAutoFit/>
          </a:bodyPr>
          <a:lstStyle/>
          <a:p>
            <a:pPr>
              <a:spcBef>
                <a:spcPts val="600"/>
              </a:spcBef>
              <a:buSzPct val="100000"/>
            </a:pPr>
            <a:r>
              <a:rPr lang="en-US"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This report explores six pivotal questions relating to this transition to the Future of Health in Europe</a:t>
            </a:r>
          </a:p>
        </p:txBody>
      </p:sp>
      <p:grpSp>
        <p:nvGrpSpPr>
          <p:cNvPr id="117" name="Group 116">
            <a:extLst>
              <a:ext uri="{FF2B5EF4-FFF2-40B4-BE49-F238E27FC236}">
                <a16:creationId xmlns:a16="http://schemas.microsoft.com/office/drawing/2014/main" id="{09EF3AD3-94F8-121C-EE7B-DD8F6E7BDFB7}"/>
              </a:ext>
            </a:extLst>
          </p:cNvPr>
          <p:cNvGrpSpPr/>
          <p:nvPr/>
        </p:nvGrpSpPr>
        <p:grpSpPr>
          <a:xfrm>
            <a:off x="423117" y="1353167"/>
            <a:ext cx="878680" cy="878680"/>
            <a:chOff x="423117" y="1581317"/>
            <a:chExt cx="878680" cy="878680"/>
          </a:xfrm>
        </p:grpSpPr>
        <p:sp>
          <p:nvSpPr>
            <p:cNvPr id="22" name="Oval 21">
              <a:extLst>
                <a:ext uri="{FF2B5EF4-FFF2-40B4-BE49-F238E27FC236}">
                  <a16:creationId xmlns:a16="http://schemas.microsoft.com/office/drawing/2014/main" id="{FC228044-5918-0794-A599-F8F97E64E541}"/>
                </a:ext>
              </a:extLst>
            </p:cNvPr>
            <p:cNvSpPr/>
            <p:nvPr/>
          </p:nvSpPr>
          <p:spPr bwMode="gray">
            <a:xfrm>
              <a:off x="423117" y="1581317"/>
              <a:ext cx="878680" cy="878680"/>
            </a:xfrm>
            <a:prstGeom prst="ellipse">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nvGrpSpPr>
            <p:cNvPr id="8" name="Graphic 1100">
              <a:extLst>
                <a:ext uri="{FF2B5EF4-FFF2-40B4-BE49-F238E27FC236}">
                  <a16:creationId xmlns:a16="http://schemas.microsoft.com/office/drawing/2014/main" id="{64F087B5-9EAE-2E28-8164-34CC9FC2B2B6}"/>
                </a:ext>
              </a:extLst>
            </p:cNvPr>
            <p:cNvGrpSpPr/>
            <p:nvPr/>
          </p:nvGrpSpPr>
          <p:grpSpPr>
            <a:xfrm>
              <a:off x="517880" y="1676400"/>
              <a:ext cx="689154" cy="688514"/>
              <a:chOff x="5708769" y="4312706"/>
              <a:chExt cx="362312" cy="361971"/>
            </a:xfrm>
            <a:solidFill>
              <a:schemeClr val="accent1"/>
            </a:solidFill>
          </p:grpSpPr>
          <p:sp>
            <p:nvSpPr>
              <p:cNvPr id="9" name="Graphic 1100">
                <a:extLst>
                  <a:ext uri="{FF2B5EF4-FFF2-40B4-BE49-F238E27FC236}">
                    <a16:creationId xmlns:a16="http://schemas.microsoft.com/office/drawing/2014/main" id="{FECA651B-ED49-D43D-9973-13E6F43FF963}"/>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en-US" dirty="0"/>
              </a:p>
            </p:txBody>
          </p:sp>
          <p:sp>
            <p:nvSpPr>
              <p:cNvPr id="14" name="Graphic 1100">
                <a:extLst>
                  <a:ext uri="{FF2B5EF4-FFF2-40B4-BE49-F238E27FC236}">
                    <a16:creationId xmlns:a16="http://schemas.microsoft.com/office/drawing/2014/main" id="{88054BE6-875A-3391-D8D1-0726AECE3BDC}"/>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en-US" dirty="0"/>
              </a:p>
            </p:txBody>
          </p:sp>
          <p:sp>
            <p:nvSpPr>
              <p:cNvPr id="16" name="Graphic 1100">
                <a:extLst>
                  <a:ext uri="{FF2B5EF4-FFF2-40B4-BE49-F238E27FC236}">
                    <a16:creationId xmlns:a16="http://schemas.microsoft.com/office/drawing/2014/main" id="{84B8B37A-2B47-B27D-9CFD-8EF0101067D9}"/>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en-US" dirty="0"/>
              </a:p>
            </p:txBody>
          </p:sp>
          <p:sp>
            <p:nvSpPr>
              <p:cNvPr id="17" name="Graphic 1100">
                <a:extLst>
                  <a:ext uri="{FF2B5EF4-FFF2-40B4-BE49-F238E27FC236}">
                    <a16:creationId xmlns:a16="http://schemas.microsoft.com/office/drawing/2014/main" id="{8135860A-89F1-9885-889F-176B9D99A6AF}"/>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en-US" dirty="0"/>
              </a:p>
            </p:txBody>
          </p:sp>
          <p:sp>
            <p:nvSpPr>
              <p:cNvPr id="18" name="Graphic 1100">
                <a:extLst>
                  <a:ext uri="{FF2B5EF4-FFF2-40B4-BE49-F238E27FC236}">
                    <a16:creationId xmlns:a16="http://schemas.microsoft.com/office/drawing/2014/main" id="{AF126C13-880E-8D41-3D58-A2527FC12883}"/>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en-US" dirty="0"/>
              </a:p>
            </p:txBody>
          </p:sp>
          <p:sp>
            <p:nvSpPr>
              <p:cNvPr id="19" name="Graphic 1100">
                <a:extLst>
                  <a:ext uri="{FF2B5EF4-FFF2-40B4-BE49-F238E27FC236}">
                    <a16:creationId xmlns:a16="http://schemas.microsoft.com/office/drawing/2014/main" id="{1A4E5F3C-A616-6630-396D-6D5A9014F686}"/>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en-US" dirty="0"/>
              </a:p>
            </p:txBody>
          </p:sp>
        </p:grpSp>
      </p:grpSp>
      <p:sp>
        <p:nvSpPr>
          <p:cNvPr id="21" name="Pentagon 260">
            <a:extLst>
              <a:ext uri="{FF2B5EF4-FFF2-40B4-BE49-F238E27FC236}">
                <a16:creationId xmlns:a16="http://schemas.microsoft.com/office/drawing/2014/main" id="{D31216FD-BF96-2F2C-D858-ADCBC29A9E47}"/>
              </a:ext>
            </a:extLst>
          </p:cNvPr>
          <p:cNvSpPr>
            <a:spLocks/>
          </p:cNvSpPr>
          <p:nvPr/>
        </p:nvSpPr>
        <p:spPr>
          <a:xfrm flipH="1">
            <a:off x="1510851" y="2256922"/>
            <a:ext cx="10185836" cy="583078"/>
          </a:xfrm>
          <a:prstGeom prst="homePlate">
            <a:avLst>
              <a:gd name="adj" fmla="val 0"/>
            </a:avLst>
          </a:prstGeom>
          <a:solidFill>
            <a:srgbClr val="0A1A1B">
              <a:alpha val="50000"/>
            </a:srgbClr>
          </a:solidFill>
          <a:ln w="6350" cap="flat" cmpd="sng" algn="ctr">
            <a:solidFill>
              <a:schemeClr val="accent1"/>
            </a:solidFill>
            <a:prstDash val="solid"/>
          </a:ln>
          <a:effectLst/>
        </p:spPr>
        <p:txBody>
          <a:bodyPr lIns="1044000" rIns="64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What is the envisioned state of European healthcare by 2040?</a:t>
            </a:r>
          </a:p>
        </p:txBody>
      </p:sp>
      <p:sp>
        <p:nvSpPr>
          <p:cNvPr id="23" name="Pentagon 260">
            <a:extLst>
              <a:ext uri="{FF2B5EF4-FFF2-40B4-BE49-F238E27FC236}">
                <a16:creationId xmlns:a16="http://schemas.microsoft.com/office/drawing/2014/main" id="{A11AE04E-52DC-682E-608B-A7CA8C924475}"/>
              </a:ext>
            </a:extLst>
          </p:cNvPr>
          <p:cNvSpPr>
            <a:spLocks/>
          </p:cNvSpPr>
          <p:nvPr/>
        </p:nvSpPr>
        <p:spPr>
          <a:xfrm flipH="1">
            <a:off x="1510851" y="2969082"/>
            <a:ext cx="10185836" cy="583078"/>
          </a:xfrm>
          <a:prstGeom prst="homePlate">
            <a:avLst>
              <a:gd name="adj" fmla="val 0"/>
            </a:avLst>
          </a:prstGeom>
          <a:solidFill>
            <a:srgbClr val="0A1A1B">
              <a:alpha val="50000"/>
            </a:srgbClr>
          </a:solidFill>
          <a:ln w="6350" cap="flat" cmpd="sng" algn="ctr">
            <a:solidFill>
              <a:schemeClr val="accent1"/>
            </a:solidFill>
            <a:prstDash val="solid"/>
          </a:ln>
          <a:effectLst/>
        </p:spPr>
        <p:txBody>
          <a:bodyPr lIns="1044000" rIns="64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How might the shift to the Future of Health redistribute healthcare costs?</a:t>
            </a:r>
          </a:p>
        </p:txBody>
      </p:sp>
      <p:sp>
        <p:nvSpPr>
          <p:cNvPr id="25" name="Pentagon 260">
            <a:extLst>
              <a:ext uri="{FF2B5EF4-FFF2-40B4-BE49-F238E27FC236}">
                <a16:creationId xmlns:a16="http://schemas.microsoft.com/office/drawing/2014/main" id="{5521EE4A-9D6F-8AD5-5677-D9023279A683}"/>
              </a:ext>
            </a:extLst>
          </p:cNvPr>
          <p:cNvSpPr>
            <a:spLocks/>
          </p:cNvSpPr>
          <p:nvPr/>
        </p:nvSpPr>
        <p:spPr>
          <a:xfrm flipH="1">
            <a:off x="1510850" y="3681242"/>
            <a:ext cx="10185838" cy="583078"/>
          </a:xfrm>
          <a:prstGeom prst="homePlate">
            <a:avLst>
              <a:gd name="adj" fmla="val 0"/>
            </a:avLst>
          </a:prstGeom>
          <a:solidFill>
            <a:srgbClr val="0A1A1B">
              <a:alpha val="50000"/>
            </a:srgbClr>
          </a:solidFill>
          <a:ln w="6350" cap="flat" cmpd="sng" algn="ctr">
            <a:solidFill>
              <a:schemeClr val="accent1"/>
            </a:solidFill>
            <a:prstDash val="solid"/>
          </a:ln>
          <a:effectLst/>
        </p:spPr>
        <p:txBody>
          <a:bodyPr lIns="1044000" rIns="64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What implications might this healthcare transformation hold for incumbent business models? </a:t>
            </a:r>
          </a:p>
        </p:txBody>
      </p:sp>
      <p:sp>
        <p:nvSpPr>
          <p:cNvPr id="26" name="Pentagon 260">
            <a:extLst>
              <a:ext uri="{FF2B5EF4-FFF2-40B4-BE49-F238E27FC236}">
                <a16:creationId xmlns:a16="http://schemas.microsoft.com/office/drawing/2014/main" id="{ECAAD72E-6266-F1B5-CE27-471E7197A447}"/>
              </a:ext>
            </a:extLst>
          </p:cNvPr>
          <p:cNvSpPr>
            <a:spLocks/>
          </p:cNvSpPr>
          <p:nvPr/>
        </p:nvSpPr>
        <p:spPr>
          <a:xfrm flipH="1">
            <a:off x="1510851" y="4393402"/>
            <a:ext cx="10185838" cy="583078"/>
          </a:xfrm>
          <a:prstGeom prst="homePlate">
            <a:avLst>
              <a:gd name="adj" fmla="val 0"/>
            </a:avLst>
          </a:prstGeom>
          <a:solidFill>
            <a:srgbClr val="0A1A1B">
              <a:alpha val="50000"/>
            </a:srgbClr>
          </a:solidFill>
          <a:ln w="6350" cap="flat" cmpd="sng" algn="ctr">
            <a:solidFill>
              <a:schemeClr val="accent1"/>
            </a:solidFill>
            <a:prstDash val="solid"/>
          </a:ln>
          <a:effectLst/>
        </p:spPr>
        <p:txBody>
          <a:bodyPr lIns="1044000" rIns="64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What are the principal catalysts for such a shift?</a:t>
            </a:r>
          </a:p>
        </p:txBody>
      </p:sp>
      <p:sp>
        <p:nvSpPr>
          <p:cNvPr id="27" name="Pentagon 260">
            <a:extLst>
              <a:ext uri="{FF2B5EF4-FFF2-40B4-BE49-F238E27FC236}">
                <a16:creationId xmlns:a16="http://schemas.microsoft.com/office/drawing/2014/main" id="{42AF6661-E4A2-3BD8-F8BF-37BE82A82A11}"/>
              </a:ext>
            </a:extLst>
          </p:cNvPr>
          <p:cNvSpPr>
            <a:spLocks/>
          </p:cNvSpPr>
          <p:nvPr/>
        </p:nvSpPr>
        <p:spPr>
          <a:xfrm flipH="1">
            <a:off x="1510851" y="5105562"/>
            <a:ext cx="10185840" cy="583078"/>
          </a:xfrm>
          <a:prstGeom prst="homePlate">
            <a:avLst>
              <a:gd name="adj" fmla="val 0"/>
            </a:avLst>
          </a:prstGeom>
          <a:solidFill>
            <a:srgbClr val="0A1A1B">
              <a:alpha val="50000"/>
            </a:srgbClr>
          </a:solidFill>
          <a:ln w="6350" cap="flat" cmpd="sng" algn="ctr">
            <a:solidFill>
              <a:schemeClr val="accent1"/>
            </a:solidFill>
            <a:prstDash val="solid"/>
          </a:ln>
          <a:effectLst/>
        </p:spPr>
        <p:txBody>
          <a:bodyPr lIns="1044000" rIns="64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How will the European healthcare system evolve for all stakeholders? </a:t>
            </a:r>
          </a:p>
        </p:txBody>
      </p:sp>
      <p:sp>
        <p:nvSpPr>
          <p:cNvPr id="28" name="Pentagon 260">
            <a:extLst>
              <a:ext uri="{FF2B5EF4-FFF2-40B4-BE49-F238E27FC236}">
                <a16:creationId xmlns:a16="http://schemas.microsoft.com/office/drawing/2014/main" id="{87D2BDE7-D3EA-9422-3A69-75274C4FFA55}"/>
              </a:ext>
            </a:extLst>
          </p:cNvPr>
          <p:cNvSpPr>
            <a:spLocks/>
          </p:cNvSpPr>
          <p:nvPr/>
        </p:nvSpPr>
        <p:spPr>
          <a:xfrm flipH="1">
            <a:off x="1510853" y="5817722"/>
            <a:ext cx="10185845" cy="583078"/>
          </a:xfrm>
          <a:prstGeom prst="homePlate">
            <a:avLst>
              <a:gd name="adj" fmla="val 0"/>
            </a:avLst>
          </a:prstGeom>
          <a:solidFill>
            <a:srgbClr val="0A1A1B">
              <a:alpha val="50000"/>
            </a:srgbClr>
          </a:solidFill>
          <a:ln w="6350" cap="flat" cmpd="sng" algn="ctr">
            <a:solidFill>
              <a:schemeClr val="accent1"/>
            </a:solidFill>
            <a:prstDash val="solid"/>
          </a:ln>
          <a:effectLst/>
        </p:spPr>
        <p:txBody>
          <a:bodyPr lIns="1044000" rIns="64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Where do European nations stand in transitioning towards this model, and what should be their primary focus? </a:t>
            </a:r>
          </a:p>
        </p:txBody>
      </p:sp>
      <p:cxnSp>
        <p:nvCxnSpPr>
          <p:cNvPr id="29" name="Connector: Elbow 28">
            <a:extLst>
              <a:ext uri="{FF2B5EF4-FFF2-40B4-BE49-F238E27FC236}">
                <a16:creationId xmlns:a16="http://schemas.microsoft.com/office/drawing/2014/main" id="{E84AAE33-D382-CAA8-A7DA-171F389050D4}"/>
              </a:ext>
            </a:extLst>
          </p:cNvPr>
          <p:cNvCxnSpPr>
            <a:cxnSpLocks/>
            <a:stCxn id="22" idx="4"/>
            <a:endCxn id="21" idx="3"/>
          </p:cNvCxnSpPr>
          <p:nvPr/>
        </p:nvCxnSpPr>
        <p:spPr>
          <a:xfrm rot="16200000" flipH="1">
            <a:off x="1028347" y="2065957"/>
            <a:ext cx="316614" cy="648394"/>
          </a:xfrm>
          <a:prstGeom prst="bentConnector2">
            <a:avLst/>
          </a:prstGeom>
          <a:noFill/>
          <a:ln w="28575" cap="flat" cmpd="sng" algn="ctr">
            <a:solidFill>
              <a:srgbClr val="86BC25"/>
            </a:solidFill>
            <a:prstDash val="solid"/>
            <a:headEnd type="none"/>
            <a:tailEnd type="none"/>
          </a:ln>
          <a:effectLst/>
        </p:spPr>
      </p:cxnSp>
      <p:cxnSp>
        <p:nvCxnSpPr>
          <p:cNvPr id="33" name="Connector: Elbow 32">
            <a:extLst>
              <a:ext uri="{FF2B5EF4-FFF2-40B4-BE49-F238E27FC236}">
                <a16:creationId xmlns:a16="http://schemas.microsoft.com/office/drawing/2014/main" id="{9A5ADA64-14A3-DEDA-775C-7806361C84D3}"/>
              </a:ext>
            </a:extLst>
          </p:cNvPr>
          <p:cNvCxnSpPr>
            <a:cxnSpLocks/>
            <a:stCxn id="22" idx="4"/>
            <a:endCxn id="23" idx="3"/>
          </p:cNvCxnSpPr>
          <p:nvPr/>
        </p:nvCxnSpPr>
        <p:spPr>
          <a:xfrm rot="16200000" flipH="1">
            <a:off x="672267" y="2422037"/>
            <a:ext cx="1028774" cy="648394"/>
          </a:xfrm>
          <a:prstGeom prst="bentConnector2">
            <a:avLst/>
          </a:prstGeom>
          <a:noFill/>
          <a:ln w="28575" cap="flat" cmpd="sng" algn="ctr">
            <a:solidFill>
              <a:srgbClr val="86BC25"/>
            </a:solidFill>
            <a:prstDash val="solid"/>
            <a:headEnd type="none"/>
            <a:tailEnd type="none"/>
          </a:ln>
          <a:effectLst/>
        </p:spPr>
      </p:cxnSp>
      <p:cxnSp>
        <p:nvCxnSpPr>
          <p:cNvPr id="37" name="Connector: Elbow 36">
            <a:extLst>
              <a:ext uri="{FF2B5EF4-FFF2-40B4-BE49-F238E27FC236}">
                <a16:creationId xmlns:a16="http://schemas.microsoft.com/office/drawing/2014/main" id="{A2A2B206-DF54-4E38-8BC6-3486F64C6464}"/>
              </a:ext>
            </a:extLst>
          </p:cNvPr>
          <p:cNvCxnSpPr>
            <a:cxnSpLocks/>
            <a:stCxn id="22" idx="4"/>
            <a:endCxn id="25" idx="3"/>
          </p:cNvCxnSpPr>
          <p:nvPr/>
        </p:nvCxnSpPr>
        <p:spPr>
          <a:xfrm rot="16200000" flipH="1">
            <a:off x="316186" y="2778117"/>
            <a:ext cx="1740934" cy="648393"/>
          </a:xfrm>
          <a:prstGeom prst="bentConnector2">
            <a:avLst/>
          </a:prstGeom>
          <a:noFill/>
          <a:ln w="28575" cap="flat" cmpd="sng" algn="ctr">
            <a:solidFill>
              <a:srgbClr val="86BC25"/>
            </a:solidFill>
            <a:prstDash val="solid"/>
            <a:headEnd type="none"/>
            <a:tailEnd type="none"/>
          </a:ln>
          <a:effectLst/>
        </p:spPr>
      </p:cxnSp>
      <p:cxnSp>
        <p:nvCxnSpPr>
          <p:cNvPr id="41" name="Connector: Elbow 40">
            <a:extLst>
              <a:ext uri="{FF2B5EF4-FFF2-40B4-BE49-F238E27FC236}">
                <a16:creationId xmlns:a16="http://schemas.microsoft.com/office/drawing/2014/main" id="{4C55838A-5ECA-F6F5-B0DB-5247B28AAEBD}"/>
              </a:ext>
            </a:extLst>
          </p:cNvPr>
          <p:cNvCxnSpPr>
            <a:cxnSpLocks/>
            <a:stCxn id="22" idx="4"/>
            <a:endCxn id="26" idx="3"/>
          </p:cNvCxnSpPr>
          <p:nvPr/>
        </p:nvCxnSpPr>
        <p:spPr>
          <a:xfrm rot="16200000" flipH="1">
            <a:off x="-39893" y="3134197"/>
            <a:ext cx="2453094" cy="648394"/>
          </a:xfrm>
          <a:prstGeom prst="bentConnector2">
            <a:avLst/>
          </a:prstGeom>
          <a:noFill/>
          <a:ln w="28575" cap="flat" cmpd="sng" algn="ctr">
            <a:solidFill>
              <a:srgbClr val="86BC25"/>
            </a:solidFill>
            <a:prstDash val="solid"/>
            <a:headEnd type="none"/>
            <a:tailEnd type="none"/>
          </a:ln>
          <a:effectLst/>
        </p:spPr>
      </p:cxnSp>
      <p:cxnSp>
        <p:nvCxnSpPr>
          <p:cNvPr id="44" name="Connector: Elbow 43">
            <a:extLst>
              <a:ext uri="{FF2B5EF4-FFF2-40B4-BE49-F238E27FC236}">
                <a16:creationId xmlns:a16="http://schemas.microsoft.com/office/drawing/2014/main" id="{71FFDD1D-3972-80C1-2600-1C8CB957D9B4}"/>
              </a:ext>
            </a:extLst>
          </p:cNvPr>
          <p:cNvCxnSpPr>
            <a:cxnSpLocks/>
            <a:stCxn id="22" idx="4"/>
            <a:endCxn id="27" idx="3"/>
          </p:cNvCxnSpPr>
          <p:nvPr/>
        </p:nvCxnSpPr>
        <p:spPr>
          <a:xfrm rot="16200000" flipH="1">
            <a:off x="-395973" y="3490277"/>
            <a:ext cx="3165254" cy="648394"/>
          </a:xfrm>
          <a:prstGeom prst="bentConnector2">
            <a:avLst/>
          </a:prstGeom>
          <a:noFill/>
          <a:ln w="28575" cap="flat" cmpd="sng" algn="ctr">
            <a:solidFill>
              <a:srgbClr val="86BC25"/>
            </a:solidFill>
            <a:prstDash val="solid"/>
            <a:headEnd type="none"/>
            <a:tailEnd type="none"/>
          </a:ln>
          <a:effectLst/>
        </p:spPr>
      </p:cxnSp>
      <p:cxnSp>
        <p:nvCxnSpPr>
          <p:cNvPr id="47" name="Connector: Elbow 46">
            <a:extLst>
              <a:ext uri="{FF2B5EF4-FFF2-40B4-BE49-F238E27FC236}">
                <a16:creationId xmlns:a16="http://schemas.microsoft.com/office/drawing/2014/main" id="{110DFBEC-3913-76D1-B0E5-9568D4AA6009}"/>
              </a:ext>
            </a:extLst>
          </p:cNvPr>
          <p:cNvCxnSpPr>
            <a:cxnSpLocks/>
            <a:stCxn id="22" idx="4"/>
            <a:endCxn id="28" idx="3"/>
          </p:cNvCxnSpPr>
          <p:nvPr/>
        </p:nvCxnSpPr>
        <p:spPr>
          <a:xfrm rot="16200000" flipH="1">
            <a:off x="-752052" y="3846356"/>
            <a:ext cx="3877414" cy="648396"/>
          </a:xfrm>
          <a:prstGeom prst="bentConnector2">
            <a:avLst/>
          </a:prstGeom>
          <a:noFill/>
          <a:ln w="28575" cap="flat" cmpd="sng" algn="ctr">
            <a:solidFill>
              <a:srgbClr val="86BC25"/>
            </a:solidFill>
            <a:prstDash val="solid"/>
            <a:headEnd type="none"/>
            <a:tailEnd type="none"/>
          </a:ln>
          <a:effectLst/>
        </p:spPr>
      </p:cxnSp>
      <p:sp>
        <p:nvSpPr>
          <p:cNvPr id="125" name="Rectangle 124">
            <a:extLst>
              <a:ext uri="{FF2B5EF4-FFF2-40B4-BE49-F238E27FC236}">
                <a16:creationId xmlns:a16="http://schemas.microsoft.com/office/drawing/2014/main" id="{C08B436B-B2FE-C1B7-3B04-80B5CF84C6AE}"/>
              </a:ext>
            </a:extLst>
          </p:cNvPr>
          <p:cNvSpPr/>
          <p:nvPr/>
        </p:nvSpPr>
        <p:spPr bwMode="gray">
          <a:xfrm>
            <a:off x="1528228" y="2352656"/>
            <a:ext cx="822960" cy="391609"/>
          </a:xfrm>
          <a:prstGeom prst="rect">
            <a:avLst/>
          </a:prstGeom>
          <a:noFill/>
          <a:ln w="19050" algn="ctr">
            <a:noFill/>
            <a:miter lim="800000"/>
            <a:headEnd/>
            <a:tailEnd/>
          </a:ln>
        </p:spPr>
        <p:txBody>
          <a:bodyPr wrap="square" lIns="0" tIns="88900" rIns="0" bIns="88900" rtlCol="0" anchor="ctr"/>
          <a:lstStyle/>
          <a:p>
            <a:pPr algn="ctr">
              <a:lnSpc>
                <a:spcPct val="106000"/>
              </a:lnSpc>
              <a:buFont typeface="Wingdings 2" pitchFamily="18" charset="2"/>
              <a:buNone/>
            </a:pPr>
            <a:r>
              <a:rPr lang="en-US" sz="3200" dirty="0">
                <a:solidFill>
                  <a:schemeClr val="bg1"/>
                </a:solidFill>
              </a:rPr>
              <a:t>01</a:t>
            </a:r>
            <a:endParaRPr lang="en-GB" sz="3200" dirty="0">
              <a:solidFill>
                <a:schemeClr val="bg1"/>
              </a:solidFill>
            </a:endParaRPr>
          </a:p>
        </p:txBody>
      </p:sp>
      <p:sp>
        <p:nvSpPr>
          <p:cNvPr id="127" name="Rectangle 126">
            <a:extLst>
              <a:ext uri="{FF2B5EF4-FFF2-40B4-BE49-F238E27FC236}">
                <a16:creationId xmlns:a16="http://schemas.microsoft.com/office/drawing/2014/main" id="{BDE15B2C-FC71-5F75-D970-334BD70085E4}"/>
              </a:ext>
            </a:extLst>
          </p:cNvPr>
          <p:cNvSpPr/>
          <p:nvPr/>
        </p:nvSpPr>
        <p:spPr bwMode="gray">
          <a:xfrm>
            <a:off x="1528228" y="3080908"/>
            <a:ext cx="822960" cy="391609"/>
          </a:xfrm>
          <a:prstGeom prst="rect">
            <a:avLst/>
          </a:prstGeom>
          <a:noFill/>
          <a:ln w="19050" algn="ctr">
            <a:noFill/>
            <a:miter lim="800000"/>
            <a:headEnd/>
            <a:tailEnd/>
          </a:ln>
        </p:spPr>
        <p:txBody>
          <a:bodyPr wrap="square" lIns="0" tIns="88900" rIns="0" bIns="88900" rtlCol="0" anchor="ctr"/>
          <a:lstStyle/>
          <a:p>
            <a:pPr algn="ctr">
              <a:lnSpc>
                <a:spcPct val="106000"/>
              </a:lnSpc>
              <a:buFont typeface="Wingdings 2" pitchFamily="18" charset="2"/>
              <a:buNone/>
            </a:pPr>
            <a:r>
              <a:rPr lang="en-US" sz="3200" dirty="0">
                <a:solidFill>
                  <a:schemeClr val="bg1"/>
                </a:solidFill>
              </a:rPr>
              <a:t>02</a:t>
            </a:r>
            <a:endParaRPr lang="en-GB" sz="3200" dirty="0">
              <a:solidFill>
                <a:schemeClr val="bg1"/>
              </a:solidFill>
            </a:endParaRPr>
          </a:p>
        </p:txBody>
      </p:sp>
      <p:sp>
        <p:nvSpPr>
          <p:cNvPr id="128" name="Rectangle 127">
            <a:extLst>
              <a:ext uri="{FF2B5EF4-FFF2-40B4-BE49-F238E27FC236}">
                <a16:creationId xmlns:a16="http://schemas.microsoft.com/office/drawing/2014/main" id="{CB0F84C2-9715-CA4C-3D2F-C39DB564ABA0}"/>
              </a:ext>
            </a:extLst>
          </p:cNvPr>
          <p:cNvSpPr/>
          <p:nvPr/>
        </p:nvSpPr>
        <p:spPr bwMode="gray">
          <a:xfrm>
            <a:off x="1528228" y="3791600"/>
            <a:ext cx="822960" cy="391609"/>
          </a:xfrm>
          <a:prstGeom prst="rect">
            <a:avLst/>
          </a:prstGeom>
          <a:noFill/>
          <a:ln w="19050" algn="ctr">
            <a:noFill/>
            <a:miter lim="800000"/>
            <a:headEnd/>
            <a:tailEnd/>
          </a:ln>
        </p:spPr>
        <p:txBody>
          <a:bodyPr wrap="square" lIns="0" tIns="88900" rIns="0" bIns="88900" rtlCol="0" anchor="ctr"/>
          <a:lstStyle/>
          <a:p>
            <a:pPr algn="ctr">
              <a:lnSpc>
                <a:spcPct val="106000"/>
              </a:lnSpc>
              <a:buFont typeface="Wingdings 2" pitchFamily="18" charset="2"/>
              <a:buNone/>
            </a:pPr>
            <a:r>
              <a:rPr lang="en-US" sz="3200" dirty="0">
                <a:solidFill>
                  <a:schemeClr val="bg1"/>
                </a:solidFill>
              </a:rPr>
              <a:t>03</a:t>
            </a:r>
            <a:endParaRPr lang="en-GB" sz="3200" dirty="0">
              <a:solidFill>
                <a:schemeClr val="bg1"/>
              </a:solidFill>
            </a:endParaRPr>
          </a:p>
        </p:txBody>
      </p:sp>
      <p:sp>
        <p:nvSpPr>
          <p:cNvPr id="129" name="Rectangle 128">
            <a:extLst>
              <a:ext uri="{FF2B5EF4-FFF2-40B4-BE49-F238E27FC236}">
                <a16:creationId xmlns:a16="http://schemas.microsoft.com/office/drawing/2014/main" id="{2F8CDAAE-251D-7528-B2A9-8F2CDD2646ED}"/>
              </a:ext>
            </a:extLst>
          </p:cNvPr>
          <p:cNvSpPr/>
          <p:nvPr/>
        </p:nvSpPr>
        <p:spPr bwMode="gray">
          <a:xfrm>
            <a:off x="1528228" y="4507860"/>
            <a:ext cx="822960" cy="391609"/>
          </a:xfrm>
          <a:prstGeom prst="rect">
            <a:avLst/>
          </a:prstGeom>
          <a:noFill/>
          <a:ln w="19050" algn="ctr">
            <a:noFill/>
            <a:miter lim="800000"/>
            <a:headEnd/>
            <a:tailEnd/>
          </a:ln>
        </p:spPr>
        <p:txBody>
          <a:bodyPr wrap="square" lIns="0" tIns="88900" rIns="0" bIns="88900" rtlCol="0" anchor="ctr"/>
          <a:lstStyle/>
          <a:p>
            <a:pPr algn="ctr">
              <a:lnSpc>
                <a:spcPct val="106000"/>
              </a:lnSpc>
              <a:buFont typeface="Wingdings 2" pitchFamily="18" charset="2"/>
              <a:buNone/>
            </a:pPr>
            <a:r>
              <a:rPr lang="en-US" sz="3200" dirty="0">
                <a:solidFill>
                  <a:schemeClr val="bg1"/>
                </a:solidFill>
              </a:rPr>
              <a:t>04</a:t>
            </a:r>
            <a:endParaRPr lang="en-GB" sz="3200" dirty="0">
              <a:solidFill>
                <a:schemeClr val="bg1"/>
              </a:solidFill>
            </a:endParaRPr>
          </a:p>
        </p:txBody>
      </p:sp>
      <p:sp>
        <p:nvSpPr>
          <p:cNvPr id="131" name="Rectangle 130">
            <a:extLst>
              <a:ext uri="{FF2B5EF4-FFF2-40B4-BE49-F238E27FC236}">
                <a16:creationId xmlns:a16="http://schemas.microsoft.com/office/drawing/2014/main" id="{B62AD922-CD87-1531-4DC1-313A3939DD1C}"/>
              </a:ext>
            </a:extLst>
          </p:cNvPr>
          <p:cNvSpPr/>
          <p:nvPr/>
        </p:nvSpPr>
        <p:spPr bwMode="gray">
          <a:xfrm>
            <a:off x="1528228" y="5198117"/>
            <a:ext cx="822960" cy="391609"/>
          </a:xfrm>
          <a:prstGeom prst="rect">
            <a:avLst/>
          </a:prstGeom>
          <a:noFill/>
          <a:ln w="19050" algn="ctr">
            <a:noFill/>
            <a:miter lim="800000"/>
            <a:headEnd/>
            <a:tailEnd/>
          </a:ln>
        </p:spPr>
        <p:txBody>
          <a:bodyPr wrap="square" lIns="0" tIns="88900" rIns="0" bIns="88900" rtlCol="0" anchor="ctr"/>
          <a:lstStyle/>
          <a:p>
            <a:pPr algn="ctr">
              <a:lnSpc>
                <a:spcPct val="106000"/>
              </a:lnSpc>
              <a:buFont typeface="Wingdings 2" pitchFamily="18" charset="2"/>
              <a:buNone/>
            </a:pPr>
            <a:r>
              <a:rPr lang="en-US" sz="3200" dirty="0">
                <a:solidFill>
                  <a:schemeClr val="bg1"/>
                </a:solidFill>
              </a:rPr>
              <a:t>05</a:t>
            </a:r>
            <a:endParaRPr lang="en-GB" sz="3200" dirty="0">
              <a:solidFill>
                <a:schemeClr val="bg1"/>
              </a:solidFill>
            </a:endParaRPr>
          </a:p>
        </p:txBody>
      </p:sp>
      <p:sp>
        <p:nvSpPr>
          <p:cNvPr id="132" name="Rectangle 131">
            <a:extLst>
              <a:ext uri="{FF2B5EF4-FFF2-40B4-BE49-F238E27FC236}">
                <a16:creationId xmlns:a16="http://schemas.microsoft.com/office/drawing/2014/main" id="{D184A458-2BE3-9BF1-AA05-3699A072FFD4}"/>
              </a:ext>
            </a:extLst>
          </p:cNvPr>
          <p:cNvSpPr/>
          <p:nvPr/>
        </p:nvSpPr>
        <p:spPr bwMode="gray">
          <a:xfrm>
            <a:off x="1528228" y="5928377"/>
            <a:ext cx="822960" cy="391609"/>
          </a:xfrm>
          <a:prstGeom prst="rect">
            <a:avLst/>
          </a:prstGeom>
          <a:noFill/>
          <a:ln w="19050" algn="ctr">
            <a:noFill/>
            <a:miter lim="800000"/>
            <a:headEnd/>
            <a:tailEnd/>
          </a:ln>
        </p:spPr>
        <p:txBody>
          <a:bodyPr wrap="square" lIns="0" tIns="88900" rIns="0" bIns="88900" rtlCol="0" anchor="ctr"/>
          <a:lstStyle/>
          <a:p>
            <a:pPr algn="ctr">
              <a:lnSpc>
                <a:spcPct val="106000"/>
              </a:lnSpc>
              <a:buFont typeface="Wingdings 2" pitchFamily="18" charset="2"/>
              <a:buNone/>
            </a:pPr>
            <a:r>
              <a:rPr lang="en-US" sz="3200" dirty="0">
                <a:solidFill>
                  <a:schemeClr val="bg1"/>
                </a:solidFill>
              </a:rPr>
              <a:t>06</a:t>
            </a:r>
            <a:endParaRPr lang="en-GB" sz="3200" dirty="0">
              <a:solidFill>
                <a:schemeClr val="bg1"/>
              </a:solidFill>
            </a:endParaRPr>
          </a:p>
        </p:txBody>
      </p:sp>
      <p:sp>
        <p:nvSpPr>
          <p:cNvPr id="15" name="Arrow: Chevron 14">
            <a:extLst>
              <a:ext uri="{FF2B5EF4-FFF2-40B4-BE49-F238E27FC236}">
                <a16:creationId xmlns:a16="http://schemas.microsoft.com/office/drawing/2014/main" id="{38346697-9FF3-6CAF-A449-C5F2B8D69C1D}"/>
              </a:ext>
            </a:extLst>
          </p:cNvPr>
          <p:cNvSpPr/>
          <p:nvPr/>
        </p:nvSpPr>
        <p:spPr bwMode="gray">
          <a:xfrm>
            <a:off x="2278610" y="2435980"/>
            <a:ext cx="160295" cy="224962"/>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20" name="Arrow: Chevron 19">
            <a:extLst>
              <a:ext uri="{FF2B5EF4-FFF2-40B4-BE49-F238E27FC236}">
                <a16:creationId xmlns:a16="http://schemas.microsoft.com/office/drawing/2014/main" id="{7389F79A-0439-7D09-BD44-84B64AC98440}"/>
              </a:ext>
            </a:extLst>
          </p:cNvPr>
          <p:cNvSpPr/>
          <p:nvPr/>
        </p:nvSpPr>
        <p:spPr bwMode="gray">
          <a:xfrm>
            <a:off x="2278610" y="3148140"/>
            <a:ext cx="160295" cy="224962"/>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24" name="Arrow: Chevron 23">
            <a:extLst>
              <a:ext uri="{FF2B5EF4-FFF2-40B4-BE49-F238E27FC236}">
                <a16:creationId xmlns:a16="http://schemas.microsoft.com/office/drawing/2014/main" id="{EBE31EAA-1F96-CC6E-3EA0-724A0BC9233A}"/>
              </a:ext>
            </a:extLst>
          </p:cNvPr>
          <p:cNvSpPr/>
          <p:nvPr/>
        </p:nvSpPr>
        <p:spPr bwMode="gray">
          <a:xfrm>
            <a:off x="2278610" y="3860300"/>
            <a:ext cx="160295" cy="224962"/>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0" name="Arrow: Chevron 29">
            <a:extLst>
              <a:ext uri="{FF2B5EF4-FFF2-40B4-BE49-F238E27FC236}">
                <a16:creationId xmlns:a16="http://schemas.microsoft.com/office/drawing/2014/main" id="{D5A04F3E-24E2-2F58-3D2C-E4FAC342A363}"/>
              </a:ext>
            </a:extLst>
          </p:cNvPr>
          <p:cNvSpPr/>
          <p:nvPr/>
        </p:nvSpPr>
        <p:spPr bwMode="gray">
          <a:xfrm>
            <a:off x="2278610" y="4572460"/>
            <a:ext cx="160295" cy="224962"/>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1" name="Arrow: Chevron 30">
            <a:extLst>
              <a:ext uri="{FF2B5EF4-FFF2-40B4-BE49-F238E27FC236}">
                <a16:creationId xmlns:a16="http://schemas.microsoft.com/office/drawing/2014/main" id="{269C72C1-13F3-CE76-E473-18BA38F1D515}"/>
              </a:ext>
            </a:extLst>
          </p:cNvPr>
          <p:cNvSpPr/>
          <p:nvPr/>
        </p:nvSpPr>
        <p:spPr bwMode="gray">
          <a:xfrm>
            <a:off x="2278610" y="5284620"/>
            <a:ext cx="160295" cy="224962"/>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2" name="Arrow: Chevron 31">
            <a:extLst>
              <a:ext uri="{FF2B5EF4-FFF2-40B4-BE49-F238E27FC236}">
                <a16:creationId xmlns:a16="http://schemas.microsoft.com/office/drawing/2014/main" id="{202A0B9A-BF13-4D16-71F0-026B973B1C97}"/>
              </a:ext>
            </a:extLst>
          </p:cNvPr>
          <p:cNvSpPr/>
          <p:nvPr/>
        </p:nvSpPr>
        <p:spPr bwMode="gray">
          <a:xfrm>
            <a:off x="2278610" y="5996780"/>
            <a:ext cx="160295" cy="224962"/>
          </a:xfrm>
          <a:prstGeom prst="chevron">
            <a:avLst>
              <a:gd name="adj" fmla="val 592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Tree>
    <p:extLst>
      <p:ext uri="{BB962C8B-B14F-4D97-AF65-F5344CB8AC3E}">
        <p14:creationId xmlns:p14="http://schemas.microsoft.com/office/powerpoint/2010/main" val="32518529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8F81-4F3A-C414-FF0A-61C61D956FB0}"/>
              </a:ext>
            </a:extLst>
          </p:cNvPr>
          <p:cNvSpPr>
            <a:spLocks noGrp="1"/>
          </p:cNvSpPr>
          <p:nvPr>
            <p:ph type="title"/>
          </p:nvPr>
        </p:nvSpPr>
        <p:spPr/>
        <p:txBody>
          <a:bodyPr/>
          <a:lstStyle/>
          <a:p>
            <a:r>
              <a:rPr lang="en-US" sz="1800" dirty="0"/>
              <a:t>Deloitte’s global Future of Health campaign believes digital transformation and emergent technologies, AI and open secure platforms, will enable a shift from the current reactive treatment model to a more cost-effective and sustainable approach to holistic health and wellbeing. </a:t>
            </a:r>
            <a:endParaRPr lang="en-GB" sz="1800" dirty="0"/>
          </a:p>
        </p:txBody>
      </p:sp>
      <p:cxnSp>
        <p:nvCxnSpPr>
          <p:cNvPr id="3" name="Straight Connector 2">
            <a:extLst>
              <a:ext uri="{FF2B5EF4-FFF2-40B4-BE49-F238E27FC236}">
                <a16:creationId xmlns:a16="http://schemas.microsoft.com/office/drawing/2014/main" id="{620EC92E-5601-8840-C241-4304C0B64D20}"/>
              </a:ext>
            </a:extLst>
          </p:cNvPr>
          <p:cNvCxnSpPr>
            <a:cxnSpLocks/>
          </p:cNvCxnSpPr>
          <p:nvPr/>
        </p:nvCxnSpPr>
        <p:spPr>
          <a:xfrm flipH="1">
            <a:off x="5235421" y="3956018"/>
            <a:ext cx="6035941" cy="0"/>
          </a:xfrm>
          <a:prstGeom prst="line">
            <a:avLst/>
          </a:prstGeom>
          <a:noFill/>
          <a:ln w="38100" cap="flat" cmpd="sng" algn="ctr">
            <a:solidFill>
              <a:srgbClr val="86BC25"/>
            </a:solidFill>
            <a:prstDash val="solid"/>
            <a:miter lim="800000"/>
          </a:ln>
          <a:effectLst/>
        </p:spPr>
      </p:cxnSp>
      <p:sp>
        <p:nvSpPr>
          <p:cNvPr id="4" name="Text Placeholder 4">
            <a:extLst>
              <a:ext uri="{FF2B5EF4-FFF2-40B4-BE49-F238E27FC236}">
                <a16:creationId xmlns:a16="http://schemas.microsoft.com/office/drawing/2014/main" id="{96E8FF7C-4111-C6EB-7CCA-E39C0CA9A132}"/>
              </a:ext>
            </a:extLst>
          </p:cNvPr>
          <p:cNvSpPr txBox="1">
            <a:spLocks/>
          </p:cNvSpPr>
          <p:nvPr/>
        </p:nvSpPr>
        <p:spPr>
          <a:xfrm>
            <a:off x="5235421" y="2544673"/>
            <a:ext cx="6534303" cy="1200329"/>
          </a:xfrm>
          <a:prstGeom prst="rect">
            <a:avLst/>
          </a:prstGeom>
        </p:spPr>
        <p:txBody>
          <a:bodyPr wrap="square" lIns="0" rIns="540000" anchor="ctr">
            <a:spAutoFit/>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defTabSz="1219199" rtl="0" eaLnBrk="1" fontAlgn="auto" latinLnBrk="0" hangingPunct="1">
              <a:lnSpc>
                <a:spcPct val="100000"/>
              </a:lnSpc>
              <a:spcBef>
                <a:spcPts val="0"/>
              </a:spcBef>
              <a:spcAft>
                <a:spcPts val="1333"/>
              </a:spcAft>
              <a:buClrTx/>
              <a:buSzPct val="100000"/>
              <a:buFontTx/>
              <a:buNone/>
              <a:tabLst/>
              <a:defRPr/>
            </a:pPr>
            <a:r>
              <a:rPr kumimoji="0" lang="en-GB" sz="2400" b="0" i="1" u="none" strike="noStrike" kern="1200" cap="none" spc="0" normalizeH="0" baseline="0" noProof="0" dirty="0">
                <a:ln>
                  <a:noFill/>
                </a:ln>
                <a:solidFill>
                  <a:srgbClr val="86BC25"/>
                </a:solidFill>
                <a:effectLst/>
                <a:uLnTx/>
                <a:uFillTx/>
                <a:cs typeface="Calibri Light" panose="020F0302020204030204" pitchFamily="34" charset="0"/>
              </a:rPr>
              <a:t>The future of health will be driven by digital transformation</a:t>
            </a:r>
            <a:r>
              <a:rPr kumimoji="0" lang="pl-PL" sz="2400" b="0" i="1" u="none" strike="noStrike" kern="1200" cap="none" spc="0" normalizeH="0" baseline="0" noProof="0" dirty="0">
                <a:ln>
                  <a:noFill/>
                </a:ln>
                <a:solidFill>
                  <a:srgbClr val="86BC25"/>
                </a:solidFill>
                <a:effectLst/>
                <a:uLnTx/>
                <a:uFillTx/>
                <a:cs typeface="Calibri Light" panose="020F0302020204030204" pitchFamily="34" charset="0"/>
              </a:rPr>
              <a:t> </a:t>
            </a:r>
            <a:r>
              <a:rPr kumimoji="0" lang="en-GB" sz="2400" b="0" i="1" u="none" strike="noStrike" kern="1200" cap="none" spc="0" normalizeH="0" baseline="0" noProof="0" dirty="0">
                <a:ln>
                  <a:noFill/>
                </a:ln>
                <a:solidFill>
                  <a:srgbClr val="86BC25"/>
                </a:solidFill>
                <a:effectLst/>
                <a:uLnTx/>
                <a:uFillTx/>
                <a:cs typeface="Calibri Light" panose="020F0302020204030204" pitchFamily="34" charset="0"/>
              </a:rPr>
              <a:t>enabled by radically interoperable data and open, secure platforms</a:t>
            </a:r>
          </a:p>
        </p:txBody>
      </p:sp>
      <p:sp>
        <p:nvSpPr>
          <p:cNvPr id="5" name="TextBox 4">
            <a:extLst>
              <a:ext uri="{FF2B5EF4-FFF2-40B4-BE49-F238E27FC236}">
                <a16:creationId xmlns:a16="http://schemas.microsoft.com/office/drawing/2014/main" id="{E52CB18A-076B-0109-0903-59C5F4650018}"/>
              </a:ext>
            </a:extLst>
          </p:cNvPr>
          <p:cNvSpPr txBox="1"/>
          <p:nvPr/>
        </p:nvSpPr>
        <p:spPr>
          <a:xfrm>
            <a:off x="5235420" y="4197773"/>
            <a:ext cx="6534303" cy="2308324"/>
          </a:xfrm>
          <a:prstGeom prst="rect">
            <a:avLst/>
          </a:prstGeom>
          <a:noFill/>
        </p:spPr>
        <p:txBody>
          <a:bodyPr wrap="square" lIns="0" rIns="18000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rPr>
              <a:t>By 2040 health systems will have reorientated around ‘5P medicine’  (</a:t>
            </a:r>
            <a:r>
              <a:rPr lang="en-GB" sz="2400" b="0" i="0" dirty="0">
                <a:solidFill>
                  <a:schemeClr val="bg1"/>
                </a:solidFill>
                <a:effectLst/>
              </a:rPr>
              <a:t>predictive, preventative, participatory, personalised and precise) </a:t>
            </a:r>
            <a:r>
              <a:rPr lang="en-GB" sz="2400" i="1" dirty="0">
                <a:solidFill>
                  <a:schemeClr val="bg1"/>
                </a:solidFill>
              </a:rPr>
              <a:t> and the ‘Quintuple aims of healthcare’  as part of a patient‑centric and data-driven healthcare system</a:t>
            </a:r>
          </a:p>
        </p:txBody>
      </p:sp>
    </p:spTree>
    <p:extLst>
      <p:ext uri="{BB962C8B-B14F-4D97-AF65-F5344CB8AC3E}">
        <p14:creationId xmlns:p14="http://schemas.microsoft.com/office/powerpoint/2010/main" val="24742811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E75E76-22C2-3D36-744D-0818068F0EB1}"/>
              </a:ext>
            </a:extLst>
          </p:cNvPr>
          <p:cNvSpPr txBox="1"/>
          <p:nvPr/>
        </p:nvSpPr>
        <p:spPr>
          <a:xfrm>
            <a:off x="478824" y="233917"/>
            <a:ext cx="1128480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The quintuple aim explained: Healthcare has also become increasingly complex and so has its main aims</a:t>
            </a:r>
            <a:endParaRPr kumimoji="0" lang="en-US" sz="2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pic>
        <p:nvPicPr>
          <p:cNvPr id="4" name="Picture 2" descr="image">
            <a:extLst>
              <a:ext uri="{FF2B5EF4-FFF2-40B4-BE49-F238E27FC236}">
                <a16:creationId xmlns:a16="http://schemas.microsoft.com/office/drawing/2014/main" id="{CA918EA7-2D67-DFA0-631F-C30A26CD3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90" y="1494121"/>
            <a:ext cx="11436220" cy="424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333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97AF-2CC3-5497-CB69-C6DC0DA0E307}"/>
              </a:ext>
            </a:extLst>
          </p:cNvPr>
          <p:cNvSpPr>
            <a:spLocks noGrp="1"/>
          </p:cNvSpPr>
          <p:nvPr>
            <p:ph type="title"/>
          </p:nvPr>
        </p:nvSpPr>
        <p:spPr>
          <a:xfrm>
            <a:off x="420687" y="343240"/>
            <a:ext cx="11349037" cy="1173163"/>
          </a:xfrm>
        </p:spPr>
        <p:txBody>
          <a:bodyPr/>
          <a:lstStyle/>
          <a:p>
            <a:r>
              <a:rPr lang="en-US" dirty="0"/>
              <a:t>Healthcare will shift towards more health promotion and prevention</a:t>
            </a:r>
          </a:p>
        </p:txBody>
      </p:sp>
      <p:sp>
        <p:nvSpPr>
          <p:cNvPr id="3" name="Up Arrow 41">
            <a:extLst>
              <a:ext uri="{FF2B5EF4-FFF2-40B4-BE49-F238E27FC236}">
                <a16:creationId xmlns:a16="http://schemas.microsoft.com/office/drawing/2014/main" id="{4B9AEFF7-6381-AEB4-8DFE-570245B6CD43}"/>
              </a:ext>
            </a:extLst>
          </p:cNvPr>
          <p:cNvSpPr/>
          <p:nvPr/>
        </p:nvSpPr>
        <p:spPr>
          <a:xfrm>
            <a:off x="550788" y="1181189"/>
            <a:ext cx="302195" cy="4930826"/>
          </a:xfrm>
          <a:prstGeom prst="upArrow">
            <a:avLst>
              <a:gd name="adj1" fmla="val 50000"/>
              <a:gd name="adj2" fmla="val 567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ea typeface="+mn-ea"/>
              <a:cs typeface="+mn-cs"/>
            </a:endParaRPr>
          </a:p>
        </p:txBody>
      </p:sp>
      <p:sp>
        <p:nvSpPr>
          <p:cNvPr id="4" name="Up Arrow 42">
            <a:extLst>
              <a:ext uri="{FF2B5EF4-FFF2-40B4-BE49-F238E27FC236}">
                <a16:creationId xmlns:a16="http://schemas.microsoft.com/office/drawing/2014/main" id="{FC912616-B687-00D1-87AE-CFDDB523F977}"/>
              </a:ext>
            </a:extLst>
          </p:cNvPr>
          <p:cNvSpPr/>
          <p:nvPr/>
        </p:nvSpPr>
        <p:spPr>
          <a:xfrm rot="5400000">
            <a:off x="6062035" y="492240"/>
            <a:ext cx="311472" cy="11181777"/>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ea typeface="+mn-ea"/>
              <a:cs typeface="+mn-cs"/>
            </a:endParaRPr>
          </a:p>
        </p:txBody>
      </p:sp>
      <p:sp>
        <p:nvSpPr>
          <p:cNvPr id="12" name="Rectangle 11">
            <a:extLst>
              <a:ext uri="{FF2B5EF4-FFF2-40B4-BE49-F238E27FC236}">
                <a16:creationId xmlns:a16="http://schemas.microsoft.com/office/drawing/2014/main" id="{A4AA2F85-5240-9C85-A09D-5D6113DAD503}"/>
              </a:ext>
            </a:extLst>
          </p:cNvPr>
          <p:cNvSpPr>
            <a:spLocks/>
          </p:cNvSpPr>
          <p:nvPr/>
        </p:nvSpPr>
        <p:spPr>
          <a:xfrm>
            <a:off x="6018258" y="3594390"/>
            <a:ext cx="5701418" cy="278923"/>
          </a:xfrm>
          <a:prstGeom prst="rect">
            <a:avLst/>
          </a:prstGeom>
        </p:spPr>
        <p:txBody>
          <a:bodyPr wrap="square">
            <a:spAutoFit/>
          </a:bodyPr>
          <a:lstStyle/>
          <a:p>
            <a:pPr marR="0" lvl="0" indent="0" algn="ctr" fontAlgn="auto">
              <a:lnSpc>
                <a:spcPct val="106000"/>
              </a:lnSpc>
              <a:spcBef>
                <a:spcPts val="0"/>
              </a:spcBef>
              <a:spcAft>
                <a:spcPts val="0"/>
              </a:spcAft>
              <a:buClrTx/>
              <a:buSzTx/>
              <a:buFontTx/>
              <a:buNone/>
              <a:tabLst/>
              <a:defRPr/>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DELAYING AND MANAGING SYMPTOMS (LIFE EXTENDING)</a:t>
            </a:r>
          </a:p>
        </p:txBody>
      </p:sp>
      <p:grpSp>
        <p:nvGrpSpPr>
          <p:cNvPr id="14" name="Group 13">
            <a:extLst>
              <a:ext uri="{FF2B5EF4-FFF2-40B4-BE49-F238E27FC236}">
                <a16:creationId xmlns:a16="http://schemas.microsoft.com/office/drawing/2014/main" id="{EA15E172-5592-4B84-8D4A-1916984BDD51}"/>
              </a:ext>
            </a:extLst>
          </p:cNvPr>
          <p:cNvGrpSpPr/>
          <p:nvPr/>
        </p:nvGrpSpPr>
        <p:grpSpPr>
          <a:xfrm>
            <a:off x="938095" y="6247355"/>
            <a:ext cx="10814156" cy="155427"/>
            <a:chOff x="-1939350" y="4685823"/>
            <a:chExt cx="10814156" cy="155427"/>
          </a:xfrm>
        </p:grpSpPr>
        <p:sp>
          <p:nvSpPr>
            <p:cNvPr id="15" name="Rectangle 14">
              <a:extLst>
                <a:ext uri="{FF2B5EF4-FFF2-40B4-BE49-F238E27FC236}">
                  <a16:creationId xmlns:a16="http://schemas.microsoft.com/office/drawing/2014/main" id="{E33BDD34-FCC0-72B8-9F6B-468FC9B369D8}"/>
                </a:ext>
              </a:extLst>
            </p:cNvPr>
            <p:cNvSpPr/>
            <p:nvPr/>
          </p:nvSpPr>
          <p:spPr bwMode="gray">
            <a:xfrm>
              <a:off x="3066700" y="4685823"/>
              <a:ext cx="5808106" cy="155427"/>
            </a:xfrm>
            <a:prstGeom prst="rect">
              <a:avLst/>
            </a:prstGeom>
            <a:noFill/>
            <a:ln w="19050" algn="ctr">
              <a:noFill/>
              <a:miter lim="800000"/>
              <a:headEnd/>
              <a:tailEnd/>
            </a:ln>
          </p:spPr>
          <p:txBody>
            <a:bodyPr vert="horz" wrap="square" lIns="0" tIns="0" rIns="0" bIns="0" rtlCol="0" anchor="ctr" anchorCtr="0">
              <a:sp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00" b="0" u="none" strike="noStrike" kern="1200" cap="none" spc="0" normalizeH="0" baseline="0" noProof="0" dirty="0">
                  <a:ln>
                    <a:noFill/>
                  </a:ln>
                  <a:solidFill>
                    <a:schemeClr val="bg1"/>
                  </a:solidFill>
                  <a:effectLst/>
                  <a:uLnTx/>
                  <a:uFillTx/>
                  <a:latin typeface="+mj-lt"/>
                  <a:ea typeface="+mn-ea"/>
                  <a:cs typeface="+mn-cs"/>
                </a:rPr>
                <a:t>Non-traditional – Proactive</a:t>
              </a:r>
            </a:p>
          </p:txBody>
        </p:sp>
        <p:sp>
          <p:nvSpPr>
            <p:cNvPr id="16" name="TextBox 15">
              <a:extLst>
                <a:ext uri="{FF2B5EF4-FFF2-40B4-BE49-F238E27FC236}">
                  <a16:creationId xmlns:a16="http://schemas.microsoft.com/office/drawing/2014/main" id="{F09FDD2E-0E62-64D7-02EE-633A83107DC7}"/>
                </a:ext>
              </a:extLst>
            </p:cNvPr>
            <p:cNvSpPr txBox="1"/>
            <p:nvPr/>
          </p:nvSpPr>
          <p:spPr>
            <a:xfrm>
              <a:off x="2023606" y="4686592"/>
              <a:ext cx="26503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Responsiveness of services</a:t>
              </a:r>
            </a:p>
          </p:txBody>
        </p:sp>
        <p:sp>
          <p:nvSpPr>
            <p:cNvPr id="17" name="Rectangle 16">
              <a:extLst>
                <a:ext uri="{FF2B5EF4-FFF2-40B4-BE49-F238E27FC236}">
                  <a16:creationId xmlns:a16="http://schemas.microsoft.com/office/drawing/2014/main" id="{A6B323E4-0CC9-5C3C-72D6-C254C746A2D2}"/>
                </a:ext>
              </a:extLst>
            </p:cNvPr>
            <p:cNvSpPr/>
            <p:nvPr/>
          </p:nvSpPr>
          <p:spPr bwMode="gray">
            <a:xfrm>
              <a:off x="-1939350" y="4685823"/>
              <a:ext cx="3057602" cy="155427"/>
            </a:xfrm>
            <a:prstGeom prst="rect">
              <a:avLst/>
            </a:prstGeom>
            <a:noFill/>
            <a:ln w="19050" algn="ctr">
              <a:noFill/>
              <a:miter lim="800000"/>
              <a:headEnd/>
              <a:tailEnd/>
            </a:ln>
          </p:spPr>
          <p:txBody>
            <a:bodyPr vert="horz" wrap="square" lIns="0" tIns="0" rIns="0" bIns="0" rtlCol="0" anchor="ctr" anchorCtr="0">
              <a:spAutoFit/>
            </a:body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00" b="0" u="none" strike="noStrike" kern="1200" cap="none" spc="0" normalizeH="0" baseline="0" noProof="0" dirty="0">
                  <a:ln>
                    <a:noFill/>
                  </a:ln>
                  <a:solidFill>
                    <a:schemeClr val="bg1"/>
                  </a:solidFill>
                  <a:effectLst/>
                  <a:uLnTx/>
                  <a:uFillTx/>
                  <a:latin typeface="+mj-lt"/>
                  <a:ea typeface="+mn-ea"/>
                  <a:cs typeface="+mn-cs"/>
                </a:rPr>
                <a:t>Traditional – Reactive</a:t>
              </a:r>
            </a:p>
          </p:txBody>
        </p:sp>
      </p:grpSp>
      <p:grpSp>
        <p:nvGrpSpPr>
          <p:cNvPr id="18" name="Group 17">
            <a:extLst>
              <a:ext uri="{FF2B5EF4-FFF2-40B4-BE49-F238E27FC236}">
                <a16:creationId xmlns:a16="http://schemas.microsoft.com/office/drawing/2014/main" id="{771C9DCC-A355-7695-3DCD-800BE024FD86}"/>
              </a:ext>
            </a:extLst>
          </p:cNvPr>
          <p:cNvGrpSpPr/>
          <p:nvPr/>
        </p:nvGrpSpPr>
        <p:grpSpPr>
          <a:xfrm>
            <a:off x="349213" y="1786762"/>
            <a:ext cx="246221" cy="3756257"/>
            <a:chOff x="364882" y="1493873"/>
            <a:chExt cx="246221" cy="3756257"/>
          </a:xfrm>
        </p:grpSpPr>
        <p:sp>
          <p:nvSpPr>
            <p:cNvPr id="19" name="TextBox 18">
              <a:extLst>
                <a:ext uri="{FF2B5EF4-FFF2-40B4-BE49-F238E27FC236}">
                  <a16:creationId xmlns:a16="http://schemas.microsoft.com/office/drawing/2014/main" id="{4AADBECD-96F7-8759-E520-9DDCE2783829}"/>
                </a:ext>
              </a:extLst>
            </p:cNvPr>
            <p:cNvSpPr txBox="1"/>
            <p:nvPr/>
          </p:nvSpPr>
          <p:spPr>
            <a:xfrm rot="16200000">
              <a:off x="-535057" y="3078534"/>
              <a:ext cx="204609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Care orientation</a:t>
              </a:r>
            </a:p>
          </p:txBody>
        </p:sp>
        <p:sp>
          <p:nvSpPr>
            <p:cNvPr id="20" name="Rectangle 19">
              <a:extLst>
                <a:ext uri="{FF2B5EF4-FFF2-40B4-BE49-F238E27FC236}">
                  <a16:creationId xmlns:a16="http://schemas.microsoft.com/office/drawing/2014/main" id="{792435CB-C506-B3BC-9D94-13D9769BB66E}"/>
                </a:ext>
              </a:extLst>
            </p:cNvPr>
            <p:cNvSpPr/>
            <p:nvPr/>
          </p:nvSpPr>
          <p:spPr bwMode="gray">
            <a:xfrm>
              <a:off x="381128" y="1493873"/>
              <a:ext cx="213728" cy="668505"/>
            </a:xfrm>
            <a:prstGeom prst="rect">
              <a:avLst/>
            </a:prstGeom>
            <a:noFill/>
            <a:ln w="19050" algn="ctr">
              <a:noFill/>
              <a:miter lim="800000"/>
              <a:headEnd/>
              <a:tailEnd/>
            </a:ln>
          </p:spPr>
          <p:txBody>
            <a:bodyPr vert="vert270" wrap="square" lIns="0" tIns="0" rIns="0" bIns="0" rtlCol="0" anchor="ct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00" b="0" u="none" strike="noStrike" kern="1200" cap="none" spc="0" normalizeH="0" baseline="0" noProof="0" dirty="0">
                  <a:ln>
                    <a:noFill/>
                  </a:ln>
                  <a:solidFill>
                    <a:schemeClr val="bg1"/>
                  </a:solidFill>
                  <a:effectLst/>
                  <a:uLnTx/>
                  <a:uFillTx/>
                  <a:latin typeface="+mj-lt"/>
                  <a:ea typeface="+mn-ea"/>
                  <a:cs typeface="+mn-cs"/>
                </a:rPr>
                <a:t>Health</a:t>
              </a:r>
            </a:p>
          </p:txBody>
        </p:sp>
        <p:sp>
          <p:nvSpPr>
            <p:cNvPr id="21" name="Rectangle 20">
              <a:extLst>
                <a:ext uri="{FF2B5EF4-FFF2-40B4-BE49-F238E27FC236}">
                  <a16:creationId xmlns:a16="http://schemas.microsoft.com/office/drawing/2014/main" id="{8037F16F-C8D6-3DEF-E43D-BC57D5286D71}"/>
                </a:ext>
              </a:extLst>
            </p:cNvPr>
            <p:cNvSpPr/>
            <p:nvPr/>
          </p:nvSpPr>
          <p:spPr bwMode="gray">
            <a:xfrm>
              <a:off x="381128" y="4581625"/>
              <a:ext cx="213728" cy="668505"/>
            </a:xfrm>
            <a:prstGeom prst="rect">
              <a:avLst/>
            </a:prstGeom>
            <a:noFill/>
            <a:ln w="19050" algn="ctr">
              <a:noFill/>
              <a:miter lim="800000"/>
              <a:headEnd/>
              <a:tailEnd/>
            </a:ln>
          </p:spPr>
          <p:txBody>
            <a:bodyPr vert="vert270" wrap="square" lIns="0" tIns="0" rIns="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00" b="0" u="none" strike="noStrike" kern="1200" cap="none" spc="0" normalizeH="0" baseline="0" noProof="0" dirty="0">
                  <a:ln>
                    <a:noFill/>
                  </a:ln>
                  <a:solidFill>
                    <a:schemeClr val="bg1"/>
                  </a:solidFill>
                  <a:effectLst/>
                  <a:uLnTx/>
                  <a:uFillTx/>
                  <a:latin typeface="+mj-lt"/>
                  <a:ea typeface="+mn-ea"/>
                  <a:cs typeface="+mn-cs"/>
                </a:rPr>
                <a:t>Sickness</a:t>
              </a:r>
            </a:p>
          </p:txBody>
        </p:sp>
      </p:grpSp>
      <p:grpSp>
        <p:nvGrpSpPr>
          <p:cNvPr id="34" name="Group 33">
            <a:extLst>
              <a:ext uri="{FF2B5EF4-FFF2-40B4-BE49-F238E27FC236}">
                <a16:creationId xmlns:a16="http://schemas.microsoft.com/office/drawing/2014/main" id="{36DA93CD-C587-8754-B1DB-DD11F894C396}"/>
              </a:ext>
            </a:extLst>
          </p:cNvPr>
          <p:cNvGrpSpPr/>
          <p:nvPr/>
        </p:nvGrpSpPr>
        <p:grpSpPr>
          <a:xfrm>
            <a:off x="938544" y="1345635"/>
            <a:ext cx="5234159" cy="2174298"/>
            <a:chOff x="993953" y="1221197"/>
            <a:chExt cx="5197185" cy="2213177"/>
          </a:xfrm>
        </p:grpSpPr>
        <p:sp>
          <p:nvSpPr>
            <p:cNvPr id="54" name="Pentagon 260">
              <a:extLst>
                <a:ext uri="{FF2B5EF4-FFF2-40B4-BE49-F238E27FC236}">
                  <a16:creationId xmlns:a16="http://schemas.microsoft.com/office/drawing/2014/main" id="{2E15DA53-799D-0531-0594-3D37FE817A58}"/>
                </a:ext>
              </a:extLst>
            </p:cNvPr>
            <p:cNvSpPr>
              <a:spLocks/>
            </p:cNvSpPr>
            <p:nvPr/>
          </p:nvSpPr>
          <p:spPr>
            <a:xfrm flipH="1">
              <a:off x="993953" y="1221197"/>
              <a:ext cx="5190947" cy="2213177"/>
            </a:xfrm>
            <a:prstGeom prst="homePlate">
              <a:avLst>
                <a:gd name="adj" fmla="val 0"/>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9" name="Rectangle 8">
              <a:extLst>
                <a:ext uri="{FF2B5EF4-FFF2-40B4-BE49-F238E27FC236}">
                  <a16:creationId xmlns:a16="http://schemas.microsoft.com/office/drawing/2014/main" id="{1E74B331-763C-D93B-FA4E-90AD5CD60AB3}"/>
                </a:ext>
              </a:extLst>
            </p:cNvPr>
            <p:cNvSpPr>
              <a:spLocks/>
            </p:cNvSpPr>
            <p:nvPr/>
          </p:nvSpPr>
          <p:spPr>
            <a:xfrm>
              <a:off x="1141817" y="1901005"/>
              <a:ext cx="4063203" cy="410882"/>
            </a:xfrm>
            <a:prstGeom prst="rect">
              <a:avLst/>
            </a:prstGeom>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ea typeface="+mn-ea"/>
                  <a:cs typeface="+mn-cs"/>
                </a:rPr>
                <a:t> </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ea typeface="+mn-ea"/>
                <a:cs typeface="+mn-cs"/>
              </a:endParaRPr>
            </a:p>
          </p:txBody>
        </p:sp>
        <p:sp>
          <p:nvSpPr>
            <p:cNvPr id="13" name="Rectangle 12">
              <a:extLst>
                <a:ext uri="{FF2B5EF4-FFF2-40B4-BE49-F238E27FC236}">
                  <a16:creationId xmlns:a16="http://schemas.microsoft.com/office/drawing/2014/main" id="{AAF33980-C281-E98B-7B7F-9F31112F16D3}"/>
                </a:ext>
              </a:extLst>
            </p:cNvPr>
            <p:cNvSpPr/>
            <p:nvPr/>
          </p:nvSpPr>
          <p:spPr>
            <a:xfrm>
              <a:off x="1083568" y="1270649"/>
              <a:ext cx="5107570" cy="278923"/>
            </a:xfrm>
            <a:prstGeom prst="rect">
              <a:avLst/>
            </a:prstGeom>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RESTORING HEALTH (LIFE-LIMITING)</a:t>
              </a:r>
              <a:endParaRPr kumimoji="0" lang="en-GB" sz="1200" b="1"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99624A7-D730-D71B-C659-5EAD8A950669}"/>
                </a:ext>
              </a:extLst>
            </p:cNvPr>
            <p:cNvSpPr txBox="1"/>
            <p:nvPr/>
          </p:nvSpPr>
          <p:spPr bwMode="gray">
            <a:xfrm>
              <a:off x="1014207" y="1855640"/>
              <a:ext cx="2754587" cy="981938"/>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Current state examples: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rPr>
                <a:t>Routine elective surgery</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rPr>
                <a:t>Acute care and minor injuries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rPr>
                <a:t>Cancer or other non-communicable diseases</a:t>
              </a:r>
            </a:p>
          </p:txBody>
        </p:sp>
        <p:sp>
          <p:nvSpPr>
            <p:cNvPr id="23" name="TextBox 22">
              <a:extLst>
                <a:ext uri="{FF2B5EF4-FFF2-40B4-BE49-F238E27FC236}">
                  <a16:creationId xmlns:a16="http://schemas.microsoft.com/office/drawing/2014/main" id="{C0078EDF-3068-1477-7A4F-2298F53D4C28}"/>
                </a:ext>
              </a:extLst>
            </p:cNvPr>
            <p:cNvSpPr txBox="1"/>
            <p:nvPr/>
          </p:nvSpPr>
          <p:spPr bwMode="gray">
            <a:xfrm>
              <a:off x="3749460" y="1855640"/>
              <a:ext cx="2286000" cy="981938"/>
            </a:xfrm>
            <a:prstGeom prst="rect">
              <a:avLst/>
            </a:prstGeom>
            <a:noFill/>
          </p:spPr>
          <p:txBody>
            <a:bodyPr wrap="square">
              <a:spAutoFit/>
            </a:bodyPr>
            <a:lstStyle/>
            <a:p>
              <a:pPr>
                <a:lnSpc>
                  <a:spcPct val="106000"/>
                </a:lnSpc>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 areas: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Digital pre </a:t>
              </a:r>
              <a:r>
                <a:rPr kumimoji="0" lang="en-GB" sz="1100" b="0" i="0" u="none" strike="noStrike" kern="1200" cap="none" spc="0" normalizeH="0" baseline="0" noProof="0" dirty="0">
                  <a:ln>
                    <a:noFill/>
                  </a:ln>
                  <a:solidFill>
                    <a:schemeClr val="bg1"/>
                  </a:solidFill>
                  <a:effectLst/>
                  <a:uLnTx/>
                  <a:uFillTx/>
                  <a:latin typeface="+mj-lt"/>
                </a:rPr>
                <a:t>and</a:t>
              </a:r>
              <a:r>
                <a:rPr kumimoji="0" lang="en-GB" sz="1100" b="0" i="0" u="none" strike="noStrike" kern="1200" cap="none" spc="0" normalizeH="0" baseline="0" noProof="0" dirty="0">
                  <a:ln>
                    <a:noFill/>
                  </a:ln>
                  <a:solidFill>
                    <a:schemeClr val="bg1"/>
                  </a:solidFill>
                  <a:effectLst/>
                  <a:uLnTx/>
                  <a:uFillTx/>
                  <a:latin typeface="+mj-lt"/>
                  <a:ea typeface="+mn-ea"/>
                  <a:cs typeface="+mn-cs"/>
                </a:rPr>
                <a:t> perioperative care, and virtual wards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Robotics and AI surgery</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Digital therapeutics</a:t>
              </a:r>
            </a:p>
          </p:txBody>
        </p:sp>
        <p:cxnSp>
          <p:nvCxnSpPr>
            <p:cNvPr id="30" name="Straight Connector 29">
              <a:extLst>
                <a:ext uri="{FF2B5EF4-FFF2-40B4-BE49-F238E27FC236}">
                  <a16:creationId xmlns:a16="http://schemas.microsoft.com/office/drawing/2014/main" id="{B617DEAB-4006-3E2F-AD18-E59CD013F5E8}"/>
                </a:ext>
              </a:extLst>
            </p:cNvPr>
            <p:cNvCxnSpPr>
              <a:cxnSpLocks/>
            </p:cNvCxnSpPr>
            <p:nvPr/>
          </p:nvCxnSpPr>
          <p:spPr>
            <a:xfrm>
              <a:off x="3626988" y="2039615"/>
              <a:ext cx="0" cy="11353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A3946C56-0C4F-576D-11F0-A564F9448C87}"/>
              </a:ext>
            </a:extLst>
          </p:cNvPr>
          <p:cNvGrpSpPr/>
          <p:nvPr/>
        </p:nvGrpSpPr>
        <p:grpSpPr>
          <a:xfrm>
            <a:off x="957989" y="3673225"/>
            <a:ext cx="5298978" cy="2174298"/>
            <a:chOff x="971396" y="3532332"/>
            <a:chExt cx="5261546" cy="2213177"/>
          </a:xfrm>
        </p:grpSpPr>
        <p:sp>
          <p:nvSpPr>
            <p:cNvPr id="56" name="Pentagon 260">
              <a:extLst>
                <a:ext uri="{FF2B5EF4-FFF2-40B4-BE49-F238E27FC236}">
                  <a16:creationId xmlns:a16="http://schemas.microsoft.com/office/drawing/2014/main" id="{CC63F3D1-4CA4-143A-94FD-CC0F2176FF6C}"/>
                </a:ext>
              </a:extLst>
            </p:cNvPr>
            <p:cNvSpPr>
              <a:spLocks/>
            </p:cNvSpPr>
            <p:nvPr/>
          </p:nvSpPr>
          <p:spPr>
            <a:xfrm flipH="1">
              <a:off x="971396" y="3532332"/>
              <a:ext cx="5190947" cy="2213177"/>
            </a:xfrm>
            <a:prstGeom prst="homePlate">
              <a:avLst>
                <a:gd name="adj" fmla="val 0"/>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10" name="Rectangle 9">
              <a:extLst>
                <a:ext uri="{FF2B5EF4-FFF2-40B4-BE49-F238E27FC236}">
                  <a16:creationId xmlns:a16="http://schemas.microsoft.com/office/drawing/2014/main" id="{18BEFB43-6143-4B5C-2DB3-216EF0C64900}"/>
                </a:ext>
              </a:extLst>
            </p:cNvPr>
            <p:cNvSpPr/>
            <p:nvPr/>
          </p:nvSpPr>
          <p:spPr>
            <a:xfrm>
              <a:off x="1591869" y="3594390"/>
              <a:ext cx="3973982" cy="278923"/>
            </a:xfrm>
            <a:prstGeom prst="rect">
              <a:avLst/>
            </a:prstGeom>
          </p:spPr>
          <p:txBody>
            <a:bodyPr>
              <a:spAutoFit/>
            </a:bodyPr>
            <a:lstStyle/>
            <a:p>
              <a:pPr algn="ctr">
                <a:lnSpc>
                  <a:spcPct val="106000"/>
                </a:lnSpc>
                <a:defRPr/>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TREATING SICKNESS (LIFE THREATENING)</a:t>
              </a:r>
            </a:p>
          </p:txBody>
        </p:sp>
        <p:sp>
          <p:nvSpPr>
            <p:cNvPr id="24" name="TextBox 23">
              <a:extLst>
                <a:ext uri="{FF2B5EF4-FFF2-40B4-BE49-F238E27FC236}">
                  <a16:creationId xmlns:a16="http://schemas.microsoft.com/office/drawing/2014/main" id="{14C20890-F4E8-228F-BE57-DBE2486C1FB3}"/>
                </a:ext>
              </a:extLst>
            </p:cNvPr>
            <p:cNvSpPr txBox="1"/>
            <p:nvPr/>
          </p:nvSpPr>
          <p:spPr bwMode="gray">
            <a:xfrm>
              <a:off x="1005111" y="4108750"/>
              <a:ext cx="2722209" cy="1529786"/>
            </a:xfrm>
            <a:prstGeom prst="rect">
              <a:avLst/>
            </a:prstGeom>
            <a:noFill/>
          </p:spPr>
          <p:txBody>
            <a:bodyPr wrap="square">
              <a:spAutoFit/>
            </a:bodyPr>
            <a:lstStyle/>
            <a:p>
              <a:pPr>
                <a:lnSpc>
                  <a:spcPct val="106000"/>
                </a:lnSpc>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Current state examples: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Life threatening reactive (e.g., A&amp;E and cardiovascular events)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Synchronous’ primary care assessment and diagnosis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Antibiotics, thrombolysis,  transfusions, cell and gene therapies, etc</a:t>
              </a:r>
              <a:r>
                <a:rPr kumimoji="0" lang="en-GB" sz="1000" b="0" i="0" u="none" strike="noStrike" kern="1200" cap="none" spc="0" normalizeH="0" baseline="0" noProof="0" dirty="0">
                  <a:ln>
                    <a:noFill/>
                  </a:ln>
                  <a:solidFill>
                    <a:schemeClr val="bg1"/>
                  </a:solidFill>
                  <a:effectLst/>
                  <a:uLnTx/>
                  <a:uFillTx/>
                  <a:latin typeface="+mj-lt"/>
                  <a:ea typeface="+mn-ea"/>
                  <a:cs typeface="+mn-cs"/>
                </a:rPr>
                <a:t>. </a:t>
              </a:r>
            </a:p>
          </p:txBody>
        </p:sp>
        <p:sp>
          <p:nvSpPr>
            <p:cNvPr id="25" name="TextBox 24">
              <a:extLst>
                <a:ext uri="{FF2B5EF4-FFF2-40B4-BE49-F238E27FC236}">
                  <a16:creationId xmlns:a16="http://schemas.microsoft.com/office/drawing/2014/main" id="{8570D749-869D-173A-02F5-BC7F945B0B5B}"/>
                </a:ext>
              </a:extLst>
            </p:cNvPr>
            <p:cNvSpPr txBox="1"/>
            <p:nvPr/>
          </p:nvSpPr>
          <p:spPr bwMode="gray">
            <a:xfrm>
              <a:off x="3781904" y="4108750"/>
              <a:ext cx="2451038" cy="1082382"/>
            </a:xfrm>
            <a:prstGeom prst="rect">
              <a:avLst/>
            </a:prstGeom>
            <a:noFill/>
          </p:spPr>
          <p:txBody>
            <a:bodyPr wrap="square">
              <a:spAutoFit/>
            </a:bodyPr>
            <a:lstStyle/>
            <a:p>
              <a:pPr marR="0" lvl="0" indent="0" fontAlgn="auto">
                <a:lnSpc>
                  <a:spcPct val="106000"/>
                </a:lnSpc>
                <a:spcBef>
                  <a:spcPts val="0"/>
                </a:spcBef>
                <a:spcAft>
                  <a:spcPts val="0"/>
                </a:spcAft>
                <a:buClrTx/>
                <a:buSzTx/>
                <a:buFontTx/>
                <a:buNone/>
                <a:tabLst/>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 areas: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bg1"/>
                  </a:solidFill>
                  <a:effectLst/>
                  <a:uLnTx/>
                  <a:uFillTx/>
                  <a:latin typeface="+mj-lt"/>
                  <a:ea typeface="+mn-ea"/>
                  <a:cs typeface="+mn-cs"/>
                </a:rPr>
                <a:t>Precision diagnostics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bg1"/>
                  </a:solidFill>
                  <a:effectLst/>
                  <a:uLnTx/>
                  <a:uFillTx/>
                  <a:latin typeface="+mj-lt"/>
                  <a:ea typeface="+mn-ea"/>
                  <a:cs typeface="+mn-cs"/>
                </a:rPr>
                <a:t>Precision medicine</a:t>
              </a:r>
            </a:p>
            <a:p>
              <a:pPr marL="171450" indent="-171450">
                <a:lnSpc>
                  <a:spcPct val="106000"/>
                </a:lnSpc>
                <a:buFont typeface="Arial" panose="020B0604020202020204" pitchFamily="34" charset="0"/>
                <a:buChar char="•"/>
                <a:defRPr/>
              </a:pPr>
              <a:r>
                <a:rPr kumimoji="0" lang="en-GB" sz="1000" b="0" i="0" u="none" strike="noStrike" kern="1200" cap="none" spc="0" normalizeH="0" baseline="0" noProof="0" dirty="0">
                  <a:ln>
                    <a:noFill/>
                  </a:ln>
                  <a:solidFill>
                    <a:schemeClr val="bg1"/>
                  </a:solidFill>
                  <a:effectLst/>
                  <a:uLnTx/>
                  <a:uFillTx/>
                  <a:latin typeface="+mj-lt"/>
                  <a:ea typeface="+mn-ea"/>
                  <a:cs typeface="+mn-cs"/>
                </a:rPr>
                <a:t>Virtual wards and asynchronous primary care assessments</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cxnSp>
          <p:nvCxnSpPr>
            <p:cNvPr id="31" name="Straight Connector 30">
              <a:extLst>
                <a:ext uri="{FF2B5EF4-FFF2-40B4-BE49-F238E27FC236}">
                  <a16:creationId xmlns:a16="http://schemas.microsoft.com/office/drawing/2014/main" id="{A382DB1E-9F1F-F61F-50C5-C64F21FA02B4}"/>
                </a:ext>
              </a:extLst>
            </p:cNvPr>
            <p:cNvCxnSpPr>
              <a:cxnSpLocks/>
            </p:cNvCxnSpPr>
            <p:nvPr/>
          </p:nvCxnSpPr>
          <p:spPr>
            <a:xfrm>
              <a:off x="3672031" y="4181972"/>
              <a:ext cx="0" cy="11353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4943F6FF-93BB-DE77-58BF-30DC1E234B2A}"/>
              </a:ext>
            </a:extLst>
          </p:cNvPr>
          <p:cNvGrpSpPr/>
          <p:nvPr/>
        </p:nvGrpSpPr>
        <p:grpSpPr>
          <a:xfrm>
            <a:off x="6334440" y="1345635"/>
            <a:ext cx="5435285" cy="2174298"/>
            <a:chOff x="6309505" y="1221197"/>
            <a:chExt cx="5454432" cy="2213177"/>
          </a:xfrm>
        </p:grpSpPr>
        <p:sp>
          <p:nvSpPr>
            <p:cNvPr id="53" name="Pentagon 260">
              <a:extLst>
                <a:ext uri="{FF2B5EF4-FFF2-40B4-BE49-F238E27FC236}">
                  <a16:creationId xmlns:a16="http://schemas.microsoft.com/office/drawing/2014/main" id="{62599E1E-E46F-A8C6-7C2E-280B52E10751}"/>
                </a:ext>
              </a:extLst>
            </p:cNvPr>
            <p:cNvSpPr>
              <a:spLocks/>
            </p:cNvSpPr>
            <p:nvPr/>
          </p:nvSpPr>
          <p:spPr>
            <a:xfrm flipH="1">
              <a:off x="6309505" y="1221197"/>
              <a:ext cx="5454432" cy="2213177"/>
            </a:xfrm>
            <a:prstGeom prst="homePlate">
              <a:avLst>
                <a:gd name="adj" fmla="val 0"/>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11" name="Rectangle 10">
              <a:extLst>
                <a:ext uri="{FF2B5EF4-FFF2-40B4-BE49-F238E27FC236}">
                  <a16:creationId xmlns:a16="http://schemas.microsoft.com/office/drawing/2014/main" id="{01779F94-9DA5-C5E3-1744-411508C75AE7}"/>
                </a:ext>
              </a:extLst>
            </p:cNvPr>
            <p:cNvSpPr>
              <a:spLocks/>
            </p:cNvSpPr>
            <p:nvPr/>
          </p:nvSpPr>
          <p:spPr>
            <a:xfrm>
              <a:off x="6354367" y="1270649"/>
              <a:ext cx="5401950" cy="278923"/>
            </a:xfrm>
            <a:prstGeom prst="rect">
              <a:avLst/>
            </a:prstGeom>
          </p:spPr>
          <p:txBody>
            <a:bodyPr wrap="square">
              <a:spAutoFit/>
            </a:bodyPr>
            <a:lstStyle/>
            <a:p>
              <a:pPr algn="ctr">
                <a:lnSpc>
                  <a:spcPct val="106000"/>
                </a:lnSpc>
                <a:defRPr/>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PROMOTING HEALTH AND PREVENTION (LIFE ENHANCING)</a:t>
              </a:r>
            </a:p>
          </p:txBody>
        </p:sp>
        <p:sp>
          <p:nvSpPr>
            <p:cNvPr id="28" name="TextBox 27">
              <a:extLst>
                <a:ext uri="{FF2B5EF4-FFF2-40B4-BE49-F238E27FC236}">
                  <a16:creationId xmlns:a16="http://schemas.microsoft.com/office/drawing/2014/main" id="{5BABEAA0-95D0-99C9-7043-C2BEC54CCBE6}"/>
                </a:ext>
              </a:extLst>
            </p:cNvPr>
            <p:cNvSpPr txBox="1"/>
            <p:nvPr/>
          </p:nvSpPr>
          <p:spPr bwMode="gray">
            <a:xfrm>
              <a:off x="6383109" y="1855640"/>
              <a:ext cx="2462826" cy="1331309"/>
            </a:xfrm>
            <a:prstGeom prst="rect">
              <a:avLst/>
            </a:prstGeom>
            <a:noFill/>
          </p:spPr>
          <p:txBody>
            <a:bodyPr wrap="square">
              <a:spAutoFit/>
            </a:bodyPr>
            <a:lstStyle/>
            <a:p>
              <a:pPr marR="0" lvl="0" indent="0" fontAlgn="auto">
                <a:lnSpc>
                  <a:spcPct val="106000"/>
                </a:lnSpc>
                <a:spcBef>
                  <a:spcPts val="0"/>
                </a:spcBef>
                <a:spcAft>
                  <a:spcPts val="0"/>
                </a:spcAft>
                <a:buClrTx/>
                <a:buSzTx/>
                <a:buFontTx/>
                <a:buNone/>
                <a:tabLst/>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Current state examples: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Disease screening (including vaccination programmes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Dietary supplements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MedTech and automatic vital sign monitoring</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29" name="TextBox 28">
              <a:extLst>
                <a:ext uri="{FF2B5EF4-FFF2-40B4-BE49-F238E27FC236}">
                  <a16:creationId xmlns:a16="http://schemas.microsoft.com/office/drawing/2014/main" id="{E3CC95D2-C4EE-8775-5AF4-8C8FD43848BF}"/>
                </a:ext>
              </a:extLst>
            </p:cNvPr>
            <p:cNvSpPr txBox="1"/>
            <p:nvPr/>
          </p:nvSpPr>
          <p:spPr bwMode="gray">
            <a:xfrm>
              <a:off x="8954526" y="1855640"/>
              <a:ext cx="2693200" cy="1164554"/>
            </a:xfrm>
            <a:prstGeom prst="rect">
              <a:avLst/>
            </a:prstGeom>
            <a:noFill/>
          </p:spPr>
          <p:txBody>
            <a:bodyPr wrap="square">
              <a:spAutoFit/>
            </a:bodyPr>
            <a:lstStyle/>
            <a:p>
              <a:pPr>
                <a:lnSpc>
                  <a:spcPct val="106000"/>
                </a:lnSpc>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 areas: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Digital biomarkers and AI-enabled remote monitoring</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Ubiquitous disease surveillance and new vaccinations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AgeTech/FemTech </a:t>
              </a:r>
            </a:p>
          </p:txBody>
        </p:sp>
        <p:cxnSp>
          <p:nvCxnSpPr>
            <p:cNvPr id="32" name="Straight Connector 31">
              <a:extLst>
                <a:ext uri="{FF2B5EF4-FFF2-40B4-BE49-F238E27FC236}">
                  <a16:creationId xmlns:a16="http://schemas.microsoft.com/office/drawing/2014/main" id="{F0219B66-2248-4C8D-1FA1-486DFD4DC043}"/>
                </a:ext>
              </a:extLst>
            </p:cNvPr>
            <p:cNvCxnSpPr>
              <a:cxnSpLocks/>
            </p:cNvCxnSpPr>
            <p:nvPr/>
          </p:nvCxnSpPr>
          <p:spPr>
            <a:xfrm>
              <a:off x="8868967" y="2021452"/>
              <a:ext cx="0" cy="11353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380D79C8-5DC4-D07E-363D-79F19C310B9E}"/>
              </a:ext>
            </a:extLst>
          </p:cNvPr>
          <p:cNvGrpSpPr/>
          <p:nvPr/>
        </p:nvGrpSpPr>
        <p:grpSpPr>
          <a:xfrm>
            <a:off x="6334440" y="3679097"/>
            <a:ext cx="5435285" cy="2174298"/>
            <a:chOff x="6309505" y="3546474"/>
            <a:chExt cx="5454432" cy="2213177"/>
          </a:xfrm>
        </p:grpSpPr>
        <p:sp>
          <p:nvSpPr>
            <p:cNvPr id="55" name="Pentagon 260">
              <a:extLst>
                <a:ext uri="{FF2B5EF4-FFF2-40B4-BE49-F238E27FC236}">
                  <a16:creationId xmlns:a16="http://schemas.microsoft.com/office/drawing/2014/main" id="{432B4C01-5CCF-F291-F8D7-754E5B72D374}"/>
                </a:ext>
              </a:extLst>
            </p:cNvPr>
            <p:cNvSpPr>
              <a:spLocks/>
            </p:cNvSpPr>
            <p:nvPr/>
          </p:nvSpPr>
          <p:spPr>
            <a:xfrm flipH="1">
              <a:off x="6309505" y="3546474"/>
              <a:ext cx="5454432" cy="2213177"/>
            </a:xfrm>
            <a:prstGeom prst="homePlate">
              <a:avLst>
                <a:gd name="adj" fmla="val 0"/>
              </a:avLst>
            </a:prstGeom>
            <a:gradFill>
              <a:gsLst>
                <a:gs pos="0">
                  <a:schemeClr val="accent1">
                    <a:alpha val="50000"/>
                  </a:schemeClr>
                </a:gs>
                <a:gs pos="35000">
                  <a:schemeClr val="tx1">
                    <a:alpha val="50000"/>
                  </a:schemeClr>
                </a:gs>
              </a:gsLst>
              <a:lin ang="5400000" scaled="1"/>
            </a:gradFill>
            <a:ln w="6350" cap="flat" cmpd="sng" algn="ctr">
              <a:solidFill>
                <a:schemeClr val="accent1"/>
              </a:solidFill>
              <a:prstDash val="solid"/>
            </a:ln>
            <a:effectLst/>
          </p:spPr>
          <p:txBody>
            <a:bodyPr lIns="324000" tIns="756000" rIns="72000" rtlCol="0" anchor="t"/>
            <a:lstStyle/>
            <a:p>
              <a:pPr>
                <a:spcAft>
                  <a:spcPts val="600"/>
                </a:spcAft>
                <a:defRPr/>
              </a:pPr>
              <a:endParaRPr kumimoji="0" lang="en-US" sz="1200" i="0" u="none" strike="noStrike" kern="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Helvetica"/>
              </a:endParaRPr>
            </a:p>
          </p:txBody>
        </p:sp>
        <p:sp>
          <p:nvSpPr>
            <p:cNvPr id="26" name="TextBox 25">
              <a:extLst>
                <a:ext uri="{FF2B5EF4-FFF2-40B4-BE49-F238E27FC236}">
                  <a16:creationId xmlns:a16="http://schemas.microsoft.com/office/drawing/2014/main" id="{94C89887-A839-A82D-3975-64EDD382718B}"/>
                </a:ext>
              </a:extLst>
            </p:cNvPr>
            <p:cNvSpPr txBox="1"/>
            <p:nvPr/>
          </p:nvSpPr>
          <p:spPr bwMode="gray">
            <a:xfrm>
              <a:off x="6324469" y="4108750"/>
              <a:ext cx="2514600" cy="1164554"/>
            </a:xfrm>
            <a:prstGeom prst="rect">
              <a:avLst/>
            </a:prstGeom>
            <a:noFill/>
          </p:spPr>
          <p:txBody>
            <a:bodyPr wrap="square">
              <a:spAutoFit/>
            </a:bodyPr>
            <a:lstStyle/>
            <a:p>
              <a:pPr>
                <a:lnSpc>
                  <a:spcPct val="106000"/>
                </a:lnSpc>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Current state examples: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Natural decline in cognitive, visual, cardiovascular and physical health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Palliative care and care homes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Managing chronic long-term conditions</a:t>
              </a:r>
            </a:p>
          </p:txBody>
        </p:sp>
        <p:sp>
          <p:nvSpPr>
            <p:cNvPr id="27" name="TextBox 26">
              <a:extLst>
                <a:ext uri="{FF2B5EF4-FFF2-40B4-BE49-F238E27FC236}">
                  <a16:creationId xmlns:a16="http://schemas.microsoft.com/office/drawing/2014/main" id="{678CA505-5857-7A97-269C-7790DCFA1244}"/>
                </a:ext>
              </a:extLst>
            </p:cNvPr>
            <p:cNvSpPr txBox="1"/>
            <p:nvPr/>
          </p:nvSpPr>
          <p:spPr bwMode="gray">
            <a:xfrm>
              <a:off x="9123253" y="4108750"/>
              <a:ext cx="2535707" cy="1331309"/>
            </a:xfrm>
            <a:prstGeom prst="rect">
              <a:avLst/>
            </a:prstGeom>
            <a:noFill/>
          </p:spPr>
          <p:txBody>
            <a:bodyPr wrap="square">
              <a:spAutoFit/>
            </a:bodyPr>
            <a:lstStyle/>
            <a:p>
              <a:pPr marR="0" lvl="0" indent="0" fontAlgn="auto">
                <a:lnSpc>
                  <a:spcPct val="106000"/>
                </a:lnSpc>
                <a:spcBef>
                  <a:spcPts val="0"/>
                </a:spcBef>
                <a:spcAft>
                  <a:spcPts val="0"/>
                </a:spcAft>
                <a:buClrTx/>
                <a:buSzTx/>
                <a:buFontTx/>
                <a:buNone/>
                <a:tabLst/>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 areas: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Social prescribing</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Health coaches and assisted living and community care</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1"/>
                  </a:solidFill>
                  <a:effectLst/>
                  <a:uLnTx/>
                  <a:uFillTx/>
                  <a:latin typeface="+mj-lt"/>
                  <a:ea typeface="+mn-ea"/>
                  <a:cs typeface="+mn-cs"/>
                </a:rPr>
                <a:t>Companion apps and at home monitoring and diagnostics</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cxnSp>
          <p:nvCxnSpPr>
            <p:cNvPr id="33" name="Straight Connector 32">
              <a:extLst>
                <a:ext uri="{FF2B5EF4-FFF2-40B4-BE49-F238E27FC236}">
                  <a16:creationId xmlns:a16="http://schemas.microsoft.com/office/drawing/2014/main" id="{CD0A5949-6BF8-7D96-FEB2-97810AC5EAA8}"/>
                </a:ext>
              </a:extLst>
            </p:cNvPr>
            <p:cNvCxnSpPr>
              <a:cxnSpLocks/>
            </p:cNvCxnSpPr>
            <p:nvPr/>
          </p:nvCxnSpPr>
          <p:spPr>
            <a:xfrm>
              <a:off x="8868967" y="4221587"/>
              <a:ext cx="0" cy="11353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24183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F7DCD58-79D5-9065-D43E-03B74D193D49}"/>
              </a:ext>
            </a:extLst>
          </p:cNvPr>
          <p:cNvGrpSpPr/>
          <p:nvPr/>
        </p:nvGrpSpPr>
        <p:grpSpPr>
          <a:xfrm>
            <a:off x="2676844" y="1999035"/>
            <a:ext cx="1879712" cy="3829220"/>
            <a:chOff x="2987073" y="2308089"/>
            <a:chExt cx="1576290" cy="3211112"/>
          </a:xfrm>
        </p:grpSpPr>
        <p:sp>
          <p:nvSpPr>
            <p:cNvPr id="6" name="Freeform: Shape 5">
              <a:extLst>
                <a:ext uri="{FF2B5EF4-FFF2-40B4-BE49-F238E27FC236}">
                  <a16:creationId xmlns:a16="http://schemas.microsoft.com/office/drawing/2014/main" id="{4562299D-E186-83A1-3B48-EE8E9938A8DE}"/>
                </a:ext>
              </a:extLst>
            </p:cNvPr>
            <p:cNvSpPr/>
            <p:nvPr/>
          </p:nvSpPr>
          <p:spPr>
            <a:xfrm>
              <a:off x="3225995" y="2308089"/>
              <a:ext cx="1337368" cy="1544265"/>
            </a:xfrm>
            <a:custGeom>
              <a:avLst/>
              <a:gdLst>
                <a:gd name="connsiteX0" fmla="*/ 0 w 1337368"/>
                <a:gd name="connsiteY0" fmla="*/ 772133 h 1544265"/>
                <a:gd name="connsiteX1" fmla="*/ 1337369 w 1337368"/>
                <a:gd name="connsiteY1" fmla="*/ 0 h 1544265"/>
                <a:gd name="connsiteX2" fmla="*/ 1337369 w 1337368"/>
                <a:gd name="connsiteY2" fmla="*/ 1544266 h 1544265"/>
                <a:gd name="connsiteX3" fmla="*/ 0 w 1337368"/>
                <a:gd name="connsiteY3" fmla="*/ 772133 h 1544265"/>
              </a:gdLst>
              <a:ahLst/>
              <a:cxnLst>
                <a:cxn ang="0">
                  <a:pos x="connsiteX0" y="connsiteY0"/>
                </a:cxn>
                <a:cxn ang="0">
                  <a:pos x="connsiteX1" y="connsiteY1"/>
                </a:cxn>
                <a:cxn ang="0">
                  <a:pos x="connsiteX2" y="connsiteY2"/>
                </a:cxn>
                <a:cxn ang="0">
                  <a:pos x="connsiteX3" y="connsiteY3"/>
                </a:cxn>
              </a:cxnLst>
              <a:rect l="l" t="t" r="r" b="b"/>
              <a:pathLst>
                <a:path w="1337368" h="1544265">
                  <a:moveTo>
                    <a:pt x="0" y="772133"/>
                  </a:moveTo>
                  <a:cubicBezTo>
                    <a:pt x="290929" y="290788"/>
                    <a:pt x="775033" y="11247"/>
                    <a:pt x="1337369" y="0"/>
                  </a:cubicBezTo>
                  <a:lnTo>
                    <a:pt x="1337369" y="1544266"/>
                  </a:lnTo>
                  <a:lnTo>
                    <a:pt x="0" y="772133"/>
                  </a:lnTo>
                  <a:close/>
                </a:path>
              </a:pathLst>
            </a:custGeom>
            <a:gradFill flip="none" rotWithShape="1">
              <a:gsLst>
                <a:gs pos="0">
                  <a:srgbClr val="046A38"/>
                </a:gs>
                <a:gs pos="76000">
                  <a:srgbClr val="2C5234">
                    <a:alpha val="0"/>
                  </a:srgbClr>
                </a:gs>
              </a:gsLst>
              <a:lin ang="2400000" scaled="0"/>
              <a:tileRect/>
            </a:grad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0E725ED-B110-8FE4-FCA2-2B01AC60A33C}"/>
                </a:ext>
              </a:extLst>
            </p:cNvPr>
            <p:cNvSpPr/>
            <p:nvPr/>
          </p:nvSpPr>
          <p:spPr>
            <a:xfrm>
              <a:off x="2987073" y="3141477"/>
              <a:ext cx="1540923" cy="1544265"/>
            </a:xfrm>
            <a:custGeom>
              <a:avLst/>
              <a:gdLst>
                <a:gd name="connsiteX0" fmla="*/ 203555 w 1540923"/>
                <a:gd name="connsiteY0" fmla="*/ 1544266 h 1544265"/>
                <a:gd name="connsiteX1" fmla="*/ 203555 w 1540923"/>
                <a:gd name="connsiteY1" fmla="*/ 0 h 1544265"/>
                <a:gd name="connsiteX2" fmla="*/ 1540923 w 1540923"/>
                <a:gd name="connsiteY2" fmla="*/ 772133 h 1544265"/>
                <a:gd name="connsiteX3" fmla="*/ 203555 w 1540923"/>
                <a:gd name="connsiteY3" fmla="*/ 1544266 h 1544265"/>
              </a:gdLst>
              <a:ahLst/>
              <a:cxnLst>
                <a:cxn ang="0">
                  <a:pos x="connsiteX0" y="connsiteY0"/>
                </a:cxn>
                <a:cxn ang="0">
                  <a:pos x="connsiteX1" y="connsiteY1"/>
                </a:cxn>
                <a:cxn ang="0">
                  <a:pos x="connsiteX2" y="connsiteY2"/>
                </a:cxn>
                <a:cxn ang="0">
                  <a:pos x="connsiteX3" y="connsiteY3"/>
                </a:cxn>
              </a:cxnLst>
              <a:rect l="l" t="t" r="r" b="b"/>
              <a:pathLst>
                <a:path w="1540923" h="1544265">
                  <a:moveTo>
                    <a:pt x="203555" y="1544266"/>
                  </a:moveTo>
                  <a:cubicBezTo>
                    <a:pt x="-67852" y="1051674"/>
                    <a:pt x="-67852" y="492592"/>
                    <a:pt x="203555" y="0"/>
                  </a:cubicBezTo>
                  <a:lnTo>
                    <a:pt x="1540923" y="772133"/>
                  </a:lnTo>
                  <a:lnTo>
                    <a:pt x="203555" y="1544266"/>
                  </a:lnTo>
                  <a:close/>
                </a:path>
              </a:pathLst>
            </a:custGeom>
            <a:gradFill>
              <a:gsLst>
                <a:gs pos="0">
                  <a:schemeClr val="accent2">
                    <a:alpha val="68000"/>
                  </a:schemeClr>
                </a:gs>
                <a:gs pos="54000">
                  <a:schemeClr val="accent2">
                    <a:alpha val="0"/>
                  </a:schemeClr>
                </a:gs>
              </a:gsLst>
              <a:lin ang="0" scaled="0"/>
            </a:grad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FC0F7604-ADB0-5B09-66E1-6EB7A8410511}"/>
                </a:ext>
              </a:extLst>
            </p:cNvPr>
            <p:cNvSpPr/>
            <p:nvPr/>
          </p:nvSpPr>
          <p:spPr>
            <a:xfrm>
              <a:off x="3225995" y="3974936"/>
              <a:ext cx="1337368" cy="1544265"/>
            </a:xfrm>
            <a:custGeom>
              <a:avLst/>
              <a:gdLst>
                <a:gd name="connsiteX0" fmla="*/ 1337369 w 1337368"/>
                <a:gd name="connsiteY0" fmla="*/ 1544266 h 1544265"/>
                <a:gd name="connsiteX1" fmla="*/ 0 w 1337368"/>
                <a:gd name="connsiteY1" fmla="*/ 772133 h 1544265"/>
                <a:gd name="connsiteX2" fmla="*/ 1337369 w 1337368"/>
                <a:gd name="connsiteY2" fmla="*/ 0 h 1544265"/>
                <a:gd name="connsiteX3" fmla="*/ 1337369 w 1337368"/>
                <a:gd name="connsiteY3" fmla="*/ 1544266 h 1544265"/>
              </a:gdLst>
              <a:ahLst/>
              <a:cxnLst>
                <a:cxn ang="0">
                  <a:pos x="connsiteX0" y="connsiteY0"/>
                </a:cxn>
                <a:cxn ang="0">
                  <a:pos x="connsiteX1" y="connsiteY1"/>
                </a:cxn>
                <a:cxn ang="0">
                  <a:pos x="connsiteX2" y="connsiteY2"/>
                </a:cxn>
                <a:cxn ang="0">
                  <a:pos x="connsiteX3" y="connsiteY3"/>
                </a:cxn>
              </a:cxnLst>
              <a:rect l="l" t="t" r="r" b="b"/>
              <a:pathLst>
                <a:path w="1337368" h="1544265">
                  <a:moveTo>
                    <a:pt x="1337369" y="1544266"/>
                  </a:moveTo>
                  <a:cubicBezTo>
                    <a:pt x="775033" y="1533019"/>
                    <a:pt x="290929" y="1253478"/>
                    <a:pt x="0" y="772133"/>
                  </a:cubicBezTo>
                  <a:lnTo>
                    <a:pt x="1337369" y="0"/>
                  </a:lnTo>
                  <a:lnTo>
                    <a:pt x="1337369" y="1544266"/>
                  </a:lnTo>
                  <a:close/>
                </a:path>
              </a:pathLst>
            </a:custGeom>
            <a:gradFill>
              <a:gsLst>
                <a:gs pos="0">
                  <a:srgbClr val="009A44"/>
                </a:gs>
                <a:gs pos="68000">
                  <a:srgbClr val="001C31">
                    <a:alpha val="0"/>
                  </a:srgbClr>
                </a:gs>
              </a:gsLst>
              <a:lin ang="17400000" scaled="0"/>
            </a:gradFill>
            <a:ln w="0" cap="flat">
              <a:noFill/>
              <a:prstDash val="solid"/>
              <a:miter/>
            </a:ln>
          </p:spPr>
          <p:txBody>
            <a:bodyPr rtlCol="0" anchor="ctr"/>
            <a:lstStyle/>
            <a:p>
              <a:endParaRPr lang="en-GB" dirty="0"/>
            </a:p>
          </p:txBody>
        </p:sp>
      </p:grpSp>
      <p:sp>
        <p:nvSpPr>
          <p:cNvPr id="2" name="Title 1">
            <a:extLst>
              <a:ext uri="{FF2B5EF4-FFF2-40B4-BE49-F238E27FC236}">
                <a16:creationId xmlns:a16="http://schemas.microsoft.com/office/drawing/2014/main" id="{67ACD842-AB99-EC6B-55E7-3339074A6609}"/>
              </a:ext>
            </a:extLst>
          </p:cNvPr>
          <p:cNvSpPr>
            <a:spLocks noGrp="1"/>
          </p:cNvSpPr>
          <p:nvPr>
            <p:ph type="title"/>
          </p:nvPr>
        </p:nvSpPr>
        <p:spPr>
          <a:xfrm>
            <a:off x="420687" y="343240"/>
            <a:ext cx="11349037" cy="1173163"/>
          </a:xfrm>
        </p:spPr>
        <p:txBody>
          <a:bodyPr/>
          <a:lstStyle/>
          <a:p>
            <a:r>
              <a:rPr lang="en-US" dirty="0"/>
              <a:t>The impact of macro market dynamics and health drivers on the future of health</a:t>
            </a:r>
            <a:endParaRPr lang="en-GB" dirty="0"/>
          </a:p>
        </p:txBody>
      </p:sp>
      <p:sp>
        <p:nvSpPr>
          <p:cNvPr id="4" name="Text Placeholder 5">
            <a:extLst>
              <a:ext uri="{FF2B5EF4-FFF2-40B4-BE49-F238E27FC236}">
                <a16:creationId xmlns:a16="http://schemas.microsoft.com/office/drawing/2014/main" id="{C9273751-5C53-22FA-7438-5D33172E592E}"/>
              </a:ext>
            </a:extLst>
          </p:cNvPr>
          <p:cNvSpPr txBox="1">
            <a:spLocks/>
          </p:cNvSpPr>
          <p:nvPr/>
        </p:nvSpPr>
        <p:spPr>
          <a:xfrm>
            <a:off x="420688" y="6089884"/>
            <a:ext cx="11384066" cy="138499"/>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600"/>
              </a:spcAft>
            </a:pPr>
            <a:r>
              <a:rPr lang="en-GB" sz="900" b="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a:t>
            </a:r>
            <a:r>
              <a:rPr lang="en-GB" sz="900" spc="-10" dirty="0">
                <a:solidFill>
                  <a:schemeClr val="bg1"/>
                </a:solidFill>
              </a:rPr>
              <a:t>Deloitte analysis</a:t>
            </a:r>
          </a:p>
        </p:txBody>
      </p:sp>
      <p:sp>
        <p:nvSpPr>
          <p:cNvPr id="157" name="TextBox 156">
            <a:extLst>
              <a:ext uri="{FF2B5EF4-FFF2-40B4-BE49-F238E27FC236}">
                <a16:creationId xmlns:a16="http://schemas.microsoft.com/office/drawing/2014/main" id="{74BD7B4D-4882-BCD9-FE19-A2B5E5665F26}"/>
              </a:ext>
            </a:extLst>
          </p:cNvPr>
          <p:cNvSpPr txBox="1">
            <a:spLocks/>
          </p:cNvSpPr>
          <p:nvPr/>
        </p:nvSpPr>
        <p:spPr>
          <a:xfrm>
            <a:off x="402511" y="1436844"/>
            <a:ext cx="3008512" cy="281083"/>
          </a:xfrm>
          <a:prstGeom prst="rect">
            <a:avLst/>
          </a:prstGeom>
          <a:noFill/>
        </p:spPr>
        <p:txBody>
          <a:bodyPr wrap="square" lIns="0" tIns="0" rIns="0" bIns="0" rtlCol="0">
            <a:spAutoFit/>
          </a:bodyPr>
          <a:lstStyle/>
          <a:p>
            <a:pPr>
              <a:spcBef>
                <a:spcPts val="600"/>
              </a:spcBef>
              <a:buSzPct val="100000"/>
            </a:pPr>
            <a:r>
              <a:rPr lang="en-GB"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MACRO MARKET DYNAMICS </a:t>
            </a:r>
          </a:p>
        </p:txBody>
      </p:sp>
      <p:grpSp>
        <p:nvGrpSpPr>
          <p:cNvPr id="169" name="Group 168">
            <a:extLst>
              <a:ext uri="{FF2B5EF4-FFF2-40B4-BE49-F238E27FC236}">
                <a16:creationId xmlns:a16="http://schemas.microsoft.com/office/drawing/2014/main" id="{E20FCC4E-9936-7C0E-2039-EC8456B046CE}"/>
              </a:ext>
            </a:extLst>
          </p:cNvPr>
          <p:cNvGrpSpPr/>
          <p:nvPr/>
        </p:nvGrpSpPr>
        <p:grpSpPr>
          <a:xfrm>
            <a:off x="10284248" y="6048592"/>
            <a:ext cx="1804735" cy="419300"/>
            <a:chOff x="10284248" y="6048592"/>
            <a:chExt cx="1804735" cy="419300"/>
          </a:xfrm>
        </p:grpSpPr>
        <p:grpSp>
          <p:nvGrpSpPr>
            <p:cNvPr id="170" name="Group 169">
              <a:extLst>
                <a:ext uri="{FF2B5EF4-FFF2-40B4-BE49-F238E27FC236}">
                  <a16:creationId xmlns:a16="http://schemas.microsoft.com/office/drawing/2014/main" id="{4CF2632D-CF62-8EC7-F74C-FF32EA33A284}"/>
                </a:ext>
              </a:extLst>
            </p:cNvPr>
            <p:cNvGrpSpPr>
              <a:grpSpLocks/>
            </p:cNvGrpSpPr>
            <p:nvPr/>
          </p:nvGrpSpPr>
          <p:grpSpPr>
            <a:xfrm>
              <a:off x="10284248" y="6283226"/>
              <a:ext cx="1804735" cy="184666"/>
              <a:chOff x="9827740" y="6135543"/>
              <a:chExt cx="1804735" cy="184666"/>
            </a:xfrm>
          </p:grpSpPr>
          <p:sp>
            <p:nvSpPr>
              <p:cNvPr id="174" name="TextBox 173">
                <a:extLst>
                  <a:ext uri="{FF2B5EF4-FFF2-40B4-BE49-F238E27FC236}">
                    <a16:creationId xmlns:a16="http://schemas.microsoft.com/office/drawing/2014/main" id="{94C8ED16-EBA2-F3A0-A67E-EB151CB98F05}"/>
                  </a:ext>
                </a:extLst>
              </p:cNvPr>
              <p:cNvSpPr txBox="1">
                <a:spLocks/>
              </p:cNvSpPr>
              <p:nvPr/>
            </p:nvSpPr>
            <p:spPr>
              <a:xfrm>
                <a:off x="10052455" y="6135543"/>
                <a:ext cx="1580020" cy="184666"/>
              </a:xfrm>
              <a:prstGeom prst="rect">
                <a:avLst/>
              </a:prstGeom>
              <a:noFill/>
            </p:spPr>
            <p:txBody>
              <a:bodyPr wrap="square" lIns="0" tIns="0" rIns="0" bIns="0" rtlCol="0" anchor="ctr">
                <a:spAutoFit/>
              </a:bodyPr>
              <a:lstStyle/>
              <a:p>
                <a:pPr>
                  <a:spcBef>
                    <a:spcPts val="600"/>
                  </a:spcBef>
                  <a:buSzPct val="100000"/>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System</a:t>
                </a:r>
              </a:p>
            </p:txBody>
          </p:sp>
          <p:sp>
            <p:nvSpPr>
              <p:cNvPr id="175" name="Oval 174">
                <a:extLst>
                  <a:ext uri="{FF2B5EF4-FFF2-40B4-BE49-F238E27FC236}">
                    <a16:creationId xmlns:a16="http://schemas.microsoft.com/office/drawing/2014/main" id="{326534FF-D5C4-9FFB-83A7-51B5899620C6}"/>
                  </a:ext>
                </a:extLst>
              </p:cNvPr>
              <p:cNvSpPr>
                <a:spLocks/>
              </p:cNvSpPr>
              <p:nvPr/>
            </p:nvSpPr>
            <p:spPr bwMode="gray">
              <a:xfrm>
                <a:off x="9827740" y="6155876"/>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1" name="Group 170">
              <a:extLst>
                <a:ext uri="{FF2B5EF4-FFF2-40B4-BE49-F238E27FC236}">
                  <a16:creationId xmlns:a16="http://schemas.microsoft.com/office/drawing/2014/main" id="{B86842DC-0238-B92E-9902-86CAD212C9AF}"/>
                </a:ext>
              </a:extLst>
            </p:cNvPr>
            <p:cNvGrpSpPr>
              <a:grpSpLocks/>
            </p:cNvGrpSpPr>
            <p:nvPr/>
          </p:nvGrpSpPr>
          <p:grpSpPr>
            <a:xfrm>
              <a:off x="10284248" y="6048592"/>
              <a:ext cx="923623" cy="184666"/>
              <a:chOff x="9827739" y="6350066"/>
              <a:chExt cx="923623" cy="184666"/>
            </a:xfrm>
          </p:grpSpPr>
          <p:sp>
            <p:nvSpPr>
              <p:cNvPr id="172" name="TextBox 171">
                <a:extLst>
                  <a:ext uri="{FF2B5EF4-FFF2-40B4-BE49-F238E27FC236}">
                    <a16:creationId xmlns:a16="http://schemas.microsoft.com/office/drawing/2014/main" id="{4DFEAE7F-FFBE-A5D3-7203-ED4DF92BC1D9}"/>
                  </a:ext>
                </a:extLst>
              </p:cNvPr>
              <p:cNvSpPr txBox="1">
                <a:spLocks/>
              </p:cNvSpPr>
              <p:nvPr/>
            </p:nvSpPr>
            <p:spPr>
              <a:xfrm>
                <a:off x="10052453" y="6350066"/>
                <a:ext cx="698909" cy="184666"/>
              </a:xfrm>
              <a:prstGeom prst="rect">
                <a:avLst/>
              </a:prstGeom>
              <a:noFill/>
            </p:spPr>
            <p:txBody>
              <a:bodyPr wrap="none" lIns="0" tIns="0" rIns="0" bIns="0" rtlCol="0" anchor="ctr">
                <a:spAutoFit/>
              </a:bodyPr>
              <a:lstStyle/>
              <a:p>
                <a:pPr>
                  <a:spcBef>
                    <a:spcPts val="600"/>
                  </a:spcBef>
                  <a:buSzPct val="100000"/>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a:t>
                </a:r>
              </a:p>
            </p:txBody>
          </p:sp>
          <p:sp>
            <p:nvSpPr>
              <p:cNvPr id="173" name="Oval 172">
                <a:extLst>
                  <a:ext uri="{FF2B5EF4-FFF2-40B4-BE49-F238E27FC236}">
                    <a16:creationId xmlns:a16="http://schemas.microsoft.com/office/drawing/2014/main" id="{C5C6F506-14DF-7D6B-D458-4431AC215EEF}"/>
                  </a:ext>
                </a:extLst>
              </p:cNvPr>
              <p:cNvSpPr>
                <a:spLocks/>
              </p:cNvSpPr>
              <p:nvPr/>
            </p:nvSpPr>
            <p:spPr bwMode="gray">
              <a:xfrm>
                <a:off x="9827739" y="6370399"/>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77" name="TextBox 176">
            <a:extLst>
              <a:ext uri="{FF2B5EF4-FFF2-40B4-BE49-F238E27FC236}">
                <a16:creationId xmlns:a16="http://schemas.microsoft.com/office/drawing/2014/main" id="{73A0E1A1-950F-1F4C-0A2E-4F3106309869}"/>
              </a:ext>
            </a:extLst>
          </p:cNvPr>
          <p:cNvSpPr txBox="1"/>
          <p:nvPr/>
        </p:nvSpPr>
        <p:spPr>
          <a:xfrm>
            <a:off x="8479895" y="1436844"/>
            <a:ext cx="3308005" cy="276999"/>
          </a:xfrm>
          <a:prstGeom prst="rect">
            <a:avLst/>
          </a:prstGeom>
          <a:noFill/>
        </p:spPr>
        <p:txBody>
          <a:bodyPr wrap="square" lIns="0" tIns="0" rIns="0" bIns="0" rtlCol="0">
            <a:spAutoFit/>
          </a:bodyPr>
          <a:lstStyle/>
          <a:p>
            <a:pPr algn="r">
              <a:spcBef>
                <a:spcPts val="600"/>
              </a:spcBef>
              <a:buSzPct val="100000"/>
            </a:pPr>
            <a:r>
              <a:rPr lang="en-GB"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RATE OF CHANGE</a:t>
            </a:r>
          </a:p>
        </p:txBody>
      </p:sp>
      <p:grpSp>
        <p:nvGrpSpPr>
          <p:cNvPr id="99" name="Group 98">
            <a:extLst>
              <a:ext uri="{FF2B5EF4-FFF2-40B4-BE49-F238E27FC236}">
                <a16:creationId xmlns:a16="http://schemas.microsoft.com/office/drawing/2014/main" id="{168F11FC-6307-A2F3-0A77-F386DA5A5A7C}"/>
              </a:ext>
            </a:extLst>
          </p:cNvPr>
          <p:cNvGrpSpPr>
            <a:grpSpLocks/>
          </p:cNvGrpSpPr>
          <p:nvPr/>
        </p:nvGrpSpPr>
        <p:grpSpPr>
          <a:xfrm>
            <a:off x="3621739" y="2665327"/>
            <a:ext cx="2341186" cy="2488658"/>
            <a:chOff x="4105275" y="2474913"/>
            <a:chExt cx="2532855" cy="2692400"/>
          </a:xfrm>
        </p:grpSpPr>
        <p:sp>
          <p:nvSpPr>
            <p:cNvPr id="100" name="Freeform 42">
              <a:extLst>
                <a:ext uri="{FF2B5EF4-FFF2-40B4-BE49-F238E27FC236}">
                  <a16:creationId xmlns:a16="http://schemas.microsoft.com/office/drawing/2014/main" id="{A1F20EAA-4903-B23F-7AAF-996E5E6D087F}"/>
                </a:ext>
              </a:extLst>
            </p:cNvPr>
            <p:cNvSpPr>
              <a:spLocks/>
            </p:cNvSpPr>
            <p:nvPr/>
          </p:nvSpPr>
          <p:spPr bwMode="auto">
            <a:xfrm>
              <a:off x="4105275" y="2474913"/>
              <a:ext cx="1189038" cy="2692400"/>
            </a:xfrm>
            <a:custGeom>
              <a:avLst/>
              <a:gdLst>
                <a:gd name="T0" fmla="*/ 211 w 211"/>
                <a:gd name="T1" fmla="*/ 0 h 477"/>
                <a:gd name="T2" fmla="*/ 211 w 211"/>
                <a:gd name="T3" fmla="*/ 464 h 477"/>
                <a:gd name="T4" fmla="*/ 174 w 211"/>
                <a:gd name="T5" fmla="*/ 464 h 477"/>
                <a:gd name="T6" fmla="*/ 152 w 211"/>
                <a:gd name="T7" fmla="*/ 430 h 477"/>
                <a:gd name="T8" fmla="*/ 51 w 211"/>
                <a:gd name="T9" fmla="*/ 424 h 477"/>
                <a:gd name="T10" fmla="*/ 44 w 211"/>
                <a:gd name="T11" fmla="*/ 378 h 477"/>
                <a:gd name="T12" fmla="*/ 33 w 211"/>
                <a:gd name="T13" fmla="*/ 356 h 477"/>
                <a:gd name="T14" fmla="*/ 36 w 211"/>
                <a:gd name="T15" fmla="*/ 345 h 477"/>
                <a:gd name="T16" fmla="*/ 28 w 211"/>
                <a:gd name="T17" fmla="*/ 333 h 477"/>
                <a:gd name="T18" fmla="*/ 28 w 211"/>
                <a:gd name="T19" fmla="*/ 299 h 477"/>
                <a:gd name="T20" fmla="*/ 5 w 211"/>
                <a:gd name="T21" fmla="*/ 292 h 477"/>
                <a:gd name="T22" fmla="*/ 33 w 211"/>
                <a:gd name="T23" fmla="*/ 214 h 477"/>
                <a:gd name="T24" fmla="*/ 211 w 211"/>
                <a:gd name="T2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477">
                  <a:moveTo>
                    <a:pt x="211" y="0"/>
                  </a:moveTo>
                  <a:cubicBezTo>
                    <a:pt x="211" y="464"/>
                    <a:pt x="211" y="464"/>
                    <a:pt x="211" y="464"/>
                  </a:cubicBezTo>
                  <a:cubicBezTo>
                    <a:pt x="184" y="473"/>
                    <a:pt x="177" y="477"/>
                    <a:pt x="174" y="464"/>
                  </a:cubicBezTo>
                  <a:cubicBezTo>
                    <a:pt x="170" y="450"/>
                    <a:pt x="165" y="429"/>
                    <a:pt x="152" y="430"/>
                  </a:cubicBezTo>
                  <a:cubicBezTo>
                    <a:pt x="108" y="431"/>
                    <a:pt x="64" y="431"/>
                    <a:pt x="51" y="424"/>
                  </a:cubicBezTo>
                  <a:cubicBezTo>
                    <a:pt x="38" y="417"/>
                    <a:pt x="46" y="385"/>
                    <a:pt x="44" y="378"/>
                  </a:cubicBezTo>
                  <a:cubicBezTo>
                    <a:pt x="41" y="371"/>
                    <a:pt x="34" y="361"/>
                    <a:pt x="33" y="356"/>
                  </a:cubicBezTo>
                  <a:cubicBezTo>
                    <a:pt x="32" y="350"/>
                    <a:pt x="36" y="345"/>
                    <a:pt x="36" y="345"/>
                  </a:cubicBezTo>
                  <a:cubicBezTo>
                    <a:pt x="36" y="345"/>
                    <a:pt x="32" y="341"/>
                    <a:pt x="28" y="333"/>
                  </a:cubicBezTo>
                  <a:cubicBezTo>
                    <a:pt x="24" y="324"/>
                    <a:pt x="30" y="305"/>
                    <a:pt x="28" y="299"/>
                  </a:cubicBezTo>
                  <a:cubicBezTo>
                    <a:pt x="27" y="294"/>
                    <a:pt x="10" y="299"/>
                    <a:pt x="5" y="292"/>
                  </a:cubicBezTo>
                  <a:cubicBezTo>
                    <a:pt x="0" y="284"/>
                    <a:pt x="32" y="225"/>
                    <a:pt x="33" y="214"/>
                  </a:cubicBezTo>
                  <a:cubicBezTo>
                    <a:pt x="34" y="203"/>
                    <a:pt x="24" y="0"/>
                    <a:pt x="211" y="0"/>
                  </a:cubicBezTo>
                  <a:close/>
                </a:path>
              </a:pathLst>
            </a:custGeom>
            <a:gradFill flip="none" rotWithShape="1">
              <a:gsLst>
                <a:gs pos="5000">
                  <a:schemeClr val="accent3">
                    <a:lumMod val="60000"/>
                    <a:lumOff val="40000"/>
                  </a:schemeClr>
                </a:gs>
                <a:gs pos="90000">
                  <a:schemeClr val="accent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1" name="Group 100">
              <a:extLst>
                <a:ext uri="{FF2B5EF4-FFF2-40B4-BE49-F238E27FC236}">
                  <a16:creationId xmlns:a16="http://schemas.microsoft.com/office/drawing/2014/main" id="{80E31740-B11C-E1E3-67A3-B6D8A8003B86}"/>
                </a:ext>
              </a:extLst>
            </p:cNvPr>
            <p:cNvGrpSpPr>
              <a:grpSpLocks/>
            </p:cNvGrpSpPr>
            <p:nvPr/>
          </p:nvGrpSpPr>
          <p:grpSpPr>
            <a:xfrm>
              <a:off x="5368925" y="4405122"/>
              <a:ext cx="1039472" cy="520066"/>
              <a:chOff x="5368925" y="4405122"/>
              <a:chExt cx="1039472" cy="520066"/>
            </a:xfrm>
          </p:grpSpPr>
          <p:grpSp>
            <p:nvGrpSpPr>
              <p:cNvPr id="121" name="Group 120">
                <a:extLst>
                  <a:ext uri="{FF2B5EF4-FFF2-40B4-BE49-F238E27FC236}">
                    <a16:creationId xmlns:a16="http://schemas.microsoft.com/office/drawing/2014/main" id="{19FA6CC6-D3E4-5CA4-3647-3CB7791AF3D0}"/>
                  </a:ext>
                </a:extLst>
              </p:cNvPr>
              <p:cNvGrpSpPr>
                <a:grpSpLocks/>
              </p:cNvGrpSpPr>
              <p:nvPr/>
            </p:nvGrpSpPr>
            <p:grpSpPr>
              <a:xfrm>
                <a:off x="5368925" y="4494434"/>
                <a:ext cx="849312" cy="46800"/>
                <a:chOff x="5368925" y="4494434"/>
                <a:chExt cx="849312" cy="58007"/>
              </a:xfrm>
            </p:grpSpPr>
            <p:sp>
              <p:nvSpPr>
                <p:cNvPr id="126" name="Rectangle: Rounded Corners 125">
                  <a:extLst>
                    <a:ext uri="{FF2B5EF4-FFF2-40B4-BE49-F238E27FC236}">
                      <a16:creationId xmlns:a16="http://schemas.microsoft.com/office/drawing/2014/main" id="{21AF101B-56A6-07EE-0768-7367617E2F40}"/>
                    </a:ext>
                  </a:extLst>
                </p:cNvPr>
                <p:cNvSpPr>
                  <a:spLocks/>
                </p:cNvSpPr>
                <p:nvPr/>
              </p:nvSpPr>
              <p:spPr bwMode="gray">
                <a:xfrm>
                  <a:off x="5562600" y="4494434"/>
                  <a:ext cx="655637" cy="58007"/>
                </a:xfrm>
                <a:prstGeom prst="roundRect">
                  <a:avLst>
                    <a:gd name="adj" fmla="val 50000"/>
                  </a:avLst>
                </a:prstGeom>
                <a:gradFill>
                  <a:gsLst>
                    <a:gs pos="18000">
                      <a:schemeClr val="accent3"/>
                    </a:gs>
                    <a:gs pos="100000">
                      <a:schemeClr val="accent3">
                        <a:lumMod val="60000"/>
                        <a:lumOff val="40000"/>
                      </a:schemeClr>
                    </a:gs>
                  </a:gsLst>
                  <a:lin ang="0" scaled="1"/>
                </a:gradFill>
                <a:ln w="19050" algn="ctr">
                  <a:noFill/>
                  <a:miter lim="800000"/>
                  <a:headEnd/>
                  <a:tailEnd/>
                </a:ln>
              </p:spPr>
              <p:txBody>
                <a:bodyPr wrap="square" lIns="88900" tIns="88900" rIns="88900" bIns="88900" rtlCol="0" anchor="ctr"/>
                <a:lstStyle/>
                <a:p>
                  <a:pPr algn="ctr">
                    <a:lnSpc>
                      <a:spcPct val="106000"/>
                    </a:lnSpc>
                  </a:pPr>
                  <a:endParaRPr lang="en-GB" sz="1600" b="1" dirty="0">
                    <a:solidFill>
                      <a:schemeClr val="bg1"/>
                    </a:solidFill>
                  </a:endParaRPr>
                </a:p>
              </p:txBody>
            </p:sp>
            <p:sp>
              <p:nvSpPr>
                <p:cNvPr id="127" name="Rectangle: Rounded Corners 126">
                  <a:extLst>
                    <a:ext uri="{FF2B5EF4-FFF2-40B4-BE49-F238E27FC236}">
                      <a16:creationId xmlns:a16="http://schemas.microsoft.com/office/drawing/2014/main" id="{03306C3F-7D3F-6452-F46C-BB0A148A3EF4}"/>
                    </a:ext>
                  </a:extLst>
                </p:cNvPr>
                <p:cNvSpPr>
                  <a:spLocks/>
                </p:cNvSpPr>
                <p:nvPr/>
              </p:nvSpPr>
              <p:spPr bwMode="gray">
                <a:xfrm>
                  <a:off x="5368925" y="4494434"/>
                  <a:ext cx="242890" cy="58007"/>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sp>
            <p:nvSpPr>
              <p:cNvPr id="122" name="Rectangle: Rounded Corners 121">
                <a:extLst>
                  <a:ext uri="{FF2B5EF4-FFF2-40B4-BE49-F238E27FC236}">
                    <a16:creationId xmlns:a16="http://schemas.microsoft.com/office/drawing/2014/main" id="{860E6B99-CDC9-04CE-7DF6-CB7E427874E1}"/>
                  </a:ext>
                </a:extLst>
              </p:cNvPr>
              <p:cNvSpPr/>
              <p:nvPr/>
            </p:nvSpPr>
            <p:spPr bwMode="gray">
              <a:xfrm rot="3685261">
                <a:off x="5389469" y="4650670"/>
                <a:ext cx="378704" cy="46800"/>
              </a:xfrm>
              <a:prstGeom prst="roundRect">
                <a:avLst>
                  <a:gd name="adj" fmla="val 50000"/>
                </a:avLst>
              </a:prstGeom>
              <a:gradFill>
                <a:gsLst>
                  <a:gs pos="100000">
                    <a:srgbClr val="4BCA2A"/>
                  </a:gs>
                  <a:gs pos="18000">
                    <a:schemeClr val="accent3"/>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3" name="Rectangle: Rounded Corners 122">
                <a:extLst>
                  <a:ext uri="{FF2B5EF4-FFF2-40B4-BE49-F238E27FC236}">
                    <a16:creationId xmlns:a16="http://schemas.microsoft.com/office/drawing/2014/main" id="{0D439D03-0A27-2BFC-3E94-6691C17C086E}"/>
                  </a:ext>
                </a:extLst>
              </p:cNvPr>
              <p:cNvSpPr/>
              <p:nvPr/>
            </p:nvSpPr>
            <p:spPr bwMode="gray">
              <a:xfrm>
                <a:off x="5636604" y="4797942"/>
                <a:ext cx="203809" cy="46800"/>
              </a:xfrm>
              <a:prstGeom prst="roundRect">
                <a:avLst>
                  <a:gd name="adj" fmla="val 50000"/>
                </a:avLst>
              </a:prstGeom>
              <a:gradFill>
                <a:gsLst>
                  <a:gs pos="18000">
                    <a:srgbClr val="4BCA2A"/>
                  </a:gs>
                  <a:gs pos="100000">
                    <a:schemeClr val="accent3">
                      <a:lumMod val="60000"/>
                      <a:lumOff val="40000"/>
                    </a:schemeClr>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4" name="Oval 123">
                <a:extLst>
                  <a:ext uri="{FF2B5EF4-FFF2-40B4-BE49-F238E27FC236}">
                    <a16:creationId xmlns:a16="http://schemas.microsoft.com/office/drawing/2014/main" id="{4C7CB031-65EF-D1B2-19FF-FE9992A62EEA}"/>
                  </a:ext>
                </a:extLst>
              </p:cNvPr>
              <p:cNvSpPr>
                <a:spLocks/>
              </p:cNvSpPr>
              <p:nvPr/>
            </p:nvSpPr>
            <p:spPr bwMode="gray">
              <a:xfrm>
                <a:off x="6182972" y="4405122"/>
                <a:ext cx="225425" cy="2254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5" name="Oval 124">
                <a:extLst>
                  <a:ext uri="{FF2B5EF4-FFF2-40B4-BE49-F238E27FC236}">
                    <a16:creationId xmlns:a16="http://schemas.microsoft.com/office/drawing/2014/main" id="{E5D0E031-62D9-DC4E-1E74-C796943E2668}"/>
                  </a:ext>
                </a:extLst>
              </p:cNvPr>
              <p:cNvSpPr/>
              <p:nvPr/>
            </p:nvSpPr>
            <p:spPr bwMode="gray">
              <a:xfrm>
                <a:off x="5806110" y="4699763"/>
                <a:ext cx="225425" cy="2254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102" name="Group 101">
              <a:extLst>
                <a:ext uri="{FF2B5EF4-FFF2-40B4-BE49-F238E27FC236}">
                  <a16:creationId xmlns:a16="http://schemas.microsoft.com/office/drawing/2014/main" id="{4594CC3B-5487-922A-0DDD-B3E125847A10}"/>
                </a:ext>
              </a:extLst>
            </p:cNvPr>
            <p:cNvGrpSpPr>
              <a:grpSpLocks/>
            </p:cNvGrpSpPr>
            <p:nvPr/>
          </p:nvGrpSpPr>
          <p:grpSpPr>
            <a:xfrm>
              <a:off x="5368925" y="3399166"/>
              <a:ext cx="1269205" cy="912866"/>
              <a:chOff x="5379245" y="3399166"/>
              <a:chExt cx="1269205" cy="912866"/>
            </a:xfrm>
          </p:grpSpPr>
          <p:sp>
            <p:nvSpPr>
              <p:cNvPr id="113" name="Rectangle: Rounded Corners 112">
                <a:extLst>
                  <a:ext uri="{FF2B5EF4-FFF2-40B4-BE49-F238E27FC236}">
                    <a16:creationId xmlns:a16="http://schemas.microsoft.com/office/drawing/2014/main" id="{39D4CDDE-261D-6978-6410-AE6319F0C1F6}"/>
                  </a:ext>
                </a:extLst>
              </p:cNvPr>
              <p:cNvSpPr>
                <a:spLocks/>
              </p:cNvSpPr>
              <p:nvPr/>
            </p:nvSpPr>
            <p:spPr bwMode="gray">
              <a:xfrm>
                <a:off x="5379245" y="3909220"/>
                <a:ext cx="183356" cy="46800"/>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4" name="Rectangle: Rounded Corners 113">
                <a:extLst>
                  <a:ext uri="{FF2B5EF4-FFF2-40B4-BE49-F238E27FC236}">
                    <a16:creationId xmlns:a16="http://schemas.microsoft.com/office/drawing/2014/main" id="{71B38FD1-E362-864B-132B-C7956F65F6B2}"/>
                  </a:ext>
                </a:extLst>
              </p:cNvPr>
              <p:cNvSpPr/>
              <p:nvPr/>
            </p:nvSpPr>
            <p:spPr bwMode="gray">
              <a:xfrm rot="2450421">
                <a:off x="5679810" y="4083957"/>
                <a:ext cx="321978" cy="46800"/>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5" name="Rectangle: Rounded Corners 114">
                <a:extLst>
                  <a:ext uri="{FF2B5EF4-FFF2-40B4-BE49-F238E27FC236}">
                    <a16:creationId xmlns:a16="http://schemas.microsoft.com/office/drawing/2014/main" id="{AA98060A-D744-5E5F-E04F-A950A3D08DA1}"/>
                  </a:ext>
                </a:extLst>
              </p:cNvPr>
              <p:cNvSpPr>
                <a:spLocks/>
              </p:cNvSpPr>
              <p:nvPr/>
            </p:nvSpPr>
            <p:spPr bwMode="gray">
              <a:xfrm>
                <a:off x="5932639" y="4175919"/>
                <a:ext cx="537215" cy="46800"/>
              </a:xfrm>
              <a:prstGeom prst="roundRect">
                <a:avLst>
                  <a:gd name="adj" fmla="val 50000"/>
                </a:avLst>
              </a:prstGeom>
              <a:gradFill>
                <a:gsLst>
                  <a:gs pos="18000">
                    <a:schemeClr val="accent3"/>
                  </a:gs>
                  <a:gs pos="100000">
                    <a:schemeClr val="accent3">
                      <a:lumMod val="60000"/>
                      <a:lumOff val="40000"/>
                    </a:schemeClr>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6" name="Rectangle: Rounded Corners 115">
                <a:extLst>
                  <a:ext uri="{FF2B5EF4-FFF2-40B4-BE49-F238E27FC236}">
                    <a16:creationId xmlns:a16="http://schemas.microsoft.com/office/drawing/2014/main" id="{699A5097-19AD-0759-B34C-82827E8D15F9}"/>
                  </a:ext>
                </a:extLst>
              </p:cNvPr>
              <p:cNvSpPr/>
              <p:nvPr/>
            </p:nvSpPr>
            <p:spPr bwMode="gray">
              <a:xfrm rot="7575428">
                <a:off x="5582968" y="3684676"/>
                <a:ext cx="460391" cy="46800"/>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7" name="Rectangle: Rounded Corners 116">
                <a:extLst>
                  <a:ext uri="{FF2B5EF4-FFF2-40B4-BE49-F238E27FC236}">
                    <a16:creationId xmlns:a16="http://schemas.microsoft.com/office/drawing/2014/main" id="{7685A84A-F30E-0A7B-452B-47E1D4427B7B}"/>
                  </a:ext>
                </a:extLst>
              </p:cNvPr>
              <p:cNvSpPr>
                <a:spLocks/>
              </p:cNvSpPr>
              <p:nvPr/>
            </p:nvSpPr>
            <p:spPr bwMode="gray">
              <a:xfrm>
                <a:off x="5915971" y="3515518"/>
                <a:ext cx="203809" cy="46800"/>
              </a:xfrm>
              <a:prstGeom prst="roundRect">
                <a:avLst>
                  <a:gd name="adj" fmla="val 50000"/>
                </a:avLst>
              </a:prstGeom>
              <a:gradFill>
                <a:gsLst>
                  <a:gs pos="18000">
                    <a:schemeClr val="accent3"/>
                  </a:gs>
                  <a:gs pos="100000">
                    <a:schemeClr val="accent3">
                      <a:lumMod val="60000"/>
                      <a:lumOff val="40000"/>
                    </a:schemeClr>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8" name="Oval 117">
                <a:extLst>
                  <a:ext uri="{FF2B5EF4-FFF2-40B4-BE49-F238E27FC236}">
                    <a16:creationId xmlns:a16="http://schemas.microsoft.com/office/drawing/2014/main" id="{4A69AB7B-8D39-4870-23AB-10E74B3AB919}"/>
                  </a:ext>
                </a:extLst>
              </p:cNvPr>
              <p:cNvSpPr>
                <a:spLocks/>
              </p:cNvSpPr>
              <p:nvPr/>
            </p:nvSpPr>
            <p:spPr bwMode="gray">
              <a:xfrm>
                <a:off x="6098093" y="3399166"/>
                <a:ext cx="279504" cy="279504"/>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9" name="Oval 118">
                <a:extLst>
                  <a:ext uri="{FF2B5EF4-FFF2-40B4-BE49-F238E27FC236}">
                    <a16:creationId xmlns:a16="http://schemas.microsoft.com/office/drawing/2014/main" id="{AE5D8E37-CF30-7E85-E206-1E1807E11EB3}"/>
                  </a:ext>
                </a:extLst>
              </p:cNvPr>
              <p:cNvSpPr>
                <a:spLocks/>
              </p:cNvSpPr>
              <p:nvPr/>
            </p:nvSpPr>
            <p:spPr bwMode="gray">
              <a:xfrm>
                <a:off x="6423025" y="4086607"/>
                <a:ext cx="225425" cy="2254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20" name="Oval 119">
                <a:extLst>
                  <a:ext uri="{FF2B5EF4-FFF2-40B4-BE49-F238E27FC236}">
                    <a16:creationId xmlns:a16="http://schemas.microsoft.com/office/drawing/2014/main" id="{283A4430-05D8-8607-DD6E-89B40DD8B148}"/>
                  </a:ext>
                </a:extLst>
              </p:cNvPr>
              <p:cNvSpPr>
                <a:spLocks/>
              </p:cNvSpPr>
              <p:nvPr/>
            </p:nvSpPr>
            <p:spPr bwMode="gray">
              <a:xfrm>
                <a:off x="5519326" y="3803033"/>
                <a:ext cx="259173" cy="259173"/>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103" name="Group 102">
              <a:extLst>
                <a:ext uri="{FF2B5EF4-FFF2-40B4-BE49-F238E27FC236}">
                  <a16:creationId xmlns:a16="http://schemas.microsoft.com/office/drawing/2014/main" id="{FCF74D46-AF90-7C15-9A22-A31994F9C96D}"/>
                </a:ext>
              </a:extLst>
            </p:cNvPr>
            <p:cNvGrpSpPr>
              <a:grpSpLocks/>
            </p:cNvGrpSpPr>
            <p:nvPr/>
          </p:nvGrpSpPr>
          <p:grpSpPr>
            <a:xfrm>
              <a:off x="5368925" y="2560980"/>
              <a:ext cx="1113144" cy="807363"/>
              <a:chOff x="5374480" y="2560980"/>
              <a:chExt cx="1113144" cy="807363"/>
            </a:xfrm>
          </p:grpSpPr>
          <p:sp>
            <p:nvSpPr>
              <p:cNvPr id="104" name="Rectangle: Rounded Corners 103">
                <a:extLst>
                  <a:ext uri="{FF2B5EF4-FFF2-40B4-BE49-F238E27FC236}">
                    <a16:creationId xmlns:a16="http://schemas.microsoft.com/office/drawing/2014/main" id="{01CAE0D7-5DA2-1474-3136-382AE0F73E01}"/>
                  </a:ext>
                </a:extLst>
              </p:cNvPr>
              <p:cNvSpPr/>
              <p:nvPr/>
            </p:nvSpPr>
            <p:spPr bwMode="gray">
              <a:xfrm>
                <a:off x="5374480" y="2945544"/>
                <a:ext cx="275433" cy="46800"/>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5" name="Rectangle: Rounded Corners 104">
                <a:extLst>
                  <a:ext uri="{FF2B5EF4-FFF2-40B4-BE49-F238E27FC236}">
                    <a16:creationId xmlns:a16="http://schemas.microsoft.com/office/drawing/2014/main" id="{B60DDEC1-7412-3F67-0E2A-C65F832AF9D8}"/>
                  </a:ext>
                </a:extLst>
              </p:cNvPr>
              <p:cNvSpPr/>
              <p:nvPr/>
            </p:nvSpPr>
            <p:spPr bwMode="gray">
              <a:xfrm rot="18512787">
                <a:off x="5560481" y="2819853"/>
                <a:ext cx="369579" cy="46800"/>
              </a:xfrm>
              <a:prstGeom prst="roundRect">
                <a:avLst>
                  <a:gd name="adj" fmla="val 50000"/>
                </a:avLst>
              </a:prstGeom>
              <a:gradFill>
                <a:gsLst>
                  <a:gs pos="18000">
                    <a:schemeClr val="accent3"/>
                  </a:gs>
                  <a:gs pos="100000">
                    <a:schemeClr val="accent3">
                      <a:lumMod val="60000"/>
                      <a:lumOff val="40000"/>
                    </a:schemeClr>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6" name="Rectangle: Rounded Corners 105">
                <a:extLst>
                  <a:ext uri="{FF2B5EF4-FFF2-40B4-BE49-F238E27FC236}">
                    <a16:creationId xmlns:a16="http://schemas.microsoft.com/office/drawing/2014/main" id="{FF92BCC8-405B-E3DE-B411-47E24B7F2DB0}"/>
                  </a:ext>
                </a:extLst>
              </p:cNvPr>
              <p:cNvSpPr/>
              <p:nvPr/>
            </p:nvSpPr>
            <p:spPr bwMode="gray">
              <a:xfrm rot="3421797">
                <a:off x="5558805" y="3096231"/>
                <a:ext cx="360000" cy="46800"/>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pPr>
                <a:endParaRPr lang="en-GB" sz="1600" b="1" dirty="0">
                  <a:solidFill>
                    <a:schemeClr val="bg1"/>
                  </a:solidFill>
                </a:endParaRPr>
              </a:p>
            </p:txBody>
          </p:sp>
          <p:sp>
            <p:nvSpPr>
              <p:cNvPr id="107" name="Oval 106">
                <a:extLst>
                  <a:ext uri="{FF2B5EF4-FFF2-40B4-BE49-F238E27FC236}">
                    <a16:creationId xmlns:a16="http://schemas.microsoft.com/office/drawing/2014/main" id="{9384A4A6-09C4-0F32-D0F4-62B73B274A4C}"/>
                  </a:ext>
                </a:extLst>
              </p:cNvPr>
              <p:cNvSpPr/>
              <p:nvPr/>
            </p:nvSpPr>
            <p:spPr bwMode="gray">
              <a:xfrm>
                <a:off x="5819653" y="2560980"/>
                <a:ext cx="179998" cy="179998"/>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8" name="Oval 107">
                <a:extLst>
                  <a:ext uri="{FF2B5EF4-FFF2-40B4-BE49-F238E27FC236}">
                    <a16:creationId xmlns:a16="http://schemas.microsoft.com/office/drawing/2014/main" id="{D926552C-1A51-22C7-779A-146573C1A93D}"/>
                  </a:ext>
                </a:extLst>
              </p:cNvPr>
              <p:cNvSpPr/>
              <p:nvPr/>
            </p:nvSpPr>
            <p:spPr bwMode="gray">
              <a:xfrm>
                <a:off x="6307626" y="2889662"/>
                <a:ext cx="179998" cy="179998"/>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9" name="Oval 108">
                <a:extLst>
                  <a:ext uri="{FF2B5EF4-FFF2-40B4-BE49-F238E27FC236}">
                    <a16:creationId xmlns:a16="http://schemas.microsoft.com/office/drawing/2014/main" id="{98E80D3F-492A-04FB-6BC7-48F3D26871E6}"/>
                  </a:ext>
                </a:extLst>
              </p:cNvPr>
              <p:cNvSpPr>
                <a:spLocks/>
              </p:cNvSpPr>
              <p:nvPr/>
            </p:nvSpPr>
            <p:spPr bwMode="gray">
              <a:xfrm>
                <a:off x="5735104" y="3164565"/>
                <a:ext cx="203778" cy="203778"/>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0" name="Rectangle: Rounded Corners 109">
                <a:extLst>
                  <a:ext uri="{FF2B5EF4-FFF2-40B4-BE49-F238E27FC236}">
                    <a16:creationId xmlns:a16="http://schemas.microsoft.com/office/drawing/2014/main" id="{23F3297E-9E84-3C91-CE56-03F41A00134D}"/>
                  </a:ext>
                </a:extLst>
              </p:cNvPr>
              <p:cNvSpPr>
                <a:spLocks/>
              </p:cNvSpPr>
              <p:nvPr/>
            </p:nvSpPr>
            <p:spPr bwMode="gray">
              <a:xfrm>
                <a:off x="5881778" y="3243054"/>
                <a:ext cx="170992" cy="45719"/>
              </a:xfrm>
              <a:prstGeom prst="roundRect">
                <a:avLst>
                  <a:gd name="adj" fmla="val 50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1" name="Rectangle: Rounded Corners 110">
                <a:extLst>
                  <a:ext uri="{FF2B5EF4-FFF2-40B4-BE49-F238E27FC236}">
                    <a16:creationId xmlns:a16="http://schemas.microsoft.com/office/drawing/2014/main" id="{AF69F67E-8808-6A45-63BC-9916B69090E9}"/>
                  </a:ext>
                </a:extLst>
              </p:cNvPr>
              <p:cNvSpPr/>
              <p:nvPr/>
            </p:nvSpPr>
            <p:spPr bwMode="gray">
              <a:xfrm>
                <a:off x="6136668" y="2973556"/>
                <a:ext cx="203809" cy="46800"/>
              </a:xfrm>
              <a:prstGeom prst="roundRect">
                <a:avLst>
                  <a:gd name="adj" fmla="val 50000"/>
                </a:avLst>
              </a:prstGeom>
              <a:gradFill>
                <a:gsLst>
                  <a:gs pos="18000">
                    <a:srgbClr val="4BCA2A"/>
                  </a:gs>
                  <a:gs pos="100000">
                    <a:schemeClr val="accent3">
                      <a:lumMod val="60000"/>
                      <a:lumOff val="40000"/>
                    </a:schemeClr>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2" name="Rectangle: Rounded Corners 111">
                <a:extLst>
                  <a:ext uri="{FF2B5EF4-FFF2-40B4-BE49-F238E27FC236}">
                    <a16:creationId xmlns:a16="http://schemas.microsoft.com/office/drawing/2014/main" id="{A5AEA807-B8F0-D75B-6E8C-DE7B50C75B5A}"/>
                  </a:ext>
                </a:extLst>
              </p:cNvPr>
              <p:cNvSpPr/>
              <p:nvPr/>
            </p:nvSpPr>
            <p:spPr bwMode="gray">
              <a:xfrm rot="17623371">
                <a:off x="5929586" y="3106154"/>
                <a:ext cx="331514" cy="45719"/>
              </a:xfrm>
              <a:prstGeom prst="roundRect">
                <a:avLst>
                  <a:gd name="adj" fmla="val 50000"/>
                </a:avLst>
              </a:prstGeom>
              <a:gradFill>
                <a:gsLst>
                  <a:gs pos="100000">
                    <a:srgbClr val="4BCA2A"/>
                  </a:gs>
                  <a:gs pos="18000">
                    <a:schemeClr val="accent3"/>
                  </a:gs>
                </a:gsLst>
                <a:lin ang="0" scaled="1"/>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sp>
        <p:nvSpPr>
          <p:cNvPr id="128" name="Oval 127">
            <a:extLst>
              <a:ext uri="{FF2B5EF4-FFF2-40B4-BE49-F238E27FC236}">
                <a16:creationId xmlns:a16="http://schemas.microsoft.com/office/drawing/2014/main" id="{CD908235-C2EB-9569-75A6-3CA59361816D}"/>
              </a:ext>
            </a:extLst>
          </p:cNvPr>
          <p:cNvSpPr>
            <a:spLocks/>
          </p:cNvSpPr>
          <p:nvPr/>
        </p:nvSpPr>
        <p:spPr bwMode="gray">
          <a:xfrm>
            <a:off x="2622830" y="1936790"/>
            <a:ext cx="3953924" cy="3953924"/>
          </a:xfrm>
          <a:prstGeom prst="ellipse">
            <a:avLst/>
          </a:prstGeom>
          <a:noFill/>
          <a:ln w="19050" algn="ctr">
            <a:gradFill flip="none" rotWithShape="1">
              <a:gsLst>
                <a:gs pos="18000">
                  <a:srgbClr val="002340">
                    <a:alpha val="0"/>
                  </a:srgbClr>
                </a:gs>
                <a:gs pos="79000">
                  <a:schemeClr val="bg1"/>
                </a:gs>
              </a:gsLst>
              <a:lin ang="0" scaled="1"/>
              <a:tileRect/>
            </a:grad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9" name="Group 128">
            <a:extLst>
              <a:ext uri="{FF2B5EF4-FFF2-40B4-BE49-F238E27FC236}">
                <a16:creationId xmlns:a16="http://schemas.microsoft.com/office/drawing/2014/main" id="{12CC3A1B-B216-B0AF-3C71-1CCDEBCBCB5F}"/>
              </a:ext>
            </a:extLst>
          </p:cNvPr>
          <p:cNvGrpSpPr/>
          <p:nvPr/>
        </p:nvGrpSpPr>
        <p:grpSpPr>
          <a:xfrm>
            <a:off x="6418119" y="3360696"/>
            <a:ext cx="2562453" cy="215444"/>
            <a:chOff x="8063191" y="3518204"/>
            <a:chExt cx="2772237" cy="233082"/>
          </a:xfrm>
        </p:grpSpPr>
        <p:sp>
          <p:nvSpPr>
            <p:cNvPr id="130" name="TextBox 129">
              <a:extLst>
                <a:ext uri="{FF2B5EF4-FFF2-40B4-BE49-F238E27FC236}">
                  <a16:creationId xmlns:a16="http://schemas.microsoft.com/office/drawing/2014/main" id="{F32683FB-402D-6FFE-F857-85743B5A4AA1}"/>
                </a:ext>
              </a:extLst>
            </p:cNvPr>
            <p:cNvSpPr txBox="1">
              <a:spLocks/>
            </p:cNvSpPr>
            <p:nvPr/>
          </p:nvSpPr>
          <p:spPr>
            <a:xfrm>
              <a:off x="8395354" y="3518204"/>
              <a:ext cx="2440074" cy="233082"/>
            </a:xfrm>
            <a:prstGeom prst="rect">
              <a:avLst/>
            </a:prstGeom>
            <a:noFill/>
          </p:spPr>
          <p:txBody>
            <a:bodyPr wrap="non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Behaviour change/nudging</a:t>
              </a:r>
            </a:p>
          </p:txBody>
        </p:sp>
        <p:sp>
          <p:nvSpPr>
            <p:cNvPr id="131" name="Oval 130">
              <a:extLst>
                <a:ext uri="{FF2B5EF4-FFF2-40B4-BE49-F238E27FC236}">
                  <a16:creationId xmlns:a16="http://schemas.microsoft.com/office/drawing/2014/main" id="{1A354323-94D5-29F8-9251-A26E2BE84F20}"/>
                </a:ext>
              </a:extLst>
            </p:cNvPr>
            <p:cNvSpPr>
              <a:spLocks/>
            </p:cNvSpPr>
            <p:nvPr/>
          </p:nvSpPr>
          <p:spPr bwMode="gray">
            <a:xfrm>
              <a:off x="8063191" y="3518407"/>
              <a:ext cx="215039" cy="215039"/>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3" name="TextBox 132">
            <a:extLst>
              <a:ext uri="{FF2B5EF4-FFF2-40B4-BE49-F238E27FC236}">
                <a16:creationId xmlns:a16="http://schemas.microsoft.com/office/drawing/2014/main" id="{782B4166-8AE7-E1F3-635B-D9509377113E}"/>
              </a:ext>
            </a:extLst>
          </p:cNvPr>
          <p:cNvSpPr txBox="1">
            <a:spLocks/>
          </p:cNvSpPr>
          <p:nvPr/>
        </p:nvSpPr>
        <p:spPr>
          <a:xfrm>
            <a:off x="6234335" y="2436226"/>
            <a:ext cx="1115789" cy="215444"/>
          </a:xfrm>
          <a:prstGeom prst="rect">
            <a:avLst/>
          </a:prstGeom>
          <a:noFill/>
        </p:spPr>
        <p:txBody>
          <a:bodyPr wrap="squar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Data sharing</a:t>
            </a:r>
          </a:p>
        </p:txBody>
      </p:sp>
      <p:sp>
        <p:nvSpPr>
          <p:cNvPr id="134" name="Oval 133">
            <a:extLst>
              <a:ext uri="{FF2B5EF4-FFF2-40B4-BE49-F238E27FC236}">
                <a16:creationId xmlns:a16="http://schemas.microsoft.com/office/drawing/2014/main" id="{03623340-E597-1746-B99F-077DFF23920E}"/>
              </a:ext>
            </a:extLst>
          </p:cNvPr>
          <p:cNvSpPr>
            <a:spLocks/>
          </p:cNvSpPr>
          <p:nvPr/>
        </p:nvSpPr>
        <p:spPr bwMode="gray">
          <a:xfrm>
            <a:off x="5927308" y="2436414"/>
            <a:ext cx="198766" cy="198766"/>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5" name="Group 134">
            <a:extLst>
              <a:ext uri="{FF2B5EF4-FFF2-40B4-BE49-F238E27FC236}">
                <a16:creationId xmlns:a16="http://schemas.microsoft.com/office/drawing/2014/main" id="{288493F5-8A0E-9355-02DC-DEA9ED06768F}"/>
              </a:ext>
            </a:extLst>
          </p:cNvPr>
          <p:cNvGrpSpPr/>
          <p:nvPr/>
        </p:nvGrpSpPr>
        <p:grpSpPr>
          <a:xfrm>
            <a:off x="6483987" y="3822932"/>
            <a:ext cx="2118036" cy="215444"/>
            <a:chOff x="8134453" y="4018282"/>
            <a:chExt cx="2291436" cy="233082"/>
          </a:xfrm>
        </p:grpSpPr>
        <p:sp>
          <p:nvSpPr>
            <p:cNvPr id="136" name="TextBox 135">
              <a:extLst>
                <a:ext uri="{FF2B5EF4-FFF2-40B4-BE49-F238E27FC236}">
                  <a16:creationId xmlns:a16="http://schemas.microsoft.com/office/drawing/2014/main" id="{503A4849-0E3C-2CC4-3990-3E96FDFC643B}"/>
                </a:ext>
              </a:extLst>
            </p:cNvPr>
            <p:cNvSpPr txBox="1">
              <a:spLocks/>
            </p:cNvSpPr>
            <p:nvPr/>
          </p:nvSpPr>
          <p:spPr>
            <a:xfrm>
              <a:off x="8466616" y="4018282"/>
              <a:ext cx="1959273" cy="233082"/>
            </a:xfrm>
            <a:prstGeom prst="rect">
              <a:avLst/>
            </a:prstGeom>
            <a:noFill/>
          </p:spPr>
          <p:txBody>
            <a:bodyPr wrap="non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Continued innovation</a:t>
              </a:r>
            </a:p>
          </p:txBody>
        </p:sp>
        <p:sp>
          <p:nvSpPr>
            <p:cNvPr id="137" name="Oval 136">
              <a:extLst>
                <a:ext uri="{FF2B5EF4-FFF2-40B4-BE49-F238E27FC236}">
                  <a16:creationId xmlns:a16="http://schemas.microsoft.com/office/drawing/2014/main" id="{D724FC25-E19C-B0CE-0774-1CECD72C9C50}"/>
                </a:ext>
              </a:extLst>
            </p:cNvPr>
            <p:cNvSpPr>
              <a:spLocks/>
            </p:cNvSpPr>
            <p:nvPr/>
          </p:nvSpPr>
          <p:spPr bwMode="gray">
            <a:xfrm>
              <a:off x="8134453" y="4018485"/>
              <a:ext cx="215039" cy="215039"/>
            </a:xfrm>
            <a:prstGeom prst="ellipse">
              <a:avLst/>
            </a:prstGeom>
            <a:gradFill flip="none" rotWithShape="1">
              <a:gsLst>
                <a:gs pos="15000">
                  <a:schemeClr val="accent3">
                    <a:lumMod val="60000"/>
                    <a:lumOff val="40000"/>
                  </a:schemeClr>
                </a:gs>
                <a:gs pos="85000">
                  <a:schemeClr val="accent3"/>
                </a:gs>
              </a:gsLst>
              <a:lin ang="16200000" scaled="1"/>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8" name="Group 137">
            <a:extLst>
              <a:ext uri="{FF2B5EF4-FFF2-40B4-BE49-F238E27FC236}">
                <a16:creationId xmlns:a16="http://schemas.microsoft.com/office/drawing/2014/main" id="{DC4F1C1E-628C-B0D7-4D89-751E008A8A99}"/>
              </a:ext>
            </a:extLst>
          </p:cNvPr>
          <p:cNvGrpSpPr/>
          <p:nvPr/>
        </p:nvGrpSpPr>
        <p:grpSpPr>
          <a:xfrm>
            <a:off x="6261398" y="4747401"/>
            <a:ext cx="3073810" cy="215444"/>
            <a:chOff x="7893640" y="5018439"/>
            <a:chExt cx="3325458" cy="233082"/>
          </a:xfrm>
        </p:grpSpPr>
        <p:sp>
          <p:nvSpPr>
            <p:cNvPr id="139" name="TextBox 138">
              <a:extLst>
                <a:ext uri="{FF2B5EF4-FFF2-40B4-BE49-F238E27FC236}">
                  <a16:creationId xmlns:a16="http://schemas.microsoft.com/office/drawing/2014/main" id="{8B3DB75A-C7F2-D1F4-A3D5-734324FC11FE}"/>
                </a:ext>
              </a:extLst>
            </p:cNvPr>
            <p:cNvSpPr txBox="1">
              <a:spLocks/>
            </p:cNvSpPr>
            <p:nvPr/>
          </p:nvSpPr>
          <p:spPr>
            <a:xfrm>
              <a:off x="8225803" y="5018439"/>
              <a:ext cx="2993295" cy="233082"/>
            </a:xfrm>
            <a:prstGeom prst="rect">
              <a:avLst/>
            </a:prstGeom>
            <a:noFill/>
          </p:spPr>
          <p:txBody>
            <a:bodyPr wrap="non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Platforms and hyper competition</a:t>
              </a:r>
            </a:p>
          </p:txBody>
        </p:sp>
        <p:sp>
          <p:nvSpPr>
            <p:cNvPr id="140" name="Oval 139">
              <a:extLst>
                <a:ext uri="{FF2B5EF4-FFF2-40B4-BE49-F238E27FC236}">
                  <a16:creationId xmlns:a16="http://schemas.microsoft.com/office/drawing/2014/main" id="{AF74AA97-7213-B5CB-310E-6B9CE020E3A9}"/>
                </a:ext>
              </a:extLst>
            </p:cNvPr>
            <p:cNvSpPr>
              <a:spLocks/>
            </p:cNvSpPr>
            <p:nvPr/>
          </p:nvSpPr>
          <p:spPr bwMode="gray">
            <a:xfrm>
              <a:off x="7893640" y="5018642"/>
              <a:ext cx="215039" cy="215039"/>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1" name="Group 140">
            <a:extLst>
              <a:ext uri="{FF2B5EF4-FFF2-40B4-BE49-F238E27FC236}">
                <a16:creationId xmlns:a16="http://schemas.microsoft.com/office/drawing/2014/main" id="{1D7D2B5D-F4C8-A38F-AE5C-DFB22B3135D4}"/>
              </a:ext>
            </a:extLst>
          </p:cNvPr>
          <p:cNvGrpSpPr/>
          <p:nvPr/>
        </p:nvGrpSpPr>
        <p:grpSpPr>
          <a:xfrm>
            <a:off x="5927309" y="5209637"/>
            <a:ext cx="2493523" cy="215444"/>
            <a:chOff x="7532199" y="5518517"/>
            <a:chExt cx="2697664" cy="233082"/>
          </a:xfrm>
        </p:grpSpPr>
        <p:sp>
          <p:nvSpPr>
            <p:cNvPr id="142" name="TextBox 141">
              <a:extLst>
                <a:ext uri="{FF2B5EF4-FFF2-40B4-BE49-F238E27FC236}">
                  <a16:creationId xmlns:a16="http://schemas.microsoft.com/office/drawing/2014/main" id="{461AFD09-D3F9-4684-7E7A-6F58B8900944}"/>
                </a:ext>
              </a:extLst>
            </p:cNvPr>
            <p:cNvSpPr txBox="1">
              <a:spLocks/>
            </p:cNvSpPr>
            <p:nvPr/>
          </p:nvSpPr>
          <p:spPr>
            <a:xfrm>
              <a:off x="7864362" y="5518517"/>
              <a:ext cx="2365501" cy="233082"/>
            </a:xfrm>
            <a:prstGeom prst="rect">
              <a:avLst/>
            </a:prstGeom>
            <a:noFill/>
          </p:spPr>
          <p:txBody>
            <a:bodyPr wrap="non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Networks and ecosystems</a:t>
              </a:r>
            </a:p>
          </p:txBody>
        </p:sp>
        <p:sp>
          <p:nvSpPr>
            <p:cNvPr id="143" name="Oval 142">
              <a:extLst>
                <a:ext uri="{FF2B5EF4-FFF2-40B4-BE49-F238E27FC236}">
                  <a16:creationId xmlns:a16="http://schemas.microsoft.com/office/drawing/2014/main" id="{24D5FBBE-B489-F146-F1F3-9FBAFE711969}"/>
                </a:ext>
              </a:extLst>
            </p:cNvPr>
            <p:cNvSpPr>
              <a:spLocks/>
            </p:cNvSpPr>
            <p:nvPr/>
          </p:nvSpPr>
          <p:spPr bwMode="gray">
            <a:xfrm>
              <a:off x="7532199" y="5518720"/>
              <a:ext cx="215039" cy="215039"/>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5" name="TextBox 144">
            <a:extLst>
              <a:ext uri="{FF2B5EF4-FFF2-40B4-BE49-F238E27FC236}">
                <a16:creationId xmlns:a16="http://schemas.microsoft.com/office/drawing/2014/main" id="{DBE4DCCF-7025-14DE-A039-2116EE37D747}"/>
              </a:ext>
            </a:extLst>
          </p:cNvPr>
          <p:cNvSpPr txBox="1">
            <a:spLocks/>
          </p:cNvSpPr>
          <p:nvPr/>
        </p:nvSpPr>
        <p:spPr>
          <a:xfrm>
            <a:off x="5509995" y="1973990"/>
            <a:ext cx="1948082" cy="215444"/>
          </a:xfrm>
          <a:prstGeom prst="rect">
            <a:avLst/>
          </a:prstGeom>
          <a:noFill/>
        </p:spPr>
        <p:txBody>
          <a:bodyPr wrap="squar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Empowered consumer</a:t>
            </a:r>
          </a:p>
        </p:txBody>
      </p:sp>
      <p:sp>
        <p:nvSpPr>
          <p:cNvPr id="146" name="Oval 145">
            <a:extLst>
              <a:ext uri="{FF2B5EF4-FFF2-40B4-BE49-F238E27FC236}">
                <a16:creationId xmlns:a16="http://schemas.microsoft.com/office/drawing/2014/main" id="{17C4327A-B261-A582-CA2C-B8484DE27766}"/>
              </a:ext>
            </a:extLst>
          </p:cNvPr>
          <p:cNvSpPr>
            <a:spLocks/>
          </p:cNvSpPr>
          <p:nvPr/>
        </p:nvSpPr>
        <p:spPr bwMode="gray">
          <a:xfrm>
            <a:off x="5202967" y="1974178"/>
            <a:ext cx="198766" cy="198766"/>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TextBox 147">
            <a:extLst>
              <a:ext uri="{FF2B5EF4-FFF2-40B4-BE49-F238E27FC236}">
                <a16:creationId xmlns:a16="http://schemas.microsoft.com/office/drawing/2014/main" id="{AA3FBC5F-2C46-38E5-51EC-E54080E3AD12}"/>
              </a:ext>
            </a:extLst>
          </p:cNvPr>
          <p:cNvSpPr txBox="1">
            <a:spLocks/>
          </p:cNvSpPr>
          <p:nvPr/>
        </p:nvSpPr>
        <p:spPr>
          <a:xfrm>
            <a:off x="6568425" y="2898465"/>
            <a:ext cx="2844336" cy="199141"/>
          </a:xfrm>
          <a:prstGeom prst="rect">
            <a:avLst/>
          </a:prstGeom>
          <a:noFill/>
        </p:spPr>
        <p:txBody>
          <a:bodyPr wrap="squar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Institutional trust / social compact</a:t>
            </a:r>
          </a:p>
        </p:txBody>
      </p:sp>
      <p:sp>
        <p:nvSpPr>
          <p:cNvPr id="149" name="Oval 148">
            <a:extLst>
              <a:ext uri="{FF2B5EF4-FFF2-40B4-BE49-F238E27FC236}">
                <a16:creationId xmlns:a16="http://schemas.microsoft.com/office/drawing/2014/main" id="{AAE201F1-CBBC-A5CF-A5DB-46DFAEA82D27}"/>
              </a:ext>
            </a:extLst>
          </p:cNvPr>
          <p:cNvSpPr>
            <a:spLocks/>
          </p:cNvSpPr>
          <p:nvPr/>
        </p:nvSpPr>
        <p:spPr bwMode="gray">
          <a:xfrm>
            <a:off x="6261398" y="2898653"/>
            <a:ext cx="198766" cy="198767"/>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0" name="Group 149">
            <a:extLst>
              <a:ext uri="{FF2B5EF4-FFF2-40B4-BE49-F238E27FC236}">
                <a16:creationId xmlns:a16="http://schemas.microsoft.com/office/drawing/2014/main" id="{320B3F58-E672-1F1E-5ECE-24F399A8F2E2}"/>
              </a:ext>
            </a:extLst>
          </p:cNvPr>
          <p:cNvGrpSpPr/>
          <p:nvPr/>
        </p:nvGrpSpPr>
        <p:grpSpPr>
          <a:xfrm>
            <a:off x="6418119" y="4285166"/>
            <a:ext cx="2027883" cy="215444"/>
            <a:chOff x="8063191" y="4518360"/>
            <a:chExt cx="2193902" cy="233082"/>
          </a:xfrm>
        </p:grpSpPr>
        <p:sp>
          <p:nvSpPr>
            <p:cNvPr id="151" name="TextBox 150">
              <a:extLst>
                <a:ext uri="{FF2B5EF4-FFF2-40B4-BE49-F238E27FC236}">
                  <a16:creationId xmlns:a16="http://schemas.microsoft.com/office/drawing/2014/main" id="{480B34E2-16CF-930A-372D-41E8B06A0FE3}"/>
                </a:ext>
              </a:extLst>
            </p:cNvPr>
            <p:cNvSpPr txBox="1">
              <a:spLocks/>
            </p:cNvSpPr>
            <p:nvPr/>
          </p:nvSpPr>
          <p:spPr>
            <a:xfrm>
              <a:off x="8395354" y="4518360"/>
              <a:ext cx="1861739" cy="233082"/>
            </a:xfrm>
            <a:prstGeom prst="rect">
              <a:avLst/>
            </a:prstGeom>
            <a:noFill/>
          </p:spPr>
          <p:txBody>
            <a:bodyPr wrap="non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Data interoperability</a:t>
              </a:r>
            </a:p>
          </p:txBody>
        </p:sp>
        <p:sp>
          <p:nvSpPr>
            <p:cNvPr id="152" name="Oval 151">
              <a:extLst>
                <a:ext uri="{FF2B5EF4-FFF2-40B4-BE49-F238E27FC236}">
                  <a16:creationId xmlns:a16="http://schemas.microsoft.com/office/drawing/2014/main" id="{DC23EB5F-1307-57F1-EFE9-D2C70EE2E906}"/>
                </a:ext>
              </a:extLst>
            </p:cNvPr>
            <p:cNvSpPr>
              <a:spLocks/>
            </p:cNvSpPr>
            <p:nvPr/>
          </p:nvSpPr>
          <p:spPr bwMode="gray">
            <a:xfrm>
              <a:off x="8063191" y="4518563"/>
              <a:ext cx="215039" cy="215039"/>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3" name="Group 152">
            <a:extLst>
              <a:ext uri="{FF2B5EF4-FFF2-40B4-BE49-F238E27FC236}">
                <a16:creationId xmlns:a16="http://schemas.microsoft.com/office/drawing/2014/main" id="{4FB99B98-D898-0E41-A984-D3188D712DAE}"/>
              </a:ext>
            </a:extLst>
          </p:cNvPr>
          <p:cNvGrpSpPr/>
          <p:nvPr/>
        </p:nvGrpSpPr>
        <p:grpSpPr>
          <a:xfrm>
            <a:off x="5202966" y="5671869"/>
            <a:ext cx="2029485" cy="215444"/>
            <a:chOff x="6748556" y="6018591"/>
            <a:chExt cx="2195636" cy="233082"/>
          </a:xfrm>
        </p:grpSpPr>
        <p:sp>
          <p:nvSpPr>
            <p:cNvPr id="154" name="TextBox 153">
              <a:extLst>
                <a:ext uri="{FF2B5EF4-FFF2-40B4-BE49-F238E27FC236}">
                  <a16:creationId xmlns:a16="http://schemas.microsoft.com/office/drawing/2014/main" id="{01BF046E-DC6C-4F6C-A255-F7ACB781AAD0}"/>
                </a:ext>
              </a:extLst>
            </p:cNvPr>
            <p:cNvSpPr txBox="1">
              <a:spLocks/>
            </p:cNvSpPr>
            <p:nvPr/>
          </p:nvSpPr>
          <p:spPr>
            <a:xfrm>
              <a:off x="7080718" y="6018591"/>
              <a:ext cx="1863474" cy="233082"/>
            </a:xfrm>
            <a:prstGeom prst="rect">
              <a:avLst/>
            </a:prstGeom>
            <a:noFill/>
          </p:spPr>
          <p:txBody>
            <a:bodyPr wrap="none" lIns="0" tIns="0" rIns="0" bIns="0" rtlCol="0">
              <a:spAutoFit/>
            </a:bodyPr>
            <a:lstStyle/>
            <a:p>
              <a:pPr>
                <a:spcBef>
                  <a:spcPts val="600"/>
                </a:spcBef>
                <a:buSzPct val="100000"/>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Sick care to well care</a:t>
              </a:r>
            </a:p>
          </p:txBody>
        </p:sp>
        <p:sp>
          <p:nvSpPr>
            <p:cNvPr id="155" name="Oval 154">
              <a:extLst>
                <a:ext uri="{FF2B5EF4-FFF2-40B4-BE49-F238E27FC236}">
                  <a16:creationId xmlns:a16="http://schemas.microsoft.com/office/drawing/2014/main" id="{F06134FF-6339-3235-816C-6D867E8EB4E6}"/>
                </a:ext>
              </a:extLst>
            </p:cNvPr>
            <p:cNvSpPr>
              <a:spLocks/>
            </p:cNvSpPr>
            <p:nvPr/>
          </p:nvSpPr>
          <p:spPr bwMode="gray">
            <a:xfrm>
              <a:off x="6748556" y="6018798"/>
              <a:ext cx="215039" cy="215039"/>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8" name="TextBox 157">
            <a:extLst>
              <a:ext uri="{FF2B5EF4-FFF2-40B4-BE49-F238E27FC236}">
                <a16:creationId xmlns:a16="http://schemas.microsoft.com/office/drawing/2014/main" id="{AC7E9D68-5C15-CF52-0E5E-D0E8F7442BD1}"/>
              </a:ext>
            </a:extLst>
          </p:cNvPr>
          <p:cNvSpPr txBox="1"/>
          <p:nvPr/>
        </p:nvSpPr>
        <p:spPr>
          <a:xfrm>
            <a:off x="5666202" y="1436844"/>
            <a:ext cx="3308005" cy="256038"/>
          </a:xfrm>
          <a:prstGeom prst="rect">
            <a:avLst/>
          </a:prstGeom>
          <a:noFill/>
        </p:spPr>
        <p:txBody>
          <a:bodyPr wrap="square" lIns="0" tIns="0" rIns="0" bIns="0" rtlCol="0">
            <a:spAutoFit/>
          </a:bodyPr>
          <a:lstStyle/>
          <a:p>
            <a:pPr algn="ctr">
              <a:spcBef>
                <a:spcPts val="600"/>
              </a:spcBef>
              <a:buSzPct val="100000"/>
            </a:pPr>
            <a:r>
              <a:rPr lang="en-GB"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FUTURE OF HEALTH DRIVERS</a:t>
            </a:r>
          </a:p>
        </p:txBody>
      </p:sp>
      <p:sp>
        <p:nvSpPr>
          <p:cNvPr id="199" name="TextBox 198">
            <a:extLst>
              <a:ext uri="{FF2B5EF4-FFF2-40B4-BE49-F238E27FC236}">
                <a16:creationId xmlns:a16="http://schemas.microsoft.com/office/drawing/2014/main" id="{4FCB7777-011F-4BDC-646F-876BA178DA67}"/>
              </a:ext>
            </a:extLst>
          </p:cNvPr>
          <p:cNvSpPr txBox="1"/>
          <p:nvPr/>
        </p:nvSpPr>
        <p:spPr>
          <a:xfrm>
            <a:off x="327037" y="3158856"/>
            <a:ext cx="2202141" cy="430887"/>
          </a:xfrm>
          <a:prstGeom prst="rect">
            <a:avLst/>
          </a:prstGeom>
          <a:noFill/>
        </p:spPr>
        <p:txBody>
          <a:bodyPr wrap="square" lIns="0" tIns="0" rIns="0" bIns="0">
            <a:spAutoFit/>
          </a:bodyPr>
          <a:lstStyle/>
          <a:p>
            <a:pPr algn="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Stakeholder alignment on climate change and ESG </a:t>
            </a:r>
            <a:endPar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0" name="TextBox 199">
            <a:extLst>
              <a:ext uri="{FF2B5EF4-FFF2-40B4-BE49-F238E27FC236}">
                <a16:creationId xmlns:a16="http://schemas.microsoft.com/office/drawing/2014/main" id="{C65C013A-5CFB-BE17-13F7-9F41A2843888}"/>
              </a:ext>
            </a:extLst>
          </p:cNvPr>
          <p:cNvSpPr txBox="1"/>
          <p:nvPr/>
        </p:nvSpPr>
        <p:spPr>
          <a:xfrm>
            <a:off x="399259" y="3842061"/>
            <a:ext cx="2129919" cy="222597"/>
          </a:xfrm>
          <a:prstGeom prst="rect">
            <a:avLst/>
          </a:prstGeom>
          <a:noFill/>
        </p:spPr>
        <p:txBody>
          <a:bodyPr wrap="square" lIns="0" tIns="0" rIns="0" bIns="0">
            <a:spAutoFit/>
          </a:bodyPr>
          <a:lstStyle/>
          <a:p>
            <a:pPr algn="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equity </a:t>
            </a:r>
            <a:endPar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1" name="TextBox 200">
            <a:extLst>
              <a:ext uri="{FF2B5EF4-FFF2-40B4-BE49-F238E27FC236}">
                <a16:creationId xmlns:a16="http://schemas.microsoft.com/office/drawing/2014/main" id="{21137736-0AF5-7A07-8C16-30895A2D3452}"/>
              </a:ext>
            </a:extLst>
          </p:cNvPr>
          <p:cNvSpPr txBox="1"/>
          <p:nvPr/>
        </p:nvSpPr>
        <p:spPr>
          <a:xfrm>
            <a:off x="399259" y="4309825"/>
            <a:ext cx="2129919" cy="430887"/>
          </a:xfrm>
          <a:prstGeom prst="rect">
            <a:avLst/>
          </a:prstGeom>
          <a:noFill/>
        </p:spPr>
        <p:txBody>
          <a:bodyPr wrap="square" lIns="0" tIns="0" rIns="0" bIns="0">
            <a:spAutoFit/>
          </a:bodyPr>
          <a:lstStyle/>
          <a:p>
            <a:pPr algn="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Sustainability of the healthcare workforce </a:t>
            </a:r>
            <a:endPar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3" name="Group 212">
            <a:extLst>
              <a:ext uri="{FF2B5EF4-FFF2-40B4-BE49-F238E27FC236}">
                <a16:creationId xmlns:a16="http://schemas.microsoft.com/office/drawing/2014/main" id="{2D7A0A6A-7246-E905-8920-8279221C5103}"/>
              </a:ext>
            </a:extLst>
          </p:cNvPr>
          <p:cNvGrpSpPr/>
          <p:nvPr/>
        </p:nvGrpSpPr>
        <p:grpSpPr>
          <a:xfrm>
            <a:off x="908709" y="2291377"/>
            <a:ext cx="2120671" cy="3256813"/>
            <a:chOff x="420688" y="2291377"/>
            <a:chExt cx="3067289" cy="3256813"/>
          </a:xfrm>
        </p:grpSpPr>
        <p:sp>
          <p:nvSpPr>
            <p:cNvPr id="198" name="TextBox 197">
              <a:extLst>
                <a:ext uri="{FF2B5EF4-FFF2-40B4-BE49-F238E27FC236}">
                  <a16:creationId xmlns:a16="http://schemas.microsoft.com/office/drawing/2014/main" id="{EA73BDF7-5DDF-822E-C336-5FD6918AF0E0}"/>
                </a:ext>
              </a:extLst>
            </p:cNvPr>
            <p:cNvSpPr txBox="1"/>
            <p:nvPr/>
          </p:nvSpPr>
          <p:spPr>
            <a:xfrm>
              <a:off x="420688" y="2291377"/>
              <a:ext cx="3067289" cy="215444"/>
            </a:xfrm>
            <a:prstGeom prst="rect">
              <a:avLst/>
            </a:prstGeom>
            <a:noFill/>
          </p:spPr>
          <p:txBody>
            <a:bodyPr wrap="square" lIns="0" tIns="0" rIns="0" bIns="0">
              <a:spAutoFit/>
            </a:bodyPr>
            <a:lstStyle/>
            <a:p>
              <a:pPr algn="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COVID-19 pandemic </a:t>
              </a:r>
            </a:p>
          </p:txBody>
        </p:sp>
        <p:sp>
          <p:nvSpPr>
            <p:cNvPr id="202" name="TextBox 201">
              <a:extLst>
                <a:ext uri="{FF2B5EF4-FFF2-40B4-BE49-F238E27FC236}">
                  <a16:creationId xmlns:a16="http://schemas.microsoft.com/office/drawing/2014/main" id="{CCBE4E11-D321-3BA1-294A-9802C4C1E34E}"/>
                </a:ext>
              </a:extLst>
            </p:cNvPr>
            <p:cNvSpPr txBox="1"/>
            <p:nvPr/>
          </p:nvSpPr>
          <p:spPr>
            <a:xfrm>
              <a:off x="420688" y="5332746"/>
              <a:ext cx="3067289" cy="215444"/>
            </a:xfrm>
            <a:prstGeom prst="rect">
              <a:avLst/>
            </a:prstGeom>
            <a:noFill/>
          </p:spPr>
          <p:txBody>
            <a:bodyPr wrap="square" lIns="0" tIns="0" rIns="0" bIns="0">
              <a:spAutoFit/>
            </a:bodyPr>
            <a:lstStyle/>
            <a:p>
              <a:pPr algn="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Inflation</a:t>
              </a:r>
              <a:endPar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59" name="Straight Connector 258">
            <a:extLst>
              <a:ext uri="{FF2B5EF4-FFF2-40B4-BE49-F238E27FC236}">
                <a16:creationId xmlns:a16="http://schemas.microsoft.com/office/drawing/2014/main" id="{D4BF590A-64DD-49C2-0E93-383C2F9AB0A3}"/>
              </a:ext>
            </a:extLst>
          </p:cNvPr>
          <p:cNvCxnSpPr>
            <a:cxnSpLocks/>
            <a:stCxn id="133" idx="3"/>
            <a:endCxn id="70" idx="2"/>
          </p:cNvCxnSpPr>
          <p:nvPr/>
        </p:nvCxnSpPr>
        <p:spPr>
          <a:xfrm>
            <a:off x="7350124" y="2543948"/>
            <a:ext cx="4220835" cy="1"/>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61" name="Straight Connector 260">
            <a:extLst>
              <a:ext uri="{FF2B5EF4-FFF2-40B4-BE49-F238E27FC236}">
                <a16:creationId xmlns:a16="http://schemas.microsoft.com/office/drawing/2014/main" id="{21DC919E-78F7-7650-56C8-6BEDAC433023}"/>
              </a:ext>
            </a:extLst>
          </p:cNvPr>
          <p:cNvCxnSpPr>
            <a:cxnSpLocks/>
            <a:stCxn id="145" idx="3"/>
            <a:endCxn id="51" idx="2"/>
          </p:cNvCxnSpPr>
          <p:nvPr/>
        </p:nvCxnSpPr>
        <p:spPr>
          <a:xfrm>
            <a:off x="7458077" y="2081712"/>
            <a:ext cx="4112882" cy="0"/>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63" name="Straight Connector 262">
            <a:extLst>
              <a:ext uri="{FF2B5EF4-FFF2-40B4-BE49-F238E27FC236}">
                <a16:creationId xmlns:a16="http://schemas.microsoft.com/office/drawing/2014/main" id="{64B4987C-EDA2-BE8C-7A03-E34EBFF0902F}"/>
              </a:ext>
            </a:extLst>
          </p:cNvPr>
          <p:cNvCxnSpPr>
            <a:cxnSpLocks/>
            <a:stCxn id="148" idx="3"/>
            <a:endCxn id="61" idx="2"/>
          </p:cNvCxnSpPr>
          <p:nvPr/>
        </p:nvCxnSpPr>
        <p:spPr>
          <a:xfrm>
            <a:off x="9412761" y="2998036"/>
            <a:ext cx="2158198" cy="0"/>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64" name="Straight Connector 263">
            <a:extLst>
              <a:ext uri="{FF2B5EF4-FFF2-40B4-BE49-F238E27FC236}">
                <a16:creationId xmlns:a16="http://schemas.microsoft.com/office/drawing/2014/main" id="{BC8DFB0E-B258-79F3-CAA8-C8DA02B2CF79}"/>
              </a:ext>
            </a:extLst>
          </p:cNvPr>
          <p:cNvCxnSpPr>
            <a:cxnSpLocks/>
            <a:stCxn id="130" idx="3"/>
            <a:endCxn id="65" idx="2"/>
          </p:cNvCxnSpPr>
          <p:nvPr/>
        </p:nvCxnSpPr>
        <p:spPr>
          <a:xfrm flipV="1">
            <a:off x="8980572" y="3460271"/>
            <a:ext cx="2590387" cy="8147"/>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67" name="Straight Connector 266">
            <a:extLst>
              <a:ext uri="{FF2B5EF4-FFF2-40B4-BE49-F238E27FC236}">
                <a16:creationId xmlns:a16="http://schemas.microsoft.com/office/drawing/2014/main" id="{030DE1EB-F4DB-9418-06FA-0DCA32DFFAB6}"/>
              </a:ext>
            </a:extLst>
          </p:cNvPr>
          <p:cNvCxnSpPr>
            <a:cxnSpLocks/>
            <a:stCxn id="136" idx="3"/>
            <a:endCxn id="74" idx="2"/>
          </p:cNvCxnSpPr>
          <p:nvPr/>
        </p:nvCxnSpPr>
        <p:spPr>
          <a:xfrm>
            <a:off x="8602023" y="3930654"/>
            <a:ext cx="2968936" cy="1"/>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70" name="Straight Connector 269">
            <a:extLst>
              <a:ext uri="{FF2B5EF4-FFF2-40B4-BE49-F238E27FC236}">
                <a16:creationId xmlns:a16="http://schemas.microsoft.com/office/drawing/2014/main" id="{87EF0C92-F9E4-6043-E391-DDB8B8F7C59A}"/>
              </a:ext>
            </a:extLst>
          </p:cNvPr>
          <p:cNvCxnSpPr>
            <a:cxnSpLocks/>
            <a:stCxn id="151" idx="3"/>
            <a:endCxn id="78" idx="2"/>
          </p:cNvCxnSpPr>
          <p:nvPr/>
        </p:nvCxnSpPr>
        <p:spPr>
          <a:xfrm flipV="1">
            <a:off x="8446002" y="4384743"/>
            <a:ext cx="3124957" cy="8145"/>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73" name="Straight Connector 272">
            <a:extLst>
              <a:ext uri="{FF2B5EF4-FFF2-40B4-BE49-F238E27FC236}">
                <a16:creationId xmlns:a16="http://schemas.microsoft.com/office/drawing/2014/main" id="{DFEC9115-1223-B0B3-B62F-8618539886F4}"/>
              </a:ext>
            </a:extLst>
          </p:cNvPr>
          <p:cNvCxnSpPr>
            <a:cxnSpLocks/>
            <a:stCxn id="139" idx="3"/>
            <a:endCxn id="82" idx="2"/>
          </p:cNvCxnSpPr>
          <p:nvPr/>
        </p:nvCxnSpPr>
        <p:spPr>
          <a:xfrm flipV="1">
            <a:off x="9335208" y="4846979"/>
            <a:ext cx="2235751" cy="8144"/>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76" name="Straight Connector 275">
            <a:extLst>
              <a:ext uri="{FF2B5EF4-FFF2-40B4-BE49-F238E27FC236}">
                <a16:creationId xmlns:a16="http://schemas.microsoft.com/office/drawing/2014/main" id="{030BE48C-813D-7C14-993F-8CDF3D31A430}"/>
              </a:ext>
            </a:extLst>
          </p:cNvPr>
          <p:cNvCxnSpPr>
            <a:cxnSpLocks/>
            <a:stCxn id="142" idx="3"/>
            <a:endCxn id="86" idx="2"/>
          </p:cNvCxnSpPr>
          <p:nvPr/>
        </p:nvCxnSpPr>
        <p:spPr>
          <a:xfrm flipV="1">
            <a:off x="8420832" y="5309215"/>
            <a:ext cx="3150127" cy="8144"/>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cxnSp>
        <p:nvCxnSpPr>
          <p:cNvPr id="279" name="Straight Connector 278">
            <a:extLst>
              <a:ext uri="{FF2B5EF4-FFF2-40B4-BE49-F238E27FC236}">
                <a16:creationId xmlns:a16="http://schemas.microsoft.com/office/drawing/2014/main" id="{D2641E2F-833E-39DB-DBD1-9318629DA1B4}"/>
              </a:ext>
            </a:extLst>
          </p:cNvPr>
          <p:cNvCxnSpPr>
            <a:cxnSpLocks/>
            <a:stCxn id="154" idx="3"/>
            <a:endCxn id="90" idx="2"/>
          </p:cNvCxnSpPr>
          <p:nvPr/>
        </p:nvCxnSpPr>
        <p:spPr>
          <a:xfrm flipV="1">
            <a:off x="7232451" y="5771448"/>
            <a:ext cx="4338508" cy="8143"/>
          </a:xfrm>
          <a:prstGeom prst="line">
            <a:avLst/>
          </a:prstGeom>
          <a:noFill/>
          <a:ln w="6350" algn="ctr">
            <a:gradFill>
              <a:gsLst>
                <a:gs pos="22000">
                  <a:schemeClr val="bg1"/>
                </a:gs>
                <a:gs pos="0">
                  <a:schemeClr val="bg1">
                    <a:alpha val="0"/>
                  </a:schemeClr>
                </a:gs>
                <a:gs pos="100000">
                  <a:schemeClr val="bg1"/>
                </a:gs>
              </a:gsLst>
              <a:lin ang="0" scaled="0"/>
            </a:gradFill>
            <a:miter lim="800000"/>
            <a:headEnd/>
            <a:tailEnd/>
          </a:ln>
        </p:spPr>
      </p:cxnSp>
      <p:sp>
        <p:nvSpPr>
          <p:cNvPr id="17" name="Text Placeholder 5">
            <a:extLst>
              <a:ext uri="{FF2B5EF4-FFF2-40B4-BE49-F238E27FC236}">
                <a16:creationId xmlns:a16="http://schemas.microsoft.com/office/drawing/2014/main" id="{ED10893A-89B3-0BBF-023F-6DE7CE4A2A5E}"/>
              </a:ext>
            </a:extLst>
          </p:cNvPr>
          <p:cNvSpPr txBox="1">
            <a:spLocks/>
          </p:cNvSpPr>
          <p:nvPr/>
        </p:nvSpPr>
        <p:spPr>
          <a:xfrm>
            <a:off x="420688" y="6306836"/>
            <a:ext cx="4738119" cy="138499"/>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600"/>
              </a:spcAft>
            </a:pPr>
            <a:r>
              <a:rPr lang="en-GB" sz="900" b="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Note: </a:t>
            </a:r>
            <a:r>
              <a:rPr lang="en-US" sz="900" spc="-10" dirty="0">
                <a:solidFill>
                  <a:schemeClr val="bg1"/>
                </a:solidFill>
              </a:rPr>
              <a:t>Rate of change indicates whether the future of health drivers are currently accelerating </a:t>
            </a:r>
            <a:endParaRPr lang="en-GB" sz="900" spc="-10" dirty="0">
              <a:solidFill>
                <a:schemeClr val="bg1"/>
              </a:solidFill>
            </a:endParaRPr>
          </a:p>
        </p:txBody>
      </p:sp>
      <p:sp>
        <p:nvSpPr>
          <p:cNvPr id="18" name="Text Placeholder 5">
            <a:extLst>
              <a:ext uri="{FF2B5EF4-FFF2-40B4-BE49-F238E27FC236}">
                <a16:creationId xmlns:a16="http://schemas.microsoft.com/office/drawing/2014/main" id="{67AB1E8B-F509-655D-3975-3A10F8B8658B}"/>
              </a:ext>
            </a:extLst>
          </p:cNvPr>
          <p:cNvSpPr txBox="1">
            <a:spLocks/>
          </p:cNvSpPr>
          <p:nvPr/>
        </p:nvSpPr>
        <p:spPr>
          <a:xfrm>
            <a:off x="5412689" y="6306836"/>
            <a:ext cx="828000" cy="138499"/>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600"/>
              </a:spcAft>
            </a:pPr>
            <a:r>
              <a:rPr lang="en-US" sz="900" spc="-10" dirty="0">
                <a:solidFill>
                  <a:schemeClr val="bg1"/>
                </a:solidFill>
              </a:rPr>
              <a:t>or decelerating </a:t>
            </a:r>
            <a:endParaRPr lang="en-GB" sz="900" spc="-10" dirty="0">
              <a:solidFill>
                <a:schemeClr val="bg1"/>
              </a:solidFill>
            </a:endParaRPr>
          </a:p>
        </p:txBody>
      </p:sp>
      <p:sp>
        <p:nvSpPr>
          <p:cNvPr id="19" name="Text Placeholder 5">
            <a:extLst>
              <a:ext uri="{FF2B5EF4-FFF2-40B4-BE49-F238E27FC236}">
                <a16:creationId xmlns:a16="http://schemas.microsoft.com/office/drawing/2014/main" id="{F61C433F-E949-88DA-F65F-5BF32E403951}"/>
              </a:ext>
            </a:extLst>
          </p:cNvPr>
          <p:cNvSpPr txBox="1">
            <a:spLocks/>
          </p:cNvSpPr>
          <p:nvPr/>
        </p:nvSpPr>
        <p:spPr>
          <a:xfrm>
            <a:off x="6483987" y="6306836"/>
            <a:ext cx="3070143" cy="138499"/>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600"/>
              </a:spcAft>
            </a:pPr>
            <a:r>
              <a:rPr lang="en-US" sz="900" spc="-10" dirty="0">
                <a:solidFill>
                  <a:schemeClr val="bg1"/>
                </a:solidFill>
              </a:rPr>
              <a:t>the ecosystem towards the future of health.</a:t>
            </a:r>
            <a:r>
              <a:rPr lang="en-GB" sz="900" spc="-10" dirty="0">
                <a:solidFill>
                  <a:schemeClr val="bg1"/>
                </a:solidFill>
              </a:rPr>
              <a:t> </a:t>
            </a:r>
          </a:p>
        </p:txBody>
      </p:sp>
      <p:sp>
        <p:nvSpPr>
          <p:cNvPr id="20" name="Freeform: Shape 19">
            <a:extLst>
              <a:ext uri="{FF2B5EF4-FFF2-40B4-BE49-F238E27FC236}">
                <a16:creationId xmlns:a16="http://schemas.microsoft.com/office/drawing/2014/main" id="{CE3DE272-DB51-6DEA-9A20-84A216D515B7}"/>
              </a:ext>
            </a:extLst>
          </p:cNvPr>
          <p:cNvSpPr/>
          <p:nvPr/>
        </p:nvSpPr>
        <p:spPr>
          <a:xfrm>
            <a:off x="12352899" y="1972693"/>
            <a:ext cx="198766" cy="198767"/>
          </a:xfrm>
          <a:custGeom>
            <a:avLst/>
            <a:gdLst>
              <a:gd name="connsiteX0" fmla="*/ 136303 w 271942"/>
              <a:gd name="connsiteY0" fmla="*/ 0 h 272033"/>
              <a:gd name="connsiteX1" fmla="*/ 0 w 271942"/>
              <a:gd name="connsiteY1" fmla="*/ 135731 h 272033"/>
              <a:gd name="connsiteX2" fmla="*/ 135731 w 271942"/>
              <a:gd name="connsiteY2" fmla="*/ 272034 h 272033"/>
              <a:gd name="connsiteX3" fmla="*/ 271939 w 271942"/>
              <a:gd name="connsiteY3" fmla="*/ 136303 h 272033"/>
              <a:gd name="connsiteX4" fmla="*/ 271939 w 271942"/>
              <a:gd name="connsiteY4" fmla="*/ 136303 h 272033"/>
              <a:gd name="connsiteX5" fmla="*/ 136303 w 271942"/>
              <a:gd name="connsiteY5" fmla="*/ 0 h 272033"/>
              <a:gd name="connsiteX6" fmla="*/ 136303 w 271942"/>
              <a:gd name="connsiteY6" fmla="*/ 0 h 272033"/>
              <a:gd name="connsiteX7" fmla="*/ 200787 w 271942"/>
              <a:gd name="connsiteY7" fmla="*/ 80963 h 272033"/>
              <a:gd name="connsiteX8" fmla="*/ 200787 w 271942"/>
              <a:gd name="connsiteY8" fmla="*/ 144018 h 272033"/>
              <a:gd name="connsiteX9" fmla="*/ 198596 w 271942"/>
              <a:gd name="connsiteY9" fmla="*/ 150114 h 272033"/>
              <a:gd name="connsiteX10" fmla="*/ 191262 w 271942"/>
              <a:gd name="connsiteY10" fmla="*/ 153448 h 272033"/>
              <a:gd name="connsiteX11" fmla="*/ 181737 w 271942"/>
              <a:gd name="connsiteY11" fmla="*/ 143923 h 272033"/>
              <a:gd name="connsiteX12" fmla="*/ 181737 w 271942"/>
              <a:gd name="connsiteY12" fmla="*/ 103823 h 272033"/>
              <a:gd name="connsiteX13" fmla="*/ 87725 w 271942"/>
              <a:gd name="connsiteY13" fmla="*/ 197834 h 272033"/>
              <a:gd name="connsiteX14" fmla="*/ 80963 w 271942"/>
              <a:gd name="connsiteY14" fmla="*/ 200787 h 272033"/>
              <a:gd name="connsiteX15" fmla="*/ 74200 w 271942"/>
              <a:gd name="connsiteY15" fmla="*/ 197834 h 272033"/>
              <a:gd name="connsiteX16" fmla="*/ 71247 w 271942"/>
              <a:gd name="connsiteY16" fmla="*/ 191072 h 272033"/>
              <a:gd name="connsiteX17" fmla="*/ 74200 w 271942"/>
              <a:gd name="connsiteY17" fmla="*/ 184309 h 272033"/>
              <a:gd name="connsiteX18" fmla="*/ 168212 w 271942"/>
              <a:gd name="connsiteY18" fmla="*/ 90297 h 272033"/>
              <a:gd name="connsiteX19" fmla="*/ 128111 w 271942"/>
              <a:gd name="connsiteY19" fmla="*/ 90297 h 272033"/>
              <a:gd name="connsiteX20" fmla="*/ 121349 w 271942"/>
              <a:gd name="connsiteY20" fmla="*/ 87535 h 272033"/>
              <a:gd name="connsiteX21" fmla="*/ 118586 w 271942"/>
              <a:gd name="connsiteY21" fmla="*/ 80772 h 272033"/>
              <a:gd name="connsiteX22" fmla="*/ 128111 w 271942"/>
              <a:gd name="connsiteY22" fmla="*/ 71247 h 272033"/>
              <a:gd name="connsiteX23" fmla="*/ 191167 w 271942"/>
              <a:gd name="connsiteY23" fmla="*/ 71247 h 272033"/>
              <a:gd name="connsiteX24" fmla="*/ 200692 w 271942"/>
              <a:gd name="connsiteY24" fmla="*/ 80772 h 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942" h="272033">
                <a:moveTo>
                  <a:pt x="136303" y="0"/>
                </a:moveTo>
                <a:cubicBezTo>
                  <a:pt x="60960" y="0"/>
                  <a:pt x="0" y="60960"/>
                  <a:pt x="0" y="135731"/>
                </a:cubicBezTo>
                <a:cubicBezTo>
                  <a:pt x="0" y="211074"/>
                  <a:pt x="60960" y="272034"/>
                  <a:pt x="135731" y="272034"/>
                </a:cubicBezTo>
                <a:cubicBezTo>
                  <a:pt x="211074" y="272034"/>
                  <a:pt x="271939" y="211074"/>
                  <a:pt x="271939" y="136303"/>
                </a:cubicBezTo>
                <a:lnTo>
                  <a:pt x="271939" y="136303"/>
                </a:lnTo>
                <a:cubicBezTo>
                  <a:pt x="272510" y="60960"/>
                  <a:pt x="211550" y="0"/>
                  <a:pt x="136303" y="0"/>
                </a:cubicBezTo>
                <a:lnTo>
                  <a:pt x="136303" y="0"/>
                </a:lnTo>
                <a:close/>
                <a:moveTo>
                  <a:pt x="200787" y="80963"/>
                </a:moveTo>
                <a:lnTo>
                  <a:pt x="200787" y="144018"/>
                </a:lnTo>
                <a:cubicBezTo>
                  <a:pt x="201073" y="145733"/>
                  <a:pt x="200311" y="148209"/>
                  <a:pt x="198596" y="150114"/>
                </a:cubicBezTo>
                <a:cubicBezTo>
                  <a:pt x="196787" y="152210"/>
                  <a:pt x="194024" y="153448"/>
                  <a:pt x="191262" y="153448"/>
                </a:cubicBezTo>
                <a:cubicBezTo>
                  <a:pt x="185928" y="153448"/>
                  <a:pt x="181737" y="149257"/>
                  <a:pt x="181737" y="143923"/>
                </a:cubicBezTo>
                <a:lnTo>
                  <a:pt x="181737" y="103823"/>
                </a:lnTo>
                <a:lnTo>
                  <a:pt x="87725" y="197834"/>
                </a:lnTo>
                <a:cubicBezTo>
                  <a:pt x="85820" y="199739"/>
                  <a:pt x="83439" y="200787"/>
                  <a:pt x="80963" y="200787"/>
                </a:cubicBezTo>
                <a:cubicBezTo>
                  <a:pt x="78486" y="200787"/>
                  <a:pt x="76105" y="199739"/>
                  <a:pt x="74200" y="197834"/>
                </a:cubicBezTo>
                <a:cubicBezTo>
                  <a:pt x="72295" y="195929"/>
                  <a:pt x="71247" y="193548"/>
                  <a:pt x="71247" y="191072"/>
                </a:cubicBezTo>
                <a:cubicBezTo>
                  <a:pt x="71247" y="188595"/>
                  <a:pt x="72295" y="186214"/>
                  <a:pt x="74200" y="184309"/>
                </a:cubicBezTo>
                <a:lnTo>
                  <a:pt x="168212" y="90297"/>
                </a:lnTo>
                <a:lnTo>
                  <a:pt x="128111" y="90297"/>
                </a:lnTo>
                <a:cubicBezTo>
                  <a:pt x="125444" y="90297"/>
                  <a:pt x="123158" y="89440"/>
                  <a:pt x="121349" y="87535"/>
                </a:cubicBezTo>
                <a:cubicBezTo>
                  <a:pt x="119539" y="85725"/>
                  <a:pt x="118586" y="83439"/>
                  <a:pt x="118586" y="80772"/>
                </a:cubicBezTo>
                <a:cubicBezTo>
                  <a:pt x="118586" y="75438"/>
                  <a:pt x="122777" y="71247"/>
                  <a:pt x="128111" y="71247"/>
                </a:cubicBezTo>
                <a:lnTo>
                  <a:pt x="191167" y="71247"/>
                </a:lnTo>
                <a:cubicBezTo>
                  <a:pt x="196501" y="71247"/>
                  <a:pt x="200692" y="75438"/>
                  <a:pt x="200692" y="80772"/>
                </a:cubicBezTo>
                <a:close/>
              </a:path>
            </a:pathLst>
          </a:custGeom>
          <a:solidFill>
            <a:schemeClr val="bg1"/>
          </a:solidFill>
          <a:ln w="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B9CA3119-99DE-3C7B-54BD-C1F09B4AC281}"/>
              </a:ext>
            </a:extLst>
          </p:cNvPr>
          <p:cNvSpPr/>
          <p:nvPr/>
        </p:nvSpPr>
        <p:spPr>
          <a:xfrm>
            <a:off x="12336755" y="2299715"/>
            <a:ext cx="198766" cy="198767"/>
          </a:xfrm>
          <a:custGeom>
            <a:avLst/>
            <a:gdLst>
              <a:gd name="connsiteX0" fmla="*/ 136208 w 271942"/>
              <a:gd name="connsiteY0" fmla="*/ 272034 h 272033"/>
              <a:gd name="connsiteX1" fmla="*/ 271939 w 271942"/>
              <a:gd name="connsiteY1" fmla="*/ 135731 h 272033"/>
              <a:gd name="connsiteX2" fmla="*/ 271939 w 271942"/>
              <a:gd name="connsiteY2" fmla="*/ 135731 h 272033"/>
              <a:gd name="connsiteX3" fmla="*/ 135731 w 271942"/>
              <a:gd name="connsiteY3" fmla="*/ 0 h 272033"/>
              <a:gd name="connsiteX4" fmla="*/ 0 w 271942"/>
              <a:gd name="connsiteY4" fmla="*/ 136303 h 272033"/>
              <a:gd name="connsiteX5" fmla="*/ 136303 w 271942"/>
              <a:gd name="connsiteY5" fmla="*/ 272034 h 272033"/>
              <a:gd name="connsiteX6" fmla="*/ 136303 w 271942"/>
              <a:gd name="connsiteY6" fmla="*/ 272034 h 272033"/>
              <a:gd name="connsiteX7" fmla="*/ 198120 w 271942"/>
              <a:gd name="connsiteY7" fmla="*/ 87821 h 272033"/>
              <a:gd name="connsiteX8" fmla="*/ 104108 w 271942"/>
              <a:gd name="connsiteY8" fmla="*/ 181832 h 272033"/>
              <a:gd name="connsiteX9" fmla="*/ 144209 w 271942"/>
              <a:gd name="connsiteY9" fmla="*/ 181832 h 272033"/>
              <a:gd name="connsiteX10" fmla="*/ 153734 w 271942"/>
              <a:gd name="connsiteY10" fmla="*/ 191357 h 272033"/>
              <a:gd name="connsiteX11" fmla="*/ 144685 w 271942"/>
              <a:gd name="connsiteY11" fmla="*/ 200882 h 272033"/>
              <a:gd name="connsiteX12" fmla="*/ 143542 w 271942"/>
              <a:gd name="connsiteY12" fmla="*/ 200882 h 272033"/>
              <a:gd name="connsiteX13" fmla="*/ 81153 w 271942"/>
              <a:gd name="connsiteY13" fmla="*/ 200882 h 272033"/>
              <a:gd name="connsiteX14" fmla="*/ 71628 w 271942"/>
              <a:gd name="connsiteY14" fmla="*/ 191357 h 272033"/>
              <a:gd name="connsiteX15" fmla="*/ 71628 w 271942"/>
              <a:gd name="connsiteY15" fmla="*/ 128302 h 272033"/>
              <a:gd name="connsiteX16" fmla="*/ 81153 w 271942"/>
              <a:gd name="connsiteY16" fmla="*/ 118777 h 272033"/>
              <a:gd name="connsiteX17" fmla="*/ 87916 w 271942"/>
              <a:gd name="connsiteY17" fmla="*/ 121539 h 272033"/>
              <a:gd name="connsiteX18" fmla="*/ 90678 w 271942"/>
              <a:gd name="connsiteY18" fmla="*/ 128302 h 272033"/>
              <a:gd name="connsiteX19" fmla="*/ 90678 w 271942"/>
              <a:gd name="connsiteY19" fmla="*/ 168402 h 272033"/>
              <a:gd name="connsiteX20" fmla="*/ 184690 w 271942"/>
              <a:gd name="connsiteY20" fmla="*/ 74390 h 272033"/>
              <a:gd name="connsiteX21" fmla="*/ 191453 w 271942"/>
              <a:gd name="connsiteY21" fmla="*/ 71438 h 272033"/>
              <a:gd name="connsiteX22" fmla="*/ 198215 w 271942"/>
              <a:gd name="connsiteY22" fmla="*/ 74390 h 272033"/>
              <a:gd name="connsiteX23" fmla="*/ 201168 w 271942"/>
              <a:gd name="connsiteY23" fmla="*/ 81153 h 272033"/>
              <a:gd name="connsiteX24" fmla="*/ 198215 w 271942"/>
              <a:gd name="connsiteY24" fmla="*/ 87916 h 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942" h="272033">
                <a:moveTo>
                  <a:pt x="136208" y="272034"/>
                </a:moveTo>
                <a:cubicBezTo>
                  <a:pt x="211550" y="272034"/>
                  <a:pt x="272510" y="211074"/>
                  <a:pt x="271939" y="135731"/>
                </a:cubicBezTo>
                <a:lnTo>
                  <a:pt x="271939" y="135731"/>
                </a:lnTo>
                <a:cubicBezTo>
                  <a:pt x="272034" y="60960"/>
                  <a:pt x="211074" y="0"/>
                  <a:pt x="135731" y="0"/>
                </a:cubicBezTo>
                <a:cubicBezTo>
                  <a:pt x="60389" y="0"/>
                  <a:pt x="0" y="60960"/>
                  <a:pt x="0" y="136303"/>
                </a:cubicBezTo>
                <a:cubicBezTo>
                  <a:pt x="0" y="211169"/>
                  <a:pt x="60960" y="272034"/>
                  <a:pt x="136303" y="272034"/>
                </a:cubicBezTo>
                <a:lnTo>
                  <a:pt x="136303" y="272034"/>
                </a:lnTo>
                <a:close/>
                <a:moveTo>
                  <a:pt x="198120" y="87821"/>
                </a:moveTo>
                <a:lnTo>
                  <a:pt x="104108" y="181832"/>
                </a:lnTo>
                <a:lnTo>
                  <a:pt x="144209" y="181832"/>
                </a:lnTo>
                <a:cubicBezTo>
                  <a:pt x="149542" y="181832"/>
                  <a:pt x="153734" y="186023"/>
                  <a:pt x="153734" y="191357"/>
                </a:cubicBezTo>
                <a:cubicBezTo>
                  <a:pt x="153734" y="196691"/>
                  <a:pt x="149542" y="200882"/>
                  <a:pt x="144685" y="200882"/>
                </a:cubicBezTo>
                <a:lnTo>
                  <a:pt x="143542" y="200882"/>
                </a:lnTo>
                <a:cubicBezTo>
                  <a:pt x="143542" y="200882"/>
                  <a:pt x="81153" y="200882"/>
                  <a:pt x="81153" y="200882"/>
                </a:cubicBezTo>
                <a:cubicBezTo>
                  <a:pt x="75819" y="200882"/>
                  <a:pt x="71628" y="196691"/>
                  <a:pt x="71628" y="191357"/>
                </a:cubicBezTo>
                <a:lnTo>
                  <a:pt x="71628" y="128302"/>
                </a:lnTo>
                <a:cubicBezTo>
                  <a:pt x="71628" y="122968"/>
                  <a:pt x="75819" y="118777"/>
                  <a:pt x="81153" y="118777"/>
                </a:cubicBezTo>
                <a:cubicBezTo>
                  <a:pt x="83820" y="118777"/>
                  <a:pt x="86011" y="119634"/>
                  <a:pt x="87916" y="121539"/>
                </a:cubicBezTo>
                <a:cubicBezTo>
                  <a:pt x="89821" y="123444"/>
                  <a:pt x="90678" y="125635"/>
                  <a:pt x="90678" y="128302"/>
                </a:cubicBezTo>
                <a:lnTo>
                  <a:pt x="90678" y="168402"/>
                </a:lnTo>
                <a:cubicBezTo>
                  <a:pt x="90678" y="168402"/>
                  <a:pt x="184690" y="74390"/>
                  <a:pt x="184690" y="74390"/>
                </a:cubicBezTo>
                <a:cubicBezTo>
                  <a:pt x="186595" y="72485"/>
                  <a:pt x="188976" y="71438"/>
                  <a:pt x="191453" y="71438"/>
                </a:cubicBezTo>
                <a:cubicBezTo>
                  <a:pt x="193929" y="71438"/>
                  <a:pt x="196310" y="72485"/>
                  <a:pt x="198215" y="74390"/>
                </a:cubicBezTo>
                <a:cubicBezTo>
                  <a:pt x="200120" y="76295"/>
                  <a:pt x="201168" y="78677"/>
                  <a:pt x="201168" y="81153"/>
                </a:cubicBezTo>
                <a:cubicBezTo>
                  <a:pt x="201168" y="83630"/>
                  <a:pt x="200120" y="86011"/>
                  <a:pt x="198215" y="87916"/>
                </a:cubicBezTo>
                <a:close/>
              </a:path>
            </a:pathLst>
          </a:custGeom>
          <a:solidFill>
            <a:schemeClr val="bg1"/>
          </a:solidFill>
          <a:ln w="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F00EBD2-DB2C-BBE7-5D82-E3DEA591D139}"/>
              </a:ext>
            </a:extLst>
          </p:cNvPr>
          <p:cNvSpPr/>
          <p:nvPr/>
        </p:nvSpPr>
        <p:spPr>
          <a:xfrm>
            <a:off x="12323097" y="2638364"/>
            <a:ext cx="198766" cy="198767"/>
          </a:xfrm>
          <a:custGeom>
            <a:avLst/>
            <a:gdLst>
              <a:gd name="connsiteX0" fmla="*/ 136208 w 271942"/>
              <a:gd name="connsiteY0" fmla="*/ 272034 h 272033"/>
              <a:gd name="connsiteX1" fmla="*/ 271939 w 271942"/>
              <a:gd name="connsiteY1" fmla="*/ 135731 h 272033"/>
              <a:gd name="connsiteX2" fmla="*/ 271939 w 271942"/>
              <a:gd name="connsiteY2" fmla="*/ 135731 h 272033"/>
              <a:gd name="connsiteX3" fmla="*/ 135731 w 271942"/>
              <a:gd name="connsiteY3" fmla="*/ 0 h 272033"/>
              <a:gd name="connsiteX4" fmla="*/ 0 w 271942"/>
              <a:gd name="connsiteY4" fmla="*/ 136303 h 272033"/>
              <a:gd name="connsiteX5" fmla="*/ 136303 w 271942"/>
              <a:gd name="connsiteY5" fmla="*/ 272034 h 272033"/>
              <a:gd name="connsiteX6" fmla="*/ 136303 w 271942"/>
              <a:gd name="connsiteY6" fmla="*/ 272034 h 272033"/>
              <a:gd name="connsiteX7" fmla="*/ 203645 w 271942"/>
              <a:gd name="connsiteY7" fmla="*/ 78296 h 272033"/>
              <a:gd name="connsiteX8" fmla="*/ 203645 w 271942"/>
              <a:gd name="connsiteY8" fmla="*/ 141446 h 272033"/>
              <a:gd name="connsiteX9" fmla="*/ 201454 w 271942"/>
              <a:gd name="connsiteY9" fmla="*/ 147542 h 272033"/>
              <a:gd name="connsiteX10" fmla="*/ 194120 w 271942"/>
              <a:gd name="connsiteY10" fmla="*/ 150876 h 272033"/>
              <a:gd name="connsiteX11" fmla="*/ 184595 w 271942"/>
              <a:gd name="connsiteY11" fmla="*/ 141351 h 272033"/>
              <a:gd name="connsiteX12" fmla="*/ 184595 w 271942"/>
              <a:gd name="connsiteY12" fmla="*/ 101251 h 272033"/>
              <a:gd name="connsiteX13" fmla="*/ 104108 w 271942"/>
              <a:gd name="connsiteY13" fmla="*/ 181737 h 272033"/>
              <a:gd name="connsiteX14" fmla="*/ 144208 w 271942"/>
              <a:gd name="connsiteY14" fmla="*/ 181737 h 272033"/>
              <a:gd name="connsiteX15" fmla="*/ 153733 w 271942"/>
              <a:gd name="connsiteY15" fmla="*/ 191262 h 272033"/>
              <a:gd name="connsiteX16" fmla="*/ 144685 w 271942"/>
              <a:gd name="connsiteY16" fmla="*/ 200787 h 272033"/>
              <a:gd name="connsiteX17" fmla="*/ 143542 w 271942"/>
              <a:gd name="connsiteY17" fmla="*/ 200787 h 272033"/>
              <a:gd name="connsiteX18" fmla="*/ 81153 w 271942"/>
              <a:gd name="connsiteY18" fmla="*/ 200787 h 272033"/>
              <a:gd name="connsiteX19" fmla="*/ 71628 w 271942"/>
              <a:gd name="connsiteY19" fmla="*/ 191262 h 272033"/>
              <a:gd name="connsiteX20" fmla="*/ 71628 w 271942"/>
              <a:gd name="connsiteY20" fmla="*/ 128207 h 272033"/>
              <a:gd name="connsiteX21" fmla="*/ 81153 w 271942"/>
              <a:gd name="connsiteY21" fmla="*/ 118682 h 272033"/>
              <a:gd name="connsiteX22" fmla="*/ 87916 w 271942"/>
              <a:gd name="connsiteY22" fmla="*/ 121444 h 272033"/>
              <a:gd name="connsiteX23" fmla="*/ 90678 w 271942"/>
              <a:gd name="connsiteY23" fmla="*/ 128207 h 272033"/>
              <a:gd name="connsiteX24" fmla="*/ 90678 w 271942"/>
              <a:gd name="connsiteY24" fmla="*/ 168212 h 272033"/>
              <a:gd name="connsiteX25" fmla="*/ 171164 w 271942"/>
              <a:gd name="connsiteY25" fmla="*/ 87725 h 272033"/>
              <a:gd name="connsiteX26" fmla="*/ 131064 w 271942"/>
              <a:gd name="connsiteY26" fmla="*/ 87725 h 272033"/>
              <a:gd name="connsiteX27" fmla="*/ 124301 w 271942"/>
              <a:gd name="connsiteY27" fmla="*/ 84963 h 272033"/>
              <a:gd name="connsiteX28" fmla="*/ 121539 w 271942"/>
              <a:gd name="connsiteY28" fmla="*/ 78200 h 272033"/>
              <a:gd name="connsiteX29" fmla="*/ 131064 w 271942"/>
              <a:gd name="connsiteY29" fmla="*/ 68675 h 272033"/>
              <a:gd name="connsiteX30" fmla="*/ 194120 w 271942"/>
              <a:gd name="connsiteY30" fmla="*/ 68675 h 272033"/>
              <a:gd name="connsiteX31" fmla="*/ 203645 w 271942"/>
              <a:gd name="connsiteY31" fmla="*/ 78200 h 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942" h="272033">
                <a:moveTo>
                  <a:pt x="136208" y="272034"/>
                </a:moveTo>
                <a:cubicBezTo>
                  <a:pt x="211550" y="272034"/>
                  <a:pt x="272510" y="211074"/>
                  <a:pt x="271939" y="135731"/>
                </a:cubicBezTo>
                <a:lnTo>
                  <a:pt x="271939" y="135731"/>
                </a:lnTo>
                <a:cubicBezTo>
                  <a:pt x="271939" y="60865"/>
                  <a:pt x="210979" y="0"/>
                  <a:pt x="135731" y="0"/>
                </a:cubicBezTo>
                <a:cubicBezTo>
                  <a:pt x="60484" y="0"/>
                  <a:pt x="0" y="60960"/>
                  <a:pt x="0" y="136303"/>
                </a:cubicBezTo>
                <a:cubicBezTo>
                  <a:pt x="0" y="211169"/>
                  <a:pt x="60960" y="272034"/>
                  <a:pt x="136303" y="272034"/>
                </a:cubicBezTo>
                <a:lnTo>
                  <a:pt x="136303" y="272034"/>
                </a:lnTo>
                <a:close/>
                <a:moveTo>
                  <a:pt x="203645" y="78296"/>
                </a:moveTo>
                <a:lnTo>
                  <a:pt x="203645" y="141446"/>
                </a:lnTo>
                <a:cubicBezTo>
                  <a:pt x="203930" y="143161"/>
                  <a:pt x="203168" y="145637"/>
                  <a:pt x="201454" y="147542"/>
                </a:cubicBezTo>
                <a:cubicBezTo>
                  <a:pt x="199644" y="149638"/>
                  <a:pt x="196882" y="150876"/>
                  <a:pt x="194120" y="150876"/>
                </a:cubicBezTo>
                <a:cubicBezTo>
                  <a:pt x="188785" y="150876"/>
                  <a:pt x="184595" y="146685"/>
                  <a:pt x="184595" y="141351"/>
                </a:cubicBezTo>
                <a:lnTo>
                  <a:pt x="184595" y="101251"/>
                </a:lnTo>
                <a:lnTo>
                  <a:pt x="104108" y="181737"/>
                </a:lnTo>
                <a:lnTo>
                  <a:pt x="144208" y="181737"/>
                </a:lnTo>
                <a:cubicBezTo>
                  <a:pt x="149543" y="181737"/>
                  <a:pt x="153733" y="185928"/>
                  <a:pt x="153733" y="191262"/>
                </a:cubicBezTo>
                <a:cubicBezTo>
                  <a:pt x="153733" y="196596"/>
                  <a:pt x="149543" y="200787"/>
                  <a:pt x="144685" y="200787"/>
                </a:cubicBezTo>
                <a:lnTo>
                  <a:pt x="143542" y="200787"/>
                </a:lnTo>
                <a:cubicBezTo>
                  <a:pt x="143542" y="200787"/>
                  <a:pt x="81153" y="200787"/>
                  <a:pt x="81153" y="200787"/>
                </a:cubicBezTo>
                <a:cubicBezTo>
                  <a:pt x="75819" y="200787"/>
                  <a:pt x="71628" y="196596"/>
                  <a:pt x="71628" y="191262"/>
                </a:cubicBezTo>
                <a:lnTo>
                  <a:pt x="71628" y="128207"/>
                </a:lnTo>
                <a:cubicBezTo>
                  <a:pt x="71628" y="122873"/>
                  <a:pt x="75819" y="118682"/>
                  <a:pt x="81153" y="118682"/>
                </a:cubicBezTo>
                <a:cubicBezTo>
                  <a:pt x="83820" y="118682"/>
                  <a:pt x="86011" y="119539"/>
                  <a:pt x="87916" y="121444"/>
                </a:cubicBezTo>
                <a:cubicBezTo>
                  <a:pt x="89821" y="123349"/>
                  <a:pt x="90678" y="125540"/>
                  <a:pt x="90678" y="128207"/>
                </a:cubicBezTo>
                <a:lnTo>
                  <a:pt x="90678" y="168212"/>
                </a:lnTo>
                <a:lnTo>
                  <a:pt x="171164" y="87725"/>
                </a:lnTo>
                <a:lnTo>
                  <a:pt x="131064" y="87725"/>
                </a:lnTo>
                <a:cubicBezTo>
                  <a:pt x="128397" y="87725"/>
                  <a:pt x="126206" y="86868"/>
                  <a:pt x="124301" y="84963"/>
                </a:cubicBezTo>
                <a:cubicBezTo>
                  <a:pt x="122396" y="83058"/>
                  <a:pt x="121539" y="80867"/>
                  <a:pt x="121539" y="78200"/>
                </a:cubicBezTo>
                <a:cubicBezTo>
                  <a:pt x="121539" y="72866"/>
                  <a:pt x="125730" y="68675"/>
                  <a:pt x="131064" y="68675"/>
                </a:cubicBezTo>
                <a:lnTo>
                  <a:pt x="194120" y="68675"/>
                </a:lnTo>
                <a:cubicBezTo>
                  <a:pt x="199453" y="68675"/>
                  <a:pt x="203645" y="72866"/>
                  <a:pt x="203645" y="78200"/>
                </a:cubicBezTo>
                <a:close/>
              </a:path>
            </a:pathLst>
          </a:custGeom>
          <a:solidFill>
            <a:schemeClr val="bg1"/>
          </a:solidFill>
          <a:ln w="0" cap="flat">
            <a:noFill/>
            <a:prstDash val="solid"/>
            <a:miter/>
          </a:ln>
        </p:spPr>
        <p:txBody>
          <a:bodyPr rtlCol="0" anchor="ctr"/>
          <a:lstStyle/>
          <a:p>
            <a:endParaRPr lang="en-GB" dirty="0"/>
          </a:p>
        </p:txBody>
      </p:sp>
      <p:grpSp>
        <p:nvGrpSpPr>
          <p:cNvPr id="52" name="Group 51">
            <a:extLst>
              <a:ext uri="{FF2B5EF4-FFF2-40B4-BE49-F238E27FC236}">
                <a16:creationId xmlns:a16="http://schemas.microsoft.com/office/drawing/2014/main" id="{CC5E03FA-86FC-0A17-71CC-90D3D2C734F7}"/>
              </a:ext>
            </a:extLst>
          </p:cNvPr>
          <p:cNvGrpSpPr/>
          <p:nvPr/>
        </p:nvGrpSpPr>
        <p:grpSpPr>
          <a:xfrm>
            <a:off x="11570959" y="1982328"/>
            <a:ext cx="198766" cy="198767"/>
            <a:chOff x="4042204" y="7311582"/>
            <a:chExt cx="407918" cy="411051"/>
          </a:xfrm>
        </p:grpSpPr>
        <p:sp>
          <p:nvSpPr>
            <p:cNvPr id="46" name="Freeform: Shape 45">
              <a:extLst>
                <a:ext uri="{FF2B5EF4-FFF2-40B4-BE49-F238E27FC236}">
                  <a16:creationId xmlns:a16="http://schemas.microsoft.com/office/drawing/2014/main" id="{7B028F3F-AE64-C08E-5E60-4BDE5259CCF0}"/>
                </a:ext>
              </a:extLst>
            </p:cNvPr>
            <p:cNvSpPr/>
            <p:nvPr/>
          </p:nvSpPr>
          <p:spPr>
            <a:xfrm>
              <a:off x="4148890" y="7419051"/>
              <a:ext cx="194657" cy="19558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sp>
          <p:nvSpPr>
            <p:cNvPr id="51" name="Oval 50">
              <a:extLst>
                <a:ext uri="{FF2B5EF4-FFF2-40B4-BE49-F238E27FC236}">
                  <a16:creationId xmlns:a16="http://schemas.microsoft.com/office/drawing/2014/main" id="{68B098BC-64EF-E414-A946-31D23AD5B421}"/>
                </a:ext>
              </a:extLst>
            </p:cNvPr>
            <p:cNvSpPr/>
            <p:nvPr/>
          </p:nvSpPr>
          <p:spPr bwMode="gray">
            <a:xfrm>
              <a:off x="4042204" y="7311582"/>
              <a:ext cx="407918"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62" name="Group 61">
            <a:extLst>
              <a:ext uri="{FF2B5EF4-FFF2-40B4-BE49-F238E27FC236}">
                <a16:creationId xmlns:a16="http://schemas.microsoft.com/office/drawing/2014/main" id="{4AFC5857-CD96-A19D-5156-E6139635427F}"/>
              </a:ext>
            </a:extLst>
          </p:cNvPr>
          <p:cNvGrpSpPr/>
          <p:nvPr/>
        </p:nvGrpSpPr>
        <p:grpSpPr>
          <a:xfrm>
            <a:off x="11570959" y="2898652"/>
            <a:ext cx="198766" cy="198767"/>
            <a:chOff x="5035840" y="7323086"/>
            <a:chExt cx="407922" cy="411051"/>
          </a:xfrm>
        </p:grpSpPr>
        <p:sp>
          <p:nvSpPr>
            <p:cNvPr id="50" name="Freeform: Shape 49">
              <a:extLst>
                <a:ext uri="{FF2B5EF4-FFF2-40B4-BE49-F238E27FC236}">
                  <a16:creationId xmlns:a16="http://schemas.microsoft.com/office/drawing/2014/main" id="{74186B7A-A99B-CAD9-B9F0-B908FA7001E2}"/>
                </a:ext>
              </a:extLst>
            </p:cNvPr>
            <p:cNvSpPr/>
            <p:nvPr/>
          </p:nvSpPr>
          <p:spPr>
            <a:xfrm>
              <a:off x="5143049" y="7426634"/>
              <a:ext cx="198465" cy="199511"/>
            </a:xfrm>
            <a:custGeom>
              <a:avLst/>
              <a:gdLst>
                <a:gd name="connsiteX0" fmla="*/ 198204 w 198465"/>
                <a:gd name="connsiteY0" fmla="*/ 14643 h 199511"/>
                <a:gd name="connsiteX1" fmla="*/ 198204 w 198465"/>
                <a:gd name="connsiteY1" fmla="*/ 110084 h 199511"/>
                <a:gd name="connsiteX2" fmla="*/ 194805 w 198465"/>
                <a:gd name="connsiteY2" fmla="*/ 119236 h 199511"/>
                <a:gd name="connsiteX3" fmla="*/ 183823 w 198465"/>
                <a:gd name="connsiteY3" fmla="*/ 124204 h 199511"/>
                <a:gd name="connsiteX4" fmla="*/ 169441 w 198465"/>
                <a:gd name="connsiteY4" fmla="*/ 109823 h 199511"/>
                <a:gd name="connsiteX5" fmla="*/ 169441 w 198465"/>
                <a:gd name="connsiteY5" fmla="*/ 49159 h 199511"/>
                <a:gd name="connsiteX6" fmla="*/ 48636 w 198465"/>
                <a:gd name="connsiteY6" fmla="*/ 170748 h 199511"/>
                <a:gd name="connsiteX7" fmla="*/ 108777 w 198465"/>
                <a:gd name="connsiteY7" fmla="*/ 170748 h 199511"/>
                <a:gd name="connsiteX8" fmla="*/ 123159 w 198465"/>
                <a:gd name="connsiteY8" fmla="*/ 185130 h 199511"/>
                <a:gd name="connsiteX9" fmla="*/ 109562 w 198465"/>
                <a:gd name="connsiteY9" fmla="*/ 199512 h 199511"/>
                <a:gd name="connsiteX10" fmla="*/ 14382 w 198465"/>
                <a:gd name="connsiteY10" fmla="*/ 199512 h 199511"/>
                <a:gd name="connsiteX11" fmla="*/ 0 w 198465"/>
                <a:gd name="connsiteY11" fmla="*/ 185130 h 199511"/>
                <a:gd name="connsiteX12" fmla="*/ 0 w 198465"/>
                <a:gd name="connsiteY12" fmla="*/ 89950 h 199511"/>
                <a:gd name="connsiteX13" fmla="*/ 14382 w 198465"/>
                <a:gd name="connsiteY13" fmla="*/ 75569 h 199511"/>
                <a:gd name="connsiteX14" fmla="*/ 24579 w 198465"/>
                <a:gd name="connsiteY14" fmla="*/ 79752 h 199511"/>
                <a:gd name="connsiteX15" fmla="*/ 28763 w 198465"/>
                <a:gd name="connsiteY15" fmla="*/ 89950 h 199511"/>
                <a:gd name="connsiteX16" fmla="*/ 28763 w 198465"/>
                <a:gd name="connsiteY16" fmla="*/ 150353 h 199511"/>
                <a:gd name="connsiteX17" fmla="*/ 149568 w 198465"/>
                <a:gd name="connsiteY17" fmla="*/ 28763 h 199511"/>
                <a:gd name="connsiteX18" fmla="*/ 89427 w 198465"/>
                <a:gd name="connsiteY18" fmla="*/ 28763 h 199511"/>
                <a:gd name="connsiteX19" fmla="*/ 79229 w 198465"/>
                <a:gd name="connsiteY19" fmla="*/ 24579 h 199511"/>
                <a:gd name="connsiteX20" fmla="*/ 75046 w 198465"/>
                <a:gd name="connsiteY20" fmla="*/ 14382 h 199511"/>
                <a:gd name="connsiteX21" fmla="*/ 89427 w 198465"/>
                <a:gd name="connsiteY21" fmla="*/ 0 h 199511"/>
                <a:gd name="connsiteX22" fmla="*/ 184084 w 198465"/>
                <a:gd name="connsiteY22" fmla="*/ 0 h 199511"/>
                <a:gd name="connsiteX23" fmla="*/ 198466 w 198465"/>
                <a:gd name="connsiteY23" fmla="*/ 14382 h 199511"/>
                <a:gd name="connsiteX24" fmla="*/ 198466 w 198465"/>
                <a:gd name="connsiteY24" fmla="*/ 14382 h 1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65" h="199511">
                  <a:moveTo>
                    <a:pt x="198204" y="14643"/>
                  </a:moveTo>
                  <a:lnTo>
                    <a:pt x="198204" y="110084"/>
                  </a:lnTo>
                  <a:cubicBezTo>
                    <a:pt x="198727" y="112699"/>
                    <a:pt x="197420" y="116360"/>
                    <a:pt x="194805" y="119236"/>
                  </a:cubicBezTo>
                  <a:cubicBezTo>
                    <a:pt x="192190" y="122374"/>
                    <a:pt x="188006" y="124204"/>
                    <a:pt x="183823" y="124204"/>
                  </a:cubicBezTo>
                  <a:cubicBezTo>
                    <a:pt x="175717" y="124204"/>
                    <a:pt x="169441" y="117929"/>
                    <a:pt x="169441" y="109823"/>
                  </a:cubicBezTo>
                  <a:lnTo>
                    <a:pt x="169441" y="49159"/>
                  </a:lnTo>
                  <a:lnTo>
                    <a:pt x="48636" y="170748"/>
                  </a:lnTo>
                  <a:lnTo>
                    <a:pt x="108777" y="170748"/>
                  </a:lnTo>
                  <a:cubicBezTo>
                    <a:pt x="116883" y="170748"/>
                    <a:pt x="123159" y="177024"/>
                    <a:pt x="123159" y="185130"/>
                  </a:cubicBezTo>
                  <a:cubicBezTo>
                    <a:pt x="123159" y="193236"/>
                    <a:pt x="116883" y="199512"/>
                    <a:pt x="109562" y="199512"/>
                  </a:cubicBezTo>
                  <a:lnTo>
                    <a:pt x="14382" y="199512"/>
                  </a:lnTo>
                  <a:cubicBezTo>
                    <a:pt x="6276" y="199512"/>
                    <a:pt x="0" y="193236"/>
                    <a:pt x="0" y="185130"/>
                  </a:cubicBezTo>
                  <a:lnTo>
                    <a:pt x="0" y="89950"/>
                  </a:lnTo>
                  <a:cubicBezTo>
                    <a:pt x="0" y="81844"/>
                    <a:pt x="6276" y="75569"/>
                    <a:pt x="14382" y="75569"/>
                  </a:cubicBezTo>
                  <a:cubicBezTo>
                    <a:pt x="18304" y="75569"/>
                    <a:pt x="21703" y="76876"/>
                    <a:pt x="24579" y="79752"/>
                  </a:cubicBezTo>
                  <a:cubicBezTo>
                    <a:pt x="27456" y="82629"/>
                    <a:pt x="28763" y="86028"/>
                    <a:pt x="28763" y="89950"/>
                  </a:cubicBezTo>
                  <a:lnTo>
                    <a:pt x="28763" y="150353"/>
                  </a:lnTo>
                  <a:lnTo>
                    <a:pt x="149568" y="28763"/>
                  </a:lnTo>
                  <a:lnTo>
                    <a:pt x="89427" y="28763"/>
                  </a:lnTo>
                  <a:cubicBezTo>
                    <a:pt x="85505" y="28763"/>
                    <a:pt x="82106" y="27456"/>
                    <a:pt x="79229" y="24579"/>
                  </a:cubicBezTo>
                  <a:cubicBezTo>
                    <a:pt x="76353" y="21703"/>
                    <a:pt x="75046" y="18304"/>
                    <a:pt x="75046" y="14382"/>
                  </a:cubicBezTo>
                  <a:cubicBezTo>
                    <a:pt x="75046" y="6276"/>
                    <a:pt x="81321" y="0"/>
                    <a:pt x="89427" y="0"/>
                  </a:cubicBezTo>
                  <a:lnTo>
                    <a:pt x="184084" y="0"/>
                  </a:lnTo>
                  <a:cubicBezTo>
                    <a:pt x="192190" y="0"/>
                    <a:pt x="198466" y="6276"/>
                    <a:pt x="198466" y="14382"/>
                  </a:cubicBezTo>
                  <a:lnTo>
                    <a:pt x="198466" y="14382"/>
                  </a:lnTo>
                  <a:close/>
                </a:path>
              </a:pathLst>
            </a:custGeom>
            <a:solidFill>
              <a:schemeClr val="bg1"/>
            </a:solidFill>
            <a:ln w="0" cap="flat">
              <a:noFill/>
              <a:prstDash val="solid"/>
              <a:miter/>
            </a:ln>
          </p:spPr>
          <p:txBody>
            <a:bodyPr rtlCol="0" anchor="ctr"/>
            <a:lstStyle/>
            <a:p>
              <a:endParaRPr lang="en-GB" dirty="0"/>
            </a:p>
          </p:txBody>
        </p:sp>
        <p:sp>
          <p:nvSpPr>
            <p:cNvPr id="61" name="Oval 60">
              <a:extLst>
                <a:ext uri="{FF2B5EF4-FFF2-40B4-BE49-F238E27FC236}">
                  <a16:creationId xmlns:a16="http://schemas.microsoft.com/office/drawing/2014/main" id="{EDC8A89C-1B69-3563-9061-1185C7B60375}"/>
                </a:ext>
              </a:extLst>
            </p:cNvPr>
            <p:cNvSpPr/>
            <p:nvPr/>
          </p:nvSpPr>
          <p:spPr bwMode="gray">
            <a:xfrm>
              <a:off x="5035840" y="7323086"/>
              <a:ext cx="407922"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63" name="Group 62">
            <a:extLst>
              <a:ext uri="{FF2B5EF4-FFF2-40B4-BE49-F238E27FC236}">
                <a16:creationId xmlns:a16="http://schemas.microsoft.com/office/drawing/2014/main" id="{CE107D3F-E440-BD1E-F32C-310AD5FA0DA5}"/>
              </a:ext>
            </a:extLst>
          </p:cNvPr>
          <p:cNvGrpSpPr/>
          <p:nvPr/>
        </p:nvGrpSpPr>
        <p:grpSpPr>
          <a:xfrm>
            <a:off x="11570959" y="3360887"/>
            <a:ext cx="198766" cy="198767"/>
            <a:chOff x="5035840" y="7323086"/>
            <a:chExt cx="407922" cy="411051"/>
          </a:xfrm>
        </p:grpSpPr>
        <p:sp>
          <p:nvSpPr>
            <p:cNvPr id="64" name="Freeform: Shape 63">
              <a:extLst>
                <a:ext uri="{FF2B5EF4-FFF2-40B4-BE49-F238E27FC236}">
                  <a16:creationId xmlns:a16="http://schemas.microsoft.com/office/drawing/2014/main" id="{D232F0FA-2626-613A-AA30-493F6297CE61}"/>
                </a:ext>
              </a:extLst>
            </p:cNvPr>
            <p:cNvSpPr/>
            <p:nvPr/>
          </p:nvSpPr>
          <p:spPr>
            <a:xfrm>
              <a:off x="5143049" y="7426634"/>
              <a:ext cx="198465" cy="199511"/>
            </a:xfrm>
            <a:custGeom>
              <a:avLst/>
              <a:gdLst>
                <a:gd name="connsiteX0" fmla="*/ 198204 w 198465"/>
                <a:gd name="connsiteY0" fmla="*/ 14643 h 199511"/>
                <a:gd name="connsiteX1" fmla="*/ 198204 w 198465"/>
                <a:gd name="connsiteY1" fmla="*/ 110084 h 199511"/>
                <a:gd name="connsiteX2" fmla="*/ 194805 w 198465"/>
                <a:gd name="connsiteY2" fmla="*/ 119236 h 199511"/>
                <a:gd name="connsiteX3" fmla="*/ 183823 w 198465"/>
                <a:gd name="connsiteY3" fmla="*/ 124204 h 199511"/>
                <a:gd name="connsiteX4" fmla="*/ 169441 w 198465"/>
                <a:gd name="connsiteY4" fmla="*/ 109823 h 199511"/>
                <a:gd name="connsiteX5" fmla="*/ 169441 w 198465"/>
                <a:gd name="connsiteY5" fmla="*/ 49159 h 199511"/>
                <a:gd name="connsiteX6" fmla="*/ 48636 w 198465"/>
                <a:gd name="connsiteY6" fmla="*/ 170748 h 199511"/>
                <a:gd name="connsiteX7" fmla="*/ 108777 w 198465"/>
                <a:gd name="connsiteY7" fmla="*/ 170748 h 199511"/>
                <a:gd name="connsiteX8" fmla="*/ 123159 w 198465"/>
                <a:gd name="connsiteY8" fmla="*/ 185130 h 199511"/>
                <a:gd name="connsiteX9" fmla="*/ 109562 w 198465"/>
                <a:gd name="connsiteY9" fmla="*/ 199512 h 199511"/>
                <a:gd name="connsiteX10" fmla="*/ 14382 w 198465"/>
                <a:gd name="connsiteY10" fmla="*/ 199512 h 199511"/>
                <a:gd name="connsiteX11" fmla="*/ 0 w 198465"/>
                <a:gd name="connsiteY11" fmla="*/ 185130 h 199511"/>
                <a:gd name="connsiteX12" fmla="*/ 0 w 198465"/>
                <a:gd name="connsiteY12" fmla="*/ 89950 h 199511"/>
                <a:gd name="connsiteX13" fmla="*/ 14382 w 198465"/>
                <a:gd name="connsiteY13" fmla="*/ 75569 h 199511"/>
                <a:gd name="connsiteX14" fmla="*/ 24579 w 198465"/>
                <a:gd name="connsiteY14" fmla="*/ 79752 h 199511"/>
                <a:gd name="connsiteX15" fmla="*/ 28763 w 198465"/>
                <a:gd name="connsiteY15" fmla="*/ 89950 h 199511"/>
                <a:gd name="connsiteX16" fmla="*/ 28763 w 198465"/>
                <a:gd name="connsiteY16" fmla="*/ 150353 h 199511"/>
                <a:gd name="connsiteX17" fmla="*/ 149568 w 198465"/>
                <a:gd name="connsiteY17" fmla="*/ 28763 h 199511"/>
                <a:gd name="connsiteX18" fmla="*/ 89427 w 198465"/>
                <a:gd name="connsiteY18" fmla="*/ 28763 h 199511"/>
                <a:gd name="connsiteX19" fmla="*/ 79229 w 198465"/>
                <a:gd name="connsiteY19" fmla="*/ 24579 h 199511"/>
                <a:gd name="connsiteX20" fmla="*/ 75046 w 198465"/>
                <a:gd name="connsiteY20" fmla="*/ 14382 h 199511"/>
                <a:gd name="connsiteX21" fmla="*/ 89427 w 198465"/>
                <a:gd name="connsiteY21" fmla="*/ 0 h 199511"/>
                <a:gd name="connsiteX22" fmla="*/ 184084 w 198465"/>
                <a:gd name="connsiteY22" fmla="*/ 0 h 199511"/>
                <a:gd name="connsiteX23" fmla="*/ 198466 w 198465"/>
                <a:gd name="connsiteY23" fmla="*/ 14382 h 199511"/>
                <a:gd name="connsiteX24" fmla="*/ 198466 w 198465"/>
                <a:gd name="connsiteY24" fmla="*/ 14382 h 1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65" h="199511">
                  <a:moveTo>
                    <a:pt x="198204" y="14643"/>
                  </a:moveTo>
                  <a:lnTo>
                    <a:pt x="198204" y="110084"/>
                  </a:lnTo>
                  <a:cubicBezTo>
                    <a:pt x="198727" y="112699"/>
                    <a:pt x="197420" y="116360"/>
                    <a:pt x="194805" y="119236"/>
                  </a:cubicBezTo>
                  <a:cubicBezTo>
                    <a:pt x="192190" y="122374"/>
                    <a:pt x="188006" y="124204"/>
                    <a:pt x="183823" y="124204"/>
                  </a:cubicBezTo>
                  <a:cubicBezTo>
                    <a:pt x="175717" y="124204"/>
                    <a:pt x="169441" y="117929"/>
                    <a:pt x="169441" y="109823"/>
                  </a:cubicBezTo>
                  <a:lnTo>
                    <a:pt x="169441" y="49159"/>
                  </a:lnTo>
                  <a:lnTo>
                    <a:pt x="48636" y="170748"/>
                  </a:lnTo>
                  <a:lnTo>
                    <a:pt x="108777" y="170748"/>
                  </a:lnTo>
                  <a:cubicBezTo>
                    <a:pt x="116883" y="170748"/>
                    <a:pt x="123159" y="177024"/>
                    <a:pt x="123159" y="185130"/>
                  </a:cubicBezTo>
                  <a:cubicBezTo>
                    <a:pt x="123159" y="193236"/>
                    <a:pt x="116883" y="199512"/>
                    <a:pt x="109562" y="199512"/>
                  </a:cubicBezTo>
                  <a:lnTo>
                    <a:pt x="14382" y="199512"/>
                  </a:lnTo>
                  <a:cubicBezTo>
                    <a:pt x="6276" y="199512"/>
                    <a:pt x="0" y="193236"/>
                    <a:pt x="0" y="185130"/>
                  </a:cubicBezTo>
                  <a:lnTo>
                    <a:pt x="0" y="89950"/>
                  </a:lnTo>
                  <a:cubicBezTo>
                    <a:pt x="0" y="81844"/>
                    <a:pt x="6276" y="75569"/>
                    <a:pt x="14382" y="75569"/>
                  </a:cubicBezTo>
                  <a:cubicBezTo>
                    <a:pt x="18304" y="75569"/>
                    <a:pt x="21703" y="76876"/>
                    <a:pt x="24579" y="79752"/>
                  </a:cubicBezTo>
                  <a:cubicBezTo>
                    <a:pt x="27456" y="82629"/>
                    <a:pt x="28763" y="86028"/>
                    <a:pt x="28763" y="89950"/>
                  </a:cubicBezTo>
                  <a:lnTo>
                    <a:pt x="28763" y="150353"/>
                  </a:lnTo>
                  <a:lnTo>
                    <a:pt x="149568" y="28763"/>
                  </a:lnTo>
                  <a:lnTo>
                    <a:pt x="89427" y="28763"/>
                  </a:lnTo>
                  <a:cubicBezTo>
                    <a:pt x="85505" y="28763"/>
                    <a:pt x="82106" y="27456"/>
                    <a:pt x="79229" y="24579"/>
                  </a:cubicBezTo>
                  <a:cubicBezTo>
                    <a:pt x="76353" y="21703"/>
                    <a:pt x="75046" y="18304"/>
                    <a:pt x="75046" y="14382"/>
                  </a:cubicBezTo>
                  <a:cubicBezTo>
                    <a:pt x="75046" y="6276"/>
                    <a:pt x="81321" y="0"/>
                    <a:pt x="89427" y="0"/>
                  </a:cubicBezTo>
                  <a:lnTo>
                    <a:pt x="184084" y="0"/>
                  </a:lnTo>
                  <a:cubicBezTo>
                    <a:pt x="192190" y="0"/>
                    <a:pt x="198466" y="6276"/>
                    <a:pt x="198466" y="14382"/>
                  </a:cubicBezTo>
                  <a:lnTo>
                    <a:pt x="198466" y="14382"/>
                  </a:lnTo>
                  <a:close/>
                </a:path>
              </a:pathLst>
            </a:custGeom>
            <a:solidFill>
              <a:schemeClr val="bg1"/>
            </a:solidFill>
            <a:ln w="0" cap="flat">
              <a:noFill/>
              <a:prstDash val="solid"/>
              <a:miter/>
            </a:ln>
          </p:spPr>
          <p:txBody>
            <a:bodyPr rtlCol="0" anchor="ctr"/>
            <a:lstStyle/>
            <a:p>
              <a:endParaRPr lang="en-GB" dirty="0"/>
            </a:p>
          </p:txBody>
        </p:sp>
        <p:sp>
          <p:nvSpPr>
            <p:cNvPr id="65" name="Oval 64">
              <a:extLst>
                <a:ext uri="{FF2B5EF4-FFF2-40B4-BE49-F238E27FC236}">
                  <a16:creationId xmlns:a16="http://schemas.microsoft.com/office/drawing/2014/main" id="{DA57FBFD-EDB1-27F1-630E-E172013F43CA}"/>
                </a:ext>
              </a:extLst>
            </p:cNvPr>
            <p:cNvSpPr/>
            <p:nvPr/>
          </p:nvSpPr>
          <p:spPr bwMode="gray">
            <a:xfrm>
              <a:off x="5035840" y="7323086"/>
              <a:ext cx="407922"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68" name="Group 67">
            <a:extLst>
              <a:ext uri="{FF2B5EF4-FFF2-40B4-BE49-F238E27FC236}">
                <a16:creationId xmlns:a16="http://schemas.microsoft.com/office/drawing/2014/main" id="{D2DA11C7-6528-B7BF-D1A0-E8E63287626D}"/>
              </a:ext>
            </a:extLst>
          </p:cNvPr>
          <p:cNvGrpSpPr/>
          <p:nvPr/>
        </p:nvGrpSpPr>
        <p:grpSpPr>
          <a:xfrm>
            <a:off x="11570959" y="2444565"/>
            <a:ext cx="198766" cy="198767"/>
            <a:chOff x="4042204" y="7311582"/>
            <a:chExt cx="407918" cy="411051"/>
          </a:xfrm>
        </p:grpSpPr>
        <p:sp>
          <p:nvSpPr>
            <p:cNvPr id="69" name="Freeform: Shape 68">
              <a:extLst>
                <a:ext uri="{FF2B5EF4-FFF2-40B4-BE49-F238E27FC236}">
                  <a16:creationId xmlns:a16="http://schemas.microsoft.com/office/drawing/2014/main" id="{DA0C7054-EB1F-4AFC-2908-6B172C1927FB}"/>
                </a:ext>
              </a:extLst>
            </p:cNvPr>
            <p:cNvSpPr/>
            <p:nvPr/>
          </p:nvSpPr>
          <p:spPr>
            <a:xfrm>
              <a:off x="4148890" y="7419051"/>
              <a:ext cx="194657" cy="19558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sp>
          <p:nvSpPr>
            <p:cNvPr id="70" name="Oval 69">
              <a:extLst>
                <a:ext uri="{FF2B5EF4-FFF2-40B4-BE49-F238E27FC236}">
                  <a16:creationId xmlns:a16="http://schemas.microsoft.com/office/drawing/2014/main" id="{A20AD66E-0AFD-A5AF-DFA0-D8D686CDD951}"/>
                </a:ext>
              </a:extLst>
            </p:cNvPr>
            <p:cNvSpPr/>
            <p:nvPr/>
          </p:nvSpPr>
          <p:spPr bwMode="gray">
            <a:xfrm>
              <a:off x="4042204" y="7311582"/>
              <a:ext cx="407918"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72" name="Group 71">
            <a:extLst>
              <a:ext uri="{FF2B5EF4-FFF2-40B4-BE49-F238E27FC236}">
                <a16:creationId xmlns:a16="http://schemas.microsoft.com/office/drawing/2014/main" id="{2D4371EC-6CCC-585B-4369-0FE9A3EE5F4F}"/>
              </a:ext>
            </a:extLst>
          </p:cNvPr>
          <p:cNvGrpSpPr/>
          <p:nvPr/>
        </p:nvGrpSpPr>
        <p:grpSpPr>
          <a:xfrm>
            <a:off x="11570959" y="3831271"/>
            <a:ext cx="198766" cy="198767"/>
            <a:chOff x="4042204" y="7311582"/>
            <a:chExt cx="407918" cy="411051"/>
          </a:xfrm>
        </p:grpSpPr>
        <p:sp>
          <p:nvSpPr>
            <p:cNvPr id="73" name="Freeform: Shape 72">
              <a:extLst>
                <a:ext uri="{FF2B5EF4-FFF2-40B4-BE49-F238E27FC236}">
                  <a16:creationId xmlns:a16="http://schemas.microsoft.com/office/drawing/2014/main" id="{F955C6DF-6D96-7232-8A96-C47B370B577F}"/>
                </a:ext>
              </a:extLst>
            </p:cNvPr>
            <p:cNvSpPr/>
            <p:nvPr/>
          </p:nvSpPr>
          <p:spPr>
            <a:xfrm>
              <a:off x="4148890" y="7419051"/>
              <a:ext cx="194657" cy="19558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sp>
          <p:nvSpPr>
            <p:cNvPr id="74" name="Oval 73">
              <a:extLst>
                <a:ext uri="{FF2B5EF4-FFF2-40B4-BE49-F238E27FC236}">
                  <a16:creationId xmlns:a16="http://schemas.microsoft.com/office/drawing/2014/main" id="{04DAB442-A967-6E64-6E97-19F26095708B}"/>
                </a:ext>
              </a:extLst>
            </p:cNvPr>
            <p:cNvSpPr/>
            <p:nvPr/>
          </p:nvSpPr>
          <p:spPr bwMode="gray">
            <a:xfrm>
              <a:off x="4042204" y="7311582"/>
              <a:ext cx="407918"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76" name="Group 75">
            <a:extLst>
              <a:ext uri="{FF2B5EF4-FFF2-40B4-BE49-F238E27FC236}">
                <a16:creationId xmlns:a16="http://schemas.microsoft.com/office/drawing/2014/main" id="{A7BDD354-2D6A-34FD-78B4-3195A824D9B4}"/>
              </a:ext>
            </a:extLst>
          </p:cNvPr>
          <p:cNvGrpSpPr/>
          <p:nvPr/>
        </p:nvGrpSpPr>
        <p:grpSpPr>
          <a:xfrm>
            <a:off x="11570959" y="4285359"/>
            <a:ext cx="198766" cy="198767"/>
            <a:chOff x="4042204" y="7311582"/>
            <a:chExt cx="407918" cy="411051"/>
          </a:xfrm>
        </p:grpSpPr>
        <p:sp>
          <p:nvSpPr>
            <p:cNvPr id="77" name="Freeform: Shape 76">
              <a:extLst>
                <a:ext uri="{FF2B5EF4-FFF2-40B4-BE49-F238E27FC236}">
                  <a16:creationId xmlns:a16="http://schemas.microsoft.com/office/drawing/2014/main" id="{FDEB7BD2-26AF-0663-B8BD-B50C8A97D787}"/>
                </a:ext>
              </a:extLst>
            </p:cNvPr>
            <p:cNvSpPr/>
            <p:nvPr/>
          </p:nvSpPr>
          <p:spPr>
            <a:xfrm>
              <a:off x="4148890" y="7419051"/>
              <a:ext cx="194657" cy="19558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sp>
          <p:nvSpPr>
            <p:cNvPr id="78" name="Oval 77">
              <a:extLst>
                <a:ext uri="{FF2B5EF4-FFF2-40B4-BE49-F238E27FC236}">
                  <a16:creationId xmlns:a16="http://schemas.microsoft.com/office/drawing/2014/main" id="{EB3FF380-5AB9-420F-CEC9-8AD5BD03C23F}"/>
                </a:ext>
              </a:extLst>
            </p:cNvPr>
            <p:cNvSpPr/>
            <p:nvPr/>
          </p:nvSpPr>
          <p:spPr bwMode="gray">
            <a:xfrm>
              <a:off x="4042204" y="7311582"/>
              <a:ext cx="407918"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80" name="Group 79">
            <a:extLst>
              <a:ext uri="{FF2B5EF4-FFF2-40B4-BE49-F238E27FC236}">
                <a16:creationId xmlns:a16="http://schemas.microsoft.com/office/drawing/2014/main" id="{A2F50BC9-45C6-EEE8-FF52-207C9E1DD8A7}"/>
              </a:ext>
            </a:extLst>
          </p:cNvPr>
          <p:cNvGrpSpPr/>
          <p:nvPr/>
        </p:nvGrpSpPr>
        <p:grpSpPr>
          <a:xfrm>
            <a:off x="11570959" y="4747595"/>
            <a:ext cx="198766" cy="198767"/>
            <a:chOff x="5035840" y="7323086"/>
            <a:chExt cx="407922" cy="411051"/>
          </a:xfrm>
        </p:grpSpPr>
        <p:sp>
          <p:nvSpPr>
            <p:cNvPr id="81" name="Freeform: Shape 80">
              <a:extLst>
                <a:ext uri="{FF2B5EF4-FFF2-40B4-BE49-F238E27FC236}">
                  <a16:creationId xmlns:a16="http://schemas.microsoft.com/office/drawing/2014/main" id="{A612BE06-AB8E-4610-E1BF-2532A5E6E0BB}"/>
                </a:ext>
              </a:extLst>
            </p:cNvPr>
            <p:cNvSpPr/>
            <p:nvPr/>
          </p:nvSpPr>
          <p:spPr>
            <a:xfrm>
              <a:off x="5143049" y="7426634"/>
              <a:ext cx="198465" cy="199511"/>
            </a:xfrm>
            <a:custGeom>
              <a:avLst/>
              <a:gdLst>
                <a:gd name="connsiteX0" fmla="*/ 198204 w 198465"/>
                <a:gd name="connsiteY0" fmla="*/ 14643 h 199511"/>
                <a:gd name="connsiteX1" fmla="*/ 198204 w 198465"/>
                <a:gd name="connsiteY1" fmla="*/ 110084 h 199511"/>
                <a:gd name="connsiteX2" fmla="*/ 194805 w 198465"/>
                <a:gd name="connsiteY2" fmla="*/ 119236 h 199511"/>
                <a:gd name="connsiteX3" fmla="*/ 183823 w 198465"/>
                <a:gd name="connsiteY3" fmla="*/ 124204 h 199511"/>
                <a:gd name="connsiteX4" fmla="*/ 169441 w 198465"/>
                <a:gd name="connsiteY4" fmla="*/ 109823 h 199511"/>
                <a:gd name="connsiteX5" fmla="*/ 169441 w 198465"/>
                <a:gd name="connsiteY5" fmla="*/ 49159 h 199511"/>
                <a:gd name="connsiteX6" fmla="*/ 48636 w 198465"/>
                <a:gd name="connsiteY6" fmla="*/ 170748 h 199511"/>
                <a:gd name="connsiteX7" fmla="*/ 108777 w 198465"/>
                <a:gd name="connsiteY7" fmla="*/ 170748 h 199511"/>
                <a:gd name="connsiteX8" fmla="*/ 123159 w 198465"/>
                <a:gd name="connsiteY8" fmla="*/ 185130 h 199511"/>
                <a:gd name="connsiteX9" fmla="*/ 109562 w 198465"/>
                <a:gd name="connsiteY9" fmla="*/ 199512 h 199511"/>
                <a:gd name="connsiteX10" fmla="*/ 14382 w 198465"/>
                <a:gd name="connsiteY10" fmla="*/ 199512 h 199511"/>
                <a:gd name="connsiteX11" fmla="*/ 0 w 198465"/>
                <a:gd name="connsiteY11" fmla="*/ 185130 h 199511"/>
                <a:gd name="connsiteX12" fmla="*/ 0 w 198465"/>
                <a:gd name="connsiteY12" fmla="*/ 89950 h 199511"/>
                <a:gd name="connsiteX13" fmla="*/ 14382 w 198465"/>
                <a:gd name="connsiteY13" fmla="*/ 75569 h 199511"/>
                <a:gd name="connsiteX14" fmla="*/ 24579 w 198465"/>
                <a:gd name="connsiteY14" fmla="*/ 79752 h 199511"/>
                <a:gd name="connsiteX15" fmla="*/ 28763 w 198465"/>
                <a:gd name="connsiteY15" fmla="*/ 89950 h 199511"/>
                <a:gd name="connsiteX16" fmla="*/ 28763 w 198465"/>
                <a:gd name="connsiteY16" fmla="*/ 150353 h 199511"/>
                <a:gd name="connsiteX17" fmla="*/ 149568 w 198465"/>
                <a:gd name="connsiteY17" fmla="*/ 28763 h 199511"/>
                <a:gd name="connsiteX18" fmla="*/ 89427 w 198465"/>
                <a:gd name="connsiteY18" fmla="*/ 28763 h 199511"/>
                <a:gd name="connsiteX19" fmla="*/ 79229 w 198465"/>
                <a:gd name="connsiteY19" fmla="*/ 24579 h 199511"/>
                <a:gd name="connsiteX20" fmla="*/ 75046 w 198465"/>
                <a:gd name="connsiteY20" fmla="*/ 14382 h 199511"/>
                <a:gd name="connsiteX21" fmla="*/ 89427 w 198465"/>
                <a:gd name="connsiteY21" fmla="*/ 0 h 199511"/>
                <a:gd name="connsiteX22" fmla="*/ 184084 w 198465"/>
                <a:gd name="connsiteY22" fmla="*/ 0 h 199511"/>
                <a:gd name="connsiteX23" fmla="*/ 198466 w 198465"/>
                <a:gd name="connsiteY23" fmla="*/ 14382 h 199511"/>
                <a:gd name="connsiteX24" fmla="*/ 198466 w 198465"/>
                <a:gd name="connsiteY24" fmla="*/ 14382 h 1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65" h="199511">
                  <a:moveTo>
                    <a:pt x="198204" y="14643"/>
                  </a:moveTo>
                  <a:lnTo>
                    <a:pt x="198204" y="110084"/>
                  </a:lnTo>
                  <a:cubicBezTo>
                    <a:pt x="198727" y="112699"/>
                    <a:pt x="197420" y="116360"/>
                    <a:pt x="194805" y="119236"/>
                  </a:cubicBezTo>
                  <a:cubicBezTo>
                    <a:pt x="192190" y="122374"/>
                    <a:pt x="188006" y="124204"/>
                    <a:pt x="183823" y="124204"/>
                  </a:cubicBezTo>
                  <a:cubicBezTo>
                    <a:pt x="175717" y="124204"/>
                    <a:pt x="169441" y="117929"/>
                    <a:pt x="169441" y="109823"/>
                  </a:cubicBezTo>
                  <a:lnTo>
                    <a:pt x="169441" y="49159"/>
                  </a:lnTo>
                  <a:lnTo>
                    <a:pt x="48636" y="170748"/>
                  </a:lnTo>
                  <a:lnTo>
                    <a:pt x="108777" y="170748"/>
                  </a:lnTo>
                  <a:cubicBezTo>
                    <a:pt x="116883" y="170748"/>
                    <a:pt x="123159" y="177024"/>
                    <a:pt x="123159" y="185130"/>
                  </a:cubicBezTo>
                  <a:cubicBezTo>
                    <a:pt x="123159" y="193236"/>
                    <a:pt x="116883" y="199512"/>
                    <a:pt x="109562" y="199512"/>
                  </a:cubicBezTo>
                  <a:lnTo>
                    <a:pt x="14382" y="199512"/>
                  </a:lnTo>
                  <a:cubicBezTo>
                    <a:pt x="6276" y="199512"/>
                    <a:pt x="0" y="193236"/>
                    <a:pt x="0" y="185130"/>
                  </a:cubicBezTo>
                  <a:lnTo>
                    <a:pt x="0" y="89950"/>
                  </a:lnTo>
                  <a:cubicBezTo>
                    <a:pt x="0" y="81844"/>
                    <a:pt x="6276" y="75569"/>
                    <a:pt x="14382" y="75569"/>
                  </a:cubicBezTo>
                  <a:cubicBezTo>
                    <a:pt x="18304" y="75569"/>
                    <a:pt x="21703" y="76876"/>
                    <a:pt x="24579" y="79752"/>
                  </a:cubicBezTo>
                  <a:cubicBezTo>
                    <a:pt x="27456" y="82629"/>
                    <a:pt x="28763" y="86028"/>
                    <a:pt x="28763" y="89950"/>
                  </a:cubicBezTo>
                  <a:lnTo>
                    <a:pt x="28763" y="150353"/>
                  </a:lnTo>
                  <a:lnTo>
                    <a:pt x="149568" y="28763"/>
                  </a:lnTo>
                  <a:lnTo>
                    <a:pt x="89427" y="28763"/>
                  </a:lnTo>
                  <a:cubicBezTo>
                    <a:pt x="85505" y="28763"/>
                    <a:pt x="82106" y="27456"/>
                    <a:pt x="79229" y="24579"/>
                  </a:cubicBezTo>
                  <a:cubicBezTo>
                    <a:pt x="76353" y="21703"/>
                    <a:pt x="75046" y="18304"/>
                    <a:pt x="75046" y="14382"/>
                  </a:cubicBezTo>
                  <a:cubicBezTo>
                    <a:pt x="75046" y="6276"/>
                    <a:pt x="81321" y="0"/>
                    <a:pt x="89427" y="0"/>
                  </a:cubicBezTo>
                  <a:lnTo>
                    <a:pt x="184084" y="0"/>
                  </a:lnTo>
                  <a:cubicBezTo>
                    <a:pt x="192190" y="0"/>
                    <a:pt x="198466" y="6276"/>
                    <a:pt x="198466" y="14382"/>
                  </a:cubicBezTo>
                  <a:lnTo>
                    <a:pt x="198466" y="14382"/>
                  </a:lnTo>
                  <a:close/>
                </a:path>
              </a:pathLst>
            </a:custGeom>
            <a:solidFill>
              <a:schemeClr val="bg1"/>
            </a:solidFill>
            <a:ln w="0" cap="flat">
              <a:noFill/>
              <a:prstDash val="solid"/>
              <a:miter/>
            </a:ln>
          </p:spPr>
          <p:txBody>
            <a:bodyPr rtlCol="0" anchor="ctr"/>
            <a:lstStyle/>
            <a:p>
              <a:endParaRPr lang="en-GB" dirty="0"/>
            </a:p>
          </p:txBody>
        </p:sp>
        <p:sp>
          <p:nvSpPr>
            <p:cNvPr id="82" name="Oval 81">
              <a:extLst>
                <a:ext uri="{FF2B5EF4-FFF2-40B4-BE49-F238E27FC236}">
                  <a16:creationId xmlns:a16="http://schemas.microsoft.com/office/drawing/2014/main" id="{6A3785FA-EA5B-84D0-3232-7F8AF33B4966}"/>
                </a:ext>
              </a:extLst>
            </p:cNvPr>
            <p:cNvSpPr/>
            <p:nvPr/>
          </p:nvSpPr>
          <p:spPr bwMode="gray">
            <a:xfrm>
              <a:off x="5035840" y="7323086"/>
              <a:ext cx="407922"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84" name="Group 83">
            <a:extLst>
              <a:ext uri="{FF2B5EF4-FFF2-40B4-BE49-F238E27FC236}">
                <a16:creationId xmlns:a16="http://schemas.microsoft.com/office/drawing/2014/main" id="{A513522F-FF46-0FB6-A562-B7053C07FC32}"/>
              </a:ext>
            </a:extLst>
          </p:cNvPr>
          <p:cNvGrpSpPr/>
          <p:nvPr/>
        </p:nvGrpSpPr>
        <p:grpSpPr>
          <a:xfrm>
            <a:off x="11570959" y="5209831"/>
            <a:ext cx="198766" cy="198767"/>
            <a:chOff x="4042204" y="7311582"/>
            <a:chExt cx="407918" cy="411051"/>
          </a:xfrm>
        </p:grpSpPr>
        <p:sp>
          <p:nvSpPr>
            <p:cNvPr id="85" name="Freeform: Shape 84">
              <a:extLst>
                <a:ext uri="{FF2B5EF4-FFF2-40B4-BE49-F238E27FC236}">
                  <a16:creationId xmlns:a16="http://schemas.microsoft.com/office/drawing/2014/main" id="{4798EDA8-E5F2-26FD-E438-0D061B93985A}"/>
                </a:ext>
              </a:extLst>
            </p:cNvPr>
            <p:cNvSpPr/>
            <p:nvPr/>
          </p:nvSpPr>
          <p:spPr>
            <a:xfrm>
              <a:off x="4148890" y="7419051"/>
              <a:ext cx="194657" cy="19558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sp>
          <p:nvSpPr>
            <p:cNvPr id="86" name="Oval 85">
              <a:extLst>
                <a:ext uri="{FF2B5EF4-FFF2-40B4-BE49-F238E27FC236}">
                  <a16:creationId xmlns:a16="http://schemas.microsoft.com/office/drawing/2014/main" id="{4BECAFC0-1718-D028-7BE4-8B63BF9FBBD7}"/>
                </a:ext>
              </a:extLst>
            </p:cNvPr>
            <p:cNvSpPr/>
            <p:nvPr/>
          </p:nvSpPr>
          <p:spPr bwMode="gray">
            <a:xfrm>
              <a:off x="4042204" y="7311582"/>
              <a:ext cx="407918"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88" name="Group 87">
            <a:extLst>
              <a:ext uri="{FF2B5EF4-FFF2-40B4-BE49-F238E27FC236}">
                <a16:creationId xmlns:a16="http://schemas.microsoft.com/office/drawing/2014/main" id="{7005F145-2394-7954-24FB-2CDBA3705D1E}"/>
              </a:ext>
            </a:extLst>
          </p:cNvPr>
          <p:cNvGrpSpPr/>
          <p:nvPr/>
        </p:nvGrpSpPr>
        <p:grpSpPr>
          <a:xfrm>
            <a:off x="11570959" y="5672064"/>
            <a:ext cx="198766" cy="198767"/>
            <a:chOff x="5035840" y="7323086"/>
            <a:chExt cx="407922" cy="411051"/>
          </a:xfrm>
        </p:grpSpPr>
        <p:sp>
          <p:nvSpPr>
            <p:cNvPr id="89" name="Freeform: Shape 88">
              <a:extLst>
                <a:ext uri="{FF2B5EF4-FFF2-40B4-BE49-F238E27FC236}">
                  <a16:creationId xmlns:a16="http://schemas.microsoft.com/office/drawing/2014/main" id="{7F104C60-2B84-A4E6-F9F0-F6D569ED77E2}"/>
                </a:ext>
              </a:extLst>
            </p:cNvPr>
            <p:cNvSpPr/>
            <p:nvPr/>
          </p:nvSpPr>
          <p:spPr>
            <a:xfrm>
              <a:off x="5143049" y="7426634"/>
              <a:ext cx="198465" cy="199511"/>
            </a:xfrm>
            <a:custGeom>
              <a:avLst/>
              <a:gdLst>
                <a:gd name="connsiteX0" fmla="*/ 198204 w 198465"/>
                <a:gd name="connsiteY0" fmla="*/ 14643 h 199511"/>
                <a:gd name="connsiteX1" fmla="*/ 198204 w 198465"/>
                <a:gd name="connsiteY1" fmla="*/ 110084 h 199511"/>
                <a:gd name="connsiteX2" fmla="*/ 194805 w 198465"/>
                <a:gd name="connsiteY2" fmla="*/ 119236 h 199511"/>
                <a:gd name="connsiteX3" fmla="*/ 183823 w 198465"/>
                <a:gd name="connsiteY3" fmla="*/ 124204 h 199511"/>
                <a:gd name="connsiteX4" fmla="*/ 169441 w 198465"/>
                <a:gd name="connsiteY4" fmla="*/ 109823 h 199511"/>
                <a:gd name="connsiteX5" fmla="*/ 169441 w 198465"/>
                <a:gd name="connsiteY5" fmla="*/ 49159 h 199511"/>
                <a:gd name="connsiteX6" fmla="*/ 48636 w 198465"/>
                <a:gd name="connsiteY6" fmla="*/ 170748 h 199511"/>
                <a:gd name="connsiteX7" fmla="*/ 108777 w 198465"/>
                <a:gd name="connsiteY7" fmla="*/ 170748 h 199511"/>
                <a:gd name="connsiteX8" fmla="*/ 123159 w 198465"/>
                <a:gd name="connsiteY8" fmla="*/ 185130 h 199511"/>
                <a:gd name="connsiteX9" fmla="*/ 109562 w 198465"/>
                <a:gd name="connsiteY9" fmla="*/ 199512 h 199511"/>
                <a:gd name="connsiteX10" fmla="*/ 14382 w 198465"/>
                <a:gd name="connsiteY10" fmla="*/ 199512 h 199511"/>
                <a:gd name="connsiteX11" fmla="*/ 0 w 198465"/>
                <a:gd name="connsiteY11" fmla="*/ 185130 h 199511"/>
                <a:gd name="connsiteX12" fmla="*/ 0 w 198465"/>
                <a:gd name="connsiteY12" fmla="*/ 89950 h 199511"/>
                <a:gd name="connsiteX13" fmla="*/ 14382 w 198465"/>
                <a:gd name="connsiteY13" fmla="*/ 75569 h 199511"/>
                <a:gd name="connsiteX14" fmla="*/ 24579 w 198465"/>
                <a:gd name="connsiteY14" fmla="*/ 79752 h 199511"/>
                <a:gd name="connsiteX15" fmla="*/ 28763 w 198465"/>
                <a:gd name="connsiteY15" fmla="*/ 89950 h 199511"/>
                <a:gd name="connsiteX16" fmla="*/ 28763 w 198465"/>
                <a:gd name="connsiteY16" fmla="*/ 150353 h 199511"/>
                <a:gd name="connsiteX17" fmla="*/ 149568 w 198465"/>
                <a:gd name="connsiteY17" fmla="*/ 28763 h 199511"/>
                <a:gd name="connsiteX18" fmla="*/ 89427 w 198465"/>
                <a:gd name="connsiteY18" fmla="*/ 28763 h 199511"/>
                <a:gd name="connsiteX19" fmla="*/ 79229 w 198465"/>
                <a:gd name="connsiteY19" fmla="*/ 24579 h 199511"/>
                <a:gd name="connsiteX20" fmla="*/ 75046 w 198465"/>
                <a:gd name="connsiteY20" fmla="*/ 14382 h 199511"/>
                <a:gd name="connsiteX21" fmla="*/ 89427 w 198465"/>
                <a:gd name="connsiteY21" fmla="*/ 0 h 199511"/>
                <a:gd name="connsiteX22" fmla="*/ 184084 w 198465"/>
                <a:gd name="connsiteY22" fmla="*/ 0 h 199511"/>
                <a:gd name="connsiteX23" fmla="*/ 198466 w 198465"/>
                <a:gd name="connsiteY23" fmla="*/ 14382 h 199511"/>
                <a:gd name="connsiteX24" fmla="*/ 198466 w 198465"/>
                <a:gd name="connsiteY24" fmla="*/ 14382 h 1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65" h="199511">
                  <a:moveTo>
                    <a:pt x="198204" y="14643"/>
                  </a:moveTo>
                  <a:lnTo>
                    <a:pt x="198204" y="110084"/>
                  </a:lnTo>
                  <a:cubicBezTo>
                    <a:pt x="198727" y="112699"/>
                    <a:pt x="197420" y="116360"/>
                    <a:pt x="194805" y="119236"/>
                  </a:cubicBezTo>
                  <a:cubicBezTo>
                    <a:pt x="192190" y="122374"/>
                    <a:pt x="188006" y="124204"/>
                    <a:pt x="183823" y="124204"/>
                  </a:cubicBezTo>
                  <a:cubicBezTo>
                    <a:pt x="175717" y="124204"/>
                    <a:pt x="169441" y="117929"/>
                    <a:pt x="169441" y="109823"/>
                  </a:cubicBezTo>
                  <a:lnTo>
                    <a:pt x="169441" y="49159"/>
                  </a:lnTo>
                  <a:lnTo>
                    <a:pt x="48636" y="170748"/>
                  </a:lnTo>
                  <a:lnTo>
                    <a:pt x="108777" y="170748"/>
                  </a:lnTo>
                  <a:cubicBezTo>
                    <a:pt x="116883" y="170748"/>
                    <a:pt x="123159" y="177024"/>
                    <a:pt x="123159" y="185130"/>
                  </a:cubicBezTo>
                  <a:cubicBezTo>
                    <a:pt x="123159" y="193236"/>
                    <a:pt x="116883" y="199512"/>
                    <a:pt x="109562" y="199512"/>
                  </a:cubicBezTo>
                  <a:lnTo>
                    <a:pt x="14382" y="199512"/>
                  </a:lnTo>
                  <a:cubicBezTo>
                    <a:pt x="6276" y="199512"/>
                    <a:pt x="0" y="193236"/>
                    <a:pt x="0" y="185130"/>
                  </a:cubicBezTo>
                  <a:lnTo>
                    <a:pt x="0" y="89950"/>
                  </a:lnTo>
                  <a:cubicBezTo>
                    <a:pt x="0" y="81844"/>
                    <a:pt x="6276" y="75569"/>
                    <a:pt x="14382" y="75569"/>
                  </a:cubicBezTo>
                  <a:cubicBezTo>
                    <a:pt x="18304" y="75569"/>
                    <a:pt x="21703" y="76876"/>
                    <a:pt x="24579" y="79752"/>
                  </a:cubicBezTo>
                  <a:cubicBezTo>
                    <a:pt x="27456" y="82629"/>
                    <a:pt x="28763" y="86028"/>
                    <a:pt x="28763" y="89950"/>
                  </a:cubicBezTo>
                  <a:lnTo>
                    <a:pt x="28763" y="150353"/>
                  </a:lnTo>
                  <a:lnTo>
                    <a:pt x="149568" y="28763"/>
                  </a:lnTo>
                  <a:lnTo>
                    <a:pt x="89427" y="28763"/>
                  </a:lnTo>
                  <a:cubicBezTo>
                    <a:pt x="85505" y="28763"/>
                    <a:pt x="82106" y="27456"/>
                    <a:pt x="79229" y="24579"/>
                  </a:cubicBezTo>
                  <a:cubicBezTo>
                    <a:pt x="76353" y="21703"/>
                    <a:pt x="75046" y="18304"/>
                    <a:pt x="75046" y="14382"/>
                  </a:cubicBezTo>
                  <a:cubicBezTo>
                    <a:pt x="75046" y="6276"/>
                    <a:pt x="81321" y="0"/>
                    <a:pt x="89427" y="0"/>
                  </a:cubicBezTo>
                  <a:lnTo>
                    <a:pt x="184084" y="0"/>
                  </a:lnTo>
                  <a:cubicBezTo>
                    <a:pt x="192190" y="0"/>
                    <a:pt x="198466" y="6276"/>
                    <a:pt x="198466" y="14382"/>
                  </a:cubicBezTo>
                  <a:lnTo>
                    <a:pt x="198466" y="14382"/>
                  </a:lnTo>
                  <a:close/>
                </a:path>
              </a:pathLst>
            </a:custGeom>
            <a:solidFill>
              <a:schemeClr val="bg1"/>
            </a:solidFill>
            <a:ln w="0" cap="flat">
              <a:noFill/>
              <a:prstDash val="solid"/>
              <a:miter/>
            </a:ln>
          </p:spPr>
          <p:txBody>
            <a:bodyPr rtlCol="0" anchor="ctr"/>
            <a:lstStyle/>
            <a:p>
              <a:endParaRPr lang="en-GB" dirty="0"/>
            </a:p>
          </p:txBody>
        </p:sp>
        <p:sp>
          <p:nvSpPr>
            <p:cNvPr id="90" name="Oval 89">
              <a:extLst>
                <a:ext uri="{FF2B5EF4-FFF2-40B4-BE49-F238E27FC236}">
                  <a16:creationId xmlns:a16="http://schemas.microsoft.com/office/drawing/2014/main" id="{C33B5E4B-64B8-175D-5F0C-9AC58CB5BC9E}"/>
                </a:ext>
              </a:extLst>
            </p:cNvPr>
            <p:cNvSpPr/>
            <p:nvPr/>
          </p:nvSpPr>
          <p:spPr bwMode="gray">
            <a:xfrm>
              <a:off x="5035840" y="7323086"/>
              <a:ext cx="407922"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grpSp>
        <p:nvGrpSpPr>
          <p:cNvPr id="92" name="Group 91">
            <a:extLst>
              <a:ext uri="{FF2B5EF4-FFF2-40B4-BE49-F238E27FC236}">
                <a16:creationId xmlns:a16="http://schemas.microsoft.com/office/drawing/2014/main" id="{AEEAA185-692E-5B91-EE81-0094B7438035}"/>
              </a:ext>
            </a:extLst>
          </p:cNvPr>
          <p:cNvGrpSpPr/>
          <p:nvPr/>
        </p:nvGrpSpPr>
        <p:grpSpPr>
          <a:xfrm>
            <a:off x="5150786" y="6277640"/>
            <a:ext cx="198766" cy="198767"/>
            <a:chOff x="4042204" y="7311582"/>
            <a:chExt cx="407918" cy="411051"/>
          </a:xfrm>
        </p:grpSpPr>
        <p:sp>
          <p:nvSpPr>
            <p:cNvPr id="93" name="Freeform: Shape 92">
              <a:extLst>
                <a:ext uri="{FF2B5EF4-FFF2-40B4-BE49-F238E27FC236}">
                  <a16:creationId xmlns:a16="http://schemas.microsoft.com/office/drawing/2014/main" id="{0ED8CAD2-6EEE-45F7-86DB-0DEE38CC2F0D}"/>
                </a:ext>
              </a:extLst>
            </p:cNvPr>
            <p:cNvSpPr/>
            <p:nvPr/>
          </p:nvSpPr>
          <p:spPr>
            <a:xfrm>
              <a:off x="4148890" y="7419051"/>
              <a:ext cx="194657" cy="19558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sp>
          <p:nvSpPr>
            <p:cNvPr id="94" name="Oval 93">
              <a:extLst>
                <a:ext uri="{FF2B5EF4-FFF2-40B4-BE49-F238E27FC236}">
                  <a16:creationId xmlns:a16="http://schemas.microsoft.com/office/drawing/2014/main" id="{F755516C-FA9F-9AD4-77B3-0E23D0EC9F93}"/>
                </a:ext>
              </a:extLst>
            </p:cNvPr>
            <p:cNvSpPr/>
            <p:nvPr/>
          </p:nvSpPr>
          <p:spPr bwMode="gray">
            <a:xfrm>
              <a:off x="4042204" y="7311582"/>
              <a:ext cx="407918" cy="411051"/>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sp>
        <p:nvSpPr>
          <p:cNvPr id="156" name="Freeform: Shape 155">
            <a:extLst>
              <a:ext uri="{FF2B5EF4-FFF2-40B4-BE49-F238E27FC236}">
                <a16:creationId xmlns:a16="http://schemas.microsoft.com/office/drawing/2014/main" id="{EC811D32-B264-022C-093A-DEF727EEE1E0}"/>
              </a:ext>
            </a:extLst>
          </p:cNvPr>
          <p:cNvSpPr/>
          <p:nvPr/>
        </p:nvSpPr>
        <p:spPr>
          <a:xfrm>
            <a:off x="5242832" y="7180593"/>
            <a:ext cx="94850" cy="94579"/>
          </a:xfrm>
          <a:custGeom>
            <a:avLst/>
            <a:gdLst>
              <a:gd name="connsiteX0" fmla="*/ 194543 w 194657"/>
              <a:gd name="connsiteY0" fmla="*/ 14905 h 195589"/>
              <a:gd name="connsiteX1" fmla="*/ 194543 w 194657"/>
              <a:gd name="connsiteY1" fmla="*/ 110084 h 195589"/>
              <a:gd name="connsiteX2" fmla="*/ 191144 w 194657"/>
              <a:gd name="connsiteY2" fmla="*/ 119236 h 195589"/>
              <a:gd name="connsiteX3" fmla="*/ 180162 w 194657"/>
              <a:gd name="connsiteY3" fmla="*/ 124204 h 195589"/>
              <a:gd name="connsiteX4" fmla="*/ 165780 w 194657"/>
              <a:gd name="connsiteY4" fmla="*/ 109823 h 195589"/>
              <a:gd name="connsiteX5" fmla="*/ 165780 w 194657"/>
              <a:gd name="connsiteY5" fmla="*/ 49159 h 195589"/>
              <a:gd name="connsiteX6" fmla="*/ 24841 w 194657"/>
              <a:gd name="connsiteY6" fmla="*/ 191144 h 195589"/>
              <a:gd name="connsiteX7" fmla="*/ 14643 w 194657"/>
              <a:gd name="connsiteY7" fmla="*/ 195589 h 195589"/>
              <a:gd name="connsiteX8" fmla="*/ 4445 w 194657"/>
              <a:gd name="connsiteY8" fmla="*/ 191144 h 195589"/>
              <a:gd name="connsiteX9" fmla="*/ 0 w 194657"/>
              <a:gd name="connsiteY9" fmla="*/ 180946 h 195589"/>
              <a:gd name="connsiteX10" fmla="*/ 4445 w 194657"/>
              <a:gd name="connsiteY10" fmla="*/ 170748 h 195589"/>
              <a:gd name="connsiteX11" fmla="*/ 145385 w 194657"/>
              <a:gd name="connsiteY11" fmla="*/ 28763 h 195589"/>
              <a:gd name="connsiteX12" fmla="*/ 85244 w 194657"/>
              <a:gd name="connsiteY12" fmla="*/ 28763 h 195589"/>
              <a:gd name="connsiteX13" fmla="*/ 75046 w 194657"/>
              <a:gd name="connsiteY13" fmla="*/ 24579 h 195589"/>
              <a:gd name="connsiteX14" fmla="*/ 70862 w 194657"/>
              <a:gd name="connsiteY14" fmla="*/ 14382 h 195589"/>
              <a:gd name="connsiteX15" fmla="*/ 85244 w 194657"/>
              <a:gd name="connsiteY15" fmla="*/ 0 h 195589"/>
              <a:gd name="connsiteX16" fmla="*/ 179900 w 194657"/>
              <a:gd name="connsiteY16" fmla="*/ 0 h 195589"/>
              <a:gd name="connsiteX17" fmla="*/ 194282 w 194657"/>
              <a:gd name="connsiteY17" fmla="*/ 14382 h 195589"/>
              <a:gd name="connsiteX18" fmla="*/ 194282 w 194657"/>
              <a:gd name="connsiteY18" fmla="*/ 14382 h 19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57" h="195589">
                <a:moveTo>
                  <a:pt x="194543" y="14905"/>
                </a:moveTo>
                <a:lnTo>
                  <a:pt x="194543" y="110084"/>
                </a:lnTo>
                <a:cubicBezTo>
                  <a:pt x="195066" y="112699"/>
                  <a:pt x="193759" y="116360"/>
                  <a:pt x="191144" y="119236"/>
                </a:cubicBezTo>
                <a:cubicBezTo>
                  <a:pt x="188529" y="122374"/>
                  <a:pt x="184346" y="124204"/>
                  <a:pt x="180162" y="124204"/>
                </a:cubicBezTo>
                <a:cubicBezTo>
                  <a:pt x="172056" y="124204"/>
                  <a:pt x="165780" y="117929"/>
                  <a:pt x="165780" y="109823"/>
                </a:cubicBezTo>
                <a:lnTo>
                  <a:pt x="165780" y="49159"/>
                </a:lnTo>
                <a:lnTo>
                  <a:pt x="24841" y="191144"/>
                </a:lnTo>
                <a:cubicBezTo>
                  <a:pt x="21965" y="194020"/>
                  <a:pt x="18304" y="195589"/>
                  <a:pt x="14643" y="195589"/>
                </a:cubicBezTo>
                <a:cubicBezTo>
                  <a:pt x="10982" y="195589"/>
                  <a:pt x="7322" y="194020"/>
                  <a:pt x="4445" y="191144"/>
                </a:cubicBezTo>
                <a:cubicBezTo>
                  <a:pt x="1569" y="188268"/>
                  <a:pt x="0" y="184607"/>
                  <a:pt x="0" y="180946"/>
                </a:cubicBezTo>
                <a:cubicBezTo>
                  <a:pt x="0" y="177286"/>
                  <a:pt x="1569" y="173625"/>
                  <a:pt x="4445" y="170748"/>
                </a:cubicBezTo>
                <a:lnTo>
                  <a:pt x="145385" y="28763"/>
                </a:lnTo>
                <a:lnTo>
                  <a:pt x="85244" y="28763"/>
                </a:lnTo>
                <a:cubicBezTo>
                  <a:pt x="81321" y="28763"/>
                  <a:pt x="77922" y="27456"/>
                  <a:pt x="75046" y="24579"/>
                </a:cubicBezTo>
                <a:cubicBezTo>
                  <a:pt x="72431" y="21965"/>
                  <a:pt x="70862" y="18304"/>
                  <a:pt x="70862" y="14382"/>
                </a:cubicBezTo>
                <a:cubicBezTo>
                  <a:pt x="70862" y="6276"/>
                  <a:pt x="77138" y="0"/>
                  <a:pt x="85244" y="0"/>
                </a:cubicBezTo>
                <a:lnTo>
                  <a:pt x="179900" y="0"/>
                </a:lnTo>
                <a:cubicBezTo>
                  <a:pt x="188006" y="0"/>
                  <a:pt x="194282" y="6276"/>
                  <a:pt x="194282" y="14382"/>
                </a:cubicBezTo>
                <a:lnTo>
                  <a:pt x="194282" y="14382"/>
                </a:lnTo>
                <a:close/>
              </a:path>
            </a:pathLst>
          </a:custGeom>
          <a:solidFill>
            <a:schemeClr val="bg1"/>
          </a:solidFill>
          <a:ln w="0" cap="flat">
            <a:noFill/>
            <a:prstDash val="solid"/>
            <a:miter/>
          </a:ln>
        </p:spPr>
        <p:txBody>
          <a:bodyPr rtlCol="0" anchor="ctr"/>
          <a:lstStyle/>
          <a:p>
            <a:endParaRPr lang="en-GB" dirty="0"/>
          </a:p>
        </p:txBody>
      </p:sp>
      <p:grpSp>
        <p:nvGrpSpPr>
          <p:cNvPr id="160" name="Group 159">
            <a:extLst>
              <a:ext uri="{FF2B5EF4-FFF2-40B4-BE49-F238E27FC236}">
                <a16:creationId xmlns:a16="http://schemas.microsoft.com/office/drawing/2014/main" id="{627AC349-7970-07DF-7249-C1FC40B99DCF}"/>
              </a:ext>
            </a:extLst>
          </p:cNvPr>
          <p:cNvGrpSpPr/>
          <p:nvPr/>
        </p:nvGrpSpPr>
        <p:grpSpPr>
          <a:xfrm>
            <a:off x="6232053" y="6287281"/>
            <a:ext cx="198766" cy="198767"/>
            <a:chOff x="4070381" y="6894209"/>
            <a:chExt cx="650418" cy="650405"/>
          </a:xfrm>
        </p:grpSpPr>
        <p:sp>
          <p:nvSpPr>
            <p:cNvPr id="132" name="Freeform: Shape 131">
              <a:extLst>
                <a:ext uri="{FF2B5EF4-FFF2-40B4-BE49-F238E27FC236}">
                  <a16:creationId xmlns:a16="http://schemas.microsoft.com/office/drawing/2014/main" id="{02807F46-B453-F1DC-79DC-519E71E9B7B9}"/>
                </a:ext>
              </a:extLst>
            </p:cNvPr>
            <p:cNvSpPr/>
            <p:nvPr/>
          </p:nvSpPr>
          <p:spPr>
            <a:xfrm>
              <a:off x="4242150" y="7065147"/>
              <a:ext cx="310193" cy="309773"/>
            </a:xfrm>
            <a:custGeom>
              <a:avLst/>
              <a:gdLst>
                <a:gd name="connsiteX0" fmla="*/ 69056 w 70866"/>
                <a:gd name="connsiteY0" fmla="*/ 8954 h 70770"/>
                <a:gd name="connsiteX1" fmla="*/ 17717 w 70866"/>
                <a:gd name="connsiteY1" fmla="*/ 60293 h 70770"/>
                <a:gd name="connsiteX2" fmla="*/ 39624 w 70866"/>
                <a:gd name="connsiteY2" fmla="*/ 60293 h 70770"/>
                <a:gd name="connsiteX3" fmla="*/ 44863 w 70866"/>
                <a:gd name="connsiteY3" fmla="*/ 65532 h 70770"/>
                <a:gd name="connsiteX4" fmla="*/ 39910 w 70866"/>
                <a:gd name="connsiteY4" fmla="*/ 70771 h 70770"/>
                <a:gd name="connsiteX5" fmla="*/ 5239 w 70866"/>
                <a:gd name="connsiteY5" fmla="*/ 70771 h 70770"/>
                <a:gd name="connsiteX6" fmla="*/ 0 w 70866"/>
                <a:gd name="connsiteY6" fmla="*/ 65532 h 70770"/>
                <a:gd name="connsiteX7" fmla="*/ 0 w 70866"/>
                <a:gd name="connsiteY7" fmla="*/ 31052 h 70770"/>
                <a:gd name="connsiteX8" fmla="*/ 5239 w 70866"/>
                <a:gd name="connsiteY8" fmla="*/ 25813 h 70770"/>
                <a:gd name="connsiteX9" fmla="*/ 8954 w 70866"/>
                <a:gd name="connsiteY9" fmla="*/ 27337 h 70770"/>
                <a:gd name="connsiteX10" fmla="*/ 10477 w 70866"/>
                <a:gd name="connsiteY10" fmla="*/ 31052 h 70770"/>
                <a:gd name="connsiteX11" fmla="*/ 10477 w 70866"/>
                <a:gd name="connsiteY11" fmla="*/ 52959 h 70770"/>
                <a:gd name="connsiteX12" fmla="*/ 61817 w 70866"/>
                <a:gd name="connsiteY12" fmla="*/ 1619 h 70770"/>
                <a:gd name="connsiteX13" fmla="*/ 65532 w 70866"/>
                <a:gd name="connsiteY13" fmla="*/ 0 h 70770"/>
                <a:gd name="connsiteX14" fmla="*/ 69247 w 70866"/>
                <a:gd name="connsiteY14" fmla="*/ 1619 h 70770"/>
                <a:gd name="connsiteX15" fmla="*/ 70866 w 70866"/>
                <a:gd name="connsiteY15" fmla="*/ 5334 h 70770"/>
                <a:gd name="connsiteX16" fmla="*/ 69247 w 70866"/>
                <a:gd name="connsiteY16" fmla="*/ 9049 h 70770"/>
                <a:gd name="connsiteX17" fmla="*/ 69247 w 70866"/>
                <a:gd name="connsiteY17" fmla="*/ 9049 h 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866" h="70770">
                  <a:moveTo>
                    <a:pt x="69056" y="8954"/>
                  </a:moveTo>
                  <a:lnTo>
                    <a:pt x="17717" y="60293"/>
                  </a:lnTo>
                  <a:lnTo>
                    <a:pt x="39624" y="60293"/>
                  </a:lnTo>
                  <a:cubicBezTo>
                    <a:pt x="42577" y="60293"/>
                    <a:pt x="44863" y="62579"/>
                    <a:pt x="44863" y="65532"/>
                  </a:cubicBezTo>
                  <a:cubicBezTo>
                    <a:pt x="44863" y="68485"/>
                    <a:pt x="42577" y="70771"/>
                    <a:pt x="39910" y="70771"/>
                  </a:cubicBezTo>
                  <a:lnTo>
                    <a:pt x="5239" y="70771"/>
                  </a:lnTo>
                  <a:cubicBezTo>
                    <a:pt x="2286" y="70771"/>
                    <a:pt x="0" y="68485"/>
                    <a:pt x="0" y="65532"/>
                  </a:cubicBezTo>
                  <a:lnTo>
                    <a:pt x="0" y="31052"/>
                  </a:lnTo>
                  <a:cubicBezTo>
                    <a:pt x="0" y="28099"/>
                    <a:pt x="2286" y="25813"/>
                    <a:pt x="5239" y="25813"/>
                  </a:cubicBezTo>
                  <a:cubicBezTo>
                    <a:pt x="6668" y="25813"/>
                    <a:pt x="7906" y="26289"/>
                    <a:pt x="8954" y="27337"/>
                  </a:cubicBezTo>
                  <a:cubicBezTo>
                    <a:pt x="10001" y="28385"/>
                    <a:pt x="10477" y="29528"/>
                    <a:pt x="10477" y="31052"/>
                  </a:cubicBezTo>
                  <a:lnTo>
                    <a:pt x="10477" y="52959"/>
                  </a:lnTo>
                  <a:lnTo>
                    <a:pt x="61817" y="1619"/>
                  </a:lnTo>
                  <a:cubicBezTo>
                    <a:pt x="62865" y="571"/>
                    <a:pt x="64198" y="0"/>
                    <a:pt x="65532" y="0"/>
                  </a:cubicBezTo>
                  <a:cubicBezTo>
                    <a:pt x="66866" y="0"/>
                    <a:pt x="68199" y="571"/>
                    <a:pt x="69247" y="1619"/>
                  </a:cubicBezTo>
                  <a:cubicBezTo>
                    <a:pt x="70295" y="2667"/>
                    <a:pt x="70866" y="4001"/>
                    <a:pt x="70866" y="5334"/>
                  </a:cubicBezTo>
                  <a:cubicBezTo>
                    <a:pt x="70866" y="6668"/>
                    <a:pt x="70295" y="8001"/>
                    <a:pt x="69247" y="9049"/>
                  </a:cubicBezTo>
                  <a:lnTo>
                    <a:pt x="69247" y="9049"/>
                  </a:lnTo>
                  <a:close/>
                </a:path>
              </a:pathLst>
            </a:custGeom>
            <a:solidFill>
              <a:schemeClr val="bg1"/>
            </a:solidFill>
            <a:ln w="0" cap="flat">
              <a:noFill/>
              <a:prstDash val="solid"/>
              <a:miter/>
            </a:ln>
          </p:spPr>
          <p:txBody>
            <a:bodyPr rtlCol="0" anchor="ctr"/>
            <a:lstStyle/>
            <a:p>
              <a:endParaRPr lang="en-GB" dirty="0"/>
            </a:p>
          </p:txBody>
        </p:sp>
        <p:sp>
          <p:nvSpPr>
            <p:cNvPr id="159" name="Oval 158">
              <a:extLst>
                <a:ext uri="{FF2B5EF4-FFF2-40B4-BE49-F238E27FC236}">
                  <a16:creationId xmlns:a16="http://schemas.microsoft.com/office/drawing/2014/main" id="{947DBCEE-72E6-30D4-209B-AF72713147D8}"/>
                </a:ext>
              </a:extLst>
            </p:cNvPr>
            <p:cNvSpPr/>
            <p:nvPr/>
          </p:nvSpPr>
          <p:spPr bwMode="gray">
            <a:xfrm>
              <a:off x="4070381" y="6894209"/>
              <a:ext cx="650418" cy="650405"/>
            </a:xfrm>
            <a:prstGeom prst="ellipse">
              <a:avLst/>
            </a:prstGeom>
            <a:noFill/>
            <a:ln w="63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spTree>
    <p:extLst>
      <p:ext uri="{BB962C8B-B14F-4D97-AF65-F5344CB8AC3E}">
        <p14:creationId xmlns:p14="http://schemas.microsoft.com/office/powerpoint/2010/main" val="884189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76DA-BA5D-D089-5562-8CFF53BB5D64}"/>
              </a:ext>
            </a:extLst>
          </p:cNvPr>
          <p:cNvSpPr>
            <a:spLocks noGrp="1"/>
          </p:cNvSpPr>
          <p:nvPr>
            <p:ph type="title"/>
          </p:nvPr>
        </p:nvSpPr>
        <p:spPr>
          <a:xfrm>
            <a:off x="420687" y="314960"/>
            <a:ext cx="11349037" cy="1173163"/>
          </a:xfrm>
        </p:spPr>
        <p:txBody>
          <a:bodyPr/>
          <a:lstStyle/>
          <a:p>
            <a:r>
              <a:rPr lang="en-US" sz="2400" dirty="0"/>
              <a:t>Adoption of Deloitte’s Future of Health model changes the focus of healthcare spending and helps systems realise savings compared to current trends </a:t>
            </a:r>
            <a:endParaRPr lang="en-GB" sz="2400" dirty="0"/>
          </a:p>
        </p:txBody>
      </p:sp>
      <p:sp>
        <p:nvSpPr>
          <p:cNvPr id="8" name="Text Placeholder 5">
            <a:extLst>
              <a:ext uri="{FF2B5EF4-FFF2-40B4-BE49-F238E27FC236}">
                <a16:creationId xmlns:a16="http://schemas.microsoft.com/office/drawing/2014/main" id="{7651EFBA-192C-3BEC-0B0F-1E537C5ED921}"/>
              </a:ext>
            </a:extLst>
          </p:cNvPr>
          <p:cNvSpPr txBox="1">
            <a:spLocks/>
          </p:cNvSpPr>
          <p:nvPr/>
        </p:nvSpPr>
        <p:spPr>
          <a:xfrm>
            <a:off x="420688" y="5946546"/>
            <a:ext cx="11384066" cy="492443"/>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600"/>
              </a:spcAft>
            </a:pPr>
            <a:r>
              <a:rPr lang="en-GB" sz="900" b="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a:t>
            </a:r>
            <a:r>
              <a:rPr lang="en-GB" sz="900" spc="-10" dirty="0">
                <a:solidFill>
                  <a:schemeClr val="bg1"/>
                </a:solidFill>
              </a:rPr>
              <a:t>Deloitte analysis</a:t>
            </a:r>
          </a:p>
          <a:p>
            <a:pPr>
              <a:spcAft>
                <a:spcPts val="600"/>
              </a:spcAft>
            </a:pPr>
            <a:r>
              <a:rPr lang="en-GB" sz="900" b="1" spc="-10" dirty="0">
                <a:solidFill>
                  <a:schemeClr val="bg1"/>
                </a:solidFill>
                <a:latin typeface="Open Sans" panose="020B0606030504020204" pitchFamily="34" charset="0"/>
                <a:ea typeface="Open Sans" panose="020B0606030504020204" pitchFamily="34" charset="0"/>
                <a:cs typeface="Open Sans" panose="020B0606030504020204" pitchFamily="34" charset="0"/>
              </a:rPr>
              <a:t>Note: </a:t>
            </a:r>
            <a:r>
              <a:rPr lang="en-GB" sz="900" spc="-10" dirty="0">
                <a:solidFill>
                  <a:schemeClr val="bg1"/>
                </a:solidFill>
              </a:rPr>
              <a:t>Values based on analysis of 26 European countries. The model includes EU4Health and Horizon Europe funding, and wellness data obtained from the </a:t>
            </a:r>
            <a:r>
              <a:rPr lang="en-GB" sz="900" i="1" spc="-10" dirty="0">
                <a:solidFill>
                  <a:schemeClr val="bg1"/>
                </a:solidFill>
              </a:rPr>
              <a:t>February 2022 The Global Wellness Economy: Country Ratings </a:t>
            </a:r>
            <a:r>
              <a:rPr lang="en-GB" sz="900" spc="-10" dirty="0">
                <a:solidFill>
                  <a:schemeClr val="bg1"/>
                </a:solidFill>
              </a:rPr>
              <a:t>report. For more information on the model, see appendix 1. Percentages of savings correspond to the proportion of potential savings relative to the total spending without the FoH model. bn: billion. FoH: Future of Health. </a:t>
            </a:r>
          </a:p>
        </p:txBody>
      </p:sp>
      <p:sp>
        <p:nvSpPr>
          <p:cNvPr id="16" name="Rectangle 15">
            <a:extLst>
              <a:ext uri="{FF2B5EF4-FFF2-40B4-BE49-F238E27FC236}">
                <a16:creationId xmlns:a16="http://schemas.microsoft.com/office/drawing/2014/main" id="{82F8EBFA-7E8F-5F52-EC1A-B1FC17CDAF94}"/>
              </a:ext>
            </a:extLst>
          </p:cNvPr>
          <p:cNvSpPr/>
          <p:nvPr/>
        </p:nvSpPr>
        <p:spPr bwMode="gray">
          <a:xfrm>
            <a:off x="8814789" y="2385020"/>
            <a:ext cx="2964462" cy="302310"/>
          </a:xfrm>
          <a:prstGeom prst="rect">
            <a:avLst/>
          </a:prstGeom>
          <a:noFill/>
          <a:ln w="12700" algn="ctr">
            <a:noFill/>
            <a:miter lim="800000"/>
            <a:headEnd/>
            <a:tailEnd/>
          </a:ln>
        </p:spPr>
        <p:txBody>
          <a:bodyPr wrap="square" lIns="88900" tIns="88900" rIns="88900" bIns="889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white"/>
                </a:solidFill>
                <a:effectLst/>
                <a:uLnTx/>
                <a:uFillTx/>
                <a:latin typeface="Open Sans Light"/>
                <a:ea typeface="Open Sans"/>
                <a:cs typeface="Open Sans"/>
              </a:rPr>
              <a:t>Total spending = ~€1,850 bn</a:t>
            </a:r>
          </a:p>
        </p:txBody>
      </p:sp>
      <p:grpSp>
        <p:nvGrpSpPr>
          <p:cNvPr id="26" name="Group 25">
            <a:extLst>
              <a:ext uri="{FF2B5EF4-FFF2-40B4-BE49-F238E27FC236}">
                <a16:creationId xmlns:a16="http://schemas.microsoft.com/office/drawing/2014/main" id="{04EF778A-FD80-E64A-1A0A-DD27EC073839}"/>
              </a:ext>
            </a:extLst>
          </p:cNvPr>
          <p:cNvGrpSpPr/>
          <p:nvPr/>
        </p:nvGrpSpPr>
        <p:grpSpPr>
          <a:xfrm>
            <a:off x="289426" y="1960993"/>
            <a:ext cx="7044754" cy="3839890"/>
            <a:chOff x="289426" y="2214108"/>
            <a:chExt cx="7044754" cy="3839890"/>
          </a:xfrm>
        </p:grpSpPr>
        <p:graphicFrame>
          <p:nvGraphicFramePr>
            <p:cNvPr id="3" name="Chart 2">
              <a:extLst>
                <a:ext uri="{FF2B5EF4-FFF2-40B4-BE49-F238E27FC236}">
                  <a16:creationId xmlns:a16="http://schemas.microsoft.com/office/drawing/2014/main" id="{BF7BAA33-D9BF-4C07-9327-45130F024E4A}"/>
                </a:ext>
              </a:extLst>
            </p:cNvPr>
            <p:cNvGraphicFramePr>
              <a:graphicFrameLocks/>
            </p:cNvGraphicFramePr>
            <p:nvPr/>
          </p:nvGraphicFramePr>
          <p:xfrm>
            <a:off x="289426" y="2214108"/>
            <a:ext cx="7044754" cy="3839890"/>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D45813F6-8C99-19A9-00D7-2869E55BE8B5}"/>
                </a:ext>
              </a:extLst>
            </p:cNvPr>
            <p:cNvGrpSpPr/>
            <p:nvPr/>
          </p:nvGrpSpPr>
          <p:grpSpPr>
            <a:xfrm>
              <a:off x="1513479" y="3320799"/>
              <a:ext cx="1423965" cy="307777"/>
              <a:chOff x="1945279" y="2690879"/>
              <a:chExt cx="1423965" cy="307777"/>
            </a:xfrm>
          </p:grpSpPr>
          <p:cxnSp>
            <p:nvCxnSpPr>
              <p:cNvPr id="4" name="Straight Arrow Connector 3">
                <a:extLst>
                  <a:ext uri="{FF2B5EF4-FFF2-40B4-BE49-F238E27FC236}">
                    <a16:creationId xmlns:a16="http://schemas.microsoft.com/office/drawing/2014/main" id="{5F673F20-46E0-224C-F908-6485F9C27AD3}"/>
                  </a:ext>
                </a:extLst>
              </p:cNvPr>
              <p:cNvCxnSpPr>
                <a:cxnSpLocks/>
              </p:cNvCxnSpPr>
              <p:nvPr/>
            </p:nvCxnSpPr>
            <p:spPr>
              <a:xfrm>
                <a:off x="3008126" y="2844767"/>
                <a:ext cx="361118" cy="0"/>
              </a:xfrm>
              <a:prstGeom prst="straightConnector1">
                <a:avLst/>
              </a:prstGeom>
              <a:ln>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CB98B77-2BE0-5588-127B-FCBD0FFA9F42}"/>
                  </a:ext>
                </a:extLst>
              </p:cNvPr>
              <p:cNvSpPr txBox="1"/>
              <p:nvPr/>
            </p:nvSpPr>
            <p:spPr>
              <a:xfrm>
                <a:off x="1945279" y="2690879"/>
                <a:ext cx="988775" cy="307777"/>
              </a:xfrm>
              <a:prstGeom prst="rect">
                <a:avLst/>
              </a:prstGeom>
              <a:noFill/>
            </p:spPr>
            <p:txBody>
              <a:bodyPr wrap="square" lIns="0" tIns="0" rIns="0" bIns="0" rtlCol="0">
                <a:spAutoFit/>
              </a:bodyPr>
              <a:lstStyle/>
              <a:p>
                <a:pPr>
                  <a:spcBef>
                    <a:spcPts val="600"/>
                  </a:spcBef>
                  <a:buSzPct val="100000"/>
                </a:pPr>
                <a:r>
                  <a:rPr lang="en-GB" sz="1000" dirty="0">
                    <a:solidFill>
                      <a:schemeClr val="bg1"/>
                    </a:solidFill>
                  </a:rPr>
                  <a:t>Potential savings of €250 bn (10%)</a:t>
                </a:r>
              </a:p>
            </p:txBody>
          </p:sp>
        </p:grpSp>
        <p:grpSp>
          <p:nvGrpSpPr>
            <p:cNvPr id="25" name="Group 24">
              <a:extLst>
                <a:ext uri="{FF2B5EF4-FFF2-40B4-BE49-F238E27FC236}">
                  <a16:creationId xmlns:a16="http://schemas.microsoft.com/office/drawing/2014/main" id="{4C4BE1DA-6417-9160-FFEC-F1B3884D17D4}"/>
                </a:ext>
              </a:extLst>
            </p:cNvPr>
            <p:cNvGrpSpPr/>
            <p:nvPr/>
          </p:nvGrpSpPr>
          <p:grpSpPr>
            <a:xfrm>
              <a:off x="2937444" y="2780279"/>
              <a:ext cx="1402828" cy="307777"/>
              <a:chOff x="3369244" y="1886247"/>
              <a:chExt cx="1402828" cy="307777"/>
            </a:xfrm>
          </p:grpSpPr>
          <p:cxnSp>
            <p:nvCxnSpPr>
              <p:cNvPr id="5" name="Straight Arrow Connector 4">
                <a:extLst>
                  <a:ext uri="{FF2B5EF4-FFF2-40B4-BE49-F238E27FC236}">
                    <a16:creationId xmlns:a16="http://schemas.microsoft.com/office/drawing/2014/main" id="{F446DD59-2CC7-2F33-916B-695AFE0A010F}"/>
                  </a:ext>
                </a:extLst>
              </p:cNvPr>
              <p:cNvCxnSpPr/>
              <p:nvPr/>
            </p:nvCxnSpPr>
            <p:spPr>
              <a:xfrm>
                <a:off x="4410954" y="2040135"/>
                <a:ext cx="361118" cy="0"/>
              </a:xfrm>
              <a:prstGeom prst="straightConnector1">
                <a:avLst/>
              </a:prstGeom>
              <a:ln>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292F45-7BB9-E232-16BD-DFDF6CB41CD9}"/>
                  </a:ext>
                </a:extLst>
              </p:cNvPr>
              <p:cNvSpPr txBox="1"/>
              <p:nvPr/>
            </p:nvSpPr>
            <p:spPr>
              <a:xfrm>
                <a:off x="3369244" y="1886247"/>
                <a:ext cx="988775" cy="307777"/>
              </a:xfrm>
              <a:prstGeom prst="rect">
                <a:avLst/>
              </a:prstGeom>
              <a:noFill/>
            </p:spPr>
            <p:txBody>
              <a:bodyPr wrap="square" lIns="0" tIns="0" rIns="0" bIns="0" rtlCol="0">
                <a:spAutoFit/>
              </a:bodyPr>
              <a:lstStyle/>
              <a:p>
                <a:pPr>
                  <a:spcBef>
                    <a:spcPts val="600"/>
                  </a:spcBef>
                  <a:buSzPct val="100000"/>
                </a:pPr>
                <a:r>
                  <a:rPr lang="en-GB" sz="1000" dirty="0">
                    <a:solidFill>
                      <a:schemeClr val="bg1"/>
                    </a:solidFill>
                  </a:rPr>
                  <a:t>Potential savings of €595 bn (17%)</a:t>
                </a:r>
              </a:p>
            </p:txBody>
          </p:sp>
        </p:grpSp>
      </p:grpSp>
      <p:sp>
        <p:nvSpPr>
          <p:cNvPr id="20" name="Right Brace 19">
            <a:extLst>
              <a:ext uri="{FF2B5EF4-FFF2-40B4-BE49-F238E27FC236}">
                <a16:creationId xmlns:a16="http://schemas.microsoft.com/office/drawing/2014/main" id="{39BF8AD6-F16D-463F-AE51-B0BAB5DFF966}"/>
              </a:ext>
            </a:extLst>
          </p:cNvPr>
          <p:cNvSpPr/>
          <p:nvPr/>
        </p:nvSpPr>
        <p:spPr>
          <a:xfrm>
            <a:off x="7188074" y="3435039"/>
            <a:ext cx="165286" cy="576000"/>
          </a:xfrm>
          <a:prstGeom prst="rightBrace">
            <a:avLst>
              <a:gd name="adj1" fmla="val 51361"/>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ea typeface="+mn-ea"/>
              <a:cs typeface="+mn-cs"/>
            </a:endParaRPr>
          </a:p>
        </p:txBody>
      </p:sp>
      <p:sp>
        <p:nvSpPr>
          <p:cNvPr id="21" name="TextBox 20">
            <a:extLst>
              <a:ext uri="{FF2B5EF4-FFF2-40B4-BE49-F238E27FC236}">
                <a16:creationId xmlns:a16="http://schemas.microsoft.com/office/drawing/2014/main" id="{A2E96057-62C2-55B8-B7F7-7C6D03C677F9}"/>
              </a:ext>
            </a:extLst>
          </p:cNvPr>
          <p:cNvSpPr txBox="1">
            <a:spLocks/>
          </p:cNvSpPr>
          <p:nvPr/>
        </p:nvSpPr>
        <p:spPr>
          <a:xfrm>
            <a:off x="7419381" y="4352725"/>
            <a:ext cx="9207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600" b="0" i="0" u="none" strike="noStrike" kern="1200" cap="none" spc="0" normalizeH="0" baseline="0" noProof="0" dirty="0">
                <a:ln>
                  <a:noFill/>
                </a:ln>
                <a:solidFill>
                  <a:schemeClr val="bg1"/>
                </a:solidFill>
                <a:effectLst/>
                <a:uLnTx/>
                <a:uFillTx/>
                <a:ea typeface="+mn-ea"/>
                <a:cs typeface="+mn-cs"/>
              </a:rPr>
              <a:t>REACTIVE</a:t>
            </a:r>
          </a:p>
        </p:txBody>
      </p:sp>
      <p:sp>
        <p:nvSpPr>
          <p:cNvPr id="22" name="TextBox 21">
            <a:extLst>
              <a:ext uri="{FF2B5EF4-FFF2-40B4-BE49-F238E27FC236}">
                <a16:creationId xmlns:a16="http://schemas.microsoft.com/office/drawing/2014/main" id="{8F1C6FA4-D20A-2BEF-92E3-147A5F3C3F48}"/>
              </a:ext>
            </a:extLst>
          </p:cNvPr>
          <p:cNvSpPr txBox="1"/>
          <p:nvPr/>
        </p:nvSpPr>
        <p:spPr>
          <a:xfrm>
            <a:off x="7427815" y="3599928"/>
            <a:ext cx="11480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600" b="0" i="0" u="none" strike="noStrike" kern="1200" cap="none" spc="0" normalizeH="0" baseline="0" noProof="0" dirty="0">
                <a:ln>
                  <a:noFill/>
                </a:ln>
                <a:solidFill>
                  <a:schemeClr val="bg1"/>
                </a:solidFill>
                <a:effectLst/>
                <a:uLnTx/>
                <a:uFillTx/>
                <a:ea typeface="+mn-ea"/>
                <a:cs typeface="+mn-cs"/>
              </a:rPr>
              <a:t>PROACTIVE</a:t>
            </a:r>
          </a:p>
        </p:txBody>
      </p:sp>
      <p:sp>
        <p:nvSpPr>
          <p:cNvPr id="23" name="Right Brace 22">
            <a:extLst>
              <a:ext uri="{FF2B5EF4-FFF2-40B4-BE49-F238E27FC236}">
                <a16:creationId xmlns:a16="http://schemas.microsoft.com/office/drawing/2014/main" id="{0366DA7C-27AB-4DF2-E456-8AADD630A601}"/>
              </a:ext>
            </a:extLst>
          </p:cNvPr>
          <p:cNvSpPr/>
          <p:nvPr/>
        </p:nvSpPr>
        <p:spPr>
          <a:xfrm>
            <a:off x="7179240" y="4187836"/>
            <a:ext cx="165286" cy="576000"/>
          </a:xfrm>
          <a:prstGeom prst="rightBrace">
            <a:avLst>
              <a:gd name="adj1" fmla="val 51361"/>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ea typeface="+mn-ea"/>
              <a:cs typeface="+mn-cs"/>
            </a:endParaRPr>
          </a:p>
        </p:txBody>
      </p:sp>
      <p:cxnSp>
        <p:nvCxnSpPr>
          <p:cNvPr id="11" name="Straight Connector 10">
            <a:extLst>
              <a:ext uri="{FF2B5EF4-FFF2-40B4-BE49-F238E27FC236}">
                <a16:creationId xmlns:a16="http://schemas.microsoft.com/office/drawing/2014/main" id="{D499C6E5-D082-D96F-DB7B-521B358C6665}"/>
              </a:ext>
            </a:extLst>
          </p:cNvPr>
          <p:cNvCxnSpPr>
            <a:cxnSpLocks/>
            <a:stCxn id="12" idx="1"/>
            <a:endCxn id="32" idx="1"/>
          </p:cNvCxnSpPr>
          <p:nvPr/>
        </p:nvCxnSpPr>
        <p:spPr>
          <a:xfrm>
            <a:off x="11769726" y="2210259"/>
            <a:ext cx="0" cy="63289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48C481B-EF40-3DCE-6207-4A7348661ADA}"/>
              </a:ext>
            </a:extLst>
          </p:cNvPr>
          <p:cNvSpPr/>
          <p:nvPr/>
        </p:nvSpPr>
        <p:spPr bwMode="gray">
          <a:xfrm>
            <a:off x="8814789" y="3019106"/>
            <a:ext cx="2964462" cy="1006806"/>
          </a:xfrm>
          <a:prstGeom prst="rect">
            <a:avLst/>
          </a:prstGeom>
          <a:noFill/>
          <a:ln w="12700" algn="ctr">
            <a:noFill/>
            <a:miter lim="800000"/>
            <a:headEnd/>
            <a:tailEnd/>
          </a:ln>
        </p:spPr>
        <p:txBody>
          <a:bodyPr wrap="square" lIns="88900" tIns="88900" rIns="88900" bIns="889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Total spending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latin typeface="Open Sans Light"/>
              <a:ea typeface="Open Sans"/>
              <a:cs typeface="Open San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With FoH = ~€2,360 bn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Without FoH = ~€2,610 bn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Potential saving = ~€250 bn</a:t>
            </a:r>
          </a:p>
        </p:txBody>
      </p:sp>
      <p:cxnSp>
        <p:nvCxnSpPr>
          <p:cNvPr id="31" name="Straight Connector 30">
            <a:extLst>
              <a:ext uri="{FF2B5EF4-FFF2-40B4-BE49-F238E27FC236}">
                <a16:creationId xmlns:a16="http://schemas.microsoft.com/office/drawing/2014/main" id="{5CF2F0EA-0E53-AFC7-5B9B-82875ABBA5D7}"/>
              </a:ext>
            </a:extLst>
          </p:cNvPr>
          <p:cNvCxnSpPr>
            <a:cxnSpLocks/>
            <a:stCxn id="32" idx="1"/>
            <a:endCxn id="36" idx="1"/>
          </p:cNvCxnSpPr>
          <p:nvPr/>
        </p:nvCxnSpPr>
        <p:spPr>
          <a:xfrm flipH="1">
            <a:off x="11769724" y="2843153"/>
            <a:ext cx="2" cy="140904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11BEB5D-E495-7738-187F-F17629674A08}"/>
              </a:ext>
            </a:extLst>
          </p:cNvPr>
          <p:cNvSpPr/>
          <p:nvPr/>
        </p:nvSpPr>
        <p:spPr bwMode="gray">
          <a:xfrm>
            <a:off x="8814789" y="4412691"/>
            <a:ext cx="2964462" cy="1006806"/>
          </a:xfrm>
          <a:prstGeom prst="rect">
            <a:avLst/>
          </a:prstGeom>
          <a:noFill/>
          <a:ln w="12700" algn="ctr">
            <a:noFill/>
            <a:miter lim="800000"/>
            <a:headEnd/>
            <a:tailEnd/>
          </a:ln>
        </p:spPr>
        <p:txBody>
          <a:bodyPr wrap="square" lIns="88900" tIns="88900" rIns="88900" bIns="889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Total spending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latin typeface="Open Sans Light"/>
              <a:ea typeface="Open Sans"/>
              <a:cs typeface="Open San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With FoH = ~€2,930 bn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Without FoH = ~€3,525 bn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Open Sans Light"/>
                <a:ea typeface="Open Sans"/>
                <a:cs typeface="Open Sans"/>
              </a:rPr>
              <a:t>Potential saving = ~€595 bn</a:t>
            </a:r>
          </a:p>
        </p:txBody>
      </p:sp>
      <p:cxnSp>
        <p:nvCxnSpPr>
          <p:cNvPr id="35" name="Straight Connector 34">
            <a:extLst>
              <a:ext uri="{FF2B5EF4-FFF2-40B4-BE49-F238E27FC236}">
                <a16:creationId xmlns:a16="http://schemas.microsoft.com/office/drawing/2014/main" id="{A1A5A30A-C526-BC61-6CB8-A0E63C733834}"/>
              </a:ext>
            </a:extLst>
          </p:cNvPr>
          <p:cNvCxnSpPr>
            <a:cxnSpLocks/>
            <a:stCxn id="36" idx="1"/>
          </p:cNvCxnSpPr>
          <p:nvPr/>
        </p:nvCxnSpPr>
        <p:spPr>
          <a:xfrm>
            <a:off x="11769724" y="4252193"/>
            <a:ext cx="0" cy="121142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9B71D09-E72B-3594-084C-5E108734A89E}"/>
              </a:ext>
            </a:extLst>
          </p:cNvPr>
          <p:cNvSpPr>
            <a:spLocks/>
          </p:cNvSpPr>
          <p:nvPr/>
        </p:nvSpPr>
        <p:spPr bwMode="gray">
          <a:xfrm rot="10800000" flipV="1">
            <a:off x="8805264" y="2091892"/>
            <a:ext cx="2964462" cy="236734"/>
          </a:xfrm>
          <a:prstGeom prst="rect">
            <a:avLst/>
          </a:prstGeom>
          <a:solidFill>
            <a:schemeClr val="tx1">
              <a:alpha val="46000"/>
            </a:schemeClr>
          </a:solidFill>
          <a:ln w="12700" algn="ctr">
            <a:solidFill>
              <a:schemeClr val="accent3"/>
            </a:solidFill>
            <a:prstDash val="solid"/>
            <a:miter lim="800000"/>
            <a:headEnd/>
            <a:tailEnd/>
          </a:ln>
        </p:spPr>
        <p:txBody>
          <a:bodyPr wrap="square" lIns="108000" tIns="88900" rIns="88900" bIns="88900" rtlCol="0" anchor="ctr"/>
          <a:lstStyle/>
          <a:p>
            <a:pPr>
              <a:lnSpc>
                <a:spcPct val="106000"/>
              </a:lnSpc>
            </a:pPr>
            <a:r>
              <a:rPr lang="pl-PL"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30B90746-1A95-6BA4-1BD8-6D6435B7D55C}"/>
              </a:ext>
            </a:extLst>
          </p:cNvPr>
          <p:cNvSpPr>
            <a:spLocks/>
          </p:cNvSpPr>
          <p:nvPr/>
        </p:nvSpPr>
        <p:spPr bwMode="gray">
          <a:xfrm rot="10800000" flipV="1">
            <a:off x="8805264" y="2724786"/>
            <a:ext cx="2964462" cy="236734"/>
          </a:xfrm>
          <a:prstGeom prst="rect">
            <a:avLst/>
          </a:prstGeom>
          <a:solidFill>
            <a:schemeClr val="tx1">
              <a:alpha val="46000"/>
            </a:schemeClr>
          </a:solidFill>
          <a:ln w="12700" algn="ctr">
            <a:solidFill>
              <a:schemeClr val="accent3"/>
            </a:solidFill>
            <a:prstDash val="solid"/>
            <a:miter lim="800000"/>
            <a:headEnd/>
            <a:tailEnd/>
          </a:ln>
        </p:spPr>
        <p:txBody>
          <a:bodyPr wrap="square" lIns="108000" tIns="88900" rIns="88900" bIns="88900" rtlCol="0" anchor="ctr"/>
          <a:lstStyle/>
          <a:p>
            <a:pPr>
              <a:lnSpc>
                <a:spcPct val="106000"/>
              </a:lnSpc>
            </a:pPr>
            <a:r>
              <a:rPr lang="pl-PL"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2030</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D594D8A3-2B93-8CD5-934B-906E2BBAE692}"/>
              </a:ext>
            </a:extLst>
          </p:cNvPr>
          <p:cNvSpPr>
            <a:spLocks/>
          </p:cNvSpPr>
          <p:nvPr/>
        </p:nvSpPr>
        <p:spPr bwMode="gray">
          <a:xfrm rot="10800000" flipV="1">
            <a:off x="8805262" y="4133826"/>
            <a:ext cx="2964462" cy="236734"/>
          </a:xfrm>
          <a:prstGeom prst="rect">
            <a:avLst/>
          </a:prstGeom>
          <a:solidFill>
            <a:schemeClr val="tx1">
              <a:alpha val="46000"/>
            </a:schemeClr>
          </a:solidFill>
          <a:ln w="12700" algn="ctr">
            <a:solidFill>
              <a:schemeClr val="accent3"/>
            </a:solidFill>
            <a:prstDash val="solid"/>
            <a:miter lim="800000"/>
            <a:headEnd/>
            <a:tailEnd/>
          </a:ln>
        </p:spPr>
        <p:txBody>
          <a:bodyPr wrap="square" lIns="108000" tIns="88900" rIns="88900" bIns="88900" rtlCol="0" anchor="ctr"/>
          <a:lstStyle/>
          <a:p>
            <a:pPr>
              <a:lnSpc>
                <a:spcPct val="106000"/>
              </a:lnSpc>
            </a:pPr>
            <a:r>
              <a:rPr lang="pl-PL"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2040</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60440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97BAFAB-2A29-D0FC-43C5-D64B93AD7D16}"/>
              </a:ext>
            </a:extLst>
          </p:cNvPr>
          <p:cNvSpPr>
            <a:spLocks/>
          </p:cNvSpPr>
          <p:nvPr/>
        </p:nvSpPr>
        <p:spPr bwMode="gray">
          <a:xfrm>
            <a:off x="9501449" y="2103258"/>
            <a:ext cx="1821896" cy="1807022"/>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aphicFrame>
        <p:nvGraphicFramePr>
          <p:cNvPr id="5" name="think-cell data - do not delete" hidden="1">
            <a:extLst>
              <a:ext uri="{FF2B5EF4-FFF2-40B4-BE49-F238E27FC236}">
                <a16:creationId xmlns:a16="http://schemas.microsoft.com/office/drawing/2014/main" id="{F46B56A3-6D75-D705-0E53-F0C44DAAB9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think-cell data - do not delete" hidden="1">
                        <a:extLst>
                          <a:ext uri="{FF2B5EF4-FFF2-40B4-BE49-F238E27FC236}">
                            <a16:creationId xmlns:a16="http://schemas.microsoft.com/office/drawing/2014/main" id="{F46B56A3-6D75-D705-0E53-F0C44DAAB9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055FE783-E2E4-B3C6-DA4F-72DDE1B5782A}"/>
              </a:ext>
            </a:extLst>
          </p:cNvPr>
          <p:cNvSpPr>
            <a:spLocks noGrp="1"/>
          </p:cNvSpPr>
          <p:nvPr>
            <p:ph type="title"/>
          </p:nvPr>
        </p:nvSpPr>
        <p:spPr>
          <a:xfrm>
            <a:off x="420687" y="343240"/>
            <a:ext cx="11349037" cy="1173163"/>
          </a:xfrm>
        </p:spPr>
        <p:txBody>
          <a:bodyPr/>
          <a:lstStyle/>
          <a:p>
            <a:r>
              <a:rPr lang="en-US" dirty="0"/>
              <a:t>Delivering the Future of Health: Riding the wave of industry innovation</a:t>
            </a:r>
            <a:endParaRPr lang="en-GB" dirty="0"/>
          </a:p>
        </p:txBody>
      </p:sp>
      <p:sp>
        <p:nvSpPr>
          <p:cNvPr id="213" name="Rectangle 212">
            <a:extLst>
              <a:ext uri="{FF2B5EF4-FFF2-40B4-BE49-F238E27FC236}">
                <a16:creationId xmlns:a16="http://schemas.microsoft.com/office/drawing/2014/main" id="{A5607F7C-8DB7-FA8F-5284-71B902F38059}"/>
              </a:ext>
            </a:extLst>
          </p:cNvPr>
          <p:cNvSpPr>
            <a:spLocks/>
          </p:cNvSpPr>
          <p:nvPr/>
        </p:nvSpPr>
        <p:spPr bwMode="gray">
          <a:xfrm>
            <a:off x="420688" y="3930115"/>
            <a:ext cx="2476656" cy="699986"/>
          </a:xfrm>
          <a:prstGeom prst="rect">
            <a:avLst/>
          </a:prstGeom>
          <a:noFill/>
          <a:ln w="19050" algn="ctr">
            <a:noFill/>
            <a:miter lim="800000"/>
            <a:headEnd/>
            <a:tailEnd/>
          </a:ln>
        </p:spPr>
        <p:txBody>
          <a:bodyPr wrap="square" lIns="0" tIns="88900" rIns="0" bIns="88900" rtlCol="0" anchor="t"/>
          <a:lstStyle/>
          <a:p>
            <a:pPr algn="ctr">
              <a:lnSpc>
                <a:spcPct val="106000"/>
              </a:lnSpc>
              <a:buFont typeface="Wingdings 2" pitchFamily="18" charset="2"/>
              <a:buNone/>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Wave 0</a:t>
            </a:r>
          </a:p>
          <a:p>
            <a:pPr algn="ctr">
              <a:lnSpc>
                <a:spcPct val="106000"/>
              </a:lnSpc>
              <a:buFont typeface="Wingdings 2" pitchFamily="18" charset="2"/>
              <a:buNone/>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Legacy health ecosystem</a:t>
            </a:r>
          </a:p>
        </p:txBody>
      </p:sp>
      <p:sp>
        <p:nvSpPr>
          <p:cNvPr id="214" name="Rectangle 213">
            <a:extLst>
              <a:ext uri="{FF2B5EF4-FFF2-40B4-BE49-F238E27FC236}">
                <a16:creationId xmlns:a16="http://schemas.microsoft.com/office/drawing/2014/main" id="{7F8D5829-87AF-49E4-9212-6FCBCD2D78A7}"/>
              </a:ext>
            </a:extLst>
          </p:cNvPr>
          <p:cNvSpPr>
            <a:spLocks/>
          </p:cNvSpPr>
          <p:nvPr/>
        </p:nvSpPr>
        <p:spPr bwMode="gray">
          <a:xfrm>
            <a:off x="3241844" y="3930115"/>
            <a:ext cx="2749264" cy="699986"/>
          </a:xfrm>
          <a:prstGeom prst="rect">
            <a:avLst/>
          </a:prstGeom>
          <a:noFill/>
          <a:ln w="19050" algn="ctr">
            <a:noFill/>
            <a:miter lim="800000"/>
            <a:headEnd/>
            <a:tailEnd/>
          </a:ln>
        </p:spPr>
        <p:txBody>
          <a:bodyPr wrap="square" lIns="0" tIns="88900" rIns="0" bIns="88900" rtlCol="0" anchor="t"/>
          <a:lstStyle/>
          <a:p>
            <a:pPr algn="ctr">
              <a:lnSpc>
                <a:spcPct val="106000"/>
              </a:lnSpc>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Wave 1</a:t>
            </a:r>
          </a:p>
          <a:p>
            <a:pPr algn="ctr">
              <a:lnSpc>
                <a:spcPct val="106000"/>
              </a:lnSpc>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fragmentation</a:t>
            </a:r>
          </a:p>
        </p:txBody>
      </p:sp>
      <p:sp>
        <p:nvSpPr>
          <p:cNvPr id="215" name="Rectangle 214">
            <a:extLst>
              <a:ext uri="{FF2B5EF4-FFF2-40B4-BE49-F238E27FC236}">
                <a16:creationId xmlns:a16="http://schemas.microsoft.com/office/drawing/2014/main" id="{534AC407-DEA6-176C-9401-A0AFDD1FFACE}"/>
              </a:ext>
            </a:extLst>
          </p:cNvPr>
          <p:cNvSpPr>
            <a:spLocks/>
          </p:cNvSpPr>
          <p:nvPr/>
        </p:nvSpPr>
        <p:spPr bwMode="gray">
          <a:xfrm>
            <a:off x="6164665" y="3930115"/>
            <a:ext cx="2727459" cy="699986"/>
          </a:xfrm>
          <a:prstGeom prst="rect">
            <a:avLst/>
          </a:prstGeom>
          <a:noFill/>
          <a:ln w="19050" algn="ctr">
            <a:noFill/>
            <a:miter lim="800000"/>
            <a:headEnd/>
            <a:tailEnd/>
          </a:ln>
        </p:spPr>
        <p:txBody>
          <a:bodyPr wrap="square" lIns="0" tIns="88900" rIns="0" bIns="88900" rtlCol="0" anchor="t"/>
          <a:lstStyle/>
          <a:p>
            <a:pPr algn="ctr">
              <a:lnSpc>
                <a:spcPct val="106000"/>
              </a:lnSpc>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Wave 2</a:t>
            </a:r>
          </a:p>
          <a:p>
            <a:pPr algn="ctr">
              <a:lnSpc>
                <a:spcPct val="106000"/>
              </a:lnSpc>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re-assembly</a:t>
            </a:r>
          </a:p>
        </p:txBody>
      </p:sp>
      <p:sp>
        <p:nvSpPr>
          <p:cNvPr id="216" name="Rectangle 215">
            <a:extLst>
              <a:ext uri="{FF2B5EF4-FFF2-40B4-BE49-F238E27FC236}">
                <a16:creationId xmlns:a16="http://schemas.microsoft.com/office/drawing/2014/main" id="{21ACF38E-5F9C-5A88-2839-EF58DEAB3CCE}"/>
              </a:ext>
            </a:extLst>
          </p:cNvPr>
          <p:cNvSpPr>
            <a:spLocks/>
          </p:cNvSpPr>
          <p:nvPr/>
        </p:nvSpPr>
        <p:spPr bwMode="gray">
          <a:xfrm>
            <a:off x="9055070" y="3930115"/>
            <a:ext cx="2714653" cy="699986"/>
          </a:xfrm>
          <a:prstGeom prst="rect">
            <a:avLst/>
          </a:prstGeom>
          <a:noFill/>
          <a:ln w="19050" algn="ctr">
            <a:noFill/>
            <a:miter lim="800000"/>
            <a:headEnd/>
            <a:tailEnd/>
          </a:ln>
        </p:spPr>
        <p:txBody>
          <a:bodyPr wrap="square" lIns="0" tIns="88900" rIns="0" bIns="88900" rtlCol="0" anchor="t"/>
          <a:lstStyle/>
          <a:p>
            <a:pPr algn="ctr">
              <a:lnSpc>
                <a:spcPct val="106000"/>
              </a:lnSpc>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Wave 3</a:t>
            </a:r>
          </a:p>
          <a:p>
            <a:pPr algn="ctr">
              <a:lnSpc>
                <a:spcPct val="106000"/>
              </a:lnSpc>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Age of data-accelerated</a:t>
            </a:r>
          </a:p>
          <a:p>
            <a:pPr algn="ctr">
              <a:lnSpc>
                <a:spcPct val="106000"/>
              </a:lnSpc>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scientific innovation and beyond</a:t>
            </a:r>
          </a:p>
        </p:txBody>
      </p:sp>
      <p:cxnSp>
        <p:nvCxnSpPr>
          <p:cNvPr id="231" name="Straight Arrow Connector 230">
            <a:extLst>
              <a:ext uri="{FF2B5EF4-FFF2-40B4-BE49-F238E27FC236}">
                <a16:creationId xmlns:a16="http://schemas.microsoft.com/office/drawing/2014/main" id="{3D258CC1-D3BA-612E-8C28-7F6E51140127}"/>
              </a:ext>
            </a:extLst>
          </p:cNvPr>
          <p:cNvCxnSpPr>
            <a:stCxn id="13" idx="6"/>
            <a:endCxn id="14" idx="2"/>
          </p:cNvCxnSpPr>
          <p:nvPr/>
        </p:nvCxnSpPr>
        <p:spPr>
          <a:xfrm>
            <a:off x="2690551" y="3006769"/>
            <a:ext cx="1055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70AEE309-EAA1-877A-E560-0F6525C952C0}"/>
              </a:ext>
            </a:extLst>
          </p:cNvPr>
          <p:cNvCxnSpPr>
            <a:stCxn id="14" idx="6"/>
            <a:endCxn id="20" idx="2"/>
          </p:cNvCxnSpPr>
          <p:nvPr/>
        </p:nvCxnSpPr>
        <p:spPr>
          <a:xfrm>
            <a:off x="5568149" y="3006769"/>
            <a:ext cx="1055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6BC67C11-EDDE-035B-6A8F-28A3D439E30E}"/>
              </a:ext>
            </a:extLst>
          </p:cNvPr>
          <p:cNvCxnSpPr>
            <a:cxnSpLocks/>
            <a:stCxn id="20" idx="6"/>
          </p:cNvCxnSpPr>
          <p:nvPr/>
        </p:nvCxnSpPr>
        <p:spPr>
          <a:xfrm>
            <a:off x="8445747" y="3006769"/>
            <a:ext cx="1055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70A86C8-985D-C398-4C15-C9388B03025F}"/>
              </a:ext>
            </a:extLst>
          </p:cNvPr>
          <p:cNvSpPr txBox="1">
            <a:spLocks/>
          </p:cNvSpPr>
          <p:nvPr/>
        </p:nvSpPr>
        <p:spPr>
          <a:xfrm>
            <a:off x="420688" y="1451979"/>
            <a:ext cx="5570420" cy="892552"/>
          </a:xfrm>
          <a:prstGeom prst="rect">
            <a:avLst/>
          </a:prstGeom>
          <a:noFill/>
        </p:spPr>
        <p:txBody>
          <a:bodyPr wrap="square" lIns="0" tIns="0" rIns="0" bIns="0" rtlCol="0">
            <a:spAutoFit/>
          </a:bodyPr>
          <a:lstStyle/>
          <a:p>
            <a:pPr algn="ctr">
              <a:spcBef>
                <a:spcPts val="600"/>
              </a:spcBef>
              <a:buSzPct val="100000"/>
            </a:pPr>
            <a:r>
              <a:rPr lang="en-GB"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TODAY</a:t>
            </a:r>
          </a:p>
          <a:p>
            <a:pPr algn="ctr">
              <a:spcBef>
                <a:spcPts val="600"/>
              </a:spcBef>
              <a:buSzPct val="100000"/>
            </a:pPr>
            <a:r>
              <a:rPr lang="en-US" sz="11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European countries are at different points along Wave 1 with some still in Wave 0 </a:t>
            </a:r>
          </a:p>
          <a:p>
            <a:pPr algn="ctr">
              <a:spcBef>
                <a:spcPts val="600"/>
              </a:spcBef>
              <a:buSzPct val="100000"/>
            </a:pPr>
            <a:endParaRPr lang="en-GB"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954DB3FF-ABEC-37DE-5FBE-2A7BFBAE6816}"/>
              </a:ext>
            </a:extLst>
          </p:cNvPr>
          <p:cNvSpPr txBox="1">
            <a:spLocks/>
          </p:cNvSpPr>
          <p:nvPr/>
        </p:nvSpPr>
        <p:spPr>
          <a:xfrm>
            <a:off x="6924036" y="1451979"/>
            <a:ext cx="1029258" cy="276999"/>
          </a:xfrm>
          <a:prstGeom prst="rect">
            <a:avLst/>
          </a:prstGeom>
          <a:noFill/>
        </p:spPr>
        <p:txBody>
          <a:bodyPr wrap="square" lIns="0" tIns="0" rIns="0" bIns="0" rtlCol="0">
            <a:spAutoFit/>
          </a:bodyPr>
          <a:lstStyle/>
          <a:p>
            <a:pPr algn="ctr">
              <a:spcBef>
                <a:spcPts val="600"/>
              </a:spcBef>
              <a:buSzPct val="100000"/>
            </a:pPr>
            <a:r>
              <a:rPr lang="en-GB"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2030</a:t>
            </a:r>
          </a:p>
        </p:txBody>
      </p:sp>
      <p:sp>
        <p:nvSpPr>
          <p:cNvPr id="12" name="TextBox 11">
            <a:extLst>
              <a:ext uri="{FF2B5EF4-FFF2-40B4-BE49-F238E27FC236}">
                <a16:creationId xmlns:a16="http://schemas.microsoft.com/office/drawing/2014/main" id="{4DA6C849-FC73-6BAB-8530-84D63AFB2A06}"/>
              </a:ext>
            </a:extLst>
          </p:cNvPr>
          <p:cNvSpPr txBox="1">
            <a:spLocks/>
          </p:cNvSpPr>
          <p:nvPr/>
        </p:nvSpPr>
        <p:spPr>
          <a:xfrm>
            <a:off x="9609367" y="1451979"/>
            <a:ext cx="1832975" cy="276999"/>
          </a:xfrm>
          <a:prstGeom prst="rect">
            <a:avLst/>
          </a:prstGeom>
          <a:noFill/>
        </p:spPr>
        <p:txBody>
          <a:bodyPr wrap="square" lIns="0" tIns="0" rIns="0" bIns="0" rtlCol="0">
            <a:spAutoFit/>
          </a:bodyPr>
          <a:lstStyle/>
          <a:p>
            <a:pPr algn="ctr">
              <a:spcBef>
                <a:spcPts val="600"/>
              </a:spcBef>
              <a:buSzPct val="100000"/>
            </a:pPr>
            <a:r>
              <a:rPr lang="en-GB"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By 2040 or earlier</a:t>
            </a:r>
          </a:p>
        </p:txBody>
      </p:sp>
      <p:grpSp>
        <p:nvGrpSpPr>
          <p:cNvPr id="70" name="Group 69">
            <a:extLst>
              <a:ext uri="{FF2B5EF4-FFF2-40B4-BE49-F238E27FC236}">
                <a16:creationId xmlns:a16="http://schemas.microsoft.com/office/drawing/2014/main" id="{778D5E03-E995-93C1-5369-883D84C3E70F}"/>
              </a:ext>
            </a:extLst>
          </p:cNvPr>
          <p:cNvGrpSpPr/>
          <p:nvPr/>
        </p:nvGrpSpPr>
        <p:grpSpPr>
          <a:xfrm>
            <a:off x="868655" y="2103258"/>
            <a:ext cx="1821896" cy="1807022"/>
            <a:chOff x="1060695" y="2434152"/>
            <a:chExt cx="2014614" cy="1998166"/>
          </a:xfrm>
        </p:grpSpPr>
        <p:sp>
          <p:nvSpPr>
            <p:cNvPr id="13" name="Oval 12">
              <a:extLst>
                <a:ext uri="{FF2B5EF4-FFF2-40B4-BE49-F238E27FC236}">
                  <a16:creationId xmlns:a16="http://schemas.microsoft.com/office/drawing/2014/main" id="{BC1A1678-A160-1D65-A80F-430EEE02540C}"/>
                </a:ext>
              </a:extLst>
            </p:cNvPr>
            <p:cNvSpPr>
              <a:spLocks/>
            </p:cNvSpPr>
            <p:nvPr/>
          </p:nvSpPr>
          <p:spPr bwMode="gray">
            <a:xfrm>
              <a:off x="1060695" y="2434152"/>
              <a:ext cx="2014614" cy="1998166"/>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52" name="Oval 51">
              <a:extLst>
                <a:ext uri="{FF2B5EF4-FFF2-40B4-BE49-F238E27FC236}">
                  <a16:creationId xmlns:a16="http://schemas.microsoft.com/office/drawing/2014/main" id="{33020700-312C-662C-E477-EE5412C54A84}"/>
                </a:ext>
              </a:extLst>
            </p:cNvPr>
            <p:cNvSpPr>
              <a:spLocks/>
            </p:cNvSpPr>
            <p:nvPr/>
          </p:nvSpPr>
          <p:spPr bwMode="gray">
            <a:xfrm>
              <a:off x="1744867" y="2702317"/>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Oval 52">
              <a:extLst>
                <a:ext uri="{FF2B5EF4-FFF2-40B4-BE49-F238E27FC236}">
                  <a16:creationId xmlns:a16="http://schemas.microsoft.com/office/drawing/2014/main" id="{F01145DB-2443-8D81-DA5A-85A67B2ECF59}"/>
                </a:ext>
              </a:extLst>
            </p:cNvPr>
            <p:cNvSpPr>
              <a:spLocks/>
            </p:cNvSpPr>
            <p:nvPr/>
          </p:nvSpPr>
          <p:spPr bwMode="gray">
            <a:xfrm>
              <a:off x="1813140" y="3199707"/>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Oval 53">
              <a:extLst>
                <a:ext uri="{FF2B5EF4-FFF2-40B4-BE49-F238E27FC236}">
                  <a16:creationId xmlns:a16="http://schemas.microsoft.com/office/drawing/2014/main" id="{8154CA71-1BF5-4083-1B8C-861C6268EEE7}"/>
                </a:ext>
              </a:extLst>
            </p:cNvPr>
            <p:cNvSpPr>
              <a:spLocks/>
            </p:cNvSpPr>
            <p:nvPr/>
          </p:nvSpPr>
          <p:spPr bwMode="gray">
            <a:xfrm>
              <a:off x="2526520" y="3010367"/>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Oval 54">
              <a:extLst>
                <a:ext uri="{FF2B5EF4-FFF2-40B4-BE49-F238E27FC236}">
                  <a16:creationId xmlns:a16="http://schemas.microsoft.com/office/drawing/2014/main" id="{19A9C45F-4ACD-E341-FB79-CCF65A23FC5E}"/>
                </a:ext>
              </a:extLst>
            </p:cNvPr>
            <p:cNvSpPr>
              <a:spLocks/>
            </p:cNvSpPr>
            <p:nvPr/>
          </p:nvSpPr>
          <p:spPr bwMode="gray">
            <a:xfrm>
              <a:off x="2653607" y="3539692"/>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Oval 55">
              <a:extLst>
                <a:ext uri="{FF2B5EF4-FFF2-40B4-BE49-F238E27FC236}">
                  <a16:creationId xmlns:a16="http://schemas.microsoft.com/office/drawing/2014/main" id="{A8C36A3C-B0CE-CB1B-B196-491333795666}"/>
                </a:ext>
              </a:extLst>
            </p:cNvPr>
            <p:cNvSpPr>
              <a:spLocks/>
            </p:cNvSpPr>
            <p:nvPr/>
          </p:nvSpPr>
          <p:spPr bwMode="gray">
            <a:xfrm>
              <a:off x="1669140" y="3739338"/>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Oval 82">
              <a:extLst>
                <a:ext uri="{FF2B5EF4-FFF2-40B4-BE49-F238E27FC236}">
                  <a16:creationId xmlns:a16="http://schemas.microsoft.com/office/drawing/2014/main" id="{F8E80181-C77E-617B-0720-D9F7D5D00152}"/>
                </a:ext>
              </a:extLst>
            </p:cNvPr>
            <p:cNvSpPr>
              <a:spLocks/>
            </p:cNvSpPr>
            <p:nvPr/>
          </p:nvSpPr>
          <p:spPr bwMode="gray">
            <a:xfrm>
              <a:off x="1448843" y="3015159"/>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Oval 83">
              <a:extLst>
                <a:ext uri="{FF2B5EF4-FFF2-40B4-BE49-F238E27FC236}">
                  <a16:creationId xmlns:a16="http://schemas.microsoft.com/office/drawing/2014/main" id="{E61D1A54-DD74-864A-98A7-C403B952EFEE}"/>
                </a:ext>
              </a:extLst>
            </p:cNvPr>
            <p:cNvSpPr>
              <a:spLocks/>
            </p:cNvSpPr>
            <p:nvPr/>
          </p:nvSpPr>
          <p:spPr bwMode="gray">
            <a:xfrm>
              <a:off x="2202024" y="2839793"/>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Oval 84">
              <a:extLst>
                <a:ext uri="{FF2B5EF4-FFF2-40B4-BE49-F238E27FC236}">
                  <a16:creationId xmlns:a16="http://schemas.microsoft.com/office/drawing/2014/main" id="{B2C8B784-ABC5-A8AC-2A87-3F6B1D57DDE4}"/>
                </a:ext>
              </a:extLst>
            </p:cNvPr>
            <p:cNvSpPr>
              <a:spLocks/>
            </p:cNvSpPr>
            <p:nvPr/>
          </p:nvSpPr>
          <p:spPr bwMode="gray">
            <a:xfrm>
              <a:off x="1400793" y="3543950"/>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Oval 85">
              <a:extLst>
                <a:ext uri="{FF2B5EF4-FFF2-40B4-BE49-F238E27FC236}">
                  <a16:creationId xmlns:a16="http://schemas.microsoft.com/office/drawing/2014/main" id="{B26AAEF8-5577-268E-5FCD-8F62BB70DC33}"/>
                </a:ext>
              </a:extLst>
            </p:cNvPr>
            <p:cNvSpPr>
              <a:spLocks/>
            </p:cNvSpPr>
            <p:nvPr/>
          </p:nvSpPr>
          <p:spPr bwMode="gray">
            <a:xfrm>
              <a:off x="2279873" y="3510804"/>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F6677A5E-1EF7-C5B7-2521-6B7EA26A61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40383" y="3434910"/>
              <a:ext cx="455239" cy="717241"/>
            </a:xfrm>
            <a:prstGeom prst="rect">
              <a:avLst/>
            </a:prstGeom>
          </p:spPr>
        </p:pic>
      </p:grpSp>
      <p:grpSp>
        <p:nvGrpSpPr>
          <p:cNvPr id="69" name="Group 68">
            <a:extLst>
              <a:ext uri="{FF2B5EF4-FFF2-40B4-BE49-F238E27FC236}">
                <a16:creationId xmlns:a16="http://schemas.microsoft.com/office/drawing/2014/main" id="{FDD7248C-BD9A-F694-5FC2-3A0606A2A00D}"/>
              </a:ext>
            </a:extLst>
          </p:cNvPr>
          <p:cNvGrpSpPr/>
          <p:nvPr/>
        </p:nvGrpSpPr>
        <p:grpSpPr>
          <a:xfrm>
            <a:off x="3746253" y="2103258"/>
            <a:ext cx="1821896" cy="1807022"/>
            <a:chOff x="3746026" y="2434152"/>
            <a:chExt cx="2014614" cy="1998166"/>
          </a:xfrm>
        </p:grpSpPr>
        <p:sp>
          <p:nvSpPr>
            <p:cNvPr id="14" name="Oval 13">
              <a:extLst>
                <a:ext uri="{FF2B5EF4-FFF2-40B4-BE49-F238E27FC236}">
                  <a16:creationId xmlns:a16="http://schemas.microsoft.com/office/drawing/2014/main" id="{ACA62B0B-7FCF-FCDD-A85D-E77F235AE0C5}"/>
                </a:ext>
              </a:extLst>
            </p:cNvPr>
            <p:cNvSpPr>
              <a:spLocks/>
            </p:cNvSpPr>
            <p:nvPr/>
          </p:nvSpPr>
          <p:spPr bwMode="gray">
            <a:xfrm>
              <a:off x="3746026" y="2434152"/>
              <a:ext cx="2014614" cy="1998166"/>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29" name="Oval 28">
              <a:extLst>
                <a:ext uri="{FF2B5EF4-FFF2-40B4-BE49-F238E27FC236}">
                  <a16:creationId xmlns:a16="http://schemas.microsoft.com/office/drawing/2014/main" id="{C872F951-13C5-B040-AC91-9080067E4DCD}"/>
                </a:ext>
              </a:extLst>
            </p:cNvPr>
            <p:cNvSpPr>
              <a:spLocks/>
            </p:cNvSpPr>
            <p:nvPr/>
          </p:nvSpPr>
          <p:spPr bwMode="gray">
            <a:xfrm>
              <a:off x="4465721" y="2610383"/>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29">
              <a:extLst>
                <a:ext uri="{FF2B5EF4-FFF2-40B4-BE49-F238E27FC236}">
                  <a16:creationId xmlns:a16="http://schemas.microsoft.com/office/drawing/2014/main" id="{7A5EB74F-10AF-4FF0-5996-5C1D5D40048F}"/>
                </a:ext>
              </a:extLst>
            </p:cNvPr>
            <p:cNvSpPr>
              <a:spLocks/>
            </p:cNvSpPr>
            <p:nvPr/>
          </p:nvSpPr>
          <p:spPr bwMode="gray">
            <a:xfrm>
              <a:off x="5023120" y="3008759"/>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id="{17239E59-43EC-155A-7BCD-D0DBC9F8E2D0}"/>
                </a:ext>
              </a:extLst>
            </p:cNvPr>
            <p:cNvSpPr>
              <a:spLocks/>
            </p:cNvSpPr>
            <p:nvPr/>
          </p:nvSpPr>
          <p:spPr bwMode="gray">
            <a:xfrm>
              <a:off x="4153436" y="3417376"/>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C43809FA-8708-CABB-0903-B5351245252F}"/>
                </a:ext>
              </a:extLst>
            </p:cNvPr>
            <p:cNvSpPr>
              <a:spLocks/>
            </p:cNvSpPr>
            <p:nvPr/>
          </p:nvSpPr>
          <p:spPr bwMode="gray">
            <a:xfrm>
              <a:off x="4285711" y="3942877"/>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Oval 56">
              <a:extLst>
                <a:ext uri="{FF2B5EF4-FFF2-40B4-BE49-F238E27FC236}">
                  <a16:creationId xmlns:a16="http://schemas.microsoft.com/office/drawing/2014/main" id="{59F0AD9D-302E-33B0-8C48-15DC59D36856}"/>
                </a:ext>
              </a:extLst>
            </p:cNvPr>
            <p:cNvSpPr>
              <a:spLocks/>
            </p:cNvSpPr>
            <p:nvPr/>
          </p:nvSpPr>
          <p:spPr bwMode="gray">
            <a:xfrm>
              <a:off x="4199345" y="2929819"/>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6F7A48BC-8B25-5E48-3447-0CE9CDB80933}"/>
                </a:ext>
              </a:extLst>
            </p:cNvPr>
            <p:cNvSpPr>
              <a:spLocks/>
            </p:cNvSpPr>
            <p:nvPr/>
          </p:nvSpPr>
          <p:spPr bwMode="gray">
            <a:xfrm>
              <a:off x="4839788" y="2570298"/>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Oval 58">
              <a:extLst>
                <a:ext uri="{FF2B5EF4-FFF2-40B4-BE49-F238E27FC236}">
                  <a16:creationId xmlns:a16="http://schemas.microsoft.com/office/drawing/2014/main" id="{C596ABF8-3975-665C-B3DB-01FE9C268C68}"/>
                </a:ext>
              </a:extLst>
            </p:cNvPr>
            <p:cNvSpPr>
              <a:spLocks/>
            </p:cNvSpPr>
            <p:nvPr/>
          </p:nvSpPr>
          <p:spPr bwMode="gray">
            <a:xfrm>
              <a:off x="4437033" y="3199707"/>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Oval 59">
              <a:extLst>
                <a:ext uri="{FF2B5EF4-FFF2-40B4-BE49-F238E27FC236}">
                  <a16:creationId xmlns:a16="http://schemas.microsoft.com/office/drawing/2014/main" id="{6714BDA2-1093-A3CC-7ED4-E0270BA44836}"/>
                </a:ext>
              </a:extLst>
            </p:cNvPr>
            <p:cNvSpPr>
              <a:spLocks/>
            </p:cNvSpPr>
            <p:nvPr/>
          </p:nvSpPr>
          <p:spPr bwMode="gray">
            <a:xfrm>
              <a:off x="3923360" y="3304915"/>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Oval 60">
              <a:extLst>
                <a:ext uri="{FF2B5EF4-FFF2-40B4-BE49-F238E27FC236}">
                  <a16:creationId xmlns:a16="http://schemas.microsoft.com/office/drawing/2014/main" id="{28241C52-90D4-7686-6918-998F5ED9C1AD}"/>
                </a:ext>
              </a:extLst>
            </p:cNvPr>
            <p:cNvSpPr>
              <a:spLocks/>
            </p:cNvSpPr>
            <p:nvPr/>
          </p:nvSpPr>
          <p:spPr bwMode="gray">
            <a:xfrm>
              <a:off x="3950161" y="3726858"/>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Oval 61">
              <a:extLst>
                <a:ext uri="{FF2B5EF4-FFF2-40B4-BE49-F238E27FC236}">
                  <a16:creationId xmlns:a16="http://schemas.microsoft.com/office/drawing/2014/main" id="{D448C355-111A-9F0D-3183-1388B3F8EFCE}"/>
                </a:ext>
              </a:extLst>
            </p:cNvPr>
            <p:cNvSpPr>
              <a:spLocks/>
            </p:cNvSpPr>
            <p:nvPr/>
          </p:nvSpPr>
          <p:spPr bwMode="gray">
            <a:xfrm>
              <a:off x="5028429" y="3958365"/>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Oval 62">
              <a:extLst>
                <a:ext uri="{FF2B5EF4-FFF2-40B4-BE49-F238E27FC236}">
                  <a16:creationId xmlns:a16="http://schemas.microsoft.com/office/drawing/2014/main" id="{40EFE30D-D9A6-A69B-A9B8-9E0FE22D7D8B}"/>
                </a:ext>
              </a:extLst>
            </p:cNvPr>
            <p:cNvSpPr>
              <a:spLocks/>
            </p:cNvSpPr>
            <p:nvPr/>
          </p:nvSpPr>
          <p:spPr bwMode="gray">
            <a:xfrm>
              <a:off x="5441629" y="3532688"/>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Oval 63">
              <a:extLst>
                <a:ext uri="{FF2B5EF4-FFF2-40B4-BE49-F238E27FC236}">
                  <a16:creationId xmlns:a16="http://schemas.microsoft.com/office/drawing/2014/main" id="{56C09C5A-137F-43E7-8DF9-0DB348E680A5}"/>
                </a:ext>
              </a:extLst>
            </p:cNvPr>
            <p:cNvSpPr>
              <a:spLocks/>
            </p:cNvSpPr>
            <p:nvPr/>
          </p:nvSpPr>
          <p:spPr bwMode="gray">
            <a:xfrm>
              <a:off x="5342462" y="3082367"/>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Oval 64">
              <a:extLst>
                <a:ext uri="{FF2B5EF4-FFF2-40B4-BE49-F238E27FC236}">
                  <a16:creationId xmlns:a16="http://schemas.microsoft.com/office/drawing/2014/main" id="{39A538BB-9837-5816-C898-D70641D72090}"/>
                </a:ext>
              </a:extLst>
            </p:cNvPr>
            <p:cNvSpPr>
              <a:spLocks/>
            </p:cNvSpPr>
            <p:nvPr/>
          </p:nvSpPr>
          <p:spPr bwMode="gray">
            <a:xfrm>
              <a:off x="4968153" y="3268129"/>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Oval 86">
              <a:extLst>
                <a:ext uri="{FF2B5EF4-FFF2-40B4-BE49-F238E27FC236}">
                  <a16:creationId xmlns:a16="http://schemas.microsoft.com/office/drawing/2014/main" id="{EB79F96E-4EF3-C021-EEEC-EFAA242024F0}"/>
                </a:ext>
              </a:extLst>
            </p:cNvPr>
            <p:cNvSpPr>
              <a:spLocks/>
            </p:cNvSpPr>
            <p:nvPr/>
          </p:nvSpPr>
          <p:spPr bwMode="gray">
            <a:xfrm>
              <a:off x="4368435" y="3597437"/>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Oval 87">
              <a:extLst>
                <a:ext uri="{FF2B5EF4-FFF2-40B4-BE49-F238E27FC236}">
                  <a16:creationId xmlns:a16="http://schemas.microsoft.com/office/drawing/2014/main" id="{0BA7851B-0D6A-3028-D6CA-09865EC77316}"/>
                </a:ext>
              </a:extLst>
            </p:cNvPr>
            <p:cNvSpPr>
              <a:spLocks/>
            </p:cNvSpPr>
            <p:nvPr/>
          </p:nvSpPr>
          <p:spPr bwMode="gray">
            <a:xfrm>
              <a:off x="4707999" y="2839410"/>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Oval 88">
              <a:extLst>
                <a:ext uri="{FF2B5EF4-FFF2-40B4-BE49-F238E27FC236}">
                  <a16:creationId xmlns:a16="http://schemas.microsoft.com/office/drawing/2014/main" id="{8E08D608-766B-C2F1-EA40-39DD2ADEC74D}"/>
                </a:ext>
              </a:extLst>
            </p:cNvPr>
            <p:cNvSpPr>
              <a:spLocks/>
            </p:cNvSpPr>
            <p:nvPr/>
          </p:nvSpPr>
          <p:spPr bwMode="gray">
            <a:xfrm>
              <a:off x="5149029" y="3464539"/>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Oval 115">
              <a:extLst>
                <a:ext uri="{FF2B5EF4-FFF2-40B4-BE49-F238E27FC236}">
                  <a16:creationId xmlns:a16="http://schemas.microsoft.com/office/drawing/2014/main" id="{A56CB2F8-5085-7FFB-803C-1C6DC13EDF03}"/>
                </a:ext>
              </a:extLst>
            </p:cNvPr>
            <p:cNvSpPr>
              <a:spLocks/>
            </p:cNvSpPr>
            <p:nvPr/>
          </p:nvSpPr>
          <p:spPr bwMode="gray">
            <a:xfrm>
              <a:off x="5108394" y="3683692"/>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21">
              <a:extLst>
                <a:ext uri="{FF2B5EF4-FFF2-40B4-BE49-F238E27FC236}">
                  <a16:creationId xmlns:a16="http://schemas.microsoft.com/office/drawing/2014/main" id="{79F2462E-C0BE-3441-E0B4-20E4681542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25714" y="3434910"/>
              <a:ext cx="455239" cy="717241"/>
            </a:xfrm>
            <a:prstGeom prst="rect">
              <a:avLst/>
            </a:prstGeom>
          </p:spPr>
        </p:pic>
      </p:grpSp>
      <p:grpSp>
        <p:nvGrpSpPr>
          <p:cNvPr id="68" name="Group 67">
            <a:extLst>
              <a:ext uri="{FF2B5EF4-FFF2-40B4-BE49-F238E27FC236}">
                <a16:creationId xmlns:a16="http://schemas.microsoft.com/office/drawing/2014/main" id="{EB1A856A-FF7A-275B-3654-CEE8A74C0384}"/>
              </a:ext>
            </a:extLst>
          </p:cNvPr>
          <p:cNvGrpSpPr/>
          <p:nvPr/>
        </p:nvGrpSpPr>
        <p:grpSpPr>
          <a:xfrm>
            <a:off x="6623851" y="2103258"/>
            <a:ext cx="1821896" cy="1807022"/>
            <a:chOff x="6431357" y="2434152"/>
            <a:chExt cx="2014614" cy="1998166"/>
          </a:xfrm>
        </p:grpSpPr>
        <p:sp>
          <p:nvSpPr>
            <p:cNvPr id="20" name="Oval 19">
              <a:extLst>
                <a:ext uri="{FF2B5EF4-FFF2-40B4-BE49-F238E27FC236}">
                  <a16:creationId xmlns:a16="http://schemas.microsoft.com/office/drawing/2014/main" id="{4BA2A32F-6A22-B577-3730-BD3C7905FFAF}"/>
                </a:ext>
              </a:extLst>
            </p:cNvPr>
            <p:cNvSpPr>
              <a:spLocks/>
            </p:cNvSpPr>
            <p:nvPr/>
          </p:nvSpPr>
          <p:spPr bwMode="gray">
            <a:xfrm>
              <a:off x="6431357" y="2434152"/>
              <a:ext cx="2014614" cy="1998166"/>
            </a:xfrm>
            <a:prstGeom prst="ellipse">
              <a:avLst/>
            </a:prstGeom>
            <a:solidFill>
              <a:srgbClr val="0A1A1B">
                <a:alpha val="50000"/>
              </a:srgb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4" name="Oval 33">
              <a:extLst>
                <a:ext uri="{FF2B5EF4-FFF2-40B4-BE49-F238E27FC236}">
                  <a16:creationId xmlns:a16="http://schemas.microsoft.com/office/drawing/2014/main" id="{BF983C31-F24D-4EC7-57C6-6C9BB32DEFAA}"/>
                </a:ext>
              </a:extLst>
            </p:cNvPr>
            <p:cNvSpPr>
              <a:spLocks/>
            </p:cNvSpPr>
            <p:nvPr/>
          </p:nvSpPr>
          <p:spPr bwMode="gray">
            <a:xfrm rot="19479573">
              <a:off x="7458975" y="2883056"/>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Oval 65">
              <a:extLst>
                <a:ext uri="{FF2B5EF4-FFF2-40B4-BE49-F238E27FC236}">
                  <a16:creationId xmlns:a16="http://schemas.microsoft.com/office/drawing/2014/main" id="{2924F8B1-4951-1503-9422-019B1CF5F8ED}"/>
                </a:ext>
              </a:extLst>
            </p:cNvPr>
            <p:cNvSpPr>
              <a:spLocks/>
            </p:cNvSpPr>
            <p:nvPr/>
          </p:nvSpPr>
          <p:spPr bwMode="gray">
            <a:xfrm rot="19479573">
              <a:off x="7276363" y="2625529"/>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1" name="Oval 90">
              <a:extLst>
                <a:ext uri="{FF2B5EF4-FFF2-40B4-BE49-F238E27FC236}">
                  <a16:creationId xmlns:a16="http://schemas.microsoft.com/office/drawing/2014/main" id="{062788D7-8AE6-9F19-A679-E2A25A57FF2A}"/>
                </a:ext>
              </a:extLst>
            </p:cNvPr>
            <p:cNvSpPr>
              <a:spLocks/>
            </p:cNvSpPr>
            <p:nvPr/>
          </p:nvSpPr>
          <p:spPr bwMode="gray">
            <a:xfrm rot="19479573">
              <a:off x="7367669" y="2754293"/>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Hexagon 102">
              <a:extLst>
                <a:ext uri="{FF2B5EF4-FFF2-40B4-BE49-F238E27FC236}">
                  <a16:creationId xmlns:a16="http://schemas.microsoft.com/office/drawing/2014/main" id="{3C8D5DD8-6129-41A1-81BE-258E0679B852}"/>
                </a:ext>
              </a:extLst>
            </p:cNvPr>
            <p:cNvSpPr>
              <a:spLocks/>
            </p:cNvSpPr>
            <p:nvPr/>
          </p:nvSpPr>
          <p:spPr bwMode="gray">
            <a:xfrm>
              <a:off x="7184620" y="2605655"/>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4" name="Hexagon 103">
              <a:extLst>
                <a:ext uri="{FF2B5EF4-FFF2-40B4-BE49-F238E27FC236}">
                  <a16:creationId xmlns:a16="http://schemas.microsoft.com/office/drawing/2014/main" id="{638D6388-331B-D62B-3C85-EA8259F244A3}"/>
                </a:ext>
              </a:extLst>
            </p:cNvPr>
            <p:cNvSpPr>
              <a:spLocks/>
            </p:cNvSpPr>
            <p:nvPr/>
          </p:nvSpPr>
          <p:spPr bwMode="gray">
            <a:xfrm>
              <a:off x="6736557" y="2850443"/>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5" name="Hexagon 104">
              <a:extLst>
                <a:ext uri="{FF2B5EF4-FFF2-40B4-BE49-F238E27FC236}">
                  <a16:creationId xmlns:a16="http://schemas.microsoft.com/office/drawing/2014/main" id="{127CFE1D-01A8-7247-67E3-0D141BC088EF}"/>
                </a:ext>
              </a:extLst>
            </p:cNvPr>
            <p:cNvSpPr>
              <a:spLocks/>
            </p:cNvSpPr>
            <p:nvPr/>
          </p:nvSpPr>
          <p:spPr bwMode="gray">
            <a:xfrm>
              <a:off x="6583172" y="3316792"/>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6" name="Hexagon 105">
              <a:extLst>
                <a:ext uri="{FF2B5EF4-FFF2-40B4-BE49-F238E27FC236}">
                  <a16:creationId xmlns:a16="http://schemas.microsoft.com/office/drawing/2014/main" id="{C62E8386-8859-1ADE-4F66-5A03A194FCB4}"/>
                </a:ext>
              </a:extLst>
            </p:cNvPr>
            <p:cNvSpPr>
              <a:spLocks/>
            </p:cNvSpPr>
            <p:nvPr/>
          </p:nvSpPr>
          <p:spPr bwMode="gray">
            <a:xfrm>
              <a:off x="6904527" y="3776344"/>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7" name="Hexagon 106">
              <a:extLst>
                <a:ext uri="{FF2B5EF4-FFF2-40B4-BE49-F238E27FC236}">
                  <a16:creationId xmlns:a16="http://schemas.microsoft.com/office/drawing/2014/main" id="{68ACBA11-2634-179B-34CE-AF85C5D2565F}"/>
                </a:ext>
              </a:extLst>
            </p:cNvPr>
            <p:cNvSpPr>
              <a:spLocks/>
            </p:cNvSpPr>
            <p:nvPr/>
          </p:nvSpPr>
          <p:spPr bwMode="gray">
            <a:xfrm>
              <a:off x="7473316" y="3776344"/>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8" name="Hexagon 107">
              <a:extLst>
                <a:ext uri="{FF2B5EF4-FFF2-40B4-BE49-F238E27FC236}">
                  <a16:creationId xmlns:a16="http://schemas.microsoft.com/office/drawing/2014/main" id="{7CA433D0-CE59-DCDE-E9F6-D2E17F8D3F46}"/>
                </a:ext>
              </a:extLst>
            </p:cNvPr>
            <p:cNvSpPr>
              <a:spLocks/>
            </p:cNvSpPr>
            <p:nvPr/>
          </p:nvSpPr>
          <p:spPr bwMode="gray">
            <a:xfrm>
              <a:off x="7783518" y="3316792"/>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9" name="Hexagon 108">
              <a:extLst>
                <a:ext uri="{FF2B5EF4-FFF2-40B4-BE49-F238E27FC236}">
                  <a16:creationId xmlns:a16="http://schemas.microsoft.com/office/drawing/2014/main" id="{39B9DACF-3E3D-F9B8-0D3D-5B4E4BED477F}"/>
                </a:ext>
              </a:extLst>
            </p:cNvPr>
            <p:cNvSpPr>
              <a:spLocks/>
            </p:cNvSpPr>
            <p:nvPr/>
          </p:nvSpPr>
          <p:spPr bwMode="gray">
            <a:xfrm>
              <a:off x="7633042" y="2850443"/>
              <a:ext cx="508088" cy="438006"/>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47" name="Oval 46">
              <a:extLst>
                <a:ext uri="{FF2B5EF4-FFF2-40B4-BE49-F238E27FC236}">
                  <a16:creationId xmlns:a16="http://schemas.microsoft.com/office/drawing/2014/main" id="{AF95BBE3-2D4C-E7B1-483F-73FFF3D5F949}"/>
                </a:ext>
              </a:extLst>
            </p:cNvPr>
            <p:cNvSpPr>
              <a:spLocks/>
            </p:cNvSpPr>
            <p:nvPr/>
          </p:nvSpPr>
          <p:spPr bwMode="gray">
            <a:xfrm rot="2117277">
              <a:off x="7723898" y="3126292"/>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Oval 47">
              <a:extLst>
                <a:ext uri="{FF2B5EF4-FFF2-40B4-BE49-F238E27FC236}">
                  <a16:creationId xmlns:a16="http://schemas.microsoft.com/office/drawing/2014/main" id="{237C6CD5-0291-D00F-8E8C-4A56118F891B}"/>
                </a:ext>
              </a:extLst>
            </p:cNvPr>
            <p:cNvSpPr>
              <a:spLocks/>
            </p:cNvSpPr>
            <p:nvPr/>
          </p:nvSpPr>
          <p:spPr bwMode="gray">
            <a:xfrm rot="2117277">
              <a:off x="7906274" y="2868599"/>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Oval 48">
              <a:extLst>
                <a:ext uri="{FF2B5EF4-FFF2-40B4-BE49-F238E27FC236}">
                  <a16:creationId xmlns:a16="http://schemas.microsoft.com/office/drawing/2014/main" id="{2D172DC2-B4CF-D23F-8F11-B139BE65504B}"/>
                </a:ext>
              </a:extLst>
            </p:cNvPr>
            <p:cNvSpPr>
              <a:spLocks/>
            </p:cNvSpPr>
            <p:nvPr/>
          </p:nvSpPr>
          <p:spPr bwMode="gray">
            <a:xfrm rot="2117277">
              <a:off x="7815086" y="2997446"/>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Oval 50">
              <a:extLst>
                <a:ext uri="{FF2B5EF4-FFF2-40B4-BE49-F238E27FC236}">
                  <a16:creationId xmlns:a16="http://schemas.microsoft.com/office/drawing/2014/main" id="{CF2FB80F-19BE-344F-E3BC-A2F7167699FD}"/>
                </a:ext>
              </a:extLst>
            </p:cNvPr>
            <p:cNvSpPr>
              <a:spLocks/>
            </p:cNvSpPr>
            <p:nvPr/>
          </p:nvSpPr>
          <p:spPr bwMode="gray">
            <a:xfrm rot="19479573">
              <a:off x="8056868" y="3592558"/>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Oval 74">
              <a:extLst>
                <a:ext uri="{FF2B5EF4-FFF2-40B4-BE49-F238E27FC236}">
                  <a16:creationId xmlns:a16="http://schemas.microsoft.com/office/drawing/2014/main" id="{076667A0-8535-8E28-0749-FF10BD9C4E1C}"/>
                </a:ext>
              </a:extLst>
            </p:cNvPr>
            <p:cNvSpPr>
              <a:spLocks/>
            </p:cNvSpPr>
            <p:nvPr/>
          </p:nvSpPr>
          <p:spPr bwMode="gray">
            <a:xfrm rot="19479573">
              <a:off x="7874256" y="3335031"/>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Oval 75">
              <a:extLst>
                <a:ext uri="{FF2B5EF4-FFF2-40B4-BE49-F238E27FC236}">
                  <a16:creationId xmlns:a16="http://schemas.microsoft.com/office/drawing/2014/main" id="{C5EFE994-BDE2-1297-DB8D-F65D6868D1FC}"/>
                </a:ext>
              </a:extLst>
            </p:cNvPr>
            <p:cNvSpPr>
              <a:spLocks/>
            </p:cNvSpPr>
            <p:nvPr/>
          </p:nvSpPr>
          <p:spPr bwMode="gray">
            <a:xfrm rot="19479573">
              <a:off x="7965562" y="3463795"/>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Oval 77">
              <a:extLst>
                <a:ext uri="{FF2B5EF4-FFF2-40B4-BE49-F238E27FC236}">
                  <a16:creationId xmlns:a16="http://schemas.microsoft.com/office/drawing/2014/main" id="{D296E02D-E55C-7874-3B00-7FC560DCA8F1}"/>
                </a:ext>
              </a:extLst>
            </p:cNvPr>
            <p:cNvSpPr>
              <a:spLocks/>
            </p:cNvSpPr>
            <p:nvPr/>
          </p:nvSpPr>
          <p:spPr bwMode="gray">
            <a:xfrm rot="2174134">
              <a:off x="7562054" y="4050668"/>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Oval 81">
              <a:extLst>
                <a:ext uri="{FF2B5EF4-FFF2-40B4-BE49-F238E27FC236}">
                  <a16:creationId xmlns:a16="http://schemas.microsoft.com/office/drawing/2014/main" id="{023DDFA0-6A82-0542-4106-2EB47ABB24A2}"/>
                </a:ext>
              </a:extLst>
            </p:cNvPr>
            <p:cNvSpPr>
              <a:spLocks/>
            </p:cNvSpPr>
            <p:nvPr/>
          </p:nvSpPr>
          <p:spPr bwMode="gray">
            <a:xfrm rot="2174134">
              <a:off x="7748666" y="3796025"/>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Oval 109">
              <a:extLst>
                <a:ext uri="{FF2B5EF4-FFF2-40B4-BE49-F238E27FC236}">
                  <a16:creationId xmlns:a16="http://schemas.microsoft.com/office/drawing/2014/main" id="{E383BFFF-2DA1-38A9-7DBF-D522179945C4}"/>
                </a:ext>
              </a:extLst>
            </p:cNvPr>
            <p:cNvSpPr>
              <a:spLocks/>
            </p:cNvSpPr>
            <p:nvPr/>
          </p:nvSpPr>
          <p:spPr bwMode="gray">
            <a:xfrm rot="2174134">
              <a:off x="7655360" y="3923347"/>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Oval 111">
              <a:extLst>
                <a:ext uri="{FF2B5EF4-FFF2-40B4-BE49-F238E27FC236}">
                  <a16:creationId xmlns:a16="http://schemas.microsoft.com/office/drawing/2014/main" id="{C64F2680-4B48-AB90-D4C0-50BBEAD983C2}"/>
                </a:ext>
              </a:extLst>
            </p:cNvPr>
            <p:cNvSpPr>
              <a:spLocks/>
            </p:cNvSpPr>
            <p:nvPr/>
          </p:nvSpPr>
          <p:spPr bwMode="gray">
            <a:xfrm rot="2174134">
              <a:off x="6993265" y="4050668"/>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Oval 116">
              <a:extLst>
                <a:ext uri="{FF2B5EF4-FFF2-40B4-BE49-F238E27FC236}">
                  <a16:creationId xmlns:a16="http://schemas.microsoft.com/office/drawing/2014/main" id="{61200085-500E-3579-2AF5-25514F65EC6D}"/>
                </a:ext>
              </a:extLst>
            </p:cNvPr>
            <p:cNvSpPr>
              <a:spLocks/>
            </p:cNvSpPr>
            <p:nvPr/>
          </p:nvSpPr>
          <p:spPr bwMode="gray">
            <a:xfrm rot="2174134">
              <a:off x="7179877" y="3796025"/>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8" name="Oval 117">
              <a:extLst>
                <a:ext uri="{FF2B5EF4-FFF2-40B4-BE49-F238E27FC236}">
                  <a16:creationId xmlns:a16="http://schemas.microsoft.com/office/drawing/2014/main" id="{81BDCEAB-9B75-54A3-03B4-F6A548997EB0}"/>
                </a:ext>
              </a:extLst>
            </p:cNvPr>
            <p:cNvSpPr>
              <a:spLocks/>
            </p:cNvSpPr>
            <p:nvPr/>
          </p:nvSpPr>
          <p:spPr bwMode="gray">
            <a:xfrm rot="2174134">
              <a:off x="7086571" y="3923347"/>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Oval 119">
              <a:extLst>
                <a:ext uri="{FF2B5EF4-FFF2-40B4-BE49-F238E27FC236}">
                  <a16:creationId xmlns:a16="http://schemas.microsoft.com/office/drawing/2014/main" id="{C997971A-F490-1BE1-842A-363C22D1D583}"/>
                </a:ext>
              </a:extLst>
            </p:cNvPr>
            <p:cNvSpPr>
              <a:spLocks/>
            </p:cNvSpPr>
            <p:nvPr/>
          </p:nvSpPr>
          <p:spPr bwMode="gray">
            <a:xfrm rot="19479573">
              <a:off x="6856522" y="3592558"/>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Oval 120">
              <a:extLst>
                <a:ext uri="{FF2B5EF4-FFF2-40B4-BE49-F238E27FC236}">
                  <a16:creationId xmlns:a16="http://schemas.microsoft.com/office/drawing/2014/main" id="{599AE2D3-5EE8-8F16-6D54-F0BCAA0160F6}"/>
                </a:ext>
              </a:extLst>
            </p:cNvPr>
            <p:cNvSpPr>
              <a:spLocks/>
            </p:cNvSpPr>
            <p:nvPr/>
          </p:nvSpPr>
          <p:spPr bwMode="gray">
            <a:xfrm rot="19479573">
              <a:off x="6673910" y="3335031"/>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Oval 121">
              <a:extLst>
                <a:ext uri="{FF2B5EF4-FFF2-40B4-BE49-F238E27FC236}">
                  <a16:creationId xmlns:a16="http://schemas.microsoft.com/office/drawing/2014/main" id="{D15113A1-6748-CFA7-59BF-629EF15D3999}"/>
                </a:ext>
              </a:extLst>
            </p:cNvPr>
            <p:cNvSpPr>
              <a:spLocks/>
            </p:cNvSpPr>
            <p:nvPr/>
          </p:nvSpPr>
          <p:spPr bwMode="gray">
            <a:xfrm rot="19479573">
              <a:off x="6765216" y="3463795"/>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4" name="Oval 123">
              <a:extLst>
                <a:ext uri="{FF2B5EF4-FFF2-40B4-BE49-F238E27FC236}">
                  <a16:creationId xmlns:a16="http://schemas.microsoft.com/office/drawing/2014/main" id="{64207527-AAE9-829E-B61F-60AA86FFACC8}"/>
                </a:ext>
              </a:extLst>
            </p:cNvPr>
            <p:cNvSpPr>
              <a:spLocks/>
            </p:cNvSpPr>
            <p:nvPr/>
          </p:nvSpPr>
          <p:spPr bwMode="gray">
            <a:xfrm rot="2117277">
              <a:off x="6827413" y="3126292"/>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Oval 124">
              <a:extLst>
                <a:ext uri="{FF2B5EF4-FFF2-40B4-BE49-F238E27FC236}">
                  <a16:creationId xmlns:a16="http://schemas.microsoft.com/office/drawing/2014/main" id="{0EC2D425-425B-87F8-61F8-74BBB651F115}"/>
                </a:ext>
              </a:extLst>
            </p:cNvPr>
            <p:cNvSpPr>
              <a:spLocks/>
            </p:cNvSpPr>
            <p:nvPr/>
          </p:nvSpPr>
          <p:spPr bwMode="gray">
            <a:xfrm rot="2117277">
              <a:off x="7009789" y="2868599"/>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Oval 125">
              <a:extLst>
                <a:ext uri="{FF2B5EF4-FFF2-40B4-BE49-F238E27FC236}">
                  <a16:creationId xmlns:a16="http://schemas.microsoft.com/office/drawing/2014/main" id="{9C25090B-B8AD-FFF5-103D-2F8E00598E42}"/>
                </a:ext>
              </a:extLst>
            </p:cNvPr>
            <p:cNvSpPr>
              <a:spLocks/>
            </p:cNvSpPr>
            <p:nvPr/>
          </p:nvSpPr>
          <p:spPr bwMode="gray">
            <a:xfrm rot="2117277">
              <a:off x="6918601" y="2997446"/>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6">
              <a:extLst>
                <a:ext uri="{FF2B5EF4-FFF2-40B4-BE49-F238E27FC236}">
                  <a16:creationId xmlns:a16="http://schemas.microsoft.com/office/drawing/2014/main" id="{06355877-BEF2-3C0A-58EC-F693CB03E87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14072" y="3081617"/>
              <a:ext cx="455239" cy="717241"/>
            </a:xfrm>
            <a:prstGeom prst="rect">
              <a:avLst/>
            </a:prstGeom>
          </p:spPr>
        </p:pic>
      </p:grpSp>
      <p:grpSp>
        <p:nvGrpSpPr>
          <p:cNvPr id="38" name="Group 37">
            <a:extLst>
              <a:ext uri="{FF2B5EF4-FFF2-40B4-BE49-F238E27FC236}">
                <a16:creationId xmlns:a16="http://schemas.microsoft.com/office/drawing/2014/main" id="{20F9DE42-1ED5-37BE-5931-AD824FE0328D}"/>
              </a:ext>
            </a:extLst>
          </p:cNvPr>
          <p:cNvGrpSpPr>
            <a:grpSpLocks/>
          </p:cNvGrpSpPr>
          <p:nvPr/>
        </p:nvGrpSpPr>
        <p:grpSpPr>
          <a:xfrm>
            <a:off x="4501383" y="6248277"/>
            <a:ext cx="1186772" cy="184666"/>
            <a:chOff x="9827740" y="5880798"/>
            <a:chExt cx="1186772" cy="184666"/>
          </a:xfrm>
        </p:grpSpPr>
        <p:sp>
          <p:nvSpPr>
            <p:cNvPr id="16" name="TextBox 15">
              <a:extLst>
                <a:ext uri="{FF2B5EF4-FFF2-40B4-BE49-F238E27FC236}">
                  <a16:creationId xmlns:a16="http://schemas.microsoft.com/office/drawing/2014/main" id="{A8BFAF17-B55B-DAC4-FBBE-E13C1A8926EF}"/>
                </a:ext>
              </a:extLst>
            </p:cNvPr>
            <p:cNvSpPr txBox="1">
              <a:spLocks/>
            </p:cNvSpPr>
            <p:nvPr/>
          </p:nvSpPr>
          <p:spPr>
            <a:xfrm>
              <a:off x="10052454" y="5880798"/>
              <a:ext cx="962058" cy="184666"/>
            </a:xfrm>
            <a:prstGeom prst="rect">
              <a:avLst/>
            </a:prstGeom>
            <a:noFill/>
          </p:spPr>
          <p:txBody>
            <a:bodyPr wrap="none" lIns="0" tIns="0" rIns="0" bIns="0" rtlCol="0" anchor="ctr">
              <a:spAutoFit/>
            </a:bodyPr>
            <a:lstStyle/>
            <a:p>
              <a:pPr>
                <a:spcBef>
                  <a:spcPts val="600"/>
                </a:spcBef>
                <a:buSzPct val="100000"/>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New entrants</a:t>
              </a:r>
            </a:p>
          </p:txBody>
        </p:sp>
        <p:sp>
          <p:nvSpPr>
            <p:cNvPr id="17" name="Oval 16">
              <a:extLst>
                <a:ext uri="{FF2B5EF4-FFF2-40B4-BE49-F238E27FC236}">
                  <a16:creationId xmlns:a16="http://schemas.microsoft.com/office/drawing/2014/main" id="{F9728DD9-DF62-8555-F8F9-FA7E8C44343F}"/>
                </a:ext>
              </a:extLst>
            </p:cNvPr>
            <p:cNvSpPr>
              <a:spLocks/>
            </p:cNvSpPr>
            <p:nvPr/>
          </p:nvSpPr>
          <p:spPr bwMode="gray">
            <a:xfrm>
              <a:off x="9827740" y="5901131"/>
              <a:ext cx="144000" cy="144000"/>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 name="Group 38">
            <a:extLst>
              <a:ext uri="{FF2B5EF4-FFF2-40B4-BE49-F238E27FC236}">
                <a16:creationId xmlns:a16="http://schemas.microsoft.com/office/drawing/2014/main" id="{DAF11617-638F-3A92-8C55-9E1B260A8C2C}"/>
              </a:ext>
            </a:extLst>
          </p:cNvPr>
          <p:cNvGrpSpPr>
            <a:grpSpLocks/>
          </p:cNvGrpSpPr>
          <p:nvPr/>
        </p:nvGrpSpPr>
        <p:grpSpPr>
          <a:xfrm>
            <a:off x="2514088" y="6248277"/>
            <a:ext cx="1804735" cy="184666"/>
            <a:chOff x="9827740" y="6135543"/>
            <a:chExt cx="1804735" cy="184666"/>
          </a:xfrm>
        </p:grpSpPr>
        <p:sp>
          <p:nvSpPr>
            <p:cNvPr id="10" name="TextBox 9">
              <a:extLst>
                <a:ext uri="{FF2B5EF4-FFF2-40B4-BE49-F238E27FC236}">
                  <a16:creationId xmlns:a16="http://schemas.microsoft.com/office/drawing/2014/main" id="{50E96869-1201-F4DB-5F5A-438E2084731B}"/>
                </a:ext>
              </a:extLst>
            </p:cNvPr>
            <p:cNvSpPr txBox="1">
              <a:spLocks/>
            </p:cNvSpPr>
            <p:nvPr/>
          </p:nvSpPr>
          <p:spPr>
            <a:xfrm>
              <a:off x="10052455" y="6135543"/>
              <a:ext cx="1580020" cy="184666"/>
            </a:xfrm>
            <a:prstGeom prst="rect">
              <a:avLst/>
            </a:prstGeom>
            <a:noFill/>
          </p:spPr>
          <p:txBody>
            <a:bodyPr wrap="square" lIns="0" tIns="0" rIns="0" bIns="0" rtlCol="0" anchor="ctr">
              <a:spAutoFit/>
            </a:bodyPr>
            <a:lstStyle/>
            <a:p>
              <a:pPr>
                <a:spcBef>
                  <a:spcPts val="600"/>
                </a:spcBef>
                <a:buSzPct val="100000"/>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incumbents</a:t>
              </a:r>
            </a:p>
          </p:txBody>
        </p:sp>
        <p:sp>
          <p:nvSpPr>
            <p:cNvPr id="11" name="Oval 10">
              <a:extLst>
                <a:ext uri="{FF2B5EF4-FFF2-40B4-BE49-F238E27FC236}">
                  <a16:creationId xmlns:a16="http://schemas.microsoft.com/office/drawing/2014/main" id="{55ED7B9C-EFE5-F588-3FE3-70438F885C81}"/>
                </a:ext>
              </a:extLst>
            </p:cNvPr>
            <p:cNvSpPr>
              <a:spLocks/>
            </p:cNvSpPr>
            <p:nvPr/>
          </p:nvSpPr>
          <p:spPr bwMode="gray">
            <a:xfrm>
              <a:off x="9827740" y="6155876"/>
              <a:ext cx="144000" cy="144000"/>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 name="Group 42">
            <a:extLst>
              <a:ext uri="{FF2B5EF4-FFF2-40B4-BE49-F238E27FC236}">
                <a16:creationId xmlns:a16="http://schemas.microsoft.com/office/drawing/2014/main" id="{4C5FCE46-9EDA-AEF6-EAD2-3056FED9C74F}"/>
              </a:ext>
            </a:extLst>
          </p:cNvPr>
          <p:cNvGrpSpPr>
            <a:grpSpLocks/>
          </p:cNvGrpSpPr>
          <p:nvPr/>
        </p:nvGrpSpPr>
        <p:grpSpPr>
          <a:xfrm>
            <a:off x="1328843" y="6248277"/>
            <a:ext cx="899835" cy="184666"/>
            <a:chOff x="9827739" y="6350066"/>
            <a:chExt cx="899835" cy="184666"/>
          </a:xfrm>
        </p:grpSpPr>
        <p:sp>
          <p:nvSpPr>
            <p:cNvPr id="44" name="TextBox 43">
              <a:extLst>
                <a:ext uri="{FF2B5EF4-FFF2-40B4-BE49-F238E27FC236}">
                  <a16:creationId xmlns:a16="http://schemas.microsoft.com/office/drawing/2014/main" id="{9393886D-9026-F319-405B-ED81B3C80768}"/>
                </a:ext>
              </a:extLst>
            </p:cNvPr>
            <p:cNvSpPr txBox="1">
              <a:spLocks/>
            </p:cNvSpPr>
            <p:nvPr/>
          </p:nvSpPr>
          <p:spPr>
            <a:xfrm>
              <a:off x="10052453" y="6350066"/>
              <a:ext cx="675121" cy="184666"/>
            </a:xfrm>
            <a:prstGeom prst="rect">
              <a:avLst/>
            </a:prstGeom>
            <a:noFill/>
          </p:spPr>
          <p:txBody>
            <a:bodyPr wrap="none" lIns="0" tIns="0" rIns="0" bIns="0" rtlCol="0" anchor="ctr">
              <a:spAutoFit/>
            </a:bodyPr>
            <a:lstStyle/>
            <a:p>
              <a:pPr>
                <a:spcBef>
                  <a:spcPts val="600"/>
                </a:spcBef>
                <a:buSzPct val="100000"/>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Providers</a:t>
              </a:r>
            </a:p>
          </p:txBody>
        </p:sp>
        <p:sp>
          <p:nvSpPr>
            <p:cNvPr id="45" name="Oval 44">
              <a:extLst>
                <a:ext uri="{FF2B5EF4-FFF2-40B4-BE49-F238E27FC236}">
                  <a16:creationId xmlns:a16="http://schemas.microsoft.com/office/drawing/2014/main" id="{F82F5BC5-D131-1A42-5632-D323A0E27378}"/>
                </a:ext>
              </a:extLst>
            </p:cNvPr>
            <p:cNvSpPr>
              <a:spLocks/>
            </p:cNvSpPr>
            <p:nvPr/>
          </p:nvSpPr>
          <p:spPr bwMode="gray">
            <a:xfrm>
              <a:off x="9827739" y="6370399"/>
              <a:ext cx="144000" cy="14400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Rectangle 14">
            <a:extLst>
              <a:ext uri="{FF2B5EF4-FFF2-40B4-BE49-F238E27FC236}">
                <a16:creationId xmlns:a16="http://schemas.microsoft.com/office/drawing/2014/main" id="{6C30E49D-FF27-E722-5663-158392ECE593}"/>
              </a:ext>
            </a:extLst>
          </p:cNvPr>
          <p:cNvSpPr>
            <a:spLocks/>
          </p:cNvSpPr>
          <p:nvPr/>
        </p:nvSpPr>
        <p:spPr bwMode="gray">
          <a:xfrm>
            <a:off x="420688" y="4767828"/>
            <a:ext cx="2714652" cy="1351652"/>
          </a:xfrm>
          <a:prstGeom prst="rect">
            <a:avLst/>
          </a:prstGeom>
          <a:noFill/>
          <a:ln w="19050" algn="ctr">
            <a:noFill/>
            <a:miter lim="800000"/>
            <a:headEnd/>
            <a:tailEnd/>
          </a:ln>
        </p:spPr>
        <p:txBody>
          <a:bodyPr wrap="square" lIns="0" tIns="0" rIns="88900" bIns="88900" rtlCol="0" anchor="t">
            <a:spAutoFit/>
          </a:bodyPr>
          <a:lstStyle/>
          <a:p>
            <a:pPr marL="171450" indent="-171450">
              <a:spcAft>
                <a:spcPts val="600"/>
              </a:spcAft>
              <a:buFont typeface="Arial" panose="020B0604020202020204" pitchFamily="34" charset="0"/>
              <a:buChar char="•"/>
            </a:pPr>
            <a:r>
              <a:rPr lang="en-US" sz="1100" dirty="0">
                <a:solidFill>
                  <a:schemeClr val="bg1"/>
                </a:solidFill>
              </a:rPr>
              <a:t>Separate entities/assets serve a given need that is largely reactive and focused on treating illness</a:t>
            </a:r>
          </a:p>
          <a:p>
            <a:pPr marL="171450" indent="-171450">
              <a:spcAft>
                <a:spcPts val="600"/>
              </a:spcAft>
              <a:buFont typeface="Arial" panose="020B0604020202020204" pitchFamily="34" charset="0"/>
              <a:buChar char="•"/>
            </a:pPr>
            <a:r>
              <a:rPr lang="en-US" sz="1100" dirty="0">
                <a:solidFill>
                  <a:schemeClr val="bg1"/>
                </a:solidFill>
              </a:rPr>
              <a:t>Siloed, disconnected organisations operate largely independently due to misaligned macro-level financial and other incentives</a:t>
            </a:r>
          </a:p>
        </p:txBody>
      </p:sp>
      <p:sp>
        <p:nvSpPr>
          <p:cNvPr id="18" name="Rectangle 17">
            <a:extLst>
              <a:ext uri="{FF2B5EF4-FFF2-40B4-BE49-F238E27FC236}">
                <a16:creationId xmlns:a16="http://schemas.microsoft.com/office/drawing/2014/main" id="{878FB077-8472-87DC-510A-3FC6D01B7ED3}"/>
              </a:ext>
            </a:extLst>
          </p:cNvPr>
          <p:cNvSpPr>
            <a:spLocks/>
          </p:cNvSpPr>
          <p:nvPr/>
        </p:nvSpPr>
        <p:spPr bwMode="gray">
          <a:xfrm>
            <a:off x="3298287" y="4767828"/>
            <a:ext cx="2707225" cy="1351652"/>
          </a:xfrm>
          <a:prstGeom prst="rect">
            <a:avLst/>
          </a:prstGeom>
          <a:noFill/>
          <a:ln w="19050" algn="ctr">
            <a:noFill/>
            <a:miter lim="800000"/>
            <a:headEnd/>
            <a:tailEnd/>
          </a:ln>
        </p:spPr>
        <p:txBody>
          <a:bodyPr wrap="square" lIns="0" tIns="0" rIns="88900" bIns="88900" rtlCol="0" anchor="t">
            <a:spAutoFit/>
          </a:bodyPr>
          <a:lstStyle/>
          <a:p>
            <a:pPr marL="171450" indent="-171450">
              <a:spcAft>
                <a:spcPts val="600"/>
              </a:spcAft>
              <a:buFont typeface="Arial" panose="020B0604020202020204" pitchFamily="34" charset="0"/>
              <a:buChar char="•"/>
            </a:pPr>
            <a:r>
              <a:rPr lang="en-US" sz="1100" dirty="0">
                <a:solidFill>
                  <a:schemeClr val="bg1"/>
                </a:solidFill>
              </a:rPr>
              <a:t>Explosion of data/ analytics/ consumerisation attract new entrants and begin to fracture the rigid system</a:t>
            </a:r>
          </a:p>
          <a:p>
            <a:pPr marL="171450" indent="-171450">
              <a:spcAft>
                <a:spcPts val="600"/>
              </a:spcAft>
              <a:buFont typeface="Arial" panose="020B0604020202020204" pitchFamily="34" charset="0"/>
              <a:buChar char="•"/>
            </a:pPr>
            <a:r>
              <a:rPr lang="en-US" sz="1100" dirty="0">
                <a:solidFill>
                  <a:schemeClr val="bg1"/>
                </a:solidFill>
              </a:rPr>
              <a:t>Other macro dynamics (ie. COVID-19) exacerbate fragmentation, and create new routes of access, allowing new entrants to challenge the status quo</a:t>
            </a:r>
          </a:p>
        </p:txBody>
      </p:sp>
      <p:sp>
        <p:nvSpPr>
          <p:cNvPr id="23" name="Rectangle 22">
            <a:extLst>
              <a:ext uri="{FF2B5EF4-FFF2-40B4-BE49-F238E27FC236}">
                <a16:creationId xmlns:a16="http://schemas.microsoft.com/office/drawing/2014/main" id="{17D4434D-F2E2-0E1C-1B4E-621F49DEFAF8}"/>
              </a:ext>
            </a:extLst>
          </p:cNvPr>
          <p:cNvSpPr>
            <a:spLocks/>
          </p:cNvSpPr>
          <p:nvPr/>
        </p:nvSpPr>
        <p:spPr bwMode="gray">
          <a:xfrm>
            <a:off x="6199304" y="4767828"/>
            <a:ext cx="2692820" cy="1351652"/>
          </a:xfrm>
          <a:prstGeom prst="rect">
            <a:avLst/>
          </a:prstGeom>
          <a:noFill/>
          <a:ln w="19050" algn="ctr">
            <a:noFill/>
            <a:miter lim="800000"/>
            <a:headEnd/>
            <a:tailEnd/>
          </a:ln>
        </p:spPr>
        <p:txBody>
          <a:bodyPr wrap="square" lIns="0" tIns="0" rIns="88900" bIns="88900" rtlCol="0" anchor="t">
            <a:spAutoFit/>
          </a:bodyPr>
          <a:lstStyle/>
          <a:p>
            <a:pPr marL="171450" indent="-171450">
              <a:spcAft>
                <a:spcPts val="600"/>
              </a:spcAft>
              <a:buFont typeface="Arial" panose="020B0604020202020204" pitchFamily="34" charset="0"/>
              <a:buChar char="•"/>
            </a:pPr>
            <a:r>
              <a:rPr lang="en-US" sz="1100" dirty="0">
                <a:solidFill>
                  <a:schemeClr val="bg1"/>
                </a:solidFill>
              </a:rPr>
              <a:t>Reconstruction around the empowered consumer, leveraging data and innovation</a:t>
            </a:r>
          </a:p>
          <a:p>
            <a:pPr marL="171450" indent="-171450">
              <a:spcAft>
                <a:spcPts val="600"/>
              </a:spcAft>
              <a:buFont typeface="Arial" panose="020B0604020202020204" pitchFamily="34" charset="0"/>
              <a:buChar char="•"/>
            </a:pPr>
            <a:r>
              <a:rPr lang="en-US" sz="1100" dirty="0">
                <a:solidFill>
                  <a:schemeClr val="bg1"/>
                </a:solidFill>
              </a:rPr>
              <a:t>Organisations adopt one or more new business models. data is connected and key players converge and form partnerships and collaborations</a:t>
            </a:r>
          </a:p>
        </p:txBody>
      </p:sp>
      <p:sp>
        <p:nvSpPr>
          <p:cNvPr id="24" name="Rectangle 23">
            <a:extLst>
              <a:ext uri="{FF2B5EF4-FFF2-40B4-BE49-F238E27FC236}">
                <a16:creationId xmlns:a16="http://schemas.microsoft.com/office/drawing/2014/main" id="{D42A9FD9-90C3-3B1A-259A-24608D61B85F}"/>
              </a:ext>
            </a:extLst>
          </p:cNvPr>
          <p:cNvSpPr>
            <a:spLocks/>
          </p:cNvSpPr>
          <p:nvPr/>
        </p:nvSpPr>
        <p:spPr bwMode="gray">
          <a:xfrm>
            <a:off x="9055072" y="4791475"/>
            <a:ext cx="2714654" cy="1182375"/>
          </a:xfrm>
          <a:prstGeom prst="rect">
            <a:avLst/>
          </a:prstGeom>
          <a:noFill/>
          <a:ln w="19050" algn="ctr">
            <a:noFill/>
            <a:miter lim="800000"/>
            <a:headEnd/>
            <a:tailEnd/>
          </a:ln>
        </p:spPr>
        <p:txBody>
          <a:bodyPr wrap="square" lIns="0" tIns="0" rIns="88900" bIns="88900" rtlCol="0" anchor="t">
            <a:spAutoFit/>
          </a:bodyPr>
          <a:lstStyle/>
          <a:p>
            <a:pPr marL="171450" indent="-171450">
              <a:spcAft>
                <a:spcPts val="600"/>
              </a:spcAft>
              <a:buFont typeface="Arial" panose="020B0604020202020204" pitchFamily="34" charset="0"/>
              <a:buChar char="•"/>
            </a:pPr>
            <a:r>
              <a:rPr lang="en-US" sz="1100" dirty="0">
                <a:solidFill>
                  <a:schemeClr val="bg1"/>
                </a:solidFill>
              </a:rPr>
              <a:t>Networks and ecosystems become increasingly sophisticated and patient centric</a:t>
            </a:r>
          </a:p>
          <a:p>
            <a:pPr marL="171450" indent="-171450">
              <a:spcAft>
                <a:spcPts val="600"/>
              </a:spcAft>
              <a:buFont typeface="Arial" panose="020B0604020202020204" pitchFamily="34" charset="0"/>
              <a:buChar char="•"/>
            </a:pPr>
            <a:r>
              <a:rPr lang="en-US" sz="1100" dirty="0">
                <a:solidFill>
                  <a:schemeClr val="bg1"/>
                </a:solidFill>
              </a:rPr>
              <a:t>Value from the system comes from  maintaining wellness rather than treating sickness</a:t>
            </a:r>
            <a:endParaRPr lang="en-GB" sz="1100" b="1" dirty="0">
              <a:solidFill>
                <a:schemeClr val="bg1"/>
              </a:solidFill>
            </a:endParaRPr>
          </a:p>
        </p:txBody>
      </p:sp>
      <p:pic>
        <p:nvPicPr>
          <p:cNvPr id="26" name="Picture 25">
            <a:extLst>
              <a:ext uri="{FF2B5EF4-FFF2-40B4-BE49-F238E27FC236}">
                <a16:creationId xmlns:a16="http://schemas.microsoft.com/office/drawing/2014/main" id="{FE140628-1B36-9369-F288-125A273E29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1341" y="6135222"/>
            <a:ext cx="222231" cy="350131"/>
          </a:xfrm>
          <a:prstGeom prst="rect">
            <a:avLst/>
          </a:prstGeom>
        </p:spPr>
      </p:pic>
      <p:sp>
        <p:nvSpPr>
          <p:cNvPr id="35" name="TextBox 34">
            <a:extLst>
              <a:ext uri="{FF2B5EF4-FFF2-40B4-BE49-F238E27FC236}">
                <a16:creationId xmlns:a16="http://schemas.microsoft.com/office/drawing/2014/main" id="{856B75E3-F574-9A53-CE1B-72C8756D6586}"/>
              </a:ext>
            </a:extLst>
          </p:cNvPr>
          <p:cNvSpPr txBox="1">
            <a:spLocks/>
          </p:cNvSpPr>
          <p:nvPr/>
        </p:nvSpPr>
        <p:spPr>
          <a:xfrm>
            <a:off x="627403" y="6248277"/>
            <a:ext cx="482504" cy="184666"/>
          </a:xfrm>
          <a:prstGeom prst="rect">
            <a:avLst/>
          </a:prstGeom>
          <a:noFill/>
        </p:spPr>
        <p:txBody>
          <a:bodyPr wrap="none" lIns="0" tIns="0" rIns="0" bIns="0" rtlCol="0" anchor="ctr">
            <a:spAutoFit/>
          </a:bodyPr>
          <a:lstStyle/>
          <a:p>
            <a:pPr>
              <a:spcBef>
                <a:spcPts val="600"/>
              </a:spcBef>
              <a:buSzPct val="100000"/>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Citizen</a:t>
            </a:r>
          </a:p>
        </p:txBody>
      </p:sp>
      <p:grpSp>
        <p:nvGrpSpPr>
          <p:cNvPr id="238" name="Group 237">
            <a:extLst>
              <a:ext uri="{FF2B5EF4-FFF2-40B4-BE49-F238E27FC236}">
                <a16:creationId xmlns:a16="http://schemas.microsoft.com/office/drawing/2014/main" id="{614E23C7-D2AD-E32E-9373-2223BF7F55A4}"/>
              </a:ext>
            </a:extLst>
          </p:cNvPr>
          <p:cNvGrpSpPr/>
          <p:nvPr/>
        </p:nvGrpSpPr>
        <p:grpSpPr>
          <a:xfrm>
            <a:off x="9695790" y="2201045"/>
            <a:ext cx="1427505" cy="1620517"/>
            <a:chOff x="9695790" y="2201045"/>
            <a:chExt cx="1427505" cy="1620517"/>
          </a:xfrm>
        </p:grpSpPr>
        <p:grpSp>
          <p:nvGrpSpPr>
            <p:cNvPr id="196" name="Group 195">
              <a:extLst>
                <a:ext uri="{FF2B5EF4-FFF2-40B4-BE49-F238E27FC236}">
                  <a16:creationId xmlns:a16="http://schemas.microsoft.com/office/drawing/2014/main" id="{0F3043C8-093F-F14F-B5C9-DCD0F386D91B}"/>
                </a:ext>
              </a:extLst>
            </p:cNvPr>
            <p:cNvGrpSpPr/>
            <p:nvPr/>
          </p:nvGrpSpPr>
          <p:grpSpPr>
            <a:xfrm>
              <a:off x="9762201" y="2252539"/>
              <a:ext cx="1300390" cy="1508459"/>
              <a:chOff x="9762201" y="2252539"/>
              <a:chExt cx="1300390" cy="1508459"/>
            </a:xfrm>
          </p:grpSpPr>
          <p:sp>
            <p:nvSpPr>
              <p:cNvPr id="93" name="Hexagon 92">
                <a:extLst>
                  <a:ext uri="{FF2B5EF4-FFF2-40B4-BE49-F238E27FC236}">
                    <a16:creationId xmlns:a16="http://schemas.microsoft.com/office/drawing/2014/main" id="{4E6D8B75-47BF-214E-7955-C5D537B77D23}"/>
                  </a:ext>
                </a:extLst>
              </p:cNvPr>
              <p:cNvSpPr>
                <a:spLocks/>
              </p:cNvSpPr>
              <p:nvPr/>
            </p:nvSpPr>
            <p:spPr bwMode="gray">
              <a:xfrm rot="5400000">
                <a:off x="10055611" y="2694471"/>
                <a:ext cx="709246" cy="611419"/>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pPr>
                <a:endParaRPr lang="en-GB" sz="1600" b="1" dirty="0">
                  <a:solidFill>
                    <a:schemeClr val="bg1"/>
                  </a:solidFill>
                </a:endParaRPr>
              </a:p>
            </p:txBody>
          </p:sp>
          <p:sp>
            <p:nvSpPr>
              <p:cNvPr id="94" name="Hexagon 93">
                <a:extLst>
                  <a:ext uri="{FF2B5EF4-FFF2-40B4-BE49-F238E27FC236}">
                    <a16:creationId xmlns:a16="http://schemas.microsoft.com/office/drawing/2014/main" id="{3CE5F9AD-D39C-8EE6-E2CE-3747992C10A5}"/>
                  </a:ext>
                </a:extLst>
              </p:cNvPr>
              <p:cNvSpPr/>
              <p:nvPr/>
            </p:nvSpPr>
            <p:spPr bwMode="gray">
              <a:xfrm rot="5400000">
                <a:off x="9854878" y="2542522"/>
                <a:ext cx="1110714" cy="958378"/>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pPr>
                <a:endParaRPr lang="en-GB" sz="1600" b="1" dirty="0">
                  <a:solidFill>
                    <a:schemeClr val="bg1"/>
                  </a:solidFill>
                </a:endParaRPr>
              </a:p>
            </p:txBody>
          </p:sp>
          <p:sp>
            <p:nvSpPr>
              <p:cNvPr id="95" name="Hexagon 94">
                <a:extLst>
                  <a:ext uri="{FF2B5EF4-FFF2-40B4-BE49-F238E27FC236}">
                    <a16:creationId xmlns:a16="http://schemas.microsoft.com/office/drawing/2014/main" id="{17509742-BCA3-0EA7-021B-8097143E0D05}"/>
                  </a:ext>
                </a:extLst>
              </p:cNvPr>
              <p:cNvSpPr/>
              <p:nvPr/>
            </p:nvSpPr>
            <p:spPr bwMode="gray">
              <a:xfrm rot="5400000">
                <a:off x="9658166" y="2356574"/>
                <a:ext cx="1508459" cy="1300390"/>
              </a:xfrm>
              <a:prstGeom prst="hexagon">
                <a:avLst/>
              </a:prstGeom>
              <a:no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pPr>
                <a:endParaRPr lang="en-GB" sz="1600" b="1" dirty="0">
                  <a:solidFill>
                    <a:schemeClr val="bg1"/>
                  </a:solidFill>
                </a:endParaRPr>
              </a:p>
            </p:txBody>
          </p:sp>
          <p:cxnSp>
            <p:nvCxnSpPr>
              <p:cNvPr id="96" name="Straight Connector 95">
                <a:extLst>
                  <a:ext uri="{FF2B5EF4-FFF2-40B4-BE49-F238E27FC236}">
                    <a16:creationId xmlns:a16="http://schemas.microsoft.com/office/drawing/2014/main" id="{E1FABA24-A6A5-303D-2A98-6611FC0E1753}"/>
                  </a:ext>
                </a:extLst>
              </p:cNvPr>
              <p:cNvCxnSpPr>
                <a:cxnSpLocks/>
              </p:cNvCxnSpPr>
              <p:nvPr/>
            </p:nvCxnSpPr>
            <p:spPr>
              <a:xfrm>
                <a:off x="10411415" y="3416829"/>
                <a:ext cx="0" cy="274508"/>
              </a:xfrm>
              <a:prstGeom prst="line">
                <a:avLst/>
              </a:prstGeom>
              <a:noFill/>
              <a:ln w="6350" algn="ctr">
                <a:solidFill>
                  <a:schemeClr val="tx1">
                    <a:lumMod val="50000"/>
                    <a:lumOff val="50000"/>
                  </a:schemeClr>
                </a:solidFill>
                <a:miter lim="800000"/>
                <a:headEnd/>
                <a:tailEnd/>
              </a:ln>
            </p:spPr>
          </p:cxnSp>
          <p:cxnSp>
            <p:nvCxnSpPr>
              <p:cNvPr id="97" name="Straight Connector 96">
                <a:extLst>
                  <a:ext uri="{FF2B5EF4-FFF2-40B4-BE49-F238E27FC236}">
                    <a16:creationId xmlns:a16="http://schemas.microsoft.com/office/drawing/2014/main" id="{6CC48A42-7D18-7DE6-31C8-23AA345EBB8F}"/>
                  </a:ext>
                </a:extLst>
              </p:cNvPr>
              <p:cNvCxnSpPr>
                <a:cxnSpLocks/>
              </p:cNvCxnSpPr>
              <p:nvPr/>
            </p:nvCxnSpPr>
            <p:spPr>
              <a:xfrm>
                <a:off x="9823565" y="2627165"/>
                <a:ext cx="224810" cy="157529"/>
              </a:xfrm>
              <a:prstGeom prst="line">
                <a:avLst/>
              </a:prstGeom>
              <a:noFill/>
              <a:ln w="6350" algn="ctr">
                <a:solidFill>
                  <a:schemeClr val="tx1">
                    <a:lumMod val="50000"/>
                    <a:lumOff val="50000"/>
                  </a:schemeClr>
                </a:solidFill>
                <a:miter lim="800000"/>
                <a:headEnd/>
                <a:tailEnd/>
              </a:ln>
            </p:spPr>
          </p:cxnSp>
          <p:cxnSp>
            <p:nvCxnSpPr>
              <p:cNvPr id="99" name="Straight Connector 98">
                <a:extLst>
                  <a:ext uri="{FF2B5EF4-FFF2-40B4-BE49-F238E27FC236}">
                    <a16:creationId xmlns:a16="http://schemas.microsoft.com/office/drawing/2014/main" id="{6D3938CF-3A1F-0E02-067D-4E81427CB568}"/>
                  </a:ext>
                </a:extLst>
              </p:cNvPr>
              <p:cNvCxnSpPr>
                <a:cxnSpLocks/>
              </p:cNvCxnSpPr>
              <p:nvPr/>
            </p:nvCxnSpPr>
            <p:spPr>
              <a:xfrm flipH="1">
                <a:off x="10767296" y="2647993"/>
                <a:ext cx="235117" cy="141683"/>
              </a:xfrm>
              <a:prstGeom prst="line">
                <a:avLst/>
              </a:prstGeom>
              <a:noFill/>
              <a:ln w="6350" algn="ctr">
                <a:solidFill>
                  <a:schemeClr val="tx1">
                    <a:lumMod val="50000"/>
                    <a:lumOff val="50000"/>
                  </a:schemeClr>
                </a:solidFill>
                <a:miter lim="800000"/>
                <a:headEnd/>
                <a:tailEnd/>
              </a:ln>
            </p:spPr>
          </p:cxnSp>
          <p:cxnSp>
            <p:nvCxnSpPr>
              <p:cNvPr id="100" name="Straight Connector 99">
                <a:extLst>
                  <a:ext uri="{FF2B5EF4-FFF2-40B4-BE49-F238E27FC236}">
                    <a16:creationId xmlns:a16="http://schemas.microsoft.com/office/drawing/2014/main" id="{AB4155B8-DA17-782E-9AAF-BE22541F814E}"/>
                  </a:ext>
                </a:extLst>
              </p:cNvPr>
              <p:cNvCxnSpPr>
                <a:cxnSpLocks/>
              </p:cNvCxnSpPr>
              <p:nvPr/>
            </p:nvCxnSpPr>
            <p:spPr>
              <a:xfrm flipH="1" flipV="1">
                <a:off x="10771974" y="3230509"/>
                <a:ext cx="224810" cy="157529"/>
              </a:xfrm>
              <a:prstGeom prst="line">
                <a:avLst/>
              </a:prstGeom>
              <a:noFill/>
              <a:ln w="6350" algn="ctr">
                <a:solidFill>
                  <a:schemeClr val="tx1">
                    <a:lumMod val="50000"/>
                    <a:lumOff val="50000"/>
                  </a:schemeClr>
                </a:solidFill>
                <a:miter lim="800000"/>
                <a:headEnd/>
                <a:tailEnd/>
              </a:ln>
            </p:spPr>
          </p:cxnSp>
          <p:cxnSp>
            <p:nvCxnSpPr>
              <p:cNvPr id="101" name="Straight Connector 100">
                <a:extLst>
                  <a:ext uri="{FF2B5EF4-FFF2-40B4-BE49-F238E27FC236}">
                    <a16:creationId xmlns:a16="http://schemas.microsoft.com/office/drawing/2014/main" id="{0959FEE8-3083-BFFE-9D31-1F370E9729F3}"/>
                  </a:ext>
                </a:extLst>
              </p:cNvPr>
              <p:cNvCxnSpPr>
                <a:cxnSpLocks/>
              </p:cNvCxnSpPr>
              <p:nvPr/>
            </p:nvCxnSpPr>
            <p:spPr>
              <a:xfrm flipV="1">
                <a:off x="9816672" y="3225437"/>
                <a:ext cx="235117" cy="141683"/>
              </a:xfrm>
              <a:prstGeom prst="line">
                <a:avLst/>
              </a:prstGeom>
              <a:noFill/>
              <a:ln w="6350" algn="ctr">
                <a:solidFill>
                  <a:schemeClr val="tx1">
                    <a:lumMod val="50000"/>
                    <a:lumOff val="50000"/>
                  </a:schemeClr>
                </a:solidFill>
                <a:miter lim="800000"/>
                <a:headEnd/>
                <a:tailEnd/>
              </a:ln>
            </p:spPr>
          </p:cxnSp>
          <p:cxnSp>
            <p:nvCxnSpPr>
              <p:cNvPr id="102" name="Straight Connector 101">
                <a:extLst>
                  <a:ext uri="{FF2B5EF4-FFF2-40B4-BE49-F238E27FC236}">
                    <a16:creationId xmlns:a16="http://schemas.microsoft.com/office/drawing/2014/main" id="{32BB8758-16A6-2120-C7DC-2395C700CE2E}"/>
                  </a:ext>
                </a:extLst>
              </p:cNvPr>
              <p:cNvCxnSpPr>
                <a:cxnSpLocks/>
              </p:cNvCxnSpPr>
              <p:nvPr/>
            </p:nvCxnSpPr>
            <p:spPr>
              <a:xfrm>
                <a:off x="10411415" y="2331270"/>
                <a:ext cx="0" cy="274508"/>
              </a:xfrm>
              <a:prstGeom prst="line">
                <a:avLst/>
              </a:prstGeom>
              <a:noFill/>
              <a:ln w="6350" algn="ctr">
                <a:solidFill>
                  <a:schemeClr val="tx1">
                    <a:lumMod val="50000"/>
                    <a:lumOff val="50000"/>
                  </a:schemeClr>
                </a:solidFill>
                <a:miter lim="800000"/>
                <a:headEnd/>
                <a:tailEnd/>
              </a:ln>
            </p:spPr>
          </p:cxnSp>
        </p:grpSp>
        <p:grpSp>
          <p:nvGrpSpPr>
            <p:cNvPr id="234" name="Group 233">
              <a:extLst>
                <a:ext uri="{FF2B5EF4-FFF2-40B4-BE49-F238E27FC236}">
                  <a16:creationId xmlns:a16="http://schemas.microsoft.com/office/drawing/2014/main" id="{73C9B987-BDE9-2298-AD65-6E550E537737}"/>
                </a:ext>
              </a:extLst>
            </p:cNvPr>
            <p:cNvGrpSpPr/>
            <p:nvPr/>
          </p:nvGrpSpPr>
          <p:grpSpPr>
            <a:xfrm>
              <a:off x="9695790" y="2201045"/>
              <a:ext cx="1427505" cy="1620517"/>
              <a:chOff x="9695790" y="2201045"/>
              <a:chExt cx="1427505" cy="1620517"/>
            </a:xfrm>
          </p:grpSpPr>
          <p:pic>
            <p:nvPicPr>
              <p:cNvPr id="8" name="Picture 7">
                <a:extLst>
                  <a:ext uri="{FF2B5EF4-FFF2-40B4-BE49-F238E27FC236}">
                    <a16:creationId xmlns:a16="http://schemas.microsoft.com/office/drawing/2014/main" id="{607135D8-6EAE-7A2A-92B4-EAEAC24ABD98}"/>
                  </a:ext>
                </a:extLst>
              </p:cNvPr>
              <p:cNvPicPr>
                <a:picLocks noChangeAspect="1"/>
              </p:cNvPicPr>
              <p:nvPr/>
            </p:nvPicPr>
            <p:blipFill>
              <a:blip r:embed="rId8"/>
              <a:stretch>
                <a:fillRect/>
              </a:stretch>
            </p:blipFill>
            <p:spPr>
              <a:xfrm>
                <a:off x="10260888" y="2781841"/>
                <a:ext cx="298691" cy="470593"/>
              </a:xfrm>
              <a:prstGeom prst="rect">
                <a:avLst/>
              </a:prstGeom>
            </p:spPr>
          </p:pic>
          <p:grpSp>
            <p:nvGrpSpPr>
              <p:cNvPr id="200" name="Group 199">
                <a:extLst>
                  <a:ext uri="{FF2B5EF4-FFF2-40B4-BE49-F238E27FC236}">
                    <a16:creationId xmlns:a16="http://schemas.microsoft.com/office/drawing/2014/main" id="{F61A0FD4-B37E-CDB5-9F8C-DC303CD52942}"/>
                  </a:ext>
                </a:extLst>
              </p:cNvPr>
              <p:cNvGrpSpPr/>
              <p:nvPr/>
            </p:nvGrpSpPr>
            <p:grpSpPr>
              <a:xfrm>
                <a:off x="9695790" y="2201045"/>
                <a:ext cx="1427505" cy="1620517"/>
                <a:chOff x="9695790" y="2201045"/>
                <a:chExt cx="1427505" cy="1620517"/>
              </a:xfrm>
            </p:grpSpPr>
            <p:sp>
              <p:nvSpPr>
                <p:cNvPr id="204" name="Oval 203">
                  <a:extLst>
                    <a:ext uri="{FF2B5EF4-FFF2-40B4-BE49-F238E27FC236}">
                      <a16:creationId xmlns:a16="http://schemas.microsoft.com/office/drawing/2014/main" id="{A962168D-0566-2463-3CA6-F00A1D98C072}"/>
                    </a:ext>
                  </a:extLst>
                </p:cNvPr>
                <p:cNvSpPr>
                  <a:spLocks/>
                </p:cNvSpPr>
                <p:nvPr/>
              </p:nvSpPr>
              <p:spPr bwMode="gray">
                <a:xfrm rot="18301190">
                  <a:off x="10036586" y="2756947"/>
                  <a:ext cx="130225" cy="130225"/>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Oval 207">
                  <a:extLst>
                    <a:ext uri="{FF2B5EF4-FFF2-40B4-BE49-F238E27FC236}">
                      <a16:creationId xmlns:a16="http://schemas.microsoft.com/office/drawing/2014/main" id="{B8411A35-0B5B-2ACD-9713-C3715130E965}"/>
                    </a:ext>
                  </a:extLst>
                </p:cNvPr>
                <p:cNvSpPr>
                  <a:spLocks/>
                </p:cNvSpPr>
                <p:nvPr/>
              </p:nvSpPr>
              <p:spPr bwMode="gray">
                <a:xfrm rot="18301190">
                  <a:off x="9869502" y="2642751"/>
                  <a:ext cx="130225" cy="13022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Oval 211">
                  <a:extLst>
                    <a:ext uri="{FF2B5EF4-FFF2-40B4-BE49-F238E27FC236}">
                      <a16:creationId xmlns:a16="http://schemas.microsoft.com/office/drawing/2014/main" id="{743A2FD2-51FD-4EB5-6EA4-F150CAFC760F}"/>
                    </a:ext>
                  </a:extLst>
                </p:cNvPr>
                <p:cNvSpPr>
                  <a:spLocks/>
                </p:cNvSpPr>
                <p:nvPr/>
              </p:nvSpPr>
              <p:spPr bwMode="gray">
                <a:xfrm rot="18301190">
                  <a:off x="9705128" y="2524687"/>
                  <a:ext cx="130225" cy="1302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7" name="Oval 216">
                  <a:extLst>
                    <a:ext uri="{FF2B5EF4-FFF2-40B4-BE49-F238E27FC236}">
                      <a16:creationId xmlns:a16="http://schemas.microsoft.com/office/drawing/2014/main" id="{4401212E-08DC-8333-C6D0-680B9CE56D06}"/>
                    </a:ext>
                  </a:extLst>
                </p:cNvPr>
                <p:cNvSpPr>
                  <a:spLocks/>
                </p:cNvSpPr>
                <p:nvPr/>
              </p:nvSpPr>
              <p:spPr bwMode="gray">
                <a:xfrm>
                  <a:off x="10346302" y="2201045"/>
                  <a:ext cx="130225" cy="130225"/>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8" name="Oval 217">
                  <a:extLst>
                    <a:ext uri="{FF2B5EF4-FFF2-40B4-BE49-F238E27FC236}">
                      <a16:creationId xmlns:a16="http://schemas.microsoft.com/office/drawing/2014/main" id="{A196E236-8C9D-6AD9-7592-00B087E4A2A1}"/>
                    </a:ext>
                  </a:extLst>
                </p:cNvPr>
                <p:cNvSpPr>
                  <a:spLocks/>
                </p:cNvSpPr>
                <p:nvPr/>
              </p:nvSpPr>
              <p:spPr bwMode="gray">
                <a:xfrm>
                  <a:off x="10346302" y="2605778"/>
                  <a:ext cx="130225" cy="1302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9" name="Oval 218">
                  <a:extLst>
                    <a:ext uri="{FF2B5EF4-FFF2-40B4-BE49-F238E27FC236}">
                      <a16:creationId xmlns:a16="http://schemas.microsoft.com/office/drawing/2014/main" id="{BAD020AB-0B24-A942-F5FC-3BFEEEC4AF71}"/>
                    </a:ext>
                  </a:extLst>
                </p:cNvPr>
                <p:cNvSpPr>
                  <a:spLocks/>
                </p:cNvSpPr>
                <p:nvPr/>
              </p:nvSpPr>
              <p:spPr bwMode="gray">
                <a:xfrm rot="18301190">
                  <a:off x="10817911" y="3246095"/>
                  <a:ext cx="130225" cy="130225"/>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0" name="Oval 219">
                  <a:extLst>
                    <a:ext uri="{FF2B5EF4-FFF2-40B4-BE49-F238E27FC236}">
                      <a16:creationId xmlns:a16="http://schemas.microsoft.com/office/drawing/2014/main" id="{0D96168E-AA15-72DB-3DA4-CB1587F8C6E2}"/>
                    </a:ext>
                  </a:extLst>
                </p:cNvPr>
                <p:cNvSpPr>
                  <a:spLocks/>
                </p:cNvSpPr>
                <p:nvPr/>
              </p:nvSpPr>
              <p:spPr bwMode="gray">
                <a:xfrm rot="18301190">
                  <a:off x="10653537" y="3128031"/>
                  <a:ext cx="130225" cy="13022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1" name="Oval 220">
                  <a:extLst>
                    <a:ext uri="{FF2B5EF4-FFF2-40B4-BE49-F238E27FC236}">
                      <a16:creationId xmlns:a16="http://schemas.microsoft.com/office/drawing/2014/main" id="{15C9270E-380C-CF37-1A9F-811362A7E955}"/>
                    </a:ext>
                  </a:extLst>
                </p:cNvPr>
                <p:cNvSpPr>
                  <a:spLocks/>
                </p:cNvSpPr>
                <p:nvPr/>
              </p:nvSpPr>
              <p:spPr bwMode="gray">
                <a:xfrm rot="18301190">
                  <a:off x="10984995" y="3360291"/>
                  <a:ext cx="130225" cy="1302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2" name="Oval 221">
                  <a:extLst>
                    <a:ext uri="{FF2B5EF4-FFF2-40B4-BE49-F238E27FC236}">
                      <a16:creationId xmlns:a16="http://schemas.microsoft.com/office/drawing/2014/main" id="{FD849284-2EB1-1C79-785A-DBE6E29EA161}"/>
                    </a:ext>
                  </a:extLst>
                </p:cNvPr>
                <p:cNvSpPr>
                  <a:spLocks/>
                </p:cNvSpPr>
                <p:nvPr/>
              </p:nvSpPr>
              <p:spPr bwMode="gray">
                <a:xfrm rot="14335592">
                  <a:off x="10820962" y="2655746"/>
                  <a:ext cx="130225" cy="130225"/>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3" name="Oval 222">
                  <a:extLst>
                    <a:ext uri="{FF2B5EF4-FFF2-40B4-BE49-F238E27FC236}">
                      <a16:creationId xmlns:a16="http://schemas.microsoft.com/office/drawing/2014/main" id="{3C8EB5A7-19BF-B7A1-90CD-E92485C08E05}"/>
                    </a:ext>
                  </a:extLst>
                </p:cNvPr>
                <p:cNvSpPr>
                  <a:spLocks/>
                </p:cNvSpPr>
                <p:nvPr/>
              </p:nvSpPr>
              <p:spPr bwMode="gray">
                <a:xfrm rot="14335592">
                  <a:off x="10646414" y="2758171"/>
                  <a:ext cx="130225" cy="13022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4" name="Oval 223">
                  <a:extLst>
                    <a:ext uri="{FF2B5EF4-FFF2-40B4-BE49-F238E27FC236}">
                      <a16:creationId xmlns:a16="http://schemas.microsoft.com/office/drawing/2014/main" id="{C83CABCE-F124-8AF1-C46B-D9799AD45EA5}"/>
                    </a:ext>
                  </a:extLst>
                </p:cNvPr>
                <p:cNvSpPr>
                  <a:spLocks/>
                </p:cNvSpPr>
                <p:nvPr/>
              </p:nvSpPr>
              <p:spPr bwMode="gray">
                <a:xfrm rot="14335592">
                  <a:off x="10993070" y="2549274"/>
                  <a:ext cx="130225" cy="1302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5" name="Oval 224">
                  <a:extLst>
                    <a:ext uri="{FF2B5EF4-FFF2-40B4-BE49-F238E27FC236}">
                      <a16:creationId xmlns:a16="http://schemas.microsoft.com/office/drawing/2014/main" id="{8D6590DB-B45F-7567-65B3-11FB92421970}"/>
                    </a:ext>
                  </a:extLst>
                </p:cNvPr>
                <p:cNvSpPr>
                  <a:spLocks/>
                </p:cNvSpPr>
                <p:nvPr/>
              </p:nvSpPr>
              <p:spPr bwMode="gray">
                <a:xfrm rot="14335592">
                  <a:off x="9870338" y="3233190"/>
                  <a:ext cx="130225" cy="130225"/>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6" name="Oval 225">
                  <a:extLst>
                    <a:ext uri="{FF2B5EF4-FFF2-40B4-BE49-F238E27FC236}">
                      <a16:creationId xmlns:a16="http://schemas.microsoft.com/office/drawing/2014/main" id="{17EE0C63-F00A-A8FB-44EF-6353013FFF63}"/>
                    </a:ext>
                  </a:extLst>
                </p:cNvPr>
                <p:cNvSpPr>
                  <a:spLocks/>
                </p:cNvSpPr>
                <p:nvPr/>
              </p:nvSpPr>
              <p:spPr bwMode="gray">
                <a:xfrm rot="14335592">
                  <a:off x="9695790" y="3335615"/>
                  <a:ext cx="130225" cy="13022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7" name="Oval 226">
                  <a:extLst>
                    <a:ext uri="{FF2B5EF4-FFF2-40B4-BE49-F238E27FC236}">
                      <a16:creationId xmlns:a16="http://schemas.microsoft.com/office/drawing/2014/main" id="{F6E0ADDB-4412-D62E-D7B5-F38B72F14E1E}"/>
                    </a:ext>
                  </a:extLst>
                </p:cNvPr>
                <p:cNvSpPr>
                  <a:spLocks/>
                </p:cNvSpPr>
                <p:nvPr/>
              </p:nvSpPr>
              <p:spPr bwMode="gray">
                <a:xfrm rot="14335592">
                  <a:off x="10042446" y="3126718"/>
                  <a:ext cx="130225" cy="1302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8" name="Oval 227">
                  <a:extLst>
                    <a:ext uri="{FF2B5EF4-FFF2-40B4-BE49-F238E27FC236}">
                      <a16:creationId xmlns:a16="http://schemas.microsoft.com/office/drawing/2014/main" id="{A4066951-FD8C-2649-E600-8FEA69CB881E}"/>
                    </a:ext>
                  </a:extLst>
                </p:cNvPr>
                <p:cNvSpPr>
                  <a:spLocks/>
                </p:cNvSpPr>
                <p:nvPr/>
              </p:nvSpPr>
              <p:spPr bwMode="gray">
                <a:xfrm>
                  <a:off x="10346302" y="3286604"/>
                  <a:ext cx="130225" cy="130225"/>
                </a:xfrm>
                <a:prstGeom prst="ellipse">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9" name="Oval 228">
                  <a:extLst>
                    <a:ext uri="{FF2B5EF4-FFF2-40B4-BE49-F238E27FC236}">
                      <a16:creationId xmlns:a16="http://schemas.microsoft.com/office/drawing/2014/main" id="{DE0813C4-FECC-234C-AEEC-B3E6A34C3990}"/>
                    </a:ext>
                  </a:extLst>
                </p:cNvPr>
                <p:cNvSpPr>
                  <a:spLocks/>
                </p:cNvSpPr>
                <p:nvPr/>
              </p:nvSpPr>
              <p:spPr bwMode="gray">
                <a:xfrm>
                  <a:off x="10346302" y="3691337"/>
                  <a:ext cx="130225" cy="13022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0" name="Oval 229">
                  <a:extLst>
                    <a:ext uri="{FF2B5EF4-FFF2-40B4-BE49-F238E27FC236}">
                      <a16:creationId xmlns:a16="http://schemas.microsoft.com/office/drawing/2014/main" id="{D7B92111-2856-3A96-E62C-603C13B5E1BC}"/>
                    </a:ext>
                  </a:extLst>
                </p:cNvPr>
                <p:cNvSpPr>
                  <a:spLocks/>
                </p:cNvSpPr>
                <p:nvPr/>
              </p:nvSpPr>
              <p:spPr bwMode="gray">
                <a:xfrm>
                  <a:off x="10343940" y="3488970"/>
                  <a:ext cx="130225" cy="130225"/>
                </a:xfrm>
                <a:prstGeom prst="ellipse">
                  <a:avLst/>
                </a:prstGeom>
                <a:solidFill>
                  <a:schemeClr val="accent3">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2" name="Oval 231">
                  <a:extLst>
                    <a:ext uri="{FF2B5EF4-FFF2-40B4-BE49-F238E27FC236}">
                      <a16:creationId xmlns:a16="http://schemas.microsoft.com/office/drawing/2014/main" id="{88884826-A3B7-2577-AC65-06B872645435}"/>
                    </a:ext>
                  </a:extLst>
                </p:cNvPr>
                <p:cNvSpPr>
                  <a:spLocks/>
                </p:cNvSpPr>
                <p:nvPr/>
              </p:nvSpPr>
              <p:spPr bwMode="gray">
                <a:xfrm>
                  <a:off x="10343940" y="2403412"/>
                  <a:ext cx="130225" cy="13022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spTree>
    <p:extLst>
      <p:ext uri="{BB962C8B-B14F-4D97-AF65-F5344CB8AC3E}">
        <p14:creationId xmlns:p14="http://schemas.microsoft.com/office/powerpoint/2010/main" val="9350042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heel(1)">
                                      <p:cBhvr>
                                        <p:cTn id="7" dur="15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231"/>
                                        </p:tgtEl>
                                        <p:attrNameLst>
                                          <p:attrName>style.visibility</p:attrName>
                                        </p:attrNameLst>
                                      </p:cBhvr>
                                      <p:to>
                                        <p:strVal val="visible"/>
                                      </p:to>
                                    </p:set>
                                    <p:animEffect transition="in" filter="wipe(left)">
                                      <p:cBhvr>
                                        <p:cTn id="10" dur="500"/>
                                        <p:tgtEl>
                                          <p:spTgt spid="23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1" presetClass="entr" presetSubtype="1" fill="hold" nodeType="withEffect">
                                  <p:stCondLst>
                                    <p:cond delay="1000"/>
                                  </p:stCondLst>
                                  <p:childTnLst>
                                    <p:set>
                                      <p:cBhvr>
                                        <p:cTn id="15" dur="1" fill="hold">
                                          <p:stCondLst>
                                            <p:cond delay="0"/>
                                          </p:stCondLst>
                                        </p:cTn>
                                        <p:tgtEl>
                                          <p:spTgt spid="69"/>
                                        </p:tgtEl>
                                        <p:attrNameLst>
                                          <p:attrName>style.visibility</p:attrName>
                                        </p:attrNameLst>
                                      </p:cBhvr>
                                      <p:to>
                                        <p:strVal val="visible"/>
                                      </p:to>
                                    </p:set>
                                    <p:animEffect transition="in" filter="wheel(1)">
                                      <p:cBhvr>
                                        <p:cTn id="16" dur="1500"/>
                                        <p:tgtEl>
                                          <p:spTgt spid="69"/>
                                        </p:tgtEl>
                                      </p:cBhvr>
                                    </p:animEffect>
                                  </p:childTnLst>
                                </p:cTn>
                              </p:par>
                              <p:par>
                                <p:cTn id="17" presetID="22" presetClass="entr" presetSubtype="8" fill="hold" nodeType="withEffect">
                                  <p:stCondLst>
                                    <p:cond delay="2000"/>
                                  </p:stCondLst>
                                  <p:childTnLst>
                                    <p:set>
                                      <p:cBhvr>
                                        <p:cTn id="18" dur="1" fill="hold">
                                          <p:stCondLst>
                                            <p:cond delay="0"/>
                                          </p:stCondLst>
                                        </p:cTn>
                                        <p:tgtEl>
                                          <p:spTgt spid="233"/>
                                        </p:tgtEl>
                                        <p:attrNameLst>
                                          <p:attrName>style.visibility</p:attrName>
                                        </p:attrNameLst>
                                      </p:cBhvr>
                                      <p:to>
                                        <p:strVal val="visible"/>
                                      </p:to>
                                    </p:set>
                                    <p:animEffect transition="in" filter="wipe(left)">
                                      <p:cBhvr>
                                        <p:cTn id="19" dur="500"/>
                                        <p:tgtEl>
                                          <p:spTgt spid="233"/>
                                        </p:tgtEl>
                                      </p:cBhvr>
                                    </p:animEffect>
                                  </p:childTnLst>
                                </p:cTn>
                              </p:par>
                              <p:par>
                                <p:cTn id="20" presetID="21" presetClass="entr" presetSubtype="1" fill="hold" nodeType="withEffect">
                                  <p:stCondLst>
                                    <p:cond delay="2000"/>
                                  </p:stCondLst>
                                  <p:childTnLst>
                                    <p:set>
                                      <p:cBhvr>
                                        <p:cTn id="21" dur="1" fill="hold">
                                          <p:stCondLst>
                                            <p:cond delay="0"/>
                                          </p:stCondLst>
                                        </p:cTn>
                                        <p:tgtEl>
                                          <p:spTgt spid="68"/>
                                        </p:tgtEl>
                                        <p:attrNameLst>
                                          <p:attrName>style.visibility</p:attrName>
                                        </p:attrNameLst>
                                      </p:cBhvr>
                                      <p:to>
                                        <p:strVal val="visible"/>
                                      </p:to>
                                    </p:set>
                                    <p:animEffect transition="in" filter="wheel(1)">
                                      <p:cBhvr>
                                        <p:cTn id="22" dur="1500"/>
                                        <p:tgtEl>
                                          <p:spTgt spid="68"/>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3000"/>
                                  </p:stCondLst>
                                  <p:childTnLst>
                                    <p:set>
                                      <p:cBhvr>
                                        <p:cTn id="27" dur="1" fill="hold">
                                          <p:stCondLst>
                                            <p:cond delay="0"/>
                                          </p:stCondLst>
                                        </p:cTn>
                                        <p:tgtEl>
                                          <p:spTgt spid="235"/>
                                        </p:tgtEl>
                                        <p:attrNameLst>
                                          <p:attrName>style.visibility</p:attrName>
                                        </p:attrNameLst>
                                      </p:cBhvr>
                                      <p:to>
                                        <p:strVal val="visible"/>
                                      </p:to>
                                    </p:set>
                                    <p:animEffect transition="in" filter="wipe(left)">
                                      <p:cBhvr>
                                        <p:cTn id="28" dur="500"/>
                                        <p:tgtEl>
                                          <p:spTgt spid="235"/>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5" grpId="0"/>
      <p:bldP spid="18"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2c7348fa-f8d7-4806-a030-81934b2466a8&quot; IsConsolidated=&quot;False&quot; IsTopLevel=&quot;False&quot; Layer=&quot;Harvey 1/100 [1]&quot; Source=&quot;Harvey 100&quot; /&gt;"/>
  <p:tag name="SP_LIBRARY" val="&lt;LibraryShapeTag ClassVersion=&quot;0&quot; GUID=&quot;d5f66dcd-7c8d-4661-849b-23a9587c15e3&quot; /&gt;"/>
</p:tagLst>
</file>

<file path=ppt/tags/tag1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2c7348fa-f8d7-4806-a030-81934b2466a8&quot; IsConsolidated=&quot;False&quot; IsTopLevel=&quot;False&quot; Layer=&quot;Harvey 100&quot; Source=&quot;Harvey 100&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a4eb326-981b-492c-a597-1d012afe0c15&quot; IsConsolidated=&quot;False&quot; IsTopLevel=&quot;False&quot; Layer=&quot;Harvey 4&quot; Source=&quot;Harvey 4&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a4eb326-981b-492c-a597-1d012afe0c15&quot; IsConsolidated=&quot;False&quot; IsTopLevel=&quot;False&quot; Layer=&quot;Harvey 1/4 [1]&quot; Source=&quot;Harvey 4&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heme/theme1.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9">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27e7de5-5b50-46ef-b132-c36f75c840c4">
      <UserInfo>
        <DisplayName>Toechterle, Ruth</DisplayName>
        <AccountId>33</AccountId>
        <AccountType/>
      </UserInfo>
    </SharedWithUsers>
    <lcf76f155ced4ddcb4097134ff3c332f xmlns="daba969d-fcbf-48a1-9a58-f241fc79be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E23FBBAFA0514E8F8D2444F52BE0BF" ma:contentTypeVersion="12" ma:contentTypeDescription="Create a new document." ma:contentTypeScope="" ma:versionID="8c231282fb9c4c278173167de29b7dda">
  <xsd:schema xmlns:xsd="http://www.w3.org/2001/XMLSchema" xmlns:xs="http://www.w3.org/2001/XMLSchema" xmlns:p="http://schemas.microsoft.com/office/2006/metadata/properties" xmlns:ns2="daba969d-fcbf-48a1-9a58-f241fc79beb2" xmlns:ns3="427e7de5-5b50-46ef-b132-c36f75c840c4" targetNamespace="http://schemas.microsoft.com/office/2006/metadata/properties" ma:root="true" ma:fieldsID="b0aa7ad5f030039c400feae994adc4b8" ns2:_="" ns3:_="">
    <xsd:import namespace="daba969d-fcbf-48a1-9a58-f241fc79beb2"/>
    <xsd:import namespace="427e7de5-5b50-46ef-b132-c36f75c840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ba969d-fcbf-48a1-9a58-f241fc79be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7e7de5-5b50-46ef-b132-c36f75c840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05E49B-70B5-4FEC-89D5-F69F52BE5B81}">
  <ds:schemaRef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427e7de5-5b50-46ef-b132-c36f75c840c4"/>
    <ds:schemaRef ds:uri="daba969d-fcbf-48a1-9a58-f241fc79beb2"/>
    <ds:schemaRef ds:uri="http://purl.org/dc/terms/"/>
  </ds:schemaRefs>
</ds:datastoreItem>
</file>

<file path=customXml/itemProps2.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3.xml><?xml version="1.0" encoding="utf-8"?>
<ds:datastoreItem xmlns:ds="http://schemas.openxmlformats.org/officeDocument/2006/customXml" ds:itemID="{0269CA4D-EEC0-4997-8CAC-5FEE66B65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ba969d-fcbf-48a1-9a58-f241fc79beb2"/>
    <ds:schemaRef ds:uri="427e7de5-5b50-46ef-b132-c36f75c84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9335</TotalTime>
  <Words>2284</Words>
  <Application>Microsoft Office PowerPoint</Application>
  <PresentationFormat>Widescreen</PresentationFormat>
  <Paragraphs>261</Paragraphs>
  <Slides>14</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Calibri Light</vt:lpstr>
      <vt:lpstr>Open Sans</vt:lpstr>
      <vt:lpstr>Open Sans Light</vt:lpstr>
      <vt:lpstr>Verdana</vt:lpstr>
      <vt:lpstr>Wingdings 2</vt:lpstr>
      <vt:lpstr>Deloitte Brand Theme</vt:lpstr>
      <vt:lpstr>think-cell Slide</vt:lpstr>
      <vt:lpstr>The Future of Health in Europe</vt:lpstr>
      <vt:lpstr>All countries in Europe are facing substantial challenges in continuing to deliver high-quality healthcare</vt:lpstr>
      <vt:lpstr>About this report </vt:lpstr>
      <vt:lpstr>Deloitte’s global Future of Health campaign believes digital transformation and emergent technologies, AI and open secure platforms, will enable a shift from the current reactive treatment model to a more cost-effective and sustainable approach to holistic health and wellbeing. </vt:lpstr>
      <vt:lpstr>PowerPoint Presentation</vt:lpstr>
      <vt:lpstr>Healthcare will shift towards more health promotion and prevention</vt:lpstr>
      <vt:lpstr>The impact of macro market dynamics and health drivers on the future of health</vt:lpstr>
      <vt:lpstr>Adoption of Deloitte’s Future of Health model changes the focus of healthcare spending and helps systems realise savings compared to current trends </vt:lpstr>
      <vt:lpstr>Delivering the Future of Health: Riding the wave of industry innovation</vt:lpstr>
      <vt:lpstr>Deloitte’s Future of Health model has implications for the business models of all stakeholders</vt:lpstr>
      <vt:lpstr>PowerPoint Presentation</vt:lpstr>
      <vt:lpstr>European countries are at different stages in their progress towards the Future of Health and therefore have different priorities to enable them to get there</vt:lpstr>
      <vt:lpstr>This vision, if realised, will lead to healthier populations and more affordable and sustainable healthcare. By 2040, if our projections hold, the healthcare industry will be radically different, significantly extending the population's lives by years. </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heading in Calibri  Light Green that can be up to  three lines of text</dc:title>
  <dc:creator>mnicoli@deloitte.ch</dc:creator>
  <cp:lastModifiedBy>Taylor, Karen</cp:lastModifiedBy>
  <cp:revision>33</cp:revision>
  <cp:lastPrinted>2022-09-02T13:22:13Z</cp:lastPrinted>
  <dcterms:created xsi:type="dcterms:W3CDTF">2020-03-02T22:28:28Z</dcterms:created>
  <dcterms:modified xsi:type="dcterms:W3CDTF">2024-04-01T12:28:35Z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0x010100CEE23FBBAFA0514E8F8D2444F52BE0BF</vt:lpwstr>
  </property>
  <property fmtid="{D5CDD505-2E9C-101B-9397-08002B2CF9AE}" pid="3" name="MSIP_Label_ea60d57e-af5b-4752-ac57-3e4f28ca11dc_Enabled">
    <vt:lpwstr>true</vt:lpwstr>
  </property>
  <property fmtid="{D5CDD505-2E9C-101B-9397-08002B2CF9AE}" pid="4" name="MSIP_Label_ea60d57e-af5b-4752-ac57-3e4f28ca11dc_SetDate">
    <vt:lpwstr>2021-05-18T12:14:38Z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e744b9c6-f6f6-4fa4-81f6-3a6e8754a769</vt:lpwstr>
  </property>
  <property fmtid="{D5CDD505-2E9C-101B-9397-08002B2CF9AE}" pid="9" name="MSIP_Label_ea60d57e-af5b-4752-ac57-3e4f28ca11dc_ContentBits">
    <vt:lpwstr>0</vt:lpwstr>
  </property>
  <property fmtid="{D5CDD505-2E9C-101B-9397-08002B2CF9AE}" pid="10" name="MediaServiceImageTags">
    <vt:lpwstr/>
  </property>
</Properties>
</file>