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7"/>
  </p:notesMasterIdLst>
  <p:sldIdLst>
    <p:sldId id="318" r:id="rId2"/>
    <p:sldId id="260" r:id="rId3"/>
    <p:sldId id="487" r:id="rId4"/>
    <p:sldId id="388" r:id="rId5"/>
    <p:sldId id="415" r:id="rId6"/>
    <p:sldId id="417" r:id="rId7"/>
    <p:sldId id="351" r:id="rId8"/>
    <p:sldId id="352" r:id="rId9"/>
    <p:sldId id="353" r:id="rId10"/>
    <p:sldId id="354" r:id="rId11"/>
    <p:sldId id="355" r:id="rId12"/>
    <p:sldId id="357" r:id="rId13"/>
    <p:sldId id="356" r:id="rId14"/>
    <p:sldId id="488" r:id="rId15"/>
    <p:sldId id="284" r:id="rId1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78491" autoAdjust="0"/>
  </p:normalViewPr>
  <p:slideViewPr>
    <p:cSldViewPr snapToGrid="0">
      <p:cViewPr varScale="1">
        <p:scale>
          <a:sx n="67" d="100"/>
          <a:sy n="67" d="100"/>
        </p:scale>
        <p:origin x="1934"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5455DEF-603D-45BA-B45C-70CCA135F0A1}" type="datetimeFigureOut">
              <a:rPr lang="en-GB" smtClean="0"/>
              <a:t>29/01/2020</a:t>
            </a:fld>
            <a:endParaRPr lang="en-GB"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F2BFC83-1583-444D-A464-54267CD57C77}" type="slidenum">
              <a:rPr lang="en-GB" smtClean="0"/>
              <a:t>‹#›</a:t>
            </a:fld>
            <a:endParaRPr lang="en-GB" dirty="0"/>
          </a:p>
        </p:txBody>
      </p:sp>
    </p:spTree>
    <p:extLst>
      <p:ext uri="{BB962C8B-B14F-4D97-AF65-F5344CB8AC3E}">
        <p14:creationId xmlns:p14="http://schemas.microsoft.com/office/powerpoint/2010/main" val="11643469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a:extLst>
              <a:ext uri="{FF2B5EF4-FFF2-40B4-BE49-F238E27FC236}">
                <a16:creationId xmlns:a16="http://schemas.microsoft.com/office/drawing/2014/main" id="{1B2754F4-60D5-498F-B29A-7147FC042BF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a:extLst>
              <a:ext uri="{FF2B5EF4-FFF2-40B4-BE49-F238E27FC236}">
                <a16:creationId xmlns:a16="http://schemas.microsoft.com/office/drawing/2014/main" id="{9A9BC100-60DC-4250-BE9D-2CCED32A24F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a:t>Any person investigating criminal or other types of activities that may lead to judicial proceedings, should be aware of and consider as potential evidence, devices and equipment that may be related to electronic information, such as devices, equipment, software, hardware, or other technology that can function independently, together with, or attached to traditional computer systems. These items may be used to improve the user</a:t>
            </a:r>
            <a:r>
              <a:rPr lang="ja-JP" altLang="en-US"/>
              <a:t>’</a:t>
            </a:r>
            <a:r>
              <a:rPr lang="en-US" altLang="ja-JP" dirty="0"/>
              <a:t>s access to and expand the functionality of the computer system, the device itself, or other equipment that may or may not be present in sight of the investigator.</a:t>
            </a:r>
          </a:p>
          <a:p>
            <a:endParaRPr lang="en-US" altLang="en-US" dirty="0"/>
          </a:p>
        </p:txBody>
      </p:sp>
      <p:sp>
        <p:nvSpPr>
          <p:cNvPr id="6148" name="Slide Number Placeholder 3">
            <a:extLst>
              <a:ext uri="{FF2B5EF4-FFF2-40B4-BE49-F238E27FC236}">
                <a16:creationId xmlns:a16="http://schemas.microsoft.com/office/drawing/2014/main" id="{26136178-9217-4B6F-A807-D8B9845F0DC4}"/>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1F116CD5-EF36-4144-BFC9-09627A855940}" type="slidenum">
              <a:rPr lang="en-US" altLang="en-US"/>
              <a:pPr>
                <a:spcBef>
                  <a:spcPct val="0"/>
                </a:spcBef>
              </a:pPr>
              <a:t>4</a:t>
            </a:fld>
            <a:endParaRPr lang="en-US" altLang="en-US" dirty="0"/>
          </a:p>
        </p:txBody>
      </p:sp>
    </p:spTree>
    <p:extLst>
      <p:ext uri="{BB962C8B-B14F-4D97-AF65-F5344CB8AC3E}">
        <p14:creationId xmlns:p14="http://schemas.microsoft.com/office/powerpoint/2010/main" val="25711119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a:extLst>
              <a:ext uri="{FF2B5EF4-FFF2-40B4-BE49-F238E27FC236}">
                <a16:creationId xmlns:a16="http://schemas.microsoft.com/office/drawing/2014/main" id="{3571C2CB-6B05-490E-AF2D-27AA5A2D4A1B}"/>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a:extLst>
              <a:ext uri="{FF2B5EF4-FFF2-40B4-BE49-F238E27FC236}">
                <a16:creationId xmlns:a16="http://schemas.microsoft.com/office/drawing/2014/main" id="{8E3E4E32-4B53-4F48-B6FC-DE4122299B4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a:t>- Each Member State should take its own legal documents and regulations into consideration when interpreting the measures proposed in this document</a:t>
            </a:r>
          </a:p>
        </p:txBody>
      </p:sp>
      <p:sp>
        <p:nvSpPr>
          <p:cNvPr id="13316" name="Slide Number Placeholder 3">
            <a:extLst>
              <a:ext uri="{FF2B5EF4-FFF2-40B4-BE49-F238E27FC236}">
                <a16:creationId xmlns:a16="http://schemas.microsoft.com/office/drawing/2014/main" id="{5C3C6ED5-B836-4522-988E-D5599225D629}"/>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7EA39440-C84E-430A-8B5F-29A32DF2D8F1}" type="slidenum">
              <a:rPr lang="en-US" altLang="en-US"/>
              <a:pPr>
                <a:spcBef>
                  <a:spcPct val="0"/>
                </a:spcBef>
              </a:pPr>
              <a:t>6</a:t>
            </a:fld>
            <a:endParaRPr lang="en-US" altLang="en-US" dirty="0"/>
          </a:p>
        </p:txBody>
      </p:sp>
    </p:spTree>
    <p:extLst>
      <p:ext uri="{BB962C8B-B14F-4D97-AF65-F5344CB8AC3E}">
        <p14:creationId xmlns:p14="http://schemas.microsoft.com/office/powerpoint/2010/main" val="7400557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a:extLst>
              <a:ext uri="{FF2B5EF4-FFF2-40B4-BE49-F238E27FC236}">
                <a16:creationId xmlns:a16="http://schemas.microsoft.com/office/drawing/2014/main" id="{A31EFE18-BE8D-43B5-A566-0BE8218F3EA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5539" name="Notes Placeholder 2">
            <a:extLst>
              <a:ext uri="{FF2B5EF4-FFF2-40B4-BE49-F238E27FC236}">
                <a16:creationId xmlns:a16="http://schemas.microsoft.com/office/drawing/2014/main" id="{FBA1C2CA-FD80-4468-8B1D-7E7CFD754C9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nSpc>
                <a:spcPct val="90000"/>
              </a:lnSpc>
            </a:pPr>
            <a:r>
              <a:rPr lang="en-US" altLang="en-US" dirty="0"/>
              <a:t>The investigator or the prosecutor may need to retain a forensic specialist during an investigation. This may be necessary because a specific type of specialism is required, for example knowledge of a particular operating system or Internet application.</a:t>
            </a:r>
          </a:p>
          <a:p>
            <a:pPr>
              <a:lnSpc>
                <a:spcPct val="90000"/>
              </a:lnSpc>
            </a:pPr>
            <a:r>
              <a:rPr lang="en-US" altLang="en-US" dirty="0"/>
              <a:t>The key question to be answered in selecting a witness is whether they have the required knowledge that has been acquired by study or experience to render their opinion of value in resolving the issues.</a:t>
            </a:r>
          </a:p>
          <a:p>
            <a:pPr>
              <a:lnSpc>
                <a:spcPct val="90000"/>
              </a:lnSpc>
            </a:pPr>
            <a:r>
              <a:rPr lang="en-US" altLang="en-US" dirty="0"/>
              <a:t>Some form of accreditation can be helpful, because it enhances the credibility of forensic witnesses called by both the prosecution and the defense, as well as providing an objective and independent assessment of the credentials of the experts that the court will rely on.</a:t>
            </a:r>
          </a:p>
          <a:p>
            <a:pPr>
              <a:lnSpc>
                <a:spcPct val="90000"/>
              </a:lnSpc>
            </a:pPr>
            <a:r>
              <a:rPr lang="en-US" altLang="en-US" dirty="0"/>
              <a:t>Early consultation between the investigating officers, the forensic witness and the prosecutor is essential for a successful investigation and prosecution. Police and prosecutors should ensure that the forensic examiner is given clear instructions. Investigators must provide detailed and proper schedules.</a:t>
            </a:r>
          </a:p>
          <a:p>
            <a:pPr>
              <a:lnSpc>
                <a:spcPct val="90000"/>
              </a:lnSpc>
            </a:pPr>
            <a:r>
              <a:rPr lang="en-US" altLang="en-US" dirty="0"/>
              <a:t>The selection of external consulting witnesses, particularly in the more unusual or highly technical areas, can be a problem for the investigator. The process of selection should not be haphazard, but active and structured from the start. Computer crime units may be able to offer more advice on the criteria for selection.</a:t>
            </a:r>
          </a:p>
          <a:p>
            <a:pPr>
              <a:lnSpc>
                <a:spcPct val="90000"/>
              </a:lnSpc>
            </a:pPr>
            <a:r>
              <a:rPr lang="en-US" altLang="en-US" dirty="0"/>
              <a:t>The following guidance should be included when making a selection and the following areas are considered to be the foundation of independent consulting witness skills.</a:t>
            </a:r>
          </a:p>
          <a:p>
            <a:pPr>
              <a:lnSpc>
                <a:spcPct val="90000"/>
              </a:lnSpc>
            </a:pPr>
            <a:endParaRPr lang="en-US" altLang="en-US" dirty="0"/>
          </a:p>
        </p:txBody>
      </p:sp>
      <p:sp>
        <p:nvSpPr>
          <p:cNvPr id="65540" name="Slide Number Placeholder 3">
            <a:extLst>
              <a:ext uri="{FF2B5EF4-FFF2-40B4-BE49-F238E27FC236}">
                <a16:creationId xmlns:a16="http://schemas.microsoft.com/office/drawing/2014/main" id="{4ACD32FE-DA40-4C1F-91B5-272EDB7F7E28}"/>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4C38FE48-CFD4-4016-B6AE-4E2E554E1D63}" type="slidenum">
              <a:rPr lang="en-US" altLang="en-US"/>
              <a:pPr>
                <a:spcBef>
                  <a:spcPct val="0"/>
                </a:spcBef>
              </a:pPr>
              <a:t>7</a:t>
            </a:fld>
            <a:endParaRPr lang="en-US" altLang="en-US" dirty="0"/>
          </a:p>
        </p:txBody>
      </p:sp>
    </p:spTree>
    <p:extLst>
      <p:ext uri="{BB962C8B-B14F-4D97-AF65-F5344CB8AC3E}">
        <p14:creationId xmlns:p14="http://schemas.microsoft.com/office/powerpoint/2010/main" val="27660174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a:extLst>
              <a:ext uri="{FF2B5EF4-FFF2-40B4-BE49-F238E27FC236}">
                <a16:creationId xmlns:a16="http://schemas.microsoft.com/office/drawing/2014/main" id="{D1476D78-EA62-41DD-9D44-7ED17B819042}"/>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4755" name="Notes Placeholder 2">
            <a:extLst>
              <a:ext uri="{FF2B5EF4-FFF2-40B4-BE49-F238E27FC236}">
                <a16:creationId xmlns:a16="http://schemas.microsoft.com/office/drawing/2014/main" id="{44736838-42FE-4518-86DA-5B6DF558C4E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ltLang="en-US" dirty="0"/>
          </a:p>
        </p:txBody>
      </p:sp>
      <p:sp>
        <p:nvSpPr>
          <p:cNvPr id="74756" name="Slide Number Placeholder 3">
            <a:extLst>
              <a:ext uri="{FF2B5EF4-FFF2-40B4-BE49-F238E27FC236}">
                <a16:creationId xmlns:a16="http://schemas.microsoft.com/office/drawing/2014/main" id="{61DE7743-7977-4DC5-B8B1-0C3FD72912A2}"/>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601444D0-D206-40F2-A34C-B4B3C0FD0B28}" type="slidenum">
              <a:rPr lang="en-GB" altLang="en-US"/>
              <a:pPr>
                <a:spcBef>
                  <a:spcPct val="0"/>
                </a:spcBef>
              </a:pPr>
              <a:t>15</a:t>
            </a:fld>
            <a:endParaRPr lang="en-GB" altLang="en-US" dirty="0"/>
          </a:p>
        </p:txBody>
      </p:sp>
    </p:spTree>
    <p:extLst>
      <p:ext uri="{BB962C8B-B14F-4D97-AF65-F5344CB8AC3E}">
        <p14:creationId xmlns:p14="http://schemas.microsoft.com/office/powerpoint/2010/main" val="9028035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AAD3A59-0287-49DB-B623-F4C38F82B31F}" type="datetimeFigureOut">
              <a:rPr lang="en-GB" smtClean="0"/>
              <a:t>29/01/2020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B46708E8-5933-45CE-A8E6-0870F4F0539D}" type="slidenum">
              <a:rPr lang="en-GB" smtClean="0"/>
              <a:t>‹#›</a:t>
            </a:fld>
            <a:endParaRPr lang="en-GB" dirty="0"/>
          </a:p>
        </p:txBody>
      </p:sp>
    </p:spTree>
    <p:extLst>
      <p:ext uri="{BB962C8B-B14F-4D97-AF65-F5344CB8AC3E}">
        <p14:creationId xmlns:p14="http://schemas.microsoft.com/office/powerpoint/2010/main" val="42005800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AAD3A59-0287-49DB-B623-F4C38F82B31F}" type="datetimeFigureOut">
              <a:rPr lang="en-GB" smtClean="0"/>
              <a:t>29/01/2020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B46708E8-5933-45CE-A8E6-0870F4F0539D}" type="slidenum">
              <a:rPr lang="en-GB" smtClean="0"/>
              <a:t>‹#›</a:t>
            </a:fld>
            <a:endParaRPr lang="en-GB" dirty="0"/>
          </a:p>
        </p:txBody>
      </p:sp>
    </p:spTree>
    <p:extLst>
      <p:ext uri="{BB962C8B-B14F-4D97-AF65-F5344CB8AC3E}">
        <p14:creationId xmlns:p14="http://schemas.microsoft.com/office/powerpoint/2010/main" val="5269338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AAD3A59-0287-49DB-B623-F4C38F82B31F}" type="datetimeFigureOut">
              <a:rPr lang="en-GB" smtClean="0"/>
              <a:t>29/01/2020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B46708E8-5933-45CE-A8E6-0870F4F0539D}" type="slidenum">
              <a:rPr lang="en-GB" smtClean="0"/>
              <a:t>‹#›</a:t>
            </a:fld>
            <a:endParaRPr lang="en-GB" dirty="0"/>
          </a:p>
        </p:txBody>
      </p:sp>
    </p:spTree>
    <p:extLst>
      <p:ext uri="{BB962C8B-B14F-4D97-AF65-F5344CB8AC3E}">
        <p14:creationId xmlns:p14="http://schemas.microsoft.com/office/powerpoint/2010/main" val="1770015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AAD3A59-0287-49DB-B623-F4C38F82B31F}" type="datetimeFigureOut">
              <a:rPr lang="en-GB" smtClean="0"/>
              <a:t>29/01/2020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B46708E8-5933-45CE-A8E6-0870F4F0539D}" type="slidenum">
              <a:rPr lang="en-GB" smtClean="0"/>
              <a:t>‹#›</a:t>
            </a:fld>
            <a:endParaRPr lang="en-GB" dirty="0"/>
          </a:p>
        </p:txBody>
      </p:sp>
    </p:spTree>
    <p:extLst>
      <p:ext uri="{BB962C8B-B14F-4D97-AF65-F5344CB8AC3E}">
        <p14:creationId xmlns:p14="http://schemas.microsoft.com/office/powerpoint/2010/main" val="4461513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AAD3A59-0287-49DB-B623-F4C38F82B31F}" type="datetimeFigureOut">
              <a:rPr lang="en-GB" smtClean="0"/>
              <a:t>29/01/2020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B46708E8-5933-45CE-A8E6-0870F4F0539D}" type="slidenum">
              <a:rPr lang="en-GB" smtClean="0"/>
              <a:t>‹#›</a:t>
            </a:fld>
            <a:endParaRPr lang="en-GB" dirty="0"/>
          </a:p>
        </p:txBody>
      </p:sp>
    </p:spTree>
    <p:extLst>
      <p:ext uri="{BB962C8B-B14F-4D97-AF65-F5344CB8AC3E}">
        <p14:creationId xmlns:p14="http://schemas.microsoft.com/office/powerpoint/2010/main" val="6764188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AAD3A59-0287-49DB-B623-F4C38F82B31F}" type="datetimeFigureOut">
              <a:rPr lang="en-GB" smtClean="0"/>
              <a:t>29/01/2020</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B46708E8-5933-45CE-A8E6-0870F4F0539D}" type="slidenum">
              <a:rPr lang="en-GB" smtClean="0"/>
              <a:t>‹#›</a:t>
            </a:fld>
            <a:endParaRPr lang="en-GB" dirty="0"/>
          </a:p>
        </p:txBody>
      </p:sp>
    </p:spTree>
    <p:extLst>
      <p:ext uri="{BB962C8B-B14F-4D97-AF65-F5344CB8AC3E}">
        <p14:creationId xmlns:p14="http://schemas.microsoft.com/office/powerpoint/2010/main" val="9421801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AAD3A59-0287-49DB-B623-F4C38F82B31F}" type="datetimeFigureOut">
              <a:rPr lang="en-GB" smtClean="0"/>
              <a:t>29/01/2020</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B46708E8-5933-45CE-A8E6-0870F4F0539D}" type="slidenum">
              <a:rPr lang="en-GB" smtClean="0"/>
              <a:t>‹#›</a:t>
            </a:fld>
            <a:endParaRPr lang="en-GB" dirty="0"/>
          </a:p>
        </p:txBody>
      </p:sp>
    </p:spTree>
    <p:extLst>
      <p:ext uri="{BB962C8B-B14F-4D97-AF65-F5344CB8AC3E}">
        <p14:creationId xmlns:p14="http://schemas.microsoft.com/office/powerpoint/2010/main" val="10176408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AAD3A59-0287-49DB-B623-F4C38F82B31F}" type="datetimeFigureOut">
              <a:rPr lang="en-GB" smtClean="0"/>
              <a:t>29/01/2020</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B46708E8-5933-45CE-A8E6-0870F4F0539D}" type="slidenum">
              <a:rPr lang="en-GB" smtClean="0"/>
              <a:t>‹#›</a:t>
            </a:fld>
            <a:endParaRPr lang="en-GB" dirty="0"/>
          </a:p>
        </p:txBody>
      </p:sp>
    </p:spTree>
    <p:extLst>
      <p:ext uri="{BB962C8B-B14F-4D97-AF65-F5344CB8AC3E}">
        <p14:creationId xmlns:p14="http://schemas.microsoft.com/office/powerpoint/2010/main" val="42800350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AAD3A59-0287-49DB-B623-F4C38F82B31F}" type="datetimeFigureOut">
              <a:rPr lang="en-GB" smtClean="0"/>
              <a:t>29/01/2020</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B46708E8-5933-45CE-A8E6-0870F4F0539D}" type="slidenum">
              <a:rPr lang="en-GB" smtClean="0"/>
              <a:t>‹#›</a:t>
            </a:fld>
            <a:endParaRPr lang="en-GB" dirty="0"/>
          </a:p>
        </p:txBody>
      </p:sp>
    </p:spTree>
    <p:extLst>
      <p:ext uri="{BB962C8B-B14F-4D97-AF65-F5344CB8AC3E}">
        <p14:creationId xmlns:p14="http://schemas.microsoft.com/office/powerpoint/2010/main" val="28185371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AAD3A59-0287-49DB-B623-F4C38F82B31F}" type="datetimeFigureOut">
              <a:rPr lang="en-GB" smtClean="0"/>
              <a:t>29/01/2020</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B46708E8-5933-45CE-A8E6-0870F4F0539D}" type="slidenum">
              <a:rPr lang="en-GB" smtClean="0"/>
              <a:t>‹#›</a:t>
            </a:fld>
            <a:endParaRPr lang="en-GB" dirty="0"/>
          </a:p>
        </p:txBody>
      </p:sp>
    </p:spTree>
    <p:extLst>
      <p:ext uri="{BB962C8B-B14F-4D97-AF65-F5344CB8AC3E}">
        <p14:creationId xmlns:p14="http://schemas.microsoft.com/office/powerpoint/2010/main" val="829805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AAD3A59-0287-49DB-B623-F4C38F82B31F}" type="datetimeFigureOut">
              <a:rPr lang="en-GB" smtClean="0"/>
              <a:t>29/01/2020</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B46708E8-5933-45CE-A8E6-0870F4F0539D}" type="slidenum">
              <a:rPr lang="en-GB" smtClean="0"/>
              <a:t>‹#›</a:t>
            </a:fld>
            <a:endParaRPr lang="en-GB" dirty="0"/>
          </a:p>
        </p:txBody>
      </p:sp>
    </p:spTree>
    <p:extLst>
      <p:ext uri="{BB962C8B-B14F-4D97-AF65-F5344CB8AC3E}">
        <p14:creationId xmlns:p14="http://schemas.microsoft.com/office/powerpoint/2010/main" val="23614377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AAD3A59-0287-49DB-B623-F4C38F82B31F}" type="datetimeFigureOut">
              <a:rPr lang="en-GB" smtClean="0"/>
              <a:t>29/01/2020</a:t>
            </a:fld>
            <a:endParaRPr lang="en-GB"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46708E8-5933-45CE-A8E6-0870F4F0539D}" type="slidenum">
              <a:rPr lang="en-GB" smtClean="0"/>
              <a:t>‹#›</a:t>
            </a:fld>
            <a:endParaRPr lang="en-GB" dirty="0"/>
          </a:p>
        </p:txBody>
      </p:sp>
      <p:pic>
        <p:nvPicPr>
          <p:cNvPr id="7" name="Picture 6">
            <a:extLst>
              <a:ext uri="{FF2B5EF4-FFF2-40B4-BE49-F238E27FC236}">
                <a16:creationId xmlns:a16="http://schemas.microsoft.com/office/drawing/2014/main" id="{CA6C967E-00FD-486E-8858-706BEDB5B0DA}"/>
              </a:ext>
            </a:extLst>
          </p:cNvPr>
          <p:cNvPicPr>
            <a:picLocks noChangeAspect="1"/>
          </p:cNvPicPr>
          <p:nvPr userDrawn="1"/>
        </p:nvPicPr>
        <p:blipFill>
          <a:blip r:embed="rId13"/>
          <a:stretch>
            <a:fillRect/>
          </a:stretch>
        </p:blipFill>
        <p:spPr>
          <a:xfrm>
            <a:off x="0" y="0"/>
            <a:ext cx="9144000" cy="6858000"/>
          </a:xfrm>
          <a:prstGeom prst="rect">
            <a:avLst/>
          </a:prstGeom>
        </p:spPr>
      </p:pic>
    </p:spTree>
    <p:extLst>
      <p:ext uri="{BB962C8B-B14F-4D97-AF65-F5344CB8AC3E}">
        <p14:creationId xmlns:p14="http://schemas.microsoft.com/office/powerpoint/2010/main" val="5148057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ctrTitle"/>
          </p:nvPr>
        </p:nvSpPr>
        <p:spPr>
          <a:xfrm>
            <a:off x="1709682" y="2186865"/>
            <a:ext cx="5829300" cy="1851628"/>
          </a:xfrm>
        </p:spPr>
        <p:txBody>
          <a:bodyPr>
            <a:normAutofit fontScale="90000"/>
          </a:bodyPr>
          <a:lstStyle/>
          <a:p>
            <a:br>
              <a:rPr lang="en-US" dirty="0"/>
            </a:br>
            <a:br>
              <a:rPr lang="en-US" dirty="0"/>
            </a:br>
            <a:endParaRPr lang="en-US" sz="3000" dirty="0"/>
          </a:p>
        </p:txBody>
      </p:sp>
      <p:sp>
        <p:nvSpPr>
          <p:cNvPr id="3" name="Subtitle 2"/>
          <p:cNvSpPr>
            <a:spLocks noGrp="1"/>
          </p:cNvSpPr>
          <p:nvPr>
            <p:ph type="subTitle" idx="1"/>
          </p:nvPr>
        </p:nvSpPr>
        <p:spPr>
          <a:xfrm>
            <a:off x="2171700" y="4364428"/>
            <a:ext cx="4800600" cy="1314450"/>
          </a:xfrm>
        </p:spPr>
        <p:txBody>
          <a:bodyPr>
            <a:normAutofit/>
          </a:bodyPr>
          <a:lstStyle/>
          <a:p>
            <a:r>
              <a:rPr lang="en-US" dirty="0">
                <a:solidFill>
                  <a:schemeClr val="bg1">
                    <a:lumMod val="65000"/>
                  </a:schemeClr>
                </a:solidFill>
              </a:rPr>
              <a:t>Session 8</a:t>
            </a:r>
          </a:p>
          <a:p>
            <a:r>
              <a:rPr lang="en-US" dirty="0">
                <a:solidFill>
                  <a:schemeClr val="bg1">
                    <a:lumMod val="65000"/>
                  </a:schemeClr>
                </a:solidFill>
              </a:rPr>
              <a:t>External Specialist Witnesses</a:t>
            </a:r>
          </a:p>
          <a:p>
            <a:endParaRPr lang="en-US" dirty="0">
              <a:solidFill>
                <a:schemeClr val="bg1">
                  <a:lumMod val="65000"/>
                </a:schemeClr>
              </a:solidFill>
            </a:endParaRPr>
          </a:p>
        </p:txBody>
      </p:sp>
      <p:pic>
        <p:nvPicPr>
          <p:cNvPr id="5" name="Picture 4">
            <a:extLst>
              <a:ext uri="{FF2B5EF4-FFF2-40B4-BE49-F238E27FC236}">
                <a16:creationId xmlns:a16="http://schemas.microsoft.com/office/drawing/2014/main" id="{D3ABC047-F713-4167-BADD-0F4A9056A6E3}"/>
              </a:ext>
            </a:extLst>
          </p:cNvPr>
          <p:cNvPicPr>
            <a:picLocks noChangeAspect="1"/>
          </p:cNvPicPr>
          <p:nvPr/>
        </p:nvPicPr>
        <p:blipFill>
          <a:blip r:embed="rId2"/>
          <a:stretch>
            <a:fillRect/>
          </a:stretch>
        </p:blipFill>
        <p:spPr>
          <a:xfrm>
            <a:off x="2590998" y="1277912"/>
            <a:ext cx="2711431" cy="864183"/>
          </a:xfrm>
          <a:prstGeom prst="rect">
            <a:avLst/>
          </a:prstGeom>
        </p:spPr>
      </p:pic>
      <p:pic>
        <p:nvPicPr>
          <p:cNvPr id="8" name="Picture 7">
            <a:extLst>
              <a:ext uri="{FF2B5EF4-FFF2-40B4-BE49-F238E27FC236}">
                <a16:creationId xmlns:a16="http://schemas.microsoft.com/office/drawing/2014/main" id="{1E195CEF-6B42-439A-8248-A0D3877E64B5}"/>
              </a:ext>
            </a:extLst>
          </p:cNvPr>
          <p:cNvPicPr>
            <a:picLocks noChangeAspect="1"/>
          </p:cNvPicPr>
          <p:nvPr/>
        </p:nvPicPr>
        <p:blipFill>
          <a:blip r:embed="rId3"/>
          <a:stretch>
            <a:fillRect/>
          </a:stretch>
        </p:blipFill>
        <p:spPr>
          <a:xfrm>
            <a:off x="0" y="0"/>
            <a:ext cx="9144000" cy="834865"/>
          </a:xfrm>
          <a:prstGeom prst="rect">
            <a:avLst/>
          </a:prstGeom>
        </p:spPr>
      </p:pic>
      <p:pic>
        <p:nvPicPr>
          <p:cNvPr id="9" name="Picture 8">
            <a:extLst>
              <a:ext uri="{FF2B5EF4-FFF2-40B4-BE49-F238E27FC236}">
                <a16:creationId xmlns:a16="http://schemas.microsoft.com/office/drawing/2014/main" id="{376FE04E-CF67-413A-901F-8C5D9BC1E15E}"/>
              </a:ext>
            </a:extLst>
          </p:cNvPr>
          <p:cNvPicPr>
            <a:picLocks noChangeAspect="1"/>
          </p:cNvPicPr>
          <p:nvPr/>
        </p:nvPicPr>
        <p:blipFill>
          <a:blip r:embed="rId4"/>
          <a:stretch>
            <a:fillRect/>
          </a:stretch>
        </p:blipFill>
        <p:spPr>
          <a:xfrm>
            <a:off x="0" y="0"/>
            <a:ext cx="992210" cy="825320"/>
          </a:xfrm>
          <a:prstGeom prst="rect">
            <a:avLst/>
          </a:prstGeom>
        </p:spPr>
      </p:pic>
      <p:pic>
        <p:nvPicPr>
          <p:cNvPr id="10" name="Picture 9">
            <a:extLst>
              <a:ext uri="{FF2B5EF4-FFF2-40B4-BE49-F238E27FC236}">
                <a16:creationId xmlns:a16="http://schemas.microsoft.com/office/drawing/2014/main" id="{97823487-4EC8-4BF2-90AC-C1B45556CDB3}"/>
              </a:ext>
            </a:extLst>
          </p:cNvPr>
          <p:cNvPicPr>
            <a:picLocks noChangeAspect="1"/>
          </p:cNvPicPr>
          <p:nvPr/>
        </p:nvPicPr>
        <p:blipFill>
          <a:blip r:embed="rId5"/>
          <a:stretch>
            <a:fillRect/>
          </a:stretch>
        </p:blipFill>
        <p:spPr>
          <a:xfrm>
            <a:off x="2002428" y="145174"/>
            <a:ext cx="2711431" cy="534971"/>
          </a:xfrm>
          <a:prstGeom prst="rect">
            <a:avLst/>
          </a:prstGeom>
        </p:spPr>
      </p:pic>
      <p:sp>
        <p:nvSpPr>
          <p:cNvPr id="12" name="TextBox 13">
            <a:extLst>
              <a:ext uri="{FF2B5EF4-FFF2-40B4-BE49-F238E27FC236}">
                <a16:creationId xmlns:a16="http://schemas.microsoft.com/office/drawing/2014/main" id="{2543C57C-3DC8-4814-9261-30C3C9875863}"/>
              </a:ext>
            </a:extLst>
          </p:cNvPr>
          <p:cNvSpPr txBox="1">
            <a:spLocks noChangeArrowheads="1"/>
          </p:cNvSpPr>
          <p:nvPr/>
        </p:nvSpPr>
        <p:spPr bwMode="auto">
          <a:xfrm>
            <a:off x="5645165" y="29790"/>
            <a:ext cx="3337851" cy="784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n-GB" altLang="en-US" sz="2400" b="1" dirty="0">
                <a:solidFill>
                  <a:schemeClr val="bg1"/>
                </a:solidFill>
                <a:latin typeface="Arial Narrow" panose="020B0606020202030204" pitchFamily="34" charset="0"/>
              </a:rPr>
              <a:t>CyberEast</a:t>
            </a:r>
          </a:p>
          <a:p>
            <a:pPr>
              <a:spcBef>
                <a:spcPct val="0"/>
              </a:spcBef>
              <a:buNone/>
            </a:pPr>
            <a:r>
              <a:rPr lang="en-US" altLang="en-US" sz="1050" b="1" dirty="0">
                <a:solidFill>
                  <a:schemeClr val="bg1"/>
                </a:solidFill>
              </a:rPr>
              <a:t>Action on Cybercrime for Cyber Resilience in the Eastern Partnership Region</a:t>
            </a:r>
            <a:endParaRPr lang="en-GB" altLang="en-US" sz="1200" b="1" dirty="0">
              <a:solidFill>
                <a:schemeClr val="bg1"/>
              </a:solidFill>
              <a:latin typeface="Arial Narrow" panose="020B0606020202030204" pitchFamily="34" charset="0"/>
            </a:endParaRPr>
          </a:p>
        </p:txBody>
      </p:sp>
      <p:sp>
        <p:nvSpPr>
          <p:cNvPr id="2" name="Rectangle 1">
            <a:extLst>
              <a:ext uri="{FF2B5EF4-FFF2-40B4-BE49-F238E27FC236}">
                <a16:creationId xmlns:a16="http://schemas.microsoft.com/office/drawing/2014/main" id="{4DEAF910-7202-419E-A931-2ECF3E5A0BFB}"/>
              </a:ext>
            </a:extLst>
          </p:cNvPr>
          <p:cNvSpPr/>
          <p:nvPr/>
        </p:nvSpPr>
        <p:spPr>
          <a:xfrm>
            <a:off x="736847" y="1563661"/>
            <a:ext cx="7528263" cy="2123658"/>
          </a:xfrm>
          <a:prstGeom prst="rect">
            <a:avLst/>
          </a:prstGeom>
        </p:spPr>
        <p:txBody>
          <a:bodyPr wrap="square">
            <a:spAutoFit/>
          </a:bodyPr>
          <a:lstStyle/>
          <a:p>
            <a:pPr algn="ctr"/>
            <a:r>
              <a:rPr lang="en-GB" sz="4400" b="1" dirty="0"/>
              <a:t>First Responder Cybercrime </a:t>
            </a:r>
          </a:p>
          <a:p>
            <a:pPr algn="ctr"/>
            <a:r>
              <a:rPr lang="en-GB" sz="4400" b="1" dirty="0"/>
              <a:t>&amp; </a:t>
            </a:r>
          </a:p>
          <a:p>
            <a:pPr algn="ctr"/>
            <a:r>
              <a:rPr lang="en-GB" sz="4400" b="1" dirty="0"/>
              <a:t>Electronic Evidence</a:t>
            </a:r>
          </a:p>
        </p:txBody>
      </p:sp>
    </p:spTree>
    <p:extLst>
      <p:ext uri="{BB962C8B-B14F-4D97-AF65-F5344CB8AC3E}">
        <p14:creationId xmlns:p14="http://schemas.microsoft.com/office/powerpoint/2010/main" val="98954316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Title 1">
            <a:extLst>
              <a:ext uri="{FF2B5EF4-FFF2-40B4-BE49-F238E27FC236}">
                <a16:creationId xmlns:a16="http://schemas.microsoft.com/office/drawing/2014/main" id="{09A694FB-EEF5-4700-94E7-63A34E0AAE71}"/>
              </a:ext>
            </a:extLst>
          </p:cNvPr>
          <p:cNvSpPr>
            <a:spLocks noGrp="1"/>
          </p:cNvSpPr>
          <p:nvPr>
            <p:ph type="title"/>
          </p:nvPr>
        </p:nvSpPr>
        <p:spPr>
          <a:xfrm>
            <a:off x="628650" y="681037"/>
            <a:ext cx="7886700" cy="1325563"/>
          </a:xfrm>
        </p:spPr>
        <p:txBody>
          <a:bodyPr/>
          <a:lstStyle/>
          <a:p>
            <a:r>
              <a:rPr lang="en-GB" altLang="en-US" sz="4000" b="1" dirty="0">
                <a:latin typeface="+mn-lt"/>
              </a:rPr>
              <a:t>Digital forensics specialist witnesses</a:t>
            </a:r>
            <a:endParaRPr lang="en-US" altLang="en-US" sz="4000" dirty="0">
              <a:latin typeface="+mn-lt"/>
            </a:endParaRPr>
          </a:p>
        </p:txBody>
      </p:sp>
      <p:sp>
        <p:nvSpPr>
          <p:cNvPr id="68611" name="Content Placeholder 2">
            <a:extLst>
              <a:ext uri="{FF2B5EF4-FFF2-40B4-BE49-F238E27FC236}">
                <a16:creationId xmlns:a16="http://schemas.microsoft.com/office/drawing/2014/main" id="{900392B1-860F-454F-B8C2-44C1AC90F0F8}"/>
              </a:ext>
            </a:extLst>
          </p:cNvPr>
          <p:cNvSpPr>
            <a:spLocks noGrp="1"/>
          </p:cNvSpPr>
          <p:nvPr>
            <p:ph idx="1"/>
          </p:nvPr>
        </p:nvSpPr>
        <p:spPr/>
        <p:txBody>
          <a:bodyPr>
            <a:normAutofit/>
          </a:bodyPr>
          <a:lstStyle/>
          <a:p>
            <a:pPr>
              <a:buFont typeface="Arial" panose="020B0604020202020204" pitchFamily="34" charset="0"/>
              <a:buNone/>
            </a:pPr>
            <a:r>
              <a:rPr lang="en-US" altLang="en-US" b="1" dirty="0"/>
              <a:t>Contextual knowledge</a:t>
            </a:r>
            <a:endParaRPr lang="en-US" altLang="en-US" dirty="0"/>
          </a:p>
          <a:p>
            <a:r>
              <a:rPr lang="en-US" altLang="en-US" dirty="0"/>
              <a:t>Understanding the different approaches, language, philosophies, practices and roles of the police, the law, and the technical knowledge of Information.</a:t>
            </a:r>
          </a:p>
          <a:p>
            <a:endParaRPr lang="en-US" altLang="en-US" dirty="0"/>
          </a:p>
          <a:p>
            <a:r>
              <a:rPr lang="en-US" altLang="en-US" dirty="0"/>
              <a:t>Technology is essential to guarantee the viability of electronic evidence at Court. Fundamental to this is the understanding of probability in its broadest sense and differences between </a:t>
            </a:r>
            <a:r>
              <a:rPr lang="en-US" altLang="en-US" b="1" dirty="0"/>
              <a:t>scientific proof and legal proof.</a:t>
            </a:r>
          </a:p>
          <a:p>
            <a:endParaRPr lang="en-US" altLang="en-US" dirty="0"/>
          </a:p>
        </p:txBody>
      </p:sp>
      <p:sp>
        <p:nvSpPr>
          <p:cNvPr id="68612" name="Slide Number Placeholder 3">
            <a:extLst>
              <a:ext uri="{FF2B5EF4-FFF2-40B4-BE49-F238E27FC236}">
                <a16:creationId xmlns:a16="http://schemas.microsoft.com/office/drawing/2014/main" id="{D45159FC-02F2-4389-A4D8-348E476A3C85}"/>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AA7DA77C-A976-47F5-A2E3-CDA89E0919D9}" type="slidenum">
              <a:rPr lang="en-US" altLang="en-US" sz="1200">
                <a:solidFill>
                  <a:srgbClr val="898989"/>
                </a:solidFill>
              </a:rPr>
              <a:pPr>
                <a:spcBef>
                  <a:spcPct val="0"/>
                </a:spcBef>
                <a:buFontTx/>
                <a:buNone/>
              </a:pPr>
              <a:t>10</a:t>
            </a:fld>
            <a:endParaRPr lang="en-US" altLang="en-US" sz="1200" dirty="0">
              <a:solidFill>
                <a:srgbClr val="898989"/>
              </a:solidFill>
            </a:endParaRPr>
          </a:p>
        </p:txBody>
      </p:sp>
    </p:spTree>
    <p:extLst>
      <p:ext uri="{BB962C8B-B14F-4D97-AF65-F5344CB8AC3E}">
        <p14:creationId xmlns:p14="http://schemas.microsoft.com/office/powerpoint/2010/main" val="18256387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Title 1">
            <a:extLst>
              <a:ext uri="{FF2B5EF4-FFF2-40B4-BE49-F238E27FC236}">
                <a16:creationId xmlns:a16="http://schemas.microsoft.com/office/drawing/2014/main" id="{8CEC3F00-56C6-407E-A2A9-44F90AFB3DF2}"/>
              </a:ext>
            </a:extLst>
          </p:cNvPr>
          <p:cNvSpPr>
            <a:spLocks noGrp="1"/>
          </p:cNvSpPr>
          <p:nvPr>
            <p:ph type="title"/>
          </p:nvPr>
        </p:nvSpPr>
        <p:spPr>
          <a:xfrm>
            <a:off x="628650" y="580279"/>
            <a:ext cx="7886700" cy="1325563"/>
          </a:xfrm>
        </p:spPr>
        <p:txBody>
          <a:bodyPr/>
          <a:lstStyle/>
          <a:p>
            <a:r>
              <a:rPr lang="en-GB" altLang="en-US" sz="4000" b="1" dirty="0">
                <a:latin typeface="+mn-lt"/>
              </a:rPr>
              <a:t>Digital forensics specialist witnesses</a:t>
            </a:r>
            <a:endParaRPr lang="en-US" altLang="en-US" sz="4000" dirty="0">
              <a:latin typeface="+mn-lt"/>
            </a:endParaRPr>
          </a:p>
        </p:txBody>
      </p:sp>
      <p:sp>
        <p:nvSpPr>
          <p:cNvPr id="69635" name="Content Placeholder 2">
            <a:extLst>
              <a:ext uri="{FF2B5EF4-FFF2-40B4-BE49-F238E27FC236}">
                <a16:creationId xmlns:a16="http://schemas.microsoft.com/office/drawing/2014/main" id="{EBE7FAD7-F289-441F-B55B-A41720C0ED7B}"/>
              </a:ext>
            </a:extLst>
          </p:cNvPr>
          <p:cNvSpPr>
            <a:spLocks noGrp="1"/>
          </p:cNvSpPr>
          <p:nvPr>
            <p:ph idx="1"/>
          </p:nvPr>
        </p:nvSpPr>
        <p:spPr/>
        <p:txBody>
          <a:bodyPr/>
          <a:lstStyle/>
          <a:p>
            <a:pPr>
              <a:buFont typeface="Arial" panose="020B0604020202020204" pitchFamily="34" charset="0"/>
              <a:buNone/>
            </a:pPr>
            <a:r>
              <a:rPr lang="en-US" altLang="en-US" b="1" dirty="0"/>
              <a:t>Legal knowledge</a:t>
            </a:r>
            <a:endParaRPr lang="en-US" altLang="en-US" dirty="0"/>
          </a:p>
          <a:p>
            <a:pPr>
              <a:buFont typeface="Arial" panose="020B0604020202020204" pitchFamily="34" charset="0"/>
              <a:buNone/>
            </a:pPr>
            <a:r>
              <a:rPr lang="en-US" altLang="en-US" sz="2800" dirty="0"/>
              <a:t>    Understanding of relevant aspects of law such as legal concepts and procedures in relation to:</a:t>
            </a:r>
          </a:p>
          <a:p>
            <a:r>
              <a:rPr lang="en-US" altLang="en-US" sz="2800" dirty="0"/>
              <a:t>Statements;</a:t>
            </a:r>
          </a:p>
          <a:p>
            <a:r>
              <a:rPr lang="en-US" altLang="en-US" sz="2800" dirty="0"/>
              <a:t>Continuity;</a:t>
            </a:r>
          </a:p>
          <a:p>
            <a:r>
              <a:rPr lang="en-US" altLang="en-US" sz="2800" dirty="0"/>
              <a:t>Court procedures;</a:t>
            </a:r>
          </a:p>
          <a:p>
            <a:r>
              <a:rPr lang="en-US" altLang="en-US" sz="2800" dirty="0"/>
              <a:t>A clear understanding of the roles and responsibilities of the expert witness is essential.</a:t>
            </a:r>
          </a:p>
          <a:p>
            <a:endParaRPr lang="en-US" altLang="en-US" dirty="0"/>
          </a:p>
        </p:txBody>
      </p:sp>
      <p:sp>
        <p:nvSpPr>
          <p:cNvPr id="69636" name="Slide Number Placeholder 3">
            <a:extLst>
              <a:ext uri="{FF2B5EF4-FFF2-40B4-BE49-F238E27FC236}">
                <a16:creationId xmlns:a16="http://schemas.microsoft.com/office/drawing/2014/main" id="{CE61D3A1-8C81-42EA-8B49-FFC1245AFC1C}"/>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F483779D-BBB0-4914-8B00-EC578EF87BE9}" type="slidenum">
              <a:rPr lang="en-US" altLang="en-US" sz="1200">
                <a:solidFill>
                  <a:srgbClr val="898989"/>
                </a:solidFill>
              </a:rPr>
              <a:pPr>
                <a:spcBef>
                  <a:spcPct val="0"/>
                </a:spcBef>
                <a:buFontTx/>
                <a:buNone/>
              </a:pPr>
              <a:t>11</a:t>
            </a:fld>
            <a:endParaRPr lang="en-US" altLang="en-US" sz="1200" dirty="0">
              <a:solidFill>
                <a:srgbClr val="898989"/>
              </a:solidFill>
            </a:endParaRPr>
          </a:p>
        </p:txBody>
      </p:sp>
    </p:spTree>
    <p:extLst>
      <p:ext uri="{BB962C8B-B14F-4D97-AF65-F5344CB8AC3E}">
        <p14:creationId xmlns:p14="http://schemas.microsoft.com/office/powerpoint/2010/main" val="37841644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Title 1">
            <a:extLst>
              <a:ext uri="{FF2B5EF4-FFF2-40B4-BE49-F238E27FC236}">
                <a16:creationId xmlns:a16="http://schemas.microsoft.com/office/drawing/2014/main" id="{92387A3D-7EDA-491D-93DE-2A9F08578B2D}"/>
              </a:ext>
            </a:extLst>
          </p:cNvPr>
          <p:cNvSpPr>
            <a:spLocks noGrp="1"/>
          </p:cNvSpPr>
          <p:nvPr>
            <p:ph type="title"/>
          </p:nvPr>
        </p:nvSpPr>
        <p:spPr>
          <a:xfrm>
            <a:off x="628650" y="623309"/>
            <a:ext cx="7886700" cy="1325563"/>
          </a:xfrm>
        </p:spPr>
        <p:txBody>
          <a:bodyPr/>
          <a:lstStyle/>
          <a:p>
            <a:r>
              <a:rPr lang="en-GB" altLang="en-US" sz="4000" b="1" dirty="0">
                <a:latin typeface="+mn-lt"/>
              </a:rPr>
              <a:t>Digital forensics specialist witnesses</a:t>
            </a:r>
            <a:endParaRPr lang="en-US" altLang="en-US" sz="4000" dirty="0">
              <a:latin typeface="+mn-lt"/>
            </a:endParaRPr>
          </a:p>
        </p:txBody>
      </p:sp>
      <p:sp>
        <p:nvSpPr>
          <p:cNvPr id="70659" name="Content Placeholder 2">
            <a:extLst>
              <a:ext uri="{FF2B5EF4-FFF2-40B4-BE49-F238E27FC236}">
                <a16:creationId xmlns:a16="http://schemas.microsoft.com/office/drawing/2014/main" id="{48BAAB58-D2D0-4B3A-906E-4A4BEDD9EF05}"/>
              </a:ext>
            </a:extLst>
          </p:cNvPr>
          <p:cNvSpPr>
            <a:spLocks noGrp="1"/>
          </p:cNvSpPr>
          <p:nvPr>
            <p:ph idx="1"/>
          </p:nvPr>
        </p:nvSpPr>
        <p:spPr>
          <a:xfrm>
            <a:off x="365760" y="1825625"/>
            <a:ext cx="8369449" cy="4530726"/>
          </a:xfrm>
        </p:spPr>
        <p:txBody>
          <a:bodyPr/>
          <a:lstStyle/>
          <a:p>
            <a:pPr>
              <a:buFont typeface="Arial" panose="020B0604020202020204" pitchFamily="34" charset="0"/>
              <a:buNone/>
            </a:pPr>
            <a:r>
              <a:rPr lang="en-US" altLang="en-US" b="1" dirty="0"/>
              <a:t>Communication skills </a:t>
            </a:r>
          </a:p>
          <a:p>
            <a:pPr indent="0">
              <a:buFont typeface="Arial" panose="020B0604020202020204" pitchFamily="34" charset="0"/>
              <a:buNone/>
            </a:pPr>
            <a:r>
              <a:rPr lang="en-US" altLang="en-US" dirty="0"/>
              <a:t>The ability to express and explain in ordinary language, both verbally and in writing:-</a:t>
            </a:r>
          </a:p>
          <a:p>
            <a:pPr lvl="1">
              <a:buFont typeface="Wingdings" panose="05000000000000000000" pitchFamily="2" charset="2"/>
              <a:buChar char="Ø"/>
            </a:pPr>
            <a:r>
              <a:rPr lang="en-US" altLang="en-US" sz="2800" dirty="0"/>
              <a:t>Nature of specialism;</a:t>
            </a:r>
          </a:p>
          <a:p>
            <a:pPr lvl="1">
              <a:buFont typeface="Wingdings" panose="05000000000000000000" pitchFamily="2" charset="2"/>
              <a:buChar char="Ø"/>
            </a:pPr>
            <a:r>
              <a:rPr lang="en-US" altLang="en-US" sz="2800" dirty="0"/>
              <a:t>Techniques and equipment used;</a:t>
            </a:r>
          </a:p>
          <a:p>
            <a:pPr lvl="1">
              <a:buFont typeface="Wingdings" panose="05000000000000000000" pitchFamily="2" charset="2"/>
              <a:buChar char="Ø"/>
            </a:pPr>
            <a:r>
              <a:rPr lang="en-US" altLang="en-US" sz="2800" dirty="0"/>
              <a:t>Methods of interpretation;</a:t>
            </a:r>
          </a:p>
          <a:p>
            <a:pPr lvl="1">
              <a:buFont typeface="Wingdings" panose="05000000000000000000" pitchFamily="2" charset="2"/>
              <a:buChar char="Ø"/>
            </a:pPr>
            <a:r>
              <a:rPr lang="en-US" altLang="en-US" sz="2800" dirty="0"/>
              <a:t>Strengths and weaknesses of evidence;</a:t>
            </a:r>
          </a:p>
          <a:p>
            <a:pPr lvl="1">
              <a:buFont typeface="Wingdings" panose="05000000000000000000" pitchFamily="2" charset="2"/>
              <a:buChar char="Ø"/>
            </a:pPr>
            <a:r>
              <a:rPr lang="en-US" altLang="en-US" sz="2800" dirty="0"/>
              <a:t>Alternative explanations.</a:t>
            </a:r>
          </a:p>
          <a:p>
            <a:endParaRPr lang="en-US" altLang="en-US" sz="2800" dirty="0"/>
          </a:p>
        </p:txBody>
      </p:sp>
      <p:sp>
        <p:nvSpPr>
          <p:cNvPr id="70660" name="Slide Number Placeholder 3">
            <a:extLst>
              <a:ext uri="{FF2B5EF4-FFF2-40B4-BE49-F238E27FC236}">
                <a16:creationId xmlns:a16="http://schemas.microsoft.com/office/drawing/2014/main" id="{1B1FE94D-CA8C-4CE0-AB1F-90652DD74CAF}"/>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ED00EC8C-5F90-4B65-9391-59BEDE582945}" type="slidenum">
              <a:rPr lang="en-US" altLang="en-US" sz="1200">
                <a:solidFill>
                  <a:srgbClr val="898989"/>
                </a:solidFill>
              </a:rPr>
              <a:pPr>
                <a:spcBef>
                  <a:spcPct val="0"/>
                </a:spcBef>
                <a:buFontTx/>
                <a:buNone/>
              </a:pPr>
              <a:t>12</a:t>
            </a:fld>
            <a:endParaRPr lang="en-US" altLang="en-US" sz="1200" dirty="0">
              <a:solidFill>
                <a:srgbClr val="898989"/>
              </a:solidFill>
            </a:endParaRPr>
          </a:p>
        </p:txBody>
      </p:sp>
    </p:spTree>
    <p:extLst>
      <p:ext uri="{BB962C8B-B14F-4D97-AF65-F5344CB8AC3E}">
        <p14:creationId xmlns:p14="http://schemas.microsoft.com/office/powerpoint/2010/main" val="6206713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Title 1">
            <a:extLst>
              <a:ext uri="{FF2B5EF4-FFF2-40B4-BE49-F238E27FC236}">
                <a16:creationId xmlns:a16="http://schemas.microsoft.com/office/drawing/2014/main" id="{1EA9AB98-5F4B-46F8-BAD3-ACFA5201B57E}"/>
              </a:ext>
            </a:extLst>
          </p:cNvPr>
          <p:cNvSpPr>
            <a:spLocks noGrp="1"/>
          </p:cNvSpPr>
          <p:nvPr>
            <p:ph type="title"/>
          </p:nvPr>
        </p:nvSpPr>
        <p:spPr>
          <a:xfrm>
            <a:off x="542588" y="681037"/>
            <a:ext cx="7886700" cy="1325563"/>
          </a:xfrm>
        </p:spPr>
        <p:txBody>
          <a:bodyPr/>
          <a:lstStyle/>
          <a:p>
            <a:r>
              <a:rPr lang="en-GB" altLang="en-US" sz="4000" b="1" dirty="0">
                <a:latin typeface="+mn-lt"/>
              </a:rPr>
              <a:t>Digital forensics specialist witnesses</a:t>
            </a:r>
            <a:endParaRPr lang="en-US" altLang="en-US" sz="4000" dirty="0">
              <a:latin typeface="+mn-lt"/>
            </a:endParaRPr>
          </a:p>
        </p:txBody>
      </p:sp>
      <p:sp>
        <p:nvSpPr>
          <p:cNvPr id="71683" name="Content Placeholder 2">
            <a:extLst>
              <a:ext uri="{FF2B5EF4-FFF2-40B4-BE49-F238E27FC236}">
                <a16:creationId xmlns:a16="http://schemas.microsoft.com/office/drawing/2014/main" id="{B99BA29E-0856-4052-A730-5092CB4CD9F0}"/>
              </a:ext>
            </a:extLst>
          </p:cNvPr>
          <p:cNvSpPr>
            <a:spLocks noGrp="1"/>
          </p:cNvSpPr>
          <p:nvPr>
            <p:ph idx="1"/>
          </p:nvPr>
        </p:nvSpPr>
        <p:spPr/>
        <p:txBody>
          <a:bodyPr/>
          <a:lstStyle/>
          <a:p>
            <a:pPr>
              <a:buFont typeface="Arial" panose="020B0604020202020204" pitchFamily="34" charset="0"/>
              <a:buNone/>
            </a:pPr>
            <a:r>
              <a:rPr lang="en-US" altLang="en-US" sz="2800" b="1" dirty="0"/>
              <a:t>General </a:t>
            </a:r>
            <a:endParaRPr lang="en-US" altLang="en-US" sz="2800" dirty="0"/>
          </a:p>
          <a:p>
            <a:r>
              <a:rPr lang="en-US" altLang="en-US" sz="2800" dirty="0"/>
              <a:t>Cleared to appropriate security level to handle the evidential material.</a:t>
            </a:r>
          </a:p>
          <a:p>
            <a:r>
              <a:rPr lang="en-US" altLang="en-US" sz="2800" dirty="0"/>
              <a:t>Made aware of any relevant Child Abuse Images guidelines.</a:t>
            </a:r>
          </a:p>
          <a:p>
            <a:r>
              <a:rPr lang="en-US" altLang="en-US" sz="2800" dirty="0"/>
              <a:t>Made aware of the effect on members of staff of such material and risk assess appropriately.</a:t>
            </a:r>
          </a:p>
          <a:p>
            <a:r>
              <a:rPr lang="en-US" altLang="en-US" sz="2800" dirty="0"/>
              <a:t>Ensured that the specialist has no conflict of interest.</a:t>
            </a:r>
          </a:p>
          <a:p>
            <a:endParaRPr lang="en-US" altLang="en-US" sz="2800" dirty="0"/>
          </a:p>
        </p:txBody>
      </p:sp>
      <p:sp>
        <p:nvSpPr>
          <p:cNvPr id="71684" name="Slide Number Placeholder 3">
            <a:extLst>
              <a:ext uri="{FF2B5EF4-FFF2-40B4-BE49-F238E27FC236}">
                <a16:creationId xmlns:a16="http://schemas.microsoft.com/office/drawing/2014/main" id="{F87EA26C-18FA-4C8F-AC78-2DD6E6861224}"/>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4BD503C1-7829-4CB4-B797-C56F370792B7}" type="slidenum">
              <a:rPr lang="en-US" altLang="en-US" sz="1200">
                <a:solidFill>
                  <a:srgbClr val="898989"/>
                </a:solidFill>
              </a:rPr>
              <a:pPr>
                <a:spcBef>
                  <a:spcPct val="0"/>
                </a:spcBef>
                <a:buFontTx/>
                <a:buNone/>
              </a:pPr>
              <a:t>13</a:t>
            </a:fld>
            <a:endParaRPr lang="en-US" altLang="en-US" sz="1200" dirty="0">
              <a:solidFill>
                <a:srgbClr val="898989"/>
              </a:solidFill>
            </a:endParaRPr>
          </a:p>
        </p:txBody>
      </p:sp>
    </p:spTree>
    <p:extLst>
      <p:ext uri="{BB962C8B-B14F-4D97-AF65-F5344CB8AC3E}">
        <p14:creationId xmlns:p14="http://schemas.microsoft.com/office/powerpoint/2010/main" val="406063673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5">
            <a:extLst>
              <a:ext uri="{FF2B5EF4-FFF2-40B4-BE49-F238E27FC236}">
                <a16:creationId xmlns:a16="http://schemas.microsoft.com/office/drawing/2014/main" id="{8BD44690-E6C7-42BF-B810-1AC9A1BD0CB9}"/>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D00D05FB-F004-4136-94CC-398250E3B501}" type="slidenum">
              <a:rPr lang="en-US" altLang="en-US" sz="1200">
                <a:solidFill>
                  <a:srgbClr val="898989"/>
                </a:solidFill>
              </a:rPr>
              <a:pPr>
                <a:spcBef>
                  <a:spcPct val="0"/>
                </a:spcBef>
                <a:buFontTx/>
                <a:buNone/>
              </a:pPr>
              <a:t>14</a:t>
            </a:fld>
            <a:endParaRPr lang="en-US" altLang="en-US" sz="1200" dirty="0">
              <a:solidFill>
                <a:srgbClr val="898989"/>
              </a:solidFill>
            </a:endParaRPr>
          </a:p>
        </p:txBody>
      </p:sp>
      <p:sp>
        <p:nvSpPr>
          <p:cNvPr id="4099" name="Title 1">
            <a:extLst>
              <a:ext uri="{FF2B5EF4-FFF2-40B4-BE49-F238E27FC236}">
                <a16:creationId xmlns:a16="http://schemas.microsoft.com/office/drawing/2014/main" id="{16FAB3DA-B1EE-487B-A5FB-1EFE5969EE45}"/>
              </a:ext>
            </a:extLst>
          </p:cNvPr>
          <p:cNvSpPr>
            <a:spLocks noGrp="1"/>
          </p:cNvSpPr>
          <p:nvPr>
            <p:ph type="title"/>
          </p:nvPr>
        </p:nvSpPr>
        <p:spPr>
          <a:xfrm>
            <a:off x="457200" y="912020"/>
            <a:ext cx="8229600" cy="773112"/>
          </a:xfrm>
        </p:spPr>
        <p:txBody>
          <a:bodyPr>
            <a:normAutofit/>
          </a:bodyPr>
          <a:lstStyle/>
          <a:p>
            <a:pPr algn="ctr" eaLnBrk="1" hangingPunct="1"/>
            <a:r>
              <a:rPr lang="en-US" altLang="en-US" sz="4000" b="1" dirty="0">
                <a:latin typeface="+mn-lt"/>
              </a:rPr>
              <a:t>Session Objectives</a:t>
            </a:r>
          </a:p>
        </p:txBody>
      </p:sp>
      <p:sp>
        <p:nvSpPr>
          <p:cNvPr id="4100" name="Content Placeholder 2">
            <a:extLst>
              <a:ext uri="{FF2B5EF4-FFF2-40B4-BE49-F238E27FC236}">
                <a16:creationId xmlns:a16="http://schemas.microsoft.com/office/drawing/2014/main" id="{B36D0694-79FF-4812-BE49-6C02B760303F}"/>
              </a:ext>
            </a:extLst>
          </p:cNvPr>
          <p:cNvSpPr>
            <a:spLocks/>
          </p:cNvSpPr>
          <p:nvPr/>
        </p:nvSpPr>
        <p:spPr bwMode="auto">
          <a:xfrm>
            <a:off x="457200" y="1685132"/>
            <a:ext cx="8512175" cy="530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n-US" altLang="en-US" sz="2800" b="1" dirty="0">
                <a:latin typeface="Arial" panose="020B0604020202020204" pitchFamily="34" charset="0"/>
              </a:rPr>
              <a:t>This session has provided participants with a knowledge of: </a:t>
            </a:r>
            <a:endParaRPr lang="el-GR" altLang="en-US" sz="2800" b="1" dirty="0">
              <a:latin typeface="Arial" panose="020B0604020202020204" pitchFamily="34" charset="0"/>
            </a:endParaRPr>
          </a:p>
          <a:p>
            <a:pPr marL="457200" indent="-457200">
              <a:spcBef>
                <a:spcPct val="0"/>
              </a:spcBef>
            </a:pPr>
            <a:endParaRPr lang="el-GR" altLang="en-US" sz="2800" dirty="0">
              <a:latin typeface="Arial" panose="020B0604020202020204" pitchFamily="34" charset="0"/>
            </a:endParaRPr>
          </a:p>
          <a:p>
            <a:pPr marL="457200" indent="-457200">
              <a:spcBef>
                <a:spcPct val="0"/>
              </a:spcBef>
            </a:pPr>
            <a:r>
              <a:rPr lang="en-GB" altLang="en-US" sz="2800" dirty="0">
                <a:latin typeface="Arial" panose="020B0604020202020204" pitchFamily="34" charset="0"/>
              </a:rPr>
              <a:t>The role of the external specialist witnesses.</a:t>
            </a:r>
          </a:p>
          <a:p>
            <a:pPr marL="457200" indent="-457200">
              <a:spcBef>
                <a:spcPct val="0"/>
              </a:spcBef>
            </a:pPr>
            <a:r>
              <a:rPr lang="en-GB" altLang="en-US" sz="2800" dirty="0">
                <a:latin typeface="Arial" panose="020B0604020202020204" pitchFamily="34" charset="0"/>
              </a:rPr>
              <a:t>The skills required by an external witness.</a:t>
            </a:r>
          </a:p>
          <a:p>
            <a:pPr marL="457200" indent="-457200">
              <a:spcBef>
                <a:spcPct val="0"/>
              </a:spcBef>
            </a:pPr>
            <a:r>
              <a:rPr lang="en-GB" altLang="en-US" sz="2800" dirty="0">
                <a:latin typeface="Arial" panose="020B0604020202020204" pitchFamily="34" charset="0"/>
              </a:rPr>
              <a:t>The responsibilities of the Officer in Charge when deploying an external specialist as a witnesses.</a:t>
            </a:r>
          </a:p>
          <a:p>
            <a:pPr marL="457200" indent="-457200">
              <a:spcBef>
                <a:spcPct val="0"/>
              </a:spcBef>
            </a:pPr>
            <a:endParaRPr lang="el-GR" altLang="en-US" sz="2800" dirty="0">
              <a:latin typeface="Arial" panose="020B0604020202020204" pitchFamily="34" charset="0"/>
            </a:endParaRPr>
          </a:p>
        </p:txBody>
      </p:sp>
    </p:spTree>
    <p:extLst>
      <p:ext uri="{BB962C8B-B14F-4D97-AF65-F5344CB8AC3E}">
        <p14:creationId xmlns:p14="http://schemas.microsoft.com/office/powerpoint/2010/main" val="44157052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Number Placeholder 5">
            <a:extLst>
              <a:ext uri="{FF2B5EF4-FFF2-40B4-BE49-F238E27FC236}">
                <a16:creationId xmlns:a16="http://schemas.microsoft.com/office/drawing/2014/main" id="{A39020DB-1374-4041-A030-B770898372AE}"/>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E9000BE6-F3F2-46B0-986B-94606403C486}" type="slidenum">
              <a:rPr lang="en-US" altLang="en-US" sz="1200">
                <a:solidFill>
                  <a:srgbClr val="898989"/>
                </a:solidFill>
              </a:rPr>
              <a:pPr>
                <a:spcBef>
                  <a:spcPct val="0"/>
                </a:spcBef>
                <a:buFontTx/>
                <a:buNone/>
              </a:pPr>
              <a:t>15</a:t>
            </a:fld>
            <a:endParaRPr lang="en-US" altLang="en-US" sz="1200" dirty="0">
              <a:solidFill>
                <a:srgbClr val="898989"/>
              </a:solidFill>
            </a:endParaRPr>
          </a:p>
        </p:txBody>
      </p:sp>
      <p:pic>
        <p:nvPicPr>
          <p:cNvPr id="73731" name="Picture 6" descr="Question Mark Clip Art">
            <a:hlinkClick r:id="rId3"/>
            <a:extLst>
              <a:ext uri="{FF2B5EF4-FFF2-40B4-BE49-F238E27FC236}">
                <a16:creationId xmlns:a16="http://schemas.microsoft.com/office/drawing/2014/main" id="{48B144C4-60B5-4DF3-AF2E-B364E3FD539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43250" y="1357313"/>
            <a:ext cx="2857500" cy="285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3732" name="TextBox 3">
            <a:extLst>
              <a:ext uri="{FF2B5EF4-FFF2-40B4-BE49-F238E27FC236}">
                <a16:creationId xmlns:a16="http://schemas.microsoft.com/office/drawing/2014/main" id="{ADC3454F-2D9B-4D99-9E60-2B86B888A95D}"/>
              </a:ext>
            </a:extLst>
          </p:cNvPr>
          <p:cNvSpPr txBox="1">
            <a:spLocks noChangeArrowheads="1"/>
          </p:cNvSpPr>
          <p:nvPr/>
        </p:nvSpPr>
        <p:spPr bwMode="auto">
          <a:xfrm>
            <a:off x="3071813" y="4500563"/>
            <a:ext cx="3081337"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n-GB" altLang="en-US" sz="5400" b="1" dirty="0"/>
              <a:t>Questions</a:t>
            </a:r>
          </a:p>
        </p:txBody>
      </p:sp>
    </p:spTree>
    <p:extLst>
      <p:ext uri="{BB962C8B-B14F-4D97-AF65-F5344CB8AC3E}">
        <p14:creationId xmlns:p14="http://schemas.microsoft.com/office/powerpoint/2010/main" val="14978266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5">
            <a:extLst>
              <a:ext uri="{FF2B5EF4-FFF2-40B4-BE49-F238E27FC236}">
                <a16:creationId xmlns:a16="http://schemas.microsoft.com/office/drawing/2014/main" id="{8BD44690-E6C7-42BF-B810-1AC9A1BD0CB9}"/>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D00D05FB-F004-4136-94CC-398250E3B501}" type="slidenum">
              <a:rPr lang="en-US" altLang="en-US" sz="1200">
                <a:solidFill>
                  <a:srgbClr val="898989"/>
                </a:solidFill>
              </a:rPr>
              <a:pPr>
                <a:spcBef>
                  <a:spcPct val="0"/>
                </a:spcBef>
                <a:buFontTx/>
                <a:buNone/>
              </a:pPr>
              <a:t>2</a:t>
            </a:fld>
            <a:endParaRPr lang="en-US" altLang="en-US" sz="1200" dirty="0">
              <a:solidFill>
                <a:srgbClr val="898989"/>
              </a:solidFill>
            </a:endParaRPr>
          </a:p>
        </p:txBody>
      </p:sp>
      <p:sp>
        <p:nvSpPr>
          <p:cNvPr id="4099" name="Title 1">
            <a:extLst>
              <a:ext uri="{FF2B5EF4-FFF2-40B4-BE49-F238E27FC236}">
                <a16:creationId xmlns:a16="http://schemas.microsoft.com/office/drawing/2014/main" id="{16FAB3DA-B1EE-487B-A5FB-1EFE5969EE45}"/>
              </a:ext>
            </a:extLst>
          </p:cNvPr>
          <p:cNvSpPr>
            <a:spLocks noGrp="1"/>
          </p:cNvSpPr>
          <p:nvPr>
            <p:ph type="title"/>
          </p:nvPr>
        </p:nvSpPr>
        <p:spPr>
          <a:xfrm>
            <a:off x="457200" y="912020"/>
            <a:ext cx="8229600" cy="773112"/>
          </a:xfrm>
        </p:spPr>
        <p:txBody>
          <a:bodyPr>
            <a:normAutofit/>
          </a:bodyPr>
          <a:lstStyle/>
          <a:p>
            <a:pPr algn="ctr" eaLnBrk="1" hangingPunct="1"/>
            <a:r>
              <a:rPr lang="en-US" altLang="en-US" sz="4000" b="1" dirty="0">
                <a:latin typeface="+mn-lt"/>
              </a:rPr>
              <a:t>Session Objectives</a:t>
            </a:r>
          </a:p>
        </p:txBody>
      </p:sp>
      <p:sp>
        <p:nvSpPr>
          <p:cNvPr id="4100" name="Content Placeholder 2">
            <a:extLst>
              <a:ext uri="{FF2B5EF4-FFF2-40B4-BE49-F238E27FC236}">
                <a16:creationId xmlns:a16="http://schemas.microsoft.com/office/drawing/2014/main" id="{B36D0694-79FF-4812-BE49-6C02B760303F}"/>
              </a:ext>
            </a:extLst>
          </p:cNvPr>
          <p:cNvSpPr>
            <a:spLocks/>
          </p:cNvSpPr>
          <p:nvPr/>
        </p:nvSpPr>
        <p:spPr bwMode="auto">
          <a:xfrm>
            <a:off x="457200" y="1685132"/>
            <a:ext cx="8512175" cy="530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n-US" altLang="en-US" sz="2800" b="1" dirty="0">
                <a:latin typeface="Arial" panose="020B0604020202020204" pitchFamily="34" charset="0"/>
              </a:rPr>
              <a:t>At the end of this session participants will be able to: </a:t>
            </a:r>
            <a:endParaRPr lang="el-GR" altLang="en-US" sz="2800" b="1" dirty="0">
              <a:latin typeface="Arial" panose="020B0604020202020204" pitchFamily="34" charset="0"/>
            </a:endParaRPr>
          </a:p>
          <a:p>
            <a:pPr marL="457200" indent="-457200">
              <a:spcBef>
                <a:spcPct val="0"/>
              </a:spcBef>
            </a:pPr>
            <a:endParaRPr lang="el-GR" altLang="en-US" sz="2800" dirty="0">
              <a:latin typeface="Arial" panose="020B0604020202020204" pitchFamily="34" charset="0"/>
            </a:endParaRPr>
          </a:p>
          <a:p>
            <a:pPr marL="457200" indent="-457200">
              <a:spcBef>
                <a:spcPct val="0"/>
              </a:spcBef>
            </a:pPr>
            <a:r>
              <a:rPr lang="en-GB" altLang="en-US" sz="2800" dirty="0">
                <a:latin typeface="Arial" panose="020B0604020202020204" pitchFamily="34" charset="0"/>
              </a:rPr>
              <a:t>Discuss the role of the external specialist witnesses.</a:t>
            </a:r>
          </a:p>
          <a:p>
            <a:pPr marL="457200" indent="-457200">
              <a:spcBef>
                <a:spcPct val="0"/>
              </a:spcBef>
            </a:pPr>
            <a:endParaRPr lang="en-GB" altLang="en-US" sz="2800" dirty="0">
              <a:latin typeface="Arial" panose="020B0604020202020204" pitchFamily="34" charset="0"/>
            </a:endParaRPr>
          </a:p>
          <a:p>
            <a:pPr marL="457200" indent="-457200">
              <a:spcBef>
                <a:spcPct val="0"/>
              </a:spcBef>
            </a:pPr>
            <a:r>
              <a:rPr lang="en-GB" altLang="en-US" sz="2800" dirty="0">
                <a:latin typeface="Arial" panose="020B0604020202020204" pitchFamily="34" charset="0"/>
              </a:rPr>
              <a:t>Discuss the responsibilities of the Officer in Charge of the Case in relation  to deploying external specialists as witnesses.</a:t>
            </a:r>
            <a:endParaRPr lang="el-GR" altLang="en-US" sz="2800" dirty="0">
              <a:latin typeface="Arial" panose="020B0604020202020204" pitchFamily="34" charset="0"/>
            </a:endParaRPr>
          </a:p>
        </p:txBody>
      </p:sp>
    </p:spTree>
    <p:extLst>
      <p:ext uri="{BB962C8B-B14F-4D97-AF65-F5344CB8AC3E}">
        <p14:creationId xmlns:p14="http://schemas.microsoft.com/office/powerpoint/2010/main" val="28638641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5">
            <a:extLst>
              <a:ext uri="{FF2B5EF4-FFF2-40B4-BE49-F238E27FC236}">
                <a16:creationId xmlns:a16="http://schemas.microsoft.com/office/drawing/2014/main" id="{8BD44690-E6C7-42BF-B810-1AC9A1BD0CB9}"/>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D00D05FB-F004-4136-94CC-398250E3B501}" type="slidenum">
              <a:rPr lang="en-US" altLang="en-US" sz="1200">
                <a:solidFill>
                  <a:srgbClr val="898989"/>
                </a:solidFill>
              </a:rPr>
              <a:pPr>
                <a:spcBef>
                  <a:spcPct val="0"/>
                </a:spcBef>
                <a:buFontTx/>
                <a:buNone/>
              </a:pPr>
              <a:t>3</a:t>
            </a:fld>
            <a:endParaRPr lang="en-US" altLang="en-US" sz="1200" dirty="0">
              <a:solidFill>
                <a:srgbClr val="898989"/>
              </a:solidFill>
            </a:endParaRPr>
          </a:p>
        </p:txBody>
      </p:sp>
      <p:sp>
        <p:nvSpPr>
          <p:cNvPr id="4099" name="Title 1">
            <a:extLst>
              <a:ext uri="{FF2B5EF4-FFF2-40B4-BE49-F238E27FC236}">
                <a16:creationId xmlns:a16="http://schemas.microsoft.com/office/drawing/2014/main" id="{16FAB3DA-B1EE-487B-A5FB-1EFE5969EE45}"/>
              </a:ext>
            </a:extLst>
          </p:cNvPr>
          <p:cNvSpPr>
            <a:spLocks noGrp="1"/>
          </p:cNvSpPr>
          <p:nvPr>
            <p:ph type="title"/>
          </p:nvPr>
        </p:nvSpPr>
        <p:spPr>
          <a:xfrm>
            <a:off x="457200" y="912020"/>
            <a:ext cx="8229600" cy="773112"/>
          </a:xfrm>
        </p:spPr>
        <p:txBody>
          <a:bodyPr>
            <a:normAutofit/>
          </a:bodyPr>
          <a:lstStyle/>
          <a:p>
            <a:pPr algn="ctr" eaLnBrk="1" hangingPunct="1"/>
            <a:r>
              <a:rPr lang="en-US" altLang="en-US" sz="4000" b="1" dirty="0">
                <a:solidFill>
                  <a:srgbClr val="00B050"/>
                </a:solidFill>
                <a:latin typeface="+mn-lt"/>
              </a:rPr>
              <a:t>Exercise</a:t>
            </a:r>
          </a:p>
        </p:txBody>
      </p:sp>
      <p:sp>
        <p:nvSpPr>
          <p:cNvPr id="4100" name="Content Placeholder 2">
            <a:extLst>
              <a:ext uri="{FF2B5EF4-FFF2-40B4-BE49-F238E27FC236}">
                <a16:creationId xmlns:a16="http://schemas.microsoft.com/office/drawing/2014/main" id="{B36D0694-79FF-4812-BE49-6C02B760303F}"/>
              </a:ext>
            </a:extLst>
          </p:cNvPr>
          <p:cNvSpPr>
            <a:spLocks/>
          </p:cNvSpPr>
          <p:nvPr/>
        </p:nvSpPr>
        <p:spPr bwMode="auto">
          <a:xfrm>
            <a:off x="457200" y="1685132"/>
            <a:ext cx="8512175" cy="530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marL="457200" indent="-457200">
              <a:spcBef>
                <a:spcPct val="0"/>
              </a:spcBef>
            </a:pPr>
            <a:endParaRPr lang="el-GR" altLang="en-US" sz="2800" dirty="0">
              <a:latin typeface="Arial" panose="020B0604020202020204" pitchFamily="34" charset="0"/>
            </a:endParaRPr>
          </a:p>
          <a:p>
            <a:pPr marL="457200" indent="-457200">
              <a:spcBef>
                <a:spcPct val="0"/>
              </a:spcBef>
            </a:pPr>
            <a:r>
              <a:rPr lang="en-GB" altLang="en-US" sz="2800" dirty="0">
                <a:solidFill>
                  <a:srgbClr val="00B050"/>
                </a:solidFill>
                <a:latin typeface="+mn-lt"/>
              </a:rPr>
              <a:t>Why use external specialist witnesses in investigations?</a:t>
            </a:r>
          </a:p>
          <a:p>
            <a:pPr marL="457200" indent="-457200">
              <a:spcBef>
                <a:spcPct val="0"/>
              </a:spcBef>
            </a:pPr>
            <a:endParaRPr lang="en-GB" altLang="en-US" sz="2800" dirty="0">
              <a:solidFill>
                <a:srgbClr val="00B050"/>
              </a:solidFill>
              <a:latin typeface="+mn-lt"/>
            </a:endParaRPr>
          </a:p>
          <a:p>
            <a:pPr marL="457200" indent="-457200">
              <a:spcBef>
                <a:spcPct val="0"/>
              </a:spcBef>
            </a:pPr>
            <a:r>
              <a:rPr lang="en-GB" altLang="en-US" sz="2800" dirty="0">
                <a:solidFill>
                  <a:srgbClr val="00B050"/>
                </a:solidFill>
                <a:latin typeface="+mn-lt"/>
              </a:rPr>
              <a:t>What roles can they undertake?</a:t>
            </a:r>
          </a:p>
          <a:p>
            <a:pPr marL="457200" indent="-457200">
              <a:spcBef>
                <a:spcPct val="0"/>
              </a:spcBef>
            </a:pPr>
            <a:endParaRPr lang="en-GB" altLang="en-US" sz="2800" dirty="0">
              <a:solidFill>
                <a:srgbClr val="00B050"/>
              </a:solidFill>
              <a:latin typeface="+mn-lt"/>
            </a:endParaRPr>
          </a:p>
          <a:p>
            <a:pPr marL="457200" indent="-457200">
              <a:spcBef>
                <a:spcPct val="0"/>
              </a:spcBef>
            </a:pPr>
            <a:r>
              <a:rPr lang="en-GB" altLang="en-US" sz="2800" dirty="0">
                <a:solidFill>
                  <a:srgbClr val="00B050"/>
                </a:solidFill>
                <a:latin typeface="+mn-lt"/>
              </a:rPr>
              <a:t>As the case officer what would be your role and responsibility.</a:t>
            </a:r>
          </a:p>
          <a:p>
            <a:pPr marL="457200" indent="-457200">
              <a:spcBef>
                <a:spcPct val="0"/>
              </a:spcBef>
            </a:pPr>
            <a:endParaRPr lang="en-GB" altLang="en-US" sz="2800" dirty="0">
              <a:solidFill>
                <a:srgbClr val="00B050"/>
              </a:solidFill>
              <a:latin typeface="+mn-lt"/>
            </a:endParaRPr>
          </a:p>
          <a:p>
            <a:pPr marL="457200" indent="-457200">
              <a:spcBef>
                <a:spcPct val="0"/>
              </a:spcBef>
            </a:pPr>
            <a:endParaRPr lang="el-GR" altLang="en-US" sz="2800" dirty="0">
              <a:solidFill>
                <a:srgbClr val="00B050"/>
              </a:solidFill>
              <a:latin typeface="+mn-lt"/>
            </a:endParaRPr>
          </a:p>
        </p:txBody>
      </p:sp>
      <p:pic>
        <p:nvPicPr>
          <p:cNvPr id="3" name="Graphic 2" descr="Boardroom">
            <a:extLst>
              <a:ext uri="{FF2B5EF4-FFF2-40B4-BE49-F238E27FC236}">
                <a16:creationId xmlns:a16="http://schemas.microsoft.com/office/drawing/2014/main" id="{FD71FFDB-B03F-45A5-AE03-40DA1FF7FBA9}"/>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542154" y="4805680"/>
            <a:ext cx="1915796" cy="1915796"/>
          </a:xfrm>
          <a:prstGeom prst="rect">
            <a:avLst/>
          </a:prstGeom>
        </p:spPr>
      </p:pic>
    </p:spTree>
    <p:extLst>
      <p:ext uri="{BB962C8B-B14F-4D97-AF65-F5344CB8AC3E}">
        <p14:creationId xmlns:p14="http://schemas.microsoft.com/office/powerpoint/2010/main" val="7491776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AA121AF-9809-492C-9503-9933F747B223}"/>
              </a:ext>
            </a:extLst>
          </p:cNvPr>
          <p:cNvSpPr>
            <a:spLocks noGrp="1"/>
          </p:cNvSpPr>
          <p:nvPr>
            <p:ph idx="1"/>
          </p:nvPr>
        </p:nvSpPr>
        <p:spPr>
          <a:xfrm>
            <a:off x="628650" y="1268730"/>
            <a:ext cx="7886700" cy="4908233"/>
          </a:xfrm>
        </p:spPr>
        <p:txBody>
          <a:bodyPr/>
          <a:lstStyle/>
          <a:p>
            <a:pPr marL="0" indent="0" algn="ctr">
              <a:buNone/>
              <a:defRPr/>
            </a:pPr>
            <a:r>
              <a:rPr lang="en-US" b="1" dirty="0">
                <a:ea typeface="+mn-ea"/>
                <a:cs typeface="+mn-cs"/>
              </a:rPr>
              <a:t>Evidence Gathering Aim</a:t>
            </a:r>
          </a:p>
          <a:p>
            <a:pPr>
              <a:buFont typeface="Arial" charset="0"/>
              <a:buNone/>
              <a:defRPr/>
            </a:pPr>
            <a:endParaRPr lang="en-US" dirty="0">
              <a:ea typeface="+mn-ea"/>
              <a:cs typeface="+mn-cs"/>
            </a:endParaRPr>
          </a:p>
          <a:p>
            <a:pPr marL="0" indent="0" algn="ctr">
              <a:buFont typeface="Arial" charset="0"/>
              <a:buNone/>
              <a:defRPr/>
            </a:pPr>
            <a:r>
              <a:rPr lang="en-US" sz="2800" i="1" dirty="0">
                <a:ea typeface="+mn-ea"/>
                <a:cs typeface="+mn-cs"/>
              </a:rPr>
              <a:t>After the seizing of evidence, the prosecutor should show to the court that the evidence produced is,</a:t>
            </a:r>
          </a:p>
          <a:p>
            <a:pPr marL="0" indent="0" algn="ctr">
              <a:buFont typeface="Arial" charset="0"/>
              <a:buNone/>
              <a:defRPr/>
            </a:pPr>
            <a:r>
              <a:rPr lang="en-US" sz="2800" b="1" i="1" dirty="0">
                <a:ea typeface="+mn-ea"/>
                <a:cs typeface="+mn-cs"/>
              </a:rPr>
              <a:t>no more and no less </a:t>
            </a:r>
          </a:p>
          <a:p>
            <a:pPr marL="0" indent="0" algn="ctr">
              <a:buFont typeface="Arial" charset="0"/>
              <a:buNone/>
              <a:defRPr/>
            </a:pPr>
            <a:r>
              <a:rPr lang="en-US" sz="2800" i="1" dirty="0">
                <a:ea typeface="+mn-ea"/>
                <a:cs typeface="+mn-cs"/>
              </a:rPr>
              <a:t>than it was first taken into possession. </a:t>
            </a:r>
          </a:p>
        </p:txBody>
      </p:sp>
      <p:sp>
        <p:nvSpPr>
          <p:cNvPr id="5123" name="Slide Number Placeholder 3">
            <a:extLst>
              <a:ext uri="{FF2B5EF4-FFF2-40B4-BE49-F238E27FC236}">
                <a16:creationId xmlns:a16="http://schemas.microsoft.com/office/drawing/2014/main" id="{7B8D6BF2-FFF0-4945-B3BC-91253F671464}"/>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F80D51E2-6F4E-4AB5-AE13-5EC80D401FE2}" type="slidenum">
              <a:rPr lang="en-US" altLang="en-US" sz="1200">
                <a:solidFill>
                  <a:srgbClr val="898989"/>
                </a:solidFill>
              </a:rPr>
              <a:pPr>
                <a:spcBef>
                  <a:spcPct val="0"/>
                </a:spcBef>
                <a:buFontTx/>
                <a:buNone/>
              </a:pPr>
              <a:t>4</a:t>
            </a:fld>
            <a:endParaRPr lang="en-US" altLang="en-US" sz="1200" dirty="0">
              <a:solidFill>
                <a:srgbClr val="898989"/>
              </a:solidFill>
            </a:endParaRPr>
          </a:p>
        </p:txBody>
      </p:sp>
    </p:spTree>
    <p:extLst>
      <p:ext uri="{BB962C8B-B14F-4D97-AF65-F5344CB8AC3E}">
        <p14:creationId xmlns:p14="http://schemas.microsoft.com/office/powerpoint/2010/main" val="34595879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a:extLst>
              <a:ext uri="{FF2B5EF4-FFF2-40B4-BE49-F238E27FC236}">
                <a16:creationId xmlns:a16="http://schemas.microsoft.com/office/drawing/2014/main" id="{3BA2C466-FF01-474B-893C-F6D2F57729B2}"/>
              </a:ext>
            </a:extLst>
          </p:cNvPr>
          <p:cNvSpPr>
            <a:spLocks noGrp="1"/>
          </p:cNvSpPr>
          <p:nvPr>
            <p:ph type="title"/>
          </p:nvPr>
        </p:nvSpPr>
        <p:spPr>
          <a:xfrm>
            <a:off x="628650" y="679450"/>
            <a:ext cx="7886700" cy="1025063"/>
          </a:xfrm>
        </p:spPr>
        <p:txBody>
          <a:bodyPr>
            <a:normAutofit/>
          </a:bodyPr>
          <a:lstStyle/>
          <a:p>
            <a:r>
              <a:rPr lang="en-US" altLang="en-US" sz="4000" b="1" dirty="0">
                <a:latin typeface="+mn-lt"/>
              </a:rPr>
              <a:t>Principle 3 – Specialist Support</a:t>
            </a:r>
          </a:p>
        </p:txBody>
      </p:sp>
      <p:sp>
        <p:nvSpPr>
          <p:cNvPr id="10243" name="Content Placeholder 2">
            <a:extLst>
              <a:ext uri="{FF2B5EF4-FFF2-40B4-BE49-F238E27FC236}">
                <a16:creationId xmlns:a16="http://schemas.microsoft.com/office/drawing/2014/main" id="{12478B9D-C9C6-4907-A80C-3F35FB7230F4}"/>
              </a:ext>
            </a:extLst>
          </p:cNvPr>
          <p:cNvSpPr>
            <a:spLocks noGrp="1"/>
          </p:cNvSpPr>
          <p:nvPr>
            <p:ph idx="1"/>
          </p:nvPr>
        </p:nvSpPr>
        <p:spPr>
          <a:xfrm>
            <a:off x="292963" y="1704513"/>
            <a:ext cx="8584707" cy="4935984"/>
          </a:xfrm>
        </p:spPr>
        <p:txBody>
          <a:bodyPr>
            <a:normAutofit/>
          </a:bodyPr>
          <a:lstStyle/>
          <a:p>
            <a:r>
              <a:rPr lang="en-US" altLang="en-US" sz="2200" dirty="0"/>
              <a:t>If it is assumed that electronic evidence may be found in the course of an operation, the person in charge should notify specialists/external advisers in time.</a:t>
            </a:r>
          </a:p>
          <a:p>
            <a:r>
              <a:rPr lang="en-US" altLang="en-US" sz="2200" dirty="0"/>
              <a:t>For investigations involving search and seizure of electronic evidence it may be necessary to consult external specialists. All external specialists should be familiar with the principles laid down in this or similar relevant documents. A specialist should have:</a:t>
            </a:r>
          </a:p>
          <a:p>
            <a:pPr lvl="1"/>
            <a:r>
              <a:rPr lang="en-US" altLang="en-US" sz="2200" dirty="0"/>
              <a:t>Necessary specialist expertise and experience in the field,</a:t>
            </a:r>
          </a:p>
          <a:p>
            <a:pPr lvl="1"/>
            <a:r>
              <a:rPr lang="en-US" altLang="en-US" sz="2200" dirty="0"/>
              <a:t>Necessary investigative knowledge,</a:t>
            </a:r>
          </a:p>
          <a:p>
            <a:pPr lvl="1"/>
            <a:r>
              <a:rPr lang="en-US" altLang="en-US" sz="2200" dirty="0"/>
              <a:t>Necessary knowledge of the matter at hand,</a:t>
            </a:r>
          </a:p>
          <a:p>
            <a:pPr lvl="1"/>
            <a:r>
              <a:rPr lang="en-US" altLang="en-US" sz="2200" dirty="0"/>
              <a:t>Necessary legal knowledge,</a:t>
            </a:r>
          </a:p>
          <a:p>
            <a:pPr lvl="1"/>
            <a:r>
              <a:rPr lang="en-US" altLang="en-US" sz="2200" dirty="0"/>
              <a:t>Appropriate communication skills (for both oral and written explanations),</a:t>
            </a:r>
          </a:p>
          <a:p>
            <a:pPr lvl="1"/>
            <a:r>
              <a:rPr lang="en-US" altLang="en-US" sz="2200" dirty="0"/>
              <a:t>Necessary appropriate language skills.</a:t>
            </a:r>
          </a:p>
        </p:txBody>
      </p:sp>
      <p:sp>
        <p:nvSpPr>
          <p:cNvPr id="10244" name="Slide Number Placeholder 3">
            <a:extLst>
              <a:ext uri="{FF2B5EF4-FFF2-40B4-BE49-F238E27FC236}">
                <a16:creationId xmlns:a16="http://schemas.microsoft.com/office/drawing/2014/main" id="{E9AFF44E-DA68-4B3C-BAC8-97B735852609}"/>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555685D5-41B0-4839-969A-AD0A4CA6C814}" type="slidenum">
              <a:rPr lang="en-US" altLang="en-US" sz="1200">
                <a:solidFill>
                  <a:srgbClr val="898989"/>
                </a:solidFill>
              </a:rPr>
              <a:pPr>
                <a:spcBef>
                  <a:spcPct val="0"/>
                </a:spcBef>
                <a:buFontTx/>
                <a:buNone/>
              </a:pPr>
              <a:t>5</a:t>
            </a:fld>
            <a:endParaRPr lang="en-US" altLang="en-US" sz="1200" dirty="0">
              <a:solidFill>
                <a:srgbClr val="898989"/>
              </a:solidFill>
            </a:endParaRPr>
          </a:p>
        </p:txBody>
      </p:sp>
    </p:spTree>
    <p:extLst>
      <p:ext uri="{BB962C8B-B14F-4D97-AF65-F5344CB8AC3E}">
        <p14:creationId xmlns:p14="http://schemas.microsoft.com/office/powerpoint/2010/main" val="41504350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a:extLst>
              <a:ext uri="{FF2B5EF4-FFF2-40B4-BE49-F238E27FC236}">
                <a16:creationId xmlns:a16="http://schemas.microsoft.com/office/drawing/2014/main" id="{E9B0519B-6E39-4630-B715-46BDC9BBB6FC}"/>
              </a:ext>
            </a:extLst>
          </p:cNvPr>
          <p:cNvSpPr>
            <a:spLocks noGrp="1"/>
          </p:cNvSpPr>
          <p:nvPr>
            <p:ph type="title"/>
          </p:nvPr>
        </p:nvSpPr>
        <p:spPr>
          <a:xfrm>
            <a:off x="628650" y="578190"/>
            <a:ext cx="7886700" cy="1325563"/>
          </a:xfrm>
        </p:spPr>
        <p:txBody>
          <a:bodyPr>
            <a:normAutofit/>
          </a:bodyPr>
          <a:lstStyle/>
          <a:p>
            <a:r>
              <a:rPr lang="en-US" altLang="en-US" sz="4000" b="1" dirty="0">
                <a:latin typeface="+mn-lt"/>
              </a:rPr>
              <a:t>Principle 5 - Legality</a:t>
            </a:r>
            <a:endParaRPr lang="en-US" altLang="en-US" sz="4000" dirty="0">
              <a:latin typeface="+mn-lt"/>
            </a:endParaRPr>
          </a:p>
        </p:txBody>
      </p:sp>
      <p:sp>
        <p:nvSpPr>
          <p:cNvPr id="12291" name="Content Placeholder 2">
            <a:extLst>
              <a:ext uri="{FF2B5EF4-FFF2-40B4-BE49-F238E27FC236}">
                <a16:creationId xmlns:a16="http://schemas.microsoft.com/office/drawing/2014/main" id="{118531D2-6085-418F-9155-7FC2B1404B5B}"/>
              </a:ext>
            </a:extLst>
          </p:cNvPr>
          <p:cNvSpPr>
            <a:spLocks noGrp="1"/>
          </p:cNvSpPr>
          <p:nvPr>
            <p:ph idx="1"/>
          </p:nvPr>
        </p:nvSpPr>
        <p:spPr>
          <a:xfrm>
            <a:off x="417251" y="1825624"/>
            <a:ext cx="8282866" cy="4832627"/>
          </a:xfrm>
        </p:spPr>
        <p:txBody>
          <a:bodyPr>
            <a:normAutofit/>
          </a:bodyPr>
          <a:lstStyle/>
          <a:p>
            <a:r>
              <a:rPr lang="en-US" altLang="en-US" sz="2400" dirty="0"/>
              <a:t>The person and agency in charge of the case are responsible for ensuring that the law, the general forensic and procedural principles, and the above listed principles are adhered to. This applies to the possession of and access to electronic evidence.</a:t>
            </a:r>
          </a:p>
          <a:p>
            <a:r>
              <a:rPr lang="en-US" altLang="en-US" sz="2400" dirty="0"/>
              <a:t>One of the internationally important legal documents, the Convention on Cybercrime by the Council of Europe, is currently open for signature by the Member States and the states, which have participated in its elaboration, and for accession by other states.</a:t>
            </a:r>
          </a:p>
          <a:p>
            <a:r>
              <a:rPr lang="en-US" altLang="en-US" sz="2400" dirty="0"/>
              <a:t>The principles lay the foundation for the information that is provided in the following chapters and should be considered at all stages of dealing with potential sources of electronic evidence.</a:t>
            </a:r>
          </a:p>
          <a:p>
            <a:endParaRPr lang="en-US" altLang="en-US" sz="2000" dirty="0"/>
          </a:p>
        </p:txBody>
      </p:sp>
      <p:sp>
        <p:nvSpPr>
          <p:cNvPr id="12292" name="Slide Number Placeholder 3">
            <a:extLst>
              <a:ext uri="{FF2B5EF4-FFF2-40B4-BE49-F238E27FC236}">
                <a16:creationId xmlns:a16="http://schemas.microsoft.com/office/drawing/2014/main" id="{916A0E01-F67C-4905-9AEB-0275AD0A805E}"/>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94C6B8ED-C236-4141-9DF7-698FCFAE0047}" type="slidenum">
              <a:rPr lang="en-US" altLang="en-US" sz="1200">
                <a:solidFill>
                  <a:srgbClr val="898989"/>
                </a:solidFill>
              </a:rPr>
              <a:pPr>
                <a:spcBef>
                  <a:spcPct val="0"/>
                </a:spcBef>
                <a:buFontTx/>
                <a:buNone/>
              </a:pPr>
              <a:t>6</a:t>
            </a:fld>
            <a:endParaRPr lang="en-US" altLang="en-US" sz="1200" dirty="0">
              <a:solidFill>
                <a:srgbClr val="898989"/>
              </a:solidFill>
            </a:endParaRPr>
          </a:p>
        </p:txBody>
      </p:sp>
    </p:spTree>
    <p:extLst>
      <p:ext uri="{BB962C8B-B14F-4D97-AF65-F5344CB8AC3E}">
        <p14:creationId xmlns:p14="http://schemas.microsoft.com/office/powerpoint/2010/main" val="39703323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Title 1">
            <a:extLst>
              <a:ext uri="{FF2B5EF4-FFF2-40B4-BE49-F238E27FC236}">
                <a16:creationId xmlns:a16="http://schemas.microsoft.com/office/drawing/2014/main" id="{89DD52FC-AA87-45DF-9504-F84F744BA96C}"/>
              </a:ext>
            </a:extLst>
          </p:cNvPr>
          <p:cNvSpPr>
            <a:spLocks noGrp="1"/>
          </p:cNvSpPr>
          <p:nvPr>
            <p:ph type="title"/>
          </p:nvPr>
        </p:nvSpPr>
        <p:spPr>
          <a:xfrm>
            <a:off x="628650" y="500062"/>
            <a:ext cx="7886700" cy="1325563"/>
          </a:xfrm>
        </p:spPr>
        <p:txBody>
          <a:bodyPr/>
          <a:lstStyle/>
          <a:p>
            <a:r>
              <a:rPr lang="en-GB" altLang="en-US" sz="4000" b="1" dirty="0">
                <a:latin typeface="+mn-lt"/>
              </a:rPr>
              <a:t>Digital forensics specialist witnesses</a:t>
            </a:r>
            <a:endParaRPr lang="en-US" altLang="en-US" sz="4000" b="1" dirty="0">
              <a:latin typeface="+mn-lt"/>
            </a:endParaRPr>
          </a:p>
        </p:txBody>
      </p:sp>
      <p:sp>
        <p:nvSpPr>
          <p:cNvPr id="64515" name="Content Placeholder 2">
            <a:extLst>
              <a:ext uri="{FF2B5EF4-FFF2-40B4-BE49-F238E27FC236}">
                <a16:creationId xmlns:a16="http://schemas.microsoft.com/office/drawing/2014/main" id="{330F2C5D-2B17-465F-A2B2-67BF9D5284E3}"/>
              </a:ext>
            </a:extLst>
          </p:cNvPr>
          <p:cNvSpPr>
            <a:spLocks noGrp="1"/>
          </p:cNvSpPr>
          <p:nvPr>
            <p:ph idx="1"/>
          </p:nvPr>
        </p:nvSpPr>
        <p:spPr/>
        <p:txBody>
          <a:bodyPr/>
          <a:lstStyle/>
          <a:p>
            <a:pPr>
              <a:buFont typeface="Arial" panose="020B0604020202020204" pitchFamily="34" charset="0"/>
              <a:buNone/>
            </a:pPr>
            <a:r>
              <a:rPr lang="en-US" altLang="en-US" b="1" dirty="0"/>
              <a:t>Specialist expertise</a:t>
            </a:r>
            <a:endParaRPr lang="en-US" altLang="en-US" dirty="0"/>
          </a:p>
          <a:p>
            <a:pPr>
              <a:buFont typeface="Arial" panose="020B0604020202020204" pitchFamily="34" charset="0"/>
              <a:buNone/>
            </a:pPr>
            <a:r>
              <a:rPr lang="en-US" altLang="en-US" dirty="0"/>
              <a:t>This is the skill or competence to do a particular job, to include such issues as:</a:t>
            </a:r>
          </a:p>
          <a:p>
            <a:r>
              <a:rPr lang="en-US" altLang="en-US" dirty="0"/>
              <a:t>The individual</a:t>
            </a:r>
            <a:r>
              <a:rPr lang="ja-JP" altLang="en-US" dirty="0"/>
              <a:t>’</a:t>
            </a:r>
            <a:r>
              <a:rPr lang="en-US" altLang="ja-JP" dirty="0"/>
              <a:t>s relevant qualifications.</a:t>
            </a:r>
          </a:p>
          <a:p>
            <a:r>
              <a:rPr lang="en-US" altLang="en-US" dirty="0"/>
              <a:t>The skill of the person at this particular job.</a:t>
            </a:r>
          </a:p>
          <a:p>
            <a:r>
              <a:rPr lang="en-US" altLang="en-US" dirty="0"/>
              <a:t>The specific skills that he or she has.</a:t>
            </a:r>
          </a:p>
          <a:p>
            <a:r>
              <a:rPr lang="en-US" altLang="en-US" dirty="0"/>
              <a:t>Whether the skill is based on technical qualifications or length of experience, or both.</a:t>
            </a:r>
          </a:p>
          <a:p>
            <a:endParaRPr lang="en-US" altLang="en-US" sz="2800" dirty="0"/>
          </a:p>
        </p:txBody>
      </p:sp>
      <p:sp>
        <p:nvSpPr>
          <p:cNvPr id="64516" name="Slide Number Placeholder 3">
            <a:extLst>
              <a:ext uri="{FF2B5EF4-FFF2-40B4-BE49-F238E27FC236}">
                <a16:creationId xmlns:a16="http://schemas.microsoft.com/office/drawing/2014/main" id="{69FEC353-3CAD-49CF-B5F9-80E0FDA9CE19}"/>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87C743C7-2F94-48EC-8A72-10B0E60040A8}" type="slidenum">
              <a:rPr lang="en-US" altLang="en-US" sz="1200">
                <a:solidFill>
                  <a:srgbClr val="898989"/>
                </a:solidFill>
              </a:rPr>
              <a:pPr>
                <a:spcBef>
                  <a:spcPct val="0"/>
                </a:spcBef>
                <a:buFontTx/>
                <a:buNone/>
              </a:pPr>
              <a:t>7</a:t>
            </a:fld>
            <a:endParaRPr lang="en-US" altLang="en-US" sz="1200" dirty="0">
              <a:solidFill>
                <a:srgbClr val="898989"/>
              </a:solidFill>
            </a:endParaRPr>
          </a:p>
        </p:txBody>
      </p:sp>
    </p:spTree>
    <p:extLst>
      <p:ext uri="{BB962C8B-B14F-4D97-AF65-F5344CB8AC3E}">
        <p14:creationId xmlns:p14="http://schemas.microsoft.com/office/powerpoint/2010/main" val="26276893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itle 1">
            <a:extLst>
              <a:ext uri="{FF2B5EF4-FFF2-40B4-BE49-F238E27FC236}">
                <a16:creationId xmlns:a16="http://schemas.microsoft.com/office/drawing/2014/main" id="{0988A078-F930-4C8E-A2F3-1CEB9382BC5B}"/>
              </a:ext>
            </a:extLst>
          </p:cNvPr>
          <p:cNvSpPr>
            <a:spLocks noGrp="1"/>
          </p:cNvSpPr>
          <p:nvPr>
            <p:ph type="title"/>
          </p:nvPr>
        </p:nvSpPr>
        <p:spPr>
          <a:xfrm>
            <a:off x="628650" y="681037"/>
            <a:ext cx="7886700" cy="1325563"/>
          </a:xfrm>
        </p:spPr>
        <p:txBody>
          <a:bodyPr/>
          <a:lstStyle/>
          <a:p>
            <a:r>
              <a:rPr lang="en-GB" altLang="en-US" sz="4000" b="1" dirty="0">
                <a:latin typeface="+mn-lt"/>
              </a:rPr>
              <a:t>Digital forensics specialist witnesses</a:t>
            </a:r>
            <a:endParaRPr lang="en-US" altLang="en-US" sz="4000" dirty="0">
              <a:latin typeface="+mn-lt"/>
            </a:endParaRPr>
          </a:p>
        </p:txBody>
      </p:sp>
      <p:sp>
        <p:nvSpPr>
          <p:cNvPr id="66563" name="Content Placeholder 2">
            <a:extLst>
              <a:ext uri="{FF2B5EF4-FFF2-40B4-BE49-F238E27FC236}">
                <a16:creationId xmlns:a16="http://schemas.microsoft.com/office/drawing/2014/main" id="{957852CC-6AC6-4C47-85C7-D6F00A1D6EF8}"/>
              </a:ext>
            </a:extLst>
          </p:cNvPr>
          <p:cNvSpPr>
            <a:spLocks noGrp="1"/>
          </p:cNvSpPr>
          <p:nvPr>
            <p:ph idx="1"/>
          </p:nvPr>
        </p:nvSpPr>
        <p:spPr/>
        <p:txBody>
          <a:bodyPr/>
          <a:lstStyle/>
          <a:p>
            <a:pPr>
              <a:buFont typeface="Arial" panose="020B0604020202020204" pitchFamily="34" charset="0"/>
              <a:buNone/>
            </a:pPr>
            <a:r>
              <a:rPr lang="en-US" altLang="en-US" b="1" dirty="0"/>
              <a:t>Specialist experience</a:t>
            </a:r>
            <a:endParaRPr lang="en-US" altLang="en-US" dirty="0"/>
          </a:p>
          <a:p>
            <a:r>
              <a:rPr lang="en-US" altLang="en-US" dirty="0"/>
              <a:t>The nature of the experience of this type of work the individual has.</a:t>
            </a:r>
          </a:p>
          <a:p>
            <a:pPr lvl="1"/>
            <a:r>
              <a:rPr lang="en-US" altLang="en-US" sz="2800" dirty="0"/>
              <a:t>The number of cases he or she been involved with.</a:t>
            </a:r>
          </a:p>
          <a:p>
            <a:pPr lvl="1"/>
            <a:r>
              <a:rPr lang="en-US" altLang="en-US" sz="2800" dirty="0"/>
              <a:t>The type of cases the individual was involved with.</a:t>
            </a:r>
          </a:p>
          <a:p>
            <a:pPr lvl="1"/>
            <a:r>
              <a:rPr lang="en-US" altLang="en-US" sz="2800" dirty="0"/>
              <a:t>The length of time the individual has been working in this area.</a:t>
            </a:r>
          </a:p>
          <a:p>
            <a:pPr lvl="1"/>
            <a:r>
              <a:rPr lang="en-US" altLang="en-US" sz="2800" dirty="0"/>
              <a:t>Evidence to prove their experience.</a:t>
            </a:r>
          </a:p>
          <a:p>
            <a:endParaRPr lang="en-US" altLang="en-US" sz="2800" dirty="0"/>
          </a:p>
        </p:txBody>
      </p:sp>
      <p:sp>
        <p:nvSpPr>
          <p:cNvPr id="66564" name="Slide Number Placeholder 3">
            <a:extLst>
              <a:ext uri="{FF2B5EF4-FFF2-40B4-BE49-F238E27FC236}">
                <a16:creationId xmlns:a16="http://schemas.microsoft.com/office/drawing/2014/main" id="{4165A49A-FF2F-4A86-A15D-ACF88839E0D1}"/>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ACAE3DDB-C534-479A-96F0-63EFE8EE60AD}" type="slidenum">
              <a:rPr lang="en-US" altLang="en-US" sz="1200">
                <a:solidFill>
                  <a:srgbClr val="898989"/>
                </a:solidFill>
              </a:rPr>
              <a:pPr>
                <a:spcBef>
                  <a:spcPct val="0"/>
                </a:spcBef>
                <a:buFontTx/>
                <a:buNone/>
              </a:pPr>
              <a:t>8</a:t>
            </a:fld>
            <a:endParaRPr lang="en-US" altLang="en-US" sz="1200" dirty="0">
              <a:solidFill>
                <a:srgbClr val="898989"/>
              </a:solidFill>
            </a:endParaRPr>
          </a:p>
        </p:txBody>
      </p:sp>
    </p:spTree>
    <p:extLst>
      <p:ext uri="{BB962C8B-B14F-4D97-AF65-F5344CB8AC3E}">
        <p14:creationId xmlns:p14="http://schemas.microsoft.com/office/powerpoint/2010/main" val="42563261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Title 1">
            <a:extLst>
              <a:ext uri="{FF2B5EF4-FFF2-40B4-BE49-F238E27FC236}">
                <a16:creationId xmlns:a16="http://schemas.microsoft.com/office/drawing/2014/main" id="{7696ECC9-C170-47F5-B514-E85565CEE1A1}"/>
              </a:ext>
            </a:extLst>
          </p:cNvPr>
          <p:cNvSpPr>
            <a:spLocks noGrp="1"/>
          </p:cNvSpPr>
          <p:nvPr>
            <p:ph type="title"/>
          </p:nvPr>
        </p:nvSpPr>
        <p:spPr>
          <a:xfrm>
            <a:off x="628650" y="500062"/>
            <a:ext cx="7886700" cy="1325563"/>
          </a:xfrm>
        </p:spPr>
        <p:txBody>
          <a:bodyPr/>
          <a:lstStyle/>
          <a:p>
            <a:r>
              <a:rPr lang="en-GB" altLang="en-US" sz="4000" b="1" dirty="0">
                <a:latin typeface="+mn-lt"/>
              </a:rPr>
              <a:t>Digital forensics specialist witnesses</a:t>
            </a:r>
            <a:endParaRPr lang="en-US" altLang="en-US" sz="4000" b="1" dirty="0">
              <a:latin typeface="+mn-lt"/>
            </a:endParaRPr>
          </a:p>
        </p:txBody>
      </p:sp>
      <p:sp>
        <p:nvSpPr>
          <p:cNvPr id="67587" name="Content Placeholder 2">
            <a:extLst>
              <a:ext uri="{FF2B5EF4-FFF2-40B4-BE49-F238E27FC236}">
                <a16:creationId xmlns:a16="http://schemas.microsoft.com/office/drawing/2014/main" id="{A11CC0E1-6B54-4C1E-9768-E9D55D3AF0B8}"/>
              </a:ext>
            </a:extLst>
          </p:cNvPr>
          <p:cNvSpPr>
            <a:spLocks noGrp="1"/>
          </p:cNvSpPr>
          <p:nvPr>
            <p:ph idx="1"/>
          </p:nvPr>
        </p:nvSpPr>
        <p:spPr/>
        <p:txBody>
          <a:bodyPr/>
          <a:lstStyle/>
          <a:p>
            <a:pPr>
              <a:buFont typeface="Arial" panose="020B0604020202020204" pitchFamily="34" charset="0"/>
              <a:buNone/>
            </a:pPr>
            <a:r>
              <a:rPr lang="en-US" altLang="en-US" b="1" dirty="0"/>
              <a:t>Investigative knowledge</a:t>
            </a:r>
            <a:endParaRPr lang="en-US" altLang="en-US" dirty="0"/>
          </a:p>
          <a:p>
            <a:r>
              <a:rPr lang="en-US" altLang="en-US" dirty="0"/>
              <a:t>Understanding the nature of investigations in terms of confidentiality, relevance and the distinction between:</a:t>
            </a:r>
          </a:p>
          <a:p>
            <a:pPr lvl="1"/>
            <a:r>
              <a:rPr lang="en-US" altLang="en-US" sz="2800" dirty="0"/>
              <a:t>Information</a:t>
            </a:r>
          </a:p>
          <a:p>
            <a:pPr lvl="1"/>
            <a:r>
              <a:rPr lang="en-US" altLang="en-US" sz="2800" dirty="0"/>
              <a:t>Intelligence</a:t>
            </a:r>
          </a:p>
          <a:p>
            <a:pPr lvl="1"/>
            <a:r>
              <a:rPr lang="en-US" altLang="en-US" sz="2800" dirty="0"/>
              <a:t>Evidence</a:t>
            </a:r>
          </a:p>
          <a:p>
            <a:endParaRPr lang="en-US" altLang="en-US" sz="2800" dirty="0"/>
          </a:p>
        </p:txBody>
      </p:sp>
      <p:sp>
        <p:nvSpPr>
          <p:cNvPr id="67588" name="Slide Number Placeholder 3">
            <a:extLst>
              <a:ext uri="{FF2B5EF4-FFF2-40B4-BE49-F238E27FC236}">
                <a16:creationId xmlns:a16="http://schemas.microsoft.com/office/drawing/2014/main" id="{DAB895A3-B6F5-4115-B537-A2CFD46AD4DC}"/>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30733D69-2425-4B98-81C3-73072B312E03}" type="slidenum">
              <a:rPr lang="en-US" altLang="en-US" sz="1200">
                <a:solidFill>
                  <a:srgbClr val="898989"/>
                </a:solidFill>
              </a:rPr>
              <a:pPr>
                <a:spcBef>
                  <a:spcPct val="0"/>
                </a:spcBef>
                <a:buFontTx/>
                <a:buNone/>
              </a:pPr>
              <a:t>9</a:t>
            </a:fld>
            <a:endParaRPr lang="en-US" altLang="en-US" sz="1200" dirty="0">
              <a:solidFill>
                <a:srgbClr val="898989"/>
              </a:solidFill>
            </a:endParaRPr>
          </a:p>
        </p:txBody>
      </p:sp>
    </p:spTree>
    <p:extLst>
      <p:ext uri="{BB962C8B-B14F-4D97-AF65-F5344CB8AC3E}">
        <p14:creationId xmlns:p14="http://schemas.microsoft.com/office/powerpoint/2010/main" val="1335116187"/>
      </p:ext>
    </p:extLst>
  </p:cSld>
  <p:clrMapOvr>
    <a:masterClrMapping/>
  </p:clrMapOvr>
</p:sld>
</file>

<file path=ppt/theme/theme1.xml><?xml version="1.0" encoding="utf-8"?>
<a:theme xmlns:a="http://schemas.openxmlformats.org/drawingml/2006/main" name="CyberEast theme templat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yberEast Template" id="{40A3B124-9129-4B9D-BC1A-B83ADD00B5B6}" vid="{129BBABC-C737-4432-8816-7CA6A819CDB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CyberEast Template</Template>
  <TotalTime>396</TotalTime>
  <Words>1175</Words>
  <Application>Microsoft Office PowerPoint</Application>
  <PresentationFormat>On-screen Show (4:3)</PresentationFormat>
  <Paragraphs>118</Paragraphs>
  <Slides>15</Slides>
  <Notes>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15</vt:i4>
      </vt:variant>
    </vt:vector>
  </HeadingPairs>
  <TitlesOfParts>
    <vt:vector size="21" baseType="lpstr">
      <vt:lpstr>Arial</vt:lpstr>
      <vt:lpstr>Arial Narrow</vt:lpstr>
      <vt:lpstr>Calibri</vt:lpstr>
      <vt:lpstr>Calibri Light</vt:lpstr>
      <vt:lpstr>Wingdings</vt:lpstr>
      <vt:lpstr>CyberEast theme template</vt:lpstr>
      <vt:lpstr>  </vt:lpstr>
      <vt:lpstr>Session Objectives</vt:lpstr>
      <vt:lpstr>Exercise</vt:lpstr>
      <vt:lpstr>PowerPoint Presentation</vt:lpstr>
      <vt:lpstr>Principle 3 – Specialist Support</vt:lpstr>
      <vt:lpstr>Principle 5 - Legality</vt:lpstr>
      <vt:lpstr>Digital forensics specialist witnesses</vt:lpstr>
      <vt:lpstr>Digital forensics specialist witnesses</vt:lpstr>
      <vt:lpstr>Digital forensics specialist witnesses</vt:lpstr>
      <vt:lpstr>Digital forensics specialist witnesses</vt:lpstr>
      <vt:lpstr>Digital forensics specialist witnesses</vt:lpstr>
      <vt:lpstr>Digital forensics specialist witnesses</vt:lpstr>
      <vt:lpstr>Digital forensics specialist witnesses</vt:lpstr>
      <vt:lpstr>Session Objectives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Terry Baker</dc:creator>
  <cp:lastModifiedBy>Terry Baker</cp:lastModifiedBy>
  <cp:revision>31</cp:revision>
  <dcterms:created xsi:type="dcterms:W3CDTF">2020-01-23T10:26:52Z</dcterms:created>
  <dcterms:modified xsi:type="dcterms:W3CDTF">2020-01-29T21:00:09Z</dcterms:modified>
</cp:coreProperties>
</file>