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318" r:id="rId2"/>
    <p:sldId id="260" r:id="rId3"/>
    <p:sldId id="286" r:id="rId4"/>
    <p:sldId id="344" r:id="rId5"/>
    <p:sldId id="287" r:id="rId6"/>
    <p:sldId id="345" r:id="rId7"/>
    <p:sldId id="346" r:id="rId8"/>
    <p:sldId id="387"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138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F29C73-755D-4411-B93E-7B89D07D07FD}" type="datetimeFigureOut">
              <a:rPr lang="en-GB" smtClean="0"/>
              <a:t>30/01/2020</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45BA90-63B0-4A7F-A47F-4D5308E6771D}" type="slidenum">
              <a:rPr lang="en-GB" smtClean="0"/>
              <a:t>‹#›</a:t>
            </a:fld>
            <a:endParaRPr lang="en-GB" dirty="0"/>
          </a:p>
        </p:txBody>
      </p:sp>
    </p:spTree>
    <p:extLst>
      <p:ext uri="{BB962C8B-B14F-4D97-AF65-F5344CB8AC3E}">
        <p14:creationId xmlns:p14="http://schemas.microsoft.com/office/powerpoint/2010/main" val="1533301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3A0E9E8-AFEC-4552-BC27-2238F7C9FEF6}" type="slidenum">
              <a:rPr lang="es-ES" smtClean="0"/>
              <a:t>4</a:t>
            </a:fld>
            <a:endParaRPr lang="es-ES" dirty="0"/>
          </a:p>
        </p:txBody>
      </p:sp>
    </p:spTree>
    <p:extLst>
      <p:ext uri="{BB962C8B-B14F-4D97-AF65-F5344CB8AC3E}">
        <p14:creationId xmlns:p14="http://schemas.microsoft.com/office/powerpoint/2010/main" val="13335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00580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526933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77001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46151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676418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942180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017640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80035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818537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829805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361437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AD3A59-0287-49DB-B623-F4C38F82B31F}" type="datetimeFigureOut">
              <a:rPr lang="en-GB" smtClean="0"/>
              <a:t>30/01/2020</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6708E8-5933-45CE-A8E6-0870F4F0539D}" type="slidenum">
              <a:rPr lang="en-GB" smtClean="0"/>
              <a:t>‹#›</a:t>
            </a:fld>
            <a:endParaRPr lang="en-GB" dirty="0"/>
          </a:p>
        </p:txBody>
      </p:sp>
      <p:pic>
        <p:nvPicPr>
          <p:cNvPr id="7" name="Picture 6">
            <a:extLst>
              <a:ext uri="{FF2B5EF4-FFF2-40B4-BE49-F238E27FC236}">
                <a16:creationId xmlns:a16="http://schemas.microsoft.com/office/drawing/2014/main" id="{CA6C967E-00FD-486E-8858-706BEDB5B0DA}"/>
              </a:ext>
            </a:extLst>
          </p:cNvPr>
          <p:cNvPicPr>
            <a:picLocks noChangeAspect="1"/>
          </p:cNvPicPr>
          <p:nvPr userDrawn="1"/>
        </p:nvPicPr>
        <p:blipFill>
          <a:blip r:embed="rId13"/>
          <a:stretch>
            <a:fillRect/>
          </a:stretch>
        </p:blipFill>
        <p:spPr>
          <a:xfrm>
            <a:off x="0" y="0"/>
            <a:ext cx="9144000" cy="6858000"/>
          </a:xfrm>
          <a:prstGeom prst="rect">
            <a:avLst/>
          </a:prstGeom>
        </p:spPr>
      </p:pic>
    </p:spTree>
    <p:extLst>
      <p:ext uri="{BB962C8B-B14F-4D97-AF65-F5344CB8AC3E}">
        <p14:creationId xmlns:p14="http://schemas.microsoft.com/office/powerpoint/2010/main" val="514805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clker.com/clipart-10842.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709682" y="2186865"/>
            <a:ext cx="5829300" cy="1851628"/>
          </a:xfrm>
        </p:spPr>
        <p:txBody>
          <a:bodyPr>
            <a:normAutofit fontScale="90000"/>
          </a:bodyPr>
          <a:lstStyle/>
          <a:p>
            <a:br>
              <a:rPr lang="en-US" dirty="0"/>
            </a:br>
            <a:br>
              <a:rPr lang="en-US" dirty="0"/>
            </a:br>
            <a:endParaRPr lang="en-US" sz="3000" dirty="0"/>
          </a:p>
        </p:txBody>
      </p:sp>
      <p:sp>
        <p:nvSpPr>
          <p:cNvPr id="3" name="Subtitle 2"/>
          <p:cNvSpPr>
            <a:spLocks noGrp="1"/>
          </p:cNvSpPr>
          <p:nvPr>
            <p:ph type="subTitle" idx="1"/>
          </p:nvPr>
        </p:nvSpPr>
        <p:spPr>
          <a:xfrm>
            <a:off x="2171700" y="4364428"/>
            <a:ext cx="4800600" cy="1314450"/>
          </a:xfrm>
        </p:spPr>
        <p:txBody>
          <a:bodyPr>
            <a:normAutofit/>
          </a:bodyPr>
          <a:lstStyle/>
          <a:p>
            <a:r>
              <a:rPr lang="en-US" dirty="0">
                <a:solidFill>
                  <a:schemeClr val="bg1">
                    <a:lumMod val="65000"/>
                  </a:schemeClr>
                </a:solidFill>
              </a:rPr>
              <a:t>Session 16-19</a:t>
            </a:r>
          </a:p>
          <a:p>
            <a:r>
              <a:rPr lang="en-US" dirty="0">
                <a:solidFill>
                  <a:schemeClr val="bg1">
                    <a:lumMod val="65000"/>
                  </a:schemeClr>
                </a:solidFill>
              </a:rPr>
              <a:t>S</a:t>
            </a:r>
            <a:r>
              <a:rPr lang="en-US">
                <a:solidFill>
                  <a:schemeClr val="bg1">
                    <a:lumMod val="65000"/>
                  </a:schemeClr>
                </a:solidFill>
              </a:rPr>
              <a:t>imulated </a:t>
            </a:r>
            <a:r>
              <a:rPr lang="en-US" dirty="0">
                <a:solidFill>
                  <a:schemeClr val="bg1">
                    <a:lumMod val="65000"/>
                  </a:schemeClr>
                </a:solidFill>
              </a:rPr>
              <a:t>investigation exercise</a:t>
            </a:r>
          </a:p>
          <a:p>
            <a:endParaRPr lang="en-US" dirty="0">
              <a:solidFill>
                <a:schemeClr val="bg1">
                  <a:lumMod val="65000"/>
                </a:schemeClr>
              </a:solidFill>
            </a:endParaRPr>
          </a:p>
        </p:txBody>
      </p:sp>
      <p:pic>
        <p:nvPicPr>
          <p:cNvPr id="5" name="Picture 4">
            <a:extLst>
              <a:ext uri="{FF2B5EF4-FFF2-40B4-BE49-F238E27FC236}">
                <a16:creationId xmlns:a16="http://schemas.microsoft.com/office/drawing/2014/main" id="{D3ABC047-F713-4167-BADD-0F4A9056A6E3}"/>
              </a:ext>
            </a:extLst>
          </p:cNvPr>
          <p:cNvPicPr>
            <a:picLocks noChangeAspect="1"/>
          </p:cNvPicPr>
          <p:nvPr/>
        </p:nvPicPr>
        <p:blipFill>
          <a:blip r:embed="rId2"/>
          <a:stretch>
            <a:fillRect/>
          </a:stretch>
        </p:blipFill>
        <p:spPr>
          <a:xfrm>
            <a:off x="2590998" y="1277912"/>
            <a:ext cx="2711431" cy="864183"/>
          </a:xfrm>
          <a:prstGeom prst="rect">
            <a:avLst/>
          </a:prstGeom>
        </p:spPr>
      </p:pic>
      <p:pic>
        <p:nvPicPr>
          <p:cNvPr id="8" name="Picture 7">
            <a:extLst>
              <a:ext uri="{FF2B5EF4-FFF2-40B4-BE49-F238E27FC236}">
                <a16:creationId xmlns:a16="http://schemas.microsoft.com/office/drawing/2014/main" id="{1E195CEF-6B42-439A-8248-A0D3877E64B5}"/>
              </a:ext>
            </a:extLst>
          </p:cNvPr>
          <p:cNvPicPr>
            <a:picLocks noChangeAspect="1"/>
          </p:cNvPicPr>
          <p:nvPr/>
        </p:nvPicPr>
        <p:blipFill>
          <a:blip r:embed="rId3"/>
          <a:stretch>
            <a:fillRect/>
          </a:stretch>
        </p:blipFill>
        <p:spPr>
          <a:xfrm>
            <a:off x="0" y="0"/>
            <a:ext cx="9144000" cy="834865"/>
          </a:xfrm>
          <a:prstGeom prst="rect">
            <a:avLst/>
          </a:prstGeom>
        </p:spPr>
      </p:pic>
      <p:pic>
        <p:nvPicPr>
          <p:cNvPr id="9" name="Picture 8">
            <a:extLst>
              <a:ext uri="{FF2B5EF4-FFF2-40B4-BE49-F238E27FC236}">
                <a16:creationId xmlns:a16="http://schemas.microsoft.com/office/drawing/2014/main" id="{376FE04E-CF67-413A-901F-8C5D9BC1E15E}"/>
              </a:ext>
            </a:extLst>
          </p:cNvPr>
          <p:cNvPicPr>
            <a:picLocks noChangeAspect="1"/>
          </p:cNvPicPr>
          <p:nvPr/>
        </p:nvPicPr>
        <p:blipFill>
          <a:blip r:embed="rId4"/>
          <a:stretch>
            <a:fillRect/>
          </a:stretch>
        </p:blipFill>
        <p:spPr>
          <a:xfrm>
            <a:off x="0" y="0"/>
            <a:ext cx="992210" cy="825320"/>
          </a:xfrm>
          <a:prstGeom prst="rect">
            <a:avLst/>
          </a:prstGeom>
        </p:spPr>
      </p:pic>
      <p:pic>
        <p:nvPicPr>
          <p:cNvPr id="10" name="Picture 9">
            <a:extLst>
              <a:ext uri="{FF2B5EF4-FFF2-40B4-BE49-F238E27FC236}">
                <a16:creationId xmlns:a16="http://schemas.microsoft.com/office/drawing/2014/main" id="{97823487-4EC8-4BF2-90AC-C1B45556CDB3}"/>
              </a:ext>
            </a:extLst>
          </p:cNvPr>
          <p:cNvPicPr>
            <a:picLocks noChangeAspect="1"/>
          </p:cNvPicPr>
          <p:nvPr/>
        </p:nvPicPr>
        <p:blipFill>
          <a:blip r:embed="rId5"/>
          <a:stretch>
            <a:fillRect/>
          </a:stretch>
        </p:blipFill>
        <p:spPr>
          <a:xfrm>
            <a:off x="2002428" y="145174"/>
            <a:ext cx="2711431" cy="534971"/>
          </a:xfrm>
          <a:prstGeom prst="rect">
            <a:avLst/>
          </a:prstGeom>
        </p:spPr>
      </p:pic>
      <p:sp>
        <p:nvSpPr>
          <p:cNvPr id="12" name="TextBox 13">
            <a:extLst>
              <a:ext uri="{FF2B5EF4-FFF2-40B4-BE49-F238E27FC236}">
                <a16:creationId xmlns:a16="http://schemas.microsoft.com/office/drawing/2014/main" id="{2543C57C-3DC8-4814-9261-30C3C9875863}"/>
              </a:ext>
            </a:extLst>
          </p:cNvPr>
          <p:cNvSpPr txBox="1">
            <a:spLocks noChangeArrowheads="1"/>
          </p:cNvSpPr>
          <p:nvPr/>
        </p:nvSpPr>
        <p:spPr bwMode="auto">
          <a:xfrm>
            <a:off x="5645165" y="29790"/>
            <a:ext cx="333785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sp>
        <p:nvSpPr>
          <p:cNvPr id="2" name="Rectangle 1">
            <a:extLst>
              <a:ext uri="{FF2B5EF4-FFF2-40B4-BE49-F238E27FC236}">
                <a16:creationId xmlns:a16="http://schemas.microsoft.com/office/drawing/2014/main" id="{48E2FD39-EB59-45CD-9031-FEA71DEEF27E}"/>
              </a:ext>
            </a:extLst>
          </p:cNvPr>
          <p:cNvSpPr/>
          <p:nvPr/>
        </p:nvSpPr>
        <p:spPr>
          <a:xfrm>
            <a:off x="2286000" y="2142095"/>
            <a:ext cx="4572000" cy="769441"/>
          </a:xfrm>
          <a:prstGeom prst="rect">
            <a:avLst/>
          </a:prstGeom>
        </p:spPr>
        <p:txBody>
          <a:bodyPr>
            <a:spAutoFit/>
          </a:bodyPr>
          <a:lstStyle/>
          <a:p>
            <a:r>
              <a:rPr lang="en-US" sz="4400" dirty="0"/>
              <a:t>Practical Exercise</a:t>
            </a:r>
            <a:endParaRPr lang="en-GB" sz="4400" dirty="0"/>
          </a:p>
        </p:txBody>
      </p:sp>
    </p:spTree>
    <p:extLst>
      <p:ext uri="{BB962C8B-B14F-4D97-AF65-F5344CB8AC3E}">
        <p14:creationId xmlns:p14="http://schemas.microsoft.com/office/powerpoint/2010/main" val="989543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9394" y="1783048"/>
            <a:ext cx="8069802" cy="3668825"/>
          </a:xfrm>
        </p:spPr>
        <p:txBody>
          <a:bodyPr>
            <a:noAutofit/>
          </a:bodyPr>
          <a:lstStyle/>
          <a:p>
            <a:pPr>
              <a:buNone/>
            </a:pPr>
            <a:r>
              <a:rPr lang="en-US" dirty="0">
                <a:solidFill>
                  <a:srgbClr val="0D0D0D"/>
                </a:solidFill>
              </a:rPr>
              <a:t>To undertake a simulated investigation exercise:</a:t>
            </a:r>
          </a:p>
          <a:p>
            <a:pPr marL="342900" indent="-342900"/>
            <a:r>
              <a:rPr lang="en-GB" dirty="0">
                <a:solidFill>
                  <a:srgbClr val="0D0D0D"/>
                </a:solidFill>
              </a:rPr>
              <a:t>The exercise will depend on your own knowledge and the learnings from this week’s course.</a:t>
            </a:r>
          </a:p>
          <a:p>
            <a:pPr marL="342900" indent="-342900"/>
            <a:r>
              <a:rPr lang="en-GB" dirty="0">
                <a:solidFill>
                  <a:srgbClr val="0D0D0D"/>
                </a:solidFill>
              </a:rPr>
              <a:t>The exercise will commence with a complaint of crime.</a:t>
            </a:r>
          </a:p>
          <a:p>
            <a:pPr marL="342900" indent="-342900"/>
            <a:r>
              <a:rPr lang="en-GB" dirty="0">
                <a:solidFill>
                  <a:srgbClr val="0D0D0D"/>
                </a:solidFill>
              </a:rPr>
              <a:t>Any requests for further information should be directed through Terry who will act as invigilator.</a:t>
            </a:r>
          </a:p>
          <a:p>
            <a:pPr marL="342900" indent="-342900"/>
            <a:r>
              <a:rPr lang="en-GB" dirty="0">
                <a:solidFill>
                  <a:srgbClr val="0D0D0D"/>
                </a:solidFill>
              </a:rPr>
              <a:t>Additional information will be forthcoming if you undertake the appropriate enquiries.</a:t>
            </a:r>
          </a:p>
        </p:txBody>
      </p:sp>
      <p:sp>
        <p:nvSpPr>
          <p:cNvPr id="4" name="Title 1"/>
          <p:cNvSpPr>
            <a:spLocks noGrp="1"/>
          </p:cNvSpPr>
          <p:nvPr>
            <p:ph type="title"/>
          </p:nvPr>
        </p:nvSpPr>
        <p:spPr>
          <a:xfrm>
            <a:off x="1485900" y="1063228"/>
            <a:ext cx="6172200" cy="579950"/>
          </a:xfrm>
        </p:spPr>
        <p:txBody>
          <a:bodyPr>
            <a:normAutofit fontScale="90000"/>
          </a:bodyPr>
          <a:lstStyle/>
          <a:p>
            <a:r>
              <a:rPr lang="en-US" b="1" dirty="0"/>
              <a:t>Session Objectives</a:t>
            </a:r>
          </a:p>
        </p:txBody>
      </p:sp>
    </p:spTree>
    <p:extLst>
      <p:ext uri="{BB962C8B-B14F-4D97-AF65-F5344CB8AC3E}">
        <p14:creationId xmlns:p14="http://schemas.microsoft.com/office/powerpoint/2010/main" val="3847656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1" y="1009651"/>
            <a:ext cx="7886700" cy="685800"/>
          </a:xfrm>
        </p:spPr>
        <p:txBody>
          <a:bodyPr>
            <a:normAutofit fontScale="90000"/>
          </a:bodyPr>
          <a:lstStyle/>
          <a:p>
            <a:r>
              <a:rPr lang="en-US" dirty="0"/>
              <a:t>Scenario</a:t>
            </a:r>
            <a:endParaRPr lang="el-GR" dirty="0"/>
          </a:p>
        </p:txBody>
      </p:sp>
      <p:sp>
        <p:nvSpPr>
          <p:cNvPr id="3" name="Content Placeholder 2"/>
          <p:cNvSpPr>
            <a:spLocks noGrp="1"/>
          </p:cNvSpPr>
          <p:nvPr>
            <p:ph idx="1"/>
          </p:nvPr>
        </p:nvSpPr>
        <p:spPr>
          <a:xfrm>
            <a:off x="664029" y="1586593"/>
            <a:ext cx="8022772" cy="4885228"/>
          </a:xfrm>
        </p:spPr>
        <p:txBody>
          <a:bodyPr>
            <a:normAutofit/>
          </a:bodyPr>
          <a:lstStyle/>
          <a:p>
            <a:pPr algn="just">
              <a:lnSpc>
                <a:spcPts val="2550"/>
              </a:lnSpc>
            </a:pPr>
            <a:endParaRPr lang="en-GB" sz="2100" dirty="0">
              <a:solidFill>
                <a:srgbClr val="0D0D0D"/>
              </a:solidFill>
            </a:endParaRPr>
          </a:p>
          <a:p>
            <a:pPr algn="just">
              <a:lnSpc>
                <a:spcPts val="2550"/>
              </a:lnSpc>
              <a:spcAft>
                <a:spcPts val="1350"/>
              </a:spcAft>
            </a:pPr>
            <a:r>
              <a:rPr lang="en-GB" dirty="0">
                <a:solidFill>
                  <a:srgbClr val="0D0D0D"/>
                </a:solidFill>
              </a:rPr>
              <a:t>Today the Prosecutors Office received a written complaint for online extortion. </a:t>
            </a:r>
          </a:p>
          <a:p>
            <a:pPr algn="just">
              <a:lnSpc>
                <a:spcPts val="2550"/>
              </a:lnSpc>
              <a:spcAft>
                <a:spcPts val="1350"/>
              </a:spcAft>
            </a:pPr>
            <a:r>
              <a:rPr lang="en-US" dirty="0">
                <a:solidFill>
                  <a:srgbClr val="0D0D0D"/>
                </a:solidFill>
              </a:rPr>
              <a:t>The Director of Tbilisi State Medical University, 33 Vazha Pshavela Ave, Tbilisi, Georgia, has reported receiving an email from a hacking group CRYP70N1C stating that unless 5 Bitcoins are to be paid into an account within 12 hours, a ransomware virus will be activated on the hospital’s computer network.  The network is critical to the operations of the hospital and could have serious impact on patient’s health and very sensitive patient data. </a:t>
            </a:r>
            <a:endParaRPr lang="en-GB" dirty="0">
              <a:solidFill>
                <a:srgbClr val="0D0D0D"/>
              </a:solidFill>
            </a:endParaRPr>
          </a:p>
        </p:txBody>
      </p:sp>
    </p:spTree>
    <p:extLst>
      <p:ext uri="{BB962C8B-B14F-4D97-AF65-F5344CB8AC3E}">
        <p14:creationId xmlns:p14="http://schemas.microsoft.com/office/powerpoint/2010/main" val="279020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1" y="1009651"/>
            <a:ext cx="7886700" cy="685800"/>
          </a:xfrm>
        </p:spPr>
        <p:txBody>
          <a:bodyPr>
            <a:normAutofit fontScale="90000"/>
          </a:bodyPr>
          <a:lstStyle/>
          <a:p>
            <a:r>
              <a:rPr lang="en-US" dirty="0"/>
              <a:t>Scenario</a:t>
            </a:r>
            <a:endParaRPr lang="el-GR" dirty="0"/>
          </a:p>
        </p:txBody>
      </p:sp>
      <p:sp>
        <p:nvSpPr>
          <p:cNvPr id="3" name="Content Placeholder 2"/>
          <p:cNvSpPr>
            <a:spLocks noGrp="1"/>
          </p:cNvSpPr>
          <p:nvPr>
            <p:ph idx="1"/>
          </p:nvPr>
        </p:nvSpPr>
        <p:spPr>
          <a:xfrm>
            <a:off x="664029" y="1586593"/>
            <a:ext cx="8022772" cy="4295077"/>
          </a:xfrm>
        </p:spPr>
        <p:txBody>
          <a:bodyPr>
            <a:normAutofit/>
          </a:bodyPr>
          <a:lstStyle/>
          <a:p>
            <a:pPr algn="just">
              <a:lnSpc>
                <a:spcPts val="2550"/>
              </a:lnSpc>
            </a:pPr>
            <a:endParaRPr lang="en-GB" sz="2100" dirty="0">
              <a:solidFill>
                <a:srgbClr val="0D0D0D"/>
              </a:solidFill>
            </a:endParaRPr>
          </a:p>
          <a:p>
            <a:pPr algn="just">
              <a:lnSpc>
                <a:spcPts val="2550"/>
              </a:lnSpc>
            </a:pPr>
            <a:r>
              <a:rPr lang="en-US" dirty="0">
                <a:solidFill>
                  <a:srgbClr val="0D0D0D"/>
                </a:solidFill>
              </a:rPr>
              <a:t>5 Bitcoins = approx. 120,000 GEL   </a:t>
            </a:r>
          </a:p>
          <a:p>
            <a:pPr algn="just">
              <a:lnSpc>
                <a:spcPts val="2550"/>
              </a:lnSpc>
            </a:pPr>
            <a:r>
              <a:rPr lang="en-US" dirty="0">
                <a:solidFill>
                  <a:srgbClr val="0D0D0D"/>
                </a:solidFill>
              </a:rPr>
              <a:t>The hospitals IT team have immediately commenced analysis of the systems to establish whether they have been compromised/identify malware.</a:t>
            </a:r>
          </a:p>
          <a:p>
            <a:pPr algn="just">
              <a:lnSpc>
                <a:spcPts val="2550"/>
              </a:lnSpc>
            </a:pPr>
            <a:r>
              <a:rPr lang="en-US" dirty="0">
                <a:solidFill>
                  <a:srgbClr val="0D0D0D"/>
                </a:solidFill>
              </a:rPr>
              <a:t>Complainant: Director, Professor ZURA VADACH of Tbilisi State Medical University, 33 Vazha Pshavela Ave, Tbilisi, Georgia +995 32 254 24 39 zvadach@tsmu.edu </a:t>
            </a:r>
            <a:endParaRPr lang="el-GR" dirty="0">
              <a:solidFill>
                <a:srgbClr val="0D0D0D"/>
              </a:solidFill>
            </a:endParaRPr>
          </a:p>
        </p:txBody>
      </p:sp>
    </p:spTree>
    <p:extLst>
      <p:ext uri="{BB962C8B-B14F-4D97-AF65-F5344CB8AC3E}">
        <p14:creationId xmlns:p14="http://schemas.microsoft.com/office/powerpoint/2010/main" val="607632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1" y="1131096"/>
            <a:ext cx="7886700" cy="618783"/>
          </a:xfrm>
        </p:spPr>
        <p:txBody>
          <a:bodyPr>
            <a:normAutofit fontScale="90000"/>
          </a:bodyPr>
          <a:lstStyle/>
          <a:p>
            <a:r>
              <a:rPr lang="en-US" dirty="0"/>
              <a:t>Scenario</a:t>
            </a:r>
            <a:endParaRPr lang="el-GR" dirty="0"/>
          </a:p>
        </p:txBody>
      </p:sp>
      <p:sp>
        <p:nvSpPr>
          <p:cNvPr id="3" name="Content Placeholder 2"/>
          <p:cNvSpPr>
            <a:spLocks noGrp="1"/>
          </p:cNvSpPr>
          <p:nvPr>
            <p:ph idx="1"/>
          </p:nvPr>
        </p:nvSpPr>
        <p:spPr>
          <a:xfrm>
            <a:off x="978870" y="2043103"/>
            <a:ext cx="7445828" cy="3979586"/>
          </a:xfrm>
        </p:spPr>
        <p:txBody>
          <a:bodyPr>
            <a:noAutofit/>
          </a:bodyPr>
          <a:lstStyle/>
          <a:p>
            <a:pPr algn="just">
              <a:lnSpc>
                <a:spcPts val="2880"/>
              </a:lnSpc>
              <a:spcAft>
                <a:spcPts val="900"/>
              </a:spcAft>
            </a:pPr>
            <a:r>
              <a:rPr lang="en-GB" dirty="0">
                <a:solidFill>
                  <a:srgbClr val="0D0D0D"/>
                </a:solidFill>
              </a:rPr>
              <a:t>Your team has been allocated to undertake this investigation, to trace the suspect.</a:t>
            </a:r>
          </a:p>
          <a:p>
            <a:pPr algn="just">
              <a:lnSpc>
                <a:spcPts val="2880"/>
              </a:lnSpc>
              <a:spcAft>
                <a:spcPts val="900"/>
              </a:spcAft>
            </a:pPr>
            <a:r>
              <a:rPr lang="en-GB" dirty="0">
                <a:solidFill>
                  <a:srgbClr val="0D0D0D"/>
                </a:solidFill>
              </a:rPr>
              <a:t>A separate team in Tbilisi are dealing with the hospital concerning the technical issues.</a:t>
            </a:r>
          </a:p>
          <a:p>
            <a:pPr algn="just">
              <a:lnSpc>
                <a:spcPts val="2880"/>
              </a:lnSpc>
              <a:spcAft>
                <a:spcPts val="900"/>
              </a:spcAft>
            </a:pPr>
            <a:r>
              <a:rPr lang="en-GB" dirty="0">
                <a:solidFill>
                  <a:srgbClr val="0D0D0D"/>
                </a:solidFill>
              </a:rPr>
              <a:t>You have been provided with a copy of the complaint which includes the email with the extortion demand, and also an electronic version.</a:t>
            </a:r>
          </a:p>
          <a:p>
            <a:pPr marL="0" indent="0" algn="just">
              <a:lnSpc>
                <a:spcPts val="2880"/>
              </a:lnSpc>
              <a:spcAft>
                <a:spcPts val="900"/>
              </a:spcAft>
              <a:buNone/>
            </a:pPr>
            <a:r>
              <a:rPr lang="en-GB" sz="2100" dirty="0">
                <a:solidFill>
                  <a:srgbClr val="0D0D0D"/>
                </a:solidFill>
              </a:rPr>
              <a:t> </a:t>
            </a:r>
            <a:endParaRPr lang="el-GR" sz="2100" dirty="0">
              <a:solidFill>
                <a:srgbClr val="0D0D0D"/>
              </a:solidFill>
            </a:endParaRPr>
          </a:p>
        </p:txBody>
      </p:sp>
    </p:spTree>
    <p:extLst>
      <p:ext uri="{BB962C8B-B14F-4D97-AF65-F5344CB8AC3E}">
        <p14:creationId xmlns:p14="http://schemas.microsoft.com/office/powerpoint/2010/main" val="2823862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44665"/>
            <a:ext cx="7886700" cy="618783"/>
          </a:xfrm>
        </p:spPr>
        <p:txBody>
          <a:bodyPr>
            <a:normAutofit fontScale="90000"/>
          </a:bodyPr>
          <a:lstStyle/>
          <a:p>
            <a:r>
              <a:rPr lang="en-US" dirty="0"/>
              <a:t>Scenario</a:t>
            </a:r>
            <a:endParaRPr lang="el-GR" dirty="0"/>
          </a:p>
        </p:txBody>
      </p:sp>
      <p:sp>
        <p:nvSpPr>
          <p:cNvPr id="3" name="Content Placeholder 2"/>
          <p:cNvSpPr>
            <a:spLocks noGrp="1"/>
          </p:cNvSpPr>
          <p:nvPr>
            <p:ph idx="1"/>
          </p:nvPr>
        </p:nvSpPr>
        <p:spPr>
          <a:xfrm>
            <a:off x="628650" y="1757779"/>
            <a:ext cx="7796048" cy="4264910"/>
          </a:xfrm>
        </p:spPr>
        <p:txBody>
          <a:bodyPr>
            <a:noAutofit/>
          </a:bodyPr>
          <a:lstStyle/>
          <a:p>
            <a:pPr algn="just">
              <a:lnSpc>
                <a:spcPts val="2880"/>
              </a:lnSpc>
              <a:spcAft>
                <a:spcPts val="900"/>
              </a:spcAft>
            </a:pPr>
            <a:r>
              <a:rPr lang="en-GB" dirty="0">
                <a:solidFill>
                  <a:srgbClr val="0D0D0D"/>
                </a:solidFill>
              </a:rPr>
              <a:t>Your team will consist only of the members of your group.</a:t>
            </a:r>
          </a:p>
          <a:p>
            <a:pPr algn="just">
              <a:lnSpc>
                <a:spcPts val="2880"/>
              </a:lnSpc>
              <a:spcAft>
                <a:spcPts val="900"/>
              </a:spcAft>
            </a:pPr>
            <a:r>
              <a:rPr lang="en-GB" dirty="0">
                <a:solidFill>
                  <a:srgbClr val="0D0D0D"/>
                </a:solidFill>
              </a:rPr>
              <a:t>Roles and responsibilities will need to be allocated as the exercise progresses.</a:t>
            </a:r>
          </a:p>
          <a:p>
            <a:pPr algn="just">
              <a:lnSpc>
                <a:spcPts val="2880"/>
              </a:lnSpc>
              <a:spcAft>
                <a:spcPts val="900"/>
              </a:spcAft>
            </a:pPr>
            <a:r>
              <a:rPr lang="en-GB" dirty="0">
                <a:solidFill>
                  <a:srgbClr val="0D0D0D"/>
                </a:solidFill>
              </a:rPr>
              <a:t>Records should be made of any actions undertaken and the reason for them.</a:t>
            </a:r>
          </a:p>
          <a:p>
            <a:pPr algn="just">
              <a:lnSpc>
                <a:spcPts val="2880"/>
              </a:lnSpc>
              <a:spcAft>
                <a:spcPts val="900"/>
              </a:spcAft>
            </a:pPr>
            <a:r>
              <a:rPr lang="en-GB" dirty="0">
                <a:solidFill>
                  <a:srgbClr val="0D0D0D"/>
                </a:solidFill>
              </a:rPr>
              <a:t>A report of the days investigations will need to be prepared for the prosecutor and senior managers, to be provided with a verbal presentation at the end of the exercise.</a:t>
            </a:r>
          </a:p>
          <a:p>
            <a:pPr marL="0" indent="0" algn="just">
              <a:lnSpc>
                <a:spcPts val="2880"/>
              </a:lnSpc>
              <a:spcAft>
                <a:spcPts val="900"/>
              </a:spcAft>
              <a:buNone/>
            </a:pPr>
            <a:r>
              <a:rPr lang="en-GB" sz="2100" dirty="0">
                <a:solidFill>
                  <a:srgbClr val="0D0D0D"/>
                </a:solidFill>
              </a:rPr>
              <a:t> </a:t>
            </a:r>
            <a:endParaRPr lang="el-GR" sz="2100" dirty="0">
              <a:solidFill>
                <a:srgbClr val="0D0D0D"/>
              </a:solidFill>
            </a:endParaRPr>
          </a:p>
        </p:txBody>
      </p:sp>
    </p:spTree>
    <p:extLst>
      <p:ext uri="{BB962C8B-B14F-4D97-AF65-F5344CB8AC3E}">
        <p14:creationId xmlns:p14="http://schemas.microsoft.com/office/powerpoint/2010/main" val="3464563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44665"/>
            <a:ext cx="7886700" cy="618783"/>
          </a:xfrm>
        </p:spPr>
        <p:txBody>
          <a:bodyPr>
            <a:normAutofit fontScale="90000"/>
          </a:bodyPr>
          <a:lstStyle/>
          <a:p>
            <a:r>
              <a:rPr lang="en-US" dirty="0"/>
              <a:t>Scenario</a:t>
            </a:r>
            <a:endParaRPr lang="el-GR" dirty="0"/>
          </a:p>
        </p:txBody>
      </p:sp>
      <p:sp>
        <p:nvSpPr>
          <p:cNvPr id="3" name="Content Placeholder 2"/>
          <p:cNvSpPr>
            <a:spLocks noGrp="1"/>
          </p:cNvSpPr>
          <p:nvPr>
            <p:ph idx="1"/>
          </p:nvPr>
        </p:nvSpPr>
        <p:spPr>
          <a:xfrm>
            <a:off x="628650" y="1757779"/>
            <a:ext cx="7796048" cy="4264910"/>
          </a:xfrm>
        </p:spPr>
        <p:txBody>
          <a:bodyPr>
            <a:noAutofit/>
          </a:bodyPr>
          <a:lstStyle/>
          <a:p>
            <a:pPr algn="just">
              <a:lnSpc>
                <a:spcPts val="2880"/>
              </a:lnSpc>
              <a:spcAft>
                <a:spcPts val="900"/>
              </a:spcAft>
            </a:pPr>
            <a:r>
              <a:rPr lang="en-US" dirty="0">
                <a:solidFill>
                  <a:srgbClr val="0D0D0D"/>
                </a:solidFill>
              </a:rPr>
              <a:t>Use your personal skills and the learning from this week to undertake this investigation.</a:t>
            </a:r>
          </a:p>
          <a:p>
            <a:pPr algn="just">
              <a:lnSpc>
                <a:spcPts val="2880"/>
              </a:lnSpc>
              <a:spcAft>
                <a:spcPts val="900"/>
              </a:spcAft>
            </a:pPr>
            <a:r>
              <a:rPr lang="en-US" dirty="0">
                <a:solidFill>
                  <a:srgbClr val="0D0D0D"/>
                </a:solidFill>
              </a:rPr>
              <a:t>You are three separate teams and there is an element of competition here, so please do not share your investigation findings with the other group until the end of the day briefing.</a:t>
            </a:r>
          </a:p>
          <a:p>
            <a:pPr algn="just">
              <a:lnSpc>
                <a:spcPts val="2880"/>
              </a:lnSpc>
              <a:spcAft>
                <a:spcPts val="900"/>
              </a:spcAft>
            </a:pPr>
            <a:r>
              <a:rPr lang="en-US" dirty="0">
                <a:solidFill>
                  <a:srgbClr val="0D0D0D"/>
                </a:solidFill>
              </a:rPr>
              <a:t>Coffee Breaks and Lunch will be at the normal time, but as in the work environment you may need to make small adjustments in order to complete the exercises.</a:t>
            </a:r>
          </a:p>
          <a:p>
            <a:pPr marL="0" indent="0" algn="just">
              <a:lnSpc>
                <a:spcPts val="2880"/>
              </a:lnSpc>
              <a:spcAft>
                <a:spcPts val="900"/>
              </a:spcAft>
              <a:buNone/>
            </a:pPr>
            <a:r>
              <a:rPr lang="en-GB" sz="2100" dirty="0">
                <a:solidFill>
                  <a:srgbClr val="0D0D0D"/>
                </a:solidFill>
              </a:rPr>
              <a:t> </a:t>
            </a:r>
            <a:endParaRPr lang="el-GR" sz="2100" dirty="0">
              <a:solidFill>
                <a:srgbClr val="0D0D0D"/>
              </a:solidFill>
            </a:endParaRPr>
          </a:p>
        </p:txBody>
      </p:sp>
    </p:spTree>
    <p:extLst>
      <p:ext uri="{BB962C8B-B14F-4D97-AF65-F5344CB8AC3E}">
        <p14:creationId xmlns:p14="http://schemas.microsoft.com/office/powerpoint/2010/main" val="1632926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6" descr="Question Mark Clip Art">
            <a:hlinkClick r:id="rId2"/>
            <a:extLst>
              <a:ext uri="{FF2B5EF4-FFF2-40B4-BE49-F238E27FC236}">
                <a16:creationId xmlns:a16="http://schemas.microsoft.com/office/drawing/2014/main" id="{90CADA02-2EB8-4B5B-9423-932617D5F1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7" name="TextBox 4">
            <a:extLst>
              <a:ext uri="{FF2B5EF4-FFF2-40B4-BE49-F238E27FC236}">
                <a16:creationId xmlns:a16="http://schemas.microsoft.com/office/drawing/2014/main" id="{71E4BA2C-810D-4A78-829A-B29C8C44760D}"/>
              </a:ext>
            </a:extLst>
          </p:cNvPr>
          <p:cNvSpPr txBox="1">
            <a:spLocks noChangeArrowheads="1"/>
          </p:cNvSpPr>
          <p:nvPr/>
        </p:nvSpPr>
        <p:spPr bwMode="auto">
          <a:xfrm>
            <a:off x="3071813" y="4500563"/>
            <a:ext cx="30146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GB" altLang="en-US" sz="5400" dirty="0"/>
              <a:t>Questions</a:t>
            </a:r>
          </a:p>
        </p:txBody>
      </p:sp>
    </p:spTree>
    <p:extLst>
      <p:ext uri="{BB962C8B-B14F-4D97-AF65-F5344CB8AC3E}">
        <p14:creationId xmlns:p14="http://schemas.microsoft.com/office/powerpoint/2010/main" val="3827856902"/>
      </p:ext>
    </p:extLst>
  </p:cSld>
  <p:clrMapOvr>
    <a:masterClrMapping/>
  </p:clrMapOvr>
</p:sld>
</file>

<file path=ppt/theme/theme1.xml><?xml version="1.0" encoding="utf-8"?>
<a:theme xmlns:a="http://schemas.openxmlformats.org/drawingml/2006/main" name="CyberEast theme templat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544E6B8-411D-422B-9EF5-FA49F0BB15FC}" vid="{1A58B403-9361-416B-B652-3A078E0A165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Presentation2</Template>
  <TotalTime>1</TotalTime>
  <Words>452</Words>
  <Application>Microsoft Office PowerPoint</Application>
  <PresentationFormat>On-screen Show (4:3)</PresentationFormat>
  <Paragraphs>39</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Arial Narrow</vt:lpstr>
      <vt:lpstr>Calibri</vt:lpstr>
      <vt:lpstr>Calibri Light</vt:lpstr>
      <vt:lpstr>CyberEast theme template</vt:lpstr>
      <vt:lpstr>  </vt:lpstr>
      <vt:lpstr>Session Objectives</vt:lpstr>
      <vt:lpstr>Scenario</vt:lpstr>
      <vt:lpstr>Scenario</vt:lpstr>
      <vt:lpstr>Scenario</vt:lpstr>
      <vt:lpstr>Scenario</vt:lpstr>
      <vt:lpstr>Scenario</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 exercise</dc:title>
  <dc:creator>Terry Baker</dc:creator>
  <cp:lastModifiedBy>Terry Baker</cp:lastModifiedBy>
  <cp:revision>3</cp:revision>
  <dcterms:created xsi:type="dcterms:W3CDTF">2020-01-30T02:37:54Z</dcterms:created>
  <dcterms:modified xsi:type="dcterms:W3CDTF">2020-01-30T03:01:02Z</dcterms:modified>
</cp:coreProperties>
</file>