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0"/>
  </p:notesMasterIdLst>
  <p:sldIdLst>
    <p:sldId id="318" r:id="rId2"/>
    <p:sldId id="380" r:id="rId3"/>
    <p:sldId id="381" r:id="rId4"/>
    <p:sldId id="385" r:id="rId5"/>
    <p:sldId id="386" r:id="rId6"/>
    <p:sldId id="387" r:id="rId7"/>
    <p:sldId id="382" r:id="rId8"/>
    <p:sldId id="316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251" y="3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2594E8-F027-435B-8789-387FA93EE866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F0EAB-2FD4-4175-8014-09F26D089174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5758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Označba mesta stranske slike 1">
            <a:extLst>
              <a:ext uri="{FF2B5EF4-FFF2-40B4-BE49-F238E27FC236}">
                <a16:creationId xmlns:a16="http://schemas.microsoft.com/office/drawing/2014/main" id="{FD7881A8-B8BF-4E58-BB29-21239E9717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Označba mesta opomb 2">
            <a:extLst>
              <a:ext uri="{FF2B5EF4-FFF2-40B4-BE49-F238E27FC236}">
                <a16:creationId xmlns:a16="http://schemas.microsoft.com/office/drawing/2014/main" id="{6F6BBD1C-958F-4328-9055-C5F40814EC1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sl-SI" altLang="en-US" b="1"/>
              <a:t>Offences against the computer data and systems: </a:t>
            </a:r>
            <a:r>
              <a:rPr lang="sl-SI" altLang="en-US"/>
              <a:t>Illegal access, Illegal interception, Data &amp; System interference, Misuse of devices (virus, skimming) </a:t>
            </a:r>
          </a:p>
          <a:p>
            <a:r>
              <a:rPr lang="sl-SI" altLang="en-US" b="1"/>
              <a:t>Computer-related offences</a:t>
            </a:r>
            <a:r>
              <a:rPr lang="sl-SI" altLang="en-US"/>
              <a:t>: </a:t>
            </a:r>
            <a:r>
              <a:rPr lang="en-US" altLang="en-US"/>
              <a:t>computer-related </a:t>
            </a:r>
            <a:r>
              <a:rPr lang="sl-SI" altLang="en-US"/>
              <a:t>forgery, </a:t>
            </a:r>
            <a:r>
              <a:rPr lang="en-US" altLang="en-US"/>
              <a:t>computer-related </a:t>
            </a:r>
            <a:r>
              <a:rPr lang="sl-SI" altLang="en-US"/>
              <a:t>fraud (alteration of computer data, system)</a:t>
            </a:r>
          </a:p>
          <a:p>
            <a:r>
              <a:rPr lang="en-AU" altLang="en-US" b="1"/>
              <a:t>Content-related offences: </a:t>
            </a:r>
            <a:r>
              <a:rPr lang="en-AU" altLang="en-US"/>
              <a:t>child pornography, infringements of copyright and related rights</a:t>
            </a:r>
            <a:endParaRPr lang="sl-SI" altLang="en-US"/>
          </a:p>
        </p:txBody>
      </p:sp>
      <p:sp>
        <p:nvSpPr>
          <p:cNvPr id="9220" name="Označba mesta številke diapozitiva 3">
            <a:extLst>
              <a:ext uri="{FF2B5EF4-FFF2-40B4-BE49-F238E27FC236}">
                <a16:creationId xmlns:a16="http://schemas.microsoft.com/office/drawing/2014/main" id="{B04950DE-61CC-4C30-9A86-E62CA232854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fld id="{882DCDFA-DE39-4A34-8589-E8E41361F07D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174571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58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933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001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151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418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18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7640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035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853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9805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437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3A59-0287-49DB-B623-F4C38F82B31F}" type="datetimeFigureOut">
              <a:rPr lang="en-GB" smtClean="0"/>
              <a:t>31/01/2020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708E8-5933-45CE-A8E6-0870F4F0539D}" type="slidenum">
              <a:rPr lang="en-GB" smtClean="0"/>
              <a:t>‹nr.›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6C967E-00FD-486E-8858-706BEDB5B0DA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8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lker.com/clipart-10842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709682" y="2186865"/>
            <a:ext cx="5829300" cy="185162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364428"/>
            <a:ext cx="4800600" cy="1314450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Session 21</a:t>
            </a:r>
          </a:p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Introduction to Search, Seizure and Confiscation of Online Crime Proceeds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ABC047-F713-4167-BADD-0F4A9056A6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998" y="1277912"/>
            <a:ext cx="2711431" cy="86418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E195CEF-6B42-439A-8248-A0D3877E6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83486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6FE04E-CF67-413A-901F-8C5D9BC1E1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92210" cy="8253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23487-4EC8-4BF2-90AC-C1B45556CDB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2428" y="145174"/>
            <a:ext cx="2711431" cy="534971"/>
          </a:xfrm>
          <a:prstGeom prst="rect">
            <a:avLst/>
          </a:prstGeom>
        </p:spPr>
      </p:pic>
      <p:sp>
        <p:nvSpPr>
          <p:cNvPr id="12" name="TextBox 13">
            <a:extLst>
              <a:ext uri="{FF2B5EF4-FFF2-40B4-BE49-F238E27FC236}">
                <a16:creationId xmlns:a16="http://schemas.microsoft.com/office/drawing/2014/main" id="{2543C57C-3DC8-4814-9261-30C3C98758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5165" y="29790"/>
            <a:ext cx="3337851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CyberEast</a:t>
            </a:r>
          </a:p>
          <a:p>
            <a:pPr>
              <a:spcBef>
                <a:spcPct val="0"/>
              </a:spcBef>
              <a:buNone/>
            </a:pPr>
            <a:r>
              <a:rPr lang="en-US" altLang="en-US" sz="1050" b="1" dirty="0">
                <a:solidFill>
                  <a:schemeClr val="bg1"/>
                </a:solidFill>
              </a:rPr>
              <a:t>Action on Cybercrime for Cyber Resilience in the Eastern Partnership Region</a:t>
            </a:r>
            <a:endParaRPr lang="en-GB" altLang="en-US" sz="1200" b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A4C66CC-8D8B-4388-83AE-04F91B3E08F2}"/>
              </a:ext>
            </a:extLst>
          </p:cNvPr>
          <p:cNvSpPr/>
          <p:nvPr/>
        </p:nvSpPr>
        <p:spPr>
          <a:xfrm>
            <a:off x="2209594" y="1484765"/>
            <a:ext cx="4572000" cy="240065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4400" dirty="0"/>
              <a:t>First Responder Training for </a:t>
            </a:r>
            <a:br>
              <a:rPr lang="en-US" sz="4400" dirty="0"/>
            </a:br>
            <a:r>
              <a:rPr lang="en-US" sz="4400" dirty="0"/>
              <a:t>Law Enforcement</a:t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9543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E000984-DFCE-416C-A14C-2F2DF359F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Session Aim</a:t>
            </a:r>
          </a:p>
        </p:txBody>
      </p:sp>
      <p:sp>
        <p:nvSpPr>
          <p:cNvPr id="16386" name="Content Placeholder 2">
            <a:extLst>
              <a:ext uri="{FF2B5EF4-FFF2-40B4-BE49-F238E27FC236}">
                <a16:creationId xmlns:a16="http://schemas.microsoft.com/office/drawing/2014/main" id="{3DD685BE-252F-474E-B801-685E04B1B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Provide delegates with information about the need for the training course and its aim and objectives.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Ensure that delegates have sufficient information about the </a:t>
            </a:r>
            <a:r>
              <a:rPr lang="en-US" dirty="0" err="1">
                <a:ea typeface="MS PGothic" charset="0"/>
              </a:rPr>
              <a:t>programme</a:t>
            </a:r>
            <a:r>
              <a:rPr lang="en-US" dirty="0">
                <a:ea typeface="MS PGothic" charset="0"/>
              </a:rPr>
              <a:t> of activities and the timetable.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Provide information about the health, safety and administrative details of the course.</a:t>
            </a:r>
          </a:p>
          <a:p>
            <a:pPr algn="just">
              <a:buFont typeface="Arial" charset="0"/>
              <a:buChar char="•"/>
              <a:defRPr/>
            </a:pPr>
            <a:r>
              <a:rPr lang="en-US" dirty="0">
                <a:ea typeface="MS PGothic" charset="0"/>
              </a:rPr>
              <a:t>Introduce the delegates to the trainers and other delegates. </a:t>
            </a:r>
          </a:p>
        </p:txBody>
      </p:sp>
    </p:spTree>
    <p:extLst>
      <p:ext uri="{BB962C8B-B14F-4D97-AF65-F5344CB8AC3E}">
        <p14:creationId xmlns:p14="http://schemas.microsoft.com/office/powerpoint/2010/main" val="460000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6196247C-93B3-4A4F-BC6E-066C9077B3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altLang="en-US" dirty="0"/>
            </a:br>
            <a:br>
              <a:rPr lang="en-US" altLang="en-US" dirty="0"/>
            </a:br>
            <a:r>
              <a:rPr lang="en-US" altLang="en-US" dirty="0"/>
              <a:t>“Crime Proceeds on the Internet”?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EE4EEC1-19FC-4015-BA86-C2E63BBE96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213100"/>
            <a:ext cx="23050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Criminal Activity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B4082F96-9004-4EA8-B74F-2233EA32FA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3213100"/>
            <a:ext cx="2305050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Crime Proceeds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7979C01-A9E4-4733-B05D-DDF1FB0A83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2276475"/>
            <a:ext cx="2303462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Money Laundering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BA4AFEB3-9A92-418B-8ADB-8AFBE1DECB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4292600"/>
            <a:ext cx="2303462" cy="936625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round/>
            <a:headEnd/>
            <a:tailEnd/>
          </a:ln>
          <a:effectLst>
            <a:outerShdw blurRad="40000"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lt1"/>
                </a:solidFill>
                <a:latin typeface="+mn-lt"/>
                <a:ea typeface="+mn-ea"/>
              </a:rPr>
              <a:t>Search, Seizure, Confiscation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EC31F07-C36F-4872-AFEB-CEB46C9A9C28}"/>
              </a:ext>
            </a:extLst>
          </p:cNvPr>
          <p:cNvCxnSpPr>
            <a:cxnSpLocks noChangeShapeType="1"/>
            <a:stCxn id="3" idx="3"/>
            <a:endCxn id="6" idx="1"/>
          </p:cNvCxnSpPr>
          <p:nvPr/>
        </p:nvCxnSpPr>
        <p:spPr bwMode="auto">
          <a:xfrm>
            <a:off x="2700338" y="3681413"/>
            <a:ext cx="503237" cy="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43CC849-40B2-47FD-A8BD-1D2F50E21848}"/>
              </a:ext>
            </a:extLst>
          </p:cNvPr>
          <p:cNvCxnSpPr>
            <a:cxnSpLocks noChangeShapeType="1"/>
            <a:stCxn id="6" idx="3"/>
            <a:endCxn id="7" idx="1"/>
          </p:cNvCxnSpPr>
          <p:nvPr/>
        </p:nvCxnSpPr>
        <p:spPr bwMode="auto">
          <a:xfrm flipV="1">
            <a:off x="5508625" y="2744788"/>
            <a:ext cx="792163" cy="936625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22B9FE-C3F7-434E-9E14-531045A67ECB}"/>
              </a:ext>
            </a:extLst>
          </p:cNvPr>
          <p:cNvCxnSpPr>
            <a:cxnSpLocks noChangeShapeType="1"/>
            <a:stCxn id="6" idx="3"/>
            <a:endCxn id="8" idx="1"/>
          </p:cNvCxnSpPr>
          <p:nvPr/>
        </p:nvCxnSpPr>
        <p:spPr bwMode="auto">
          <a:xfrm>
            <a:off x="5508625" y="3681413"/>
            <a:ext cx="792163" cy="107950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8303754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slov 1">
            <a:extLst>
              <a:ext uri="{FF2B5EF4-FFF2-40B4-BE49-F238E27FC236}">
                <a16:creationId xmlns:a16="http://schemas.microsoft.com/office/drawing/2014/main" id="{0691B51C-6237-40C7-A5FE-4EF7D93A4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125538"/>
            <a:ext cx="9144000" cy="647700"/>
          </a:xfrm>
        </p:spPr>
        <p:txBody>
          <a:bodyPr/>
          <a:lstStyle/>
          <a:p>
            <a:r>
              <a:rPr lang="en-US" altLang="en-US" sz="2800" b="1"/>
              <a:t>Aspects of investigation involving proceeds of crime online</a:t>
            </a:r>
            <a:endParaRPr lang="sl-SI" altLang="en-US" sz="2800"/>
          </a:p>
        </p:txBody>
      </p:sp>
      <p:graphicFrame>
        <p:nvGraphicFramePr>
          <p:cNvPr id="4" name="Označba mesta vsebine 3">
            <a:extLst>
              <a:ext uri="{FF2B5EF4-FFF2-40B4-BE49-F238E27FC236}">
                <a16:creationId xmlns:a16="http://schemas.microsoft.com/office/drawing/2014/main" id="{F3EE3076-B9D1-45D2-ACFF-269BB22437FC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68313" y="1916113"/>
          <a:ext cx="8064500" cy="4449762"/>
        </p:xfrm>
        <a:graphic>
          <a:graphicData uri="http://schemas.openxmlformats.org/drawingml/2006/table">
            <a:tbl>
              <a:tblPr/>
              <a:tblGrid>
                <a:gridCol w="39592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5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692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Cybercrime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Substantive offences: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Offences against computer data and systems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Computer-related offences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Content-related offences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Procedural powers:</a:t>
                      </a:r>
                    </a:p>
                    <a:p>
                      <a:pPr marL="285750" marR="0" lvl="0" indent="-28575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/>
                        <a:buChar char="•"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Collecting electronic evidence (IP addresses and other Internet evidence)</a:t>
                      </a:r>
                    </a:p>
                  </a:txBody>
                  <a:tcPr marL="91444" marR="91444" marT="45747" marB="4574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</a:txBody>
                  <a:tcPr marL="91444" marR="91444" marT="45747" marB="4574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1AD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8051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Money laundering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MS PGothic" charset="0"/>
                          <a:cs typeface="MS PGothic" charset="0"/>
                        </a:rPr>
                        <a:t>Online money laundering (typologies)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MS PGothic" charset="0"/>
                        <a:cs typeface="MS PGothic" charset="0"/>
                      </a:endParaRPr>
                    </a:p>
                  </a:txBody>
                  <a:tcPr marL="91444" marR="91444" marT="45747" marB="4574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19C0E41-DA3A-4129-BE3C-9700DDC513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1916113"/>
            <a:ext cx="3959225" cy="273843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MS PGothic" charset="0"/>
                <a:cs typeface="MS PGothic" charset="0"/>
              </a:defRPr>
            </a:lvl9pPr>
          </a:lstStyle>
          <a:p>
            <a:pPr algn="ctr" eaLnBrk="1" hangingPunct="1">
              <a:defRPr/>
            </a:pPr>
            <a:r>
              <a:rPr lang="en-US" sz="2800" b="1" dirty="0">
                <a:solidFill>
                  <a:srgbClr val="000000"/>
                </a:solidFill>
              </a:rPr>
              <a:t>Financial investigation 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000000"/>
                </a:solidFill>
              </a:rPr>
              <a:t>Targeting instrumentalities and proceeds of crime:</a:t>
            </a:r>
          </a:p>
          <a:p>
            <a:pPr eaLnBrk="1" hangingPunct="1">
              <a:defRPr/>
            </a:pPr>
            <a:endParaRPr lang="en-US" sz="1600" dirty="0">
              <a:solidFill>
                <a:srgbClr val="000000"/>
              </a:solidFill>
            </a:endParaRP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Payment for criminal goods (drugs, weapons, false ID) or 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Proceeds from crime (fraud, corruption etc.) </a:t>
            </a:r>
          </a:p>
          <a:p>
            <a:pPr marL="285750" indent="-285750" eaLnBrk="1" hangingPunct="1">
              <a:buFont typeface="Arial"/>
              <a:buChar char="•"/>
              <a:defRPr/>
            </a:pPr>
            <a:r>
              <a:rPr lang="en-US" sz="1600" dirty="0">
                <a:solidFill>
                  <a:srgbClr val="000000"/>
                </a:solidFill>
              </a:rPr>
              <a:t>Internet related: e-banking, </a:t>
            </a:r>
            <a:r>
              <a:rPr lang="en-US" sz="1600" dirty="0" err="1">
                <a:solidFill>
                  <a:srgbClr val="000000"/>
                </a:solidFill>
              </a:rPr>
              <a:t>bitcoins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err="1">
                <a:solidFill>
                  <a:srgbClr val="000000"/>
                </a:solidFill>
              </a:rPr>
              <a:t>Darknet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863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slov 1">
            <a:extLst>
              <a:ext uri="{FF2B5EF4-FFF2-40B4-BE49-F238E27FC236}">
                <a16:creationId xmlns:a16="http://schemas.microsoft.com/office/drawing/2014/main" id="{353E859F-4165-45F5-BF7D-0FC4E9DA90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2513"/>
            <a:ext cx="9144000" cy="503237"/>
          </a:xfrm>
        </p:spPr>
        <p:txBody>
          <a:bodyPr/>
          <a:lstStyle/>
          <a:p>
            <a:r>
              <a:rPr lang="sl-SI" altLang="en-US" sz="2800" b="1"/>
              <a:t>Overlapping responsibilities of </a:t>
            </a:r>
            <a:r>
              <a:rPr lang="ga-IE" altLang="en-US" sz="2800" b="1"/>
              <a:t>multiple </a:t>
            </a:r>
            <a:r>
              <a:rPr lang="sl-SI" altLang="en-US" sz="2800" b="1"/>
              <a:t>agencices/units</a:t>
            </a:r>
            <a:endParaRPr lang="sl-SI" altLang="en-US" sz="2800"/>
          </a:p>
        </p:txBody>
      </p:sp>
      <p:graphicFrame>
        <p:nvGraphicFramePr>
          <p:cNvPr id="4" name="Označba mesta vsebine 3">
            <a:extLst>
              <a:ext uri="{FF2B5EF4-FFF2-40B4-BE49-F238E27FC236}">
                <a16:creationId xmlns:a16="http://schemas.microsoft.com/office/drawing/2014/main" id="{E8FA407B-A035-471B-AAC4-4DD0770F156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064500" cy="4724400"/>
        </p:xfrm>
        <a:graphic>
          <a:graphicData uri="http://schemas.openxmlformats.org/drawingml/2006/table">
            <a:tbl>
              <a:tblPr/>
              <a:tblGrid>
                <a:gridCol w="273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76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511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92163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Prosecutor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(leads the investigation)</a:t>
                      </a:r>
                    </a:p>
                  </a:txBody>
                  <a:tcPr marL="91444" marR="91444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6543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Cybercrime Unit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AU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sl-SI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Payment </a:t>
                      </a: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card </a:t>
                      </a:r>
                      <a:r>
                        <a:rPr kumimoji="0" lang="sl-SI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fraud</a:t>
                      </a:r>
                      <a:endParaRPr kumimoji="0" lang="en-AU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Child pornography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Online </a:t>
                      </a:r>
                      <a:r>
                        <a:rPr kumimoji="0" lang="sl-SI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</a:t>
                      </a: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raud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Cyber attack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System interference</a:t>
                      </a:r>
                    </a:p>
                  </a:txBody>
                  <a:tcPr marL="91444" marR="91444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Other Units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AU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AU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AU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Organised crime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Financial crime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Classic crime</a:t>
                      </a:r>
                    </a:p>
                  </a:txBody>
                  <a:tcPr marL="91444" marR="91444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Financial Investigation Unit</a:t>
                      </a:r>
                      <a:endParaRPr kumimoji="0" lang="en-AU" altLang="en-US" sz="20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AU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Offence/criminal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Identify proceeds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Identify property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</a:pPr>
                      <a:r>
                        <a:rPr kumimoji="0" lang="en-AU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Freezing order</a:t>
                      </a:r>
                      <a:endParaRPr kumimoji="0" lang="sl-SI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en-AU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MS PGothic" pitchFamily="34" charset="-128"/>
                      </a:endParaRPr>
                    </a:p>
                  </a:txBody>
                  <a:tcPr marL="91444" marR="91444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6800">
                <a:tc grid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Font typeface="Arial" pitchFamily="34" charset="0"/>
                        <a:defRPr sz="28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Font typeface="Arial" pitchFamily="34" charset="0"/>
                        <a:defRPr sz="24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Font typeface="Arial" pitchFamily="34" charset="0"/>
                        <a:defRPr sz="2000"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itchFamily="34" charset="0"/>
                        <a:defRPr>
                          <a:solidFill>
                            <a:schemeClr val="tx1"/>
                          </a:solidFill>
                          <a:latin typeface="Calibri" pitchFamily="34" charset="0"/>
                          <a:ea typeface="MS PGothic" pitchFamily="34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AU" altLang="en-US" sz="28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Money laundering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AU" alt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MS PGothic" pitchFamily="34" charset="-128"/>
                        </a:rPr>
                        <a:t>FIU – Financial Intelligence Unit</a:t>
                      </a:r>
                    </a:p>
                  </a:txBody>
                  <a:tcPr marL="91444" marR="91444" marT="45707" marB="4570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7DE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66810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Naslov 1">
            <a:extLst>
              <a:ext uri="{FF2B5EF4-FFF2-40B4-BE49-F238E27FC236}">
                <a16:creationId xmlns:a16="http://schemas.microsoft.com/office/drawing/2014/main" id="{5815DE6F-0BC6-4443-BF71-4B0BD1784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52513"/>
            <a:ext cx="9144000" cy="647700"/>
          </a:xfrm>
        </p:spPr>
        <p:txBody>
          <a:bodyPr/>
          <a:lstStyle/>
          <a:p>
            <a:r>
              <a:rPr lang="en-US" altLang="en-US" sz="2800" b="1"/>
              <a:t>Online </a:t>
            </a:r>
            <a:r>
              <a:rPr lang="sl-SI" altLang="en-US" sz="2800" b="1"/>
              <a:t>crime </a:t>
            </a:r>
            <a:r>
              <a:rPr lang="en-US" altLang="en-US" sz="2800" b="1"/>
              <a:t>proceeds –</a:t>
            </a:r>
            <a:r>
              <a:rPr lang="sl-SI" altLang="en-US" sz="2800" b="1"/>
              <a:t> competencies, powers, measures</a:t>
            </a:r>
            <a:endParaRPr lang="sl-SI" altLang="en-US" sz="2800"/>
          </a:p>
        </p:txBody>
      </p:sp>
      <p:graphicFrame>
        <p:nvGraphicFramePr>
          <p:cNvPr id="4" name="Označba mesta vsebine 3">
            <a:extLst>
              <a:ext uri="{FF2B5EF4-FFF2-40B4-BE49-F238E27FC236}">
                <a16:creationId xmlns:a16="http://schemas.microsoft.com/office/drawing/2014/main" id="{DB4A9760-24CC-42F2-977C-D0344B20FD5D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539750" y="1773238"/>
          <a:ext cx="8064499" cy="4714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1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801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61905">
                <a:tc gridSpan="3">
                  <a:txBody>
                    <a:bodyPr/>
                    <a:lstStyle/>
                    <a:p>
                      <a:pPr algn="ctr"/>
                      <a:r>
                        <a:rPr lang="en-GB" sz="2800" b="1" noProof="0" dirty="0">
                          <a:solidFill>
                            <a:srgbClr val="000000"/>
                          </a:solidFill>
                        </a:rPr>
                        <a:t>Prosecutor</a:t>
                      </a:r>
                    </a:p>
                    <a:p>
                      <a:pPr algn="ctr"/>
                      <a:r>
                        <a:rPr lang="en-GB" sz="1600" b="0" noProof="0" dirty="0">
                          <a:solidFill>
                            <a:srgbClr val="000000"/>
                          </a:solidFill>
                        </a:rPr>
                        <a:t>(lead investigation, order measures, make proposals to the</a:t>
                      </a:r>
                      <a:r>
                        <a:rPr lang="en-GB" sz="1600" b="0" baseline="0" noProof="0" dirty="0">
                          <a:solidFill>
                            <a:srgbClr val="000000"/>
                          </a:solidFill>
                        </a:rPr>
                        <a:t> court)</a:t>
                      </a:r>
                      <a:endParaRPr lang="en-GB" sz="1600" b="0" noProof="0" dirty="0">
                        <a:solidFill>
                          <a:srgbClr val="000000"/>
                        </a:solidFill>
                      </a:endParaRPr>
                    </a:p>
                  </a:txBody>
                  <a:tcPr marL="91444" marR="91444" marT="45679" marB="45679"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82106">
                <a:tc>
                  <a:txBody>
                    <a:bodyPr/>
                    <a:lstStyle/>
                    <a:p>
                      <a:pPr marL="0" indent="0" algn="ctr">
                        <a:buNone/>
                        <a:defRPr/>
                      </a:pPr>
                      <a:r>
                        <a:rPr lang="en-GB" sz="2200" b="1" noProof="0" dirty="0"/>
                        <a:t>Cybercrime unit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en-GB" sz="2000" b="0" noProof="0" dirty="0"/>
                        <a:t> 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GB" sz="1600" b="0" noProof="0" dirty="0"/>
                        <a:t>Investigation of cybercrime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GB" sz="1600" b="0" noProof="0" dirty="0"/>
                        <a:t>Digital forensics (sometimes separate)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GB" sz="1600" b="0" noProof="0" dirty="0"/>
                        <a:t>IP</a:t>
                      </a:r>
                      <a:r>
                        <a:rPr lang="en-GB" sz="1600" b="0" baseline="0" noProof="0" dirty="0"/>
                        <a:t> identification</a:t>
                      </a:r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GB" sz="1600" b="0" baseline="0" noProof="0" dirty="0"/>
                        <a:t>Subscriber identification (e.g. email, Facebook)</a:t>
                      </a:r>
                      <a:endParaRPr lang="en-GB" sz="1600" b="0" noProof="0" dirty="0"/>
                    </a:p>
                    <a:p>
                      <a:pPr marL="342900" indent="-342900" algn="l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GB" sz="1600" b="0" noProof="0" dirty="0"/>
                        <a:t>ISP engagement (subscriber, traffic, content data)</a:t>
                      </a:r>
                    </a:p>
                  </a:txBody>
                  <a:tcPr marL="91444" marR="91444" marT="45679" marB="45679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None/>
                        <a:defRPr/>
                      </a:pPr>
                      <a:r>
                        <a:rPr lang="en-GB" sz="2200" b="1" noProof="0" dirty="0"/>
                        <a:t>Other Units</a:t>
                      </a:r>
                    </a:p>
                    <a:p>
                      <a:pPr marL="0" indent="0" algn="ctr">
                        <a:buNone/>
                        <a:defRPr/>
                      </a:pPr>
                      <a:endParaRPr lang="en-GB" sz="2000" b="0" noProof="0" dirty="0"/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en-GB" sz="1600" b="0" noProof="0" dirty="0"/>
                        <a:t>Undercover work</a:t>
                      </a: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en-GB" sz="1600" b="0" noProof="0" dirty="0"/>
                        <a:t>Wiretapping</a:t>
                      </a: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en-GB" sz="1600" b="0" noProof="0" dirty="0"/>
                        <a:t>House search </a:t>
                      </a:r>
                    </a:p>
                    <a:p>
                      <a:pPr marL="342900" indent="-342900" algn="l">
                        <a:buFont typeface="Arial"/>
                        <a:buChar char="•"/>
                        <a:defRPr/>
                      </a:pPr>
                      <a:r>
                        <a:rPr lang="en-GB" sz="1600" b="0" noProof="0" dirty="0"/>
                        <a:t>Interview</a:t>
                      </a:r>
                      <a:endParaRPr lang="en-GB" sz="1600" b="1" noProof="0" dirty="0"/>
                    </a:p>
                  </a:txBody>
                  <a:tcPr marL="91444" marR="91444" marT="45679" marB="45679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200" b="1" noProof="0" dirty="0"/>
                        <a:t>Financial investigation </a:t>
                      </a:r>
                    </a:p>
                    <a:p>
                      <a:pPr>
                        <a:defRPr/>
                      </a:pPr>
                      <a:endParaRPr lang="en-US" sz="1800" b="0" noProof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noProof="0" dirty="0"/>
                        <a:t>Access</a:t>
                      </a:r>
                      <a:r>
                        <a:rPr lang="en-US" sz="1600" b="0" baseline="0" noProof="0" dirty="0"/>
                        <a:t> </a:t>
                      </a:r>
                      <a:r>
                        <a:rPr lang="en-US" sz="1600" b="0" noProof="0" dirty="0"/>
                        <a:t>bank data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noProof="0" dirty="0"/>
                        <a:t>Monitoring</a:t>
                      </a:r>
                      <a:r>
                        <a:rPr lang="en-US" sz="1600" b="0" baseline="0" noProof="0" dirty="0"/>
                        <a:t> order</a:t>
                      </a:r>
                      <a:endParaRPr lang="en-US" sz="1600" b="0" noProof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noProof="0" dirty="0"/>
                        <a:t>Seizure</a:t>
                      </a:r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="0" noProof="0" dirty="0"/>
                        <a:t>Freezing</a:t>
                      </a:r>
                      <a:r>
                        <a:rPr lang="en-US" sz="1600" b="0" baseline="0" noProof="0" dirty="0"/>
                        <a:t> order</a:t>
                      </a:r>
                      <a:endParaRPr lang="sl-SI" sz="1600" b="0" baseline="0" noProof="0" dirty="0"/>
                    </a:p>
                    <a:p>
                      <a:pPr marL="342900" indent="-342900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sl-SI" sz="1600" b="0" baseline="0" noProof="0" dirty="0"/>
                        <a:t>Confiscation</a:t>
                      </a:r>
                      <a:endParaRPr lang="en-US" sz="1600" b="0" baseline="0" noProof="0" dirty="0"/>
                    </a:p>
                  </a:txBody>
                  <a:tcPr marL="91444" marR="91444" marT="45679" marB="45679"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70864">
                <a:tc gridSpan="3"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noProof="0" dirty="0"/>
                        <a:t>Money laundering - FIU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aseline="0" noProof="0" dirty="0"/>
                        <a:t>STRs analysis</a:t>
                      </a:r>
                    </a:p>
                    <a:p>
                      <a:pPr marL="285750" marR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noProof="0" dirty="0"/>
                        <a:t>access</a:t>
                      </a:r>
                      <a:r>
                        <a:rPr lang="en-US" sz="1600" baseline="0" noProof="0" dirty="0"/>
                        <a:t> to bank data/analysis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1600" baseline="0" noProof="0" dirty="0"/>
                        <a:t>postponement of suspicious financial transaction</a:t>
                      </a:r>
                      <a:endParaRPr lang="en-US" sz="1600" noProof="0" dirty="0"/>
                    </a:p>
                  </a:txBody>
                  <a:tcPr marL="91444" marR="91444" marT="45679" marB="45679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l-SI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l-SI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960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CE0389CA-243E-41E4-8DD2-2175A3236C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1325563"/>
          </a:xfrm>
        </p:spPr>
        <p:txBody>
          <a:bodyPr/>
          <a:lstStyle/>
          <a:p>
            <a:r>
              <a:rPr lang="en-US" altLang="en-US" dirty="0"/>
              <a:t>Why is This Training Necessary?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D893FCF-05BE-4E54-9E19-34762E1B2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06600"/>
            <a:ext cx="7886700" cy="4351338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z="2700" dirty="0"/>
              <a:t>Increasing use of technology means that in many cases where a financial or cybercrime investigations is being performed, the criminal activity, predicate offence, proceeds of crime and money laundering typologies used will overlap with the world of cybercrime and electronic evidence.</a:t>
            </a:r>
          </a:p>
          <a:p>
            <a:pPr algn="just">
              <a:lnSpc>
                <a:spcPct val="90000"/>
              </a:lnSpc>
            </a:pPr>
            <a:r>
              <a:rPr lang="en-US" altLang="en-US" sz="2700" dirty="0"/>
              <a:t>It is therefore important for those responsible for the investigation, prosecution and adjudication of these matters to have an appreciation of the particularities of cases with both cyber and financial elements. </a:t>
            </a:r>
          </a:p>
        </p:txBody>
      </p:sp>
    </p:spTree>
    <p:extLst>
      <p:ext uri="{BB962C8B-B14F-4D97-AF65-F5344CB8AC3E}">
        <p14:creationId xmlns:p14="http://schemas.microsoft.com/office/powerpoint/2010/main" val="3684611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 descr="Question Mark Clip Art">
            <a:hlinkClick r:id="rId2"/>
            <a:extLst>
              <a:ext uri="{FF2B5EF4-FFF2-40B4-BE49-F238E27FC236}">
                <a16:creationId xmlns:a16="http://schemas.microsoft.com/office/drawing/2014/main" id="{7DF1BD36-4812-4990-BD38-C81A12BDA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0" y="1357313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4">
            <a:extLst>
              <a:ext uri="{FF2B5EF4-FFF2-40B4-BE49-F238E27FC236}">
                <a16:creationId xmlns:a16="http://schemas.microsoft.com/office/drawing/2014/main" id="{698A388B-55E6-4430-B919-1BB357B68E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1813" y="4500563"/>
            <a:ext cx="3014662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540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480544392"/>
      </p:ext>
    </p:extLst>
  </p:cSld>
  <p:clrMapOvr>
    <a:masterClrMapping/>
  </p:clrMapOvr>
</p:sld>
</file>

<file path=ppt/theme/theme1.xml><?xml version="1.0" encoding="utf-8"?>
<a:theme xmlns:a="http://schemas.openxmlformats.org/drawingml/2006/main" name="CyberEast them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yberEast Template" id="{40A3B124-9129-4B9D-BC1A-B83ADD00B5B6}" vid="{129BBABC-C737-4432-8816-7CA6A819CDB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CyberEast Template</Template>
  <TotalTime>9</TotalTime>
  <Words>485</Words>
  <Application>Microsoft Office PowerPoint</Application>
  <PresentationFormat>Diavoorstelling (4:3)</PresentationFormat>
  <Paragraphs>96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4" baseType="lpstr">
      <vt:lpstr>MS PGothic</vt:lpstr>
      <vt:lpstr>Arial</vt:lpstr>
      <vt:lpstr>Arial Narrow</vt:lpstr>
      <vt:lpstr>Calibri</vt:lpstr>
      <vt:lpstr>Calibri Light</vt:lpstr>
      <vt:lpstr>CyberEast theme template</vt:lpstr>
      <vt:lpstr>  </vt:lpstr>
      <vt:lpstr>Session Aim</vt:lpstr>
      <vt:lpstr>  “Crime Proceeds on the Internet”?</vt:lpstr>
      <vt:lpstr>Aspects of investigation involving proceeds of crime online</vt:lpstr>
      <vt:lpstr>Overlapping responsibilities of multiple agencices/units</vt:lpstr>
      <vt:lpstr>Online crime proceeds – competencies, powers, measures</vt:lpstr>
      <vt:lpstr>Why is This Training Necessary?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</dc:title>
  <dc:creator>Terry Baker</dc:creator>
  <cp:lastModifiedBy>Hein _</cp:lastModifiedBy>
  <cp:revision>3</cp:revision>
  <dcterms:created xsi:type="dcterms:W3CDTF">2020-01-22T23:58:46Z</dcterms:created>
  <dcterms:modified xsi:type="dcterms:W3CDTF">2020-01-31T13:39:46Z</dcterms:modified>
</cp:coreProperties>
</file>