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4"/>
  </p:notesMasterIdLst>
  <p:sldIdLst>
    <p:sldId id="318" r:id="rId2"/>
    <p:sldId id="380" r:id="rId3"/>
    <p:sldId id="381" r:id="rId4"/>
    <p:sldId id="382" r:id="rId5"/>
    <p:sldId id="384" r:id="rId6"/>
    <p:sldId id="385" r:id="rId7"/>
    <p:sldId id="388" r:id="rId8"/>
    <p:sldId id="300" r:id="rId9"/>
    <p:sldId id="301" r:id="rId10"/>
    <p:sldId id="311" r:id="rId11"/>
    <p:sldId id="302" r:id="rId12"/>
    <p:sldId id="303" r:id="rId13"/>
    <p:sldId id="386" r:id="rId14"/>
    <p:sldId id="387" r:id="rId15"/>
    <p:sldId id="389" r:id="rId16"/>
    <p:sldId id="390" r:id="rId17"/>
    <p:sldId id="391" r:id="rId18"/>
    <p:sldId id="392" r:id="rId19"/>
    <p:sldId id="393" r:id="rId20"/>
    <p:sldId id="306" r:id="rId21"/>
    <p:sldId id="308" r:id="rId22"/>
    <p:sldId id="310" r:id="rId23"/>
    <p:sldId id="409" r:id="rId24"/>
    <p:sldId id="412" r:id="rId25"/>
    <p:sldId id="413" r:id="rId26"/>
    <p:sldId id="414" r:id="rId27"/>
    <p:sldId id="415" r:id="rId28"/>
    <p:sldId id="416" r:id="rId29"/>
    <p:sldId id="417" r:id="rId30"/>
    <p:sldId id="418" r:id="rId31"/>
    <p:sldId id="419" r:id="rId32"/>
    <p:sldId id="316" r:id="rId3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66" d="100"/>
          <a:sy n="66" d="100"/>
        </p:scale>
        <p:origin x="525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594E8-F027-435B-8789-387FA93EE86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F0EAB-2FD4-4175-8014-09F26D0891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758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58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933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01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ig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7053250" y="4591088"/>
            <a:ext cx="2643174" cy="890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/>
            </a:lvl1pPr>
            <a:lvl2pPr>
              <a:buFont typeface="Arial" pitchFamily="34" charset="0"/>
              <a:buChar char="•"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ijdelijke aanduiding voor datum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793E8-6D69-4B5B-A6D5-2C89D0B1AB61}" type="datetime1">
              <a:rPr lang="en-US" smtClean="0"/>
              <a:pPr/>
              <a:t>1/31/2020</a:t>
            </a:fld>
            <a:endParaRPr lang="en-US"/>
          </a:p>
        </p:txBody>
      </p:sp>
      <p:sp>
        <p:nvSpPr>
          <p:cNvPr id="16" name="Tijdelijke aanduiding voor dianumm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39B8FB-7D75-4805-A3EF-7F9252E7FB26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98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151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418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180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640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03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537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805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43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6C967E-00FD-486E-8858-706BEDB5B0DA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8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youtube.com/watch?v=H-gomrSqmu4" TargetMode="Externa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hyperlink" Target="http://www.clker.com/clipart-10842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709682" y="2186865"/>
            <a:ext cx="5829300" cy="185162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4364428"/>
            <a:ext cx="4800600" cy="13144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Session 22b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Remarks on the nature of FI in Cybercrime cases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ABC047-F713-4167-BADD-0F4A9056A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690" y="2752115"/>
            <a:ext cx="2711431" cy="8641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195CEF-6B42-439A-8248-A0D3877E6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8348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6FE04E-CF67-413A-901F-8C5D9BC1E1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92210" cy="825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823487-4EC8-4BF2-90AC-C1B45556C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428" y="145174"/>
            <a:ext cx="2711431" cy="534971"/>
          </a:xfrm>
          <a:prstGeom prst="rect">
            <a:avLst/>
          </a:prstGeom>
        </p:spPr>
      </p:pic>
      <p:sp>
        <p:nvSpPr>
          <p:cNvPr id="12" name="TextBox 13">
            <a:extLst>
              <a:ext uri="{FF2B5EF4-FFF2-40B4-BE49-F238E27FC236}">
                <a16:creationId xmlns:a16="http://schemas.microsoft.com/office/drawing/2014/main" id="{2543C57C-3DC8-4814-9261-30C3C9875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165" y="29790"/>
            <a:ext cx="33378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CyberEast</a:t>
            </a:r>
          </a:p>
          <a:p>
            <a:pPr>
              <a:spcBef>
                <a:spcPct val="0"/>
              </a:spcBef>
              <a:buNone/>
            </a:pPr>
            <a:r>
              <a:rPr lang="en-US" altLang="en-US" sz="1050" b="1" dirty="0">
                <a:solidFill>
                  <a:schemeClr val="bg1"/>
                </a:solidFill>
              </a:rPr>
              <a:t>Action on Cybercrime for Cyber Resilience in the Eastern Partnership Region</a:t>
            </a:r>
            <a:endParaRPr lang="en-GB" altLang="en-US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A4C66CC-8D8B-4388-83AE-04F91B3E08F2}"/>
              </a:ext>
            </a:extLst>
          </p:cNvPr>
          <p:cNvSpPr/>
          <p:nvPr/>
        </p:nvSpPr>
        <p:spPr>
          <a:xfrm>
            <a:off x="595086" y="1484765"/>
            <a:ext cx="809171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/>
              <a:t>Financial investigations</a:t>
            </a:r>
          </a:p>
          <a:p>
            <a:pPr algn="ctr"/>
            <a:r>
              <a:rPr lang="en-US" sz="4400" dirty="0"/>
              <a:t>And</a:t>
            </a:r>
          </a:p>
          <a:p>
            <a:pPr algn="ctr"/>
            <a:r>
              <a:rPr lang="en-US" sz="4400" dirty="0"/>
              <a:t>Cybercrime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95431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KYC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39B8FB-7D75-4805-A3EF-7F9252E7FB26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683568" y="5445224"/>
            <a:ext cx="8229600" cy="663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600" dirty="0">
              <a:hlinkClick r:id="rId2"/>
            </a:endParaRPr>
          </a:p>
          <a:p>
            <a:r>
              <a:rPr lang="en-GB" sz="1600" dirty="0">
                <a:hlinkClick r:id="rId2"/>
              </a:rPr>
              <a:t>https://www.youtube.com/watch?v=H-gomrSqmu4</a:t>
            </a:r>
            <a:r>
              <a:rPr lang="en-GB" sz="1600" dirty="0"/>
              <a:t> 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599" y="1938045"/>
            <a:ext cx="6442323" cy="3614235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987" y="1853067"/>
            <a:ext cx="6731548" cy="3710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1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Many others!</a:t>
            </a:r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61405"/>
            <a:ext cx="5579599" cy="3317081"/>
          </a:xfrm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39B8FB-7D75-4805-A3EF-7F9252E7FB26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892073"/>
            <a:ext cx="1982417" cy="598690"/>
          </a:xfrm>
          <a:prstGeom prst="rect">
            <a:avLst/>
          </a:prstGeom>
        </p:spPr>
      </p:pic>
      <p:sp>
        <p:nvSpPr>
          <p:cNvPr id="11" name="AutoShape 10" descr="Image result for Bitcoin"/>
          <p:cNvSpPr>
            <a:spLocks noChangeAspect="1" noChangeArrowheads="1"/>
          </p:cNvSpPr>
          <p:nvPr/>
        </p:nvSpPr>
        <p:spPr bwMode="auto">
          <a:xfrm>
            <a:off x="155575" y="-846138"/>
            <a:ext cx="1771650" cy="1771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638" y="5774763"/>
            <a:ext cx="833309" cy="83330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2741" y="5677122"/>
            <a:ext cx="1140917" cy="817657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6754" y="2492896"/>
            <a:ext cx="1369624" cy="367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326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Identification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/>
              <a:t>Posession</a:t>
            </a:r>
            <a:r>
              <a:rPr lang="en-GB" dirty="0"/>
              <a:t> of phone: half the issue!</a:t>
            </a:r>
          </a:p>
          <a:p>
            <a:r>
              <a:rPr lang="en-GB" dirty="0"/>
              <a:t>Increased use of sensors</a:t>
            </a:r>
          </a:p>
          <a:p>
            <a:r>
              <a:rPr lang="en-GB" dirty="0"/>
              <a:t>Increased security</a:t>
            </a:r>
          </a:p>
          <a:p>
            <a:r>
              <a:rPr lang="en-GB" dirty="0"/>
              <a:t>Lower rates and less risk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39B8FB-7D75-4805-A3EF-7F9252E7FB26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6" name="Content Placeholder 4"/>
          <p:cNvGraphicFramePr>
            <a:graphicFrameLocks/>
          </p:cNvGraphicFramePr>
          <p:nvPr>
            <p:extLst/>
          </p:nvPr>
        </p:nvGraphicFramePr>
        <p:xfrm>
          <a:off x="683568" y="4077072"/>
          <a:ext cx="670708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6488">
                  <a:extLst>
                    <a:ext uri="{9D8B030D-6E8A-4147-A177-3AD203B41FA5}">
                      <a16:colId xmlns:a16="http://schemas.microsoft.com/office/drawing/2014/main" val="154810915"/>
                    </a:ext>
                  </a:extLst>
                </a:gridCol>
                <a:gridCol w="5400600">
                  <a:extLst>
                    <a:ext uri="{9D8B030D-6E8A-4147-A177-3AD203B41FA5}">
                      <a16:colId xmlns:a16="http://schemas.microsoft.com/office/drawing/2014/main" val="368152727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1:N match probability (optimum)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44291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Iris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2x: infinite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718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Fingerprint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10x: near infinite 1x:</a:t>
                      </a:r>
                      <a:r>
                        <a:rPr lang="en-GB" baseline="0" dirty="0"/>
                        <a:t> ~</a:t>
                      </a:r>
                      <a:r>
                        <a:rPr lang="en-US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100.000.000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4244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Face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779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Voice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04280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8898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6196247C-93B3-4A4F-BC6E-066C9077B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altLang="en-US" dirty="0"/>
            </a:br>
            <a:r>
              <a:rPr lang="en-US" altLang="en-US" dirty="0"/>
              <a:t>Online Banks (Fintech)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DD5468A-6FD0-4FCF-98C1-D906206F4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eBanking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Increasingly: banks are accessible only through apps. 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Websites and apps are used to control an account</a:t>
            </a:r>
          </a:p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Evidence sources: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Internet history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Mobile phone apps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 err="1">
                <a:ea typeface="MS PGothic" charset="0"/>
              </a:rPr>
              <a:t>Transactionds</a:t>
            </a:r>
            <a:r>
              <a:rPr lang="en-US" dirty="0">
                <a:ea typeface="MS PGothic" charset="0"/>
              </a:rPr>
              <a:t> from other accounts or linked accounts (think: </a:t>
            </a:r>
            <a:r>
              <a:rPr lang="en-US" dirty="0" err="1">
                <a:ea typeface="MS PGothic" charset="0"/>
              </a:rPr>
              <a:t>Paypal</a:t>
            </a:r>
            <a:r>
              <a:rPr lang="en-US" dirty="0">
                <a:ea typeface="MS PGothic" charset="0"/>
              </a:rPr>
              <a:t>)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KYC: often available as video,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Sensor data (biometrics)</a:t>
            </a:r>
          </a:p>
        </p:txBody>
      </p:sp>
    </p:spTree>
    <p:extLst>
      <p:ext uri="{BB962C8B-B14F-4D97-AF65-F5344CB8AC3E}">
        <p14:creationId xmlns:p14="http://schemas.microsoft.com/office/powerpoint/2010/main" val="26208762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6196247C-93B3-4A4F-BC6E-066C9077B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altLang="en-US" dirty="0"/>
            </a:br>
            <a:r>
              <a:rPr lang="en-US" altLang="en-US" dirty="0"/>
              <a:t>Online Banks (Fintech)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DD5468A-6FD0-4FCF-98C1-D906206F4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eBanking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Increasingly: banks are accessible only through apps. 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Websites and apps are used to control an account</a:t>
            </a:r>
          </a:p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Evidence sources: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Internet history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Mobile phone apps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Transactions from other accounts or linked accounts (think: </a:t>
            </a:r>
            <a:r>
              <a:rPr lang="en-US" dirty="0" err="1">
                <a:ea typeface="MS PGothic" charset="0"/>
              </a:rPr>
              <a:t>Paypal</a:t>
            </a:r>
            <a:r>
              <a:rPr lang="en-US" dirty="0">
                <a:ea typeface="MS PGothic" charset="0"/>
              </a:rPr>
              <a:t>, traditional banks)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KYC: often available as video,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Sensor data (biometrics)</a:t>
            </a:r>
          </a:p>
        </p:txBody>
      </p:sp>
    </p:spTree>
    <p:extLst>
      <p:ext uri="{BB962C8B-B14F-4D97-AF65-F5344CB8AC3E}">
        <p14:creationId xmlns:p14="http://schemas.microsoft.com/office/powerpoint/2010/main" val="357052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709682" y="2186865"/>
            <a:ext cx="5829300" cy="185162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4364428"/>
            <a:ext cx="4800600" cy="13144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Cybercrime: Where is the money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ABC047-F713-4167-BADD-0F4A9056A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690" y="2752115"/>
            <a:ext cx="2711431" cy="8641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195CEF-6B42-439A-8248-A0D3877E6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8348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6FE04E-CF67-413A-901F-8C5D9BC1E1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92210" cy="825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823487-4EC8-4BF2-90AC-C1B45556C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428" y="145174"/>
            <a:ext cx="2711431" cy="534971"/>
          </a:xfrm>
          <a:prstGeom prst="rect">
            <a:avLst/>
          </a:prstGeom>
        </p:spPr>
      </p:pic>
      <p:sp>
        <p:nvSpPr>
          <p:cNvPr id="12" name="TextBox 13">
            <a:extLst>
              <a:ext uri="{FF2B5EF4-FFF2-40B4-BE49-F238E27FC236}">
                <a16:creationId xmlns:a16="http://schemas.microsoft.com/office/drawing/2014/main" id="{2543C57C-3DC8-4814-9261-30C3C9875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165" y="29790"/>
            <a:ext cx="33378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CyberEast</a:t>
            </a:r>
          </a:p>
          <a:p>
            <a:pPr>
              <a:spcBef>
                <a:spcPct val="0"/>
              </a:spcBef>
              <a:buNone/>
            </a:pPr>
            <a:r>
              <a:rPr lang="en-US" altLang="en-US" sz="1050" b="1" dirty="0">
                <a:solidFill>
                  <a:schemeClr val="bg1"/>
                </a:solidFill>
              </a:rPr>
              <a:t>Action on Cybercrime for Cyber Resilience in the Eastern Partnership Region</a:t>
            </a:r>
            <a:endParaRPr lang="en-GB" altLang="en-US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A4C66CC-8D8B-4388-83AE-04F91B3E08F2}"/>
              </a:ext>
            </a:extLst>
          </p:cNvPr>
          <p:cNvSpPr/>
          <p:nvPr/>
        </p:nvSpPr>
        <p:spPr>
          <a:xfrm>
            <a:off x="769257" y="1484766"/>
            <a:ext cx="752086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dirty="0"/>
              <a:t>eMoney, Mobile money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18516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6196247C-93B3-4A4F-BC6E-066C9077B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altLang="en-US" dirty="0"/>
            </a:br>
            <a:r>
              <a:rPr lang="en-US" altLang="en-US" dirty="0"/>
              <a:t>eMoney, Mobile money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DD5468A-6FD0-4FCF-98C1-D906206F4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 lnSpcReduction="10000"/>
          </a:bodyPr>
          <a:lstStyle/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eMoney is a representation of money in an online </a:t>
            </a:r>
            <a:r>
              <a:rPr lang="en-US" dirty="0" err="1">
                <a:ea typeface="MS PGothic" charset="0"/>
              </a:rPr>
              <a:t>acounting</a:t>
            </a:r>
            <a:r>
              <a:rPr lang="en-US" dirty="0">
                <a:ea typeface="MS PGothic" charset="0"/>
              </a:rPr>
              <a:t> system</a:t>
            </a:r>
          </a:p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The money is not physically present but an exchange for money or goods can take place </a:t>
            </a:r>
          </a:p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Typical: 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 err="1">
                <a:ea typeface="MS PGothic" charset="0"/>
              </a:rPr>
              <a:t>Paypal</a:t>
            </a:r>
            <a:endParaRPr lang="en-US" dirty="0">
              <a:ea typeface="MS PGothic" charset="0"/>
            </a:endParaRP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Mobile payments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Payment through phone </a:t>
            </a:r>
            <a:r>
              <a:rPr lang="en-US" dirty="0" err="1">
                <a:ea typeface="MS PGothic" charset="0"/>
              </a:rPr>
              <a:t>bil</a:t>
            </a:r>
            <a:r>
              <a:rPr lang="en-US" dirty="0">
                <a:ea typeface="MS PGothic" charset="0"/>
              </a:rPr>
              <a:t>/prepaid credits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Prepaid “scratch” cards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Alipay[look up other Chinese app]</a:t>
            </a:r>
          </a:p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Are there any such schemes in Georgia?</a:t>
            </a:r>
          </a:p>
        </p:txBody>
      </p:sp>
    </p:spTree>
    <p:extLst>
      <p:ext uri="{BB962C8B-B14F-4D97-AF65-F5344CB8AC3E}">
        <p14:creationId xmlns:p14="http://schemas.microsoft.com/office/powerpoint/2010/main" val="40973342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6196247C-93B3-4A4F-BC6E-066C9077B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altLang="en-US" dirty="0"/>
            </a:br>
            <a:r>
              <a:rPr lang="en-US" altLang="en-US" b="1" dirty="0"/>
              <a:t>eMoney, Mobile money</a:t>
            </a:r>
            <a:r>
              <a:rPr lang="en-US" altLang="en-US" dirty="0"/>
              <a:t>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DD5468A-6FD0-4FCF-98C1-D906206F4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Evidence sources: 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Internet history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Purchase/Top Up of credit (</a:t>
            </a:r>
            <a:r>
              <a:rPr lang="en-US" dirty="0" err="1">
                <a:ea typeface="MS PGothic" charset="0"/>
              </a:rPr>
              <a:t>prepaidcard</a:t>
            </a:r>
            <a:r>
              <a:rPr lang="en-US" dirty="0">
                <a:ea typeface="MS PGothic" charset="0"/>
              </a:rPr>
              <a:t> or online)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Delivery of goods or services stating eMoney/Mobile money as payment method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Apps </a:t>
            </a:r>
          </a:p>
        </p:txBody>
      </p:sp>
    </p:spTree>
    <p:extLst>
      <p:ext uri="{BB962C8B-B14F-4D97-AF65-F5344CB8AC3E}">
        <p14:creationId xmlns:p14="http://schemas.microsoft.com/office/powerpoint/2010/main" val="2153171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6196247C-93B3-4A4F-BC6E-066C9077B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altLang="en-US" dirty="0"/>
            </a:br>
            <a:r>
              <a:rPr lang="en-US" altLang="en-US" b="1" dirty="0"/>
              <a:t>eMoney, Mobile money</a:t>
            </a:r>
            <a:r>
              <a:rPr lang="en-US" altLang="en-US" dirty="0"/>
              <a:t>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DD5468A-6FD0-4FCF-98C1-D906206F4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Evidence sources: 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Internet history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Purchase/Top Up of credit (</a:t>
            </a:r>
            <a:r>
              <a:rPr lang="en-US" dirty="0" err="1">
                <a:ea typeface="MS PGothic" charset="0"/>
              </a:rPr>
              <a:t>prepaidcard</a:t>
            </a:r>
            <a:r>
              <a:rPr lang="en-US" dirty="0">
                <a:ea typeface="MS PGothic" charset="0"/>
              </a:rPr>
              <a:t> or online)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Delivery of goods or services stating eMoney/Mobile money as payment method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Apps </a:t>
            </a:r>
          </a:p>
        </p:txBody>
      </p:sp>
    </p:spTree>
    <p:extLst>
      <p:ext uri="{BB962C8B-B14F-4D97-AF65-F5344CB8AC3E}">
        <p14:creationId xmlns:p14="http://schemas.microsoft.com/office/powerpoint/2010/main" val="34978930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709682" y="2186865"/>
            <a:ext cx="5829300" cy="185162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4364428"/>
            <a:ext cx="4800600" cy="13144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Cybercrime: Where is the money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ABC047-F713-4167-BADD-0F4A9056A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690" y="2752115"/>
            <a:ext cx="2711431" cy="8641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195CEF-6B42-439A-8248-A0D3877E6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8348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6FE04E-CF67-413A-901F-8C5D9BC1E1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92210" cy="825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823487-4EC8-4BF2-90AC-C1B45556C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428" y="145174"/>
            <a:ext cx="2711431" cy="534971"/>
          </a:xfrm>
          <a:prstGeom prst="rect">
            <a:avLst/>
          </a:prstGeom>
        </p:spPr>
      </p:pic>
      <p:sp>
        <p:nvSpPr>
          <p:cNvPr id="12" name="TextBox 13">
            <a:extLst>
              <a:ext uri="{FF2B5EF4-FFF2-40B4-BE49-F238E27FC236}">
                <a16:creationId xmlns:a16="http://schemas.microsoft.com/office/drawing/2014/main" id="{2543C57C-3DC8-4814-9261-30C3C9875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165" y="29790"/>
            <a:ext cx="33378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CyberEast</a:t>
            </a:r>
          </a:p>
          <a:p>
            <a:pPr>
              <a:spcBef>
                <a:spcPct val="0"/>
              </a:spcBef>
              <a:buNone/>
            </a:pPr>
            <a:r>
              <a:rPr lang="en-US" altLang="en-US" sz="1050" b="1" dirty="0">
                <a:solidFill>
                  <a:schemeClr val="bg1"/>
                </a:solidFill>
              </a:rPr>
              <a:t>Action on Cybercrime for Cyber Resilience in the Eastern Partnership Region</a:t>
            </a:r>
            <a:endParaRPr lang="en-GB" altLang="en-US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A4C66CC-8D8B-4388-83AE-04F91B3E08F2}"/>
              </a:ext>
            </a:extLst>
          </p:cNvPr>
          <p:cNvSpPr/>
          <p:nvPr/>
        </p:nvSpPr>
        <p:spPr>
          <a:xfrm>
            <a:off x="2209594" y="1484765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400" dirty="0"/>
              <a:t>Crypto currencies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2115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8E000984-DFCE-416C-A14C-2F2DF359F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Session Aim</a:t>
            </a:r>
          </a:p>
        </p:txBody>
      </p:sp>
      <p:sp>
        <p:nvSpPr>
          <p:cNvPr id="16386" name="Content Placeholder 2">
            <a:extLst>
              <a:ext uri="{FF2B5EF4-FFF2-40B4-BE49-F238E27FC236}">
                <a16:creationId xmlns:a16="http://schemas.microsoft.com/office/drawing/2014/main" id="{3DD685BE-252F-474E-B801-685E04B1B3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Provide delegates with information about the specific challenges to FI in Cybercrime cases</a:t>
            </a:r>
          </a:p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What type of wealth is typically found?</a:t>
            </a:r>
          </a:p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What is the nature of the underground economy?</a:t>
            </a:r>
          </a:p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What are relevant sources of evidence in all phases of the investigation.  </a:t>
            </a:r>
          </a:p>
        </p:txBody>
      </p:sp>
    </p:spTree>
    <p:extLst>
      <p:ext uri="{BB962C8B-B14F-4D97-AF65-F5344CB8AC3E}">
        <p14:creationId xmlns:p14="http://schemas.microsoft.com/office/powerpoint/2010/main" val="4600006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Currencies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8650" y="1818368"/>
            <a:ext cx="8515350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Means of exchange</a:t>
            </a:r>
          </a:p>
          <a:p>
            <a:r>
              <a:rPr lang="en-GB" dirty="0"/>
              <a:t>Two types:</a:t>
            </a:r>
          </a:p>
          <a:p>
            <a:pPr lvl="1"/>
            <a:r>
              <a:rPr lang="en-GB" dirty="0"/>
              <a:t>Fiat currency </a:t>
            </a:r>
          </a:p>
          <a:p>
            <a:pPr lvl="1"/>
            <a:r>
              <a:rPr lang="en-GB" dirty="0"/>
              <a:t>Commodity currency</a:t>
            </a:r>
          </a:p>
          <a:p>
            <a:r>
              <a:rPr lang="en-GB" dirty="0"/>
              <a:t>Difference: underlying commodity (usually: precious metal)</a:t>
            </a:r>
          </a:p>
          <a:p>
            <a:r>
              <a:rPr lang="en-GB" dirty="0"/>
              <a:t>Most currencies – nowadays: fully convertible.</a:t>
            </a:r>
          </a:p>
          <a:p>
            <a:pPr lvl="1"/>
            <a:r>
              <a:rPr lang="en-GB" dirty="0"/>
              <a:t>Can be exchanged for another currency</a:t>
            </a:r>
          </a:p>
          <a:p>
            <a:pPr lvl="1"/>
            <a:r>
              <a:rPr lang="en-GB" dirty="0"/>
              <a:t>Exchange rate dependent on free market trade and/or regulatory standards</a:t>
            </a:r>
          </a:p>
          <a:p>
            <a:pPr lvl="1"/>
            <a:r>
              <a:rPr lang="en-GB" dirty="0"/>
              <a:t>Centralized (monopoly)</a:t>
            </a:r>
          </a:p>
          <a:p>
            <a:pPr lvl="1"/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9B8FB-7D75-4805-A3EF-7F9252E7FB26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8094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Fiat currency!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9B8FB-7D75-4805-A3EF-7F9252E7FB26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358583"/>
            <a:ext cx="7525644" cy="3009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874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br>
              <a:rPr lang="en-GB" dirty="0"/>
            </a:br>
            <a:r>
              <a:rPr lang="en-GB" dirty="0"/>
              <a:t>Ecosystem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39B8FB-7D75-4805-A3EF-7F9252E7FB26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045EF3E2-8F2D-41AD-B0CB-CF3D44804F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40" y="1690689"/>
            <a:ext cx="8375767" cy="527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3326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Public key cryptography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Bitcoin is not anonymous, but rather pseudonymous </a:t>
            </a:r>
          </a:p>
          <a:p>
            <a:r>
              <a:rPr lang="en-GB" dirty="0"/>
              <a:t>It consists of a decentralised ledger, a registry of transactions (the bitcoin </a:t>
            </a:r>
            <a:r>
              <a:rPr lang="en-GB" dirty="0" err="1"/>
              <a:t>blockchain</a:t>
            </a:r>
            <a:r>
              <a:rPr lang="en-GB" dirty="0"/>
              <a:t>)</a:t>
            </a:r>
          </a:p>
          <a:p>
            <a:r>
              <a:rPr lang="en-GB" dirty="0"/>
              <a:t>The ledger uses addresses (pseudonyms) that show as controlling a number of bitcoins</a:t>
            </a:r>
          </a:p>
          <a:p>
            <a:r>
              <a:rPr lang="en-GB" dirty="0"/>
              <a:t>For this purpose Bitcoin uses a technology called Public Key Cryptography</a:t>
            </a:r>
          </a:p>
          <a:p>
            <a:pPr lvl="1"/>
            <a:r>
              <a:rPr lang="en-GB" dirty="0"/>
              <a:t>This is the technique that allows us to show a person controls a number of virtual currencies</a:t>
            </a:r>
          </a:p>
          <a:p>
            <a:r>
              <a:rPr lang="en-GB" dirty="0"/>
              <a:t>Bitcoin also uses a technique called Hashing </a:t>
            </a:r>
          </a:p>
          <a:p>
            <a:pPr lvl="1"/>
            <a:r>
              <a:rPr lang="en-GB" dirty="0"/>
              <a:t>This is used, amongst others, to verify the validity of blocks and the chain of blocks of transactions that form the </a:t>
            </a:r>
            <a:r>
              <a:rPr lang="en-GB" dirty="0" err="1"/>
              <a:t>blockchain</a:t>
            </a:r>
            <a:endParaRPr lang="en-GB" dirty="0"/>
          </a:p>
          <a:p>
            <a:pPr marL="342900" lvl="1" indent="0">
              <a:buNone/>
            </a:pPr>
            <a:endParaRPr lang="en-GB" dirty="0"/>
          </a:p>
        </p:txBody>
      </p:sp>
      <p:sp>
        <p:nvSpPr>
          <p:cNvPr id="4" name="AutoShape 2" descr="data:image/png;base64,iVBORw0KGgoAAAANSUhEUgAAAVgAAACFCAMAAAApZRA3AAAAxlBMVEX///++3PvMzMwBAQH39/jE4v/T09O72PfA3/4cHBzb29sLDA0GBwhTVFTI5/8iKSwSExSVrsWsrKzO2djExMQrKyu8vLzj4+M7OztERESTlJSjo6NcXFyMjIxkZGRra2sbISQjJCR8fHw0NDSChIRMTEyfuNF0dHRrfo1ljrteb3yLobd7kKJMWmTV4N9TYm4+SlEnMDRZf6WuyeUkMDk8VWxxhZadqKcxO0GDmaxXeJqtuLeRqb83SlpHYXltms1JaYguPkv+u9DdAAAbPUlEQVR4nO1dCXujRtJu0S0kLotluEFgLhMnMx47zs54d7L77f7/P/VVNYe4JTuW5Dyb1zYCLInipairDwj5C2eFE/h2s244/IURxxi8y5bPLggzfJstvqOWinWEA1HtmXe/I4QgEJoDBo2Mptl/E+tL70tuYVkC4Tstu3olRjb46iR4b2GHEJOsyBJx/g2MmArDF0FlXMxK1EA6t2RMkwpP0qpDiklDXxwdJONXmHaVL6B4wUvdIfDDHBTcgTfhghGZf4eDapwFZFmb/jAKDRahVx8Qjo5LLhAXBCQiQsL/J0qVmFw4ZlvnlYsRzYJjOVZRCYUiOZwj3GIVmSiWIzmdjyU5voFYOXFLSfZsspeS2GO2S/wiyiSbiG6iw8Wyzq6xLhLLRMJCSSqJ4WkeiZOdZBDfjSwr9ySPCVK4k3IiALFpImUicTwJ1PzMgomUa5lDHRRKzphTJLuyIGUJnHmWK5MgSUDkHrGOgraDkdIlkisSyRSoyWLKbIn41GZhRqKQMD1AYs+ssWZiRQGIVmaOoxsmzR1BkkmeEF8VmGQ5jmo7NGY2FWQd7n8H3ki0zJGTM2ss8XfVawJC+Y6ow20FR1WQmV3msCRFOylQkLpHbGXUUpfoYBMSAQ2Ho+P9tQdNCDK45cxACi6gsWD8S1f3SQJyiDJcWVAT2QhBEDAP3h4dgIw2tigdHeyGbQRUlEAtgrMTa1U6lRgolCg5EnAWALER9zxhCRzZe8VhktNRPuCMgZ67JWgrbAlhCtsSsxOSw/n4GdlbRXkJYitXHyhOYqJtQroc1400INYFYnNOrASSRzEQ63lRGOdiIrNz29jKZXJTIBsW+lhZAjNr6KixyIpWktAKY72vsSTnWwE4NCQ2EVBPTco1Fol1CYXLY12CWIpHsBXmpiCVgXSFBYQnXY11qIDxiSORMEapyQ52R7szS0ayApdgy+EGRs+JehorGBVwYnNBAfF1rrEdRHqUerpBmALE6jaTvDJRGFyQPOPmxdLygpb4ZWe2sYGulZG+B27jSBENCSPBvNR1BwXJgG3JkHWrdC0Mt2R4s6QRQ4ki6dzOCwICqywtS+aRnUhJoMaRDhdXI+B8iAemqcwzavfDLdDPMtoj1Tks9uCU09hMHBFO0If4xidOGhlmyXxh+qDvCDGNUoy5hbgUiQC6SIIoF3MThCCBjcIxwYxyuCnxD8RC4aNUPr9kIEiM9xOwwg8uRDnYSiNAvkhgEDMuhcBnubPwFXaEt9+ZlfNPDiQ59k54I+M81umDC4mY3d72VXx+bivQHowd5GGHXb3NZoO1Al5EtMNxwHElhZfJ3aOz5nfqo82nBfOj6CtjH0WSGqyWiJkXMD9/YRngDKLIr65HV+2vByeNo2jfWqkGVxTJLOMo5rU0djpHIo3KMkuc5s1GeFVWATJK5EpyR6KrAvJ+JS1j/SCGZp/AEaTAAA9DYcF2iBMlEPnI9kIV79yAxBqWIUapJkjEIsx1rypRyktvCsQEjm0iZaUM5tZeCrLgXQomuoLCnCzJ9MDJ9JxA7K3Hl5F5ArIiYsFQcSA+t3QDJEpJCRKVV5OodNFMQqAV6JnkQhLl2nJiWZI5/xFWE+sojgFKm1vE94iTOcj05QTvw1HQCjBdsDUeNkJ6zVz5ehLxEiDh2WhhYJJKLIPsIezXFq0mEludjBPkrssrH8Tea/rVTqMh1kaJrIJLxFCi5VvvjGiJJaZfKjavFMhBLsVHiAU1txVmJ9o+zuA0mGwV+V66msbKulgZJyMJ/bAAjWUOl+hKxDKsrQJHoUa0rAwkTqwPshXR0sdEVE1mRcSN+aXJPTQIxNYvJfcIvArH3AJbN7DQBRqbJ1eViDsvk5oOhVddwBZCrMIUyxpLvaKQPEYCKdQk3TGoL+qaZtELtIFOQ0aJEtchez0spMQx1FyUNG2nnL/kPgmwsVQrXHDqLHPDTC2Jawm5FHq6u3QPscD3q2Zw07dZIBPDILIfsB9XI/YgkV1LFHCJ7GHL/MUgokRyJZojBmD7RZDNdIKrWf3/bbBOrYb1tq8ExprsulPhuqpMLSW1JJ2X8VtJR+ADn80XXOs8PlRZq+XuQGL7MinoKdJ/qDO8At54/o7c4qHz+tBuX5xX5hzBpQUiD2NeHjp8yROd2oydrkxCbVf0TxfVWbuQ1AoKhaPzFf6iNLsV77LXOpYmeDnwg+J5Q4q+K5SqU1DaFYVeNIE06Am4ILOMaHSGow5RtBgwe0t3//jbIu5eflMvmEGyhLqBMYbdWS0sesG6rKmqj78vc/T7044OqjCK+o+b1Rp/tmtYrLfbLayt+Hr1d/P473/T3cU0RKaKLQviLOBfspZqdDGFfEcwklNpXTG0neCnWj7d72jZk0hVf1ltNiv4Q/DX7jb8rR///n//otmlzKxAdVuYgtmuyVpseDS9jDyYxD5tazJWmzE/HLtf729p3uUIiF3D+2awhW+4efz7/f2/6Mg6n+k0kFhxktmWYVErg8Cl+wtJBMTOUbRtVp5+vQdm/Y5Ey8SuGmLv/0u1y+jsrMYegMT6QUYvUohBYnfrJYa2NbG/6vT7gaMesdvRSkvs/W80ugizItXNI8SCKQBiA4saF5Cor7HbET8VSUgsMKv+aCWqiN1233341LZD7P3TwDqf6TRO0tg4AGb93SXKmZXGdm/q7cQaJ/b+V0URGo6Q2GntHmjsPfi9/AIactzG1qYAuJVU4ewSVRpbcTJ1R3eJvf+nosu1RAdTsO1/otk8EDuwzmdCR2Pn+BUrUwA6q/OWm7OiJXbAZ4+uTU3s/X/akH/ovOrrcviKDrHA7PezMyse11i5KAOussFekc499GxgCkb89DQWmKW3VbXrYApG6r3dDom919VT+n38odMQIEE4ZgoKNAVcZ/dKcuaksHFe27HOdrSvJfb+3/SJf65rY8fea0jsr7pybqsmzEQFHbLrqICTm9LsvPJMxLEji9AlFpjlydTAFIzUtk8s+D394aznMXZe4tDcVglCxasflGcuyMxrbJekDrH3f6fYkNsSO/xI80Wbmy//PXzo/p/qma3aCeGWXIRG0MBIqXZOZpcThJq19e4/HY7+BcnUKNzaDqOD1epu94T4bffb0+7pN+msyW1rY5fMrBhYmQs/Gf/z9LMGKwNT0PLTDb02659vnzpQQKKuKRi7r+pybO46eKTuWa2sSJX5zKumW7S79cSCLvZC+YPoEDvDD5qC9XOXo1uaDuPYzgc6ATEvlG0Rq5uvZyb2iCmoqO3WEZ3wrCXEninYTvOz2m44P3X5dYuFrr7z2k6b5039h67sC3XPdhKnVbf6MGUk9pwS9aOCaV9UscR5gkWX2MH7t3PujxN7XlMwQewS0xcgdjcyBdvh/d1DQ+w0h1ci9oSUtq+xFzAFs/XYA7c9dsem4E3EsnfsLsNOKRseMwXv2n1nXN0aUDpmdmRjZ4qNY2LPiRNS2oubglZjR6HoNI5pbBP9LhNrY/c7/4ThFqO5eyYxcF7HOZaHpkAGgYKTshhmHFftpro1Qecsw11iN8dxILYnjmQVgOWSMyNGNdnIsRPpFLpNoduA2Nk2m99JjWXExx6sin/sQChRcopEjSk4gaI6cO0Qu77hWLfLesdNZ/92WmN3tSI67dQ39QZ/ZdUMOSzKHP5vvhdOZlajGhsryrIji3KrsaI8xpTGMpy4Au4jnNWAz4lTvzjNsVkl4kAi1rx3itjKFKy7bKz73DT8jYj928/HcTetsc2cUV7sJQUjQbKzBOKWuzwDdhMxjV0pc8xE9+WMsSiRCofEWmhZM8aj1lgxyNM0zdN9Q6yPWynfV/0nzXN7WmMt1MMiIrIrSTHcA1aSGESLrTQDsl0jCIskMZ1ET0EiEklJJpPAiy1p0lQdiP18nKKfnrcDU6Cf0K3nFt44Qayl5QCHWJnjKIajBKxMSGKJzAqAZeLpAitc7Lov6CSXZMfVSKSIJJtsm2wTBFOtj5pzvRT3kx2NZLOOCrpftbfqQRhuTJydT6ScBZRpuk2KEodZ7KnBSh0HWFQSMS0jBuVizxALpmCz/uWUrk8/32z6xH7dHcfPLbE9WFmohZrIx+VkdsBHMBG8+mlBipTgJCSOzvA0JP4eeIkguS9nOgk1NjZyeaHFqwyuaHh13aV6cfl/fXFaYytimRIYduEJONeZybyUzzEDQqUooiT7Ho7EzAIc7cSMHUg9SywvGz6/HKfo6fehxq55IIbFgFXTcAbr/LdZX69nTEF9B1kGztjiV53DdjbOPCYnInF9MGA1scyyGZ5NBEzEMyPOGmKxMxH+NEa22mh6GQnVltAkCH1i0RRokaNEYVgaRjX/EMhBmCRnBkmxh0Ri+tWlthljkoOT4hmT88q0tYLtuiZk1XC1rTjC5XpVvWxHUQHvhYSdk7APV7O+5T/N/pmoYBcciM0MHCjkhIxPI+EVBZyQR3C2n7zA0yhiPvYsrIidPI02pZ3suFWT3N0amQLuvBxqM6wcm4KMowJDp8COM6HnMpKDiLLKaokiPrkPJ3ZyJqRudWtdc1Lzs62X2wNRmxGxd8vd6RBVm+3IFEheWqalwe/+xCduliYawYl7IO6BXYUelmoOZ2MKlAhKGCsGKYDUcKZnTUvsRHfDOtdtioZ8c2hj8bBpGeH431wvQ9UmYZK6Fs7UwyBWAIOwV4pSj8gejkOZCOIpOfHBDBiT8yO24db2+ThFd4OoYHPzSFWq1r9qs16h3fky7bz8OAIEJAc37wuE+bDON4iJ4/HcfRDZOPGAwXLQxzI2CY5ygrxi6jTaNi/Rm/INkQhExu1mKE9lXkIZ1TMK2FGJYV2AMx74OIrY0UGuVLNRRCf1HS4RiofT+uAsOgsa+ywdOsl2+KGdP1X9qe+8Nusvqq7ovGu3PurgXe9QH5HY9StS2hiV0j0SqQ9Powm3iu6xq+7Tul6KpiCmrWSx+KqyYeXX0H+9SqLaxj7f9vnoEKTzffj3bT2ICla9CngXh3+g8Z4pwpDOWKF2pcC58UBj22l8xqNzWghBs6NpQRDtCQj9/3CTMVHdOowYYl0JSayj6S8L0pWI9cVqgHcVIx2N3W4GfEyRNU5p18fB07pXaKzAEzH5pHZ/m7pmdSJtStt6qF48gMUDsdk+2NjTUI3BcE6oI0C4RkOxWmtbEE7kaLXadcKt56NX4247HRW8Axgx0YDK3Q4bommbgLr12+yAB1nt2jgqeB/klCqp04sKFtmZ1NjKxh7BwXnxAiwjpDcf1mG7ub+qOm3vzc2+0edt9EUK+JLWeYWSpMNvYqCKalK1JemwDEXTxS1JQpPbEDuQo/3mzv7aJDBGxu9v9zTLHFw45el647xuj3CkqyMby6OCo3iZzrzeBULl5iEzk2vn5daeP0B/lXVDA0u0lWpNq6OCc0xkUufQrg1GoSJWV4+TxKOC7Svj2E0dx0qh9t4IGxqp59dxrFn1x6hLiEEHoKV2tdYkCMkZJLLamC6sTcHJcWzXeW2qnGs7bZK3B+cFxPK7UJISqY/hdrNjtL/e09vfFoGksiYWnZPcpleH5EvupGWN81IW5XjbfqW9QbQqQdisBnwMOdq2zqtbKzihiHuoFbw/zOoklJTJTa3gUOJuem+ZwwYF8ZVRwWuQ1xd6D2uVxm5PqHOvh87rqz4HqV37ckYbWxGriW3TjFhaiMSqkXiwVwyywy54zSeqW++D2nnR0jk4r6cBH1M8fR46rxdaZbL4bZifAToLvpN//XK4xTp43WlgVJDZ3cyrtXENwIvJeX9X0aa07y1RpbGF2KkVPCu0Iqbh48DTYf+oHvv8+Tiej8SxbHFzGTaV6tS36R9r+/u9Dz/7+s/gN39Q76z+aU60ILyPRJggZEYVeDWZ191xin4ZNc2sbo7lFFV7zgKxGIPmUe1TyxPaP7sw4+Y5LGIv85Ll2mPVjV+iLLY76l2LpsBsJIrSH68SiPhpnQ53Mq+bASPTHPWd16oZybiqlqumTbxerw3zko01npTObSqVr1TaGm3m1dS0ufNvklhTqBPbpt490TTTIWfXEUjd5W8Qp5N5rTk5LR/Nyurw0ozr6jivn2+P4+uS82IkAquzcx+5fnhPED/t3jS1Y+O8creGVwJ7YbUKaVjktvD24pKNZR6EGbvHLxyPeNXdN1zp1sZuXqTjHFX9tTrE/jZ0FRPYLTgvPqjf/f7Qwox1Kslv0NnGeSXtcXVBtOvVUra7EnmT9dhGpIyqX+7qpmq4S+++KNR6/fw2hzav7v04h57z2uKnvv10FHfzGgvRiapGDw+fDnj4LtGnzkTbdanu6Jk11S0bm7pLXGCCFfCW773ZrGGjRcqbv2fiWLzSyuebTuy5uvmsHAYEs3Z5RKLDOK/fj1P0eTNyXtwW33TMMm62fRN4f4Ql5+XoVOvSypnFHuOvhnjIvNA/ofvqtXLxPdhbQ+x22BjDVDBx7/ae2tx8U9VXDxI99ISpKGnYaTiqaaqJ6juvuVLjsFPNLLF8soRPQzxoVB81ELvx4ljCQ8fjbvthEwvUUQKkYGbVxWjWxqLCvtzUfvjA7MuERF7pLEvUOK/JwGlE0bbvvL49jfFyNzU4acoUMOJWCts3BoY6ZYb0yaalFk3Z0OdesMh5PaCOmbQCF0E/r50xBRL9xpuSOl36NuvPk4ZRWlLjltjNl92Iot3XEUM9jd2sn6YO+G3QD3E7bwpu6R44ffjx/VOX2n0+Qryj6uJo+IZYqZIB22nEoCeWJ4+JHX2hoyh36DyqxuUGE3nQt6+3VFl85F3jvKYoUp6nuhwebOz27usYP00MrJshlunq94dPD4WqSt87zD5MwcPRpvMQm75bURTDj8/JSyPeFFwtjOMai0/+w3N+flHV3fP2cCLcGh5++OJ5t9Qocuiw8XmCo39UA2sHYzc6Nnbb72BYHXI76gM+GxUAsZ8eSqoqE7Z2AEFX5+ez7trYbo/CDsQ+rzNRwSdVf15h/V6hL51hQVMlqZu/qQvzX3V7Gx66GTbL6WEGx/rHjvR1upW2JvbhIaOho6jfH44w+7Q4m0tnDIJ56ARrVl1izX6X2QVTICCxK4n6Bqx0Th81BU5ti3FYUwh81unSpW6IXaSoS9PEcKQhRmNDFjQWb/Kdpio/hsEBoLd4oulpxJ6GaY3lxK7hJn9UpeEAQR4W8fgR78zVzRaJna2PoSm4OWWYxoGs3RSxyz3sF22soVN1HM7Gj9qPh+ix+P5QFkX+ELvLQzRPmK9gwhSM6ljcFKw/Y1zyU48W0NOvj19Wqy+PX57XXx8ff9l+eVHovPeaGzUzHCo/Y2Mn/ju5vqSxEF89uuXDQFk1OLfbDMMsF89yB4uFeedOmhPmuMYyIqLz2qx/eXz5vO6cAYaeLygGlmduMZFXcO1p/kLPzAkzo3/j3oYnouqwMRYDlP+hvus7cHdPQKR3C+JrIL9aFCqslYsdJl47MnE53FrfdP3L9u5p9wTRVaHDddYkFOtJpTo+d22R2KfVayhqTMHvN+3EZ3VZ7LDe37+aK8IwUtBi5LMevvMEISQsDQXCcg3icLs89qym1w5HMh1tsvl7xwsiPQezWf+MAqk5keNYJk4ZfiLESJcnYGhs7KYiZrUavPb4qkhbS0CsTh8326Z7Z90pdm4df+6kifm3GAkgrB8R61Irz+uZqOoSTLOYh6PTsm6gPQ2GRMePcmQkGg9724Az8/L8U1eiVqx5GKryrWqHrUnYrg9/Y47W659U9QeJqTpOnxegU2VK59gtdYdeK1fVurN3Teio49nUF4GCUMs7HeALJ222rNAvvSIMBKxfqfJQyXC4xEfLbYxBsnj7CopuVYpdn6PJhH4Wqj71pE8Gl5W+fOolXbmCc6q+oQAavUoguAyTV5qklH7FSsGmLsSsgVcM9F5fIhat13FEn/iVFv1xRj+P73MNiblKpdJssthP3yEGWPC1i8Amw5Ph23MSaXCGn5/r7hTb589P9M3zMxqzfOCoqCF+1AK8EnPn4YOrVW6tpyfLetpJGAO8fxfA1wCfaQbO//bpN16H0iEgucAcgvWhq5dXYf7LnPD2cMvo7h94tgbjJoS1/RWPrM9CKPSORMXCI7dOEegPU/R2MDPY5/l+n/uG87Y22vcVB35tMHQok/+DfQCJ3oie3B/iqadsduPPhjPeDm/Ex5PoL/yF/wH077nDaKAr3Yn4bJXmyH9qY+DoUpJIdTMsI4HHu+v5BfHyq5xZJO34BAl81HJJ2pwaFwImbH8WtmUqOE7QTp0dVMN+c5eY554/dwqMeJHjiFI1Q58g9v8XXf0x0a+AzFvlkr0YY87vBFkAp4ZTLgQ2YSl2jbgsPCwo7iWS25Ftm0aKUslk7xUBsRMpIGLovakL4sUhKyZqrPADB9crjk21wLXw0ZxZSlxg+XJPVqkAl1UWpJAUSuQUpagyYuss1oM9tZ3Ck0W9DHZXfpr4KYCslqKN9fnQf0dyDBz+rZuBS1yfP1c8urDKajrYWM0hhUbQxiYBzl6CVRvLxwkTQq15yPFHR/WobtIQG+Ckym6AxOLi0iYNbGzMeFTg7bnzijUiiUQOPU8J0MZ6lut6c7P+fChUNpZVxCoOn1oh4RobmDjjypGHur87uI1FgnOusUKGlzfJZRzsH0X4b8Yu/4C9N0Cm/ImtxKS2HFLHoKUc6xgVuDnTSzmnFyWW8SdCI3CmHZw2BTUVp1oKKGisxwzddqLzzij4TpCteoxGunP3KTPzKHEF4mtE84noJu6lHxwc8meNMBL6hMSgtX7CMAjMwrhgduLD6q74M1iCLj7yDcY67V7XluUN+MAyf2DRFnFoWf4o+HgS/YUPBGePuhHgyI4PoiSyj4L4V3vE/TtBwKiqVEzyYbyDTUGMsH5G1YeQ6E0QIU0oq1TBdKp5jNh1gxpbgpBrx2eLRYlE4Nb5s4VZAEEnKR+VaEiWFPPZL4PJmS4vBCy9kIg/RWkvWfqezxAaaVeU6E1gQGzEe845OH8YJDegvN4lngo4D1uK+HMJBV3G+wkn6JSOdXv8gBBpIULuCHri534SkixgF316+BCYYkcCzi2dSyARRXHsyak3PzQYr8QFKvxJeZoHJsnD4DKPC56FrePspoykFkokEi+Il8ZBfFQIqJ9ahtM2g1UTiGhZF3k27xwYd14kC4mBpj6HS777UxQLh+DhFlNKCA20DJ9p6KlX1g4ebjk0IJoUJi5Yf+XKt9Db4AQotBjgzCFcVeMLPd76iEQ4Za2d8yzhurfQewGjgw8FZl/Vmb4dnVkW0JdJ53xC3GnoDzgIpDdMpPDxwD6cdnw8if7CX7gy/h/2ZTyR4QIRdAAAAABJRU5ErkJggg=="/>
          <p:cNvSpPr>
            <a:spLocks noChangeAspect="1" noChangeArrowheads="1"/>
          </p:cNvSpPr>
          <p:nvPr/>
        </p:nvSpPr>
        <p:spPr bwMode="auto">
          <a:xfrm>
            <a:off x="116681" y="748903"/>
            <a:ext cx="228600" cy="22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GB" sz="135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548" y="5057252"/>
            <a:ext cx="7244471" cy="11010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406" y="2043113"/>
            <a:ext cx="4929188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194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/>
              <a:t>Bitcoins:Where</a:t>
            </a:r>
            <a:r>
              <a:rPr lang="en-GB" dirty="0"/>
              <a:t> are they kept?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All bitcoins are kept in a wallet</a:t>
            </a:r>
          </a:p>
          <a:p>
            <a:r>
              <a:rPr lang="en-GB" dirty="0"/>
              <a:t>A wallet contains a number of addresses that can receive and spend BTC sent to them</a:t>
            </a:r>
          </a:p>
          <a:p>
            <a:endParaRPr lang="en-GB" dirty="0"/>
          </a:p>
        </p:txBody>
      </p:sp>
      <p:sp>
        <p:nvSpPr>
          <p:cNvPr id="5" name="Rounded Rectangle 4"/>
          <p:cNvSpPr/>
          <p:nvPr/>
        </p:nvSpPr>
        <p:spPr>
          <a:xfrm>
            <a:off x="1403648" y="3613332"/>
            <a:ext cx="6377481" cy="2695393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350" b="1" dirty="0">
                <a:solidFill>
                  <a:schemeClr val="tx1"/>
                </a:solidFill>
              </a:rPr>
              <a:t>Wallet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911591" y="4029495"/>
            <a:ext cx="1654865" cy="48080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Private Key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911591" y="4780161"/>
            <a:ext cx="1654865" cy="48080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Public Key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911591" y="5544442"/>
            <a:ext cx="1654865" cy="48080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BTC address</a:t>
            </a:r>
          </a:p>
        </p:txBody>
      </p:sp>
      <p:sp>
        <p:nvSpPr>
          <p:cNvPr id="9" name="Down Arrow 8"/>
          <p:cNvSpPr/>
          <p:nvPr/>
        </p:nvSpPr>
        <p:spPr>
          <a:xfrm>
            <a:off x="2470666" y="4510303"/>
            <a:ext cx="536714" cy="269858"/>
          </a:xfrm>
          <a:prstGeom prst="downArrow">
            <a:avLst/>
          </a:prstGeom>
          <a:solidFill>
            <a:schemeClr val="bg1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2470666" y="5274585"/>
            <a:ext cx="536714" cy="269858"/>
          </a:xfrm>
          <a:prstGeom prst="downArrow">
            <a:avLst/>
          </a:prstGeom>
          <a:solidFill>
            <a:schemeClr val="bg1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806041" y="4029495"/>
            <a:ext cx="1654865" cy="48080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Private Key</a:t>
            </a:r>
          </a:p>
        </p:txBody>
      </p:sp>
      <p:sp>
        <p:nvSpPr>
          <p:cNvPr id="19" name="Rounded Rectangle 18"/>
          <p:cNvSpPr/>
          <p:nvPr/>
        </p:nvSpPr>
        <p:spPr>
          <a:xfrm>
            <a:off x="3806041" y="4780161"/>
            <a:ext cx="1654865" cy="48080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Public Key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3806041" y="5544442"/>
            <a:ext cx="1654865" cy="48080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BTC address</a:t>
            </a:r>
          </a:p>
        </p:txBody>
      </p:sp>
      <p:sp>
        <p:nvSpPr>
          <p:cNvPr id="21" name="Down Arrow 20"/>
          <p:cNvSpPr/>
          <p:nvPr/>
        </p:nvSpPr>
        <p:spPr>
          <a:xfrm>
            <a:off x="4365115" y="4510303"/>
            <a:ext cx="536714" cy="269858"/>
          </a:xfrm>
          <a:prstGeom prst="downArrow">
            <a:avLst/>
          </a:prstGeom>
          <a:solidFill>
            <a:schemeClr val="bg1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22" name="Down Arrow 21"/>
          <p:cNvSpPr/>
          <p:nvPr/>
        </p:nvSpPr>
        <p:spPr>
          <a:xfrm>
            <a:off x="4365115" y="5274585"/>
            <a:ext cx="536714" cy="269858"/>
          </a:xfrm>
          <a:prstGeom prst="downArrow">
            <a:avLst/>
          </a:prstGeom>
          <a:solidFill>
            <a:schemeClr val="bg1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5698162" y="4029495"/>
            <a:ext cx="1654865" cy="48080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Private Key</a:t>
            </a:r>
          </a:p>
        </p:txBody>
      </p:sp>
      <p:sp>
        <p:nvSpPr>
          <p:cNvPr id="29" name="Rounded Rectangle 28"/>
          <p:cNvSpPr/>
          <p:nvPr/>
        </p:nvSpPr>
        <p:spPr>
          <a:xfrm>
            <a:off x="5698162" y="4780161"/>
            <a:ext cx="1654865" cy="48080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Public Key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5698162" y="5544442"/>
            <a:ext cx="1654865" cy="480809"/>
          </a:xfrm>
          <a:prstGeom prst="roundRect">
            <a:avLst/>
          </a:prstGeom>
          <a:solidFill>
            <a:schemeClr val="bg1"/>
          </a:solidFill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/>
                </a:solidFill>
              </a:rPr>
              <a:t>BTC address</a:t>
            </a:r>
          </a:p>
        </p:txBody>
      </p:sp>
      <p:sp>
        <p:nvSpPr>
          <p:cNvPr id="31" name="Down Arrow 30"/>
          <p:cNvSpPr/>
          <p:nvPr/>
        </p:nvSpPr>
        <p:spPr>
          <a:xfrm>
            <a:off x="6257237" y="4510303"/>
            <a:ext cx="536714" cy="269858"/>
          </a:xfrm>
          <a:prstGeom prst="downArrow">
            <a:avLst/>
          </a:prstGeom>
          <a:solidFill>
            <a:schemeClr val="bg1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  <p:sp>
        <p:nvSpPr>
          <p:cNvPr id="32" name="Down Arrow 31"/>
          <p:cNvSpPr/>
          <p:nvPr/>
        </p:nvSpPr>
        <p:spPr>
          <a:xfrm>
            <a:off x="6257237" y="5274585"/>
            <a:ext cx="536714" cy="269858"/>
          </a:xfrm>
          <a:prstGeom prst="downArrow">
            <a:avLst/>
          </a:prstGeom>
          <a:solidFill>
            <a:schemeClr val="bg1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4911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Wallets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49" y="1825625"/>
            <a:ext cx="8000093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Two different types of wallets</a:t>
            </a:r>
          </a:p>
          <a:p>
            <a:endParaRPr lang="en-GB" dirty="0"/>
          </a:p>
          <a:p>
            <a:r>
              <a:rPr lang="en-GB" dirty="0"/>
              <a:t>Online</a:t>
            </a:r>
          </a:p>
          <a:p>
            <a:pPr lvl="1"/>
            <a:r>
              <a:rPr lang="en-GB" dirty="0"/>
              <a:t>Kept by a service provider</a:t>
            </a:r>
          </a:p>
          <a:p>
            <a:pPr lvl="1"/>
            <a:r>
              <a:rPr lang="en-GB" dirty="0"/>
              <a:t>The public and private keys are kept on your behalf</a:t>
            </a:r>
          </a:p>
          <a:p>
            <a:pPr lvl="1"/>
            <a:r>
              <a:rPr lang="en-GB" dirty="0"/>
              <a:t>The service provider should be trusted with your Bitcoins!</a:t>
            </a:r>
          </a:p>
          <a:p>
            <a:pPr lvl="1"/>
            <a:r>
              <a:rPr lang="en-GB" dirty="0"/>
              <a:t>Transactions are authorized via the provider</a:t>
            </a:r>
          </a:p>
          <a:p>
            <a:pPr lvl="1"/>
            <a:r>
              <a:rPr lang="en-GB" dirty="0"/>
              <a:t>Think: like a bank (except it is not!)</a:t>
            </a:r>
          </a:p>
          <a:p>
            <a:endParaRPr lang="en-GB" dirty="0"/>
          </a:p>
          <a:p>
            <a:r>
              <a:rPr lang="en-GB" dirty="0"/>
              <a:t>A user owned wallet</a:t>
            </a:r>
          </a:p>
          <a:p>
            <a:pPr lvl="1"/>
            <a:r>
              <a:rPr lang="en-GB" dirty="0"/>
              <a:t>Keys and wallet are run on a local computer</a:t>
            </a:r>
          </a:p>
          <a:p>
            <a:pPr lvl="1"/>
            <a:r>
              <a:rPr lang="en-GB" dirty="0"/>
              <a:t>The wallet can be kept online</a:t>
            </a:r>
          </a:p>
          <a:p>
            <a:pPr lvl="1"/>
            <a:r>
              <a:rPr lang="en-GB" dirty="0"/>
              <a:t>Or even offline (printed)</a:t>
            </a:r>
          </a:p>
          <a:p>
            <a:pPr lvl="1"/>
            <a:r>
              <a:rPr lang="en-GB" dirty="0"/>
              <a:t>Transactions </a:t>
            </a:r>
          </a:p>
        </p:txBody>
      </p:sp>
    </p:spTree>
    <p:extLst>
      <p:ext uri="{BB962C8B-B14F-4D97-AF65-F5344CB8AC3E}">
        <p14:creationId xmlns:p14="http://schemas.microsoft.com/office/powerpoint/2010/main" val="17297896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GB" dirty="0"/>
            </a:br>
            <a:r>
              <a:rPr lang="en-GB" dirty="0"/>
              <a:t>Online wallet at exchange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8021864" cy="4351338"/>
          </a:xfrm>
        </p:spPr>
        <p:txBody>
          <a:bodyPr>
            <a:normAutofit/>
          </a:bodyPr>
          <a:lstStyle/>
          <a:p>
            <a:r>
              <a:rPr lang="en-GB" dirty="0"/>
              <a:t>Exchanges provide wallets</a:t>
            </a:r>
          </a:p>
          <a:p>
            <a:r>
              <a:rPr lang="en-GB" dirty="0"/>
              <a:t>Provide exchange to fiat currency (usually via wire transfer) </a:t>
            </a:r>
          </a:p>
          <a:p>
            <a:r>
              <a:rPr lang="en-GB" dirty="0"/>
              <a:t>Can provide other services </a:t>
            </a:r>
          </a:p>
          <a:p>
            <a:endParaRPr lang="en-GB" dirty="0"/>
          </a:p>
          <a:p>
            <a:r>
              <a:rPr lang="en-GB" dirty="0"/>
              <a:t>Examples:</a:t>
            </a:r>
          </a:p>
          <a:p>
            <a:pPr lvl="1"/>
            <a:r>
              <a:rPr lang="en-GB" dirty="0" err="1"/>
              <a:t>Coinbase</a:t>
            </a:r>
            <a:endParaRPr lang="en-GB" dirty="0"/>
          </a:p>
          <a:p>
            <a:pPr lvl="1"/>
            <a:r>
              <a:rPr lang="en-GB" dirty="0" err="1"/>
              <a:t>Bitstamp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805163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GB" dirty="0"/>
            </a:br>
            <a:r>
              <a:rPr lang="en-GB" dirty="0"/>
              <a:t>Mobile apps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8515350" cy="4351338"/>
          </a:xfrm>
        </p:spPr>
        <p:txBody>
          <a:bodyPr>
            <a:normAutofit/>
          </a:bodyPr>
          <a:lstStyle/>
          <a:p>
            <a:r>
              <a:rPr lang="en-GB" dirty="0"/>
              <a:t>Usually not a full wallet</a:t>
            </a:r>
          </a:p>
          <a:p>
            <a:r>
              <a:rPr lang="en-GB" dirty="0"/>
              <a:t>Blockchain is too big for a phone</a:t>
            </a:r>
          </a:p>
          <a:p>
            <a:endParaRPr lang="en-GB" dirty="0"/>
          </a:p>
          <a:p>
            <a:r>
              <a:rPr lang="en-GB" dirty="0"/>
              <a:t>Linked to online infrastructure online exchange</a:t>
            </a:r>
          </a:p>
        </p:txBody>
      </p:sp>
    </p:spTree>
    <p:extLst>
      <p:ext uri="{BB962C8B-B14F-4D97-AF65-F5344CB8AC3E}">
        <p14:creationId xmlns:p14="http://schemas.microsoft.com/office/powerpoint/2010/main" val="14850665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GB" dirty="0"/>
            </a:br>
            <a:r>
              <a:rPr lang="en-GB" dirty="0"/>
              <a:t>Evidence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49" y="1825625"/>
            <a:ext cx="8029121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Internet history</a:t>
            </a:r>
          </a:p>
          <a:p>
            <a:pPr lvl="1"/>
            <a:r>
              <a:rPr lang="en-GB" dirty="0"/>
              <a:t>Online Wallets</a:t>
            </a:r>
          </a:p>
          <a:p>
            <a:r>
              <a:rPr lang="en-GB" dirty="0"/>
              <a:t>Wallet software or app</a:t>
            </a:r>
          </a:p>
          <a:p>
            <a:pPr lvl="1"/>
            <a:r>
              <a:rPr lang="en-GB" dirty="0"/>
              <a:t>Traditional client: a file called wallet.dat</a:t>
            </a:r>
          </a:p>
          <a:p>
            <a:pPr lvl="1"/>
            <a:r>
              <a:rPr lang="en-GB" dirty="0"/>
              <a:t>EC3 manual: different traces</a:t>
            </a:r>
          </a:p>
          <a:p>
            <a:r>
              <a:rPr lang="en-GB" dirty="0"/>
              <a:t>Applications:</a:t>
            </a:r>
          </a:p>
          <a:p>
            <a:pPr lvl="1"/>
            <a:r>
              <a:rPr lang="en-GB" dirty="0"/>
              <a:t>Wallet applications</a:t>
            </a:r>
          </a:p>
          <a:p>
            <a:r>
              <a:rPr lang="en-GB" dirty="0"/>
              <a:t>Other formats</a:t>
            </a:r>
          </a:p>
          <a:p>
            <a:pPr lvl="1"/>
            <a:r>
              <a:rPr lang="en-GB" dirty="0"/>
              <a:t>Hardware</a:t>
            </a:r>
          </a:p>
          <a:p>
            <a:pPr lvl="1"/>
            <a:r>
              <a:rPr lang="en-GB" dirty="0"/>
              <a:t>Printed private key</a:t>
            </a:r>
          </a:p>
        </p:txBody>
      </p:sp>
    </p:spTree>
    <p:extLst>
      <p:ext uri="{BB962C8B-B14F-4D97-AF65-F5344CB8AC3E}">
        <p14:creationId xmlns:p14="http://schemas.microsoft.com/office/powerpoint/2010/main" val="21076023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709682" y="2186865"/>
            <a:ext cx="5829300" cy="185162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4364428"/>
            <a:ext cx="4800600" cy="13144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Cybercrime: Where is the money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ABC047-F713-4167-BADD-0F4A9056A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690" y="2752115"/>
            <a:ext cx="2711431" cy="8641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195CEF-6B42-439A-8248-A0D3877E6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8348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6FE04E-CF67-413A-901F-8C5D9BC1E1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92210" cy="825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823487-4EC8-4BF2-90AC-C1B45556C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428" y="145174"/>
            <a:ext cx="2711431" cy="534971"/>
          </a:xfrm>
          <a:prstGeom prst="rect">
            <a:avLst/>
          </a:prstGeom>
        </p:spPr>
      </p:pic>
      <p:sp>
        <p:nvSpPr>
          <p:cNvPr id="12" name="TextBox 13">
            <a:extLst>
              <a:ext uri="{FF2B5EF4-FFF2-40B4-BE49-F238E27FC236}">
                <a16:creationId xmlns:a16="http://schemas.microsoft.com/office/drawing/2014/main" id="{2543C57C-3DC8-4814-9261-30C3C9875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165" y="29790"/>
            <a:ext cx="33378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CyberEast</a:t>
            </a:r>
          </a:p>
          <a:p>
            <a:pPr>
              <a:spcBef>
                <a:spcPct val="0"/>
              </a:spcBef>
              <a:buNone/>
            </a:pPr>
            <a:r>
              <a:rPr lang="en-US" altLang="en-US" sz="1050" b="1" dirty="0">
                <a:solidFill>
                  <a:schemeClr val="bg1"/>
                </a:solidFill>
              </a:rPr>
              <a:t>Action on Cybercrime for Cyber Resilience in the Eastern Partnership Region</a:t>
            </a:r>
            <a:endParaRPr lang="en-GB" altLang="en-US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A4C66CC-8D8B-4388-83AE-04F91B3E08F2}"/>
              </a:ext>
            </a:extLst>
          </p:cNvPr>
          <p:cNvSpPr/>
          <p:nvPr/>
        </p:nvSpPr>
        <p:spPr>
          <a:xfrm>
            <a:off x="2209594" y="1484765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400" dirty="0"/>
              <a:t>Underground economy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7128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6196247C-93B3-4A4F-BC6E-066C9077B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altLang="en-US" dirty="0"/>
            </a:br>
            <a:br>
              <a:rPr lang="en-US" altLang="en-US" dirty="0"/>
            </a:br>
            <a:r>
              <a:rPr lang="en-US" altLang="en-US" dirty="0"/>
              <a:t>“Crime Proceeds on the Internet”?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EE4EEC1-19FC-4015-BA86-C2E63BBE96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213100"/>
            <a:ext cx="2305050" cy="936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Criminal Activity</a:t>
            </a:r>
          </a:p>
          <a:p>
            <a:pPr algn="ctr">
              <a:defRPr/>
            </a:pPr>
            <a:r>
              <a:rPr lang="en-US" dirty="0">
                <a:solidFill>
                  <a:schemeClr val="lt1"/>
                </a:solidFill>
              </a:rPr>
              <a:t>(Cybercrime)</a:t>
            </a: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B4082F96-9004-4EA8-B74F-2233EA32F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3213100"/>
            <a:ext cx="2305050" cy="936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Crime Proceeds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7979C01-A9E4-4733-B05D-DDF1FB0A83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788" y="2276475"/>
            <a:ext cx="2303462" cy="936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Money Laundering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A4AFEB3-9A92-418B-8ADB-8AFBE1DECB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788" y="4292600"/>
            <a:ext cx="2303462" cy="936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Search, Seizure, Confiscation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EC31F07-C36F-4872-AFEB-CEB46C9A9C28}"/>
              </a:ext>
            </a:extLst>
          </p:cNvPr>
          <p:cNvCxnSpPr>
            <a:cxnSpLocks noChangeShapeType="1"/>
            <a:stCxn id="3" idx="3"/>
            <a:endCxn id="6" idx="1"/>
          </p:cNvCxnSpPr>
          <p:nvPr/>
        </p:nvCxnSpPr>
        <p:spPr bwMode="auto">
          <a:xfrm>
            <a:off x="2700338" y="3681413"/>
            <a:ext cx="503237" cy="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43CC849-40B2-47FD-A8BD-1D2F50E21848}"/>
              </a:ext>
            </a:extLst>
          </p:cNvPr>
          <p:cNvCxnSpPr>
            <a:cxnSpLocks noChangeShapeType="1"/>
            <a:stCxn id="6" idx="3"/>
            <a:endCxn id="7" idx="1"/>
          </p:cNvCxnSpPr>
          <p:nvPr/>
        </p:nvCxnSpPr>
        <p:spPr bwMode="auto">
          <a:xfrm flipV="1">
            <a:off x="5508625" y="2744788"/>
            <a:ext cx="792163" cy="93662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322B9FE-C3F7-434E-9E14-531045A67ECB}"/>
              </a:ext>
            </a:extLst>
          </p:cNvPr>
          <p:cNvCxnSpPr>
            <a:cxnSpLocks noChangeShapeType="1"/>
            <a:stCxn id="6" idx="3"/>
            <a:endCxn id="8" idx="1"/>
          </p:cNvCxnSpPr>
          <p:nvPr/>
        </p:nvCxnSpPr>
        <p:spPr bwMode="auto">
          <a:xfrm>
            <a:off x="5508625" y="3681413"/>
            <a:ext cx="792163" cy="10795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83037544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GB" dirty="0"/>
            </a:br>
            <a:r>
              <a:rPr lang="en-GB" dirty="0"/>
              <a:t>Underground economy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6" name="Rounded Rectangle 4">
            <a:extLst>
              <a:ext uri="{FF2B5EF4-FFF2-40B4-BE49-F238E27FC236}">
                <a16:creationId xmlns:a16="http://schemas.microsoft.com/office/drawing/2014/main" id="{32F773AF-6895-4520-AD3B-3D4622C06782}"/>
              </a:ext>
            </a:extLst>
          </p:cNvPr>
          <p:cNvSpPr/>
          <p:nvPr/>
        </p:nvSpPr>
        <p:spPr>
          <a:xfrm>
            <a:off x="590288" y="5569669"/>
            <a:ext cx="4464496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Consumer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7" name="Rounded Rectangle 5">
            <a:extLst>
              <a:ext uri="{FF2B5EF4-FFF2-40B4-BE49-F238E27FC236}">
                <a16:creationId xmlns:a16="http://schemas.microsoft.com/office/drawing/2014/main" id="{80EB1A14-8361-42E4-938D-E531CE6F2BE9}"/>
              </a:ext>
            </a:extLst>
          </p:cNvPr>
          <p:cNvSpPr/>
          <p:nvPr/>
        </p:nvSpPr>
        <p:spPr>
          <a:xfrm>
            <a:off x="530491" y="3013385"/>
            <a:ext cx="4464496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Affiliate Program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9297101-1F49-4CE2-8CA0-960E5325B77D}"/>
              </a:ext>
            </a:extLst>
          </p:cNvPr>
          <p:cNvSpPr/>
          <p:nvPr/>
        </p:nvSpPr>
        <p:spPr>
          <a:xfrm>
            <a:off x="502146" y="4225123"/>
            <a:ext cx="1365285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Affiliate</a:t>
            </a:r>
            <a:endParaRPr lang="nl-NL" dirty="0"/>
          </a:p>
        </p:txBody>
      </p:sp>
      <p:sp>
        <p:nvSpPr>
          <p:cNvPr id="9" name="Rounded Rectangle 9">
            <a:extLst>
              <a:ext uri="{FF2B5EF4-FFF2-40B4-BE49-F238E27FC236}">
                <a16:creationId xmlns:a16="http://schemas.microsoft.com/office/drawing/2014/main" id="{085B5D33-308F-473F-B912-66044B0D5761}"/>
              </a:ext>
            </a:extLst>
          </p:cNvPr>
          <p:cNvSpPr/>
          <p:nvPr/>
        </p:nvSpPr>
        <p:spPr>
          <a:xfrm>
            <a:off x="2072033" y="4223844"/>
            <a:ext cx="1501005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Affiliate</a:t>
            </a:r>
            <a:endParaRPr lang="nl-NL" dirty="0"/>
          </a:p>
        </p:txBody>
      </p:sp>
      <p:sp>
        <p:nvSpPr>
          <p:cNvPr id="10" name="AutoShape 2" descr="data:image/jpeg;base64,/9j/4AAQSkZJRgABAQAAAQABAAD/2wCEAAkGBhQSEBUUEhQVFBQWFhUXFxYWGBUVGBcWGBkWFBwWFhcXHCYfGhojGhoXHzAgIyopLCwsFyAxNTAqNSYrLCkBCQoKDgwOGg8PGiwkHyQtLCwsLCwsKSwsLCwsKSwsLCwpLCwpKSwsLCwsLCwsLCwsLCwsLCwsLCwsKSksKSwsLP/AABEIAOEA4QMBIgACEQEDEQH/xAAbAAACAgMBAAAAAAAAAAAAAAAABgQFAQMHAv/EAEoQAAIBAgQDBQMICAQFAgcBAAECEQADBBIhMQUGQRMiUWFxMoGRBxQjQlJyobEVU2KCksHR8KKywtIWM3Ph8VTTJDRDY5Ojwxf/xAAYAQEBAQEBAAAAAAAAAAAAAAAAAQIDBP/EACoRAQEAAgEDAwMDBQEAAAAAAAABAhEhEjFBA1FhE3HwscHRIjKBofEE/9oADAMBAAIRAxEAPwDuNFFFAUUUUBRRRQFFFFAUUUUBRRRQFFFFAUUUUBRRRQFFFFAUUUUBRRRQFFFFAUUUUBRRRQFFFFAUUUUBRRRQFFYNE0GaKxNE0GaKxNE0GaKrzxyz2jW80usSArGDExIETHTpWw8WtASbiqP2u7/mipuCZRWu1eVgCpDA7EEEH0Ir3NUZrFFFBmaKxRQZorFFBmisUUGaKxWaAooooCiiigxRRRQFFYJomgzRNab+IVFLMYA3NVtzme0olxcQeLIQPialsgt60YnHJb9po6x1gbmPAUqcS5ybMotEKxOikSf35Gn3Rr5iomLxiIylyXutmVzuzMwgWx00JGg0XrFYufsGninMCWGAbY9Rr+VecPzPYfZwD5/03peXDo+Y3AGVBkWdRpGZh74H7tU3EHtN3VUCBEyZiIGxrMzoaOOcdL2bqJauSCMpMBHEg6MJjTxFJNzm9rH/ADLWKtAbsozqPVrbED31YcGwpN0DNK9RPodQNPH41fccxKraJIBOw0k+7rNcsvU5t9mpCJZ5xwbSVvhWadZdCSd+9G59aZr9kXLIUlnIAOrGTpsZ1g6+cE61QcS5TwuKdTcUrfTKHyO1uNSwBZwUdtTIJzdBMaXlgL2rIltwyHUl2QwNpO5WdhrtpFasFtg+PXbFrvWwVXr3huZ6KfGpSc8L1tmPEMp/kKgm7cy6rIAMzdOo8zl199VaYu12T3RbywV0zsJMFum0CtTKovv+IrrsWQ5EDEw4X2ANZPTaZ10O1Vq8wNiGNyziWU29D3SlrXyYQ23UzVHw3Epeg3cSLKTpbs9qW32LkH8Iq2fm6ygyWAco+uwkk+WbX3n4Gs3OrpN4d8oLdoLT2xeP27GsfeVtvjTYvE7cSzBPJyqn865njeIJdMw2bYkkMSPMsp+Aga1M4di1AhbVsQPayjN7yf6VvqsR0AcXskwLtsnTZlO+nQ1KDVzfFY8Lq7L5Bjp/DuR41ZcFwbModLgsn7Ni4zIfMqwgekGn1fc0dxUXGcWtWvbdQfDcn0A1pZ4suNIMNnUbKkIT94/0il6zexQ7oUWjuYAJ/eJIH41fqy9kvDpGH4nbf2XE+B0PwOtSprnva3CuW5ckdQAD/iYae4e+rTgmLftEVS5UHXVm0/aJqzNdG6isTRNdEZooooMTWM1QcPxNbgzLOX7RGUfjrVDxvmNblt7VouH0yuBKyCCR5iJHvrHXj4XS9xXFgCVQZ2G8eyv3m6egk+VLXEuMYlLwKXrZkAdkQuUe7Rvfm91Uy8MurbkMVAGmUFkAmdAXzLr4Eielaxati8DcKO4GZyykFSNACQxlvKJ99YuXkWeP47cuEC4rWyCCuQdpbZvHNBgeo99bbvBT83a7dYtcKyokQk/dAk/l08aoMXxJ7rAJK25mYjNB6D3b7DzqbxjmsXLXZ2TC5QGfYmOi+A8965Z7vHvKs13Vd3GCzrvdjXoZ8WP1R+yNfTrF5cxnbYxizBntJmCkgd4yqqBsI1MDaB41Tm9rpFxZ+qwn+h+NeE+bEgsMjdASqfmY/HWuneJ2OeI4ldS3ke0wEkzB1kk6kSNzS+2GzXc63ATuARB2mDE7Cox4gyOqYe7dXSWGaQB0GXUSf6UYnmd+07J+yvNsc9vKQYmMyxr50TR15SwuS0Wb2mJJ1nfXfrplrPH+IZWVQfpGjJvCSRN1oB1H1R4gnoKjcv8AFbt3DM64cgICB3hldxrEwIG0n3b7acBwd3cs8s5lrrnuhm2yJpooEKD79tK5Ya7Xv3bvwueWbICMCO4ds0S32nYeJO/pHSpPErC2kzZoWQAurCTsEy95euimNNjS9Z4Ze+ch3MBScokgREAADRVAiYJ23M1njNzPeKJckBZZo0tg6MT9pjIAGm4XzHSzliVv/Si9m5zEorFCG1kwT3HGjrEHUAjMJ3qg47jzb4azKASzGBsDqtvptuTXnimMJi1bGg0jeF3gnqxOpPn8KTn3HtbwNpRo2ZZBHkzH3TGtSWb01otJzdetDXD6TvmMfELXhOe7sn6JV1nUsf6VGwHHFOjd09RuPT/sa9Ym+rTktzlGY5UnKo+sYGg8zXTU9kXPDOasReuZUFkaT3iUj0Ykg+kCr/D4Hid1spuJh1OmYAB2B+yxn/DXPMNxQWnzETuI2kGnDgHOAGlu4bc727kZD7mlT+dLAzjlf5t1D3G+tcJdmPj1JNWOD4dcDB3c22/ZzKY+4D/mj0rA5itW7Su5t2mfSFEFiNIQCWafATVFj+Y77GLNo2x+svBhA8ezXX4mfKuf93Bryf8ABccZTla5K5SSzZQRHUkQAKpuMc1WWYMlwXBlILLquh6P7J9xpV4Xw2xeYNicUb77hXDpaBGwCRl98U3YQG2Pp+wKEQiWlZmY6RB69dAD02qfT1wu0PCcx2XETDkaE6gH7vdn41acGxzKncxDSNQELG3HiReDgfuz5a1Et8MTtVu9nbRlmAFUuQdO80dz0En0pXvpdt4m8llDbEwtxvZynKxyzv8AZ67Vv7I7LwTGNcshnOYyRmgLmA0zQNBrNWAakbgPGG7PKYlF1I7oO+wOtLNvmPEnGFEuutsNBm4VEayVkwI9OlXH1N3Vi2OwZqKSPnrf+sufxp/torfXGWnjPFu3Xs1c27e0KjlmHmVgAeQPvqtwvL4DiDcTQtLowBC+M3NYkfEV44few9gnVM3gbqbjoYYn+9qlYvma24fvJm7N0RUztq8AkkqB0HwrjOOx37qfifOy27JIMZesBY9ACe95k6dI3rPAcXb+bC9d9q4iPH2Q6hxr03jqTGnWkriHL1nEuSmIxLKxLFDbTKDqYHfByjoYpswPAGupbTvZEREAJCqAqhASANTA8a1pUDjnMyhSSQlsb+LeAj8lE+/eka7zS10lUEIdMp0Lep291M3ykcksLaNZEm2zZ+8QCjgFDDuRIZbg03kUj4bgN0AEAk+Aj+dakncW/wA/7NIkL5D+9a38I4HfxoZrWXKrBSWdEJYgsFXORmMAzG1Rm4IAM9wnN1EjTyHSukcjcBS5grYZNGZ7oAkAZnFpDA8BaaPvzS3QWrfK3ELbw1lobd8pYaAnVk1P471JwWFZ3+mGRFjO5UqYJACqSAcx2Ag9TsKernK8TkZ0MmSjA66GNCDPuqp4/jb2HAnFMeuR17T0kXJ84j/vWe/YPHCeJWeyVbMBFUBVXXTy8f7ms3cKG1XfxXT4rVVyhghctZ7iJJA2RE3OmiACYA+NWHHcV83QNbQu32QZLCQIBP8AeleS7yn9Xvr576dO3ZB4zZupafKstEZpEECd50Hj0pH4nxdbCBFYMzalte+32tdcgkgTvJO7GmXiPNXaobdy3iMPm9qbYYEeE5hp6eFc9xXJ3a3e0XGWWJIhXS9bIEGF0Vht516MccpxbwxbFvwnFLMlvzrHOvCvna2EXMR3yWVlUDYAEsPXQa1Hw3K9xGDTadFyZjbuI8AsIJX2oJ8q8XuLAYh2tkhrJVXXplcZgw8BMqfAhfGt87R54N8k1m2c964zL4MeyUep0Zv8FM+J4YuHVTbVRbA79oQLbo4yHMF0aQSJMnUGa04rCfOrS98qglg0HKQYB6iD5+bVm5x3DWbC2g/aBAQToZBJLbn8vAVeaOW8zcDXC4nJbBa3c79ggEs6MSANN3UypHivnU/gnIWIxBllNtRuIl48xsn7xn9k10HBtaZUJVsoBKwQ0Z8pJBIzAMAJWSPKmTh+LwwEBQukb6/4o/ClyFXypwezgwAiWDdiCxYm5HhnadPJQB5UwXuMWBIvAKB7R7rAepEge+KomwAzt2SC0smGIYN6gN3j/hHma2JhLdoZ2Ps653I7vmPqp6gT5muWWEvlZatcTy1gb6yFBPindPviKpMTcsYJXd2W2ASudiSzak5V6n7q/Cq3F85XFzrg0V2aPpLpKoum4Ud5z8B61H4TyqLz/OMbca/dPiAFXXZVEBR5CpjLxv5WoGM5rv4jTDI1q3+sYd9vuiYUfE+lWWEtsygLKsAASwDn19sa9datOIYC1cPZjuosaRv8CP7jwrTa4DaA3IneFIn/AB1rGy7Zu4yOV3uAzcZumgt9Y2GfSvScssEuRcuhrY0U5e80SFBDwJEfGrDAza9l+ka2509c9Sr2JPYsEk3CZLERLHrAOwHh4ddqvk5KHZYr9Vd/it/+5RVv2uL+2P42/wDborQ0XcM+mci5b6G8O2CjwW6Bn8tDUbEcvyAyLctnMFBt/TpmJAAyOVdZJ6sacuXsHatWjkaQSSxLKdvGNAN/xqh5t5i3QGNNT9hCNvvsD7lMbsYm+SKROG2lHZm7bcKSNGNsNHUE6ESKscL2tsf/AA1sBRE5Clwk66k6A+6aU/0g8+zoZgb+Xx6088pXSbMkQTEjbq3SmVs1Pf8Aik5pb47jL1y29u6lxS4ADXFICkMGDQBr1G8QxpTtcPugkKVuBdSVQwPU5IHvNdJ5sxuTIQWGoHdMHXNVdgeauyQZhmliC0ANI11jyNTHK3a0knA3LpVTGUb5Svw0O5091di4fgxawz20YoQnZIwDGDbTss3dGnfDH30vWuLYW66sQCQysRHe0IOw1O3Won6TuxAxFk7mG7hkkk63kXXWN9q1eUWnKfCblm87OygEEZA4YkyOgOwg6nXWlXi2MOIxJB+s7fh4eegA9KYsJxrEKSTZ7QGINqLkQd9GZYInwOu9V3CsOnzsnIwzFu7cEED25HmI/CrcumXKmtui8Gt5LagaAAkj07o/KovFLQvOEfUBd9JB3kfGrezhwEA/ZANUTYte0Y5gDmjbNoNdQNtIrx44WdMv3/P86dLe5dxvYo5Qu8g5ScoeO8w3zCJg7DTSrjB8BLhSbitbIle6rGPABliI/s1ExXBbTfSuRAiTmZQTIjMCDrNX/D8ZbKKFZR0UZlOwERHlFerK+zlPlQcatpZS8bahczW1IUQDkUuTA/6g+FcPHHOz4g9w95GYpcUfWtmFIHmIBHmBXUPlA4gwWwEOrO90+hLAf4cnwql5hwGHbBPevWkNwWyQ47rZz3Vllgt3iN5rWPCpNjCXbyLZVj2YIIcSQ6EZlJ8e6RA8/Krfh/ISgfSksfDXbeCPh4VSfI5zQptthrpAZJa2TuU6r7jr6E+FdCvcVDibYlR9aYXTTpvBrl6mWUut/wCI1NFnH8vvbk2bhSN1JDJ8DoPdVFc5rayYvoGAMFkMfEGfPqKb+JKGBVrgznQAEAAn8vX8KTeIcMQv9IsI69ndA38nUdHU5T/5Nawls5S0Y/5Vrdu0Fw9l7j66uMqL8CS3ugedKGM5zxV9puAN4AkhR6KNB+dQ+IWWwl9rN3dToRsynVXXyYQR61OwPGrXVl94/qK6yaRKwfGsWfYt2ieg75P4NTXw/j2LtW5xC2LagTs+g3liXj3VF4LxuwhLFrYAUkkZdIE9NfdSvxzj7Yy5lCstqe6uoJj6zQd/LpWbN8iaPlTus5LBFn7Kk/m1TrPyjMxAV0kmIKEVS2+V0I1zD4H8xWmxwa2r+1qNNtdRvv5+FOnHsbOuE5uuvsyHxgbfjVnh+PXCQSRp4aeXWRShwjhlu2INxipMwZWfImBO3jVyOK3AAtnCrlHUhXn3ITFXphs0f8SXPH/J/trNLn6au/8Aoh/C/wDWip0hnNm5bPcl7pEKji0GmR3izENcAgd0KJOWRAikDE8T7W6R2iBQxnO0FmkyST5z+dOVy/Cl2MEqcpJ9lCO9cP7T6mfskn6whQxPLlm6xuKHVnYse+tsa9RmRgCT086m9UWuEw7kdzI33WVv9VN/AJFs5tDIn1rndrktCdHvqZgaWLg9ZlNKtcLyzctKSmIxKhdSRamNJ1yXjUyx3YThfc1upK5hIEH396ly5eXMIj2tR6qVrbirrWrxt3MYGddCHCrruVlwwkHQ67g1h+HPfByZZ01SG21nuaVJOnv5pVRxW7laQoidR/MVoscTBYKSYJ9k6j8atzy/fIPaFAB9adR7hoP3iKoeK8NFqLi5jDZWzAKVbWDAJ0aCN91Ird5lieV5i+H2yCVlDEgqY/Daq63xbEoALeLuCPquWiRpp0rXb4lK+7+VQ+EYO7icQtm3u7xJ1CruzeiiTHlU1vurpXKvHMdds3LmJvqiSEtN2aPmcnUkAAlRoIBBJJ10pe47jr+HfNisMLqE6X7F1gjaQNHDhDH1SB796ZMXlBS1a7tiwpUagCR7THxOp97E9at0W1cTKkKSNRoyuP2lOjD8fOpxLs34c6w3PmFPd7XE2tfZYLcWf3WQfhVrhOPWm1tYqxmGql7ZtkHof+Ww0MbtVZzB8ma3LhOFQpcMnsxJtt5ox/5fo2nhFY4Z8niWY+dXsz/qLPeI+/cOg93xrfCJHNuIFzFBUOZFS3bU7yIGvvUTVJz/AI0/N0tKfabMfuoP9xHwpwvcqK4V7KG06zlQzkuD9lj9ePcfxpJ4zZW7fZXUyncjNlII1III0Mk1IpN4Xjnw95LqbowMHUEdVI6gjQjzrtPLmOQMuVos3UzoTr3TM2z5qQV9UB+tXOxyzaYwFcfvqf8ATTNy9hDaHzeTMl7JMSLkCbYP7QAj9pVq2y3Qa7/L3zhgyXNMoGoOq6wR4HoR4ias8by9PeWG7uV1OmbYEz0MT7/WonCuLdjaJfuBu8quCseJVdWZTpAiB4iqfjnPAUbgA7F41+7aEz+8X9BWN3ZIpucOAhrDO0ZsLIW6YC3bR1NvNsXUksANpYeFYwvyZJdw1m4O67oGeRIBbUaDXYiqPH8ba+0nv/8AUO4+yFnRTtAimjh/ypIDkxNo2yI1Q51H7phh7prXIXsVyI1k6oHA6oxP+E616wNi0rgFSPEE/wAiK6bgeL4fFL3Ht3R9nQkeqnUfCtWM5ZsvsMp/iA9AdR7jWbdzVUrs1rKTqNPKq4cGVpIyGfMg/iIpnu/J8921Nm8EcaQ6lkJEbEEMuv3qS+M28dgWi/hw6/btMWUjx2JHvAqY3qvVCzwu+HcDVTOVv3Yb8ifyq8w9hGuWwqwwbWVKmAp6ka6x8KSOE83rcnuMsRvBGs/0piw/HyFJRyCASNSNY0/Gt2VFt+lW8fwrFcv+bX/sN8U/rRWukPuIVsQ8HVZlj9pt4+6Nz6AdDV4cC62stpRmGskT1HgD66+Aqu5PwlzEDtLlsoqyLawwmNC7IfaRTpr7TSNg9NB4bibe1w3Af1yZ9/qlgJA+HurjJzurUXgHC273b5HnZco0/eyifTzNeOaeMrYtxbADbJAHtgA5vRAQfvFB41FxOEyqS1gpHWwyEDwlLgI3nTMBVJxPgj49j83unNAULdR0ZVnWGXMpYkkzpJYnpFay45qT2VfLWJt3xfAXO6d5Vck27gE55URnYbiTqJp24RcwwVVVAqvEQFCE6ggqgCyGESRS4eQsZggr2bRY2yGm3D7eQ1j3a17uXPpUiUS9mZFaVyXY71qNwZgDxGXxq91MeP4xZk2ZE+zBGn3Z2nwpY4rwsIoee0VgVZRoTb0A30zCF16EL51bYbA27v0jgh51GveYfW8+nTcTU65gswKlRB1hj8dtdfOs9eOPCSWuSY+2LV0oXXYFWIKhkIkMvTUdOhkdK6P8nfKDW8K2JzZbl9fo5Gq2dCGHgXPe9AvnWbvJNq6ba945GkgahlOrIR4E6+EyeppnPFeySLxBbZbduC0DbMdl0+HiaZXq41V7FfiHDLpIsW7bEnciSBHiTsOuumulX/KHK4AJvXSzqx+jUwFjoW3PoI/GoeP4yzjvsLaH6inU+rbn8P51VWuOmwym0NjqNgR6j39PjtUsz1xyxvHZy49wh1T6Nm7PWVWAfj1+MeNJV3FsP+XbgDeVBYGZg+G/uro/BOOpibYOzEagiPwqBxblxc5u2170QQOo/n/L8ueOXTzO36fn+vs3ZtD4Pi+0XJcGhHsnWOsVTc2cq2rze0q3ysJcnUgfUvAbjoH36a9ZGHe7ni2neHjrE9T0211qNxTidmxLXmF651VSAo++8ax5emldp7xn4K3COXXt3yt3QjSPDrIOxEDQjxq34xwglcy6MIIPgZ0NQ8Lz7bu3SbrQFGVAid1R5RqffVjjeZMPcQKt0CZ1KuI0+751i7kt/PZqTwVcUmJu5iO4Sdyczt5ljt+JrPCeVySc4zsepOY+pJ1pgtWlPs37Lerx+YFWVl7gWEW2T4qynr1787V12yo8fwBFyBVgk/gBJ/GKrOHcmW8Vh2ulQXuXmynMyxbUXAAuXSSFU6g71ecaxVxLN69dXKbdpssAgZjt1P1stT+ScQljAYQ3DlESTrAm0IkjYGT8KbqufYzlK7hjKkwDpm7p8dHHdP8Ah9K34Tn/ABOHbLdJZQPZuDX1V9/zFdExzXXvZ7bJesMR3GyDKDGgbTT4+nivc68HspAC6sCY0ynf6p0O2+kU78UXXLvyqYO4qo5Nhv2+8hP31294FW+NxFvEGZV7YjKVMj1DKfXWuR4XkDt7Ze0TbbXQSRpHQ/yqov4HG4F8ysw/aQnX1HX8ax9PG6kvZd+7qmP5RsvqBr4+yf4gNf3gfWotnlZlPdOYeGzf0Puqn+TzmjE42/2N0KVWM1wd1hJCgR7JJ16DY064mxkdlS4CQxEP3DI8G9k+8it7s4ThWfogeKfEUVZZb36s/Ff61mnXTS3TEJ2LW7LqGZID24hdMq5VB0VYygTp661WcF4b817S/culgFMgZojTqfa1ECPHetZ4DYuDNaYp+1afMv4z+YrxiOF4nsjb7VLqEARcDI2UGQJkqfUmpNChx3F72Ou5F0BmADGUbD+f9a6JyxwRcNbAA1iSTvr1+8fyqDyby6ESWVRDEwIJkxpI3Gg/uaYOL4pLVuSQNZEnSdpM+ce+vP6mXV/VO0/3fzt/xuTXCNxfHsVNu2O+QSZ6DwP99RSXfwV5Ro16ASSLmTEWwQZMBkMGZpjt3tCVZWdp1n63lIggfj76o7nLrm9mN0r3sw0JYCZ3UnTf1Pqa6enjrnLvfzTGV9nixxK4Acy2CfDvWm6dR3d5r1i+JZR30e0MrPm7roFUAz3SCdSoA3JYCNaa7uW2mZo7q+0dTERvuf50qWX+c4w59Ldhgz+DYgapa9LU52/+4V+zV1L4UWeMdg1tLxy3HXM3gjEwEJ6Hp6g+VXbYZHYXFQFxqyaRcHiOmYb66GPgtY3gme63b/XmPst0AB8h0/OtPC+MNhbgsX2JSYt3T08Fc/k3x8a1r2TubsfwlL6ysEHcR1GmvVSPCqtuVwqQbcgSZmY/HQVbK7GWtkC51B9m5HiNIbz/APFQGw9x0LYm5kQmYM5iR0VRp+B8fOkqWK9bri4vZbiIjUn0HURrO3mKZG5qW0Mt7S6ADkWGJnxjQe+uf8x/KLbw4NvDAr4kd663v+r/AHrSAnFr+JcgyiMdYmW8mY6nQVOjd6os4mjxzFz+bl1rdkbmCiE5Af236nyHwFL+K5ExuLOY30HgvfRR7gp/Gp3AOEAMNB3den9+FPtiVTQa5fxOlZmUw3rw13cdvcmYu0xHa2p83Uf5wKncv8vXjcIxDKBHdKXLBGY9Xy3JAA8utXvGcRcN3uW28zlLBte7pG8AU2PwRXtKzWNSFY5UfMCQAQFtrMeXSust6ZtnyUbHLFw6oxYeB7p/Mr+NasXwm/bElGHqJH8Q0p2w/KNtu81oqJ1DZ7f4PB/ConEuCHJbt2wFhrhUC9atkNcdoEl9dAnjTcHOeI9pcttbgiQPGNCDtTjwTjlpbdu2W7NlRUhu7OVQujbHaqXCi+190aT2bFGzQ3eBKwGA116zWzivAywOmvlqKnmxTYcMp1WUY/WtnLPXVfZPw99Q+N4K5fQBocr7LJCNB0Ia2dDO/dPu1rnNrF4jCNFq8QPsMCbfwIIHug0xcN+UXYYi0R+3aOdfepMj3E1ZvvEOnKmChCmsgQQwykEBP/PvrTzXw9WQhhpp0HUEGpHLfGbd2XtXVbpAMkD9pTqPeK2cx3M9uPrE6V5vFy+W/hRfJ5wpbWIfLBlrXj0LHY0/4S0ty3cUhWPaXZBgxLGDHoRSNyUrW3um7CPmXIA0zpuvvpta0jHMVytM507pnzGx/Cu97sIv6DP6uirTt2/Wt/8AjX/dRU2nST3vpmlrbI32spB/iSfzqz4bxHMp7+aD4gmPzqxxHCJqrxHBJ3APqK6XDna7WWF48LLFWBgwwKxp0OhIrHEeI2bzDMQyxs4OhEwddj5il3E8HboWHox/LaoN2xeXZp+8oP8Aliuf0uNfO2uoy/oW1vbz2+s23P8ArzfgRWu/wi4WzdqrnxuqwMeBdSx8fDelj9I3k1yA+asVPwIP51G4jzlilC9iCDJzC4qspGmsqZ/Let6rPBpxmNu2LTFyM0jswHa5Lx7ZzHQJvBEliD0rmvCudr+HxDInftSZRp1YnVlYCQSZ8QfCrHjfNt/E2Oza2qPt2iFtjuMpmCfGah4TFlLIHZk3diQAJ8DmqzH3HRuFczWsSmWIJGtq4BPw2I8xUfjXCc6EJ31j2GOo+63X0P4VyvGXLjXACSp0IykggwDuCPjTBwznq5YAXETcXYN9cDxPRumu/rU6b4F3y9zU+HZrOJB7NQSjmSUA+q/iPA9NttheYbuPa72ayqm2oLk97OXJkAjKuVT1qn5u5jtXsOFskMbmhYfVTwPUE7R4T4irP5HcFmtXC0mcSizPRbF1o+LimvIs8Jywg3wuCmJlkRiTJn2j/cVaYfhDr7NrBp4RasbEwNctbuaOP38PdFu1CqADmaCWmSSC4MgbQNfPap/EeJP+jzcuDK5QZgARuYOh2lenSanIWMPxm784W12iGSJyWrVsRImSFnXpHrpXUuGf8pfQ/ma4zwBs+LUmJBU7HWYEeECuv4Id0f8AT/71x9S9Pqz7fu3Oyp5vRngK1waAzafK0DOdD4dDSseEuxBHzo7zndnnbwA8/HanHFt9Ih/Z/wB9L/M9hrp+jZSMqyCwAbS8u/kWH9in/nu5fuznwhYXlxisGwzz4l1gGNwD69fy1t7vLdu3azsih1ZGBU3NCGT7TGeteeVsG1mc7+1solgJdjppH1ht4nzq642PoH8hPw1rrbd6ScwspwMC/iGAAm7cO3UsSfz/ABNeOI8PCrt0hf5mqbj/AB69Zx+IVXIUXDAIBXUA6Ajz6VEv83PcYZ9IiGt6H4NIO/lsK5ZYWTjvWpW3H8BQLmykuNwu+mp09BA9wqjwvALV64FylTpuMwnzIgjY/Cr7DcbOn0it5XVK/iuYflU5eLOWlEERshFzx17rT4aR0rvOJqMXalT5OQDmnKRsUZgR5gnaqrj/ABm9gxaAbtyxc/STPZA5V1BmT3jJnpT+vGRdm1GR20HtSBqWYgqIyp3teulKfEeHfOcQ7x3R3EHgq6D8vwpJvuqpwnO1p9LqNaPiRnX+JdfiKYcBzAwE2rguL4TnHxGoqsu8qD7NV93lcKZWVPipIPxFbuMNnP8A4tb7A/iNFJf6Ou/rLn8RorPQbd+uYWo1zACrgpXh7VdUL93hgqHe4OD0pnazWpsPUCXf4EPCqzEcuA9K6C+DrQ+AFBzo8rDwrJ5djpT82AHhWm7gBFByLifCguKSdAUmfNc4jY7xHvqDjb1icotl4P1oHQDTr0rqh5Wt3jneZWVHpM/zrN7lSyI7o00Ej8oFcLnrx+jWnHbmItxASBOgH/inr5PcZbw+FV3JVXv4lhoZ7tvDpt46tFXmI4BbGyge6Pxmq2/jBYUIUVlUsV+jS5GaJ3BImB8Kn1N9/wBTSyvc4WzubnUz3t99s+h2Gmn8tV3mjD3LRt3GYZ5DZs7EeDKAWnXxI2pf/wD9Aw8kRsSP/l03/gr2PlFsDYP7rSj+lb18I2cshEvALDZiBLbiDmBFddwK/Rp90flXHbvynWoiL5/dUf66m8N+VQXPo7dq+zLbZjOUCE9GJnYbVzuNvqdWvH7teNHfmTGG1cDKjOYAhQzESr6wqkwPSqVeN4k6jDXfTIyz/wDr0pS4h8ojl83YOCBHeaP5Gog+UG4TAsp77h/2U9PC473PJbKccdexNxsxsXF0Ay9oFXrqQxHj+ArS2ExJDZURSylSWuqxynLME3W1gdRp0pMxXyhYpT3cPagiQSzH8oq04VzTi7u6Wh6B/GOrVu7jOoaOL4e0966SqtuZ8e6KVr/D0Lkdkm+hF17bHpsUI3pjSy7AuwEldY0122rf2P0REd7KcpyzrrGsRXOZXr18NXsULfDLZju3lnwe0wHnJRdKkLwETob38Fp/KO7d9PjVj2WI7QwtsiW3FoLllyIHtD6nw1pwwOBtgSqJOkxB1gHTw6V0yumJdk/D2LiI0XLvdYW8jqyEl1YggZj3dDVxwzg+VQIqxu6XLmn6n/8ArVphrQit4LVQ3ChG1RrvBR4U1DDUHCVtCd+gR4UU3/NKKC6y15K1tisVRqKV5KVuIrEUGg268G1UnLXkrQRTaqPft6VYMtRsQulAi8ycQu2QDbYqC5BEfsM8/wCGpB1UElzLEHveEnfT+laecLM2j5XbZ/iz2/8AVXvhF9r3dOWFFp10A0Kgnbc6j+zXnywx72LuoNvH2LjZFmW7qsxaJIMRuDrS1xSwMiNAzLdzzI23I/y0/wCF5Us27gcAyDI10HoIqp41wQol4nKVy5w22XK4OXefZUDTxpj0y8Q58l/E8pKb9yAILZh6N3x+dbP+DR4Uz8Ji4lp5Bm2FJ09pCUO3oKv7WBEV2nZHM7nJg8K2cA4McJeZyjEMmWVUsR3lbZden4V0z9HDwrH6OHhS8hTbilk+1p99GX/OorS2EwdzdLDegSfwpyPDxWm5wlG3VT6gH86x0LsntyjhG2tAfdLL+Rq05f4FZXMFmBETruSatG5ctfq1HoAPyr1a4GF9gss+DN/M1jL07bLvt/CysY7DKtox5fmKX/0ZemRiPcbY0G4EhumtMGI4OzCO0eP3f9tRDwS8Nrn8SA/kRU6Muu5fH8rua0rjYxWQr2tog6a9orR5Mo06Vrt2MUuzD3XX8f2h/cVYtw7EjY2z7nX/AFGtTLih/wDStt6XCPzt1vVZ4ZwIu943gAfoVXvK5bLnksR173gKZMEugqiwVm9cYZ7RthTM5ladCOmtM+Fw8Ct4wb0SvWStipXoLW0auzordlooN1YrNFBiKxFeqKDyRXkivdEUGsio99NKlxXhkmgT+MYNbmZGzANlMrAIKsrCJB6ioeGw9u0IUtoAJLKGgbAsqgkDzNN+K4Yr7gGow4Ig+qPhXO47Uum8p8T6tcb82NCx0tj+AfzFMy8KXwravDx4VOg2oMNYd2BggCd46xtV9YsQKkJhgK2hK3JpGjsqz2Vb8tGWtCP2NHYVIy1nLQRewo7CpOWs5aCN2FHYVJy0ZaCL82FBwoqXloigjrhxWwW62xRFB5y1mKzFZig8xWazFFB6ooooCsVmigxRWaKDEURWaKDzFGWvVFB5y0Za9UUHmKIrNFB5isxWYooMRRFZooPMVkCs0UGIois0UGIois0UGKzFFFARRFFZoMVivVFBmsUUUBRRRQFFFFAUUUUBRRRQFFFFAUViigzWKKKDJrFFFBmsUUUBRRRQZooooCiiigKKKKAooooP/9k=">
            <a:extLst>
              <a:ext uri="{FF2B5EF4-FFF2-40B4-BE49-F238E27FC236}">
                <a16:creationId xmlns:a16="http://schemas.microsoft.com/office/drawing/2014/main" id="{19554007-DC60-49D9-8B31-8C1EA3BBEE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0287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" name="AutoShape 4" descr="data:image/jpeg;base64,/9j/4AAQSkZJRgABAQAAAQABAAD/2wCEAAkGBhQSEBUUEhQVFBQWFhUXFxYWGBUVGBcWGBkWFBwWFhcXHCYfGhojGhoXHzAgIyopLCwsFyAxNTAqNSYrLCkBCQoKDgwOGg8PGiwkHyQtLCwsLCwsKSwsLCwsKSwsLCwpLCwpKSwsLCwsLCwsLCwsLCwsLCwsLCwsKSksKSwsLP/AABEIAOEA4QMBIgACEQEDEQH/xAAbAAACAgMBAAAAAAAAAAAAAAAABgQFAQMHAv/EAEoQAAIBAgQDBQMICAQFAgcBAAECEQADBBIhMQUGQRMiUWFxMoGRBxQjQlJyobEVU2KCksHR8KKywtIWM3Ph8VTTJDRDY5Ojwxf/xAAYAQEBAQEBAAAAAAAAAAAAAAAAAQIDBP/EACoRAQEAAgEDAwMDBQEAAAAAAAABAhEhEjFBA1FhE3HwscHRIjKBofEE/9oADAMBAAIRAxEAPwDuNFFFAUUUUBRRRQFFFFAUUUUBRRRQFFFFAUUUUBRRRQFFFFAUUUUBRRRQFFFFAUUUUBRRRQFFFFAUUUUBRRRQFFYNE0GaKxNE0GaKxNE0GaKrzxyz2jW80usSArGDExIETHTpWw8WtASbiqP2u7/mipuCZRWu1eVgCpDA7EEEH0Ir3NUZrFFFBmaKxRQZorFFBmisUUGaKxWaAooooCiiigxRRRQFFYJomgzRNab+IVFLMYA3NVtzme0olxcQeLIQPialsgt60YnHJb9po6x1gbmPAUqcS5ybMotEKxOikSf35Gn3Rr5iomLxiIylyXutmVzuzMwgWx00JGg0XrFYufsGninMCWGAbY9Rr+VecPzPYfZwD5/03peXDo+Y3AGVBkWdRpGZh74H7tU3EHtN3VUCBEyZiIGxrMzoaOOcdL2bqJauSCMpMBHEg6MJjTxFJNzm9rH/ADLWKtAbsozqPVrbED31YcGwpN0DNK9RPodQNPH41fccxKraJIBOw0k+7rNcsvU5t9mpCJZ5xwbSVvhWadZdCSd+9G59aZr9kXLIUlnIAOrGTpsZ1g6+cE61QcS5TwuKdTcUrfTKHyO1uNSwBZwUdtTIJzdBMaXlgL2rIltwyHUl2QwNpO5WdhrtpFasFtg+PXbFrvWwVXr3huZ6KfGpSc8L1tmPEMp/kKgm7cy6rIAMzdOo8zl199VaYu12T3RbywV0zsJMFum0CtTKovv+IrrsWQ5EDEw4X2ANZPTaZ10O1Vq8wNiGNyziWU29D3SlrXyYQ23UzVHw3Epeg3cSLKTpbs9qW32LkH8Iq2fm6ygyWAco+uwkk+WbX3n4Gs3OrpN4d8oLdoLT2xeP27GsfeVtvjTYvE7cSzBPJyqn865njeIJdMw2bYkkMSPMsp+Aga1M4di1AhbVsQPayjN7yf6VvqsR0AcXskwLtsnTZlO+nQ1KDVzfFY8Lq7L5Bjp/DuR41ZcFwbModLgsn7Ni4zIfMqwgekGn1fc0dxUXGcWtWvbdQfDcn0A1pZ4suNIMNnUbKkIT94/0il6zexQ7oUWjuYAJ/eJIH41fqy9kvDpGH4nbf2XE+B0PwOtSprnva3CuW5ckdQAD/iYae4e+rTgmLftEVS5UHXVm0/aJqzNdG6isTRNdEZooooMTWM1QcPxNbgzLOX7RGUfjrVDxvmNblt7VouH0yuBKyCCR5iJHvrHXj4XS9xXFgCVQZ2G8eyv3m6egk+VLXEuMYlLwKXrZkAdkQuUe7Rvfm91Uy8MurbkMVAGmUFkAmdAXzLr4Eielaxati8DcKO4GZyykFSNACQxlvKJ99YuXkWeP47cuEC4rWyCCuQdpbZvHNBgeo99bbvBT83a7dYtcKyokQk/dAk/l08aoMXxJ7rAJK25mYjNB6D3b7DzqbxjmsXLXZ2TC5QGfYmOi+A8965Z7vHvKs13Vd3GCzrvdjXoZ8WP1R+yNfTrF5cxnbYxizBntJmCkgd4yqqBsI1MDaB41Tm9rpFxZ+qwn+h+NeE+bEgsMjdASqfmY/HWuneJ2OeI4ldS3ke0wEkzB1kk6kSNzS+2GzXc63ATuARB2mDE7Cox4gyOqYe7dXSWGaQB0GXUSf6UYnmd+07J+yvNsc9vKQYmMyxr50TR15SwuS0Wb2mJJ1nfXfrplrPH+IZWVQfpGjJvCSRN1oB1H1R4gnoKjcv8AFbt3DM64cgICB3hldxrEwIG0n3b7acBwd3cs8s5lrrnuhm2yJpooEKD79tK5Ya7Xv3bvwueWbICMCO4ds0S32nYeJO/pHSpPErC2kzZoWQAurCTsEy95euimNNjS9Z4Ze+ch3MBScokgREAADRVAiYJ23M1njNzPeKJckBZZo0tg6MT9pjIAGm4XzHSzliVv/Si9m5zEorFCG1kwT3HGjrEHUAjMJ3qg47jzb4azKASzGBsDqtvptuTXnimMJi1bGg0jeF3gnqxOpPn8KTn3HtbwNpRo2ZZBHkzH3TGtSWb01otJzdetDXD6TvmMfELXhOe7sn6JV1nUsf6VGwHHFOjd09RuPT/sa9Ym+rTktzlGY5UnKo+sYGg8zXTU9kXPDOasReuZUFkaT3iUj0Ykg+kCr/D4Hid1spuJh1OmYAB2B+yxn/DXPMNxQWnzETuI2kGnDgHOAGlu4bc727kZD7mlT+dLAzjlf5t1D3G+tcJdmPj1JNWOD4dcDB3c22/ZzKY+4D/mj0rA5itW7Su5t2mfSFEFiNIQCWafATVFj+Y77GLNo2x+svBhA8ezXX4mfKuf93Bryf8ABccZTla5K5SSzZQRHUkQAKpuMc1WWYMlwXBlILLquh6P7J9xpV4Xw2xeYNicUb77hXDpaBGwCRl98U3YQG2Pp+wKEQiWlZmY6RB69dAD02qfT1wu0PCcx2XETDkaE6gH7vdn41acGxzKncxDSNQELG3HiReDgfuz5a1Et8MTtVu9nbRlmAFUuQdO80dz0En0pXvpdt4m8llDbEwtxvZynKxyzv8AZ67Vv7I7LwTGNcshnOYyRmgLmA0zQNBrNWAakbgPGG7PKYlF1I7oO+wOtLNvmPEnGFEuutsNBm4VEayVkwI9OlXH1N3Vi2OwZqKSPnrf+sufxp/torfXGWnjPFu3Xs1c27e0KjlmHmVgAeQPvqtwvL4DiDcTQtLowBC+M3NYkfEV44few9gnVM3gbqbjoYYn+9qlYvma24fvJm7N0RUztq8AkkqB0HwrjOOx37qfifOy27JIMZesBY9ACe95k6dI3rPAcXb+bC9d9q4iPH2Q6hxr03jqTGnWkriHL1nEuSmIxLKxLFDbTKDqYHfByjoYpswPAGupbTvZEREAJCqAqhASANTA8a1pUDjnMyhSSQlsb+LeAj8lE+/eka7zS10lUEIdMp0Lep291M3ykcksLaNZEm2zZ+8QCjgFDDuRIZbg03kUj4bgN0AEAk+Aj+dakncW/wA/7NIkL5D+9a38I4HfxoZrWXKrBSWdEJYgsFXORmMAzG1Rm4IAM9wnN1EjTyHSukcjcBS5grYZNGZ7oAkAZnFpDA8BaaPvzS3QWrfK3ELbw1lobd8pYaAnVk1P471JwWFZ3+mGRFjO5UqYJACqSAcx2Ag9TsKernK8TkZ0MmSjA66GNCDPuqp4/jb2HAnFMeuR17T0kXJ84j/vWe/YPHCeJWeyVbMBFUBVXXTy8f7ms3cKG1XfxXT4rVVyhghctZ7iJJA2RE3OmiACYA+NWHHcV83QNbQu32QZLCQIBP8AeleS7yn9Xvr576dO3ZB4zZupafKstEZpEECd50Hj0pH4nxdbCBFYMzalte+32tdcgkgTvJO7GmXiPNXaobdy3iMPm9qbYYEeE5hp6eFc9xXJ3a3e0XGWWJIhXS9bIEGF0Vht516MccpxbwxbFvwnFLMlvzrHOvCvna2EXMR3yWVlUDYAEsPXQa1Hw3K9xGDTadFyZjbuI8AsIJX2oJ8q8XuLAYh2tkhrJVXXplcZgw8BMqfAhfGt87R54N8k1m2c964zL4MeyUep0Zv8FM+J4YuHVTbVRbA79oQLbo4yHMF0aQSJMnUGa04rCfOrS98qglg0HKQYB6iD5+bVm5x3DWbC2g/aBAQToZBJLbn8vAVeaOW8zcDXC4nJbBa3c79ggEs6MSANN3UypHivnU/gnIWIxBllNtRuIl48xsn7xn9k10HBtaZUJVsoBKwQ0Z8pJBIzAMAJWSPKmTh+LwwEBQukb6/4o/ClyFXypwezgwAiWDdiCxYm5HhnadPJQB5UwXuMWBIvAKB7R7rAepEge+KomwAzt2SC0smGIYN6gN3j/hHma2JhLdoZ2Ps653I7vmPqp6gT5muWWEvlZatcTy1gb6yFBPindPviKpMTcsYJXd2W2ASudiSzak5V6n7q/Cq3F85XFzrg0V2aPpLpKoum4Ud5z8B61H4TyqLz/OMbca/dPiAFXXZVEBR5CpjLxv5WoGM5rv4jTDI1q3+sYd9vuiYUfE+lWWEtsygLKsAASwDn19sa9datOIYC1cPZjuosaRv8CP7jwrTa4DaA3IneFIn/AB1rGy7Zu4yOV3uAzcZumgt9Y2GfSvScssEuRcuhrY0U5e80SFBDwJEfGrDAza9l+ka2509c9Sr2JPYsEk3CZLERLHrAOwHh4ddqvk5KHZYr9Vd/it/+5RVv2uL+2P42/wDborQ0XcM+mci5b6G8O2CjwW6Bn8tDUbEcvyAyLctnMFBt/TpmJAAyOVdZJ6sacuXsHatWjkaQSSxLKdvGNAN/xqh5t5i3QGNNT9hCNvvsD7lMbsYm+SKROG2lHZm7bcKSNGNsNHUE6ESKscL2tsf/AA1sBRE5Clwk66k6A+6aU/0g8+zoZgb+Xx6088pXSbMkQTEjbq3SmVs1Pf8Aik5pb47jL1y29u6lxS4ADXFICkMGDQBr1G8QxpTtcPugkKVuBdSVQwPU5IHvNdJ5sxuTIQWGoHdMHXNVdgeauyQZhmliC0ANI11jyNTHK3a0knA3LpVTGUb5Svw0O5091di4fgxawz20YoQnZIwDGDbTss3dGnfDH30vWuLYW66sQCQysRHe0IOw1O3Won6TuxAxFk7mG7hkkk63kXXWN9q1eUWnKfCblm87OygEEZA4YkyOgOwg6nXWlXi2MOIxJB+s7fh4eegA9KYsJxrEKSTZ7QGINqLkQd9GZYInwOu9V3CsOnzsnIwzFu7cEED25HmI/CrcumXKmtui8Gt5LagaAAkj07o/KovFLQvOEfUBd9JB3kfGrezhwEA/ZANUTYte0Y5gDmjbNoNdQNtIrx44WdMv3/P86dLe5dxvYo5Qu8g5ScoeO8w3zCJg7DTSrjB8BLhSbitbIle6rGPABliI/s1ExXBbTfSuRAiTmZQTIjMCDrNX/D8ZbKKFZR0UZlOwERHlFerK+zlPlQcatpZS8bahczW1IUQDkUuTA/6g+FcPHHOz4g9w95GYpcUfWtmFIHmIBHmBXUPlA4gwWwEOrO90+hLAf4cnwql5hwGHbBPevWkNwWyQ47rZz3Vllgt3iN5rWPCpNjCXbyLZVj2YIIcSQ6EZlJ8e6RA8/Krfh/ISgfSksfDXbeCPh4VSfI5zQptthrpAZJa2TuU6r7jr6E+FdCvcVDibYlR9aYXTTpvBrl6mWUut/wCI1NFnH8vvbk2bhSN1JDJ8DoPdVFc5rayYvoGAMFkMfEGfPqKb+JKGBVrgznQAEAAn8vX8KTeIcMQv9IsI69ndA38nUdHU5T/5Nawls5S0Y/5Vrdu0Fw9l7j66uMqL8CS3ugedKGM5zxV9puAN4AkhR6KNB+dQ+IWWwl9rN3dToRsynVXXyYQR61OwPGrXVl94/qK6yaRKwfGsWfYt2ieg75P4NTXw/j2LtW5xC2LagTs+g3liXj3VF4LxuwhLFrYAUkkZdIE9NfdSvxzj7Yy5lCstqe6uoJj6zQd/LpWbN8iaPlTus5LBFn7Kk/m1TrPyjMxAV0kmIKEVS2+V0I1zD4H8xWmxwa2r+1qNNtdRvv5+FOnHsbOuE5uuvsyHxgbfjVnh+PXCQSRp4aeXWRShwjhlu2INxipMwZWfImBO3jVyOK3AAtnCrlHUhXn3ITFXphs0f8SXPH/J/trNLn6au/8Aoh/C/wDWip0hnNm5bPcl7pEKji0GmR3izENcAgd0KJOWRAikDE8T7W6R2iBQxnO0FmkyST5z+dOVy/Cl2MEqcpJ9lCO9cP7T6mfskn6whQxPLlm6xuKHVnYse+tsa9RmRgCT086m9UWuEw7kdzI33WVv9VN/AJFs5tDIn1rndrktCdHvqZgaWLg9ZlNKtcLyzctKSmIxKhdSRamNJ1yXjUyx3YThfc1upK5hIEH396ly5eXMIj2tR6qVrbirrWrxt3MYGddCHCrruVlwwkHQ67g1h+HPfByZZ01SG21nuaVJOnv5pVRxW7laQoidR/MVoscTBYKSYJ9k6j8atzy/fIPaFAB9adR7hoP3iKoeK8NFqLi5jDZWzAKVbWDAJ0aCN91Ird5lieV5i+H2yCVlDEgqY/Daq63xbEoALeLuCPquWiRpp0rXb4lK+7+VQ+EYO7icQtm3u7xJ1CruzeiiTHlU1vurpXKvHMdds3LmJvqiSEtN2aPmcnUkAAlRoIBBJJ10pe47jr+HfNisMLqE6X7F1gjaQNHDhDH1SB796ZMXlBS1a7tiwpUagCR7THxOp97E9at0W1cTKkKSNRoyuP2lOjD8fOpxLs34c6w3PmFPd7XE2tfZYLcWf3WQfhVrhOPWm1tYqxmGql7ZtkHof+Ww0MbtVZzB8ma3LhOFQpcMnsxJtt5ox/5fo2nhFY4Z8niWY+dXsz/qLPeI+/cOg93xrfCJHNuIFzFBUOZFS3bU7yIGvvUTVJz/AI0/N0tKfabMfuoP9xHwpwvcqK4V7KG06zlQzkuD9lj9ePcfxpJ4zZW7fZXUyncjNlII1III0Mk1IpN4Xjnw95LqbowMHUEdVI6gjQjzrtPLmOQMuVos3UzoTr3TM2z5qQV9UB+tXOxyzaYwFcfvqf8ATTNy9hDaHzeTMl7JMSLkCbYP7QAj9pVq2y3Qa7/L3zhgyXNMoGoOq6wR4HoR4ias8by9PeWG7uV1OmbYEz0MT7/WonCuLdjaJfuBu8quCseJVdWZTpAiB4iqfjnPAUbgA7F41+7aEz+8X9BWN3ZIpucOAhrDO0ZsLIW6YC3bR1NvNsXUksANpYeFYwvyZJdw1m4O67oGeRIBbUaDXYiqPH8ba+0nv/8AUO4+yFnRTtAimjh/ypIDkxNo2yI1Q51H7phh7prXIXsVyI1k6oHA6oxP+E616wNi0rgFSPEE/wAiK6bgeL4fFL3Ht3R9nQkeqnUfCtWM5ZsvsMp/iA9AdR7jWbdzVUrs1rKTqNPKq4cGVpIyGfMg/iIpnu/J8921Nm8EcaQ6lkJEbEEMuv3qS+M28dgWi/hw6/btMWUjx2JHvAqY3qvVCzwu+HcDVTOVv3Yb8ifyq8w9hGuWwqwwbWVKmAp6ka6x8KSOE83rcnuMsRvBGs/0piw/HyFJRyCASNSNY0/Gt2VFt+lW8fwrFcv+bX/sN8U/rRWukPuIVsQ8HVZlj9pt4+6Nz6AdDV4cC62stpRmGskT1HgD66+Aqu5PwlzEDtLlsoqyLawwmNC7IfaRTpr7TSNg9NB4bibe1w3Af1yZ9/qlgJA+HurjJzurUXgHC273b5HnZco0/eyifTzNeOaeMrYtxbADbJAHtgA5vRAQfvFB41FxOEyqS1gpHWwyEDwlLgI3nTMBVJxPgj49j83unNAULdR0ZVnWGXMpYkkzpJYnpFay45qT2VfLWJt3xfAXO6d5Vck27gE55URnYbiTqJp24RcwwVVVAqvEQFCE6ggqgCyGESRS4eQsZggr2bRY2yGm3D7eQ1j3a17uXPpUiUS9mZFaVyXY71qNwZgDxGXxq91MeP4xZk2ZE+zBGn3Z2nwpY4rwsIoee0VgVZRoTb0A30zCF16EL51bYbA27v0jgh51GveYfW8+nTcTU65gswKlRB1hj8dtdfOs9eOPCSWuSY+2LV0oXXYFWIKhkIkMvTUdOhkdK6P8nfKDW8K2JzZbl9fo5Gq2dCGHgXPe9AvnWbvJNq6ba945GkgahlOrIR4E6+EyeppnPFeySLxBbZbduC0DbMdl0+HiaZXq41V7FfiHDLpIsW7bEnciSBHiTsOuumulX/KHK4AJvXSzqx+jUwFjoW3PoI/GoeP4yzjvsLaH6inU+rbn8P51VWuOmwym0NjqNgR6j39PjtUsz1xyxvHZy49wh1T6Nm7PWVWAfj1+MeNJV3FsP+XbgDeVBYGZg+G/uro/BOOpibYOzEagiPwqBxblxc5u2170QQOo/n/L8ueOXTzO36fn+vs3ZtD4Pi+0XJcGhHsnWOsVTc2cq2rze0q3ysJcnUgfUvAbjoH36a9ZGHe7ni2neHjrE9T0211qNxTidmxLXmF651VSAo++8ax5emldp7xn4K3COXXt3yt3QjSPDrIOxEDQjxq34xwglcy6MIIPgZ0NQ8Lz7bu3SbrQFGVAid1R5RqffVjjeZMPcQKt0CZ1KuI0+751i7kt/PZqTwVcUmJu5iO4Sdyczt5ljt+JrPCeVySc4zsepOY+pJ1pgtWlPs37Lerx+YFWVl7gWEW2T4qynr1787V12yo8fwBFyBVgk/gBJ/GKrOHcmW8Vh2ulQXuXmynMyxbUXAAuXSSFU6g71ecaxVxLN69dXKbdpssAgZjt1P1stT+ScQljAYQ3DlESTrAm0IkjYGT8KbqufYzlK7hjKkwDpm7p8dHHdP8Ah9K34Tn/ABOHbLdJZQPZuDX1V9/zFdExzXXvZ7bJesMR3GyDKDGgbTT4+nivc68HspAC6sCY0ynf6p0O2+kU78UXXLvyqYO4qo5Nhv2+8hP31294FW+NxFvEGZV7YjKVMj1DKfXWuR4XkDt7Ze0TbbXQSRpHQ/yqov4HG4F8ysw/aQnX1HX8ax9PG6kvZd+7qmP5RsvqBr4+yf4gNf3gfWotnlZlPdOYeGzf0Puqn+TzmjE42/2N0KVWM1wd1hJCgR7JJ16DY064mxkdlS4CQxEP3DI8G9k+8it7s4ThWfogeKfEUVZZb36s/Ff61mnXTS3TEJ2LW7LqGZID24hdMq5VB0VYygTp661WcF4b817S/culgFMgZojTqfa1ECPHetZ4DYuDNaYp+1afMv4z+YrxiOF4nsjb7VLqEARcDI2UGQJkqfUmpNChx3F72Ou5F0BmADGUbD+f9a6JyxwRcNbAA1iSTvr1+8fyqDyby6ESWVRDEwIJkxpI3Gg/uaYOL4pLVuSQNZEnSdpM+ce+vP6mXV/VO0/3fzt/xuTXCNxfHsVNu2O+QSZ6DwP99RSXfwV5Ro16ASSLmTEWwQZMBkMGZpjt3tCVZWdp1n63lIggfj76o7nLrm9mN0r3sw0JYCZ3UnTf1Pqa6enjrnLvfzTGV9nixxK4Acy2CfDvWm6dR3d5r1i+JZR30e0MrPm7roFUAz3SCdSoA3JYCNaa7uW2mZo7q+0dTERvuf50qWX+c4w59Ldhgz+DYgapa9LU52/+4V+zV1L4UWeMdg1tLxy3HXM3gjEwEJ6Hp6g+VXbYZHYXFQFxqyaRcHiOmYb66GPgtY3gme63b/XmPst0AB8h0/OtPC+MNhbgsX2JSYt3T08Fc/k3x8a1r2TubsfwlL6ysEHcR1GmvVSPCqtuVwqQbcgSZmY/HQVbK7GWtkC51B9m5HiNIbz/APFQGw9x0LYm5kQmYM5iR0VRp+B8fOkqWK9bri4vZbiIjUn0HURrO3mKZG5qW0Mt7S6ADkWGJnxjQe+uf8x/KLbw4NvDAr4kd663v+r/AHrSAnFr+JcgyiMdYmW8mY6nQVOjd6os4mjxzFz+bl1rdkbmCiE5Af236nyHwFL+K5ExuLOY30HgvfRR7gp/Gp3AOEAMNB3den9+FPtiVTQa5fxOlZmUw3rw13cdvcmYu0xHa2p83Uf5wKncv8vXjcIxDKBHdKXLBGY9Xy3JAA8utXvGcRcN3uW28zlLBte7pG8AU2PwRXtKzWNSFY5UfMCQAQFtrMeXSust6ZtnyUbHLFw6oxYeB7p/Mr+NasXwm/bElGHqJH8Q0p2w/KNtu81oqJ1DZ7f4PB/ConEuCHJbt2wFhrhUC9atkNcdoEl9dAnjTcHOeI9pcttbgiQPGNCDtTjwTjlpbdu2W7NlRUhu7OVQujbHaqXCi+190aT2bFGzQ3eBKwGA116zWzivAywOmvlqKnmxTYcMp1WUY/WtnLPXVfZPw99Q+N4K5fQBocr7LJCNB0Ia2dDO/dPu1rnNrF4jCNFq8QPsMCbfwIIHug0xcN+UXYYi0R+3aOdfepMj3E1ZvvEOnKmChCmsgQQwykEBP/PvrTzXw9WQhhpp0HUEGpHLfGbd2XtXVbpAMkD9pTqPeK2cx3M9uPrE6V5vFy+W/hRfJ5wpbWIfLBlrXj0LHY0/4S0ty3cUhWPaXZBgxLGDHoRSNyUrW3um7CPmXIA0zpuvvpta0jHMVytM507pnzGx/Cu97sIv6DP6uirTt2/Wt/8AjX/dRU2nST3vpmlrbI32spB/iSfzqz4bxHMp7+aD4gmPzqxxHCJqrxHBJ3APqK6XDna7WWF48LLFWBgwwKxp0OhIrHEeI2bzDMQyxs4OhEwddj5il3E8HboWHox/LaoN2xeXZp+8oP8Aliuf0uNfO2uoy/oW1vbz2+s23P8ArzfgRWu/wi4WzdqrnxuqwMeBdSx8fDelj9I3k1yA+asVPwIP51G4jzlilC9iCDJzC4qspGmsqZ/Let6rPBpxmNu2LTFyM0jswHa5Lx7ZzHQJvBEliD0rmvCudr+HxDInftSZRp1YnVlYCQSZ8QfCrHjfNt/E2Oza2qPt2iFtjuMpmCfGah4TFlLIHZk3diQAJ8DmqzH3HRuFczWsSmWIJGtq4BPw2I8xUfjXCc6EJ31j2GOo+63X0P4VyvGXLjXACSp0IykggwDuCPjTBwznq5YAXETcXYN9cDxPRumu/rU6b4F3y9zU+HZrOJB7NQSjmSUA+q/iPA9NttheYbuPa72ayqm2oLk97OXJkAjKuVT1qn5u5jtXsOFskMbmhYfVTwPUE7R4T4irP5HcFmtXC0mcSizPRbF1o+LimvIs8Jywg3wuCmJlkRiTJn2j/cVaYfhDr7NrBp4RasbEwNctbuaOP38PdFu1CqADmaCWmSSC4MgbQNfPap/EeJP+jzcuDK5QZgARuYOh2lenSanIWMPxm784W12iGSJyWrVsRImSFnXpHrpXUuGf8pfQ/ma4zwBs+LUmJBU7HWYEeECuv4Id0f8AT/71x9S9Pqz7fu3Oyp5vRngK1waAzafK0DOdD4dDSseEuxBHzo7zndnnbwA8/HanHFt9Ih/Z/wB9L/M9hrp+jZSMqyCwAbS8u/kWH9in/nu5fuznwhYXlxisGwzz4l1gGNwD69fy1t7vLdu3azsih1ZGBU3NCGT7TGeteeVsG1mc7+1solgJdjppH1ht4nzq642PoH8hPw1rrbd6ScwspwMC/iGAAm7cO3UsSfz/ABNeOI8PCrt0hf5mqbj/AB69Zx+IVXIUXDAIBXUA6Ajz6VEv83PcYZ9IiGt6H4NIO/lsK5ZYWTjvWpW3H8BQLmykuNwu+mp09BA9wqjwvALV64FylTpuMwnzIgjY/Cr7DcbOn0it5XVK/iuYflU5eLOWlEERshFzx17rT4aR0rvOJqMXalT5OQDmnKRsUZgR5gnaqrj/ABm9gxaAbtyxc/STPZA5V1BmT3jJnpT+vGRdm1GR20HtSBqWYgqIyp3teulKfEeHfOcQ7x3R3EHgq6D8vwpJvuqpwnO1p9LqNaPiRnX+JdfiKYcBzAwE2rguL4TnHxGoqsu8qD7NV93lcKZWVPipIPxFbuMNnP8A4tb7A/iNFJf6Ou/rLn8RorPQbd+uYWo1zACrgpXh7VdUL93hgqHe4OD0pnazWpsPUCXf4EPCqzEcuA9K6C+DrQ+AFBzo8rDwrJ5djpT82AHhWm7gBFByLifCguKSdAUmfNc4jY7xHvqDjb1icotl4P1oHQDTr0rqh5Wt3jneZWVHpM/zrN7lSyI7o00Ej8oFcLnrx+jWnHbmItxASBOgH/inr5PcZbw+FV3JVXv4lhoZ7tvDpt46tFXmI4BbGyge6Pxmq2/jBYUIUVlUsV+jS5GaJ3BImB8Kn1N9/wBTSyvc4WzubnUz3t99s+h2Gmn8tV3mjD3LRt3GYZ5DZs7EeDKAWnXxI2pf/wD9Aw8kRsSP/l03/gr2PlFsDYP7rSj+lb18I2cshEvALDZiBLbiDmBFddwK/Rp90flXHbvynWoiL5/dUf66m8N+VQXPo7dq+zLbZjOUCE9GJnYbVzuNvqdWvH7teNHfmTGG1cDKjOYAhQzESr6wqkwPSqVeN4k6jDXfTIyz/wDr0pS4h8ojl83YOCBHeaP5Gog+UG4TAsp77h/2U9PC473PJbKccdexNxsxsXF0Ay9oFXrqQxHj+ArS2ExJDZURSylSWuqxynLME3W1gdRp0pMxXyhYpT3cPagiQSzH8oq04VzTi7u6Wh6B/GOrVu7jOoaOL4e0966SqtuZ8e6KVr/D0Lkdkm+hF17bHpsUI3pjSy7AuwEldY0122rf2P0REd7KcpyzrrGsRXOZXr18NXsULfDLZju3lnwe0wHnJRdKkLwETob38Fp/KO7d9PjVj2WI7QwtsiW3FoLllyIHtD6nw1pwwOBtgSqJOkxB1gHTw6V0yumJdk/D2LiI0XLvdYW8jqyEl1YggZj3dDVxwzg+VQIqxu6XLmn6n/8ArVphrQit4LVQ3ChG1RrvBR4U1DDUHCVtCd+gR4UU3/NKKC6y15K1tisVRqKV5KVuIrEUGg268G1UnLXkrQRTaqPft6VYMtRsQulAi8ycQu2QDbYqC5BEfsM8/wCGpB1UElzLEHveEnfT+laecLM2j5XbZ/iz2/8AVXvhF9r3dOWFFp10A0Kgnbc6j+zXnywx72LuoNvH2LjZFmW7qsxaJIMRuDrS1xSwMiNAzLdzzI23I/y0/wCF5Us27gcAyDI10HoIqp41wQol4nKVy5w22XK4OXefZUDTxpj0y8Q58l/E8pKb9yAILZh6N3x+dbP+DR4Uz8Ji4lp5Bm2FJ09pCUO3oKv7WBEV2nZHM7nJg8K2cA4McJeZyjEMmWVUsR3lbZden4V0z9HDwrH6OHhS8hTbilk+1p99GX/OorS2EwdzdLDegSfwpyPDxWm5wlG3VT6gH86x0LsntyjhG2tAfdLL+Rq05f4FZXMFmBETruSatG5ctfq1HoAPyr1a4GF9gss+DN/M1jL07bLvt/CysY7DKtox5fmKX/0ZemRiPcbY0G4EhumtMGI4OzCO0eP3f9tRDwS8Nrn8SA/kRU6Muu5fH8rua0rjYxWQr2tog6a9orR5Mo06Vrt2MUuzD3XX8f2h/cVYtw7EjY2z7nX/AFGtTLih/wDStt6XCPzt1vVZ4ZwIu943gAfoVXvK5bLnksR173gKZMEugqiwVm9cYZ7RthTM5ladCOmtM+Fw8Ct4wb0SvWStipXoLW0auzordlooN1YrNFBiKxFeqKDyRXkivdEUGsio99NKlxXhkmgT+MYNbmZGzANlMrAIKsrCJB6ioeGw9u0IUtoAJLKGgbAsqgkDzNN+K4Yr7gGow4Ig+qPhXO47Uum8p8T6tcb82NCx0tj+AfzFMy8KXwravDx4VOg2oMNYd2BggCd46xtV9YsQKkJhgK2hK3JpGjsqz2Vb8tGWtCP2NHYVIy1nLQRewo7CpOWs5aCN2FHYVJy0ZaCL82FBwoqXloigjrhxWwW62xRFB5y1mKzFZig8xWazFFB6ooooCsVmigxRWaKDEURWaKDzFGWvVFB5y0Za9UUHmKIrNFB5isxWYooMRRFZooPMVkCs0UGIois0UGIois0UGKzFFFARRFFZoMVivVFBmsUUUBRRRQFFFFAUUUUBRRRQFFFFAUViigzWKKKDJrFFFBmsUUUBRRRQZooooCiiigKKKKAooooP/9k=">
            <a:extLst>
              <a:ext uri="{FF2B5EF4-FFF2-40B4-BE49-F238E27FC236}">
                <a16:creationId xmlns:a16="http://schemas.microsoft.com/office/drawing/2014/main" id="{90D02610-90A5-4C53-9D64-86217A11171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-876300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2" name="Picture 6" descr="http://www.omanewsu.com/wp-content/uploads/2012/08/One_Million_Bucks_Dollars.jpg">
            <a:extLst>
              <a:ext uri="{FF2B5EF4-FFF2-40B4-BE49-F238E27FC236}">
                <a16:creationId xmlns:a16="http://schemas.microsoft.com/office/drawing/2014/main" id="{86517E1F-230F-459C-B330-DF4F8BDC6C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658" y="5633931"/>
            <a:ext cx="967663" cy="807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6">
            <a:extLst>
              <a:ext uri="{FF2B5EF4-FFF2-40B4-BE49-F238E27FC236}">
                <a16:creationId xmlns:a16="http://schemas.microsoft.com/office/drawing/2014/main" id="{2F1A43FE-FE6A-4359-BBC7-8D35F91B5D1A}"/>
              </a:ext>
            </a:extLst>
          </p:cNvPr>
          <p:cNvCxnSpPr/>
          <p:nvPr/>
        </p:nvCxnSpPr>
        <p:spPr>
          <a:xfrm flipV="1">
            <a:off x="4499992" y="2710695"/>
            <a:ext cx="0" cy="28589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ight Arrow 12289">
            <a:extLst>
              <a:ext uri="{FF2B5EF4-FFF2-40B4-BE49-F238E27FC236}">
                <a16:creationId xmlns:a16="http://schemas.microsoft.com/office/drawing/2014/main" id="{833B61E8-B2EF-433F-87F2-289FEC8FEED2}"/>
              </a:ext>
            </a:extLst>
          </p:cNvPr>
          <p:cNvSpPr/>
          <p:nvPr/>
        </p:nvSpPr>
        <p:spPr>
          <a:xfrm rot="5400000">
            <a:off x="2711498" y="4929086"/>
            <a:ext cx="222074" cy="858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2B06427-1D65-4E21-B5C9-D8125C49A8A5}"/>
              </a:ext>
            </a:extLst>
          </p:cNvPr>
          <p:cNvSpPr txBox="1">
            <a:spLocks/>
          </p:cNvSpPr>
          <p:nvPr/>
        </p:nvSpPr>
        <p:spPr>
          <a:xfrm>
            <a:off x="5220072" y="1772816"/>
            <a:ext cx="3466728" cy="435334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Affiliates Sell for a Program</a:t>
            </a:r>
          </a:p>
          <a:p>
            <a:r>
              <a:rPr lang="en-GB" dirty="0"/>
              <a:t>Transaction: Pay-out</a:t>
            </a:r>
          </a:p>
          <a:p>
            <a:r>
              <a:rPr lang="en-GB" dirty="0"/>
              <a:t>Affiliates:                       “create traffic, </a:t>
            </a:r>
            <a:r>
              <a:rPr lang="en-GB" dirty="0" err="1"/>
              <a:t>trasnactions</a:t>
            </a:r>
            <a:r>
              <a:rPr lang="en-GB" dirty="0"/>
              <a:t>”</a:t>
            </a:r>
          </a:p>
          <a:p>
            <a:r>
              <a:rPr lang="en-GB" dirty="0"/>
              <a:t>Programs:              “product”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nl-NL" dirty="0"/>
          </a:p>
        </p:txBody>
      </p:sp>
      <p:cxnSp>
        <p:nvCxnSpPr>
          <p:cNvPr id="16" name="Straight Arrow Connector 37">
            <a:extLst>
              <a:ext uri="{FF2B5EF4-FFF2-40B4-BE49-F238E27FC236}">
                <a16:creationId xmlns:a16="http://schemas.microsoft.com/office/drawing/2014/main" id="{048F4D4B-80D5-4B52-9477-2E901F1B291D}"/>
              </a:ext>
            </a:extLst>
          </p:cNvPr>
          <p:cNvCxnSpPr>
            <a:stCxn id="7" idx="2"/>
            <a:endCxn id="9" idx="0"/>
          </p:cNvCxnSpPr>
          <p:nvPr/>
        </p:nvCxnSpPr>
        <p:spPr>
          <a:xfrm>
            <a:off x="2762739" y="3949489"/>
            <a:ext cx="59797" cy="274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43">
            <a:extLst>
              <a:ext uri="{FF2B5EF4-FFF2-40B4-BE49-F238E27FC236}">
                <a16:creationId xmlns:a16="http://schemas.microsoft.com/office/drawing/2014/main" id="{7B4216F9-272F-436D-96FB-ACAA2C531872}"/>
              </a:ext>
            </a:extLst>
          </p:cNvPr>
          <p:cNvCxnSpPr>
            <a:stCxn id="7" idx="2"/>
            <a:endCxn id="8" idx="0"/>
          </p:cNvCxnSpPr>
          <p:nvPr/>
        </p:nvCxnSpPr>
        <p:spPr>
          <a:xfrm flipH="1">
            <a:off x="1184789" y="3949489"/>
            <a:ext cx="1577950" cy="2756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20">
            <a:extLst>
              <a:ext uri="{FF2B5EF4-FFF2-40B4-BE49-F238E27FC236}">
                <a16:creationId xmlns:a16="http://schemas.microsoft.com/office/drawing/2014/main" id="{CD12267F-0A0D-4ACE-83A4-7416322DB8F9}"/>
              </a:ext>
            </a:extLst>
          </p:cNvPr>
          <p:cNvSpPr/>
          <p:nvPr/>
        </p:nvSpPr>
        <p:spPr>
          <a:xfrm>
            <a:off x="544494" y="1774591"/>
            <a:ext cx="1365285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Product 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9" name="Rounded Rectangle 21">
            <a:extLst>
              <a:ext uri="{FF2B5EF4-FFF2-40B4-BE49-F238E27FC236}">
                <a16:creationId xmlns:a16="http://schemas.microsoft.com/office/drawing/2014/main" id="{EECC81F9-E056-489C-9A38-1ED8DA54727F}"/>
              </a:ext>
            </a:extLst>
          </p:cNvPr>
          <p:cNvSpPr/>
          <p:nvPr/>
        </p:nvSpPr>
        <p:spPr>
          <a:xfrm>
            <a:off x="2072033" y="1772816"/>
            <a:ext cx="1365285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Product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0" name="Rounded Rectangle 22">
            <a:extLst>
              <a:ext uri="{FF2B5EF4-FFF2-40B4-BE49-F238E27FC236}">
                <a16:creationId xmlns:a16="http://schemas.microsoft.com/office/drawing/2014/main" id="{4AFC777A-2C43-4860-98E9-C29881104202}"/>
              </a:ext>
            </a:extLst>
          </p:cNvPr>
          <p:cNvSpPr/>
          <p:nvPr/>
        </p:nvSpPr>
        <p:spPr>
          <a:xfrm>
            <a:off x="3629702" y="1763471"/>
            <a:ext cx="1365285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Product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21" name="Right Arrow 24">
            <a:extLst>
              <a:ext uri="{FF2B5EF4-FFF2-40B4-BE49-F238E27FC236}">
                <a16:creationId xmlns:a16="http://schemas.microsoft.com/office/drawing/2014/main" id="{D957CA73-09B1-4ED9-B268-F126DE251714}"/>
              </a:ext>
            </a:extLst>
          </p:cNvPr>
          <p:cNvSpPr/>
          <p:nvPr/>
        </p:nvSpPr>
        <p:spPr>
          <a:xfrm rot="5400000">
            <a:off x="1036045" y="4929087"/>
            <a:ext cx="222074" cy="8580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22" name="Straight Arrow Connector 25">
            <a:extLst>
              <a:ext uri="{FF2B5EF4-FFF2-40B4-BE49-F238E27FC236}">
                <a16:creationId xmlns:a16="http://schemas.microsoft.com/office/drawing/2014/main" id="{9A9C82D5-9C31-4E33-97FE-D99BCF5CF082}"/>
              </a:ext>
            </a:extLst>
          </p:cNvPr>
          <p:cNvCxnSpPr>
            <a:stCxn id="18" idx="2"/>
            <a:endCxn id="7" idx="0"/>
          </p:cNvCxnSpPr>
          <p:nvPr/>
        </p:nvCxnSpPr>
        <p:spPr>
          <a:xfrm>
            <a:off x="1227137" y="2710695"/>
            <a:ext cx="1535602" cy="3026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7">
            <a:extLst>
              <a:ext uri="{FF2B5EF4-FFF2-40B4-BE49-F238E27FC236}">
                <a16:creationId xmlns:a16="http://schemas.microsoft.com/office/drawing/2014/main" id="{A1F591DB-0F56-4524-ADED-5CD63536C916}"/>
              </a:ext>
            </a:extLst>
          </p:cNvPr>
          <p:cNvCxnSpPr>
            <a:stCxn id="19" idx="2"/>
            <a:endCxn id="7" idx="0"/>
          </p:cNvCxnSpPr>
          <p:nvPr/>
        </p:nvCxnSpPr>
        <p:spPr>
          <a:xfrm>
            <a:off x="2754676" y="2708920"/>
            <a:ext cx="8063" cy="3044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30">
            <a:extLst>
              <a:ext uri="{FF2B5EF4-FFF2-40B4-BE49-F238E27FC236}">
                <a16:creationId xmlns:a16="http://schemas.microsoft.com/office/drawing/2014/main" id="{CB1BCC5D-1C23-45A5-8547-E73085BB1A0A}"/>
              </a:ext>
            </a:extLst>
          </p:cNvPr>
          <p:cNvCxnSpPr>
            <a:stCxn id="20" idx="2"/>
            <a:endCxn id="7" idx="0"/>
          </p:cNvCxnSpPr>
          <p:nvPr/>
        </p:nvCxnSpPr>
        <p:spPr>
          <a:xfrm flipH="1">
            <a:off x="2762739" y="2699575"/>
            <a:ext cx="1549606" cy="3138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Content Placeholder 4" descr="http://seo.mhvt.net/blog/search_engine_optimization/affiliate_spam/012008_moodle_course_management/canadian_pharmacy.gif">
            <a:extLst>
              <a:ext uri="{FF2B5EF4-FFF2-40B4-BE49-F238E27FC236}">
                <a16:creationId xmlns:a16="http://schemas.microsoft.com/office/drawing/2014/main" id="{76054FD2-D43C-47DD-BBDD-DC60DBDAE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1140" y="3066400"/>
            <a:ext cx="917704" cy="830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>
            <a:extLst>
              <a:ext uri="{FF2B5EF4-FFF2-40B4-BE49-F238E27FC236}">
                <a16:creationId xmlns:a16="http://schemas.microsoft.com/office/drawing/2014/main" id="{E195A387-8815-43C8-99BF-66F1833B53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964473"/>
            <a:ext cx="7961537" cy="5643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Content Placeholder 4" descr="http://seo.mhvt.net/blog/search_engine_optimization/affiliate_spam/012008_moodle_course_management/canadian_pharmacy.gif">
            <a:extLst>
              <a:ext uri="{FF2B5EF4-FFF2-40B4-BE49-F238E27FC236}">
                <a16:creationId xmlns:a16="http://schemas.microsoft.com/office/drawing/2014/main" id="{1BC96460-F623-4199-9134-3D52A1CF50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8769" y="1268413"/>
            <a:ext cx="5095025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>
            <a:extLst>
              <a:ext uri="{FF2B5EF4-FFF2-40B4-BE49-F238E27FC236}">
                <a16:creationId xmlns:a16="http://schemas.microsoft.com/office/drawing/2014/main" id="{53DBD9B6-2693-4E7D-A578-1A1F377E1A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556792"/>
            <a:ext cx="2983962" cy="704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91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GB" dirty="0"/>
            </a:br>
            <a:r>
              <a:rPr lang="en-GB" dirty="0"/>
              <a:t>Evidence 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7717064" cy="435133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Issue: dynamic economy</a:t>
            </a:r>
          </a:p>
          <a:p>
            <a:pPr lvl="1"/>
            <a:r>
              <a:rPr lang="en-GB" dirty="0"/>
              <a:t>Need to know names and business case of the programs</a:t>
            </a:r>
          </a:p>
          <a:p>
            <a:r>
              <a:rPr lang="en-GB" dirty="0"/>
              <a:t>Internet history</a:t>
            </a:r>
          </a:p>
          <a:p>
            <a:pPr lvl="1"/>
            <a:r>
              <a:rPr lang="en-GB" dirty="0"/>
              <a:t>Affiliate program names</a:t>
            </a:r>
          </a:p>
          <a:p>
            <a:pPr lvl="1"/>
            <a:r>
              <a:rPr lang="en-GB" dirty="0"/>
              <a:t>Communication with the program managers</a:t>
            </a:r>
          </a:p>
          <a:p>
            <a:r>
              <a:rPr lang="en-GB" dirty="0" err="1"/>
              <a:t>Payouts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Any form of pay out  (</a:t>
            </a:r>
            <a:r>
              <a:rPr lang="en-GB" dirty="0" err="1"/>
              <a:t>Paypal</a:t>
            </a:r>
            <a:r>
              <a:rPr lang="en-GB" dirty="0"/>
              <a:t>, Cryptocurrency wallet, eMoney, bank/remittance)</a:t>
            </a:r>
          </a:p>
          <a:p>
            <a:pPr lvl="1"/>
            <a:r>
              <a:rPr lang="en-GB" dirty="0"/>
              <a:t>Affiliate administration (online or at the program manager)</a:t>
            </a:r>
          </a:p>
        </p:txBody>
      </p:sp>
    </p:spTree>
    <p:extLst>
      <p:ext uri="{BB962C8B-B14F-4D97-AF65-F5344CB8AC3E}">
        <p14:creationId xmlns:p14="http://schemas.microsoft.com/office/powerpoint/2010/main" val="41521939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Question Mark Clip Art">
            <a:hlinkClick r:id="rId2"/>
            <a:extLst>
              <a:ext uri="{FF2B5EF4-FFF2-40B4-BE49-F238E27FC236}">
                <a16:creationId xmlns:a16="http://schemas.microsoft.com/office/drawing/2014/main" id="{7DF1BD36-4812-4990-BD38-C81A12BDA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4">
            <a:extLst>
              <a:ext uri="{FF2B5EF4-FFF2-40B4-BE49-F238E27FC236}">
                <a16:creationId xmlns:a16="http://schemas.microsoft.com/office/drawing/2014/main" id="{698A388B-55E6-4430-B919-1BB357B68E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3" y="4500563"/>
            <a:ext cx="30146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540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480544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6196247C-93B3-4A4F-BC6E-066C9077B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altLang="en-US" dirty="0"/>
            </a:br>
            <a:r>
              <a:rPr lang="en-US" altLang="en-US" dirty="0"/>
              <a:t>Online Wealth 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DD5468A-6FD0-4FCF-98C1-D906206F4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Traditional financial system</a:t>
            </a:r>
          </a:p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“Modern” Fintech</a:t>
            </a:r>
          </a:p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eMoney, Mobile money</a:t>
            </a:r>
          </a:p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Cryptocurrencies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Wallets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Exchanges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Mixers and tumblers</a:t>
            </a:r>
          </a:p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Underground economy</a:t>
            </a:r>
          </a:p>
        </p:txBody>
      </p:sp>
    </p:spTree>
    <p:extLst>
      <p:ext uri="{BB962C8B-B14F-4D97-AF65-F5344CB8AC3E}">
        <p14:creationId xmlns:p14="http://schemas.microsoft.com/office/powerpoint/2010/main" val="33090200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709682" y="2186865"/>
            <a:ext cx="5829300" cy="185162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4364428"/>
            <a:ext cx="4800600" cy="13144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Cybercrime: Where is the money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ABC047-F713-4167-BADD-0F4A9056A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690" y="2752115"/>
            <a:ext cx="2711431" cy="8641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195CEF-6B42-439A-8248-A0D3877E6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8348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6FE04E-CF67-413A-901F-8C5D9BC1E1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92210" cy="825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823487-4EC8-4BF2-90AC-C1B45556C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428" y="145174"/>
            <a:ext cx="2711431" cy="534971"/>
          </a:xfrm>
          <a:prstGeom prst="rect">
            <a:avLst/>
          </a:prstGeom>
        </p:spPr>
      </p:pic>
      <p:sp>
        <p:nvSpPr>
          <p:cNvPr id="12" name="TextBox 13">
            <a:extLst>
              <a:ext uri="{FF2B5EF4-FFF2-40B4-BE49-F238E27FC236}">
                <a16:creationId xmlns:a16="http://schemas.microsoft.com/office/drawing/2014/main" id="{2543C57C-3DC8-4814-9261-30C3C9875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165" y="29790"/>
            <a:ext cx="33378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CyberEast</a:t>
            </a:r>
          </a:p>
          <a:p>
            <a:pPr>
              <a:spcBef>
                <a:spcPct val="0"/>
              </a:spcBef>
              <a:buNone/>
            </a:pPr>
            <a:r>
              <a:rPr lang="en-US" altLang="en-US" sz="1050" b="1" dirty="0">
                <a:solidFill>
                  <a:schemeClr val="bg1"/>
                </a:solidFill>
              </a:rPr>
              <a:t>Action on Cybercrime for Cyber Resilience in the Eastern Partnership Region</a:t>
            </a:r>
            <a:endParaRPr lang="en-GB" altLang="en-US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A4C66CC-8D8B-4388-83AE-04F91B3E08F2}"/>
              </a:ext>
            </a:extLst>
          </p:cNvPr>
          <p:cNvSpPr/>
          <p:nvPr/>
        </p:nvSpPr>
        <p:spPr>
          <a:xfrm>
            <a:off x="2209594" y="1484765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400" dirty="0"/>
              <a:t>Traditional Financial System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58675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6196247C-93B3-4A4F-BC6E-066C9077B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n-US" altLang="en-US" dirty="0"/>
            </a:br>
            <a:r>
              <a:rPr lang="en-US" altLang="en-US" dirty="0"/>
              <a:t>Banks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BDD5468A-6FD0-4FCF-98C1-D906206F46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>
            <a:normAutofit/>
          </a:bodyPr>
          <a:lstStyle/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eBanking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Bank accounts can be accessed through various channels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Websites are used to control transactions and authenticate acct. holders</a:t>
            </a:r>
          </a:p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Evidence sources: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Internet history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Mobile phone apps</a:t>
            </a:r>
          </a:p>
          <a:p>
            <a:pPr lvl="1"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Transactions from other accounts, or linked accounts (think: </a:t>
            </a:r>
            <a:r>
              <a:rPr lang="en-US" dirty="0" err="1">
                <a:ea typeface="MS PGothic" charset="0"/>
              </a:rPr>
              <a:t>Paypal</a:t>
            </a:r>
            <a:r>
              <a:rPr lang="en-US" dirty="0">
                <a:ea typeface="MS PGothic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777018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709682" y="2186865"/>
            <a:ext cx="5829300" cy="185162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4364428"/>
            <a:ext cx="4800600" cy="131445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Cybercrime: Where is the money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ABC047-F713-4167-BADD-0F4A9056A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8690" y="2752115"/>
            <a:ext cx="2711431" cy="8641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195CEF-6B42-439A-8248-A0D3877E6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8348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6FE04E-CF67-413A-901F-8C5D9BC1E1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92210" cy="825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823487-4EC8-4BF2-90AC-C1B45556C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428" y="145174"/>
            <a:ext cx="2711431" cy="534971"/>
          </a:xfrm>
          <a:prstGeom prst="rect">
            <a:avLst/>
          </a:prstGeom>
        </p:spPr>
      </p:pic>
      <p:sp>
        <p:nvSpPr>
          <p:cNvPr id="12" name="TextBox 13">
            <a:extLst>
              <a:ext uri="{FF2B5EF4-FFF2-40B4-BE49-F238E27FC236}">
                <a16:creationId xmlns:a16="http://schemas.microsoft.com/office/drawing/2014/main" id="{2543C57C-3DC8-4814-9261-30C3C9875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165" y="29790"/>
            <a:ext cx="33378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CyberEast</a:t>
            </a:r>
          </a:p>
          <a:p>
            <a:pPr>
              <a:spcBef>
                <a:spcPct val="0"/>
              </a:spcBef>
              <a:buNone/>
            </a:pPr>
            <a:r>
              <a:rPr lang="en-US" altLang="en-US" sz="1050" b="1" dirty="0">
                <a:solidFill>
                  <a:schemeClr val="bg1"/>
                </a:solidFill>
              </a:rPr>
              <a:t>Action on Cybercrime for Cyber Resilience in the Eastern Partnership Region</a:t>
            </a:r>
            <a:endParaRPr lang="en-GB" altLang="en-US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A4C66CC-8D8B-4388-83AE-04F91B3E08F2}"/>
              </a:ext>
            </a:extLst>
          </p:cNvPr>
          <p:cNvSpPr/>
          <p:nvPr/>
        </p:nvSpPr>
        <p:spPr>
          <a:xfrm>
            <a:off x="2209594" y="1484765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400" dirty="0"/>
              <a:t>“Fintech”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7975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UK: Atom bank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9B8FB-7D75-4805-A3EF-7F9252E7FB26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3258458" y="1905000"/>
            <a:ext cx="2317750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043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/>
            </a:br>
            <a:r>
              <a:rPr lang="en-GB"/>
              <a:t>Germany: N26</a:t>
            </a:r>
            <a:endParaRPr lang="en-GB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9B8FB-7D75-4805-A3EF-7F9252E7FB26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Tijdelijke aanduiding voor inhoud 4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58" y="1690689"/>
            <a:ext cx="2543175" cy="4525962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00808"/>
            <a:ext cx="2609182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260220"/>
      </p:ext>
    </p:extLst>
  </p:cSld>
  <p:clrMapOvr>
    <a:masterClrMapping/>
  </p:clrMapOvr>
</p:sld>
</file>

<file path=ppt/theme/theme1.xml><?xml version="1.0" encoding="utf-8"?>
<a:theme xmlns:a="http://schemas.openxmlformats.org/drawingml/2006/main" name="CyberEast theme 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yberEast Template" id="{40A3B124-9129-4B9D-BC1A-B83ADD00B5B6}" vid="{129BBABC-C737-4432-8816-7CA6A819CDB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CyberEast Template</Template>
  <TotalTime>229</TotalTime>
  <Words>1068</Words>
  <Application>Microsoft Office PowerPoint</Application>
  <PresentationFormat>Diavoorstelling (4:3)</PresentationFormat>
  <Paragraphs>228</Paragraphs>
  <Slides>32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32</vt:i4>
      </vt:variant>
    </vt:vector>
  </HeadingPairs>
  <TitlesOfParts>
    <vt:vector size="38" baseType="lpstr">
      <vt:lpstr>MS PGothic</vt:lpstr>
      <vt:lpstr>Arial</vt:lpstr>
      <vt:lpstr>Arial Narrow</vt:lpstr>
      <vt:lpstr>Calibri</vt:lpstr>
      <vt:lpstr>Calibri Light</vt:lpstr>
      <vt:lpstr>CyberEast theme template</vt:lpstr>
      <vt:lpstr>  </vt:lpstr>
      <vt:lpstr>Session Aim</vt:lpstr>
      <vt:lpstr>  “Crime Proceeds on the Internet”?</vt:lpstr>
      <vt:lpstr> Online Wealth </vt:lpstr>
      <vt:lpstr>  </vt:lpstr>
      <vt:lpstr> Banks</vt:lpstr>
      <vt:lpstr>  </vt:lpstr>
      <vt:lpstr> UK: Atom bank</vt:lpstr>
      <vt:lpstr> Germany: N26</vt:lpstr>
      <vt:lpstr> KYC</vt:lpstr>
      <vt:lpstr> Many others!</vt:lpstr>
      <vt:lpstr> Identification</vt:lpstr>
      <vt:lpstr> Online Banks (Fintech)</vt:lpstr>
      <vt:lpstr> Online Banks (Fintech)</vt:lpstr>
      <vt:lpstr>  </vt:lpstr>
      <vt:lpstr> eMoney, Mobile money</vt:lpstr>
      <vt:lpstr> eMoney, Mobile money </vt:lpstr>
      <vt:lpstr> eMoney, Mobile money </vt:lpstr>
      <vt:lpstr>  </vt:lpstr>
      <vt:lpstr> Currencies</vt:lpstr>
      <vt:lpstr> Fiat currency!</vt:lpstr>
      <vt:lpstr> Ecosystem</vt:lpstr>
      <vt:lpstr> Public key cryptography</vt:lpstr>
      <vt:lpstr>Bitcoins:Where are they kept?</vt:lpstr>
      <vt:lpstr> Wallets</vt:lpstr>
      <vt:lpstr> Online wallet at exchange</vt:lpstr>
      <vt:lpstr> Mobile apps</vt:lpstr>
      <vt:lpstr> Evidence sources</vt:lpstr>
      <vt:lpstr>  </vt:lpstr>
      <vt:lpstr> Underground economy</vt:lpstr>
      <vt:lpstr> Evidence sources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Terry Baker</dc:creator>
  <cp:lastModifiedBy>Hein _</cp:lastModifiedBy>
  <cp:revision>10</cp:revision>
  <dcterms:created xsi:type="dcterms:W3CDTF">2020-01-22T23:58:46Z</dcterms:created>
  <dcterms:modified xsi:type="dcterms:W3CDTF">2020-01-31T17:30:46Z</dcterms:modified>
</cp:coreProperties>
</file>