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2"/>
  </p:notesMasterIdLst>
  <p:sldIdLst>
    <p:sldId id="318" r:id="rId2"/>
    <p:sldId id="284" r:id="rId3"/>
    <p:sldId id="296" r:id="rId4"/>
    <p:sldId id="382" r:id="rId5"/>
    <p:sldId id="369" r:id="rId6"/>
    <p:sldId id="286" r:id="rId7"/>
    <p:sldId id="349" r:id="rId8"/>
    <p:sldId id="370" r:id="rId9"/>
    <p:sldId id="346" r:id="rId10"/>
    <p:sldId id="350" r:id="rId11"/>
    <p:sldId id="372" r:id="rId12"/>
    <p:sldId id="352" r:id="rId13"/>
    <p:sldId id="353" r:id="rId14"/>
    <p:sldId id="355" r:id="rId15"/>
    <p:sldId id="373" r:id="rId16"/>
    <p:sldId id="359" r:id="rId17"/>
    <p:sldId id="383" r:id="rId18"/>
    <p:sldId id="374" r:id="rId19"/>
    <p:sldId id="384" r:id="rId20"/>
    <p:sldId id="379" r:id="rId21"/>
    <p:sldId id="380" r:id="rId22"/>
    <p:sldId id="381" r:id="rId23"/>
    <p:sldId id="375" r:id="rId24"/>
    <p:sldId id="360" r:id="rId25"/>
    <p:sldId id="376" r:id="rId26"/>
    <p:sldId id="377" r:id="rId27"/>
    <p:sldId id="378" r:id="rId28"/>
    <p:sldId id="316" r:id="rId29"/>
    <p:sldId id="385" r:id="rId30"/>
    <p:sldId id="386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8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331947-C077-4962-9800-D61F6C79ABAC}" type="datetimeFigureOut">
              <a:rPr lang="en-GB" smtClean="0"/>
              <a:t>29/01/2020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B9143B-605F-49DE-B1F8-B71BF8EDC3C2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1258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>
            <a:extLst>
              <a:ext uri="{FF2B5EF4-FFF2-40B4-BE49-F238E27FC236}">
                <a16:creationId xmlns:a16="http://schemas.microsoft.com/office/drawing/2014/main" id="{1B79BB27-FF6F-48C0-BADA-C9C4EF53994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>
            <a:extLst>
              <a:ext uri="{FF2B5EF4-FFF2-40B4-BE49-F238E27FC236}">
                <a16:creationId xmlns:a16="http://schemas.microsoft.com/office/drawing/2014/main" id="{451A7BF9-E942-4F62-8C26-F22799ABC2E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8196" name="Slide Number Placeholder 3">
            <a:extLst>
              <a:ext uri="{FF2B5EF4-FFF2-40B4-BE49-F238E27FC236}">
                <a16:creationId xmlns:a16="http://schemas.microsoft.com/office/drawing/2014/main" id="{C287471A-7657-4FCD-8284-506067907DC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3798064C-664B-4FBF-9210-EF9E5B52ADC3}" type="slidenum">
              <a:rPr lang="en-US" altLang="en-US"/>
              <a:pPr/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778423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>
            <a:extLst>
              <a:ext uri="{FF2B5EF4-FFF2-40B4-BE49-F238E27FC236}">
                <a16:creationId xmlns:a16="http://schemas.microsoft.com/office/drawing/2014/main" id="{741161D5-2897-4344-84C3-CF66DC5C73B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>
            <a:extLst>
              <a:ext uri="{FF2B5EF4-FFF2-40B4-BE49-F238E27FC236}">
                <a16:creationId xmlns:a16="http://schemas.microsoft.com/office/drawing/2014/main" id="{7C64F4A8-5B41-4968-93AC-00F5A5D08A7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34820" name="Slide Number Placeholder 3">
            <a:extLst>
              <a:ext uri="{FF2B5EF4-FFF2-40B4-BE49-F238E27FC236}">
                <a16:creationId xmlns:a16="http://schemas.microsoft.com/office/drawing/2014/main" id="{13F263F5-3F7F-438C-A498-686F777C4D4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78BC6744-B16A-4722-8F13-8AE529F9D868}" type="slidenum">
              <a:rPr lang="en-US" altLang="en-US"/>
              <a:pPr/>
              <a:t>14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647395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>
            <a:extLst>
              <a:ext uri="{FF2B5EF4-FFF2-40B4-BE49-F238E27FC236}">
                <a16:creationId xmlns:a16="http://schemas.microsoft.com/office/drawing/2014/main" id="{E02850E7-087E-4DF3-BC97-7A3582D0BBA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Notes Placeholder 2">
            <a:extLst>
              <a:ext uri="{FF2B5EF4-FFF2-40B4-BE49-F238E27FC236}">
                <a16:creationId xmlns:a16="http://schemas.microsoft.com/office/drawing/2014/main" id="{260523BE-6017-4EC4-BB08-8EDFE6DAAE8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36868" name="Slide Number Placeholder 3">
            <a:extLst>
              <a:ext uri="{FF2B5EF4-FFF2-40B4-BE49-F238E27FC236}">
                <a16:creationId xmlns:a16="http://schemas.microsoft.com/office/drawing/2014/main" id="{09790285-1687-4622-9785-2299308A922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4F8788EF-ECA7-4EA0-9A5C-1B1710230573}" type="slidenum">
              <a:rPr lang="en-US" altLang="en-US"/>
              <a:pPr/>
              <a:t>15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629998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>
            <a:extLst>
              <a:ext uri="{FF2B5EF4-FFF2-40B4-BE49-F238E27FC236}">
                <a16:creationId xmlns:a16="http://schemas.microsoft.com/office/drawing/2014/main" id="{A03DFC8C-5BE8-41FD-986E-63F72B63B5A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>
            <a:extLst>
              <a:ext uri="{FF2B5EF4-FFF2-40B4-BE49-F238E27FC236}">
                <a16:creationId xmlns:a16="http://schemas.microsoft.com/office/drawing/2014/main" id="{2E7171F9-9D88-4958-A65C-F5F1F8BAFCD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  <a:p>
            <a:endParaRPr lang="en-US" altLang="en-US" dirty="0"/>
          </a:p>
        </p:txBody>
      </p:sp>
      <p:sp>
        <p:nvSpPr>
          <p:cNvPr id="38916" name="Slide Number Placeholder 3">
            <a:extLst>
              <a:ext uri="{FF2B5EF4-FFF2-40B4-BE49-F238E27FC236}">
                <a16:creationId xmlns:a16="http://schemas.microsoft.com/office/drawing/2014/main" id="{F57673E7-2E99-4ACD-8FF1-6FC1120F61E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83487C48-42DD-4160-A158-A7ACD756F3BC}" type="slidenum">
              <a:rPr lang="en-US" altLang="en-US"/>
              <a:pPr/>
              <a:t>16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330488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>
            <a:extLst>
              <a:ext uri="{FF2B5EF4-FFF2-40B4-BE49-F238E27FC236}">
                <a16:creationId xmlns:a16="http://schemas.microsoft.com/office/drawing/2014/main" id="{A03DFC8C-5BE8-41FD-986E-63F72B63B5A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>
            <a:extLst>
              <a:ext uri="{FF2B5EF4-FFF2-40B4-BE49-F238E27FC236}">
                <a16:creationId xmlns:a16="http://schemas.microsoft.com/office/drawing/2014/main" id="{2E7171F9-9D88-4958-A65C-F5F1F8BAFCD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  <a:p>
            <a:endParaRPr lang="en-US" altLang="en-US" dirty="0"/>
          </a:p>
        </p:txBody>
      </p:sp>
      <p:sp>
        <p:nvSpPr>
          <p:cNvPr id="38916" name="Slide Number Placeholder 3">
            <a:extLst>
              <a:ext uri="{FF2B5EF4-FFF2-40B4-BE49-F238E27FC236}">
                <a16:creationId xmlns:a16="http://schemas.microsoft.com/office/drawing/2014/main" id="{F57673E7-2E99-4ACD-8FF1-6FC1120F61E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83487C48-42DD-4160-A158-A7ACD756F3BC}" type="slidenum">
              <a:rPr lang="en-US" altLang="en-US"/>
              <a:pPr/>
              <a:t>17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231216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>
            <a:extLst>
              <a:ext uri="{FF2B5EF4-FFF2-40B4-BE49-F238E27FC236}">
                <a16:creationId xmlns:a16="http://schemas.microsoft.com/office/drawing/2014/main" id="{1CED1C18-2755-4DAE-A177-4CA0D631315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>
            <a:extLst>
              <a:ext uri="{FF2B5EF4-FFF2-40B4-BE49-F238E27FC236}">
                <a16:creationId xmlns:a16="http://schemas.microsoft.com/office/drawing/2014/main" id="{8D93835F-34D8-48A1-A9B9-D9BD170A5140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  <a:p>
            <a:endParaRPr lang="en-US" altLang="en-US" dirty="0"/>
          </a:p>
        </p:txBody>
      </p:sp>
      <p:sp>
        <p:nvSpPr>
          <p:cNvPr id="43012" name="Slide Number Placeholder 3">
            <a:extLst>
              <a:ext uri="{FF2B5EF4-FFF2-40B4-BE49-F238E27FC236}">
                <a16:creationId xmlns:a16="http://schemas.microsoft.com/office/drawing/2014/main" id="{03EFAAB2-8CA1-4AA4-8494-4DDA53CB3C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A1D22C9E-70B8-4B5A-B714-27E3FC73B62A}" type="slidenum">
              <a:rPr lang="en-US" altLang="en-US"/>
              <a:pPr/>
              <a:t>18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827439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>
            <a:extLst>
              <a:ext uri="{FF2B5EF4-FFF2-40B4-BE49-F238E27FC236}">
                <a16:creationId xmlns:a16="http://schemas.microsoft.com/office/drawing/2014/main" id="{2D7DDB86-8653-44F6-BE7C-28821152AAD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>
            <a:extLst>
              <a:ext uri="{FF2B5EF4-FFF2-40B4-BE49-F238E27FC236}">
                <a16:creationId xmlns:a16="http://schemas.microsoft.com/office/drawing/2014/main" id="{38A5AFB8-AFAD-4D37-B96C-1931FD4030C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45060" name="Slide Number Placeholder 3">
            <a:extLst>
              <a:ext uri="{FF2B5EF4-FFF2-40B4-BE49-F238E27FC236}">
                <a16:creationId xmlns:a16="http://schemas.microsoft.com/office/drawing/2014/main" id="{36958B21-3DD5-4D0B-B19C-890AD0D1020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D9F03466-0C3A-4DC0-BFB7-67485586DAA2}" type="slidenum">
              <a:rPr lang="en-US" altLang="en-US"/>
              <a:pPr/>
              <a:t>20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719293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>
            <a:extLst>
              <a:ext uri="{FF2B5EF4-FFF2-40B4-BE49-F238E27FC236}">
                <a16:creationId xmlns:a16="http://schemas.microsoft.com/office/drawing/2014/main" id="{03AFFA2C-1B48-4863-A10A-B0FE4EC124D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>
            <a:extLst>
              <a:ext uri="{FF2B5EF4-FFF2-40B4-BE49-F238E27FC236}">
                <a16:creationId xmlns:a16="http://schemas.microsoft.com/office/drawing/2014/main" id="{AA29E432-C42E-4D20-B7B2-1EB30B9FE8D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47108" name="Slide Number Placeholder 3">
            <a:extLst>
              <a:ext uri="{FF2B5EF4-FFF2-40B4-BE49-F238E27FC236}">
                <a16:creationId xmlns:a16="http://schemas.microsoft.com/office/drawing/2014/main" id="{CE1A2F1B-070D-4F3E-954C-7E6FC4D4032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F43318C4-0909-4859-AC67-F19A013EA121}" type="slidenum">
              <a:rPr lang="en-US" altLang="en-US"/>
              <a:pPr/>
              <a:t>21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651930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>
            <a:extLst>
              <a:ext uri="{FF2B5EF4-FFF2-40B4-BE49-F238E27FC236}">
                <a16:creationId xmlns:a16="http://schemas.microsoft.com/office/drawing/2014/main" id="{658F1105-DCB8-4E82-850E-8E1EA28AB3A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8D111954-3076-4A09-9267-C9C639A5D27B}" type="slidenum">
              <a:rPr lang="en-GB" altLang="en-US">
                <a:latin typeface="Arial" panose="020B0604020202020204" pitchFamily="34" charset="0"/>
              </a:rPr>
              <a:pPr/>
              <a:t>22</a:t>
            </a:fld>
            <a:endParaRPr lang="en-GB" altLang="en-US" dirty="0">
              <a:latin typeface="Arial" panose="020B0604020202020204" pitchFamily="34" charset="0"/>
            </a:endParaRPr>
          </a:p>
        </p:txBody>
      </p:sp>
      <p:sp>
        <p:nvSpPr>
          <p:cNvPr id="49155" name="Rectangle 2">
            <a:extLst>
              <a:ext uri="{FF2B5EF4-FFF2-40B4-BE49-F238E27FC236}">
                <a16:creationId xmlns:a16="http://schemas.microsoft.com/office/drawing/2014/main" id="{00E57401-E4C1-467F-8FEC-34CEBD8E840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3432175" y="465138"/>
            <a:ext cx="3097213" cy="23225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6" name="Rectangle 3">
            <a:extLst>
              <a:ext uri="{FF2B5EF4-FFF2-40B4-BE49-F238E27FC236}">
                <a16:creationId xmlns:a16="http://schemas.microsoft.com/office/drawing/2014/main" id="{940D9319-B6A2-4ADE-9D68-9E879C3042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sl-SI" altLang="en-US"/>
          </a:p>
        </p:txBody>
      </p:sp>
    </p:spTree>
    <p:extLst>
      <p:ext uri="{BB962C8B-B14F-4D97-AF65-F5344CB8AC3E}">
        <p14:creationId xmlns:p14="http://schemas.microsoft.com/office/powerpoint/2010/main" val="37061740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>
            <a:extLst>
              <a:ext uri="{FF2B5EF4-FFF2-40B4-BE49-F238E27FC236}">
                <a16:creationId xmlns:a16="http://schemas.microsoft.com/office/drawing/2014/main" id="{E6705134-DD11-44CE-BC95-68E8AE3AAC9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>
            <a:extLst>
              <a:ext uri="{FF2B5EF4-FFF2-40B4-BE49-F238E27FC236}">
                <a16:creationId xmlns:a16="http://schemas.microsoft.com/office/drawing/2014/main" id="{9B7D0611-64D7-4F9D-9BD0-F2A0FD9BE54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51204" name="Slide Number Placeholder 3">
            <a:extLst>
              <a:ext uri="{FF2B5EF4-FFF2-40B4-BE49-F238E27FC236}">
                <a16:creationId xmlns:a16="http://schemas.microsoft.com/office/drawing/2014/main" id="{08BC5F6E-054F-4FA6-AAF1-7A87EE9E0D5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EFF81046-AB5F-4442-8509-1E4154280195}" type="slidenum">
              <a:rPr lang="en-US" altLang="en-US"/>
              <a:pPr/>
              <a:t>23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2640012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>
            <a:extLst>
              <a:ext uri="{FF2B5EF4-FFF2-40B4-BE49-F238E27FC236}">
                <a16:creationId xmlns:a16="http://schemas.microsoft.com/office/drawing/2014/main" id="{741EEB0E-2DDB-45AF-A905-DFFFD49F481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>
            <a:extLst>
              <a:ext uri="{FF2B5EF4-FFF2-40B4-BE49-F238E27FC236}">
                <a16:creationId xmlns:a16="http://schemas.microsoft.com/office/drawing/2014/main" id="{8BCB5432-AA60-46BC-B783-B6306725E90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>
              <a:buFontTx/>
              <a:buAutoNum type="arabicPeriod"/>
            </a:pPr>
            <a:endParaRPr lang="en-US" altLang="en-US" dirty="0"/>
          </a:p>
          <a:p>
            <a:pPr marL="228600" indent="-228600">
              <a:buFontTx/>
              <a:buAutoNum type="arabicPeriod"/>
            </a:pPr>
            <a:endParaRPr lang="en-US" altLang="en-US" dirty="0"/>
          </a:p>
          <a:p>
            <a:pPr marL="228600" indent="-228600">
              <a:buFontTx/>
              <a:buAutoNum type="arabicPeriod"/>
            </a:pPr>
            <a:endParaRPr lang="en-US" altLang="en-US" dirty="0"/>
          </a:p>
        </p:txBody>
      </p:sp>
      <p:sp>
        <p:nvSpPr>
          <p:cNvPr id="53252" name="Slide Number Placeholder 3">
            <a:extLst>
              <a:ext uri="{FF2B5EF4-FFF2-40B4-BE49-F238E27FC236}">
                <a16:creationId xmlns:a16="http://schemas.microsoft.com/office/drawing/2014/main" id="{91D04CBD-5548-4ED6-A883-C424B416CB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56CB0A86-DF04-4CA2-A99B-B2BD876E6079}" type="slidenum">
              <a:rPr lang="en-US" altLang="en-US"/>
              <a:pPr/>
              <a:t>24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030667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>
            <a:extLst>
              <a:ext uri="{FF2B5EF4-FFF2-40B4-BE49-F238E27FC236}">
                <a16:creationId xmlns:a16="http://schemas.microsoft.com/office/drawing/2014/main" id="{691AAAF0-282D-4A27-A53F-AB3F470FADE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es Placeholder 2">
            <a:extLst>
              <a:ext uri="{FF2B5EF4-FFF2-40B4-BE49-F238E27FC236}">
                <a16:creationId xmlns:a16="http://schemas.microsoft.com/office/drawing/2014/main" id="{0687423E-D5B9-4DD3-A43E-0104A2D1EA81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12292" name="Slide Number Placeholder 3">
            <a:extLst>
              <a:ext uri="{FF2B5EF4-FFF2-40B4-BE49-F238E27FC236}">
                <a16:creationId xmlns:a16="http://schemas.microsoft.com/office/drawing/2014/main" id="{802BFEE1-0257-4445-B437-CA377372EBC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3780AE62-78ED-4585-8573-1AB4A074957F}" type="slidenum">
              <a:rPr lang="en-US" altLang="en-US"/>
              <a:pPr/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347715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>
            <a:extLst>
              <a:ext uri="{FF2B5EF4-FFF2-40B4-BE49-F238E27FC236}">
                <a16:creationId xmlns:a16="http://schemas.microsoft.com/office/drawing/2014/main" id="{142B9A9E-6CC1-4B3E-B5D1-B277654133B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Notes Placeholder 2">
            <a:extLst>
              <a:ext uri="{FF2B5EF4-FFF2-40B4-BE49-F238E27FC236}">
                <a16:creationId xmlns:a16="http://schemas.microsoft.com/office/drawing/2014/main" id="{195400F8-1377-4AF3-9F15-FD9236358EC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en-US" i="1" dirty="0"/>
          </a:p>
        </p:txBody>
      </p:sp>
      <p:sp>
        <p:nvSpPr>
          <p:cNvPr id="55300" name="Slide Number Placeholder 3">
            <a:extLst>
              <a:ext uri="{FF2B5EF4-FFF2-40B4-BE49-F238E27FC236}">
                <a16:creationId xmlns:a16="http://schemas.microsoft.com/office/drawing/2014/main" id="{74B7E82C-2D62-4615-B229-AD338CCF211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A4872A92-BE80-4729-B0F8-57EB8F171CEB}" type="slidenum">
              <a:rPr lang="en-US" altLang="en-US"/>
              <a:pPr/>
              <a:t>25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692658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>
            <a:extLst>
              <a:ext uri="{FF2B5EF4-FFF2-40B4-BE49-F238E27FC236}">
                <a16:creationId xmlns:a16="http://schemas.microsoft.com/office/drawing/2014/main" id="{00D869F4-4ABE-4818-A9FC-6E2095102AA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7" name="Notes Placeholder 2">
            <a:extLst>
              <a:ext uri="{FF2B5EF4-FFF2-40B4-BE49-F238E27FC236}">
                <a16:creationId xmlns:a16="http://schemas.microsoft.com/office/drawing/2014/main" id="{749BF562-E756-462A-B86D-93FCB11A68A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AutoNum type="arabicPeriod"/>
            </a:pPr>
            <a:endParaRPr lang="en-US" altLang="en-US" dirty="0"/>
          </a:p>
          <a:p>
            <a:pPr>
              <a:buFontTx/>
              <a:buAutoNum type="arabicPeriod"/>
            </a:pPr>
            <a:endParaRPr lang="en-US" altLang="en-US" dirty="0"/>
          </a:p>
        </p:txBody>
      </p:sp>
      <p:sp>
        <p:nvSpPr>
          <p:cNvPr id="57348" name="Slide Number Placeholder 3">
            <a:extLst>
              <a:ext uri="{FF2B5EF4-FFF2-40B4-BE49-F238E27FC236}">
                <a16:creationId xmlns:a16="http://schemas.microsoft.com/office/drawing/2014/main" id="{41651900-B4CE-4DF9-A013-76F29CDA867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5C0D75F1-3FCB-4071-AB95-4A83408D308C}" type="slidenum">
              <a:rPr lang="en-US" altLang="en-US"/>
              <a:pPr/>
              <a:t>26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4187128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>
            <a:extLst>
              <a:ext uri="{FF2B5EF4-FFF2-40B4-BE49-F238E27FC236}">
                <a16:creationId xmlns:a16="http://schemas.microsoft.com/office/drawing/2014/main" id="{62483701-D2A4-4A55-BFFD-55EAB2D3F18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Notes Placeholder 2">
            <a:extLst>
              <a:ext uri="{FF2B5EF4-FFF2-40B4-BE49-F238E27FC236}">
                <a16:creationId xmlns:a16="http://schemas.microsoft.com/office/drawing/2014/main" id="{A8580758-FFDB-4C05-B451-54ED12C0653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61444" name="Slide Number Placeholder 3">
            <a:extLst>
              <a:ext uri="{FF2B5EF4-FFF2-40B4-BE49-F238E27FC236}">
                <a16:creationId xmlns:a16="http://schemas.microsoft.com/office/drawing/2014/main" id="{4EC750CC-EE08-4762-BE0A-DDC07BE7DEF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A1A13FBC-5BD9-4DCA-99F3-3BA570932766}" type="slidenum">
              <a:rPr lang="en-US" altLang="en-US"/>
              <a:pPr/>
              <a:t>27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11133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>
            <a:extLst>
              <a:ext uri="{FF2B5EF4-FFF2-40B4-BE49-F238E27FC236}">
                <a16:creationId xmlns:a16="http://schemas.microsoft.com/office/drawing/2014/main" id="{8E8269E7-F1DC-45FA-BD74-462FB65A807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>
            <a:extLst>
              <a:ext uri="{FF2B5EF4-FFF2-40B4-BE49-F238E27FC236}">
                <a16:creationId xmlns:a16="http://schemas.microsoft.com/office/drawing/2014/main" id="{D2C336CA-CEB8-4E83-97E7-6F7F2694577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AutoNum type="arabicPeriod"/>
            </a:pPr>
            <a:endParaRPr lang="en-US" altLang="en-US" dirty="0"/>
          </a:p>
        </p:txBody>
      </p:sp>
      <p:sp>
        <p:nvSpPr>
          <p:cNvPr id="18436" name="Slide Number Placeholder 3">
            <a:extLst>
              <a:ext uri="{FF2B5EF4-FFF2-40B4-BE49-F238E27FC236}">
                <a16:creationId xmlns:a16="http://schemas.microsoft.com/office/drawing/2014/main" id="{EA526B29-008E-4F3F-8450-CA73A7A2529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9EBEAE14-0075-4DCC-96BC-7D997A7613DE}" type="slidenum">
              <a:rPr lang="en-US" altLang="en-US"/>
              <a:pPr/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836194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>
            <a:extLst>
              <a:ext uri="{FF2B5EF4-FFF2-40B4-BE49-F238E27FC236}">
                <a16:creationId xmlns:a16="http://schemas.microsoft.com/office/drawing/2014/main" id="{F5F23AE8-964B-462B-9CB3-0540A6B1E25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>
            <a:extLst>
              <a:ext uri="{FF2B5EF4-FFF2-40B4-BE49-F238E27FC236}">
                <a16:creationId xmlns:a16="http://schemas.microsoft.com/office/drawing/2014/main" id="{36400320-9532-4C50-AF0E-014E0D9BE89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14340" name="Slide Number Placeholder 3">
            <a:extLst>
              <a:ext uri="{FF2B5EF4-FFF2-40B4-BE49-F238E27FC236}">
                <a16:creationId xmlns:a16="http://schemas.microsoft.com/office/drawing/2014/main" id="{48509FEB-EF36-412E-AF1C-D96486A300D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F816A114-B27E-4CF0-8ECD-CE638DDBDDC2}" type="slidenum">
              <a:rPr lang="en-US" altLang="en-US"/>
              <a:pPr/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680961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>
            <a:extLst>
              <a:ext uri="{FF2B5EF4-FFF2-40B4-BE49-F238E27FC236}">
                <a16:creationId xmlns:a16="http://schemas.microsoft.com/office/drawing/2014/main" id="{0CBF5C7B-611A-4D20-885B-0CE41974C0C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>
            <a:extLst>
              <a:ext uri="{FF2B5EF4-FFF2-40B4-BE49-F238E27FC236}">
                <a16:creationId xmlns:a16="http://schemas.microsoft.com/office/drawing/2014/main" id="{317E65B7-AD3D-4D45-B5DE-1E318A4FA28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22532" name="Slide Number Placeholder 3">
            <a:extLst>
              <a:ext uri="{FF2B5EF4-FFF2-40B4-BE49-F238E27FC236}">
                <a16:creationId xmlns:a16="http://schemas.microsoft.com/office/drawing/2014/main" id="{6F156E5F-AD9B-46C7-B60C-FAF843B51E1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F3DAC13E-CFFD-49E1-AB98-49B894F0EA55}" type="slidenum">
              <a:rPr lang="en-US" altLang="en-US"/>
              <a:pPr/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677993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>
            <a:extLst>
              <a:ext uri="{FF2B5EF4-FFF2-40B4-BE49-F238E27FC236}">
                <a16:creationId xmlns:a16="http://schemas.microsoft.com/office/drawing/2014/main" id="{C34B65B9-C726-42C7-9FCE-AD7D20553DA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>
            <a:extLst>
              <a:ext uri="{FF2B5EF4-FFF2-40B4-BE49-F238E27FC236}">
                <a16:creationId xmlns:a16="http://schemas.microsoft.com/office/drawing/2014/main" id="{49517CE4-F42D-4A43-BA0D-1D9FAF12DA8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24580" name="Slide Number Placeholder 3">
            <a:extLst>
              <a:ext uri="{FF2B5EF4-FFF2-40B4-BE49-F238E27FC236}">
                <a16:creationId xmlns:a16="http://schemas.microsoft.com/office/drawing/2014/main" id="{0A7EDDDE-2488-49AB-A5FF-3E2FE249165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ABD637A9-ACF5-4C51-BEA7-A99232482AF6}" type="slidenum">
              <a:rPr lang="en-US" altLang="en-US"/>
              <a:pPr/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337007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>
            <a:extLst>
              <a:ext uri="{FF2B5EF4-FFF2-40B4-BE49-F238E27FC236}">
                <a16:creationId xmlns:a16="http://schemas.microsoft.com/office/drawing/2014/main" id="{78DCDC6C-5AD4-4169-B0E6-E44A3EC9C4B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>
            <a:extLst>
              <a:ext uri="{FF2B5EF4-FFF2-40B4-BE49-F238E27FC236}">
                <a16:creationId xmlns:a16="http://schemas.microsoft.com/office/drawing/2014/main" id="{7F275155-0628-4E97-B55F-1D963F78A0D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i="1" dirty="0"/>
          </a:p>
        </p:txBody>
      </p:sp>
      <p:sp>
        <p:nvSpPr>
          <p:cNvPr id="26628" name="Slide Number Placeholder 3">
            <a:extLst>
              <a:ext uri="{FF2B5EF4-FFF2-40B4-BE49-F238E27FC236}">
                <a16:creationId xmlns:a16="http://schemas.microsoft.com/office/drawing/2014/main" id="{D682F74F-99F6-4B43-9DBC-AA0CD50CFF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09B406DE-1FC9-418B-8BE3-A8C926D40610}" type="slidenum">
              <a:rPr lang="en-US" altLang="en-US"/>
              <a:pPr/>
              <a:t>11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284055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>
            <a:extLst>
              <a:ext uri="{FF2B5EF4-FFF2-40B4-BE49-F238E27FC236}">
                <a16:creationId xmlns:a16="http://schemas.microsoft.com/office/drawing/2014/main" id="{F8581E09-1DE2-46E9-83CC-C914DB3A553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>
            <a:extLst>
              <a:ext uri="{FF2B5EF4-FFF2-40B4-BE49-F238E27FC236}">
                <a16:creationId xmlns:a16="http://schemas.microsoft.com/office/drawing/2014/main" id="{273713B1-43E3-4194-9A39-02C0CF4F795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28676" name="Slide Number Placeholder 3">
            <a:extLst>
              <a:ext uri="{FF2B5EF4-FFF2-40B4-BE49-F238E27FC236}">
                <a16:creationId xmlns:a16="http://schemas.microsoft.com/office/drawing/2014/main" id="{7D5F4944-FC78-4CF4-A248-AE27B482EE2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828BD91C-955C-445A-A4CD-FCA50D695FDE}" type="slidenum">
              <a:rPr lang="en-US" altLang="en-US"/>
              <a:pPr/>
              <a:t>12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360309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>
            <a:extLst>
              <a:ext uri="{FF2B5EF4-FFF2-40B4-BE49-F238E27FC236}">
                <a16:creationId xmlns:a16="http://schemas.microsoft.com/office/drawing/2014/main" id="{36655D66-2F74-4871-9C2F-EBBA63F5680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Notes Placeholder 2">
            <a:extLst>
              <a:ext uri="{FF2B5EF4-FFF2-40B4-BE49-F238E27FC236}">
                <a16:creationId xmlns:a16="http://schemas.microsoft.com/office/drawing/2014/main" id="{97B3A3A0-5AFA-4A30-BD28-E912AF12EC5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i="1" dirty="0"/>
          </a:p>
        </p:txBody>
      </p:sp>
      <p:sp>
        <p:nvSpPr>
          <p:cNvPr id="30724" name="Slide Number Placeholder 3">
            <a:extLst>
              <a:ext uri="{FF2B5EF4-FFF2-40B4-BE49-F238E27FC236}">
                <a16:creationId xmlns:a16="http://schemas.microsoft.com/office/drawing/2014/main" id="{3F94C1D2-0D56-4026-A927-AF1CB0F78E1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F9BD5AE8-33F7-415B-AF5A-0C40F0E1938C}" type="slidenum">
              <a:rPr lang="en-US" altLang="en-US"/>
              <a:pPr/>
              <a:t>13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04120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29/01/2020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0580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29/01/2020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6933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29/01/2020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001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29/01/2020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6151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29/01/2020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6418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29/01/2020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2180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29/01/2020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7640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29/01/2020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0035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29/01/2020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8537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29/01/2020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9805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29/01/2020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1437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D3A59-0287-49DB-B623-F4C38F82B31F}" type="datetimeFigureOut">
              <a:rPr lang="en-GB" smtClean="0"/>
              <a:t>29/01/2020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6708E8-5933-45CE-A8E6-0870F4F0539D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A6C967E-00FD-486E-8858-706BEDB5B0DA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80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emf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www.clker.com/clipart-10842.html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www.clker.com/clipart-10842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709682" y="2186865"/>
            <a:ext cx="5829300" cy="1851628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br>
              <a:rPr lang="en-US" dirty="0"/>
            </a:b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71700" y="4346673"/>
            <a:ext cx="4800600" cy="1314450"/>
          </a:xfrm>
        </p:spPr>
        <p:txBody>
          <a:bodyPr>
            <a:normAutofit fontScale="92500"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Session 23 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Online Criminal Money Flow Typologies 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Part 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ABC047-F713-4167-BADD-0F4A9056A6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998" y="1277912"/>
            <a:ext cx="2711431" cy="86418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E195CEF-6B42-439A-8248-A0D3877E64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83486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76FE04E-CF67-413A-901F-8C5D9BC1E1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92210" cy="82532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7823487-4EC8-4BF2-90AC-C1B45556CD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2428" y="145174"/>
            <a:ext cx="2711431" cy="534971"/>
          </a:xfrm>
          <a:prstGeom prst="rect">
            <a:avLst/>
          </a:prstGeom>
        </p:spPr>
      </p:pic>
      <p:sp>
        <p:nvSpPr>
          <p:cNvPr id="12" name="TextBox 13">
            <a:extLst>
              <a:ext uri="{FF2B5EF4-FFF2-40B4-BE49-F238E27FC236}">
                <a16:creationId xmlns:a16="http://schemas.microsoft.com/office/drawing/2014/main" id="{2543C57C-3DC8-4814-9261-30C3C98758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45165" y="29790"/>
            <a:ext cx="3337851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b="1" dirty="0">
                <a:solidFill>
                  <a:schemeClr val="bg1"/>
                </a:solidFill>
                <a:latin typeface="Arial Narrow" panose="020B0606020202030204" pitchFamily="34" charset="0"/>
              </a:rPr>
              <a:t>CyberEast</a:t>
            </a:r>
          </a:p>
          <a:p>
            <a:pPr>
              <a:spcBef>
                <a:spcPct val="0"/>
              </a:spcBef>
              <a:buNone/>
            </a:pPr>
            <a:r>
              <a:rPr lang="en-US" altLang="en-US" sz="1050" b="1" dirty="0">
                <a:solidFill>
                  <a:schemeClr val="bg1"/>
                </a:solidFill>
              </a:rPr>
              <a:t>Action on Cybercrime for Cyber Resilience in the Eastern Partnership Region</a:t>
            </a:r>
            <a:endParaRPr lang="en-GB" altLang="en-US" sz="12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95A9069-BCBB-430B-B3C2-5FB0882ED22B}"/>
              </a:ext>
            </a:extLst>
          </p:cNvPr>
          <p:cNvSpPr/>
          <p:nvPr/>
        </p:nvSpPr>
        <p:spPr>
          <a:xfrm>
            <a:off x="2171700" y="1742131"/>
            <a:ext cx="45720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4400" dirty="0"/>
              <a:t>First Responder Training for </a:t>
            </a:r>
            <a:br>
              <a:rPr lang="en-US" sz="4400" dirty="0"/>
            </a:br>
            <a:r>
              <a:rPr lang="en-US" sz="4400" dirty="0"/>
              <a:t>Law Enforcement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9895431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>
            <a:extLst>
              <a:ext uri="{FF2B5EF4-FFF2-40B4-BE49-F238E27FC236}">
                <a16:creationId xmlns:a16="http://schemas.microsoft.com/office/drawing/2014/main" id="{D5529648-396E-4CB8-8954-5E06E578D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578190"/>
            <a:ext cx="7886700" cy="1325563"/>
          </a:xfrm>
        </p:spPr>
        <p:txBody>
          <a:bodyPr/>
          <a:lstStyle/>
          <a:p>
            <a:r>
              <a:rPr lang="en-US" altLang="en-US" dirty="0"/>
              <a:t>International Transfers</a:t>
            </a:r>
          </a:p>
        </p:txBody>
      </p:sp>
      <p:sp>
        <p:nvSpPr>
          <p:cNvPr id="23555" name="Content Placeholder 2">
            <a:extLst>
              <a:ext uri="{FF2B5EF4-FFF2-40B4-BE49-F238E27FC236}">
                <a16:creationId xmlns:a16="http://schemas.microsoft.com/office/drawing/2014/main" id="{9885E271-EBB4-4A49-8939-176A7FCDEC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International transfers of various types are used by criminals to make crime proceeds more difficult to trace.</a:t>
            </a:r>
          </a:p>
          <a:p>
            <a:r>
              <a:rPr lang="en-US" altLang="en-US" dirty="0"/>
              <a:t>International transfers can be performed using bank accounts, e-currency, Internet payment services, money remittance services, etc.</a:t>
            </a:r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2659046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>
            <a:extLst>
              <a:ext uri="{FF2B5EF4-FFF2-40B4-BE49-F238E27FC236}">
                <a16:creationId xmlns:a16="http://schemas.microsoft.com/office/drawing/2014/main" id="{C9E1E6B6-8C4F-461D-AD53-160EAD8B23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81037"/>
            <a:ext cx="7886700" cy="1325563"/>
          </a:xfrm>
        </p:spPr>
        <p:txBody>
          <a:bodyPr/>
          <a:lstStyle/>
          <a:p>
            <a:r>
              <a:rPr lang="en-US" altLang="en-US" dirty="0">
                <a:solidFill>
                  <a:srgbClr val="00B050"/>
                </a:solidFill>
              </a:rPr>
              <a:t>International Transfers challenges</a:t>
            </a:r>
          </a:p>
        </p:txBody>
      </p:sp>
      <p:sp>
        <p:nvSpPr>
          <p:cNvPr id="18434" name="Content Placeholder 2">
            <a:extLst>
              <a:ext uri="{FF2B5EF4-FFF2-40B4-BE49-F238E27FC236}">
                <a16:creationId xmlns:a16="http://schemas.microsoft.com/office/drawing/2014/main" id="{9495DC1E-17FC-4982-8B54-5E9CF53E66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  <a:defRPr/>
            </a:pPr>
            <a:endParaRPr lang="en-US" dirty="0">
              <a:ea typeface="MS PGothic" charset="0"/>
            </a:endParaRPr>
          </a:p>
          <a:p>
            <a:pPr marL="0" indent="0" algn="ctr">
              <a:buFont typeface="Arial" charset="0"/>
              <a:buNone/>
              <a:defRPr/>
            </a:pPr>
            <a:r>
              <a:rPr lang="en-US" dirty="0">
                <a:solidFill>
                  <a:srgbClr val="00B050"/>
                </a:solidFill>
                <a:ea typeface="MS PGothic" charset="0"/>
              </a:rPr>
              <a:t>DISCUSSION: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en-US" dirty="0">
                <a:solidFill>
                  <a:srgbClr val="00B050"/>
                </a:solidFill>
                <a:ea typeface="MS PGothic" charset="0"/>
              </a:rPr>
              <a:t> </a:t>
            </a:r>
          </a:p>
          <a:p>
            <a:pPr>
              <a:defRPr/>
            </a:pPr>
            <a:r>
              <a:rPr lang="en-US" dirty="0">
                <a:solidFill>
                  <a:srgbClr val="00B050"/>
                </a:solidFill>
                <a:ea typeface="MS PGothic" charset="0"/>
              </a:rPr>
              <a:t>What challenges arise to the investigation, search, seizure and confiscation of criminal funds when the funds have been transferred internationally?</a:t>
            </a:r>
          </a:p>
        </p:txBody>
      </p:sp>
    </p:spTree>
    <p:extLst>
      <p:ext uri="{BB962C8B-B14F-4D97-AF65-F5344CB8AC3E}">
        <p14:creationId xmlns:p14="http://schemas.microsoft.com/office/powerpoint/2010/main" val="27919056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le 1">
            <a:extLst>
              <a:ext uri="{FF2B5EF4-FFF2-40B4-BE49-F238E27FC236}">
                <a16:creationId xmlns:a16="http://schemas.microsoft.com/office/drawing/2014/main" id="{DF5D2646-7F36-486E-9FCF-F1EF3A734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81037"/>
            <a:ext cx="7886700" cy="1325563"/>
          </a:xfrm>
        </p:spPr>
        <p:txBody>
          <a:bodyPr/>
          <a:lstStyle/>
          <a:p>
            <a:r>
              <a:rPr lang="en-US" altLang="en-US" dirty="0"/>
              <a:t>International Transfer Typology</a:t>
            </a:r>
          </a:p>
        </p:txBody>
      </p:sp>
      <p:sp>
        <p:nvSpPr>
          <p:cNvPr id="27651" name="Content Placeholder 2">
            <a:extLst>
              <a:ext uri="{FF2B5EF4-FFF2-40B4-BE49-F238E27FC236}">
                <a16:creationId xmlns:a16="http://schemas.microsoft.com/office/drawing/2014/main" id="{5A81C311-80C8-439A-9BB8-CA597E6383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225120"/>
            <a:ext cx="7886700" cy="4351338"/>
          </a:xfrm>
        </p:spPr>
        <p:txBody>
          <a:bodyPr/>
          <a:lstStyle/>
          <a:p>
            <a:r>
              <a:rPr lang="en-US" altLang="en-US" dirty="0"/>
              <a:t>Criminal gains control of (for example) compromised customer bank account.</a:t>
            </a:r>
          </a:p>
          <a:p>
            <a:r>
              <a:rPr lang="en-US" altLang="en-US" dirty="0"/>
              <a:t>Funds transferred to mules in same jurisdiction.</a:t>
            </a:r>
          </a:p>
          <a:p>
            <a:r>
              <a:rPr lang="en-US" altLang="en-US" dirty="0"/>
              <a:t>Mules transfer funds by international bank transfer to a natural or legal person in a different jurisdiction.</a:t>
            </a:r>
          </a:p>
          <a:p>
            <a:endParaRPr lang="en-US" altLang="en-US" dirty="0"/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409815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>
            <a:extLst>
              <a:ext uri="{FF2B5EF4-FFF2-40B4-BE49-F238E27FC236}">
                <a16:creationId xmlns:a16="http://schemas.microsoft.com/office/drawing/2014/main" id="{078B63ED-9F7A-48D6-B8F6-2A9B66D30D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1412875"/>
            <a:ext cx="8229600" cy="1368425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en-US" dirty="0">
                <a:solidFill>
                  <a:srgbClr val="00B050"/>
                </a:solidFill>
              </a:rPr>
              <a:t>How can we identify the criminal use  </a:t>
            </a:r>
            <a:br>
              <a:rPr lang="en-US" altLang="en-US" dirty="0">
                <a:solidFill>
                  <a:srgbClr val="00B050"/>
                </a:solidFill>
              </a:rPr>
            </a:br>
            <a:r>
              <a:rPr lang="en-US" altLang="en-US" dirty="0">
                <a:solidFill>
                  <a:srgbClr val="00B050"/>
                </a:solidFill>
              </a:rPr>
              <a:t>of International Transfers?</a:t>
            </a:r>
          </a:p>
        </p:txBody>
      </p:sp>
      <p:sp>
        <p:nvSpPr>
          <p:cNvPr id="18434" name="Content Placeholder 2">
            <a:extLst>
              <a:ext uri="{FF2B5EF4-FFF2-40B4-BE49-F238E27FC236}">
                <a16:creationId xmlns:a16="http://schemas.microsoft.com/office/drawing/2014/main" id="{3D49499D-AA22-4695-A6C6-04053EAE4E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494625"/>
            <a:ext cx="7886700" cy="3682338"/>
          </a:xfrm>
        </p:spPr>
        <p:txBody>
          <a:bodyPr>
            <a:normAutofit lnSpcReduction="10000"/>
          </a:bodyPr>
          <a:lstStyle/>
          <a:p>
            <a:pPr>
              <a:buFont typeface="Arial" charset="0"/>
              <a:buChar char="•"/>
              <a:defRPr/>
            </a:pPr>
            <a:endParaRPr lang="en-US" dirty="0">
              <a:ea typeface="MS PGothic" charset="0"/>
            </a:endParaRPr>
          </a:p>
          <a:p>
            <a:pPr>
              <a:buFont typeface="Arial" charset="0"/>
              <a:buChar char="•"/>
              <a:defRPr/>
            </a:pPr>
            <a:endParaRPr lang="en-US" dirty="0">
              <a:ea typeface="MS PGothic" charset="0"/>
            </a:endParaRPr>
          </a:p>
          <a:p>
            <a:pPr marL="0" indent="0" algn="ctr">
              <a:buFont typeface="Arial" charset="0"/>
              <a:buNone/>
              <a:defRPr/>
            </a:pPr>
            <a:r>
              <a:rPr lang="en-US" dirty="0">
                <a:solidFill>
                  <a:srgbClr val="00B050"/>
                </a:solidFill>
                <a:ea typeface="MS PGothic" charset="0"/>
              </a:rPr>
              <a:t>DISCUSSION: </a:t>
            </a:r>
          </a:p>
          <a:p>
            <a:pPr>
              <a:defRPr/>
            </a:pPr>
            <a:r>
              <a:rPr lang="en-US" dirty="0">
                <a:solidFill>
                  <a:srgbClr val="00B050"/>
                </a:solidFill>
                <a:ea typeface="MS PGothic" charset="0"/>
              </a:rPr>
              <a:t>What sources of evidence can be used to indicate the use of international transfers?</a:t>
            </a:r>
          </a:p>
          <a:p>
            <a:pPr>
              <a:defRPr/>
            </a:pPr>
            <a:endParaRPr lang="en-US" dirty="0">
              <a:solidFill>
                <a:srgbClr val="00B050"/>
              </a:solidFill>
              <a:ea typeface="MS PGothic" charset="0"/>
            </a:endParaRPr>
          </a:p>
          <a:p>
            <a:pPr>
              <a:defRPr/>
            </a:pPr>
            <a:r>
              <a:rPr lang="en-US" dirty="0">
                <a:solidFill>
                  <a:srgbClr val="00B050"/>
                </a:solidFill>
                <a:ea typeface="MS PGothic" charset="0"/>
              </a:rPr>
              <a:t>What procedural powers are available/relevant to the identification/use of international transfers?</a:t>
            </a:r>
          </a:p>
          <a:p>
            <a:pPr marL="0" indent="0">
              <a:buNone/>
              <a:defRPr/>
            </a:pPr>
            <a:endParaRPr lang="en-US" dirty="0">
              <a:solidFill>
                <a:srgbClr val="00B050"/>
              </a:solidFill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216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F512D81-3BBD-4ACE-A367-173E96CCD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Virtual currencies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6CDD63-3FEB-43B0-A51C-4DABEBF832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4332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>
            <a:extLst>
              <a:ext uri="{FF2B5EF4-FFF2-40B4-BE49-F238E27FC236}">
                <a16:creationId xmlns:a16="http://schemas.microsoft.com/office/drawing/2014/main" id="{2EA77371-29DB-40DE-83FE-6ABD26C796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1484313"/>
            <a:ext cx="8229600" cy="1223962"/>
          </a:xfrm>
        </p:spPr>
        <p:txBody>
          <a:bodyPr/>
          <a:lstStyle/>
          <a:p>
            <a:r>
              <a:rPr lang="en-US" altLang="en-US" dirty="0">
                <a:solidFill>
                  <a:srgbClr val="00B050"/>
                </a:solidFill>
              </a:rPr>
              <a:t>Virtual currencies and e-money</a:t>
            </a:r>
          </a:p>
        </p:txBody>
      </p:sp>
      <p:sp>
        <p:nvSpPr>
          <p:cNvPr id="18434" name="Content Placeholder 2">
            <a:extLst>
              <a:ext uri="{FF2B5EF4-FFF2-40B4-BE49-F238E27FC236}">
                <a16:creationId xmlns:a16="http://schemas.microsoft.com/office/drawing/2014/main" id="{68AC21D6-B816-45A2-9306-643A272577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  <a:defRPr/>
            </a:pPr>
            <a:endParaRPr lang="en-US" dirty="0">
              <a:ea typeface="MS PGothic" charset="0"/>
            </a:endParaRPr>
          </a:p>
          <a:p>
            <a:pPr>
              <a:buFont typeface="Arial" charset="0"/>
              <a:buChar char="•"/>
              <a:defRPr/>
            </a:pPr>
            <a:endParaRPr lang="en-US" dirty="0">
              <a:ea typeface="MS PGothic" charset="0"/>
            </a:endParaRPr>
          </a:p>
          <a:p>
            <a:pPr marL="0" indent="0" algn="ctr">
              <a:buFont typeface="Arial" charset="0"/>
              <a:buNone/>
              <a:defRPr/>
            </a:pPr>
            <a:r>
              <a:rPr lang="en-US" dirty="0">
                <a:solidFill>
                  <a:srgbClr val="00B050"/>
                </a:solidFill>
                <a:ea typeface="MS PGothic" charset="0"/>
              </a:rPr>
              <a:t>DISCUSSION: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en-US" dirty="0">
                <a:solidFill>
                  <a:srgbClr val="00B050"/>
                </a:solidFill>
                <a:ea typeface="MS PGothic" charset="0"/>
              </a:rPr>
              <a:t> </a:t>
            </a:r>
          </a:p>
          <a:p>
            <a:pPr>
              <a:defRPr/>
            </a:pPr>
            <a:r>
              <a:rPr lang="en-US" dirty="0">
                <a:solidFill>
                  <a:srgbClr val="00B050"/>
                </a:solidFill>
                <a:ea typeface="MS PGothic" charset="0"/>
              </a:rPr>
              <a:t>What virtual currencies and e-money do you know about?</a:t>
            </a:r>
          </a:p>
        </p:txBody>
      </p:sp>
    </p:spTree>
    <p:extLst>
      <p:ext uri="{BB962C8B-B14F-4D97-AF65-F5344CB8AC3E}">
        <p14:creationId xmlns:p14="http://schemas.microsoft.com/office/powerpoint/2010/main" val="20268444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>
            <a:extLst>
              <a:ext uri="{FF2B5EF4-FFF2-40B4-BE49-F238E27FC236}">
                <a16:creationId xmlns:a16="http://schemas.microsoft.com/office/drawing/2014/main" id="{3984FF51-64E5-4F4B-8F71-25DF48C08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81037"/>
            <a:ext cx="7886700" cy="1325563"/>
          </a:xfrm>
        </p:spPr>
        <p:txBody>
          <a:bodyPr/>
          <a:lstStyle/>
          <a:p>
            <a:r>
              <a:rPr lang="en-US" altLang="en-US" dirty="0"/>
              <a:t>Terminology</a:t>
            </a:r>
          </a:p>
        </p:txBody>
      </p:sp>
      <p:sp>
        <p:nvSpPr>
          <p:cNvPr id="37891" name="Content Placeholder 2">
            <a:extLst>
              <a:ext uri="{FF2B5EF4-FFF2-40B4-BE49-F238E27FC236}">
                <a16:creationId xmlns:a16="http://schemas.microsoft.com/office/drawing/2014/main" id="{02F1D34C-1B01-496B-86A1-A37BF6B28D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200" dirty="0"/>
              <a:t>Virtual currency</a:t>
            </a:r>
          </a:p>
          <a:p>
            <a:pPr marL="457200" lvl="1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altLang="en-US" sz="2000" i="1" dirty="0"/>
              <a:t>A virtual currency is a digital representation of value that can be traded on the Internet and functions as (1) a medium of exchange; (2) a unit of account; and/or (3) a store of value, but does not have legal tender status in any jurisdiction.</a:t>
            </a:r>
          </a:p>
          <a:p>
            <a:pPr>
              <a:lnSpc>
                <a:spcPct val="80000"/>
              </a:lnSpc>
            </a:pPr>
            <a:r>
              <a:rPr lang="en-US" altLang="en-US" sz="2200" dirty="0"/>
              <a:t>Electronic Money/e-money</a:t>
            </a:r>
          </a:p>
          <a:p>
            <a:pPr marL="457200" lvl="1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altLang="en-US" sz="2000" i="1" dirty="0"/>
              <a:t>Virtual currency is distinct from e-money, which is a digital representation of fiat currency used to electronically transfer value denominated in fiat currency. E-money is a digital transfer mechanism for fiat currency – i.e. it electronically transfers value that has legal tender status.</a:t>
            </a:r>
          </a:p>
          <a:p>
            <a:pPr>
              <a:lnSpc>
                <a:spcPct val="80000"/>
              </a:lnSpc>
            </a:pPr>
            <a:r>
              <a:rPr lang="en-US" altLang="en-US" sz="2200" dirty="0"/>
              <a:t>Digital Currency</a:t>
            </a:r>
          </a:p>
          <a:p>
            <a:pPr marL="457200" lvl="1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altLang="en-US" sz="2000" i="1" dirty="0"/>
              <a:t>Digital currency is a digital representation of either virtual currency (non-fiat) or e-money (fiat).</a:t>
            </a:r>
          </a:p>
          <a:p>
            <a:pPr marL="457200" lvl="1" indent="0">
              <a:lnSpc>
                <a:spcPct val="80000"/>
              </a:lnSpc>
            </a:pPr>
            <a:endParaRPr lang="en-US" altLang="en-US" sz="2000" dirty="0"/>
          </a:p>
          <a:p>
            <a:pPr marL="457200" lvl="1" indent="0">
              <a:lnSpc>
                <a:spcPct val="80000"/>
              </a:lnSpc>
            </a:pP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1290188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>
            <a:extLst>
              <a:ext uri="{FF2B5EF4-FFF2-40B4-BE49-F238E27FC236}">
                <a16:creationId xmlns:a16="http://schemas.microsoft.com/office/drawing/2014/main" id="{3984FF51-64E5-4F4B-8F71-25DF48C08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7351" y="1189608"/>
            <a:ext cx="8593585" cy="1118586"/>
          </a:xfrm>
        </p:spPr>
        <p:txBody>
          <a:bodyPr>
            <a:normAutofit fontScale="90000"/>
          </a:bodyPr>
          <a:lstStyle/>
          <a:p>
            <a:r>
              <a:rPr lang="en-US" altLang="en-US" dirty="0">
                <a:solidFill>
                  <a:srgbClr val="00B050"/>
                </a:solidFill>
              </a:rPr>
              <a:t>What do you think is the significance of the expression “digital representation” in these definitions?</a:t>
            </a:r>
          </a:p>
        </p:txBody>
      </p:sp>
      <p:sp>
        <p:nvSpPr>
          <p:cNvPr id="37891" name="Content Placeholder 2">
            <a:extLst>
              <a:ext uri="{FF2B5EF4-FFF2-40B4-BE49-F238E27FC236}">
                <a16:creationId xmlns:a16="http://schemas.microsoft.com/office/drawing/2014/main" id="{02F1D34C-1B01-496B-86A1-A37BF6B28D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330" y="2805344"/>
            <a:ext cx="8664606" cy="4052656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200" dirty="0"/>
              <a:t>Virtual currency</a:t>
            </a:r>
          </a:p>
          <a:p>
            <a:pPr marL="457200" lvl="1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altLang="en-US" sz="2000" i="1" dirty="0"/>
              <a:t>A virtual currency is a digital representation of value that can be traded on the Internet and functions as (1) a medium of exchange; (2) a unit of account; and/or (3) a store of value, but does not have legal tender status in any jurisdiction.</a:t>
            </a:r>
          </a:p>
          <a:p>
            <a:pPr>
              <a:lnSpc>
                <a:spcPct val="80000"/>
              </a:lnSpc>
            </a:pPr>
            <a:r>
              <a:rPr lang="en-US" altLang="en-US" sz="2200" dirty="0"/>
              <a:t>Electronic Money/e-money</a:t>
            </a:r>
          </a:p>
          <a:p>
            <a:pPr marL="457200" lvl="1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altLang="en-US" sz="2000" i="1" dirty="0"/>
              <a:t>Virtual currency is distinct from e-money, which is a digital representation of fiat currency used to electronically transfer value denominated in fiat currency. E-money is a digital transfer mechanism for fiat currency – i.e. it electronically transfers value that has legal tender status.</a:t>
            </a:r>
          </a:p>
          <a:p>
            <a:pPr>
              <a:lnSpc>
                <a:spcPct val="80000"/>
              </a:lnSpc>
            </a:pPr>
            <a:r>
              <a:rPr lang="en-US" altLang="en-US" sz="2200" dirty="0"/>
              <a:t>Digital Currency</a:t>
            </a:r>
          </a:p>
          <a:p>
            <a:pPr marL="457200" lvl="1" indent="0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en-US" altLang="en-US" sz="2000" i="1" dirty="0"/>
              <a:t>Digital currency is a digital representation of either virtual currency (non-fiat) or e-money (fiat).</a:t>
            </a:r>
          </a:p>
          <a:p>
            <a:pPr marL="457200" lvl="1" indent="0">
              <a:lnSpc>
                <a:spcPct val="80000"/>
              </a:lnSpc>
            </a:pPr>
            <a:endParaRPr lang="en-US" altLang="en-US" sz="2000" dirty="0"/>
          </a:p>
          <a:p>
            <a:pPr marL="457200" lvl="1" indent="0">
              <a:lnSpc>
                <a:spcPct val="80000"/>
              </a:lnSpc>
            </a:pP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026922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>
            <a:extLst>
              <a:ext uri="{FF2B5EF4-FFF2-40B4-BE49-F238E27FC236}">
                <a16:creationId xmlns:a16="http://schemas.microsoft.com/office/drawing/2014/main" id="{6629CC42-E3C1-42BE-8AD2-07C722C041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81037"/>
            <a:ext cx="7886700" cy="1325563"/>
          </a:xfrm>
        </p:spPr>
        <p:txBody>
          <a:bodyPr/>
          <a:lstStyle/>
          <a:p>
            <a:r>
              <a:rPr lang="en-GB" altLang="en-US" dirty="0"/>
              <a:t>Categorising</a:t>
            </a:r>
            <a:r>
              <a:rPr lang="en-US" altLang="en-US" dirty="0"/>
              <a:t> Virtual Currencies</a:t>
            </a:r>
          </a:p>
        </p:txBody>
      </p:sp>
      <p:sp>
        <p:nvSpPr>
          <p:cNvPr id="41987" name="Content Placeholder 2">
            <a:extLst>
              <a:ext uri="{FF2B5EF4-FFF2-40B4-BE49-F238E27FC236}">
                <a16:creationId xmlns:a16="http://schemas.microsoft.com/office/drawing/2014/main" id="{23127693-5D4A-47BD-85C0-B68D171789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1800" dirty="0"/>
              <a:t>Convertible</a:t>
            </a:r>
          </a:p>
          <a:p>
            <a:pPr lvl="1">
              <a:lnSpc>
                <a:spcPct val="80000"/>
              </a:lnSpc>
            </a:pPr>
            <a:r>
              <a:rPr lang="en-US" altLang="en-US" sz="1500" dirty="0"/>
              <a:t>A convertible virtual currency has an equivalent value in real currency and can be exchanged back-and-forth for real currency. Examples: Bitcoin, Second Life Linden Dollars, WebMoney.</a:t>
            </a:r>
          </a:p>
          <a:p>
            <a:pPr>
              <a:lnSpc>
                <a:spcPct val="80000"/>
              </a:lnSpc>
            </a:pPr>
            <a:r>
              <a:rPr lang="en-US" altLang="en-US" sz="1800" i="1" dirty="0"/>
              <a:t>Non-Convertible</a:t>
            </a:r>
          </a:p>
          <a:p>
            <a:pPr lvl="1">
              <a:lnSpc>
                <a:spcPct val="80000"/>
              </a:lnSpc>
            </a:pPr>
            <a:r>
              <a:rPr lang="en-US" altLang="en-US" sz="1500" i="1" dirty="0"/>
              <a:t>A non-convertible virtual currency is intended to be specific to a particular virtual domain or world, and under the rules governing its use cannot be exchanged for fiat currency. Examples: Q Coins, World of Warcraft Gold.</a:t>
            </a:r>
          </a:p>
          <a:p>
            <a:pPr>
              <a:lnSpc>
                <a:spcPct val="80000"/>
              </a:lnSpc>
            </a:pPr>
            <a:r>
              <a:rPr lang="en-GB" altLang="en-US" sz="1800" i="1" dirty="0"/>
              <a:t>Centralised</a:t>
            </a:r>
          </a:p>
          <a:p>
            <a:pPr lvl="1">
              <a:lnSpc>
                <a:spcPct val="80000"/>
              </a:lnSpc>
            </a:pPr>
            <a:r>
              <a:rPr lang="en-GB" altLang="en-US" sz="1500" i="1" dirty="0"/>
              <a:t>Centralised</a:t>
            </a:r>
            <a:r>
              <a:rPr lang="en-US" altLang="en-US" sz="1500" i="1" dirty="0"/>
              <a:t> virtual currencies have a single administrating authority (i.e. a third party) that controls the system. The administrator issues the currency, establishes the rules for its use, maintains a central payment ledger and has authority to redeem the currency. Examples: Linden Dollars, WebMoney, World of Warcraft Gold.</a:t>
            </a:r>
          </a:p>
          <a:p>
            <a:pPr>
              <a:lnSpc>
                <a:spcPct val="80000"/>
              </a:lnSpc>
            </a:pPr>
            <a:r>
              <a:rPr lang="en-US" altLang="en-US" sz="1800" i="1" dirty="0"/>
              <a:t>Decentralised</a:t>
            </a:r>
          </a:p>
          <a:p>
            <a:pPr lvl="1">
              <a:lnSpc>
                <a:spcPct val="80000"/>
              </a:lnSpc>
            </a:pPr>
            <a:r>
              <a:rPr lang="en-US" altLang="en-US" sz="1500" i="1" dirty="0"/>
              <a:t>Decentralised virtual currencies are distributed, math-based, peer-to-peer virtual currencies that have no central administrating authority, no central monitoring and no oversight. Examples: Bitcoin, LiteCoin, Ripple.</a:t>
            </a:r>
          </a:p>
          <a:p>
            <a:pPr lvl="1">
              <a:lnSpc>
                <a:spcPct val="80000"/>
              </a:lnSpc>
            </a:pPr>
            <a:endParaRPr lang="en-US" altLang="en-US" sz="1500" dirty="0"/>
          </a:p>
          <a:p>
            <a:pPr lvl="1">
              <a:lnSpc>
                <a:spcPct val="80000"/>
              </a:lnSpc>
            </a:pPr>
            <a:endParaRPr lang="en-US" altLang="en-US" sz="1500" dirty="0"/>
          </a:p>
        </p:txBody>
      </p:sp>
    </p:spTree>
    <p:extLst>
      <p:ext uri="{BB962C8B-B14F-4D97-AF65-F5344CB8AC3E}">
        <p14:creationId xmlns:p14="http://schemas.microsoft.com/office/powerpoint/2010/main" val="10582992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2D04BB-6961-4597-8A49-91DBDA1C72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794" y="1306159"/>
            <a:ext cx="7886700" cy="1325563"/>
          </a:xfrm>
        </p:spPr>
        <p:txBody>
          <a:bodyPr/>
          <a:lstStyle/>
          <a:p>
            <a:pPr algn="ctr"/>
            <a:r>
              <a:rPr lang="en-GB" dirty="0"/>
              <a:t>Case Study: Bitcoin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F95A41E-2907-4E3E-9B35-AB1D9A7B6C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61460" y="2850333"/>
            <a:ext cx="4652934" cy="2991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8446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854CE83D-3C53-4C9F-A615-0DE27D5CE7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81037"/>
            <a:ext cx="7886700" cy="1325563"/>
          </a:xfrm>
        </p:spPr>
        <p:txBody>
          <a:bodyPr/>
          <a:lstStyle/>
          <a:p>
            <a:r>
              <a:rPr lang="en-US" altLang="en-US" dirty="0"/>
              <a:t>Session Objectives</a:t>
            </a:r>
          </a:p>
        </p:txBody>
      </p:sp>
      <p:sp>
        <p:nvSpPr>
          <p:cNvPr id="5123" name="Content Placeholder 2">
            <a:extLst>
              <a:ext uri="{FF2B5EF4-FFF2-40B4-BE49-F238E27FC236}">
                <a16:creationId xmlns:a16="http://schemas.microsoft.com/office/drawing/2014/main" id="{DDAE068E-CB10-45DC-BC9D-961D01A298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Explain the criminal money flow typologies of the use of:</a:t>
            </a:r>
          </a:p>
          <a:p>
            <a:pPr lvl="1"/>
            <a:r>
              <a:rPr lang="en-US" altLang="en-US" dirty="0"/>
              <a:t>Money Mules</a:t>
            </a:r>
          </a:p>
          <a:p>
            <a:pPr lvl="1"/>
            <a:r>
              <a:rPr lang="en-US" altLang="en-US" dirty="0"/>
              <a:t>International Transfers</a:t>
            </a:r>
          </a:p>
          <a:p>
            <a:pPr lvl="1"/>
            <a:r>
              <a:rPr lang="en-US" altLang="en-US" dirty="0"/>
              <a:t>Virtual Currencies</a:t>
            </a:r>
          </a:p>
        </p:txBody>
      </p:sp>
    </p:spTree>
    <p:extLst>
      <p:ext uri="{BB962C8B-B14F-4D97-AF65-F5344CB8AC3E}">
        <p14:creationId xmlns:p14="http://schemas.microsoft.com/office/powerpoint/2010/main" val="24739478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>
            <a:extLst>
              <a:ext uri="{FF2B5EF4-FFF2-40B4-BE49-F238E27FC236}">
                <a16:creationId xmlns:a16="http://schemas.microsoft.com/office/drawing/2014/main" id="{FB0E96D5-B7DD-452E-AF83-B38E0A9711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81037"/>
            <a:ext cx="7886700" cy="1325563"/>
          </a:xfrm>
        </p:spPr>
        <p:txBody>
          <a:bodyPr/>
          <a:lstStyle/>
          <a:p>
            <a:r>
              <a:rPr lang="en-US" altLang="en-US" dirty="0"/>
              <a:t>Case Study: Bitcoin</a:t>
            </a:r>
          </a:p>
        </p:txBody>
      </p:sp>
      <p:sp>
        <p:nvSpPr>
          <p:cNvPr id="20482" name="Content Placeholder 2">
            <a:extLst>
              <a:ext uri="{FF2B5EF4-FFF2-40B4-BE49-F238E27FC236}">
                <a16:creationId xmlns:a16="http://schemas.microsoft.com/office/drawing/2014/main" id="{0A8874EC-80DF-4B05-B20C-B297B0B4A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Bitcoin is a convertible, decentralised virtual currency.</a:t>
            </a:r>
          </a:p>
          <a:p>
            <a:pPr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Transactions take place between users without an intermediary.</a:t>
            </a:r>
          </a:p>
          <a:p>
            <a:pPr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Transactions are verified using a public distributed ledger, called the blockchain.</a:t>
            </a:r>
          </a:p>
          <a:p>
            <a:pPr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Bitcoin mining is the process by which users offer their computing power to verify and record bitcoin transactions into the blockchain. For this, the users receive a reward in newly created bitcoins.</a:t>
            </a:r>
          </a:p>
          <a:p>
            <a:pPr lvl="1">
              <a:buFont typeface="Arial" charset="0"/>
              <a:buChar char="–"/>
              <a:defRPr/>
            </a:pPr>
            <a:endParaRPr lang="en-US" dirty="0">
              <a:ea typeface="MS PGothic" charset="0"/>
            </a:endParaRPr>
          </a:p>
          <a:p>
            <a:pPr lvl="1">
              <a:buFont typeface="Arial" charset="0"/>
              <a:buChar char="–"/>
              <a:defRPr/>
            </a:pPr>
            <a:endParaRPr lang="en-US" dirty="0"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36739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>
            <a:extLst>
              <a:ext uri="{FF2B5EF4-FFF2-40B4-BE49-F238E27FC236}">
                <a16:creationId xmlns:a16="http://schemas.microsoft.com/office/drawing/2014/main" id="{9B218337-E805-4200-9B9F-811D7A459B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81037"/>
            <a:ext cx="7886700" cy="1325563"/>
          </a:xfrm>
        </p:spPr>
        <p:txBody>
          <a:bodyPr/>
          <a:lstStyle/>
          <a:p>
            <a:r>
              <a:rPr lang="en-US" altLang="en-US" dirty="0"/>
              <a:t>Case Study: Bitcoin</a:t>
            </a:r>
          </a:p>
        </p:txBody>
      </p:sp>
      <p:sp>
        <p:nvSpPr>
          <p:cNvPr id="20482" name="Content Placeholder 2">
            <a:extLst>
              <a:ext uri="{FF2B5EF4-FFF2-40B4-BE49-F238E27FC236}">
                <a16:creationId xmlns:a16="http://schemas.microsoft.com/office/drawing/2014/main" id="{92AEDED6-F6F1-405D-9800-33FAF16E75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Features:</a:t>
            </a:r>
          </a:p>
          <a:p>
            <a:pPr lvl="1">
              <a:buFont typeface="Arial" charset="0"/>
              <a:buChar char="–"/>
              <a:defRPr/>
            </a:pPr>
            <a:r>
              <a:rPr lang="en-US" dirty="0">
                <a:ea typeface="MS PGothic" charset="0"/>
              </a:rPr>
              <a:t>Global transactions possible.</a:t>
            </a:r>
          </a:p>
          <a:p>
            <a:pPr lvl="1">
              <a:buFont typeface="Arial" charset="0"/>
              <a:buChar char="–"/>
              <a:defRPr/>
            </a:pPr>
            <a:r>
              <a:rPr lang="en-US" dirty="0">
                <a:ea typeface="MS PGothic" charset="0"/>
              </a:rPr>
              <a:t>Virtually instantaneous transactions (approx. 10 mins until transaction is confirmed).</a:t>
            </a:r>
          </a:p>
          <a:p>
            <a:pPr lvl="1">
              <a:buFont typeface="Arial" charset="0"/>
              <a:buChar char="–"/>
              <a:defRPr/>
            </a:pPr>
            <a:r>
              <a:rPr lang="en-US" dirty="0">
                <a:ea typeface="MS PGothic" charset="0"/>
              </a:rPr>
              <a:t>Transactions take place between anonymous IDs (wallets).</a:t>
            </a:r>
          </a:p>
          <a:p>
            <a:pPr lvl="1">
              <a:buFont typeface="Arial" charset="0"/>
              <a:buChar char="–"/>
              <a:defRPr/>
            </a:pPr>
            <a:r>
              <a:rPr lang="en-US" dirty="0">
                <a:ea typeface="MS PGothic" charset="0"/>
              </a:rPr>
              <a:t>Low (or zero) transaction fees.</a:t>
            </a:r>
          </a:p>
          <a:p>
            <a:pPr lvl="1">
              <a:buFont typeface="Arial" charset="0"/>
              <a:buChar char="–"/>
              <a:defRPr/>
            </a:pPr>
            <a:r>
              <a:rPr lang="en-US" dirty="0">
                <a:ea typeface="MS PGothic" charset="0"/>
              </a:rPr>
              <a:t>Transactions are not reversible.</a:t>
            </a:r>
          </a:p>
          <a:p>
            <a:pPr lvl="1">
              <a:buFont typeface="Arial" charset="0"/>
              <a:buChar char="–"/>
              <a:defRPr/>
            </a:pPr>
            <a:endParaRPr lang="en-US" dirty="0">
              <a:ea typeface="MS PGothic" charset="0"/>
            </a:endParaRPr>
          </a:p>
          <a:p>
            <a:pPr lvl="1">
              <a:buFont typeface="Arial" charset="0"/>
              <a:buChar char="–"/>
              <a:defRPr/>
            </a:pPr>
            <a:endParaRPr lang="en-US" dirty="0"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37397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12" descr="MC900434845">
            <a:extLst>
              <a:ext uri="{FF2B5EF4-FFF2-40B4-BE49-F238E27FC236}">
                <a16:creationId xmlns:a16="http://schemas.microsoft.com/office/drawing/2014/main" id="{EF814F81-3BC8-4C21-915D-38C26377F3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008188"/>
            <a:ext cx="1612900" cy="161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1" name="Picture 13" descr="MP900402149">
            <a:extLst>
              <a:ext uri="{FF2B5EF4-FFF2-40B4-BE49-F238E27FC236}">
                <a16:creationId xmlns:a16="http://schemas.microsoft.com/office/drawing/2014/main" id="{01CE0C42-7EE5-4E65-91AB-BFA2D9511B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160588"/>
            <a:ext cx="1447800" cy="130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2" name="Picture 15" descr="pc">
            <a:extLst>
              <a:ext uri="{FF2B5EF4-FFF2-40B4-BE49-F238E27FC236}">
                <a16:creationId xmlns:a16="http://schemas.microsoft.com/office/drawing/2014/main" id="{9167F8D3-789B-41A9-8C31-97531F37F3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760788"/>
            <a:ext cx="125095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3" name="Rectangle 16">
            <a:extLst>
              <a:ext uri="{FF2B5EF4-FFF2-40B4-BE49-F238E27FC236}">
                <a16:creationId xmlns:a16="http://schemas.microsoft.com/office/drawing/2014/main" id="{FEF23DB0-EE79-4862-8228-111E44D43E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3455988"/>
            <a:ext cx="1600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 dirty="0">
                <a:solidFill>
                  <a:srgbClr val="000000"/>
                </a:solidFill>
              </a:rPr>
              <a:t>Customer PC</a:t>
            </a:r>
          </a:p>
        </p:txBody>
      </p:sp>
      <p:sp>
        <p:nvSpPr>
          <p:cNvPr id="48134" name="Rectangle 17">
            <a:extLst>
              <a:ext uri="{FF2B5EF4-FFF2-40B4-BE49-F238E27FC236}">
                <a16:creationId xmlns:a16="http://schemas.microsoft.com/office/drawing/2014/main" id="{19E23578-DACC-4879-A34C-F37AC8C244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600" y="3532188"/>
            <a:ext cx="14859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 dirty="0">
                <a:solidFill>
                  <a:srgbClr val="000000"/>
                </a:solidFill>
              </a:rPr>
              <a:t>Bitcoin Wallet</a:t>
            </a:r>
          </a:p>
        </p:txBody>
      </p:sp>
      <p:sp>
        <p:nvSpPr>
          <p:cNvPr id="48135" name="Rectangle 18">
            <a:extLst>
              <a:ext uri="{FF2B5EF4-FFF2-40B4-BE49-F238E27FC236}">
                <a16:creationId xmlns:a16="http://schemas.microsoft.com/office/drawing/2014/main" id="{AC579988-AECE-4188-A220-F6B7237CE6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9000" y="5056188"/>
            <a:ext cx="1930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 dirty="0">
                <a:solidFill>
                  <a:srgbClr val="000000"/>
                </a:solidFill>
              </a:rPr>
              <a:t>C&amp;C Infrastructure</a:t>
            </a:r>
          </a:p>
        </p:txBody>
      </p:sp>
      <p:sp>
        <p:nvSpPr>
          <p:cNvPr id="120852" name="Line 20">
            <a:extLst>
              <a:ext uri="{FF2B5EF4-FFF2-40B4-BE49-F238E27FC236}">
                <a16:creationId xmlns:a16="http://schemas.microsoft.com/office/drawing/2014/main" id="{F799315E-180B-4521-9B16-83C220D93C53}"/>
              </a:ext>
            </a:extLst>
          </p:cNvPr>
          <p:cNvSpPr>
            <a:spLocks noChangeShapeType="1"/>
          </p:cNvSpPr>
          <p:nvPr/>
        </p:nvSpPr>
        <p:spPr bwMode="auto">
          <a:xfrm>
            <a:off x="2362200" y="2770188"/>
            <a:ext cx="3505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20853" name="Line 21">
            <a:extLst>
              <a:ext uri="{FF2B5EF4-FFF2-40B4-BE49-F238E27FC236}">
                <a16:creationId xmlns:a16="http://schemas.microsoft.com/office/drawing/2014/main" id="{F95CEC11-5424-4488-8697-315535FE7142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587500" y="3913188"/>
            <a:ext cx="2222500" cy="762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20854" name="Line 22">
            <a:extLst>
              <a:ext uri="{FF2B5EF4-FFF2-40B4-BE49-F238E27FC236}">
                <a16:creationId xmlns:a16="http://schemas.microsoft.com/office/drawing/2014/main" id="{D5BA258B-A8A7-4C0C-BDAE-DD699351E86B}"/>
              </a:ext>
            </a:extLst>
          </p:cNvPr>
          <p:cNvSpPr>
            <a:spLocks noChangeShapeType="1"/>
          </p:cNvSpPr>
          <p:nvPr/>
        </p:nvSpPr>
        <p:spPr bwMode="auto">
          <a:xfrm>
            <a:off x="2286000" y="3836988"/>
            <a:ext cx="1524000" cy="533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20855" name="Line 23">
            <a:extLst>
              <a:ext uri="{FF2B5EF4-FFF2-40B4-BE49-F238E27FC236}">
                <a16:creationId xmlns:a16="http://schemas.microsoft.com/office/drawing/2014/main" id="{1A29ECDE-8DEB-46B4-83E3-16B906C4110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00600" y="3913188"/>
            <a:ext cx="838200" cy="762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20856" name="Line 24">
            <a:extLst>
              <a:ext uri="{FF2B5EF4-FFF2-40B4-BE49-F238E27FC236}">
                <a16:creationId xmlns:a16="http://schemas.microsoft.com/office/drawing/2014/main" id="{77767D6B-2716-4DE7-B76A-2AD731F5DF03}"/>
              </a:ext>
            </a:extLst>
          </p:cNvPr>
          <p:cNvSpPr>
            <a:spLocks noChangeShapeType="1"/>
          </p:cNvSpPr>
          <p:nvPr/>
        </p:nvSpPr>
        <p:spPr bwMode="auto">
          <a:xfrm>
            <a:off x="6400800" y="3989388"/>
            <a:ext cx="1219200" cy="990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pic>
        <p:nvPicPr>
          <p:cNvPr id="120858" name="Picture 26" descr="MC900139499">
            <a:extLst>
              <a:ext uri="{FF2B5EF4-FFF2-40B4-BE49-F238E27FC236}">
                <a16:creationId xmlns:a16="http://schemas.microsoft.com/office/drawing/2014/main" id="{4EF38187-4000-4573-A5F7-85F900FC74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4903788"/>
            <a:ext cx="13208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0859" name="Picture 27" descr="MC900445014">
            <a:extLst>
              <a:ext uri="{FF2B5EF4-FFF2-40B4-BE49-F238E27FC236}">
                <a16:creationId xmlns:a16="http://schemas.microsoft.com/office/drawing/2014/main" id="{A3E62D07-A2B5-4A7B-9D68-853EEFCAAB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160588"/>
            <a:ext cx="94138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0860" name="Picture 28" descr="robber_clipart">
            <a:extLst>
              <a:ext uri="{FF2B5EF4-FFF2-40B4-BE49-F238E27FC236}">
                <a16:creationId xmlns:a16="http://schemas.microsoft.com/office/drawing/2014/main" id="{9EE14F71-FFCE-4C81-9A98-9CB3ED0070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5594350"/>
            <a:ext cx="85407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0861" name="Rectangle 29">
            <a:extLst>
              <a:ext uri="{FF2B5EF4-FFF2-40B4-BE49-F238E27FC236}">
                <a16:creationId xmlns:a16="http://schemas.microsoft.com/office/drawing/2014/main" id="{93AA29CA-D91F-4CE1-8F66-686F607D1F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3800" y="6199188"/>
            <a:ext cx="6715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 dirty="0">
                <a:solidFill>
                  <a:srgbClr val="000000"/>
                </a:solidFill>
              </a:rPr>
              <a:t>Mule</a:t>
            </a:r>
          </a:p>
        </p:txBody>
      </p:sp>
      <p:sp>
        <p:nvSpPr>
          <p:cNvPr id="120862" name="Rectangle 30">
            <a:extLst>
              <a:ext uri="{FF2B5EF4-FFF2-40B4-BE49-F238E27FC236}">
                <a16:creationId xmlns:a16="http://schemas.microsoft.com/office/drawing/2014/main" id="{9C7D0705-8C55-4924-B7F5-7B0038076F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3213" y="6097588"/>
            <a:ext cx="9636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 dirty="0">
                <a:solidFill>
                  <a:srgbClr val="000000"/>
                </a:solidFill>
              </a:rPr>
              <a:t>Criminal</a:t>
            </a:r>
          </a:p>
        </p:txBody>
      </p:sp>
      <p:sp>
        <p:nvSpPr>
          <p:cNvPr id="120863" name="Line 31">
            <a:extLst>
              <a:ext uri="{FF2B5EF4-FFF2-40B4-BE49-F238E27FC236}">
                <a16:creationId xmlns:a16="http://schemas.microsoft.com/office/drawing/2014/main" id="{C5F932E0-003B-477C-B540-5DDFB54FD72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787900" y="5970588"/>
            <a:ext cx="2755900" cy="2714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48147" name="Title 1">
            <a:extLst>
              <a:ext uri="{FF2B5EF4-FFF2-40B4-BE49-F238E27FC236}">
                <a16:creationId xmlns:a16="http://schemas.microsoft.com/office/drawing/2014/main" id="{A41576BF-2031-4E19-A3DA-2927CD17C4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733425"/>
            <a:ext cx="9144000" cy="1325563"/>
          </a:xfrm>
        </p:spPr>
        <p:txBody>
          <a:bodyPr>
            <a:normAutofit/>
          </a:bodyPr>
          <a:lstStyle/>
          <a:p>
            <a:r>
              <a:rPr lang="en-US" altLang="en-US" sz="3600" dirty="0">
                <a:solidFill>
                  <a:srgbClr val="000000"/>
                </a:solidFill>
              </a:rPr>
              <a:t>Criminal Use of Virtual Currency: Ransomware</a:t>
            </a:r>
          </a:p>
        </p:txBody>
      </p:sp>
    </p:spTree>
    <p:extLst>
      <p:ext uri="{BB962C8B-B14F-4D97-AF65-F5344CB8AC3E}">
        <p14:creationId xmlns:p14="http://schemas.microsoft.com/office/powerpoint/2010/main" val="722897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208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20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2000"/>
                                        <p:tgtEl>
                                          <p:spTgt spid="1208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0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0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0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20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0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20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20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20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20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20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20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61" grpId="0"/>
      <p:bldP spid="12086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>
            <a:extLst>
              <a:ext uri="{FF2B5EF4-FFF2-40B4-BE49-F238E27FC236}">
                <a16:creationId xmlns:a16="http://schemas.microsoft.com/office/drawing/2014/main" id="{C7FDB09C-FC98-4D10-B9E0-E490E4970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81037"/>
            <a:ext cx="7886700" cy="1325563"/>
          </a:xfrm>
        </p:spPr>
        <p:txBody>
          <a:bodyPr/>
          <a:lstStyle/>
          <a:p>
            <a:r>
              <a:rPr lang="en-US" altLang="en-US" dirty="0"/>
              <a:t>Virtual Currency Ecosystem</a:t>
            </a:r>
          </a:p>
        </p:txBody>
      </p:sp>
      <p:sp>
        <p:nvSpPr>
          <p:cNvPr id="20482" name="Content Placeholder 2">
            <a:extLst>
              <a:ext uri="{FF2B5EF4-FFF2-40B4-BE49-F238E27FC236}">
                <a16:creationId xmlns:a16="http://schemas.microsoft.com/office/drawing/2014/main" id="{8657BCCE-070F-4844-B4DB-F0BA999619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Virtual Currency Exchange</a:t>
            </a:r>
          </a:p>
          <a:p>
            <a:pPr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Virtual Currency Administrator</a:t>
            </a:r>
          </a:p>
          <a:p>
            <a:pPr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User/Owner</a:t>
            </a:r>
          </a:p>
          <a:p>
            <a:pPr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Miner</a:t>
            </a:r>
          </a:p>
          <a:p>
            <a:pPr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Virtual Currency Wallet</a:t>
            </a:r>
          </a:p>
          <a:p>
            <a:pPr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Wallet Provider</a:t>
            </a:r>
          </a:p>
          <a:p>
            <a:pPr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Merchants</a:t>
            </a:r>
          </a:p>
          <a:p>
            <a:pPr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Other entities (software developers etc.)</a:t>
            </a:r>
          </a:p>
          <a:p>
            <a:pPr lvl="1">
              <a:buFont typeface="Arial" charset="0"/>
              <a:buChar char="–"/>
              <a:defRPr/>
            </a:pPr>
            <a:endParaRPr lang="en-US" dirty="0">
              <a:ea typeface="MS PGothic" charset="0"/>
            </a:endParaRPr>
          </a:p>
          <a:p>
            <a:pPr lvl="1">
              <a:buFont typeface="Arial" charset="0"/>
              <a:buChar char="–"/>
              <a:defRPr/>
            </a:pPr>
            <a:endParaRPr lang="en-US" dirty="0"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08705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>
            <a:extLst>
              <a:ext uri="{FF2B5EF4-FFF2-40B4-BE49-F238E27FC236}">
                <a16:creationId xmlns:a16="http://schemas.microsoft.com/office/drawing/2014/main" id="{A26E0E38-C288-4DA3-BCE7-B29F794D0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1557338"/>
            <a:ext cx="8229600" cy="1871662"/>
          </a:xfrm>
        </p:spPr>
        <p:txBody>
          <a:bodyPr>
            <a:normAutofit fontScale="90000"/>
          </a:bodyPr>
          <a:lstStyle/>
          <a:p>
            <a:r>
              <a:rPr lang="en-US" altLang="en-US" dirty="0"/>
              <a:t>Interface between Virtual Currencies and the Traditional Financial System</a:t>
            </a:r>
          </a:p>
        </p:txBody>
      </p:sp>
      <p:sp>
        <p:nvSpPr>
          <p:cNvPr id="18434" name="Content Placeholder 2">
            <a:extLst>
              <a:ext uri="{FF2B5EF4-FFF2-40B4-BE49-F238E27FC236}">
                <a16:creationId xmlns:a16="http://schemas.microsoft.com/office/drawing/2014/main" id="{42C64154-ECD2-42EC-AE20-0471E4ADBB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  <a:defRPr/>
            </a:pPr>
            <a:endParaRPr lang="en-US" dirty="0">
              <a:ea typeface="MS PGothic" charset="0"/>
            </a:endParaRPr>
          </a:p>
          <a:p>
            <a:pPr>
              <a:buFont typeface="Arial" charset="0"/>
              <a:buChar char="•"/>
              <a:defRPr/>
            </a:pPr>
            <a:endParaRPr lang="en-US" dirty="0">
              <a:ea typeface="MS PGothic" charset="0"/>
            </a:endParaRPr>
          </a:p>
          <a:p>
            <a:pPr>
              <a:buFont typeface="Arial" charset="0"/>
              <a:buChar char="•"/>
              <a:defRPr/>
            </a:pPr>
            <a:endParaRPr lang="en-US" dirty="0">
              <a:ea typeface="MS PGothic" charset="0"/>
            </a:endParaRPr>
          </a:p>
          <a:p>
            <a:pPr marL="0" indent="0" algn="ctr">
              <a:buFont typeface="Arial" charset="0"/>
              <a:buNone/>
              <a:defRPr/>
            </a:pPr>
            <a:r>
              <a:rPr lang="en-US" dirty="0">
                <a:solidFill>
                  <a:srgbClr val="00B050"/>
                </a:solidFill>
                <a:ea typeface="MS PGothic" charset="0"/>
              </a:rPr>
              <a:t>DISCUSSION: 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en-US" dirty="0">
                <a:solidFill>
                  <a:srgbClr val="00B050"/>
                </a:solidFill>
                <a:ea typeface="MS PGothic" charset="0"/>
              </a:rPr>
              <a:t>What do YOU think?</a:t>
            </a:r>
          </a:p>
        </p:txBody>
      </p:sp>
    </p:spTree>
    <p:extLst>
      <p:ext uri="{BB962C8B-B14F-4D97-AF65-F5344CB8AC3E}">
        <p14:creationId xmlns:p14="http://schemas.microsoft.com/office/powerpoint/2010/main" val="37364395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>
            <a:extLst>
              <a:ext uri="{FF2B5EF4-FFF2-40B4-BE49-F238E27FC236}">
                <a16:creationId xmlns:a16="http://schemas.microsoft.com/office/drawing/2014/main" id="{58400AE1-358B-4067-9E49-FAEB10FCFF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500062"/>
            <a:ext cx="7886700" cy="1325563"/>
          </a:xfrm>
        </p:spPr>
        <p:txBody>
          <a:bodyPr/>
          <a:lstStyle/>
          <a:p>
            <a:r>
              <a:rPr lang="en-US" altLang="en-US" dirty="0"/>
              <a:t>Virtual Currency Typology</a:t>
            </a:r>
          </a:p>
        </p:txBody>
      </p:sp>
      <p:sp>
        <p:nvSpPr>
          <p:cNvPr id="20482" name="Content Placeholder 2">
            <a:extLst>
              <a:ext uri="{FF2B5EF4-FFF2-40B4-BE49-F238E27FC236}">
                <a16:creationId xmlns:a16="http://schemas.microsoft.com/office/drawing/2014/main" id="{1FA134A5-921F-46D4-8055-33E01BF0EC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Criminally obtained funds are converted to virtual currency. </a:t>
            </a:r>
          </a:p>
          <a:p>
            <a:pPr lvl="1">
              <a:buFont typeface="Arial" charset="0"/>
              <a:buChar char="–"/>
              <a:defRPr/>
            </a:pPr>
            <a:r>
              <a:rPr lang="en-US" dirty="0">
                <a:ea typeface="MS PGothic" charset="0"/>
              </a:rPr>
              <a:t>Alternatively, criminal services are paid for in virtual currency.</a:t>
            </a:r>
          </a:p>
          <a:p>
            <a:pPr lvl="1">
              <a:buFont typeface="Arial" charset="0"/>
              <a:buChar char="–"/>
              <a:defRPr/>
            </a:pPr>
            <a:r>
              <a:rPr lang="en-US" dirty="0">
                <a:ea typeface="MS PGothic" charset="0"/>
              </a:rPr>
              <a:t>Alternatively, funds are extorted from victims in the form of virtual currency.</a:t>
            </a:r>
          </a:p>
          <a:p>
            <a:pPr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The virtual currency is traded or exchanged for fiat currency. </a:t>
            </a:r>
          </a:p>
          <a:p>
            <a:pPr lvl="1">
              <a:buFont typeface="Arial" charset="0"/>
              <a:buChar char="–"/>
              <a:defRPr/>
            </a:pPr>
            <a:r>
              <a:rPr lang="en-US" dirty="0">
                <a:ea typeface="MS PGothic" charset="0"/>
              </a:rPr>
              <a:t>Due to the inconsistent regulation of virtual currencies, virtual currency exchanges in all jurisdictions may not have adequate customer records and/or reporting obligations. </a:t>
            </a:r>
          </a:p>
          <a:p>
            <a:pPr lvl="1">
              <a:buFont typeface="Arial" charset="0"/>
              <a:buChar char="–"/>
              <a:defRPr/>
            </a:pPr>
            <a:endParaRPr lang="en-US" dirty="0">
              <a:ea typeface="MS PGothic" charset="0"/>
            </a:endParaRPr>
          </a:p>
          <a:p>
            <a:pPr lvl="1">
              <a:buFont typeface="Arial" charset="0"/>
              <a:buChar char="–"/>
              <a:defRPr/>
            </a:pPr>
            <a:endParaRPr lang="en-US" dirty="0"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69644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itle 1">
            <a:extLst>
              <a:ext uri="{FF2B5EF4-FFF2-40B4-BE49-F238E27FC236}">
                <a16:creationId xmlns:a16="http://schemas.microsoft.com/office/drawing/2014/main" id="{AD3BC62B-9871-42BE-8EE8-EC767E6317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49307"/>
            <a:ext cx="8229600" cy="1439862"/>
          </a:xfrm>
        </p:spPr>
        <p:txBody>
          <a:bodyPr/>
          <a:lstStyle/>
          <a:p>
            <a:pPr algn="ctr"/>
            <a:r>
              <a:rPr lang="en-US" altLang="en-US" dirty="0">
                <a:solidFill>
                  <a:srgbClr val="00B050"/>
                </a:solidFill>
              </a:rPr>
              <a:t>Identification of use of </a:t>
            </a:r>
            <a:br>
              <a:rPr lang="en-US" altLang="en-US" dirty="0">
                <a:solidFill>
                  <a:srgbClr val="00B050"/>
                </a:solidFill>
              </a:rPr>
            </a:br>
            <a:r>
              <a:rPr lang="en-US" altLang="en-US" dirty="0">
                <a:solidFill>
                  <a:srgbClr val="00B050"/>
                </a:solidFill>
              </a:rPr>
              <a:t>Virtual Currencies</a:t>
            </a:r>
          </a:p>
        </p:txBody>
      </p:sp>
      <p:sp>
        <p:nvSpPr>
          <p:cNvPr id="18434" name="Content Placeholder 2">
            <a:extLst>
              <a:ext uri="{FF2B5EF4-FFF2-40B4-BE49-F238E27FC236}">
                <a16:creationId xmlns:a16="http://schemas.microsoft.com/office/drawing/2014/main" id="{48C2A2F2-36D9-4105-99FB-2CED295EE2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489169"/>
            <a:ext cx="7886700" cy="4169082"/>
          </a:xfrm>
        </p:spPr>
        <p:txBody>
          <a:bodyPr>
            <a:normAutofit/>
          </a:bodyPr>
          <a:lstStyle/>
          <a:p>
            <a:pPr marL="0" indent="0">
              <a:buFont typeface="Arial" charset="0"/>
              <a:buNone/>
              <a:defRPr/>
            </a:pPr>
            <a:r>
              <a:rPr lang="en-US" dirty="0">
                <a:solidFill>
                  <a:srgbClr val="00B050"/>
                </a:solidFill>
                <a:ea typeface="MS PGothic" charset="0"/>
              </a:rPr>
              <a:t>DISCUSSION: </a:t>
            </a:r>
          </a:p>
          <a:p>
            <a:pPr>
              <a:defRPr/>
            </a:pPr>
            <a:endParaRPr lang="en-US" dirty="0">
              <a:solidFill>
                <a:srgbClr val="00B050"/>
              </a:solidFill>
              <a:ea typeface="MS PGothic" charset="0"/>
            </a:endParaRPr>
          </a:p>
          <a:p>
            <a:pPr>
              <a:defRPr/>
            </a:pPr>
            <a:r>
              <a:rPr lang="en-US" dirty="0">
                <a:solidFill>
                  <a:srgbClr val="00B050"/>
                </a:solidFill>
                <a:ea typeface="MS PGothic" charset="0"/>
              </a:rPr>
              <a:t>What sources of evidence can be used to indicate the use of Virtual Currencies?</a:t>
            </a:r>
          </a:p>
          <a:p>
            <a:pPr>
              <a:defRPr/>
            </a:pPr>
            <a:r>
              <a:rPr lang="en-US" dirty="0">
                <a:solidFill>
                  <a:srgbClr val="00B050"/>
                </a:solidFill>
                <a:ea typeface="MS PGothic" charset="0"/>
              </a:rPr>
              <a:t>What procedural powers are available/relevant to the identification/use of virtual currencies?</a:t>
            </a:r>
          </a:p>
        </p:txBody>
      </p:sp>
    </p:spTree>
    <p:extLst>
      <p:ext uri="{BB962C8B-B14F-4D97-AF65-F5344CB8AC3E}">
        <p14:creationId xmlns:p14="http://schemas.microsoft.com/office/powerpoint/2010/main" val="33750990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>
            <a:extLst>
              <a:ext uri="{FF2B5EF4-FFF2-40B4-BE49-F238E27FC236}">
                <a16:creationId xmlns:a16="http://schemas.microsoft.com/office/drawing/2014/main" id="{4A5A5640-389D-43C3-862E-DC88E49F8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134143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en-US" dirty="0">
                <a:solidFill>
                  <a:srgbClr val="00B050"/>
                </a:solidFill>
              </a:rPr>
              <a:t>Freezing, Seizing and Confiscation </a:t>
            </a:r>
            <a:br>
              <a:rPr lang="en-US" altLang="en-US" dirty="0">
                <a:solidFill>
                  <a:srgbClr val="00B050"/>
                </a:solidFill>
              </a:rPr>
            </a:br>
            <a:r>
              <a:rPr lang="en-US" altLang="en-US" dirty="0">
                <a:solidFill>
                  <a:srgbClr val="00B050"/>
                </a:solidFill>
              </a:rPr>
              <a:t>of Virtual Currency</a:t>
            </a:r>
          </a:p>
        </p:txBody>
      </p:sp>
      <p:sp>
        <p:nvSpPr>
          <p:cNvPr id="18434" name="Content Placeholder 2">
            <a:extLst>
              <a:ext uri="{FF2B5EF4-FFF2-40B4-BE49-F238E27FC236}">
                <a16:creationId xmlns:a16="http://schemas.microsoft.com/office/drawing/2014/main" id="{313A9655-C7AC-4EC3-9F88-62DAE98126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  <a:defRPr/>
            </a:pPr>
            <a:endParaRPr lang="en-US" dirty="0">
              <a:ea typeface="MS PGothic" charset="0"/>
            </a:endParaRPr>
          </a:p>
          <a:p>
            <a:pPr>
              <a:buFont typeface="Arial" charset="0"/>
              <a:buChar char="•"/>
              <a:defRPr/>
            </a:pPr>
            <a:endParaRPr lang="en-US" dirty="0">
              <a:ea typeface="MS PGothic" charset="0"/>
            </a:endParaRPr>
          </a:p>
          <a:p>
            <a:pPr marL="0" indent="0" algn="ctr">
              <a:buFont typeface="Arial" charset="0"/>
              <a:buNone/>
              <a:defRPr/>
            </a:pPr>
            <a:r>
              <a:rPr lang="en-US" dirty="0">
                <a:solidFill>
                  <a:srgbClr val="00B050"/>
                </a:solidFill>
                <a:ea typeface="MS PGothic" charset="0"/>
              </a:rPr>
              <a:t>DISCUSSION: </a:t>
            </a:r>
          </a:p>
          <a:p>
            <a:pPr marL="0" indent="0" algn="ctr">
              <a:buFont typeface="Arial" charset="0"/>
              <a:buNone/>
              <a:defRPr/>
            </a:pPr>
            <a:endParaRPr lang="en-US" dirty="0">
              <a:solidFill>
                <a:srgbClr val="00B050"/>
              </a:solidFill>
              <a:ea typeface="MS PGothic" charset="0"/>
            </a:endParaRPr>
          </a:p>
          <a:p>
            <a:pPr>
              <a:defRPr/>
            </a:pPr>
            <a:r>
              <a:rPr lang="en-US" dirty="0">
                <a:solidFill>
                  <a:srgbClr val="00B050"/>
                </a:solidFill>
                <a:ea typeface="MS PGothic" charset="0"/>
              </a:rPr>
              <a:t>What procedural powers are available/relevant to the freezing, seizing and confiscation of funds held by an Internet payment service provider?</a:t>
            </a:r>
          </a:p>
        </p:txBody>
      </p:sp>
    </p:spTree>
    <p:extLst>
      <p:ext uri="{BB962C8B-B14F-4D97-AF65-F5344CB8AC3E}">
        <p14:creationId xmlns:p14="http://schemas.microsoft.com/office/powerpoint/2010/main" val="40243043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6" descr="Question Mark Clip Art">
            <a:hlinkClick r:id="rId2"/>
            <a:extLst>
              <a:ext uri="{FF2B5EF4-FFF2-40B4-BE49-F238E27FC236}">
                <a16:creationId xmlns:a16="http://schemas.microsoft.com/office/drawing/2014/main" id="{90CADA02-2EB8-4B5B-9423-932617D5F1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1357313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7" name="TextBox 4">
            <a:extLst>
              <a:ext uri="{FF2B5EF4-FFF2-40B4-BE49-F238E27FC236}">
                <a16:creationId xmlns:a16="http://schemas.microsoft.com/office/drawing/2014/main" id="{71E4BA2C-810D-4A78-829A-B29C8C4476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1813" y="4500563"/>
            <a:ext cx="30146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5400" dirty="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26285028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854CE83D-3C53-4C9F-A615-0DE27D5CE7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81037"/>
            <a:ext cx="7886700" cy="1325563"/>
          </a:xfrm>
        </p:spPr>
        <p:txBody>
          <a:bodyPr/>
          <a:lstStyle/>
          <a:p>
            <a:r>
              <a:rPr lang="en-US" altLang="en-US" dirty="0"/>
              <a:t>Session Summary</a:t>
            </a:r>
          </a:p>
        </p:txBody>
      </p:sp>
      <p:sp>
        <p:nvSpPr>
          <p:cNvPr id="5123" name="Content Placeholder 2">
            <a:extLst>
              <a:ext uri="{FF2B5EF4-FFF2-40B4-BE49-F238E27FC236}">
                <a16:creationId xmlns:a16="http://schemas.microsoft.com/office/drawing/2014/main" id="{DDAE068E-CB10-45DC-BC9D-961D01A298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Introduced to the criminal money flow typologies involving the use of:</a:t>
            </a:r>
          </a:p>
          <a:p>
            <a:pPr lvl="1"/>
            <a:r>
              <a:rPr lang="en-US" altLang="en-US" dirty="0"/>
              <a:t>Money Mules</a:t>
            </a:r>
          </a:p>
          <a:p>
            <a:pPr lvl="1"/>
            <a:r>
              <a:rPr lang="en-US" altLang="en-US" dirty="0"/>
              <a:t>International Transfers</a:t>
            </a:r>
          </a:p>
          <a:p>
            <a:pPr lvl="1"/>
            <a:r>
              <a:rPr lang="en-US" altLang="en-US" dirty="0"/>
              <a:t>Virtual Currencies</a:t>
            </a:r>
          </a:p>
          <a:p>
            <a:pPr lvl="1"/>
            <a:endParaRPr lang="en-US" altLang="en-US" dirty="0"/>
          </a:p>
          <a:p>
            <a:r>
              <a:rPr lang="en-US" altLang="en-US" dirty="0"/>
              <a:t>Examined the challenges and opportunities for identification and seizure of criminal proceeds in these typologies.</a:t>
            </a:r>
          </a:p>
          <a:p>
            <a:endParaRPr lang="en-US" altLang="en-US" dirty="0"/>
          </a:p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47211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62C7067-6FC7-40BA-9F5E-C3CF2FB25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40"/>
            <a:ext cx="7886700" cy="1876840"/>
          </a:xfrm>
        </p:spPr>
        <p:txBody>
          <a:bodyPr/>
          <a:lstStyle/>
          <a:p>
            <a:pPr algn="ctr">
              <a:defRPr/>
            </a:pPr>
            <a:r>
              <a:rPr lang="en-US" dirty="0"/>
              <a:t>Money mules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0A70B1-1E85-4CE5-A086-BD61FB9989C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56536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6" descr="Question Mark Clip Art">
            <a:hlinkClick r:id="rId2"/>
            <a:extLst>
              <a:ext uri="{FF2B5EF4-FFF2-40B4-BE49-F238E27FC236}">
                <a16:creationId xmlns:a16="http://schemas.microsoft.com/office/drawing/2014/main" id="{90CADA02-2EB8-4B5B-9423-932617D5F1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1357313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7" name="TextBox 4">
            <a:extLst>
              <a:ext uri="{FF2B5EF4-FFF2-40B4-BE49-F238E27FC236}">
                <a16:creationId xmlns:a16="http://schemas.microsoft.com/office/drawing/2014/main" id="{71E4BA2C-810D-4A78-829A-B29C8C4476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1813" y="4500563"/>
            <a:ext cx="30146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5400" dirty="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607651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62C7067-6FC7-40BA-9F5E-C3CF2FB25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141211"/>
            <a:ext cx="7886700" cy="891775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en-US" dirty="0"/>
              <a:t>Money Mules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0A70B1-1E85-4CE5-A086-BD61FB9989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2157274"/>
            <a:ext cx="7886700" cy="4563121"/>
          </a:xfrm>
        </p:spPr>
        <p:txBody>
          <a:bodyPr>
            <a:normAutofit/>
          </a:bodyPr>
          <a:lstStyle/>
          <a:p>
            <a:pPr>
              <a:buFont typeface="Arial" charset="0"/>
              <a:buNone/>
              <a:defRPr/>
            </a:pPr>
            <a:r>
              <a:rPr lang="en-US" sz="2800" dirty="0">
                <a:solidFill>
                  <a:srgbClr val="00B050"/>
                </a:solidFill>
              </a:rPr>
              <a:t>DISCUSSION</a:t>
            </a:r>
          </a:p>
          <a:p>
            <a:pPr>
              <a:buFont typeface="Arial" charset="0"/>
              <a:buNone/>
              <a:defRPr/>
            </a:pPr>
            <a:endParaRPr lang="en-US" sz="2800" dirty="0">
              <a:solidFill>
                <a:srgbClr val="00B05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srgbClr val="00B050"/>
                </a:solidFill>
              </a:rPr>
              <a:t>What is a Money Mule?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srgbClr val="00B050"/>
                </a:solidFill>
              </a:rPr>
              <a:t>What experience do you have regarding Money Mules?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altLang="en-US" sz="2800" dirty="0">
                <a:solidFill>
                  <a:srgbClr val="00B050"/>
                </a:solidFill>
              </a:rPr>
              <a:t>Are they willing or unwilling mules?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srgbClr val="00B050"/>
                </a:solidFill>
              </a:rPr>
              <a:t>Is there a difference</a:t>
            </a:r>
          </a:p>
          <a:p>
            <a:pPr marL="457200" indent="-457200"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srgbClr val="00B050"/>
                </a:solidFill>
              </a:rPr>
              <a:t>What is the problem with money mules?</a:t>
            </a:r>
          </a:p>
          <a:p>
            <a:pPr>
              <a:defRPr/>
            </a:pPr>
            <a:endParaRPr lang="en-US" sz="2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765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E40D9A62-B3E2-4465-AFD1-BF5C4E68D4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81037"/>
            <a:ext cx="7886700" cy="1325563"/>
          </a:xfrm>
        </p:spPr>
        <p:txBody>
          <a:bodyPr/>
          <a:lstStyle/>
          <a:p>
            <a:r>
              <a:rPr lang="en-US" altLang="en-US" dirty="0"/>
              <a:t>Money Mules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6F715C-937E-4ADD-9E83-A903D3430C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Char char="•"/>
              <a:defRPr/>
            </a:pPr>
            <a:r>
              <a:rPr lang="en-US" dirty="0"/>
              <a:t>Money mules are an essential component of many online laundering schemes.</a:t>
            </a:r>
          </a:p>
          <a:p>
            <a:pPr>
              <a:buFont typeface="Arial" charset="0"/>
              <a:buChar char="•"/>
              <a:defRPr/>
            </a:pPr>
            <a:r>
              <a:rPr lang="en-US" dirty="0"/>
              <a:t>Mules are recruited through a variety of techniques, which can be broadly </a:t>
            </a:r>
            <a:r>
              <a:rPr lang="en-GB" dirty="0"/>
              <a:t>categorised</a:t>
            </a:r>
            <a:r>
              <a:rPr lang="en-US" dirty="0"/>
              <a:t> into:</a:t>
            </a:r>
          </a:p>
          <a:p>
            <a:pPr lvl="1">
              <a:buFont typeface="Arial" charset="0"/>
              <a:buChar char="–"/>
              <a:defRPr/>
            </a:pPr>
            <a:r>
              <a:rPr lang="en-US" dirty="0"/>
              <a:t>Willing mules, who are recruited knowing in advance that they are participating in illegal activity.</a:t>
            </a:r>
          </a:p>
          <a:p>
            <a:pPr lvl="1">
              <a:buFont typeface="Arial" charset="0"/>
              <a:buChar char="–"/>
              <a:defRPr/>
            </a:pPr>
            <a:r>
              <a:rPr lang="en-US" dirty="0"/>
              <a:t>Unwilling mules, who are recruited through deceptive means, such as through a fake job offer.</a:t>
            </a:r>
          </a:p>
        </p:txBody>
      </p:sp>
    </p:spTree>
    <p:extLst>
      <p:ext uri="{BB962C8B-B14F-4D97-AF65-F5344CB8AC3E}">
        <p14:creationId xmlns:p14="http://schemas.microsoft.com/office/powerpoint/2010/main" val="6659539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id="{7CA32E84-3D0F-4EEF-B18C-7A6BE6325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595945"/>
            <a:ext cx="7886700" cy="1325563"/>
          </a:xfrm>
        </p:spPr>
        <p:txBody>
          <a:bodyPr/>
          <a:lstStyle/>
          <a:p>
            <a:r>
              <a:rPr lang="en-US" altLang="en-US" dirty="0"/>
              <a:t>Money Mule Typology</a:t>
            </a:r>
          </a:p>
        </p:txBody>
      </p:sp>
      <p:sp>
        <p:nvSpPr>
          <p:cNvPr id="11267" name="Content Placeholder 2">
            <a:extLst>
              <a:ext uri="{FF2B5EF4-FFF2-40B4-BE49-F238E27FC236}">
                <a16:creationId xmlns:a16="http://schemas.microsoft.com/office/drawing/2014/main" id="{C6CEDD22-4B4A-4C21-B8C8-5FAA30318E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127466"/>
            <a:ext cx="7886700" cy="435133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/>
              <a:t>Individuals are recruited either willingly or unwillingly.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Funds are transferred into the mule’s bank account.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The mule then either withdraws the funds as cash or transfers the funds to another account (or abroad).</a:t>
            </a:r>
          </a:p>
          <a:p>
            <a:pPr>
              <a:lnSpc>
                <a:spcPct val="90000"/>
              </a:lnSpc>
            </a:pPr>
            <a:r>
              <a:rPr lang="en-US" altLang="en-US" dirty="0"/>
              <a:t>The mule retains a commission.</a:t>
            </a:r>
          </a:p>
        </p:txBody>
      </p:sp>
    </p:spTree>
    <p:extLst>
      <p:ext uri="{BB962C8B-B14F-4D97-AF65-F5344CB8AC3E}">
        <p14:creationId xmlns:p14="http://schemas.microsoft.com/office/powerpoint/2010/main" val="14224068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>
            <a:extLst>
              <a:ext uri="{FF2B5EF4-FFF2-40B4-BE49-F238E27FC236}">
                <a16:creationId xmlns:a16="http://schemas.microsoft.com/office/drawing/2014/main" id="{0A8F4C2B-006F-4460-949D-053DCF225A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746866"/>
            <a:ext cx="7886700" cy="1325563"/>
          </a:xfrm>
        </p:spPr>
        <p:txBody>
          <a:bodyPr/>
          <a:lstStyle/>
          <a:p>
            <a:r>
              <a:rPr lang="en-US" altLang="en-US" dirty="0"/>
              <a:t>Identification of Money Mules</a:t>
            </a:r>
          </a:p>
        </p:txBody>
      </p:sp>
      <p:sp>
        <p:nvSpPr>
          <p:cNvPr id="18434" name="Content Placeholder 2">
            <a:extLst>
              <a:ext uri="{FF2B5EF4-FFF2-40B4-BE49-F238E27FC236}">
                <a16:creationId xmlns:a16="http://schemas.microsoft.com/office/drawing/2014/main" id="{F0843E3A-2D42-4182-83ED-6AD4D059DE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Font typeface="Arial" charset="0"/>
              <a:buNone/>
              <a:defRPr/>
            </a:pPr>
            <a:endParaRPr lang="en-US" dirty="0">
              <a:solidFill>
                <a:srgbClr val="00B050"/>
              </a:solidFill>
              <a:ea typeface="MS PGothic" charset="0"/>
            </a:endParaRPr>
          </a:p>
          <a:p>
            <a:pPr marL="0" indent="0" algn="ctr">
              <a:buFont typeface="Arial" charset="0"/>
              <a:buNone/>
              <a:defRPr/>
            </a:pPr>
            <a:r>
              <a:rPr lang="en-US" dirty="0">
                <a:solidFill>
                  <a:srgbClr val="00B050"/>
                </a:solidFill>
                <a:ea typeface="MS PGothic" charset="0"/>
              </a:rPr>
              <a:t>DISCUSSION: </a:t>
            </a:r>
          </a:p>
          <a:p>
            <a:pPr>
              <a:defRPr/>
            </a:pPr>
            <a:r>
              <a:rPr lang="en-US" dirty="0">
                <a:solidFill>
                  <a:srgbClr val="00B050"/>
                </a:solidFill>
                <a:ea typeface="MS PGothic" charset="0"/>
              </a:rPr>
              <a:t>What are the challenges posed by Money Mules?</a:t>
            </a:r>
          </a:p>
          <a:p>
            <a:pPr marL="0" indent="0" algn="ctr">
              <a:buFont typeface="Arial" charset="0"/>
              <a:buNone/>
              <a:defRPr/>
            </a:pPr>
            <a:endParaRPr lang="en-US" dirty="0">
              <a:solidFill>
                <a:srgbClr val="00B050"/>
              </a:solidFill>
              <a:ea typeface="MS PGothic" charset="0"/>
            </a:endParaRPr>
          </a:p>
          <a:p>
            <a:pPr>
              <a:defRPr/>
            </a:pPr>
            <a:r>
              <a:rPr lang="en-US" dirty="0">
                <a:solidFill>
                  <a:srgbClr val="00B050"/>
                </a:solidFill>
                <a:ea typeface="MS PGothic" charset="0"/>
              </a:rPr>
              <a:t>What sources of evidence can be used to indicate the use of money mules?</a:t>
            </a:r>
          </a:p>
          <a:p>
            <a:pPr>
              <a:defRPr/>
            </a:pPr>
            <a:endParaRPr lang="en-US" dirty="0">
              <a:solidFill>
                <a:srgbClr val="00B050"/>
              </a:solidFill>
              <a:ea typeface="MS PGothic" charset="0"/>
            </a:endParaRPr>
          </a:p>
          <a:p>
            <a:pPr>
              <a:defRPr/>
            </a:pPr>
            <a:r>
              <a:rPr lang="en-US" dirty="0">
                <a:solidFill>
                  <a:srgbClr val="00B050"/>
                </a:solidFill>
                <a:ea typeface="MS PGothic" charset="0"/>
              </a:rPr>
              <a:t>What procedural powers are available/relevant to the identification/activity of money mules?</a:t>
            </a:r>
          </a:p>
          <a:p>
            <a:pPr marL="0" indent="0">
              <a:buNone/>
              <a:defRPr/>
            </a:pPr>
            <a:endParaRPr lang="en-US" dirty="0">
              <a:solidFill>
                <a:srgbClr val="00B050"/>
              </a:solidFill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4971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F03AEAC9-F272-44A3-8ECD-30DC33F69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04086"/>
            <a:ext cx="8229600" cy="1727200"/>
          </a:xfrm>
        </p:spPr>
        <p:txBody>
          <a:bodyPr/>
          <a:lstStyle/>
          <a:p>
            <a:pPr algn="ctr"/>
            <a:r>
              <a:rPr lang="en-US" altLang="en-US" dirty="0">
                <a:solidFill>
                  <a:srgbClr val="00B050"/>
                </a:solidFill>
              </a:rPr>
              <a:t>What is the purpose and value of </a:t>
            </a:r>
            <a:br>
              <a:rPr lang="en-US" altLang="en-US" dirty="0">
                <a:solidFill>
                  <a:srgbClr val="00B050"/>
                </a:solidFill>
              </a:rPr>
            </a:br>
            <a:r>
              <a:rPr lang="en-US" altLang="en-US" dirty="0">
                <a:solidFill>
                  <a:srgbClr val="00B050"/>
                </a:solidFill>
              </a:rPr>
              <a:t>arresting/charging money mules?</a:t>
            </a:r>
          </a:p>
        </p:txBody>
      </p:sp>
      <p:sp>
        <p:nvSpPr>
          <p:cNvPr id="18434" name="Content Placeholder 2">
            <a:extLst>
              <a:ext uri="{FF2B5EF4-FFF2-40B4-BE49-F238E27FC236}">
                <a16:creationId xmlns:a16="http://schemas.microsoft.com/office/drawing/2014/main" id="{C9EF124D-0EB3-4C1A-B045-B094E423FB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874" y="2929632"/>
            <a:ext cx="7886700" cy="2707690"/>
          </a:xfrm>
        </p:spPr>
        <p:txBody>
          <a:bodyPr>
            <a:normAutofit/>
          </a:bodyPr>
          <a:lstStyle/>
          <a:p>
            <a:pPr>
              <a:buFont typeface="Arial" charset="0"/>
              <a:buChar char="•"/>
              <a:defRPr/>
            </a:pPr>
            <a:endParaRPr lang="en-US" dirty="0">
              <a:ea typeface="MS PGothic" charset="0"/>
            </a:endParaRPr>
          </a:p>
          <a:p>
            <a:pPr marL="0" indent="0" algn="ctr">
              <a:buFont typeface="Arial" charset="0"/>
              <a:buNone/>
              <a:defRPr/>
            </a:pPr>
            <a:r>
              <a:rPr lang="en-US" dirty="0">
                <a:solidFill>
                  <a:srgbClr val="00B050"/>
                </a:solidFill>
                <a:ea typeface="MS PGothic" charset="0"/>
              </a:rPr>
              <a:t>DISCUSSION:</a:t>
            </a:r>
          </a:p>
          <a:p>
            <a:pPr marL="0" indent="0" algn="ctr">
              <a:buFont typeface="Arial" charset="0"/>
              <a:buNone/>
              <a:defRPr/>
            </a:pPr>
            <a:endParaRPr lang="en-US" dirty="0">
              <a:solidFill>
                <a:srgbClr val="00B050"/>
              </a:solidFill>
              <a:ea typeface="MS PGothic" charset="0"/>
            </a:endParaRPr>
          </a:p>
          <a:p>
            <a:pPr>
              <a:defRPr/>
            </a:pPr>
            <a:r>
              <a:rPr lang="en-US" dirty="0">
                <a:solidFill>
                  <a:srgbClr val="00B050"/>
                </a:solidFill>
                <a:ea typeface="MS PGothic" charset="0"/>
              </a:rPr>
              <a:t> Is their any value in arresting/charging money mules?</a:t>
            </a:r>
          </a:p>
          <a:p>
            <a:pPr>
              <a:defRPr/>
            </a:pPr>
            <a:endParaRPr lang="en-US" dirty="0">
              <a:solidFill>
                <a:srgbClr val="00B050"/>
              </a:solidFill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15235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378C067-FD7A-46CD-959B-54522B0E06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1500187"/>
          </a:xfrm>
        </p:spPr>
        <p:txBody>
          <a:bodyPr/>
          <a:lstStyle/>
          <a:p>
            <a:pPr>
              <a:defRPr/>
            </a:pPr>
            <a:r>
              <a:rPr lang="en-US" dirty="0"/>
              <a:t>International transfers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5C4062-5929-451F-A073-308B181EF1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2377385"/>
      </p:ext>
    </p:extLst>
  </p:cSld>
  <p:clrMapOvr>
    <a:masterClrMapping/>
  </p:clrMapOvr>
</p:sld>
</file>

<file path=ppt/theme/theme1.xml><?xml version="1.0" encoding="utf-8"?>
<a:theme xmlns:a="http://schemas.openxmlformats.org/drawingml/2006/main" name="CyberEast theme templat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yberEast Template" id="{40A3B124-9129-4B9D-BC1A-B83ADD00B5B6}" vid="{129BBABC-C737-4432-8816-7CA6A819CDB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CyberEast Template</Template>
  <TotalTime>78</TotalTime>
  <Words>1294</Words>
  <Application>Microsoft Office PowerPoint</Application>
  <PresentationFormat>On-screen Show (4:3)</PresentationFormat>
  <Paragraphs>177</Paragraphs>
  <Slides>30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Arial Narrow</vt:lpstr>
      <vt:lpstr>Calibri</vt:lpstr>
      <vt:lpstr>Calibri Light</vt:lpstr>
      <vt:lpstr>CyberEast theme template</vt:lpstr>
      <vt:lpstr>  </vt:lpstr>
      <vt:lpstr>Session Objectives</vt:lpstr>
      <vt:lpstr>Money mules</vt:lpstr>
      <vt:lpstr>Money Mules</vt:lpstr>
      <vt:lpstr>Money Mules</vt:lpstr>
      <vt:lpstr>Money Mule Typology</vt:lpstr>
      <vt:lpstr>Identification of Money Mules</vt:lpstr>
      <vt:lpstr>What is the purpose and value of  arresting/charging money mules?</vt:lpstr>
      <vt:lpstr>International transfers</vt:lpstr>
      <vt:lpstr>International Transfers</vt:lpstr>
      <vt:lpstr>International Transfers challenges</vt:lpstr>
      <vt:lpstr>International Transfer Typology</vt:lpstr>
      <vt:lpstr>How can we identify the criminal use   of International Transfers?</vt:lpstr>
      <vt:lpstr>Virtual currencies</vt:lpstr>
      <vt:lpstr>Virtual currencies and e-money</vt:lpstr>
      <vt:lpstr>Terminology</vt:lpstr>
      <vt:lpstr>What do you think is the significance of the expression “digital representation” in these definitions?</vt:lpstr>
      <vt:lpstr>Categorising Virtual Currencies</vt:lpstr>
      <vt:lpstr>Case Study: Bitcoin</vt:lpstr>
      <vt:lpstr>Case Study: Bitcoin</vt:lpstr>
      <vt:lpstr>Case Study: Bitcoin</vt:lpstr>
      <vt:lpstr>Criminal Use of Virtual Currency: Ransomware</vt:lpstr>
      <vt:lpstr>Virtual Currency Ecosystem</vt:lpstr>
      <vt:lpstr>Interface between Virtual Currencies and the Traditional Financial System</vt:lpstr>
      <vt:lpstr>Virtual Currency Typology</vt:lpstr>
      <vt:lpstr>Identification of use of  Virtual Currencies</vt:lpstr>
      <vt:lpstr>Freezing, Seizing and Confiscation  of Virtual Currency</vt:lpstr>
      <vt:lpstr>PowerPoint Presentation</vt:lpstr>
      <vt:lpstr>Session Summary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Terry Baker</dc:creator>
  <cp:lastModifiedBy>Terry Baker</cp:lastModifiedBy>
  <cp:revision>6</cp:revision>
  <dcterms:created xsi:type="dcterms:W3CDTF">2020-01-27T07:34:56Z</dcterms:created>
  <dcterms:modified xsi:type="dcterms:W3CDTF">2020-01-29T22:42:49Z</dcterms:modified>
</cp:coreProperties>
</file>