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318" r:id="rId2"/>
    <p:sldId id="429" r:id="rId3"/>
    <p:sldId id="424" r:id="rId4"/>
    <p:sldId id="316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180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2B9E5-7302-4555-86FD-E12CEBDA6515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861EE9-DA1F-426F-8CFD-6099DE84166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76650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005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2693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7700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461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6764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9421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101764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428003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81853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82980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3614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3A59-0287-49DB-B623-F4C38F82B31F}" type="datetimeFigureOut">
              <a:rPr lang="en-GB" smtClean="0"/>
              <a:pPr/>
              <a:t>21/02/2020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708E8-5933-45CE-A8E6-0870F4F0539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CA6C967E-00FD-486E-8858-706BEDB5B0D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148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Session 24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INTERNATIONAL COOPERATION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998" y="1277912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=""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2DE789EB-C055-4B25-9F7C-8C3706533F5A}"/>
              </a:ext>
            </a:extLst>
          </p:cNvPr>
          <p:cNvSpPr/>
          <p:nvPr/>
        </p:nvSpPr>
        <p:spPr>
          <a:xfrm>
            <a:off x="2427859" y="1523313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dirty="0"/>
              <a:t>First Responder Training for </a:t>
            </a:r>
            <a:br>
              <a:rPr lang="en-US" sz="4400" dirty="0"/>
            </a:br>
            <a:r>
              <a:rPr lang="en-US" sz="4400" dirty="0"/>
              <a:t>Law Enforcement</a:t>
            </a:r>
            <a:endParaRPr lang="en-GB" sz="4400" dirty="0"/>
          </a:p>
        </p:txBody>
      </p:sp>
    </p:spTree>
    <p:extLst>
      <p:ext uri="{BB962C8B-B14F-4D97-AF65-F5344CB8AC3E}">
        <p14:creationId xmlns="" xmlns:p14="http://schemas.microsoft.com/office/powerpoint/2010/main" val="98954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="" xmlns:a16="http://schemas.microsoft.com/office/drawing/2014/main" id="{42AAD5DC-4177-403E-8A85-0C2756010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13700"/>
            <a:ext cx="7886700" cy="1325563"/>
          </a:xfrm>
        </p:spPr>
        <p:txBody>
          <a:bodyPr/>
          <a:lstStyle/>
          <a:p>
            <a:r>
              <a:rPr lang="en-US" altLang="en-US" dirty="0"/>
              <a:t>Session </a:t>
            </a:r>
            <a:r>
              <a:rPr lang="en-US" altLang="en-US" dirty="0" smtClean="0"/>
              <a:t>Objective</a:t>
            </a:r>
            <a:endParaRPr lang="en-US" altLang="en-US" dirty="0"/>
          </a:p>
        </p:txBody>
      </p:sp>
      <p:sp>
        <p:nvSpPr>
          <p:cNvPr id="16386" name="Content Placeholder 2">
            <a:extLst>
              <a:ext uri="{FF2B5EF4-FFF2-40B4-BE49-F238E27FC236}">
                <a16:creationId xmlns="" xmlns:a16="http://schemas.microsoft.com/office/drawing/2014/main" id="{333F7E79-79C0-46E2-99ED-0DB3AFA54A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Explain the relevance of international cooperation in targeting online crime </a:t>
            </a:r>
            <a:r>
              <a:rPr lang="en-US" dirty="0" smtClean="0">
                <a:ea typeface="MS PGothic" charset="0"/>
              </a:rPr>
              <a:t>proceeds through case study scenario.</a:t>
            </a:r>
            <a:endParaRPr lang="en-US" dirty="0">
              <a:solidFill>
                <a:srgbClr val="00000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93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Naslov 1">
            <a:extLst>
              <a:ext uri="{FF2B5EF4-FFF2-40B4-BE49-F238E27FC236}">
                <a16:creationId xmlns="" xmlns:a16="http://schemas.microsoft.com/office/drawing/2014/main" id="{09C84722-F1D2-499A-B3F4-6EE481B32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052513"/>
            <a:ext cx="8229600" cy="647700"/>
          </a:xfrm>
        </p:spPr>
        <p:txBody>
          <a:bodyPr/>
          <a:lstStyle/>
          <a:p>
            <a:r>
              <a:rPr lang="en-US" altLang="en-US" sz="2800" b="1" dirty="0" smtClean="0"/>
              <a:t>Exercise/case study example:</a:t>
            </a:r>
            <a:endParaRPr lang="en-US" altLang="en-US" sz="2800" dirty="0"/>
          </a:p>
        </p:txBody>
      </p:sp>
      <p:graphicFrame>
        <p:nvGraphicFramePr>
          <p:cNvPr id="4" name="Označba mesta vsebine 3">
            <a:extLst>
              <a:ext uri="{FF2B5EF4-FFF2-40B4-BE49-F238E27FC236}">
                <a16:creationId xmlns="" xmlns:a16="http://schemas.microsoft.com/office/drawing/2014/main" id="{720650C6-A46B-4DB9-8F9E-ECB771934CA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8313" y="1773238"/>
          <a:ext cx="8064500" cy="4751387"/>
        </p:xfrm>
        <a:graphic>
          <a:graphicData uri="http://schemas.openxmlformats.org/drawingml/2006/table">
            <a:tbl>
              <a:tblPr/>
              <a:tblGrid>
                <a:gridCol w="395922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10527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47513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l-SI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Discuss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domestic </a:t>
                      </a:r>
                      <a:r>
                        <a:rPr kumimoji="0" lang="en-US" sz="2000" b="1" i="0" u="sng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legal provisions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and jurisprudence on: </a:t>
                      </a:r>
                      <a:endParaRPr kumimoji="0" lang="sl-SI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MLA request and execution</a:t>
                      </a:r>
                      <a:r>
                        <a:rPr kumimoji="0" lang="sl-SI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access to bank data</a:t>
                      </a:r>
                      <a:endParaRPr kumimoji="0" lang="sl-SI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access to </a:t>
                      </a:r>
                      <a:r>
                        <a:rPr kumimoji="0" lang="sl-SI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ISP</a:t>
                      </a:r>
                      <a:r>
                        <a:rPr kumimoji="0" lang="sl-SI" alt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’</a:t>
                      </a:r>
                      <a:r>
                        <a:rPr kumimoji="0" lang="sl-SI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 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subscriber, traffic and content data, including interception</a:t>
                      </a:r>
                      <a:endParaRPr kumimoji="0" lang="sl-SI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preservation request direct</a:t>
                      </a:r>
                      <a:r>
                        <a:rPr kumimoji="0" lang="sl-SI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ly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to ISP</a:t>
                      </a:r>
                      <a:endParaRPr kumimoji="0" lang="sl-SI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ac</a:t>
                      </a:r>
                      <a:r>
                        <a:rPr kumimoji="0" lang="sl-SI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</a:t>
                      </a:r>
                      <a:r>
                        <a:rPr kumimoji="0" lang="en-US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ess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, seizure and forensic analysis of stored computer data (e-evidence) </a:t>
                      </a:r>
                      <a:endParaRPr kumimoji="0" lang="sl-SI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Freezing of transaction/property</a:t>
                      </a:r>
                      <a:endParaRPr kumimoji="0" lang="sl-SI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Confiscation of property</a:t>
                      </a:r>
                      <a:endParaRPr kumimoji="0" lang="sl-SI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Asset sharing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 </a:t>
                      </a:r>
                      <a:endParaRPr kumimoji="0" lang="sl-SI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Provide/discuss </a:t>
                      </a:r>
                      <a:r>
                        <a:rPr kumimoji="0" lang="en-US" sz="2000" b="1" i="0" u="sng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templates/forms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  for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:</a:t>
                      </a:r>
                      <a:endParaRPr kumimoji="0" lang="sl-SI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l-SI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sng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MLA request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on the basis of national legislation in relation to Budapest and Warsaw conventions </a:t>
                      </a:r>
                      <a:endParaRPr kumimoji="0" lang="sl-SI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expedited preservation of stored computer data and disclosure of traffic data</a:t>
                      </a:r>
                      <a:endParaRPr kumimoji="0" lang="sl-SI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direct preservation request to ISP</a:t>
                      </a:r>
                      <a:endParaRPr kumimoji="0" lang="sl-SI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request through 24/7 network (Budapest Convention)</a:t>
                      </a:r>
                      <a:endParaRPr kumimoji="0" lang="sl-SI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FIU request to postpone financial transaction abro</a:t>
                      </a:r>
                      <a:r>
                        <a:rPr kumimoji="0" lang="sl-SI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a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d</a:t>
                      </a:r>
                      <a:endParaRPr kumimoji="0" lang="sl-SI" sz="2000" b="0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58981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6" descr="Question Mark Clip Art">
            <a:hlinkClick r:id="rId2"/>
            <a:extLst>
              <a:ext uri="{FF2B5EF4-FFF2-40B4-BE49-F238E27FC236}">
                <a16:creationId xmlns="" xmlns:a16="http://schemas.microsoft.com/office/drawing/2014/main" id="{2AFE88C2-F559-498A-A092-A03FD9BEBE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Box 4">
            <a:extLst>
              <a:ext uri="{FF2B5EF4-FFF2-40B4-BE49-F238E27FC236}">
                <a16:creationId xmlns="" xmlns:a16="http://schemas.microsoft.com/office/drawing/2014/main" id="{7F6D8E14-4ADC-405B-A87F-1156D3D264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5400"/>
              <a:t>Questions</a:t>
            </a:r>
          </a:p>
        </p:txBody>
      </p:sp>
    </p:spTree>
    <p:extLst>
      <p:ext uri="{BB962C8B-B14F-4D97-AF65-F5344CB8AC3E}">
        <p14:creationId xmlns="" xmlns:p14="http://schemas.microsoft.com/office/powerpoint/2010/main" val="2870730951"/>
      </p:ext>
    </p:extLst>
  </p:cSld>
  <p:clrMapOvr>
    <a:masterClrMapping/>
  </p:clrMapOvr>
</p:sld>
</file>

<file path=ppt/theme/theme1.xml><?xml version="1.0" encoding="utf-8"?>
<a:theme xmlns:a="http://schemas.openxmlformats.org/drawingml/2006/main" name="CyberEast theme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yberEast Template" id="{40A3B124-9129-4B9D-BC1A-B83ADD00B5B6}" vid="{129BBABC-C737-4432-8816-7CA6A819CD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CyberEast Template</Template>
  <TotalTime>6</TotalTime>
  <Words>153</Words>
  <Application>Microsoft Office PowerPoint</Application>
  <PresentationFormat>On-screen Show (4:3)</PresentationFormat>
  <Paragraphs>27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CyberEast theme template</vt:lpstr>
      <vt:lpstr>  </vt:lpstr>
      <vt:lpstr>Session Objective</vt:lpstr>
      <vt:lpstr>Exercise/case study example: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Terry Baker</dc:creator>
  <cp:lastModifiedBy>Gio Jo</cp:lastModifiedBy>
  <cp:revision>4</cp:revision>
  <dcterms:created xsi:type="dcterms:W3CDTF">2020-01-23T00:11:53Z</dcterms:created>
  <dcterms:modified xsi:type="dcterms:W3CDTF">2020-02-21T21:48:51Z</dcterms:modified>
</cp:coreProperties>
</file>