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318" r:id="rId2"/>
    <p:sldId id="284" r:id="rId3"/>
    <p:sldId id="296" r:id="rId4"/>
    <p:sldId id="285" r:id="rId5"/>
    <p:sldId id="286" r:id="rId6"/>
    <p:sldId id="345" r:id="rId7"/>
    <p:sldId id="349" r:id="rId8"/>
    <p:sldId id="346" r:id="rId9"/>
    <p:sldId id="350" r:id="rId10"/>
    <p:sldId id="351" r:id="rId11"/>
    <p:sldId id="352" r:id="rId12"/>
    <p:sldId id="354" r:id="rId13"/>
    <p:sldId id="357" r:id="rId14"/>
    <p:sldId id="355" r:id="rId15"/>
    <p:sldId id="347" r:id="rId16"/>
    <p:sldId id="359" r:id="rId17"/>
    <p:sldId id="360" r:id="rId18"/>
    <p:sldId id="362" r:id="rId19"/>
    <p:sldId id="367" r:id="rId20"/>
    <p:sldId id="364" r:id="rId21"/>
    <p:sldId id="365" r:id="rId22"/>
    <p:sldId id="368" r:id="rId23"/>
    <p:sldId id="316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334787-65D9-4F93-9AC4-733ADF57ED45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9B901-AB26-4B44-926B-12A947C1E567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41150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>
            <a:extLst>
              <a:ext uri="{FF2B5EF4-FFF2-40B4-BE49-F238E27FC236}">
                <a16:creationId xmlns:a16="http://schemas.microsoft.com/office/drawing/2014/main" id="{0955FF42-3882-4CD4-B2C3-1A53BF8806B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>
            <a:extLst>
              <a:ext uri="{FF2B5EF4-FFF2-40B4-BE49-F238E27FC236}">
                <a16:creationId xmlns:a16="http://schemas.microsoft.com/office/drawing/2014/main" id="{6A00D1D9-B3AA-4BF1-B1EA-C8A85509FB6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8196" name="Slide Number Placeholder 3">
            <a:extLst>
              <a:ext uri="{FF2B5EF4-FFF2-40B4-BE49-F238E27FC236}">
                <a16:creationId xmlns:a16="http://schemas.microsoft.com/office/drawing/2014/main" id="{FAD3119C-3924-458A-BE56-A3173870AC6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7C25457-4334-4D70-83CD-6B12BD9F4F92}" type="slidenum">
              <a:rPr lang="en-US" altLang="en-US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960833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>
            <a:extLst>
              <a:ext uri="{FF2B5EF4-FFF2-40B4-BE49-F238E27FC236}">
                <a16:creationId xmlns:a16="http://schemas.microsoft.com/office/drawing/2014/main" id="{193768C0-DC25-48F4-A4B7-B63B9CAAE9B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>
            <a:extLst>
              <a:ext uri="{FF2B5EF4-FFF2-40B4-BE49-F238E27FC236}">
                <a16:creationId xmlns:a16="http://schemas.microsoft.com/office/drawing/2014/main" id="{FEAD584A-85FB-4564-9D44-40F506BDDD7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3796" name="Slide Number Placeholder 3">
            <a:extLst>
              <a:ext uri="{FF2B5EF4-FFF2-40B4-BE49-F238E27FC236}">
                <a16:creationId xmlns:a16="http://schemas.microsoft.com/office/drawing/2014/main" id="{F5683745-046B-4584-B352-BE93C7BD264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56DC6CA-EC83-48DD-8039-E6C93E867EEC}" type="slidenum">
              <a:rPr lang="en-US" altLang="en-US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33759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CD23502E-179A-443C-8253-2CFA355723B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F484AB3C-1F45-4800-8C8E-408FE29639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24DFFC1C-5F69-463F-A4E2-85070C0687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9277C9B4-A99C-4449-AC1A-864A6CC3F82E}" type="slidenum">
              <a:rPr lang="en-US" altLang="en-US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662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>
            <a:extLst>
              <a:ext uri="{FF2B5EF4-FFF2-40B4-BE49-F238E27FC236}">
                <a16:creationId xmlns:a16="http://schemas.microsoft.com/office/drawing/2014/main" id="{C1D1259E-CF69-4767-A0CD-FD9316F5B24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>
            <a:extLst>
              <a:ext uri="{FF2B5EF4-FFF2-40B4-BE49-F238E27FC236}">
                <a16:creationId xmlns:a16="http://schemas.microsoft.com/office/drawing/2014/main" id="{D4894416-8EB9-403B-82BA-78160EC1FE0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altLang="en-US" dirty="0"/>
          </a:p>
        </p:txBody>
      </p:sp>
      <p:sp>
        <p:nvSpPr>
          <p:cNvPr id="38916" name="Slide Number Placeholder 3">
            <a:extLst>
              <a:ext uri="{FF2B5EF4-FFF2-40B4-BE49-F238E27FC236}">
                <a16:creationId xmlns:a16="http://schemas.microsoft.com/office/drawing/2014/main" id="{50CBA498-9037-414E-8ADA-A9E5082D11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3CCD10D4-4699-4F67-97E1-1653825E5363}" type="slidenum">
              <a:rPr lang="en-US" altLang="en-US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447456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>
            <a:extLst>
              <a:ext uri="{FF2B5EF4-FFF2-40B4-BE49-F238E27FC236}">
                <a16:creationId xmlns:a16="http://schemas.microsoft.com/office/drawing/2014/main" id="{43586DF1-002D-4EB5-A7D9-5526F1A969F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>
            <a:extLst>
              <a:ext uri="{FF2B5EF4-FFF2-40B4-BE49-F238E27FC236}">
                <a16:creationId xmlns:a16="http://schemas.microsoft.com/office/drawing/2014/main" id="{91123F7D-2A9B-48D3-83B9-088D2C390E3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3012" name="Slide Number Placeholder 3">
            <a:extLst>
              <a:ext uri="{FF2B5EF4-FFF2-40B4-BE49-F238E27FC236}">
                <a16:creationId xmlns:a16="http://schemas.microsoft.com/office/drawing/2014/main" id="{DEA448C5-F5D6-4921-B15A-9F2A2F61277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27910AF-B3B8-42B9-B12E-391DBBEF04CC}" type="slidenum">
              <a:rPr lang="en-US" altLang="en-US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26624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>
            <a:extLst>
              <a:ext uri="{FF2B5EF4-FFF2-40B4-BE49-F238E27FC236}">
                <a16:creationId xmlns:a16="http://schemas.microsoft.com/office/drawing/2014/main" id="{A7EE6697-6C56-4EE7-9905-D3BB5988D96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>
            <a:extLst>
              <a:ext uri="{FF2B5EF4-FFF2-40B4-BE49-F238E27FC236}">
                <a16:creationId xmlns:a16="http://schemas.microsoft.com/office/drawing/2014/main" id="{C9EA5CDF-350B-44FC-BADC-952140E686E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45060" name="Slide Number Placeholder 3">
            <a:extLst>
              <a:ext uri="{FF2B5EF4-FFF2-40B4-BE49-F238E27FC236}">
                <a16:creationId xmlns:a16="http://schemas.microsoft.com/office/drawing/2014/main" id="{0990D924-8545-4B48-928C-9DFA237A38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DD80EFBD-FC5D-4AB5-A24F-20CDE2644957}" type="slidenum">
              <a:rPr lang="en-US" altLang="en-US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53456584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>
            <a:extLst>
              <a:ext uri="{FF2B5EF4-FFF2-40B4-BE49-F238E27FC236}">
                <a16:creationId xmlns:a16="http://schemas.microsoft.com/office/drawing/2014/main" id="{C635DF2B-196F-4908-914C-192903E2BA8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>
            <a:extLst>
              <a:ext uri="{FF2B5EF4-FFF2-40B4-BE49-F238E27FC236}">
                <a16:creationId xmlns:a16="http://schemas.microsoft.com/office/drawing/2014/main" id="{53C1CDFC-EE4C-48CF-AA89-56725E4136B7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altLang="en-US" dirty="0"/>
          </a:p>
        </p:txBody>
      </p:sp>
      <p:sp>
        <p:nvSpPr>
          <p:cNvPr id="48132" name="Slide Number Placeholder 3">
            <a:extLst>
              <a:ext uri="{FF2B5EF4-FFF2-40B4-BE49-F238E27FC236}">
                <a16:creationId xmlns:a16="http://schemas.microsoft.com/office/drawing/2014/main" id="{3AF5D0F8-08B6-4A41-8235-4FD856E58C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B7359F03-AF4B-4D64-B0C8-0C2CD7BB9E49}" type="slidenum">
              <a:rPr lang="en-US" altLang="en-US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7175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Slide Image Placeholder 1">
            <a:extLst>
              <a:ext uri="{FF2B5EF4-FFF2-40B4-BE49-F238E27FC236}">
                <a16:creationId xmlns:a16="http://schemas.microsoft.com/office/drawing/2014/main" id="{502B7E61-A9A5-4C80-836C-6177049F954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7" name="Notes Placeholder 2">
            <a:extLst>
              <a:ext uri="{FF2B5EF4-FFF2-40B4-BE49-F238E27FC236}">
                <a16:creationId xmlns:a16="http://schemas.microsoft.com/office/drawing/2014/main" id="{8F554D16-43B2-480E-AA5A-FBE2B3748C1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52228" name="Slide Number Placeholder 3">
            <a:extLst>
              <a:ext uri="{FF2B5EF4-FFF2-40B4-BE49-F238E27FC236}">
                <a16:creationId xmlns:a16="http://schemas.microsoft.com/office/drawing/2014/main" id="{A29DBCF5-367A-4559-ABCD-A5CDE76FDD1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697EC3B8-3D4B-4212-B24B-DD116E24D445}" type="slidenum">
              <a:rPr lang="en-US" altLang="en-US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18667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>
            <a:extLst>
              <a:ext uri="{FF2B5EF4-FFF2-40B4-BE49-F238E27FC236}">
                <a16:creationId xmlns:a16="http://schemas.microsoft.com/office/drawing/2014/main" id="{7BAF2C1B-33F4-4BB8-ACE4-AD2A285D6DE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>
            <a:extLst>
              <a:ext uri="{FF2B5EF4-FFF2-40B4-BE49-F238E27FC236}">
                <a16:creationId xmlns:a16="http://schemas.microsoft.com/office/drawing/2014/main" id="{2ACD61F2-B3B5-4BBB-BC1A-22F55DE3C8E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2292" name="Slide Number Placeholder 3">
            <a:extLst>
              <a:ext uri="{FF2B5EF4-FFF2-40B4-BE49-F238E27FC236}">
                <a16:creationId xmlns:a16="http://schemas.microsoft.com/office/drawing/2014/main" id="{0AEC47A3-9C1B-438E-BE28-FEEF9E41279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7EF71BE-3815-4CC4-8168-2C831D1A41E5}" type="slidenum">
              <a:rPr lang="en-US" altLang="en-US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539012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25860B36-538D-4704-AD64-BA7FD747E6E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F82A681A-89FB-423B-9CEC-E86AB76CDE4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31050F15-6EBA-4C43-9BA1-23B9D23EE5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A85DD72-960E-4CE7-AF0B-794021767D4A}" type="slidenum">
              <a:rPr lang="en-US" altLang="en-US"/>
              <a:pPr/>
              <a:t>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74853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>
            <a:extLst>
              <a:ext uri="{FF2B5EF4-FFF2-40B4-BE49-F238E27FC236}">
                <a16:creationId xmlns:a16="http://schemas.microsoft.com/office/drawing/2014/main" id="{9DE83AAD-4F3C-4168-9057-9C3A8A7DCA1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>
            <a:extLst>
              <a:ext uri="{FF2B5EF4-FFF2-40B4-BE49-F238E27FC236}">
                <a16:creationId xmlns:a16="http://schemas.microsoft.com/office/drawing/2014/main" id="{9648F51F-88AB-487A-9996-303FE6C0CB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altLang="en-US" dirty="0"/>
          </a:p>
        </p:txBody>
      </p:sp>
      <p:sp>
        <p:nvSpPr>
          <p:cNvPr id="16388" name="Slide Number Placeholder 3">
            <a:extLst>
              <a:ext uri="{FF2B5EF4-FFF2-40B4-BE49-F238E27FC236}">
                <a16:creationId xmlns:a16="http://schemas.microsoft.com/office/drawing/2014/main" id="{094E3432-0A3B-488D-8C00-ADDCCD7491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136F4AE4-A8CE-43AE-963E-0AD426D4B8E1}" type="slidenum">
              <a:rPr lang="en-US" altLang="en-US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07784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5FE98586-8B05-4BE6-A4CC-79922B741AC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CC50A976-B1C4-405A-BE7F-A9FEC39AE2B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EEFAD1C3-740A-4449-A556-318615504BA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EB5EBE49-8137-4A9B-A951-78981FDA76F4}" type="slidenum">
              <a:rPr lang="en-US" altLang="en-US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90550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>
            <a:extLst>
              <a:ext uri="{FF2B5EF4-FFF2-40B4-BE49-F238E27FC236}">
                <a16:creationId xmlns:a16="http://schemas.microsoft.com/office/drawing/2014/main" id="{347FE45C-6193-438C-A65D-790707C0D6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>
            <a:extLst>
              <a:ext uri="{FF2B5EF4-FFF2-40B4-BE49-F238E27FC236}">
                <a16:creationId xmlns:a16="http://schemas.microsoft.com/office/drawing/2014/main" id="{9E2E8FAF-F483-45B9-8C9C-B9C97C797F6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3556" name="Slide Number Placeholder 3">
            <a:extLst>
              <a:ext uri="{FF2B5EF4-FFF2-40B4-BE49-F238E27FC236}">
                <a16:creationId xmlns:a16="http://schemas.microsoft.com/office/drawing/2014/main" id="{AE3572C6-600A-45AD-A2C5-D017F573D9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A9B40B2B-D84C-46F8-BF21-86F33453336A}" type="slidenum">
              <a:rPr lang="en-US" altLang="en-US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184657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>
            <a:extLst>
              <a:ext uri="{FF2B5EF4-FFF2-40B4-BE49-F238E27FC236}">
                <a16:creationId xmlns:a16="http://schemas.microsoft.com/office/drawing/2014/main" id="{BED408DE-CC4E-4CE9-9377-6EAD641F31B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>
            <a:extLst>
              <a:ext uri="{FF2B5EF4-FFF2-40B4-BE49-F238E27FC236}">
                <a16:creationId xmlns:a16="http://schemas.microsoft.com/office/drawing/2014/main" id="{9560D310-BA42-48F5-AA3B-D16277BD197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25604" name="Slide Number Placeholder 3">
            <a:extLst>
              <a:ext uri="{FF2B5EF4-FFF2-40B4-BE49-F238E27FC236}">
                <a16:creationId xmlns:a16="http://schemas.microsoft.com/office/drawing/2014/main" id="{ECF35A46-C1F0-446C-B616-6EDECD9E7E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5EE47D10-0EA0-4235-ABF8-B412D9687BAE}" type="slidenum">
              <a:rPr lang="en-US" altLang="en-US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301722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0779222C-E8BA-44E4-ADAA-C8890BD190C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B64F56C6-7168-49F1-9195-23DCDCA4AC0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Tx/>
              <a:buAutoNum type="arabicPeriod"/>
            </a:pPr>
            <a:endParaRPr lang="en-US" altLang="en-US" dirty="0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93224DB0-76FA-42B9-9852-D4A2ED403C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2EF3F306-0D29-4991-A980-DD689280F808}" type="slidenum">
              <a:rPr lang="en-US" altLang="en-US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466124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>
            <a:extLst>
              <a:ext uri="{FF2B5EF4-FFF2-40B4-BE49-F238E27FC236}">
                <a16:creationId xmlns:a16="http://schemas.microsoft.com/office/drawing/2014/main" id="{27B7B1A5-384D-4384-9585-F3276ED7DC8E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>
            <a:extLst>
              <a:ext uri="{FF2B5EF4-FFF2-40B4-BE49-F238E27FC236}">
                <a16:creationId xmlns:a16="http://schemas.microsoft.com/office/drawing/2014/main" id="{D87EB90B-19D3-40A7-95E1-6501D91A97B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31748" name="Slide Number Placeholder 3">
            <a:extLst>
              <a:ext uri="{FF2B5EF4-FFF2-40B4-BE49-F238E27FC236}">
                <a16:creationId xmlns:a16="http://schemas.microsoft.com/office/drawing/2014/main" id="{E5FB8F02-CF42-4CD5-AC43-052B11819E4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42B02F5-382C-4E27-B661-61A0CF5C80F0}" type="slidenum">
              <a:rPr lang="en-US" altLang="en-US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374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05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693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0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61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6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2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76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003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853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980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614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3A59-0287-49DB-B623-F4C38F82B31F}" type="datetimeFigureOut">
              <a:rPr lang="en-GB" smtClean="0"/>
              <a:t>29/01/2020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708E8-5933-45CE-A8E6-0870F4F0539D}" type="slidenum">
              <a:rPr lang="en-GB" smtClean="0"/>
              <a:t>‹#›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6C967E-00FD-486E-8858-706BEDB5B0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23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Online Criminal Money Flow Typologies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Part 1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998" y="1277912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EE16E28-9DBF-4618-9162-C0886B808993}"/>
              </a:ext>
            </a:extLst>
          </p:cNvPr>
          <p:cNvSpPr/>
          <p:nvPr/>
        </p:nvSpPr>
        <p:spPr>
          <a:xfrm>
            <a:off x="2370358" y="1406201"/>
            <a:ext cx="468700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Online Criminal Money Flow Typologies</a:t>
            </a:r>
            <a:endParaRPr lang="en-GB" sz="4400" dirty="0"/>
          </a:p>
        </p:txBody>
      </p:sp>
    </p:spTree>
    <p:extLst>
      <p:ext uri="{BB962C8B-B14F-4D97-AF65-F5344CB8AC3E}">
        <p14:creationId xmlns:p14="http://schemas.microsoft.com/office/powerpoint/2010/main" val="989543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D12F1C1E-0713-42E5-86BD-3EE4EDBF63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24419"/>
            <a:ext cx="7886700" cy="1325563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Traditional Banking Services</a:t>
            </a:r>
          </a:p>
        </p:txBody>
      </p:sp>
      <p:sp>
        <p:nvSpPr>
          <p:cNvPr id="22531" name="Content Placeholder 2">
            <a:extLst>
              <a:ext uri="{FF2B5EF4-FFF2-40B4-BE49-F238E27FC236}">
                <a16:creationId xmlns:a16="http://schemas.microsoft.com/office/drawing/2014/main" id="{8EB67B25-3F4D-471D-9092-2A68E740F8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pPr algn="ctr">
              <a:buFont typeface="Arial" panose="020B0604020202020204" pitchFamily="34" charset="0"/>
              <a:buNone/>
            </a:pPr>
            <a:r>
              <a:rPr lang="en-US" altLang="en-US" dirty="0">
                <a:solidFill>
                  <a:srgbClr val="00B050"/>
                </a:solidFill>
              </a:rPr>
              <a:t>DISCUSSION:</a:t>
            </a:r>
          </a:p>
          <a:p>
            <a:pPr algn="ctr">
              <a:buFont typeface="Arial" panose="020B0604020202020204" pitchFamily="34" charset="0"/>
              <a:buNone/>
            </a:pPr>
            <a:r>
              <a:rPr lang="en-US" altLang="en-US" dirty="0">
                <a:solidFill>
                  <a:srgbClr val="00B050"/>
                </a:solidFill>
              </a:rPr>
              <a:t> </a:t>
            </a:r>
          </a:p>
          <a:p>
            <a:r>
              <a:rPr lang="en-US" altLang="en-US" dirty="0">
                <a:solidFill>
                  <a:srgbClr val="00B050"/>
                </a:solidFill>
              </a:rPr>
              <a:t>Within the traditional banking sector, what techniques can be used to obfuscate the sources of funds extracted from a victim’s bank account?</a:t>
            </a:r>
          </a:p>
        </p:txBody>
      </p:sp>
    </p:spTree>
    <p:extLst>
      <p:ext uri="{BB962C8B-B14F-4D97-AF65-F5344CB8AC3E}">
        <p14:creationId xmlns:p14="http://schemas.microsoft.com/office/powerpoint/2010/main" val="2168864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id="{94BE93A1-D48C-4E69-8D50-38E321D7D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78190"/>
            <a:ext cx="7886700" cy="1325563"/>
          </a:xfrm>
        </p:spPr>
        <p:txBody>
          <a:bodyPr/>
          <a:lstStyle/>
          <a:p>
            <a:r>
              <a:rPr lang="en-US" altLang="en-US" dirty="0"/>
              <a:t>Wire Transfer Typology</a:t>
            </a:r>
          </a:p>
        </p:txBody>
      </p:sp>
      <p:sp>
        <p:nvSpPr>
          <p:cNvPr id="24579" name="Content Placeholder 2">
            <a:extLst>
              <a:ext uri="{FF2B5EF4-FFF2-40B4-BE49-F238E27FC236}">
                <a16:creationId xmlns:a16="http://schemas.microsoft.com/office/drawing/2014/main" id="{C93B3064-D7A7-4BC7-9F63-8431DD3C0B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500" dirty="0"/>
              <a:t>Victim bank accounts are compromised through various cybercrime techniques (e.g. phishing, malware).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New beneficiaries are added to the victim’s bank account and funds are transferred to mule accounts.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Funds are withdrawn in cash or transferred to other destinations.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Transfers are made in small amounts to avoid reporting thresholds.</a:t>
            </a:r>
          </a:p>
          <a:p>
            <a:pPr>
              <a:lnSpc>
                <a:spcPct val="80000"/>
              </a:lnSpc>
            </a:pPr>
            <a:r>
              <a:rPr lang="en-US" altLang="en-US" sz="2500" dirty="0"/>
              <a:t>Complex structures of meaningless transfers to mule accounts are used to obfuscate the source of funds.</a:t>
            </a:r>
          </a:p>
        </p:txBody>
      </p:sp>
    </p:spTree>
    <p:extLst>
      <p:ext uri="{BB962C8B-B14F-4D97-AF65-F5344CB8AC3E}">
        <p14:creationId xmlns:p14="http://schemas.microsoft.com/office/powerpoint/2010/main" val="4883491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>
            <a:extLst>
              <a:ext uri="{FF2B5EF4-FFF2-40B4-BE49-F238E27FC236}">
                <a16:creationId xmlns:a16="http://schemas.microsoft.com/office/drawing/2014/main" id="{A93954DD-D4C4-4CDF-8EFE-D85477F046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037593"/>
            <a:ext cx="8229600" cy="1152525"/>
          </a:xfrm>
        </p:spPr>
        <p:txBody>
          <a:bodyPr/>
          <a:lstStyle/>
          <a:p>
            <a:r>
              <a:rPr lang="en-US" altLang="en-US" dirty="0">
                <a:solidFill>
                  <a:srgbClr val="00B050"/>
                </a:solidFill>
              </a:rPr>
              <a:t>Customer Protection</a:t>
            </a:r>
          </a:p>
        </p:txBody>
      </p:sp>
      <p:sp>
        <p:nvSpPr>
          <p:cNvPr id="26627" name="Content Placeholder 2">
            <a:extLst>
              <a:ext uri="{FF2B5EF4-FFF2-40B4-BE49-F238E27FC236}">
                <a16:creationId xmlns:a16="http://schemas.microsoft.com/office/drawing/2014/main" id="{6CBCDC39-2764-417F-BF4F-87B1CE6467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313" y="2492375"/>
            <a:ext cx="8229600" cy="345757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altLang="en-US" dirty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>
                <a:solidFill>
                  <a:srgbClr val="00B050"/>
                </a:solidFill>
              </a:rPr>
              <a:t>DISCUSSION: </a:t>
            </a:r>
          </a:p>
          <a:p>
            <a:r>
              <a:rPr lang="en-US" altLang="en-US" dirty="0">
                <a:solidFill>
                  <a:srgbClr val="00B050"/>
                </a:solidFill>
              </a:rPr>
              <a:t>What controls do financial institutions use to prevent the misuse of customer’s compromised online banking credentials?</a:t>
            </a:r>
          </a:p>
          <a:p>
            <a:endParaRPr lang="en-US" alt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141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>
            <a:extLst>
              <a:ext uri="{FF2B5EF4-FFF2-40B4-BE49-F238E27FC236}">
                <a16:creationId xmlns:a16="http://schemas.microsoft.com/office/drawing/2014/main" id="{E0DAB290-5F19-45CC-8622-4705D5028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948817"/>
            <a:ext cx="8229600" cy="1368425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Identification of use of </a:t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>Wire Transfers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751A0EA8-A68A-4084-8B4E-B3219FBC5C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sources of evidence can be used to indicate the use of wire transfers?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identification/use of wire transfers?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8314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13F23C-FAEF-4283-8832-A02838750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1719261"/>
          </a:xfrm>
        </p:spPr>
        <p:txBody>
          <a:bodyPr/>
          <a:lstStyle/>
          <a:p>
            <a:pPr algn="ctr">
              <a:defRPr/>
            </a:pPr>
            <a:r>
              <a:rPr lang="en-US" dirty="0"/>
              <a:t>Cash withdrawals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5EBDA8-3772-4F47-9E84-E436FC8A49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09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itle 1">
            <a:extLst>
              <a:ext uri="{FF2B5EF4-FFF2-40B4-BE49-F238E27FC236}">
                <a16:creationId xmlns:a16="http://schemas.microsoft.com/office/drawing/2014/main" id="{D76F946F-30E0-4421-A8CD-F0FE019E0C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38700"/>
            <a:ext cx="8229600" cy="1728787"/>
          </a:xfrm>
        </p:spPr>
        <p:txBody>
          <a:bodyPr/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What challenges does cash </a:t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>present for cybercriminals?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BB339C38-0080-4CCB-A1E0-032034C2FB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867487"/>
            <a:ext cx="7886700" cy="3309476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do YOU think?</a:t>
            </a:r>
          </a:p>
        </p:txBody>
      </p:sp>
    </p:spTree>
    <p:extLst>
      <p:ext uri="{BB962C8B-B14F-4D97-AF65-F5344CB8AC3E}">
        <p14:creationId xmlns:p14="http://schemas.microsoft.com/office/powerpoint/2010/main" val="1767281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>
            <a:extLst>
              <a:ext uri="{FF2B5EF4-FFF2-40B4-BE49-F238E27FC236}">
                <a16:creationId xmlns:a16="http://schemas.microsoft.com/office/drawing/2014/main" id="{211310E3-07A3-448C-A2C6-6D8EE72F9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87068"/>
            <a:ext cx="7886700" cy="1325563"/>
          </a:xfrm>
        </p:spPr>
        <p:txBody>
          <a:bodyPr/>
          <a:lstStyle/>
          <a:p>
            <a:r>
              <a:rPr lang="en-US" altLang="en-US" dirty="0"/>
              <a:t>Cash Withdrawal Typology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9A651364-78DA-400B-832F-866E1FCCC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 some instances of cybercrime, such as payment card-related crime, crime proceeds are immediately withdrawn in cash.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 other instances, crime proceeds from other types of crime are transferred to mule accounts, from which they are withdrawn.</a:t>
            </a:r>
          </a:p>
          <a:p>
            <a:pPr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Cash it typically re-introduced to the financial system through a variety of techniques such as: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Purchase of pre-paid cards of various types (e.g. store credit, mobile phone credit).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ea typeface="MS PGothic" charset="0"/>
              </a:rPr>
              <a:t>The use of money mules or compromised bank accounts.</a:t>
            </a: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  <a:p>
            <a:pPr lvl="1">
              <a:buFont typeface="Arial" charset="0"/>
              <a:buChar char="–"/>
              <a:defRPr/>
            </a:pPr>
            <a:endParaRPr lang="en-US" dirty="0"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62805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>
            <a:extLst>
              <a:ext uri="{FF2B5EF4-FFF2-40B4-BE49-F238E27FC236}">
                <a16:creationId xmlns:a16="http://schemas.microsoft.com/office/drawing/2014/main" id="{710727C8-1A6D-414D-A5E2-205239AC0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977685"/>
            <a:ext cx="7886700" cy="1325563"/>
          </a:xfrm>
        </p:spPr>
        <p:txBody>
          <a:bodyPr/>
          <a:lstStyle/>
          <a:p>
            <a:r>
              <a:rPr lang="en-US" altLang="en-US" dirty="0"/>
              <a:t>Identification of Cash Withdrawals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2C2B1826-F903-4CD1-9997-F6F68786B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sources of evidence can be used to indicate the use of cash withdrawals?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identification/use of cash withdrawals?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87098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0C4ACA8-0DB9-49E5-BB8A-78218F9B5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1841329"/>
          </a:xfrm>
        </p:spPr>
        <p:txBody>
          <a:bodyPr/>
          <a:lstStyle/>
          <a:p>
            <a:pPr>
              <a:defRPr/>
            </a:pPr>
            <a:r>
              <a:rPr lang="en-US" dirty="0"/>
              <a:t>Internet Payment services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085B58-FACC-4080-A61D-01F4154DC5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16957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>
            <a:extLst>
              <a:ext uri="{FF2B5EF4-FFF2-40B4-BE49-F238E27FC236}">
                <a16:creationId xmlns:a16="http://schemas.microsoft.com/office/drawing/2014/main" id="{AA372C1B-A7C1-4A4B-9BC6-FF1480E67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700213"/>
            <a:ext cx="8229600" cy="1008062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B050"/>
                </a:solidFill>
              </a:rPr>
              <a:t>What is an Internet Payment Service?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992A981A-49ED-40E0-AACF-4E2140D345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do YOU think?</a:t>
            </a:r>
          </a:p>
        </p:txBody>
      </p:sp>
    </p:spTree>
    <p:extLst>
      <p:ext uri="{BB962C8B-B14F-4D97-AF65-F5344CB8AC3E}">
        <p14:creationId xmlns:p14="http://schemas.microsoft.com/office/powerpoint/2010/main" val="402387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72446EDC-7719-47E9-9C37-CD148BCEB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Session Objectives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080F6381-4349-4A31-B13F-7ADD8FA921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Explain the criminal money flow typologies of the use of:</a:t>
            </a:r>
          </a:p>
          <a:p>
            <a:pPr lvl="1"/>
            <a:r>
              <a:rPr lang="en-US" altLang="en-US" dirty="0"/>
              <a:t>Money Remittance Providers</a:t>
            </a:r>
          </a:p>
          <a:p>
            <a:pPr lvl="1"/>
            <a:r>
              <a:rPr lang="en-US" altLang="en-US" dirty="0"/>
              <a:t>Wire Transfers, Takeover/Opening of Bank Accounts</a:t>
            </a:r>
          </a:p>
          <a:p>
            <a:pPr lvl="1"/>
            <a:r>
              <a:rPr lang="en-US" altLang="en-US" dirty="0"/>
              <a:t>Cash Withdrawals</a:t>
            </a:r>
          </a:p>
          <a:p>
            <a:pPr lvl="1"/>
            <a:r>
              <a:rPr lang="en-US" altLang="en-US" dirty="0"/>
              <a:t>Internet Payment Services</a:t>
            </a:r>
          </a:p>
        </p:txBody>
      </p:sp>
    </p:spTree>
    <p:extLst>
      <p:ext uri="{BB962C8B-B14F-4D97-AF65-F5344CB8AC3E}">
        <p14:creationId xmlns:p14="http://schemas.microsoft.com/office/powerpoint/2010/main" val="36602580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le 1">
            <a:extLst>
              <a:ext uri="{FF2B5EF4-FFF2-40B4-BE49-F238E27FC236}">
                <a16:creationId xmlns:a16="http://schemas.microsoft.com/office/drawing/2014/main" id="{B39F6A94-72DF-45DF-8EE5-C14278B0E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30951"/>
            <a:ext cx="7886700" cy="1325563"/>
          </a:xfrm>
        </p:spPr>
        <p:txBody>
          <a:bodyPr/>
          <a:lstStyle/>
          <a:p>
            <a:r>
              <a:rPr lang="en-US" altLang="en-US" dirty="0"/>
              <a:t>Internet Payment Service Typology</a:t>
            </a:r>
          </a:p>
        </p:txBody>
      </p:sp>
      <p:sp>
        <p:nvSpPr>
          <p:cNvPr id="46083" name="Content Placeholder 2">
            <a:extLst>
              <a:ext uri="{FF2B5EF4-FFF2-40B4-BE49-F238E27FC236}">
                <a16:creationId xmlns:a16="http://schemas.microsoft.com/office/drawing/2014/main" id="{FDE618FD-11FF-4D35-B5E0-AAD9F8EF37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669003"/>
            <a:ext cx="7886700" cy="43513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3000" dirty="0"/>
              <a:t>Criminally obtained funds are transferred to an Internet Payment Service account. </a:t>
            </a:r>
          </a:p>
          <a:p>
            <a:pPr>
              <a:lnSpc>
                <a:spcPct val="80000"/>
              </a:lnSpc>
            </a:pPr>
            <a:r>
              <a:rPr lang="en-US" altLang="en-US" sz="3000" dirty="0"/>
              <a:t>Two options:</a:t>
            </a:r>
          </a:p>
          <a:p>
            <a:pPr lvl="1">
              <a:lnSpc>
                <a:spcPct val="80000"/>
              </a:lnSpc>
            </a:pPr>
            <a:r>
              <a:rPr lang="en-US" altLang="en-US" sz="2600" dirty="0"/>
              <a:t>The Internet Payment Service offers services similar to an online bank account, in which case typologies similar to “wire transfer/bank account creation or takeover” are used.</a:t>
            </a:r>
          </a:p>
          <a:p>
            <a:pPr lvl="1">
              <a:lnSpc>
                <a:spcPct val="80000"/>
              </a:lnSpc>
            </a:pPr>
            <a:r>
              <a:rPr lang="en-US" altLang="en-US" sz="2600" dirty="0"/>
              <a:t>Funds held with the Internet Payment Service are used to purchase products and services on the Internet.</a:t>
            </a:r>
          </a:p>
          <a:p>
            <a:pPr lvl="1">
              <a:lnSpc>
                <a:spcPct val="80000"/>
              </a:lnSpc>
            </a:pPr>
            <a:endParaRPr lang="en-US" altLang="en-US" sz="2600" dirty="0"/>
          </a:p>
          <a:p>
            <a:pPr lvl="1">
              <a:lnSpc>
                <a:spcPct val="80000"/>
              </a:lnSpc>
            </a:pPr>
            <a:endParaRPr lang="en-US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2008504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">
            <a:extLst>
              <a:ext uri="{FF2B5EF4-FFF2-40B4-BE49-F238E27FC236}">
                <a16:creationId xmlns:a16="http://schemas.microsoft.com/office/drawing/2014/main" id="{98268783-1E42-4774-BEB8-C3A95BFD0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73178"/>
            <a:ext cx="8229600" cy="1439863"/>
          </a:xfrm>
        </p:spPr>
        <p:txBody>
          <a:bodyPr/>
          <a:lstStyle/>
          <a:p>
            <a:pPr algn="ctr"/>
            <a:r>
              <a:rPr lang="en-US" altLang="en-US" dirty="0"/>
              <a:t>Identification of </a:t>
            </a:r>
            <a:br>
              <a:rPr lang="en-US" altLang="en-US" dirty="0"/>
            </a:br>
            <a:r>
              <a:rPr lang="en-US" altLang="en-US" dirty="0"/>
              <a:t>Internet Payment Services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31316F32-A539-4315-AF7B-890737785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748903"/>
            <a:ext cx="7886700" cy="4351338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sources of evidence can be used to indicate the use of Internet Payment Services?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identification/use of Internet payment services?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23594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itle 1">
            <a:extLst>
              <a:ext uri="{FF2B5EF4-FFF2-40B4-BE49-F238E27FC236}">
                <a16:creationId xmlns:a16="http://schemas.microsoft.com/office/drawing/2014/main" id="{655E77B5-C5CB-46D4-AF86-60B0080C4D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6855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en-US" dirty="0"/>
              <a:t>Freezing, Seizing and Confiscation of funds from Internet Payment Services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60EFA134-BC1B-4DF4-BB49-A0FDBF5953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411551"/>
            <a:ext cx="7886700" cy="4351338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freezing, seizing and confiscation of funds held by an Internet payment service provider?</a:t>
            </a:r>
          </a:p>
        </p:txBody>
      </p:sp>
    </p:spTree>
    <p:extLst>
      <p:ext uri="{BB962C8B-B14F-4D97-AF65-F5344CB8AC3E}">
        <p14:creationId xmlns:p14="http://schemas.microsoft.com/office/powerpoint/2010/main" val="33139170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6" descr="Question Mark Clip Art">
            <a:hlinkClick r:id="rId2"/>
            <a:extLst>
              <a:ext uri="{FF2B5EF4-FFF2-40B4-BE49-F238E27FC236}">
                <a16:creationId xmlns:a16="http://schemas.microsoft.com/office/drawing/2014/main" id="{C927A5CA-B4B2-4262-AF22-1C70F07F8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251" name="TextBox 4">
            <a:extLst>
              <a:ext uri="{FF2B5EF4-FFF2-40B4-BE49-F238E27FC236}">
                <a16:creationId xmlns:a16="http://schemas.microsoft.com/office/drawing/2014/main" id="{C87B1183-2E38-44D3-8241-30190BA82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5400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8899519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DEA517-3922-48E8-8E0A-7EBE7CA02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/>
              <a:t>Money Remittance Providers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1007B9-6054-4D64-83FA-1DA3A2A35F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9621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C8B65AF0-20DF-4152-8583-A2D79CBB0F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751" y="1417253"/>
            <a:ext cx="7886700" cy="4351338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sz="4000" dirty="0">
                <a:solidFill>
                  <a:srgbClr val="00B050"/>
                </a:solidFill>
                <a:ea typeface="MS PGothic" charset="0"/>
              </a:rPr>
              <a:t>DISCUSSION:</a:t>
            </a:r>
            <a:r>
              <a:rPr lang="en-US" dirty="0">
                <a:solidFill>
                  <a:srgbClr val="00B050"/>
                </a:solidFill>
                <a:ea typeface="MS PGothic" charset="0"/>
              </a:rPr>
              <a:t>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is a money remittance provider?</a:t>
            </a: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Is there a problem with remittance providers?</a:t>
            </a:r>
          </a:p>
          <a:p>
            <a:pPr marL="0" indent="0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9530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97FD14B4-CD92-4E02-AC91-B16000D43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Remittance Provider Typology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4BD737B8-E23C-4199-82F5-CC69FC5006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200" dirty="0"/>
              <a:t>Individuals (both knowingly and without knowledge) are recruited as mules to the laundering scheme, often via “work at home” job offers.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Crime proceeds are transferred to the bank accounts of the mules.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The mule withdraws the cash and transfers the cash by wire transfer to a specific beneficiary. 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The mule retains a payment as commission for performing this service. 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Transfers are usually of an amount lower than the reporting threshold, to avoid detection.</a:t>
            </a:r>
          </a:p>
          <a:p>
            <a:pPr>
              <a:lnSpc>
                <a:spcPct val="80000"/>
              </a:lnSpc>
            </a:pPr>
            <a:r>
              <a:rPr lang="en-US" altLang="en-US" sz="2200" dirty="0"/>
              <a:t>Remittance providers are used again to move the cash to its final destination.</a:t>
            </a:r>
          </a:p>
        </p:txBody>
      </p:sp>
    </p:spTree>
    <p:extLst>
      <p:ext uri="{BB962C8B-B14F-4D97-AF65-F5344CB8AC3E}">
        <p14:creationId xmlns:p14="http://schemas.microsoft.com/office/powerpoint/2010/main" val="35188379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179C6114-1C76-4C7E-B00D-0A53344CC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0062"/>
            <a:ext cx="7886700" cy="1325563"/>
          </a:xfrm>
        </p:spPr>
        <p:txBody>
          <a:bodyPr/>
          <a:lstStyle/>
          <a:p>
            <a:r>
              <a:rPr lang="en-US" altLang="en-US" dirty="0"/>
              <a:t>Complicit Provider Typology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95D60CF0-6D04-472D-9112-2BDF39D21A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Cases have been identified where extensive use of particular remittance providers has raised concerns about possible collusion or infiltration of such businesses.</a:t>
            </a:r>
          </a:p>
        </p:txBody>
      </p:sp>
    </p:spTree>
    <p:extLst>
      <p:ext uri="{BB962C8B-B14F-4D97-AF65-F5344CB8AC3E}">
        <p14:creationId xmlns:p14="http://schemas.microsoft.com/office/powerpoint/2010/main" val="23222591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DA363B37-3CB4-49BB-B6E5-2A551379B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313" y="1268414"/>
            <a:ext cx="8229600" cy="1288356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en-US" dirty="0">
                <a:solidFill>
                  <a:srgbClr val="00B050"/>
                </a:solidFill>
              </a:rPr>
              <a:t>How do we identify the use </a:t>
            </a:r>
            <a:br>
              <a:rPr lang="en-US" altLang="en-US" dirty="0">
                <a:solidFill>
                  <a:srgbClr val="00B050"/>
                </a:solidFill>
              </a:rPr>
            </a:br>
            <a:r>
              <a:rPr lang="en-US" altLang="en-US" dirty="0">
                <a:solidFill>
                  <a:srgbClr val="00B050"/>
                </a:solidFill>
              </a:rPr>
              <a:t>Remittance Providers?</a:t>
            </a:r>
          </a:p>
        </p:txBody>
      </p:sp>
      <p:sp>
        <p:nvSpPr>
          <p:cNvPr id="18434" name="Content Placeholder 2">
            <a:extLst>
              <a:ext uri="{FF2B5EF4-FFF2-40B4-BE49-F238E27FC236}">
                <a16:creationId xmlns:a16="http://schemas.microsoft.com/office/drawing/2014/main" id="{EB14A187-180E-4DE6-9F43-47B2D342E5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213" y="1944210"/>
            <a:ext cx="7886700" cy="4554243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>
              <a:buFont typeface="Arial" charset="0"/>
              <a:buChar char="•"/>
              <a:defRPr/>
            </a:pPr>
            <a:endParaRPr lang="en-US" dirty="0">
              <a:ea typeface="MS PGothic" charset="0"/>
            </a:endParaRPr>
          </a:p>
          <a:p>
            <a:pPr marL="0" indent="0" algn="ctr">
              <a:buFont typeface="Arial" charset="0"/>
              <a:buNone/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DISCUSSION: </a:t>
            </a:r>
          </a:p>
          <a:p>
            <a:pPr marL="0" indent="0" algn="ctr">
              <a:buFont typeface="Arial" charset="0"/>
              <a:buNone/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sources of evidence can be used to indicate the use of remittance providers?</a:t>
            </a:r>
          </a:p>
          <a:p>
            <a:pPr>
              <a:defRPr/>
            </a:pPr>
            <a:endParaRPr lang="en-US" dirty="0">
              <a:solidFill>
                <a:srgbClr val="00B050"/>
              </a:solidFill>
              <a:ea typeface="MS PGothic" charset="0"/>
            </a:endParaRPr>
          </a:p>
          <a:p>
            <a:pPr>
              <a:defRPr/>
            </a:pPr>
            <a:r>
              <a:rPr lang="en-US" dirty="0">
                <a:solidFill>
                  <a:srgbClr val="00B050"/>
                </a:solidFill>
                <a:ea typeface="MS PGothic" charset="0"/>
              </a:rPr>
              <a:t>What procedural powers are available/relevant to the identification/use of remittance providers?</a:t>
            </a:r>
          </a:p>
        </p:txBody>
      </p:sp>
    </p:spTree>
    <p:extLst>
      <p:ext uri="{BB962C8B-B14F-4D97-AF65-F5344CB8AC3E}">
        <p14:creationId xmlns:p14="http://schemas.microsoft.com/office/powerpoint/2010/main" val="2029017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CD3C27-BB40-44C0-8FB6-E74115A79D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dirty="0"/>
              <a:t>Wire transfer, Takeover/opening of bank accounts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4A962E-3B8E-4CA5-A1CF-BBD27FDC6D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9724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47DADA37-ABFF-4E29-B9B9-90A6DD52B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Traditional Banking Services</a:t>
            </a: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id="{AEA824D3-9EE2-4397-B44B-D5AF28B58E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278386"/>
            <a:ext cx="7886700" cy="4351338"/>
          </a:xfrm>
        </p:spPr>
        <p:txBody>
          <a:bodyPr/>
          <a:lstStyle/>
          <a:p>
            <a:r>
              <a:rPr lang="en-US" altLang="en-US" dirty="0"/>
              <a:t>Cybercriminals continue to rely on traditional banking services.</a:t>
            </a:r>
          </a:p>
          <a:p>
            <a:r>
              <a:rPr lang="en-US" altLang="en-US" dirty="0"/>
              <a:t>This is obviously particularly relevant in cases that involve extracting money from victim’s bank accounts.</a:t>
            </a:r>
          </a:p>
        </p:txBody>
      </p:sp>
    </p:spTree>
    <p:extLst>
      <p:ext uri="{BB962C8B-B14F-4D97-AF65-F5344CB8AC3E}">
        <p14:creationId xmlns:p14="http://schemas.microsoft.com/office/powerpoint/2010/main" val="1411842921"/>
      </p:ext>
    </p:extLst>
  </p:cSld>
  <p:clrMapOvr>
    <a:masterClrMapping/>
  </p:clrMapOvr>
</p:sld>
</file>

<file path=ppt/theme/theme1.xml><?xml version="1.0" encoding="utf-8"?>
<a:theme xmlns:a="http://schemas.openxmlformats.org/drawingml/2006/main" name="CyberEast them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yberEast Template" id="{40A3B124-9129-4B9D-BC1A-B83ADD00B5B6}" vid="{129BBABC-C737-4432-8816-7CA6A819CD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CyberEast Template</Template>
  <TotalTime>22</TotalTime>
  <Words>780</Words>
  <Application>Microsoft Office PowerPoint</Application>
  <PresentationFormat>On-screen Show (4:3)</PresentationFormat>
  <Paragraphs>122</Paragraphs>
  <Slides>23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Arial Narrow</vt:lpstr>
      <vt:lpstr>Calibri</vt:lpstr>
      <vt:lpstr>Calibri Light</vt:lpstr>
      <vt:lpstr>CyberEast theme template</vt:lpstr>
      <vt:lpstr>  </vt:lpstr>
      <vt:lpstr>Session Objectives</vt:lpstr>
      <vt:lpstr>Money Remittance Providers</vt:lpstr>
      <vt:lpstr>PowerPoint Presentation</vt:lpstr>
      <vt:lpstr>Remittance Provider Typology</vt:lpstr>
      <vt:lpstr>Complicit Provider Typology</vt:lpstr>
      <vt:lpstr>How do we identify the use  Remittance Providers?</vt:lpstr>
      <vt:lpstr>Wire transfer, Takeover/opening of bank accounts</vt:lpstr>
      <vt:lpstr>Traditional Banking Services</vt:lpstr>
      <vt:lpstr>Traditional Banking Services</vt:lpstr>
      <vt:lpstr>Wire Transfer Typology</vt:lpstr>
      <vt:lpstr>Customer Protection</vt:lpstr>
      <vt:lpstr>Identification of use of  Wire Transfers</vt:lpstr>
      <vt:lpstr>Cash withdrawals</vt:lpstr>
      <vt:lpstr>What challenges does cash  present for cybercriminals?</vt:lpstr>
      <vt:lpstr>Cash Withdrawal Typology</vt:lpstr>
      <vt:lpstr>Identification of Cash Withdrawals</vt:lpstr>
      <vt:lpstr>Internet Payment services</vt:lpstr>
      <vt:lpstr>What is an Internet Payment Service?</vt:lpstr>
      <vt:lpstr>Internet Payment Service Typology</vt:lpstr>
      <vt:lpstr>Identification of  Internet Payment Services</vt:lpstr>
      <vt:lpstr>Freezing, Seizing and Confiscation of funds from Internet Payment Services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Terry Baker</dc:creator>
  <cp:lastModifiedBy>Terry Baker</cp:lastModifiedBy>
  <cp:revision>4</cp:revision>
  <dcterms:created xsi:type="dcterms:W3CDTF">2020-01-27T07:25:55Z</dcterms:created>
  <dcterms:modified xsi:type="dcterms:W3CDTF">2020-01-29T22:12:11Z</dcterms:modified>
</cp:coreProperties>
</file>