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89" r:id="rId3"/>
    <p:sldId id="327" r:id="rId4"/>
    <p:sldId id="290" r:id="rId5"/>
    <p:sldId id="326" r:id="rId6"/>
    <p:sldId id="328" r:id="rId7"/>
    <p:sldId id="329" r:id="rId8"/>
    <p:sldId id="288" r:id="rId9"/>
    <p:sldId id="285" r:id="rId10"/>
    <p:sldId id="283" r:id="rId11"/>
    <p:sldId id="270" r:id="rId12"/>
    <p:sldId id="287" r:id="rId13"/>
    <p:sldId id="309" r:id="rId14"/>
    <p:sldId id="330" r:id="rId15"/>
    <p:sldId id="331" r:id="rId16"/>
    <p:sldId id="292" r:id="rId17"/>
  </p:sldIdLst>
  <p:sldSz cx="9144000" cy="6858000" type="screen4x3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DA9FF"/>
    <a:srgbClr val="6091DC"/>
    <a:srgbClr val="496BA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075" autoAdjust="0"/>
    <p:restoredTop sz="94632" autoAdjust="0"/>
  </p:normalViewPr>
  <p:slideViewPr>
    <p:cSldViewPr snapToGrid="0" snapToObjects="1">
      <p:cViewPr varScale="1">
        <p:scale>
          <a:sx n="91" d="100"/>
          <a:sy n="91" d="100"/>
        </p:scale>
        <p:origin x="-720" y="-12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9936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viewProps" Target="viewProps.xml"/><Relationship Id="rId21" Type="http://schemas.openxmlformats.org/officeDocument/2006/relationships/theme" Target="theme/theme1.xml"/><Relationship Id="rId2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printerSettings" Target="printerSettings/printerSettings1.bin"/><Relationship Id="rId1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5185CA-8E4F-964F-BE90-B83745771E69}" type="datetimeFigureOut">
              <a:rPr lang="fr-FR" smtClean="0"/>
              <a:t>09/10/17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C14E7-EBF9-8741-8127-9B28ACEF8F1B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435838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5185CA-8E4F-964F-BE90-B83745771E69}" type="datetimeFigureOut">
              <a:rPr lang="fr-FR" smtClean="0"/>
              <a:t>09/10/17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C14E7-EBF9-8741-8127-9B28ACEF8F1B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137715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5185CA-8E4F-964F-BE90-B83745771E69}" type="datetimeFigureOut">
              <a:rPr lang="fr-FR" smtClean="0"/>
              <a:t>09/10/17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C14E7-EBF9-8741-8127-9B28ACEF8F1B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851764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5185CA-8E4F-964F-BE90-B83745771E69}" type="datetimeFigureOut">
              <a:rPr lang="fr-FR" smtClean="0"/>
              <a:t>09/10/17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C14E7-EBF9-8741-8127-9B28ACEF8F1B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048365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5185CA-8E4F-964F-BE90-B83745771E69}" type="datetimeFigureOut">
              <a:rPr lang="fr-FR" smtClean="0"/>
              <a:t>09/10/17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C14E7-EBF9-8741-8127-9B28ACEF8F1B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549981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5185CA-8E4F-964F-BE90-B83745771E69}" type="datetimeFigureOut">
              <a:rPr lang="fr-FR" smtClean="0"/>
              <a:t>09/10/17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C14E7-EBF9-8741-8127-9B28ACEF8F1B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374671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5185CA-8E4F-964F-BE90-B83745771E69}" type="datetimeFigureOut">
              <a:rPr lang="fr-FR" smtClean="0"/>
              <a:t>09/10/17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C14E7-EBF9-8741-8127-9B28ACEF8F1B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168153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5185CA-8E4F-964F-BE90-B83745771E69}" type="datetimeFigureOut">
              <a:rPr lang="fr-FR" smtClean="0"/>
              <a:t>09/10/17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C14E7-EBF9-8741-8127-9B28ACEF8F1B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87747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5185CA-8E4F-964F-BE90-B83745771E69}" type="datetimeFigureOut">
              <a:rPr lang="fr-FR" smtClean="0"/>
              <a:t>09/10/17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C14E7-EBF9-8741-8127-9B28ACEF8F1B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523788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5185CA-8E4F-964F-BE90-B83745771E69}" type="datetimeFigureOut">
              <a:rPr lang="fr-FR" smtClean="0"/>
              <a:t>09/10/17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C14E7-EBF9-8741-8127-9B28ACEF8F1B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413516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5185CA-8E4F-964F-BE90-B83745771E69}" type="datetimeFigureOut">
              <a:rPr lang="fr-FR" smtClean="0"/>
              <a:t>09/10/17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C14E7-EBF9-8741-8127-9B28ACEF8F1B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003633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185CA-8E4F-964F-BE90-B83745771E69}" type="datetimeFigureOut">
              <a:rPr lang="fr-FR" smtClean="0"/>
              <a:t>09/10/17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5C14E7-EBF9-8741-8127-9B28ACEF8F1B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0348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g"/><Relationship Id="rId3" Type="http://schemas.openxmlformats.org/officeDocument/2006/relationships/image" Target="../media/image20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4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eg"/><Relationship Id="rId3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g"/><Relationship Id="rId3" Type="http://schemas.openxmlformats.org/officeDocument/2006/relationships/image" Target="../media/image27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emf"/><Relationship Id="rId3" Type="http://schemas.openxmlformats.org/officeDocument/2006/relationships/image" Target="../media/image29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krytemesto.cz" TargetMode="External"/><Relationship Id="rId4" Type="http://schemas.openxmlformats.org/officeDocument/2006/relationships/hyperlink" Target="http://www.atriumroute.eu" TargetMode="External"/><Relationship Id="rId5" Type="http://schemas.openxmlformats.org/officeDocument/2006/relationships/hyperlink" Target="http://www.mihaieminescutrust.org/viscri" TargetMode="External"/><Relationship Id="rId6" Type="http://schemas.openxmlformats.org/officeDocument/2006/relationships/hyperlink" Target="http://www.lesoiseauxdepassage.coop" TargetMode="External"/><Relationship Id="rId7" Type="http://schemas.openxmlformats.org/officeDocument/2006/relationships/hyperlink" Target="http://www.coe.int/en/web/culture-and-heritage/faro-community" TargetMode="External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skrytemesto.cz/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Relationship Id="rId3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Relationship Id="rId3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g"/><Relationship Id="rId3" Type="http://schemas.openxmlformats.org/officeDocument/2006/relationships/image" Target="../media/image9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6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eg"/><Relationship Id="rId3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47700" y="361026"/>
            <a:ext cx="7493963" cy="833199"/>
          </a:xfrm>
          <a:prstGeom prst="rect">
            <a:avLst/>
          </a:prstGeom>
          <a:noFill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47700" y="1099899"/>
            <a:ext cx="7493963" cy="5028109"/>
          </a:xfrm>
        </p:spPr>
        <p:txBody>
          <a:bodyPr>
            <a:noAutofit/>
          </a:bodyPr>
          <a:lstStyle/>
          <a:p>
            <a:r>
              <a:rPr lang="en-GB" sz="2000" dirty="0" smtClean="0"/>
              <a:t>COUNCIL OF EUROPE FRAMEWORK CONVENTION </a:t>
            </a:r>
            <a:r>
              <a:rPr lang="fr-FR" sz="2000" dirty="0" smtClean="0">
                <a:effectLst/>
              </a:rPr>
              <a:t/>
            </a:r>
            <a:br>
              <a:rPr lang="fr-FR" sz="2000" dirty="0" smtClean="0">
                <a:effectLst/>
              </a:rPr>
            </a:br>
            <a:r>
              <a:rPr lang="en-GB" sz="2000" dirty="0" smtClean="0"/>
              <a:t>ON THE VALUE OF CULTURAL HERITAGE FOR SOCIETY</a:t>
            </a:r>
            <a:r>
              <a:rPr lang="fr-FR" sz="2000" dirty="0" smtClean="0">
                <a:effectLst/>
              </a:rPr>
              <a:t/>
            </a:r>
            <a:br>
              <a:rPr lang="fr-FR" sz="2000" dirty="0" smtClean="0">
                <a:effectLst/>
              </a:rPr>
            </a:br>
            <a:r>
              <a:rPr lang="en-GB" sz="2000" dirty="0" smtClean="0"/>
              <a:t>  </a:t>
            </a:r>
            <a:r>
              <a:rPr lang="fr-FR" sz="2000" dirty="0" smtClean="0"/>
              <a:t/>
            </a:r>
            <a:br>
              <a:rPr lang="fr-FR" sz="2000" dirty="0" smtClean="0"/>
            </a:br>
            <a:r>
              <a:rPr lang="en-US" sz="2000" dirty="0" smtClean="0"/>
              <a:t>The Faro Convention in Research-Action: </a:t>
            </a:r>
            <a:br>
              <a:rPr lang="en-US" sz="2000" dirty="0" smtClean="0"/>
            </a:br>
            <a:r>
              <a:rPr lang="en-US" sz="2000" dirty="0" smtClean="0"/>
              <a:t>Community involvement in a post-disaster heritage </a:t>
            </a:r>
            <a:r>
              <a:rPr lang="en-US" sz="2000" dirty="0" err="1" smtClean="0"/>
              <a:t>revitalisation</a:t>
            </a:r>
            <a:r>
              <a:rPr lang="en-US" sz="2000" dirty="0" smtClean="0"/>
              <a:t>.</a:t>
            </a:r>
            <a:br>
              <a:rPr lang="en-US" sz="2000" dirty="0" smtClean="0"/>
            </a:b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400" b="1" dirty="0" smtClean="0"/>
              <a:t>Faro Convention – from a standard to civil society  </a:t>
            </a:r>
            <a:r>
              <a:rPr lang="en-US" sz="2000" dirty="0"/>
              <a:t/>
            </a:r>
            <a:br>
              <a:rPr lang="en-US" sz="2000" dirty="0"/>
            </a:br>
            <a:r>
              <a:rPr lang="en-US" sz="2000" dirty="0" smtClean="0">
                <a:latin typeface="+mn-lt"/>
              </a:rPr>
              <a:t>9 October 2017, 9.30/10.45 - </a:t>
            </a:r>
            <a:r>
              <a:rPr lang="en-US" sz="2000" dirty="0" err="1" smtClean="0">
                <a:latin typeface="+mn-lt"/>
              </a:rPr>
              <a:t>Fontecchio</a:t>
            </a:r>
            <a:r>
              <a:rPr lang="en-US" sz="2000" dirty="0" smtClean="0">
                <a:latin typeface="+mn-lt"/>
              </a:rPr>
              <a:t>, Italy</a:t>
            </a:r>
            <a:br>
              <a:rPr lang="en-US" sz="2000" dirty="0" smtClean="0">
                <a:latin typeface="+mn-lt"/>
              </a:rPr>
            </a:br>
            <a:r>
              <a:rPr lang="en-US" sz="2000" dirty="0" smtClean="0">
                <a:latin typeface="+mn-lt"/>
              </a:rPr>
              <a:t/>
            </a:r>
            <a:br>
              <a:rPr lang="en-US" sz="2000" dirty="0" smtClean="0">
                <a:latin typeface="+mn-lt"/>
              </a:rPr>
            </a:br>
            <a:r>
              <a:rPr lang="en-US" sz="2000" dirty="0" smtClean="0">
                <a:latin typeface="+mn-lt"/>
              </a:rPr>
              <a:t>Prosper WANNER</a:t>
            </a:r>
            <a:endParaRPr lang="fr-FR" sz="2000" dirty="0">
              <a:latin typeface="+mn-lt"/>
            </a:endParaRPr>
          </a:p>
        </p:txBody>
      </p:sp>
      <p:pic>
        <p:nvPicPr>
          <p:cNvPr id="5" name="Picture 15" descr="http://www.coe.int/documents/16695/995226/COE-Logo-Quadri.png/ee7b1fc6-055b-490b-a59b-a65969e440a2?t=1371222819000?t=1371222819000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1488" y="361027"/>
            <a:ext cx="1040175" cy="83319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ZoneTexte 2"/>
          <p:cNvSpPr txBox="1"/>
          <p:nvPr/>
        </p:nvSpPr>
        <p:spPr>
          <a:xfrm>
            <a:off x="2641600" y="409019"/>
            <a:ext cx="457864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dirty="0" smtClean="0">
                <a:gradFill flip="none" rotWithShape="1">
                  <a:gsLst>
                    <a:gs pos="0">
                      <a:schemeClr val="accent1"/>
                    </a:gs>
                    <a:gs pos="100000">
                      <a:srgbClr val="FFFFFF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</a:rPr>
              <a:t>.  FARO NETWORK    . </a:t>
            </a:r>
            <a:endParaRPr lang="fr-FR" sz="4000" dirty="0">
              <a:gradFill flip="none" rotWithShape="1">
                <a:gsLst>
                  <a:gs pos="0">
                    <a:schemeClr val="accent1"/>
                  </a:gs>
                  <a:gs pos="100000">
                    <a:srgbClr val="FFFFFF"/>
                  </a:gs>
                </a:gsLst>
                <a:path path="shape">
                  <a:fillToRect l="50000" t="50000" r="50000" b="50000"/>
                </a:path>
                <a:tileRect/>
              </a:gradFill>
            </a:endParaRPr>
          </a:p>
        </p:txBody>
      </p:sp>
      <p:pic>
        <p:nvPicPr>
          <p:cNvPr id="6" name="Picture 1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" y="372765"/>
            <a:ext cx="2104072" cy="821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0483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460501" y="2711095"/>
            <a:ext cx="220709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/>
              <a:t>Pilsen</a:t>
            </a:r>
            <a:r>
              <a:rPr lang="en-US" sz="2400" dirty="0" smtClean="0"/>
              <a:t>: respect </a:t>
            </a:r>
            <a:r>
              <a:rPr lang="en-US" sz="2400" dirty="0"/>
              <a:t>for </a:t>
            </a:r>
            <a:r>
              <a:rPr lang="en-US" sz="2400" b="1" dirty="0"/>
              <a:t>diversity</a:t>
            </a:r>
            <a:r>
              <a:rPr lang="en-US" sz="2400" dirty="0"/>
              <a:t> of </a:t>
            </a:r>
            <a:r>
              <a:rPr lang="en-US" sz="2400" dirty="0" smtClean="0"/>
              <a:t>interpretations.</a:t>
            </a:r>
          </a:p>
          <a:p>
            <a:endParaRPr lang="en-US" sz="2400" dirty="0"/>
          </a:p>
          <a:p>
            <a:r>
              <a:rPr lang="en-US" sz="2400" dirty="0" smtClean="0"/>
              <a:t>#narratives</a:t>
            </a:r>
          </a:p>
          <a:p>
            <a:r>
              <a:rPr lang="en-US" sz="2400" dirty="0" smtClean="0"/>
              <a:t>#</a:t>
            </a:r>
            <a:r>
              <a:rPr lang="en-US" sz="2400" dirty="0" smtClean="0"/>
              <a:t>co-</a:t>
            </a:r>
            <a:r>
              <a:rPr lang="en-US" sz="2400" dirty="0" err="1" smtClean="0"/>
              <a:t>existance</a:t>
            </a:r>
            <a:endParaRPr lang="en-US" sz="2400" dirty="0" smtClean="0"/>
          </a:p>
        </p:txBody>
      </p:sp>
      <p:pic>
        <p:nvPicPr>
          <p:cNvPr id="3" name="Image 2" descr="pruvodce_83050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3496" y="3378056"/>
            <a:ext cx="3854554" cy="2322020"/>
          </a:xfrm>
          <a:prstGeom prst="rect">
            <a:avLst/>
          </a:prstGeom>
        </p:spPr>
      </p:pic>
      <p:pic>
        <p:nvPicPr>
          <p:cNvPr id="4" name="Image 3" descr="13340327_1756125361333858_8790738695328703060_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3496" y="815187"/>
            <a:ext cx="3854554" cy="2562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03328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10661925_1503085929971137_2054291064157308012_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069" y="815920"/>
            <a:ext cx="7022606" cy="5105791"/>
          </a:xfrm>
          <a:prstGeom prst="rect">
            <a:avLst/>
          </a:prstGeom>
        </p:spPr>
      </p:pic>
      <p:pic>
        <p:nvPicPr>
          <p:cNvPr id="5" name="Image 4" descr="11782419_1636927599920302_3958778109017090286_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9433" y="144303"/>
            <a:ext cx="2338512" cy="3318969"/>
          </a:xfrm>
          <a:prstGeom prst="rect">
            <a:avLst/>
          </a:prstGeom>
        </p:spPr>
      </p:pic>
      <p:pic>
        <p:nvPicPr>
          <p:cNvPr id="6" name="Image 5" descr="8369f5_750bbb0e1338424bbda6095c34a24f5c.jpg_srz_751_301_85_22_0.50_1.20_0.00_jpg_srz.jpe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" y="4626233"/>
            <a:ext cx="4049000" cy="1622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5626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ev faro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6031" y="941749"/>
            <a:ext cx="3584363" cy="499219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812800" y="2182505"/>
            <a:ext cx="249802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err="1" smtClean="0"/>
              <a:t>Viscri</a:t>
            </a:r>
            <a:r>
              <a:rPr lang="en-US" sz="2400" dirty="0" smtClean="0"/>
              <a:t>: consider </a:t>
            </a:r>
            <a:r>
              <a:rPr lang="en-US" sz="2400" dirty="0"/>
              <a:t>cultural heritage as a resource to facilitate peaceful </a:t>
            </a:r>
            <a:r>
              <a:rPr lang="en-US" sz="2400" b="1" dirty="0"/>
              <a:t>co-</a:t>
            </a:r>
            <a:r>
              <a:rPr lang="en-US" sz="2400" b="1" dirty="0" smtClean="0"/>
              <a:t>existence.</a:t>
            </a:r>
          </a:p>
          <a:p>
            <a:endParaRPr lang="en-US" sz="2400" b="1" dirty="0"/>
          </a:p>
          <a:p>
            <a:r>
              <a:rPr lang="en-US" sz="2400" dirty="0" smtClean="0"/>
              <a:t>#human rights</a:t>
            </a:r>
          </a:p>
          <a:p>
            <a:r>
              <a:rPr lang="en-US" sz="2400" dirty="0" smtClean="0"/>
              <a:t>#democracy</a:t>
            </a:r>
          </a:p>
          <a:p>
            <a:r>
              <a:rPr lang="en-US" sz="2400" dirty="0" smtClean="0"/>
              <a:t>#rule of law</a:t>
            </a:r>
          </a:p>
        </p:txBody>
      </p:sp>
      <p:pic>
        <p:nvPicPr>
          <p:cNvPr id="5" name="Image 4" descr="viscri 9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6557" y="3305098"/>
            <a:ext cx="3583837" cy="2628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2582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VISCRI 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456" y="943467"/>
            <a:ext cx="6754414" cy="5065810"/>
          </a:xfrm>
          <a:prstGeom prst="rect">
            <a:avLst/>
          </a:prstGeom>
        </p:spPr>
      </p:pic>
      <p:pic>
        <p:nvPicPr>
          <p:cNvPr id="3" name="Image 2" descr="VISCRI 111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1900" y="4214314"/>
            <a:ext cx="3215726" cy="2142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3444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 descr="170724-ldp-typogramme-droit-final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7586" y="1244600"/>
            <a:ext cx="3925914" cy="2400300"/>
          </a:xfrm>
          <a:prstGeom prst="rect">
            <a:avLst/>
          </a:prstGeom>
        </p:spPr>
      </p:pic>
      <p:pic>
        <p:nvPicPr>
          <p:cNvPr id="10" name="Image 9" descr="170425-ldp-couverture-web_Page_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8686" y="3644900"/>
            <a:ext cx="4098257" cy="1647976"/>
          </a:xfrm>
          <a:prstGeom prst="rect">
            <a:avLst/>
          </a:prstGeom>
        </p:spPr>
      </p:pic>
      <p:sp>
        <p:nvSpPr>
          <p:cNvPr id="11" name="ZoneTexte 10"/>
          <p:cNvSpPr txBox="1"/>
          <p:nvPr/>
        </p:nvSpPr>
        <p:spPr>
          <a:xfrm>
            <a:off x="575225" y="1765300"/>
            <a:ext cx="295537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 dirty="0" smtClean="0"/>
              <a:t>Promote the quality of contents and diversity of cultures in the information society.</a:t>
            </a:r>
          </a:p>
          <a:p>
            <a:endParaRPr lang="en-AU" sz="2400" dirty="0"/>
          </a:p>
          <a:p>
            <a:r>
              <a:rPr lang="en-AU" sz="2400" dirty="0" smtClean="0"/>
              <a:t>#</a:t>
            </a:r>
            <a:r>
              <a:rPr lang="en-AU" sz="2400" dirty="0" err="1" smtClean="0"/>
              <a:t>europe</a:t>
            </a:r>
            <a:endParaRPr lang="en-AU" sz="2400" dirty="0" smtClean="0"/>
          </a:p>
          <a:p>
            <a:r>
              <a:rPr lang="en-AU" sz="2400" dirty="0" smtClean="0"/>
              <a:t>#</a:t>
            </a:r>
            <a:r>
              <a:rPr lang="fr-FR" sz="2400" dirty="0" err="1"/>
              <a:t>peaceful</a:t>
            </a:r>
            <a:r>
              <a:rPr lang="fr-FR" sz="2400" dirty="0"/>
              <a:t> </a:t>
            </a:r>
            <a:r>
              <a:rPr lang="fr-FR" sz="2400" dirty="0" smtClean="0"/>
              <a:t>society </a:t>
            </a:r>
            <a:endParaRPr lang="en-AU" sz="2400" dirty="0"/>
          </a:p>
        </p:txBody>
      </p:sp>
    </p:spTree>
    <p:extLst>
      <p:ext uri="{BB962C8B-B14F-4D97-AF65-F5344CB8AC3E}">
        <p14:creationId xmlns:p14="http://schemas.microsoft.com/office/powerpoint/2010/main" val="24805617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22254717_389884141427944_8741456167262032550_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00" y="3900279"/>
            <a:ext cx="7200900" cy="2506701"/>
          </a:xfrm>
          <a:prstGeom prst="rect">
            <a:avLst/>
          </a:prstGeom>
        </p:spPr>
      </p:pic>
      <p:pic>
        <p:nvPicPr>
          <p:cNvPr id="7" name="Image 6" descr="LODP cart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00" y="584200"/>
            <a:ext cx="3048000" cy="3048000"/>
          </a:xfrm>
          <a:prstGeom prst="rect">
            <a:avLst/>
          </a:prstGeom>
        </p:spPr>
      </p:pic>
      <p:pic>
        <p:nvPicPr>
          <p:cNvPr id="8" name="Image 7" descr="LODP accueilli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8000" y="685800"/>
            <a:ext cx="4152901" cy="276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75773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-8843" y="1565412"/>
            <a:ext cx="8981946" cy="35394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2800" dirty="0" smtClean="0">
                <a:hlinkClick r:id="rId2"/>
              </a:rPr>
              <a:t>www.hoteldunord.coop</a:t>
            </a:r>
          </a:p>
          <a:p>
            <a:r>
              <a:rPr lang="en-US" sz="2800" dirty="0" smtClean="0">
                <a:hlinkClick r:id="rId3"/>
              </a:rPr>
              <a:t>www.skrytemesto.cz</a:t>
            </a:r>
            <a:r>
              <a:rPr lang="en-US" sz="2800" dirty="0" smtClean="0"/>
              <a:t> </a:t>
            </a:r>
          </a:p>
          <a:p>
            <a:r>
              <a:rPr lang="en-US" sz="2800" dirty="0" smtClean="0">
                <a:hlinkClick r:id="rId4"/>
              </a:rPr>
              <a:t>www.atriumroute.eu</a:t>
            </a:r>
            <a:r>
              <a:rPr lang="en-US" sz="2800" dirty="0" smtClean="0"/>
              <a:t> </a:t>
            </a:r>
          </a:p>
          <a:p>
            <a:r>
              <a:rPr lang="it-IT" sz="2800" dirty="0" smtClean="0">
                <a:hlinkClick r:id="rId5"/>
              </a:rPr>
              <a:t>www.mihaieminescutrust.org</a:t>
            </a:r>
            <a:r>
              <a:rPr lang="it-IT" sz="2800" dirty="0">
                <a:hlinkClick r:id="rId5"/>
              </a:rPr>
              <a:t>/</a:t>
            </a:r>
            <a:r>
              <a:rPr lang="it-IT" sz="2800" dirty="0" smtClean="0">
                <a:hlinkClick r:id="rId5"/>
              </a:rPr>
              <a:t>viscri</a:t>
            </a:r>
            <a:endParaRPr lang="it-IT" sz="2800" dirty="0" smtClean="0"/>
          </a:p>
          <a:p>
            <a:r>
              <a:rPr lang="it-IT" sz="2800" dirty="0" smtClean="0">
                <a:hlinkClick r:id="rId6"/>
              </a:rPr>
              <a:t>www.lesoiseauxdepassage.coop</a:t>
            </a:r>
            <a:r>
              <a:rPr lang="it-IT" sz="2800" dirty="0" smtClean="0"/>
              <a:t> </a:t>
            </a:r>
          </a:p>
          <a:p>
            <a:r>
              <a:rPr lang="en-US" sz="2800" dirty="0" smtClean="0">
                <a:hlinkClick r:id="rId7"/>
              </a:rPr>
              <a:t>www.coe.int</a:t>
            </a:r>
            <a:r>
              <a:rPr lang="en-US" sz="2800" dirty="0">
                <a:hlinkClick r:id="rId7"/>
              </a:rPr>
              <a:t>/en/web/culture-and-heritage/faro-</a:t>
            </a:r>
            <a:r>
              <a:rPr lang="en-US" sz="2800" dirty="0" smtClean="0">
                <a:hlinkClick r:id="rId7"/>
              </a:rPr>
              <a:t>community</a:t>
            </a:r>
            <a:r>
              <a:rPr lang="en-US" sz="2800" dirty="0" smtClean="0"/>
              <a:t> </a:t>
            </a:r>
            <a:endParaRPr lang="it-IT" sz="2800" dirty="0" smtClean="0"/>
          </a:p>
          <a:p>
            <a:endParaRPr lang="it-IT" sz="2800" dirty="0"/>
          </a:p>
          <a:p>
            <a:r>
              <a:rPr lang="en-US" sz="2800" dirty="0"/>
              <a:t>Thank </a:t>
            </a:r>
            <a:r>
              <a:rPr lang="en-US" sz="2800" dirty="0" smtClean="0"/>
              <a:t>you</a:t>
            </a:r>
            <a:endParaRPr lang="it-IT" sz="2800" dirty="0" smtClean="0"/>
          </a:p>
        </p:txBody>
      </p:sp>
    </p:spTree>
    <p:extLst>
      <p:ext uri="{BB962C8B-B14F-4D97-AF65-F5344CB8AC3E}">
        <p14:creationId xmlns:p14="http://schemas.microsoft.com/office/powerpoint/2010/main" val="31454178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Marseille Faro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1183" y="1004523"/>
            <a:ext cx="3752949" cy="492928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800100" y="1919264"/>
            <a:ext cx="2594759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/>
              <a:t>Marseille:</a:t>
            </a:r>
          </a:p>
          <a:p>
            <a:r>
              <a:rPr lang="en-US" sz="2400" dirty="0" smtClean="0"/>
              <a:t>cultural </a:t>
            </a:r>
            <a:r>
              <a:rPr lang="en-US" sz="2400" dirty="0"/>
              <a:t>heritage as a </a:t>
            </a:r>
            <a:r>
              <a:rPr lang="en-US" sz="2400" b="1" dirty="0"/>
              <a:t>resource</a:t>
            </a:r>
            <a:r>
              <a:rPr lang="en-US" sz="2400" dirty="0"/>
              <a:t> for sustainable development and quality of </a:t>
            </a:r>
            <a:r>
              <a:rPr lang="en-US" sz="2400" dirty="0" smtClean="0"/>
              <a:t>life.</a:t>
            </a:r>
          </a:p>
          <a:p>
            <a:endParaRPr lang="en-US" sz="2400" dirty="0"/>
          </a:p>
          <a:p>
            <a:r>
              <a:rPr lang="en-US" sz="2400" dirty="0" smtClean="0"/>
              <a:t>#common</a:t>
            </a:r>
          </a:p>
          <a:p>
            <a:r>
              <a:rPr lang="en-US" sz="2400" dirty="0" smtClean="0"/>
              <a:t>#community</a:t>
            </a:r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18606442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tsr5774163610757792226774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6084" y="410887"/>
            <a:ext cx="4912376" cy="3274917"/>
          </a:xfrm>
          <a:prstGeom prst="rect">
            <a:avLst/>
          </a:prstGeom>
        </p:spPr>
      </p:pic>
      <p:pic>
        <p:nvPicPr>
          <p:cNvPr id="3" name="Image 2" descr="Carte marseille tpurisme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6084" y="3145546"/>
            <a:ext cx="4912376" cy="3229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8679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marseille ex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1768" y="472900"/>
            <a:ext cx="4953000" cy="3160893"/>
          </a:xfrm>
          <a:prstGeom prst="rect">
            <a:avLst/>
          </a:prstGeom>
        </p:spPr>
      </p:pic>
      <p:pic>
        <p:nvPicPr>
          <p:cNvPr id="5" name="Image 4" descr="carte patrimoine marseill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1768" y="3381201"/>
            <a:ext cx="4954332" cy="3160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0482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sdc1411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558800"/>
            <a:ext cx="4864100" cy="3246787"/>
          </a:xfrm>
          <a:prstGeom prst="rect">
            <a:avLst/>
          </a:prstGeom>
        </p:spPr>
      </p:pic>
      <p:pic>
        <p:nvPicPr>
          <p:cNvPr id="4" name="Image 3" descr="carte-cone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0596" y="2821971"/>
            <a:ext cx="4864704" cy="3629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16140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hdn-fabriquedhistoires-1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9615" y="3052983"/>
            <a:ext cx="4968765" cy="3512917"/>
          </a:xfrm>
          <a:prstGeom prst="rect">
            <a:avLst/>
          </a:prstGeom>
        </p:spPr>
      </p:pic>
      <p:pic>
        <p:nvPicPr>
          <p:cNvPr id="3" name="Image 2" descr="hdn-fabriquedhistoires-117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4215" y="284229"/>
            <a:ext cx="4873485" cy="3445554"/>
          </a:xfrm>
          <a:prstGeom prst="rect">
            <a:avLst/>
          </a:prstGeom>
        </p:spPr>
      </p:pic>
      <p:pic>
        <p:nvPicPr>
          <p:cNvPr id="4" name="Image 6" descr="LogoHdN_Aout11.tif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2307" y="335250"/>
            <a:ext cx="2362200" cy="177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5045" y="2000003"/>
            <a:ext cx="2241062" cy="1674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age 6" descr="siganture-faro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2307" y="2108487"/>
            <a:ext cx="2241062" cy="1565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26766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migrant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0618" y="441795"/>
            <a:ext cx="4437178" cy="3203105"/>
          </a:xfrm>
          <a:prstGeom prst="rect">
            <a:avLst/>
          </a:prstGeom>
        </p:spPr>
      </p:pic>
      <p:pic>
        <p:nvPicPr>
          <p:cNvPr id="3" name="Image 2" descr="carte_offrecoop_mediu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4900" y="3087425"/>
            <a:ext cx="4422896" cy="3122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7146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Forli Faro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9722" y="1153341"/>
            <a:ext cx="3608560" cy="4533408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457200" y="2066612"/>
            <a:ext cx="32004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/>
              <a:t>Forlì</a:t>
            </a:r>
            <a:r>
              <a:rPr lang="en-US" sz="2400" dirty="0" smtClean="0"/>
              <a:t>: Establish </a:t>
            </a:r>
            <a:r>
              <a:rPr lang="en-US" sz="2400" b="1" dirty="0"/>
              <a:t>processes</a:t>
            </a:r>
            <a:r>
              <a:rPr lang="en-US" sz="2400" dirty="0"/>
              <a:t> for conciliation, prevention and resolution of conflicts. </a:t>
            </a:r>
            <a:endParaRPr lang="en-US" sz="2400" dirty="0" smtClean="0"/>
          </a:p>
          <a:p>
            <a:endParaRPr lang="en-US" sz="2400" dirty="0"/>
          </a:p>
          <a:p>
            <a:r>
              <a:rPr lang="en-US" sz="2400" dirty="0" smtClean="0"/>
              <a:t># cooperation</a:t>
            </a:r>
          </a:p>
          <a:p>
            <a:r>
              <a:rPr lang="en-US" sz="2400" dirty="0" smtClean="0"/>
              <a:t># public action</a:t>
            </a:r>
          </a:p>
        </p:txBody>
      </p:sp>
    </p:spTree>
    <p:extLst>
      <p:ext uri="{BB962C8B-B14F-4D97-AF65-F5344CB8AC3E}">
        <p14:creationId xmlns:p14="http://schemas.microsoft.com/office/powerpoint/2010/main" val="3931365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fare afro a forli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466" y="966902"/>
            <a:ext cx="7741241" cy="4815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926110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364</TotalTime>
  <Words>127</Words>
  <Application>Microsoft Macintosh PowerPoint</Application>
  <PresentationFormat>Présentation à l'écran (4:3)</PresentationFormat>
  <Paragraphs>32</Paragraphs>
  <Slides>16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16</vt:i4>
      </vt:variant>
    </vt:vector>
  </HeadingPairs>
  <TitlesOfParts>
    <vt:vector size="17" baseType="lpstr">
      <vt:lpstr>Thème Office</vt:lpstr>
      <vt:lpstr>COUNCIL OF EUROPE FRAMEWORK CONVENTION  ON THE VALUE OF CULTURAL HERITAGE FOR SOCIETY    The Faro Convention in Research-Action:  Community involvement in a post-disaster heritage revitalisation.  Faro Convention – from a standard to civil society   9 October 2017, 9.30/10.45 - Fontecchio, Italy  Prosper WANNER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COUNCIL OF EUROPE FRAMEWORK CONVENTION  ON THE VALUE OF CULTURAL HERITAGE FOR SOCIETY    FARO CONVENTION LAB  2-5 October 2017 Tbilisi, Machkhaani (Sighnaghi), Georgia   Faro Convention approach and democratic socio-economic models for community engagement.  Session 2.  COMUS to Faro Convention Community mobilisation.  The role and responsibilities of communities.  Examples of good practices.</dc:title>
  <dc:creator>Prosper Wanner</dc:creator>
  <cp:lastModifiedBy>Prosper Wanner</cp:lastModifiedBy>
  <cp:revision>38</cp:revision>
  <dcterms:created xsi:type="dcterms:W3CDTF">2017-09-29T13:00:15Z</dcterms:created>
  <dcterms:modified xsi:type="dcterms:W3CDTF">2017-10-09T05:38:03Z</dcterms:modified>
</cp:coreProperties>
</file>