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11" r:id="rId3"/>
    <p:sldId id="257" r:id="rId4"/>
    <p:sldId id="304" r:id="rId5"/>
    <p:sldId id="309" r:id="rId6"/>
    <p:sldId id="310" r:id="rId7"/>
    <p:sldId id="303" r:id="rId8"/>
    <p:sldId id="258" r:id="rId9"/>
    <p:sldId id="259" r:id="rId10"/>
    <p:sldId id="261" r:id="rId11"/>
    <p:sldId id="260" r:id="rId12"/>
    <p:sldId id="262" r:id="rId13"/>
    <p:sldId id="290" r:id="rId14"/>
    <p:sldId id="289" r:id="rId15"/>
    <p:sldId id="264" r:id="rId16"/>
    <p:sldId id="265" r:id="rId17"/>
    <p:sldId id="266" r:id="rId18"/>
    <p:sldId id="267" r:id="rId19"/>
    <p:sldId id="300" r:id="rId20"/>
    <p:sldId id="297" r:id="rId21"/>
    <p:sldId id="298" r:id="rId22"/>
    <p:sldId id="299" r:id="rId23"/>
    <p:sldId id="268" r:id="rId24"/>
    <p:sldId id="270" r:id="rId25"/>
    <p:sldId id="275" r:id="rId26"/>
    <p:sldId id="272" r:id="rId27"/>
    <p:sldId id="274" r:id="rId28"/>
    <p:sldId id="273" r:id="rId29"/>
    <p:sldId id="271" r:id="rId30"/>
    <p:sldId id="276" r:id="rId31"/>
    <p:sldId id="277" r:id="rId32"/>
    <p:sldId id="278" r:id="rId33"/>
    <p:sldId id="279" r:id="rId34"/>
    <p:sldId id="280" r:id="rId35"/>
    <p:sldId id="291" r:id="rId36"/>
    <p:sldId id="282" r:id="rId37"/>
    <p:sldId id="294" r:id="rId38"/>
    <p:sldId id="284" r:id="rId39"/>
    <p:sldId id="296" r:id="rId40"/>
    <p:sldId id="293" r:id="rId41"/>
    <p:sldId id="281" r:id="rId42"/>
    <p:sldId id="295" r:id="rId43"/>
    <p:sldId id="287" r:id="rId44"/>
    <p:sldId id="285" r:id="rId45"/>
    <p:sldId id="286" r:id="rId46"/>
    <p:sldId id="288" r:id="rId47"/>
    <p:sldId id="283" r:id="rId48"/>
    <p:sldId id="301" r:id="rId49"/>
    <p:sldId id="302" r:id="rId50"/>
    <p:sldId id="292" r:id="rId51"/>
    <p:sldId id="308" r:id="rId52"/>
    <p:sldId id="307" r:id="rId53"/>
    <p:sldId id="306" r:id="rId54"/>
    <p:sldId id="305" r:id="rId55"/>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a:srgbClr val="000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754" y="3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1A2C56-2EB0-4D28-BE58-AAB4C8927AA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pt-PT"/>
        </a:p>
      </dgm:t>
    </dgm:pt>
    <dgm:pt modelId="{70806BDA-174F-4ECE-BC6F-967DB124ABAB}">
      <dgm:prSet phldrT="[Texto]" custT="1"/>
      <dgm:spPr>
        <a:xfrm>
          <a:off x="1493294" y="271263"/>
          <a:ext cx="4829432" cy="5256557"/>
        </a:xfrm>
        <a:prstGeom prst="ellipse">
          <a:avLst/>
        </a:prstGeom>
        <a:solidFill>
          <a:srgbClr val="000080">
            <a:lumMod val="85000"/>
            <a:alpha val="31000"/>
          </a:srgbClr>
        </a:solidFill>
        <a:ln w="3175" cap="flat" cmpd="sng" algn="ctr">
          <a:solidFill>
            <a:srgbClr val="FFFFFF">
              <a:lumMod val="60000"/>
              <a:lumOff val="40000"/>
            </a:srgbClr>
          </a:solidFill>
          <a:prstDash val="dash"/>
          <a:miter lim="800000"/>
        </a:ln>
        <a:effectLst/>
      </dgm:spPr>
      <dgm:t>
        <a:bodyPr/>
        <a:lstStyle/>
        <a:p>
          <a:pPr>
            <a:lnSpc>
              <a:spcPts val="2500"/>
            </a:lnSpc>
            <a:spcAft>
              <a:spcPts val="0"/>
            </a:spcAft>
          </a:pPr>
          <a:r>
            <a:rPr lang="pt-PT" sz="4000" b="1" dirty="0" smtClean="0">
              <a:solidFill>
                <a:srgbClr val="FFFFFF"/>
              </a:solidFill>
              <a:latin typeface="Trebuchet MS" pitchFamily="34" charset="0"/>
              <a:ea typeface="+mn-ea"/>
              <a:cs typeface="+mn-cs"/>
            </a:rPr>
            <a:t> GLAM +</a:t>
          </a:r>
        </a:p>
        <a:p>
          <a:pPr>
            <a:lnSpc>
              <a:spcPts val="2500"/>
            </a:lnSpc>
            <a:spcAft>
              <a:spcPts val="0"/>
            </a:spcAft>
          </a:pPr>
          <a:r>
            <a:rPr lang="pt-PT" sz="2000" b="1" dirty="0" err="1" smtClean="0">
              <a:solidFill>
                <a:srgbClr val="FFFFFF"/>
              </a:solidFill>
              <a:latin typeface="Trebuchet MS" pitchFamily="34" charset="0"/>
              <a:ea typeface="+mn-ea"/>
              <a:cs typeface="+mn-cs"/>
            </a:rPr>
            <a:t>The</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museum</a:t>
          </a:r>
          <a:r>
            <a:rPr lang="pt-PT" sz="2000" b="1" dirty="0" smtClean="0">
              <a:solidFill>
                <a:srgbClr val="FFFFFF"/>
              </a:solidFill>
              <a:latin typeface="Trebuchet MS" pitchFamily="34" charset="0"/>
              <a:ea typeface="+mn-ea"/>
              <a:cs typeface="+mn-cs"/>
            </a:rPr>
            <a:t> as a componente </a:t>
          </a:r>
          <a:r>
            <a:rPr lang="pt-PT" sz="2000" b="1" dirty="0" err="1" smtClean="0">
              <a:solidFill>
                <a:srgbClr val="FFFFFF"/>
              </a:solidFill>
              <a:latin typeface="Trebuchet MS" pitchFamily="34" charset="0"/>
              <a:ea typeface="+mn-ea"/>
              <a:cs typeface="+mn-cs"/>
            </a:rPr>
            <a:t>of</a:t>
          </a:r>
          <a:r>
            <a:rPr lang="pt-PT" sz="2000" b="1" dirty="0" smtClean="0">
              <a:solidFill>
                <a:srgbClr val="FFFFFF"/>
              </a:solidFill>
              <a:latin typeface="Trebuchet MS" pitchFamily="34" charset="0"/>
              <a:ea typeface="+mn-ea"/>
              <a:cs typeface="+mn-cs"/>
            </a:rPr>
            <a:t> a </a:t>
          </a:r>
          <a:r>
            <a:rPr lang="pt-PT" sz="2000" b="1" dirty="0" err="1" smtClean="0">
              <a:solidFill>
                <a:srgbClr val="FFFFFF"/>
              </a:solidFill>
              <a:latin typeface="Trebuchet MS" pitchFamily="34" charset="0"/>
              <a:ea typeface="+mn-ea"/>
              <a:cs typeface="+mn-cs"/>
            </a:rPr>
            <a:t>tool</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with</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variable</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geometry</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putted</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at</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the</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servive</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of</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comunity</a:t>
          </a:r>
          <a:r>
            <a:rPr lang="pt-PT" sz="2000" b="1" dirty="0" smtClean="0">
              <a:solidFill>
                <a:srgbClr val="FFFFFF"/>
              </a:solidFill>
              <a:latin typeface="Trebuchet MS" pitchFamily="34" charset="0"/>
              <a:ea typeface="+mn-ea"/>
              <a:cs typeface="+mn-cs"/>
            </a:rPr>
            <a:t> </a:t>
          </a:r>
          <a:r>
            <a:rPr lang="pt-PT" sz="2000" b="1" dirty="0" err="1" smtClean="0">
              <a:solidFill>
                <a:srgbClr val="FFFFFF"/>
              </a:solidFill>
              <a:latin typeface="Trebuchet MS" pitchFamily="34" charset="0"/>
              <a:ea typeface="+mn-ea"/>
              <a:cs typeface="+mn-cs"/>
            </a:rPr>
            <a:t>development</a:t>
          </a:r>
          <a:endParaRPr lang="pt-PT" sz="2000" b="1" dirty="0">
            <a:solidFill>
              <a:srgbClr val="FFFFFF"/>
            </a:solidFill>
            <a:latin typeface="Trebuchet MS" pitchFamily="34" charset="0"/>
            <a:ea typeface="+mn-ea"/>
            <a:cs typeface="+mn-cs"/>
          </a:endParaRPr>
        </a:p>
      </dgm:t>
    </dgm:pt>
    <dgm:pt modelId="{79AA6F8D-5078-45D1-9396-5AC27B46D324}" type="parTrans" cxnId="{06464D3B-80E2-497B-B556-7EE1A39ECEBF}">
      <dgm:prSet/>
      <dgm:spPr/>
      <dgm:t>
        <a:bodyPr/>
        <a:lstStyle/>
        <a:p>
          <a:endParaRPr lang="pt-PT">
            <a:latin typeface="Trebuchet MS" pitchFamily="34" charset="0"/>
          </a:endParaRPr>
        </a:p>
      </dgm:t>
    </dgm:pt>
    <dgm:pt modelId="{9AEFF83E-05C3-4059-A190-C322FA01FBB0}" type="sibTrans" cxnId="{06464D3B-80E2-497B-B556-7EE1A39ECEBF}">
      <dgm:prSet/>
      <dgm:spPr/>
      <dgm:t>
        <a:bodyPr/>
        <a:lstStyle/>
        <a:p>
          <a:endParaRPr lang="pt-PT">
            <a:latin typeface="Trebuchet MS" pitchFamily="34" charset="0"/>
          </a:endParaRPr>
        </a:p>
      </dgm:t>
    </dgm:pt>
    <dgm:pt modelId="{3B99974B-EBA1-430C-BC7F-AE540DFB899C}" type="pres">
      <dgm:prSet presAssocID="{4F1A2C56-2EB0-4D28-BE58-AAB4C8927AAB}" presName="composite" presStyleCnt="0">
        <dgm:presLayoutVars>
          <dgm:chMax val="1"/>
          <dgm:dir/>
          <dgm:resizeHandles val="exact"/>
        </dgm:presLayoutVars>
      </dgm:prSet>
      <dgm:spPr/>
      <dgm:t>
        <a:bodyPr/>
        <a:lstStyle/>
        <a:p>
          <a:endParaRPr lang="pt-PT"/>
        </a:p>
      </dgm:t>
    </dgm:pt>
    <dgm:pt modelId="{002012F0-93AE-419F-BCE6-2D392A28D57B}" type="pres">
      <dgm:prSet presAssocID="{4F1A2C56-2EB0-4D28-BE58-AAB4C8927AAB}" presName="radial" presStyleCnt="0">
        <dgm:presLayoutVars>
          <dgm:animLvl val="ctr"/>
        </dgm:presLayoutVars>
      </dgm:prSet>
      <dgm:spPr/>
    </dgm:pt>
    <dgm:pt modelId="{1A1578DE-7681-4FEC-BEB3-1A4522D0C4A4}" type="pres">
      <dgm:prSet presAssocID="{70806BDA-174F-4ECE-BC6F-967DB124ABAB}" presName="centerShape" presStyleLbl="vennNode1" presStyleIdx="0" presStyleCnt="1" custScaleX="82800" custScaleY="90123" custLinFactNeighborX="84" custLinFactNeighborY="-72"/>
      <dgm:spPr/>
      <dgm:t>
        <a:bodyPr/>
        <a:lstStyle/>
        <a:p>
          <a:endParaRPr lang="pt-PT"/>
        </a:p>
      </dgm:t>
    </dgm:pt>
  </dgm:ptLst>
  <dgm:cxnLst>
    <dgm:cxn modelId="{06464D3B-80E2-497B-B556-7EE1A39ECEBF}" srcId="{4F1A2C56-2EB0-4D28-BE58-AAB4C8927AAB}" destId="{70806BDA-174F-4ECE-BC6F-967DB124ABAB}" srcOrd="0" destOrd="0" parTransId="{79AA6F8D-5078-45D1-9396-5AC27B46D324}" sibTransId="{9AEFF83E-05C3-4059-A190-C322FA01FBB0}"/>
    <dgm:cxn modelId="{FDE72055-6EAF-4B55-9F7F-8AFFA50A7B31}" type="presOf" srcId="{70806BDA-174F-4ECE-BC6F-967DB124ABAB}" destId="{1A1578DE-7681-4FEC-BEB3-1A4522D0C4A4}" srcOrd="0" destOrd="0" presId="urn:microsoft.com/office/officeart/2005/8/layout/radial3"/>
    <dgm:cxn modelId="{18AE47DF-78CE-429D-89C8-6929A8B177C2}" type="presOf" srcId="{4F1A2C56-2EB0-4D28-BE58-AAB4C8927AAB}" destId="{3B99974B-EBA1-430C-BC7F-AE540DFB899C}" srcOrd="0" destOrd="0" presId="urn:microsoft.com/office/officeart/2005/8/layout/radial3"/>
    <dgm:cxn modelId="{14939D08-FE46-4F75-94CC-72A6000F2A56}" type="presParOf" srcId="{3B99974B-EBA1-430C-BC7F-AE540DFB899C}" destId="{002012F0-93AE-419F-BCE6-2D392A28D57B}" srcOrd="0" destOrd="0" presId="urn:microsoft.com/office/officeart/2005/8/layout/radial3"/>
    <dgm:cxn modelId="{94FC4DD0-2055-43E2-8E3F-D8EB18ED57BC}" type="presParOf" srcId="{002012F0-93AE-419F-BCE6-2D392A28D57B}" destId="{1A1578DE-7681-4FEC-BEB3-1A4522D0C4A4}" srcOrd="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1A2C56-2EB0-4D28-BE58-AAB4C8927AA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pt-PT"/>
        </a:p>
      </dgm:t>
    </dgm:pt>
    <dgm:pt modelId="{70806BDA-174F-4ECE-BC6F-967DB124ABAB}">
      <dgm:prSet phldrT="[Texto]" custT="1"/>
      <dgm:spPr>
        <a:xfrm>
          <a:off x="2240827" y="1386972"/>
          <a:ext cx="3717323" cy="3507514"/>
        </a:xfrm>
        <a:prstGeom prst="ellipse">
          <a:avLst/>
        </a:prstGeom>
        <a:solidFill>
          <a:srgbClr val="000080">
            <a:lumMod val="85000"/>
            <a:alpha val="50000"/>
          </a:srgbClr>
        </a:solidFill>
        <a:ln w="3175" cap="flat" cmpd="sng" algn="ctr">
          <a:solidFill>
            <a:srgbClr val="FFFFFF">
              <a:lumMod val="60000"/>
              <a:lumOff val="40000"/>
            </a:srgbClr>
          </a:solidFill>
          <a:prstDash val="dash"/>
          <a:miter lim="800000"/>
        </a:ln>
        <a:effectLst/>
      </dgm:spPr>
      <dgm:t>
        <a:bodyPr/>
        <a:lstStyle/>
        <a:p>
          <a:pPr>
            <a:lnSpc>
              <a:spcPts val="2500"/>
            </a:lnSpc>
            <a:spcAft>
              <a:spcPts val="0"/>
            </a:spcAft>
          </a:pPr>
          <a:r>
            <a:rPr lang="pt-PT" sz="4000" b="1" dirty="0" smtClean="0">
              <a:solidFill>
                <a:srgbClr val="FFFFFF"/>
              </a:solidFill>
              <a:latin typeface="Trebuchet MS" pitchFamily="34" charset="0"/>
              <a:ea typeface="+mn-ea"/>
              <a:cs typeface="+mn-cs"/>
            </a:rPr>
            <a:t> GLAM +</a:t>
          </a:r>
          <a:endParaRPr lang="pt-PT" sz="4000" b="1" dirty="0">
            <a:solidFill>
              <a:srgbClr val="FFFFFF"/>
            </a:solidFill>
            <a:latin typeface="Trebuchet MS" pitchFamily="34" charset="0"/>
            <a:ea typeface="+mn-ea"/>
            <a:cs typeface="+mn-cs"/>
          </a:endParaRPr>
        </a:p>
      </dgm:t>
    </dgm:pt>
    <dgm:pt modelId="{79AA6F8D-5078-45D1-9396-5AC27B46D324}" type="parTrans" cxnId="{06464D3B-80E2-497B-B556-7EE1A39ECEBF}">
      <dgm:prSet/>
      <dgm:spPr/>
      <dgm:t>
        <a:bodyPr/>
        <a:lstStyle/>
        <a:p>
          <a:endParaRPr lang="pt-PT">
            <a:latin typeface="Trebuchet MS" pitchFamily="34" charset="0"/>
          </a:endParaRPr>
        </a:p>
      </dgm:t>
    </dgm:pt>
    <dgm:pt modelId="{9AEFF83E-05C3-4059-A190-C322FA01FBB0}" type="sibTrans" cxnId="{06464D3B-80E2-497B-B556-7EE1A39ECEBF}">
      <dgm:prSet/>
      <dgm:spPr/>
      <dgm:t>
        <a:bodyPr/>
        <a:lstStyle/>
        <a:p>
          <a:endParaRPr lang="pt-PT">
            <a:latin typeface="Trebuchet MS" pitchFamily="34" charset="0"/>
          </a:endParaRPr>
        </a:p>
      </dgm:t>
    </dgm:pt>
    <dgm:pt modelId="{6B3B3C30-2152-4CBD-A613-704D9831D799}">
      <dgm:prSet phldrT="[Texto]" custT="1"/>
      <dgm:spPr>
        <a:xfrm>
          <a:off x="3024341" y="72000"/>
          <a:ext cx="1742029" cy="1755714"/>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LIbrary</a:t>
          </a:r>
          <a:endParaRPr lang="pt-PT" sz="1800" dirty="0">
            <a:solidFill>
              <a:srgbClr val="FFFFFF"/>
            </a:solidFill>
            <a:latin typeface="Trebuchet MS" pitchFamily="34" charset="0"/>
            <a:ea typeface="+mn-ea"/>
            <a:cs typeface="+mn-cs"/>
          </a:endParaRPr>
        </a:p>
      </dgm:t>
    </dgm:pt>
    <dgm:pt modelId="{EA7DF98E-684E-48D3-8EF7-2EEC70F9160C}" type="parTrans" cxnId="{18EA0A98-C202-4982-91A2-76C3105E7ECA}">
      <dgm:prSet/>
      <dgm:spPr/>
      <dgm:t>
        <a:bodyPr/>
        <a:lstStyle/>
        <a:p>
          <a:endParaRPr lang="pt-PT">
            <a:latin typeface="Trebuchet MS" pitchFamily="34" charset="0"/>
          </a:endParaRPr>
        </a:p>
      </dgm:t>
    </dgm:pt>
    <dgm:pt modelId="{EFAF7DB5-3D53-40E1-B369-4FC44F8F7200}" type="sibTrans" cxnId="{18EA0A98-C202-4982-91A2-76C3105E7ECA}">
      <dgm:prSet/>
      <dgm:spPr/>
      <dgm:t>
        <a:bodyPr/>
        <a:lstStyle/>
        <a:p>
          <a:endParaRPr lang="pt-PT">
            <a:latin typeface="Trebuchet MS" pitchFamily="34" charset="0"/>
          </a:endParaRPr>
        </a:p>
      </dgm:t>
    </dgm:pt>
    <dgm:pt modelId="{36419DDB-F4A5-4B60-8AB7-B2BF6887A799}">
      <dgm:prSet phldrT="[Texto]" custT="1"/>
      <dgm:spPr>
        <a:xfrm>
          <a:off x="4255244" y="320831"/>
          <a:ext cx="1937441" cy="2019779"/>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Archive</a:t>
          </a:r>
          <a:endParaRPr lang="pt-PT" sz="1800" dirty="0">
            <a:solidFill>
              <a:srgbClr val="FFFFFF"/>
            </a:solidFill>
            <a:latin typeface="Trebuchet MS" pitchFamily="34" charset="0"/>
            <a:ea typeface="+mn-ea"/>
            <a:cs typeface="+mn-cs"/>
          </a:endParaRPr>
        </a:p>
      </dgm:t>
    </dgm:pt>
    <dgm:pt modelId="{E2802561-ECAE-46E9-916E-ACB8E4DACDA2}" type="parTrans" cxnId="{0E761AFA-E908-4447-8D76-35C303A7D1E6}">
      <dgm:prSet/>
      <dgm:spPr/>
      <dgm:t>
        <a:bodyPr/>
        <a:lstStyle/>
        <a:p>
          <a:endParaRPr lang="pt-PT">
            <a:latin typeface="Trebuchet MS" pitchFamily="34" charset="0"/>
          </a:endParaRPr>
        </a:p>
      </dgm:t>
    </dgm:pt>
    <dgm:pt modelId="{08C41F0C-ABD3-421F-B942-0FE207FC34A5}" type="sibTrans" cxnId="{0E761AFA-E908-4447-8D76-35C303A7D1E6}">
      <dgm:prSet/>
      <dgm:spPr/>
      <dgm:t>
        <a:bodyPr/>
        <a:lstStyle/>
        <a:p>
          <a:endParaRPr lang="pt-PT">
            <a:latin typeface="Trebuchet MS" pitchFamily="34" charset="0"/>
          </a:endParaRPr>
        </a:p>
      </dgm:t>
    </dgm:pt>
    <dgm:pt modelId="{60F4A861-759E-48B5-BFBB-9C5307E4F7C9}">
      <dgm:prSet phldrT="[Texto]" custT="1"/>
      <dgm:spPr>
        <a:xfrm>
          <a:off x="5658037" y="2159637"/>
          <a:ext cx="1353567" cy="1318739"/>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Wealth</a:t>
          </a:r>
          <a:r>
            <a:rPr lang="pt-PT" sz="1800" dirty="0" smtClean="0">
              <a:solidFill>
                <a:srgbClr val="FFFFFF"/>
              </a:solidFill>
              <a:latin typeface="Trebuchet MS" pitchFamily="34" charset="0"/>
              <a:ea typeface="+mn-ea"/>
              <a:cs typeface="+mn-cs"/>
            </a:rPr>
            <a:t> </a:t>
          </a:r>
          <a:r>
            <a:rPr lang="pt-PT" sz="1800" dirty="0" err="1" smtClean="0">
              <a:solidFill>
                <a:srgbClr val="FFFFFF"/>
              </a:solidFill>
              <a:latin typeface="Trebuchet MS" pitchFamily="34" charset="0"/>
              <a:ea typeface="+mn-ea"/>
              <a:cs typeface="+mn-cs"/>
            </a:rPr>
            <a:t>Service</a:t>
          </a:r>
          <a:endParaRPr lang="pt-PT" sz="1800" dirty="0" smtClean="0">
            <a:solidFill>
              <a:srgbClr val="FFFFFF"/>
            </a:solidFill>
            <a:latin typeface="Trebuchet MS" pitchFamily="34" charset="0"/>
            <a:ea typeface="+mn-ea"/>
            <a:cs typeface="+mn-cs"/>
          </a:endParaRPr>
        </a:p>
      </dgm:t>
    </dgm:pt>
    <dgm:pt modelId="{20A41231-3C27-49DB-BDC3-585A7D0ADE44}" type="parTrans" cxnId="{A052652F-80AC-48D8-81F9-136822BA5CFD}">
      <dgm:prSet/>
      <dgm:spPr/>
      <dgm:t>
        <a:bodyPr/>
        <a:lstStyle/>
        <a:p>
          <a:endParaRPr lang="pt-PT">
            <a:latin typeface="Trebuchet MS" pitchFamily="34" charset="0"/>
          </a:endParaRPr>
        </a:p>
      </dgm:t>
    </dgm:pt>
    <dgm:pt modelId="{3A05A328-E001-4AED-B02D-7AE843D15D29}" type="sibTrans" cxnId="{A052652F-80AC-48D8-81F9-136822BA5CFD}">
      <dgm:prSet/>
      <dgm:spPr/>
      <dgm:t>
        <a:bodyPr/>
        <a:lstStyle/>
        <a:p>
          <a:endParaRPr lang="pt-PT">
            <a:latin typeface="Trebuchet MS" pitchFamily="34" charset="0"/>
          </a:endParaRPr>
        </a:p>
      </dgm:t>
    </dgm:pt>
    <dgm:pt modelId="{D3B1C66F-1014-4979-9209-A565DC62F145}">
      <dgm:prSet phldrT="[Texto]" custT="1"/>
      <dgm:spPr>
        <a:xfrm>
          <a:off x="1431287" y="3527500"/>
          <a:ext cx="1346336" cy="1318739"/>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Press</a:t>
          </a:r>
          <a:r>
            <a:rPr lang="pt-PT" sz="1800" dirty="0" smtClean="0">
              <a:solidFill>
                <a:srgbClr val="FFFFFF"/>
              </a:solidFill>
              <a:latin typeface="Trebuchet MS" pitchFamily="34" charset="0"/>
              <a:ea typeface="+mn-ea"/>
              <a:cs typeface="+mn-cs"/>
            </a:rPr>
            <a:t> Centre</a:t>
          </a:r>
          <a:endParaRPr lang="pt-PT" sz="1800" dirty="0">
            <a:solidFill>
              <a:srgbClr val="FFFFFF"/>
            </a:solidFill>
            <a:latin typeface="Trebuchet MS" pitchFamily="34" charset="0"/>
            <a:ea typeface="+mn-ea"/>
            <a:cs typeface="+mn-cs"/>
          </a:endParaRPr>
        </a:p>
      </dgm:t>
    </dgm:pt>
    <dgm:pt modelId="{1C82F9A5-AC31-4CFB-A2A0-E85E0DB63347}" type="parTrans" cxnId="{2B26EC6E-F7DD-4914-A7E1-6EBED8A6FBAB}">
      <dgm:prSet/>
      <dgm:spPr/>
      <dgm:t>
        <a:bodyPr/>
        <a:lstStyle/>
        <a:p>
          <a:endParaRPr lang="pt-PT">
            <a:latin typeface="Trebuchet MS" pitchFamily="34" charset="0"/>
          </a:endParaRPr>
        </a:p>
      </dgm:t>
    </dgm:pt>
    <dgm:pt modelId="{EC8EBC46-3603-44EF-9D7D-1736FA34C5B2}" type="sibTrans" cxnId="{2B26EC6E-F7DD-4914-A7E1-6EBED8A6FBAB}">
      <dgm:prSet/>
      <dgm:spPr/>
      <dgm:t>
        <a:bodyPr/>
        <a:lstStyle/>
        <a:p>
          <a:endParaRPr lang="pt-PT">
            <a:latin typeface="Trebuchet MS" pitchFamily="34" charset="0"/>
          </a:endParaRPr>
        </a:p>
      </dgm:t>
    </dgm:pt>
    <dgm:pt modelId="{ED813F3F-620E-471D-9C0F-1FCC0C373E0F}">
      <dgm:prSet phldrT="[Texto]" custT="1"/>
      <dgm:spPr>
        <a:xfrm>
          <a:off x="1008111" y="1593734"/>
          <a:ext cx="1742029" cy="1724623"/>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smtClean="0">
              <a:solidFill>
                <a:srgbClr val="FFFFFF"/>
              </a:solidFill>
              <a:latin typeface="Trebuchet MS" pitchFamily="34" charset="0"/>
              <a:ea typeface="+mn-ea"/>
              <a:cs typeface="+mn-cs"/>
            </a:rPr>
            <a:t>Cultural</a:t>
          </a:r>
        </a:p>
        <a:p>
          <a:pPr>
            <a:lnSpc>
              <a:spcPct val="100000"/>
            </a:lnSpc>
            <a:spcAft>
              <a:spcPts val="0"/>
            </a:spcAft>
          </a:pPr>
          <a:r>
            <a:rPr lang="pt-PT" sz="1800" dirty="0" smtClean="0">
              <a:solidFill>
                <a:srgbClr val="FFFFFF"/>
              </a:solidFill>
              <a:latin typeface="Trebuchet MS" pitchFamily="34" charset="0"/>
              <a:ea typeface="+mn-ea"/>
              <a:cs typeface="+mn-cs"/>
            </a:rPr>
            <a:t>Centre</a:t>
          </a:r>
          <a:endParaRPr lang="pt-PT" sz="1800" dirty="0">
            <a:solidFill>
              <a:srgbClr val="FFFFFF"/>
            </a:solidFill>
            <a:latin typeface="Trebuchet MS" pitchFamily="34" charset="0"/>
            <a:ea typeface="+mn-ea"/>
            <a:cs typeface="+mn-cs"/>
          </a:endParaRPr>
        </a:p>
      </dgm:t>
    </dgm:pt>
    <dgm:pt modelId="{D5355727-EF8B-4AFC-BDCD-C4319E14278D}" type="parTrans" cxnId="{78383AEF-325B-44D7-8139-9F8EEA1CE825}">
      <dgm:prSet/>
      <dgm:spPr/>
      <dgm:t>
        <a:bodyPr/>
        <a:lstStyle/>
        <a:p>
          <a:endParaRPr lang="pt-PT">
            <a:latin typeface="Trebuchet MS" pitchFamily="34" charset="0"/>
          </a:endParaRPr>
        </a:p>
      </dgm:t>
    </dgm:pt>
    <dgm:pt modelId="{3DB07CCD-9CD0-4040-BED7-016A775592DD}" type="sibTrans" cxnId="{78383AEF-325B-44D7-8139-9F8EEA1CE825}">
      <dgm:prSet/>
      <dgm:spPr/>
      <dgm:t>
        <a:bodyPr/>
        <a:lstStyle/>
        <a:p>
          <a:endParaRPr lang="pt-PT">
            <a:latin typeface="Trebuchet MS" pitchFamily="34" charset="0"/>
          </a:endParaRPr>
        </a:p>
      </dgm:t>
    </dgm:pt>
    <dgm:pt modelId="{E46CA233-F059-4AF1-97D3-3ABDAB86869B}">
      <dgm:prSet phldrT="[Texto]" custT="1"/>
      <dgm:spPr>
        <a:xfrm>
          <a:off x="1800201" y="438032"/>
          <a:ext cx="1742029" cy="1815033"/>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Museum</a:t>
          </a:r>
          <a:endParaRPr lang="pt-PT" sz="1800" dirty="0">
            <a:solidFill>
              <a:srgbClr val="FFFFFF"/>
            </a:solidFill>
            <a:latin typeface="Trebuchet MS" pitchFamily="34" charset="0"/>
            <a:ea typeface="+mn-ea"/>
            <a:cs typeface="+mn-cs"/>
          </a:endParaRPr>
        </a:p>
      </dgm:t>
    </dgm:pt>
    <dgm:pt modelId="{AE580442-E824-47E6-AF3A-E19BBF18FFCC}" type="parTrans" cxnId="{84382B50-4284-4CFA-ACEB-27B6E1C64238}">
      <dgm:prSet/>
      <dgm:spPr/>
      <dgm:t>
        <a:bodyPr/>
        <a:lstStyle/>
        <a:p>
          <a:endParaRPr lang="pt-PT">
            <a:latin typeface="Trebuchet MS" pitchFamily="34" charset="0"/>
          </a:endParaRPr>
        </a:p>
      </dgm:t>
    </dgm:pt>
    <dgm:pt modelId="{4C509943-860E-45D7-9360-275EB0674155}" type="sibTrans" cxnId="{84382B50-4284-4CFA-ACEB-27B6E1C64238}">
      <dgm:prSet/>
      <dgm:spPr/>
      <dgm:t>
        <a:bodyPr/>
        <a:lstStyle/>
        <a:p>
          <a:endParaRPr lang="pt-PT">
            <a:latin typeface="Trebuchet MS" pitchFamily="34" charset="0"/>
          </a:endParaRPr>
        </a:p>
      </dgm:t>
    </dgm:pt>
    <dgm:pt modelId="{9AEF6620-1D9C-45E4-8021-AFD18C7DE667}">
      <dgm:prSet phldrT="[Texto]" custT="1"/>
      <dgm:spPr>
        <a:xfrm>
          <a:off x="3563202" y="4428206"/>
          <a:ext cx="1364535" cy="1279980"/>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Coffee</a:t>
          </a:r>
          <a:endParaRPr lang="pt-PT" sz="1800" dirty="0">
            <a:solidFill>
              <a:srgbClr val="FFFFFF"/>
            </a:solidFill>
            <a:latin typeface="Trebuchet MS" pitchFamily="34" charset="0"/>
            <a:ea typeface="+mn-ea"/>
            <a:cs typeface="+mn-cs"/>
          </a:endParaRPr>
        </a:p>
      </dgm:t>
    </dgm:pt>
    <dgm:pt modelId="{0BAAB578-3446-4AB7-98CA-BBB1BF808C6D}" type="parTrans" cxnId="{81EB46D8-6E08-4AE2-A106-3BA8472C231E}">
      <dgm:prSet/>
      <dgm:spPr/>
      <dgm:t>
        <a:bodyPr/>
        <a:lstStyle/>
        <a:p>
          <a:endParaRPr lang="pt-PT">
            <a:latin typeface="Trebuchet MS" pitchFamily="34" charset="0"/>
          </a:endParaRPr>
        </a:p>
      </dgm:t>
    </dgm:pt>
    <dgm:pt modelId="{66840BE1-3172-4100-A445-7E99301167AB}" type="sibTrans" cxnId="{81EB46D8-6E08-4AE2-A106-3BA8472C231E}">
      <dgm:prSet/>
      <dgm:spPr/>
      <dgm:t>
        <a:bodyPr/>
        <a:lstStyle/>
        <a:p>
          <a:endParaRPr lang="pt-PT">
            <a:latin typeface="Trebuchet MS" pitchFamily="34" charset="0"/>
          </a:endParaRPr>
        </a:p>
      </dgm:t>
    </dgm:pt>
    <dgm:pt modelId="{AD7FA4F1-A062-4BFD-BC9E-8FF51FCA5DA4}">
      <dgm:prSet phldrT="[Texto]" custT="1"/>
      <dgm:spPr>
        <a:xfrm>
          <a:off x="4613091" y="4070491"/>
          <a:ext cx="1353276" cy="1318739"/>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smtClean="0">
              <a:solidFill>
                <a:srgbClr val="FFFFFF"/>
              </a:solidFill>
              <a:latin typeface="Trebuchet MS" pitchFamily="34" charset="0"/>
              <a:ea typeface="+mn-ea"/>
              <a:cs typeface="+mn-cs"/>
            </a:rPr>
            <a:t>Mail </a:t>
          </a:r>
          <a:r>
            <a:rPr lang="pt-PT" sz="1800" dirty="0" err="1" smtClean="0">
              <a:solidFill>
                <a:srgbClr val="FFFFFF"/>
              </a:solidFill>
              <a:latin typeface="Trebuchet MS" pitchFamily="34" charset="0"/>
              <a:ea typeface="+mn-ea"/>
              <a:cs typeface="+mn-cs"/>
            </a:rPr>
            <a:t>Service</a:t>
          </a:r>
          <a:endParaRPr lang="pt-PT" sz="1800" dirty="0">
            <a:solidFill>
              <a:srgbClr val="FFFFFF"/>
            </a:solidFill>
            <a:latin typeface="Trebuchet MS" pitchFamily="34" charset="0"/>
            <a:ea typeface="+mn-ea"/>
            <a:cs typeface="+mn-cs"/>
          </a:endParaRPr>
        </a:p>
      </dgm:t>
    </dgm:pt>
    <dgm:pt modelId="{F76F75A5-F932-4706-BB5B-5B065D8238F4}" type="sibTrans" cxnId="{ED26E77A-D9B0-48F8-9372-05CF49172065}">
      <dgm:prSet/>
      <dgm:spPr/>
      <dgm:t>
        <a:bodyPr/>
        <a:lstStyle/>
        <a:p>
          <a:endParaRPr lang="pt-PT">
            <a:latin typeface="Trebuchet MS" pitchFamily="34" charset="0"/>
          </a:endParaRPr>
        </a:p>
      </dgm:t>
    </dgm:pt>
    <dgm:pt modelId="{D9DF2438-6870-4CC0-B72B-0F5F6F506ADC}" type="parTrans" cxnId="{ED26E77A-D9B0-48F8-9372-05CF49172065}">
      <dgm:prSet/>
      <dgm:spPr/>
      <dgm:t>
        <a:bodyPr/>
        <a:lstStyle/>
        <a:p>
          <a:endParaRPr lang="pt-PT">
            <a:latin typeface="Trebuchet MS" pitchFamily="34" charset="0"/>
          </a:endParaRPr>
        </a:p>
      </dgm:t>
    </dgm:pt>
    <dgm:pt modelId="{5B541ABC-7822-4DC0-82B1-CBDB24B5BD51}">
      <dgm:prSet phldrT="[Texto]" custT="1"/>
      <dgm:spPr>
        <a:xfrm>
          <a:off x="5408547" y="3230393"/>
          <a:ext cx="1206264" cy="1318739"/>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smtClean="0">
              <a:solidFill>
                <a:srgbClr val="FFFFFF"/>
              </a:solidFill>
              <a:latin typeface="Trebuchet MS" pitchFamily="34" charset="0"/>
              <a:ea typeface="+mn-ea"/>
              <a:cs typeface="+mn-cs"/>
            </a:rPr>
            <a:t>Fiscal </a:t>
          </a:r>
          <a:r>
            <a:rPr lang="pt-PT" sz="1800" dirty="0" err="1" smtClean="0">
              <a:solidFill>
                <a:srgbClr val="FFFFFF"/>
              </a:solidFill>
              <a:latin typeface="Trebuchet MS" pitchFamily="34" charset="0"/>
              <a:ea typeface="+mn-ea"/>
              <a:cs typeface="+mn-cs"/>
            </a:rPr>
            <a:t>Service</a:t>
          </a:r>
          <a:endParaRPr lang="pt-PT" sz="1800" dirty="0">
            <a:solidFill>
              <a:srgbClr val="FFFFFF"/>
            </a:solidFill>
            <a:latin typeface="Trebuchet MS" pitchFamily="34" charset="0"/>
            <a:ea typeface="+mn-ea"/>
            <a:cs typeface="+mn-cs"/>
          </a:endParaRPr>
        </a:p>
      </dgm:t>
    </dgm:pt>
    <dgm:pt modelId="{EAE0604E-7869-4A79-9515-F92CD5BB1997}" type="sibTrans" cxnId="{B0606FA3-22C8-467D-94D4-DF055DD49AAD}">
      <dgm:prSet/>
      <dgm:spPr/>
      <dgm:t>
        <a:bodyPr/>
        <a:lstStyle/>
        <a:p>
          <a:endParaRPr lang="pt-PT">
            <a:latin typeface="Trebuchet MS" pitchFamily="34" charset="0"/>
          </a:endParaRPr>
        </a:p>
      </dgm:t>
    </dgm:pt>
    <dgm:pt modelId="{9297182B-54FC-472C-9680-B2AE71A211D2}" type="parTrans" cxnId="{B0606FA3-22C8-467D-94D4-DF055DD49AAD}">
      <dgm:prSet/>
      <dgm:spPr/>
      <dgm:t>
        <a:bodyPr/>
        <a:lstStyle/>
        <a:p>
          <a:endParaRPr lang="pt-PT">
            <a:latin typeface="Trebuchet MS" pitchFamily="34" charset="0"/>
          </a:endParaRPr>
        </a:p>
      </dgm:t>
    </dgm:pt>
    <dgm:pt modelId="{FB48C123-CB30-4776-8C1C-73B4908D8C94}">
      <dgm:prSet phldrT="[Texto]" custT="1"/>
      <dgm:spPr>
        <a:xfrm>
          <a:off x="2379878" y="4192721"/>
          <a:ext cx="1364535" cy="1279980"/>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r>
            <a:rPr lang="pt-PT" sz="1800" dirty="0" smtClean="0">
              <a:solidFill>
                <a:srgbClr val="FFFFFF"/>
              </a:solidFill>
              <a:latin typeface="Trebuchet MS" pitchFamily="34" charset="0"/>
              <a:ea typeface="+mn-ea"/>
              <a:cs typeface="+mn-cs"/>
            </a:rPr>
            <a:t>Web </a:t>
          </a:r>
          <a:r>
            <a:rPr lang="pt-PT" sz="1800" dirty="0" err="1" smtClean="0">
              <a:solidFill>
                <a:srgbClr val="FFFFFF"/>
              </a:solidFill>
              <a:latin typeface="Trebuchet MS" pitchFamily="34" charset="0"/>
              <a:ea typeface="+mn-ea"/>
              <a:cs typeface="+mn-cs"/>
            </a:rPr>
            <a:t>Center</a:t>
          </a:r>
          <a:endParaRPr lang="pt-PT" sz="1800" dirty="0">
            <a:solidFill>
              <a:srgbClr val="FFFFFF"/>
            </a:solidFill>
            <a:latin typeface="Trebuchet MS" pitchFamily="34" charset="0"/>
            <a:ea typeface="+mn-ea"/>
            <a:cs typeface="+mn-cs"/>
          </a:endParaRPr>
        </a:p>
      </dgm:t>
    </dgm:pt>
    <dgm:pt modelId="{EF5BE3DF-581E-4767-B30D-279B9EB48816}" type="parTrans" cxnId="{306F64A7-677E-4DB6-858E-FF9B9B170524}">
      <dgm:prSet/>
      <dgm:spPr/>
      <dgm:t>
        <a:bodyPr/>
        <a:lstStyle/>
        <a:p>
          <a:endParaRPr lang="pt-PT">
            <a:latin typeface="Trebuchet MS" pitchFamily="34" charset="0"/>
          </a:endParaRPr>
        </a:p>
      </dgm:t>
    </dgm:pt>
    <dgm:pt modelId="{30C0990D-37FF-45CC-B03A-98C2E329AC2E}" type="sibTrans" cxnId="{306F64A7-677E-4DB6-858E-FF9B9B170524}">
      <dgm:prSet/>
      <dgm:spPr/>
      <dgm:t>
        <a:bodyPr/>
        <a:lstStyle/>
        <a:p>
          <a:endParaRPr lang="pt-PT">
            <a:latin typeface="Trebuchet MS" pitchFamily="34" charset="0"/>
          </a:endParaRPr>
        </a:p>
      </dgm:t>
    </dgm:pt>
    <dgm:pt modelId="{3B99974B-EBA1-430C-BC7F-AE540DFB899C}" type="pres">
      <dgm:prSet presAssocID="{4F1A2C56-2EB0-4D28-BE58-AAB4C8927AAB}" presName="composite" presStyleCnt="0">
        <dgm:presLayoutVars>
          <dgm:chMax val="1"/>
          <dgm:dir/>
          <dgm:resizeHandles val="exact"/>
        </dgm:presLayoutVars>
      </dgm:prSet>
      <dgm:spPr/>
      <dgm:t>
        <a:bodyPr/>
        <a:lstStyle/>
        <a:p>
          <a:endParaRPr lang="pt-PT"/>
        </a:p>
      </dgm:t>
    </dgm:pt>
    <dgm:pt modelId="{002012F0-93AE-419F-BCE6-2D392A28D57B}" type="pres">
      <dgm:prSet presAssocID="{4F1A2C56-2EB0-4D28-BE58-AAB4C8927AAB}" presName="radial" presStyleCnt="0">
        <dgm:presLayoutVars>
          <dgm:animLvl val="ctr"/>
        </dgm:presLayoutVars>
      </dgm:prSet>
      <dgm:spPr/>
    </dgm:pt>
    <dgm:pt modelId="{1A1578DE-7681-4FEC-BEB3-1A4522D0C4A4}" type="pres">
      <dgm:prSet presAssocID="{70806BDA-174F-4ECE-BC6F-967DB124ABAB}" presName="centerShape" presStyleLbl="vennNode1" presStyleIdx="0" presStyleCnt="11" custScaleX="114899" custScaleY="108414" custLinFactNeighborX="2704" custLinFactNeighborY="2503"/>
      <dgm:spPr/>
      <dgm:t>
        <a:bodyPr/>
        <a:lstStyle/>
        <a:p>
          <a:endParaRPr lang="pt-PT"/>
        </a:p>
      </dgm:t>
    </dgm:pt>
    <dgm:pt modelId="{A850C2D4-D4DF-47C4-A7B3-8B31757F58BC}" type="pres">
      <dgm:prSet presAssocID="{6B3B3C30-2152-4CBD-A613-704D9831D799}" presName="node" presStyleLbl="vennNode1" presStyleIdx="1" presStyleCnt="11" custScaleX="107689" custScaleY="108535" custRadScaleRad="99071" custRadScaleInc="-6879">
        <dgm:presLayoutVars>
          <dgm:bulletEnabled val="1"/>
        </dgm:presLayoutVars>
      </dgm:prSet>
      <dgm:spPr/>
      <dgm:t>
        <a:bodyPr/>
        <a:lstStyle/>
        <a:p>
          <a:endParaRPr lang="pt-PT"/>
        </a:p>
      </dgm:t>
    </dgm:pt>
    <dgm:pt modelId="{0BD2CC8D-F4E5-4E3A-911B-AAF110AA78BB}" type="pres">
      <dgm:prSet presAssocID="{36419DDB-F4A5-4B60-8AB7-B2BF6887A799}" presName="node" presStyleLbl="vennNode1" presStyleIdx="2" presStyleCnt="11" custScaleX="119769" custScaleY="124859">
        <dgm:presLayoutVars>
          <dgm:bulletEnabled val="1"/>
        </dgm:presLayoutVars>
      </dgm:prSet>
      <dgm:spPr/>
      <dgm:t>
        <a:bodyPr/>
        <a:lstStyle/>
        <a:p>
          <a:endParaRPr lang="pt-PT"/>
        </a:p>
      </dgm:t>
    </dgm:pt>
    <dgm:pt modelId="{1C027349-2A76-4DCC-8DD8-E39F77FA9C74}" type="pres">
      <dgm:prSet presAssocID="{60F4A861-759E-48B5-BFBB-9C5307E4F7C9}" presName="node" presStyleLbl="vennNode1" presStyleIdx="3" presStyleCnt="11" custScaleX="83675" custScaleY="81522" custRadScaleRad="111974" custRadScaleInc="35391">
        <dgm:presLayoutVars>
          <dgm:bulletEnabled val="1"/>
        </dgm:presLayoutVars>
      </dgm:prSet>
      <dgm:spPr/>
      <dgm:t>
        <a:bodyPr/>
        <a:lstStyle/>
        <a:p>
          <a:endParaRPr lang="pt-PT"/>
        </a:p>
      </dgm:t>
    </dgm:pt>
    <dgm:pt modelId="{4D744226-EF5D-4664-9213-7E4CE0327D5D}" type="pres">
      <dgm:prSet presAssocID="{5B541ABC-7822-4DC0-82B1-CBDB24B5BD51}" presName="node" presStyleLbl="vennNode1" presStyleIdx="4" presStyleCnt="11" custScaleX="74569" custScaleY="81522" custRadScaleRad="104368" custRadScaleInc="13520">
        <dgm:presLayoutVars>
          <dgm:bulletEnabled val="1"/>
        </dgm:presLayoutVars>
      </dgm:prSet>
      <dgm:spPr/>
      <dgm:t>
        <a:bodyPr/>
        <a:lstStyle/>
        <a:p>
          <a:endParaRPr lang="pt-PT"/>
        </a:p>
      </dgm:t>
    </dgm:pt>
    <dgm:pt modelId="{F14F1269-2D98-4A2C-8EA6-5AEDF2F80654}" type="pres">
      <dgm:prSet presAssocID="{AD7FA4F1-A062-4BFD-BC9E-8FF51FCA5DA4}" presName="node" presStyleLbl="vennNode1" presStyleIdx="5" presStyleCnt="11" custScaleX="83657" custScaleY="81522" custRadScaleRad="101492" custRadScaleInc="-4395">
        <dgm:presLayoutVars>
          <dgm:bulletEnabled val="1"/>
        </dgm:presLayoutVars>
      </dgm:prSet>
      <dgm:spPr/>
      <dgm:t>
        <a:bodyPr/>
        <a:lstStyle/>
        <a:p>
          <a:endParaRPr lang="pt-PT"/>
        </a:p>
      </dgm:t>
    </dgm:pt>
    <dgm:pt modelId="{7C5E2909-9569-4E83-A531-21BE3A624704}" type="pres">
      <dgm:prSet presAssocID="{9AEF6620-1D9C-45E4-8021-AFD18C7DE667}" presName="node" presStyleLbl="vennNode1" presStyleIdx="6" presStyleCnt="11" custScaleX="84353" custScaleY="79126" custRadScaleRad="97274" custRadScaleInc="-20239">
        <dgm:presLayoutVars>
          <dgm:bulletEnabled val="1"/>
        </dgm:presLayoutVars>
      </dgm:prSet>
      <dgm:spPr/>
      <dgm:t>
        <a:bodyPr/>
        <a:lstStyle/>
        <a:p>
          <a:endParaRPr lang="pt-PT"/>
        </a:p>
      </dgm:t>
    </dgm:pt>
    <dgm:pt modelId="{49A2C46F-5E92-4638-A15C-D7CFFE9EA5A7}" type="pres">
      <dgm:prSet presAssocID="{FB48C123-CB30-4776-8C1C-73B4908D8C94}" presName="node" presStyleLbl="vennNode1" presStyleIdx="7" presStyleCnt="11" custScaleX="84353" custScaleY="79126" custRadScaleRad="95911" custRadScaleInc="-24470">
        <dgm:presLayoutVars>
          <dgm:bulletEnabled val="1"/>
        </dgm:presLayoutVars>
      </dgm:prSet>
      <dgm:spPr/>
      <dgm:t>
        <a:bodyPr/>
        <a:lstStyle/>
        <a:p>
          <a:endParaRPr lang="pt-PT"/>
        </a:p>
      </dgm:t>
    </dgm:pt>
    <dgm:pt modelId="{8C00E3B1-0B42-4981-8D87-B88D29694A2B}" type="pres">
      <dgm:prSet presAssocID="{D3B1C66F-1014-4979-9209-A565DC62F145}" presName="node" presStyleLbl="vennNode1" presStyleIdx="8" presStyleCnt="11" custScaleX="83228" custScaleY="81522" custRadScaleRad="104684" custRadScaleInc="-37431">
        <dgm:presLayoutVars>
          <dgm:bulletEnabled val="1"/>
        </dgm:presLayoutVars>
      </dgm:prSet>
      <dgm:spPr/>
      <dgm:t>
        <a:bodyPr/>
        <a:lstStyle/>
        <a:p>
          <a:endParaRPr lang="pt-PT"/>
        </a:p>
      </dgm:t>
    </dgm:pt>
    <dgm:pt modelId="{6B0E81E1-0E73-4294-9E66-1E5C97509637}" type="pres">
      <dgm:prSet presAssocID="{ED813F3F-620E-471D-9C0F-1FCC0C373E0F}" presName="node" presStyleLbl="vennNode1" presStyleIdx="9" presStyleCnt="11" custScaleX="107689" custScaleY="106613" custRadScaleRad="103687" custRadScaleInc="-7292">
        <dgm:presLayoutVars>
          <dgm:bulletEnabled val="1"/>
        </dgm:presLayoutVars>
      </dgm:prSet>
      <dgm:spPr/>
      <dgm:t>
        <a:bodyPr/>
        <a:lstStyle/>
        <a:p>
          <a:endParaRPr lang="pt-PT"/>
        </a:p>
      </dgm:t>
    </dgm:pt>
    <dgm:pt modelId="{D8C3FC80-6415-4546-B3FC-79E3487D4836}" type="pres">
      <dgm:prSet presAssocID="{E46CA233-F059-4AF1-97D3-3ABDAB86869B}" presName="node" presStyleLbl="vennNode1" presStyleIdx="10" presStyleCnt="11" custScaleX="107689" custScaleY="112202" custRadScaleRad="101603" custRadScaleInc="-5215">
        <dgm:presLayoutVars>
          <dgm:bulletEnabled val="1"/>
        </dgm:presLayoutVars>
      </dgm:prSet>
      <dgm:spPr/>
      <dgm:t>
        <a:bodyPr/>
        <a:lstStyle/>
        <a:p>
          <a:endParaRPr lang="pt-PT"/>
        </a:p>
      </dgm:t>
    </dgm:pt>
  </dgm:ptLst>
  <dgm:cxnLst>
    <dgm:cxn modelId="{2B26EC6E-F7DD-4914-A7E1-6EBED8A6FBAB}" srcId="{70806BDA-174F-4ECE-BC6F-967DB124ABAB}" destId="{D3B1C66F-1014-4979-9209-A565DC62F145}" srcOrd="7" destOrd="0" parTransId="{1C82F9A5-AC31-4CFB-A2A0-E85E0DB63347}" sibTransId="{EC8EBC46-3603-44EF-9D7D-1736FA34C5B2}"/>
    <dgm:cxn modelId="{7F6D4171-6E11-4592-9C2E-96AA9169B471}" type="presOf" srcId="{ED813F3F-620E-471D-9C0F-1FCC0C373E0F}" destId="{6B0E81E1-0E73-4294-9E66-1E5C97509637}" srcOrd="0" destOrd="0" presId="urn:microsoft.com/office/officeart/2005/8/layout/radial3"/>
    <dgm:cxn modelId="{D49ACC20-3CC2-492A-BD5D-3B76236E617E}" type="presOf" srcId="{E46CA233-F059-4AF1-97D3-3ABDAB86869B}" destId="{D8C3FC80-6415-4546-B3FC-79E3487D4836}" srcOrd="0" destOrd="0" presId="urn:microsoft.com/office/officeart/2005/8/layout/radial3"/>
    <dgm:cxn modelId="{7B0F1F2F-312C-49B5-84CE-8D449B554539}" type="presOf" srcId="{6B3B3C30-2152-4CBD-A613-704D9831D799}" destId="{A850C2D4-D4DF-47C4-A7B3-8B31757F58BC}" srcOrd="0" destOrd="0" presId="urn:microsoft.com/office/officeart/2005/8/layout/radial3"/>
    <dgm:cxn modelId="{AF79782E-AA88-4D2A-8F00-4A9D9FEDBECE}" type="presOf" srcId="{AD7FA4F1-A062-4BFD-BC9E-8FF51FCA5DA4}" destId="{F14F1269-2D98-4A2C-8EA6-5AEDF2F80654}" srcOrd="0" destOrd="0" presId="urn:microsoft.com/office/officeart/2005/8/layout/radial3"/>
    <dgm:cxn modelId="{06464D3B-80E2-497B-B556-7EE1A39ECEBF}" srcId="{4F1A2C56-2EB0-4D28-BE58-AAB4C8927AAB}" destId="{70806BDA-174F-4ECE-BC6F-967DB124ABAB}" srcOrd="0" destOrd="0" parTransId="{79AA6F8D-5078-45D1-9396-5AC27B46D324}" sibTransId="{9AEFF83E-05C3-4059-A190-C322FA01FBB0}"/>
    <dgm:cxn modelId="{8622460B-0F5B-4F5B-B547-9DEB5E5E804E}" type="presOf" srcId="{70806BDA-174F-4ECE-BC6F-967DB124ABAB}" destId="{1A1578DE-7681-4FEC-BEB3-1A4522D0C4A4}" srcOrd="0" destOrd="0" presId="urn:microsoft.com/office/officeart/2005/8/layout/radial3"/>
    <dgm:cxn modelId="{A052652F-80AC-48D8-81F9-136822BA5CFD}" srcId="{70806BDA-174F-4ECE-BC6F-967DB124ABAB}" destId="{60F4A861-759E-48B5-BFBB-9C5307E4F7C9}" srcOrd="2" destOrd="0" parTransId="{20A41231-3C27-49DB-BDC3-585A7D0ADE44}" sibTransId="{3A05A328-E001-4AED-B02D-7AE843D15D29}"/>
    <dgm:cxn modelId="{18EA0A98-C202-4982-91A2-76C3105E7ECA}" srcId="{70806BDA-174F-4ECE-BC6F-967DB124ABAB}" destId="{6B3B3C30-2152-4CBD-A613-704D9831D799}" srcOrd="0" destOrd="0" parTransId="{EA7DF98E-684E-48D3-8EF7-2EEC70F9160C}" sibTransId="{EFAF7DB5-3D53-40E1-B369-4FC44F8F7200}"/>
    <dgm:cxn modelId="{ABA7CF8E-84A4-4F2A-9DB9-79592E135102}" type="presOf" srcId="{5B541ABC-7822-4DC0-82B1-CBDB24B5BD51}" destId="{4D744226-EF5D-4664-9213-7E4CE0327D5D}" srcOrd="0" destOrd="0" presId="urn:microsoft.com/office/officeart/2005/8/layout/radial3"/>
    <dgm:cxn modelId="{84382B50-4284-4CFA-ACEB-27B6E1C64238}" srcId="{70806BDA-174F-4ECE-BC6F-967DB124ABAB}" destId="{E46CA233-F059-4AF1-97D3-3ABDAB86869B}" srcOrd="9" destOrd="0" parTransId="{AE580442-E824-47E6-AF3A-E19BBF18FFCC}" sibTransId="{4C509943-860E-45D7-9360-275EB0674155}"/>
    <dgm:cxn modelId="{ED26E77A-D9B0-48F8-9372-05CF49172065}" srcId="{70806BDA-174F-4ECE-BC6F-967DB124ABAB}" destId="{AD7FA4F1-A062-4BFD-BC9E-8FF51FCA5DA4}" srcOrd="4" destOrd="0" parTransId="{D9DF2438-6870-4CC0-B72B-0F5F6F506ADC}" sibTransId="{F76F75A5-F932-4706-BB5B-5B065D8238F4}"/>
    <dgm:cxn modelId="{E6C3E0F2-30BA-4961-AB09-78DACCC75C2A}" type="presOf" srcId="{FB48C123-CB30-4776-8C1C-73B4908D8C94}" destId="{49A2C46F-5E92-4638-A15C-D7CFFE9EA5A7}" srcOrd="0" destOrd="0" presId="urn:microsoft.com/office/officeart/2005/8/layout/radial3"/>
    <dgm:cxn modelId="{3CCFB34E-921C-4522-882C-E7FFECA79E8F}" type="presOf" srcId="{36419DDB-F4A5-4B60-8AB7-B2BF6887A799}" destId="{0BD2CC8D-F4E5-4E3A-911B-AAF110AA78BB}" srcOrd="0" destOrd="0" presId="urn:microsoft.com/office/officeart/2005/8/layout/radial3"/>
    <dgm:cxn modelId="{306F64A7-677E-4DB6-858E-FF9B9B170524}" srcId="{70806BDA-174F-4ECE-BC6F-967DB124ABAB}" destId="{FB48C123-CB30-4776-8C1C-73B4908D8C94}" srcOrd="6" destOrd="0" parTransId="{EF5BE3DF-581E-4767-B30D-279B9EB48816}" sibTransId="{30C0990D-37FF-45CC-B03A-98C2E329AC2E}"/>
    <dgm:cxn modelId="{81EB46D8-6E08-4AE2-A106-3BA8472C231E}" srcId="{70806BDA-174F-4ECE-BC6F-967DB124ABAB}" destId="{9AEF6620-1D9C-45E4-8021-AFD18C7DE667}" srcOrd="5" destOrd="0" parTransId="{0BAAB578-3446-4AB7-98CA-BBB1BF808C6D}" sibTransId="{66840BE1-3172-4100-A445-7E99301167AB}"/>
    <dgm:cxn modelId="{12E0E6A9-2FA4-4DAA-9841-E8C2B8FCFEC5}" type="presOf" srcId="{9AEF6620-1D9C-45E4-8021-AFD18C7DE667}" destId="{7C5E2909-9569-4E83-A531-21BE3A624704}" srcOrd="0" destOrd="0" presId="urn:microsoft.com/office/officeart/2005/8/layout/radial3"/>
    <dgm:cxn modelId="{3702EB1F-8F14-41F4-8BA1-AC2EAFB73F7E}" type="presOf" srcId="{60F4A861-759E-48B5-BFBB-9C5307E4F7C9}" destId="{1C027349-2A76-4DCC-8DD8-E39F77FA9C74}" srcOrd="0" destOrd="0" presId="urn:microsoft.com/office/officeart/2005/8/layout/radial3"/>
    <dgm:cxn modelId="{78383AEF-325B-44D7-8139-9F8EEA1CE825}" srcId="{70806BDA-174F-4ECE-BC6F-967DB124ABAB}" destId="{ED813F3F-620E-471D-9C0F-1FCC0C373E0F}" srcOrd="8" destOrd="0" parTransId="{D5355727-EF8B-4AFC-BDCD-C4319E14278D}" sibTransId="{3DB07CCD-9CD0-4040-BED7-016A775592DD}"/>
    <dgm:cxn modelId="{2CF77BF5-D1F0-4742-9C2A-2AF38E37F250}" type="presOf" srcId="{4F1A2C56-2EB0-4D28-BE58-AAB4C8927AAB}" destId="{3B99974B-EBA1-430C-BC7F-AE540DFB899C}" srcOrd="0" destOrd="0" presId="urn:microsoft.com/office/officeart/2005/8/layout/radial3"/>
    <dgm:cxn modelId="{B71E8CC4-5989-40AC-8174-308558FE836E}" type="presOf" srcId="{D3B1C66F-1014-4979-9209-A565DC62F145}" destId="{8C00E3B1-0B42-4981-8D87-B88D29694A2B}" srcOrd="0" destOrd="0" presId="urn:microsoft.com/office/officeart/2005/8/layout/radial3"/>
    <dgm:cxn modelId="{B0606FA3-22C8-467D-94D4-DF055DD49AAD}" srcId="{70806BDA-174F-4ECE-BC6F-967DB124ABAB}" destId="{5B541ABC-7822-4DC0-82B1-CBDB24B5BD51}" srcOrd="3" destOrd="0" parTransId="{9297182B-54FC-472C-9680-B2AE71A211D2}" sibTransId="{EAE0604E-7869-4A79-9515-F92CD5BB1997}"/>
    <dgm:cxn modelId="{0E761AFA-E908-4447-8D76-35C303A7D1E6}" srcId="{70806BDA-174F-4ECE-BC6F-967DB124ABAB}" destId="{36419DDB-F4A5-4B60-8AB7-B2BF6887A799}" srcOrd="1" destOrd="0" parTransId="{E2802561-ECAE-46E9-916E-ACB8E4DACDA2}" sibTransId="{08C41F0C-ABD3-421F-B942-0FE207FC34A5}"/>
    <dgm:cxn modelId="{C3DF541B-F3CC-48B4-BB64-BD9439B8D05F}" type="presParOf" srcId="{3B99974B-EBA1-430C-BC7F-AE540DFB899C}" destId="{002012F0-93AE-419F-BCE6-2D392A28D57B}" srcOrd="0" destOrd="0" presId="urn:microsoft.com/office/officeart/2005/8/layout/radial3"/>
    <dgm:cxn modelId="{2AC24763-5359-447A-BA46-E56D79F84C48}" type="presParOf" srcId="{002012F0-93AE-419F-BCE6-2D392A28D57B}" destId="{1A1578DE-7681-4FEC-BEB3-1A4522D0C4A4}" srcOrd="0" destOrd="0" presId="urn:microsoft.com/office/officeart/2005/8/layout/radial3"/>
    <dgm:cxn modelId="{48B95896-333D-4029-AE30-F70403FA86A0}" type="presParOf" srcId="{002012F0-93AE-419F-BCE6-2D392A28D57B}" destId="{A850C2D4-D4DF-47C4-A7B3-8B31757F58BC}" srcOrd="1" destOrd="0" presId="urn:microsoft.com/office/officeart/2005/8/layout/radial3"/>
    <dgm:cxn modelId="{DD669562-D5E6-47A9-9183-FEFFE2B1CF87}" type="presParOf" srcId="{002012F0-93AE-419F-BCE6-2D392A28D57B}" destId="{0BD2CC8D-F4E5-4E3A-911B-AAF110AA78BB}" srcOrd="2" destOrd="0" presId="urn:microsoft.com/office/officeart/2005/8/layout/radial3"/>
    <dgm:cxn modelId="{A39E994C-BBE5-4038-970E-816034B02ED5}" type="presParOf" srcId="{002012F0-93AE-419F-BCE6-2D392A28D57B}" destId="{1C027349-2A76-4DCC-8DD8-E39F77FA9C74}" srcOrd="3" destOrd="0" presId="urn:microsoft.com/office/officeart/2005/8/layout/radial3"/>
    <dgm:cxn modelId="{388E6527-34C7-4BFE-A82F-5473DADAFD13}" type="presParOf" srcId="{002012F0-93AE-419F-BCE6-2D392A28D57B}" destId="{4D744226-EF5D-4664-9213-7E4CE0327D5D}" srcOrd="4" destOrd="0" presId="urn:microsoft.com/office/officeart/2005/8/layout/radial3"/>
    <dgm:cxn modelId="{1D65F668-900D-497E-A2F1-BBB393D7F319}" type="presParOf" srcId="{002012F0-93AE-419F-BCE6-2D392A28D57B}" destId="{F14F1269-2D98-4A2C-8EA6-5AEDF2F80654}" srcOrd="5" destOrd="0" presId="urn:microsoft.com/office/officeart/2005/8/layout/radial3"/>
    <dgm:cxn modelId="{71FDE368-03C2-4215-9832-F6305456ED49}" type="presParOf" srcId="{002012F0-93AE-419F-BCE6-2D392A28D57B}" destId="{7C5E2909-9569-4E83-A531-21BE3A624704}" srcOrd="6" destOrd="0" presId="urn:microsoft.com/office/officeart/2005/8/layout/radial3"/>
    <dgm:cxn modelId="{1893C1E6-DE3A-4BCD-80FE-C6D0A1825EF1}" type="presParOf" srcId="{002012F0-93AE-419F-BCE6-2D392A28D57B}" destId="{49A2C46F-5E92-4638-A15C-D7CFFE9EA5A7}" srcOrd="7" destOrd="0" presId="urn:microsoft.com/office/officeart/2005/8/layout/radial3"/>
    <dgm:cxn modelId="{4DF3CAF1-3258-4861-B5DD-0FADAB174F2B}" type="presParOf" srcId="{002012F0-93AE-419F-BCE6-2D392A28D57B}" destId="{8C00E3B1-0B42-4981-8D87-B88D29694A2B}" srcOrd="8" destOrd="0" presId="urn:microsoft.com/office/officeart/2005/8/layout/radial3"/>
    <dgm:cxn modelId="{AA9DEAB6-6C7F-49D0-A9F4-5700C3CA4D1A}" type="presParOf" srcId="{002012F0-93AE-419F-BCE6-2D392A28D57B}" destId="{6B0E81E1-0E73-4294-9E66-1E5C97509637}" srcOrd="9" destOrd="0" presId="urn:microsoft.com/office/officeart/2005/8/layout/radial3"/>
    <dgm:cxn modelId="{E744867D-99CC-4095-AE28-8BBB66CFC164}" type="presParOf" srcId="{002012F0-93AE-419F-BCE6-2D392A28D57B}" destId="{D8C3FC80-6415-4546-B3FC-79E3487D4836}" srcOrd="10"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1A2C56-2EB0-4D28-BE58-AAB4C8927AA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pt-PT"/>
        </a:p>
      </dgm:t>
    </dgm:pt>
    <dgm:pt modelId="{70806BDA-174F-4ECE-BC6F-967DB124ABAB}">
      <dgm:prSet phldrT="[Texto]" custT="1"/>
      <dgm:spPr>
        <a:xfrm>
          <a:off x="2326556" y="1325118"/>
          <a:ext cx="3739472" cy="3528413"/>
        </a:xfrm>
        <a:prstGeom prst="ellipse">
          <a:avLst/>
        </a:prstGeom>
        <a:solidFill>
          <a:srgbClr val="000080">
            <a:lumMod val="85000"/>
            <a:alpha val="50000"/>
          </a:srgbClr>
        </a:solidFill>
        <a:ln w="3175" cap="flat" cmpd="sng" algn="ctr">
          <a:solidFill>
            <a:srgbClr val="FFFFFF">
              <a:lumMod val="60000"/>
              <a:lumOff val="40000"/>
            </a:srgbClr>
          </a:solidFill>
          <a:prstDash val="dash"/>
          <a:miter lim="800000"/>
        </a:ln>
        <a:effectLst/>
      </dgm:spPr>
      <dgm:t>
        <a:bodyPr/>
        <a:lstStyle/>
        <a:p>
          <a:pPr>
            <a:lnSpc>
              <a:spcPts val="2500"/>
            </a:lnSpc>
            <a:spcAft>
              <a:spcPts val="0"/>
            </a:spcAft>
          </a:pPr>
          <a:r>
            <a:rPr lang="pt-PT" sz="4000" b="1" dirty="0" smtClean="0">
              <a:solidFill>
                <a:srgbClr val="FFFFFF"/>
              </a:solidFill>
              <a:latin typeface="Trebuchet MS" pitchFamily="34" charset="0"/>
              <a:ea typeface="+mn-ea"/>
              <a:cs typeface="+mn-cs"/>
            </a:rPr>
            <a:t> GLAM +</a:t>
          </a:r>
          <a:endParaRPr lang="pt-PT" sz="4000" b="1" dirty="0">
            <a:solidFill>
              <a:srgbClr val="FFFFFF"/>
            </a:solidFill>
            <a:latin typeface="Trebuchet MS" pitchFamily="34" charset="0"/>
            <a:ea typeface="+mn-ea"/>
            <a:cs typeface="+mn-cs"/>
          </a:endParaRPr>
        </a:p>
      </dgm:t>
    </dgm:pt>
    <dgm:pt modelId="{79AA6F8D-5078-45D1-9396-5AC27B46D324}" type="parTrans" cxnId="{06464D3B-80E2-497B-B556-7EE1A39ECEBF}">
      <dgm:prSet/>
      <dgm:spPr/>
      <dgm:t>
        <a:bodyPr/>
        <a:lstStyle/>
        <a:p>
          <a:endParaRPr lang="pt-PT">
            <a:latin typeface="Trebuchet MS" pitchFamily="34" charset="0"/>
          </a:endParaRPr>
        </a:p>
      </dgm:t>
    </dgm:pt>
    <dgm:pt modelId="{9AEFF83E-05C3-4059-A190-C322FA01FBB0}" type="sibTrans" cxnId="{06464D3B-80E2-497B-B556-7EE1A39ECEBF}">
      <dgm:prSet/>
      <dgm:spPr/>
      <dgm:t>
        <a:bodyPr/>
        <a:lstStyle/>
        <a:p>
          <a:endParaRPr lang="pt-PT">
            <a:latin typeface="Trebuchet MS" pitchFamily="34" charset="0"/>
          </a:endParaRPr>
        </a:p>
      </dgm:t>
    </dgm:pt>
    <dgm:pt modelId="{6B3B3C30-2152-4CBD-A613-704D9831D799}">
      <dgm:prSet phldrT="[Texto]" custT="1"/>
      <dgm:spPr>
        <a:xfrm>
          <a:off x="3479075" y="204682"/>
          <a:ext cx="1441108" cy="1365944"/>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Library</a:t>
          </a:r>
          <a:endParaRPr lang="pt-PT" sz="1800" dirty="0">
            <a:solidFill>
              <a:srgbClr val="FFFFFF"/>
            </a:solidFill>
            <a:latin typeface="Trebuchet MS" pitchFamily="34" charset="0"/>
            <a:ea typeface="+mn-ea"/>
            <a:cs typeface="+mn-cs"/>
          </a:endParaRPr>
        </a:p>
      </dgm:t>
    </dgm:pt>
    <dgm:pt modelId="{EA7DF98E-684E-48D3-8EF7-2EEC70F9160C}" type="parTrans" cxnId="{18EA0A98-C202-4982-91A2-76C3105E7ECA}">
      <dgm:prSet/>
      <dgm:spPr/>
      <dgm:t>
        <a:bodyPr/>
        <a:lstStyle/>
        <a:p>
          <a:endParaRPr lang="pt-PT">
            <a:latin typeface="Trebuchet MS" pitchFamily="34" charset="0"/>
          </a:endParaRPr>
        </a:p>
      </dgm:t>
    </dgm:pt>
    <dgm:pt modelId="{EFAF7DB5-3D53-40E1-B369-4FC44F8F7200}" type="sibTrans" cxnId="{18EA0A98-C202-4982-91A2-76C3105E7ECA}">
      <dgm:prSet/>
      <dgm:spPr/>
      <dgm:t>
        <a:bodyPr/>
        <a:lstStyle/>
        <a:p>
          <a:endParaRPr lang="pt-PT">
            <a:latin typeface="Trebuchet MS" pitchFamily="34" charset="0"/>
          </a:endParaRPr>
        </a:p>
      </dgm:t>
    </dgm:pt>
    <dgm:pt modelId="{AD7FA4F1-A062-4BFD-BC9E-8FF51FCA5DA4}">
      <dgm:prSet phldrT="[Texto]" custT="1"/>
      <dgm:spPr>
        <a:xfrm>
          <a:off x="5662291" y="1364511"/>
          <a:ext cx="1361339" cy="1326596"/>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smtClean="0">
              <a:solidFill>
                <a:srgbClr val="FFFFFF"/>
              </a:solidFill>
              <a:latin typeface="Trebuchet MS" pitchFamily="34" charset="0"/>
              <a:ea typeface="+mn-ea"/>
              <a:cs typeface="+mn-cs"/>
            </a:rPr>
            <a:t>Mail </a:t>
          </a:r>
          <a:r>
            <a:rPr lang="pt-PT" sz="1800" dirty="0" err="1" smtClean="0">
              <a:solidFill>
                <a:srgbClr val="FFFFFF"/>
              </a:solidFill>
              <a:latin typeface="Trebuchet MS" pitchFamily="34" charset="0"/>
              <a:ea typeface="+mn-ea"/>
              <a:cs typeface="+mn-cs"/>
            </a:rPr>
            <a:t>Services</a:t>
          </a:r>
          <a:endParaRPr lang="pt-PT" sz="1800" dirty="0">
            <a:solidFill>
              <a:srgbClr val="FFFFFF"/>
            </a:solidFill>
            <a:latin typeface="Trebuchet MS" pitchFamily="34" charset="0"/>
            <a:ea typeface="+mn-ea"/>
            <a:cs typeface="+mn-cs"/>
          </a:endParaRPr>
        </a:p>
      </dgm:t>
    </dgm:pt>
    <dgm:pt modelId="{D9DF2438-6870-4CC0-B72B-0F5F6F506ADC}" type="parTrans" cxnId="{ED26E77A-D9B0-48F8-9372-05CF49172065}">
      <dgm:prSet/>
      <dgm:spPr/>
      <dgm:t>
        <a:bodyPr/>
        <a:lstStyle/>
        <a:p>
          <a:endParaRPr lang="pt-PT">
            <a:latin typeface="Trebuchet MS" pitchFamily="34" charset="0"/>
          </a:endParaRPr>
        </a:p>
      </dgm:t>
    </dgm:pt>
    <dgm:pt modelId="{F76F75A5-F932-4706-BB5B-5B065D8238F4}" type="sibTrans" cxnId="{ED26E77A-D9B0-48F8-9372-05CF49172065}">
      <dgm:prSet/>
      <dgm:spPr/>
      <dgm:t>
        <a:bodyPr/>
        <a:lstStyle/>
        <a:p>
          <a:endParaRPr lang="pt-PT">
            <a:latin typeface="Trebuchet MS" pitchFamily="34" charset="0"/>
          </a:endParaRPr>
        </a:p>
      </dgm:t>
    </dgm:pt>
    <dgm:pt modelId="{D3B1C66F-1014-4979-9209-A565DC62F145}">
      <dgm:prSet phldrT="[Texto]" custT="1"/>
      <dgm:spPr>
        <a:xfrm>
          <a:off x="4241891" y="4540803"/>
          <a:ext cx="1500276" cy="1326596"/>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Press</a:t>
          </a:r>
          <a:r>
            <a:rPr lang="pt-PT" sz="1800" dirty="0" smtClean="0">
              <a:solidFill>
                <a:srgbClr val="FFFFFF"/>
              </a:solidFill>
              <a:latin typeface="Trebuchet MS" pitchFamily="34" charset="0"/>
              <a:ea typeface="+mn-ea"/>
              <a:cs typeface="+mn-cs"/>
            </a:rPr>
            <a:t> Centre</a:t>
          </a:r>
          <a:endParaRPr lang="pt-PT" sz="1800" dirty="0">
            <a:solidFill>
              <a:srgbClr val="FFFFFF"/>
            </a:solidFill>
            <a:latin typeface="Trebuchet MS" pitchFamily="34" charset="0"/>
            <a:ea typeface="+mn-ea"/>
            <a:cs typeface="+mn-cs"/>
          </a:endParaRPr>
        </a:p>
      </dgm:t>
    </dgm:pt>
    <dgm:pt modelId="{1C82F9A5-AC31-4CFB-A2A0-E85E0DB63347}" type="parTrans" cxnId="{2B26EC6E-F7DD-4914-A7E1-6EBED8A6FBAB}">
      <dgm:prSet/>
      <dgm:spPr/>
      <dgm:t>
        <a:bodyPr/>
        <a:lstStyle/>
        <a:p>
          <a:endParaRPr lang="pt-PT">
            <a:latin typeface="Trebuchet MS" pitchFamily="34" charset="0"/>
          </a:endParaRPr>
        </a:p>
      </dgm:t>
    </dgm:pt>
    <dgm:pt modelId="{EC8EBC46-3603-44EF-9D7D-1736FA34C5B2}" type="sibTrans" cxnId="{2B26EC6E-F7DD-4914-A7E1-6EBED8A6FBAB}">
      <dgm:prSet/>
      <dgm:spPr/>
      <dgm:t>
        <a:bodyPr/>
        <a:lstStyle/>
        <a:p>
          <a:endParaRPr lang="pt-PT">
            <a:latin typeface="Trebuchet MS" pitchFamily="34" charset="0"/>
          </a:endParaRPr>
        </a:p>
      </dgm:t>
    </dgm:pt>
    <dgm:pt modelId="{ED813F3F-620E-471D-9C0F-1FCC0C373E0F}">
      <dgm:prSet phldrT="[Texto]" custT="1"/>
      <dgm:spPr>
        <a:xfrm>
          <a:off x="1537299" y="3411286"/>
          <a:ext cx="1282009" cy="1200563"/>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smtClean="0">
              <a:solidFill>
                <a:srgbClr val="FFFFFF"/>
              </a:solidFill>
              <a:latin typeface="Trebuchet MS" pitchFamily="34" charset="0"/>
              <a:ea typeface="+mn-ea"/>
              <a:cs typeface="+mn-cs"/>
            </a:rPr>
            <a:t>Social Centre</a:t>
          </a:r>
          <a:endParaRPr lang="pt-PT" sz="1800" dirty="0">
            <a:solidFill>
              <a:srgbClr val="FFFFFF"/>
            </a:solidFill>
            <a:latin typeface="Trebuchet MS" pitchFamily="34" charset="0"/>
            <a:ea typeface="+mn-ea"/>
            <a:cs typeface="+mn-cs"/>
          </a:endParaRPr>
        </a:p>
      </dgm:t>
    </dgm:pt>
    <dgm:pt modelId="{D5355727-EF8B-4AFC-BDCD-C4319E14278D}" type="parTrans" cxnId="{78383AEF-325B-44D7-8139-9F8EEA1CE825}">
      <dgm:prSet/>
      <dgm:spPr/>
      <dgm:t>
        <a:bodyPr/>
        <a:lstStyle/>
        <a:p>
          <a:endParaRPr lang="pt-PT">
            <a:latin typeface="Trebuchet MS" pitchFamily="34" charset="0"/>
          </a:endParaRPr>
        </a:p>
      </dgm:t>
    </dgm:pt>
    <dgm:pt modelId="{3DB07CCD-9CD0-4040-BED7-016A775592DD}" type="sibTrans" cxnId="{78383AEF-325B-44D7-8139-9F8EEA1CE825}">
      <dgm:prSet/>
      <dgm:spPr/>
      <dgm:t>
        <a:bodyPr/>
        <a:lstStyle/>
        <a:p>
          <a:endParaRPr lang="pt-PT">
            <a:latin typeface="Trebuchet MS" pitchFamily="34" charset="0"/>
          </a:endParaRPr>
        </a:p>
      </dgm:t>
    </dgm:pt>
    <dgm:pt modelId="{E46CA233-F059-4AF1-97D3-3ABDAB86869B}">
      <dgm:prSet phldrT="[Texto]" custT="1"/>
      <dgm:spPr>
        <a:xfrm>
          <a:off x="272484" y="6"/>
          <a:ext cx="3505387" cy="3600762"/>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Museum</a:t>
          </a:r>
          <a:endParaRPr lang="pt-PT" sz="1800" dirty="0">
            <a:solidFill>
              <a:srgbClr val="FFFFFF"/>
            </a:solidFill>
            <a:latin typeface="Trebuchet MS" pitchFamily="34" charset="0"/>
            <a:ea typeface="+mn-ea"/>
            <a:cs typeface="+mn-cs"/>
          </a:endParaRPr>
        </a:p>
      </dgm:t>
    </dgm:pt>
    <dgm:pt modelId="{AE580442-E824-47E6-AF3A-E19BBF18FFCC}" type="parTrans" cxnId="{84382B50-4284-4CFA-ACEB-27B6E1C64238}">
      <dgm:prSet/>
      <dgm:spPr/>
      <dgm:t>
        <a:bodyPr/>
        <a:lstStyle/>
        <a:p>
          <a:endParaRPr lang="pt-PT">
            <a:latin typeface="Trebuchet MS" pitchFamily="34" charset="0"/>
          </a:endParaRPr>
        </a:p>
      </dgm:t>
    </dgm:pt>
    <dgm:pt modelId="{4C509943-860E-45D7-9360-275EB0674155}" type="sibTrans" cxnId="{84382B50-4284-4CFA-ACEB-27B6E1C64238}">
      <dgm:prSet/>
      <dgm:spPr/>
      <dgm:t>
        <a:bodyPr/>
        <a:lstStyle/>
        <a:p>
          <a:endParaRPr lang="pt-PT">
            <a:latin typeface="Trebuchet MS" pitchFamily="34" charset="0"/>
          </a:endParaRPr>
        </a:p>
      </dgm:t>
    </dgm:pt>
    <dgm:pt modelId="{9AEF6620-1D9C-45E4-8021-AFD18C7DE667}">
      <dgm:prSet phldrT="[Texto]" custT="1"/>
      <dgm:spPr>
        <a:xfrm>
          <a:off x="4911821" y="2524354"/>
          <a:ext cx="2598988" cy="2660288"/>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Coffee</a:t>
          </a:r>
          <a:endParaRPr lang="pt-PT" sz="1800" dirty="0">
            <a:solidFill>
              <a:srgbClr val="FFFFFF"/>
            </a:solidFill>
            <a:latin typeface="Trebuchet MS" pitchFamily="34" charset="0"/>
            <a:ea typeface="+mn-ea"/>
            <a:cs typeface="+mn-cs"/>
          </a:endParaRPr>
        </a:p>
      </dgm:t>
    </dgm:pt>
    <dgm:pt modelId="{0BAAB578-3446-4AB7-98CA-BBB1BF808C6D}" type="parTrans" cxnId="{81EB46D8-6E08-4AE2-A106-3BA8472C231E}">
      <dgm:prSet/>
      <dgm:spPr/>
      <dgm:t>
        <a:bodyPr/>
        <a:lstStyle/>
        <a:p>
          <a:endParaRPr lang="pt-PT">
            <a:latin typeface="Trebuchet MS" pitchFamily="34" charset="0"/>
          </a:endParaRPr>
        </a:p>
      </dgm:t>
    </dgm:pt>
    <dgm:pt modelId="{66840BE1-3172-4100-A445-7E99301167AB}" type="sibTrans" cxnId="{81EB46D8-6E08-4AE2-A106-3BA8472C231E}">
      <dgm:prSet/>
      <dgm:spPr/>
      <dgm:t>
        <a:bodyPr/>
        <a:lstStyle/>
        <a:p>
          <a:endParaRPr lang="pt-PT">
            <a:latin typeface="Trebuchet MS" pitchFamily="34" charset="0"/>
          </a:endParaRPr>
        </a:p>
      </dgm:t>
    </dgm:pt>
    <dgm:pt modelId="{3B99974B-EBA1-430C-BC7F-AE540DFB899C}" type="pres">
      <dgm:prSet presAssocID="{4F1A2C56-2EB0-4D28-BE58-AAB4C8927AAB}" presName="composite" presStyleCnt="0">
        <dgm:presLayoutVars>
          <dgm:chMax val="1"/>
          <dgm:dir/>
          <dgm:resizeHandles val="exact"/>
        </dgm:presLayoutVars>
      </dgm:prSet>
      <dgm:spPr/>
      <dgm:t>
        <a:bodyPr/>
        <a:lstStyle/>
        <a:p>
          <a:endParaRPr lang="pt-PT"/>
        </a:p>
      </dgm:t>
    </dgm:pt>
    <dgm:pt modelId="{002012F0-93AE-419F-BCE6-2D392A28D57B}" type="pres">
      <dgm:prSet presAssocID="{4F1A2C56-2EB0-4D28-BE58-AAB4C8927AAB}" presName="radial" presStyleCnt="0">
        <dgm:presLayoutVars>
          <dgm:animLvl val="ctr"/>
        </dgm:presLayoutVars>
      </dgm:prSet>
      <dgm:spPr/>
    </dgm:pt>
    <dgm:pt modelId="{1A1578DE-7681-4FEC-BEB3-1A4522D0C4A4}" type="pres">
      <dgm:prSet presAssocID="{70806BDA-174F-4ECE-BC6F-967DB124ABAB}" presName="centerShape" presStyleLbl="vennNode1" presStyleIdx="0" presStyleCnt="7" custScaleX="114899" custScaleY="108414" custLinFactNeighborX="1917" custLinFactNeighborY="2759"/>
      <dgm:spPr/>
      <dgm:t>
        <a:bodyPr/>
        <a:lstStyle/>
        <a:p>
          <a:endParaRPr lang="pt-PT"/>
        </a:p>
      </dgm:t>
    </dgm:pt>
    <dgm:pt modelId="{A850C2D4-D4DF-47C4-A7B3-8B31757F58BC}" type="pres">
      <dgm:prSet presAssocID="{6B3B3C30-2152-4CBD-A613-704D9831D799}" presName="node" presStyleLbl="vennNode1" presStyleIdx="1" presStyleCnt="7" custScaleX="88559" custScaleY="83940" custRadScaleRad="98441" custRadScaleInc="3873">
        <dgm:presLayoutVars>
          <dgm:bulletEnabled val="1"/>
        </dgm:presLayoutVars>
      </dgm:prSet>
      <dgm:spPr/>
      <dgm:t>
        <a:bodyPr/>
        <a:lstStyle/>
        <a:p>
          <a:endParaRPr lang="pt-PT"/>
        </a:p>
      </dgm:t>
    </dgm:pt>
    <dgm:pt modelId="{F14F1269-2D98-4A2C-8EA6-5AEDF2F80654}" type="pres">
      <dgm:prSet presAssocID="{AD7FA4F1-A062-4BFD-BC9E-8FF51FCA5DA4}" presName="node" presStyleLbl="vennNode1" presStyleIdx="2" presStyleCnt="7" custScaleX="83657" custScaleY="81522" custRadScaleRad="114174" custRadScaleInc="11708">
        <dgm:presLayoutVars>
          <dgm:bulletEnabled val="1"/>
        </dgm:presLayoutVars>
      </dgm:prSet>
      <dgm:spPr/>
      <dgm:t>
        <a:bodyPr/>
        <a:lstStyle/>
        <a:p>
          <a:endParaRPr lang="pt-PT"/>
        </a:p>
      </dgm:t>
    </dgm:pt>
    <dgm:pt modelId="{7C5E2909-9569-4E83-A531-21BE3A624704}" type="pres">
      <dgm:prSet presAssocID="{9AEF6620-1D9C-45E4-8021-AFD18C7DE667}" presName="node" presStyleLbl="vennNode1" presStyleIdx="3" presStyleCnt="7" custScaleX="159713" custScaleY="163480" custRadScaleRad="107306" custRadScaleInc="-11964">
        <dgm:presLayoutVars>
          <dgm:bulletEnabled val="1"/>
        </dgm:presLayoutVars>
      </dgm:prSet>
      <dgm:spPr/>
      <dgm:t>
        <a:bodyPr/>
        <a:lstStyle/>
        <a:p>
          <a:endParaRPr lang="pt-PT"/>
        </a:p>
      </dgm:t>
    </dgm:pt>
    <dgm:pt modelId="{8C00E3B1-0B42-4981-8D87-B88D29694A2B}" type="pres">
      <dgm:prSet presAssocID="{D3B1C66F-1014-4979-9209-A565DC62F145}" presName="node" presStyleLbl="vennNode1" presStyleIdx="4" presStyleCnt="7" custScaleX="92195" custScaleY="81522" custRadScaleRad="114467" custRadScaleInc="-35319">
        <dgm:presLayoutVars>
          <dgm:bulletEnabled val="1"/>
        </dgm:presLayoutVars>
      </dgm:prSet>
      <dgm:spPr/>
      <dgm:t>
        <a:bodyPr/>
        <a:lstStyle/>
        <a:p>
          <a:endParaRPr lang="pt-PT"/>
        </a:p>
      </dgm:t>
    </dgm:pt>
    <dgm:pt modelId="{6B0E81E1-0E73-4294-9E66-1E5C97509637}" type="pres">
      <dgm:prSet presAssocID="{ED813F3F-620E-471D-9C0F-1FCC0C373E0F}" presName="node" presStyleLbl="vennNode1" presStyleIdx="5" presStyleCnt="7" custScaleX="78782" custScaleY="73777" custRadScaleRad="103701" custRadScaleInc="2972">
        <dgm:presLayoutVars>
          <dgm:bulletEnabled val="1"/>
        </dgm:presLayoutVars>
      </dgm:prSet>
      <dgm:spPr/>
      <dgm:t>
        <a:bodyPr/>
        <a:lstStyle/>
        <a:p>
          <a:endParaRPr lang="pt-PT"/>
        </a:p>
      </dgm:t>
    </dgm:pt>
    <dgm:pt modelId="{D8C3FC80-6415-4546-B3FC-79E3487D4836}" type="pres">
      <dgm:prSet presAssocID="{E46CA233-F059-4AF1-97D3-3ABDAB86869B}" presName="node" presStyleLbl="vennNode1" presStyleIdx="6" presStyleCnt="7" custScaleX="215413" custScaleY="221274" custRadScaleRad="113049" custRadScaleInc="-1194">
        <dgm:presLayoutVars>
          <dgm:bulletEnabled val="1"/>
        </dgm:presLayoutVars>
      </dgm:prSet>
      <dgm:spPr/>
      <dgm:t>
        <a:bodyPr/>
        <a:lstStyle/>
        <a:p>
          <a:endParaRPr lang="pt-PT"/>
        </a:p>
      </dgm:t>
    </dgm:pt>
  </dgm:ptLst>
  <dgm:cxnLst>
    <dgm:cxn modelId="{2B26EC6E-F7DD-4914-A7E1-6EBED8A6FBAB}" srcId="{70806BDA-174F-4ECE-BC6F-967DB124ABAB}" destId="{D3B1C66F-1014-4979-9209-A565DC62F145}" srcOrd="3" destOrd="0" parTransId="{1C82F9A5-AC31-4CFB-A2A0-E85E0DB63347}" sibTransId="{EC8EBC46-3603-44EF-9D7D-1736FA34C5B2}"/>
    <dgm:cxn modelId="{06464D3B-80E2-497B-B556-7EE1A39ECEBF}" srcId="{4F1A2C56-2EB0-4D28-BE58-AAB4C8927AAB}" destId="{70806BDA-174F-4ECE-BC6F-967DB124ABAB}" srcOrd="0" destOrd="0" parTransId="{79AA6F8D-5078-45D1-9396-5AC27B46D324}" sibTransId="{9AEFF83E-05C3-4059-A190-C322FA01FBB0}"/>
    <dgm:cxn modelId="{3DBDF235-0DD6-4AA9-8545-4721BDCEC88D}" type="presOf" srcId="{4F1A2C56-2EB0-4D28-BE58-AAB4C8927AAB}" destId="{3B99974B-EBA1-430C-BC7F-AE540DFB899C}" srcOrd="0" destOrd="0" presId="urn:microsoft.com/office/officeart/2005/8/layout/radial3"/>
    <dgm:cxn modelId="{E6730645-744E-4F98-BF69-41C4DDE968BB}" type="presOf" srcId="{ED813F3F-620E-471D-9C0F-1FCC0C373E0F}" destId="{6B0E81E1-0E73-4294-9E66-1E5C97509637}" srcOrd="0" destOrd="0" presId="urn:microsoft.com/office/officeart/2005/8/layout/radial3"/>
    <dgm:cxn modelId="{18EA0A98-C202-4982-91A2-76C3105E7ECA}" srcId="{70806BDA-174F-4ECE-BC6F-967DB124ABAB}" destId="{6B3B3C30-2152-4CBD-A613-704D9831D799}" srcOrd="0" destOrd="0" parTransId="{EA7DF98E-684E-48D3-8EF7-2EEC70F9160C}" sibTransId="{EFAF7DB5-3D53-40E1-B369-4FC44F8F7200}"/>
    <dgm:cxn modelId="{2E163DCC-167D-4890-A920-A0262B38EB28}" type="presOf" srcId="{AD7FA4F1-A062-4BFD-BC9E-8FF51FCA5DA4}" destId="{F14F1269-2D98-4A2C-8EA6-5AEDF2F80654}" srcOrd="0" destOrd="0" presId="urn:microsoft.com/office/officeart/2005/8/layout/radial3"/>
    <dgm:cxn modelId="{A361B966-BCE1-4801-8934-C53030520367}" type="presOf" srcId="{70806BDA-174F-4ECE-BC6F-967DB124ABAB}" destId="{1A1578DE-7681-4FEC-BEB3-1A4522D0C4A4}" srcOrd="0" destOrd="0" presId="urn:microsoft.com/office/officeart/2005/8/layout/radial3"/>
    <dgm:cxn modelId="{84382B50-4284-4CFA-ACEB-27B6E1C64238}" srcId="{70806BDA-174F-4ECE-BC6F-967DB124ABAB}" destId="{E46CA233-F059-4AF1-97D3-3ABDAB86869B}" srcOrd="5" destOrd="0" parTransId="{AE580442-E824-47E6-AF3A-E19BBF18FFCC}" sibTransId="{4C509943-860E-45D7-9360-275EB0674155}"/>
    <dgm:cxn modelId="{ED26E77A-D9B0-48F8-9372-05CF49172065}" srcId="{70806BDA-174F-4ECE-BC6F-967DB124ABAB}" destId="{AD7FA4F1-A062-4BFD-BC9E-8FF51FCA5DA4}" srcOrd="1" destOrd="0" parTransId="{D9DF2438-6870-4CC0-B72B-0F5F6F506ADC}" sibTransId="{F76F75A5-F932-4706-BB5B-5B065D8238F4}"/>
    <dgm:cxn modelId="{F7136C22-06AB-429F-B97B-D35F054FA6E0}" type="presOf" srcId="{9AEF6620-1D9C-45E4-8021-AFD18C7DE667}" destId="{7C5E2909-9569-4E83-A531-21BE3A624704}" srcOrd="0" destOrd="0" presId="urn:microsoft.com/office/officeart/2005/8/layout/radial3"/>
    <dgm:cxn modelId="{81EB46D8-6E08-4AE2-A106-3BA8472C231E}" srcId="{70806BDA-174F-4ECE-BC6F-967DB124ABAB}" destId="{9AEF6620-1D9C-45E4-8021-AFD18C7DE667}" srcOrd="2" destOrd="0" parTransId="{0BAAB578-3446-4AB7-98CA-BBB1BF808C6D}" sibTransId="{66840BE1-3172-4100-A445-7E99301167AB}"/>
    <dgm:cxn modelId="{78383AEF-325B-44D7-8139-9F8EEA1CE825}" srcId="{70806BDA-174F-4ECE-BC6F-967DB124ABAB}" destId="{ED813F3F-620E-471D-9C0F-1FCC0C373E0F}" srcOrd="4" destOrd="0" parTransId="{D5355727-EF8B-4AFC-BDCD-C4319E14278D}" sibTransId="{3DB07CCD-9CD0-4040-BED7-016A775592DD}"/>
    <dgm:cxn modelId="{EF3E07F8-A52F-4172-AEF7-1F419574A84A}" type="presOf" srcId="{6B3B3C30-2152-4CBD-A613-704D9831D799}" destId="{A850C2D4-D4DF-47C4-A7B3-8B31757F58BC}" srcOrd="0" destOrd="0" presId="urn:microsoft.com/office/officeart/2005/8/layout/radial3"/>
    <dgm:cxn modelId="{5272319F-4DAC-4402-A440-0E36D51D2FEC}" type="presOf" srcId="{E46CA233-F059-4AF1-97D3-3ABDAB86869B}" destId="{D8C3FC80-6415-4546-B3FC-79E3487D4836}" srcOrd="0" destOrd="0" presId="urn:microsoft.com/office/officeart/2005/8/layout/radial3"/>
    <dgm:cxn modelId="{11F89FE3-84FB-427F-A127-31A1017E6625}" type="presOf" srcId="{D3B1C66F-1014-4979-9209-A565DC62F145}" destId="{8C00E3B1-0B42-4981-8D87-B88D29694A2B}" srcOrd="0" destOrd="0" presId="urn:microsoft.com/office/officeart/2005/8/layout/radial3"/>
    <dgm:cxn modelId="{FDF89261-C7E6-4AE4-B8CC-3B5385BEF272}" type="presParOf" srcId="{3B99974B-EBA1-430C-BC7F-AE540DFB899C}" destId="{002012F0-93AE-419F-BCE6-2D392A28D57B}" srcOrd="0" destOrd="0" presId="urn:microsoft.com/office/officeart/2005/8/layout/radial3"/>
    <dgm:cxn modelId="{F052CB07-9610-4F4C-9636-BE2AB3A77738}" type="presParOf" srcId="{002012F0-93AE-419F-BCE6-2D392A28D57B}" destId="{1A1578DE-7681-4FEC-BEB3-1A4522D0C4A4}" srcOrd="0" destOrd="0" presId="urn:microsoft.com/office/officeart/2005/8/layout/radial3"/>
    <dgm:cxn modelId="{C688160F-50F8-4B2D-BA1D-A494C90D442B}" type="presParOf" srcId="{002012F0-93AE-419F-BCE6-2D392A28D57B}" destId="{A850C2D4-D4DF-47C4-A7B3-8B31757F58BC}" srcOrd="1" destOrd="0" presId="urn:microsoft.com/office/officeart/2005/8/layout/radial3"/>
    <dgm:cxn modelId="{B83F8174-1095-419A-9403-86C6D8D82008}" type="presParOf" srcId="{002012F0-93AE-419F-BCE6-2D392A28D57B}" destId="{F14F1269-2D98-4A2C-8EA6-5AEDF2F80654}" srcOrd="2" destOrd="0" presId="urn:microsoft.com/office/officeart/2005/8/layout/radial3"/>
    <dgm:cxn modelId="{D464B805-639D-4FFB-911A-044287854498}" type="presParOf" srcId="{002012F0-93AE-419F-BCE6-2D392A28D57B}" destId="{7C5E2909-9569-4E83-A531-21BE3A624704}" srcOrd="3" destOrd="0" presId="urn:microsoft.com/office/officeart/2005/8/layout/radial3"/>
    <dgm:cxn modelId="{C8E41668-53CE-4372-8B9F-C2B02BAF3904}" type="presParOf" srcId="{002012F0-93AE-419F-BCE6-2D392A28D57B}" destId="{8C00E3B1-0B42-4981-8D87-B88D29694A2B}" srcOrd="4" destOrd="0" presId="urn:microsoft.com/office/officeart/2005/8/layout/radial3"/>
    <dgm:cxn modelId="{A77E4A66-E168-4338-B5F8-8ADBDDD02C22}" type="presParOf" srcId="{002012F0-93AE-419F-BCE6-2D392A28D57B}" destId="{6B0E81E1-0E73-4294-9E66-1E5C97509637}" srcOrd="5" destOrd="0" presId="urn:microsoft.com/office/officeart/2005/8/layout/radial3"/>
    <dgm:cxn modelId="{8C8DC47F-C9BF-481E-9FCA-75CA3BED2E89}" type="presParOf" srcId="{002012F0-93AE-419F-BCE6-2D392A28D57B}" destId="{D8C3FC80-6415-4546-B3FC-79E3487D4836}" srcOrd="6"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1A2C56-2EB0-4D28-BE58-AAB4C8927AA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pt-PT"/>
        </a:p>
      </dgm:t>
    </dgm:pt>
    <dgm:pt modelId="{70806BDA-174F-4ECE-BC6F-967DB124ABAB}">
      <dgm:prSet phldrT="[Texto]" custT="1"/>
      <dgm:spPr>
        <a:xfrm>
          <a:off x="2364767" y="1339699"/>
          <a:ext cx="3625926" cy="3421276"/>
        </a:xfrm>
        <a:prstGeom prst="ellipse">
          <a:avLst/>
        </a:prstGeom>
        <a:solidFill>
          <a:srgbClr val="000080">
            <a:lumMod val="85000"/>
            <a:alpha val="50000"/>
          </a:srgbClr>
        </a:solidFill>
        <a:ln w="3175" cap="flat" cmpd="sng" algn="ctr">
          <a:solidFill>
            <a:srgbClr val="FFFFFF">
              <a:lumMod val="60000"/>
              <a:lumOff val="40000"/>
            </a:srgbClr>
          </a:solidFill>
          <a:prstDash val="dash"/>
          <a:miter lim="800000"/>
        </a:ln>
        <a:effectLst/>
      </dgm:spPr>
      <dgm:t>
        <a:bodyPr/>
        <a:lstStyle/>
        <a:p>
          <a:pPr>
            <a:lnSpc>
              <a:spcPts val="2500"/>
            </a:lnSpc>
            <a:spcAft>
              <a:spcPts val="0"/>
            </a:spcAft>
          </a:pPr>
          <a:r>
            <a:rPr lang="pt-PT" sz="4000" b="1" dirty="0" smtClean="0">
              <a:solidFill>
                <a:srgbClr val="FFFFFF"/>
              </a:solidFill>
              <a:latin typeface="Trebuchet MS" pitchFamily="34" charset="0"/>
              <a:ea typeface="+mn-ea"/>
              <a:cs typeface="+mn-cs"/>
            </a:rPr>
            <a:t> GLAM +</a:t>
          </a:r>
          <a:endParaRPr lang="pt-PT" sz="4000" b="1" dirty="0">
            <a:solidFill>
              <a:srgbClr val="FFFFFF"/>
            </a:solidFill>
            <a:latin typeface="Trebuchet MS" pitchFamily="34" charset="0"/>
            <a:ea typeface="+mn-ea"/>
            <a:cs typeface="+mn-cs"/>
          </a:endParaRPr>
        </a:p>
      </dgm:t>
    </dgm:pt>
    <dgm:pt modelId="{79AA6F8D-5078-45D1-9396-5AC27B46D324}" type="parTrans" cxnId="{06464D3B-80E2-497B-B556-7EE1A39ECEBF}">
      <dgm:prSet/>
      <dgm:spPr/>
      <dgm:t>
        <a:bodyPr/>
        <a:lstStyle/>
        <a:p>
          <a:endParaRPr lang="pt-PT">
            <a:latin typeface="Trebuchet MS" pitchFamily="34" charset="0"/>
          </a:endParaRPr>
        </a:p>
      </dgm:t>
    </dgm:pt>
    <dgm:pt modelId="{9AEFF83E-05C3-4059-A190-C322FA01FBB0}" type="sibTrans" cxnId="{06464D3B-80E2-497B-B556-7EE1A39ECEBF}">
      <dgm:prSet/>
      <dgm:spPr/>
      <dgm:t>
        <a:bodyPr/>
        <a:lstStyle/>
        <a:p>
          <a:endParaRPr lang="pt-PT">
            <a:latin typeface="Trebuchet MS" pitchFamily="34" charset="0"/>
          </a:endParaRPr>
        </a:p>
      </dgm:t>
    </dgm:pt>
    <dgm:pt modelId="{6B3B3C30-2152-4CBD-A613-704D9831D799}">
      <dgm:prSet phldrT="[Texto]" custT="1"/>
      <dgm:spPr>
        <a:xfrm>
          <a:off x="1025052" y="-230926"/>
          <a:ext cx="2963913" cy="3106805"/>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Library</a:t>
          </a:r>
          <a:endParaRPr lang="pt-PT" sz="1800" dirty="0">
            <a:solidFill>
              <a:srgbClr val="FFFFFF"/>
            </a:solidFill>
            <a:latin typeface="Trebuchet MS" pitchFamily="34" charset="0"/>
            <a:ea typeface="+mn-ea"/>
            <a:cs typeface="+mn-cs"/>
          </a:endParaRPr>
        </a:p>
      </dgm:t>
    </dgm:pt>
    <dgm:pt modelId="{EA7DF98E-684E-48D3-8EF7-2EEC70F9160C}" type="parTrans" cxnId="{18EA0A98-C202-4982-91A2-76C3105E7ECA}">
      <dgm:prSet/>
      <dgm:spPr/>
      <dgm:t>
        <a:bodyPr/>
        <a:lstStyle/>
        <a:p>
          <a:endParaRPr lang="pt-PT">
            <a:latin typeface="Trebuchet MS" pitchFamily="34" charset="0"/>
          </a:endParaRPr>
        </a:p>
      </dgm:t>
    </dgm:pt>
    <dgm:pt modelId="{EFAF7DB5-3D53-40E1-B369-4FC44F8F7200}" type="sibTrans" cxnId="{18EA0A98-C202-4982-91A2-76C3105E7ECA}">
      <dgm:prSet/>
      <dgm:spPr/>
      <dgm:t>
        <a:bodyPr/>
        <a:lstStyle/>
        <a:p>
          <a:endParaRPr lang="pt-PT">
            <a:latin typeface="Trebuchet MS" pitchFamily="34" charset="0"/>
          </a:endParaRPr>
        </a:p>
      </dgm:t>
    </dgm:pt>
    <dgm:pt modelId="{36419DDB-F4A5-4B60-8AB7-B2BF6887A799}">
      <dgm:prSet phldrT="[Texto]" custT="1"/>
      <dgm:spPr>
        <a:xfrm>
          <a:off x="3768236" y="446561"/>
          <a:ext cx="1115999" cy="1140141"/>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Archive</a:t>
          </a:r>
          <a:endParaRPr lang="pt-PT" sz="1800" dirty="0">
            <a:solidFill>
              <a:srgbClr val="FFFFFF"/>
            </a:solidFill>
            <a:latin typeface="Trebuchet MS" pitchFamily="34" charset="0"/>
            <a:ea typeface="+mn-ea"/>
            <a:cs typeface="+mn-cs"/>
          </a:endParaRPr>
        </a:p>
      </dgm:t>
    </dgm:pt>
    <dgm:pt modelId="{E2802561-ECAE-46E9-916E-ACB8E4DACDA2}" type="parTrans" cxnId="{0E761AFA-E908-4447-8D76-35C303A7D1E6}">
      <dgm:prSet/>
      <dgm:spPr/>
      <dgm:t>
        <a:bodyPr/>
        <a:lstStyle/>
        <a:p>
          <a:endParaRPr lang="pt-PT">
            <a:latin typeface="Trebuchet MS" pitchFamily="34" charset="0"/>
          </a:endParaRPr>
        </a:p>
      </dgm:t>
    </dgm:pt>
    <dgm:pt modelId="{08C41F0C-ABD3-421F-B942-0FE207FC34A5}" type="sibTrans" cxnId="{0E761AFA-E908-4447-8D76-35C303A7D1E6}">
      <dgm:prSet/>
      <dgm:spPr/>
      <dgm:t>
        <a:bodyPr/>
        <a:lstStyle/>
        <a:p>
          <a:endParaRPr lang="pt-PT">
            <a:latin typeface="Trebuchet MS" pitchFamily="34" charset="0"/>
          </a:endParaRPr>
        </a:p>
      </dgm:t>
    </dgm:pt>
    <dgm:pt modelId="{60F4A861-759E-48B5-BFBB-9C5307E4F7C9}">
      <dgm:prSet phldrT="[Texto]" custT="1"/>
      <dgm:spPr>
        <a:xfrm>
          <a:off x="4916570" y="3062166"/>
          <a:ext cx="2468050" cy="2582588"/>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Wealth</a:t>
          </a:r>
          <a:endParaRPr lang="pt-PT" sz="1800" dirty="0" smtClean="0">
            <a:solidFill>
              <a:srgbClr val="FFFFFF"/>
            </a:solidFill>
            <a:latin typeface="Trebuchet MS" pitchFamily="34" charset="0"/>
            <a:ea typeface="+mn-ea"/>
            <a:cs typeface="+mn-cs"/>
          </a:endParaRPr>
        </a:p>
        <a:p>
          <a:pPr>
            <a:lnSpc>
              <a:spcPct val="100000"/>
            </a:lnSpc>
            <a:spcAft>
              <a:spcPts val="0"/>
            </a:spcAft>
          </a:pPr>
          <a:r>
            <a:rPr lang="pt-PT" sz="1800" dirty="0" err="1" smtClean="0">
              <a:solidFill>
                <a:srgbClr val="FFFFFF"/>
              </a:solidFill>
              <a:latin typeface="Trebuchet MS" pitchFamily="34" charset="0"/>
              <a:ea typeface="+mn-ea"/>
              <a:cs typeface="+mn-cs"/>
            </a:rPr>
            <a:t>Services</a:t>
          </a:r>
          <a:endParaRPr lang="pt-PT" sz="1800" dirty="0" smtClean="0">
            <a:solidFill>
              <a:srgbClr val="FFFFFF"/>
            </a:solidFill>
            <a:latin typeface="Trebuchet MS" pitchFamily="34" charset="0"/>
            <a:ea typeface="+mn-ea"/>
            <a:cs typeface="+mn-cs"/>
          </a:endParaRPr>
        </a:p>
      </dgm:t>
    </dgm:pt>
    <dgm:pt modelId="{20A41231-3C27-49DB-BDC3-585A7D0ADE44}" type="parTrans" cxnId="{A052652F-80AC-48D8-81F9-136822BA5CFD}">
      <dgm:prSet/>
      <dgm:spPr/>
      <dgm:t>
        <a:bodyPr/>
        <a:lstStyle/>
        <a:p>
          <a:endParaRPr lang="pt-PT">
            <a:latin typeface="Trebuchet MS" pitchFamily="34" charset="0"/>
          </a:endParaRPr>
        </a:p>
      </dgm:t>
    </dgm:pt>
    <dgm:pt modelId="{3A05A328-E001-4AED-B02D-7AE843D15D29}" type="sibTrans" cxnId="{A052652F-80AC-48D8-81F9-136822BA5CFD}">
      <dgm:prSet/>
      <dgm:spPr/>
      <dgm:t>
        <a:bodyPr/>
        <a:lstStyle/>
        <a:p>
          <a:endParaRPr lang="pt-PT">
            <a:latin typeface="Trebuchet MS" pitchFamily="34" charset="0"/>
          </a:endParaRPr>
        </a:p>
      </dgm:t>
    </dgm:pt>
    <dgm:pt modelId="{D3B1C66F-1014-4979-9209-A565DC62F145}">
      <dgm:prSet phldrT="[Texto]" custT="1"/>
      <dgm:spPr>
        <a:xfrm>
          <a:off x="3884247" y="4200080"/>
          <a:ext cx="1330307" cy="1286315"/>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Press</a:t>
          </a:r>
          <a:r>
            <a:rPr lang="pt-PT" sz="1800" dirty="0" smtClean="0">
              <a:solidFill>
                <a:srgbClr val="FFFFFF"/>
              </a:solidFill>
              <a:latin typeface="Trebuchet MS" pitchFamily="34" charset="0"/>
              <a:ea typeface="+mn-ea"/>
              <a:cs typeface="+mn-cs"/>
            </a:rPr>
            <a:t> Centre</a:t>
          </a:r>
          <a:endParaRPr lang="pt-PT" sz="1800" dirty="0">
            <a:solidFill>
              <a:srgbClr val="FFFFFF"/>
            </a:solidFill>
            <a:latin typeface="Trebuchet MS" pitchFamily="34" charset="0"/>
            <a:ea typeface="+mn-ea"/>
            <a:cs typeface="+mn-cs"/>
          </a:endParaRPr>
        </a:p>
      </dgm:t>
    </dgm:pt>
    <dgm:pt modelId="{1C82F9A5-AC31-4CFB-A2A0-E85E0DB63347}" type="parTrans" cxnId="{2B26EC6E-F7DD-4914-A7E1-6EBED8A6FBAB}">
      <dgm:prSet/>
      <dgm:spPr/>
      <dgm:t>
        <a:bodyPr/>
        <a:lstStyle/>
        <a:p>
          <a:endParaRPr lang="pt-PT">
            <a:latin typeface="Trebuchet MS" pitchFamily="34" charset="0"/>
          </a:endParaRPr>
        </a:p>
      </dgm:t>
    </dgm:pt>
    <dgm:pt modelId="{EC8EBC46-3603-44EF-9D7D-1736FA34C5B2}" type="sibTrans" cxnId="{2B26EC6E-F7DD-4914-A7E1-6EBED8A6FBAB}">
      <dgm:prSet/>
      <dgm:spPr/>
      <dgm:t>
        <a:bodyPr/>
        <a:lstStyle/>
        <a:p>
          <a:endParaRPr lang="pt-PT">
            <a:latin typeface="Trebuchet MS" pitchFamily="34" charset="0"/>
          </a:endParaRPr>
        </a:p>
      </dgm:t>
    </dgm:pt>
    <dgm:pt modelId="{E46CA233-F059-4AF1-97D3-3ABDAB86869B}">
      <dgm:prSet phldrT="[Texto]" custT="1"/>
      <dgm:spPr>
        <a:xfrm>
          <a:off x="1456798" y="2569578"/>
          <a:ext cx="1294520" cy="1227508"/>
        </a:xfrm>
        <a:prstGeom prst="ellipse">
          <a:avLst/>
        </a:prstGeom>
        <a:solidFill>
          <a:srgbClr val="3366FF">
            <a:alpha val="5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a:lstStyle/>
        <a:p>
          <a:pPr>
            <a:lnSpc>
              <a:spcPct val="100000"/>
            </a:lnSpc>
            <a:spcAft>
              <a:spcPts val="0"/>
            </a:spcAft>
          </a:pPr>
          <a:r>
            <a:rPr lang="pt-PT" sz="1800" dirty="0" err="1" smtClean="0">
              <a:solidFill>
                <a:srgbClr val="FFFFFF"/>
              </a:solidFill>
              <a:latin typeface="Trebuchet MS" pitchFamily="34" charset="0"/>
              <a:ea typeface="+mn-ea"/>
              <a:cs typeface="+mn-cs"/>
            </a:rPr>
            <a:t>Museum</a:t>
          </a:r>
          <a:endParaRPr lang="pt-PT" sz="1800" dirty="0">
            <a:solidFill>
              <a:srgbClr val="FFFFFF"/>
            </a:solidFill>
            <a:latin typeface="Trebuchet MS" pitchFamily="34" charset="0"/>
            <a:ea typeface="+mn-ea"/>
            <a:cs typeface="+mn-cs"/>
          </a:endParaRPr>
        </a:p>
      </dgm:t>
    </dgm:pt>
    <dgm:pt modelId="{AE580442-E824-47E6-AF3A-E19BBF18FFCC}" type="parTrans" cxnId="{84382B50-4284-4CFA-ACEB-27B6E1C64238}">
      <dgm:prSet/>
      <dgm:spPr/>
      <dgm:t>
        <a:bodyPr/>
        <a:lstStyle/>
        <a:p>
          <a:endParaRPr lang="pt-PT">
            <a:latin typeface="Trebuchet MS" pitchFamily="34" charset="0"/>
          </a:endParaRPr>
        </a:p>
      </dgm:t>
    </dgm:pt>
    <dgm:pt modelId="{4C509943-860E-45D7-9360-275EB0674155}" type="sibTrans" cxnId="{84382B50-4284-4CFA-ACEB-27B6E1C64238}">
      <dgm:prSet/>
      <dgm:spPr/>
      <dgm:t>
        <a:bodyPr/>
        <a:lstStyle/>
        <a:p>
          <a:endParaRPr lang="pt-PT">
            <a:latin typeface="Trebuchet MS" pitchFamily="34" charset="0"/>
          </a:endParaRPr>
        </a:p>
      </dgm:t>
    </dgm:pt>
    <dgm:pt modelId="{3B99974B-EBA1-430C-BC7F-AE540DFB899C}" type="pres">
      <dgm:prSet presAssocID="{4F1A2C56-2EB0-4D28-BE58-AAB4C8927AAB}" presName="composite" presStyleCnt="0">
        <dgm:presLayoutVars>
          <dgm:chMax val="1"/>
          <dgm:dir/>
          <dgm:resizeHandles val="exact"/>
        </dgm:presLayoutVars>
      </dgm:prSet>
      <dgm:spPr/>
      <dgm:t>
        <a:bodyPr/>
        <a:lstStyle/>
        <a:p>
          <a:endParaRPr lang="pt-PT"/>
        </a:p>
      </dgm:t>
    </dgm:pt>
    <dgm:pt modelId="{002012F0-93AE-419F-BCE6-2D392A28D57B}" type="pres">
      <dgm:prSet presAssocID="{4F1A2C56-2EB0-4D28-BE58-AAB4C8927AAB}" presName="radial" presStyleCnt="0">
        <dgm:presLayoutVars>
          <dgm:animLvl val="ctr"/>
        </dgm:presLayoutVars>
      </dgm:prSet>
      <dgm:spPr/>
    </dgm:pt>
    <dgm:pt modelId="{1A1578DE-7681-4FEC-BEB3-1A4522D0C4A4}" type="pres">
      <dgm:prSet presAssocID="{70806BDA-174F-4ECE-BC6F-967DB124ABAB}" presName="centerShape" presStyleLbl="vennNode1" presStyleIdx="0" presStyleCnt="6" custScaleX="114899" custScaleY="108414" custLinFactNeighborX="5959" custLinFactNeighborY="-486"/>
      <dgm:spPr/>
      <dgm:t>
        <a:bodyPr/>
        <a:lstStyle/>
        <a:p>
          <a:endParaRPr lang="pt-PT"/>
        </a:p>
      </dgm:t>
    </dgm:pt>
    <dgm:pt modelId="{A850C2D4-D4DF-47C4-A7B3-8B31757F58BC}" type="pres">
      <dgm:prSet presAssocID="{6B3B3C30-2152-4CBD-A613-704D9831D799}" presName="node" presStyleLbl="vennNode1" presStyleIdx="1" presStyleCnt="6" custScaleX="187842" custScaleY="196898" custRadScaleRad="109880" custRadScaleInc="-54460">
        <dgm:presLayoutVars>
          <dgm:bulletEnabled val="1"/>
        </dgm:presLayoutVars>
      </dgm:prSet>
      <dgm:spPr/>
      <dgm:t>
        <a:bodyPr/>
        <a:lstStyle/>
        <a:p>
          <a:endParaRPr lang="pt-PT"/>
        </a:p>
      </dgm:t>
    </dgm:pt>
    <dgm:pt modelId="{0BD2CC8D-F4E5-4E3A-911B-AAF110AA78BB}" type="pres">
      <dgm:prSet presAssocID="{36419DDB-F4A5-4B60-8AB7-B2BF6887A799}" presName="node" presStyleLbl="vennNode1" presStyleIdx="2" presStyleCnt="6" custScaleX="73459" custScaleY="72258" custRadScaleRad="101852" custRadScaleInc="-84947">
        <dgm:presLayoutVars>
          <dgm:bulletEnabled val="1"/>
        </dgm:presLayoutVars>
      </dgm:prSet>
      <dgm:spPr/>
      <dgm:t>
        <a:bodyPr/>
        <a:lstStyle/>
        <a:p>
          <a:endParaRPr lang="pt-PT"/>
        </a:p>
      </dgm:t>
    </dgm:pt>
    <dgm:pt modelId="{1C027349-2A76-4DCC-8DD8-E39F77FA9C74}" type="pres">
      <dgm:prSet presAssocID="{60F4A861-759E-48B5-BFBB-9C5307E4F7C9}" presName="node" presStyleLbl="vennNode1" presStyleIdx="3" presStyleCnt="6" custScaleX="156416" custScaleY="163675" custRadScaleRad="124798" custRadScaleInc="-33256">
        <dgm:presLayoutVars>
          <dgm:bulletEnabled val="1"/>
        </dgm:presLayoutVars>
      </dgm:prSet>
      <dgm:spPr/>
      <dgm:t>
        <a:bodyPr/>
        <a:lstStyle/>
        <a:p>
          <a:endParaRPr lang="pt-PT"/>
        </a:p>
      </dgm:t>
    </dgm:pt>
    <dgm:pt modelId="{8C00E3B1-0B42-4981-8D87-B88D29694A2B}" type="pres">
      <dgm:prSet presAssocID="{D3B1C66F-1014-4979-9209-A565DC62F145}" presName="node" presStyleLbl="vennNode1" presStyleIdx="4" presStyleCnt="6" custScaleX="84310" custScaleY="81522" custRadScaleRad="91431" custRadScaleInc="-76624">
        <dgm:presLayoutVars>
          <dgm:bulletEnabled val="1"/>
        </dgm:presLayoutVars>
      </dgm:prSet>
      <dgm:spPr/>
      <dgm:t>
        <a:bodyPr/>
        <a:lstStyle/>
        <a:p>
          <a:endParaRPr lang="pt-PT"/>
        </a:p>
      </dgm:t>
    </dgm:pt>
    <dgm:pt modelId="{D8C3FC80-6415-4546-B3FC-79E3487D4836}" type="pres">
      <dgm:prSet presAssocID="{E46CA233-F059-4AF1-97D3-3ABDAB86869B}" presName="node" presStyleLbl="vennNode1" presStyleIdx="5" presStyleCnt="6" custScaleX="82042" custScaleY="77795" custRadScaleRad="89262" custRadScaleInc="-29912">
        <dgm:presLayoutVars>
          <dgm:bulletEnabled val="1"/>
        </dgm:presLayoutVars>
      </dgm:prSet>
      <dgm:spPr/>
      <dgm:t>
        <a:bodyPr/>
        <a:lstStyle/>
        <a:p>
          <a:endParaRPr lang="pt-PT"/>
        </a:p>
      </dgm:t>
    </dgm:pt>
  </dgm:ptLst>
  <dgm:cxnLst>
    <dgm:cxn modelId="{44C180F7-5263-4A4B-9EB0-A2276D6E211F}" type="presOf" srcId="{D3B1C66F-1014-4979-9209-A565DC62F145}" destId="{8C00E3B1-0B42-4981-8D87-B88D29694A2B}" srcOrd="0" destOrd="0" presId="urn:microsoft.com/office/officeart/2005/8/layout/radial3"/>
    <dgm:cxn modelId="{2B26EC6E-F7DD-4914-A7E1-6EBED8A6FBAB}" srcId="{70806BDA-174F-4ECE-BC6F-967DB124ABAB}" destId="{D3B1C66F-1014-4979-9209-A565DC62F145}" srcOrd="3" destOrd="0" parTransId="{1C82F9A5-AC31-4CFB-A2A0-E85E0DB63347}" sibTransId="{EC8EBC46-3603-44EF-9D7D-1736FA34C5B2}"/>
    <dgm:cxn modelId="{06464D3B-80E2-497B-B556-7EE1A39ECEBF}" srcId="{4F1A2C56-2EB0-4D28-BE58-AAB4C8927AAB}" destId="{70806BDA-174F-4ECE-BC6F-967DB124ABAB}" srcOrd="0" destOrd="0" parTransId="{79AA6F8D-5078-45D1-9396-5AC27B46D324}" sibTransId="{9AEFF83E-05C3-4059-A190-C322FA01FBB0}"/>
    <dgm:cxn modelId="{A052652F-80AC-48D8-81F9-136822BA5CFD}" srcId="{70806BDA-174F-4ECE-BC6F-967DB124ABAB}" destId="{60F4A861-759E-48B5-BFBB-9C5307E4F7C9}" srcOrd="2" destOrd="0" parTransId="{20A41231-3C27-49DB-BDC3-585A7D0ADE44}" sibTransId="{3A05A328-E001-4AED-B02D-7AE843D15D29}"/>
    <dgm:cxn modelId="{2E0317C8-C0E2-4F74-B16A-70A61342867B}" type="presOf" srcId="{E46CA233-F059-4AF1-97D3-3ABDAB86869B}" destId="{D8C3FC80-6415-4546-B3FC-79E3487D4836}" srcOrd="0" destOrd="0" presId="urn:microsoft.com/office/officeart/2005/8/layout/radial3"/>
    <dgm:cxn modelId="{18EA0A98-C202-4982-91A2-76C3105E7ECA}" srcId="{70806BDA-174F-4ECE-BC6F-967DB124ABAB}" destId="{6B3B3C30-2152-4CBD-A613-704D9831D799}" srcOrd="0" destOrd="0" parTransId="{EA7DF98E-684E-48D3-8EF7-2EEC70F9160C}" sibTransId="{EFAF7DB5-3D53-40E1-B369-4FC44F8F7200}"/>
    <dgm:cxn modelId="{84382B50-4284-4CFA-ACEB-27B6E1C64238}" srcId="{70806BDA-174F-4ECE-BC6F-967DB124ABAB}" destId="{E46CA233-F059-4AF1-97D3-3ABDAB86869B}" srcOrd="4" destOrd="0" parTransId="{AE580442-E824-47E6-AF3A-E19BBF18FFCC}" sibTransId="{4C509943-860E-45D7-9360-275EB0674155}"/>
    <dgm:cxn modelId="{084A5AE7-3DB3-40E9-B43F-76A6813DD4A7}" type="presOf" srcId="{6B3B3C30-2152-4CBD-A613-704D9831D799}" destId="{A850C2D4-D4DF-47C4-A7B3-8B31757F58BC}" srcOrd="0" destOrd="0" presId="urn:microsoft.com/office/officeart/2005/8/layout/radial3"/>
    <dgm:cxn modelId="{FFC89E26-C047-4BBB-9DAA-DDE98BB2E6C1}" type="presOf" srcId="{36419DDB-F4A5-4B60-8AB7-B2BF6887A799}" destId="{0BD2CC8D-F4E5-4E3A-911B-AAF110AA78BB}" srcOrd="0" destOrd="0" presId="urn:microsoft.com/office/officeart/2005/8/layout/radial3"/>
    <dgm:cxn modelId="{AD5BDDCC-B000-4CF2-9AE8-6742C9E600D0}" type="presOf" srcId="{60F4A861-759E-48B5-BFBB-9C5307E4F7C9}" destId="{1C027349-2A76-4DCC-8DD8-E39F77FA9C74}" srcOrd="0" destOrd="0" presId="urn:microsoft.com/office/officeart/2005/8/layout/radial3"/>
    <dgm:cxn modelId="{B795AEDB-23A6-4F36-9B17-87C6874E9C06}" type="presOf" srcId="{70806BDA-174F-4ECE-BC6F-967DB124ABAB}" destId="{1A1578DE-7681-4FEC-BEB3-1A4522D0C4A4}" srcOrd="0" destOrd="0" presId="urn:microsoft.com/office/officeart/2005/8/layout/radial3"/>
    <dgm:cxn modelId="{C830913E-D33D-44B3-9A0F-60049B310EE0}" type="presOf" srcId="{4F1A2C56-2EB0-4D28-BE58-AAB4C8927AAB}" destId="{3B99974B-EBA1-430C-BC7F-AE540DFB899C}" srcOrd="0" destOrd="0" presId="urn:microsoft.com/office/officeart/2005/8/layout/radial3"/>
    <dgm:cxn modelId="{0E761AFA-E908-4447-8D76-35C303A7D1E6}" srcId="{70806BDA-174F-4ECE-BC6F-967DB124ABAB}" destId="{36419DDB-F4A5-4B60-8AB7-B2BF6887A799}" srcOrd="1" destOrd="0" parTransId="{E2802561-ECAE-46E9-916E-ACB8E4DACDA2}" sibTransId="{08C41F0C-ABD3-421F-B942-0FE207FC34A5}"/>
    <dgm:cxn modelId="{33386743-E65D-4896-B683-B3DE5D0D35BF}" type="presParOf" srcId="{3B99974B-EBA1-430C-BC7F-AE540DFB899C}" destId="{002012F0-93AE-419F-BCE6-2D392A28D57B}" srcOrd="0" destOrd="0" presId="urn:microsoft.com/office/officeart/2005/8/layout/radial3"/>
    <dgm:cxn modelId="{CD626919-D2A8-4100-B2F4-722847490AFF}" type="presParOf" srcId="{002012F0-93AE-419F-BCE6-2D392A28D57B}" destId="{1A1578DE-7681-4FEC-BEB3-1A4522D0C4A4}" srcOrd="0" destOrd="0" presId="urn:microsoft.com/office/officeart/2005/8/layout/radial3"/>
    <dgm:cxn modelId="{E6D78E3A-FEEA-4F42-9D63-9A65DAADEF0C}" type="presParOf" srcId="{002012F0-93AE-419F-BCE6-2D392A28D57B}" destId="{A850C2D4-D4DF-47C4-A7B3-8B31757F58BC}" srcOrd="1" destOrd="0" presId="urn:microsoft.com/office/officeart/2005/8/layout/radial3"/>
    <dgm:cxn modelId="{8655D946-3D3C-462E-97EA-0F9B680C4DD1}" type="presParOf" srcId="{002012F0-93AE-419F-BCE6-2D392A28D57B}" destId="{0BD2CC8D-F4E5-4E3A-911B-AAF110AA78BB}" srcOrd="2" destOrd="0" presId="urn:microsoft.com/office/officeart/2005/8/layout/radial3"/>
    <dgm:cxn modelId="{28E47938-6F93-433A-93B0-B13A545C2C3D}" type="presParOf" srcId="{002012F0-93AE-419F-BCE6-2D392A28D57B}" destId="{1C027349-2A76-4DCC-8DD8-E39F77FA9C74}" srcOrd="3" destOrd="0" presId="urn:microsoft.com/office/officeart/2005/8/layout/radial3"/>
    <dgm:cxn modelId="{23E9AD61-6B27-4FA1-8065-7BE0BB5E0B16}" type="presParOf" srcId="{002012F0-93AE-419F-BCE6-2D392A28D57B}" destId="{8C00E3B1-0B42-4981-8D87-B88D29694A2B}" srcOrd="4" destOrd="0" presId="urn:microsoft.com/office/officeart/2005/8/layout/radial3"/>
    <dgm:cxn modelId="{DEA8638B-AD9B-49F6-9393-9CA26DCE1032}" type="presParOf" srcId="{002012F0-93AE-419F-BCE6-2D392A28D57B}" destId="{D8C3FC80-6415-4546-B3FC-79E3487D4836}"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o de título">
    <p:spTree>
      <p:nvGrpSpPr>
        <p:cNvPr id="1" name=""/>
        <p:cNvGrpSpPr/>
        <p:nvPr/>
      </p:nvGrpSpPr>
      <p:grpSpPr>
        <a:xfrm>
          <a:off x="0" y="0"/>
          <a:ext cx="0" cy="0"/>
          <a:chOff x="0" y="0"/>
          <a:chExt cx="0" cy="0"/>
        </a:xfrm>
      </p:grpSpPr>
      <p:sp>
        <p:nvSpPr>
          <p:cNvPr id="7" name="Forma liv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orma liv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ítulo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smtClean="0"/>
              <a:t>Clique para editar o estilo</a:t>
            </a:r>
            <a:endParaRPr kumimoji="0" lang="en-US"/>
          </a:p>
        </p:txBody>
      </p:sp>
      <p:sp>
        <p:nvSpPr>
          <p:cNvPr id="17" name="Subtítulo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smtClean="0"/>
              <a:t>Faça clique para editar o estilo</a:t>
            </a:r>
            <a:endParaRPr kumimoji="0" lang="en-US"/>
          </a:p>
        </p:txBody>
      </p:sp>
      <p:sp>
        <p:nvSpPr>
          <p:cNvPr id="30" name="Marcador de Posição da Data 29"/>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19" name="Marcador de Posição do Rodapé 18"/>
          <p:cNvSpPr>
            <a:spLocks noGrp="1"/>
          </p:cNvSpPr>
          <p:nvPr>
            <p:ph type="ftr" sz="quarter" idx="11"/>
          </p:nvPr>
        </p:nvSpPr>
        <p:spPr/>
        <p:txBody>
          <a:bodyPr/>
          <a:lstStyle/>
          <a:p>
            <a:endParaRPr lang="pt-PT"/>
          </a:p>
        </p:txBody>
      </p:sp>
      <p:sp>
        <p:nvSpPr>
          <p:cNvPr id="27" name="Marcador de Posição do Número do Diapositivo 26"/>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p:txBody>
          <a:bodyPr vert="eaVer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l">
              <a:defRPr/>
            </a:lvl1pPr>
          </a:lstStyle>
          <a:p>
            <a:r>
              <a:rPr kumimoji="0" lang="pt-PT" smtClean="0"/>
              <a:t>Clique para editar o estilo</a:t>
            </a:r>
            <a:endParaRPr kumimoji="0" lang="en-US"/>
          </a:p>
        </p:txBody>
      </p:sp>
      <p:sp>
        <p:nvSpPr>
          <p:cNvPr id="3" name="Marcador de Posição de Conteúdo 2"/>
          <p:cNvSpPr>
            <a:spLocks noGrp="1"/>
          </p:cNvSpPr>
          <p:nvPr>
            <p:ph idx="1"/>
          </p:nvPr>
        </p:nvSpPr>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cção">
    <p:spTree>
      <p:nvGrpSpPr>
        <p:cNvPr id="1" name=""/>
        <p:cNvGrpSpPr/>
        <p:nvPr/>
      </p:nvGrpSpPr>
      <p:grpSpPr>
        <a:xfrm>
          <a:off x="0" y="0"/>
          <a:ext cx="0" cy="0"/>
          <a:chOff x="0" y="0"/>
          <a:chExt cx="0" cy="0"/>
        </a:xfrm>
      </p:grpSpPr>
      <p:sp>
        <p:nvSpPr>
          <p:cNvPr id="7" name="Forma liv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orma liv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ítulo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smtClean="0"/>
              <a:t>Clique para editar os estilos</a:t>
            </a:r>
          </a:p>
        </p:txBody>
      </p:sp>
      <p:sp>
        <p:nvSpPr>
          <p:cNvPr id="4" name="Marcador de Posição da Data 3"/>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467600" cy="1143000"/>
          </a:xfrm>
        </p:spPr>
        <p:txBody>
          <a:bodyPr/>
          <a:lstStyle/>
          <a:p>
            <a:r>
              <a:rPr kumimoji="0" lang="pt-PT" smtClean="0"/>
              <a:t>Clique para editar o estilo</a:t>
            </a:r>
            <a:endParaRPr kumimoji="0" lang="en-US"/>
          </a:p>
        </p:txBody>
      </p:sp>
      <p:sp>
        <p:nvSpPr>
          <p:cNvPr id="3" name="Marcador de Posição de Conteúdo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e Conteúdo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5" name="Marcador de Posição da Data 4"/>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229600" cy="1143000"/>
          </a:xfrm>
        </p:spPr>
        <p:txBody>
          <a:bodyPr anchor="ctr"/>
          <a:lstStyle>
            <a:lvl1pPr>
              <a:defRPr/>
            </a:lvl1pPr>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smtClean="0"/>
              <a:t>Clique para editar os estilos</a:t>
            </a:r>
          </a:p>
        </p:txBody>
      </p:sp>
      <p:sp>
        <p:nvSpPr>
          <p:cNvPr id="4" name="Marcador de Posição do Texto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smtClean="0"/>
              <a:t>Clique para editar os estilos</a:t>
            </a:r>
          </a:p>
        </p:txBody>
      </p:sp>
      <p:sp>
        <p:nvSpPr>
          <p:cNvPr id="5" name="Marcador de Posição de Conteúdo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6" name="Marcador de Posição de Conteúdo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7" name="Marcador de Posição da Data 6"/>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7470648" cy="1143000"/>
          </a:xfrm>
        </p:spPr>
        <p:txBody>
          <a:bodyPr anchor="ctr"/>
          <a:lstStyle>
            <a:lvl1pPr algn="l">
              <a:defRPr sz="4600"/>
            </a:lvl1pPr>
          </a:lstStyle>
          <a:p>
            <a:r>
              <a:rPr kumimoji="0" lang="pt-PT" smtClean="0"/>
              <a:t>Clique para editar o estilo</a:t>
            </a:r>
            <a:endParaRPr kumimoji="0" lang="en-US"/>
          </a:p>
        </p:txBody>
      </p:sp>
      <p:sp>
        <p:nvSpPr>
          <p:cNvPr id="7" name="Marcador de Posição da Data 6"/>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8" name="Marcador de Posição do Número do Diapositivo 7"/>
          <p:cNvSpPr>
            <a:spLocks noGrp="1"/>
          </p:cNvSpPr>
          <p:nvPr>
            <p:ph type="sldNum" sz="quarter" idx="11"/>
          </p:nvPr>
        </p:nvSpPr>
        <p:spPr/>
        <p:txBody>
          <a:bodyPr/>
          <a:lstStyle/>
          <a:p>
            <a:fld id="{122B9F4B-A343-48FB-8F07-8F57D0577980}" type="slidenum">
              <a:rPr lang="pt-PT" smtClean="0"/>
              <a:pPr/>
              <a:t>‹nº›</a:t>
            </a:fld>
            <a:endParaRPr lang="pt-PT"/>
          </a:p>
        </p:txBody>
      </p:sp>
      <p:sp>
        <p:nvSpPr>
          <p:cNvPr id="9" name="Marcador de Posição do Rodapé 8"/>
          <p:cNvSpPr>
            <a:spLocks noGrp="1"/>
          </p:cNvSpPr>
          <p:nvPr>
            <p:ph type="ftr" sz="quarter" idx="12"/>
          </p:nvPr>
        </p:nvSpPr>
        <p:spPr/>
        <p:txBody>
          <a:bodyPr/>
          <a:lstStyle/>
          <a:p>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smtClean="0"/>
              <a:t>Clique para editar o estilo</a:t>
            </a:r>
            <a:endParaRPr kumimoji="0" lang="en-US"/>
          </a:p>
        </p:txBody>
      </p:sp>
      <p:sp>
        <p:nvSpPr>
          <p:cNvPr id="3" name="Marcador de Posição do Texto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smtClean="0"/>
              <a:t>Clique para editar os estilos</a:t>
            </a:r>
          </a:p>
        </p:txBody>
      </p:sp>
      <p:sp>
        <p:nvSpPr>
          <p:cNvPr id="4" name="Marcador de Posição de Conteúdo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5" name="Marcador de Posição da Data 4"/>
          <p:cNvSpPr>
            <a:spLocks noGrp="1"/>
          </p:cNvSpPr>
          <p:nvPr>
            <p:ph type="dt" sz="half" idx="10"/>
          </p:nvPr>
        </p:nvSpPr>
        <p:spPr/>
        <p:txBody>
          <a:bodyPr/>
          <a:lstStyle/>
          <a:p>
            <a:fld id="{1C4204C0-1CE6-4EC8-914F-D4B3B441C958}" type="datetimeFigureOut">
              <a:rPr lang="pt-PT" smtClean="0"/>
              <a:pPr/>
              <a:t>09/10/2017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a:xfrm>
            <a:off x="8156448" y="6422064"/>
            <a:ext cx="762000" cy="365125"/>
          </a:xfrm>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smtClean="0"/>
              <a:t>Clique para editar o estilo</a:t>
            </a:r>
            <a:endParaRPr kumimoji="0" lang="en-US"/>
          </a:p>
        </p:txBody>
      </p:sp>
      <p:sp>
        <p:nvSpPr>
          <p:cNvPr id="3" name="Marcador de Posição da Imagem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smtClean="0"/>
              <a:t>Clique no ícone para adicionar uma imagem</a:t>
            </a:r>
            <a:endParaRPr kumimoji="0" lang="en-US" dirty="0"/>
          </a:p>
        </p:txBody>
      </p:sp>
      <p:sp>
        <p:nvSpPr>
          <p:cNvPr id="4" name="Marcador de Posição do Texto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smtClean="0"/>
              <a:t>Clique para editar os estilos</a:t>
            </a:r>
          </a:p>
        </p:txBody>
      </p:sp>
      <p:sp>
        <p:nvSpPr>
          <p:cNvPr id="5" name="Marcador de Posição da Data 4"/>
          <p:cNvSpPr>
            <a:spLocks noGrp="1"/>
          </p:cNvSpPr>
          <p:nvPr>
            <p:ph type="dt" sz="half" idx="10"/>
          </p:nvPr>
        </p:nvSpPr>
        <p:spPr>
          <a:xfrm>
            <a:off x="457200" y="6422064"/>
            <a:ext cx="2133600" cy="365125"/>
          </a:xfrm>
        </p:spPr>
        <p:txBody>
          <a:bodyPr/>
          <a:lstStyle/>
          <a:p>
            <a:fld id="{1C4204C0-1CE6-4EC8-914F-D4B3B441C958}" type="datetimeFigureOut">
              <a:rPr lang="pt-PT" smtClean="0"/>
              <a:pPr/>
              <a:t>09/10/2017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122B9F4B-A343-48FB-8F07-8F57D0577980}" type="slidenum">
              <a:rPr lang="pt-PT" smtClean="0"/>
              <a:pPr/>
              <a:t>‹nº›</a:t>
            </a:fld>
            <a:endParaRPr lang="pt-PT"/>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rma liv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orma liv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Marcador de Posição do Título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smtClean="0"/>
              <a:t>Clique para editar o estilo</a:t>
            </a:r>
            <a:endParaRPr kumimoji="0" lang="en-US"/>
          </a:p>
        </p:txBody>
      </p:sp>
      <p:sp>
        <p:nvSpPr>
          <p:cNvPr id="30" name="Marcador de Posição do Texto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smtClean="0"/>
              <a:t>Clique para editar os estilos</a:t>
            </a:r>
          </a:p>
          <a:p>
            <a:pPr lvl="1" eaLnBrk="1" latinLnBrk="0" hangingPunct="1"/>
            <a:r>
              <a:rPr kumimoji="0" lang="pt-PT" smtClean="0"/>
              <a:t>Segundo nível</a:t>
            </a:r>
          </a:p>
          <a:p>
            <a:pPr lvl="2" eaLnBrk="1" latinLnBrk="0" hangingPunct="1"/>
            <a:r>
              <a:rPr kumimoji="0" lang="pt-PT" smtClean="0"/>
              <a:t>Terceiro nível</a:t>
            </a:r>
          </a:p>
          <a:p>
            <a:pPr lvl="3" eaLnBrk="1" latinLnBrk="0" hangingPunct="1"/>
            <a:r>
              <a:rPr kumimoji="0" lang="pt-PT" smtClean="0"/>
              <a:t>Quarto nível</a:t>
            </a:r>
          </a:p>
          <a:p>
            <a:pPr lvl="4" eaLnBrk="1" latinLnBrk="0" hangingPunct="1"/>
            <a:r>
              <a:rPr kumimoji="0" lang="pt-PT" smtClean="0"/>
              <a:t>Quinto nível</a:t>
            </a:r>
            <a:endParaRPr kumimoji="0" lang="en-US"/>
          </a:p>
        </p:txBody>
      </p:sp>
      <p:sp>
        <p:nvSpPr>
          <p:cNvPr id="10" name="Marcador de Posição da Dat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C4204C0-1CE6-4EC8-914F-D4B3B441C958}" type="datetimeFigureOut">
              <a:rPr lang="pt-PT" smtClean="0"/>
              <a:pPr/>
              <a:t>09/10/2017</a:t>
            </a:fld>
            <a:endParaRPr lang="pt-PT"/>
          </a:p>
        </p:txBody>
      </p:sp>
      <p:sp>
        <p:nvSpPr>
          <p:cNvPr id="22" name="Marcador de Posição do Rodapé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pt-PT"/>
          </a:p>
        </p:txBody>
      </p:sp>
      <p:sp>
        <p:nvSpPr>
          <p:cNvPr id="18" name="Marcador de Posição do Número do Diapositivo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122B9F4B-A343-48FB-8F07-8F57D0577980}" type="slidenum">
              <a:rPr lang="pt-PT" smtClean="0"/>
              <a:pPr/>
              <a:t>‹nº›</a:t>
            </a:fld>
            <a:endParaRPr lang="pt-P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8.gif"/></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70.jpeg"/><Relationship Id="rId7" Type="http://schemas.openxmlformats.org/officeDocument/2006/relationships/image" Target="../media/image74.gi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84.jpeg"/><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3.jpeg"/><Relationship Id="rId4" Type="http://schemas.openxmlformats.org/officeDocument/2006/relationships/image" Target="../media/image87.jpeg"/><Relationship Id="rId9" Type="http://schemas.openxmlformats.org/officeDocument/2006/relationships/image" Target="../media/image92.jpe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3.jpeg"/><Relationship Id="rId4" Type="http://schemas.openxmlformats.org/officeDocument/2006/relationships/image" Target="../media/image95.jpeg"/><Relationship Id="rId9"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3.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ATA\ICOM\ICOM_EULAC\UKAssocMuseums_Nov2016_Glasgow\emigrantes(2).jpg"/>
          <p:cNvPicPr>
            <a:picLocks noChangeAspect="1" noChangeArrowheads="1"/>
          </p:cNvPicPr>
          <p:nvPr/>
        </p:nvPicPr>
        <p:blipFill>
          <a:blip r:embed="rId2" cstate="screen"/>
          <a:srcRect/>
          <a:stretch>
            <a:fillRect/>
          </a:stretch>
        </p:blipFill>
        <p:spPr bwMode="auto">
          <a:xfrm>
            <a:off x="0" y="1"/>
            <a:ext cx="9143999" cy="6858000"/>
          </a:xfrm>
          <a:prstGeom prst="rect">
            <a:avLst/>
          </a:prstGeom>
          <a:noFill/>
        </p:spPr>
      </p:pic>
      <p:sp>
        <p:nvSpPr>
          <p:cNvPr id="6" name="Rectangle 1"/>
          <p:cNvSpPr>
            <a:spLocks noChangeArrowheads="1"/>
          </p:cNvSpPr>
          <p:nvPr/>
        </p:nvSpPr>
        <p:spPr bwMode="auto">
          <a:xfrm>
            <a:off x="1115616" y="4689430"/>
            <a:ext cx="698477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mj-lt"/>
                <a:ea typeface="Calibri" pitchFamily="34" charset="0"/>
                <a:cs typeface="Times New Roman" pitchFamily="18" charset="0"/>
              </a:rPr>
              <a:t>Luís Raposo</a:t>
            </a:r>
          </a:p>
          <a:p>
            <a:pPr fontAlgn="base">
              <a:spcBef>
                <a:spcPct val="0"/>
              </a:spcBef>
              <a:spcAft>
                <a:spcPct val="0"/>
              </a:spcAft>
            </a:pPr>
            <a:r>
              <a:rPr lang="en-US" sz="1400" dirty="0" smtClean="0">
                <a:solidFill>
                  <a:srgbClr val="FFFFFF"/>
                </a:solidFill>
                <a:latin typeface="+mj-lt"/>
                <a:cs typeface="Times New Roman" pitchFamily="18" charset="0"/>
              </a:rPr>
              <a:t>Member of the Steering Committee of EULAC MUSEUMS</a:t>
            </a:r>
          </a:p>
          <a:p>
            <a:pPr marL="0" marR="0" lvl="0" indent="0" defTabSz="914400" rtl="0" eaLnBrk="1" fontAlgn="base" latinLnBrk="0" hangingPunct="1">
              <a:lnSpc>
                <a:spcPct val="100000"/>
              </a:lnSpc>
              <a:spcBef>
                <a:spcPct val="0"/>
              </a:spcBef>
              <a:spcAft>
                <a:spcPct val="0"/>
              </a:spcAft>
              <a:buClrTx/>
              <a:buSzTx/>
              <a:buFontTx/>
              <a:buNone/>
              <a:tabLst/>
            </a:pPr>
            <a:r>
              <a:rPr lang="en-US" sz="1400" dirty="0" smtClean="0">
                <a:solidFill>
                  <a:srgbClr val="FFFFFF"/>
                </a:solidFill>
                <a:latin typeface="+mj-lt"/>
                <a:cs typeface="Times New Roman" pitchFamily="18" charset="0"/>
              </a:rPr>
              <a:t>Head of Research, National Museum of Archaeology, Lisbon, Portugal</a:t>
            </a:r>
          </a:p>
          <a:p>
            <a:pPr fontAlgn="base">
              <a:spcBef>
                <a:spcPct val="0"/>
              </a:spcBef>
              <a:spcAft>
                <a:spcPct val="0"/>
              </a:spcAft>
            </a:pPr>
            <a:r>
              <a:rPr lang="en-US" sz="1400" dirty="0" smtClean="0">
                <a:solidFill>
                  <a:srgbClr val="FFFFFF"/>
                </a:solidFill>
                <a:latin typeface="+mj-lt"/>
                <a:cs typeface="Times New Roman" pitchFamily="18" charset="0"/>
              </a:rPr>
              <a:t>Vice-President of the Portuguese Association of Archaeologists</a:t>
            </a:r>
          </a:p>
          <a:p>
            <a:pPr marL="0" marR="0" lvl="0" indent="0" defTabSz="9144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FFFFFF"/>
                </a:solidFill>
                <a:effectLst/>
                <a:latin typeface="+mj-lt"/>
                <a:cs typeface="Times New Roman" pitchFamily="18" charset="0"/>
              </a:rPr>
              <a:t>President</a:t>
            </a:r>
            <a:r>
              <a:rPr kumimoji="0" lang="en-US" sz="1400" i="0" u="none" strike="noStrike" cap="none" normalizeH="0" dirty="0" smtClean="0">
                <a:ln>
                  <a:noFill/>
                </a:ln>
                <a:solidFill>
                  <a:srgbClr val="FFFFFF"/>
                </a:solidFill>
                <a:effectLst/>
                <a:latin typeface="+mj-lt"/>
                <a:cs typeface="Times New Roman" pitchFamily="18" charset="0"/>
              </a:rPr>
              <a:t> of ICOM Europe</a:t>
            </a:r>
          </a:p>
          <a:p>
            <a:pPr marL="0" marR="0" lvl="0" indent="0" defTabSz="914400" rtl="0" eaLnBrk="1" fontAlgn="base" latinLnBrk="0" hangingPunct="1">
              <a:lnSpc>
                <a:spcPct val="100000"/>
              </a:lnSpc>
              <a:spcBef>
                <a:spcPct val="0"/>
              </a:spcBef>
              <a:spcAft>
                <a:spcPct val="0"/>
              </a:spcAft>
              <a:buClrTx/>
              <a:buSzTx/>
              <a:buFontTx/>
              <a:buNone/>
              <a:tabLst/>
            </a:pPr>
            <a:r>
              <a:rPr lang="en-US" sz="1400" dirty="0" smtClean="0">
                <a:solidFill>
                  <a:srgbClr val="FFFFFF"/>
                </a:solidFill>
                <a:latin typeface="+mj-lt"/>
                <a:cs typeface="Times New Roman" pitchFamily="18" charset="0"/>
              </a:rPr>
              <a:t>Member of the Stakeholders Committee (“Voices </a:t>
            </a:r>
            <a:r>
              <a:rPr lang="en-US" sz="1400" smtClean="0">
                <a:solidFill>
                  <a:srgbClr val="FFFFFF"/>
                </a:solidFill>
                <a:latin typeface="+mj-lt"/>
                <a:cs typeface="Times New Roman" pitchFamily="18" charset="0"/>
              </a:rPr>
              <a:t>of Culture”) – YECH/EU</a:t>
            </a:r>
            <a:endParaRPr kumimoji="0" lang="en-US" sz="1400" i="0" u="none" strike="noStrike" cap="none" normalizeH="0" dirty="0" smtClean="0">
              <a:ln>
                <a:noFill/>
              </a:ln>
              <a:solidFill>
                <a:srgbClr val="FFFFFF"/>
              </a:solidFill>
              <a:effectLst/>
              <a:latin typeface="+mj-lt"/>
              <a:cs typeface="Times New Roman" pitchFamily="18" charset="0"/>
            </a:endParaRP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sp>
        <p:nvSpPr>
          <p:cNvPr id="8" name="Rectangle 3"/>
          <p:cNvSpPr txBox="1">
            <a:spLocks/>
          </p:cNvSpPr>
          <p:nvPr/>
        </p:nvSpPr>
        <p:spPr>
          <a:xfrm>
            <a:off x="539552" y="2343150"/>
            <a:ext cx="7416824" cy="1812776"/>
          </a:xfrm>
          <a:prstGeom prst="rect">
            <a:avLst/>
          </a:prstGeom>
        </p:spPr>
        <p:txBody>
          <a:bodyPr vert="horz" lIns="45720" rIns="45720" anchor="ctr">
            <a:normAutofit fontScale="70000" lnSpcReduction="20000"/>
          </a:bodyPr>
          <a:lstStyle>
            <a:extLst/>
          </a:lstStyle>
          <a:p>
            <a:pPr lvl="0" fontAlgn="base">
              <a:lnSpc>
                <a:spcPct val="120000"/>
              </a:lnSpc>
              <a:spcBef>
                <a:spcPct val="0"/>
              </a:spcBef>
              <a:spcAft>
                <a:spcPct val="0"/>
              </a:spcAft>
            </a:pPr>
            <a:r>
              <a:rPr lang="en-US" sz="5100" b="1" cap="all" dirty="0" smtClean="0">
                <a:solidFill>
                  <a:srgbClr val="FFFFFF"/>
                </a:solidFill>
                <a:cs typeface="Times New Roman" pitchFamily="18" charset="0"/>
              </a:rPr>
              <a:t>Communities and museums in abandoned lands</a:t>
            </a:r>
          </a:p>
          <a:p>
            <a:pPr fontAlgn="base">
              <a:lnSpc>
                <a:spcPct val="120000"/>
              </a:lnSpc>
              <a:spcBef>
                <a:spcPct val="0"/>
              </a:spcBef>
              <a:spcAft>
                <a:spcPct val="0"/>
              </a:spcAft>
            </a:pPr>
            <a:endParaRPr kumimoji="0" lang="pt-PT" sz="5100" b="1" i="0" u="none" strike="noStrike" kern="1200" cap="none" spc="0" normalizeH="0" baseline="0" noProof="0" dirty="0">
              <a:ln>
                <a:noFill/>
              </a:ln>
              <a:solidFill>
                <a:schemeClr val="bg1"/>
              </a:solidFill>
              <a:effectLst/>
              <a:uLnTx/>
              <a:uFillTx/>
              <a:ea typeface="+mj-ea"/>
              <a:cs typeface="Arial" pitchFamily="34" charset="0"/>
            </a:endParaRPr>
          </a:p>
        </p:txBody>
      </p:sp>
      <p:pic>
        <p:nvPicPr>
          <p:cNvPr id="9" name="Imagem 8" descr="EULAC_SIGNATURE_A_NEGATIVE.png"/>
          <p:cNvPicPr>
            <a:picLocks noChangeAspect="1"/>
          </p:cNvPicPr>
          <p:nvPr/>
        </p:nvPicPr>
        <p:blipFill>
          <a:blip r:embed="rId3" cstate="screen"/>
          <a:stretch>
            <a:fillRect/>
          </a:stretch>
        </p:blipFill>
        <p:spPr>
          <a:xfrm>
            <a:off x="393214" y="304056"/>
            <a:ext cx="2594610" cy="971550"/>
          </a:xfrm>
          <a:prstGeom prst="rect">
            <a:avLst/>
          </a:prstGeom>
        </p:spPr>
      </p:pic>
      <p:pic>
        <p:nvPicPr>
          <p:cNvPr id="10" name="Imagem 9"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screen"/>
          <a:srcRect/>
          <a:stretch>
            <a:fillRect/>
          </a:stretch>
        </p:blipFill>
        <p:spPr bwMode="auto">
          <a:xfrm>
            <a:off x="323529" y="1256454"/>
            <a:ext cx="6912768" cy="4260778"/>
          </a:xfrm>
          <a:prstGeom prst="rect">
            <a:avLst/>
          </a:prstGeom>
          <a:noFill/>
          <a:ln w="9525">
            <a:noFill/>
            <a:miter lim="800000"/>
            <a:headEnd/>
            <a:tailEnd/>
          </a:ln>
        </p:spPr>
      </p:pic>
      <p:sp>
        <p:nvSpPr>
          <p:cNvPr id="5" name="Rectangle 1"/>
          <p:cNvSpPr>
            <a:spLocks noChangeArrowheads="1"/>
          </p:cNvSpPr>
          <p:nvPr/>
        </p:nvSpPr>
        <p:spPr bwMode="auto">
          <a:xfrm>
            <a:off x="251520" y="310479"/>
            <a:ext cx="69847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 with a pick in recent times, resulting from the so-called “global (financial) crisis”…</a:t>
            </a:r>
          </a:p>
          <a:p>
            <a:pPr eaLnBrk="0" fontAlgn="base" hangingPunct="0">
              <a:spcBef>
                <a:spcPct val="0"/>
              </a:spcBef>
              <a:spcAft>
                <a:spcPct val="0"/>
              </a:spcAft>
            </a:pPr>
            <a:endParaRPr kumimoji="0" lang="en-US" sz="2000" i="0" u="none" strike="noStrike" cap="none" normalizeH="0" baseline="0" dirty="0" smtClean="0">
              <a:ln>
                <a:noFill/>
              </a:ln>
              <a:solidFill>
                <a:srgbClr val="FFFFFF"/>
              </a:solidFill>
              <a:effectLst/>
              <a:latin typeface="+mj-lt"/>
            </a:endParaRPr>
          </a:p>
        </p:txBody>
      </p:sp>
      <p:sp>
        <p:nvSpPr>
          <p:cNvPr id="6" name="Rectangle 1"/>
          <p:cNvSpPr>
            <a:spLocks noChangeArrowheads="1"/>
          </p:cNvSpPr>
          <p:nvPr/>
        </p:nvSpPr>
        <p:spPr bwMode="auto">
          <a:xfrm>
            <a:off x="899592" y="1597910"/>
            <a:ext cx="698477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1400" i="0" u="none" strike="noStrike" cap="none" normalizeH="0" baseline="0" dirty="0" smtClean="0">
                <a:ln>
                  <a:noFill/>
                </a:ln>
                <a:solidFill>
                  <a:srgbClr val="000000"/>
                </a:solidFill>
                <a:effectLst/>
                <a:latin typeface="+mj-lt"/>
                <a:ea typeface="Calibri" pitchFamily="34" charset="0"/>
                <a:cs typeface="Times New Roman" pitchFamily="18" charset="0"/>
              </a:rPr>
              <a:t>Portugal</a:t>
            </a:r>
          </a:p>
          <a:p>
            <a:pPr eaLnBrk="0" fontAlgn="base" hangingPunct="0">
              <a:spcBef>
                <a:spcPct val="0"/>
              </a:spcBef>
              <a:spcAft>
                <a:spcPct val="0"/>
              </a:spcAft>
            </a:pPr>
            <a:r>
              <a:rPr lang="en-US" sz="2800" dirty="0" smtClean="0">
                <a:solidFill>
                  <a:srgbClr val="000000"/>
                </a:solidFill>
                <a:latin typeface="+mj-lt"/>
                <a:cs typeface="Times New Roman" pitchFamily="18" charset="0"/>
              </a:rPr>
              <a:t>Permanent emigrants</a:t>
            </a:r>
            <a:endParaRPr kumimoji="0" lang="en-US" sz="2800" i="0" u="none" strike="noStrike" cap="none" normalizeH="0" baseline="0" dirty="0" smtClean="0">
              <a:ln>
                <a:noFill/>
              </a:ln>
              <a:solidFill>
                <a:srgbClr val="000000"/>
              </a:solidFill>
              <a:effectLst/>
              <a:latin typeface="+mj-lt"/>
            </a:endParaRPr>
          </a:p>
        </p:txBody>
      </p:sp>
      <p:sp>
        <p:nvSpPr>
          <p:cNvPr id="10"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1" name="Imagem 10"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12" name="CaixaDeTexto 11"/>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51520" y="332656"/>
            <a:ext cx="698477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smtClean="0">
                <a:solidFill>
                  <a:srgbClr val="FFFFFF"/>
                </a:solidFill>
                <a:latin typeface="+mj-lt"/>
                <a:ea typeface="Calibri" pitchFamily="34" charset="0"/>
                <a:cs typeface="Times New Roman" pitchFamily="18" charset="0"/>
              </a:rPr>
              <a:t>… due to unprecedented </a:t>
            </a: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unemployment levels  </a:t>
            </a:r>
          </a:p>
          <a:p>
            <a:pPr eaLnBrk="0" fontAlgn="base" hangingPunct="0">
              <a:spcBef>
                <a:spcPct val="0"/>
              </a:spcBef>
              <a:spcAft>
                <a:spcPct val="0"/>
              </a:spcAft>
            </a:pPr>
            <a:endParaRPr kumimoji="0" lang="en-US" sz="2000" i="0" u="none" strike="noStrike" cap="none" normalizeH="0" baseline="0" dirty="0" smtClean="0">
              <a:ln>
                <a:noFill/>
              </a:ln>
              <a:solidFill>
                <a:srgbClr val="FFFFFF"/>
              </a:solidFill>
              <a:effectLst/>
              <a:latin typeface="+mj-lt"/>
            </a:endParaRPr>
          </a:p>
        </p:txBody>
      </p:sp>
      <p:sp>
        <p:nvSpPr>
          <p:cNvPr id="7" name="Rectangle 1"/>
          <p:cNvSpPr>
            <a:spLocks noChangeArrowheads="1"/>
          </p:cNvSpPr>
          <p:nvPr/>
        </p:nvSpPr>
        <p:spPr bwMode="auto">
          <a:xfrm>
            <a:off x="323528" y="1089030"/>
            <a:ext cx="698477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kumimoji="0" lang="en-US" sz="1400" i="0" u="none" strike="noStrike" cap="none" normalizeH="0" baseline="0" dirty="0" smtClean="0">
                <a:ln>
                  <a:noFill/>
                </a:ln>
                <a:solidFill>
                  <a:srgbClr val="000000"/>
                </a:solidFill>
                <a:effectLst/>
                <a:latin typeface="+mj-lt"/>
                <a:ea typeface="Calibri" pitchFamily="34" charset="0"/>
                <a:cs typeface="Times New Roman" pitchFamily="18" charset="0"/>
              </a:rPr>
              <a:t>Portugal</a:t>
            </a:r>
          </a:p>
          <a:p>
            <a:pPr algn="ctr" eaLnBrk="0" fontAlgn="base" hangingPunct="0">
              <a:spcBef>
                <a:spcPct val="0"/>
              </a:spcBef>
              <a:spcAft>
                <a:spcPct val="0"/>
              </a:spcAft>
            </a:pPr>
            <a:r>
              <a:rPr kumimoji="0" lang="en-US" sz="2800" i="0" u="none" strike="noStrike" cap="none" normalizeH="0" baseline="0" dirty="0" smtClean="0">
                <a:ln>
                  <a:noFill/>
                </a:ln>
                <a:solidFill>
                  <a:srgbClr val="000000"/>
                </a:solidFill>
                <a:effectLst/>
                <a:latin typeface="+mj-lt"/>
                <a:ea typeface="Calibri" pitchFamily="34" charset="0"/>
                <a:cs typeface="Times New Roman" pitchFamily="18" charset="0"/>
              </a:rPr>
              <a:t>Unemployment rate</a:t>
            </a:r>
            <a:endParaRPr kumimoji="0" lang="en-US" sz="2800" i="0" u="none" strike="noStrike" cap="none" normalizeH="0" baseline="0" dirty="0" smtClean="0">
              <a:ln>
                <a:noFill/>
              </a:ln>
              <a:solidFill>
                <a:srgbClr val="000000"/>
              </a:solidFill>
              <a:effectLst/>
              <a:latin typeface="+mj-lt"/>
            </a:endParaRPr>
          </a:p>
        </p:txBody>
      </p:sp>
      <p:pic>
        <p:nvPicPr>
          <p:cNvPr id="3074" name="Picture 2"/>
          <p:cNvPicPr>
            <a:picLocks noChangeAspect="1" noChangeArrowheads="1"/>
          </p:cNvPicPr>
          <p:nvPr/>
        </p:nvPicPr>
        <p:blipFill>
          <a:blip r:embed="rId2" cstate="screen"/>
          <a:srcRect/>
          <a:stretch>
            <a:fillRect/>
          </a:stretch>
        </p:blipFill>
        <p:spPr bwMode="auto">
          <a:xfrm>
            <a:off x="397607" y="908720"/>
            <a:ext cx="7558769" cy="4680520"/>
          </a:xfrm>
          <a:prstGeom prst="rect">
            <a:avLst/>
          </a:prstGeom>
          <a:noFill/>
          <a:ln w="9525">
            <a:noFill/>
            <a:miter lim="800000"/>
            <a:headEnd/>
            <a:tailEnd/>
          </a:ln>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screen"/>
          <a:srcRect/>
          <a:stretch>
            <a:fillRect/>
          </a:stretch>
        </p:blipFill>
        <p:spPr bwMode="auto">
          <a:xfrm>
            <a:off x="323529" y="1556792"/>
            <a:ext cx="5544616" cy="3600400"/>
          </a:xfrm>
          <a:prstGeom prst="rect">
            <a:avLst/>
          </a:prstGeom>
          <a:noFill/>
          <a:ln w="9525">
            <a:noFill/>
            <a:miter lim="800000"/>
            <a:headEnd/>
            <a:tailEnd/>
          </a:ln>
        </p:spPr>
      </p:pic>
      <p:sp>
        <p:nvSpPr>
          <p:cNvPr id="5" name="Rectangle 1"/>
          <p:cNvSpPr>
            <a:spLocks noChangeArrowheads="1"/>
          </p:cNvSpPr>
          <p:nvPr/>
        </p:nvSpPr>
        <p:spPr bwMode="auto">
          <a:xfrm>
            <a:off x="251520" y="486544"/>
            <a:ext cx="698477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 </a:t>
            </a:r>
            <a:r>
              <a:rPr lang="en-US" sz="2000" dirty="0" smtClean="0">
                <a:solidFill>
                  <a:srgbClr val="FFFFFF"/>
                </a:solidFill>
                <a:latin typeface="+mj-lt"/>
                <a:ea typeface="Calibri" pitchFamily="34" charset="0"/>
                <a:cs typeface="Times New Roman" pitchFamily="18" charset="0"/>
              </a:rPr>
              <a:t>with</a:t>
            </a: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 significant</a:t>
            </a:r>
            <a:r>
              <a:rPr kumimoji="0" lang="en-US" sz="2000" i="0" u="none" strike="noStrike" cap="none" normalizeH="0" dirty="0" smtClean="0">
                <a:ln>
                  <a:noFill/>
                </a:ln>
                <a:solidFill>
                  <a:srgbClr val="FFFFFF"/>
                </a:solidFill>
                <a:effectLst/>
                <a:latin typeface="+mj-lt"/>
                <a:ea typeface="Calibri" pitchFamily="34" charset="0"/>
                <a:cs typeface="Times New Roman" pitchFamily="18" charset="0"/>
              </a:rPr>
              <a:t> depopulation results</a:t>
            </a: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a:t>
            </a:r>
          </a:p>
          <a:p>
            <a:pPr eaLnBrk="0" fontAlgn="base" hangingPunct="0">
              <a:spcBef>
                <a:spcPct val="0"/>
              </a:spcBef>
              <a:spcAft>
                <a:spcPct val="0"/>
              </a:spcAft>
            </a:pPr>
            <a:endParaRPr kumimoji="0" lang="en-US" sz="2000" i="0" u="none" strike="noStrike" cap="none" normalizeH="0" baseline="0" dirty="0" smtClean="0">
              <a:ln>
                <a:noFill/>
              </a:ln>
              <a:solidFill>
                <a:srgbClr val="FFFFFF"/>
              </a:solidFill>
              <a:effectLst/>
              <a:latin typeface="+mj-lt"/>
            </a:endParaRPr>
          </a:p>
        </p:txBody>
      </p:sp>
      <p:sp>
        <p:nvSpPr>
          <p:cNvPr id="6" name="Rectangle 1"/>
          <p:cNvSpPr>
            <a:spLocks noChangeArrowheads="1"/>
          </p:cNvSpPr>
          <p:nvPr/>
        </p:nvSpPr>
        <p:spPr bwMode="auto">
          <a:xfrm>
            <a:off x="4067944" y="1988840"/>
            <a:ext cx="1800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kumimoji="0" lang="en-US" sz="2000" i="0" u="none" strike="noStrike" cap="none" normalizeH="0" baseline="0" dirty="0" smtClean="0">
                <a:ln>
                  <a:noFill/>
                </a:ln>
                <a:solidFill>
                  <a:schemeClr val="bg1"/>
                </a:solidFill>
                <a:effectLst/>
                <a:latin typeface="+mj-lt"/>
                <a:ea typeface="Calibri" pitchFamily="34" charset="0"/>
                <a:cs typeface="Times New Roman" pitchFamily="18" charset="0"/>
              </a:rPr>
              <a:t>Emigrants</a:t>
            </a:r>
          </a:p>
          <a:p>
            <a:pPr algn="r" eaLnBrk="0" fontAlgn="base" hangingPunct="0">
              <a:spcBef>
                <a:spcPct val="0"/>
              </a:spcBef>
              <a:spcAft>
                <a:spcPct val="0"/>
              </a:spcAft>
            </a:pPr>
            <a:endParaRPr kumimoji="0" lang="en-US" sz="2000" i="0" u="none" strike="noStrike" cap="none" normalizeH="0" baseline="0" dirty="0" smtClean="0">
              <a:ln>
                <a:noFill/>
              </a:ln>
              <a:solidFill>
                <a:schemeClr val="bg1"/>
              </a:solidFill>
              <a:effectLst/>
              <a:latin typeface="+mj-lt"/>
            </a:endParaRPr>
          </a:p>
        </p:txBody>
      </p:sp>
      <p:sp>
        <p:nvSpPr>
          <p:cNvPr id="7" name="Rectangle 1"/>
          <p:cNvSpPr>
            <a:spLocks noChangeArrowheads="1"/>
          </p:cNvSpPr>
          <p:nvPr/>
        </p:nvSpPr>
        <p:spPr bwMode="auto">
          <a:xfrm>
            <a:off x="4067944" y="2937138"/>
            <a:ext cx="1800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sz="2000" dirty="0" smtClean="0">
                <a:solidFill>
                  <a:schemeClr val="bg1"/>
                </a:solidFill>
                <a:latin typeface="+mj-lt"/>
                <a:ea typeface="Calibri" pitchFamily="34" charset="0"/>
                <a:cs typeface="Times New Roman" pitchFamily="18" charset="0"/>
              </a:rPr>
              <a:t>Immigrants</a:t>
            </a:r>
            <a:endParaRPr kumimoji="0" lang="en-US" sz="2000" i="0" u="none" strike="noStrike" cap="none" normalizeH="0" baseline="0" dirty="0" smtClean="0">
              <a:ln>
                <a:noFill/>
              </a:ln>
              <a:solidFill>
                <a:schemeClr val="bg1"/>
              </a:solidFill>
              <a:effectLst/>
              <a:latin typeface="+mj-lt"/>
              <a:ea typeface="Calibri" pitchFamily="34" charset="0"/>
              <a:cs typeface="Times New Roman" pitchFamily="18" charset="0"/>
            </a:endParaRPr>
          </a:p>
          <a:p>
            <a:pPr algn="r" eaLnBrk="0" fontAlgn="base" hangingPunct="0">
              <a:spcBef>
                <a:spcPct val="0"/>
              </a:spcBef>
              <a:spcAft>
                <a:spcPct val="0"/>
              </a:spcAft>
            </a:pPr>
            <a:endParaRPr kumimoji="0" lang="en-US" sz="2000" i="0" u="none" strike="noStrike" cap="none" normalizeH="0" baseline="0" dirty="0" smtClean="0">
              <a:ln>
                <a:noFill/>
              </a:ln>
              <a:solidFill>
                <a:schemeClr val="bg1"/>
              </a:solidFill>
              <a:effectLst/>
              <a:latin typeface="+mj-lt"/>
            </a:endParaRPr>
          </a:p>
        </p:txBody>
      </p:sp>
      <p:sp>
        <p:nvSpPr>
          <p:cNvPr id="8" name="Rectangle 1"/>
          <p:cNvSpPr>
            <a:spLocks noChangeArrowheads="1"/>
          </p:cNvSpPr>
          <p:nvPr/>
        </p:nvSpPr>
        <p:spPr bwMode="auto">
          <a:xfrm>
            <a:off x="3995936" y="4377298"/>
            <a:ext cx="18002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sz="2000" dirty="0" smtClean="0">
                <a:solidFill>
                  <a:schemeClr val="bg1"/>
                </a:solidFill>
                <a:latin typeface="+mj-lt"/>
                <a:ea typeface="Calibri" pitchFamily="34" charset="0"/>
                <a:cs typeface="Times New Roman" pitchFamily="18" charset="0"/>
              </a:rPr>
              <a:t>Balance</a:t>
            </a:r>
            <a:endParaRPr kumimoji="0" lang="en-US" sz="2000" i="0" u="none" strike="noStrike" cap="none" normalizeH="0" baseline="0" dirty="0" smtClean="0">
              <a:ln>
                <a:noFill/>
              </a:ln>
              <a:solidFill>
                <a:schemeClr val="bg1"/>
              </a:solidFill>
              <a:effectLst/>
              <a:latin typeface="+mj-lt"/>
              <a:ea typeface="Calibri" pitchFamily="34" charset="0"/>
              <a:cs typeface="Times New Roman" pitchFamily="18" charset="0"/>
            </a:endParaRPr>
          </a:p>
          <a:p>
            <a:pPr algn="r" eaLnBrk="0" fontAlgn="base" hangingPunct="0">
              <a:spcBef>
                <a:spcPct val="0"/>
              </a:spcBef>
              <a:spcAft>
                <a:spcPct val="0"/>
              </a:spcAft>
            </a:pPr>
            <a:endParaRPr kumimoji="0" lang="en-US" sz="2000" i="0" u="none" strike="noStrike" cap="none" normalizeH="0" baseline="0" dirty="0" smtClean="0">
              <a:ln>
                <a:noFill/>
              </a:ln>
              <a:solidFill>
                <a:schemeClr val="bg1"/>
              </a:solidFill>
              <a:effectLst/>
              <a:latin typeface="+mj-lt"/>
            </a:endParaRPr>
          </a:p>
        </p:txBody>
      </p:sp>
      <p:pic>
        <p:nvPicPr>
          <p:cNvPr id="1026" name="Picture 2"/>
          <p:cNvPicPr>
            <a:picLocks noChangeAspect="1" noChangeArrowheads="1"/>
          </p:cNvPicPr>
          <p:nvPr/>
        </p:nvPicPr>
        <p:blipFill>
          <a:blip r:embed="rId3" cstate="screen"/>
          <a:srcRect/>
          <a:stretch>
            <a:fillRect/>
          </a:stretch>
        </p:blipFill>
        <p:spPr bwMode="auto">
          <a:xfrm>
            <a:off x="6012160" y="188640"/>
            <a:ext cx="2592288" cy="5904656"/>
          </a:xfrm>
          <a:prstGeom prst="rect">
            <a:avLst/>
          </a:prstGeom>
          <a:noFill/>
          <a:ln w="9525">
            <a:noFill/>
            <a:miter lim="800000"/>
            <a:headEnd/>
            <a:tailEnd/>
          </a:ln>
        </p:spPr>
      </p:pic>
      <p:sp>
        <p:nvSpPr>
          <p:cNvPr id="12"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3" name="Imagem 12"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4" name="CaixaDeTexto 13"/>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screen"/>
          <a:stretch>
            <a:fillRect/>
          </a:stretch>
        </p:blipFill>
        <p:spPr>
          <a:xfrm>
            <a:off x="0" y="0"/>
            <a:ext cx="9144000" cy="6858000"/>
          </a:xfrm>
          <a:prstGeom prst="rect">
            <a:avLst/>
          </a:prstGeom>
        </p:spPr>
      </p:pic>
      <p:sp>
        <p:nvSpPr>
          <p:cNvPr id="3" name="Rectangle 1"/>
          <p:cNvSpPr>
            <a:spLocks noChangeArrowheads="1"/>
          </p:cNvSpPr>
          <p:nvPr/>
        </p:nvSpPr>
        <p:spPr bwMode="auto">
          <a:xfrm>
            <a:off x="251520" y="5229200"/>
            <a:ext cx="6984776" cy="707886"/>
          </a:xfrm>
          <a:prstGeom prst="rect">
            <a:avLst/>
          </a:prstGeom>
          <a:solidFill>
            <a:srgbClr val="C00000">
              <a:alpha val="62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Hundreds of rural villages, in fact entire regions, became virtually depopulated.</a:t>
            </a:r>
          </a:p>
        </p:txBody>
      </p:sp>
      <p:pic>
        <p:nvPicPr>
          <p:cNvPr id="2050" name="Picture 2" descr="F:\DATA\ICOM\ICOM_EULAC\UKAssocMuseums_Nov2016_Glasgow\mapa_de_portugal_dividido_2.GIF"/>
          <p:cNvPicPr>
            <a:picLocks noChangeAspect="1" noChangeArrowheads="1"/>
          </p:cNvPicPr>
          <p:nvPr/>
        </p:nvPicPr>
        <p:blipFill>
          <a:blip r:embed="rId3" cstate="screen"/>
          <a:srcRect/>
          <a:stretch>
            <a:fillRect/>
          </a:stretch>
        </p:blipFill>
        <p:spPr bwMode="auto">
          <a:xfrm>
            <a:off x="7452320" y="188640"/>
            <a:ext cx="1440160" cy="2203128"/>
          </a:xfrm>
          <a:prstGeom prst="rect">
            <a:avLst/>
          </a:prstGeom>
          <a:noFill/>
          <a:ln w="25400">
            <a:solidFill>
              <a:srgbClr val="FFFFCC"/>
            </a:solidFill>
          </a:ln>
        </p:spPr>
      </p:pic>
      <p:sp>
        <p:nvSpPr>
          <p:cNvPr id="8"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9" name="Imagem 8"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0" name="CaixaDeTexto 9"/>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68070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611560" y="1412776"/>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2000" b="1" u="none" strike="noStrike" cap="none" normalizeH="0" baseline="0" dirty="0" smtClean="0">
                <a:ln>
                  <a:noFill/>
                </a:ln>
                <a:solidFill>
                  <a:srgbClr val="FFFFFF"/>
                </a:solidFill>
                <a:effectLst/>
                <a:latin typeface="+mj-lt"/>
                <a:ea typeface="Calibri" pitchFamily="34" charset="0"/>
                <a:cs typeface="Times New Roman" pitchFamily="18" charset="0"/>
              </a:rPr>
              <a:t>What can museums do in such circumstances ?</a:t>
            </a:r>
            <a:endParaRPr kumimoji="0" lang="en-US" sz="2000" b="1" u="none" strike="noStrike" cap="none" normalizeH="0" baseline="0" dirty="0" smtClean="0">
              <a:ln>
                <a:noFill/>
              </a:ln>
              <a:solidFill>
                <a:srgbClr val="FFFFFF"/>
              </a:solidFill>
              <a:effectLst/>
              <a:latin typeface="+mj-lt"/>
            </a:endParaRP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51441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apa da localização e freguesias do Concelho de Mértola"/>
          <p:cNvPicPr>
            <a:picLocks noChangeAspect="1" noChangeArrowheads="1"/>
          </p:cNvPicPr>
          <p:nvPr/>
        </p:nvPicPr>
        <p:blipFill>
          <a:blip r:embed="rId2" cstate="screen"/>
          <a:srcRect/>
          <a:stretch>
            <a:fillRect/>
          </a:stretch>
        </p:blipFill>
        <p:spPr bwMode="auto">
          <a:xfrm>
            <a:off x="611560" y="548680"/>
            <a:ext cx="6613215" cy="4032448"/>
          </a:xfrm>
          <a:prstGeom prst="rect">
            <a:avLst/>
          </a:prstGeom>
          <a:noFill/>
        </p:spPr>
      </p:pic>
      <p:sp>
        <p:nvSpPr>
          <p:cNvPr id="7" name="Rectangle 1"/>
          <p:cNvSpPr>
            <a:spLocks noChangeArrowheads="1"/>
          </p:cNvSpPr>
          <p:nvPr/>
        </p:nvSpPr>
        <p:spPr bwMode="auto">
          <a:xfrm>
            <a:off x="539552" y="116632"/>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err="1" smtClean="0">
                <a:solidFill>
                  <a:srgbClr val="FFFFFF"/>
                </a:solidFill>
                <a:latin typeface="+mj-lt"/>
                <a:ea typeface="Calibri" pitchFamily="34" charset="0"/>
                <a:cs typeface="Times New Roman" pitchFamily="18" charset="0"/>
              </a:rPr>
              <a:t>Mértola</a:t>
            </a:r>
            <a:endParaRPr kumimoji="0" lang="en-US" sz="2000" i="0" u="none" strike="noStrike" cap="none" normalizeH="0" baseline="0" dirty="0" smtClean="0">
              <a:ln>
                <a:noFill/>
              </a:ln>
              <a:solidFill>
                <a:srgbClr val="FFFFFF"/>
              </a:solidFill>
              <a:effectLst/>
              <a:latin typeface="+mj-lt"/>
            </a:endParaRPr>
          </a:p>
        </p:txBody>
      </p:sp>
      <p:pic>
        <p:nvPicPr>
          <p:cNvPr id="58372" name="Picture 4" descr="logo.jpg (302×98)"/>
          <p:cNvPicPr>
            <a:picLocks noChangeAspect="1" noChangeArrowheads="1"/>
          </p:cNvPicPr>
          <p:nvPr/>
        </p:nvPicPr>
        <p:blipFill>
          <a:blip r:embed="rId3" cstate="screen"/>
          <a:srcRect/>
          <a:stretch>
            <a:fillRect/>
          </a:stretch>
        </p:blipFill>
        <p:spPr bwMode="auto">
          <a:xfrm>
            <a:off x="611560" y="4725144"/>
            <a:ext cx="2876550" cy="933450"/>
          </a:xfrm>
          <a:prstGeom prst="rect">
            <a:avLst/>
          </a:prstGeom>
          <a:noFill/>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screen"/>
          <a:srcRect/>
          <a:stretch>
            <a:fillRect/>
          </a:stretch>
        </p:blipFill>
        <p:spPr bwMode="auto">
          <a:xfrm>
            <a:off x="1" y="-603448"/>
            <a:ext cx="9144000" cy="6912768"/>
          </a:xfrm>
          <a:prstGeom prst="rect">
            <a:avLst/>
          </a:prstGeom>
          <a:noFill/>
          <a:ln w="9525">
            <a:noFill/>
            <a:miter lim="800000"/>
            <a:headEnd/>
            <a:tailEnd/>
          </a:ln>
        </p:spPr>
      </p:pic>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71600" y="832063"/>
            <a:ext cx="6984776"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Located in the interior of </a:t>
            </a:r>
            <a:r>
              <a:rPr lang="en-US" sz="2000" dirty="0" err="1" smtClean="0">
                <a:solidFill>
                  <a:srgbClr val="FFFFFF"/>
                </a:solidFill>
                <a:latin typeface="+mj-lt"/>
                <a:cs typeface="Times New Roman" pitchFamily="18" charset="0"/>
              </a:rPr>
              <a:t>Alentejo</a:t>
            </a:r>
            <a:r>
              <a:rPr lang="en-US" sz="2000" dirty="0" smtClean="0">
                <a:solidFill>
                  <a:srgbClr val="FFFFFF"/>
                </a:solidFill>
                <a:latin typeface="+mj-lt"/>
                <a:cs typeface="Times New Roman" pitchFamily="18" charset="0"/>
              </a:rPr>
              <a:t>, out of the main roads from Algarve to Lisbon</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a:t>
            </a:r>
            <a:r>
              <a:rPr lang="en-US" sz="2000" dirty="0" smtClean="0">
                <a:solidFill>
                  <a:srgbClr val="FFFFFF"/>
                </a:solidFill>
                <a:latin typeface="+mj-lt"/>
                <a:cs typeface="Times New Roman" pitchFamily="18" charset="0"/>
              </a:rPr>
              <a:t>Fairly traditional </a:t>
            </a:r>
            <a:r>
              <a:rPr lang="en-US" sz="2000" dirty="0" err="1" smtClean="0">
                <a:solidFill>
                  <a:srgbClr val="FFFFFF"/>
                </a:solidFill>
                <a:latin typeface="+mj-lt"/>
                <a:cs typeface="Times New Roman" pitchFamily="18" charset="0"/>
              </a:rPr>
              <a:t>polinucleated</a:t>
            </a:r>
            <a:r>
              <a:rPr lang="en-US" sz="2000" dirty="0" smtClean="0">
                <a:solidFill>
                  <a:srgbClr val="FFFFFF"/>
                </a:solidFill>
                <a:latin typeface="+mj-lt"/>
                <a:cs typeface="Times New Roman" pitchFamily="18" charset="0"/>
              </a:rPr>
              <a:t> museum</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Strong educational activities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Strong international heritage and research networks</a:t>
            </a:r>
          </a:p>
        </p:txBody>
      </p:sp>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visitarportugal.pt/images/fotos/pedro_castro/beja-mertola/mertola/castelo-est-mertola.jpg"/>
          <p:cNvPicPr>
            <a:picLocks noChangeAspect="1" noChangeArrowheads="1"/>
          </p:cNvPicPr>
          <p:nvPr/>
        </p:nvPicPr>
        <p:blipFill>
          <a:blip r:embed="rId2" cstate="screen"/>
          <a:srcRect/>
          <a:stretch>
            <a:fillRect/>
          </a:stretch>
        </p:blipFill>
        <p:spPr bwMode="auto">
          <a:xfrm>
            <a:off x="315812" y="116632"/>
            <a:ext cx="4207396" cy="3024336"/>
          </a:xfrm>
          <a:prstGeom prst="rect">
            <a:avLst/>
          </a:prstGeom>
          <a:noFill/>
        </p:spPr>
      </p:pic>
      <p:pic>
        <p:nvPicPr>
          <p:cNvPr id="60420" name="Picture 4" descr="49093751.jpg (840×460)"/>
          <p:cNvPicPr>
            <a:picLocks noChangeAspect="1" noChangeArrowheads="1"/>
          </p:cNvPicPr>
          <p:nvPr/>
        </p:nvPicPr>
        <p:blipFill>
          <a:blip r:embed="rId3" cstate="screen"/>
          <a:srcRect/>
          <a:stretch>
            <a:fillRect/>
          </a:stretch>
        </p:blipFill>
        <p:spPr bwMode="auto">
          <a:xfrm>
            <a:off x="4636292" y="116632"/>
            <a:ext cx="4076277" cy="2232248"/>
          </a:xfrm>
          <a:prstGeom prst="rect">
            <a:avLst/>
          </a:prstGeom>
          <a:noFill/>
        </p:spPr>
      </p:pic>
      <p:pic>
        <p:nvPicPr>
          <p:cNvPr id="60422" name="Picture 6" descr="http://c.otcdn.com/imglib/hotelfotos/8/261/hotel-museu-mertola-015.jpg"/>
          <p:cNvPicPr>
            <a:picLocks noChangeAspect="1" noChangeArrowheads="1"/>
          </p:cNvPicPr>
          <p:nvPr/>
        </p:nvPicPr>
        <p:blipFill>
          <a:blip r:embed="rId4" cstate="screen"/>
          <a:srcRect/>
          <a:stretch>
            <a:fillRect/>
          </a:stretch>
        </p:blipFill>
        <p:spPr bwMode="auto">
          <a:xfrm>
            <a:off x="4636293" y="2420888"/>
            <a:ext cx="4112171" cy="2808312"/>
          </a:xfrm>
          <a:prstGeom prst="rect">
            <a:avLst/>
          </a:prstGeom>
          <a:noFill/>
        </p:spPr>
      </p:pic>
      <p:pic>
        <p:nvPicPr>
          <p:cNvPr id="60424" name="Picture 8" descr="http://images.turismoenportugal.org/Basilica-Paleocrita-de-Mertola.jpg"/>
          <p:cNvPicPr>
            <a:picLocks noChangeAspect="1" noChangeArrowheads="1"/>
          </p:cNvPicPr>
          <p:nvPr/>
        </p:nvPicPr>
        <p:blipFill>
          <a:blip r:embed="rId5" cstate="screen"/>
          <a:srcRect/>
          <a:stretch>
            <a:fillRect/>
          </a:stretch>
        </p:blipFill>
        <p:spPr bwMode="auto">
          <a:xfrm>
            <a:off x="315812" y="3284984"/>
            <a:ext cx="4176464" cy="2778448"/>
          </a:xfrm>
          <a:prstGeom prst="rect">
            <a:avLst/>
          </a:prstGeom>
          <a:noFill/>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6"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539552" y="116632"/>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err="1" smtClean="0">
                <a:solidFill>
                  <a:srgbClr val="FFFFFF"/>
                </a:solidFill>
                <a:latin typeface="+mj-lt"/>
                <a:cs typeface="Times New Roman" pitchFamily="18" charset="0"/>
              </a:rPr>
              <a:t>Entradas</a:t>
            </a:r>
            <a:r>
              <a:rPr lang="en-US" sz="2000" dirty="0" smtClean="0">
                <a:solidFill>
                  <a:srgbClr val="FFFFFF"/>
                </a:solidFill>
                <a:latin typeface="+mj-lt"/>
                <a:cs typeface="Times New Roman" pitchFamily="18" charset="0"/>
              </a:rPr>
              <a:t> (Castro Verde)</a:t>
            </a:r>
            <a:endParaRPr kumimoji="0" lang="en-US" sz="2000" i="0" u="none" strike="noStrike" cap="none" normalizeH="0" baseline="0" dirty="0" smtClean="0">
              <a:ln>
                <a:noFill/>
              </a:ln>
              <a:solidFill>
                <a:srgbClr val="FFFFFF"/>
              </a:solidFill>
              <a:effectLst/>
              <a:latin typeface="+mj-lt"/>
            </a:endParaRPr>
          </a:p>
        </p:txBody>
      </p:sp>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1026" name="Picture 2" descr="Mapa da localização e freguesias do Concelho de Castro Verde"/>
          <p:cNvPicPr>
            <a:picLocks noChangeAspect="1" noChangeArrowheads="1"/>
          </p:cNvPicPr>
          <p:nvPr/>
        </p:nvPicPr>
        <p:blipFill>
          <a:blip r:embed="rId3" cstate="screen"/>
          <a:srcRect/>
          <a:stretch>
            <a:fillRect/>
          </a:stretch>
        </p:blipFill>
        <p:spPr bwMode="auto">
          <a:xfrm>
            <a:off x="611560" y="548680"/>
            <a:ext cx="6336704" cy="3753972"/>
          </a:xfrm>
          <a:prstGeom prst="rect">
            <a:avLst/>
          </a:prstGeom>
          <a:noFill/>
        </p:spPr>
      </p:pic>
      <p:pic>
        <p:nvPicPr>
          <p:cNvPr id="30722" name="Picture 2" descr="Resultado de imagem para museu ruralidade entradas taberna"/>
          <p:cNvPicPr>
            <a:picLocks noChangeAspect="1" noChangeArrowheads="1"/>
          </p:cNvPicPr>
          <p:nvPr/>
        </p:nvPicPr>
        <p:blipFill>
          <a:blip r:embed="rId4" cstate="screen"/>
          <a:srcRect/>
          <a:stretch>
            <a:fillRect/>
          </a:stretch>
        </p:blipFill>
        <p:spPr bwMode="auto">
          <a:xfrm>
            <a:off x="611560" y="4437112"/>
            <a:ext cx="1692558" cy="14401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DATA\ICOM\ICOM_EULAC\UKAssocMuseums_Nov2016_Glasgow\emigrantes(2).jpg"/>
          <p:cNvPicPr>
            <a:picLocks noChangeAspect="1" noChangeArrowheads="1"/>
          </p:cNvPicPr>
          <p:nvPr/>
        </p:nvPicPr>
        <p:blipFill>
          <a:blip r:embed="rId2" cstate="screen"/>
          <a:srcRect/>
          <a:stretch>
            <a:fillRect/>
          </a:stretch>
        </p:blipFill>
        <p:spPr bwMode="auto">
          <a:xfrm>
            <a:off x="0" y="1"/>
            <a:ext cx="9143999" cy="6858000"/>
          </a:xfrm>
          <a:prstGeom prst="rect">
            <a:avLst/>
          </a:prstGeom>
          <a:noFill/>
        </p:spPr>
      </p:pic>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9" name="Imagem 8" descr="EULAC_SIGNATURE_A_NEGATIVE.png"/>
          <p:cNvPicPr>
            <a:picLocks noChangeAspect="1"/>
          </p:cNvPicPr>
          <p:nvPr/>
        </p:nvPicPr>
        <p:blipFill>
          <a:blip r:embed="rId3" cstate="screen"/>
          <a:stretch>
            <a:fillRect/>
          </a:stretch>
        </p:blipFill>
        <p:spPr>
          <a:xfrm>
            <a:off x="393214" y="304056"/>
            <a:ext cx="2594610" cy="971550"/>
          </a:xfrm>
          <a:prstGeom prst="rect">
            <a:avLst/>
          </a:prstGeom>
        </p:spPr>
      </p:pic>
      <p:pic>
        <p:nvPicPr>
          <p:cNvPr id="10" name="Imagem 9"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
        <p:nvSpPr>
          <p:cNvPr id="2" name="CaixaDeTexto 1"/>
          <p:cNvSpPr txBox="1"/>
          <p:nvPr/>
        </p:nvSpPr>
        <p:spPr>
          <a:xfrm>
            <a:off x="465222" y="1412776"/>
            <a:ext cx="8211234" cy="3693319"/>
          </a:xfrm>
          <a:prstGeom prst="rect">
            <a:avLst/>
          </a:prstGeom>
          <a:noFill/>
        </p:spPr>
        <p:txBody>
          <a:bodyPr wrap="square" rtlCol="0">
            <a:spAutoFit/>
          </a:bodyPr>
          <a:lstStyle/>
          <a:p>
            <a:pPr algn="just"/>
            <a:r>
              <a:rPr lang="en-US" dirty="0">
                <a:solidFill>
                  <a:srgbClr val="FFFFFF"/>
                </a:solidFill>
              </a:rPr>
              <a:t>One of the basic principles of the FARO Convention is the consideration of Cultural Heritage (CH) as a matter for the present – not just a relic from the past. In this regard, community involvement appears as pivotal in projecting and evaluating CH politics – which on their side will also have to contribute for the benefit of communities</a:t>
            </a:r>
            <a:r>
              <a:rPr lang="en-US" dirty="0" smtClean="0">
                <a:solidFill>
                  <a:srgbClr val="FFFFFF"/>
                </a:solidFill>
              </a:rPr>
              <a:t>.</a:t>
            </a:r>
          </a:p>
          <a:p>
            <a:pPr algn="just"/>
            <a:endParaRPr lang="pt-PT" dirty="0">
              <a:solidFill>
                <a:srgbClr val="FFFFFF"/>
              </a:solidFill>
            </a:endParaRPr>
          </a:p>
          <a:p>
            <a:pPr algn="just"/>
            <a:r>
              <a:rPr lang="en-US" dirty="0">
                <a:solidFill>
                  <a:srgbClr val="FFFFFF"/>
                </a:solidFill>
              </a:rPr>
              <a:t>Departing from a few selected Portuguese examples, we will address one of the most radical issues relating heritage revitalization: what to do in territories (almost) abandoned, either because of economic as political reasons. Migration will here be viewed from the emigrant point of view, not from immigrant one. And the hard question of knowing who needs museums instead of employment generators in depopulated depressed lands will not be avoided.</a:t>
            </a:r>
            <a:endParaRPr lang="pt-PT" dirty="0">
              <a:solidFill>
                <a:srgbClr val="FFFFFF"/>
              </a:solidFill>
            </a:endParaRPr>
          </a:p>
          <a:p>
            <a:pPr algn="just"/>
            <a:endParaRPr lang="pt-PT" dirty="0">
              <a:solidFill>
                <a:srgbClr val="FFFFFF"/>
              </a:solidFill>
            </a:endParaRPr>
          </a:p>
        </p:txBody>
      </p:sp>
    </p:spTree>
    <p:extLst>
      <p:ext uri="{BB962C8B-B14F-4D97-AF65-F5344CB8AC3E}">
        <p14:creationId xmlns:p14="http://schemas.microsoft.com/office/powerpoint/2010/main" val="33432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29702" name="Picture 6" descr="http://4.bp.blogspot.com/-_iuTYE5QtQ0/T0QAPq2PJyI/AAAAAAAAF3E/GicHTv7HZ0s/s1600/entrudan%25C3%25A7as%2B18feb%2B017.JPG"/>
          <p:cNvPicPr>
            <a:picLocks noChangeAspect="1" noChangeArrowheads="1"/>
          </p:cNvPicPr>
          <p:nvPr/>
        </p:nvPicPr>
        <p:blipFill>
          <a:blip r:embed="rId3" cstate="screen"/>
          <a:srcRect/>
          <a:stretch>
            <a:fillRect/>
          </a:stretch>
        </p:blipFill>
        <p:spPr bwMode="auto">
          <a:xfrm>
            <a:off x="-3624741" y="-3339244"/>
            <a:ext cx="12768741" cy="9576556"/>
          </a:xfrm>
          <a:prstGeom prst="rect">
            <a:avLst/>
          </a:prstGeom>
          <a:noFill/>
        </p:spPr>
      </p:pic>
      <p:pic>
        <p:nvPicPr>
          <p:cNvPr id="29698" name="Picture 2" descr="http://da.ambaal.pt/documentos/imagens/Aldeia4-1598.jpg"/>
          <p:cNvPicPr>
            <a:picLocks noChangeAspect="1" noChangeArrowheads="1"/>
          </p:cNvPicPr>
          <p:nvPr/>
        </p:nvPicPr>
        <p:blipFill>
          <a:blip r:embed="rId4" cstate="screen"/>
          <a:srcRect/>
          <a:stretch>
            <a:fillRect/>
          </a:stretch>
        </p:blipFill>
        <p:spPr bwMode="auto">
          <a:xfrm>
            <a:off x="323528" y="3046014"/>
            <a:ext cx="3024336" cy="2886658"/>
          </a:xfrm>
          <a:prstGeom prst="rect">
            <a:avLst/>
          </a:prstGeom>
          <a:noFill/>
          <a:ln w="38100">
            <a:solidFill>
              <a:schemeClr val="bg1">
                <a:lumMod val="10000"/>
                <a:lumOff val="90000"/>
              </a:schemeClr>
            </a:solidFill>
          </a:ln>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71600" y="548680"/>
            <a:ext cx="6984776"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Located in the interior of </a:t>
            </a:r>
            <a:r>
              <a:rPr lang="en-US" sz="2000" dirty="0" err="1" smtClean="0">
                <a:solidFill>
                  <a:srgbClr val="FFFFFF"/>
                </a:solidFill>
                <a:latin typeface="+mj-lt"/>
                <a:cs typeface="Times New Roman" pitchFamily="18" charset="0"/>
              </a:rPr>
              <a:t>Alentejo</a:t>
            </a:r>
            <a:r>
              <a:rPr lang="en-US" sz="2000" dirty="0" smtClean="0">
                <a:solidFill>
                  <a:srgbClr val="FFFFFF"/>
                </a:solidFill>
                <a:latin typeface="+mj-lt"/>
                <a:cs typeface="Times New Roman" pitchFamily="18" charset="0"/>
              </a:rPr>
              <a:t>, out of the main roads, in at the small mountain (“</a:t>
            </a:r>
            <a:r>
              <a:rPr lang="en-US" sz="2000" dirty="0" err="1" smtClean="0">
                <a:solidFill>
                  <a:srgbClr val="FFFFFF"/>
                </a:solidFill>
                <a:latin typeface="+mj-lt"/>
                <a:cs typeface="Times New Roman" pitchFamily="18" charset="0"/>
              </a:rPr>
              <a:t>serra</a:t>
            </a:r>
            <a:r>
              <a:rPr lang="en-US" sz="2000" dirty="0" smtClean="0">
                <a:solidFill>
                  <a:srgbClr val="FFFFFF"/>
                </a:solidFill>
                <a:latin typeface="+mj-lt"/>
                <a:cs typeface="Times New Roman" pitchFamily="18" charset="0"/>
              </a:rPr>
              <a:t>”) making the geographic frontier to Algarve</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Composed by exhibitions (mostly ethnographic), a space devoted to </a:t>
            </a:r>
            <a:r>
              <a:rPr lang="en-US" sz="2000" dirty="0" err="1" smtClean="0">
                <a:solidFill>
                  <a:srgbClr val="FFFFFF"/>
                </a:solidFill>
                <a:latin typeface="+mj-lt"/>
                <a:cs typeface="Times New Roman" pitchFamily="18" charset="0"/>
              </a:rPr>
              <a:t>orality</a:t>
            </a:r>
            <a:r>
              <a:rPr lang="en-US" sz="2000" dirty="0" smtClean="0">
                <a:solidFill>
                  <a:srgbClr val="FFFFFF"/>
                </a:solidFill>
                <a:latin typeface="+mj-lt"/>
                <a:cs typeface="Times New Roman" pitchFamily="18" charset="0"/>
              </a:rPr>
              <a:t> and musical traditions, where  especial attention is given to the particular local viola </a:t>
            </a:r>
            <a:r>
              <a:rPr lang="en-US" sz="2000" i="1" dirty="0" err="1" smtClean="0">
                <a:solidFill>
                  <a:srgbClr val="FFFFFF"/>
                </a:solidFill>
                <a:latin typeface="+mj-lt"/>
                <a:cs typeface="Times New Roman" pitchFamily="18" charset="0"/>
              </a:rPr>
              <a:t>campaniça</a:t>
            </a:r>
            <a:r>
              <a:rPr lang="en-US" sz="2000" dirty="0" smtClean="0">
                <a:solidFill>
                  <a:srgbClr val="FFFFFF"/>
                </a:solidFill>
                <a:latin typeface="+mj-lt"/>
                <a:cs typeface="Times New Roman" pitchFamily="18" charset="0"/>
              </a:rPr>
              <a:t> (country side viola) and several logistic spaces (projection room, documentation centre, etc); especial attention is given to the </a:t>
            </a:r>
            <a:r>
              <a:rPr lang="en-US" sz="2000" i="1" dirty="0" err="1" smtClean="0">
                <a:solidFill>
                  <a:srgbClr val="FFFFFF"/>
                </a:solidFill>
                <a:latin typeface="+mj-lt"/>
                <a:cs typeface="Times New Roman" pitchFamily="18" charset="0"/>
              </a:rPr>
              <a:t>Taberna</a:t>
            </a:r>
            <a:r>
              <a:rPr lang="en-US" sz="2000" dirty="0" smtClean="0">
                <a:solidFill>
                  <a:srgbClr val="FFFFFF"/>
                </a:solidFill>
                <a:latin typeface="+mj-lt"/>
                <a:cs typeface="Times New Roman" pitchFamily="18" charset="0"/>
              </a:rPr>
              <a:t> (the typical assembling place, where traditionally mostly for men meet to drink and song the </a:t>
            </a:r>
            <a:r>
              <a:rPr lang="en-US" sz="2000" i="1" dirty="0" err="1" smtClean="0">
                <a:solidFill>
                  <a:srgbClr val="FFFFFF"/>
                </a:solidFill>
                <a:latin typeface="+mj-lt"/>
                <a:cs typeface="Times New Roman" pitchFamily="18" charset="0"/>
              </a:rPr>
              <a:t>cante</a:t>
            </a:r>
            <a:r>
              <a:rPr lang="en-US" sz="2000" i="1" dirty="0" smtClean="0">
                <a:solidFill>
                  <a:srgbClr val="FFFFFF"/>
                </a:solidFill>
                <a:latin typeface="+mj-lt"/>
                <a:cs typeface="Times New Roman" pitchFamily="18" charset="0"/>
              </a:rPr>
              <a:t> </a:t>
            </a:r>
            <a:r>
              <a:rPr lang="en-US" sz="2000" i="1" dirty="0" err="1" smtClean="0">
                <a:solidFill>
                  <a:srgbClr val="FFFFFF"/>
                </a:solidFill>
                <a:latin typeface="+mj-lt"/>
                <a:cs typeface="Times New Roman" pitchFamily="18" charset="0"/>
              </a:rPr>
              <a:t>alentejano</a:t>
            </a:r>
            <a:r>
              <a:rPr lang="en-US" sz="2000" dirty="0" smtClean="0">
                <a:solidFill>
                  <a:srgbClr val="FFFFFF"/>
                </a:solidFill>
                <a:latin typeface="+mj-lt"/>
                <a:cs typeface="Times New Roman" pitchFamily="18" charset="0"/>
              </a:rPr>
              <a:t>)</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In still smaller villages and places other community assembling spaces are poles of the museum (ex: </a:t>
            </a:r>
            <a:r>
              <a:rPr lang="en-US" sz="2000" dirty="0" err="1" smtClean="0">
                <a:solidFill>
                  <a:srgbClr val="FFFFFF"/>
                </a:solidFill>
                <a:latin typeface="+mj-lt"/>
                <a:cs typeface="Times New Roman" pitchFamily="18" charset="0"/>
              </a:rPr>
              <a:t>Aivados</a:t>
            </a:r>
            <a:r>
              <a:rPr lang="en-US" sz="2000" dirty="0" smtClean="0">
                <a:solidFill>
                  <a:srgbClr val="FFFFFF"/>
                </a:solidFill>
                <a:latin typeface="+mj-lt"/>
                <a:cs typeface="Times New Roman" pitchFamily="18" charset="0"/>
              </a:rPr>
              <a:t> community village)</a:t>
            </a:r>
          </a:p>
        </p:txBody>
      </p:sp>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7" name="Image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7984" y="404664"/>
            <a:ext cx="3024336" cy="2088232"/>
          </a:xfrm>
          <a:prstGeom prst="rect">
            <a:avLst/>
          </a:prstGeom>
        </p:spPr>
      </p:pic>
      <p:pic>
        <p:nvPicPr>
          <p:cNvPr id="8" name="Image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24328" y="404664"/>
            <a:ext cx="1446922" cy="2088232"/>
          </a:xfrm>
          <a:prstGeom prst="rect">
            <a:avLst/>
          </a:prstGeom>
        </p:spPr>
      </p:pic>
      <p:pic>
        <p:nvPicPr>
          <p:cNvPr id="13" name="Picture 2" descr="http://2.bp.blogspot.com/-eUFn4MGfzqg/T1D1XtcVGRI/AAAAAAAAF-E/tKDuGiaHC1A/s1600/entru%2B20feb%2Ba%2B00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39752" y="3645024"/>
            <a:ext cx="2016224" cy="1512169"/>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1.bp.blogspot.com/-3CTtGuWv-rc/UZzmONW-sdI/AAAAAAAAAXE/1WeXMAaGs08/s1600/camponesas.JPG"/>
          <p:cNvPicPr>
            <a:picLocks noChangeAspect="1" noChangeArrowheads="1"/>
          </p:cNvPicPr>
          <p:nvPr/>
        </p:nvPicPr>
        <p:blipFill>
          <a:blip r:embed="rId6" cstate="screen"/>
          <a:srcRect/>
          <a:stretch>
            <a:fillRect/>
          </a:stretch>
        </p:blipFill>
        <p:spPr bwMode="auto">
          <a:xfrm>
            <a:off x="179512" y="3645024"/>
            <a:ext cx="2088232" cy="1518716"/>
          </a:xfrm>
          <a:prstGeom prst="rect">
            <a:avLst/>
          </a:prstGeom>
          <a:noFill/>
        </p:spPr>
      </p:pic>
      <p:pic>
        <p:nvPicPr>
          <p:cNvPr id="27654" name="Picture 6" descr="http://4.bp.blogspot.com/-Ey0a7cEaGM0/VGtcfce5E5I/AAAAAAAAL6c/7jpKQbo6o-M/s1600/DSC00786.JPG"/>
          <p:cNvPicPr>
            <a:picLocks noChangeAspect="1" noChangeArrowheads="1"/>
          </p:cNvPicPr>
          <p:nvPr/>
        </p:nvPicPr>
        <p:blipFill>
          <a:blip r:embed="rId7" cstate="screen"/>
          <a:srcRect/>
          <a:stretch>
            <a:fillRect/>
          </a:stretch>
        </p:blipFill>
        <p:spPr bwMode="auto">
          <a:xfrm>
            <a:off x="179512" y="404664"/>
            <a:ext cx="4176464" cy="3132348"/>
          </a:xfrm>
          <a:prstGeom prst="rect">
            <a:avLst/>
          </a:prstGeom>
          <a:noFill/>
        </p:spPr>
      </p:pic>
      <p:pic>
        <p:nvPicPr>
          <p:cNvPr id="27656" name="Picture 8" descr="http://3.bp.blogspot.com/-deGpo0MweQ0/T0TertJpsoI/AAAAAAAAAZw/9ZmabURpBbw/w1200-h630-p-nu/IMG_5262.JPG"/>
          <p:cNvPicPr>
            <a:picLocks noChangeAspect="1" noChangeArrowheads="1"/>
          </p:cNvPicPr>
          <p:nvPr/>
        </p:nvPicPr>
        <p:blipFill>
          <a:blip r:embed="rId8" cstate="screen"/>
          <a:srcRect/>
          <a:stretch>
            <a:fillRect/>
          </a:stretch>
        </p:blipFill>
        <p:spPr bwMode="auto">
          <a:xfrm>
            <a:off x="4427984" y="2564904"/>
            <a:ext cx="4536504" cy="238166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upload.wikimedia.org/wikipedia/commons/thumb/3/3b/LocalSaoBrasDeAlportel.svg/280px-LocalSaoBrasDeAlportel.svg.png"/>
          <p:cNvPicPr>
            <a:picLocks noChangeAspect="1" noChangeArrowheads="1"/>
          </p:cNvPicPr>
          <p:nvPr/>
        </p:nvPicPr>
        <p:blipFill>
          <a:blip r:embed="rId2" cstate="screen"/>
          <a:srcRect/>
          <a:stretch>
            <a:fillRect/>
          </a:stretch>
        </p:blipFill>
        <p:spPr bwMode="auto">
          <a:xfrm>
            <a:off x="539552" y="548680"/>
            <a:ext cx="2667000" cy="3905251"/>
          </a:xfrm>
          <a:prstGeom prst="rect">
            <a:avLst/>
          </a:prstGeom>
          <a:noFill/>
        </p:spPr>
      </p:pic>
      <p:sp>
        <p:nvSpPr>
          <p:cNvPr id="5" name="Rectangle 1"/>
          <p:cNvSpPr>
            <a:spLocks noChangeArrowheads="1"/>
          </p:cNvSpPr>
          <p:nvPr/>
        </p:nvSpPr>
        <p:spPr bwMode="auto">
          <a:xfrm>
            <a:off x="539552" y="44624"/>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smtClean="0">
                <a:solidFill>
                  <a:srgbClr val="FFFFFF"/>
                </a:solidFill>
                <a:latin typeface="+mj-lt"/>
                <a:ea typeface="Calibri" pitchFamily="34" charset="0"/>
                <a:cs typeface="Times New Roman" pitchFamily="18" charset="0"/>
              </a:rPr>
              <a:t>S. Brás de </a:t>
            </a:r>
            <a:r>
              <a:rPr lang="en-US" sz="2000" dirty="0" err="1" smtClean="0">
                <a:solidFill>
                  <a:srgbClr val="FFFFFF"/>
                </a:solidFill>
                <a:latin typeface="+mj-lt"/>
                <a:ea typeface="Calibri" pitchFamily="34" charset="0"/>
                <a:cs typeface="Times New Roman" pitchFamily="18" charset="0"/>
              </a:rPr>
              <a:t>Alportel</a:t>
            </a:r>
            <a:endParaRPr kumimoji="0" lang="en-US" sz="2000" i="0" u="none" strike="noStrike" cap="none" normalizeH="0" baseline="0" dirty="0" smtClean="0">
              <a:ln>
                <a:noFill/>
              </a:ln>
              <a:solidFill>
                <a:srgbClr val="FFFFFF"/>
              </a:solidFill>
              <a:effectLst/>
              <a:latin typeface="+mj-lt"/>
            </a:endParaRPr>
          </a:p>
        </p:txBody>
      </p:sp>
      <p:pic>
        <p:nvPicPr>
          <p:cNvPr id="64516" name="Picture 4" descr="http://www.semseo.uk/propertyImages/242500/4e92eb04_SAO%20BRAS%20ALPORTEL.jpg"/>
          <p:cNvPicPr>
            <a:picLocks noChangeAspect="1" noChangeArrowheads="1"/>
          </p:cNvPicPr>
          <p:nvPr/>
        </p:nvPicPr>
        <p:blipFill>
          <a:blip r:embed="rId3" cstate="screen"/>
          <a:srcRect/>
          <a:stretch>
            <a:fillRect/>
          </a:stretch>
        </p:blipFill>
        <p:spPr bwMode="auto">
          <a:xfrm>
            <a:off x="3275856" y="548680"/>
            <a:ext cx="5616624" cy="3917430"/>
          </a:xfrm>
          <a:prstGeom prst="rect">
            <a:avLst/>
          </a:prstGeom>
          <a:noFill/>
        </p:spPr>
      </p:pic>
      <p:pic>
        <p:nvPicPr>
          <p:cNvPr id="64519" name="Picture 7" descr="http://www.museu-sbras.com/museu-logo-gr.jpg"/>
          <p:cNvPicPr>
            <a:picLocks noChangeAspect="1" noChangeArrowheads="1"/>
          </p:cNvPicPr>
          <p:nvPr/>
        </p:nvPicPr>
        <p:blipFill>
          <a:blip r:embed="rId4" cstate="screen"/>
          <a:srcRect/>
          <a:stretch>
            <a:fillRect/>
          </a:stretch>
        </p:blipFill>
        <p:spPr bwMode="auto">
          <a:xfrm>
            <a:off x="539552" y="4567319"/>
            <a:ext cx="1944216" cy="1199896"/>
          </a:xfrm>
          <a:prstGeom prst="rect">
            <a:avLst/>
          </a:prstGeom>
          <a:noFill/>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5"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screen"/>
          <a:srcRect/>
          <a:stretch>
            <a:fillRect/>
          </a:stretch>
        </p:blipFill>
        <p:spPr bwMode="auto">
          <a:xfrm>
            <a:off x="0" y="-459432"/>
            <a:ext cx="9144000" cy="6624736"/>
          </a:xfrm>
          <a:prstGeom prst="rect">
            <a:avLst/>
          </a:prstGeom>
          <a:noFill/>
          <a:ln w="9525">
            <a:noFill/>
            <a:miter lim="800000"/>
            <a:headEnd/>
            <a:tailEnd/>
          </a:ln>
        </p:spPr>
      </p:pic>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971600" y="832063"/>
            <a:ext cx="6984776"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Located in the interior of Algarve, away from the most touristic areas</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a:t>
            </a:r>
            <a:r>
              <a:rPr lang="en-US" sz="2000" dirty="0" smtClean="0">
                <a:solidFill>
                  <a:srgbClr val="FFFFFF"/>
                </a:solidFill>
                <a:latin typeface="+mj-lt"/>
                <a:cs typeface="Times New Roman" pitchFamily="18" charset="0"/>
              </a:rPr>
              <a:t>Fairly traditional museum</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Strong community and educational activities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Important participation of foreigners</a:t>
            </a: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museusdoalgarve.files.wordpress.com/2011/01/blog-080502-edificio-frente-9.jpg"/>
          <p:cNvPicPr>
            <a:picLocks noChangeAspect="1" noChangeArrowheads="1"/>
          </p:cNvPicPr>
          <p:nvPr/>
        </p:nvPicPr>
        <p:blipFill>
          <a:blip r:embed="rId2" cstate="screen"/>
          <a:srcRect/>
          <a:stretch>
            <a:fillRect/>
          </a:stretch>
        </p:blipFill>
        <p:spPr bwMode="auto">
          <a:xfrm>
            <a:off x="251520" y="210994"/>
            <a:ext cx="3816424" cy="2862318"/>
          </a:xfrm>
          <a:prstGeom prst="rect">
            <a:avLst/>
          </a:prstGeom>
          <a:noFill/>
        </p:spPr>
      </p:pic>
      <p:pic>
        <p:nvPicPr>
          <p:cNvPr id="66564" name="Picture 4" descr="http://cms.cm-sbras.pt/upload_files/client_id_1/website_id_1/Concelho/Turismo/Patrimonio/edificado/museu_trajo_05.jpg"/>
          <p:cNvPicPr>
            <a:picLocks noChangeAspect="1" noChangeArrowheads="1"/>
          </p:cNvPicPr>
          <p:nvPr/>
        </p:nvPicPr>
        <p:blipFill>
          <a:blip r:embed="rId3" cstate="screen"/>
          <a:srcRect/>
          <a:stretch>
            <a:fillRect/>
          </a:stretch>
        </p:blipFill>
        <p:spPr bwMode="auto">
          <a:xfrm>
            <a:off x="251520" y="3165647"/>
            <a:ext cx="3818853" cy="2535957"/>
          </a:xfrm>
          <a:prstGeom prst="rect">
            <a:avLst/>
          </a:prstGeom>
          <a:noFill/>
        </p:spPr>
      </p:pic>
      <p:pic>
        <p:nvPicPr>
          <p:cNvPr id="66566" name="Picture 6" descr="https://museusdoalgarve.files.wordpress.com/2011/12/noname.jpg"/>
          <p:cNvPicPr>
            <a:picLocks noChangeAspect="1" noChangeArrowheads="1"/>
          </p:cNvPicPr>
          <p:nvPr/>
        </p:nvPicPr>
        <p:blipFill>
          <a:blip r:embed="rId4" cstate="screen"/>
          <a:srcRect/>
          <a:stretch>
            <a:fillRect/>
          </a:stretch>
        </p:blipFill>
        <p:spPr bwMode="auto">
          <a:xfrm>
            <a:off x="4149130" y="2317228"/>
            <a:ext cx="2304990" cy="1537428"/>
          </a:xfrm>
          <a:prstGeom prst="rect">
            <a:avLst/>
          </a:prstGeom>
          <a:noFill/>
        </p:spPr>
      </p:pic>
      <p:pic>
        <p:nvPicPr>
          <p:cNvPr id="66568" name="Picture 8" descr="https://planetalgarve.files.wordpress.com/2014/09/grupo_teatro_aperitivo.jpg?w=350&amp;h=200&amp;crop=1"/>
          <p:cNvPicPr>
            <a:picLocks noChangeAspect="1" noChangeArrowheads="1"/>
          </p:cNvPicPr>
          <p:nvPr/>
        </p:nvPicPr>
        <p:blipFill>
          <a:blip r:embed="rId5" cstate="screen"/>
          <a:srcRect/>
          <a:stretch>
            <a:fillRect/>
          </a:stretch>
        </p:blipFill>
        <p:spPr bwMode="auto">
          <a:xfrm>
            <a:off x="6525393" y="2317228"/>
            <a:ext cx="2385867" cy="1512168"/>
          </a:xfrm>
          <a:prstGeom prst="rect">
            <a:avLst/>
          </a:prstGeom>
          <a:noFill/>
        </p:spPr>
      </p:pic>
      <p:pic>
        <p:nvPicPr>
          <p:cNvPr id="66570" name="Picture 10" descr="https://planetalgarve.files.wordpress.com/2014/01/coro_amigos_do_museu.jpg?w=639"/>
          <p:cNvPicPr>
            <a:picLocks noChangeAspect="1" noChangeArrowheads="1"/>
          </p:cNvPicPr>
          <p:nvPr/>
        </p:nvPicPr>
        <p:blipFill>
          <a:blip r:embed="rId6" cstate="screen"/>
          <a:srcRect/>
          <a:stretch>
            <a:fillRect/>
          </a:stretch>
        </p:blipFill>
        <p:spPr bwMode="auto">
          <a:xfrm>
            <a:off x="7236027" y="3901404"/>
            <a:ext cx="1665631" cy="1152127"/>
          </a:xfrm>
          <a:prstGeom prst="rect">
            <a:avLst/>
          </a:prstGeom>
          <a:noFill/>
        </p:spPr>
      </p:pic>
      <p:pic>
        <p:nvPicPr>
          <p:cNvPr id="66572" name="Picture 12" descr="http://www.amigos-museu-sbras.pt/music/Jazz/Ria%20Foromosa/Ria%20Formosa%20Big%20Band.jpg"/>
          <p:cNvPicPr>
            <a:picLocks noChangeAspect="1" noChangeArrowheads="1"/>
          </p:cNvPicPr>
          <p:nvPr/>
        </p:nvPicPr>
        <p:blipFill>
          <a:blip r:embed="rId7" cstate="screen"/>
          <a:srcRect/>
          <a:stretch>
            <a:fillRect/>
          </a:stretch>
        </p:blipFill>
        <p:spPr bwMode="auto">
          <a:xfrm>
            <a:off x="4149130" y="3901404"/>
            <a:ext cx="3048000" cy="2047876"/>
          </a:xfrm>
          <a:prstGeom prst="rect">
            <a:avLst/>
          </a:prstGeom>
          <a:noFill/>
        </p:spPr>
      </p:pic>
      <p:pic>
        <p:nvPicPr>
          <p:cNvPr id="66573" name="Picture 13"/>
          <p:cNvPicPr>
            <a:picLocks noChangeAspect="1" noChangeArrowheads="1"/>
          </p:cNvPicPr>
          <p:nvPr/>
        </p:nvPicPr>
        <p:blipFill>
          <a:blip r:embed="rId8" cstate="screen"/>
          <a:srcRect/>
          <a:stretch>
            <a:fillRect/>
          </a:stretch>
        </p:blipFill>
        <p:spPr bwMode="auto">
          <a:xfrm>
            <a:off x="4067944" y="156989"/>
            <a:ext cx="4905722" cy="2173674"/>
          </a:xfrm>
          <a:prstGeom prst="rect">
            <a:avLst/>
          </a:prstGeom>
          <a:noFill/>
          <a:ln w="9525">
            <a:noFill/>
            <a:miter lim="800000"/>
            <a:headEnd/>
            <a:tailEnd/>
          </a:ln>
        </p:spPr>
      </p:pic>
      <p:sp>
        <p:nvSpPr>
          <p:cNvPr id="12"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3" name="Imagem 12" descr="EU_LOGO.jpg"/>
          <p:cNvPicPr>
            <a:picLocks noChangeAspect="1"/>
          </p:cNvPicPr>
          <p:nvPr/>
        </p:nvPicPr>
        <p:blipFill>
          <a:blip r:embed="rId9" cstate="screen"/>
          <a:stretch>
            <a:fillRect/>
          </a:stretch>
        </p:blipFill>
        <p:spPr>
          <a:xfrm>
            <a:off x="8460432" y="6349884"/>
            <a:ext cx="435063" cy="288000"/>
          </a:xfrm>
          <a:prstGeom prst="rect">
            <a:avLst/>
          </a:prstGeom>
        </p:spPr>
      </p:pic>
      <p:sp>
        <p:nvSpPr>
          <p:cNvPr id="14" name="CaixaDeTexto 13"/>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23528" y="116632"/>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smtClean="0">
                <a:solidFill>
                  <a:srgbClr val="FFFFFF"/>
                </a:solidFill>
                <a:latin typeface="+mj-lt"/>
                <a:ea typeface="Calibri" pitchFamily="34" charset="0"/>
                <a:cs typeface="Times New Roman" pitchFamily="18" charset="0"/>
              </a:rPr>
              <a:t>Barroso</a:t>
            </a:r>
            <a:endParaRPr kumimoji="0" lang="en-US" sz="2000" i="0" u="none" strike="noStrike" cap="none" normalizeH="0" baseline="0" dirty="0" smtClean="0">
              <a:ln>
                <a:noFill/>
              </a:ln>
              <a:solidFill>
                <a:srgbClr val="FFFFFF"/>
              </a:solidFill>
              <a:effectLst/>
              <a:latin typeface="+mj-lt"/>
            </a:endParaRPr>
          </a:p>
        </p:txBody>
      </p:sp>
      <p:pic>
        <p:nvPicPr>
          <p:cNvPr id="69634" name="Picture 2" descr="http://www.walkingportugal.com/a_mapas_concelhos/BTC_Mapa_240.jpg"/>
          <p:cNvPicPr>
            <a:picLocks noChangeAspect="1" noChangeArrowheads="1"/>
          </p:cNvPicPr>
          <p:nvPr/>
        </p:nvPicPr>
        <p:blipFill>
          <a:blip r:embed="rId2" cstate="screen"/>
          <a:srcRect/>
          <a:stretch>
            <a:fillRect/>
          </a:stretch>
        </p:blipFill>
        <p:spPr bwMode="auto">
          <a:xfrm>
            <a:off x="467543" y="548680"/>
            <a:ext cx="2707993" cy="3960440"/>
          </a:xfrm>
          <a:prstGeom prst="rect">
            <a:avLst/>
          </a:prstGeom>
          <a:noFill/>
        </p:spPr>
      </p:pic>
      <p:sp>
        <p:nvSpPr>
          <p:cNvPr id="69636" name="AutoShape 4" descr="https://map.viamichelin.com/map/carte?map=viamichelin&amp;z=10&amp;lat=41.77634&amp;lon=-7.75609&amp;width=550&amp;height=382&amp;format=png&amp;version=latest&amp;layer=background&amp;debug_patte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69638" name="AutoShape 6" descr="https://map.viamichelin.com/map/carte?map=viamichelin&amp;z=10&amp;lat=41.77634&amp;lon=-7.75609&amp;width=550&amp;height=382&amp;format=png&amp;version=latest&amp;layer=background&amp;debug_patte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69640" name="AutoShape 8" descr="https://map.viamichelin.com/map/carte?map=viamichelin&amp;z=10&amp;lat=41.77634&amp;lon=-7.75609&amp;width=550&amp;height=382&amp;format=png&amp;version=latest&amp;layer=background&amp;debug_patter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69641" name="Picture 9"/>
          <p:cNvPicPr>
            <a:picLocks noChangeAspect="1" noChangeArrowheads="1"/>
          </p:cNvPicPr>
          <p:nvPr/>
        </p:nvPicPr>
        <p:blipFill>
          <a:blip r:embed="rId3" cstate="screen"/>
          <a:srcRect/>
          <a:stretch>
            <a:fillRect/>
          </a:stretch>
        </p:blipFill>
        <p:spPr bwMode="auto">
          <a:xfrm>
            <a:off x="3203848" y="548680"/>
            <a:ext cx="5725305" cy="3960440"/>
          </a:xfrm>
          <a:prstGeom prst="rect">
            <a:avLst/>
          </a:prstGeom>
          <a:noFill/>
          <a:ln w="9525">
            <a:noFill/>
            <a:miter lim="800000"/>
            <a:headEnd/>
            <a:tailEnd/>
          </a:ln>
        </p:spPr>
      </p:pic>
      <p:pic>
        <p:nvPicPr>
          <p:cNvPr id="69643" name="Picture 11" descr="http://cerem.ufp.pt/eco/icon/logoeco.gif"/>
          <p:cNvPicPr>
            <a:picLocks noChangeAspect="1" noChangeArrowheads="1"/>
          </p:cNvPicPr>
          <p:nvPr/>
        </p:nvPicPr>
        <p:blipFill>
          <a:blip r:embed="rId4" cstate="screen"/>
          <a:srcRect/>
          <a:stretch>
            <a:fillRect/>
          </a:stretch>
        </p:blipFill>
        <p:spPr bwMode="auto">
          <a:xfrm>
            <a:off x="467544" y="4581128"/>
            <a:ext cx="1724025" cy="952500"/>
          </a:xfrm>
          <a:prstGeom prst="rect">
            <a:avLst/>
          </a:prstGeom>
          <a:noFill/>
        </p:spPr>
      </p:pic>
      <p:sp>
        <p:nvSpPr>
          <p:cNvPr id="18"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9" name="Imagem 18" descr="EU_LOGO.jpg"/>
          <p:cNvPicPr>
            <a:picLocks noChangeAspect="1"/>
          </p:cNvPicPr>
          <p:nvPr/>
        </p:nvPicPr>
        <p:blipFill>
          <a:blip r:embed="rId5" cstate="screen"/>
          <a:stretch>
            <a:fillRect/>
          </a:stretch>
        </p:blipFill>
        <p:spPr>
          <a:xfrm>
            <a:off x="8460432" y="6349884"/>
            <a:ext cx="435063" cy="288000"/>
          </a:xfrm>
          <a:prstGeom prst="rect">
            <a:avLst/>
          </a:prstGeom>
        </p:spPr>
      </p:pic>
      <p:sp>
        <p:nvSpPr>
          <p:cNvPr id="20" name="CaixaDeTexto 19"/>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screen"/>
          <a:srcRect/>
          <a:stretch>
            <a:fillRect/>
          </a:stretch>
        </p:blipFill>
        <p:spPr bwMode="auto">
          <a:xfrm>
            <a:off x="1" y="-603448"/>
            <a:ext cx="9143999" cy="6840760"/>
          </a:xfrm>
          <a:prstGeom prst="rect">
            <a:avLst/>
          </a:prstGeom>
          <a:noFill/>
          <a:ln w="9525">
            <a:noFill/>
            <a:miter lim="800000"/>
            <a:headEnd/>
            <a:tailEnd/>
          </a:ln>
        </p:spPr>
      </p:pic>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971600" y="316101"/>
            <a:ext cx="6984776" cy="3631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Located in an extreme remote, rural region, highly depopulated</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a:t>
            </a:r>
            <a:r>
              <a:rPr lang="en-US" sz="2000" dirty="0" smtClean="0">
                <a:solidFill>
                  <a:srgbClr val="FFFFFF"/>
                </a:solidFill>
                <a:latin typeface="+mj-lt"/>
                <a:cs typeface="Times New Roman" pitchFamily="18" charset="0"/>
              </a:rPr>
              <a:t>Fairly clear geographic regional delimitations: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Differentiated rich cultural practices, especially with respects to rural life and religiosity</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a:t>
            </a:r>
            <a:r>
              <a:rPr lang="en-US" sz="2000" dirty="0" smtClean="0">
                <a:solidFill>
                  <a:srgbClr val="FFFFFF"/>
                </a:solidFill>
                <a:latin typeface="+mj-lt"/>
                <a:cs typeface="Times New Roman" pitchFamily="18" charset="0"/>
              </a:rPr>
              <a:t>Strong community activities</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a:t>
            </a:r>
            <a:r>
              <a:rPr lang="en-US" sz="2000" dirty="0" smtClean="0">
                <a:solidFill>
                  <a:srgbClr val="FFFFFF"/>
                </a:solidFill>
                <a:latin typeface="+mj-lt"/>
                <a:cs typeface="Times New Roman" pitchFamily="18" charset="0"/>
              </a:rPr>
              <a:t>Walking circuits and contact with artisans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Folk festivals and mystical happenings: a kind of “trade-mark”</a:t>
            </a: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99592" y="664235"/>
            <a:ext cx="741682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800" b="1" dirty="0" smtClean="0">
                <a:solidFill>
                  <a:srgbClr val="FFFFFF"/>
                </a:solidFill>
                <a:latin typeface="+mj-lt"/>
              </a:rPr>
              <a:t>FARO CONVENTION</a:t>
            </a:r>
          </a:p>
          <a:p>
            <a:pPr lvl="0" algn="just" fontAlgn="base">
              <a:spcBef>
                <a:spcPct val="0"/>
              </a:spcBef>
              <a:spcAft>
                <a:spcPct val="0"/>
              </a:spcAft>
            </a:pPr>
            <a:r>
              <a:rPr lang="en-US" sz="1400" dirty="0" smtClean="0">
                <a:solidFill>
                  <a:srgbClr val="FFFFFF"/>
                </a:solidFill>
                <a:latin typeface="+mj-lt"/>
              </a:rPr>
              <a:t>Council of Europe Framework Convention on the Value of Cultural Heritage for Society</a:t>
            </a:r>
          </a:p>
          <a:p>
            <a:pPr lvl="0" algn="just" fontAlgn="base">
              <a:spcBef>
                <a:spcPct val="0"/>
              </a:spcBef>
              <a:spcAft>
                <a:spcPct val="0"/>
              </a:spcAft>
            </a:pPr>
            <a:endParaRPr lang="en-US" sz="2000" dirty="0" smtClean="0">
              <a:solidFill>
                <a:srgbClr val="FFFFFF"/>
              </a:solidFill>
              <a:latin typeface="+mj-lt"/>
            </a:endParaRPr>
          </a:p>
          <a:p>
            <a:pPr lvl="0" fontAlgn="base">
              <a:spcBef>
                <a:spcPct val="0"/>
              </a:spcBef>
              <a:spcAft>
                <a:spcPts val="600"/>
              </a:spcAft>
            </a:pPr>
            <a:r>
              <a:rPr lang="en-US" sz="1600" b="1" dirty="0" smtClean="0">
                <a:solidFill>
                  <a:srgbClr val="FFFF00"/>
                </a:solidFill>
                <a:latin typeface="+mj-lt"/>
              </a:rPr>
              <a:t>Article 8 – Environment, heritage and quality of life</a:t>
            </a:r>
          </a:p>
          <a:p>
            <a:pPr lvl="0" fontAlgn="base">
              <a:spcBef>
                <a:spcPct val="0"/>
              </a:spcBef>
              <a:spcAft>
                <a:spcPts val="600"/>
              </a:spcAft>
            </a:pPr>
            <a:r>
              <a:rPr lang="en-US" sz="1600" dirty="0" smtClean="0">
                <a:solidFill>
                  <a:srgbClr val="FFFFFF"/>
                </a:solidFill>
                <a:latin typeface="+mj-lt"/>
              </a:rPr>
              <a:t>The Parties undertake to utilize all heritage aspects of the cultural environment to:</a:t>
            </a:r>
          </a:p>
          <a:p>
            <a:pPr lvl="0" fontAlgn="base">
              <a:spcBef>
                <a:spcPct val="0"/>
              </a:spcBef>
              <a:spcAft>
                <a:spcPts val="600"/>
              </a:spcAft>
            </a:pPr>
            <a:r>
              <a:rPr lang="en-US" sz="1600" dirty="0" smtClean="0">
                <a:solidFill>
                  <a:srgbClr val="FFFFFF"/>
                </a:solidFill>
                <a:latin typeface="+mj-lt"/>
              </a:rPr>
              <a:t>a) enrich the </a:t>
            </a:r>
            <a:r>
              <a:rPr lang="en-US" sz="1600" b="1" dirty="0" smtClean="0">
                <a:solidFill>
                  <a:srgbClr val="FFFFFF"/>
                </a:solidFill>
                <a:latin typeface="+mj-lt"/>
              </a:rPr>
              <a:t>processes of economic, political, social and cultural development and land-use planning</a:t>
            </a:r>
            <a:r>
              <a:rPr lang="en-US" sz="1600" dirty="0" smtClean="0">
                <a:solidFill>
                  <a:srgbClr val="FFFFFF"/>
                </a:solidFill>
                <a:latin typeface="+mj-lt"/>
              </a:rPr>
              <a:t>, resorting to cultural heritage impact assessments and adopting mitigation strategies where necessary;</a:t>
            </a:r>
          </a:p>
          <a:p>
            <a:pPr lvl="0" fontAlgn="base">
              <a:spcBef>
                <a:spcPct val="0"/>
              </a:spcBef>
              <a:spcAft>
                <a:spcPts val="600"/>
              </a:spcAft>
            </a:pPr>
            <a:r>
              <a:rPr lang="en-US" sz="1600" dirty="0" smtClean="0">
                <a:solidFill>
                  <a:srgbClr val="FFFFFF"/>
                </a:solidFill>
                <a:latin typeface="+mj-lt"/>
              </a:rPr>
              <a:t>b) promote an i</a:t>
            </a:r>
            <a:r>
              <a:rPr lang="en-US" sz="1600" b="1" dirty="0" smtClean="0">
                <a:solidFill>
                  <a:srgbClr val="FFFFFF"/>
                </a:solidFill>
                <a:latin typeface="+mj-lt"/>
              </a:rPr>
              <a:t>ntegrated approach to policies concerning cultural, biological, geological and landscape diversity </a:t>
            </a:r>
            <a:r>
              <a:rPr lang="en-US" sz="1600" dirty="0" smtClean="0">
                <a:solidFill>
                  <a:srgbClr val="FFFFFF"/>
                </a:solidFill>
                <a:latin typeface="+mj-lt"/>
              </a:rPr>
              <a:t>to achieve a balance between these elements;</a:t>
            </a:r>
          </a:p>
          <a:p>
            <a:pPr lvl="0" fontAlgn="base">
              <a:spcBef>
                <a:spcPct val="0"/>
              </a:spcBef>
              <a:spcAft>
                <a:spcPts val="600"/>
              </a:spcAft>
            </a:pPr>
            <a:r>
              <a:rPr lang="en-US" sz="1600" dirty="0" smtClean="0">
                <a:solidFill>
                  <a:srgbClr val="FFFFFF"/>
                </a:solidFill>
                <a:latin typeface="+mj-lt"/>
              </a:rPr>
              <a:t>c) reinforce </a:t>
            </a:r>
            <a:r>
              <a:rPr lang="en-US" sz="1600" b="1" dirty="0" smtClean="0">
                <a:solidFill>
                  <a:srgbClr val="FFFFFF"/>
                </a:solidFill>
                <a:latin typeface="+mj-lt"/>
              </a:rPr>
              <a:t>social cohesion </a:t>
            </a:r>
            <a:r>
              <a:rPr lang="en-US" sz="1600" dirty="0" smtClean="0">
                <a:solidFill>
                  <a:srgbClr val="FFFFFF"/>
                </a:solidFill>
                <a:latin typeface="+mj-lt"/>
              </a:rPr>
              <a:t>by fostering a sense of shared responsibility towards the places in which people live;</a:t>
            </a:r>
          </a:p>
          <a:p>
            <a:pPr lvl="0" fontAlgn="base">
              <a:spcBef>
                <a:spcPct val="0"/>
              </a:spcBef>
              <a:spcAft>
                <a:spcPts val="600"/>
              </a:spcAft>
            </a:pPr>
            <a:r>
              <a:rPr lang="en-US" sz="1600" dirty="0" smtClean="0">
                <a:solidFill>
                  <a:srgbClr val="FFFFFF"/>
                </a:solidFill>
                <a:latin typeface="+mj-lt"/>
              </a:rPr>
              <a:t>d) promote the objective of </a:t>
            </a:r>
            <a:r>
              <a:rPr lang="en-US" sz="1600" b="1" dirty="0" smtClean="0">
                <a:solidFill>
                  <a:srgbClr val="FFFFFF"/>
                </a:solidFill>
                <a:latin typeface="+mj-lt"/>
              </a:rPr>
              <a:t>quality in contemporary additions to the environment </a:t>
            </a:r>
            <a:r>
              <a:rPr lang="en-US" sz="1600" dirty="0" smtClean="0">
                <a:solidFill>
                  <a:srgbClr val="FFFFFF"/>
                </a:solidFill>
                <a:latin typeface="+mj-lt"/>
              </a:rPr>
              <a:t>without endangering its cultural values.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FFFF00"/>
              </a:solidFill>
              <a:effectLst/>
              <a:latin typeface="+mj-lt"/>
            </a:endParaRPr>
          </a:p>
        </p:txBody>
      </p:sp>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ecomuseu.org/index/sites/default/files/thumbnail_newsarticle/Ecomuseu%20de%20Barroso%20-%20Plante%20Hoje.jpg"/>
          <p:cNvPicPr>
            <a:picLocks noChangeAspect="1" noChangeArrowheads="1"/>
          </p:cNvPicPr>
          <p:nvPr/>
        </p:nvPicPr>
        <p:blipFill>
          <a:blip r:embed="rId2" cstate="screen"/>
          <a:srcRect/>
          <a:stretch>
            <a:fillRect/>
          </a:stretch>
        </p:blipFill>
        <p:spPr bwMode="auto">
          <a:xfrm>
            <a:off x="251520" y="2924944"/>
            <a:ext cx="2304256" cy="3113115"/>
          </a:xfrm>
          <a:prstGeom prst="rect">
            <a:avLst/>
          </a:prstGeom>
          <a:noFill/>
        </p:spPr>
      </p:pic>
      <p:pic>
        <p:nvPicPr>
          <p:cNvPr id="70660" name="Picture 4" descr="https://2.bp.blogspot.com/-9lIGM-0kPgM/UqmnxH-E_aI/AAAAAAAAAuw/zcBg_TjwJZk/w426-h601-p/workshop+ecomuseu.jpg"/>
          <p:cNvPicPr>
            <a:picLocks noChangeAspect="1" noChangeArrowheads="1"/>
          </p:cNvPicPr>
          <p:nvPr/>
        </p:nvPicPr>
        <p:blipFill>
          <a:blip r:embed="rId3" cstate="screen"/>
          <a:srcRect/>
          <a:stretch>
            <a:fillRect/>
          </a:stretch>
        </p:blipFill>
        <p:spPr bwMode="auto">
          <a:xfrm>
            <a:off x="2555776" y="2924944"/>
            <a:ext cx="2304256" cy="3096344"/>
          </a:xfrm>
          <a:prstGeom prst="rect">
            <a:avLst/>
          </a:prstGeom>
          <a:noFill/>
        </p:spPr>
      </p:pic>
      <p:pic>
        <p:nvPicPr>
          <p:cNvPr id="70662" name="Picture 6" descr="http://www.ecomuseu.org/index/sites/default/files/styles/marca_d_agua/public/gallery-news/montalegre_-_xvi_conversas_com_historia_cartaz.jpg?itok=mNmpPlGg"/>
          <p:cNvPicPr>
            <a:picLocks noChangeAspect="1" noChangeArrowheads="1"/>
          </p:cNvPicPr>
          <p:nvPr/>
        </p:nvPicPr>
        <p:blipFill>
          <a:blip r:embed="rId4" cstate="screen"/>
          <a:srcRect/>
          <a:stretch>
            <a:fillRect/>
          </a:stretch>
        </p:blipFill>
        <p:spPr bwMode="auto">
          <a:xfrm>
            <a:off x="4932040" y="2924944"/>
            <a:ext cx="2289854" cy="3086362"/>
          </a:xfrm>
          <a:prstGeom prst="rect">
            <a:avLst/>
          </a:prstGeom>
          <a:noFill/>
        </p:spPr>
      </p:pic>
      <p:pic>
        <p:nvPicPr>
          <p:cNvPr id="70664" name="Picture 8" descr="http://lifecooler.alojamentoweb.net/lifecooler/71bca810df8634b27ace6107cb936b96/500x329/"/>
          <p:cNvPicPr>
            <a:picLocks noChangeAspect="1" noChangeArrowheads="1"/>
          </p:cNvPicPr>
          <p:nvPr/>
        </p:nvPicPr>
        <p:blipFill>
          <a:blip r:embed="rId5" cstate="screen"/>
          <a:srcRect/>
          <a:stretch>
            <a:fillRect/>
          </a:stretch>
        </p:blipFill>
        <p:spPr bwMode="auto">
          <a:xfrm>
            <a:off x="323528" y="79250"/>
            <a:ext cx="4105892" cy="2573281"/>
          </a:xfrm>
          <a:prstGeom prst="rect">
            <a:avLst/>
          </a:prstGeom>
          <a:noFill/>
        </p:spPr>
      </p:pic>
      <p:pic>
        <p:nvPicPr>
          <p:cNvPr id="70666" name="Picture 10" descr="http://cdn1.igogo.pt/fotos/08/10/ecomuseu-de-barroso-espaco-padre-fontes-2-7.jpg"/>
          <p:cNvPicPr>
            <a:picLocks noChangeAspect="1" noChangeArrowheads="1"/>
          </p:cNvPicPr>
          <p:nvPr/>
        </p:nvPicPr>
        <p:blipFill>
          <a:blip r:embed="rId6" cstate="screen"/>
          <a:srcRect/>
          <a:stretch>
            <a:fillRect/>
          </a:stretch>
        </p:blipFill>
        <p:spPr bwMode="auto">
          <a:xfrm>
            <a:off x="4499992" y="44624"/>
            <a:ext cx="4023976" cy="2606261"/>
          </a:xfrm>
          <a:prstGeom prst="rect">
            <a:avLst/>
          </a:prstGeom>
          <a:noFill/>
        </p:spPr>
      </p:pic>
      <p:sp>
        <p:nvSpPr>
          <p:cNvPr id="10"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1" name="Imagem 10" descr="EU_LOGO.jpg"/>
          <p:cNvPicPr>
            <a:picLocks noChangeAspect="1"/>
          </p:cNvPicPr>
          <p:nvPr/>
        </p:nvPicPr>
        <p:blipFill>
          <a:blip r:embed="rId7" cstate="screen"/>
          <a:stretch>
            <a:fillRect/>
          </a:stretch>
        </p:blipFill>
        <p:spPr>
          <a:xfrm>
            <a:off x="8460432" y="6349884"/>
            <a:ext cx="435063" cy="288000"/>
          </a:xfrm>
          <a:prstGeom prst="rect">
            <a:avLst/>
          </a:prstGeom>
        </p:spPr>
      </p:pic>
      <p:sp>
        <p:nvSpPr>
          <p:cNvPr id="12" name="CaixaDeTexto 11"/>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cstate="screen"/>
          <a:srcRect/>
          <a:stretch>
            <a:fillRect/>
          </a:stretch>
        </p:blipFill>
        <p:spPr bwMode="auto">
          <a:xfrm>
            <a:off x="3491879" y="692696"/>
            <a:ext cx="3553753" cy="3960440"/>
          </a:xfrm>
          <a:prstGeom prst="rect">
            <a:avLst/>
          </a:prstGeom>
          <a:noFill/>
          <a:ln w="9525">
            <a:noFill/>
            <a:miter lim="800000"/>
            <a:headEnd/>
            <a:tailEnd/>
          </a:ln>
          <a:effectLst/>
        </p:spPr>
      </p:pic>
      <p:pic>
        <p:nvPicPr>
          <p:cNvPr id="73733" name="Picture 5" descr="Resultado de imagem para quintandona mapa"/>
          <p:cNvPicPr>
            <a:picLocks noChangeAspect="1" noChangeArrowheads="1"/>
          </p:cNvPicPr>
          <p:nvPr/>
        </p:nvPicPr>
        <p:blipFill>
          <a:blip r:embed="rId3" cstate="screen"/>
          <a:srcRect/>
          <a:stretch>
            <a:fillRect/>
          </a:stretch>
        </p:blipFill>
        <p:spPr bwMode="auto">
          <a:xfrm>
            <a:off x="395536" y="692696"/>
            <a:ext cx="3051004" cy="3960440"/>
          </a:xfrm>
          <a:prstGeom prst="rect">
            <a:avLst/>
          </a:prstGeom>
          <a:noFill/>
        </p:spPr>
      </p:pic>
      <p:sp>
        <p:nvSpPr>
          <p:cNvPr id="7" name="Rectangle 1"/>
          <p:cNvSpPr>
            <a:spLocks noChangeArrowheads="1"/>
          </p:cNvSpPr>
          <p:nvPr/>
        </p:nvSpPr>
        <p:spPr bwMode="auto">
          <a:xfrm>
            <a:off x="323528" y="260648"/>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err="1" smtClean="0">
                <a:solidFill>
                  <a:srgbClr val="FFFFFF"/>
                </a:solidFill>
                <a:latin typeface="+mj-lt"/>
                <a:ea typeface="Calibri" pitchFamily="34" charset="0"/>
                <a:cs typeface="Times New Roman" pitchFamily="18" charset="0"/>
              </a:rPr>
              <a:t>Quintadona</a:t>
            </a:r>
            <a:endParaRPr kumimoji="0" lang="en-US" sz="2000" i="0" u="none" strike="noStrike" cap="none" normalizeH="0" baseline="0" dirty="0" smtClean="0">
              <a:ln>
                <a:noFill/>
              </a:ln>
              <a:solidFill>
                <a:srgbClr val="FFFFFF"/>
              </a:solidFill>
              <a:effectLst/>
              <a:latin typeface="+mj-lt"/>
            </a:endParaRPr>
          </a:p>
        </p:txBody>
      </p:sp>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screen"/>
          <a:srcRect/>
          <a:stretch>
            <a:fillRect/>
          </a:stretch>
        </p:blipFill>
        <p:spPr bwMode="auto">
          <a:xfrm>
            <a:off x="0" y="-27384"/>
            <a:ext cx="9144000" cy="6192688"/>
          </a:xfrm>
          <a:prstGeom prst="rect">
            <a:avLst/>
          </a:prstGeom>
          <a:noFill/>
          <a:ln w="9525">
            <a:noFill/>
            <a:miter lim="800000"/>
            <a:headEnd/>
            <a:tailEnd/>
          </a:ln>
        </p:spPr>
      </p:pic>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71600" y="651460"/>
            <a:ext cx="6912768" cy="3631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More than a “museum”, a project of </a:t>
            </a:r>
            <a:r>
              <a:rPr lang="en-US" sz="2000" dirty="0" err="1" smtClean="0">
                <a:solidFill>
                  <a:srgbClr val="FFFFFF"/>
                </a:solidFill>
                <a:latin typeface="+mj-lt"/>
                <a:cs typeface="Times New Roman" pitchFamily="18" charset="0"/>
              </a:rPr>
              <a:t>communitary</a:t>
            </a:r>
            <a:r>
              <a:rPr lang="en-US" sz="2000" dirty="0" smtClean="0">
                <a:solidFill>
                  <a:srgbClr val="FFFFFF"/>
                </a:solidFill>
                <a:latin typeface="+mj-lt"/>
                <a:cs typeface="Times New Roman" pitchFamily="18" charset="0"/>
              </a:rPr>
              <a:t> development</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Public and private spaces </a:t>
            </a:r>
            <a:r>
              <a:rPr lang="en-US" sz="2000" dirty="0" err="1" smtClean="0">
                <a:solidFill>
                  <a:srgbClr val="FFFFFF"/>
                </a:solidFill>
                <a:latin typeface="+mj-lt"/>
                <a:cs typeface="Times New Roman" pitchFamily="18" charset="0"/>
              </a:rPr>
              <a:t>requalified</a:t>
            </a:r>
            <a:r>
              <a:rPr lang="en-US" sz="2000" dirty="0" smtClean="0">
                <a:solidFill>
                  <a:srgbClr val="FFFFFF"/>
                </a:solidFill>
                <a:latin typeface="+mj-lt"/>
                <a:cs typeface="Times New Roman" pitchFamily="18" charset="0"/>
              </a:rPr>
              <a:t>; In fact, </a:t>
            </a:r>
            <a:r>
              <a:rPr lang="en-US" sz="2000" dirty="0" err="1" smtClean="0">
                <a:solidFill>
                  <a:srgbClr val="FFFFFF"/>
                </a:solidFill>
                <a:latin typeface="+mj-lt"/>
                <a:cs typeface="Times New Roman" pitchFamily="18" charset="0"/>
              </a:rPr>
              <a:t>requalifition</a:t>
            </a:r>
            <a:r>
              <a:rPr lang="en-US" sz="2000" dirty="0" smtClean="0">
                <a:solidFill>
                  <a:srgbClr val="FFFFFF"/>
                </a:solidFill>
                <a:latin typeface="+mj-lt"/>
                <a:cs typeface="Times New Roman" pitchFamily="18" charset="0"/>
              </a:rPr>
              <a:t> of the entire village</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Fixation of remaining population and attraction of new inhabitants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a:t>
            </a:r>
            <a:r>
              <a:rPr lang="en-US" sz="2000" dirty="0" err="1" smtClean="0">
                <a:solidFill>
                  <a:srgbClr val="FFFFFF"/>
                </a:solidFill>
                <a:latin typeface="+mj-lt"/>
                <a:cs typeface="Times New Roman" pitchFamily="18" charset="0"/>
              </a:rPr>
              <a:t>Museologic</a:t>
            </a:r>
            <a:r>
              <a:rPr lang="en-US" sz="2000" dirty="0" smtClean="0">
                <a:solidFill>
                  <a:srgbClr val="FFFFFF"/>
                </a:solidFill>
                <a:latin typeface="+mj-lt"/>
                <a:cs typeface="Times New Roman" pitchFamily="18" charset="0"/>
              </a:rPr>
              <a:t> poles referring to different village practices</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a:t>
            </a:r>
            <a:r>
              <a:rPr lang="en-US" sz="2000" dirty="0" smtClean="0">
                <a:solidFill>
                  <a:srgbClr val="FFFFFF"/>
                </a:solidFill>
                <a:latin typeface="+mj-lt"/>
                <a:cs typeface="Times New Roman" pitchFamily="18" charset="0"/>
              </a:rPr>
              <a:t>Rural tourism</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(Re</a:t>
            </a:r>
            <a:r>
              <a:rPr lang="en-US" sz="2000" smtClean="0">
                <a:solidFill>
                  <a:srgbClr val="FFFFFF"/>
                </a:solidFill>
                <a:latin typeface="+mj-lt"/>
                <a:cs typeface="Times New Roman" pitchFamily="18" charset="0"/>
              </a:rPr>
              <a:t>) dynamism </a:t>
            </a:r>
            <a:r>
              <a:rPr lang="en-US" sz="2000" dirty="0" smtClean="0">
                <a:solidFill>
                  <a:srgbClr val="FFFFFF"/>
                </a:solidFill>
                <a:latin typeface="+mj-lt"/>
                <a:cs typeface="Times New Roman" pitchFamily="18" charset="0"/>
              </a:rPr>
              <a:t>of older festivities and creation of new ones</a:t>
            </a: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descr="http://www.adersousa.pt/slideshow/p124_0_1.jpg"/>
          <p:cNvPicPr>
            <a:picLocks noChangeAspect="1" noChangeArrowheads="1"/>
          </p:cNvPicPr>
          <p:nvPr/>
        </p:nvPicPr>
        <p:blipFill>
          <a:blip r:embed="rId2" cstate="screen"/>
          <a:srcRect/>
          <a:stretch>
            <a:fillRect/>
          </a:stretch>
        </p:blipFill>
        <p:spPr bwMode="auto">
          <a:xfrm>
            <a:off x="251520" y="332656"/>
            <a:ext cx="8574486" cy="2160240"/>
          </a:xfrm>
          <a:prstGeom prst="rect">
            <a:avLst/>
          </a:prstGeom>
          <a:noFill/>
        </p:spPr>
      </p:pic>
      <p:pic>
        <p:nvPicPr>
          <p:cNvPr id="75784" name="Picture 8" descr="http://www.aldeiasportugal.pt/media/images/villages/quintandona_lagares.jpg"/>
          <p:cNvPicPr>
            <a:picLocks noChangeAspect="1" noChangeArrowheads="1"/>
          </p:cNvPicPr>
          <p:nvPr/>
        </p:nvPicPr>
        <p:blipFill>
          <a:blip r:embed="rId3" cstate="screen"/>
          <a:srcRect/>
          <a:stretch>
            <a:fillRect/>
          </a:stretch>
        </p:blipFill>
        <p:spPr bwMode="auto">
          <a:xfrm>
            <a:off x="251520" y="2564904"/>
            <a:ext cx="2592288" cy="2160240"/>
          </a:xfrm>
          <a:prstGeom prst="rect">
            <a:avLst/>
          </a:prstGeom>
          <a:noFill/>
        </p:spPr>
      </p:pic>
      <p:pic>
        <p:nvPicPr>
          <p:cNvPr id="75788" name="Picture 12" descr="http://verdadeiroolhar.pt/wp-content/uploads/2016/03/Aldeia-de-Quintandona-Penafiel-21.jpg"/>
          <p:cNvPicPr>
            <a:picLocks noChangeAspect="1" noChangeArrowheads="1"/>
          </p:cNvPicPr>
          <p:nvPr/>
        </p:nvPicPr>
        <p:blipFill>
          <a:blip r:embed="rId4" cstate="screen"/>
          <a:srcRect/>
          <a:stretch>
            <a:fillRect/>
          </a:stretch>
        </p:blipFill>
        <p:spPr bwMode="auto">
          <a:xfrm>
            <a:off x="2915816" y="2564904"/>
            <a:ext cx="3096344" cy="2160240"/>
          </a:xfrm>
          <a:prstGeom prst="rect">
            <a:avLst/>
          </a:prstGeom>
          <a:noFill/>
        </p:spPr>
      </p:pic>
      <p:pic>
        <p:nvPicPr>
          <p:cNvPr id="75790" name="Picture 14" descr="http://www.imediato.pt/~media/downloads/2674.big.jpg"/>
          <p:cNvPicPr>
            <a:picLocks noChangeAspect="1" noChangeArrowheads="1"/>
          </p:cNvPicPr>
          <p:nvPr/>
        </p:nvPicPr>
        <p:blipFill>
          <a:blip r:embed="rId5" cstate="screen"/>
          <a:srcRect/>
          <a:stretch>
            <a:fillRect/>
          </a:stretch>
        </p:blipFill>
        <p:spPr bwMode="auto">
          <a:xfrm>
            <a:off x="6084168" y="2564903"/>
            <a:ext cx="2746275" cy="2171221"/>
          </a:xfrm>
          <a:prstGeom prst="rect">
            <a:avLst/>
          </a:prstGeom>
          <a:noFill/>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6"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screen"/>
          <a:stretch>
            <a:fillRect/>
          </a:stretch>
        </p:blipFill>
        <p:spPr>
          <a:xfrm>
            <a:off x="193427" y="116632"/>
            <a:ext cx="2959051" cy="3384376"/>
          </a:xfrm>
          <a:prstGeom prst="rect">
            <a:avLst/>
          </a:prstGeom>
        </p:spPr>
      </p:pic>
      <p:pic>
        <p:nvPicPr>
          <p:cNvPr id="5" name="Imagem 4"/>
          <p:cNvPicPr>
            <a:picLocks noChangeAspect="1"/>
          </p:cNvPicPr>
          <p:nvPr/>
        </p:nvPicPr>
        <p:blipFill>
          <a:blip r:embed="rId3" cstate="screen"/>
          <a:stretch>
            <a:fillRect/>
          </a:stretch>
        </p:blipFill>
        <p:spPr>
          <a:xfrm>
            <a:off x="193426" y="3573016"/>
            <a:ext cx="2959051" cy="2219289"/>
          </a:xfrm>
          <a:prstGeom prst="rect">
            <a:avLst/>
          </a:prstGeom>
        </p:spPr>
      </p:pic>
      <p:pic>
        <p:nvPicPr>
          <p:cNvPr id="7" name="Imagem 6"/>
          <p:cNvPicPr>
            <a:picLocks noChangeAspect="1"/>
          </p:cNvPicPr>
          <p:nvPr/>
        </p:nvPicPr>
        <p:blipFill>
          <a:blip r:embed="rId4" cstate="screen"/>
          <a:stretch>
            <a:fillRect/>
          </a:stretch>
        </p:blipFill>
        <p:spPr>
          <a:xfrm>
            <a:off x="6304494" y="3986560"/>
            <a:ext cx="2587986" cy="1962720"/>
          </a:xfrm>
          <a:prstGeom prst="rect">
            <a:avLst/>
          </a:prstGeom>
        </p:spPr>
      </p:pic>
      <p:pic>
        <p:nvPicPr>
          <p:cNvPr id="8" name="Imagem 7"/>
          <p:cNvPicPr>
            <a:picLocks noChangeAspect="1"/>
          </p:cNvPicPr>
          <p:nvPr/>
        </p:nvPicPr>
        <p:blipFill>
          <a:blip r:embed="rId5" cstate="screen"/>
          <a:stretch>
            <a:fillRect/>
          </a:stretch>
        </p:blipFill>
        <p:spPr>
          <a:xfrm>
            <a:off x="3275856" y="3986560"/>
            <a:ext cx="2962596" cy="1962720"/>
          </a:xfrm>
          <a:prstGeom prst="rect">
            <a:avLst/>
          </a:prstGeom>
        </p:spPr>
      </p:pic>
      <p:pic>
        <p:nvPicPr>
          <p:cNvPr id="13314" name="Picture 2" descr="http://3.bp.blogspot.com/-zCug8XHUgXU/VCbco1b-dcI/AAAAAAAAjvc/32HcHb7rwiU/s1600/34.jpg"/>
          <p:cNvPicPr>
            <a:picLocks noChangeAspect="1" noChangeArrowheads="1"/>
          </p:cNvPicPr>
          <p:nvPr/>
        </p:nvPicPr>
        <p:blipFill>
          <a:blip r:embed="rId6" cstate="screen"/>
          <a:srcRect/>
          <a:stretch>
            <a:fillRect/>
          </a:stretch>
        </p:blipFill>
        <p:spPr bwMode="auto">
          <a:xfrm>
            <a:off x="3203848" y="116632"/>
            <a:ext cx="5688632" cy="3816424"/>
          </a:xfrm>
          <a:prstGeom prst="rect">
            <a:avLst/>
          </a:prstGeom>
          <a:noFill/>
        </p:spPr>
      </p:pic>
      <p:sp>
        <p:nvSpPr>
          <p:cNvPr id="11" name="Rectângulo arredondado 10"/>
          <p:cNvSpPr/>
          <p:nvPr/>
        </p:nvSpPr>
        <p:spPr>
          <a:xfrm>
            <a:off x="251520" y="2564904"/>
            <a:ext cx="1008112" cy="576064"/>
          </a:xfrm>
          <a:prstGeom prst="roundRect">
            <a:avLst/>
          </a:prstGeom>
          <a:solidFill>
            <a:schemeClr val="bg1">
              <a:lumMod val="75000"/>
              <a:lumOff val="25000"/>
            </a:schemeClr>
          </a:solidFill>
          <a:effectLst>
            <a:outerShdw blurRad="50800" dist="50800" dir="3660000" algn="ctr" rotWithShape="0">
              <a:schemeClr val="bg1">
                <a:lumMod val="90000"/>
                <a:lumOff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smtClean="0">
                <a:solidFill>
                  <a:srgbClr val="FFFFCC"/>
                </a:solidFill>
              </a:rPr>
              <a:t>Festival of </a:t>
            </a:r>
            <a:r>
              <a:rPr lang="pt-PT" sz="1600" dirty="0" err="1" smtClean="0">
                <a:solidFill>
                  <a:srgbClr val="FFFFCC"/>
                </a:solidFill>
              </a:rPr>
              <a:t>soup</a:t>
            </a:r>
            <a:endParaRPr lang="pt-PT" sz="1600" dirty="0">
              <a:solidFill>
                <a:srgbClr val="FFFFCC"/>
              </a:solidFill>
            </a:endParaRPr>
          </a:p>
        </p:txBody>
      </p:sp>
      <p:sp>
        <p:nvSpPr>
          <p:cNvPr id="13"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4" name="Imagem 13" descr="EU_LOGO.jpg"/>
          <p:cNvPicPr>
            <a:picLocks noChangeAspect="1"/>
          </p:cNvPicPr>
          <p:nvPr/>
        </p:nvPicPr>
        <p:blipFill>
          <a:blip r:embed="rId7" cstate="screen"/>
          <a:stretch>
            <a:fillRect/>
          </a:stretch>
        </p:blipFill>
        <p:spPr>
          <a:xfrm>
            <a:off x="8460432" y="6349884"/>
            <a:ext cx="435063" cy="288000"/>
          </a:xfrm>
          <a:prstGeom prst="rect">
            <a:avLst/>
          </a:prstGeom>
        </p:spPr>
      </p:pic>
      <p:sp>
        <p:nvSpPr>
          <p:cNvPr id="15" name="CaixaDeTexto 14"/>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273979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23528" y="116632"/>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err="1" smtClean="0">
                <a:solidFill>
                  <a:srgbClr val="FFFFFF"/>
                </a:solidFill>
                <a:latin typeface="+mj-lt"/>
                <a:cs typeface="Times New Roman" pitchFamily="18" charset="0"/>
              </a:rPr>
              <a:t>Picote</a:t>
            </a:r>
            <a:endParaRPr kumimoji="0" lang="en-US" sz="2000" i="0" u="none" strike="noStrike" cap="none" normalizeH="0" baseline="0" dirty="0" smtClean="0">
              <a:ln>
                <a:noFill/>
              </a:ln>
              <a:solidFill>
                <a:srgbClr val="FFFFFF"/>
              </a:solidFill>
              <a:effectLst/>
              <a:latin typeface="+mj-lt"/>
            </a:endParaRPr>
          </a:p>
        </p:txBody>
      </p:sp>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1026" name="Picture 2" descr="http://terrasdeportugal.wdfiles.com/local--files/ilustrar%3Amapas/miranda-do-douro.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558" y="516742"/>
            <a:ext cx="23812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4" cstate="screen"/>
          <a:stretch>
            <a:fillRect/>
          </a:stretch>
        </p:blipFill>
        <p:spPr>
          <a:xfrm>
            <a:off x="2968159" y="476672"/>
            <a:ext cx="3810000" cy="4886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819472"/>
            <a:ext cx="9324528" cy="7474333"/>
          </a:xfrm>
          <a:prstGeom prst="rect">
            <a:avLst/>
          </a:prstGeom>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223166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71600" y="404664"/>
            <a:ext cx="6912768" cy="60939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a:t>
            </a:r>
            <a:r>
              <a:rPr lang="en-US" sz="2000" dirty="0">
                <a:solidFill>
                  <a:srgbClr val="FFFFFF"/>
                </a:solidFill>
                <a:latin typeface="+mj-lt"/>
                <a:cs typeface="Times New Roman" pitchFamily="18" charset="0"/>
              </a:rPr>
              <a:t>Located in an extremely remote region, close to Spain </a:t>
            </a:r>
            <a:r>
              <a:rPr lang="en-US" sz="2000" dirty="0" smtClean="0">
                <a:solidFill>
                  <a:srgbClr val="FFFFFF"/>
                </a:solidFill>
                <a:latin typeface="+mj-lt"/>
                <a:cs typeface="Times New Roman" pitchFamily="18" charset="0"/>
              </a:rPr>
              <a:t>(frontier </a:t>
            </a:r>
            <a:r>
              <a:rPr lang="en-US" sz="2000" dirty="0">
                <a:solidFill>
                  <a:srgbClr val="FFFFFF"/>
                </a:solidFill>
                <a:latin typeface="+mj-lt"/>
                <a:cs typeface="Times New Roman" pitchFamily="18" charset="0"/>
              </a:rPr>
              <a:t>made by the river Douro</a:t>
            </a:r>
            <a:r>
              <a:rPr lang="en-US" sz="2000" dirty="0" smtClean="0">
                <a:solidFill>
                  <a:srgbClr val="FFFFFF"/>
                </a:solidFill>
                <a:latin typeface="+mj-lt"/>
                <a:cs typeface="Times New Roman" pitchFamily="18" charset="0"/>
              </a:rPr>
              <a:t>)</a:t>
            </a:r>
            <a:endParaRPr lang="en-US" sz="2000" dirty="0">
              <a:solidFill>
                <a:srgbClr val="FFFFFF"/>
              </a:solidFill>
              <a:latin typeface="+mj-lt"/>
              <a:cs typeface="Times New Roman" pitchFamily="18" charset="0"/>
            </a:endParaRP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More than a “museum”, a project of </a:t>
            </a:r>
            <a:r>
              <a:rPr lang="en-US" sz="2000" dirty="0" err="1">
                <a:solidFill>
                  <a:srgbClr val="FFFFFF"/>
                </a:solidFill>
                <a:latin typeface="+mj-lt"/>
                <a:cs typeface="Times New Roman" pitchFamily="18" charset="0"/>
              </a:rPr>
              <a:t>communitary</a:t>
            </a:r>
            <a:r>
              <a:rPr lang="en-US" sz="2000" dirty="0">
                <a:solidFill>
                  <a:srgbClr val="FFFFFF"/>
                </a:solidFill>
                <a:latin typeface="+mj-lt"/>
                <a:cs typeface="Times New Roman" pitchFamily="18" charset="0"/>
              </a:rPr>
              <a:t> development, promoted by neighbors, organized in an ONG: </a:t>
            </a:r>
            <a:r>
              <a:rPr lang="en-US" sz="2000" dirty="0" err="1">
                <a:solidFill>
                  <a:srgbClr val="FFFFFF"/>
                </a:solidFill>
                <a:latin typeface="+mj-lt"/>
                <a:cs typeface="Times New Roman" pitchFamily="18" charset="0"/>
              </a:rPr>
              <a:t>Frauga</a:t>
            </a:r>
            <a:r>
              <a:rPr lang="en-US" sz="2000" dirty="0">
                <a:solidFill>
                  <a:srgbClr val="FFFFFF"/>
                </a:solidFill>
                <a:latin typeface="+mj-lt"/>
                <a:cs typeface="Times New Roman" pitchFamily="18" charset="0"/>
              </a:rPr>
              <a:t> - Association for the Integrated Development of </a:t>
            </a:r>
            <a:r>
              <a:rPr lang="en-US" sz="2000" dirty="0" err="1">
                <a:solidFill>
                  <a:srgbClr val="FFFFFF"/>
                </a:solidFill>
                <a:latin typeface="+mj-lt"/>
                <a:cs typeface="Times New Roman" pitchFamily="18" charset="0"/>
              </a:rPr>
              <a:t>Picote</a:t>
            </a:r>
            <a:r>
              <a:rPr lang="en-US" sz="2000" dirty="0">
                <a:solidFill>
                  <a:srgbClr val="FFFFFF"/>
                </a:solidFill>
                <a:latin typeface="+mj-lt"/>
                <a:cs typeface="Times New Roman" pitchFamily="18" charset="0"/>
              </a:rPr>
              <a:t>; this ONG is integrated in another more encompassing one (either in the geographic as in the disciplinary sense): TERRA MATER </a:t>
            </a: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Public and private spaces requalified with the financial support of the electricity company exploiting a near by damp and as a social mitigating </a:t>
            </a:r>
            <a:r>
              <a:rPr lang="en-US" sz="2000" dirty="0" smtClean="0">
                <a:solidFill>
                  <a:srgbClr val="FFFFFF"/>
                </a:solidFill>
                <a:latin typeface="+mj-lt"/>
                <a:cs typeface="Times New Roman" pitchFamily="18" charset="0"/>
              </a:rPr>
              <a:t>policy</a:t>
            </a:r>
            <a:endParaRPr lang="en-US" sz="2000" dirty="0">
              <a:solidFill>
                <a:srgbClr val="FFFFFF"/>
              </a:solidFill>
              <a:latin typeface="+mj-lt"/>
              <a:cs typeface="Times New Roman" pitchFamily="18" charset="0"/>
            </a:endParaRPr>
          </a:p>
          <a:p>
            <a:pPr eaLnBrk="0" fontAlgn="base" hangingPunct="0">
              <a:spcBef>
                <a:spcPct val="0"/>
              </a:spcBef>
              <a:spcAft>
                <a:spcPts val="1200"/>
              </a:spcAft>
              <a:buFont typeface="Wingdings" pitchFamily="2" charset="2"/>
              <a:buChar char="ü"/>
            </a:pPr>
            <a:r>
              <a:rPr lang="en-US" sz="2000" dirty="0">
                <a:solidFill>
                  <a:srgbClr val="FFFFFF"/>
                </a:solidFill>
                <a:latin typeface="+mj-lt"/>
                <a:cs typeface="Times New Roman" pitchFamily="18" charset="0"/>
              </a:rPr>
              <a:t> Several </a:t>
            </a:r>
            <a:r>
              <a:rPr lang="en-US" sz="2000" dirty="0" err="1">
                <a:solidFill>
                  <a:srgbClr val="FFFFFF"/>
                </a:solidFill>
                <a:latin typeface="+mj-lt"/>
                <a:cs typeface="Times New Roman" pitchFamily="18" charset="0"/>
              </a:rPr>
              <a:t>museologic</a:t>
            </a:r>
            <a:r>
              <a:rPr lang="en-US" sz="2000" dirty="0">
                <a:solidFill>
                  <a:srgbClr val="FFFFFF"/>
                </a:solidFill>
                <a:latin typeface="+mj-lt"/>
                <a:cs typeface="Times New Roman" pitchFamily="18" charset="0"/>
              </a:rPr>
              <a:t> poles have been created, but the main focus is on the development of the village and the surrounding region, including scientific research, assistance to economic practices, touristic routes, etc.</a:t>
            </a:r>
          </a:p>
          <a:p>
            <a:pPr eaLnBrk="0" fontAlgn="base" hangingPunct="0">
              <a:spcBef>
                <a:spcPct val="0"/>
              </a:spcBef>
              <a:spcAft>
                <a:spcPts val="1200"/>
              </a:spcAft>
            </a:pPr>
            <a:endParaRPr lang="en-US" sz="2000" dirty="0">
              <a:solidFill>
                <a:srgbClr val="FFFFFF"/>
              </a:solidFill>
              <a:latin typeface="+mj-lt"/>
              <a:cs typeface="Times New Roman" pitchFamily="18" charset="0"/>
            </a:endParaRPr>
          </a:p>
          <a:p>
            <a:pPr eaLnBrk="0" fontAlgn="base" hangingPunct="0">
              <a:spcBef>
                <a:spcPct val="0"/>
              </a:spcBef>
              <a:spcAft>
                <a:spcPts val="1200"/>
              </a:spcAft>
              <a:buFont typeface="Wingdings" pitchFamily="2" charset="2"/>
              <a:buChar char="ü"/>
            </a:pPr>
            <a:endParaRPr lang="en-US" sz="2000" dirty="0" smtClean="0">
              <a:solidFill>
                <a:srgbClr val="FFFFFF"/>
              </a:solidFill>
              <a:latin typeface="+mj-lt"/>
              <a:cs typeface="Times New Roman" pitchFamily="18" charset="0"/>
            </a:endParaRP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6" name="Picture 2" descr="http://3.bp.blogspot.com/-9DDqwBn57P0/T5JTusx7e5I/AAAAAAAADCw/sUPrMRh-hMI/s1600/SDC14090a.jpg"/>
          <p:cNvPicPr>
            <a:picLocks noChangeAspect="1" noChangeArrowheads="1"/>
          </p:cNvPicPr>
          <p:nvPr/>
        </p:nvPicPr>
        <p:blipFill>
          <a:blip r:embed="rId3" cstate="screen"/>
          <a:srcRect/>
          <a:stretch>
            <a:fillRect/>
          </a:stretch>
        </p:blipFill>
        <p:spPr bwMode="auto">
          <a:xfrm>
            <a:off x="3683900" y="1159482"/>
            <a:ext cx="3528057" cy="2646042"/>
          </a:xfrm>
          <a:prstGeom prst="rect">
            <a:avLst/>
          </a:prstGeom>
          <a:noFill/>
        </p:spPr>
      </p:pic>
      <p:pic>
        <p:nvPicPr>
          <p:cNvPr id="10" name="Picture 4" descr="http://www.aldeiasportugal.pt/media/images/pois/_MG_1378.jpg"/>
          <p:cNvPicPr>
            <a:picLocks noChangeAspect="1" noChangeArrowheads="1"/>
          </p:cNvPicPr>
          <p:nvPr/>
        </p:nvPicPr>
        <p:blipFill>
          <a:blip r:embed="rId4" cstate="screen"/>
          <a:srcRect/>
          <a:stretch>
            <a:fillRect/>
          </a:stretch>
        </p:blipFill>
        <p:spPr bwMode="auto">
          <a:xfrm>
            <a:off x="3611893" y="3958771"/>
            <a:ext cx="2688299" cy="1793095"/>
          </a:xfrm>
          <a:prstGeom prst="rect">
            <a:avLst/>
          </a:prstGeom>
          <a:noFill/>
        </p:spPr>
      </p:pic>
      <p:pic>
        <p:nvPicPr>
          <p:cNvPr id="11" name="Picture 6" descr="http://www.frauga.pt/pagina/uploads/_fckeditor/image/IM000250.JPG"/>
          <p:cNvPicPr>
            <a:picLocks noChangeAspect="1" noChangeArrowheads="1"/>
          </p:cNvPicPr>
          <p:nvPr/>
        </p:nvPicPr>
        <p:blipFill>
          <a:blip r:embed="rId5" cstate="screen"/>
          <a:srcRect/>
          <a:stretch>
            <a:fillRect/>
          </a:stretch>
        </p:blipFill>
        <p:spPr bwMode="auto">
          <a:xfrm>
            <a:off x="107504" y="1177232"/>
            <a:ext cx="3504389" cy="2628292"/>
          </a:xfrm>
          <a:prstGeom prst="rect">
            <a:avLst/>
          </a:prstGeom>
          <a:noFill/>
        </p:spPr>
      </p:pic>
      <p:pic>
        <p:nvPicPr>
          <p:cNvPr id="12" name="Picture 8" descr="C:\Documents and Settings\lraposo\Ambiente de trabalho\ScreenHunter_01 Oct. 26 14.22.gif"/>
          <p:cNvPicPr>
            <a:picLocks noChangeAspect="1" noChangeArrowheads="1"/>
          </p:cNvPicPr>
          <p:nvPr/>
        </p:nvPicPr>
        <p:blipFill>
          <a:blip r:embed="rId6" cstate="screen"/>
          <a:srcRect/>
          <a:stretch>
            <a:fillRect/>
          </a:stretch>
        </p:blipFill>
        <p:spPr bwMode="auto">
          <a:xfrm>
            <a:off x="7283964" y="1211653"/>
            <a:ext cx="1731190" cy="2593871"/>
          </a:xfrm>
          <a:prstGeom prst="rect">
            <a:avLst/>
          </a:prstGeom>
          <a:noFill/>
        </p:spPr>
      </p:pic>
      <p:pic>
        <p:nvPicPr>
          <p:cNvPr id="13" name="Picture 9" descr="C:\Documents and Settings\lraposo\Ambiente de trabalho\ScreenHunter_02 Oct. 26 14.22.gif"/>
          <p:cNvPicPr>
            <a:picLocks noChangeAspect="1" noChangeArrowheads="1"/>
          </p:cNvPicPr>
          <p:nvPr/>
        </p:nvPicPr>
        <p:blipFill>
          <a:blip r:embed="rId7" cstate="screen"/>
          <a:srcRect/>
          <a:stretch>
            <a:fillRect/>
          </a:stretch>
        </p:blipFill>
        <p:spPr bwMode="auto">
          <a:xfrm>
            <a:off x="6380305" y="3933056"/>
            <a:ext cx="2634849" cy="1821752"/>
          </a:xfrm>
          <a:prstGeom prst="rect">
            <a:avLst/>
          </a:prstGeom>
          <a:noFill/>
        </p:spPr>
      </p:pic>
      <p:pic>
        <p:nvPicPr>
          <p:cNvPr id="14" name="Picture 10" descr="C:\Documents and Settings\lraposo\Ambiente de trabalho\ScreenHunter_03 Oct. 26 14.23.gif"/>
          <p:cNvPicPr>
            <a:picLocks noChangeAspect="1" noChangeArrowheads="1"/>
          </p:cNvPicPr>
          <p:nvPr/>
        </p:nvPicPr>
        <p:blipFill>
          <a:blip r:embed="rId8" cstate="screen"/>
          <a:srcRect/>
          <a:stretch>
            <a:fillRect/>
          </a:stretch>
        </p:blipFill>
        <p:spPr bwMode="auto">
          <a:xfrm>
            <a:off x="323528" y="218972"/>
            <a:ext cx="2304256" cy="1381122"/>
          </a:xfrm>
          <a:prstGeom prst="rect">
            <a:avLst/>
          </a:prstGeom>
          <a:noFill/>
          <a:ln w="28575">
            <a:solidFill>
              <a:srgbClr val="FFFFFF"/>
            </a:solidFill>
          </a:ln>
          <a:effectLst>
            <a:softEdge rad="0"/>
          </a:effectLst>
        </p:spPr>
      </p:pic>
      <p:pic>
        <p:nvPicPr>
          <p:cNvPr id="3" name="Imagem 2"/>
          <p:cNvPicPr>
            <a:picLocks noChangeAspect="1"/>
          </p:cNvPicPr>
          <p:nvPr/>
        </p:nvPicPr>
        <p:blipFill>
          <a:blip r:embed="rId9" cstate="screen"/>
          <a:stretch>
            <a:fillRect/>
          </a:stretch>
        </p:blipFill>
        <p:spPr>
          <a:xfrm>
            <a:off x="827584" y="3958771"/>
            <a:ext cx="2704196" cy="1803699"/>
          </a:xfrm>
          <a:prstGeom prst="rect">
            <a:avLst/>
          </a:prstGeom>
        </p:spPr>
      </p:pic>
    </p:spTree>
    <p:extLst>
      <p:ext uri="{BB962C8B-B14F-4D97-AF65-F5344CB8AC3E}">
        <p14:creationId xmlns:p14="http://schemas.microsoft.com/office/powerpoint/2010/main" val="336843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99592" y="549836"/>
            <a:ext cx="741682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000" b="1" dirty="0" smtClean="0">
                <a:solidFill>
                  <a:srgbClr val="FFFFFF"/>
                </a:solidFill>
                <a:latin typeface="+mj-lt"/>
              </a:rPr>
              <a:t>development </a:t>
            </a:r>
          </a:p>
          <a:p>
            <a:pPr lvl="0" algn="just" fontAlgn="base">
              <a:spcBef>
                <a:spcPct val="0"/>
              </a:spcBef>
              <a:spcAft>
                <a:spcPct val="0"/>
              </a:spcAft>
            </a:pPr>
            <a:r>
              <a:rPr lang="en-US" sz="2000" b="1" dirty="0" smtClean="0">
                <a:solidFill>
                  <a:srgbClr val="FFFFFF"/>
                </a:solidFill>
                <a:latin typeface="+mj-lt"/>
              </a:rPr>
              <a:t>land-use planning</a:t>
            </a:r>
            <a:r>
              <a:rPr lang="en-US" sz="2000" dirty="0" smtClean="0">
                <a:solidFill>
                  <a:srgbClr val="FFFFFF"/>
                </a:solidFill>
                <a:latin typeface="+mj-lt"/>
              </a:rPr>
              <a:t>,</a:t>
            </a:r>
          </a:p>
          <a:p>
            <a:pPr lvl="0" algn="just" fontAlgn="base">
              <a:spcBef>
                <a:spcPct val="0"/>
              </a:spcBef>
              <a:spcAft>
                <a:spcPct val="0"/>
              </a:spcAft>
            </a:pPr>
            <a:r>
              <a:rPr lang="en-US" sz="2000" dirty="0" smtClean="0">
                <a:solidFill>
                  <a:srgbClr val="FFFFFF"/>
                </a:solidFill>
                <a:latin typeface="+mj-lt"/>
              </a:rPr>
              <a:t>i</a:t>
            </a:r>
            <a:r>
              <a:rPr lang="en-US" sz="2000" b="1" dirty="0" smtClean="0">
                <a:solidFill>
                  <a:srgbClr val="FFFFFF"/>
                </a:solidFill>
                <a:latin typeface="+mj-lt"/>
              </a:rPr>
              <a:t>ntegrated approach </a:t>
            </a:r>
          </a:p>
          <a:p>
            <a:pPr lvl="0" algn="just" fontAlgn="base">
              <a:spcBef>
                <a:spcPct val="0"/>
              </a:spcBef>
              <a:spcAft>
                <a:spcPct val="0"/>
              </a:spcAft>
            </a:pPr>
            <a:r>
              <a:rPr lang="en-US" sz="2000" b="1" dirty="0" smtClean="0">
                <a:solidFill>
                  <a:srgbClr val="FFFFFF"/>
                </a:solidFill>
                <a:latin typeface="+mj-lt"/>
              </a:rPr>
              <a:t>social cohesion </a:t>
            </a:r>
          </a:p>
          <a:p>
            <a:pPr lvl="0" algn="just" fontAlgn="base">
              <a:spcBef>
                <a:spcPct val="0"/>
              </a:spcBef>
              <a:spcAft>
                <a:spcPct val="0"/>
              </a:spcAft>
            </a:pPr>
            <a:r>
              <a:rPr lang="en-US" sz="2000" b="1" dirty="0" smtClean="0">
                <a:solidFill>
                  <a:srgbClr val="FFFFFF"/>
                </a:solidFill>
                <a:latin typeface="+mj-lt"/>
              </a:rPr>
              <a:t>quality…</a:t>
            </a:r>
          </a:p>
          <a:p>
            <a:pPr lvl="0" algn="just" fontAlgn="base">
              <a:spcBef>
                <a:spcPct val="0"/>
              </a:spcBef>
              <a:spcAft>
                <a:spcPct val="0"/>
              </a:spcAft>
            </a:pPr>
            <a:endParaRPr lang="en-US" sz="2000" b="1" dirty="0" smtClean="0">
              <a:solidFill>
                <a:srgbClr val="FFFFFF"/>
              </a:solidFill>
              <a:latin typeface="+mj-lt"/>
            </a:endParaRPr>
          </a:p>
          <a:p>
            <a:pPr lvl="0" algn="just" fontAlgn="base">
              <a:spcBef>
                <a:spcPct val="0"/>
              </a:spcBef>
              <a:spcAft>
                <a:spcPct val="0"/>
              </a:spcAft>
            </a:pPr>
            <a:r>
              <a:rPr lang="en-US" sz="2000" b="1" dirty="0" smtClean="0">
                <a:solidFill>
                  <a:srgbClr val="FFFFFF"/>
                </a:solidFill>
                <a:latin typeface="+mj-lt"/>
              </a:rPr>
              <a:t>	…and crises:</a:t>
            </a:r>
          </a:p>
          <a:p>
            <a:pPr lvl="0" algn="just" fontAlgn="base">
              <a:spcBef>
                <a:spcPct val="0"/>
              </a:spcBef>
              <a:spcAft>
                <a:spcPct val="0"/>
              </a:spcAft>
            </a:pPr>
            <a:r>
              <a:rPr lang="en-US" sz="2000" b="1" dirty="0" smtClean="0">
                <a:solidFill>
                  <a:srgbClr val="FFFFFF"/>
                </a:solidFill>
                <a:latin typeface="+mj-lt"/>
              </a:rPr>
              <a:t>	-natural catastrophes</a:t>
            </a:r>
          </a:p>
          <a:p>
            <a:pPr lvl="0" algn="just" fontAlgn="base">
              <a:spcBef>
                <a:spcPct val="0"/>
              </a:spcBef>
              <a:spcAft>
                <a:spcPct val="0"/>
              </a:spcAft>
            </a:pPr>
            <a:r>
              <a:rPr lang="en-US" sz="2000" b="1" dirty="0" smtClean="0">
                <a:solidFill>
                  <a:srgbClr val="FFFFFF"/>
                </a:solidFill>
                <a:latin typeface="+mj-lt"/>
              </a:rPr>
              <a:t>	-human disasters</a:t>
            </a:r>
          </a:p>
          <a:p>
            <a:pPr lvl="0" algn="just" fontAlgn="base">
              <a:spcBef>
                <a:spcPct val="0"/>
              </a:spcBef>
              <a:spcAft>
                <a:spcPct val="0"/>
              </a:spcAft>
            </a:pPr>
            <a:r>
              <a:rPr lang="en-US" sz="2000" b="1" dirty="0" smtClean="0">
                <a:solidFill>
                  <a:srgbClr val="FFFFFF"/>
                </a:solidFill>
                <a:latin typeface="+mj-lt"/>
              </a:rPr>
              <a:t>	…</a:t>
            </a:r>
          </a:p>
          <a:p>
            <a:pPr lvl="0" algn="just" fontAlgn="base">
              <a:spcBef>
                <a:spcPct val="0"/>
              </a:spcBef>
              <a:spcAft>
                <a:spcPct val="0"/>
              </a:spcAft>
            </a:pPr>
            <a:endParaRPr lang="en-US" sz="2000" b="1" dirty="0" smtClean="0">
              <a:solidFill>
                <a:srgbClr val="FFFFFF"/>
              </a:solidFill>
              <a:latin typeface="+mj-lt"/>
            </a:endParaRPr>
          </a:p>
          <a:p>
            <a:pPr lvl="0" algn="just" fontAlgn="base">
              <a:spcBef>
                <a:spcPct val="0"/>
              </a:spcBef>
              <a:spcAft>
                <a:spcPct val="0"/>
              </a:spcAft>
            </a:pPr>
            <a:r>
              <a:rPr lang="en-US" sz="2000" b="1" dirty="0" smtClean="0">
                <a:solidFill>
                  <a:srgbClr val="FFFFFF"/>
                </a:solidFill>
                <a:latin typeface="+mj-lt"/>
              </a:rPr>
              <a:t>	-land’s abandonment</a:t>
            </a:r>
          </a:p>
          <a:p>
            <a:pPr lvl="0" algn="just" fontAlgn="base">
              <a:spcBef>
                <a:spcPct val="0"/>
              </a:spcBef>
              <a:spcAft>
                <a:spcPct val="0"/>
              </a:spcAft>
            </a:pPr>
            <a:endParaRPr lang="en-US" sz="2000" dirty="0" smtClean="0">
              <a:solidFill>
                <a:srgbClr val="FFFFFF"/>
              </a:solidFill>
              <a:latin typeface="+mj-lt"/>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FFFF00"/>
              </a:solidFill>
              <a:effectLst/>
              <a:latin typeface="+mj-lt"/>
            </a:endParaRPr>
          </a:p>
        </p:txBody>
      </p:sp>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walkingportugal.com/a_mapas_concelhos/LMG_Mapa_240.jpg"/>
          <p:cNvPicPr>
            <a:picLocks noChangeAspect="1" noChangeArrowheads="1"/>
          </p:cNvPicPr>
          <p:nvPr/>
        </p:nvPicPr>
        <p:blipFill>
          <a:blip r:embed="rId2" cstate="screen"/>
          <a:srcRect/>
          <a:stretch>
            <a:fillRect/>
          </a:stretch>
        </p:blipFill>
        <p:spPr bwMode="auto">
          <a:xfrm>
            <a:off x="413792" y="589781"/>
            <a:ext cx="2286000" cy="3343275"/>
          </a:xfrm>
          <a:prstGeom prst="rect">
            <a:avLst/>
          </a:prstGeom>
          <a:noFill/>
        </p:spPr>
      </p:pic>
      <p:sp>
        <p:nvSpPr>
          <p:cNvPr id="5" name="Rectangle 1"/>
          <p:cNvSpPr>
            <a:spLocks noChangeArrowheads="1"/>
          </p:cNvSpPr>
          <p:nvPr/>
        </p:nvSpPr>
        <p:spPr bwMode="auto">
          <a:xfrm>
            <a:off x="323528" y="116632"/>
            <a:ext cx="698477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err="1" smtClean="0">
                <a:solidFill>
                  <a:srgbClr val="FFFFFF"/>
                </a:solidFill>
                <a:latin typeface="+mj-lt"/>
                <a:ea typeface="Calibri" pitchFamily="34" charset="0"/>
                <a:cs typeface="Times New Roman" pitchFamily="18" charset="0"/>
              </a:rPr>
              <a:t>Lazarim</a:t>
            </a:r>
            <a:endParaRPr kumimoji="0" lang="en-US" sz="2000" i="0" u="none" strike="noStrike" cap="none" normalizeH="0" baseline="0" dirty="0" smtClean="0">
              <a:ln>
                <a:noFill/>
              </a:ln>
              <a:solidFill>
                <a:srgbClr val="FFFFFF"/>
              </a:solidFill>
              <a:effectLst/>
              <a:latin typeface="+mj-lt"/>
            </a:endParaRPr>
          </a:p>
        </p:txBody>
      </p:sp>
      <p:pic>
        <p:nvPicPr>
          <p:cNvPr id="77828" name="Picture 4" descr="Resultado de imagem para lazarim mapa"/>
          <p:cNvPicPr>
            <a:picLocks noChangeAspect="1" noChangeArrowheads="1"/>
          </p:cNvPicPr>
          <p:nvPr/>
        </p:nvPicPr>
        <p:blipFill>
          <a:blip r:embed="rId3" cstate="screen"/>
          <a:srcRect/>
          <a:stretch>
            <a:fillRect/>
          </a:stretch>
        </p:blipFill>
        <p:spPr bwMode="auto">
          <a:xfrm>
            <a:off x="2771800" y="620688"/>
            <a:ext cx="3790950" cy="4991101"/>
          </a:xfrm>
          <a:prstGeom prst="rect">
            <a:avLst/>
          </a:prstGeom>
          <a:noFill/>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4739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screen"/>
          <a:srcRect/>
          <a:stretch>
            <a:fillRect/>
          </a:stretch>
        </p:blipFill>
        <p:spPr bwMode="auto">
          <a:xfrm>
            <a:off x="343303" y="116632"/>
            <a:ext cx="8343900" cy="1924050"/>
          </a:xfrm>
          <a:prstGeom prst="rect">
            <a:avLst/>
          </a:prstGeom>
          <a:noFill/>
          <a:ln w="9525">
            <a:noFill/>
            <a:miter lim="800000"/>
            <a:headEnd/>
            <a:tailEnd/>
          </a:ln>
        </p:spPr>
      </p:pic>
      <p:pic>
        <p:nvPicPr>
          <p:cNvPr id="1026" name="Picture 2"/>
          <p:cNvPicPr>
            <a:picLocks noChangeAspect="1" noChangeArrowheads="1"/>
          </p:cNvPicPr>
          <p:nvPr/>
        </p:nvPicPr>
        <p:blipFill>
          <a:blip r:embed="rId3" cstate="screen"/>
          <a:srcRect/>
          <a:stretch>
            <a:fillRect/>
          </a:stretch>
        </p:blipFill>
        <p:spPr bwMode="auto">
          <a:xfrm>
            <a:off x="323529" y="2132856"/>
            <a:ext cx="8381088" cy="3960440"/>
          </a:xfrm>
          <a:prstGeom prst="rect">
            <a:avLst/>
          </a:prstGeom>
          <a:noFill/>
          <a:ln w="9525">
            <a:noFill/>
            <a:miter lim="800000"/>
            <a:headEnd/>
            <a:tailEnd/>
          </a:ln>
        </p:spPr>
      </p:pic>
      <p:sp>
        <p:nvSpPr>
          <p:cNvPr id="9"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0" name="Imagem 9" descr="EU_LOGO.jpg"/>
          <p:cNvPicPr>
            <a:picLocks noChangeAspect="1"/>
          </p:cNvPicPr>
          <p:nvPr/>
        </p:nvPicPr>
        <p:blipFill>
          <a:blip r:embed="rId4" cstate="screen"/>
          <a:stretch>
            <a:fillRect/>
          </a:stretch>
        </p:blipFill>
        <p:spPr>
          <a:xfrm>
            <a:off x="8460432" y="6349884"/>
            <a:ext cx="435063" cy="288000"/>
          </a:xfrm>
          <a:prstGeom prst="rect">
            <a:avLst/>
          </a:prstGeom>
        </p:spPr>
      </p:pic>
      <p:sp>
        <p:nvSpPr>
          <p:cNvPr id="11" name="CaixaDeTexto 10"/>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971600" y="574516"/>
            <a:ext cx="6912768"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Intense depopulation of the region, with many villages completely abandoned</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Deep attachment to popular festivities, with a particular type of masks made locally and extremely </a:t>
            </a:r>
            <a:r>
              <a:rPr lang="en-US" sz="2000" dirty="0" err="1" smtClean="0">
                <a:solidFill>
                  <a:srgbClr val="FFFFFF"/>
                </a:solidFill>
                <a:latin typeface="+mj-lt"/>
                <a:cs typeface="Times New Roman" pitchFamily="18" charset="0"/>
              </a:rPr>
              <a:t>identificatory</a:t>
            </a:r>
            <a:endParaRPr lang="en-US" sz="2000" dirty="0" smtClean="0">
              <a:solidFill>
                <a:srgbClr val="FFFFFF"/>
              </a:solidFill>
              <a:latin typeface="+mj-lt"/>
              <a:cs typeface="Times New Roman" pitchFamily="18" charset="0"/>
            </a:endParaRP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Tensions between youngsters and elders; </a:t>
            </a:r>
            <a:r>
              <a:rPr lang="en-US" sz="2000" dirty="0">
                <a:solidFill>
                  <a:srgbClr val="FFFFFF"/>
                </a:solidFill>
                <a:latin typeface="+mj-lt"/>
                <a:cs typeface="Times New Roman" pitchFamily="18" charset="0"/>
              </a:rPr>
              <a:t>“</a:t>
            </a:r>
            <a:r>
              <a:rPr lang="en-US" sz="2000" dirty="0" smtClean="0">
                <a:solidFill>
                  <a:srgbClr val="FFFFFF"/>
                </a:solidFill>
                <a:latin typeface="+mj-lt"/>
                <a:cs typeface="Times New Roman" pitchFamily="18" charset="0"/>
              </a:rPr>
              <a:t>modernists” and  “traditionalist” </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Center for Interpretation of Masks (more than “just” a museum): exhibition, production, rest and </a:t>
            </a:r>
            <a:r>
              <a:rPr lang="en-US" sz="2000" dirty="0" err="1" smtClean="0">
                <a:solidFill>
                  <a:srgbClr val="FFFFFF"/>
                </a:solidFill>
                <a:latin typeface="+mj-lt"/>
                <a:cs typeface="Times New Roman" pitchFamily="18" charset="0"/>
              </a:rPr>
              <a:t>encouter</a:t>
            </a:r>
            <a:r>
              <a:rPr lang="en-US" sz="2000" dirty="0" smtClean="0">
                <a:solidFill>
                  <a:srgbClr val="FFFFFF"/>
                </a:solidFill>
                <a:latin typeface="+mj-lt"/>
                <a:cs typeface="Times New Roman" pitchFamily="18" charset="0"/>
              </a:rPr>
              <a:t> spaces…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Integration in a vast net of villages with mask rituals, in Portugal and Spain</a:t>
            </a:r>
          </a:p>
        </p:txBody>
      </p:sp>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159420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3528" y="1484784"/>
            <a:ext cx="2276917" cy="4049688"/>
          </a:xfrm>
          <a:prstGeom prst="rect">
            <a:avLst/>
          </a:prstGeom>
        </p:spPr>
      </p:pic>
      <p:pic>
        <p:nvPicPr>
          <p:cNvPr id="3" name="Imagem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99791" y="1484784"/>
            <a:ext cx="2276917" cy="4049688"/>
          </a:xfrm>
          <a:prstGeom prst="rect">
            <a:avLst/>
          </a:prstGeom>
        </p:spPr>
      </p:pic>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76056" y="3536029"/>
            <a:ext cx="3523736" cy="1981203"/>
          </a:xfrm>
          <a:prstGeom prst="rect">
            <a:avLst/>
          </a:prstGeom>
        </p:spPr>
      </p:pic>
      <p:pic>
        <p:nvPicPr>
          <p:cNvPr id="10" name="Imagem 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6056" y="1450831"/>
            <a:ext cx="3513854" cy="1978169"/>
          </a:xfrm>
          <a:prstGeom prst="rect">
            <a:avLst/>
          </a:prstGeom>
        </p:spPr>
      </p:pic>
      <p:sp>
        <p:nvSpPr>
          <p:cNvPr id="12" name="Rectangle 1"/>
          <p:cNvSpPr>
            <a:spLocks noChangeArrowheads="1"/>
          </p:cNvSpPr>
          <p:nvPr/>
        </p:nvSpPr>
        <p:spPr bwMode="auto">
          <a:xfrm>
            <a:off x="251520" y="345430"/>
            <a:ext cx="4824536"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000" dirty="0" smtClean="0">
                <a:solidFill>
                  <a:srgbClr val="FFFFFF"/>
                </a:solidFill>
                <a:latin typeface="+mj-lt"/>
                <a:ea typeface="Calibri" pitchFamily="34" charset="0"/>
                <a:cs typeface="Times New Roman" pitchFamily="18" charset="0"/>
              </a:rPr>
              <a:t>Village of MAZES (close to </a:t>
            </a:r>
            <a:r>
              <a:rPr lang="en-US" sz="2000" dirty="0" err="1" smtClean="0">
                <a:solidFill>
                  <a:srgbClr val="FFFFFF"/>
                </a:solidFill>
                <a:latin typeface="+mj-lt"/>
                <a:ea typeface="Calibri" pitchFamily="34" charset="0"/>
                <a:cs typeface="Times New Roman" pitchFamily="18" charset="0"/>
              </a:rPr>
              <a:t>Lazarim</a:t>
            </a:r>
            <a:r>
              <a:rPr lang="en-US" sz="2000" dirty="0" smtClean="0">
                <a:solidFill>
                  <a:srgbClr val="FFFFFF"/>
                </a:solidFill>
                <a:latin typeface="+mj-lt"/>
                <a:ea typeface="Calibri" pitchFamily="34" charset="0"/>
                <a:cs typeface="Times New Roman" pitchFamily="18" charset="0"/>
              </a:rPr>
              <a:t>)</a:t>
            </a:r>
          </a:p>
          <a:p>
            <a:pPr eaLnBrk="0" fontAlgn="base" hangingPunct="0">
              <a:spcBef>
                <a:spcPct val="0"/>
              </a:spcBef>
              <a:spcAft>
                <a:spcPct val="0"/>
              </a:spcAft>
            </a:pPr>
            <a:r>
              <a:rPr kumimoji="0" lang="en-US" sz="1600" i="0" u="none" strike="noStrike" cap="none" normalizeH="0" baseline="0" dirty="0" smtClean="0">
                <a:ln>
                  <a:noFill/>
                </a:ln>
                <a:solidFill>
                  <a:srgbClr val="FFFFFF"/>
                </a:solidFill>
                <a:effectLst/>
                <a:latin typeface="+mj-lt"/>
                <a:cs typeface="Times New Roman" pitchFamily="18" charset="0"/>
              </a:rPr>
              <a:t>Higher in the mountain, recently abandoned, </a:t>
            </a:r>
          </a:p>
          <a:p>
            <a:pPr eaLnBrk="0" fontAlgn="base" hangingPunct="0">
              <a:spcBef>
                <a:spcPct val="0"/>
              </a:spcBef>
              <a:spcAft>
                <a:spcPct val="0"/>
              </a:spcAft>
            </a:pPr>
            <a:r>
              <a:rPr kumimoji="0" lang="en-US" sz="1600" i="0" u="none" strike="noStrike" cap="none" normalizeH="0" baseline="0" dirty="0" smtClean="0">
                <a:ln>
                  <a:noFill/>
                </a:ln>
                <a:solidFill>
                  <a:srgbClr val="FFFFFF"/>
                </a:solidFill>
                <a:effectLst/>
                <a:latin typeface="+mj-lt"/>
                <a:cs typeface="Times New Roman" pitchFamily="18" charset="0"/>
              </a:rPr>
              <a:t>place</a:t>
            </a:r>
            <a:r>
              <a:rPr kumimoji="0" lang="en-US" sz="1600" i="0" u="none" strike="noStrike" cap="none" normalizeH="0" dirty="0" smtClean="0">
                <a:ln>
                  <a:noFill/>
                </a:ln>
                <a:solidFill>
                  <a:srgbClr val="FFFFFF"/>
                </a:solidFill>
                <a:effectLst/>
                <a:latin typeface="+mj-lt"/>
                <a:cs typeface="Times New Roman" pitchFamily="18" charset="0"/>
              </a:rPr>
              <a:t> of aggregation </a:t>
            </a:r>
            <a:r>
              <a:rPr lang="en-US" sz="1600" dirty="0" smtClean="0">
                <a:solidFill>
                  <a:srgbClr val="FFFFFF"/>
                </a:solidFill>
                <a:latin typeface="+mj-lt"/>
                <a:cs typeface="Times New Roman" pitchFamily="18" charset="0"/>
              </a:rPr>
              <a:t>for remembering and sceneries</a:t>
            </a:r>
            <a:endParaRPr kumimoji="0" lang="en-US" sz="1600" i="0" u="none" strike="noStrike" cap="none" normalizeH="0" baseline="0" dirty="0" smtClean="0">
              <a:ln>
                <a:noFill/>
              </a:ln>
              <a:solidFill>
                <a:srgbClr val="FFFFFF"/>
              </a:solidFill>
              <a:effectLst/>
              <a:latin typeface="+mj-lt"/>
            </a:endParaRPr>
          </a:p>
        </p:txBody>
      </p:sp>
      <p:sp>
        <p:nvSpPr>
          <p:cNvPr id="14"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5" name="Imagem 14" descr="EU_LOGO.jpg"/>
          <p:cNvPicPr>
            <a:picLocks noChangeAspect="1"/>
          </p:cNvPicPr>
          <p:nvPr/>
        </p:nvPicPr>
        <p:blipFill>
          <a:blip r:embed="rId6" cstate="screen"/>
          <a:stretch>
            <a:fillRect/>
          </a:stretch>
        </p:blipFill>
        <p:spPr>
          <a:xfrm>
            <a:off x="8460432" y="6349884"/>
            <a:ext cx="435063" cy="288000"/>
          </a:xfrm>
          <a:prstGeom prst="rect">
            <a:avLst/>
          </a:prstGeom>
        </p:spPr>
      </p:pic>
      <p:sp>
        <p:nvSpPr>
          <p:cNvPr id="16" name="CaixaDeTexto 15"/>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232013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1601" y="141657"/>
            <a:ext cx="2530199" cy="1422592"/>
          </a:xfrm>
          <a:prstGeom prst="rect">
            <a:avLst/>
          </a:prstGeom>
        </p:spPr>
      </p:pic>
      <p:pic>
        <p:nvPicPr>
          <p:cNvPr id="3" name="Imagem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58589" y="1696847"/>
            <a:ext cx="3097959" cy="1741811"/>
          </a:xfrm>
          <a:prstGeom prst="rect">
            <a:avLst/>
          </a:prstGeom>
        </p:spPr>
      </p:pic>
      <p:pic>
        <p:nvPicPr>
          <p:cNvPr id="5" name="Imagem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6775" y="1696846"/>
            <a:ext cx="1909425" cy="3559020"/>
          </a:xfrm>
          <a:prstGeom prst="rect">
            <a:avLst/>
          </a:prstGeom>
        </p:spPr>
      </p:pic>
      <p:pic>
        <p:nvPicPr>
          <p:cNvPr id="6" name="Imagem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436096" y="4221088"/>
            <a:ext cx="1052640" cy="1872208"/>
          </a:xfrm>
          <a:prstGeom prst="rect">
            <a:avLst/>
          </a:prstGeom>
        </p:spPr>
      </p:pic>
      <p:pic>
        <p:nvPicPr>
          <p:cNvPr id="7" name="Imagem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903874" y="163111"/>
            <a:ext cx="2452674" cy="1379004"/>
          </a:xfrm>
          <a:prstGeom prst="rect">
            <a:avLst/>
          </a:prstGeom>
        </p:spPr>
      </p:pic>
      <p:pic>
        <p:nvPicPr>
          <p:cNvPr id="9" name="Imagem 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477882" y="188640"/>
            <a:ext cx="3381720" cy="1903783"/>
          </a:xfrm>
          <a:prstGeom prst="rect">
            <a:avLst/>
          </a:prstGeom>
        </p:spPr>
      </p:pic>
      <p:pic>
        <p:nvPicPr>
          <p:cNvPr id="10" name="Imagem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267745" y="3516984"/>
            <a:ext cx="3088804" cy="1738882"/>
          </a:xfrm>
          <a:prstGeom prst="rect">
            <a:avLst/>
          </a:prstGeom>
        </p:spPr>
      </p:pic>
      <p:pic>
        <p:nvPicPr>
          <p:cNvPr id="11" name="Imagem 10"/>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460546" y="2204863"/>
            <a:ext cx="3451029" cy="1942801"/>
          </a:xfrm>
          <a:prstGeom prst="rect">
            <a:avLst/>
          </a:prstGeom>
        </p:spPr>
      </p:pic>
      <p:sp>
        <p:nvSpPr>
          <p:cNvPr id="15"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6" name="Imagem 15" descr="EU_LOGO.jpg"/>
          <p:cNvPicPr>
            <a:picLocks noChangeAspect="1"/>
          </p:cNvPicPr>
          <p:nvPr/>
        </p:nvPicPr>
        <p:blipFill>
          <a:blip r:embed="rId10" cstate="screen"/>
          <a:stretch>
            <a:fillRect/>
          </a:stretch>
        </p:blipFill>
        <p:spPr>
          <a:xfrm>
            <a:off x="8460432" y="6349884"/>
            <a:ext cx="435063" cy="288000"/>
          </a:xfrm>
          <a:prstGeom prst="rect">
            <a:avLst/>
          </a:prstGeom>
        </p:spPr>
      </p:pic>
      <p:sp>
        <p:nvSpPr>
          <p:cNvPr id="17" name="CaixaDeTexto 16"/>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24865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9512" y="188640"/>
            <a:ext cx="1626993" cy="2893745"/>
          </a:xfrm>
          <a:prstGeom prst="rect">
            <a:avLst/>
          </a:prstGeom>
        </p:spPr>
      </p:pic>
      <p:pic>
        <p:nvPicPr>
          <p:cNvPr id="6" name="Imagem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04833" y="188640"/>
            <a:ext cx="1629864" cy="2898851"/>
          </a:xfrm>
          <a:prstGeom prst="rect">
            <a:avLst/>
          </a:prstGeom>
        </p:spPr>
      </p:pic>
      <p:pic>
        <p:nvPicPr>
          <p:cNvPr id="7" name="Imagem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606706" y="153298"/>
            <a:ext cx="1643230" cy="2922622"/>
          </a:xfrm>
          <a:prstGeom prst="rect">
            <a:avLst/>
          </a:prstGeom>
        </p:spPr>
      </p:pic>
      <p:pic>
        <p:nvPicPr>
          <p:cNvPr id="8" name="Imagem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9512" y="3212976"/>
            <a:ext cx="4372907" cy="2458644"/>
          </a:xfrm>
          <a:prstGeom prst="rect">
            <a:avLst/>
          </a:prstGeom>
        </p:spPr>
      </p:pic>
      <p:pic>
        <p:nvPicPr>
          <p:cNvPr id="11" name="Imagem 10"/>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34897" y="188640"/>
            <a:ext cx="1623238" cy="2883383"/>
          </a:xfrm>
          <a:prstGeom prst="rect">
            <a:avLst/>
          </a:prstGeom>
        </p:spPr>
      </p:pic>
      <p:pic>
        <p:nvPicPr>
          <p:cNvPr id="12" name="Imagem 11"/>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063089" y="188640"/>
            <a:ext cx="1629864" cy="2898851"/>
          </a:xfrm>
          <a:prstGeom prst="rect">
            <a:avLst/>
          </a:prstGeom>
        </p:spPr>
      </p:pic>
      <p:pic>
        <p:nvPicPr>
          <p:cNvPr id="3" name="Imagem 2"/>
          <p:cNvPicPr>
            <a:picLocks noChangeAspect="1"/>
          </p:cNvPicPr>
          <p:nvPr/>
        </p:nvPicPr>
        <p:blipFill>
          <a:blip r:embed="rId8" cstate="screen"/>
          <a:stretch>
            <a:fillRect/>
          </a:stretch>
        </p:blipFill>
        <p:spPr>
          <a:xfrm>
            <a:off x="4982719" y="3212977"/>
            <a:ext cx="3693737" cy="2458644"/>
          </a:xfrm>
          <a:prstGeom prst="rect">
            <a:avLst/>
          </a:prstGeom>
        </p:spPr>
      </p:pic>
      <p:pic>
        <p:nvPicPr>
          <p:cNvPr id="2" name="Imagem 1"/>
          <p:cNvPicPr>
            <a:picLocks noChangeAspect="1"/>
          </p:cNvPicPr>
          <p:nvPr/>
        </p:nvPicPr>
        <p:blipFill>
          <a:blip r:embed="rId9" cstate="screen"/>
          <a:stretch>
            <a:fillRect/>
          </a:stretch>
        </p:blipFill>
        <p:spPr>
          <a:xfrm>
            <a:off x="4067944" y="4075620"/>
            <a:ext cx="1440160" cy="1195026"/>
          </a:xfrm>
          <a:prstGeom prst="rect">
            <a:avLst/>
          </a:prstGeom>
        </p:spPr>
      </p:pic>
      <p:sp>
        <p:nvSpPr>
          <p:cNvPr id="10"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3" name="Imagem 12" descr="EU_LOGO.jpg"/>
          <p:cNvPicPr>
            <a:picLocks noChangeAspect="1"/>
          </p:cNvPicPr>
          <p:nvPr/>
        </p:nvPicPr>
        <p:blipFill>
          <a:blip r:embed="rId10" cstate="screen"/>
          <a:stretch>
            <a:fillRect/>
          </a:stretch>
        </p:blipFill>
        <p:spPr>
          <a:xfrm>
            <a:off x="8460432" y="6349884"/>
            <a:ext cx="435063" cy="288000"/>
          </a:xfrm>
          <a:prstGeom prst="rect">
            <a:avLst/>
          </a:prstGeom>
        </p:spPr>
      </p:pic>
      <p:sp>
        <p:nvSpPr>
          <p:cNvPr id="14" name="CaixaDeTexto 13"/>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35859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1.bp.blogspot.com/-RilIO2LWigw/VOHm-wLLcdI/AAAAAAAABSU/jFiPnuid63g/s1600/1506725_769628939790310_1858943925951696920_n.jpg"/>
          <p:cNvPicPr>
            <a:picLocks noChangeAspect="1" noChangeArrowheads="1"/>
          </p:cNvPicPr>
          <p:nvPr/>
        </p:nvPicPr>
        <p:blipFill>
          <a:blip r:embed="rId2" cstate="screen"/>
          <a:srcRect/>
          <a:stretch>
            <a:fillRect/>
          </a:stretch>
        </p:blipFill>
        <p:spPr bwMode="auto">
          <a:xfrm>
            <a:off x="4427985" y="404664"/>
            <a:ext cx="3168352" cy="2372367"/>
          </a:xfrm>
          <a:prstGeom prst="rect">
            <a:avLst/>
          </a:prstGeom>
          <a:noFill/>
        </p:spPr>
      </p:pic>
      <p:pic>
        <p:nvPicPr>
          <p:cNvPr id="2" name="Imagem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504" y="404664"/>
            <a:ext cx="4211960" cy="2368153"/>
          </a:xfrm>
          <a:prstGeom prst="rect">
            <a:avLst/>
          </a:prstGeom>
        </p:spPr>
      </p:pic>
      <p:pic>
        <p:nvPicPr>
          <p:cNvPr id="3" name="Imagem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12160" y="5085184"/>
            <a:ext cx="1584176" cy="1023026"/>
          </a:xfrm>
          <a:prstGeom prst="rect">
            <a:avLst/>
          </a:prstGeom>
        </p:spPr>
      </p:pic>
      <p:pic>
        <p:nvPicPr>
          <p:cNvPr id="5" name="Imagem 4"/>
          <p:cNvPicPr>
            <a:picLocks noChangeAspect="1"/>
          </p:cNvPicPr>
          <p:nvPr/>
        </p:nvPicPr>
        <p:blipFill>
          <a:blip r:embed="rId5" cstate="screen"/>
          <a:stretch>
            <a:fillRect/>
          </a:stretch>
        </p:blipFill>
        <p:spPr>
          <a:xfrm>
            <a:off x="4427984" y="2924944"/>
            <a:ext cx="3168353" cy="2110531"/>
          </a:xfrm>
          <a:prstGeom prst="rect">
            <a:avLst/>
          </a:prstGeom>
        </p:spPr>
      </p:pic>
      <p:pic>
        <p:nvPicPr>
          <p:cNvPr id="6" name="Imagem 5"/>
          <p:cNvPicPr>
            <a:picLocks noChangeAspect="1"/>
          </p:cNvPicPr>
          <p:nvPr/>
        </p:nvPicPr>
        <p:blipFill>
          <a:blip r:embed="rId6" cstate="screen"/>
          <a:stretch>
            <a:fillRect/>
          </a:stretch>
        </p:blipFill>
        <p:spPr>
          <a:xfrm>
            <a:off x="107504" y="2924944"/>
            <a:ext cx="4224469" cy="2952328"/>
          </a:xfrm>
          <a:prstGeom prst="rect">
            <a:avLst/>
          </a:prstGeom>
        </p:spPr>
      </p:pic>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7"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extLst>
      <p:ext uri="{BB962C8B-B14F-4D97-AF65-F5344CB8AC3E}">
        <p14:creationId xmlns:p14="http://schemas.microsoft.com/office/powerpoint/2010/main" val="208962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243112"/>
          </a:xfrm>
          <a:prstGeom prst="rect">
            <a:avLst/>
          </a:prstGeom>
        </p:spPr>
      </p:pic>
      <p:sp>
        <p:nvSpPr>
          <p:cNvPr id="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8" name="Imagem 7"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9" name="CaixaDeTexto 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
        <p:nvSpPr>
          <p:cNvPr id="9" name="Rectangle 1"/>
          <p:cNvSpPr>
            <a:spLocks noChangeArrowheads="1"/>
          </p:cNvSpPr>
          <p:nvPr/>
        </p:nvSpPr>
        <p:spPr bwMode="auto">
          <a:xfrm>
            <a:off x="611560" y="404664"/>
            <a:ext cx="806489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2000" b="1" u="none" strike="noStrike" cap="none" normalizeH="0" baseline="0" dirty="0" smtClean="0">
                <a:ln>
                  <a:noFill/>
                </a:ln>
                <a:solidFill>
                  <a:srgbClr val="FFFFCC"/>
                </a:solidFill>
                <a:effectLst/>
                <a:latin typeface="+mj-lt"/>
                <a:ea typeface="Calibri" pitchFamily="34" charset="0"/>
                <a:cs typeface="Times New Roman" pitchFamily="18" charset="0"/>
              </a:rPr>
              <a:t>What can museums do in such circumstances ?</a:t>
            </a:r>
            <a:endParaRPr lang="en-US" sz="2000" dirty="0" smtClean="0">
              <a:solidFill>
                <a:srgbClr val="FFFFFF"/>
              </a:solidFill>
              <a:latin typeface="+mj-lt"/>
              <a:cs typeface="Times New Roman" pitchFamily="18" charset="0"/>
            </a:endParaRPr>
          </a:p>
        </p:txBody>
      </p:sp>
      <p:sp>
        <p:nvSpPr>
          <p:cNvPr id="10" name="Rectangle 1"/>
          <p:cNvSpPr>
            <a:spLocks noChangeArrowheads="1"/>
          </p:cNvSpPr>
          <p:nvPr/>
        </p:nvSpPr>
        <p:spPr bwMode="auto">
          <a:xfrm>
            <a:off x="763960" y="1135772"/>
            <a:ext cx="8064896"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sz="2000" b="1" dirty="0" smtClean="0">
                <a:solidFill>
                  <a:srgbClr val="FFFFFF"/>
                </a:solidFill>
                <a:latin typeface="+mj-lt"/>
                <a:cs typeface="Times New Roman" pitchFamily="18" charset="0"/>
              </a:rPr>
              <a:t>Some (provocative) reflections :</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Shall museums be the most adequate frame, or even a possible partner, to fight against the abandoning of territories, by opposing community developmental strategies? </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What are exactly museums and how to differentiate them (if needed…) from other developmental community devices: cooperatives, cultural centers, socio-economic associations, etc.?</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Why to stick on museums when perhaps other more encompassing frames would maybe easily achieve the same community goals?</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In sum: Who needs museums – instead of employment generators - in (virtually) abandoned lands?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
        <p:nvSpPr>
          <p:cNvPr id="10" name="Rectangle 1"/>
          <p:cNvSpPr>
            <a:spLocks noChangeArrowheads="1"/>
          </p:cNvSpPr>
          <p:nvPr/>
        </p:nvSpPr>
        <p:spPr bwMode="auto">
          <a:xfrm>
            <a:off x="763960" y="993497"/>
            <a:ext cx="8064896" cy="47397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1200"/>
              </a:spcAft>
            </a:pPr>
            <a:r>
              <a:rPr lang="en-US" sz="2000" b="1" dirty="0" smtClean="0">
                <a:solidFill>
                  <a:srgbClr val="FFFFFF"/>
                </a:solidFill>
                <a:latin typeface="+mj-lt"/>
                <a:cs typeface="Times New Roman" pitchFamily="18" charset="0"/>
              </a:rPr>
              <a:t>My (modest) answer :</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Museums are necessarily to evolve and maybe be redefined in vast regions affected by emigration.</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Museums should be part / lead community empowering and developmental projects, making their expertise and facilities available for the purpose</a:t>
            </a:r>
          </a:p>
          <a:p>
            <a:pPr eaLnBrk="0" fontAlgn="base" hangingPunct="0">
              <a:spcBef>
                <a:spcPct val="0"/>
              </a:spcBef>
              <a:spcAft>
                <a:spcPts val="1200"/>
              </a:spcAft>
              <a:buFont typeface="Wingdings" pitchFamily="2" charset="2"/>
              <a:buChar char="ü"/>
            </a:pPr>
            <a:r>
              <a:rPr lang="en-US" sz="2000" dirty="0" smtClean="0">
                <a:solidFill>
                  <a:srgbClr val="FFFFFF"/>
                </a:solidFill>
                <a:latin typeface="+mj-lt"/>
                <a:cs typeface="Times New Roman" pitchFamily="18" charset="0"/>
              </a:rPr>
              <a:t> A new frame is needed and in fact already occurs in some countries where traditional separated institutions are merged, giving place to a new concept…</a:t>
            </a:r>
          </a:p>
          <a:p>
            <a:pPr eaLnBrk="0" fontAlgn="base" hangingPunct="0">
              <a:spcBef>
                <a:spcPct val="0"/>
              </a:spcBef>
              <a:spcAft>
                <a:spcPts val="1200"/>
              </a:spcAft>
            </a:pPr>
            <a:r>
              <a:rPr lang="en-US" sz="3200" b="1" dirty="0" smtClean="0">
                <a:solidFill>
                  <a:srgbClr val="FFFFFF"/>
                </a:solidFill>
                <a:latin typeface="+mj-lt"/>
                <a:cs typeface="Times New Roman" pitchFamily="18" charset="0"/>
              </a:rPr>
              <a:t>GLAM Plus</a:t>
            </a:r>
          </a:p>
          <a:p>
            <a:pPr eaLnBrk="0" fontAlgn="base" hangingPunct="0">
              <a:spcBef>
                <a:spcPct val="0"/>
              </a:spcBef>
              <a:spcAft>
                <a:spcPts val="1200"/>
              </a:spcAft>
            </a:pPr>
            <a:r>
              <a:rPr lang="en-US" sz="2000" dirty="0" smtClean="0">
                <a:solidFill>
                  <a:srgbClr val="FFFFFF"/>
                </a:solidFill>
                <a:latin typeface="+mj-lt"/>
                <a:cs typeface="Times New Roman" pitchFamily="18" charset="0"/>
              </a:rPr>
              <a:t>(Galleries, Libraries, Archives and Museums + Health Center, Fiscal Services, Newspapers and Web Access Point, Coffee Shop, etc.)</a:t>
            </a:r>
          </a:p>
        </p:txBody>
      </p:sp>
      <p:sp>
        <p:nvSpPr>
          <p:cNvPr id="8" name="Rectangle 1"/>
          <p:cNvSpPr>
            <a:spLocks noChangeArrowheads="1"/>
          </p:cNvSpPr>
          <p:nvPr/>
        </p:nvSpPr>
        <p:spPr bwMode="auto">
          <a:xfrm>
            <a:off x="611560" y="404664"/>
            <a:ext cx="806489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sz="2000" b="1" u="none" strike="noStrike" cap="none" normalizeH="0" baseline="0" dirty="0" smtClean="0">
                <a:ln>
                  <a:noFill/>
                </a:ln>
                <a:solidFill>
                  <a:srgbClr val="FFFFCC"/>
                </a:solidFill>
                <a:effectLst/>
                <a:latin typeface="+mj-lt"/>
                <a:ea typeface="Calibri" pitchFamily="34" charset="0"/>
                <a:cs typeface="Times New Roman" pitchFamily="18" charset="0"/>
              </a:rPr>
              <a:t>What can museums do in such circumstances ?</a:t>
            </a:r>
            <a:endParaRPr lang="en-US" sz="2000" dirty="0" smtClean="0">
              <a:solidFill>
                <a:srgbClr val="FFFFFF"/>
              </a:solidFill>
              <a:latin typeface="+mj-lt"/>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760"/>
            <a:ext cx="9144000" cy="1227154"/>
          </a:xfrm>
          <a:prstGeom prst="rect">
            <a:avLst/>
          </a:prstGeom>
        </p:spPr>
      </p:pic>
    </p:spTree>
    <p:extLst>
      <p:ext uri="{BB962C8B-B14F-4D97-AF65-F5344CB8AC3E}">
        <p14:creationId xmlns:p14="http://schemas.microsoft.com/office/powerpoint/2010/main" val="353945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graphicFrame>
        <p:nvGraphicFramePr>
          <p:cNvPr id="11" name="Diagrama 10"/>
          <p:cNvGraphicFramePr/>
          <p:nvPr>
            <p:extLst>
              <p:ext uri="{D42A27DB-BD31-4B8C-83A1-F6EECF244321}">
                <p14:modId xmlns:p14="http://schemas.microsoft.com/office/powerpoint/2010/main" val="3662165844"/>
              </p:ext>
            </p:extLst>
          </p:nvPr>
        </p:nvGraphicFramePr>
        <p:xfrm>
          <a:off x="611560" y="544960"/>
          <a:ext cx="7776864" cy="58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tângulo 2"/>
          <p:cNvSpPr/>
          <p:nvPr/>
        </p:nvSpPr>
        <p:spPr>
          <a:xfrm>
            <a:off x="990600" y="33156"/>
            <a:ext cx="6934200" cy="659540"/>
          </a:xfrm>
          <a:prstGeom prst="rect">
            <a:avLst/>
          </a:prstGeom>
        </p:spPr>
        <p:txBody>
          <a:bodyPr>
            <a:spAutoFit/>
          </a:bodyPr>
          <a:lstStyle/>
          <a:p>
            <a:pPr algn="ctr">
              <a:lnSpc>
                <a:spcPct val="150000"/>
              </a:lnSpc>
              <a:defRPr/>
            </a:pPr>
            <a:r>
              <a:rPr lang="en-GB" sz="2800" b="1" dirty="0" smtClean="0">
                <a:solidFill>
                  <a:srgbClr val="FFFFFF"/>
                </a:solidFill>
                <a:latin typeface="Trebuchet MS" pitchFamily="34" charset="0"/>
              </a:rPr>
              <a:t>New institutional frames</a:t>
            </a:r>
            <a:endParaRPr lang="pt-PT" sz="1400" b="1" dirty="0">
              <a:solidFill>
                <a:srgbClr val="FFFFFF"/>
              </a:solidFill>
              <a:latin typeface="Trebuchet MS"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graphicFrame>
        <p:nvGraphicFramePr>
          <p:cNvPr id="9" name="Diagrama 8"/>
          <p:cNvGraphicFramePr/>
          <p:nvPr>
            <p:extLst>
              <p:ext uri="{D42A27DB-BD31-4B8C-83A1-F6EECF244321}">
                <p14:modId xmlns:p14="http://schemas.microsoft.com/office/powerpoint/2010/main" val="676329422"/>
              </p:ext>
            </p:extLst>
          </p:nvPr>
        </p:nvGraphicFramePr>
        <p:xfrm>
          <a:off x="611560" y="332656"/>
          <a:ext cx="7776864" cy="5832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graphicFrame>
        <p:nvGraphicFramePr>
          <p:cNvPr id="10" name="Diagrama 9"/>
          <p:cNvGraphicFramePr/>
          <p:nvPr>
            <p:extLst>
              <p:ext uri="{D42A27DB-BD31-4B8C-83A1-F6EECF244321}">
                <p14:modId xmlns:p14="http://schemas.microsoft.com/office/powerpoint/2010/main" val="723346506"/>
              </p:ext>
            </p:extLst>
          </p:nvPr>
        </p:nvGraphicFramePr>
        <p:xfrm>
          <a:off x="611560" y="332656"/>
          <a:ext cx="7776864" cy="586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graphicFrame>
        <p:nvGraphicFramePr>
          <p:cNvPr id="9" name="Diagrama 8"/>
          <p:cNvGraphicFramePr/>
          <p:nvPr>
            <p:extLst>
              <p:ext uri="{D42A27DB-BD31-4B8C-83A1-F6EECF244321}">
                <p14:modId xmlns:p14="http://schemas.microsoft.com/office/powerpoint/2010/main" val="1301297778"/>
              </p:ext>
            </p:extLst>
          </p:nvPr>
        </p:nvGraphicFramePr>
        <p:xfrm>
          <a:off x="611560" y="476672"/>
          <a:ext cx="7776864"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cstate="screen"/>
          <a:stretch>
            <a:fillRect/>
          </a:stretch>
        </p:blipFill>
        <p:spPr>
          <a:xfrm>
            <a:off x="0" y="-5800"/>
            <a:ext cx="9130382" cy="6863800"/>
          </a:xfrm>
          <a:prstGeom prst="rect">
            <a:avLst/>
          </a:prstGeom>
        </p:spPr>
      </p:pic>
      <p:sp>
        <p:nvSpPr>
          <p:cNvPr id="3" name="Rectângulo 2"/>
          <p:cNvSpPr/>
          <p:nvPr/>
        </p:nvSpPr>
        <p:spPr>
          <a:xfrm>
            <a:off x="0" y="0"/>
            <a:ext cx="9144000" cy="6858000"/>
          </a:xfrm>
          <a:prstGeom prst="rect">
            <a:avLst/>
          </a:prstGeom>
          <a:solidFill>
            <a:schemeClr val="accent1">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descr="EU_LOGO.jpg"/>
          <p:cNvPicPr>
            <a:picLocks noChangeAspect="1"/>
          </p:cNvPicPr>
          <p:nvPr/>
        </p:nvPicPr>
        <p:blipFill>
          <a:blip r:embed="rId3" cstate="screen"/>
          <a:stretch>
            <a:fillRect/>
          </a:stretch>
        </p:blipFill>
        <p:spPr>
          <a:xfrm>
            <a:off x="6012160" y="6381328"/>
            <a:ext cx="435063" cy="288000"/>
          </a:xfrm>
          <a:prstGeom prst="rect">
            <a:avLst/>
          </a:prstGeom>
        </p:spPr>
      </p:pic>
      <p:sp>
        <p:nvSpPr>
          <p:cNvPr id="7" name="CaixaDeTexto 6"/>
          <p:cNvSpPr txBox="1"/>
          <p:nvPr/>
        </p:nvSpPr>
        <p:spPr>
          <a:xfrm>
            <a:off x="2771800" y="6433342"/>
            <a:ext cx="3168352" cy="288000"/>
          </a:xfrm>
          <a:prstGeom prst="rect">
            <a:avLst/>
          </a:prstGeom>
        </p:spPr>
        <p:txBody>
          <a:bodyPr vert="horz" wrap="square" tIns="0" rtlCol="0" anchor="b" anchorCtr="0">
            <a:noAutofit/>
          </a:bodyPr>
          <a:lstStyle/>
          <a:p>
            <a:pPr algn="just"/>
            <a:r>
              <a:rPr lang="en-US" sz="105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8" name="Imagem 7" descr="EULAC_SIGNATURE_C_NEGATIVE.png"/>
          <p:cNvPicPr>
            <a:picLocks noChangeAspect="1"/>
          </p:cNvPicPr>
          <p:nvPr/>
        </p:nvPicPr>
        <p:blipFill>
          <a:blip r:embed="rId4" cstate="screen"/>
          <a:stretch>
            <a:fillRect/>
          </a:stretch>
        </p:blipFill>
        <p:spPr>
          <a:xfrm>
            <a:off x="2267744" y="1923678"/>
            <a:ext cx="4557701" cy="1014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0" y="260648"/>
            <a:ext cx="9144000" cy="5142538"/>
          </a:xfrm>
          <a:prstGeom prst="rect">
            <a:avLst/>
          </a:prstGeom>
        </p:spPr>
      </p:pic>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9144000" cy="6357242"/>
          </a:xfrm>
          <a:prstGeom prst="rect">
            <a:avLst/>
          </a:prstGeom>
        </p:spPr>
      </p:pic>
    </p:spTree>
    <p:extLst>
      <p:ext uri="{BB962C8B-B14F-4D97-AF65-F5344CB8AC3E}">
        <p14:creationId xmlns:p14="http://schemas.microsoft.com/office/powerpoint/2010/main" val="201361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15616" y="1121838"/>
            <a:ext cx="6984776"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mj-lt"/>
                <a:ea typeface="Calibri" pitchFamily="34" charset="0"/>
                <a:cs typeface="Times New Roman" pitchFamily="18" charset="0"/>
              </a:rPr>
              <a:t>“Migration” viewed from the central European fortress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mj-lt"/>
                <a:ea typeface="Calibri" pitchFamily="34" charset="0"/>
                <a:cs typeface="Times New Roman" pitchFamily="18" charset="0"/>
              </a:rPr>
              <a:t>is mainly a matter of…</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PT" sz="1600" b="0" i="0" u="none" strike="noStrike" cap="none" normalizeH="0" baseline="0" dirty="0" smtClean="0">
              <a:ln>
                <a:noFill/>
              </a:ln>
              <a:solidFill>
                <a:srgbClr val="FFFFFF"/>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mj-lt"/>
                <a:ea typeface="Calibri" pitchFamily="34" charset="0"/>
                <a:cs typeface="Times New Roman" pitchFamily="18" charset="0"/>
              </a:rPr>
              <a:t>Immigration</a:t>
            </a:r>
            <a:endParaRPr kumimoji="0" lang="pt-PT" sz="2000" b="0" i="0" u="none" strike="noStrike" cap="none" normalizeH="0" baseline="0" dirty="0" smtClean="0">
              <a:ln>
                <a:noFill/>
              </a:ln>
              <a:solidFill>
                <a:srgbClr val="FFFF00"/>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rgbClr val="FFFFFF"/>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C000"/>
                </a:solidFill>
                <a:effectLst/>
                <a:latin typeface="+mj-lt"/>
                <a:ea typeface="Calibri" pitchFamily="34" charset="0"/>
                <a:cs typeface="Times New Roman" pitchFamily="18" charset="0"/>
              </a:rPr>
              <a:t>However…</a:t>
            </a:r>
            <a:endParaRPr kumimoji="0" lang="pt-PT" sz="1600" b="0" i="0" u="none" strike="noStrike" cap="none" normalizeH="0" baseline="0" dirty="0" smtClean="0">
              <a:ln>
                <a:noFill/>
              </a:ln>
              <a:solidFill>
                <a:srgbClr val="FFC000"/>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mj-lt"/>
                <a:ea typeface="Calibri" pitchFamily="34" charset="0"/>
                <a:cs typeface="Times New Roman" pitchFamily="18" charset="0"/>
              </a:rPr>
              <a:t>Viewed from the outside</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mj-lt"/>
                <a:ea typeface="Calibri" pitchFamily="34" charset="0"/>
                <a:cs typeface="Times New Roman" pitchFamily="18" charset="0"/>
              </a:rPr>
              <a:t>(including “peripheries” like the Europe’s Far-West lands),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mj-lt"/>
                <a:ea typeface="Calibri" pitchFamily="34" charset="0"/>
                <a:cs typeface="Times New Roman" pitchFamily="18" charset="0"/>
              </a:rPr>
              <a:t>it is rather a matter of…</a:t>
            </a:r>
            <a:endParaRPr kumimoji="0" lang="pt-PT" sz="1600" b="0" i="0" u="none" strike="noStrike" cap="none" normalizeH="0" baseline="0" dirty="0" smtClean="0">
              <a:ln>
                <a:noFill/>
              </a:ln>
              <a:solidFill>
                <a:srgbClr val="FFFFFF"/>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rgbClr val="FFFFFF"/>
              </a:solidFill>
              <a:effectLst/>
              <a:latin typeface="+mj-l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00"/>
                </a:solidFill>
                <a:effectLst/>
                <a:latin typeface="+mj-lt"/>
                <a:ea typeface="Calibri" pitchFamily="34" charset="0"/>
                <a:cs typeface="Times New Roman" pitchFamily="18" charset="0"/>
              </a:rPr>
              <a:t>Emigration</a:t>
            </a:r>
            <a:endParaRPr kumimoji="0" lang="en-US" sz="2000" b="0" i="0" u="none" strike="noStrike" cap="none" normalizeH="0" baseline="0" dirty="0" smtClean="0">
              <a:ln>
                <a:noFill/>
              </a:ln>
              <a:solidFill>
                <a:srgbClr val="FFFF00"/>
              </a:solidFill>
              <a:effectLst/>
              <a:latin typeface="+mj-lt"/>
            </a:endParaRPr>
          </a:p>
        </p:txBody>
      </p:sp>
      <p:sp>
        <p:nvSpPr>
          <p:cNvPr id="6"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7" name="Imagem 6" descr="EU_LOGO.jpg"/>
          <p:cNvPicPr>
            <a:picLocks noChangeAspect="1"/>
          </p:cNvPicPr>
          <p:nvPr/>
        </p:nvPicPr>
        <p:blipFill>
          <a:blip r:embed="rId2" cstate="screen"/>
          <a:stretch>
            <a:fillRect/>
          </a:stretch>
        </p:blipFill>
        <p:spPr>
          <a:xfrm>
            <a:off x="8460432" y="6349884"/>
            <a:ext cx="435063" cy="288000"/>
          </a:xfrm>
          <a:prstGeom prst="rect">
            <a:avLst/>
          </a:prstGeom>
        </p:spPr>
      </p:pic>
      <p:sp>
        <p:nvSpPr>
          <p:cNvPr id="8" name="CaixaDeTexto 7"/>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o 19"/>
          <p:cNvGrpSpPr/>
          <p:nvPr/>
        </p:nvGrpSpPr>
        <p:grpSpPr>
          <a:xfrm>
            <a:off x="611560" y="260648"/>
            <a:ext cx="7848872" cy="5616624"/>
            <a:chOff x="611560" y="260648"/>
            <a:chExt cx="7848872" cy="5616624"/>
          </a:xfrm>
        </p:grpSpPr>
        <p:pic>
          <p:nvPicPr>
            <p:cNvPr id="5" name="Imagem 4"/>
            <p:cNvPicPr/>
            <p:nvPr/>
          </p:nvPicPr>
          <p:blipFill>
            <a:blip r:embed="rId2" cstate="screen"/>
            <a:srcRect/>
            <a:stretch>
              <a:fillRect/>
            </a:stretch>
          </p:blipFill>
          <p:spPr bwMode="auto">
            <a:xfrm>
              <a:off x="4608284" y="404664"/>
              <a:ext cx="3564116" cy="2543829"/>
            </a:xfrm>
            <a:prstGeom prst="rect">
              <a:avLst/>
            </a:prstGeom>
            <a:noFill/>
            <a:ln w="9525">
              <a:noFill/>
              <a:miter lim="800000"/>
              <a:headEnd/>
              <a:tailEnd/>
            </a:ln>
            <a:effectLst>
              <a:outerShdw blurRad="241300" dist="177800" algn="ctr" rotWithShape="0">
                <a:srgbClr val="002060"/>
              </a:outerShdw>
            </a:effectLst>
          </p:spPr>
        </p:pic>
        <p:pic>
          <p:nvPicPr>
            <p:cNvPr id="7" name="Imagem 6"/>
            <p:cNvPicPr/>
            <p:nvPr/>
          </p:nvPicPr>
          <p:blipFill>
            <a:blip r:embed="rId3" cstate="screen"/>
            <a:srcRect/>
            <a:stretch>
              <a:fillRect/>
            </a:stretch>
          </p:blipFill>
          <p:spPr bwMode="auto">
            <a:xfrm>
              <a:off x="4764941" y="2592809"/>
              <a:ext cx="3695491" cy="3284463"/>
            </a:xfrm>
            <a:prstGeom prst="rect">
              <a:avLst/>
            </a:prstGeom>
            <a:noFill/>
            <a:ln w="9525">
              <a:noFill/>
              <a:miter lim="800000"/>
              <a:headEnd/>
              <a:tailEnd/>
            </a:ln>
            <a:effectLst>
              <a:outerShdw blurRad="241300" dist="177800" algn="ctr" rotWithShape="0">
                <a:srgbClr val="002060"/>
              </a:outerShdw>
            </a:effectLst>
          </p:spPr>
        </p:pic>
        <p:sp>
          <p:nvSpPr>
            <p:cNvPr id="10" name="Rectangle 1"/>
            <p:cNvSpPr>
              <a:spLocks noChangeArrowheads="1"/>
            </p:cNvSpPr>
            <p:nvPr/>
          </p:nvSpPr>
          <p:spPr bwMode="auto">
            <a:xfrm>
              <a:off x="5580112" y="1196752"/>
              <a:ext cx="2520280" cy="692497"/>
            </a:xfrm>
            <a:prstGeom prst="rect">
              <a:avLst/>
            </a:prstGeom>
            <a:solidFill>
              <a:schemeClr val="bg1">
                <a:alpha val="44000"/>
              </a:schemeClr>
            </a:solidFill>
            <a:ln w="9525">
              <a:noFill/>
              <a:miter lim="800000"/>
              <a:headEnd/>
              <a:tailEnd/>
            </a:ln>
            <a:effectLst>
              <a:outerShdw blurRad="139700" dist="101600" dir="2040000" algn="ctr" rotWithShape="0">
                <a:schemeClr val="bg1">
                  <a:lumMod val="90000"/>
                  <a:lumOff val="10000"/>
                  <a:alpha val="78000"/>
                </a:schemeClr>
              </a:outerShdw>
            </a:effectLst>
          </p:spPr>
          <p:txBody>
            <a:bodyPr vert="horz" wrap="square" lIns="91440" tIns="45720" rIns="9144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mj-lt"/>
                </a:rPr>
                <a:t>Portugal</a:t>
              </a:r>
              <a:r>
                <a:rPr kumimoji="0" lang="en-US" sz="1400" b="1" i="0" u="none" strike="noStrike" cap="none" normalizeH="0" dirty="0" smtClean="0">
                  <a:ln>
                    <a:noFill/>
                  </a:ln>
                  <a:solidFill>
                    <a:srgbClr val="FFC000"/>
                  </a:solidFill>
                  <a:effectLst/>
                  <a:latin typeface="+mj-lt"/>
                </a:rPr>
                <a:t> is the 2</a:t>
              </a:r>
              <a:r>
                <a:rPr kumimoji="0" lang="en-US" sz="1400" b="1" i="0" u="none" strike="noStrike" cap="none" normalizeH="0" baseline="30000" dirty="0" smtClean="0">
                  <a:ln>
                    <a:noFill/>
                  </a:ln>
                  <a:solidFill>
                    <a:srgbClr val="FFC000"/>
                  </a:solidFill>
                  <a:effectLst/>
                  <a:latin typeface="+mj-lt"/>
                </a:rPr>
                <a:t>nd </a:t>
              </a:r>
              <a:r>
                <a:rPr kumimoji="0" lang="en-US" sz="1400" b="1" i="0" u="none" strike="noStrike" cap="none" normalizeH="0" dirty="0" smtClean="0">
                  <a:ln>
                    <a:noFill/>
                  </a:ln>
                  <a:solidFill>
                    <a:srgbClr val="FFC000"/>
                  </a:solidFill>
                  <a:effectLst/>
                  <a:latin typeface="+mj-lt"/>
                </a:rPr>
                <a:t> country in EU with more emigration</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dirty="0" smtClean="0">
                  <a:ln>
                    <a:noFill/>
                  </a:ln>
                  <a:solidFill>
                    <a:srgbClr val="FFC000"/>
                  </a:solidFill>
                  <a:effectLst/>
                  <a:latin typeface="+mj-lt"/>
                </a:rPr>
                <a:t> </a:t>
              </a:r>
              <a:endParaRPr kumimoji="0" lang="en-US" sz="1400" b="1" i="0" u="none" strike="noStrike" cap="none" normalizeH="0" baseline="0" dirty="0" smtClean="0">
                <a:ln>
                  <a:noFill/>
                </a:ln>
                <a:solidFill>
                  <a:srgbClr val="FFC000"/>
                </a:solidFill>
                <a:effectLst/>
                <a:latin typeface="+mj-lt"/>
              </a:endParaRPr>
            </a:p>
          </p:txBody>
        </p:sp>
        <p:sp>
          <p:nvSpPr>
            <p:cNvPr id="12" name="Rectangle 1"/>
            <p:cNvSpPr>
              <a:spLocks noChangeArrowheads="1"/>
            </p:cNvSpPr>
            <p:nvPr/>
          </p:nvSpPr>
          <p:spPr bwMode="auto">
            <a:xfrm>
              <a:off x="5868144" y="3276738"/>
              <a:ext cx="2520280" cy="877163"/>
            </a:xfrm>
            <a:prstGeom prst="rect">
              <a:avLst/>
            </a:prstGeom>
            <a:solidFill>
              <a:schemeClr val="bg1">
                <a:alpha val="44000"/>
              </a:schemeClr>
            </a:solidFill>
            <a:ln w="9525">
              <a:noFill/>
              <a:miter lim="800000"/>
              <a:headEnd/>
              <a:tailEnd/>
            </a:ln>
            <a:effectLst>
              <a:outerShdw blurRad="139700" dist="101600" dir="2040000" algn="ctr" rotWithShape="0">
                <a:schemeClr val="bg1">
                  <a:lumMod val="90000"/>
                  <a:lumOff val="10000"/>
                  <a:alpha val="78000"/>
                </a:schemeClr>
              </a:outerShdw>
            </a:effectLst>
          </p:spPr>
          <p:txBody>
            <a:bodyPr vert="horz" wrap="square" lIns="91440" tIns="45720" rIns="9144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mj-lt"/>
                </a:rPr>
                <a:t>There are 31,2 million </a:t>
              </a:r>
              <a:r>
                <a:rPr kumimoji="0" lang="en-US" sz="1400" b="1" i="0" u="none" strike="noStrike" cap="none" normalizeH="0" baseline="0" dirty="0" err="1" smtClean="0">
                  <a:ln>
                    <a:noFill/>
                  </a:ln>
                  <a:solidFill>
                    <a:srgbClr val="FFC000"/>
                  </a:solidFill>
                  <a:effectLst/>
                  <a:latin typeface="+mj-lt"/>
                </a:rPr>
                <a:t>portuguese</a:t>
              </a:r>
              <a:r>
                <a:rPr kumimoji="0" lang="en-US" sz="1400" b="1" i="0" u="none" strike="noStrike" cap="none" normalizeH="0" baseline="0" dirty="0" smtClean="0">
                  <a:ln>
                    <a:noFill/>
                  </a:ln>
                  <a:solidFill>
                    <a:srgbClr val="FFC000"/>
                  </a:solidFill>
                  <a:effectLst/>
                  <a:latin typeface="+mj-lt"/>
                </a:rPr>
                <a:t> in the world</a:t>
              </a:r>
            </a:p>
            <a:p>
              <a:pPr marL="0" marR="0" lvl="0" indent="0" algn="r" defTabSz="914400" rtl="0" eaLnBrk="1" fontAlgn="base" latinLnBrk="0" hangingPunct="1">
                <a:lnSpc>
                  <a:spcPct val="100000"/>
                </a:lnSpc>
                <a:spcBef>
                  <a:spcPct val="0"/>
                </a:spcBef>
                <a:spcAft>
                  <a:spcPct val="0"/>
                </a:spcAft>
                <a:buClrTx/>
                <a:buSzTx/>
                <a:buFontTx/>
                <a:buNone/>
                <a:tabLst/>
              </a:pPr>
              <a:r>
                <a:rPr lang="en-US" sz="1200" b="1" dirty="0" smtClean="0">
                  <a:solidFill>
                    <a:srgbClr val="FFFFFF"/>
                  </a:solidFill>
                  <a:latin typeface="+mj-lt"/>
                </a:rPr>
                <a:t>(less than 10 millions in Portugal)</a:t>
              </a:r>
              <a:endParaRPr kumimoji="0" lang="en-US" sz="1200" b="1" i="0" u="none" strike="noStrike" cap="none" normalizeH="0" dirty="0" smtClean="0">
                <a:ln>
                  <a:noFill/>
                </a:ln>
                <a:solidFill>
                  <a:srgbClr val="FFFFFF"/>
                </a:solidFill>
                <a:effectLst/>
                <a:latin typeface="+mj-lt"/>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dirty="0" smtClean="0">
                  <a:ln>
                    <a:noFill/>
                  </a:ln>
                  <a:solidFill>
                    <a:srgbClr val="FFC000"/>
                  </a:solidFill>
                  <a:effectLst/>
                  <a:latin typeface="+mj-lt"/>
                </a:rPr>
                <a:t> </a:t>
              </a:r>
              <a:endParaRPr kumimoji="0" lang="en-US" sz="1400" b="1" i="0" u="none" strike="noStrike" cap="none" normalizeH="0" baseline="0" dirty="0" smtClean="0">
                <a:ln>
                  <a:noFill/>
                </a:ln>
                <a:solidFill>
                  <a:srgbClr val="FFC000"/>
                </a:solidFill>
                <a:effectLst/>
                <a:latin typeface="+mj-lt"/>
              </a:endParaRPr>
            </a:p>
          </p:txBody>
        </p:sp>
        <p:pic>
          <p:nvPicPr>
            <p:cNvPr id="4" name="Imagem 3"/>
            <p:cNvPicPr/>
            <p:nvPr/>
          </p:nvPicPr>
          <p:blipFill>
            <a:blip r:embed="rId4" cstate="screen"/>
            <a:srcRect/>
            <a:stretch>
              <a:fillRect/>
            </a:stretch>
          </p:blipFill>
          <p:spPr bwMode="auto">
            <a:xfrm>
              <a:off x="1079892" y="260648"/>
              <a:ext cx="3420100" cy="2808312"/>
            </a:xfrm>
            <a:prstGeom prst="rect">
              <a:avLst/>
            </a:prstGeom>
            <a:noFill/>
            <a:ln w="9525">
              <a:noFill/>
              <a:miter lim="800000"/>
              <a:headEnd/>
              <a:tailEnd/>
            </a:ln>
            <a:effectLst>
              <a:outerShdw blurRad="241300" dist="177800" algn="ctr" rotWithShape="0">
                <a:srgbClr val="002060"/>
              </a:outerShdw>
            </a:effectLst>
          </p:spPr>
        </p:pic>
        <p:sp>
          <p:nvSpPr>
            <p:cNvPr id="8" name="Rectangle 1"/>
            <p:cNvSpPr>
              <a:spLocks noChangeArrowheads="1"/>
            </p:cNvSpPr>
            <p:nvPr/>
          </p:nvSpPr>
          <p:spPr bwMode="auto">
            <a:xfrm>
              <a:off x="1823055" y="625187"/>
              <a:ext cx="2520280" cy="692497"/>
            </a:xfrm>
            <a:prstGeom prst="rect">
              <a:avLst/>
            </a:prstGeom>
            <a:solidFill>
              <a:schemeClr val="bg1">
                <a:alpha val="44000"/>
              </a:schemeClr>
            </a:solidFill>
            <a:ln w="9525">
              <a:noFill/>
              <a:miter lim="800000"/>
              <a:headEnd/>
              <a:tailEnd/>
            </a:ln>
            <a:effectLst>
              <a:outerShdw blurRad="139700" dist="101600" dir="2040000" algn="ctr" rotWithShape="0">
                <a:schemeClr val="bg1">
                  <a:lumMod val="90000"/>
                  <a:lumOff val="10000"/>
                  <a:alpha val="78000"/>
                </a:schemeClr>
              </a:outerShdw>
            </a:effectLst>
          </p:spPr>
          <p:txBody>
            <a:bodyPr vert="horz" wrap="square" lIns="91440" tIns="45720" rIns="9144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mj-lt"/>
                </a:rPr>
                <a:t>Portugal</a:t>
              </a:r>
              <a:r>
                <a:rPr kumimoji="0" lang="en-US" sz="1400" b="1" i="0" u="none" strike="noStrike" cap="none" normalizeH="0" dirty="0" smtClean="0">
                  <a:ln>
                    <a:noFill/>
                  </a:ln>
                  <a:solidFill>
                    <a:srgbClr val="FFC000"/>
                  </a:solidFill>
                  <a:effectLst/>
                  <a:latin typeface="+mj-lt"/>
                </a:rPr>
                <a:t> is the 12</a:t>
              </a:r>
              <a:r>
                <a:rPr kumimoji="0" lang="en-US" sz="1400" b="1" i="0" u="none" strike="noStrike" cap="none" normalizeH="0" baseline="30000" dirty="0" smtClean="0">
                  <a:ln>
                    <a:noFill/>
                  </a:ln>
                  <a:solidFill>
                    <a:srgbClr val="FFC000"/>
                  </a:solidFill>
                  <a:effectLst/>
                  <a:latin typeface="+mj-lt"/>
                </a:rPr>
                <a:t>th</a:t>
              </a:r>
              <a:r>
                <a:rPr kumimoji="0" lang="en-US" sz="1400" b="1" i="0" u="none" strike="noStrike" cap="none" normalizeH="0" dirty="0" smtClean="0">
                  <a:ln>
                    <a:noFill/>
                  </a:ln>
                  <a:solidFill>
                    <a:srgbClr val="FFC000"/>
                  </a:solidFill>
                  <a:effectLst/>
                  <a:latin typeface="+mj-lt"/>
                </a:rPr>
                <a:t> country in the world with more emigration</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dirty="0" smtClean="0">
                  <a:ln>
                    <a:noFill/>
                  </a:ln>
                  <a:solidFill>
                    <a:srgbClr val="FFC000"/>
                  </a:solidFill>
                  <a:effectLst/>
                  <a:latin typeface="+mj-lt"/>
                </a:rPr>
                <a:t> </a:t>
              </a:r>
              <a:endParaRPr kumimoji="0" lang="en-US" sz="1400" b="1" i="0" u="none" strike="noStrike" cap="none" normalizeH="0" baseline="0" dirty="0" smtClean="0">
                <a:ln>
                  <a:noFill/>
                </a:ln>
                <a:solidFill>
                  <a:srgbClr val="FFC000"/>
                </a:solidFill>
                <a:effectLst/>
                <a:latin typeface="+mj-lt"/>
              </a:endParaRPr>
            </a:p>
          </p:txBody>
        </p:sp>
        <p:pic>
          <p:nvPicPr>
            <p:cNvPr id="6" name="Imagem 5"/>
            <p:cNvPicPr/>
            <p:nvPr/>
          </p:nvPicPr>
          <p:blipFill>
            <a:blip r:embed="rId5" cstate="screen"/>
            <a:srcRect/>
            <a:stretch>
              <a:fillRect/>
            </a:stretch>
          </p:blipFill>
          <p:spPr bwMode="auto">
            <a:xfrm>
              <a:off x="611560" y="2492896"/>
              <a:ext cx="3960440" cy="3240360"/>
            </a:xfrm>
            <a:prstGeom prst="rect">
              <a:avLst/>
            </a:prstGeom>
            <a:noFill/>
            <a:ln w="9525">
              <a:noFill/>
              <a:miter lim="800000"/>
              <a:headEnd/>
              <a:tailEnd/>
            </a:ln>
            <a:effectLst>
              <a:outerShdw blurRad="241300" dist="177800" algn="ctr" rotWithShape="0">
                <a:srgbClr val="002060"/>
              </a:outerShdw>
            </a:effectLst>
          </p:spPr>
        </p:pic>
        <p:sp>
          <p:nvSpPr>
            <p:cNvPr id="11" name="Rectangle 1"/>
            <p:cNvSpPr>
              <a:spLocks noChangeArrowheads="1"/>
            </p:cNvSpPr>
            <p:nvPr/>
          </p:nvSpPr>
          <p:spPr bwMode="auto">
            <a:xfrm>
              <a:off x="2123728" y="3212976"/>
              <a:ext cx="2307227" cy="692497"/>
            </a:xfrm>
            <a:prstGeom prst="rect">
              <a:avLst/>
            </a:prstGeom>
            <a:solidFill>
              <a:schemeClr val="bg1">
                <a:alpha val="44000"/>
              </a:schemeClr>
            </a:solidFill>
            <a:ln w="9525">
              <a:noFill/>
              <a:miter lim="800000"/>
              <a:headEnd/>
              <a:tailEnd/>
            </a:ln>
            <a:effectLst>
              <a:outerShdw blurRad="139700" dist="101600" dir="2040000" algn="ctr" rotWithShape="0">
                <a:schemeClr val="bg1">
                  <a:lumMod val="90000"/>
                  <a:lumOff val="10000"/>
                  <a:alpha val="78000"/>
                </a:schemeClr>
              </a:outerShdw>
            </a:effectLst>
          </p:spPr>
          <p:txBody>
            <a:bodyPr vert="horz" wrap="square" lIns="91440" tIns="45720" rIns="91440" bIns="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C000"/>
                  </a:solidFill>
                  <a:effectLst/>
                  <a:latin typeface="+mj-lt"/>
                </a:rPr>
                <a:t>Portugal</a:t>
              </a:r>
              <a:r>
                <a:rPr kumimoji="0" lang="en-US" sz="1400" b="1" i="0" u="none" strike="noStrike" cap="none" normalizeH="0" dirty="0" smtClean="0">
                  <a:ln>
                    <a:noFill/>
                  </a:ln>
                  <a:solidFill>
                    <a:srgbClr val="FFC000"/>
                  </a:solidFill>
                  <a:effectLst/>
                  <a:latin typeface="+mj-lt"/>
                </a:rPr>
                <a:t> has the highest emigration rate in EU</a:t>
              </a: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dirty="0" smtClean="0">
                  <a:ln>
                    <a:noFill/>
                  </a:ln>
                  <a:solidFill>
                    <a:srgbClr val="FFC000"/>
                  </a:solidFill>
                  <a:effectLst/>
                  <a:latin typeface="+mj-lt"/>
                </a:rPr>
                <a:t> </a:t>
              </a:r>
              <a:endParaRPr kumimoji="0" lang="en-US" sz="1400" b="1" i="0" u="none" strike="noStrike" cap="none" normalizeH="0" baseline="0" dirty="0" smtClean="0">
                <a:ln>
                  <a:noFill/>
                </a:ln>
                <a:solidFill>
                  <a:srgbClr val="FFC000"/>
                </a:solidFill>
                <a:effectLst/>
                <a:latin typeface="+mj-lt"/>
              </a:endParaRPr>
            </a:p>
          </p:txBody>
        </p:sp>
      </p:grpSp>
      <p:sp>
        <p:nvSpPr>
          <p:cNvPr id="17"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8" name="Imagem 17" descr="EU_LOGO.jpg"/>
          <p:cNvPicPr>
            <a:picLocks noChangeAspect="1"/>
          </p:cNvPicPr>
          <p:nvPr/>
        </p:nvPicPr>
        <p:blipFill>
          <a:blip r:embed="rId6" cstate="screen"/>
          <a:stretch>
            <a:fillRect/>
          </a:stretch>
        </p:blipFill>
        <p:spPr>
          <a:xfrm>
            <a:off x="8460432" y="6349884"/>
            <a:ext cx="435063" cy="288000"/>
          </a:xfrm>
          <a:prstGeom prst="rect">
            <a:avLst/>
          </a:prstGeom>
        </p:spPr>
      </p:pic>
      <p:sp>
        <p:nvSpPr>
          <p:cNvPr id="19" name="CaixaDeTexto 18"/>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screen"/>
          <a:srcRect/>
          <a:stretch>
            <a:fillRect/>
          </a:stretch>
        </p:blipFill>
        <p:spPr bwMode="auto">
          <a:xfrm>
            <a:off x="323528" y="776247"/>
            <a:ext cx="8396790" cy="3876889"/>
          </a:xfrm>
          <a:prstGeom prst="rect">
            <a:avLst/>
          </a:prstGeom>
          <a:noFill/>
          <a:ln w="9525">
            <a:noFill/>
            <a:miter lim="800000"/>
            <a:headEnd/>
            <a:tailEnd/>
          </a:ln>
        </p:spPr>
      </p:pic>
      <p:sp>
        <p:nvSpPr>
          <p:cNvPr id="7" name="Rectangle 1"/>
          <p:cNvSpPr>
            <a:spLocks noChangeArrowheads="1"/>
          </p:cNvSpPr>
          <p:nvPr/>
        </p:nvSpPr>
        <p:spPr bwMode="auto">
          <a:xfrm>
            <a:off x="251520" y="188640"/>
            <a:ext cx="6984776"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sz="2000" i="0" u="none" strike="noStrike" cap="none" normalizeH="0" baseline="0" dirty="0" smtClean="0">
                <a:ln>
                  <a:noFill/>
                </a:ln>
                <a:solidFill>
                  <a:srgbClr val="FFFFFF"/>
                </a:solidFill>
                <a:effectLst/>
                <a:latin typeface="+mj-lt"/>
                <a:ea typeface="Calibri" pitchFamily="34" charset="0"/>
                <a:cs typeface="Times New Roman" pitchFamily="18" charset="0"/>
              </a:rPr>
              <a:t>Emigration is a long rooted process in Portugal…</a:t>
            </a:r>
          </a:p>
          <a:p>
            <a:pPr algn="just" eaLnBrk="0" fontAlgn="base" hangingPunct="0">
              <a:spcBef>
                <a:spcPct val="0"/>
              </a:spcBef>
              <a:spcAft>
                <a:spcPct val="0"/>
              </a:spcAft>
            </a:pPr>
            <a:endParaRPr kumimoji="0" lang="en-US" sz="2000" i="0" u="none" strike="noStrike" cap="none" normalizeH="0" baseline="0" dirty="0" smtClean="0">
              <a:ln>
                <a:noFill/>
              </a:ln>
              <a:solidFill>
                <a:srgbClr val="FFFFFF"/>
              </a:solidFill>
              <a:effectLst/>
              <a:latin typeface="+mj-lt"/>
            </a:endParaRPr>
          </a:p>
        </p:txBody>
      </p:sp>
      <p:sp>
        <p:nvSpPr>
          <p:cNvPr id="4" name="Rectângulo 3"/>
          <p:cNvSpPr/>
          <p:nvPr/>
        </p:nvSpPr>
        <p:spPr>
          <a:xfrm>
            <a:off x="2555776" y="3140968"/>
            <a:ext cx="576064" cy="2880320"/>
          </a:xfrm>
          <a:prstGeom prst="rect">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3563888" y="3140968"/>
            <a:ext cx="1008112" cy="2880320"/>
          </a:xfrm>
          <a:prstGeom prst="rect">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ângulo 5"/>
          <p:cNvSpPr/>
          <p:nvPr/>
        </p:nvSpPr>
        <p:spPr>
          <a:xfrm>
            <a:off x="5508104" y="3140968"/>
            <a:ext cx="1296144" cy="2880320"/>
          </a:xfrm>
          <a:prstGeom prst="rect">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Rectângulo 7"/>
          <p:cNvSpPr/>
          <p:nvPr/>
        </p:nvSpPr>
        <p:spPr>
          <a:xfrm>
            <a:off x="8028384" y="3140968"/>
            <a:ext cx="576064" cy="2880320"/>
          </a:xfrm>
          <a:prstGeom prst="rect">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CaixaDeTexto 8"/>
          <p:cNvSpPr txBox="1"/>
          <p:nvPr/>
        </p:nvSpPr>
        <p:spPr>
          <a:xfrm>
            <a:off x="1882056" y="5292787"/>
            <a:ext cx="1233030" cy="461665"/>
          </a:xfrm>
          <a:prstGeom prst="rect">
            <a:avLst/>
          </a:prstGeom>
          <a:noFill/>
        </p:spPr>
        <p:txBody>
          <a:bodyPr wrap="none" rtlCol="0">
            <a:spAutoFit/>
          </a:bodyPr>
          <a:lstStyle/>
          <a:p>
            <a:pPr algn="r"/>
            <a:r>
              <a:rPr lang="pt-PT" sz="1200" dirty="0" smtClean="0">
                <a:solidFill>
                  <a:srgbClr val="FFFFCC"/>
                </a:solidFill>
              </a:rPr>
              <a:t>Financial </a:t>
            </a:r>
            <a:r>
              <a:rPr lang="pt-PT" sz="1200" dirty="0" err="1" smtClean="0">
                <a:solidFill>
                  <a:srgbClr val="FFFFCC"/>
                </a:solidFill>
              </a:rPr>
              <a:t>crisis</a:t>
            </a:r>
            <a:endParaRPr lang="pt-PT" sz="1200" dirty="0" smtClean="0">
              <a:solidFill>
                <a:srgbClr val="FFFFCC"/>
              </a:solidFill>
            </a:endParaRPr>
          </a:p>
          <a:p>
            <a:pPr algn="r"/>
            <a:r>
              <a:rPr lang="pt-PT" sz="1200" dirty="0" smtClean="0">
                <a:solidFill>
                  <a:srgbClr val="FFFFCC"/>
                </a:solidFill>
              </a:rPr>
              <a:t>and </a:t>
            </a:r>
            <a:r>
              <a:rPr lang="pt-PT" sz="1200" dirty="0" err="1" smtClean="0">
                <a:solidFill>
                  <a:srgbClr val="FFFFCC"/>
                </a:solidFill>
              </a:rPr>
              <a:t>bankruptcy</a:t>
            </a:r>
            <a:endParaRPr lang="pt-PT" sz="1200" dirty="0">
              <a:solidFill>
                <a:srgbClr val="FFFFCC"/>
              </a:solidFill>
            </a:endParaRPr>
          </a:p>
        </p:txBody>
      </p:sp>
      <p:sp>
        <p:nvSpPr>
          <p:cNvPr id="10" name="CaixaDeTexto 9"/>
          <p:cNvSpPr txBox="1"/>
          <p:nvPr/>
        </p:nvSpPr>
        <p:spPr>
          <a:xfrm>
            <a:off x="3398006" y="5292787"/>
            <a:ext cx="1200521" cy="461665"/>
          </a:xfrm>
          <a:prstGeom prst="rect">
            <a:avLst/>
          </a:prstGeom>
          <a:noFill/>
        </p:spPr>
        <p:txBody>
          <a:bodyPr wrap="none" rtlCol="0">
            <a:spAutoFit/>
          </a:bodyPr>
          <a:lstStyle/>
          <a:p>
            <a:pPr algn="r"/>
            <a:r>
              <a:rPr lang="pt-PT" sz="1200" dirty="0" smtClean="0">
                <a:solidFill>
                  <a:srgbClr val="FFFFCC"/>
                </a:solidFill>
              </a:rPr>
              <a:t>1st  </a:t>
            </a:r>
            <a:r>
              <a:rPr lang="pt-PT" sz="1200" dirty="0" err="1" smtClean="0">
                <a:solidFill>
                  <a:srgbClr val="FFFFCC"/>
                </a:solidFill>
              </a:rPr>
              <a:t>Republic</a:t>
            </a:r>
            <a:endParaRPr lang="pt-PT" sz="1200" dirty="0" smtClean="0">
              <a:solidFill>
                <a:srgbClr val="FFFFCC"/>
              </a:solidFill>
            </a:endParaRPr>
          </a:p>
          <a:p>
            <a:pPr algn="r"/>
            <a:r>
              <a:rPr lang="pt-PT" sz="1200" dirty="0" smtClean="0">
                <a:solidFill>
                  <a:srgbClr val="FFFFCC"/>
                </a:solidFill>
              </a:rPr>
              <a:t>and </a:t>
            </a:r>
            <a:r>
              <a:rPr lang="pt-PT" sz="1200" dirty="0" err="1" smtClean="0">
                <a:solidFill>
                  <a:srgbClr val="FFFFCC"/>
                </a:solidFill>
              </a:rPr>
              <a:t>World</a:t>
            </a:r>
            <a:r>
              <a:rPr lang="pt-PT" sz="1200" dirty="0" smtClean="0">
                <a:solidFill>
                  <a:srgbClr val="FFFFCC"/>
                </a:solidFill>
              </a:rPr>
              <a:t> </a:t>
            </a:r>
            <a:r>
              <a:rPr lang="pt-PT" sz="1200" dirty="0" err="1" smtClean="0">
                <a:solidFill>
                  <a:srgbClr val="FFFFCC"/>
                </a:solidFill>
              </a:rPr>
              <a:t>War</a:t>
            </a:r>
            <a:endParaRPr lang="pt-PT" sz="1200" dirty="0">
              <a:solidFill>
                <a:srgbClr val="FFFFCC"/>
              </a:solidFill>
            </a:endParaRPr>
          </a:p>
        </p:txBody>
      </p:sp>
      <p:sp>
        <p:nvSpPr>
          <p:cNvPr id="11" name="CaixaDeTexto 10"/>
          <p:cNvSpPr txBox="1"/>
          <p:nvPr/>
        </p:nvSpPr>
        <p:spPr>
          <a:xfrm>
            <a:off x="5511908" y="5230941"/>
            <a:ext cx="1292340" cy="646331"/>
          </a:xfrm>
          <a:prstGeom prst="rect">
            <a:avLst/>
          </a:prstGeom>
          <a:noFill/>
        </p:spPr>
        <p:txBody>
          <a:bodyPr wrap="none" rtlCol="0">
            <a:spAutoFit/>
          </a:bodyPr>
          <a:lstStyle/>
          <a:p>
            <a:pPr algn="r"/>
            <a:r>
              <a:rPr lang="pt-PT" sz="1200" dirty="0" smtClean="0">
                <a:solidFill>
                  <a:srgbClr val="FFFFCC"/>
                </a:solidFill>
              </a:rPr>
              <a:t>Post-2nd </a:t>
            </a:r>
            <a:r>
              <a:rPr lang="pt-PT" sz="1200" dirty="0" err="1" smtClean="0">
                <a:solidFill>
                  <a:srgbClr val="FFFFCC"/>
                </a:solidFill>
              </a:rPr>
              <a:t>War</a:t>
            </a:r>
            <a:endParaRPr lang="pt-PT" sz="1200" dirty="0" smtClean="0">
              <a:solidFill>
                <a:srgbClr val="FFFFCC"/>
              </a:solidFill>
            </a:endParaRPr>
          </a:p>
          <a:p>
            <a:pPr algn="r"/>
            <a:r>
              <a:rPr lang="pt-PT" sz="1200" dirty="0" err="1" smtClean="0">
                <a:solidFill>
                  <a:srgbClr val="FFFFCC"/>
                </a:solidFill>
              </a:rPr>
              <a:t>Ditactorship</a:t>
            </a:r>
            <a:r>
              <a:rPr lang="pt-PT" sz="1200" dirty="0" smtClean="0">
                <a:solidFill>
                  <a:srgbClr val="FFFFCC"/>
                </a:solidFill>
              </a:rPr>
              <a:t> </a:t>
            </a:r>
          </a:p>
          <a:p>
            <a:pPr algn="r"/>
            <a:r>
              <a:rPr lang="pt-PT" sz="1200" dirty="0" smtClean="0">
                <a:solidFill>
                  <a:srgbClr val="FFFFCC"/>
                </a:solidFill>
              </a:rPr>
              <a:t>and </a:t>
            </a:r>
            <a:r>
              <a:rPr lang="pt-PT" sz="1200" dirty="0" err="1" smtClean="0">
                <a:solidFill>
                  <a:srgbClr val="FFFFCC"/>
                </a:solidFill>
              </a:rPr>
              <a:t>Isolationism</a:t>
            </a:r>
            <a:endParaRPr lang="pt-PT" sz="1200" dirty="0" smtClean="0">
              <a:solidFill>
                <a:srgbClr val="FFFFCC"/>
              </a:solidFill>
            </a:endParaRPr>
          </a:p>
        </p:txBody>
      </p:sp>
      <p:sp>
        <p:nvSpPr>
          <p:cNvPr id="13" name="Rectângulo 12"/>
          <p:cNvSpPr/>
          <p:nvPr/>
        </p:nvSpPr>
        <p:spPr>
          <a:xfrm>
            <a:off x="7308304" y="3140968"/>
            <a:ext cx="576064" cy="2880320"/>
          </a:xfrm>
          <a:prstGeom prst="rect">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CaixaDeTexto 13"/>
          <p:cNvSpPr txBox="1"/>
          <p:nvPr/>
        </p:nvSpPr>
        <p:spPr>
          <a:xfrm>
            <a:off x="6984763" y="5085184"/>
            <a:ext cx="899605" cy="461665"/>
          </a:xfrm>
          <a:prstGeom prst="rect">
            <a:avLst/>
          </a:prstGeom>
          <a:noFill/>
        </p:spPr>
        <p:txBody>
          <a:bodyPr wrap="none" rtlCol="0">
            <a:spAutoFit/>
          </a:bodyPr>
          <a:lstStyle/>
          <a:p>
            <a:pPr algn="r"/>
            <a:r>
              <a:rPr lang="pt-PT" sz="1200" dirty="0" smtClean="0">
                <a:solidFill>
                  <a:srgbClr val="FFFFCC"/>
                </a:solidFill>
              </a:rPr>
              <a:t>CEE/EU</a:t>
            </a:r>
          </a:p>
          <a:p>
            <a:pPr algn="r"/>
            <a:r>
              <a:rPr lang="pt-PT" sz="1200" dirty="0" err="1" smtClean="0">
                <a:solidFill>
                  <a:srgbClr val="FFFFCC"/>
                </a:solidFill>
              </a:rPr>
              <a:t>integration</a:t>
            </a:r>
            <a:endParaRPr lang="pt-PT" sz="1200" dirty="0" smtClean="0">
              <a:solidFill>
                <a:srgbClr val="FFFFCC"/>
              </a:solidFill>
            </a:endParaRPr>
          </a:p>
        </p:txBody>
      </p:sp>
      <p:sp>
        <p:nvSpPr>
          <p:cNvPr id="12" name="CaixaDeTexto 11"/>
          <p:cNvSpPr txBox="1"/>
          <p:nvPr/>
        </p:nvSpPr>
        <p:spPr>
          <a:xfrm>
            <a:off x="7619884" y="5487615"/>
            <a:ext cx="984564" cy="461665"/>
          </a:xfrm>
          <a:prstGeom prst="rect">
            <a:avLst/>
          </a:prstGeom>
          <a:noFill/>
        </p:spPr>
        <p:txBody>
          <a:bodyPr wrap="none" rtlCol="0">
            <a:spAutoFit/>
          </a:bodyPr>
          <a:lstStyle/>
          <a:p>
            <a:pPr algn="r"/>
            <a:r>
              <a:rPr lang="pt-PT" sz="1200" dirty="0" smtClean="0">
                <a:solidFill>
                  <a:srgbClr val="FFFFCC"/>
                </a:solidFill>
              </a:rPr>
              <a:t>Financial</a:t>
            </a:r>
          </a:p>
          <a:p>
            <a:pPr algn="r"/>
            <a:r>
              <a:rPr lang="pt-PT" sz="1200" dirty="0" smtClean="0">
                <a:solidFill>
                  <a:srgbClr val="FFFFCC"/>
                </a:solidFill>
              </a:rPr>
              <a:t>global </a:t>
            </a:r>
            <a:r>
              <a:rPr lang="pt-PT" sz="1200" dirty="0" err="1" smtClean="0">
                <a:solidFill>
                  <a:srgbClr val="FFFFCC"/>
                </a:solidFill>
              </a:rPr>
              <a:t>crisis</a:t>
            </a:r>
            <a:endParaRPr lang="pt-PT" sz="1200" dirty="0" smtClean="0">
              <a:solidFill>
                <a:srgbClr val="FFFFCC"/>
              </a:solidFill>
            </a:endParaRPr>
          </a:p>
        </p:txBody>
      </p:sp>
      <p:sp>
        <p:nvSpPr>
          <p:cNvPr id="18" name="Rectangle 4"/>
          <p:cNvSpPr txBox="1">
            <a:spLocks/>
          </p:cNvSpPr>
          <p:nvPr/>
        </p:nvSpPr>
        <p:spPr>
          <a:xfrm>
            <a:off x="0" y="6165384"/>
            <a:ext cx="9144000" cy="720000"/>
          </a:xfrm>
          <a:prstGeom prst="rect">
            <a:avLst/>
          </a:prstGeom>
          <a:solidFill>
            <a:srgbClr val="16499A"/>
          </a:solidFill>
        </p:spPr>
        <p:txBody>
          <a:bodyPr vert="horz">
            <a:normAutofit/>
          </a:bodyPr>
          <a:lstStyle>
            <a:extLst/>
          </a:lstStyle>
          <a:p>
            <a:pPr marL="320040" marR="0" lvl="0" indent="-320040" algn="r" defTabSz="914400" rtl="0" eaLnBrk="1" fontAlgn="auto" latinLnBrk="0" hangingPunct="1">
              <a:lnSpc>
                <a:spcPct val="100000"/>
              </a:lnSpc>
              <a:spcBef>
                <a:spcPts val="700"/>
              </a:spcBef>
              <a:spcAft>
                <a:spcPts val="0"/>
              </a:spcAft>
              <a:buClr>
                <a:schemeClr val="accent2"/>
              </a:buClr>
              <a:buSzPct val="60000"/>
              <a:tabLst/>
              <a:defRPr/>
            </a:pPr>
            <a:endParaRPr kumimoji="0" lang="pt-PT" sz="1400" b="0" i="0" u="none" strike="noStrike" kern="1200" cap="none" spc="0" normalizeH="0" baseline="0" noProof="0" dirty="0">
              <a:ln>
                <a:noFill/>
              </a:ln>
              <a:solidFill>
                <a:srgbClr val="FFFFCC"/>
              </a:solidFill>
              <a:effectLst/>
              <a:uLnTx/>
              <a:uFillTx/>
              <a:latin typeface="Arial" pitchFamily="34" charset="0"/>
              <a:ea typeface="+mn-ea"/>
              <a:cs typeface="Arial" pitchFamily="34" charset="0"/>
            </a:endParaRPr>
          </a:p>
        </p:txBody>
      </p:sp>
      <p:pic>
        <p:nvPicPr>
          <p:cNvPr id="19" name="Imagem 18" descr="EU_LOGO.jpg"/>
          <p:cNvPicPr>
            <a:picLocks noChangeAspect="1"/>
          </p:cNvPicPr>
          <p:nvPr/>
        </p:nvPicPr>
        <p:blipFill>
          <a:blip r:embed="rId3" cstate="screen"/>
          <a:stretch>
            <a:fillRect/>
          </a:stretch>
        </p:blipFill>
        <p:spPr>
          <a:xfrm>
            <a:off x="8460432" y="6349884"/>
            <a:ext cx="435063" cy="288000"/>
          </a:xfrm>
          <a:prstGeom prst="rect">
            <a:avLst/>
          </a:prstGeom>
        </p:spPr>
      </p:pic>
      <p:sp>
        <p:nvSpPr>
          <p:cNvPr id="20" name="CaixaDeTexto 19"/>
          <p:cNvSpPr txBox="1"/>
          <p:nvPr/>
        </p:nvSpPr>
        <p:spPr>
          <a:xfrm>
            <a:off x="4644008" y="6453336"/>
            <a:ext cx="3744416" cy="236562"/>
          </a:xfrm>
          <a:prstGeom prst="rect">
            <a:avLst/>
          </a:prstGeom>
        </p:spPr>
        <p:txBody>
          <a:bodyPr vert="horz" wrap="square" tIns="0" rtlCol="0" anchor="b" anchorCtr="0">
            <a:noAutofit/>
          </a:bodyPr>
          <a:lstStyle/>
          <a:p>
            <a:pPr algn="just"/>
            <a:r>
              <a:rPr lang="en-US" sz="1200" baseline="30000" dirty="0" smtClean="0">
                <a:solidFill>
                  <a:srgbClr val="FFFFCC"/>
                </a:solidFill>
                <a:latin typeface="Arial" pitchFamily="34" charset="0"/>
                <a:cs typeface="Arial" pitchFamily="34" charset="0"/>
              </a:rPr>
              <a:t>This project has received funding from the European Union’s Horizon 2020 research and innovation programme under grant agreement No. 693669</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écnica">
  <a:themeElements>
    <a:clrScheme name="Personalizado 9">
      <a:dk1>
        <a:srgbClr val="000066"/>
      </a:dk1>
      <a:lt1>
        <a:srgbClr val="000033"/>
      </a:lt1>
      <a:dk2>
        <a:srgbClr val="000042"/>
      </a:dk2>
      <a:lt2>
        <a:srgbClr val="000033"/>
      </a:lt2>
      <a:accent1>
        <a:srgbClr val="000066"/>
      </a:accent1>
      <a:accent2>
        <a:srgbClr val="000066"/>
      </a:accent2>
      <a:accent3>
        <a:srgbClr val="000033"/>
      </a:accent3>
      <a:accent4>
        <a:srgbClr val="000033"/>
      </a:accent4>
      <a:accent5>
        <a:srgbClr val="000033"/>
      </a:accent5>
      <a:accent6>
        <a:srgbClr val="00005C"/>
      </a:accent6>
      <a:hlink>
        <a:srgbClr val="000066"/>
      </a:hlink>
      <a:folHlink>
        <a:srgbClr val="000033"/>
      </a:folHlink>
    </a:clrScheme>
    <a:fontScheme name="Técnic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852</TotalTime>
  <Words>2407</Words>
  <Application>Microsoft Office PowerPoint</Application>
  <PresentationFormat>Apresentação no Ecrã (4:3)</PresentationFormat>
  <Paragraphs>214</Paragraphs>
  <Slides>54</Slides>
  <Notes>0</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54</vt:i4>
      </vt:variant>
    </vt:vector>
  </HeadingPairs>
  <TitlesOfParts>
    <vt:vector size="62" baseType="lpstr">
      <vt:lpstr>Arial</vt:lpstr>
      <vt:lpstr>Calibri</vt:lpstr>
      <vt:lpstr>Franklin Gothic Book</vt:lpstr>
      <vt:lpstr>Times New Roman</vt:lpstr>
      <vt:lpstr>Trebuchet MS</vt:lpstr>
      <vt:lpstr>Wingdings</vt:lpstr>
      <vt:lpstr>Wingdings 2</vt:lpstr>
      <vt:lpstr>Técnica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IGESPAR, IP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LRaposo</dc:creator>
  <cp:lastModifiedBy>Luis Raposo</cp:lastModifiedBy>
  <cp:revision>94</cp:revision>
  <dcterms:created xsi:type="dcterms:W3CDTF">2016-10-17T13:12:46Z</dcterms:created>
  <dcterms:modified xsi:type="dcterms:W3CDTF">2017-10-09T10:05:31Z</dcterms:modified>
</cp:coreProperties>
</file>