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58" r:id="rId4"/>
    <p:sldId id="260" r:id="rId5"/>
    <p:sldId id="261" r:id="rId6"/>
    <p:sldId id="270" r:id="rId7"/>
    <p:sldId id="262" r:id="rId8"/>
    <p:sldId id="263" r:id="rId9"/>
    <p:sldId id="264" r:id="rId10"/>
    <p:sldId id="266" r:id="rId11"/>
    <p:sldId id="267" r:id="rId12"/>
    <p:sldId id="268" r:id="rId13"/>
    <p:sldId id="269" r:id="rId1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4" d="100"/>
          <a:sy n="114" d="100"/>
        </p:scale>
        <p:origin x="47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Modifier le style des sous-titres du masque</a:t>
            </a:r>
          </a:p>
        </p:txBody>
      </p:sp>
      <p:sp>
        <p:nvSpPr>
          <p:cNvPr id="4" name="Espace réservé de la date 3"/>
          <p:cNvSpPr>
            <a:spLocks noGrp="1"/>
          </p:cNvSpPr>
          <p:nvPr>
            <p:ph type="dt" sz="half" idx="10"/>
          </p:nvPr>
        </p:nvSpPr>
        <p:spPr/>
        <p:txBody>
          <a:bodyPr/>
          <a:lstStyle/>
          <a:p>
            <a:fld id="{6930B016-1A3A-4172-87D8-9E6056B6F9AF}" type="datetimeFigureOut">
              <a:rPr lang="fr-FR" smtClean="0"/>
              <a:t>07/10/2017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4FA36BA-77CC-4666-8AEE-A58D1ABBB1E5}" type="slidenum">
              <a:rPr lang="fr-FR" smtClean="0"/>
              <a:t>‹N°›</a:t>
            </a:fld>
            <a:endParaRPr lang="fr-FR"/>
          </a:p>
        </p:txBody>
      </p:sp>
    </p:spTree>
    <p:extLst>
      <p:ext uri="{BB962C8B-B14F-4D97-AF65-F5344CB8AC3E}">
        <p14:creationId xmlns:p14="http://schemas.microsoft.com/office/powerpoint/2010/main" val="16858021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930B016-1A3A-4172-87D8-9E6056B6F9AF}" type="datetimeFigureOut">
              <a:rPr lang="fr-FR" smtClean="0"/>
              <a:t>07/10/2017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4FA36BA-77CC-4666-8AEE-A58D1ABBB1E5}" type="slidenum">
              <a:rPr lang="fr-FR" smtClean="0"/>
              <a:t>‹N°›</a:t>
            </a:fld>
            <a:endParaRPr lang="fr-FR"/>
          </a:p>
        </p:txBody>
      </p:sp>
    </p:spTree>
    <p:extLst>
      <p:ext uri="{BB962C8B-B14F-4D97-AF65-F5344CB8AC3E}">
        <p14:creationId xmlns:p14="http://schemas.microsoft.com/office/powerpoint/2010/main" val="306658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930B016-1A3A-4172-87D8-9E6056B6F9AF}" type="datetimeFigureOut">
              <a:rPr lang="fr-FR" smtClean="0"/>
              <a:t>07/10/2017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4FA36BA-77CC-4666-8AEE-A58D1ABBB1E5}" type="slidenum">
              <a:rPr lang="fr-FR" smtClean="0"/>
              <a:t>‹N°›</a:t>
            </a:fld>
            <a:endParaRPr lang="fr-FR"/>
          </a:p>
        </p:txBody>
      </p:sp>
    </p:spTree>
    <p:extLst>
      <p:ext uri="{BB962C8B-B14F-4D97-AF65-F5344CB8AC3E}">
        <p14:creationId xmlns:p14="http://schemas.microsoft.com/office/powerpoint/2010/main" val="37718924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930B016-1A3A-4172-87D8-9E6056B6F9AF}" type="datetimeFigureOut">
              <a:rPr lang="fr-FR" smtClean="0"/>
              <a:t>07/10/2017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4FA36BA-77CC-4666-8AEE-A58D1ABBB1E5}" type="slidenum">
              <a:rPr lang="fr-FR" smtClean="0"/>
              <a:t>‹N°›</a:t>
            </a:fld>
            <a:endParaRPr lang="fr-FR"/>
          </a:p>
        </p:txBody>
      </p:sp>
    </p:spTree>
    <p:extLst>
      <p:ext uri="{BB962C8B-B14F-4D97-AF65-F5344CB8AC3E}">
        <p14:creationId xmlns:p14="http://schemas.microsoft.com/office/powerpoint/2010/main" val="3031511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p:cNvSpPr>
            <a:spLocks noGrp="1"/>
          </p:cNvSpPr>
          <p:nvPr>
            <p:ph type="dt" sz="half" idx="10"/>
          </p:nvPr>
        </p:nvSpPr>
        <p:spPr/>
        <p:txBody>
          <a:bodyPr/>
          <a:lstStyle/>
          <a:p>
            <a:fld id="{6930B016-1A3A-4172-87D8-9E6056B6F9AF}" type="datetimeFigureOut">
              <a:rPr lang="fr-FR" smtClean="0"/>
              <a:t>07/10/2017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4FA36BA-77CC-4666-8AEE-A58D1ABBB1E5}" type="slidenum">
              <a:rPr lang="fr-FR" smtClean="0"/>
              <a:t>‹N°›</a:t>
            </a:fld>
            <a:endParaRPr lang="fr-FR"/>
          </a:p>
        </p:txBody>
      </p:sp>
    </p:spTree>
    <p:extLst>
      <p:ext uri="{BB962C8B-B14F-4D97-AF65-F5344CB8AC3E}">
        <p14:creationId xmlns:p14="http://schemas.microsoft.com/office/powerpoint/2010/main" val="18042819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6930B016-1A3A-4172-87D8-9E6056B6F9AF}" type="datetimeFigureOut">
              <a:rPr lang="fr-FR" smtClean="0"/>
              <a:t>07/10/2017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4FA36BA-77CC-4666-8AEE-A58D1ABBB1E5}" type="slidenum">
              <a:rPr lang="fr-FR" smtClean="0"/>
              <a:t>‹N°›</a:t>
            </a:fld>
            <a:endParaRPr lang="fr-FR"/>
          </a:p>
        </p:txBody>
      </p:sp>
    </p:spTree>
    <p:extLst>
      <p:ext uri="{BB962C8B-B14F-4D97-AF65-F5344CB8AC3E}">
        <p14:creationId xmlns:p14="http://schemas.microsoft.com/office/powerpoint/2010/main" val="30792457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6930B016-1A3A-4172-87D8-9E6056B6F9AF}" type="datetimeFigureOut">
              <a:rPr lang="fr-FR" smtClean="0"/>
              <a:t>07/10/2017</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4FA36BA-77CC-4666-8AEE-A58D1ABBB1E5}" type="slidenum">
              <a:rPr lang="fr-FR" smtClean="0"/>
              <a:t>‹N°›</a:t>
            </a:fld>
            <a:endParaRPr lang="fr-FR"/>
          </a:p>
        </p:txBody>
      </p:sp>
    </p:spTree>
    <p:extLst>
      <p:ext uri="{BB962C8B-B14F-4D97-AF65-F5344CB8AC3E}">
        <p14:creationId xmlns:p14="http://schemas.microsoft.com/office/powerpoint/2010/main" val="34054860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6930B016-1A3A-4172-87D8-9E6056B6F9AF}" type="datetimeFigureOut">
              <a:rPr lang="fr-FR" smtClean="0"/>
              <a:t>07/10/2017</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4FA36BA-77CC-4666-8AEE-A58D1ABBB1E5}" type="slidenum">
              <a:rPr lang="fr-FR" smtClean="0"/>
              <a:t>‹N°›</a:t>
            </a:fld>
            <a:endParaRPr lang="fr-FR"/>
          </a:p>
        </p:txBody>
      </p:sp>
    </p:spTree>
    <p:extLst>
      <p:ext uri="{BB962C8B-B14F-4D97-AF65-F5344CB8AC3E}">
        <p14:creationId xmlns:p14="http://schemas.microsoft.com/office/powerpoint/2010/main" val="14232986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930B016-1A3A-4172-87D8-9E6056B6F9AF}" type="datetimeFigureOut">
              <a:rPr lang="fr-FR" smtClean="0"/>
              <a:t>07/10/2017</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4FA36BA-77CC-4666-8AEE-A58D1ABBB1E5}" type="slidenum">
              <a:rPr lang="fr-FR" smtClean="0"/>
              <a:t>‹N°›</a:t>
            </a:fld>
            <a:endParaRPr lang="fr-FR"/>
          </a:p>
        </p:txBody>
      </p:sp>
    </p:spTree>
    <p:extLst>
      <p:ext uri="{BB962C8B-B14F-4D97-AF65-F5344CB8AC3E}">
        <p14:creationId xmlns:p14="http://schemas.microsoft.com/office/powerpoint/2010/main" val="19041889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6930B016-1A3A-4172-87D8-9E6056B6F9AF}" type="datetimeFigureOut">
              <a:rPr lang="fr-FR" smtClean="0"/>
              <a:t>07/10/2017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4FA36BA-77CC-4666-8AEE-A58D1ABBB1E5}" type="slidenum">
              <a:rPr lang="fr-FR" smtClean="0"/>
              <a:t>‹N°›</a:t>
            </a:fld>
            <a:endParaRPr lang="fr-FR"/>
          </a:p>
        </p:txBody>
      </p:sp>
    </p:spTree>
    <p:extLst>
      <p:ext uri="{BB962C8B-B14F-4D97-AF65-F5344CB8AC3E}">
        <p14:creationId xmlns:p14="http://schemas.microsoft.com/office/powerpoint/2010/main" val="2487202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6930B016-1A3A-4172-87D8-9E6056B6F9AF}" type="datetimeFigureOut">
              <a:rPr lang="fr-FR" smtClean="0"/>
              <a:t>07/10/2017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4FA36BA-77CC-4666-8AEE-A58D1ABBB1E5}" type="slidenum">
              <a:rPr lang="fr-FR" smtClean="0"/>
              <a:t>‹N°›</a:t>
            </a:fld>
            <a:endParaRPr lang="fr-FR"/>
          </a:p>
        </p:txBody>
      </p:sp>
    </p:spTree>
    <p:extLst>
      <p:ext uri="{BB962C8B-B14F-4D97-AF65-F5344CB8AC3E}">
        <p14:creationId xmlns:p14="http://schemas.microsoft.com/office/powerpoint/2010/main" val="26424557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30B016-1A3A-4172-87D8-9E6056B6F9AF}" type="datetimeFigureOut">
              <a:rPr lang="fr-FR" smtClean="0"/>
              <a:t>07/10/2017</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FA36BA-77CC-4666-8AEE-A58D1ABBB1E5}" type="slidenum">
              <a:rPr lang="fr-FR" smtClean="0"/>
              <a:t>‹N°›</a:t>
            </a:fld>
            <a:endParaRPr lang="fr-FR"/>
          </a:p>
        </p:txBody>
      </p:sp>
    </p:spTree>
    <p:extLst>
      <p:ext uri="{BB962C8B-B14F-4D97-AF65-F5344CB8AC3E}">
        <p14:creationId xmlns:p14="http://schemas.microsoft.com/office/powerpoint/2010/main" val="4261875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09933" y="1927893"/>
            <a:ext cx="9144000" cy="2387600"/>
          </a:xfrm>
        </p:spPr>
        <p:txBody>
          <a:bodyPr/>
          <a:lstStyle/>
          <a:p>
            <a:r>
              <a:rPr lang="en-GB" b="1" dirty="0">
                <a:latin typeface="+mn-lt"/>
                <a:cs typeface="Times New Roman" panose="02020603050405020304" pitchFamily="18" charset="0"/>
              </a:rPr>
              <a:t>The Faro Convention in Research-Action</a:t>
            </a:r>
          </a:p>
        </p:txBody>
      </p:sp>
      <p:sp>
        <p:nvSpPr>
          <p:cNvPr id="3" name="Sous-titre 2"/>
          <p:cNvSpPr>
            <a:spLocks noGrp="1"/>
          </p:cNvSpPr>
          <p:nvPr>
            <p:ph type="subTitle" idx="1"/>
          </p:nvPr>
        </p:nvSpPr>
        <p:spPr>
          <a:xfrm>
            <a:off x="1050183" y="4199280"/>
            <a:ext cx="10548730" cy="2201724"/>
          </a:xfrm>
        </p:spPr>
        <p:txBody>
          <a:bodyPr>
            <a:normAutofit/>
          </a:bodyPr>
          <a:lstStyle/>
          <a:p>
            <a:endParaRPr lang="fr-FR" dirty="0"/>
          </a:p>
          <a:p>
            <a:r>
              <a:rPr lang="en-GB" sz="2800" b="1" i="1" dirty="0"/>
              <a:t>Community Involvement in a Post-disaster Heritage Revitalization</a:t>
            </a:r>
          </a:p>
          <a:p>
            <a:endParaRPr lang="en-GB" b="1" i="1" dirty="0"/>
          </a:p>
          <a:p>
            <a:r>
              <a:rPr lang="en-GB" b="1" i="1" dirty="0"/>
              <a:t>Workshop, 9-12 October, </a:t>
            </a:r>
            <a:r>
              <a:rPr lang="en-GB" b="1" i="1" dirty="0" err="1"/>
              <a:t>Fontecchio</a:t>
            </a:r>
            <a:r>
              <a:rPr lang="en-GB" b="1" i="1" dirty="0"/>
              <a:t>, Italy </a:t>
            </a:r>
          </a:p>
        </p:txBody>
      </p:sp>
      <p:pic>
        <p:nvPicPr>
          <p:cNvPr id="5" name="Image 4"/>
          <p:cNvPicPr>
            <a:picLocks noChangeAspect="1"/>
          </p:cNvPicPr>
          <p:nvPr/>
        </p:nvPicPr>
        <p:blipFill>
          <a:blip r:embed="rId2"/>
          <a:stretch>
            <a:fillRect/>
          </a:stretch>
        </p:blipFill>
        <p:spPr>
          <a:xfrm>
            <a:off x="0" y="200620"/>
            <a:ext cx="2307101" cy="1843486"/>
          </a:xfrm>
          <a:prstGeom prst="rect">
            <a:avLst/>
          </a:prstGeom>
        </p:spPr>
      </p:pic>
      <p:pic>
        <p:nvPicPr>
          <p:cNvPr id="6" name="Image 5"/>
          <p:cNvPicPr>
            <a:picLocks noChangeAspect="1"/>
          </p:cNvPicPr>
          <p:nvPr/>
        </p:nvPicPr>
        <p:blipFill>
          <a:blip r:embed="rId3"/>
          <a:stretch>
            <a:fillRect/>
          </a:stretch>
        </p:blipFill>
        <p:spPr>
          <a:xfrm>
            <a:off x="8905039" y="11252"/>
            <a:ext cx="3047619" cy="2222222"/>
          </a:xfrm>
          <a:prstGeom prst="rect">
            <a:avLst/>
          </a:prstGeom>
        </p:spPr>
      </p:pic>
      <p:pic>
        <p:nvPicPr>
          <p:cNvPr id="7" name="Image 6"/>
          <p:cNvPicPr>
            <a:picLocks noChangeAspect="1"/>
          </p:cNvPicPr>
          <p:nvPr/>
        </p:nvPicPr>
        <p:blipFill>
          <a:blip r:embed="rId4"/>
          <a:stretch>
            <a:fillRect/>
          </a:stretch>
        </p:blipFill>
        <p:spPr>
          <a:xfrm>
            <a:off x="3817034" y="328802"/>
            <a:ext cx="4586127" cy="1784967"/>
          </a:xfrm>
          <a:prstGeom prst="rect">
            <a:avLst/>
          </a:prstGeom>
        </p:spPr>
      </p:pic>
    </p:spTree>
    <p:extLst>
      <p:ext uri="{BB962C8B-B14F-4D97-AF65-F5344CB8AC3E}">
        <p14:creationId xmlns:p14="http://schemas.microsoft.com/office/powerpoint/2010/main" val="8164424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0574" y="344807"/>
            <a:ext cx="10515600" cy="1325563"/>
          </a:xfrm>
        </p:spPr>
        <p:txBody>
          <a:bodyPr/>
          <a:lstStyle/>
          <a:p>
            <a:r>
              <a:rPr lang="en-GB" b="1" dirty="0"/>
              <a:t>3. The Research-Action Workshop</a:t>
            </a:r>
          </a:p>
        </p:txBody>
      </p:sp>
      <p:sp>
        <p:nvSpPr>
          <p:cNvPr id="3" name="Espace réservé du contenu 2"/>
          <p:cNvSpPr>
            <a:spLocks noGrp="1"/>
          </p:cNvSpPr>
          <p:nvPr>
            <p:ph idx="1"/>
          </p:nvPr>
        </p:nvSpPr>
        <p:spPr>
          <a:xfrm>
            <a:off x="450574" y="1825625"/>
            <a:ext cx="10903226" cy="4654688"/>
          </a:xfrm>
        </p:spPr>
        <p:txBody>
          <a:bodyPr>
            <a:normAutofit/>
          </a:bodyPr>
          <a:lstStyle/>
          <a:p>
            <a:pPr>
              <a:buFont typeface="Wingdings" panose="05000000000000000000" pitchFamily="2" charset="2"/>
              <a:buChar char="Ø"/>
            </a:pPr>
            <a:r>
              <a:rPr lang="fr-FR" dirty="0"/>
              <a:t> </a:t>
            </a:r>
            <a:r>
              <a:rPr lang="en-GB" b="1" dirty="0"/>
              <a:t>Parallel sessions</a:t>
            </a:r>
            <a:r>
              <a:rPr lang="en-GB" dirty="0"/>
              <a:t>: academics presentation (15 minutes by participant)  </a:t>
            </a:r>
            <a:endParaRPr lang="fr-FR" dirty="0"/>
          </a:p>
          <a:p>
            <a:pPr>
              <a:buFont typeface="Wingdings" panose="05000000000000000000" pitchFamily="2" charset="2"/>
              <a:buChar char="§"/>
            </a:pPr>
            <a:endParaRPr lang="en-GB" dirty="0"/>
          </a:p>
          <a:p>
            <a:pPr algn="just">
              <a:buFont typeface="Wingdings" panose="05000000000000000000" pitchFamily="2" charset="2"/>
              <a:buChar char="§"/>
            </a:pPr>
            <a:r>
              <a:rPr lang="en-GB" b="1" dirty="0"/>
              <a:t>Session 1 </a:t>
            </a:r>
            <a:r>
              <a:rPr lang="en-GB" dirty="0"/>
              <a:t>– Heritage in a Societal Change</a:t>
            </a:r>
          </a:p>
          <a:p>
            <a:pPr lvl="1" algn="just">
              <a:buFont typeface="Wingdings" panose="05000000000000000000" pitchFamily="2" charset="2"/>
              <a:buChar char="§"/>
            </a:pPr>
            <a:r>
              <a:rPr lang="en-GB" dirty="0"/>
              <a:t>Dr </a:t>
            </a:r>
            <a:r>
              <a:rPr lang="en-GB" b="1" dirty="0" err="1"/>
              <a:t>Panas</a:t>
            </a:r>
            <a:r>
              <a:rPr lang="en-GB" b="1" dirty="0"/>
              <a:t> </a:t>
            </a:r>
            <a:r>
              <a:rPr lang="en-GB" b="1" dirty="0" err="1"/>
              <a:t>Karampampas</a:t>
            </a:r>
            <a:r>
              <a:rPr lang="en-GB" b="1" dirty="0"/>
              <a:t> </a:t>
            </a:r>
            <a:r>
              <a:rPr lang="en-GB" dirty="0"/>
              <a:t>(EHESS, France) / </a:t>
            </a:r>
            <a:r>
              <a:rPr lang="en-GB" i="1" dirty="0"/>
              <a:t>(Intangible) Cultural Heritage Policies at Times of Crisis in Greece</a:t>
            </a:r>
          </a:p>
          <a:p>
            <a:pPr lvl="1" algn="just">
              <a:buFont typeface="Wingdings" panose="05000000000000000000" pitchFamily="2" charset="2"/>
              <a:buChar char="§"/>
            </a:pPr>
            <a:r>
              <a:rPr lang="en-GB" dirty="0" err="1"/>
              <a:t>Prof.</a:t>
            </a:r>
            <a:r>
              <a:rPr lang="en-GB" dirty="0"/>
              <a:t> </a:t>
            </a:r>
            <a:r>
              <a:rPr lang="en-GB" b="1" dirty="0" err="1"/>
              <a:t>Lauso</a:t>
            </a:r>
            <a:r>
              <a:rPr lang="en-GB" b="1" dirty="0"/>
              <a:t> </a:t>
            </a:r>
            <a:r>
              <a:rPr lang="en-GB" b="1" dirty="0" err="1"/>
              <a:t>Zagato</a:t>
            </a:r>
            <a:r>
              <a:rPr lang="en-GB" b="1" dirty="0"/>
              <a:t> </a:t>
            </a:r>
            <a:r>
              <a:rPr lang="en-GB" dirty="0"/>
              <a:t>(Venice University, Italy) / </a:t>
            </a:r>
            <a:r>
              <a:rPr lang="en-GB" i="1" dirty="0"/>
              <a:t>The Italian Ratification of the Faro Convention: what contribution to and by heritage communities, practitioners, and officers (for an inclusive society?) – [with </a:t>
            </a:r>
            <a:r>
              <a:rPr lang="en-GB" i="1" dirty="0" err="1"/>
              <a:t>Dr.</a:t>
            </a:r>
            <a:r>
              <a:rPr lang="en-GB" i="1" dirty="0"/>
              <a:t> Simona </a:t>
            </a:r>
            <a:r>
              <a:rPr lang="en-GB" i="1" dirty="0" err="1"/>
              <a:t>Pinton</a:t>
            </a:r>
            <a:r>
              <a:rPr lang="en-GB" i="1" dirty="0"/>
              <a:t>, Venice University]</a:t>
            </a:r>
          </a:p>
          <a:p>
            <a:pPr lvl="1" algn="just">
              <a:buFont typeface="Wingdings" panose="05000000000000000000" pitchFamily="2" charset="2"/>
              <a:buChar char="§"/>
            </a:pPr>
            <a:r>
              <a:rPr lang="en-GB" dirty="0"/>
              <a:t>PhD student </a:t>
            </a:r>
            <a:r>
              <a:rPr lang="en-GB" b="1" dirty="0" err="1"/>
              <a:t>Manon</a:t>
            </a:r>
            <a:r>
              <a:rPr lang="en-GB" b="1" dirty="0"/>
              <a:t> Collin </a:t>
            </a:r>
            <a:r>
              <a:rPr lang="en-GB" dirty="0"/>
              <a:t>(</a:t>
            </a:r>
            <a:r>
              <a:rPr lang="en-GB" dirty="0" err="1"/>
              <a:t>Université</a:t>
            </a:r>
            <a:r>
              <a:rPr lang="en-GB" dirty="0"/>
              <a:t> </a:t>
            </a:r>
            <a:r>
              <a:rPr lang="en-GB" dirty="0" err="1"/>
              <a:t>Catholique</a:t>
            </a:r>
            <a:r>
              <a:rPr lang="en-GB" dirty="0"/>
              <a:t> de Louvain &amp; Avignon University, Belgium &amp; France) / </a:t>
            </a:r>
            <a:r>
              <a:rPr lang="en-GB" i="1" dirty="0"/>
              <a:t>Migrants at Museum: which social and European meanings ? </a:t>
            </a:r>
          </a:p>
        </p:txBody>
      </p:sp>
      <p:pic>
        <p:nvPicPr>
          <p:cNvPr id="4" name="Image 3"/>
          <p:cNvPicPr>
            <a:picLocks noChangeAspect="1"/>
          </p:cNvPicPr>
          <p:nvPr/>
        </p:nvPicPr>
        <p:blipFill>
          <a:blip r:embed="rId2"/>
          <a:stretch>
            <a:fillRect/>
          </a:stretch>
        </p:blipFill>
        <p:spPr>
          <a:xfrm>
            <a:off x="8693426" y="0"/>
            <a:ext cx="3498574" cy="1515116"/>
          </a:xfrm>
          <a:prstGeom prst="rect">
            <a:avLst/>
          </a:prstGeom>
        </p:spPr>
      </p:pic>
    </p:spTree>
    <p:extLst>
      <p:ext uri="{BB962C8B-B14F-4D97-AF65-F5344CB8AC3E}">
        <p14:creationId xmlns:p14="http://schemas.microsoft.com/office/powerpoint/2010/main" val="21985726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0574" y="344807"/>
            <a:ext cx="10515600" cy="1325563"/>
          </a:xfrm>
        </p:spPr>
        <p:txBody>
          <a:bodyPr/>
          <a:lstStyle/>
          <a:p>
            <a:r>
              <a:rPr lang="en-GB" b="1" dirty="0"/>
              <a:t>3. The Research-Action Workshop</a:t>
            </a:r>
          </a:p>
        </p:txBody>
      </p:sp>
      <p:sp>
        <p:nvSpPr>
          <p:cNvPr id="3" name="Espace réservé du contenu 2"/>
          <p:cNvSpPr>
            <a:spLocks noGrp="1"/>
          </p:cNvSpPr>
          <p:nvPr>
            <p:ph idx="1"/>
          </p:nvPr>
        </p:nvSpPr>
        <p:spPr>
          <a:xfrm>
            <a:off x="450574" y="1825625"/>
            <a:ext cx="10903226" cy="4654688"/>
          </a:xfrm>
        </p:spPr>
        <p:txBody>
          <a:bodyPr>
            <a:normAutofit/>
          </a:bodyPr>
          <a:lstStyle/>
          <a:p>
            <a:pPr>
              <a:buFont typeface="Wingdings" panose="05000000000000000000" pitchFamily="2" charset="2"/>
              <a:buChar char="Ø"/>
            </a:pPr>
            <a:r>
              <a:rPr lang="fr-FR" dirty="0"/>
              <a:t> </a:t>
            </a:r>
            <a:r>
              <a:rPr lang="en-GB" b="1" dirty="0"/>
              <a:t>Parallel sessions</a:t>
            </a:r>
            <a:r>
              <a:rPr lang="en-GB" dirty="0"/>
              <a:t>: academics presentation (15 minutes by participant)  </a:t>
            </a:r>
            <a:endParaRPr lang="fr-FR" dirty="0"/>
          </a:p>
          <a:p>
            <a:pPr>
              <a:buFont typeface="Wingdings" panose="05000000000000000000" pitchFamily="2" charset="2"/>
              <a:buChar char="§"/>
            </a:pPr>
            <a:endParaRPr lang="en-GB" dirty="0"/>
          </a:p>
          <a:p>
            <a:pPr>
              <a:buFont typeface="Wingdings" panose="05000000000000000000" pitchFamily="2" charset="2"/>
              <a:buChar char="§"/>
            </a:pPr>
            <a:r>
              <a:rPr lang="en-GB" b="1" dirty="0"/>
              <a:t>Session 2 </a:t>
            </a:r>
            <a:r>
              <a:rPr lang="en-GB" dirty="0"/>
              <a:t>– Heritage as an Ecosystem of Development</a:t>
            </a:r>
          </a:p>
          <a:p>
            <a:pPr lvl="1" algn="just">
              <a:buFont typeface="Wingdings" panose="05000000000000000000" pitchFamily="2" charset="2"/>
              <a:buChar char="§"/>
            </a:pPr>
            <a:r>
              <a:rPr lang="en-GB" dirty="0"/>
              <a:t>Dr </a:t>
            </a:r>
            <a:r>
              <a:rPr lang="en-GB" b="1" dirty="0"/>
              <a:t>Marie Gaillard </a:t>
            </a:r>
            <a:r>
              <a:rPr lang="en-GB" dirty="0"/>
              <a:t>(FFECR, France) / </a:t>
            </a:r>
            <a:r>
              <a:rPr lang="en-GB" i="1" dirty="0"/>
              <a:t>The “European Cultural Routes” (ECR): a concrete European action for cultural development ? </a:t>
            </a:r>
          </a:p>
          <a:p>
            <a:pPr lvl="1" algn="just">
              <a:buFont typeface="Wingdings" panose="05000000000000000000" pitchFamily="2" charset="2"/>
              <a:buChar char="§"/>
            </a:pPr>
            <a:r>
              <a:rPr lang="en-GB" dirty="0"/>
              <a:t>PhD candidate </a:t>
            </a:r>
            <a:r>
              <a:rPr lang="en-GB" b="1" dirty="0"/>
              <a:t>Matthias </a:t>
            </a:r>
            <a:r>
              <a:rPr lang="en-GB" b="1" dirty="0" err="1"/>
              <a:t>Ripp</a:t>
            </a:r>
            <a:r>
              <a:rPr lang="en-GB" b="1" dirty="0"/>
              <a:t> </a:t>
            </a:r>
            <a:r>
              <a:rPr lang="en-GB" dirty="0"/>
              <a:t>(Brandenburg University, Germany; OWHC) / </a:t>
            </a:r>
            <a:r>
              <a:rPr lang="en-GB" i="1" dirty="0"/>
              <a:t>Heritage-Management at the UNESCO World Heritage Site Regensburg</a:t>
            </a:r>
          </a:p>
          <a:p>
            <a:pPr lvl="1" algn="just">
              <a:buFont typeface="Wingdings" panose="05000000000000000000" pitchFamily="2" charset="2"/>
              <a:buChar char="§"/>
            </a:pPr>
            <a:r>
              <a:rPr lang="en-GB" dirty="0"/>
              <a:t>PhD candidate </a:t>
            </a:r>
            <a:r>
              <a:rPr lang="en-GB" b="1" dirty="0" err="1"/>
              <a:t>Ángel</a:t>
            </a:r>
            <a:r>
              <a:rPr lang="en-GB" b="1" dirty="0"/>
              <a:t> </a:t>
            </a:r>
            <a:r>
              <a:rPr lang="en-GB" b="1" dirty="0" err="1"/>
              <a:t>Portolés-Gorris</a:t>
            </a:r>
            <a:r>
              <a:rPr lang="en-GB" b="1" dirty="0"/>
              <a:t> </a:t>
            </a:r>
            <a:r>
              <a:rPr lang="en-GB" dirty="0"/>
              <a:t>(</a:t>
            </a:r>
            <a:r>
              <a:rPr lang="en-GB" dirty="0" err="1"/>
              <a:t>Jaume</a:t>
            </a:r>
            <a:r>
              <a:rPr lang="en-GB" dirty="0"/>
              <a:t> I University, Spain) / </a:t>
            </a:r>
            <a:r>
              <a:rPr lang="en-GB" i="1" dirty="0"/>
              <a:t>An Example of Heritage Communities Network: the </a:t>
            </a:r>
            <a:r>
              <a:rPr lang="en-GB" i="1" dirty="0" err="1"/>
              <a:t>Jaume</a:t>
            </a:r>
            <a:r>
              <a:rPr lang="en-GB" i="1" dirty="0"/>
              <a:t> I University of </a:t>
            </a:r>
            <a:r>
              <a:rPr lang="en-GB" i="1" dirty="0" err="1"/>
              <a:t>Castell</a:t>
            </a:r>
            <a:r>
              <a:rPr lang="en-GB" i="1" dirty="0" err="1">
                <a:cs typeface="Times New Roman" panose="02020603050405020304" pitchFamily="18" charset="0"/>
              </a:rPr>
              <a:t>ón</a:t>
            </a:r>
            <a:r>
              <a:rPr lang="en-GB" i="1" dirty="0">
                <a:cs typeface="Times New Roman" panose="02020603050405020304" pitchFamily="18" charset="0"/>
              </a:rPr>
              <a:t> </a:t>
            </a:r>
            <a:r>
              <a:rPr lang="en-GB" i="1" dirty="0" err="1">
                <a:cs typeface="Times New Roman" panose="02020603050405020304" pitchFamily="18" charset="0"/>
              </a:rPr>
              <a:t>Patrimoni</a:t>
            </a:r>
            <a:r>
              <a:rPr lang="en-GB" i="1" dirty="0">
                <a:cs typeface="Times New Roman" panose="02020603050405020304" pitchFamily="18" charset="0"/>
              </a:rPr>
              <a:t> project </a:t>
            </a:r>
            <a:endParaRPr lang="en-GB" i="1" dirty="0"/>
          </a:p>
        </p:txBody>
      </p:sp>
      <p:pic>
        <p:nvPicPr>
          <p:cNvPr id="4" name="Image 3"/>
          <p:cNvPicPr>
            <a:picLocks noChangeAspect="1"/>
          </p:cNvPicPr>
          <p:nvPr/>
        </p:nvPicPr>
        <p:blipFill>
          <a:blip r:embed="rId2"/>
          <a:stretch>
            <a:fillRect/>
          </a:stretch>
        </p:blipFill>
        <p:spPr>
          <a:xfrm>
            <a:off x="8693426" y="0"/>
            <a:ext cx="3498574" cy="1515116"/>
          </a:xfrm>
          <a:prstGeom prst="rect">
            <a:avLst/>
          </a:prstGeom>
        </p:spPr>
      </p:pic>
    </p:spTree>
    <p:extLst>
      <p:ext uri="{BB962C8B-B14F-4D97-AF65-F5344CB8AC3E}">
        <p14:creationId xmlns:p14="http://schemas.microsoft.com/office/powerpoint/2010/main" val="453125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0574" y="344807"/>
            <a:ext cx="10515600" cy="1325563"/>
          </a:xfrm>
        </p:spPr>
        <p:txBody>
          <a:bodyPr/>
          <a:lstStyle/>
          <a:p>
            <a:r>
              <a:rPr lang="en-GB" b="1" dirty="0"/>
              <a:t>3. The Research-Action Workshop</a:t>
            </a:r>
          </a:p>
        </p:txBody>
      </p:sp>
      <p:sp>
        <p:nvSpPr>
          <p:cNvPr id="3" name="Espace réservé du contenu 2"/>
          <p:cNvSpPr>
            <a:spLocks noGrp="1"/>
          </p:cNvSpPr>
          <p:nvPr>
            <p:ph idx="1"/>
          </p:nvPr>
        </p:nvSpPr>
        <p:spPr>
          <a:xfrm>
            <a:off x="450574" y="1825625"/>
            <a:ext cx="10903226" cy="4654688"/>
          </a:xfrm>
        </p:spPr>
        <p:txBody>
          <a:bodyPr>
            <a:normAutofit/>
          </a:bodyPr>
          <a:lstStyle/>
          <a:p>
            <a:pPr>
              <a:buFont typeface="Wingdings" panose="05000000000000000000" pitchFamily="2" charset="2"/>
              <a:buChar char="Ø"/>
            </a:pPr>
            <a:r>
              <a:rPr lang="fr-FR" dirty="0"/>
              <a:t> </a:t>
            </a:r>
            <a:r>
              <a:rPr lang="en-GB" b="1" dirty="0"/>
              <a:t>Parallel sessions</a:t>
            </a:r>
            <a:r>
              <a:rPr lang="en-GB" dirty="0"/>
              <a:t>: academics presentation (15 minutes by participant)  </a:t>
            </a:r>
            <a:endParaRPr lang="fr-FR" dirty="0"/>
          </a:p>
          <a:p>
            <a:pPr>
              <a:buFont typeface="Wingdings" panose="05000000000000000000" pitchFamily="2" charset="2"/>
              <a:buChar char="§"/>
            </a:pPr>
            <a:endParaRPr lang="en-GB" dirty="0"/>
          </a:p>
          <a:p>
            <a:pPr>
              <a:buFont typeface="Wingdings" panose="05000000000000000000" pitchFamily="2" charset="2"/>
              <a:buChar char="§"/>
            </a:pPr>
            <a:r>
              <a:rPr lang="en-GB" b="1" dirty="0"/>
              <a:t>Session 3 </a:t>
            </a:r>
            <a:r>
              <a:rPr lang="en-GB" dirty="0"/>
              <a:t>– Make Heritage Accessible </a:t>
            </a:r>
          </a:p>
          <a:p>
            <a:pPr lvl="1" algn="just">
              <a:buFont typeface="Wingdings" panose="05000000000000000000" pitchFamily="2" charset="2"/>
              <a:buChar char="§"/>
            </a:pPr>
            <a:r>
              <a:rPr lang="en-GB" dirty="0"/>
              <a:t>Dr </a:t>
            </a:r>
            <a:r>
              <a:rPr lang="en-GB" b="1" dirty="0"/>
              <a:t>Margherita Sani </a:t>
            </a:r>
            <a:r>
              <a:rPr lang="en-GB" dirty="0"/>
              <a:t>(NEMO, Germany) / </a:t>
            </a:r>
            <a:r>
              <a:rPr lang="en-GB" i="1" dirty="0"/>
              <a:t>Making Heritage Accessible: Museums, communities and participation </a:t>
            </a:r>
          </a:p>
          <a:p>
            <a:pPr lvl="1" algn="just">
              <a:buFont typeface="Wingdings" panose="05000000000000000000" pitchFamily="2" charset="2"/>
              <a:buChar char="§"/>
            </a:pPr>
            <a:r>
              <a:rPr lang="en-GB" dirty="0"/>
              <a:t>Dr </a:t>
            </a:r>
            <a:r>
              <a:rPr lang="en-GB" b="1" dirty="0" err="1"/>
              <a:t>Luís</a:t>
            </a:r>
            <a:r>
              <a:rPr lang="en-GB" b="1" dirty="0"/>
              <a:t> </a:t>
            </a:r>
            <a:r>
              <a:rPr lang="en-GB" b="1" dirty="0" err="1"/>
              <a:t>Raposo</a:t>
            </a:r>
            <a:r>
              <a:rPr lang="en-GB" b="1" dirty="0"/>
              <a:t> </a:t>
            </a:r>
            <a:r>
              <a:rPr lang="en-GB" dirty="0"/>
              <a:t>(ICOM-Europe, Portugal) / </a:t>
            </a:r>
            <a:r>
              <a:rPr lang="en-GB" i="1" dirty="0"/>
              <a:t>Communities and Museums in Abandoned Lands </a:t>
            </a:r>
          </a:p>
          <a:p>
            <a:pPr lvl="1" algn="just">
              <a:buFont typeface="Wingdings" panose="05000000000000000000" pitchFamily="2" charset="2"/>
              <a:buChar char="§"/>
            </a:pPr>
            <a:r>
              <a:rPr lang="en-GB" dirty="0"/>
              <a:t>Dr </a:t>
            </a:r>
            <a:r>
              <a:rPr lang="en-GB" b="1" dirty="0"/>
              <a:t>Andrea </a:t>
            </a:r>
            <a:r>
              <a:rPr lang="en-GB" b="1" dirty="0" err="1"/>
              <a:t>Sieber</a:t>
            </a:r>
            <a:r>
              <a:rPr lang="en-GB" b="1" dirty="0"/>
              <a:t> </a:t>
            </a:r>
            <a:r>
              <a:rPr lang="en-GB" dirty="0"/>
              <a:t>(</a:t>
            </a:r>
            <a:r>
              <a:rPr lang="en-GB" dirty="0" err="1"/>
              <a:t>Institut</a:t>
            </a:r>
            <a:r>
              <a:rPr lang="en-GB" dirty="0"/>
              <a:t> </a:t>
            </a:r>
            <a:r>
              <a:rPr lang="en-GB" dirty="0" err="1"/>
              <a:t>für</a:t>
            </a:r>
            <a:r>
              <a:rPr lang="en-GB" dirty="0"/>
              <a:t> </a:t>
            </a:r>
            <a:r>
              <a:rPr lang="en-GB" dirty="0" err="1"/>
              <a:t>Unterrichts</a:t>
            </a:r>
            <a:r>
              <a:rPr lang="en-GB" dirty="0"/>
              <a:t> und </a:t>
            </a:r>
            <a:r>
              <a:rPr lang="en-GB" dirty="0" err="1"/>
              <a:t>Schulentwicklung</a:t>
            </a:r>
            <a:r>
              <a:rPr lang="en-GB" dirty="0"/>
              <a:t>, Austria) / </a:t>
            </a:r>
            <a:r>
              <a:rPr lang="en-GB" i="1" dirty="0"/>
              <a:t>Make Heritage Accessible: learn from local community knowledge </a:t>
            </a:r>
          </a:p>
        </p:txBody>
      </p:sp>
      <p:pic>
        <p:nvPicPr>
          <p:cNvPr id="4" name="Image 3"/>
          <p:cNvPicPr>
            <a:picLocks noChangeAspect="1"/>
          </p:cNvPicPr>
          <p:nvPr/>
        </p:nvPicPr>
        <p:blipFill>
          <a:blip r:embed="rId2"/>
          <a:stretch>
            <a:fillRect/>
          </a:stretch>
        </p:blipFill>
        <p:spPr>
          <a:xfrm>
            <a:off x="8693426" y="0"/>
            <a:ext cx="3498574" cy="1515116"/>
          </a:xfrm>
          <a:prstGeom prst="rect">
            <a:avLst/>
          </a:prstGeom>
        </p:spPr>
      </p:pic>
    </p:spTree>
    <p:extLst>
      <p:ext uri="{BB962C8B-B14F-4D97-AF65-F5344CB8AC3E}">
        <p14:creationId xmlns:p14="http://schemas.microsoft.com/office/powerpoint/2010/main" val="41465319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0574" y="344807"/>
            <a:ext cx="10515600" cy="1325563"/>
          </a:xfrm>
        </p:spPr>
        <p:txBody>
          <a:bodyPr/>
          <a:lstStyle/>
          <a:p>
            <a:r>
              <a:rPr lang="en-GB" b="1" dirty="0"/>
              <a:t>3. The Research-Action Workshop</a:t>
            </a:r>
          </a:p>
        </p:txBody>
      </p:sp>
      <p:sp>
        <p:nvSpPr>
          <p:cNvPr id="3" name="Espace réservé du contenu 2"/>
          <p:cNvSpPr>
            <a:spLocks noGrp="1"/>
          </p:cNvSpPr>
          <p:nvPr>
            <p:ph idx="1"/>
          </p:nvPr>
        </p:nvSpPr>
        <p:spPr>
          <a:xfrm>
            <a:off x="450574" y="1825625"/>
            <a:ext cx="10903226" cy="4654688"/>
          </a:xfrm>
        </p:spPr>
        <p:txBody>
          <a:bodyPr>
            <a:normAutofit/>
          </a:bodyPr>
          <a:lstStyle/>
          <a:p>
            <a:pPr algn="just">
              <a:buFont typeface="Wingdings" panose="05000000000000000000" pitchFamily="2" charset="2"/>
              <a:buChar char="§"/>
            </a:pPr>
            <a:r>
              <a:rPr lang="en-GB" sz="2600" dirty="0"/>
              <a:t>Parallel sessions led by </a:t>
            </a:r>
            <a:r>
              <a:rPr lang="en-GB" sz="2600" b="1" dirty="0"/>
              <a:t>Marco </a:t>
            </a:r>
            <a:r>
              <a:rPr lang="en-GB" sz="2600" b="1" dirty="0" err="1"/>
              <a:t>Polvani</a:t>
            </a:r>
            <a:r>
              <a:rPr lang="en-GB" sz="2600" b="1" dirty="0"/>
              <a:t> </a:t>
            </a:r>
            <a:r>
              <a:rPr lang="en-GB" sz="2600" dirty="0"/>
              <a:t>(</a:t>
            </a:r>
            <a:r>
              <a:rPr lang="en-GB" sz="2600" i="1" dirty="0"/>
              <a:t>session 1 - Heritage in a Societal Change</a:t>
            </a:r>
            <a:r>
              <a:rPr lang="en-GB" sz="2600" dirty="0"/>
              <a:t>), </a:t>
            </a:r>
            <a:r>
              <a:rPr lang="en-GB" sz="2600" b="1" dirty="0" err="1"/>
              <a:t>Alessio</a:t>
            </a:r>
            <a:r>
              <a:rPr lang="en-GB" sz="2600" b="1" dirty="0"/>
              <a:t> di Giulio </a:t>
            </a:r>
            <a:r>
              <a:rPr lang="en-GB" sz="2600" dirty="0"/>
              <a:t>(</a:t>
            </a:r>
            <a:r>
              <a:rPr lang="en-GB" sz="2600" i="1" dirty="0"/>
              <a:t>session 2 - Heritage as an Ecosystem of Development</a:t>
            </a:r>
            <a:r>
              <a:rPr lang="en-GB" sz="2600" dirty="0"/>
              <a:t>) and </a:t>
            </a:r>
            <a:r>
              <a:rPr lang="en-GB" sz="2600" b="1" dirty="0"/>
              <a:t>Valeria Pica </a:t>
            </a:r>
            <a:r>
              <a:rPr lang="en-GB" sz="2600" dirty="0"/>
              <a:t>(</a:t>
            </a:r>
            <a:r>
              <a:rPr lang="en-GB" sz="2600" i="1" dirty="0"/>
              <a:t>session 3 - Make Heritage Accessible</a:t>
            </a:r>
            <a:r>
              <a:rPr lang="en-GB" sz="2600" dirty="0"/>
              <a:t>);</a:t>
            </a:r>
          </a:p>
          <a:p>
            <a:pPr algn="just">
              <a:buFont typeface="Wingdings" panose="05000000000000000000" pitchFamily="2" charset="2"/>
              <a:buChar char="§"/>
            </a:pPr>
            <a:r>
              <a:rPr lang="en-GB" sz="2600" b="1" dirty="0"/>
              <a:t>Participants</a:t>
            </a:r>
            <a:r>
              <a:rPr lang="en-GB" sz="2600" dirty="0"/>
              <a:t> are invited to work on methodology recommendations (</a:t>
            </a:r>
            <a:r>
              <a:rPr lang="en-GB" sz="2600" i="1" dirty="0"/>
              <a:t>Charter</a:t>
            </a:r>
            <a:r>
              <a:rPr lang="en-GB" sz="2600" dirty="0"/>
              <a:t>) during collective sessions;</a:t>
            </a:r>
          </a:p>
          <a:p>
            <a:pPr algn="just">
              <a:buFont typeface="Wingdings" panose="05000000000000000000" pitchFamily="2" charset="2"/>
              <a:buChar char="§"/>
            </a:pPr>
            <a:r>
              <a:rPr lang="en-GB" sz="2600" b="1" dirty="0"/>
              <a:t>Participants </a:t>
            </a:r>
            <a:r>
              <a:rPr lang="en-GB" sz="2600" dirty="0"/>
              <a:t>are invited to work on Faro implementation (</a:t>
            </a:r>
            <a:r>
              <a:rPr lang="en-GB" sz="2600" i="1" dirty="0"/>
              <a:t>Charter</a:t>
            </a:r>
            <a:r>
              <a:rPr lang="en-GB" sz="2600" dirty="0"/>
              <a:t>) during collective sessions; </a:t>
            </a:r>
          </a:p>
          <a:p>
            <a:pPr algn="just">
              <a:buFont typeface="Wingdings" panose="05000000000000000000" pitchFamily="2" charset="2"/>
              <a:buChar char="§"/>
            </a:pPr>
            <a:r>
              <a:rPr lang="en-GB" sz="2600" b="1" dirty="0"/>
              <a:t>Participants</a:t>
            </a:r>
            <a:r>
              <a:rPr lang="en-GB" sz="2600" dirty="0"/>
              <a:t> are invited to work on collective reflexion to prepare “2018, the European Year of Cultural Heritage”;</a:t>
            </a:r>
          </a:p>
          <a:p>
            <a:pPr algn="just">
              <a:buFont typeface="Wingdings" panose="05000000000000000000" pitchFamily="2" charset="2"/>
              <a:buChar char="§"/>
            </a:pPr>
            <a:r>
              <a:rPr lang="en-GB" sz="2600" dirty="0"/>
              <a:t>Workshop follow-up: academics will be asked to produce a reflexion paper (10,000 characters) based on discussions and collective work. </a:t>
            </a:r>
          </a:p>
        </p:txBody>
      </p:sp>
      <p:pic>
        <p:nvPicPr>
          <p:cNvPr id="4" name="Image 3"/>
          <p:cNvPicPr>
            <a:picLocks noChangeAspect="1"/>
          </p:cNvPicPr>
          <p:nvPr/>
        </p:nvPicPr>
        <p:blipFill>
          <a:blip r:embed="rId2"/>
          <a:stretch>
            <a:fillRect/>
          </a:stretch>
        </p:blipFill>
        <p:spPr>
          <a:xfrm>
            <a:off x="8693426" y="0"/>
            <a:ext cx="3498574" cy="1515116"/>
          </a:xfrm>
          <a:prstGeom prst="rect">
            <a:avLst/>
          </a:prstGeom>
        </p:spPr>
      </p:pic>
    </p:spTree>
    <p:extLst>
      <p:ext uri="{BB962C8B-B14F-4D97-AF65-F5344CB8AC3E}">
        <p14:creationId xmlns:p14="http://schemas.microsoft.com/office/powerpoint/2010/main" val="4401623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09933" y="1927893"/>
            <a:ext cx="9144000" cy="2387600"/>
          </a:xfrm>
        </p:spPr>
        <p:txBody>
          <a:bodyPr/>
          <a:lstStyle/>
          <a:p>
            <a:r>
              <a:rPr lang="en-GB" b="1" dirty="0">
                <a:latin typeface="+mn-lt"/>
                <a:cs typeface="Times New Roman" panose="02020603050405020304" pitchFamily="18" charset="0"/>
              </a:rPr>
              <a:t>The Faro Convention in Research-Action</a:t>
            </a:r>
          </a:p>
        </p:txBody>
      </p:sp>
      <p:sp>
        <p:nvSpPr>
          <p:cNvPr id="3" name="Sous-titre 2"/>
          <p:cNvSpPr>
            <a:spLocks noGrp="1"/>
          </p:cNvSpPr>
          <p:nvPr>
            <p:ph type="subTitle" idx="1"/>
          </p:nvPr>
        </p:nvSpPr>
        <p:spPr>
          <a:xfrm>
            <a:off x="1050183" y="4199280"/>
            <a:ext cx="10548730" cy="2201724"/>
          </a:xfrm>
        </p:spPr>
        <p:txBody>
          <a:bodyPr>
            <a:normAutofit lnSpcReduction="10000"/>
          </a:bodyPr>
          <a:lstStyle/>
          <a:p>
            <a:endParaRPr lang="fr-FR" dirty="0"/>
          </a:p>
          <a:p>
            <a:r>
              <a:rPr lang="en-GB" sz="2800" b="1" dirty="0"/>
              <a:t>Workshop Presentation </a:t>
            </a:r>
          </a:p>
          <a:p>
            <a:r>
              <a:rPr lang="en-GB" sz="2200" b="1" i="1" dirty="0"/>
              <a:t>(context, participants, programme, expected results)</a:t>
            </a:r>
          </a:p>
          <a:p>
            <a:endParaRPr lang="en-GB" sz="2200" b="1" i="1" dirty="0"/>
          </a:p>
          <a:p>
            <a:r>
              <a:rPr lang="en-GB" sz="2200" b="1" dirty="0">
                <a:solidFill>
                  <a:schemeClr val="bg2">
                    <a:lumMod val="50000"/>
                  </a:schemeClr>
                </a:solidFill>
              </a:rPr>
              <a:t>By </a:t>
            </a:r>
            <a:r>
              <a:rPr lang="en-GB" sz="2200" b="1" dirty="0" err="1">
                <a:solidFill>
                  <a:schemeClr val="bg2">
                    <a:lumMod val="50000"/>
                  </a:schemeClr>
                </a:solidFill>
              </a:rPr>
              <a:t>Dr.</a:t>
            </a:r>
            <a:r>
              <a:rPr lang="en-GB" sz="2200" b="1" dirty="0">
                <a:solidFill>
                  <a:schemeClr val="bg2">
                    <a:lumMod val="50000"/>
                  </a:schemeClr>
                </a:solidFill>
              </a:rPr>
              <a:t> Isabelle Brianso &amp; Prosper </a:t>
            </a:r>
            <a:r>
              <a:rPr lang="en-GB" sz="2200" b="1" dirty="0" err="1">
                <a:solidFill>
                  <a:schemeClr val="bg2">
                    <a:lumMod val="50000"/>
                  </a:schemeClr>
                </a:solidFill>
              </a:rPr>
              <a:t>Wanner</a:t>
            </a:r>
            <a:r>
              <a:rPr lang="en-GB" sz="2200" b="1" dirty="0">
                <a:solidFill>
                  <a:schemeClr val="bg2">
                    <a:lumMod val="50000"/>
                  </a:schemeClr>
                </a:solidFill>
              </a:rPr>
              <a:t> </a:t>
            </a:r>
          </a:p>
        </p:txBody>
      </p:sp>
      <p:pic>
        <p:nvPicPr>
          <p:cNvPr id="5" name="Image 4"/>
          <p:cNvPicPr>
            <a:picLocks noChangeAspect="1"/>
          </p:cNvPicPr>
          <p:nvPr/>
        </p:nvPicPr>
        <p:blipFill>
          <a:blip r:embed="rId2"/>
          <a:stretch>
            <a:fillRect/>
          </a:stretch>
        </p:blipFill>
        <p:spPr>
          <a:xfrm>
            <a:off x="0" y="200620"/>
            <a:ext cx="2307101" cy="1843486"/>
          </a:xfrm>
          <a:prstGeom prst="rect">
            <a:avLst/>
          </a:prstGeom>
        </p:spPr>
      </p:pic>
      <p:pic>
        <p:nvPicPr>
          <p:cNvPr id="6" name="Image 5"/>
          <p:cNvPicPr>
            <a:picLocks noChangeAspect="1"/>
          </p:cNvPicPr>
          <p:nvPr/>
        </p:nvPicPr>
        <p:blipFill>
          <a:blip r:embed="rId3"/>
          <a:stretch>
            <a:fillRect/>
          </a:stretch>
        </p:blipFill>
        <p:spPr>
          <a:xfrm>
            <a:off x="8905039" y="11252"/>
            <a:ext cx="3047619" cy="2222222"/>
          </a:xfrm>
          <a:prstGeom prst="rect">
            <a:avLst/>
          </a:prstGeom>
        </p:spPr>
      </p:pic>
      <p:pic>
        <p:nvPicPr>
          <p:cNvPr id="7" name="Image 6"/>
          <p:cNvPicPr>
            <a:picLocks noChangeAspect="1"/>
          </p:cNvPicPr>
          <p:nvPr/>
        </p:nvPicPr>
        <p:blipFill>
          <a:blip r:embed="rId4"/>
          <a:stretch>
            <a:fillRect/>
          </a:stretch>
        </p:blipFill>
        <p:spPr>
          <a:xfrm>
            <a:off x="3817034" y="328802"/>
            <a:ext cx="4586127" cy="1784967"/>
          </a:xfrm>
          <a:prstGeom prst="rect">
            <a:avLst/>
          </a:prstGeom>
        </p:spPr>
      </p:pic>
    </p:spTree>
    <p:extLst>
      <p:ext uri="{BB962C8B-B14F-4D97-AF65-F5344CB8AC3E}">
        <p14:creationId xmlns:p14="http://schemas.microsoft.com/office/powerpoint/2010/main" val="20392636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0574" y="344807"/>
            <a:ext cx="10515600" cy="1325563"/>
          </a:xfrm>
        </p:spPr>
        <p:txBody>
          <a:bodyPr/>
          <a:lstStyle/>
          <a:p>
            <a:r>
              <a:rPr lang="en-GB" b="1" dirty="0"/>
              <a:t>1. Elements of Context</a:t>
            </a:r>
          </a:p>
        </p:txBody>
      </p:sp>
      <p:sp>
        <p:nvSpPr>
          <p:cNvPr id="3" name="Espace réservé du contenu 2"/>
          <p:cNvSpPr>
            <a:spLocks noGrp="1"/>
          </p:cNvSpPr>
          <p:nvPr>
            <p:ph idx="1"/>
          </p:nvPr>
        </p:nvSpPr>
        <p:spPr>
          <a:xfrm>
            <a:off x="450574" y="1825625"/>
            <a:ext cx="10903226" cy="4654688"/>
          </a:xfrm>
        </p:spPr>
        <p:txBody>
          <a:bodyPr>
            <a:normAutofit/>
          </a:bodyPr>
          <a:lstStyle/>
          <a:p>
            <a:pPr algn="just">
              <a:buFont typeface="Wingdings" panose="05000000000000000000" pitchFamily="2" charset="2"/>
              <a:buChar char="§"/>
            </a:pPr>
            <a:r>
              <a:rPr lang="fr-FR" dirty="0"/>
              <a:t> </a:t>
            </a:r>
            <a:r>
              <a:rPr lang="en-GB" dirty="0"/>
              <a:t>The </a:t>
            </a:r>
            <a:r>
              <a:rPr lang="en-GB" b="1" dirty="0"/>
              <a:t>Faro Convention (FC) </a:t>
            </a:r>
            <a:r>
              <a:rPr lang="en-GB" dirty="0"/>
              <a:t>aims to stimulate a multicultural heritage community involvement in the European territory;</a:t>
            </a:r>
          </a:p>
          <a:p>
            <a:pPr algn="just">
              <a:buFont typeface="Wingdings" panose="05000000000000000000" pitchFamily="2" charset="2"/>
              <a:buChar char="§"/>
            </a:pPr>
            <a:r>
              <a:rPr lang="en-GB" dirty="0"/>
              <a:t>The </a:t>
            </a:r>
            <a:r>
              <a:rPr lang="en-GB" b="1" dirty="0"/>
              <a:t>FC </a:t>
            </a:r>
            <a:r>
              <a:rPr lang="en-GB" dirty="0"/>
              <a:t>strengthens the common heritage of Europe (art. 3);</a:t>
            </a:r>
          </a:p>
          <a:p>
            <a:pPr algn="just">
              <a:buFont typeface="Wingdings" panose="05000000000000000000" pitchFamily="2" charset="2"/>
              <a:buChar char="§"/>
            </a:pPr>
            <a:r>
              <a:rPr lang="en-GB" dirty="0"/>
              <a:t>The </a:t>
            </a:r>
            <a:r>
              <a:rPr lang="en-GB" b="1" dirty="0"/>
              <a:t>FC </a:t>
            </a:r>
            <a:r>
              <a:rPr lang="en-GB" dirty="0"/>
              <a:t>encourages a new model of heritage governance defined as an incubator of practices and uses that should boost local initiatives in strong interaction with political institutions;</a:t>
            </a:r>
          </a:p>
          <a:p>
            <a:pPr algn="just">
              <a:buFont typeface="Wingdings" panose="05000000000000000000" pitchFamily="2" charset="2"/>
              <a:buChar char="§"/>
            </a:pPr>
            <a:r>
              <a:rPr lang="en-GB" dirty="0"/>
              <a:t>The </a:t>
            </a:r>
            <a:r>
              <a:rPr lang="en-GB" b="1" dirty="0"/>
              <a:t>FC</a:t>
            </a:r>
            <a:r>
              <a:rPr lang="en-GB" dirty="0"/>
              <a:t> points outs fundamental European democratic principals (Human Rights) and innovative concepts;</a:t>
            </a:r>
          </a:p>
          <a:p>
            <a:pPr algn="just">
              <a:buFont typeface="Wingdings" panose="05000000000000000000" pitchFamily="2" charset="2"/>
              <a:buChar char="§"/>
            </a:pPr>
            <a:r>
              <a:rPr lang="en-GB" dirty="0"/>
              <a:t>The </a:t>
            </a:r>
            <a:r>
              <a:rPr lang="en-GB" b="1" dirty="0"/>
              <a:t>FC</a:t>
            </a:r>
            <a:r>
              <a:rPr lang="en-GB" dirty="0"/>
              <a:t> stresses on an open definition of cultural heritage as a group of “resource” (museums, dances, artefacts, monuments, nature, etc.). </a:t>
            </a:r>
          </a:p>
        </p:txBody>
      </p:sp>
      <p:pic>
        <p:nvPicPr>
          <p:cNvPr id="4" name="Image 3"/>
          <p:cNvPicPr>
            <a:picLocks noChangeAspect="1"/>
          </p:cNvPicPr>
          <p:nvPr/>
        </p:nvPicPr>
        <p:blipFill>
          <a:blip r:embed="rId2"/>
          <a:stretch>
            <a:fillRect/>
          </a:stretch>
        </p:blipFill>
        <p:spPr>
          <a:xfrm>
            <a:off x="8693426" y="0"/>
            <a:ext cx="3498574" cy="1515116"/>
          </a:xfrm>
          <a:prstGeom prst="rect">
            <a:avLst/>
          </a:prstGeom>
        </p:spPr>
      </p:pic>
    </p:spTree>
    <p:extLst>
      <p:ext uri="{BB962C8B-B14F-4D97-AF65-F5344CB8AC3E}">
        <p14:creationId xmlns:p14="http://schemas.microsoft.com/office/powerpoint/2010/main" val="4040127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0574" y="344807"/>
            <a:ext cx="10515600" cy="1325563"/>
          </a:xfrm>
        </p:spPr>
        <p:txBody>
          <a:bodyPr/>
          <a:lstStyle/>
          <a:p>
            <a:r>
              <a:rPr lang="en-GB" b="1" dirty="0"/>
              <a:t>2. The FC Research-Action Workshop</a:t>
            </a:r>
          </a:p>
        </p:txBody>
      </p:sp>
      <p:sp>
        <p:nvSpPr>
          <p:cNvPr id="3" name="Espace réservé du contenu 2"/>
          <p:cNvSpPr>
            <a:spLocks noGrp="1"/>
          </p:cNvSpPr>
          <p:nvPr>
            <p:ph idx="1"/>
          </p:nvPr>
        </p:nvSpPr>
        <p:spPr>
          <a:xfrm>
            <a:off x="450574" y="1825625"/>
            <a:ext cx="10903226" cy="4654688"/>
          </a:xfrm>
        </p:spPr>
        <p:txBody>
          <a:bodyPr>
            <a:normAutofit/>
          </a:bodyPr>
          <a:lstStyle/>
          <a:p>
            <a:pPr algn="just">
              <a:buFont typeface="Wingdings" panose="05000000000000000000" pitchFamily="2" charset="2"/>
              <a:buChar char="Ø"/>
            </a:pPr>
            <a:r>
              <a:rPr lang="fr-FR" dirty="0"/>
              <a:t> </a:t>
            </a:r>
            <a:r>
              <a:rPr lang="en-GB" dirty="0"/>
              <a:t>The first </a:t>
            </a:r>
            <a:r>
              <a:rPr lang="en-GB" b="1" dirty="0"/>
              <a:t>Faro Convention Research-Action Workshop </a:t>
            </a:r>
            <a:r>
              <a:rPr lang="en-GB" dirty="0"/>
              <a:t>in </a:t>
            </a:r>
            <a:r>
              <a:rPr lang="en-GB" dirty="0" err="1"/>
              <a:t>Fontecchio</a:t>
            </a:r>
            <a:r>
              <a:rPr lang="en-GB" dirty="0"/>
              <a:t> aims:</a:t>
            </a:r>
          </a:p>
          <a:p>
            <a:pPr marL="0" indent="0" algn="just">
              <a:buNone/>
            </a:pPr>
            <a:endParaRPr lang="en-GB" dirty="0"/>
          </a:p>
          <a:p>
            <a:pPr algn="just">
              <a:buFont typeface="Wingdings" panose="05000000000000000000" pitchFamily="2" charset="2"/>
              <a:buChar char="§"/>
            </a:pPr>
            <a:r>
              <a:rPr lang="en-GB" dirty="0"/>
              <a:t> To develop partnerships with academia, civil society and investigation centres (universities);</a:t>
            </a:r>
          </a:p>
          <a:p>
            <a:pPr marL="0" indent="0" algn="just">
              <a:buNone/>
            </a:pPr>
            <a:endParaRPr lang="en-GB" dirty="0"/>
          </a:p>
          <a:p>
            <a:pPr algn="just">
              <a:buFont typeface="Wingdings" panose="05000000000000000000" pitchFamily="2" charset="2"/>
              <a:buChar char="§"/>
            </a:pPr>
            <a:r>
              <a:rPr lang="en-GB" dirty="0"/>
              <a:t>To carry out case studies on multi-scales territories (rural, urban), heritage communities (local actors, museums, NGOs, etc.) and European heritage (culture, nature) on Faro Convention values and principals. </a:t>
            </a:r>
          </a:p>
        </p:txBody>
      </p:sp>
      <p:pic>
        <p:nvPicPr>
          <p:cNvPr id="4" name="Image 3"/>
          <p:cNvPicPr>
            <a:picLocks noChangeAspect="1"/>
          </p:cNvPicPr>
          <p:nvPr/>
        </p:nvPicPr>
        <p:blipFill>
          <a:blip r:embed="rId2"/>
          <a:stretch>
            <a:fillRect/>
          </a:stretch>
        </p:blipFill>
        <p:spPr>
          <a:xfrm>
            <a:off x="8693426" y="0"/>
            <a:ext cx="3498574" cy="1515116"/>
          </a:xfrm>
          <a:prstGeom prst="rect">
            <a:avLst/>
          </a:prstGeom>
        </p:spPr>
      </p:pic>
    </p:spTree>
    <p:extLst>
      <p:ext uri="{BB962C8B-B14F-4D97-AF65-F5344CB8AC3E}">
        <p14:creationId xmlns:p14="http://schemas.microsoft.com/office/powerpoint/2010/main" val="1873651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0574" y="344807"/>
            <a:ext cx="10515600" cy="1325563"/>
          </a:xfrm>
        </p:spPr>
        <p:txBody>
          <a:bodyPr/>
          <a:lstStyle/>
          <a:p>
            <a:r>
              <a:rPr lang="en-GB" b="1" dirty="0"/>
              <a:t>2. The FC Research-Action Workshop</a:t>
            </a:r>
          </a:p>
        </p:txBody>
      </p:sp>
      <p:sp>
        <p:nvSpPr>
          <p:cNvPr id="3" name="Espace réservé du contenu 2"/>
          <p:cNvSpPr>
            <a:spLocks noGrp="1"/>
          </p:cNvSpPr>
          <p:nvPr>
            <p:ph idx="1"/>
          </p:nvPr>
        </p:nvSpPr>
        <p:spPr>
          <a:xfrm>
            <a:off x="450574" y="1825625"/>
            <a:ext cx="10903226" cy="4787210"/>
          </a:xfrm>
        </p:spPr>
        <p:txBody>
          <a:bodyPr>
            <a:normAutofit fontScale="92500" lnSpcReduction="10000"/>
          </a:bodyPr>
          <a:lstStyle/>
          <a:p>
            <a:pPr>
              <a:buFont typeface="Wingdings" panose="05000000000000000000" pitchFamily="2" charset="2"/>
              <a:buChar char="Ø"/>
            </a:pPr>
            <a:r>
              <a:rPr lang="fr-FR" sz="3000" dirty="0"/>
              <a:t> </a:t>
            </a:r>
            <a:r>
              <a:rPr lang="en-GB" sz="3000" dirty="0"/>
              <a:t>The first </a:t>
            </a:r>
            <a:r>
              <a:rPr lang="en-GB" sz="3000" b="1" dirty="0"/>
              <a:t>Faro Convention Research-Action Workshop</a:t>
            </a:r>
            <a:r>
              <a:rPr lang="en-GB" sz="3000" dirty="0"/>
              <a:t> is focused on </a:t>
            </a:r>
            <a:r>
              <a:rPr lang="en-GB" sz="3000" b="1" dirty="0"/>
              <a:t>post-disaster heritage revitalization</a:t>
            </a:r>
            <a:r>
              <a:rPr lang="en-GB" sz="3000" dirty="0"/>
              <a:t>:</a:t>
            </a:r>
          </a:p>
          <a:p>
            <a:pPr>
              <a:buFont typeface="Wingdings" panose="05000000000000000000" pitchFamily="2" charset="2"/>
              <a:buChar char="§"/>
            </a:pPr>
            <a:endParaRPr lang="en-GB" dirty="0"/>
          </a:p>
          <a:p>
            <a:pPr algn="just">
              <a:buFont typeface="Wingdings" panose="05000000000000000000" pitchFamily="2" charset="2"/>
              <a:buChar char="§"/>
            </a:pPr>
            <a:r>
              <a:rPr lang="en-GB" dirty="0" err="1"/>
              <a:t>Fontecchio</a:t>
            </a:r>
            <a:r>
              <a:rPr lang="en-GB" dirty="0"/>
              <a:t> is a rural place which offers a relevant fieldwork of research-action as a cultural heritage example focuses on preparedness, response and revitalization;</a:t>
            </a:r>
          </a:p>
          <a:p>
            <a:pPr marL="0" indent="0" algn="just">
              <a:buNone/>
            </a:pPr>
            <a:endParaRPr lang="en-GB" dirty="0"/>
          </a:p>
          <a:p>
            <a:pPr algn="just">
              <a:buFont typeface="Wingdings" panose="05000000000000000000" pitchFamily="2" charset="2"/>
              <a:buChar char="§"/>
            </a:pPr>
            <a:r>
              <a:rPr lang="en-GB" dirty="0"/>
              <a:t>The Faro case studies are research-oriented and based on previous projects supported or related to </a:t>
            </a:r>
            <a:r>
              <a:rPr lang="en-GB" dirty="0" err="1"/>
              <a:t>CoE</a:t>
            </a:r>
            <a:r>
              <a:rPr lang="en-GB" dirty="0"/>
              <a:t> programmes (European Cultural Routes, LDPP, COMUS, PCDK, etc.) that should constitute a significant corpus of fieldwork regarding methodology implemented and research productions (articles, papers, documentaries, conferences, etc.). </a:t>
            </a:r>
            <a:endParaRPr lang="fr-FR" dirty="0"/>
          </a:p>
          <a:p>
            <a:pPr marL="0" indent="0">
              <a:buNone/>
            </a:pPr>
            <a:endParaRPr lang="en-GB" dirty="0"/>
          </a:p>
        </p:txBody>
      </p:sp>
      <p:pic>
        <p:nvPicPr>
          <p:cNvPr id="4" name="Image 3"/>
          <p:cNvPicPr>
            <a:picLocks noChangeAspect="1"/>
          </p:cNvPicPr>
          <p:nvPr/>
        </p:nvPicPr>
        <p:blipFill>
          <a:blip r:embed="rId2"/>
          <a:stretch>
            <a:fillRect/>
          </a:stretch>
        </p:blipFill>
        <p:spPr>
          <a:xfrm>
            <a:off x="8693426" y="0"/>
            <a:ext cx="3498574" cy="1515116"/>
          </a:xfrm>
          <a:prstGeom prst="rect">
            <a:avLst/>
          </a:prstGeom>
        </p:spPr>
      </p:pic>
    </p:spTree>
    <p:extLst>
      <p:ext uri="{BB962C8B-B14F-4D97-AF65-F5344CB8AC3E}">
        <p14:creationId xmlns:p14="http://schemas.microsoft.com/office/powerpoint/2010/main" val="16375140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0574" y="344807"/>
            <a:ext cx="10515600" cy="1325563"/>
          </a:xfrm>
        </p:spPr>
        <p:txBody>
          <a:bodyPr/>
          <a:lstStyle/>
          <a:p>
            <a:r>
              <a:rPr lang="en-GB" b="1" dirty="0"/>
              <a:t>2. The FC Research-Action Workshop</a:t>
            </a:r>
          </a:p>
        </p:txBody>
      </p:sp>
      <p:sp>
        <p:nvSpPr>
          <p:cNvPr id="3" name="Espace réservé du contenu 2"/>
          <p:cNvSpPr>
            <a:spLocks noGrp="1"/>
          </p:cNvSpPr>
          <p:nvPr>
            <p:ph idx="1"/>
          </p:nvPr>
        </p:nvSpPr>
        <p:spPr>
          <a:xfrm>
            <a:off x="450574" y="1825625"/>
            <a:ext cx="10903226" cy="4402897"/>
          </a:xfrm>
        </p:spPr>
        <p:txBody>
          <a:bodyPr>
            <a:normAutofit/>
          </a:bodyPr>
          <a:lstStyle/>
          <a:p>
            <a:pPr>
              <a:buFont typeface="Wingdings" panose="05000000000000000000" pitchFamily="2" charset="2"/>
              <a:buChar char="Ø"/>
            </a:pPr>
            <a:r>
              <a:rPr lang="fr-FR" dirty="0"/>
              <a:t> </a:t>
            </a:r>
            <a:r>
              <a:rPr lang="en-GB" dirty="0"/>
              <a:t>The first </a:t>
            </a:r>
            <a:r>
              <a:rPr lang="en-GB" b="1" dirty="0"/>
              <a:t>Faro Convention Research-Action Workshop</a:t>
            </a:r>
            <a:r>
              <a:rPr lang="en-GB" dirty="0"/>
              <a:t> is focused on </a:t>
            </a:r>
            <a:r>
              <a:rPr lang="en-GB" b="1" dirty="0"/>
              <a:t>post-disaster heritage revitalization</a:t>
            </a:r>
            <a:r>
              <a:rPr lang="en-GB" dirty="0"/>
              <a:t>:</a:t>
            </a:r>
          </a:p>
          <a:p>
            <a:pPr>
              <a:buFont typeface="Wingdings" panose="05000000000000000000" pitchFamily="2" charset="2"/>
              <a:buChar char="§"/>
            </a:pPr>
            <a:endParaRPr lang="en-GB" dirty="0"/>
          </a:p>
          <a:p>
            <a:pPr>
              <a:buFont typeface="Wingdings" panose="05000000000000000000" pitchFamily="2" charset="2"/>
              <a:buChar char="Ø"/>
            </a:pPr>
            <a:r>
              <a:rPr lang="en-GB" dirty="0"/>
              <a:t>Two </a:t>
            </a:r>
            <a:r>
              <a:rPr lang="en-GB" b="1" dirty="0"/>
              <a:t>main questions </a:t>
            </a:r>
            <a:r>
              <a:rPr lang="en-GB" dirty="0"/>
              <a:t>to be discussed during the workshop: </a:t>
            </a:r>
          </a:p>
          <a:p>
            <a:pPr marL="914400" lvl="1" indent="-457200">
              <a:buFont typeface="+mj-lt"/>
              <a:buAutoNum type="arabicPeriod"/>
            </a:pPr>
            <a:endParaRPr lang="en-GB" dirty="0"/>
          </a:p>
          <a:p>
            <a:pPr marL="914400" lvl="1" indent="-457200">
              <a:buFont typeface="+mj-lt"/>
              <a:buAutoNum type="arabicPeriod"/>
            </a:pPr>
            <a:r>
              <a:rPr lang="en-GB" sz="2800" dirty="0"/>
              <a:t>How Faro Convention can be an instrument of local revitalization ? </a:t>
            </a:r>
          </a:p>
          <a:p>
            <a:pPr marL="914400" lvl="1" indent="-457200">
              <a:buFont typeface="+mj-lt"/>
              <a:buAutoNum type="arabicPeriod"/>
            </a:pPr>
            <a:endParaRPr lang="en-GB" sz="2800" dirty="0"/>
          </a:p>
          <a:p>
            <a:pPr marL="914400" lvl="1" indent="-457200">
              <a:buFont typeface="+mj-lt"/>
              <a:buAutoNum type="arabicPeriod"/>
            </a:pPr>
            <a:r>
              <a:rPr lang="en-GB" sz="2800" dirty="0"/>
              <a:t>Which methodology(</a:t>
            </a:r>
            <a:r>
              <a:rPr lang="en-GB" sz="2800" dirty="0" err="1"/>
              <a:t>ies</a:t>
            </a:r>
            <a:r>
              <a:rPr lang="en-GB" sz="2800" dirty="0"/>
              <a:t>) to implement Faro Convention with communities as a sustainable heritage governance? </a:t>
            </a:r>
          </a:p>
        </p:txBody>
      </p:sp>
      <p:pic>
        <p:nvPicPr>
          <p:cNvPr id="4" name="Image 3"/>
          <p:cNvPicPr>
            <a:picLocks noChangeAspect="1"/>
          </p:cNvPicPr>
          <p:nvPr/>
        </p:nvPicPr>
        <p:blipFill>
          <a:blip r:embed="rId2"/>
          <a:stretch>
            <a:fillRect/>
          </a:stretch>
        </p:blipFill>
        <p:spPr>
          <a:xfrm>
            <a:off x="8693426" y="0"/>
            <a:ext cx="3498574" cy="1515116"/>
          </a:xfrm>
          <a:prstGeom prst="rect">
            <a:avLst/>
          </a:prstGeom>
        </p:spPr>
      </p:pic>
    </p:spTree>
    <p:extLst>
      <p:ext uri="{BB962C8B-B14F-4D97-AF65-F5344CB8AC3E}">
        <p14:creationId xmlns:p14="http://schemas.microsoft.com/office/powerpoint/2010/main" val="663100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0574" y="344807"/>
            <a:ext cx="10515600" cy="1325563"/>
          </a:xfrm>
        </p:spPr>
        <p:txBody>
          <a:bodyPr/>
          <a:lstStyle/>
          <a:p>
            <a:r>
              <a:rPr lang="en-GB" b="1" dirty="0"/>
              <a:t>2. The FC Research-Action Workshop</a:t>
            </a:r>
          </a:p>
        </p:txBody>
      </p:sp>
      <p:sp>
        <p:nvSpPr>
          <p:cNvPr id="3" name="Espace réservé du contenu 2"/>
          <p:cNvSpPr>
            <a:spLocks noGrp="1"/>
          </p:cNvSpPr>
          <p:nvPr>
            <p:ph idx="1"/>
          </p:nvPr>
        </p:nvSpPr>
        <p:spPr>
          <a:xfrm>
            <a:off x="450574" y="1825625"/>
            <a:ext cx="10903226" cy="4654688"/>
          </a:xfrm>
        </p:spPr>
        <p:txBody>
          <a:bodyPr>
            <a:normAutofit fontScale="92500" lnSpcReduction="10000"/>
          </a:bodyPr>
          <a:lstStyle/>
          <a:p>
            <a:pPr algn="just">
              <a:buFont typeface="Wingdings" panose="05000000000000000000" pitchFamily="2" charset="2"/>
              <a:buChar char="Ø"/>
            </a:pPr>
            <a:r>
              <a:rPr lang="fr-FR" sz="3000" dirty="0"/>
              <a:t> </a:t>
            </a:r>
            <a:r>
              <a:rPr lang="en-GB" sz="3000" dirty="0"/>
              <a:t>The first </a:t>
            </a:r>
            <a:r>
              <a:rPr lang="en-GB" sz="3000" b="1" dirty="0"/>
              <a:t>Faro Convention Research-Action Workshop </a:t>
            </a:r>
            <a:r>
              <a:rPr lang="en-GB" sz="3000" dirty="0"/>
              <a:t>is focused on </a:t>
            </a:r>
            <a:r>
              <a:rPr lang="en-GB" sz="3000" b="1" dirty="0"/>
              <a:t>post-disaster heritage revitalization</a:t>
            </a:r>
            <a:r>
              <a:rPr lang="en-GB" sz="3000" dirty="0"/>
              <a:t>. </a:t>
            </a:r>
          </a:p>
          <a:p>
            <a:pPr algn="just">
              <a:buFont typeface="Wingdings" panose="05000000000000000000" pitchFamily="2" charset="2"/>
              <a:buChar char="Ø"/>
            </a:pPr>
            <a:endParaRPr lang="en-GB" dirty="0"/>
          </a:p>
          <a:p>
            <a:pPr algn="just">
              <a:buFont typeface="Wingdings" panose="05000000000000000000" pitchFamily="2" charset="2"/>
              <a:buChar char="Ø"/>
            </a:pPr>
            <a:r>
              <a:rPr lang="en-GB" dirty="0"/>
              <a:t>Three</a:t>
            </a:r>
            <a:r>
              <a:rPr lang="en-GB" b="1" dirty="0"/>
              <a:t> main topics </a:t>
            </a:r>
            <a:r>
              <a:rPr lang="en-GB" dirty="0"/>
              <a:t>(sessions) will be developed during the workshop: </a:t>
            </a:r>
            <a:endParaRPr lang="fr-FR" dirty="0"/>
          </a:p>
          <a:p>
            <a:pPr>
              <a:buFont typeface="Wingdings" panose="05000000000000000000" pitchFamily="2" charset="2"/>
              <a:buChar char="§"/>
            </a:pPr>
            <a:endParaRPr lang="en-GB" dirty="0"/>
          </a:p>
          <a:p>
            <a:pPr>
              <a:buFont typeface="Wingdings" panose="05000000000000000000" pitchFamily="2" charset="2"/>
              <a:buChar char="§"/>
            </a:pPr>
            <a:r>
              <a:rPr lang="en-GB" dirty="0"/>
              <a:t> </a:t>
            </a:r>
            <a:r>
              <a:rPr lang="en-GB" b="1" dirty="0"/>
              <a:t>Session 1 </a:t>
            </a:r>
            <a:r>
              <a:rPr lang="en-GB" dirty="0"/>
              <a:t>– Heritage in a Societal Change </a:t>
            </a:r>
          </a:p>
          <a:p>
            <a:pPr lvl="1">
              <a:buFont typeface="Wingdings" panose="05000000000000000000" pitchFamily="2" charset="2"/>
              <a:buChar char="§"/>
            </a:pPr>
            <a:r>
              <a:rPr lang="en-GB" dirty="0"/>
              <a:t>Heritage and gender issues</a:t>
            </a:r>
          </a:p>
          <a:p>
            <a:pPr lvl="1">
              <a:buFont typeface="Wingdings" panose="05000000000000000000" pitchFamily="2" charset="2"/>
              <a:buChar char="§"/>
            </a:pPr>
            <a:r>
              <a:rPr lang="en-GB" dirty="0"/>
              <a:t>Heritage and inclusive society</a:t>
            </a:r>
          </a:p>
          <a:p>
            <a:pPr marL="457200" lvl="1" indent="0">
              <a:buNone/>
            </a:pPr>
            <a:endParaRPr lang="en-GB" dirty="0"/>
          </a:p>
          <a:p>
            <a:pPr>
              <a:buFont typeface="Wingdings" panose="05000000000000000000" pitchFamily="2" charset="2"/>
              <a:buChar char="§"/>
            </a:pPr>
            <a:r>
              <a:rPr lang="en-GB" dirty="0"/>
              <a:t> </a:t>
            </a:r>
            <a:r>
              <a:rPr lang="en-GB" b="1" dirty="0"/>
              <a:t>Session 2 </a:t>
            </a:r>
            <a:r>
              <a:rPr lang="en-GB" dirty="0"/>
              <a:t>– Heritage as an Ecosystem of Development</a:t>
            </a:r>
          </a:p>
          <a:p>
            <a:pPr lvl="1">
              <a:buFont typeface="Wingdings" panose="05000000000000000000" pitchFamily="2" charset="2"/>
              <a:buChar char="§"/>
            </a:pPr>
            <a:r>
              <a:rPr lang="en-GB" dirty="0"/>
              <a:t>Sustainable initiatives to put value on heritage in Europe </a:t>
            </a:r>
          </a:p>
          <a:p>
            <a:pPr lvl="1">
              <a:buFont typeface="Wingdings" panose="05000000000000000000" pitchFamily="2" charset="2"/>
              <a:buChar char="§"/>
            </a:pPr>
            <a:r>
              <a:rPr lang="en-GB" dirty="0"/>
              <a:t>Integrated heritage (nature, culture) in rural places</a:t>
            </a:r>
          </a:p>
          <a:p>
            <a:pPr>
              <a:buFont typeface="Wingdings" panose="05000000000000000000" pitchFamily="2" charset="2"/>
              <a:buChar char="§"/>
            </a:pPr>
            <a:endParaRPr lang="en-GB" dirty="0"/>
          </a:p>
          <a:p>
            <a:pPr marL="0" indent="0">
              <a:buNone/>
            </a:pPr>
            <a:endParaRPr lang="en-GB" dirty="0"/>
          </a:p>
        </p:txBody>
      </p:sp>
      <p:pic>
        <p:nvPicPr>
          <p:cNvPr id="4" name="Image 3"/>
          <p:cNvPicPr>
            <a:picLocks noChangeAspect="1"/>
          </p:cNvPicPr>
          <p:nvPr/>
        </p:nvPicPr>
        <p:blipFill>
          <a:blip r:embed="rId2"/>
          <a:stretch>
            <a:fillRect/>
          </a:stretch>
        </p:blipFill>
        <p:spPr>
          <a:xfrm>
            <a:off x="8693426" y="0"/>
            <a:ext cx="3498574" cy="1515116"/>
          </a:xfrm>
          <a:prstGeom prst="rect">
            <a:avLst/>
          </a:prstGeom>
        </p:spPr>
      </p:pic>
    </p:spTree>
    <p:extLst>
      <p:ext uri="{BB962C8B-B14F-4D97-AF65-F5344CB8AC3E}">
        <p14:creationId xmlns:p14="http://schemas.microsoft.com/office/powerpoint/2010/main" val="27527083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0574" y="344807"/>
            <a:ext cx="10515600" cy="1325563"/>
          </a:xfrm>
        </p:spPr>
        <p:txBody>
          <a:bodyPr/>
          <a:lstStyle/>
          <a:p>
            <a:r>
              <a:rPr lang="en-GB" b="1" dirty="0"/>
              <a:t>2. The FC Research-Action Workshop</a:t>
            </a:r>
          </a:p>
        </p:txBody>
      </p:sp>
      <p:sp>
        <p:nvSpPr>
          <p:cNvPr id="3" name="Espace réservé du contenu 2"/>
          <p:cNvSpPr>
            <a:spLocks noGrp="1"/>
          </p:cNvSpPr>
          <p:nvPr>
            <p:ph idx="1"/>
          </p:nvPr>
        </p:nvSpPr>
        <p:spPr>
          <a:xfrm>
            <a:off x="450574" y="1825625"/>
            <a:ext cx="10903226" cy="4654688"/>
          </a:xfrm>
        </p:spPr>
        <p:txBody>
          <a:bodyPr>
            <a:normAutofit/>
          </a:bodyPr>
          <a:lstStyle/>
          <a:p>
            <a:pPr algn="just">
              <a:buFont typeface="Wingdings" panose="05000000000000000000" pitchFamily="2" charset="2"/>
              <a:buChar char="Ø"/>
            </a:pPr>
            <a:r>
              <a:rPr lang="fr-FR" dirty="0"/>
              <a:t> </a:t>
            </a:r>
            <a:r>
              <a:rPr lang="en-GB" dirty="0"/>
              <a:t>The first </a:t>
            </a:r>
            <a:r>
              <a:rPr lang="en-GB" b="1" dirty="0"/>
              <a:t>Faro Convention Research-Action Workshop</a:t>
            </a:r>
            <a:r>
              <a:rPr lang="en-GB" dirty="0"/>
              <a:t> is focused on </a:t>
            </a:r>
            <a:r>
              <a:rPr lang="en-GB" b="1" dirty="0"/>
              <a:t>post-disaster heritage revitalization</a:t>
            </a:r>
            <a:r>
              <a:rPr lang="en-GB" dirty="0"/>
              <a:t>. </a:t>
            </a:r>
          </a:p>
          <a:p>
            <a:pPr algn="just">
              <a:buFont typeface="Wingdings" panose="05000000000000000000" pitchFamily="2" charset="2"/>
              <a:buChar char="Ø"/>
            </a:pPr>
            <a:endParaRPr lang="en-GB" dirty="0"/>
          </a:p>
          <a:p>
            <a:pPr algn="just">
              <a:buFont typeface="Wingdings" panose="05000000000000000000" pitchFamily="2" charset="2"/>
              <a:buChar char="§"/>
            </a:pPr>
            <a:r>
              <a:rPr lang="en-GB" dirty="0"/>
              <a:t>Three</a:t>
            </a:r>
            <a:r>
              <a:rPr lang="en-GB" b="1" dirty="0"/>
              <a:t> main topics </a:t>
            </a:r>
            <a:r>
              <a:rPr lang="en-GB" dirty="0"/>
              <a:t>(sessions) will be developed during the workshop: </a:t>
            </a:r>
            <a:endParaRPr lang="fr-FR" dirty="0"/>
          </a:p>
          <a:p>
            <a:pPr>
              <a:buFont typeface="Wingdings" panose="05000000000000000000" pitchFamily="2" charset="2"/>
              <a:buChar char="§"/>
            </a:pPr>
            <a:endParaRPr lang="en-GB" dirty="0"/>
          </a:p>
          <a:p>
            <a:pPr>
              <a:buFont typeface="Wingdings" panose="05000000000000000000" pitchFamily="2" charset="2"/>
              <a:buChar char="§"/>
            </a:pPr>
            <a:r>
              <a:rPr lang="en-GB" b="1" dirty="0"/>
              <a:t>Session 3 </a:t>
            </a:r>
            <a:r>
              <a:rPr lang="en-GB" dirty="0"/>
              <a:t>– Make Heritage Accessible </a:t>
            </a:r>
          </a:p>
          <a:p>
            <a:pPr lvl="1">
              <a:buFont typeface="Wingdings" panose="05000000000000000000" pitchFamily="2" charset="2"/>
              <a:buChar char="§"/>
            </a:pPr>
            <a:r>
              <a:rPr lang="en-GB" dirty="0"/>
              <a:t> Learn from local community knowledge </a:t>
            </a:r>
          </a:p>
          <a:p>
            <a:pPr lvl="1">
              <a:buFont typeface="Wingdings" panose="05000000000000000000" pitchFamily="2" charset="2"/>
              <a:buChar char="§"/>
            </a:pPr>
            <a:r>
              <a:rPr lang="en-GB" dirty="0"/>
              <a:t>Museum: a place of education and diffusion </a:t>
            </a:r>
          </a:p>
          <a:p>
            <a:pPr>
              <a:buFont typeface="Wingdings" panose="05000000000000000000" pitchFamily="2" charset="2"/>
              <a:buChar char="§"/>
            </a:pPr>
            <a:endParaRPr lang="en-GB" dirty="0"/>
          </a:p>
          <a:p>
            <a:pPr marL="0" indent="0">
              <a:buNone/>
            </a:pPr>
            <a:endParaRPr lang="en-GB" dirty="0"/>
          </a:p>
        </p:txBody>
      </p:sp>
      <p:pic>
        <p:nvPicPr>
          <p:cNvPr id="4" name="Image 3"/>
          <p:cNvPicPr>
            <a:picLocks noChangeAspect="1"/>
          </p:cNvPicPr>
          <p:nvPr/>
        </p:nvPicPr>
        <p:blipFill>
          <a:blip r:embed="rId2"/>
          <a:stretch>
            <a:fillRect/>
          </a:stretch>
        </p:blipFill>
        <p:spPr>
          <a:xfrm>
            <a:off x="8693426" y="0"/>
            <a:ext cx="3498574" cy="1515116"/>
          </a:xfrm>
          <a:prstGeom prst="rect">
            <a:avLst/>
          </a:prstGeom>
        </p:spPr>
      </p:pic>
    </p:spTree>
    <p:extLst>
      <p:ext uri="{BB962C8B-B14F-4D97-AF65-F5344CB8AC3E}">
        <p14:creationId xmlns:p14="http://schemas.microsoft.com/office/powerpoint/2010/main" val="28168077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0574" y="344807"/>
            <a:ext cx="10515600" cy="1325563"/>
          </a:xfrm>
        </p:spPr>
        <p:txBody>
          <a:bodyPr/>
          <a:lstStyle/>
          <a:p>
            <a:r>
              <a:rPr lang="en-GB" b="1" dirty="0"/>
              <a:t>2. The FC Research-Action Workshop</a:t>
            </a:r>
          </a:p>
        </p:txBody>
      </p:sp>
      <p:sp>
        <p:nvSpPr>
          <p:cNvPr id="3" name="Espace réservé du contenu 2"/>
          <p:cNvSpPr>
            <a:spLocks noGrp="1"/>
          </p:cNvSpPr>
          <p:nvPr>
            <p:ph idx="1"/>
          </p:nvPr>
        </p:nvSpPr>
        <p:spPr>
          <a:xfrm>
            <a:off x="450574" y="1825625"/>
            <a:ext cx="10903226" cy="4654688"/>
          </a:xfrm>
        </p:spPr>
        <p:txBody>
          <a:bodyPr>
            <a:normAutofit/>
          </a:bodyPr>
          <a:lstStyle/>
          <a:p>
            <a:pPr>
              <a:buFont typeface="Wingdings" panose="05000000000000000000" pitchFamily="2" charset="2"/>
              <a:buChar char="Ø"/>
            </a:pPr>
            <a:r>
              <a:rPr lang="fr-FR" dirty="0"/>
              <a:t> </a:t>
            </a:r>
            <a:r>
              <a:rPr lang="en-GB" dirty="0"/>
              <a:t>The first </a:t>
            </a:r>
            <a:r>
              <a:rPr lang="en-GB" b="1" dirty="0"/>
              <a:t>Faro Convention Research-Action Workshop</a:t>
            </a:r>
            <a:r>
              <a:rPr lang="en-GB" dirty="0"/>
              <a:t> is focused on </a:t>
            </a:r>
            <a:r>
              <a:rPr lang="en-GB" b="1" dirty="0"/>
              <a:t>post-disaster heritage revitalization</a:t>
            </a:r>
            <a:r>
              <a:rPr lang="en-GB" dirty="0"/>
              <a:t>. </a:t>
            </a:r>
            <a:endParaRPr lang="fr-FR" dirty="0"/>
          </a:p>
          <a:p>
            <a:pPr>
              <a:buFont typeface="Wingdings" panose="05000000000000000000" pitchFamily="2" charset="2"/>
              <a:buChar char="§"/>
            </a:pPr>
            <a:endParaRPr lang="en-GB" dirty="0"/>
          </a:p>
          <a:p>
            <a:pPr algn="just">
              <a:buFont typeface="Wingdings" panose="05000000000000000000" pitchFamily="2" charset="2"/>
              <a:buChar char="§"/>
            </a:pPr>
            <a:r>
              <a:rPr lang="en-GB" b="1" dirty="0"/>
              <a:t>Participants</a:t>
            </a:r>
            <a:r>
              <a:rPr lang="en-GB" dirty="0"/>
              <a:t> from different academic circles (universities, research institutes and centres) and interested civil society organizations (NGOs, museums, associations, etc.) will present and analyse specific European case studies from various Faro Convention related heritage angles (social development, territorial ecosystem, education) and make recommendations for heritage community involvement in a research-action process. </a:t>
            </a:r>
            <a:endParaRPr lang="fr-FR" dirty="0"/>
          </a:p>
          <a:p>
            <a:pPr>
              <a:buFont typeface="Wingdings" panose="05000000000000000000" pitchFamily="2" charset="2"/>
              <a:buChar char="§"/>
            </a:pPr>
            <a:endParaRPr lang="en-GB" dirty="0"/>
          </a:p>
          <a:p>
            <a:pPr marL="0" indent="0">
              <a:buNone/>
            </a:pPr>
            <a:endParaRPr lang="en-GB" dirty="0"/>
          </a:p>
        </p:txBody>
      </p:sp>
      <p:pic>
        <p:nvPicPr>
          <p:cNvPr id="4" name="Image 3"/>
          <p:cNvPicPr>
            <a:picLocks noChangeAspect="1"/>
          </p:cNvPicPr>
          <p:nvPr/>
        </p:nvPicPr>
        <p:blipFill>
          <a:blip r:embed="rId2"/>
          <a:stretch>
            <a:fillRect/>
          </a:stretch>
        </p:blipFill>
        <p:spPr>
          <a:xfrm>
            <a:off x="8693426" y="0"/>
            <a:ext cx="3498574" cy="1515116"/>
          </a:xfrm>
          <a:prstGeom prst="rect">
            <a:avLst/>
          </a:prstGeom>
        </p:spPr>
      </p:pic>
    </p:spTree>
    <p:extLst>
      <p:ext uri="{BB962C8B-B14F-4D97-AF65-F5344CB8AC3E}">
        <p14:creationId xmlns:p14="http://schemas.microsoft.com/office/powerpoint/2010/main" val="124458027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119</TotalTime>
  <Words>1022</Words>
  <Application>Microsoft Office PowerPoint</Application>
  <PresentationFormat>Grand écran</PresentationFormat>
  <Paragraphs>88</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13</vt:i4>
      </vt:variant>
    </vt:vector>
  </HeadingPairs>
  <TitlesOfParts>
    <vt:vector size="19" baseType="lpstr">
      <vt:lpstr>Arial</vt:lpstr>
      <vt:lpstr>Calibri</vt:lpstr>
      <vt:lpstr>Calibri Light</vt:lpstr>
      <vt:lpstr>Times New Roman</vt:lpstr>
      <vt:lpstr>Wingdings</vt:lpstr>
      <vt:lpstr>Thème Office</vt:lpstr>
      <vt:lpstr>The Faro Convention in Research-Action</vt:lpstr>
      <vt:lpstr>The Faro Convention in Research-Action</vt:lpstr>
      <vt:lpstr>1. Elements of Context</vt:lpstr>
      <vt:lpstr>2. The FC Research-Action Workshop</vt:lpstr>
      <vt:lpstr>2. The FC Research-Action Workshop</vt:lpstr>
      <vt:lpstr>2. The FC Research-Action Workshop</vt:lpstr>
      <vt:lpstr>2. The FC Research-Action Workshop</vt:lpstr>
      <vt:lpstr>2. The FC Research-Action Workshop</vt:lpstr>
      <vt:lpstr>2. The FC Research-Action Workshop</vt:lpstr>
      <vt:lpstr>3. The Research-Action Workshop</vt:lpstr>
      <vt:lpstr>3. The Research-Action Workshop</vt:lpstr>
      <vt:lpstr>3. The Research-Action Workshop</vt:lpstr>
      <vt:lpstr>3. The Research-Action Workshop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Isabelle Brianso</dc:creator>
  <cp:lastModifiedBy>Isabelle Brianso</cp:lastModifiedBy>
  <cp:revision>56</cp:revision>
  <dcterms:created xsi:type="dcterms:W3CDTF">2017-10-05T06:51:58Z</dcterms:created>
  <dcterms:modified xsi:type="dcterms:W3CDTF">2017-10-07T18:21:44Z</dcterms:modified>
</cp:coreProperties>
</file>