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0" r:id="rId3"/>
    <p:sldMasterId id="2147483681" r:id="rId4"/>
    <p:sldMasterId id="2147483688" r:id="rId5"/>
    <p:sldMasterId id="2147483701" r:id="rId6"/>
  </p:sldMasterIdLst>
  <p:notesMasterIdLst>
    <p:notesMasterId r:id="rId16"/>
  </p:notesMasterIdLst>
  <p:handoutMasterIdLst>
    <p:handoutMasterId r:id="rId17"/>
  </p:handoutMasterIdLst>
  <p:sldIdLst>
    <p:sldId id="256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92" autoAdjust="0"/>
  </p:normalViewPr>
  <p:slideViewPr>
    <p:cSldViewPr>
      <p:cViewPr varScale="1">
        <p:scale>
          <a:sx n="46" d="100"/>
          <a:sy n="46" d="100"/>
        </p:scale>
        <p:origin x="-902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104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hna01\Data\OH9340\ESITTELIJ&#196;TY&#214;\Asiakastilastot\Vuosi%202017\Vuosi%202017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hna01\Data\OH9340\ESITTELIJ&#196;TY&#214;\Asiakastilastot\Vuosi%202017\Vuosi%202017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hna01\Data\OH9340\ESITTELIJ&#196;TY&#214;\Asiakastilastot\Vuosi%202017\Vuosi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713053250493573E-3"/>
          <c:y val="1.6887251991158068E-2"/>
          <c:w val="0.59890207177834942"/>
          <c:h val="0.8871633994690244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9AC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B8-406F-B9C1-CEE7B5E8E494}"/>
              </c:ext>
            </c:extLst>
          </c:dPt>
          <c:dPt>
            <c:idx val="1"/>
            <c:bubble3D val="0"/>
            <c:spPr>
              <a:solidFill>
                <a:srgbClr val="E2177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B8-406F-B9C1-CEE7B5E8E494}"/>
              </c:ext>
            </c:extLst>
          </c:dPt>
          <c:dPt>
            <c:idx val="2"/>
            <c:bubble3D val="0"/>
            <c:spPr>
              <a:solidFill>
                <a:srgbClr val="AEA4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B8-406F-B9C1-CEE7B5E8E494}"/>
              </c:ext>
            </c:extLst>
          </c:dPt>
          <c:dPt>
            <c:idx val="3"/>
            <c:bubble3D val="0"/>
            <c:spPr>
              <a:solidFill>
                <a:srgbClr val="DF83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CB8-406F-B9C1-CEE7B5E8E494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CB8-406F-B9C1-CEE7B5E8E494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CB8-406F-B9C1-CEE7B5E8E494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CB8-406F-B9C1-CEE7B5E8E494}"/>
              </c:ext>
            </c:extLst>
          </c:dPt>
          <c:dLbls>
            <c:dLbl>
              <c:idx val="0"/>
              <c:layout>
                <c:manualLayout>
                  <c:x val="-5.2750792643043443E-2"/>
                  <c:y val="-0.1029093708077193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B8-406F-B9C1-CEE7B5E8E494}"/>
                </c:ext>
              </c:extLst>
            </c:dLbl>
            <c:dLbl>
              <c:idx val="1"/>
              <c:layout>
                <c:manualLayout>
                  <c:x val="4.8428965563818829E-2"/>
                  <c:y val="3.310075398689828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B8-406F-B9C1-CEE7B5E8E494}"/>
                </c:ext>
              </c:extLst>
            </c:dLbl>
            <c:dLbl>
              <c:idx val="2"/>
              <c:layout>
                <c:manualLayout>
                  <c:x val="3.5795971701411362E-2"/>
                  <c:y val="-8.432037244903822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B8-406F-B9C1-CEE7B5E8E494}"/>
                </c:ext>
              </c:extLst>
            </c:dLbl>
            <c:dLbl>
              <c:idx val="3"/>
              <c:layout>
                <c:manualLayout>
                  <c:x val="-1.4378963315242833E-2"/>
                  <c:y val="-2.0952699972643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B8-406F-B9C1-CEE7B5E8E494}"/>
                </c:ext>
              </c:extLst>
            </c:dLbl>
            <c:dLbl>
              <c:idx val="6"/>
              <c:layout>
                <c:manualLayout>
                  <c:x val="8.6232405801064844E-3"/>
                  <c:y val="-3.964502028510242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CB8-406F-B9C1-CEE7B5E8E494}"/>
                </c:ext>
              </c:extLst>
            </c:dLbl>
            <c:dLbl>
              <c:idx val="7"/>
              <c:layout>
                <c:manualLayout>
                  <c:x val="3.3035422353790145E-2"/>
                  <c:y val="-1.187640382294876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CB8-406F-B9C1-CEE7B5E8E4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Romanit!$C$21:$C$28</c:f>
              <c:strCache>
                <c:ptCount val="8"/>
                <c:pt idx="0">
                  <c:v>Asuminen</c:v>
                </c:pt>
                <c:pt idx="1">
                  <c:v>Muut yksityiset palvelut</c:v>
                </c:pt>
                <c:pt idx="2">
                  <c:v>Sote-palvelut</c:v>
                </c:pt>
                <c:pt idx="3">
                  <c:v>Koulutus/opetus</c:v>
                </c:pt>
                <c:pt idx="4">
                  <c:v>Vapaa-aika/yhdistystoiminta</c:v>
                </c:pt>
                <c:pt idx="5">
                  <c:v>Muut julkiset palvelut</c:v>
                </c:pt>
                <c:pt idx="6">
                  <c:v>Työelämä</c:v>
                </c:pt>
                <c:pt idx="7">
                  <c:v>Muu</c:v>
                </c:pt>
              </c:strCache>
            </c:strRef>
          </c:cat>
          <c:val>
            <c:numRef>
              <c:f>Romanit!$D$21:$D$28</c:f>
              <c:numCache>
                <c:formatCode>General</c:formatCode>
                <c:ptCount val="8"/>
                <c:pt idx="0">
                  <c:v>43</c:v>
                </c:pt>
                <c:pt idx="1">
                  <c:v>24</c:v>
                </c:pt>
                <c:pt idx="2">
                  <c:v>12</c:v>
                </c:pt>
                <c:pt idx="3">
                  <c:v>9</c:v>
                </c:pt>
                <c:pt idx="4">
                  <c:v>4</c:v>
                </c:pt>
                <c:pt idx="5">
                  <c:v>4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CCB8-406F-B9C1-CEE7B5E8E4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1406683661040717"/>
          <c:y val="0.19041634262859683"/>
          <c:w val="0.37564824601547842"/>
          <c:h val="0.65318365009251844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100">
          <a:latin typeface="Source Sans Pro" panose="020B0503030403020204" pitchFamily="34" charset="0"/>
          <a:ea typeface="Source Sans Pro" panose="020B0503030403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317829457364341E-2"/>
          <c:y val="7.724601175482787E-2"/>
          <c:w val="0.68436519562961606"/>
          <c:h val="0.88581024349286319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9AC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E7B-4DEC-A6EF-7189C85D3A90}"/>
              </c:ext>
            </c:extLst>
          </c:dPt>
          <c:dPt>
            <c:idx val="1"/>
            <c:bubble3D val="0"/>
            <c:spPr>
              <a:solidFill>
                <a:srgbClr val="E21776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E7B-4DEC-A6EF-7189C85D3A90}"/>
              </c:ext>
            </c:extLst>
          </c:dPt>
          <c:dPt>
            <c:idx val="3"/>
            <c:bubble3D val="0"/>
            <c:spPr>
              <a:solidFill>
                <a:srgbClr val="DF8300"/>
              </a:solidFill>
              <a:ln>
                <a:solidFill>
                  <a:srgbClr val="DF83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E7B-4DEC-A6EF-7189C85D3A90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E7B-4DEC-A6EF-7189C85D3A90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E7B-4DEC-A6EF-7189C85D3A90}"/>
              </c:ext>
            </c:extLst>
          </c:dPt>
          <c:dLbls>
            <c:dLbl>
              <c:idx val="0"/>
              <c:layout>
                <c:manualLayout>
                  <c:x val="-3.4527482756515904E-2"/>
                  <c:y val="-9.107016534771944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7B-4DEC-A6EF-7189C85D3A90}"/>
                </c:ext>
              </c:extLst>
            </c:dLbl>
            <c:dLbl>
              <c:idx val="1"/>
              <c:layout>
                <c:manualLayout>
                  <c:x val="5.8725508148690715E-2"/>
                  <c:y val="4.583536629709699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7B-4DEC-A6EF-7189C85D3A90}"/>
                </c:ext>
              </c:extLst>
            </c:dLbl>
            <c:dLbl>
              <c:idx val="2"/>
              <c:layout>
                <c:manualLayout>
                  <c:x val="1.5775193798449612E-2"/>
                  <c:y val="-7.18739628579173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E7B-4DEC-A6EF-7189C85D3A90}"/>
                </c:ext>
              </c:extLst>
            </c:dLbl>
            <c:dLbl>
              <c:idx val="3"/>
              <c:layout>
                <c:manualLayout>
                  <c:x val="3.4755920771531466E-2"/>
                  <c:y val="-4.893763594412159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7B-4DEC-A6EF-7189C85D3A90}"/>
                </c:ext>
              </c:extLst>
            </c:dLbl>
            <c:dLbl>
              <c:idx val="4"/>
              <c:layout>
                <c:manualLayout>
                  <c:x val="2.0382027101263505E-2"/>
                  <c:y val="-9.7608705712793464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7B-4DEC-A6EF-7189C85D3A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Source Sans Pro" panose="020B0503030403020204" pitchFamily="34" charset="0"/>
                    <a:ea typeface="Source Sans Pro" panose="020B0503030403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Romanit!$C$37:$C$42</c:f>
              <c:strCache>
                <c:ptCount val="6"/>
                <c:pt idx="0">
                  <c:v>Yksityinen yritys/taho</c:v>
                </c:pt>
                <c:pt idx="1">
                  <c:v>Kunta</c:v>
                </c:pt>
                <c:pt idx="2">
                  <c:v>Muu julkinen taho</c:v>
                </c:pt>
                <c:pt idx="3">
                  <c:v>Yksityinen henkilö</c:v>
                </c:pt>
                <c:pt idx="4">
                  <c:v>Valtio</c:v>
                </c:pt>
                <c:pt idx="5">
                  <c:v>Muu </c:v>
                </c:pt>
              </c:strCache>
            </c:strRef>
          </c:cat>
          <c:val>
            <c:numRef>
              <c:f>Romanit!$D$37:$D$42</c:f>
              <c:numCache>
                <c:formatCode>General</c:formatCode>
                <c:ptCount val="6"/>
                <c:pt idx="0">
                  <c:v>41</c:v>
                </c:pt>
                <c:pt idx="1">
                  <c:v>31</c:v>
                </c:pt>
                <c:pt idx="2">
                  <c:v>10</c:v>
                </c:pt>
                <c:pt idx="3">
                  <c:v>10</c:v>
                </c:pt>
                <c:pt idx="4">
                  <c:v>6</c:v>
                </c:pt>
                <c:pt idx="5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E7B-4DEC-A6EF-7189C85D3A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6255006318654617"/>
          <c:y val="0.32110284042513793"/>
          <c:w val="0.22819067755419462"/>
          <c:h val="0.41188090212198647"/>
        </c:manualLayout>
      </c:layout>
      <c:overlay val="0"/>
      <c:txPr>
        <a:bodyPr/>
        <a:lstStyle/>
        <a:p>
          <a:pPr>
            <a:defRPr sz="1400">
              <a:latin typeface="Source Sans Pro" panose="020B0503030403020204" pitchFamily="34" charset="0"/>
              <a:ea typeface="Source Sans Pro" panose="020B0503030403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68272765586336E-2"/>
          <c:y val="0.12862806080506362"/>
          <c:w val="0.91099983726199563"/>
          <c:h val="0.7768819822944930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9AC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Source Sans Pro" panose="020B0503030403020204" pitchFamily="34" charset="0"/>
                    <a:ea typeface="Source Sans Pro" panose="020B0503030403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Romanit!$B$89:$B$98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Romanit!$C$89:$C$98</c:f>
              <c:numCache>
                <c:formatCode>General</c:formatCode>
                <c:ptCount val="10"/>
                <c:pt idx="0">
                  <c:v>33</c:v>
                </c:pt>
                <c:pt idx="1">
                  <c:v>91</c:v>
                </c:pt>
                <c:pt idx="2">
                  <c:v>76</c:v>
                </c:pt>
                <c:pt idx="3">
                  <c:v>63</c:v>
                </c:pt>
                <c:pt idx="4">
                  <c:v>63</c:v>
                </c:pt>
                <c:pt idx="5">
                  <c:v>111</c:v>
                </c:pt>
                <c:pt idx="6">
                  <c:v>87</c:v>
                </c:pt>
                <c:pt idx="7">
                  <c:v>85</c:v>
                </c:pt>
                <c:pt idx="8">
                  <c:v>68</c:v>
                </c:pt>
                <c:pt idx="9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59-402A-AFC7-05A47C88BB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1845632"/>
        <c:axId val="101848576"/>
      </c:barChart>
      <c:catAx>
        <c:axId val="10184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Source Sans Pro" panose="020B0503030403020204" pitchFamily="34" charset="0"/>
                <a:ea typeface="Source Sans Pro" panose="020B0503030403020204" pitchFamily="34" charset="0"/>
              </a:defRPr>
            </a:pPr>
            <a:endParaRPr lang="en-US"/>
          </a:p>
        </c:txPr>
        <c:crossAx val="101848576"/>
        <c:crosses val="autoZero"/>
        <c:auto val="1"/>
        <c:lblAlgn val="ctr"/>
        <c:lblOffset val="100"/>
        <c:noMultiLvlLbl val="0"/>
      </c:catAx>
      <c:valAx>
        <c:axId val="101848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Source Sans Pro" panose="020B0503030403020204" pitchFamily="34" charset="0"/>
                <a:ea typeface="Source Sans Pro" panose="020B0503030403020204" pitchFamily="34" charset="0"/>
              </a:defRPr>
            </a:pPr>
            <a:endParaRPr lang="en-US"/>
          </a:p>
        </c:txPr>
        <c:crossAx val="101845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0.03626</cdr:x>
      <cdr:y>0.89333</cdr:y>
    </cdr:from>
    <cdr:to>
      <cdr:x>0.16278</cdr:x>
      <cdr:y>0.95602</cdr:y>
    </cdr:to>
    <cdr:sp macro="" textlink="">
      <cdr:nvSpPr>
        <cdr:cNvPr id="2" name="Tekstiruutu 3"/>
        <cdr:cNvSpPr txBox="1"/>
      </cdr:nvSpPr>
      <cdr:spPr>
        <a:xfrm xmlns:a="http://schemas.openxmlformats.org/drawingml/2006/main">
          <a:off x="298376" y="4824536"/>
          <a:ext cx="104120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i-FI" sz="1600">
              <a:latin typeface="Source Sans Pro" panose="020B0503030403020204" pitchFamily="34" charset="0"/>
              <a:ea typeface="Source Sans Pro" panose="020B0503030403020204" pitchFamily="34" charset="0"/>
            </a:rPr>
            <a:t>n = 68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D7EEC-CB5F-4855-BB65-CF42F395B093}" type="datetimeFigureOut">
              <a:rPr lang="en-GB" smtClean="0"/>
              <a:t>22/03/2019</a:t>
            </a:fld>
            <a:endParaRPr lang="en-GB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C58BD-7D53-450F-8950-2E88E811C4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4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75E68-A34C-4E9D-BFA9-064C0579882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72BEF-92B8-47FE-BF45-2C5E6E4C5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24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72BEF-92B8-47FE-BF45-2C5E6E4C58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5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- Suo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85" y="566758"/>
            <a:ext cx="9774415" cy="69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59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- sinin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467544" y="908720"/>
            <a:ext cx="8229600" cy="165618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spcBef>
                <a:spcPts val="0"/>
              </a:spcBef>
              <a:defRPr lang="en-US" sz="3200" b="1" cap="all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endParaRPr lang="en-US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4552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3500"/>
              </a:lnSpc>
              <a:buNone/>
              <a:defRPr sz="2400" cap="all" baseline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ts val="3500"/>
              </a:lnSpc>
            </a:pP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</a:p>
        </p:txBody>
      </p:sp>
    </p:spTree>
    <p:extLst>
      <p:ext uri="{BB962C8B-B14F-4D97-AF65-F5344CB8AC3E}">
        <p14:creationId xmlns:p14="http://schemas.microsoft.com/office/powerpoint/2010/main" val="1899360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- violet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467544" y="908720"/>
            <a:ext cx="8229600" cy="165618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spcBef>
                <a:spcPts val="0"/>
              </a:spcBef>
              <a:defRPr lang="en-US" sz="3200" b="1" cap="all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endParaRPr lang="en-US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4552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3500"/>
              </a:lnSpc>
              <a:buNone/>
              <a:defRPr sz="2400" cap="all" baseline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ts val="3500"/>
              </a:lnSpc>
            </a:pP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</a:p>
        </p:txBody>
      </p:sp>
    </p:spTree>
    <p:extLst>
      <p:ext uri="{BB962C8B-B14F-4D97-AF65-F5344CB8AC3E}">
        <p14:creationId xmlns:p14="http://schemas.microsoft.com/office/powerpoint/2010/main" val="1253026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- vihre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467544" y="908720"/>
            <a:ext cx="8229600" cy="165618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spcBef>
                <a:spcPts val="0"/>
              </a:spcBef>
              <a:defRPr lang="en-US" sz="3200" b="1" cap="all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endParaRPr lang="en-US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4552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3500"/>
              </a:lnSpc>
              <a:buNone/>
              <a:defRPr sz="2400" cap="all" baseline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ts val="3500"/>
              </a:lnSpc>
            </a:pP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</a:p>
        </p:txBody>
      </p:sp>
    </p:spTree>
    <p:extLst>
      <p:ext uri="{BB962C8B-B14F-4D97-AF65-F5344CB8AC3E}">
        <p14:creationId xmlns:p14="http://schemas.microsoft.com/office/powerpoint/2010/main" val="131981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- oran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Otsikko 1"/>
          <p:cNvSpPr>
            <a:spLocks noGrp="1"/>
          </p:cNvSpPr>
          <p:nvPr>
            <p:ph type="title" hasCustomPrompt="1"/>
          </p:nvPr>
        </p:nvSpPr>
        <p:spPr>
          <a:xfrm>
            <a:off x="467544" y="908720"/>
            <a:ext cx="8229600" cy="1656184"/>
          </a:xfrm>
          <a:prstGeom prst="rect">
            <a:avLst/>
          </a:prstGeom>
        </p:spPr>
        <p:txBody>
          <a:bodyPr/>
          <a:lstStyle>
            <a:lvl1pPr>
              <a:lnSpc>
                <a:spcPts val="4400"/>
              </a:lnSpc>
              <a:spcBef>
                <a:spcPts val="0"/>
              </a:spcBef>
              <a:defRPr lang="en-US" sz="3200" b="1" cap="all" baseline="0" dirty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br>
              <a:rPr lang="fi-FI" dirty="0"/>
            </a:br>
            <a:r>
              <a:rPr lang="fi-FI" dirty="0"/>
              <a:t>ESITYKSEN PÄÄOTSIKKO</a:t>
            </a:r>
            <a:endParaRPr lang="en-US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044552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ts val="3500"/>
              </a:lnSpc>
              <a:buNone/>
              <a:defRPr sz="2400" cap="all" baseline="0">
                <a:solidFill>
                  <a:schemeClr val="bg1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ts val="3500"/>
              </a:lnSpc>
            </a:pP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  <a:br>
              <a:rPr lang="fi-FI" sz="2400" dirty="0"/>
            </a:br>
            <a:r>
              <a:rPr lang="fi-FI" sz="2400" dirty="0"/>
              <a:t>ESITYKSEN ALAOTSIKKO</a:t>
            </a:r>
          </a:p>
        </p:txBody>
      </p:sp>
    </p:spTree>
    <p:extLst>
      <p:ext uri="{BB962C8B-B14F-4D97-AF65-F5344CB8AC3E}">
        <p14:creationId xmlns:p14="http://schemas.microsoft.com/office/powerpoint/2010/main" val="1286901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llo -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979407"/>
            <a:ext cx="3960440" cy="43336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12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84784"/>
            <a:ext cx="3960440" cy="30243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4134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llo - Sinin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979407"/>
            <a:ext cx="3960440" cy="43336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12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84784"/>
            <a:ext cx="3960440" cy="30243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5377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llo - Ei alaosaa -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484784"/>
            <a:ext cx="3960440" cy="43336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12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990161"/>
            <a:ext cx="3960440" cy="30243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94654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lo - Ei alaosaa - Vihre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411760" y="1484784"/>
            <a:ext cx="3960440" cy="433369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12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411760" y="1990161"/>
            <a:ext cx="3960440" cy="30243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1668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03259"/>
            <a:ext cx="8229600" cy="3929997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7" name="Otsikon paikkamerkki 1"/>
          <p:cNvSpPr>
            <a:spLocks noGrp="1"/>
          </p:cNvSpPr>
          <p:nvPr>
            <p:ph type="title"/>
          </p:nvPr>
        </p:nvSpPr>
        <p:spPr>
          <a:xfrm>
            <a:off x="467544" y="712335"/>
            <a:ext cx="7136801" cy="9164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Lisää yläotsikko</a:t>
            </a:r>
            <a:endParaRPr lang="en-GB" dirty="0"/>
          </a:p>
        </p:txBody>
      </p:sp>
      <p:sp>
        <p:nvSpPr>
          <p:cNvPr id="8" name="Tekstiruutu 7"/>
          <p:cNvSpPr txBox="1"/>
          <p:nvPr userDrawn="1"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419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ei alatunnistet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03259"/>
            <a:ext cx="8229600" cy="3929997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7" name="Otsikon paikkamerkki 1"/>
          <p:cNvSpPr>
            <a:spLocks noGrp="1"/>
          </p:cNvSpPr>
          <p:nvPr>
            <p:ph type="title"/>
          </p:nvPr>
        </p:nvSpPr>
        <p:spPr>
          <a:xfrm>
            <a:off x="467544" y="712335"/>
            <a:ext cx="7136801" cy="9164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Lisää yläotsikko</a:t>
            </a:r>
            <a:endParaRPr lang="en-GB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66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- haalea taust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03259"/>
            <a:ext cx="8229600" cy="3929997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7" name="Otsikon paikkamerkki 1"/>
          <p:cNvSpPr>
            <a:spLocks noGrp="1"/>
          </p:cNvSpPr>
          <p:nvPr>
            <p:ph type="title"/>
          </p:nvPr>
        </p:nvSpPr>
        <p:spPr>
          <a:xfrm>
            <a:off x="467544" y="712335"/>
            <a:ext cx="7136801" cy="9164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Lisää yläotsikko</a:t>
            </a:r>
            <a:endParaRPr lang="en-GB" dirty="0"/>
          </a:p>
        </p:txBody>
      </p:sp>
      <p:sp>
        <p:nvSpPr>
          <p:cNvPr id="8" name="Tekstiruutu 7"/>
          <p:cNvSpPr txBox="1"/>
          <p:nvPr userDrawn="1"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087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803259"/>
            <a:ext cx="3754760" cy="3836856"/>
          </a:xfrm>
        </p:spPr>
        <p:txBody>
          <a:bodyPr/>
          <a:lstStyle>
            <a:lvl1pPr marL="357188" indent="0">
              <a:defRPr>
                <a:latin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7" name="Otsikon paikkamerkki 1"/>
          <p:cNvSpPr>
            <a:spLocks noGrp="1"/>
          </p:cNvSpPr>
          <p:nvPr>
            <p:ph type="title"/>
          </p:nvPr>
        </p:nvSpPr>
        <p:spPr>
          <a:xfrm>
            <a:off x="467544" y="712335"/>
            <a:ext cx="7136801" cy="9164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240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fi-FI" dirty="0"/>
              <a:t>Lisää yläotsikko</a:t>
            </a:r>
            <a:endParaRPr lang="en-GB" dirty="0"/>
          </a:p>
        </p:txBody>
      </p:sp>
      <p:sp>
        <p:nvSpPr>
          <p:cNvPr id="8" name="Sisällön paikkamerkki 2"/>
          <p:cNvSpPr>
            <a:spLocks noGrp="1"/>
          </p:cNvSpPr>
          <p:nvPr>
            <p:ph idx="13"/>
          </p:nvPr>
        </p:nvSpPr>
        <p:spPr>
          <a:xfrm>
            <a:off x="4801860" y="1824392"/>
            <a:ext cx="3754760" cy="3836856"/>
          </a:xfrm>
        </p:spPr>
        <p:txBody>
          <a:bodyPr/>
          <a:lstStyle>
            <a:lvl1pPr marL="357188" indent="0">
              <a:defRPr>
                <a:latin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GB" dirty="0"/>
          </a:p>
        </p:txBody>
      </p:sp>
      <p:sp>
        <p:nvSpPr>
          <p:cNvPr id="9" name="Tekstiruutu 8"/>
          <p:cNvSpPr txBox="1"/>
          <p:nvPr userDrawn="1"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797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er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4123"/>
          </a:xfrm>
          <a:prstGeom prst="rect">
            <a:avLst/>
          </a:prstGeo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buFont typeface="Arial" pitchFamily="34" charset="0"/>
              <a:buChar char="•"/>
              <a:defRPr/>
            </a:lvl4pPr>
            <a:lvl5pPr>
              <a:defRPr sz="1800"/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21936358"/>
      </p:ext>
    </p:extLst>
  </p:cSld>
  <p:clrMapOvr>
    <a:masterClrMapping/>
  </p:clrMapOvr>
  <p:transition spd="med"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- oran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1"/>
          <p:cNvSpPr txBox="1"/>
          <p:nvPr userDrawn="1"/>
        </p:nvSpPr>
        <p:spPr>
          <a:xfrm>
            <a:off x="3627351" y="177281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000" dirty="0">
                <a:solidFill>
                  <a:schemeClr val="bg1"/>
                </a:solidFill>
              </a:rPr>
              <a:t>THANK</a:t>
            </a:r>
            <a:r>
              <a:rPr lang="fi-FI" sz="2000" baseline="0" dirty="0">
                <a:solidFill>
                  <a:schemeClr val="bg1"/>
                </a:solidFill>
              </a:rPr>
              <a:t> YOU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695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- vihreä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1"/>
          <p:cNvSpPr txBox="1"/>
          <p:nvPr userDrawn="1"/>
        </p:nvSpPr>
        <p:spPr>
          <a:xfrm>
            <a:off x="3627351" y="177281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000" dirty="0">
                <a:solidFill>
                  <a:schemeClr val="bg1"/>
                </a:solidFill>
              </a:rPr>
              <a:t>THANK</a:t>
            </a:r>
            <a:r>
              <a:rPr lang="fi-FI" sz="2000" baseline="0" dirty="0">
                <a:solidFill>
                  <a:schemeClr val="bg1"/>
                </a:solidFill>
              </a:rPr>
              <a:t> YOU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748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- violett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1"/>
          <p:cNvSpPr txBox="1"/>
          <p:nvPr userDrawn="1"/>
        </p:nvSpPr>
        <p:spPr>
          <a:xfrm>
            <a:off x="3627351" y="177281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i-FI" sz="2000" dirty="0">
                <a:solidFill>
                  <a:schemeClr val="bg1"/>
                </a:solidFill>
              </a:rPr>
              <a:t>THANK</a:t>
            </a:r>
            <a:r>
              <a:rPr lang="fi-FI" sz="2000" baseline="0" dirty="0">
                <a:solidFill>
                  <a:schemeClr val="bg1"/>
                </a:solidFill>
              </a:rPr>
              <a:t> YOU</a:t>
            </a:r>
            <a:r>
              <a:rPr lang="fi-FI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1419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98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803259"/>
            <a:ext cx="8229600" cy="3425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ensimmäinen taso</a:t>
            </a:r>
          </a:p>
          <a:p>
            <a:pPr lvl="2"/>
            <a:r>
              <a:rPr lang="fi-FI" dirty="0"/>
              <a:t>toinen taso</a:t>
            </a:r>
          </a:p>
          <a:p>
            <a:pPr lvl="3"/>
            <a:r>
              <a:rPr lang="fi-FI" dirty="0"/>
              <a:t>kolmas taso</a:t>
            </a:r>
          </a:p>
          <a:p>
            <a:pPr lvl="4"/>
            <a:r>
              <a:rPr lang="fi-FI" dirty="0"/>
              <a:t>neljäs taso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105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6" r:id="rId2"/>
    <p:sldLayoutId id="2147483687" r:id="rId3"/>
    <p:sldLayoutId id="2147483675" r:id="rId4"/>
    <p:sldLayoutId id="214748370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7188" indent="0" algn="l" defTabSz="914400" rtl="0" eaLnBrk="1" latinLnBrk="0" hangingPunct="1">
        <a:spcBef>
          <a:spcPct val="0"/>
        </a:spcBef>
        <a:buNone/>
        <a:defRPr sz="2000" b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357188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28650" indent="-271463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65225" indent="-2667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1717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6"/>
          <p:cNvSpPr txBox="1"/>
          <p:nvPr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58595B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</p:spTree>
    <p:extLst>
      <p:ext uri="{BB962C8B-B14F-4D97-AF65-F5344CB8AC3E}">
        <p14:creationId xmlns:p14="http://schemas.microsoft.com/office/powerpoint/2010/main" val="8390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kstiruutu 12"/>
          <p:cNvSpPr txBox="1"/>
          <p:nvPr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58595B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</p:spTree>
    <p:extLst>
      <p:ext uri="{BB962C8B-B14F-4D97-AF65-F5344CB8AC3E}">
        <p14:creationId xmlns:p14="http://schemas.microsoft.com/office/powerpoint/2010/main" val="79973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ruutu 7"/>
          <p:cNvSpPr txBox="1"/>
          <p:nvPr/>
        </p:nvSpPr>
        <p:spPr>
          <a:xfrm>
            <a:off x="621657" y="6418076"/>
            <a:ext cx="22284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>
                <a:solidFill>
                  <a:srgbClr val="58595B"/>
                </a:solidFill>
                <a:latin typeface="Source Sans Pro" panose="020B0503030403020204" pitchFamily="34" charset="0"/>
              </a:rPr>
              <a:t>NON-DISCRIMINATION OMBUDSMAN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3923928" y="6360400"/>
            <a:ext cx="83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813564" y="6358623"/>
            <a:ext cx="3168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028384" y="6355811"/>
            <a:ext cx="405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accent1"/>
                </a:solidFill>
                <a:latin typeface="Source Sans Pro" panose="020B0503030403020204" pitchFamily="34" charset="0"/>
              </a:defRPr>
            </a:lvl1pPr>
          </a:lstStyle>
          <a:p>
            <a:fld id="{E5566983-0F95-4D37-88F8-B7683351B1D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78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71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18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6449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Autonomous</a:t>
            </a:r>
            <a:r>
              <a:rPr lang="en-US" b="0" dirty="0" smtClean="0"/>
              <a:t> </a:t>
            </a:r>
            <a:r>
              <a:rPr lang="en-US" b="0" dirty="0"/>
              <a:t>and </a:t>
            </a:r>
            <a:r>
              <a:rPr lang="en-US" dirty="0"/>
              <a:t>independent </a:t>
            </a:r>
            <a:r>
              <a:rPr lang="en-US" dirty="0" smtClean="0"/>
              <a:t>authority</a:t>
            </a:r>
          </a:p>
          <a:p>
            <a:pPr marL="971550" lvl="1" indent="-342900"/>
            <a:r>
              <a:rPr lang="en-US" dirty="0"/>
              <a:t>a</a:t>
            </a:r>
            <a:r>
              <a:rPr lang="en-US" dirty="0" smtClean="0"/>
              <a:t>dministratively under </a:t>
            </a:r>
            <a:r>
              <a:rPr lang="en-US" dirty="0" err="1" smtClean="0"/>
              <a:t>MoJ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Ombudsman is </a:t>
            </a:r>
            <a:r>
              <a:rPr lang="en-US" b="0" i="1" dirty="0"/>
              <a:t>Ms. Kirsi Pimiä </a:t>
            </a:r>
          </a:p>
          <a:p>
            <a:pPr marL="971550" lvl="1" indent="-342900"/>
            <a:r>
              <a:rPr lang="en-US" dirty="0"/>
              <a:t>Office has 16 permanent </a:t>
            </a:r>
            <a:r>
              <a:rPr lang="en-US" dirty="0" smtClean="0"/>
              <a:t>and </a:t>
            </a:r>
            <a:r>
              <a:rPr lang="en-US" dirty="0"/>
              <a:t>3 temporary </a:t>
            </a:r>
            <a:r>
              <a:rPr lang="en-US" dirty="0" smtClean="0"/>
              <a:t>staff </a:t>
            </a:r>
            <a:endParaRPr lang="en-US" dirty="0"/>
          </a:p>
          <a:p>
            <a:pPr indent="0"/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 smtClean="0"/>
              <a:t>The main tasks are </a:t>
            </a:r>
            <a:r>
              <a:rPr lang="en-US" dirty="0"/>
              <a:t>to promote equality </a:t>
            </a:r>
            <a:r>
              <a:rPr lang="en-US" b="0" dirty="0"/>
              <a:t>and </a:t>
            </a:r>
            <a:r>
              <a:rPr lang="en-US" dirty="0"/>
              <a:t>to prevent discrimination </a:t>
            </a:r>
            <a:endParaRPr lang="en-US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Special </a:t>
            </a:r>
            <a:r>
              <a:rPr lang="en-US" dirty="0"/>
              <a:t>tasks</a:t>
            </a:r>
            <a:r>
              <a:rPr lang="en-US" b="0" dirty="0"/>
              <a:t>: </a:t>
            </a:r>
            <a:endParaRPr lang="en-US" b="0" dirty="0" smtClean="0"/>
          </a:p>
          <a:p>
            <a:pPr marL="1085850" lvl="1" indent="-457200">
              <a:buAutoNum type="arabicParenR"/>
            </a:pPr>
            <a:r>
              <a:rPr lang="en-US" dirty="0" smtClean="0"/>
              <a:t>to </a:t>
            </a:r>
            <a:r>
              <a:rPr lang="en-US" b="0" dirty="0" smtClean="0"/>
              <a:t>supervise the removals </a:t>
            </a:r>
            <a:r>
              <a:rPr lang="en-US" b="0" dirty="0"/>
              <a:t>from the </a:t>
            </a:r>
            <a:r>
              <a:rPr lang="en-US" b="0" dirty="0" smtClean="0"/>
              <a:t>country </a:t>
            </a:r>
          </a:p>
          <a:p>
            <a:pPr marL="1085850" lvl="1" indent="-457200">
              <a:buAutoNum type="arabicParenR"/>
            </a:pPr>
            <a:r>
              <a:rPr lang="en-US" dirty="0"/>
              <a:t>t</a:t>
            </a:r>
            <a:r>
              <a:rPr lang="en-US" dirty="0" smtClean="0"/>
              <a:t>o a</a:t>
            </a:r>
            <a:r>
              <a:rPr lang="en-US" b="0" dirty="0" smtClean="0"/>
              <a:t>ct as the </a:t>
            </a:r>
            <a:r>
              <a:rPr lang="en-US" b="0" dirty="0"/>
              <a:t>National Rapporteur on Trafficking in Human </a:t>
            </a:r>
            <a:r>
              <a:rPr lang="en-US" b="0" dirty="0" smtClean="0"/>
              <a:t>Beings</a:t>
            </a:r>
          </a:p>
          <a:p>
            <a:pPr marL="1085850" lvl="1" indent="-457200">
              <a:buAutoNum type="arabicParenR"/>
            </a:pPr>
            <a:r>
              <a:rPr lang="en-US" dirty="0"/>
              <a:t>t</a:t>
            </a:r>
            <a:r>
              <a:rPr lang="en-US" dirty="0" smtClean="0"/>
              <a:t>o monitor foreigners’ rights (in particular asylum seekers)</a:t>
            </a:r>
            <a:r>
              <a:rPr lang="en-US" b="0" dirty="0" smtClean="0"/>
              <a:t> </a:t>
            </a:r>
          </a:p>
          <a:p>
            <a:pPr lvl="1" indent="0">
              <a:buNone/>
            </a:pPr>
            <a:endParaRPr lang="en-US" b="0" dirty="0"/>
          </a:p>
          <a:p>
            <a:pPr marL="342900" indent="-342900">
              <a:buFont typeface="Symbol"/>
              <a:buChar char="Þ"/>
            </a:pPr>
            <a:r>
              <a:rPr lang="en-US" dirty="0" smtClean="0"/>
              <a:t>Mandate concerning discrimination was changed in 2015</a:t>
            </a:r>
          </a:p>
          <a:p>
            <a:pPr indent="0"/>
            <a:endParaRPr lang="en-US" dirty="0" smtClean="0"/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 err="1" smtClean="0"/>
              <a:t>Non-Discrimination</a:t>
            </a:r>
            <a:r>
              <a:rPr lang="fi-FI" sz="2800" dirty="0" smtClean="0"/>
              <a:t> </a:t>
            </a:r>
            <a:r>
              <a:rPr lang="fi-FI" sz="2800" dirty="0" err="1" smtClean="0"/>
              <a:t>Ombudsman</a:t>
            </a:r>
            <a:endParaRPr lang="fi-FI" sz="28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566983-0F95-4D37-88F8-B7683351B1D3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638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1385" y="332656"/>
            <a:ext cx="8229600" cy="994123"/>
          </a:xfrm>
        </p:spPr>
        <p:txBody>
          <a:bodyPr/>
          <a:lstStyle/>
          <a:p>
            <a:r>
              <a:rPr lang="fi-FI" sz="2400" dirty="0" err="1" smtClean="0">
                <a:solidFill>
                  <a:schemeClr val="tx1"/>
                </a:solidFill>
                <a:latin typeface="Source Sans Pro"/>
              </a:rPr>
              <a:t>Increase</a:t>
            </a:r>
            <a:r>
              <a:rPr lang="fi-FI" sz="2400" dirty="0" smtClean="0">
                <a:solidFill>
                  <a:schemeClr val="tx1"/>
                </a:solidFill>
                <a:latin typeface="Source Sans Pro"/>
              </a:rPr>
              <a:t> in </a:t>
            </a:r>
            <a:r>
              <a:rPr lang="fi-FI" sz="2400" dirty="0" err="1" smtClean="0">
                <a:solidFill>
                  <a:schemeClr val="tx1"/>
                </a:solidFill>
                <a:latin typeface="Source Sans Pro"/>
              </a:rPr>
              <a:t>complaints</a:t>
            </a:r>
            <a:r>
              <a:rPr lang="fi-FI" sz="2400" dirty="0" smtClean="0">
                <a:solidFill>
                  <a:schemeClr val="tx1"/>
                </a:solidFill>
                <a:latin typeface="Source Sans Pro"/>
              </a:rPr>
              <a:t> </a:t>
            </a:r>
            <a:r>
              <a:rPr lang="fi-FI" sz="2400" dirty="0" err="1" smtClean="0">
                <a:solidFill>
                  <a:schemeClr val="tx1"/>
                </a:solidFill>
                <a:latin typeface="Source Sans Pro"/>
              </a:rPr>
              <a:t>due</a:t>
            </a:r>
            <a:r>
              <a:rPr lang="fi-FI" sz="2400" dirty="0" smtClean="0">
                <a:solidFill>
                  <a:schemeClr val="tx1"/>
                </a:solidFill>
                <a:latin typeface="Source Sans Pro"/>
              </a:rPr>
              <a:t> to new </a:t>
            </a:r>
            <a:r>
              <a:rPr lang="fi-FI" sz="2400" dirty="0" err="1" smtClean="0">
                <a:solidFill>
                  <a:schemeClr val="tx1"/>
                </a:solidFill>
                <a:latin typeface="Source Sans Pro"/>
              </a:rPr>
              <a:t>legislation</a:t>
            </a:r>
            <a:r>
              <a:rPr lang="fi-FI" sz="2400" dirty="0" smtClean="0">
                <a:solidFill>
                  <a:schemeClr val="tx1"/>
                </a:solidFill>
                <a:latin typeface="Source Sans Pro"/>
              </a:rPr>
              <a:t/>
            </a:r>
            <a:br>
              <a:rPr lang="fi-FI" sz="2400" dirty="0" smtClean="0">
                <a:solidFill>
                  <a:schemeClr val="tx1"/>
                </a:solidFill>
                <a:latin typeface="Source Sans Pro"/>
              </a:rPr>
            </a:br>
            <a:r>
              <a:rPr lang="fi-FI" sz="2400" dirty="0" smtClean="0">
                <a:solidFill>
                  <a:schemeClr val="tx1"/>
                </a:solidFill>
                <a:latin typeface="Source Sans Pro"/>
              </a:rPr>
              <a:t>2014 </a:t>
            </a:r>
            <a:r>
              <a:rPr lang="fi-FI" sz="2400" dirty="0" smtClean="0">
                <a:solidFill>
                  <a:schemeClr val="tx1"/>
                </a:solidFill>
                <a:latin typeface="Source Sans Pro"/>
                <a:sym typeface="Wingdings" panose="05000000000000000000" pitchFamily="2" charset="2"/>
              </a:rPr>
              <a:t> 2016</a:t>
            </a:r>
            <a:endParaRPr lang="fi-FI" sz="2400" dirty="0">
              <a:solidFill>
                <a:schemeClr val="tx1"/>
              </a:solidFill>
              <a:latin typeface="Source Sans Pro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805233" cy="449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6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ea typeface="Source Sans Pro" panose="020B0503030403020204" pitchFamily="34" charset="0"/>
              </a:rPr>
              <a:t>CONTACTS FROM ROMA IN 2017</a:t>
            </a:r>
            <a:r>
              <a:rPr lang="fi-FI" dirty="0">
                <a:ea typeface="Source Sans Pro" panose="020B0503030403020204" pitchFamily="34" charset="0"/>
              </a:rPr>
              <a:t/>
            </a:r>
            <a:br>
              <a:rPr lang="fi-FI" dirty="0">
                <a:ea typeface="Source Sans Pro" panose="020B0503030403020204" pitchFamily="34" charset="0"/>
              </a:rPr>
            </a:br>
            <a:endParaRPr lang="fi-FI" dirty="0"/>
          </a:p>
        </p:txBody>
      </p:sp>
      <p:graphicFrame>
        <p:nvGraphicFramePr>
          <p:cNvPr id="2" name="Taulukk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36969"/>
              </p:ext>
            </p:extLst>
          </p:nvPr>
        </p:nvGraphicFramePr>
        <p:xfrm>
          <a:off x="827584" y="2060849"/>
          <a:ext cx="5472608" cy="2232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00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25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4206">
                <a:tc>
                  <a:txBody>
                    <a:bodyPr/>
                    <a:lstStyle/>
                    <a:p>
                      <a:pPr algn="l" fontAlgn="b"/>
                      <a:r>
                        <a:rPr lang="fi-FI" sz="1600" u="none" strike="noStrike" dirty="0" err="1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All</a:t>
                      </a:r>
                      <a:r>
                        <a:rPr lang="fi-FI" sz="1600" u="none" strike="noStrike" baseline="0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u="none" strike="noStrike" baseline="0" dirty="0" err="1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contacts</a:t>
                      </a:r>
                      <a:r>
                        <a:rPr lang="fi-FI" sz="1600" u="none" strike="noStrike" baseline="0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u="none" strike="noStrike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1532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0188">
                <a:tc>
                  <a:txBody>
                    <a:bodyPr/>
                    <a:lstStyle/>
                    <a:p>
                      <a:pPr algn="l" fontAlgn="b"/>
                      <a:r>
                        <a:rPr lang="fi-FI" sz="1600" u="none" strike="noStrike" dirty="0" err="1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Contacts</a:t>
                      </a:r>
                      <a:r>
                        <a:rPr lang="fi-FI" sz="1600" u="none" strike="noStrike" baseline="0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u="none" strike="noStrike" baseline="0" dirty="0" err="1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from</a:t>
                      </a:r>
                      <a:r>
                        <a:rPr lang="fi-FI" sz="1600" u="none" strike="noStrike" baseline="0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Roma</a:t>
                      </a:r>
                      <a:r>
                        <a:rPr lang="fi-FI" sz="1600" u="none" strike="noStrike" dirty="0" smtClean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73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0188">
                <a:tc>
                  <a:txBody>
                    <a:bodyPr/>
                    <a:lstStyle/>
                    <a:p>
                      <a:pPr algn="l" fontAlgn="b"/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031">
                <a:tc>
                  <a:txBody>
                    <a:bodyPr/>
                    <a:lstStyle/>
                    <a:p>
                      <a:pPr algn="l" fontAlgn="b"/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0188">
                <a:tc>
                  <a:txBody>
                    <a:bodyPr/>
                    <a:lstStyle/>
                    <a:p>
                      <a:pPr algn="l" fontAlgn="b"/>
                      <a:r>
                        <a:rPr lang="fi-FI" sz="16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Contacts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regarding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Discrimination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1107</a:t>
                      </a:r>
                      <a:endParaRPr lang="fi-FI" sz="16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4448">
                <a:tc>
                  <a:txBody>
                    <a:bodyPr/>
                    <a:lstStyle/>
                    <a:p>
                      <a:pPr algn="l" fontAlgn="b"/>
                      <a:r>
                        <a:rPr lang="fi-FI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Contacts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from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Roma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regarding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Discrimination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68</a:t>
                      </a:r>
                      <a:endParaRPr lang="fi-FI" sz="16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Suorakulmio 3"/>
          <p:cNvSpPr/>
          <p:nvPr/>
        </p:nvSpPr>
        <p:spPr>
          <a:xfrm>
            <a:off x="1043608" y="4754761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* 5 </a:t>
            </a:r>
            <a:r>
              <a:rPr lang="fi-FI" dirty="0">
                <a:latin typeface="Source Sans Pro" panose="020B0503030403020204" pitchFamily="34" charset="0"/>
                <a:ea typeface="Source Sans Pro" panose="020B0503030403020204" pitchFamily="34" charset="0"/>
              </a:rPr>
              <a:t>%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contacts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from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Roma of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all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the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contacts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received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endParaRPr lang="fi-FI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fi-FI" dirty="0">
                <a:latin typeface="Source Sans Pro" panose="020B0503030403020204" pitchFamily="34" charset="0"/>
                <a:ea typeface="Source Sans Pro" panose="020B0503030403020204" pitchFamily="34" charset="0"/>
              </a:rPr>
              <a:t>* 6 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%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contacts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from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Roma of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all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the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Discrimination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contacts</a:t>
            </a:r>
            <a:r>
              <a:rPr lang="fi-FI" dirty="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i-FI" dirty="0" err="1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received</a:t>
            </a:r>
            <a:endParaRPr lang="fi-FI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0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CONTACTS OF ROMA IN 2017 DIVIDED  BASED ON AREAS OF LIFE</a:t>
            </a:r>
            <a:endParaRPr lang="fi-FI" dirty="0"/>
          </a:p>
        </p:txBody>
      </p:sp>
      <p:graphicFrame>
        <p:nvGraphicFramePr>
          <p:cNvPr id="5" name="Kaavi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649618"/>
              </p:ext>
            </p:extLst>
          </p:nvPr>
        </p:nvGraphicFramePr>
        <p:xfrm>
          <a:off x="323528" y="1916832"/>
          <a:ext cx="784887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kstiruutu 5"/>
          <p:cNvSpPr txBox="1"/>
          <p:nvPr/>
        </p:nvSpPr>
        <p:spPr>
          <a:xfrm>
            <a:off x="683568" y="6093296"/>
            <a:ext cx="914400" cy="914400"/>
          </a:xfrm>
          <a:prstGeom prst="rect">
            <a:avLst/>
          </a:prstGeom>
        </p:spPr>
        <p:txBody>
          <a:bodyPr wrap="none" rtlCol="0">
            <a:normAutofit/>
          </a:bodyPr>
          <a:lstStyle/>
          <a:p>
            <a:r>
              <a:rPr lang="fi-FI" dirty="0" smtClean="0"/>
              <a:t>N = 68 kpl)</a:t>
            </a:r>
          </a:p>
        </p:txBody>
      </p:sp>
    </p:spTree>
    <p:extLst>
      <p:ext uri="{BB962C8B-B14F-4D97-AF65-F5344CB8AC3E}">
        <p14:creationId xmlns:p14="http://schemas.microsoft.com/office/powerpoint/2010/main" val="368853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7136801" cy="916465"/>
          </a:xfrm>
        </p:spPr>
        <p:txBody>
          <a:bodyPr/>
          <a:lstStyle/>
          <a:p>
            <a:r>
              <a:rPr lang="fi-FI" dirty="0" smtClean="0">
                <a:ea typeface="Source Sans Pro" panose="020B0503030403020204" pitchFamily="34" charset="0"/>
              </a:rPr>
              <a:t>OPPOSITE PARTY IN CASES INVOLVING ROMA IN 2017</a:t>
            </a:r>
            <a:r>
              <a:rPr lang="fi-FI" dirty="0">
                <a:ea typeface="Source Sans Pro" panose="020B0503030403020204" pitchFamily="34" charset="0"/>
              </a:rPr>
              <a:t/>
            </a:r>
            <a:br>
              <a:rPr lang="fi-FI" dirty="0">
                <a:ea typeface="Source Sans Pro" panose="020B0503030403020204" pitchFamily="34" charset="0"/>
              </a:rPr>
            </a:b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458162"/>
              </p:ext>
            </p:extLst>
          </p:nvPr>
        </p:nvGraphicFramePr>
        <p:xfrm>
          <a:off x="457200" y="1268760"/>
          <a:ext cx="82296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651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879861"/>
              </p:ext>
            </p:extLst>
          </p:nvPr>
        </p:nvGraphicFramePr>
        <p:xfrm>
          <a:off x="467545" y="2132856"/>
          <a:ext cx="7977954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3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8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11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348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20180"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YEAR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All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the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contacts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regarding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discrimination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in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housing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(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number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)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..out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of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which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contact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came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from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Roma</a:t>
                      </a:r>
                    </a:p>
                    <a:p>
                      <a:pPr algn="ctr" fontAlgn="b"/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</a:t>
                      </a:r>
                      <a:r>
                        <a:rPr lang="fi-FI" sz="1600" b="0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number</a:t>
                      </a:r>
                      <a:r>
                        <a:rPr lang="fi-FI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)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%</a:t>
                      </a:r>
                      <a:r>
                        <a:rPr lang="fi-FI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of Roma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concerning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housing</a:t>
                      </a:r>
                      <a:r>
                        <a:rPr lang="fi-FI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i-FI" sz="16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complaints</a:t>
                      </a:r>
                      <a:endParaRPr lang="fi-FI" sz="16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2015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69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60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86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2016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60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27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2017</a:t>
                      </a:r>
                      <a:endParaRPr lang="fi-FI" sz="14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103</a:t>
                      </a:r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29</a:t>
                      </a:r>
                      <a:endParaRPr lang="fi-FI" sz="1400" b="1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u="none" strike="noStrike" dirty="0"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28</a:t>
                      </a:r>
                      <a:endParaRPr lang="fi-FI" sz="1400" b="1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CONTACTS REGARDING ROMA HOUSING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0493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CONTACTS REGARDING ROMA DISCRIMINATION BETWEEN 2008-2017</a:t>
            </a:r>
            <a:endParaRPr lang="fi-FI" dirty="0"/>
          </a:p>
        </p:txBody>
      </p:sp>
      <p:graphicFrame>
        <p:nvGraphicFramePr>
          <p:cNvPr id="4" name="Kaavi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032004"/>
              </p:ext>
            </p:extLst>
          </p:nvPr>
        </p:nvGraphicFramePr>
        <p:xfrm>
          <a:off x="899592" y="1628800"/>
          <a:ext cx="6912768" cy="4104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208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41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hdenvertaisuusvaltuutettu-en">
  <a:themeElements>
    <a:clrScheme name="Yhdenvertaisuusvaltuutettu">
      <a:dk1>
        <a:srgbClr val="000000"/>
      </a:dk1>
      <a:lt1>
        <a:srgbClr val="58595B"/>
      </a:lt1>
      <a:dk2>
        <a:srgbClr val="FFFFFF"/>
      </a:dk2>
      <a:lt2>
        <a:srgbClr val="FFFFFF"/>
      </a:lt2>
      <a:accent1>
        <a:srgbClr val="00A8D5"/>
      </a:accent1>
      <a:accent2>
        <a:srgbClr val="EE3780"/>
      </a:accent2>
      <a:accent3>
        <a:srgbClr val="A7A416"/>
      </a:accent3>
      <a:accent4>
        <a:srgbClr val="F6861F"/>
      </a:accent4>
      <a:accent5>
        <a:srgbClr val="00A8D5"/>
      </a:accent5>
      <a:accent6>
        <a:srgbClr val="EE3780"/>
      </a:accent6>
      <a:hlink>
        <a:srgbClr val="A7A416"/>
      </a:hlink>
      <a:folHlink>
        <a:srgbClr val="F6861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.pptx" id="{1129BF37-B445-47BE-9642-3A29132D2C76}" vid="{A2CAC094-7F08-46D8-B8DB-353FA5D534A8}"/>
    </a:ext>
  </a:extLst>
</a:theme>
</file>

<file path=ppt/theme/theme2.xml><?xml version="1.0" encoding="utf-8"?>
<a:theme xmlns:a="http://schemas.openxmlformats.org/drawingml/2006/main" name="Tekstisivu">
  <a:themeElements>
    <a:clrScheme name="Yhdenvertaisuusvaltuutettu">
      <a:dk1>
        <a:srgbClr val="000000"/>
      </a:dk1>
      <a:lt1>
        <a:srgbClr val="58595B"/>
      </a:lt1>
      <a:dk2>
        <a:srgbClr val="FFFFFF"/>
      </a:dk2>
      <a:lt2>
        <a:srgbClr val="FFFFFF"/>
      </a:lt2>
      <a:accent1>
        <a:srgbClr val="00A8D5"/>
      </a:accent1>
      <a:accent2>
        <a:srgbClr val="EE3780"/>
      </a:accent2>
      <a:accent3>
        <a:srgbClr val="A7A416"/>
      </a:accent3>
      <a:accent4>
        <a:srgbClr val="F6861F"/>
      </a:accent4>
      <a:accent5>
        <a:srgbClr val="00A8D5"/>
      </a:accent5>
      <a:accent6>
        <a:srgbClr val="EE3780"/>
      </a:accent6>
      <a:hlink>
        <a:srgbClr val="A7A416"/>
      </a:hlink>
      <a:folHlink>
        <a:srgbClr val="F6861F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en.pptx" id="{1129BF37-B445-47BE-9642-3A29132D2C76}" vid="{FDB1CCA3-AA9C-4B9A-A1AD-E3CCD042B840}"/>
    </a:ext>
  </a:extLst>
</a:theme>
</file>

<file path=ppt/theme/theme3.xml><?xml version="1.0" encoding="utf-8"?>
<a:theme xmlns:a="http://schemas.openxmlformats.org/drawingml/2006/main" name="Kiitos-siv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.pptx" id="{1129BF37-B445-47BE-9642-3A29132D2C76}" vid="{B4CCA398-87AB-4DB2-92A5-CE8F7E77C0FC}"/>
    </a:ext>
  </a:extLst>
</a:theme>
</file>

<file path=ppt/theme/theme4.xml><?xml version="1.0" encoding="utf-8"?>
<a:theme xmlns:a="http://schemas.openxmlformats.org/drawingml/2006/main" name="Väliotsik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hdenvertaisuusvaltuutettu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.pptx" id="{1129BF37-B445-47BE-9642-3A29132D2C76}" vid="{7EF3A5F2-44EF-401E-B0E2-E62BBAAC0751}"/>
    </a:ext>
  </a:extLst>
</a:theme>
</file>

<file path=ppt/theme/theme5.xml><?xml version="1.0" encoding="utf-8"?>
<a:theme xmlns:a="http://schemas.openxmlformats.org/drawingml/2006/main" name="Pall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.pptx" id="{1129BF37-B445-47BE-9642-3A29132D2C76}" vid="{5E700222-E5D5-481B-A4F7-47B913984F16}"/>
    </a:ext>
  </a:extLst>
</a:theme>
</file>

<file path=ppt/theme/theme6.xml><?xml version="1.0" encoding="utf-8"?>
<a:theme xmlns:a="http://schemas.openxmlformats.org/drawingml/2006/main" name="Pallo - Ei alaosa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n.pptx" id="{1129BF37-B445-47BE-9642-3A29132D2C76}" vid="{D1312471-B9B4-4AE4-99AD-022FEBC63A0B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yhdenvertaisuusvaltuutettu-en</Template>
  <TotalTime>16</TotalTime>
  <Words>226</Words>
  <Application>Microsoft Office PowerPoint</Application>
  <PresentationFormat>On-screen Show (4:3)</PresentationFormat>
  <Paragraphs>62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yhdenvertaisuusvaltuutettu-en</vt:lpstr>
      <vt:lpstr>Tekstisivu</vt:lpstr>
      <vt:lpstr>Kiitos-sivut</vt:lpstr>
      <vt:lpstr>Väliotsikot</vt:lpstr>
      <vt:lpstr>Pallo</vt:lpstr>
      <vt:lpstr>Pallo - Ei alaosaa</vt:lpstr>
      <vt:lpstr>PowerPoint Presentation</vt:lpstr>
      <vt:lpstr>Non-Discrimination Ombudsman</vt:lpstr>
      <vt:lpstr>Increase in complaints due to new legislation 2014  2016</vt:lpstr>
      <vt:lpstr>CONTACTS FROM ROMA IN 2017 </vt:lpstr>
      <vt:lpstr>CONTACTS OF ROMA IN 2017 DIVIDED  BASED ON AREAS OF LIFE</vt:lpstr>
      <vt:lpstr>OPPOSITE PARTY IN CASES INVOLVING ROMA IN 2017 </vt:lpstr>
      <vt:lpstr>CONTACTS REGARDING ROMA HOUSING</vt:lpstr>
      <vt:lpstr>CONTACTS REGARDING ROMA DISCRIMINATION BETWEEN 2008-2017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Minna</dc:creator>
  <cp:lastModifiedBy>RUSTEM Robert</cp:lastModifiedBy>
  <cp:revision>6</cp:revision>
  <dcterms:created xsi:type="dcterms:W3CDTF">2016-10-19T07:30:45Z</dcterms:created>
  <dcterms:modified xsi:type="dcterms:W3CDTF">2019-03-22T14:31:51Z</dcterms:modified>
</cp:coreProperties>
</file>