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3.xml" ContentType="application/vnd.openxmlformats-officedocument.theme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4.xml" ContentType="application/vnd.openxmlformats-officedocument.theme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5.xml" ContentType="application/vnd.openxmlformats-officedocument.theme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theme/theme8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drawings/drawing1.xml" ContentType="application/vnd.openxmlformats-officedocument.drawingml.chartshapes+xml"/>
  <Override PartName="/ppt/charts/chart3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680" r:id="rId3"/>
    <p:sldMasterId id="2147483681" r:id="rId4"/>
    <p:sldMasterId id="2147483688" r:id="rId5"/>
    <p:sldMasterId id="2147483701" r:id="rId6"/>
  </p:sldMasterIdLst>
  <p:notesMasterIdLst>
    <p:notesMasterId r:id="rId16"/>
  </p:notesMasterIdLst>
  <p:handoutMasterIdLst>
    <p:handoutMasterId r:id="rId17"/>
  </p:handoutMasterIdLst>
  <p:sldIdLst>
    <p:sldId id="256" r:id="rId7"/>
    <p:sldId id="266" r:id="rId8"/>
    <p:sldId id="267" r:id="rId9"/>
    <p:sldId id="269" r:id="rId10"/>
    <p:sldId id="270" r:id="rId11"/>
    <p:sldId id="271" r:id="rId12"/>
    <p:sldId id="272" r:id="rId13"/>
    <p:sldId id="273" r:id="rId14"/>
    <p:sldId id="262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8595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14" autoAdjust="0"/>
    <p:restoredTop sz="94692" autoAdjust="0"/>
  </p:normalViewPr>
  <p:slideViewPr>
    <p:cSldViewPr>
      <p:cViewPr varScale="1">
        <p:scale>
          <a:sx n="46" d="100"/>
          <a:sy n="46" d="100"/>
        </p:scale>
        <p:origin x="-902" y="-8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125" d="100"/>
          <a:sy n="125" d="100"/>
        </p:scale>
        <p:origin x="-1044" y="-84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tableStyles" Target="tableStyles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9.xml"/><Relationship Id="rId10" Type="http://schemas.openxmlformats.org/officeDocument/2006/relationships/slide" Target="slides/slide4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\\ohna01\Data\OH9340\ESITTELIJ&#196;TY&#214;\Asiakastilastot\Vuosi%202017\Vuosi%202017.xlsx" TargetMode="Externa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oleObject" Target="file:///\\ohna01\Data\OH9340\ESITTELIJ&#196;TY&#214;\Asiakastilastot\Vuosi%202017\Vuosi%202017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\\ohna01\Data\OH9340\ESITTELIJ&#196;TY&#214;\Asiakastilastot\Vuosi%202017\Vuosi%202017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7.7713053250493573E-3"/>
          <c:y val="1.6887251991158068E-2"/>
          <c:w val="0.59890207177834942"/>
          <c:h val="0.88716339946902445"/>
        </c:manualLayout>
      </c:layout>
      <c:pie3DChart>
        <c:varyColors val="1"/>
        <c:ser>
          <c:idx val="0"/>
          <c:order val="0"/>
          <c:explosion val="25"/>
          <c:dPt>
            <c:idx val="0"/>
            <c:bubble3D val="0"/>
            <c:spPr>
              <a:solidFill>
                <a:srgbClr val="009AC3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CCB8-406F-B9C1-CEE7B5E8E494}"/>
              </c:ext>
            </c:extLst>
          </c:dPt>
          <c:dPt>
            <c:idx val="1"/>
            <c:bubble3D val="0"/>
            <c:spPr>
              <a:solidFill>
                <a:srgbClr val="E21776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CCB8-406F-B9C1-CEE7B5E8E494}"/>
              </c:ext>
            </c:extLst>
          </c:dPt>
          <c:dPt>
            <c:idx val="2"/>
            <c:bubble3D val="0"/>
            <c:spPr>
              <a:solidFill>
                <a:srgbClr val="AEA400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CCB8-406F-B9C1-CEE7B5E8E494}"/>
              </c:ext>
            </c:extLst>
          </c:dPt>
          <c:dPt>
            <c:idx val="3"/>
            <c:bubble3D val="0"/>
            <c:spPr>
              <a:solidFill>
                <a:srgbClr val="DF8300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CCB8-406F-B9C1-CEE7B5E8E494}"/>
              </c:ext>
            </c:extLst>
          </c:dPt>
          <c:dPt>
            <c:idx val="4"/>
            <c:bubble3D val="0"/>
            <c:spPr>
              <a:solidFill>
                <a:srgbClr val="0070C0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9-CCB8-406F-B9C1-CEE7B5E8E494}"/>
              </c:ext>
            </c:extLst>
          </c:dPt>
          <c:dPt>
            <c:idx val="5"/>
            <c:bubble3D val="0"/>
            <c:spPr>
              <a:solidFill>
                <a:srgbClr val="FF0000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B-CCB8-406F-B9C1-CEE7B5E8E494}"/>
              </c:ext>
            </c:extLst>
          </c:dPt>
          <c:dPt>
            <c:idx val="6"/>
            <c:bubble3D val="0"/>
            <c:spPr>
              <a:solidFill>
                <a:srgbClr val="7030A0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D-CCB8-406F-B9C1-CEE7B5E8E494}"/>
              </c:ext>
            </c:extLst>
          </c:dPt>
          <c:dLbls>
            <c:dLbl>
              <c:idx val="0"/>
              <c:layout>
                <c:manualLayout>
                  <c:x val="-5.2750792643043443E-2"/>
                  <c:y val="-0.10290937080771936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CCB8-406F-B9C1-CEE7B5E8E494}"/>
                </c:ext>
              </c:extLst>
            </c:dLbl>
            <c:dLbl>
              <c:idx val="1"/>
              <c:layout>
                <c:manualLayout>
                  <c:x val="4.8428965563818829E-2"/>
                  <c:y val="3.3100753986898289E-2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CCB8-406F-B9C1-CEE7B5E8E494}"/>
                </c:ext>
              </c:extLst>
            </c:dLbl>
            <c:dLbl>
              <c:idx val="2"/>
              <c:layout>
                <c:manualLayout>
                  <c:x val="3.5795971701411362E-2"/>
                  <c:y val="-8.4320372449038228E-2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CCB8-406F-B9C1-CEE7B5E8E494}"/>
                </c:ext>
              </c:extLst>
            </c:dLbl>
            <c:dLbl>
              <c:idx val="3"/>
              <c:layout>
                <c:manualLayout>
                  <c:x val="-1.4378963315242833E-2"/>
                  <c:y val="-2.09526999726431E-2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CCB8-406F-B9C1-CEE7B5E8E494}"/>
                </c:ext>
              </c:extLst>
            </c:dLbl>
            <c:dLbl>
              <c:idx val="6"/>
              <c:layout>
                <c:manualLayout>
                  <c:x val="8.6232405801064844E-3"/>
                  <c:y val="-3.9645020285102424E-2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CCB8-406F-B9C1-CEE7B5E8E494}"/>
                </c:ext>
              </c:extLst>
            </c:dLbl>
            <c:dLbl>
              <c:idx val="7"/>
              <c:layout>
                <c:manualLayout>
                  <c:x val="3.3035422353790145E-2"/>
                  <c:y val="-1.1876403822948767E-2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E-CCB8-406F-B9C1-CEE7B5E8E49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 b="0"/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Romanit!$C$21:$C$28</c:f>
              <c:strCache>
                <c:ptCount val="8"/>
                <c:pt idx="0">
                  <c:v>Asuminen</c:v>
                </c:pt>
                <c:pt idx="1">
                  <c:v>Muut yksityiset palvelut</c:v>
                </c:pt>
                <c:pt idx="2">
                  <c:v>Sote-palvelut</c:v>
                </c:pt>
                <c:pt idx="3">
                  <c:v>Koulutus/opetus</c:v>
                </c:pt>
                <c:pt idx="4">
                  <c:v>Vapaa-aika/yhdistystoiminta</c:v>
                </c:pt>
                <c:pt idx="5">
                  <c:v>Muut julkiset palvelut</c:v>
                </c:pt>
                <c:pt idx="6">
                  <c:v>Työelämä</c:v>
                </c:pt>
                <c:pt idx="7">
                  <c:v>Muu</c:v>
                </c:pt>
              </c:strCache>
            </c:strRef>
          </c:cat>
          <c:val>
            <c:numRef>
              <c:f>Romanit!$D$21:$D$28</c:f>
              <c:numCache>
                <c:formatCode>General</c:formatCode>
                <c:ptCount val="8"/>
                <c:pt idx="0">
                  <c:v>43</c:v>
                </c:pt>
                <c:pt idx="1">
                  <c:v>24</c:v>
                </c:pt>
                <c:pt idx="2">
                  <c:v>12</c:v>
                </c:pt>
                <c:pt idx="3">
                  <c:v>9</c:v>
                </c:pt>
                <c:pt idx="4">
                  <c:v>4</c:v>
                </c:pt>
                <c:pt idx="5">
                  <c:v>4</c:v>
                </c:pt>
                <c:pt idx="6">
                  <c:v>1</c:v>
                </c:pt>
                <c:pt idx="7">
                  <c:v>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F-CCB8-406F-B9C1-CEE7B5E8E494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0"/>
        </c:dLbls>
      </c:pie3DChart>
    </c:plotArea>
    <c:legend>
      <c:legendPos val="r"/>
      <c:layout>
        <c:manualLayout>
          <c:xMode val="edge"/>
          <c:yMode val="edge"/>
          <c:x val="0.61406683661040717"/>
          <c:y val="0.19041634262859683"/>
          <c:w val="0.37564824601547842"/>
          <c:h val="0.65318365009251844"/>
        </c:manualLayout>
      </c:layout>
      <c:overlay val="0"/>
      <c:txPr>
        <a:bodyPr/>
        <a:lstStyle/>
        <a:p>
          <a:pPr>
            <a:defRPr sz="1400"/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1100">
          <a:latin typeface="Source Sans Pro" panose="020B0503030403020204" pitchFamily="34" charset="0"/>
          <a:ea typeface="Source Sans Pro" panose="020B0503030403020204" pitchFamily="34" charset="0"/>
        </a:defRPr>
      </a:pPr>
      <a:endParaRPr lang="en-U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2.1317829457364341E-2"/>
          <c:y val="7.724601175482787E-2"/>
          <c:w val="0.68436519562961606"/>
          <c:h val="0.88581024349286319"/>
        </c:manualLayout>
      </c:layout>
      <c:pie3DChart>
        <c:varyColors val="1"/>
        <c:ser>
          <c:idx val="0"/>
          <c:order val="0"/>
          <c:explosion val="25"/>
          <c:dPt>
            <c:idx val="0"/>
            <c:bubble3D val="0"/>
            <c:spPr>
              <a:solidFill>
                <a:srgbClr val="009AC3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FE7B-4DEC-A6EF-7189C85D3A90}"/>
              </c:ext>
            </c:extLst>
          </c:dPt>
          <c:dPt>
            <c:idx val="1"/>
            <c:bubble3D val="0"/>
            <c:spPr>
              <a:solidFill>
                <a:srgbClr val="E21776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FE7B-4DEC-A6EF-7189C85D3A90}"/>
              </c:ext>
            </c:extLst>
          </c:dPt>
          <c:dPt>
            <c:idx val="3"/>
            <c:bubble3D val="0"/>
            <c:spPr>
              <a:solidFill>
                <a:srgbClr val="DF8300"/>
              </a:solidFill>
              <a:ln>
                <a:solidFill>
                  <a:srgbClr val="DF8300"/>
                </a:solidFill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FE7B-4DEC-A6EF-7189C85D3A90}"/>
              </c:ext>
            </c:extLst>
          </c:dPt>
          <c:dPt>
            <c:idx val="4"/>
            <c:bubble3D val="0"/>
            <c:spPr>
              <a:solidFill>
                <a:srgbClr val="0070C0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FE7B-4DEC-A6EF-7189C85D3A90}"/>
              </c:ext>
            </c:extLst>
          </c:dPt>
          <c:dPt>
            <c:idx val="5"/>
            <c:bubble3D val="0"/>
            <c:spPr>
              <a:solidFill>
                <a:srgbClr val="FF0000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9-FE7B-4DEC-A6EF-7189C85D3A90}"/>
              </c:ext>
            </c:extLst>
          </c:dPt>
          <c:dLbls>
            <c:dLbl>
              <c:idx val="0"/>
              <c:layout>
                <c:manualLayout>
                  <c:x val="-3.4527482756515904E-2"/>
                  <c:y val="-9.1070165347719445E-2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FE7B-4DEC-A6EF-7189C85D3A90}"/>
                </c:ext>
              </c:extLst>
            </c:dLbl>
            <c:dLbl>
              <c:idx val="1"/>
              <c:layout>
                <c:manualLayout>
                  <c:x val="5.8725508148690715E-2"/>
                  <c:y val="4.5835366297096995E-2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FE7B-4DEC-A6EF-7189C85D3A90}"/>
                </c:ext>
              </c:extLst>
            </c:dLbl>
            <c:dLbl>
              <c:idx val="2"/>
              <c:layout>
                <c:manualLayout>
                  <c:x val="1.5775193798449612E-2"/>
                  <c:y val="-7.187396285791732E-2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FE7B-4DEC-A6EF-7189C85D3A90}"/>
                </c:ext>
              </c:extLst>
            </c:dLbl>
            <c:dLbl>
              <c:idx val="3"/>
              <c:layout>
                <c:manualLayout>
                  <c:x val="3.4755920771531466E-2"/>
                  <c:y val="-4.8937635944121594E-2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FE7B-4DEC-A6EF-7189C85D3A90}"/>
                </c:ext>
              </c:extLst>
            </c:dLbl>
            <c:dLbl>
              <c:idx val="4"/>
              <c:layout>
                <c:manualLayout>
                  <c:x val="2.0382027101263505E-2"/>
                  <c:y val="-9.7608705712793464E-3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FE7B-4DEC-A6EF-7189C85D3A9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>
                    <a:latin typeface="Source Sans Pro" panose="020B0503030403020204" pitchFamily="34" charset="0"/>
                    <a:ea typeface="Source Sans Pro" panose="020B0503030403020204" pitchFamily="34" charset="0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Romanit!$C$37:$C$42</c:f>
              <c:strCache>
                <c:ptCount val="6"/>
                <c:pt idx="0">
                  <c:v>Yksityinen yritys/taho</c:v>
                </c:pt>
                <c:pt idx="1">
                  <c:v>Kunta</c:v>
                </c:pt>
                <c:pt idx="2">
                  <c:v>Muu julkinen taho</c:v>
                </c:pt>
                <c:pt idx="3">
                  <c:v>Yksityinen henkilö</c:v>
                </c:pt>
                <c:pt idx="4">
                  <c:v>Valtio</c:v>
                </c:pt>
                <c:pt idx="5">
                  <c:v>Muu </c:v>
                </c:pt>
              </c:strCache>
            </c:strRef>
          </c:cat>
          <c:val>
            <c:numRef>
              <c:f>Romanit!$D$37:$D$42</c:f>
              <c:numCache>
                <c:formatCode>General</c:formatCode>
                <c:ptCount val="6"/>
                <c:pt idx="0">
                  <c:v>41</c:v>
                </c:pt>
                <c:pt idx="1">
                  <c:v>31</c:v>
                </c:pt>
                <c:pt idx="2">
                  <c:v>10</c:v>
                </c:pt>
                <c:pt idx="3">
                  <c:v>10</c:v>
                </c:pt>
                <c:pt idx="4">
                  <c:v>6</c:v>
                </c:pt>
                <c:pt idx="5">
                  <c:v>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B-FE7B-4DEC-A6EF-7189C85D3A90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0"/>
        </c:dLbls>
      </c:pie3DChart>
    </c:plotArea>
    <c:legend>
      <c:legendPos val="r"/>
      <c:layout>
        <c:manualLayout>
          <c:xMode val="edge"/>
          <c:yMode val="edge"/>
          <c:x val="0.76255006318654617"/>
          <c:y val="0.32110284042513793"/>
          <c:w val="0.22819067755419462"/>
          <c:h val="0.41188090212198647"/>
        </c:manualLayout>
      </c:layout>
      <c:overlay val="0"/>
      <c:txPr>
        <a:bodyPr/>
        <a:lstStyle/>
        <a:p>
          <a:pPr>
            <a:defRPr sz="1400">
              <a:latin typeface="Source Sans Pro" panose="020B0503030403020204" pitchFamily="34" charset="0"/>
              <a:ea typeface="Source Sans Pro" panose="020B0503030403020204" pitchFamily="34" charset="0"/>
            </a:defRPr>
          </a:pPr>
          <a:endParaRPr lang="en-US"/>
        </a:p>
      </c:txPr>
    </c:legend>
    <c:plotVisOnly val="1"/>
    <c:dispBlanksAs val="gap"/>
    <c:showDLblsOverMax val="0"/>
  </c:chart>
  <c:externalData r:id="rId1">
    <c:autoUpdate val="0"/>
  </c:externalData>
  <c:userShapes r:id="rId2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6.568272765586336E-2"/>
          <c:y val="0.12862806080506362"/>
          <c:w val="0.91099983726199563"/>
          <c:h val="0.77688198229449301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rgbClr val="009AC3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100">
                    <a:latin typeface="Source Sans Pro" panose="020B0503030403020204" pitchFamily="34" charset="0"/>
                    <a:ea typeface="Source Sans Pro" panose="020B0503030403020204" pitchFamily="34" charset="0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Romanit!$B$89:$B$98</c:f>
              <c:numCache>
                <c:formatCode>General</c:formatCode>
                <c:ptCount val="10"/>
                <c:pt idx="0">
                  <c:v>2008</c:v>
                </c:pt>
                <c:pt idx="1">
                  <c:v>2009</c:v>
                </c:pt>
                <c:pt idx="2">
                  <c:v>2010</c:v>
                </c:pt>
                <c:pt idx="3">
                  <c:v>2011</c:v>
                </c:pt>
                <c:pt idx="4">
                  <c:v>2012</c:v>
                </c:pt>
                <c:pt idx="5">
                  <c:v>2013</c:v>
                </c:pt>
                <c:pt idx="6">
                  <c:v>2014</c:v>
                </c:pt>
                <c:pt idx="7">
                  <c:v>2015</c:v>
                </c:pt>
                <c:pt idx="8">
                  <c:v>2016</c:v>
                </c:pt>
                <c:pt idx="9">
                  <c:v>2017</c:v>
                </c:pt>
              </c:numCache>
            </c:numRef>
          </c:cat>
          <c:val>
            <c:numRef>
              <c:f>Romanit!$C$89:$C$98</c:f>
              <c:numCache>
                <c:formatCode>General</c:formatCode>
                <c:ptCount val="10"/>
                <c:pt idx="0">
                  <c:v>33</c:v>
                </c:pt>
                <c:pt idx="1">
                  <c:v>91</c:v>
                </c:pt>
                <c:pt idx="2">
                  <c:v>76</c:v>
                </c:pt>
                <c:pt idx="3">
                  <c:v>63</c:v>
                </c:pt>
                <c:pt idx="4">
                  <c:v>63</c:v>
                </c:pt>
                <c:pt idx="5">
                  <c:v>111</c:v>
                </c:pt>
                <c:pt idx="6">
                  <c:v>87</c:v>
                </c:pt>
                <c:pt idx="7">
                  <c:v>85</c:v>
                </c:pt>
                <c:pt idx="8">
                  <c:v>68</c:v>
                </c:pt>
                <c:pt idx="9">
                  <c:v>68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5559-402A-AFC7-05A47C88BB16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101845632"/>
        <c:axId val="101848576"/>
      </c:barChart>
      <c:catAx>
        <c:axId val="10184563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100">
                <a:latin typeface="Source Sans Pro" panose="020B0503030403020204" pitchFamily="34" charset="0"/>
                <a:ea typeface="Source Sans Pro" panose="020B0503030403020204" pitchFamily="34" charset="0"/>
              </a:defRPr>
            </a:pPr>
            <a:endParaRPr lang="en-US"/>
          </a:p>
        </c:txPr>
        <c:crossAx val="101848576"/>
        <c:crosses val="autoZero"/>
        <c:auto val="1"/>
        <c:lblAlgn val="ctr"/>
        <c:lblOffset val="100"/>
        <c:noMultiLvlLbl val="0"/>
      </c:catAx>
      <c:valAx>
        <c:axId val="101848576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200">
                <a:latin typeface="Source Sans Pro" panose="020B0503030403020204" pitchFamily="34" charset="0"/>
                <a:ea typeface="Source Sans Pro" panose="020B0503030403020204" pitchFamily="34" charset="0"/>
              </a:defRPr>
            </a:pPr>
            <a:endParaRPr lang="en-US"/>
          </a:p>
        </c:txPr>
        <c:crossAx val="101845632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0.03626</cdr:x>
      <cdr:y>0.89333</cdr:y>
    </cdr:from>
    <cdr:to>
      <cdr:x>0.16278</cdr:x>
      <cdr:y>0.95602</cdr:y>
    </cdr:to>
    <cdr:sp macro="" textlink="">
      <cdr:nvSpPr>
        <cdr:cNvPr id="2" name="Tekstiruutu 3"/>
        <cdr:cNvSpPr txBox="1"/>
      </cdr:nvSpPr>
      <cdr:spPr>
        <a:xfrm xmlns:a="http://schemas.openxmlformats.org/drawingml/2006/main">
          <a:off x="298376" y="4824536"/>
          <a:ext cx="1041209" cy="338554"/>
        </a:xfrm>
        <a:prstGeom xmlns:a="http://schemas.openxmlformats.org/drawingml/2006/main" prst="rect">
          <a:avLst/>
        </a:prstGeom>
        <a:noFill xmlns:a="http://schemas.openxmlformats.org/drawingml/2006/main"/>
      </cdr:spPr>
      <cdr:style>
        <a:lnRef xmlns:a="http://schemas.openxmlformats.org/drawingml/2006/main" idx="0">
          <a:scrgbClr r="0" g="0" b="0"/>
        </a:lnRef>
        <a:fillRef xmlns:a="http://schemas.openxmlformats.org/drawingml/2006/main" idx="0">
          <a:scrgbClr r="0" g="0" b="0"/>
        </a:fillRef>
        <a:effectRef xmlns:a="http://schemas.openxmlformats.org/drawingml/2006/main" idx="0">
          <a:scrgbClr r="0" g="0" b="0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 wrap="square" rtlCol="0" anchor="t">
          <a:spAutoFit/>
        </a:bodyPr>
        <a:lstStyle xmlns:a="http://schemas.openxmlformats.org/drawingml/2006/main">
          <a:lvl1pPr marL="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fi-FI" sz="1600">
              <a:latin typeface="Source Sans Pro" panose="020B0503030403020204" pitchFamily="34" charset="0"/>
              <a:ea typeface="Source Sans Pro" panose="020B0503030403020204" pitchFamily="34" charset="0"/>
            </a:rPr>
            <a:t>n = 68</a:t>
          </a:r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3FD7EEC-CB5F-4855-BB65-CF42F395B093}" type="datetimeFigureOut">
              <a:rPr lang="en-GB" smtClean="0"/>
              <a:t>22/03/2019</a:t>
            </a:fld>
            <a:endParaRPr lang="en-GB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C0C58BD-7D53-450F-8950-2E88E811C42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894985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E475E68-A34C-4E9D-BFA9-064C05798820}" type="datetimeFigureOut">
              <a:rPr lang="en-US" smtClean="0"/>
              <a:t>3/22/2019</a:t>
            </a:fld>
            <a:endParaRPr lang="en-US"/>
          </a:p>
        </p:txBody>
      </p:sp>
      <p:sp>
        <p:nvSpPr>
          <p:cNvPr id="4" name="Dian kuvan paikkamerkki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Huomautusten paikkamerkki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8972BEF-92B8-47FE-BF45-2C5E6E4C58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05242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972BEF-92B8-47FE-BF45-2C5E6E4C582D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42574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4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4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4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4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5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6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3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3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nsi - Suom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3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98185" y="566758"/>
            <a:ext cx="9774415" cy="69070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475925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 - sinine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 hasCustomPrompt="1"/>
          </p:nvPr>
        </p:nvSpPr>
        <p:spPr>
          <a:xfrm>
            <a:off x="467544" y="908720"/>
            <a:ext cx="8229600" cy="1656184"/>
          </a:xfrm>
          <a:prstGeom prst="rect">
            <a:avLst/>
          </a:prstGeom>
        </p:spPr>
        <p:txBody>
          <a:bodyPr/>
          <a:lstStyle>
            <a:lvl1pPr>
              <a:lnSpc>
                <a:spcPts val="4400"/>
              </a:lnSpc>
              <a:spcBef>
                <a:spcPts val="0"/>
              </a:spcBef>
              <a:defRPr lang="en-US" sz="3200" b="1" cap="all" baseline="0" dirty="0">
                <a:solidFill>
                  <a:schemeClr val="bg1"/>
                </a:solidFill>
                <a:latin typeface="Source Sans Pro" panose="020B0503030403020204" pitchFamily="34" charset="0"/>
              </a:defRPr>
            </a:lvl1pPr>
          </a:lstStyle>
          <a:p>
            <a:r>
              <a:rPr lang="fi-FI" dirty="0"/>
              <a:t>ESITYKSEN PÄÄOTSIKKO</a:t>
            </a:r>
            <a:br>
              <a:rPr lang="fi-FI" dirty="0"/>
            </a:br>
            <a:r>
              <a:rPr lang="fi-FI" dirty="0"/>
              <a:t>ESITYKSEN PÄÄOTSIKKO</a:t>
            </a:r>
            <a:br>
              <a:rPr lang="fi-FI" dirty="0"/>
            </a:br>
            <a:r>
              <a:rPr lang="fi-FI" dirty="0"/>
              <a:t>ESITYKSEN PÄÄOTSIKKO</a:t>
            </a:r>
            <a:endParaRPr lang="en-US" dirty="0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0">
                <a:latin typeface="Source Sans Pro" panose="020B0503030403020204" pitchFamily="34" charset="0"/>
              </a:defRPr>
            </a:lvl1pPr>
          </a:lstStyle>
          <a:p>
            <a:endParaRPr lang="en-GB" dirty="0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0">
                <a:latin typeface="Source Sans Pro" panose="020B0503030403020204" pitchFamily="34" charset="0"/>
              </a:defRPr>
            </a:lvl1pPr>
          </a:lstStyle>
          <a:p>
            <a:endParaRPr lang="en-GB" dirty="0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0">
                <a:latin typeface="Source Sans Pro" panose="020B0503030403020204" pitchFamily="34" charset="0"/>
              </a:defRPr>
            </a:lvl1pPr>
          </a:lstStyle>
          <a:p>
            <a:fld id="{E5566983-0F95-4D37-88F8-B7683351B1D3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8" name="Alaotsikko 2"/>
          <p:cNvSpPr>
            <a:spLocks noGrp="1"/>
          </p:cNvSpPr>
          <p:nvPr>
            <p:ph type="subTitle" idx="1" hasCustomPrompt="1"/>
          </p:nvPr>
        </p:nvSpPr>
        <p:spPr>
          <a:xfrm>
            <a:off x="1371600" y="3044552"/>
            <a:ext cx="6400800" cy="17526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lnSpc>
                <a:spcPts val="3500"/>
              </a:lnSpc>
              <a:buNone/>
              <a:defRPr sz="2400" cap="all" baseline="0">
                <a:solidFill>
                  <a:schemeClr val="bg1"/>
                </a:solidFill>
                <a:latin typeface="Source Sans Pro" panose="020B050303040302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>
              <a:lnSpc>
                <a:spcPts val="3500"/>
              </a:lnSpc>
            </a:pPr>
            <a:r>
              <a:rPr lang="fi-FI" sz="2400" dirty="0"/>
              <a:t>ESITYKSEN ALAOTSIKKO</a:t>
            </a:r>
            <a:br>
              <a:rPr lang="fi-FI" sz="2400" dirty="0"/>
            </a:br>
            <a:r>
              <a:rPr lang="fi-FI" sz="2400" dirty="0"/>
              <a:t>ESITYKSEN ALAOTSIKKO</a:t>
            </a:r>
            <a:br>
              <a:rPr lang="fi-FI" sz="2400" dirty="0"/>
            </a:br>
            <a:r>
              <a:rPr lang="fi-FI" sz="2400" dirty="0"/>
              <a:t>ESITYKSEN ALAOTSIKKO</a:t>
            </a:r>
          </a:p>
        </p:txBody>
      </p:sp>
    </p:spTree>
    <p:extLst>
      <p:ext uri="{BB962C8B-B14F-4D97-AF65-F5344CB8AC3E}">
        <p14:creationId xmlns:p14="http://schemas.microsoft.com/office/powerpoint/2010/main" val="189936088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 - violetti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äivämäärän paikkamerkki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0">
                <a:latin typeface="Source Sans Pro" panose="020B0503030403020204" pitchFamily="34" charset="0"/>
              </a:defRPr>
            </a:lvl1pPr>
          </a:lstStyle>
          <a:p>
            <a:endParaRPr lang="en-GB" dirty="0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0">
                <a:latin typeface="Source Sans Pro" panose="020B0503030403020204" pitchFamily="34" charset="0"/>
              </a:defRPr>
            </a:lvl1pPr>
          </a:lstStyle>
          <a:p>
            <a:endParaRPr lang="en-GB" dirty="0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0">
                <a:latin typeface="Source Sans Pro" panose="020B0503030403020204" pitchFamily="34" charset="0"/>
              </a:defRPr>
            </a:lvl1pPr>
          </a:lstStyle>
          <a:p>
            <a:fld id="{E5566983-0F95-4D37-88F8-B7683351B1D3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8" name="Otsikko 1"/>
          <p:cNvSpPr>
            <a:spLocks noGrp="1"/>
          </p:cNvSpPr>
          <p:nvPr>
            <p:ph type="title" hasCustomPrompt="1"/>
          </p:nvPr>
        </p:nvSpPr>
        <p:spPr>
          <a:xfrm>
            <a:off x="467544" y="908720"/>
            <a:ext cx="8229600" cy="1656184"/>
          </a:xfrm>
          <a:prstGeom prst="rect">
            <a:avLst/>
          </a:prstGeom>
        </p:spPr>
        <p:txBody>
          <a:bodyPr/>
          <a:lstStyle>
            <a:lvl1pPr>
              <a:lnSpc>
                <a:spcPts val="4400"/>
              </a:lnSpc>
              <a:spcBef>
                <a:spcPts val="0"/>
              </a:spcBef>
              <a:defRPr lang="en-US" sz="3200" b="1" cap="all" baseline="0" dirty="0">
                <a:solidFill>
                  <a:schemeClr val="bg1"/>
                </a:solidFill>
                <a:latin typeface="Source Sans Pro" panose="020B0503030403020204" pitchFamily="34" charset="0"/>
              </a:defRPr>
            </a:lvl1pPr>
          </a:lstStyle>
          <a:p>
            <a:r>
              <a:rPr lang="fi-FI" dirty="0"/>
              <a:t>ESITYKSEN PÄÄOTSIKKO</a:t>
            </a:r>
            <a:br>
              <a:rPr lang="fi-FI" dirty="0"/>
            </a:br>
            <a:r>
              <a:rPr lang="fi-FI" dirty="0"/>
              <a:t>ESITYKSEN PÄÄOTSIKKO</a:t>
            </a:r>
            <a:br>
              <a:rPr lang="fi-FI" dirty="0"/>
            </a:br>
            <a:r>
              <a:rPr lang="fi-FI" dirty="0"/>
              <a:t>ESITYKSEN PÄÄOTSIKKO</a:t>
            </a:r>
            <a:endParaRPr lang="en-US" dirty="0"/>
          </a:p>
        </p:txBody>
      </p:sp>
      <p:sp>
        <p:nvSpPr>
          <p:cNvPr id="9" name="Alaotsikko 2"/>
          <p:cNvSpPr>
            <a:spLocks noGrp="1"/>
          </p:cNvSpPr>
          <p:nvPr>
            <p:ph type="subTitle" idx="1" hasCustomPrompt="1"/>
          </p:nvPr>
        </p:nvSpPr>
        <p:spPr>
          <a:xfrm>
            <a:off x="1371600" y="3044552"/>
            <a:ext cx="6400800" cy="17526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lnSpc>
                <a:spcPts val="3500"/>
              </a:lnSpc>
              <a:buNone/>
              <a:defRPr sz="2400" cap="all" baseline="0">
                <a:solidFill>
                  <a:schemeClr val="bg1"/>
                </a:solidFill>
                <a:latin typeface="Source Sans Pro" panose="020B050303040302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>
              <a:lnSpc>
                <a:spcPts val="3500"/>
              </a:lnSpc>
            </a:pPr>
            <a:r>
              <a:rPr lang="fi-FI" sz="2400" dirty="0"/>
              <a:t>ESITYKSEN ALAOTSIKKO</a:t>
            </a:r>
            <a:br>
              <a:rPr lang="fi-FI" sz="2400" dirty="0"/>
            </a:br>
            <a:r>
              <a:rPr lang="fi-FI" sz="2400" dirty="0"/>
              <a:t>ESITYKSEN ALAOTSIKKO</a:t>
            </a:r>
            <a:br>
              <a:rPr lang="fi-FI" sz="2400" dirty="0"/>
            </a:br>
            <a:r>
              <a:rPr lang="fi-FI" sz="2400" dirty="0"/>
              <a:t>ESITYKSEN ALAOTSIKKO</a:t>
            </a:r>
          </a:p>
        </p:txBody>
      </p:sp>
    </p:spTree>
    <p:extLst>
      <p:ext uri="{BB962C8B-B14F-4D97-AF65-F5344CB8AC3E}">
        <p14:creationId xmlns:p14="http://schemas.microsoft.com/office/powerpoint/2010/main" val="12530264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 - vihreä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äivämäärän paikkamerkki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0">
                <a:latin typeface="Source Sans Pro" panose="020B0503030403020204" pitchFamily="34" charset="0"/>
              </a:defRPr>
            </a:lvl1pPr>
          </a:lstStyle>
          <a:p>
            <a:endParaRPr lang="en-GB" dirty="0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0">
                <a:latin typeface="Source Sans Pro" panose="020B0503030403020204" pitchFamily="34" charset="0"/>
              </a:defRPr>
            </a:lvl1pPr>
          </a:lstStyle>
          <a:p>
            <a:endParaRPr lang="en-GB" dirty="0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0">
                <a:latin typeface="Source Sans Pro" panose="020B0503030403020204" pitchFamily="34" charset="0"/>
              </a:defRPr>
            </a:lvl1pPr>
          </a:lstStyle>
          <a:p>
            <a:fld id="{E5566983-0F95-4D37-88F8-B7683351B1D3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8" name="Otsikko 1"/>
          <p:cNvSpPr>
            <a:spLocks noGrp="1"/>
          </p:cNvSpPr>
          <p:nvPr>
            <p:ph type="title" hasCustomPrompt="1"/>
          </p:nvPr>
        </p:nvSpPr>
        <p:spPr>
          <a:xfrm>
            <a:off x="467544" y="908720"/>
            <a:ext cx="8229600" cy="1656184"/>
          </a:xfrm>
          <a:prstGeom prst="rect">
            <a:avLst/>
          </a:prstGeom>
        </p:spPr>
        <p:txBody>
          <a:bodyPr/>
          <a:lstStyle>
            <a:lvl1pPr>
              <a:lnSpc>
                <a:spcPts val="4400"/>
              </a:lnSpc>
              <a:spcBef>
                <a:spcPts val="0"/>
              </a:spcBef>
              <a:defRPr lang="en-US" sz="3200" b="1" cap="all" baseline="0" dirty="0">
                <a:solidFill>
                  <a:schemeClr val="bg1"/>
                </a:solidFill>
                <a:latin typeface="Source Sans Pro" panose="020B0503030403020204" pitchFamily="34" charset="0"/>
              </a:defRPr>
            </a:lvl1pPr>
          </a:lstStyle>
          <a:p>
            <a:r>
              <a:rPr lang="fi-FI" dirty="0"/>
              <a:t>ESITYKSEN PÄÄOTSIKKO</a:t>
            </a:r>
            <a:br>
              <a:rPr lang="fi-FI" dirty="0"/>
            </a:br>
            <a:r>
              <a:rPr lang="fi-FI" dirty="0"/>
              <a:t>ESITYKSEN PÄÄOTSIKKO</a:t>
            </a:r>
            <a:br>
              <a:rPr lang="fi-FI" dirty="0"/>
            </a:br>
            <a:r>
              <a:rPr lang="fi-FI" dirty="0"/>
              <a:t>ESITYKSEN PÄÄOTSIKKO</a:t>
            </a:r>
            <a:endParaRPr lang="en-US" dirty="0"/>
          </a:p>
        </p:txBody>
      </p:sp>
      <p:sp>
        <p:nvSpPr>
          <p:cNvPr id="9" name="Alaotsikko 2"/>
          <p:cNvSpPr>
            <a:spLocks noGrp="1"/>
          </p:cNvSpPr>
          <p:nvPr>
            <p:ph type="subTitle" idx="1" hasCustomPrompt="1"/>
          </p:nvPr>
        </p:nvSpPr>
        <p:spPr>
          <a:xfrm>
            <a:off x="1371600" y="3044552"/>
            <a:ext cx="6400800" cy="17526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lnSpc>
                <a:spcPts val="3500"/>
              </a:lnSpc>
              <a:buNone/>
              <a:defRPr sz="2400" cap="all" baseline="0">
                <a:solidFill>
                  <a:schemeClr val="bg1"/>
                </a:solidFill>
                <a:latin typeface="Source Sans Pro" panose="020B050303040302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>
              <a:lnSpc>
                <a:spcPts val="3500"/>
              </a:lnSpc>
            </a:pPr>
            <a:r>
              <a:rPr lang="fi-FI" sz="2400" dirty="0"/>
              <a:t>ESITYKSEN ALAOTSIKKO</a:t>
            </a:r>
            <a:br>
              <a:rPr lang="fi-FI" sz="2400" dirty="0"/>
            </a:br>
            <a:r>
              <a:rPr lang="fi-FI" sz="2400" dirty="0"/>
              <a:t>ESITYKSEN ALAOTSIKKO</a:t>
            </a:r>
            <a:br>
              <a:rPr lang="fi-FI" sz="2400" dirty="0"/>
            </a:br>
            <a:r>
              <a:rPr lang="fi-FI" sz="2400" dirty="0"/>
              <a:t>ESITYKSEN ALAOTSIKKO</a:t>
            </a:r>
          </a:p>
        </p:txBody>
      </p:sp>
    </p:spTree>
    <p:extLst>
      <p:ext uri="{BB962C8B-B14F-4D97-AF65-F5344CB8AC3E}">
        <p14:creationId xmlns:p14="http://schemas.microsoft.com/office/powerpoint/2010/main" val="13198143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 - oranssi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äivämäärän paikkamerkki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0">
                <a:latin typeface="Source Sans Pro" panose="020B0503030403020204" pitchFamily="34" charset="0"/>
              </a:defRPr>
            </a:lvl1pPr>
          </a:lstStyle>
          <a:p>
            <a:endParaRPr lang="en-GB" dirty="0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0">
                <a:latin typeface="Source Sans Pro" panose="020B0503030403020204" pitchFamily="34" charset="0"/>
              </a:defRPr>
            </a:lvl1pPr>
          </a:lstStyle>
          <a:p>
            <a:endParaRPr lang="en-GB" dirty="0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0">
                <a:latin typeface="Source Sans Pro" panose="020B0503030403020204" pitchFamily="34" charset="0"/>
              </a:defRPr>
            </a:lvl1pPr>
          </a:lstStyle>
          <a:p>
            <a:fld id="{E5566983-0F95-4D37-88F8-B7683351B1D3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8" name="Otsikko 1"/>
          <p:cNvSpPr>
            <a:spLocks noGrp="1"/>
          </p:cNvSpPr>
          <p:nvPr>
            <p:ph type="title" hasCustomPrompt="1"/>
          </p:nvPr>
        </p:nvSpPr>
        <p:spPr>
          <a:xfrm>
            <a:off x="467544" y="908720"/>
            <a:ext cx="8229600" cy="1656184"/>
          </a:xfrm>
          <a:prstGeom prst="rect">
            <a:avLst/>
          </a:prstGeom>
        </p:spPr>
        <p:txBody>
          <a:bodyPr/>
          <a:lstStyle>
            <a:lvl1pPr>
              <a:lnSpc>
                <a:spcPts val="4400"/>
              </a:lnSpc>
              <a:spcBef>
                <a:spcPts val="0"/>
              </a:spcBef>
              <a:defRPr lang="en-US" sz="3200" b="1" cap="all" baseline="0" dirty="0">
                <a:solidFill>
                  <a:schemeClr val="bg1"/>
                </a:solidFill>
                <a:latin typeface="Source Sans Pro" panose="020B0503030403020204" pitchFamily="34" charset="0"/>
              </a:defRPr>
            </a:lvl1pPr>
          </a:lstStyle>
          <a:p>
            <a:r>
              <a:rPr lang="fi-FI" dirty="0"/>
              <a:t>ESITYKSEN PÄÄOTSIKKO</a:t>
            </a:r>
            <a:br>
              <a:rPr lang="fi-FI" dirty="0"/>
            </a:br>
            <a:r>
              <a:rPr lang="fi-FI" dirty="0"/>
              <a:t>ESITYKSEN PÄÄOTSIKKO</a:t>
            </a:r>
            <a:br>
              <a:rPr lang="fi-FI" dirty="0"/>
            </a:br>
            <a:r>
              <a:rPr lang="fi-FI" dirty="0"/>
              <a:t>ESITYKSEN PÄÄOTSIKKO</a:t>
            </a:r>
            <a:endParaRPr lang="en-US" dirty="0"/>
          </a:p>
        </p:txBody>
      </p:sp>
      <p:sp>
        <p:nvSpPr>
          <p:cNvPr id="9" name="Alaotsikko 2"/>
          <p:cNvSpPr>
            <a:spLocks noGrp="1"/>
          </p:cNvSpPr>
          <p:nvPr>
            <p:ph type="subTitle" idx="1" hasCustomPrompt="1"/>
          </p:nvPr>
        </p:nvSpPr>
        <p:spPr>
          <a:xfrm>
            <a:off x="1371600" y="3044552"/>
            <a:ext cx="6400800" cy="17526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lnSpc>
                <a:spcPts val="3500"/>
              </a:lnSpc>
              <a:buNone/>
              <a:defRPr sz="2400" cap="all" baseline="0">
                <a:solidFill>
                  <a:schemeClr val="bg1"/>
                </a:solidFill>
                <a:latin typeface="Source Sans Pro" panose="020B050303040302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>
              <a:lnSpc>
                <a:spcPts val="3500"/>
              </a:lnSpc>
            </a:pPr>
            <a:r>
              <a:rPr lang="fi-FI" sz="2400" dirty="0"/>
              <a:t>ESITYKSEN ALAOTSIKKO</a:t>
            </a:r>
            <a:br>
              <a:rPr lang="fi-FI" sz="2400" dirty="0"/>
            </a:br>
            <a:r>
              <a:rPr lang="fi-FI" sz="2400" dirty="0"/>
              <a:t>ESITYKSEN ALAOTSIKKO</a:t>
            </a:r>
            <a:br>
              <a:rPr lang="fi-FI" sz="2400" dirty="0"/>
            </a:br>
            <a:r>
              <a:rPr lang="fi-FI" sz="2400" dirty="0"/>
              <a:t>ESITYKSEN ALAOTSIKKO</a:t>
            </a:r>
          </a:p>
        </p:txBody>
      </p:sp>
    </p:spTree>
    <p:extLst>
      <p:ext uri="{BB962C8B-B14F-4D97-AF65-F5344CB8AC3E}">
        <p14:creationId xmlns:p14="http://schemas.microsoft.com/office/powerpoint/2010/main" val="12869018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Pallo - Li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11760" y="979407"/>
            <a:ext cx="3960440" cy="433369"/>
          </a:xfrm>
          <a:prstGeom prst="rect">
            <a:avLst/>
          </a:prstGeom>
        </p:spPr>
        <p:txBody>
          <a:bodyPr lIns="0" tIns="0" rIns="0" bIns="0" anchor="b"/>
          <a:lstStyle>
            <a:lvl1pPr>
              <a:lnSpc>
                <a:spcPct val="100000"/>
              </a:lnSpc>
              <a:defRPr sz="1200" b="1" cap="none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fi-FI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11760" y="1484784"/>
            <a:ext cx="3960440" cy="3024334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1200">
                <a:solidFill>
                  <a:schemeClr val="bg1"/>
                </a:solidFill>
              </a:defRPr>
            </a:lvl1pPr>
            <a:lvl2pPr>
              <a:lnSpc>
                <a:spcPct val="100000"/>
              </a:lnSpc>
              <a:spcBef>
                <a:spcPts val="0"/>
              </a:spcBef>
              <a:defRPr sz="1200">
                <a:solidFill>
                  <a:schemeClr val="bg1"/>
                </a:solidFill>
              </a:defRPr>
            </a:lvl2pPr>
            <a:lvl3pPr>
              <a:lnSpc>
                <a:spcPct val="100000"/>
              </a:lnSpc>
              <a:spcBef>
                <a:spcPts val="0"/>
              </a:spcBef>
              <a:defRPr sz="1200">
                <a:solidFill>
                  <a:schemeClr val="bg1"/>
                </a:solidFill>
              </a:defRPr>
            </a:lvl3pPr>
            <a:lvl4pPr>
              <a:lnSpc>
                <a:spcPct val="100000"/>
              </a:lnSpc>
              <a:spcBef>
                <a:spcPts val="0"/>
              </a:spcBef>
              <a:defRPr sz="1200">
                <a:solidFill>
                  <a:schemeClr val="bg1"/>
                </a:solidFill>
              </a:defRPr>
            </a:lvl4pPr>
            <a:lvl5pPr>
              <a:lnSpc>
                <a:spcPct val="100000"/>
              </a:lnSpc>
              <a:spcBef>
                <a:spcPts val="0"/>
              </a:spcBef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fi-FI" dirty="0"/>
          </a:p>
        </p:txBody>
      </p:sp>
      <p:sp>
        <p:nvSpPr>
          <p:cNvPr id="8" name="Päivämäärän paikkamerkki 3"/>
          <p:cNvSpPr>
            <a:spLocks noGrp="1"/>
          </p:cNvSpPr>
          <p:nvPr>
            <p:ph type="dt" sz="half" idx="2"/>
          </p:nvPr>
        </p:nvSpPr>
        <p:spPr>
          <a:xfrm>
            <a:off x="3923928" y="6360400"/>
            <a:ext cx="8374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 b="0">
                <a:solidFill>
                  <a:schemeClr val="tx1">
                    <a:tint val="75000"/>
                  </a:schemeClr>
                </a:solidFill>
                <a:latin typeface="Source Sans Pro" panose="020B0503030403020204" pitchFamily="34" charset="0"/>
              </a:defRPr>
            </a:lvl1pPr>
          </a:lstStyle>
          <a:p>
            <a:endParaRPr lang="en-GB" dirty="0"/>
          </a:p>
        </p:txBody>
      </p:sp>
      <p:sp>
        <p:nvSpPr>
          <p:cNvPr id="9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4813564" y="6358623"/>
            <a:ext cx="31683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 b="0">
                <a:solidFill>
                  <a:schemeClr val="tx1">
                    <a:tint val="75000"/>
                  </a:schemeClr>
                </a:solidFill>
                <a:latin typeface="Source Sans Pro" panose="020B0503030403020204" pitchFamily="34" charset="0"/>
              </a:defRPr>
            </a:lvl1pPr>
          </a:lstStyle>
          <a:p>
            <a:endParaRPr lang="en-GB" dirty="0"/>
          </a:p>
        </p:txBody>
      </p:sp>
      <p:sp>
        <p:nvSpPr>
          <p:cNvPr id="10" name="Dian numeron paikkamerkki 5"/>
          <p:cNvSpPr>
            <a:spLocks noGrp="1"/>
          </p:cNvSpPr>
          <p:nvPr>
            <p:ph type="sldNum" sz="quarter" idx="4"/>
          </p:nvPr>
        </p:nvSpPr>
        <p:spPr>
          <a:xfrm>
            <a:off x="8028384" y="6355811"/>
            <a:ext cx="40540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>
                <a:solidFill>
                  <a:schemeClr val="accent1"/>
                </a:solidFill>
                <a:latin typeface="Source Sans Pro" panose="020B0503030403020204" pitchFamily="34" charset="0"/>
              </a:defRPr>
            </a:lvl1pPr>
          </a:lstStyle>
          <a:p>
            <a:fld id="{E5566983-0F95-4D37-88F8-B7683351B1D3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441344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Pallo - Sinine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11760" y="979407"/>
            <a:ext cx="3960440" cy="433369"/>
          </a:xfrm>
          <a:prstGeom prst="rect">
            <a:avLst/>
          </a:prstGeom>
        </p:spPr>
        <p:txBody>
          <a:bodyPr lIns="0" tIns="0" rIns="0" bIns="0" anchor="b"/>
          <a:lstStyle>
            <a:lvl1pPr>
              <a:lnSpc>
                <a:spcPct val="100000"/>
              </a:lnSpc>
              <a:defRPr sz="1200" b="1" cap="none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fi-FI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11760" y="1484784"/>
            <a:ext cx="3960440" cy="3024334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1200">
                <a:solidFill>
                  <a:schemeClr val="bg1"/>
                </a:solidFill>
              </a:defRPr>
            </a:lvl1pPr>
            <a:lvl2pPr>
              <a:lnSpc>
                <a:spcPct val="100000"/>
              </a:lnSpc>
              <a:spcBef>
                <a:spcPts val="0"/>
              </a:spcBef>
              <a:defRPr sz="1200">
                <a:solidFill>
                  <a:schemeClr val="bg1"/>
                </a:solidFill>
              </a:defRPr>
            </a:lvl2pPr>
            <a:lvl3pPr>
              <a:lnSpc>
                <a:spcPct val="100000"/>
              </a:lnSpc>
              <a:spcBef>
                <a:spcPts val="0"/>
              </a:spcBef>
              <a:defRPr sz="1200">
                <a:solidFill>
                  <a:schemeClr val="bg1"/>
                </a:solidFill>
              </a:defRPr>
            </a:lvl3pPr>
            <a:lvl4pPr>
              <a:lnSpc>
                <a:spcPct val="100000"/>
              </a:lnSpc>
              <a:spcBef>
                <a:spcPts val="0"/>
              </a:spcBef>
              <a:defRPr sz="1200">
                <a:solidFill>
                  <a:schemeClr val="bg1"/>
                </a:solidFill>
              </a:defRPr>
            </a:lvl4pPr>
            <a:lvl5pPr>
              <a:lnSpc>
                <a:spcPct val="100000"/>
              </a:lnSpc>
              <a:spcBef>
                <a:spcPts val="0"/>
              </a:spcBef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fi-FI" dirty="0"/>
          </a:p>
        </p:txBody>
      </p:sp>
      <p:sp>
        <p:nvSpPr>
          <p:cNvPr id="8" name="Päivämäärän paikkamerkki 3"/>
          <p:cNvSpPr>
            <a:spLocks noGrp="1"/>
          </p:cNvSpPr>
          <p:nvPr>
            <p:ph type="dt" sz="half" idx="2"/>
          </p:nvPr>
        </p:nvSpPr>
        <p:spPr>
          <a:xfrm>
            <a:off x="3923928" y="6360400"/>
            <a:ext cx="8374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 b="0">
                <a:solidFill>
                  <a:schemeClr val="tx1">
                    <a:tint val="75000"/>
                  </a:schemeClr>
                </a:solidFill>
                <a:latin typeface="Source Sans Pro" panose="020B0503030403020204" pitchFamily="34" charset="0"/>
              </a:defRPr>
            </a:lvl1pPr>
          </a:lstStyle>
          <a:p>
            <a:endParaRPr lang="en-GB" dirty="0"/>
          </a:p>
        </p:txBody>
      </p:sp>
      <p:sp>
        <p:nvSpPr>
          <p:cNvPr id="9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4813564" y="6358623"/>
            <a:ext cx="31683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 b="0">
                <a:solidFill>
                  <a:schemeClr val="tx1">
                    <a:tint val="75000"/>
                  </a:schemeClr>
                </a:solidFill>
                <a:latin typeface="Source Sans Pro" panose="020B0503030403020204" pitchFamily="34" charset="0"/>
              </a:defRPr>
            </a:lvl1pPr>
          </a:lstStyle>
          <a:p>
            <a:endParaRPr lang="en-GB" dirty="0"/>
          </a:p>
        </p:txBody>
      </p:sp>
      <p:sp>
        <p:nvSpPr>
          <p:cNvPr id="10" name="Dian numeron paikkamerkki 5"/>
          <p:cNvSpPr>
            <a:spLocks noGrp="1"/>
          </p:cNvSpPr>
          <p:nvPr>
            <p:ph type="sldNum" sz="quarter" idx="4"/>
          </p:nvPr>
        </p:nvSpPr>
        <p:spPr>
          <a:xfrm>
            <a:off x="8028384" y="6355811"/>
            <a:ext cx="40540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>
                <a:solidFill>
                  <a:schemeClr val="accent1"/>
                </a:solidFill>
                <a:latin typeface="Source Sans Pro" panose="020B0503030403020204" pitchFamily="34" charset="0"/>
              </a:defRPr>
            </a:lvl1pPr>
          </a:lstStyle>
          <a:p>
            <a:fld id="{E5566983-0F95-4D37-88F8-B7683351B1D3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553770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Pallo - Ei alaosaa - Orans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11760" y="1484784"/>
            <a:ext cx="3960440" cy="433369"/>
          </a:xfrm>
          <a:prstGeom prst="rect">
            <a:avLst/>
          </a:prstGeom>
        </p:spPr>
        <p:txBody>
          <a:bodyPr lIns="0" tIns="0" rIns="0" bIns="0" anchor="b"/>
          <a:lstStyle>
            <a:lvl1pPr>
              <a:lnSpc>
                <a:spcPct val="100000"/>
              </a:lnSpc>
              <a:defRPr sz="1200" b="1" cap="none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fi-FI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11760" y="1990161"/>
            <a:ext cx="3960440" cy="3024334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1200">
                <a:solidFill>
                  <a:schemeClr val="bg1"/>
                </a:solidFill>
              </a:defRPr>
            </a:lvl1pPr>
            <a:lvl2pPr>
              <a:lnSpc>
                <a:spcPct val="100000"/>
              </a:lnSpc>
              <a:spcBef>
                <a:spcPts val="0"/>
              </a:spcBef>
              <a:defRPr sz="1200">
                <a:solidFill>
                  <a:schemeClr val="bg1"/>
                </a:solidFill>
              </a:defRPr>
            </a:lvl2pPr>
            <a:lvl3pPr>
              <a:lnSpc>
                <a:spcPct val="100000"/>
              </a:lnSpc>
              <a:spcBef>
                <a:spcPts val="0"/>
              </a:spcBef>
              <a:defRPr sz="1200">
                <a:solidFill>
                  <a:schemeClr val="bg1"/>
                </a:solidFill>
              </a:defRPr>
            </a:lvl3pPr>
            <a:lvl4pPr>
              <a:lnSpc>
                <a:spcPct val="100000"/>
              </a:lnSpc>
              <a:spcBef>
                <a:spcPts val="0"/>
              </a:spcBef>
              <a:defRPr sz="1200">
                <a:solidFill>
                  <a:schemeClr val="bg1"/>
                </a:solidFill>
              </a:defRPr>
            </a:lvl4pPr>
            <a:lvl5pPr>
              <a:lnSpc>
                <a:spcPct val="100000"/>
              </a:lnSpc>
              <a:spcBef>
                <a:spcPts val="0"/>
              </a:spcBef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99465496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llo - Ei alaosaa - Vihreä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2411760" y="1484784"/>
            <a:ext cx="3960440" cy="433369"/>
          </a:xfrm>
          <a:prstGeom prst="rect">
            <a:avLst/>
          </a:prstGeom>
        </p:spPr>
        <p:txBody>
          <a:bodyPr lIns="0" tIns="0" rIns="0" bIns="0" anchor="b"/>
          <a:lstStyle>
            <a:lvl1pPr>
              <a:lnSpc>
                <a:spcPct val="100000"/>
              </a:lnSpc>
              <a:defRPr sz="1200" b="1" cap="none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fi-FI" dirty="0"/>
          </a:p>
        </p:txBody>
      </p:sp>
      <p:sp>
        <p:nvSpPr>
          <p:cNvPr id="12" name="Content Placeholder 2"/>
          <p:cNvSpPr>
            <a:spLocks noGrp="1"/>
          </p:cNvSpPr>
          <p:nvPr>
            <p:ph idx="1"/>
          </p:nvPr>
        </p:nvSpPr>
        <p:spPr>
          <a:xfrm>
            <a:off x="2411760" y="1990161"/>
            <a:ext cx="3960440" cy="3024334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1200">
                <a:solidFill>
                  <a:schemeClr val="bg1"/>
                </a:solidFill>
              </a:defRPr>
            </a:lvl1pPr>
            <a:lvl2pPr>
              <a:lnSpc>
                <a:spcPct val="100000"/>
              </a:lnSpc>
              <a:spcBef>
                <a:spcPts val="0"/>
              </a:spcBef>
              <a:defRPr sz="1200">
                <a:solidFill>
                  <a:schemeClr val="bg1"/>
                </a:solidFill>
              </a:defRPr>
            </a:lvl2pPr>
            <a:lvl3pPr>
              <a:lnSpc>
                <a:spcPct val="100000"/>
              </a:lnSpc>
              <a:spcBef>
                <a:spcPts val="0"/>
              </a:spcBef>
              <a:defRPr sz="1200">
                <a:solidFill>
                  <a:schemeClr val="bg1"/>
                </a:solidFill>
              </a:defRPr>
            </a:lvl3pPr>
            <a:lvl4pPr>
              <a:lnSpc>
                <a:spcPct val="100000"/>
              </a:lnSpc>
              <a:spcBef>
                <a:spcPts val="0"/>
              </a:spcBef>
              <a:defRPr sz="1200">
                <a:solidFill>
                  <a:schemeClr val="bg1"/>
                </a:solidFill>
              </a:defRPr>
            </a:lvl4pPr>
            <a:lvl5pPr>
              <a:lnSpc>
                <a:spcPct val="100000"/>
              </a:lnSpc>
              <a:spcBef>
                <a:spcPts val="0"/>
              </a:spcBef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73166898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457200" y="1803259"/>
            <a:ext cx="8229600" cy="3929997"/>
          </a:xfrm>
        </p:spPr>
        <p:txBody>
          <a:bodyPr/>
          <a:lstStyle>
            <a:lvl1pPr>
              <a:defRPr>
                <a:latin typeface="Source Sans Pro" panose="020B0503030403020204" pitchFamily="34" charset="0"/>
              </a:defRPr>
            </a:lvl1pPr>
            <a:lvl2pPr>
              <a:defRPr>
                <a:latin typeface="Source Sans Pro" panose="020B0503030403020204" pitchFamily="34" charset="0"/>
              </a:defRPr>
            </a:lvl2pPr>
            <a:lvl3pPr>
              <a:defRPr>
                <a:latin typeface="Source Sans Pro" panose="020B0503030403020204" pitchFamily="34" charset="0"/>
              </a:defRPr>
            </a:lvl3pPr>
            <a:lvl4pPr>
              <a:defRPr>
                <a:latin typeface="Source Sans Pro" panose="020B0503030403020204" pitchFamily="34" charset="0"/>
              </a:defRPr>
            </a:lvl4pPr>
            <a:lvl5pPr>
              <a:defRPr>
                <a:latin typeface="Source Sans Pro" panose="020B0503030403020204" pitchFamily="34" charset="0"/>
              </a:defRPr>
            </a:lvl5pPr>
          </a:lstStyle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  <a:endParaRPr lang="en-GB" dirty="0"/>
          </a:p>
        </p:txBody>
      </p:sp>
      <p:sp>
        <p:nvSpPr>
          <p:cNvPr id="7" name="Otsikon paikkamerkki 1"/>
          <p:cNvSpPr>
            <a:spLocks noGrp="1"/>
          </p:cNvSpPr>
          <p:nvPr>
            <p:ph type="title"/>
          </p:nvPr>
        </p:nvSpPr>
        <p:spPr>
          <a:xfrm>
            <a:off x="467544" y="712335"/>
            <a:ext cx="7136801" cy="916465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>
              <a:defRPr sz="2400">
                <a:solidFill>
                  <a:schemeClr val="tx1"/>
                </a:solidFill>
                <a:latin typeface="Source Sans Pro" panose="020B0503030403020204" pitchFamily="34" charset="0"/>
              </a:defRPr>
            </a:lvl1pPr>
          </a:lstStyle>
          <a:p>
            <a:r>
              <a:rPr lang="fi-FI" dirty="0"/>
              <a:t>Lisää yläotsikko</a:t>
            </a:r>
            <a:endParaRPr lang="en-GB" dirty="0"/>
          </a:p>
        </p:txBody>
      </p:sp>
      <p:sp>
        <p:nvSpPr>
          <p:cNvPr id="8" name="Tekstiruutu 7"/>
          <p:cNvSpPr txBox="1"/>
          <p:nvPr userDrawn="1"/>
        </p:nvSpPr>
        <p:spPr>
          <a:xfrm>
            <a:off x="621657" y="6418076"/>
            <a:ext cx="2228495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000" b="1" dirty="0">
                <a:solidFill>
                  <a:schemeClr val="bg1"/>
                </a:solidFill>
                <a:latin typeface="Source Sans Pro" panose="020B0503030403020204" pitchFamily="34" charset="0"/>
              </a:rPr>
              <a:t>NON-DISCRIMINATION OMBUDSMAN</a:t>
            </a:r>
          </a:p>
        </p:txBody>
      </p:sp>
      <p:sp>
        <p:nvSpPr>
          <p:cNvPr id="9" name="Päivämäärän paikkamerkki 3"/>
          <p:cNvSpPr>
            <a:spLocks noGrp="1"/>
          </p:cNvSpPr>
          <p:nvPr>
            <p:ph type="dt" sz="half" idx="2"/>
          </p:nvPr>
        </p:nvSpPr>
        <p:spPr>
          <a:xfrm>
            <a:off x="3923928" y="6360400"/>
            <a:ext cx="8374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 b="0">
                <a:solidFill>
                  <a:schemeClr val="tx1">
                    <a:tint val="75000"/>
                  </a:schemeClr>
                </a:solidFill>
                <a:latin typeface="Source Sans Pro" panose="020B0503030403020204" pitchFamily="34" charset="0"/>
              </a:defRPr>
            </a:lvl1pPr>
          </a:lstStyle>
          <a:p>
            <a:endParaRPr lang="en-GB" dirty="0"/>
          </a:p>
        </p:txBody>
      </p:sp>
      <p:sp>
        <p:nvSpPr>
          <p:cNvPr id="10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4813564" y="6358623"/>
            <a:ext cx="31683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 b="0">
                <a:solidFill>
                  <a:schemeClr val="tx1">
                    <a:tint val="75000"/>
                  </a:schemeClr>
                </a:solidFill>
                <a:latin typeface="Source Sans Pro" panose="020B0503030403020204" pitchFamily="34" charset="0"/>
              </a:defRPr>
            </a:lvl1pPr>
          </a:lstStyle>
          <a:p>
            <a:endParaRPr lang="en-GB" dirty="0"/>
          </a:p>
        </p:txBody>
      </p:sp>
      <p:sp>
        <p:nvSpPr>
          <p:cNvPr id="11" name="Dian numeron paikkamerkki 5"/>
          <p:cNvSpPr>
            <a:spLocks noGrp="1"/>
          </p:cNvSpPr>
          <p:nvPr>
            <p:ph type="sldNum" sz="quarter" idx="4"/>
          </p:nvPr>
        </p:nvSpPr>
        <p:spPr>
          <a:xfrm>
            <a:off x="8028384" y="6355811"/>
            <a:ext cx="40540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>
                <a:solidFill>
                  <a:schemeClr val="accent1"/>
                </a:solidFill>
                <a:latin typeface="Source Sans Pro" panose="020B0503030403020204" pitchFamily="34" charset="0"/>
              </a:defRPr>
            </a:lvl1pPr>
          </a:lstStyle>
          <a:p>
            <a:fld id="{E5566983-0F95-4D37-88F8-B7683351B1D3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134192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 ja sisältö - ei alatunnistetta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457200" y="1803259"/>
            <a:ext cx="8229600" cy="3929997"/>
          </a:xfrm>
        </p:spPr>
        <p:txBody>
          <a:bodyPr/>
          <a:lstStyle>
            <a:lvl1pPr>
              <a:defRPr>
                <a:latin typeface="Source Sans Pro" panose="020B0503030403020204" pitchFamily="34" charset="0"/>
              </a:defRPr>
            </a:lvl1pPr>
            <a:lvl2pPr>
              <a:defRPr>
                <a:latin typeface="Source Sans Pro" panose="020B0503030403020204" pitchFamily="34" charset="0"/>
              </a:defRPr>
            </a:lvl2pPr>
            <a:lvl3pPr>
              <a:defRPr>
                <a:latin typeface="Source Sans Pro" panose="020B0503030403020204" pitchFamily="34" charset="0"/>
              </a:defRPr>
            </a:lvl3pPr>
            <a:lvl4pPr>
              <a:defRPr>
                <a:latin typeface="Source Sans Pro" panose="020B0503030403020204" pitchFamily="34" charset="0"/>
              </a:defRPr>
            </a:lvl4pPr>
            <a:lvl5pPr>
              <a:defRPr>
                <a:latin typeface="Source Sans Pro" panose="020B0503030403020204" pitchFamily="34" charset="0"/>
              </a:defRPr>
            </a:lvl5pPr>
          </a:lstStyle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  <a:endParaRPr lang="en-GB" dirty="0"/>
          </a:p>
        </p:txBody>
      </p:sp>
      <p:sp>
        <p:nvSpPr>
          <p:cNvPr id="7" name="Otsikon paikkamerkki 1"/>
          <p:cNvSpPr>
            <a:spLocks noGrp="1"/>
          </p:cNvSpPr>
          <p:nvPr>
            <p:ph type="title"/>
          </p:nvPr>
        </p:nvSpPr>
        <p:spPr>
          <a:xfrm>
            <a:off x="467544" y="712335"/>
            <a:ext cx="7136801" cy="916465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>
              <a:defRPr sz="2400">
                <a:solidFill>
                  <a:schemeClr val="tx1"/>
                </a:solidFill>
                <a:latin typeface="Source Sans Pro" panose="020B0503030403020204" pitchFamily="34" charset="0"/>
              </a:defRPr>
            </a:lvl1pPr>
          </a:lstStyle>
          <a:p>
            <a:r>
              <a:rPr lang="fi-FI" dirty="0"/>
              <a:t>Lisää yläotsikko</a:t>
            </a:r>
            <a:endParaRPr lang="en-GB" dirty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2"/>
          </p:nvPr>
        </p:nvSpPr>
        <p:spPr>
          <a:xfrm>
            <a:off x="3923928" y="6360400"/>
            <a:ext cx="8374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 b="0">
                <a:solidFill>
                  <a:schemeClr val="tx1">
                    <a:tint val="75000"/>
                  </a:schemeClr>
                </a:solidFill>
                <a:latin typeface="Source Sans Pro" panose="020B0503030403020204" pitchFamily="34" charset="0"/>
              </a:defRPr>
            </a:lvl1pPr>
          </a:lstStyle>
          <a:p>
            <a:endParaRPr lang="en-GB" dirty="0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4813564" y="6358623"/>
            <a:ext cx="31683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 b="0">
                <a:solidFill>
                  <a:schemeClr val="tx1">
                    <a:tint val="75000"/>
                  </a:schemeClr>
                </a:solidFill>
                <a:latin typeface="Source Sans Pro" panose="020B0503030403020204" pitchFamily="34" charset="0"/>
              </a:defRPr>
            </a:lvl1pPr>
          </a:lstStyle>
          <a:p>
            <a:endParaRPr lang="en-GB" dirty="0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4"/>
          </p:nvPr>
        </p:nvSpPr>
        <p:spPr>
          <a:xfrm>
            <a:off x="8028384" y="6355811"/>
            <a:ext cx="40540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>
                <a:solidFill>
                  <a:schemeClr val="accent1"/>
                </a:solidFill>
                <a:latin typeface="Source Sans Pro" panose="020B0503030403020204" pitchFamily="34" charset="0"/>
              </a:defRPr>
            </a:lvl1pPr>
          </a:lstStyle>
          <a:p>
            <a:fld id="{E5566983-0F95-4D37-88F8-B7683351B1D3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23662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 ja sisältö - haalea tausta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457200" y="1803259"/>
            <a:ext cx="8229600" cy="3929997"/>
          </a:xfrm>
        </p:spPr>
        <p:txBody>
          <a:bodyPr/>
          <a:lstStyle>
            <a:lvl1pPr>
              <a:defRPr>
                <a:latin typeface="Source Sans Pro" panose="020B0503030403020204" pitchFamily="34" charset="0"/>
              </a:defRPr>
            </a:lvl1pPr>
            <a:lvl2pPr>
              <a:defRPr>
                <a:latin typeface="Source Sans Pro" panose="020B0503030403020204" pitchFamily="34" charset="0"/>
              </a:defRPr>
            </a:lvl2pPr>
            <a:lvl3pPr>
              <a:defRPr>
                <a:latin typeface="Source Sans Pro" panose="020B0503030403020204" pitchFamily="34" charset="0"/>
              </a:defRPr>
            </a:lvl3pPr>
            <a:lvl4pPr>
              <a:defRPr>
                <a:latin typeface="Source Sans Pro" panose="020B0503030403020204" pitchFamily="34" charset="0"/>
              </a:defRPr>
            </a:lvl4pPr>
            <a:lvl5pPr>
              <a:defRPr>
                <a:latin typeface="Source Sans Pro" panose="020B0503030403020204" pitchFamily="34" charset="0"/>
              </a:defRPr>
            </a:lvl5pPr>
          </a:lstStyle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  <a:endParaRPr lang="en-GB" dirty="0"/>
          </a:p>
        </p:txBody>
      </p:sp>
      <p:sp>
        <p:nvSpPr>
          <p:cNvPr id="7" name="Otsikon paikkamerkki 1"/>
          <p:cNvSpPr>
            <a:spLocks noGrp="1"/>
          </p:cNvSpPr>
          <p:nvPr>
            <p:ph type="title"/>
          </p:nvPr>
        </p:nvSpPr>
        <p:spPr>
          <a:xfrm>
            <a:off x="467544" y="712335"/>
            <a:ext cx="7136801" cy="916465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>
              <a:defRPr sz="2400">
                <a:solidFill>
                  <a:schemeClr val="tx1"/>
                </a:solidFill>
                <a:latin typeface="Source Sans Pro" panose="020B0503030403020204" pitchFamily="34" charset="0"/>
              </a:defRPr>
            </a:lvl1pPr>
          </a:lstStyle>
          <a:p>
            <a:r>
              <a:rPr lang="fi-FI" dirty="0"/>
              <a:t>Lisää yläotsikko</a:t>
            </a:r>
            <a:endParaRPr lang="en-GB" dirty="0"/>
          </a:p>
        </p:txBody>
      </p:sp>
      <p:sp>
        <p:nvSpPr>
          <p:cNvPr id="8" name="Tekstiruutu 7"/>
          <p:cNvSpPr txBox="1"/>
          <p:nvPr userDrawn="1"/>
        </p:nvSpPr>
        <p:spPr>
          <a:xfrm>
            <a:off x="621657" y="6418076"/>
            <a:ext cx="2228495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000" b="1" dirty="0">
                <a:solidFill>
                  <a:schemeClr val="bg1"/>
                </a:solidFill>
                <a:latin typeface="Source Sans Pro" panose="020B0503030403020204" pitchFamily="34" charset="0"/>
              </a:rPr>
              <a:t>NON-DISCRIMINATION OMBUDSMAN</a:t>
            </a:r>
          </a:p>
        </p:txBody>
      </p:sp>
      <p:sp>
        <p:nvSpPr>
          <p:cNvPr id="9" name="Päivämäärän paikkamerkki 3"/>
          <p:cNvSpPr>
            <a:spLocks noGrp="1"/>
          </p:cNvSpPr>
          <p:nvPr>
            <p:ph type="dt" sz="half" idx="2"/>
          </p:nvPr>
        </p:nvSpPr>
        <p:spPr>
          <a:xfrm>
            <a:off x="3923928" y="6360400"/>
            <a:ext cx="8374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 b="0">
                <a:solidFill>
                  <a:schemeClr val="tx1">
                    <a:tint val="75000"/>
                  </a:schemeClr>
                </a:solidFill>
                <a:latin typeface="Source Sans Pro" panose="020B0503030403020204" pitchFamily="34" charset="0"/>
              </a:defRPr>
            </a:lvl1pPr>
          </a:lstStyle>
          <a:p>
            <a:endParaRPr lang="en-GB" dirty="0"/>
          </a:p>
        </p:txBody>
      </p:sp>
      <p:sp>
        <p:nvSpPr>
          <p:cNvPr id="10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4813564" y="6358623"/>
            <a:ext cx="31683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 b="0">
                <a:solidFill>
                  <a:schemeClr val="tx1">
                    <a:tint val="75000"/>
                  </a:schemeClr>
                </a:solidFill>
                <a:latin typeface="Source Sans Pro" panose="020B0503030403020204" pitchFamily="34" charset="0"/>
              </a:defRPr>
            </a:lvl1pPr>
          </a:lstStyle>
          <a:p>
            <a:endParaRPr lang="en-GB" dirty="0"/>
          </a:p>
        </p:txBody>
      </p:sp>
      <p:sp>
        <p:nvSpPr>
          <p:cNvPr id="11" name="Dian numeron paikkamerkki 5"/>
          <p:cNvSpPr>
            <a:spLocks noGrp="1"/>
          </p:cNvSpPr>
          <p:nvPr>
            <p:ph type="sldNum" sz="quarter" idx="4"/>
          </p:nvPr>
        </p:nvSpPr>
        <p:spPr>
          <a:xfrm>
            <a:off x="8028384" y="6355811"/>
            <a:ext cx="40540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>
                <a:solidFill>
                  <a:schemeClr val="accent1"/>
                </a:solidFill>
                <a:latin typeface="Source Sans Pro" panose="020B0503030403020204" pitchFamily="34" charset="0"/>
              </a:defRPr>
            </a:lvl1pPr>
          </a:lstStyle>
          <a:p>
            <a:fld id="{E5566983-0F95-4D37-88F8-B7683351B1D3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660870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ksi palsta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457200" y="1803259"/>
            <a:ext cx="3754760" cy="3836856"/>
          </a:xfrm>
        </p:spPr>
        <p:txBody>
          <a:bodyPr/>
          <a:lstStyle>
            <a:lvl1pPr marL="357188" indent="0">
              <a:defRPr>
                <a:latin typeface="Source Sans Pro" panose="020B0503030403020204" pitchFamily="34" charset="0"/>
              </a:defRPr>
            </a:lvl1pPr>
            <a:lvl2pPr>
              <a:defRPr>
                <a:latin typeface="Source Sans Pro" panose="020B0503030403020204" pitchFamily="34" charset="0"/>
              </a:defRPr>
            </a:lvl2pPr>
            <a:lvl3pPr>
              <a:defRPr>
                <a:latin typeface="Source Sans Pro" panose="020B0503030403020204" pitchFamily="34" charset="0"/>
              </a:defRPr>
            </a:lvl3pPr>
            <a:lvl4pPr>
              <a:defRPr>
                <a:latin typeface="Source Sans Pro" panose="020B0503030403020204" pitchFamily="34" charset="0"/>
              </a:defRPr>
            </a:lvl4pPr>
            <a:lvl5pPr>
              <a:defRPr>
                <a:latin typeface="Source Sans Pro" panose="020B0503030403020204" pitchFamily="34" charset="0"/>
              </a:defRPr>
            </a:lvl5pPr>
          </a:lstStyle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  <a:endParaRPr lang="en-GB" dirty="0"/>
          </a:p>
        </p:txBody>
      </p:sp>
      <p:sp>
        <p:nvSpPr>
          <p:cNvPr id="7" name="Otsikon paikkamerkki 1"/>
          <p:cNvSpPr>
            <a:spLocks noGrp="1"/>
          </p:cNvSpPr>
          <p:nvPr>
            <p:ph type="title"/>
          </p:nvPr>
        </p:nvSpPr>
        <p:spPr>
          <a:xfrm>
            <a:off x="467544" y="712335"/>
            <a:ext cx="7136801" cy="916465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>
              <a:defRPr sz="2400">
                <a:solidFill>
                  <a:schemeClr val="tx1"/>
                </a:solidFill>
                <a:latin typeface="Source Sans Pro" panose="020B0503030403020204" pitchFamily="34" charset="0"/>
              </a:defRPr>
            </a:lvl1pPr>
          </a:lstStyle>
          <a:p>
            <a:r>
              <a:rPr lang="fi-FI" dirty="0"/>
              <a:t>Lisää yläotsikko</a:t>
            </a:r>
            <a:endParaRPr lang="en-GB" dirty="0"/>
          </a:p>
        </p:txBody>
      </p:sp>
      <p:sp>
        <p:nvSpPr>
          <p:cNvPr id="8" name="Sisällön paikkamerkki 2"/>
          <p:cNvSpPr>
            <a:spLocks noGrp="1"/>
          </p:cNvSpPr>
          <p:nvPr>
            <p:ph idx="13"/>
          </p:nvPr>
        </p:nvSpPr>
        <p:spPr>
          <a:xfrm>
            <a:off x="4801860" y="1824392"/>
            <a:ext cx="3754760" cy="3836856"/>
          </a:xfrm>
        </p:spPr>
        <p:txBody>
          <a:bodyPr/>
          <a:lstStyle>
            <a:lvl1pPr marL="357188" indent="0">
              <a:defRPr>
                <a:latin typeface="Source Sans Pro" panose="020B0503030403020204" pitchFamily="34" charset="0"/>
              </a:defRPr>
            </a:lvl1pPr>
            <a:lvl2pPr>
              <a:defRPr>
                <a:latin typeface="Source Sans Pro" panose="020B0503030403020204" pitchFamily="34" charset="0"/>
              </a:defRPr>
            </a:lvl2pPr>
            <a:lvl3pPr>
              <a:defRPr>
                <a:latin typeface="Source Sans Pro" panose="020B0503030403020204" pitchFamily="34" charset="0"/>
              </a:defRPr>
            </a:lvl3pPr>
            <a:lvl4pPr>
              <a:defRPr>
                <a:latin typeface="Source Sans Pro" panose="020B0503030403020204" pitchFamily="34" charset="0"/>
              </a:defRPr>
            </a:lvl4pPr>
            <a:lvl5pPr>
              <a:defRPr>
                <a:latin typeface="Source Sans Pro" panose="020B0503030403020204" pitchFamily="34" charset="0"/>
              </a:defRPr>
            </a:lvl5pPr>
          </a:lstStyle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  <a:endParaRPr lang="en-GB" dirty="0"/>
          </a:p>
        </p:txBody>
      </p:sp>
      <p:sp>
        <p:nvSpPr>
          <p:cNvPr id="9" name="Tekstiruutu 8"/>
          <p:cNvSpPr txBox="1"/>
          <p:nvPr userDrawn="1"/>
        </p:nvSpPr>
        <p:spPr>
          <a:xfrm>
            <a:off x="621657" y="6418076"/>
            <a:ext cx="2228495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000" b="1" dirty="0">
                <a:solidFill>
                  <a:schemeClr val="bg1"/>
                </a:solidFill>
                <a:latin typeface="Source Sans Pro" panose="020B0503030403020204" pitchFamily="34" charset="0"/>
              </a:rPr>
              <a:t>NON-DISCRIMINATION OMBUDSMAN</a:t>
            </a:r>
          </a:p>
        </p:txBody>
      </p:sp>
      <p:sp>
        <p:nvSpPr>
          <p:cNvPr id="10" name="Päivämäärän paikkamerkki 3"/>
          <p:cNvSpPr>
            <a:spLocks noGrp="1"/>
          </p:cNvSpPr>
          <p:nvPr>
            <p:ph type="dt" sz="half" idx="2"/>
          </p:nvPr>
        </p:nvSpPr>
        <p:spPr>
          <a:xfrm>
            <a:off x="3923928" y="6360400"/>
            <a:ext cx="8374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 b="0">
                <a:solidFill>
                  <a:schemeClr val="tx1">
                    <a:tint val="75000"/>
                  </a:schemeClr>
                </a:solidFill>
                <a:latin typeface="Source Sans Pro" panose="020B0503030403020204" pitchFamily="34" charset="0"/>
              </a:defRPr>
            </a:lvl1pPr>
          </a:lstStyle>
          <a:p>
            <a:endParaRPr lang="en-GB" dirty="0"/>
          </a:p>
        </p:txBody>
      </p:sp>
      <p:sp>
        <p:nvSpPr>
          <p:cNvPr id="11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4813564" y="6358623"/>
            <a:ext cx="31683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 b="0">
                <a:solidFill>
                  <a:schemeClr val="tx1">
                    <a:tint val="75000"/>
                  </a:schemeClr>
                </a:solidFill>
                <a:latin typeface="Source Sans Pro" panose="020B0503030403020204" pitchFamily="34" charset="0"/>
              </a:defRPr>
            </a:lvl1pPr>
          </a:lstStyle>
          <a:p>
            <a:endParaRPr lang="en-GB" dirty="0"/>
          </a:p>
        </p:txBody>
      </p:sp>
      <p:sp>
        <p:nvSpPr>
          <p:cNvPr id="12" name="Dian numeron paikkamerkki 5"/>
          <p:cNvSpPr>
            <a:spLocks noGrp="1"/>
          </p:cNvSpPr>
          <p:nvPr>
            <p:ph type="sldNum" sz="quarter" idx="4"/>
          </p:nvPr>
        </p:nvSpPr>
        <p:spPr>
          <a:xfrm>
            <a:off x="8028384" y="6355811"/>
            <a:ext cx="40540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>
                <a:solidFill>
                  <a:schemeClr val="accent1"/>
                </a:solidFill>
                <a:latin typeface="Source Sans Pro" panose="020B0503030403020204" pitchFamily="34" charset="0"/>
              </a:defRPr>
            </a:lvl1pPr>
          </a:lstStyle>
          <a:p>
            <a:fld id="{E5566983-0F95-4D37-88F8-B7683351B1D3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579727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Perussiv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994123"/>
          </a:xfrm>
          <a:prstGeom prst="rect">
            <a:avLst/>
          </a:prstGeom>
        </p:spPr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>
            <a:lvl4pPr>
              <a:buFont typeface="Arial" pitchFamily="34" charset="0"/>
              <a:buChar char="•"/>
              <a:defRPr/>
            </a:lvl4pPr>
            <a:lvl5pPr>
              <a:defRPr sz="1800"/>
            </a:lvl5pPr>
          </a:lstStyle>
          <a:p>
            <a:pPr lvl="0"/>
            <a:r>
              <a:rPr lang="fi-FI" dirty="0" smtClean="0"/>
              <a:t>Muokkaa tekstin perustyylejä napsauttamalla</a:t>
            </a:r>
          </a:p>
          <a:p>
            <a:pPr lvl="1"/>
            <a:r>
              <a:rPr lang="fi-FI" dirty="0" smtClean="0"/>
              <a:t>toinen taso</a:t>
            </a:r>
          </a:p>
          <a:p>
            <a:pPr lvl="2"/>
            <a:r>
              <a:rPr lang="fi-FI" dirty="0" smtClean="0"/>
              <a:t>kolmas taso</a:t>
            </a:r>
          </a:p>
          <a:p>
            <a:pPr lvl="3"/>
            <a:r>
              <a:rPr lang="fi-FI" dirty="0" smtClean="0"/>
              <a:t>neljäs taso</a:t>
            </a:r>
          </a:p>
          <a:p>
            <a:pPr lvl="4"/>
            <a:r>
              <a:rPr lang="fi-FI" dirty="0" smtClean="0"/>
              <a:t>viides taso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4221936358"/>
      </p:ext>
    </p:extLst>
  </p:cSld>
  <p:clrMapOvr>
    <a:masterClrMapping/>
  </p:clrMapOvr>
  <p:transition spd="med">
    <p:cut thruBlk="1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iitos - oranssi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äivämäärän paikkamerkki 3"/>
          <p:cNvSpPr>
            <a:spLocks noGrp="1"/>
          </p:cNvSpPr>
          <p:nvPr>
            <p:ph type="dt" sz="half" idx="2"/>
          </p:nvPr>
        </p:nvSpPr>
        <p:spPr>
          <a:xfrm>
            <a:off x="3923928" y="6360400"/>
            <a:ext cx="8374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 b="0">
                <a:solidFill>
                  <a:schemeClr val="tx1">
                    <a:tint val="75000"/>
                  </a:schemeClr>
                </a:solidFill>
                <a:latin typeface="Source Sans Pro" panose="020B0503030403020204" pitchFamily="34" charset="0"/>
              </a:defRPr>
            </a:lvl1pPr>
          </a:lstStyle>
          <a:p>
            <a:endParaRPr lang="en-GB" dirty="0"/>
          </a:p>
        </p:txBody>
      </p:sp>
      <p:sp>
        <p:nvSpPr>
          <p:cNvPr id="7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4813564" y="6358623"/>
            <a:ext cx="31683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 b="0">
                <a:solidFill>
                  <a:schemeClr val="tx1">
                    <a:tint val="75000"/>
                  </a:schemeClr>
                </a:solidFill>
                <a:latin typeface="Source Sans Pro" panose="020B0503030403020204" pitchFamily="34" charset="0"/>
              </a:defRPr>
            </a:lvl1pPr>
          </a:lstStyle>
          <a:p>
            <a:endParaRPr lang="en-GB" dirty="0"/>
          </a:p>
        </p:txBody>
      </p:sp>
      <p:sp>
        <p:nvSpPr>
          <p:cNvPr id="8" name="Dian numeron paikkamerkki 5"/>
          <p:cNvSpPr>
            <a:spLocks noGrp="1"/>
          </p:cNvSpPr>
          <p:nvPr>
            <p:ph type="sldNum" sz="quarter" idx="4"/>
          </p:nvPr>
        </p:nvSpPr>
        <p:spPr>
          <a:xfrm>
            <a:off x="8028384" y="6355811"/>
            <a:ext cx="40540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>
                <a:solidFill>
                  <a:schemeClr val="accent1"/>
                </a:solidFill>
                <a:latin typeface="Source Sans Pro" panose="020B0503030403020204" pitchFamily="34" charset="0"/>
              </a:defRPr>
            </a:lvl1pPr>
          </a:lstStyle>
          <a:p>
            <a:fld id="{E5566983-0F95-4D37-88F8-B7683351B1D3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9" name="TextBox 1"/>
          <p:cNvSpPr txBox="1"/>
          <p:nvPr userDrawn="1"/>
        </p:nvSpPr>
        <p:spPr>
          <a:xfrm>
            <a:off x="3627351" y="1772816"/>
            <a:ext cx="151216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fi-FI" sz="2000" dirty="0">
                <a:solidFill>
                  <a:schemeClr val="bg1"/>
                </a:solidFill>
              </a:rPr>
              <a:t>THANK</a:t>
            </a:r>
            <a:r>
              <a:rPr lang="fi-FI" sz="2000" baseline="0" dirty="0">
                <a:solidFill>
                  <a:schemeClr val="bg1"/>
                </a:solidFill>
              </a:rPr>
              <a:t> YOU</a:t>
            </a:r>
            <a:r>
              <a:rPr lang="fi-FI" sz="2000" dirty="0">
                <a:solidFill>
                  <a:schemeClr val="bg1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3369572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iitos - vihreä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äivämäärän paikkamerkki 3"/>
          <p:cNvSpPr>
            <a:spLocks noGrp="1"/>
          </p:cNvSpPr>
          <p:nvPr>
            <p:ph type="dt" sz="half" idx="2"/>
          </p:nvPr>
        </p:nvSpPr>
        <p:spPr>
          <a:xfrm>
            <a:off x="3923928" y="6360400"/>
            <a:ext cx="8374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 b="0">
                <a:solidFill>
                  <a:schemeClr val="tx1">
                    <a:tint val="75000"/>
                  </a:schemeClr>
                </a:solidFill>
                <a:latin typeface="Source Sans Pro" panose="020B0503030403020204" pitchFamily="34" charset="0"/>
              </a:defRPr>
            </a:lvl1pPr>
          </a:lstStyle>
          <a:p>
            <a:endParaRPr lang="en-GB" dirty="0"/>
          </a:p>
        </p:txBody>
      </p:sp>
      <p:sp>
        <p:nvSpPr>
          <p:cNvPr id="7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4813564" y="6358623"/>
            <a:ext cx="31683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 b="0">
                <a:solidFill>
                  <a:schemeClr val="tx1">
                    <a:tint val="75000"/>
                  </a:schemeClr>
                </a:solidFill>
                <a:latin typeface="Source Sans Pro" panose="020B0503030403020204" pitchFamily="34" charset="0"/>
              </a:defRPr>
            </a:lvl1pPr>
          </a:lstStyle>
          <a:p>
            <a:endParaRPr lang="en-GB" dirty="0"/>
          </a:p>
        </p:txBody>
      </p:sp>
      <p:sp>
        <p:nvSpPr>
          <p:cNvPr id="8" name="Dian numeron paikkamerkki 5"/>
          <p:cNvSpPr>
            <a:spLocks noGrp="1"/>
          </p:cNvSpPr>
          <p:nvPr>
            <p:ph type="sldNum" sz="quarter" idx="4"/>
          </p:nvPr>
        </p:nvSpPr>
        <p:spPr>
          <a:xfrm>
            <a:off x="8028384" y="6355811"/>
            <a:ext cx="40540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>
                <a:solidFill>
                  <a:schemeClr val="accent1"/>
                </a:solidFill>
                <a:latin typeface="Source Sans Pro" panose="020B0503030403020204" pitchFamily="34" charset="0"/>
              </a:defRPr>
            </a:lvl1pPr>
          </a:lstStyle>
          <a:p>
            <a:fld id="{E5566983-0F95-4D37-88F8-B7683351B1D3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9" name="TextBox 1"/>
          <p:cNvSpPr txBox="1"/>
          <p:nvPr userDrawn="1"/>
        </p:nvSpPr>
        <p:spPr>
          <a:xfrm>
            <a:off x="3627351" y="1772816"/>
            <a:ext cx="151216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i-FI" sz="2000" dirty="0">
                <a:solidFill>
                  <a:schemeClr val="bg1"/>
                </a:solidFill>
              </a:rPr>
              <a:t>THANK</a:t>
            </a:r>
            <a:r>
              <a:rPr lang="fi-FI" sz="2000" baseline="0" dirty="0">
                <a:solidFill>
                  <a:schemeClr val="bg1"/>
                </a:solidFill>
              </a:rPr>
              <a:t> YOU</a:t>
            </a:r>
            <a:r>
              <a:rPr lang="fi-FI" sz="2000" dirty="0">
                <a:solidFill>
                  <a:schemeClr val="bg1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61748624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iitos - violetti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äivämäärän paikkamerkki 3"/>
          <p:cNvSpPr>
            <a:spLocks noGrp="1"/>
          </p:cNvSpPr>
          <p:nvPr>
            <p:ph type="dt" sz="half" idx="2"/>
          </p:nvPr>
        </p:nvSpPr>
        <p:spPr>
          <a:xfrm>
            <a:off x="3923928" y="6360400"/>
            <a:ext cx="8374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 b="0">
                <a:solidFill>
                  <a:schemeClr val="tx1">
                    <a:tint val="75000"/>
                  </a:schemeClr>
                </a:solidFill>
                <a:latin typeface="Source Sans Pro" panose="020B0503030403020204" pitchFamily="34" charset="0"/>
              </a:defRPr>
            </a:lvl1pPr>
          </a:lstStyle>
          <a:p>
            <a:endParaRPr lang="en-GB" dirty="0"/>
          </a:p>
        </p:txBody>
      </p:sp>
      <p:sp>
        <p:nvSpPr>
          <p:cNvPr id="7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4813564" y="6358623"/>
            <a:ext cx="31683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 b="0">
                <a:solidFill>
                  <a:schemeClr val="tx1">
                    <a:tint val="75000"/>
                  </a:schemeClr>
                </a:solidFill>
                <a:latin typeface="Source Sans Pro" panose="020B0503030403020204" pitchFamily="34" charset="0"/>
              </a:defRPr>
            </a:lvl1pPr>
          </a:lstStyle>
          <a:p>
            <a:endParaRPr lang="en-GB" dirty="0"/>
          </a:p>
        </p:txBody>
      </p:sp>
      <p:sp>
        <p:nvSpPr>
          <p:cNvPr id="8" name="Dian numeron paikkamerkki 5"/>
          <p:cNvSpPr>
            <a:spLocks noGrp="1"/>
          </p:cNvSpPr>
          <p:nvPr>
            <p:ph type="sldNum" sz="quarter" idx="4"/>
          </p:nvPr>
        </p:nvSpPr>
        <p:spPr>
          <a:xfrm>
            <a:off x="8028384" y="6355811"/>
            <a:ext cx="40540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>
                <a:solidFill>
                  <a:schemeClr val="accent1"/>
                </a:solidFill>
                <a:latin typeface="Source Sans Pro" panose="020B0503030403020204" pitchFamily="34" charset="0"/>
              </a:defRPr>
            </a:lvl1pPr>
          </a:lstStyle>
          <a:p>
            <a:fld id="{E5566983-0F95-4D37-88F8-B7683351B1D3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9" name="TextBox 1"/>
          <p:cNvSpPr txBox="1"/>
          <p:nvPr userDrawn="1"/>
        </p:nvSpPr>
        <p:spPr>
          <a:xfrm>
            <a:off x="3627351" y="1772816"/>
            <a:ext cx="151216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fi-FI" sz="2000" dirty="0">
                <a:solidFill>
                  <a:schemeClr val="bg1"/>
                </a:solidFill>
              </a:rPr>
              <a:t>THANK</a:t>
            </a:r>
            <a:r>
              <a:rPr lang="fi-FI" sz="2000" baseline="0" dirty="0">
                <a:solidFill>
                  <a:schemeClr val="bg1"/>
                </a:solidFill>
              </a:rPr>
              <a:t> YOU</a:t>
            </a:r>
            <a:r>
              <a:rPr lang="fi-FI" sz="2000" dirty="0">
                <a:solidFill>
                  <a:schemeClr val="bg1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28141965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7" Type="http://schemas.openxmlformats.org/officeDocument/2006/relationships/image" Target="../media/image3.png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6" Type="http://schemas.openxmlformats.org/officeDocument/2006/relationships/theme" Target="../theme/theme2.xml"/><Relationship Id="rId5" Type="http://schemas.openxmlformats.org/officeDocument/2006/relationships/slideLayout" Target="../slideLayouts/slideLayout6.xml"/><Relationship Id="rId4" Type="http://schemas.openxmlformats.org/officeDocument/2006/relationships/slideLayout" Target="../slideLayouts/slideLayout5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9.xml"/><Relationship Id="rId2" Type="http://schemas.openxmlformats.org/officeDocument/2006/relationships/slideLayout" Target="../slideLayouts/slideLayout8.xml"/><Relationship Id="rId1" Type="http://schemas.openxmlformats.org/officeDocument/2006/relationships/slideLayout" Target="../slideLayouts/slideLayout7.xml"/><Relationship Id="rId4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9.png"/><Relationship Id="rId5" Type="http://schemas.openxmlformats.org/officeDocument/2006/relationships/theme" Target="../theme/theme4.xml"/><Relationship Id="rId4" Type="http://schemas.openxmlformats.org/officeDocument/2006/relationships/slideLayout" Target="../slideLayouts/slideLayout13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theme" Target="../theme/theme5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13.png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theme" Target="../theme/theme6.xml"/><Relationship Id="rId2" Type="http://schemas.openxmlformats.org/officeDocument/2006/relationships/slideLayout" Target="../slideLayouts/slideLayout17.xml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1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429881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7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457200" y="1803259"/>
            <a:ext cx="8229600" cy="342594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ensimmäinen taso</a:t>
            </a:r>
          </a:p>
          <a:p>
            <a:pPr lvl="2"/>
            <a:r>
              <a:rPr lang="fi-FI" dirty="0"/>
              <a:t>toinen taso</a:t>
            </a:r>
          </a:p>
          <a:p>
            <a:pPr lvl="3"/>
            <a:r>
              <a:rPr lang="fi-FI" dirty="0"/>
              <a:t>kolmas taso</a:t>
            </a:r>
          </a:p>
          <a:p>
            <a:pPr lvl="4"/>
            <a:r>
              <a:rPr lang="fi-FI" dirty="0"/>
              <a:t>neljäs taso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410519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86" r:id="rId2"/>
    <p:sldLayoutId id="2147483687" r:id="rId3"/>
    <p:sldLayoutId id="2147483675" r:id="rId4"/>
    <p:sldLayoutId id="2147483704" r:id="rId5"/>
  </p:sldLayoutIdLst>
  <p:timing>
    <p:tnLst>
      <p:par>
        <p:cTn id="1" dur="indefinite" restart="never" nodeType="tmRoot"/>
      </p:par>
    </p:tnLst>
  </p:timing>
  <p:hf sldNum="0" hdr="0" ftr="0" dt="0"/>
  <p:txStyles>
    <p:titleStyle>
      <a:lvl1pPr marL="357188" indent="0" algn="l" defTabSz="914400" rtl="0" eaLnBrk="1" latinLnBrk="0" hangingPunct="1">
        <a:spcBef>
          <a:spcPct val="0"/>
        </a:spcBef>
        <a:buNone/>
        <a:defRPr sz="2000" b="1" kern="1200" baseline="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0" indent="357188" algn="l" defTabSz="914400" rtl="0" eaLnBrk="1" latinLnBrk="0" hangingPunct="1">
        <a:spcBef>
          <a:spcPct val="20000"/>
        </a:spcBef>
        <a:buFont typeface="Arial" panose="020B0604020202020204" pitchFamily="34" charset="0"/>
        <a:buNone/>
        <a:defRPr sz="2000" b="1" kern="1200">
          <a:solidFill>
            <a:schemeClr val="tx1"/>
          </a:solidFill>
          <a:latin typeface="Source Sans Pro" panose="020B0503030403020204" pitchFamily="34" charset="0"/>
          <a:ea typeface="+mn-ea"/>
          <a:cs typeface="+mn-cs"/>
        </a:defRPr>
      </a:lvl1pPr>
      <a:lvl2pPr marL="628650" indent="-271463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Source Sans Pro" panose="020B0503030403020204" pitchFamily="34" charset="0"/>
          <a:ea typeface="+mn-ea"/>
          <a:cs typeface="+mn-cs"/>
        </a:defRPr>
      </a:lvl2pPr>
      <a:lvl3pPr marL="1165225" indent="-266700" algn="l" defTabSz="914400" rtl="0" eaLnBrk="1" latinLnBrk="0" hangingPunct="1">
        <a:spcBef>
          <a:spcPct val="20000"/>
        </a:spcBef>
        <a:buClr>
          <a:schemeClr val="accent2"/>
        </a:buClr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Source Sans Pro" panose="020B0503030403020204" pitchFamily="34" charset="0"/>
          <a:ea typeface="+mn-ea"/>
          <a:cs typeface="+mn-cs"/>
        </a:defRPr>
      </a:lvl3pPr>
      <a:lvl4pPr marL="1714500" indent="-342900" algn="l" defTabSz="914400" rtl="0" eaLnBrk="1" latinLnBrk="0" hangingPunct="1">
        <a:spcBef>
          <a:spcPct val="20000"/>
        </a:spcBef>
        <a:buClr>
          <a:schemeClr val="accent3"/>
        </a:buClr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Source Sans Pro" panose="020B0503030403020204" pitchFamily="34" charset="0"/>
          <a:ea typeface="+mn-ea"/>
          <a:cs typeface="+mn-cs"/>
        </a:defRPr>
      </a:lvl4pPr>
      <a:lvl5pPr marL="2171700" indent="-342900" algn="l" defTabSz="914400" rtl="0" eaLnBrk="1" latinLnBrk="0" hangingPunct="1">
        <a:spcBef>
          <a:spcPct val="20000"/>
        </a:spcBef>
        <a:buClr>
          <a:schemeClr val="accent4"/>
        </a:buClr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Source Sans Pro" panose="020B0503030403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kstiruutu 6"/>
          <p:cNvSpPr txBox="1"/>
          <p:nvPr/>
        </p:nvSpPr>
        <p:spPr>
          <a:xfrm>
            <a:off x="621657" y="6418076"/>
            <a:ext cx="2228495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000" b="1" dirty="0">
                <a:solidFill>
                  <a:srgbClr val="58595B"/>
                </a:solidFill>
                <a:latin typeface="Source Sans Pro" panose="020B0503030403020204" pitchFamily="34" charset="0"/>
              </a:rPr>
              <a:t>NON-DISCRIMINATION OMBUDSMAN</a:t>
            </a:r>
          </a:p>
        </p:txBody>
      </p:sp>
    </p:spTree>
    <p:extLst>
      <p:ext uri="{BB962C8B-B14F-4D97-AF65-F5344CB8AC3E}">
        <p14:creationId xmlns:p14="http://schemas.microsoft.com/office/powerpoint/2010/main" val="839089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78" r:id="rId2"/>
    <p:sldLayoutId id="2147483679" r:id="rId3"/>
  </p:sldLayoutIdLst>
  <p:timing>
    <p:tnLst>
      <p:par>
        <p:cTn id="1" dur="indefinite" restart="never" nodeType="tmRoot"/>
      </p:par>
    </p:tnLst>
  </p:timing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6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äivämäärän paikkamerkki 3"/>
          <p:cNvSpPr>
            <a:spLocks noGrp="1"/>
          </p:cNvSpPr>
          <p:nvPr>
            <p:ph type="dt" sz="half" idx="2"/>
          </p:nvPr>
        </p:nvSpPr>
        <p:spPr>
          <a:xfrm>
            <a:off x="3923928" y="6360400"/>
            <a:ext cx="8374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 b="0">
                <a:solidFill>
                  <a:schemeClr val="tx1">
                    <a:tint val="75000"/>
                  </a:schemeClr>
                </a:solidFill>
                <a:latin typeface="Source Sans Pro" panose="020B0503030403020204" pitchFamily="34" charset="0"/>
              </a:defRPr>
            </a:lvl1pPr>
          </a:lstStyle>
          <a:p>
            <a:endParaRPr lang="en-GB" dirty="0"/>
          </a:p>
        </p:txBody>
      </p:sp>
      <p:sp>
        <p:nvSpPr>
          <p:cNvPr id="9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4813564" y="6358623"/>
            <a:ext cx="31683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 b="0">
                <a:solidFill>
                  <a:schemeClr val="tx1">
                    <a:tint val="75000"/>
                  </a:schemeClr>
                </a:solidFill>
                <a:latin typeface="Source Sans Pro" panose="020B0503030403020204" pitchFamily="34" charset="0"/>
              </a:defRPr>
            </a:lvl1pPr>
          </a:lstStyle>
          <a:p>
            <a:endParaRPr lang="en-GB" dirty="0"/>
          </a:p>
        </p:txBody>
      </p:sp>
      <p:sp>
        <p:nvSpPr>
          <p:cNvPr id="10" name="Dian numeron paikkamerkki 5"/>
          <p:cNvSpPr>
            <a:spLocks noGrp="1"/>
          </p:cNvSpPr>
          <p:nvPr>
            <p:ph type="sldNum" sz="quarter" idx="4"/>
          </p:nvPr>
        </p:nvSpPr>
        <p:spPr>
          <a:xfrm>
            <a:off x="8028384" y="6355811"/>
            <a:ext cx="40540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>
                <a:solidFill>
                  <a:schemeClr val="accent1"/>
                </a:solidFill>
                <a:latin typeface="Source Sans Pro" panose="020B0503030403020204" pitchFamily="34" charset="0"/>
              </a:defRPr>
            </a:lvl1pPr>
          </a:lstStyle>
          <a:p>
            <a:fld id="{E5566983-0F95-4D37-88F8-B7683351B1D3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3" name="Tekstiruutu 12"/>
          <p:cNvSpPr txBox="1"/>
          <p:nvPr/>
        </p:nvSpPr>
        <p:spPr>
          <a:xfrm>
            <a:off x="621657" y="6418076"/>
            <a:ext cx="2228495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000" b="1" dirty="0">
                <a:solidFill>
                  <a:srgbClr val="58595B"/>
                </a:solidFill>
                <a:latin typeface="Source Sans Pro" panose="020B0503030403020204" pitchFamily="34" charset="0"/>
              </a:rPr>
              <a:t>NON-DISCRIMINATION OMBUDSMAN</a:t>
            </a:r>
          </a:p>
        </p:txBody>
      </p:sp>
    </p:spTree>
    <p:extLst>
      <p:ext uri="{BB962C8B-B14F-4D97-AF65-F5344CB8AC3E}">
        <p14:creationId xmlns:p14="http://schemas.microsoft.com/office/powerpoint/2010/main" val="7997303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2" r:id="rId1"/>
    <p:sldLayoutId id="2147483683" r:id="rId2"/>
    <p:sldLayoutId id="2147483684" r:id="rId3"/>
    <p:sldLayoutId id="2147483685" r:id="rId4"/>
  </p:sldLayoutIdLst>
  <p:timing>
    <p:tnLst>
      <p:par>
        <p:cTn id="1" dur="indefinite" restart="never" nodeType="tmRoot"/>
      </p:par>
    </p:tnLst>
  </p:timing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kstiruutu 7"/>
          <p:cNvSpPr txBox="1"/>
          <p:nvPr/>
        </p:nvSpPr>
        <p:spPr>
          <a:xfrm>
            <a:off x="621657" y="6418076"/>
            <a:ext cx="2228495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000" b="1" dirty="0">
                <a:solidFill>
                  <a:srgbClr val="58595B"/>
                </a:solidFill>
                <a:latin typeface="Source Sans Pro" panose="020B0503030403020204" pitchFamily="34" charset="0"/>
              </a:rPr>
              <a:t>NON-DISCRIMINATION OMBUDSMAN</a:t>
            </a:r>
          </a:p>
        </p:txBody>
      </p:sp>
      <p:sp>
        <p:nvSpPr>
          <p:cNvPr id="8" name="Päivämäärän paikkamerkki 3"/>
          <p:cNvSpPr>
            <a:spLocks noGrp="1"/>
          </p:cNvSpPr>
          <p:nvPr>
            <p:ph type="dt" sz="half" idx="2"/>
          </p:nvPr>
        </p:nvSpPr>
        <p:spPr>
          <a:xfrm>
            <a:off x="3923928" y="6360400"/>
            <a:ext cx="8374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 b="0">
                <a:solidFill>
                  <a:schemeClr val="tx1">
                    <a:tint val="75000"/>
                  </a:schemeClr>
                </a:solidFill>
                <a:latin typeface="Source Sans Pro" panose="020B0503030403020204" pitchFamily="34" charset="0"/>
              </a:defRPr>
            </a:lvl1pPr>
          </a:lstStyle>
          <a:p>
            <a:endParaRPr lang="en-GB" dirty="0"/>
          </a:p>
        </p:txBody>
      </p:sp>
      <p:sp>
        <p:nvSpPr>
          <p:cNvPr id="9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4813564" y="6358623"/>
            <a:ext cx="31683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 b="0">
                <a:solidFill>
                  <a:schemeClr val="tx1">
                    <a:tint val="75000"/>
                  </a:schemeClr>
                </a:solidFill>
                <a:latin typeface="Source Sans Pro" panose="020B0503030403020204" pitchFamily="34" charset="0"/>
              </a:defRPr>
            </a:lvl1pPr>
          </a:lstStyle>
          <a:p>
            <a:endParaRPr lang="en-GB" dirty="0"/>
          </a:p>
        </p:txBody>
      </p:sp>
      <p:sp>
        <p:nvSpPr>
          <p:cNvPr id="10" name="Dian numeron paikkamerkki 5"/>
          <p:cNvSpPr>
            <a:spLocks noGrp="1"/>
          </p:cNvSpPr>
          <p:nvPr>
            <p:ph type="sldNum" sz="quarter" idx="4"/>
          </p:nvPr>
        </p:nvSpPr>
        <p:spPr>
          <a:xfrm>
            <a:off x="8028384" y="6355811"/>
            <a:ext cx="40540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>
                <a:solidFill>
                  <a:schemeClr val="accent1"/>
                </a:solidFill>
                <a:latin typeface="Source Sans Pro" panose="020B0503030403020204" pitchFamily="34" charset="0"/>
              </a:defRPr>
            </a:lvl1pPr>
          </a:lstStyle>
          <a:p>
            <a:fld id="{E5566983-0F95-4D37-88F8-B7683351B1D3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507810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0" r:id="rId1"/>
    <p:sldLayoutId id="2147483700" r:id="rId2"/>
  </p:sldLayoutIdLst>
  <p:timing>
    <p:tnLst>
      <p:par>
        <p:cTn id="1" dur="indefinite" restart="never" nodeType="tmRoot"/>
      </p:par>
    </p:tnLst>
  </p:timing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000" kern="1200">
          <a:solidFill>
            <a:schemeClr val="tx1"/>
          </a:solidFill>
          <a:latin typeface="Source Sans Pro" panose="020B0503030403020204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Source Sans Pro" panose="020B0503030403020204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Source Sans Pro" panose="020B050303040302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Source Sans Pro" panose="020B05030304030202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Source Sans Pro" panose="020B05030304030202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Source Sans Pro" panose="020B0503030403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517180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2" r:id="rId1"/>
    <p:sldLayoutId id="2147483703" r:id="rId2"/>
  </p:sldLayoutIdLst>
  <p:timing>
    <p:tnLst>
      <p:par>
        <p:cTn id="1" dur="indefinite" restart="never" nodeType="tmRoot"/>
      </p:par>
    </p:tnLst>
  </p:timing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000" kern="1200">
          <a:solidFill>
            <a:schemeClr val="tx1"/>
          </a:solidFill>
          <a:latin typeface="Source Sans Pro" panose="020B0503030403020204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Source Sans Pro" panose="020B0503030403020204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Source Sans Pro" panose="020B050303040302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Source Sans Pro" panose="020B05030304030202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Source Sans Pro" panose="020B05030304030202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Source Sans Pro" panose="020B0503030403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941888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isällön paikkamerkki 1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4464495"/>
          </a:xfrm>
        </p:spPr>
        <p:txBody>
          <a:bodyPr>
            <a:norm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Autonomous</a:t>
            </a:r>
            <a:r>
              <a:rPr lang="en-US" b="0" dirty="0" smtClean="0"/>
              <a:t> </a:t>
            </a:r>
            <a:r>
              <a:rPr lang="en-US" b="0" dirty="0"/>
              <a:t>and </a:t>
            </a:r>
            <a:r>
              <a:rPr lang="en-US" dirty="0"/>
              <a:t>independent </a:t>
            </a:r>
            <a:r>
              <a:rPr lang="en-US" dirty="0" smtClean="0"/>
              <a:t>authority</a:t>
            </a:r>
          </a:p>
          <a:p>
            <a:pPr marL="971550" lvl="1" indent="-342900"/>
            <a:r>
              <a:rPr lang="en-US" dirty="0"/>
              <a:t>a</a:t>
            </a:r>
            <a:r>
              <a:rPr lang="en-US" dirty="0" smtClean="0"/>
              <a:t>dministratively under </a:t>
            </a:r>
            <a:r>
              <a:rPr lang="en-US" dirty="0" err="1" smtClean="0"/>
              <a:t>MoJ</a:t>
            </a:r>
            <a:endParaRPr lang="en-US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b="0" dirty="0"/>
              <a:t>Ombudsman is </a:t>
            </a:r>
            <a:r>
              <a:rPr lang="en-US" b="0" i="1" dirty="0"/>
              <a:t>Ms. Kirsi Pimiä </a:t>
            </a:r>
          </a:p>
          <a:p>
            <a:pPr marL="971550" lvl="1" indent="-342900"/>
            <a:r>
              <a:rPr lang="en-US" dirty="0"/>
              <a:t>Office has 16 permanent </a:t>
            </a:r>
            <a:r>
              <a:rPr lang="en-US" dirty="0" smtClean="0"/>
              <a:t>and </a:t>
            </a:r>
            <a:r>
              <a:rPr lang="en-US" dirty="0"/>
              <a:t>3 temporary </a:t>
            </a:r>
            <a:r>
              <a:rPr lang="en-US" dirty="0" smtClean="0"/>
              <a:t>staff </a:t>
            </a:r>
            <a:endParaRPr lang="en-US" dirty="0"/>
          </a:p>
          <a:p>
            <a:pPr indent="0"/>
            <a:endParaRPr lang="en-US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b="0" dirty="0" smtClean="0"/>
              <a:t>The main tasks are </a:t>
            </a:r>
            <a:r>
              <a:rPr lang="en-US" dirty="0"/>
              <a:t>to promote equality </a:t>
            </a:r>
            <a:r>
              <a:rPr lang="en-US" b="0" dirty="0"/>
              <a:t>and </a:t>
            </a:r>
            <a:r>
              <a:rPr lang="en-US" dirty="0"/>
              <a:t>to prevent discrimination </a:t>
            </a:r>
            <a:endParaRPr lang="en-US" b="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Special </a:t>
            </a:r>
            <a:r>
              <a:rPr lang="en-US" dirty="0"/>
              <a:t>tasks</a:t>
            </a:r>
            <a:r>
              <a:rPr lang="en-US" b="0" dirty="0"/>
              <a:t>: </a:t>
            </a:r>
            <a:endParaRPr lang="en-US" b="0" dirty="0" smtClean="0"/>
          </a:p>
          <a:p>
            <a:pPr marL="1085850" lvl="1" indent="-457200">
              <a:buAutoNum type="arabicParenR"/>
            </a:pPr>
            <a:r>
              <a:rPr lang="en-US" dirty="0" smtClean="0"/>
              <a:t>to </a:t>
            </a:r>
            <a:r>
              <a:rPr lang="en-US" b="0" dirty="0" smtClean="0"/>
              <a:t>supervise the removals </a:t>
            </a:r>
            <a:r>
              <a:rPr lang="en-US" b="0" dirty="0"/>
              <a:t>from the </a:t>
            </a:r>
            <a:r>
              <a:rPr lang="en-US" b="0" dirty="0" smtClean="0"/>
              <a:t>country </a:t>
            </a:r>
          </a:p>
          <a:p>
            <a:pPr marL="1085850" lvl="1" indent="-457200">
              <a:buAutoNum type="arabicParenR"/>
            </a:pPr>
            <a:r>
              <a:rPr lang="en-US" dirty="0"/>
              <a:t>t</a:t>
            </a:r>
            <a:r>
              <a:rPr lang="en-US" dirty="0" smtClean="0"/>
              <a:t>o a</a:t>
            </a:r>
            <a:r>
              <a:rPr lang="en-US" b="0" dirty="0" smtClean="0"/>
              <a:t>ct as the </a:t>
            </a:r>
            <a:r>
              <a:rPr lang="en-US" b="0" dirty="0"/>
              <a:t>National Rapporteur on Trafficking in Human </a:t>
            </a:r>
            <a:r>
              <a:rPr lang="en-US" b="0" dirty="0" smtClean="0"/>
              <a:t>Beings</a:t>
            </a:r>
          </a:p>
          <a:p>
            <a:pPr marL="1085850" lvl="1" indent="-457200">
              <a:buAutoNum type="arabicParenR"/>
            </a:pPr>
            <a:r>
              <a:rPr lang="en-US" dirty="0"/>
              <a:t>t</a:t>
            </a:r>
            <a:r>
              <a:rPr lang="en-US" dirty="0" smtClean="0"/>
              <a:t>o monitor foreigners’ rights (in particular asylum seekers)</a:t>
            </a:r>
            <a:r>
              <a:rPr lang="en-US" b="0" dirty="0" smtClean="0"/>
              <a:t> </a:t>
            </a:r>
          </a:p>
          <a:p>
            <a:pPr lvl="1" indent="0">
              <a:buNone/>
            </a:pPr>
            <a:endParaRPr lang="en-US" b="0" dirty="0"/>
          </a:p>
          <a:p>
            <a:pPr marL="342900" indent="-342900">
              <a:buFont typeface="Symbol"/>
              <a:buChar char="Þ"/>
            </a:pPr>
            <a:r>
              <a:rPr lang="en-US" dirty="0" smtClean="0"/>
              <a:t>Mandate concerning discrimination was changed in 2015</a:t>
            </a:r>
          </a:p>
          <a:p>
            <a:pPr indent="0"/>
            <a:endParaRPr lang="en-US" dirty="0" smtClean="0"/>
          </a:p>
          <a:p>
            <a:endParaRPr lang="fi-FI" dirty="0"/>
          </a:p>
        </p:txBody>
      </p:sp>
      <p:sp>
        <p:nvSpPr>
          <p:cNvPr id="3" name="Otsikk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z="2800" dirty="0" err="1" smtClean="0"/>
              <a:t>Non-Discrimination</a:t>
            </a:r>
            <a:r>
              <a:rPr lang="fi-FI" sz="2800" dirty="0" smtClean="0"/>
              <a:t> </a:t>
            </a:r>
            <a:r>
              <a:rPr lang="fi-FI" sz="2800" dirty="0" err="1" smtClean="0"/>
              <a:t>Ombudsman</a:t>
            </a:r>
            <a:endParaRPr lang="fi-FI" sz="2800" dirty="0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E5566983-0F95-4D37-88F8-B7683351B1D3}" type="slidenum">
              <a:rPr lang="en-GB" smtClean="0"/>
              <a:pPr/>
              <a:t>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2763855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21385" y="332656"/>
            <a:ext cx="8229600" cy="994123"/>
          </a:xfrm>
        </p:spPr>
        <p:txBody>
          <a:bodyPr/>
          <a:lstStyle/>
          <a:p>
            <a:r>
              <a:rPr lang="fi-FI" sz="2400" dirty="0" err="1" smtClean="0">
                <a:solidFill>
                  <a:schemeClr val="tx1"/>
                </a:solidFill>
                <a:latin typeface="Source Sans Pro"/>
              </a:rPr>
              <a:t>Increase</a:t>
            </a:r>
            <a:r>
              <a:rPr lang="fi-FI" sz="2400" dirty="0" smtClean="0">
                <a:solidFill>
                  <a:schemeClr val="tx1"/>
                </a:solidFill>
                <a:latin typeface="Source Sans Pro"/>
              </a:rPr>
              <a:t> in </a:t>
            </a:r>
            <a:r>
              <a:rPr lang="fi-FI" sz="2400" dirty="0" err="1" smtClean="0">
                <a:solidFill>
                  <a:schemeClr val="tx1"/>
                </a:solidFill>
                <a:latin typeface="Source Sans Pro"/>
              </a:rPr>
              <a:t>complaints</a:t>
            </a:r>
            <a:r>
              <a:rPr lang="fi-FI" sz="2400" dirty="0" smtClean="0">
                <a:solidFill>
                  <a:schemeClr val="tx1"/>
                </a:solidFill>
                <a:latin typeface="Source Sans Pro"/>
              </a:rPr>
              <a:t> </a:t>
            </a:r>
            <a:r>
              <a:rPr lang="fi-FI" sz="2400" dirty="0" err="1" smtClean="0">
                <a:solidFill>
                  <a:schemeClr val="tx1"/>
                </a:solidFill>
                <a:latin typeface="Source Sans Pro"/>
              </a:rPr>
              <a:t>due</a:t>
            </a:r>
            <a:r>
              <a:rPr lang="fi-FI" sz="2400" dirty="0" smtClean="0">
                <a:solidFill>
                  <a:schemeClr val="tx1"/>
                </a:solidFill>
                <a:latin typeface="Source Sans Pro"/>
              </a:rPr>
              <a:t> to new </a:t>
            </a:r>
            <a:r>
              <a:rPr lang="fi-FI" sz="2400" dirty="0" err="1" smtClean="0">
                <a:solidFill>
                  <a:schemeClr val="tx1"/>
                </a:solidFill>
                <a:latin typeface="Source Sans Pro"/>
              </a:rPr>
              <a:t>legislation</a:t>
            </a:r>
            <a:r>
              <a:rPr lang="fi-FI" sz="2400" dirty="0" smtClean="0">
                <a:solidFill>
                  <a:schemeClr val="tx1"/>
                </a:solidFill>
                <a:latin typeface="Source Sans Pro"/>
              </a:rPr>
              <a:t/>
            </a:r>
            <a:br>
              <a:rPr lang="fi-FI" sz="2400" dirty="0" smtClean="0">
                <a:solidFill>
                  <a:schemeClr val="tx1"/>
                </a:solidFill>
                <a:latin typeface="Source Sans Pro"/>
              </a:rPr>
            </a:br>
            <a:r>
              <a:rPr lang="fi-FI" sz="2400" dirty="0" smtClean="0">
                <a:solidFill>
                  <a:schemeClr val="tx1"/>
                </a:solidFill>
                <a:latin typeface="Source Sans Pro"/>
              </a:rPr>
              <a:t>2014 </a:t>
            </a:r>
            <a:r>
              <a:rPr lang="fi-FI" sz="2400" dirty="0" smtClean="0">
                <a:solidFill>
                  <a:schemeClr val="tx1"/>
                </a:solidFill>
                <a:latin typeface="Source Sans Pro"/>
                <a:sym typeface="Wingdings" panose="05000000000000000000" pitchFamily="2" charset="2"/>
              </a:rPr>
              <a:t> 2016</a:t>
            </a:r>
            <a:endParaRPr lang="fi-FI" sz="2400" dirty="0">
              <a:solidFill>
                <a:schemeClr val="tx1"/>
              </a:solidFill>
              <a:latin typeface="Source Sans Pro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1556792"/>
            <a:ext cx="6805233" cy="44903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586802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tsikk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>
                <a:ea typeface="Source Sans Pro" panose="020B0503030403020204" pitchFamily="34" charset="0"/>
              </a:rPr>
              <a:t>CONTACTS FROM ROMA IN 2017</a:t>
            </a:r>
            <a:r>
              <a:rPr lang="fi-FI" dirty="0">
                <a:ea typeface="Source Sans Pro" panose="020B0503030403020204" pitchFamily="34" charset="0"/>
              </a:rPr>
              <a:t/>
            </a:r>
            <a:br>
              <a:rPr lang="fi-FI" dirty="0">
                <a:ea typeface="Source Sans Pro" panose="020B0503030403020204" pitchFamily="34" charset="0"/>
              </a:rPr>
            </a:br>
            <a:endParaRPr lang="fi-FI" dirty="0"/>
          </a:p>
        </p:txBody>
      </p:sp>
      <p:graphicFrame>
        <p:nvGraphicFramePr>
          <p:cNvPr id="2" name="Taulukko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3236969"/>
              </p:ext>
            </p:extLst>
          </p:nvPr>
        </p:nvGraphicFramePr>
        <p:xfrm>
          <a:off x="827584" y="2060849"/>
          <a:ext cx="5472608" cy="2232249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930081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542527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434206">
                <a:tc>
                  <a:txBody>
                    <a:bodyPr/>
                    <a:lstStyle/>
                    <a:p>
                      <a:pPr algn="l" fontAlgn="b"/>
                      <a:r>
                        <a:rPr lang="fi-FI" sz="1600" u="none" strike="noStrike" dirty="0" err="1" smtClean="0">
                          <a:effectLst/>
                          <a:latin typeface="Source Sans Pro" panose="020B0503030403020204" pitchFamily="34" charset="0"/>
                          <a:ea typeface="Source Sans Pro" panose="020B0503030403020204" pitchFamily="34" charset="0"/>
                        </a:rPr>
                        <a:t>All</a:t>
                      </a:r>
                      <a:r>
                        <a:rPr lang="fi-FI" sz="1600" u="none" strike="noStrike" baseline="0" dirty="0" smtClean="0">
                          <a:effectLst/>
                          <a:latin typeface="Source Sans Pro" panose="020B0503030403020204" pitchFamily="34" charset="0"/>
                          <a:ea typeface="Source Sans Pro" panose="020B0503030403020204" pitchFamily="34" charset="0"/>
                        </a:rPr>
                        <a:t> </a:t>
                      </a:r>
                      <a:r>
                        <a:rPr lang="fi-FI" sz="1600" u="none" strike="noStrike" baseline="0" dirty="0" err="1" smtClean="0">
                          <a:effectLst/>
                          <a:latin typeface="Source Sans Pro" panose="020B0503030403020204" pitchFamily="34" charset="0"/>
                          <a:ea typeface="Source Sans Pro" panose="020B0503030403020204" pitchFamily="34" charset="0"/>
                        </a:rPr>
                        <a:t>contacts</a:t>
                      </a:r>
                      <a:r>
                        <a:rPr lang="fi-FI" sz="1600" u="none" strike="noStrike" baseline="0" dirty="0" smtClean="0">
                          <a:effectLst/>
                          <a:latin typeface="Source Sans Pro" panose="020B0503030403020204" pitchFamily="34" charset="0"/>
                          <a:ea typeface="Source Sans Pro" panose="020B0503030403020204" pitchFamily="34" charset="0"/>
                        </a:rPr>
                        <a:t> </a:t>
                      </a:r>
                      <a:r>
                        <a:rPr lang="fi-FI" sz="1600" u="none" strike="noStrike" dirty="0" smtClean="0">
                          <a:effectLst/>
                          <a:latin typeface="Source Sans Pro" panose="020B0503030403020204" pitchFamily="34" charset="0"/>
                          <a:ea typeface="Source Sans Pro" panose="020B0503030403020204" pitchFamily="34" charset="0"/>
                        </a:rPr>
                        <a:t> </a:t>
                      </a:r>
                      <a:endParaRPr lang="fi-FI" sz="1600" b="0" i="0" u="none" strike="noStrike" dirty="0">
                        <a:solidFill>
                          <a:srgbClr val="000000"/>
                        </a:solidFill>
                        <a:effectLst/>
                        <a:latin typeface="Source Sans Pro" panose="020B0503030403020204" pitchFamily="34" charset="0"/>
                        <a:ea typeface="Source Sans Pro" panose="020B0503030403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600" u="none" strike="noStrike">
                          <a:effectLst/>
                          <a:latin typeface="Source Sans Pro" panose="020B0503030403020204" pitchFamily="34" charset="0"/>
                          <a:ea typeface="Source Sans Pro" panose="020B0503030403020204" pitchFamily="34" charset="0"/>
                        </a:rPr>
                        <a:t>1532</a:t>
                      </a:r>
                      <a:endParaRPr lang="fi-FI" sz="1600" b="0" i="0" u="none" strike="noStrike">
                        <a:solidFill>
                          <a:srgbClr val="000000"/>
                        </a:solidFill>
                        <a:effectLst/>
                        <a:latin typeface="Source Sans Pro" panose="020B0503030403020204" pitchFamily="34" charset="0"/>
                        <a:ea typeface="Source Sans Pro" panose="020B0503030403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90188">
                <a:tc>
                  <a:txBody>
                    <a:bodyPr/>
                    <a:lstStyle/>
                    <a:p>
                      <a:pPr algn="l" fontAlgn="b"/>
                      <a:r>
                        <a:rPr lang="fi-FI" sz="1600" u="none" strike="noStrike" dirty="0" err="1" smtClean="0">
                          <a:effectLst/>
                          <a:latin typeface="Source Sans Pro" panose="020B0503030403020204" pitchFamily="34" charset="0"/>
                          <a:ea typeface="Source Sans Pro" panose="020B0503030403020204" pitchFamily="34" charset="0"/>
                        </a:rPr>
                        <a:t>Contacts</a:t>
                      </a:r>
                      <a:r>
                        <a:rPr lang="fi-FI" sz="1600" u="none" strike="noStrike" baseline="0" dirty="0" smtClean="0">
                          <a:effectLst/>
                          <a:latin typeface="Source Sans Pro" panose="020B0503030403020204" pitchFamily="34" charset="0"/>
                          <a:ea typeface="Source Sans Pro" panose="020B0503030403020204" pitchFamily="34" charset="0"/>
                        </a:rPr>
                        <a:t> </a:t>
                      </a:r>
                      <a:r>
                        <a:rPr lang="fi-FI" sz="1600" u="none" strike="noStrike" baseline="0" dirty="0" err="1" smtClean="0">
                          <a:effectLst/>
                          <a:latin typeface="Source Sans Pro" panose="020B0503030403020204" pitchFamily="34" charset="0"/>
                          <a:ea typeface="Source Sans Pro" panose="020B0503030403020204" pitchFamily="34" charset="0"/>
                        </a:rPr>
                        <a:t>from</a:t>
                      </a:r>
                      <a:r>
                        <a:rPr lang="fi-FI" sz="1600" u="none" strike="noStrike" baseline="0" dirty="0" smtClean="0">
                          <a:effectLst/>
                          <a:latin typeface="Source Sans Pro" panose="020B0503030403020204" pitchFamily="34" charset="0"/>
                          <a:ea typeface="Source Sans Pro" panose="020B0503030403020204" pitchFamily="34" charset="0"/>
                        </a:rPr>
                        <a:t> Roma</a:t>
                      </a:r>
                      <a:r>
                        <a:rPr lang="fi-FI" sz="1600" u="none" strike="noStrike" dirty="0" smtClean="0">
                          <a:effectLst/>
                          <a:latin typeface="Source Sans Pro" panose="020B0503030403020204" pitchFamily="34" charset="0"/>
                          <a:ea typeface="Source Sans Pro" panose="020B0503030403020204" pitchFamily="34" charset="0"/>
                        </a:rPr>
                        <a:t> </a:t>
                      </a:r>
                      <a:endParaRPr lang="fi-FI" sz="1600" b="0" i="0" u="none" strike="noStrike" dirty="0">
                        <a:solidFill>
                          <a:srgbClr val="000000"/>
                        </a:solidFill>
                        <a:effectLst/>
                        <a:latin typeface="Source Sans Pro" panose="020B0503030403020204" pitchFamily="34" charset="0"/>
                        <a:ea typeface="Source Sans Pro" panose="020B0503030403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600" u="none" strike="noStrike">
                          <a:effectLst/>
                          <a:latin typeface="Source Sans Pro" panose="020B0503030403020204" pitchFamily="34" charset="0"/>
                          <a:ea typeface="Source Sans Pro" panose="020B0503030403020204" pitchFamily="34" charset="0"/>
                        </a:rPr>
                        <a:t>73</a:t>
                      </a:r>
                      <a:endParaRPr lang="fi-FI" sz="1600" b="0" i="0" u="none" strike="noStrike">
                        <a:solidFill>
                          <a:srgbClr val="000000"/>
                        </a:solidFill>
                        <a:effectLst/>
                        <a:latin typeface="Source Sans Pro" panose="020B0503030403020204" pitchFamily="34" charset="0"/>
                        <a:ea typeface="Source Sans Pro" panose="020B0503030403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90188">
                <a:tc>
                  <a:txBody>
                    <a:bodyPr/>
                    <a:lstStyle/>
                    <a:p>
                      <a:pPr algn="l" fontAlgn="b"/>
                      <a:endParaRPr lang="fi-FI" sz="1600" b="0" i="0" u="none" strike="noStrike">
                        <a:solidFill>
                          <a:srgbClr val="000000"/>
                        </a:solidFill>
                        <a:effectLst/>
                        <a:latin typeface="Source Sans Pro" panose="020B0503030403020204" pitchFamily="34" charset="0"/>
                        <a:ea typeface="Source Sans Pro" panose="020B0503030403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fi-FI" sz="1600" b="0" i="0" u="none" strike="noStrike">
                        <a:solidFill>
                          <a:srgbClr val="000000"/>
                        </a:solidFill>
                        <a:effectLst/>
                        <a:latin typeface="Source Sans Pro" panose="020B0503030403020204" pitchFamily="34" charset="0"/>
                        <a:ea typeface="Source Sans Pro" panose="020B0503030403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83031">
                <a:tc>
                  <a:txBody>
                    <a:bodyPr/>
                    <a:lstStyle/>
                    <a:p>
                      <a:pPr algn="l" fontAlgn="b"/>
                      <a:endParaRPr lang="fi-FI" sz="1600" b="0" i="0" u="none" strike="noStrike">
                        <a:solidFill>
                          <a:srgbClr val="000000"/>
                        </a:solidFill>
                        <a:effectLst/>
                        <a:latin typeface="Source Sans Pro" panose="020B0503030403020204" pitchFamily="34" charset="0"/>
                        <a:ea typeface="Source Sans Pro" panose="020B0503030403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fi-FI" sz="1600" b="0" i="0" u="none" strike="noStrike">
                        <a:solidFill>
                          <a:srgbClr val="000000"/>
                        </a:solidFill>
                        <a:effectLst/>
                        <a:latin typeface="Source Sans Pro" panose="020B0503030403020204" pitchFamily="34" charset="0"/>
                        <a:ea typeface="Source Sans Pro" panose="020B0503030403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290188">
                <a:tc>
                  <a:txBody>
                    <a:bodyPr/>
                    <a:lstStyle/>
                    <a:p>
                      <a:pPr algn="l" fontAlgn="b"/>
                      <a:r>
                        <a:rPr lang="fi-FI" sz="1600" b="0" i="0" u="none" strike="noStrike" dirty="0" err="1" smtClean="0">
                          <a:solidFill>
                            <a:schemeClr val="dk1"/>
                          </a:solidFill>
                          <a:effectLst/>
                          <a:latin typeface="Source Sans Pro" panose="020B0503030403020204" pitchFamily="34" charset="0"/>
                          <a:ea typeface="Source Sans Pro" panose="020B0503030403020204" pitchFamily="34" charset="0"/>
                        </a:rPr>
                        <a:t>Contacts</a:t>
                      </a:r>
                      <a:r>
                        <a:rPr lang="fi-FI" sz="1600" b="0" i="0" u="none" strike="noStrike" baseline="0" dirty="0" smtClean="0">
                          <a:solidFill>
                            <a:schemeClr val="dk1"/>
                          </a:solidFill>
                          <a:effectLst/>
                          <a:latin typeface="Source Sans Pro" panose="020B0503030403020204" pitchFamily="34" charset="0"/>
                          <a:ea typeface="Source Sans Pro" panose="020B0503030403020204" pitchFamily="34" charset="0"/>
                        </a:rPr>
                        <a:t> </a:t>
                      </a:r>
                      <a:r>
                        <a:rPr lang="fi-FI" sz="1600" b="0" i="0" u="none" strike="noStrike" baseline="0" dirty="0" err="1" smtClean="0">
                          <a:solidFill>
                            <a:schemeClr val="dk1"/>
                          </a:solidFill>
                          <a:effectLst/>
                          <a:latin typeface="Source Sans Pro" panose="020B0503030403020204" pitchFamily="34" charset="0"/>
                          <a:ea typeface="Source Sans Pro" panose="020B0503030403020204" pitchFamily="34" charset="0"/>
                        </a:rPr>
                        <a:t>regarding</a:t>
                      </a:r>
                      <a:r>
                        <a:rPr lang="fi-FI" sz="1600" b="0" i="0" u="none" strike="noStrike" baseline="0" dirty="0" smtClean="0">
                          <a:solidFill>
                            <a:schemeClr val="dk1"/>
                          </a:solidFill>
                          <a:effectLst/>
                          <a:latin typeface="Source Sans Pro" panose="020B0503030403020204" pitchFamily="34" charset="0"/>
                          <a:ea typeface="Source Sans Pro" panose="020B0503030403020204" pitchFamily="34" charset="0"/>
                        </a:rPr>
                        <a:t> </a:t>
                      </a:r>
                      <a:r>
                        <a:rPr lang="fi-FI" sz="1600" b="0" i="0" u="none" strike="noStrike" baseline="0" dirty="0" err="1" smtClean="0">
                          <a:solidFill>
                            <a:schemeClr val="dk1"/>
                          </a:solidFill>
                          <a:effectLst/>
                          <a:latin typeface="Source Sans Pro" panose="020B0503030403020204" pitchFamily="34" charset="0"/>
                          <a:ea typeface="Source Sans Pro" panose="020B0503030403020204" pitchFamily="34" charset="0"/>
                        </a:rPr>
                        <a:t>Discrimination</a:t>
                      </a:r>
                      <a:endParaRPr lang="fi-FI" sz="1600" b="0" i="0" u="none" strike="noStrike" dirty="0">
                        <a:solidFill>
                          <a:srgbClr val="000000"/>
                        </a:solidFill>
                        <a:effectLst/>
                        <a:latin typeface="Source Sans Pro" panose="020B0503030403020204" pitchFamily="34" charset="0"/>
                        <a:ea typeface="Source Sans Pro" panose="020B0503030403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600" u="none" strike="noStrike">
                          <a:effectLst/>
                          <a:latin typeface="Source Sans Pro" panose="020B0503030403020204" pitchFamily="34" charset="0"/>
                          <a:ea typeface="Source Sans Pro" panose="020B0503030403020204" pitchFamily="34" charset="0"/>
                        </a:rPr>
                        <a:t>1107</a:t>
                      </a:r>
                      <a:endParaRPr lang="fi-FI" sz="1600" b="0" i="0" u="none" strike="noStrike">
                        <a:solidFill>
                          <a:srgbClr val="000000"/>
                        </a:solidFill>
                        <a:effectLst/>
                        <a:latin typeface="Source Sans Pro" panose="020B0503030403020204" pitchFamily="34" charset="0"/>
                        <a:ea typeface="Source Sans Pro" panose="020B0503030403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544448">
                <a:tc>
                  <a:txBody>
                    <a:bodyPr/>
                    <a:lstStyle/>
                    <a:p>
                      <a:pPr algn="l" fontAlgn="b"/>
                      <a:r>
                        <a:rPr lang="fi-FI" sz="16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Source Sans Pro" panose="020B0503030403020204" pitchFamily="34" charset="0"/>
                          <a:ea typeface="Source Sans Pro" panose="020B0503030403020204" pitchFamily="34" charset="0"/>
                        </a:rPr>
                        <a:t>Contacts</a:t>
                      </a:r>
                      <a:r>
                        <a:rPr lang="fi-FI" sz="16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Source Sans Pro" panose="020B0503030403020204" pitchFamily="34" charset="0"/>
                          <a:ea typeface="Source Sans Pro" panose="020B0503030403020204" pitchFamily="34" charset="0"/>
                        </a:rPr>
                        <a:t> </a:t>
                      </a:r>
                      <a:r>
                        <a:rPr lang="fi-FI" sz="16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Source Sans Pro" panose="020B0503030403020204" pitchFamily="34" charset="0"/>
                          <a:ea typeface="Source Sans Pro" panose="020B0503030403020204" pitchFamily="34" charset="0"/>
                        </a:rPr>
                        <a:t>from</a:t>
                      </a:r>
                      <a:r>
                        <a:rPr lang="fi-FI" sz="16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Source Sans Pro" panose="020B0503030403020204" pitchFamily="34" charset="0"/>
                          <a:ea typeface="Source Sans Pro" panose="020B0503030403020204" pitchFamily="34" charset="0"/>
                        </a:rPr>
                        <a:t> Roma </a:t>
                      </a:r>
                      <a:r>
                        <a:rPr lang="fi-FI" sz="16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Source Sans Pro" panose="020B0503030403020204" pitchFamily="34" charset="0"/>
                          <a:ea typeface="Source Sans Pro" panose="020B0503030403020204" pitchFamily="34" charset="0"/>
                        </a:rPr>
                        <a:t>regarding</a:t>
                      </a:r>
                      <a:r>
                        <a:rPr lang="fi-FI" sz="16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Source Sans Pro" panose="020B0503030403020204" pitchFamily="34" charset="0"/>
                          <a:ea typeface="Source Sans Pro" panose="020B0503030403020204" pitchFamily="34" charset="0"/>
                        </a:rPr>
                        <a:t> </a:t>
                      </a:r>
                      <a:r>
                        <a:rPr lang="fi-FI" sz="16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Source Sans Pro" panose="020B0503030403020204" pitchFamily="34" charset="0"/>
                          <a:ea typeface="Source Sans Pro" panose="020B0503030403020204" pitchFamily="34" charset="0"/>
                        </a:rPr>
                        <a:t>Discrimination</a:t>
                      </a:r>
                      <a:endParaRPr lang="fi-FI" sz="1600" b="0" i="0" u="none" strike="noStrike" dirty="0">
                        <a:solidFill>
                          <a:srgbClr val="000000"/>
                        </a:solidFill>
                        <a:effectLst/>
                        <a:latin typeface="Source Sans Pro" panose="020B0503030403020204" pitchFamily="34" charset="0"/>
                        <a:ea typeface="Source Sans Pro" panose="020B0503030403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600" u="none" strike="noStrike" dirty="0">
                          <a:effectLst/>
                          <a:latin typeface="Source Sans Pro" panose="020B0503030403020204" pitchFamily="34" charset="0"/>
                          <a:ea typeface="Source Sans Pro" panose="020B0503030403020204" pitchFamily="34" charset="0"/>
                        </a:rPr>
                        <a:t>68</a:t>
                      </a:r>
                      <a:endParaRPr lang="fi-FI" sz="1600" b="0" i="0" u="none" strike="noStrike" dirty="0">
                        <a:solidFill>
                          <a:srgbClr val="000000"/>
                        </a:solidFill>
                        <a:effectLst/>
                        <a:latin typeface="Source Sans Pro" panose="020B0503030403020204" pitchFamily="34" charset="0"/>
                        <a:ea typeface="Source Sans Pro" panose="020B0503030403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</a:tbl>
          </a:graphicData>
        </a:graphic>
      </p:graphicFrame>
      <p:sp>
        <p:nvSpPr>
          <p:cNvPr id="4" name="Suorakulmio 3"/>
          <p:cNvSpPr/>
          <p:nvPr/>
        </p:nvSpPr>
        <p:spPr>
          <a:xfrm>
            <a:off x="1043608" y="4754761"/>
            <a:ext cx="648072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i-FI" dirty="0" smtClean="0">
                <a:latin typeface="Source Sans Pro" panose="020B0503030403020204" pitchFamily="34" charset="0"/>
                <a:ea typeface="Source Sans Pro" panose="020B0503030403020204" pitchFamily="34" charset="0"/>
              </a:rPr>
              <a:t>* 5 </a:t>
            </a:r>
            <a:r>
              <a:rPr lang="fi-FI" dirty="0">
                <a:latin typeface="Source Sans Pro" panose="020B0503030403020204" pitchFamily="34" charset="0"/>
                <a:ea typeface="Source Sans Pro" panose="020B0503030403020204" pitchFamily="34" charset="0"/>
              </a:rPr>
              <a:t>% </a:t>
            </a:r>
            <a:r>
              <a:rPr lang="fi-FI" dirty="0" err="1" smtClean="0">
                <a:latin typeface="Source Sans Pro" panose="020B0503030403020204" pitchFamily="34" charset="0"/>
                <a:ea typeface="Source Sans Pro" panose="020B0503030403020204" pitchFamily="34" charset="0"/>
              </a:rPr>
              <a:t>contacts</a:t>
            </a:r>
            <a:r>
              <a:rPr lang="fi-FI" dirty="0" smtClean="0">
                <a:latin typeface="Source Sans Pro" panose="020B0503030403020204" pitchFamily="34" charset="0"/>
                <a:ea typeface="Source Sans Pro" panose="020B0503030403020204" pitchFamily="34" charset="0"/>
              </a:rPr>
              <a:t> </a:t>
            </a:r>
            <a:r>
              <a:rPr lang="fi-FI" dirty="0" err="1" smtClean="0">
                <a:latin typeface="Source Sans Pro" panose="020B0503030403020204" pitchFamily="34" charset="0"/>
                <a:ea typeface="Source Sans Pro" panose="020B0503030403020204" pitchFamily="34" charset="0"/>
              </a:rPr>
              <a:t>from</a:t>
            </a:r>
            <a:r>
              <a:rPr lang="fi-FI" dirty="0" smtClean="0">
                <a:latin typeface="Source Sans Pro" panose="020B0503030403020204" pitchFamily="34" charset="0"/>
                <a:ea typeface="Source Sans Pro" panose="020B0503030403020204" pitchFamily="34" charset="0"/>
              </a:rPr>
              <a:t> Roma of </a:t>
            </a:r>
            <a:r>
              <a:rPr lang="fi-FI" dirty="0" err="1" smtClean="0">
                <a:latin typeface="Source Sans Pro" panose="020B0503030403020204" pitchFamily="34" charset="0"/>
                <a:ea typeface="Source Sans Pro" panose="020B0503030403020204" pitchFamily="34" charset="0"/>
              </a:rPr>
              <a:t>all</a:t>
            </a:r>
            <a:r>
              <a:rPr lang="fi-FI" dirty="0" smtClean="0">
                <a:latin typeface="Source Sans Pro" panose="020B0503030403020204" pitchFamily="34" charset="0"/>
                <a:ea typeface="Source Sans Pro" panose="020B0503030403020204" pitchFamily="34" charset="0"/>
              </a:rPr>
              <a:t> the </a:t>
            </a:r>
            <a:r>
              <a:rPr lang="fi-FI" dirty="0" err="1" smtClean="0">
                <a:latin typeface="Source Sans Pro" panose="020B0503030403020204" pitchFamily="34" charset="0"/>
                <a:ea typeface="Source Sans Pro" panose="020B0503030403020204" pitchFamily="34" charset="0"/>
              </a:rPr>
              <a:t>contacts</a:t>
            </a:r>
            <a:r>
              <a:rPr lang="fi-FI" dirty="0" smtClean="0">
                <a:latin typeface="Source Sans Pro" panose="020B0503030403020204" pitchFamily="34" charset="0"/>
                <a:ea typeface="Source Sans Pro" panose="020B0503030403020204" pitchFamily="34" charset="0"/>
              </a:rPr>
              <a:t> </a:t>
            </a:r>
            <a:r>
              <a:rPr lang="fi-FI" dirty="0" err="1" smtClean="0">
                <a:latin typeface="Source Sans Pro" panose="020B0503030403020204" pitchFamily="34" charset="0"/>
                <a:ea typeface="Source Sans Pro" panose="020B0503030403020204" pitchFamily="34" charset="0"/>
              </a:rPr>
              <a:t>received</a:t>
            </a:r>
            <a:r>
              <a:rPr lang="fi-FI" dirty="0" smtClean="0">
                <a:latin typeface="Source Sans Pro" panose="020B0503030403020204" pitchFamily="34" charset="0"/>
                <a:ea typeface="Source Sans Pro" panose="020B0503030403020204" pitchFamily="34" charset="0"/>
              </a:rPr>
              <a:t> </a:t>
            </a:r>
          </a:p>
          <a:p>
            <a:endParaRPr lang="fi-FI" dirty="0">
              <a:latin typeface="Source Sans Pro" panose="020B0503030403020204" pitchFamily="34" charset="0"/>
              <a:ea typeface="Source Sans Pro" panose="020B0503030403020204" pitchFamily="34" charset="0"/>
            </a:endParaRPr>
          </a:p>
          <a:p>
            <a:r>
              <a:rPr lang="fi-FI" dirty="0">
                <a:latin typeface="Source Sans Pro" panose="020B0503030403020204" pitchFamily="34" charset="0"/>
                <a:ea typeface="Source Sans Pro" panose="020B0503030403020204" pitchFamily="34" charset="0"/>
              </a:rPr>
              <a:t>* 6 </a:t>
            </a:r>
            <a:r>
              <a:rPr lang="fi-FI" dirty="0" smtClean="0">
                <a:latin typeface="Source Sans Pro" panose="020B0503030403020204" pitchFamily="34" charset="0"/>
                <a:ea typeface="Source Sans Pro" panose="020B0503030403020204" pitchFamily="34" charset="0"/>
              </a:rPr>
              <a:t>% </a:t>
            </a:r>
            <a:r>
              <a:rPr lang="fi-FI" dirty="0" err="1" smtClean="0">
                <a:latin typeface="Source Sans Pro" panose="020B0503030403020204" pitchFamily="34" charset="0"/>
                <a:ea typeface="Source Sans Pro" panose="020B0503030403020204" pitchFamily="34" charset="0"/>
              </a:rPr>
              <a:t>contacts</a:t>
            </a:r>
            <a:r>
              <a:rPr lang="fi-FI" dirty="0" smtClean="0">
                <a:latin typeface="Source Sans Pro" panose="020B0503030403020204" pitchFamily="34" charset="0"/>
                <a:ea typeface="Source Sans Pro" panose="020B0503030403020204" pitchFamily="34" charset="0"/>
              </a:rPr>
              <a:t> </a:t>
            </a:r>
            <a:r>
              <a:rPr lang="fi-FI" dirty="0" err="1" smtClean="0">
                <a:latin typeface="Source Sans Pro" panose="020B0503030403020204" pitchFamily="34" charset="0"/>
                <a:ea typeface="Source Sans Pro" panose="020B0503030403020204" pitchFamily="34" charset="0"/>
              </a:rPr>
              <a:t>from</a:t>
            </a:r>
            <a:r>
              <a:rPr lang="fi-FI" dirty="0" smtClean="0">
                <a:latin typeface="Source Sans Pro" panose="020B0503030403020204" pitchFamily="34" charset="0"/>
                <a:ea typeface="Source Sans Pro" panose="020B0503030403020204" pitchFamily="34" charset="0"/>
              </a:rPr>
              <a:t> Roma of </a:t>
            </a:r>
            <a:r>
              <a:rPr lang="fi-FI" dirty="0" err="1" smtClean="0">
                <a:latin typeface="Source Sans Pro" panose="020B0503030403020204" pitchFamily="34" charset="0"/>
                <a:ea typeface="Source Sans Pro" panose="020B0503030403020204" pitchFamily="34" charset="0"/>
              </a:rPr>
              <a:t>all</a:t>
            </a:r>
            <a:r>
              <a:rPr lang="fi-FI" dirty="0" smtClean="0">
                <a:latin typeface="Source Sans Pro" panose="020B0503030403020204" pitchFamily="34" charset="0"/>
                <a:ea typeface="Source Sans Pro" panose="020B0503030403020204" pitchFamily="34" charset="0"/>
              </a:rPr>
              <a:t> the </a:t>
            </a:r>
            <a:r>
              <a:rPr lang="fi-FI" dirty="0" err="1" smtClean="0">
                <a:latin typeface="Source Sans Pro" panose="020B0503030403020204" pitchFamily="34" charset="0"/>
                <a:ea typeface="Source Sans Pro" panose="020B0503030403020204" pitchFamily="34" charset="0"/>
              </a:rPr>
              <a:t>Discrimination</a:t>
            </a:r>
            <a:r>
              <a:rPr lang="fi-FI" dirty="0" smtClean="0">
                <a:latin typeface="Source Sans Pro" panose="020B0503030403020204" pitchFamily="34" charset="0"/>
                <a:ea typeface="Source Sans Pro" panose="020B0503030403020204" pitchFamily="34" charset="0"/>
              </a:rPr>
              <a:t> </a:t>
            </a:r>
            <a:r>
              <a:rPr lang="fi-FI" dirty="0" err="1" smtClean="0">
                <a:latin typeface="Source Sans Pro" panose="020B0503030403020204" pitchFamily="34" charset="0"/>
                <a:ea typeface="Source Sans Pro" panose="020B0503030403020204" pitchFamily="34" charset="0"/>
              </a:rPr>
              <a:t>contacts</a:t>
            </a:r>
            <a:r>
              <a:rPr lang="fi-FI" dirty="0" smtClean="0">
                <a:latin typeface="Source Sans Pro" panose="020B0503030403020204" pitchFamily="34" charset="0"/>
                <a:ea typeface="Source Sans Pro" panose="020B0503030403020204" pitchFamily="34" charset="0"/>
              </a:rPr>
              <a:t> </a:t>
            </a:r>
            <a:r>
              <a:rPr lang="fi-FI" dirty="0" err="1" smtClean="0">
                <a:latin typeface="Source Sans Pro" panose="020B0503030403020204" pitchFamily="34" charset="0"/>
                <a:ea typeface="Source Sans Pro" panose="020B0503030403020204" pitchFamily="34" charset="0"/>
              </a:rPr>
              <a:t>received</a:t>
            </a:r>
            <a:endParaRPr lang="fi-FI" dirty="0">
              <a:latin typeface="Source Sans Pro" panose="020B0503030403020204" pitchFamily="34" charset="0"/>
              <a:ea typeface="Source Sans Pro" panose="020B05030304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6980892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tsikk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CONTACTS OF ROMA IN 2017 DIVIDED  BASED ON AREAS OF LIFE</a:t>
            </a:r>
            <a:endParaRPr lang="fi-FI" dirty="0"/>
          </a:p>
        </p:txBody>
      </p:sp>
      <p:graphicFrame>
        <p:nvGraphicFramePr>
          <p:cNvPr id="5" name="Kaavio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70649618"/>
              </p:ext>
            </p:extLst>
          </p:nvPr>
        </p:nvGraphicFramePr>
        <p:xfrm>
          <a:off x="323528" y="1916832"/>
          <a:ext cx="7848872" cy="41764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Tekstiruutu 5"/>
          <p:cNvSpPr txBox="1"/>
          <p:nvPr/>
        </p:nvSpPr>
        <p:spPr>
          <a:xfrm>
            <a:off x="683568" y="6093296"/>
            <a:ext cx="914400" cy="914400"/>
          </a:xfrm>
          <a:prstGeom prst="rect">
            <a:avLst/>
          </a:prstGeom>
        </p:spPr>
        <p:txBody>
          <a:bodyPr wrap="none" rtlCol="0">
            <a:normAutofit/>
          </a:bodyPr>
          <a:lstStyle/>
          <a:p>
            <a:r>
              <a:rPr lang="fi-FI" dirty="0" smtClean="0"/>
              <a:t>N = 68 kpl)</a:t>
            </a:r>
          </a:p>
        </p:txBody>
      </p:sp>
    </p:spTree>
    <p:extLst>
      <p:ext uri="{BB962C8B-B14F-4D97-AF65-F5344CB8AC3E}">
        <p14:creationId xmlns:p14="http://schemas.microsoft.com/office/powerpoint/2010/main" val="368853539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tsikko 2"/>
          <p:cNvSpPr>
            <a:spLocks noGrp="1"/>
          </p:cNvSpPr>
          <p:nvPr>
            <p:ph type="title"/>
          </p:nvPr>
        </p:nvSpPr>
        <p:spPr>
          <a:xfrm>
            <a:off x="467544" y="332656"/>
            <a:ext cx="7136801" cy="916465"/>
          </a:xfrm>
        </p:spPr>
        <p:txBody>
          <a:bodyPr/>
          <a:lstStyle/>
          <a:p>
            <a:r>
              <a:rPr lang="fi-FI" dirty="0" smtClean="0">
                <a:ea typeface="Source Sans Pro" panose="020B0503030403020204" pitchFamily="34" charset="0"/>
              </a:rPr>
              <a:t>OPPOSITE PARTY IN CASES INVOLVING ROMA IN 2017</a:t>
            </a:r>
            <a:r>
              <a:rPr lang="fi-FI" dirty="0">
                <a:ea typeface="Source Sans Pro" panose="020B0503030403020204" pitchFamily="34" charset="0"/>
              </a:rPr>
              <a:t/>
            </a:r>
            <a:br>
              <a:rPr lang="fi-FI" dirty="0">
                <a:ea typeface="Source Sans Pro" panose="020B0503030403020204" pitchFamily="34" charset="0"/>
              </a:rPr>
            </a:br>
            <a:endParaRPr lang="fi-FI" dirty="0"/>
          </a:p>
        </p:txBody>
      </p:sp>
      <p:graphicFrame>
        <p:nvGraphicFramePr>
          <p:cNvPr id="4" name="Sisällön paikkamerkki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54458162"/>
              </p:ext>
            </p:extLst>
          </p:nvPr>
        </p:nvGraphicFramePr>
        <p:xfrm>
          <a:off x="457200" y="1268760"/>
          <a:ext cx="8229600" cy="5400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7565164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Sisällön paikkamerkki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99879861"/>
              </p:ext>
            </p:extLst>
          </p:nvPr>
        </p:nvGraphicFramePr>
        <p:xfrm>
          <a:off x="467545" y="2132856"/>
          <a:ext cx="7977954" cy="324036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843329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24860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951183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934842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1620180">
                <a:tc>
                  <a:txBody>
                    <a:bodyPr/>
                    <a:lstStyle/>
                    <a:p>
                      <a:pPr algn="ctr" fontAlgn="b"/>
                      <a:r>
                        <a:rPr lang="fi-FI" sz="1600" b="0" i="0" u="none" strike="noStrike" dirty="0" smtClean="0">
                          <a:solidFill>
                            <a:schemeClr val="dk1"/>
                          </a:solidFill>
                          <a:effectLst/>
                          <a:latin typeface="Source Sans Pro" panose="020B0503030403020204" pitchFamily="34" charset="0"/>
                          <a:ea typeface="Source Sans Pro" panose="020B0503030403020204" pitchFamily="34" charset="0"/>
                        </a:rPr>
                        <a:t>YEAR</a:t>
                      </a:r>
                      <a:endParaRPr lang="fi-FI" sz="1600" b="1" i="0" u="none" strike="noStrike" dirty="0">
                        <a:solidFill>
                          <a:srgbClr val="000000"/>
                        </a:solidFill>
                        <a:effectLst/>
                        <a:latin typeface="Source Sans Pro" panose="020B0503030403020204" pitchFamily="34" charset="0"/>
                        <a:ea typeface="Source Sans Pro" panose="020B0503030403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600" b="0" i="0" u="none" strike="noStrike" dirty="0" err="1" smtClean="0">
                          <a:solidFill>
                            <a:schemeClr val="dk1"/>
                          </a:solidFill>
                          <a:effectLst/>
                          <a:latin typeface="Source Sans Pro" panose="020B0503030403020204" pitchFamily="34" charset="0"/>
                          <a:ea typeface="Source Sans Pro" panose="020B0503030403020204" pitchFamily="34" charset="0"/>
                        </a:rPr>
                        <a:t>All</a:t>
                      </a:r>
                      <a:r>
                        <a:rPr lang="fi-FI" sz="1600" b="0" i="0" u="none" strike="noStrike" baseline="0" dirty="0" smtClean="0">
                          <a:solidFill>
                            <a:schemeClr val="dk1"/>
                          </a:solidFill>
                          <a:effectLst/>
                          <a:latin typeface="Source Sans Pro" panose="020B0503030403020204" pitchFamily="34" charset="0"/>
                          <a:ea typeface="Source Sans Pro" panose="020B0503030403020204" pitchFamily="34" charset="0"/>
                        </a:rPr>
                        <a:t> the </a:t>
                      </a:r>
                      <a:r>
                        <a:rPr lang="fi-FI" sz="1600" b="0" i="0" u="none" strike="noStrike" baseline="0" dirty="0" err="1" smtClean="0">
                          <a:solidFill>
                            <a:schemeClr val="dk1"/>
                          </a:solidFill>
                          <a:effectLst/>
                          <a:latin typeface="Source Sans Pro" panose="020B0503030403020204" pitchFamily="34" charset="0"/>
                          <a:ea typeface="Source Sans Pro" panose="020B0503030403020204" pitchFamily="34" charset="0"/>
                        </a:rPr>
                        <a:t>contacts</a:t>
                      </a:r>
                      <a:r>
                        <a:rPr lang="fi-FI" sz="1600" b="0" i="0" u="none" strike="noStrike" baseline="0" dirty="0" smtClean="0">
                          <a:solidFill>
                            <a:schemeClr val="dk1"/>
                          </a:solidFill>
                          <a:effectLst/>
                          <a:latin typeface="Source Sans Pro" panose="020B0503030403020204" pitchFamily="34" charset="0"/>
                          <a:ea typeface="Source Sans Pro" panose="020B0503030403020204" pitchFamily="34" charset="0"/>
                        </a:rPr>
                        <a:t> </a:t>
                      </a:r>
                      <a:r>
                        <a:rPr lang="fi-FI" sz="1600" b="0" i="0" u="none" strike="noStrike" baseline="0" dirty="0" err="1" smtClean="0">
                          <a:solidFill>
                            <a:schemeClr val="dk1"/>
                          </a:solidFill>
                          <a:effectLst/>
                          <a:latin typeface="Source Sans Pro" panose="020B0503030403020204" pitchFamily="34" charset="0"/>
                          <a:ea typeface="Source Sans Pro" panose="020B0503030403020204" pitchFamily="34" charset="0"/>
                        </a:rPr>
                        <a:t>regarding</a:t>
                      </a:r>
                      <a:r>
                        <a:rPr lang="fi-FI" sz="1600" b="0" i="0" u="none" strike="noStrike" baseline="0" dirty="0" smtClean="0">
                          <a:solidFill>
                            <a:schemeClr val="dk1"/>
                          </a:solidFill>
                          <a:effectLst/>
                          <a:latin typeface="Source Sans Pro" panose="020B0503030403020204" pitchFamily="34" charset="0"/>
                          <a:ea typeface="Source Sans Pro" panose="020B0503030403020204" pitchFamily="34" charset="0"/>
                        </a:rPr>
                        <a:t> </a:t>
                      </a:r>
                      <a:r>
                        <a:rPr lang="fi-FI" sz="1600" b="0" i="0" u="none" strike="noStrike" baseline="0" dirty="0" err="1" smtClean="0">
                          <a:solidFill>
                            <a:schemeClr val="dk1"/>
                          </a:solidFill>
                          <a:effectLst/>
                          <a:latin typeface="Source Sans Pro" panose="020B0503030403020204" pitchFamily="34" charset="0"/>
                          <a:ea typeface="Source Sans Pro" panose="020B0503030403020204" pitchFamily="34" charset="0"/>
                        </a:rPr>
                        <a:t>discrimination</a:t>
                      </a:r>
                      <a:r>
                        <a:rPr lang="fi-FI" sz="1600" b="0" i="0" u="none" strike="noStrike" baseline="0" dirty="0" smtClean="0">
                          <a:solidFill>
                            <a:schemeClr val="dk1"/>
                          </a:solidFill>
                          <a:effectLst/>
                          <a:latin typeface="Source Sans Pro" panose="020B0503030403020204" pitchFamily="34" charset="0"/>
                          <a:ea typeface="Source Sans Pro" panose="020B0503030403020204" pitchFamily="34" charset="0"/>
                        </a:rPr>
                        <a:t> in </a:t>
                      </a:r>
                      <a:r>
                        <a:rPr lang="fi-FI" sz="1600" b="0" i="0" u="none" strike="noStrike" baseline="0" dirty="0" err="1" smtClean="0">
                          <a:solidFill>
                            <a:schemeClr val="dk1"/>
                          </a:solidFill>
                          <a:effectLst/>
                          <a:latin typeface="Source Sans Pro" panose="020B0503030403020204" pitchFamily="34" charset="0"/>
                          <a:ea typeface="Source Sans Pro" panose="020B0503030403020204" pitchFamily="34" charset="0"/>
                        </a:rPr>
                        <a:t>housing</a:t>
                      </a:r>
                      <a:r>
                        <a:rPr lang="fi-FI" sz="1600" b="0" i="0" u="none" strike="noStrike" baseline="0" dirty="0" smtClean="0">
                          <a:solidFill>
                            <a:schemeClr val="dk1"/>
                          </a:solidFill>
                          <a:effectLst/>
                          <a:latin typeface="Source Sans Pro" panose="020B0503030403020204" pitchFamily="34" charset="0"/>
                          <a:ea typeface="Source Sans Pro" panose="020B0503030403020204" pitchFamily="34" charset="0"/>
                        </a:rPr>
                        <a:t> (</a:t>
                      </a:r>
                      <a:r>
                        <a:rPr lang="fi-FI" sz="1600" b="0" i="0" u="none" strike="noStrike" baseline="0" dirty="0" err="1" smtClean="0">
                          <a:solidFill>
                            <a:schemeClr val="dk1"/>
                          </a:solidFill>
                          <a:effectLst/>
                          <a:latin typeface="Source Sans Pro" panose="020B0503030403020204" pitchFamily="34" charset="0"/>
                          <a:ea typeface="Source Sans Pro" panose="020B0503030403020204" pitchFamily="34" charset="0"/>
                        </a:rPr>
                        <a:t>number</a:t>
                      </a:r>
                      <a:r>
                        <a:rPr lang="fi-FI" sz="1600" b="0" i="0" u="none" strike="noStrike" baseline="0" dirty="0" smtClean="0">
                          <a:solidFill>
                            <a:schemeClr val="dk1"/>
                          </a:solidFill>
                          <a:effectLst/>
                          <a:latin typeface="Source Sans Pro" panose="020B0503030403020204" pitchFamily="34" charset="0"/>
                          <a:ea typeface="Source Sans Pro" panose="020B0503030403020204" pitchFamily="34" charset="0"/>
                        </a:rPr>
                        <a:t>)</a:t>
                      </a:r>
                      <a:endParaRPr lang="fi-FI" sz="1600" b="1" i="0" u="none" strike="noStrike" dirty="0">
                        <a:solidFill>
                          <a:srgbClr val="000000"/>
                        </a:solidFill>
                        <a:effectLst/>
                        <a:latin typeface="Source Sans Pro" panose="020B0503030403020204" pitchFamily="34" charset="0"/>
                        <a:ea typeface="Source Sans Pro" panose="020B0503030403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600" b="0" i="0" u="none" strike="noStrike" dirty="0" smtClean="0">
                          <a:solidFill>
                            <a:schemeClr val="dk1"/>
                          </a:solidFill>
                          <a:effectLst/>
                          <a:latin typeface="Source Sans Pro" panose="020B0503030403020204" pitchFamily="34" charset="0"/>
                          <a:ea typeface="Source Sans Pro" panose="020B0503030403020204" pitchFamily="34" charset="0"/>
                        </a:rPr>
                        <a:t>..out</a:t>
                      </a:r>
                      <a:r>
                        <a:rPr lang="fi-FI" sz="1600" b="0" i="0" u="none" strike="noStrike" baseline="0" dirty="0" smtClean="0">
                          <a:solidFill>
                            <a:schemeClr val="dk1"/>
                          </a:solidFill>
                          <a:effectLst/>
                          <a:latin typeface="Source Sans Pro" panose="020B0503030403020204" pitchFamily="34" charset="0"/>
                          <a:ea typeface="Source Sans Pro" panose="020B0503030403020204" pitchFamily="34" charset="0"/>
                        </a:rPr>
                        <a:t> of </a:t>
                      </a:r>
                      <a:r>
                        <a:rPr lang="fi-FI" sz="1600" b="0" i="0" u="none" strike="noStrike" baseline="0" dirty="0" err="1" smtClean="0">
                          <a:solidFill>
                            <a:schemeClr val="dk1"/>
                          </a:solidFill>
                          <a:effectLst/>
                          <a:latin typeface="Source Sans Pro" panose="020B0503030403020204" pitchFamily="34" charset="0"/>
                          <a:ea typeface="Source Sans Pro" panose="020B0503030403020204" pitchFamily="34" charset="0"/>
                        </a:rPr>
                        <a:t>which</a:t>
                      </a:r>
                      <a:r>
                        <a:rPr lang="fi-FI" sz="1600" b="0" i="0" u="none" strike="noStrike" baseline="0" dirty="0" smtClean="0">
                          <a:solidFill>
                            <a:schemeClr val="dk1"/>
                          </a:solidFill>
                          <a:effectLst/>
                          <a:latin typeface="Source Sans Pro" panose="020B0503030403020204" pitchFamily="34" charset="0"/>
                          <a:ea typeface="Source Sans Pro" panose="020B0503030403020204" pitchFamily="34" charset="0"/>
                        </a:rPr>
                        <a:t> </a:t>
                      </a:r>
                      <a:r>
                        <a:rPr lang="fi-FI" sz="1600" b="0" i="0" u="none" strike="noStrike" baseline="0" dirty="0" err="1" smtClean="0">
                          <a:solidFill>
                            <a:schemeClr val="dk1"/>
                          </a:solidFill>
                          <a:effectLst/>
                          <a:latin typeface="Source Sans Pro" panose="020B0503030403020204" pitchFamily="34" charset="0"/>
                          <a:ea typeface="Source Sans Pro" panose="020B0503030403020204" pitchFamily="34" charset="0"/>
                        </a:rPr>
                        <a:t>contact</a:t>
                      </a:r>
                      <a:r>
                        <a:rPr lang="fi-FI" sz="1600" b="0" i="0" u="none" strike="noStrike" baseline="0" dirty="0" smtClean="0">
                          <a:solidFill>
                            <a:schemeClr val="dk1"/>
                          </a:solidFill>
                          <a:effectLst/>
                          <a:latin typeface="Source Sans Pro" panose="020B0503030403020204" pitchFamily="34" charset="0"/>
                          <a:ea typeface="Source Sans Pro" panose="020B0503030403020204" pitchFamily="34" charset="0"/>
                        </a:rPr>
                        <a:t> </a:t>
                      </a:r>
                      <a:r>
                        <a:rPr lang="fi-FI" sz="1600" b="0" i="0" u="none" strike="noStrike" baseline="0" dirty="0" err="1" smtClean="0">
                          <a:solidFill>
                            <a:schemeClr val="dk1"/>
                          </a:solidFill>
                          <a:effectLst/>
                          <a:latin typeface="Source Sans Pro" panose="020B0503030403020204" pitchFamily="34" charset="0"/>
                          <a:ea typeface="Source Sans Pro" panose="020B0503030403020204" pitchFamily="34" charset="0"/>
                        </a:rPr>
                        <a:t>came</a:t>
                      </a:r>
                      <a:r>
                        <a:rPr lang="fi-FI" sz="1600" b="0" i="0" u="none" strike="noStrike" baseline="0" dirty="0" smtClean="0">
                          <a:solidFill>
                            <a:schemeClr val="dk1"/>
                          </a:solidFill>
                          <a:effectLst/>
                          <a:latin typeface="Source Sans Pro" panose="020B0503030403020204" pitchFamily="34" charset="0"/>
                          <a:ea typeface="Source Sans Pro" panose="020B0503030403020204" pitchFamily="34" charset="0"/>
                        </a:rPr>
                        <a:t> </a:t>
                      </a:r>
                      <a:r>
                        <a:rPr lang="fi-FI" sz="1600" b="0" i="0" u="none" strike="noStrike" baseline="0" dirty="0" err="1" smtClean="0">
                          <a:solidFill>
                            <a:schemeClr val="dk1"/>
                          </a:solidFill>
                          <a:effectLst/>
                          <a:latin typeface="Source Sans Pro" panose="020B0503030403020204" pitchFamily="34" charset="0"/>
                          <a:ea typeface="Source Sans Pro" panose="020B0503030403020204" pitchFamily="34" charset="0"/>
                        </a:rPr>
                        <a:t>from</a:t>
                      </a:r>
                      <a:r>
                        <a:rPr lang="fi-FI" sz="1600" b="0" i="0" u="none" strike="noStrike" baseline="0" dirty="0" smtClean="0">
                          <a:solidFill>
                            <a:schemeClr val="dk1"/>
                          </a:solidFill>
                          <a:effectLst/>
                          <a:latin typeface="Source Sans Pro" panose="020B0503030403020204" pitchFamily="34" charset="0"/>
                          <a:ea typeface="Source Sans Pro" panose="020B0503030403020204" pitchFamily="34" charset="0"/>
                        </a:rPr>
                        <a:t> Roma</a:t>
                      </a:r>
                    </a:p>
                    <a:p>
                      <a:pPr algn="ctr" fontAlgn="b"/>
                      <a:r>
                        <a:rPr lang="fi-FI" sz="1600" b="0" i="0" u="none" strike="noStrike" baseline="0" dirty="0" smtClean="0">
                          <a:solidFill>
                            <a:schemeClr val="dk1"/>
                          </a:solidFill>
                          <a:effectLst/>
                          <a:latin typeface="Source Sans Pro" panose="020B0503030403020204" pitchFamily="34" charset="0"/>
                          <a:ea typeface="Source Sans Pro" panose="020B0503030403020204" pitchFamily="34" charset="0"/>
                        </a:rPr>
                        <a:t>(</a:t>
                      </a:r>
                      <a:r>
                        <a:rPr lang="fi-FI" sz="1600" b="0" i="0" u="none" strike="noStrike" baseline="0" dirty="0" err="1" smtClean="0">
                          <a:solidFill>
                            <a:schemeClr val="dk1"/>
                          </a:solidFill>
                          <a:effectLst/>
                          <a:latin typeface="Source Sans Pro" panose="020B0503030403020204" pitchFamily="34" charset="0"/>
                          <a:ea typeface="Source Sans Pro" panose="020B0503030403020204" pitchFamily="34" charset="0"/>
                        </a:rPr>
                        <a:t>number</a:t>
                      </a:r>
                      <a:r>
                        <a:rPr lang="fi-FI" sz="1600" b="0" i="0" u="none" strike="noStrike" baseline="0" dirty="0" smtClean="0">
                          <a:solidFill>
                            <a:schemeClr val="dk1"/>
                          </a:solidFill>
                          <a:effectLst/>
                          <a:latin typeface="Source Sans Pro" panose="020B0503030403020204" pitchFamily="34" charset="0"/>
                          <a:ea typeface="Source Sans Pro" panose="020B0503030403020204" pitchFamily="34" charset="0"/>
                        </a:rPr>
                        <a:t>)</a:t>
                      </a:r>
                      <a:endParaRPr lang="fi-FI" sz="1600" b="1" i="0" u="none" strike="noStrike" dirty="0">
                        <a:solidFill>
                          <a:srgbClr val="000000"/>
                        </a:solidFill>
                        <a:effectLst/>
                        <a:latin typeface="Source Sans Pro" panose="020B0503030403020204" pitchFamily="34" charset="0"/>
                        <a:ea typeface="Source Sans Pro" panose="020B0503030403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Source Sans Pro" panose="020B0503030403020204" pitchFamily="34" charset="0"/>
                          <a:ea typeface="Source Sans Pro" panose="020B0503030403020204" pitchFamily="34" charset="0"/>
                        </a:rPr>
                        <a:t>%</a:t>
                      </a:r>
                      <a:r>
                        <a:rPr lang="fi-FI" sz="16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Source Sans Pro" panose="020B0503030403020204" pitchFamily="34" charset="0"/>
                          <a:ea typeface="Source Sans Pro" panose="020B0503030403020204" pitchFamily="34" charset="0"/>
                        </a:rPr>
                        <a:t> </a:t>
                      </a:r>
                      <a:r>
                        <a:rPr lang="fi-FI" sz="16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Source Sans Pro" panose="020B0503030403020204" pitchFamily="34" charset="0"/>
                          <a:ea typeface="Source Sans Pro" panose="020B0503030403020204" pitchFamily="34" charset="0"/>
                        </a:rPr>
                        <a:t>of Roma </a:t>
                      </a:r>
                      <a:r>
                        <a:rPr lang="fi-FI" sz="16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Source Sans Pro" panose="020B0503030403020204" pitchFamily="34" charset="0"/>
                          <a:ea typeface="Source Sans Pro" panose="020B0503030403020204" pitchFamily="34" charset="0"/>
                        </a:rPr>
                        <a:t>concerning</a:t>
                      </a:r>
                      <a:r>
                        <a:rPr lang="fi-FI" sz="16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Source Sans Pro" panose="020B0503030403020204" pitchFamily="34" charset="0"/>
                          <a:ea typeface="Source Sans Pro" panose="020B0503030403020204" pitchFamily="34" charset="0"/>
                        </a:rPr>
                        <a:t> </a:t>
                      </a:r>
                      <a:r>
                        <a:rPr lang="fi-FI" sz="16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Source Sans Pro" panose="020B0503030403020204" pitchFamily="34" charset="0"/>
                          <a:ea typeface="Source Sans Pro" panose="020B0503030403020204" pitchFamily="34" charset="0"/>
                        </a:rPr>
                        <a:t>housing</a:t>
                      </a:r>
                      <a:r>
                        <a:rPr lang="fi-FI" sz="16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Source Sans Pro" panose="020B0503030403020204" pitchFamily="34" charset="0"/>
                          <a:ea typeface="Source Sans Pro" panose="020B0503030403020204" pitchFamily="34" charset="0"/>
                        </a:rPr>
                        <a:t> </a:t>
                      </a:r>
                      <a:r>
                        <a:rPr lang="fi-FI" sz="16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Source Sans Pro" panose="020B0503030403020204" pitchFamily="34" charset="0"/>
                          <a:ea typeface="Source Sans Pro" panose="020B0503030403020204" pitchFamily="34" charset="0"/>
                        </a:rPr>
                        <a:t>complaints</a:t>
                      </a:r>
                      <a:endParaRPr lang="fi-FI" sz="1600" b="1" i="0" u="none" strike="noStrike" dirty="0">
                        <a:solidFill>
                          <a:srgbClr val="000000"/>
                        </a:solidFill>
                        <a:effectLst/>
                        <a:latin typeface="Source Sans Pro" panose="020B0503030403020204" pitchFamily="34" charset="0"/>
                        <a:ea typeface="Source Sans Pro" panose="020B0503030403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540060"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u="none" strike="noStrike">
                          <a:effectLst/>
                          <a:latin typeface="Source Sans Pro" panose="020B0503030403020204" pitchFamily="34" charset="0"/>
                          <a:ea typeface="Source Sans Pro" panose="020B0503030403020204" pitchFamily="34" charset="0"/>
                        </a:rPr>
                        <a:t>2015</a:t>
                      </a:r>
                      <a:endParaRPr lang="fi-FI" sz="1400" b="0" i="0" u="none" strike="noStrike">
                        <a:solidFill>
                          <a:srgbClr val="000000"/>
                        </a:solidFill>
                        <a:effectLst/>
                        <a:latin typeface="Source Sans Pro" panose="020B0503030403020204" pitchFamily="34" charset="0"/>
                        <a:ea typeface="Source Sans Pro" panose="020B0503030403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u="none" strike="noStrike">
                          <a:effectLst/>
                          <a:latin typeface="Source Sans Pro" panose="020B0503030403020204" pitchFamily="34" charset="0"/>
                          <a:ea typeface="Source Sans Pro" panose="020B0503030403020204" pitchFamily="34" charset="0"/>
                        </a:rPr>
                        <a:t>69</a:t>
                      </a:r>
                      <a:endParaRPr lang="fi-FI" sz="1400" b="0" i="0" u="none" strike="noStrike">
                        <a:solidFill>
                          <a:srgbClr val="000000"/>
                        </a:solidFill>
                        <a:effectLst/>
                        <a:latin typeface="Source Sans Pro" panose="020B0503030403020204" pitchFamily="34" charset="0"/>
                        <a:ea typeface="Source Sans Pro" panose="020B0503030403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u="none" strike="noStrike">
                          <a:effectLst/>
                          <a:latin typeface="Source Sans Pro" panose="020B0503030403020204" pitchFamily="34" charset="0"/>
                          <a:ea typeface="Source Sans Pro" panose="020B0503030403020204" pitchFamily="34" charset="0"/>
                        </a:rPr>
                        <a:t>60</a:t>
                      </a:r>
                      <a:endParaRPr lang="fi-FI" sz="1400" b="0" i="0" u="none" strike="noStrike">
                        <a:solidFill>
                          <a:srgbClr val="000000"/>
                        </a:solidFill>
                        <a:effectLst/>
                        <a:latin typeface="Source Sans Pro" panose="020B0503030403020204" pitchFamily="34" charset="0"/>
                        <a:ea typeface="Source Sans Pro" panose="020B0503030403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u="none" strike="noStrike">
                          <a:effectLst/>
                          <a:latin typeface="Source Sans Pro" panose="020B0503030403020204" pitchFamily="34" charset="0"/>
                          <a:ea typeface="Source Sans Pro" panose="020B0503030403020204" pitchFamily="34" charset="0"/>
                        </a:rPr>
                        <a:t>86</a:t>
                      </a:r>
                      <a:endParaRPr lang="fi-FI" sz="1400" b="0" i="0" u="none" strike="noStrike">
                        <a:solidFill>
                          <a:srgbClr val="000000"/>
                        </a:solidFill>
                        <a:effectLst/>
                        <a:latin typeface="Source Sans Pro" panose="020B0503030403020204" pitchFamily="34" charset="0"/>
                        <a:ea typeface="Source Sans Pro" panose="020B050303040302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540060"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u="none" strike="noStrike">
                          <a:effectLst/>
                          <a:latin typeface="Source Sans Pro" panose="020B0503030403020204" pitchFamily="34" charset="0"/>
                          <a:ea typeface="Source Sans Pro" panose="020B0503030403020204" pitchFamily="34" charset="0"/>
                        </a:rPr>
                        <a:t>2016</a:t>
                      </a:r>
                      <a:endParaRPr lang="fi-FI" sz="1400" b="0" i="0" u="none" strike="noStrike">
                        <a:solidFill>
                          <a:srgbClr val="000000"/>
                        </a:solidFill>
                        <a:effectLst/>
                        <a:latin typeface="Source Sans Pro" panose="020B0503030403020204" pitchFamily="34" charset="0"/>
                        <a:ea typeface="Source Sans Pro" panose="020B0503030403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u="none" strike="noStrike">
                          <a:effectLst/>
                          <a:latin typeface="Source Sans Pro" panose="020B0503030403020204" pitchFamily="34" charset="0"/>
                          <a:ea typeface="Source Sans Pro" panose="020B0503030403020204" pitchFamily="34" charset="0"/>
                        </a:rPr>
                        <a:t>60</a:t>
                      </a:r>
                      <a:endParaRPr lang="fi-FI" sz="1400" b="0" i="0" u="none" strike="noStrike">
                        <a:solidFill>
                          <a:srgbClr val="000000"/>
                        </a:solidFill>
                        <a:effectLst/>
                        <a:latin typeface="Source Sans Pro" panose="020B0503030403020204" pitchFamily="34" charset="0"/>
                        <a:ea typeface="Source Sans Pro" panose="020B0503030403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u="none" strike="noStrike">
                          <a:effectLst/>
                          <a:latin typeface="Source Sans Pro" panose="020B0503030403020204" pitchFamily="34" charset="0"/>
                          <a:ea typeface="Source Sans Pro" panose="020B0503030403020204" pitchFamily="34" charset="0"/>
                        </a:rPr>
                        <a:t>16</a:t>
                      </a:r>
                      <a:endParaRPr lang="fi-FI" sz="1400" b="0" i="0" u="none" strike="noStrike">
                        <a:solidFill>
                          <a:srgbClr val="000000"/>
                        </a:solidFill>
                        <a:effectLst/>
                        <a:latin typeface="Source Sans Pro" panose="020B0503030403020204" pitchFamily="34" charset="0"/>
                        <a:ea typeface="Source Sans Pro" panose="020B0503030403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u="none" strike="noStrike">
                          <a:effectLst/>
                          <a:latin typeface="Source Sans Pro" panose="020B0503030403020204" pitchFamily="34" charset="0"/>
                          <a:ea typeface="Source Sans Pro" panose="020B0503030403020204" pitchFamily="34" charset="0"/>
                        </a:rPr>
                        <a:t>27</a:t>
                      </a:r>
                      <a:endParaRPr lang="fi-FI" sz="1400" b="0" i="0" u="none" strike="noStrike">
                        <a:solidFill>
                          <a:srgbClr val="000000"/>
                        </a:solidFill>
                        <a:effectLst/>
                        <a:latin typeface="Source Sans Pro" panose="020B0503030403020204" pitchFamily="34" charset="0"/>
                        <a:ea typeface="Source Sans Pro" panose="020B050303040302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540060"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u="none" strike="noStrike">
                          <a:effectLst/>
                          <a:latin typeface="Source Sans Pro" panose="020B0503030403020204" pitchFamily="34" charset="0"/>
                          <a:ea typeface="Source Sans Pro" panose="020B0503030403020204" pitchFamily="34" charset="0"/>
                        </a:rPr>
                        <a:t>2017</a:t>
                      </a:r>
                      <a:endParaRPr lang="fi-FI" sz="1400" b="0" i="0" u="none" strike="noStrike">
                        <a:solidFill>
                          <a:srgbClr val="000000"/>
                        </a:solidFill>
                        <a:effectLst/>
                        <a:latin typeface="Source Sans Pro" panose="020B0503030403020204" pitchFamily="34" charset="0"/>
                        <a:ea typeface="Source Sans Pro" panose="020B0503030403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u="none" strike="noStrike">
                          <a:effectLst/>
                          <a:latin typeface="Source Sans Pro" panose="020B0503030403020204" pitchFamily="34" charset="0"/>
                          <a:ea typeface="Source Sans Pro" panose="020B0503030403020204" pitchFamily="34" charset="0"/>
                        </a:rPr>
                        <a:t>103</a:t>
                      </a:r>
                      <a:endParaRPr lang="fi-FI" sz="1400" b="1" i="0" u="none" strike="noStrike">
                        <a:solidFill>
                          <a:srgbClr val="000000"/>
                        </a:solidFill>
                        <a:effectLst/>
                        <a:latin typeface="Source Sans Pro" panose="020B0503030403020204" pitchFamily="34" charset="0"/>
                        <a:ea typeface="Source Sans Pro" panose="020B0503030403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u="none" strike="noStrike">
                          <a:effectLst/>
                          <a:latin typeface="Source Sans Pro" panose="020B0503030403020204" pitchFamily="34" charset="0"/>
                          <a:ea typeface="Source Sans Pro" panose="020B0503030403020204" pitchFamily="34" charset="0"/>
                        </a:rPr>
                        <a:t>29</a:t>
                      </a:r>
                      <a:endParaRPr lang="fi-FI" sz="1400" b="1" i="0" u="none" strike="noStrike">
                        <a:solidFill>
                          <a:srgbClr val="000000"/>
                        </a:solidFill>
                        <a:effectLst/>
                        <a:latin typeface="Source Sans Pro" panose="020B0503030403020204" pitchFamily="34" charset="0"/>
                        <a:ea typeface="Source Sans Pro" panose="020B0503030403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u="none" strike="noStrike" dirty="0">
                          <a:effectLst/>
                          <a:latin typeface="Source Sans Pro" panose="020B0503030403020204" pitchFamily="34" charset="0"/>
                          <a:ea typeface="Source Sans Pro" panose="020B0503030403020204" pitchFamily="34" charset="0"/>
                        </a:rPr>
                        <a:t>28</a:t>
                      </a:r>
                      <a:endParaRPr lang="fi-FI" sz="1400" b="1" i="0" u="none" strike="noStrike" dirty="0">
                        <a:solidFill>
                          <a:srgbClr val="000000"/>
                        </a:solidFill>
                        <a:effectLst/>
                        <a:latin typeface="Source Sans Pro" panose="020B0503030403020204" pitchFamily="34" charset="0"/>
                        <a:ea typeface="Source Sans Pro" panose="020B050303040302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</a:tbl>
          </a:graphicData>
        </a:graphic>
      </p:graphicFrame>
      <p:sp>
        <p:nvSpPr>
          <p:cNvPr id="3" name="Otsikk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CONTACTS REGARDING ROMA HOUSING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20493305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tsikk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CONTACTS REGARDING ROMA DISCRIMINATION BETWEEN 2008-2017</a:t>
            </a:r>
            <a:endParaRPr lang="fi-FI" dirty="0"/>
          </a:p>
        </p:txBody>
      </p:sp>
      <p:graphicFrame>
        <p:nvGraphicFramePr>
          <p:cNvPr id="4" name="Kaavio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10032004"/>
              </p:ext>
            </p:extLst>
          </p:nvPr>
        </p:nvGraphicFramePr>
        <p:xfrm>
          <a:off x="899592" y="1628800"/>
          <a:ext cx="6912768" cy="410445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72208751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834198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yhdenvertaisuusvaltuutettu-en">
  <a:themeElements>
    <a:clrScheme name="Yhdenvertaisuusvaltuutettu">
      <a:dk1>
        <a:srgbClr val="000000"/>
      </a:dk1>
      <a:lt1>
        <a:srgbClr val="58595B"/>
      </a:lt1>
      <a:dk2>
        <a:srgbClr val="FFFFFF"/>
      </a:dk2>
      <a:lt2>
        <a:srgbClr val="FFFFFF"/>
      </a:lt2>
      <a:accent1>
        <a:srgbClr val="00A8D5"/>
      </a:accent1>
      <a:accent2>
        <a:srgbClr val="EE3780"/>
      </a:accent2>
      <a:accent3>
        <a:srgbClr val="A7A416"/>
      </a:accent3>
      <a:accent4>
        <a:srgbClr val="F6861F"/>
      </a:accent4>
      <a:accent5>
        <a:srgbClr val="00A8D5"/>
      </a:accent5>
      <a:accent6>
        <a:srgbClr val="EE3780"/>
      </a:accent6>
      <a:hlink>
        <a:srgbClr val="A7A416"/>
      </a:hlink>
      <a:folHlink>
        <a:srgbClr val="F6861F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en.pptx" id="{1129BF37-B445-47BE-9642-3A29132D2C76}" vid="{A2CAC094-7F08-46D8-B8DB-353FA5D534A8}"/>
    </a:ext>
  </a:extLst>
</a:theme>
</file>

<file path=ppt/theme/theme2.xml><?xml version="1.0" encoding="utf-8"?>
<a:theme xmlns:a="http://schemas.openxmlformats.org/drawingml/2006/main" name="Tekstisivu">
  <a:themeElements>
    <a:clrScheme name="Yhdenvertaisuusvaltuutettu">
      <a:dk1>
        <a:srgbClr val="000000"/>
      </a:dk1>
      <a:lt1>
        <a:srgbClr val="58595B"/>
      </a:lt1>
      <a:dk2>
        <a:srgbClr val="FFFFFF"/>
      </a:dk2>
      <a:lt2>
        <a:srgbClr val="FFFFFF"/>
      </a:lt2>
      <a:accent1>
        <a:srgbClr val="00A8D5"/>
      </a:accent1>
      <a:accent2>
        <a:srgbClr val="EE3780"/>
      </a:accent2>
      <a:accent3>
        <a:srgbClr val="A7A416"/>
      </a:accent3>
      <a:accent4>
        <a:srgbClr val="F6861F"/>
      </a:accent4>
      <a:accent5>
        <a:srgbClr val="00A8D5"/>
      </a:accent5>
      <a:accent6>
        <a:srgbClr val="EE3780"/>
      </a:accent6>
      <a:hlink>
        <a:srgbClr val="A7A416"/>
      </a:hlink>
      <a:folHlink>
        <a:srgbClr val="F6861F"/>
      </a:folHlink>
    </a:clrScheme>
    <a:fontScheme name="BlackTie">
      <a:maj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/>
      <a:bodyPr>
        <a:normAutofit/>
      </a:bodyPr>
      <a:lstStyle>
        <a:defPPr>
          <a:defRPr dirty="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xmlns="" name="en.pptx" id="{1129BF37-B445-47BE-9642-3A29132D2C76}" vid="{FDB1CCA3-AA9C-4B9A-A1AD-E3CCD042B840}"/>
    </a:ext>
  </a:extLst>
</a:theme>
</file>

<file path=ppt/theme/theme3.xml><?xml version="1.0" encoding="utf-8"?>
<a:theme xmlns:a="http://schemas.openxmlformats.org/drawingml/2006/main" name="Kiitos-sivut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en.pptx" id="{1129BF37-B445-47BE-9642-3A29132D2C76}" vid="{B4CCA398-87AB-4DB2-92A5-CE8F7E77C0FC}"/>
    </a:ext>
  </a:extLst>
</a:theme>
</file>

<file path=ppt/theme/theme4.xml><?xml version="1.0" encoding="utf-8"?>
<a:theme xmlns:a="http://schemas.openxmlformats.org/drawingml/2006/main" name="Väliotsikot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Yhdenvertaisuusvaltuutettu">
      <a:majorFont>
        <a:latin typeface="Garamond"/>
        <a:ea typeface=""/>
        <a:cs typeface=""/>
      </a:majorFont>
      <a:minorFont>
        <a:latin typeface="Garamond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en.pptx" id="{1129BF37-B445-47BE-9642-3A29132D2C76}" vid="{7EF3A5F2-44EF-401E-B0E2-E62BBAAC0751}"/>
    </a:ext>
  </a:extLst>
</a:theme>
</file>

<file path=ppt/theme/theme5.xml><?xml version="1.0" encoding="utf-8"?>
<a:theme xmlns:a="http://schemas.openxmlformats.org/drawingml/2006/main" name="Pallo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en.pptx" id="{1129BF37-B445-47BE-9642-3A29132D2C76}" vid="{5E700222-E5D5-481B-A4F7-47B913984F16}"/>
    </a:ext>
  </a:extLst>
</a:theme>
</file>

<file path=ppt/theme/theme6.xml><?xml version="1.0" encoding="utf-8"?>
<a:theme xmlns:a="http://schemas.openxmlformats.org/drawingml/2006/main" name="Pallo - Ei alaosa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en.pptx" id="{1129BF37-B445-47BE-9642-3A29132D2C76}" vid="{D1312471-B9B4-4AE4-99AD-022FEBC63A0B}"/>
    </a:ext>
  </a:extLst>
</a:theme>
</file>

<file path=ppt/theme/theme7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yhdenvertaisuusvaltuutettu-en</Template>
  <TotalTime>16</TotalTime>
  <Words>226</Words>
  <Application>Microsoft Office PowerPoint</Application>
  <PresentationFormat>On-screen Show (4:3)</PresentationFormat>
  <Paragraphs>62</Paragraphs>
  <Slides>9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6</vt:i4>
      </vt:variant>
      <vt:variant>
        <vt:lpstr>Slide Titles</vt:lpstr>
      </vt:variant>
      <vt:variant>
        <vt:i4>9</vt:i4>
      </vt:variant>
    </vt:vector>
  </HeadingPairs>
  <TitlesOfParts>
    <vt:vector size="15" baseType="lpstr">
      <vt:lpstr>yhdenvertaisuusvaltuutettu-en</vt:lpstr>
      <vt:lpstr>Tekstisivu</vt:lpstr>
      <vt:lpstr>Kiitos-sivut</vt:lpstr>
      <vt:lpstr>Väliotsikot</vt:lpstr>
      <vt:lpstr>Pallo</vt:lpstr>
      <vt:lpstr>Pallo - Ei alaosaa</vt:lpstr>
      <vt:lpstr>PowerPoint Presentation</vt:lpstr>
      <vt:lpstr>Non-Discrimination Ombudsman</vt:lpstr>
      <vt:lpstr>Increase in complaints due to new legislation 2014  2016</vt:lpstr>
      <vt:lpstr>CONTACTS FROM ROMA IN 2017 </vt:lpstr>
      <vt:lpstr>CONTACTS OF ROMA IN 2017 DIVIDED  BASED ON AREAS OF LIFE</vt:lpstr>
      <vt:lpstr>OPPOSITE PARTY IN CASES INVOLVING ROMA IN 2017 </vt:lpstr>
      <vt:lpstr>CONTACTS REGARDING ROMA HOUSING</vt:lpstr>
      <vt:lpstr>CONTACTS REGARDING ROMA DISCRIMINATION BETWEEN 2008-2017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PowerPoint-esitys</dc:title>
  <dc:creator>Minna</dc:creator>
  <cp:lastModifiedBy>RUSTEM Robert</cp:lastModifiedBy>
  <cp:revision>6</cp:revision>
  <dcterms:created xsi:type="dcterms:W3CDTF">2016-10-19T07:30:45Z</dcterms:created>
  <dcterms:modified xsi:type="dcterms:W3CDTF">2019-03-22T14:31:51Z</dcterms:modified>
</cp:coreProperties>
</file>