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0" r:id="rId5"/>
    <p:sldId id="319" r:id="rId6"/>
    <p:sldId id="308" r:id="rId7"/>
    <p:sldId id="325" r:id="rId8"/>
    <p:sldId id="309" r:id="rId9"/>
    <p:sldId id="265" r:id="rId10"/>
    <p:sldId id="266" r:id="rId11"/>
    <p:sldId id="326" r:id="rId12"/>
    <p:sldId id="323" r:id="rId13"/>
    <p:sldId id="318" r:id="rId14"/>
    <p:sldId id="322" r:id="rId15"/>
    <p:sldId id="328" r:id="rId16"/>
    <p:sldId id="327" r:id="rId17"/>
    <p:sldId id="315" r:id="rId18"/>
  </p:sldIdLst>
  <p:sldSz cx="9144000" cy="6858000" type="screen4x3"/>
  <p:notesSz cx="6819900" cy="99187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99E"/>
    <a:srgbClr val="E2E2E2"/>
    <a:srgbClr val="7FDCF8"/>
    <a:srgbClr val="00BAF2"/>
    <a:srgbClr val="D8F4FC"/>
    <a:srgbClr val="000000"/>
    <a:srgbClr val="06377B"/>
    <a:srgbClr val="002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2583" autoAdjust="0"/>
  </p:normalViewPr>
  <p:slideViewPr>
    <p:cSldViewPr>
      <p:cViewPr varScale="1">
        <p:scale>
          <a:sx n="43" d="100"/>
          <a:sy n="43" d="100"/>
        </p:scale>
        <p:origin x="-97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A50-B960-42F1-A090-EA34E6330831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DAD6-DB71-4F74-B0A8-B5969C5773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16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7652B3-519A-4919-A13F-380E19F61F42}" type="datetimeFigureOut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FA311D-10FC-406A-8EE6-E0E581ED49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95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-Criminal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code</a:t>
            </a:r>
            <a:r>
              <a:rPr lang="fi-FI" baseline="0" dirty="0" smtClean="0"/>
              <a:t> of Finland </a:t>
            </a:r>
            <a:r>
              <a:rPr lang="fi-FI" baseline="0" dirty="0" err="1" smtClean="0"/>
              <a:t>does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not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include</a:t>
            </a:r>
            <a:r>
              <a:rPr lang="fi-FI" baseline="0" dirty="0" smtClean="0"/>
              <a:t> a definition of </a:t>
            </a:r>
            <a:r>
              <a:rPr lang="fi-FI" baseline="0" dirty="0" err="1" smtClean="0"/>
              <a:t>hate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crime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only</a:t>
            </a:r>
            <a:r>
              <a:rPr lang="fi-FI" baseline="0" dirty="0" smtClean="0"/>
              <a:t> as an </a:t>
            </a:r>
            <a:r>
              <a:rPr lang="fi-FI" baseline="0" dirty="0" err="1" smtClean="0"/>
              <a:t>aggravating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circumstances</a:t>
            </a:r>
            <a:endParaRPr lang="fi-FI" baseline="0" dirty="0" smtClean="0"/>
          </a:p>
          <a:p>
            <a:r>
              <a:rPr lang="en-US" dirty="0" smtClean="0"/>
              <a:t>-Statistical reports on racist crime have been published by the Police University College of Finland and the Ministry of Interior’s Police Department since 1998.</a:t>
            </a:r>
          </a:p>
          <a:p>
            <a:r>
              <a:rPr lang="en-US" dirty="0" smtClean="0"/>
              <a:t>-In 2009 the system of compiling information on racist crime was developed into a more comprehensive system of monitoring hate crime. </a:t>
            </a:r>
          </a:p>
          <a:p>
            <a:r>
              <a:rPr lang="en-US" dirty="0" smtClean="0"/>
              <a:t>	-since 2003, statistical reports have been compiled annually by the Police University College of Finland 	and financed by the National Police Board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27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agreements on statistics hate crimes have provided the basis for developing the practice.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49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-Police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reports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offences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read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through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carefully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decide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which</a:t>
            </a:r>
            <a:r>
              <a:rPr lang="fi-FI" baseline="0" dirty="0" smtClean="0"/>
              <a:t>  </a:t>
            </a:r>
            <a:r>
              <a:rPr lang="fi-FI" baseline="0" dirty="0" err="1" smtClean="0"/>
              <a:t>cases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include</a:t>
            </a:r>
            <a:r>
              <a:rPr lang="fi-FI" baseline="0" dirty="0" smtClean="0"/>
              <a:t> in the </a:t>
            </a:r>
            <a:r>
              <a:rPr lang="fi-FI" baseline="0" dirty="0" err="1" smtClean="0"/>
              <a:t>final</a:t>
            </a:r>
            <a:r>
              <a:rPr lang="fi-FI" baseline="0" dirty="0" smtClean="0"/>
              <a:t> data (</a:t>
            </a:r>
            <a:r>
              <a:rPr lang="fi-FI" baseline="0" dirty="0" err="1" smtClean="0"/>
              <a:t>based</a:t>
            </a:r>
            <a:r>
              <a:rPr lang="fi-FI" baseline="0" dirty="0" smtClean="0"/>
              <a:t> on the </a:t>
            </a:r>
            <a:r>
              <a:rPr lang="fi-FI" baseline="0" dirty="0" err="1" smtClean="0"/>
              <a:t>narrative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incidents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descriptions</a:t>
            </a:r>
            <a:r>
              <a:rPr lang="fi-FI" baseline="0" dirty="0" smtClean="0"/>
              <a:t>)</a:t>
            </a:r>
            <a:endParaRPr lang="fi-FI" dirty="0" smtClean="0"/>
          </a:p>
          <a:p>
            <a:r>
              <a:rPr lang="fi-FI" dirty="0" smtClean="0"/>
              <a:t>International </a:t>
            </a:r>
            <a:r>
              <a:rPr lang="fi-FI" dirty="0" err="1" smtClean="0"/>
              <a:t>agreements</a:t>
            </a:r>
            <a:r>
              <a:rPr lang="fi-FI" dirty="0" smtClean="0"/>
              <a:t> 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statistics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crimes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provided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basis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developing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practice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81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 err="1" smtClean="0"/>
              <a:t>-Primary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offence</a:t>
            </a:r>
            <a:r>
              <a:rPr lang="fi-FI" altLang="fi-FI" dirty="0" smtClean="0"/>
              <a:t>= the </a:t>
            </a:r>
            <a:r>
              <a:rPr lang="fi-FI" altLang="fi-FI" dirty="0" err="1" smtClean="0"/>
              <a:t>most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serious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offence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directed</a:t>
            </a:r>
            <a:r>
              <a:rPr lang="fi-FI" altLang="fi-FI" baseline="0" dirty="0" smtClean="0"/>
              <a:t> </a:t>
            </a:r>
            <a:r>
              <a:rPr lang="fi-FI" altLang="fi-FI" dirty="0" err="1" smtClean="0"/>
              <a:t>towards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each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victim/complainant</a:t>
            </a:r>
            <a:endParaRPr lang="fi-FI" altLang="fi-FI" baseline="0" dirty="0" smtClean="0"/>
          </a:p>
          <a:p>
            <a:pPr eaLnBrk="1" hangingPunct="1">
              <a:spcBef>
                <a:spcPct val="0"/>
              </a:spcBef>
            </a:pPr>
            <a:r>
              <a:rPr lang="fi-FI" altLang="fi-FI" dirty="0" err="1" smtClean="0"/>
              <a:t>-reports</a:t>
            </a:r>
            <a:r>
              <a:rPr lang="fi-FI" altLang="fi-FI" dirty="0" smtClean="0"/>
              <a:t> (-14 %), </a:t>
            </a:r>
            <a:r>
              <a:rPr lang="fi-FI" altLang="fi-FI" dirty="0" err="1" smtClean="0"/>
              <a:t>offences</a:t>
            </a:r>
            <a:r>
              <a:rPr lang="fi-FI" altLang="fi-FI" dirty="0" smtClean="0"/>
              <a:t> (-7 %)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dirty="0" err="1" smtClean="0"/>
              <a:t>-direction</a:t>
            </a:r>
            <a:r>
              <a:rPr lang="fi-FI" altLang="fi-FI" baseline="0" dirty="0" smtClean="0"/>
              <a:t> of </a:t>
            </a:r>
            <a:r>
              <a:rPr lang="fi-FI" altLang="fi-FI" baseline="0" dirty="0" err="1" smtClean="0"/>
              <a:t>getting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back</a:t>
            </a:r>
            <a:r>
              <a:rPr lang="fi-FI" altLang="fi-FI" baseline="0" dirty="0" smtClean="0"/>
              <a:t> to the </a:t>
            </a:r>
            <a:r>
              <a:rPr lang="fi-FI" altLang="fi-FI" baseline="0" dirty="0" err="1" smtClean="0"/>
              <a:t>normal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levels</a:t>
            </a:r>
            <a:r>
              <a:rPr lang="fi-FI" altLang="fi-FI" baseline="0" dirty="0" smtClean="0"/>
              <a:t> (</a:t>
            </a:r>
            <a:r>
              <a:rPr lang="fi-FI" altLang="fi-FI" baseline="0" dirty="0" err="1" smtClean="0"/>
              <a:t>normal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variation</a:t>
            </a:r>
            <a:r>
              <a:rPr lang="fi-FI" altLang="fi-FI" baseline="0" dirty="0" smtClean="0"/>
              <a:t>, </a:t>
            </a:r>
            <a:r>
              <a:rPr lang="fi-FI" altLang="fi-FI" baseline="0" dirty="0" err="1" smtClean="0"/>
              <a:t>fluctuation</a:t>
            </a:r>
            <a:r>
              <a:rPr lang="fi-FI" altLang="fi-FI" baseline="0" dirty="0" smtClean="0"/>
              <a:t>)</a:t>
            </a:r>
            <a:endParaRPr lang="fi-FI" altLang="fi-FI" dirty="0" smtClean="0"/>
          </a:p>
          <a:p>
            <a:pPr eaLnBrk="1" hangingPunct="1">
              <a:spcBef>
                <a:spcPct val="0"/>
              </a:spcBef>
            </a:pPr>
            <a:r>
              <a:rPr lang="fi-FI" altLang="fi-FI" dirty="0" smtClean="0"/>
              <a:t>-2015 </a:t>
            </a:r>
            <a:r>
              <a:rPr lang="fi-FI" altLang="fi-FI" dirty="0" smtClean="0">
                <a:sym typeface="Wingdings" panose="05000000000000000000" pitchFamily="2" charset="2"/>
              </a:rPr>
              <a:t> 32400 </a:t>
            </a:r>
            <a:r>
              <a:rPr lang="fi-FI" altLang="fi-FI" dirty="0" err="1" smtClean="0">
                <a:sym typeface="Wingdings" panose="05000000000000000000" pitchFamily="2" charset="2"/>
              </a:rPr>
              <a:t>refugees</a:t>
            </a:r>
            <a:endParaRPr lang="fi-FI" altLang="fi-FI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 dirty="0" smtClean="0">
                <a:sym typeface="Wingdings" panose="05000000000000000000" pitchFamily="2" charset="2"/>
              </a:rPr>
              <a:t>-2016</a:t>
            </a:r>
            <a:r>
              <a:rPr lang="fi-FI" altLang="fi-FI" baseline="0" dirty="0" smtClean="0">
                <a:sym typeface="Wingdings" panose="05000000000000000000" pitchFamily="2" charset="2"/>
              </a:rPr>
              <a:t>  5500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refugees</a:t>
            </a:r>
            <a:endParaRPr lang="fi-FI" altLang="fi-FI" baseline="0" dirty="0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fi-FI" altLang="fi-FI" baseline="0" dirty="0" err="1" smtClean="0">
                <a:sym typeface="Wingdings" panose="05000000000000000000" pitchFamily="2" charset="2"/>
              </a:rPr>
              <a:t>-so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many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hate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crime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cases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that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processing</a:t>
            </a:r>
            <a:r>
              <a:rPr lang="fi-FI" altLang="fi-FI" baseline="0" dirty="0" smtClean="0">
                <a:sym typeface="Wingdings" panose="05000000000000000000" pitchFamily="2" charset="2"/>
              </a:rPr>
              <a:t> of the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cases</a:t>
            </a:r>
            <a:r>
              <a:rPr lang="fi-FI" altLang="fi-FI" baseline="0" dirty="0" smtClean="0">
                <a:sym typeface="Wingdings" panose="05000000000000000000" pitchFamily="2" charset="2"/>
              </a:rPr>
              <a:t> in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police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started</a:t>
            </a:r>
            <a:r>
              <a:rPr lang="fi-FI" altLang="fi-FI" baseline="0" dirty="0" smtClean="0">
                <a:sym typeface="Wingdings" panose="05000000000000000000" pitchFamily="2" charset="2"/>
              </a:rPr>
              <a:t> to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back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up</a:t>
            </a:r>
            <a:r>
              <a:rPr lang="fi-FI" altLang="fi-FI" baseline="0" dirty="0" smtClean="0">
                <a:sym typeface="Wingdings" panose="05000000000000000000" pitchFamily="2" charset="2"/>
              </a:rPr>
              <a:t> (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get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jammed</a:t>
            </a:r>
            <a:r>
              <a:rPr lang="fi-FI" altLang="fi-FI" baseline="0" dirty="0" smtClean="0">
                <a:sym typeface="Wingdings" panose="05000000000000000000" pitchFamily="2" charset="2"/>
              </a:rPr>
              <a:t>) 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happened</a:t>
            </a:r>
            <a:r>
              <a:rPr lang="fi-FI" altLang="fi-FI" baseline="0" dirty="0" smtClean="0">
                <a:sym typeface="Wingdings" panose="05000000000000000000" pitchFamily="2" charset="2"/>
              </a:rPr>
              <a:t> with the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hate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crimes</a:t>
            </a:r>
            <a:r>
              <a:rPr lang="fi-FI" altLang="fi-FI" baseline="0" dirty="0" smtClean="0">
                <a:sym typeface="Wingdings" panose="05000000000000000000" pitchFamily="2" charset="2"/>
              </a:rPr>
              <a:t> in the internet (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hate</a:t>
            </a:r>
            <a:r>
              <a:rPr lang="fi-FI" altLang="fi-FI" baseline="0" dirty="0" smtClean="0">
                <a:sym typeface="Wingdings" panose="05000000000000000000" pitchFamily="2" charset="2"/>
              </a:rPr>
              <a:t> </a:t>
            </a:r>
            <a:r>
              <a:rPr lang="fi-FI" altLang="fi-FI" baseline="0" dirty="0" err="1" smtClean="0">
                <a:sym typeface="Wingdings" panose="05000000000000000000" pitchFamily="2" charset="2"/>
              </a:rPr>
              <a:t>speech</a:t>
            </a:r>
            <a:r>
              <a:rPr lang="fi-FI" altLang="fi-FI" baseline="0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4036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1D4AA-8734-4BC9-A59D-0DDF4293F0F8}" type="slidenum">
              <a:rPr lang="fi-FI" altLang="fi-FI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altLang="fi-FI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dirty="0" err="1" smtClean="0"/>
              <a:t>-only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crimes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based</a:t>
            </a:r>
            <a:r>
              <a:rPr lang="fi-FI" altLang="fi-FI" baseline="0" dirty="0" smtClean="0"/>
              <a:t> on </a:t>
            </a:r>
            <a:r>
              <a:rPr lang="fi-FI" altLang="fi-FI" baseline="0" dirty="0" err="1" smtClean="0"/>
              <a:t>religion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or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belief</a:t>
            </a:r>
            <a:r>
              <a:rPr lang="fi-FI" altLang="fi-FI" baseline="0" dirty="0" smtClean="0"/>
              <a:t> </a:t>
            </a:r>
            <a:r>
              <a:rPr lang="fi-FI" altLang="fi-FI" baseline="0" dirty="0" err="1" smtClean="0"/>
              <a:t>increased</a:t>
            </a:r>
            <a:endParaRPr lang="fi-FI" altLang="fi-FI" dirty="0" smtClean="0"/>
          </a:p>
        </p:txBody>
      </p:sp>
      <p:sp>
        <p:nvSpPr>
          <p:cNvPr id="45060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33F5-8342-4C02-8155-3F7222940DEF}" type="slidenum">
              <a:rPr lang="fi-FI" altLang="fi-FI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altLang="fi-FI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International </a:t>
            </a:r>
            <a:r>
              <a:rPr lang="fi-FI" dirty="0" err="1" smtClean="0"/>
              <a:t>agreements</a:t>
            </a:r>
            <a:r>
              <a:rPr lang="fi-FI" dirty="0" smtClean="0"/>
              <a:t> 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statistics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hate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crimes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provided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basis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developing</a:t>
            </a:r>
            <a:r>
              <a:rPr lang="fi-FI" baseline="0" dirty="0" smtClean="0"/>
              <a:t> the </a:t>
            </a:r>
            <a:r>
              <a:rPr lang="fi-FI" baseline="0" dirty="0" err="1" smtClean="0"/>
              <a:t>practice</a:t>
            </a:r>
            <a:r>
              <a:rPr lang="fi-FI" baseline="0" dirty="0" smtClean="0"/>
              <a:t>. (FRA &amp; OSCE)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81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-reported</a:t>
            </a:r>
            <a:r>
              <a:rPr lang="fi-FI" baseline="0" dirty="0" smtClean="0"/>
              <a:t> to </a:t>
            </a:r>
            <a:r>
              <a:rPr lang="fi-FI" dirty="0" err="1" smtClean="0"/>
              <a:t>civil</a:t>
            </a:r>
            <a:r>
              <a:rPr lang="fi-FI" dirty="0" smtClean="0"/>
              <a:t> </a:t>
            </a:r>
            <a:r>
              <a:rPr lang="fi-FI" dirty="0" err="1" smtClean="0"/>
              <a:t>society</a:t>
            </a:r>
            <a:r>
              <a:rPr lang="fi-FI" dirty="0" smtClean="0"/>
              <a:t> etc.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not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included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43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-will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in the 2017 </a:t>
            </a:r>
            <a:r>
              <a:rPr lang="fi-FI" dirty="0" err="1" smtClean="0"/>
              <a:t>statistics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311D-10FC-406A-8EE6-E0E581ED49AE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16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91553D-45E1-4CCD-AD44-7DB883F4D855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1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white">
          <a:xfrm>
            <a:off x="250825" y="1412875"/>
            <a:ext cx="8642350" cy="4032250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Suorakulmio 6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2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3063"/>
            <a:ext cx="1881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4"/>
            <a:ext cx="7120880" cy="159295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C5C5C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5536" y="3100039"/>
            <a:ext cx="7137964" cy="130216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4" name="Tekstin paikkamerkki 73"/>
          <p:cNvSpPr>
            <a:spLocks noGrp="1"/>
          </p:cNvSpPr>
          <p:nvPr>
            <p:ph type="body" sz="quarter" idx="13"/>
          </p:nvPr>
        </p:nvSpPr>
        <p:spPr>
          <a:xfrm>
            <a:off x="1187624" y="4582393"/>
            <a:ext cx="4824536" cy="790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3E69-5E64-4B97-81CA-9613C99F59D5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1" name="Dian numeron paikkamerkki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6440-C6E9-41B4-8CF0-FCE7301205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2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hidden">
          <a:xfrm>
            <a:off x="250825" y="1412875"/>
            <a:ext cx="8642350" cy="4032250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D8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7" name="Suorakulmio 6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B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3063"/>
            <a:ext cx="1881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4"/>
            <a:ext cx="7120880" cy="159295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BAF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5536" y="3100039"/>
            <a:ext cx="7137964" cy="130216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4" name="Tekstin paikkamerkki 73"/>
          <p:cNvSpPr>
            <a:spLocks noGrp="1"/>
          </p:cNvSpPr>
          <p:nvPr>
            <p:ph type="body" sz="quarter" idx="13"/>
          </p:nvPr>
        </p:nvSpPr>
        <p:spPr>
          <a:xfrm>
            <a:off x="1187624" y="4582393"/>
            <a:ext cx="4824536" cy="7908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baseline="0">
                <a:solidFill>
                  <a:srgbClr val="00BAF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5E36-CCEB-4F24-8AEB-E1776E918A31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1" name="Dian numeron paikkamerkki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FF14-71FA-4741-9C86-897752AC95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95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kuva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hidden">
          <a:xfrm>
            <a:off x="250825" y="1412875"/>
            <a:ext cx="8642350" cy="244792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7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3063"/>
            <a:ext cx="1881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Kuvan paikkamerkki 2"/>
          <p:cNvSpPr>
            <a:spLocks noGrp="1" noChangeAspect="1"/>
          </p:cNvSpPr>
          <p:nvPr>
            <p:ph type="pic" idx="14"/>
          </p:nvPr>
        </p:nvSpPr>
        <p:spPr>
          <a:xfrm>
            <a:off x="0" y="3861047"/>
            <a:ext cx="9144000" cy="2996953"/>
          </a:xfr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5"/>
            <a:ext cx="7120880" cy="998220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BAF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5536" y="2420889"/>
            <a:ext cx="7137964" cy="64807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4" name="Tekstin paikkamerkki 73"/>
          <p:cNvSpPr>
            <a:spLocks noGrp="1"/>
          </p:cNvSpPr>
          <p:nvPr>
            <p:ph type="body" sz="quarter" idx="13"/>
          </p:nvPr>
        </p:nvSpPr>
        <p:spPr>
          <a:xfrm>
            <a:off x="1187624" y="3212977"/>
            <a:ext cx="7160922" cy="3600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baseline="0">
                <a:solidFill>
                  <a:srgbClr val="00BAF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6D3C-C070-4084-AA47-69A88A8248E5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0" name="Dian numeron paikkamerkki 5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21AA-B96E-4F19-9BD0-17BDAAC966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97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 bwMode="hidden">
          <a:xfrm>
            <a:off x="250825" y="260350"/>
            <a:ext cx="8642350" cy="518477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D8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B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381750"/>
            <a:ext cx="89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4"/>
            <a:ext cx="7120880" cy="3240360"/>
          </a:xfrm>
        </p:spPr>
        <p:txBody>
          <a:bodyPr anchor="ctr">
            <a:noAutofit/>
          </a:bodyPr>
          <a:lstStyle>
            <a:lvl1pPr algn="ctr"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732B-0C34-490A-A83F-1C1CA806C1DB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9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0FDC-051A-48FF-806C-9000998AE5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54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7F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106D-9D0D-402B-A7A2-A7512D241B61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1DAD-9B24-4576-A96D-EAD0CF8342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08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7F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85370" y="1700808"/>
            <a:ext cx="3830646" cy="442535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826767" cy="442535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563-5779-4738-83AC-3535C494D553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0D3D-9CB3-4484-8577-623EB679B5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34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7F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676401"/>
            <a:ext cx="8136904" cy="2040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Kuvan paikkamerkki 2"/>
          <p:cNvSpPr>
            <a:spLocks noGrp="1" noChangeAspect="1"/>
          </p:cNvSpPr>
          <p:nvPr>
            <p:ph type="pic" idx="13"/>
          </p:nvPr>
        </p:nvSpPr>
        <p:spPr>
          <a:xfrm>
            <a:off x="251520" y="3861047"/>
            <a:ext cx="8640960" cy="2448273"/>
          </a:xfrm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C37D-64B8-4912-AFF4-D11395267F5D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6F62-CD79-4801-ACEE-A2633AB30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88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sivu pysty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7F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4496" cy="10548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51520" y="0"/>
            <a:ext cx="3960440" cy="6289200"/>
          </a:xfrm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427984" y="1628800"/>
            <a:ext cx="4464496" cy="4610000"/>
          </a:xfrm>
        </p:spPr>
        <p:txBody>
          <a:bodyPr>
            <a:noAutofit/>
          </a:bodyPr>
          <a:lstStyle>
            <a:lvl1pPr marL="355600" indent="-355600">
              <a:buFont typeface="Arial" pitchFamily="34" charset="0"/>
              <a:buChar char="•"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07C8-CF70-4748-A32A-AD9B569A0F88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E2E4-4C0E-484E-83B6-D4398B793D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86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7F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6012-5004-407B-8129-A93A2160EBC6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EE65-7728-4A0E-8445-42796501083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4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lisäv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 bwMode="hidden">
          <a:xfrm>
            <a:off x="250825" y="260350"/>
            <a:ext cx="8642350" cy="518477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D8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B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Tekstiruutu 5"/>
          <p:cNvSpPr txBox="1">
            <a:spLocks noChangeArrowheads="1"/>
          </p:cNvSpPr>
          <p:nvPr userDrawn="1"/>
        </p:nvSpPr>
        <p:spPr bwMode="auto">
          <a:xfrm>
            <a:off x="2268538" y="2782888"/>
            <a:ext cx="460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altLang="fi-FI" sz="3800" b="1" smtClean="0">
                <a:solidFill>
                  <a:schemeClr val="bg2"/>
                </a:solidFill>
              </a:rPr>
              <a:t>Kiitos</a:t>
            </a:r>
          </a:p>
        </p:txBody>
      </p:sp>
      <p:pic>
        <p:nvPicPr>
          <p:cNvPr id="7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381750"/>
            <a:ext cx="89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3933056"/>
            <a:ext cx="7200800" cy="648072"/>
          </a:xfrm>
        </p:spPr>
        <p:txBody>
          <a:bodyPr anchor="ctr">
            <a:noAutofit/>
          </a:bodyPr>
          <a:lstStyle>
            <a:lvl1pPr algn="ctr">
              <a:defRPr sz="1400" b="0">
                <a:solidFill>
                  <a:srgbClr val="00BAF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F92D-F95B-4E52-8075-F067DDFD4828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0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4E5A-1B0B-4716-B45D-13910AEBA7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white">
          <a:xfrm>
            <a:off x="250825" y="1412875"/>
            <a:ext cx="8642350" cy="244792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7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3063"/>
            <a:ext cx="1881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Kuvan paikkamerkki 2"/>
          <p:cNvSpPr>
            <a:spLocks noGrp="1" noChangeAspect="1"/>
          </p:cNvSpPr>
          <p:nvPr>
            <p:ph type="pic" idx="14"/>
          </p:nvPr>
        </p:nvSpPr>
        <p:spPr>
          <a:xfrm>
            <a:off x="0" y="3861047"/>
            <a:ext cx="9144000" cy="2996953"/>
          </a:xfr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5"/>
            <a:ext cx="7120880" cy="998220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C5C5C5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5536" y="2420889"/>
            <a:ext cx="7137964" cy="64807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4" name="Tekstin paikkamerkki 73"/>
          <p:cNvSpPr>
            <a:spLocks noGrp="1"/>
          </p:cNvSpPr>
          <p:nvPr>
            <p:ph type="body" sz="quarter" idx="13"/>
          </p:nvPr>
        </p:nvSpPr>
        <p:spPr>
          <a:xfrm>
            <a:off x="1187624" y="3212977"/>
            <a:ext cx="7160922" cy="3600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132C-F39E-4C7F-A4A6-5572C23EC45D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0" name="Dian numeron paikkamerkki 5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3F7E-6AFA-49B9-9B18-0B7AA92BEC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21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 bwMode="white">
          <a:xfrm>
            <a:off x="250825" y="260350"/>
            <a:ext cx="8642350" cy="518477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2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6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381750"/>
            <a:ext cx="89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5536" y="1484784"/>
            <a:ext cx="7120880" cy="3240360"/>
          </a:xfrm>
        </p:spPr>
        <p:txBody>
          <a:bodyPr anchor="ctr">
            <a:noAutofit/>
          </a:bodyPr>
          <a:lstStyle>
            <a:lvl1pPr algn="ctr"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C2CC-6404-4C5C-9B62-7D792D4EE540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9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534B-49DE-4968-9EF4-FB1F449B48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14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EB27-2A96-476F-8B4E-83B353FE9F49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C1D2-8491-472B-B09A-AB59CA280F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28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85370" y="1700808"/>
            <a:ext cx="3830646" cy="442535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826767" cy="442535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C46C-725E-48C9-8523-BEA465DCBCBE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D949-F4A8-4015-AFD2-18A24D42DC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28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676401"/>
            <a:ext cx="8136904" cy="2040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Kuvan paikkamerkki 2"/>
          <p:cNvSpPr>
            <a:spLocks noGrp="1" noChangeAspect="1"/>
          </p:cNvSpPr>
          <p:nvPr>
            <p:ph type="pic" idx="13"/>
          </p:nvPr>
        </p:nvSpPr>
        <p:spPr>
          <a:xfrm>
            <a:off x="251520" y="3861047"/>
            <a:ext cx="8640960" cy="2448273"/>
          </a:xfrm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4AD-00E4-435E-B083-3DA4052E35E2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C69-B790-46E6-8C67-C9BAB420EC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4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464496" cy="105480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51520" y="0"/>
            <a:ext cx="3960440" cy="6289200"/>
          </a:xfrm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427984" y="1628800"/>
            <a:ext cx="4464496" cy="4610000"/>
          </a:xfrm>
        </p:spPr>
        <p:txBody>
          <a:bodyPr>
            <a:noAutofit/>
          </a:bodyPr>
          <a:lstStyle>
            <a:lvl1pPr marL="355600" indent="-355600">
              <a:buFont typeface="Arial" pitchFamily="34" charset="0"/>
              <a:buChar char="•"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D6AF-9F31-4981-90B4-7AA885456147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443F-7F79-4E00-9C85-466360B87E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6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9144000" cy="14589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353A-BC80-423B-AEFB-6E26E53FC5F7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4BD1-F409-4052-8C0B-E0BB18E25A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9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 bwMode="white">
          <a:xfrm>
            <a:off x="250825" y="260350"/>
            <a:ext cx="8642350" cy="5184775"/>
          </a:xfrm>
          <a:prstGeom prst="rect">
            <a:avLst/>
          </a:prstGeom>
          <a:solidFill>
            <a:srgbClr val="06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Suorakulmio 4"/>
          <p:cNvSpPr/>
          <p:nvPr userDrawn="1"/>
        </p:nvSpPr>
        <p:spPr bwMode="hidden">
          <a:xfrm>
            <a:off x="250825" y="5445125"/>
            <a:ext cx="8642350" cy="504825"/>
          </a:xfrm>
          <a:prstGeom prst="rect">
            <a:avLst/>
          </a:prstGeom>
          <a:solidFill>
            <a:srgbClr val="002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Tekstiruutu 5"/>
          <p:cNvSpPr txBox="1">
            <a:spLocks noChangeArrowheads="1"/>
          </p:cNvSpPr>
          <p:nvPr userDrawn="1"/>
        </p:nvSpPr>
        <p:spPr bwMode="auto">
          <a:xfrm>
            <a:off x="2268538" y="2782888"/>
            <a:ext cx="4606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i-FI" altLang="fi-FI" sz="3800" b="1" smtClean="0">
                <a:solidFill>
                  <a:schemeClr val="bg2"/>
                </a:solidFill>
              </a:rPr>
              <a:t>Kiitos</a:t>
            </a:r>
          </a:p>
        </p:txBody>
      </p:sp>
      <p:pic>
        <p:nvPicPr>
          <p:cNvPr id="7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381750"/>
            <a:ext cx="89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3933056"/>
            <a:ext cx="7200800" cy="648072"/>
          </a:xfrm>
        </p:spPr>
        <p:txBody>
          <a:bodyPr anchor="ctr">
            <a:noAutofit/>
          </a:bodyPr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70A2-1C93-49F5-A7E2-5EC54DB78842}" type="datetime1">
              <a:rPr lang="fi-FI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10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E21-45FF-4166-A5EF-A9D006D0E8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2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9750" y="212725"/>
            <a:ext cx="81359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Lisää otsikko napsauttamalla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9750" y="1676400"/>
            <a:ext cx="81359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Lisää tekstiä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42988" y="6497638"/>
            <a:ext cx="865187" cy="2047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637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68C138-3EF3-4CC1-8182-77737252C0DC}" type="datetime1">
              <a:rPr lang="fi-FI"/>
              <a:pPr>
                <a:defRPr/>
              </a:pPr>
              <a:t>22.3.2019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08175" y="6497638"/>
            <a:ext cx="4040188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637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Alatunnistetiedot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08000" y="6497638"/>
            <a:ext cx="534988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6377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C4CFCA-821D-4D95-8052-646B72EB93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32" name="Kuva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381750"/>
            <a:ext cx="898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6377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63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6377B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43025" indent="-26828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611560" y="1908055"/>
            <a:ext cx="7120880" cy="1592953"/>
          </a:xfrm>
        </p:spPr>
        <p:txBody>
          <a:bodyPr/>
          <a:lstStyle/>
          <a:p>
            <a:r>
              <a:rPr lang="en-US" dirty="0" smtClean="0"/>
              <a:t>The Finnish hate crime monitoring system</a:t>
            </a:r>
            <a:endParaRPr lang="en-US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Jenita Rauta, PhD</a:t>
            </a:r>
          </a:p>
          <a:p>
            <a:r>
              <a:rPr lang="en-US" dirty="0" smtClean="0"/>
              <a:t>Police University College, Finland</a:t>
            </a:r>
            <a:endParaRPr lang="en-US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A80132C-F39E-4C7F-A4A6-5572C23EC45D}" type="datetime1">
              <a:rPr lang="en-US" smtClean="0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753F7E-6AFA-49B9-9B18-0B7AA92BEC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36928" cy="40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factors and things to consider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uspected hate crimes reported to the police</a:t>
            </a:r>
          </a:p>
          <a:p>
            <a:pPr lvl="1"/>
            <a:r>
              <a:rPr lang="en-US" dirty="0" smtClean="0"/>
              <a:t>Court decides if the crime is considered as a hate crime and if the aggravating circumstances are met</a:t>
            </a:r>
          </a:p>
          <a:p>
            <a:r>
              <a:rPr lang="en-US" dirty="0" smtClean="0"/>
              <a:t>Hate crimes not reported to the police are not included</a:t>
            </a:r>
          </a:p>
          <a:p>
            <a:r>
              <a:rPr lang="en-US" dirty="0" smtClean="0"/>
              <a:t>The identification of suspected hate crimes depends significantly on how the case report has been written by the police officer</a:t>
            </a:r>
          </a:p>
          <a:p>
            <a:r>
              <a:rPr lang="en-US" dirty="0"/>
              <a:t>Reports with typing errors might not be </a:t>
            </a:r>
            <a:r>
              <a:rPr lang="en-US" dirty="0" smtClean="0"/>
              <a:t>found</a:t>
            </a:r>
          </a:p>
          <a:p>
            <a:r>
              <a:rPr lang="en-US" dirty="0" smtClean="0"/>
              <a:t>The backgrounds of the victims/offenders can only be derived from what is written in the police report </a:t>
            </a:r>
          </a:p>
          <a:p>
            <a:pPr lvl="1"/>
            <a:r>
              <a:rPr lang="en-US" dirty="0" smtClean="0"/>
              <a:t>Information on nationality and place of birth available</a:t>
            </a:r>
          </a:p>
          <a:p>
            <a:pPr lvl="1"/>
            <a:r>
              <a:rPr lang="en-US" dirty="0" smtClean="0"/>
              <a:t>No separate recording criterion for ethnic background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9EB27-2A96-476F-8B4E-83B353FE9F49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C1D2-8491-472B-B09A-AB59CA280F3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1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crimes against Roma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thnic </a:t>
            </a:r>
            <a:r>
              <a:rPr lang="en-US" dirty="0"/>
              <a:t>descent is not recorded in the </a:t>
            </a:r>
            <a:r>
              <a:rPr lang="en-US" dirty="0" smtClean="0"/>
              <a:t>police system</a:t>
            </a:r>
          </a:p>
          <a:p>
            <a:r>
              <a:rPr lang="en-US" dirty="0" smtClean="0"/>
              <a:t>Nationality </a:t>
            </a:r>
            <a:r>
              <a:rPr lang="en-US" dirty="0"/>
              <a:t>or place of birth is used </a:t>
            </a:r>
            <a:r>
              <a:rPr lang="en-US" dirty="0" smtClean="0"/>
              <a:t>to </a:t>
            </a:r>
            <a:r>
              <a:rPr lang="en-US" dirty="0"/>
              <a:t>indicate whether there is a hate motive based on </a:t>
            </a:r>
            <a:r>
              <a:rPr lang="en-US" dirty="0" smtClean="0"/>
              <a:t>ethnicity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dirty="0" smtClean="0"/>
              <a:t>data </a:t>
            </a:r>
            <a:r>
              <a:rPr lang="en-US" dirty="0"/>
              <a:t>on crimes against Roma has not been included </a:t>
            </a:r>
            <a:r>
              <a:rPr lang="en-US" dirty="0" smtClean="0"/>
              <a:t>	previously</a:t>
            </a:r>
          </a:p>
          <a:p>
            <a:r>
              <a:rPr lang="en-US" dirty="0" smtClean="0"/>
              <a:t>This year </a:t>
            </a:r>
            <a:r>
              <a:rPr lang="en-US" dirty="0"/>
              <a:t>and with the consent of the Roma community, hate crime against Roma people will be included as a new </a:t>
            </a:r>
            <a:r>
              <a:rPr lang="en-US" dirty="0" smtClean="0"/>
              <a:t>category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will be retrieved as the selected raw data is being </a:t>
            </a:r>
            <a:r>
              <a:rPr lang="en-US" dirty="0" smtClean="0"/>
              <a:t>analyzed</a:t>
            </a:r>
            <a:endParaRPr lang="en-US" dirty="0"/>
          </a:p>
          <a:p>
            <a:pPr marL="536575" lvl="1" indent="0">
              <a:buNone/>
            </a:pPr>
            <a:endParaRPr lang="en-US" dirty="0"/>
          </a:p>
          <a:p>
            <a:pPr marL="536575" lvl="1" indent="0">
              <a:buNone/>
            </a:pPr>
            <a:endParaRPr lang="en-US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9EB27-2A96-476F-8B4E-83B353FE9F49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C1D2-8491-472B-B09A-AB59CA280F3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5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Related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/>
              <a:t>of Trainers, Training Against Hate Crimes for Law Enforcement (TAHCLE) by OSCE, ODIHR held at the beginning of 2017</a:t>
            </a:r>
          </a:p>
          <a:p>
            <a:pPr lvl="1"/>
            <a:r>
              <a:rPr lang="en-US" dirty="0"/>
              <a:t>Effect on hate crime recognition, reporting and investigation?</a:t>
            </a:r>
          </a:p>
          <a:p>
            <a:pPr marL="536575" lvl="1" indent="0">
              <a:buNone/>
            </a:pPr>
            <a:endParaRPr lang="en-US" dirty="0"/>
          </a:p>
          <a:p>
            <a:r>
              <a:rPr lang="en-US" dirty="0"/>
              <a:t>Additional resources and police officers directed to investigating hate crimes and hate speech </a:t>
            </a:r>
          </a:p>
          <a:p>
            <a:pPr lvl="1"/>
            <a:r>
              <a:rPr lang="en-US" dirty="0"/>
              <a:t>Hate speech investigation group, March 2017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9EB27-2A96-476F-8B4E-83B353FE9F49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C1D2-8491-472B-B09A-AB59CA280F3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0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Partners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3A6E6-63BD-40BA-818A-2F4B194E2396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D0A73-4D63-4618-9311-474B9A9EE02C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014711" cy="8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40782"/>
            <a:ext cx="2499202" cy="7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71056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82" y="4869159"/>
            <a:ext cx="2155338" cy="9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06" y="4293096"/>
            <a:ext cx="1924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24" y="3042290"/>
            <a:ext cx="1748780" cy="9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1695475"/>
            <a:ext cx="2066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33575"/>
            <a:ext cx="209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7120880" cy="1800200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>
                <a:solidFill>
                  <a:srgbClr val="FFFFFF"/>
                </a:solidFill>
              </a:rPr>
              <a:t>jenita.rauta@poliisi.fi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www.polamk.fi/julkaisut</a:t>
            </a:r>
            <a:r>
              <a:rPr lang="en-US" sz="1200" dirty="0">
                <a:solidFill>
                  <a:srgbClr val="FFFFFF"/>
                </a:solidFill>
              </a:rPr>
              <a:t/>
            </a:r>
            <a:br>
              <a:rPr lang="en-US" sz="1200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353A-BC80-423B-AEFB-6E26E53FC5F7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4BD1-F409-4052-8C0B-E0BB18E25A29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9827"/>
            <a:ext cx="3672408" cy="24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Suspected hate crimes reported to police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9750" y="1844824"/>
            <a:ext cx="8135938" cy="4392613"/>
          </a:xfrm>
        </p:spPr>
        <p:txBody>
          <a:bodyPr/>
          <a:lstStyle/>
          <a:p>
            <a:r>
              <a:rPr lang="en-US" dirty="0"/>
              <a:t>The Criminal Code of Finland does not include a definition of hate crime</a:t>
            </a:r>
          </a:p>
          <a:p>
            <a:pPr lvl="1"/>
            <a:r>
              <a:rPr lang="en-US" dirty="0" smtClean="0"/>
              <a:t>Motive as grounds for increasing the severity of the punishment (aggravating circumstances)</a:t>
            </a:r>
          </a:p>
          <a:p>
            <a:r>
              <a:rPr lang="en-US" dirty="0" smtClean="0"/>
              <a:t>Statistical reports </a:t>
            </a:r>
            <a:r>
              <a:rPr lang="en-US" dirty="0"/>
              <a:t>on racist crime have been </a:t>
            </a:r>
            <a:r>
              <a:rPr lang="en-US" dirty="0" smtClean="0"/>
              <a:t>published annually since 1998</a:t>
            </a:r>
          </a:p>
          <a:p>
            <a:pPr lvl="1"/>
            <a:r>
              <a:rPr lang="en-US" dirty="0" smtClean="0"/>
              <a:t>the Ministry of Interior's Police </a:t>
            </a:r>
            <a:r>
              <a:rPr lang="en-US" dirty="0"/>
              <a:t>Department </a:t>
            </a:r>
            <a:r>
              <a:rPr lang="en-US" dirty="0" smtClean="0"/>
              <a:t>(reports from years 1997-2002)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Police University </a:t>
            </a:r>
            <a:r>
              <a:rPr lang="en-US" dirty="0" smtClean="0"/>
              <a:t>College (reports from years 2003-2016)  </a:t>
            </a:r>
          </a:p>
          <a:p>
            <a:r>
              <a:rPr lang="en-US" dirty="0" smtClean="0"/>
              <a:t>Collection of information developed into a more extensive system of monitoring hate crime in 2009 </a:t>
            </a:r>
          </a:p>
          <a:p>
            <a:pPr marL="536575" lvl="1" indent="0">
              <a:buNone/>
            </a:pPr>
            <a:endParaRPr lang="en-US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353A-BC80-423B-AEFB-6E26E53FC5F7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4BD1-F409-4052-8C0B-E0BB18E25A2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Suspected hate crimes reported to police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9750" y="1988715"/>
            <a:ext cx="8135938" cy="3816549"/>
          </a:xfrm>
        </p:spPr>
        <p:txBody>
          <a:bodyPr/>
          <a:lstStyle/>
          <a:p>
            <a:r>
              <a:rPr lang="en-US" dirty="0"/>
              <a:t>Definition of hate crime for the purpose of the hate crime statistics in Finland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36575" lvl="1" indent="0">
              <a:buNone/>
            </a:pPr>
            <a:r>
              <a:rPr lang="en-US" b="1" i="1" dirty="0" smtClean="0"/>
              <a:t>	a </a:t>
            </a:r>
            <a:r>
              <a:rPr lang="en-US" b="1" i="1" dirty="0"/>
              <a:t>crime </a:t>
            </a:r>
            <a:r>
              <a:rPr lang="en-US" i="1" dirty="0"/>
              <a:t>against a person, group, somebody’s property, </a:t>
            </a:r>
            <a:r>
              <a:rPr lang="en-US" i="1" dirty="0" smtClean="0"/>
              <a:t>	institution</a:t>
            </a:r>
            <a:r>
              <a:rPr lang="en-US" i="1" dirty="0"/>
              <a:t>, or a representative of these, </a:t>
            </a:r>
            <a:r>
              <a:rPr lang="en-US" b="1" i="1" dirty="0" smtClean="0"/>
              <a:t>motivated by 	prejudice or hostility</a:t>
            </a:r>
            <a:r>
              <a:rPr lang="en-US" i="1" dirty="0" smtClean="0"/>
              <a:t> towards the victim’s </a:t>
            </a:r>
            <a:r>
              <a:rPr lang="en-US" b="1" i="1" dirty="0" smtClean="0"/>
              <a:t>real or perceived 	</a:t>
            </a:r>
            <a:r>
              <a:rPr lang="en-US" i="1" u="sng" dirty="0" smtClean="0"/>
              <a:t>ethnic or national origin</a:t>
            </a:r>
            <a:r>
              <a:rPr lang="en-US" i="1" dirty="0" smtClean="0"/>
              <a:t>, </a:t>
            </a:r>
            <a:r>
              <a:rPr lang="en-US" i="1" u="sng" dirty="0" smtClean="0"/>
              <a:t>religion or belief</a:t>
            </a:r>
            <a:r>
              <a:rPr lang="en-US" i="1" dirty="0" smtClean="0"/>
              <a:t>, </a:t>
            </a:r>
            <a:r>
              <a:rPr lang="en-US" i="1" u="sng" dirty="0" smtClean="0"/>
              <a:t>sexual orientation</a:t>
            </a:r>
            <a:r>
              <a:rPr lang="en-US" i="1" dirty="0" smtClean="0"/>
              <a:t>, 	</a:t>
            </a:r>
            <a:r>
              <a:rPr lang="en-US" i="1" u="sng" dirty="0" smtClean="0"/>
              <a:t>transgender identity or appearance</a:t>
            </a:r>
            <a:r>
              <a:rPr lang="en-US" i="1" dirty="0" smtClean="0"/>
              <a:t>, or </a:t>
            </a:r>
            <a:r>
              <a:rPr lang="en-US" i="1" u="sng" dirty="0" smtClean="0"/>
              <a:t>disability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353A-BC80-423B-AEFB-6E26E53FC5F7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4BD1-F409-4052-8C0B-E0BB18E25A2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9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raw data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</a:t>
            </a:r>
            <a:r>
              <a:rPr lang="en-US" dirty="0"/>
              <a:t>reports </a:t>
            </a:r>
            <a:r>
              <a:rPr lang="en-US" dirty="0" smtClean="0"/>
              <a:t>searched from </a:t>
            </a:r>
            <a:r>
              <a:rPr lang="en-US" dirty="0"/>
              <a:t>the police information </a:t>
            </a:r>
            <a:r>
              <a:rPr lang="en-US" dirty="0" smtClean="0"/>
              <a:t>system</a:t>
            </a:r>
          </a:p>
          <a:p>
            <a:r>
              <a:rPr lang="en-US" dirty="0"/>
              <a:t>S</a:t>
            </a:r>
            <a:r>
              <a:rPr lang="en-US" dirty="0" smtClean="0"/>
              <a:t>earch parameters</a:t>
            </a:r>
            <a:endParaRPr lang="en-US" dirty="0"/>
          </a:p>
          <a:p>
            <a:pPr marL="993775" lvl="1" indent="-457200">
              <a:buAutoNum type="arabicPeriod"/>
            </a:pPr>
            <a:r>
              <a:rPr lang="en-US" dirty="0" smtClean="0"/>
              <a:t>All reports the police have marked with the </a:t>
            </a:r>
            <a:r>
              <a:rPr lang="en-US" i="1" u="sng" dirty="0" smtClean="0"/>
              <a:t>hate crime code</a:t>
            </a:r>
            <a:r>
              <a:rPr lang="en-US" u="sng" dirty="0" smtClean="0"/>
              <a:t> </a:t>
            </a:r>
          </a:p>
          <a:p>
            <a:pPr marL="993775" lvl="1" indent="-457200">
              <a:buAutoNum type="arabicPeriod"/>
            </a:pPr>
            <a:r>
              <a:rPr lang="en-US" dirty="0" smtClean="0"/>
              <a:t>All reports with the letter combination </a:t>
            </a:r>
            <a:r>
              <a:rPr lang="en-US" i="1" u="sng" dirty="0" smtClean="0"/>
              <a:t>"racist" or "racism"</a:t>
            </a:r>
          </a:p>
          <a:p>
            <a:pPr marL="993775" lvl="1" indent="-457200">
              <a:buAutoNum type="arabicPeriod"/>
            </a:pPr>
            <a:r>
              <a:rPr lang="en-US" dirty="0" smtClean="0"/>
              <a:t>All reports that include </a:t>
            </a:r>
            <a:r>
              <a:rPr lang="en-US" i="1" u="sng" dirty="0" smtClean="0"/>
              <a:t>one of specified criminal titles AND one of the used search terms (271 keywords)</a:t>
            </a:r>
          </a:p>
          <a:p>
            <a:pPr marL="993775" lvl="1" indent="-457200">
              <a:buAutoNum type="arabicPeriod"/>
            </a:pPr>
            <a:r>
              <a:rPr lang="en-US" dirty="0" smtClean="0"/>
              <a:t>All reports classified as </a:t>
            </a:r>
            <a:r>
              <a:rPr lang="en-US" i="1" u="sng" dirty="0" smtClean="0"/>
              <a:t>discrimination</a:t>
            </a:r>
            <a:r>
              <a:rPr lang="en-US" i="1" u="sng" dirty="0"/>
              <a:t>, </a:t>
            </a:r>
            <a:r>
              <a:rPr lang="en-US" i="1" u="sng" dirty="0" smtClean="0"/>
              <a:t>work/extortionate work discrimination, ethnic/aggravated ethnic agitation, genocide, preparation for the commission of a genocide, crime/aggravated crime against humanity or torture</a:t>
            </a:r>
          </a:p>
          <a:p>
            <a:pPr marL="993775" lvl="1" indent="-457200">
              <a:buAutoNum type="arabicPeriod"/>
            </a:pPr>
            <a:r>
              <a:rPr lang="en-US" dirty="0" smtClean="0"/>
              <a:t>All reports with a special </a:t>
            </a:r>
            <a:r>
              <a:rPr lang="en-US" i="1" u="sng" dirty="0" smtClean="0"/>
              <a:t>(TUPA) code</a:t>
            </a:r>
            <a:r>
              <a:rPr lang="en-US" i="1" dirty="0" smtClean="0"/>
              <a:t> </a:t>
            </a:r>
            <a:r>
              <a:rPr lang="en-US" dirty="0" smtClean="0"/>
              <a:t>that is used to monitor crimes and police action in relation to the asylum situation</a:t>
            </a:r>
          </a:p>
          <a:p>
            <a:pPr marL="5365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353A-BC80-423B-AEFB-6E26E53FC5F7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4BD1-F409-4052-8C0B-E0BB18E25A2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hate crimes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material </a:t>
            </a:r>
            <a:r>
              <a:rPr lang="en-US" dirty="0" smtClean="0"/>
              <a:t>~7000 </a:t>
            </a:r>
            <a:r>
              <a:rPr lang="en-US" dirty="0"/>
              <a:t>– 10 000 reports </a:t>
            </a:r>
            <a:r>
              <a:rPr lang="en-US" dirty="0" smtClean="0"/>
              <a:t>annually</a:t>
            </a:r>
          </a:p>
          <a:p>
            <a:r>
              <a:rPr lang="en-US" dirty="0" smtClean="0"/>
              <a:t>Police reports of offences are read through carefully </a:t>
            </a:r>
          </a:p>
          <a:p>
            <a:r>
              <a:rPr lang="en-US" dirty="0" smtClean="0"/>
              <a:t>Classified as hate crimes</a:t>
            </a:r>
          </a:p>
          <a:p>
            <a:pPr lvl="1"/>
            <a:r>
              <a:rPr lang="en-US" dirty="0" smtClean="0"/>
              <a:t>if one of the parties or the police considered the motivation for the crime to be the victim's real or perceived membership of a "protected" group</a:t>
            </a:r>
          </a:p>
          <a:p>
            <a:pPr lvl="1"/>
            <a:r>
              <a:rPr lang="en-US" dirty="0" smtClean="0"/>
              <a:t>if there is other clues about the bias motivation for example insults used during the offence</a:t>
            </a:r>
          </a:p>
          <a:p>
            <a:pPr lvl="1"/>
            <a:r>
              <a:rPr lang="en-US" dirty="0" smtClean="0"/>
              <a:t>if police have marked the report with the hate crime code</a:t>
            </a:r>
          </a:p>
          <a:p>
            <a:r>
              <a:rPr lang="en-US" dirty="0" smtClean="0"/>
              <a:t>Selected reports categorized based on the different bias motives:</a:t>
            </a:r>
            <a:r>
              <a:rPr lang="en-US" dirty="0"/>
              <a:t> </a:t>
            </a:r>
            <a:r>
              <a:rPr lang="en-US" i="1" u="sng" dirty="0" smtClean="0"/>
              <a:t>ethnic or national origin, </a:t>
            </a:r>
            <a:r>
              <a:rPr lang="en-US" i="1" u="sng" dirty="0"/>
              <a:t>r</a:t>
            </a:r>
            <a:r>
              <a:rPr lang="en-US" i="1" u="sng" dirty="0" smtClean="0"/>
              <a:t>eligion </a:t>
            </a:r>
            <a:r>
              <a:rPr lang="en-US" i="1" u="sng" dirty="0"/>
              <a:t>or </a:t>
            </a:r>
            <a:r>
              <a:rPr lang="en-US" i="1" u="sng" dirty="0" smtClean="0"/>
              <a:t>belief, sexual orientation, transgender identity or appearance, disability</a:t>
            </a:r>
          </a:p>
          <a:p>
            <a:pPr marL="5365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9EB27-2A96-476F-8B4E-83B353FE9F49}" type="datetime1">
              <a:rPr lang="fi-FI" smtClean="0"/>
              <a:pPr>
                <a:defRPr/>
              </a:pPr>
              <a:t>22.3.2019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C1D2-8491-472B-B09A-AB59CA280F3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f-ZA" altLang="fi-FI" dirty="0" smtClean="0"/>
              <a:t>Number of suspected hate crimes 2011-2016</a:t>
            </a:r>
          </a:p>
        </p:txBody>
      </p:sp>
      <p:sp>
        <p:nvSpPr>
          <p:cNvPr id="25603" name="Päivämäärän paikkamerkki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F5D23-01D9-44A6-A335-6FC20C30E268}" type="datetime1">
              <a:rPr lang="fi-FI" altLang="fi-FI" smtClean="0">
                <a:solidFill>
                  <a:srgbClr val="0637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22.3.2019</a:t>
            </a:fld>
            <a:endParaRPr lang="fi-FI" altLang="fi-FI" smtClean="0">
              <a:solidFill>
                <a:srgbClr val="06377B"/>
              </a:solidFill>
            </a:endParaRP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2E8BF-51E8-486B-B0A9-CBB5EDF2415A}" type="slidenum">
              <a:rPr lang="fi-FI" altLang="fi-FI" smtClean="0">
                <a:solidFill>
                  <a:srgbClr val="0637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altLang="fi-FI" smtClean="0">
              <a:solidFill>
                <a:srgbClr val="06377B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1" y="2204864"/>
            <a:ext cx="8949135" cy="375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i-FI" dirty="0" smtClean="0"/>
              <a:t>Hate crime reports by bias motive 2016</a:t>
            </a:r>
          </a:p>
        </p:txBody>
      </p:sp>
      <p:sp>
        <p:nvSpPr>
          <p:cNvPr id="26627" name="Päivämäärän paikkamerkki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F2FA1-CF80-496B-9C5A-84839849D2CA}" type="datetime1">
              <a:rPr lang="fi-FI" altLang="fi-FI" smtClean="0">
                <a:solidFill>
                  <a:srgbClr val="0637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22.3.2019</a:t>
            </a:fld>
            <a:endParaRPr lang="fi-FI" altLang="fi-FI" smtClean="0">
              <a:solidFill>
                <a:srgbClr val="06377B"/>
              </a:solidFill>
            </a:endParaRP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A45EE-1A21-41F6-9886-2DBE4E5BBFD0}" type="slidenum">
              <a:rPr lang="fi-FI" altLang="fi-FI" smtClean="0">
                <a:solidFill>
                  <a:srgbClr val="0637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i-FI" altLang="fi-FI" smtClean="0">
              <a:solidFill>
                <a:srgbClr val="06377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30388"/>
            <a:ext cx="84978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Principal</a:t>
            </a:r>
            <a:r>
              <a:rPr lang="fi-FI" dirty="0" smtClean="0"/>
              <a:t> </a:t>
            </a:r>
            <a:r>
              <a:rPr lang="fi-FI" dirty="0" err="1" smtClean="0"/>
              <a:t>offences</a:t>
            </a:r>
            <a:r>
              <a:rPr lang="fi-FI" dirty="0" smtClean="0"/>
              <a:t> of </a:t>
            </a:r>
            <a:r>
              <a:rPr lang="fi-FI" dirty="0" err="1" smtClean="0"/>
              <a:t>suspected</a:t>
            </a:r>
            <a:r>
              <a:rPr lang="fi-FI" dirty="0" smtClean="0"/>
              <a:t> </a:t>
            </a:r>
            <a:r>
              <a:rPr lang="fi-FI" dirty="0" err="1" smtClean="0"/>
              <a:t>hate</a:t>
            </a:r>
            <a:r>
              <a:rPr lang="fi-FI" dirty="0" smtClean="0"/>
              <a:t> </a:t>
            </a:r>
            <a:r>
              <a:rPr lang="fi-FI" dirty="0" err="1" smtClean="0"/>
              <a:t>crimes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crime</a:t>
            </a:r>
            <a:r>
              <a:rPr lang="fi-FI" dirty="0"/>
              <a:t> </a:t>
            </a:r>
            <a:r>
              <a:rPr lang="fi-FI" dirty="0" err="1" smtClean="0"/>
              <a:t>type</a:t>
            </a:r>
            <a:r>
              <a:rPr lang="fi-FI" dirty="0" smtClean="0"/>
              <a:t> and </a:t>
            </a:r>
            <a:r>
              <a:rPr lang="fi-FI" dirty="0" err="1" smtClean="0"/>
              <a:t>motive</a:t>
            </a:r>
            <a:r>
              <a:rPr lang="fi-FI" dirty="0" smtClean="0"/>
              <a:t> in 2016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F353A-BC80-423B-AEFB-6E26E53FC5F7}" type="datetime1">
              <a:rPr lang="fi-FI" smtClean="0"/>
              <a:pPr>
                <a:defRPr/>
              </a:pPr>
              <a:t>22.3.2019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4BD1-F409-4052-8C0B-E0BB18E25A2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4311"/>
            <a:ext cx="4947613" cy="475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variables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Suspected hate crimes grouped by different bias motives</a:t>
            </a:r>
          </a:p>
          <a:p>
            <a:r>
              <a:rPr lang="en-US" dirty="0" smtClean="0"/>
              <a:t>Type of crime</a:t>
            </a:r>
          </a:p>
          <a:p>
            <a:r>
              <a:rPr lang="en-US" dirty="0" smtClean="0"/>
              <a:t>Circumstances of crime</a:t>
            </a:r>
          </a:p>
          <a:p>
            <a:r>
              <a:rPr lang="en-US" dirty="0" smtClean="0"/>
              <a:t>Location of crime</a:t>
            </a:r>
          </a:p>
          <a:p>
            <a:r>
              <a:rPr lang="en-US" dirty="0" smtClean="0"/>
              <a:t>Regional occurrence of crimes</a:t>
            </a:r>
            <a:endParaRPr lang="en-US" dirty="0"/>
          </a:p>
          <a:p>
            <a:r>
              <a:rPr lang="en-US" dirty="0" smtClean="0"/>
              <a:t>Time of crime</a:t>
            </a:r>
          </a:p>
          <a:p>
            <a:r>
              <a:rPr lang="en-US" dirty="0" smtClean="0"/>
              <a:t>Information on victims and offenders (for example age, gender, nationality)</a:t>
            </a:r>
          </a:p>
          <a:p>
            <a:r>
              <a:rPr lang="en-US" dirty="0" smtClean="0"/>
              <a:t>Relationship between the victim and the offender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09EB27-2A96-476F-8B4E-83B353FE9F49}" type="datetime1">
              <a:rPr lang="fi-FI" smtClean="0"/>
              <a:pPr>
                <a:defRPr/>
              </a:pPr>
              <a:t>22.3.2019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C1D2-8491-472B-B09A-AB59CA280F3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mk_PP-pohja_sininen">
  <a:themeElements>
    <a:clrScheme name="Poliisi2013">
      <a:dk1>
        <a:sysClr val="windowText" lastClr="000000"/>
      </a:dk1>
      <a:lt1>
        <a:srgbClr val="FFFFFF"/>
      </a:lt1>
      <a:dk2>
        <a:srgbClr val="06377B"/>
      </a:dk2>
      <a:lt2>
        <a:srgbClr val="C5C5C5"/>
      </a:lt2>
      <a:accent1>
        <a:srgbClr val="BED600"/>
      </a:accent1>
      <a:accent2>
        <a:srgbClr val="427730"/>
      </a:accent2>
      <a:accent3>
        <a:srgbClr val="B6B6B6"/>
      </a:accent3>
      <a:accent4>
        <a:srgbClr val="06377B"/>
      </a:accent4>
      <a:accent5>
        <a:srgbClr val="00BAF2"/>
      </a:accent5>
      <a:accent6>
        <a:srgbClr val="80DDF9"/>
      </a:accent6>
      <a:hlink>
        <a:srgbClr val="8E258D"/>
      </a:hlink>
      <a:folHlink>
        <a:srgbClr val="FFB912"/>
      </a:folHlink>
    </a:clrScheme>
    <a:fontScheme name="Polii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6B6B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6377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A0E27D65F6EEE42BC4638BBAB0826EF" ma:contentTypeVersion="0" ma:contentTypeDescription="Luo uusi asiakirja." ma:contentTypeScope="" ma:versionID="c74230514b01109f7a9211c67aa6a6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7C49B-EB18-4250-9E10-0AC1C99D3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D7C812-5BA9-48A8-BFD4-E351AB4AA2EC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36EEDE-D714-4043-825D-08069B1AF2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Polamk_PP-pohja_sininen</Template>
  <TotalTime>0</TotalTime>
  <Words>892</Words>
  <Application>Microsoft Office PowerPoint</Application>
  <PresentationFormat>On-screen Show (4:3)</PresentationFormat>
  <Paragraphs>128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Polamk_PP-pohja_sininen</vt:lpstr>
      <vt:lpstr>The Finnish hate crime monitoring system</vt:lpstr>
      <vt:lpstr>Suspected hate crimes reported to police</vt:lpstr>
      <vt:lpstr>Suspected hate crimes reported to police</vt:lpstr>
      <vt:lpstr>Collection of raw data</vt:lpstr>
      <vt:lpstr>Classification of hate crimes</vt:lpstr>
      <vt:lpstr>Number of suspected hate crimes 2011-2016</vt:lpstr>
      <vt:lpstr>Hate crime reports by bias motive 2016</vt:lpstr>
      <vt:lpstr>Principal offences of suspected hate crimes by crime type and motive in 2016</vt:lpstr>
      <vt:lpstr>Available variables </vt:lpstr>
      <vt:lpstr>Critical factors and things to consider</vt:lpstr>
      <vt:lpstr>Hate crimes against Roma</vt:lpstr>
      <vt:lpstr>Related issues</vt:lpstr>
      <vt:lpstr>Partners</vt:lpstr>
      <vt:lpstr>Thank you!  jenita.rauta@poliisi.fi  www.polamk.fi/julkaisut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2014-08-26T06:40:01Z</dcterms:created>
  <dcterms:modified xsi:type="dcterms:W3CDTF">2019-03-22T14:32:05Z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0x0101003A0E27D65F6EEE42BC4638BBAB0826EF</vt:lpwstr>
  </property>
</Properties>
</file>