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2" r:id="rId3"/>
    <p:sldId id="340" r:id="rId4"/>
    <p:sldId id="324" r:id="rId5"/>
    <p:sldId id="326" r:id="rId6"/>
    <p:sldId id="328" r:id="rId7"/>
    <p:sldId id="342" r:id="rId8"/>
    <p:sldId id="330" r:id="rId9"/>
    <p:sldId id="333" r:id="rId10"/>
    <p:sldId id="337" r:id="rId11"/>
    <p:sldId id="338" r:id="rId12"/>
    <p:sldId id="339" r:id="rId13"/>
    <p:sldId id="316" r:id="rId14"/>
    <p:sldId id="331" r:id="rId15"/>
    <p:sldId id="343" r:id="rId16"/>
    <p:sldId id="344" r:id="rId17"/>
    <p:sldId id="301" r:id="rId18"/>
  </p:sldIdLst>
  <p:sldSz cx="12192000" cy="6858000"/>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SCU Mara" initials="GM" lastIdx="9" clrIdx="0">
    <p:extLst>
      <p:ext uri="{19B8F6BF-5375-455C-9EA6-DF929625EA0E}">
        <p15:presenceInfo xmlns:p15="http://schemas.microsoft.com/office/powerpoint/2012/main" userId="S::Mara.GEORGESCU@coe.int::0b5aa17b-e722-43e4-9a05-05cfc4e30c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595"/>
    <a:srgbClr val="E92D5A"/>
    <a:srgbClr val="00AEEF"/>
    <a:srgbClr val="C7EAFC"/>
    <a:srgbClr val="BF2F4E"/>
    <a:srgbClr val="42AFF1"/>
    <a:srgbClr val="FF0066"/>
    <a:srgbClr val="ED1262"/>
    <a:srgbClr val="ED125A"/>
    <a:srgbClr val="42AF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275" autoAdjust="0"/>
  </p:normalViewPr>
  <p:slideViewPr>
    <p:cSldViewPr snapToGrid="0">
      <p:cViewPr varScale="1">
        <p:scale>
          <a:sx n="51" d="100"/>
          <a:sy n="51" d="100"/>
        </p:scale>
        <p:origin x="1256" y="48"/>
      </p:cViewPr>
      <p:guideLst>
        <p:guide orient="horz" pos="2160"/>
        <p:guide pos="3840"/>
      </p:guideLst>
    </p:cSldViewPr>
  </p:slideViewPr>
  <p:notesTextViewPr>
    <p:cViewPr>
      <p:scale>
        <a:sx n="125" d="100"/>
        <a:sy n="125" d="100"/>
      </p:scale>
      <p:origin x="0" y="-70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BE0BDD96-6420-4849-8D79-1CA69BEAC2D8}" type="datetimeFigureOut">
              <a:rPr lang="en-GB" smtClean="0"/>
              <a:t>14/03/2024</a:t>
            </a:fld>
            <a:endParaRPr lang="en-GB"/>
          </a:p>
        </p:txBody>
      </p:sp>
      <p:sp>
        <p:nvSpPr>
          <p:cNvPr id="4" name="Slide Image Placeholder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0DF26EB4-E528-4126-8A2A-914BBC63BC96}" type="slidenum">
              <a:rPr lang="en-GB" smtClean="0"/>
              <a:t>‹#›</a:t>
            </a:fld>
            <a:endParaRPr lang="en-GB"/>
          </a:p>
        </p:txBody>
      </p:sp>
    </p:spTree>
    <p:extLst>
      <p:ext uri="{BB962C8B-B14F-4D97-AF65-F5344CB8AC3E}">
        <p14:creationId xmlns:p14="http://schemas.microsoft.com/office/powerpoint/2010/main" val="370036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coe.int/fr/web/youth/co-management"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coe.int/fr/web/about-us/our-member-states"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fej.coe.int/" TargetMode="External"/><Relationship Id="rId5" Type="http://schemas.openxmlformats.org/officeDocument/2006/relationships/hyperlink" Target="https://www.coe.int/fr/web/european-youth-foundation/registration" TargetMode="External"/><Relationship Id="rId4" Type="http://schemas.openxmlformats.org/officeDocument/2006/relationships/hyperlink" Target="https://www.coe.int/fr/web/conventions/full-list?module=signatures-by-treaty&amp;treatynum=018"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i="0" dirty="0">
                <a:solidFill>
                  <a:srgbClr val="374151"/>
                </a:solidFill>
                <a:effectLst/>
                <a:latin typeface="Söhne"/>
              </a:rPr>
              <a:t>Cette présentation a pour ambition de présenter le Fonds européen pour la jeunesse, elle s'adresse aux formateurs, éducateurs, membres d'ONG, etc.</a:t>
            </a:r>
          </a:p>
          <a:p>
            <a:r>
              <a:rPr lang="fr-FR" b="0" i="0" dirty="0">
                <a:solidFill>
                  <a:srgbClr val="374151"/>
                </a:solidFill>
                <a:effectLst/>
                <a:latin typeface="Söhne"/>
              </a:rPr>
              <a:t>Les notes fournissent des informations supplémentaires sur chaque diapositive. </a:t>
            </a:r>
          </a:p>
          <a:p>
            <a:r>
              <a:rPr lang="fr-FR" b="0" i="0" dirty="0">
                <a:solidFill>
                  <a:srgbClr val="374151"/>
                </a:solidFill>
                <a:effectLst/>
                <a:latin typeface="Söhne"/>
              </a:rPr>
              <a:t>Il conviendra d’adapter la présentation au groupe cible. Par exemple, si le groupe cible est composé de représentants d'ONG locales, il sera nécessaire de mettre l'accent sur les activités pilotes. Les représentants d'ONG internationales seront davantage intéressés par les activités internationales, les plans de travail et les subventions structurelles. </a:t>
            </a:r>
          </a:p>
          <a:p>
            <a:r>
              <a:rPr lang="fr-FR" b="0" i="0" dirty="0">
                <a:solidFill>
                  <a:srgbClr val="374151"/>
                </a:solidFill>
                <a:effectLst/>
                <a:latin typeface="Söhne"/>
              </a:rPr>
              <a:t>La présentation présente le FEJ, ses programmes de subventions et la manière dont le FEJ collabore avec les ONG.</a:t>
            </a:r>
            <a:endParaRPr lang="en-US" dirty="0"/>
          </a:p>
        </p:txBody>
      </p:sp>
      <p:sp>
        <p:nvSpPr>
          <p:cNvPr id="4" name="Slide Number Placeholder 3"/>
          <p:cNvSpPr>
            <a:spLocks noGrp="1"/>
          </p:cNvSpPr>
          <p:nvPr>
            <p:ph type="sldNum" sz="quarter" idx="5"/>
          </p:nvPr>
        </p:nvSpPr>
        <p:spPr/>
        <p:txBody>
          <a:bodyPr/>
          <a:lstStyle/>
          <a:p>
            <a:fld id="{0DF26EB4-E528-4126-8A2A-914BBC63BC96}" type="slidenum">
              <a:rPr lang="en-GB" smtClean="0"/>
              <a:t>1</a:t>
            </a:fld>
            <a:endParaRPr lang="en-GB"/>
          </a:p>
        </p:txBody>
      </p:sp>
    </p:spTree>
    <p:extLst>
      <p:ext uri="{BB962C8B-B14F-4D97-AF65-F5344CB8AC3E}">
        <p14:creationId xmlns:p14="http://schemas.microsoft.com/office/powerpoint/2010/main" val="1296368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Wingdings" panose="05000000000000000000" pitchFamily="2" charset="2"/>
              <a:buChar char="Ø"/>
            </a:pPr>
            <a:r>
              <a:rPr lang="fr-FR" sz="1200" b="1" i="0" u="sng" dirty="0">
                <a:solidFill>
                  <a:srgbClr val="374151"/>
                </a:solidFill>
                <a:effectLst/>
                <a:latin typeface="Söhne"/>
              </a:rPr>
              <a:t>Activités internationales</a:t>
            </a:r>
            <a:r>
              <a:rPr lang="fr-FR" sz="1200" b="0" i="0" dirty="0">
                <a:solidFill>
                  <a:srgbClr val="374151"/>
                </a:solidFill>
                <a:effectLst/>
                <a:latin typeface="Söhne"/>
              </a:rPr>
              <a:t>:</a:t>
            </a:r>
          </a:p>
          <a:p>
            <a:pPr marL="628650" lvl="1" indent="-171450" algn="l">
              <a:buFont typeface="Arial" panose="020B0604020202020204" pitchFamily="34" charset="0"/>
              <a:buChar char="•"/>
            </a:pPr>
            <a:r>
              <a:rPr lang="fr-FR" sz="1200" b="0" i="0" dirty="0">
                <a:solidFill>
                  <a:srgbClr val="374151"/>
                </a:solidFill>
                <a:effectLst/>
                <a:latin typeface="Söhne"/>
              </a:rPr>
              <a:t>Participants d'au moins 7 États membres du Conseil de l'Europe.</a:t>
            </a:r>
          </a:p>
          <a:p>
            <a:pPr marL="628650" lvl="1" indent="-171450" algn="l">
              <a:buFont typeface="Arial" panose="020B0604020202020204" pitchFamily="34" charset="0"/>
              <a:buChar char="•"/>
            </a:pPr>
            <a:r>
              <a:rPr lang="fr-FR" sz="1200" b="0" i="0" dirty="0">
                <a:solidFill>
                  <a:srgbClr val="374151"/>
                </a:solidFill>
                <a:effectLst/>
                <a:latin typeface="Söhne"/>
              </a:rPr>
              <a:t>Au moins 4 pays du Conseil de l'Europe représentés dans l'équipe du projet.</a:t>
            </a:r>
          </a:p>
          <a:p>
            <a:pPr marL="628650" lvl="1" indent="-171450" algn="l">
              <a:buFont typeface="Arial" panose="020B0604020202020204" pitchFamily="34" charset="0"/>
              <a:buChar char="•"/>
            </a:pPr>
            <a:r>
              <a:rPr lang="fr-FR" sz="1200" b="0" i="0" dirty="0">
                <a:solidFill>
                  <a:srgbClr val="374151"/>
                </a:solidFill>
                <a:effectLst/>
                <a:latin typeface="Söhne"/>
              </a:rPr>
              <a:t>Équilibre en termes de genre et de géographie dans l'ensemble (dans l'équipe et les participants).</a:t>
            </a:r>
          </a:p>
          <a:p>
            <a:pPr marL="628650" lvl="1" indent="-171450" algn="l">
              <a:buFont typeface="Arial" panose="020B0604020202020204" pitchFamily="34" charset="0"/>
              <a:buChar char="•"/>
            </a:pPr>
            <a:r>
              <a:rPr lang="fr-FR" sz="1200" b="0" i="0" dirty="0">
                <a:solidFill>
                  <a:srgbClr val="374151"/>
                </a:solidFill>
                <a:effectLst/>
                <a:latin typeface="Söhne"/>
              </a:rPr>
              <a:t>2 dates limites par an : 1er avril et 1er octobre pour les projets ayant lieu l'année suivante.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dirty="0">
                <a:solidFill>
                  <a:srgbClr val="374151"/>
                </a:solidFill>
                <a:effectLst/>
                <a:latin typeface="Söhne"/>
              </a:rPr>
              <a:t>Subvention maximale : 25 000 €. Il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0" i="0" dirty="0">
                <a:solidFill>
                  <a:srgbClr val="374151"/>
                </a:solidFill>
                <a:effectLst/>
                <a:latin typeface="Söhne"/>
              </a:rPr>
              <a:t>Seuls 2/3 des coûts éligibles peuvent être couverts, et l'ONG doit trouver un cofinancement pour le tiers restant.</a:t>
            </a:r>
          </a:p>
          <a:p>
            <a:pPr marL="628650" lvl="1" indent="-171450" algn="l">
              <a:buFont typeface="Arial" panose="020B0604020202020204" pitchFamily="34" charset="0"/>
              <a:buChar char="•"/>
            </a:pPr>
            <a:r>
              <a:rPr lang="fr-FR" sz="1200" b="1" i="0" dirty="0">
                <a:solidFill>
                  <a:srgbClr val="374151"/>
                </a:solidFill>
                <a:effectLst/>
                <a:latin typeface="Söhne"/>
              </a:rPr>
              <a:t>Qui peut postuler : </a:t>
            </a:r>
            <a:r>
              <a:rPr lang="fr-FR" sz="1200" b="0" i="0" dirty="0">
                <a:solidFill>
                  <a:srgbClr val="374151"/>
                </a:solidFill>
                <a:effectLst/>
                <a:latin typeface="Söhne"/>
              </a:rPr>
              <a:t>ONG internationales et réseaux ; ONG nationales avec au moins 3 partenaires d'autres pays ou 1 partenaire international.</a:t>
            </a:r>
          </a:p>
          <a:p>
            <a:pPr marL="628650" lvl="1" indent="-171450" algn="l">
              <a:buFont typeface="Arial" panose="020B0604020202020204" pitchFamily="34" charset="0"/>
              <a:buChar char="•"/>
            </a:pPr>
            <a:r>
              <a:rPr lang="fr-FR" sz="1200" b="1" i="0" dirty="0">
                <a:solidFill>
                  <a:srgbClr val="374151"/>
                </a:solidFill>
                <a:effectLst/>
                <a:latin typeface="Söhne"/>
              </a:rPr>
              <a:t>Coûts éligibles : </a:t>
            </a:r>
            <a:r>
              <a:rPr lang="fr-FR" sz="1200" b="0" i="0" dirty="0">
                <a:solidFill>
                  <a:srgbClr val="374151"/>
                </a:solidFill>
                <a:effectLst/>
                <a:latin typeface="Söhne"/>
              </a:rPr>
              <a:t>Coûts directement liés à l'activité, y compris la préparation et le suivi.</a:t>
            </a:r>
          </a:p>
          <a:p>
            <a:pPr marL="628650" lvl="1" indent="-171450" algn="l">
              <a:buFont typeface="Arial" panose="020B0604020202020204" pitchFamily="34" charset="0"/>
              <a:buChar char="•"/>
            </a:pPr>
            <a:r>
              <a:rPr lang="fr-FR" sz="1200" b="1" i="0" dirty="0">
                <a:solidFill>
                  <a:srgbClr val="374151"/>
                </a:solidFill>
                <a:effectLst/>
                <a:latin typeface="Söhne"/>
              </a:rPr>
              <a:t>Coûts non éligibles : </a:t>
            </a:r>
            <a:r>
              <a:rPr lang="fr-FR" sz="1200" b="0" i="0" dirty="0">
                <a:solidFill>
                  <a:srgbClr val="374151"/>
                </a:solidFill>
                <a:effectLst/>
                <a:latin typeface="Söhne"/>
              </a:rPr>
              <a:t>Salaires, frais généraux ou autres coûts administratifs non directement liés à l'activité. </a:t>
            </a:r>
            <a:r>
              <a:rPr lang="fr-FR" b="0" i="0" dirty="0">
                <a:solidFill>
                  <a:srgbClr val="374151"/>
                </a:solidFill>
                <a:effectLst/>
                <a:latin typeface="Söhne"/>
              </a:rPr>
              <a:t>Une liste exhaustive peut être consultée dans les directives de rapport financier.</a:t>
            </a:r>
            <a:endParaRPr lang="fr-FR" sz="1200" b="0" i="0" dirty="0">
              <a:solidFill>
                <a:srgbClr val="374151"/>
              </a:solidFill>
              <a:effectLst/>
              <a:latin typeface="Söhne"/>
            </a:endParaRPr>
          </a:p>
        </p:txBody>
      </p:sp>
      <p:sp>
        <p:nvSpPr>
          <p:cNvPr id="4" name="Slide Number Placeholder 3"/>
          <p:cNvSpPr>
            <a:spLocks noGrp="1"/>
          </p:cNvSpPr>
          <p:nvPr>
            <p:ph type="sldNum" sz="quarter" idx="5"/>
          </p:nvPr>
        </p:nvSpPr>
        <p:spPr/>
        <p:txBody>
          <a:bodyPr/>
          <a:lstStyle/>
          <a:p>
            <a:fld id="{0DF26EB4-E528-4126-8A2A-914BBC63BC96}" type="slidenum">
              <a:rPr lang="en-GB" smtClean="0"/>
              <a:t>10</a:t>
            </a:fld>
            <a:endParaRPr lang="en-GB"/>
          </a:p>
        </p:txBody>
      </p:sp>
    </p:spTree>
    <p:extLst>
      <p:ext uri="{BB962C8B-B14F-4D97-AF65-F5344CB8AC3E}">
        <p14:creationId xmlns:p14="http://schemas.microsoft.com/office/powerpoint/2010/main" val="1169420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Wingdings" panose="05000000000000000000" pitchFamily="2" charset="2"/>
              <a:buChar char="Ø"/>
            </a:pPr>
            <a:r>
              <a:rPr lang="fr-FR" sz="1200" b="1" i="0" u="sng" dirty="0">
                <a:solidFill>
                  <a:srgbClr val="374151"/>
                </a:solidFill>
                <a:effectLst/>
                <a:latin typeface="Söhne"/>
              </a:rPr>
              <a:t>Plan de travail annuel :</a:t>
            </a:r>
          </a:p>
          <a:p>
            <a:pPr marL="628650" lvl="1" indent="-171450" algn="l">
              <a:buFont typeface="Arial" panose="020B0604020202020204" pitchFamily="34" charset="0"/>
              <a:buChar char="•"/>
            </a:pPr>
            <a:r>
              <a:rPr lang="fr-FR" sz="1200" b="0" i="0" dirty="0">
                <a:solidFill>
                  <a:srgbClr val="374151"/>
                </a:solidFill>
                <a:effectLst/>
                <a:latin typeface="Söhne"/>
              </a:rPr>
              <a:t>Ensemble d'activités liées les unes aux autres sur une période d'un an.</a:t>
            </a:r>
          </a:p>
          <a:p>
            <a:pPr marL="628650" lvl="1" indent="-171450" algn="l">
              <a:buFont typeface="Arial" panose="020B0604020202020204" pitchFamily="34" charset="0"/>
              <a:buChar char="•"/>
            </a:pPr>
            <a:r>
              <a:rPr lang="fr-FR" sz="1200" b="0" i="0" dirty="0">
                <a:solidFill>
                  <a:srgbClr val="374151"/>
                </a:solidFill>
                <a:effectLst/>
                <a:latin typeface="Söhne"/>
              </a:rPr>
              <a:t>Doit inclure au moins une activité internationale.</a:t>
            </a:r>
          </a:p>
          <a:p>
            <a:pPr marL="628650" lvl="1" indent="-171450" algn="l">
              <a:buFont typeface="Arial" panose="020B0604020202020204" pitchFamily="34" charset="0"/>
              <a:buChar char="•"/>
            </a:pPr>
            <a:r>
              <a:rPr lang="fr-FR" sz="1200" b="0" i="0" dirty="0">
                <a:solidFill>
                  <a:srgbClr val="374151"/>
                </a:solidFill>
                <a:effectLst/>
                <a:latin typeface="Söhne"/>
              </a:rPr>
              <a:t>Toutes les activités doivent être autonomes.</a:t>
            </a:r>
          </a:p>
          <a:p>
            <a:pPr marL="628650" lvl="1" indent="-171450" algn="l">
              <a:buFont typeface="Arial" panose="020B0604020202020204" pitchFamily="34" charset="0"/>
              <a:buChar char="•"/>
            </a:pPr>
            <a:r>
              <a:rPr lang="fr-FR" sz="1200" b="0" i="0" dirty="0">
                <a:solidFill>
                  <a:srgbClr val="374151"/>
                </a:solidFill>
                <a:effectLst/>
                <a:latin typeface="Söhne"/>
              </a:rPr>
              <a:t>Doit être basé sur la stratégie/vision d'une ONG.</a:t>
            </a:r>
          </a:p>
          <a:p>
            <a:pPr marL="628650" lvl="1" indent="-171450" algn="l">
              <a:buFont typeface="Arial" panose="020B0604020202020204" pitchFamily="34" charset="0"/>
              <a:buChar char="•"/>
            </a:pPr>
            <a:r>
              <a:rPr lang="fr-FR" sz="1200" b="0" i="0" dirty="0">
                <a:solidFill>
                  <a:srgbClr val="374151"/>
                </a:solidFill>
                <a:effectLst/>
                <a:latin typeface="Söhne"/>
              </a:rPr>
              <a:t>Les activités internationales dans le cadre du plan de travail doivent respecter les critères des activités ponctuelles internationales.</a:t>
            </a:r>
          </a:p>
          <a:p>
            <a:pPr marL="628650" lvl="1" indent="-171450" algn="l">
              <a:buFont typeface="Arial" panose="020B0604020202020204" pitchFamily="34" charset="0"/>
              <a:buChar char="•"/>
            </a:pPr>
            <a:r>
              <a:rPr lang="fr-FR" sz="1200" b="0" i="0" dirty="0">
                <a:solidFill>
                  <a:srgbClr val="374151"/>
                </a:solidFill>
                <a:effectLst/>
                <a:latin typeface="Söhne"/>
              </a:rPr>
              <a:t>2 dates limites par an : 1er avril et 1er octobre pour les projets ayant lieu l'année suivante.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dirty="0">
                <a:solidFill>
                  <a:srgbClr val="374151"/>
                </a:solidFill>
                <a:effectLst/>
                <a:latin typeface="Söhne"/>
              </a:rPr>
              <a:t>Subvention maximale : 60 000 €. Il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1" i="0" dirty="0">
                <a:solidFill>
                  <a:srgbClr val="374151"/>
                </a:solidFill>
                <a:effectLst/>
                <a:latin typeface="Söhne"/>
              </a:rPr>
              <a:t>Qui peut postuler </a:t>
            </a:r>
            <a:r>
              <a:rPr lang="fr-FR" sz="1200" b="0" i="0" dirty="0">
                <a:solidFill>
                  <a:srgbClr val="374151"/>
                </a:solidFill>
                <a:effectLst/>
                <a:latin typeface="Söhne"/>
              </a:rPr>
              <a:t>: ONG internationales de jeunesse et réseaux internationaux.</a:t>
            </a:r>
          </a:p>
          <a:p>
            <a:pPr marL="628650" lvl="1" indent="-171450" algn="l">
              <a:buFont typeface="Arial" panose="020B0604020202020204" pitchFamily="34" charset="0"/>
              <a:buChar char="•"/>
            </a:pPr>
            <a:r>
              <a:rPr lang="fr-FR" sz="1200" b="1" i="0" dirty="0">
                <a:solidFill>
                  <a:srgbClr val="374151"/>
                </a:solidFill>
                <a:effectLst/>
                <a:latin typeface="Söhne"/>
              </a:rPr>
              <a:t>Coûts éligibles : </a:t>
            </a:r>
            <a:r>
              <a:rPr lang="fr-FR" sz="1200" b="0" i="0" dirty="0">
                <a:solidFill>
                  <a:srgbClr val="374151"/>
                </a:solidFill>
                <a:effectLst/>
                <a:latin typeface="Söhne"/>
              </a:rPr>
              <a:t>Coûts directement liés à l'activité, y compris la préparation et le suivi.</a:t>
            </a:r>
          </a:p>
          <a:p>
            <a:pPr marL="628650" lvl="1" indent="-171450" algn="l">
              <a:buFont typeface="Arial" panose="020B0604020202020204" pitchFamily="34" charset="0"/>
              <a:buChar char="•"/>
            </a:pPr>
            <a:r>
              <a:rPr lang="fr-FR" sz="1200" b="1" i="0" dirty="0">
                <a:solidFill>
                  <a:srgbClr val="374151"/>
                </a:solidFill>
                <a:effectLst/>
                <a:latin typeface="Söhne"/>
              </a:rPr>
              <a:t>Coûts non éligibles </a:t>
            </a:r>
            <a:r>
              <a:rPr lang="fr-FR" sz="1200" b="0" i="0" dirty="0">
                <a:solidFill>
                  <a:srgbClr val="374151"/>
                </a:solidFill>
                <a:effectLst/>
                <a:latin typeface="Söhne"/>
              </a:rPr>
              <a:t>: Salaires, frais généraux ou autres coûts administratifs non directement liés à l'activité.</a:t>
            </a:r>
            <a:endParaRPr lang="en-US"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11</a:t>
            </a:fld>
            <a:endParaRPr lang="en-GB"/>
          </a:p>
        </p:txBody>
      </p:sp>
    </p:spTree>
    <p:extLst>
      <p:ext uri="{BB962C8B-B14F-4D97-AF65-F5344CB8AC3E}">
        <p14:creationId xmlns:p14="http://schemas.microsoft.com/office/powerpoint/2010/main" val="289428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Wingdings" panose="05000000000000000000" pitchFamily="2" charset="2"/>
              <a:buChar char="Ø"/>
            </a:pPr>
            <a:r>
              <a:rPr lang="fr-FR" sz="1200" b="1" i="0" u="sng" dirty="0">
                <a:solidFill>
                  <a:srgbClr val="374151"/>
                </a:solidFill>
                <a:effectLst/>
                <a:latin typeface="Söhne"/>
              </a:rPr>
              <a:t>Subventions structurelles :</a:t>
            </a:r>
          </a:p>
          <a:p>
            <a:pPr marL="628650" lvl="1" indent="-171450" algn="l">
              <a:buFont typeface="Arial" panose="020B0604020202020204" pitchFamily="34" charset="0"/>
              <a:buChar char="•"/>
            </a:pPr>
            <a:r>
              <a:rPr lang="fr-FR" sz="1200" b="0" i="0" dirty="0">
                <a:solidFill>
                  <a:srgbClr val="374151"/>
                </a:solidFill>
                <a:effectLst/>
                <a:latin typeface="Söhne"/>
              </a:rPr>
              <a:t>Couvrent les coûts administratifs d'une ONG pendant 2 ans.</a:t>
            </a:r>
          </a:p>
          <a:p>
            <a:pPr marL="628650" lvl="1" indent="-171450" algn="l">
              <a:buFont typeface="Arial" panose="020B0604020202020204" pitchFamily="34" charset="0"/>
              <a:buChar char="•"/>
            </a:pPr>
            <a:r>
              <a:rPr lang="fr-FR" sz="1200" b="0" i="0" dirty="0">
                <a:solidFill>
                  <a:srgbClr val="374151"/>
                </a:solidFill>
                <a:effectLst/>
                <a:latin typeface="Söhne"/>
              </a:rPr>
              <a:t>Basées sur le programme stratégique à long terme de l'organisation.</a:t>
            </a:r>
          </a:p>
          <a:p>
            <a:pPr marL="628650" lvl="1" indent="-171450" algn="l">
              <a:buFont typeface="Arial" panose="020B0604020202020204" pitchFamily="34" charset="0"/>
              <a:buChar char="•"/>
            </a:pPr>
            <a:r>
              <a:rPr lang="fr-FR" sz="1200" b="0" i="0" dirty="0">
                <a:solidFill>
                  <a:srgbClr val="374151"/>
                </a:solidFill>
                <a:effectLst/>
                <a:latin typeface="Söhne"/>
              </a:rPr>
              <a:t>Accordées pour 2 ans, confirmées après 1 an.</a:t>
            </a:r>
          </a:p>
          <a:p>
            <a:pPr marL="628650" lvl="1" indent="-171450" algn="l">
              <a:buFont typeface="Arial" panose="020B0604020202020204" pitchFamily="34" charset="0"/>
              <a:buChar char="•"/>
            </a:pPr>
            <a:r>
              <a:rPr lang="fr-FR" sz="1200" b="0" i="0" dirty="0">
                <a:solidFill>
                  <a:srgbClr val="374151"/>
                </a:solidFill>
                <a:effectLst/>
                <a:latin typeface="Söhne"/>
              </a:rPr>
              <a:t>Subvention maximale : 60 000 € pour 2 ans.</a:t>
            </a:r>
          </a:p>
          <a:p>
            <a:pPr marL="628650" lvl="1" indent="-171450" algn="l">
              <a:buFont typeface="Arial" panose="020B0604020202020204" pitchFamily="34" charset="0"/>
              <a:buChar char="•"/>
            </a:pPr>
            <a:r>
              <a:rPr lang="fr-FR" b="0" i="0" dirty="0">
                <a:effectLst/>
                <a:latin typeface="Söhne"/>
              </a:rPr>
              <a:t>Les coûts opérationnels inclus dans une subvention structurelle ne peuvent pas être inclus dans le budget d'une activité internationale ou d'un plan de travail annuel. </a:t>
            </a:r>
          </a:p>
          <a:p>
            <a:pPr marL="628650" lvl="1" indent="-171450" algn="l">
              <a:buFont typeface="Arial" panose="020B0604020202020204" pitchFamily="34" charset="0"/>
              <a:buChar char="•"/>
            </a:pPr>
            <a:r>
              <a:rPr lang="fr-FR" b="0" i="0" dirty="0">
                <a:effectLst/>
                <a:latin typeface="Söhne"/>
              </a:rPr>
              <a:t>Date limite : 1er octobre tous les deux ans, pour un soutien sur les deux années suivantes (par exemple, le 1er octobre 2023 pour un soutien en 2024-25). </a:t>
            </a:r>
          </a:p>
          <a:p>
            <a:pPr marL="628650" lvl="1" indent="-171450" algn="l">
              <a:buFont typeface="Arial" panose="020B0604020202020204" pitchFamily="34" charset="0"/>
              <a:buChar char="•"/>
            </a:pPr>
            <a:r>
              <a:rPr lang="fr-FR" b="1" i="0" dirty="0">
                <a:effectLst/>
                <a:latin typeface="Söhne"/>
              </a:rPr>
              <a:t>Qui peut postuler </a:t>
            </a:r>
            <a:r>
              <a:rPr lang="fr-FR" b="0" i="0" dirty="0">
                <a:effectLst/>
                <a:latin typeface="Söhne"/>
              </a:rPr>
              <a:t>: Les ONG internationales de jeunesse et les réseaux internationaux qui répondent aux critères suivants :</a:t>
            </a:r>
          </a:p>
          <a:p>
            <a:pPr marL="1085850" lvl="2" indent="-171450" algn="l">
              <a:buFont typeface="Wingdings" panose="05000000000000000000" pitchFamily="2" charset="2"/>
              <a:buChar char="ü"/>
            </a:pPr>
            <a:r>
              <a:rPr lang="fr-FR" b="0" i="0" dirty="0">
                <a:effectLst/>
                <a:latin typeface="Söhne"/>
              </a:rPr>
              <a:t>Ayant une structure européenne ou un secrétariat européen ;</a:t>
            </a:r>
          </a:p>
          <a:p>
            <a:pPr marL="1085850" lvl="2" indent="-171450" algn="l">
              <a:buFont typeface="Wingdings" panose="05000000000000000000" pitchFamily="2" charset="2"/>
              <a:buChar char="ü"/>
            </a:pPr>
            <a:r>
              <a:rPr lang="fr-FR" b="0" i="0" dirty="0">
                <a:effectLst/>
                <a:latin typeface="Söhne"/>
              </a:rPr>
              <a:t>Ayant reçu un soutien au cours des 3 années précédentes (période de référence : 2021, 2022 et 2023) pour au moins 3 activités internationales (subvention FEJ ou session d'étude dans le programme annuel des centres européens de la jeunesse) ;</a:t>
            </a:r>
          </a:p>
          <a:p>
            <a:pPr marL="1085850" lvl="2" indent="-171450" algn="l">
              <a:buFont typeface="Wingdings" panose="05000000000000000000" pitchFamily="2" charset="2"/>
              <a:buChar char="ü"/>
            </a:pPr>
            <a:r>
              <a:rPr lang="fr-FR" b="0" i="0" dirty="0">
                <a:effectLst/>
                <a:latin typeface="Söhne"/>
              </a:rPr>
              <a:t>Ayant reçu des subventions du FEJ lors d'au moins 2 des 3 années de la période de référence.</a:t>
            </a:r>
          </a:p>
          <a:p>
            <a:pPr marL="914400" lvl="2" indent="0" algn="l">
              <a:buFont typeface="Wingdings" panose="05000000000000000000" pitchFamily="2" charset="2"/>
              <a:buNone/>
            </a:pPr>
            <a:endParaRPr lang="fr-FR" b="0" i="0" dirty="0">
              <a:effectLst/>
              <a:latin typeface="Söhne"/>
            </a:endParaRPr>
          </a:p>
          <a:p>
            <a:pPr marL="628650" lvl="1" indent="-171450" algn="l">
              <a:buFont typeface="Arial" panose="020B0604020202020204" pitchFamily="34" charset="0"/>
              <a:buChar char="•"/>
            </a:pPr>
            <a:r>
              <a:rPr lang="fr-FR" b="1" i="0" dirty="0">
                <a:effectLst/>
                <a:latin typeface="Söhne"/>
              </a:rPr>
              <a:t>Une organisation/un réseau international n'est pas éligible si :</a:t>
            </a:r>
          </a:p>
          <a:p>
            <a:pPr marL="1085850" lvl="2" indent="-171450" algn="l">
              <a:buFont typeface="Courier New" panose="02070309020205020404" pitchFamily="49" charset="0"/>
              <a:buChar char="o"/>
            </a:pPr>
            <a:r>
              <a:rPr lang="fr-FR" b="0" i="0" dirty="0">
                <a:effectLst/>
                <a:latin typeface="Söhne"/>
              </a:rPr>
              <a:t>Elle a été soutenue uniquement pour des sessions d'étude pendant la période de référence ;</a:t>
            </a:r>
          </a:p>
          <a:p>
            <a:pPr marL="1085850" lvl="2" indent="-171450" algn="l">
              <a:buFont typeface="Courier New" panose="02070309020205020404" pitchFamily="49" charset="0"/>
              <a:buChar char="o"/>
            </a:pPr>
            <a:r>
              <a:rPr lang="fr-FR" b="0" i="0" dirty="0">
                <a:effectLst/>
                <a:latin typeface="Söhne"/>
              </a:rPr>
              <a:t>Elle n'a reçu aucune subvention du FEJ pour des activités internationales ou des plans de travail au cours des deux années les plus récentes de la période de référence (2022 et 2023) ;</a:t>
            </a:r>
          </a:p>
          <a:p>
            <a:pPr marL="1085850" lvl="2" indent="-171450" algn="l">
              <a:buFont typeface="Courier New" panose="02070309020205020404" pitchFamily="49" charset="0"/>
              <a:buChar char="o"/>
            </a:pPr>
            <a:r>
              <a:rPr lang="fr-FR" b="0" i="0" dirty="0">
                <a:effectLst/>
                <a:latin typeface="Söhne"/>
              </a:rPr>
              <a:t>Elle a reçu des subventions du FEJ pour des activités internationales ou des plans de travail pour une seule année au cours de la période de référence.</a:t>
            </a: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12</a:t>
            </a:fld>
            <a:endParaRPr lang="en-GB"/>
          </a:p>
        </p:txBody>
      </p:sp>
    </p:spTree>
    <p:extLst>
      <p:ext uri="{BB962C8B-B14F-4D97-AF65-F5344CB8AC3E}">
        <p14:creationId xmlns:p14="http://schemas.microsoft.com/office/powerpoint/2010/main" val="4273202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1" i="0" dirty="0">
                <a:solidFill>
                  <a:srgbClr val="374151"/>
                </a:solidFill>
                <a:effectLst/>
                <a:latin typeface="Söhne"/>
              </a:rPr>
              <a:t>Enregistrement</a:t>
            </a:r>
          </a:p>
          <a:p>
            <a:pPr algn="l"/>
            <a:r>
              <a:rPr lang="fr-FR" b="0" i="0" dirty="0">
                <a:solidFill>
                  <a:srgbClr val="374151"/>
                </a:solidFill>
                <a:effectLst/>
                <a:latin typeface="Söhne"/>
              </a:rPr>
              <a:t>Exclusivement via le système en ligne du FEJ. </a:t>
            </a:r>
          </a:p>
          <a:p>
            <a:pPr algn="l"/>
            <a:r>
              <a:rPr lang="fr-FR" b="0" i="0" dirty="0">
                <a:solidFill>
                  <a:srgbClr val="374151"/>
                </a:solidFill>
                <a:effectLst/>
                <a:latin typeface="Söhne"/>
              </a:rPr>
              <a:t>Communication avec le FEJ possible si des éclaircissements sont nécessaires concernant les documents fournis et les critères de l'ONG. Les informations relatives au compte bancaire sont également demandées lors de l’enregistrement. Un compte bancaire au nom de l'ONG est obligatoire uniquement lorsqu'une subvention est accordée. </a:t>
            </a:r>
          </a:p>
          <a:p>
            <a:pPr algn="l"/>
            <a:r>
              <a:rPr lang="fr-FR" b="0" i="0" dirty="0">
                <a:solidFill>
                  <a:srgbClr val="374151"/>
                </a:solidFill>
                <a:effectLst/>
                <a:latin typeface="Söhne"/>
              </a:rPr>
              <a:t>L'inscription est finalisée et votre ONG devient partie intégrante du système du FEJ et peut accéder aux subventions disponibles pour votre type d'ONG. </a:t>
            </a:r>
          </a:p>
          <a:p>
            <a:pPr algn="l"/>
            <a:r>
              <a:rPr lang="fr-FR" b="0" i="0" u="sng" dirty="0">
                <a:solidFill>
                  <a:srgbClr val="374151"/>
                </a:solidFill>
                <a:effectLst/>
                <a:latin typeface="Söhne"/>
              </a:rPr>
              <a:t>Documents nécessaires</a:t>
            </a:r>
            <a:r>
              <a:rPr lang="fr-FR" b="0" i="0" u="none" dirty="0">
                <a:solidFill>
                  <a:srgbClr val="374151"/>
                </a:solidFill>
                <a:effectLst/>
                <a:latin typeface="Söhne"/>
              </a:rPr>
              <a:t> </a:t>
            </a:r>
            <a:r>
              <a:rPr lang="fr-FR" b="0" i="0" dirty="0">
                <a:solidFill>
                  <a:srgbClr val="374151"/>
                </a:solidFill>
                <a:effectLst/>
                <a:latin typeface="Söhne"/>
              </a:rPr>
              <a:t>: Liste récente des activités (avec descriptions), statuts originaux (copie numérisée du document tamponné et signé), traduction des statuts si la langue originale n'est pas l'anglais ou le français (la traduction n'a pas besoin d'être certifiée et peut se concentrer uniquement sur les points les plus importants concernant la mission, le champ d'action, le statut, la structure et la prise de décision).</a:t>
            </a:r>
          </a:p>
          <a:p>
            <a:pPr algn="l"/>
            <a:endParaRPr lang="fr-FR" b="0" i="0" dirty="0">
              <a:solidFill>
                <a:srgbClr val="374151"/>
              </a:solidFill>
              <a:effectLst/>
              <a:latin typeface="Söhne"/>
            </a:endParaRPr>
          </a:p>
          <a:p>
            <a:pPr algn="l"/>
            <a:r>
              <a:rPr lang="fr-FR" b="1" i="0" dirty="0">
                <a:solidFill>
                  <a:srgbClr val="374151"/>
                </a:solidFill>
                <a:effectLst/>
                <a:latin typeface="Söhne"/>
              </a:rPr>
              <a:t>Candidature</a:t>
            </a:r>
            <a:r>
              <a:rPr lang="fr-FR" b="0" i="0" dirty="0">
                <a:solidFill>
                  <a:srgbClr val="374151"/>
                </a:solidFill>
                <a:effectLst/>
                <a:latin typeface="Söhne"/>
              </a:rPr>
              <a:t> </a:t>
            </a:r>
          </a:p>
          <a:p>
            <a:pPr algn="l"/>
            <a:r>
              <a:rPr lang="fr-FR" b="0" i="0" dirty="0">
                <a:solidFill>
                  <a:srgbClr val="374151"/>
                </a:solidFill>
                <a:effectLst/>
                <a:latin typeface="Söhne"/>
              </a:rPr>
              <a:t>Exclusivement via le système en ligne du FEJ. </a:t>
            </a:r>
          </a:p>
          <a:p>
            <a:pPr algn="l"/>
            <a:r>
              <a:rPr lang="fr-FR" b="0" i="0" dirty="0">
                <a:solidFill>
                  <a:srgbClr val="374151"/>
                </a:solidFill>
                <a:effectLst/>
                <a:latin typeface="Söhne"/>
              </a:rPr>
              <a:t>A l’aide d’un formulaire en ligne contenant toutes les informations pertinentes demandées et nécessaires pour comprendre le projet. Les documents à l'appui peuvent être joints. </a:t>
            </a:r>
          </a:p>
          <a:p>
            <a:pPr algn="l"/>
            <a:endParaRPr lang="fr-FR" b="0" i="0" dirty="0">
              <a:solidFill>
                <a:srgbClr val="374151"/>
              </a:solidFill>
              <a:effectLst/>
              <a:latin typeface="Söhne"/>
            </a:endParaRPr>
          </a:p>
          <a:p>
            <a:pPr algn="l"/>
            <a:r>
              <a:rPr lang="fr-FR" b="1" i="0" dirty="0">
                <a:solidFill>
                  <a:srgbClr val="374151"/>
                </a:solidFill>
                <a:effectLst/>
                <a:latin typeface="Söhne"/>
              </a:rPr>
              <a:t>Évaluation</a:t>
            </a:r>
            <a:r>
              <a:rPr lang="fr-FR" b="0" i="0" dirty="0">
                <a:solidFill>
                  <a:srgbClr val="374151"/>
                </a:solidFill>
                <a:effectLst/>
                <a:latin typeface="Söhne"/>
              </a:rPr>
              <a:t> </a:t>
            </a:r>
          </a:p>
          <a:p>
            <a:pPr algn="l"/>
            <a:r>
              <a:rPr lang="fr-FR" b="0" i="0" dirty="0">
                <a:solidFill>
                  <a:srgbClr val="374151"/>
                </a:solidFill>
                <a:effectLst/>
                <a:latin typeface="Söhne"/>
              </a:rPr>
              <a:t>Par le personnel de l’EYF. Différentes personnes évaluent votre demande pour garantir l'objectivité. </a:t>
            </a:r>
          </a:p>
          <a:p>
            <a:pPr algn="l"/>
            <a:r>
              <a:rPr lang="fr-FR" b="0" i="0" dirty="0">
                <a:solidFill>
                  <a:srgbClr val="161616"/>
                </a:solidFill>
                <a:effectLst/>
                <a:latin typeface="Open Sans" panose="020B0606030504020204" pitchFamily="34" charset="0"/>
              </a:rPr>
              <a:t>Les demandes sont évaluées par le FEJ en fonction </a:t>
            </a:r>
            <a:r>
              <a:rPr lang="fr-FR" sz="1200" b="0" i="0" kern="1200" dirty="0">
                <a:solidFill>
                  <a:srgbClr val="374151"/>
                </a:solidFill>
                <a:effectLst/>
                <a:latin typeface="Söhne"/>
                <a:ea typeface="+mn-ea"/>
                <a:cs typeface="+mn-cs"/>
              </a:rPr>
              <a:t>du contenu et de la qualité, </a:t>
            </a:r>
            <a:r>
              <a:rPr lang="fr-FR" b="0" i="0" dirty="0">
                <a:solidFill>
                  <a:srgbClr val="161616"/>
                </a:solidFill>
                <a:effectLst/>
                <a:latin typeface="Open Sans" panose="020B0606030504020204" pitchFamily="34" charset="0"/>
              </a:rPr>
              <a:t>ainsi que du respect des critères et des priorités.</a:t>
            </a:r>
          </a:p>
          <a:p>
            <a:pPr algn="l"/>
            <a:r>
              <a:rPr lang="fr-FR" b="0" i="0" dirty="0">
                <a:solidFill>
                  <a:srgbClr val="374151"/>
                </a:solidFill>
                <a:effectLst/>
                <a:latin typeface="Söhne"/>
              </a:rPr>
              <a:t>Communication ouverte entre le FEJ et l'ONG, là où certains points peuvent être clarifiés et certains champs peuvent être modifiés dans la demande. Le FEJ prépare une recommandation basée sur l'évaluation. </a:t>
            </a:r>
          </a:p>
          <a:p>
            <a:pPr algn="l"/>
            <a:endParaRPr lang="fr-FR" b="0" i="0" dirty="0">
              <a:solidFill>
                <a:srgbClr val="374151"/>
              </a:solidFill>
              <a:effectLst/>
              <a:latin typeface="Söhne"/>
            </a:endParaRPr>
          </a:p>
          <a:p>
            <a:pPr algn="l"/>
            <a:r>
              <a:rPr lang="fr-FR" b="1" i="0" dirty="0">
                <a:solidFill>
                  <a:srgbClr val="374151"/>
                </a:solidFill>
                <a:effectLst/>
                <a:latin typeface="Söhne"/>
              </a:rPr>
              <a:t>Décision</a:t>
            </a:r>
            <a:r>
              <a:rPr lang="fr-FR" b="0" i="0" dirty="0">
                <a:solidFill>
                  <a:srgbClr val="374151"/>
                </a:solidFill>
                <a:effectLst/>
                <a:latin typeface="Söhne"/>
              </a:rPr>
              <a:t> </a:t>
            </a:r>
          </a:p>
          <a:p>
            <a:pPr algn="l"/>
            <a:r>
              <a:rPr lang="fr-FR" b="0" i="0" dirty="0">
                <a:solidFill>
                  <a:srgbClr val="374151"/>
                </a:solidFill>
                <a:effectLst/>
                <a:latin typeface="Söhne"/>
              </a:rPr>
              <a:t>La décision finale peut être l'une des trois options suivantes : Le projet est soutenu ; Le projet n'est pas soutenu mais une nouvelle soumission est possible avec le même projet, sous certaines conditions ; Le projet n'est pas soutenu, ce qui signifie que le même projet ne peut pas être utilisé dans une future demande.</a:t>
            </a:r>
          </a:p>
          <a:p>
            <a:endParaRPr lang="en-GB" sz="120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0DF26EB4-E528-4126-8A2A-914BBC63BC96}" type="slidenum">
              <a:rPr lang="en-GB" smtClean="0"/>
              <a:t>13</a:t>
            </a:fld>
            <a:endParaRPr lang="en-GB"/>
          </a:p>
        </p:txBody>
      </p:sp>
    </p:spTree>
    <p:extLst>
      <p:ext uri="{BB962C8B-B14F-4D97-AF65-F5344CB8AC3E}">
        <p14:creationId xmlns:p14="http://schemas.microsoft.com/office/powerpoint/2010/main" val="50083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r>
              <a:rPr lang="fr-FR" sz="1200" b="0" i="0" dirty="0">
                <a:solidFill>
                  <a:srgbClr val="374151"/>
                </a:solidFill>
                <a:effectLst/>
                <a:latin typeface="Söhne"/>
              </a:rPr>
            </a:br>
            <a:r>
              <a:rPr lang="fr-FR" sz="1200" b="0" i="0" dirty="0">
                <a:solidFill>
                  <a:srgbClr val="374151"/>
                </a:solidFill>
                <a:effectLst/>
                <a:latin typeface="Söhne"/>
              </a:rPr>
              <a:t>Le FEJ reconnaît cinq types d'organisations, qui </a:t>
            </a:r>
            <a:r>
              <a:rPr lang="fr-FR" sz="1200" b="0" i="0" u="sng" dirty="0">
                <a:solidFill>
                  <a:srgbClr val="374151"/>
                </a:solidFill>
                <a:effectLst/>
                <a:latin typeface="Söhne"/>
              </a:rPr>
              <a:t>définissent les types de subventions auxquelles elles peuvent postuler </a:t>
            </a:r>
            <a:r>
              <a:rPr lang="fr-FR" sz="1200" b="0" i="0" dirty="0">
                <a:solidFill>
                  <a:srgbClr val="374151"/>
                </a:solidFill>
                <a:effectLst/>
                <a:latin typeface="Söhne"/>
              </a:rPr>
              <a:t>:</a:t>
            </a:r>
          </a:p>
          <a:p>
            <a:pPr algn="l"/>
            <a:endParaRPr lang="fr-FR" sz="1200" b="0" i="0" dirty="0">
              <a:solidFill>
                <a:srgbClr val="374151"/>
              </a:solidFill>
              <a:effectLst/>
              <a:latin typeface="Söhne"/>
            </a:endParaRPr>
          </a:p>
          <a:p>
            <a:pPr marL="171450" indent="-171450" algn="l">
              <a:buFont typeface="Wingdings" panose="05000000000000000000" pitchFamily="2" charset="2"/>
              <a:buChar char="ü"/>
            </a:pPr>
            <a:r>
              <a:rPr lang="fr-FR" sz="1200" b="1" i="0" dirty="0">
                <a:solidFill>
                  <a:srgbClr val="374151"/>
                </a:solidFill>
                <a:effectLst/>
                <a:latin typeface="Söhne"/>
              </a:rPr>
              <a:t>ONG internationale de jeunesse</a:t>
            </a:r>
            <a:r>
              <a:rPr lang="fr-FR" sz="1200" b="0" i="0" dirty="0">
                <a:solidFill>
                  <a:srgbClr val="374151"/>
                </a:solidFill>
                <a:effectLst/>
                <a:latin typeface="Söhne"/>
              </a:rPr>
              <a:t> : Ayant des membres ou branches dans min. 7 États signataires de la Convention culturelle européenne (bureau principal + 7 autres pays).</a:t>
            </a:r>
          </a:p>
          <a:p>
            <a:pPr marL="171450" indent="-171450" algn="l">
              <a:buFont typeface="Wingdings" panose="05000000000000000000" pitchFamily="2" charset="2"/>
              <a:buChar char="ü"/>
            </a:pPr>
            <a:r>
              <a:rPr lang="fr-FR" sz="1200" b="1" i="0" dirty="0">
                <a:solidFill>
                  <a:srgbClr val="374151"/>
                </a:solidFill>
                <a:effectLst/>
                <a:latin typeface="Söhne"/>
              </a:rPr>
              <a:t>Réseau international d’</a:t>
            </a:r>
            <a:r>
              <a:rPr lang="fr-FR" sz="1200" b="1" i="0" dirty="0" err="1">
                <a:solidFill>
                  <a:srgbClr val="374151"/>
                </a:solidFill>
                <a:effectLst/>
                <a:latin typeface="Söhne"/>
              </a:rPr>
              <a:t>ONGs</a:t>
            </a:r>
            <a:r>
              <a:rPr lang="fr-FR" sz="1200" b="1" i="0" dirty="0">
                <a:solidFill>
                  <a:srgbClr val="374151"/>
                </a:solidFill>
                <a:effectLst/>
                <a:latin typeface="Söhne"/>
              </a:rPr>
              <a:t> de jeunesse </a:t>
            </a:r>
            <a:r>
              <a:rPr lang="fr-FR" sz="1200" b="0" i="0" dirty="0">
                <a:solidFill>
                  <a:srgbClr val="374151"/>
                </a:solidFill>
                <a:effectLst/>
                <a:latin typeface="Söhne"/>
              </a:rPr>
              <a:t>: Ayant min. 7 </a:t>
            </a:r>
            <a:r>
              <a:rPr lang="fr-FR" sz="1200" b="0" i="0" dirty="0" err="1">
                <a:solidFill>
                  <a:srgbClr val="374151"/>
                </a:solidFill>
                <a:effectLst/>
                <a:latin typeface="Söhne"/>
              </a:rPr>
              <a:t>ONGs</a:t>
            </a:r>
            <a:r>
              <a:rPr lang="fr-FR" sz="1200" b="0" i="0" dirty="0">
                <a:solidFill>
                  <a:srgbClr val="374151"/>
                </a:solidFill>
                <a:effectLst/>
                <a:latin typeface="Söhne"/>
              </a:rPr>
              <a:t> de jeunesse de 7 pays différents (l'organisation candidate + 6 autres </a:t>
            </a:r>
            <a:r>
              <a:rPr lang="fr-FR" sz="1200" b="0" i="0" dirty="0" err="1">
                <a:solidFill>
                  <a:srgbClr val="374151"/>
                </a:solidFill>
                <a:effectLst/>
                <a:latin typeface="Söhne"/>
              </a:rPr>
              <a:t>ONGs</a:t>
            </a:r>
            <a:r>
              <a:rPr lang="fr-FR" sz="1200" b="0" i="0" dirty="0">
                <a:solidFill>
                  <a:srgbClr val="374151"/>
                </a:solidFill>
                <a:effectLst/>
                <a:latin typeface="Söhne"/>
              </a:rPr>
              <a:t> de jeunesse dans des pays différents).</a:t>
            </a:r>
          </a:p>
          <a:p>
            <a:pPr marL="171450" indent="-171450" algn="l">
              <a:buFont typeface="Wingdings" panose="05000000000000000000" pitchFamily="2" charset="2"/>
              <a:buChar char="ü"/>
            </a:pPr>
            <a:r>
              <a:rPr lang="fr-FR" sz="1200" b="1" i="0" dirty="0">
                <a:solidFill>
                  <a:srgbClr val="374151"/>
                </a:solidFill>
                <a:effectLst/>
                <a:latin typeface="Söhne"/>
              </a:rPr>
              <a:t>Organisation nationale de jeunesse </a:t>
            </a:r>
            <a:r>
              <a:rPr lang="fr-FR" sz="1200" b="0" i="0" dirty="0">
                <a:solidFill>
                  <a:srgbClr val="374151"/>
                </a:solidFill>
                <a:effectLst/>
                <a:latin typeface="Söhne"/>
              </a:rPr>
              <a:t>: Elle doit être basée dans un État signataire de la Convention culturelle européenne et œuvrer à l'échelle nationale.</a:t>
            </a:r>
          </a:p>
          <a:p>
            <a:pPr marL="171450" indent="-171450" algn="l">
              <a:buFont typeface="Wingdings" panose="05000000000000000000" pitchFamily="2" charset="2"/>
              <a:buChar char="ü"/>
            </a:pPr>
            <a:r>
              <a:rPr lang="fr-FR" sz="1200" b="1" i="0" dirty="0">
                <a:solidFill>
                  <a:srgbClr val="374151"/>
                </a:solidFill>
                <a:effectLst/>
                <a:latin typeface="Söhne"/>
              </a:rPr>
              <a:t>Organisation locale de jeunesse </a:t>
            </a:r>
            <a:r>
              <a:rPr lang="fr-FR" sz="1200" b="0" i="0" dirty="0">
                <a:solidFill>
                  <a:srgbClr val="374151"/>
                </a:solidFill>
                <a:effectLst/>
                <a:latin typeface="Söhne"/>
              </a:rPr>
              <a:t>: Elle doit être basée dans un État signataire de la Convention culturelle européenne et œuvrer à l'échelle locale.</a:t>
            </a:r>
          </a:p>
          <a:p>
            <a:pPr marL="171450" indent="-171450" algn="l">
              <a:buFont typeface="Wingdings" panose="05000000000000000000" pitchFamily="2" charset="2"/>
              <a:buChar char="ü"/>
            </a:pPr>
            <a:endParaRPr lang="fr-FR" sz="1200" b="0" i="0" dirty="0">
              <a:solidFill>
                <a:srgbClr val="374151"/>
              </a:solidFill>
              <a:effectLst/>
              <a:latin typeface="Söhne"/>
            </a:endParaRPr>
          </a:p>
          <a:p>
            <a:pPr algn="l"/>
            <a:r>
              <a:rPr lang="fr-FR" sz="1200" b="0" i="0" dirty="0">
                <a:solidFill>
                  <a:srgbClr val="374151"/>
                </a:solidFill>
                <a:effectLst/>
                <a:latin typeface="Söhne"/>
              </a:rPr>
              <a:t>Le FEJ ne soutient </a:t>
            </a:r>
            <a:r>
              <a:rPr lang="fr-FR" sz="1200" b="1" i="0" dirty="0">
                <a:solidFill>
                  <a:srgbClr val="374151"/>
                </a:solidFill>
                <a:effectLst/>
                <a:latin typeface="Söhne"/>
              </a:rPr>
              <a:t>PAS</a:t>
            </a:r>
            <a:r>
              <a:rPr lang="fr-FR" sz="1200" b="0" i="0" dirty="0">
                <a:solidFill>
                  <a:srgbClr val="374151"/>
                </a:solidFill>
                <a:effectLst/>
                <a:latin typeface="Söhne"/>
              </a:rPr>
              <a:t> les particuliers, tels que les étudiants, les groupes informels, les entreprises privées, les clubs sportifs, etc.</a:t>
            </a:r>
          </a:p>
          <a:p>
            <a:pPr algn="l"/>
            <a:endParaRPr lang="fr-FR" sz="1200" b="0" i="0" dirty="0">
              <a:solidFill>
                <a:srgbClr val="374151"/>
              </a:solidFill>
              <a:effectLst/>
              <a:latin typeface="Söhne"/>
            </a:endParaRPr>
          </a:p>
          <a:p>
            <a:pPr algn="l"/>
            <a:r>
              <a:rPr lang="fr-FR" sz="1200" b="1" i="0" dirty="0">
                <a:solidFill>
                  <a:srgbClr val="374151"/>
                </a:solidFill>
                <a:effectLst/>
                <a:latin typeface="Söhne"/>
              </a:rPr>
              <a:t>Critères d'enregistrement :</a:t>
            </a:r>
          </a:p>
          <a:p>
            <a:pPr marL="171450" indent="-171450" algn="l">
              <a:buFont typeface="Wingdings" panose="05000000000000000000" pitchFamily="2" charset="2"/>
              <a:buChar char="q"/>
            </a:pPr>
            <a:r>
              <a:rPr lang="fr-FR" sz="1200" b="0" i="0" dirty="0">
                <a:solidFill>
                  <a:srgbClr val="374151"/>
                </a:solidFill>
                <a:effectLst/>
                <a:latin typeface="Söhne"/>
              </a:rPr>
              <a:t>Organisation de jeunesse à but non lucratif indépendante du gouvernement.</a:t>
            </a:r>
          </a:p>
          <a:p>
            <a:pPr marL="171450" indent="-171450" algn="l">
              <a:buFont typeface="Wingdings" panose="05000000000000000000" pitchFamily="2" charset="2"/>
              <a:buChar char="q"/>
            </a:pPr>
            <a:r>
              <a:rPr lang="fr-FR" sz="1200" b="0" i="0" dirty="0">
                <a:solidFill>
                  <a:srgbClr val="374151"/>
                </a:solidFill>
                <a:effectLst/>
                <a:latin typeface="Söhne"/>
              </a:rPr>
              <a:t>Devant avoir ses propres statuts officiels.</a:t>
            </a:r>
          </a:p>
          <a:p>
            <a:pPr marL="171450" indent="-171450" algn="l">
              <a:buFont typeface="Wingdings" panose="05000000000000000000" pitchFamily="2" charset="2"/>
              <a:buChar char="q"/>
            </a:pPr>
            <a:r>
              <a:rPr lang="fr-FR" sz="1200" b="0" i="0" dirty="0">
                <a:solidFill>
                  <a:srgbClr val="374151"/>
                </a:solidFill>
                <a:effectLst/>
                <a:latin typeface="Söhne"/>
              </a:rPr>
              <a:t>Les informations sur le compte bancaire sont également demandées lors de l'enregistrement. Un compte bancaire au nom de l'ONG n'est obligatoire que lorsque la subvention est accordée.</a:t>
            </a:r>
          </a:p>
          <a:p>
            <a:pPr marL="171450" indent="-171450" algn="l">
              <a:buFont typeface="Wingdings" panose="05000000000000000000" pitchFamily="2" charset="2"/>
              <a:buChar char="q"/>
            </a:pPr>
            <a:r>
              <a:rPr lang="fr-FR" sz="1200" b="0" i="0" dirty="0">
                <a:solidFill>
                  <a:srgbClr val="374151"/>
                </a:solidFill>
                <a:effectLst/>
                <a:latin typeface="Söhne"/>
              </a:rPr>
              <a:t>Une ONG ne devrait pas seulement travailler pour les jeunes, mais surtout travailler avec les jeunes, qui devraient être impliqués dans le processus de prise de décision de l'organisation.</a:t>
            </a:r>
          </a:p>
          <a:p>
            <a:pPr marL="171450" indent="-171450" algn="l">
              <a:buFont typeface="Wingdings" panose="05000000000000000000" pitchFamily="2" charset="2"/>
              <a:buChar char="q"/>
            </a:pPr>
            <a:r>
              <a:rPr lang="fr-FR" sz="1200" b="0" i="0" dirty="0">
                <a:solidFill>
                  <a:srgbClr val="374151"/>
                </a:solidFill>
                <a:effectLst/>
                <a:latin typeface="Söhne"/>
              </a:rPr>
              <a:t>Une ONG enregistrée auprès du FEJ doit être basée dans l'un des 50 États signataires de la CCE (46 États membres du Conseil de l'Europe + Bélarus, Saint-Siège, Kazakhstan, Fédération de Russie).</a:t>
            </a:r>
          </a:p>
          <a:p>
            <a:pPr marL="171450" indent="-171450" algn="l">
              <a:buFont typeface="Wingdings" panose="05000000000000000000" pitchFamily="2" charset="2"/>
              <a:buChar char="q"/>
            </a:pPr>
            <a:r>
              <a:rPr lang="fr-FR" sz="1200" b="0" i="0" dirty="0">
                <a:solidFill>
                  <a:srgbClr val="374151"/>
                </a:solidFill>
                <a:effectLst/>
                <a:latin typeface="Söhne"/>
              </a:rPr>
              <a:t>Elle doit travailler dans le cadre des droits de l'homme, de la démocratie et de l'État de droit.</a:t>
            </a:r>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14</a:t>
            </a:fld>
            <a:endParaRPr lang="en-GB"/>
          </a:p>
        </p:txBody>
      </p:sp>
    </p:spTree>
    <p:extLst>
      <p:ext uri="{BB962C8B-B14F-4D97-AF65-F5344CB8AC3E}">
        <p14:creationId xmlns:p14="http://schemas.microsoft.com/office/powerpoint/2010/main" val="3551658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600" b="1" i="0" dirty="0">
                <a:solidFill>
                  <a:srgbClr val="000000"/>
                </a:solidFill>
                <a:effectLst/>
                <a:latin typeface="+mn-lt"/>
              </a:rPr>
              <a:t>La gestion conjointe du secteur Jeunesse </a:t>
            </a:r>
          </a:p>
          <a:p>
            <a:pPr algn="l"/>
            <a:endParaRPr lang="fr-FR" sz="1600" b="0" i="0" dirty="0">
              <a:solidFill>
                <a:srgbClr val="000000"/>
              </a:solidFill>
              <a:effectLst/>
              <a:latin typeface="+mn-lt"/>
            </a:endParaRPr>
          </a:p>
          <a:p>
            <a:pPr algn="l"/>
            <a:r>
              <a:rPr lang="fr-FR" sz="1600" b="0" i="0" dirty="0">
                <a:solidFill>
                  <a:srgbClr val="000000"/>
                </a:solidFill>
                <a:effectLst/>
                <a:latin typeface="+mn-lt"/>
              </a:rPr>
              <a:t>Dans les autres départements du Conseil de l'Europe, les décisions sont prises presque exclusivement par les représentants des États membres. Dans le secteur jeunesse, les jeunes font également partie du processus décisionnel. </a:t>
            </a:r>
          </a:p>
          <a:p>
            <a:pPr algn="l"/>
            <a:endParaRPr lang="fr-FR" sz="1600" b="0" i="0" dirty="0">
              <a:solidFill>
                <a:srgbClr val="000000"/>
              </a:solidFill>
              <a:effectLst/>
              <a:latin typeface="+mn-lt"/>
            </a:endParaRPr>
          </a:p>
          <a:p>
            <a:pPr algn="l"/>
            <a:r>
              <a:rPr lang="fr-FR" sz="1600" b="1" i="0" dirty="0">
                <a:solidFill>
                  <a:srgbClr val="000000"/>
                </a:solidFill>
                <a:effectLst/>
                <a:latin typeface="+mn-lt"/>
              </a:rPr>
              <a:t>Les représentants gouvernementaux </a:t>
            </a:r>
            <a:r>
              <a:rPr lang="fr-FR" sz="1600" b="0" i="0" dirty="0">
                <a:solidFill>
                  <a:srgbClr val="000000"/>
                </a:solidFill>
                <a:effectLst/>
                <a:latin typeface="+mn-lt"/>
              </a:rPr>
              <a:t>des 50 États signataires de la Convention culturelle européenne composent le </a:t>
            </a:r>
            <a:r>
              <a:rPr lang="fr-FR" sz="1600" b="1" i="0" dirty="0">
                <a:solidFill>
                  <a:srgbClr val="000000"/>
                </a:solidFill>
                <a:effectLst/>
                <a:latin typeface="+mn-lt"/>
              </a:rPr>
              <a:t>Comité directeur européen pour la jeunesse (CDEJ). </a:t>
            </a:r>
            <a:r>
              <a:rPr lang="fr-FR" sz="1600" b="0" i="0" dirty="0">
                <a:solidFill>
                  <a:srgbClr val="000000"/>
                </a:solidFill>
                <a:effectLst/>
                <a:latin typeface="+mn-lt"/>
              </a:rPr>
              <a:t>Ce sont généralement des représentants des ministères chargés de la jeunesse. </a:t>
            </a:r>
          </a:p>
          <a:p>
            <a:pPr algn="l"/>
            <a:endParaRPr lang="fr-FR" sz="1600" b="0" i="0" dirty="0">
              <a:solidFill>
                <a:srgbClr val="000000"/>
              </a:solidFill>
              <a:effectLst/>
              <a:latin typeface="+mn-lt"/>
            </a:endParaRPr>
          </a:p>
          <a:p>
            <a:pPr algn="l"/>
            <a:r>
              <a:rPr lang="fr-FR" sz="1600" b="1" i="0" dirty="0">
                <a:solidFill>
                  <a:srgbClr val="000000"/>
                </a:solidFill>
                <a:effectLst/>
                <a:latin typeface="+mn-lt"/>
              </a:rPr>
              <a:t>Le comité directeur </a:t>
            </a:r>
            <a:r>
              <a:rPr lang="fr-FR" sz="1600" b="0" i="0" dirty="0">
                <a:solidFill>
                  <a:srgbClr val="000000"/>
                </a:solidFill>
                <a:effectLst/>
                <a:latin typeface="+mn-lt"/>
              </a:rPr>
              <a:t>promeut la coopération intergouvernementale et un espace d'échanges entre les pays sur les politiques de jeunesse. </a:t>
            </a:r>
          </a:p>
          <a:p>
            <a:pPr algn="l"/>
            <a:endParaRPr lang="fr-FR" sz="1600" b="0" i="0" dirty="0">
              <a:solidFill>
                <a:srgbClr val="000000"/>
              </a:solidFill>
              <a:effectLst/>
              <a:latin typeface="+mn-lt"/>
            </a:endParaRPr>
          </a:p>
          <a:p>
            <a:pPr algn="l"/>
            <a:r>
              <a:rPr lang="fr-FR" sz="1600" b="1" i="0" dirty="0">
                <a:solidFill>
                  <a:srgbClr val="000000"/>
                </a:solidFill>
                <a:effectLst/>
                <a:latin typeface="+mn-lt"/>
              </a:rPr>
              <a:t>Les représentants des jeunes</a:t>
            </a:r>
            <a:r>
              <a:rPr lang="fr-FR" sz="1600" b="0" i="0" dirty="0">
                <a:solidFill>
                  <a:srgbClr val="000000"/>
                </a:solidFill>
                <a:effectLst/>
                <a:latin typeface="+mn-lt"/>
              </a:rPr>
              <a:t>, issus de 30 organisations de jeunesse de toute l'Europe, composent le </a:t>
            </a:r>
            <a:r>
              <a:rPr lang="fr-FR" sz="1600" b="1" i="0" dirty="0">
                <a:solidFill>
                  <a:srgbClr val="000000"/>
                </a:solidFill>
                <a:effectLst/>
                <a:latin typeface="+mn-lt"/>
              </a:rPr>
              <a:t>Conseil consultatif sur la jeunesse (CCJ)</a:t>
            </a:r>
            <a:r>
              <a:rPr lang="fr-FR" sz="1600" b="0" i="0" dirty="0">
                <a:solidFill>
                  <a:srgbClr val="000000"/>
                </a:solidFill>
                <a:effectLst/>
                <a:latin typeface="+mn-lt"/>
              </a:rPr>
              <a:t>. Le CCJ apporte des contributions sur toutes les activités du secteur jeunesse et assure la participation des jeunes à d'autres activités du Conseil de l'Europe. </a:t>
            </a:r>
          </a:p>
          <a:p>
            <a:pPr algn="l"/>
            <a:endParaRPr lang="fr-FR" sz="1600" b="0" i="0" dirty="0">
              <a:solidFill>
                <a:srgbClr val="000000"/>
              </a:solidFill>
              <a:effectLst/>
              <a:latin typeface="+mn-lt"/>
            </a:endParaRPr>
          </a:p>
          <a:p>
            <a:pPr algn="l"/>
            <a:r>
              <a:rPr lang="fr-FR" sz="1600" b="0" i="0" dirty="0">
                <a:solidFill>
                  <a:srgbClr val="000000"/>
                </a:solidFill>
                <a:effectLst/>
                <a:latin typeface="+mn-lt"/>
              </a:rPr>
              <a:t>Ensemble, le CDEJ et le Conseil consultatif forment le Conseil mixte pour la jeunesse (CMJ), un organe de décision conjoint qui établit les priorités, les objectifs et les budgets du secteur jeunesse. </a:t>
            </a:r>
          </a:p>
          <a:p>
            <a:pPr algn="l"/>
            <a:endParaRPr lang="fr-FR" sz="1600" b="0" i="0" dirty="0">
              <a:solidFill>
                <a:srgbClr val="000000"/>
              </a:solidFill>
              <a:effectLst/>
              <a:latin typeface="+mn-lt"/>
            </a:endParaRPr>
          </a:p>
          <a:p>
            <a:pPr algn="l"/>
            <a:r>
              <a:rPr lang="fr-FR" sz="1600" b="0" i="0" dirty="0">
                <a:solidFill>
                  <a:srgbClr val="000000"/>
                </a:solidFill>
                <a:effectLst/>
                <a:latin typeface="+mn-lt"/>
              </a:rPr>
              <a:t>8 membres du CCJ et 8 membres du CDEJ sont élus pour siéger au </a:t>
            </a:r>
            <a:r>
              <a:rPr lang="fr-FR" sz="1600" b="1" i="0" dirty="0">
                <a:solidFill>
                  <a:srgbClr val="000000"/>
                </a:solidFill>
                <a:effectLst/>
                <a:latin typeface="+mn-lt"/>
              </a:rPr>
              <a:t>Comité de programmation pour la jeunesse (CPJ) </a:t>
            </a:r>
            <a:r>
              <a:rPr lang="fr-FR" sz="1600" b="0" i="0" dirty="0">
                <a:solidFill>
                  <a:srgbClr val="000000"/>
                </a:solidFill>
                <a:effectLst/>
                <a:latin typeface="+mn-lt"/>
              </a:rPr>
              <a:t>pour un mandat de 2 ans afin d'établir et de surveiller les programmes des Centres européens de la jeunesse et FEJ... et de prendre les décisions concernant toutes les demandes de projet du FEJ ! Pour plus d'informations sur la gestion conjointe : </a:t>
            </a:r>
            <a:r>
              <a:rPr lang="fr-FR" sz="1600" b="0" i="0" u="sng" dirty="0">
                <a:solidFill>
                  <a:srgbClr val="000000"/>
                </a:solidFill>
                <a:effectLst/>
                <a:latin typeface="+mn-lt"/>
                <a:hlinkClick r:id="rId3"/>
              </a:rPr>
              <a:t>https://www.coe.int/fr/web/youth/co-management</a:t>
            </a:r>
            <a:endParaRPr lang="fr-FR" sz="1600" b="0" i="0" dirty="0">
              <a:solidFill>
                <a:srgbClr val="000000"/>
              </a:solidFill>
              <a:effectLst/>
              <a:latin typeface="+mn-lt"/>
            </a:endParaRPr>
          </a:p>
          <a:p>
            <a:br>
              <a:rPr lang="fr-FR" sz="1600" b="0" i="0" dirty="0">
                <a:solidFill>
                  <a:srgbClr val="000000"/>
                </a:solidFill>
                <a:effectLst/>
                <a:latin typeface="Söhne"/>
              </a:rPr>
            </a:br>
            <a:endParaRPr lang="en-GB" sz="1100" dirty="0"/>
          </a:p>
          <a:p>
            <a:endParaRPr lang="en-GB"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3737F-7A98-42D5-8FC8-7FC703E7679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176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050" b="0" i="0" dirty="0">
                <a:solidFill>
                  <a:srgbClr val="161616"/>
                </a:solidFill>
                <a:effectLst/>
                <a:latin typeface="+mn-lt"/>
              </a:rPr>
              <a:t>L'objectif de cette initiative est de soutenir les jeunes d'Ukraine touchés par la guerre par le biais d'interventions de la société civile et du travail de jeunesse, dans le cadre des valeurs du Conseil de l'Europe. Les demandes de projets peuvent inclure des activités telles que l'apprentissage et le soutien entre pairs, des formations et des ateliers, des informations et des conseils, la sensibilisation et le renforcement des capacités des jeunes, des animateurs et des responsables de jeunesse, des réunions de jeunes d'Ukraine, des analyses, des recherches et d'autres actions fondées sur les principes et la pratique du travail de jeunesse. Les activités peuvent avoir une portée locale, régionale ou nationale, et peuvent également inclure des activités dans un contexte transfrontalier local. Les activités peuvent être mises en œuvre en personne, en ligne et dans des formats hybrides.</a:t>
            </a:r>
          </a:p>
          <a:p>
            <a:pPr algn="l"/>
            <a:endParaRPr lang="en-GB" sz="1050" b="0" i="0" dirty="0">
              <a:solidFill>
                <a:srgbClr val="161616"/>
              </a:solidFill>
              <a:effectLst/>
              <a:latin typeface="+mn-lt"/>
            </a:endParaRPr>
          </a:p>
          <a:p>
            <a:pPr algn="l"/>
            <a:r>
              <a:rPr lang="fr-FR" sz="1050" b="1" i="0" dirty="0">
                <a:solidFill>
                  <a:srgbClr val="161616"/>
                </a:solidFill>
                <a:effectLst/>
                <a:latin typeface="+mn-lt"/>
              </a:rPr>
              <a:t>Les demandes de projet seront évaluées sur la base des critères du FEJ pour les projets pilotes. Pour être sélectionné, un projet devra :</a:t>
            </a:r>
          </a:p>
          <a:p>
            <a:pPr marL="228600" indent="-228600" algn="l">
              <a:buFont typeface="Arial" panose="020B0604020202020204" pitchFamily="34" charset="0"/>
              <a:buChar char="•"/>
            </a:pPr>
            <a:r>
              <a:rPr lang="fr-FR" sz="1050" b="0" i="0" dirty="0">
                <a:solidFill>
                  <a:srgbClr val="161616"/>
                </a:solidFill>
                <a:effectLst/>
                <a:latin typeface="+mn-lt"/>
              </a:rPr>
              <a:t>être une activité de jeunesse préparée, dirigée et gérée par une organisation de jeunesse non gouvernementale locale, régionale ou nationale et impliquant des jeunes d'Ukraine.</a:t>
            </a:r>
          </a:p>
          <a:p>
            <a:pPr marL="228600" indent="-228600" algn="l">
              <a:buFont typeface="Arial" panose="020B0604020202020204" pitchFamily="34" charset="0"/>
              <a:buChar char="•"/>
            </a:pPr>
            <a:r>
              <a:rPr lang="fr-FR" sz="1050" b="0" i="0" dirty="0">
                <a:solidFill>
                  <a:srgbClr val="161616"/>
                </a:solidFill>
                <a:effectLst/>
                <a:latin typeface="+mn-lt"/>
              </a:rPr>
              <a:t>être une activité qui soutient les jeunes </a:t>
            </a:r>
            <a:r>
              <a:rPr lang="fr-FR" sz="1050" b="0" i="0" dirty="0" err="1">
                <a:solidFill>
                  <a:srgbClr val="161616"/>
                </a:solidFill>
                <a:effectLst/>
                <a:latin typeface="+mn-lt"/>
              </a:rPr>
              <a:t>ukrainien.nes</a:t>
            </a:r>
            <a:r>
              <a:rPr lang="fr-FR" sz="1050" b="0" i="0" dirty="0">
                <a:solidFill>
                  <a:srgbClr val="161616"/>
                </a:solidFill>
                <a:effectLst/>
                <a:latin typeface="+mn-lt"/>
              </a:rPr>
              <a:t> affecté.es par la guerre dans leur vie quotidienne, leurs droits, et qui les aide à faire face à leurs défis et à accéder à leurs droits.</a:t>
            </a:r>
          </a:p>
          <a:p>
            <a:pPr marL="228600" indent="-228600" algn="l">
              <a:buFont typeface="Arial" panose="020B0604020202020204" pitchFamily="34" charset="0"/>
              <a:buChar char="•"/>
            </a:pPr>
            <a:r>
              <a:rPr lang="fr-FR" sz="1050" b="0" i="0" dirty="0">
                <a:solidFill>
                  <a:srgbClr val="161616"/>
                </a:solidFill>
                <a:effectLst/>
                <a:latin typeface="+mn-lt"/>
              </a:rPr>
              <a:t>être une activité liée à un besoin local et qui apporte une valeur ajoutée à la vie des jeunes d'Ukraine.</a:t>
            </a:r>
          </a:p>
          <a:p>
            <a:pPr marL="228600" indent="-228600" algn="l">
              <a:buFont typeface="Arial" panose="020B0604020202020204" pitchFamily="34" charset="0"/>
              <a:buChar char="•"/>
            </a:pPr>
            <a:r>
              <a:rPr lang="fr-FR" sz="1050" b="0" i="0" dirty="0">
                <a:solidFill>
                  <a:srgbClr val="161616"/>
                </a:solidFill>
                <a:effectLst/>
                <a:latin typeface="+mn-lt"/>
              </a:rPr>
              <a:t>suivre les principes de base du travail de jeunesse, en particulier la promotion du dialogue et de la compréhension interculturels et la promotion et la protection des droits de l'homme et de la démocratie.</a:t>
            </a:r>
          </a:p>
          <a:p>
            <a:pPr marL="228600" indent="-228600" algn="l">
              <a:buFont typeface="Arial" panose="020B0604020202020204" pitchFamily="34" charset="0"/>
              <a:buChar char="•"/>
            </a:pPr>
            <a:r>
              <a:rPr lang="fr-FR" sz="1050" b="0" i="0" dirty="0">
                <a:solidFill>
                  <a:srgbClr val="161616"/>
                </a:solidFill>
                <a:effectLst/>
                <a:latin typeface="+mn-lt"/>
              </a:rPr>
              <a:t>être en accord avec les valeurs du Conseil de l'Europe et ses priorités dans le domaine de la jeunesse.</a:t>
            </a:r>
          </a:p>
          <a:p>
            <a:pPr marL="228600" indent="-228600" algn="l">
              <a:buFont typeface="Arial" panose="020B0604020202020204" pitchFamily="34" charset="0"/>
              <a:buChar char="•"/>
            </a:pPr>
            <a:r>
              <a:rPr lang="fr-FR" sz="1050" b="0" i="0" dirty="0">
                <a:solidFill>
                  <a:srgbClr val="161616"/>
                </a:solidFill>
                <a:effectLst/>
                <a:latin typeface="+mn-lt"/>
              </a:rPr>
              <a:t>avoir une date de début au moins </a:t>
            </a:r>
            <a:r>
              <a:rPr lang="fr-FR" sz="1050" b="1" i="0" dirty="0">
                <a:solidFill>
                  <a:srgbClr val="161616"/>
                </a:solidFill>
                <a:effectLst/>
                <a:latin typeface="+mn-lt"/>
              </a:rPr>
              <a:t>6 semaines </a:t>
            </a:r>
            <a:r>
              <a:rPr lang="fr-FR" sz="1050" b="0" i="0" dirty="0">
                <a:solidFill>
                  <a:srgbClr val="161616"/>
                </a:solidFill>
                <a:effectLst/>
                <a:latin typeface="+mn-lt"/>
              </a:rPr>
              <a:t>après la date de soumission et une durée maximale d'un an.</a:t>
            </a:r>
          </a:p>
          <a:p>
            <a:pPr marL="0" indent="0" algn="l">
              <a:buFont typeface="Arial" panose="020B0604020202020204" pitchFamily="34" charset="0"/>
              <a:buNone/>
            </a:pPr>
            <a:r>
              <a:rPr lang="fr-FR" sz="1050" b="0" i="0" dirty="0">
                <a:solidFill>
                  <a:srgbClr val="161616"/>
                </a:solidFill>
                <a:effectLst/>
                <a:latin typeface="+mn-lt"/>
              </a:rPr>
              <a:t>Les projets qui soutiennent l'effort de guerre ne sont pas éligibles pour cet appel spécial. La subvention ne peut pas être utilisée pour l'achat et/ou la promotion de biens ou de services pour des actions humanitaires et/ou liées à la guerre.</a:t>
            </a:r>
          </a:p>
          <a:p>
            <a:pPr algn="just"/>
            <a:endParaRPr lang="en-GB" sz="1050" b="0" i="0" dirty="0">
              <a:solidFill>
                <a:srgbClr val="161616"/>
              </a:solidFill>
              <a:effectLst/>
              <a:latin typeface="+mn-lt"/>
            </a:endParaRPr>
          </a:p>
          <a:p>
            <a:pPr algn="just"/>
            <a:r>
              <a:rPr lang="en-GB" sz="1050" b="1" i="0" dirty="0">
                <a:solidFill>
                  <a:srgbClr val="161616"/>
                </a:solidFill>
                <a:effectLst/>
                <a:latin typeface="+mn-lt"/>
              </a:rPr>
              <a:t>L</a:t>
            </a:r>
            <a:r>
              <a:rPr lang="fr-FR" sz="1050" b="1" i="0" dirty="0">
                <a:solidFill>
                  <a:srgbClr val="161616"/>
                </a:solidFill>
                <a:effectLst/>
                <a:latin typeface="+mn-lt"/>
              </a:rPr>
              <a:t>es demandes de projets pour des activités internationales seront évaluées sur la base des critères du FEJ pour les projets pour des activités internationales.  Un projet retenu devra :</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être conforme aux valeurs du Conseil de l'Europe et à ses priorités dans le domaine de la jeunesse.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être un rassemblement de jeunes ou d’animateurs de jeunesse impliquant directement des jeunes d'Ukraine ou des multiplicateurs internationaux travaillant directement avec des jeunes d'Ukraine.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 être un projet qui comprend un rassemblement unique de jeunes, de préférence avec des actions de suivi, et qui aura un impact direct sur les jeunes d'Ukraine affectés dans leur vie quotidienne par la guerre, et qui les aidera à accéder à leurs droits et à surmonter les multiples défis auxquels ils sont confrontés.</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réunir, en nombre équilibré des participants venant d'au moins </a:t>
            </a:r>
            <a:r>
              <a:rPr lang="fr-FR" sz="1050" b="0" i="0" kern="1200" dirty="0">
                <a:solidFill>
                  <a:srgbClr val="161616"/>
                </a:solidFill>
                <a:effectLst/>
                <a:latin typeface="+mn-lt"/>
                <a:ea typeface="+mn-ea"/>
                <a:cs typeface="+mn-cs"/>
                <a:hlinkClick r:id="rId3">
                  <a:extLst>
                    <a:ext uri="{A12FA001-AC4F-418D-AE19-62706E023703}">
                      <ahyp:hlinkClr xmlns:ahyp="http://schemas.microsoft.com/office/drawing/2018/hyperlinkcolor" val="tx"/>
                    </a:ext>
                  </a:extLst>
                </a:hlinkClick>
              </a:rPr>
              <a:t>7 Etats membres du Conseil de l'Europe</a:t>
            </a:r>
            <a:r>
              <a:rPr lang="fr-FR" sz="1050" b="0" i="0" kern="1200" dirty="0">
                <a:solidFill>
                  <a:srgbClr val="161616"/>
                </a:solidFill>
                <a:effectLst/>
                <a:latin typeface="+mn-lt"/>
                <a:ea typeface="+mn-ea"/>
                <a:cs typeface="+mn-cs"/>
              </a:rPr>
              <a:t> ou d Etats signataires de la </a:t>
            </a:r>
            <a:r>
              <a:rPr lang="fr-FR" sz="1050" b="0" i="0" kern="1200" dirty="0">
                <a:solidFill>
                  <a:srgbClr val="161616"/>
                </a:solidFill>
                <a:effectLst/>
                <a:latin typeface="+mn-lt"/>
                <a:ea typeface="+mn-ea"/>
                <a:cs typeface="+mn-cs"/>
                <a:hlinkClick r:id="rId4">
                  <a:extLst>
                    <a:ext uri="{A12FA001-AC4F-418D-AE19-62706E023703}">
                      <ahyp:hlinkClr xmlns:ahyp="http://schemas.microsoft.com/office/drawing/2018/hyperlinkcolor" val="tx"/>
                    </a:ext>
                  </a:extLst>
                </a:hlinkClick>
              </a:rPr>
              <a:t>Convention culturelle européenne</a:t>
            </a:r>
            <a:r>
              <a:rPr lang="fr-FR" sz="1050" b="0" i="0" kern="1200" dirty="0">
                <a:solidFill>
                  <a:srgbClr val="161616"/>
                </a:solidFill>
                <a:effectLst/>
                <a:latin typeface="+mn-lt"/>
                <a:ea typeface="+mn-ea"/>
                <a:cs typeface="+mn-cs"/>
              </a:rPr>
              <a:t>.</a:t>
            </a:r>
            <a:br>
              <a:rPr lang="fr-FR" sz="1050" b="0" i="0" kern="1200" dirty="0">
                <a:solidFill>
                  <a:srgbClr val="161616"/>
                </a:solidFill>
                <a:effectLst/>
                <a:latin typeface="+mn-lt"/>
                <a:ea typeface="+mn-ea"/>
                <a:cs typeface="+mn-cs"/>
              </a:rPr>
            </a:br>
            <a:r>
              <a:rPr lang="fr-FR" sz="1050" b="0" i="0" kern="1200" dirty="0">
                <a:solidFill>
                  <a:srgbClr val="161616"/>
                </a:solidFill>
                <a:effectLst/>
                <a:latin typeface="+mn-lt"/>
                <a:ea typeface="+mn-ea"/>
                <a:cs typeface="+mn-cs"/>
              </a:rPr>
              <a:t>La présence et l'implication de représentants d'organisations de jeunesse d'Ukraine sont essentielles.</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répond aux besoins des jeunes, que les participants soient au centre de l'activité, avec des approches pédagogiques non formelles. Dans ce cas, les besoins et les droits des jeunes Ukrainiens doivent être clairement mis en évidence dans la candidature.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dispose d'une équipe de projet de base où sont représentées des personnes d'au moins quatre nationalités (y compris les formateurs, les animateurs, le coordinateur du projet, etc.) L'implication de personnes originaires d'Ukraine dans l'équipe centrale du projet est particulièrement encouragée.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ont au moins 75 % de participants âgés de moins de 30 ans.</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respecte les principes de base du travail de jeunesse, en particulier la promotion du dialogue et de la compréhension interculturels, ainsi que la promotion et la protection des droits humains et de la démocratie.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ont mis en place des mesures visant à garantir l'égalité de genre et des pratiques inclusives, tant dans la planification que dans le déroulement de l'activité internationale.</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Les projets doivent débuter en 2024, au moins 6 semaines après la date de soumission.</a:t>
            </a:r>
          </a:p>
          <a:p>
            <a:pPr marL="228600" indent="-228600" algn="l" defTabSz="914400" rtl="0" eaLnBrk="1" latinLnBrk="0" hangingPunct="1">
              <a:buFont typeface="Arial" panose="020B0604020202020204" pitchFamily="34" charset="0"/>
              <a:buChar char="•"/>
            </a:pPr>
            <a:r>
              <a:rPr lang="fr-FR" sz="1050" b="0" i="0" kern="1200" dirty="0">
                <a:solidFill>
                  <a:srgbClr val="161616"/>
                </a:solidFill>
                <a:effectLst/>
                <a:latin typeface="+mn-lt"/>
                <a:ea typeface="+mn-ea"/>
                <a:cs typeface="+mn-cs"/>
              </a:rPr>
              <a:t>Lors de la candidature, l'organisation doit indiquer la durée totale du projet, y compris les activités préparatoires, de suivi et d'évaluation. Veuillez noter que la durée totale du projet est la période au cours de laquelle les coûts du projet sont encourus.</a:t>
            </a:r>
          </a:p>
          <a:p>
            <a:pPr algn="l"/>
            <a:endParaRPr lang="en-GB" sz="1050" b="0" i="0" dirty="0">
              <a:solidFill>
                <a:srgbClr val="161616"/>
              </a:solidFill>
              <a:effectLst/>
              <a:latin typeface="+mn-lt"/>
            </a:endParaRPr>
          </a:p>
          <a:p>
            <a:pPr algn="l"/>
            <a:r>
              <a:rPr lang="fr-FR" sz="1050" b="1" i="0" dirty="0">
                <a:solidFill>
                  <a:srgbClr val="161616"/>
                </a:solidFill>
                <a:effectLst/>
                <a:latin typeface="+mn-lt"/>
              </a:rPr>
              <a:t>Comment soumettre la demande de subvention:</a:t>
            </a:r>
            <a:endParaRPr lang="fr-FR" sz="1050" b="0" i="0" dirty="0">
              <a:solidFill>
                <a:srgbClr val="161616"/>
              </a:solidFill>
              <a:effectLst/>
              <a:latin typeface="+mn-lt"/>
            </a:endParaRPr>
          </a:p>
          <a:p>
            <a:pPr algn="l"/>
            <a:r>
              <a:rPr lang="fr-FR" sz="1050" b="0" i="0" dirty="0">
                <a:solidFill>
                  <a:srgbClr val="161616"/>
                </a:solidFill>
                <a:effectLst/>
                <a:latin typeface="+mn-lt"/>
              </a:rPr>
              <a:t>Les organisations de jeunesse ne peuvent soumettre des candidatures que si elles sont enregistrées auprès du FEJ. Les instructions et les critères d'enregistrement sont disponibles </a:t>
            </a:r>
            <a:r>
              <a:rPr lang="fr-FR" sz="1050" b="0" i="0" u="none" strike="noStrike" dirty="0">
                <a:solidFill>
                  <a:srgbClr val="007BC8"/>
                </a:solidFill>
                <a:effectLst/>
                <a:latin typeface="+mn-lt"/>
                <a:hlinkClick r:id="rId5"/>
              </a:rPr>
              <a:t>ici</a:t>
            </a:r>
            <a:r>
              <a:rPr lang="fr-FR" sz="1050" b="0" i="0" dirty="0">
                <a:solidFill>
                  <a:srgbClr val="161616"/>
                </a:solidFill>
                <a:effectLst/>
                <a:latin typeface="+mn-lt"/>
              </a:rPr>
              <a:t>.</a:t>
            </a:r>
          </a:p>
          <a:p>
            <a:pPr algn="l"/>
            <a:r>
              <a:rPr lang="fr-FR" sz="1050" b="0" i="0" dirty="0">
                <a:solidFill>
                  <a:srgbClr val="161616"/>
                </a:solidFill>
                <a:effectLst/>
                <a:latin typeface="+mn-lt"/>
              </a:rPr>
              <a:t>L'enregistrement des nouvelles organisations basées en Ukraine sera traité par le FEJ dans un délai maximum d'une semaine après réception des informations pertinentes de l'ONG.</a:t>
            </a:r>
          </a:p>
          <a:p>
            <a:pPr algn="l"/>
            <a:r>
              <a:rPr lang="fr-FR" sz="1050" b="0" i="0" dirty="0">
                <a:solidFill>
                  <a:srgbClr val="161616"/>
                </a:solidFill>
                <a:effectLst/>
                <a:latin typeface="+mn-lt"/>
              </a:rPr>
              <a:t>Les demandes peuvent être soumises à tout moment, sur une base continue, pendant la période initiale de 12 mois après le lancement de l'appel ou jusqu'à épuisement des fonds de l'appel.  Les candidatures doivent être soumises via le système en ligne du FEJ </a:t>
            </a:r>
            <a:r>
              <a:rPr lang="fr-FR" sz="1050" b="0" i="0" u="none" strike="noStrike" dirty="0">
                <a:solidFill>
                  <a:srgbClr val="007BC8"/>
                </a:solidFill>
                <a:effectLst/>
                <a:latin typeface="+mn-lt"/>
                <a:hlinkClick r:id="rId6"/>
              </a:rPr>
              <a:t>https://fej.coe.int/</a:t>
            </a:r>
            <a:r>
              <a:rPr lang="fr-FR" sz="1050" b="0" i="0" dirty="0">
                <a:solidFill>
                  <a:srgbClr val="161616"/>
                </a:solidFill>
                <a:effectLst/>
                <a:latin typeface="+mn-lt"/>
              </a:rPr>
              <a:t> en anglais ou en français. Veuillez noter que le titre des candidatures doit inclure le texte suivant : </a:t>
            </a:r>
            <a:r>
              <a:rPr lang="fr-FR" sz="1050" b="1" i="0" dirty="0">
                <a:solidFill>
                  <a:srgbClr val="161616"/>
                </a:solidFill>
                <a:effectLst/>
                <a:latin typeface="+mn-lt"/>
              </a:rPr>
              <a:t>« Appel spécial pour l'Ukraine ».</a:t>
            </a:r>
            <a:endParaRPr lang="fr-FR" sz="1050" b="0" i="0" dirty="0">
              <a:solidFill>
                <a:srgbClr val="161616"/>
              </a:solidFill>
              <a:effectLst/>
              <a:latin typeface="+mn-lt"/>
            </a:endParaRPr>
          </a:p>
          <a:p>
            <a:pPr algn="l"/>
            <a:endParaRPr lang="en-GB" sz="1050" b="0" i="0" dirty="0">
              <a:solidFill>
                <a:srgbClr val="161616"/>
              </a:solidFill>
              <a:effectLst/>
              <a:latin typeface="+mn-lt"/>
            </a:endParaRPr>
          </a:p>
          <a:p>
            <a:pPr algn="l"/>
            <a:r>
              <a:rPr lang="en-GB" sz="1050" b="0" i="0" dirty="0">
                <a:solidFill>
                  <a:srgbClr val="161616"/>
                </a:solidFill>
                <a:effectLst/>
                <a:latin typeface="+mn-lt"/>
              </a:rPr>
              <a:t>Pour plus </a:t>
            </a:r>
            <a:r>
              <a:rPr lang="en-GB" sz="1050" b="0" i="0" dirty="0" err="1">
                <a:solidFill>
                  <a:srgbClr val="161616"/>
                </a:solidFill>
                <a:effectLst/>
                <a:latin typeface="+mn-lt"/>
              </a:rPr>
              <a:t>d’informations</a:t>
            </a:r>
            <a:r>
              <a:rPr lang="en-GB" sz="1050" b="0" i="0" dirty="0">
                <a:solidFill>
                  <a:srgbClr val="161616"/>
                </a:solidFill>
                <a:effectLst/>
                <a:latin typeface="+mn-lt"/>
              </a:rPr>
              <a:t> : https://www.coe.int/fr/web/european-youth-foundation/2023-special-call-ukraine</a:t>
            </a:r>
            <a:endParaRPr lang="en-GB" sz="1050" kern="1200" dirty="0">
              <a:solidFill>
                <a:schemeClr val="tx1"/>
              </a:solidFill>
              <a:effectLst/>
              <a:latin typeface="+mn-lt"/>
              <a:ea typeface="+mn-ea"/>
              <a:cs typeface="+mn-cs"/>
            </a:endParaRPr>
          </a:p>
          <a:p>
            <a:endParaRPr kumimoji="0" lang="en-GB" sz="1050" b="0" i="0" u="none" strike="noStrike" kern="1200" cap="none" spc="0" normalizeH="0" baseline="0" noProof="0" dirty="0">
              <a:ln>
                <a:noFill/>
              </a:ln>
              <a:solidFill>
                <a:srgbClr val="0E3D8A"/>
              </a:solidFill>
              <a:effectLst/>
              <a:uLnTx/>
              <a:uFillTx/>
              <a:latin typeface="+mn-lt"/>
            </a:endParaRPr>
          </a:p>
          <a:p>
            <a:endParaRPr lang="en-GB" sz="10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F26EB4-E528-4126-8A2A-914BBC63BC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2102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i="0" dirty="0">
                <a:solidFill>
                  <a:srgbClr val="374151"/>
                </a:solidFill>
                <a:effectLst/>
                <a:latin typeface="Söhne"/>
              </a:rPr>
              <a:t>Sur le site web, vous trouverez des informations supplémentaires, des directives, des ressources d'ONG et du Conseil de l'Europe, etc. Les décisions concernant les subventions du Comité de programmation de la jeunesse sont également rendues publiques sur le site web.</a:t>
            </a:r>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17</a:t>
            </a:fld>
            <a:endParaRPr lang="en-GB"/>
          </a:p>
        </p:txBody>
      </p:sp>
    </p:spTree>
    <p:extLst>
      <p:ext uri="{BB962C8B-B14F-4D97-AF65-F5344CB8AC3E}">
        <p14:creationId xmlns:p14="http://schemas.microsoft.com/office/powerpoint/2010/main" val="98058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FR" sz="1200" b="0" i="0" dirty="0">
                <a:solidFill>
                  <a:srgbClr val="374151"/>
                </a:solidFill>
                <a:effectLst/>
                <a:latin typeface="Söhne"/>
              </a:rPr>
              <a:t>Le Conseil de l'Europe a été créé après la Seconde Guerre mondiale (en 1949) dans le but de préserver la paix et de réaliser un projet commun en Europe. Son siège se trouve à Strasbourg (France). </a:t>
            </a:r>
          </a:p>
          <a:p>
            <a:pPr marL="0" indent="0">
              <a:buFontTx/>
              <a:buNone/>
            </a:pPr>
            <a:r>
              <a:rPr lang="fr-FR" sz="1200" b="0" i="0" dirty="0">
                <a:solidFill>
                  <a:srgbClr val="374151"/>
                </a:solidFill>
                <a:effectLst/>
                <a:latin typeface="Söhne"/>
              </a:rPr>
              <a:t>Il compte 46 États membres et ses trois piliers sont :</a:t>
            </a:r>
          </a:p>
          <a:p>
            <a:pPr marL="171450" indent="-171450">
              <a:buFont typeface="Arial" panose="020B0604020202020204" pitchFamily="34" charset="0"/>
              <a:buChar char="•"/>
            </a:pPr>
            <a:r>
              <a:rPr lang="fr-FR" sz="1200" b="0" i="0" dirty="0">
                <a:solidFill>
                  <a:srgbClr val="374151"/>
                </a:solidFill>
                <a:effectLst/>
                <a:latin typeface="Söhne"/>
              </a:rPr>
              <a:t>la promotion de la démocratie, </a:t>
            </a:r>
          </a:p>
          <a:p>
            <a:pPr marL="171450" indent="-171450">
              <a:buFont typeface="Arial" panose="020B0604020202020204" pitchFamily="34" charset="0"/>
              <a:buChar char="•"/>
            </a:pPr>
            <a:r>
              <a:rPr lang="fr-FR" sz="1200" b="0" i="0" dirty="0">
                <a:solidFill>
                  <a:srgbClr val="374151"/>
                </a:solidFill>
                <a:effectLst/>
                <a:latin typeface="Söhne"/>
              </a:rPr>
              <a:t>la protection des droits de l'homme et </a:t>
            </a:r>
          </a:p>
          <a:p>
            <a:pPr marL="171450" indent="-171450">
              <a:buFont typeface="Arial" panose="020B0604020202020204" pitchFamily="34" charset="0"/>
              <a:buChar char="•"/>
            </a:pPr>
            <a:r>
              <a:rPr lang="fr-FR" sz="1200" b="0" i="0" dirty="0">
                <a:solidFill>
                  <a:srgbClr val="374151"/>
                </a:solidFill>
                <a:effectLst/>
                <a:latin typeface="Söhne"/>
              </a:rPr>
              <a:t>l'état de droit en Europe. </a:t>
            </a:r>
          </a:p>
          <a:p>
            <a:pPr marL="0" indent="0">
              <a:buFont typeface="Arial" panose="020B0604020202020204" pitchFamily="34" charset="0"/>
              <a:buNone/>
            </a:pPr>
            <a:endParaRPr lang="fr-FR" sz="1200" b="0" i="0" dirty="0">
              <a:solidFill>
                <a:srgbClr val="374151"/>
              </a:solidFill>
              <a:effectLst/>
              <a:latin typeface="Söhne"/>
            </a:endParaRPr>
          </a:p>
          <a:p>
            <a:pPr marL="0" indent="0">
              <a:buFont typeface="Arial" panose="020B0604020202020204" pitchFamily="34" charset="0"/>
              <a:buNone/>
            </a:pPr>
            <a:r>
              <a:rPr lang="fr-FR" sz="1200" b="0" i="0" dirty="0">
                <a:solidFill>
                  <a:srgbClr val="374151"/>
                </a:solidFill>
                <a:effectLst/>
                <a:latin typeface="Söhne"/>
              </a:rPr>
              <a:t>Parmi ses réalisations figurent l'abolition de la peine de mort, le renforcement des droits humains, la non-discrimination et la lutte contre le racisme, la défense de la liberté d'expression, l'égalité de genre, l'observation des élections, l'éducation aux droits humains et à la démocratie. </a:t>
            </a:r>
          </a:p>
          <a:p>
            <a:pPr marL="0" indent="0">
              <a:buFont typeface="Arial" panose="020B0604020202020204" pitchFamily="34" charset="0"/>
              <a:buNone/>
            </a:pPr>
            <a:endParaRPr lang="fr-FR" sz="1200" b="0" i="0" dirty="0">
              <a:solidFill>
                <a:srgbClr val="374151"/>
              </a:solidFill>
              <a:effectLst/>
              <a:latin typeface="Söhne"/>
            </a:endParaRPr>
          </a:p>
          <a:p>
            <a:pPr marL="0" indent="0">
              <a:buFont typeface="Arial" panose="020B0604020202020204" pitchFamily="34" charset="0"/>
              <a:buNone/>
            </a:pPr>
            <a:r>
              <a:rPr lang="fr-FR" sz="1200" b="0" i="0" dirty="0">
                <a:solidFill>
                  <a:srgbClr val="374151"/>
                </a:solidFill>
                <a:effectLst/>
                <a:latin typeface="Söhne"/>
              </a:rPr>
              <a:t>La Convention européenne des droits de l'homme (CEDH) et la Cour européenne des droits de l'homme font partie du Conseil de l'Europe. </a:t>
            </a:r>
          </a:p>
          <a:p>
            <a:pPr marL="0" indent="0">
              <a:buFont typeface="Arial" panose="020B0604020202020204" pitchFamily="34" charset="0"/>
              <a:buNone/>
            </a:pPr>
            <a:endParaRPr lang="fr-FR" sz="1200" b="0" i="0" dirty="0">
              <a:solidFill>
                <a:srgbClr val="374151"/>
              </a:solidFill>
              <a:effectLst/>
              <a:latin typeface="Söhne"/>
            </a:endParaRPr>
          </a:p>
          <a:p>
            <a:pPr marL="0" indent="0">
              <a:buFont typeface="Arial" panose="020B0604020202020204" pitchFamily="34" charset="0"/>
              <a:buNone/>
            </a:pPr>
            <a:r>
              <a:rPr lang="fr-FR" sz="1200" b="0" i="0" dirty="0">
                <a:solidFill>
                  <a:srgbClr val="374151"/>
                </a:solidFill>
                <a:effectLst/>
                <a:latin typeface="Söhne"/>
              </a:rPr>
              <a:t>Attention </a:t>
            </a:r>
            <a:r>
              <a:rPr lang="fr-FR" sz="1200" b="0" i="0" dirty="0" err="1">
                <a:solidFill>
                  <a:srgbClr val="374151"/>
                </a:solidFill>
                <a:effectLst/>
                <a:latin typeface="Söhne"/>
              </a:rPr>
              <a:t>CdE</a:t>
            </a:r>
            <a:r>
              <a:rPr lang="fr-FR" sz="1200" b="0" i="0" dirty="0">
                <a:solidFill>
                  <a:srgbClr val="374151"/>
                </a:solidFill>
                <a:effectLst/>
                <a:latin typeface="Söhne"/>
              </a:rPr>
              <a:t> ≠ UE : L'Union européenne compte actuellement 27 Etats membres qui ont délégué une partie de leur souveraineté (par exemple, en matière de commerce) afin que des décisions sur des questions spécifiques d'intérêt commun puissent être prises démocratiquement au niveau européen. Aucun pays n'a jamais rejoint l'UE sans être membre auparavant du Conseil de l'Europe. À ne pas confondre avec le Conseil européen, qui est une institution de l'Union européenne, composée des chefs d'État ou de gouvernement des 27 États membres ainsi que du président de la Commission européenne, dans le but de planifier la politique de l’UE.</a:t>
            </a:r>
          </a:p>
          <a:p>
            <a:pPr marL="0" indent="0">
              <a:buFont typeface="Arial" panose="020B0604020202020204" pitchFamily="34" charset="0"/>
              <a:buNone/>
            </a:pPr>
            <a:r>
              <a:rPr lang="fr-FR" sz="1200" b="0" i="0" baseline="0" noProof="0" dirty="0">
                <a:solidFill>
                  <a:srgbClr val="374151"/>
                </a:solidFill>
                <a:effectLst/>
                <a:latin typeface="Söhne"/>
              </a:rPr>
              <a:t>Pour plus d’informations: www.coe.int </a:t>
            </a:r>
            <a:endParaRPr lang="en-GB" sz="1000" baseline="0" noProof="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2</a:t>
            </a:fld>
            <a:endParaRPr lang="en-GB"/>
          </a:p>
        </p:txBody>
      </p:sp>
    </p:spTree>
    <p:extLst>
      <p:ext uri="{BB962C8B-B14F-4D97-AF65-F5344CB8AC3E}">
        <p14:creationId xmlns:p14="http://schemas.microsoft.com/office/powerpoint/2010/main" val="10671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3</a:t>
            </a:fld>
            <a:endParaRPr lang="en-GB"/>
          </a:p>
        </p:txBody>
      </p:sp>
    </p:spTree>
    <p:extLst>
      <p:ext uri="{BB962C8B-B14F-4D97-AF65-F5344CB8AC3E}">
        <p14:creationId xmlns:p14="http://schemas.microsoft.com/office/powerpoint/2010/main" val="202288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000" b="0" i="0" dirty="0">
                <a:solidFill>
                  <a:srgbClr val="374151"/>
                </a:solidFill>
                <a:effectLst/>
                <a:latin typeface="Söhne"/>
              </a:rPr>
              <a:t>Le Fonds européen pour la jeunesse (FEJ) est un fonds établi en 1972 par le Conseil de l'Europe (</a:t>
            </a:r>
            <a:r>
              <a:rPr lang="fr-FR" sz="1000" b="0" i="0" dirty="0" err="1">
                <a:solidFill>
                  <a:srgbClr val="374151"/>
                </a:solidFill>
                <a:effectLst/>
                <a:latin typeface="Söhne"/>
              </a:rPr>
              <a:t>CdE</a:t>
            </a:r>
            <a:r>
              <a:rPr lang="fr-FR" sz="1000" b="0" i="0" dirty="0">
                <a:solidFill>
                  <a:srgbClr val="374151"/>
                </a:solidFill>
                <a:effectLst/>
                <a:latin typeface="Söhne"/>
              </a:rPr>
              <a:t>) pour apporter un soutien financier et éducatif aux activités de jeunesse européennes. </a:t>
            </a:r>
          </a:p>
          <a:p>
            <a:pPr algn="l"/>
            <a:r>
              <a:rPr lang="fr-FR" sz="1000" b="0" i="0" kern="1200" dirty="0">
                <a:solidFill>
                  <a:srgbClr val="374151"/>
                </a:solidFill>
                <a:effectLst/>
                <a:latin typeface="Söhne"/>
                <a:ea typeface="+mn-ea"/>
                <a:cs typeface="+mn-cs"/>
              </a:rPr>
              <a:t>Il s'agit d'un instrument du Service jeunesse de la de la Direction de la participation démocratique, du Conseil de l'Europe. </a:t>
            </a:r>
          </a:p>
          <a:p>
            <a:pPr algn="l"/>
            <a:endParaRPr lang="fr-FR" sz="1000" b="0" i="0" kern="1200" dirty="0">
              <a:solidFill>
                <a:srgbClr val="374151"/>
              </a:solidFill>
              <a:effectLst/>
              <a:latin typeface="Söhne"/>
              <a:ea typeface="+mn-ea"/>
              <a:cs typeface="+mn-cs"/>
            </a:endParaRPr>
          </a:p>
          <a:p>
            <a:pPr algn="l"/>
            <a:r>
              <a:rPr lang="fr-FR" sz="1000" b="0" i="0" dirty="0">
                <a:solidFill>
                  <a:srgbClr val="374151"/>
                </a:solidFill>
                <a:effectLst/>
                <a:latin typeface="Söhne"/>
              </a:rPr>
              <a:t>Le FEJ :</a:t>
            </a:r>
          </a:p>
          <a:p>
            <a:pPr marL="171450" indent="-171450" algn="l">
              <a:buFont typeface="Arial" panose="020B0604020202020204" pitchFamily="34" charset="0"/>
              <a:buChar char="•"/>
            </a:pPr>
            <a:r>
              <a:rPr lang="fr-FR" sz="1000" b="0" i="0" dirty="0">
                <a:solidFill>
                  <a:srgbClr val="374151"/>
                </a:solidFill>
                <a:effectLst/>
                <a:latin typeface="Söhne"/>
              </a:rPr>
              <a:t>Fait entendre la voix des jeunes.</a:t>
            </a:r>
          </a:p>
          <a:p>
            <a:pPr marL="171450" indent="-171450" algn="l">
              <a:buFont typeface="Arial" panose="020B0604020202020204" pitchFamily="34" charset="0"/>
              <a:buChar char="•"/>
            </a:pPr>
            <a:r>
              <a:rPr lang="fr-FR" sz="1000" b="0" i="0" dirty="0">
                <a:solidFill>
                  <a:srgbClr val="374151"/>
                </a:solidFill>
                <a:effectLst/>
                <a:latin typeface="Söhne"/>
              </a:rPr>
              <a:t>Soutient les ONG et les réseaux.</a:t>
            </a:r>
          </a:p>
          <a:p>
            <a:pPr marL="171450" indent="-171450" algn="l">
              <a:buFont typeface="Arial" panose="020B0604020202020204" pitchFamily="34" charset="0"/>
              <a:buChar char="•"/>
            </a:pPr>
            <a:r>
              <a:rPr lang="fr-FR" sz="1000" b="0" i="0" dirty="0">
                <a:solidFill>
                  <a:srgbClr val="374151"/>
                </a:solidFill>
                <a:effectLst/>
                <a:latin typeface="Söhne"/>
              </a:rPr>
              <a:t>Favorise la paix, la compréhension et le respect. </a:t>
            </a:r>
          </a:p>
          <a:p>
            <a:pPr marL="0" indent="0" algn="l">
              <a:buFont typeface="Arial" panose="020B0604020202020204" pitchFamily="34" charset="0"/>
              <a:buNone/>
            </a:pPr>
            <a:endParaRPr lang="fr-FR" sz="1000" b="0" i="0" dirty="0">
              <a:solidFill>
                <a:srgbClr val="374151"/>
              </a:solidFill>
              <a:effectLst/>
              <a:latin typeface="Söhne"/>
            </a:endParaRPr>
          </a:p>
          <a:p>
            <a:pPr marL="0" indent="0" algn="l">
              <a:buFont typeface="Arial" panose="020B0604020202020204" pitchFamily="34" charset="0"/>
              <a:buNone/>
            </a:pPr>
            <a:r>
              <a:rPr lang="fr-FR" sz="1000" b="0" i="0" dirty="0">
                <a:solidFill>
                  <a:srgbClr val="374151"/>
                </a:solidFill>
                <a:effectLst/>
                <a:latin typeface="Söhne"/>
              </a:rPr>
              <a:t>Le FEJ a son siège au Centre européen de la jeunesse à Strasbourg. </a:t>
            </a:r>
          </a:p>
          <a:p>
            <a:pPr marL="0" indent="0" algn="l">
              <a:buFont typeface="Arial" panose="020B0604020202020204" pitchFamily="34" charset="0"/>
              <a:buNone/>
            </a:pPr>
            <a:r>
              <a:rPr lang="fr-FR" sz="1000" b="0" i="0" dirty="0">
                <a:solidFill>
                  <a:srgbClr val="374151"/>
                </a:solidFill>
                <a:effectLst/>
                <a:latin typeface="Söhne"/>
              </a:rPr>
              <a:t>Seules les ONG de jeunesse des 46 États membres du Conseil de l'Europe, ainsi que les autres signataires de la Convention culturelle européenne : le Bélarus, le Kazakhstan, la Fédération de Russie et le Saint-Siège, peuvent faire une demande auprès du Fonds. </a:t>
            </a:r>
          </a:p>
          <a:p>
            <a:pPr marL="0" indent="0" algn="l">
              <a:buFont typeface="Arial" panose="020B0604020202020204" pitchFamily="34" charset="0"/>
              <a:buNone/>
            </a:pPr>
            <a:endParaRPr lang="fr-FR" sz="10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0" i="0" dirty="0">
                <a:solidFill>
                  <a:srgbClr val="374151"/>
                </a:solidFill>
                <a:effectLst/>
                <a:latin typeface="Söhne"/>
              </a:rPr>
              <a:t>Le budget du FEJ est principalement composé de contributions obligatoires de chaque État membre du Conseil de l'Europe.</a:t>
            </a:r>
          </a:p>
          <a:p>
            <a:endParaRPr lang="en-US" sz="1000" i="1" dirty="0"/>
          </a:p>
          <a:p>
            <a:endParaRPr lang="en-GB" sz="100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4</a:t>
            </a:fld>
            <a:endParaRPr lang="en-GB"/>
          </a:p>
        </p:txBody>
      </p:sp>
    </p:spTree>
    <p:extLst>
      <p:ext uri="{BB962C8B-B14F-4D97-AF65-F5344CB8AC3E}">
        <p14:creationId xmlns:p14="http://schemas.microsoft.com/office/powerpoint/2010/main" val="363364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L’enregistrement d’une organisation se fait via notre système en ligne, accessible à tout moment.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Les chiffres peuvent varier en fonction du nombre de candidatures ouvertes par an ainsi que des d'appels à projets spéciaux.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Le budget du FEJ est principalement composé de contributions obligatoires de chaque État membre du Conseil de l'Europe, auxquelles s'ajoutent des contributions volontaires des États membres.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Plus d'informations sur les inscriptions et les subventions dans les prochaines diapositives.</a:t>
            </a:r>
            <a:endParaRPr lang="en-US" sz="1000" dirty="0"/>
          </a:p>
          <a:p>
            <a:pPr marL="171450" indent="-171450">
              <a:buFontTx/>
              <a:buChar char="-"/>
            </a:pPr>
            <a:endParaRPr lang="en-US" sz="1000" dirty="0"/>
          </a:p>
          <a:p>
            <a:pPr marL="171450" indent="-171450">
              <a:buFontTx/>
              <a:buChar char="-"/>
            </a:pPr>
            <a:endParaRPr lang="en-US"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5</a:t>
            </a:fld>
            <a:endParaRPr lang="en-GB"/>
          </a:p>
        </p:txBody>
      </p:sp>
    </p:spTree>
    <p:extLst>
      <p:ext uri="{BB962C8B-B14F-4D97-AF65-F5344CB8AC3E}">
        <p14:creationId xmlns:p14="http://schemas.microsoft.com/office/powerpoint/2010/main" val="358630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anose="05000000000000000000" pitchFamily="2" charset="2"/>
              <a:buNone/>
            </a:pPr>
            <a:r>
              <a:rPr lang="fr-FR" sz="1200" b="0" i="0" u="none" dirty="0">
                <a:solidFill>
                  <a:srgbClr val="374151"/>
                </a:solidFill>
                <a:effectLst/>
                <a:latin typeface="Söhne"/>
              </a:rPr>
              <a:t>Tous les projets soutenus par le FEJ incluent les éléments suivants:</a:t>
            </a:r>
          </a:p>
          <a:p>
            <a:pPr marL="171450" indent="-171450" algn="l">
              <a:buFont typeface="Wingdings" panose="05000000000000000000" pitchFamily="2" charset="2"/>
              <a:buChar char="Ø"/>
            </a:pPr>
            <a:r>
              <a:rPr lang="fr-FR" sz="1200" b="1" i="0" u="sng" dirty="0">
                <a:solidFill>
                  <a:srgbClr val="374151"/>
                </a:solidFill>
                <a:effectLst/>
                <a:latin typeface="Söhne"/>
              </a:rPr>
              <a:t>Les jeunes au cœur du projet : </a:t>
            </a:r>
          </a:p>
          <a:p>
            <a:pPr algn="l">
              <a:buFont typeface="Arial" panose="020B0604020202020204" pitchFamily="34" charset="0"/>
              <a:buNone/>
            </a:pPr>
            <a:r>
              <a:rPr lang="fr-FR" sz="1200" b="0" i="0" dirty="0">
                <a:solidFill>
                  <a:srgbClr val="374151"/>
                </a:solidFill>
                <a:effectLst/>
                <a:latin typeface="Söhne"/>
              </a:rPr>
              <a:t>Les projets doivent être organisés par, avec et pour les jeunes. Cela signifie que l'équipe et les participants doivent respecter les critères d'âge, avec au moins 75 % des personnes ayant moins de 30 ans. Les sujets abordés doivent être pertinents pour les jeunes ou faire référence à la dimension jeunesse d'un sujet traité.</a:t>
            </a:r>
          </a:p>
          <a:p>
            <a:pPr algn="l">
              <a:buFont typeface="Arial" panose="020B0604020202020204" pitchFamily="34" charset="0"/>
              <a:buNone/>
            </a:pPr>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Les besoins des jeunes : </a:t>
            </a:r>
          </a:p>
          <a:p>
            <a:pPr algn="l">
              <a:buFont typeface="Arial" panose="020B0604020202020204" pitchFamily="34" charset="0"/>
              <a:buNone/>
            </a:pPr>
            <a:r>
              <a:rPr lang="fr-FR" sz="1200" b="0" i="0" dirty="0">
                <a:solidFill>
                  <a:srgbClr val="374151"/>
                </a:solidFill>
                <a:effectLst/>
                <a:latin typeface="Söhne"/>
              </a:rPr>
              <a:t>Les projets soutenus doivent refléter les besoins et les défis auxquels sont confrontés les jeunes dans les communautés ou les groupes cibles sur lesquels le projet se concentre. Ces besoins peuvent être aussi larges ou spécifiques que justifié par le projet. L'évaluation des besoins peut être basée sur des cartographies, des statistiques, l'évaluation de projets précédents, des travaux sur le terrain, ainsi que sur des décisions prises par les membres de l'ONG. Cependant, elle ne doit pas être fondée sur de simples perceptions, hypothèses ou tendances.</a:t>
            </a:r>
          </a:p>
          <a:p>
            <a:pPr algn="l">
              <a:buFont typeface="Arial" panose="020B0604020202020204" pitchFamily="34" charset="0"/>
              <a:buNone/>
            </a:pPr>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Changement et impact: </a:t>
            </a:r>
          </a:p>
          <a:p>
            <a:pPr algn="l">
              <a:buFont typeface="Arial" panose="020B0604020202020204" pitchFamily="34" charset="0"/>
              <a:buNone/>
            </a:pPr>
            <a:r>
              <a:rPr lang="fr-FR" sz="1200" b="0" i="0" dirty="0">
                <a:solidFill>
                  <a:srgbClr val="374151"/>
                </a:solidFill>
                <a:effectLst/>
                <a:latin typeface="Söhne"/>
              </a:rPr>
              <a:t>Même s'ils sont modestes, les projets doivent viser un réel changement et un impact dans la vie des jeunes et/ou de leurs communautés. </a:t>
            </a:r>
          </a:p>
          <a:p>
            <a:pPr algn="l">
              <a:buFont typeface="Arial" panose="020B0604020202020204" pitchFamily="34" charset="0"/>
              <a:buNone/>
            </a:pPr>
            <a:endParaRPr lang="fr-FR" sz="1200" b="0" i="0"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200" b="1" u="sng" dirty="0"/>
              <a:t>Dimension européenne, participation des jeunes, apprentissage interculturel, éducation non formelle</a:t>
            </a:r>
            <a:r>
              <a:rPr lang="fr-FR" sz="1200" b="1" i="0" u="sng" dirty="0">
                <a:solidFill>
                  <a:srgbClr val="374151"/>
                </a:solidFill>
                <a:effectLst/>
                <a:latin typeface="Söhne"/>
              </a:rPr>
              <a:t>: </a:t>
            </a:r>
          </a:p>
          <a:p>
            <a:pPr algn="l">
              <a:buFont typeface="Arial" panose="020B0604020202020204" pitchFamily="34" charset="0"/>
              <a:buNone/>
            </a:pPr>
            <a:r>
              <a:rPr lang="fr-FR" sz="1200" b="0" i="0" kern="1200" dirty="0">
                <a:solidFill>
                  <a:srgbClr val="374151"/>
                </a:solidFill>
                <a:effectLst/>
                <a:latin typeface="Söhne"/>
                <a:ea typeface="+mn-ea"/>
                <a:cs typeface="+mn-cs"/>
              </a:rPr>
              <a:t>Le FEJ encourage toutes les organisation d’utiliser ces approches dans la planification et la réalisation de leurs projets. </a:t>
            </a:r>
          </a:p>
          <a:p>
            <a:pPr algn="l">
              <a:buFont typeface="Arial" panose="020B0604020202020204" pitchFamily="34" charset="0"/>
              <a:buNone/>
            </a:pPr>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Inclusion et égalité des genres : </a:t>
            </a:r>
          </a:p>
          <a:p>
            <a:pPr algn="l">
              <a:buFont typeface="Arial" panose="020B0604020202020204" pitchFamily="34" charset="0"/>
              <a:buNone/>
            </a:pPr>
            <a:r>
              <a:rPr lang="fr-FR" sz="1200" b="0" i="0" dirty="0">
                <a:solidFill>
                  <a:srgbClr val="374151"/>
                </a:solidFill>
                <a:effectLst/>
                <a:latin typeface="Söhne"/>
              </a:rPr>
              <a:t>Le FEJ soutient l'intégration d'une perspective de genre dans les projets de jeunesse qu'il soutient, ainsi que l'inclusion de tous les jeunes, en accordant une attention particulière à ceux qui font face à la discrimination, à l'exclusion ou à la marginalisation. Cela signifie que l'ONG doit réfléchir et envisager des actions spécifiques pour rendre le projet inclusif et veiller à ce que les besoins de tous les genres soient pris en compte dans l'équipe, la participation, le programme, etc.</a:t>
            </a:r>
          </a:p>
          <a:p>
            <a:pPr algn="l">
              <a:buFont typeface="Arial" panose="020B0604020202020204" pitchFamily="34" charset="0"/>
              <a:buNone/>
            </a:pPr>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Lien avec les priorités du secteur jeunesse : </a:t>
            </a:r>
          </a:p>
          <a:p>
            <a:pPr algn="l">
              <a:buFont typeface="Arial" panose="020B0604020202020204" pitchFamily="34" charset="0"/>
              <a:buNone/>
            </a:pPr>
            <a:r>
              <a:rPr lang="fr-FR" sz="1200" b="0" i="0" dirty="0">
                <a:solidFill>
                  <a:srgbClr val="374151"/>
                </a:solidFill>
                <a:effectLst/>
                <a:latin typeface="Söhne"/>
              </a:rPr>
              <a:t>Les projets doivent contribuer ou avoir un lien clair avec les priorités du secteur jeunesse </a:t>
            </a:r>
            <a:r>
              <a:rPr lang="fr-FR" sz="1200" b="0" i="0" u="none" dirty="0">
                <a:solidFill>
                  <a:srgbClr val="374151"/>
                </a:solidFill>
                <a:effectLst/>
                <a:latin typeface="Söhne"/>
              </a:rPr>
              <a:t>pour la période 2022-2025 :</a:t>
            </a:r>
          </a:p>
          <a:p>
            <a:pPr algn="l">
              <a:buFont typeface="Arial" panose="020B0604020202020204" pitchFamily="34" charset="0"/>
              <a:buNone/>
            </a:pPr>
            <a:endParaRPr lang="fr-FR" sz="1200" b="1" i="0" u="sng" dirty="0">
              <a:solidFill>
                <a:srgbClr val="374151"/>
              </a:solidFill>
              <a:effectLst/>
              <a:latin typeface="Söhne"/>
            </a:endParaRPr>
          </a:p>
          <a:p>
            <a:pPr lvl="1" algn="l">
              <a:buFont typeface="+mj-lt"/>
              <a:buAutoNum type="arabicPeriod"/>
            </a:pPr>
            <a:r>
              <a:rPr lang="fr-FR" sz="1200" b="1" i="0" dirty="0">
                <a:solidFill>
                  <a:srgbClr val="374151"/>
                </a:solidFill>
                <a:effectLst/>
                <a:latin typeface="Söhne"/>
              </a:rPr>
              <a:t> Revitaliser la démocratie pluraliste.</a:t>
            </a:r>
          </a:p>
          <a:p>
            <a:pPr lvl="1" algn="l">
              <a:buFont typeface="+mj-lt"/>
              <a:buAutoNum type="arabicPeriod"/>
            </a:pPr>
            <a:r>
              <a:rPr lang="fr-FR" sz="1200" b="1" i="0" dirty="0">
                <a:solidFill>
                  <a:srgbClr val="374151"/>
                </a:solidFill>
                <a:effectLst/>
                <a:latin typeface="Söhne"/>
              </a:rPr>
              <a:t> L'accès des jeunes aux droits.</a:t>
            </a:r>
          </a:p>
          <a:p>
            <a:pPr lvl="1" algn="l">
              <a:buFont typeface="+mj-lt"/>
              <a:buAutoNum type="arabicPeriod"/>
            </a:pPr>
            <a:r>
              <a:rPr lang="fr-FR" sz="1200" b="1" i="0" dirty="0">
                <a:solidFill>
                  <a:srgbClr val="374151"/>
                </a:solidFill>
                <a:effectLst/>
                <a:latin typeface="Söhne"/>
              </a:rPr>
              <a:t> Vivre ensemble dans des sociétés pacifiques et inclusives.</a:t>
            </a:r>
          </a:p>
          <a:p>
            <a:pPr lvl="1" algn="l">
              <a:buFont typeface="+mj-lt"/>
              <a:buAutoNum type="arabicPeriod"/>
            </a:pPr>
            <a:r>
              <a:rPr lang="fr-FR" sz="1200" b="1" i="0" dirty="0">
                <a:solidFill>
                  <a:srgbClr val="374151"/>
                </a:solidFill>
                <a:effectLst/>
                <a:latin typeface="Söhne"/>
              </a:rPr>
              <a:t> Le travail de jeunesse.</a:t>
            </a:r>
          </a:p>
          <a:p>
            <a:endParaRPr lang="en-US" i="1" dirty="0"/>
          </a:p>
          <a:p>
            <a:r>
              <a:rPr lang="en-US" i="1" dirty="0"/>
              <a:t>(Plus </a:t>
            </a:r>
            <a:r>
              <a:rPr lang="en-US" i="1" dirty="0" err="1"/>
              <a:t>d’informations</a:t>
            </a:r>
            <a:r>
              <a:rPr lang="en-US" i="1" dirty="0"/>
              <a:t> sur la dispositive </a:t>
            </a:r>
            <a:r>
              <a:rPr lang="en-US" i="1" dirty="0" err="1"/>
              <a:t>spécifique</a:t>
            </a:r>
            <a:r>
              <a:rPr lang="en-US" i="1" dirty="0"/>
              <a:t>)</a:t>
            </a:r>
          </a:p>
          <a:p>
            <a:endParaRPr lang="en-US" i="1" dirty="0"/>
          </a:p>
          <a:p>
            <a:pPr marL="171450" indent="-171450">
              <a:buFont typeface="Wingdings" panose="05000000000000000000" pitchFamily="2" charset="2"/>
              <a:buChar char="Ø"/>
            </a:pPr>
            <a:r>
              <a:rPr lang="fr-FR" b="1" i="0" u="sng" dirty="0">
                <a:solidFill>
                  <a:srgbClr val="374151"/>
                </a:solidFill>
                <a:effectLst/>
                <a:latin typeface="Söhne"/>
              </a:rPr>
              <a:t>Ce que nous NE soutenons PAS : </a:t>
            </a:r>
          </a:p>
          <a:p>
            <a:pPr marL="628650" lvl="1" indent="-171450">
              <a:buFont typeface="Arial" panose="020B0604020202020204" pitchFamily="34" charset="0"/>
              <a:buChar char="•"/>
            </a:pPr>
            <a:r>
              <a:rPr lang="fr-FR" b="0" i="0" dirty="0">
                <a:solidFill>
                  <a:srgbClr val="374151"/>
                </a:solidFill>
                <a:effectLst/>
                <a:latin typeface="Söhne"/>
              </a:rPr>
              <a:t>Les bourses d'études de toute nature. </a:t>
            </a:r>
          </a:p>
          <a:p>
            <a:pPr marL="628650" lvl="1" indent="-171450">
              <a:buFont typeface="Arial" panose="020B0604020202020204" pitchFamily="34" charset="0"/>
              <a:buChar char="•"/>
            </a:pPr>
            <a:r>
              <a:rPr lang="fr-FR" b="0" i="0" dirty="0">
                <a:solidFill>
                  <a:srgbClr val="374151"/>
                </a:solidFill>
                <a:effectLst/>
                <a:latin typeface="Söhne"/>
              </a:rPr>
              <a:t>Les opérations commerciales. </a:t>
            </a:r>
          </a:p>
          <a:p>
            <a:pPr marL="628650" lvl="1" indent="-171450">
              <a:buFont typeface="Arial" panose="020B0604020202020204" pitchFamily="34" charset="0"/>
              <a:buChar char="•"/>
            </a:pPr>
            <a:r>
              <a:rPr lang="fr-FR" b="0" i="0" dirty="0">
                <a:solidFill>
                  <a:srgbClr val="374151"/>
                </a:solidFill>
                <a:effectLst/>
                <a:latin typeface="Söhne"/>
              </a:rPr>
              <a:t>La construction, l'achat ou l'équipement de bâtiments. </a:t>
            </a:r>
          </a:p>
          <a:p>
            <a:pPr marL="628650" lvl="1" indent="-171450">
              <a:buFont typeface="Arial" panose="020B0604020202020204" pitchFamily="34" charset="0"/>
              <a:buChar char="•"/>
            </a:pPr>
            <a:r>
              <a:rPr lang="fr-FR" b="0" i="0" dirty="0">
                <a:solidFill>
                  <a:srgbClr val="374151"/>
                </a:solidFill>
                <a:effectLst/>
                <a:latin typeface="Söhne"/>
              </a:rPr>
              <a:t>Les activités sportives. </a:t>
            </a:r>
          </a:p>
          <a:p>
            <a:pPr marL="628650" lvl="1" indent="-171450">
              <a:buFont typeface="Arial" panose="020B0604020202020204" pitchFamily="34" charset="0"/>
              <a:buChar char="•"/>
            </a:pPr>
            <a:r>
              <a:rPr lang="fr-FR" b="0" i="0" dirty="0">
                <a:solidFill>
                  <a:srgbClr val="374151"/>
                </a:solidFill>
                <a:effectLst/>
                <a:latin typeface="Söhne"/>
              </a:rPr>
              <a:t>Le tourisme. </a:t>
            </a:r>
          </a:p>
          <a:p>
            <a:pPr marL="628650" lvl="1" indent="-171450">
              <a:buFont typeface="Arial" panose="020B0604020202020204" pitchFamily="34" charset="0"/>
              <a:buChar char="•"/>
            </a:pPr>
            <a:r>
              <a:rPr lang="fr-FR" b="0" i="0" dirty="0">
                <a:solidFill>
                  <a:srgbClr val="374151"/>
                </a:solidFill>
                <a:effectLst/>
                <a:latin typeface="Söhne"/>
              </a:rPr>
              <a:t>La participation aux échanges internationaux.</a:t>
            </a:r>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6</a:t>
            </a:fld>
            <a:endParaRPr lang="en-GB"/>
          </a:p>
        </p:txBody>
      </p:sp>
    </p:spTree>
    <p:extLst>
      <p:ext uri="{BB962C8B-B14F-4D97-AF65-F5344CB8AC3E}">
        <p14:creationId xmlns:p14="http://schemas.microsoft.com/office/powerpoint/2010/main" val="94847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fr-FR" sz="1000" b="0" u="none" dirty="0"/>
              <a:t>Les priorités du secteur jeunesse guident le travail du service jeunesse, qui comprend également les projets soutenus par le FEJ. Des informations actualisées sur les priorités actuelles sont disponibles sur www.coe.int/fr/web/youth/priorities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F26EB4-E528-4126-8A2A-914BBC63BC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93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Wingdings" panose="05000000000000000000" pitchFamily="2" charset="2"/>
              <a:buChar char="Ø"/>
            </a:pPr>
            <a:r>
              <a:rPr lang="fr-FR" sz="1200" b="1" i="0" u="sng" dirty="0">
                <a:solidFill>
                  <a:srgbClr val="374151"/>
                </a:solidFill>
                <a:effectLst/>
                <a:latin typeface="Söhne"/>
              </a:rPr>
              <a:t>Activités pilotes</a:t>
            </a:r>
            <a:r>
              <a:rPr lang="fr-FR" sz="1200" b="1" i="0" dirty="0">
                <a:solidFill>
                  <a:srgbClr val="374151"/>
                </a:solidFill>
                <a:effectLst/>
                <a:latin typeface="Söhne"/>
              </a:rPr>
              <a:t>:</a:t>
            </a:r>
          </a:p>
          <a:p>
            <a:pPr marL="628650" lvl="1" indent="-171450" algn="l">
              <a:buFont typeface="Arial" panose="020B0604020202020204" pitchFamily="34" charset="0"/>
              <a:buChar char="•"/>
            </a:pPr>
            <a:r>
              <a:rPr lang="fr-FR" sz="1200" b="0" i="0" dirty="0">
                <a:solidFill>
                  <a:srgbClr val="374151"/>
                </a:solidFill>
                <a:effectLst/>
                <a:latin typeface="Söhne"/>
              </a:rPr>
              <a:t>Axées sur le niveau local, mais peuvent être organisées au niveau local, régional ou national.</a:t>
            </a:r>
          </a:p>
          <a:p>
            <a:pPr marL="628650" lvl="1" indent="-171450" algn="l">
              <a:buFont typeface="Arial" panose="020B0604020202020204" pitchFamily="34" charset="0"/>
              <a:buChar char="•"/>
            </a:pPr>
            <a:r>
              <a:rPr lang="fr-FR" sz="1200" b="0" i="0" dirty="0">
                <a:solidFill>
                  <a:srgbClr val="374151"/>
                </a:solidFill>
                <a:effectLst/>
                <a:latin typeface="Söhne"/>
              </a:rPr>
              <a:t>Doivent aborder un défi auquel les jeunes sont confrontés dans leur contexte local.</a:t>
            </a:r>
          </a:p>
          <a:p>
            <a:pPr marL="628650" lvl="1" indent="-171450" algn="l">
              <a:buFont typeface="Arial" panose="020B0604020202020204" pitchFamily="34" charset="0"/>
              <a:buChar char="•"/>
            </a:pPr>
            <a:r>
              <a:rPr lang="fr-FR" sz="1200" b="0" i="0" dirty="0">
                <a:solidFill>
                  <a:srgbClr val="374151"/>
                </a:solidFill>
                <a:effectLst/>
                <a:latin typeface="Söhne"/>
              </a:rPr>
              <a:t>Doivent être liés aux priorités du secteur jeunesse du Conseil de l'Europe</a:t>
            </a:r>
          </a:p>
          <a:p>
            <a:pPr marL="628650" lvl="1" indent="-171450" algn="l">
              <a:buFont typeface="Arial" panose="020B0604020202020204" pitchFamily="34" charset="0"/>
              <a:buChar char="•"/>
            </a:pPr>
            <a:r>
              <a:rPr lang="fr-FR" sz="1200" b="0" i="0" dirty="0">
                <a:solidFill>
                  <a:srgbClr val="374151"/>
                </a:solidFill>
                <a:effectLst/>
                <a:latin typeface="Söhne"/>
              </a:rPr>
              <a:t>La demande doit être soumise au moins 3 mois avant le début de l'activité et aux dates limites spécifiques tout au long de l'année.</a:t>
            </a:r>
          </a:p>
          <a:p>
            <a:pPr marL="628650" lvl="1" indent="-171450" algn="l">
              <a:buFont typeface="Arial" panose="020B0604020202020204" pitchFamily="34" charset="0"/>
              <a:buChar char="•"/>
            </a:pPr>
            <a:r>
              <a:rPr lang="fr-FR" sz="1200" b="0" i="0" dirty="0">
                <a:solidFill>
                  <a:srgbClr val="374151"/>
                </a:solidFill>
                <a:effectLst/>
                <a:latin typeface="Söhne"/>
              </a:rPr>
              <a:t>Subvention maximale : 15 000 €.</a:t>
            </a:r>
          </a:p>
          <a:p>
            <a:pPr marL="628650" lvl="1" indent="-171450" algn="l">
              <a:buFont typeface="Arial" panose="020B0604020202020204" pitchFamily="34" charset="0"/>
              <a:buChar char="•"/>
            </a:pPr>
            <a:r>
              <a:rPr lang="fr-FR" sz="1200" b="0" i="0" dirty="0">
                <a:solidFill>
                  <a:srgbClr val="374151"/>
                </a:solidFill>
                <a:effectLst/>
                <a:latin typeface="Söhne"/>
              </a:rPr>
              <a:t>100 % des coûts éligibles peuvent être couverts. Il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0" i="0" dirty="0">
                <a:solidFill>
                  <a:srgbClr val="374151"/>
                </a:solidFill>
                <a:effectLst/>
                <a:latin typeface="Söhne"/>
              </a:rPr>
              <a:t>Qui peut postuler : ONG locales et nationales de jeunesse.</a:t>
            </a:r>
          </a:p>
          <a:p>
            <a:pPr algn="l"/>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Activités internationales</a:t>
            </a:r>
            <a:r>
              <a:rPr lang="fr-FR" sz="1200" b="0" i="0" dirty="0">
                <a:solidFill>
                  <a:srgbClr val="374151"/>
                </a:solidFill>
                <a:effectLst/>
                <a:latin typeface="Söhne"/>
              </a:rPr>
              <a:t>:</a:t>
            </a:r>
          </a:p>
          <a:p>
            <a:pPr marL="628650" lvl="1" indent="-171450" algn="l">
              <a:buFont typeface="Arial" panose="020B0604020202020204" pitchFamily="34" charset="0"/>
              <a:buChar char="•"/>
            </a:pPr>
            <a:r>
              <a:rPr lang="fr-FR" sz="1200" b="0" i="0" dirty="0">
                <a:solidFill>
                  <a:srgbClr val="374151"/>
                </a:solidFill>
                <a:effectLst/>
                <a:latin typeface="Söhne"/>
              </a:rPr>
              <a:t>Participants d'au moins 7 États membres du Conseil de l'Europe.</a:t>
            </a:r>
          </a:p>
          <a:p>
            <a:pPr marL="628650" lvl="1" indent="-171450" algn="l">
              <a:buFont typeface="Arial" panose="020B0604020202020204" pitchFamily="34" charset="0"/>
              <a:buChar char="•"/>
            </a:pPr>
            <a:r>
              <a:rPr lang="fr-FR" sz="1200" b="0" i="0" dirty="0">
                <a:solidFill>
                  <a:srgbClr val="374151"/>
                </a:solidFill>
                <a:effectLst/>
                <a:latin typeface="Söhne"/>
              </a:rPr>
              <a:t>Au moins 4 pays du Conseil de l'Europe représentés dans l'équipe du projet.</a:t>
            </a:r>
          </a:p>
          <a:p>
            <a:pPr marL="628650" lvl="1" indent="-171450" algn="l">
              <a:buFont typeface="Arial" panose="020B0604020202020204" pitchFamily="34" charset="0"/>
              <a:buChar char="•"/>
            </a:pPr>
            <a:r>
              <a:rPr lang="fr-FR" sz="1200" b="0" i="0" dirty="0">
                <a:solidFill>
                  <a:srgbClr val="374151"/>
                </a:solidFill>
                <a:effectLst/>
                <a:latin typeface="Söhne"/>
              </a:rPr>
              <a:t>Équilibre en termes de genre et de géographie dans l'ensemble (dans l'équipe et les participants).</a:t>
            </a:r>
          </a:p>
          <a:p>
            <a:pPr marL="628650" lvl="1" indent="-171450" algn="l">
              <a:buFont typeface="Arial" panose="020B0604020202020204" pitchFamily="34" charset="0"/>
              <a:buChar char="•"/>
            </a:pPr>
            <a:r>
              <a:rPr lang="fr-FR" sz="1200" b="0" i="0" dirty="0">
                <a:solidFill>
                  <a:srgbClr val="374151"/>
                </a:solidFill>
                <a:effectLst/>
                <a:latin typeface="Söhne"/>
              </a:rPr>
              <a:t>2 dates limites par an : 1er avril et 1er octobre pour les projets ayant lieu l'année suivante.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dirty="0">
                <a:solidFill>
                  <a:srgbClr val="374151"/>
                </a:solidFill>
                <a:effectLst/>
                <a:latin typeface="Söhne"/>
              </a:rPr>
              <a:t>Subvention maximale : 25 000 €. 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0" i="0" dirty="0">
                <a:solidFill>
                  <a:srgbClr val="374151"/>
                </a:solidFill>
                <a:effectLst/>
                <a:latin typeface="Söhne"/>
              </a:rPr>
              <a:t>Seuls 2/3 des coûts éligibles peuvent être couverts, et l'ONG doit trouver un cofinancement pour le tiers restant.</a:t>
            </a:r>
          </a:p>
          <a:p>
            <a:pPr marL="628650" lvl="1" indent="-171450" algn="l">
              <a:buFont typeface="Arial" panose="020B0604020202020204" pitchFamily="34" charset="0"/>
              <a:buChar char="•"/>
            </a:pPr>
            <a:r>
              <a:rPr lang="fr-FR" sz="1200" b="0" i="0" dirty="0">
                <a:solidFill>
                  <a:srgbClr val="374151"/>
                </a:solidFill>
                <a:effectLst/>
                <a:latin typeface="Söhne"/>
              </a:rPr>
              <a:t>Qui peut postuler : ONG internationales et réseaux ; ONG nationales avec au moins 3 partenaires d'autres pays ou 1 partenaire international.</a:t>
            </a:r>
          </a:p>
          <a:p>
            <a:pPr algn="l"/>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Plan de travail annuel :</a:t>
            </a:r>
          </a:p>
          <a:p>
            <a:pPr marL="628650" lvl="1" indent="-171450" algn="l">
              <a:buFont typeface="Arial" panose="020B0604020202020204" pitchFamily="34" charset="0"/>
              <a:buChar char="•"/>
            </a:pPr>
            <a:r>
              <a:rPr lang="fr-FR" sz="1200" b="0" i="0" dirty="0">
                <a:solidFill>
                  <a:srgbClr val="374151"/>
                </a:solidFill>
                <a:effectLst/>
                <a:latin typeface="Söhne"/>
              </a:rPr>
              <a:t>Ensemble d'activités liées les unes aux autres sur une période d'un an.</a:t>
            </a:r>
          </a:p>
          <a:p>
            <a:pPr marL="628650" lvl="1" indent="-171450" algn="l">
              <a:buFont typeface="Arial" panose="020B0604020202020204" pitchFamily="34" charset="0"/>
              <a:buChar char="•"/>
            </a:pPr>
            <a:r>
              <a:rPr lang="fr-FR" sz="1200" b="0" i="0" dirty="0">
                <a:solidFill>
                  <a:srgbClr val="374151"/>
                </a:solidFill>
                <a:effectLst/>
                <a:latin typeface="Söhne"/>
              </a:rPr>
              <a:t>Doit inclure au moins une activité internationale.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dirty="0">
                <a:solidFill>
                  <a:srgbClr val="374151"/>
                </a:solidFill>
                <a:effectLst/>
                <a:latin typeface="Söhne"/>
              </a:rPr>
              <a:t>Toutes les activités doivent être autonomes</a:t>
            </a:r>
            <a:r>
              <a:rPr lang="en-GB" sz="1200" i="0" kern="1200" dirty="0">
                <a:solidFill>
                  <a:schemeClr val="tx1"/>
                </a:solidFill>
                <a:effectLst/>
                <a:latin typeface="+mn-lt"/>
                <a:ea typeface="+mn-ea"/>
                <a:cs typeface="+mn-cs"/>
              </a:rPr>
              <a:t>.</a:t>
            </a:r>
            <a:endParaRPr lang="en-US" sz="1200" i="0" kern="1200" dirty="0">
              <a:solidFill>
                <a:schemeClr val="tx1"/>
              </a:solidFill>
              <a:effectLst/>
              <a:latin typeface="+mn-lt"/>
              <a:ea typeface="+mn-ea"/>
              <a:cs typeface="+mn-cs"/>
            </a:endParaRPr>
          </a:p>
          <a:p>
            <a:pPr marL="628650" lvl="1" indent="-171450" algn="l">
              <a:buFont typeface="Arial" panose="020B0604020202020204" pitchFamily="34" charset="0"/>
              <a:buChar char="•"/>
            </a:pPr>
            <a:r>
              <a:rPr lang="fr-FR" sz="1200" b="0" i="0" dirty="0">
                <a:solidFill>
                  <a:srgbClr val="374151"/>
                </a:solidFill>
                <a:effectLst/>
                <a:latin typeface="Söhne"/>
              </a:rPr>
              <a:t>Doit être basé sur la stratégie/vision d'une ONG.</a:t>
            </a:r>
          </a:p>
          <a:p>
            <a:pPr marL="628650" lvl="1" indent="-171450" algn="l">
              <a:buFont typeface="Arial" panose="020B0604020202020204" pitchFamily="34" charset="0"/>
              <a:buChar char="•"/>
            </a:pPr>
            <a:r>
              <a:rPr lang="fr-FR" sz="1200" b="0" i="0" dirty="0">
                <a:solidFill>
                  <a:srgbClr val="374151"/>
                </a:solidFill>
                <a:effectLst/>
                <a:latin typeface="Söhne"/>
              </a:rPr>
              <a:t>Les activités internationales dans le cadre du plan de travail doivent respecter les critères des activités ponctuelles internationales.</a:t>
            </a:r>
          </a:p>
          <a:p>
            <a:pPr marL="628650" lvl="1" indent="-171450" algn="l">
              <a:buFont typeface="Arial" panose="020B0604020202020204" pitchFamily="34" charset="0"/>
              <a:buChar char="•"/>
            </a:pPr>
            <a:r>
              <a:rPr lang="fr-FR" sz="1200" b="0" i="0" dirty="0">
                <a:solidFill>
                  <a:srgbClr val="374151"/>
                </a:solidFill>
                <a:effectLst/>
                <a:latin typeface="Söhne"/>
              </a:rPr>
              <a:t>2 dates limites par an : 1er avril et 1er octobre pour les projets ayant lieu l'année suivante.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dirty="0">
                <a:solidFill>
                  <a:srgbClr val="374151"/>
                </a:solidFill>
                <a:effectLst/>
                <a:latin typeface="Söhne"/>
              </a:rPr>
              <a:t>Subvention maximale : 60 000 €. 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0" i="0" dirty="0">
                <a:solidFill>
                  <a:srgbClr val="374151"/>
                </a:solidFill>
                <a:effectLst/>
                <a:latin typeface="Söhne"/>
              </a:rPr>
              <a:t>Qui peut postuler : ONG internationales de jeunesse et réseaux internationaux.</a:t>
            </a:r>
          </a:p>
          <a:p>
            <a:pPr algn="l"/>
            <a:endParaRPr lang="fr-FR" sz="1200" b="0" i="0" dirty="0">
              <a:solidFill>
                <a:srgbClr val="374151"/>
              </a:solidFill>
              <a:effectLst/>
              <a:latin typeface="Söhne"/>
            </a:endParaRPr>
          </a:p>
          <a:p>
            <a:pPr marL="171450" indent="-171450" algn="l">
              <a:buFont typeface="Wingdings" panose="05000000000000000000" pitchFamily="2" charset="2"/>
              <a:buChar char="Ø"/>
            </a:pPr>
            <a:r>
              <a:rPr lang="fr-FR" sz="1200" b="1" i="0" u="sng" dirty="0">
                <a:solidFill>
                  <a:srgbClr val="374151"/>
                </a:solidFill>
                <a:effectLst/>
                <a:latin typeface="Söhne"/>
              </a:rPr>
              <a:t>Subventions structurelles :</a:t>
            </a:r>
          </a:p>
          <a:p>
            <a:pPr marL="628650" lvl="1" indent="-171450" algn="l">
              <a:buFont typeface="Arial" panose="020B0604020202020204" pitchFamily="34" charset="0"/>
              <a:buChar char="•"/>
            </a:pPr>
            <a:r>
              <a:rPr lang="fr-FR" sz="1200" b="0" i="0" dirty="0">
                <a:solidFill>
                  <a:srgbClr val="374151"/>
                </a:solidFill>
                <a:effectLst/>
                <a:latin typeface="Söhne"/>
              </a:rPr>
              <a:t>Couvrent les coûts administratifs d'une ONG pendant 2 ans.</a:t>
            </a:r>
          </a:p>
          <a:p>
            <a:pPr marL="628650" lvl="1" indent="-171450" algn="l">
              <a:buFont typeface="Arial" panose="020B0604020202020204" pitchFamily="34" charset="0"/>
              <a:buChar char="•"/>
            </a:pPr>
            <a:r>
              <a:rPr lang="fr-FR" sz="1200" b="0" i="0" dirty="0">
                <a:solidFill>
                  <a:srgbClr val="374151"/>
                </a:solidFill>
                <a:effectLst/>
                <a:latin typeface="Söhne"/>
              </a:rPr>
              <a:t>Basées sur le programme stratégique à long terme de l'organisation.</a:t>
            </a:r>
          </a:p>
          <a:p>
            <a:pPr marL="628650" lvl="1" indent="-171450" algn="l">
              <a:buFont typeface="Arial" panose="020B0604020202020204" pitchFamily="34" charset="0"/>
              <a:buChar char="•"/>
            </a:pPr>
            <a:r>
              <a:rPr lang="fr-FR" sz="1200" b="0" i="0" dirty="0">
                <a:solidFill>
                  <a:srgbClr val="374151"/>
                </a:solidFill>
                <a:effectLst/>
                <a:latin typeface="Söhne"/>
              </a:rPr>
              <a:t>Accordées pour 2 ans, confirmées après 1 an.</a:t>
            </a:r>
          </a:p>
          <a:p>
            <a:pPr marL="628650" lvl="1" indent="-171450" algn="l">
              <a:buFont typeface="Arial" panose="020B0604020202020204" pitchFamily="34" charset="0"/>
              <a:buChar char="•"/>
            </a:pPr>
            <a:r>
              <a:rPr lang="fr-FR" sz="1200" b="0" i="0" dirty="0">
                <a:solidFill>
                  <a:srgbClr val="374151"/>
                </a:solidFill>
                <a:effectLst/>
                <a:latin typeface="Söhne"/>
              </a:rPr>
              <a:t>Subvention maximale : 60 000 € pour 2 ans.</a:t>
            </a:r>
          </a:p>
          <a:p>
            <a:pPr marL="628650" lvl="1" indent="-171450" algn="l">
              <a:buFont typeface="Arial" panose="020B0604020202020204" pitchFamily="34" charset="0"/>
              <a:buChar char="•"/>
            </a:pPr>
            <a:r>
              <a:rPr lang="fr-FR" b="0" i="0" dirty="0">
                <a:effectLst/>
                <a:latin typeface="Söhne"/>
              </a:rPr>
              <a:t>Les coûts opérationnels inclus dans une subvention structurelle ne peuvent pas être inclus dans le budget d'une activité internationale ou d'un plan de travail annuel. </a:t>
            </a:r>
          </a:p>
          <a:p>
            <a:pPr marL="628650" lvl="1" indent="-171450" algn="l">
              <a:buFont typeface="Arial" panose="020B0604020202020204" pitchFamily="34" charset="0"/>
              <a:buChar char="•"/>
            </a:pPr>
            <a:r>
              <a:rPr lang="fr-FR" b="0" i="0" dirty="0">
                <a:effectLst/>
                <a:latin typeface="Söhne"/>
              </a:rPr>
              <a:t>Date limite : 1er octobre tous les deux ans, pour un soutien sur les deux années suivantes (par exemple, le 1er octobre 2023 pour un soutien en 2024-25). </a:t>
            </a:r>
          </a:p>
          <a:p>
            <a:pPr marL="628650" lvl="1" indent="-171450" algn="l">
              <a:buFont typeface="Arial" panose="020B0604020202020204" pitchFamily="34" charset="0"/>
              <a:buChar char="•"/>
            </a:pPr>
            <a:r>
              <a:rPr lang="fr-FR" b="0" i="0" dirty="0">
                <a:effectLst/>
                <a:latin typeface="Söhne"/>
              </a:rPr>
              <a:t>Qui peut postuler : Les ONG internationales de jeunesse et les réseaux internationaux qui répondent aux critères suivants :</a:t>
            </a:r>
          </a:p>
          <a:p>
            <a:pPr marL="1085850" lvl="2" indent="-171450" algn="l">
              <a:buFont typeface="Wingdings" panose="05000000000000000000" pitchFamily="2" charset="2"/>
              <a:buChar char="ü"/>
            </a:pPr>
            <a:r>
              <a:rPr lang="fr-FR" b="0" i="0" dirty="0">
                <a:effectLst/>
                <a:latin typeface="Söhne"/>
              </a:rPr>
              <a:t>Ayant une structure européenne ou un secrétariat européen ;</a:t>
            </a:r>
          </a:p>
          <a:p>
            <a:pPr marL="1085850" lvl="2" indent="-171450" algn="l">
              <a:buFont typeface="Wingdings" panose="05000000000000000000" pitchFamily="2" charset="2"/>
              <a:buChar char="ü"/>
            </a:pPr>
            <a:r>
              <a:rPr lang="fr-FR" b="0" i="0" dirty="0">
                <a:effectLst/>
                <a:latin typeface="Söhne"/>
              </a:rPr>
              <a:t>Ayant reçu un soutien au cours des 3 années précédentes (période de référence : 2021, 2022 et 2023) pour au moins 3 activités internationales (subvention FEJ ou session d'étude dans le programme annuel des centres européens de la jeunesse) ;</a:t>
            </a:r>
          </a:p>
          <a:p>
            <a:pPr marL="1085850" lvl="2" indent="-171450" algn="l">
              <a:buFont typeface="Wingdings" panose="05000000000000000000" pitchFamily="2" charset="2"/>
              <a:buChar char="ü"/>
            </a:pPr>
            <a:r>
              <a:rPr lang="fr-FR" b="0" i="0" dirty="0">
                <a:effectLst/>
                <a:latin typeface="Söhne"/>
              </a:rPr>
              <a:t>Ayant reçu des subventions du FEJ lors d'au moins 2 des 3 années de la période de référence.</a:t>
            </a:r>
          </a:p>
        </p:txBody>
      </p:sp>
      <p:sp>
        <p:nvSpPr>
          <p:cNvPr id="4" name="Slide Number Placeholder 3"/>
          <p:cNvSpPr>
            <a:spLocks noGrp="1"/>
          </p:cNvSpPr>
          <p:nvPr>
            <p:ph type="sldNum" sz="quarter" idx="5"/>
          </p:nvPr>
        </p:nvSpPr>
        <p:spPr/>
        <p:txBody>
          <a:bodyPr/>
          <a:lstStyle/>
          <a:p>
            <a:fld id="{0DF26EB4-E528-4126-8A2A-914BBC63BC96}" type="slidenum">
              <a:rPr lang="en-GB" smtClean="0"/>
              <a:t>8</a:t>
            </a:fld>
            <a:endParaRPr lang="en-GB"/>
          </a:p>
        </p:txBody>
      </p:sp>
    </p:spTree>
    <p:extLst>
      <p:ext uri="{BB962C8B-B14F-4D97-AF65-F5344CB8AC3E}">
        <p14:creationId xmlns:p14="http://schemas.microsoft.com/office/powerpoint/2010/main" val="426089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Wingdings" panose="05000000000000000000" pitchFamily="2" charset="2"/>
              <a:buChar char="Ø"/>
            </a:pPr>
            <a:r>
              <a:rPr lang="fr-FR" sz="1200" b="1" i="0" u="sng" dirty="0">
                <a:solidFill>
                  <a:srgbClr val="374151"/>
                </a:solidFill>
                <a:effectLst/>
                <a:latin typeface="Söhne"/>
              </a:rPr>
              <a:t>Activités pilotes</a:t>
            </a:r>
            <a:r>
              <a:rPr lang="fr-FR" sz="1200" b="1" i="0" dirty="0">
                <a:solidFill>
                  <a:srgbClr val="374151"/>
                </a:solidFill>
                <a:effectLst/>
                <a:latin typeface="Söhne"/>
              </a:rPr>
              <a:t>:</a:t>
            </a:r>
          </a:p>
          <a:p>
            <a:pPr marL="628650" lvl="1" indent="-171450" algn="l">
              <a:buFont typeface="Arial" panose="020B0604020202020204" pitchFamily="34" charset="0"/>
              <a:buChar char="•"/>
            </a:pPr>
            <a:r>
              <a:rPr lang="fr-FR" sz="1200" b="0" i="0" dirty="0">
                <a:solidFill>
                  <a:srgbClr val="374151"/>
                </a:solidFill>
                <a:effectLst/>
                <a:latin typeface="Söhne"/>
              </a:rPr>
              <a:t>Axées sur le niveau local, mais peuvent être organisées au niveau local, régional ou national.</a:t>
            </a:r>
          </a:p>
          <a:p>
            <a:pPr marL="628650" lvl="1" indent="-171450" algn="l">
              <a:buFont typeface="Arial" panose="020B0604020202020204" pitchFamily="34" charset="0"/>
              <a:buChar char="•"/>
            </a:pPr>
            <a:r>
              <a:rPr lang="fr-FR" sz="1200" b="0" i="0" dirty="0">
                <a:solidFill>
                  <a:srgbClr val="374151"/>
                </a:solidFill>
                <a:effectLst/>
                <a:latin typeface="Söhne"/>
              </a:rPr>
              <a:t>Doivent aborder un défi auquel les jeunes sont confrontés dans leur contexte local.</a:t>
            </a:r>
          </a:p>
          <a:p>
            <a:pPr marL="628650" lvl="1" indent="-171450" algn="l">
              <a:buFont typeface="Arial" panose="020B0604020202020204" pitchFamily="34" charset="0"/>
              <a:buChar char="•"/>
            </a:pPr>
            <a:r>
              <a:rPr lang="fr-FR" sz="1200" b="0" i="0" dirty="0">
                <a:solidFill>
                  <a:srgbClr val="374151"/>
                </a:solidFill>
                <a:effectLst/>
                <a:latin typeface="Söhne"/>
              </a:rPr>
              <a:t>Doivent être en accord avec les priorités Jeunesse du Conseil de l'Europe, ainsi que certains thèmes sélectionnés chaque année.</a:t>
            </a:r>
          </a:p>
          <a:p>
            <a:pPr marL="628650" lvl="1" indent="-171450" algn="l">
              <a:buFont typeface="Arial" panose="020B0604020202020204" pitchFamily="34" charset="0"/>
              <a:buChar char="•"/>
            </a:pPr>
            <a:r>
              <a:rPr lang="fr-FR" sz="1200" b="0" i="0" dirty="0">
                <a:solidFill>
                  <a:srgbClr val="374151"/>
                </a:solidFill>
                <a:effectLst/>
                <a:latin typeface="Söhne"/>
              </a:rPr>
              <a:t>La demande doit être soumise au moins 3 mois avant le début de l'activité et aux dates limites spécifiques tout au long de l'année.</a:t>
            </a:r>
          </a:p>
          <a:p>
            <a:pPr marL="628650" lvl="1" indent="-171450" algn="l">
              <a:buFont typeface="Arial" panose="020B0604020202020204" pitchFamily="34" charset="0"/>
              <a:buChar char="•"/>
            </a:pPr>
            <a:r>
              <a:rPr lang="fr-FR" sz="1200" b="0" i="0" dirty="0">
                <a:solidFill>
                  <a:srgbClr val="374151"/>
                </a:solidFill>
                <a:effectLst/>
                <a:latin typeface="Söhne"/>
              </a:rPr>
              <a:t>Subvention maximale : 15 000 €.</a:t>
            </a:r>
          </a:p>
          <a:p>
            <a:pPr marL="628650" lvl="1" indent="-171450" algn="l">
              <a:buFont typeface="Arial" panose="020B0604020202020204" pitchFamily="34" charset="0"/>
              <a:buChar char="•"/>
            </a:pPr>
            <a:r>
              <a:rPr lang="fr-FR" sz="1200" b="0" i="0" dirty="0">
                <a:solidFill>
                  <a:srgbClr val="374151"/>
                </a:solidFill>
                <a:effectLst/>
                <a:latin typeface="Söhne"/>
              </a:rPr>
              <a:t>100 % des coûts éligibles peuvent être couverts. Il est possible d’inclure jusqu’à 7 % de frais administratifs (loyers des bureaux, frais pour le chauffage, l’électricité, l’eau, et l’assurance), et jusqu’à 10% pour les salaires pour la coordination des projets. </a:t>
            </a:r>
          </a:p>
          <a:p>
            <a:pPr marL="628650" lvl="1" indent="-171450" algn="l">
              <a:buFont typeface="Arial" panose="020B0604020202020204" pitchFamily="34" charset="0"/>
              <a:buChar char="•"/>
            </a:pPr>
            <a:r>
              <a:rPr lang="fr-FR" sz="1200" b="0" i="0" dirty="0">
                <a:solidFill>
                  <a:srgbClr val="374151"/>
                </a:solidFill>
                <a:effectLst/>
                <a:latin typeface="Söhne"/>
              </a:rPr>
              <a:t>Qui peut postuler : ONG locales et nationales de jeunesse.</a:t>
            </a:r>
          </a:p>
          <a:p>
            <a:pPr lvl="0"/>
            <a:endParaRPr lang="en-GB"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9</a:t>
            </a:fld>
            <a:endParaRPr lang="en-GB"/>
          </a:p>
        </p:txBody>
      </p:sp>
    </p:spTree>
    <p:extLst>
      <p:ext uri="{BB962C8B-B14F-4D97-AF65-F5344CB8AC3E}">
        <p14:creationId xmlns:p14="http://schemas.microsoft.com/office/powerpoint/2010/main" val="39865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33EA8-4159-418B-8BC9-ADB677B20F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D0C7C8-59CF-4ED2-ABB4-C176D2644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FBDBCA-C1CC-41EA-A83A-6CFB9C716614}"/>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AEFD4AD2-4F83-41A6-BEC3-CB2F5B97A3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A8E05-B7E7-4C34-ADBA-CF33E7A4E0A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4571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D02-31D9-47FF-90D0-B4593F79D9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B7D69B-E085-4081-888A-AD5670668A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25706-E202-4145-8589-00BFB6E494E9}"/>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BBA1D546-6B2A-4CAD-B5BC-9069150315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92D05D-3EAF-48E1-B807-FDCAA6BE35A9}"/>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99424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8A596A-BE30-4631-9710-E6067318BB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80519-25F0-47A3-86ED-89D88BA18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60CC9B-55C2-4483-94AF-4B993B113673}"/>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B73B8C96-7B3F-4E3F-BC62-1C2445853B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64BE7-DB63-42B2-9CA4-193871608AD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83958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D6DE-7735-4A46-9594-2B13AB486E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08026D-637C-4891-A9B1-B28DF75A0D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97D02D-D817-432A-B7A1-B834D90BD4F8}"/>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2FF68BF9-460A-464B-BA9B-CD9C81D88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5DFB4-9399-4B2A-A566-09A16D24A07A}"/>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28858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9822-1591-42F5-9540-18B2A95790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9E150E-6640-4B2A-B97A-F182F1ED5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3A0779-17E2-4B8D-B045-388014AFAEEF}"/>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162EA05F-8A56-443B-9763-3AA903F33C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C998A9-F5E4-410F-A44E-93A6D1CE480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69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4BF8-36D4-4200-9BAE-A2F1666021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4388CF-E93D-4FA7-AA98-000B47CCD8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DE1CAF-05C4-4FC3-80DA-1764EF0D9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E6DBF8-CCE7-4737-B06A-A8A7A942D973}"/>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10D0978C-A435-44BE-8B1A-AF1FCA73B5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C008AC-053F-4CDC-8F1D-27FB5E3D40B5}"/>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24585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7CD38-9F2D-4AF9-898B-4E40F1754F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FE29AF-ECE5-4327-AC41-78EC74A57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5A7B6-1D23-4030-A6D6-D217BFA988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BD8BBE-5F53-4C36-B9F8-B1E6BECAE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C59B1-EB9A-4225-91E9-A783FE2AD3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A394ED-1585-41C6-8E18-5F00670978BD}"/>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8" name="Footer Placeholder 7">
            <a:extLst>
              <a:ext uri="{FF2B5EF4-FFF2-40B4-BE49-F238E27FC236}">
                <a16:creationId xmlns:a16="http://schemas.microsoft.com/office/drawing/2014/main" id="{4D85C1A8-95AC-4FDF-9BFD-DC26D80B62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304B5A8-4D79-4EAE-B958-5BBE49AF099E}"/>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76106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3D9EA-1BF6-4A2B-8D9C-B69BD1D1C7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387E76-2A6F-4BE5-B4C9-DEA2FAC02EA1}"/>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4" name="Footer Placeholder 3">
            <a:extLst>
              <a:ext uri="{FF2B5EF4-FFF2-40B4-BE49-F238E27FC236}">
                <a16:creationId xmlns:a16="http://schemas.microsoft.com/office/drawing/2014/main" id="{6481E5A8-7F0E-4187-9283-B2B61818C1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A85B67-24C4-42C6-91BB-CCFE5ADA7C78}"/>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1287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7A5C2-C236-4345-808F-E587A6E98891}"/>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3" name="Footer Placeholder 2">
            <a:extLst>
              <a:ext uri="{FF2B5EF4-FFF2-40B4-BE49-F238E27FC236}">
                <a16:creationId xmlns:a16="http://schemas.microsoft.com/office/drawing/2014/main" id="{F3F74284-09DC-4668-8036-45A0310AC2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ED1965-EB93-49FF-B2B1-414243448E5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1554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7033-E706-4E7C-97E6-05E7EDBFF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708728-97FD-4A4C-80E7-F6A839372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816059-8E49-4629-97CA-17A514FF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BCF214-A096-482A-9FD5-237BAB60722E}"/>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F953E3C7-EFAC-4120-B00E-B04EC6934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10BDD-0C48-4DC3-8606-2CF45A075A9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39630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1CF3-748D-4D97-9ADE-DF57D56A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703C17-53F5-4B38-BE49-1276CAA21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E4516E-DAA0-45E8-956A-0B056316B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680E0-5F71-4FA2-AF82-7799C177748E}"/>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A154C4B6-6F63-4533-81E0-32530E3248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6E265A-A781-4076-B01A-4DD893905AB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61326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37D6C-8A49-428F-BFAC-B5720F67F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630634-B2D2-4910-A001-28B066B69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EFBA52-1E00-41A7-88BB-1B5D2A1C9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658941D0-1932-4B20-911E-5475E8F00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8BD26F-F55C-4B43-884E-6060202C5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9BC1A-345B-4E0F-8C27-1F02F72061C7}" type="slidenum">
              <a:rPr lang="en-GB" smtClean="0"/>
              <a:t>‹#›</a:t>
            </a:fld>
            <a:endParaRPr lang="en-GB"/>
          </a:p>
        </p:txBody>
      </p:sp>
    </p:spTree>
    <p:extLst>
      <p:ext uri="{BB962C8B-B14F-4D97-AF65-F5344CB8AC3E}">
        <p14:creationId xmlns:p14="http://schemas.microsoft.com/office/powerpoint/2010/main" val="359262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oe.int/fr/web/european-youth-foundation/special-call-ukraine-international-activitie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s://www.coe.int/fr/web/european-youth-foundation/special-call-ukraine-pilot-activities"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mailto:eyf@coe.int"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https://www.coe.int/en/web/european-youth-foundation/deadline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4EC82A-F7A1-4A4C-8F4D-E39A51B203EC}"/>
              </a:ext>
            </a:extLst>
          </p:cNvPr>
          <p:cNvSpPr/>
          <p:nvPr/>
        </p:nvSpPr>
        <p:spPr>
          <a:xfrm>
            <a:off x="0" y="-200621"/>
            <a:ext cx="12303441" cy="5691352"/>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pic>
        <p:nvPicPr>
          <p:cNvPr id="12" name="Picture 11">
            <a:extLst>
              <a:ext uri="{FF2B5EF4-FFF2-40B4-BE49-F238E27FC236}">
                <a16:creationId xmlns:a16="http://schemas.microsoft.com/office/drawing/2014/main" id="{AF1480DB-5084-C545-ABB5-DDE852764F2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05567" y="-200621"/>
            <a:ext cx="7297874" cy="5691351"/>
          </a:xfrm>
          <a:prstGeom prst="rect">
            <a:avLst/>
          </a:prstGeom>
        </p:spPr>
      </p:pic>
      <p:pic>
        <p:nvPicPr>
          <p:cNvPr id="9" name="Picture 8" descr="A close up of a sign&#10;&#10;Description automatically generated">
            <a:extLst>
              <a:ext uri="{FF2B5EF4-FFF2-40B4-BE49-F238E27FC236}">
                <a16:creationId xmlns:a16="http://schemas.microsoft.com/office/drawing/2014/main" id="{53EF56E6-2B1A-7146-9AAE-38677584CDE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0" name="Group 9">
            <a:extLst>
              <a:ext uri="{FF2B5EF4-FFF2-40B4-BE49-F238E27FC236}">
                <a16:creationId xmlns:a16="http://schemas.microsoft.com/office/drawing/2014/main" id="{5D148EF5-A06C-A243-A264-E49E46F2DF23}"/>
              </a:ext>
            </a:extLst>
          </p:cNvPr>
          <p:cNvGrpSpPr/>
          <p:nvPr/>
        </p:nvGrpSpPr>
        <p:grpSpPr>
          <a:xfrm>
            <a:off x="9971546" y="5820515"/>
            <a:ext cx="1910154" cy="753157"/>
            <a:chOff x="5316248" y="5737535"/>
            <a:chExt cx="2024459" cy="798227"/>
          </a:xfrm>
        </p:grpSpPr>
        <p:pic>
          <p:nvPicPr>
            <p:cNvPr id="13" name="Picture 12">
              <a:extLst>
                <a:ext uri="{FF2B5EF4-FFF2-40B4-BE49-F238E27FC236}">
                  <a16:creationId xmlns:a16="http://schemas.microsoft.com/office/drawing/2014/main" id="{48141F01-B51B-2445-84D7-930741D6FA8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B82777F8-1E9D-B74F-80B1-678FB2DDB13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 name="ZoneTexte 3">
            <a:extLst>
              <a:ext uri="{FF2B5EF4-FFF2-40B4-BE49-F238E27FC236}">
                <a16:creationId xmlns:a16="http://schemas.microsoft.com/office/drawing/2014/main" id="{16EF6842-2842-999D-BAFE-E52855C49B1D}"/>
              </a:ext>
            </a:extLst>
          </p:cNvPr>
          <p:cNvSpPr txBox="1"/>
          <p:nvPr/>
        </p:nvSpPr>
        <p:spPr>
          <a:xfrm>
            <a:off x="149900" y="-195072"/>
            <a:ext cx="4706113" cy="5669280"/>
          </a:xfrm>
          <a:prstGeom prst="rect">
            <a:avLst/>
          </a:prstGeom>
        </p:spPr>
        <p:txBody>
          <a:bodyPr vert="horz" lIns="91440" tIns="45720" rIns="91440" bIns="45720" rtlCol="0" anchor="ctr">
            <a:normAutofit/>
          </a:bodyPr>
          <a:lstStyle/>
          <a:p>
            <a:pPr algn="r">
              <a:spcBef>
                <a:spcPts val="1200"/>
              </a:spcBef>
            </a:pPr>
            <a:r>
              <a:rPr lang="pt-PT" sz="4400" b="1" dirty="0">
                <a:solidFill>
                  <a:schemeClr val="bg1"/>
                </a:solidFill>
                <a:latin typeface="Calibri" panose="020F0502020204030204" pitchFamily="34" charset="0"/>
              </a:rPr>
              <a:t>FONDS EUROPÉEN POUR LA JEUNESSE</a:t>
            </a:r>
          </a:p>
          <a:p>
            <a:pPr algn="r">
              <a:spcBef>
                <a:spcPts val="1200"/>
              </a:spcBef>
            </a:pPr>
            <a:r>
              <a:rPr lang="pt-PT" sz="3600" b="1" dirty="0">
                <a:solidFill>
                  <a:schemeClr val="bg1"/>
                </a:solidFill>
                <a:latin typeface="Calibri Light" panose="020F0302020204030204" pitchFamily="34" charset="0"/>
              </a:rPr>
              <a:t>Soutenir les jeunes et les organisations de jeunesse</a:t>
            </a:r>
            <a:endParaRPr lang="pt-PT" sz="36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60407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374468" y="564965"/>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6624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304386" y="319119"/>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ACTIVITÉ INTERNATIONALE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5632455" cy="4438952"/>
          </a:xfrm>
          <a:prstGeom prst="rect">
            <a:avLst/>
          </a:prstGeom>
        </p:spPr>
        <p:txBody>
          <a:bodyPr vert="horz" lIns="91440" tIns="45720" rIns="91440" bIns="45720" rtlCol="0">
            <a:normAutofit fontScale="92500"/>
          </a:bodyPr>
          <a:lstStyle/>
          <a:p>
            <a:pPr marL="342900" indent="-342900">
              <a:lnSpc>
                <a:spcPct val="120000"/>
              </a:lnSpc>
              <a:spcBef>
                <a:spcPts val="1200"/>
              </a:spcBef>
              <a:buFont typeface="System Font Regular"/>
              <a:buChar char="▸"/>
            </a:pPr>
            <a:r>
              <a:rPr lang="pt-PT" sz="3200" dirty="0">
                <a:latin typeface="Calibri" panose="020F0502020204030204" pitchFamily="34" charset="0"/>
              </a:rPr>
              <a:t>Rencontre internationale de jeunes</a:t>
            </a:r>
          </a:p>
          <a:p>
            <a:pPr marL="342900" indent="-342900">
              <a:lnSpc>
                <a:spcPct val="120000"/>
              </a:lnSpc>
              <a:spcBef>
                <a:spcPts val="1200"/>
              </a:spcBef>
              <a:buFont typeface="System Font Regular"/>
              <a:buChar char="▸"/>
            </a:pPr>
            <a:r>
              <a:rPr lang="pt-PT" sz="3200" dirty="0">
                <a:latin typeface="Calibri" panose="020F0502020204030204" pitchFamily="34" charset="0"/>
              </a:rPr>
              <a:t>Effet démultiplicateur</a:t>
            </a:r>
          </a:p>
          <a:p>
            <a:pPr marL="342900" indent="-342900">
              <a:lnSpc>
                <a:spcPct val="120000"/>
              </a:lnSpc>
              <a:spcBef>
                <a:spcPts val="1200"/>
              </a:spcBef>
              <a:buFont typeface="System Font Regular"/>
              <a:buChar char="▸"/>
            </a:pPr>
            <a:r>
              <a:rPr lang="fr-FR" sz="3200" dirty="0"/>
              <a:t>Pour les ONG internationales et les réseaux, ou les ONG nationales ayant des partenaires (d'autres pays ou ONGI).</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2" name="ZoneTexte 3">
            <a:extLst>
              <a:ext uri="{FF2B5EF4-FFF2-40B4-BE49-F238E27FC236}">
                <a16:creationId xmlns:a16="http://schemas.microsoft.com/office/drawing/2014/main" id="{594DA9BF-69A5-8441-8BD7-A1D4ADE6DDEE}"/>
              </a:ext>
            </a:extLst>
          </p:cNvPr>
          <p:cNvSpPr txBox="1"/>
          <p:nvPr/>
        </p:nvSpPr>
        <p:spPr>
          <a:xfrm>
            <a:off x="5985802" y="1177698"/>
            <a:ext cx="5895898" cy="4438952"/>
          </a:xfrm>
          <a:prstGeom prst="rect">
            <a:avLst/>
          </a:prstGeom>
        </p:spPr>
        <p:txBody>
          <a:bodyPr vert="horz" lIns="91440" tIns="45720" rIns="91440" bIns="45720" rtlCol="0">
            <a:normAutofit fontScale="85000" lnSpcReduction="20000"/>
          </a:bodyPr>
          <a:lstStyle/>
          <a:p>
            <a:pPr marL="342900" indent="-342900">
              <a:lnSpc>
                <a:spcPct val="120000"/>
              </a:lnSpc>
              <a:spcBef>
                <a:spcPts val="1200"/>
              </a:spcBef>
              <a:buFont typeface="System Font Regular"/>
              <a:buChar char="▸"/>
            </a:pPr>
            <a:r>
              <a:rPr lang="fr-FR" sz="3000" dirty="0">
                <a:latin typeface="Calibri" panose="020F0502020204030204" pitchFamily="34" charset="0"/>
              </a:rPr>
              <a:t>Équipe internationale (au moins 4 pays)</a:t>
            </a:r>
          </a:p>
          <a:p>
            <a:pPr marL="342900" indent="-342900">
              <a:lnSpc>
                <a:spcPct val="120000"/>
              </a:lnSpc>
              <a:spcBef>
                <a:spcPts val="1200"/>
              </a:spcBef>
              <a:buFont typeface="System Font Regular"/>
              <a:buChar char="▸"/>
            </a:pPr>
            <a:r>
              <a:rPr lang="fr-FR" sz="3000" dirty="0">
                <a:latin typeface="Calibri" panose="020F0502020204030204" pitchFamily="34" charset="0"/>
              </a:rPr>
              <a:t>Groupe de participants international ( au moins 7 pays)</a:t>
            </a:r>
          </a:p>
          <a:p>
            <a:pPr marL="342900" indent="-342900">
              <a:lnSpc>
                <a:spcPct val="120000"/>
              </a:lnSpc>
              <a:spcBef>
                <a:spcPts val="1200"/>
              </a:spcBef>
              <a:buFont typeface="System Font Regular"/>
              <a:buChar char="▸"/>
            </a:pPr>
            <a:r>
              <a:rPr lang="fr-FR" sz="3000" dirty="0">
                <a:latin typeface="Calibri" panose="020F0502020204030204" pitchFamily="34" charset="0"/>
              </a:rPr>
              <a:t>Max. 25 000 € (1/3 de cofinancement requis)</a:t>
            </a:r>
          </a:p>
          <a:p>
            <a:pPr marL="342900" indent="-342900">
              <a:lnSpc>
                <a:spcPct val="120000"/>
              </a:lnSpc>
              <a:spcBef>
                <a:spcPts val="1200"/>
              </a:spcBef>
              <a:buFont typeface="System Font Regular"/>
              <a:buChar char="▸"/>
            </a:pPr>
            <a:r>
              <a:rPr lang="fr-FR" sz="3000" dirty="0">
                <a:latin typeface="Calibri" panose="020F0502020204030204" pitchFamily="34" charset="0"/>
              </a:rPr>
              <a:t>7% frais administratifs, 10% salaires pour la coordination des projets</a:t>
            </a:r>
          </a:p>
          <a:p>
            <a:pPr marL="342900" indent="-342900">
              <a:lnSpc>
                <a:spcPct val="120000"/>
              </a:lnSpc>
              <a:spcBef>
                <a:spcPts val="1200"/>
              </a:spcBef>
              <a:buFont typeface="System Font Regular"/>
              <a:buChar char="▸"/>
            </a:pPr>
            <a:r>
              <a:rPr lang="fr-FR" sz="3000" dirty="0">
                <a:latin typeface="Calibri" panose="020F0502020204030204" pitchFamily="34" charset="0"/>
              </a:rPr>
              <a:t>Dates limites : 1er avril, 1er octobre (projets pour l'année suivante)</a:t>
            </a:r>
            <a:endParaRPr lang="pt-PT" sz="3000" dirty="0">
              <a:latin typeface="Calibri Light" panose="020F0302020204030204" pitchFamily="34" charset="0"/>
            </a:endParaRPr>
          </a:p>
        </p:txBody>
      </p:sp>
    </p:spTree>
    <p:extLst>
      <p:ext uri="{BB962C8B-B14F-4D97-AF65-F5344CB8AC3E}">
        <p14:creationId xmlns:p14="http://schemas.microsoft.com/office/powerpoint/2010/main" val="593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8242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1" y="284098"/>
            <a:ext cx="8372475" cy="687561"/>
          </a:xfrm>
          <a:prstGeom prst="rect">
            <a:avLst/>
          </a:prstGeom>
        </p:spPr>
        <p:txBody>
          <a:bodyPr wrap="square" lIns="0" tIns="0" rIns="0" bIns="0" rtlCol="0" anchor="t">
            <a:spAutoFit/>
          </a:bodyPr>
          <a:lstStyle/>
          <a:p>
            <a:pPr>
              <a:lnSpc>
                <a:spcPts val="5600"/>
              </a:lnSpc>
            </a:pPr>
            <a:r>
              <a:rPr lang="fr-FR" sz="4400" b="1" dirty="0">
                <a:solidFill>
                  <a:schemeClr val="bg1"/>
                </a:solidFill>
                <a:latin typeface="Calibri" panose="020F0502020204030204" pitchFamily="34" charset="0"/>
              </a:rPr>
              <a:t>PLAN DE TRAVAIL ANNUEL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7645761" cy="4438952"/>
          </a:xfrm>
          <a:prstGeom prst="rect">
            <a:avLst/>
          </a:prstGeom>
        </p:spPr>
        <p:txBody>
          <a:bodyPr vert="horz" lIns="91440" tIns="45720" rIns="91440" bIns="45720" rtlCol="0">
            <a:normAutofit fontScale="77500" lnSpcReduction="20000"/>
          </a:bodyPr>
          <a:lstStyle/>
          <a:p>
            <a:pPr marL="342900" indent="-342900">
              <a:lnSpc>
                <a:spcPct val="120000"/>
              </a:lnSpc>
              <a:spcBef>
                <a:spcPts val="1200"/>
              </a:spcBef>
              <a:buFont typeface="System Font Regular"/>
              <a:buChar char="▸"/>
            </a:pPr>
            <a:r>
              <a:rPr lang="fr-FR" sz="3200" dirty="0"/>
              <a:t>ONG et réseaux internationaux</a:t>
            </a:r>
          </a:p>
          <a:p>
            <a:pPr marL="342900" indent="-342900">
              <a:lnSpc>
                <a:spcPct val="120000"/>
              </a:lnSpc>
              <a:spcBef>
                <a:spcPts val="1200"/>
              </a:spcBef>
              <a:buFont typeface="System Font Regular"/>
              <a:buChar char="▸"/>
            </a:pPr>
            <a:r>
              <a:rPr lang="fr-FR" sz="3200" dirty="0"/>
              <a:t>Série d'activités interconnectées (1 an, au moins 1 AI)</a:t>
            </a:r>
          </a:p>
          <a:p>
            <a:pPr marL="342900" indent="-342900">
              <a:lnSpc>
                <a:spcPct val="120000"/>
              </a:lnSpc>
              <a:spcBef>
                <a:spcPts val="1200"/>
              </a:spcBef>
              <a:buFont typeface="System Font Regular"/>
              <a:buChar char="▸"/>
            </a:pPr>
            <a:r>
              <a:rPr lang="fr-FR" sz="3200" dirty="0"/>
              <a:t>Liées à la stratégie de l'ONG</a:t>
            </a:r>
          </a:p>
          <a:p>
            <a:pPr marL="342900" indent="-342900">
              <a:lnSpc>
                <a:spcPct val="120000"/>
              </a:lnSpc>
              <a:spcBef>
                <a:spcPts val="1200"/>
              </a:spcBef>
              <a:buFont typeface="System Font Regular"/>
              <a:buChar char="▸"/>
            </a:pPr>
            <a:r>
              <a:rPr lang="fr-FR" sz="3200" dirty="0"/>
              <a:t>Max. 60 000 € (1/3 de cofinancement requis pour les AI). </a:t>
            </a:r>
          </a:p>
          <a:p>
            <a:pPr marL="342900" indent="-342900">
              <a:lnSpc>
                <a:spcPct val="120000"/>
              </a:lnSpc>
              <a:spcBef>
                <a:spcPts val="1200"/>
              </a:spcBef>
              <a:buFont typeface="System Font Regular"/>
              <a:buChar char="▸"/>
            </a:pPr>
            <a:r>
              <a:rPr lang="fr-FR" sz="3200" dirty="0"/>
              <a:t>7% frais administratifs, 10% salaires pour la coordination des projets</a:t>
            </a:r>
          </a:p>
          <a:p>
            <a:pPr marL="342900" indent="-342900">
              <a:lnSpc>
                <a:spcPct val="120000"/>
              </a:lnSpc>
              <a:spcBef>
                <a:spcPts val="1200"/>
              </a:spcBef>
              <a:buFont typeface="System Font Regular"/>
              <a:buChar char="▸"/>
            </a:pPr>
            <a:r>
              <a:rPr lang="fr-FR" sz="3200" dirty="0"/>
              <a:t>Dates limites : 1er avril, 1er octobre (projets pour l'année suivante)</a:t>
            </a:r>
            <a:endParaRPr lang="pt-PT" sz="3200" dirty="0"/>
          </a:p>
        </p:txBody>
      </p:sp>
      <p:pic>
        <p:nvPicPr>
          <p:cNvPr id="13" name="Picture 12">
            <a:extLst>
              <a:ext uri="{FF2B5EF4-FFF2-40B4-BE49-F238E27FC236}">
                <a16:creationId xmlns:a16="http://schemas.microsoft.com/office/drawing/2014/main" id="{34DD296C-E1F4-BB46-A5AC-FF8401B95ED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Tree>
    <p:extLst>
      <p:ext uri="{BB962C8B-B14F-4D97-AF65-F5344CB8AC3E}">
        <p14:creationId xmlns:p14="http://schemas.microsoft.com/office/powerpoint/2010/main" val="14251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48028" y="283650"/>
            <a:ext cx="68115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374468" y="304463"/>
            <a:ext cx="7134776" cy="674031"/>
          </a:xfrm>
          <a:prstGeom prst="rect">
            <a:avLst/>
          </a:prstGeom>
        </p:spPr>
        <p:txBody>
          <a:bodyPr wrap="square" lIns="0" tIns="0" rIns="0" bIns="0" rtlCol="0" anchor="t">
            <a:spAutoFit/>
          </a:bodyPr>
          <a:lstStyle/>
          <a:p>
            <a:pPr>
              <a:lnSpc>
                <a:spcPts val="5600"/>
              </a:lnSpc>
            </a:pPr>
            <a:r>
              <a:rPr lang="en-US" sz="4000" b="1" dirty="0">
                <a:solidFill>
                  <a:schemeClr val="bg1"/>
                </a:solidFill>
                <a:latin typeface="Calibri" panose="020F0502020204030204" pitchFamily="34" charset="0"/>
              </a:rPr>
              <a:t>SUBVENTION STRUCTURELLE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7645761" cy="443895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fr-FR" sz="3200" dirty="0"/>
              <a:t>ONG et réseaux internationaux éligibles</a:t>
            </a:r>
          </a:p>
          <a:p>
            <a:pPr marL="342900" indent="-342900">
              <a:lnSpc>
                <a:spcPct val="120000"/>
              </a:lnSpc>
              <a:spcBef>
                <a:spcPts val="1200"/>
              </a:spcBef>
              <a:buFont typeface="System Font Regular"/>
              <a:buChar char="▸"/>
            </a:pPr>
            <a:r>
              <a:rPr lang="fr-FR" sz="3200" dirty="0"/>
              <a:t>Dépenses administratives et générales</a:t>
            </a:r>
          </a:p>
          <a:p>
            <a:pPr marL="342900" indent="-342900">
              <a:lnSpc>
                <a:spcPct val="120000"/>
              </a:lnSpc>
              <a:spcBef>
                <a:spcPts val="1200"/>
              </a:spcBef>
              <a:buFont typeface="System Font Regular"/>
              <a:buChar char="▸"/>
            </a:pPr>
            <a:r>
              <a:rPr lang="fr-FR" sz="3200" dirty="0"/>
              <a:t>Liés à la stratégie de l'ONG et aux priorités du secteur jeunesse du Conseil de l’Europe</a:t>
            </a:r>
          </a:p>
          <a:p>
            <a:pPr marL="342900" indent="-342900">
              <a:lnSpc>
                <a:spcPct val="120000"/>
              </a:lnSpc>
              <a:spcBef>
                <a:spcPts val="1200"/>
              </a:spcBef>
              <a:buFont typeface="System Font Regular"/>
              <a:buChar char="▸"/>
            </a:pPr>
            <a:r>
              <a:rPr lang="fr-FR" sz="3200" dirty="0"/>
              <a:t>Max. 60 000 € pour 2 ans</a:t>
            </a:r>
          </a:p>
          <a:p>
            <a:pPr marL="342900" indent="-342900">
              <a:lnSpc>
                <a:spcPct val="120000"/>
              </a:lnSpc>
              <a:spcBef>
                <a:spcPts val="1200"/>
              </a:spcBef>
              <a:buFont typeface="System Font Regular"/>
              <a:buChar char="▸"/>
            </a:pPr>
            <a:r>
              <a:rPr lang="fr-FR" sz="3200" dirty="0"/>
              <a:t>Date limite : 1er octobre tous les 2 ans</a:t>
            </a:r>
            <a:endParaRPr lang="pt-PT" sz="3200" dirty="0"/>
          </a:p>
        </p:txBody>
      </p:sp>
      <p:pic>
        <p:nvPicPr>
          <p:cNvPr id="12" name="Picture 11">
            <a:extLst>
              <a:ext uri="{FF2B5EF4-FFF2-40B4-BE49-F238E27FC236}">
                <a16:creationId xmlns:a16="http://schemas.microsoft.com/office/drawing/2014/main" id="{7A9E6365-D9C4-1646-87AB-8ADD2078F97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Tree>
    <p:extLst>
      <p:ext uri="{BB962C8B-B14F-4D97-AF65-F5344CB8AC3E}">
        <p14:creationId xmlns:p14="http://schemas.microsoft.com/office/powerpoint/2010/main" val="246319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
            <a:extLst>
              <a:ext uri="{FF2B5EF4-FFF2-40B4-BE49-F238E27FC236}">
                <a16:creationId xmlns:a16="http://schemas.microsoft.com/office/drawing/2014/main" id="{43DD75BE-84AA-D746-8439-0E7064589ABF}"/>
              </a:ext>
            </a:extLst>
          </p:cNvPr>
          <p:cNvSpPr txBox="1"/>
          <p:nvPr/>
        </p:nvSpPr>
        <p:spPr>
          <a:xfrm>
            <a:off x="599233" y="290171"/>
            <a:ext cx="3808249"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GRANTS</a:t>
            </a:r>
          </a:p>
        </p:txBody>
      </p:sp>
      <p:sp>
        <p:nvSpPr>
          <p:cNvPr id="9" name="Rectangle 8">
            <a:extLst>
              <a:ext uri="{FF2B5EF4-FFF2-40B4-BE49-F238E27FC236}">
                <a16:creationId xmlns:a16="http://schemas.microsoft.com/office/drawing/2014/main" id="{F78D96E3-6650-5E4B-96DD-DBDB8D97D1A5}"/>
              </a:ext>
            </a:extLst>
          </p:cNvPr>
          <p:cNvSpPr/>
          <p:nvPr/>
        </p:nvSpPr>
        <p:spPr>
          <a:xfrm>
            <a:off x="374469" y="1349986"/>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2" name="TextBox 2">
            <a:extLst>
              <a:ext uri="{FF2B5EF4-FFF2-40B4-BE49-F238E27FC236}">
                <a16:creationId xmlns:a16="http://schemas.microsoft.com/office/drawing/2014/main" id="{CF2B424A-A043-C34F-91FD-7500A3739445}"/>
              </a:ext>
            </a:extLst>
          </p:cNvPr>
          <p:cNvSpPr txBox="1"/>
          <p:nvPr/>
        </p:nvSpPr>
        <p:spPr>
          <a:xfrm>
            <a:off x="374468" y="1321764"/>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ENREGISTREMENT</a:t>
            </a:r>
            <a:endParaRPr lang="en-US" sz="4667" b="1" dirty="0">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C7A851F8-1CC2-3F48-9AC9-AF34C0B8DD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4" name="Group 13">
            <a:extLst>
              <a:ext uri="{FF2B5EF4-FFF2-40B4-BE49-F238E27FC236}">
                <a16:creationId xmlns:a16="http://schemas.microsoft.com/office/drawing/2014/main" id="{5EF31688-4F1E-CB4B-9B75-D5B5B916A5E8}"/>
              </a:ext>
            </a:extLst>
          </p:cNvPr>
          <p:cNvGrpSpPr/>
          <p:nvPr/>
        </p:nvGrpSpPr>
        <p:grpSpPr>
          <a:xfrm>
            <a:off x="9971546" y="5820515"/>
            <a:ext cx="1910154" cy="753157"/>
            <a:chOff x="5316248" y="5737535"/>
            <a:chExt cx="2024459" cy="798227"/>
          </a:xfrm>
        </p:grpSpPr>
        <p:pic>
          <p:nvPicPr>
            <p:cNvPr id="15" name="Picture 14">
              <a:extLst>
                <a:ext uri="{FF2B5EF4-FFF2-40B4-BE49-F238E27FC236}">
                  <a16:creationId xmlns:a16="http://schemas.microsoft.com/office/drawing/2014/main" id="{ABBC9815-0329-5241-9B4B-6FC193D9C71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F7C64557-0474-6746-A979-636876C188A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9" name="Rectangle 18">
            <a:extLst>
              <a:ext uri="{FF2B5EF4-FFF2-40B4-BE49-F238E27FC236}">
                <a16:creationId xmlns:a16="http://schemas.microsoft.com/office/drawing/2014/main" id="{479ABD77-D1B4-2048-B932-A060A4B63A09}"/>
              </a:ext>
            </a:extLst>
          </p:cNvPr>
          <p:cNvSpPr/>
          <p:nvPr/>
        </p:nvSpPr>
        <p:spPr>
          <a:xfrm>
            <a:off x="374469" y="2503032"/>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0" name="TextBox 2">
            <a:extLst>
              <a:ext uri="{FF2B5EF4-FFF2-40B4-BE49-F238E27FC236}">
                <a16:creationId xmlns:a16="http://schemas.microsoft.com/office/drawing/2014/main" id="{566B6317-FA40-DE47-B76F-DF9C74BA1514}"/>
              </a:ext>
            </a:extLst>
          </p:cNvPr>
          <p:cNvSpPr txBox="1"/>
          <p:nvPr/>
        </p:nvSpPr>
        <p:spPr>
          <a:xfrm>
            <a:off x="374468" y="2487410"/>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CANDIDATURE</a:t>
            </a:r>
            <a:endParaRPr lang="en-US" sz="4667" b="1" dirty="0">
              <a:latin typeface="Calibri" panose="020F0502020204030204" pitchFamily="34" charset="0"/>
            </a:endParaRPr>
          </a:p>
        </p:txBody>
      </p:sp>
      <p:sp>
        <p:nvSpPr>
          <p:cNvPr id="26" name="Rectangle 25">
            <a:extLst>
              <a:ext uri="{FF2B5EF4-FFF2-40B4-BE49-F238E27FC236}">
                <a16:creationId xmlns:a16="http://schemas.microsoft.com/office/drawing/2014/main" id="{DAD42EC1-7CF3-6548-9869-8935BB6A138E}"/>
              </a:ext>
            </a:extLst>
          </p:cNvPr>
          <p:cNvSpPr/>
          <p:nvPr/>
        </p:nvSpPr>
        <p:spPr>
          <a:xfrm>
            <a:off x="374469" y="3656078"/>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7" name="TextBox 2">
            <a:extLst>
              <a:ext uri="{FF2B5EF4-FFF2-40B4-BE49-F238E27FC236}">
                <a16:creationId xmlns:a16="http://schemas.microsoft.com/office/drawing/2014/main" id="{4865A98D-D8E7-C240-857E-1F337E78B906}"/>
              </a:ext>
            </a:extLst>
          </p:cNvPr>
          <p:cNvSpPr txBox="1"/>
          <p:nvPr/>
        </p:nvSpPr>
        <p:spPr>
          <a:xfrm>
            <a:off x="374468" y="365664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ÉVALUATION</a:t>
            </a:r>
            <a:endParaRPr lang="en-US" sz="4667" b="1" dirty="0">
              <a:latin typeface="Calibri" panose="020F0502020204030204" pitchFamily="34" charset="0"/>
            </a:endParaRPr>
          </a:p>
        </p:txBody>
      </p:sp>
      <p:sp>
        <p:nvSpPr>
          <p:cNvPr id="29" name="Rectangle 28">
            <a:extLst>
              <a:ext uri="{FF2B5EF4-FFF2-40B4-BE49-F238E27FC236}">
                <a16:creationId xmlns:a16="http://schemas.microsoft.com/office/drawing/2014/main" id="{F6E40598-5654-1443-887E-908201717577}"/>
              </a:ext>
            </a:extLst>
          </p:cNvPr>
          <p:cNvSpPr/>
          <p:nvPr/>
        </p:nvSpPr>
        <p:spPr>
          <a:xfrm>
            <a:off x="374469" y="4809124"/>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0" name="TextBox 2">
            <a:extLst>
              <a:ext uri="{FF2B5EF4-FFF2-40B4-BE49-F238E27FC236}">
                <a16:creationId xmlns:a16="http://schemas.microsoft.com/office/drawing/2014/main" id="{A73DEC98-7848-E44D-8371-868649E2EAA5}"/>
              </a:ext>
            </a:extLst>
          </p:cNvPr>
          <p:cNvSpPr txBox="1"/>
          <p:nvPr/>
        </p:nvSpPr>
        <p:spPr>
          <a:xfrm>
            <a:off x="374468" y="478090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DÉCISION</a:t>
            </a:r>
            <a:endParaRPr lang="en-US" sz="4667" b="1" dirty="0">
              <a:latin typeface="Calibri" panose="020F0502020204030204" pitchFamily="34" charset="0"/>
            </a:endParaRPr>
          </a:p>
        </p:txBody>
      </p:sp>
      <p:sp>
        <p:nvSpPr>
          <p:cNvPr id="10" name="Rectangle 9">
            <a:extLst>
              <a:ext uri="{FF2B5EF4-FFF2-40B4-BE49-F238E27FC236}">
                <a16:creationId xmlns:a16="http://schemas.microsoft.com/office/drawing/2014/main" id="{D99DDB2C-50CA-7F4C-B8BB-D1D04B136D3F}"/>
              </a:ext>
            </a:extLst>
          </p:cNvPr>
          <p:cNvSpPr/>
          <p:nvPr/>
        </p:nvSpPr>
        <p:spPr>
          <a:xfrm>
            <a:off x="-194873" y="288759"/>
            <a:ext cx="6290874"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EF371FB1-2125-8843-B210-483098F10A3D}"/>
              </a:ext>
            </a:extLst>
          </p:cNvPr>
          <p:cNvSpPr txBox="1"/>
          <p:nvPr/>
        </p:nvSpPr>
        <p:spPr>
          <a:xfrm>
            <a:off x="374468" y="305507"/>
            <a:ext cx="5721532"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LA METHODE DU FEJ</a:t>
            </a:r>
          </a:p>
        </p:txBody>
      </p:sp>
      <p:sp>
        <p:nvSpPr>
          <p:cNvPr id="2" name="Triangle 1">
            <a:extLst>
              <a:ext uri="{FF2B5EF4-FFF2-40B4-BE49-F238E27FC236}">
                <a16:creationId xmlns:a16="http://schemas.microsoft.com/office/drawing/2014/main" id="{0F252B67-BB51-5A44-A82A-98BEE331D462}"/>
              </a:ext>
            </a:extLst>
          </p:cNvPr>
          <p:cNvSpPr/>
          <p:nvPr/>
        </p:nvSpPr>
        <p:spPr>
          <a:xfrm rot="10800000">
            <a:off x="2683099" y="2204062"/>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2" name="Triangle 31">
            <a:extLst>
              <a:ext uri="{FF2B5EF4-FFF2-40B4-BE49-F238E27FC236}">
                <a16:creationId xmlns:a16="http://schemas.microsoft.com/office/drawing/2014/main" id="{46DCCEB1-A69D-5744-9E61-A60F7E1C439A}"/>
              </a:ext>
            </a:extLst>
          </p:cNvPr>
          <p:cNvSpPr/>
          <p:nvPr/>
        </p:nvSpPr>
        <p:spPr>
          <a:xfrm rot="10800000">
            <a:off x="2683099" y="3373294"/>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3" name="Triangle 32">
            <a:extLst>
              <a:ext uri="{FF2B5EF4-FFF2-40B4-BE49-F238E27FC236}">
                <a16:creationId xmlns:a16="http://schemas.microsoft.com/office/drawing/2014/main" id="{C392DDDE-7DE4-514B-AEA4-F95E620A4AB2}"/>
              </a:ext>
            </a:extLst>
          </p:cNvPr>
          <p:cNvSpPr/>
          <p:nvPr/>
        </p:nvSpPr>
        <p:spPr>
          <a:xfrm rot="10800000">
            <a:off x="2683099" y="4527537"/>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4" name="TextBox 2">
            <a:extLst>
              <a:ext uri="{FF2B5EF4-FFF2-40B4-BE49-F238E27FC236}">
                <a16:creationId xmlns:a16="http://schemas.microsoft.com/office/drawing/2014/main" id="{816F0470-F763-F64A-9047-9E6A31339BD0}"/>
              </a:ext>
            </a:extLst>
          </p:cNvPr>
          <p:cNvSpPr txBox="1"/>
          <p:nvPr/>
        </p:nvSpPr>
        <p:spPr>
          <a:xfrm>
            <a:off x="5369322" y="1310308"/>
            <a:ext cx="6041322" cy="830997"/>
          </a:xfrm>
          <a:prstGeom prst="rect">
            <a:avLst/>
          </a:prstGeom>
        </p:spPr>
        <p:txBody>
          <a:bodyPr wrap="square" lIns="0" tIns="0" rIns="0" bIns="0" rtlCol="0" anchor="t">
            <a:spAutoFit/>
          </a:bodyPr>
          <a:lstStyle/>
          <a:p>
            <a:r>
              <a:rPr lang="en-US" dirty="0">
                <a:solidFill>
                  <a:srgbClr val="0A4595"/>
                </a:solidFill>
              </a:rPr>
              <a:t>SYSTÈME EN LIGNE DU FEJ · INFO CONCERNANT LA STRUCTURE ET SES ACTIVITÉS · STATUTS ET DONNÉES BANCAIRES · COMMUNICATION SI BESOIN</a:t>
            </a:r>
            <a:endParaRPr lang="en-US" sz="2800" dirty="0">
              <a:solidFill>
                <a:srgbClr val="0A4595"/>
              </a:solidFill>
            </a:endParaRPr>
          </a:p>
        </p:txBody>
      </p:sp>
      <p:sp>
        <p:nvSpPr>
          <p:cNvPr id="35" name="TextBox 2">
            <a:extLst>
              <a:ext uri="{FF2B5EF4-FFF2-40B4-BE49-F238E27FC236}">
                <a16:creationId xmlns:a16="http://schemas.microsoft.com/office/drawing/2014/main" id="{DD29E8F9-F6FA-0A4C-87AF-732263C13A9A}"/>
              </a:ext>
            </a:extLst>
          </p:cNvPr>
          <p:cNvSpPr txBox="1"/>
          <p:nvPr/>
        </p:nvSpPr>
        <p:spPr>
          <a:xfrm>
            <a:off x="5369322" y="2443916"/>
            <a:ext cx="6512378" cy="830997"/>
          </a:xfrm>
          <a:prstGeom prst="rect">
            <a:avLst/>
          </a:prstGeom>
        </p:spPr>
        <p:txBody>
          <a:bodyPr wrap="square" lIns="0" tIns="0" rIns="0" bIns="0" rtlCol="0" anchor="t">
            <a:spAutoFit/>
          </a:bodyPr>
          <a:lstStyle/>
          <a:p>
            <a:r>
              <a:rPr lang="en-US" dirty="0">
                <a:solidFill>
                  <a:srgbClr val="0A4595"/>
                </a:solidFill>
              </a:rPr>
              <a:t>SYSTÈME EN LIGNE DU FEJ · DIFFERENTES DATES LIMITES SELON LES SUBVENTIONS + APPELS À PROJETS SPECIAUX · INFO SUR LE PROJET ET LE BUDGET </a:t>
            </a:r>
            <a:endParaRPr lang="en-US" sz="2800" dirty="0">
              <a:solidFill>
                <a:srgbClr val="0A4595"/>
              </a:solidFill>
            </a:endParaRPr>
          </a:p>
        </p:txBody>
      </p:sp>
      <p:sp>
        <p:nvSpPr>
          <p:cNvPr id="36" name="TextBox 2">
            <a:extLst>
              <a:ext uri="{FF2B5EF4-FFF2-40B4-BE49-F238E27FC236}">
                <a16:creationId xmlns:a16="http://schemas.microsoft.com/office/drawing/2014/main" id="{2685756A-8A00-FC4F-B4BD-3BEC53134192}"/>
              </a:ext>
            </a:extLst>
          </p:cNvPr>
          <p:cNvSpPr txBox="1"/>
          <p:nvPr/>
        </p:nvSpPr>
        <p:spPr>
          <a:xfrm>
            <a:off x="5369322" y="3577524"/>
            <a:ext cx="6512378" cy="830997"/>
          </a:xfrm>
          <a:prstGeom prst="rect">
            <a:avLst/>
          </a:prstGeom>
        </p:spPr>
        <p:txBody>
          <a:bodyPr wrap="square" lIns="0" tIns="0" rIns="0" bIns="0" rtlCol="0" anchor="t">
            <a:spAutoFit/>
          </a:bodyPr>
          <a:lstStyle/>
          <a:p>
            <a:r>
              <a:rPr lang="en-US" dirty="0">
                <a:solidFill>
                  <a:srgbClr val="0A4595"/>
                </a:solidFill>
              </a:rPr>
              <a:t>PAR LE SECRETARIAT DU FEJ · ÉVALUATION PAR DIFFERENTS MEMBRES DE L’ÉQUIPE · CRITÈRES DES SUBVENTIONS · COMMUNICATION SI BESOIN</a:t>
            </a:r>
            <a:endParaRPr lang="en-US" sz="2800" dirty="0">
              <a:solidFill>
                <a:srgbClr val="0A4595"/>
              </a:solidFill>
            </a:endParaRPr>
          </a:p>
        </p:txBody>
      </p:sp>
      <p:sp>
        <p:nvSpPr>
          <p:cNvPr id="37" name="TextBox 2">
            <a:extLst>
              <a:ext uri="{FF2B5EF4-FFF2-40B4-BE49-F238E27FC236}">
                <a16:creationId xmlns:a16="http://schemas.microsoft.com/office/drawing/2014/main" id="{9A24173B-30EF-3F48-ACE7-D57E03B9033A}"/>
              </a:ext>
            </a:extLst>
          </p:cNvPr>
          <p:cNvSpPr txBox="1"/>
          <p:nvPr/>
        </p:nvSpPr>
        <p:spPr>
          <a:xfrm>
            <a:off x="5369321" y="4741448"/>
            <a:ext cx="6952593" cy="830997"/>
          </a:xfrm>
          <a:prstGeom prst="rect">
            <a:avLst/>
          </a:prstGeom>
        </p:spPr>
        <p:txBody>
          <a:bodyPr wrap="square" lIns="0" tIns="0" rIns="0" bIns="0" rtlCol="0" anchor="t">
            <a:spAutoFit/>
          </a:bodyPr>
          <a:lstStyle/>
          <a:p>
            <a:r>
              <a:rPr lang="en-US" dirty="0">
                <a:solidFill>
                  <a:srgbClr val="0A4595"/>
                </a:solidFill>
              </a:rPr>
              <a:t>PAR LE COMITÉ DE PROGRAMMATION SUR LA JEUNESSE · LES PROJETS PEUVENT ETRE </a:t>
            </a:r>
            <a:r>
              <a:rPr lang="en-US" b="1" dirty="0">
                <a:solidFill>
                  <a:schemeClr val="bg1"/>
                </a:solidFill>
                <a:highlight>
                  <a:srgbClr val="008000"/>
                </a:highlight>
              </a:rPr>
              <a:t> ACCEPTÉS </a:t>
            </a:r>
            <a:r>
              <a:rPr lang="en-US" dirty="0">
                <a:solidFill>
                  <a:srgbClr val="0A4595"/>
                </a:solidFill>
              </a:rPr>
              <a:t>, </a:t>
            </a:r>
            <a:r>
              <a:rPr lang="en-US" dirty="0">
                <a:solidFill>
                  <a:srgbClr val="0A4595"/>
                </a:solidFill>
                <a:highlight>
                  <a:srgbClr val="E92D5A"/>
                </a:highlight>
              </a:rPr>
              <a:t> </a:t>
            </a:r>
            <a:r>
              <a:rPr lang="en-US" b="1" dirty="0">
                <a:solidFill>
                  <a:schemeClr val="bg1"/>
                </a:solidFill>
                <a:highlight>
                  <a:srgbClr val="E92D5A"/>
                </a:highlight>
              </a:rPr>
              <a:t>REFUSÉS</a:t>
            </a:r>
            <a:r>
              <a:rPr lang="en-US" dirty="0">
                <a:solidFill>
                  <a:srgbClr val="0A4595"/>
                </a:solidFill>
                <a:highlight>
                  <a:srgbClr val="E92D5A"/>
                </a:highlight>
              </a:rPr>
              <a:t> </a:t>
            </a:r>
            <a:r>
              <a:rPr lang="en-US" dirty="0">
                <a:solidFill>
                  <a:srgbClr val="0A4595"/>
                </a:solidFill>
              </a:rPr>
              <a:t> OU PROPOSÉS POUR UNE </a:t>
            </a:r>
            <a:r>
              <a:rPr lang="en-US" b="1" dirty="0">
                <a:solidFill>
                  <a:srgbClr val="0A4595"/>
                </a:solidFill>
                <a:highlight>
                  <a:srgbClr val="FFFF00"/>
                </a:highlight>
              </a:rPr>
              <a:t>NOUVELLE SOUMISSION </a:t>
            </a:r>
            <a:r>
              <a:rPr lang="en-US" b="1" dirty="0">
                <a:solidFill>
                  <a:srgbClr val="0A4595"/>
                </a:solidFill>
              </a:rPr>
              <a:t>.</a:t>
            </a:r>
            <a:r>
              <a:rPr lang="en-US" b="1" dirty="0">
                <a:solidFill>
                  <a:srgbClr val="0A4595"/>
                </a:solidFill>
                <a:highlight>
                  <a:srgbClr val="FFFF00"/>
                </a:highlight>
              </a:rPr>
              <a:t> </a:t>
            </a:r>
            <a:endParaRPr lang="en-US" sz="2800" dirty="0">
              <a:solidFill>
                <a:srgbClr val="0A4595"/>
              </a:solidFill>
              <a:highlight>
                <a:srgbClr val="FFFF00"/>
              </a:highlight>
            </a:endParaRPr>
          </a:p>
        </p:txBody>
      </p:sp>
    </p:spTree>
    <p:extLst>
      <p:ext uri="{BB962C8B-B14F-4D97-AF65-F5344CB8AC3E}">
        <p14:creationId xmlns:p14="http://schemas.microsoft.com/office/powerpoint/2010/main" val="67612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ppt_x"/>
                                          </p:val>
                                        </p:tav>
                                        <p:tav tm="100000">
                                          <p:val>
                                            <p:strVal val="#ppt_x"/>
                                          </p:val>
                                        </p:tav>
                                      </p:tavLst>
                                    </p:anim>
                                    <p:anim calcmode="lin" valueType="num">
                                      <p:cBhvr additive="base">
                                        <p:cTn id="21" dur="500" fill="hold"/>
                                        <p:tgtEl>
                                          <p:spTgt spid="26"/>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ppt_x"/>
                                          </p:val>
                                        </p:tav>
                                        <p:tav tm="100000">
                                          <p:val>
                                            <p:strVal val="#ppt_x"/>
                                          </p:val>
                                        </p:tav>
                                      </p:tavLst>
                                    </p:anim>
                                    <p:anim calcmode="lin" valueType="num">
                                      <p:cBhvr additive="base">
                                        <p:cTn id="25" dur="500" fill="hold"/>
                                        <p:tgtEl>
                                          <p:spTgt spid="29"/>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9" grpId="0" animBg="1"/>
      <p:bldP spid="20" grpId="0"/>
      <p:bldP spid="26" grpId="0" animBg="1"/>
      <p:bldP spid="27" grpId="0"/>
      <p:bldP spid="29" grpId="0" animBg="1"/>
      <p:bldP spid="30" grpId="0"/>
      <p:bldP spid="10" grpId="0" animBg="1"/>
      <p:bldP spid="2" grpId="0" animBg="1"/>
      <p:bldP spid="32" grpId="0" animBg="1"/>
      <p:bldP spid="33" grpId="0" animBg="1"/>
      <p:bldP spid="34" grpId="1"/>
      <p:bldP spid="35" grpId="1"/>
      <p:bldP spid="36" grpId="1"/>
      <p:bldP spid="3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5159186" y="1157812"/>
            <a:ext cx="6290872" cy="4393982"/>
          </a:xfrm>
          <a:prstGeom prst="rect">
            <a:avLst/>
          </a:prstGeom>
        </p:spPr>
        <p:txBody>
          <a:bodyPr vert="horz" lIns="91440" tIns="45720" rIns="91440" bIns="45720" rtlCol="0">
            <a:normAutofit fontScale="92500" lnSpcReduction="10000"/>
          </a:bodyPr>
          <a:lstStyle/>
          <a:p>
            <a:pPr marL="342900" indent="-342900">
              <a:lnSpc>
                <a:spcPct val="120000"/>
              </a:lnSpc>
              <a:spcBef>
                <a:spcPts val="1200"/>
              </a:spcBef>
              <a:buFont typeface="System Font Regular"/>
              <a:buChar char="▸"/>
            </a:pPr>
            <a:r>
              <a:rPr lang="pt-PT" sz="2800" dirty="0">
                <a:latin typeface="Calibri "/>
              </a:rPr>
              <a:t>NGOs locales, nationales, internationales et réseaux internationaux</a:t>
            </a:r>
          </a:p>
          <a:p>
            <a:pPr marL="342900" indent="-342900">
              <a:lnSpc>
                <a:spcPct val="120000"/>
              </a:lnSpc>
              <a:spcBef>
                <a:spcPts val="1200"/>
              </a:spcBef>
              <a:buFont typeface="System Font Regular"/>
              <a:buChar char="▸"/>
            </a:pPr>
            <a:r>
              <a:rPr lang="fr-FR" sz="2800" dirty="0">
                <a:latin typeface="Calibri "/>
              </a:rPr>
              <a:t>À but non lucratif, indépendante du gouvernement</a:t>
            </a:r>
          </a:p>
          <a:p>
            <a:pPr marL="342900" indent="-342900">
              <a:lnSpc>
                <a:spcPct val="120000"/>
              </a:lnSpc>
              <a:spcBef>
                <a:spcPts val="1200"/>
              </a:spcBef>
              <a:buFont typeface="System Font Regular"/>
              <a:buChar char="▸"/>
            </a:pPr>
            <a:r>
              <a:rPr lang="pt-PT" sz="2800" dirty="0">
                <a:latin typeface="Calibri "/>
              </a:rPr>
              <a:t>Dirigée par des jeunes (les jeunes prennent les décisions)</a:t>
            </a:r>
          </a:p>
          <a:p>
            <a:pPr marL="342900" indent="-342900">
              <a:lnSpc>
                <a:spcPct val="120000"/>
              </a:lnSpc>
              <a:spcBef>
                <a:spcPts val="1200"/>
              </a:spcBef>
              <a:buFont typeface="System Font Regular"/>
              <a:buChar char="▸"/>
            </a:pPr>
            <a:r>
              <a:rPr lang="pt-PT" sz="2800" dirty="0">
                <a:latin typeface="Calibri "/>
              </a:rPr>
              <a:t>Statuts et compte bancaire</a:t>
            </a:r>
          </a:p>
          <a:p>
            <a:pPr marL="342900" indent="-342900">
              <a:lnSpc>
                <a:spcPct val="120000"/>
              </a:lnSpc>
              <a:spcBef>
                <a:spcPts val="1200"/>
              </a:spcBef>
              <a:buFont typeface="System Font Regular"/>
              <a:buChar char="▸"/>
            </a:pPr>
            <a:r>
              <a:rPr lang="pt-PT" sz="2800" dirty="0">
                <a:latin typeface="Calibri "/>
              </a:rPr>
              <a:t>Travail en lien avec les priorités</a:t>
            </a: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lvl="1">
              <a:lnSpc>
                <a:spcPct val="120000"/>
              </a:lnSpc>
              <a:spcBef>
                <a:spcPts val="1200"/>
              </a:spcBef>
            </a:pPr>
            <a:endParaRPr lang="pt-PT" sz="2800" dirty="0">
              <a:latin typeface="Calibri Light" panose="020F0302020204030204" pitchFamily="34" charset="0"/>
            </a:endParaRPr>
          </a:p>
          <a:p>
            <a:pPr>
              <a:lnSpc>
                <a:spcPct val="120000"/>
              </a:lnSpc>
              <a:spcBef>
                <a:spcPts val="1200"/>
              </a:spcBef>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p:txBody>
      </p:sp>
      <p:pic>
        <p:nvPicPr>
          <p:cNvPr id="6" name="Picture 5">
            <a:extLst>
              <a:ext uri="{FF2B5EF4-FFF2-40B4-BE49-F238E27FC236}">
                <a16:creationId xmlns:a16="http://schemas.microsoft.com/office/drawing/2014/main" id="{39DDB10E-01CC-BE43-BB51-58ABC042875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14585" y="569625"/>
            <a:ext cx="4417245" cy="5051685"/>
          </a:xfrm>
          <a:prstGeom prst="rect">
            <a:avLst/>
          </a:prstGeom>
        </p:spPr>
      </p:pic>
      <p:sp>
        <p:nvSpPr>
          <p:cNvPr id="22" name="Rectangle 21">
            <a:extLst>
              <a:ext uri="{FF2B5EF4-FFF2-40B4-BE49-F238E27FC236}">
                <a16:creationId xmlns:a16="http://schemas.microsoft.com/office/drawing/2014/main" id="{0F97DB54-A813-E24D-8C4A-2BDF6D1A3185}"/>
              </a:ext>
            </a:extLst>
          </p:cNvPr>
          <p:cNvSpPr/>
          <p:nvPr/>
        </p:nvSpPr>
        <p:spPr>
          <a:xfrm>
            <a:off x="-194872" y="288759"/>
            <a:ext cx="9729397"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BF393ACD-9667-45E2-B8E5-2EA19DC0BE55}"/>
              </a:ext>
            </a:extLst>
          </p:cNvPr>
          <p:cNvSpPr txBox="1"/>
          <p:nvPr/>
        </p:nvSpPr>
        <p:spPr>
          <a:xfrm>
            <a:off x="161083" y="301861"/>
            <a:ext cx="9525842"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ENREGISTREMENT AUPRÈS DU FEJ</a:t>
            </a:r>
          </a:p>
        </p:txBody>
      </p:sp>
    </p:spTree>
    <p:extLst>
      <p:ext uri="{BB962C8B-B14F-4D97-AF65-F5344CB8AC3E}">
        <p14:creationId xmlns:p14="http://schemas.microsoft.com/office/powerpoint/2010/main" val="287285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 grpId="0"/>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H="1">
            <a:off x="2963129"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6096000" y="1480365"/>
            <a:ext cx="0" cy="631394"/>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298618"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sp>
        <p:nvSpPr>
          <p:cNvPr id="14" name="Pentagon 13"/>
          <p:cNvSpPr/>
          <p:nvPr/>
        </p:nvSpPr>
        <p:spPr>
          <a:xfrm>
            <a:off x="2076121" y="1834888"/>
            <a:ext cx="2504325" cy="1410341"/>
          </a:xfrm>
          <a:prstGeom prst="homePlat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w="57150">
                <a:solidFill>
                  <a:prstClr val="black"/>
                </a:solidFill>
              </a:ln>
              <a:solidFill>
                <a:prstClr val="black"/>
              </a:solidFill>
              <a:effectLst/>
              <a:uLnTx/>
              <a:uFillTx/>
              <a:latin typeface="Calibri"/>
              <a:ea typeface="+mn-ea"/>
              <a:cs typeface="+mn-cs"/>
            </a:endParaRPr>
          </a:p>
        </p:txBody>
      </p:sp>
      <p:sp>
        <p:nvSpPr>
          <p:cNvPr id="15" name="TextBox 14"/>
          <p:cNvSpPr txBox="1"/>
          <p:nvPr/>
        </p:nvSpPr>
        <p:spPr>
          <a:xfrm>
            <a:off x="2137338" y="2037875"/>
            <a:ext cx="2016224" cy="1077218"/>
          </a:xfrm>
          <a:prstGeom prst="rect">
            <a:avLst/>
          </a:prstGeom>
          <a:noFill/>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Aharoni" panose="02010803020104030203" pitchFamily="2" charset="-79"/>
              </a:rPr>
              <a:t>CONSEIL CONSULTATIF SUR LA JEUNESSE</a:t>
            </a:r>
            <a:br>
              <a:rPr kumimoji="0" lang="fr-FR" sz="1600" b="1" i="0" u="none" strike="noStrike" kern="1200" cap="none" spc="0" normalizeH="0" baseline="0" noProof="0" dirty="0">
                <a:ln>
                  <a:noFill/>
                </a:ln>
                <a:solidFill>
                  <a:srgbClr val="002060"/>
                </a:solidFill>
                <a:effectLst/>
                <a:uLnTx/>
                <a:uFillTx/>
                <a:latin typeface="Aharoni" panose="02010803020104030203" pitchFamily="2" charset="-79"/>
                <a:ea typeface="+mn-ea"/>
                <a:cs typeface="Aharoni" panose="02010803020104030203" pitchFamily="2" charset="-79"/>
              </a:rPr>
            </a:br>
            <a:r>
              <a:rPr kumimoji="0" lang="fr-FR" sz="1600" b="0" i="0" u="none" strike="noStrike" kern="1200" cap="none" spc="0" normalizeH="0" baseline="0" noProof="0" dirty="0">
                <a:ln>
                  <a:noFill/>
                </a:ln>
                <a:solidFill>
                  <a:srgbClr val="002060"/>
                </a:solidFill>
                <a:effectLst/>
                <a:uLnTx/>
                <a:uFillTx/>
                <a:latin typeface="Calibri Light" panose="020F0302020204030204" pitchFamily="34" charset="0"/>
                <a:ea typeface="+mn-ea"/>
                <a:cs typeface="Aharoni" panose="02010803020104030203" pitchFamily="2" charset="-79"/>
              </a:rPr>
              <a:t>30 membres</a:t>
            </a:r>
          </a:p>
        </p:txBody>
      </p:sp>
      <p:sp>
        <p:nvSpPr>
          <p:cNvPr id="16" name="Rectangle 15"/>
          <p:cNvSpPr/>
          <p:nvPr/>
        </p:nvSpPr>
        <p:spPr>
          <a:xfrm>
            <a:off x="4943872" y="2111758"/>
            <a:ext cx="2304256" cy="803250"/>
          </a:xfrm>
          <a:prstGeom prst="rect">
            <a:avLst/>
          </a:prstGeom>
          <a:solidFill>
            <a:srgbClr val="E92D5A"/>
          </a:solid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w="57150">
                <a:solidFill>
                  <a:prstClr val="black"/>
                </a:solidFill>
              </a:ln>
              <a:solidFill>
                <a:srgbClr val="ED7D31"/>
              </a:solidFill>
              <a:effectLst/>
              <a:uLnTx/>
              <a:uFillTx/>
              <a:latin typeface="Calibri"/>
              <a:ea typeface="+mn-ea"/>
              <a:cs typeface="+mn-cs"/>
            </a:endParaRPr>
          </a:p>
        </p:txBody>
      </p:sp>
      <p:sp>
        <p:nvSpPr>
          <p:cNvPr id="17" name="TextBox 16"/>
          <p:cNvSpPr txBox="1"/>
          <p:nvPr/>
        </p:nvSpPr>
        <p:spPr>
          <a:xfrm>
            <a:off x="4943872" y="2109085"/>
            <a:ext cx="2304255" cy="769441"/>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2200" b="1" i="0" u="none" strike="noStrike" kern="1200" cap="none" spc="0" normalizeH="0" baseline="0" noProof="0" dirty="0">
                <a:ln>
                  <a:noFill/>
                </a:ln>
                <a:solidFill>
                  <a:prstClr val="white"/>
                </a:solidFill>
                <a:effectLst/>
                <a:uLnTx/>
                <a:uFillTx/>
                <a:latin typeface="Calibri" panose="020F0502020204030204" pitchFamily="34" charset="0"/>
                <a:ea typeface="+mn-ea"/>
                <a:cs typeface="Aharoni" panose="02010803020104030203" pitchFamily="2" charset="-79"/>
              </a:rPr>
              <a:t>CONSEIL MIXTE SUR LA JEUNESSE</a:t>
            </a:r>
          </a:p>
        </p:txBody>
      </p:sp>
      <p:sp>
        <p:nvSpPr>
          <p:cNvPr id="18" name="Pentagon 17"/>
          <p:cNvSpPr/>
          <p:nvPr/>
        </p:nvSpPr>
        <p:spPr>
          <a:xfrm rot="10800000">
            <a:off x="7617694" y="1834888"/>
            <a:ext cx="2504325" cy="1410341"/>
          </a:xfrm>
          <a:prstGeom prst="homePlat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TextBox 18"/>
          <p:cNvSpPr txBox="1"/>
          <p:nvPr/>
        </p:nvSpPr>
        <p:spPr>
          <a:xfrm>
            <a:off x="8070198" y="2019180"/>
            <a:ext cx="2016224" cy="1107996"/>
          </a:xfrm>
          <a:prstGeom prst="rect">
            <a:avLst/>
          </a:prstGeom>
          <a:noFill/>
          <a:effec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Aharoni" panose="02010803020104030203" pitchFamily="2" charset="-79"/>
              </a:rPr>
              <a:t>COMITÉ DIRECTEUR EUROPÉEN POUR LA JEUNESSE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Aharoni" panose="02010803020104030203" pitchFamily="2" charset="-79"/>
              </a:rPr>
              <a:t>50 membres</a:t>
            </a:r>
          </a:p>
        </p:txBody>
      </p:sp>
      <p:sp>
        <p:nvSpPr>
          <p:cNvPr id="20" name="Rectangle 19"/>
          <p:cNvSpPr/>
          <p:nvPr/>
        </p:nvSpPr>
        <p:spPr>
          <a:xfrm>
            <a:off x="2076120" y="1328168"/>
            <a:ext cx="8039761" cy="290696"/>
          </a:xfrm>
          <a:prstGeom prst="rect">
            <a:avLst/>
          </a:prstGeom>
          <a:solidFill>
            <a:srgbClr val="D9D9D9">
              <a:alpha val="69804"/>
            </a:srgbClr>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srgbClr val="ED7D31"/>
              </a:solidFill>
              <a:effectLst/>
              <a:uLnTx/>
              <a:uFillTx/>
              <a:latin typeface="Calibri"/>
              <a:ea typeface="+mn-ea"/>
              <a:cs typeface="+mn-cs"/>
            </a:endParaRPr>
          </a:p>
        </p:txBody>
      </p:sp>
      <p:sp>
        <p:nvSpPr>
          <p:cNvPr id="21" name="TextBox 20"/>
          <p:cNvSpPr txBox="1"/>
          <p:nvPr/>
        </p:nvSpPr>
        <p:spPr>
          <a:xfrm>
            <a:off x="3980161" y="1341866"/>
            <a:ext cx="416389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200" b="1" i="0" u="none" strike="noStrike" kern="1200" cap="none" spc="0" normalizeH="0" baseline="0" noProof="0" dirty="0">
                <a:ln>
                  <a:noFill/>
                </a:ln>
                <a:solidFill>
                  <a:srgbClr val="44546A">
                    <a:lumMod val="75000"/>
                  </a:srgbClr>
                </a:solidFill>
                <a:effectLst/>
                <a:uLnTx/>
                <a:uFillTx/>
                <a:latin typeface="Calibri" panose="020F0502020204030204" pitchFamily="34" charset="0"/>
                <a:ea typeface="+mn-ea"/>
                <a:cs typeface="Aharoni" panose="02010803020104030203" pitchFamily="2" charset="-79"/>
              </a:rPr>
              <a:t>COMITÉ DES MINISTRES</a:t>
            </a:r>
          </a:p>
        </p:txBody>
      </p:sp>
      <p:sp>
        <p:nvSpPr>
          <p:cNvPr id="24" name="Oval 23"/>
          <p:cNvSpPr/>
          <p:nvPr/>
        </p:nvSpPr>
        <p:spPr>
          <a:xfrm>
            <a:off x="8616280" y="4383474"/>
            <a:ext cx="1367714" cy="1367714"/>
          </a:xfrm>
          <a:prstGeom prst="ellips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prstClr val="black"/>
              </a:solidFill>
              <a:effectLst/>
              <a:uLnTx/>
              <a:uFillTx/>
              <a:latin typeface="Calibri"/>
              <a:ea typeface="+mn-ea"/>
              <a:cs typeface="+mn-cs"/>
            </a:endParaRPr>
          </a:p>
        </p:txBody>
      </p:sp>
      <p:sp>
        <p:nvSpPr>
          <p:cNvPr id="25" name="TextBox 24"/>
          <p:cNvSpPr txBox="1"/>
          <p:nvPr/>
        </p:nvSpPr>
        <p:spPr>
          <a:xfrm>
            <a:off x="8628839" y="4764385"/>
            <a:ext cx="1367714" cy="584775"/>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Aharoni" panose="02010803020104030203" pitchFamily="2" charset="-79"/>
              </a:rPr>
              <a:t>PAYS MEMBRES</a:t>
            </a:r>
          </a:p>
        </p:txBody>
      </p:sp>
      <p:sp>
        <p:nvSpPr>
          <p:cNvPr id="26" name="Down Arrow 25"/>
          <p:cNvSpPr/>
          <p:nvPr/>
        </p:nvSpPr>
        <p:spPr>
          <a:xfrm rot="10800000">
            <a:off x="2748624" y="3429522"/>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prstClr val="black"/>
              </a:solidFill>
              <a:effectLst/>
              <a:uLnTx/>
              <a:uFillTx/>
              <a:latin typeface="Calibri"/>
              <a:ea typeface="+mn-ea"/>
              <a:cs typeface="+mn-cs"/>
            </a:endParaRPr>
          </a:p>
        </p:txBody>
      </p:sp>
      <p:sp>
        <p:nvSpPr>
          <p:cNvPr id="27" name="Down Arrow 26"/>
          <p:cNvSpPr/>
          <p:nvPr/>
        </p:nvSpPr>
        <p:spPr>
          <a:xfrm rot="10800000">
            <a:off x="9084113" y="3429521"/>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prstClr val="black"/>
              </a:solidFill>
              <a:effectLst/>
              <a:uLnTx/>
              <a:uFillTx/>
              <a:latin typeface="Calibri"/>
              <a:ea typeface="+mn-ea"/>
              <a:cs typeface="+mn-cs"/>
            </a:endParaRPr>
          </a:p>
        </p:txBody>
      </p:sp>
      <p:sp>
        <p:nvSpPr>
          <p:cNvPr id="28" name="TextBox 27"/>
          <p:cNvSpPr txBox="1"/>
          <p:nvPr/>
        </p:nvSpPr>
        <p:spPr>
          <a:xfrm>
            <a:off x="2353559" y="3789546"/>
            <a:ext cx="1245786" cy="523220"/>
          </a:xfrm>
          <a:prstGeom prst="rect">
            <a:avLst/>
          </a:prstGeom>
          <a:solidFill>
            <a:schemeClr val="bg1"/>
          </a:solidFill>
          <a:ln w="12700">
            <a:solidFill>
              <a:srgbClr val="0A4595"/>
            </a:solidFill>
            <a:prstDash val="solid"/>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a:ln>
                  <a:noFill/>
                </a:ln>
                <a:solidFill>
                  <a:srgbClr val="0A4595"/>
                </a:solidFill>
                <a:effectLst/>
                <a:uLnTx/>
                <a:uFillTx/>
                <a:latin typeface="Calibri" panose="020F0502020204030204" pitchFamily="34" charset="0"/>
                <a:ea typeface="+mn-ea"/>
                <a:cs typeface="Aharoni" panose="02010803020104030203" pitchFamily="2" charset="-79"/>
              </a:rPr>
              <a:t>Organisations de jeunsse</a:t>
            </a:r>
          </a:p>
        </p:txBody>
      </p:sp>
      <p:sp>
        <p:nvSpPr>
          <p:cNvPr id="32" name="Down Arrow 31"/>
          <p:cNvSpPr/>
          <p:nvPr/>
        </p:nvSpPr>
        <p:spPr>
          <a:xfrm>
            <a:off x="5879976" y="3076042"/>
            <a:ext cx="432048" cy="706957"/>
          </a:xfrm>
          <a:prstGeom prst="downArrow">
            <a:avLst/>
          </a:prstGeom>
          <a:solidFill>
            <a:srgbClr val="E92D5A"/>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srgbClr val="FF5C01"/>
              </a:solidFill>
              <a:effectLst/>
              <a:uLnTx/>
              <a:uFillTx/>
              <a:latin typeface="Calibri"/>
              <a:ea typeface="+mn-ea"/>
              <a:cs typeface="+mn-cs"/>
            </a:endParaRPr>
          </a:p>
        </p:txBody>
      </p:sp>
      <p:sp>
        <p:nvSpPr>
          <p:cNvPr id="33" name="TextBox 32"/>
          <p:cNvSpPr txBox="1"/>
          <p:nvPr/>
        </p:nvSpPr>
        <p:spPr>
          <a:xfrm>
            <a:off x="4943873" y="3861221"/>
            <a:ext cx="2304254" cy="1138773"/>
          </a:xfrm>
          <a:prstGeom prst="rect">
            <a:avLst/>
          </a:prstGeom>
          <a:solidFill>
            <a:schemeClr val="bg1"/>
          </a:solidFill>
          <a:ln w="28575">
            <a:solidFill>
              <a:srgbClr val="E92D5A"/>
            </a:solid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800" b="1" i="0" u="none" strike="noStrike" kern="1200" cap="none" spc="0" normalizeH="0" baseline="0" noProof="0" dirty="0">
                <a:ln>
                  <a:noFill/>
                </a:ln>
                <a:solidFill>
                  <a:srgbClr val="0E3D8A"/>
                </a:solidFill>
                <a:effectLst/>
                <a:uLnTx/>
                <a:uFillTx/>
                <a:latin typeface="Calibri" panose="020F0502020204030204" pitchFamily="34" charset="0"/>
                <a:ea typeface="+mn-ea"/>
                <a:cs typeface="Aharoni" panose="02010803020104030203" pitchFamily="2" charset="-79"/>
              </a:rPr>
              <a:t>COMITE DE PROGRAMMATION SUR LA JEUNESSE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400" b="0" i="0" u="none" strike="noStrike" kern="1200" cap="none" spc="0" normalizeH="0" baseline="0" noProof="0" dirty="0">
                <a:ln>
                  <a:noFill/>
                </a:ln>
                <a:solidFill>
                  <a:srgbClr val="E92D5A"/>
                </a:solidFill>
                <a:effectLst/>
                <a:uLnTx/>
                <a:uFillTx/>
                <a:latin typeface="Calibri Light" panose="020F0302020204030204" pitchFamily="34" charset="0"/>
                <a:ea typeface="+mn-ea"/>
                <a:cs typeface="Aharoni" panose="02010803020104030203" pitchFamily="2" charset="-79"/>
              </a:rPr>
              <a:t>8 REPS JEUNES + 8 REPS GOV.</a:t>
            </a:r>
          </a:p>
        </p:txBody>
      </p:sp>
      <p:sp>
        <p:nvSpPr>
          <p:cNvPr id="39" name="Oval 38"/>
          <p:cNvSpPr/>
          <p:nvPr/>
        </p:nvSpPr>
        <p:spPr>
          <a:xfrm>
            <a:off x="2280791" y="4383474"/>
            <a:ext cx="1367714" cy="1367714"/>
          </a:xfrm>
          <a:prstGeom prst="ellips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w="57150">
                <a:solidFill>
                  <a:prstClr val="black"/>
                </a:solidFill>
              </a:ln>
              <a:solidFill>
                <a:prstClr val="black"/>
              </a:solidFill>
              <a:effectLst/>
              <a:uLnTx/>
              <a:uFillTx/>
              <a:latin typeface="Calibri"/>
              <a:ea typeface="+mn-ea"/>
              <a:cs typeface="+mn-cs"/>
            </a:endParaRPr>
          </a:p>
        </p:txBody>
      </p:sp>
      <p:sp>
        <p:nvSpPr>
          <p:cNvPr id="40" name="TextBox 39"/>
          <p:cNvSpPr txBox="1"/>
          <p:nvPr/>
        </p:nvSpPr>
        <p:spPr>
          <a:xfrm>
            <a:off x="2269731" y="4892941"/>
            <a:ext cx="1367714" cy="338554"/>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600" b="1" i="0" u="none" strike="noStrike" kern="1200" cap="none" spc="0" normalizeH="0" baseline="0" noProof="0" dirty="0">
                <a:ln>
                  <a:noFill/>
                </a:ln>
                <a:solidFill>
                  <a:srgbClr val="0A4595"/>
                </a:solidFill>
                <a:effectLst/>
                <a:uLnTx/>
                <a:uFillTx/>
                <a:latin typeface="Calibri" panose="020F0502020204030204" pitchFamily="34" charset="0"/>
                <a:ea typeface="+mn-ea"/>
                <a:cs typeface="Aharoni" panose="02010803020104030203" pitchFamily="2" charset="-79"/>
              </a:rPr>
              <a:t>JEUNES</a:t>
            </a:r>
          </a:p>
        </p:txBody>
      </p:sp>
      <p:sp>
        <p:nvSpPr>
          <p:cNvPr id="43" name="TextBox 42"/>
          <p:cNvSpPr txBox="1"/>
          <p:nvPr/>
        </p:nvSpPr>
        <p:spPr>
          <a:xfrm>
            <a:off x="5327074" y="5589046"/>
            <a:ext cx="153785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Aharoni" panose="02010803020104030203" pitchFamily="2" charset="-79"/>
              </a:rPr>
              <a:t>DÉCISIONS SUBVENTIONS</a:t>
            </a:r>
            <a:endParaRPr kumimoji="0" lang="da-DK"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cxnSp>
        <p:nvCxnSpPr>
          <p:cNvPr id="44" name="Straight Arrow Connector 43"/>
          <p:cNvCxnSpPr>
            <a:cxnSpLocks/>
          </p:cNvCxnSpPr>
          <p:nvPr/>
        </p:nvCxnSpPr>
        <p:spPr>
          <a:xfrm flipV="1">
            <a:off x="6096000" y="5111359"/>
            <a:ext cx="1" cy="413872"/>
          </a:xfrm>
          <a:prstGeom prst="straightConnector1">
            <a:avLst/>
          </a:prstGeom>
          <a:ln w="28575">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A3B3C178-9B6E-DB48-AFC3-6D74A3D73744}"/>
              </a:ext>
            </a:extLst>
          </p:cNvPr>
          <p:cNvSpPr/>
          <p:nvPr/>
        </p:nvSpPr>
        <p:spPr>
          <a:xfrm>
            <a:off x="-194872" y="288759"/>
            <a:ext cx="3463101"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TextBox 2">
            <a:extLst>
              <a:ext uri="{FF2B5EF4-FFF2-40B4-BE49-F238E27FC236}">
                <a16:creationId xmlns:a16="http://schemas.microsoft.com/office/drawing/2014/main" id="{41EAA042-54AF-3146-8AE4-E291E694DF3C}"/>
              </a:ext>
            </a:extLst>
          </p:cNvPr>
          <p:cNvSpPr txBox="1"/>
          <p:nvPr/>
        </p:nvSpPr>
        <p:spPr>
          <a:xfrm>
            <a:off x="599233" y="290171"/>
            <a:ext cx="3463101" cy="718145"/>
          </a:xfrm>
          <a:prstGeom prst="rect">
            <a:avLst/>
          </a:prstGeom>
        </p:spPr>
        <p:txBody>
          <a:bodyPr wrap="square" lIns="0" tIns="0" rIns="0" bIns="0" rtlCol="0" anchor="t">
            <a:spAutoFit/>
          </a:bodyPr>
          <a:lstStyle/>
          <a:p>
            <a:pPr marL="0" marR="0" lvl="0" indent="0" algn="l" defTabSz="914400" rtl="0" eaLnBrk="1" fontAlgn="auto" latinLnBrk="0" hangingPunct="1">
              <a:lnSpc>
                <a:spcPts val="5600"/>
              </a:lnSpc>
              <a:spcBef>
                <a:spcPts val="0"/>
              </a:spcBef>
              <a:spcAft>
                <a:spcPts val="0"/>
              </a:spcAft>
              <a:buClrTx/>
              <a:buSzTx/>
              <a:buFontTx/>
              <a:buNone/>
              <a:tabLst/>
              <a:defRPr/>
            </a:pPr>
            <a:r>
              <a:rPr kumimoji="0" lang="en-US" sz="46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DÉCISION</a:t>
            </a:r>
          </a:p>
        </p:txBody>
      </p:sp>
      <p:pic>
        <p:nvPicPr>
          <p:cNvPr id="36" name="Picture 35" descr="A close up of a sign&#10;&#10;Description automatically generated">
            <a:extLst>
              <a:ext uri="{FF2B5EF4-FFF2-40B4-BE49-F238E27FC236}">
                <a16:creationId xmlns:a16="http://schemas.microsoft.com/office/drawing/2014/main" id="{09505EFC-FA4E-4947-9699-02ECE6CD3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468" y="5759117"/>
            <a:ext cx="872594" cy="830598"/>
          </a:xfrm>
          <a:prstGeom prst="rect">
            <a:avLst/>
          </a:prstGeom>
        </p:spPr>
      </p:pic>
      <p:grpSp>
        <p:nvGrpSpPr>
          <p:cNvPr id="37" name="Group 36">
            <a:extLst>
              <a:ext uri="{FF2B5EF4-FFF2-40B4-BE49-F238E27FC236}">
                <a16:creationId xmlns:a16="http://schemas.microsoft.com/office/drawing/2014/main" id="{8CC3A845-4E6A-0A4E-BB06-55BD1BA84C6E}"/>
              </a:ext>
            </a:extLst>
          </p:cNvPr>
          <p:cNvGrpSpPr/>
          <p:nvPr/>
        </p:nvGrpSpPr>
        <p:grpSpPr>
          <a:xfrm>
            <a:off x="9971546" y="5820515"/>
            <a:ext cx="1910154" cy="753157"/>
            <a:chOff x="5316248" y="5737535"/>
            <a:chExt cx="2024459" cy="798227"/>
          </a:xfrm>
        </p:grpSpPr>
        <p:pic>
          <p:nvPicPr>
            <p:cNvPr id="38" name="Picture 37">
              <a:extLst>
                <a:ext uri="{FF2B5EF4-FFF2-40B4-BE49-F238E27FC236}">
                  <a16:creationId xmlns:a16="http://schemas.microsoft.com/office/drawing/2014/main" id="{2649BEFE-4F47-624C-840A-CDCC9E05D9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2219" y="5737535"/>
              <a:ext cx="998488" cy="798227"/>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75929B21-70EF-7D44-98C3-1EF1E7EE95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6248" y="5818136"/>
              <a:ext cx="827236" cy="705031"/>
            </a:xfrm>
            <a:prstGeom prst="rect">
              <a:avLst/>
            </a:prstGeom>
          </p:spPr>
        </p:pic>
      </p:grpSp>
      <p:sp>
        <p:nvSpPr>
          <p:cNvPr id="5" name="Oval 4">
            <a:extLst>
              <a:ext uri="{FF2B5EF4-FFF2-40B4-BE49-F238E27FC236}">
                <a16:creationId xmlns:a16="http://schemas.microsoft.com/office/drawing/2014/main" id="{EA0FFA76-4C37-3C45-9022-C39C33E5AE45}"/>
              </a:ext>
            </a:extLst>
          </p:cNvPr>
          <p:cNvSpPr/>
          <p:nvPr/>
        </p:nvSpPr>
        <p:spPr>
          <a:xfrm>
            <a:off x="5267513" y="5447251"/>
            <a:ext cx="1658342" cy="953579"/>
          </a:xfrm>
          <a:custGeom>
            <a:avLst/>
            <a:gdLst>
              <a:gd name="connsiteX0" fmla="*/ 0 w 1658342"/>
              <a:gd name="connsiteY0" fmla="*/ 476790 h 953579"/>
              <a:gd name="connsiteX1" fmla="*/ 829171 w 1658342"/>
              <a:gd name="connsiteY1" fmla="*/ 0 h 953579"/>
              <a:gd name="connsiteX2" fmla="*/ 1658342 w 1658342"/>
              <a:gd name="connsiteY2" fmla="*/ 476790 h 953579"/>
              <a:gd name="connsiteX3" fmla="*/ 829171 w 1658342"/>
              <a:gd name="connsiteY3" fmla="*/ 953580 h 953579"/>
              <a:gd name="connsiteX4" fmla="*/ 0 w 1658342"/>
              <a:gd name="connsiteY4" fmla="*/ 476790 h 953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8342" h="953579" extrusionOk="0">
                <a:moveTo>
                  <a:pt x="0" y="476790"/>
                </a:moveTo>
                <a:cubicBezTo>
                  <a:pt x="-59567" y="176723"/>
                  <a:pt x="288327" y="31116"/>
                  <a:pt x="829171" y="0"/>
                </a:cubicBezTo>
                <a:cubicBezTo>
                  <a:pt x="1340027" y="11140"/>
                  <a:pt x="1626312" y="214484"/>
                  <a:pt x="1658342" y="476790"/>
                </a:cubicBezTo>
                <a:cubicBezTo>
                  <a:pt x="1643384" y="754721"/>
                  <a:pt x="1277187" y="1008421"/>
                  <a:pt x="829171" y="953580"/>
                </a:cubicBezTo>
                <a:cubicBezTo>
                  <a:pt x="358254" y="946479"/>
                  <a:pt x="12580" y="746125"/>
                  <a:pt x="0" y="476790"/>
                </a:cubicBezTo>
                <a:close/>
              </a:path>
            </a:pathLst>
          </a:custGeom>
          <a:noFill/>
          <a:ln w="28575">
            <a:solidFill>
              <a:schemeClr val="tx1"/>
            </a:solidFill>
            <a:extLst>
              <a:ext uri="{C807C97D-BFC1-408E-A445-0C87EB9F89A2}">
                <ask:lineSketchStyleProps xmlns:ask="http://schemas.microsoft.com/office/drawing/2018/sketchyshapes" sd="121903347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05281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805534"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marL="0" marR="0" lvl="0" indent="0" algn="l" defTabSz="914400" rtl="0" eaLnBrk="1" fontAlgn="auto" latinLnBrk="0" hangingPunct="1">
              <a:lnSpc>
                <a:spcPts val="5600"/>
              </a:lnSpc>
              <a:spcBef>
                <a:spcPts val="0"/>
              </a:spcBef>
              <a:spcAft>
                <a:spcPts val="0"/>
              </a:spcAft>
              <a:buClrTx/>
              <a:buSzTx/>
              <a:buFontTx/>
              <a:buNone/>
              <a:tabLst/>
              <a:defRPr/>
            </a:pPr>
            <a:r>
              <a:rPr kumimoji="0" lang="en-US" sz="46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APPEL SPÉCIAL UKRAINE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237073"/>
            <a:ext cx="11008017" cy="272928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ts val="1200"/>
              </a:spcBef>
              <a:spcAft>
                <a:spcPts val="0"/>
              </a:spcAft>
              <a:buClrTx/>
              <a:buSzTx/>
              <a:buFont typeface="System Font Regular"/>
              <a:buChar char="▸"/>
              <a:tabLst/>
              <a:defRPr/>
            </a:pPr>
            <a:r>
              <a:rPr kumimoji="0" lang="pt-PT" sz="2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Activités pilotes et internationales </a:t>
            </a:r>
            <a:r>
              <a:rPr lang="pt-PT" sz="2200" dirty="0">
                <a:solidFill>
                  <a:prstClr val="black"/>
                </a:solidFill>
                <a:latin typeface="Calibri" panose="020F0502020204030204" pitchFamily="34" charset="0"/>
              </a:rPr>
              <a:t>en sutien aux jeunes d’Ukraine</a:t>
            </a:r>
            <a:endParaRPr kumimoji="0" lang="pt-P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342900" lvl="0" indent="-342900">
              <a:spcBef>
                <a:spcPts val="1200"/>
              </a:spcBef>
              <a:buFont typeface="System Font Regular"/>
              <a:buChar char="▸"/>
              <a:defRPr/>
            </a:pPr>
            <a:r>
              <a:rPr lang="fr-FR" sz="2200" dirty="0">
                <a:solidFill>
                  <a:prstClr val="black"/>
                </a:solidFill>
              </a:rPr>
              <a:t>Soutenir et impliquer les jeunes d'Ukraine touchés par la guerre</a:t>
            </a:r>
            <a:endParaRPr kumimoji="0" lang="en-GB" sz="2200" b="0" i="0" u="none" strike="noStrike" kern="1200" cap="none" spc="0" normalizeH="0" baseline="0" noProof="0" dirty="0">
              <a:ln>
                <a:noFill/>
              </a:ln>
              <a:solidFill>
                <a:prstClr val="black"/>
              </a:solidFill>
              <a:effectLst/>
              <a:uLnTx/>
              <a:uFillTx/>
              <a:latin typeface="Calibri"/>
              <a:ea typeface="+mn-ea"/>
              <a:cs typeface="+mn-cs"/>
            </a:endParaRPr>
          </a:p>
          <a:p>
            <a:pPr marL="342900" lvl="0" indent="-342900">
              <a:spcBef>
                <a:spcPts val="1200"/>
              </a:spcBef>
              <a:buFont typeface="System Font Regular"/>
              <a:buChar char="▸"/>
              <a:defRPr/>
            </a:pPr>
            <a:r>
              <a:rPr lang="fr-FR" sz="2200" dirty="0">
                <a:solidFill>
                  <a:prstClr val="black"/>
                </a:solidFill>
              </a:rPr>
              <a:t>Activités fondées sur les principes et la pratique du </a:t>
            </a:r>
            <a:r>
              <a:rPr lang="fr-FR" sz="2200" b="1" dirty="0">
                <a:solidFill>
                  <a:prstClr val="black"/>
                </a:solidFill>
              </a:rPr>
              <a:t>travail de jeunesse</a:t>
            </a:r>
            <a:endParaRPr kumimoji="0" lang="en-GB" sz="2200" b="1" i="0" u="none" strike="noStrike" kern="1200" cap="none" spc="0" normalizeH="0" baseline="0" noProof="0" dirty="0">
              <a:ln>
                <a:noFill/>
              </a:ln>
              <a:solidFill>
                <a:prstClr val="black"/>
              </a:solidFill>
              <a:effectLst/>
              <a:uLnTx/>
              <a:uFillTx/>
              <a:latin typeface="Calibri"/>
            </a:endParaRPr>
          </a:p>
          <a:p>
            <a:pPr marL="342900" marR="0" lvl="0" indent="-342900" algn="l" defTabSz="914400" rtl="0" eaLnBrk="1" fontAlgn="auto" latinLnBrk="0" hangingPunct="1">
              <a:lnSpc>
                <a:spcPct val="100000"/>
              </a:lnSpc>
              <a:spcBef>
                <a:spcPts val="1200"/>
              </a:spcBef>
              <a:spcAft>
                <a:spcPts val="0"/>
              </a:spcAft>
              <a:buClrTx/>
              <a:buSzTx/>
              <a:buFont typeface="System Font Regular"/>
              <a:buChar char="▸"/>
              <a:tabLst/>
              <a:defRPr/>
            </a:pPr>
            <a:r>
              <a:rPr kumimoji="0" lang="pt-PT" sz="2200" b="1" i="0" u="none" strike="noStrike" kern="1200" cap="none" spc="0" normalizeH="0" baseline="0" noProof="0" dirty="0">
                <a:ln>
                  <a:noFill/>
                </a:ln>
                <a:solidFill>
                  <a:prstClr val="black"/>
                </a:solidFill>
                <a:effectLst/>
                <a:uLnTx/>
                <a:uFillTx/>
                <a:latin typeface="Calibri"/>
                <a:ea typeface="+mn-ea"/>
                <a:cs typeface="+mn-cs"/>
              </a:rPr>
              <a:t>Candidature à tout moment</a:t>
            </a:r>
            <a:r>
              <a:rPr kumimoji="0" lang="pt-PT" sz="2200" b="0" i="0" u="none" strike="noStrike" kern="1200" cap="none" spc="0" normalizeH="0" baseline="0" noProof="0" dirty="0">
                <a:ln>
                  <a:noFill/>
                </a:ln>
                <a:solidFill>
                  <a:prstClr val="black"/>
                </a:solidFill>
                <a:effectLst/>
                <a:uLnTx/>
                <a:uFillTx/>
                <a:latin typeface="Calibri"/>
                <a:ea typeface="+mn-ea"/>
                <a:cs typeface="+mn-cs"/>
              </a:rPr>
              <a:t>, au</a:t>
            </a:r>
            <a:r>
              <a:rPr kumimoji="0" lang="pt-PT" sz="2200" b="0" i="0" u="none" strike="noStrike" kern="1200" cap="none" spc="0" normalizeH="0" noProof="0" dirty="0">
                <a:ln>
                  <a:noFill/>
                </a:ln>
                <a:solidFill>
                  <a:prstClr val="black"/>
                </a:solidFill>
                <a:effectLst/>
                <a:uLnTx/>
                <a:uFillTx/>
                <a:latin typeface="Calibri"/>
                <a:ea typeface="+mn-ea"/>
                <a:cs typeface="+mn-cs"/>
              </a:rPr>
              <a:t> moins </a:t>
            </a:r>
            <a:r>
              <a:rPr kumimoji="0" lang="pt-PT" sz="2200" b="0" i="0" u="none" strike="noStrike" kern="1200" cap="none" spc="0" normalizeH="0" baseline="0" noProof="0" dirty="0">
                <a:ln>
                  <a:noFill/>
                </a:ln>
                <a:solidFill>
                  <a:prstClr val="black"/>
                </a:solidFill>
                <a:effectLst/>
                <a:uLnTx/>
                <a:uFillTx/>
                <a:latin typeface="Calibri"/>
                <a:ea typeface="+mn-ea"/>
                <a:cs typeface="+mn-cs"/>
              </a:rPr>
              <a:t>6 semaines avant le début du projet (en 2024) </a:t>
            </a:r>
          </a:p>
          <a:p>
            <a:pPr marL="342900" marR="0" lvl="0" indent="-342900" algn="l" defTabSz="914400" rtl="0" eaLnBrk="1" fontAlgn="auto" latinLnBrk="0" hangingPunct="1">
              <a:lnSpc>
                <a:spcPct val="100000"/>
              </a:lnSpc>
              <a:spcBef>
                <a:spcPts val="1200"/>
              </a:spcBef>
              <a:spcAft>
                <a:spcPts val="0"/>
              </a:spcAft>
              <a:buClrTx/>
              <a:buSzTx/>
              <a:buFont typeface="System Font Regular"/>
              <a:buChar char="▸"/>
              <a:tabLst/>
              <a:defRPr/>
            </a:pPr>
            <a:r>
              <a:rPr kumimoji="0" lang="pt-PT" sz="2200" i="0" u="none" strike="noStrike" kern="1200" cap="none" spc="0" normalizeH="0" baseline="0" noProof="0" dirty="0">
                <a:ln>
                  <a:noFill/>
                </a:ln>
                <a:solidFill>
                  <a:prstClr val="black"/>
                </a:solidFill>
                <a:effectLst/>
                <a:uLnTx/>
                <a:uFillTx/>
                <a:latin typeface="Calibri"/>
                <a:ea typeface="+mn-ea"/>
                <a:cs typeface="+mn-cs"/>
              </a:rPr>
              <a:t>Mentionner l’appel spécial</a:t>
            </a:r>
            <a:r>
              <a:rPr kumimoji="0" lang="pt-PT" sz="2200" i="0" u="none" strike="noStrike" kern="1200" cap="none" spc="0" normalizeH="0" noProof="0" dirty="0">
                <a:ln>
                  <a:noFill/>
                </a:ln>
                <a:solidFill>
                  <a:prstClr val="black"/>
                </a:solidFill>
                <a:effectLst/>
                <a:uLnTx/>
                <a:uFillTx/>
                <a:latin typeface="Calibri"/>
                <a:ea typeface="+mn-ea"/>
                <a:cs typeface="+mn-cs"/>
              </a:rPr>
              <a:t> dans le titre</a:t>
            </a:r>
            <a:endParaRPr kumimoji="0" lang="pt-PT" sz="220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System Font Regular"/>
              <a:buChar char="▸"/>
              <a:tabLst/>
              <a:defRPr/>
            </a:pPr>
            <a:endParaRPr kumimoji="0" lang="pt-PT" sz="25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endParaRPr>
          </a:p>
        </p:txBody>
      </p:sp>
      <p:sp>
        <p:nvSpPr>
          <p:cNvPr id="7" name="Rectangle 6">
            <a:extLst>
              <a:ext uri="{FF2B5EF4-FFF2-40B4-BE49-F238E27FC236}">
                <a16:creationId xmlns:a16="http://schemas.microsoft.com/office/drawing/2014/main" id="{3ED2C97B-D1CD-A6B5-1BBC-5C624362B15F}"/>
              </a:ext>
            </a:extLst>
          </p:cNvPr>
          <p:cNvSpPr/>
          <p:nvPr/>
        </p:nvSpPr>
        <p:spPr>
          <a:xfrm>
            <a:off x="1869981" y="3832504"/>
            <a:ext cx="3430733" cy="2729283"/>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AED54E32-C3F0-F121-95BB-D9912B1FC9B8}"/>
              </a:ext>
            </a:extLst>
          </p:cNvPr>
          <p:cNvSpPr/>
          <p:nvPr/>
        </p:nvSpPr>
        <p:spPr>
          <a:xfrm>
            <a:off x="6184900" y="3429001"/>
            <a:ext cx="3599132" cy="3132788"/>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30A76DC6-F979-1573-E978-7407403EA020}"/>
              </a:ext>
            </a:extLst>
          </p:cNvPr>
          <p:cNvSpPr/>
          <p:nvPr/>
        </p:nvSpPr>
        <p:spPr>
          <a:xfrm>
            <a:off x="6908800" y="3527701"/>
            <a:ext cx="2209800" cy="379282"/>
          </a:xfrm>
          <a:prstGeom prst="rect">
            <a:avLst/>
          </a:prstGeom>
          <a:solidFill>
            <a:srgbClr val="0A4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extBox 1">
            <a:extLst>
              <a:ext uri="{FF2B5EF4-FFF2-40B4-BE49-F238E27FC236}">
                <a16:creationId xmlns:a16="http://schemas.microsoft.com/office/drawing/2014/main" id="{45556189-70A5-B073-ABBB-DCE3798850D6}"/>
              </a:ext>
            </a:extLst>
          </p:cNvPr>
          <p:cNvSpPr txBox="1"/>
          <p:nvPr/>
        </p:nvSpPr>
        <p:spPr>
          <a:xfrm>
            <a:off x="6216946" y="3527701"/>
            <a:ext cx="3535039" cy="30162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a:ln>
                  <a:noFill/>
                </a:ln>
                <a:solidFill>
                  <a:srgbClr val="FFDD00"/>
                </a:solidFill>
                <a:effectLst/>
                <a:uLnTx/>
                <a:uFillTx/>
                <a:latin typeface="Calibri"/>
                <a:ea typeface="+mn-ea"/>
                <a:cs typeface="+mn-cs"/>
              </a:rPr>
              <a:t>ACTIVITÉS</a:t>
            </a:r>
            <a:r>
              <a:rPr kumimoji="0" lang="pt-PT" sz="2000" b="1" i="0" u="none" strike="noStrike" kern="1200" cap="none" spc="0" normalizeH="0" noProof="0" dirty="0">
                <a:ln>
                  <a:noFill/>
                </a:ln>
                <a:solidFill>
                  <a:srgbClr val="FFDD00"/>
                </a:solidFill>
                <a:effectLst/>
                <a:uLnTx/>
                <a:uFillTx/>
                <a:latin typeface="Calibri"/>
                <a:ea typeface="+mn-ea"/>
                <a:cs typeface="+mn-cs"/>
              </a:rPr>
              <a:t> PILOTES</a:t>
            </a:r>
            <a:endParaRPr kumimoji="0" lang="pt-PT" sz="2000" b="1" i="0" u="none" strike="noStrike" kern="1200" cap="none" spc="0" normalizeH="0" baseline="0" noProof="0" dirty="0">
              <a:ln>
                <a:noFill/>
              </a:ln>
              <a:solidFill>
                <a:srgbClr val="FFDD00"/>
              </a:solidFill>
              <a:effectLst/>
              <a:uLnTx/>
              <a:uFillTx/>
              <a:latin typeface="Calibri"/>
              <a:ea typeface="+mn-ea"/>
              <a:cs typeface="+mn-cs"/>
            </a:endParaRP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pt-PT" sz="2000" b="1" i="0" u="none" strike="noStrike" kern="1200" cap="none" spc="0" normalizeH="0" baseline="0" noProof="0" dirty="0">
                <a:ln>
                  <a:noFill/>
                </a:ln>
                <a:solidFill>
                  <a:srgbClr val="0A4595"/>
                </a:solidFill>
                <a:effectLst/>
                <a:uLnTx/>
                <a:uFillTx/>
                <a:latin typeface="Calibri"/>
                <a:ea typeface="+mn-ea"/>
                <a:cs typeface="+mn-cs"/>
              </a:rPr>
              <a:t>Critères habituels </a:t>
            </a:r>
            <a:r>
              <a:rPr kumimoji="0" lang="pt-PT" sz="2000" i="0" u="none" strike="noStrike" kern="1200" cap="none" spc="0" normalizeH="0" baseline="0" noProof="0" dirty="0">
                <a:ln>
                  <a:noFill/>
                </a:ln>
                <a:solidFill>
                  <a:srgbClr val="0A4595"/>
                </a:solidFill>
                <a:effectLst/>
                <a:uLnTx/>
                <a:uFillTx/>
                <a:latin typeface="Calibri"/>
                <a:ea typeface="+mn-ea"/>
                <a:cs typeface="+mn-cs"/>
              </a:rPr>
              <a:t>pour les</a:t>
            </a:r>
            <a:r>
              <a:rPr kumimoji="0" lang="pt-PT" sz="2000" i="0" u="none" strike="noStrike" kern="1200" cap="none" spc="0" normalizeH="0" noProof="0" dirty="0">
                <a:ln>
                  <a:noFill/>
                </a:ln>
                <a:solidFill>
                  <a:srgbClr val="0A4595"/>
                </a:solidFill>
                <a:effectLst/>
                <a:uLnTx/>
                <a:uFillTx/>
                <a:latin typeface="Calibri"/>
                <a:ea typeface="+mn-ea"/>
                <a:cs typeface="+mn-cs"/>
              </a:rPr>
              <a:t> AP</a:t>
            </a:r>
            <a:br>
              <a:rPr kumimoji="0" lang="pt-PT" sz="2000" b="0" i="0" u="none" strike="noStrike" kern="1200" cap="none" spc="0" normalizeH="0" baseline="0" noProof="0" dirty="0">
                <a:ln>
                  <a:noFill/>
                </a:ln>
                <a:solidFill>
                  <a:srgbClr val="0A4595"/>
                </a:solidFill>
                <a:effectLst/>
                <a:uLnTx/>
                <a:uFillTx/>
                <a:latin typeface="Calibri"/>
                <a:ea typeface="+mn-ea"/>
                <a:cs typeface="+mn-cs"/>
              </a:rPr>
            </a:br>
            <a:r>
              <a:rPr kumimoji="0" lang="pt-PT" sz="2000" b="0" i="0" u="none" strike="noStrike" kern="1200" cap="none" spc="0" normalizeH="0" baseline="0" noProof="0" dirty="0">
                <a:ln>
                  <a:noFill/>
                </a:ln>
                <a:solidFill>
                  <a:srgbClr val="0A4595"/>
                </a:solidFill>
                <a:effectLst/>
                <a:uLnTx/>
                <a:uFillTx/>
                <a:latin typeface="Calibri"/>
                <a:ea typeface="+mn-ea"/>
                <a:cs typeface="+mn-cs"/>
              </a:rPr>
              <a:t>(Rapport financier electronique pour les ONGs</a:t>
            </a:r>
            <a:r>
              <a:rPr kumimoji="0" lang="pt-PT" sz="2000" b="0" i="0" u="none" strike="noStrike" kern="1200" cap="none" spc="0" normalizeH="0" noProof="0" dirty="0">
                <a:ln>
                  <a:noFill/>
                </a:ln>
                <a:solidFill>
                  <a:srgbClr val="0A4595"/>
                </a:solidFill>
                <a:effectLst/>
                <a:uLnTx/>
                <a:uFillTx/>
                <a:latin typeface="Calibri"/>
                <a:ea typeface="+mn-ea"/>
                <a:cs typeface="+mn-cs"/>
              </a:rPr>
              <a:t> d’Ukraine</a:t>
            </a:r>
            <a:r>
              <a:rPr kumimoji="0" lang="pt-PT" sz="2000" b="0" i="0" u="none" strike="noStrike" kern="1200" cap="none" spc="0" normalizeH="0" baseline="0" noProof="0" dirty="0">
                <a:ln>
                  <a:noFill/>
                </a:ln>
                <a:solidFill>
                  <a:srgbClr val="0A4595"/>
                </a:solidFill>
                <a:effectLst/>
                <a:uLnTx/>
                <a:uFillTx/>
                <a:latin typeface="Calibri"/>
                <a:ea typeface="+mn-ea"/>
                <a:cs typeface="+mn-cs"/>
              </a:rPr>
              <a:t>)</a:t>
            </a:r>
          </a:p>
          <a:p>
            <a:pPr marL="0" marR="0" lvl="0" indent="0" algn="ctr" defTabSz="914400" rtl="0" eaLnBrk="1" fontAlgn="auto" latinLnBrk="0" hangingPunct="1">
              <a:lnSpc>
                <a:spcPct val="100000"/>
              </a:lnSpc>
              <a:spcBef>
                <a:spcPts val="1200"/>
              </a:spcBef>
              <a:spcAft>
                <a:spcPts val="0"/>
              </a:spcAft>
              <a:buClrTx/>
              <a:buSzTx/>
              <a:buFontTx/>
              <a:buNone/>
              <a:tabLst/>
              <a:defRPr/>
            </a:pPr>
            <a:r>
              <a:rPr lang="pt-PT" sz="2000" dirty="0">
                <a:solidFill>
                  <a:srgbClr val="0A4595"/>
                </a:solidFill>
                <a:latin typeface="Calibri"/>
              </a:rPr>
              <a:t>Présentiel</a:t>
            </a:r>
            <a:r>
              <a:rPr kumimoji="0" lang="pt-PT" sz="2000" b="0" i="0" u="none" strike="noStrike" kern="1200" cap="none" spc="0" normalizeH="0" baseline="0" noProof="0" dirty="0">
                <a:ln>
                  <a:noFill/>
                </a:ln>
                <a:solidFill>
                  <a:srgbClr val="0A4595"/>
                </a:solidFill>
                <a:effectLst/>
                <a:uLnTx/>
                <a:uFillTx/>
                <a:latin typeface="Calibri"/>
                <a:ea typeface="+mn-ea"/>
                <a:cs typeface="+mn-cs"/>
              </a:rPr>
              <a:t>, en</a:t>
            </a:r>
            <a:r>
              <a:rPr kumimoji="0" lang="pt-PT" sz="2000" b="0" i="0" u="none" strike="noStrike" kern="1200" cap="none" spc="0" normalizeH="0" noProof="0" dirty="0">
                <a:ln>
                  <a:noFill/>
                </a:ln>
                <a:solidFill>
                  <a:srgbClr val="0A4595"/>
                </a:solidFill>
                <a:effectLst/>
                <a:uLnTx/>
                <a:uFillTx/>
                <a:latin typeface="Calibri"/>
                <a:ea typeface="+mn-ea"/>
                <a:cs typeface="+mn-cs"/>
              </a:rPr>
              <a:t> ligne</a:t>
            </a:r>
            <a:r>
              <a:rPr kumimoji="0" lang="pt-PT" sz="2000" b="0" i="0" u="none" strike="noStrike" kern="1200" cap="none" spc="0" normalizeH="0" baseline="0" noProof="0" dirty="0">
                <a:ln>
                  <a:noFill/>
                </a:ln>
                <a:solidFill>
                  <a:srgbClr val="0A4595"/>
                </a:solidFill>
                <a:effectLst/>
                <a:uLnTx/>
                <a:uFillTx/>
                <a:latin typeface="Calibri"/>
                <a:ea typeface="+mn-ea"/>
                <a:cs typeface="+mn-cs"/>
              </a:rPr>
              <a:t> ou en format hybride</a:t>
            </a:r>
            <a:r>
              <a:rPr kumimoji="0" lang="pt-PT" sz="2000" b="1" i="0" u="none" strike="noStrike" kern="1200" cap="none" spc="0" normalizeH="0" baseline="0" noProof="0" dirty="0">
                <a:ln>
                  <a:noFill/>
                </a:ln>
                <a:solidFill>
                  <a:srgbClr val="0A4595"/>
                </a:solidFill>
                <a:effectLst/>
                <a:uLnTx/>
                <a:uFillTx/>
                <a:latin typeface="Calibri"/>
                <a:ea typeface="+mn-ea"/>
                <a:cs typeface="+mn-cs"/>
              </a:rPr>
              <a:t> </a:t>
            </a:r>
            <a:br>
              <a:rPr kumimoji="0" lang="pt-PT" sz="2000" b="1" i="0" u="none" strike="noStrike" kern="1200" cap="none" spc="0" normalizeH="0" baseline="0" noProof="0" dirty="0">
                <a:ln>
                  <a:noFill/>
                </a:ln>
                <a:solidFill>
                  <a:srgbClr val="0A4595"/>
                </a:solidFill>
                <a:effectLst/>
                <a:uLnTx/>
                <a:uFillTx/>
                <a:latin typeface="Calibri"/>
                <a:ea typeface="+mn-ea"/>
                <a:cs typeface="+mn-cs"/>
              </a:rPr>
            </a:br>
            <a:r>
              <a:rPr kumimoji="0" lang="pt-PT" sz="2000" b="1" i="0" u="none" strike="noStrike" kern="1200" cap="none" spc="0" normalizeH="0" baseline="0" noProof="0" dirty="0">
                <a:ln>
                  <a:noFill/>
                </a:ln>
                <a:solidFill>
                  <a:srgbClr val="0A4595"/>
                </a:solidFill>
                <a:effectLst/>
                <a:uLnTx/>
                <a:uFillTx/>
                <a:latin typeface="Calibri"/>
                <a:ea typeface="+mn-ea"/>
                <a:cs typeface="+mn-cs"/>
              </a:rPr>
              <a:t>En Ukraine ou ailleurs</a:t>
            </a: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pt-PT" sz="2000" b="0" i="0" u="none" strike="noStrike" kern="1200" cap="none" spc="0" normalizeH="0" baseline="0" noProof="0" dirty="0">
                <a:ln>
                  <a:noFill/>
                </a:ln>
                <a:solidFill>
                  <a:srgbClr val="0A4595"/>
                </a:solidFill>
                <a:effectLst/>
                <a:uLnTx/>
                <a:uFillTx/>
                <a:latin typeface="Calibri"/>
                <a:ea typeface="+mn-ea"/>
                <a:cs typeface="+mn-cs"/>
              </a:rPr>
              <a:t>Plus d’info sur la</a:t>
            </a:r>
            <a:r>
              <a:rPr kumimoji="0" lang="pt-PT" sz="2000" b="0" i="0" u="none" strike="noStrike" kern="1200" cap="none" spc="0" normalizeH="0" noProof="0" dirty="0">
                <a:ln>
                  <a:noFill/>
                </a:ln>
                <a:solidFill>
                  <a:srgbClr val="0A4595"/>
                </a:solidFill>
                <a:effectLst/>
                <a:uLnTx/>
                <a:uFillTx/>
                <a:latin typeface="Calibri"/>
                <a:ea typeface="+mn-ea"/>
                <a:cs typeface="+mn-cs"/>
              </a:rPr>
              <a:t> </a:t>
            </a:r>
            <a:r>
              <a:rPr kumimoji="0" lang="pt-PT" sz="2000" b="1" i="0" u="sng" strike="noStrike" kern="1200" cap="none" spc="0" normalizeH="0" noProof="0" dirty="0">
                <a:ln>
                  <a:noFill/>
                </a:ln>
                <a:solidFill>
                  <a:srgbClr val="0A4595"/>
                </a:solidFill>
                <a:effectLst/>
                <a:uLnTx/>
                <a:uFillTx/>
                <a:latin typeface="Calibri"/>
                <a:ea typeface="+mn-ea"/>
                <a:cs typeface="+mn-cs"/>
                <a:hlinkClick r:id="rId6"/>
              </a:rPr>
              <a:t>page de l’appel </a:t>
            </a:r>
            <a:endParaRPr kumimoji="0" lang="pt-PT" sz="2000" b="1" i="0" u="sng" strike="noStrike" kern="1200" cap="none" spc="0" normalizeH="0" baseline="0" noProof="0" dirty="0">
              <a:ln>
                <a:noFill/>
              </a:ln>
              <a:solidFill>
                <a:srgbClr val="0A4595"/>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304C99F1-05D3-0906-7F83-CA291AB81FDE}"/>
              </a:ext>
            </a:extLst>
          </p:cNvPr>
          <p:cNvSpPr/>
          <p:nvPr/>
        </p:nvSpPr>
        <p:spPr>
          <a:xfrm>
            <a:off x="2018806" y="3988385"/>
            <a:ext cx="3133082" cy="379282"/>
          </a:xfrm>
          <a:prstGeom prst="rect">
            <a:avLst/>
          </a:prstGeom>
          <a:solidFill>
            <a:srgbClr val="0A4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a:extLst>
              <a:ext uri="{FF2B5EF4-FFF2-40B4-BE49-F238E27FC236}">
                <a16:creationId xmlns:a16="http://schemas.microsoft.com/office/drawing/2014/main" id="{B1BFCDB2-CE00-FA32-C824-ACF56AFE628F}"/>
              </a:ext>
            </a:extLst>
          </p:cNvPr>
          <p:cNvSpPr txBox="1"/>
          <p:nvPr/>
        </p:nvSpPr>
        <p:spPr>
          <a:xfrm>
            <a:off x="1350185" y="3973614"/>
            <a:ext cx="4470324"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a:ln>
                  <a:noFill/>
                </a:ln>
                <a:solidFill>
                  <a:srgbClr val="FFDD00"/>
                </a:solidFill>
                <a:effectLst/>
                <a:uLnTx/>
                <a:uFillTx/>
                <a:latin typeface="Calibri"/>
                <a:ea typeface="+mn-ea"/>
                <a:cs typeface="+mn-cs"/>
              </a:rPr>
              <a:t>ACTIVITÉS</a:t>
            </a:r>
            <a:r>
              <a:rPr kumimoji="0" lang="pt-PT" sz="2000" b="1" i="0" u="none" strike="noStrike" kern="1200" cap="none" spc="0" normalizeH="0" noProof="0" dirty="0">
                <a:ln>
                  <a:noFill/>
                </a:ln>
                <a:solidFill>
                  <a:srgbClr val="FFDD00"/>
                </a:solidFill>
                <a:effectLst/>
                <a:uLnTx/>
                <a:uFillTx/>
                <a:latin typeface="Calibri"/>
                <a:ea typeface="+mn-ea"/>
                <a:cs typeface="+mn-cs"/>
              </a:rPr>
              <a:t> INTERNATIONALES</a:t>
            </a:r>
            <a:endParaRPr kumimoji="0" lang="pt-PT" sz="2000" b="1" i="0" u="none" strike="noStrike" kern="1200" cap="none" spc="0" normalizeH="0" baseline="0" noProof="0" dirty="0">
              <a:ln>
                <a:noFill/>
              </a:ln>
              <a:solidFill>
                <a:srgbClr val="FFDD00"/>
              </a:solidFill>
              <a:effectLst/>
              <a:uLnTx/>
              <a:uFillTx/>
              <a:latin typeface="Calibri"/>
              <a:ea typeface="+mn-ea"/>
              <a:cs typeface="+mn-cs"/>
            </a:endParaRP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pt-PT" sz="2000" b="1" i="0" u="none" strike="noStrike" kern="1200" cap="none" spc="0" normalizeH="0" baseline="0" noProof="0" dirty="0">
                <a:ln>
                  <a:noFill/>
                </a:ln>
                <a:solidFill>
                  <a:srgbClr val="0A4595"/>
                </a:solidFill>
                <a:effectLst/>
                <a:uLnTx/>
                <a:uFillTx/>
                <a:latin typeface="Calibri"/>
                <a:ea typeface="+mn-ea"/>
                <a:cs typeface="+mn-cs"/>
              </a:rPr>
              <a:t>Critères habituels </a:t>
            </a:r>
            <a:r>
              <a:rPr kumimoji="0" lang="pt-PT" sz="2000" i="0" u="none" strike="noStrike" kern="1200" cap="none" spc="0" normalizeH="0" baseline="0" noProof="0" dirty="0">
                <a:ln>
                  <a:noFill/>
                </a:ln>
                <a:solidFill>
                  <a:srgbClr val="0A4595"/>
                </a:solidFill>
                <a:effectLst/>
                <a:uLnTx/>
                <a:uFillTx/>
                <a:latin typeface="Calibri"/>
                <a:ea typeface="+mn-ea"/>
                <a:cs typeface="+mn-cs"/>
              </a:rPr>
              <a:t>pour les AI</a:t>
            </a:r>
          </a:p>
          <a:p>
            <a:pPr marL="0" marR="0" lvl="0" indent="0" algn="ctr" defTabSz="914400" rtl="0" eaLnBrk="1" fontAlgn="auto" latinLnBrk="0" hangingPunct="1">
              <a:lnSpc>
                <a:spcPct val="100000"/>
              </a:lnSpc>
              <a:spcBef>
                <a:spcPts val="1200"/>
              </a:spcBef>
              <a:spcAft>
                <a:spcPts val="0"/>
              </a:spcAft>
              <a:buClrTx/>
              <a:buSzTx/>
              <a:buFontTx/>
              <a:buNone/>
              <a:tabLst/>
              <a:defRPr/>
            </a:pPr>
            <a:r>
              <a:rPr lang="pt-PT" sz="2000" b="1" dirty="0">
                <a:solidFill>
                  <a:srgbClr val="0A4595"/>
                </a:solidFill>
                <a:latin typeface="Calibri"/>
              </a:rPr>
              <a:t>Jeunes d’Ukraine</a:t>
            </a:r>
            <a:br>
              <a:rPr kumimoji="0" lang="pt-PT" sz="2000" b="0" i="0" u="none" strike="noStrike" kern="1200" cap="none" spc="0" normalizeH="0" baseline="0" noProof="0" dirty="0">
                <a:ln>
                  <a:noFill/>
                </a:ln>
                <a:solidFill>
                  <a:srgbClr val="0A4595"/>
                </a:solidFill>
                <a:effectLst/>
                <a:uLnTx/>
                <a:uFillTx/>
                <a:latin typeface="Calibri"/>
                <a:ea typeface="+mn-ea"/>
                <a:cs typeface="+mn-cs"/>
              </a:rPr>
            </a:br>
            <a:r>
              <a:rPr kumimoji="0" lang="pt-PT" sz="2000" b="0" i="0" u="none" strike="noStrike" kern="1200" cap="none" spc="0" normalizeH="0" baseline="0" noProof="0" dirty="0">
                <a:ln>
                  <a:noFill/>
                </a:ln>
                <a:solidFill>
                  <a:srgbClr val="0A4595"/>
                </a:solidFill>
                <a:effectLst/>
                <a:uLnTx/>
                <a:uFillTx/>
                <a:latin typeface="Calibri"/>
                <a:ea typeface="+mn-ea"/>
                <a:cs typeface="+mn-cs"/>
              </a:rPr>
              <a:t>participent et organisent </a:t>
            </a: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pt-PT" sz="2000" b="0" i="0" u="none" strike="noStrike" kern="1200" cap="none" spc="0" normalizeH="0" baseline="0" noProof="0" dirty="0">
                <a:ln>
                  <a:noFill/>
                </a:ln>
                <a:solidFill>
                  <a:srgbClr val="0A4595"/>
                </a:solidFill>
                <a:effectLst/>
                <a:uLnTx/>
                <a:uFillTx/>
                <a:latin typeface="Calibri"/>
                <a:ea typeface="+mn-ea"/>
                <a:cs typeface="+mn-cs"/>
              </a:rPr>
              <a:t>Date</a:t>
            </a:r>
            <a:r>
              <a:rPr kumimoji="0" lang="pt-PT" sz="2000" b="0" i="0" u="none" strike="noStrike" kern="1200" cap="none" spc="0" normalizeH="0" noProof="0" dirty="0">
                <a:ln>
                  <a:noFill/>
                </a:ln>
                <a:solidFill>
                  <a:srgbClr val="0A4595"/>
                </a:solidFill>
                <a:effectLst/>
                <a:uLnTx/>
                <a:uFillTx/>
                <a:latin typeface="Calibri"/>
                <a:ea typeface="+mn-ea"/>
                <a:cs typeface="+mn-cs"/>
              </a:rPr>
              <a:t> de début en</a:t>
            </a:r>
            <a:r>
              <a:rPr kumimoji="0" lang="pt-PT" sz="2000" b="0" i="0" u="none" strike="noStrike" kern="1200" cap="none" spc="0" normalizeH="0" baseline="0" noProof="0" dirty="0">
                <a:ln>
                  <a:noFill/>
                </a:ln>
                <a:solidFill>
                  <a:srgbClr val="0A4595"/>
                </a:solidFill>
                <a:effectLst/>
                <a:uLnTx/>
                <a:uFillTx/>
                <a:latin typeface="Calibri"/>
                <a:ea typeface="+mn-ea"/>
                <a:cs typeface="+mn-cs"/>
              </a:rPr>
              <a:t> 2024</a:t>
            </a: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pt-PT" sz="2000" b="0" i="0" u="none" strike="noStrike" kern="1200" cap="none" spc="0" normalizeH="0" baseline="0" noProof="0" dirty="0">
                <a:ln>
                  <a:noFill/>
                </a:ln>
                <a:solidFill>
                  <a:srgbClr val="0A4595"/>
                </a:solidFill>
                <a:effectLst/>
                <a:uLnTx/>
                <a:uFillTx/>
                <a:latin typeface="Calibri"/>
                <a:ea typeface="+mn-ea"/>
                <a:cs typeface="+mn-cs"/>
              </a:rPr>
              <a:t>Plus </a:t>
            </a:r>
            <a:r>
              <a:rPr lang="pt-PT" sz="2000" dirty="0">
                <a:solidFill>
                  <a:srgbClr val="0A4595"/>
                </a:solidFill>
                <a:latin typeface="Calibri"/>
              </a:rPr>
              <a:t>d’info sur la </a:t>
            </a:r>
            <a:r>
              <a:rPr lang="pt-PT" sz="2000" b="1" u="sng" dirty="0">
                <a:solidFill>
                  <a:srgbClr val="0A4595"/>
                </a:solidFill>
                <a:latin typeface="Calibri"/>
                <a:hlinkClick r:id="rId7"/>
              </a:rPr>
              <a:t>page de l’appel </a:t>
            </a:r>
            <a:endParaRPr lang="pt-PT" sz="2000" b="1" u="sng" dirty="0">
              <a:solidFill>
                <a:srgbClr val="0A4595"/>
              </a:solidFill>
              <a:latin typeface="Calibri"/>
            </a:endParaRPr>
          </a:p>
        </p:txBody>
      </p:sp>
    </p:spTree>
    <p:extLst>
      <p:ext uri="{BB962C8B-B14F-4D97-AF65-F5344CB8AC3E}">
        <p14:creationId xmlns:p14="http://schemas.microsoft.com/office/powerpoint/2010/main" val="401891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P spid="7" grpId="0" animBg="1"/>
      <p:bldP spid="6" grpId="0" animBg="1"/>
      <p:bldP spid="9" grpId="0" animBg="1"/>
      <p:bldP spid="2" grpId="0"/>
      <p:bldP spid="10"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0ED2FB-7768-41D2-A9FB-BF086D87C92B}"/>
              </a:ext>
            </a:extLst>
          </p:cNvPr>
          <p:cNvSpPr txBox="1"/>
          <p:nvPr/>
        </p:nvSpPr>
        <p:spPr>
          <a:xfrm>
            <a:off x="2504136" y="3814194"/>
            <a:ext cx="7183728" cy="1384995"/>
          </a:xfrm>
          <a:prstGeom prst="rect">
            <a:avLst/>
          </a:prstGeom>
          <a:noFill/>
        </p:spPr>
        <p:txBody>
          <a:bodyPr wrap="square" rtlCol="0">
            <a:spAutoFit/>
          </a:bodyPr>
          <a:lstStyle/>
          <a:p>
            <a:pPr algn="ctr"/>
            <a:r>
              <a:rPr lang="en-GB" sz="2400" b="1" dirty="0">
                <a:solidFill>
                  <a:srgbClr val="129FC4"/>
                </a:solidFill>
                <a:latin typeface="Calibri" panose="020F0502020204030204" pitchFamily="34" charset="0"/>
              </a:rPr>
              <a:t>eyf.coe.int </a:t>
            </a:r>
          </a:p>
          <a:p>
            <a:pPr algn="ctr"/>
            <a:r>
              <a:rPr lang="en-GB" sz="2400" b="1" dirty="0">
                <a:solidFill>
                  <a:srgbClr val="129FC4"/>
                </a:solidFill>
                <a:latin typeface="Calibri" panose="020F0502020204030204" pitchFamily="34" charset="0"/>
                <a:hlinkClick r:id="rId3"/>
              </a:rPr>
              <a:t>eyf@coe.int</a:t>
            </a:r>
            <a:endParaRPr lang="en-GB" sz="2400" b="1" dirty="0">
              <a:solidFill>
                <a:srgbClr val="129FC4"/>
              </a:solidFill>
              <a:latin typeface="Calibri" panose="020F0502020204030204" pitchFamily="34" charset="0"/>
            </a:endParaRPr>
          </a:p>
          <a:p>
            <a:pPr algn="ctr"/>
            <a:r>
              <a:rPr lang="pt-PT" sz="2400" b="1" dirty="0">
                <a:solidFill>
                  <a:srgbClr val="129FC4"/>
                </a:solidFill>
                <a:latin typeface="Calibri" panose="020F0502020204030204" pitchFamily="34" charset="0"/>
              </a:rPr>
              <a:t>facebook.com/europeanyouthfoundation</a:t>
            </a:r>
            <a:endParaRPr lang="en-GB" sz="2400" b="1" dirty="0">
              <a:solidFill>
                <a:srgbClr val="129FC4"/>
              </a:solidFill>
              <a:latin typeface="Calibri" panose="020F0502020204030204" pitchFamily="34" charset="0"/>
            </a:endParaRPr>
          </a:p>
          <a:p>
            <a:pPr algn="ctr"/>
            <a:endParaRPr lang="en-GB" sz="1200" b="1" dirty="0">
              <a:solidFill>
                <a:schemeClr val="bg2">
                  <a:lumMod val="50000"/>
                </a:schemeClr>
              </a:solidFill>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E7883403-BE3D-554F-B0DC-FE4A06E4FF8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08058" y="5496070"/>
            <a:ext cx="872594" cy="830598"/>
          </a:xfrm>
          <a:prstGeom prst="rect">
            <a:avLst/>
          </a:prstGeom>
        </p:spPr>
      </p:pic>
      <p:grpSp>
        <p:nvGrpSpPr>
          <p:cNvPr id="22" name="Group 21">
            <a:extLst>
              <a:ext uri="{FF2B5EF4-FFF2-40B4-BE49-F238E27FC236}">
                <a16:creationId xmlns:a16="http://schemas.microsoft.com/office/drawing/2014/main" id="{2FF4ED95-9BB9-7F44-A9DC-EC0AAB3F0E06}"/>
              </a:ext>
            </a:extLst>
          </p:cNvPr>
          <p:cNvGrpSpPr/>
          <p:nvPr/>
        </p:nvGrpSpPr>
        <p:grpSpPr>
          <a:xfrm>
            <a:off x="5675118" y="5557468"/>
            <a:ext cx="1910154" cy="753157"/>
            <a:chOff x="5316248" y="5737535"/>
            <a:chExt cx="2024459" cy="798227"/>
          </a:xfrm>
        </p:grpSpPr>
        <p:pic>
          <p:nvPicPr>
            <p:cNvPr id="23" name="Picture 22">
              <a:extLst>
                <a:ext uri="{FF2B5EF4-FFF2-40B4-BE49-F238E27FC236}">
                  <a16:creationId xmlns:a16="http://schemas.microsoft.com/office/drawing/2014/main" id="{4446B3FD-DE9E-9C43-B3C6-A4EBAF6EE8A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4" name="Picture 23" descr="A picture containing drawing&#10;&#10;Description automatically generated">
              <a:extLst>
                <a:ext uri="{FF2B5EF4-FFF2-40B4-BE49-F238E27FC236}">
                  <a16:creationId xmlns:a16="http://schemas.microsoft.com/office/drawing/2014/main" id="{E38160A3-CBC0-244E-BA0E-BBBEFF6E608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5" name="Rectangle 24">
            <a:extLst>
              <a:ext uri="{FF2B5EF4-FFF2-40B4-BE49-F238E27FC236}">
                <a16:creationId xmlns:a16="http://schemas.microsoft.com/office/drawing/2014/main" id="{0BB6D124-F959-1E48-9272-D5B74A7849A9}"/>
              </a:ext>
            </a:extLst>
          </p:cNvPr>
          <p:cNvSpPr/>
          <p:nvPr/>
        </p:nvSpPr>
        <p:spPr>
          <a:xfrm>
            <a:off x="3877456" y="2677358"/>
            <a:ext cx="443708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26" name="TextBox 2">
            <a:extLst>
              <a:ext uri="{FF2B5EF4-FFF2-40B4-BE49-F238E27FC236}">
                <a16:creationId xmlns:a16="http://schemas.microsoft.com/office/drawing/2014/main" id="{334CF047-BCA1-084C-9084-E6F4C1903E53}"/>
              </a:ext>
            </a:extLst>
          </p:cNvPr>
          <p:cNvSpPr txBox="1"/>
          <p:nvPr/>
        </p:nvSpPr>
        <p:spPr>
          <a:xfrm>
            <a:off x="4364450" y="2688682"/>
            <a:ext cx="3463101" cy="718145"/>
          </a:xfrm>
          <a:prstGeom prst="rect">
            <a:avLst/>
          </a:prstGeom>
        </p:spPr>
        <p:txBody>
          <a:bodyPr wrap="square" lIns="0" tIns="0" rIns="0" bIns="0" rtlCol="0" anchor="t">
            <a:spAutoFit/>
          </a:bodyPr>
          <a:lstStyle/>
          <a:p>
            <a:pPr algn="ctr">
              <a:lnSpc>
                <a:spcPts val="5600"/>
              </a:lnSpc>
            </a:pPr>
            <a:r>
              <a:rPr lang="en-US" sz="4667" b="1" dirty="0">
                <a:solidFill>
                  <a:schemeClr val="bg1"/>
                </a:solidFill>
                <a:latin typeface="Calibri" panose="020F0502020204030204" pitchFamily="34" charset="0"/>
              </a:rPr>
              <a:t>MERCI</a:t>
            </a:r>
          </a:p>
        </p:txBody>
      </p:sp>
    </p:spTree>
    <p:extLst>
      <p:ext uri="{BB962C8B-B14F-4D97-AF65-F5344CB8AC3E}">
        <p14:creationId xmlns:p14="http://schemas.microsoft.com/office/powerpoint/2010/main" val="289593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44565" y="598845"/>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6407414"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374468" y="1628846"/>
            <a:ext cx="10565121"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000" dirty="0">
                <a:latin typeface="+mj-lt"/>
              </a:rPr>
              <a:t>Créé en</a:t>
            </a:r>
            <a:r>
              <a:rPr lang="pt-PT" sz="3000" b="1" dirty="0">
                <a:latin typeface="Calibri" panose="020F0502020204030204" pitchFamily="34" charset="0"/>
              </a:rPr>
              <a:t> 1949</a:t>
            </a:r>
            <a:r>
              <a:rPr lang="pt-PT" sz="3000" dirty="0">
                <a:latin typeface="Calibri" panose="020F0502020204030204" pitchFamily="34" charset="0"/>
              </a:rPr>
              <a:t>, au lendemain de la Deuxième</a:t>
            </a:r>
            <a:r>
              <a:rPr lang="pt-PT" sz="2000" dirty="0">
                <a:latin typeface="Calibri" panose="020F0502020204030204" pitchFamily="34" charset="0"/>
              </a:rPr>
              <a:t> </a:t>
            </a:r>
            <a:r>
              <a:rPr lang="pt-PT" sz="3000" dirty="0">
                <a:latin typeface="Calibri" panose="020F0502020204030204" pitchFamily="34" charset="0"/>
              </a:rPr>
              <a:t>guerre mondiale </a:t>
            </a:r>
          </a:p>
          <a:p>
            <a:pPr marL="342900" lvl="0" indent="-342900">
              <a:lnSpc>
                <a:spcPct val="120000"/>
              </a:lnSpc>
              <a:spcBef>
                <a:spcPts val="1200"/>
              </a:spcBef>
              <a:buFont typeface="System Font Regular"/>
              <a:buChar char="▸"/>
              <a:defRPr/>
            </a:pPr>
            <a:r>
              <a:rPr lang="fr-FR" sz="3000" b="1" dirty="0">
                <a:solidFill>
                  <a:prstClr val="black"/>
                </a:solidFill>
              </a:rPr>
              <a:t>46 Etats membres, </a:t>
            </a:r>
            <a:r>
              <a:rPr lang="fr-FR" sz="3000" dirty="0">
                <a:solidFill>
                  <a:prstClr val="black"/>
                </a:solidFill>
              </a:rPr>
              <a:t>dont les Etats membres de l’UE</a:t>
            </a:r>
            <a:endParaRPr lang="fr-FR" sz="3000" b="1" dirty="0">
              <a:solidFill>
                <a:prstClr val="black"/>
              </a:solidFill>
            </a:endParaRPr>
          </a:p>
          <a:p>
            <a:pPr marL="342900" lvl="0" indent="-342900">
              <a:lnSpc>
                <a:spcPct val="120000"/>
              </a:lnSpc>
              <a:spcBef>
                <a:spcPts val="1200"/>
              </a:spcBef>
              <a:buFont typeface="System Font Regular"/>
              <a:buChar char="▸"/>
              <a:defRPr/>
            </a:pPr>
            <a:r>
              <a:rPr lang="fr-FR" sz="3000" dirty="0">
                <a:solidFill>
                  <a:prstClr val="black"/>
                </a:solidFill>
              </a:rPr>
              <a:t>Basé en France à </a:t>
            </a:r>
            <a:r>
              <a:rPr lang="fr-FR" sz="3000" b="1" dirty="0">
                <a:solidFill>
                  <a:prstClr val="black"/>
                </a:solidFill>
              </a:rPr>
              <a:t>Strasbourg</a:t>
            </a:r>
          </a:p>
          <a:p>
            <a:pPr marL="342900" lvl="0" indent="-342900">
              <a:lnSpc>
                <a:spcPct val="120000"/>
              </a:lnSpc>
              <a:spcBef>
                <a:spcPts val="1200"/>
              </a:spcBef>
              <a:buFont typeface="System Font Regular"/>
              <a:buChar char="▸"/>
              <a:defRPr/>
            </a:pPr>
            <a:r>
              <a:rPr lang="fr-FR" sz="3000" b="1" dirty="0">
                <a:solidFill>
                  <a:prstClr val="black"/>
                </a:solidFill>
              </a:rPr>
              <a:t>3 piliers:</a:t>
            </a:r>
          </a:p>
          <a:p>
            <a:pPr lvl="0" algn="ctr">
              <a:lnSpc>
                <a:spcPct val="120000"/>
              </a:lnSpc>
              <a:spcBef>
                <a:spcPts val="1200"/>
              </a:spcBef>
              <a:defRPr/>
            </a:pPr>
            <a:r>
              <a:rPr lang="fr-FR" sz="3200" b="1" dirty="0">
                <a:solidFill>
                  <a:srgbClr val="0A4595"/>
                </a:solidFill>
              </a:rPr>
              <a:t>DROITS DE L’HOMME· DÉMOCRATIE · ÉTAT DE DROIT</a:t>
            </a:r>
          </a:p>
        </p:txBody>
      </p:sp>
      <p:sp>
        <p:nvSpPr>
          <p:cNvPr id="11" name="TextBox 2">
            <a:extLst>
              <a:ext uri="{FF2B5EF4-FFF2-40B4-BE49-F238E27FC236}">
                <a16:creationId xmlns:a16="http://schemas.microsoft.com/office/drawing/2014/main" id="{BF393ACD-9667-45E2-B8E5-2EA19DC0BE55}"/>
              </a:ext>
            </a:extLst>
          </p:cNvPr>
          <p:cNvSpPr txBox="1"/>
          <p:nvPr/>
        </p:nvSpPr>
        <p:spPr>
          <a:xfrm>
            <a:off x="193445" y="288759"/>
            <a:ext cx="8210825" cy="687561"/>
          </a:xfrm>
          <a:prstGeom prst="rect">
            <a:avLst/>
          </a:prstGeom>
        </p:spPr>
        <p:txBody>
          <a:bodyPr wrap="square" lIns="0" tIns="0" rIns="0" bIns="0" rtlCol="0" anchor="t">
            <a:spAutoFit/>
          </a:bodyPr>
          <a:lstStyle/>
          <a:p>
            <a:pPr marL="0" marR="0" lvl="0" indent="0" algn="l" defTabSz="914400" rtl="0" eaLnBrk="1" fontAlgn="auto" latinLnBrk="0" hangingPunct="1">
              <a:lnSpc>
                <a:spcPts val="56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LE CONSEIL DE L’EUROPE</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1026" name="Picture 2" descr="Logo and visual identity - The Council of Europe in brief">
            <a:extLst>
              <a:ext uri="{FF2B5EF4-FFF2-40B4-BE49-F238E27FC236}">
                <a16:creationId xmlns:a16="http://schemas.microsoft.com/office/drawing/2014/main" id="{A9A331C1-6D20-AB45-B159-F1602F69D96A}"/>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89793" y="-74034"/>
            <a:ext cx="2627739" cy="210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9279573"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42623"/>
            <a:ext cx="8029273" cy="3773956"/>
          </a:xfrm>
          <a:prstGeom prst="rect">
            <a:avLst/>
          </a:prstGeom>
        </p:spPr>
        <p:txBody>
          <a:bodyPr vert="horz" lIns="91440" tIns="45720" rIns="91440" bIns="45720" rtlCol="0">
            <a:normAutofit/>
          </a:bodyPr>
          <a:lstStyle/>
          <a:p>
            <a:pPr>
              <a:lnSpc>
                <a:spcPct val="120000"/>
              </a:lnSpc>
              <a:spcBef>
                <a:spcPts val="1200"/>
              </a:spcBef>
            </a:pPr>
            <a:r>
              <a:rPr lang="fr-FR" sz="2800" i="1" dirty="0">
                <a:latin typeface="Calibri" panose="020F0502020204030204" pitchFamily="34" charset="0"/>
                <a:cs typeface="Calibri" panose="020F0502020204030204" pitchFamily="34" charset="0"/>
              </a:rPr>
              <a:t>« Le Fonds (…) a pour but </a:t>
            </a:r>
            <a:r>
              <a:rPr lang="fr-FR" sz="2800" b="1" i="1" dirty="0">
                <a:latin typeface="Calibri" panose="020F0502020204030204" pitchFamily="34" charset="0"/>
                <a:cs typeface="Calibri" panose="020F0502020204030204" pitchFamily="34" charset="0"/>
              </a:rPr>
              <a:t>d’encourager la coopération de la jeunesse en Europe</a:t>
            </a:r>
            <a:r>
              <a:rPr lang="fr-FR" sz="2800" i="1" dirty="0">
                <a:latin typeface="Calibri" panose="020F0502020204030204" pitchFamily="34" charset="0"/>
                <a:cs typeface="Calibri" panose="020F0502020204030204" pitchFamily="34" charset="0"/>
              </a:rPr>
              <a:t> en apportant son appui financier aux activités européennes de jeunesse qui sont de nature à </a:t>
            </a:r>
            <a:r>
              <a:rPr lang="fr-FR" sz="2800" b="1" i="1" dirty="0">
                <a:latin typeface="Calibri" panose="020F0502020204030204" pitchFamily="34" charset="0"/>
                <a:cs typeface="Calibri" panose="020F0502020204030204" pitchFamily="34" charset="0"/>
              </a:rPr>
              <a:t>favoriser la paix, la compréhension et la coopération </a:t>
            </a:r>
            <a:r>
              <a:rPr lang="fr-FR" sz="2800" i="1" dirty="0">
                <a:latin typeface="Calibri" panose="020F0502020204030204" pitchFamily="34" charset="0"/>
                <a:cs typeface="Calibri" panose="020F0502020204030204" pitchFamily="34" charset="0"/>
              </a:rPr>
              <a:t>entre les peuples d’Europe et du monde, dans le </a:t>
            </a:r>
            <a:r>
              <a:rPr lang="fr-FR" sz="2800" b="1" i="1" dirty="0">
                <a:latin typeface="Calibri" panose="020F0502020204030204" pitchFamily="34" charset="0"/>
                <a:cs typeface="Calibri" panose="020F0502020204030204" pitchFamily="34" charset="0"/>
              </a:rPr>
              <a:t>respect des droits de l’homme et des libertés fondamentales</a:t>
            </a:r>
            <a:r>
              <a:rPr lang="fr-FR" sz="2800" i="1" dirty="0">
                <a:latin typeface="Calibri" panose="020F0502020204030204" pitchFamily="34" charset="0"/>
                <a:cs typeface="Calibri" panose="020F0502020204030204" pitchFamily="34" charset="0"/>
              </a:rPr>
              <a:t>. »</a:t>
            </a:r>
            <a:endParaRPr lang="pt-PT" sz="2800" i="1" dirty="0">
              <a:latin typeface="Calibri" panose="020F0502020204030204" pitchFamily="34" charset="0"/>
              <a:cs typeface="Calibri" panose="020F05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210365" y="325054"/>
            <a:ext cx="9687767" cy="674031"/>
          </a:xfrm>
          <a:prstGeom prst="rect">
            <a:avLst/>
          </a:prstGeom>
        </p:spPr>
        <p:txBody>
          <a:bodyPr wrap="square" lIns="0" tIns="0" rIns="0" bIns="0" rtlCol="0" anchor="t">
            <a:spAutoFit/>
          </a:bodyPr>
          <a:lstStyle/>
          <a:p>
            <a:pPr>
              <a:lnSpc>
                <a:spcPts val="5600"/>
              </a:lnSpc>
            </a:pPr>
            <a:r>
              <a:rPr lang="en-US" sz="4000" b="1" dirty="0">
                <a:solidFill>
                  <a:schemeClr val="bg1"/>
                </a:solidFill>
                <a:latin typeface="Calibri" panose="020F0502020204030204" pitchFamily="34" charset="0"/>
              </a:rPr>
              <a:t>LE FONDS EUROPÉEN POUR LA JEUNESSE </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
        <p:nvSpPr>
          <p:cNvPr id="13" name="ZoneTexte 3">
            <a:extLst>
              <a:ext uri="{FF2B5EF4-FFF2-40B4-BE49-F238E27FC236}">
                <a16:creationId xmlns:a16="http://schemas.microsoft.com/office/drawing/2014/main" id="{A3F0A71A-3D6A-6148-8933-F7E50FEC460F}"/>
              </a:ext>
            </a:extLst>
          </p:cNvPr>
          <p:cNvSpPr txBox="1"/>
          <p:nvPr/>
        </p:nvSpPr>
        <p:spPr>
          <a:xfrm>
            <a:off x="6370881" y="5079742"/>
            <a:ext cx="5610754" cy="539059"/>
          </a:xfrm>
          <a:prstGeom prst="rect">
            <a:avLst/>
          </a:prstGeom>
        </p:spPr>
        <p:txBody>
          <a:bodyPr vert="horz" lIns="91440" tIns="45720" rIns="91440" bIns="45720" rtlCol="0">
            <a:normAutofit fontScale="92500"/>
          </a:bodyPr>
          <a:lstStyle/>
          <a:p>
            <a:pPr>
              <a:lnSpc>
                <a:spcPct val="120000"/>
              </a:lnSpc>
              <a:spcBef>
                <a:spcPts val="1200"/>
              </a:spcBef>
            </a:pPr>
            <a:r>
              <a:rPr lang="en-GB" sz="2000" dirty="0"/>
              <a:t>Article 1, </a:t>
            </a:r>
            <a:r>
              <a:rPr lang="en-GB" sz="2000" dirty="0" err="1"/>
              <a:t>Statuts</a:t>
            </a:r>
            <a:r>
              <a:rPr lang="en-GB" sz="2000" dirty="0"/>
              <a:t> du Fonds </a:t>
            </a:r>
            <a:r>
              <a:rPr lang="en-GB" sz="2000" dirty="0" err="1"/>
              <a:t>Européen</a:t>
            </a:r>
            <a:r>
              <a:rPr lang="en-GB" sz="2000" dirty="0"/>
              <a:t> pour la Jeunesse</a:t>
            </a:r>
            <a:endParaRPr lang="pt-PT" sz="2000" dirty="0">
              <a:latin typeface="Calibri Light" panose="020F0302020204030204" pitchFamily="34" charset="0"/>
            </a:endParaRPr>
          </a:p>
        </p:txBody>
      </p:sp>
    </p:spTree>
    <p:extLst>
      <p:ext uri="{BB962C8B-B14F-4D97-AF65-F5344CB8AC3E}">
        <p14:creationId xmlns:p14="http://schemas.microsoft.com/office/powerpoint/2010/main" val="38355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57612"/>
            <a:ext cx="10686690"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fr-FR" sz="3200" dirty="0"/>
              <a:t>Conseil de l’Europe – Service de la Jeunesse</a:t>
            </a:r>
          </a:p>
          <a:p>
            <a:pPr marL="342900" indent="-342900">
              <a:lnSpc>
                <a:spcPct val="120000"/>
              </a:lnSpc>
              <a:spcBef>
                <a:spcPts val="1200"/>
              </a:spcBef>
              <a:buFont typeface="System Font Regular"/>
              <a:buChar char="▸"/>
            </a:pPr>
            <a:r>
              <a:rPr lang="pt-PT" sz="3200" dirty="0">
                <a:latin typeface="Calibri" panose="020F0502020204030204" pitchFamily="34" charset="0"/>
              </a:rPr>
              <a:t>Depuis 1972  </a:t>
            </a:r>
          </a:p>
          <a:p>
            <a:pPr marL="342900" indent="-342900">
              <a:lnSpc>
                <a:spcPct val="120000"/>
              </a:lnSpc>
              <a:spcBef>
                <a:spcPts val="1200"/>
              </a:spcBef>
              <a:buFont typeface="System Font Regular"/>
              <a:buChar char="▸"/>
            </a:pPr>
            <a:r>
              <a:rPr lang="fr-FR" sz="3200" dirty="0"/>
              <a:t>Soutien financier et éducatif </a:t>
            </a:r>
          </a:p>
          <a:p>
            <a:pPr marL="342900" indent="-342900">
              <a:lnSpc>
                <a:spcPct val="120000"/>
              </a:lnSpc>
              <a:spcBef>
                <a:spcPts val="1200"/>
              </a:spcBef>
              <a:buFont typeface="System Font Regular"/>
              <a:buChar char="▸"/>
            </a:pPr>
            <a:r>
              <a:rPr lang="fr-FR" sz="3200" dirty="0"/>
              <a:t>Organisations de jeunesse de 50 pays européens</a:t>
            </a:r>
          </a:p>
          <a:p>
            <a:pPr marL="342900" indent="-342900">
              <a:lnSpc>
                <a:spcPct val="120000"/>
              </a:lnSpc>
              <a:spcBef>
                <a:spcPts val="1200"/>
              </a:spcBef>
              <a:buFont typeface="System Font Regular"/>
              <a:buChar char="▸"/>
            </a:pPr>
            <a:r>
              <a:rPr lang="pt-PT" sz="3200" dirty="0"/>
              <a:t>Basé</a:t>
            </a:r>
            <a:r>
              <a:rPr lang="pt-PT" sz="3200" dirty="0">
                <a:latin typeface="+mj-lt"/>
              </a:rPr>
              <a:t> </a:t>
            </a:r>
            <a:r>
              <a:rPr lang="pt-PT" sz="3200" dirty="0"/>
              <a:t>au Centre Européen de la Jeunesse à Strasbourg</a:t>
            </a:r>
          </a:p>
        </p:txBody>
      </p:sp>
      <p:sp>
        <p:nvSpPr>
          <p:cNvPr id="11" name="TextBox 2">
            <a:extLst>
              <a:ext uri="{FF2B5EF4-FFF2-40B4-BE49-F238E27FC236}">
                <a16:creationId xmlns:a16="http://schemas.microsoft.com/office/drawing/2014/main" id="{BF393ACD-9667-45E2-B8E5-2EA19DC0BE55}"/>
              </a:ext>
            </a:extLst>
          </p:cNvPr>
          <p:cNvSpPr txBox="1"/>
          <p:nvPr/>
        </p:nvSpPr>
        <p:spPr>
          <a:xfrm>
            <a:off x="414585" y="290171"/>
            <a:ext cx="391611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LE FEJ EN BREF</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Tree>
    <p:extLst>
      <p:ext uri="{BB962C8B-B14F-4D97-AF65-F5344CB8AC3E}">
        <p14:creationId xmlns:p14="http://schemas.microsoft.com/office/powerpoint/2010/main" val="41962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502583"/>
            <a:ext cx="10905066" cy="439398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a:latin typeface="Calibri Light" panose="020F0302020204030204" pitchFamily="34" charset="0"/>
              </a:rPr>
              <a:t>Plus de </a:t>
            </a:r>
            <a:r>
              <a:rPr lang="pt-PT" sz="3200" dirty="0">
                <a:latin typeface="Calibri" panose="020F0502020204030204" pitchFamily="34" charset="0"/>
              </a:rPr>
              <a:t>1500 ONGs de Jeunesse enregistrées</a:t>
            </a:r>
          </a:p>
          <a:p>
            <a:pPr>
              <a:lnSpc>
                <a:spcPct val="120000"/>
              </a:lnSpc>
              <a:spcBef>
                <a:spcPts val="1200"/>
              </a:spcBef>
            </a:pPr>
            <a:r>
              <a:rPr lang="pt-PT" sz="2800" dirty="0">
                <a:solidFill>
                  <a:srgbClr val="0A4595"/>
                </a:solidFill>
                <a:latin typeface="Calibri" panose="020F0502020204030204" pitchFamily="34" charset="0"/>
              </a:rPr>
              <a:t>       </a:t>
            </a:r>
            <a:r>
              <a:rPr lang="pt-PT" sz="2800" dirty="0">
                <a:solidFill>
                  <a:srgbClr val="0A4595"/>
                </a:solidFill>
                <a:latin typeface="Calibri Light" panose="020F0302020204030204" pitchFamily="34" charset="0"/>
              </a:rPr>
              <a:t>ONGs locales, nationales, internationales ou en réseaux internationaux</a:t>
            </a:r>
          </a:p>
          <a:p>
            <a:pPr lvl="1">
              <a:lnSpc>
                <a:spcPct val="120000"/>
              </a:lnSpc>
              <a:spcBef>
                <a:spcPts val="1200"/>
              </a:spcBef>
            </a:pPr>
            <a:endParaRPr lang="pt-PT" dirty="0">
              <a:latin typeface="Calibri Light" panose="020F0302020204030204" pitchFamily="34" charset="0"/>
            </a:endParaRPr>
          </a:p>
          <a:p>
            <a:pPr marL="342900" indent="-342900">
              <a:lnSpc>
                <a:spcPct val="120000"/>
              </a:lnSpc>
              <a:spcBef>
                <a:spcPts val="1200"/>
              </a:spcBef>
              <a:buFont typeface="System Font Regular"/>
              <a:buChar char="▸"/>
            </a:pPr>
            <a:r>
              <a:rPr lang="pt-PT" sz="3200" dirty="0">
                <a:latin typeface="Calibri Light" panose="020F0302020204030204" pitchFamily="34" charset="0"/>
              </a:rPr>
              <a:t>Environ </a:t>
            </a:r>
            <a:r>
              <a:rPr lang="pt-PT" sz="3200" dirty="0">
                <a:latin typeface="Calibri" panose="020F0502020204030204" pitchFamily="34" charset="0"/>
              </a:rPr>
              <a:t>200 projets soutenus par an </a:t>
            </a:r>
            <a:r>
              <a:rPr lang="pt-PT" sz="3200" dirty="0">
                <a:latin typeface="Calibri Light" panose="020F0302020204030204" pitchFamily="34" charset="0"/>
              </a:rPr>
              <a:t>(pour 3.5 Millions d’euros)</a:t>
            </a:r>
          </a:p>
          <a:p>
            <a:pPr lvl="1">
              <a:lnSpc>
                <a:spcPct val="120000"/>
              </a:lnSpc>
              <a:spcBef>
                <a:spcPts val="1200"/>
              </a:spcBef>
            </a:pPr>
            <a:r>
              <a:rPr lang="pt-PT" sz="2800" dirty="0">
                <a:solidFill>
                  <a:srgbClr val="0A4595"/>
                </a:solidFill>
                <a:latin typeface="Calibri Light" panose="020F0302020204030204" pitchFamily="34" charset="0"/>
              </a:rPr>
              <a:t>Projets, locaux, nationaux ou internationaux </a:t>
            </a:r>
          </a:p>
          <a:p>
            <a:pPr>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3833067"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LE FEJ EN BREF</a:t>
            </a:r>
          </a:p>
        </p:txBody>
      </p:sp>
    </p:spTree>
    <p:extLst>
      <p:ext uri="{BB962C8B-B14F-4D97-AF65-F5344CB8AC3E}">
        <p14:creationId xmlns:p14="http://schemas.microsoft.com/office/powerpoint/2010/main" val="15035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2908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157812"/>
            <a:ext cx="10763515" cy="4393982"/>
          </a:xfrm>
          <a:prstGeom prst="rect">
            <a:avLst/>
          </a:prstGeom>
        </p:spPr>
        <p:txBody>
          <a:bodyPr vert="horz" lIns="91440" tIns="45720" rIns="91440" bIns="45720" rtlCol="0">
            <a:normAutofit fontScale="92500" lnSpcReduction="10000"/>
          </a:bodyPr>
          <a:lstStyle/>
          <a:p>
            <a:pPr marL="342900" indent="-342900">
              <a:lnSpc>
                <a:spcPct val="120000"/>
              </a:lnSpc>
              <a:spcBef>
                <a:spcPts val="1200"/>
              </a:spcBef>
              <a:buFont typeface="System Font Regular"/>
              <a:buChar char="▸"/>
            </a:pPr>
            <a:r>
              <a:rPr lang="pt-PT" sz="3200" dirty="0"/>
              <a:t>Par, avec, et pour les jeunes</a:t>
            </a:r>
          </a:p>
          <a:p>
            <a:pPr marL="342900" indent="-342900">
              <a:lnSpc>
                <a:spcPct val="120000"/>
              </a:lnSpc>
              <a:spcBef>
                <a:spcPts val="1200"/>
              </a:spcBef>
              <a:buFont typeface="System Font Regular"/>
              <a:buChar char="▸"/>
            </a:pPr>
            <a:r>
              <a:rPr lang="pt-PT" sz="3200" dirty="0"/>
              <a:t>Lien clair et fort avec les priorités jeunesse du Conseil de l’Europe</a:t>
            </a:r>
          </a:p>
          <a:p>
            <a:pPr marL="342900" indent="-342900">
              <a:lnSpc>
                <a:spcPct val="120000"/>
              </a:lnSpc>
              <a:spcBef>
                <a:spcPts val="1200"/>
              </a:spcBef>
              <a:buFont typeface="System Font Regular"/>
              <a:buChar char="▸"/>
            </a:pPr>
            <a:r>
              <a:rPr lang="pt-PT" sz="3200" dirty="0"/>
              <a:t>Besoins des jeunes</a:t>
            </a:r>
          </a:p>
          <a:p>
            <a:pPr marL="342900" indent="-342900">
              <a:lnSpc>
                <a:spcPct val="120000"/>
              </a:lnSpc>
              <a:spcBef>
                <a:spcPts val="1200"/>
              </a:spcBef>
              <a:buFont typeface="System Font Regular"/>
              <a:buChar char="▸"/>
            </a:pPr>
            <a:r>
              <a:rPr lang="pt-PT" sz="3200" dirty="0"/>
              <a:t>Impact dans la vie des jeunes</a:t>
            </a:r>
          </a:p>
          <a:p>
            <a:pPr marL="342900" indent="-342900">
              <a:lnSpc>
                <a:spcPct val="120000"/>
              </a:lnSpc>
              <a:spcBef>
                <a:spcPts val="1200"/>
              </a:spcBef>
              <a:buFont typeface="System Font Regular"/>
              <a:buChar char="▸"/>
            </a:pPr>
            <a:r>
              <a:rPr lang="pt-PT" sz="3200" dirty="0"/>
              <a:t>Dimension européenne, participation des jeunes, apprentissage interculturel, éducation non formelle</a:t>
            </a:r>
          </a:p>
          <a:p>
            <a:pPr marL="342900" indent="-342900">
              <a:lnSpc>
                <a:spcPct val="120000"/>
              </a:lnSpc>
              <a:spcBef>
                <a:spcPts val="1200"/>
              </a:spcBef>
              <a:buFont typeface="System Font Regular"/>
              <a:buChar char="▸"/>
            </a:pPr>
            <a:r>
              <a:rPr lang="pt-PT" sz="3200" dirty="0"/>
              <a:t>Inclusion et égalité de genre</a:t>
            </a: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a:p>
            <a:pPr lvl="1">
              <a:lnSpc>
                <a:spcPct val="120000"/>
              </a:lnSpc>
              <a:spcBef>
                <a:spcPts val="1200"/>
              </a:spcBef>
            </a:pPr>
            <a:endParaRPr lang="pt-PT" sz="3200" dirty="0">
              <a:latin typeface="Calibri Light" panose="020F0302020204030204" pitchFamily="34" charset="0"/>
            </a:endParaRPr>
          </a:p>
          <a:p>
            <a:pPr>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PROJETS SOUTENUS</a:t>
            </a:r>
          </a:p>
        </p:txBody>
      </p:sp>
    </p:spTree>
    <p:extLst>
      <p:ext uri="{BB962C8B-B14F-4D97-AF65-F5344CB8AC3E}">
        <p14:creationId xmlns:p14="http://schemas.microsoft.com/office/powerpoint/2010/main" val="17436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2045070" y="1617406"/>
            <a:ext cx="10504933"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1" y="288759"/>
            <a:ext cx="11787640"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2" y="290171"/>
            <a:ext cx="11282467" cy="718145"/>
          </a:xfrm>
          <a:prstGeom prst="rect">
            <a:avLst/>
          </a:prstGeom>
        </p:spPr>
        <p:txBody>
          <a:bodyPr wrap="square" lIns="0" tIns="0" rIns="0" bIns="0" rtlCol="0" anchor="t">
            <a:spAutoFit/>
          </a:bodyPr>
          <a:lstStyle/>
          <a:p>
            <a:pPr marL="0" marR="0" lvl="0" indent="0" algn="l" defTabSz="914400" rtl="0" eaLnBrk="1" fontAlgn="auto" latinLnBrk="0" hangingPunct="1">
              <a:lnSpc>
                <a:spcPts val="5600"/>
              </a:lnSpc>
              <a:spcBef>
                <a:spcPts val="0"/>
              </a:spcBef>
              <a:spcAft>
                <a:spcPts val="0"/>
              </a:spcAft>
              <a:buClrTx/>
              <a:buSzTx/>
              <a:buFontTx/>
              <a:buNone/>
              <a:tabLst/>
              <a:defRPr/>
            </a:pPr>
            <a:r>
              <a:rPr kumimoji="0" lang="fr-FR" sz="4667" b="1" i="0" u="none" strike="noStrike" kern="1200" cap="all" spc="0" normalizeH="0" baseline="0" noProof="0" dirty="0">
                <a:ln>
                  <a:noFill/>
                </a:ln>
                <a:solidFill>
                  <a:prstClr val="white"/>
                </a:solidFill>
                <a:effectLst/>
                <a:uLnTx/>
                <a:uFillTx/>
                <a:latin typeface="Calibri" panose="020F0502020204030204" pitchFamily="34" charset="0"/>
                <a:ea typeface="+mn-ea"/>
                <a:cs typeface="+mn-cs"/>
              </a:rPr>
              <a:t>Priorités du secteur jeunesse 2022-25</a:t>
            </a:r>
          </a:p>
        </p:txBody>
      </p:sp>
      <p:sp>
        <p:nvSpPr>
          <p:cNvPr id="16" name="Rectangle 15">
            <a:extLst>
              <a:ext uri="{FF2B5EF4-FFF2-40B4-BE49-F238E27FC236}">
                <a16:creationId xmlns:a16="http://schemas.microsoft.com/office/drawing/2014/main" id="{CF9FE552-8819-A14B-8318-2BE081F564C1}"/>
              </a:ext>
            </a:extLst>
          </p:cNvPr>
          <p:cNvSpPr/>
          <p:nvPr/>
        </p:nvSpPr>
        <p:spPr>
          <a:xfrm>
            <a:off x="769372" y="3825078"/>
            <a:ext cx="11857592"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37A25F75-F1CD-604A-B614-EA7BB530D2A5}"/>
              </a:ext>
            </a:extLst>
          </p:cNvPr>
          <p:cNvSpPr/>
          <p:nvPr/>
        </p:nvSpPr>
        <p:spPr>
          <a:xfrm>
            <a:off x="-896815" y="2688698"/>
            <a:ext cx="10610441"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971D2F17-5FA6-2A48-832F-6B0D0C9D3C45}"/>
              </a:ext>
            </a:extLst>
          </p:cNvPr>
          <p:cNvSpPr/>
          <p:nvPr/>
        </p:nvSpPr>
        <p:spPr>
          <a:xfrm>
            <a:off x="-2847801" y="4908245"/>
            <a:ext cx="11420301"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T"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FCE17B0D-CCA0-4458-AB5C-C17D74DCB9A4}"/>
              </a:ext>
            </a:extLst>
          </p:cNvPr>
          <p:cNvSpPr txBox="1"/>
          <p:nvPr/>
        </p:nvSpPr>
        <p:spPr>
          <a:xfrm>
            <a:off x="643467" y="1705375"/>
            <a:ext cx="10905066" cy="4393982"/>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r>
              <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rPr>
              <a:t>Revitaliser la démocratie pluraliste</a:t>
            </a: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endPar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r>
              <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rPr>
              <a:t>Accès des jeunes aux droits</a:t>
            </a: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endPar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r>
              <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rPr>
              <a:t>Vivre ensemble dans des sociétés pacifiques et inclusives</a:t>
            </a: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endPar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Tx/>
              <a:buAutoNum type="arabicPeriod"/>
              <a:tabLst/>
              <a:defRPr/>
            </a:pPr>
            <a:r>
              <a:rPr kumimoji="0" lang="fr-FR" sz="2800" b="1" i="0" u="none" strike="noStrike" kern="1200" cap="all" spc="0" normalizeH="0" baseline="0" noProof="0" dirty="0">
                <a:ln>
                  <a:noFill/>
                </a:ln>
                <a:solidFill>
                  <a:prstClr val="black"/>
                </a:solidFill>
                <a:effectLst/>
                <a:uLnTx/>
                <a:uFillTx/>
                <a:latin typeface="Calibri" panose="020F0502020204030204" pitchFamily="34" charset="0"/>
                <a:ea typeface="+mn-ea"/>
                <a:cs typeface="+mn-cs"/>
              </a:rPr>
              <a:t>Travail de jeunesse</a:t>
            </a:r>
            <a:endParaRPr kumimoji="0" lang="fr-FR" sz="2600" b="0" i="0" u="none" strike="noStrike" kern="1200" cap="all" spc="300" normalizeH="0" baseline="0" noProof="0" dirty="0">
              <a:ln>
                <a:noFill/>
              </a:ln>
              <a:solidFill>
                <a:prstClr val="black"/>
              </a:solidFill>
              <a:effectLst/>
              <a:uLnTx/>
              <a:uFillTx/>
              <a:latin typeface="Calibri Light" panose="020F03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 typeface="System Font Regular"/>
              <a:buChar char="▸"/>
              <a:tabLst/>
              <a:defRPr/>
            </a:pPr>
            <a:endParaRPr kumimoji="0" lang="fr-FR" sz="2600" b="0" i="0" u="none" strike="noStrike" kern="1200" cap="none" spc="300" normalizeH="0" baseline="0" noProof="0" dirty="0">
              <a:ln>
                <a:noFill/>
              </a:ln>
              <a:solidFill>
                <a:prstClr val="black"/>
              </a:solidFill>
              <a:effectLst/>
              <a:uLnTx/>
              <a:uFillTx/>
              <a:latin typeface="Calibri Light" panose="020F03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 typeface="System Font Regular"/>
              <a:buChar char="▸"/>
              <a:tabLst/>
              <a:defRPr/>
            </a:pPr>
            <a:endParaRPr kumimoji="0" lang="fr-FR" sz="2600" b="0" i="0" u="none" strike="noStrike" kern="1200" cap="none" spc="300" normalizeH="0" baseline="0" noProof="0" dirty="0">
              <a:ln>
                <a:noFill/>
              </a:ln>
              <a:solidFill>
                <a:prstClr val="black"/>
              </a:solidFill>
              <a:effectLst/>
              <a:uLnTx/>
              <a:uFillTx/>
              <a:latin typeface="Calibri Light" panose="020F0302020204030204" pitchFamily="34" charset="0"/>
              <a:ea typeface="+mn-ea"/>
              <a:cs typeface="+mn-cs"/>
            </a:endParaRPr>
          </a:p>
          <a:p>
            <a:pPr marL="457200" marR="0" lvl="1" indent="0" algn="ctr" defTabSz="914400" rtl="0" eaLnBrk="1" fontAlgn="auto" latinLnBrk="0" hangingPunct="1">
              <a:lnSpc>
                <a:spcPct val="100000"/>
              </a:lnSpc>
              <a:spcBef>
                <a:spcPts val="1000"/>
              </a:spcBef>
              <a:spcAft>
                <a:spcPts val="0"/>
              </a:spcAft>
              <a:buClrTx/>
              <a:buSzTx/>
              <a:buFontTx/>
              <a:buNone/>
              <a:tabLst/>
              <a:defRPr/>
            </a:pPr>
            <a:endParaRPr kumimoji="0" lang="fr-FR" sz="2600" b="0" i="0" u="none" strike="noStrike" kern="1200" cap="none" spc="300" normalizeH="0" baseline="0" noProof="0" dirty="0">
              <a:ln>
                <a:noFill/>
              </a:ln>
              <a:solidFill>
                <a:prstClr val="black"/>
              </a:solidFill>
              <a:effectLst/>
              <a:uLnTx/>
              <a:uFillTx/>
              <a:latin typeface="Calibri Light" panose="020F0302020204030204" pitchFamily="34" charset="0"/>
              <a:ea typeface="+mn-ea"/>
              <a:cs typeface="+mn-cs"/>
            </a:endParaRPr>
          </a:p>
          <a:p>
            <a:pPr marL="0" marR="0" lvl="0" indent="0" algn="ctr" defTabSz="914400" rtl="0" eaLnBrk="1" fontAlgn="auto" latinLnBrk="0" hangingPunct="1">
              <a:lnSpc>
                <a:spcPct val="100000"/>
              </a:lnSpc>
              <a:spcBef>
                <a:spcPts val="1000"/>
              </a:spcBef>
              <a:spcAft>
                <a:spcPts val="0"/>
              </a:spcAft>
              <a:buClrTx/>
              <a:buSzTx/>
              <a:buFontTx/>
              <a:buNone/>
              <a:tabLst/>
              <a:defRPr/>
            </a:pPr>
            <a:endParaRPr kumimoji="0" lang="fr-FR" sz="2600" b="0" i="0" u="none" strike="noStrike" kern="1200" cap="none" spc="300" normalizeH="0" baseline="0" noProof="0" dirty="0">
              <a:ln>
                <a:noFill/>
              </a:ln>
              <a:solidFill>
                <a:prstClr val="black"/>
              </a:solidFill>
              <a:effectLst/>
              <a:uLnTx/>
              <a:uFillTx/>
              <a:latin typeface="Calibri Light" panose="020F0302020204030204" pitchFamily="34" charset="0"/>
              <a:ea typeface="+mn-ea"/>
              <a:cs typeface="+mn-cs"/>
            </a:endParaRPr>
          </a:p>
          <a:p>
            <a:pPr marL="342900" marR="0" lvl="0" indent="-342900" algn="ctr" defTabSz="914400" rtl="0" eaLnBrk="1" fontAlgn="auto" latinLnBrk="0" hangingPunct="1">
              <a:lnSpc>
                <a:spcPct val="100000"/>
              </a:lnSpc>
              <a:spcBef>
                <a:spcPts val="1000"/>
              </a:spcBef>
              <a:spcAft>
                <a:spcPts val="0"/>
              </a:spcAft>
              <a:buClrTx/>
              <a:buSzTx/>
              <a:buFont typeface="System Font Regular"/>
              <a:buChar char="▸"/>
              <a:tabLst/>
              <a:defRPr/>
            </a:pPr>
            <a:endParaRPr kumimoji="0" lang="fr-FR" sz="2600" b="0" i="0" u="none" strike="noStrike" kern="1200" cap="none" spc="300" normalizeH="0" baseline="0" noProof="0" dirty="0">
              <a:ln>
                <a:noFill/>
              </a:ln>
              <a:solidFill>
                <a:prstClr val="black"/>
              </a:solidFill>
              <a:effectLst/>
              <a:uLnTx/>
              <a:uFillTx/>
              <a:latin typeface="Calibri Light" panose="020F0302020204030204" pitchFamily="34" charset="0"/>
              <a:ea typeface="+mn-ea"/>
              <a:cs typeface="+mn-cs"/>
            </a:endParaRPr>
          </a:p>
        </p:txBody>
      </p:sp>
    </p:spTree>
    <p:extLst>
      <p:ext uri="{BB962C8B-B14F-4D97-AF65-F5344CB8AC3E}">
        <p14:creationId xmlns:p14="http://schemas.microsoft.com/office/powerpoint/2010/main" val="307353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16" grpId="0" animBg="1"/>
      <p:bldP spid="18" grpId="0" animBg="1"/>
      <p:bldP spid="2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04448"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3" name="Rectangle 12">
            <a:extLst>
              <a:ext uri="{FF2B5EF4-FFF2-40B4-BE49-F238E27FC236}">
                <a16:creationId xmlns:a16="http://schemas.microsoft.com/office/drawing/2014/main" id="{78E40EEB-87B9-4E4B-8C51-10B46396E200}"/>
              </a:ext>
            </a:extLst>
          </p:cNvPr>
          <p:cNvSpPr/>
          <p:nvPr/>
        </p:nvSpPr>
        <p:spPr>
          <a:xfrm>
            <a:off x="9338585"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4" name="Rectangle 13">
            <a:extLst>
              <a:ext uri="{FF2B5EF4-FFF2-40B4-BE49-F238E27FC236}">
                <a16:creationId xmlns:a16="http://schemas.microsoft.com/office/drawing/2014/main" id="{D7E78E34-91DA-C147-AC27-BD9C3F841A2A}"/>
              </a:ext>
            </a:extLst>
          </p:cNvPr>
          <p:cNvSpPr/>
          <p:nvPr/>
        </p:nvSpPr>
        <p:spPr>
          <a:xfrm>
            <a:off x="3382494"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4" name="Rectangle 23">
            <a:extLst>
              <a:ext uri="{FF2B5EF4-FFF2-40B4-BE49-F238E27FC236}">
                <a16:creationId xmlns:a16="http://schemas.microsoft.com/office/drawing/2014/main" id="{1EF80864-D403-FA4C-9AEE-4E96D2BA01E1}"/>
              </a:ext>
            </a:extLst>
          </p:cNvPr>
          <p:cNvSpPr/>
          <p:nvPr/>
        </p:nvSpPr>
        <p:spPr>
          <a:xfrm>
            <a:off x="6360540" y="-87681"/>
            <a:ext cx="2473663" cy="5736920"/>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0655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411719" y="288759"/>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LES SUBVENTIONS DU FEJ</a:t>
            </a:r>
          </a:p>
        </p:txBody>
      </p:sp>
      <p:sp>
        <p:nvSpPr>
          <p:cNvPr id="25" name="ZoneTexte 3">
            <a:extLst>
              <a:ext uri="{FF2B5EF4-FFF2-40B4-BE49-F238E27FC236}">
                <a16:creationId xmlns:a16="http://schemas.microsoft.com/office/drawing/2014/main" id="{5EB44D08-FA42-CA47-B7BC-71C5D32FAAF5}"/>
              </a:ext>
            </a:extLst>
          </p:cNvPr>
          <p:cNvSpPr txBox="1"/>
          <p:nvPr/>
        </p:nvSpPr>
        <p:spPr>
          <a:xfrm>
            <a:off x="368372" y="1224434"/>
            <a:ext cx="2473662" cy="4883239"/>
          </a:xfrm>
          <a:prstGeom prst="rect">
            <a:avLst/>
          </a:prstGeom>
        </p:spPr>
        <p:txBody>
          <a:bodyPr vert="horz" lIns="91440" tIns="45720" rIns="91440" bIns="45720" rtlCol="0">
            <a:normAutofit/>
          </a:bodyPr>
          <a:lstStyle/>
          <a:p>
            <a:pPr algn="ctr">
              <a:spcBef>
                <a:spcPts val="1200"/>
              </a:spcBef>
            </a:pPr>
            <a:r>
              <a:rPr lang="fr-FR" sz="2600" b="1" dirty="0">
                <a:latin typeface="Calibri" panose="020F0502020204030204" pitchFamily="34" charset="0"/>
              </a:rPr>
              <a:t>ACTIVITÉ PILOTE</a:t>
            </a:r>
            <a:endParaRPr lang="fr-FR" sz="2000" dirty="0">
              <a:solidFill>
                <a:srgbClr val="0A4595"/>
              </a:solidFill>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fr-FR" sz="2000" dirty="0" err="1">
                <a:solidFill>
                  <a:srgbClr val="0A4595"/>
                </a:solidFill>
                <a:latin typeface="Calibri" panose="020F0502020204030204" pitchFamily="34" charset="0"/>
                <a:cs typeface="Calibri" panose="020F0502020204030204" pitchFamily="34" charset="0"/>
              </a:rPr>
              <a:t>ONGs</a:t>
            </a:r>
            <a:r>
              <a:rPr lang="fr-FR" sz="2000" dirty="0">
                <a:solidFill>
                  <a:srgbClr val="0A4595"/>
                </a:solidFill>
                <a:latin typeface="Calibri" panose="020F0502020204030204" pitchFamily="34" charset="0"/>
                <a:cs typeface="Calibri" panose="020F0502020204030204" pitchFamily="34" charset="0"/>
              </a:rPr>
              <a:t> locales ou nationales</a:t>
            </a:r>
          </a:p>
          <a:p>
            <a:pPr marL="263525" indent="-176213">
              <a:spcBef>
                <a:spcPts val="1200"/>
              </a:spcBef>
              <a:buFont typeface="Arial" panose="020B0604020202020204" pitchFamily="34" charset="0"/>
              <a:buChar char="•"/>
            </a:pPr>
            <a:r>
              <a:rPr lang="fr-FR" sz="2000" dirty="0">
                <a:solidFill>
                  <a:srgbClr val="0A4595"/>
                </a:solidFill>
                <a:latin typeface="Calibri" panose="020F0502020204030204" pitchFamily="34" charset="0"/>
                <a:cs typeface="Calibri" panose="020F0502020204030204" pitchFamily="34" charset="0"/>
              </a:rPr>
              <a:t>Impact local, avec une dimension européenne et innovative</a:t>
            </a:r>
          </a:p>
          <a:p>
            <a:pPr marL="263525" indent="-176213">
              <a:spcBef>
                <a:spcPts val="1200"/>
              </a:spcBef>
              <a:buFont typeface="Arial" panose="020B0604020202020204" pitchFamily="34" charset="0"/>
              <a:buChar char="•"/>
            </a:pPr>
            <a:r>
              <a:rPr lang="fr-FR" sz="2000" dirty="0">
                <a:solidFill>
                  <a:srgbClr val="0A4595"/>
                </a:solidFill>
                <a:latin typeface="Calibri" panose="020F0502020204030204" pitchFamily="34" charset="0"/>
                <a:cs typeface="Calibri" panose="020F0502020204030204" pitchFamily="34" charset="0"/>
              </a:rPr>
              <a:t>Besoins des jeunes au niveau local</a:t>
            </a:r>
          </a:p>
          <a:p>
            <a:pPr marL="263525" indent="-176213">
              <a:spcBef>
                <a:spcPts val="1200"/>
              </a:spcBef>
              <a:buFont typeface="Arial" panose="020B0604020202020204" pitchFamily="34" charset="0"/>
              <a:buChar char="•"/>
            </a:pPr>
            <a:r>
              <a:rPr lang="fr-FR" sz="2000" dirty="0">
                <a:solidFill>
                  <a:srgbClr val="0A4595"/>
                </a:solidFill>
                <a:latin typeface="Calibri" panose="020F0502020204030204" pitchFamily="34" charset="0"/>
                <a:cs typeface="Calibri" panose="020F0502020204030204" pitchFamily="34" charset="0"/>
              </a:rPr>
              <a:t>Max. 15.000€</a:t>
            </a:r>
          </a:p>
          <a:p>
            <a:pPr algn="ctr">
              <a:spcBef>
                <a:spcPts val="1200"/>
              </a:spcBef>
            </a:pPr>
            <a:endParaRPr lang="fr-FR" sz="2400" dirty="0">
              <a:latin typeface="Calibri Light" panose="020F0302020204030204" pitchFamily="34" charset="0"/>
            </a:endParaRPr>
          </a:p>
          <a:p>
            <a:pPr marL="342900" indent="-342900" algn="ctr">
              <a:spcBef>
                <a:spcPts val="1200"/>
              </a:spcBef>
              <a:buFont typeface="System Font Regular"/>
              <a:buChar char="‣"/>
            </a:pPr>
            <a:endParaRPr lang="fr-FR" sz="2400" dirty="0">
              <a:latin typeface="Calibri Light" panose="020F0302020204030204" pitchFamily="34" charset="0"/>
            </a:endParaRPr>
          </a:p>
          <a:p>
            <a:pPr algn="ctr">
              <a:spcBef>
                <a:spcPts val="1200"/>
              </a:spcBef>
            </a:pPr>
            <a:endParaRPr lang="fr-FR" sz="2400" dirty="0">
              <a:solidFill>
                <a:schemeClr val="bg1"/>
              </a:solidFill>
              <a:latin typeface="Calibri Light" panose="020F0302020204030204" pitchFamily="34" charset="0"/>
            </a:endParaRPr>
          </a:p>
        </p:txBody>
      </p:sp>
      <p:sp>
        <p:nvSpPr>
          <p:cNvPr id="26" name="ZoneTexte 3">
            <a:extLst>
              <a:ext uri="{FF2B5EF4-FFF2-40B4-BE49-F238E27FC236}">
                <a16:creationId xmlns:a16="http://schemas.microsoft.com/office/drawing/2014/main" id="{D03AD904-6394-C042-8ACC-D79C0E923C33}"/>
              </a:ext>
            </a:extLst>
          </p:cNvPr>
          <p:cNvSpPr txBox="1"/>
          <p:nvPr/>
        </p:nvSpPr>
        <p:spPr>
          <a:xfrm>
            <a:off x="3257275" y="1037538"/>
            <a:ext cx="2758086" cy="5621310"/>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ACTIVITÉ INTERNATIONALE</a:t>
            </a:r>
            <a:endParaRPr lang="pt-PT" sz="2600" dirty="0">
              <a:latin typeface="Calibri" panose="020F0502020204030204" pitchFamily="34" charset="0"/>
            </a:endParaRPr>
          </a:p>
          <a:p>
            <a:pPr marL="263525" indent="-176213">
              <a:spcBef>
                <a:spcPts val="1200"/>
              </a:spcBef>
              <a:buFont typeface="Arial" panose="020B0604020202020204" pitchFamily="34" charset="0"/>
              <a:buChar char="•"/>
            </a:pPr>
            <a:r>
              <a:rPr lang="pt-PT" sz="1900" dirty="0">
                <a:solidFill>
                  <a:srgbClr val="0A4595"/>
                </a:solidFill>
                <a:latin typeface="Calibri" panose="020F0502020204030204" pitchFamily="34" charset="0"/>
                <a:cs typeface="Calibri" panose="020F0502020204030204" pitchFamily="34" charset="0"/>
              </a:rPr>
              <a:t>ONGs internationales ou nationales (avec partenaires)</a:t>
            </a:r>
            <a:endParaRPr lang="pt-PT" sz="1900" dirty="0">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pt-PT" sz="1900" dirty="0">
                <a:solidFill>
                  <a:srgbClr val="0A4595"/>
                </a:solidFill>
                <a:latin typeface="Calibri" panose="020F0502020204030204" pitchFamily="34" charset="0"/>
                <a:cs typeface="Calibri" panose="020F0502020204030204" pitchFamily="34" charset="0"/>
              </a:rPr>
              <a:t>Rencontre internationale de jeunes</a:t>
            </a:r>
          </a:p>
          <a:p>
            <a:pPr marL="263525" indent="-176213">
              <a:spcBef>
                <a:spcPts val="1200"/>
              </a:spcBef>
              <a:buFont typeface="Arial" panose="020B0604020202020204" pitchFamily="34" charset="0"/>
              <a:buChar char="•"/>
            </a:pPr>
            <a:r>
              <a:rPr lang="pt-PT" sz="1900" dirty="0">
                <a:solidFill>
                  <a:srgbClr val="0A4595"/>
                </a:solidFill>
                <a:latin typeface="Calibri" panose="020F0502020204030204" pitchFamily="34" charset="0"/>
                <a:cs typeface="Calibri" panose="020F0502020204030204" pitchFamily="34" charset="0"/>
              </a:rPr>
              <a:t>Différents pays représentés</a:t>
            </a:r>
          </a:p>
          <a:p>
            <a:pPr marL="263525" indent="-176213">
              <a:spcBef>
                <a:spcPts val="1200"/>
              </a:spcBef>
              <a:buFont typeface="Arial" panose="020B0604020202020204" pitchFamily="34" charset="0"/>
              <a:buChar char="•"/>
            </a:pPr>
            <a:r>
              <a:rPr lang="pt-PT" sz="1900" dirty="0">
                <a:solidFill>
                  <a:srgbClr val="0A4595"/>
                </a:solidFill>
                <a:latin typeface="Calibri" panose="020F0502020204030204" pitchFamily="34" charset="0"/>
                <a:cs typeface="Calibri" panose="020F0502020204030204" pitchFamily="34" charset="0"/>
              </a:rPr>
              <a:t>Effet démultiplicateur</a:t>
            </a:r>
          </a:p>
          <a:p>
            <a:pPr marL="263525" indent="-176213">
              <a:spcBef>
                <a:spcPts val="1200"/>
              </a:spcBef>
              <a:buFont typeface="Arial" panose="020B0604020202020204" pitchFamily="34" charset="0"/>
              <a:buChar char="•"/>
            </a:pPr>
            <a:r>
              <a:rPr lang="pt-PT" sz="1900" dirty="0">
                <a:solidFill>
                  <a:srgbClr val="0A4595"/>
                </a:solidFill>
                <a:latin typeface="Calibri" panose="020F0502020204030204" pitchFamily="34" charset="0"/>
                <a:cs typeface="Calibri" panose="020F0502020204030204" pitchFamily="34" charset="0"/>
              </a:rPr>
              <a:t>Max. 25.000€</a:t>
            </a:r>
          </a:p>
        </p:txBody>
      </p:sp>
      <p:sp>
        <p:nvSpPr>
          <p:cNvPr id="27" name="ZoneTexte 3">
            <a:extLst>
              <a:ext uri="{FF2B5EF4-FFF2-40B4-BE49-F238E27FC236}">
                <a16:creationId xmlns:a16="http://schemas.microsoft.com/office/drawing/2014/main" id="{16970AFA-8CE7-184E-AF9B-007CC64ED9A1}"/>
              </a:ext>
            </a:extLst>
          </p:cNvPr>
          <p:cNvSpPr txBox="1"/>
          <p:nvPr/>
        </p:nvSpPr>
        <p:spPr>
          <a:xfrm>
            <a:off x="6360541" y="1037538"/>
            <a:ext cx="2473662" cy="6217363"/>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PLAN DE TRAVAIL ANNUEL</a:t>
            </a:r>
            <a:endParaRPr lang="pt-PT" sz="2600" dirty="0">
              <a:latin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ONGs internationales et réseaux</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Projet international annuel, avec au moins une activité internationale</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a:t>
            </a:r>
          </a:p>
          <a:p>
            <a:pPr marL="342900" indent="-342900">
              <a:spcBef>
                <a:spcPts val="1200"/>
              </a:spcBef>
              <a:buFont typeface="System Font Regular"/>
              <a:buChar char="‣"/>
            </a:pPr>
            <a:endParaRPr lang="pt-PT" sz="24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
        <p:nvSpPr>
          <p:cNvPr id="28" name="ZoneTexte 3">
            <a:extLst>
              <a:ext uri="{FF2B5EF4-FFF2-40B4-BE49-F238E27FC236}">
                <a16:creationId xmlns:a16="http://schemas.microsoft.com/office/drawing/2014/main" id="{6A5C3644-85D1-044C-889C-8C32ACC27CC3}"/>
              </a:ext>
            </a:extLst>
          </p:cNvPr>
          <p:cNvSpPr txBox="1"/>
          <p:nvPr/>
        </p:nvSpPr>
        <p:spPr>
          <a:xfrm>
            <a:off x="9338586" y="1039800"/>
            <a:ext cx="2473662" cy="6742019"/>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SUBVENTION STRUCTURELLE (SS)</a:t>
            </a:r>
            <a:endParaRPr lang="pt-PT" sz="2600" dirty="0">
              <a:latin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ONGs internationales et réseaux eligibles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Soutien coûts opérationnels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 </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sur 2 ans</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(30 + 30)</a:t>
            </a:r>
            <a:endParaRPr lang="pt-PT" sz="20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193788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3" grpId="0" animBg="1"/>
      <p:bldP spid="14" grpId="0" animBg="1"/>
      <p:bldP spid="24" grpId="0" animBg="1"/>
      <p:bldP spid="22" grpId="0" animBg="1"/>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pic>
        <p:nvPicPr>
          <p:cNvPr id="18" name="Picture 17">
            <a:extLst>
              <a:ext uri="{FF2B5EF4-FFF2-40B4-BE49-F238E27FC236}">
                <a16:creationId xmlns:a16="http://schemas.microsoft.com/office/drawing/2014/main" id="{2C95B888-7B57-794A-8EF2-EFB80788490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
        <p:nvSpPr>
          <p:cNvPr id="22" name="Rectangle 21">
            <a:extLst>
              <a:ext uri="{FF2B5EF4-FFF2-40B4-BE49-F238E27FC236}">
                <a16:creationId xmlns:a16="http://schemas.microsoft.com/office/drawing/2014/main" id="{0F97DB54-A813-E24D-8C4A-2BDF6D1A3185}"/>
              </a:ext>
            </a:extLst>
          </p:cNvPr>
          <p:cNvSpPr/>
          <p:nvPr/>
        </p:nvSpPr>
        <p:spPr>
          <a:xfrm>
            <a:off x="-194872" y="288759"/>
            <a:ext cx="53764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411719" y="319119"/>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ACTIVITÉ PILOTE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177698"/>
            <a:ext cx="7645760" cy="4438952"/>
          </a:xfrm>
          <a:prstGeom prst="rect">
            <a:avLst/>
          </a:prstGeom>
        </p:spPr>
        <p:txBody>
          <a:bodyPr vert="horz" lIns="91440" tIns="45720" rIns="91440" bIns="45720" rtlCol="0">
            <a:normAutofit fontScale="70000" lnSpcReduction="20000"/>
          </a:bodyPr>
          <a:lstStyle/>
          <a:p>
            <a:pPr marL="342900" indent="-342900">
              <a:lnSpc>
                <a:spcPct val="120000"/>
              </a:lnSpc>
              <a:spcBef>
                <a:spcPts val="1200"/>
              </a:spcBef>
              <a:buFont typeface="System Font Regular"/>
              <a:buChar char="▸"/>
            </a:pPr>
            <a:r>
              <a:rPr lang="pt-PT" sz="3200" dirty="0">
                <a:latin typeface="Calibri" panose="020F0502020204030204" pitchFamily="34" charset="0"/>
              </a:rPr>
              <a:t>Répond à un besoin ou un défi auquel les jeunes font face</a:t>
            </a:r>
          </a:p>
          <a:p>
            <a:pPr marL="342900" indent="-342900">
              <a:lnSpc>
                <a:spcPct val="120000"/>
              </a:lnSpc>
              <a:spcBef>
                <a:spcPts val="1200"/>
              </a:spcBef>
              <a:buFont typeface="System Font Regular"/>
              <a:buChar char="▸"/>
            </a:pPr>
            <a:r>
              <a:rPr lang="pt-PT" sz="3200" dirty="0">
                <a:latin typeface="Calibri" panose="020F0502020204030204" pitchFamily="34" charset="0"/>
              </a:rPr>
              <a:t>En lien avec le contexte local et impact local</a:t>
            </a:r>
          </a:p>
          <a:p>
            <a:pPr marL="342900" indent="-342900">
              <a:lnSpc>
                <a:spcPct val="120000"/>
              </a:lnSpc>
              <a:spcBef>
                <a:spcPts val="1200"/>
              </a:spcBef>
              <a:buFont typeface="System Font Regular"/>
              <a:buChar char="▸"/>
            </a:pPr>
            <a:r>
              <a:rPr lang="pt-PT" sz="3200" dirty="0">
                <a:latin typeface="Calibri" panose="020F0502020204030204" pitchFamily="34" charset="0"/>
              </a:rPr>
              <a:t>Dimension européenne et innovation</a:t>
            </a:r>
          </a:p>
          <a:p>
            <a:pPr marL="342900" indent="-342900">
              <a:lnSpc>
                <a:spcPct val="120000"/>
              </a:lnSpc>
              <a:spcBef>
                <a:spcPts val="1200"/>
              </a:spcBef>
              <a:buFont typeface="System Font Regular"/>
              <a:buChar char="▸"/>
            </a:pPr>
            <a:r>
              <a:rPr lang="pt-PT" sz="3200" dirty="0"/>
              <a:t>Durée max : 1 an</a:t>
            </a:r>
          </a:p>
          <a:p>
            <a:pPr marL="342900" indent="-342900">
              <a:lnSpc>
                <a:spcPct val="120000"/>
              </a:lnSpc>
              <a:spcBef>
                <a:spcPts val="1200"/>
              </a:spcBef>
              <a:buFont typeface="System Font Regular"/>
              <a:buChar char="▸"/>
            </a:pPr>
            <a:r>
              <a:rPr lang="pt-PT" sz="3200" dirty="0"/>
              <a:t>ONGs locales ou nationales</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a:latin typeface="Calibri" panose="020F0502020204030204" pitchFamily="34" charset="0"/>
              </a:rPr>
              <a:t>Plusieurs dates limites par an</a:t>
            </a:r>
            <a:r>
              <a:rPr lang="pt-PT" sz="3200" dirty="0">
                <a:latin typeface="+mj-lt"/>
              </a:rPr>
              <a:t> (voir </a:t>
            </a:r>
            <a:r>
              <a:rPr lang="pt-PT" sz="3200" dirty="0">
                <a:latin typeface="+mj-lt"/>
                <a:hlinkClick r:id="rId7"/>
              </a:rPr>
              <a:t>site internet</a:t>
            </a:r>
            <a:r>
              <a:rPr lang="pt-PT" sz="3200" dirty="0">
                <a:latin typeface="+mj-lt"/>
              </a:rPr>
              <a:t>)</a:t>
            </a:r>
          </a:p>
          <a:p>
            <a:pPr marL="342900" indent="-342900">
              <a:lnSpc>
                <a:spcPct val="120000"/>
              </a:lnSpc>
              <a:spcBef>
                <a:spcPts val="1200"/>
              </a:spcBef>
              <a:buFont typeface="System Font Regular"/>
              <a:buChar char="▸"/>
            </a:pPr>
            <a:r>
              <a:rPr lang="pt-PT" sz="3200" dirty="0">
                <a:latin typeface="+mj-lt"/>
              </a:rPr>
              <a:t>Max. </a:t>
            </a:r>
            <a:r>
              <a:rPr lang="pt-PT" sz="3200" dirty="0"/>
              <a:t>15.000€ </a:t>
            </a:r>
            <a:r>
              <a:rPr lang="pt-PT" sz="3200" dirty="0">
                <a:latin typeface="+mj-lt"/>
              </a:rPr>
              <a:t>(100% du financement)</a:t>
            </a:r>
          </a:p>
          <a:p>
            <a:pPr marL="342900" indent="-342900">
              <a:lnSpc>
                <a:spcPct val="120000"/>
              </a:lnSpc>
              <a:spcBef>
                <a:spcPts val="1200"/>
              </a:spcBef>
              <a:buFont typeface="System Font Regular"/>
              <a:buChar char="▸"/>
            </a:pPr>
            <a:r>
              <a:rPr lang="pt-PT" sz="3200" dirty="0"/>
              <a:t>Coûts administratifs elligibles </a:t>
            </a:r>
            <a:r>
              <a:rPr lang="pt-PT" sz="3200" dirty="0">
                <a:latin typeface="+mj-lt"/>
              </a:rPr>
              <a:t>(max </a:t>
            </a:r>
            <a:r>
              <a:rPr lang="pt-PT" sz="3200" dirty="0"/>
              <a:t>7% </a:t>
            </a:r>
            <a:r>
              <a:rPr lang="pt-PT" sz="3200" dirty="0">
                <a:latin typeface="+mj-lt"/>
              </a:rPr>
              <a:t>de la subvention) et salaires pour la coordination des projets jusqu’à 10%</a:t>
            </a: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Tree>
    <p:extLst>
      <p:ext uri="{BB962C8B-B14F-4D97-AF65-F5344CB8AC3E}">
        <p14:creationId xmlns:p14="http://schemas.microsoft.com/office/powerpoint/2010/main" val="163656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6374</TotalTime>
  <Words>5434</Words>
  <Application>Microsoft Office PowerPoint</Application>
  <PresentationFormat>Widescreen</PresentationFormat>
  <Paragraphs>400</Paragraphs>
  <Slides>17</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Aharoni</vt:lpstr>
      <vt:lpstr>Arial</vt:lpstr>
      <vt:lpstr>Calibri</vt:lpstr>
      <vt:lpstr>Calibri </vt:lpstr>
      <vt:lpstr>Calibri Light</vt:lpstr>
      <vt:lpstr>Courier New</vt:lpstr>
      <vt:lpstr>Open Sans</vt:lpstr>
      <vt:lpstr>Söhne</vt:lpstr>
      <vt:lpstr>System Font Regular</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BARCELOS Marcio</dc:creator>
  <cp:lastModifiedBy>GEORGESCU Mara</cp:lastModifiedBy>
  <cp:revision>230</cp:revision>
  <cp:lastPrinted>2023-05-30T09:42:45Z</cp:lastPrinted>
  <dcterms:created xsi:type="dcterms:W3CDTF">2020-01-29T11:29:06Z</dcterms:created>
  <dcterms:modified xsi:type="dcterms:W3CDTF">2024-03-14T15:35:03Z</dcterms:modified>
</cp:coreProperties>
</file>