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3" r:id="rId1"/>
    <p:sldMasterId id="2147483685" r:id="rId2"/>
    <p:sldMasterId id="2147483687" r:id="rId3"/>
    <p:sldMasterId id="2147483677" r:id="rId4"/>
    <p:sldMasterId id="2147483690" r:id="rId5"/>
  </p:sldMasterIdLst>
  <p:notesMasterIdLst>
    <p:notesMasterId r:id="rId35"/>
  </p:notesMasterIdLst>
  <p:handoutMasterIdLst>
    <p:handoutMasterId r:id="rId36"/>
  </p:handoutMasterIdLst>
  <p:sldIdLst>
    <p:sldId id="314" r:id="rId6"/>
    <p:sldId id="329" r:id="rId7"/>
    <p:sldId id="344" r:id="rId8"/>
    <p:sldId id="275" r:id="rId9"/>
    <p:sldId id="342" r:id="rId10"/>
    <p:sldId id="343" r:id="rId11"/>
    <p:sldId id="346" r:id="rId12"/>
    <p:sldId id="347" r:id="rId13"/>
    <p:sldId id="348" r:id="rId14"/>
    <p:sldId id="345" r:id="rId15"/>
    <p:sldId id="331" r:id="rId16"/>
    <p:sldId id="341" r:id="rId17"/>
    <p:sldId id="330" r:id="rId18"/>
    <p:sldId id="301" r:id="rId19"/>
    <p:sldId id="325" r:id="rId20"/>
    <p:sldId id="326" r:id="rId21"/>
    <p:sldId id="327" r:id="rId22"/>
    <p:sldId id="334" r:id="rId23"/>
    <p:sldId id="337" r:id="rId24"/>
    <p:sldId id="349" r:id="rId25"/>
    <p:sldId id="339" r:id="rId26"/>
    <p:sldId id="333" r:id="rId27"/>
    <p:sldId id="332" r:id="rId28"/>
    <p:sldId id="335" r:id="rId29"/>
    <p:sldId id="336" r:id="rId30"/>
    <p:sldId id="338" r:id="rId31"/>
    <p:sldId id="328" r:id="rId32"/>
    <p:sldId id="350" r:id="rId33"/>
    <p:sldId id="274" r:id="rId34"/>
  </p:sldIdLst>
  <p:sldSz cx="9144000" cy="6858000" type="screen4x3"/>
  <p:notesSz cx="6805613" cy="99441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33" userDrawn="1">
          <p15:clr>
            <a:srgbClr val="A4A3A4"/>
          </p15:clr>
        </p15:guide>
        <p15:guide id="4" pos="19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40"/>
    <a:srgbClr val="23438C"/>
    <a:srgbClr val="D6EEFF"/>
    <a:srgbClr val="F3F2F5"/>
    <a:srgbClr val="0000CC"/>
    <a:srgbClr val="0066FF"/>
    <a:srgbClr val="660033"/>
    <a:srgbClr val="E66CCC"/>
    <a:srgbClr val="0D3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8" autoAdjust="0"/>
    <p:restoredTop sz="94422" autoAdjust="0"/>
  </p:normalViewPr>
  <p:slideViewPr>
    <p:cSldViewPr snapToGrid="0" snapToObjects="1">
      <p:cViewPr>
        <p:scale>
          <a:sx n="133" d="100"/>
          <a:sy n="133" d="100"/>
        </p:scale>
        <p:origin x="-672" y="72"/>
      </p:cViewPr>
      <p:guideLst>
        <p:guide orient="horz" pos="2160"/>
        <p:guide pos="2880"/>
        <p:guide pos="3833"/>
        <p:guide pos="19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14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emir\AppData\Local\Microsoft\Windows\Temporary%20Internet%20Files\Content.Outlook\512CEXLK\PWANNER%20critera%20FARO%20avril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radarChart>
        <c:radarStyle val="filled"/>
        <c:varyColors val="0"/>
        <c:ser>
          <c:idx val="0"/>
          <c:order val="0"/>
          <c:tx>
            <c:strRef>
              <c:f>'[PWANNER critera FARO avril17.xlsx]Graphique'!$G$75</c:f>
              <c:strCache>
                <c:ptCount val="1"/>
                <c:pt idx="0">
                  <c:v>2016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2000"/>
                  </a:schemeClr>
                </a:gs>
              </a:gsLst>
              <a:lin ang="0" scaled="1"/>
              <a:tileRect/>
            </a:gradFill>
          </c:spPr>
          <c:cat>
            <c:strRef>
              <c:f>'[PWANNER critera FARO avril17.xlsx]Graphique'!$C$74:$F$74</c:f>
              <c:strCache>
                <c:ptCount val="4"/>
                <c:pt idx="0">
                  <c:v>Facilitator</c:v>
                </c:pt>
                <c:pt idx="1">
                  <c:v>Heritage Community</c:v>
                </c:pt>
                <c:pt idx="2">
                  <c:v>Public Institutions </c:v>
                </c:pt>
                <c:pt idx="3">
                  <c:v>Private Sector</c:v>
                </c:pt>
              </c:strCache>
            </c:strRef>
          </c:cat>
          <c:val>
            <c:numRef>
              <c:f>'[PWANNER critera FARO avril17.xlsx]Graphique'!$C$75:$F$75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58-484D-A93A-D5AA10DEBE4E}"/>
            </c:ext>
          </c:extLst>
        </c:ser>
        <c:ser>
          <c:idx val="1"/>
          <c:order val="1"/>
          <c:tx>
            <c:strRef>
              <c:f>'[PWANNER critera FARO avril17.xlsx]Graphique'!$G$76</c:f>
              <c:strCache>
                <c:ptCount val="1"/>
                <c:pt idx="0">
                  <c:v>2018</c:v>
                </c:pt>
              </c:strCache>
            </c:strRef>
          </c:tx>
          <c:spPr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alpha val="12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c:spPr>
          <c:cat>
            <c:strRef>
              <c:f>'[PWANNER critera FARO avril17.xlsx]Graphique'!$C$74:$F$74</c:f>
              <c:strCache>
                <c:ptCount val="4"/>
                <c:pt idx="0">
                  <c:v>Facilitator</c:v>
                </c:pt>
                <c:pt idx="1">
                  <c:v>Heritage Community</c:v>
                </c:pt>
                <c:pt idx="2">
                  <c:v>Public Institutions </c:v>
                </c:pt>
                <c:pt idx="3">
                  <c:v>Private Sector</c:v>
                </c:pt>
              </c:strCache>
            </c:strRef>
          </c:cat>
          <c:val>
            <c:numRef>
              <c:f>'[PWANNER critera FARO avril17.xlsx]Graphique'!$C$76:$F$76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  <c:pt idx="2">
                  <c:v>2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F58-484D-A93A-D5AA10DEB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346496"/>
        <c:axId val="82101376"/>
      </c:radarChart>
      <c:catAx>
        <c:axId val="80346496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crossAx val="82101376"/>
        <c:crosses val="autoZero"/>
        <c:auto val="1"/>
        <c:lblAlgn val="ctr"/>
        <c:lblOffset val="100"/>
        <c:noMultiLvlLbl val="0"/>
      </c:catAx>
      <c:valAx>
        <c:axId val="82101376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none"/>
        <c:tickLblPos val="nextTo"/>
        <c:crossAx val="803464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0.24074</cdr:x>
      <cdr:y>0.18679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0" y="0"/>
          <a:ext cx="1115961" cy="594852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en-US" sz="800"/>
            <a:t>Example of self evaluation</a:t>
          </a:r>
          <a:r>
            <a:rPr lang="en-US" sz="800" baseline="0"/>
            <a:t> - two years after baseline measure</a:t>
          </a:r>
          <a:endParaRPr lang="en-US" sz="8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14208671-A0B8-3E47-A7D9-43510B064522}" type="datetime1">
              <a:rPr lang="fr-FR" smtClean="0"/>
              <a:t>27/09/2017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6759D221-9A09-9540-B314-8604B0193E3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850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>
              <a:defRPr sz="1300"/>
            </a:lvl1pPr>
          </a:lstStyle>
          <a:p>
            <a:fld id="{7B3B23B9-18C7-DB45-B429-7B8C8BC37F52}" type="datetime1">
              <a:rPr lang="fr-FR" smtClean="0"/>
              <a:t>27/09/2017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6" tIns="47854" rIns="95706" bIns="4785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5706" tIns="47854" rIns="95706" bIns="47854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>
              <a:defRPr sz="1300"/>
            </a:lvl1pPr>
          </a:lstStyle>
          <a:p>
            <a:fld id="{7337B99B-D378-6C49-AC24-BA32949E8AE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983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a window of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033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7B99B-D378-6C49-AC24-BA32949E8AE6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93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B32-7EE3-4B47-8E3B-B3A98341C45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44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27/09/2017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6E88323B-C494-9644-A6FD-4EEB2F59D7F4}" type="datetime1">
              <a:rPr lang="fr-FR" smtClean="0"/>
              <a:pPr/>
              <a:t>27/09/2017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477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27/09/2017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920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27/09/2017</a:t>
            </a:fld>
            <a:endParaRPr lang="fr-FR" dirty="0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0756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D3027B32-7EE3-4B47-8E3B-B3A98341C45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85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27/09/2017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40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27/09/2017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titre 6"/>
          <p:cNvSpPr>
            <a:spLocks noGrp="1"/>
          </p:cNvSpPr>
          <p:nvPr>
            <p:ph type="title"/>
          </p:nvPr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Name of the </a:t>
            </a:r>
            <a:r>
              <a:rPr lang="fr-FR" dirty="0" err="1"/>
              <a:t>presentation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107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/>
          <p:cNvSpPr>
            <a:spLocks noGrp="1"/>
          </p:cNvSpPr>
          <p:nvPr>
            <p:ph type="title"/>
          </p:nvPr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Nom de la présentation</a:t>
            </a:r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6E88323B-C494-9644-A6FD-4EEB2F59D7F4}" type="datetime1">
              <a:rPr lang="fr-FR" smtClean="0"/>
              <a:pPr/>
              <a:t>27/09/2017</a:t>
            </a:fld>
            <a:endParaRPr lang="fr-FR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107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r" defTabSz="457200" rtl="0" eaLnBrk="1" latinLnBrk="0" hangingPunct="1">
        <a:spcBef>
          <a:spcPct val="0"/>
        </a:spcBef>
        <a:buNone/>
        <a:defRPr sz="2000" kern="1200">
          <a:solidFill>
            <a:srgbClr val="FFFFFF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6E88323B-C494-9644-A6FD-4EEB2F59D7F4}" type="datetime1">
              <a:rPr lang="fr-FR" smtClean="0"/>
              <a:pPr/>
              <a:t>27/09/2017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fld id="{E8716A00-CC3F-A24A-9B86-816E9CA7F4A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958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coe.int/en/web/conventions/search-on-treaties/-/conventions/treaty/199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74eMTcLFydM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faro.convention@coe.int" TargetMode="External"/><Relationship Id="rId2" Type="http://schemas.openxmlformats.org/officeDocument/2006/relationships/hyperlink" Target="http://www.coe.int/faro-action-pla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4238625"/>
            <a:ext cx="9144000" cy="1905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GB" sz="2400" b="1" dirty="0">
                <a:solidFill>
                  <a:srgbClr val="0D347D"/>
                </a:solidFill>
                <a:latin typeface="Arial Narrow" panose="020B0606020202030204" pitchFamily="34" charset="0"/>
                <a:hlinkClick r:id="rId2"/>
              </a:rPr>
              <a:t>Framework Convention on the Value of Cultural Heritage for Society</a:t>
            </a:r>
            <a:r>
              <a:rPr lang="en-GB" sz="2400" b="1" dirty="0">
                <a:solidFill>
                  <a:srgbClr val="0D347D"/>
                </a:solidFill>
                <a:latin typeface="Arial Narrow" panose="020B0606020202030204" pitchFamily="34" charset="0"/>
              </a:rPr>
              <a:t> </a:t>
            </a:r>
            <a:br>
              <a:rPr lang="en-GB" sz="2400" b="1" dirty="0">
                <a:solidFill>
                  <a:srgbClr val="0D347D"/>
                </a:solidFill>
                <a:latin typeface="Arial Narrow" panose="020B0606020202030204" pitchFamily="34" charset="0"/>
              </a:rPr>
            </a:br>
            <a:r>
              <a:rPr lang="en-GB" sz="2400" dirty="0"/>
              <a:t/>
            </a:r>
            <a:br>
              <a:rPr lang="en-GB" sz="2400" dirty="0"/>
            </a:br>
            <a:r>
              <a:rPr lang="fr-FR" sz="3200" b="1" dirty="0">
                <a:solidFill>
                  <a:srgbClr val="0D347D"/>
                </a:solidFill>
                <a:latin typeface="Arial Narrow" panose="020B0606020202030204" pitchFamily="34" charset="0"/>
              </a:rPr>
              <a:t/>
            </a:r>
            <a:br>
              <a:rPr lang="fr-FR" sz="3200" b="1" dirty="0">
                <a:solidFill>
                  <a:srgbClr val="0D347D"/>
                </a:solidFill>
                <a:latin typeface="Arial Narrow" panose="020B0606020202030204" pitchFamily="34" charset="0"/>
              </a:rPr>
            </a:br>
            <a:r>
              <a:rPr lang="fr-FR" sz="2400" b="1" dirty="0" smtClean="0">
                <a:solidFill>
                  <a:srgbClr val="0D347D"/>
                </a:solidFill>
                <a:latin typeface="Arial Narrow" panose="020B0606020202030204" pitchFamily="34" charset="0"/>
              </a:rPr>
              <a:t>Georgia, 2-5 </a:t>
            </a:r>
            <a:r>
              <a:rPr lang="fr-FR" sz="2400" b="1" dirty="0" err="1" smtClean="0">
                <a:solidFill>
                  <a:srgbClr val="0D347D"/>
                </a:solidFill>
                <a:latin typeface="Arial Narrow" panose="020B0606020202030204" pitchFamily="34" charset="0"/>
              </a:rPr>
              <a:t>October</a:t>
            </a:r>
            <a:r>
              <a:rPr lang="fr-FR" sz="2400" b="1" dirty="0" smtClean="0">
                <a:solidFill>
                  <a:srgbClr val="0D347D"/>
                </a:solidFill>
                <a:latin typeface="Arial Narrow" panose="020B0606020202030204" pitchFamily="34" charset="0"/>
              </a:rPr>
              <a:t> 2017</a:t>
            </a:r>
            <a:r>
              <a:rPr lang="fr-FR" sz="3200" b="1" dirty="0">
                <a:solidFill>
                  <a:srgbClr val="0D347D"/>
                </a:solidFill>
                <a:latin typeface="Arial Narrow" panose="020B0606020202030204" pitchFamily="34" charset="0"/>
              </a:rPr>
              <a:t/>
            </a:r>
            <a:br>
              <a:rPr lang="fr-FR" sz="3200" b="1" dirty="0">
                <a:solidFill>
                  <a:srgbClr val="0D347D"/>
                </a:solidFill>
                <a:latin typeface="Arial Narrow" panose="020B0606020202030204" pitchFamily="34" charset="0"/>
              </a:rPr>
            </a:b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D347D"/>
                </a:solidFill>
                <a:latin typeface="Arial Narrow" panose="020B0606020202030204" pitchFamily="34" charset="0"/>
              </a:rPr>
              <a:t>Hakan Shearer Demir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5"/>
            <a:ext cx="9160477" cy="3795872"/>
          </a:xfrm>
          <a:prstGeom prst="rect">
            <a:avLst/>
          </a:prstGeom>
        </p:spPr>
      </p:pic>
      <p:sp>
        <p:nvSpPr>
          <p:cNvPr id="1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88323B-C494-9644-A6FD-4EEB2F59D7F4}" type="datetime1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27/09/2017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16A00-CC3F-A24A-9B86-816E9CA7F4AC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charset="0"/>
                <a:ea typeface="Arial Narrow" charset="0"/>
                <a:cs typeface="Arial Narrow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71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b="1" i="1" dirty="0" smtClean="0"/>
              <a:t>Faro Convention Process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u="sng" dirty="0" smtClean="0"/>
              <a:t>Faro Action Plan </a:t>
            </a:r>
          </a:p>
          <a:p>
            <a:r>
              <a:rPr lang="en-GB" dirty="0" smtClean="0"/>
              <a:t>Promotion </a:t>
            </a:r>
          </a:p>
          <a:p>
            <a:r>
              <a:rPr lang="en-GB" dirty="0" smtClean="0"/>
              <a:t>Faro Convention Network</a:t>
            </a:r>
          </a:p>
          <a:p>
            <a:r>
              <a:rPr lang="en-GB" dirty="0" smtClean="0"/>
              <a:t>Faro </a:t>
            </a:r>
            <a:r>
              <a:rPr lang="en-GB" dirty="0"/>
              <a:t>Convention </a:t>
            </a:r>
            <a:r>
              <a:rPr lang="en-GB" dirty="0" smtClean="0"/>
              <a:t>in Action</a:t>
            </a:r>
          </a:p>
          <a:p>
            <a:r>
              <a:rPr lang="en-GB" dirty="0" smtClean="0"/>
              <a:t>Faro Convention Research</a:t>
            </a:r>
          </a:p>
          <a:p>
            <a:r>
              <a:rPr lang="en-GB" dirty="0" smtClean="0"/>
              <a:t>Faro Convention Spotlights </a:t>
            </a:r>
            <a:endParaRPr lang="en-US" dirty="0"/>
          </a:p>
        </p:txBody>
      </p:sp>
      <p:pic>
        <p:nvPicPr>
          <p:cNvPr id="15" name="Picture 8" descr="C:\Users\demir\AppData\Local\Microsoft\Windows\Temporary Internet Files\Content.IE5\NDDDAWRH\case_study_ico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363" y="2820351"/>
            <a:ext cx="2706624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07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7887" y="1478518"/>
            <a:ext cx="5585791" cy="69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6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/>
              <a:t>Parameters</a:t>
            </a:r>
          </a:p>
          <a:p>
            <a:pPr marL="0" lvl="0" indent="0">
              <a:buNone/>
            </a:pPr>
            <a:endParaRPr lang="en-US" b="1" dirty="0"/>
          </a:p>
          <a:p>
            <a:pPr lvl="0"/>
            <a:r>
              <a:rPr lang="en-US" b="1" dirty="0"/>
              <a:t>Heritage is a social and political construct</a:t>
            </a:r>
            <a:r>
              <a:rPr lang="en-US" dirty="0"/>
              <a:t> </a:t>
            </a:r>
          </a:p>
          <a:p>
            <a:pPr lvl="0"/>
            <a:r>
              <a:rPr lang="en-US" b="1" dirty="0"/>
              <a:t>Exercise in democracy and human rights</a:t>
            </a:r>
          </a:p>
          <a:p>
            <a:pPr lvl="0"/>
            <a:r>
              <a:rPr lang="en-US" b="1" dirty="0"/>
              <a:t>Heritage as means and not as an end in itself</a:t>
            </a:r>
          </a:p>
          <a:p>
            <a:pPr lvl="0"/>
            <a:r>
              <a:rPr lang="en-US" b="1" dirty="0"/>
              <a:t>Relations between peoples, places and stories</a:t>
            </a:r>
            <a:r>
              <a:rPr lang="en-US" dirty="0"/>
              <a:t> </a:t>
            </a:r>
          </a:p>
          <a:p>
            <a:pPr marL="0" lvl="0" indent="0">
              <a:buNone/>
            </a:pPr>
            <a:r>
              <a:rPr lang="en-US" dirty="0"/>
              <a:t>a. </a:t>
            </a:r>
            <a:r>
              <a:rPr lang="en-US" b="1" dirty="0"/>
              <a:t>Heritage governance</a:t>
            </a:r>
            <a:r>
              <a:rPr lang="en-US" dirty="0"/>
              <a:t> –communities’ central role</a:t>
            </a:r>
          </a:p>
          <a:p>
            <a:pPr marL="0" lvl="0" indent="0">
              <a:buNone/>
            </a:pPr>
            <a:r>
              <a:rPr lang="en-US" dirty="0"/>
              <a:t>b. </a:t>
            </a:r>
            <a:r>
              <a:rPr lang="en-US" b="1" dirty="0"/>
              <a:t>The role of heritage</a:t>
            </a:r>
            <a:r>
              <a:rPr lang="en-US" dirty="0"/>
              <a:t> in addressing societal challenges</a:t>
            </a:r>
          </a:p>
        </p:txBody>
      </p:sp>
    </p:spTree>
    <p:extLst>
      <p:ext uri="{BB962C8B-B14F-4D97-AF65-F5344CB8AC3E}">
        <p14:creationId xmlns:p14="http://schemas.microsoft.com/office/powerpoint/2010/main" val="35697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13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itre 2"/>
          <p:cNvSpPr txBox="1">
            <a:spLocks/>
          </p:cNvSpPr>
          <p:nvPr/>
        </p:nvSpPr>
        <p:spPr>
          <a:xfrm>
            <a:off x="4472174" y="274638"/>
            <a:ext cx="4214625" cy="50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16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400" dirty="0">
              <a:latin typeface="Arial Narrow" panose="020B0606020202030204" pitchFamily="34" charset="0"/>
              <a:ea typeface="Century Gothic" charset="0"/>
              <a:cs typeface="Century Gothic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864066" y="1652631"/>
            <a:ext cx="770948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sz="2800" dirty="0"/>
          </a:p>
          <a:p>
            <a:endParaRPr lang="en-GB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MULTIPLE IDENTITIES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DIVERSITY 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DIGNITY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QUALITY OF LIFE</a:t>
            </a:r>
            <a:endParaRPr lang="en-US" sz="2800" dirty="0"/>
          </a:p>
        </p:txBody>
      </p:sp>
      <p:pic>
        <p:nvPicPr>
          <p:cNvPr id="5122" name="Picture 2" descr="E:\Kyiv Pryluki\P10106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62" y="1218139"/>
            <a:ext cx="3419038" cy="534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72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660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 principles:</a:t>
            </a:r>
            <a:endParaRPr lang="en-US" dirty="0"/>
          </a:p>
          <a:p>
            <a:endParaRPr lang="en-US" dirty="0"/>
          </a:p>
          <a:p>
            <a:pPr lvl="0"/>
            <a:r>
              <a:rPr lang="en-GB" dirty="0"/>
              <a:t>Connection to a community and territory determines a sense of belonging;</a:t>
            </a:r>
            <a:endParaRPr lang="en-US" dirty="0"/>
          </a:p>
          <a:p>
            <a:pPr lvl="0"/>
            <a:r>
              <a:rPr lang="en-GB" dirty="0"/>
              <a:t>Social cohesion is founded on various levels of cooperation and commitment;</a:t>
            </a:r>
            <a:endParaRPr lang="en-US" dirty="0"/>
          </a:p>
          <a:p>
            <a:pPr lvl="0"/>
            <a:r>
              <a:rPr lang="en-GB" dirty="0"/>
              <a:t>Democracy is practised by engagement of civil society in dialogue and action, through shared responsibilities based on capacities. 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132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The criteria: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/>
              <a:t>Who? </a:t>
            </a:r>
            <a:endParaRPr lang="en-US" dirty="0"/>
          </a:p>
          <a:p>
            <a:pPr lvl="0"/>
            <a:r>
              <a:rPr lang="en-GB" dirty="0"/>
              <a:t>Presence of an active civil society (heritage community) that has a common interest in a specific heritage;</a:t>
            </a:r>
            <a:endParaRPr lang="en-US" dirty="0"/>
          </a:p>
          <a:p>
            <a:pPr lvl="0"/>
            <a:r>
              <a:rPr lang="en-GB" dirty="0"/>
              <a:t>Presence of people who can convey the message (facilitators);</a:t>
            </a:r>
            <a:endParaRPr lang="en-US" dirty="0"/>
          </a:p>
          <a:p>
            <a:pPr lvl="0"/>
            <a:r>
              <a:rPr lang="en-GB" dirty="0"/>
              <a:t>Engaged and supportive political players in the public sector (local, regional, national institutes and authorities);</a:t>
            </a:r>
            <a:endParaRPr lang="en-US" dirty="0"/>
          </a:p>
          <a:p>
            <a:pPr lvl="0"/>
            <a:r>
              <a:rPr lang="en-GB" dirty="0"/>
              <a:t>Engaged and supportive stakeholders in the private sector (businesses, non-profit entities, academia, CSOs, NGOs, etc.).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4338" name="Picture 2" descr="C:\Users\demir\AppData\Local\Microsoft\Windows\Temporary Internet Files\Content.IE5\ABMKCGC2\Selection_Criteri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17" y="1142998"/>
            <a:ext cx="930351" cy="120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88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How?</a:t>
            </a:r>
            <a:endParaRPr lang="en-US" dirty="0"/>
          </a:p>
          <a:p>
            <a:pPr lvl="0"/>
            <a:r>
              <a:rPr lang="en-GB" dirty="0"/>
              <a:t>Consensus on an expanded common vision of heritage; </a:t>
            </a:r>
            <a:endParaRPr lang="en-US" dirty="0"/>
          </a:p>
          <a:p>
            <a:pPr lvl="0"/>
            <a:r>
              <a:rPr lang="en-GB" dirty="0"/>
              <a:t>Willingness of all stakeholders to cooperate (local authorities and civil society);</a:t>
            </a:r>
            <a:endParaRPr lang="en-US" dirty="0"/>
          </a:p>
          <a:p>
            <a:pPr lvl="0"/>
            <a:r>
              <a:rPr lang="en-GB" dirty="0"/>
              <a:t>A defined common interest of a heritage-led action;</a:t>
            </a:r>
            <a:endParaRPr lang="en-US" dirty="0"/>
          </a:p>
          <a:p>
            <a:pPr lvl="0"/>
            <a:r>
              <a:rPr lang="en-GB" dirty="0"/>
              <a:t>Commitment and capacity for resource mobilisation.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 descr="C:\Users\demir\AppData\Local\Microsoft\Windows\Temporary Internet Files\Content.IE5\ABMKCGC2\Selection_Criteri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155" y="1050130"/>
            <a:ext cx="852821" cy="110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53067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i="1" dirty="0"/>
              <a:t>What</a:t>
            </a:r>
            <a:r>
              <a:rPr lang="en-US" b="1" i="1" dirty="0" smtClean="0"/>
              <a:t>?</a:t>
            </a:r>
          </a:p>
          <a:p>
            <a:pPr marL="0" indent="0">
              <a:buNone/>
            </a:pPr>
            <a:endParaRPr lang="en-US" dirty="0"/>
          </a:p>
          <a:p>
            <a:pPr lvl="0"/>
            <a:r>
              <a:rPr lang="en-GB" dirty="0"/>
              <a:t>Readiness of the group to engage in the process of developing diverse narratives based on the people and places;</a:t>
            </a:r>
            <a:endParaRPr lang="en-US" dirty="0"/>
          </a:p>
          <a:p>
            <a:pPr lvl="0"/>
            <a:r>
              <a:rPr lang="en-GB" dirty="0"/>
              <a:t>Aspirations towards a more democratic socio-economic model; </a:t>
            </a:r>
            <a:endParaRPr lang="en-US" dirty="0"/>
          </a:p>
          <a:p>
            <a:pPr lvl="0"/>
            <a:r>
              <a:rPr lang="en-GB" dirty="0"/>
              <a:t>Commitment to human rights principles in local development processes (respect for dignity and multiple identities);</a:t>
            </a:r>
            <a:endParaRPr lang="en-US" dirty="0"/>
          </a:p>
          <a:p>
            <a:pPr lvl="0"/>
            <a:r>
              <a:rPr lang="en-GB" dirty="0"/>
              <a:t>Improved democratic participation and social inclusion of all inhabitants.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C:\Users\demir\AppData\Local\Microsoft\Windows\Temporary Internet Files\Content.IE5\ABMKCGC2\Selection_Criteri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286" y="1150142"/>
            <a:ext cx="714376" cy="9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34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Self Management Process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Self Assessment</a:t>
            </a:r>
          </a:p>
          <a:p>
            <a:pPr algn="ctr"/>
            <a:r>
              <a:rPr lang="en-US" dirty="0"/>
              <a:t>Self Monitoring</a:t>
            </a:r>
          </a:p>
          <a:p>
            <a:pPr algn="ctr"/>
            <a:r>
              <a:rPr lang="en-US" dirty="0"/>
              <a:t>Self Evaluation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042916">
            <a:off x="4690003" y="2377546"/>
            <a:ext cx="618063" cy="497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5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9575" y="1937474"/>
            <a:ext cx="6123555" cy="3827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261" y="1222513"/>
            <a:ext cx="3687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Faro Convention Methodology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3326" y="6062870"/>
            <a:ext cx="7176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Commons – Cooperation – Narratives</a:t>
            </a:r>
          </a:p>
          <a:p>
            <a:pPr algn="ctr"/>
            <a:r>
              <a:rPr lang="en-US" dirty="0"/>
              <a:t>Places – People - Stories</a:t>
            </a:r>
          </a:p>
        </p:txBody>
      </p:sp>
    </p:spTree>
    <p:extLst>
      <p:ext uri="{BB962C8B-B14F-4D97-AF65-F5344CB8AC3E}">
        <p14:creationId xmlns:p14="http://schemas.microsoft.com/office/powerpoint/2010/main" val="316244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 smtClean="0"/>
              <a:t>Faro Convention Lab: </a:t>
            </a:r>
          </a:p>
          <a:p>
            <a:pPr marL="0" lvl="0" indent="0">
              <a:buNone/>
            </a:pPr>
            <a:endParaRPr lang="en-US" sz="1000" b="1" dirty="0"/>
          </a:p>
          <a:p>
            <a:pPr marL="0" lvl="0" indent="0" algn="ctr">
              <a:buNone/>
            </a:pPr>
            <a:r>
              <a:rPr lang="en-GB" dirty="0" smtClean="0"/>
              <a:t>Faro </a:t>
            </a:r>
            <a:r>
              <a:rPr lang="en-GB" dirty="0"/>
              <a:t>Convention </a:t>
            </a:r>
            <a:r>
              <a:rPr lang="en-GB" u="sng" dirty="0"/>
              <a:t>approach</a:t>
            </a:r>
            <a:r>
              <a:rPr lang="en-GB" dirty="0"/>
              <a:t> </a:t>
            </a:r>
            <a:r>
              <a:rPr lang="en-GB" dirty="0" smtClean="0"/>
              <a:t>and </a:t>
            </a:r>
            <a:r>
              <a:rPr lang="en-GB" u="sng" dirty="0"/>
              <a:t>democratic</a:t>
            </a:r>
            <a:r>
              <a:rPr lang="en-GB" dirty="0"/>
              <a:t> socio-economic </a:t>
            </a:r>
            <a:r>
              <a:rPr lang="en-GB" u="sng" dirty="0"/>
              <a:t>models</a:t>
            </a:r>
            <a:r>
              <a:rPr lang="en-GB" dirty="0"/>
              <a:t> for community engagement</a:t>
            </a:r>
            <a:endParaRPr lang="en-US" dirty="0"/>
          </a:p>
          <a:p>
            <a:pPr marL="0" lvl="0" indent="0">
              <a:buNone/>
            </a:pPr>
            <a:endParaRPr lang="en-GB" dirty="0" smtClean="0"/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80" y="3371850"/>
            <a:ext cx="5547519" cy="322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458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6388" name="Picture 4" descr="C:\Users\demir\AppData\Local\Microsoft\Windows\Temporary Internet Files\Content.IE5\S03LQW56\bigstock-Next-Steps-wooden-sign-on-a-be-75614482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45564"/>
            <a:ext cx="5177640" cy="336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43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Rectangle: Rounded Corners 2"/>
          <p:cNvSpPr/>
          <p:nvPr/>
        </p:nvSpPr>
        <p:spPr>
          <a:xfrm>
            <a:off x="854765" y="2047461"/>
            <a:ext cx="2305878" cy="65598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European Heritage Days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1212574" y="2854357"/>
            <a:ext cx="2295939" cy="63610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Intercultural Cities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550505" y="3649487"/>
            <a:ext cx="2405270" cy="61622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Cultural Routes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2146852" y="4500199"/>
            <a:ext cx="2544418" cy="59857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EUR-OPA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2981739" y="5307497"/>
            <a:ext cx="2693504" cy="7255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CoE</a:t>
            </a:r>
            <a:r>
              <a:rPr lang="en-US" dirty="0"/>
              <a:t> Conventions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5590762" y="1959440"/>
            <a:ext cx="1093304" cy="414461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croll: Vertical 12"/>
          <p:cNvSpPr/>
          <p:nvPr/>
        </p:nvSpPr>
        <p:spPr>
          <a:xfrm>
            <a:off x="6684066" y="2520088"/>
            <a:ext cx="2037521" cy="2976251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STRATEGY 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4765" y="1020072"/>
            <a:ext cx="406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SYNERGIES WITH OTHER COE PROGRAMS</a:t>
            </a:r>
          </a:p>
        </p:txBody>
      </p:sp>
    </p:spTree>
    <p:extLst>
      <p:ext uri="{BB962C8B-B14F-4D97-AF65-F5344CB8AC3E}">
        <p14:creationId xmlns:p14="http://schemas.microsoft.com/office/powerpoint/2010/main" val="356401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2390" y="940194"/>
            <a:ext cx="4346462" cy="59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3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An active member:</a:t>
            </a:r>
            <a:endParaRPr lang="en-US" dirty="0"/>
          </a:p>
          <a:p>
            <a:endParaRPr lang="en-US" dirty="0"/>
          </a:p>
          <a:p>
            <a:r>
              <a:rPr lang="en-GB" dirty="0"/>
              <a:t>-becomes part of a pan-European Network and has access to the resources that the Network offers;</a:t>
            </a:r>
            <a:endParaRPr lang="en-US" dirty="0"/>
          </a:p>
          <a:p>
            <a:r>
              <a:rPr lang="en-US" dirty="0"/>
              <a:t>-has the opportunity to make their ‘invisible’ case ‘visible’ across 47 </a:t>
            </a:r>
            <a:r>
              <a:rPr lang="en-US" dirty="0" err="1"/>
              <a:t>CoE</a:t>
            </a:r>
            <a:r>
              <a:rPr lang="en-US" dirty="0"/>
              <a:t> member States;</a:t>
            </a:r>
          </a:p>
          <a:p>
            <a:r>
              <a:rPr lang="en-US" dirty="0"/>
              <a:t>-takes part in the assessment and spotlight visits, as appropriate;</a:t>
            </a:r>
          </a:p>
          <a:p>
            <a:r>
              <a:rPr lang="en-US" dirty="0"/>
              <a:t>-participates in the annual FCN meeting;</a:t>
            </a:r>
          </a:p>
          <a:p>
            <a:r>
              <a:rPr lang="en-US" dirty="0"/>
              <a:t>-contributes to the Faro Labs and tests the good practices to verify their cross-cultural validity;</a:t>
            </a:r>
          </a:p>
          <a:p>
            <a:r>
              <a:rPr lang="en-US" dirty="0"/>
              <a:t>-engages in joint actions, projects with other </a:t>
            </a:r>
            <a:r>
              <a:rPr lang="en-US" dirty="0" err="1"/>
              <a:t>programmes</a:t>
            </a:r>
            <a:r>
              <a:rPr lang="en-US" dirty="0"/>
              <a:t> and initiatives;</a:t>
            </a:r>
          </a:p>
          <a:p>
            <a:r>
              <a:rPr lang="en-US" dirty="0"/>
              <a:t>-maintains its visibility on the </a:t>
            </a:r>
            <a:r>
              <a:rPr lang="en-US" dirty="0" err="1"/>
              <a:t>CoE</a:t>
            </a:r>
            <a:r>
              <a:rPr lang="en-US" dirty="0"/>
              <a:t> website and promoted through the </a:t>
            </a:r>
            <a:r>
              <a:rPr lang="en-US" dirty="0" err="1"/>
              <a:t>CoE</a:t>
            </a:r>
            <a:r>
              <a:rPr lang="en-US" dirty="0"/>
              <a:t> activities;</a:t>
            </a:r>
          </a:p>
          <a:p>
            <a:r>
              <a:rPr lang="en-US" dirty="0"/>
              <a:t>-promotes the Faro Convention and Action Plan in their respective countries.</a:t>
            </a:r>
          </a:p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92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6651" y="1235145"/>
            <a:ext cx="8408505" cy="4350645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753994"/>
              </p:ext>
            </p:extLst>
          </p:nvPr>
        </p:nvGraphicFramePr>
        <p:xfrm>
          <a:off x="1083366" y="5585790"/>
          <a:ext cx="7146234" cy="610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752">
                  <a:extLst>
                    <a:ext uri="{9D8B030D-6E8A-4147-A177-3AD203B41FA5}">
                      <a16:colId xmlns:a16="http://schemas.microsoft.com/office/drawing/2014/main" xmlns="" val="3871234244"/>
                    </a:ext>
                  </a:extLst>
                </a:gridCol>
                <a:gridCol w="1159974">
                  <a:extLst>
                    <a:ext uri="{9D8B030D-6E8A-4147-A177-3AD203B41FA5}">
                      <a16:colId xmlns:a16="http://schemas.microsoft.com/office/drawing/2014/main" xmlns="" val="2887028255"/>
                    </a:ext>
                  </a:extLst>
                </a:gridCol>
                <a:gridCol w="875708">
                  <a:extLst>
                    <a:ext uri="{9D8B030D-6E8A-4147-A177-3AD203B41FA5}">
                      <a16:colId xmlns:a16="http://schemas.microsoft.com/office/drawing/2014/main" xmlns="" val="1282547994"/>
                    </a:ext>
                  </a:extLst>
                </a:gridCol>
                <a:gridCol w="914235">
                  <a:extLst>
                    <a:ext uri="{9D8B030D-6E8A-4147-A177-3AD203B41FA5}">
                      <a16:colId xmlns:a16="http://schemas.microsoft.com/office/drawing/2014/main" xmlns="" val="1132813515"/>
                    </a:ext>
                  </a:extLst>
                </a:gridCol>
                <a:gridCol w="872584">
                  <a:extLst>
                    <a:ext uri="{9D8B030D-6E8A-4147-A177-3AD203B41FA5}">
                      <a16:colId xmlns:a16="http://schemas.microsoft.com/office/drawing/2014/main" xmlns="" val="3074098490"/>
                    </a:ext>
                  </a:extLst>
                </a:gridCol>
                <a:gridCol w="1033981">
                  <a:extLst>
                    <a:ext uri="{9D8B030D-6E8A-4147-A177-3AD203B41FA5}">
                      <a16:colId xmlns:a16="http://schemas.microsoft.com/office/drawing/2014/main" xmlns="" val="541193435"/>
                    </a:ext>
                  </a:extLst>
                </a:gridCol>
              </a:tblGrid>
              <a:tr h="4523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Assessment / criteria  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inexistent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fair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medium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good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excellent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91337832"/>
                  </a:ext>
                </a:extLst>
              </a:tr>
              <a:tr h="331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Scale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5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83813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94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958" y="1233467"/>
            <a:ext cx="4801112" cy="2377080"/>
          </a:xfrm>
          <a:prstGeom prst="rect">
            <a:avLst/>
          </a:prstGeom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090140422"/>
              </p:ext>
            </p:extLst>
          </p:nvPr>
        </p:nvGraphicFramePr>
        <p:xfrm>
          <a:off x="4239343" y="3610547"/>
          <a:ext cx="460121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3410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9868990"/>
              </p:ext>
            </p:extLst>
          </p:nvPr>
        </p:nvGraphicFramePr>
        <p:xfrm>
          <a:off x="1162878" y="2071486"/>
          <a:ext cx="6957390" cy="13773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9130">
                  <a:extLst>
                    <a:ext uri="{9D8B030D-6E8A-4147-A177-3AD203B41FA5}">
                      <a16:colId xmlns:a16="http://schemas.microsoft.com/office/drawing/2014/main" xmlns="" val="3542187670"/>
                    </a:ext>
                  </a:extLst>
                </a:gridCol>
                <a:gridCol w="2319130">
                  <a:extLst>
                    <a:ext uri="{9D8B030D-6E8A-4147-A177-3AD203B41FA5}">
                      <a16:colId xmlns:a16="http://schemas.microsoft.com/office/drawing/2014/main" xmlns="" val="2561456126"/>
                    </a:ext>
                  </a:extLst>
                </a:gridCol>
                <a:gridCol w="2319130">
                  <a:extLst>
                    <a:ext uri="{9D8B030D-6E8A-4147-A177-3AD203B41FA5}">
                      <a16:colId xmlns:a16="http://schemas.microsoft.com/office/drawing/2014/main" xmlns="" val="411326560"/>
                    </a:ext>
                  </a:extLst>
                </a:gridCol>
              </a:tblGrid>
              <a:tr h="3443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Baseline measures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Recommended actions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Remarks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163863162"/>
                  </a:ext>
                </a:extLst>
              </a:tr>
              <a:tr h="3443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25748340"/>
                  </a:ext>
                </a:extLst>
              </a:tr>
              <a:tr h="3443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17037668"/>
                  </a:ext>
                </a:extLst>
              </a:tr>
              <a:tr h="3443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97769210"/>
                  </a:ext>
                </a:extLst>
              </a:tr>
            </a:tbl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865418"/>
              </p:ext>
            </p:extLst>
          </p:nvPr>
        </p:nvGraphicFramePr>
        <p:xfrm>
          <a:off x="1063770" y="4089470"/>
          <a:ext cx="7347495" cy="1327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Document" r:id="rId3" imgW="5968480" imgH="585118" progId="Word.Document.12">
                  <p:embed/>
                </p:oleObj>
              </mc:Choice>
              <mc:Fallback>
                <p:oleObj name="Document" r:id="rId3" imgW="5968480" imgH="58511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3770" y="4089470"/>
                        <a:ext cx="7347495" cy="13273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7991" y="1202635"/>
            <a:ext cx="294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 of Action</a:t>
            </a:r>
          </a:p>
        </p:txBody>
      </p:sp>
    </p:spTree>
    <p:extLst>
      <p:ext uri="{BB962C8B-B14F-4D97-AF65-F5344CB8AC3E}">
        <p14:creationId xmlns:p14="http://schemas.microsoft.com/office/powerpoint/2010/main" val="255902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u="sng" dirty="0">
              <a:hlinkClick r:id="rId2"/>
            </a:endParaRPr>
          </a:p>
          <a:p>
            <a:endParaRPr lang="en-GB" u="sng" dirty="0">
              <a:hlinkClick r:id="rId2"/>
            </a:endParaRPr>
          </a:p>
          <a:p>
            <a:pPr marL="0" indent="0">
              <a:buNone/>
            </a:pPr>
            <a:endParaRPr lang="en-GB" u="sng" dirty="0">
              <a:hlinkClick r:id="rId2"/>
            </a:endParaRPr>
          </a:p>
          <a:p>
            <a:pPr marL="0" indent="0">
              <a:buNone/>
            </a:pPr>
            <a:r>
              <a:rPr lang="en-GB" u="sng" dirty="0">
                <a:hlinkClick r:id="rId2"/>
              </a:rPr>
              <a:t>https://www.youtube.com/watch?v=74eMTcLFydM</a:t>
            </a:r>
            <a:r>
              <a:rPr lang="en-GB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68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 smtClean="0">
                <a:hlinkClick r:id="rId2"/>
              </a:rPr>
              <a:t>www.coe.int/faro-action-plan</a:t>
            </a:r>
            <a:endParaRPr lang="en-GB" dirty="0" smtClean="0"/>
          </a:p>
          <a:p>
            <a:pPr marL="0" indent="0" algn="ctr">
              <a:buNone/>
            </a:pPr>
            <a:endParaRPr lang="en-GB" dirty="0" smtClean="0"/>
          </a:p>
          <a:p>
            <a:pPr algn="ctr">
              <a:buFont typeface="Wingdings"/>
              <a:buChar char="*"/>
            </a:pPr>
            <a:r>
              <a:rPr lang="en-GB" dirty="0" smtClean="0">
                <a:hlinkClick r:id="rId3"/>
              </a:rPr>
              <a:t>faro.convention@coe.int</a:t>
            </a:r>
            <a:endParaRPr lang="en-GB" dirty="0" smtClean="0"/>
          </a:p>
          <a:p>
            <a:pPr algn="ctr">
              <a:buFont typeface="Wingdings"/>
              <a:buChar char="*"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       Faro Convention Network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31" y="4700587"/>
            <a:ext cx="397668" cy="39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4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27B32-7EE3-4B47-8E3B-B3A98341C450}" type="slidenum">
              <a:rPr lang="fr-FR" smtClean="0"/>
              <a:t>29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34439"/>
            <a:ext cx="2292406" cy="4981575"/>
          </a:xfrm>
          <a:prstGeom prst="rect">
            <a:avLst/>
          </a:prstGeom>
        </p:spPr>
      </p:pic>
      <p:sp>
        <p:nvSpPr>
          <p:cNvPr id="5" name="Rectangle à coins arrondis 4">
            <a:hlinkClick r:id="rId4" action="ppaction://hlinksldjump"/>
          </p:cNvPr>
          <p:cNvSpPr/>
          <p:nvPr/>
        </p:nvSpPr>
        <p:spPr>
          <a:xfrm>
            <a:off x="4221271" y="6538586"/>
            <a:ext cx="701458" cy="18288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/>
              <a:t>BACK</a:t>
            </a:r>
          </a:p>
        </p:txBody>
      </p:sp>
      <p:sp>
        <p:nvSpPr>
          <p:cNvPr id="2" name="Rectangle 1"/>
          <p:cNvSpPr/>
          <p:nvPr/>
        </p:nvSpPr>
        <p:spPr>
          <a:xfrm>
            <a:off x="6789303" y="6043139"/>
            <a:ext cx="2354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6138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93218" y="1600200"/>
            <a:ext cx="5793581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i="1" dirty="0" smtClean="0"/>
              <a:t>Resources /  Representations</a:t>
            </a:r>
          </a:p>
          <a:p>
            <a:r>
              <a:rPr lang="en-GB" dirty="0" smtClean="0"/>
              <a:t>Armenia</a:t>
            </a:r>
          </a:p>
          <a:p>
            <a:r>
              <a:rPr lang="en-GB" dirty="0" smtClean="0"/>
              <a:t>Belarus</a:t>
            </a:r>
          </a:p>
          <a:p>
            <a:r>
              <a:rPr lang="en-GB" dirty="0" smtClean="0"/>
              <a:t>Georgia</a:t>
            </a:r>
          </a:p>
          <a:p>
            <a:r>
              <a:rPr lang="en-GB" dirty="0" smtClean="0"/>
              <a:t>Lithuania </a:t>
            </a:r>
          </a:p>
          <a:p>
            <a:r>
              <a:rPr lang="en-GB" dirty="0" smtClean="0"/>
              <a:t>Poland</a:t>
            </a:r>
          </a:p>
          <a:p>
            <a:r>
              <a:rPr lang="en-GB" dirty="0" smtClean="0"/>
              <a:t>Republic of Moldova</a:t>
            </a:r>
          </a:p>
          <a:p>
            <a:r>
              <a:rPr lang="en-GB" dirty="0" smtClean="0"/>
              <a:t>Ukraine</a:t>
            </a:r>
          </a:p>
          <a:p>
            <a:r>
              <a:rPr lang="en-GB" dirty="0" smtClean="0"/>
              <a:t>Belgium/Scotland; France/Italy; Cyprus</a:t>
            </a:r>
          </a:p>
          <a:p>
            <a:endParaRPr lang="en-US" dirty="0"/>
          </a:p>
        </p:txBody>
      </p:sp>
      <p:pic>
        <p:nvPicPr>
          <p:cNvPr id="8201" name="Picture 9" descr="C:\Users\demir\AppData\Local\Microsoft\Windows\Temporary Internet Files\Content.IE5\S03LQW56\innovatin7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1635917"/>
            <a:ext cx="2364583" cy="236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34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E8716A00-CC3F-A24A-9B86-816E9CA7F4AC}" type="slidenum">
              <a:rPr lang="fr-FR" smtClean="0">
                <a:latin typeface="Arial Narrow" charset="0"/>
                <a:ea typeface="Arial Narrow" charset="0"/>
                <a:cs typeface="Arial Narrow" charset="0"/>
              </a:rPr>
              <a:pPr/>
              <a:t>4</a:t>
            </a:fld>
            <a:endParaRPr lang="fr-FR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6423" y="1419822"/>
            <a:ext cx="924097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3438C"/>
                </a:solidFill>
              </a:rPr>
              <a:t>The Convention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-A vision and a new way of looking 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at heritage 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-A distinctive approach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-Exercise in participatory democracy</a:t>
            </a:r>
          </a:p>
          <a:p>
            <a:pPr algn="ctr"/>
            <a:endParaRPr lang="en-US" sz="2400" dirty="0">
              <a:solidFill>
                <a:srgbClr val="23438C"/>
              </a:solidFill>
            </a:endParaRPr>
          </a:p>
          <a:p>
            <a:pPr algn="ctr"/>
            <a:endParaRPr lang="en-US" sz="2400" dirty="0">
              <a:solidFill>
                <a:srgbClr val="23438C"/>
              </a:solidFill>
            </a:endParaRPr>
          </a:p>
          <a:p>
            <a:pPr algn="ctr"/>
            <a:r>
              <a:rPr lang="en-US" sz="2400" b="1" dirty="0">
                <a:solidFill>
                  <a:srgbClr val="23438C"/>
                </a:solidFill>
              </a:rPr>
              <a:t>The Action Plan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-Heritage-led, people centered actions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-An extensive workshop of innovative 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ideas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-A pan-European Network</a:t>
            </a:r>
          </a:p>
          <a:p>
            <a:pPr algn="ctr"/>
            <a:r>
              <a:rPr lang="en-US" sz="2400" dirty="0">
                <a:solidFill>
                  <a:srgbClr val="23438C"/>
                </a:solidFill>
              </a:rPr>
              <a:t>-Making Invisible - Visible</a:t>
            </a:r>
            <a:endParaRPr lang="fr-FR" sz="2400" dirty="0">
              <a:solidFill>
                <a:srgbClr val="23438C"/>
              </a:solidFill>
            </a:endParaRPr>
          </a:p>
        </p:txBody>
      </p:sp>
      <p:sp>
        <p:nvSpPr>
          <p:cNvPr id="6" name="Titre 2"/>
          <p:cNvSpPr txBox="1">
            <a:spLocks/>
          </p:cNvSpPr>
          <p:nvPr/>
        </p:nvSpPr>
        <p:spPr>
          <a:xfrm>
            <a:off x="4798141" y="174216"/>
            <a:ext cx="4214625" cy="6714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47 MEMBER STATES</a:t>
            </a:r>
            <a:br>
              <a:rPr lang="fr-FR" sz="2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fr-FR" sz="2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820 MILLION EUROPEANS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71" y="1981229"/>
            <a:ext cx="384441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5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57288" y="1600200"/>
            <a:ext cx="7529512" cy="4525963"/>
          </a:xfrm>
        </p:spPr>
        <p:txBody>
          <a:bodyPr/>
          <a:lstStyle/>
          <a:p>
            <a:pPr marL="0" lvl="0" indent="0">
              <a:buNone/>
            </a:pPr>
            <a:r>
              <a:rPr lang="en-GB" b="1" i="1" dirty="0" smtClean="0"/>
              <a:t>Issues </a:t>
            </a:r>
          </a:p>
          <a:p>
            <a:pPr marL="0" lvl="0" indent="0">
              <a:buNone/>
            </a:pPr>
            <a:endParaRPr lang="en-GB" b="1" i="1" dirty="0" smtClean="0"/>
          </a:p>
          <a:p>
            <a:pPr lvl="0"/>
            <a:r>
              <a:rPr lang="en-GB" i="1" dirty="0" smtClean="0"/>
              <a:t>D</a:t>
            </a:r>
            <a:r>
              <a:rPr lang="en-US" i="1" dirty="0" err="1"/>
              <a:t>ialogue</a:t>
            </a:r>
            <a:r>
              <a:rPr lang="en-US" i="1" dirty="0"/>
              <a:t> to foster collaboration between local and central government, local people and local business and other local actors </a:t>
            </a:r>
            <a:endParaRPr lang="en-US" i="1" dirty="0" smtClean="0"/>
          </a:p>
          <a:p>
            <a:r>
              <a:rPr lang="en-US" i="1" dirty="0" smtClean="0"/>
              <a:t>Democratic </a:t>
            </a:r>
            <a:r>
              <a:rPr lang="en-US" i="1" dirty="0"/>
              <a:t>Socio-Economic models (including business community) for community </a:t>
            </a:r>
            <a:r>
              <a:rPr lang="en-US" i="1" dirty="0" smtClean="0"/>
              <a:t>engagement</a:t>
            </a:r>
          </a:p>
          <a:p>
            <a:r>
              <a:rPr lang="en-GB" i="1" dirty="0" err="1" smtClean="0"/>
              <a:t>Machkhaani</a:t>
            </a:r>
            <a:r>
              <a:rPr lang="en-GB" i="1" dirty="0" smtClean="0"/>
              <a:t> (host community)</a:t>
            </a: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07" y="1377421"/>
            <a:ext cx="618063" cy="497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i="1" dirty="0" smtClean="0"/>
              <a:t>Focus</a:t>
            </a:r>
          </a:p>
          <a:p>
            <a:r>
              <a:rPr lang="en-GB" dirty="0" smtClean="0"/>
              <a:t>COMUS &amp; FARO Convention</a:t>
            </a:r>
          </a:p>
          <a:p>
            <a:r>
              <a:rPr lang="en-GB" dirty="0" smtClean="0"/>
              <a:t>Examples on community engagement</a:t>
            </a:r>
          </a:p>
          <a:p>
            <a:r>
              <a:rPr lang="en-GB" dirty="0" smtClean="0"/>
              <a:t>Roles and responsibilities of communities</a:t>
            </a:r>
          </a:p>
          <a:p>
            <a:r>
              <a:rPr lang="en-GB" dirty="0" smtClean="0"/>
              <a:t>Faro Convention process / Faro Convention Network</a:t>
            </a:r>
          </a:p>
          <a:p>
            <a:r>
              <a:rPr lang="en-GB" dirty="0" smtClean="0"/>
              <a:t>Workshops </a:t>
            </a:r>
          </a:p>
          <a:p>
            <a:r>
              <a:rPr lang="en-GB" dirty="0" smtClean="0"/>
              <a:t>Next steps – host community and your heritage communities</a:t>
            </a:r>
          </a:p>
          <a:p>
            <a:endParaRPr lang="en-GB" dirty="0" smtClean="0"/>
          </a:p>
          <a:p>
            <a:endParaRPr lang="en-US" dirty="0"/>
          </a:p>
        </p:txBody>
      </p:sp>
      <p:pic>
        <p:nvPicPr>
          <p:cNvPr id="6147" name="Picture 3" descr="C:\Users\demir\AppData\Local\Microsoft\Windows\Temporary Internet Files\Content.IE5\N4AOS2K9\observation1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1121568"/>
            <a:ext cx="1626394" cy="240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07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i="1" dirty="0" smtClean="0"/>
              <a:t>Norms</a:t>
            </a:r>
          </a:p>
          <a:p>
            <a:r>
              <a:rPr lang="en-GB" dirty="0" smtClean="0"/>
              <a:t>Working Language – English</a:t>
            </a:r>
          </a:p>
          <a:p>
            <a:r>
              <a:rPr lang="en-GB" dirty="0" smtClean="0"/>
              <a:t>Interactive sessions</a:t>
            </a:r>
            <a:endParaRPr lang="en-GB" dirty="0" smtClean="0"/>
          </a:p>
          <a:p>
            <a:r>
              <a:rPr lang="en-GB" dirty="0" smtClean="0"/>
              <a:t>Networking opportunity</a:t>
            </a:r>
          </a:p>
          <a:p>
            <a:r>
              <a:rPr lang="en-GB" dirty="0" smtClean="0"/>
              <a:t>Be on time</a:t>
            </a:r>
          </a:p>
          <a:p>
            <a:r>
              <a:rPr lang="en-GB" dirty="0" smtClean="0"/>
              <a:t>Be clear and precise / pay attention to time </a:t>
            </a:r>
            <a:r>
              <a:rPr lang="en-GB" dirty="0" smtClean="0"/>
              <a:t>allocation</a:t>
            </a:r>
          </a:p>
          <a:p>
            <a:r>
              <a:rPr lang="en-GB" dirty="0" smtClean="0"/>
              <a:t>Collective responsibility of everyone’s voice being heard</a:t>
            </a:r>
            <a:endParaRPr lang="en-GB" dirty="0" smtClean="0"/>
          </a:p>
          <a:p>
            <a:r>
              <a:rPr lang="en-GB" dirty="0" smtClean="0"/>
              <a:t>Make suggestions </a:t>
            </a:r>
          </a:p>
          <a:p>
            <a:r>
              <a:rPr lang="en-GB" dirty="0" smtClean="0"/>
              <a:t>Begin to make your plan of action immediately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9" name="Picture 9" descr="C:\Users\demir\AppData\Local\Microsoft\Windows\Temporary Internet Files\Content.IE5\J46A0619\2wiki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3" y="1776412"/>
            <a:ext cx="3275013" cy="169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76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50270" y="992982"/>
            <a:ext cx="6536530" cy="513318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Observations on COMUS </a:t>
            </a:r>
            <a:r>
              <a:rPr lang="en-GB" sz="2100" dirty="0" smtClean="0"/>
              <a:t>(St. Etienne led academic work</a:t>
            </a:r>
            <a:r>
              <a:rPr lang="en-GB" sz="2100" dirty="0" smtClean="0"/>
              <a:t>)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US" dirty="0" smtClean="0"/>
              <a:t>Similarities across COMUS countries; </a:t>
            </a:r>
            <a:r>
              <a:rPr lang="en-GB" dirty="0" smtClean="0"/>
              <a:t>public actors, type of activities (monuments, religious sites, </a:t>
            </a:r>
            <a:r>
              <a:rPr lang="en-GB" dirty="0" smtClean="0"/>
              <a:t>folklore</a:t>
            </a:r>
            <a:r>
              <a:rPr lang="en-GB" dirty="0" smtClean="0"/>
              <a:t>), perception of heritage &amp; development</a:t>
            </a:r>
          </a:p>
          <a:p>
            <a:r>
              <a:rPr lang="en-GB" dirty="0"/>
              <a:t>Limited local public / private sector cooperation </a:t>
            </a:r>
            <a:endParaRPr lang="en-GB" dirty="0" smtClean="0"/>
          </a:p>
          <a:p>
            <a:r>
              <a:rPr lang="en-GB" dirty="0" smtClean="0"/>
              <a:t>Lack of </a:t>
            </a:r>
            <a:r>
              <a:rPr lang="en-GB" dirty="0"/>
              <a:t>i</a:t>
            </a:r>
            <a:r>
              <a:rPr lang="en-GB" dirty="0" smtClean="0"/>
              <a:t>nvolvement </a:t>
            </a:r>
            <a:r>
              <a:rPr lang="en-GB" dirty="0" smtClean="0"/>
              <a:t>of multiple actors (craft persons, farmers..)</a:t>
            </a:r>
          </a:p>
          <a:p>
            <a:r>
              <a:rPr lang="en-US" dirty="0" smtClean="0"/>
              <a:t>Heritage fosters tourism, partnerships </a:t>
            </a:r>
            <a:r>
              <a:rPr lang="en-US" dirty="0"/>
              <a:t>and quality of </a:t>
            </a:r>
            <a:r>
              <a:rPr lang="en-US" dirty="0" smtClean="0"/>
              <a:t>life, however, linkage </a:t>
            </a:r>
            <a:r>
              <a:rPr lang="en-US" dirty="0" smtClean="0"/>
              <a:t>to democracy and human rights (as </a:t>
            </a:r>
            <a:r>
              <a:rPr lang="en-US" dirty="0"/>
              <a:t>a collective action) </a:t>
            </a:r>
            <a:r>
              <a:rPr lang="en-US" dirty="0" smtClean="0"/>
              <a:t>is limited</a:t>
            </a:r>
            <a:endParaRPr lang="en-US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225" name="Picture 9" descr="C:\Users\demir\AppData\Local\Microsoft\Windows\Temporary Internet Files\Content.IE5\S03LQW56\observacion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" y="2681288"/>
            <a:ext cx="1965918" cy="20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59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35831" y="1243014"/>
            <a:ext cx="7043738" cy="4479130"/>
          </a:xfrm>
        </p:spPr>
        <p:txBody>
          <a:bodyPr>
            <a:normAutofit/>
          </a:bodyPr>
          <a:lstStyle/>
          <a:p>
            <a:r>
              <a:rPr lang="en-US" dirty="0" smtClean="0"/>
              <a:t>COMUS </a:t>
            </a:r>
            <a:r>
              <a:rPr lang="en-US" dirty="0"/>
              <a:t>is well established in the different </a:t>
            </a:r>
            <a:r>
              <a:rPr lang="en-US" dirty="0" smtClean="0"/>
              <a:t>communities, offers a methodology, produced significant documents but </a:t>
            </a:r>
            <a:r>
              <a:rPr lang="en-US" dirty="0"/>
              <a:t>mostly supported by local / national public actors</a:t>
            </a:r>
          </a:p>
          <a:p>
            <a:r>
              <a:rPr lang="en-US" dirty="0" smtClean="0"/>
              <a:t>Lack </a:t>
            </a:r>
            <a:r>
              <a:rPr lang="en-US" dirty="0"/>
              <a:t>of decentralization/ weight of the administration</a:t>
            </a:r>
          </a:p>
          <a:p>
            <a:r>
              <a:rPr lang="en-US" dirty="0" smtClean="0"/>
              <a:t>Need </a:t>
            </a:r>
            <a:r>
              <a:rPr lang="en-US" dirty="0"/>
              <a:t>to strengthen the place of private actors in future programs </a:t>
            </a:r>
            <a:endParaRPr lang="en-US" dirty="0" smtClean="0"/>
          </a:p>
          <a:p>
            <a:r>
              <a:rPr lang="en-US" dirty="0" smtClean="0"/>
              <a:t>There </a:t>
            </a:r>
            <a:r>
              <a:rPr lang="en-US" dirty="0"/>
              <a:t>is little knowledge of the FARO </a:t>
            </a:r>
            <a:r>
              <a:rPr lang="en-US" dirty="0" smtClean="0"/>
              <a:t>convention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9" descr="C:\Users\demir\AppData\Local\Microsoft\Windows\Temporary Internet Files\Content.IE5\S03LQW56\observacion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206" y="4731544"/>
            <a:ext cx="1650206" cy="175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70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Personnalisée 3">
      <a:dk1>
        <a:srgbClr val="234085"/>
      </a:dk1>
      <a:lt1>
        <a:srgbClr val="FFFFFF"/>
      </a:lt1>
      <a:dk2>
        <a:srgbClr val="23428B"/>
      </a:dk2>
      <a:lt2>
        <a:srgbClr val="E7E6E6"/>
      </a:lt2>
      <a:accent1>
        <a:srgbClr val="23428B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21418B"/>
      </a:hlink>
      <a:folHlink>
        <a:srgbClr val="23428B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843</Words>
  <Application>Microsoft Office PowerPoint</Application>
  <PresentationFormat>On-screen Show (4:3)</PresentationFormat>
  <Paragraphs>178</Paragraphs>
  <Slides>29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1_Conception personnalisée</vt:lpstr>
      <vt:lpstr>Conception personnalisée</vt:lpstr>
      <vt:lpstr>4_Conception personnalisée</vt:lpstr>
      <vt:lpstr>3_Conception personnalisée</vt:lpstr>
      <vt:lpstr>2_Conception personnalisée</vt:lpstr>
      <vt:lpstr>Document</vt:lpstr>
      <vt:lpstr>Framework Convention on the Value of Cultural Heritage for Society    Georgia, 2-5 October 2017  Hakan Shearer Demir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2015-12-09T08:37:49Z</dcterms:created>
  <dcterms:modified xsi:type="dcterms:W3CDTF">2017-09-28T15:00:28Z</dcterms:modified>
</cp:coreProperties>
</file>