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32" r:id="rId3"/>
    <p:sldId id="340" r:id="rId4"/>
    <p:sldId id="324" r:id="rId5"/>
    <p:sldId id="326" r:id="rId6"/>
    <p:sldId id="328" r:id="rId7"/>
    <p:sldId id="329" r:id="rId8"/>
    <p:sldId id="330" r:id="rId9"/>
    <p:sldId id="333" r:id="rId10"/>
    <p:sldId id="342" r:id="rId11"/>
    <p:sldId id="337" r:id="rId12"/>
    <p:sldId id="338" r:id="rId13"/>
    <p:sldId id="339" r:id="rId14"/>
    <p:sldId id="341" r:id="rId15"/>
    <p:sldId id="316" r:id="rId16"/>
    <p:sldId id="331" r:id="rId17"/>
    <p:sldId id="266" r:id="rId18"/>
    <p:sldId id="30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SCU Mara" initials="GM" lastIdx="9" clrIdx="0">
    <p:extLst>
      <p:ext uri="{19B8F6BF-5375-455C-9EA6-DF929625EA0E}">
        <p15:presenceInfo xmlns:p15="http://schemas.microsoft.com/office/powerpoint/2012/main" userId="S::Mara.GEORGESCU@coe.int::0b5aa17b-e722-43e4-9a05-05cfc4e30c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a:srgbClr val="0A4595"/>
    <a:srgbClr val="C7EAFC"/>
    <a:srgbClr val="FF0066"/>
    <a:srgbClr val="E92D5A"/>
    <a:srgbClr val="00AEEF"/>
    <a:srgbClr val="BF2F4E"/>
    <a:srgbClr val="42AFF1"/>
    <a:srgbClr val="ED1262"/>
    <a:srgbClr val="ED12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71348" autoAdjust="0"/>
  </p:normalViewPr>
  <p:slideViewPr>
    <p:cSldViewPr snapToGrid="0">
      <p:cViewPr varScale="1">
        <p:scale>
          <a:sx n="66" d="100"/>
          <a:sy n="66" d="100"/>
        </p:scale>
        <p:origin x="84" y="6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0BDD96-6420-4849-8D79-1CA69BEAC2D8}" type="datetimeFigureOut">
              <a:rPr lang="en-GB" smtClean="0"/>
              <a:t>28/10/2024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26EB4-E528-4126-8A2A-914BBC63BC96}" type="slidenum">
              <a:rPr lang="en-GB" smtClean="0"/>
              <a:t>‹#›</a:t>
            </a:fld>
            <a:endParaRPr lang="en-GB"/>
          </a:p>
        </p:txBody>
      </p:sp>
    </p:spTree>
    <p:extLst>
      <p:ext uri="{BB962C8B-B14F-4D97-AF65-F5344CB8AC3E}">
        <p14:creationId xmlns:p14="http://schemas.microsoft.com/office/powerpoint/2010/main" val="3700365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coe.int/en/web/about-us/our-member-states"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fej.coe.int/" TargetMode="External"/><Relationship Id="rId5" Type="http://schemas.openxmlformats.org/officeDocument/2006/relationships/hyperlink" Target="https://www.coe.int/en/web/european-youth-foundation/registration" TargetMode="External"/><Relationship Id="rId4" Type="http://schemas.openxmlformats.org/officeDocument/2006/relationships/hyperlink" Target="https://www.coe.int/en/web/conventions/full-list?module=signatures-by-treaty&amp;treatynum=018"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This presentation is meant for trainers, educators, members of NGOs, etc., when presenting the European Youth Foundation.</a:t>
            </a:r>
          </a:p>
          <a:p>
            <a:r>
              <a:rPr lang="en-GB" sz="1200" kern="1200" dirty="0">
                <a:solidFill>
                  <a:schemeClr val="tx1"/>
                </a:solidFill>
                <a:effectLst/>
                <a:latin typeface="+mn-lt"/>
                <a:ea typeface="+mn-ea"/>
                <a:cs typeface="+mn-cs"/>
              </a:rPr>
              <a:t>The notes pages provide additional information on each slide. Depending on the target group, the presenter should choose which type of information is needed. For example, if the target group is made up of representatives of local NGOs, then a focus should be put on pilot activities.</a:t>
            </a:r>
          </a:p>
          <a:p>
            <a:r>
              <a:rPr lang="en-GB" sz="1200" kern="1200" dirty="0">
                <a:solidFill>
                  <a:schemeClr val="tx1"/>
                </a:solidFill>
                <a:effectLst/>
                <a:latin typeface="+mn-lt"/>
                <a:ea typeface="+mn-ea"/>
                <a:cs typeface="+mn-cs"/>
              </a:rPr>
              <a:t>Representatives of international NGOs may be more interested in international activities, work plans and structural grants.</a:t>
            </a:r>
          </a:p>
          <a:p>
            <a:r>
              <a:rPr lang="en-GB" sz="1200" kern="1200" dirty="0">
                <a:solidFill>
                  <a:schemeClr val="tx1"/>
                </a:solidFill>
                <a:effectLst/>
                <a:latin typeface="+mn-lt"/>
                <a:ea typeface="+mn-ea"/>
                <a:cs typeface="+mn-cs"/>
              </a:rPr>
              <a:t>The presentation introduces the EYF, its grant programmes and how the EYF works with NGOs. </a:t>
            </a:r>
            <a:endParaRPr lang="en-US" dirty="0"/>
          </a:p>
        </p:txBody>
      </p:sp>
      <p:sp>
        <p:nvSpPr>
          <p:cNvPr id="4" name="Slide Number Placeholder 3"/>
          <p:cNvSpPr>
            <a:spLocks noGrp="1"/>
          </p:cNvSpPr>
          <p:nvPr>
            <p:ph type="sldNum" sz="quarter" idx="5"/>
          </p:nvPr>
        </p:nvSpPr>
        <p:spPr/>
        <p:txBody>
          <a:bodyPr/>
          <a:lstStyle/>
          <a:p>
            <a:fld id="{0DF26EB4-E528-4126-8A2A-914BBC63BC96}" type="slidenum">
              <a:rPr lang="en-GB" smtClean="0"/>
              <a:t>1</a:t>
            </a:fld>
            <a:endParaRPr lang="en-GB"/>
          </a:p>
        </p:txBody>
      </p:sp>
    </p:spTree>
    <p:extLst>
      <p:ext uri="{BB962C8B-B14F-4D97-AF65-F5344CB8AC3E}">
        <p14:creationId xmlns:p14="http://schemas.microsoft.com/office/powerpoint/2010/main" val="1296368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10</a:t>
            </a:fld>
            <a:endParaRPr lang="en-GB"/>
          </a:p>
        </p:txBody>
      </p:sp>
    </p:spTree>
    <p:extLst>
      <p:ext uri="{BB962C8B-B14F-4D97-AF65-F5344CB8AC3E}">
        <p14:creationId xmlns:p14="http://schemas.microsoft.com/office/powerpoint/2010/main" val="888625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International one-off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Participants from at least 7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Member States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At least 4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countries represented in the project team</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Gender and geographical balance overall (in team and participants).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€25</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Up to 7% administrative costs for office rent, water, electricity, heating, and insurance may be included. 10% of the awarded grant may be used for staff costs for project coordination. </a:t>
            </a:r>
          </a:p>
          <a:p>
            <a:pPr lvl="0"/>
            <a:r>
              <a:rPr lang="en-GB" sz="1000" kern="1200" dirty="0">
                <a:solidFill>
                  <a:schemeClr val="tx1"/>
                </a:solidFill>
                <a:effectLst/>
                <a:latin typeface="+mn-lt"/>
                <a:ea typeface="+mn-ea"/>
                <a:cs typeface="+mn-cs"/>
              </a:rPr>
              <a:t>Only 2/3 of eligible costs can be covered. The NGO must find co-funding for the remaining 1/3, which may include own funds and contribution from participants (even though the latter</a:t>
            </a:r>
            <a:r>
              <a:rPr lang="en-GB" sz="1000" kern="1200" baseline="0" dirty="0">
                <a:solidFill>
                  <a:schemeClr val="tx1"/>
                </a:solidFill>
                <a:effectLst/>
                <a:latin typeface="+mn-lt"/>
                <a:ea typeface="+mn-ea"/>
                <a:cs typeface="+mn-cs"/>
              </a:rPr>
              <a:t> should be avoided to ensure access to all)</a:t>
            </a:r>
            <a:r>
              <a:rPr lang="en-GB" sz="1000" kern="1200" dirty="0">
                <a:solidFill>
                  <a:schemeClr val="tx1"/>
                </a:solidFill>
                <a:effectLst/>
                <a:latin typeface="+mn-lt"/>
                <a:ea typeface="+mn-ea"/>
                <a:cs typeface="+mn-cs"/>
              </a:rPr>
              <a:t>.  Volunteer time recognition can be included as co-financing. </a:t>
            </a:r>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Who can apply:</a:t>
            </a:r>
            <a:r>
              <a:rPr lang="en-GB" sz="1000" b="1"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International NGOs and networks; National NGOs but only if applying with at least 3 partners from other countries or 1 international partner (an international youth NGO or network). A partner is not a sending organisation. They must have an active role in the project, the cooperation must have a valid reason and they must have worked with the applicant NGO in the last 2 years. </a:t>
            </a: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baseline="0" dirty="0"/>
              <a:t>Eligible costs: </a:t>
            </a:r>
            <a:r>
              <a:rPr lang="pt-PT" sz="1000" b="0" baseline="0" dirty="0"/>
              <a:t>Costs directly related to the activity, including its preparation and follow-up, such as travelling, accommodation, food, working material, publications, trainer fees, communication, translation, etc., administrative costs and salaries within the indicated limits.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11</a:t>
            </a:fld>
            <a:endParaRPr lang="en-GB"/>
          </a:p>
        </p:txBody>
      </p:sp>
    </p:spTree>
    <p:extLst>
      <p:ext uri="{BB962C8B-B14F-4D97-AF65-F5344CB8AC3E}">
        <p14:creationId xmlns:p14="http://schemas.microsoft.com/office/powerpoint/2010/main" val="1169420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Annual Work Plan</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 set of activities that are linked to each other during the span of one year.</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It’s a very open format but it must include at least one international activity.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All activities must be autonomous: preparation, evaluation meetings and publications can be included in one of the main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based on the strategy/vision of an NGO.</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International Activities that are part of the Work Plan must comply with the criteria set for one-off international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Maximum grant 60000 euros. up to 7% administrative costs for office rent, water, electricity, heating, and insurance may be included. 10% of the awarded grant may be used for staff costs for project coordination.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pt-PT" sz="1000" b="1" kern="1200" dirty="0">
                <a:solidFill>
                  <a:schemeClr val="tx1"/>
                </a:solidFill>
                <a:effectLst/>
                <a:latin typeface="+mn-lt"/>
                <a:ea typeface="+mn-ea"/>
                <a:cs typeface="+mn-cs"/>
              </a:rPr>
              <a:t>Who can apply: </a:t>
            </a:r>
            <a:r>
              <a:rPr lang="pt-PT" sz="1000" kern="1200" dirty="0">
                <a:solidFill>
                  <a:schemeClr val="tx1"/>
                </a:solidFill>
                <a:effectLst/>
                <a:latin typeface="+mn-lt"/>
                <a:ea typeface="+mn-ea"/>
                <a:cs typeface="+mn-cs"/>
              </a:rPr>
              <a:t>International</a:t>
            </a:r>
            <a:r>
              <a:rPr lang="pt-PT" sz="1000" kern="1200" baseline="0" dirty="0">
                <a:solidFill>
                  <a:schemeClr val="tx1"/>
                </a:solidFill>
                <a:effectLst/>
                <a:latin typeface="+mn-lt"/>
                <a:ea typeface="+mn-ea"/>
                <a:cs typeface="+mn-cs"/>
              </a:rPr>
              <a:t> Youth NGOs and international Networks.</a:t>
            </a: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baseline="0" dirty="0"/>
              <a:t>Eligible costs: </a:t>
            </a:r>
            <a:r>
              <a:rPr lang="pt-PT" sz="1000" b="0" baseline="0" dirty="0"/>
              <a:t>Costs directly related to the activity, including its preparation and follow-up, such as travelling, accommodation, food, working material, publications, trainer fees, communication, translation, etc., administrative costs and salaries within the indicated limits.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12</a:t>
            </a:fld>
            <a:endParaRPr lang="en-GB"/>
          </a:p>
        </p:txBody>
      </p:sp>
    </p:spTree>
    <p:extLst>
      <p:ext uri="{BB962C8B-B14F-4D97-AF65-F5344CB8AC3E}">
        <p14:creationId xmlns:p14="http://schemas.microsoft.com/office/powerpoint/2010/main" val="289428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Structural grants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Administrative costs of an NGO during 2 years.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Based on strategic longer-term programme of the organisation.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Awarded in principle for 2 years and confirmed </a:t>
            </a:r>
            <a:r>
              <a:rPr lang="en-GB" sz="1000" kern="1200" baseline="0" dirty="0">
                <a:solidFill>
                  <a:schemeClr val="accent3">
                    <a:lumMod val="40000"/>
                    <a:lumOff val="60000"/>
                  </a:schemeClr>
                </a:solidFill>
                <a:effectLst/>
                <a:latin typeface="+mn-lt"/>
                <a:ea typeface="+mn-ea"/>
                <a:cs typeface="+mn-cs"/>
              </a:rPr>
              <a:t>afte</a:t>
            </a:r>
            <a:r>
              <a:rPr lang="en-GB" sz="1000" kern="1200" dirty="0">
                <a:solidFill>
                  <a:schemeClr val="tx1"/>
                </a:solidFill>
                <a:effectLst/>
                <a:latin typeface="+mn-lt"/>
                <a:ea typeface="+mn-ea"/>
                <a:cs typeface="+mn-cs"/>
              </a:rPr>
              <a:t>r</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1 year (maximum €60</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for 2 years).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Operational costs included in a structural grant cannot be included in the budget for an International Activity or Work Plan.</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Deadline: 1 October every two years, for support in the following 2 years (e.g. 1 October 2023 for support in 2024-25)</a:t>
            </a:r>
          </a:p>
          <a:p>
            <a:pPr lvl="0"/>
            <a:endParaRPr lang="en-GB" sz="10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kern="1200" baseline="0" dirty="0">
                <a:solidFill>
                  <a:schemeClr val="tx1"/>
                </a:solidFill>
                <a:effectLst/>
                <a:latin typeface="+mn-lt"/>
                <a:ea typeface="+mn-ea"/>
                <a:cs typeface="+mn-cs"/>
              </a:rPr>
              <a:t>Who can apply: </a:t>
            </a:r>
            <a:r>
              <a:rPr lang="en-GB" sz="1000" b="0" kern="1200" baseline="0" dirty="0">
                <a:solidFill>
                  <a:schemeClr val="tx1"/>
                </a:solidFill>
                <a:effectLst/>
                <a:latin typeface="+mn-lt"/>
                <a:ea typeface="+mn-ea"/>
                <a:cs typeface="+mn-cs"/>
              </a:rPr>
              <a:t>I</a:t>
            </a:r>
            <a:r>
              <a:rPr lang="en-GB" sz="1000" baseline="0" dirty="0"/>
              <a:t>nternational youth NGOs and international networks that meet the following criteria:</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With a European structure or a European secretariat;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support during the 3 previous years (reference period: 2021, 2022 and 2023) for at least 3 international activities (EYF grant or study session in the annual programme of the European Youth Centres);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EYF grants in at least 2 out of the 3 years of the reference period.</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An international organisation/network is not eligible if: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has been supported only for study sessions during the reference period;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did not receive any EYF grant for International Activities or Work Plans during the two most recent years of the reference period (2022 and 2023);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has received EYF International Activity or Work Plan grants for only one year during the reference period.</a:t>
            </a:r>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13</a:t>
            </a:fld>
            <a:endParaRPr lang="en-GB"/>
          </a:p>
        </p:txBody>
      </p:sp>
    </p:spTree>
    <p:extLst>
      <p:ext uri="{BB962C8B-B14F-4D97-AF65-F5344CB8AC3E}">
        <p14:creationId xmlns:p14="http://schemas.microsoft.com/office/powerpoint/2010/main" val="42732026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b="0" i="0" dirty="0">
                <a:solidFill>
                  <a:srgbClr val="161616"/>
                </a:solidFill>
                <a:effectLst/>
                <a:latin typeface="Open Sans" panose="020F0502020204030204" pitchFamily="34" charset="0"/>
              </a:rPr>
              <a:t>Support notes:</a:t>
            </a:r>
          </a:p>
          <a:p>
            <a:pPr algn="l"/>
            <a:r>
              <a:rPr lang="en-GB" sz="1200" b="0" i="0" dirty="0">
                <a:solidFill>
                  <a:srgbClr val="161616"/>
                </a:solidFill>
                <a:effectLst/>
                <a:latin typeface="Open Sans" panose="020F0502020204030204" pitchFamily="34" charset="0"/>
              </a:rPr>
              <a:t>The purpose of this initiative is to support young people from Ukraine affected by the war through civil society and youth work interventions, within the framework of the values of the Council of Europe. Project applications can include activities such as peer to peer learning and support, trainings and workshops, information and counselling, awareness raising and capacity building for young people, youth workers and youth leaders, meetings of young people from Ukraine, analysis, research and other actions that are based on the principles and practice of youth work. Activities may have a local, regional or national scope, and can also include activities in a local cross-border context.</a:t>
            </a:r>
            <a:r>
              <a:rPr lang="en-GB" sz="1200" b="1" i="0" dirty="0">
                <a:solidFill>
                  <a:srgbClr val="161616"/>
                </a:solidFill>
                <a:effectLst/>
                <a:latin typeface="Open Sans" panose="020F0502020204030204" pitchFamily="34" charset="0"/>
              </a:rPr>
              <a:t> </a:t>
            </a:r>
            <a:r>
              <a:rPr lang="en-GB" sz="1200" b="0" i="0" dirty="0">
                <a:solidFill>
                  <a:srgbClr val="161616"/>
                </a:solidFill>
                <a:effectLst/>
                <a:latin typeface="Open Sans" panose="020F0502020204030204" pitchFamily="34" charset="0"/>
              </a:rPr>
              <a:t>Activities may be implemented in person, online and in hybrid formats.</a:t>
            </a:r>
          </a:p>
          <a:p>
            <a:pPr algn="l"/>
            <a:endParaRPr lang="en-GB" sz="1200" b="0" i="0" dirty="0">
              <a:solidFill>
                <a:srgbClr val="161616"/>
              </a:solidFill>
              <a:effectLst/>
              <a:latin typeface="Open Sans" panose="020F0502020204030204" pitchFamily="34" charset="0"/>
            </a:endParaRPr>
          </a:p>
          <a:p>
            <a:pPr marL="0" indent="0" algn="l">
              <a:buFont typeface="Arial" panose="020B0604020202020204" pitchFamily="34" charset="0"/>
              <a:buNone/>
            </a:pPr>
            <a:r>
              <a:rPr lang="en-GB" sz="1200" b="1" i="0" dirty="0">
                <a:solidFill>
                  <a:srgbClr val="161616"/>
                </a:solidFill>
                <a:effectLst/>
                <a:latin typeface="Open Sans" panose="020B0606030504020204" pitchFamily="34" charset="0"/>
              </a:rPr>
              <a:t>Pilot Activity applications will be assessed based on the EYF criteria for pilot projects.  A successful project will:</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be a youth activity prepared, run and managed by a local, regional or national non-governmental youth organisation and involving young people from Ukraine.</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be an activity that supports young people from Ukraine affected by the war in their daily life, rights, and to navigate their challenges and access their rights.</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be an activity related to a local need and that brings an added value to the lives of young people from Ukraine.</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follow the basic principles of youth work, in particular the promotion of intercultural dialogue and understanding and the promotion and protection of human rights and democracy.</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be in line with the values of the Council of Europe and its priorities in the field of youth.</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Projects must have a start date at least 6 weeks after the submission date.</a:t>
            </a:r>
            <a:br>
              <a:rPr lang="en-GB" sz="1200" b="0" i="0" dirty="0">
                <a:solidFill>
                  <a:srgbClr val="161616"/>
                </a:solidFill>
                <a:effectLst/>
                <a:latin typeface="Open Sans" panose="020B0606030504020204" pitchFamily="34" charset="0"/>
              </a:rPr>
            </a:br>
            <a:r>
              <a:rPr lang="en-GB" sz="1200" b="0" i="0" dirty="0">
                <a:solidFill>
                  <a:srgbClr val="161616"/>
                </a:solidFill>
                <a:effectLst/>
                <a:latin typeface="Open Sans" panose="020B0606030504020204" pitchFamily="34" charset="0"/>
              </a:rPr>
              <a:t>Projects that support the war effort are not eligible for this special call. The grant cannot not be used for purchasing and/or promoting goods or services for humanitarian and/or military-related actions.</a:t>
            </a:r>
          </a:p>
          <a:p>
            <a:pPr algn="l"/>
            <a:endParaRPr lang="en-GB" sz="1200" b="0" i="0" dirty="0">
              <a:solidFill>
                <a:srgbClr val="161616"/>
              </a:solidFill>
              <a:effectLst/>
              <a:latin typeface="Open Sans" panose="020B0606030504020204" pitchFamily="34" charset="0"/>
            </a:endParaRPr>
          </a:p>
          <a:p>
            <a:pPr algn="just">
              <a:lnSpc>
                <a:spcPts val="1800"/>
              </a:lnSpc>
              <a:spcBef>
                <a:spcPts val="600"/>
              </a:spcBef>
              <a:spcAft>
                <a:spcPts val="600"/>
              </a:spcAft>
            </a:pPr>
            <a:r>
              <a:rPr lang="en-GB" sz="1800" b="1"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International activity applications will be assessed based on the EYF criteria for international activity projects.  A successful project will:</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in line with the values of the Council of Europe and its priorities in the field of youth.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 gathering of young people or youth leaders that involves directly young people from Ukraine or international multipliers working directly with young people from Ukraine.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 project that includes a one-off youth gathering, preferably with some follow up actions, and that will have direct impact on young people from Ukraine affected in their daily life by the war, and which will support them to access their rights and navigate multiple challenges faced.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attended, in balanced numbers, by participants coming from at least 7 </a:t>
            </a:r>
            <a:r>
              <a:rPr lang="en-GB" sz="1800" u="sng" dirty="0">
                <a:solidFill>
                  <a:srgbClr val="007BC8"/>
                </a:solidFill>
                <a:effectLst/>
                <a:latin typeface="Helvetica" panose="020B0604020202020204" pitchFamily="34" charset="0"/>
                <a:ea typeface="Times New Roman" panose="02020603050405020304" pitchFamily="18" charset="0"/>
                <a:cs typeface="Times New Roman" panose="02020603050405020304" pitchFamily="18" charset="0"/>
                <a:hlinkClick r:id="rId3"/>
              </a:rPr>
              <a:t>Council of Europe's member states</a:t>
            </a: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 or signatory states of the </a:t>
            </a:r>
            <a:r>
              <a:rPr lang="en-GB" sz="1800" u="sng" dirty="0">
                <a:solidFill>
                  <a:srgbClr val="007BC8"/>
                </a:solidFill>
                <a:effectLst/>
                <a:latin typeface="Helvetica" panose="020B0604020202020204" pitchFamily="34" charset="0"/>
                <a:ea typeface="Times New Roman" panose="02020603050405020304" pitchFamily="18" charset="0"/>
                <a:cs typeface="Times New Roman" panose="02020603050405020304" pitchFamily="18" charset="0"/>
                <a:hlinkClick r:id="rId4"/>
              </a:rPr>
              <a:t>European Cultural Convention</a:t>
            </a: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 Attendance and involvement of representatives of youth organisations from Ukraine is essential.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respond to the needs of young people, and participants are at the centre of the activity, with non-formal educational approaches included. In this case, the needs and rights of young people from Ukraine should be clearly highlighted in the application.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a core project team where people of at least 4 nationalities are represented (this includes the trainers, facilitators, project coordinator, etc.). Involvement of people from Ukraine in the core project team is particularly encouraged.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at least 75 % of participants under 30 years old.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follow the basic principles of youth work, in particular the promotion of intercultural dialogue and understanding, and the promotion and protection of human rights and democracy.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in place measures to ensure gender equality and inclusive practices both in the planning and running of the international activity.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Bef>
                <a:spcPts val="600"/>
              </a:spcBef>
              <a:spcAft>
                <a:spcPts val="600"/>
              </a:spcAft>
            </a:pPr>
            <a:endPar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ts val="1800"/>
              </a:lnSpc>
              <a:spcBef>
                <a:spcPts val="600"/>
              </a:spcBef>
              <a:spcAft>
                <a:spcPts val="600"/>
              </a:spcAft>
            </a:pPr>
            <a:r>
              <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Projects must have a start date at least 6 weeks after the submission date.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Bef>
                <a:spcPts val="600"/>
              </a:spcBef>
              <a:spcAft>
                <a:spcPts val="600"/>
              </a:spcAft>
            </a:pPr>
            <a:r>
              <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When applying, the organisation must indicate the full project duration, including any preparatory, follow-up and evaluation activities. Please note that the full project duration is the period within which the project costs incur.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1200" b="0" i="0" dirty="0">
              <a:solidFill>
                <a:srgbClr val="161616"/>
              </a:solidFill>
              <a:effectLst/>
              <a:latin typeface="Open Sans" panose="020B0606030504020204" pitchFamily="34" charset="0"/>
            </a:endParaRPr>
          </a:p>
          <a:p>
            <a:br>
              <a:rPr lang="en-GB" sz="1200" b="1" dirty="0"/>
            </a:br>
            <a:r>
              <a:rPr lang="en-GB" sz="1200" b="1" dirty="0"/>
              <a:t>How to apply: </a:t>
            </a:r>
          </a:p>
          <a:p>
            <a:pPr algn="l"/>
            <a:r>
              <a:rPr lang="en-GB" sz="1200" b="0" i="0" dirty="0">
                <a:solidFill>
                  <a:srgbClr val="161616"/>
                </a:solidFill>
                <a:effectLst/>
                <a:latin typeface="Open Sans" panose="020B0606030504020204" pitchFamily="34" charset="0"/>
              </a:rPr>
              <a:t>Youth organisations can submit applications only if they are registered with the EYF. The instructions and criteria for registration can be found </a:t>
            </a:r>
            <a:r>
              <a:rPr lang="en-GB" sz="1200" b="0" i="0" u="none" strike="noStrike" dirty="0">
                <a:solidFill>
                  <a:srgbClr val="007BC8"/>
                </a:solidFill>
                <a:effectLst/>
                <a:latin typeface="Open Sans" panose="020B0606030504020204" pitchFamily="34" charset="0"/>
                <a:hlinkClick r:id="rId5"/>
              </a:rPr>
              <a:t>here</a:t>
            </a:r>
            <a:r>
              <a:rPr lang="en-GB" sz="1200" b="0" i="0" dirty="0">
                <a:solidFill>
                  <a:srgbClr val="161616"/>
                </a:solidFill>
                <a:effectLst/>
                <a:latin typeface="Open Sans" panose="020B0606030504020204" pitchFamily="34" charset="0"/>
              </a:rPr>
              <a:t>.</a:t>
            </a:r>
          </a:p>
          <a:p>
            <a:pPr algn="l"/>
            <a:r>
              <a:rPr lang="en-GB" sz="1200" b="0" i="0" dirty="0">
                <a:solidFill>
                  <a:srgbClr val="161616"/>
                </a:solidFill>
                <a:effectLst/>
                <a:latin typeface="Open Sans" panose="020B0606030504020204" pitchFamily="34" charset="0"/>
              </a:rPr>
              <a:t>The registration of new organisations based in Ukraine will be processed by the EYF within maximum 1 week upon receipt of the NGO’s relevant information.</a:t>
            </a:r>
          </a:p>
          <a:p>
            <a:pPr algn="l"/>
            <a:r>
              <a:rPr lang="en-GB" sz="1200" b="0" i="0" dirty="0">
                <a:solidFill>
                  <a:srgbClr val="161616"/>
                </a:solidFill>
                <a:effectLst/>
                <a:latin typeface="Open Sans" panose="020B0606030504020204" pitchFamily="34" charset="0"/>
              </a:rPr>
              <a:t>Applications can be submitted at any time, on a rolling basis, during the initial period of 12 months after the launch of the call or until the call funds are exhausted.  Applications must be submitted via the EYF online system </a:t>
            </a:r>
            <a:r>
              <a:rPr lang="en-GB" sz="1200" b="0" i="0" u="none" strike="noStrike" dirty="0">
                <a:solidFill>
                  <a:srgbClr val="007BC8"/>
                </a:solidFill>
                <a:effectLst/>
                <a:latin typeface="Open Sans" panose="020B0606030504020204" pitchFamily="34" charset="0"/>
                <a:hlinkClick r:id="rId6"/>
              </a:rPr>
              <a:t>https://fej.coe.int/</a:t>
            </a:r>
            <a:r>
              <a:rPr lang="en-GB" sz="1200" b="0" i="0" dirty="0">
                <a:solidFill>
                  <a:srgbClr val="161616"/>
                </a:solidFill>
                <a:effectLst/>
                <a:latin typeface="Open Sans" panose="020B0606030504020204" pitchFamily="34" charset="0"/>
              </a:rPr>
              <a:t> in English or French. Please note that the title of the applications should include the text: “</a:t>
            </a:r>
            <a:r>
              <a:rPr lang="en-GB" sz="1200" b="1" i="0" dirty="0">
                <a:solidFill>
                  <a:srgbClr val="161616"/>
                </a:solidFill>
                <a:effectLst/>
                <a:latin typeface="Open Sans" panose="020B0606030504020204" pitchFamily="34" charset="0"/>
              </a:rPr>
              <a:t>Special Call for Ukraine”</a:t>
            </a:r>
            <a:r>
              <a:rPr lang="en-GB" sz="1200" b="0" i="0" dirty="0">
                <a:solidFill>
                  <a:srgbClr val="161616"/>
                </a:solidFill>
                <a:effectLst/>
                <a:latin typeface="Open Sans" panose="020B0606030504020204" pitchFamily="34" charset="0"/>
              </a:rPr>
              <a:t>.</a:t>
            </a:r>
          </a:p>
          <a:p>
            <a:pPr algn="l"/>
            <a:endParaRPr lang="en-GB" sz="1200" b="0" i="0" dirty="0">
              <a:solidFill>
                <a:srgbClr val="161616"/>
              </a:solidFill>
              <a:effectLst/>
              <a:latin typeface="Open Sans" panose="020B0606030504020204" pitchFamily="34" charset="0"/>
            </a:endParaRPr>
          </a:p>
          <a:p>
            <a:pPr algn="l"/>
            <a:r>
              <a:rPr lang="en-GB" sz="1200" b="0" i="0" dirty="0">
                <a:solidFill>
                  <a:srgbClr val="161616"/>
                </a:solidFill>
                <a:effectLst/>
                <a:latin typeface="Open Sans" panose="020B0606030504020204" pitchFamily="34" charset="0"/>
              </a:rPr>
              <a:t>More information on the call: https://www.coe.int/en/web/european-youth-foundation/2023-special-call-Ukraine </a:t>
            </a:r>
          </a:p>
        </p:txBody>
      </p:sp>
      <p:sp>
        <p:nvSpPr>
          <p:cNvPr id="4" name="Slide Number Placeholder 3"/>
          <p:cNvSpPr>
            <a:spLocks noGrp="1"/>
          </p:cNvSpPr>
          <p:nvPr>
            <p:ph type="sldNum" sz="quarter" idx="5"/>
          </p:nvPr>
        </p:nvSpPr>
        <p:spPr/>
        <p:txBody>
          <a:bodyPr/>
          <a:lstStyle/>
          <a:p>
            <a:fld id="{0DF26EB4-E528-4126-8A2A-914BBC63BC96}" type="slidenum">
              <a:rPr lang="en-GB" smtClean="0"/>
              <a:t>14</a:t>
            </a:fld>
            <a:endParaRPr lang="en-GB"/>
          </a:p>
        </p:txBody>
      </p:sp>
    </p:spTree>
    <p:extLst>
      <p:ext uri="{BB962C8B-B14F-4D97-AF65-F5344CB8AC3E}">
        <p14:creationId xmlns:p14="http://schemas.microsoft.com/office/powerpoint/2010/main" val="3072102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0" baseline="0" dirty="0"/>
          </a:p>
          <a:p>
            <a:r>
              <a:rPr lang="pt-PT" sz="1200" b="1" kern="1200" dirty="0">
                <a:solidFill>
                  <a:schemeClr val="tx1"/>
                </a:solidFill>
                <a:effectLst/>
                <a:latin typeface="+mn-lt"/>
                <a:ea typeface="+mn-ea"/>
                <a:cs typeface="+mn-cs"/>
              </a:rPr>
              <a:t>Registration</a:t>
            </a:r>
            <a:endParaRPr lang="en-US" sz="12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Exclusively through the EYF online system.</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Communication with the EYF if clarification is needed about the provided documents and the NGO criteria.</a:t>
            </a:r>
          </a:p>
          <a:p>
            <a:pPr lvl="0"/>
            <a:r>
              <a:rPr lang="en-GB" sz="1100" kern="1200" dirty="0">
                <a:solidFill>
                  <a:schemeClr val="tx1"/>
                </a:solidFill>
                <a:effectLst/>
                <a:latin typeface="+mn-lt"/>
                <a:ea typeface="+mn-ea"/>
                <a:cs typeface="+mn-cs"/>
              </a:rPr>
              <a:t>Bank account information is also requested during registration. A bank account in the name of the NGO is only mandatory when a grant is awarded.</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Registration is finalised and your NGO becomes part of the EYF system and can access the grants available for your type of NGO.</a:t>
            </a:r>
          </a:p>
          <a:p>
            <a:pPr lvl="0"/>
            <a:r>
              <a:rPr lang="en-GB" sz="1100" kern="1200" dirty="0">
                <a:solidFill>
                  <a:schemeClr val="tx1"/>
                </a:solidFill>
                <a:effectLst/>
                <a:latin typeface="+mn-lt"/>
                <a:ea typeface="+mn-ea"/>
                <a:cs typeface="+mn-cs"/>
              </a:rPr>
              <a:t>Necessary documents: Recent list of activities (with descriptions), original statutes (scanned copy of the stamped and signed document), translation of statutes, if the original language is not English or French (does not need to be a certified translation and can focus on only the most important points, about mission, scope, status, structure and decision-making)</a:t>
            </a:r>
          </a:p>
          <a:p>
            <a:pPr lvl="0"/>
            <a:endParaRPr lang="en-US" sz="1100" kern="1200" dirty="0">
              <a:solidFill>
                <a:schemeClr val="tx1"/>
              </a:solidFill>
              <a:effectLst/>
              <a:latin typeface="+mn-lt"/>
              <a:ea typeface="+mn-ea"/>
              <a:cs typeface="+mn-cs"/>
            </a:endParaRPr>
          </a:p>
          <a:p>
            <a:r>
              <a:rPr lang="pt-PT" sz="1100" b="1" kern="1200" dirty="0">
                <a:solidFill>
                  <a:schemeClr val="tx1"/>
                </a:solidFill>
                <a:effectLst/>
                <a:latin typeface="+mn-lt"/>
                <a:ea typeface="+mn-ea"/>
                <a:cs typeface="+mn-cs"/>
              </a:rPr>
              <a:t>Application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Exclusively through the EYF online system.</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An online form with all the relevant information requested and needed to understand the project.</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Supporting documents can be attached.</a:t>
            </a:r>
          </a:p>
          <a:p>
            <a:pPr lvl="0"/>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Assessment by EYF staff</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Different people assess your application to ensure objectivity and diverse perspectives.</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Assessment of mandatory criteria as well as content quality.</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Open communication between the EYF and the NGO, where some points might be clarified and certain fields can be edited in the application.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EYF prepares a recommendation based</a:t>
            </a:r>
            <a:r>
              <a:rPr lang="en-GB" sz="1100" kern="1200" baseline="0" dirty="0">
                <a:solidFill>
                  <a:schemeClr val="tx1"/>
                </a:solidFill>
                <a:effectLst/>
                <a:latin typeface="+mn-lt"/>
                <a:ea typeface="+mn-ea"/>
                <a:cs typeface="+mn-cs"/>
              </a:rPr>
              <a:t> on the assessment.</a:t>
            </a:r>
          </a:p>
          <a:p>
            <a:pPr lvl="0"/>
            <a:endParaRPr lang="en-US" sz="1100" kern="1200" dirty="0">
              <a:solidFill>
                <a:schemeClr val="tx1"/>
              </a:solidFill>
              <a:effectLst/>
              <a:latin typeface="+mn-lt"/>
              <a:ea typeface="+mn-ea"/>
              <a:cs typeface="+mn-cs"/>
            </a:endParaRPr>
          </a:p>
          <a:p>
            <a:r>
              <a:rPr lang="pt-PT" sz="1100" b="1" kern="1200" dirty="0">
                <a:solidFill>
                  <a:schemeClr val="tx1"/>
                </a:solidFill>
                <a:effectLst/>
                <a:latin typeface="+mn-lt"/>
                <a:ea typeface="+mn-ea"/>
                <a:cs typeface="+mn-cs"/>
              </a:rPr>
              <a:t>Decision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final decision </a:t>
            </a:r>
            <a:r>
              <a:rPr lang="it-IT" sz="1100" kern="1200" dirty="0">
                <a:solidFill>
                  <a:schemeClr val="tx1"/>
                </a:solidFill>
                <a:effectLst/>
                <a:latin typeface="+mn-lt"/>
                <a:ea typeface="+mn-ea"/>
                <a:cs typeface="+mn-cs"/>
              </a:rPr>
              <a:t>is taken by the Programming Committee on Youth. </a:t>
            </a:r>
            <a:endParaRPr lang="en-GB" sz="1200" kern="1200" baseline="0" dirty="0">
              <a:solidFill>
                <a:schemeClr val="tx1"/>
              </a:solidFill>
              <a:effectLst/>
              <a:latin typeface="+mn-lt"/>
              <a:ea typeface="+mn-ea"/>
              <a:cs typeface="+mn-cs"/>
            </a:endParaRPr>
          </a:p>
          <a:p>
            <a:endParaRPr lang="en-GB" sz="1200" kern="1200" baseline="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0DF26EB4-E528-4126-8A2A-914BBC63BC96}" type="slidenum">
              <a:rPr lang="en-GB" smtClean="0"/>
              <a:t>15</a:t>
            </a:fld>
            <a:endParaRPr lang="en-GB"/>
          </a:p>
        </p:txBody>
      </p:sp>
    </p:spTree>
    <p:extLst>
      <p:ext uri="{BB962C8B-B14F-4D97-AF65-F5344CB8AC3E}">
        <p14:creationId xmlns:p14="http://schemas.microsoft.com/office/powerpoint/2010/main" val="500831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aseline="0" noProof="0" dirty="0">
                <a:sym typeface="Wingdings" panose="05000000000000000000" pitchFamily="2" charset="2"/>
              </a:rPr>
              <a:t>The EYF has the following 5 types of organisation, </a:t>
            </a:r>
            <a:r>
              <a:rPr lang="en-GB" sz="1000" b="0" u="sng" baseline="0" noProof="0" dirty="0">
                <a:sym typeface="Wingdings" panose="05000000000000000000" pitchFamily="2" charset="2"/>
              </a:rPr>
              <a:t>which define which type of grant they can apply for:</a:t>
            </a:r>
          </a:p>
          <a:p>
            <a:pPr marL="171450" indent="-171450">
              <a:buFontTx/>
              <a:buChar char="-"/>
            </a:pPr>
            <a:r>
              <a:rPr lang="en-GB" sz="1000" b="1" baseline="0" noProof="0" dirty="0">
                <a:sym typeface="Wingdings" panose="05000000000000000000" pitchFamily="2" charset="2"/>
              </a:rPr>
              <a:t>International youth NGO </a:t>
            </a:r>
            <a:r>
              <a:rPr lang="en-GB" sz="1000" baseline="0" noProof="0" dirty="0">
                <a:sym typeface="Wingdings" panose="05000000000000000000" pitchFamily="2" charset="2"/>
              </a:rPr>
              <a:t>=&gt; Members/branches in minimum 7 ECC signatory states (main office plus 7 other countries)</a:t>
            </a:r>
          </a:p>
          <a:p>
            <a:pPr marL="171450" indent="-171450">
              <a:buFontTx/>
              <a:buChar char="-"/>
            </a:pPr>
            <a:r>
              <a:rPr lang="en-GB" sz="1000" b="1" baseline="0" noProof="0" dirty="0">
                <a:sym typeface="Wingdings" panose="05000000000000000000" pitchFamily="2" charset="2"/>
              </a:rPr>
              <a:t>International network of youth NGOs </a:t>
            </a:r>
            <a:r>
              <a:rPr lang="en-GB" sz="1000" baseline="0" noProof="0" dirty="0">
                <a:sym typeface="Wingdings" panose="05000000000000000000" pitchFamily="2" charset="2"/>
              </a:rPr>
              <a:t>=&gt; Minimum 7 youth NGOs in 7 different countries (applicant organisation plus 6 other NGOs in different countries) </a:t>
            </a:r>
          </a:p>
          <a:p>
            <a:pPr marL="171450" indent="-171450">
              <a:buFontTx/>
              <a:buChar char="-"/>
            </a:pPr>
            <a:r>
              <a:rPr lang="en-GB" sz="1000" b="1" baseline="0" noProof="0" dirty="0">
                <a:sym typeface="Wingdings" panose="05000000000000000000" pitchFamily="2" charset="2"/>
              </a:rPr>
              <a:t>National youth NGO </a:t>
            </a:r>
            <a:r>
              <a:rPr lang="en-GB" sz="1000" b="0" baseline="0" noProof="0" dirty="0">
                <a:sym typeface="Wingdings" panose="05000000000000000000" pitchFamily="2" charset="2"/>
              </a:rPr>
              <a:t>=&gt; Based in an </a:t>
            </a:r>
            <a:r>
              <a:rPr lang="en-GB" sz="1000" baseline="0" noProof="0" dirty="0">
                <a:sym typeface="Wingdings" panose="05000000000000000000" pitchFamily="2" charset="2"/>
              </a:rPr>
              <a:t>ECC signatory state </a:t>
            </a:r>
            <a:r>
              <a:rPr lang="en-GB" sz="1000" b="0" baseline="0" noProof="0" dirty="0">
                <a:sym typeface="Wingdings" panose="05000000000000000000" pitchFamily="2" charset="2"/>
              </a:rPr>
              <a:t>and working at national level </a:t>
            </a:r>
          </a:p>
          <a:p>
            <a:pPr marL="171450" indent="-171450">
              <a:buFontTx/>
              <a:buChar char="-"/>
            </a:pPr>
            <a:r>
              <a:rPr lang="en-GB" sz="1000" b="1" baseline="0" noProof="0" dirty="0">
                <a:sym typeface="Wingdings" panose="05000000000000000000" pitchFamily="2" charset="2"/>
              </a:rPr>
              <a:t>Local youth NGO </a:t>
            </a:r>
            <a:r>
              <a:rPr lang="en-GB" sz="1000" b="0" baseline="0" noProof="0" dirty="0">
                <a:sym typeface="Wingdings" panose="05000000000000000000" pitchFamily="2" charset="2"/>
              </a:rPr>
              <a:t>=&gt; Based in an </a:t>
            </a:r>
            <a:r>
              <a:rPr lang="en-GB" sz="1000" baseline="0" noProof="0" dirty="0">
                <a:sym typeface="Wingdings" panose="05000000000000000000" pitchFamily="2" charset="2"/>
              </a:rPr>
              <a:t>ECC signatory state </a:t>
            </a:r>
            <a:r>
              <a:rPr lang="en-GB" sz="1000" b="0" baseline="0" noProof="0" dirty="0">
                <a:sym typeface="Wingdings" panose="05000000000000000000" pitchFamily="2" charset="2"/>
              </a:rPr>
              <a:t>and working at local level </a:t>
            </a:r>
          </a:p>
          <a:p>
            <a:pPr marL="0" indent="0">
              <a:buFontTx/>
              <a:buNone/>
            </a:pPr>
            <a:endParaRPr lang="en-GB" sz="1000" b="1" baseline="0" noProof="0" dirty="0">
              <a:sym typeface="Wingdings" panose="05000000000000000000" pitchFamily="2" charset="2"/>
            </a:endParaRPr>
          </a:p>
          <a:p>
            <a:pPr marL="0" indent="0">
              <a:buFontTx/>
              <a:buNone/>
            </a:pPr>
            <a:r>
              <a:rPr lang="en-GB" sz="1000" baseline="0" noProof="0" dirty="0">
                <a:latin typeface="+mn-lt"/>
              </a:rPr>
              <a:t>The EYF does </a:t>
            </a:r>
            <a:r>
              <a:rPr lang="en-GB" sz="1000" b="1" baseline="0" noProof="0" dirty="0">
                <a:latin typeface="+mn-lt"/>
              </a:rPr>
              <a:t>NOT</a:t>
            </a:r>
            <a:r>
              <a:rPr lang="en-GB" sz="1000" baseline="0" noProof="0" dirty="0">
                <a:latin typeface="+mn-lt"/>
              </a:rPr>
              <a:t> support individuals, e.g. students, informal groups, private businesses, sports clubs, etc.</a:t>
            </a:r>
          </a:p>
          <a:p>
            <a:endParaRPr lang="en-US" i="1" dirty="0"/>
          </a:p>
          <a:p>
            <a:pPr marL="0" indent="0">
              <a:buFont typeface="Wingdings" panose="05000000000000000000" pitchFamily="2" charset="2"/>
              <a:buNone/>
            </a:pPr>
            <a:r>
              <a:rPr lang="en-GB" sz="1200" b="1" baseline="0" noProof="0" dirty="0"/>
              <a:t>Criteria for registration: </a:t>
            </a:r>
          </a:p>
          <a:p>
            <a:pPr marL="171450" indent="-171450">
              <a:buFont typeface="Wingdings" panose="05000000000000000000" pitchFamily="2" charset="2"/>
              <a:buChar char="Ø"/>
            </a:pPr>
            <a:endParaRPr lang="en-GB" sz="1200" baseline="0" noProof="0" dirty="0"/>
          </a:p>
          <a:p>
            <a:pPr marL="171450" indent="-171450">
              <a:buFont typeface="Wingdings" panose="05000000000000000000" pitchFamily="2" charset="2"/>
              <a:buChar char="Ø"/>
            </a:pPr>
            <a:r>
              <a:rPr lang="en-GB" sz="1200" baseline="0" noProof="0" dirty="0"/>
              <a:t>Non-profit-making youth organisations independent from the government.</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They must have their own official statutes.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kern="1200" dirty="0">
                <a:solidFill>
                  <a:schemeClr val="tx1"/>
                </a:solidFill>
                <a:effectLst/>
                <a:latin typeface="+mn-lt"/>
                <a:ea typeface="+mn-ea"/>
                <a:cs typeface="+mn-cs"/>
              </a:rPr>
              <a:t>Bank account information is also requested during registration. A bank account in the name of the NGO is only mandatory when a grant is awarded.</a:t>
            </a:r>
            <a:endParaRPr lang="en-GB" sz="1200" baseline="0" noProof="0" dirty="0">
              <a:sym typeface="Wingdings" panose="05000000000000000000" pitchFamily="2" charset="2"/>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An NGO should not only work for young people, more importantly it should carry out its work with young people who should be involved in the decision-making process of the organisation.</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An NGO registered with the EYF has to be based in one of the 50 signatories to the European Cultural Convention (46 </a:t>
            </a:r>
            <a:r>
              <a:rPr lang="en-GB" sz="1200" baseline="0" noProof="0" dirty="0" err="1">
                <a:sym typeface="Wingdings" panose="05000000000000000000" pitchFamily="2" charset="2"/>
              </a:rPr>
              <a:t>CoE</a:t>
            </a:r>
            <a:r>
              <a:rPr lang="en-GB" sz="1200" baseline="0" noProof="0" dirty="0">
                <a:sym typeface="Wingdings" panose="05000000000000000000" pitchFamily="2" charset="2"/>
              </a:rPr>
              <a:t> member states + Belarus, Holy See, Kazakhstan, Russian Federation).</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It has to work in the framework of </a:t>
            </a:r>
            <a:r>
              <a:rPr lang="en-GB" sz="1200" b="0" baseline="0" noProof="0" dirty="0">
                <a:sym typeface="Wingdings" panose="05000000000000000000" pitchFamily="2" charset="2"/>
              </a:rPr>
              <a:t>h</a:t>
            </a:r>
            <a:r>
              <a:rPr lang="en-GB" sz="1200" b="0" dirty="0" err="1"/>
              <a:t>uman</a:t>
            </a:r>
            <a:r>
              <a:rPr lang="en-GB" sz="1200" b="0" dirty="0"/>
              <a:t> rights, democracy and the rule of law.</a:t>
            </a:r>
            <a:endParaRPr lang="en-GB" sz="1200" b="0" baseline="0" noProof="0" dirty="0">
              <a:sym typeface="Wingdings" panose="05000000000000000000" pitchFamily="2" charset="2"/>
            </a:endParaRPr>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16</a:t>
            </a:fld>
            <a:endParaRPr lang="en-GB"/>
          </a:p>
        </p:txBody>
      </p:sp>
    </p:spTree>
    <p:extLst>
      <p:ext uri="{BB962C8B-B14F-4D97-AF65-F5344CB8AC3E}">
        <p14:creationId xmlns:p14="http://schemas.microsoft.com/office/powerpoint/2010/main" val="3551658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kern="1200" dirty="0">
                <a:solidFill>
                  <a:schemeClr val="tx1"/>
                </a:solidFill>
                <a:effectLst/>
                <a:latin typeface="+mn-lt"/>
                <a:ea typeface="+mn-ea"/>
                <a:cs typeface="+mn-cs"/>
              </a:rPr>
              <a:t>Co-management of the youth sector</a:t>
            </a:r>
            <a:endParaRPr lang="en-US"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In other departments of the Council of Europe, the decisions are made almost exclusively by member States representatives. In the youth sector, young people are also part of the decision process.</a:t>
            </a:r>
          </a:p>
          <a:p>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Government Representatives </a:t>
            </a:r>
            <a:r>
              <a:rPr lang="en-GB" sz="1100" kern="1200" dirty="0">
                <a:solidFill>
                  <a:schemeClr val="tx1"/>
                </a:solidFill>
                <a:effectLst/>
                <a:latin typeface="+mn-lt"/>
                <a:ea typeface="+mn-ea"/>
                <a:cs typeface="+mn-cs"/>
              </a:rPr>
              <a:t>from the </a:t>
            </a:r>
            <a:r>
              <a:rPr lang="en-GB" sz="1100" b="0" kern="1200" dirty="0">
                <a:solidFill>
                  <a:schemeClr val="tx1"/>
                </a:solidFill>
                <a:effectLst/>
                <a:latin typeface="+mn-lt"/>
                <a:ea typeface="+mn-ea"/>
                <a:cs typeface="+mn-cs"/>
              </a:rPr>
              <a:t>50</a:t>
            </a:r>
            <a:r>
              <a:rPr lang="en-GB" sz="1100" kern="1200" dirty="0">
                <a:solidFill>
                  <a:schemeClr val="tx1"/>
                </a:solidFill>
                <a:effectLst/>
                <a:latin typeface="+mn-lt"/>
                <a:ea typeface="+mn-ea"/>
                <a:cs typeface="+mn-cs"/>
              </a:rPr>
              <a:t> signatory states of the European</a:t>
            </a:r>
            <a:r>
              <a:rPr lang="en-GB" sz="1100" kern="1200" baseline="0" dirty="0">
                <a:solidFill>
                  <a:schemeClr val="tx1"/>
                </a:solidFill>
                <a:effectLst/>
                <a:latin typeface="+mn-lt"/>
                <a:ea typeface="+mn-ea"/>
                <a:cs typeface="+mn-cs"/>
              </a:rPr>
              <a:t> Cultural Convention </a:t>
            </a:r>
            <a:r>
              <a:rPr lang="en-GB" sz="1100" kern="1200" dirty="0">
                <a:solidFill>
                  <a:schemeClr val="tx1"/>
                </a:solidFill>
                <a:effectLst/>
                <a:latin typeface="+mn-lt"/>
                <a:ea typeface="+mn-ea"/>
                <a:cs typeface="+mn-cs"/>
              </a:rPr>
              <a:t>compose the </a:t>
            </a:r>
            <a:r>
              <a:rPr lang="en-GB" sz="1100" b="1" kern="1200" dirty="0">
                <a:solidFill>
                  <a:schemeClr val="tx1"/>
                </a:solidFill>
                <a:effectLst/>
                <a:latin typeface="+mn-lt"/>
                <a:ea typeface="+mn-ea"/>
                <a:cs typeface="+mn-cs"/>
              </a:rPr>
              <a:t>European Steering Committee for Youth (CDEJ)</a:t>
            </a:r>
            <a:r>
              <a:rPr lang="en-GB" sz="1100" kern="1200" dirty="0">
                <a:solidFill>
                  <a:schemeClr val="tx1"/>
                </a:solidFill>
                <a:effectLst/>
                <a:latin typeface="+mn-lt"/>
                <a:ea typeface="+mn-ea"/>
                <a:cs typeface="+mn-cs"/>
              </a:rPr>
              <a:t>. These are usually representatives from the ministries responsible for youth. </a:t>
            </a:r>
            <a:endParaRPr lang="en-US"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The steering committee promotes intergovernmental co-operation and a space for exchanges between countries on youth policy.</a:t>
            </a:r>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Youth representatives</a:t>
            </a:r>
            <a:r>
              <a:rPr lang="en-GB" sz="1100" kern="1200" dirty="0">
                <a:solidFill>
                  <a:schemeClr val="tx1"/>
                </a:solidFill>
                <a:effectLst/>
                <a:latin typeface="+mn-lt"/>
                <a:ea typeface="+mn-ea"/>
                <a:cs typeface="+mn-cs"/>
              </a:rPr>
              <a:t> coming from </a:t>
            </a:r>
            <a:r>
              <a:rPr lang="en-GB" sz="1100" b="0" kern="1200" dirty="0">
                <a:solidFill>
                  <a:schemeClr val="tx1"/>
                </a:solidFill>
                <a:effectLst/>
                <a:latin typeface="+mn-lt"/>
                <a:ea typeface="+mn-ea"/>
                <a:cs typeface="+mn-cs"/>
              </a:rPr>
              <a:t>30</a:t>
            </a:r>
            <a:r>
              <a:rPr lang="en-GB" sz="1100" kern="1200" dirty="0">
                <a:solidFill>
                  <a:schemeClr val="tx1"/>
                </a:solidFill>
                <a:effectLst/>
                <a:latin typeface="+mn-lt"/>
                <a:ea typeface="+mn-ea"/>
                <a:cs typeface="+mn-cs"/>
              </a:rPr>
              <a:t> youth organisations from all over Europe compose the </a:t>
            </a:r>
            <a:r>
              <a:rPr lang="en-GB" sz="1100" b="1" kern="1200" dirty="0">
                <a:solidFill>
                  <a:schemeClr val="tx1"/>
                </a:solidFill>
                <a:effectLst/>
                <a:latin typeface="+mn-lt"/>
                <a:ea typeface="+mn-ea"/>
                <a:cs typeface="+mn-cs"/>
              </a:rPr>
              <a:t>Advisory Council on Youth (CCJ). </a:t>
            </a:r>
            <a:r>
              <a:rPr lang="en-GB" sz="1100" kern="1200" dirty="0">
                <a:solidFill>
                  <a:schemeClr val="tx1"/>
                </a:solidFill>
                <a:effectLst/>
                <a:latin typeface="+mn-lt"/>
                <a:ea typeface="+mn-ea"/>
                <a:cs typeface="+mn-cs"/>
              </a:rPr>
              <a:t>The CCJ provides input on all activities of the Youth Sector and assures the involvement of young people in other Council of Europe activities.</a:t>
            </a:r>
            <a:endParaRPr lang="en-US" sz="1100" kern="1200" dirty="0">
              <a:solidFill>
                <a:schemeClr val="tx1"/>
              </a:solidFill>
              <a:effectLst/>
              <a:latin typeface="+mn-lt"/>
              <a:ea typeface="+mn-ea"/>
              <a:cs typeface="+mn-cs"/>
            </a:endParaRPr>
          </a:p>
          <a:p>
            <a:r>
              <a:rPr lang="en-GB" sz="1100" b="0" kern="1200" dirty="0">
                <a:solidFill>
                  <a:schemeClr val="tx1"/>
                </a:solidFill>
                <a:effectLst/>
                <a:latin typeface="+mn-lt"/>
                <a:ea typeface="+mn-ea"/>
                <a:cs typeface="+mn-cs"/>
              </a:rPr>
              <a:t>Together, the CDEJ and the Advisory Council compose the Joint Council on Youth (CMJ), a co-decision body which establishes the youth sector’s priorities, objectives and budgets.</a:t>
            </a:r>
            <a:endParaRPr lang="en-US" sz="1100" b="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8 members of the CCJ and 8 members of the CDEJ are elected to sit on </a:t>
            </a:r>
            <a:r>
              <a:rPr lang="en-GB" sz="1100" b="1" kern="1200" dirty="0">
                <a:solidFill>
                  <a:schemeClr val="tx1"/>
                </a:solidFill>
                <a:effectLst/>
                <a:latin typeface="+mn-lt"/>
                <a:ea typeface="+mn-ea"/>
                <a:cs typeface="+mn-cs"/>
              </a:rPr>
              <a:t>the Programming Committee on Youth (CPJ) </a:t>
            </a:r>
            <a:r>
              <a:rPr lang="fr-FR" sz="1100" kern="1200" dirty="0">
                <a:solidFill>
                  <a:schemeClr val="tx1"/>
                </a:solidFill>
                <a:effectLst/>
                <a:latin typeface="+mn-lt"/>
                <a:ea typeface="+mn-ea"/>
                <a:cs typeface="+mn-cs"/>
              </a:rPr>
              <a:t>for a 2-year mandate to </a:t>
            </a:r>
            <a:r>
              <a:rPr lang="en-GB" sz="1100" kern="1200" dirty="0">
                <a:solidFill>
                  <a:schemeClr val="tx1"/>
                </a:solidFill>
                <a:effectLst/>
                <a:latin typeface="+mn-lt"/>
                <a:ea typeface="+mn-ea"/>
                <a:cs typeface="+mn-cs"/>
              </a:rPr>
              <a:t>establish and monitor the programmes of the European Youth Centres and of the European Youth Foundation … and to take</a:t>
            </a:r>
            <a:r>
              <a:rPr lang="en-GB" sz="1100" kern="1200" baseline="0" dirty="0">
                <a:solidFill>
                  <a:schemeClr val="tx1"/>
                </a:solidFill>
                <a:effectLst/>
                <a:latin typeface="+mn-lt"/>
                <a:ea typeface="+mn-ea"/>
                <a:cs typeface="+mn-cs"/>
              </a:rPr>
              <a:t> the </a:t>
            </a:r>
            <a:r>
              <a:rPr lang="en-GB" sz="1100" kern="1200" dirty="0">
                <a:solidFill>
                  <a:schemeClr val="tx1"/>
                </a:solidFill>
                <a:effectLst/>
                <a:latin typeface="+mn-lt"/>
                <a:ea typeface="+mn-ea"/>
                <a:cs typeface="+mn-cs"/>
              </a:rPr>
              <a:t>decisions on all EYF project applications!</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More information on co-management: https://</a:t>
            </a:r>
            <a:r>
              <a:rPr lang="en-GB" sz="1100" kern="1200" dirty="0" err="1">
                <a:solidFill>
                  <a:schemeClr val="tx1"/>
                </a:solidFill>
                <a:effectLst/>
                <a:latin typeface="+mn-lt"/>
                <a:ea typeface="+mn-ea"/>
                <a:cs typeface="+mn-cs"/>
              </a:rPr>
              <a:t>www.coe.int</a:t>
            </a:r>
            <a:r>
              <a:rPr lang="en-GB" sz="1100" kern="1200" dirty="0">
                <a:solidFill>
                  <a:schemeClr val="tx1"/>
                </a:solidFill>
                <a:effectLst/>
                <a:latin typeface="+mn-lt"/>
                <a:ea typeface="+mn-ea"/>
                <a:cs typeface="+mn-cs"/>
              </a:rPr>
              <a:t>/</a:t>
            </a:r>
            <a:r>
              <a:rPr lang="en-GB" sz="1100" kern="1200" dirty="0" err="1">
                <a:solidFill>
                  <a:schemeClr val="tx1"/>
                </a:solidFill>
                <a:effectLst/>
                <a:latin typeface="+mn-lt"/>
                <a:ea typeface="+mn-ea"/>
                <a:cs typeface="+mn-cs"/>
              </a:rPr>
              <a:t>en</a:t>
            </a:r>
            <a:r>
              <a:rPr lang="en-GB" sz="1100" kern="1200" dirty="0">
                <a:solidFill>
                  <a:schemeClr val="tx1"/>
                </a:solidFill>
                <a:effectLst/>
                <a:latin typeface="+mn-lt"/>
                <a:ea typeface="+mn-ea"/>
                <a:cs typeface="+mn-cs"/>
              </a:rPr>
              <a:t>/web/youth/co-management</a:t>
            </a:r>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433737F-7A98-42D5-8FC8-7FC703E7679D}" type="slidenum">
              <a:rPr lang="en-GB" smtClean="0"/>
              <a:t>17</a:t>
            </a:fld>
            <a:endParaRPr lang="en-GB"/>
          </a:p>
        </p:txBody>
      </p:sp>
    </p:spTree>
    <p:extLst>
      <p:ext uri="{BB962C8B-B14F-4D97-AF65-F5344CB8AC3E}">
        <p14:creationId xmlns:p14="http://schemas.microsoft.com/office/powerpoint/2010/main" val="1887176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On the website, there are different sections with additional information, guidelines, NGO and Council of Europe resources, etc. The decisions on the grants of the Programming Committee on Youth are also made public on the website. </a:t>
            </a:r>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18</a:t>
            </a:fld>
            <a:endParaRPr lang="en-GB"/>
          </a:p>
        </p:txBody>
      </p:sp>
    </p:spTree>
    <p:extLst>
      <p:ext uri="{BB962C8B-B14F-4D97-AF65-F5344CB8AC3E}">
        <p14:creationId xmlns:p14="http://schemas.microsoft.com/office/powerpoint/2010/main" val="980587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sz="1000" baseline="0" dirty="0"/>
              <a:t>Supporting notes:</a:t>
            </a:r>
          </a:p>
          <a:p>
            <a:pPr marL="0" indent="0">
              <a:buFontTx/>
              <a:buNone/>
            </a:pPr>
            <a:r>
              <a:rPr lang="en-GB" sz="1000" baseline="0" dirty="0"/>
              <a:t>The Council of Europe was </a:t>
            </a:r>
            <a:r>
              <a:rPr lang="en-GB" sz="1000" b="0" baseline="0" dirty="0"/>
              <a:t>set up after the Second World War (in 1949) to preserve peace and to achieve a common project in Europe. Its headquarters are in Strasbourg (France).</a:t>
            </a:r>
          </a:p>
          <a:p>
            <a:pPr marL="0" indent="0">
              <a:buFontTx/>
              <a:buNone/>
            </a:pPr>
            <a:r>
              <a:rPr lang="en-GB" sz="1000" b="0" baseline="0" dirty="0"/>
              <a:t>It has 46 Member States and its three main pillars are </a:t>
            </a:r>
            <a:r>
              <a:rPr lang="en-GB" sz="1000" b="0" dirty="0"/>
              <a:t>promotion</a:t>
            </a:r>
            <a:r>
              <a:rPr lang="en-GB" sz="1000" b="0" baseline="0" dirty="0"/>
              <a:t> of</a:t>
            </a:r>
            <a:r>
              <a:rPr lang="en-GB" sz="1000" b="0" dirty="0"/>
              <a:t> democracy and protection of  human rights and the rule of law in Europe. </a:t>
            </a:r>
          </a:p>
          <a:p>
            <a:pPr marL="0" indent="0">
              <a:buFontTx/>
              <a:buNone/>
            </a:pPr>
            <a:r>
              <a:rPr lang="en-GB" sz="1000" b="0" baseline="0" dirty="0"/>
              <a:t>Some of its achievements: a</a:t>
            </a:r>
            <a:r>
              <a:rPr lang="en-GB" sz="1000" b="0" dirty="0"/>
              <a:t>bolition of the death penalty; strengthening of human rights; non-discrimination and the fight against racism; upholding freedom of expression; gender equality; election observation; education in human rights and democracy. The European Convention of Human Rights and the European Court of Human Rights are part of the Council of Europe.</a:t>
            </a:r>
          </a:p>
          <a:p>
            <a:pPr marL="0" marR="0" indent="0" algn="l" defTabSz="457200" rtl="0" eaLnBrk="1" fontAlgn="auto" latinLnBrk="0" hangingPunct="1">
              <a:lnSpc>
                <a:spcPct val="100000"/>
              </a:lnSpc>
              <a:spcBef>
                <a:spcPts val="0"/>
              </a:spcBef>
              <a:spcAft>
                <a:spcPts val="0"/>
              </a:spcAft>
              <a:buClrTx/>
              <a:buSzTx/>
              <a:buFontTx/>
              <a:buNone/>
              <a:tabLst/>
              <a:defRPr/>
            </a:pPr>
            <a:r>
              <a:rPr lang="en-GB" sz="1000" b="0" dirty="0" err="1"/>
              <a:t>CoE</a:t>
            </a:r>
            <a:r>
              <a:rPr lang="en-GB" sz="1000" b="0" dirty="0"/>
              <a:t> ≠ EU: The EU currently has 27 members that have delegated some of their sovereignty (e.g. on trade) so that decisions on specific matters of joint interest can be made democratically at European level. No country has ever joined the EU without first being a member of the Council of Europe. </a:t>
            </a:r>
            <a:r>
              <a:rPr lang="en-GB" sz="1000" b="0" baseline="0" dirty="0"/>
              <a:t>Not to be confused with the European Council, which is an i</a:t>
            </a:r>
            <a:r>
              <a:rPr lang="en-GB" sz="1000" b="0" dirty="0"/>
              <a:t>nstitution of the European Union, consisting of the heads of state or government from the 27 member states together with the President of the European Commission, for the purpose of planning EU policy.</a:t>
            </a:r>
          </a:p>
          <a:p>
            <a:pPr marL="0" marR="0" indent="0" algn="l" defTabSz="457200" rtl="0" eaLnBrk="1" fontAlgn="auto" latinLnBrk="0" hangingPunct="1">
              <a:lnSpc>
                <a:spcPct val="100000"/>
              </a:lnSpc>
              <a:spcBef>
                <a:spcPts val="0"/>
              </a:spcBef>
              <a:spcAft>
                <a:spcPts val="0"/>
              </a:spcAft>
              <a:buClrTx/>
              <a:buSzTx/>
              <a:buFontTx/>
              <a:buNone/>
              <a:tabLst/>
              <a:defRPr/>
            </a:pPr>
            <a:r>
              <a:rPr lang="en-GB" sz="1000" b="0" dirty="0"/>
              <a:t>More information at </a:t>
            </a:r>
            <a:r>
              <a:rPr lang="en-GB" sz="1000" b="0" dirty="0" err="1"/>
              <a:t>www.coe.int</a:t>
            </a:r>
            <a:endParaRPr lang="en-GB" sz="1000" b="0" dirty="0"/>
          </a:p>
          <a:p>
            <a:pPr marL="0" marR="0" indent="0" algn="l" defTabSz="457200" rtl="0" eaLnBrk="1" fontAlgn="auto" latinLnBrk="0" hangingPunct="1">
              <a:lnSpc>
                <a:spcPct val="100000"/>
              </a:lnSpc>
              <a:spcBef>
                <a:spcPts val="0"/>
              </a:spcBef>
              <a:spcAft>
                <a:spcPts val="0"/>
              </a:spcAft>
              <a:buClrTx/>
              <a:buSzTx/>
              <a:buFontTx/>
              <a:buNone/>
              <a:tabLst/>
              <a:defRPr/>
            </a:pPr>
            <a:endParaRPr lang="en-GB" sz="1000" b="0" dirty="0"/>
          </a:p>
          <a:p>
            <a:pPr marL="171450" indent="-171450">
              <a:buFontTx/>
              <a:buChar char="-"/>
            </a:pPr>
            <a:endParaRPr lang="en-GB" sz="1000" baseline="0" noProof="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2</a:t>
            </a:fld>
            <a:endParaRPr lang="en-GB"/>
          </a:p>
        </p:txBody>
      </p:sp>
    </p:spTree>
    <p:extLst>
      <p:ext uri="{BB962C8B-B14F-4D97-AF65-F5344CB8AC3E}">
        <p14:creationId xmlns:p14="http://schemas.microsoft.com/office/powerpoint/2010/main" val="10671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aseline="0" noProof="0" dirty="0"/>
          </a:p>
        </p:txBody>
      </p:sp>
      <p:sp>
        <p:nvSpPr>
          <p:cNvPr id="4" name="Slide Number Placeholder 3"/>
          <p:cNvSpPr>
            <a:spLocks noGrp="1"/>
          </p:cNvSpPr>
          <p:nvPr>
            <p:ph type="sldNum" sz="quarter" idx="5"/>
          </p:nvPr>
        </p:nvSpPr>
        <p:spPr/>
        <p:txBody>
          <a:bodyPr/>
          <a:lstStyle/>
          <a:p>
            <a:fld id="{0DF26EB4-E528-4126-8A2A-914BBC63BC96}" type="slidenum">
              <a:rPr lang="en-GB" smtClean="0"/>
              <a:t>3</a:t>
            </a:fld>
            <a:endParaRPr lang="en-GB"/>
          </a:p>
        </p:txBody>
      </p:sp>
    </p:spTree>
    <p:extLst>
      <p:ext uri="{BB962C8B-B14F-4D97-AF65-F5344CB8AC3E}">
        <p14:creationId xmlns:p14="http://schemas.microsoft.com/office/powerpoint/2010/main" val="2022883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aseline="0" dirty="0"/>
              <a:t>Supporting notes:</a:t>
            </a:r>
          </a:p>
          <a:p>
            <a:pPr marL="171450" indent="-171450">
              <a:buFontTx/>
              <a:buChar char="-"/>
            </a:pPr>
            <a:r>
              <a:rPr lang="en-GB" sz="1000" dirty="0"/>
              <a:t>The European Youth Foundation (EYF) is a fund </a:t>
            </a:r>
            <a:r>
              <a:rPr lang="en-GB" sz="1000" b="0" dirty="0"/>
              <a:t>established in 1972 by </a:t>
            </a:r>
            <a:r>
              <a:rPr lang="en-GB" sz="1000" b="0" dirty="0">
                <a:solidFill>
                  <a:schemeClr val="tx1"/>
                </a:solidFill>
              </a:rPr>
              <a:t>the </a:t>
            </a:r>
            <a:r>
              <a:rPr lang="en-GB" sz="1000" b="0" dirty="0" err="1">
                <a:solidFill>
                  <a:schemeClr val="tx1"/>
                </a:solidFill>
              </a:rPr>
              <a:t>CoE</a:t>
            </a:r>
            <a:r>
              <a:rPr lang="en-GB" sz="1000" b="0" dirty="0">
                <a:solidFill>
                  <a:schemeClr val="tx1"/>
                </a:solidFill>
              </a:rPr>
              <a:t> </a:t>
            </a:r>
            <a:r>
              <a:rPr lang="en-GB" sz="1000" b="0" dirty="0"/>
              <a:t>to provide financial and educational support for European youth activities. </a:t>
            </a:r>
          </a:p>
          <a:p>
            <a:pPr marL="171450" indent="-171450">
              <a:buFontTx/>
              <a:buChar char="-"/>
            </a:pPr>
            <a:r>
              <a:rPr lang="en-GB" sz="1000" b="0" dirty="0"/>
              <a:t>It is an instrument of the Youth Department of the Council of Europe (www.coe.int/youth)</a:t>
            </a:r>
          </a:p>
          <a:p>
            <a:pPr marL="171450" indent="-171450">
              <a:buFontTx/>
              <a:buChar char="-"/>
            </a:pPr>
            <a:r>
              <a:rPr lang="en-GB" sz="1000" baseline="0" dirty="0"/>
              <a:t>The EYF:</a:t>
            </a:r>
          </a:p>
          <a:p>
            <a:pPr marL="628650" lvl="1" indent="-171450">
              <a:buFontTx/>
              <a:buChar char="-"/>
            </a:pPr>
            <a:r>
              <a:rPr lang="en-GB" sz="1000" baseline="0" dirty="0"/>
              <a:t>Makes the voice of youth heard</a:t>
            </a:r>
          </a:p>
          <a:p>
            <a:pPr marL="628650" lvl="1" indent="-171450">
              <a:buFontTx/>
              <a:buChar char="-"/>
            </a:pPr>
            <a:r>
              <a:rPr lang="en-GB" sz="1000" baseline="0" dirty="0"/>
              <a:t>Supports NGOs and networks</a:t>
            </a:r>
          </a:p>
          <a:p>
            <a:pPr marL="628650" lvl="1" indent="-171450">
              <a:buFontTx/>
              <a:buChar char="-"/>
            </a:pPr>
            <a:r>
              <a:rPr lang="en-GB" sz="1000" baseline="0" dirty="0"/>
              <a:t>Promotes peace, understanding and respect</a:t>
            </a:r>
            <a:r>
              <a:rPr lang="en-GB" sz="1000" dirty="0"/>
              <a:t>. </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baseline="0" noProof="0" dirty="0"/>
              <a:t>The EYF is based in the European Youth Centre </a:t>
            </a:r>
            <a:r>
              <a:rPr lang="en-GB" sz="1000" b="0" baseline="0" noProof="0" dirty="0"/>
              <a:t>in Strasbourg.</a:t>
            </a:r>
            <a:r>
              <a:rPr lang="en-GB" sz="1000" b="0" dirty="0"/>
              <a:t> </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dirty="0"/>
              <a:t>Only youth NGOs from the 46 Council of Europe member states, as well as the European Cultural Convention additional signatories: Belarus, Kazakhstan, Russian Federation and the Holy See, can apply to the Foundation.</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baseline="0" noProof="0" dirty="0"/>
              <a:t>The EYF’s budget is mainly made up of obligatory contributions from each Council of Europe member state.</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GB" sz="100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4</a:t>
            </a:fld>
            <a:endParaRPr lang="en-GB"/>
          </a:p>
        </p:txBody>
      </p:sp>
    </p:spTree>
    <p:extLst>
      <p:ext uri="{BB962C8B-B14F-4D97-AF65-F5344CB8AC3E}">
        <p14:creationId xmlns:p14="http://schemas.microsoft.com/office/powerpoint/2010/main" val="363364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aseline="0" dirty="0"/>
              <a:t>Supporting notes:</a:t>
            </a:r>
          </a:p>
          <a:p>
            <a:pPr marL="171450" indent="-171450">
              <a:buFontTx/>
              <a:buChar char="-"/>
            </a:pPr>
            <a:r>
              <a:rPr lang="en-US" sz="1000" dirty="0"/>
              <a:t>Registration is done through our online system and accessible at any time;</a:t>
            </a:r>
          </a:p>
          <a:p>
            <a:pPr marL="171450" indent="-171450">
              <a:buFontTx/>
              <a:buChar char="-"/>
            </a:pPr>
            <a:r>
              <a:rPr lang="en-US" sz="1000" dirty="0"/>
              <a:t>Numbers can vary depending on the number of deadlines per year and the announcements of special calls.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000" baseline="0" noProof="0" dirty="0"/>
              <a:t>The EYF’s budget is mainly made up of obligatory contributions from each Council of Europe member state, with the addition of voluntary contributions by member states.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000" baseline="0" noProof="0" dirty="0"/>
              <a:t>More information about registrations and grant in upcoming slides</a:t>
            </a:r>
            <a:endParaRPr lang="en-US" sz="1000" dirty="0"/>
          </a:p>
          <a:p>
            <a:pPr marL="171450" indent="-171450">
              <a:buFontTx/>
              <a:buChar char="-"/>
            </a:pPr>
            <a:endParaRPr lang="en-US" sz="1000" dirty="0"/>
          </a:p>
          <a:p>
            <a:pPr marL="171450" indent="-171450">
              <a:buFontTx/>
              <a:buChar char="-"/>
            </a:pPr>
            <a:endParaRPr lang="en-US" sz="1000" dirty="0"/>
          </a:p>
          <a:p>
            <a:pPr marL="171450" indent="-171450">
              <a:buFontTx/>
              <a:buChar char="-"/>
            </a:pPr>
            <a:endParaRPr lang="en-US"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5</a:t>
            </a:fld>
            <a:endParaRPr lang="en-GB"/>
          </a:p>
        </p:txBody>
      </p:sp>
    </p:spTree>
    <p:extLst>
      <p:ext uri="{BB962C8B-B14F-4D97-AF65-F5344CB8AC3E}">
        <p14:creationId xmlns:p14="http://schemas.microsoft.com/office/powerpoint/2010/main" val="358630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sz="1000" baseline="0" noProof="0" dirty="0">
                <a:latin typeface="+mn-lt"/>
              </a:rPr>
              <a:t>Supporting notes:</a:t>
            </a:r>
          </a:p>
          <a:p>
            <a:pPr marL="0" indent="0">
              <a:buFontTx/>
              <a:buNone/>
            </a:pPr>
            <a:endParaRPr lang="en-GB" sz="1000" baseline="0" noProof="0" dirty="0">
              <a:latin typeface="+mn-lt"/>
            </a:endParaRPr>
          </a:p>
          <a:p>
            <a:pPr marL="0" indent="0">
              <a:buFontTx/>
              <a:buNone/>
            </a:pPr>
            <a:r>
              <a:rPr lang="en-GB" sz="1000" baseline="0" noProof="0" dirty="0">
                <a:latin typeface="+mn-lt"/>
              </a:rPr>
              <a:t>All granted project are expected to include the following elements:</a:t>
            </a:r>
          </a:p>
          <a:p>
            <a:pPr marL="0" indent="0">
              <a:buFontTx/>
              <a:buNone/>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err="1">
                <a:solidFill>
                  <a:schemeClr val="tx1"/>
                </a:solidFill>
                <a:effectLst/>
                <a:latin typeface="+mn-lt"/>
                <a:ea typeface="+mn-ea"/>
                <a:cs typeface="+mn-cs"/>
              </a:rPr>
              <a:t>Youth</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at</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the</a:t>
            </a:r>
            <a:r>
              <a:rPr lang="pt-PT" sz="1000" b="1" kern="1200" dirty="0">
                <a:solidFill>
                  <a:schemeClr val="tx1"/>
                </a:solidFill>
                <a:effectLst/>
                <a:latin typeface="+mn-lt"/>
                <a:ea typeface="+mn-ea"/>
                <a:cs typeface="+mn-cs"/>
              </a:rPr>
              <a:t> core</a:t>
            </a:r>
            <a:endParaRPr lang="en-US" sz="1000" b="1" kern="1200" dirty="0">
              <a:solidFill>
                <a:schemeClr val="tx1"/>
              </a:solidFill>
              <a:effectLst/>
              <a:latin typeface="+mn-lt"/>
              <a:ea typeface="+mn-ea"/>
              <a:cs typeface="+mn-cs"/>
            </a:endParaRPr>
          </a:p>
          <a:p>
            <a:pPr marL="0" indent="0">
              <a:buFontTx/>
              <a:buNone/>
            </a:pPr>
            <a:r>
              <a:rPr lang="en-GB" sz="1000" baseline="0" noProof="0" dirty="0">
                <a:latin typeface="+mn-lt"/>
              </a:rPr>
              <a:t>Projects must be organised by, with and for young people. This means that the team and participants should respect the age criteria of at least 75% people under 30 years old. The topics should be relevant to young people or refer to the youth dimension of a topic addressed. </a:t>
            </a:r>
          </a:p>
          <a:p>
            <a:pPr marL="0" indent="0">
              <a:buFontTx/>
              <a:buNone/>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err="1">
                <a:solidFill>
                  <a:schemeClr val="tx1"/>
                </a:solidFill>
                <a:effectLst/>
                <a:latin typeface="+mn-lt"/>
                <a:ea typeface="+mn-ea"/>
                <a:cs typeface="+mn-cs"/>
              </a:rPr>
              <a:t>Needs</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of</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young</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people</a:t>
            </a:r>
            <a:endParaRPr lang="pt-PT" sz="1000" b="1"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t-PT" sz="1000" b="0" kern="1200" dirty="0">
                <a:solidFill>
                  <a:schemeClr val="tx1"/>
                </a:solidFill>
                <a:effectLst/>
                <a:latin typeface="+mn-lt"/>
                <a:ea typeface="+mn-ea"/>
                <a:cs typeface="+mn-cs"/>
              </a:rPr>
              <a:t>Supported projects should reflect the needs and challenges of young people in the communities or target groups the project focuses on, which can be as wide or as specific as the justified by the project. </a:t>
            </a:r>
            <a:r>
              <a:rPr lang="pt-PT" sz="1000" b="0" kern="1200" dirty="0" err="1">
                <a:solidFill>
                  <a:schemeClr val="tx1"/>
                </a:solidFill>
                <a:effectLst/>
                <a:latin typeface="+mn-lt"/>
                <a:ea typeface="+mn-ea"/>
                <a:cs typeface="+mn-cs"/>
              </a:rPr>
              <a:t>Needs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assessment</a:t>
            </a:r>
            <a:r>
              <a:rPr lang="pt-PT" sz="1000" b="0" kern="1200" dirty="0">
                <a:solidFill>
                  <a:schemeClr val="tx1"/>
                </a:solidFill>
                <a:effectLst/>
                <a:latin typeface="+mn-lt"/>
                <a:ea typeface="+mn-ea"/>
                <a:cs typeface="+mn-cs"/>
              </a:rPr>
              <a:t> can come </a:t>
            </a:r>
            <a:r>
              <a:rPr lang="pt-PT" sz="1000" b="0" kern="1200" dirty="0" err="1">
                <a:solidFill>
                  <a:schemeClr val="tx1"/>
                </a:solidFill>
                <a:effectLst/>
                <a:latin typeface="+mn-lt"/>
                <a:ea typeface="+mn-ea"/>
                <a:cs typeface="+mn-cs"/>
              </a:rPr>
              <a:t>from</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mapping</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statistics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evaluation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of</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previous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projects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and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field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work</a:t>
            </a:r>
            <a:r>
              <a:rPr lang="pt-PT" sz="1000" b="0" kern="1200" dirty="0">
                <a:solidFill>
                  <a:schemeClr val="tx1"/>
                </a:solidFill>
                <a:effectLst/>
                <a:latin typeface="+mn-lt"/>
                <a:ea typeface="+mn-ea"/>
                <a:cs typeface="+mn-cs"/>
              </a:rPr>
              <a:t>, as </a:t>
            </a:r>
            <a:r>
              <a:rPr lang="pt-PT" sz="1000" b="0" kern="1200" dirty="0" err="1">
                <a:solidFill>
                  <a:schemeClr val="tx1"/>
                </a:solidFill>
                <a:effectLst/>
                <a:latin typeface="+mn-lt"/>
                <a:ea typeface="+mn-ea"/>
                <a:cs typeface="+mn-cs"/>
              </a:rPr>
              <a:t>well</a:t>
            </a:r>
            <a:r>
              <a:rPr lang="pt-PT" sz="1000" b="0" kern="1200" dirty="0">
                <a:solidFill>
                  <a:schemeClr val="tx1"/>
                </a:solidFill>
                <a:effectLst/>
                <a:latin typeface="+mn-lt"/>
                <a:ea typeface="+mn-ea"/>
                <a:cs typeface="+mn-cs"/>
              </a:rPr>
              <a:t> as </a:t>
            </a:r>
            <a:r>
              <a:rPr lang="pt-PT" sz="1000" b="0" kern="1200" dirty="0" err="1">
                <a:solidFill>
                  <a:schemeClr val="tx1"/>
                </a:solidFill>
                <a:effectLst/>
                <a:latin typeface="+mn-lt"/>
                <a:ea typeface="+mn-ea"/>
                <a:cs typeface="+mn-cs"/>
              </a:rPr>
              <a:t>decisions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by</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the</a:t>
            </a:r>
            <a:r>
              <a:rPr lang="pt-PT" sz="1000" b="0" kern="1200" dirty="0">
                <a:solidFill>
                  <a:schemeClr val="tx1"/>
                </a:solidFill>
                <a:effectLst/>
                <a:latin typeface="+mn-lt"/>
                <a:ea typeface="+mn-ea"/>
                <a:cs typeface="+mn-cs"/>
              </a:rPr>
              <a:t> NGO </a:t>
            </a:r>
            <a:r>
              <a:rPr lang="pt-PT" sz="1000" b="0" kern="1200" dirty="0" err="1">
                <a:solidFill>
                  <a:schemeClr val="tx1"/>
                </a:solidFill>
                <a:effectLst/>
                <a:latin typeface="+mn-lt"/>
                <a:ea typeface="+mn-ea"/>
                <a:cs typeface="+mn-cs"/>
              </a:rPr>
              <a:t>members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but</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should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not</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be</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based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simple</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perception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assumptions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or</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trends</a:t>
            </a:r>
            <a:r>
              <a:rPr lang="pt-PT" sz="1000" b="0" kern="1200" dirty="0">
                <a:solidFill>
                  <a:schemeClr val="tx1"/>
                </a:solidFill>
                <a:effectLst/>
                <a:latin typeface="+mn-lt"/>
                <a:ea typeface="+mn-ea"/>
                <a:cs typeface="+mn-cs"/>
              </a:rPr>
              <a:t>.</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pt-PT" sz="1000" b="0" kern="1200" dirty="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a:solidFill>
                  <a:schemeClr val="tx1"/>
                </a:solidFill>
                <a:effectLst/>
                <a:latin typeface="+mn-lt"/>
                <a:ea typeface="+mn-ea"/>
                <a:cs typeface="+mn-cs"/>
              </a:rPr>
              <a:t>Change and impact</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t-PT" sz="1000" b="0" kern="1200" dirty="0">
                <a:solidFill>
                  <a:schemeClr val="tx1"/>
                </a:solidFill>
                <a:effectLst/>
                <a:latin typeface="+mn-lt"/>
                <a:ea typeface="+mn-ea"/>
                <a:cs typeface="+mn-cs"/>
              </a:rPr>
              <a:t>Even if modest, projects are expected to aim at real change and impact in young people’s lives and/or their communities. </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000" b="1" kern="1200" dirty="0">
                <a:solidFill>
                  <a:schemeClr val="tx1"/>
                </a:solidFill>
                <a:effectLst/>
                <a:latin typeface="+mn-lt"/>
                <a:ea typeface="+mn-ea"/>
                <a:cs typeface="+mn-cs"/>
              </a:rPr>
              <a:t>European dimension, youth participation, intercultural learning, non-</a:t>
            </a:r>
            <a:r>
              <a:rPr lang="en-GB" sz="1000" b="1" kern="1200" baseline="0" dirty="0">
                <a:solidFill>
                  <a:schemeClr val="tx1"/>
                </a:solidFill>
                <a:effectLst/>
                <a:latin typeface="+mn-lt"/>
                <a:ea typeface="+mn-ea"/>
                <a:cs typeface="+mn-cs"/>
              </a:rPr>
              <a:t>formal education </a:t>
            </a:r>
            <a:endParaRPr lang="en-US" sz="1000" b="1"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The EYF encourages youth </a:t>
            </a:r>
            <a:r>
              <a:rPr lang="en-US" sz="1000" kern="1200" dirty="0" err="1">
                <a:solidFill>
                  <a:schemeClr val="tx1"/>
                </a:solidFill>
                <a:effectLst/>
                <a:latin typeface="+mn-lt"/>
                <a:ea typeface="+mn-ea"/>
                <a:cs typeface="+mn-cs"/>
              </a:rPr>
              <a:t>organisations</a:t>
            </a:r>
            <a:r>
              <a:rPr lang="en-US" sz="1000" kern="1200" dirty="0">
                <a:solidFill>
                  <a:schemeClr val="tx1"/>
                </a:solidFill>
                <a:effectLst/>
                <a:latin typeface="+mn-lt"/>
                <a:ea typeface="+mn-ea"/>
                <a:cs typeface="+mn-cs"/>
              </a:rPr>
              <a:t> to use these approaches in the way they are planned and implemented</a:t>
            </a:r>
            <a:r>
              <a:rPr lang="en-GB" sz="1000" kern="1200" dirty="0">
                <a:solidFill>
                  <a:schemeClr val="tx1"/>
                </a:solidFill>
                <a:effectLst/>
                <a:latin typeface="+mn-lt"/>
                <a:ea typeface="+mn-ea"/>
                <a:cs typeface="+mn-cs"/>
              </a:rPr>
              <a:t>.</a:t>
            </a:r>
          </a:p>
          <a:p>
            <a:pPr marL="0" lvl="0" indent="0">
              <a:buFont typeface="Wingdings" panose="05000000000000000000" pitchFamily="2" charset="2"/>
              <a:buNone/>
            </a:pPr>
            <a:endParaRPr lang="en-GB" sz="1000" kern="1200" baseline="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baseline="0" dirty="0">
                <a:solidFill>
                  <a:schemeClr val="tx1"/>
                </a:solidFill>
                <a:effectLst/>
                <a:latin typeface="+mn-lt"/>
                <a:ea typeface="+mn-ea"/>
                <a:cs typeface="+mn-cs"/>
              </a:rPr>
              <a:t>Inclusion and gender equality</a:t>
            </a:r>
          </a:p>
          <a:p>
            <a:r>
              <a:rPr lang="en-US" sz="1000" kern="1200" dirty="0">
                <a:solidFill>
                  <a:schemeClr val="tx1"/>
                </a:solidFill>
                <a:effectLst/>
                <a:latin typeface="+mn-lt"/>
                <a:ea typeface="+mn-ea"/>
                <a:cs typeface="+mn-cs"/>
              </a:rPr>
              <a:t>The EYF is actively promoting the integration of a gender perspective in the youth projects is supports and the inclusion of all young people, with particular attention to those experiencing discrimination, exclusion or marginalization. </a:t>
            </a:r>
          </a:p>
          <a:p>
            <a:r>
              <a:rPr lang="en-US" sz="1000" kern="1200" dirty="0">
                <a:solidFill>
                  <a:schemeClr val="tx1"/>
                </a:solidFill>
                <a:effectLst/>
                <a:latin typeface="+mn-lt"/>
                <a:ea typeface="+mn-ea"/>
                <a:cs typeface="+mn-cs"/>
              </a:rPr>
              <a:t>This means that the NGO reflects and considers specific actions to make the project inclusive and to ensure that the needs of all genders are reflected in the team, participation, programme etc. of the project. </a:t>
            </a:r>
          </a:p>
          <a:p>
            <a:endParaRPr lang="en-US" sz="1000" kern="120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baseline="0" dirty="0">
                <a:solidFill>
                  <a:schemeClr val="tx1"/>
                </a:solidFill>
                <a:effectLst/>
                <a:latin typeface="+mn-lt"/>
                <a:ea typeface="+mn-ea"/>
                <a:cs typeface="+mn-cs"/>
              </a:rPr>
              <a:t>Link to youth sector priorities</a:t>
            </a:r>
          </a:p>
          <a:p>
            <a:pPr marL="0" lvl="0" indent="0">
              <a:buFont typeface="Wingdings" panose="05000000000000000000" pitchFamily="2" charset="2"/>
              <a:buNone/>
            </a:pPr>
            <a:endParaRPr lang="en-GB" sz="1000" b="0" kern="1200" baseline="0" dirty="0">
              <a:solidFill>
                <a:schemeClr val="tx1"/>
              </a:solidFill>
              <a:effectLst/>
              <a:latin typeface="+mn-lt"/>
              <a:ea typeface="+mn-ea"/>
              <a:cs typeface="+mn-cs"/>
            </a:endParaRPr>
          </a:p>
          <a:p>
            <a:pPr marL="0" lvl="0" indent="0">
              <a:buFont typeface="Wingdings" panose="05000000000000000000" pitchFamily="2" charset="2"/>
              <a:buNone/>
            </a:pPr>
            <a:r>
              <a:rPr lang="en-GB" sz="1000" b="0" kern="1200" baseline="0" dirty="0">
                <a:solidFill>
                  <a:schemeClr val="tx1"/>
                </a:solidFill>
                <a:effectLst/>
                <a:latin typeface="+mn-lt"/>
                <a:ea typeface="+mn-ea"/>
                <a:cs typeface="+mn-cs"/>
              </a:rPr>
              <a:t>Projects should contribute or have a clear link to the youth sector priorities in effect during its implementation. These are the priorities for 2022-2025</a:t>
            </a:r>
          </a:p>
          <a:p>
            <a:pPr marL="171450" lvl="0" indent="-171450">
              <a:buFont typeface="Wingdings" panose="05000000000000000000" pitchFamily="2" charset="2"/>
              <a:buChar char="Ø"/>
            </a:pPr>
            <a:endParaRPr lang="en-GB" sz="1000" b="1" kern="1200" baseline="0" dirty="0">
              <a:solidFill>
                <a:schemeClr val="tx1"/>
              </a:solidFill>
              <a:effectLst/>
              <a:latin typeface="+mn-lt"/>
              <a:ea typeface="+mn-ea"/>
              <a:cs typeface="+mn-cs"/>
            </a:endParaRPr>
          </a:p>
          <a:p>
            <a:pPr marL="342900" indent="-342900" algn="l">
              <a:spcBef>
                <a:spcPts val="1000"/>
              </a:spcBef>
              <a:buFont typeface="+mj-lt"/>
              <a:buAutoNum type="arabicPeriod"/>
            </a:pPr>
            <a:r>
              <a:rPr lang="it-IT" sz="1000" b="1" dirty="0">
                <a:latin typeface="Calibri" panose="020F0502020204030204" pitchFamily="34" charset="0"/>
              </a:rPr>
              <a:t>REVITALISING PLURALISTIC DEMOCRACY</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YOUNG PEOPLE’S ACCESS TO RIGHTS</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LIVING TOGETHER IN PEACEFUL AND INCLUSIVE SOCIETIES</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YOUTH WORK</a:t>
            </a:r>
            <a:endParaRPr lang="fr-FR" sz="1000" b="1" dirty="0">
              <a:latin typeface="Calibri" panose="020F0502020204030204" pitchFamily="34" charset="0"/>
            </a:endParaRPr>
          </a:p>
          <a:p>
            <a:pPr marL="171450" lvl="0" indent="-171450">
              <a:buFont typeface="Wingdings" panose="05000000000000000000" pitchFamily="2" charset="2"/>
              <a:buChar char="Ø"/>
            </a:pPr>
            <a:endParaRPr lang="en-GB" sz="1000" b="1" kern="1200" baseline="0" dirty="0">
              <a:solidFill>
                <a:schemeClr val="tx1"/>
              </a:solidFill>
              <a:effectLst/>
              <a:latin typeface="+mn-lt"/>
              <a:ea typeface="+mn-ea"/>
              <a:cs typeface="+mn-cs"/>
            </a:endParaRPr>
          </a:p>
          <a:p>
            <a:pPr marL="0" lvl="0" indent="0">
              <a:buFont typeface="Wingdings" panose="05000000000000000000" pitchFamily="2" charset="2"/>
              <a:buNone/>
            </a:pPr>
            <a:r>
              <a:rPr lang="en-GB" sz="1000" b="0" kern="1200" baseline="0" dirty="0">
                <a:solidFill>
                  <a:schemeClr val="tx1"/>
                </a:solidFill>
                <a:effectLst/>
                <a:latin typeface="+mn-lt"/>
                <a:ea typeface="+mn-ea"/>
                <a:cs typeface="+mn-cs"/>
              </a:rPr>
              <a:t>(More information in the dedicated slide)</a:t>
            </a:r>
          </a:p>
          <a:p>
            <a:endParaRPr lang="en-US" sz="1000" kern="1200" dirty="0">
              <a:solidFill>
                <a:schemeClr val="tx1"/>
              </a:solidFill>
              <a:effectLst/>
              <a:latin typeface="+mn-lt"/>
              <a:ea typeface="+mn-ea"/>
              <a:cs typeface="+mn-cs"/>
            </a:endParaRPr>
          </a:p>
          <a:p>
            <a:pPr marL="0" lvl="0" indent="0">
              <a:buFont typeface="Wingdings" panose="05000000000000000000" pitchFamily="2" charset="2"/>
              <a:buNone/>
            </a:pPr>
            <a:endParaRPr lang="en-GB" sz="1000" kern="120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dirty="0">
                <a:solidFill>
                  <a:schemeClr val="tx1"/>
                </a:solidFill>
                <a:effectLst/>
                <a:latin typeface="+mn-lt"/>
                <a:ea typeface="+mn-ea"/>
                <a:cs typeface="+mn-cs"/>
              </a:rPr>
              <a:t>What we do</a:t>
            </a:r>
            <a:r>
              <a:rPr lang="en-GB" sz="1000" b="1" kern="1200" baseline="0" dirty="0">
                <a:solidFill>
                  <a:schemeClr val="tx1"/>
                </a:solidFill>
                <a:effectLst/>
                <a:latin typeface="+mn-lt"/>
                <a:ea typeface="+mn-ea"/>
                <a:cs typeface="+mn-cs"/>
              </a:rPr>
              <a:t> NOT support:</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scholarships of any kind </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commercial operations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construction, purchase or equipment of buildings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sports activities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tourism</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participation in international exchanges</a:t>
            </a:r>
            <a:endParaRPr lang="en-GB" sz="1000" baseline="0" noProof="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6</a:t>
            </a:fld>
            <a:endParaRPr lang="en-GB"/>
          </a:p>
        </p:txBody>
      </p:sp>
    </p:spTree>
    <p:extLst>
      <p:ext uri="{BB962C8B-B14F-4D97-AF65-F5344CB8AC3E}">
        <p14:creationId xmlns:p14="http://schemas.microsoft.com/office/powerpoint/2010/main" val="94847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The youth sector priorities guide the work of the Youth Department, which also includes the projects supported by the EYF. Updated information about the current priorities can be found at www.coe.int/en/web/youth/priorities </a:t>
            </a:r>
          </a:p>
        </p:txBody>
      </p:sp>
      <p:sp>
        <p:nvSpPr>
          <p:cNvPr id="4" name="Slide Number Placeholder 3"/>
          <p:cNvSpPr>
            <a:spLocks noGrp="1"/>
          </p:cNvSpPr>
          <p:nvPr>
            <p:ph type="sldNum" sz="quarter" idx="5"/>
          </p:nvPr>
        </p:nvSpPr>
        <p:spPr/>
        <p:txBody>
          <a:bodyPr/>
          <a:lstStyle/>
          <a:p>
            <a:fld id="{0DF26EB4-E528-4126-8A2A-914BBC63BC96}" type="slidenum">
              <a:rPr lang="en-GB" smtClean="0"/>
              <a:t>7</a:t>
            </a:fld>
            <a:endParaRPr lang="en-GB"/>
          </a:p>
        </p:txBody>
      </p:sp>
    </p:spTree>
    <p:extLst>
      <p:ext uri="{BB962C8B-B14F-4D97-AF65-F5344CB8AC3E}">
        <p14:creationId xmlns:p14="http://schemas.microsoft.com/office/powerpoint/2010/main" val="235933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Pilot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Focused on the local level  - but can be organised at local, regional or national level. They can also be cross-border if relevant,</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but they cannot be an international activity involving different countries.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address a challenge faced by young people in the local context.</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be linked to the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youth priorities. </a:t>
            </a: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Application needs to be submitted minimum 3 months before the start of the activity and at specific deadlines throughout the year (see EYF website for updated information).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€15</a:t>
            </a:r>
            <a:r>
              <a:rPr lang="en-GB" sz="1000" kern="1200" baseline="0" dirty="0">
                <a:solidFill>
                  <a:schemeClr val="tx1"/>
                </a:solidFill>
                <a:effectLst/>
                <a:latin typeface="+mn-lt"/>
                <a:ea typeface="+mn-ea"/>
                <a:cs typeface="+mn-cs"/>
              </a:rPr>
              <a:t> 000</a:t>
            </a:r>
            <a:r>
              <a:rPr lang="en-GB" sz="1000"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100% of eligible costs can be covered, up to 7% administrative costs for office rent, water, electricity, heating, and insurance may be included. 10% of the awarded grant may be used for staff costs for project coordination. </a:t>
            </a: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Who can apply: local and national youth NGOs</a:t>
            </a:r>
          </a:p>
          <a:p>
            <a:pPr lvl="0"/>
            <a:endParaRPr lang="en-GB" sz="1000" kern="120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International one-off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Participants from at least 7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member States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At least 4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countries represented in the project team</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Gender and geographical balance overall (in team and participants).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€25</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a:t>
            </a:r>
            <a:endParaRPr lang="en-US" sz="10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Only 2/3 of eligible costs can be covered. The NGO must find co-funding for the remaining 1/3, which may include own funds and contribution from participants (even though the latter</a:t>
            </a:r>
            <a:r>
              <a:rPr lang="en-GB" sz="1000" kern="1200" baseline="0" dirty="0">
                <a:solidFill>
                  <a:schemeClr val="tx1"/>
                </a:solidFill>
                <a:effectLst/>
                <a:latin typeface="+mn-lt"/>
                <a:ea typeface="+mn-ea"/>
                <a:cs typeface="+mn-cs"/>
              </a:rPr>
              <a:t> should be avoided to ensure access to all)</a:t>
            </a:r>
            <a:r>
              <a:rPr lang="en-GB" sz="1000" kern="1200" dirty="0">
                <a:solidFill>
                  <a:schemeClr val="tx1"/>
                </a:solidFill>
                <a:effectLst/>
                <a:latin typeface="+mn-lt"/>
                <a:ea typeface="+mn-ea"/>
                <a:cs typeface="+mn-cs"/>
              </a:rPr>
              <a:t>.  Volunteer time recognition can be included as co-financing. Up to 7% administrative costs for office rent, water, electricity, heating, and insurance may be included. 10% of the awarded grant may be used for staff costs for project coordination. </a:t>
            </a:r>
            <a:endParaRPr lang="en-GB" sz="1000" b="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b="0" kern="1200" dirty="0">
                <a:solidFill>
                  <a:schemeClr val="tx1"/>
                </a:solidFill>
                <a:effectLst/>
                <a:latin typeface="+mn-lt"/>
                <a:ea typeface="+mn-ea"/>
                <a:cs typeface="+mn-cs"/>
              </a:rPr>
              <a:t>Who can apply:</a:t>
            </a:r>
            <a:r>
              <a:rPr lang="en-GB" sz="1000" b="0" kern="1200" baseline="0" dirty="0">
                <a:solidFill>
                  <a:schemeClr val="tx1"/>
                </a:solidFill>
                <a:effectLst/>
                <a:latin typeface="+mn-lt"/>
                <a:ea typeface="+mn-ea"/>
                <a:cs typeface="+mn-cs"/>
              </a:rPr>
              <a:t> </a:t>
            </a:r>
            <a:r>
              <a:rPr lang="en-GB" sz="1000" b="0" kern="1200" dirty="0">
                <a:solidFill>
                  <a:schemeClr val="tx1"/>
                </a:solidFill>
                <a:effectLst/>
                <a:latin typeface="+mn-lt"/>
                <a:ea typeface="+mn-ea"/>
                <a:cs typeface="+mn-cs"/>
              </a:rPr>
              <a:t>International NGOs and networks; National NGOs but only if applying with at least 3 partners from other countries or 1 international partner (an international youth NGO or network). A partner is not a sending organisation. They must have an active role in the project, the cooperation must have a valid reason and they must have worked with the applicant NGO in the last 2 years.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Annual Work Plan</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 set of activities that are linked to each other during the span of one year.</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It’s a very open format but it must include at least one international activity.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All activities must be autonomous: preparation, evaluation meetings and publications can be included in one of the main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be based on the strategy/vision of an NGO.</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International activities that are part of the work plan must comply with the criteria set for one-off international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Maximum grant 60000 euros. Up to 7% administrative costs for office rent, water, electricity, heating, and insurance may be included. 10% of the awarded grant may be used for staff costs for project coordination. </a:t>
            </a:r>
          </a:p>
          <a:p>
            <a:pPr marL="171450" lvl="0" indent="-171450">
              <a:buFont typeface="Arial" panose="020B0604020202020204" pitchFamily="34" charset="0"/>
              <a:buChar char="•"/>
            </a:pPr>
            <a:r>
              <a:rPr lang="pt-PT" sz="1000" b="0" kern="1200" dirty="0">
                <a:solidFill>
                  <a:schemeClr val="tx1"/>
                </a:solidFill>
                <a:effectLst/>
                <a:latin typeface="+mn-lt"/>
                <a:ea typeface="+mn-ea"/>
                <a:cs typeface="+mn-cs"/>
              </a:rPr>
              <a:t>Who can apply: International</a:t>
            </a:r>
            <a:r>
              <a:rPr lang="pt-PT" sz="1000" b="0" kern="1200" baseline="0" dirty="0">
                <a:solidFill>
                  <a:schemeClr val="tx1"/>
                </a:solidFill>
                <a:effectLst/>
                <a:latin typeface="+mn-lt"/>
                <a:ea typeface="+mn-ea"/>
                <a:cs typeface="+mn-cs"/>
              </a:rPr>
              <a:t> Youth NGOs and international networks.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Structural grants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Administrative costs of an NGO during 2 years.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Based on strategic longer-term programme of the organisation.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Awarded in principle for 2 years and confirmed </a:t>
            </a:r>
            <a:r>
              <a:rPr lang="en-GB" sz="1000" kern="1200" baseline="0" dirty="0">
                <a:solidFill>
                  <a:schemeClr val="accent3">
                    <a:lumMod val="40000"/>
                    <a:lumOff val="60000"/>
                  </a:schemeClr>
                </a:solidFill>
                <a:effectLst/>
                <a:latin typeface="+mn-lt"/>
                <a:ea typeface="+mn-ea"/>
                <a:cs typeface="+mn-cs"/>
              </a:rPr>
              <a:t>afte</a:t>
            </a:r>
            <a:r>
              <a:rPr lang="en-GB" sz="1000" kern="1200" dirty="0">
                <a:solidFill>
                  <a:schemeClr val="tx1"/>
                </a:solidFill>
                <a:effectLst/>
                <a:latin typeface="+mn-lt"/>
                <a:ea typeface="+mn-ea"/>
                <a:cs typeface="+mn-cs"/>
              </a:rPr>
              <a:t>r</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1 year (maximum €60</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for 2 years).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Operational costs included in a structural grant cannot be included in the budget for an International Activity or Work Plan.</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Deadline: 1 October every two years, for support in the following 2 years (e.g. 1 October 2023 for support in 2024-25)</a:t>
            </a:r>
          </a:p>
          <a:p>
            <a:pPr marL="0" lvl="0" indent="0">
              <a:buFont typeface="Arial" panose="020B0604020202020204" pitchFamily="34" charset="0"/>
              <a:buNone/>
            </a:pPr>
            <a:r>
              <a:rPr lang="pt-PT" sz="1000" b="1" kern="1200" baseline="0" dirty="0">
                <a:solidFill>
                  <a:schemeClr val="tx1"/>
                </a:solidFill>
                <a:effectLst/>
                <a:latin typeface="+mn-lt"/>
                <a:ea typeface="+mn-ea"/>
                <a:cs typeface="+mn-cs"/>
              </a:rPr>
              <a:t>Who can apply: </a:t>
            </a:r>
            <a:r>
              <a:rPr lang="en-GB" sz="1000" b="0" kern="1200" baseline="0" dirty="0">
                <a:solidFill>
                  <a:schemeClr val="tx1"/>
                </a:solidFill>
                <a:effectLst/>
                <a:latin typeface="+mn-lt"/>
                <a:ea typeface="+mn-ea"/>
                <a:cs typeface="+mn-cs"/>
              </a:rPr>
              <a:t>I</a:t>
            </a:r>
            <a:r>
              <a:rPr lang="en-GB" sz="1000" baseline="0" dirty="0"/>
              <a:t>nternational youth NGOs and international networks that meet the following criteria:</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With a European structure or a European secretariat;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support during the 3 previous years (reference period: 2021, 2022 and 2023) for at least 3 international activities (EYF grant or study session in the annual programme of the European Youth Centres);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EYF grants in at least 2 out of the 3 years of the reference period.</a:t>
            </a:r>
          </a:p>
        </p:txBody>
      </p:sp>
      <p:sp>
        <p:nvSpPr>
          <p:cNvPr id="4" name="Slide Number Placeholder 3"/>
          <p:cNvSpPr>
            <a:spLocks noGrp="1"/>
          </p:cNvSpPr>
          <p:nvPr>
            <p:ph type="sldNum" sz="quarter" idx="5"/>
          </p:nvPr>
        </p:nvSpPr>
        <p:spPr/>
        <p:txBody>
          <a:bodyPr/>
          <a:lstStyle/>
          <a:p>
            <a:fld id="{0DF26EB4-E528-4126-8A2A-914BBC63BC96}" type="slidenum">
              <a:rPr lang="en-GB" smtClean="0"/>
              <a:t>8</a:t>
            </a:fld>
            <a:endParaRPr lang="en-GB"/>
          </a:p>
        </p:txBody>
      </p:sp>
    </p:spTree>
    <p:extLst>
      <p:ext uri="{BB962C8B-B14F-4D97-AF65-F5344CB8AC3E}">
        <p14:creationId xmlns:p14="http://schemas.microsoft.com/office/powerpoint/2010/main" val="4260893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Pilot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Focused on the local level  - but can be organised at local, regional or national level. They can also be cross-border if relevant,</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but they cannot be an international activity involving different countries.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an intervention, addressing a challenge faced by young people in the local context.</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in line with the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Youth priorities. Each year certain themes are selected as a special focus (see priorities on the EYF website).</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Application needs to be submitted minimum 3 months before the start of the activity and at specific deadlines throughout the year (see EYF website for updated information).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€15</a:t>
            </a:r>
            <a:r>
              <a:rPr lang="en-GB" sz="1000" kern="1200" baseline="0" dirty="0">
                <a:solidFill>
                  <a:schemeClr val="tx1"/>
                </a:solidFill>
                <a:effectLst/>
                <a:latin typeface="+mn-lt"/>
                <a:ea typeface="+mn-ea"/>
                <a:cs typeface="+mn-cs"/>
              </a:rPr>
              <a:t> 000</a:t>
            </a:r>
            <a:r>
              <a:rPr lang="en-GB" sz="1000"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100% of eligible costs can be covered, up to 7% administrative costs may be included and 10% for staff costs for project coordination.</a:t>
            </a:r>
          </a:p>
          <a:p>
            <a:pPr lvl="0"/>
            <a:r>
              <a:rPr lang="en-GB" sz="1000" kern="1200" dirty="0">
                <a:solidFill>
                  <a:schemeClr val="tx1"/>
                </a:solidFill>
                <a:effectLst/>
                <a:latin typeface="+mn-lt"/>
                <a:ea typeface="+mn-ea"/>
                <a:cs typeface="+mn-cs"/>
              </a:rPr>
              <a:t>Who can apply: Local and national youth NGOs</a:t>
            </a:r>
          </a:p>
          <a:p>
            <a:pPr lvl="0"/>
            <a:endParaRPr lang="en-GB" sz="1000" kern="120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9</a:t>
            </a:fld>
            <a:endParaRPr lang="en-GB"/>
          </a:p>
        </p:txBody>
      </p:sp>
    </p:spTree>
    <p:extLst>
      <p:ext uri="{BB962C8B-B14F-4D97-AF65-F5344CB8AC3E}">
        <p14:creationId xmlns:p14="http://schemas.microsoft.com/office/powerpoint/2010/main" val="3986559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33EA8-4159-418B-8BC9-ADB677B20F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0D0C7C8-59CF-4ED2-ABB4-C176D26442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FBDBCA-C1CC-41EA-A83A-6CFB9C716614}"/>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AEFD4AD2-4F83-41A6-BEC3-CB2F5B97A3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A8E05-B7E7-4C34-ADBA-CF33E7A4E0A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4571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D02-31D9-47FF-90D0-B4593F79D9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B7D69B-E085-4081-888A-AD5670668A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125706-E202-4145-8589-00BFB6E494E9}"/>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BBA1D546-6B2A-4CAD-B5BC-9069150315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92D05D-3EAF-48E1-B807-FDCAA6BE35A9}"/>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99424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8A596A-BE30-4631-9710-E6067318BB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380519-25F0-47A3-86ED-89D88BA18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60CC9B-55C2-4483-94AF-4B993B113673}"/>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B73B8C96-7B3F-4E3F-BC62-1C2445853B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864BE7-DB63-42B2-9CA4-193871608AD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83958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AD6DE-7735-4A46-9594-2B13AB486E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08026D-637C-4891-A9B1-B28DF75A0D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97D02D-D817-432A-B7A1-B834D90BD4F8}"/>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2FF68BF9-460A-464B-BA9B-CD9C81D881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95DFB4-9399-4B2A-A566-09A16D24A07A}"/>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28858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9822-1591-42F5-9540-18B2A95790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99E150E-6640-4B2A-B97A-F182F1ED5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3A0779-17E2-4B8D-B045-388014AFAEEF}"/>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162EA05F-8A56-443B-9763-3AA903F33C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C998A9-F5E4-410F-A44E-93A6D1CE480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369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4BF8-36D4-4200-9BAE-A2F1666021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4388CF-E93D-4FA7-AA98-000B47CCD8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DE1CAF-05C4-4FC3-80DA-1764EF0D9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E6DBF8-CCE7-4737-B06A-A8A7A942D973}"/>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6" name="Footer Placeholder 5">
            <a:extLst>
              <a:ext uri="{FF2B5EF4-FFF2-40B4-BE49-F238E27FC236}">
                <a16:creationId xmlns:a16="http://schemas.microsoft.com/office/drawing/2014/main" id="{10D0978C-A435-44BE-8B1A-AF1FCA73B5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C008AC-053F-4CDC-8F1D-27FB5E3D40B5}"/>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24585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7CD38-9F2D-4AF9-898B-4E40F1754F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FE29AF-ECE5-4327-AC41-78EC74A573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5A7B6-1D23-4030-A6D6-D217BFA988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BD8BBE-5F53-4C36-B9F8-B1E6BECAE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7C59B1-EB9A-4225-91E9-A783FE2AD3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6A394ED-1585-41C6-8E18-5F00670978BD}"/>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8" name="Footer Placeholder 7">
            <a:extLst>
              <a:ext uri="{FF2B5EF4-FFF2-40B4-BE49-F238E27FC236}">
                <a16:creationId xmlns:a16="http://schemas.microsoft.com/office/drawing/2014/main" id="{4D85C1A8-95AC-4FDF-9BFD-DC26D80B627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304B5A8-4D79-4EAE-B958-5BBE49AF099E}"/>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76106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3D9EA-1BF6-4A2B-8D9C-B69BD1D1C7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387E76-2A6F-4BE5-B4C9-DEA2FAC02EA1}"/>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4" name="Footer Placeholder 3">
            <a:extLst>
              <a:ext uri="{FF2B5EF4-FFF2-40B4-BE49-F238E27FC236}">
                <a16:creationId xmlns:a16="http://schemas.microsoft.com/office/drawing/2014/main" id="{6481E5A8-7F0E-4187-9283-B2B61818C1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A85B67-24C4-42C6-91BB-CCFE5ADA7C78}"/>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1287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A7A5C2-C236-4345-808F-E587A6E98891}"/>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3" name="Footer Placeholder 2">
            <a:extLst>
              <a:ext uri="{FF2B5EF4-FFF2-40B4-BE49-F238E27FC236}">
                <a16:creationId xmlns:a16="http://schemas.microsoft.com/office/drawing/2014/main" id="{F3F74284-09DC-4668-8036-45A0310AC2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ED1965-EB93-49FF-B2B1-414243448E5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31554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7033-E706-4E7C-97E6-05E7EDBFF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708728-97FD-4A4C-80E7-F6A839372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816059-8E49-4629-97CA-17A514FF4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BCF214-A096-482A-9FD5-237BAB60722E}"/>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6" name="Footer Placeholder 5">
            <a:extLst>
              <a:ext uri="{FF2B5EF4-FFF2-40B4-BE49-F238E27FC236}">
                <a16:creationId xmlns:a16="http://schemas.microsoft.com/office/drawing/2014/main" id="{F953E3C7-EFAC-4120-B00E-B04EC69349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810BDD-0C48-4DC3-8606-2CF45A075A9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39630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1CF3-748D-4D97-9ADE-DF57D56A7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703C17-53F5-4B38-BE49-1276CAA211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E4516E-DAA0-45E8-956A-0B056316B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0680E0-5F71-4FA2-AF82-7799C177748E}"/>
              </a:ext>
            </a:extLst>
          </p:cNvPr>
          <p:cNvSpPr>
            <a:spLocks noGrp="1"/>
          </p:cNvSpPr>
          <p:nvPr>
            <p:ph type="dt" sz="half" idx="10"/>
          </p:nvPr>
        </p:nvSpPr>
        <p:spPr/>
        <p:txBody>
          <a:bodyPr/>
          <a:lstStyle/>
          <a:p>
            <a:fld id="{9C167B2E-79E7-40D3-82A1-49C9FDB206EA}" type="datetimeFigureOut">
              <a:rPr lang="en-GB" smtClean="0"/>
              <a:t>28/10/2024</a:t>
            </a:fld>
            <a:endParaRPr lang="en-GB"/>
          </a:p>
        </p:txBody>
      </p:sp>
      <p:sp>
        <p:nvSpPr>
          <p:cNvPr id="6" name="Footer Placeholder 5">
            <a:extLst>
              <a:ext uri="{FF2B5EF4-FFF2-40B4-BE49-F238E27FC236}">
                <a16:creationId xmlns:a16="http://schemas.microsoft.com/office/drawing/2014/main" id="{A154C4B6-6F63-4533-81E0-32530E3248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6E265A-A781-4076-B01A-4DD893905AB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61326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37D6C-8A49-428F-BFAC-B5720F67F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630634-B2D2-4910-A001-28B066B69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EFBA52-1E00-41A7-88BB-1B5D2A1C94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67B2E-79E7-40D3-82A1-49C9FDB206EA}" type="datetimeFigureOut">
              <a:rPr lang="en-GB" smtClean="0"/>
              <a:t>28/10/2024</a:t>
            </a:fld>
            <a:endParaRPr lang="en-GB"/>
          </a:p>
        </p:txBody>
      </p:sp>
      <p:sp>
        <p:nvSpPr>
          <p:cNvPr id="5" name="Footer Placeholder 4">
            <a:extLst>
              <a:ext uri="{FF2B5EF4-FFF2-40B4-BE49-F238E27FC236}">
                <a16:creationId xmlns:a16="http://schemas.microsoft.com/office/drawing/2014/main" id="{658941D0-1932-4B20-911E-5475E8F00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8BD26F-F55C-4B43-884E-6060202C5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9BC1A-345B-4E0F-8C27-1F02F72061C7}" type="slidenum">
              <a:rPr lang="en-GB" smtClean="0"/>
              <a:t>‹#›</a:t>
            </a:fld>
            <a:endParaRPr lang="en-GB"/>
          </a:p>
        </p:txBody>
      </p:sp>
    </p:spTree>
    <p:extLst>
      <p:ext uri="{BB962C8B-B14F-4D97-AF65-F5344CB8AC3E}">
        <p14:creationId xmlns:p14="http://schemas.microsoft.com/office/powerpoint/2010/main" val="3592624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rm.coe.int/cm-rec-2024-6-young-people-and-climate-action/1680b21a0e" TargetMode="External"/><Relationship Id="rId3" Type="http://schemas.openxmlformats.org/officeDocument/2006/relationships/image" Target="../media/image2.png"/><Relationship Id="rId7" Type="http://schemas.openxmlformats.org/officeDocument/2006/relationships/hyperlink" Target="https://rm.coe.int/4th-summit-of-heads-of-state-and-government-of-the-council-of-europe/1680ab40c1"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www.coe.int/en/web/human-rights-education-youth/edc/hre-charter"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coe.int/en/web/european-youth-foundation/special-call-ukraine-international-activitie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www.coe.int/en/web/european-youth-foundation/special-call-ukraine-pilot-activities"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4.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hyperlink" Target="mailto:eyf@coe.int"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coe.int/en/web/european-youth-foundation/deadlines" TargetMode="Externa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4EC82A-F7A1-4A4C-8F4D-E39A51B203EC}"/>
              </a:ext>
            </a:extLst>
          </p:cNvPr>
          <p:cNvSpPr/>
          <p:nvPr/>
        </p:nvSpPr>
        <p:spPr>
          <a:xfrm>
            <a:off x="0" y="-200621"/>
            <a:ext cx="12303441" cy="5691352"/>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pic>
        <p:nvPicPr>
          <p:cNvPr id="12" name="Picture 11">
            <a:extLst>
              <a:ext uri="{FF2B5EF4-FFF2-40B4-BE49-F238E27FC236}">
                <a16:creationId xmlns:a16="http://schemas.microsoft.com/office/drawing/2014/main" id="{AF1480DB-5084-C545-ABB5-DDE852764F2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05567" y="-200621"/>
            <a:ext cx="7297874" cy="5691351"/>
          </a:xfrm>
          <a:prstGeom prst="rect">
            <a:avLst/>
          </a:prstGeom>
        </p:spPr>
      </p:pic>
      <p:pic>
        <p:nvPicPr>
          <p:cNvPr id="9" name="Picture 8" descr="A close up of a sign&#10;&#10;Description automatically generated">
            <a:extLst>
              <a:ext uri="{FF2B5EF4-FFF2-40B4-BE49-F238E27FC236}">
                <a16:creationId xmlns:a16="http://schemas.microsoft.com/office/drawing/2014/main" id="{53EF56E6-2B1A-7146-9AAE-38677584CDE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0" name="Group 9">
            <a:extLst>
              <a:ext uri="{FF2B5EF4-FFF2-40B4-BE49-F238E27FC236}">
                <a16:creationId xmlns:a16="http://schemas.microsoft.com/office/drawing/2014/main" id="{5D148EF5-A06C-A243-A264-E49E46F2DF23}"/>
              </a:ext>
            </a:extLst>
          </p:cNvPr>
          <p:cNvGrpSpPr/>
          <p:nvPr/>
        </p:nvGrpSpPr>
        <p:grpSpPr>
          <a:xfrm>
            <a:off x="9971546" y="5820515"/>
            <a:ext cx="1910154" cy="753157"/>
            <a:chOff x="5316248" y="5737535"/>
            <a:chExt cx="2024459" cy="798227"/>
          </a:xfrm>
        </p:grpSpPr>
        <p:pic>
          <p:nvPicPr>
            <p:cNvPr id="13" name="Picture 12">
              <a:extLst>
                <a:ext uri="{FF2B5EF4-FFF2-40B4-BE49-F238E27FC236}">
                  <a16:creationId xmlns:a16="http://schemas.microsoft.com/office/drawing/2014/main" id="{48141F01-B51B-2445-84D7-930741D6FA8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B82777F8-1E9D-B74F-80B1-678FB2DDB13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2" name="ZoneTexte 3">
            <a:extLst>
              <a:ext uri="{FF2B5EF4-FFF2-40B4-BE49-F238E27FC236}">
                <a16:creationId xmlns:a16="http://schemas.microsoft.com/office/drawing/2014/main" id="{16EF6842-2842-999D-BAFE-E52855C49B1D}"/>
              </a:ext>
            </a:extLst>
          </p:cNvPr>
          <p:cNvSpPr txBox="1"/>
          <p:nvPr/>
        </p:nvSpPr>
        <p:spPr>
          <a:xfrm>
            <a:off x="149900" y="-195072"/>
            <a:ext cx="4706113" cy="5669280"/>
          </a:xfrm>
          <a:prstGeom prst="rect">
            <a:avLst/>
          </a:prstGeom>
        </p:spPr>
        <p:txBody>
          <a:bodyPr vert="horz" lIns="91440" tIns="45720" rIns="91440" bIns="45720" rtlCol="0" anchor="ctr">
            <a:normAutofit/>
          </a:bodyPr>
          <a:lstStyle/>
          <a:p>
            <a:pPr algn="r">
              <a:spcBef>
                <a:spcPts val="1200"/>
              </a:spcBef>
            </a:pPr>
            <a:r>
              <a:rPr lang="pt-PT" sz="4000" b="1" dirty="0">
                <a:solidFill>
                  <a:schemeClr val="bg1"/>
                </a:solidFill>
                <a:latin typeface="Calibri" panose="020F0502020204030204" pitchFamily="34" charset="0"/>
              </a:rPr>
              <a:t>EUROPEAN YOUTH</a:t>
            </a:r>
            <a:br>
              <a:rPr lang="pt-PT" sz="4000" b="1" dirty="0">
                <a:solidFill>
                  <a:schemeClr val="bg1"/>
                </a:solidFill>
                <a:latin typeface="Calibri" panose="020F0502020204030204" pitchFamily="34" charset="0"/>
              </a:rPr>
            </a:br>
            <a:r>
              <a:rPr lang="pt-PT" sz="4000" b="1" dirty="0">
                <a:solidFill>
                  <a:schemeClr val="bg1"/>
                </a:solidFill>
                <a:latin typeface="Calibri" panose="020F0502020204030204" pitchFamily="34" charset="0"/>
              </a:rPr>
              <a:t>FOUNDATION</a:t>
            </a:r>
          </a:p>
          <a:p>
            <a:pPr algn="r">
              <a:spcBef>
                <a:spcPts val="1200"/>
              </a:spcBef>
            </a:pPr>
            <a:r>
              <a:rPr lang="pt-PT" sz="3200" b="1" dirty="0">
                <a:solidFill>
                  <a:schemeClr val="bg1"/>
                </a:solidFill>
                <a:latin typeface="Calibri Light" panose="020F0302020204030204" pitchFamily="34" charset="0"/>
              </a:rPr>
              <a:t>Supporting young people and youth organisations</a:t>
            </a:r>
            <a:endParaRPr lang="pt-PT" sz="3200" dirty="0">
              <a:solidFill>
                <a:schemeClr val="bg1"/>
              </a:solidFill>
              <a:latin typeface="Calibri Light" panose="020F0302020204030204" pitchFamily="34" charset="0"/>
            </a:endParaRPr>
          </a:p>
        </p:txBody>
      </p:sp>
    </p:spTree>
    <p:extLst>
      <p:ext uri="{BB962C8B-B14F-4D97-AF65-F5344CB8AC3E}">
        <p14:creationId xmlns:p14="http://schemas.microsoft.com/office/powerpoint/2010/main" val="60407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189491"/>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3" y="288759"/>
            <a:ext cx="11787639"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PILOT ACTIVITY FOCUS THEMES IN 2025</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038798"/>
            <a:ext cx="11313869" cy="4438952"/>
          </a:xfrm>
          <a:prstGeom prst="rect">
            <a:avLst/>
          </a:prstGeom>
        </p:spPr>
        <p:txBody>
          <a:bodyPr vert="horz" lIns="91440" tIns="45720" rIns="91440" bIns="45720" rtlCol="0">
            <a:noAutofit/>
          </a:bodyPr>
          <a:lstStyle/>
          <a:p>
            <a:r>
              <a:rPr lang="en-US" sz="2000" b="1" dirty="0"/>
              <a:t>1. Human rights education with and by young people</a:t>
            </a:r>
            <a:endParaRPr lang="en-US" sz="2000" dirty="0"/>
          </a:p>
          <a:p>
            <a:pPr marL="285750" indent="-285750">
              <a:buFont typeface="Arial" panose="020B0604020202020204" pitchFamily="34" charset="0"/>
              <a:buChar char="•"/>
            </a:pPr>
            <a:r>
              <a:rPr lang="en-US" sz="2000" dirty="0"/>
              <a:t>initiatives that support the </a:t>
            </a:r>
            <a:r>
              <a:rPr lang="en-US" sz="2000" dirty="0">
                <a:hlinkClick r:id="rId6"/>
              </a:rPr>
              <a:t>Council of Europe Charter on Education for Democratic Citizenship and Human Rights Education</a:t>
            </a:r>
            <a:r>
              <a:rPr lang="en-US" sz="2000" dirty="0"/>
              <a:t> and the role of youth NGOs in its implementation</a:t>
            </a:r>
          </a:p>
          <a:p>
            <a:pPr marL="285750" indent="-285750">
              <a:buFont typeface="Arial" panose="020B0604020202020204" pitchFamily="34" charset="0"/>
              <a:buChar char="•"/>
            </a:pPr>
            <a:r>
              <a:rPr lang="en-US" sz="2000" dirty="0"/>
              <a:t>initiatives that support young people’s democratic engagement in the </a:t>
            </a:r>
            <a:r>
              <a:rPr lang="en-US" sz="2000" dirty="0" err="1"/>
              <a:t>revitalisation</a:t>
            </a:r>
            <a:r>
              <a:rPr lang="en-US" sz="2000" dirty="0"/>
              <a:t> of democracy (</a:t>
            </a:r>
            <a:r>
              <a:rPr lang="en-US" sz="2000" dirty="0" err="1"/>
              <a:t>cfr</a:t>
            </a:r>
            <a:r>
              <a:rPr lang="en-US" sz="2000" dirty="0"/>
              <a:t>. </a:t>
            </a:r>
            <a:r>
              <a:rPr lang="en-US" sz="2000" dirty="0">
                <a:hlinkClick r:id="rId7"/>
              </a:rPr>
              <a:t>Reykjavík Declaration</a:t>
            </a:r>
            <a:r>
              <a:rPr lang="en-US" sz="2000" dirty="0"/>
              <a:t>)</a:t>
            </a:r>
          </a:p>
          <a:p>
            <a:pPr marL="285750" indent="-285750">
              <a:buFont typeface="Arial" panose="020B0604020202020204" pitchFamily="34" charset="0"/>
              <a:buChar char="•"/>
            </a:pPr>
            <a:r>
              <a:rPr lang="en-US" sz="2000" dirty="0"/>
              <a:t>initiatives that support climate action and awareness on the right to a healthy environment, following the </a:t>
            </a:r>
            <a:r>
              <a:rPr lang="en-US" sz="2000" dirty="0">
                <a:hlinkClick r:id="rId8"/>
              </a:rPr>
              <a:t>CM Recommendation (2024)6 on young people and climate action</a:t>
            </a:r>
            <a:r>
              <a:rPr lang="en-US" sz="2000" dirty="0"/>
              <a:t> adopted on 23 October 2024.  </a:t>
            </a:r>
          </a:p>
          <a:p>
            <a:endParaRPr lang="en-US" sz="2000" dirty="0"/>
          </a:p>
          <a:p>
            <a:r>
              <a:rPr lang="en-US" sz="2000" b="1" dirty="0"/>
              <a:t>2. Peacebuilding, conflict transformation and intercultural dialogue</a:t>
            </a:r>
            <a:endParaRPr lang="en-US" sz="2000" dirty="0"/>
          </a:p>
          <a:p>
            <a:pPr marL="285750" indent="-285750">
              <a:buFont typeface="Arial" panose="020B0604020202020204" pitchFamily="34" charset="0"/>
              <a:buChar char="•"/>
            </a:pPr>
            <a:r>
              <a:rPr lang="en-US" sz="2000" dirty="0"/>
              <a:t>initiatives that associate young people and their </a:t>
            </a:r>
            <a:r>
              <a:rPr lang="en-US" sz="2000" dirty="0" err="1"/>
              <a:t>organisations</a:t>
            </a:r>
            <a:r>
              <a:rPr lang="en-US" sz="2000" dirty="0"/>
              <a:t> with peacebuilding and intercultural dialogue </a:t>
            </a:r>
          </a:p>
          <a:p>
            <a:pPr marL="285750" indent="-285750">
              <a:buFont typeface="Arial" panose="020B0604020202020204" pitchFamily="34" charset="0"/>
              <a:buChar char="•"/>
            </a:pPr>
            <a:r>
              <a:rPr lang="en-US" sz="2000" dirty="0"/>
              <a:t>initiatives that emerge from flagship activities of the Council of Europe’s youth sector, such as the Youth Peace Camp</a:t>
            </a:r>
          </a:p>
          <a:p>
            <a:pPr marL="285750" indent="-285750">
              <a:buFont typeface="Arial" panose="020B0604020202020204" pitchFamily="34" charset="0"/>
              <a:buChar char="•"/>
            </a:pPr>
            <a:r>
              <a:rPr lang="en-US" sz="2000" dirty="0"/>
              <a:t>initiatives strengthening young people’s capacities to prevent violence, transform conflict and to build a culture of peace and human rights.</a:t>
            </a:r>
          </a:p>
        </p:txBody>
      </p:sp>
    </p:spTree>
    <p:extLst>
      <p:ext uri="{BB962C8B-B14F-4D97-AF65-F5344CB8AC3E}">
        <p14:creationId xmlns:p14="http://schemas.microsoft.com/office/powerpoint/2010/main" val="321973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8467002"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INTERNATIONAL ACTIVITY (IA)</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11228446" cy="4438952"/>
          </a:xfrm>
          <a:prstGeom prst="rect">
            <a:avLst/>
          </a:prstGeom>
        </p:spPr>
        <p:txBody>
          <a:bodyPr vert="horz" lIns="91440" tIns="45720" rIns="91440" bIns="45720" rtlCol="0">
            <a:normAutofit fontScale="70000" lnSpcReduction="20000"/>
          </a:bodyPr>
          <a:lstStyle/>
          <a:p>
            <a:pPr marL="342900" indent="-342900">
              <a:lnSpc>
                <a:spcPct val="120000"/>
              </a:lnSpc>
              <a:spcBef>
                <a:spcPts val="1200"/>
              </a:spcBef>
              <a:buFont typeface="System Font Regular"/>
              <a:buChar char="▸"/>
            </a:pPr>
            <a:r>
              <a:rPr lang="pt-PT" sz="3200" dirty="0">
                <a:latin typeface="Calibri" panose="020F0502020204030204" pitchFamily="34" charset="0"/>
              </a:rPr>
              <a:t>International gathering of young people with a cascading effect that brings a contribution to the youth sector priorities</a:t>
            </a:r>
          </a:p>
          <a:p>
            <a:pPr marL="342900" indent="-342900">
              <a:lnSpc>
                <a:spcPct val="120000"/>
              </a:lnSpc>
              <a:spcBef>
                <a:spcPts val="1200"/>
              </a:spcBef>
              <a:buFont typeface="System Font Regular"/>
              <a:buChar char="▸"/>
            </a:pPr>
            <a:r>
              <a:rPr lang="pt-PT" sz="3200" dirty="0"/>
              <a:t>For </a:t>
            </a:r>
            <a:r>
              <a:rPr lang="pt-PT" sz="3200" dirty="0">
                <a:latin typeface="Calibri" panose="020F0502020204030204" pitchFamily="34" charset="0"/>
              </a:rPr>
              <a:t>international NGOs and networks </a:t>
            </a:r>
            <a:r>
              <a:rPr lang="pt-PT" sz="3200" dirty="0"/>
              <a:t>or</a:t>
            </a:r>
            <a:r>
              <a:rPr lang="pt-PT" sz="3200" dirty="0">
                <a:latin typeface="Calibri" panose="020F0502020204030204" pitchFamily="34" charset="0"/>
              </a:rPr>
              <a:t> national NGOs with partners </a:t>
            </a:r>
            <a:r>
              <a:rPr lang="pt-PT" sz="3200" dirty="0">
                <a:latin typeface="+mj-lt"/>
              </a:rPr>
              <a:t>(from other countries or INGO)</a:t>
            </a:r>
          </a:p>
          <a:p>
            <a:pPr marL="342900" indent="-342900">
              <a:lnSpc>
                <a:spcPct val="120000"/>
              </a:lnSpc>
              <a:spcBef>
                <a:spcPts val="1200"/>
              </a:spcBef>
              <a:buFont typeface="System Font Regular"/>
              <a:buChar char="▸"/>
            </a:pPr>
            <a:r>
              <a:rPr lang="pt-PT" sz="3200" dirty="0">
                <a:latin typeface="Calibri" panose="020F0502020204030204" pitchFamily="34" charset="0"/>
              </a:rPr>
              <a:t>International team </a:t>
            </a:r>
            <a:r>
              <a:rPr lang="pt-PT" sz="3200" dirty="0"/>
              <a:t>( at least 4 countries)</a:t>
            </a:r>
            <a:r>
              <a:rPr lang="pt-PT" sz="3200" dirty="0">
                <a:latin typeface="Calibri" panose="020F0502020204030204" pitchFamily="34" charset="0"/>
              </a:rPr>
              <a:t> and group of participants </a:t>
            </a:r>
            <a:r>
              <a:rPr lang="pt-PT" sz="3200" dirty="0"/>
              <a:t>(at least 7 countries)</a:t>
            </a:r>
          </a:p>
          <a:p>
            <a:pPr marL="342900" indent="-342900">
              <a:lnSpc>
                <a:spcPct val="120000"/>
              </a:lnSpc>
              <a:spcBef>
                <a:spcPts val="1200"/>
              </a:spcBef>
              <a:buFont typeface="System Font Regular"/>
              <a:buChar char="▸"/>
            </a:pPr>
            <a:r>
              <a:rPr lang="pt-PT" sz="3200" dirty="0"/>
              <a:t>Max. 25.000€ (1/3 co-funding needed)</a:t>
            </a:r>
          </a:p>
          <a:p>
            <a:pPr marL="342900" indent="-342900">
              <a:lnSpc>
                <a:spcPct val="120000"/>
              </a:lnSpc>
              <a:spcBef>
                <a:spcPts val="1200"/>
              </a:spcBef>
              <a:buFont typeface="System Font Regular"/>
              <a:buChar char="▸"/>
            </a:pPr>
            <a:r>
              <a:rPr lang="pt-PT" sz="3200" dirty="0"/>
              <a:t>Eligible costs: activity costs, admin costs (up to 7% of grant), up to10% staff costs for project coordination</a:t>
            </a:r>
          </a:p>
          <a:p>
            <a:pPr marL="342900" indent="-342900">
              <a:lnSpc>
                <a:spcPct val="120000"/>
              </a:lnSpc>
              <a:spcBef>
                <a:spcPts val="1200"/>
              </a:spcBef>
              <a:buFont typeface="System Font Regular"/>
              <a:buChar char="▸"/>
            </a:pPr>
            <a:r>
              <a:rPr lang="pt-PT" sz="3200" dirty="0"/>
              <a:t>Deadlines: 1 April, 1 October (projects in the following year)</a:t>
            </a:r>
            <a:endParaRPr lang="pt-PT" sz="3200" dirty="0">
              <a:latin typeface="Calibri Light" panose="020F0302020204030204" pitchFamily="34" charset="0"/>
            </a:endParaRPr>
          </a:p>
        </p:txBody>
      </p:sp>
    </p:spTree>
    <p:extLst>
      <p:ext uri="{BB962C8B-B14F-4D97-AF65-F5344CB8AC3E}">
        <p14:creationId xmlns:p14="http://schemas.microsoft.com/office/powerpoint/2010/main" val="5931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770145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ANNUAL WORK PLAN (WP)</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11197624" cy="4438952"/>
          </a:xfrm>
          <a:prstGeom prst="rect">
            <a:avLst/>
          </a:prstGeom>
        </p:spPr>
        <p:txBody>
          <a:bodyPr vert="horz" lIns="91440" tIns="45720" rIns="91440" bIns="45720" rtlCol="0">
            <a:normAutofit fontScale="85000" lnSpcReduction="20000"/>
          </a:bodyPr>
          <a:lstStyle/>
          <a:p>
            <a:pPr marL="342900" indent="-342900">
              <a:lnSpc>
                <a:spcPct val="120000"/>
              </a:lnSpc>
              <a:spcBef>
                <a:spcPts val="1200"/>
              </a:spcBef>
              <a:buFont typeface="System Font Regular"/>
              <a:buChar char="▸"/>
            </a:pPr>
            <a:r>
              <a:rPr lang="pt-PT" sz="3200" dirty="0">
                <a:latin typeface="+mj-lt"/>
              </a:rPr>
              <a:t>For</a:t>
            </a:r>
            <a:r>
              <a:rPr lang="pt-PT" sz="3200" dirty="0"/>
              <a:t> </a:t>
            </a:r>
            <a:r>
              <a:rPr lang="pt-PT" sz="3200" dirty="0">
                <a:latin typeface="Calibri" panose="020F0502020204030204" pitchFamily="34" charset="0"/>
              </a:rPr>
              <a:t>international NGOs and networks</a:t>
            </a:r>
          </a:p>
          <a:p>
            <a:pPr marL="342900" indent="-342900">
              <a:lnSpc>
                <a:spcPct val="120000"/>
              </a:lnSpc>
              <a:spcBef>
                <a:spcPts val="1200"/>
              </a:spcBef>
              <a:buFont typeface="System Font Regular"/>
              <a:buChar char="▸"/>
            </a:pPr>
            <a:r>
              <a:rPr lang="pt-PT" sz="3200" dirty="0">
                <a:latin typeface="Calibri" panose="020F0502020204030204" pitchFamily="34" charset="0"/>
              </a:rPr>
              <a:t> Series </a:t>
            </a:r>
            <a:r>
              <a:rPr lang="pt-PT" sz="3200" dirty="0">
                <a:latin typeface="+mj-lt"/>
              </a:rPr>
              <a:t>of</a:t>
            </a:r>
            <a:r>
              <a:rPr lang="pt-PT" sz="3200" dirty="0">
                <a:latin typeface="Calibri" panose="020F0502020204030204" pitchFamily="34" charset="0"/>
              </a:rPr>
              <a:t> interconnected activities contribution to the same aim </a:t>
            </a:r>
            <a:r>
              <a:rPr lang="pt-PT" sz="3200" dirty="0">
                <a:latin typeface="+mj-lt"/>
              </a:rPr>
              <a:t>(up to 1 year, at least 1 IA)</a:t>
            </a:r>
          </a:p>
          <a:p>
            <a:pPr marL="342900" indent="-342900">
              <a:lnSpc>
                <a:spcPct val="120000"/>
              </a:lnSpc>
              <a:spcBef>
                <a:spcPts val="1200"/>
              </a:spcBef>
              <a:buFont typeface="System Font Regular"/>
              <a:buChar char="▸"/>
            </a:pPr>
            <a:r>
              <a:rPr lang="pt-PT" sz="3200" dirty="0" err="1">
                <a:latin typeface="+mj-lt"/>
              </a:rPr>
              <a:t>Linked</a:t>
            </a:r>
            <a:r>
              <a:rPr lang="pt-PT" sz="3200" dirty="0">
                <a:latin typeface="+mj-lt"/>
              </a:rPr>
              <a:t> to </a:t>
            </a:r>
            <a:r>
              <a:rPr lang="pt-PT" sz="3200" dirty="0" err="1">
                <a:latin typeface="+mj-lt"/>
              </a:rPr>
              <a:t>the</a:t>
            </a:r>
            <a:r>
              <a:rPr lang="pt-PT" sz="3200" dirty="0">
                <a:latin typeface="+mj-lt"/>
              </a:rPr>
              <a:t> </a:t>
            </a:r>
            <a:r>
              <a:rPr lang="pt-PT" sz="3200" dirty="0" err="1"/>
              <a:t>strategy</a:t>
            </a:r>
            <a:r>
              <a:rPr lang="pt-PT" sz="3200" dirty="0"/>
              <a:t> </a:t>
            </a:r>
            <a:r>
              <a:rPr lang="pt-PT" sz="3200" dirty="0" err="1"/>
              <a:t>of</a:t>
            </a:r>
            <a:r>
              <a:rPr lang="pt-PT" sz="3200" dirty="0"/>
              <a:t> </a:t>
            </a:r>
            <a:r>
              <a:rPr lang="pt-PT" sz="3200" dirty="0" err="1"/>
              <a:t>the</a:t>
            </a:r>
            <a:r>
              <a:rPr lang="pt-PT" sz="3200" dirty="0"/>
              <a:t> NGO</a:t>
            </a:r>
          </a:p>
          <a:p>
            <a:pPr marL="342900" indent="-342900">
              <a:lnSpc>
                <a:spcPct val="120000"/>
              </a:lnSpc>
              <a:spcBef>
                <a:spcPts val="1200"/>
              </a:spcBef>
              <a:buFont typeface="System Font Regular"/>
              <a:buChar char="▸"/>
            </a:pPr>
            <a:r>
              <a:rPr lang="pt-PT" sz="3200" dirty="0"/>
              <a:t>Max. 60.000€ </a:t>
            </a:r>
            <a:r>
              <a:rPr lang="pt-PT" sz="3200" dirty="0">
                <a:latin typeface="+mj-lt"/>
              </a:rPr>
              <a:t>(1/3 co-funding for IAs)</a:t>
            </a:r>
          </a:p>
          <a:p>
            <a:pPr marL="342900" indent="-342900">
              <a:lnSpc>
                <a:spcPct val="120000"/>
              </a:lnSpc>
              <a:spcBef>
                <a:spcPts val="1200"/>
              </a:spcBef>
              <a:buFont typeface="System Font Regular"/>
              <a:buChar char="▸"/>
            </a:pPr>
            <a:r>
              <a:rPr lang="pt-PT" sz="3200" dirty="0"/>
              <a:t>Eligible costs: activity costs, admin costs (up to 7% of grant), up to10% staff costs for project coordination</a:t>
            </a:r>
          </a:p>
          <a:p>
            <a:pPr marL="342900" indent="-342900">
              <a:lnSpc>
                <a:spcPct val="120000"/>
              </a:lnSpc>
              <a:spcBef>
                <a:spcPts val="1200"/>
              </a:spcBef>
              <a:buFont typeface="System Font Regular"/>
              <a:buChar char="▸"/>
            </a:pPr>
            <a:r>
              <a:rPr lang="pt-PT" sz="3200" dirty="0"/>
              <a:t>Deadlines: 1 April, 1 October  </a:t>
            </a:r>
            <a:r>
              <a:rPr lang="pt-PT" sz="3200" dirty="0">
                <a:latin typeface="+mj-lt"/>
              </a:rPr>
              <a:t>(projects in the following year)</a:t>
            </a:r>
          </a:p>
          <a:p>
            <a:pPr marL="342900" indent="-342900">
              <a:lnSpc>
                <a:spcPct val="120000"/>
              </a:lnSpc>
              <a:spcBef>
                <a:spcPts val="1200"/>
              </a:spcBef>
              <a:buFont typeface="System Font Regular"/>
              <a:buChar char="▸"/>
            </a:pPr>
            <a:endParaRPr lang="pt-PT" sz="3200" dirty="0">
              <a:latin typeface="+mj-lt"/>
            </a:endParaRPr>
          </a:p>
          <a:p>
            <a:pPr marL="342900" indent="-342900">
              <a:lnSpc>
                <a:spcPct val="120000"/>
              </a:lnSpc>
              <a:spcBef>
                <a:spcPts val="1200"/>
              </a:spcBef>
              <a:buFont typeface="System Font Regular"/>
              <a:buChar char="▸"/>
            </a:pPr>
            <a:endParaRPr lang="pt-PT" sz="3200" dirty="0">
              <a:latin typeface="Calibri" panose="020F05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spTree>
    <p:extLst>
      <p:ext uri="{BB962C8B-B14F-4D97-AF65-F5344CB8AC3E}">
        <p14:creationId xmlns:p14="http://schemas.microsoft.com/office/powerpoint/2010/main" val="142512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7361216"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STRUCTURAL GRANT (SG)</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8467804" cy="4438952"/>
          </a:xfrm>
          <a:prstGeom prst="rect">
            <a:avLst/>
          </a:prstGeom>
        </p:spPr>
        <p:txBody>
          <a:bodyPr vert="horz" lIns="91440" tIns="45720" rIns="91440" bIns="45720" rtlCol="0">
            <a:normAutofit fontScale="77500" lnSpcReduction="20000"/>
          </a:bodyPr>
          <a:lstStyle/>
          <a:p>
            <a:pPr marL="342900" indent="-342900">
              <a:lnSpc>
                <a:spcPct val="120000"/>
              </a:lnSpc>
              <a:spcBef>
                <a:spcPts val="1200"/>
              </a:spcBef>
              <a:buFont typeface="System Font Regular"/>
              <a:buChar char="▸"/>
            </a:pPr>
            <a:r>
              <a:rPr lang="pt-PT" sz="3200" dirty="0">
                <a:latin typeface="+mj-lt"/>
              </a:rPr>
              <a:t>For</a:t>
            </a:r>
            <a:r>
              <a:rPr lang="pt-PT" sz="3200" dirty="0"/>
              <a:t> </a:t>
            </a:r>
            <a:r>
              <a:rPr lang="pt-PT" sz="3200" dirty="0">
                <a:latin typeface="Calibri" panose="020F0502020204030204" pitchFamily="34" charset="0"/>
              </a:rPr>
              <a:t>international NGOs and Networks</a:t>
            </a:r>
            <a:br>
              <a:rPr lang="pt-PT" sz="3200" dirty="0">
                <a:latin typeface="Calibri" panose="020F0502020204030204" pitchFamily="34" charset="0"/>
              </a:rPr>
            </a:br>
            <a:r>
              <a:rPr lang="pt-PT" sz="3200" dirty="0">
                <a:latin typeface="+mj-lt"/>
              </a:rPr>
              <a:t>that meet </a:t>
            </a:r>
            <a:r>
              <a:rPr lang="pt-PT" sz="3200" dirty="0">
                <a:latin typeface="Calibri" panose="020F0502020204030204" pitchFamily="34" charset="0"/>
              </a:rPr>
              <a:t>eligibility criteria</a:t>
            </a:r>
          </a:p>
          <a:p>
            <a:pPr marL="342900" indent="-342900">
              <a:lnSpc>
                <a:spcPct val="120000"/>
              </a:lnSpc>
              <a:spcBef>
                <a:spcPts val="1200"/>
              </a:spcBef>
              <a:buFont typeface="System Font Regular"/>
              <a:buChar char="▸"/>
            </a:pPr>
            <a:r>
              <a:rPr lang="pt-PT" sz="3200" dirty="0">
                <a:latin typeface="Calibri" panose="020F0502020204030204" pitchFamily="34" charset="0"/>
              </a:rPr>
              <a:t> </a:t>
            </a:r>
            <a:r>
              <a:rPr lang="pt-PT" sz="3200" dirty="0" err="1">
                <a:latin typeface="+mj-lt"/>
              </a:rPr>
              <a:t>Funds</a:t>
            </a:r>
            <a:r>
              <a:rPr lang="pt-PT" sz="3200" dirty="0">
                <a:latin typeface="+mj-lt"/>
              </a:rPr>
              <a:t> to cover </a:t>
            </a:r>
            <a:r>
              <a:rPr lang="pt-PT" sz="3200" dirty="0" err="1">
                <a:latin typeface="Calibri" panose="020F0502020204030204" pitchFamily="34" charset="0"/>
              </a:rPr>
              <a:t>administrative</a:t>
            </a:r>
            <a:r>
              <a:rPr lang="pt-PT" sz="3200" dirty="0">
                <a:latin typeface="Calibri" panose="020F0502020204030204" pitchFamily="34" charset="0"/>
              </a:rPr>
              <a:t> </a:t>
            </a:r>
            <a:r>
              <a:rPr lang="pt-PT" sz="3200" dirty="0" err="1">
                <a:latin typeface="Calibri" panose="020F0502020204030204" pitchFamily="34" charset="0"/>
              </a:rPr>
              <a:t>and</a:t>
            </a:r>
            <a:r>
              <a:rPr lang="pt-PT" sz="3200" dirty="0">
                <a:latin typeface="Calibri" panose="020F0502020204030204" pitchFamily="34" charset="0"/>
              </a:rPr>
              <a:t> </a:t>
            </a:r>
            <a:br>
              <a:rPr lang="pt-PT" sz="3200" dirty="0">
                <a:latin typeface="Calibri" panose="020F0502020204030204" pitchFamily="34" charset="0"/>
              </a:rPr>
            </a:br>
            <a:r>
              <a:rPr lang="pt-PT" sz="3200" dirty="0" err="1">
                <a:latin typeface="Calibri" panose="020F0502020204030204" pitchFamily="34" charset="0"/>
              </a:rPr>
              <a:t>overhead</a:t>
            </a:r>
            <a:r>
              <a:rPr lang="pt-PT" sz="3200" dirty="0">
                <a:latin typeface="Calibri" panose="020F0502020204030204" pitchFamily="34" charset="0"/>
              </a:rPr>
              <a:t> </a:t>
            </a:r>
            <a:r>
              <a:rPr lang="pt-PT" sz="3200" dirty="0" err="1">
                <a:latin typeface="Calibri" panose="020F0502020204030204" pitchFamily="34" charset="0"/>
              </a:rPr>
              <a:t>expenses</a:t>
            </a:r>
            <a:endParaRPr lang="pt-PT" sz="3200" dirty="0">
              <a:latin typeface="+mj-lt"/>
            </a:endParaRPr>
          </a:p>
          <a:p>
            <a:pPr marL="342900" indent="-342900">
              <a:lnSpc>
                <a:spcPct val="120000"/>
              </a:lnSpc>
              <a:spcBef>
                <a:spcPts val="1200"/>
              </a:spcBef>
              <a:buFont typeface="System Font Regular"/>
              <a:buChar char="▸"/>
            </a:pPr>
            <a:r>
              <a:rPr lang="pt-PT" sz="3200" dirty="0">
                <a:latin typeface="+mj-lt"/>
              </a:rPr>
              <a:t>Linked to the </a:t>
            </a:r>
            <a:r>
              <a:rPr lang="pt-PT" sz="3200" dirty="0"/>
              <a:t>strategy of the NGO </a:t>
            </a:r>
            <a:br>
              <a:rPr lang="pt-PT" sz="3200" dirty="0"/>
            </a:br>
            <a:r>
              <a:rPr lang="pt-PT" sz="3200" dirty="0">
                <a:latin typeface="+mj-lt"/>
              </a:rPr>
              <a:t>and</a:t>
            </a:r>
            <a:r>
              <a:rPr lang="pt-PT" sz="3200" dirty="0"/>
              <a:t> priorities of youth sector of the Council</a:t>
            </a:r>
          </a:p>
          <a:p>
            <a:pPr>
              <a:lnSpc>
                <a:spcPct val="120000"/>
              </a:lnSpc>
              <a:spcBef>
                <a:spcPts val="1200"/>
              </a:spcBef>
            </a:pPr>
            <a:r>
              <a:rPr lang="pt-PT" sz="3200" dirty="0"/>
              <a:t> of Europe</a:t>
            </a:r>
          </a:p>
          <a:p>
            <a:pPr marL="342900" indent="-342900">
              <a:lnSpc>
                <a:spcPct val="120000"/>
              </a:lnSpc>
              <a:spcBef>
                <a:spcPts val="1200"/>
              </a:spcBef>
              <a:buFont typeface="System Font Regular"/>
              <a:buChar char="▸"/>
            </a:pPr>
            <a:r>
              <a:rPr lang="pt-PT" sz="3200" dirty="0"/>
              <a:t>Max. 60.000€ for 2 years</a:t>
            </a:r>
            <a:endParaRPr lang="pt-PT" sz="3200" dirty="0">
              <a:latin typeface="+mj-lt"/>
            </a:endParaRPr>
          </a:p>
          <a:p>
            <a:pPr marL="342900" indent="-342900">
              <a:lnSpc>
                <a:spcPct val="120000"/>
              </a:lnSpc>
              <a:spcBef>
                <a:spcPts val="1200"/>
              </a:spcBef>
              <a:buFont typeface="System Font Regular"/>
              <a:buChar char="▸"/>
            </a:pPr>
            <a:r>
              <a:rPr lang="pt-PT" sz="3200" dirty="0"/>
              <a:t>Deadline: 1 October every 2 years (next one: 1 Oct 2025)</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pic>
        <p:nvPicPr>
          <p:cNvPr id="12" name="Picture 11">
            <a:extLst>
              <a:ext uri="{FF2B5EF4-FFF2-40B4-BE49-F238E27FC236}">
                <a16:creationId xmlns:a16="http://schemas.microsoft.com/office/drawing/2014/main" id="{7A9E6365-D9C4-1646-87AB-8ADD2078F97A}"/>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408692" y="569625"/>
            <a:ext cx="3368723" cy="4639373"/>
          </a:xfrm>
          <a:prstGeom prst="rect">
            <a:avLst/>
          </a:prstGeom>
        </p:spPr>
      </p:pic>
    </p:spTree>
    <p:extLst>
      <p:ext uri="{BB962C8B-B14F-4D97-AF65-F5344CB8AC3E}">
        <p14:creationId xmlns:p14="http://schemas.microsoft.com/office/powerpoint/2010/main" val="246319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6805534"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SPECIAL CALL UKRAINE </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6" y="1237073"/>
            <a:ext cx="11008017" cy="2729284"/>
          </a:xfrm>
          <a:prstGeom prst="rect">
            <a:avLst/>
          </a:prstGeom>
        </p:spPr>
        <p:txBody>
          <a:bodyPr vert="horz" lIns="91440" tIns="45720" rIns="91440" bIns="45720" rtlCol="0">
            <a:noAutofit/>
          </a:bodyPr>
          <a:lstStyle/>
          <a:p>
            <a:pPr marL="342900" indent="-342900">
              <a:spcBef>
                <a:spcPts val="1200"/>
              </a:spcBef>
              <a:buFont typeface="System Font Regular"/>
              <a:buChar char="▸"/>
            </a:pPr>
            <a:r>
              <a:rPr lang="pt-PT" sz="2200" b="1" dirty="0">
                <a:latin typeface="Calibri" panose="020F0502020204030204" pitchFamily="34" charset="0"/>
              </a:rPr>
              <a:t>Pilot activities</a:t>
            </a:r>
            <a:r>
              <a:rPr lang="pt-PT" sz="2200" dirty="0">
                <a:latin typeface="Calibri" panose="020F0502020204030204" pitchFamily="34" charset="0"/>
              </a:rPr>
              <a:t> and </a:t>
            </a:r>
            <a:r>
              <a:rPr lang="pt-PT" sz="2200" b="1" dirty="0">
                <a:latin typeface="Calibri" panose="020F0502020204030204" pitchFamily="34" charset="0"/>
              </a:rPr>
              <a:t>international activities </a:t>
            </a:r>
            <a:r>
              <a:rPr lang="pt-PT" sz="2200" dirty="0">
                <a:latin typeface="Calibri" panose="020F0502020204030204" pitchFamily="34" charset="0"/>
              </a:rPr>
              <a:t>in support of young people from Ukraine</a:t>
            </a:r>
          </a:p>
          <a:p>
            <a:pPr marL="342900" indent="-342900">
              <a:spcBef>
                <a:spcPts val="1200"/>
              </a:spcBef>
              <a:buFont typeface="System Font Regular"/>
              <a:buChar char="▸"/>
            </a:pPr>
            <a:r>
              <a:rPr lang="en-GB" sz="2200" dirty="0"/>
              <a:t>Support and involve </a:t>
            </a:r>
            <a:r>
              <a:rPr lang="en-GB" sz="2200" b="1" dirty="0"/>
              <a:t>young people from Ukraine</a:t>
            </a:r>
            <a:r>
              <a:rPr lang="en-GB" sz="2200" dirty="0"/>
              <a:t> affected by the war</a:t>
            </a:r>
          </a:p>
          <a:p>
            <a:pPr marL="342900" indent="-342900">
              <a:spcBef>
                <a:spcPts val="1200"/>
              </a:spcBef>
              <a:buFont typeface="System Font Regular"/>
              <a:buChar char="▸"/>
            </a:pPr>
            <a:r>
              <a:rPr lang="en-GB" sz="2200" dirty="0"/>
              <a:t>Activities under the principles and practice of </a:t>
            </a:r>
            <a:r>
              <a:rPr lang="en-GB" sz="2200" b="1" dirty="0"/>
              <a:t>youth work</a:t>
            </a:r>
          </a:p>
          <a:p>
            <a:pPr marL="342900" indent="-342900">
              <a:spcBef>
                <a:spcPts val="1200"/>
              </a:spcBef>
              <a:buFont typeface="System Font Regular"/>
              <a:buChar char="▸"/>
            </a:pPr>
            <a:r>
              <a:rPr lang="pt-PT" sz="2200" b="1" dirty="0"/>
              <a:t>Applications at any time</a:t>
            </a:r>
            <a:r>
              <a:rPr lang="pt-PT" sz="2200" dirty="0"/>
              <a:t>, at least 6 weeks before project starts</a:t>
            </a:r>
          </a:p>
          <a:p>
            <a:pPr marL="342900" indent="-342900">
              <a:spcBef>
                <a:spcPts val="1200"/>
              </a:spcBef>
              <a:buFont typeface="System Font Regular"/>
              <a:buChar char="▸"/>
            </a:pPr>
            <a:r>
              <a:rPr lang="pt-PT" sz="2200" b="1" dirty="0"/>
              <a:t>The special call must be mentioned in the title </a:t>
            </a:r>
          </a:p>
          <a:p>
            <a:pPr marL="342900" indent="-342900">
              <a:spcBef>
                <a:spcPts val="1200"/>
              </a:spcBef>
              <a:buFont typeface="System Font Regular"/>
              <a:buChar char="▸"/>
            </a:pPr>
            <a:endParaRPr lang="pt-PT" sz="2500" dirty="0">
              <a:latin typeface="Calibri Light" panose="020F0302020204030204" pitchFamily="34" charset="0"/>
            </a:endParaRPr>
          </a:p>
        </p:txBody>
      </p:sp>
      <p:sp>
        <p:nvSpPr>
          <p:cNvPr id="7" name="Rectangle 6">
            <a:extLst>
              <a:ext uri="{FF2B5EF4-FFF2-40B4-BE49-F238E27FC236}">
                <a16:creationId xmlns:a16="http://schemas.microsoft.com/office/drawing/2014/main" id="{3ED2C97B-D1CD-A6B5-1BBC-5C624362B15F}"/>
              </a:ext>
            </a:extLst>
          </p:cNvPr>
          <p:cNvSpPr/>
          <p:nvPr/>
        </p:nvSpPr>
        <p:spPr>
          <a:xfrm>
            <a:off x="1869981" y="4382438"/>
            <a:ext cx="3430733" cy="2179349"/>
          </a:xfrm>
          <a:prstGeom prst="rect">
            <a:avLst/>
          </a:prstGeom>
          <a:solidFill>
            <a:schemeClr val="bg1"/>
          </a:solidFill>
          <a:ln w="57150">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ED54E32-C3F0-F121-95BB-D9912B1FC9B8}"/>
              </a:ext>
            </a:extLst>
          </p:cNvPr>
          <p:cNvSpPr/>
          <p:nvPr/>
        </p:nvSpPr>
        <p:spPr>
          <a:xfrm>
            <a:off x="6289206" y="4367667"/>
            <a:ext cx="3430733" cy="2194122"/>
          </a:xfrm>
          <a:prstGeom prst="rect">
            <a:avLst/>
          </a:prstGeom>
          <a:solidFill>
            <a:schemeClr val="bg1"/>
          </a:solidFill>
          <a:ln w="57150">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45556189-70A5-B073-ABBB-DCE3798850D6}"/>
              </a:ext>
            </a:extLst>
          </p:cNvPr>
          <p:cNvSpPr txBox="1"/>
          <p:nvPr/>
        </p:nvSpPr>
        <p:spPr>
          <a:xfrm>
            <a:off x="6289205" y="4478948"/>
            <a:ext cx="3430733" cy="1785104"/>
          </a:xfrm>
          <a:prstGeom prst="rect">
            <a:avLst/>
          </a:prstGeom>
          <a:noFill/>
        </p:spPr>
        <p:txBody>
          <a:bodyPr wrap="square" rtlCol="0">
            <a:spAutoFit/>
          </a:bodyPr>
          <a:lstStyle/>
          <a:p>
            <a:pPr algn="ctr"/>
            <a:r>
              <a:rPr lang="pt-PT" sz="2000" b="1" dirty="0"/>
              <a:t>PILOT ACTIVITIES</a:t>
            </a:r>
          </a:p>
          <a:p>
            <a:pPr algn="ctr">
              <a:spcBef>
                <a:spcPts val="1200"/>
              </a:spcBef>
            </a:pPr>
            <a:r>
              <a:rPr lang="pt-PT" sz="2000" b="1" dirty="0">
                <a:solidFill>
                  <a:srgbClr val="0A4595"/>
                </a:solidFill>
              </a:rPr>
              <a:t>Criteria </a:t>
            </a:r>
            <a:r>
              <a:rPr lang="pt-PT" sz="2000" dirty="0">
                <a:solidFill>
                  <a:srgbClr val="0A4595"/>
                </a:solidFill>
              </a:rPr>
              <a:t>for pilot activities</a:t>
            </a:r>
          </a:p>
          <a:p>
            <a:pPr algn="ctr">
              <a:spcBef>
                <a:spcPts val="1200"/>
              </a:spcBef>
            </a:pPr>
            <a:r>
              <a:rPr lang="pt-PT" sz="2000" b="1" dirty="0">
                <a:solidFill>
                  <a:srgbClr val="0A4595"/>
                </a:solidFill>
              </a:rPr>
              <a:t>In or outside Ukraine</a:t>
            </a:r>
          </a:p>
          <a:p>
            <a:pPr algn="ctr">
              <a:spcBef>
                <a:spcPts val="1200"/>
              </a:spcBef>
            </a:pPr>
            <a:r>
              <a:rPr lang="pt-PT" sz="2000" dirty="0">
                <a:solidFill>
                  <a:srgbClr val="0A4595"/>
                </a:solidFill>
              </a:rPr>
              <a:t>More info on the </a:t>
            </a:r>
            <a:r>
              <a:rPr lang="pt-PT" sz="2000" b="1" dirty="0">
                <a:solidFill>
                  <a:srgbClr val="0A4595"/>
                </a:solidFill>
                <a:hlinkClick r:id="rId6">
                  <a:extLst>
                    <a:ext uri="{A12FA001-AC4F-418D-AE19-62706E023703}">
                      <ahyp:hlinkClr xmlns:ahyp="http://schemas.microsoft.com/office/drawing/2018/hyperlinkcolor" val="tx"/>
                    </a:ext>
                  </a:extLst>
                </a:hlinkClick>
              </a:rPr>
              <a:t>call page</a:t>
            </a:r>
            <a:endParaRPr lang="pt-PT" sz="2000" b="1" dirty="0">
              <a:solidFill>
                <a:srgbClr val="0A4595"/>
              </a:solidFill>
            </a:endParaRPr>
          </a:p>
        </p:txBody>
      </p:sp>
      <p:sp>
        <p:nvSpPr>
          <p:cNvPr id="3" name="TextBox 2">
            <a:extLst>
              <a:ext uri="{FF2B5EF4-FFF2-40B4-BE49-F238E27FC236}">
                <a16:creationId xmlns:a16="http://schemas.microsoft.com/office/drawing/2014/main" id="{B1BFCDB2-CE00-FA32-C824-ACF56AFE628F}"/>
              </a:ext>
            </a:extLst>
          </p:cNvPr>
          <p:cNvSpPr txBox="1"/>
          <p:nvPr/>
        </p:nvSpPr>
        <p:spPr>
          <a:xfrm>
            <a:off x="1350185" y="4378728"/>
            <a:ext cx="4470324" cy="2246769"/>
          </a:xfrm>
          <a:prstGeom prst="rect">
            <a:avLst/>
          </a:prstGeom>
          <a:noFill/>
        </p:spPr>
        <p:txBody>
          <a:bodyPr wrap="square" rtlCol="0">
            <a:spAutoFit/>
          </a:bodyPr>
          <a:lstStyle/>
          <a:p>
            <a:pPr algn="ctr"/>
            <a:r>
              <a:rPr lang="pt-PT" sz="2000" b="1" dirty="0"/>
              <a:t>INTERNATIONAL ACTIVITIES</a:t>
            </a:r>
          </a:p>
          <a:p>
            <a:pPr algn="ctr">
              <a:spcBef>
                <a:spcPts val="1200"/>
              </a:spcBef>
            </a:pPr>
            <a:r>
              <a:rPr lang="pt-PT" sz="2000" b="1" dirty="0">
                <a:solidFill>
                  <a:srgbClr val="0A4595"/>
                </a:solidFill>
              </a:rPr>
              <a:t>Criteria </a:t>
            </a:r>
            <a:r>
              <a:rPr lang="pt-PT" sz="2000" dirty="0">
                <a:solidFill>
                  <a:srgbClr val="0A4595"/>
                </a:solidFill>
              </a:rPr>
              <a:t>for international activities</a:t>
            </a:r>
          </a:p>
          <a:p>
            <a:pPr algn="ctr">
              <a:spcBef>
                <a:spcPts val="1200"/>
              </a:spcBef>
            </a:pPr>
            <a:r>
              <a:rPr lang="pt-PT" sz="2000" dirty="0">
                <a:solidFill>
                  <a:srgbClr val="0A4595"/>
                </a:solidFill>
              </a:rPr>
              <a:t>No obligation for co-funding</a:t>
            </a:r>
          </a:p>
          <a:p>
            <a:pPr algn="ctr">
              <a:spcBef>
                <a:spcPts val="1200"/>
              </a:spcBef>
            </a:pPr>
            <a:r>
              <a:rPr lang="pt-PT" sz="2000" b="1" dirty="0">
                <a:solidFill>
                  <a:srgbClr val="0A4595"/>
                </a:solidFill>
              </a:rPr>
              <a:t>Young people from Ukraine</a:t>
            </a:r>
            <a:endParaRPr lang="pt-PT" sz="2000" dirty="0">
              <a:solidFill>
                <a:srgbClr val="0A4595"/>
              </a:solidFill>
            </a:endParaRPr>
          </a:p>
          <a:p>
            <a:pPr algn="ctr">
              <a:spcBef>
                <a:spcPts val="1200"/>
              </a:spcBef>
            </a:pPr>
            <a:r>
              <a:rPr lang="pt-PT" sz="2000" dirty="0">
                <a:solidFill>
                  <a:srgbClr val="0A4595"/>
                </a:solidFill>
              </a:rPr>
              <a:t>More info on the </a:t>
            </a:r>
            <a:r>
              <a:rPr lang="pt-PT" sz="2000" b="1" dirty="0">
                <a:solidFill>
                  <a:srgbClr val="0A4595"/>
                </a:solidFill>
                <a:hlinkClick r:id="rId7">
                  <a:extLst>
                    <a:ext uri="{A12FA001-AC4F-418D-AE19-62706E023703}">
                      <ahyp:hlinkClr xmlns:ahyp="http://schemas.microsoft.com/office/drawing/2018/hyperlinkcolor" val="tx"/>
                    </a:ext>
                  </a:extLst>
                </a:hlinkClick>
              </a:rPr>
              <a:t>call page</a:t>
            </a:r>
            <a:endParaRPr lang="pt-PT" sz="2000" b="1" dirty="0">
              <a:solidFill>
                <a:srgbClr val="0A4595"/>
              </a:solidFill>
            </a:endParaRPr>
          </a:p>
        </p:txBody>
      </p:sp>
    </p:spTree>
    <p:extLst>
      <p:ext uri="{BB962C8B-B14F-4D97-AF65-F5344CB8AC3E}">
        <p14:creationId xmlns:p14="http://schemas.microsoft.com/office/powerpoint/2010/main" val="58710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P spid="7" grpId="0" animBg="1"/>
      <p:bldP spid="6" grpId="0" animBg="1"/>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
            <a:extLst>
              <a:ext uri="{FF2B5EF4-FFF2-40B4-BE49-F238E27FC236}">
                <a16:creationId xmlns:a16="http://schemas.microsoft.com/office/drawing/2014/main" id="{43DD75BE-84AA-D746-8439-0E7064589ABF}"/>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GRANTS</a:t>
            </a:r>
          </a:p>
        </p:txBody>
      </p:sp>
      <p:sp>
        <p:nvSpPr>
          <p:cNvPr id="9" name="Rectangle 8">
            <a:extLst>
              <a:ext uri="{FF2B5EF4-FFF2-40B4-BE49-F238E27FC236}">
                <a16:creationId xmlns:a16="http://schemas.microsoft.com/office/drawing/2014/main" id="{F78D96E3-6650-5E4B-96DD-DBDB8D97D1A5}"/>
              </a:ext>
            </a:extLst>
          </p:cNvPr>
          <p:cNvSpPr/>
          <p:nvPr/>
        </p:nvSpPr>
        <p:spPr>
          <a:xfrm>
            <a:off x="374469" y="1349986"/>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2" name="TextBox 2">
            <a:extLst>
              <a:ext uri="{FF2B5EF4-FFF2-40B4-BE49-F238E27FC236}">
                <a16:creationId xmlns:a16="http://schemas.microsoft.com/office/drawing/2014/main" id="{CF2B424A-A043-C34F-91FD-7500A3739445}"/>
              </a:ext>
            </a:extLst>
          </p:cNvPr>
          <p:cNvSpPr txBox="1"/>
          <p:nvPr/>
        </p:nvSpPr>
        <p:spPr>
          <a:xfrm>
            <a:off x="374468" y="1321764"/>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REGISTRATION</a:t>
            </a:r>
            <a:endParaRPr lang="en-US" sz="4667" b="1" dirty="0">
              <a:latin typeface="Calibri" panose="020F0502020204030204" pitchFamily="34" charset="0"/>
            </a:endParaRPr>
          </a:p>
        </p:txBody>
      </p:sp>
      <p:pic>
        <p:nvPicPr>
          <p:cNvPr id="13" name="Picture 12" descr="A close up of a sign&#10;&#10;Description automatically generated">
            <a:extLst>
              <a:ext uri="{FF2B5EF4-FFF2-40B4-BE49-F238E27FC236}">
                <a16:creationId xmlns:a16="http://schemas.microsoft.com/office/drawing/2014/main" id="{C7A851F8-1CC2-3F48-9AC9-AF34C0B8DDB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4" name="Group 13">
            <a:extLst>
              <a:ext uri="{FF2B5EF4-FFF2-40B4-BE49-F238E27FC236}">
                <a16:creationId xmlns:a16="http://schemas.microsoft.com/office/drawing/2014/main" id="{5EF31688-4F1E-CB4B-9B75-D5B5B916A5E8}"/>
              </a:ext>
            </a:extLst>
          </p:cNvPr>
          <p:cNvGrpSpPr/>
          <p:nvPr/>
        </p:nvGrpSpPr>
        <p:grpSpPr>
          <a:xfrm>
            <a:off x="9971546" y="5820515"/>
            <a:ext cx="1910154" cy="753157"/>
            <a:chOff x="5316248" y="5737535"/>
            <a:chExt cx="2024459" cy="798227"/>
          </a:xfrm>
        </p:grpSpPr>
        <p:pic>
          <p:nvPicPr>
            <p:cNvPr id="15" name="Picture 14">
              <a:extLst>
                <a:ext uri="{FF2B5EF4-FFF2-40B4-BE49-F238E27FC236}">
                  <a16:creationId xmlns:a16="http://schemas.microsoft.com/office/drawing/2014/main" id="{ABBC9815-0329-5241-9B4B-6FC193D9C71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F7C64557-0474-6746-A979-636876C188A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9" name="Rectangle 18">
            <a:extLst>
              <a:ext uri="{FF2B5EF4-FFF2-40B4-BE49-F238E27FC236}">
                <a16:creationId xmlns:a16="http://schemas.microsoft.com/office/drawing/2014/main" id="{479ABD77-D1B4-2048-B932-A060A4B63A09}"/>
              </a:ext>
            </a:extLst>
          </p:cNvPr>
          <p:cNvSpPr/>
          <p:nvPr/>
        </p:nvSpPr>
        <p:spPr>
          <a:xfrm>
            <a:off x="374469" y="2503032"/>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0" name="TextBox 2">
            <a:extLst>
              <a:ext uri="{FF2B5EF4-FFF2-40B4-BE49-F238E27FC236}">
                <a16:creationId xmlns:a16="http://schemas.microsoft.com/office/drawing/2014/main" id="{566B6317-FA40-DE47-B76F-DF9C74BA1514}"/>
              </a:ext>
            </a:extLst>
          </p:cNvPr>
          <p:cNvSpPr txBox="1"/>
          <p:nvPr/>
        </p:nvSpPr>
        <p:spPr>
          <a:xfrm>
            <a:off x="374468" y="2487410"/>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APPLICATION</a:t>
            </a:r>
            <a:endParaRPr lang="en-US" sz="4667" b="1" dirty="0">
              <a:latin typeface="Calibri" panose="020F0502020204030204" pitchFamily="34" charset="0"/>
            </a:endParaRPr>
          </a:p>
        </p:txBody>
      </p:sp>
      <p:sp>
        <p:nvSpPr>
          <p:cNvPr id="26" name="Rectangle 25">
            <a:extLst>
              <a:ext uri="{FF2B5EF4-FFF2-40B4-BE49-F238E27FC236}">
                <a16:creationId xmlns:a16="http://schemas.microsoft.com/office/drawing/2014/main" id="{DAD42EC1-7CF3-6548-9869-8935BB6A138E}"/>
              </a:ext>
            </a:extLst>
          </p:cNvPr>
          <p:cNvSpPr/>
          <p:nvPr/>
        </p:nvSpPr>
        <p:spPr>
          <a:xfrm>
            <a:off x="374469" y="3656078"/>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7" name="TextBox 2">
            <a:extLst>
              <a:ext uri="{FF2B5EF4-FFF2-40B4-BE49-F238E27FC236}">
                <a16:creationId xmlns:a16="http://schemas.microsoft.com/office/drawing/2014/main" id="{4865A98D-D8E7-C240-857E-1F337E78B906}"/>
              </a:ext>
            </a:extLst>
          </p:cNvPr>
          <p:cNvSpPr txBox="1"/>
          <p:nvPr/>
        </p:nvSpPr>
        <p:spPr>
          <a:xfrm>
            <a:off x="374468" y="3656642"/>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ASSESSMENT</a:t>
            </a:r>
            <a:endParaRPr lang="en-US" sz="4667" b="1" dirty="0">
              <a:latin typeface="Calibri" panose="020F0502020204030204" pitchFamily="34" charset="0"/>
            </a:endParaRPr>
          </a:p>
        </p:txBody>
      </p:sp>
      <p:sp>
        <p:nvSpPr>
          <p:cNvPr id="29" name="Rectangle 28">
            <a:extLst>
              <a:ext uri="{FF2B5EF4-FFF2-40B4-BE49-F238E27FC236}">
                <a16:creationId xmlns:a16="http://schemas.microsoft.com/office/drawing/2014/main" id="{F6E40598-5654-1443-887E-908201717577}"/>
              </a:ext>
            </a:extLst>
          </p:cNvPr>
          <p:cNvSpPr/>
          <p:nvPr/>
        </p:nvSpPr>
        <p:spPr>
          <a:xfrm>
            <a:off x="374469" y="4809124"/>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0" name="TextBox 2">
            <a:extLst>
              <a:ext uri="{FF2B5EF4-FFF2-40B4-BE49-F238E27FC236}">
                <a16:creationId xmlns:a16="http://schemas.microsoft.com/office/drawing/2014/main" id="{A73DEC98-7848-E44D-8371-868649E2EAA5}"/>
              </a:ext>
            </a:extLst>
          </p:cNvPr>
          <p:cNvSpPr txBox="1"/>
          <p:nvPr/>
        </p:nvSpPr>
        <p:spPr>
          <a:xfrm>
            <a:off x="374468" y="4780902"/>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DECISION</a:t>
            </a:r>
            <a:endParaRPr lang="en-US" sz="4667" b="1" dirty="0">
              <a:latin typeface="Calibri" panose="020F0502020204030204" pitchFamily="34" charset="0"/>
            </a:endParaRPr>
          </a:p>
        </p:txBody>
      </p:sp>
      <p:sp>
        <p:nvSpPr>
          <p:cNvPr id="10" name="Rectangle 9">
            <a:extLst>
              <a:ext uri="{FF2B5EF4-FFF2-40B4-BE49-F238E27FC236}">
                <a16:creationId xmlns:a16="http://schemas.microsoft.com/office/drawing/2014/main" id="{D99DDB2C-50CA-7F4C-B8BB-D1D04B136D3F}"/>
              </a:ext>
            </a:extLst>
          </p:cNvPr>
          <p:cNvSpPr/>
          <p:nvPr/>
        </p:nvSpPr>
        <p:spPr>
          <a:xfrm>
            <a:off x="-194872" y="288759"/>
            <a:ext cx="443708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11" name="TextBox 2">
            <a:extLst>
              <a:ext uri="{FF2B5EF4-FFF2-40B4-BE49-F238E27FC236}">
                <a16:creationId xmlns:a16="http://schemas.microsoft.com/office/drawing/2014/main" id="{EF371FB1-2125-8843-B210-483098F10A3D}"/>
              </a:ext>
            </a:extLst>
          </p:cNvPr>
          <p:cNvSpPr txBox="1"/>
          <p:nvPr/>
        </p:nvSpPr>
        <p:spPr>
          <a:xfrm>
            <a:off x="599233" y="290171"/>
            <a:ext cx="3463101"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PROCESS</a:t>
            </a:r>
          </a:p>
        </p:txBody>
      </p:sp>
      <p:sp>
        <p:nvSpPr>
          <p:cNvPr id="2" name="Triangle 1">
            <a:extLst>
              <a:ext uri="{FF2B5EF4-FFF2-40B4-BE49-F238E27FC236}">
                <a16:creationId xmlns:a16="http://schemas.microsoft.com/office/drawing/2014/main" id="{0F252B67-BB51-5A44-A82A-98BEE331D462}"/>
              </a:ext>
            </a:extLst>
          </p:cNvPr>
          <p:cNvSpPr/>
          <p:nvPr/>
        </p:nvSpPr>
        <p:spPr>
          <a:xfrm rot="10800000">
            <a:off x="2683099" y="2204062"/>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2" name="Triangle 31">
            <a:extLst>
              <a:ext uri="{FF2B5EF4-FFF2-40B4-BE49-F238E27FC236}">
                <a16:creationId xmlns:a16="http://schemas.microsoft.com/office/drawing/2014/main" id="{46DCCEB1-A69D-5744-9E61-A60F7E1C439A}"/>
              </a:ext>
            </a:extLst>
          </p:cNvPr>
          <p:cNvSpPr/>
          <p:nvPr/>
        </p:nvSpPr>
        <p:spPr>
          <a:xfrm rot="10800000">
            <a:off x="2683099" y="3373294"/>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3" name="Triangle 32">
            <a:extLst>
              <a:ext uri="{FF2B5EF4-FFF2-40B4-BE49-F238E27FC236}">
                <a16:creationId xmlns:a16="http://schemas.microsoft.com/office/drawing/2014/main" id="{C392DDDE-7DE4-514B-AEA4-F95E620A4AB2}"/>
              </a:ext>
            </a:extLst>
          </p:cNvPr>
          <p:cNvSpPr/>
          <p:nvPr/>
        </p:nvSpPr>
        <p:spPr>
          <a:xfrm rot="10800000">
            <a:off x="2683099" y="4527537"/>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4" name="TextBox 2">
            <a:extLst>
              <a:ext uri="{FF2B5EF4-FFF2-40B4-BE49-F238E27FC236}">
                <a16:creationId xmlns:a16="http://schemas.microsoft.com/office/drawing/2014/main" id="{816F0470-F763-F64A-9047-9E6A31339BD0}"/>
              </a:ext>
            </a:extLst>
          </p:cNvPr>
          <p:cNvSpPr txBox="1"/>
          <p:nvPr/>
        </p:nvSpPr>
        <p:spPr>
          <a:xfrm>
            <a:off x="5369322" y="1477158"/>
            <a:ext cx="6041322" cy="553998"/>
          </a:xfrm>
          <a:prstGeom prst="rect">
            <a:avLst/>
          </a:prstGeom>
        </p:spPr>
        <p:txBody>
          <a:bodyPr wrap="square" lIns="0" tIns="0" rIns="0" bIns="0" rtlCol="0" anchor="t">
            <a:spAutoFit/>
          </a:bodyPr>
          <a:lstStyle/>
          <a:p>
            <a:r>
              <a:rPr lang="en-US" dirty="0">
                <a:solidFill>
                  <a:srgbClr val="0A4595"/>
                </a:solidFill>
              </a:rPr>
              <a:t>EYF ONLINE SYSTEM · INFO ABOUT WORK AND STRUCTURE, STATUTES AND BANK ACCOUNT · COMMUNICATION IF NEEDED</a:t>
            </a:r>
            <a:endParaRPr lang="en-US" sz="2800" dirty="0">
              <a:solidFill>
                <a:srgbClr val="0A4595"/>
              </a:solidFill>
            </a:endParaRPr>
          </a:p>
        </p:txBody>
      </p:sp>
      <p:sp>
        <p:nvSpPr>
          <p:cNvPr id="35" name="TextBox 2">
            <a:extLst>
              <a:ext uri="{FF2B5EF4-FFF2-40B4-BE49-F238E27FC236}">
                <a16:creationId xmlns:a16="http://schemas.microsoft.com/office/drawing/2014/main" id="{DD29E8F9-F6FA-0A4C-87AF-732263C13A9A}"/>
              </a:ext>
            </a:extLst>
          </p:cNvPr>
          <p:cNvSpPr txBox="1"/>
          <p:nvPr/>
        </p:nvSpPr>
        <p:spPr>
          <a:xfrm>
            <a:off x="5369322" y="2619526"/>
            <a:ext cx="6512378" cy="553998"/>
          </a:xfrm>
          <a:prstGeom prst="rect">
            <a:avLst/>
          </a:prstGeom>
        </p:spPr>
        <p:txBody>
          <a:bodyPr wrap="square" lIns="0" tIns="0" rIns="0" bIns="0" rtlCol="0" anchor="t">
            <a:spAutoFit/>
          </a:bodyPr>
          <a:lstStyle/>
          <a:p>
            <a:r>
              <a:rPr lang="en-US" dirty="0">
                <a:solidFill>
                  <a:srgbClr val="0A4595"/>
                </a:solidFill>
              </a:rPr>
              <a:t>EYF ONLINE SYSTEM · DIFFERENT DEADLINES DEPENDING ON GRANT + SPECIAL CALLS · INFO ABOUT PROJECT AND BUDGET </a:t>
            </a:r>
            <a:endParaRPr lang="en-US" sz="2800" dirty="0">
              <a:solidFill>
                <a:srgbClr val="0A4595"/>
              </a:solidFill>
            </a:endParaRPr>
          </a:p>
        </p:txBody>
      </p:sp>
      <p:sp>
        <p:nvSpPr>
          <p:cNvPr id="36" name="TextBox 2">
            <a:extLst>
              <a:ext uri="{FF2B5EF4-FFF2-40B4-BE49-F238E27FC236}">
                <a16:creationId xmlns:a16="http://schemas.microsoft.com/office/drawing/2014/main" id="{2685756A-8A00-FC4F-B4BD-3BEC53134192}"/>
              </a:ext>
            </a:extLst>
          </p:cNvPr>
          <p:cNvSpPr txBox="1"/>
          <p:nvPr/>
        </p:nvSpPr>
        <p:spPr>
          <a:xfrm>
            <a:off x="5369322" y="3746903"/>
            <a:ext cx="6512378" cy="553998"/>
          </a:xfrm>
          <a:prstGeom prst="rect">
            <a:avLst/>
          </a:prstGeom>
        </p:spPr>
        <p:txBody>
          <a:bodyPr wrap="square" lIns="0" tIns="0" rIns="0" bIns="0" rtlCol="0" anchor="t">
            <a:spAutoFit/>
          </a:bodyPr>
          <a:lstStyle/>
          <a:p>
            <a:r>
              <a:rPr lang="en-US" dirty="0">
                <a:solidFill>
                  <a:srgbClr val="0A4595"/>
                </a:solidFill>
              </a:rPr>
              <a:t>BY EYF SECRETARIAT · ASSESSMENT BY DIFFERENT STAFF MEMBERS UNDER GRANT CRITERIA · COMMUNICATION IF NEEDED</a:t>
            </a:r>
            <a:endParaRPr lang="en-US" sz="2800" dirty="0">
              <a:solidFill>
                <a:srgbClr val="0A4595"/>
              </a:solidFill>
            </a:endParaRPr>
          </a:p>
        </p:txBody>
      </p:sp>
      <p:sp>
        <p:nvSpPr>
          <p:cNvPr id="37" name="TextBox 2">
            <a:extLst>
              <a:ext uri="{FF2B5EF4-FFF2-40B4-BE49-F238E27FC236}">
                <a16:creationId xmlns:a16="http://schemas.microsoft.com/office/drawing/2014/main" id="{9A24173B-30EF-3F48-ACE7-D57E03B9033A}"/>
              </a:ext>
            </a:extLst>
          </p:cNvPr>
          <p:cNvSpPr txBox="1"/>
          <p:nvPr/>
        </p:nvSpPr>
        <p:spPr>
          <a:xfrm>
            <a:off x="5369321" y="4880511"/>
            <a:ext cx="6952593" cy="276999"/>
          </a:xfrm>
          <a:prstGeom prst="rect">
            <a:avLst/>
          </a:prstGeom>
        </p:spPr>
        <p:txBody>
          <a:bodyPr wrap="square" lIns="0" tIns="0" rIns="0" bIns="0" rtlCol="0" anchor="t">
            <a:spAutoFit/>
          </a:bodyPr>
          <a:lstStyle/>
          <a:p>
            <a:r>
              <a:rPr lang="en-US" dirty="0">
                <a:solidFill>
                  <a:srgbClr val="0A4595"/>
                </a:solidFill>
              </a:rPr>
              <a:t>BY THE PROGRAMMING COMMITTEE ON YOUTH</a:t>
            </a:r>
            <a:endParaRPr lang="en-US" sz="2800" dirty="0">
              <a:solidFill>
                <a:srgbClr val="0A4595"/>
              </a:solidFill>
              <a:highlight>
                <a:srgbClr val="FFFF00"/>
              </a:highlight>
            </a:endParaRPr>
          </a:p>
        </p:txBody>
      </p:sp>
    </p:spTree>
    <p:extLst>
      <p:ext uri="{BB962C8B-B14F-4D97-AF65-F5344CB8AC3E}">
        <p14:creationId xmlns:p14="http://schemas.microsoft.com/office/powerpoint/2010/main" val="67612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par>
                                <p:cTn id="14" presetID="2" presetClass="entr" presetSubtype="1"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0-#ppt_h/2"/>
                                          </p:val>
                                        </p:tav>
                                        <p:tav tm="100000">
                                          <p:val>
                                            <p:strVal val="#ppt_y"/>
                                          </p:val>
                                        </p:tav>
                                      </p:tavLst>
                                    </p:anim>
                                  </p:childTnLst>
                                </p:cTn>
                              </p:par>
                              <p:par>
                                <p:cTn id="18" presetID="2" presetClass="entr" presetSubtype="1"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500" fill="hold"/>
                                        <p:tgtEl>
                                          <p:spTgt spid="26"/>
                                        </p:tgtEl>
                                        <p:attrNameLst>
                                          <p:attrName>ppt_x</p:attrName>
                                        </p:attrNameLst>
                                      </p:cBhvr>
                                      <p:tavLst>
                                        <p:tav tm="0">
                                          <p:val>
                                            <p:strVal val="#ppt_x"/>
                                          </p:val>
                                        </p:tav>
                                        <p:tav tm="100000">
                                          <p:val>
                                            <p:strVal val="#ppt_x"/>
                                          </p:val>
                                        </p:tav>
                                      </p:tavLst>
                                    </p:anim>
                                    <p:anim calcmode="lin" valueType="num">
                                      <p:cBhvr additive="base">
                                        <p:cTn id="21" dur="500" fill="hold"/>
                                        <p:tgtEl>
                                          <p:spTgt spid="26"/>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500" fill="hold"/>
                                        <p:tgtEl>
                                          <p:spTgt spid="29"/>
                                        </p:tgtEl>
                                        <p:attrNameLst>
                                          <p:attrName>ppt_x</p:attrName>
                                        </p:attrNameLst>
                                      </p:cBhvr>
                                      <p:tavLst>
                                        <p:tav tm="0">
                                          <p:val>
                                            <p:strVal val="#ppt_x"/>
                                          </p:val>
                                        </p:tav>
                                        <p:tav tm="100000">
                                          <p:val>
                                            <p:strVal val="#ppt_x"/>
                                          </p:val>
                                        </p:tav>
                                      </p:tavLst>
                                    </p:anim>
                                    <p:anim calcmode="lin" valueType="num">
                                      <p:cBhvr additive="base">
                                        <p:cTn id="25" dur="500" fill="hold"/>
                                        <p:tgtEl>
                                          <p:spTgt spid="29"/>
                                        </p:tgtEl>
                                        <p:attrNameLst>
                                          <p:attrName>ppt_y</p:attrName>
                                        </p:attrNameLst>
                                      </p:cBhvr>
                                      <p:tavLst>
                                        <p:tav tm="0">
                                          <p:val>
                                            <p:strVal val="0-#ppt_h/2"/>
                                          </p:val>
                                        </p:tav>
                                        <p:tav tm="100000">
                                          <p:val>
                                            <p:strVal val="#ppt_y"/>
                                          </p:val>
                                        </p:tav>
                                      </p:tavLst>
                                    </p:anim>
                                  </p:childTnLst>
                                </p:cTn>
                              </p:par>
                            </p:childTnLst>
                          </p:cTn>
                        </p:par>
                        <p:par>
                          <p:cTn id="26" fill="hold">
                            <p:stCondLst>
                              <p:cond delay="1000"/>
                            </p:stCondLst>
                            <p:childTnLst>
                              <p:par>
                                <p:cTn id="27" presetID="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p:bldP spid="19" grpId="0" animBg="1"/>
      <p:bldP spid="20" grpId="0"/>
      <p:bldP spid="26" grpId="0" animBg="1"/>
      <p:bldP spid="27" grpId="0"/>
      <p:bldP spid="29" grpId="0" animBg="1"/>
      <p:bldP spid="30" grpId="0"/>
      <p:bldP spid="10" grpId="0" animBg="1"/>
      <p:bldP spid="2" grpId="0" animBg="1"/>
      <p:bldP spid="32" grpId="0" animBg="1"/>
      <p:bldP spid="33" grpId="0" animBg="1"/>
      <p:bldP spid="34" grpId="1"/>
      <p:bldP spid="35" grpId="1"/>
      <p:bldP spid="36" grpId="1"/>
      <p:bldP spid="37"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5159186" y="1157812"/>
            <a:ext cx="6290872" cy="4393982"/>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2800" dirty="0">
                <a:latin typeface="Calibri" panose="020F0502020204030204" pitchFamily="34" charset="0"/>
              </a:rPr>
              <a:t>LOCAL, NATIONAL, INTERNATIONAL </a:t>
            </a:r>
            <a:r>
              <a:rPr lang="pt-PT" sz="2800" dirty="0">
                <a:latin typeface="Calibri Light" panose="020F0302020204030204" pitchFamily="34" charset="0"/>
              </a:rPr>
              <a:t>NGOS AND NETWORKS</a:t>
            </a:r>
          </a:p>
          <a:p>
            <a:pPr marL="342900" indent="-342900">
              <a:lnSpc>
                <a:spcPct val="120000"/>
              </a:lnSpc>
              <a:spcBef>
                <a:spcPts val="1200"/>
              </a:spcBef>
              <a:buFont typeface="System Font Regular"/>
              <a:buChar char="▸"/>
            </a:pPr>
            <a:r>
              <a:rPr lang="pt-PT" sz="2800" dirty="0">
                <a:latin typeface="Calibri Light" panose="020F0302020204030204" pitchFamily="34" charset="0"/>
              </a:rPr>
              <a:t>NON-PROFIT, NON-GOVERNMENTAL</a:t>
            </a:r>
          </a:p>
          <a:p>
            <a:pPr marL="342900" indent="-342900">
              <a:lnSpc>
                <a:spcPct val="120000"/>
              </a:lnSpc>
              <a:spcBef>
                <a:spcPts val="1200"/>
              </a:spcBef>
              <a:buFont typeface="System Font Regular"/>
              <a:buChar char="▸"/>
            </a:pPr>
            <a:r>
              <a:rPr lang="pt-PT" sz="2800" dirty="0">
                <a:latin typeface="Calibri" panose="020F0502020204030204" pitchFamily="34" charset="0"/>
              </a:rPr>
              <a:t>YOUTH-LED </a:t>
            </a:r>
            <a:r>
              <a:rPr lang="pt-PT" sz="2800" dirty="0">
                <a:latin typeface="Calibri Light" panose="020F0302020204030204" pitchFamily="34" charset="0"/>
              </a:rPr>
              <a:t>(YOUNG PEOPLE DECIDE)</a:t>
            </a:r>
          </a:p>
          <a:p>
            <a:pPr marL="342900" indent="-342900">
              <a:lnSpc>
                <a:spcPct val="120000"/>
              </a:lnSpc>
              <a:spcBef>
                <a:spcPts val="1200"/>
              </a:spcBef>
              <a:buFont typeface="System Font Regular"/>
              <a:buChar char="▸"/>
            </a:pPr>
            <a:r>
              <a:rPr lang="pt-PT" sz="2800" dirty="0">
                <a:latin typeface="Calibri" panose="020F0502020204030204" pitchFamily="34" charset="0"/>
              </a:rPr>
              <a:t>OWN STATUTES </a:t>
            </a:r>
            <a:r>
              <a:rPr lang="pt-PT" sz="2800" dirty="0">
                <a:latin typeface="Calibri Light" panose="020F0302020204030204" pitchFamily="34" charset="0"/>
              </a:rPr>
              <a:t>AND</a:t>
            </a:r>
            <a:r>
              <a:rPr lang="pt-PT" sz="2800" dirty="0">
                <a:latin typeface="Calibri" panose="020F0502020204030204" pitchFamily="34" charset="0"/>
              </a:rPr>
              <a:t> BANK ACCOUNT</a:t>
            </a: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r>
              <a:rPr lang="pt-PT" sz="2800" dirty="0">
                <a:latin typeface="Calibri Light" panose="020F0302020204030204" pitchFamily="34" charset="0"/>
              </a:rPr>
              <a:t>WORK IN LINE WITH </a:t>
            </a:r>
            <a:r>
              <a:rPr lang="pt-PT" sz="2800" dirty="0">
                <a:latin typeface="Calibri" panose="020F0502020204030204" pitchFamily="34" charset="0"/>
              </a:rPr>
              <a:t>PRIORITIES</a:t>
            </a: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lvl="1">
              <a:lnSpc>
                <a:spcPct val="120000"/>
              </a:lnSpc>
              <a:spcBef>
                <a:spcPts val="1200"/>
              </a:spcBef>
            </a:pPr>
            <a:endParaRPr lang="pt-PT" sz="2800" dirty="0">
              <a:latin typeface="Calibri Light" panose="020F0302020204030204" pitchFamily="34" charset="0"/>
            </a:endParaRPr>
          </a:p>
          <a:p>
            <a:pPr>
              <a:lnSpc>
                <a:spcPct val="120000"/>
              </a:lnSpc>
              <a:spcBef>
                <a:spcPts val="1200"/>
              </a:spcBef>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p:txBody>
      </p:sp>
      <p:pic>
        <p:nvPicPr>
          <p:cNvPr id="6" name="Picture 5">
            <a:extLst>
              <a:ext uri="{FF2B5EF4-FFF2-40B4-BE49-F238E27FC236}">
                <a16:creationId xmlns:a16="http://schemas.microsoft.com/office/drawing/2014/main" id="{39DDB10E-01CC-BE43-BB51-58ABC0428750}"/>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414585" y="569625"/>
            <a:ext cx="4417245" cy="5051685"/>
          </a:xfrm>
          <a:prstGeom prst="rect">
            <a:avLst/>
          </a:prstGeom>
        </p:spPr>
      </p:pic>
      <p:sp>
        <p:nvSpPr>
          <p:cNvPr id="22" name="Rectangle 21">
            <a:extLst>
              <a:ext uri="{FF2B5EF4-FFF2-40B4-BE49-F238E27FC236}">
                <a16:creationId xmlns:a16="http://schemas.microsoft.com/office/drawing/2014/main" id="{0F97DB54-A813-E24D-8C4A-2BDF6D1A3185}"/>
              </a:ext>
            </a:extLst>
          </p:cNvPr>
          <p:cNvSpPr/>
          <p:nvPr/>
        </p:nvSpPr>
        <p:spPr>
          <a:xfrm>
            <a:off x="-194872" y="288759"/>
            <a:ext cx="7046609"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REGISTER WITH THE EYF</a:t>
            </a:r>
          </a:p>
        </p:txBody>
      </p:sp>
    </p:spTree>
    <p:extLst>
      <p:ext uri="{BB962C8B-B14F-4D97-AF65-F5344CB8AC3E}">
        <p14:creationId xmlns:p14="http://schemas.microsoft.com/office/powerpoint/2010/main" val="287285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 grpId="0"/>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H="1">
            <a:off x="2963129" y="1618865"/>
            <a:ext cx="1519" cy="216023"/>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6096000" y="1480365"/>
            <a:ext cx="0" cy="631394"/>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9298618" y="1618865"/>
            <a:ext cx="1519" cy="216023"/>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sp>
        <p:nvSpPr>
          <p:cNvPr id="14" name="Pentagon 13"/>
          <p:cNvSpPr/>
          <p:nvPr/>
        </p:nvSpPr>
        <p:spPr>
          <a:xfrm>
            <a:off x="2076121" y="1834888"/>
            <a:ext cx="2504325" cy="1410341"/>
          </a:xfrm>
          <a:prstGeom prst="homePlate">
            <a:avLst/>
          </a:prstGeom>
          <a:solidFill>
            <a:srgbClr val="C7EAFC"/>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a:ln w="57150">
                <a:solidFill>
                  <a:schemeClr val="tx1"/>
                </a:solidFill>
              </a:ln>
              <a:solidFill>
                <a:schemeClr val="tx1"/>
              </a:solidFill>
            </a:endParaRPr>
          </a:p>
        </p:txBody>
      </p:sp>
      <p:sp>
        <p:nvSpPr>
          <p:cNvPr id="15" name="TextBox 14"/>
          <p:cNvSpPr txBox="1"/>
          <p:nvPr/>
        </p:nvSpPr>
        <p:spPr>
          <a:xfrm>
            <a:off x="2148129" y="1879850"/>
            <a:ext cx="2016224" cy="1323439"/>
          </a:xfrm>
          <a:prstGeom prst="rect">
            <a:avLst/>
          </a:prstGeom>
          <a:noFill/>
          <a:effectLst/>
        </p:spPr>
        <p:txBody>
          <a:bodyPr wrap="square" rtlCol="0">
            <a:spAutoFit/>
          </a:bodyPr>
          <a:lstStyle/>
          <a:p>
            <a:r>
              <a:rPr lang="pt-PT" sz="2000" b="1" dirty="0">
                <a:solidFill>
                  <a:srgbClr val="002060"/>
                </a:solidFill>
                <a:latin typeface="Calibri" panose="020F0502020204030204" pitchFamily="34" charset="0"/>
                <a:cs typeface="Aharoni" panose="02010803020104030203" pitchFamily="2" charset="-79"/>
              </a:rPr>
              <a:t>ADVISORY COUNCIL </a:t>
            </a:r>
            <a:br>
              <a:rPr lang="pt-PT" sz="2000" b="1" dirty="0">
                <a:solidFill>
                  <a:srgbClr val="002060"/>
                </a:solidFill>
                <a:latin typeface="Aharoni" panose="02010803020104030203" pitchFamily="2" charset="-79"/>
                <a:cs typeface="Aharoni" panose="02010803020104030203" pitchFamily="2" charset="-79"/>
              </a:rPr>
            </a:br>
            <a:r>
              <a:rPr lang="pt-PT" sz="2000" dirty="0">
                <a:solidFill>
                  <a:srgbClr val="002060"/>
                </a:solidFill>
                <a:latin typeface="Calibri Light" panose="020F0302020204030204" pitchFamily="34" charset="0"/>
                <a:cs typeface="Aharoni" panose="02010803020104030203" pitchFamily="2" charset="-79"/>
              </a:rPr>
              <a:t>30 </a:t>
            </a:r>
            <a:r>
              <a:rPr lang="pt-PT" sz="2000" dirty="0" err="1">
                <a:solidFill>
                  <a:srgbClr val="002060"/>
                </a:solidFill>
                <a:latin typeface="Calibri Light" panose="020F0302020204030204" pitchFamily="34" charset="0"/>
                <a:cs typeface="Aharoni" panose="02010803020104030203" pitchFamily="2" charset="-79"/>
              </a:rPr>
              <a:t>Youth</a:t>
            </a:r>
            <a:br>
              <a:rPr lang="pt-PT" sz="2000" dirty="0">
                <a:solidFill>
                  <a:srgbClr val="002060"/>
                </a:solidFill>
                <a:latin typeface="Calibri Light" panose="020F0302020204030204" pitchFamily="34" charset="0"/>
                <a:cs typeface="Aharoni" panose="02010803020104030203" pitchFamily="2" charset="-79"/>
              </a:rPr>
            </a:br>
            <a:r>
              <a:rPr lang="pt-PT" sz="2000" dirty="0" err="1">
                <a:solidFill>
                  <a:srgbClr val="002060"/>
                </a:solidFill>
                <a:latin typeface="Calibri Light" panose="020F0302020204030204" pitchFamily="34" charset="0"/>
                <a:cs typeface="Aharoni" panose="02010803020104030203" pitchFamily="2" charset="-79"/>
              </a:rPr>
              <a:t>Representatives</a:t>
            </a:r>
            <a:endParaRPr lang="pt-PT" sz="2000" dirty="0">
              <a:solidFill>
                <a:srgbClr val="002060"/>
              </a:solidFill>
              <a:latin typeface="Calibri Light" panose="020F0302020204030204" pitchFamily="34" charset="0"/>
              <a:cs typeface="Aharoni" panose="02010803020104030203" pitchFamily="2" charset="-79"/>
            </a:endParaRPr>
          </a:p>
        </p:txBody>
      </p:sp>
      <p:sp>
        <p:nvSpPr>
          <p:cNvPr id="16" name="Rectangle 15"/>
          <p:cNvSpPr/>
          <p:nvPr/>
        </p:nvSpPr>
        <p:spPr>
          <a:xfrm>
            <a:off x="4943872" y="2111758"/>
            <a:ext cx="2304256" cy="803250"/>
          </a:xfrm>
          <a:prstGeom prst="rect">
            <a:avLst/>
          </a:prstGeom>
          <a:solidFill>
            <a:srgbClr val="E92D5A"/>
          </a:solidFill>
          <a:ln w="127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ln w="57150">
                <a:solidFill>
                  <a:schemeClr val="tx1"/>
                </a:solidFill>
              </a:ln>
              <a:solidFill>
                <a:schemeClr val="accent2"/>
              </a:solidFill>
            </a:endParaRPr>
          </a:p>
        </p:txBody>
      </p:sp>
      <p:sp>
        <p:nvSpPr>
          <p:cNvPr id="17" name="TextBox 16"/>
          <p:cNvSpPr txBox="1"/>
          <p:nvPr/>
        </p:nvSpPr>
        <p:spPr>
          <a:xfrm>
            <a:off x="5025832" y="2107146"/>
            <a:ext cx="2146476" cy="830997"/>
          </a:xfrm>
          <a:prstGeom prst="rect">
            <a:avLst/>
          </a:prstGeom>
          <a:noFill/>
          <a:effectLst/>
        </p:spPr>
        <p:txBody>
          <a:bodyPr wrap="square" rtlCol="0">
            <a:spAutoFit/>
          </a:bodyPr>
          <a:lstStyle/>
          <a:p>
            <a:pPr algn="ctr"/>
            <a:r>
              <a:rPr lang="pt-PT" sz="2400" b="1" dirty="0">
                <a:solidFill>
                  <a:schemeClr val="bg1"/>
                </a:solidFill>
                <a:latin typeface="Calibri" panose="020F0502020204030204" pitchFamily="34" charset="0"/>
                <a:cs typeface="Aharoni" panose="02010803020104030203" pitchFamily="2" charset="-79"/>
              </a:rPr>
              <a:t>JOINT COUNCIL </a:t>
            </a:r>
            <a:br>
              <a:rPr lang="pt-PT" sz="2400" b="1" dirty="0">
                <a:solidFill>
                  <a:schemeClr val="bg1"/>
                </a:solidFill>
                <a:latin typeface="Calibri" panose="020F0502020204030204" pitchFamily="34" charset="0"/>
                <a:cs typeface="Aharoni" panose="02010803020104030203" pitchFamily="2" charset="-79"/>
              </a:rPr>
            </a:br>
            <a:r>
              <a:rPr lang="pt-PT" sz="2400" b="1" dirty="0">
                <a:solidFill>
                  <a:schemeClr val="bg1"/>
                </a:solidFill>
                <a:latin typeface="Calibri" panose="020F0502020204030204" pitchFamily="34" charset="0"/>
                <a:cs typeface="Aharoni" panose="02010803020104030203" pitchFamily="2" charset="-79"/>
              </a:rPr>
              <a:t>ON YOUTH</a:t>
            </a:r>
          </a:p>
        </p:txBody>
      </p:sp>
      <p:sp>
        <p:nvSpPr>
          <p:cNvPr id="18" name="Pentagon 17"/>
          <p:cNvSpPr/>
          <p:nvPr/>
        </p:nvSpPr>
        <p:spPr>
          <a:xfrm rot="10800000">
            <a:off x="7617694" y="1834888"/>
            <a:ext cx="2504325" cy="1410341"/>
          </a:xfrm>
          <a:prstGeom prst="homePlate">
            <a:avLst/>
          </a:prstGeom>
          <a:solidFill>
            <a:srgbClr val="0A4595"/>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 name="TextBox 18"/>
          <p:cNvSpPr txBox="1"/>
          <p:nvPr/>
        </p:nvSpPr>
        <p:spPr>
          <a:xfrm>
            <a:off x="8040216" y="1880239"/>
            <a:ext cx="2016224" cy="1323439"/>
          </a:xfrm>
          <a:prstGeom prst="rect">
            <a:avLst/>
          </a:prstGeom>
          <a:noFill/>
          <a:effectLst/>
        </p:spPr>
        <p:txBody>
          <a:bodyPr wrap="square" rtlCol="0">
            <a:spAutoFit/>
          </a:bodyPr>
          <a:lstStyle/>
          <a:p>
            <a:pPr algn="r"/>
            <a:r>
              <a:rPr lang="pt-PT" sz="2000" b="1" dirty="0">
                <a:solidFill>
                  <a:schemeClr val="bg1"/>
                </a:solidFill>
                <a:latin typeface="Calibri" panose="020F0502020204030204" pitchFamily="34" charset="0"/>
                <a:cs typeface="Aharoni" panose="02010803020104030203" pitchFamily="2" charset="-79"/>
              </a:rPr>
              <a:t>STEERING</a:t>
            </a:r>
          </a:p>
          <a:p>
            <a:pPr algn="r"/>
            <a:r>
              <a:rPr lang="pt-PT" sz="2000" b="1" dirty="0">
                <a:solidFill>
                  <a:schemeClr val="bg1"/>
                </a:solidFill>
                <a:latin typeface="Calibri" panose="020F0502020204030204" pitchFamily="34" charset="0"/>
                <a:cs typeface="Aharoni" panose="02010803020104030203" pitchFamily="2" charset="-79"/>
              </a:rPr>
              <a:t>COMMITTEE</a:t>
            </a:r>
          </a:p>
          <a:p>
            <a:pPr algn="r"/>
            <a:r>
              <a:rPr lang="pt-PT" sz="2000" dirty="0">
                <a:solidFill>
                  <a:schemeClr val="bg1"/>
                </a:solidFill>
                <a:latin typeface="Calibri Light" panose="020F0302020204030204" pitchFamily="34" charset="0"/>
                <a:cs typeface="Aharoni" panose="02010803020104030203" pitchFamily="2" charset="-79"/>
              </a:rPr>
              <a:t>50 Government Representatives</a:t>
            </a:r>
          </a:p>
        </p:txBody>
      </p:sp>
      <p:sp>
        <p:nvSpPr>
          <p:cNvPr id="20" name="Rectangle 19"/>
          <p:cNvSpPr/>
          <p:nvPr/>
        </p:nvSpPr>
        <p:spPr>
          <a:xfrm>
            <a:off x="2076120" y="1328168"/>
            <a:ext cx="8039761" cy="290696"/>
          </a:xfrm>
          <a:prstGeom prst="rect">
            <a:avLst/>
          </a:prstGeom>
          <a:solidFill>
            <a:srgbClr val="D9D9D9">
              <a:alpha val="69804"/>
            </a:srgbClr>
          </a:solid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accent2"/>
              </a:solidFill>
            </a:endParaRPr>
          </a:p>
        </p:txBody>
      </p:sp>
      <p:sp>
        <p:nvSpPr>
          <p:cNvPr id="21" name="TextBox 20"/>
          <p:cNvSpPr txBox="1"/>
          <p:nvPr/>
        </p:nvSpPr>
        <p:spPr>
          <a:xfrm>
            <a:off x="3980161" y="1341866"/>
            <a:ext cx="4163897" cy="276999"/>
          </a:xfrm>
          <a:prstGeom prst="rect">
            <a:avLst/>
          </a:prstGeom>
          <a:noFill/>
        </p:spPr>
        <p:txBody>
          <a:bodyPr wrap="square" rtlCol="0">
            <a:spAutoFit/>
          </a:bodyPr>
          <a:lstStyle/>
          <a:p>
            <a:pPr algn="ctr"/>
            <a:r>
              <a:rPr lang="pt-PT" sz="1200" b="1" dirty="0">
                <a:solidFill>
                  <a:schemeClr val="tx2">
                    <a:lumMod val="75000"/>
                  </a:schemeClr>
                </a:solidFill>
                <a:latin typeface="Calibri" panose="020F0502020204030204" pitchFamily="34" charset="0"/>
                <a:cs typeface="Aharoni" panose="02010803020104030203" pitchFamily="2" charset="-79"/>
              </a:rPr>
              <a:t>COMMITTEE OF MINISTERS</a:t>
            </a:r>
          </a:p>
        </p:txBody>
      </p:sp>
      <p:sp>
        <p:nvSpPr>
          <p:cNvPr id="24" name="Oval 23"/>
          <p:cNvSpPr/>
          <p:nvPr/>
        </p:nvSpPr>
        <p:spPr>
          <a:xfrm>
            <a:off x="8616280" y="4383474"/>
            <a:ext cx="1367714" cy="1367714"/>
          </a:xfrm>
          <a:prstGeom prst="ellipse">
            <a:avLst/>
          </a:prstGeom>
          <a:solidFill>
            <a:srgbClr val="0A4595"/>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5" name="TextBox 24"/>
          <p:cNvSpPr txBox="1"/>
          <p:nvPr/>
        </p:nvSpPr>
        <p:spPr>
          <a:xfrm>
            <a:off x="8628839" y="4802485"/>
            <a:ext cx="1367714" cy="584775"/>
          </a:xfrm>
          <a:prstGeom prst="rect">
            <a:avLst/>
          </a:prstGeom>
          <a:noFill/>
          <a:effectLst/>
        </p:spPr>
        <p:txBody>
          <a:bodyPr wrap="square" rtlCol="0">
            <a:spAutoFit/>
          </a:bodyPr>
          <a:lstStyle/>
          <a:p>
            <a:pPr algn="ctr"/>
            <a:r>
              <a:rPr lang="pt-PT" sz="1600" b="1" dirty="0">
                <a:solidFill>
                  <a:schemeClr val="bg1"/>
                </a:solidFill>
                <a:latin typeface="Calibri" panose="020F0502020204030204" pitchFamily="34" charset="0"/>
                <a:cs typeface="Aharoni" panose="02010803020104030203" pitchFamily="2" charset="-79"/>
              </a:rPr>
              <a:t>MEMBER STATES</a:t>
            </a:r>
          </a:p>
        </p:txBody>
      </p:sp>
      <p:sp>
        <p:nvSpPr>
          <p:cNvPr id="26" name="Down Arrow 25"/>
          <p:cNvSpPr/>
          <p:nvPr/>
        </p:nvSpPr>
        <p:spPr>
          <a:xfrm rot="10800000">
            <a:off x="2748624" y="3429522"/>
            <a:ext cx="432048" cy="706957"/>
          </a:xfrm>
          <a:prstGeom prst="downArrow">
            <a:avLst/>
          </a:prstGeom>
          <a:solidFill>
            <a:srgbClr val="0A4595"/>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7" name="Down Arrow 26"/>
          <p:cNvSpPr/>
          <p:nvPr/>
        </p:nvSpPr>
        <p:spPr>
          <a:xfrm rot="10800000">
            <a:off x="9084113" y="3429521"/>
            <a:ext cx="432048" cy="706957"/>
          </a:xfrm>
          <a:prstGeom prst="downArrow">
            <a:avLst/>
          </a:prstGeom>
          <a:solidFill>
            <a:srgbClr val="0A4595"/>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8" name="TextBox 27"/>
          <p:cNvSpPr txBox="1"/>
          <p:nvPr/>
        </p:nvSpPr>
        <p:spPr>
          <a:xfrm>
            <a:off x="2402719" y="3760050"/>
            <a:ext cx="1123858" cy="523220"/>
          </a:xfrm>
          <a:prstGeom prst="rect">
            <a:avLst/>
          </a:prstGeom>
          <a:solidFill>
            <a:schemeClr val="bg1"/>
          </a:solidFill>
          <a:ln w="12700">
            <a:solidFill>
              <a:srgbClr val="0A4595"/>
            </a:solidFill>
            <a:prstDash val="solid"/>
          </a:ln>
          <a:effectLst/>
        </p:spPr>
        <p:txBody>
          <a:bodyPr wrap="square" rtlCol="0">
            <a:spAutoFit/>
          </a:bodyPr>
          <a:lstStyle/>
          <a:p>
            <a:pPr algn="ctr"/>
            <a:r>
              <a:rPr lang="pt-PT" sz="1400" b="1" dirty="0" err="1">
                <a:solidFill>
                  <a:srgbClr val="0A4595"/>
                </a:solidFill>
                <a:latin typeface="Calibri" panose="020F0502020204030204" pitchFamily="34" charset="0"/>
                <a:cs typeface="Aharoni" panose="02010803020104030203" pitchFamily="2" charset="-79"/>
              </a:rPr>
              <a:t>Youth</a:t>
            </a:r>
            <a:r>
              <a:rPr lang="pt-PT" sz="1400" b="1" dirty="0">
                <a:solidFill>
                  <a:srgbClr val="0A4595"/>
                </a:solidFill>
                <a:latin typeface="Calibri" panose="020F0502020204030204" pitchFamily="34" charset="0"/>
                <a:cs typeface="Aharoni" panose="02010803020104030203" pitchFamily="2" charset="-79"/>
              </a:rPr>
              <a:t> </a:t>
            </a:r>
          </a:p>
          <a:p>
            <a:pPr algn="ctr"/>
            <a:r>
              <a:rPr lang="pt-PT" sz="1400" b="1" dirty="0" err="1">
                <a:solidFill>
                  <a:srgbClr val="0A4595"/>
                </a:solidFill>
                <a:latin typeface="Calibri" panose="020F0502020204030204" pitchFamily="34" charset="0"/>
                <a:cs typeface="Aharoni" panose="02010803020104030203" pitchFamily="2" charset="-79"/>
              </a:rPr>
              <a:t>NGOs</a:t>
            </a:r>
            <a:endParaRPr lang="pt-PT" sz="1400" b="1" dirty="0">
              <a:solidFill>
                <a:srgbClr val="0A4595"/>
              </a:solidFill>
              <a:latin typeface="Calibri" panose="020F0502020204030204" pitchFamily="34" charset="0"/>
              <a:cs typeface="Aharoni" panose="02010803020104030203" pitchFamily="2" charset="-79"/>
            </a:endParaRPr>
          </a:p>
        </p:txBody>
      </p:sp>
      <p:sp>
        <p:nvSpPr>
          <p:cNvPr id="32" name="Down Arrow 31"/>
          <p:cNvSpPr/>
          <p:nvPr/>
        </p:nvSpPr>
        <p:spPr>
          <a:xfrm>
            <a:off x="5879976" y="3076042"/>
            <a:ext cx="432048" cy="706957"/>
          </a:xfrm>
          <a:prstGeom prst="downArrow">
            <a:avLst/>
          </a:prstGeom>
          <a:solidFill>
            <a:srgbClr val="E92D5A"/>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rgbClr val="FF5C01"/>
              </a:solidFill>
            </a:endParaRPr>
          </a:p>
        </p:txBody>
      </p:sp>
      <p:sp>
        <p:nvSpPr>
          <p:cNvPr id="33" name="TextBox 32"/>
          <p:cNvSpPr txBox="1"/>
          <p:nvPr/>
        </p:nvSpPr>
        <p:spPr>
          <a:xfrm>
            <a:off x="4943873" y="3861221"/>
            <a:ext cx="2304254" cy="861774"/>
          </a:xfrm>
          <a:prstGeom prst="rect">
            <a:avLst/>
          </a:prstGeom>
          <a:solidFill>
            <a:schemeClr val="bg1"/>
          </a:solidFill>
          <a:ln w="28575">
            <a:solidFill>
              <a:srgbClr val="E92D5A"/>
            </a:solidFill>
          </a:ln>
          <a:effectLst/>
        </p:spPr>
        <p:txBody>
          <a:bodyPr wrap="square" rtlCol="0">
            <a:spAutoFit/>
          </a:bodyPr>
          <a:lstStyle/>
          <a:p>
            <a:pPr algn="ctr"/>
            <a:r>
              <a:rPr lang="pt-PT" b="1" dirty="0">
                <a:solidFill>
                  <a:srgbClr val="0E3D8A"/>
                </a:solidFill>
                <a:latin typeface="Calibri" panose="020F0502020204030204" pitchFamily="34" charset="0"/>
                <a:cs typeface="Aharoni" panose="02010803020104030203" pitchFamily="2" charset="-79"/>
              </a:rPr>
              <a:t>PROGRAMMING COMMITTEE</a:t>
            </a:r>
          </a:p>
          <a:p>
            <a:pPr algn="ctr"/>
            <a:r>
              <a:rPr lang="pt-PT" sz="1400" dirty="0">
                <a:solidFill>
                  <a:srgbClr val="E92D5A"/>
                </a:solidFill>
                <a:latin typeface="Calibri Light" panose="020F0302020204030204" pitchFamily="34" charset="0"/>
                <a:cs typeface="Aharoni" panose="02010803020104030203" pitchFamily="2" charset="-79"/>
              </a:rPr>
              <a:t>8 YOUTH REPS + 8 GOV REPS</a:t>
            </a:r>
          </a:p>
        </p:txBody>
      </p:sp>
      <p:sp>
        <p:nvSpPr>
          <p:cNvPr id="39" name="Oval 38"/>
          <p:cNvSpPr/>
          <p:nvPr/>
        </p:nvSpPr>
        <p:spPr>
          <a:xfrm>
            <a:off x="2280791" y="4383474"/>
            <a:ext cx="1367714" cy="1367714"/>
          </a:xfrm>
          <a:prstGeom prst="ellipse">
            <a:avLst/>
          </a:prstGeom>
          <a:solidFill>
            <a:srgbClr val="C7EAFC"/>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40" name="TextBox 39"/>
          <p:cNvSpPr txBox="1"/>
          <p:nvPr/>
        </p:nvSpPr>
        <p:spPr>
          <a:xfrm>
            <a:off x="2280791" y="4802485"/>
            <a:ext cx="1367714" cy="584775"/>
          </a:xfrm>
          <a:prstGeom prst="rect">
            <a:avLst/>
          </a:prstGeom>
          <a:noFill/>
          <a:effectLst/>
        </p:spPr>
        <p:txBody>
          <a:bodyPr wrap="square" rtlCol="0">
            <a:spAutoFit/>
          </a:bodyPr>
          <a:lstStyle/>
          <a:p>
            <a:pPr algn="ctr"/>
            <a:r>
              <a:rPr lang="pt-PT" sz="1600" b="1" dirty="0">
                <a:solidFill>
                  <a:srgbClr val="0A4595"/>
                </a:solidFill>
                <a:latin typeface="Calibri" panose="020F0502020204030204" pitchFamily="34" charset="0"/>
                <a:cs typeface="Aharoni" panose="02010803020104030203" pitchFamily="2" charset="-79"/>
              </a:rPr>
              <a:t>YOUNG</a:t>
            </a:r>
          </a:p>
          <a:p>
            <a:pPr algn="ctr"/>
            <a:r>
              <a:rPr lang="pt-PT" sz="1600" b="1" dirty="0">
                <a:solidFill>
                  <a:srgbClr val="0A4595"/>
                </a:solidFill>
                <a:latin typeface="Calibri" panose="020F0502020204030204" pitchFamily="34" charset="0"/>
                <a:cs typeface="Aharoni" panose="02010803020104030203" pitchFamily="2" charset="-79"/>
              </a:rPr>
              <a:t>PEOPLE</a:t>
            </a:r>
          </a:p>
        </p:txBody>
      </p:sp>
      <p:sp>
        <p:nvSpPr>
          <p:cNvPr id="43" name="TextBox 42"/>
          <p:cNvSpPr txBox="1"/>
          <p:nvPr/>
        </p:nvSpPr>
        <p:spPr>
          <a:xfrm>
            <a:off x="5327074" y="5353072"/>
            <a:ext cx="1537853" cy="646331"/>
          </a:xfrm>
          <a:prstGeom prst="rect">
            <a:avLst/>
          </a:prstGeom>
          <a:noFill/>
        </p:spPr>
        <p:txBody>
          <a:bodyPr wrap="square" rtlCol="0">
            <a:spAutoFit/>
          </a:bodyPr>
          <a:lstStyle/>
          <a:p>
            <a:pPr algn="ctr"/>
            <a:r>
              <a:rPr lang="pt-PT" b="1" dirty="0">
                <a:latin typeface="Calibri" panose="020F0502020204030204" pitchFamily="34" charset="0"/>
                <a:cs typeface="Aharoni" panose="02010803020104030203" pitchFamily="2" charset="-79"/>
              </a:rPr>
              <a:t>GRANT </a:t>
            </a:r>
          </a:p>
          <a:p>
            <a:pPr algn="ctr"/>
            <a:r>
              <a:rPr lang="pt-PT" b="1" dirty="0">
                <a:latin typeface="Calibri" panose="020F0502020204030204" pitchFamily="34" charset="0"/>
                <a:cs typeface="Aharoni" panose="02010803020104030203" pitchFamily="2" charset="-79"/>
              </a:rPr>
              <a:t>DECISIONS</a:t>
            </a:r>
            <a:endParaRPr lang="en-GB" sz="1600" b="1" dirty="0">
              <a:latin typeface="Calibri" panose="020F0502020204030204" pitchFamily="34" charset="0"/>
            </a:endParaRPr>
          </a:p>
        </p:txBody>
      </p:sp>
      <p:cxnSp>
        <p:nvCxnSpPr>
          <p:cNvPr id="44" name="Straight Arrow Connector 43"/>
          <p:cNvCxnSpPr>
            <a:cxnSpLocks/>
          </p:cNvCxnSpPr>
          <p:nvPr/>
        </p:nvCxnSpPr>
        <p:spPr>
          <a:xfrm flipV="1">
            <a:off x="6096000" y="4875385"/>
            <a:ext cx="1" cy="413872"/>
          </a:xfrm>
          <a:prstGeom prst="straightConnector1">
            <a:avLst/>
          </a:prstGeom>
          <a:ln w="28575">
            <a:solidFill>
              <a:schemeClr val="tx1"/>
            </a:solidFill>
            <a:tailEnd type="arrow"/>
          </a:ln>
          <a:effectLst/>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A3B3C178-9B6E-DB48-AFC3-6D74A3D73744}"/>
              </a:ext>
            </a:extLst>
          </p:cNvPr>
          <p:cNvSpPr/>
          <p:nvPr/>
        </p:nvSpPr>
        <p:spPr>
          <a:xfrm>
            <a:off x="-194872" y="288759"/>
            <a:ext cx="3463101"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35" name="TextBox 2">
            <a:extLst>
              <a:ext uri="{FF2B5EF4-FFF2-40B4-BE49-F238E27FC236}">
                <a16:creationId xmlns:a16="http://schemas.microsoft.com/office/drawing/2014/main" id="{41EAA042-54AF-3146-8AE4-E291E694DF3C}"/>
              </a:ext>
            </a:extLst>
          </p:cNvPr>
          <p:cNvSpPr txBox="1"/>
          <p:nvPr/>
        </p:nvSpPr>
        <p:spPr>
          <a:xfrm>
            <a:off x="599233" y="290171"/>
            <a:ext cx="3463101"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DECISION</a:t>
            </a:r>
          </a:p>
        </p:txBody>
      </p:sp>
      <p:pic>
        <p:nvPicPr>
          <p:cNvPr id="36" name="Picture 35" descr="A close up of a sign&#10;&#10;Description automatically generated">
            <a:extLst>
              <a:ext uri="{FF2B5EF4-FFF2-40B4-BE49-F238E27FC236}">
                <a16:creationId xmlns:a16="http://schemas.microsoft.com/office/drawing/2014/main" id="{09505EFC-FA4E-4947-9699-02ECE6CD31B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37" name="Group 36">
            <a:extLst>
              <a:ext uri="{FF2B5EF4-FFF2-40B4-BE49-F238E27FC236}">
                <a16:creationId xmlns:a16="http://schemas.microsoft.com/office/drawing/2014/main" id="{8CC3A845-4E6A-0A4E-BB06-55BD1BA84C6E}"/>
              </a:ext>
            </a:extLst>
          </p:cNvPr>
          <p:cNvGrpSpPr/>
          <p:nvPr/>
        </p:nvGrpSpPr>
        <p:grpSpPr>
          <a:xfrm>
            <a:off x="9971546" y="5820515"/>
            <a:ext cx="1910154" cy="753157"/>
            <a:chOff x="5316248" y="5737535"/>
            <a:chExt cx="2024459" cy="798227"/>
          </a:xfrm>
        </p:grpSpPr>
        <p:pic>
          <p:nvPicPr>
            <p:cNvPr id="38" name="Picture 37">
              <a:extLst>
                <a:ext uri="{FF2B5EF4-FFF2-40B4-BE49-F238E27FC236}">
                  <a16:creationId xmlns:a16="http://schemas.microsoft.com/office/drawing/2014/main" id="{2649BEFE-4F47-624C-840A-CDCC9E05D91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41" name="Picture 40" descr="A picture containing drawing&#10;&#10;Description automatically generated">
              <a:extLst>
                <a:ext uri="{FF2B5EF4-FFF2-40B4-BE49-F238E27FC236}">
                  <a16:creationId xmlns:a16="http://schemas.microsoft.com/office/drawing/2014/main" id="{75929B21-70EF-7D44-98C3-1EF1E7EE95B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5" name="Oval 4">
            <a:extLst>
              <a:ext uri="{FF2B5EF4-FFF2-40B4-BE49-F238E27FC236}">
                <a16:creationId xmlns:a16="http://schemas.microsoft.com/office/drawing/2014/main" id="{EA0FFA76-4C37-3C45-9022-C39C33E5AE45}"/>
              </a:ext>
            </a:extLst>
          </p:cNvPr>
          <p:cNvSpPr/>
          <p:nvPr/>
        </p:nvSpPr>
        <p:spPr>
          <a:xfrm>
            <a:off x="5267513" y="5211277"/>
            <a:ext cx="1658342" cy="953579"/>
          </a:xfrm>
          <a:custGeom>
            <a:avLst/>
            <a:gdLst>
              <a:gd name="connsiteX0" fmla="*/ 0 w 1658342"/>
              <a:gd name="connsiteY0" fmla="*/ 476790 h 953579"/>
              <a:gd name="connsiteX1" fmla="*/ 829171 w 1658342"/>
              <a:gd name="connsiteY1" fmla="*/ 0 h 953579"/>
              <a:gd name="connsiteX2" fmla="*/ 1658342 w 1658342"/>
              <a:gd name="connsiteY2" fmla="*/ 476790 h 953579"/>
              <a:gd name="connsiteX3" fmla="*/ 829171 w 1658342"/>
              <a:gd name="connsiteY3" fmla="*/ 953580 h 953579"/>
              <a:gd name="connsiteX4" fmla="*/ 0 w 1658342"/>
              <a:gd name="connsiteY4" fmla="*/ 476790 h 953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8342" h="953579" extrusionOk="0">
                <a:moveTo>
                  <a:pt x="0" y="476790"/>
                </a:moveTo>
                <a:cubicBezTo>
                  <a:pt x="-59567" y="176723"/>
                  <a:pt x="288327" y="31116"/>
                  <a:pt x="829171" y="0"/>
                </a:cubicBezTo>
                <a:cubicBezTo>
                  <a:pt x="1340027" y="11140"/>
                  <a:pt x="1626312" y="214484"/>
                  <a:pt x="1658342" y="476790"/>
                </a:cubicBezTo>
                <a:cubicBezTo>
                  <a:pt x="1643384" y="754721"/>
                  <a:pt x="1277187" y="1008421"/>
                  <a:pt x="829171" y="953580"/>
                </a:cubicBezTo>
                <a:cubicBezTo>
                  <a:pt x="358254" y="946479"/>
                  <a:pt x="12580" y="746125"/>
                  <a:pt x="0" y="476790"/>
                </a:cubicBezTo>
                <a:close/>
              </a:path>
            </a:pathLst>
          </a:custGeom>
          <a:noFill/>
          <a:ln w="28575">
            <a:solidFill>
              <a:schemeClr val="tx1"/>
            </a:solidFill>
            <a:extLst>
              <a:ext uri="{C807C97D-BFC1-408E-A445-0C87EB9F89A2}">
                <ask:lineSketchStyleProps xmlns:ask="http://schemas.microsoft.com/office/drawing/2018/sketchyshapes" sd="1219033472">
                  <a:prstGeom prst="ellipse">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Tree>
    <p:extLst>
      <p:ext uri="{BB962C8B-B14F-4D97-AF65-F5344CB8AC3E}">
        <p14:creationId xmlns:p14="http://schemas.microsoft.com/office/powerpoint/2010/main" val="324684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ppt_x"/>
                                          </p:val>
                                        </p:tav>
                                        <p:tav tm="100000">
                                          <p:val>
                                            <p:strVal val="#ppt_x"/>
                                          </p:val>
                                        </p:tav>
                                      </p:tavLst>
                                    </p:anim>
                                    <p:anim calcmode="lin" valueType="num">
                                      <p:cBhvr additive="base">
                                        <p:cTn id="20" dur="500" fill="hold"/>
                                        <p:tgtEl>
                                          <p:spTgt spid="3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1+#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0-#ppt_h/2"/>
                                          </p:val>
                                        </p:tav>
                                        <p:tav tm="100000">
                                          <p:val>
                                            <p:strVal val="#ppt_y"/>
                                          </p:val>
                                        </p:tav>
                                      </p:tavLst>
                                    </p:anim>
                                  </p:childTnLst>
                                </p:cTn>
                              </p:par>
                              <p:par>
                                <p:cTn id="41" presetID="2" presetClass="entr" presetSubtype="1"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0-#ppt_h/2"/>
                                          </p:val>
                                        </p:tav>
                                        <p:tav tm="100000">
                                          <p:val>
                                            <p:strVal val="#ppt_y"/>
                                          </p:val>
                                        </p:tav>
                                      </p:tavLst>
                                    </p:anim>
                                  </p:childTnLst>
                                </p:cTn>
                              </p:par>
                              <p:par>
                                <p:cTn id="45" presetID="2" presetClass="entr" presetSubtype="1"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0-#ppt_h/2"/>
                                          </p:val>
                                        </p:tav>
                                        <p:tav tm="100000">
                                          <p:val>
                                            <p:strVal val="#ppt_y"/>
                                          </p:val>
                                        </p:tav>
                                      </p:tavLst>
                                    </p:anim>
                                  </p:childTnLst>
                                </p:cTn>
                              </p:par>
                              <p:par>
                                <p:cTn id="49" presetID="2" presetClass="entr" presetSubtype="1"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500" fill="hold"/>
                                        <p:tgtEl>
                                          <p:spTgt spid="31"/>
                                        </p:tgtEl>
                                        <p:attrNameLst>
                                          <p:attrName>ppt_x</p:attrName>
                                        </p:attrNameLst>
                                      </p:cBhvr>
                                      <p:tavLst>
                                        <p:tav tm="0">
                                          <p:val>
                                            <p:strVal val="#ppt_x"/>
                                          </p:val>
                                        </p:tav>
                                        <p:tav tm="100000">
                                          <p:val>
                                            <p:strVal val="#ppt_x"/>
                                          </p:val>
                                        </p:tav>
                                      </p:tavLst>
                                    </p:anim>
                                    <p:anim calcmode="lin" valueType="num">
                                      <p:cBhvr additive="base">
                                        <p:cTn id="52" dur="500" fill="hold"/>
                                        <p:tgtEl>
                                          <p:spTgt spid="31"/>
                                        </p:tgtEl>
                                        <p:attrNameLst>
                                          <p:attrName>ppt_y</p:attrName>
                                        </p:attrNameLst>
                                      </p:cBhvr>
                                      <p:tavLst>
                                        <p:tav tm="0">
                                          <p:val>
                                            <p:strVal val="0-#ppt_h/2"/>
                                          </p:val>
                                        </p:tav>
                                        <p:tav tm="100000">
                                          <p:val>
                                            <p:strVal val="#ppt_y"/>
                                          </p:val>
                                        </p:tav>
                                      </p:tavLst>
                                    </p:anim>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40"/>
                                        </p:tgtEl>
                                        <p:attrNameLst>
                                          <p:attrName>style.visibility</p:attrName>
                                        </p:attrNameLst>
                                      </p:cBhvr>
                                      <p:to>
                                        <p:strVal val="visible"/>
                                      </p:to>
                                    </p:se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par>
                          <p:cTn id="65" fill="hold">
                            <p:stCondLst>
                              <p:cond delay="500"/>
                            </p:stCondLst>
                            <p:childTnLst>
                              <p:par>
                                <p:cTn id="66" presetID="1" presetClass="entr" presetSubtype="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8" grpId="0" animBg="1"/>
      <p:bldP spid="19" grpId="0"/>
      <p:bldP spid="20" grpId="0" animBg="1"/>
      <p:bldP spid="21" grpId="0"/>
      <p:bldP spid="24" grpId="0" animBg="1"/>
      <p:bldP spid="25" grpId="0"/>
      <p:bldP spid="26" grpId="0" animBg="1"/>
      <p:bldP spid="27" grpId="0" animBg="1"/>
      <p:bldP spid="28" grpId="0" animBg="1"/>
      <p:bldP spid="32" grpId="0" animBg="1"/>
      <p:bldP spid="33" grpId="0" animBg="1"/>
      <p:bldP spid="39" grpId="0" animBg="1"/>
      <p:bldP spid="40" grpId="0"/>
      <p:bldP spid="43" grpId="0"/>
      <p:bldP spid="3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C0ED2FB-7768-41D2-A9FB-BF086D87C92B}"/>
              </a:ext>
            </a:extLst>
          </p:cNvPr>
          <p:cNvSpPr txBox="1"/>
          <p:nvPr/>
        </p:nvSpPr>
        <p:spPr>
          <a:xfrm>
            <a:off x="2504136" y="3814194"/>
            <a:ext cx="7183728" cy="1384995"/>
          </a:xfrm>
          <a:prstGeom prst="rect">
            <a:avLst/>
          </a:prstGeom>
          <a:noFill/>
        </p:spPr>
        <p:txBody>
          <a:bodyPr wrap="square" rtlCol="0">
            <a:spAutoFit/>
          </a:bodyPr>
          <a:lstStyle/>
          <a:p>
            <a:pPr algn="ctr"/>
            <a:r>
              <a:rPr lang="en-GB" sz="2400" b="1" dirty="0">
                <a:solidFill>
                  <a:srgbClr val="129FC4"/>
                </a:solidFill>
                <a:latin typeface="Calibri" panose="020F0502020204030204" pitchFamily="34" charset="0"/>
              </a:rPr>
              <a:t>eyf.coe.int </a:t>
            </a:r>
          </a:p>
          <a:p>
            <a:pPr algn="ctr"/>
            <a:r>
              <a:rPr lang="en-GB" sz="2400" b="1" dirty="0">
                <a:solidFill>
                  <a:srgbClr val="129FC4"/>
                </a:solidFill>
                <a:latin typeface="Calibri" panose="020F0502020204030204" pitchFamily="34" charset="0"/>
                <a:hlinkClick r:id="rId3"/>
              </a:rPr>
              <a:t>eyf@coe.int</a:t>
            </a:r>
            <a:endParaRPr lang="en-GB" sz="2400" b="1" dirty="0">
              <a:solidFill>
                <a:srgbClr val="129FC4"/>
              </a:solidFill>
              <a:latin typeface="Calibri" panose="020F0502020204030204" pitchFamily="34" charset="0"/>
            </a:endParaRPr>
          </a:p>
          <a:p>
            <a:pPr algn="ctr"/>
            <a:r>
              <a:rPr lang="pt-PT" sz="2400" b="1" dirty="0">
                <a:solidFill>
                  <a:srgbClr val="129FC4"/>
                </a:solidFill>
                <a:latin typeface="Calibri" panose="020F0502020204030204" pitchFamily="34" charset="0"/>
              </a:rPr>
              <a:t>facebook.com/europeanyouthfoundation</a:t>
            </a:r>
            <a:endParaRPr lang="en-GB" sz="2400" b="1" dirty="0">
              <a:solidFill>
                <a:srgbClr val="129FC4"/>
              </a:solidFill>
              <a:latin typeface="Calibri" panose="020F0502020204030204" pitchFamily="34" charset="0"/>
            </a:endParaRPr>
          </a:p>
          <a:p>
            <a:pPr algn="ctr"/>
            <a:endParaRPr lang="en-GB" sz="1200" b="1" dirty="0">
              <a:solidFill>
                <a:schemeClr val="bg2">
                  <a:lumMod val="50000"/>
                </a:schemeClr>
              </a:solidFill>
              <a:latin typeface="Calibri" panose="020F0502020204030204" pitchFamily="34" charset="0"/>
            </a:endParaRPr>
          </a:p>
        </p:txBody>
      </p:sp>
      <p:pic>
        <p:nvPicPr>
          <p:cNvPr id="13" name="Picture 12" descr="A close up of a sign&#10;&#10;Description automatically generated">
            <a:extLst>
              <a:ext uri="{FF2B5EF4-FFF2-40B4-BE49-F238E27FC236}">
                <a16:creationId xmlns:a16="http://schemas.microsoft.com/office/drawing/2014/main" id="{E7883403-BE3D-554F-B0DC-FE4A06E4FF8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508058" y="5496070"/>
            <a:ext cx="872594" cy="830598"/>
          </a:xfrm>
          <a:prstGeom prst="rect">
            <a:avLst/>
          </a:prstGeom>
        </p:spPr>
      </p:pic>
      <p:grpSp>
        <p:nvGrpSpPr>
          <p:cNvPr id="22" name="Group 21">
            <a:extLst>
              <a:ext uri="{FF2B5EF4-FFF2-40B4-BE49-F238E27FC236}">
                <a16:creationId xmlns:a16="http://schemas.microsoft.com/office/drawing/2014/main" id="{2FF4ED95-9BB9-7F44-A9DC-EC0AAB3F0E06}"/>
              </a:ext>
            </a:extLst>
          </p:cNvPr>
          <p:cNvGrpSpPr/>
          <p:nvPr/>
        </p:nvGrpSpPr>
        <p:grpSpPr>
          <a:xfrm>
            <a:off x="5675118" y="5557468"/>
            <a:ext cx="1910154" cy="753157"/>
            <a:chOff x="5316248" y="5737535"/>
            <a:chExt cx="2024459" cy="798227"/>
          </a:xfrm>
        </p:grpSpPr>
        <p:pic>
          <p:nvPicPr>
            <p:cNvPr id="23" name="Picture 22">
              <a:extLst>
                <a:ext uri="{FF2B5EF4-FFF2-40B4-BE49-F238E27FC236}">
                  <a16:creationId xmlns:a16="http://schemas.microsoft.com/office/drawing/2014/main" id="{4446B3FD-DE9E-9C43-B3C6-A4EBAF6EE8A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4" name="Picture 23" descr="A picture containing drawing&#10;&#10;Description automatically generated">
              <a:extLst>
                <a:ext uri="{FF2B5EF4-FFF2-40B4-BE49-F238E27FC236}">
                  <a16:creationId xmlns:a16="http://schemas.microsoft.com/office/drawing/2014/main" id="{E38160A3-CBC0-244E-BA0E-BBBEFF6E6082}"/>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25" name="Rectangle 24">
            <a:extLst>
              <a:ext uri="{FF2B5EF4-FFF2-40B4-BE49-F238E27FC236}">
                <a16:creationId xmlns:a16="http://schemas.microsoft.com/office/drawing/2014/main" id="{0BB6D124-F959-1E48-9272-D5B74A7849A9}"/>
              </a:ext>
            </a:extLst>
          </p:cNvPr>
          <p:cNvSpPr/>
          <p:nvPr/>
        </p:nvSpPr>
        <p:spPr>
          <a:xfrm>
            <a:off x="3877456" y="2677358"/>
            <a:ext cx="443708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26" name="TextBox 2">
            <a:extLst>
              <a:ext uri="{FF2B5EF4-FFF2-40B4-BE49-F238E27FC236}">
                <a16:creationId xmlns:a16="http://schemas.microsoft.com/office/drawing/2014/main" id="{334CF047-BCA1-084C-9084-E6F4C1903E53}"/>
              </a:ext>
            </a:extLst>
          </p:cNvPr>
          <p:cNvSpPr txBox="1"/>
          <p:nvPr/>
        </p:nvSpPr>
        <p:spPr>
          <a:xfrm>
            <a:off x="4364450" y="2688682"/>
            <a:ext cx="3463101" cy="718145"/>
          </a:xfrm>
          <a:prstGeom prst="rect">
            <a:avLst/>
          </a:prstGeom>
        </p:spPr>
        <p:txBody>
          <a:bodyPr wrap="square" lIns="0" tIns="0" rIns="0" bIns="0" rtlCol="0" anchor="t">
            <a:spAutoFit/>
          </a:bodyPr>
          <a:lstStyle/>
          <a:p>
            <a:pPr algn="ctr">
              <a:lnSpc>
                <a:spcPts val="5600"/>
              </a:lnSpc>
            </a:pPr>
            <a:r>
              <a:rPr lang="en-US" sz="4667" b="1" dirty="0">
                <a:solidFill>
                  <a:schemeClr val="bg1"/>
                </a:solidFill>
                <a:latin typeface="Calibri" panose="020F0502020204030204" pitchFamily="34" charset="0"/>
              </a:rPr>
              <a:t>THANK YOU.</a:t>
            </a:r>
          </a:p>
        </p:txBody>
      </p:sp>
    </p:spTree>
    <p:extLst>
      <p:ext uri="{BB962C8B-B14F-4D97-AF65-F5344CB8AC3E}">
        <p14:creationId xmlns:p14="http://schemas.microsoft.com/office/powerpoint/2010/main" val="289593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3" y="288759"/>
            <a:ext cx="6175947"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57612"/>
            <a:ext cx="10686690" cy="5059205"/>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err="1">
                <a:latin typeface="+mj-lt"/>
              </a:rPr>
              <a:t>Since</a:t>
            </a:r>
            <a:r>
              <a:rPr lang="pt-PT" sz="3200" b="1" dirty="0">
                <a:latin typeface="Calibri" panose="020F0502020204030204" pitchFamily="34" charset="0"/>
              </a:rPr>
              <a:t> 1949</a:t>
            </a:r>
            <a:r>
              <a:rPr lang="pt-PT" sz="3200" dirty="0">
                <a:latin typeface="Calibri" panose="020F0502020204030204" pitchFamily="34" charset="0"/>
              </a:rPr>
              <a:t>, </a:t>
            </a:r>
            <a:r>
              <a:rPr lang="pt-PT" sz="3200" dirty="0" err="1">
                <a:latin typeface="Calibri" panose="020F0502020204030204" pitchFamily="34" charset="0"/>
              </a:rPr>
              <a:t>created</a:t>
            </a:r>
            <a:r>
              <a:rPr lang="pt-PT" sz="3200" dirty="0">
                <a:latin typeface="Calibri" panose="020F0502020204030204" pitchFamily="34" charset="0"/>
              </a:rPr>
              <a:t> in </a:t>
            </a:r>
            <a:r>
              <a:rPr lang="pt-PT" sz="3200" dirty="0" err="1">
                <a:latin typeface="Calibri" panose="020F0502020204030204" pitchFamily="34" charset="0"/>
              </a:rPr>
              <a:t>the</a:t>
            </a:r>
            <a:r>
              <a:rPr lang="pt-PT" sz="3200" dirty="0">
                <a:latin typeface="Calibri" panose="020F0502020204030204" pitchFamily="34" charset="0"/>
              </a:rPr>
              <a:t> </a:t>
            </a:r>
            <a:r>
              <a:rPr lang="pt-PT" sz="3200" dirty="0" err="1">
                <a:latin typeface="Calibri" panose="020F0502020204030204" pitchFamily="34" charset="0"/>
              </a:rPr>
              <a:t>aftermath</a:t>
            </a:r>
            <a:r>
              <a:rPr lang="pt-PT" sz="3200" dirty="0">
                <a:latin typeface="Calibri" panose="020F0502020204030204" pitchFamily="34" charset="0"/>
              </a:rPr>
              <a:t> </a:t>
            </a:r>
            <a:r>
              <a:rPr lang="pt-PT" sz="3200" dirty="0" err="1">
                <a:latin typeface="Calibri" panose="020F0502020204030204" pitchFamily="34" charset="0"/>
              </a:rPr>
              <a:t>of</a:t>
            </a:r>
            <a:r>
              <a:rPr lang="pt-PT" sz="3200" dirty="0">
                <a:latin typeface="Calibri" panose="020F0502020204030204" pitchFamily="34" charset="0"/>
              </a:rPr>
              <a:t> WWII</a:t>
            </a:r>
          </a:p>
          <a:p>
            <a:pPr marL="342900" indent="-342900">
              <a:lnSpc>
                <a:spcPct val="120000"/>
              </a:lnSpc>
              <a:spcBef>
                <a:spcPts val="1200"/>
              </a:spcBef>
              <a:buFont typeface="System Font Regular"/>
              <a:buChar char="▸"/>
            </a:pPr>
            <a:r>
              <a:rPr lang="pt-PT" sz="3200" b="1" dirty="0">
                <a:latin typeface="Calibri" panose="020F0502020204030204" pitchFamily="34" charset="0"/>
              </a:rPr>
              <a:t>46 </a:t>
            </a:r>
            <a:r>
              <a:rPr lang="pt-PT" sz="3200" b="1" dirty="0" err="1">
                <a:latin typeface="Calibri" panose="020F0502020204030204" pitchFamily="34" charset="0"/>
              </a:rPr>
              <a:t>member</a:t>
            </a:r>
            <a:r>
              <a:rPr lang="pt-PT" sz="3200" b="1" dirty="0">
                <a:latin typeface="Calibri" panose="020F0502020204030204" pitchFamily="34" charset="0"/>
              </a:rPr>
              <a:t> </a:t>
            </a:r>
            <a:r>
              <a:rPr lang="pt-PT" sz="3200" b="1" dirty="0" err="1">
                <a:latin typeface="Calibri" panose="020F0502020204030204" pitchFamily="34" charset="0"/>
              </a:rPr>
              <a:t>states</a:t>
            </a:r>
            <a:r>
              <a:rPr lang="pt-PT" sz="3200" b="1" dirty="0">
                <a:latin typeface="Calibri" panose="020F0502020204030204" pitchFamily="34" charset="0"/>
              </a:rPr>
              <a:t>, </a:t>
            </a:r>
            <a:r>
              <a:rPr lang="pt-PT" sz="3200" dirty="0" err="1">
                <a:latin typeface="+mj-lt"/>
              </a:rPr>
              <a:t>including</a:t>
            </a:r>
            <a:r>
              <a:rPr lang="pt-PT" sz="3200" b="1" dirty="0">
                <a:latin typeface="Calibri" panose="020F0502020204030204" pitchFamily="34" charset="0"/>
              </a:rPr>
              <a:t> </a:t>
            </a:r>
            <a:r>
              <a:rPr lang="pt-PT" sz="3200" b="1" dirty="0" err="1">
                <a:latin typeface="Calibri" panose="020F0502020204030204" pitchFamily="34" charset="0"/>
              </a:rPr>
              <a:t>all</a:t>
            </a:r>
            <a:r>
              <a:rPr lang="pt-PT" sz="3200" b="1" dirty="0">
                <a:latin typeface="Calibri" panose="020F0502020204030204" pitchFamily="34" charset="0"/>
              </a:rPr>
              <a:t> EU </a:t>
            </a:r>
            <a:r>
              <a:rPr lang="pt-PT" sz="3200" b="1" dirty="0" err="1">
                <a:latin typeface="Calibri" panose="020F0502020204030204" pitchFamily="34" charset="0"/>
              </a:rPr>
              <a:t>members</a:t>
            </a:r>
            <a:endParaRPr lang="pt-PT" sz="3200" b="1"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mj-lt"/>
              </a:rPr>
              <a:t>Based</a:t>
            </a:r>
            <a:r>
              <a:rPr lang="pt-PT" sz="3200" dirty="0">
                <a:latin typeface="+mj-lt"/>
              </a:rPr>
              <a:t> in </a:t>
            </a:r>
            <a:r>
              <a:rPr lang="pt-PT" sz="3200" b="1" dirty="0">
                <a:latin typeface="Calibri" panose="020F0502020204030204" pitchFamily="34" charset="0"/>
              </a:rPr>
              <a:t>Strasbourg, France</a:t>
            </a:r>
          </a:p>
          <a:p>
            <a:pPr marL="342900" indent="-342900">
              <a:lnSpc>
                <a:spcPct val="120000"/>
              </a:lnSpc>
              <a:spcBef>
                <a:spcPts val="1200"/>
              </a:spcBef>
              <a:buFont typeface="System Font Regular"/>
              <a:buChar char="▸"/>
            </a:pPr>
            <a:r>
              <a:rPr lang="pt-PT" sz="3200" b="1" dirty="0">
                <a:latin typeface="Calibri" panose="020F0502020204030204" pitchFamily="34" charset="0"/>
              </a:rPr>
              <a:t>3 </a:t>
            </a:r>
            <a:r>
              <a:rPr lang="pt-PT" sz="3200" b="1" dirty="0" err="1">
                <a:latin typeface="Calibri" panose="020F0502020204030204" pitchFamily="34" charset="0"/>
              </a:rPr>
              <a:t>pillars</a:t>
            </a:r>
            <a:r>
              <a:rPr lang="pt-PT" sz="3200" b="1" dirty="0">
                <a:latin typeface="Calibri" panose="020F0502020204030204" pitchFamily="34" charset="0"/>
              </a:rPr>
              <a:t>:</a:t>
            </a:r>
          </a:p>
          <a:p>
            <a:pPr algn="ctr">
              <a:lnSpc>
                <a:spcPct val="120000"/>
              </a:lnSpc>
              <a:spcBef>
                <a:spcPts val="1200"/>
              </a:spcBef>
            </a:pPr>
            <a:r>
              <a:rPr lang="pt-PT" sz="3200" b="1" dirty="0">
                <a:solidFill>
                  <a:srgbClr val="0A4595"/>
                </a:solidFill>
                <a:latin typeface="Calibri" panose="020F0502020204030204" pitchFamily="34" charset="0"/>
              </a:rPr>
              <a:t>HUMAN RIGHTS · DEMOCRACY · RULE OF LAW</a:t>
            </a: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COUNCIL OF EUROPE</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1026" name="Picture 2" descr="Logo and visual identity - The Council of Europe in brief">
            <a:extLst>
              <a:ext uri="{FF2B5EF4-FFF2-40B4-BE49-F238E27FC236}">
                <a16:creationId xmlns:a16="http://schemas.microsoft.com/office/drawing/2014/main" id="{A9A331C1-6D20-AB45-B159-F1602F69D96A}"/>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9119696" y="598845"/>
            <a:ext cx="2627739" cy="2100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9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3" y="288759"/>
            <a:ext cx="9279573"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42623"/>
            <a:ext cx="8029273" cy="3773956"/>
          </a:xfrm>
          <a:prstGeom prst="rect">
            <a:avLst/>
          </a:prstGeom>
        </p:spPr>
        <p:txBody>
          <a:bodyPr vert="horz" lIns="91440" tIns="45720" rIns="91440" bIns="45720" rtlCol="0">
            <a:normAutofit/>
          </a:bodyPr>
          <a:lstStyle/>
          <a:p>
            <a:pPr>
              <a:lnSpc>
                <a:spcPct val="120000"/>
              </a:lnSpc>
              <a:spcBef>
                <a:spcPts val="1200"/>
              </a:spcBef>
            </a:pPr>
            <a:r>
              <a:rPr lang="en-GB" sz="2800" i="1" dirty="0"/>
              <a:t>“(…) The aim of the Foundation is to </a:t>
            </a:r>
            <a:r>
              <a:rPr lang="en-GB" sz="2800" b="1" i="1" dirty="0"/>
              <a:t>promote youth cooperation in Europe</a:t>
            </a:r>
            <a:r>
              <a:rPr lang="en-GB" sz="2800" i="1" dirty="0"/>
              <a:t> by providing financial support to such European youth activities as serve the </a:t>
            </a:r>
            <a:r>
              <a:rPr lang="en-GB" sz="2800" b="1" i="1" dirty="0"/>
              <a:t>promotion of peace, understanding and co-operation</a:t>
            </a:r>
            <a:r>
              <a:rPr lang="en-GB" sz="2800" i="1" dirty="0"/>
              <a:t> between the people of Europe and of the world, in a spirit of </a:t>
            </a:r>
            <a:r>
              <a:rPr lang="en-GB" sz="2800" b="1" i="1" dirty="0"/>
              <a:t>respect for human rights and fundamental freedoms</a:t>
            </a:r>
            <a:r>
              <a:rPr lang="en-GB" sz="2800" i="1" dirty="0"/>
              <a:t>”.</a:t>
            </a:r>
            <a:endParaRPr lang="pt-PT" sz="2800" i="1"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EUROPEAN YOUTH FOUNDATION</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5" name="Picture 4" descr="Text&#10;&#10;Description automatically generated">
            <a:extLst>
              <a:ext uri="{FF2B5EF4-FFF2-40B4-BE49-F238E27FC236}">
                <a16:creationId xmlns:a16="http://schemas.microsoft.com/office/drawing/2014/main" id="{4CC97191-ACF5-9D44-8F41-7CA439E3F1A0}"/>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39671" y="664580"/>
            <a:ext cx="2382774" cy="2268095"/>
          </a:xfrm>
          <a:prstGeom prst="rect">
            <a:avLst/>
          </a:prstGeom>
        </p:spPr>
      </p:pic>
      <p:sp>
        <p:nvSpPr>
          <p:cNvPr id="13" name="ZoneTexte 3">
            <a:extLst>
              <a:ext uri="{FF2B5EF4-FFF2-40B4-BE49-F238E27FC236}">
                <a16:creationId xmlns:a16="http://schemas.microsoft.com/office/drawing/2014/main" id="{A3F0A71A-3D6A-6148-8933-F7E50FEC460F}"/>
              </a:ext>
            </a:extLst>
          </p:cNvPr>
          <p:cNvSpPr txBox="1"/>
          <p:nvPr/>
        </p:nvSpPr>
        <p:spPr>
          <a:xfrm>
            <a:off x="6096000" y="4956975"/>
            <a:ext cx="5610754" cy="539059"/>
          </a:xfrm>
          <a:prstGeom prst="rect">
            <a:avLst/>
          </a:prstGeom>
        </p:spPr>
        <p:txBody>
          <a:bodyPr vert="horz" lIns="91440" tIns="45720" rIns="91440" bIns="45720" rtlCol="0">
            <a:normAutofit/>
          </a:bodyPr>
          <a:lstStyle/>
          <a:p>
            <a:pPr>
              <a:lnSpc>
                <a:spcPct val="120000"/>
              </a:lnSpc>
              <a:spcBef>
                <a:spcPts val="1200"/>
              </a:spcBef>
            </a:pPr>
            <a:r>
              <a:rPr lang="en-GB" sz="2000" dirty="0"/>
              <a:t>Article 1, Statute of the European Youth Foundation</a:t>
            </a:r>
            <a:endParaRPr lang="pt-PT" sz="2000" dirty="0">
              <a:latin typeface="Calibri Light" panose="020F0302020204030204" pitchFamily="34" charset="0"/>
            </a:endParaRPr>
          </a:p>
        </p:txBody>
      </p:sp>
    </p:spTree>
    <p:extLst>
      <p:ext uri="{BB962C8B-B14F-4D97-AF65-F5344CB8AC3E}">
        <p14:creationId xmlns:p14="http://schemas.microsoft.com/office/powerpoint/2010/main" val="383556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2" y="288759"/>
            <a:ext cx="489951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57612"/>
            <a:ext cx="10686690" cy="5059205"/>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Council</a:t>
            </a:r>
            <a:r>
              <a:rPr lang="pt-PT" sz="3200" dirty="0">
                <a:latin typeface="Calibri" panose="020F0502020204030204" pitchFamily="34" charset="0"/>
              </a:rPr>
              <a:t> </a:t>
            </a:r>
            <a:r>
              <a:rPr lang="pt-PT" sz="3200" dirty="0" err="1">
                <a:latin typeface="Calibri" panose="020F0502020204030204" pitchFamily="34" charset="0"/>
              </a:rPr>
              <a:t>of</a:t>
            </a:r>
            <a:r>
              <a:rPr lang="pt-PT" sz="3200" dirty="0">
                <a:latin typeface="Calibri" panose="020F0502020204030204" pitchFamily="34" charset="0"/>
              </a:rPr>
              <a:t> </a:t>
            </a:r>
            <a:r>
              <a:rPr lang="pt-PT" sz="3200" dirty="0" err="1">
                <a:latin typeface="Calibri" panose="020F0502020204030204" pitchFamily="34" charset="0"/>
              </a:rPr>
              <a:t>Europe</a:t>
            </a:r>
            <a:r>
              <a:rPr lang="pt-PT" sz="3200" dirty="0">
                <a:latin typeface="Calibri" panose="020F0502020204030204" pitchFamily="34" charset="0"/>
              </a:rPr>
              <a:t> - </a:t>
            </a:r>
            <a:r>
              <a:rPr lang="pt-PT" sz="3200" dirty="0" err="1">
                <a:latin typeface="Calibri" panose="020F0502020204030204" pitchFamily="34" charset="0"/>
              </a:rPr>
              <a:t>Youth</a:t>
            </a:r>
            <a:r>
              <a:rPr lang="pt-PT" sz="3200" dirty="0">
                <a:latin typeface="Calibri" panose="020F0502020204030204" pitchFamily="34" charset="0"/>
              </a:rPr>
              <a:t> </a:t>
            </a:r>
            <a:r>
              <a:rPr lang="pt-PT" sz="3200" dirty="0" err="1">
                <a:latin typeface="Calibri" panose="020F0502020204030204" pitchFamily="34" charset="0"/>
              </a:rPr>
              <a:t>Department</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Calibri" panose="020F0502020204030204" pitchFamily="34" charset="0"/>
              </a:rPr>
              <a:t>Since</a:t>
            </a:r>
            <a:r>
              <a:rPr lang="pt-PT" sz="3200" dirty="0">
                <a:latin typeface="Calibri" panose="020F0502020204030204" pitchFamily="34" charset="0"/>
              </a:rPr>
              <a:t> 1972  </a:t>
            </a:r>
          </a:p>
          <a:p>
            <a:pPr marL="342900" indent="-342900">
              <a:lnSpc>
                <a:spcPct val="120000"/>
              </a:lnSpc>
              <a:spcBef>
                <a:spcPts val="1200"/>
              </a:spcBef>
              <a:buFont typeface="System Font Regular"/>
              <a:buChar char="▸"/>
            </a:pPr>
            <a:r>
              <a:rPr lang="pt-PT" sz="3200" dirty="0">
                <a:latin typeface="Calibri" panose="020F0502020204030204" pitchFamily="34" charset="0"/>
              </a:rPr>
              <a:t>Financial </a:t>
            </a:r>
            <a:r>
              <a:rPr lang="pt-PT" sz="3200" dirty="0" err="1">
                <a:latin typeface="+mj-lt"/>
              </a:rPr>
              <a:t>and</a:t>
            </a:r>
            <a:r>
              <a:rPr lang="pt-PT" sz="3200" dirty="0">
                <a:latin typeface="Calibri" panose="020F0502020204030204" pitchFamily="34" charset="0"/>
              </a:rPr>
              <a:t> </a:t>
            </a:r>
            <a:r>
              <a:rPr lang="pt-PT" sz="3200" dirty="0" err="1">
                <a:latin typeface="Calibri" panose="020F0502020204030204" pitchFamily="34" charset="0"/>
              </a:rPr>
              <a:t>educational</a:t>
            </a:r>
            <a:r>
              <a:rPr lang="pt-PT" sz="3200" dirty="0">
                <a:latin typeface="Calibri" panose="020F0502020204030204" pitchFamily="34" charset="0"/>
              </a:rPr>
              <a:t> </a:t>
            </a:r>
            <a:r>
              <a:rPr lang="pt-PT" sz="3200" dirty="0" err="1">
                <a:latin typeface="Calibri" panose="020F0502020204030204" pitchFamily="34" charset="0"/>
              </a:rPr>
              <a:t>support</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Calibri" panose="020F0502020204030204" pitchFamily="34" charset="0"/>
              </a:rPr>
              <a:t>Youth</a:t>
            </a:r>
            <a:r>
              <a:rPr lang="pt-PT" sz="3200" dirty="0">
                <a:latin typeface="Calibri" panose="020F0502020204030204" pitchFamily="34" charset="0"/>
              </a:rPr>
              <a:t> </a:t>
            </a:r>
            <a:r>
              <a:rPr lang="pt-PT" sz="3200" dirty="0" err="1">
                <a:latin typeface="Calibri" panose="020F0502020204030204" pitchFamily="34" charset="0"/>
              </a:rPr>
              <a:t>organisations</a:t>
            </a:r>
            <a:r>
              <a:rPr lang="pt-PT" sz="3200" dirty="0">
                <a:latin typeface="Calibri" panose="020F0502020204030204" pitchFamily="34" charset="0"/>
              </a:rPr>
              <a:t> </a:t>
            </a:r>
            <a:r>
              <a:rPr lang="pt-PT" sz="3200" dirty="0" err="1">
                <a:latin typeface="+mj-lt"/>
              </a:rPr>
              <a:t>from</a:t>
            </a:r>
            <a:r>
              <a:rPr lang="pt-PT" sz="3200" dirty="0">
                <a:latin typeface="Calibri" panose="020F0502020204030204" pitchFamily="34" charset="0"/>
              </a:rPr>
              <a:t> 50 </a:t>
            </a:r>
            <a:r>
              <a:rPr lang="pt-PT" sz="3200" dirty="0" err="1">
                <a:latin typeface="Calibri" panose="020F0502020204030204" pitchFamily="34" charset="0"/>
              </a:rPr>
              <a:t>European</a:t>
            </a:r>
            <a:r>
              <a:rPr lang="pt-PT" sz="3200" dirty="0">
                <a:latin typeface="Calibri" panose="020F0502020204030204" pitchFamily="34" charset="0"/>
              </a:rPr>
              <a:t> countries</a:t>
            </a:r>
          </a:p>
          <a:p>
            <a:pPr marL="342900" indent="-342900">
              <a:lnSpc>
                <a:spcPct val="120000"/>
              </a:lnSpc>
              <a:spcBef>
                <a:spcPts val="1200"/>
              </a:spcBef>
              <a:buFont typeface="System Font Regular"/>
              <a:buChar char="▸"/>
            </a:pPr>
            <a:r>
              <a:rPr lang="pt-PT" sz="3200" dirty="0">
                <a:latin typeface="+mj-lt"/>
              </a:rPr>
              <a:t>Based in the </a:t>
            </a:r>
            <a:r>
              <a:rPr lang="pt-PT" sz="3200" dirty="0">
                <a:latin typeface="Calibri" panose="020F0502020204030204" pitchFamily="34" charset="0"/>
              </a:rPr>
              <a:t>European Youth Centre Strasbourg </a:t>
            </a:r>
            <a:endParaRPr lang="pt-PT" sz="3200"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KEY FACTS</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5" name="Picture 4" descr="Text&#10;&#10;Description automatically generated">
            <a:extLst>
              <a:ext uri="{FF2B5EF4-FFF2-40B4-BE49-F238E27FC236}">
                <a16:creationId xmlns:a16="http://schemas.microsoft.com/office/drawing/2014/main" id="{4CC97191-ACF5-9D44-8F41-7CA439E3F1A0}"/>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39671" y="664580"/>
            <a:ext cx="2382774" cy="2268095"/>
          </a:xfrm>
          <a:prstGeom prst="rect">
            <a:avLst/>
          </a:prstGeom>
        </p:spPr>
      </p:pic>
    </p:spTree>
    <p:extLst>
      <p:ext uri="{BB962C8B-B14F-4D97-AF65-F5344CB8AC3E}">
        <p14:creationId xmlns:p14="http://schemas.microsoft.com/office/powerpoint/2010/main" val="419621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489951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780785" y="1502583"/>
            <a:ext cx="10905066" cy="4393982"/>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a:latin typeface="Calibri Light" panose="020F0302020204030204" pitchFamily="34" charset="0"/>
              </a:rPr>
              <a:t>More than </a:t>
            </a:r>
            <a:r>
              <a:rPr lang="pt-PT" sz="3200" dirty="0">
                <a:latin typeface="Calibri" panose="020F0502020204030204" pitchFamily="34" charset="0"/>
              </a:rPr>
              <a:t>1500 youth NGOs registered in the EYF database</a:t>
            </a:r>
            <a:endParaRPr lang="pt-PT" sz="3200" dirty="0">
              <a:latin typeface="Calibri Light" panose="020F0302020204030204" pitchFamily="34" charset="0"/>
            </a:endParaRPr>
          </a:p>
          <a:p>
            <a:pPr lvl="1">
              <a:lnSpc>
                <a:spcPct val="120000"/>
              </a:lnSpc>
              <a:spcBef>
                <a:spcPts val="1200"/>
              </a:spcBef>
            </a:pPr>
            <a:r>
              <a:rPr lang="pt-PT" sz="3200" dirty="0">
                <a:solidFill>
                  <a:srgbClr val="0A4595"/>
                </a:solidFill>
                <a:latin typeface="Calibri Light" panose="020F0302020204030204" pitchFamily="34" charset="0"/>
              </a:rPr>
              <a:t>Local, </a:t>
            </a:r>
            <a:r>
              <a:rPr lang="pt-PT" sz="3200" dirty="0" err="1">
                <a:solidFill>
                  <a:srgbClr val="0A4595"/>
                </a:solidFill>
                <a:latin typeface="Calibri Light" panose="020F0302020204030204" pitchFamily="34" charset="0"/>
              </a:rPr>
              <a:t>national</a:t>
            </a:r>
            <a:r>
              <a:rPr lang="pt-PT" sz="3200" dirty="0">
                <a:solidFill>
                  <a:srgbClr val="0A4595"/>
                </a:solidFill>
                <a:latin typeface="Calibri Light" panose="020F0302020204030204" pitchFamily="34" charset="0"/>
              </a:rPr>
              <a:t> </a:t>
            </a:r>
            <a:r>
              <a:rPr lang="pt-PT" sz="3200" dirty="0" err="1">
                <a:solidFill>
                  <a:srgbClr val="0A4595"/>
                </a:solidFill>
                <a:latin typeface="+mj-lt"/>
              </a:rPr>
              <a:t>and</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international</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youth</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NGOs</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and</a:t>
            </a:r>
            <a:r>
              <a:rPr lang="pt-PT" sz="3200" dirty="0">
                <a:solidFill>
                  <a:srgbClr val="0A4595"/>
                </a:solidFill>
                <a:latin typeface="Calibri Light" panose="020F0302020204030204" pitchFamily="34" charset="0"/>
              </a:rPr>
              <a:t> networks</a:t>
            </a:r>
          </a:p>
          <a:p>
            <a:pPr lvl="1">
              <a:lnSpc>
                <a:spcPct val="120000"/>
              </a:lnSpc>
              <a:spcBef>
                <a:spcPts val="1200"/>
              </a:spcBef>
            </a:pP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r>
              <a:rPr lang="pt-PT" sz="3200" dirty="0">
                <a:latin typeface="Calibri Light" panose="020F0302020204030204" pitchFamily="34" charset="0"/>
              </a:rPr>
              <a:t>About </a:t>
            </a:r>
            <a:r>
              <a:rPr lang="pt-PT" sz="3200" dirty="0">
                <a:latin typeface="Calibri" panose="020F0502020204030204" pitchFamily="34" charset="0"/>
              </a:rPr>
              <a:t>200 projects supported each year </a:t>
            </a:r>
            <a:r>
              <a:rPr lang="pt-PT" sz="3200" dirty="0">
                <a:latin typeface="Calibri Light" panose="020F0302020204030204" pitchFamily="34" charset="0"/>
              </a:rPr>
              <a:t>(approximately 3.5 million Euros)</a:t>
            </a:r>
          </a:p>
          <a:p>
            <a:pPr lvl="1">
              <a:lnSpc>
                <a:spcPct val="120000"/>
              </a:lnSpc>
              <a:spcBef>
                <a:spcPts val="1200"/>
              </a:spcBef>
            </a:pPr>
            <a:r>
              <a:rPr lang="pt-PT" sz="3200" dirty="0">
                <a:solidFill>
                  <a:srgbClr val="0A4595"/>
                </a:solidFill>
                <a:latin typeface="Calibri Light" panose="020F0302020204030204" pitchFamily="34" charset="0"/>
              </a:rPr>
              <a:t>Local, </a:t>
            </a:r>
            <a:r>
              <a:rPr lang="pt-PT" sz="3200" dirty="0" err="1">
                <a:solidFill>
                  <a:srgbClr val="0A4595"/>
                </a:solidFill>
                <a:latin typeface="Calibri Light" panose="020F0302020204030204" pitchFamily="34" charset="0"/>
              </a:rPr>
              <a:t>national</a:t>
            </a:r>
            <a:r>
              <a:rPr lang="pt-PT" sz="3200" dirty="0">
                <a:solidFill>
                  <a:srgbClr val="0A4595"/>
                </a:solidFill>
                <a:latin typeface="Calibri Light" panose="020F0302020204030204" pitchFamily="34" charset="0"/>
              </a:rPr>
              <a:t> </a:t>
            </a:r>
            <a:r>
              <a:rPr lang="pt-PT" sz="3200" dirty="0" err="1">
                <a:solidFill>
                  <a:srgbClr val="0A4595"/>
                </a:solidFill>
              </a:rPr>
              <a:t>and</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international</a:t>
            </a:r>
            <a:r>
              <a:rPr lang="pt-PT" sz="3200" dirty="0">
                <a:solidFill>
                  <a:srgbClr val="0A4595"/>
                </a:solidFill>
                <a:latin typeface="Calibri Light" panose="020F0302020204030204" pitchFamily="34" charset="0"/>
              </a:rPr>
              <a:t> </a:t>
            </a:r>
            <a:r>
              <a:rPr lang="pt-PT" sz="3200" dirty="0" err="1">
                <a:solidFill>
                  <a:srgbClr val="0A4595"/>
                </a:solidFill>
                <a:latin typeface="+mj-lt"/>
              </a:rPr>
              <a:t>projects</a:t>
            </a:r>
            <a:r>
              <a:rPr lang="pt-PT" sz="3200" dirty="0">
                <a:solidFill>
                  <a:srgbClr val="0A4595"/>
                </a:solidFill>
                <a:latin typeface="Calibri Light" panose="020F0302020204030204" pitchFamily="34" charset="0"/>
              </a:rPr>
              <a:t> </a:t>
            </a:r>
          </a:p>
          <a:p>
            <a:pPr>
              <a:lnSpc>
                <a:spcPct val="120000"/>
              </a:lnSpc>
              <a:spcBef>
                <a:spcPts val="1200"/>
              </a:spcBef>
            </a:pP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KEY FACTS</a:t>
            </a:r>
          </a:p>
        </p:txBody>
      </p:sp>
    </p:spTree>
    <p:extLst>
      <p:ext uri="{BB962C8B-B14F-4D97-AF65-F5344CB8AC3E}">
        <p14:creationId xmlns:p14="http://schemas.microsoft.com/office/powerpoint/2010/main" val="150353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6290872"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780785" y="1157812"/>
            <a:ext cx="10905066" cy="4393982"/>
          </a:xfrm>
          <a:prstGeom prst="rect">
            <a:avLst/>
          </a:prstGeom>
        </p:spPr>
        <p:txBody>
          <a:bodyPr vert="horz" lIns="91440" tIns="45720" rIns="91440" bIns="45720" rtlCol="0">
            <a:normAutofit fontScale="92500" lnSpcReduction="10000"/>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By</a:t>
            </a:r>
            <a:r>
              <a:rPr lang="pt-PT" sz="3200" dirty="0">
                <a:latin typeface="Calibri" panose="020F0502020204030204" pitchFamily="34" charset="0"/>
              </a:rPr>
              <a:t>, </a:t>
            </a:r>
            <a:r>
              <a:rPr lang="pt-PT" sz="3200" dirty="0" err="1">
                <a:latin typeface="Calibri" panose="020F0502020204030204" pitchFamily="34" charset="0"/>
              </a:rPr>
              <a:t>with</a:t>
            </a:r>
            <a:r>
              <a:rPr lang="pt-PT" sz="3200" dirty="0">
                <a:latin typeface="Calibri" panose="020F0502020204030204" pitchFamily="34" charset="0"/>
              </a:rPr>
              <a:t> </a:t>
            </a:r>
            <a:r>
              <a:rPr lang="pt-PT" sz="3200" dirty="0" err="1">
                <a:latin typeface="Calibri" panose="020F0502020204030204" pitchFamily="34" charset="0"/>
              </a:rPr>
              <a:t>and</a:t>
            </a:r>
            <a:r>
              <a:rPr lang="pt-PT" sz="3200" dirty="0">
                <a:latin typeface="Calibri" panose="020F0502020204030204" pitchFamily="34" charset="0"/>
              </a:rPr>
              <a:t> for </a:t>
            </a:r>
            <a:r>
              <a:rPr lang="pt-PT" sz="3200" dirty="0" err="1">
                <a:latin typeface="Calibri" panose="020F0502020204030204" pitchFamily="34" charset="0"/>
              </a:rPr>
              <a:t>young</a:t>
            </a:r>
            <a:r>
              <a:rPr lang="pt-PT" sz="3200" dirty="0">
                <a:latin typeface="Calibri" panose="020F0502020204030204" pitchFamily="34" charset="0"/>
              </a:rPr>
              <a:t> </a:t>
            </a:r>
            <a:r>
              <a:rPr lang="pt-PT" sz="3200" dirty="0" err="1">
                <a:latin typeface="Calibri" panose="020F0502020204030204" pitchFamily="34" charset="0"/>
              </a:rPr>
              <a:t>people</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a:latin typeface="+mj-lt"/>
              </a:rPr>
              <a:t>Contribution to </a:t>
            </a:r>
            <a:r>
              <a:rPr lang="pt-PT" sz="3200" dirty="0">
                <a:latin typeface="Calibri" panose="020F0502020204030204" pitchFamily="34" charset="0"/>
              </a:rPr>
              <a:t>youth sector priorities</a:t>
            </a: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r>
              <a:rPr lang="pt-PT" sz="3200" dirty="0">
                <a:latin typeface="Calibri" panose="020F0502020204030204" pitchFamily="34" charset="0"/>
              </a:rPr>
              <a:t>Needs </a:t>
            </a:r>
            <a:r>
              <a:rPr lang="pt-PT" sz="3200" dirty="0">
                <a:latin typeface="Calibri Light" panose="020F0302020204030204" pitchFamily="34" charset="0"/>
              </a:rPr>
              <a:t>of young people</a:t>
            </a:r>
          </a:p>
          <a:p>
            <a:pPr marL="342900" indent="-342900">
              <a:lnSpc>
                <a:spcPct val="120000"/>
              </a:lnSpc>
              <a:spcBef>
                <a:spcPts val="1200"/>
              </a:spcBef>
              <a:buFont typeface="System Font Regular"/>
              <a:buChar char="▸"/>
            </a:pPr>
            <a:r>
              <a:rPr lang="pt-PT" sz="3200" dirty="0" err="1">
                <a:latin typeface="Calibri" panose="020F0502020204030204" pitchFamily="34" charset="0"/>
              </a:rPr>
              <a:t>Impact</a:t>
            </a:r>
            <a:r>
              <a:rPr lang="pt-PT" sz="3200" dirty="0">
                <a:latin typeface="Calibri Light" panose="020F0302020204030204" pitchFamily="34" charset="0"/>
              </a:rPr>
              <a:t> </a:t>
            </a:r>
            <a:r>
              <a:rPr lang="pt-PT" sz="3200" dirty="0" err="1">
                <a:latin typeface="Calibri Light" panose="020F0302020204030204" pitchFamily="34" charset="0"/>
              </a:rPr>
              <a:t>on</a:t>
            </a:r>
            <a:r>
              <a:rPr lang="pt-PT" sz="3200" dirty="0">
                <a:latin typeface="Calibri Light" panose="020F0302020204030204" pitchFamily="34" charset="0"/>
              </a:rPr>
              <a:t> </a:t>
            </a:r>
            <a:r>
              <a:rPr lang="pt-PT" sz="3200" dirty="0" err="1">
                <a:latin typeface="Calibri Light" panose="020F0302020204030204" pitchFamily="34" charset="0"/>
              </a:rPr>
              <a:t>young</a:t>
            </a:r>
            <a:r>
              <a:rPr lang="pt-PT" sz="3200" dirty="0">
                <a:latin typeface="Calibri Light" panose="020F0302020204030204" pitchFamily="34" charset="0"/>
              </a:rPr>
              <a:t> </a:t>
            </a:r>
            <a:r>
              <a:rPr lang="pt-PT" sz="3200" dirty="0" err="1">
                <a:latin typeface="Calibri Light" panose="020F0302020204030204" pitchFamily="34" charset="0"/>
              </a:rPr>
              <a:t>people’s</a:t>
            </a:r>
            <a:r>
              <a:rPr lang="pt-PT" sz="3200" dirty="0">
                <a:latin typeface="Calibri Light" panose="020F0302020204030204" pitchFamily="34" charset="0"/>
              </a:rPr>
              <a:t> lives </a:t>
            </a:r>
          </a:p>
          <a:p>
            <a:pPr marL="342900" indent="-342900">
              <a:lnSpc>
                <a:spcPct val="120000"/>
              </a:lnSpc>
              <a:spcBef>
                <a:spcPts val="1200"/>
              </a:spcBef>
              <a:buFont typeface="System Font Regular"/>
              <a:buChar char="▸"/>
            </a:pPr>
            <a:r>
              <a:rPr lang="pt-PT" sz="3200" dirty="0">
                <a:latin typeface="Calibri" panose="020F0502020204030204" pitchFamily="34" charset="0"/>
              </a:rPr>
              <a:t>European dimension, youth participation, intercultural learning, non-formal education</a:t>
            </a:r>
          </a:p>
          <a:p>
            <a:pPr marL="342900" indent="-342900">
              <a:lnSpc>
                <a:spcPct val="120000"/>
              </a:lnSpc>
              <a:spcBef>
                <a:spcPts val="1200"/>
              </a:spcBef>
              <a:buFont typeface="System Font Regular"/>
              <a:buChar char="▸"/>
            </a:pPr>
            <a:r>
              <a:rPr lang="pt-PT" sz="3200" dirty="0">
                <a:latin typeface="Calibri" panose="020F0502020204030204" pitchFamily="34" charset="0"/>
              </a:rPr>
              <a:t>Inclusion </a:t>
            </a:r>
            <a:r>
              <a:rPr lang="pt-PT" sz="3200" dirty="0">
                <a:latin typeface="Calibri Light" panose="020F0302020204030204" pitchFamily="34" charset="0"/>
              </a:rPr>
              <a:t>and </a:t>
            </a:r>
            <a:r>
              <a:rPr lang="pt-PT" sz="3200" dirty="0">
                <a:latin typeface="Calibri" panose="020F0502020204030204" pitchFamily="34" charset="0"/>
              </a:rPr>
              <a:t>gender equality</a:t>
            </a: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GRANTED PROJECTS</a:t>
            </a:r>
          </a:p>
        </p:txBody>
      </p:sp>
    </p:spTree>
    <p:extLst>
      <p:ext uri="{BB962C8B-B14F-4D97-AF65-F5344CB8AC3E}">
        <p14:creationId xmlns:p14="http://schemas.microsoft.com/office/powerpoint/2010/main" val="174367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2045070" y="1617406"/>
            <a:ext cx="10504933"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990849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YOUTH SECTOR PRIORITIES 2022-25</a:t>
            </a:r>
          </a:p>
        </p:txBody>
      </p:sp>
      <p:sp>
        <p:nvSpPr>
          <p:cNvPr id="16" name="Rectangle 15">
            <a:extLst>
              <a:ext uri="{FF2B5EF4-FFF2-40B4-BE49-F238E27FC236}">
                <a16:creationId xmlns:a16="http://schemas.microsoft.com/office/drawing/2014/main" id="{CF9FE552-8819-A14B-8318-2BE081F564C1}"/>
              </a:ext>
            </a:extLst>
          </p:cNvPr>
          <p:cNvSpPr/>
          <p:nvPr/>
        </p:nvSpPr>
        <p:spPr>
          <a:xfrm>
            <a:off x="769372" y="3825078"/>
            <a:ext cx="11857592"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7A25F75-F1CD-604A-B614-EA7BB530D2A5}"/>
              </a:ext>
            </a:extLst>
          </p:cNvPr>
          <p:cNvSpPr/>
          <p:nvPr/>
        </p:nvSpPr>
        <p:spPr>
          <a:xfrm>
            <a:off x="-896815" y="2688698"/>
            <a:ext cx="10610441"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3" name="Rectangle 22">
            <a:extLst>
              <a:ext uri="{FF2B5EF4-FFF2-40B4-BE49-F238E27FC236}">
                <a16:creationId xmlns:a16="http://schemas.microsoft.com/office/drawing/2014/main" id="{971D2F17-5FA6-2A48-832F-6B0D0C9D3C45}"/>
              </a:ext>
            </a:extLst>
          </p:cNvPr>
          <p:cNvSpPr/>
          <p:nvPr/>
        </p:nvSpPr>
        <p:spPr>
          <a:xfrm>
            <a:off x="-2847800" y="4908245"/>
            <a:ext cx="10504933"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4" name="ZoneTexte 3">
            <a:extLst>
              <a:ext uri="{FF2B5EF4-FFF2-40B4-BE49-F238E27FC236}">
                <a16:creationId xmlns:a16="http://schemas.microsoft.com/office/drawing/2014/main" id="{FCE17B0D-CCA0-4458-AB5C-C17D74DCB9A4}"/>
              </a:ext>
            </a:extLst>
          </p:cNvPr>
          <p:cNvSpPr txBox="1"/>
          <p:nvPr/>
        </p:nvSpPr>
        <p:spPr>
          <a:xfrm>
            <a:off x="643467" y="1705375"/>
            <a:ext cx="10905066" cy="4393982"/>
          </a:xfrm>
          <a:prstGeom prst="rect">
            <a:avLst/>
          </a:prstGeom>
        </p:spPr>
        <p:txBody>
          <a:bodyPr vert="horz" lIns="91440" tIns="45720" rIns="91440" bIns="45720" rtlCol="0">
            <a:noAutofit/>
          </a:bodyPr>
          <a:lstStyle/>
          <a:p>
            <a:pPr marL="342900" indent="-342900" algn="ctr">
              <a:spcBef>
                <a:spcPts val="1000"/>
              </a:spcBef>
              <a:buAutoNum type="arabicPeriod"/>
            </a:pPr>
            <a:r>
              <a:rPr lang="it-IT" sz="2800" b="1" dirty="0">
                <a:latin typeface="Calibri" panose="020F0502020204030204" pitchFamily="34" charset="0"/>
              </a:rPr>
              <a:t>REVITALISING PLURALISTIC DEMOCRACY</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YOUNG PEOPLE’S ACCESS TO RIGHTS</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LIVING TOGETHER IN PEACEFUL AND INCLUSIVE SOCIETIES</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YOUTH WORK</a:t>
            </a:r>
            <a:endParaRPr lang="fr-FR" sz="2800" b="1" dirty="0">
              <a:latin typeface="Calibri" panose="020F05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lvl="1" algn="ctr">
              <a:spcBef>
                <a:spcPts val="1000"/>
              </a:spcBef>
            </a:pPr>
            <a:endParaRPr lang="pt-PT" sz="2600" spc="300" dirty="0">
              <a:latin typeface="Calibri Light" panose="020F0302020204030204" pitchFamily="34" charset="0"/>
            </a:endParaRPr>
          </a:p>
          <a:p>
            <a:pPr algn="ctr">
              <a:spcBef>
                <a:spcPts val="1000"/>
              </a:spcBef>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p:txBody>
      </p:sp>
    </p:spTree>
    <p:extLst>
      <p:ext uri="{BB962C8B-B14F-4D97-AF65-F5344CB8AC3E}">
        <p14:creationId xmlns:p14="http://schemas.microsoft.com/office/powerpoint/2010/main" val="420939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1+#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0-#ppt_w/2"/>
                                          </p:val>
                                        </p:tav>
                                        <p:tav tm="100000">
                                          <p:val>
                                            <p:strVal val="#ppt_x"/>
                                          </p:val>
                                        </p:tav>
                                      </p:tavLst>
                                    </p:anim>
                                    <p:anim calcmode="lin" valueType="num">
                                      <p:cBhvr additive="base">
                                        <p:cTn id="20" dur="500" fill="hold"/>
                                        <p:tgtEl>
                                          <p:spTgt spid="1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0-#ppt_w/2"/>
                                          </p:val>
                                        </p:tav>
                                        <p:tav tm="100000">
                                          <p:val>
                                            <p:strVal val="#ppt_x"/>
                                          </p:val>
                                        </p:tav>
                                      </p:tavLst>
                                    </p:anim>
                                    <p:anim calcmode="lin" valueType="num">
                                      <p:cBhvr additive="base">
                                        <p:cTn id="24" dur="500" fill="hold"/>
                                        <p:tgtEl>
                                          <p:spTgt spid="23"/>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16" grpId="0" animBg="1"/>
      <p:bldP spid="18" grpId="0" animBg="1"/>
      <p:bldP spid="23"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04448"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3" name="Rectangle 12">
            <a:extLst>
              <a:ext uri="{FF2B5EF4-FFF2-40B4-BE49-F238E27FC236}">
                <a16:creationId xmlns:a16="http://schemas.microsoft.com/office/drawing/2014/main" id="{78E40EEB-87B9-4E4B-8C51-10B46396E200}"/>
              </a:ext>
            </a:extLst>
          </p:cNvPr>
          <p:cNvSpPr/>
          <p:nvPr/>
        </p:nvSpPr>
        <p:spPr>
          <a:xfrm>
            <a:off x="9338585"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4" name="Rectangle 13">
            <a:extLst>
              <a:ext uri="{FF2B5EF4-FFF2-40B4-BE49-F238E27FC236}">
                <a16:creationId xmlns:a16="http://schemas.microsoft.com/office/drawing/2014/main" id="{D7E78E34-91DA-C147-AC27-BD9C3F841A2A}"/>
              </a:ext>
            </a:extLst>
          </p:cNvPr>
          <p:cNvSpPr/>
          <p:nvPr/>
        </p:nvSpPr>
        <p:spPr>
          <a:xfrm>
            <a:off x="3382494"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4" name="Rectangle 23">
            <a:extLst>
              <a:ext uri="{FF2B5EF4-FFF2-40B4-BE49-F238E27FC236}">
                <a16:creationId xmlns:a16="http://schemas.microsoft.com/office/drawing/2014/main" id="{1EF80864-D403-FA4C-9AEE-4E96D2BA01E1}"/>
              </a:ext>
            </a:extLst>
          </p:cNvPr>
          <p:cNvSpPr/>
          <p:nvPr/>
        </p:nvSpPr>
        <p:spPr>
          <a:xfrm>
            <a:off x="6360540" y="-87681"/>
            <a:ext cx="2473663" cy="5736920"/>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4272197"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GRANTS</a:t>
            </a:r>
          </a:p>
        </p:txBody>
      </p:sp>
      <p:sp>
        <p:nvSpPr>
          <p:cNvPr id="25" name="ZoneTexte 3">
            <a:extLst>
              <a:ext uri="{FF2B5EF4-FFF2-40B4-BE49-F238E27FC236}">
                <a16:creationId xmlns:a16="http://schemas.microsoft.com/office/drawing/2014/main" id="{5EB44D08-FA42-CA47-B7BC-71C5D32FAAF5}"/>
              </a:ext>
            </a:extLst>
          </p:cNvPr>
          <p:cNvSpPr txBox="1"/>
          <p:nvPr/>
        </p:nvSpPr>
        <p:spPr>
          <a:xfrm>
            <a:off x="404449" y="1202767"/>
            <a:ext cx="2473662" cy="4883239"/>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PILOT </a:t>
            </a:r>
            <a:br>
              <a:rPr lang="pt-PT" sz="2600" b="1" dirty="0">
                <a:latin typeface="Calibri" panose="020F0502020204030204" pitchFamily="34" charset="0"/>
              </a:rPr>
            </a:br>
            <a:r>
              <a:rPr lang="pt-PT" sz="2600" b="1" dirty="0">
                <a:latin typeface="Calibri" panose="020F0502020204030204" pitchFamily="34" charset="0"/>
              </a:rPr>
              <a:t>ACTIVITY </a:t>
            </a:r>
            <a:r>
              <a:rPr lang="pt-PT" sz="2600" dirty="0">
                <a:latin typeface="Calibri" panose="020F0502020204030204" pitchFamily="34" charset="0"/>
              </a:rPr>
              <a:t>(PA)</a:t>
            </a:r>
            <a:endParaRPr lang="pt-PT" sz="2000" dirty="0">
              <a:solidFill>
                <a:srgbClr val="0A4595"/>
              </a:solidFill>
              <a:latin typeface="Calibri" panose="020F0502020204030204" pitchFamily="34" charset="0"/>
              <a:cs typeface="Calibri" panose="020F0502020204030204" pitchFamily="34" charset="0"/>
            </a:endParaRP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Local or national NGOs</a:t>
            </a:r>
          </a:p>
          <a:p>
            <a:pPr marL="263525" indent="-176213">
              <a:spcBef>
                <a:spcPts val="1200"/>
              </a:spcBef>
              <a:buFont typeface="Arial" panose="020B0604020202020204" pitchFamily="34" charset="0"/>
              <a:buChar char="•"/>
            </a:pPr>
            <a:r>
              <a:rPr lang="en-US" sz="2000" dirty="0">
                <a:solidFill>
                  <a:srgbClr val="0A4595"/>
                </a:solidFill>
                <a:latin typeface="Calibri" panose="020F0502020204030204" pitchFamily="34" charset="0"/>
                <a:cs typeface="Calibri" panose="020F0502020204030204" pitchFamily="34" charset="0"/>
              </a:rPr>
              <a:t>Local impact, with European and innovation dimension </a:t>
            </a:r>
          </a:p>
          <a:p>
            <a:pPr marL="263525" indent="-176213">
              <a:spcBef>
                <a:spcPts val="1200"/>
              </a:spcBef>
              <a:buFont typeface="Arial" panose="020B0604020202020204" pitchFamily="34" charset="0"/>
              <a:buChar char="•"/>
            </a:pPr>
            <a:r>
              <a:rPr lang="en-US" sz="2000" dirty="0">
                <a:solidFill>
                  <a:srgbClr val="0A4595"/>
                </a:solidFill>
                <a:latin typeface="Calibri" panose="020F0502020204030204" pitchFamily="34" charset="0"/>
                <a:cs typeface="Calibri" panose="020F0502020204030204" pitchFamily="34" charset="0"/>
              </a:rPr>
              <a:t>Addressing needs of young people at local level</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15.000€</a:t>
            </a:r>
          </a:p>
          <a:p>
            <a:pPr algn="ctr">
              <a:spcBef>
                <a:spcPts val="1200"/>
              </a:spcBef>
            </a:pPr>
            <a:endParaRPr lang="pt-PT" sz="2400" dirty="0">
              <a:latin typeface="Calibri Light" panose="020F0302020204030204" pitchFamily="34" charset="0"/>
            </a:endParaRPr>
          </a:p>
          <a:p>
            <a:pPr marL="342900" indent="-342900" algn="ctr">
              <a:spcBef>
                <a:spcPts val="1200"/>
              </a:spcBef>
              <a:buFont typeface="System Font Regular"/>
              <a:buChar char="‣"/>
            </a:pPr>
            <a:endParaRPr lang="pt-PT" sz="2400" dirty="0">
              <a:latin typeface="Calibri Light" panose="020F0302020204030204" pitchFamily="34" charset="0"/>
            </a:endParaRPr>
          </a:p>
          <a:p>
            <a:pPr algn="ctr">
              <a:spcBef>
                <a:spcPts val="1200"/>
              </a:spcBef>
            </a:pPr>
            <a:endParaRPr lang="pt-PT" sz="2400" dirty="0">
              <a:solidFill>
                <a:schemeClr val="bg1"/>
              </a:solidFill>
              <a:latin typeface="Calibri Light" panose="020F0302020204030204" pitchFamily="34" charset="0"/>
            </a:endParaRPr>
          </a:p>
        </p:txBody>
      </p:sp>
      <p:sp>
        <p:nvSpPr>
          <p:cNvPr id="26" name="ZoneTexte 3">
            <a:extLst>
              <a:ext uri="{FF2B5EF4-FFF2-40B4-BE49-F238E27FC236}">
                <a16:creationId xmlns:a16="http://schemas.microsoft.com/office/drawing/2014/main" id="{D03AD904-6394-C042-8ACC-D79C0E923C33}"/>
              </a:ext>
            </a:extLst>
          </p:cNvPr>
          <p:cNvSpPr txBox="1"/>
          <p:nvPr/>
        </p:nvSpPr>
        <p:spPr>
          <a:xfrm>
            <a:off x="3372502" y="1202767"/>
            <a:ext cx="2473662" cy="5621310"/>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INTERNATIONAL</a:t>
            </a:r>
            <a:br>
              <a:rPr lang="pt-PT" sz="2600" b="1" dirty="0">
                <a:latin typeface="Calibri" panose="020F0502020204030204" pitchFamily="34" charset="0"/>
              </a:rPr>
            </a:br>
            <a:r>
              <a:rPr lang="pt-PT" sz="2600" b="1" dirty="0">
                <a:latin typeface="Calibri" panose="020F0502020204030204" pitchFamily="34" charset="0"/>
              </a:rPr>
              <a:t>ACTIVITY </a:t>
            </a:r>
            <a:r>
              <a:rPr lang="pt-PT" sz="2600" dirty="0">
                <a:latin typeface="Calibri" panose="020F0502020204030204" pitchFamily="34" charset="0"/>
              </a:rPr>
              <a:t>(IA)</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or national NGOs (with partners)</a:t>
            </a:r>
            <a:endParaRPr lang="pt-PT" sz="2000" dirty="0">
              <a:latin typeface="Calibri" panose="020F0502020204030204" pitchFamily="34" charset="0"/>
              <a:cs typeface="Calibri" panose="020F0502020204030204" pitchFamily="34" charset="0"/>
            </a:endParaRP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youth meeting</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Different countries represented</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Multiplication</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25.000€</a:t>
            </a:r>
          </a:p>
        </p:txBody>
      </p:sp>
      <p:sp>
        <p:nvSpPr>
          <p:cNvPr id="27" name="ZoneTexte 3">
            <a:extLst>
              <a:ext uri="{FF2B5EF4-FFF2-40B4-BE49-F238E27FC236}">
                <a16:creationId xmlns:a16="http://schemas.microsoft.com/office/drawing/2014/main" id="{16970AFA-8CE7-184E-AF9B-007CC64ED9A1}"/>
              </a:ext>
            </a:extLst>
          </p:cNvPr>
          <p:cNvSpPr txBox="1"/>
          <p:nvPr/>
        </p:nvSpPr>
        <p:spPr>
          <a:xfrm>
            <a:off x="6355545" y="1202767"/>
            <a:ext cx="2473662" cy="6217363"/>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ANNUAL WORK PLAN </a:t>
            </a:r>
            <a:r>
              <a:rPr lang="pt-PT" sz="2600" dirty="0">
                <a:latin typeface="Calibri" panose="020F0502020204030204" pitchFamily="34" charset="0"/>
              </a:rPr>
              <a:t>(WP)</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NGOS and networks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annual project, with at least one international activity</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60.000€</a:t>
            </a:r>
          </a:p>
          <a:p>
            <a:pPr marL="342900" indent="-342900">
              <a:spcBef>
                <a:spcPts val="1200"/>
              </a:spcBef>
              <a:buFont typeface="System Font Regular"/>
              <a:buChar char="‣"/>
            </a:pPr>
            <a:endParaRPr lang="pt-PT" sz="2400" dirty="0">
              <a:latin typeface="Calibri Light" panose="020F0302020204030204" pitchFamily="34" charset="0"/>
            </a:endParaRPr>
          </a:p>
          <a:p>
            <a:pPr>
              <a:spcBef>
                <a:spcPts val="1200"/>
              </a:spcBef>
            </a:pPr>
            <a:endParaRPr lang="pt-PT" sz="2400" dirty="0">
              <a:solidFill>
                <a:schemeClr val="bg1"/>
              </a:solidFill>
              <a:latin typeface="Calibri Light" panose="020F0302020204030204" pitchFamily="34" charset="0"/>
            </a:endParaRPr>
          </a:p>
        </p:txBody>
      </p:sp>
      <p:sp>
        <p:nvSpPr>
          <p:cNvPr id="28" name="ZoneTexte 3">
            <a:extLst>
              <a:ext uri="{FF2B5EF4-FFF2-40B4-BE49-F238E27FC236}">
                <a16:creationId xmlns:a16="http://schemas.microsoft.com/office/drawing/2014/main" id="{6A5C3644-85D1-044C-889C-8C32ACC27CC3}"/>
              </a:ext>
            </a:extLst>
          </p:cNvPr>
          <p:cNvSpPr txBox="1"/>
          <p:nvPr/>
        </p:nvSpPr>
        <p:spPr>
          <a:xfrm>
            <a:off x="9338588" y="1202767"/>
            <a:ext cx="2473662" cy="6742019"/>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STRUCTURAL</a:t>
            </a:r>
            <a:br>
              <a:rPr lang="pt-PT" sz="2600" b="1" dirty="0">
                <a:latin typeface="Calibri" panose="020F0502020204030204" pitchFamily="34" charset="0"/>
              </a:rPr>
            </a:br>
            <a:r>
              <a:rPr lang="pt-PT" sz="2600" b="1" dirty="0">
                <a:latin typeface="Calibri" panose="020F0502020204030204" pitchFamily="34" charset="0"/>
              </a:rPr>
              <a:t>GRANTS </a:t>
            </a:r>
            <a:r>
              <a:rPr lang="pt-PT" sz="2600" dirty="0">
                <a:latin typeface="Calibri" panose="020F0502020204030204" pitchFamily="34" charset="0"/>
              </a:rPr>
              <a:t>(SG)</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Eligible International NGOs and networks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Support to operational costs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60.000€ </a:t>
            </a:r>
            <a:br>
              <a:rPr lang="pt-PT" sz="2000" dirty="0">
                <a:solidFill>
                  <a:srgbClr val="0A4595"/>
                </a:solidFill>
                <a:latin typeface="Calibri" panose="020F0502020204030204" pitchFamily="34" charset="0"/>
                <a:cs typeface="Calibri" panose="020F0502020204030204" pitchFamily="34" charset="0"/>
              </a:rPr>
            </a:br>
            <a:r>
              <a:rPr lang="pt-PT" sz="2000" dirty="0">
                <a:solidFill>
                  <a:srgbClr val="0A4595"/>
                </a:solidFill>
                <a:latin typeface="Calibri" panose="020F0502020204030204" pitchFamily="34" charset="0"/>
                <a:cs typeface="Calibri" panose="020F0502020204030204" pitchFamily="34" charset="0"/>
              </a:rPr>
              <a:t>for 2 years </a:t>
            </a:r>
            <a:br>
              <a:rPr lang="pt-PT" sz="2000" dirty="0">
                <a:solidFill>
                  <a:srgbClr val="0A4595"/>
                </a:solidFill>
                <a:latin typeface="Calibri" panose="020F0502020204030204" pitchFamily="34" charset="0"/>
                <a:cs typeface="Calibri" panose="020F0502020204030204" pitchFamily="34" charset="0"/>
              </a:rPr>
            </a:br>
            <a:r>
              <a:rPr lang="pt-PT" sz="2000" dirty="0">
                <a:solidFill>
                  <a:srgbClr val="0A4595"/>
                </a:solidFill>
                <a:latin typeface="Calibri" panose="020F0502020204030204" pitchFamily="34" charset="0"/>
                <a:cs typeface="Calibri" panose="020F0502020204030204" pitchFamily="34" charset="0"/>
              </a:rPr>
              <a:t>(30 + 30)</a:t>
            </a:r>
            <a:endParaRPr lang="pt-PT" sz="2000" dirty="0">
              <a:latin typeface="Calibri Light" panose="020F0302020204030204" pitchFamily="34" charset="0"/>
            </a:endParaRPr>
          </a:p>
          <a:p>
            <a:pPr>
              <a:spcBef>
                <a:spcPts val="1200"/>
              </a:spcBef>
            </a:pPr>
            <a:endParaRPr lang="pt-PT" sz="2400" dirty="0">
              <a:solidFill>
                <a:schemeClr val="bg1"/>
              </a:solidFill>
              <a:latin typeface="Calibri Light" panose="020F0302020204030204" pitchFamily="34" charset="0"/>
            </a:endParaRPr>
          </a:p>
        </p:txBody>
      </p:sp>
    </p:spTree>
    <p:extLst>
      <p:ext uri="{BB962C8B-B14F-4D97-AF65-F5344CB8AC3E}">
        <p14:creationId xmlns:p14="http://schemas.microsoft.com/office/powerpoint/2010/main" val="193788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0-#ppt_h/2"/>
                                          </p:val>
                                        </p:tav>
                                        <p:tav tm="100000">
                                          <p:val>
                                            <p:strVal val="#ppt_y"/>
                                          </p:val>
                                        </p:tav>
                                      </p:tavLst>
                                    </p:anim>
                                  </p:childTnLst>
                                </p:cTn>
                              </p:par>
                              <p:par>
                                <p:cTn id="14" presetID="2" presetClass="entr" presetSubtype="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0-#ppt_h/2"/>
                                          </p:val>
                                        </p:tav>
                                        <p:tav tm="100000">
                                          <p:val>
                                            <p:strVal val="#ppt_y"/>
                                          </p:val>
                                        </p:tav>
                                      </p:tavLst>
                                    </p:anim>
                                  </p:childTnLst>
                                </p:cTn>
                              </p:par>
                              <p:par>
                                <p:cTn id="18" presetID="2" presetClass="entr" presetSubtype="1"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3" grpId="0" animBg="1"/>
      <p:bldP spid="14" grpId="0" animBg="1"/>
      <p:bldP spid="24" grpId="0" animBg="1"/>
      <p:bldP spid="22" grpId="0" animBg="1"/>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6054496"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PILOT ACTIVITY (PA)</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6" y="1177698"/>
            <a:ext cx="11418154" cy="4438952"/>
          </a:xfrm>
          <a:prstGeom prst="rect">
            <a:avLst/>
          </a:prstGeom>
        </p:spPr>
        <p:txBody>
          <a:bodyPr vert="horz" lIns="91440" tIns="45720" rIns="91440" bIns="45720" rtlCol="0">
            <a:normAutofit fontScale="62500" lnSpcReduction="20000"/>
          </a:bodyPr>
          <a:lstStyle/>
          <a:p>
            <a:pPr marL="342900" indent="-342900">
              <a:lnSpc>
                <a:spcPct val="120000"/>
              </a:lnSpc>
              <a:spcBef>
                <a:spcPts val="1200"/>
              </a:spcBef>
              <a:buFont typeface="System Font Regular"/>
              <a:buChar char="▸"/>
            </a:pPr>
            <a:r>
              <a:rPr lang="pt-PT" sz="3200" dirty="0">
                <a:latin typeface="Calibri" panose="020F0502020204030204" pitchFamily="34" charset="0"/>
              </a:rPr>
              <a:t>Contribution to the youth sector priorities and focus themes 2025</a:t>
            </a:r>
          </a:p>
          <a:p>
            <a:pPr marL="342900" indent="-342900">
              <a:lnSpc>
                <a:spcPct val="120000"/>
              </a:lnSpc>
              <a:spcBef>
                <a:spcPts val="1200"/>
              </a:spcBef>
              <a:buFont typeface="System Font Regular"/>
              <a:buChar char="▸"/>
            </a:pPr>
            <a:r>
              <a:rPr lang="pt-PT" sz="3200" dirty="0">
                <a:latin typeface="Calibri" panose="020F0502020204030204" pitchFamily="34" charset="0"/>
              </a:rPr>
              <a:t>Adressing </a:t>
            </a:r>
            <a:r>
              <a:rPr lang="pt-PT" sz="3200" dirty="0">
                <a:latin typeface="+mj-lt"/>
              </a:rPr>
              <a:t>young people’s</a:t>
            </a:r>
            <a:r>
              <a:rPr lang="pt-PT" sz="3200" dirty="0">
                <a:latin typeface="Calibri" panose="020F0502020204030204" pitchFamily="34" charset="0"/>
              </a:rPr>
              <a:t> needs or challenges</a:t>
            </a:r>
          </a:p>
          <a:p>
            <a:pPr marL="342900" indent="-342900">
              <a:lnSpc>
                <a:spcPct val="120000"/>
              </a:lnSpc>
              <a:spcBef>
                <a:spcPts val="1200"/>
              </a:spcBef>
              <a:buFont typeface="System Font Regular"/>
              <a:buChar char="▸"/>
            </a:pPr>
            <a:r>
              <a:rPr lang="pt-PT" sz="3200" dirty="0">
                <a:latin typeface="Calibri" panose="020F0502020204030204" pitchFamily="34" charset="0"/>
              </a:rPr>
              <a:t>Clear link </a:t>
            </a:r>
            <a:r>
              <a:rPr lang="pt-PT" sz="3200" dirty="0">
                <a:latin typeface="+mj-lt"/>
              </a:rPr>
              <a:t>to the local context, local impact</a:t>
            </a:r>
          </a:p>
          <a:p>
            <a:pPr marL="342900" indent="-342900">
              <a:lnSpc>
                <a:spcPct val="120000"/>
              </a:lnSpc>
              <a:spcBef>
                <a:spcPts val="1200"/>
              </a:spcBef>
              <a:buFont typeface="System Font Regular"/>
              <a:buChar char="▸"/>
            </a:pPr>
            <a:r>
              <a:rPr lang="pt-PT" sz="3200" dirty="0">
                <a:latin typeface="Calibri" panose="020F0502020204030204" pitchFamily="34" charset="0"/>
              </a:rPr>
              <a:t>European dimension and innovation</a:t>
            </a:r>
          </a:p>
          <a:p>
            <a:pPr marL="342900" indent="-342900">
              <a:lnSpc>
                <a:spcPct val="120000"/>
              </a:lnSpc>
              <a:spcBef>
                <a:spcPts val="1200"/>
              </a:spcBef>
              <a:buFont typeface="System Font Regular"/>
              <a:buChar char="▸"/>
            </a:pPr>
            <a:r>
              <a:rPr lang="pt-PT" sz="3200" dirty="0" err="1"/>
              <a:t>Up</a:t>
            </a:r>
            <a:r>
              <a:rPr lang="pt-PT" sz="3200" dirty="0"/>
              <a:t> to 1 </a:t>
            </a:r>
            <a:r>
              <a:rPr lang="pt-PT" sz="3200" dirty="0" err="1"/>
              <a:t>year</a:t>
            </a:r>
            <a:r>
              <a:rPr lang="pt-PT" sz="3200" dirty="0"/>
              <a:t> </a:t>
            </a:r>
            <a:r>
              <a:rPr lang="pt-PT" sz="3200" dirty="0" err="1"/>
              <a:t>duration</a:t>
            </a:r>
            <a:endParaRPr lang="pt-PT" sz="3200" dirty="0"/>
          </a:p>
          <a:p>
            <a:pPr marL="342900" indent="-342900">
              <a:lnSpc>
                <a:spcPct val="120000"/>
              </a:lnSpc>
              <a:spcBef>
                <a:spcPts val="1200"/>
              </a:spcBef>
              <a:buFont typeface="System Font Regular"/>
              <a:buChar char="▸"/>
            </a:pPr>
            <a:r>
              <a:rPr lang="pt-PT" sz="3200" dirty="0"/>
              <a:t>For </a:t>
            </a:r>
            <a:r>
              <a:rPr lang="pt-PT" sz="3200" dirty="0">
                <a:latin typeface="Calibri" panose="020F0502020204030204" pitchFamily="34" charset="0"/>
              </a:rPr>
              <a:t>local </a:t>
            </a:r>
            <a:r>
              <a:rPr lang="pt-PT" sz="3200" dirty="0"/>
              <a:t>or</a:t>
            </a:r>
            <a:r>
              <a:rPr lang="pt-PT" sz="3200" dirty="0">
                <a:latin typeface="Calibri" panose="020F0502020204030204" pitchFamily="34" charset="0"/>
              </a:rPr>
              <a:t> national NGOs</a:t>
            </a:r>
          </a:p>
          <a:p>
            <a:pPr marL="342900" indent="-342900">
              <a:lnSpc>
                <a:spcPct val="120000"/>
              </a:lnSpc>
              <a:spcBef>
                <a:spcPts val="1200"/>
              </a:spcBef>
              <a:buFont typeface="System Font Regular"/>
              <a:buChar char="▸"/>
            </a:pPr>
            <a:r>
              <a:rPr lang="pt-PT" sz="3200" dirty="0" err="1">
                <a:latin typeface="Calibri" panose="020F0502020204030204" pitchFamily="34" charset="0"/>
              </a:rPr>
              <a:t>Several</a:t>
            </a:r>
            <a:r>
              <a:rPr lang="pt-PT" sz="3200" dirty="0">
                <a:latin typeface="Calibri" panose="020F0502020204030204" pitchFamily="34" charset="0"/>
              </a:rPr>
              <a:t> deadlines </a:t>
            </a:r>
            <a:r>
              <a:rPr lang="pt-PT" sz="3200" dirty="0">
                <a:latin typeface="+mj-lt"/>
              </a:rPr>
              <a:t>per </a:t>
            </a:r>
            <a:r>
              <a:rPr lang="pt-PT" sz="3200" dirty="0" err="1">
                <a:latin typeface="+mj-lt"/>
              </a:rPr>
              <a:t>year</a:t>
            </a:r>
            <a:r>
              <a:rPr lang="pt-PT" sz="3200" dirty="0">
                <a:latin typeface="+mj-lt"/>
              </a:rPr>
              <a:t> (</a:t>
            </a:r>
            <a:r>
              <a:rPr lang="pt-PT" sz="3200" dirty="0" err="1">
                <a:latin typeface="+mj-lt"/>
              </a:rPr>
              <a:t>see</a:t>
            </a:r>
            <a:r>
              <a:rPr lang="pt-PT" sz="3200" dirty="0">
                <a:latin typeface="+mj-lt"/>
              </a:rPr>
              <a:t> </a:t>
            </a:r>
            <a:r>
              <a:rPr lang="pt-PT" sz="3200" dirty="0">
                <a:latin typeface="+mj-lt"/>
                <a:hlinkClick r:id="rId6"/>
              </a:rPr>
              <a:t>website</a:t>
            </a:r>
            <a:r>
              <a:rPr lang="pt-PT" sz="3200" dirty="0">
                <a:latin typeface="+mj-lt"/>
              </a:rPr>
              <a:t>)</a:t>
            </a:r>
          </a:p>
          <a:p>
            <a:pPr marL="342900" indent="-342900">
              <a:lnSpc>
                <a:spcPct val="120000"/>
              </a:lnSpc>
              <a:spcBef>
                <a:spcPts val="1200"/>
              </a:spcBef>
              <a:buFont typeface="System Font Regular"/>
              <a:buChar char="▸"/>
            </a:pPr>
            <a:r>
              <a:rPr lang="pt-PT" sz="3200" dirty="0">
                <a:latin typeface="+mj-lt"/>
              </a:rPr>
              <a:t>Max. </a:t>
            </a:r>
            <a:r>
              <a:rPr lang="pt-PT" sz="3200" dirty="0"/>
              <a:t>15.000€ </a:t>
            </a:r>
            <a:r>
              <a:rPr lang="pt-PT" sz="3200" dirty="0">
                <a:latin typeface="+mj-lt"/>
              </a:rPr>
              <a:t>(100% funding)</a:t>
            </a:r>
          </a:p>
          <a:p>
            <a:pPr marL="342900" indent="-342900">
              <a:lnSpc>
                <a:spcPct val="120000"/>
              </a:lnSpc>
              <a:spcBef>
                <a:spcPts val="1200"/>
              </a:spcBef>
              <a:buFont typeface="System Font Regular"/>
              <a:buChar char="▸"/>
            </a:pPr>
            <a:r>
              <a:rPr lang="pt-PT" sz="3200" dirty="0"/>
              <a:t>Eligible costs: </a:t>
            </a:r>
            <a:r>
              <a:rPr lang="pt-PT" sz="3200" dirty="0">
                <a:latin typeface="+mj-lt"/>
              </a:rPr>
              <a:t>activity costs, admin costs (up to 7% of grant), up to10% staff costs for project coordination</a:t>
            </a:r>
          </a:p>
        </p:txBody>
      </p:sp>
    </p:spTree>
    <p:extLst>
      <p:ext uri="{BB962C8B-B14F-4D97-AF65-F5344CB8AC3E}">
        <p14:creationId xmlns:p14="http://schemas.microsoft.com/office/powerpoint/2010/main" val="163656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5537</TotalTime>
  <Words>5314</Words>
  <Application>Microsoft Office PowerPoint</Application>
  <PresentationFormat>Widescreen</PresentationFormat>
  <Paragraphs>417</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Aharoni</vt:lpstr>
      <vt:lpstr>Arial</vt:lpstr>
      <vt:lpstr>Calibri</vt:lpstr>
      <vt:lpstr>Calibri Light</vt:lpstr>
      <vt:lpstr>Helvetica</vt:lpstr>
      <vt:lpstr>Open Sans</vt:lpstr>
      <vt:lpstr>Symbol</vt:lpstr>
      <vt:lpstr>System Font Regular</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BARCELOS Marcio</dc:creator>
  <cp:lastModifiedBy>GEORGESCU Mara</cp:lastModifiedBy>
  <cp:revision>200</cp:revision>
  <dcterms:created xsi:type="dcterms:W3CDTF">2020-01-29T11:29:06Z</dcterms:created>
  <dcterms:modified xsi:type="dcterms:W3CDTF">2024-10-28T09:08:43Z</dcterms:modified>
</cp:coreProperties>
</file>