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314" r:id="rId3"/>
    <p:sldId id="328" r:id="rId4"/>
    <p:sldId id="327" r:id="rId5"/>
    <p:sldId id="331" r:id="rId6"/>
    <p:sldId id="330" r:id="rId7"/>
    <p:sldId id="329" r:id="rId8"/>
    <p:sldId id="316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15" r:id="rId17"/>
    <p:sldId id="325" r:id="rId18"/>
    <p:sldId id="324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5" d="100"/>
          <a:sy n="85" d="100"/>
        </p:scale>
        <p:origin x="-75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%20Fandoeva\Desktop\TamosLandslide\LandSl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Precipitation</a:t>
            </a:r>
          </a:p>
        </c:rich>
      </c:tx>
      <c:layout>
        <c:manualLayout>
          <c:xMode val="edge"/>
          <c:yMode val="edge"/>
          <c:x val="0.283286039716733"/>
          <c:y val="0.081356195787488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894366859802902"/>
          <c:y val="0.253071680524996"/>
          <c:w val="0.56853464071708"/>
          <c:h val="0.639659389217543"/>
        </c:manualLayout>
      </c:layout>
      <c:lineChart>
        <c:grouping val="standard"/>
        <c:varyColors val="0"/>
        <c:ser>
          <c:idx val="2"/>
          <c:order val="0"/>
          <c:tx>
            <c:strRef>
              <c:f>Sheet1!$D$12</c:f>
              <c:strCache>
                <c:ptCount val="1"/>
                <c:pt idx="0">
                  <c:v>High</c:v>
                </c:pt>
              </c:strCache>
            </c:strRef>
          </c:tx>
          <c:spPr>
            <a:ln w="635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Sheet1!$A$13:$A$17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170.0</c:v>
                </c:pt>
                <c:pt idx="3">
                  <c:v>200.0</c:v>
                </c:pt>
                <c:pt idx="4">
                  <c:v>250.0</c:v>
                </c:pt>
              </c:numCache>
            </c:numRef>
          </c:cat>
          <c:val>
            <c:numRef>
              <c:f>Sheet1!$D$13:$D$17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18-4669-9CFC-E16665B9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302648"/>
        <c:axId val="-2091950264"/>
      </c:lineChart>
      <c:catAx>
        <c:axId val="2126302648"/>
        <c:scaling>
          <c:orientation val="minMax"/>
        </c:scaling>
        <c:delete val="0"/>
        <c:axPos val="b"/>
        <c:minorGridlines>
          <c:spPr>
            <a:ln>
              <a:prstDash val="dash"/>
            </a:ln>
          </c:spPr>
        </c:minorGridlines>
        <c:numFmt formatCode="General" sourceLinked="1"/>
        <c:majorTickMark val="out"/>
        <c:minorTickMark val="none"/>
        <c:tickLblPos val="nextTo"/>
        <c:crossAx val="-2091950264"/>
        <c:crosses val="autoZero"/>
        <c:auto val="1"/>
        <c:lblAlgn val="ctr"/>
        <c:lblOffset val="100"/>
        <c:noMultiLvlLbl val="0"/>
      </c:catAx>
      <c:valAx>
        <c:axId val="-2091950264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1263026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92494864615389"/>
          <c:y val="0.422227537688825"/>
          <c:w val="0.206389810492879"/>
          <c:h val="0.167623133629245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ED805-D52F-5B4F-AC22-B7FBBAC0378C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B39E3-E02A-1042-80FD-097E86F5C4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3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1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6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1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7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1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36F4-9433-4B10-BB82-5094DD0604C7}" type="datetimeFigureOut">
              <a:rPr lang="en-GB" smtClean="0"/>
              <a:pPr/>
              <a:t>05/11/17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754C-5F2D-431F-BDB0-62235CBEC3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5" Type="http://schemas.openxmlformats.org/officeDocument/2006/relationships/image" Target="../media/image23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wmf"/><Relationship Id="rId5" Type="http://schemas.openxmlformats.org/officeDocument/2006/relationships/image" Target="../media/image23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2599377" y="1826399"/>
            <a:ext cx="9285898" cy="1027889"/>
            <a:chOff x="2582885" y="539750"/>
            <a:chExt cx="9285898" cy="1027889"/>
          </a:xfrm>
        </p:grpSpPr>
        <p:pic>
          <p:nvPicPr>
            <p:cNvPr id="7" name="Picture 1" descr="http://www.coe.int/documents/7354522/8535162/GHHD-1.png/cd8fde48-65bd-4a84-9221-5d24119acef4?t=14042815440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8518" y="539750"/>
              <a:ext cx="980265" cy="9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aaaaa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66612" y="587375"/>
              <a:ext cx="1100401" cy="98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3"/>
            <p:cNvSpPr txBox="1"/>
            <p:nvPr/>
          </p:nvSpPr>
          <p:spPr>
            <a:xfrm>
              <a:off x="2582885" y="750109"/>
              <a:ext cx="6753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M.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Nodia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Institute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Geophysics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European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“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Geodynamical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Hazards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High Dams</a:t>
              </a:r>
            </a:p>
          </p:txBody>
        </p:sp>
      </p:grpSp>
      <p:pic>
        <p:nvPicPr>
          <p:cNvPr id="5" name="Picture 10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12" y="127000"/>
            <a:ext cx="1740015" cy="1268761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1732227" y="494379"/>
            <a:ext cx="10031139" cy="980728"/>
            <a:chOff x="1682751" y="1847007"/>
            <a:chExt cx="10031139" cy="980728"/>
          </a:xfrm>
        </p:grpSpPr>
        <p:pic>
          <p:nvPicPr>
            <p:cNvPr id="4" name="Picture 9" descr="download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2600" y="1847007"/>
              <a:ext cx="1151290" cy="980728"/>
            </a:xfrm>
            <a:prstGeom prst="rect">
              <a:avLst/>
            </a:prstGeom>
          </p:spPr>
        </p:pic>
        <p:sp>
          <p:nvSpPr>
            <p:cNvPr id="6" name="Textfeld 3"/>
            <p:cNvSpPr txBox="1"/>
            <p:nvPr/>
          </p:nvSpPr>
          <p:spPr>
            <a:xfrm>
              <a:off x="1682751" y="1962959"/>
              <a:ext cx="867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European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on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Geomorphological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Hazards</a:t>
              </a:r>
              <a:endPara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/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Européen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sur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les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Risques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Géomorphologiques</a:t>
              </a:r>
              <a:endParaRPr lang="de-DE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505387" y="42142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smtClean="0">
                <a:latin typeface="+mn-lt"/>
              </a:rPr>
              <a:t>Project </a:t>
            </a:r>
            <a:r>
              <a:rPr lang="en-US" sz="2400" b="1" i="1" dirty="0" smtClean="0">
                <a:latin typeface="+mn-lt"/>
              </a:rPr>
              <a:t>2016-2017 </a:t>
            </a:r>
            <a:r>
              <a:rPr lang="mr-IN" sz="2400" b="1" i="1" dirty="0" smtClean="0">
                <a:latin typeface="+mn-lt"/>
              </a:rPr>
              <a:t>–</a:t>
            </a:r>
            <a:r>
              <a:rPr lang="en-US" sz="2400" b="1" i="1" dirty="0" smtClean="0">
                <a:latin typeface="+mn-lt"/>
              </a:rPr>
              <a:t> Synthesis 2017</a:t>
            </a:r>
          </a:p>
          <a:p>
            <a:pPr algn="ctr"/>
            <a:endParaRPr lang="en-US" sz="2400" b="1" i="1" dirty="0" smtClean="0">
              <a:latin typeface="+mn-lt"/>
            </a:endParaRPr>
          </a:p>
          <a:p>
            <a:pPr algn="ctr"/>
            <a:r>
              <a:rPr lang="en-US" sz="3200" b="1" dirty="0" smtClean="0">
                <a:latin typeface="+mn-lt"/>
              </a:rPr>
              <a:t>European </a:t>
            </a:r>
            <a:r>
              <a:rPr lang="en-US" sz="3200" b="1" dirty="0">
                <a:latin typeface="+mn-lt"/>
              </a:rPr>
              <a:t>Landslide Hazard Maps: Fostering European Harmonization of Slope Movement Hazard Assessment at various spatial scales</a:t>
            </a:r>
            <a:endParaRPr lang="en-GB" sz="3200" dirty="0">
              <a:latin typeface="+mn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606193" y="7603324"/>
            <a:ext cx="9144000" cy="124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With contributions of:</a:t>
            </a:r>
          </a:p>
          <a:p>
            <a:pPr marL="0" indent="0" algn="ctr">
              <a:buNone/>
            </a:pPr>
            <a:r>
              <a:rPr lang="en-US" sz="1800" dirty="0" smtClean="0"/>
              <a:t>GHHD: </a:t>
            </a:r>
            <a:r>
              <a:rPr lang="en-US" sz="1800" dirty="0" err="1" smtClean="0"/>
              <a:t>Zurab</a:t>
            </a:r>
            <a:r>
              <a:rPr lang="en-US" sz="1800" dirty="0" smtClean="0"/>
              <a:t> </a:t>
            </a:r>
            <a:r>
              <a:rPr lang="en-US" sz="1800" dirty="0" err="1" smtClean="0"/>
              <a:t>Chelidze</a:t>
            </a:r>
            <a:r>
              <a:rPr lang="en-US" sz="1800" dirty="0" smtClean="0"/>
              <a:t>, </a:t>
            </a:r>
            <a:r>
              <a:rPr lang="en-US" sz="1800" dirty="0" err="1" smtClean="0"/>
              <a:t>Nodar</a:t>
            </a:r>
            <a:r>
              <a:rPr lang="en-US" sz="1800" dirty="0" smtClean="0"/>
              <a:t> </a:t>
            </a:r>
            <a:r>
              <a:rPr lang="en-US" sz="1800" dirty="0" err="1" smtClean="0"/>
              <a:t>Varamashvili</a:t>
            </a:r>
            <a:r>
              <a:rPr lang="en-US" sz="1800" dirty="0" smtClean="0"/>
              <a:t>, </a:t>
            </a:r>
            <a:r>
              <a:rPr lang="en-US" sz="1800" dirty="0" err="1" smtClean="0"/>
              <a:t>Tamaz</a:t>
            </a:r>
            <a:r>
              <a:rPr lang="en-US" sz="1800" dirty="0" smtClean="0"/>
              <a:t> </a:t>
            </a:r>
            <a:r>
              <a:rPr lang="en-US" sz="1800" dirty="0" err="1" smtClean="0"/>
              <a:t>Chelidze</a:t>
            </a:r>
            <a:r>
              <a:rPr lang="en-US" sz="1800" dirty="0" smtClean="0"/>
              <a:t>, Victor </a:t>
            </a:r>
            <a:r>
              <a:rPr lang="en-US" sz="1800" dirty="0" err="1" smtClean="0"/>
              <a:t>Chikhladze</a:t>
            </a:r>
            <a:endParaRPr lang="en-US" sz="1800" dirty="0" smtClean="0"/>
          </a:p>
          <a:p>
            <a:pPr marL="0" indent="0" algn="ctr">
              <a:buNone/>
            </a:pPr>
            <a:r>
              <a:rPr lang="en-GB" sz="1800" dirty="0" smtClean="0"/>
              <a:t>CERG: Clément </a:t>
            </a:r>
            <a:r>
              <a:rPr lang="en-GB" sz="1800" dirty="0" err="1" smtClean="0"/>
              <a:t>Hibert</a:t>
            </a:r>
            <a:r>
              <a:rPr lang="en-GB" sz="1800" dirty="0" smtClean="0"/>
              <a:t>, </a:t>
            </a:r>
            <a:r>
              <a:rPr lang="en-GB" sz="1800" dirty="0" err="1" smtClean="0"/>
              <a:t>Floriane</a:t>
            </a:r>
            <a:r>
              <a:rPr lang="en-GB" sz="1800" dirty="0" smtClean="0"/>
              <a:t> Provost, André </a:t>
            </a:r>
            <a:r>
              <a:rPr lang="en-GB" sz="1800" dirty="0" err="1" smtClean="0"/>
              <a:t>Stumpf</a:t>
            </a:r>
            <a:r>
              <a:rPr lang="en-GB" sz="1800" dirty="0" smtClean="0"/>
              <a:t>, Jean-Philippe </a:t>
            </a:r>
            <a:r>
              <a:rPr lang="en-GB" sz="1800" dirty="0" err="1" smtClean="0"/>
              <a:t>Malet</a:t>
            </a:r>
            <a:endParaRPr lang="en-GB" sz="1800" dirty="0"/>
          </a:p>
        </p:txBody>
      </p:sp>
      <p:pic>
        <p:nvPicPr>
          <p:cNvPr id="3" name="Image 2" descr="LogoCERU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4" t="15737" r="28988" b="48355"/>
          <a:stretch/>
        </p:blipFill>
        <p:spPr>
          <a:xfrm>
            <a:off x="10467018" y="3223463"/>
            <a:ext cx="1549938" cy="960527"/>
          </a:xfrm>
          <a:prstGeom prst="rect">
            <a:avLst/>
          </a:prstGeom>
        </p:spPr>
      </p:pic>
      <p:sp>
        <p:nvSpPr>
          <p:cNvPr id="17" name="Textfeld 3"/>
          <p:cNvSpPr txBox="1"/>
          <p:nvPr/>
        </p:nvSpPr>
        <p:spPr>
          <a:xfrm>
            <a:off x="1686719" y="3517476"/>
            <a:ext cx="867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European </a:t>
            </a:r>
            <a:r>
              <a:rPr lang="de-DE" sz="20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Centre</a:t>
            </a:r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on </a:t>
            </a:r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Urban </a:t>
            </a:r>
            <a:r>
              <a:rPr lang="de-DE" sz="20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Risks</a:t>
            </a:r>
            <a:endParaRPr lang="de-DE" sz="20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83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162793" cy="692696"/>
          </a:xfrm>
        </p:spPr>
        <p:txBody>
          <a:bodyPr>
            <a:noAutofit/>
          </a:bodyPr>
          <a:lstStyle/>
          <a:p>
            <a:r>
              <a:rPr lang="en-US" sz="3200" dirty="0"/>
              <a:t>Standard stationary </a:t>
            </a:r>
            <a:r>
              <a:rPr lang="en-US" sz="3200" dirty="0" smtClean="0"/>
              <a:t>landslide and mudflow susceptibility </a:t>
            </a:r>
            <a:r>
              <a:rPr lang="en-US" sz="3200" dirty="0"/>
              <a:t>maps of Georgia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647"/>
            <a:ext cx="5943600" cy="4202853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26" y="2614807"/>
            <a:ext cx="5943600" cy="42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3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3090" y="1089974"/>
            <a:ext cx="12118909" cy="2211354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This approach uses the long-term (e.g. for 100 years) local precipitation (</a:t>
            </a:r>
            <a:r>
              <a:rPr lang="en-US" sz="2200" dirty="0" err="1"/>
              <a:t>Guzetti</a:t>
            </a:r>
            <a:r>
              <a:rPr lang="en-US" sz="2200" dirty="0"/>
              <a:t>) or soil wetness (Baum, </a:t>
            </a:r>
            <a:r>
              <a:rPr lang="en-US" sz="2200" dirty="0" err="1"/>
              <a:t>Godt</a:t>
            </a:r>
            <a:r>
              <a:rPr lang="en-US" sz="2200" dirty="0"/>
              <a:t>) data as an additional quasi-stationary factor, which can be added to a standard list of factors: slope, geology, etc. </a:t>
            </a:r>
            <a:endParaRPr lang="en-US" sz="2200" dirty="0" smtClean="0">
              <a:solidFill>
                <a:srgbClr val="800000"/>
              </a:solidFill>
            </a:endParaRPr>
          </a:p>
          <a:p>
            <a:pPr algn="ctr"/>
            <a:r>
              <a:rPr lang="en-US" sz="2200" dirty="0" smtClean="0">
                <a:solidFill>
                  <a:srgbClr val="800000"/>
                </a:solidFill>
              </a:rPr>
              <a:t>For </a:t>
            </a:r>
            <a:r>
              <a:rPr lang="en-US" sz="2200" dirty="0">
                <a:solidFill>
                  <a:srgbClr val="800000"/>
                </a:solidFill>
              </a:rPr>
              <a:t>including precipitation triggering effects we </a:t>
            </a:r>
            <a:r>
              <a:rPr lang="en-US" sz="2200" dirty="0" smtClean="0">
                <a:solidFill>
                  <a:srgbClr val="800000"/>
                </a:solidFill>
              </a:rPr>
              <a:t>used </a:t>
            </a:r>
            <a:r>
              <a:rPr lang="en-US" sz="2200" dirty="0">
                <a:solidFill>
                  <a:srgbClr val="800000"/>
                </a:solidFill>
              </a:rPr>
              <a:t>the map of maximum 5-day </a:t>
            </a:r>
            <a:r>
              <a:rPr lang="en-US" sz="2200" dirty="0" smtClean="0">
                <a:solidFill>
                  <a:srgbClr val="800000"/>
                </a:solidFill>
              </a:rPr>
              <a:t>(100 hours) precipitation </a:t>
            </a:r>
            <a:r>
              <a:rPr lang="en-US" sz="2200" dirty="0">
                <a:solidFill>
                  <a:srgbClr val="800000"/>
                </a:solidFill>
              </a:rPr>
              <a:t>for 100 years return period in Georgia (Atlas of geo-hazards of Georgia)</a:t>
            </a:r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3" descr="Rx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27" b="27386"/>
          <a:stretch>
            <a:fillRect/>
          </a:stretch>
        </p:blipFill>
        <p:spPr>
          <a:xfrm>
            <a:off x="1845433" y="2860989"/>
            <a:ext cx="7556876" cy="396422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162793" cy="692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</a:t>
            </a:r>
            <a:r>
              <a:rPr lang="en-US" sz="3200" dirty="0"/>
              <a:t>t</a:t>
            </a:r>
            <a:r>
              <a:rPr lang="en-US" sz="3200" dirty="0" smtClean="0"/>
              <a:t>o integrate dynamic factors in the assessment?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73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162793" cy="692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Development of a Fuzzy Logic approach to integrate datasets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7973" y="1051900"/>
            <a:ext cx="11824515" cy="20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How does FL methodology work?</a:t>
            </a:r>
          </a:p>
          <a:p>
            <a:pPr>
              <a:lnSpc>
                <a:spcPct val="100000"/>
              </a:lnSpc>
              <a:buSzPct val="130000"/>
              <a:buFont typeface="Arial"/>
              <a:buChar char="•"/>
            </a:pPr>
            <a:r>
              <a:rPr lang="en-US" sz="1400" dirty="0" smtClean="0"/>
              <a:t>C</a:t>
            </a:r>
            <a:r>
              <a:rPr lang="en-US" sz="1400" dirty="0" smtClean="0"/>
              <a:t>hoose of the the </a:t>
            </a:r>
            <a:r>
              <a:rPr lang="en-US" sz="1400" dirty="0" smtClean="0"/>
              <a:t>fuzzy sets (linguistic </a:t>
            </a:r>
            <a:r>
              <a:rPr lang="en-US" sz="1400" dirty="0" smtClean="0"/>
              <a:t>terms )</a:t>
            </a:r>
            <a:r>
              <a:rPr lang="en-US" sz="1400" dirty="0" smtClean="0"/>
              <a:t>that describe the linguistic </a:t>
            </a:r>
            <a:r>
              <a:rPr lang="en-US" sz="1400" dirty="0" smtClean="0">
                <a:solidFill>
                  <a:srgbClr val="FF0000"/>
                </a:solidFill>
              </a:rPr>
              <a:t>variable </a:t>
            </a:r>
            <a:r>
              <a:rPr lang="en-US" sz="1400" u="sng" dirty="0" smtClean="0">
                <a:solidFill>
                  <a:srgbClr val="FF0000"/>
                </a:solidFill>
              </a:rPr>
              <a:t>precipitation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very low, low, middle, high, very high</a:t>
            </a:r>
            <a:r>
              <a:rPr lang="en-US" sz="1400" dirty="0" smtClean="0"/>
              <a:t>. </a:t>
            </a:r>
          </a:p>
          <a:p>
            <a:pPr>
              <a:lnSpc>
                <a:spcPct val="100000"/>
              </a:lnSpc>
              <a:buSzPct val="130000"/>
              <a:buFont typeface="Arial"/>
              <a:buChar char="•"/>
            </a:pPr>
            <a:r>
              <a:rPr lang="en-US" sz="1400" dirty="0" smtClean="0"/>
              <a:t>The linguistic terms for linguistic variable </a:t>
            </a:r>
            <a:r>
              <a:rPr lang="en-US" sz="1400" u="sng" dirty="0" smtClean="0">
                <a:solidFill>
                  <a:srgbClr val="FF0000"/>
                </a:solidFill>
              </a:rPr>
              <a:t>hazard </a:t>
            </a:r>
            <a:r>
              <a:rPr lang="en-US" sz="1400" dirty="0" smtClean="0"/>
              <a:t>should be also defined, for example: </a:t>
            </a:r>
            <a:r>
              <a:rPr lang="en-US" sz="1400" dirty="0" smtClean="0">
                <a:solidFill>
                  <a:srgbClr val="FF0000"/>
                </a:solidFill>
              </a:rPr>
              <a:t>no hazard, low hazard, middle hazard, high hazard, very high hazard.</a:t>
            </a:r>
            <a:r>
              <a:rPr lang="en-US" sz="1400" dirty="0" smtClean="0"/>
              <a:t> </a:t>
            </a:r>
          </a:p>
          <a:p>
            <a:pPr>
              <a:lnSpc>
                <a:spcPct val="100000"/>
              </a:lnSpc>
              <a:buSzPct val="130000"/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The next step is to construct </a:t>
            </a:r>
            <a:r>
              <a:rPr lang="en-US" sz="1400" dirty="0" smtClean="0">
                <a:solidFill>
                  <a:srgbClr val="FF0000"/>
                </a:solidFill>
              </a:rPr>
              <a:t>the IF </a:t>
            </a:r>
            <a:r>
              <a:rPr lang="en-US" sz="1400" dirty="0" smtClean="0">
                <a:solidFill>
                  <a:srgbClr val="FF0000"/>
                </a:solidFill>
              </a:rPr>
              <a:t>- THEN rule </a:t>
            </a:r>
            <a:r>
              <a:rPr lang="en-US" sz="1400" dirty="0" smtClean="0">
                <a:solidFill>
                  <a:srgbClr val="FF0000"/>
                </a:solidFill>
              </a:rPr>
              <a:t>bases, </a:t>
            </a:r>
            <a:r>
              <a:rPr lang="en-US" sz="1400" dirty="0" smtClean="0">
                <a:solidFill>
                  <a:srgbClr val="FF0000"/>
                </a:solidFill>
              </a:rPr>
              <a:t>where </a:t>
            </a:r>
            <a:r>
              <a:rPr lang="en-US" sz="1400" dirty="0" smtClean="0"/>
              <a:t>IF-part includes two variables - precipitation and landslide </a:t>
            </a:r>
            <a:r>
              <a:rPr lang="en-US" sz="1400" dirty="0" smtClean="0">
                <a:solidFill>
                  <a:srgbClr val="FF0000"/>
                </a:solidFill>
              </a:rPr>
              <a:t>- they are input variables, and </a:t>
            </a:r>
            <a:r>
              <a:rPr lang="en-US" sz="1400" dirty="0" smtClean="0"/>
              <a:t>one output variable - hazard. </a:t>
            </a:r>
          </a:p>
          <a:p>
            <a:pPr>
              <a:lnSpc>
                <a:spcPct val="100000"/>
              </a:lnSpc>
              <a:buSzPct val="130000"/>
              <a:buFont typeface="Arial"/>
              <a:buChar char="•"/>
            </a:pPr>
            <a:r>
              <a:rPr lang="en-US" sz="1400" dirty="0" smtClean="0"/>
              <a:t>The following rule - </a:t>
            </a:r>
            <a:r>
              <a:rPr lang="en-US" sz="1400" dirty="0" smtClean="0">
                <a:solidFill>
                  <a:srgbClr val="FF0000"/>
                </a:solidFill>
              </a:rPr>
              <a:t>IF precipitation is middle and landslide is not so many THEN hazard is middle - is an example of such rule. </a:t>
            </a:r>
            <a:endParaRPr lang="en-US" sz="1400" dirty="0"/>
          </a:p>
        </p:txBody>
      </p:sp>
      <p:grpSp>
        <p:nvGrpSpPr>
          <p:cNvPr id="4" name="Group 5"/>
          <p:cNvGrpSpPr/>
          <p:nvPr/>
        </p:nvGrpSpPr>
        <p:grpSpPr>
          <a:xfrm>
            <a:off x="2917732" y="4772077"/>
            <a:ext cx="838200" cy="685800"/>
            <a:chOff x="573958" y="1447800"/>
            <a:chExt cx="645242" cy="609600"/>
          </a:xfrm>
          <a:solidFill>
            <a:srgbClr val="FFFF00"/>
          </a:solidFill>
        </p:grpSpPr>
        <p:sp>
          <p:nvSpPr>
            <p:cNvPr id="5" name="Heptagon 6"/>
            <p:cNvSpPr/>
            <p:nvPr/>
          </p:nvSpPr>
          <p:spPr>
            <a:xfrm>
              <a:off x="573958" y="1447800"/>
              <a:ext cx="645242" cy="609600"/>
            </a:xfrm>
            <a:prstGeom prst="hept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788480" y="1583267"/>
              <a:ext cx="254745" cy="273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163106" y="3108583"/>
            <a:ext cx="845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If the landslide hazard of </a:t>
            </a:r>
            <a:r>
              <a:rPr lang="en-US" sz="1600" dirty="0"/>
              <a:t>the </a:t>
            </a:r>
            <a:r>
              <a:rPr lang="en-US" sz="1600" dirty="0" smtClean="0"/>
              <a:t>polygon</a:t>
            </a:r>
            <a:r>
              <a:rPr lang="en-US" sz="1600" dirty="0" smtClean="0"/>
              <a:t> </a:t>
            </a:r>
            <a:r>
              <a:rPr lang="en-US" sz="1600" dirty="0"/>
              <a:t>equals to </a:t>
            </a:r>
            <a:r>
              <a:rPr lang="en-US" sz="1600" b="1" dirty="0"/>
              <a:t>2</a:t>
            </a:r>
            <a:r>
              <a:rPr lang="en-US" sz="1600" dirty="0"/>
              <a:t> and precipitation of the same </a:t>
            </a:r>
            <a:r>
              <a:rPr lang="en-US" sz="1600" dirty="0" smtClean="0"/>
              <a:t>polygon equals </a:t>
            </a:r>
            <a:r>
              <a:rPr lang="en-US" sz="1600" dirty="0"/>
              <a:t>to </a:t>
            </a:r>
            <a:r>
              <a:rPr lang="en-US" sz="1600" b="1" dirty="0" smtClean="0"/>
              <a:t>190 </a:t>
            </a:r>
            <a:r>
              <a:rPr lang="en-US" sz="1600" b="1" dirty="0" smtClean="0"/>
              <a:t>mm</a:t>
            </a:r>
            <a:r>
              <a:rPr lang="en-US" sz="1600" dirty="0" smtClean="0"/>
              <a:t> </a:t>
            </a:r>
            <a:r>
              <a:rPr lang="en-US" sz="1600" dirty="0"/>
              <a:t>(which belongs to the “High” group of precipitation, with the </a:t>
            </a:r>
            <a:r>
              <a:rPr lang="en-US" sz="1600" dirty="0" smtClean="0"/>
              <a:t>same </a:t>
            </a:r>
            <a:r>
              <a:rPr lang="en-US" sz="1600" dirty="0"/>
              <a:t>membership function) </a:t>
            </a:r>
          </a:p>
          <a:p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431702"/>
              </p:ext>
            </p:extLst>
          </p:nvPr>
        </p:nvGraphicFramePr>
        <p:xfrm>
          <a:off x="6651532" y="3964600"/>
          <a:ext cx="4114800" cy="233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2680213" y="4310412"/>
            <a:ext cx="231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Landslide</a:t>
            </a:r>
          </a:p>
        </p:txBody>
      </p:sp>
      <p:cxnSp>
        <p:nvCxnSpPr>
          <p:cNvPr id="10" name="Straight Connector 15"/>
          <p:cNvCxnSpPr/>
          <p:nvPr/>
        </p:nvCxnSpPr>
        <p:spPr>
          <a:xfrm flipV="1">
            <a:off x="8556532" y="5000676"/>
            <a:ext cx="0" cy="106680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/>
          <p:cNvCxnSpPr/>
          <p:nvPr/>
        </p:nvCxnSpPr>
        <p:spPr>
          <a:xfrm flipH="1">
            <a:off x="6956332" y="5000676"/>
            <a:ext cx="1524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20"/>
          <p:cNvSpPr/>
          <p:nvPr/>
        </p:nvSpPr>
        <p:spPr>
          <a:xfrm>
            <a:off x="4693069" y="4631708"/>
            <a:ext cx="1069258" cy="8554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116788" y="6326108"/>
            <a:ext cx="852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then we get the membership function of the landslide </a:t>
            </a:r>
            <a:r>
              <a:rPr lang="en-US" sz="1600" dirty="0" smtClean="0"/>
              <a:t>hazard </a:t>
            </a:r>
            <a:r>
              <a:rPr lang="en-US" sz="1600" dirty="0"/>
              <a:t>groups</a:t>
            </a:r>
          </a:p>
          <a:p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7059" y="3092824"/>
            <a:ext cx="8665882" cy="36605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150471" y="3107765"/>
            <a:ext cx="80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Example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2548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162793" cy="692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Development of a Fuzzy Logic approach to integrate datasets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46982"/>
              </p:ext>
            </p:extLst>
          </p:nvPr>
        </p:nvGraphicFramePr>
        <p:xfrm>
          <a:off x="601103" y="1390276"/>
          <a:ext cx="1060132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14133240" imgH="6666480" progId="Photoshop.Image.13">
                  <p:embed/>
                </p:oleObj>
              </mc:Choice>
              <mc:Fallback>
                <p:oleObj name="Image" r:id="rId3" imgW="14133240" imgH="6666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103" y="1390276"/>
                        <a:ext cx="10601325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48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960142"/>
              </p:ext>
            </p:extLst>
          </p:nvPr>
        </p:nvGraphicFramePr>
        <p:xfrm>
          <a:off x="1972234" y="734305"/>
          <a:ext cx="8658225" cy="612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Image" r:id="rId3" imgW="12926880" imgH="9142560" progId="Photoshop.Image.13">
                  <p:embed/>
                </p:oleObj>
              </mc:Choice>
              <mc:Fallback>
                <p:oleObj name="Image" r:id="rId3" imgW="1292688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2234" y="734305"/>
                        <a:ext cx="8658225" cy="612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2886075"/>
            <a:ext cx="3072276" cy="21724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528745" cy="692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Results: rainfall-triggered landslide hazard map for rain event of 100 </a:t>
            </a:r>
            <a:r>
              <a:rPr lang="en-US" sz="2800" dirty="0" err="1" smtClean="0"/>
              <a:t>yr</a:t>
            </a:r>
            <a:r>
              <a:rPr lang="en-US" sz="2800" dirty="0" smtClean="0"/>
              <a:t> return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48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7" y="216024"/>
            <a:ext cx="12528745" cy="692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Results: rainfall-triggered landslide hazard map for rain event of 100 </a:t>
            </a:r>
            <a:r>
              <a:rPr lang="en-US" sz="2800" dirty="0" err="1" smtClean="0"/>
              <a:t>yr</a:t>
            </a:r>
            <a:r>
              <a:rPr lang="en-US" sz="2800" dirty="0" smtClean="0"/>
              <a:t> return period</a:t>
            </a:r>
            <a:endParaRPr lang="en-US" sz="2800" dirty="0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44674"/>
              </p:ext>
            </p:extLst>
          </p:nvPr>
        </p:nvGraphicFramePr>
        <p:xfrm>
          <a:off x="1977913" y="732117"/>
          <a:ext cx="8682441" cy="614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Image" r:id="rId3" imgW="12926880" imgH="9142560" progId="Photoshop.Image.13">
                  <p:embed/>
                </p:oleObj>
              </mc:Choice>
              <mc:Fallback>
                <p:oleObj name="Image" r:id="rId3" imgW="1292688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7913" y="732117"/>
                        <a:ext cx="8682441" cy="6140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2886075"/>
            <a:ext cx="3072276" cy="21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r 22"/>
          <p:cNvGrpSpPr/>
          <p:nvPr/>
        </p:nvGrpSpPr>
        <p:grpSpPr>
          <a:xfrm>
            <a:off x="2599377" y="1826399"/>
            <a:ext cx="9285898" cy="1027889"/>
            <a:chOff x="2582885" y="539750"/>
            <a:chExt cx="9285898" cy="1027889"/>
          </a:xfrm>
        </p:grpSpPr>
        <p:pic>
          <p:nvPicPr>
            <p:cNvPr id="24" name="Picture 1" descr="http://www.coe.int/documents/7354522/8535162/GHHD-1.png/cd8fde48-65bd-4a84-9221-5d24119acef4?t=14042815440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8518" y="539750"/>
              <a:ext cx="980265" cy="9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aaaaa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66612" y="587375"/>
              <a:ext cx="1100401" cy="98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feld 3"/>
            <p:cNvSpPr txBox="1"/>
            <p:nvPr/>
          </p:nvSpPr>
          <p:spPr>
            <a:xfrm>
              <a:off x="2582885" y="750109"/>
              <a:ext cx="6753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M.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Nodia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Institute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Geophysics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European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“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Geodynamical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Hazards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High Dams</a:t>
              </a:r>
            </a:p>
          </p:txBody>
        </p:sp>
      </p:grpSp>
      <p:pic>
        <p:nvPicPr>
          <p:cNvPr id="27" name="Picture 10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12" y="127000"/>
            <a:ext cx="1740015" cy="1268761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1732227" y="494379"/>
            <a:ext cx="10031139" cy="980728"/>
            <a:chOff x="1682751" y="1847007"/>
            <a:chExt cx="10031139" cy="980728"/>
          </a:xfrm>
        </p:grpSpPr>
        <p:pic>
          <p:nvPicPr>
            <p:cNvPr id="29" name="Picture 9" descr="download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2600" y="1847007"/>
              <a:ext cx="1151290" cy="980728"/>
            </a:xfrm>
            <a:prstGeom prst="rect">
              <a:avLst/>
            </a:prstGeom>
          </p:spPr>
        </p:pic>
        <p:sp>
          <p:nvSpPr>
            <p:cNvPr id="30" name="Textfeld 3"/>
            <p:cNvSpPr txBox="1"/>
            <p:nvPr/>
          </p:nvSpPr>
          <p:spPr>
            <a:xfrm>
              <a:off x="1682751" y="1962959"/>
              <a:ext cx="867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European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on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Geomorphological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Hazards</a:t>
              </a:r>
              <a:endPara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/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Européen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sur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les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Risques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Géomorphologiques</a:t>
              </a:r>
              <a:endParaRPr lang="de-DE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1505387" y="42142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smtClean="0">
                <a:latin typeface="+mn-lt"/>
              </a:rPr>
              <a:t>Project </a:t>
            </a:r>
            <a:r>
              <a:rPr lang="en-US" sz="2400" b="1" i="1" dirty="0" smtClean="0">
                <a:latin typeface="+mn-lt"/>
              </a:rPr>
              <a:t>2018-2019 </a:t>
            </a:r>
            <a:r>
              <a:rPr lang="mr-IN" sz="2400" b="1" i="1" dirty="0" smtClean="0">
                <a:latin typeface="+mn-lt"/>
              </a:rPr>
              <a:t>–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smtClean="0">
                <a:latin typeface="+mn-lt"/>
              </a:rPr>
              <a:t>Objectives</a:t>
            </a:r>
            <a:r>
              <a:rPr lang="en-US" sz="2400" b="1" i="1" dirty="0" smtClean="0">
                <a:latin typeface="+mn-lt"/>
              </a:rPr>
              <a:t> 2018</a:t>
            </a:r>
            <a:endParaRPr lang="en-US" sz="2400" b="1" i="1" dirty="0" smtClean="0">
              <a:latin typeface="+mn-lt"/>
            </a:endParaRPr>
          </a:p>
          <a:p>
            <a:pPr algn="ctr"/>
            <a:endParaRPr lang="en-US" sz="2400" b="1" i="1" dirty="0" smtClean="0">
              <a:latin typeface="+mn-lt"/>
            </a:endParaRPr>
          </a:p>
          <a:p>
            <a:pPr algn="ctr"/>
            <a:r>
              <a:rPr lang="en-US" sz="3200" b="1" dirty="0">
                <a:latin typeface="+mn-lt"/>
              </a:rPr>
              <a:t>Space data in Disaster Risk Reduction: using satellite precipitation data and hydrological information for leapfrogging landslide forecasting</a:t>
            </a:r>
            <a:endParaRPr lang="en-GB" sz="3200" dirty="0">
              <a:latin typeface="+mn-lt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606193" y="7603324"/>
            <a:ext cx="9144000" cy="124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With contributions of:</a:t>
            </a:r>
          </a:p>
          <a:p>
            <a:pPr marL="0" indent="0" algn="ctr">
              <a:buNone/>
            </a:pPr>
            <a:r>
              <a:rPr lang="en-US" sz="1800" dirty="0" smtClean="0"/>
              <a:t>GHHD: </a:t>
            </a:r>
            <a:r>
              <a:rPr lang="en-US" sz="1800" dirty="0" err="1" smtClean="0"/>
              <a:t>Zurab</a:t>
            </a:r>
            <a:r>
              <a:rPr lang="en-US" sz="1800" dirty="0" smtClean="0"/>
              <a:t> </a:t>
            </a:r>
            <a:r>
              <a:rPr lang="en-US" sz="1800" dirty="0" err="1" smtClean="0"/>
              <a:t>Chelidze</a:t>
            </a:r>
            <a:r>
              <a:rPr lang="en-US" sz="1800" dirty="0" smtClean="0"/>
              <a:t>, </a:t>
            </a:r>
            <a:r>
              <a:rPr lang="en-US" sz="1800" dirty="0" err="1" smtClean="0"/>
              <a:t>Nodar</a:t>
            </a:r>
            <a:r>
              <a:rPr lang="en-US" sz="1800" dirty="0" smtClean="0"/>
              <a:t> </a:t>
            </a:r>
            <a:r>
              <a:rPr lang="en-US" sz="1800" dirty="0" err="1" smtClean="0"/>
              <a:t>Varamashvili</a:t>
            </a:r>
            <a:r>
              <a:rPr lang="en-US" sz="1800" dirty="0" smtClean="0"/>
              <a:t>, </a:t>
            </a:r>
            <a:r>
              <a:rPr lang="en-US" sz="1800" dirty="0" err="1" smtClean="0"/>
              <a:t>Tamaz</a:t>
            </a:r>
            <a:r>
              <a:rPr lang="en-US" sz="1800" dirty="0" smtClean="0"/>
              <a:t> </a:t>
            </a:r>
            <a:r>
              <a:rPr lang="en-US" sz="1800" dirty="0" err="1" smtClean="0"/>
              <a:t>Chelidze</a:t>
            </a:r>
            <a:r>
              <a:rPr lang="en-US" sz="1800" dirty="0" smtClean="0"/>
              <a:t>, Victor </a:t>
            </a:r>
            <a:r>
              <a:rPr lang="en-US" sz="1800" dirty="0" err="1" smtClean="0"/>
              <a:t>Chikhladze</a:t>
            </a:r>
            <a:endParaRPr lang="en-US" sz="1800" dirty="0" smtClean="0"/>
          </a:p>
          <a:p>
            <a:pPr marL="0" indent="0" algn="ctr">
              <a:buNone/>
            </a:pPr>
            <a:r>
              <a:rPr lang="en-GB" sz="1800" dirty="0" smtClean="0"/>
              <a:t>CERG: Clément </a:t>
            </a:r>
            <a:r>
              <a:rPr lang="en-GB" sz="1800" dirty="0" err="1" smtClean="0"/>
              <a:t>Hibert</a:t>
            </a:r>
            <a:r>
              <a:rPr lang="en-GB" sz="1800" dirty="0" smtClean="0"/>
              <a:t>, </a:t>
            </a:r>
            <a:r>
              <a:rPr lang="en-GB" sz="1800" dirty="0" err="1" smtClean="0"/>
              <a:t>Floriane</a:t>
            </a:r>
            <a:r>
              <a:rPr lang="en-GB" sz="1800" dirty="0" smtClean="0"/>
              <a:t> Provost, André </a:t>
            </a:r>
            <a:r>
              <a:rPr lang="en-GB" sz="1800" dirty="0" err="1" smtClean="0"/>
              <a:t>Stumpf</a:t>
            </a:r>
            <a:r>
              <a:rPr lang="en-GB" sz="1800" dirty="0" smtClean="0"/>
              <a:t>, Jean-Philippe </a:t>
            </a:r>
            <a:r>
              <a:rPr lang="en-GB" sz="1800" dirty="0" err="1" smtClean="0"/>
              <a:t>Malet</a:t>
            </a:r>
            <a:endParaRPr lang="en-GB" sz="1800" dirty="0"/>
          </a:p>
        </p:txBody>
      </p:sp>
      <p:pic>
        <p:nvPicPr>
          <p:cNvPr id="33" name="Image 32" descr="LogoCERU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4" t="15737" r="28988" b="48355"/>
          <a:stretch/>
        </p:blipFill>
        <p:spPr>
          <a:xfrm>
            <a:off x="10467018" y="3223463"/>
            <a:ext cx="1549938" cy="960527"/>
          </a:xfrm>
          <a:prstGeom prst="rect">
            <a:avLst/>
          </a:prstGeom>
        </p:spPr>
      </p:pic>
      <p:sp>
        <p:nvSpPr>
          <p:cNvPr id="34" name="Textfeld 3"/>
          <p:cNvSpPr txBox="1"/>
          <p:nvPr/>
        </p:nvSpPr>
        <p:spPr>
          <a:xfrm>
            <a:off x="1686719" y="3517476"/>
            <a:ext cx="867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European </a:t>
            </a:r>
            <a:r>
              <a:rPr lang="de-DE" sz="20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Centre</a:t>
            </a:r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on </a:t>
            </a:r>
            <a:r>
              <a:rPr lang="de-DE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Urban </a:t>
            </a:r>
            <a:r>
              <a:rPr lang="de-DE" sz="20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Risks</a:t>
            </a:r>
            <a:endParaRPr lang="de-DE" sz="20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95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GSMaP_MWR_dail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893" y="1673412"/>
            <a:ext cx="7554444" cy="4347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91327" y="443286"/>
            <a:ext cx="121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1" dirty="0" err="1" smtClean="0"/>
              <a:t>Improving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methodology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defining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dynamic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landslide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hazard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maps</a:t>
            </a:r>
            <a:r>
              <a:rPr lang="fr-FR" sz="2400" b="1" dirty="0"/>
              <a:t>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hydrological</a:t>
            </a:r>
            <a:r>
              <a:rPr lang="fr-FR" sz="2400" b="1" dirty="0" smtClean="0"/>
              <a:t> information and satellite-</a:t>
            </a:r>
            <a:r>
              <a:rPr lang="fr-FR" sz="2400" b="1" dirty="0" err="1" smtClean="0"/>
              <a:t>derived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</a:t>
            </a:r>
            <a:r>
              <a:rPr lang="fr-FR" sz="2400" b="1" dirty="0" err="1" smtClean="0"/>
              <a:t>recipitation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forecast</a:t>
            </a:r>
            <a:endParaRPr lang="fr-FR" sz="2400" b="1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114" y="5487906"/>
            <a:ext cx="11837841" cy="83285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Analysis of extreme storm events creating landslide disasters </a:t>
            </a:r>
          </a:p>
          <a:p>
            <a:pPr marL="457200" lvl="1" indent="0">
              <a:buNone/>
            </a:pPr>
            <a:r>
              <a:rPr lang="en-GB" sz="2000" b="1" dirty="0" smtClean="0">
                <a:sym typeface="Wingdings"/>
              </a:rPr>
              <a:t> scaling laws among landslide properties (size, number, </a:t>
            </a:r>
            <a:r>
              <a:rPr lang="en-GB" sz="2000" b="1" dirty="0" err="1" smtClean="0">
                <a:sym typeface="Wingdings"/>
              </a:rPr>
              <a:t>runout</a:t>
            </a:r>
            <a:r>
              <a:rPr lang="en-GB" sz="2000" b="1" dirty="0" smtClean="0">
                <a:sym typeface="Wingdings"/>
              </a:rPr>
              <a:t>) and rain properties</a:t>
            </a:r>
            <a:endParaRPr lang="en-GB" sz="2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1917" y="1288991"/>
            <a:ext cx="10515600" cy="114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Identification of the best hydrological information to integrate (e.g.; soil moisture  products, </a:t>
            </a:r>
            <a:r>
              <a:rPr lang="en-US" sz="2000" dirty="0" err="1" smtClean="0">
                <a:latin typeface="Calibri"/>
                <a:cs typeface="Calibri"/>
              </a:rPr>
              <a:t>etc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2000" dirty="0" smtClean="0">
                <a:latin typeface="Calibri"/>
                <a:cs typeface="Calibri"/>
              </a:rPr>
              <a:t>Test on several regions where datasets already available and collaboration established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42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4056" y="243553"/>
            <a:ext cx="11837841" cy="83285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Analysis of extreme storm events creating landslide disasters </a:t>
            </a:r>
          </a:p>
          <a:p>
            <a:pPr marL="457200" lvl="1" indent="0">
              <a:buNone/>
            </a:pPr>
            <a:r>
              <a:rPr lang="en-GB" sz="2000" b="1" dirty="0" smtClean="0">
                <a:sym typeface="Wingdings"/>
              </a:rPr>
              <a:t> scaling laws among landslide properties (size, number, </a:t>
            </a:r>
            <a:r>
              <a:rPr lang="en-GB" sz="2000" b="1" dirty="0" err="1" smtClean="0">
                <a:sym typeface="Wingdings"/>
              </a:rPr>
              <a:t>runout</a:t>
            </a:r>
            <a:r>
              <a:rPr lang="en-GB" sz="2000" b="1" dirty="0" smtClean="0">
                <a:sym typeface="Wingdings"/>
              </a:rPr>
              <a:t>) and rain properties</a:t>
            </a:r>
            <a:endParaRPr lang="en-GB" sz="20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432" y="1044223"/>
            <a:ext cx="3581400" cy="279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11432" y="1120424"/>
            <a:ext cx="1981200" cy="3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 sz="1050" b="0" dirty="0" err="1" smtClean="0"/>
              <a:t>Scalling</a:t>
            </a:r>
            <a:r>
              <a:rPr lang="de-DE" sz="1050" b="0" dirty="0" smtClean="0"/>
              <a:t> </a:t>
            </a:r>
            <a:r>
              <a:rPr lang="de-DE" sz="1050" b="0" dirty="0" err="1" smtClean="0"/>
              <a:t>lawsTaiwan</a:t>
            </a:r>
            <a:r>
              <a:rPr lang="de-DE" sz="1050" b="0" dirty="0" smtClean="0"/>
              <a:t>.</a:t>
            </a:r>
            <a:endParaRPr lang="de-DE" sz="1050" b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00" y="3973512"/>
            <a:ext cx="91440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42532" y="1637720"/>
            <a:ext cx="6177115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just"/>
            <a:r>
              <a:rPr lang="de-DE" sz="2000" b="0" dirty="0" smtClean="0">
                <a:latin typeface="Calibri"/>
                <a:cs typeface="Calibri"/>
              </a:rPr>
              <a:t>Global </a:t>
            </a:r>
            <a:r>
              <a:rPr lang="de-DE" sz="2000" b="0" dirty="0" err="1" smtClean="0">
                <a:latin typeface="Calibri"/>
                <a:cs typeface="Calibri"/>
              </a:rPr>
              <a:t>appro</a:t>
            </a:r>
            <a:r>
              <a:rPr lang="de-DE" sz="2000" b="0" dirty="0" smtClean="0">
                <a:latin typeface="Calibri"/>
                <a:cs typeface="Calibri"/>
              </a:rPr>
              <a:t>	</a:t>
            </a:r>
            <a:r>
              <a:rPr lang="de-DE" sz="2000" b="0" dirty="0" err="1" smtClean="0">
                <a:latin typeface="Calibri"/>
                <a:cs typeface="Calibri"/>
              </a:rPr>
              <a:t>ch</a:t>
            </a:r>
            <a:r>
              <a:rPr lang="de-DE" sz="2000" b="0" dirty="0" smtClean="0">
                <a:latin typeface="Calibri"/>
                <a:cs typeface="Calibri"/>
              </a:rPr>
              <a:t>: </a:t>
            </a:r>
            <a:endParaRPr lang="de-DE" sz="2000" dirty="0">
              <a:latin typeface="Calibri"/>
              <a:cs typeface="Calibri"/>
            </a:endParaRPr>
          </a:p>
          <a:p>
            <a:pPr algn="just"/>
            <a:r>
              <a:rPr lang="de-DE" sz="2000" b="0" dirty="0" smtClean="0">
                <a:latin typeface="Calibri"/>
                <a:cs typeface="Calibri"/>
              </a:rPr>
              <a:t>- Diverse </a:t>
            </a:r>
            <a:r>
              <a:rPr lang="de-DE" sz="2000" b="0" dirty="0" err="1" smtClean="0">
                <a:latin typeface="Calibri"/>
                <a:cs typeface="Calibri"/>
              </a:rPr>
              <a:t>sites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and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precipitation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conditions</a:t>
            </a:r>
            <a:endParaRPr lang="de-DE" sz="2000" b="0" dirty="0" smtClean="0">
              <a:latin typeface="Calibri"/>
              <a:cs typeface="Calibri"/>
            </a:endParaRPr>
          </a:p>
          <a:p>
            <a:pPr marL="171450" indent="-171450" algn="just">
              <a:buFontTx/>
              <a:buChar char="-"/>
            </a:pPr>
            <a:r>
              <a:rPr lang="de-DE" sz="2000" b="0" dirty="0" smtClean="0">
                <a:latin typeface="Calibri"/>
                <a:cs typeface="Calibri"/>
              </a:rPr>
              <a:t>Focus on </a:t>
            </a:r>
            <a:r>
              <a:rPr lang="de-DE" sz="2000" b="0" dirty="0" err="1" smtClean="0">
                <a:latin typeface="Calibri"/>
                <a:cs typeface="Calibri"/>
              </a:rPr>
              <a:t>Tropics</a:t>
            </a:r>
            <a:r>
              <a:rPr lang="de-DE" sz="2000" b="0" dirty="0" smtClean="0">
                <a:latin typeface="Calibri"/>
                <a:cs typeface="Calibri"/>
              </a:rPr>
              <a:t>, </a:t>
            </a:r>
          </a:p>
          <a:p>
            <a:pPr marL="171450" indent="-171450" algn="just">
              <a:buFontTx/>
              <a:buChar char="-"/>
            </a:pPr>
            <a:r>
              <a:rPr lang="de-DE" sz="2000" dirty="0" smtClean="0">
                <a:latin typeface="Calibri"/>
                <a:cs typeface="Calibri"/>
              </a:rPr>
              <a:t>Focus on </a:t>
            </a:r>
            <a:r>
              <a:rPr lang="de-DE" sz="2000" b="0" dirty="0" err="1" smtClean="0">
                <a:latin typeface="Calibri"/>
                <a:cs typeface="Calibri"/>
              </a:rPr>
              <a:t>sedimentary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and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crystalline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roks</a:t>
            </a:r>
            <a:endParaRPr lang="de-DE" sz="2000" dirty="0">
              <a:latin typeface="Calibri"/>
              <a:cs typeface="Calibri"/>
            </a:endParaRPr>
          </a:p>
          <a:p>
            <a:pPr marL="171450" indent="-171450" algn="just">
              <a:buFontTx/>
              <a:buChar char="-"/>
            </a:pPr>
            <a:r>
              <a:rPr lang="de-DE" sz="2000" b="0" dirty="0" smtClean="0">
                <a:latin typeface="Calibri"/>
                <a:cs typeface="Calibri"/>
              </a:rPr>
              <a:t>Focus on </a:t>
            </a:r>
            <a:r>
              <a:rPr lang="de-DE" sz="2000" b="0" dirty="0" err="1" smtClean="0">
                <a:latin typeface="Calibri"/>
                <a:cs typeface="Calibri"/>
              </a:rPr>
              <a:t>several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tectonics</a:t>
            </a:r>
            <a:r>
              <a:rPr lang="de-DE" sz="2000" b="0" dirty="0" smtClean="0">
                <a:latin typeface="Calibri"/>
                <a:cs typeface="Calibri"/>
              </a:rPr>
              <a:t> </a:t>
            </a:r>
            <a:r>
              <a:rPr lang="de-DE" sz="2000" b="0" dirty="0" err="1" smtClean="0">
                <a:latin typeface="Calibri"/>
                <a:cs typeface="Calibri"/>
              </a:rPr>
              <a:t>forcings</a:t>
            </a:r>
            <a:endParaRPr lang="de-DE" sz="2000" b="0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797" y="5101293"/>
            <a:ext cx="162814" cy="19539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31437" y="4938323"/>
            <a:ext cx="98265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smtClean="0">
                <a:solidFill>
                  <a:srgbClr val="000000"/>
                </a:solidFill>
              </a:rPr>
              <a:t>Ethiopie</a:t>
            </a:r>
          </a:p>
          <a:p>
            <a:pPr algn="ctr"/>
            <a:r>
              <a:rPr lang="fr-FR" sz="1050" dirty="0" smtClean="0">
                <a:solidFill>
                  <a:srgbClr val="000000"/>
                </a:solidFill>
              </a:rPr>
              <a:t>(Volcanique)</a:t>
            </a:r>
          </a:p>
          <a:p>
            <a:pPr algn="ctr"/>
            <a:r>
              <a:rPr lang="fr-FR" sz="1050" dirty="0" smtClean="0">
                <a:solidFill>
                  <a:srgbClr val="000000"/>
                </a:solidFill>
              </a:rPr>
              <a:t>++, ++, +</a:t>
            </a:r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" y="0"/>
            <a:ext cx="12183521" cy="68511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7360" y="236566"/>
            <a:ext cx="624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Calibri"/>
                <a:cs typeface="Calibri"/>
              </a:rPr>
              <a:t>Landslide</a:t>
            </a:r>
            <a:r>
              <a:rPr lang="fr-FR" sz="20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alibri"/>
                <a:cs typeface="Calibri"/>
              </a:rPr>
              <a:t>event</a:t>
            </a:r>
            <a:r>
              <a:rPr lang="fr-FR" sz="2000" dirty="0" smtClean="0">
                <a:solidFill>
                  <a:schemeClr val="bg1"/>
                </a:solidFill>
                <a:latin typeface="Calibri"/>
                <a:cs typeface="Calibri"/>
              </a:rPr>
              <a:t> in </a:t>
            </a:r>
            <a:r>
              <a:rPr lang="fr-FR" sz="2000" dirty="0" smtClean="0">
                <a:solidFill>
                  <a:schemeClr val="bg1"/>
                </a:solidFill>
                <a:latin typeface="Calibri"/>
                <a:cs typeface="Calibri"/>
              </a:rPr>
              <a:t>Freetown, </a:t>
            </a:r>
            <a:r>
              <a:rPr lang="fr-FR" sz="2000" dirty="0" err="1" smtClean="0">
                <a:solidFill>
                  <a:schemeClr val="bg1"/>
                </a:solidFill>
                <a:latin typeface="Calibri"/>
                <a:cs typeface="Calibri"/>
              </a:rPr>
              <a:t>Summer</a:t>
            </a:r>
            <a:r>
              <a:rPr lang="fr-FR" sz="2000" dirty="0" smtClean="0">
                <a:solidFill>
                  <a:schemeClr val="bg1"/>
                </a:solidFill>
                <a:latin typeface="Calibri"/>
                <a:cs typeface="Calibri"/>
              </a:rPr>
              <a:t> 2017 </a:t>
            </a:r>
            <a:r>
              <a:rPr lang="mr-IN" sz="2000" dirty="0" smtClean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lang="fr-FR" sz="2000" dirty="0" smtClean="0">
                <a:solidFill>
                  <a:schemeClr val="bg1"/>
                </a:solidFill>
                <a:latin typeface="Calibri"/>
                <a:cs typeface="Calibri"/>
              </a:rPr>
              <a:t> Sierra Leone</a:t>
            </a:r>
            <a:endParaRPr lang="fr-FR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07176" y="5946589"/>
            <a:ext cx="2089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FFFFFF"/>
                </a:solidFill>
              </a:rPr>
              <a:t>Thank</a:t>
            </a:r>
            <a:r>
              <a:rPr lang="fr-FR" sz="3200" b="1" dirty="0" smtClean="0">
                <a:solidFill>
                  <a:srgbClr val="FFFFFF"/>
                </a:solidFill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</a:rPr>
              <a:t>you</a:t>
            </a:r>
            <a:r>
              <a:rPr lang="fr-FR" sz="3200" b="1" dirty="0" smtClean="0">
                <a:solidFill>
                  <a:srgbClr val="FFFFFF"/>
                </a:solidFill>
              </a:rPr>
              <a:t>!</a:t>
            </a:r>
            <a:endParaRPr lang="fr-FR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1327" y="443286"/>
            <a:ext cx="121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Objectives</a:t>
            </a:r>
            <a:endParaRPr lang="fr-FR" sz="24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9347" y="1230506"/>
            <a:ext cx="111386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To </a:t>
            </a:r>
            <a:r>
              <a:rPr lang="fr-FR" sz="2400" dirty="0" err="1" smtClean="0"/>
              <a:t>finalize</a:t>
            </a:r>
            <a:r>
              <a:rPr lang="fr-FR" sz="2400" dirty="0" smtClean="0"/>
              <a:t> and </a:t>
            </a:r>
            <a:r>
              <a:rPr lang="fr-FR" sz="2400" dirty="0" err="1" smtClean="0"/>
              <a:t>critically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evaluate</a:t>
            </a:r>
            <a:r>
              <a:rPr lang="fr-FR" sz="2400" dirty="0" smtClean="0"/>
              <a:t> the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Landslide</a:t>
            </a:r>
            <a:r>
              <a:rPr lang="fr-FR" sz="2400" dirty="0" smtClean="0"/>
              <a:t> </a:t>
            </a:r>
            <a:r>
              <a:rPr lang="fr-FR" sz="2400" dirty="0" err="1" smtClean="0"/>
              <a:t>Susceptibility</a:t>
            </a:r>
            <a:r>
              <a:rPr lang="fr-FR" sz="2400" dirty="0" smtClean="0"/>
              <a:t> </a:t>
            </a:r>
            <a:r>
              <a:rPr lang="fr-FR" sz="2400" dirty="0" err="1" smtClean="0"/>
              <a:t>Map</a:t>
            </a:r>
            <a:r>
              <a:rPr lang="fr-FR" sz="2400" dirty="0" smtClean="0"/>
              <a:t> ELSUS v2 </a:t>
            </a:r>
            <a:r>
              <a:rPr lang="fr-FR" sz="2400" dirty="0" err="1" smtClean="0"/>
              <a:t>developped</a:t>
            </a:r>
            <a:r>
              <a:rPr lang="fr-FR" sz="2400" dirty="0" smtClean="0"/>
              <a:t> in former APO-</a:t>
            </a:r>
            <a:r>
              <a:rPr lang="fr-FR" sz="2400" dirty="0" err="1" smtClean="0"/>
              <a:t>supported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projects</a:t>
            </a:r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To </a:t>
            </a:r>
            <a:r>
              <a:rPr lang="fr-FR" sz="2400" dirty="0"/>
              <a:t>propose </a:t>
            </a:r>
            <a:r>
              <a:rPr lang="fr-FR" sz="2400" dirty="0" err="1"/>
              <a:t>landslide</a:t>
            </a:r>
            <a:r>
              <a:rPr lang="fr-FR" sz="2400" dirty="0"/>
              <a:t> </a:t>
            </a:r>
            <a:r>
              <a:rPr lang="fr-FR" sz="2400" dirty="0" err="1"/>
              <a:t>triggering</a:t>
            </a:r>
            <a:r>
              <a:rPr lang="fr-FR" sz="2400" dirty="0"/>
              <a:t> </a:t>
            </a:r>
            <a:r>
              <a:rPr lang="fr-FR" sz="2400" dirty="0" err="1"/>
              <a:t>thresholds</a:t>
            </a:r>
            <a:r>
              <a:rPr lang="fr-FR" sz="2400" dirty="0"/>
              <a:t> for </a:t>
            </a:r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</a:t>
            </a:r>
            <a:r>
              <a:rPr lang="fr-FR" sz="2400" dirty="0" err="1" smtClean="0"/>
              <a:t>regions</a:t>
            </a:r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To </a:t>
            </a:r>
            <a:r>
              <a:rPr lang="fr-FR" sz="2400" dirty="0" err="1"/>
              <a:t>integrate</a:t>
            </a:r>
            <a:r>
              <a:rPr lang="fr-FR" sz="2400" dirty="0"/>
              <a:t> </a:t>
            </a:r>
            <a:r>
              <a:rPr lang="fr-FR" sz="2400" dirty="0" err="1"/>
              <a:t>triggering</a:t>
            </a:r>
            <a:r>
              <a:rPr lang="fr-FR" sz="2400" dirty="0"/>
              <a:t> </a:t>
            </a:r>
            <a:r>
              <a:rPr lang="fr-FR" sz="2400" dirty="0" err="1"/>
              <a:t>factors</a:t>
            </a:r>
            <a:r>
              <a:rPr lang="fr-FR" sz="2400" dirty="0"/>
              <a:t> (</a:t>
            </a:r>
            <a:r>
              <a:rPr lang="fr-FR" sz="2400" dirty="0" err="1"/>
              <a:t>rainfall</a:t>
            </a:r>
            <a:r>
              <a:rPr lang="fr-FR" sz="2400" dirty="0"/>
              <a:t>, </a:t>
            </a:r>
            <a:r>
              <a:rPr lang="fr-FR" sz="2400" dirty="0" err="1"/>
              <a:t>seismic</a:t>
            </a:r>
            <a:r>
              <a:rPr lang="fr-FR" sz="2400" dirty="0"/>
              <a:t> </a:t>
            </a:r>
            <a:r>
              <a:rPr lang="fr-FR" sz="2400" dirty="0" err="1"/>
              <a:t>activity</a:t>
            </a:r>
            <a:r>
              <a:rPr lang="fr-FR" sz="2400" dirty="0"/>
              <a:t>) in the </a:t>
            </a:r>
            <a:r>
              <a:rPr lang="fr-FR" sz="2400" dirty="0" err="1"/>
              <a:t>various</a:t>
            </a:r>
            <a:r>
              <a:rPr lang="fr-FR" sz="2400" dirty="0"/>
              <a:t> </a:t>
            </a:r>
            <a:r>
              <a:rPr lang="fr-FR" sz="2400" dirty="0" err="1"/>
              <a:t>landslide</a:t>
            </a:r>
            <a:r>
              <a:rPr lang="fr-FR" sz="2400" dirty="0"/>
              <a:t> </a:t>
            </a:r>
            <a:r>
              <a:rPr lang="fr-FR" sz="2400" dirty="0" err="1"/>
              <a:t>susceptibility</a:t>
            </a:r>
            <a:r>
              <a:rPr lang="fr-FR" sz="2400" dirty="0"/>
              <a:t> </a:t>
            </a:r>
            <a:r>
              <a:rPr lang="fr-FR" sz="2400" dirty="0" err="1"/>
              <a:t>assessment</a:t>
            </a:r>
            <a:r>
              <a:rPr lang="fr-FR" sz="2400" dirty="0"/>
              <a:t> </a:t>
            </a:r>
            <a:r>
              <a:rPr lang="fr-FR" sz="2400" dirty="0" err="1"/>
              <a:t>methods</a:t>
            </a:r>
            <a:r>
              <a:rPr lang="fr-FR" sz="2400" dirty="0"/>
              <a:t> (</a:t>
            </a:r>
            <a:r>
              <a:rPr lang="fr-FR" sz="2400" dirty="0" err="1"/>
              <a:t>geomorphological</a:t>
            </a:r>
            <a:r>
              <a:rPr lang="fr-FR" sz="2400" dirty="0"/>
              <a:t> </a:t>
            </a:r>
            <a:r>
              <a:rPr lang="fr-FR" sz="2400" dirty="0" err="1"/>
              <a:t>approach</a:t>
            </a:r>
            <a:r>
              <a:rPr lang="fr-FR" sz="2400" dirty="0"/>
              <a:t>, </a:t>
            </a:r>
            <a:r>
              <a:rPr lang="fr-FR" sz="2400" dirty="0" err="1"/>
              <a:t>statistical</a:t>
            </a:r>
            <a:r>
              <a:rPr lang="fr-FR" sz="2400" dirty="0"/>
              <a:t>/</a:t>
            </a:r>
            <a:r>
              <a:rPr lang="fr-FR" sz="2400" dirty="0" err="1"/>
              <a:t>process-based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) for </a:t>
            </a:r>
            <a:r>
              <a:rPr lang="fr-FR" sz="2400" dirty="0" err="1"/>
              <a:t>hazard</a:t>
            </a:r>
            <a:r>
              <a:rPr lang="fr-FR" sz="2400" dirty="0"/>
              <a:t> </a:t>
            </a:r>
            <a:r>
              <a:rPr lang="fr-FR" sz="2400" dirty="0" err="1"/>
              <a:t>assessment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national/global </a:t>
            </a:r>
            <a:r>
              <a:rPr lang="fr-FR" sz="2400" dirty="0" err="1" smtClean="0"/>
              <a:t>scales</a:t>
            </a:r>
            <a:endParaRPr lang="fr-FR" sz="2400" dirty="0" smtClean="0"/>
          </a:p>
          <a:p>
            <a:pPr marL="285750" indent="-285750">
              <a:buFont typeface="Arial"/>
              <a:buChar char="•"/>
            </a:pPr>
            <a:endParaRPr lang="fr-FR" sz="2400" dirty="0"/>
          </a:p>
          <a:p>
            <a:pPr marL="285750" indent="-285750">
              <a:buFont typeface="Arial"/>
              <a:buChar char="•"/>
            </a:pPr>
            <a:endParaRPr lang="fr-FR" sz="2400" dirty="0"/>
          </a:p>
          <a:p>
            <a:pPr marL="285750" indent="-285750">
              <a:buFont typeface="Arial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7073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99557" y="4812268"/>
            <a:ext cx="1101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Andreas GUENTHER, Martina WILDE, Marta JURCHESCU, Paola REICHENBACH, Jean-Philippe MALET, Javier HERVAS</a:t>
            </a:r>
            <a:endParaRPr lang="fr-FR" dirty="0"/>
          </a:p>
        </p:txBody>
      </p:sp>
      <p:pic>
        <p:nvPicPr>
          <p:cNvPr id="15" name="Image 3" descr="Capture d’écran 2016-04-14 à 07.55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84" y="309564"/>
            <a:ext cx="1185333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39178"/>
            <a:ext cx="11176000" cy="9144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11200" y="21336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Landslide</a:t>
            </a:r>
            <a:r>
              <a:rPr lang="fr-FR" sz="2400" b="1" dirty="0"/>
              <a:t> </a:t>
            </a:r>
            <a:r>
              <a:rPr lang="fr-FR" sz="2400" b="1" dirty="0" err="1"/>
              <a:t>Hazard</a:t>
            </a:r>
            <a:r>
              <a:rPr lang="fr-FR" sz="2400" b="1" dirty="0"/>
              <a:t> </a:t>
            </a:r>
            <a:r>
              <a:rPr lang="fr-FR" sz="2400" b="1" dirty="0" err="1"/>
              <a:t>Maps</a:t>
            </a:r>
            <a:r>
              <a:rPr lang="fr-FR" sz="2400" b="1" dirty="0"/>
              <a:t>: </a:t>
            </a:r>
            <a:r>
              <a:rPr lang="fr-FR" sz="2400" b="1" dirty="0" err="1"/>
              <a:t>Fostering</a:t>
            </a:r>
            <a:r>
              <a:rPr lang="fr-FR" sz="2400" b="1" dirty="0"/>
              <a:t> </a:t>
            </a:r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Harmonization</a:t>
            </a:r>
            <a:r>
              <a:rPr lang="fr-FR" sz="2400" b="1" dirty="0"/>
              <a:t> of </a:t>
            </a:r>
            <a:r>
              <a:rPr lang="fr-FR" sz="2400" b="1" dirty="0" err="1"/>
              <a:t>Slope</a:t>
            </a:r>
            <a:r>
              <a:rPr lang="fr-FR" sz="2400" b="1" dirty="0"/>
              <a:t> </a:t>
            </a:r>
            <a:r>
              <a:rPr lang="fr-FR" sz="2400" b="1" dirty="0" err="1"/>
              <a:t>Movement</a:t>
            </a:r>
            <a:r>
              <a:rPr lang="fr-FR" sz="2400" b="1" dirty="0"/>
              <a:t> </a:t>
            </a:r>
            <a:r>
              <a:rPr lang="fr-FR" sz="2400" b="1" dirty="0" err="1"/>
              <a:t>Hazard</a:t>
            </a:r>
            <a:r>
              <a:rPr lang="fr-FR" sz="2400" b="1" dirty="0"/>
              <a:t> </a:t>
            </a:r>
            <a:r>
              <a:rPr lang="fr-FR" sz="2400" b="1" dirty="0" err="1"/>
              <a:t>Assessment</a:t>
            </a:r>
            <a:r>
              <a:rPr lang="fr-FR" sz="2400" b="1" dirty="0"/>
              <a:t> </a:t>
            </a:r>
            <a:r>
              <a:rPr lang="fr-FR" sz="2400" b="1" dirty="0" err="1"/>
              <a:t>at</a:t>
            </a:r>
            <a:r>
              <a:rPr lang="fr-FR" sz="2400" b="1" dirty="0"/>
              <a:t> </a:t>
            </a:r>
            <a:r>
              <a:rPr lang="fr-FR" sz="2400" b="1" dirty="0" err="1"/>
              <a:t>various</a:t>
            </a:r>
            <a:r>
              <a:rPr lang="fr-FR" sz="2400" b="1" dirty="0"/>
              <a:t> spatial </a:t>
            </a:r>
            <a:r>
              <a:rPr lang="fr-FR" sz="2400" b="1" dirty="0" err="1"/>
              <a:t>scales</a:t>
            </a:r>
            <a:endParaRPr lang="fr-FR" sz="2400" b="1" dirty="0"/>
          </a:p>
          <a:p>
            <a:pPr algn="ctr"/>
            <a:endParaRPr lang="fr-FR" sz="2400" b="1" dirty="0">
              <a:solidFill>
                <a:srgbClr val="FFFFFF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FFFFFF"/>
                </a:solidFill>
              </a:rPr>
              <a:t>CERG inputs: </a:t>
            </a:r>
            <a:r>
              <a:rPr lang="fr-FR" sz="2400" b="1" i="1" dirty="0" smtClean="0">
                <a:solidFill>
                  <a:srgbClr val="FFFFFF"/>
                </a:solidFill>
              </a:rPr>
              <a:t> quantitative validation of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landslide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susceptibility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map</a:t>
            </a:r>
            <a:r>
              <a:rPr lang="fr-FR" sz="2400" b="1" i="1" dirty="0" smtClean="0">
                <a:solidFill>
                  <a:srgbClr val="FFFFFF"/>
                </a:solidFill>
              </a:rPr>
              <a:t> ELSUS v2</a:t>
            </a:r>
            <a:endParaRPr lang="fr-FR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0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64143" y="0"/>
            <a:ext cx="11836553" cy="8367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Context: Assessing landslide </a:t>
            </a:r>
            <a:r>
              <a:rPr lang="en-US" sz="3200" dirty="0" smtClean="0"/>
              <a:t>susceptibility at </a:t>
            </a:r>
            <a:r>
              <a:rPr lang="en-US" sz="3200" dirty="0" smtClean="0"/>
              <a:t>the European scale</a:t>
            </a:r>
            <a:endParaRPr lang="de-DE" sz="32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677869" y="1242039"/>
            <a:ext cx="2088232" cy="62738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450"/>
              </a:spcBef>
              <a:buNone/>
            </a:pPr>
            <a:r>
              <a:rPr lang="en-US" sz="4500" b="1" dirty="0" smtClean="0">
                <a:solidFill>
                  <a:srgbClr val="006699"/>
                </a:solidFill>
              </a:rPr>
              <a:t>ELSUS1000 (2013)</a:t>
            </a:r>
          </a:p>
          <a:p>
            <a:pPr>
              <a:spcBef>
                <a:spcPts val="450"/>
              </a:spcBef>
              <a:buNone/>
            </a:pPr>
            <a:r>
              <a:rPr lang="en-US" sz="2800" b="1" dirty="0" smtClean="0">
                <a:solidFill>
                  <a:srgbClr val="006699"/>
                </a:solidFill>
              </a:rPr>
              <a:t>(downloadable at JRC´s ESDAC)</a:t>
            </a:r>
            <a:endParaRPr lang="en-US" sz="2800" b="1" dirty="0" smtClean="0"/>
          </a:p>
          <a:p>
            <a:pPr>
              <a:spcBef>
                <a:spcPts val="450"/>
              </a:spcBef>
            </a:pPr>
            <a:endParaRPr lang="de-DE" dirty="0"/>
          </a:p>
        </p:txBody>
      </p:sp>
      <p:sp>
        <p:nvSpPr>
          <p:cNvPr id="6" name="TextBox 3"/>
          <p:cNvSpPr txBox="1"/>
          <p:nvPr/>
        </p:nvSpPr>
        <p:spPr>
          <a:xfrm>
            <a:off x="8356373" y="1259139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</a:rPr>
              <a:t>ELSUS v2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5961" y="854615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European Landslide Susceptibility map ELSUS</a:t>
            </a:r>
            <a:endParaRPr lang="en-US" b="1" dirty="0"/>
          </a:p>
        </p:txBody>
      </p:sp>
      <p:sp>
        <p:nvSpPr>
          <p:cNvPr id="8" name="TextBox 8"/>
          <p:cNvSpPr txBox="1"/>
          <p:nvPr/>
        </p:nvSpPr>
        <p:spPr>
          <a:xfrm>
            <a:off x="7726541" y="647887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Wilde et al. </a:t>
            </a:r>
            <a:r>
              <a:rPr lang="de-DE" sz="1400" dirty="0" smtClean="0"/>
              <a:t>(in press</a:t>
            </a:r>
            <a:r>
              <a:rPr lang="de-DE" sz="1400" dirty="0" smtClean="0"/>
              <a:t>, </a:t>
            </a:r>
            <a:r>
              <a:rPr lang="de-DE" sz="1400" dirty="0" err="1" smtClean="0"/>
              <a:t>JoM</a:t>
            </a:r>
            <a:r>
              <a:rPr lang="de-DE" sz="1400" dirty="0" smtClean="0"/>
              <a:t>)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09917" y="647123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Günther et al. 2014</a:t>
            </a:r>
            <a:endParaRPr lang="en-US" sz="1400" dirty="0"/>
          </a:p>
        </p:txBody>
      </p:sp>
      <p:cxnSp>
        <p:nvCxnSpPr>
          <p:cNvPr id="10" name="Straight Arrow Connector 11"/>
          <p:cNvCxnSpPr/>
          <p:nvPr/>
        </p:nvCxnSpPr>
        <p:spPr>
          <a:xfrm>
            <a:off x="5278269" y="3618303"/>
            <a:ext cx="1428760" cy="1588"/>
          </a:xfrm>
          <a:prstGeom prst="straightConnector1">
            <a:avLst/>
          </a:prstGeom>
          <a:ln w="47625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55211" y="1325900"/>
            <a:ext cx="3643338" cy="2000264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183711" y="1343570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Semi-heuristic (SMCE) methodology</a:t>
            </a:r>
          </a:p>
          <a:p>
            <a:pPr>
              <a:buFontTx/>
              <a:buChar char="-"/>
            </a:pPr>
            <a:r>
              <a:rPr lang="en-US" sz="1400" dirty="0" smtClean="0"/>
              <a:t> Enriched landslide dataset (30% more data)</a:t>
            </a:r>
          </a:p>
          <a:p>
            <a:pPr>
              <a:buFontTx/>
              <a:buChar char="-"/>
            </a:pPr>
            <a:r>
              <a:rPr lang="en-US" sz="1400" dirty="0" smtClean="0"/>
              <a:t> Exploiting new data sources for deriving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control factors: BGR IHME lithology</a:t>
            </a:r>
          </a:p>
          <a:p>
            <a:pPr>
              <a:buFontTx/>
              <a:buChar char="-"/>
            </a:pPr>
            <a:r>
              <a:rPr lang="en-US" sz="1400" dirty="0" smtClean="0"/>
              <a:t> Improving spatial resolution (1 km </a:t>
            </a:r>
            <a:r>
              <a:rPr lang="en-US" sz="1400" dirty="0" smtClean="0">
                <a:sym typeface="Wingdings" pitchFamily="2" charset="2"/>
              </a:rPr>
              <a:t> 200m)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Enlarging spatial coverage (including Iceland,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the </a:t>
            </a:r>
            <a:r>
              <a:rPr lang="en-US" sz="1400" dirty="0" err="1" smtClean="0"/>
              <a:t>Faroes</a:t>
            </a:r>
            <a:r>
              <a:rPr lang="en-US" sz="1400" dirty="0" smtClean="0"/>
              <a:t>, the Shetlands and Cyprus)</a:t>
            </a:r>
            <a:endParaRPr lang="en-US" sz="14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400" dirty="0" smtClean="0">
                <a:sym typeface="Wingdings" pitchFamily="2" charset="2"/>
              </a:rPr>
              <a:t> Qualitative evaluation of ELSUS1000 by </a:t>
            </a:r>
          </a:p>
          <a:p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 European experts incorporated</a:t>
            </a:r>
            <a:endParaRPr lang="en-US" sz="14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14395" y="2483592"/>
            <a:ext cx="3742561" cy="32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05" y="1818103"/>
            <a:ext cx="56815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 descr="ELSUSv10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358" y="2044957"/>
            <a:ext cx="3143239" cy="4445636"/>
          </a:xfrm>
          <a:prstGeom prst="rect">
            <a:avLst/>
          </a:prstGeom>
        </p:spPr>
      </p:pic>
      <p:pic>
        <p:nvPicPr>
          <p:cNvPr id="16" name="Grafi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8259" y="3962969"/>
            <a:ext cx="3999044" cy="2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23527" y="1288140"/>
            <a:ext cx="11485305" cy="24638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Setup of the methodology </a:t>
            </a:r>
            <a:r>
              <a:rPr lang="en-US" sz="2000" dirty="0" smtClean="0"/>
              <a:t>for evaluating the </a:t>
            </a:r>
            <a:r>
              <a:rPr lang="en-US" sz="2000" b="1" dirty="0" smtClean="0">
                <a:solidFill>
                  <a:srgbClr val="000099"/>
                </a:solidFill>
              </a:rPr>
              <a:t>reliability/validity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0099"/>
                </a:solidFill>
              </a:rPr>
              <a:t>usefulness</a:t>
            </a:r>
            <a:r>
              <a:rPr lang="en-US" sz="2000" dirty="0" smtClean="0"/>
              <a:t> of the ELSUS v2 map at </a:t>
            </a:r>
            <a:r>
              <a:rPr lang="en-US" sz="2000" b="1" dirty="0" smtClean="0">
                <a:solidFill>
                  <a:srgbClr val="000099"/>
                </a:solidFill>
              </a:rPr>
              <a:t>national and regional levels </a:t>
            </a:r>
            <a:r>
              <a:rPr lang="en-US" sz="2000" dirty="0" smtClean="0"/>
              <a:t>for various European countries/regions</a:t>
            </a:r>
            <a:r>
              <a:rPr lang="en-US" sz="2000" dirty="0" smtClean="0"/>
              <a:t>: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/>
            <a:r>
              <a:rPr lang="en-US" sz="2000" b="1" dirty="0" smtClean="0">
                <a:solidFill>
                  <a:srgbClr val="000099"/>
                </a:solidFill>
              </a:rPr>
              <a:t> Qualitatively: </a:t>
            </a:r>
            <a:r>
              <a:rPr lang="en-US" sz="1800" b="1" dirty="0" smtClean="0">
                <a:solidFill>
                  <a:srgbClr val="C00000"/>
                </a:solidFill>
              </a:rPr>
              <a:t>Questionnaire</a:t>
            </a:r>
          </a:p>
          <a:p>
            <a:pPr marL="0" indent="0" algn="just"/>
            <a:endParaRPr lang="en-US" sz="1800" b="1" dirty="0" smtClean="0">
              <a:solidFill>
                <a:srgbClr val="C00000"/>
              </a:solidFill>
            </a:endParaRPr>
          </a:p>
          <a:p>
            <a:pPr marL="0" indent="0" algn="just"/>
            <a:r>
              <a:rPr lang="en-US" sz="2000" b="1" dirty="0" smtClean="0">
                <a:solidFill>
                  <a:srgbClr val="000099"/>
                </a:solidFill>
              </a:rPr>
              <a:t> Quantitatively</a:t>
            </a:r>
            <a:r>
              <a:rPr lang="en-US" sz="2000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just"/>
            <a:endParaRPr lang="en-US" sz="2000" dirty="0" smtClean="0"/>
          </a:p>
          <a:p>
            <a:pPr lvl="1" algn="just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1) Evaluating ELSUS v2 with independent small-scale national/regional landslide inventory data from by EOEG members</a:t>
            </a:r>
          </a:p>
          <a:p>
            <a:pPr lvl="1" algn="just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2) Evaluating ELSUS v2 with small-scale national/regional landslide susceptibility maps </a:t>
            </a:r>
            <a:r>
              <a:rPr lang="en-US" sz="1800" b="1" dirty="0">
                <a:solidFill>
                  <a:srgbClr val="C00000"/>
                </a:solidFill>
              </a:rPr>
              <a:t>held by EOEG members</a:t>
            </a:r>
          </a:p>
          <a:p>
            <a:pPr lvl="1" algn="just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84621" y="43797"/>
            <a:ext cx="11836553" cy="83671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Results: Collaboration of CERG with EOEG for the validation of ELSUS v2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4095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216024"/>
            <a:ext cx="10916029" cy="692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Results: </a:t>
            </a:r>
            <a:r>
              <a:rPr lang="en-US" sz="3200" dirty="0" smtClean="0"/>
              <a:t>Towards a European Landslide Inventory</a:t>
            </a:r>
            <a:endParaRPr lang="en-US" sz="3200" dirty="0"/>
          </a:p>
        </p:txBody>
      </p:sp>
      <p:pic>
        <p:nvPicPr>
          <p:cNvPr id="3" name="Picture 6" descr="LS_source_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8879" y="0"/>
            <a:ext cx="4563121" cy="6453845"/>
          </a:xfrm>
          <a:prstGeom prst="rect">
            <a:avLst/>
          </a:prstGeom>
        </p:spPr>
      </p:pic>
      <p:sp>
        <p:nvSpPr>
          <p:cNvPr id="4" name="Textfeld 1"/>
          <p:cNvSpPr txBox="1"/>
          <p:nvPr/>
        </p:nvSpPr>
        <p:spPr>
          <a:xfrm>
            <a:off x="7086720" y="5792641"/>
            <a:ext cx="337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landslide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ELSUS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325" y="1417253"/>
            <a:ext cx="6816718" cy="4951452"/>
          </a:xfrm>
        </p:spPr>
        <p:txBody>
          <a:bodyPr>
            <a:noAutofit/>
          </a:bodyPr>
          <a:lstStyle/>
          <a:p>
            <a:pPr marL="742950" lvl="2" indent="-342900">
              <a:lnSpc>
                <a:spcPct val="120000"/>
              </a:lnSpc>
            </a:pPr>
            <a:r>
              <a:rPr lang="en-US" sz="1600" dirty="0" smtClean="0"/>
              <a:t>To improve ELSUS (e.g. v3), a more exhaustive landslide inventory is </a:t>
            </a:r>
            <a:r>
              <a:rPr lang="en-US" sz="1600" dirty="0"/>
              <a:t>needed containing the most important attributes (location, typology, accuracy and time)?</a:t>
            </a:r>
            <a:endParaRPr lang="en-US" sz="1400" dirty="0">
              <a:solidFill>
                <a:srgbClr val="FF0000"/>
              </a:solidFill>
            </a:endParaRPr>
          </a:p>
          <a:p>
            <a:pPr marL="742950" lvl="2" indent="-342900">
              <a:lnSpc>
                <a:spcPct val="120000"/>
              </a:lnSpc>
            </a:pPr>
            <a:endParaRPr lang="en-US" sz="1600" dirty="0" smtClean="0"/>
          </a:p>
          <a:p>
            <a:pPr marL="742950" lvl="2" indent="-342900">
              <a:lnSpc>
                <a:spcPct val="120000"/>
              </a:lnSpc>
            </a:pPr>
            <a:r>
              <a:rPr lang="en-US" sz="1600" dirty="0" smtClean="0"/>
              <a:t>How to initiate this activity? As data are hosted by several types of organisms (e.g. </a:t>
            </a:r>
            <a:r>
              <a:rPr lang="en-US" sz="1600" dirty="0" err="1" smtClean="0"/>
              <a:t>GeoSurveys</a:t>
            </a:r>
            <a:r>
              <a:rPr lang="en-US" sz="1600" dirty="0" smtClean="0"/>
              <a:t>, Research institutes, Civil Protection,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 marL="742950" lvl="2" indent="-342900">
              <a:lnSpc>
                <a:spcPct val="120000"/>
              </a:lnSpc>
            </a:pPr>
            <a:endParaRPr lang="en-US" sz="1600" dirty="0" smtClean="0"/>
          </a:p>
          <a:p>
            <a:pPr marL="742950" lvl="2" indent="-342900">
              <a:lnSpc>
                <a:spcPct val="120000"/>
              </a:lnSpc>
            </a:pPr>
            <a:r>
              <a:rPr lang="en-US" sz="1600" dirty="0" smtClean="0"/>
              <a:t>How to harmonize </a:t>
            </a:r>
            <a:r>
              <a:rPr lang="en-US" sz="1600" dirty="0" smtClean="0"/>
              <a:t>small-scale inventories based on different </a:t>
            </a:r>
            <a:r>
              <a:rPr lang="en-US" sz="1600" dirty="0" smtClean="0"/>
              <a:t>sources</a:t>
            </a:r>
            <a:endParaRPr lang="en-US" sz="1400" dirty="0" smtClean="0"/>
          </a:p>
          <a:p>
            <a:pPr marL="1200150" lvl="3" indent="-342900">
              <a:lnSpc>
                <a:spcPct val="120000"/>
              </a:lnSpc>
            </a:pPr>
            <a:endParaRPr lang="en-US" sz="1400" dirty="0" smtClean="0"/>
          </a:p>
          <a:p>
            <a:pPr marL="1200150" lvl="3" indent="-342900">
              <a:lnSpc>
                <a:spcPct val="120000"/>
              </a:lnSpc>
            </a:pPr>
            <a:endParaRPr lang="en-US" sz="1400" dirty="0" smtClean="0"/>
          </a:p>
          <a:p>
            <a:pPr marL="1200150" lvl="3" indent="-342900">
              <a:lnSpc>
                <a:spcPct val="120000"/>
              </a:lnSpc>
            </a:pPr>
            <a:endParaRPr lang="en-US" sz="1400" dirty="0" smtClean="0"/>
          </a:p>
          <a:p>
            <a:pPr marL="1200150" lvl="3" indent="-342900">
              <a:lnSpc>
                <a:spcPct val="120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4095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7" y="216024"/>
            <a:ext cx="11704259" cy="692696"/>
          </a:xfrm>
        </p:spPr>
        <p:txBody>
          <a:bodyPr>
            <a:noAutofit/>
          </a:bodyPr>
          <a:lstStyle/>
          <a:p>
            <a:r>
              <a:rPr lang="en-US" sz="3200" dirty="0"/>
              <a:t>Why is it useful to get access </a:t>
            </a:r>
            <a:r>
              <a:rPr lang="en-US" sz="3200" dirty="0" smtClean="0"/>
              <a:t>to enhanced </a:t>
            </a:r>
            <a:r>
              <a:rPr lang="en-US" sz="3200" dirty="0"/>
              <a:t>landslide information?</a:t>
            </a:r>
            <a:endParaRPr lang="en-US" sz="3200" dirty="0"/>
          </a:p>
        </p:txBody>
      </p:sp>
      <p:sp>
        <p:nvSpPr>
          <p:cNvPr id="5" name="TextBox 2"/>
          <p:cNvSpPr txBox="1"/>
          <p:nvPr/>
        </p:nvSpPr>
        <p:spPr>
          <a:xfrm>
            <a:off x="6934245" y="377312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Requirements for a statistical analysis:</a:t>
            </a:r>
          </a:p>
          <a:p>
            <a:r>
              <a:rPr lang="en-US" sz="1600" b="1" dirty="0" smtClean="0">
                <a:solidFill>
                  <a:srgbClr val="006699"/>
                </a:solidFill>
              </a:rPr>
              <a:t>Information on quality of data</a:t>
            </a:r>
            <a:r>
              <a:rPr lang="en-US" sz="1600" dirty="0" smtClean="0"/>
              <a:t>:</a:t>
            </a:r>
          </a:p>
          <a:p>
            <a:pPr lvl="1">
              <a:buFontTx/>
              <a:buChar char="-"/>
            </a:pPr>
            <a:r>
              <a:rPr lang="en-US" sz="1600" dirty="0" smtClean="0"/>
              <a:t> Accuracy in rel. to Resolution</a:t>
            </a:r>
          </a:p>
          <a:p>
            <a:pPr lvl="1">
              <a:buFontTx/>
              <a:buChar char="-"/>
            </a:pPr>
            <a:r>
              <a:rPr lang="en-US" sz="1600" dirty="0" smtClean="0"/>
              <a:t> Completeness</a:t>
            </a:r>
          </a:p>
          <a:p>
            <a:pPr lvl="1">
              <a:buFontTx/>
              <a:buChar char="-"/>
            </a:pPr>
            <a:r>
              <a:rPr lang="en-US" sz="1600" dirty="0" smtClean="0"/>
              <a:t> Consistency</a:t>
            </a:r>
          </a:p>
          <a:p>
            <a:r>
              <a:rPr lang="en-US" sz="1600" b="1" dirty="0" smtClean="0">
                <a:solidFill>
                  <a:srgbClr val="006699"/>
                </a:solidFill>
              </a:rPr>
              <a:t>Information on process typology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67098" y="960503"/>
            <a:ext cx="1151689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Performing a European-wide </a:t>
            </a:r>
            <a:r>
              <a:rPr lang="en-US" b="1" dirty="0" smtClean="0">
                <a:solidFill>
                  <a:srgbClr val="C00000"/>
                </a:solidFill>
              </a:rPr>
              <a:t>quantitative, statistical landslide assessment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Performing a</a:t>
            </a:r>
            <a:r>
              <a:rPr lang="en-US" b="1" dirty="0" smtClean="0">
                <a:solidFill>
                  <a:srgbClr val="C00000"/>
                </a:solidFill>
              </a:rPr>
              <a:t> typologically-differentiated assessment </a:t>
            </a:r>
            <a:r>
              <a:rPr lang="en-US" dirty="0" smtClean="0"/>
              <a:t>(</a:t>
            </a:r>
            <a:r>
              <a:rPr lang="en-US" dirty="0" err="1" smtClean="0"/>
              <a:t>slides+flows</a:t>
            </a:r>
            <a:r>
              <a:rPr lang="en-US" dirty="0" smtClean="0"/>
              <a:t> vs. </a:t>
            </a:r>
            <a:r>
              <a:rPr lang="en-US" dirty="0" err="1" smtClean="0"/>
              <a:t>falls+topples</a:t>
            </a:r>
            <a:r>
              <a:rPr lang="en-US" dirty="0" smtClean="0"/>
              <a:t>), since criteria sometimes completely differ for different types (e.g. slope values slides vs. falls)</a:t>
            </a:r>
          </a:p>
          <a:p>
            <a:endParaRPr lang="en-US" b="1" dirty="0" smtClean="0"/>
          </a:p>
          <a:p>
            <a:r>
              <a:rPr lang="en-US" dirty="0"/>
              <a:t>b</a:t>
            </a:r>
            <a:r>
              <a:rPr lang="en-US" dirty="0" smtClean="0"/>
              <a:t>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organizing</a:t>
            </a:r>
            <a:r>
              <a:rPr lang="ro-RO" b="1" dirty="0" smtClean="0"/>
              <a:t> </a:t>
            </a:r>
            <a:r>
              <a:rPr lang="en-US" b="1" dirty="0" smtClean="0"/>
              <a:t>landslide inventory information in terms of quality </a:t>
            </a:r>
            <a:r>
              <a:rPr lang="en-US" dirty="0" smtClean="0"/>
              <a:t>(i.e. completeness, accuracy, consistency) and </a:t>
            </a:r>
            <a:r>
              <a:rPr lang="en-US" b="1" dirty="0" smtClean="0"/>
              <a:t>typology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4038" y="6140251"/>
            <a:ext cx="103637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C00000"/>
                </a:solidFill>
              </a:rPr>
              <a:t>Accurate, complete and typological landslide information could significantly contribute to improving the ELSUS map, enhancing the reliability of results</a:t>
            </a:r>
            <a:endParaRPr lang="en-US" sz="1600" dirty="0"/>
          </a:p>
        </p:txBody>
      </p:sp>
      <p:cxnSp>
        <p:nvCxnSpPr>
          <p:cNvPr id="8" name="Straight Arrow Connector 6"/>
          <p:cNvCxnSpPr/>
          <p:nvPr/>
        </p:nvCxnSpPr>
        <p:spPr>
          <a:xfrm>
            <a:off x="6434211" y="3898308"/>
            <a:ext cx="35718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34245" y="3758852"/>
            <a:ext cx="3462686" cy="16573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8"/>
          <p:cNvSpPr txBox="1"/>
          <p:nvPr/>
        </p:nvSpPr>
        <p:spPr>
          <a:xfrm>
            <a:off x="1648467" y="2803003"/>
            <a:ext cx="514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Statistical experiment modeling in progress (one European zone)</a:t>
            </a:r>
            <a:endParaRPr lang="en-US" sz="1400" i="1" dirty="0"/>
          </a:p>
        </p:txBody>
      </p:sp>
      <p:pic>
        <p:nvPicPr>
          <p:cNvPr id="11" name="Picture 9" descr="dif_MARS_heur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35" y="2974561"/>
            <a:ext cx="4572000" cy="3232563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576459" y="3183928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6699"/>
                </a:solidFill>
              </a:rPr>
              <a:t>Uncertainty map </a:t>
            </a:r>
            <a:r>
              <a:rPr lang="en-US" sz="1000" dirty="0" smtClean="0"/>
              <a:t>(difference in susceptibility classes between  statistical map and semi-quantitative map)</a:t>
            </a:r>
            <a:endParaRPr lang="en-US" sz="1000" dirty="0"/>
          </a:p>
        </p:txBody>
      </p:sp>
      <p:pic>
        <p:nvPicPr>
          <p:cNvPr id="13" name="Bild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013" y="2898176"/>
            <a:ext cx="15135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40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99557" y="4812268"/>
            <a:ext cx="4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Tamaz</a:t>
            </a:r>
            <a:r>
              <a:rPr lang="fr-FR" dirty="0" smtClean="0"/>
              <a:t> </a:t>
            </a:r>
            <a:r>
              <a:rPr lang="fr-FR" dirty="0" err="1"/>
              <a:t>Chelidze</a:t>
            </a:r>
            <a:r>
              <a:rPr lang="fr-FR" dirty="0"/>
              <a:t>, </a:t>
            </a:r>
            <a:r>
              <a:rPr lang="fr-FR" dirty="0" err="1" smtClean="0"/>
              <a:t>Tamo</a:t>
            </a:r>
            <a:r>
              <a:rPr lang="fr-FR" dirty="0" smtClean="0"/>
              <a:t> </a:t>
            </a:r>
            <a:r>
              <a:rPr lang="fr-FR" dirty="0" err="1"/>
              <a:t>Tsamalashvili</a:t>
            </a:r>
            <a:r>
              <a:rPr lang="fr-FR" dirty="0"/>
              <a:t>, M. </a:t>
            </a:r>
            <a:r>
              <a:rPr lang="fr-FR" dirty="0" err="1"/>
              <a:t>Fandoeva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28321" y="3039178"/>
            <a:ext cx="11829897" cy="9144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9562" y="2133600"/>
            <a:ext cx="1158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Landslide</a:t>
            </a:r>
            <a:r>
              <a:rPr lang="fr-FR" sz="2400" b="1" dirty="0"/>
              <a:t> </a:t>
            </a:r>
            <a:r>
              <a:rPr lang="fr-FR" sz="2400" b="1" dirty="0" err="1"/>
              <a:t>Hazard</a:t>
            </a:r>
            <a:r>
              <a:rPr lang="fr-FR" sz="2400" b="1" dirty="0"/>
              <a:t> </a:t>
            </a:r>
            <a:r>
              <a:rPr lang="fr-FR" sz="2400" b="1" dirty="0" err="1"/>
              <a:t>Maps</a:t>
            </a:r>
            <a:r>
              <a:rPr lang="fr-FR" sz="2400" b="1" dirty="0"/>
              <a:t>: </a:t>
            </a:r>
            <a:r>
              <a:rPr lang="fr-FR" sz="2400" b="1" dirty="0" err="1"/>
              <a:t>Fostering</a:t>
            </a:r>
            <a:r>
              <a:rPr lang="fr-FR" sz="2400" b="1" dirty="0"/>
              <a:t> </a:t>
            </a:r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Harmonization</a:t>
            </a:r>
            <a:r>
              <a:rPr lang="fr-FR" sz="2400" b="1" dirty="0"/>
              <a:t> of </a:t>
            </a:r>
            <a:r>
              <a:rPr lang="fr-FR" sz="2400" b="1" dirty="0" err="1"/>
              <a:t>Slope</a:t>
            </a:r>
            <a:r>
              <a:rPr lang="fr-FR" sz="2400" b="1" dirty="0"/>
              <a:t> </a:t>
            </a:r>
            <a:r>
              <a:rPr lang="fr-FR" sz="2400" b="1" dirty="0" err="1"/>
              <a:t>Movement</a:t>
            </a:r>
            <a:r>
              <a:rPr lang="fr-FR" sz="2400" b="1" dirty="0"/>
              <a:t> </a:t>
            </a:r>
            <a:r>
              <a:rPr lang="fr-FR" sz="2400" b="1" dirty="0" err="1"/>
              <a:t>Hazard</a:t>
            </a:r>
            <a:r>
              <a:rPr lang="fr-FR" sz="2400" b="1" dirty="0"/>
              <a:t> </a:t>
            </a:r>
            <a:r>
              <a:rPr lang="fr-FR" sz="2400" b="1" dirty="0" err="1"/>
              <a:t>Assessment</a:t>
            </a:r>
            <a:r>
              <a:rPr lang="fr-FR" sz="2400" b="1" dirty="0"/>
              <a:t> </a:t>
            </a:r>
            <a:r>
              <a:rPr lang="fr-FR" sz="2400" b="1" dirty="0" err="1"/>
              <a:t>at</a:t>
            </a:r>
            <a:r>
              <a:rPr lang="fr-FR" sz="2400" b="1" dirty="0"/>
              <a:t> </a:t>
            </a:r>
            <a:r>
              <a:rPr lang="fr-FR" sz="2400" b="1" dirty="0" err="1"/>
              <a:t>various</a:t>
            </a:r>
            <a:r>
              <a:rPr lang="fr-FR" sz="2400" b="1" dirty="0"/>
              <a:t> spatial </a:t>
            </a:r>
            <a:r>
              <a:rPr lang="fr-FR" sz="2400" b="1" dirty="0" err="1"/>
              <a:t>scales</a:t>
            </a:r>
            <a:endParaRPr lang="fr-FR" sz="2400" b="1" dirty="0"/>
          </a:p>
          <a:p>
            <a:pPr algn="ctr"/>
            <a:endParaRPr lang="fr-FR" sz="2400" b="1" dirty="0">
              <a:solidFill>
                <a:srgbClr val="FFFFFF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FFFFFF"/>
                </a:solidFill>
              </a:rPr>
              <a:t>GHHD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smtClean="0">
                <a:solidFill>
                  <a:srgbClr val="FFFFFF"/>
                </a:solidFill>
              </a:rPr>
              <a:t>inputs: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landslide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hazard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mapping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including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>
                <a:solidFill>
                  <a:srgbClr val="FFFFFF"/>
                </a:solidFill>
              </a:rPr>
              <a:t>t</a:t>
            </a:r>
            <a:r>
              <a:rPr lang="fr-FR" sz="2400" b="1" i="1" dirty="0" err="1" smtClean="0">
                <a:solidFill>
                  <a:srgbClr val="FFFFFF"/>
                </a:solidFill>
              </a:rPr>
              <a:t>riggering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effects</a:t>
            </a:r>
            <a:r>
              <a:rPr lang="fr-FR" sz="2400" b="1" i="1" dirty="0">
                <a:solidFill>
                  <a:srgbClr val="FFFFFF"/>
                </a:solidFill>
              </a:rPr>
              <a:t>: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fuzzy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logic</a:t>
            </a:r>
            <a:r>
              <a:rPr lang="fr-FR" sz="2400" b="1" i="1" dirty="0" smtClean="0">
                <a:solidFill>
                  <a:srgbClr val="FFFFFF"/>
                </a:solidFill>
              </a:rPr>
              <a:t> </a:t>
            </a:r>
            <a:r>
              <a:rPr lang="fr-FR" sz="2400" b="1" i="1" dirty="0" err="1" smtClean="0">
                <a:solidFill>
                  <a:srgbClr val="FFFFFF"/>
                </a:solidFill>
              </a:rPr>
              <a:t>approach</a:t>
            </a:r>
            <a:endParaRPr lang="fr-FR" sz="2400" b="1" i="1" dirty="0">
              <a:solidFill>
                <a:srgbClr val="FFFFFF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599377" y="235081"/>
            <a:ext cx="9285898" cy="1027889"/>
            <a:chOff x="2582885" y="539750"/>
            <a:chExt cx="9285898" cy="1027889"/>
          </a:xfrm>
        </p:grpSpPr>
        <p:pic>
          <p:nvPicPr>
            <p:cNvPr id="10" name="Picture 1" descr="http://www.coe.int/documents/7354522/8535162/GHHD-1.png/cd8fde48-65bd-4a84-9221-5d24119acef4?t=14042815440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8518" y="539750"/>
              <a:ext cx="980265" cy="9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aaaaa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66612" y="587375"/>
              <a:ext cx="1100401" cy="98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3"/>
            <p:cNvSpPr txBox="1"/>
            <p:nvPr/>
          </p:nvSpPr>
          <p:spPr>
            <a:xfrm>
              <a:off x="2582885" y="750109"/>
              <a:ext cx="6753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M.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Nodia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Institute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Geophysics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r"/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European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Centre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de-DE" sz="20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“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Geodynamical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Hazards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de-DE" sz="2000" b="1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</a:t>
              </a:r>
              <a:r>
                <a:rPr lang="de-DE" sz="20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High Dams</a:t>
              </a:r>
            </a:p>
          </p:txBody>
        </p:sp>
      </p:grpSp>
      <p:pic>
        <p:nvPicPr>
          <p:cNvPr id="16" name="Picture 10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12" y="127000"/>
            <a:ext cx="1740015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0951" y="1225646"/>
            <a:ext cx="3865344" cy="5256800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/>
              <a:t>The three-factor maps have been selected from the existing factor-maps dataset</a:t>
            </a:r>
            <a:r>
              <a:rPr lang="en-US" sz="2000" dirty="0" smtClean="0"/>
              <a:t>:</a:t>
            </a:r>
          </a:p>
          <a:p>
            <a:pPr lvl="0" algn="ctr"/>
            <a:endParaRPr lang="en-US" sz="2000" dirty="0"/>
          </a:p>
          <a:p>
            <a:pPr lvl="0" algn="ctr"/>
            <a:r>
              <a:rPr lang="en-US" sz="2000" dirty="0"/>
              <a:t>Lithology – derived from the Engendering geological map (initially 54 classes have been reworked into 8 classes</a:t>
            </a:r>
            <a:r>
              <a:rPr lang="en-US" sz="2000" dirty="0" smtClean="0"/>
              <a:t>)</a:t>
            </a:r>
            <a:endParaRPr lang="en-US" sz="20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000" dirty="0"/>
              <a:t>Land use – from the Terra MODIS image (originally 16 classes have been regrouped into 7 classes</a:t>
            </a:r>
            <a:r>
              <a:rPr lang="en-US" sz="2000" dirty="0" smtClean="0"/>
              <a:t>)</a:t>
            </a:r>
          </a:p>
          <a:p>
            <a:pPr lvl="0" algn="ctr"/>
            <a:endParaRPr lang="en-US" sz="2000" dirty="0"/>
          </a:p>
          <a:p>
            <a:pPr algn="ctr"/>
            <a:r>
              <a:rPr lang="en-US" sz="2000" dirty="0"/>
              <a:t>Slopes obtained from DTM (Aster) have been reclassified into 8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65" y="1110606"/>
            <a:ext cx="3676032" cy="2602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960" y="1110606"/>
            <a:ext cx="3601105" cy="2549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65" y="3832192"/>
            <a:ext cx="3676032" cy="2602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59" y="3832192"/>
            <a:ext cx="3601106" cy="25494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7" y="216024"/>
            <a:ext cx="11704259" cy="692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 approach: combination of stationary maps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73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1314</Words>
  <Application>Microsoft Macintosh PowerPoint</Application>
  <PresentationFormat>Personnalisé</PresentationFormat>
  <Paragraphs>134</Paragraphs>
  <Slides>19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Office Theme</vt:lpstr>
      <vt:lpstr>Image</vt:lpstr>
      <vt:lpstr>Présentation PowerPoint</vt:lpstr>
      <vt:lpstr>Présentation PowerPoint</vt:lpstr>
      <vt:lpstr>Présentation PowerPoint</vt:lpstr>
      <vt:lpstr>Context: Assessing landslide susceptibility at the European scale</vt:lpstr>
      <vt:lpstr>Results: Collaboration of CERG with EOEG for the validation of ELSUS v2</vt:lpstr>
      <vt:lpstr>Results: Towards a European Landslide Inventory</vt:lpstr>
      <vt:lpstr>Why is it useful to get access to enhanced landslide information?</vt:lpstr>
      <vt:lpstr>Présentation PowerPoint</vt:lpstr>
      <vt:lpstr>Standard approach: combination of stationary maps</vt:lpstr>
      <vt:lpstr>Standard stationary landslide and mudflow susceptibility maps of Georgia</vt:lpstr>
      <vt:lpstr>How to integrate dynamic factors in the assessment?</vt:lpstr>
      <vt:lpstr>Development of a Fuzzy Logic approach to integrate datasets</vt:lpstr>
      <vt:lpstr>Development of a Fuzzy Logic approach to integrate datasets</vt:lpstr>
      <vt:lpstr>Results: rainfall-triggered landslide hazard map for rain event of 100 yr return period</vt:lpstr>
      <vt:lpstr>Results: rainfall-triggered landslide hazard map for rain event of 100 yr return period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Cost-effective technology of mass-movement study:  laboratory models</dc:title>
  <dc:creator>Tamaz Chelidze</dc:creator>
  <cp:lastModifiedBy>Jean-Philippe Malet</cp:lastModifiedBy>
  <cp:revision>160</cp:revision>
  <dcterms:created xsi:type="dcterms:W3CDTF">2016-08-19T06:12:02Z</dcterms:created>
  <dcterms:modified xsi:type="dcterms:W3CDTF">2017-11-05T21:20:56Z</dcterms:modified>
</cp:coreProperties>
</file>