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3" r:id="rId4"/>
    <p:sldId id="264" r:id="rId5"/>
    <p:sldId id="267" r:id="rId6"/>
    <p:sldId id="273" r:id="rId7"/>
    <p:sldId id="268" r:id="rId8"/>
    <p:sldId id="260" r:id="rId9"/>
    <p:sldId id="269" r:id="rId10"/>
    <p:sldId id="270" r:id="rId11"/>
    <p:sldId id="271" r:id="rId12"/>
    <p:sldId id="272" r:id="rId13"/>
    <p:sldId id="307" r:id="rId14"/>
    <p:sldId id="274" r:id="rId15"/>
    <p:sldId id="275" r:id="rId16"/>
    <p:sldId id="276" r:id="rId17"/>
    <p:sldId id="277" r:id="rId18"/>
    <p:sldId id="278" r:id="rId19"/>
    <p:sldId id="279" r:id="rId20"/>
    <p:sldId id="280" r:id="rId21"/>
    <p:sldId id="281" r:id="rId22"/>
    <p:sldId id="282" r:id="rId23"/>
    <p:sldId id="283" r:id="rId24"/>
    <p:sldId id="284" r:id="rId25"/>
    <p:sldId id="261" r:id="rId26"/>
    <p:sldId id="262" r:id="rId27"/>
    <p:sldId id="289" r:id="rId28"/>
    <p:sldId id="290" r:id="rId29"/>
    <p:sldId id="292" r:id="rId30"/>
    <p:sldId id="288" r:id="rId31"/>
    <p:sldId id="295" r:id="rId32"/>
    <p:sldId id="297" r:id="rId33"/>
    <p:sldId id="299" r:id="rId34"/>
    <p:sldId id="301" r:id="rId35"/>
    <p:sldId id="308" r:id="rId36"/>
    <p:sldId id="302" r:id="rId37"/>
    <p:sldId id="303" r:id="rId38"/>
    <p:sldId id="305" r:id="rId39"/>
    <p:sldId id="306"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C8A"/>
    <a:srgbClr val="5FBFD6"/>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87" autoAdjust="0"/>
    <p:restoredTop sz="94597" autoAdjust="0"/>
  </p:normalViewPr>
  <p:slideViewPr>
    <p:cSldViewPr snapToGrid="0" snapToObjects="1" showGuides="1">
      <p:cViewPr>
        <p:scale>
          <a:sx n="78" d="100"/>
          <a:sy n="78" d="100"/>
        </p:scale>
        <p:origin x="-1584" y="-11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562FDA4-4373-0C43-ACEF-D50E8B8B121B}" type="datetimeFigureOut">
              <a:rPr lang="fr-FR" smtClean="0"/>
              <a:t>28/05/2018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61821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562FDA4-4373-0C43-ACEF-D50E8B8B121B}" type="datetimeFigureOut">
              <a:rPr lang="fr-FR" smtClean="0"/>
              <a:t>28/05/2018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46761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562FDA4-4373-0C43-ACEF-D50E8B8B121B}" type="datetimeFigureOut">
              <a:rPr lang="fr-FR" smtClean="0"/>
              <a:t>28/05/2018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54598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562FDA4-4373-0C43-ACEF-D50E8B8B121B}" type="datetimeFigureOut">
              <a:rPr lang="fr-FR" smtClean="0"/>
              <a:t>28/05/2018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34378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562FDA4-4373-0C43-ACEF-D50E8B8B121B}" type="datetimeFigureOut">
              <a:rPr lang="fr-FR" smtClean="0"/>
              <a:t>28/05/2018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206977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562FDA4-4373-0C43-ACEF-D50E8B8B121B}" type="datetimeFigureOut">
              <a:rPr lang="fr-FR" smtClean="0"/>
              <a:t>28/05/2018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75641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562FDA4-4373-0C43-ACEF-D50E8B8B121B}" type="datetimeFigureOut">
              <a:rPr lang="fr-FR" smtClean="0"/>
              <a:t>28/05/2018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69850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B562FDA4-4373-0C43-ACEF-D50E8B8B121B}" type="datetimeFigureOut">
              <a:rPr lang="fr-FR" smtClean="0"/>
              <a:t>28/05/2018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67000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562FDA4-4373-0C43-ACEF-D50E8B8B121B}" type="datetimeFigureOut">
              <a:rPr lang="fr-FR" smtClean="0"/>
              <a:t>28/05/2018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6656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562FDA4-4373-0C43-ACEF-D50E8B8B121B}" type="datetimeFigureOut">
              <a:rPr lang="fr-FR" smtClean="0"/>
              <a:t>28/05/2018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32192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562FDA4-4373-0C43-ACEF-D50E8B8B121B}" type="datetimeFigureOut">
              <a:rPr lang="fr-FR" smtClean="0"/>
              <a:t>28/05/2018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5C521FD-7CA1-694E-9137-9AD08A1EF208}" type="slidenum">
              <a:rPr lang="fr-FR" smtClean="0"/>
              <a:t>‹N°›</a:t>
            </a:fld>
            <a:endParaRPr lang="fr-FR"/>
          </a:p>
        </p:txBody>
      </p:sp>
    </p:spTree>
    <p:extLst>
      <p:ext uri="{BB962C8B-B14F-4D97-AF65-F5344CB8AC3E}">
        <p14:creationId xmlns:p14="http://schemas.microsoft.com/office/powerpoint/2010/main" val="184494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2FDA4-4373-0C43-ACEF-D50E8B8B121B}" type="datetimeFigureOut">
              <a:rPr lang="fr-FR" smtClean="0"/>
              <a:t>28/05/2018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521FD-7CA1-694E-9137-9AD08A1EF208}" type="slidenum">
              <a:rPr lang="fr-FR" smtClean="0"/>
              <a:t>‹N°›</a:t>
            </a:fld>
            <a:endParaRPr lang="fr-FR"/>
          </a:p>
        </p:txBody>
      </p:sp>
    </p:spTree>
    <p:extLst>
      <p:ext uri="{BB962C8B-B14F-4D97-AF65-F5344CB8AC3E}">
        <p14:creationId xmlns:p14="http://schemas.microsoft.com/office/powerpoint/2010/main" val="299213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dufRAvZ1aFg"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hyperlink" Target="https://www.coe.int/fr/web/jeu-europe-des-valeurs"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4.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
            <a:ext cx="12192000" cy="6857999"/>
          </a:xfrm>
          <a:prstGeom prst="rect">
            <a:avLst/>
          </a:prstGeom>
          <a:solidFill>
            <a:srgbClr val="5FBFD6"/>
          </a:solidFill>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429" y="3969589"/>
            <a:ext cx="9747504" cy="2414016"/>
          </a:xfrm>
          <a:prstGeom prst="rect">
            <a:avLst/>
          </a:prstGeom>
          <a:effectLst>
            <a:outerShdw blurRad="88900" dist="88900" dir="2700000" algn="tl" rotWithShape="0">
              <a:schemeClr val="bg1"/>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1199" y="250723"/>
            <a:ext cx="2009468" cy="1607574"/>
          </a:xfrm>
          <a:prstGeom prst="rect">
            <a:avLst/>
          </a:prstGeom>
        </p:spPr>
      </p:pic>
    </p:spTree>
    <p:extLst>
      <p:ext uri="{BB962C8B-B14F-4D97-AF65-F5344CB8AC3E}">
        <p14:creationId xmlns:p14="http://schemas.microsoft.com/office/powerpoint/2010/main" val="1629396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446002" y="307979"/>
            <a:ext cx="2080237" cy="2080237"/>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897154" y="468153"/>
            <a:ext cx="749305" cy="749305"/>
          </a:xfrm>
          <a:prstGeom prst="rect">
            <a:avLst/>
          </a:prstGeom>
        </p:spPr>
      </p:pic>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3840035" y="915956"/>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62282" y="5663903"/>
            <a:ext cx="920161" cy="920161"/>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2038465" y="558972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29000" y="1923232"/>
            <a:ext cx="567139" cy="5671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 y="2043540"/>
            <a:ext cx="13331952" cy="3471863"/>
          </a:xfrm>
          <a:prstGeom prst="rect">
            <a:avLst/>
          </a:prstGeom>
        </p:spPr>
      </p:pic>
    </p:spTree>
    <p:extLst>
      <p:ext uri="{BB962C8B-B14F-4D97-AF65-F5344CB8AC3E}">
        <p14:creationId xmlns:p14="http://schemas.microsoft.com/office/powerpoint/2010/main" val="743448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1100441" y="1905688"/>
            <a:ext cx="10385184" cy="3374972"/>
          </a:xfrm>
          <a:effectLst/>
        </p:spPr>
        <p:txBody>
          <a:bodyPr>
            <a:noAutofit/>
          </a:bodyPr>
          <a:lstStyle/>
          <a:p>
            <a:r>
              <a:rPr lang="fr-FR" sz="2800" b="1" dirty="0" smtClean="0">
                <a:solidFill>
                  <a:schemeClr val="bg1"/>
                </a:solidFill>
                <a:latin typeface="Arial" panose="020B0604020202020204" pitchFamily="34" charset="0"/>
                <a:ea typeface="Myriad Pro Bold Condensed" charset="0"/>
                <a:cs typeface="Myriad Pro Bold Condensed" charset="0"/>
              </a:rPr>
              <a:t>12 est un nombre symbolique, qui représente la perfection,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rgbClr val="FFCD00"/>
                </a:solidFill>
                <a:latin typeface="Arial" panose="020B0604020202020204" pitchFamily="34" charset="0"/>
                <a:ea typeface="Myriad Pro Bold Condensed" charset="0"/>
                <a:cs typeface="Myriad Pro Bold Condensed" charset="0"/>
              </a:rPr>
              <a:t>mais aussi les 12 mois de l’année, les 12 travaux d’Hercule.</a:t>
            </a:r>
            <a:br>
              <a:rPr lang="fr-FR" sz="2800" b="1" dirty="0" smtClean="0">
                <a:solidFill>
                  <a:srgbClr val="FFCD00"/>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Le cercle représente l’union des pays et des peuples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de l’Europe.</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
            </a:r>
            <a:br>
              <a:rPr lang="fr-FR" sz="2800" b="1" dirty="0" smtClean="0">
                <a:solidFill>
                  <a:schemeClr val="bg1"/>
                </a:solidFill>
                <a:latin typeface="Arial" panose="020B0604020202020204" pitchFamily="34" charset="0"/>
                <a:ea typeface="Myriad Pro Bold Condensed" charset="0"/>
                <a:cs typeface="Myriad Pro Bold Condensed" charset="0"/>
              </a:rPr>
            </a:br>
            <a:endParaRPr lang="fr-FR" sz="2800" b="1" dirty="0" smtClean="0">
              <a:solidFill>
                <a:schemeClr val="bg1"/>
              </a:solidFill>
              <a:latin typeface="Arial" panose="020B0604020202020204" pitchFamily="34" charset="0"/>
              <a:ea typeface="Myriad Pro Bold Condensed" charset="0"/>
              <a:cs typeface="Myriad Pro Bold Condensed" charset="0"/>
            </a:endParaRPr>
          </a:p>
        </p:txBody>
      </p:sp>
      <p:grpSp>
        <p:nvGrpSpPr>
          <p:cNvPr id="3" name="Grouper 2"/>
          <p:cNvGrpSpPr/>
          <p:nvPr/>
        </p:nvGrpSpPr>
        <p:grpSpPr>
          <a:xfrm>
            <a:off x="344992" y="207034"/>
            <a:ext cx="2182034" cy="2204517"/>
            <a:chOff x="3346985" y="829916"/>
            <a:chExt cx="5441955" cy="5498027"/>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5848648" y="82991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5837146" y="5833239"/>
              <a:ext cx="494704" cy="494704"/>
            </a:xfrm>
            <a:prstGeom prst="rect">
              <a:avLst/>
            </a:prstGeom>
          </p:spPr>
        </p:pic>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022454" y="4485375"/>
              <a:ext cx="494704" cy="494704"/>
            </a:xfrm>
            <a:prstGeom prst="rect">
              <a:avLst/>
            </a:prstGeom>
          </p:spPr>
        </p:pic>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294236" y="3181648"/>
              <a:ext cx="494704" cy="494704"/>
            </a:xfrm>
            <a:prstGeom prst="rect">
              <a:avLst/>
            </a:prstGeom>
          </p:spPr>
        </p:pic>
        <p:pic>
          <p:nvPicPr>
            <p:cNvPr id="17" name="Imag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3346985" y="3181648"/>
              <a:ext cx="494704" cy="494704"/>
            </a:xfrm>
            <a:prstGeom prst="rect">
              <a:avLst/>
            </a:prstGeom>
          </p:spPr>
        </p:pic>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022454" y="2132370"/>
              <a:ext cx="494704" cy="494704"/>
            </a:xfrm>
            <a:prstGeom prst="rect">
              <a:avLst/>
            </a:prstGeom>
          </p:spPr>
        </p:pic>
        <p:pic>
          <p:nvPicPr>
            <p:cNvPr id="19" name="Imag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105229" y="1214946"/>
              <a:ext cx="494704" cy="494704"/>
            </a:xfrm>
            <a:prstGeom prst="rect">
              <a:avLst/>
            </a:prstGeom>
          </p:spPr>
        </p:pic>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4603569" y="1214946"/>
              <a:ext cx="494704" cy="494704"/>
            </a:xfrm>
            <a:prstGeom prst="rect">
              <a:avLst/>
            </a:prstGeom>
          </p:spPr>
        </p:pic>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105229" y="5499636"/>
              <a:ext cx="494704" cy="494704"/>
            </a:xfrm>
            <a:prstGeom prst="rect">
              <a:avLst/>
            </a:prstGeom>
          </p:spPr>
        </p:pic>
        <p:pic>
          <p:nvPicPr>
            <p:cNvPr id="22" name="Imag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4392101" y="5392956"/>
              <a:ext cx="494704" cy="494704"/>
            </a:xfrm>
            <a:prstGeom prst="rect">
              <a:avLst/>
            </a:prstGeom>
          </p:spPr>
        </p:pic>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3658280" y="4485374"/>
              <a:ext cx="494704" cy="494704"/>
            </a:xfrm>
            <a:prstGeom prst="rect">
              <a:avLst/>
            </a:prstGeom>
          </p:spPr>
        </p:pic>
        <p:pic>
          <p:nvPicPr>
            <p:cNvPr id="24" name="Imag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3674837" y="2071101"/>
              <a:ext cx="494704" cy="494704"/>
            </a:xfrm>
            <a:prstGeom prst="rect">
              <a:avLst/>
            </a:prstGeom>
          </p:spPr>
        </p:pic>
      </p:grpSp>
    </p:spTree>
    <p:extLst>
      <p:ext uri="{BB962C8B-B14F-4D97-AF65-F5344CB8AC3E}">
        <p14:creationId xmlns:p14="http://schemas.microsoft.com/office/powerpoint/2010/main" val="17007430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6330" r="26665" b="20909"/>
          <a:stretch/>
        </p:blipFill>
        <p:spPr>
          <a:xfrm>
            <a:off x="2816942" y="1968530"/>
            <a:ext cx="7388942" cy="3237652"/>
          </a:xfrm>
          <a:prstGeom prst="rect">
            <a:avLst/>
          </a:prstGeom>
        </p:spPr>
      </p:pic>
    </p:spTree>
    <p:extLst>
      <p:ext uri="{BB962C8B-B14F-4D97-AF65-F5344CB8AC3E}">
        <p14:creationId xmlns:p14="http://schemas.microsoft.com/office/powerpoint/2010/main" val="1970501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4">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1100441" y="1536135"/>
            <a:ext cx="10385184" cy="3374972"/>
          </a:xfrm>
          <a:effectLst/>
        </p:spPr>
        <p:txBody>
          <a:bodyPr>
            <a:noAutofit/>
          </a:bodyPr>
          <a:lstStyle/>
          <a:p>
            <a:r>
              <a:rPr lang="fr-FR" sz="2800" b="1" dirty="0">
                <a:solidFill>
                  <a:schemeClr val="bg1"/>
                </a:solidFill>
                <a:latin typeface="Arial" panose="020B0604020202020204" pitchFamily="34" charset="0"/>
                <a:ea typeface="Myriad Pro Bold Condensed" charset="0"/>
                <a:cs typeface="Myriad Pro Bold Condensed" charset="0"/>
              </a:rPr>
              <a:t>L'hymne européen a été adopté </a:t>
            </a:r>
            <a:r>
              <a:rPr lang="fr-FR" sz="2800" b="1" dirty="0" smtClean="0">
                <a:solidFill>
                  <a:schemeClr val="bg1"/>
                </a:solidFill>
                <a:latin typeface="Arial" panose="020B0604020202020204" pitchFamily="34" charset="0"/>
                <a:ea typeface="Myriad Pro Bold Condensed" charset="0"/>
                <a:cs typeface="Myriad Pro Bold Condensed" charset="0"/>
              </a:rPr>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par </a:t>
            </a:r>
            <a:r>
              <a:rPr lang="fr-FR" sz="2800" b="1" dirty="0">
                <a:solidFill>
                  <a:schemeClr val="bg1"/>
                </a:solidFill>
                <a:latin typeface="Arial" panose="020B0604020202020204" pitchFamily="34" charset="0"/>
                <a:ea typeface="Myriad Pro Bold Condensed" charset="0"/>
                <a:cs typeface="Myriad Pro Bold Condensed" charset="0"/>
              </a:rPr>
              <a:t>le Conseil de l'Europe en 1972. </a:t>
            </a:r>
            <a:r>
              <a:rPr lang="fr-FR" sz="2800" b="1" dirty="0" smtClean="0">
                <a:solidFill>
                  <a:schemeClr val="bg1"/>
                </a:solidFill>
                <a:latin typeface="Arial" panose="020B0604020202020204" pitchFamily="34" charset="0"/>
                <a:ea typeface="Myriad Pro Bold Condensed" charset="0"/>
                <a:cs typeface="Myriad Pro Bold Condensed" charset="0"/>
              </a:rPr>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rgbClr val="FFCD00"/>
                </a:solidFill>
                <a:latin typeface="Arial" panose="020B0604020202020204" pitchFamily="34" charset="0"/>
                <a:ea typeface="Myriad Pro Bold Condensed" charset="0"/>
                <a:cs typeface="Myriad Pro Bold Condensed" charset="0"/>
              </a:rPr>
              <a:t>C'est </a:t>
            </a:r>
            <a:r>
              <a:rPr lang="fr-FR" sz="2800" b="1" dirty="0">
                <a:solidFill>
                  <a:srgbClr val="FFCD00"/>
                </a:solidFill>
                <a:latin typeface="Arial" panose="020B0604020202020204" pitchFamily="34" charset="0"/>
                <a:ea typeface="Myriad Pro Bold Condensed" charset="0"/>
                <a:cs typeface="Myriad Pro Bold Condensed" charset="0"/>
              </a:rPr>
              <a:t>un extrait du prélude </a:t>
            </a:r>
            <a:r>
              <a:rPr lang="fr-FR" sz="2800" b="1" dirty="0" smtClean="0">
                <a:solidFill>
                  <a:srgbClr val="FFCD00"/>
                </a:solidFill>
                <a:latin typeface="Arial" panose="020B0604020202020204" pitchFamily="34" charset="0"/>
                <a:ea typeface="Myriad Pro Bold Condensed" charset="0"/>
                <a:cs typeface="Myriad Pro Bold Condensed" charset="0"/>
              </a:rPr>
              <a:t>«</a:t>
            </a:r>
            <a:r>
              <a:rPr lang="fr-FR" sz="2800" b="1" dirty="0">
                <a:solidFill>
                  <a:srgbClr val="FFCD00"/>
                </a:solidFill>
                <a:latin typeface="Arial" panose="020B0604020202020204" pitchFamily="34" charset="0"/>
                <a:ea typeface="Myriad Pro Bold Condensed" charset="0"/>
                <a:cs typeface="Myriad Pro Bold Condensed" charset="0"/>
              </a:rPr>
              <a:t>L'Ode à la Joie» </a:t>
            </a:r>
            <a:r>
              <a:rPr lang="fr-FR" sz="2800" b="1" dirty="0" smtClean="0">
                <a:solidFill>
                  <a:srgbClr val="FFCD00"/>
                </a:solidFill>
                <a:latin typeface="Arial" panose="020B0604020202020204" pitchFamily="34" charset="0"/>
                <a:ea typeface="Myriad Pro Bold Condensed" charset="0"/>
                <a:cs typeface="Myriad Pro Bold Condensed" charset="0"/>
              </a:rPr>
              <a:t/>
            </a:r>
            <a:br>
              <a:rPr lang="fr-FR" sz="2800" b="1" dirty="0" smtClean="0">
                <a:solidFill>
                  <a:srgbClr val="FFCD00"/>
                </a:solidFill>
                <a:latin typeface="Arial" panose="020B0604020202020204" pitchFamily="34" charset="0"/>
                <a:ea typeface="Myriad Pro Bold Condensed" charset="0"/>
                <a:cs typeface="Myriad Pro Bold Condensed" charset="0"/>
              </a:rPr>
            </a:br>
            <a:r>
              <a:rPr lang="fr-FR" sz="2800" b="1" dirty="0" smtClean="0">
                <a:solidFill>
                  <a:srgbClr val="FFCD00"/>
                </a:solidFill>
                <a:latin typeface="Arial" panose="020B0604020202020204" pitchFamily="34" charset="0"/>
                <a:ea typeface="Myriad Pro Bold Condensed" charset="0"/>
                <a:cs typeface="Myriad Pro Bold Condensed" charset="0"/>
              </a:rPr>
              <a:t>de </a:t>
            </a:r>
            <a:r>
              <a:rPr lang="fr-FR" sz="2800" b="1" dirty="0">
                <a:solidFill>
                  <a:srgbClr val="FFCD00"/>
                </a:solidFill>
                <a:latin typeface="Arial" panose="020B0604020202020204" pitchFamily="34" charset="0"/>
                <a:ea typeface="Myriad Pro Bold Condensed" charset="0"/>
                <a:cs typeface="Myriad Pro Bold Condensed" charset="0"/>
              </a:rPr>
              <a:t>la 9</a:t>
            </a:r>
            <a:r>
              <a:rPr lang="fr-FR" sz="2800" b="1" baseline="30000" dirty="0">
                <a:solidFill>
                  <a:srgbClr val="FFCD00"/>
                </a:solidFill>
                <a:latin typeface="Arial" panose="020B0604020202020204" pitchFamily="34" charset="0"/>
                <a:ea typeface="Myriad Pro Bold Condensed" charset="0"/>
                <a:cs typeface="Myriad Pro Bold Condensed" charset="0"/>
              </a:rPr>
              <a:t>ème</a:t>
            </a:r>
            <a:r>
              <a:rPr lang="fr-FR" sz="2800" b="1" dirty="0">
                <a:solidFill>
                  <a:srgbClr val="FFCD00"/>
                </a:solidFill>
                <a:latin typeface="Arial" panose="020B0604020202020204" pitchFamily="34" charset="0"/>
                <a:ea typeface="Myriad Pro Bold Condensed" charset="0"/>
                <a:cs typeface="Myriad Pro Bold Condensed" charset="0"/>
              </a:rPr>
              <a:t> Symphonie de Beethoven.</a:t>
            </a:r>
            <a:r>
              <a:rPr lang="fr-FR" sz="2800" b="1" dirty="0" smtClean="0">
                <a:solidFill>
                  <a:srgbClr val="FFCD00"/>
                </a:solidFill>
                <a:latin typeface="Arial" panose="020B0604020202020204" pitchFamily="34" charset="0"/>
                <a:ea typeface="Myriad Pro Bold Condensed" charset="0"/>
                <a:cs typeface="Myriad Pro Bold Condensed" charset="0"/>
              </a:rPr>
              <a:t/>
            </a:r>
            <a:br>
              <a:rPr lang="fr-FR" sz="2800" b="1" dirty="0" smtClean="0">
                <a:solidFill>
                  <a:srgbClr val="FFCD00"/>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
            </a:r>
            <a:br>
              <a:rPr lang="fr-FR" sz="2800" b="1" dirty="0" smtClean="0">
                <a:solidFill>
                  <a:schemeClr val="bg1"/>
                </a:solidFill>
                <a:latin typeface="Arial" panose="020B0604020202020204" pitchFamily="34" charset="0"/>
                <a:ea typeface="Myriad Pro Bold Condensed" charset="0"/>
                <a:cs typeface="Myriad Pro Bold Condensed" charset="0"/>
              </a:rPr>
            </a:br>
            <a:endParaRPr lang="fr-FR" sz="2800" b="1" dirty="0" smtClean="0">
              <a:solidFill>
                <a:schemeClr val="bg1"/>
              </a:solidFill>
              <a:latin typeface="Arial" panose="020B0604020202020204" pitchFamily="34" charset="0"/>
              <a:ea typeface="Myriad Pro Bold Condensed" charset="0"/>
              <a:cs typeface="Myriad Pro Bold Condensed" charset="0"/>
            </a:endParaRPr>
          </a:p>
        </p:txBody>
      </p:sp>
      <p:grpSp>
        <p:nvGrpSpPr>
          <p:cNvPr id="3" name="Grouper 2"/>
          <p:cNvGrpSpPr/>
          <p:nvPr/>
        </p:nvGrpSpPr>
        <p:grpSpPr>
          <a:xfrm>
            <a:off x="344992" y="207034"/>
            <a:ext cx="2182034" cy="2204517"/>
            <a:chOff x="3346985" y="829916"/>
            <a:chExt cx="5441955" cy="5498027"/>
          </a:xfrm>
        </p:grpSpPr>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5848648" y="829916"/>
              <a:ext cx="494704" cy="494704"/>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5837146" y="5833239"/>
              <a:ext cx="494704" cy="494704"/>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8022454" y="4485375"/>
              <a:ext cx="494704" cy="494704"/>
            </a:xfrm>
            <a:prstGeom prst="rect">
              <a:avLst/>
            </a:prstGeom>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8294236" y="3181648"/>
              <a:ext cx="494704" cy="494704"/>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3346985" y="3181648"/>
              <a:ext cx="494704" cy="494704"/>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8022454" y="2132370"/>
              <a:ext cx="494704" cy="494704"/>
            </a:xfrm>
            <a:prstGeom prst="rect">
              <a:avLst/>
            </a:prstGeom>
          </p:spPr>
        </p:pic>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7105229" y="1214946"/>
              <a:ext cx="494704" cy="494704"/>
            </a:xfrm>
            <a:prstGeom prst="rect">
              <a:avLst/>
            </a:prstGeom>
          </p:spPr>
        </p:pic>
        <p:pic>
          <p:nvPicPr>
            <p:cNvPr id="20" name="Imag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4603569" y="1214946"/>
              <a:ext cx="494704" cy="494704"/>
            </a:xfrm>
            <a:prstGeom prst="rect">
              <a:avLst/>
            </a:prstGeom>
          </p:spPr>
        </p:pic>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7105229" y="5499636"/>
              <a:ext cx="494704" cy="494704"/>
            </a:xfrm>
            <a:prstGeom prst="rect">
              <a:avLst/>
            </a:prstGeom>
          </p:spPr>
        </p:pic>
        <p:pic>
          <p:nvPicPr>
            <p:cNvPr id="22" name="Imag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4392101" y="5392956"/>
              <a:ext cx="494704" cy="494704"/>
            </a:xfrm>
            <a:prstGeom prst="rect">
              <a:avLst/>
            </a:prstGeom>
          </p:spPr>
        </p:pic>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3658280" y="4485374"/>
              <a:ext cx="494704" cy="494704"/>
            </a:xfrm>
            <a:prstGeom prst="rect">
              <a:avLst/>
            </a:prstGeom>
          </p:spPr>
        </p:pic>
        <p:pic>
          <p:nvPicPr>
            <p:cNvPr id="24" name="Imag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9490">
              <a:off x="3674837" y="2071101"/>
              <a:ext cx="494704" cy="494704"/>
            </a:xfrm>
            <a:prstGeom prst="rect">
              <a:avLst/>
            </a:prstGeom>
          </p:spPr>
        </p:pic>
      </p:grpSp>
      <p:pic>
        <p:nvPicPr>
          <p:cNvPr id="4" name="14 Rhapsodie sur l'Hymne européen. Orchestra version_ Them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5471" y="5347028"/>
            <a:ext cx="812800" cy="812800"/>
          </a:xfrm>
          <a:prstGeom prst="rect">
            <a:avLst/>
          </a:prstGeom>
        </p:spPr>
      </p:pic>
    </p:spTree>
    <p:extLst>
      <p:ext uri="{BB962C8B-B14F-4D97-AF65-F5344CB8AC3E}">
        <p14:creationId xmlns:p14="http://schemas.microsoft.com/office/powerpoint/2010/main" val="9658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62434" y="42205"/>
            <a:ext cx="2080237" cy="2080237"/>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897154" y="468153"/>
            <a:ext cx="749305" cy="749305"/>
          </a:xfrm>
          <a:prstGeom prst="rect">
            <a:avLst/>
          </a:prstGeom>
        </p:spPr>
      </p:pic>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3840035" y="915956"/>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1111411" y="5869376"/>
            <a:ext cx="920161" cy="920161"/>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40610" y="6082105"/>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29000" y="1923232"/>
            <a:ext cx="567139" cy="56713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68601"/>
            <a:ext cx="12192000" cy="1676400"/>
          </a:xfrm>
          <a:prstGeom prst="rect">
            <a:avLst/>
          </a:prstGeom>
        </p:spPr>
      </p:pic>
      <p:sp>
        <p:nvSpPr>
          <p:cNvPr id="16" name="Titre 1"/>
          <p:cNvSpPr>
            <a:spLocks noGrp="1"/>
          </p:cNvSpPr>
          <p:nvPr>
            <p:ph type="ctrTitle"/>
          </p:nvPr>
        </p:nvSpPr>
        <p:spPr>
          <a:xfrm>
            <a:off x="977684" y="2589251"/>
            <a:ext cx="10385184" cy="3374972"/>
          </a:xfrm>
          <a:effectLst/>
        </p:spPr>
        <p:txBody>
          <a:bodyPr>
            <a:noAutofit/>
          </a:bodyPr>
          <a:lstStyle/>
          <a:p>
            <a:r>
              <a:rPr lang="fr-FR" sz="4500" b="1" dirty="0" smtClean="0">
                <a:solidFill>
                  <a:srgbClr val="FFCD00"/>
                </a:solidFill>
                <a:latin typeface="Arial" panose="020B0604020202020204" pitchFamily="34" charset="0"/>
                <a:ea typeface="Myriad Pro Bold Condensed" charset="0"/>
                <a:cs typeface="Myriad Pro Bold Condensed" charset="0"/>
              </a:rPr>
              <a:t>835 000 Européens </a:t>
            </a:r>
            <a:br>
              <a:rPr lang="fr-FR" sz="4500" b="1" dirty="0" smtClean="0">
                <a:solidFill>
                  <a:srgbClr val="FFCD00"/>
                </a:solidFill>
                <a:latin typeface="Arial" panose="020B0604020202020204" pitchFamily="34" charset="0"/>
                <a:ea typeface="Myriad Pro Bold Condensed" charset="0"/>
                <a:cs typeface="Myriad Pro Bold Condensed" charset="0"/>
              </a:rPr>
            </a:br>
            <a:r>
              <a:rPr lang="fr-FR" sz="4500" b="1" dirty="0" smtClean="0">
                <a:solidFill>
                  <a:srgbClr val="FFCD00"/>
                </a:solidFill>
                <a:latin typeface="Arial" panose="020B0604020202020204" pitchFamily="34" charset="0"/>
                <a:ea typeface="Myriad Pro Bold Condensed" charset="0"/>
                <a:cs typeface="Myriad Pro Bold Condensed" charset="0"/>
              </a:rPr>
              <a:t>ou 835 millions d’Européens ?</a:t>
            </a:r>
            <a:br>
              <a:rPr lang="fr-FR" sz="4500" b="1" dirty="0" smtClean="0">
                <a:solidFill>
                  <a:srgbClr val="FFCD00"/>
                </a:solidFill>
                <a:latin typeface="Arial" panose="020B0604020202020204" pitchFamily="34" charset="0"/>
                <a:ea typeface="Myriad Pro Bold Condensed" charset="0"/>
                <a:cs typeface="Myriad Pro Bold Condensed" charset="0"/>
              </a:rPr>
            </a:br>
            <a:r>
              <a:rPr lang="fr-FR" sz="4500" b="1" dirty="0" smtClean="0">
                <a:solidFill>
                  <a:schemeClr val="bg1"/>
                </a:solidFill>
                <a:latin typeface="Arial" panose="020B0604020202020204" pitchFamily="34" charset="0"/>
                <a:ea typeface="Myriad Pro Bold Condensed" charset="0"/>
                <a:cs typeface="Myriad Pro Bold Condensed" charset="0"/>
              </a:rPr>
              <a:t/>
            </a:r>
            <a:br>
              <a:rPr lang="fr-FR" sz="4500" b="1" dirty="0" smtClean="0">
                <a:solidFill>
                  <a:schemeClr val="bg1"/>
                </a:solidFill>
                <a:latin typeface="Arial" panose="020B0604020202020204" pitchFamily="34" charset="0"/>
                <a:ea typeface="Myriad Pro Bold Condensed" charset="0"/>
                <a:cs typeface="Myriad Pro Bold Condensed" charset="0"/>
              </a:rPr>
            </a:br>
            <a:endParaRPr lang="fr-FR" sz="4500" b="1" dirty="0" smtClean="0">
              <a:solidFill>
                <a:schemeClr val="bg1"/>
              </a:solidFill>
              <a:latin typeface="Arial" panose="020B0604020202020204" pitchFamily="34" charset="0"/>
              <a:ea typeface="Myriad Pro Bold Condensed" charset="0"/>
              <a:cs typeface="Myriad Pro Bold Condensed" charset="0"/>
            </a:endParaRPr>
          </a:p>
        </p:txBody>
      </p:sp>
    </p:spTree>
    <p:extLst>
      <p:ext uri="{BB962C8B-B14F-4D97-AF65-F5344CB8AC3E}">
        <p14:creationId xmlns:p14="http://schemas.microsoft.com/office/powerpoint/2010/main" val="1328429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863226" y="2104868"/>
            <a:ext cx="10524439" cy="2512195"/>
          </a:xfrm>
          <a:effectLst/>
        </p:spPr>
        <p:txBody>
          <a:bodyPr>
            <a:noAutofit/>
          </a:bodyPr>
          <a:lstStyle/>
          <a:p>
            <a:r>
              <a:rPr lang="fr-FR" sz="3200" b="1" dirty="0" smtClean="0">
                <a:solidFill>
                  <a:srgbClr val="FFCD00"/>
                </a:solidFill>
                <a:latin typeface="Arial" panose="020B0604020202020204" pitchFamily="34" charset="0"/>
                <a:ea typeface="Myriad Pro Bold Condensed" charset="0"/>
                <a:cs typeface="Myriad Pro Bold Condensed" charset="0"/>
              </a:rPr>
              <a:t>On compte 835 millions d’Européens.</a:t>
            </a:r>
            <a:r>
              <a:rPr lang="fr-FR" sz="3200" b="1" dirty="0" smtClean="0">
                <a:solidFill>
                  <a:schemeClr val="bg1"/>
                </a:solidFill>
                <a:latin typeface="Arial" panose="020B0604020202020204" pitchFamily="34" charset="0"/>
                <a:ea typeface="Myriad Pro Bold Condensed" charset="0"/>
                <a:cs typeface="Myriad Pro Bold Condensed" charset="0"/>
              </a:rPr>
              <a:t/>
            </a:r>
            <a:br>
              <a:rPr lang="fr-FR" sz="32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Le Conseil de l’Europe travaille pour défendre des valeurs qui appartiennent à chacun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des 835 millions d’Européennes et d’Européens.</a:t>
            </a:r>
          </a:p>
        </p:txBody>
      </p:sp>
    </p:spTree>
    <p:extLst>
      <p:ext uri="{BB962C8B-B14F-4D97-AF65-F5344CB8AC3E}">
        <p14:creationId xmlns:p14="http://schemas.microsoft.com/office/powerpoint/2010/main" val="764839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446002" y="307979"/>
            <a:ext cx="2080237" cy="2080237"/>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897154" y="468153"/>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62282" y="5663903"/>
            <a:ext cx="920161" cy="920161"/>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2038465" y="558972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29000" y="1923232"/>
            <a:ext cx="567139" cy="56713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90" y="2400121"/>
            <a:ext cx="14061980" cy="3661974"/>
          </a:xfrm>
          <a:prstGeom prst="rect">
            <a:avLst/>
          </a:prstGeom>
        </p:spPr>
      </p:pic>
    </p:spTree>
    <p:extLst>
      <p:ext uri="{BB962C8B-B14F-4D97-AF65-F5344CB8AC3E}">
        <p14:creationId xmlns:p14="http://schemas.microsoft.com/office/powerpoint/2010/main" val="1072733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230038" y="2087592"/>
            <a:ext cx="11731924" cy="3491503"/>
          </a:xfrm>
          <a:effectLst/>
        </p:spPr>
        <p:txBody>
          <a:bodyPr>
            <a:noAutofit/>
          </a:bodyPr>
          <a:lstStyle/>
          <a:p>
            <a:r>
              <a:rPr lang="fr-FR" sz="2600" b="1" dirty="0" smtClean="0">
                <a:solidFill>
                  <a:schemeClr val="bg1"/>
                </a:solidFill>
                <a:latin typeface="Arial" panose="020B0604020202020204" pitchFamily="34" charset="0"/>
                <a:ea typeface="Myriad Pro Bold Condensed" charset="0"/>
                <a:cs typeface="Myriad Pro Bold Condensed" charset="0"/>
              </a:rPr>
              <a:t>Une valeur est une chose que l’on considère comme très importante,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à laquelle on croit, qui nous est précieuse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pour nous permettre de bien vivre ensemble.</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rgbClr val="FFCD00"/>
                </a:solidFill>
                <a:latin typeface="Arial" panose="020B0604020202020204" pitchFamily="34" charset="0"/>
                <a:ea typeface="Myriad Pro Bold Condensed" charset="0"/>
                <a:cs typeface="Myriad Pro Bold Condensed" charset="0"/>
              </a:rPr>
              <a:t>Il y a des valeurs qui nous sont très personnelles </a:t>
            </a:r>
            <a:br>
              <a:rPr lang="fr-FR" sz="2600" b="1" dirty="0" smtClean="0">
                <a:solidFill>
                  <a:srgbClr val="FFCD00"/>
                </a:solidFill>
                <a:latin typeface="Arial" panose="020B0604020202020204" pitchFamily="34" charset="0"/>
                <a:ea typeface="Myriad Pro Bold Condensed" charset="0"/>
                <a:cs typeface="Myriad Pro Bold Condensed" charset="0"/>
              </a:rPr>
            </a:br>
            <a:r>
              <a:rPr lang="fr-FR" sz="2600" b="1" dirty="0" smtClean="0">
                <a:solidFill>
                  <a:srgbClr val="FFCD00"/>
                </a:solidFill>
                <a:latin typeface="Arial" panose="020B0604020202020204" pitchFamily="34" charset="0"/>
                <a:ea typeface="Myriad Pro Bold Condensed" charset="0"/>
                <a:cs typeface="Myriad Pro Bold Condensed" charset="0"/>
              </a:rPr>
              <a:t>comme le droit de vivre, </a:t>
            </a:r>
            <a:br>
              <a:rPr lang="fr-FR" sz="2600" b="1" dirty="0" smtClean="0">
                <a:solidFill>
                  <a:srgbClr val="FFCD00"/>
                </a:solidFill>
                <a:latin typeface="Arial" panose="020B0604020202020204" pitchFamily="34" charset="0"/>
                <a:ea typeface="Myriad Pro Bold Condensed" charset="0"/>
                <a:cs typeface="Myriad Pro Bold Condensed" charset="0"/>
              </a:rPr>
            </a:br>
            <a:r>
              <a:rPr lang="fr-FR" sz="2600" b="1" dirty="0" smtClean="0">
                <a:solidFill>
                  <a:srgbClr val="FFCD00"/>
                </a:solidFill>
                <a:latin typeface="Arial" panose="020B0604020202020204" pitchFamily="34" charset="0"/>
                <a:ea typeface="Myriad Pro Bold Condensed" charset="0"/>
                <a:cs typeface="Myriad Pro Bold Condensed" charset="0"/>
              </a:rPr>
              <a:t>le droit de s’exprimer, des valeurs qui concernent la famille, </a:t>
            </a:r>
            <a:br>
              <a:rPr lang="fr-FR" sz="2600" b="1" dirty="0" smtClean="0">
                <a:solidFill>
                  <a:srgbClr val="FFCD00"/>
                </a:solidFill>
                <a:latin typeface="Arial" panose="020B0604020202020204" pitchFamily="34" charset="0"/>
                <a:ea typeface="Myriad Pro Bold Condensed" charset="0"/>
                <a:cs typeface="Myriad Pro Bold Condensed" charset="0"/>
              </a:rPr>
            </a:br>
            <a:r>
              <a:rPr lang="fr-FR" sz="2600" b="1" dirty="0" smtClean="0">
                <a:solidFill>
                  <a:srgbClr val="FFCD00"/>
                </a:solidFill>
                <a:latin typeface="Arial" panose="020B0604020202020204" pitchFamily="34" charset="0"/>
                <a:ea typeface="Myriad Pro Bold Condensed" charset="0"/>
                <a:cs typeface="Myriad Pro Bold Condensed" charset="0"/>
              </a:rPr>
              <a:t>ou la société dans laquelle nous vivons.</a:t>
            </a:r>
          </a:p>
        </p:txBody>
      </p:sp>
    </p:spTree>
    <p:extLst>
      <p:ext uri="{BB962C8B-B14F-4D97-AF65-F5344CB8AC3E}">
        <p14:creationId xmlns:p14="http://schemas.microsoft.com/office/powerpoint/2010/main" val="616842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230038" y="686496"/>
            <a:ext cx="11731924" cy="1349824"/>
          </a:xfrm>
          <a:effectLst/>
        </p:spPr>
        <p:txBody>
          <a:bodyPr>
            <a:noAutofit/>
          </a:bodyPr>
          <a:lstStyle/>
          <a:p>
            <a:r>
              <a:rPr lang="fr-FR" sz="2600" b="1" dirty="0" smtClean="0">
                <a:solidFill>
                  <a:srgbClr val="FFCD00"/>
                </a:solidFill>
                <a:latin typeface="Arial" panose="020B0604020202020204" pitchFamily="34" charset="0"/>
                <a:ea typeface="Myriad Pro Bold Condensed" charset="0"/>
                <a:cs typeface="Myriad Pro Bold Condensed" charset="0"/>
              </a:rPr>
              <a:t>Pour réaliser le jeu « L’Europe des valeurs » </a:t>
            </a:r>
            <a:br>
              <a:rPr lang="fr-FR" sz="2600" b="1" dirty="0" smtClean="0">
                <a:solidFill>
                  <a:srgbClr val="FFCD00"/>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auquel nous allons jouer maintenant,</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 le Conseil de l’Europe a donc choisi </a:t>
            </a:r>
            <a:r>
              <a:rPr lang="fr-FR" sz="2600" b="1" dirty="0" smtClean="0">
                <a:solidFill>
                  <a:srgbClr val="FFCD00"/>
                </a:solidFill>
                <a:latin typeface="Arial" panose="020B0604020202020204" pitchFamily="34" charset="0"/>
                <a:ea typeface="Myriad Pro Bold Condensed" charset="0"/>
                <a:cs typeface="Myriad Pro Bold Condensed" charset="0"/>
              </a:rPr>
              <a:t>6 valeurs.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02111">
            <a:off x="1231449" y="3198995"/>
            <a:ext cx="1895886" cy="298286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1911">
            <a:off x="2780929" y="2651749"/>
            <a:ext cx="1895886" cy="298286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77995">
            <a:off x="4328646" y="2397662"/>
            <a:ext cx="1895886" cy="298286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9921">
            <a:off x="5926381" y="2403405"/>
            <a:ext cx="1895886" cy="298286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32109">
            <a:off x="7581254" y="2655254"/>
            <a:ext cx="1895886" cy="2982861"/>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88966">
            <a:off x="9198187" y="3198994"/>
            <a:ext cx="1895886" cy="2982861"/>
          </a:xfrm>
          <a:prstGeom prst="rect">
            <a:avLst/>
          </a:prstGeom>
        </p:spPr>
      </p:pic>
    </p:spTree>
    <p:extLst>
      <p:ext uri="{BB962C8B-B14F-4D97-AF65-F5344CB8AC3E}">
        <p14:creationId xmlns:p14="http://schemas.microsoft.com/office/powerpoint/2010/main" val="17134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strVal val="#ppt_h"/>
                                          </p:val>
                                        </p:tav>
                                        <p:tav tm="100000">
                                          <p:val>
                                            <p:strVal val="#ppt_h"/>
                                          </p:val>
                                        </p:tav>
                                      </p:tavLst>
                                    </p:anim>
                                  </p:childTnLst>
                                </p:cTn>
                              </p:par>
                              <p:par>
                                <p:cTn id="9" presetID="55"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ppt_w*0.7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animEffect transition="in" filter="fade">
                                      <p:cBhvr>
                                        <p:cTn id="13" dur="500"/>
                                        <p:tgtEl>
                                          <p:spTgt spid="4"/>
                                        </p:tgtEl>
                                      </p:cBhvr>
                                    </p:animEffect>
                                  </p:childTnLst>
                                </p:cTn>
                              </p:par>
                              <p:par>
                                <p:cTn id="14" presetID="55"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par>
                                <p:cTn id="19" presetID="55"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0.7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animEffect transition="in" filter="fade">
                                      <p:cBhvr>
                                        <p:cTn id="23" dur="500"/>
                                        <p:tgtEl>
                                          <p:spTgt spid="6"/>
                                        </p:tgtEl>
                                      </p:cBhvr>
                                    </p:animEffect>
                                  </p:childTnLst>
                                </p:cTn>
                              </p:par>
                              <p:par>
                                <p:cTn id="24" presetID="55"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ppt_w*0.7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animEffect transition="in" filter="fade">
                                      <p:cBhvr>
                                        <p:cTn id="28" dur="500"/>
                                        <p:tgtEl>
                                          <p:spTgt spid="7"/>
                                        </p:tgtEl>
                                      </p:cBhvr>
                                    </p:animEffect>
                                  </p:childTnLst>
                                </p:cTn>
                              </p:par>
                              <p:par>
                                <p:cTn id="29" presetID="55"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strVal val="#ppt_w*0.70"/>
                                          </p:val>
                                        </p:tav>
                                        <p:tav tm="100000">
                                          <p:val>
                                            <p:strVal val="#ppt_w"/>
                                          </p:val>
                                        </p:tav>
                                      </p:tavLst>
                                    </p:anim>
                                    <p:anim calcmode="lin" valueType="num">
                                      <p:cBhvr>
                                        <p:cTn id="32" dur="500" fill="hold"/>
                                        <p:tgtEl>
                                          <p:spTgt spid="8"/>
                                        </p:tgtEl>
                                        <p:attrNameLst>
                                          <p:attrName>ppt_h</p:attrName>
                                        </p:attrNameLst>
                                      </p:cBhvr>
                                      <p:tavLst>
                                        <p:tav tm="0">
                                          <p:val>
                                            <p:strVal val="#ppt_h"/>
                                          </p:val>
                                        </p:tav>
                                        <p:tav tm="100000">
                                          <p:val>
                                            <p:strVal val="#ppt_h"/>
                                          </p:val>
                                        </p:tav>
                                      </p:tavLst>
                                    </p:anim>
                                    <p:animEffect transition="in" filter="fade">
                                      <p:cBhvr>
                                        <p:cTn id="33" dur="500"/>
                                        <p:tgtEl>
                                          <p:spTgt spid="8"/>
                                        </p:tgtEl>
                                      </p:cBhvr>
                                    </p:animEffect>
                                  </p:childTnLst>
                                </p:cTn>
                              </p:par>
                              <p:par>
                                <p:cTn id="34" presetID="55"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737470" y="-973797"/>
            <a:ext cx="8495041" cy="849504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907"/>
            <a:ext cx="9782299" cy="6858000"/>
          </a:xfrm>
          <a:prstGeom prst="rect">
            <a:avLst/>
          </a:prstGeom>
        </p:spPr>
      </p:pic>
      <p:sp>
        <p:nvSpPr>
          <p:cNvPr id="2" name="Titre 1"/>
          <p:cNvSpPr>
            <a:spLocks noGrp="1"/>
          </p:cNvSpPr>
          <p:nvPr>
            <p:ph type="ctrTitle"/>
          </p:nvPr>
        </p:nvSpPr>
        <p:spPr>
          <a:xfrm>
            <a:off x="4092179" y="3410424"/>
            <a:ext cx="7331725" cy="2333445"/>
          </a:xfrm>
          <a:effectLst/>
        </p:spPr>
        <p:txBody>
          <a:bodyPr>
            <a:noAutofit/>
          </a:bodyPr>
          <a:lstStyle/>
          <a:p>
            <a:pPr algn="l"/>
            <a:r>
              <a:rPr lang="fr-FR" sz="2300" b="1" dirty="0" smtClean="0">
                <a:solidFill>
                  <a:schemeClr val="bg1"/>
                </a:solidFill>
                <a:latin typeface="Arial" panose="020B0604020202020204" pitchFamily="34" charset="0"/>
                <a:ea typeface="Myriad Pro Bold Condensed" charset="0"/>
                <a:cs typeface="Myriad Pro Bold Condensed" charset="0"/>
              </a:rPr>
              <a:t>La Grande Europe est peuplée de personnes différentes, </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smtClean="0">
                <a:solidFill>
                  <a:schemeClr val="bg1"/>
                </a:solidFill>
                <a:latin typeface="Arial" panose="020B0604020202020204" pitchFamily="34" charset="0"/>
                <a:ea typeface="Myriad Pro Bold Condensed" charset="0"/>
                <a:cs typeface="Myriad Pro Bold Condensed" charset="0"/>
              </a:rPr>
              <a:t>de couleurs de peau différentes, qui parlent des langues très variées, c’est la diversité ; la non-discrimination signifie que l’</a:t>
            </a:r>
            <a:r>
              <a:rPr lang="fr-FR" sz="2300" b="1" dirty="0" smtClean="0">
                <a:solidFill>
                  <a:srgbClr val="FFC000"/>
                </a:solidFill>
                <a:latin typeface="Arial" panose="020B0604020202020204" pitchFamily="34" charset="0"/>
                <a:ea typeface="Myriad Pro Bold Condensed" charset="0"/>
                <a:cs typeface="Myriad Pro Bold Condensed" charset="0"/>
              </a:rPr>
              <a:t>on ne peut pas rejeter, exclure, brimer ou humilier une personne parce qu’elle est différente</a:t>
            </a:r>
            <a:r>
              <a:rPr lang="fr-FR" sz="2300" b="1" dirty="0" smtClean="0">
                <a:solidFill>
                  <a:schemeClr val="bg1"/>
                </a:solidFill>
                <a:latin typeface="Arial" panose="020B0604020202020204" pitchFamily="34" charset="0"/>
                <a:ea typeface="Myriad Pro Bold Condensed" charset="0"/>
                <a:cs typeface="Myriad Pro Bold Condensed" charset="0"/>
              </a:rPr>
              <a:t>. </a:t>
            </a:r>
            <a:endParaRPr lang="fr-FR" sz="2300" b="1" dirty="0" smtClean="0">
              <a:solidFill>
                <a:srgbClr val="FFCD00"/>
              </a:solidFill>
              <a:latin typeface="Arial" panose="020B0604020202020204" pitchFamily="34" charset="0"/>
              <a:ea typeface="Myriad Pro Bold Condensed" charset="0"/>
              <a:cs typeface="Myriad Pro Bold Condensed" charset="0"/>
            </a:endParaRPr>
          </a:p>
        </p:txBody>
      </p:sp>
    </p:spTree>
    <p:extLst>
      <p:ext uri="{BB962C8B-B14F-4D97-AF65-F5344CB8AC3E}">
        <p14:creationId xmlns:p14="http://schemas.microsoft.com/office/powerpoint/2010/main" val="1374213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4" name="Image 13"/>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15" name="Picture 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12197" b="21350"/>
          <a:stretch/>
        </p:blipFill>
        <p:spPr>
          <a:xfrm>
            <a:off x="1038767" y="2320639"/>
            <a:ext cx="10114466" cy="4237892"/>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273173" y="1839450"/>
            <a:ext cx="1031100" cy="1031100"/>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73378" y="1825573"/>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9908767" y="3600315"/>
            <a:ext cx="749305" cy="749305"/>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1015736" y="6218401"/>
            <a:ext cx="494704" cy="494704"/>
          </a:xfrm>
          <a:prstGeom prst="rect">
            <a:avLst/>
          </a:prstGeom>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b="26621"/>
          <a:stretch/>
        </p:blipFill>
        <p:spPr>
          <a:xfrm>
            <a:off x="-1404889" y="-696355"/>
            <a:ext cx="14527922" cy="2776168"/>
          </a:xfrm>
          <a:prstGeom prst="rect">
            <a:avLst/>
          </a:prstGeom>
        </p:spPr>
      </p:pic>
    </p:spTree>
    <p:extLst>
      <p:ext uri="{BB962C8B-B14F-4D97-AF65-F5344CB8AC3E}">
        <p14:creationId xmlns:p14="http://schemas.microsoft.com/office/powerpoint/2010/main" val="1356243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737470" y="-973797"/>
            <a:ext cx="8495041" cy="8495041"/>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5462"/>
          <a:stretch/>
        </p:blipFill>
        <p:spPr>
          <a:xfrm>
            <a:off x="0" y="-487424"/>
            <a:ext cx="8235932" cy="6107501"/>
          </a:xfrm>
          <a:prstGeom prst="rect">
            <a:avLst/>
          </a:prstGeom>
        </p:spPr>
      </p:pic>
      <p:sp>
        <p:nvSpPr>
          <p:cNvPr id="2" name="Titre 1"/>
          <p:cNvSpPr>
            <a:spLocks noGrp="1"/>
          </p:cNvSpPr>
          <p:nvPr>
            <p:ph type="ctrTitle"/>
          </p:nvPr>
        </p:nvSpPr>
        <p:spPr>
          <a:xfrm>
            <a:off x="3747734" y="2958736"/>
            <a:ext cx="7930937" cy="2844221"/>
          </a:xfrm>
          <a:effectLst/>
        </p:spPr>
        <p:txBody>
          <a:bodyPr>
            <a:noAutofit/>
          </a:bodyPr>
          <a:lstStyle/>
          <a:p>
            <a:pPr algn="l"/>
            <a:r>
              <a:rPr lang="fr-FR" sz="2400" b="1" dirty="0" smtClean="0">
                <a:solidFill>
                  <a:schemeClr val="bg1"/>
                </a:solidFill>
                <a:latin typeface="Arial" panose="020B0604020202020204" pitchFamily="34" charset="0"/>
                <a:ea typeface="Myriad Pro Bold Condensed" charset="0"/>
                <a:cs typeface="Myriad Pro Bold Condensed" charset="0"/>
              </a:rPr>
              <a:t>Les hommes et les femmes ont les mêmes droits mais dans la réalité on constate que cela n’est pas toujours respecté ; </a:t>
            </a:r>
            <a:r>
              <a:rPr lang="fr-FR" sz="2400" b="1" dirty="0" smtClean="0">
                <a:solidFill>
                  <a:srgbClr val="FFC000"/>
                </a:solidFill>
                <a:latin typeface="Arial" panose="020B0604020202020204" pitchFamily="34" charset="0"/>
                <a:ea typeface="Myriad Pro Bold Condensed" charset="0"/>
                <a:cs typeface="Myriad Pro Bold Condensed" charset="0"/>
              </a:rPr>
              <a:t>il faut donc toujours se battre pour que les femmes et les hommes aient les mêmes salaires, que les femmes soient bien représentées en politique et à la tête des entreprises</a:t>
            </a:r>
            <a:r>
              <a:rPr lang="fr-FR" sz="2400" b="1" dirty="0" smtClean="0">
                <a:solidFill>
                  <a:schemeClr val="bg1"/>
                </a:solidFill>
                <a:latin typeface="Arial" panose="020B0604020202020204" pitchFamily="34" charset="0"/>
                <a:ea typeface="Myriad Pro Bold Condensed" charset="0"/>
                <a:cs typeface="Myriad Pro Bold Condensed" charset="0"/>
              </a:rPr>
              <a:t>. </a:t>
            </a:r>
            <a:endParaRPr lang="fr-FR" sz="2400" b="1" dirty="0" smtClean="0">
              <a:solidFill>
                <a:srgbClr val="FFCD00"/>
              </a:solidFill>
              <a:latin typeface="Arial" panose="020B0604020202020204" pitchFamily="34" charset="0"/>
              <a:ea typeface="Myriad Pro Bold Condensed" charset="0"/>
              <a:cs typeface="Myriad Pro Bold Condensed" charset="0"/>
            </a:endParaRPr>
          </a:p>
        </p:txBody>
      </p:sp>
    </p:spTree>
    <p:extLst>
      <p:ext uri="{BB962C8B-B14F-4D97-AF65-F5344CB8AC3E}">
        <p14:creationId xmlns:p14="http://schemas.microsoft.com/office/powerpoint/2010/main" val="2090399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344"/>
            <a:ext cx="7875060" cy="5520907"/>
          </a:xfrm>
          <a:prstGeom prst="rect">
            <a:avLst/>
          </a:prstGeom>
        </p:spPr>
      </p:pic>
      <p:pic>
        <p:nvPicPr>
          <p:cNvPr id="25" name="Image 24"/>
          <p:cNvPicPr>
            <a:picLocks noChangeAspect="1"/>
          </p:cNvPicPr>
          <p:nvPr/>
        </p:nvPicPr>
        <p:blipFill>
          <a:blip r:embed="rId3">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737470" y="-973797"/>
            <a:ext cx="8495041" cy="8495041"/>
          </a:xfrm>
          <a:prstGeom prst="rect">
            <a:avLst/>
          </a:prstGeom>
        </p:spPr>
      </p:pic>
      <p:sp>
        <p:nvSpPr>
          <p:cNvPr id="2" name="Titre 1"/>
          <p:cNvSpPr>
            <a:spLocks noGrp="1"/>
          </p:cNvSpPr>
          <p:nvPr>
            <p:ph type="ctrTitle"/>
          </p:nvPr>
        </p:nvSpPr>
        <p:spPr>
          <a:xfrm>
            <a:off x="3733839" y="3429000"/>
            <a:ext cx="7930937" cy="2844221"/>
          </a:xfrm>
          <a:effectLst/>
        </p:spPr>
        <p:txBody>
          <a:bodyPr>
            <a:noAutofit/>
          </a:bodyPr>
          <a:lstStyle/>
          <a:p>
            <a:pPr algn="l"/>
            <a:r>
              <a:rPr lang="fr-FR" sz="2300" b="1" dirty="0" smtClean="0">
                <a:solidFill>
                  <a:schemeClr val="bg1"/>
                </a:solidFill>
                <a:latin typeface="Arial" panose="020B0604020202020204" pitchFamily="34" charset="0"/>
                <a:ea typeface="Myriad Pro Bold Condensed" charset="0"/>
                <a:cs typeface="Myriad Pro Bold Condensed" charset="0"/>
              </a:rPr>
              <a:t>Ce sont les principes de toute démocratie. </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smtClean="0">
                <a:solidFill>
                  <a:schemeClr val="bg1"/>
                </a:solidFill>
                <a:latin typeface="Arial" panose="020B0604020202020204" pitchFamily="34" charset="0"/>
                <a:ea typeface="Myriad Pro Bold Condensed" charset="0"/>
                <a:cs typeface="Myriad Pro Bold Condensed" charset="0"/>
              </a:rPr>
              <a:t>Les citoyens ont </a:t>
            </a:r>
            <a:r>
              <a:rPr lang="fr-FR" sz="2300" b="1" dirty="0" smtClean="0">
                <a:solidFill>
                  <a:srgbClr val="FFC000"/>
                </a:solidFill>
                <a:latin typeface="Arial" panose="020B0604020202020204" pitchFamily="34" charset="0"/>
                <a:ea typeface="Myriad Pro Bold Condensed" charset="0"/>
                <a:cs typeface="Myriad Pro Bold Condensed" charset="0"/>
              </a:rPr>
              <a:t>le droit d’élire des représentants </a:t>
            </a:r>
            <a:r>
              <a:rPr lang="fr-FR" sz="2300" b="1" dirty="0" smtClean="0">
                <a:solidFill>
                  <a:schemeClr val="bg1"/>
                </a:solidFill>
                <a:latin typeface="Arial" panose="020B0604020202020204" pitchFamily="34" charset="0"/>
                <a:ea typeface="Myriad Pro Bold Condensed" charset="0"/>
                <a:cs typeface="Myriad Pro Bold Condensed" charset="0"/>
              </a:rPr>
              <a:t>(comme vous élisez des délégués de classe par exemple) et </a:t>
            </a:r>
            <a:r>
              <a:rPr lang="fr-FR" sz="2300" b="1" dirty="0" smtClean="0">
                <a:solidFill>
                  <a:srgbClr val="FFC000"/>
                </a:solidFill>
                <a:latin typeface="Arial" panose="020B0604020202020204" pitchFamily="34" charset="0"/>
                <a:ea typeface="Myriad Pro Bold Condensed" charset="0"/>
                <a:cs typeface="Myriad Pro Bold Condensed" charset="0"/>
              </a:rPr>
              <a:t>les élections doivent être organisées de manière libre</a:t>
            </a:r>
            <a:r>
              <a:rPr lang="fr-FR" sz="2300" b="1" dirty="0" smtClean="0">
                <a:solidFill>
                  <a:schemeClr val="bg1"/>
                </a:solidFill>
                <a:latin typeface="Arial" panose="020B0604020202020204" pitchFamily="34" charset="0"/>
                <a:ea typeface="Myriad Pro Bold Condensed" charset="0"/>
                <a:cs typeface="Myriad Pro Bold Condensed" charset="0"/>
              </a:rPr>
              <a:t> ; on ne peut pas forcer une personne, par exemple, à voter pour tel ou tel candidat.</a:t>
            </a:r>
          </a:p>
        </p:txBody>
      </p:sp>
    </p:spTree>
    <p:extLst>
      <p:ext uri="{BB962C8B-B14F-4D97-AF65-F5344CB8AC3E}">
        <p14:creationId xmlns:p14="http://schemas.microsoft.com/office/powerpoint/2010/main" val="2124584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19" y="288758"/>
            <a:ext cx="8564127" cy="6003986"/>
          </a:xfrm>
          <a:prstGeom prst="rect">
            <a:avLst/>
          </a:prstGeom>
        </p:spPr>
      </p:pic>
      <p:pic>
        <p:nvPicPr>
          <p:cNvPr id="25" name="Image 24"/>
          <p:cNvPicPr>
            <a:picLocks noChangeAspect="1"/>
          </p:cNvPicPr>
          <p:nvPr/>
        </p:nvPicPr>
        <p:blipFill>
          <a:blip r:embed="rId3">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737470" y="-973797"/>
            <a:ext cx="8495041" cy="8495041"/>
          </a:xfrm>
          <a:prstGeom prst="rect">
            <a:avLst/>
          </a:prstGeom>
        </p:spPr>
      </p:pic>
      <p:sp>
        <p:nvSpPr>
          <p:cNvPr id="2" name="Titre 1"/>
          <p:cNvSpPr>
            <a:spLocks noGrp="1"/>
          </p:cNvSpPr>
          <p:nvPr>
            <p:ph type="ctrTitle"/>
          </p:nvPr>
        </p:nvSpPr>
        <p:spPr>
          <a:xfrm>
            <a:off x="4003479" y="2551093"/>
            <a:ext cx="7930937" cy="2040147"/>
          </a:xfrm>
          <a:effectLst/>
        </p:spPr>
        <p:txBody>
          <a:bodyPr>
            <a:noAutofit/>
          </a:bodyPr>
          <a:lstStyle/>
          <a:p>
            <a:pPr algn="l"/>
            <a:r>
              <a:rPr lang="fr-FR" sz="2400" b="1" dirty="0" smtClean="0">
                <a:solidFill>
                  <a:schemeClr val="bg1"/>
                </a:solidFill>
                <a:latin typeface="Arial" panose="020B0604020202020204" pitchFamily="34" charset="0"/>
                <a:ea typeface="Myriad Pro Bold Condensed" charset="0"/>
                <a:cs typeface="Myriad Pro Bold Condensed" charset="0"/>
              </a:rPr>
              <a:t>La justice sert à faire respecter les lois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et </a:t>
            </a:r>
            <a:r>
              <a:rPr lang="fr-FR" sz="2400" b="1" dirty="0" smtClean="0">
                <a:solidFill>
                  <a:srgbClr val="FFC000"/>
                </a:solidFill>
                <a:latin typeface="Arial" panose="020B0604020202020204" pitchFamily="34" charset="0"/>
                <a:ea typeface="Myriad Pro Bold Condensed" charset="0"/>
                <a:cs typeface="Myriad Pro Bold Condensed" charset="0"/>
              </a:rPr>
              <a:t>tous</a:t>
            </a:r>
            <a:r>
              <a:rPr lang="fr-FR" sz="2400" b="1" dirty="0" smtClean="0">
                <a:solidFill>
                  <a:schemeClr val="bg1"/>
                </a:solidFill>
                <a:latin typeface="Arial" panose="020B0604020202020204" pitchFamily="34" charset="0"/>
                <a:ea typeface="Myriad Pro Bold Condensed" charset="0"/>
                <a:cs typeface="Myriad Pro Bold Condensed" charset="0"/>
              </a:rPr>
              <a:t> </a:t>
            </a:r>
            <a:r>
              <a:rPr lang="fr-FR" sz="2400" b="1" dirty="0" smtClean="0">
                <a:solidFill>
                  <a:srgbClr val="FFC000"/>
                </a:solidFill>
                <a:latin typeface="Arial" panose="020B0604020202020204" pitchFamily="34" charset="0"/>
                <a:ea typeface="Myriad Pro Bold Condensed" charset="0"/>
                <a:cs typeface="Myriad Pro Bold Condensed" charset="0"/>
              </a:rPr>
              <a:t>les citoyens sont égaux devant la loi</a:t>
            </a:r>
            <a:r>
              <a:rPr lang="fr-FR" sz="2400" b="1" dirty="0" smtClean="0">
                <a:solidFill>
                  <a:schemeClr val="bg1"/>
                </a:solidFill>
                <a:latin typeface="Arial" panose="020B0604020202020204" pitchFamily="34" charset="0"/>
                <a:ea typeface="Myriad Pro Bold Condensed" charset="0"/>
                <a:cs typeface="Myriad Pro Bold Condensed" charset="0"/>
              </a:rPr>
              <a:t>.</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Une personne doit être libre de se défendre devant</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un tribunal qui applique les lois </a:t>
            </a:r>
            <a:r>
              <a:rPr lang="fr-FR" sz="2400" b="1" dirty="0" smtClean="0">
                <a:solidFill>
                  <a:srgbClr val="FFC000"/>
                </a:solidFill>
                <a:latin typeface="Arial" panose="020B0604020202020204" pitchFamily="34" charset="0"/>
                <a:ea typeface="Myriad Pro Bold Condensed" charset="0"/>
                <a:cs typeface="Myriad Pro Bold Condensed" charset="0"/>
              </a:rPr>
              <a:t>de manière juste</a:t>
            </a:r>
            <a:r>
              <a:rPr lang="fr-FR" sz="2400" b="1" dirty="0" smtClean="0">
                <a:solidFill>
                  <a:schemeClr val="bg1"/>
                </a:solidFill>
                <a:latin typeface="Arial" panose="020B0604020202020204" pitchFamily="34" charset="0"/>
                <a:ea typeface="Myriad Pro Bold Condensed" charset="0"/>
                <a:cs typeface="Myriad Pro Bold Condensed" charset="0"/>
              </a:rPr>
              <a:t>. </a:t>
            </a:r>
            <a:endParaRPr lang="fr-FR" sz="2400" b="1" dirty="0" smtClean="0">
              <a:solidFill>
                <a:srgbClr val="FFCD00"/>
              </a:solidFill>
              <a:latin typeface="Arial" panose="020B0604020202020204" pitchFamily="34" charset="0"/>
              <a:ea typeface="Myriad Pro Bold Condensed" charset="0"/>
              <a:cs typeface="Myriad Pro Bold Condensed" charset="0"/>
            </a:endParaRPr>
          </a:p>
        </p:txBody>
      </p:sp>
    </p:spTree>
    <p:extLst>
      <p:ext uri="{BB962C8B-B14F-4D97-AF65-F5344CB8AC3E}">
        <p14:creationId xmlns:p14="http://schemas.microsoft.com/office/powerpoint/2010/main" val="453450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771775" y="-330183"/>
            <a:ext cx="8495041" cy="8495041"/>
          </a:xfrm>
          <a:prstGeom prst="rect">
            <a:avLst/>
          </a:prstGeom>
        </p:spPr>
      </p:pic>
      <p:sp>
        <p:nvSpPr>
          <p:cNvPr id="2" name="Titre 1"/>
          <p:cNvSpPr>
            <a:spLocks noGrp="1"/>
          </p:cNvSpPr>
          <p:nvPr>
            <p:ph type="ctrTitle"/>
          </p:nvPr>
        </p:nvSpPr>
        <p:spPr>
          <a:xfrm>
            <a:off x="4261063" y="1793221"/>
            <a:ext cx="7552985" cy="3230649"/>
          </a:xfrm>
          <a:effectLst/>
        </p:spPr>
        <p:txBody>
          <a:bodyPr>
            <a:noAutofit/>
          </a:bodyPr>
          <a:lstStyle/>
          <a:p>
            <a:pPr algn="l"/>
            <a:r>
              <a:rPr lang="fr-FR" sz="2300" b="1" dirty="0" smtClean="0">
                <a:solidFill>
                  <a:srgbClr val="FFC000"/>
                </a:solidFill>
                <a:latin typeface="Arial" panose="020B0604020202020204" pitchFamily="34" charset="0"/>
                <a:ea typeface="Myriad Pro Bold Condensed" charset="0"/>
                <a:cs typeface="Myriad Pro Bold Condensed" charset="0"/>
              </a:rPr>
              <a:t>Chacun a le droit de s’exprimer</a:t>
            </a:r>
            <a:r>
              <a:rPr lang="fr-FR" sz="2300" b="1" dirty="0" smtClean="0">
                <a:solidFill>
                  <a:schemeClr val="bg1"/>
                </a:solidFill>
                <a:latin typeface="Arial" panose="020B0604020202020204" pitchFamily="34" charset="0"/>
                <a:ea typeface="Myriad Pro Bold Condensed" charset="0"/>
                <a:cs typeface="Myriad Pro Bold Condensed" charset="0"/>
              </a:rPr>
              <a:t>, de donner son opinion, et le devoir de respecter l’opinion des autres. </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smtClean="0">
                <a:solidFill>
                  <a:srgbClr val="FFC000"/>
                </a:solidFill>
                <a:latin typeface="Arial" panose="020B0604020202020204" pitchFamily="34" charset="0"/>
                <a:ea typeface="Myriad Pro Bold Condensed" charset="0"/>
                <a:cs typeface="Myriad Pro Bold Condensed" charset="0"/>
              </a:rPr>
              <a:t>Mais la liberté d’expression ne signifie pas que l’on </a:t>
            </a:r>
            <a:br>
              <a:rPr lang="fr-FR" sz="2300" b="1" dirty="0" smtClean="0">
                <a:solidFill>
                  <a:srgbClr val="FFC000"/>
                </a:solidFill>
                <a:latin typeface="Arial" panose="020B0604020202020204" pitchFamily="34" charset="0"/>
                <a:ea typeface="Myriad Pro Bold Condensed" charset="0"/>
                <a:cs typeface="Myriad Pro Bold Condensed" charset="0"/>
              </a:rPr>
            </a:br>
            <a:r>
              <a:rPr lang="fr-FR" sz="2300" b="1" dirty="0" smtClean="0">
                <a:solidFill>
                  <a:srgbClr val="FFC000"/>
                </a:solidFill>
                <a:latin typeface="Arial" panose="020B0604020202020204" pitchFamily="34" charset="0"/>
                <a:ea typeface="Myriad Pro Bold Condensed" charset="0"/>
                <a:cs typeface="Myriad Pro Bold Condensed" charset="0"/>
              </a:rPr>
              <a:t>peut tout dire et n’importe comment. </a:t>
            </a:r>
            <a:r>
              <a:rPr lang="fr-FR" sz="2300" b="1" dirty="0" smtClean="0">
                <a:solidFill>
                  <a:schemeClr val="bg1"/>
                </a:solidFill>
                <a:latin typeface="Arial" panose="020B0604020202020204" pitchFamily="34" charset="0"/>
                <a:ea typeface="Myriad Pro Bold Condensed" charset="0"/>
                <a:cs typeface="Myriad Pro Bold Condensed" charset="0"/>
              </a:rPr>
              <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smtClean="0">
                <a:solidFill>
                  <a:schemeClr val="bg1"/>
                </a:solidFill>
                <a:latin typeface="Arial" panose="020B0604020202020204" pitchFamily="34" charset="0"/>
                <a:ea typeface="Myriad Pro Bold Condensed" charset="0"/>
                <a:cs typeface="Myriad Pro Bold Condensed" charset="0"/>
              </a:rPr>
              <a:t>Dans une société démocratique, si une personne exprime des paroles de haine et d’intolérance, elle sera sanctionnée par la justice.</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6" y="2040152"/>
            <a:ext cx="4258954" cy="436397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19" y="230267"/>
            <a:ext cx="4190340" cy="1522442"/>
          </a:xfrm>
          <a:prstGeom prst="rect">
            <a:avLst/>
          </a:prstGeom>
        </p:spPr>
      </p:pic>
    </p:spTree>
    <p:extLst>
      <p:ext uri="{BB962C8B-B14F-4D97-AF65-F5344CB8AC3E}">
        <p14:creationId xmlns:p14="http://schemas.microsoft.com/office/powerpoint/2010/main" val="529219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737470" y="-973797"/>
            <a:ext cx="8495041" cy="8495041"/>
          </a:xfrm>
          <a:prstGeom prst="rect">
            <a:avLst/>
          </a:prstGeom>
        </p:spPr>
      </p:pic>
      <p:sp>
        <p:nvSpPr>
          <p:cNvPr id="2" name="Titre 1"/>
          <p:cNvSpPr>
            <a:spLocks noGrp="1"/>
          </p:cNvSpPr>
          <p:nvPr>
            <p:ph type="ctrTitle"/>
          </p:nvPr>
        </p:nvSpPr>
        <p:spPr>
          <a:xfrm>
            <a:off x="3462449" y="4050105"/>
            <a:ext cx="7930937" cy="2057738"/>
          </a:xfrm>
          <a:effectLst/>
        </p:spPr>
        <p:txBody>
          <a:bodyPr>
            <a:noAutofit/>
          </a:bodyPr>
          <a:lstStyle/>
          <a:p>
            <a:pPr algn="l"/>
            <a:r>
              <a:rPr lang="fr-FR" sz="2300" b="1" dirty="0" smtClean="0">
                <a:solidFill>
                  <a:schemeClr val="bg1"/>
                </a:solidFill>
                <a:latin typeface="Arial" panose="020B0604020202020204" pitchFamily="34" charset="0"/>
                <a:ea typeface="Myriad Pro Bold Condensed" charset="0"/>
                <a:cs typeface="Myriad Pro Bold Condensed" charset="0"/>
              </a:rPr>
              <a:t>La peine de mort est l’acte de punir quelqu’un en le condamnant à mort. </a:t>
            </a:r>
            <a:r>
              <a:rPr lang="fr-FR" sz="2300" b="1" dirty="0" smtClean="0">
                <a:solidFill>
                  <a:srgbClr val="FFC000"/>
                </a:solidFill>
                <a:latin typeface="Arial" panose="020B0604020202020204" pitchFamily="34" charset="0"/>
                <a:ea typeface="Myriad Pro Bold Condensed" charset="0"/>
                <a:cs typeface="Myriad Pro Bold Condensed" charset="0"/>
              </a:rPr>
              <a:t>Abolir la peine de mort, c’est l’interdire. </a:t>
            </a:r>
            <a:r>
              <a:rPr lang="fr-FR" sz="2300" b="1" dirty="0" smtClean="0">
                <a:solidFill>
                  <a:schemeClr val="bg1"/>
                </a:solidFill>
                <a:latin typeface="Arial" panose="020B0604020202020204" pitchFamily="34" charset="0"/>
                <a:ea typeface="Myriad Pro Bold Condensed" charset="0"/>
                <a:cs typeface="Myriad Pro Bold Condensed" charset="0"/>
              </a:rPr>
              <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a:solidFill>
                  <a:schemeClr val="bg1"/>
                </a:solidFill>
                <a:latin typeface="Arial" panose="020B0604020202020204" pitchFamily="34" charset="0"/>
                <a:ea typeface="Myriad Pro Bold Condensed" charset="0"/>
                <a:cs typeface="Myriad Pro Bold Condensed" charset="0"/>
              </a:rPr>
              <a:t/>
            </a:r>
            <a:br>
              <a:rPr lang="fr-FR" sz="2300" b="1" dirty="0">
                <a:solidFill>
                  <a:schemeClr val="bg1"/>
                </a:solidFill>
                <a:latin typeface="Arial" panose="020B0604020202020204" pitchFamily="34" charset="0"/>
                <a:ea typeface="Myriad Pro Bold Condensed" charset="0"/>
                <a:cs typeface="Myriad Pro Bold Condensed" charset="0"/>
              </a:rPr>
            </a:br>
            <a:r>
              <a:rPr lang="fr-FR" sz="2300" b="1" dirty="0" smtClean="0">
                <a:solidFill>
                  <a:schemeClr val="bg1"/>
                </a:solidFill>
                <a:latin typeface="Arial" panose="020B0604020202020204" pitchFamily="34" charset="0"/>
                <a:ea typeface="Myriad Pro Bold Condensed" charset="0"/>
                <a:cs typeface="Myriad Pro Bold Condensed" charset="0"/>
              </a:rPr>
              <a:t>Le Conseil de l’Europe considère que la </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smtClean="0">
                <a:solidFill>
                  <a:schemeClr val="bg1"/>
                </a:solidFill>
                <a:latin typeface="Arial" panose="020B0604020202020204" pitchFamily="34" charset="0"/>
                <a:ea typeface="Myriad Pro Bold Condensed" charset="0"/>
                <a:cs typeface="Myriad Pro Bold Condensed" charset="0"/>
              </a:rPr>
              <a:t>peine de mort ne doit plus exister.</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smtClean="0">
                <a:solidFill>
                  <a:schemeClr val="bg1"/>
                </a:solidFill>
                <a:latin typeface="Arial" panose="020B0604020202020204" pitchFamily="34" charset="0"/>
                <a:ea typeface="Myriad Pro Bold Condensed" charset="0"/>
                <a:cs typeface="Myriad Pro Bold Condensed" charset="0"/>
              </a:rPr>
              <a:t> </a:t>
            </a:r>
            <a:br>
              <a:rPr lang="fr-FR" sz="2300" b="1" dirty="0" smtClean="0">
                <a:solidFill>
                  <a:schemeClr val="bg1"/>
                </a:solidFill>
                <a:latin typeface="Arial" panose="020B0604020202020204" pitchFamily="34" charset="0"/>
                <a:ea typeface="Myriad Pro Bold Condensed" charset="0"/>
                <a:cs typeface="Myriad Pro Bold Condensed" charset="0"/>
              </a:rPr>
            </a:br>
            <a:r>
              <a:rPr lang="fr-FR" sz="2300" b="1" dirty="0" smtClean="0">
                <a:solidFill>
                  <a:schemeClr val="bg1"/>
                </a:solidFill>
                <a:latin typeface="Arial" panose="020B0604020202020204" pitchFamily="34" charset="0"/>
                <a:ea typeface="Myriad Pro Bold Condensed" charset="0"/>
                <a:cs typeface="Myriad Pro Bold Condensed" charset="0"/>
              </a:rPr>
              <a:t>Même </a:t>
            </a:r>
            <a:r>
              <a:rPr lang="fr-FR" sz="2300" b="1" dirty="0">
                <a:solidFill>
                  <a:schemeClr val="bg1"/>
                </a:solidFill>
                <a:latin typeface="Arial" panose="020B0604020202020204" pitchFamily="34" charset="0"/>
                <a:ea typeface="Myriad Pro Bold Condensed" charset="0"/>
                <a:cs typeface="Myriad Pro Bold Condensed" charset="0"/>
              </a:rPr>
              <a:t>si une personne commet un crime très grave, personne n’a le droit de lui ôter la vie pour la punir. </a:t>
            </a:r>
            <a:br>
              <a:rPr lang="fr-FR" sz="2300" b="1" dirty="0">
                <a:solidFill>
                  <a:schemeClr val="bg1"/>
                </a:solidFill>
                <a:latin typeface="Arial" panose="020B0604020202020204" pitchFamily="34" charset="0"/>
                <a:ea typeface="Myriad Pro Bold Condensed" charset="0"/>
                <a:cs typeface="Myriad Pro Bold Condensed" charset="0"/>
              </a:rPr>
            </a:br>
            <a:endParaRPr lang="fr-FR" sz="2300" b="1" dirty="0" smtClean="0">
              <a:solidFill>
                <a:schemeClr val="bg1"/>
              </a:solidFill>
              <a:latin typeface="Arial" panose="020B0604020202020204" pitchFamily="34" charset="0"/>
              <a:ea typeface="Myriad Pro Bold Condensed" charset="0"/>
              <a:cs typeface="Myriad Pro Bold Condensed" charset="0"/>
            </a:endParaRPr>
          </a:p>
        </p:txBody>
      </p:sp>
      <p:sp>
        <p:nvSpPr>
          <p:cNvPr id="6" name="Titre 1"/>
          <p:cNvSpPr txBox="1">
            <a:spLocks/>
          </p:cNvSpPr>
          <p:nvPr/>
        </p:nvSpPr>
        <p:spPr>
          <a:xfrm>
            <a:off x="306341" y="4065091"/>
            <a:ext cx="11579318" cy="2303253"/>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2300" b="1" dirty="0">
              <a:solidFill>
                <a:schemeClr val="bg1"/>
              </a:solidFill>
              <a:latin typeface="Arial" panose="020B0604020202020204" pitchFamily="34" charset="0"/>
              <a:ea typeface="Myriad Pro Bold Condensed" charset="0"/>
              <a:cs typeface="Myriad Pro Bold Condensed"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89" y="280406"/>
            <a:ext cx="4063338" cy="401137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49" y="619618"/>
            <a:ext cx="2952435" cy="1838642"/>
          </a:xfrm>
          <a:prstGeom prst="rect">
            <a:avLst/>
          </a:prstGeom>
        </p:spPr>
      </p:pic>
    </p:spTree>
    <p:extLst>
      <p:ext uri="{BB962C8B-B14F-4D97-AF65-F5344CB8AC3E}">
        <p14:creationId xmlns:p14="http://schemas.microsoft.com/office/powerpoint/2010/main" val="1773612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7" name="Titre 1">
            <a:hlinkClick r:id="rId3"/>
          </p:cNvPr>
          <p:cNvSpPr txBox="1">
            <a:spLocks/>
          </p:cNvSpPr>
          <p:nvPr/>
        </p:nvSpPr>
        <p:spPr>
          <a:xfrm>
            <a:off x="538677" y="3701845"/>
            <a:ext cx="11315132" cy="9954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a:solidFill>
                  <a:srgbClr val="FFCD00"/>
                </a:solidFill>
                <a:latin typeface="Arial" panose="020B0604020202020204" pitchFamily="34" charset="0"/>
                <a:ea typeface="Myriad Pro Bold Condensed" charset="0"/>
                <a:cs typeface="Myriad Pro Bold Condensed" charset="0"/>
                <a:hlinkClick r:id="rId3"/>
              </a:rPr>
              <a:t>https://</a:t>
            </a:r>
            <a:r>
              <a:rPr lang="fr-FR" sz="3200" b="1" dirty="0" err="1">
                <a:solidFill>
                  <a:srgbClr val="FFCD00"/>
                </a:solidFill>
                <a:latin typeface="Arial" panose="020B0604020202020204" pitchFamily="34" charset="0"/>
                <a:ea typeface="Myriad Pro Bold Condensed" charset="0"/>
                <a:cs typeface="Myriad Pro Bold Condensed" charset="0"/>
                <a:hlinkClick r:id="rId3"/>
              </a:rPr>
              <a:t>www.youtube.com</a:t>
            </a:r>
            <a:r>
              <a:rPr lang="fr-FR" sz="3200" b="1" dirty="0">
                <a:solidFill>
                  <a:srgbClr val="FFCD00"/>
                </a:solidFill>
                <a:latin typeface="Arial" panose="020B0604020202020204" pitchFamily="34" charset="0"/>
                <a:ea typeface="Myriad Pro Bold Condensed" charset="0"/>
                <a:cs typeface="Myriad Pro Bold Condensed" charset="0"/>
                <a:hlinkClick r:id="rId3"/>
              </a:rPr>
              <a:t>/</a:t>
            </a:r>
            <a:r>
              <a:rPr lang="fr-FR" sz="3200" b="1" dirty="0" err="1">
                <a:solidFill>
                  <a:srgbClr val="FFCD00"/>
                </a:solidFill>
                <a:latin typeface="Arial" panose="020B0604020202020204" pitchFamily="34" charset="0"/>
                <a:ea typeface="Myriad Pro Bold Condensed" charset="0"/>
                <a:cs typeface="Myriad Pro Bold Condensed" charset="0"/>
                <a:hlinkClick r:id="rId3"/>
              </a:rPr>
              <a:t>watch?v</a:t>
            </a:r>
            <a:r>
              <a:rPr lang="fr-FR" sz="3200" b="1" dirty="0">
                <a:solidFill>
                  <a:srgbClr val="FFCD00"/>
                </a:solidFill>
                <a:latin typeface="Arial" panose="020B0604020202020204" pitchFamily="34" charset="0"/>
                <a:ea typeface="Myriad Pro Bold Condensed" charset="0"/>
                <a:cs typeface="Myriad Pro Bold Condensed" charset="0"/>
                <a:hlinkClick r:id="rId3"/>
              </a:rPr>
              <a:t>=dufRAvZ1aFg</a:t>
            </a:r>
            <a:endParaRPr lang="fr-FR" sz="3200" b="1" dirty="0">
              <a:solidFill>
                <a:srgbClr val="FFCD00"/>
              </a:solidFill>
              <a:latin typeface="Arial" panose="020B0604020202020204" pitchFamily="34" charset="0"/>
              <a:ea typeface="Myriad Pro Bold Condensed" charset="0"/>
              <a:cs typeface="Myriad Pro Bold Condensed" charset="0"/>
            </a:endParaRP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35139" r="32477" b="72447"/>
          <a:stretch/>
        </p:blipFill>
        <p:spPr>
          <a:xfrm>
            <a:off x="3598606" y="1802849"/>
            <a:ext cx="5442156" cy="1205822"/>
          </a:xfrm>
          <a:prstGeom prst="rect">
            <a:avLst/>
          </a:prstGeom>
        </p:spPr>
      </p:pic>
      <p:pic>
        <p:nvPicPr>
          <p:cNvPr id="3" name="Image 2">
            <a:hlinkClick r:id="rId3"/>
          </p:cNvPr>
          <p:cNvPicPr>
            <a:picLocks noChangeAspect="1"/>
          </p:cNvPicPr>
          <p:nvPr/>
        </p:nvPicPr>
        <p:blipFill>
          <a:blip r:embed="rId5"/>
          <a:stretch>
            <a:fillRect/>
          </a:stretch>
        </p:blipFill>
        <p:spPr>
          <a:xfrm>
            <a:off x="612258" y="3806707"/>
            <a:ext cx="673100" cy="787400"/>
          </a:xfrm>
          <a:prstGeom prst="rect">
            <a:avLst/>
          </a:prstGeom>
        </p:spPr>
      </p:pic>
      <p:pic>
        <p:nvPicPr>
          <p:cNvPr id="5" name="Image 4">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63006">
            <a:off x="5061261" y="4767607"/>
            <a:ext cx="1084923" cy="1084923"/>
          </a:xfrm>
          <a:prstGeom prst="rect">
            <a:avLst/>
          </a:prstGeom>
        </p:spPr>
      </p:pic>
    </p:spTree>
    <p:extLst>
      <p:ext uri="{BB962C8B-B14F-4D97-AF65-F5344CB8AC3E}">
        <p14:creationId xmlns:p14="http://schemas.microsoft.com/office/powerpoint/2010/main" val="5901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sp>
        <p:nvSpPr>
          <p:cNvPr id="7" name="Titre 1"/>
          <p:cNvSpPr>
            <a:spLocks noGrp="1"/>
          </p:cNvSpPr>
          <p:nvPr>
            <p:ph type="ctrTitle"/>
          </p:nvPr>
        </p:nvSpPr>
        <p:spPr>
          <a:xfrm>
            <a:off x="1575788" y="0"/>
            <a:ext cx="9040424" cy="1182878"/>
          </a:xfrm>
          <a:effectLst/>
        </p:spPr>
        <p:txBody>
          <a:bodyPr>
            <a:noAutofit/>
          </a:bodyPr>
          <a:lstStyle/>
          <a:p>
            <a:r>
              <a:rPr lang="fr-FR" sz="2400" b="1" dirty="0" smtClean="0">
                <a:solidFill>
                  <a:schemeClr val="bg1"/>
                </a:solidFill>
                <a:latin typeface="Arial" panose="020B0604020202020204" pitchFamily="34" charset="0"/>
                <a:ea typeface="Myriad Pro Bold Condensed" charset="0"/>
                <a:cs typeface="Myriad Pro Bold Condensed" charset="0"/>
              </a:rPr>
              <a:t>Le but du jeu est de faire le tour complet du plateau de jeu. La première équipe qui atteint l’arrivée a gagné.</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2" y="1362383"/>
            <a:ext cx="7500674" cy="5348137"/>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892" y="1833933"/>
            <a:ext cx="1324884" cy="208448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253" y="1833933"/>
            <a:ext cx="1324884" cy="2084484"/>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9075" y="4084327"/>
            <a:ext cx="1324884" cy="2084484"/>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4892" y="4084327"/>
            <a:ext cx="1324884" cy="2084484"/>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4253" y="4084326"/>
            <a:ext cx="1324884" cy="2084485"/>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9075" y="1833933"/>
            <a:ext cx="1324884" cy="2084484"/>
          </a:xfrm>
          <a:prstGeom prst="rect">
            <a:avLst/>
          </a:prstGeom>
        </p:spPr>
      </p:pic>
    </p:spTree>
    <p:extLst>
      <p:ext uri="{BB962C8B-B14F-4D97-AF65-F5344CB8AC3E}">
        <p14:creationId xmlns:p14="http://schemas.microsoft.com/office/powerpoint/2010/main" val="1479105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446002" y="307979"/>
            <a:ext cx="2080237" cy="2080237"/>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897154" y="468153"/>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62282" y="5663903"/>
            <a:ext cx="920161" cy="920161"/>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2038465" y="558972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29000" y="1923232"/>
            <a:ext cx="567139" cy="56713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90" y="2696195"/>
            <a:ext cx="14061980" cy="3661974"/>
          </a:xfrm>
          <a:prstGeom prst="rect">
            <a:avLst/>
          </a:prstGeom>
        </p:spPr>
      </p:pic>
    </p:spTree>
    <p:extLst>
      <p:ext uri="{BB962C8B-B14F-4D97-AF65-F5344CB8AC3E}">
        <p14:creationId xmlns:p14="http://schemas.microsoft.com/office/powerpoint/2010/main" val="134378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187822" y="1933074"/>
            <a:ext cx="11481871" cy="3912603"/>
          </a:xfrm>
          <a:effectLst/>
        </p:spPr>
        <p:txBody>
          <a:bodyPr>
            <a:noAutofit/>
          </a:bodyPr>
          <a:lstStyle/>
          <a:p>
            <a:pPr algn="l"/>
            <a:r>
              <a:rPr lang="fr-FR" sz="2600" b="1" dirty="0" smtClean="0">
                <a:solidFill>
                  <a:schemeClr val="bg1"/>
                </a:solidFill>
                <a:latin typeface="Arial" panose="020B0604020202020204" pitchFamily="34" charset="0"/>
                <a:ea typeface="Myriad Pro Bold Condensed" charset="0"/>
                <a:cs typeface="Myriad Pro Bold Condensed" charset="0"/>
              </a:rPr>
              <a:t>Les élèves doivent </a:t>
            </a:r>
            <a:r>
              <a:rPr lang="fr-FR" sz="2600" b="1" dirty="0" smtClean="0">
                <a:solidFill>
                  <a:srgbClr val="FFC000"/>
                </a:solidFill>
                <a:latin typeface="Arial" panose="020B0604020202020204" pitchFamily="34" charset="0"/>
                <a:ea typeface="Myriad Pro Bold Condensed" charset="0"/>
                <a:cs typeface="Myriad Pro Bold Condensed" charset="0"/>
              </a:rPr>
              <a:t>respecter les opinions </a:t>
            </a:r>
            <a:r>
              <a:rPr lang="fr-FR" sz="2600" b="1" dirty="0" smtClean="0">
                <a:solidFill>
                  <a:schemeClr val="bg1"/>
                </a:solidFill>
                <a:latin typeface="Arial" panose="020B0604020202020204" pitchFamily="34" charset="0"/>
                <a:ea typeface="Myriad Pro Bold Condensed" charset="0"/>
                <a:cs typeface="Myriad Pro Bold Condensed" charset="0"/>
              </a:rPr>
              <a:t>des autres,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même en cas de désaccord.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Dans chaque équipe, </a:t>
            </a:r>
            <a:r>
              <a:rPr lang="fr-FR" sz="2600" b="1" dirty="0" smtClean="0">
                <a:solidFill>
                  <a:srgbClr val="FFC000"/>
                </a:solidFill>
                <a:latin typeface="Arial" panose="020B0604020202020204" pitchFamily="34" charset="0"/>
                <a:ea typeface="Myriad Pro Bold Condensed" charset="0"/>
                <a:cs typeface="Myriad Pro Bold Condensed" charset="0"/>
              </a:rPr>
              <a:t>tout le monde doit être inclus </a:t>
            </a:r>
            <a:r>
              <a:rPr lang="fr-FR" sz="2600" b="1" dirty="0" smtClean="0">
                <a:solidFill>
                  <a:schemeClr val="bg1"/>
                </a:solidFill>
                <a:latin typeface="Arial" panose="020B0604020202020204" pitchFamily="34" charset="0"/>
                <a:ea typeface="Myriad Pro Bold Condensed" charset="0"/>
                <a:cs typeface="Myriad Pro Bold Condensed" charset="0"/>
              </a:rPr>
              <a:t>dans le jeu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en partageant les tâches (lancement du dé, lecture des questions et réponses, avancement du pion, etc.).</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
            </a:r>
            <a:br>
              <a:rPr lang="fr-FR" sz="2600" b="1" dirty="0" smtClean="0">
                <a:solidFill>
                  <a:schemeClr val="bg1"/>
                </a:solidFill>
                <a:latin typeface="Arial" panose="020B0604020202020204" pitchFamily="34" charset="0"/>
                <a:ea typeface="Myriad Pro Bold Condensed" charset="0"/>
                <a:cs typeface="Myriad Pro Bold Condensed" charset="0"/>
              </a:rPr>
            </a:br>
            <a:r>
              <a:rPr lang="fr-FR" sz="2600" b="1" dirty="0" smtClean="0">
                <a:solidFill>
                  <a:schemeClr val="bg1"/>
                </a:solidFill>
                <a:latin typeface="Arial" panose="020B0604020202020204" pitchFamily="34" charset="0"/>
                <a:ea typeface="Myriad Pro Bold Condensed" charset="0"/>
                <a:cs typeface="Myriad Pro Bold Condensed" charset="0"/>
              </a:rPr>
              <a:t>C’est </a:t>
            </a:r>
            <a:r>
              <a:rPr lang="fr-FR" sz="2600" b="1" dirty="0" smtClean="0">
                <a:solidFill>
                  <a:srgbClr val="FFC000"/>
                </a:solidFill>
                <a:latin typeface="Arial" panose="020B0604020202020204" pitchFamily="34" charset="0"/>
                <a:ea typeface="Myriad Pro Bold Condensed" charset="0"/>
                <a:cs typeface="Myriad Pro Bold Condensed" charset="0"/>
              </a:rPr>
              <a:t>un jeu d’équipe </a:t>
            </a:r>
            <a:r>
              <a:rPr lang="fr-FR" sz="2600" b="1" dirty="0" smtClean="0">
                <a:solidFill>
                  <a:schemeClr val="bg1"/>
                </a:solidFill>
                <a:latin typeface="Arial" panose="020B0604020202020204" pitchFamily="34" charset="0"/>
                <a:ea typeface="Myriad Pro Bold Condensed" charset="0"/>
                <a:cs typeface="Myriad Pro Bold Condensed" charset="0"/>
              </a:rPr>
              <a:t>: les réponses doivent donc être données en concertation avec tout le groupe.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916" y="288758"/>
            <a:ext cx="3288632" cy="3288632"/>
          </a:xfrm>
          <a:prstGeom prst="rect">
            <a:avLst/>
          </a:prstGeom>
        </p:spPr>
      </p:pic>
    </p:spTree>
    <p:extLst>
      <p:ext uri="{BB962C8B-B14F-4D97-AF65-F5344CB8AC3E}">
        <p14:creationId xmlns:p14="http://schemas.microsoft.com/office/powerpoint/2010/main" val="925710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355063" y="2553072"/>
            <a:ext cx="11481871" cy="3912603"/>
          </a:xfrm>
          <a:effectLst/>
        </p:spPr>
        <p:txBody>
          <a:bodyPr>
            <a:noAutofit/>
          </a:bodyPr>
          <a:lstStyle/>
          <a:p>
            <a:r>
              <a:rPr lang="fr-FR" sz="2800" b="1" dirty="0" smtClean="0">
                <a:solidFill>
                  <a:schemeClr val="bg1"/>
                </a:solidFill>
                <a:latin typeface="Arial" panose="020B0604020202020204" pitchFamily="34" charset="0"/>
                <a:ea typeface="Myriad Pro Bold Condensed" charset="0"/>
                <a:cs typeface="Myriad Pro Bold Condensed" charset="0"/>
              </a:rPr>
              <a:t>Les élèves de la classe sont répartis en plusieurs équipes,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de 4 à 6 élèves en fonction du nombre d’élèves total de la classe.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Attention de veiller au maximum à la mixité des équipes.</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63" y="0"/>
            <a:ext cx="7535618" cy="3653492"/>
          </a:xfrm>
          <a:prstGeom prst="rect">
            <a:avLst/>
          </a:prstGeom>
        </p:spPr>
      </p:pic>
      <p:pic>
        <p:nvPicPr>
          <p:cNvPr id="6"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155" y="3073400"/>
            <a:ext cx="17718390" cy="4449572"/>
          </a:xfrm>
          <a:prstGeom prst="rect">
            <a:avLst/>
          </a:prstGeom>
        </p:spPr>
      </p:pic>
    </p:spTree>
    <p:extLst>
      <p:ext uri="{BB962C8B-B14F-4D97-AF65-F5344CB8AC3E}">
        <p14:creationId xmlns:p14="http://schemas.microsoft.com/office/powerpoint/2010/main" val="954230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4" name="Image 13"/>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4" y="-989211"/>
            <a:ext cx="8495041" cy="8495041"/>
          </a:xfrm>
          <a:prstGeom prst="rect">
            <a:avLst/>
          </a:prstGeom>
        </p:spPr>
      </p:pic>
      <p:sp>
        <p:nvSpPr>
          <p:cNvPr id="2" name="Titre 1"/>
          <p:cNvSpPr>
            <a:spLocks noGrp="1"/>
          </p:cNvSpPr>
          <p:nvPr>
            <p:ph type="ctrTitle"/>
          </p:nvPr>
        </p:nvSpPr>
        <p:spPr>
          <a:xfrm>
            <a:off x="1030376" y="1975104"/>
            <a:ext cx="10434855" cy="3145319"/>
          </a:xfrm>
          <a:effectLst/>
        </p:spPr>
        <p:txBody>
          <a:bodyPr>
            <a:noAutofit/>
          </a:bodyPr>
          <a:lstStyle/>
          <a:p>
            <a:pPr algn="l"/>
            <a:r>
              <a:rPr lang="fr-FR" sz="2400" dirty="0">
                <a:solidFill>
                  <a:schemeClr val="bg1"/>
                </a:solidFill>
                <a:latin typeface="Arial" panose="020B0604020202020204" pitchFamily="34" charset="0"/>
                <a:ea typeface="Myriad Pro Bold Condensed" charset="0"/>
                <a:cs typeface="Arial" panose="020B0604020202020204" pitchFamily="34" charset="0"/>
              </a:rPr>
              <a:t>Le Conseil de l’Europe est une institution, une grande maison, qui </a:t>
            </a:r>
            <a:r>
              <a:rPr lang="fr-FR" sz="2400" b="1" dirty="0">
                <a:solidFill>
                  <a:srgbClr val="FFC000"/>
                </a:solidFill>
                <a:latin typeface="Arial" panose="020B0604020202020204" pitchFamily="34" charset="0"/>
                <a:ea typeface="Myriad Pro Bold Condensed" charset="0"/>
                <a:cs typeface="Arial" panose="020B0604020202020204" pitchFamily="34" charset="0"/>
              </a:rPr>
              <a:t>siège à Strasbourg</a:t>
            </a:r>
            <a:r>
              <a:rPr lang="fr-FR" sz="2400" dirty="0">
                <a:solidFill>
                  <a:schemeClr val="bg1"/>
                </a:solidFill>
                <a:latin typeface="Arial" panose="020B0604020202020204" pitchFamily="34" charset="0"/>
                <a:ea typeface="Myriad Pro Bold Condensed" charset="0"/>
                <a:cs typeface="Arial" panose="020B0604020202020204" pitchFamily="34" charset="0"/>
              </a:rPr>
              <a:t>, à la frontière entre la France et l’Allemagne. Cette institution a été créée en </a:t>
            </a:r>
            <a:r>
              <a:rPr lang="fr-FR" sz="2400" b="1" dirty="0">
                <a:solidFill>
                  <a:srgbClr val="FFC000"/>
                </a:solidFill>
                <a:latin typeface="Arial" panose="020B0604020202020204" pitchFamily="34" charset="0"/>
                <a:ea typeface="Myriad Pro Bold Condensed" charset="0"/>
                <a:cs typeface="Arial" panose="020B0604020202020204" pitchFamily="34" charset="0"/>
              </a:rPr>
              <a:t>1949</a:t>
            </a:r>
            <a:r>
              <a:rPr lang="fr-FR" sz="2400" dirty="0">
                <a:solidFill>
                  <a:schemeClr val="bg1"/>
                </a:solidFill>
                <a:latin typeface="Arial" panose="020B0604020202020204" pitchFamily="34" charset="0"/>
                <a:ea typeface="Myriad Pro Bold Condensed" charset="0"/>
                <a:cs typeface="Arial" panose="020B0604020202020204" pitchFamily="34" charset="0"/>
              </a:rPr>
              <a:t>, quelques années après la fin </a:t>
            </a:r>
            <a:r>
              <a:rPr lang="fr-FR" sz="2400" dirty="0" smtClean="0">
                <a:solidFill>
                  <a:schemeClr val="bg1"/>
                </a:solidFill>
                <a:latin typeface="Arial" panose="020B0604020202020204" pitchFamily="34" charset="0"/>
                <a:ea typeface="Myriad Pro Bold Condensed" charset="0"/>
                <a:cs typeface="Arial" panose="020B0604020202020204" pitchFamily="34" charset="0"/>
              </a:rPr>
              <a:t>de la Seconde </a:t>
            </a:r>
            <a:r>
              <a:rPr lang="fr-FR" sz="2400" dirty="0">
                <a:solidFill>
                  <a:schemeClr val="bg1"/>
                </a:solidFill>
                <a:latin typeface="Arial" panose="020B0604020202020204" pitchFamily="34" charset="0"/>
                <a:ea typeface="Myriad Pro Bold Condensed" charset="0"/>
                <a:cs typeface="Arial" panose="020B0604020202020204" pitchFamily="34" charset="0"/>
              </a:rPr>
              <a:t>Guerre mondiale, pour que les pays trouvent un moyen de se réconcilier et </a:t>
            </a:r>
            <a:r>
              <a:rPr lang="fr-FR" sz="2400" b="1" dirty="0">
                <a:solidFill>
                  <a:srgbClr val="FFC000"/>
                </a:solidFill>
                <a:latin typeface="Arial" panose="020B0604020202020204" pitchFamily="34" charset="0"/>
                <a:ea typeface="Myriad Pro Bold Condensed" charset="0"/>
                <a:cs typeface="Arial" panose="020B0604020202020204" pitchFamily="34" charset="0"/>
              </a:rPr>
              <a:t>pour que la paix soit assurée pour longtemps sur le continent</a:t>
            </a:r>
            <a:r>
              <a:rPr lang="fr-FR" sz="2400" dirty="0">
                <a:solidFill>
                  <a:schemeClr val="bg1"/>
                </a:solidFill>
                <a:latin typeface="Arial" panose="020B0604020202020204" pitchFamily="34" charset="0"/>
                <a:ea typeface="Myriad Pro Bold Condensed" charset="0"/>
                <a:cs typeface="Arial" panose="020B0604020202020204" pitchFamily="34" charset="0"/>
              </a:rPr>
              <a:t>.</a:t>
            </a:r>
            <a:br>
              <a:rPr lang="fr-FR" sz="2400" dirty="0">
                <a:solidFill>
                  <a:schemeClr val="bg1"/>
                </a:solidFill>
                <a:latin typeface="Arial" panose="020B0604020202020204" pitchFamily="34" charset="0"/>
                <a:ea typeface="Myriad Pro Bold Condensed" charset="0"/>
                <a:cs typeface="Arial" panose="020B0604020202020204" pitchFamily="34" charset="0"/>
              </a:rPr>
            </a:br>
            <a:r>
              <a:rPr lang="fr-FR" sz="2400" dirty="0">
                <a:solidFill>
                  <a:schemeClr val="bg1"/>
                </a:solidFill>
                <a:latin typeface="Arial" panose="020B0604020202020204" pitchFamily="34" charset="0"/>
                <a:ea typeface="Myriad Pro Bold Condensed" charset="0"/>
                <a:cs typeface="Arial" panose="020B0604020202020204" pitchFamily="34" charset="0"/>
              </a:rPr>
              <a:t>À partir de ces </a:t>
            </a:r>
            <a:r>
              <a:rPr lang="fr-FR" sz="2400" dirty="0" err="1">
                <a:solidFill>
                  <a:schemeClr val="bg1"/>
                </a:solidFill>
                <a:latin typeface="Arial" panose="020B0604020202020204" pitchFamily="34" charset="0"/>
                <a:ea typeface="Myriad Pro Bold Condensed" charset="0"/>
                <a:cs typeface="Arial" panose="020B0604020202020204" pitchFamily="34" charset="0"/>
              </a:rPr>
              <a:t>années-là</a:t>
            </a:r>
            <a:r>
              <a:rPr lang="fr-FR" sz="2400" dirty="0">
                <a:solidFill>
                  <a:schemeClr val="bg1"/>
                </a:solidFill>
                <a:latin typeface="Arial" panose="020B0604020202020204" pitchFamily="34" charset="0"/>
                <a:ea typeface="Myriad Pro Bold Condensed" charset="0"/>
                <a:cs typeface="Arial" panose="020B0604020202020204" pitchFamily="34" charset="0"/>
              </a:rPr>
              <a:t>, des hommes politiques, des représentants des États vont ainsi se retrouver régulièrement au Conseil de l’Europe pour discuter des grands sujets de société et pour construire l’Europe ensemble.</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50642" y="172804"/>
            <a:ext cx="2171249" cy="2171249"/>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383142" y="824124"/>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3008647" y="6101026"/>
            <a:ext cx="749305" cy="749305"/>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1349338" y="5833238"/>
            <a:ext cx="494704" cy="494704"/>
          </a:xfrm>
          <a:prstGeom prst="rect">
            <a:avLst/>
          </a:prstGeom>
        </p:spPr>
      </p:pic>
    </p:spTree>
    <p:extLst>
      <p:ext uri="{BB962C8B-B14F-4D97-AF65-F5344CB8AC3E}">
        <p14:creationId xmlns:p14="http://schemas.microsoft.com/office/powerpoint/2010/main" val="568866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 y="0"/>
            <a:ext cx="9612329" cy="6858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257" y="1222908"/>
            <a:ext cx="1555737" cy="153400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863" y="1989913"/>
            <a:ext cx="2497622" cy="2400059"/>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863" y="4389972"/>
            <a:ext cx="2782643" cy="2593383"/>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007" y="3026903"/>
            <a:ext cx="1116393" cy="1515105"/>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3008" y="3589726"/>
            <a:ext cx="1116393" cy="1515105"/>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0006" y="4474680"/>
            <a:ext cx="1116393" cy="1515105"/>
          </a:xfrm>
          <a:prstGeom prst="rect">
            <a:avLst/>
          </a:prstGeom>
        </p:spPr>
      </p:pic>
      <p:pic>
        <p:nvPicPr>
          <p:cNvPr id="10"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4839" y="173736"/>
            <a:ext cx="19457404" cy="2675393"/>
          </a:xfrm>
          <a:prstGeom prst="rect">
            <a:avLst/>
          </a:prstGeom>
        </p:spPr>
      </p:pic>
    </p:spTree>
    <p:extLst>
      <p:ext uri="{BB962C8B-B14F-4D97-AF65-F5344CB8AC3E}">
        <p14:creationId xmlns:p14="http://schemas.microsoft.com/office/powerpoint/2010/main" val="1016708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820612" y="-734972"/>
            <a:ext cx="8495041" cy="8495041"/>
          </a:xfrm>
          <a:prstGeom prst="rect">
            <a:avLst/>
          </a:prstGeom>
        </p:spPr>
      </p:pic>
      <p:sp>
        <p:nvSpPr>
          <p:cNvPr id="7" name="Titre 1"/>
          <p:cNvSpPr>
            <a:spLocks noGrp="1"/>
          </p:cNvSpPr>
          <p:nvPr>
            <p:ph type="ctrTitle"/>
          </p:nvPr>
        </p:nvSpPr>
        <p:spPr>
          <a:xfrm>
            <a:off x="459818" y="1658112"/>
            <a:ext cx="11481871" cy="2084832"/>
          </a:xfrm>
          <a:effectLst/>
        </p:spPr>
        <p:txBody>
          <a:bodyPr>
            <a:noAutofit/>
          </a:bodyPr>
          <a:lstStyle/>
          <a:p>
            <a:r>
              <a:rPr lang="fr-FR" sz="2400" b="1" dirty="0" smtClean="0">
                <a:solidFill>
                  <a:schemeClr val="bg1"/>
                </a:solidFill>
                <a:latin typeface="Arial" panose="020B0604020202020204" pitchFamily="34" charset="0"/>
                <a:ea typeface="Myriad Pro Bold Condensed" charset="0"/>
                <a:cs typeface="Myriad Pro Bold Condensed" charset="0"/>
              </a:rPr>
              <a:t>Déposer les cartes en 6 tas distincts sur le plateau de </a:t>
            </a:r>
            <a:r>
              <a:rPr lang="fr-FR" sz="2400" b="1" dirty="0">
                <a:solidFill>
                  <a:schemeClr val="bg1"/>
                </a:solidFill>
                <a:latin typeface="Arial" panose="020B0604020202020204" pitchFamily="34" charset="0"/>
                <a:ea typeface="Myriad Pro Bold Condensed" charset="0"/>
                <a:cs typeface="Myriad Pro Bold Condensed" charset="0"/>
              </a:rPr>
              <a:t>jeu. </a:t>
            </a:r>
            <a:r>
              <a:rPr lang="fr-FR" sz="2400" b="1" dirty="0" smtClean="0">
                <a:solidFill>
                  <a:schemeClr val="bg1"/>
                </a:solidFill>
                <a:latin typeface="Arial" panose="020B0604020202020204" pitchFamily="34" charset="0"/>
                <a:ea typeface="Myriad Pro Bold Condensed" charset="0"/>
                <a:cs typeface="Myriad Pro Bold Condensed" charset="0"/>
              </a:rPr>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Positionner </a:t>
            </a:r>
            <a:r>
              <a:rPr lang="fr-FR" sz="2400" b="1" dirty="0">
                <a:solidFill>
                  <a:schemeClr val="bg1"/>
                </a:solidFill>
                <a:latin typeface="Arial" panose="020B0604020202020204" pitchFamily="34" charset="0"/>
                <a:ea typeface="Myriad Pro Bold Condensed" charset="0"/>
                <a:cs typeface="Myriad Pro Bold Condensed" charset="0"/>
              </a:rPr>
              <a:t>les pions sur la case de départ.</a:t>
            </a:r>
            <a:br>
              <a:rPr lang="fr-FR" sz="2400" b="1" dirty="0">
                <a:solidFill>
                  <a:schemeClr val="bg1"/>
                </a:solidFill>
                <a:latin typeface="Arial" panose="020B0604020202020204" pitchFamily="34" charset="0"/>
                <a:ea typeface="Myriad Pro Bold Condensed" charset="0"/>
                <a:cs typeface="Myriad Pro Bold Condensed" charset="0"/>
              </a:rPr>
            </a:br>
            <a:r>
              <a:rPr lang="fr-FR" sz="2400" b="1" dirty="0">
                <a:solidFill>
                  <a:schemeClr val="bg1"/>
                </a:solidFill>
                <a:latin typeface="Arial" panose="020B0604020202020204" pitchFamily="34" charset="0"/>
                <a:ea typeface="Myriad Pro Bold Condensed" charset="0"/>
                <a:cs typeface="Myriad Pro Bold Condensed" charset="0"/>
              </a:rPr>
              <a:t>Tirer au dé l’équipe qui commence le </a:t>
            </a:r>
            <a:r>
              <a:rPr lang="fr-FR" sz="2400" b="1" dirty="0" smtClean="0">
                <a:solidFill>
                  <a:schemeClr val="bg1"/>
                </a:solidFill>
                <a:latin typeface="Arial" panose="020B0604020202020204" pitchFamily="34" charset="0"/>
                <a:ea typeface="Myriad Pro Bold Condensed" charset="0"/>
                <a:cs typeface="Myriad Pro Bold Condensed" charset="0"/>
              </a:rPr>
              <a:t>jeu.</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155" y="3019019"/>
            <a:ext cx="6409910" cy="3641995"/>
          </a:xfrm>
          <a:prstGeom prst="rect">
            <a:avLst/>
          </a:prstGeom>
        </p:spPr>
      </p:pic>
      <p:pic>
        <p:nvPicPr>
          <p:cNvPr id="9"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222" y="-586237"/>
            <a:ext cx="16624055" cy="4329181"/>
          </a:xfrm>
          <a:prstGeom prst="rect">
            <a:avLst/>
          </a:prstGeom>
        </p:spPr>
      </p:pic>
    </p:spTree>
    <p:extLst>
      <p:ext uri="{BB962C8B-B14F-4D97-AF65-F5344CB8AC3E}">
        <p14:creationId xmlns:p14="http://schemas.microsoft.com/office/powerpoint/2010/main" val="884782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068466" y="-538109"/>
            <a:ext cx="8495041" cy="8495041"/>
          </a:xfrm>
          <a:prstGeom prst="rect">
            <a:avLst/>
          </a:prstGeom>
        </p:spPr>
      </p:pic>
      <p:sp>
        <p:nvSpPr>
          <p:cNvPr id="2" name="Titre 1"/>
          <p:cNvSpPr>
            <a:spLocks noGrp="1"/>
          </p:cNvSpPr>
          <p:nvPr>
            <p:ph type="ctrTitle"/>
          </p:nvPr>
        </p:nvSpPr>
        <p:spPr>
          <a:xfrm>
            <a:off x="316991" y="674047"/>
            <a:ext cx="10838689" cy="5637129"/>
          </a:xfrm>
          <a:effectLst/>
        </p:spPr>
        <p:txBody>
          <a:bodyPr>
            <a:noAutofit/>
          </a:bodyPr>
          <a:lstStyle/>
          <a:p>
            <a:pPr algn="l"/>
            <a:r>
              <a:rPr lang="fr-FR" sz="2400" b="1" dirty="0" smtClean="0">
                <a:solidFill>
                  <a:schemeClr val="bg1"/>
                </a:solidFill>
                <a:latin typeface="Arial" panose="020B0604020202020204" pitchFamily="34" charset="0"/>
                <a:ea typeface="Myriad Pro Bold Condensed" charset="0"/>
                <a:cs typeface="Myriad Pro Bold Condensed" charset="0"/>
              </a:rPr>
              <a:t>Un joueur jette le dé puis avance le pion du nombre de cases correspondant à la valeur du dé.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C’est l’équipe située à la gauche des joueurs qui prend la carte et lit la question à haute voix. L’équipe qui joue écoute la question, se consulte puis donne une réponse. Si celle-ci est exacte, l’équipe suit les instructions « avance d’une case » ou « avance de deux cases », etc.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En cas de mauvaise réponse, elle reste sur sa case.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La carte utilisée est placée en dessous du tas de cartes, puis l’équipe située à gauche lance le dé.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Pendant que l’équipe réfléchit à sa réponse, les autres joueurs peuvent se consulter également. Cela rend le jeu plus vivant et l’attente moins longue. </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70" y="118866"/>
            <a:ext cx="704210" cy="6943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6546" y="5428170"/>
            <a:ext cx="1214002" cy="1166580"/>
          </a:xfrm>
          <a:prstGeom prst="rect">
            <a:avLst/>
          </a:prstGeom>
        </p:spPr>
      </p:pic>
      <p:pic>
        <p:nvPicPr>
          <p:cNvPr id="7"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011" y="-124883"/>
            <a:ext cx="15399994" cy="4010415"/>
          </a:xfrm>
          <a:prstGeom prst="rect">
            <a:avLst/>
          </a:prstGeom>
        </p:spPr>
      </p:pic>
    </p:spTree>
    <p:extLst>
      <p:ext uri="{BB962C8B-B14F-4D97-AF65-F5344CB8AC3E}">
        <p14:creationId xmlns:p14="http://schemas.microsoft.com/office/powerpoint/2010/main" val="1543578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4966420" y="2312190"/>
            <a:ext cx="7379993" cy="1968336"/>
          </a:xfrm>
          <a:effectLst/>
        </p:spPr>
        <p:txBody>
          <a:bodyPr>
            <a:noAutofit/>
          </a:bodyPr>
          <a:lstStyle/>
          <a:p>
            <a:pPr algn="l"/>
            <a:r>
              <a:rPr lang="fr-FR" sz="2400" b="1" dirty="0" smtClean="0">
                <a:solidFill>
                  <a:schemeClr val="bg1"/>
                </a:solidFill>
                <a:latin typeface="Arial" panose="020B0604020202020204" pitchFamily="34" charset="0"/>
                <a:ea typeface="Myriad Pro Bold Condensed" charset="0"/>
                <a:cs typeface="Myriad Pro Bold Condensed" charset="0"/>
              </a:rPr>
              <a:t>Lorsqu’une équipe tire une carte « défi créatif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toutes les équipes participent à l’action demandée.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Si le défi est relevé, toutes les équipes avancent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de deux cases.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58767">
            <a:off x="942933" y="622639"/>
            <a:ext cx="3760732" cy="5835619"/>
          </a:xfrm>
          <a:prstGeom prst="rect">
            <a:avLst/>
          </a:prstGeom>
        </p:spPr>
      </p:pic>
      <p:pic>
        <p:nvPicPr>
          <p:cNvPr id="5"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728" y="0"/>
            <a:ext cx="19745668" cy="5142101"/>
          </a:xfrm>
          <a:prstGeom prst="rect">
            <a:avLst/>
          </a:prstGeom>
        </p:spPr>
      </p:pic>
    </p:spTree>
    <p:extLst>
      <p:ext uri="{BB962C8B-B14F-4D97-AF65-F5344CB8AC3E}">
        <p14:creationId xmlns:p14="http://schemas.microsoft.com/office/powerpoint/2010/main" val="1165413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5058888" y="2988520"/>
            <a:ext cx="7133112" cy="1968336"/>
          </a:xfrm>
          <a:effectLst/>
        </p:spPr>
        <p:txBody>
          <a:bodyPr>
            <a:noAutofit/>
          </a:bodyPr>
          <a:lstStyle/>
          <a:p>
            <a:pPr algn="l"/>
            <a:r>
              <a:rPr lang="fr-FR" sz="2400" b="1" dirty="0" smtClean="0">
                <a:solidFill>
                  <a:schemeClr val="bg1"/>
                </a:solidFill>
                <a:latin typeface="Arial" panose="020B0604020202020204" pitchFamily="34" charset="0"/>
                <a:ea typeface="Myriad Pro Bold Condensed" charset="0"/>
                <a:cs typeface="Myriad Pro Bold Condensed" charset="0"/>
              </a:rPr>
              <a:t>La case Joker permet aux joueurs de choisir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la catégorie de questions à laquelle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ils souhaitent répondre.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74" y="288758"/>
            <a:ext cx="5678905" cy="5678905"/>
          </a:xfrm>
          <a:prstGeom prst="rect">
            <a:avLst/>
          </a:prstGeom>
        </p:spPr>
      </p:pic>
      <p:pic>
        <p:nvPicPr>
          <p:cNvPr id="5"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376" y="443671"/>
            <a:ext cx="19457404" cy="2675393"/>
          </a:xfrm>
          <a:prstGeom prst="rect">
            <a:avLst/>
          </a:prstGeom>
        </p:spPr>
      </p:pic>
    </p:spTree>
    <p:extLst>
      <p:ext uri="{BB962C8B-B14F-4D97-AF65-F5344CB8AC3E}">
        <p14:creationId xmlns:p14="http://schemas.microsoft.com/office/powerpoint/2010/main" val="13212145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446002" y="307979"/>
            <a:ext cx="2080237" cy="2080237"/>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897154" y="468153"/>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62282" y="5663903"/>
            <a:ext cx="920161" cy="920161"/>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2038465" y="558972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29000" y="1923232"/>
            <a:ext cx="567139" cy="567139"/>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00" y="2082800"/>
            <a:ext cx="7178040" cy="2670048"/>
          </a:xfrm>
          <a:prstGeom prst="rect">
            <a:avLst/>
          </a:prstGeom>
        </p:spPr>
      </p:pic>
    </p:spTree>
    <p:extLst>
      <p:ext uri="{BB962C8B-B14F-4D97-AF65-F5344CB8AC3E}">
        <p14:creationId xmlns:p14="http://schemas.microsoft.com/office/powerpoint/2010/main" val="898202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23" y="359664"/>
            <a:ext cx="12192000" cy="16764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2541" y="1207008"/>
            <a:ext cx="8172748" cy="5650992"/>
          </a:xfrm>
          <a:prstGeom prst="rect">
            <a:avLst/>
          </a:prstGeom>
        </p:spPr>
      </p:pic>
    </p:spTree>
    <p:extLst>
      <p:ext uri="{BB962C8B-B14F-4D97-AF65-F5344CB8AC3E}">
        <p14:creationId xmlns:p14="http://schemas.microsoft.com/office/powerpoint/2010/main" val="1080233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1351407" y="-818522"/>
            <a:ext cx="8495041" cy="849504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52" y="3514546"/>
            <a:ext cx="9759696" cy="134195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613" y="351964"/>
            <a:ext cx="5998497" cy="2943646"/>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6113" y="5918642"/>
            <a:ext cx="6310786" cy="888009"/>
          </a:xfrm>
          <a:prstGeom prst="rect">
            <a:avLst/>
          </a:prstGeom>
        </p:spPr>
      </p:pic>
      <p:pic>
        <p:nvPicPr>
          <p:cNvPr id="7"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93" y="4948272"/>
            <a:ext cx="11140293" cy="1531790"/>
          </a:xfrm>
          <a:prstGeom prst="rect">
            <a:avLst/>
          </a:prstGeom>
        </p:spPr>
      </p:pic>
    </p:spTree>
    <p:extLst>
      <p:ext uri="{BB962C8B-B14F-4D97-AF65-F5344CB8AC3E}">
        <p14:creationId xmlns:p14="http://schemas.microsoft.com/office/powerpoint/2010/main" val="4246397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40753" y="-818521"/>
            <a:ext cx="8495041" cy="8495041"/>
          </a:xfrm>
          <a:prstGeom prst="rect">
            <a:avLst/>
          </a:prstGeom>
        </p:spPr>
      </p:pic>
      <p:sp>
        <p:nvSpPr>
          <p:cNvPr id="2" name="Titre 1"/>
          <p:cNvSpPr>
            <a:spLocks noGrp="1"/>
          </p:cNvSpPr>
          <p:nvPr>
            <p:ph type="ctrTitle"/>
          </p:nvPr>
        </p:nvSpPr>
        <p:spPr>
          <a:xfrm>
            <a:off x="264459" y="315272"/>
            <a:ext cx="11333983" cy="846443"/>
          </a:xfrm>
          <a:effectLst/>
        </p:spPr>
        <p:txBody>
          <a:bodyPr>
            <a:normAutofit/>
          </a:bodyPr>
          <a:lstStyle/>
          <a:p>
            <a:pPr algn="l"/>
            <a:r>
              <a:rPr lang="fr-FR" sz="3200" b="1" dirty="0" smtClean="0">
                <a:solidFill>
                  <a:srgbClr val="FFCD00"/>
                </a:solidFill>
                <a:latin typeface="Arial" panose="020B0604020202020204" pitchFamily="34" charset="0"/>
                <a:ea typeface="Myriad Pro Bold Condensed" charset="0"/>
                <a:cs typeface="Myriad Pro Bold Condensed" charset="0"/>
              </a:rPr>
              <a:t>Retrouvez </a:t>
            </a:r>
            <a:r>
              <a:rPr lang="fr-FR" sz="3200" b="1" dirty="0">
                <a:solidFill>
                  <a:srgbClr val="FFCD00"/>
                </a:solidFill>
                <a:latin typeface="Arial" panose="020B0604020202020204" pitchFamily="34" charset="0"/>
                <a:ea typeface="Myriad Pro Bold Condensed" charset="0"/>
                <a:cs typeface="Myriad Pro Bold Condensed" charset="0"/>
              </a:rPr>
              <a:t>le </a:t>
            </a:r>
            <a:r>
              <a:rPr lang="fr-FR" sz="3200" b="1" dirty="0" smtClean="0">
                <a:solidFill>
                  <a:srgbClr val="FFCD00"/>
                </a:solidFill>
                <a:latin typeface="Arial" panose="020B0604020202020204" pitchFamily="34" charset="0"/>
                <a:ea typeface="Myriad Pro Bold Condensed" charset="0"/>
                <a:cs typeface="Myriad Pro Bold Condensed" charset="0"/>
              </a:rPr>
              <a:t>jeu en ligne : </a:t>
            </a:r>
            <a:endParaRPr lang="fr-FR" sz="3200" b="1" dirty="0">
              <a:solidFill>
                <a:srgbClr val="FFCD00"/>
              </a:solidFill>
              <a:latin typeface="Arial" panose="020B0604020202020204" pitchFamily="34" charset="0"/>
              <a:ea typeface="Myriad Pro Bold Condensed" charset="0"/>
              <a:cs typeface="Myriad Pro Bold Condensed" charset="0"/>
            </a:endParaRPr>
          </a:p>
        </p:txBody>
      </p:sp>
      <p:sp>
        <p:nvSpPr>
          <p:cNvPr id="9" name="Titre 1"/>
          <p:cNvSpPr txBox="1">
            <a:spLocks/>
          </p:cNvSpPr>
          <p:nvPr/>
        </p:nvSpPr>
        <p:spPr>
          <a:xfrm>
            <a:off x="264459" y="835916"/>
            <a:ext cx="12512842" cy="1111917"/>
          </a:xfrm>
          <a:prstGeom prst="rect">
            <a:avLst/>
          </a:prstGeom>
          <a:effectLst/>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800" dirty="0">
                <a:solidFill>
                  <a:schemeClr val="bg1"/>
                </a:solidFill>
                <a:latin typeface="Arial" panose="020B0604020202020204" pitchFamily="34" charset="0"/>
                <a:ea typeface="Arial" charset="0"/>
                <a:cs typeface="Arial" charset="0"/>
                <a:hlinkClick r:id="rId3"/>
              </a:rPr>
              <a:t>https://</a:t>
            </a:r>
            <a:r>
              <a:rPr lang="fr-FR" sz="2800" dirty="0" err="1">
                <a:solidFill>
                  <a:schemeClr val="bg1"/>
                </a:solidFill>
                <a:latin typeface="Arial" panose="020B0604020202020204" pitchFamily="34" charset="0"/>
                <a:ea typeface="Arial" charset="0"/>
                <a:cs typeface="Arial" charset="0"/>
                <a:hlinkClick r:id="rId3"/>
              </a:rPr>
              <a:t>www.coe.int</a:t>
            </a:r>
            <a:r>
              <a:rPr lang="fr-FR" sz="2800" dirty="0">
                <a:solidFill>
                  <a:schemeClr val="bg1"/>
                </a:solidFill>
                <a:latin typeface="Arial" panose="020B0604020202020204" pitchFamily="34" charset="0"/>
                <a:ea typeface="Arial" charset="0"/>
                <a:cs typeface="Arial" charset="0"/>
                <a:hlinkClick r:id="rId3"/>
              </a:rPr>
              <a:t>/</a:t>
            </a:r>
            <a:r>
              <a:rPr lang="fr-FR" sz="2800" dirty="0" err="1">
                <a:solidFill>
                  <a:schemeClr val="bg1"/>
                </a:solidFill>
                <a:latin typeface="Arial" panose="020B0604020202020204" pitchFamily="34" charset="0"/>
                <a:ea typeface="Arial" charset="0"/>
                <a:cs typeface="Arial" charset="0"/>
                <a:hlinkClick r:id="rId3"/>
              </a:rPr>
              <a:t>fr</a:t>
            </a:r>
            <a:r>
              <a:rPr lang="fr-FR" sz="2800" dirty="0">
                <a:solidFill>
                  <a:schemeClr val="bg1"/>
                </a:solidFill>
                <a:latin typeface="Arial" panose="020B0604020202020204" pitchFamily="34" charset="0"/>
                <a:ea typeface="Arial" charset="0"/>
                <a:cs typeface="Arial" charset="0"/>
                <a:hlinkClick r:id="rId3"/>
              </a:rPr>
              <a:t>/web/jeu-</a:t>
            </a:r>
            <a:r>
              <a:rPr lang="fr-FR" sz="2800" dirty="0" err="1">
                <a:solidFill>
                  <a:schemeClr val="bg1"/>
                </a:solidFill>
                <a:latin typeface="Arial" panose="020B0604020202020204" pitchFamily="34" charset="0"/>
                <a:ea typeface="Arial" charset="0"/>
                <a:cs typeface="Arial" charset="0"/>
                <a:hlinkClick r:id="rId3"/>
              </a:rPr>
              <a:t>europe</a:t>
            </a:r>
            <a:r>
              <a:rPr lang="fr-FR" sz="2800" dirty="0">
                <a:solidFill>
                  <a:schemeClr val="bg1"/>
                </a:solidFill>
                <a:latin typeface="Arial" panose="020B0604020202020204" pitchFamily="34" charset="0"/>
                <a:ea typeface="Arial" charset="0"/>
                <a:cs typeface="Arial" charset="0"/>
                <a:hlinkClick r:id="rId3"/>
              </a:rPr>
              <a:t>-des-valeurs</a:t>
            </a:r>
            <a:endParaRPr lang="fr-FR" sz="2800" dirty="0">
              <a:solidFill>
                <a:schemeClr val="bg1"/>
              </a:solidFill>
              <a:latin typeface="Arial" panose="020B0604020202020204" pitchFamily="34" charset="0"/>
              <a:ea typeface="Arial" charset="0"/>
              <a:cs typeface="Arial" charset="0"/>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544" y="2142678"/>
            <a:ext cx="6842626" cy="4729252"/>
          </a:xfrm>
          <a:prstGeom prst="rect">
            <a:avLst/>
          </a:prstGeom>
        </p:spPr>
      </p:pic>
    </p:spTree>
    <p:extLst>
      <p:ext uri="{BB962C8B-B14F-4D97-AF65-F5344CB8AC3E}">
        <p14:creationId xmlns:p14="http://schemas.microsoft.com/office/powerpoint/2010/main" val="815573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340753" y="-818522"/>
            <a:ext cx="8495041" cy="8495041"/>
          </a:xfrm>
          <a:prstGeom prst="rect">
            <a:avLst/>
          </a:prstGeom>
        </p:spPr>
      </p:pic>
      <p:sp>
        <p:nvSpPr>
          <p:cNvPr id="2" name="Titre 1"/>
          <p:cNvSpPr>
            <a:spLocks noGrp="1"/>
          </p:cNvSpPr>
          <p:nvPr>
            <p:ph type="ctrTitle"/>
          </p:nvPr>
        </p:nvSpPr>
        <p:spPr>
          <a:xfrm>
            <a:off x="429008" y="1366103"/>
            <a:ext cx="11333983" cy="1529570"/>
          </a:xfrm>
          <a:effectLst/>
        </p:spPr>
        <p:txBody>
          <a:bodyPr>
            <a:noAutofit/>
          </a:bodyPr>
          <a:lstStyle/>
          <a:p>
            <a:r>
              <a:rPr lang="fr-FR" sz="3200" b="1" dirty="0" smtClean="0">
                <a:solidFill>
                  <a:srgbClr val="0D3C8A"/>
                </a:solidFill>
                <a:latin typeface="Arial" panose="020B0604020202020204" pitchFamily="34" charset="0"/>
                <a:ea typeface="Myriad Pro Bold Condensed" charset="0"/>
                <a:cs typeface="Myriad Pro Bold Condensed" charset="0"/>
              </a:rPr>
              <a:t>Pour en savoir encore plus sur les activités </a:t>
            </a:r>
            <a:br>
              <a:rPr lang="fr-FR" sz="3200" b="1" dirty="0" smtClean="0">
                <a:solidFill>
                  <a:srgbClr val="0D3C8A"/>
                </a:solidFill>
                <a:latin typeface="Arial" panose="020B0604020202020204" pitchFamily="34" charset="0"/>
                <a:ea typeface="Myriad Pro Bold Condensed" charset="0"/>
                <a:cs typeface="Myriad Pro Bold Condensed" charset="0"/>
              </a:rPr>
            </a:br>
            <a:r>
              <a:rPr lang="fr-FR" sz="3200" b="1" dirty="0" smtClean="0">
                <a:solidFill>
                  <a:srgbClr val="0D3C8A"/>
                </a:solidFill>
                <a:latin typeface="Arial" panose="020B0604020202020204" pitchFamily="34" charset="0"/>
                <a:ea typeface="Myriad Pro Bold Condensed" charset="0"/>
                <a:cs typeface="Myriad Pro Bold Condensed" charset="0"/>
              </a:rPr>
              <a:t>du Conseil de l’Europe</a:t>
            </a:r>
            <a:br>
              <a:rPr lang="fr-FR" sz="3200" b="1" dirty="0" smtClean="0">
                <a:solidFill>
                  <a:srgbClr val="0D3C8A"/>
                </a:solidFill>
                <a:latin typeface="Arial" panose="020B0604020202020204" pitchFamily="34" charset="0"/>
                <a:ea typeface="Myriad Pro Bold Condensed" charset="0"/>
                <a:cs typeface="Myriad Pro Bold Condensed" charset="0"/>
              </a:rPr>
            </a:br>
            <a:r>
              <a:rPr lang="fr-FR" sz="3200" b="1" dirty="0" smtClean="0">
                <a:solidFill>
                  <a:schemeClr val="bg1"/>
                </a:solidFill>
                <a:latin typeface="Arial" panose="020B0604020202020204" pitchFamily="34" charset="0"/>
                <a:ea typeface="Myriad Pro Bold Condensed" charset="0"/>
                <a:cs typeface="Myriad Pro Bold Condensed" charset="0"/>
              </a:rPr>
              <a:t/>
            </a:r>
            <a:br>
              <a:rPr lang="fr-FR" sz="32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Visiter </a:t>
            </a:r>
            <a:r>
              <a:rPr lang="fr-FR" sz="2800" b="1" dirty="0">
                <a:solidFill>
                  <a:schemeClr val="bg1"/>
                </a:solidFill>
                <a:latin typeface="Arial" panose="020B0604020202020204" pitchFamily="34" charset="0"/>
                <a:ea typeface="Myriad Pro Bold Condensed" charset="0"/>
                <a:cs typeface="Myriad Pro Bold Condensed" charset="0"/>
              </a:rPr>
              <a:t>le site web de l’Organisation, disponible en anglais, </a:t>
            </a:r>
            <a:r>
              <a:rPr lang="fr-FR" sz="2800" b="1" dirty="0" smtClean="0">
                <a:solidFill>
                  <a:schemeClr val="bg1"/>
                </a:solidFill>
                <a:latin typeface="Arial" panose="020B0604020202020204" pitchFamily="34" charset="0"/>
                <a:ea typeface="Myriad Pro Bold Condensed" charset="0"/>
                <a:cs typeface="Myriad Pro Bold Condensed" charset="0"/>
              </a:rPr>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en </a:t>
            </a:r>
            <a:r>
              <a:rPr lang="fr-FR" sz="2800" b="1" dirty="0">
                <a:solidFill>
                  <a:schemeClr val="bg1"/>
                </a:solidFill>
                <a:latin typeface="Arial" panose="020B0604020202020204" pitchFamily="34" charset="0"/>
                <a:ea typeface="Myriad Pro Bold Condensed" charset="0"/>
                <a:cs typeface="Myriad Pro Bold Condensed" charset="0"/>
              </a:rPr>
              <a:t>français, </a:t>
            </a:r>
            <a:r>
              <a:rPr lang="fr-FR" sz="2800" b="1" dirty="0" smtClean="0">
                <a:solidFill>
                  <a:schemeClr val="bg1"/>
                </a:solidFill>
                <a:latin typeface="Arial" panose="020B0604020202020204" pitchFamily="34" charset="0"/>
                <a:ea typeface="Myriad Pro Bold Condensed" charset="0"/>
                <a:cs typeface="Myriad Pro Bold Condensed" charset="0"/>
              </a:rPr>
              <a:t>en </a:t>
            </a:r>
            <a:r>
              <a:rPr lang="fr-FR" sz="2800" b="1" dirty="0">
                <a:solidFill>
                  <a:schemeClr val="bg1"/>
                </a:solidFill>
                <a:latin typeface="Arial" panose="020B0604020202020204" pitchFamily="34" charset="0"/>
                <a:ea typeface="Myriad Pro Bold Condensed" charset="0"/>
                <a:cs typeface="Myriad Pro Bold Condensed" charset="0"/>
              </a:rPr>
              <a:t>allemand, en italien ou en russe </a:t>
            </a:r>
            <a:r>
              <a:rPr lang="fr-FR" sz="2800" b="1" dirty="0" smtClean="0">
                <a:solidFill>
                  <a:schemeClr val="bg1"/>
                </a:solidFill>
                <a:latin typeface="Arial" panose="020B0604020202020204" pitchFamily="34" charset="0"/>
                <a:ea typeface="Myriad Pro Bold Condensed" charset="0"/>
                <a:cs typeface="Myriad Pro Bold Condensed" charset="0"/>
              </a:rPr>
              <a:t> : </a:t>
            </a:r>
            <a:r>
              <a:rPr lang="fr-FR" sz="2800" b="1" dirty="0" smtClean="0">
                <a:solidFill>
                  <a:srgbClr val="0D3C8A"/>
                </a:solidFill>
                <a:latin typeface="Arial" panose="020B0604020202020204" pitchFamily="34" charset="0"/>
                <a:ea typeface="Myriad Pro Bold Condensed" charset="0"/>
                <a:cs typeface="Myriad Pro Bold Condensed" charset="0"/>
              </a:rPr>
              <a:t>www.coe.int</a:t>
            </a:r>
            <a:endParaRPr lang="fr-FR" sz="3200" dirty="0">
              <a:solidFill>
                <a:srgbClr val="0D3C8A"/>
              </a:solidFill>
              <a:latin typeface="Arial" panose="020B0604020202020204" pitchFamily="34" charset="0"/>
              <a:ea typeface="Myriad Pro Bold Condensed" charset="0"/>
              <a:cs typeface="Myriad Pro Bold Condensed"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3302670"/>
            <a:ext cx="2909922" cy="2327937"/>
          </a:xfrm>
          <a:prstGeom prst="rect">
            <a:avLst/>
          </a:prstGeom>
        </p:spPr>
      </p:pic>
      <p:sp>
        <p:nvSpPr>
          <p:cNvPr id="7" name="Titre 1"/>
          <p:cNvSpPr txBox="1">
            <a:spLocks/>
          </p:cNvSpPr>
          <p:nvPr/>
        </p:nvSpPr>
        <p:spPr>
          <a:xfrm>
            <a:off x="1036320" y="6242304"/>
            <a:ext cx="10387584" cy="615695"/>
          </a:xfrm>
          <a:prstGeom prst="rect">
            <a:avLst/>
          </a:prstGeom>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smtClean="0">
                <a:solidFill>
                  <a:srgbClr val="0D3C8A"/>
                </a:solidFill>
                <a:latin typeface="Arial" panose="020B0604020202020204" pitchFamily="34" charset="0"/>
                <a:ea typeface="Myriad Pro Bold Condensed" charset="0"/>
                <a:cs typeface="Myriad Pro Bold Condensed" charset="0"/>
              </a:rPr>
              <a:t/>
            </a:r>
            <a:br>
              <a:rPr lang="fr-FR" sz="2400" b="1" dirty="0" smtClean="0">
                <a:solidFill>
                  <a:srgbClr val="0D3C8A"/>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rgbClr val="0D3C8A"/>
                </a:solidFill>
                <a:latin typeface="Arial" panose="020B0604020202020204" pitchFamily="34" charset="0"/>
                <a:ea typeface="Myriad Pro Bold Condensed" charset="0"/>
                <a:cs typeface="Myriad Pro Bold Condensed" charset="0"/>
              </a:rPr>
              <a:t>Concept et textes originaux : Sophie Jeleff</a:t>
            </a:r>
            <a:endParaRPr lang="fr-FR" sz="2400" dirty="0">
              <a:solidFill>
                <a:srgbClr val="0D3C8A"/>
              </a:solidFill>
              <a:latin typeface="Arial" panose="020B0604020202020204" pitchFamily="34" charset="0"/>
              <a:ea typeface="Myriad Pro Bold Condensed" charset="0"/>
              <a:cs typeface="Myriad Pro Bold Condensed" charset="0"/>
            </a:endParaRPr>
          </a:p>
        </p:txBody>
      </p:sp>
    </p:spTree>
    <p:extLst>
      <p:ext uri="{BB962C8B-B14F-4D97-AF65-F5344CB8AC3E}">
        <p14:creationId xmlns:p14="http://schemas.microsoft.com/office/powerpoint/2010/main" val="1040047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446002" y="307979"/>
            <a:ext cx="2080237" cy="2080237"/>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897154" y="468153"/>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62282" y="5663903"/>
            <a:ext cx="920161" cy="920161"/>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2038465" y="558972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29000" y="1923232"/>
            <a:ext cx="567139" cy="56713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640332"/>
            <a:ext cx="13923306" cy="3625861"/>
          </a:xfrm>
          <a:prstGeom prst="rect">
            <a:avLst/>
          </a:prstGeom>
        </p:spPr>
      </p:pic>
    </p:spTree>
    <p:extLst>
      <p:ext uri="{BB962C8B-B14F-4D97-AF65-F5344CB8AC3E}">
        <p14:creationId xmlns:p14="http://schemas.microsoft.com/office/powerpoint/2010/main" val="770160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sp>
        <p:nvSpPr>
          <p:cNvPr id="20" name="Titre 1"/>
          <p:cNvSpPr>
            <a:spLocks noGrp="1"/>
          </p:cNvSpPr>
          <p:nvPr>
            <p:ph type="ctrTitle"/>
          </p:nvPr>
        </p:nvSpPr>
        <p:spPr>
          <a:xfrm>
            <a:off x="5454292" y="-124786"/>
            <a:ext cx="6767458" cy="1502998"/>
          </a:xfrm>
        </p:spPr>
        <p:txBody>
          <a:bodyPr>
            <a:noAutofit/>
          </a:bodyPr>
          <a:lstStyle/>
          <a:p>
            <a:r>
              <a:rPr lang="fr-FR" sz="3200" b="1" dirty="0">
                <a:solidFill>
                  <a:schemeClr val="bg1"/>
                </a:solidFill>
                <a:latin typeface="Arial" panose="020B0604020202020204" pitchFamily="34" charset="0"/>
                <a:ea typeface="Myriad Pro Bold Condensed" charset="0"/>
                <a:cs typeface="Myriad Pro Bold Condensed" charset="0"/>
              </a:rPr>
              <a:t>Aujourd’hui, </a:t>
            </a:r>
            <a:r>
              <a:rPr lang="fr-FR" sz="3200" b="1" dirty="0" smtClean="0">
                <a:solidFill>
                  <a:srgbClr val="FFCD00"/>
                </a:solidFill>
                <a:latin typeface="Arial" panose="020B0604020202020204" pitchFamily="34" charset="0"/>
                <a:ea typeface="Myriad Pro Bold Condensed" charset="0"/>
                <a:cs typeface="Myriad Pro Bold Condensed" charset="0"/>
              </a:rPr>
              <a:t>47 </a:t>
            </a:r>
            <a:r>
              <a:rPr lang="fr-FR" sz="3200" b="1" dirty="0">
                <a:solidFill>
                  <a:srgbClr val="FFCD00"/>
                </a:solidFill>
                <a:latin typeface="Arial" panose="020B0604020202020204" pitchFamily="34" charset="0"/>
                <a:ea typeface="Myriad Pro Bold Condensed" charset="0"/>
                <a:cs typeface="Myriad Pro Bold Condensed" charset="0"/>
              </a:rPr>
              <a:t>pays </a:t>
            </a:r>
            <a:r>
              <a:rPr lang="fr-FR" sz="3200" b="1" dirty="0" smtClean="0">
                <a:solidFill>
                  <a:srgbClr val="FFCD00"/>
                </a:solidFill>
                <a:latin typeface="Arial" panose="020B0604020202020204" pitchFamily="34" charset="0"/>
                <a:ea typeface="Myriad Pro Bold Condensed" charset="0"/>
                <a:cs typeface="Myriad Pro Bold Condensed" charset="0"/>
              </a:rPr>
              <a:t>sont </a:t>
            </a:r>
            <a:br>
              <a:rPr lang="fr-FR" sz="3200" b="1" dirty="0" smtClean="0">
                <a:solidFill>
                  <a:srgbClr val="FFCD00"/>
                </a:solidFill>
                <a:latin typeface="Arial" panose="020B0604020202020204" pitchFamily="34" charset="0"/>
                <a:ea typeface="Myriad Pro Bold Condensed" charset="0"/>
                <a:cs typeface="Myriad Pro Bold Condensed" charset="0"/>
              </a:rPr>
            </a:br>
            <a:r>
              <a:rPr lang="fr-FR" sz="3200" b="1" dirty="0" smtClean="0">
                <a:solidFill>
                  <a:srgbClr val="FFCD00"/>
                </a:solidFill>
                <a:latin typeface="Arial" panose="020B0604020202020204" pitchFamily="34" charset="0"/>
                <a:ea typeface="Myriad Pro Bold Condensed" charset="0"/>
                <a:cs typeface="Myriad Pro Bold Condensed" charset="0"/>
              </a:rPr>
              <a:t>membres du </a:t>
            </a:r>
            <a:r>
              <a:rPr lang="fr-FR" sz="3200" b="1" dirty="0">
                <a:solidFill>
                  <a:srgbClr val="FFCD00"/>
                </a:solidFill>
                <a:latin typeface="Arial" panose="020B0604020202020204" pitchFamily="34" charset="0"/>
                <a:ea typeface="Myriad Pro Bold Condensed" charset="0"/>
                <a:cs typeface="Myriad Pro Bold Condensed" charset="0"/>
              </a:rPr>
              <a:t>Conseil de l’Europe. </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822" y="1768508"/>
            <a:ext cx="6839478" cy="5090251"/>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83" y="86262"/>
            <a:ext cx="2402085" cy="670272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950" y="86262"/>
            <a:ext cx="3149126" cy="6702725"/>
          </a:xfrm>
          <a:prstGeom prst="rect">
            <a:avLst/>
          </a:prstGeom>
        </p:spPr>
      </p:pic>
      <p:pic>
        <p:nvPicPr>
          <p:cNvPr id="11" name="Image 10"/>
          <p:cNvPicPr>
            <a:picLocks noChangeAspect="1"/>
          </p:cNvPicPr>
          <p:nvPr/>
        </p:nvPicPr>
        <p:blipFill>
          <a:blip r:embed="rId5">
            <a:alphaModFix amt="16000"/>
            <a:extLst>
              <a:ext uri="{28A0092B-C50C-407E-A947-70E740481C1C}">
                <a14:useLocalDpi xmlns:a14="http://schemas.microsoft.com/office/drawing/2010/main" val="0"/>
              </a:ext>
            </a:extLst>
          </a:blip>
          <a:stretch>
            <a:fillRect/>
          </a:stretch>
        </p:blipFill>
        <p:spPr>
          <a:xfrm rot="577126">
            <a:off x="1330871" y="-32983"/>
            <a:ext cx="6107835" cy="610783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9241" y="6303243"/>
            <a:ext cx="693299" cy="554757"/>
          </a:xfrm>
          <a:prstGeom prst="rect">
            <a:avLst/>
          </a:prstGeom>
        </p:spPr>
      </p:pic>
    </p:spTree>
    <p:extLst>
      <p:ext uri="{BB962C8B-B14F-4D97-AF65-F5344CB8AC3E}">
        <p14:creationId xmlns:p14="http://schemas.microsoft.com/office/powerpoint/2010/main" val="1449849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85016">
            <a:off x="446002" y="307979"/>
            <a:ext cx="2080237" cy="2080237"/>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897154" y="468153"/>
            <a:ext cx="749305" cy="749305"/>
          </a:xfrm>
          <a:prstGeom prst="rect">
            <a:avLst/>
          </a:prstGeom>
        </p:spPr>
      </p:pic>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3840035" y="915956"/>
            <a:ext cx="749305" cy="749305"/>
          </a:xfrm>
          <a:prstGeom prst="rect">
            <a:avLst/>
          </a:prstGeom>
        </p:spPr>
      </p:pic>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62282" y="5663903"/>
            <a:ext cx="920161" cy="920161"/>
          </a:xfrm>
          <a:prstGeom prst="rect">
            <a:avLst/>
          </a:prstGeom>
        </p:spPr>
      </p:pic>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2038465" y="558972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729000" y="1923232"/>
            <a:ext cx="567139" cy="567139"/>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11" y="1971838"/>
            <a:ext cx="13150821" cy="3424693"/>
          </a:xfrm>
          <a:prstGeom prst="rect">
            <a:avLst/>
          </a:prstGeom>
        </p:spPr>
      </p:pic>
    </p:spTree>
    <p:extLst>
      <p:ext uri="{BB962C8B-B14F-4D97-AF65-F5344CB8AC3E}">
        <p14:creationId xmlns:p14="http://schemas.microsoft.com/office/powerpoint/2010/main" val="1222828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sp>
        <p:nvSpPr>
          <p:cNvPr id="25" name="Titre 1"/>
          <p:cNvSpPr>
            <a:spLocks noGrp="1"/>
          </p:cNvSpPr>
          <p:nvPr>
            <p:ph type="ctrTitle" idx="4294967295"/>
          </p:nvPr>
        </p:nvSpPr>
        <p:spPr>
          <a:xfrm>
            <a:off x="772704" y="1208526"/>
            <a:ext cx="5727700" cy="1174750"/>
          </a:xfrm>
          <a:prstGeom prst="rect">
            <a:avLst/>
          </a:prstGeom>
          <a:effectLst/>
        </p:spPr>
        <p:txBody>
          <a:bodyPr>
            <a:noAutofit/>
          </a:bodyPr>
          <a:lstStyle/>
          <a:p>
            <a:r>
              <a:rPr lang="fr-FR" sz="2400" b="1" dirty="0" smtClean="0">
                <a:solidFill>
                  <a:schemeClr val="bg1"/>
                </a:solidFill>
                <a:latin typeface="Arial" panose="020B0604020202020204" pitchFamily="34" charset="0"/>
                <a:ea typeface="Myriad Pro Bold Condensed" charset="0"/>
                <a:cs typeface="Myriad Pro Bold Condensed" charset="0"/>
              </a:rPr>
              <a:t>C’est le Drapeau européen, </a:t>
            </a:r>
            <a:br>
              <a:rPr lang="fr-FR" sz="2400" b="1" dirty="0" smtClean="0">
                <a:solidFill>
                  <a:schemeClr val="bg1"/>
                </a:solidFill>
                <a:latin typeface="Arial" panose="020B0604020202020204" pitchFamily="34" charset="0"/>
                <a:ea typeface="Myriad Pro Bold Condensed" charset="0"/>
                <a:cs typeface="Myriad Pro Bold Condensed" charset="0"/>
              </a:rPr>
            </a:br>
            <a:r>
              <a:rPr lang="fr-FR" sz="2400" b="1" dirty="0" smtClean="0">
                <a:solidFill>
                  <a:schemeClr val="bg1"/>
                </a:solidFill>
                <a:latin typeface="Arial" panose="020B0604020202020204" pitchFamily="34" charset="0"/>
                <a:ea typeface="Myriad Pro Bold Condensed" charset="0"/>
                <a:cs typeface="Myriad Pro Bold Condensed" charset="0"/>
              </a:rPr>
              <a:t>un drapeau bleu azur</a:t>
            </a:r>
            <a:r>
              <a:rPr lang="fr-FR" sz="2400" b="1" dirty="0">
                <a:solidFill>
                  <a:schemeClr val="bg1"/>
                </a:solidFill>
                <a:latin typeface="Arial" panose="020B0604020202020204" pitchFamily="34" charset="0"/>
                <a:ea typeface="Myriad Pro Bold Condensed" charset="0"/>
                <a:cs typeface="Myriad Pro Bold Condensed" charset="0"/>
              </a:rPr>
              <a:t> </a:t>
            </a:r>
            <a:r>
              <a:rPr lang="fr-FR" sz="2400" b="1" dirty="0" smtClean="0">
                <a:solidFill>
                  <a:schemeClr val="bg1"/>
                </a:solidFill>
                <a:latin typeface="Arial" panose="020B0604020202020204" pitchFamily="34" charset="0"/>
                <a:ea typeface="Myriad Pro Bold Condensed" charset="0"/>
                <a:cs typeface="Myriad Pro Bold Condensed" charset="0"/>
              </a:rPr>
              <a:t>avec un cercle de </a:t>
            </a:r>
            <a:r>
              <a:rPr lang="fr-FR" sz="2400" b="1" dirty="0" smtClean="0">
                <a:solidFill>
                  <a:srgbClr val="FFCD00"/>
                </a:solidFill>
                <a:latin typeface="Arial" panose="020B0604020202020204" pitchFamily="34" charset="0"/>
                <a:ea typeface="Myriad Pro Bold Condensed" charset="0"/>
                <a:cs typeface="Myriad Pro Bold Condensed" charset="0"/>
              </a:rPr>
              <a:t>12 étoiles d’or</a:t>
            </a:r>
            <a:r>
              <a:rPr lang="fr-FR" sz="2400" b="1" dirty="0" smtClean="0">
                <a:solidFill>
                  <a:schemeClr val="bg1"/>
                </a:solidFill>
                <a:latin typeface="Arial" panose="020B0604020202020204" pitchFamily="34" charset="0"/>
                <a:ea typeface="Myriad Pro Bold Condensed" charset="0"/>
                <a:cs typeface="Myriad Pro Bold Condensed" charset="0"/>
              </a:rPr>
              <a:t>.</a:t>
            </a:r>
          </a:p>
        </p:txBody>
      </p:sp>
      <p:pic>
        <p:nvPicPr>
          <p:cNvPr id="26" name="Imag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488611" y="829916"/>
            <a:ext cx="494704" cy="494704"/>
          </a:xfrm>
          <a:prstGeom prst="rect">
            <a:avLst/>
          </a:prstGeom>
        </p:spPr>
      </p:pic>
      <p:pic>
        <p:nvPicPr>
          <p:cNvPr id="27" name="Imag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477109" y="5833239"/>
            <a:ext cx="494704" cy="494704"/>
          </a:xfrm>
          <a:prstGeom prst="rect">
            <a:avLst/>
          </a:prstGeom>
        </p:spPr>
      </p:pic>
      <p:pic>
        <p:nvPicPr>
          <p:cNvPr id="28" name="Imag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662417" y="4485375"/>
            <a:ext cx="494704" cy="494704"/>
          </a:xfrm>
          <a:prstGeom prst="rect">
            <a:avLst/>
          </a:prstGeom>
        </p:spPr>
      </p:pic>
      <p:pic>
        <p:nvPicPr>
          <p:cNvPr id="29" name="Imag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934199" y="3181648"/>
            <a:ext cx="494704" cy="494704"/>
          </a:xfrm>
          <a:prstGeom prst="rect">
            <a:avLst/>
          </a:prstGeom>
        </p:spPr>
      </p:pic>
      <p:pic>
        <p:nvPicPr>
          <p:cNvPr id="30" name="Imag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5986948" y="3181648"/>
            <a:ext cx="494704" cy="494704"/>
          </a:xfrm>
          <a:prstGeom prst="rect">
            <a:avLst/>
          </a:prstGeom>
        </p:spPr>
      </p:pic>
      <p:pic>
        <p:nvPicPr>
          <p:cNvPr id="31" name="Imag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10662417" y="2132370"/>
            <a:ext cx="494704" cy="494704"/>
          </a:xfrm>
          <a:prstGeom prst="rect">
            <a:avLst/>
          </a:prstGeom>
        </p:spPr>
      </p:pic>
      <p:pic>
        <p:nvPicPr>
          <p:cNvPr id="32" name="Imag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9745192" y="1214946"/>
            <a:ext cx="494704" cy="494704"/>
          </a:xfrm>
          <a:prstGeom prst="rect">
            <a:avLst/>
          </a:prstGeom>
        </p:spPr>
      </p:pic>
      <p:pic>
        <p:nvPicPr>
          <p:cNvPr id="33" name="Imag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243532" y="1214946"/>
            <a:ext cx="494704" cy="494704"/>
          </a:xfrm>
          <a:prstGeom prst="rect">
            <a:avLst/>
          </a:prstGeom>
        </p:spPr>
      </p:pic>
      <p:pic>
        <p:nvPicPr>
          <p:cNvPr id="34" name="Imag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9745192" y="5499636"/>
            <a:ext cx="494704" cy="494704"/>
          </a:xfrm>
          <a:prstGeom prst="rect">
            <a:avLst/>
          </a:prstGeom>
        </p:spPr>
      </p:pic>
      <p:pic>
        <p:nvPicPr>
          <p:cNvPr id="35" name="Imag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032064" y="5392956"/>
            <a:ext cx="494704" cy="494704"/>
          </a:xfrm>
          <a:prstGeom prst="rect">
            <a:avLst/>
          </a:prstGeom>
        </p:spPr>
      </p:pic>
      <p:pic>
        <p:nvPicPr>
          <p:cNvPr id="36" name="Imag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6298243" y="4485374"/>
            <a:ext cx="494704" cy="494704"/>
          </a:xfrm>
          <a:prstGeom prst="rect">
            <a:avLst/>
          </a:prstGeom>
        </p:spPr>
      </p:pic>
      <p:pic>
        <p:nvPicPr>
          <p:cNvPr id="37" name="Imag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6314800" y="2071101"/>
            <a:ext cx="494704" cy="494704"/>
          </a:xfrm>
          <a:prstGeom prst="rect">
            <a:avLst/>
          </a:prstGeom>
        </p:spPr>
      </p:pic>
      <p:pic>
        <p:nvPicPr>
          <p:cNvPr id="15" name="Image 14">
            <a:hlinkClick r:id="" action="ppaction://hlinkshowjump?jump=nextslide"/>
          </p:cNvPr>
          <p:cNvPicPr>
            <a:picLocks noChangeAspect="1"/>
          </p:cNvPicPr>
          <p:nvPr/>
        </p:nvPicPr>
        <p:blipFill>
          <a:blip r:embed="rId3"/>
          <a:stretch>
            <a:fillRect/>
          </a:stretch>
        </p:blipFill>
        <p:spPr>
          <a:xfrm>
            <a:off x="772704" y="4995600"/>
            <a:ext cx="1102242" cy="1289415"/>
          </a:xfrm>
          <a:prstGeom prst="rect">
            <a:avLst/>
          </a:prstGeom>
        </p:spPr>
      </p:pic>
    </p:spTree>
    <p:extLst>
      <p:ext uri="{BB962C8B-B14F-4D97-AF65-F5344CB8AC3E}">
        <p14:creationId xmlns:p14="http://schemas.microsoft.com/office/powerpoint/2010/main" val="2198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ppt_w*0.7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animEffect transition="in" filter="fade">
                                      <p:cBhvr>
                                        <p:cTn id="9" dur="500"/>
                                        <p:tgtEl>
                                          <p:spTgt spid="26"/>
                                        </p:tgtEl>
                                      </p:cBhvr>
                                    </p:animEffect>
                                  </p:childTnLst>
                                </p:cTn>
                              </p:par>
                              <p:par>
                                <p:cTn id="10" presetID="55"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strVal val="#ppt_w*0.70"/>
                                          </p:val>
                                        </p:tav>
                                        <p:tav tm="100000">
                                          <p:val>
                                            <p:strVal val="#ppt_w"/>
                                          </p:val>
                                        </p:tav>
                                      </p:tavLst>
                                    </p:anim>
                                    <p:anim calcmode="lin" valueType="num">
                                      <p:cBhvr>
                                        <p:cTn id="13" dur="500" fill="hold"/>
                                        <p:tgtEl>
                                          <p:spTgt spid="32"/>
                                        </p:tgtEl>
                                        <p:attrNameLst>
                                          <p:attrName>ppt_h</p:attrName>
                                        </p:attrNameLst>
                                      </p:cBhvr>
                                      <p:tavLst>
                                        <p:tav tm="0">
                                          <p:val>
                                            <p:strVal val="#ppt_h"/>
                                          </p:val>
                                        </p:tav>
                                        <p:tav tm="100000">
                                          <p:val>
                                            <p:strVal val="#ppt_h"/>
                                          </p:val>
                                        </p:tav>
                                      </p:tavLst>
                                    </p:anim>
                                    <p:animEffect transition="in" filter="fade">
                                      <p:cBhvr>
                                        <p:cTn id="14" dur="500"/>
                                        <p:tgtEl>
                                          <p:spTgt spid="32"/>
                                        </p:tgtEl>
                                      </p:cBhvr>
                                    </p:animEffect>
                                  </p:childTnLst>
                                </p:cTn>
                              </p:par>
                              <p:par>
                                <p:cTn id="15" presetID="55"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strVal val="#ppt_w*0.70"/>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animEffect transition="in" filter="fade">
                                      <p:cBhvr>
                                        <p:cTn id="19" dur="500"/>
                                        <p:tgtEl>
                                          <p:spTgt spid="31"/>
                                        </p:tgtEl>
                                      </p:cBhvr>
                                    </p:animEffect>
                                  </p:childTnLst>
                                </p:cTn>
                              </p:par>
                              <p:par>
                                <p:cTn id="20" presetID="55"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strVal val="#ppt_w*0.70"/>
                                          </p:val>
                                        </p:tav>
                                        <p:tav tm="100000">
                                          <p:val>
                                            <p:strVal val="#ppt_w"/>
                                          </p:val>
                                        </p:tav>
                                      </p:tavLst>
                                    </p:anim>
                                    <p:anim calcmode="lin" valueType="num">
                                      <p:cBhvr>
                                        <p:cTn id="23" dur="500" fill="hold"/>
                                        <p:tgtEl>
                                          <p:spTgt spid="29"/>
                                        </p:tgtEl>
                                        <p:attrNameLst>
                                          <p:attrName>ppt_h</p:attrName>
                                        </p:attrNameLst>
                                      </p:cBhvr>
                                      <p:tavLst>
                                        <p:tav tm="0">
                                          <p:val>
                                            <p:strVal val="#ppt_h"/>
                                          </p:val>
                                        </p:tav>
                                        <p:tav tm="100000">
                                          <p:val>
                                            <p:strVal val="#ppt_h"/>
                                          </p:val>
                                        </p:tav>
                                      </p:tavLst>
                                    </p:anim>
                                    <p:animEffect transition="in" filter="fade">
                                      <p:cBhvr>
                                        <p:cTn id="24" dur="500"/>
                                        <p:tgtEl>
                                          <p:spTgt spid="29"/>
                                        </p:tgtEl>
                                      </p:cBhvr>
                                    </p:animEffect>
                                  </p:childTnLst>
                                </p:cTn>
                              </p:par>
                              <p:par>
                                <p:cTn id="25" presetID="55"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strVal val="#ppt_w*0.70"/>
                                          </p:val>
                                        </p:tav>
                                        <p:tav tm="100000">
                                          <p:val>
                                            <p:strVal val="#ppt_w"/>
                                          </p:val>
                                        </p:tav>
                                      </p:tavLst>
                                    </p:anim>
                                    <p:anim calcmode="lin" valueType="num">
                                      <p:cBhvr>
                                        <p:cTn id="28" dur="500" fill="hold"/>
                                        <p:tgtEl>
                                          <p:spTgt spid="28"/>
                                        </p:tgtEl>
                                        <p:attrNameLst>
                                          <p:attrName>ppt_h</p:attrName>
                                        </p:attrNameLst>
                                      </p:cBhvr>
                                      <p:tavLst>
                                        <p:tav tm="0">
                                          <p:val>
                                            <p:strVal val="#ppt_h"/>
                                          </p:val>
                                        </p:tav>
                                        <p:tav tm="100000">
                                          <p:val>
                                            <p:strVal val="#ppt_h"/>
                                          </p:val>
                                        </p:tav>
                                      </p:tavLst>
                                    </p:anim>
                                    <p:animEffect transition="in" filter="fade">
                                      <p:cBhvr>
                                        <p:cTn id="29" dur="500"/>
                                        <p:tgtEl>
                                          <p:spTgt spid="28"/>
                                        </p:tgtEl>
                                      </p:cBhvr>
                                    </p:animEffect>
                                  </p:childTnLst>
                                </p:cTn>
                              </p:par>
                              <p:par>
                                <p:cTn id="30" presetID="55"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55"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strVal val="#ppt_w*0.70"/>
                                          </p:val>
                                        </p:tav>
                                        <p:tav tm="100000">
                                          <p:val>
                                            <p:strVal val="#ppt_w"/>
                                          </p:val>
                                        </p:tav>
                                      </p:tavLst>
                                    </p:anim>
                                    <p:anim calcmode="lin" valueType="num">
                                      <p:cBhvr>
                                        <p:cTn id="38" dur="500" fill="hold"/>
                                        <p:tgtEl>
                                          <p:spTgt spid="27"/>
                                        </p:tgtEl>
                                        <p:attrNameLst>
                                          <p:attrName>ppt_h</p:attrName>
                                        </p:attrNameLst>
                                      </p:cBhvr>
                                      <p:tavLst>
                                        <p:tav tm="0">
                                          <p:val>
                                            <p:strVal val="#ppt_h"/>
                                          </p:val>
                                        </p:tav>
                                        <p:tav tm="100000">
                                          <p:val>
                                            <p:strVal val="#ppt_h"/>
                                          </p:val>
                                        </p:tav>
                                      </p:tavLst>
                                    </p:anim>
                                    <p:animEffect transition="in" filter="fade">
                                      <p:cBhvr>
                                        <p:cTn id="39" dur="500"/>
                                        <p:tgtEl>
                                          <p:spTgt spid="27"/>
                                        </p:tgtEl>
                                      </p:cBhvr>
                                    </p:animEffect>
                                  </p:childTnLst>
                                </p:cTn>
                              </p:par>
                              <p:par>
                                <p:cTn id="40" presetID="55"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strVal val="#ppt_w*0.70"/>
                                          </p:val>
                                        </p:tav>
                                        <p:tav tm="100000">
                                          <p:val>
                                            <p:strVal val="#ppt_w"/>
                                          </p:val>
                                        </p:tav>
                                      </p:tavLst>
                                    </p:anim>
                                    <p:anim calcmode="lin" valueType="num">
                                      <p:cBhvr>
                                        <p:cTn id="43" dur="500" fill="hold"/>
                                        <p:tgtEl>
                                          <p:spTgt spid="35"/>
                                        </p:tgtEl>
                                        <p:attrNameLst>
                                          <p:attrName>ppt_h</p:attrName>
                                        </p:attrNameLst>
                                      </p:cBhvr>
                                      <p:tavLst>
                                        <p:tav tm="0">
                                          <p:val>
                                            <p:strVal val="#ppt_h"/>
                                          </p:val>
                                        </p:tav>
                                        <p:tav tm="100000">
                                          <p:val>
                                            <p:strVal val="#ppt_h"/>
                                          </p:val>
                                        </p:tav>
                                      </p:tavLst>
                                    </p:anim>
                                    <p:animEffect transition="in" filter="fade">
                                      <p:cBhvr>
                                        <p:cTn id="44" dur="500"/>
                                        <p:tgtEl>
                                          <p:spTgt spid="35"/>
                                        </p:tgtEl>
                                      </p:cBhvr>
                                    </p:animEffect>
                                  </p:childTnLst>
                                </p:cTn>
                              </p:par>
                              <p:par>
                                <p:cTn id="45" presetID="55"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strVal val="#ppt_w*0.70"/>
                                          </p:val>
                                        </p:tav>
                                        <p:tav tm="100000">
                                          <p:val>
                                            <p:strVal val="#ppt_w"/>
                                          </p:val>
                                        </p:tav>
                                      </p:tavLst>
                                    </p:anim>
                                    <p:anim calcmode="lin" valueType="num">
                                      <p:cBhvr>
                                        <p:cTn id="48" dur="500" fill="hold"/>
                                        <p:tgtEl>
                                          <p:spTgt spid="36"/>
                                        </p:tgtEl>
                                        <p:attrNameLst>
                                          <p:attrName>ppt_h</p:attrName>
                                        </p:attrNameLst>
                                      </p:cBhvr>
                                      <p:tavLst>
                                        <p:tav tm="0">
                                          <p:val>
                                            <p:strVal val="#ppt_h"/>
                                          </p:val>
                                        </p:tav>
                                        <p:tav tm="100000">
                                          <p:val>
                                            <p:strVal val="#ppt_h"/>
                                          </p:val>
                                        </p:tav>
                                      </p:tavLst>
                                    </p:anim>
                                    <p:animEffect transition="in" filter="fade">
                                      <p:cBhvr>
                                        <p:cTn id="49" dur="500"/>
                                        <p:tgtEl>
                                          <p:spTgt spid="36"/>
                                        </p:tgtEl>
                                      </p:cBhvr>
                                    </p:animEffect>
                                  </p:childTnLst>
                                </p:cTn>
                              </p:par>
                              <p:par>
                                <p:cTn id="50" presetID="55"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strVal val="#ppt_w*0.70"/>
                                          </p:val>
                                        </p:tav>
                                        <p:tav tm="100000">
                                          <p:val>
                                            <p:strVal val="#ppt_w"/>
                                          </p:val>
                                        </p:tav>
                                      </p:tavLst>
                                    </p:anim>
                                    <p:anim calcmode="lin" valueType="num">
                                      <p:cBhvr>
                                        <p:cTn id="53" dur="500" fill="hold"/>
                                        <p:tgtEl>
                                          <p:spTgt spid="30"/>
                                        </p:tgtEl>
                                        <p:attrNameLst>
                                          <p:attrName>ppt_h</p:attrName>
                                        </p:attrNameLst>
                                      </p:cBhvr>
                                      <p:tavLst>
                                        <p:tav tm="0">
                                          <p:val>
                                            <p:strVal val="#ppt_h"/>
                                          </p:val>
                                        </p:tav>
                                        <p:tav tm="100000">
                                          <p:val>
                                            <p:strVal val="#ppt_h"/>
                                          </p:val>
                                        </p:tav>
                                      </p:tavLst>
                                    </p:anim>
                                    <p:animEffect transition="in" filter="fade">
                                      <p:cBhvr>
                                        <p:cTn id="54" dur="500"/>
                                        <p:tgtEl>
                                          <p:spTgt spid="30"/>
                                        </p:tgtEl>
                                      </p:cBhvr>
                                    </p:animEffect>
                                  </p:childTnLst>
                                </p:cTn>
                              </p:par>
                              <p:par>
                                <p:cTn id="55" presetID="55"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strVal val="#ppt_w*0.70"/>
                                          </p:val>
                                        </p:tav>
                                        <p:tav tm="100000">
                                          <p:val>
                                            <p:strVal val="#ppt_w"/>
                                          </p:val>
                                        </p:tav>
                                      </p:tavLst>
                                    </p:anim>
                                    <p:anim calcmode="lin" valueType="num">
                                      <p:cBhvr>
                                        <p:cTn id="58" dur="500" fill="hold"/>
                                        <p:tgtEl>
                                          <p:spTgt spid="37"/>
                                        </p:tgtEl>
                                        <p:attrNameLst>
                                          <p:attrName>ppt_h</p:attrName>
                                        </p:attrNameLst>
                                      </p:cBhvr>
                                      <p:tavLst>
                                        <p:tav tm="0">
                                          <p:val>
                                            <p:strVal val="#ppt_h"/>
                                          </p:val>
                                        </p:tav>
                                        <p:tav tm="100000">
                                          <p:val>
                                            <p:strVal val="#ppt_h"/>
                                          </p:val>
                                        </p:tav>
                                      </p:tavLst>
                                    </p:anim>
                                    <p:animEffect transition="in" filter="fade">
                                      <p:cBhvr>
                                        <p:cTn id="59" dur="500"/>
                                        <p:tgtEl>
                                          <p:spTgt spid="37"/>
                                        </p:tgtEl>
                                      </p:cBhvr>
                                    </p:animEffect>
                                  </p:childTnLst>
                                </p:cTn>
                              </p:par>
                              <p:par>
                                <p:cTn id="60" presetID="55"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strVal val="#ppt_w*0.70"/>
                                          </p:val>
                                        </p:tav>
                                        <p:tav tm="100000">
                                          <p:val>
                                            <p:strVal val="#ppt_w"/>
                                          </p:val>
                                        </p:tav>
                                      </p:tavLst>
                                    </p:anim>
                                    <p:anim calcmode="lin" valueType="num">
                                      <p:cBhvr>
                                        <p:cTn id="63" dur="500" fill="hold"/>
                                        <p:tgtEl>
                                          <p:spTgt spid="33"/>
                                        </p:tgtEl>
                                        <p:attrNameLst>
                                          <p:attrName>ppt_h</p:attrName>
                                        </p:attrNameLst>
                                      </p:cBhvr>
                                      <p:tavLst>
                                        <p:tav tm="0">
                                          <p:val>
                                            <p:strVal val="#ppt_h"/>
                                          </p:val>
                                        </p:tav>
                                        <p:tav tm="100000">
                                          <p:val>
                                            <p:strVal val="#ppt_h"/>
                                          </p:val>
                                        </p:tav>
                                      </p:tavLst>
                                    </p:anim>
                                    <p:animEffect transition="in" filter="fade">
                                      <p:cBhvr>
                                        <p:cTn id="64" dur="500"/>
                                        <p:tgtEl>
                                          <p:spTgt spid="33"/>
                                        </p:tgtEl>
                                      </p:cBhvr>
                                    </p:animEffect>
                                  </p:childTnLst>
                                </p:cTn>
                              </p:par>
                              <p:par>
                                <p:cTn id="65" presetID="17" presetClass="entr" presetSubtype="10" fill="hold" grpId="0" nodeType="withEffect">
                                  <p:stCondLst>
                                    <p:cond delay="0"/>
                                  </p:stCondLst>
                                  <p:iterate type="lt">
                                    <p:tmPct val="10000"/>
                                  </p:iterate>
                                  <p:childTnLst>
                                    <p:set>
                                      <p:cBhvr>
                                        <p:cTn id="66" dur="1" fill="hold">
                                          <p:stCondLst>
                                            <p:cond delay="0"/>
                                          </p:stCondLst>
                                        </p:cTn>
                                        <p:tgtEl>
                                          <p:spTgt spid="25"/>
                                        </p:tgtEl>
                                        <p:attrNameLst>
                                          <p:attrName>style.visibility</p:attrName>
                                        </p:attrNameLst>
                                      </p:cBhvr>
                                      <p:to>
                                        <p:strVal val="visible"/>
                                      </p:to>
                                    </p:set>
                                    <p:anim calcmode="lin" valueType="num">
                                      <p:cBhvr>
                                        <p:cTn id="67" dur="300" fill="hold"/>
                                        <p:tgtEl>
                                          <p:spTgt spid="25"/>
                                        </p:tgtEl>
                                        <p:attrNameLst>
                                          <p:attrName>ppt_w</p:attrName>
                                        </p:attrNameLst>
                                      </p:cBhvr>
                                      <p:tavLst>
                                        <p:tav tm="0">
                                          <p:val>
                                            <p:fltVal val="0"/>
                                          </p:val>
                                        </p:tav>
                                        <p:tav tm="100000">
                                          <p:val>
                                            <p:strVal val="#ppt_w"/>
                                          </p:val>
                                        </p:tav>
                                      </p:tavLst>
                                    </p:anim>
                                    <p:anim calcmode="lin" valueType="num">
                                      <p:cBhvr>
                                        <p:cTn id="68" dur="3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 name="60th_European_Fla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643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3C8A"/>
        </a:solidFill>
        <a:effectLst/>
      </p:bgPr>
    </p:bg>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alphaModFix amt="17000"/>
            <a:extLst>
              <a:ext uri="{28A0092B-C50C-407E-A947-70E740481C1C}">
                <a14:useLocalDpi xmlns:a14="http://schemas.microsoft.com/office/drawing/2010/main" val="0"/>
              </a:ext>
            </a:extLst>
          </a:blip>
          <a:stretch>
            <a:fillRect/>
          </a:stretch>
        </p:blipFill>
        <p:spPr>
          <a:xfrm rot="2523617">
            <a:off x="2290153" y="-818522"/>
            <a:ext cx="8495041" cy="8495041"/>
          </a:xfrm>
          <a:prstGeom prst="rect">
            <a:avLst/>
          </a:prstGeom>
        </p:spPr>
      </p:pic>
      <p:sp>
        <p:nvSpPr>
          <p:cNvPr id="2" name="Titre 1"/>
          <p:cNvSpPr>
            <a:spLocks noGrp="1"/>
          </p:cNvSpPr>
          <p:nvPr>
            <p:ph type="ctrTitle"/>
          </p:nvPr>
        </p:nvSpPr>
        <p:spPr>
          <a:xfrm>
            <a:off x="1313488" y="2088528"/>
            <a:ext cx="9981423" cy="3374972"/>
          </a:xfrm>
          <a:effectLst/>
        </p:spPr>
        <p:txBody>
          <a:bodyPr>
            <a:noAutofit/>
          </a:bodyPr>
          <a:lstStyle/>
          <a:p>
            <a:r>
              <a:rPr lang="fr-FR" sz="2800" b="1" dirty="0" smtClean="0">
                <a:solidFill>
                  <a:schemeClr val="bg1"/>
                </a:solidFill>
                <a:latin typeface="Arial" panose="020B0604020202020204" pitchFamily="34" charset="0"/>
                <a:ea typeface="Myriad Pro Bold Condensed" charset="0"/>
                <a:cs typeface="Myriad Pro Bold Condensed" charset="0"/>
              </a:rPr>
              <a:t>Le drapeau européen est aussi utilisé par l’Union européenne, qu’il ne faut pas confondre avec le Conseil de l’Europe.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chemeClr val="bg1"/>
                </a:solidFill>
                <a:latin typeface="Arial" panose="020B0604020202020204" pitchFamily="34" charset="0"/>
                <a:ea typeface="Myriad Pro Bold Condensed" charset="0"/>
                <a:cs typeface="Myriad Pro Bold Condensed" charset="0"/>
              </a:rPr>
              <a:t/>
            </a:r>
            <a:br>
              <a:rPr lang="fr-FR" sz="2800" b="1" dirty="0" smtClean="0">
                <a:solidFill>
                  <a:schemeClr val="bg1"/>
                </a:solidFill>
                <a:latin typeface="Arial" panose="020B0604020202020204" pitchFamily="34" charset="0"/>
                <a:ea typeface="Myriad Pro Bold Condensed" charset="0"/>
                <a:cs typeface="Myriad Pro Bold Condensed" charset="0"/>
              </a:rPr>
            </a:br>
            <a:r>
              <a:rPr lang="fr-FR" sz="2800" b="1" dirty="0" smtClean="0">
                <a:solidFill>
                  <a:srgbClr val="FFC000"/>
                </a:solidFill>
                <a:latin typeface="Arial" panose="020B0604020202020204" pitchFamily="34" charset="0"/>
                <a:ea typeface="Myriad Pro Bold Condensed" charset="0"/>
                <a:cs typeface="Myriad Pro Bold Condensed" charset="0"/>
              </a:rPr>
              <a:t>L’Union européenne compte 28 pays</a:t>
            </a:r>
            <a:r>
              <a:rPr lang="fr-FR" sz="2800" b="1" dirty="0" smtClean="0">
                <a:solidFill>
                  <a:schemeClr val="bg1"/>
                </a:solidFill>
                <a:latin typeface="Arial" panose="020B0604020202020204" pitchFamily="34" charset="0"/>
                <a:ea typeface="Myriad Pro Bold Condensed" charset="0"/>
                <a:cs typeface="Myriad Pro Bold Condensed" charset="0"/>
              </a:rPr>
              <a:t>. Cette institution, née huit ans après le Conseil de l’Europe, a d’abord été conçue comme un grand marché économique.</a:t>
            </a:r>
            <a:br>
              <a:rPr lang="fr-FR" sz="2800" b="1" dirty="0" smtClean="0">
                <a:solidFill>
                  <a:schemeClr val="bg1"/>
                </a:solidFill>
                <a:latin typeface="Arial" panose="020B0604020202020204" pitchFamily="34" charset="0"/>
                <a:ea typeface="Myriad Pro Bold Condensed" charset="0"/>
                <a:cs typeface="Myriad Pro Bold Condensed" charset="0"/>
              </a:rPr>
            </a:br>
            <a:endParaRPr lang="fr-FR" sz="2800" b="1" dirty="0" smtClean="0">
              <a:solidFill>
                <a:schemeClr val="bg1"/>
              </a:solidFill>
              <a:latin typeface="Arial" panose="020B0604020202020204" pitchFamily="34" charset="0"/>
              <a:ea typeface="Myriad Pro Bold Condensed" charset="0"/>
              <a:cs typeface="Myriad Pro Bold Condensed" charset="0"/>
            </a:endParaRPr>
          </a:p>
        </p:txBody>
      </p:sp>
      <p:grpSp>
        <p:nvGrpSpPr>
          <p:cNvPr id="3" name="Grouper 2"/>
          <p:cNvGrpSpPr/>
          <p:nvPr/>
        </p:nvGrpSpPr>
        <p:grpSpPr>
          <a:xfrm>
            <a:off x="344992" y="207034"/>
            <a:ext cx="2182034" cy="2204517"/>
            <a:chOff x="3346985" y="829916"/>
            <a:chExt cx="5441955" cy="5498027"/>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5848648" y="829916"/>
              <a:ext cx="494704" cy="494704"/>
            </a:xfrm>
            <a:prstGeom prst="rect">
              <a:avLst/>
            </a:prstGeom>
          </p:spPr>
        </p:pic>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5837146" y="5833239"/>
              <a:ext cx="494704" cy="494704"/>
            </a:xfrm>
            <a:prstGeom prst="rect">
              <a:avLst/>
            </a:prstGeom>
          </p:spPr>
        </p:pic>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022454" y="4485375"/>
              <a:ext cx="494704" cy="494704"/>
            </a:xfrm>
            <a:prstGeom prst="rect">
              <a:avLst/>
            </a:prstGeom>
          </p:spPr>
        </p:pic>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294236" y="3181648"/>
              <a:ext cx="494704" cy="494704"/>
            </a:xfrm>
            <a:prstGeom prst="rect">
              <a:avLst/>
            </a:prstGeom>
          </p:spPr>
        </p:pic>
        <p:pic>
          <p:nvPicPr>
            <p:cNvPr id="17" name="Imag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3346985" y="3181648"/>
              <a:ext cx="494704" cy="494704"/>
            </a:xfrm>
            <a:prstGeom prst="rect">
              <a:avLst/>
            </a:prstGeom>
          </p:spPr>
        </p:pic>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8022454" y="2132370"/>
              <a:ext cx="494704" cy="494704"/>
            </a:xfrm>
            <a:prstGeom prst="rect">
              <a:avLst/>
            </a:prstGeom>
          </p:spPr>
        </p:pic>
        <p:pic>
          <p:nvPicPr>
            <p:cNvPr id="19" name="Imag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105229" y="1214946"/>
              <a:ext cx="494704" cy="494704"/>
            </a:xfrm>
            <a:prstGeom prst="rect">
              <a:avLst/>
            </a:prstGeom>
          </p:spPr>
        </p:pic>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4603569" y="1214946"/>
              <a:ext cx="494704" cy="494704"/>
            </a:xfrm>
            <a:prstGeom prst="rect">
              <a:avLst/>
            </a:prstGeom>
          </p:spPr>
        </p:pic>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7105229" y="5499636"/>
              <a:ext cx="494704" cy="494704"/>
            </a:xfrm>
            <a:prstGeom prst="rect">
              <a:avLst/>
            </a:prstGeom>
          </p:spPr>
        </p:pic>
        <p:pic>
          <p:nvPicPr>
            <p:cNvPr id="22" name="Imag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4392101" y="5392956"/>
              <a:ext cx="494704" cy="494704"/>
            </a:xfrm>
            <a:prstGeom prst="rect">
              <a:avLst/>
            </a:prstGeom>
          </p:spPr>
        </p:pic>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3658280" y="4485374"/>
              <a:ext cx="494704" cy="494704"/>
            </a:xfrm>
            <a:prstGeom prst="rect">
              <a:avLst/>
            </a:prstGeom>
          </p:spPr>
        </p:pic>
        <p:pic>
          <p:nvPicPr>
            <p:cNvPr id="24" name="Imag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9490">
              <a:off x="3674837" y="2071101"/>
              <a:ext cx="494704" cy="494704"/>
            </a:xfrm>
            <a:prstGeom prst="rect">
              <a:avLst/>
            </a:prstGeom>
          </p:spPr>
        </p:pic>
      </p:grpSp>
    </p:spTree>
    <p:extLst>
      <p:ext uri="{BB962C8B-B14F-4D97-AF65-F5344CB8AC3E}">
        <p14:creationId xmlns:p14="http://schemas.microsoft.com/office/powerpoint/2010/main" val="1361360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1717</TotalTime>
  <Words>343</Words>
  <Application>Microsoft Office PowerPoint</Application>
  <PresentationFormat>Personnalisé</PresentationFormat>
  <Paragraphs>28</Paragraphs>
  <Slides>39</Slides>
  <Notes>0</Notes>
  <HiddenSlides>0</HiddenSlides>
  <MMClips>2</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Thème Office</vt:lpstr>
      <vt:lpstr>Présentation PowerPoint</vt:lpstr>
      <vt:lpstr>Présentation PowerPoint</vt:lpstr>
      <vt:lpstr>Le Conseil de l’Europe est une institution, une grande maison, qui siège à Strasbourg, à la frontière entre la France et l’Allemagne. Cette institution a été créée en 1949, quelques années après la fin de la Seconde Guerre mondiale, pour que les pays trouvent un moyen de se réconcilier et pour que la paix soit assurée pour longtemps sur le continent. À partir de ces années-là, des hommes politiques, des représentants des États vont ainsi se retrouver régulièrement au Conseil de l’Europe pour discuter des grands sujets de société et pour construire l’Europe ensemble.</vt:lpstr>
      <vt:lpstr>Présentation PowerPoint</vt:lpstr>
      <vt:lpstr>Aujourd’hui, 47 pays sont  membres du Conseil de l’Europe. </vt:lpstr>
      <vt:lpstr>Présentation PowerPoint</vt:lpstr>
      <vt:lpstr>C’est le Drapeau européen,  un drapeau bleu azur avec un cercle de 12 étoiles d’or.</vt:lpstr>
      <vt:lpstr>Présentation PowerPoint</vt:lpstr>
      <vt:lpstr>Le drapeau européen est aussi utilisé par l’Union européenne, qu’il ne faut pas confondre avec le Conseil de l’Europe.   L’Union européenne compte 28 pays. Cette institution, née huit ans après le Conseil de l’Europe, a d’abord été conçue comme un grand marché économique. </vt:lpstr>
      <vt:lpstr>Présentation PowerPoint</vt:lpstr>
      <vt:lpstr>12 est un nombre symbolique, qui représente la perfection,  mais aussi les 12 mois de l’année, les 12 travaux d’Hercule. Le cercle représente l’union des pays et des peuples  de l’Europe.  </vt:lpstr>
      <vt:lpstr>Présentation PowerPoint</vt:lpstr>
      <vt:lpstr>L'hymne européen a été adopté  par le Conseil de l'Europe en 1972.  C'est un extrait du prélude «L'Ode à la Joie»  de la 9ème Symphonie de Beethoven.  </vt:lpstr>
      <vt:lpstr>835 000 Européens  ou 835 millions d’Européens ?  </vt:lpstr>
      <vt:lpstr>On compte 835 millions d’Européens.  Le Conseil de l’Europe travaille pour défendre des valeurs qui appartiennent à chacun  des 835 millions d’Européennes et d’Européens.</vt:lpstr>
      <vt:lpstr>Présentation PowerPoint</vt:lpstr>
      <vt:lpstr>Une valeur est une chose que l’on considère comme très importante,  à laquelle on croit, qui nous est précieuse  pour nous permettre de bien vivre ensemble.  Il y a des valeurs qui nous sont très personnelles  comme le droit de vivre,  le droit de s’exprimer, des valeurs qui concernent la famille,  ou la société dans laquelle nous vivons.</vt:lpstr>
      <vt:lpstr>Pour réaliser le jeu « L’Europe des valeurs »  auquel nous allons jouer maintenant,  le Conseil de l’Europe a donc choisi 6 valeurs. </vt:lpstr>
      <vt:lpstr>La Grande Europe est peuplée de personnes différentes,  de couleurs de peau différentes, qui parlent des langues très variées, c’est la diversité ; la non-discrimination signifie que l’on ne peut pas rejeter, exclure, brimer ou humilier une personne parce qu’elle est différente. </vt:lpstr>
      <vt:lpstr>Les hommes et les femmes ont les mêmes droits mais dans la réalité on constate que cela n’est pas toujours respecté ; il faut donc toujours se battre pour que les femmes et les hommes aient les mêmes salaires, que les femmes soient bien représentées en politique et à la tête des entreprises. </vt:lpstr>
      <vt:lpstr>Ce sont les principes de toute démocratie.  Les citoyens ont le droit d’élire des représentants (comme vous élisez des délégués de classe par exemple) et les élections doivent être organisées de manière libre ; on ne peut pas forcer une personne, par exemple, à voter pour tel ou tel candidat.</vt:lpstr>
      <vt:lpstr>La justice sert à faire respecter les lois  et tous les citoyens sont égaux devant la loi. Une personne doit être libre de se défendre devant un tribunal qui applique les lois de manière juste. </vt:lpstr>
      <vt:lpstr>Chacun a le droit de s’exprimer, de donner son opinion, et le devoir de respecter l’opinion des autres.  Mais la liberté d’expression ne signifie pas que l’on  peut tout dire et n’importe comment.  Dans une société démocratique, si une personne exprime des paroles de haine et d’intolérance, elle sera sanctionnée par la justice.</vt:lpstr>
      <vt:lpstr>La peine de mort est l’acte de punir quelqu’un en le condamnant à mort. Abolir la peine de mort, c’est l’interdire.   Le Conseil de l’Europe considère que la  peine de mort ne doit plus exister.   Même si une personne commet un crime très grave, personne n’a le droit de lui ôter la vie pour la punir.  </vt:lpstr>
      <vt:lpstr>Présentation PowerPoint</vt:lpstr>
      <vt:lpstr>Le but du jeu est de faire le tour complet du plateau de jeu. La première équipe qui atteint l’arrivée a gagné.</vt:lpstr>
      <vt:lpstr>Présentation PowerPoint</vt:lpstr>
      <vt:lpstr>Les élèves doivent respecter les opinions des autres,  même en cas de désaccord.   Dans chaque équipe, tout le monde doit être inclus dans le jeu  en partageant les tâches (lancement du dé, lecture des questions et réponses, avancement du pion, etc.).  C’est un jeu d’équipe : les réponses doivent donc être données en concertation avec tout le groupe. </vt:lpstr>
      <vt:lpstr>Les élèves de la classe sont répartis en plusieurs équipes,  de 4 à 6 élèves en fonction du nombre d’élèves total de la classe.  Attention de veiller au maximum à la mixité des équipes.  </vt:lpstr>
      <vt:lpstr>Présentation PowerPoint</vt:lpstr>
      <vt:lpstr>Déposer les cartes en 6 tas distincts sur le plateau de jeu.  Positionner les pions sur la case de départ. Tirer au dé l’équipe qui commence le jeu.   </vt:lpstr>
      <vt:lpstr>Un joueur jette le dé puis avance le pion du nombre de cases correspondant à la valeur du dé.  C’est l’équipe située à la gauche des joueurs qui prend la carte et lit la question à haute voix. L’équipe qui joue écoute la question, se consulte puis donne une réponse. Si celle-ci est exacte, l’équipe suit les instructions « avance d’une case » ou « avance de deux cases », etc.  En cas de mauvaise réponse, elle reste sur sa case.  La carte utilisée est placée en dessous du tas de cartes, puis l’équipe située à gauche lance le dé.  Pendant que l’équipe réfléchit à sa réponse, les autres joueurs peuvent se consulter également. Cela rend le jeu plus vivant et l’attente moins longue. </vt:lpstr>
      <vt:lpstr>Lorsqu’une équipe tire une carte « défi créatif », toutes les équipes participent à l’action demandée.  Si le défi est relevé, toutes les équipes avancent  de deux cases. </vt:lpstr>
      <vt:lpstr>La case Joker permet aux joueurs de choisir  la catégorie de questions à laquelle  ils souhaitent répondre. </vt:lpstr>
      <vt:lpstr>Présentation PowerPoint</vt:lpstr>
      <vt:lpstr>Présentation PowerPoint</vt:lpstr>
      <vt:lpstr>Présentation PowerPoint</vt:lpstr>
      <vt:lpstr>Retrouvez le jeu en ligne : </vt:lpstr>
      <vt:lpstr>Pour en savoir encore plus sur les activités  du Conseil de l’Europe  Visiter le site web de l’Organisation, disponible en anglais,  en français, en allemand, en italien ou en russe  : www.coe.int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Nicolas Robaux</cp:lastModifiedBy>
  <cp:revision>94</cp:revision>
  <cp:lastPrinted>2018-02-27T10:28:55Z</cp:lastPrinted>
  <dcterms:created xsi:type="dcterms:W3CDTF">2018-02-26T08:36:36Z</dcterms:created>
  <dcterms:modified xsi:type="dcterms:W3CDTF">2018-05-28T10:08:13Z</dcterms:modified>
</cp:coreProperties>
</file>