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63" r:id="rId5"/>
    <p:sldId id="266" r:id="rId6"/>
    <p:sldId id="264" r:id="rId7"/>
    <p:sldId id="265" r:id="rId8"/>
    <p:sldId id="267" r:id="rId9"/>
    <p:sldId id="268" r:id="rId10"/>
    <p:sldId id="270" r:id="rId11"/>
    <p:sldId id="269" r:id="rId12"/>
    <p:sldId id="258" r:id="rId13"/>
    <p:sldId id="259" r:id="rId14"/>
    <p:sldId id="260" r:id="rId15"/>
    <p:sldId id="261" r:id="rId16"/>
    <p:sldId id="27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4"/>
    <p:restoredTop sz="93777"/>
  </p:normalViewPr>
  <p:slideViewPr>
    <p:cSldViewPr snapToGrid="0" snapToObjects="1">
      <p:cViewPr varScale="1">
        <p:scale>
          <a:sx n="107" d="100"/>
          <a:sy n="107" d="100"/>
        </p:scale>
        <p:origin x="5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D2314-846B-2641-933A-3C02BA8BFA42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5F67-7EA2-0540-978F-3F6D6977A32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88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5F67-7EA2-0540-978F-3F6D6977A32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70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DC3E8C-BBA0-CA48-89EA-502B9366E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E6E312C-E076-3745-BBDC-22C864CE1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79F4B4-4F2C-3D45-BA78-49F194615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54D6B8-3AA1-B642-AF29-E0789914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F8D2C5-FF70-7B4A-BC6C-5D6861B6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28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FECBE2-5C93-3741-8FD0-87C03633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120A043-3BD2-7F47-83E8-00A6B9806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6C8FAE-D04A-424B-976B-3BBBA57A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AF117E-9A1C-2242-9729-786645502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4334DB-0D2E-314C-9CD2-1B36DE50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73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02BFE8F-1E4F-1949-BD0F-B257C1B7E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7344A6-8D4B-624D-85C3-B6FCE4B06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22C609-B5E6-714B-B1E0-E74A7A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2CC697-AB6B-E144-ACF1-A1F01CD0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2FA244-C08F-3240-8129-E44099F44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58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C66B94-E920-9645-90CD-E140C27D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874D22-9D04-4F47-9C99-2420D3F13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EDF727-649B-314C-AFCE-85F8175D7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935D1C-0EFD-504E-B6FB-4BABCB08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1B2A13-F624-EB45-9046-824CC4AF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38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C4C799-0681-4D40-994C-8D08C49A1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765A85-5D09-1740-ACA2-4606ED8CC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BE6E6F-C87B-1148-BA0B-C4D9F2016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FE6338-E21B-674D-84CE-9124BE3B6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75E3A7-08B5-C442-9C03-C5876BEB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99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0FD129-B0BA-2140-8229-4D25F32E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77BDA1-077F-454C-9426-D7546DD72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85489C9-E048-F445-9754-136C6B7D5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F6139E-6D76-504B-99A4-0B23284B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631145D-38C9-584D-ADC4-F64F6C8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40BFE9-2DCB-EE44-B0FD-491561C6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511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2DE44E-BA9A-0A43-9E9C-28159A0E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5C80FC-10EC-8143-9CD1-E3DB0D8A1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505685-AE02-4C46-983C-81A4E3BA0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B7E83B9-7F9C-474A-9303-F7AD4485B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98AFF18-6036-1846-922C-E6CDC33AA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3FCA48B-0C92-464C-9B60-054691D6C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E82CDB0-1D2C-BC4F-AACE-59795791C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9FE3593-E324-6E48-A185-7566A150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263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C79527-9DF1-A64C-B492-2D02B51A6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2BBC766-7E7D-4144-BAB7-EC3B65B2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562F31-9670-9F45-B311-7EA7B8F26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D73BB02-B55A-5343-AC15-F0CCC552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8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CD3622E-BF38-F74D-A786-FDC6038D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B07E788-BA89-9F48-B801-8D931185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67AA20-6CAB-1C4C-85C7-A0AB7D9D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4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051ABC-A3DA-9A48-8829-80107CAFB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453939-D50C-1145-8BC7-813D938D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D83379-CA46-8F4F-B835-61DC8E087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B614194-9292-704D-A07C-96E4876F8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C5C08E-25E8-4E45-A739-5AD1DCE8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743DEF-A5CE-7F45-BF3A-D29B9520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48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B136B8-72B8-6C43-9E1E-DA2028AD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D1B34B-9F39-B343-919C-0F0691F17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AADDDB-5008-4848-AEFF-023EC0FCA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D5B518-E76B-B24E-94DC-6F8A00C7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9CB747-6795-BB47-9881-9186A8C2F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204289-8606-5941-82D5-67C1ADD8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816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D410E7B-9A92-764B-80B8-B4A5D6163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06B3B9-C49D-D042-BE3E-1D944483C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75F7BB-57E2-6848-8C6E-2748724D5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840C8-7394-8045-9347-82DED1B2F6B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27085F-7E1C-A44A-AD7C-779D09712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CA4F0B-2B13-AE45-9D91-34487850B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07CE0-6C13-264D-A105-1BAF42F0A3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86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hyperlink" Target="http://www.cimea.it" TargetMode="External"/><Relationship Id="rId7" Type="http://schemas.openxmlformats.org/officeDocument/2006/relationships/image" Target="../media/image16.jpg"/><Relationship Id="rId2" Type="http://schemas.openxmlformats.org/officeDocument/2006/relationships/hyperlink" Target="mailto:info@cimea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hyperlink" Target="https://youtu.be/020sJzh5uJs" TargetMode="External"/><Relationship Id="rId4" Type="http://schemas.openxmlformats.org/officeDocument/2006/relationships/hyperlink" Target="https://twitter.com/CIMEA_Naric" TargetMode="External"/><Relationship Id="rId9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FC3AD1-D958-514D-87FF-5B5C2CB9A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4675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/>
              <a:t> </a:t>
            </a:r>
            <a:r>
              <a:rPr lang="it-IT" dirty="0" err="1"/>
              <a:t>Council</a:t>
            </a:r>
            <a:r>
              <a:rPr lang="it-IT" dirty="0"/>
              <a:t> of Europe Platform on </a:t>
            </a:r>
            <a:r>
              <a:rPr lang="it-IT" dirty="0" err="1"/>
              <a:t>Ethics</a:t>
            </a:r>
            <a:r>
              <a:rPr lang="it-IT" dirty="0"/>
              <a:t>, </a:t>
            </a:r>
            <a:r>
              <a:rPr lang="it-IT" dirty="0" err="1"/>
              <a:t>Transparency</a:t>
            </a:r>
            <a:r>
              <a:rPr lang="it-IT" dirty="0"/>
              <a:t> and </a:t>
            </a:r>
            <a:r>
              <a:rPr lang="it-IT" dirty="0" err="1"/>
              <a:t>Integrity</a:t>
            </a:r>
            <a:r>
              <a:rPr lang="it-IT" dirty="0"/>
              <a:t> in </a:t>
            </a:r>
            <a:r>
              <a:rPr lang="it-IT" dirty="0" err="1"/>
              <a:t>Education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(ETINED) 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A34C184-4E5A-384C-B128-26FA5BCC6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581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it-IT" dirty="0"/>
              <a:t>3° </a:t>
            </a:r>
            <a:r>
              <a:rPr lang="it-IT" dirty="0" err="1"/>
              <a:t>Plenary</a:t>
            </a:r>
            <a:r>
              <a:rPr lang="it-IT" dirty="0"/>
              <a:t> session</a:t>
            </a:r>
          </a:p>
          <a:p>
            <a:r>
              <a:rPr lang="it-IT" dirty="0" err="1"/>
              <a:t>Prague</a:t>
            </a:r>
            <a:r>
              <a:rPr lang="it-IT" dirty="0"/>
              <a:t> 28 </a:t>
            </a:r>
            <a:r>
              <a:rPr lang="it-IT" dirty="0" err="1"/>
              <a:t>November</a:t>
            </a:r>
            <a:r>
              <a:rPr lang="it-IT" dirty="0"/>
              <a:t> 2019</a:t>
            </a:r>
          </a:p>
          <a:p>
            <a:r>
              <a:rPr lang="it-IT" dirty="0"/>
              <a:t>Chiara Finocchietti </a:t>
            </a:r>
          </a:p>
          <a:p>
            <a:r>
              <a:rPr lang="it-IT" dirty="0"/>
              <a:t>Luca Lantero</a:t>
            </a:r>
          </a:p>
        </p:txBody>
      </p:sp>
    </p:spTree>
    <p:extLst>
      <p:ext uri="{BB962C8B-B14F-4D97-AF65-F5344CB8AC3E}">
        <p14:creationId xmlns:p14="http://schemas.microsoft.com/office/powerpoint/2010/main" val="143861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4B95F6-BB52-F049-905A-588BE37DE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Q15</a:t>
            </a:r>
            <a:r>
              <a:rPr lang="en-GB" sz="3200" dirty="0"/>
              <a:t>. Do you have policies and/or practices related to the secure exchange of student data?</a:t>
            </a:r>
            <a:endParaRPr lang="it-IT" sz="3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3DF61F1-7AA4-F945-B5F7-D45F77CF90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52" t="15625" r="10728" b="6875"/>
          <a:stretch/>
        </p:blipFill>
        <p:spPr>
          <a:xfrm>
            <a:off x="280988" y="1975134"/>
            <a:ext cx="4850005" cy="3798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B33DEC64-DBC7-E947-A632-2D5C4C0DEB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667"/>
          <a:stretch/>
        </p:blipFill>
        <p:spPr>
          <a:xfrm>
            <a:off x="5390432" y="1690688"/>
            <a:ext cx="6592018" cy="43672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7BFEFF28-7A5F-264D-BF0E-42A787AA351A}"/>
              </a:ext>
            </a:extLst>
          </p:cNvPr>
          <p:cNvSpPr/>
          <p:nvPr/>
        </p:nvSpPr>
        <p:spPr>
          <a:xfrm>
            <a:off x="5390432" y="6057900"/>
            <a:ext cx="6592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15b - Typologies of practices related </a:t>
            </a:r>
          </a:p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secure exchange of student data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45F84F8-7B7B-2243-A6B3-4B5160102792}"/>
              </a:ext>
            </a:extLst>
          </p:cNvPr>
          <p:cNvSpPr/>
          <p:nvPr/>
        </p:nvSpPr>
        <p:spPr>
          <a:xfrm>
            <a:off x="280988" y="5734734"/>
            <a:ext cx="4850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15a - Do you have policies and/or practices 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 to the secure exchange of student data?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665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9CBA24-CD84-B045-B50E-5CFC06EE7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Q16</a:t>
            </a:r>
            <a:r>
              <a:rPr lang="en-GB" sz="3200" dirty="0"/>
              <a:t>. Do you use or promote the use of digital solutions to fight education fraud?</a:t>
            </a:r>
            <a:endParaRPr lang="it-IT" sz="3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E4DFBB0-D942-7041-BBD3-C325A17923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57" t="11666" r="16981" b="6667"/>
          <a:stretch/>
        </p:blipFill>
        <p:spPr>
          <a:xfrm>
            <a:off x="881742" y="1816001"/>
            <a:ext cx="4286250" cy="4022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BDD3BB8A-9F6F-394C-B888-B2EB02C728A0}"/>
              </a:ext>
            </a:extLst>
          </p:cNvPr>
          <p:cNvSpPr/>
          <p:nvPr/>
        </p:nvSpPr>
        <p:spPr>
          <a:xfrm>
            <a:off x="881741" y="5834064"/>
            <a:ext cx="4286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16a - Do you use or promote the use of digital solutions to fight education fraud?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6F878BC2-4446-204C-99B6-7324440489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276" y="1545548"/>
            <a:ext cx="5970209" cy="447765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C9B369D3-BF16-5A4A-8FF2-5BA72DD641D3}"/>
              </a:ext>
            </a:extLst>
          </p:cNvPr>
          <p:cNvSpPr/>
          <p:nvPr/>
        </p:nvSpPr>
        <p:spPr>
          <a:xfrm>
            <a:off x="5699276" y="603761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16b - Typologies of digital solutions </a:t>
            </a:r>
          </a:p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 to fight education fraud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580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3C11DF-37E6-4944-85E2-77B35BE42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2000"/>
            <a:ext cx="10515600" cy="1325563"/>
          </a:xfrm>
        </p:spPr>
        <p:txBody>
          <a:bodyPr/>
          <a:lstStyle/>
          <a:p>
            <a:r>
              <a:rPr lang="it-IT" dirty="0" err="1"/>
              <a:t>Main</a:t>
            </a:r>
            <a:r>
              <a:rPr lang="it-IT" dirty="0"/>
              <a:t> </a:t>
            </a:r>
            <a:r>
              <a:rPr lang="it-IT" dirty="0" err="1"/>
              <a:t>findings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81671B-33A9-3045-988F-7682B60C7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865"/>
            <a:ext cx="10515600" cy="510956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GB" sz="2600" b="1" dirty="0"/>
              <a:t>Clear perception of the phenomenon </a:t>
            </a:r>
            <a:r>
              <a:rPr lang="en-GB" sz="2600" dirty="0"/>
              <a:t>of education fraud, mainly </a:t>
            </a:r>
            <a:r>
              <a:rPr lang="en-GB" sz="2600" b="1" dirty="0"/>
              <a:t>at a qualitative level</a:t>
            </a:r>
            <a:r>
              <a:rPr lang="en-GB" sz="2600" dirty="0"/>
              <a:t>; but the vision is </a:t>
            </a:r>
            <a:r>
              <a:rPr lang="en-GB" sz="2600" b="1" dirty="0"/>
              <a:t>less clear-cut </a:t>
            </a:r>
            <a:r>
              <a:rPr lang="en-GB" sz="2600" dirty="0"/>
              <a:t>when it comes to </a:t>
            </a:r>
            <a:r>
              <a:rPr lang="en-GB" sz="2600" b="1" dirty="0"/>
              <a:t>quantitative data</a:t>
            </a:r>
            <a:r>
              <a:rPr lang="en-GB" sz="2600" dirty="0"/>
              <a:t>.</a:t>
            </a:r>
          </a:p>
          <a:p>
            <a:pPr algn="just">
              <a:buFont typeface="Wingdings" pitchFamily="2" charset="2"/>
              <a:buChar char="ü"/>
            </a:pPr>
            <a:endParaRPr lang="en-GB" sz="900" dirty="0"/>
          </a:p>
          <a:p>
            <a:pPr algn="just">
              <a:buFont typeface="Wingdings" pitchFamily="2" charset="2"/>
              <a:buChar char="ü"/>
            </a:pPr>
            <a:r>
              <a:rPr lang="en-GB" sz="2600" b="1" dirty="0"/>
              <a:t>Providers do exist in the majority of countries</a:t>
            </a:r>
            <a:r>
              <a:rPr lang="en-GB" sz="2600" dirty="0"/>
              <a:t>: in this order essay mills, diploma mills, visa mills and accreditation mills.</a:t>
            </a:r>
          </a:p>
          <a:p>
            <a:pPr algn="just">
              <a:buFont typeface="Wingdings" pitchFamily="2" charset="2"/>
              <a:buChar char="ü"/>
            </a:pPr>
            <a:endParaRPr lang="it-IT" sz="900" dirty="0"/>
          </a:p>
          <a:p>
            <a:pPr algn="just">
              <a:buFont typeface="Wingdings" pitchFamily="2" charset="2"/>
              <a:buChar char="ü"/>
            </a:pPr>
            <a:r>
              <a:rPr lang="it-IT" sz="2600" dirty="0"/>
              <a:t> In the </a:t>
            </a:r>
            <a:r>
              <a:rPr lang="it-IT" sz="2600" dirty="0" err="1"/>
              <a:t>majority</a:t>
            </a:r>
            <a:r>
              <a:rPr lang="it-IT" sz="2600" dirty="0"/>
              <a:t> of </a:t>
            </a:r>
            <a:r>
              <a:rPr lang="it-IT" sz="2600" dirty="0" err="1"/>
              <a:t>countries</a:t>
            </a:r>
            <a:r>
              <a:rPr lang="it-IT" sz="2600" dirty="0"/>
              <a:t>, </a:t>
            </a:r>
            <a:r>
              <a:rPr lang="it-IT" sz="2600" b="1" dirty="0" err="1"/>
              <a:t>legislation</a:t>
            </a:r>
            <a:r>
              <a:rPr lang="it-IT" sz="2600" dirty="0"/>
              <a:t> </a:t>
            </a:r>
            <a:r>
              <a:rPr lang="it-IT" sz="2600" dirty="0" err="1"/>
              <a:t>dealing</a:t>
            </a:r>
            <a:r>
              <a:rPr lang="it-IT" sz="2600" dirty="0"/>
              <a:t> with </a:t>
            </a:r>
            <a:r>
              <a:rPr lang="it-IT" sz="2600" dirty="0" err="1"/>
              <a:t>one</a:t>
            </a:r>
            <a:r>
              <a:rPr lang="it-IT" sz="2600" dirty="0"/>
              <a:t> or more </a:t>
            </a:r>
            <a:r>
              <a:rPr lang="it-IT" sz="2600" dirty="0" err="1"/>
              <a:t>typologies</a:t>
            </a:r>
            <a:r>
              <a:rPr lang="it-IT" sz="2600" dirty="0"/>
              <a:t> of </a:t>
            </a:r>
            <a:r>
              <a:rPr lang="it-IT" sz="2600" dirty="0" err="1"/>
              <a:t>education</a:t>
            </a:r>
            <a:r>
              <a:rPr lang="it-IT" sz="2600" dirty="0"/>
              <a:t> </a:t>
            </a:r>
            <a:r>
              <a:rPr lang="it-IT" sz="2600" dirty="0" err="1"/>
              <a:t>fraud</a:t>
            </a:r>
            <a:r>
              <a:rPr lang="it-IT" sz="2600" dirty="0"/>
              <a:t> </a:t>
            </a:r>
            <a:r>
              <a:rPr lang="it-IT" sz="2600" b="1" dirty="0"/>
              <a:t>do </a:t>
            </a:r>
            <a:r>
              <a:rPr lang="it-IT" sz="2600" b="1" dirty="0" err="1"/>
              <a:t>exist</a:t>
            </a:r>
            <a:r>
              <a:rPr lang="it-IT" sz="2600" dirty="0"/>
              <a:t>, </a:t>
            </a:r>
            <a:r>
              <a:rPr lang="en-GB" sz="2600" b="1" dirty="0"/>
              <a:t>but lack of legislation is perceived as the main obstacle </a:t>
            </a:r>
            <a:r>
              <a:rPr lang="en-GB" sz="2600" dirty="0"/>
              <a:t>in effectively dealing with education fraud.</a:t>
            </a:r>
          </a:p>
          <a:p>
            <a:pPr algn="just">
              <a:buFont typeface="Wingdings" pitchFamily="2" charset="2"/>
              <a:buChar char="ü"/>
            </a:pPr>
            <a:endParaRPr lang="en-GB" sz="900" dirty="0"/>
          </a:p>
          <a:p>
            <a:pPr algn="just">
              <a:buFont typeface="Wingdings" pitchFamily="2" charset="2"/>
              <a:buChar char="ü"/>
            </a:pPr>
            <a:r>
              <a:rPr lang="en-GB" sz="2600" dirty="0"/>
              <a:t>It is necessary </a:t>
            </a:r>
            <a:r>
              <a:rPr lang="en-GB" sz="2600" b="1" dirty="0"/>
              <a:t>to introduce legislation and tools on education fraud </a:t>
            </a:r>
            <a:r>
              <a:rPr lang="en-GB" sz="2600" dirty="0"/>
              <a:t>where this does not exist, and to revise the existing one for two reasons: I) </a:t>
            </a:r>
            <a:r>
              <a:rPr lang="en-GB" sz="2600" b="1" dirty="0"/>
              <a:t>to harmonise the practices</a:t>
            </a:r>
            <a:r>
              <a:rPr lang="en-GB" sz="2600" dirty="0"/>
              <a:t> at national level and II) to </a:t>
            </a:r>
            <a:r>
              <a:rPr lang="en-GB" sz="2600" b="1" dirty="0"/>
              <a:t>foster cooperation </a:t>
            </a:r>
            <a:r>
              <a:rPr lang="en-GB" sz="2600" dirty="0"/>
              <a:t>at international level.</a:t>
            </a:r>
          </a:p>
          <a:p>
            <a:pPr algn="just">
              <a:buFont typeface="Wingdings" pitchFamily="2" charset="2"/>
              <a:buChar char="ü"/>
            </a:pPr>
            <a:endParaRPr lang="en-GB" sz="900" dirty="0"/>
          </a:p>
          <a:p>
            <a:pPr algn="just">
              <a:buFont typeface="Wingdings" pitchFamily="2" charset="2"/>
              <a:buChar char="ü"/>
            </a:pPr>
            <a:r>
              <a:rPr lang="en-GB" sz="2600" dirty="0"/>
              <a:t>The </a:t>
            </a:r>
            <a:r>
              <a:rPr lang="en-GB" sz="2600" b="1" dirty="0"/>
              <a:t>Council of Europe </a:t>
            </a:r>
            <a:r>
              <a:rPr lang="en-GB" sz="2600" dirty="0"/>
              <a:t>could </a:t>
            </a:r>
            <a:r>
              <a:rPr lang="en-GB" sz="2600" b="1" dirty="0"/>
              <a:t>support this process </a:t>
            </a:r>
            <a:r>
              <a:rPr lang="en-GB" sz="2600" dirty="0"/>
              <a:t>at (</a:t>
            </a:r>
            <a:r>
              <a:rPr lang="en-GB" sz="2600" dirty="0" err="1"/>
              <a:t>i</a:t>
            </a:r>
            <a:r>
              <a:rPr lang="en-GB" sz="2600" dirty="0"/>
              <a:t>) a policy level, mainly by providing a common policy framework; (ii) at a practitioner level, providing guidelines, exchanges of good practices, expertise and information sharing</a:t>
            </a:r>
            <a:r>
              <a:rPr lang="it-IT" sz="2600" dirty="0"/>
              <a:t> </a:t>
            </a:r>
            <a:r>
              <a:rPr lang="en-GB" sz="2600" dirty="0"/>
              <a:t>; (iii) at a cultural level, supporting national authorities in developing and advocating for academic integrity.</a:t>
            </a:r>
            <a:endParaRPr lang="it-IT" sz="2600" dirty="0"/>
          </a:p>
          <a:p>
            <a:pPr>
              <a:buFont typeface="Wingdings" pitchFamily="2" charset="2"/>
              <a:buChar char="ü"/>
            </a:pPr>
            <a:endParaRPr lang="it-IT" dirty="0"/>
          </a:p>
          <a:p>
            <a:pPr>
              <a:buFont typeface="Wingdings" pitchFamily="2" charset="2"/>
              <a:buChar char="ü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1118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F553D-90ED-054F-AD86-DC6606063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Challenges</a:t>
            </a:r>
            <a:r>
              <a:rPr lang="it-IT" dirty="0"/>
              <a:t> and </a:t>
            </a:r>
            <a:r>
              <a:rPr lang="it-IT" dirty="0" err="1"/>
              <a:t>recommendations</a:t>
            </a:r>
            <a:r>
              <a:rPr lang="it-IT" dirty="0"/>
              <a:t> /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C29EEC-7EC9-BC45-AD04-A2EBFCBC9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617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1. Information, data, statistics: basics for effective action</a:t>
            </a:r>
            <a:endParaRPr lang="it-IT" b="1" dirty="0"/>
          </a:p>
          <a:p>
            <a:pPr marL="0" indent="0">
              <a:buNone/>
            </a:pPr>
            <a:r>
              <a:rPr lang="en-GB" dirty="0"/>
              <a:t>The very first challenge is the absence of statistics and quantitative data</a:t>
            </a:r>
            <a:r>
              <a:rPr lang="it-IT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GB" i="1" dirty="0"/>
              <a:t>Recommendation</a:t>
            </a:r>
            <a:r>
              <a:rPr lang="en-GB" dirty="0"/>
              <a:t>: explore the criteria, methodology and relevant stakeholders involved in order to collect quantitative data on education fraud. </a:t>
            </a:r>
          </a:p>
          <a:p>
            <a:pPr lvl="1">
              <a:buFont typeface="Wingdings" pitchFamily="2" charset="2"/>
              <a:buChar char="Ø"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2. Deepen the link between quality assurance and ethics, integrity and transparency in education</a:t>
            </a:r>
            <a:endParaRPr lang="it-IT" b="1" dirty="0"/>
          </a:p>
          <a:p>
            <a:pPr marL="0" indent="0">
              <a:buNone/>
            </a:pPr>
            <a:r>
              <a:rPr lang="en-GB" dirty="0"/>
              <a:t>In quality assurance a reference to ethics and integrity in education usually exists</a:t>
            </a:r>
            <a:r>
              <a:rPr lang="it-IT" dirty="0"/>
              <a:t>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mainly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formal</a:t>
            </a:r>
            <a:endParaRPr lang="it-IT" dirty="0"/>
          </a:p>
          <a:p>
            <a:pPr lvl="1">
              <a:buFont typeface="Wingdings" pitchFamily="2" charset="2"/>
              <a:buChar char="Ø"/>
            </a:pPr>
            <a:r>
              <a:rPr lang="en-GB" i="1" dirty="0"/>
              <a:t>Recommendation: </a:t>
            </a:r>
            <a:r>
              <a:rPr lang="en-GB" dirty="0"/>
              <a:t>further develop the link between the concept of quality and ethics, integrity and transparency of education, both at theoretical and practical level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121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3B9D96-C988-E249-8570-9C985E328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5"/>
            <a:ext cx="10515600" cy="1325563"/>
          </a:xfrm>
        </p:spPr>
        <p:txBody>
          <a:bodyPr/>
          <a:lstStyle/>
          <a:p>
            <a:r>
              <a:rPr lang="it-IT" dirty="0" err="1"/>
              <a:t>Challenges</a:t>
            </a:r>
            <a:r>
              <a:rPr lang="it-IT" dirty="0"/>
              <a:t> and </a:t>
            </a:r>
            <a:r>
              <a:rPr lang="it-IT" dirty="0" err="1"/>
              <a:t>recommendations</a:t>
            </a:r>
            <a:r>
              <a:rPr lang="it-IT" dirty="0"/>
              <a:t> /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162F34-D8C8-D348-A7EC-6588B7D3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800"/>
            <a:ext cx="10515600" cy="55770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600" b="1" dirty="0"/>
              <a:t>3. Go digital: digitalisation as part of the solution to prevent and fight education fraud</a:t>
            </a:r>
            <a:endParaRPr lang="it-IT" sz="2600" b="1" dirty="0"/>
          </a:p>
          <a:p>
            <a:pPr marL="0" indent="0" algn="just">
              <a:buNone/>
            </a:pPr>
            <a:r>
              <a:rPr lang="en-GB" sz="2600" dirty="0"/>
              <a:t>Methodologies for the secure exchange of student data </a:t>
            </a:r>
            <a:r>
              <a:rPr lang="it-IT" sz="2600" dirty="0"/>
              <a:t>and </a:t>
            </a:r>
            <a:r>
              <a:rPr lang="en-GB" sz="2600" dirty="0"/>
              <a:t>digital tools to fight education fraud are not yet fully used and developed</a:t>
            </a:r>
          </a:p>
          <a:p>
            <a:pPr lvl="1" algn="just">
              <a:buFont typeface="Wingdings" pitchFamily="2" charset="2"/>
              <a:buChar char="Ø"/>
            </a:pPr>
            <a:r>
              <a:rPr lang="en-GB" sz="2200" i="1" dirty="0"/>
              <a:t>Recommendation: </a:t>
            </a:r>
            <a:r>
              <a:rPr lang="en-GB" sz="2200" dirty="0"/>
              <a:t>further explore policies and practices for the secure exchange of data, and further develop and test digital tools and digital solutions to fight education fraud.  </a:t>
            </a:r>
          </a:p>
          <a:p>
            <a:pPr lvl="1" algn="just">
              <a:buFont typeface="Wingdings" pitchFamily="2" charset="2"/>
              <a:buChar char="Ø"/>
            </a:pPr>
            <a:endParaRPr lang="en-GB" sz="1400" dirty="0"/>
          </a:p>
          <a:p>
            <a:pPr marL="0" indent="0" algn="just">
              <a:buNone/>
            </a:pPr>
            <a:r>
              <a:rPr lang="en-GB" sz="2600" b="1" dirty="0"/>
              <a:t>4. Strengthening cooperation at national and international level</a:t>
            </a:r>
            <a:endParaRPr lang="it-IT" sz="2600" b="1" dirty="0"/>
          </a:p>
          <a:p>
            <a:pPr marL="0" indent="0" algn="just">
              <a:buNone/>
            </a:pPr>
            <a:r>
              <a:rPr lang="en-GB" sz="2600" dirty="0"/>
              <a:t>An effective strategy against education fraud requires a high level of cooperation among relevant stakeholders (i.e. students), that has not yet been reached, both at national and international level</a:t>
            </a:r>
            <a:r>
              <a:rPr lang="it-IT" sz="2600" dirty="0"/>
              <a:t>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GB" sz="2200" i="1" dirty="0"/>
              <a:t>Recommendation: </a:t>
            </a:r>
            <a:r>
              <a:rPr lang="en-GB" sz="2200" dirty="0"/>
              <a:t>strengthen cooperation, share information and adopt a comprehensive strategy</a:t>
            </a:r>
          </a:p>
          <a:p>
            <a:pPr lvl="1">
              <a:buFont typeface="Wingdings" pitchFamily="2" charset="2"/>
              <a:buChar char="Ø"/>
            </a:pPr>
            <a:endParaRPr lang="en-GB" sz="900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154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B65A67-6A17-E54C-870F-51C0B3C2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Challenges</a:t>
            </a:r>
            <a:r>
              <a:rPr lang="it-IT" dirty="0"/>
              <a:t> and </a:t>
            </a:r>
            <a:r>
              <a:rPr lang="it-IT" dirty="0" err="1"/>
              <a:t>recommendations</a:t>
            </a:r>
            <a:r>
              <a:rPr lang="it-IT" dirty="0"/>
              <a:t> /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3E6304-935E-6544-B841-E2C428616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5. Framework law on education fraud: a key element for effective action</a:t>
            </a:r>
            <a:endParaRPr lang="it-IT" b="1" dirty="0"/>
          </a:p>
          <a:p>
            <a:pPr marL="0" indent="0">
              <a:buNone/>
            </a:pPr>
            <a:r>
              <a:rPr lang="en-GB" dirty="0"/>
              <a:t>The main perceived obstacle in effectively dealing with education fraud is the lack of legislation</a:t>
            </a:r>
            <a:r>
              <a:rPr lang="it-IT" dirty="0"/>
              <a:t>.</a:t>
            </a:r>
          </a:p>
          <a:p>
            <a:pPr lvl="1">
              <a:buFont typeface="Wingdings" pitchFamily="2" charset="2"/>
              <a:buChar char="Ø"/>
            </a:pPr>
            <a:r>
              <a:rPr lang="en-GB" i="1" dirty="0"/>
              <a:t>Recommendation: </a:t>
            </a:r>
            <a:r>
              <a:rPr lang="en-GB" dirty="0"/>
              <a:t>to have a comprehensive law on education fraud</a:t>
            </a:r>
            <a:r>
              <a:rPr lang="it-IT" dirty="0"/>
              <a:t> </a:t>
            </a:r>
            <a:r>
              <a:rPr lang="en-GB" dirty="0"/>
              <a:t>to deal in a systematic way with education fraud, with a strong focus on prevention and cooperation both at national and at international level. 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2541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3EF644-3CED-E14E-8061-DD499580D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490" y="102244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000" dirty="0" err="1"/>
              <a:t>Thank</a:t>
            </a:r>
            <a:r>
              <a:rPr lang="it-IT" sz="4000" dirty="0"/>
              <a:t> </a:t>
            </a:r>
            <a:r>
              <a:rPr lang="it-IT" sz="4000" dirty="0" err="1"/>
              <a:t>you</a:t>
            </a:r>
            <a:r>
              <a:rPr lang="it-IT" sz="4000" dirty="0"/>
              <a:t> for </a:t>
            </a:r>
            <a:r>
              <a:rPr lang="it-IT" sz="4000" dirty="0" err="1"/>
              <a:t>your</a:t>
            </a:r>
            <a:r>
              <a:rPr lang="it-IT" sz="4000" dirty="0"/>
              <a:t> </a:t>
            </a:r>
            <a:r>
              <a:rPr lang="it-IT" sz="4000" dirty="0" err="1"/>
              <a:t>attention</a:t>
            </a:r>
            <a:r>
              <a:rPr lang="it-IT" sz="4000" dirty="0"/>
              <a:t>!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61D88A6F-CA67-BD40-AD93-9E3DD57E938E}"/>
              </a:ext>
            </a:extLst>
          </p:cNvPr>
          <p:cNvSpPr txBox="1">
            <a:spLocks/>
          </p:cNvSpPr>
          <p:nvPr/>
        </p:nvSpPr>
        <p:spPr>
          <a:xfrm>
            <a:off x="3114839" y="2221507"/>
            <a:ext cx="6122467" cy="3955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/>
              <a:t>Chiara Finocchietti</a:t>
            </a:r>
          </a:p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/>
              <a:t>Luca Lantero</a:t>
            </a:r>
          </a:p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>
                <a:hlinkClick r:id="rId2"/>
              </a:rPr>
              <a:t>info@cimea.it</a:t>
            </a:r>
            <a:endParaRPr lang="it-IT" sz="2400" dirty="0"/>
          </a:p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>
                <a:hlinkClick r:id="rId3"/>
              </a:rPr>
              <a:t>www.cimea.it</a:t>
            </a:r>
            <a:endParaRPr lang="it-IT" sz="2400" dirty="0"/>
          </a:p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>
                <a:hlinkClick r:id="rId4"/>
              </a:rPr>
              <a:t>@CIMEA_Naric</a:t>
            </a:r>
            <a:r>
              <a:rPr lang="it-IT" sz="2400" dirty="0"/>
              <a:t> </a:t>
            </a:r>
          </a:p>
          <a:p>
            <a:pPr marL="0" indent="0" algn="ctr">
              <a:spcBef>
                <a:spcPts val="1680"/>
              </a:spcBef>
              <a:buFont typeface="Arial" panose="020B0604020202020204" pitchFamily="34" charset="0"/>
              <a:buNone/>
            </a:pPr>
            <a:r>
              <a:rPr lang="it-IT" sz="2400" dirty="0"/>
              <a:t>         </a:t>
            </a:r>
            <a:r>
              <a:rPr lang="it-IT" sz="2400" dirty="0">
                <a:hlinkClick r:id="rId5"/>
              </a:rPr>
              <a:t>https://youtu.be/020sJzh5uJs</a:t>
            </a:r>
            <a:endParaRPr lang="it-IT" sz="2400" dirty="0"/>
          </a:p>
          <a:p>
            <a:pPr algn="ctr">
              <a:spcBef>
                <a:spcPts val="1680"/>
              </a:spcBef>
            </a:pPr>
            <a:endParaRPr lang="it-IT" sz="2000" dirty="0"/>
          </a:p>
        </p:txBody>
      </p:sp>
      <p:pic>
        <p:nvPicPr>
          <p:cNvPr id="8" name="Immagine 7" descr="web.jpg">
            <a:extLst>
              <a:ext uri="{FF2B5EF4-FFF2-40B4-BE49-F238E27FC236}">
                <a16:creationId xmlns:a16="http://schemas.microsoft.com/office/drawing/2014/main" id="{D821F738-1C6A-A440-86C1-A519FC17C4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074" y="3777668"/>
            <a:ext cx="459488" cy="459488"/>
          </a:xfrm>
          <a:prstGeom prst="rect">
            <a:avLst/>
          </a:prstGeom>
        </p:spPr>
      </p:pic>
      <p:pic>
        <p:nvPicPr>
          <p:cNvPr id="9" name="Immagine 8" descr="twitter.jpg">
            <a:extLst>
              <a:ext uri="{FF2B5EF4-FFF2-40B4-BE49-F238E27FC236}">
                <a16:creationId xmlns:a16="http://schemas.microsoft.com/office/drawing/2014/main" id="{D73E4B6A-E709-204C-ACBA-96C0FCEDE1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85" y="4325219"/>
            <a:ext cx="514108" cy="454017"/>
          </a:xfrm>
          <a:prstGeom prst="rect">
            <a:avLst/>
          </a:prstGeom>
        </p:spPr>
      </p:pic>
      <p:pic>
        <p:nvPicPr>
          <p:cNvPr id="10" name="Immagine 9" descr="youtube.jpg">
            <a:extLst>
              <a:ext uri="{FF2B5EF4-FFF2-40B4-BE49-F238E27FC236}">
                <a16:creationId xmlns:a16="http://schemas.microsoft.com/office/drawing/2014/main" id="{F21DEF1F-160B-8C48-9B14-382D1EF9E0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85" y="4964386"/>
            <a:ext cx="479084" cy="333539"/>
          </a:xfrm>
          <a:prstGeom prst="rect">
            <a:avLst/>
          </a:prstGeom>
        </p:spPr>
      </p:pic>
      <p:pic>
        <p:nvPicPr>
          <p:cNvPr id="11" name="Immagine 10" descr="featured-content-mail-app-icon_2x.jpg">
            <a:extLst>
              <a:ext uri="{FF2B5EF4-FFF2-40B4-BE49-F238E27FC236}">
                <a16:creationId xmlns:a16="http://schemas.microsoft.com/office/drawing/2014/main" id="{76BC68BD-F433-E94A-9F03-AAC772F00C7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85" y="3196688"/>
            <a:ext cx="435570" cy="43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9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3FD040-1959-8C4D-90EA-42C413BC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Survey</a:t>
            </a:r>
            <a:r>
              <a:rPr lang="it-IT" dirty="0"/>
              <a:t> on </a:t>
            </a:r>
            <a:r>
              <a:rPr lang="it-IT" dirty="0" err="1"/>
              <a:t>education</a:t>
            </a:r>
            <a:r>
              <a:rPr lang="it-IT" dirty="0"/>
              <a:t> </a:t>
            </a:r>
            <a:r>
              <a:rPr lang="it-IT" dirty="0" err="1"/>
              <a:t>fraud</a:t>
            </a:r>
            <a:r>
              <a:rPr lang="it-IT" dirty="0"/>
              <a:t> - The </a:t>
            </a:r>
            <a:r>
              <a:rPr lang="it-IT" dirty="0" err="1"/>
              <a:t>context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F0F2CA-2E74-7E4A-851D-7F9F43C63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Circulated among delegates of the ETINED platform in Spring 2019 </a:t>
            </a:r>
          </a:p>
          <a:p>
            <a:pPr algn="just"/>
            <a:r>
              <a:rPr lang="en-GB" dirty="0"/>
              <a:t>20 questions dealing with education fraud from different perspectives</a:t>
            </a:r>
          </a:p>
          <a:p>
            <a:pPr algn="just"/>
            <a:r>
              <a:rPr lang="en-GB" dirty="0"/>
              <a:t>Topics: characteristics of the phenomenon, policies and practices to prevent and fight it, legislation, cooperation among stakeholders, awareness-raising actions, use of digital solutions, policies to build a culture of ethics and transparency. </a:t>
            </a:r>
          </a:p>
          <a:p>
            <a:pPr algn="just"/>
            <a:r>
              <a:rPr lang="en-GB" dirty="0"/>
              <a:t>28 responses, coming from 25 countries (3 countries sent two answers from different offices/institutions)</a:t>
            </a:r>
          </a:p>
          <a:p>
            <a:pPr algn="just"/>
            <a:r>
              <a:rPr lang="en-GB" dirty="0"/>
              <a:t>The vast majority of respondents affirmed that statistics or a systematic collection of data on the phenomenon at a national level are not available = more a perception than concrete data</a:t>
            </a:r>
            <a:r>
              <a:rPr lang="it-IT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050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96EED9-AD1E-1C47-BF3D-E87ED912A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893" y="37322"/>
            <a:ext cx="10515600" cy="1325563"/>
          </a:xfrm>
        </p:spPr>
        <p:txBody>
          <a:bodyPr>
            <a:noAutofit/>
          </a:bodyPr>
          <a:lstStyle/>
          <a:p>
            <a:pPr algn="just"/>
            <a:r>
              <a:rPr lang="en-GB" sz="2800" b="1" dirty="0"/>
              <a:t>Q1.</a:t>
            </a:r>
            <a:r>
              <a:rPr lang="en-GB" sz="2800" dirty="0"/>
              <a:t> Can you specify what are the most common and the most problematic types of education fraud you have experienced? </a:t>
            </a:r>
            <a:endParaRPr lang="it-IT" sz="2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5A4CE40-F7D3-FB45-BD3E-258FFA29B4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1441" y="1366134"/>
            <a:ext cx="6238504" cy="467887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0412DE8-D1C6-0544-93E4-24D20A5C3928}"/>
              </a:ext>
            </a:extLst>
          </p:cNvPr>
          <p:cNvSpPr txBox="1"/>
          <p:nvPr/>
        </p:nvSpPr>
        <p:spPr>
          <a:xfrm>
            <a:off x="2881441" y="6045012"/>
            <a:ext cx="6238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1 - The most common and problematic types of education fraud: plagiarism, qualification fraud, diploma mills and contract cheating 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8254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7F0282-9A37-F743-BC4D-4ACBBEE3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161" y="0"/>
            <a:ext cx="5429251" cy="1763713"/>
          </a:xfrm>
        </p:spPr>
        <p:txBody>
          <a:bodyPr>
            <a:normAutofit/>
          </a:bodyPr>
          <a:lstStyle/>
          <a:p>
            <a:r>
              <a:rPr lang="en-GB" sz="2800" b="1" dirty="0"/>
              <a:t>Q2. </a:t>
            </a:r>
            <a:r>
              <a:rPr lang="en-GB" sz="2800" dirty="0"/>
              <a:t>Do you have any data about the phenomena? </a:t>
            </a:r>
            <a:endParaRPr lang="it-IT" sz="2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4581778-A18E-FC4D-968C-82644AB263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74" t="3228" r="8093"/>
          <a:stretch/>
        </p:blipFill>
        <p:spPr>
          <a:xfrm>
            <a:off x="514349" y="1514473"/>
            <a:ext cx="5429251" cy="45696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35EF362-891B-C242-85E6-8B4D23878CB3}"/>
              </a:ext>
            </a:extLst>
          </p:cNvPr>
          <p:cNvSpPr txBox="1"/>
          <p:nvPr/>
        </p:nvSpPr>
        <p:spPr>
          <a:xfrm>
            <a:off x="666750" y="6084092"/>
            <a:ext cx="4743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2 - Collection of data about education fraud</a:t>
            </a:r>
            <a:endParaRPr lang="it-IT" sz="16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88DCA6F-4C47-4742-A2F5-DDD2DFA4D523}"/>
              </a:ext>
            </a:extLst>
          </p:cNvPr>
          <p:cNvSpPr txBox="1"/>
          <p:nvPr/>
        </p:nvSpPr>
        <p:spPr>
          <a:xfrm>
            <a:off x="6315073" y="404802"/>
            <a:ext cx="54006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+mj-lt"/>
                <a:ea typeface="+mj-ea"/>
                <a:cs typeface="+mj-cs"/>
              </a:rPr>
              <a:t>Q3</a:t>
            </a:r>
            <a:r>
              <a:rPr lang="en-GB" sz="2800" dirty="0">
                <a:latin typeface="+mj-lt"/>
                <a:ea typeface="+mj-ea"/>
                <a:cs typeface="+mj-cs"/>
              </a:rPr>
              <a:t>. Do you have in your country any example of education Mills? </a:t>
            </a:r>
            <a:endParaRPr lang="it-IT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10F39C0-021B-9141-94A5-1EDD83177633}"/>
              </a:ext>
            </a:extLst>
          </p:cNvPr>
          <p:cNvSpPr txBox="1"/>
          <p:nvPr/>
        </p:nvSpPr>
        <p:spPr>
          <a:xfrm>
            <a:off x="6372227" y="6072005"/>
            <a:ext cx="5229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3 - Do you have in your country  education mills?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A1F2398-A4DF-B54A-ABD0-02B6CBB2A3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42" t="3626" r="15606" b="3704"/>
          <a:stretch/>
        </p:blipFill>
        <p:spPr>
          <a:xfrm>
            <a:off x="6322301" y="1514473"/>
            <a:ext cx="5322361" cy="45696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3729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1EC8B-EE6B-4D40-90FF-613FC23FF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99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en-GB" sz="2800" b="1" dirty="0"/>
              <a:t>Q4</a:t>
            </a:r>
            <a:r>
              <a:rPr lang="en-GB" sz="2800" dirty="0"/>
              <a:t>. Provide details on the different categories of “mills” you have in your country</a:t>
            </a:r>
            <a:r>
              <a:rPr lang="it-IT" sz="2800" dirty="0"/>
              <a:t>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96C4864-23DB-2344-A7D6-3A95F30EE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754" y="1257299"/>
            <a:ext cx="6890795" cy="51720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E0AEE46A-1F32-7640-B39C-9807023B1F32}"/>
              </a:ext>
            </a:extLst>
          </p:cNvPr>
          <p:cNvSpPr txBox="1"/>
          <p:nvPr/>
        </p:nvSpPr>
        <p:spPr>
          <a:xfrm>
            <a:off x="2462754" y="6429374"/>
            <a:ext cx="6890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4 - Ranking of education mills in order of prevalence 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97724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3383D9E-066C-B04C-B8D1-6B894ABD6D11}"/>
              </a:ext>
            </a:extLst>
          </p:cNvPr>
          <p:cNvSpPr txBox="1"/>
          <p:nvPr/>
        </p:nvSpPr>
        <p:spPr>
          <a:xfrm>
            <a:off x="500062" y="457201"/>
            <a:ext cx="11044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+mj-lt"/>
                <a:ea typeface="+mj-ea"/>
                <a:cs typeface="+mj-cs"/>
              </a:rPr>
              <a:t>Q5</a:t>
            </a:r>
            <a:r>
              <a:rPr lang="en-GB" sz="2800" dirty="0">
                <a:latin typeface="+mj-lt"/>
                <a:ea typeface="+mj-ea"/>
                <a:cs typeface="+mj-cs"/>
              </a:rPr>
              <a:t>. Do you have legislation in your country specific to education fraud? </a:t>
            </a:r>
            <a:endParaRPr lang="it-IT" sz="2800" dirty="0">
              <a:latin typeface="+mj-lt"/>
              <a:ea typeface="+mj-ea"/>
              <a:cs typeface="+mj-cs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1B2682F-749D-7742-83A2-32B2C23E38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09" t="4143" r="8378" b="2671"/>
          <a:stretch/>
        </p:blipFill>
        <p:spPr>
          <a:xfrm>
            <a:off x="271457" y="1581199"/>
            <a:ext cx="4457701" cy="38742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012D81B-6DBF-C24B-8CA0-917D4934815C}"/>
              </a:ext>
            </a:extLst>
          </p:cNvPr>
          <p:cNvSpPr txBox="1"/>
          <p:nvPr/>
        </p:nvSpPr>
        <p:spPr>
          <a:xfrm>
            <a:off x="271457" y="5455442"/>
            <a:ext cx="4457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5a - Existence of legislation on education fraud</a:t>
            </a:r>
            <a:endParaRPr lang="it-IT" sz="16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D7A83D9-C47B-304C-991C-287DA00D0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59" y="1120376"/>
            <a:ext cx="6915149" cy="51863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5B018F4-6590-3543-B945-8D484ED8AAAD}"/>
              </a:ext>
            </a:extLst>
          </p:cNvPr>
          <p:cNvSpPr txBox="1"/>
          <p:nvPr/>
        </p:nvSpPr>
        <p:spPr>
          <a:xfrm>
            <a:off x="5072059" y="6311685"/>
            <a:ext cx="6757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5b - Issues tackled by national legislation to fight education fraud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80259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4F5177-611D-D546-A580-9AAFADC8F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3" y="265112"/>
            <a:ext cx="11191875" cy="1325563"/>
          </a:xfrm>
        </p:spPr>
        <p:txBody>
          <a:bodyPr>
            <a:normAutofit/>
          </a:bodyPr>
          <a:lstStyle/>
          <a:p>
            <a:pPr algn="just"/>
            <a:r>
              <a:rPr lang="en-GB" sz="2800" b="1" dirty="0"/>
              <a:t>Q7-8. </a:t>
            </a:r>
            <a:r>
              <a:rPr lang="en-GB" sz="2800" dirty="0"/>
              <a:t>It is necessary to introduce or revise existing legislation on education fraud? If so, how could the Council of Europe help in this?  </a:t>
            </a:r>
            <a:endParaRPr lang="it-IT" sz="2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267D871-C3EF-ED41-A850-D001106119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67" t="10509" r="13694" b="5422"/>
          <a:stretch/>
        </p:blipFill>
        <p:spPr>
          <a:xfrm>
            <a:off x="316708" y="1936414"/>
            <a:ext cx="4033836" cy="35013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DACB25A-6652-8649-B8E3-7F3AB7D60873}"/>
              </a:ext>
            </a:extLst>
          </p:cNvPr>
          <p:cNvSpPr txBox="1"/>
          <p:nvPr/>
        </p:nvSpPr>
        <p:spPr>
          <a:xfrm>
            <a:off x="316708" y="5437768"/>
            <a:ext cx="40338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Fig. 7 - Do you think it is necessary to introduce or revise existing legislation </a:t>
            </a:r>
          </a:p>
          <a:p>
            <a:pPr algn="ctr"/>
            <a:r>
              <a:rPr lang="en-GB" sz="1600" i="1" dirty="0"/>
              <a:t>to tackle education fraud?</a:t>
            </a:r>
            <a:endParaRPr lang="it-IT" sz="1600" dirty="0"/>
          </a:p>
          <a:p>
            <a:endParaRPr lang="it-IT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2EA294AE-5E4A-3A44-BD0C-4F1381FDAC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037" b="24659"/>
          <a:stretch/>
        </p:blipFill>
        <p:spPr>
          <a:xfrm>
            <a:off x="4462467" y="1936415"/>
            <a:ext cx="7615233" cy="35013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641F46A4-7FED-514A-A330-77EE4915B476}"/>
              </a:ext>
            </a:extLst>
          </p:cNvPr>
          <p:cNvSpPr/>
          <p:nvPr/>
        </p:nvSpPr>
        <p:spPr>
          <a:xfrm>
            <a:off x="4462466" y="5460343"/>
            <a:ext cx="76152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8 - How could the Council of Europe help </a:t>
            </a:r>
          </a:p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regarding legislation to tackle education fraud?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01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A50DB8-22D2-704A-A830-F47587DF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800" b="1" dirty="0"/>
              <a:t>Q9. </a:t>
            </a:r>
            <a:r>
              <a:rPr lang="en-GB" sz="2800" dirty="0"/>
              <a:t>Please identify the key stakeholders in your country who support action against education fraud</a:t>
            </a:r>
            <a:endParaRPr lang="it-IT" sz="2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C72E044-5B42-B548-8EFE-4A5A731929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541" b="17291"/>
          <a:stretch/>
        </p:blipFill>
        <p:spPr>
          <a:xfrm>
            <a:off x="1524000" y="1533525"/>
            <a:ext cx="9144000" cy="47434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F1ABF1F9-63DB-0D4D-9EB9-E174D13806BA}"/>
              </a:ext>
            </a:extLst>
          </p:cNvPr>
          <p:cNvSpPr/>
          <p:nvPr/>
        </p:nvSpPr>
        <p:spPr>
          <a:xfrm>
            <a:off x="1524000" y="6276975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9 - Key stakeholders in your country who support action against education fraud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09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1BE152-191C-E346-AD5D-89D826B95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084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en-GB" sz="3200" dirty="0"/>
              <a:t>Q11. What are the main challenges and impediments that affect your procedures?</a:t>
            </a:r>
            <a:endParaRPr lang="it-IT" sz="3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C62556F-D082-3A43-B7CB-37E5176ADC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91" t="13819" r="1666" b="14168"/>
          <a:stretch/>
        </p:blipFill>
        <p:spPr>
          <a:xfrm>
            <a:off x="1759744" y="1319123"/>
            <a:ext cx="8672512" cy="49387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139AD202-EF4B-F74B-B384-54B299461537}"/>
              </a:ext>
            </a:extLst>
          </p:cNvPr>
          <p:cNvSpPr/>
          <p:nvPr/>
        </p:nvSpPr>
        <p:spPr>
          <a:xfrm>
            <a:off x="1716880" y="6257835"/>
            <a:ext cx="8798719" cy="34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Fig. 11 - Challenges and impediments affecting procedures and limiting their efficiency and effectiveness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981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966</Words>
  <Application>Microsoft Office PowerPoint</Application>
  <PresentationFormat>Widescreen</PresentationFormat>
  <Paragraphs>79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Tema di Office</vt:lpstr>
      <vt:lpstr> Council of Europe Platform on Ethics, Transparency and Integrity in Education  (ETINED) </vt:lpstr>
      <vt:lpstr>Survey on education fraud - The context</vt:lpstr>
      <vt:lpstr>Q1. Can you specify what are the most common and the most problematic types of education fraud you have experienced? </vt:lpstr>
      <vt:lpstr>Q2. Do you have any data about the phenomena? </vt:lpstr>
      <vt:lpstr>Q4. Provide details on the different categories of “mills” you have in your country.</vt:lpstr>
      <vt:lpstr>PowerPoint Presentation</vt:lpstr>
      <vt:lpstr>Q7-8. It is necessary to introduce or revise existing legislation on education fraud? If so, how could the Council of Europe help in this?  </vt:lpstr>
      <vt:lpstr>Q9. Please identify the key stakeholders in your country who support action against education fraud</vt:lpstr>
      <vt:lpstr>Q11. What are the main challenges and impediments that affect your procedures?</vt:lpstr>
      <vt:lpstr>Q15. Do you have policies and/or practices related to the secure exchange of student data?</vt:lpstr>
      <vt:lpstr>Q16. Do you use or promote the use of digital solutions to fight education fraud?</vt:lpstr>
      <vt:lpstr>Main findings</vt:lpstr>
      <vt:lpstr>Challenges and recommendations / 1</vt:lpstr>
      <vt:lpstr>Challenges and recommendations / 2</vt:lpstr>
      <vt:lpstr>Challenges and recommendations /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Council of Europe Platform on Ethics, Transparency and Integrity in Education (ETINED)</dc:title>
  <dc:creator>Chiara Finocchietti</dc:creator>
  <cp:lastModifiedBy>KRUGER Stefania</cp:lastModifiedBy>
  <cp:revision>69</cp:revision>
  <dcterms:created xsi:type="dcterms:W3CDTF">2019-10-25T15:38:07Z</dcterms:created>
  <dcterms:modified xsi:type="dcterms:W3CDTF">2019-12-05T09:02:24Z</dcterms:modified>
</cp:coreProperties>
</file>