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media/audio1.bin" ContentType="audio/unknown"/>
  <Override PartName="/ppt/media/audio2.bin" ContentType="audio/unknown"/>
  <Override PartName="/ppt/media/audio3.bin" ContentType="audio/unknown"/>
  <Override PartName="/ppt/media/audio4.bin" ContentType="audio/unknown"/>
  <Override PartName="/ppt/media/audio5.bin" ContentType="audio/unknown"/>
  <Override PartName="/ppt/media/audio6.bin" ContentType="audio/unknown"/>
  <Override PartName="/ppt/media/audio7.bin" ContentType="audio/unknown"/>
  <Override PartName="/ppt/media/audio8.bin" ContentType="audio/unknown"/>
  <Override PartName="/ppt/media/audio9.bin" ContentType="audio/unknown"/>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2"/>
  </p:notesMasterIdLst>
  <p:sldIdLst>
    <p:sldId id="276" r:id="rId2"/>
    <p:sldId id="277" r:id="rId3"/>
    <p:sldId id="258" r:id="rId4"/>
    <p:sldId id="579" r:id="rId5"/>
    <p:sldId id="286" r:id="rId6"/>
    <p:sldId id="310" r:id="rId7"/>
    <p:sldId id="311" r:id="rId8"/>
    <p:sldId id="568" r:id="rId9"/>
    <p:sldId id="561" r:id="rId10"/>
    <p:sldId id="569" r:id="rId11"/>
    <p:sldId id="562" r:id="rId12"/>
    <p:sldId id="563" r:id="rId13"/>
    <p:sldId id="559" r:id="rId14"/>
    <p:sldId id="510" r:id="rId15"/>
    <p:sldId id="581" r:id="rId16"/>
    <p:sldId id="582" r:id="rId17"/>
    <p:sldId id="583" r:id="rId18"/>
    <p:sldId id="584" r:id="rId19"/>
    <p:sldId id="585" r:id="rId20"/>
    <p:sldId id="586" r:id="rId21"/>
    <p:sldId id="592" r:id="rId22"/>
    <p:sldId id="587" r:id="rId23"/>
    <p:sldId id="591" r:id="rId24"/>
    <p:sldId id="590" r:id="rId25"/>
    <p:sldId id="588" r:id="rId26"/>
    <p:sldId id="600" r:id="rId27"/>
    <p:sldId id="589" r:id="rId28"/>
    <p:sldId id="593" r:id="rId29"/>
    <p:sldId id="594" r:id="rId30"/>
    <p:sldId id="595" r:id="rId31"/>
    <p:sldId id="596" r:id="rId32"/>
    <p:sldId id="597" r:id="rId33"/>
    <p:sldId id="598" r:id="rId34"/>
    <p:sldId id="599" r:id="rId35"/>
    <p:sldId id="602" r:id="rId36"/>
    <p:sldId id="603" r:id="rId37"/>
    <p:sldId id="604" r:id="rId38"/>
    <p:sldId id="605" r:id="rId39"/>
    <p:sldId id="606" r:id="rId40"/>
    <p:sldId id="607" r:id="rId41"/>
    <p:sldId id="608" r:id="rId42"/>
    <p:sldId id="609" r:id="rId43"/>
    <p:sldId id="601" r:id="rId44"/>
    <p:sldId id="565" r:id="rId45"/>
    <p:sldId id="566" r:id="rId46"/>
    <p:sldId id="513" r:id="rId47"/>
    <p:sldId id="514" r:id="rId48"/>
    <p:sldId id="526" r:id="rId49"/>
    <p:sldId id="571" r:id="rId50"/>
    <p:sldId id="528" r:id="rId51"/>
    <p:sldId id="530" r:id="rId52"/>
    <p:sldId id="572" r:id="rId53"/>
    <p:sldId id="573" r:id="rId54"/>
    <p:sldId id="574" r:id="rId55"/>
    <p:sldId id="575" r:id="rId56"/>
    <p:sldId id="576" r:id="rId57"/>
    <p:sldId id="532" r:id="rId58"/>
    <p:sldId id="570" r:id="rId59"/>
    <p:sldId id="535" r:id="rId60"/>
    <p:sldId id="383" r:id="rId61"/>
    <p:sldId id="384" r:id="rId62"/>
    <p:sldId id="385" r:id="rId63"/>
    <p:sldId id="578" r:id="rId64"/>
    <p:sldId id="577" r:id="rId65"/>
    <p:sldId id="396" r:id="rId66"/>
    <p:sldId id="397" r:id="rId67"/>
    <p:sldId id="398" r:id="rId68"/>
    <p:sldId id="399" r:id="rId69"/>
    <p:sldId id="400" r:id="rId70"/>
    <p:sldId id="580" r:id="rId71"/>
    <p:sldId id="560" r:id="rId72"/>
    <p:sldId id="406" r:id="rId73"/>
    <p:sldId id="615" r:id="rId74"/>
    <p:sldId id="610" r:id="rId75"/>
    <p:sldId id="611" r:id="rId76"/>
    <p:sldId id="639" r:id="rId77"/>
    <p:sldId id="612" r:id="rId78"/>
    <p:sldId id="613" r:id="rId79"/>
    <p:sldId id="640" r:id="rId80"/>
    <p:sldId id="614" r:id="rId81"/>
    <p:sldId id="409" r:id="rId82"/>
    <p:sldId id="411" r:id="rId83"/>
    <p:sldId id="412" r:id="rId84"/>
    <p:sldId id="413" r:id="rId85"/>
    <p:sldId id="414" r:id="rId86"/>
    <p:sldId id="415" r:id="rId87"/>
    <p:sldId id="416" r:id="rId88"/>
    <p:sldId id="417" r:id="rId89"/>
    <p:sldId id="616" r:id="rId90"/>
    <p:sldId id="419" r:id="rId91"/>
    <p:sldId id="420" r:id="rId92"/>
    <p:sldId id="421" r:id="rId93"/>
    <p:sldId id="422" r:id="rId94"/>
    <p:sldId id="423" r:id="rId95"/>
    <p:sldId id="424" r:id="rId96"/>
    <p:sldId id="617" r:id="rId97"/>
    <p:sldId id="425" r:id="rId98"/>
    <p:sldId id="426" r:id="rId99"/>
    <p:sldId id="618" r:id="rId100"/>
    <p:sldId id="428" r:id="rId101"/>
    <p:sldId id="429" r:id="rId102"/>
    <p:sldId id="430" r:id="rId103"/>
    <p:sldId id="431" r:id="rId104"/>
    <p:sldId id="432" r:id="rId105"/>
    <p:sldId id="620" r:id="rId106"/>
    <p:sldId id="433" r:id="rId107"/>
    <p:sldId id="434" r:id="rId108"/>
    <p:sldId id="436" r:id="rId109"/>
    <p:sldId id="437" r:id="rId110"/>
    <p:sldId id="641" r:id="rId111"/>
    <p:sldId id="642" r:id="rId112"/>
    <p:sldId id="643" r:id="rId113"/>
    <p:sldId id="645" r:id="rId114"/>
    <p:sldId id="647" r:id="rId115"/>
    <p:sldId id="648" r:id="rId116"/>
    <p:sldId id="649" r:id="rId117"/>
    <p:sldId id="650" r:id="rId118"/>
    <p:sldId id="651" r:id="rId119"/>
    <p:sldId id="652" r:id="rId120"/>
    <p:sldId id="653" r:id="rId121"/>
    <p:sldId id="654" r:id="rId122"/>
    <p:sldId id="655" r:id="rId123"/>
    <p:sldId id="656" r:id="rId124"/>
    <p:sldId id="657" r:id="rId125"/>
    <p:sldId id="694" r:id="rId126"/>
    <p:sldId id="695" r:id="rId127"/>
    <p:sldId id="696" r:id="rId128"/>
    <p:sldId id="665" r:id="rId129"/>
    <p:sldId id="666" r:id="rId130"/>
    <p:sldId id="668" r:id="rId131"/>
    <p:sldId id="669" r:id="rId132"/>
    <p:sldId id="670" r:id="rId133"/>
    <p:sldId id="686" r:id="rId134"/>
    <p:sldId id="687" r:id="rId135"/>
    <p:sldId id="688" r:id="rId136"/>
    <p:sldId id="689" r:id="rId137"/>
    <p:sldId id="690" r:id="rId138"/>
    <p:sldId id="691" r:id="rId139"/>
    <p:sldId id="693" r:id="rId140"/>
    <p:sldId id="697" r:id="rId141"/>
    <p:sldId id="633" r:id="rId142"/>
    <p:sldId id="638" r:id="rId143"/>
    <p:sldId id="634" r:id="rId144"/>
    <p:sldId id="635" r:id="rId145"/>
    <p:sldId id="636" r:id="rId146"/>
    <p:sldId id="637" r:id="rId147"/>
    <p:sldId id="366" r:id="rId148"/>
    <p:sldId id="631" r:id="rId149"/>
    <p:sldId id="624" r:id="rId150"/>
    <p:sldId id="538" r:id="rId151"/>
    <p:sldId id="539" r:id="rId152"/>
    <p:sldId id="540" r:id="rId153"/>
    <p:sldId id="541" r:id="rId154"/>
    <p:sldId id="542" r:id="rId155"/>
    <p:sldId id="625" r:id="rId156"/>
    <p:sldId id="544" r:id="rId157"/>
    <p:sldId id="545" r:id="rId158"/>
    <p:sldId id="546" r:id="rId159"/>
    <p:sldId id="626" r:id="rId160"/>
    <p:sldId id="548" r:id="rId161"/>
    <p:sldId id="549" r:id="rId162"/>
    <p:sldId id="550" r:id="rId163"/>
    <p:sldId id="551" r:id="rId164"/>
    <p:sldId id="552" r:id="rId165"/>
    <p:sldId id="627" r:id="rId166"/>
    <p:sldId id="628" r:id="rId167"/>
    <p:sldId id="700" r:id="rId168"/>
    <p:sldId id="698" r:id="rId169"/>
    <p:sldId id="699" r:id="rId170"/>
    <p:sldId id="356" r:id="rId1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71298" autoAdjust="0"/>
  </p:normalViewPr>
  <p:slideViewPr>
    <p:cSldViewPr snapToGrid="0" snapToObjects="1">
      <p:cViewPr varScale="1">
        <p:scale>
          <a:sx n="117" d="100"/>
          <a:sy n="117" d="100"/>
        </p:scale>
        <p:origin x="1444" y="8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7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heme" Target="theme/theme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de-DE"/>
        </a:p>
      </dgm:t>
    </dgm:pt>
    <dgm:pt modelId="{031314DA-2242-4CAA-B6B3-A6FD2279EA8E}">
      <dgm:prSet phldrT="[Text]" custT="1"/>
      <dgm:spPr>
        <a:solidFill>
          <a:schemeClr val="tx2">
            <a:lumMod val="75000"/>
          </a:schemeClr>
        </a:solidFill>
      </dgm:spPr>
      <dgm:t>
        <a:bodyPr/>
        <a:lstStyle/>
        <a:p>
          <a:r>
            <a:rPr lang="en-GB" sz="2400" b="1" dirty="0"/>
            <a:t>Investigación forense digital</a:t>
          </a:r>
          <a:endParaRPr lang="es-ES" sz="2400" b="1" dirty="0"/>
        </a:p>
      </dgm:t>
    </dgm:pt>
    <dgm:pt modelId="{2D82FDBC-9467-4FB4-A1BE-4CB049D1C333}" type="parTrans" cxnId="{F9D42539-0231-4BAB-AF64-31D02472148C}">
      <dgm:prSet/>
      <dgm:spPr/>
      <dgm:t>
        <a:bodyPr/>
        <a:lstStyle/>
        <a:p>
          <a:endParaRPr lang="en-GB" dirty="0"/>
        </a:p>
      </dgm:t>
    </dgm:pt>
    <dgm:pt modelId="{24C2A7B5-7230-4BD6-A213-EF2AAFB0329A}" type="sibTrans" cxnId="{F9D42539-0231-4BAB-AF64-31D02472148C}">
      <dgm:prSet/>
      <dgm:spPr/>
      <dgm:t>
        <a:bodyPr/>
        <a:lstStyle/>
        <a:p>
          <a:endParaRPr lang="en-GB" dirty="0"/>
        </a:p>
      </dgm:t>
    </dgm:pt>
    <dgm:pt modelId="{D6E64C49-15F3-4EA9-A76D-C561CF2C2115}">
      <dgm:prSet phldrT="[Text]" custT="1"/>
      <dgm:spPr/>
      <dgm:t>
        <a:bodyPr/>
        <a:lstStyle/>
        <a:p>
          <a:r>
            <a:rPr lang="en-GB" sz="1400" b="1" dirty="0"/>
            <a:t>Ciencia forense informática</a:t>
          </a:r>
          <a:endParaRPr lang="es-ES" sz="1400" b="1" dirty="0"/>
        </a:p>
      </dgm:t>
    </dgm:pt>
    <dgm:pt modelId="{0604D3C0-8608-464B-ACF3-9AF66E787A98}" type="parTrans" cxnId="{967D6447-9C5F-4EAF-9828-606CBB393B9D}">
      <dgm:prSet/>
      <dgm:spPr/>
      <dgm:t>
        <a:bodyPr/>
        <a:lstStyle/>
        <a:p>
          <a:endParaRPr lang="en-GB" dirty="0"/>
        </a:p>
      </dgm:t>
    </dgm:pt>
    <dgm:pt modelId="{CC214FF3-0526-4391-BA79-F517A920629D}" type="sibTrans" cxnId="{967D6447-9C5F-4EAF-9828-606CBB393B9D}">
      <dgm:prSet/>
      <dgm:spPr/>
      <dgm:t>
        <a:bodyPr/>
        <a:lstStyle/>
        <a:p>
          <a:endParaRPr lang="en-GB" dirty="0"/>
        </a:p>
      </dgm:t>
    </dgm:pt>
    <dgm:pt modelId="{3E1273AC-8F38-4BEF-AA98-95541B3D403A}">
      <dgm:prSet phldrT="[Text]" custT="1"/>
      <dgm:spPr>
        <a:solidFill>
          <a:schemeClr val="accent1">
            <a:lumMod val="60000"/>
            <a:lumOff val="40000"/>
          </a:schemeClr>
        </a:solidFill>
      </dgm:spPr>
      <dgm:t>
        <a:bodyPr/>
        <a:lstStyle/>
        <a:p>
          <a:r>
            <a:rPr lang="en-GB" sz="1400" b="1" dirty="0"/>
            <a:t>Ciencia forense móvil</a:t>
          </a:r>
          <a:endParaRPr lang="es-ES" sz="1400" b="1" noProof="0" dirty="0"/>
        </a:p>
      </dgm:t>
    </dgm:pt>
    <dgm:pt modelId="{25E89F94-31F1-4B18-BD71-47E105F0BD7E}" type="parTrans" cxnId="{2E9948BD-34DF-4C76-871E-78276D0143B0}">
      <dgm:prSet/>
      <dgm:spPr/>
      <dgm:t>
        <a:bodyPr/>
        <a:lstStyle/>
        <a:p>
          <a:endParaRPr lang="en-GB" dirty="0"/>
        </a:p>
      </dgm:t>
    </dgm:pt>
    <dgm:pt modelId="{8511B60F-EEC9-49D7-AF51-44320E0C4575}" type="sibTrans" cxnId="{2E9948BD-34DF-4C76-871E-78276D0143B0}">
      <dgm:prSet/>
      <dgm:spPr/>
      <dgm:t>
        <a:bodyPr/>
        <a:lstStyle/>
        <a:p>
          <a:endParaRPr lang="en-GB" dirty="0"/>
        </a:p>
      </dgm:t>
    </dgm:pt>
    <dgm:pt modelId="{A32329E3-9939-4C91-8A51-A1D8883F91B2}">
      <dgm:prSet phldrT="[Text]" custT="1"/>
      <dgm:spPr>
        <a:solidFill>
          <a:schemeClr val="accent1">
            <a:lumMod val="75000"/>
          </a:schemeClr>
        </a:solidFill>
      </dgm:spPr>
      <dgm:t>
        <a:bodyPr/>
        <a:lstStyle/>
        <a:p>
          <a:r>
            <a:rPr lang="en-GB" sz="1400" b="1" dirty="0"/>
            <a:t>Ciencia forense en red</a:t>
          </a:r>
          <a:endParaRPr lang="es-ES" sz="1400" b="1" dirty="0"/>
        </a:p>
      </dgm:t>
    </dgm:pt>
    <dgm:pt modelId="{C005ABB9-7D32-4071-AD9F-E08265B8E7ED}" type="parTrans" cxnId="{24EEEA58-60F8-48D1-8C73-0BF2360914D6}">
      <dgm:prSet/>
      <dgm:spPr/>
      <dgm:t>
        <a:bodyPr/>
        <a:lstStyle/>
        <a:p>
          <a:endParaRPr lang="en-GB" dirty="0"/>
        </a:p>
      </dgm:t>
    </dgm:pt>
    <dgm:pt modelId="{DE8085CB-B247-458B-9FF5-4F750410FE78}" type="sibTrans" cxnId="{24EEEA58-60F8-48D1-8C73-0BF2360914D6}">
      <dgm:prSet/>
      <dgm:spPr/>
      <dgm:t>
        <a:bodyPr/>
        <a:lstStyle/>
        <a:p>
          <a:endParaRPr lang="en-GB" dirty="0"/>
        </a:p>
      </dgm:t>
    </dgm:pt>
    <dgm:pt modelId="{A1719268-082B-4CDA-8044-D21A24474971}">
      <dgm:prSet custT="1"/>
      <dgm:spPr/>
      <dgm:t>
        <a:bodyPr/>
        <a:lstStyle/>
        <a:p>
          <a:r>
            <a:rPr lang="en-GB" sz="1400" noProof="0" dirty="0"/>
            <a:t>Ciencia forense</a:t>
          </a:r>
          <a:br/>
          <a:r>
            <a:rPr lang="en-GB" sz="1400" noProof="0" dirty="0"/>
            <a:t>post mortem</a:t>
          </a:r>
          <a:endParaRPr lang="es-ES" sz="1400" dirty="0"/>
        </a:p>
      </dgm:t>
    </dgm:pt>
    <dgm:pt modelId="{C160EAED-1AFB-423E-930D-9E9D02939C49}" type="parTrans" cxnId="{899C644A-D1F8-41FF-A08C-B3D8DF0BCACF}">
      <dgm:prSet/>
      <dgm:spPr/>
      <dgm:t>
        <a:bodyPr/>
        <a:lstStyle/>
        <a:p>
          <a:endParaRPr lang="en-GB" dirty="0"/>
        </a:p>
      </dgm:t>
    </dgm:pt>
    <dgm:pt modelId="{E68E00AA-2102-49FE-A773-97BFF377D6FA}" type="sibTrans" cxnId="{899C644A-D1F8-41FF-A08C-B3D8DF0BCACF}">
      <dgm:prSet/>
      <dgm:spPr/>
      <dgm:t>
        <a:bodyPr/>
        <a:lstStyle/>
        <a:p>
          <a:endParaRPr lang="en-GB" dirty="0"/>
        </a:p>
      </dgm:t>
    </dgm:pt>
    <dgm:pt modelId="{E4A61699-DC44-4145-80AC-CE34858D8C90}">
      <dgm:prSet custT="1"/>
      <dgm:spPr/>
      <dgm:t>
        <a:bodyPr/>
        <a:lstStyle/>
        <a:p>
          <a:r>
            <a:rPr lang="en-GB" sz="1400" dirty="0"/>
            <a:t>Ciencia forense en vivo</a:t>
          </a:r>
          <a:endParaRPr lang="es-ES" sz="1400" noProof="0" dirty="0"/>
        </a:p>
      </dgm:t>
    </dgm:pt>
    <dgm:pt modelId="{EDF38529-DC77-4102-8EC0-08728CE52C11}" type="parTrans" cxnId="{9141E11F-7338-4017-AE8E-76747FA0F34B}">
      <dgm:prSet/>
      <dgm:spPr/>
      <dgm:t>
        <a:bodyPr/>
        <a:lstStyle/>
        <a:p>
          <a:endParaRPr lang="en-GB" dirty="0"/>
        </a:p>
      </dgm:t>
    </dgm:pt>
    <dgm:pt modelId="{84240134-5350-47EF-8949-54E8CFE140F9}" type="sibTrans" cxnId="{9141E11F-7338-4017-AE8E-76747FA0F34B}">
      <dgm:prSet/>
      <dgm:spPr/>
      <dgm:t>
        <a:bodyPr/>
        <a:lstStyle/>
        <a:p>
          <a:endParaRPr lang="en-GB" dirty="0"/>
        </a:p>
      </dgm:t>
    </dgm:pt>
    <dgm:pt modelId="{CDF5D6EC-E797-414D-8734-6644507AFCEF}">
      <dgm:prSet custT="1"/>
      <dgm:spPr/>
      <dgm:t>
        <a:bodyPr/>
        <a:lstStyle/>
        <a:p>
          <a:r>
            <a:rPr lang="en-GB" sz="1400" noProof="0" dirty="0"/>
            <a:t>Ciencia forense de aplicación</a:t>
          </a:r>
          <a:endParaRPr lang="es-ES" sz="1400" noProof="0" dirty="0"/>
        </a:p>
      </dgm:t>
    </dgm:pt>
    <dgm:pt modelId="{178DCBB6-8F1D-415D-8FCF-9A7CF3A37F5F}" type="parTrans" cxnId="{368A974C-67B6-48BA-9999-947AEF83390A}">
      <dgm:prSet/>
      <dgm:spPr/>
      <dgm:t>
        <a:bodyPr/>
        <a:lstStyle/>
        <a:p>
          <a:endParaRPr lang="en-GB" dirty="0"/>
        </a:p>
      </dgm:t>
    </dgm:pt>
    <dgm:pt modelId="{645B8D76-E9E4-4671-8687-BD64A130F6E3}" type="sibTrans" cxnId="{368A974C-67B6-48BA-9999-947AEF83390A}">
      <dgm:prSet/>
      <dgm:spPr/>
      <dgm:t>
        <a:bodyPr/>
        <a:lstStyle/>
        <a:p>
          <a:endParaRPr lang="en-GB" dirty="0"/>
        </a:p>
      </dgm:t>
    </dgm:pt>
    <dgm:pt modelId="{5090F348-D384-493D-A6CF-1215841E8AA8}">
      <dgm:prSet custT="1"/>
      <dgm:spPr>
        <a:solidFill>
          <a:schemeClr val="accent1">
            <a:lumMod val="60000"/>
            <a:lumOff val="40000"/>
          </a:schemeClr>
        </a:solidFill>
      </dgm:spPr>
      <dgm:t>
        <a:bodyPr/>
        <a:lstStyle/>
        <a:p>
          <a:r>
            <a:rPr lang="en-GB" sz="1400" dirty="0"/>
            <a:t>Ciencia forense de Android</a:t>
          </a:r>
          <a:endParaRPr lang="es-ES" sz="1400" dirty="0"/>
        </a:p>
      </dgm:t>
    </dgm:pt>
    <dgm:pt modelId="{B306FA57-4221-4B33-91B4-588A574D9E89}" type="parTrans" cxnId="{B3849E74-29CA-48B6-94C3-C3A9CCC193B6}">
      <dgm:prSet/>
      <dgm:spPr>
        <a:ln>
          <a:solidFill>
            <a:schemeClr val="accent1">
              <a:lumMod val="60000"/>
              <a:lumOff val="40000"/>
            </a:schemeClr>
          </a:solidFill>
        </a:ln>
      </dgm:spPr>
      <dgm:t>
        <a:bodyPr/>
        <a:lstStyle/>
        <a:p>
          <a:endParaRPr lang="en-GB" dirty="0"/>
        </a:p>
      </dgm:t>
    </dgm:pt>
    <dgm:pt modelId="{4AE58CE3-C73D-4A68-9799-8B58779065CE}" type="sibTrans" cxnId="{B3849E74-29CA-48B6-94C3-C3A9CCC193B6}">
      <dgm:prSet/>
      <dgm:spPr/>
      <dgm:t>
        <a:bodyPr/>
        <a:lstStyle/>
        <a:p>
          <a:endParaRPr lang="en-GB" dirty="0"/>
        </a:p>
      </dgm:t>
    </dgm:pt>
    <dgm:pt modelId="{0007B8E5-41CA-4FCC-87A4-C99A572B3782}">
      <dgm:prSet custT="1"/>
      <dgm:spPr>
        <a:solidFill>
          <a:schemeClr val="accent1">
            <a:lumMod val="60000"/>
            <a:lumOff val="40000"/>
          </a:schemeClr>
        </a:solidFill>
      </dgm:spPr>
      <dgm:t>
        <a:bodyPr/>
        <a:lstStyle/>
        <a:p>
          <a:r>
            <a:rPr lang="en-GB" sz="1400" dirty="0"/>
            <a:t>Ciencia forense de iOS</a:t>
          </a:r>
          <a:endParaRPr lang="es-ES" sz="1400" dirty="0"/>
        </a:p>
      </dgm:t>
    </dgm:pt>
    <dgm:pt modelId="{38C928CE-2A05-4A8A-AAA6-7C05EAF92D42}" type="parTrans" cxnId="{850EDA6E-2186-47AD-89DE-02FC63EBA27F}">
      <dgm:prSet/>
      <dgm:spPr>
        <a:ln>
          <a:solidFill>
            <a:schemeClr val="accent1">
              <a:lumMod val="60000"/>
              <a:lumOff val="40000"/>
            </a:schemeClr>
          </a:solidFill>
        </a:ln>
      </dgm:spPr>
      <dgm:t>
        <a:bodyPr/>
        <a:lstStyle/>
        <a:p>
          <a:endParaRPr lang="en-GB" dirty="0"/>
        </a:p>
      </dgm:t>
    </dgm:pt>
    <dgm:pt modelId="{CE0B5108-A855-400B-A437-94583857E3CB}" type="sibTrans" cxnId="{850EDA6E-2186-47AD-89DE-02FC63EBA27F}">
      <dgm:prSet/>
      <dgm:spPr/>
      <dgm:t>
        <a:bodyPr/>
        <a:lstStyle/>
        <a:p>
          <a:endParaRPr lang="en-GB" dirty="0"/>
        </a:p>
      </dgm:t>
    </dgm:pt>
    <dgm:pt modelId="{310E6EB5-1D9F-41C4-A325-A57C8CFC7711}">
      <dgm:prSet custT="1"/>
      <dgm:spPr>
        <a:solidFill>
          <a:schemeClr val="accent1">
            <a:lumMod val="60000"/>
            <a:lumOff val="40000"/>
          </a:schemeClr>
        </a:solidFill>
      </dgm:spPr>
      <dgm:t>
        <a:bodyPr/>
        <a:lstStyle/>
        <a:p>
          <a:r>
            <a:rPr lang="en-GB" sz="1400" dirty="0"/>
            <a:t>Windows Phone/Symbian/otros</a:t>
          </a:r>
          <a:endParaRPr lang="es-ES" sz="1400" dirty="0"/>
        </a:p>
      </dgm:t>
    </dgm:pt>
    <dgm:pt modelId="{B95A273E-6E8D-4F23-A1B6-A235BB0307C1}" type="parTrans" cxnId="{4C651151-45E6-4D7B-9531-C297CAFCB4B5}">
      <dgm:prSet/>
      <dgm:spPr>
        <a:ln>
          <a:solidFill>
            <a:schemeClr val="accent1">
              <a:lumMod val="60000"/>
              <a:lumOff val="40000"/>
            </a:schemeClr>
          </a:solidFill>
        </a:ln>
      </dgm:spPr>
      <dgm:t>
        <a:bodyPr/>
        <a:lstStyle/>
        <a:p>
          <a:endParaRPr lang="en-GB" dirty="0"/>
        </a:p>
      </dgm:t>
    </dgm:pt>
    <dgm:pt modelId="{08110150-9D60-449E-A793-A73916035ED8}" type="sibTrans" cxnId="{4C651151-45E6-4D7B-9531-C297CAFCB4B5}">
      <dgm:prSet/>
      <dgm:spPr/>
      <dgm:t>
        <a:bodyPr/>
        <a:lstStyle/>
        <a:p>
          <a:endParaRPr lang="en-GB" dirty="0"/>
        </a:p>
      </dgm:t>
    </dgm:pt>
    <dgm:pt modelId="{773C9007-FC53-49BB-9EC0-FA8254F9F219}">
      <dgm:prSet custT="1"/>
      <dgm:spPr>
        <a:solidFill>
          <a:schemeClr val="accent1">
            <a:lumMod val="75000"/>
          </a:schemeClr>
        </a:solidFill>
      </dgm:spPr>
      <dgm:t>
        <a:bodyPr/>
        <a:lstStyle/>
        <a:p>
          <a:r>
            <a:rPr lang="en-GB" sz="1400" dirty="0"/>
            <a:t>Ciencia forense de la red en vivo</a:t>
          </a:r>
          <a:endParaRPr lang="es-ES" sz="1400" dirty="0"/>
        </a:p>
      </dgm:t>
    </dgm:pt>
    <dgm:pt modelId="{2593641B-5A80-4F1E-A4A1-07A0D80F0BAA}" type="parTrans" cxnId="{592B542E-8873-40A1-BB7E-E85A38DB80C0}">
      <dgm:prSet/>
      <dgm:spPr>
        <a:ln>
          <a:solidFill>
            <a:schemeClr val="accent1">
              <a:lumMod val="75000"/>
            </a:schemeClr>
          </a:solidFill>
        </a:ln>
      </dgm:spPr>
      <dgm:t>
        <a:bodyPr/>
        <a:lstStyle/>
        <a:p>
          <a:endParaRPr lang="en-GB" dirty="0"/>
        </a:p>
      </dgm:t>
    </dgm:pt>
    <dgm:pt modelId="{C89F31D6-BEDD-4F8E-B4B4-E3F4E996D05D}" type="sibTrans" cxnId="{592B542E-8873-40A1-BB7E-E85A38DB80C0}">
      <dgm:prSet/>
      <dgm:spPr/>
      <dgm:t>
        <a:bodyPr/>
        <a:lstStyle/>
        <a:p>
          <a:endParaRPr lang="en-GB" dirty="0"/>
        </a:p>
      </dgm:t>
    </dgm:pt>
    <dgm:pt modelId="{1E008C64-E418-48F2-AF62-BD8766C2B2AE}">
      <dgm:prSet custT="1"/>
      <dgm:spPr>
        <a:solidFill>
          <a:schemeClr val="accent1">
            <a:lumMod val="75000"/>
          </a:schemeClr>
        </a:solidFill>
      </dgm:spPr>
      <dgm:t>
        <a:bodyPr/>
        <a:lstStyle/>
        <a:p>
          <a:r>
            <a:rPr lang="en-GB" sz="1400" dirty="0"/>
            <a:t>Ciencia forense de paquetes capturados</a:t>
          </a:r>
          <a:endParaRPr lang="es-ES" sz="1400" dirty="0"/>
        </a:p>
      </dgm:t>
    </dgm:pt>
    <dgm:pt modelId="{EFBFFCF8-491F-4346-8299-85F8ED40882A}" type="parTrans" cxnId="{B8F59506-CE20-4404-A016-877D127D3FD9}">
      <dgm:prSet/>
      <dgm:spPr>
        <a:ln>
          <a:solidFill>
            <a:schemeClr val="accent1">
              <a:lumMod val="75000"/>
            </a:schemeClr>
          </a:solidFill>
        </a:ln>
      </dgm:spPr>
      <dgm:t>
        <a:bodyPr/>
        <a:lstStyle/>
        <a:p>
          <a:endParaRPr lang="en-GB" dirty="0"/>
        </a:p>
      </dgm:t>
    </dgm:pt>
    <dgm:pt modelId="{CEC8676D-C000-4EC8-A203-7E93B2728488}" type="sibTrans" cxnId="{B8F59506-CE20-4404-A016-877D127D3FD9}">
      <dgm:prSet/>
      <dgm:spPr/>
      <dgm:t>
        <a:bodyPr/>
        <a:lstStyle/>
        <a:p>
          <a:endParaRPr lang="en-GB" dirty="0"/>
        </a:p>
      </dgm:t>
    </dgm:pt>
    <dgm:pt modelId="{629BDA9D-4AEF-4A69-90B4-C6C9E18DA307}">
      <dgm:prSet/>
      <dgm:spPr>
        <a:solidFill>
          <a:schemeClr val="accent1">
            <a:lumMod val="60000"/>
            <a:lumOff val="40000"/>
          </a:schemeClr>
        </a:solidFill>
      </dgm:spPr>
      <dgm:t>
        <a:bodyPr/>
        <a:lstStyle/>
        <a:p>
          <a:r>
            <a:t>Otros, por ejemplo, navegación por satélite.</a:t>
          </a:r>
          <a:endParaRPr lang="es-ES" dirty="0"/>
        </a:p>
      </dgm:t>
    </dgm:pt>
    <dgm:pt modelId="{7C81572A-7A88-4CF9-9ACB-56B4A040545E}" type="parTrans" cxnId="{6E39D18A-C85B-4F9F-ACCE-2139164E7191}">
      <dgm:prSet/>
      <dgm:spPr>
        <a:ln>
          <a:solidFill>
            <a:schemeClr val="accent1">
              <a:lumMod val="60000"/>
              <a:lumOff val="40000"/>
            </a:schemeClr>
          </a:solidFill>
        </a:ln>
      </dgm:spPr>
      <dgm:t>
        <a:bodyPr/>
        <a:lstStyle/>
        <a:p>
          <a:endParaRPr lang="en-GB" dirty="0"/>
        </a:p>
      </dgm:t>
    </dgm:pt>
    <dgm:pt modelId="{A3671FEA-A319-415D-9BCE-0C1B07DDCB24}" type="sibTrans" cxnId="{6E39D18A-C85B-4F9F-ACCE-2139164E7191}">
      <dgm:prSet/>
      <dgm:spPr/>
      <dgm:t>
        <a:bodyPr/>
        <a:lstStyle/>
        <a:p>
          <a:endParaRPr lang="en-GB" dirty="0"/>
        </a:p>
      </dgm:t>
    </dgm:pt>
    <dgm:pt modelId="{EF126347-4095-4D31-9C97-638E5C138575}">
      <dgm:prSet/>
      <dgm:spPr>
        <a:solidFill>
          <a:schemeClr val="accent1">
            <a:lumMod val="75000"/>
          </a:schemeClr>
        </a:solidFill>
      </dgm:spPr>
      <dgm:t>
        <a:bodyPr/>
        <a:lstStyle/>
        <a:p>
          <a:r>
            <a:t>Análisis de Malware</a:t>
          </a:r>
          <a:endParaRPr lang="es-ES" dirty="0"/>
        </a:p>
      </dgm:t>
    </dgm:pt>
    <dgm:pt modelId="{EECCD84F-4E27-4DA1-B51D-55E7C0D734EB}" type="parTrans" cxnId="{C37C171C-3BEC-4597-897C-9896E9F02878}">
      <dgm:prSet/>
      <dgm:spPr/>
      <dgm:t>
        <a:bodyPr/>
        <a:lstStyle/>
        <a:p>
          <a:endParaRPr lang="en-GB" dirty="0"/>
        </a:p>
      </dgm:t>
    </dgm:pt>
    <dgm:pt modelId="{AD78A869-18CD-4F8C-A692-5CDFFCDF859A}" type="sibTrans" cxnId="{C37C171C-3BEC-4597-897C-9896E9F02878}">
      <dgm:prSet/>
      <dgm:spPr/>
      <dgm:t>
        <a:bodyPr/>
        <a:lstStyle/>
        <a:p>
          <a:endParaRPr lang="en-GB" dirty="0"/>
        </a:p>
      </dgm:t>
    </dgm:pt>
    <dgm:pt modelId="{D4C873C4-2209-4561-9C4F-5908425B0E66}">
      <dgm:prSet/>
      <dgm:spPr/>
      <dgm:t>
        <a:bodyPr/>
        <a:lstStyle/>
        <a:p>
          <a:r>
            <a:t>Otros dispositivos forenses: DVR, enrutadores, consolas de vídeojuegos, dispositivos de skimming, etc.</a:t>
          </a:r>
          <a:endParaRPr lang="es-ES" dirty="0"/>
        </a:p>
      </dgm:t>
    </dgm:pt>
    <dgm:pt modelId="{C377A381-A42B-40DF-B36B-100A2722C927}" type="parTrans" cxnId="{B076AF8B-FAFC-4251-B8AC-3A73142F9B3C}">
      <dgm:prSet/>
      <dgm:spPr/>
      <dgm:t>
        <a:bodyPr/>
        <a:lstStyle/>
        <a:p>
          <a:endParaRPr lang="en-GB" dirty="0"/>
        </a:p>
      </dgm:t>
    </dgm:pt>
    <dgm:pt modelId="{891528D1-D9D5-47EB-85D6-E91745AF1653}" type="sibTrans" cxnId="{B076AF8B-FAFC-4251-B8AC-3A73142F9B3C}">
      <dgm:prSet/>
      <dgm:spPr/>
      <dgm:t>
        <a:bodyPr/>
        <a:lstStyle/>
        <a:p>
          <a:endParaRPr lang="en-GB" dirty="0"/>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45645" custScaleY="76647">
        <dgm:presLayoutVars>
          <dgm:chPref val="3"/>
        </dgm:presLayoutVars>
      </dgm:prSet>
      <dgm:spPr/>
    </dgm:pt>
    <dgm:pt modelId="{D0C737AD-9600-4B4C-8287-DBA7A3A656CB}" type="pres">
      <dgm:prSet presAssocID="{031314DA-2242-4CAA-B6B3-A6FD2279EA8E}" presName="rootConnector1" presStyleLbl="node1" presStyleIdx="0" presStyleCnt="0"/>
      <dgm:spPr/>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3"/>
      <dgm:spPr/>
    </dgm:pt>
    <dgm:pt modelId="{0E76AF4B-E128-4921-A857-32E190A936C3}" type="pres">
      <dgm:prSet presAssocID="{D6E64C49-15F3-4EA9-A76D-C561CF2C2115}" presName="hierRoot2" presStyleCnt="0">
        <dgm:presLayoutVars>
          <dgm:hierBranch val="init"/>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3" custScaleY="52477" custLinFactNeighborX="-35943" custLinFactNeighborY="-3126">
        <dgm:presLayoutVars>
          <dgm:chPref val="3"/>
        </dgm:presLayoutVars>
      </dgm:prSet>
      <dgm:spPr/>
    </dgm:pt>
    <dgm:pt modelId="{035EBF1B-01A2-42DF-A85C-9EE335465D40}" type="pres">
      <dgm:prSet presAssocID="{D6E64C49-15F3-4EA9-A76D-C561CF2C2115}" presName="rootConnector" presStyleLbl="node2" presStyleIdx="0" presStyleCnt="3"/>
      <dgm:spPr/>
    </dgm:pt>
    <dgm:pt modelId="{693E643D-3C04-4DD0-8990-56110E958AFC}" type="pres">
      <dgm:prSet presAssocID="{D6E64C49-15F3-4EA9-A76D-C561CF2C2115}" presName="hierChild4" presStyleCnt="0"/>
      <dgm:spPr/>
    </dgm:pt>
    <dgm:pt modelId="{0D57FD57-F1FF-49D2-8216-62643AE51EA5}" type="pres">
      <dgm:prSet presAssocID="{C160EAED-1AFB-423E-930D-9E9D02939C49}" presName="Name37" presStyleLbl="parChTrans1D3" presStyleIdx="0" presStyleCnt="11"/>
      <dgm:spPr/>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1" custScaleX="101547" custScaleY="73567" custLinFactNeighborX="-36486" custLinFactNeighborY="-36280">
        <dgm:presLayoutVars>
          <dgm:chPref val="3"/>
        </dgm:presLayoutVars>
      </dgm:prSet>
      <dgm:spPr/>
    </dgm:pt>
    <dgm:pt modelId="{04A545E0-4A3E-49E1-B8C9-167787EDC744}" type="pres">
      <dgm:prSet presAssocID="{A1719268-082B-4CDA-8044-D21A24474971}" presName="rootConnector" presStyleLbl="node3" presStyleIdx="0" presStyleCnt="11"/>
      <dgm:spPr/>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9DC2D7F-AE93-4BDD-98B7-D7B1597529D9}" type="pres">
      <dgm:prSet presAssocID="{EDF38529-DC77-4102-8EC0-08728CE52C11}" presName="Name37" presStyleLbl="parChTrans1D3" presStyleIdx="1" presStyleCnt="11"/>
      <dgm:spPr/>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1" presStyleCnt="11" custScaleX="101547" custScaleY="74501" custLinFactNeighborX="-36486" custLinFactNeighborY="-70713">
        <dgm:presLayoutVars>
          <dgm:chPref val="3"/>
        </dgm:presLayoutVars>
      </dgm:prSet>
      <dgm:spPr/>
    </dgm:pt>
    <dgm:pt modelId="{AAF39A7A-75AB-462B-9331-DE6FE54A4485}" type="pres">
      <dgm:prSet presAssocID="{E4A61699-DC44-4145-80AC-CE34858D8C90}" presName="rootConnector" presStyleLbl="node3" presStyleIdx="1" presStyleCnt="11"/>
      <dgm:spPr/>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3A5B5904-2F25-46A1-8850-9C62CF2AD841}" type="pres">
      <dgm:prSet presAssocID="{178DCBB6-8F1D-415D-8FCF-9A7CF3A37F5F}" presName="Name37" presStyleLbl="parChTrans1D3" presStyleIdx="2" presStyleCnt="11"/>
      <dgm:spPr/>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2" presStyleCnt="11" custScaleX="102650" custScaleY="74501" custLinFactY="-6270" custLinFactNeighborX="-36486" custLinFactNeighborY="-100000">
        <dgm:presLayoutVars>
          <dgm:chPref val="3"/>
        </dgm:presLayoutVars>
      </dgm:prSet>
      <dgm:spPr/>
    </dgm:pt>
    <dgm:pt modelId="{6EDE97B6-8406-4090-B787-710F7C435AC6}" type="pres">
      <dgm:prSet presAssocID="{CDF5D6EC-E797-414D-8734-6644507AFCEF}" presName="rootConnector" presStyleLbl="node3" presStyleIdx="2" presStyleCnt="11"/>
      <dgm:spPr/>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64D1CD5B-1EE2-47FC-8EA0-5BDAC2C236B9}" type="pres">
      <dgm:prSet presAssocID="{C377A381-A42B-40DF-B36B-100A2722C927}" presName="Name37" presStyleLbl="parChTrans1D3" presStyleIdx="3" presStyleCnt="11"/>
      <dgm:spPr/>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3" presStyleCnt="11" custScaleX="104558" custLinFactY="-32171" custLinFactNeighborX="-38035" custLinFactNeighborY="-100000">
        <dgm:presLayoutVars>
          <dgm:chPref val="3"/>
        </dgm:presLayoutVars>
      </dgm:prSet>
      <dgm:spPr/>
    </dgm:pt>
    <dgm:pt modelId="{AB481D8E-CBE0-4439-AAC1-15EBCADA89F7}" type="pres">
      <dgm:prSet presAssocID="{D4C873C4-2209-4561-9C4F-5908425B0E66}" presName="rootConnector" presStyleLbl="node3" presStyleIdx="3" presStyleCnt="11"/>
      <dgm:spPr/>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3"/>
      <dgm:spPr/>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3" custScaleY="52397" custLinFactNeighborX="-1102" custLinFactNeighborY="-765">
        <dgm:presLayoutVars>
          <dgm:chPref val="3"/>
        </dgm:presLayoutVars>
      </dgm:prSet>
      <dgm:spPr/>
    </dgm:pt>
    <dgm:pt modelId="{F5F5EEEF-B445-4176-8E1F-2019F7DBDCEC}" type="pres">
      <dgm:prSet presAssocID="{3E1273AC-8F38-4BEF-AA98-95541B3D403A}" presName="rootConnector" presStyleLbl="node2" presStyleIdx="1" presStyleCnt="3"/>
      <dgm:spPr/>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4" presStyleCnt="11"/>
      <dgm:spPr/>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4" presStyleCnt="11" custScaleX="85907" custScaleY="45337" custLinFactNeighborX="-1532" custLinFactNeighborY="-35198">
        <dgm:presLayoutVars>
          <dgm:chPref val="3"/>
        </dgm:presLayoutVars>
      </dgm:prSet>
      <dgm:spPr/>
    </dgm:pt>
    <dgm:pt modelId="{5F8B0443-503B-4DEE-86A3-A72FB9A0006A}" type="pres">
      <dgm:prSet presAssocID="{5090F348-D384-493D-A6CF-1215841E8AA8}" presName="rootConnector" presStyleLbl="node3" presStyleIdx="4" presStyleCnt="11"/>
      <dgm:spPr/>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5" presStyleCnt="11"/>
      <dgm:spPr/>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5" presStyleCnt="11" custScaleX="85907" custScaleY="45337" custLinFactNeighborX="-1531" custLinFactNeighborY="-66569">
        <dgm:presLayoutVars>
          <dgm:chPref val="3"/>
        </dgm:presLayoutVars>
      </dgm:prSet>
      <dgm:spPr/>
    </dgm:pt>
    <dgm:pt modelId="{81F2813E-FFFC-4E7D-8546-6A60C4A18C51}" type="pres">
      <dgm:prSet presAssocID="{0007B8E5-41CA-4FCC-87A4-C99A572B3782}" presName="rootConnector" presStyleLbl="node3" presStyleIdx="5" presStyleCnt="11"/>
      <dgm:spPr/>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6" presStyleCnt="11"/>
      <dgm:spPr/>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6" presStyleCnt="11" custScaleX="85907" custScaleY="65299" custLinFactNeighborX="-1506" custLinFactNeighborY="-97176">
        <dgm:presLayoutVars>
          <dgm:chPref val="3"/>
        </dgm:presLayoutVars>
      </dgm:prSet>
      <dgm:spPr/>
    </dgm:pt>
    <dgm:pt modelId="{867D9A73-CB57-4C59-BD46-D190F3FEDDCB}" type="pres">
      <dgm:prSet presAssocID="{310E6EB5-1D9F-41C4-A325-A57C8CFC7711}" presName="rootConnector" presStyleLbl="node3" presStyleIdx="6" presStyleCnt="11"/>
      <dgm:spPr/>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F3151E0-169C-41D6-8CE0-24AB5571C972}" type="pres">
      <dgm:prSet presAssocID="{7C81572A-7A88-4CF9-9ACB-56B4A040545E}" presName="Name37" presStyleLbl="parChTrans1D3" presStyleIdx="7" presStyleCnt="11"/>
      <dgm:spPr/>
    </dgm:pt>
    <dgm:pt modelId="{5633574F-DEF0-4301-BF9A-6F1E57826702}" type="pres">
      <dgm:prSet presAssocID="{629BDA9D-4AEF-4A69-90B4-C6C9E18DA307}" presName="hierRoot2" presStyleCnt="0">
        <dgm:presLayoutVars>
          <dgm:hierBranch val="init"/>
        </dgm:presLayoutVars>
      </dgm:prSet>
      <dgm:spPr/>
    </dgm:pt>
    <dgm:pt modelId="{FF7DD54C-6A9C-4249-B50D-68DE13F271F5}" type="pres">
      <dgm:prSet presAssocID="{629BDA9D-4AEF-4A69-90B4-C6C9E18DA307}" presName="rootComposite" presStyleCnt="0"/>
      <dgm:spPr/>
    </dgm:pt>
    <dgm:pt modelId="{BA3AA106-B34E-4109-AC6D-70F574478CAF}" type="pres">
      <dgm:prSet presAssocID="{629BDA9D-4AEF-4A69-90B4-C6C9E18DA307}" presName="rootText" presStyleLbl="node3" presStyleIdx="7" presStyleCnt="11" custScaleX="87872" custScaleY="57110" custLinFactY="-26479" custLinFactNeighborX="-2067" custLinFactNeighborY="-100000">
        <dgm:presLayoutVars>
          <dgm:chPref val="3"/>
        </dgm:presLayoutVars>
      </dgm:prSet>
      <dgm:spPr/>
    </dgm:pt>
    <dgm:pt modelId="{3EFEC2CA-ECAE-4E09-A2A1-51A71A779898}" type="pres">
      <dgm:prSet presAssocID="{629BDA9D-4AEF-4A69-90B4-C6C9E18DA307}" presName="rootConnector" presStyleLbl="node3" presStyleIdx="7" presStyleCnt="11"/>
      <dgm:spPr/>
    </dgm:pt>
    <dgm:pt modelId="{F1A04C64-A52B-4865-8889-C880340B566C}" type="pres">
      <dgm:prSet presAssocID="{629BDA9D-4AEF-4A69-90B4-C6C9E18DA307}" presName="hierChild4" presStyleCnt="0"/>
      <dgm:spPr/>
    </dgm:pt>
    <dgm:pt modelId="{17AFA652-6735-4B64-B150-777E86407280}" type="pres">
      <dgm:prSet presAssocID="{629BDA9D-4AEF-4A69-90B4-C6C9E18DA307}"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3"/>
      <dgm:spPr/>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3" custScaleY="55548" custLinFactNeighborX="3586" custLinFactNeighborY="-3188">
        <dgm:presLayoutVars>
          <dgm:chPref val="3"/>
        </dgm:presLayoutVars>
      </dgm:prSet>
      <dgm:spPr/>
    </dgm:pt>
    <dgm:pt modelId="{7F1982B5-C555-4A69-9FFA-620428F7867C}" type="pres">
      <dgm:prSet presAssocID="{A32329E3-9939-4C91-8A51-A1D8883F91B2}" presName="rootConnector" presStyleLbl="node2" presStyleIdx="2" presStyleCnt="3"/>
      <dgm:spPr/>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8" presStyleCnt="11"/>
      <dgm:spPr/>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8" presStyleCnt="11" custScaleX="87986" custScaleY="59966" custLinFactNeighborX="982" custLinFactNeighborY="-37493">
        <dgm:presLayoutVars>
          <dgm:chPref val="3"/>
        </dgm:presLayoutVars>
      </dgm:prSet>
      <dgm:spPr/>
    </dgm:pt>
    <dgm:pt modelId="{9689E889-083A-4C10-867D-7FCA542406EE}" type="pres">
      <dgm:prSet presAssocID="{773C9007-FC53-49BB-9EC0-FA8254F9F219}" presName="rootConnector" presStyleLbl="node3" presStyleIdx="8" presStyleCnt="11"/>
      <dgm:spPr/>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9" presStyleCnt="11"/>
      <dgm:spPr/>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9" presStyleCnt="11" custScaleX="87986" custScaleY="67921" custLinFactNeighborX="982" custLinFactNeighborY="-66569">
        <dgm:presLayoutVars>
          <dgm:chPref val="3"/>
        </dgm:presLayoutVars>
      </dgm:prSet>
      <dgm:spPr/>
    </dgm:pt>
    <dgm:pt modelId="{D33E208D-8211-4973-B424-E2DC23912F88}" type="pres">
      <dgm:prSet presAssocID="{1E008C64-E418-48F2-AF62-BD8766C2B2AE}" presName="rootConnector" presStyleLbl="node3" presStyleIdx="9" presStyleCnt="11"/>
      <dgm:spPr/>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0" presStyleCnt="11"/>
      <dgm:spPr/>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0" presStyleCnt="11" custScaleX="88039" custScaleY="71973" custLinFactNeighborX="1327" custLinFactNeighborY="-93772">
        <dgm:presLayoutVars>
          <dgm:chPref val="3"/>
        </dgm:presLayoutVars>
      </dgm:prSet>
      <dgm:spPr/>
    </dgm:pt>
    <dgm:pt modelId="{43DBBBF1-AF01-4983-821A-5EED002335A5}" type="pres">
      <dgm:prSet presAssocID="{EF126347-4095-4D31-9C97-638E5C138575}" presName="rootConnector" presStyleLbl="node3" presStyleIdx="10" presStyleCnt="11"/>
      <dgm:spPr/>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4FF057C1-198E-4E9D-B016-E6752E09D7A0}" type="pres">
      <dgm:prSet presAssocID="{031314DA-2242-4CAA-B6B3-A6FD2279EA8E}" presName="hierChild3" presStyleCnt="0"/>
      <dgm:spPr/>
    </dgm:pt>
  </dgm:ptLst>
  <dgm:cxnLst>
    <dgm:cxn modelId="{E821BF03-9B03-7641-8E5D-28B3F39501FC}" type="presOf" srcId="{7C81572A-7A88-4CF9-9ACB-56B4A040545E}" destId="{3F3151E0-169C-41D6-8CE0-24AB5571C972}" srcOrd="0" destOrd="0" presId="urn:microsoft.com/office/officeart/2005/8/layout/orgChart1"/>
    <dgm:cxn modelId="{37E64B04-5228-674E-BCB8-0481BF2032D5}" type="presOf" srcId="{2593641B-5A80-4F1E-A4A1-07A0D80F0BAA}" destId="{03552278-51F2-4188-A74D-225313BD16F8}" srcOrd="0" destOrd="0" presId="urn:microsoft.com/office/officeart/2005/8/layout/orgChart1"/>
    <dgm:cxn modelId="{B8F59506-CE20-4404-A016-877D127D3FD9}" srcId="{A32329E3-9939-4C91-8A51-A1D8883F91B2}" destId="{1E008C64-E418-48F2-AF62-BD8766C2B2AE}" srcOrd="1" destOrd="0" parTransId="{EFBFFCF8-491F-4346-8299-85F8ED40882A}" sibTransId="{CEC8676D-C000-4EC8-A203-7E93B2728488}"/>
    <dgm:cxn modelId="{E447F00B-9253-0341-8C36-A0287C6A69B2}" type="presOf" srcId="{C377A381-A42B-40DF-B36B-100A2722C927}" destId="{64D1CD5B-1EE2-47FC-8EA0-5BDAC2C236B9}" srcOrd="0" destOrd="0" presId="urn:microsoft.com/office/officeart/2005/8/layout/orgChart1"/>
    <dgm:cxn modelId="{0787390D-56BB-6447-89F4-9B4994511897}" type="presOf" srcId="{C005ABB9-7D32-4071-AD9F-E08265B8E7ED}" destId="{3227F2A0-6CF1-4121-BA42-F363CC9CD018}" srcOrd="0" destOrd="0" presId="urn:microsoft.com/office/officeart/2005/8/layout/orgChart1"/>
    <dgm:cxn modelId="{44EE2B14-61DF-B04D-9E5A-12D66FDD2F69}" type="presOf" srcId="{B95A273E-6E8D-4F23-A1B6-A235BB0307C1}" destId="{E2571495-7184-4A93-85D3-7247B0E25DDD}" srcOrd="0"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2A78881E-3F4D-B940-919C-6A32ED3ED9FF}" type="presOf" srcId="{0007B8E5-41CA-4FCC-87A4-C99A572B3782}" destId="{500CD307-C0E4-4017-99BC-D8FA52224E27}" srcOrd="0" destOrd="0" presId="urn:microsoft.com/office/officeart/2005/8/layout/orgChart1"/>
    <dgm:cxn modelId="{9141E11F-7338-4017-AE8E-76747FA0F34B}" srcId="{D6E64C49-15F3-4EA9-A76D-C561CF2C2115}" destId="{E4A61699-DC44-4145-80AC-CE34858D8C90}" srcOrd="1" destOrd="0" parTransId="{EDF38529-DC77-4102-8EC0-08728CE52C11}" sibTransId="{84240134-5350-47EF-8949-54E8CFE140F9}"/>
    <dgm:cxn modelId="{D0BEA221-5282-9549-A905-BC879F9F25A5}" type="presOf" srcId="{A1719268-082B-4CDA-8044-D21A24474971}" destId="{04A545E0-4A3E-49E1-B8C9-167787EDC744}" srcOrd="1" destOrd="0" presId="urn:microsoft.com/office/officeart/2005/8/layout/orgChart1"/>
    <dgm:cxn modelId="{C76F8522-5B0E-6D4F-9F00-E57904C47257}" type="presOf" srcId="{1E008C64-E418-48F2-AF62-BD8766C2B2AE}" destId="{1767D0E3-0B48-43EE-A3F2-9F9CBA311C49}" srcOrd="0" destOrd="0" presId="urn:microsoft.com/office/officeart/2005/8/layout/orgChart1"/>
    <dgm:cxn modelId="{F89C9E24-9B81-FD43-BD3A-ECEC277052FF}" type="presOf" srcId="{773C9007-FC53-49BB-9EC0-FA8254F9F219}" destId="{9689E889-083A-4C10-867D-7FCA542406EE}" srcOrd="1" destOrd="0" presId="urn:microsoft.com/office/officeart/2005/8/layout/orgChart1"/>
    <dgm:cxn modelId="{A4111E29-4271-2543-9764-F8E34A27724E}" type="presOf" srcId="{7EF5C0A3-2857-451B-97FC-E5DDB73F47C5}" destId="{A5C46A2C-9532-4FFD-B706-BA93C12F160B}" srcOrd="0" destOrd="0" presId="urn:microsoft.com/office/officeart/2005/8/layout/orgChart1"/>
    <dgm:cxn modelId="{F7F1502B-D79A-B14B-8AA8-346BA706CE95}" type="presOf" srcId="{EDF38529-DC77-4102-8EC0-08728CE52C11}" destId="{29DC2D7F-AE93-4BDD-98B7-D7B1597529D9}" srcOrd="0"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9762C632-0353-0549-8440-D595A4026E46}" type="presOf" srcId="{0604D3C0-8608-464B-ACF3-9AF66E787A98}" destId="{E3E6EC51-3ED1-4337-B5C5-B226D7EA5C59}" srcOrd="0" destOrd="0" presId="urn:microsoft.com/office/officeart/2005/8/layout/orgChart1"/>
    <dgm:cxn modelId="{22C68B36-4484-1344-87F0-634B4D9A4219}" type="presOf" srcId="{773C9007-FC53-49BB-9EC0-FA8254F9F219}" destId="{C6D11E7F-ABF3-4B76-BBF2-8470D0117EA7}" srcOrd="0" destOrd="0" presId="urn:microsoft.com/office/officeart/2005/8/layout/orgChart1"/>
    <dgm:cxn modelId="{F9D42539-0231-4BAB-AF64-31D02472148C}" srcId="{7EF5C0A3-2857-451B-97FC-E5DDB73F47C5}" destId="{031314DA-2242-4CAA-B6B3-A6FD2279EA8E}" srcOrd="0" destOrd="0" parTransId="{2D82FDBC-9467-4FB4-A1BE-4CB049D1C333}" sibTransId="{24C2A7B5-7230-4BD6-A213-EF2AAFB0329A}"/>
    <dgm:cxn modelId="{503B3C3A-DB6B-E44F-B33D-6978712604B2}" type="presOf" srcId="{5090F348-D384-493D-A6CF-1215841E8AA8}" destId="{5F8B0443-503B-4DEE-86A3-A72FB9A0006A}" srcOrd="1" destOrd="0" presId="urn:microsoft.com/office/officeart/2005/8/layout/orgChart1"/>
    <dgm:cxn modelId="{29BA4F3A-3CA9-2E4D-B52E-057235009CDF}" type="presOf" srcId="{5090F348-D384-493D-A6CF-1215841E8AA8}" destId="{5E736E1D-85CF-422A-871E-0D4D19E5EEED}" srcOrd="0" destOrd="0" presId="urn:microsoft.com/office/officeart/2005/8/layout/orgChart1"/>
    <dgm:cxn modelId="{9F416440-54E2-2449-95CB-57E5487A9C13}" type="presOf" srcId="{E4A61699-DC44-4145-80AC-CE34858D8C90}" destId="{AAF39A7A-75AB-462B-9331-DE6FE54A4485}" srcOrd="1" destOrd="0" presId="urn:microsoft.com/office/officeart/2005/8/layout/orgChart1"/>
    <dgm:cxn modelId="{D6150D43-2E5F-B24D-8586-E3AAFD274C10}" type="presOf" srcId="{3E1273AC-8F38-4BEF-AA98-95541B3D403A}" destId="{E55EC117-E706-4B1F-8DA3-6F803617C1BE}" srcOrd="0" destOrd="0" presId="urn:microsoft.com/office/officeart/2005/8/layout/orgChart1"/>
    <dgm:cxn modelId="{E8684563-F1C6-6842-BCD9-C25BFE59140C}" type="presOf" srcId="{A32329E3-9939-4C91-8A51-A1D8883F91B2}" destId="{7F1982B5-C555-4A69-9FFA-620428F7867C}" srcOrd="1" destOrd="0" presId="urn:microsoft.com/office/officeart/2005/8/layout/orgChart1"/>
    <dgm:cxn modelId="{967D6447-9C5F-4EAF-9828-606CBB393B9D}" srcId="{031314DA-2242-4CAA-B6B3-A6FD2279EA8E}" destId="{D6E64C49-15F3-4EA9-A76D-C561CF2C2115}" srcOrd="0" destOrd="0" parTransId="{0604D3C0-8608-464B-ACF3-9AF66E787A98}" sibTransId="{CC214FF3-0526-4391-BA79-F517A920629D}"/>
    <dgm:cxn modelId="{00B41F69-5182-4740-AA5D-9E0DBBEE160A}" type="presOf" srcId="{D4C873C4-2209-4561-9C4F-5908425B0E66}" destId="{AB481D8E-CBE0-4439-AAC1-15EBCADA89F7}" srcOrd="1" destOrd="0" presId="urn:microsoft.com/office/officeart/2005/8/layout/orgChart1"/>
    <dgm:cxn modelId="{899C644A-D1F8-41FF-A08C-B3D8DF0BCACF}" srcId="{D6E64C49-15F3-4EA9-A76D-C561CF2C2115}" destId="{A1719268-082B-4CDA-8044-D21A24474971}" srcOrd="0" destOrd="0" parTransId="{C160EAED-1AFB-423E-930D-9E9D02939C49}" sibTransId="{E68E00AA-2102-49FE-A773-97BFF377D6FA}"/>
    <dgm:cxn modelId="{44DFC84A-A97A-C243-AE39-357AB9EBEFDD}" type="presOf" srcId="{B306FA57-4221-4B33-91B4-588A574D9E89}" destId="{FF2EAA7A-0C72-47B8-9B09-C9B44BDA18FE}" srcOrd="0" destOrd="0" presId="urn:microsoft.com/office/officeart/2005/8/layout/orgChart1"/>
    <dgm:cxn modelId="{369BAE6B-D335-A245-9F5D-3CB6480FE3F6}" type="presOf" srcId="{A32329E3-9939-4C91-8A51-A1D8883F91B2}" destId="{7B27B07C-4897-4A9B-849D-406F857EB4D3}" srcOrd="0" destOrd="0" presId="urn:microsoft.com/office/officeart/2005/8/layout/orgChart1"/>
    <dgm:cxn modelId="{32467D6C-7E8C-5745-9C6D-29468BA1C495}" type="presOf" srcId="{0007B8E5-41CA-4FCC-87A4-C99A572B3782}" destId="{81F2813E-FFFC-4E7D-8546-6A60C4A18C51}" srcOrd="1" destOrd="0" presId="urn:microsoft.com/office/officeart/2005/8/layout/orgChart1"/>
    <dgm:cxn modelId="{368A974C-67B6-48BA-9999-947AEF83390A}" srcId="{D6E64C49-15F3-4EA9-A76D-C561CF2C2115}" destId="{CDF5D6EC-E797-414D-8734-6644507AFCEF}" srcOrd="2" destOrd="0" parTransId="{178DCBB6-8F1D-415D-8FCF-9A7CF3A37F5F}" sibTransId="{645B8D76-E9E4-4671-8687-BD64A130F6E3}"/>
    <dgm:cxn modelId="{850EDA6E-2186-47AD-89DE-02FC63EBA27F}" srcId="{3E1273AC-8F38-4BEF-AA98-95541B3D403A}" destId="{0007B8E5-41CA-4FCC-87A4-C99A572B3782}" srcOrd="1" destOrd="0" parTransId="{38C928CE-2A05-4A8A-AAA6-7C05EAF92D42}" sibTransId="{CE0B5108-A855-400B-A437-94583857E3CB}"/>
    <dgm:cxn modelId="{50F3DB6E-046E-6B4B-996E-BCED9322908B}" type="presOf" srcId="{EFBFFCF8-491F-4346-8299-85F8ED40882A}" destId="{3D57B562-0703-4B8C-885F-1A6E6E8BF7E5}" srcOrd="0" destOrd="0" presId="urn:microsoft.com/office/officeart/2005/8/layout/orgChart1"/>
    <dgm:cxn modelId="{4C651151-45E6-4D7B-9531-C297CAFCB4B5}" srcId="{3E1273AC-8F38-4BEF-AA98-95541B3D403A}" destId="{310E6EB5-1D9F-41C4-A325-A57C8CFC7711}" srcOrd="2" destOrd="0" parTransId="{B95A273E-6E8D-4F23-A1B6-A235BB0307C1}" sibTransId="{08110150-9D60-449E-A793-A73916035ED8}"/>
    <dgm:cxn modelId="{B1683671-A23D-8347-BA69-31B86A01D35D}" type="presOf" srcId="{EF126347-4095-4D31-9C97-638E5C138575}" destId="{43DBBBF1-AF01-4983-821A-5EED002335A5}" srcOrd="1" destOrd="0" presId="urn:microsoft.com/office/officeart/2005/8/layout/orgChart1"/>
    <dgm:cxn modelId="{0EF41E72-1FEE-A844-89BF-4CBE3ECC7795}" type="presOf" srcId="{E4A61699-DC44-4145-80AC-CE34858D8C90}" destId="{B1505D27-7393-46A8-94B8-A780B39F4649}" srcOrd="0" destOrd="0" presId="urn:microsoft.com/office/officeart/2005/8/layout/orgChart1"/>
    <dgm:cxn modelId="{1FE8D672-318F-4A43-ACD1-D82F412707AC}" type="presOf" srcId="{629BDA9D-4AEF-4A69-90B4-C6C9E18DA307}" destId="{BA3AA106-B34E-4109-AC6D-70F574478CAF}" srcOrd="0" destOrd="0" presId="urn:microsoft.com/office/officeart/2005/8/layout/orgChart1"/>
    <dgm:cxn modelId="{94EAE172-9D26-CA41-B9F8-268FBC891ACC}" type="presOf" srcId="{031314DA-2242-4CAA-B6B3-A6FD2279EA8E}" destId="{AE6E1A79-ACC2-4B43-9252-888CB64F0709}" srcOrd="0" destOrd="0" presId="urn:microsoft.com/office/officeart/2005/8/layout/orgChart1"/>
    <dgm:cxn modelId="{B3849E74-29CA-48B6-94C3-C3A9CCC193B6}" srcId="{3E1273AC-8F38-4BEF-AA98-95541B3D403A}" destId="{5090F348-D384-493D-A6CF-1215841E8AA8}" srcOrd="0" destOrd="0" parTransId="{B306FA57-4221-4B33-91B4-588A574D9E89}" sibTransId="{4AE58CE3-C73D-4A68-9799-8B58779065CE}"/>
    <dgm:cxn modelId="{17AE6577-CA38-3B42-A493-2BDCE11A5200}" type="presOf" srcId="{3E1273AC-8F38-4BEF-AA98-95541B3D403A}" destId="{F5F5EEEF-B445-4176-8E1F-2019F7DBDCEC}" srcOrd="1" destOrd="0" presId="urn:microsoft.com/office/officeart/2005/8/layout/orgChart1"/>
    <dgm:cxn modelId="{D5949D57-D1B5-C94A-891E-4B7E28F4BF29}" type="presOf" srcId="{031314DA-2242-4CAA-B6B3-A6FD2279EA8E}" destId="{D0C737AD-9600-4B4C-8287-DBA7A3A656CB}" srcOrd="1"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AAF1727D-2196-384C-AC37-24E0FE9E491E}" type="presOf" srcId="{25E89F94-31F1-4B18-BD71-47E105F0BD7E}" destId="{6BB3E314-D2CC-4B49-AEA2-9E73D9C443DF}" srcOrd="0" destOrd="0" presId="urn:microsoft.com/office/officeart/2005/8/layout/orgChart1"/>
    <dgm:cxn modelId="{91EA6882-43ED-404D-8D81-0D0EF6B530A0}" type="presOf" srcId="{EECCD84F-4E27-4DA1-B51D-55E7C0D734EB}" destId="{3BB57654-547C-4FD0-8DFA-9975CED61D8E}" srcOrd="0" destOrd="0" presId="urn:microsoft.com/office/officeart/2005/8/layout/orgChart1"/>
    <dgm:cxn modelId="{2ADE4B82-B205-4344-A4B0-2B7FF7F6827B}" type="presOf" srcId="{310E6EB5-1D9F-41C4-A325-A57C8CFC7711}" destId="{867D9A73-CB57-4C59-BD46-D190F3FEDDCB}" srcOrd="1" destOrd="0" presId="urn:microsoft.com/office/officeart/2005/8/layout/orgChart1"/>
    <dgm:cxn modelId="{6906FD84-8874-9A45-9064-140CEBDF08A4}" type="presOf" srcId="{D6E64C49-15F3-4EA9-A76D-C561CF2C2115}" destId="{1108FBA0-E998-455D-9E8A-6A59BA651442}" srcOrd="0" destOrd="0" presId="urn:microsoft.com/office/officeart/2005/8/layout/orgChart1"/>
    <dgm:cxn modelId="{CA2FA186-3B39-864D-AEBC-2EE46DFBB769}" type="presOf" srcId="{CDF5D6EC-E797-414D-8734-6644507AFCEF}" destId="{780D3687-CEFE-46A7-B8E3-9EE0EA6B234E}" srcOrd="0" destOrd="0" presId="urn:microsoft.com/office/officeart/2005/8/layout/orgChart1"/>
    <dgm:cxn modelId="{6E39D18A-C85B-4F9F-ACCE-2139164E7191}" srcId="{3E1273AC-8F38-4BEF-AA98-95541B3D403A}" destId="{629BDA9D-4AEF-4A69-90B4-C6C9E18DA307}" srcOrd="3" destOrd="0" parTransId="{7C81572A-7A88-4CF9-9ACB-56B4A040545E}" sibTransId="{A3671FEA-A319-415D-9BCE-0C1B07DDCB24}"/>
    <dgm:cxn modelId="{B076AF8B-FAFC-4251-B8AC-3A73142F9B3C}" srcId="{D6E64C49-15F3-4EA9-A76D-C561CF2C2115}" destId="{D4C873C4-2209-4561-9C4F-5908425B0E66}" srcOrd="3" destOrd="0" parTransId="{C377A381-A42B-40DF-B36B-100A2722C927}" sibTransId="{891528D1-D9D5-47EB-85D6-E91745AF1653}"/>
    <dgm:cxn modelId="{30CC5B8E-4189-244B-94C7-DC0E602B555D}" type="presOf" srcId="{D4C873C4-2209-4561-9C4F-5908425B0E66}" destId="{40CDE946-0848-460B-A821-854D87DADFFD}" srcOrd="0" destOrd="0" presId="urn:microsoft.com/office/officeart/2005/8/layout/orgChart1"/>
    <dgm:cxn modelId="{03FFFE8E-8E6D-0344-B2B2-0955105C252B}" type="presOf" srcId="{38C928CE-2A05-4A8A-AAA6-7C05EAF92D42}" destId="{090BC93C-69B3-46AC-8DC6-3D89CB948BBC}" srcOrd="0" destOrd="0" presId="urn:microsoft.com/office/officeart/2005/8/layout/orgChart1"/>
    <dgm:cxn modelId="{715FF3A6-E906-F04F-B87E-45AB1467AF48}" type="presOf" srcId="{C160EAED-1AFB-423E-930D-9E9D02939C49}" destId="{0D57FD57-F1FF-49D2-8216-62643AE51EA5}" srcOrd="0" destOrd="0" presId="urn:microsoft.com/office/officeart/2005/8/layout/orgChart1"/>
    <dgm:cxn modelId="{1D388DA8-5BBF-CF45-A449-72CD48C988E2}" type="presOf" srcId="{D6E64C49-15F3-4EA9-A76D-C561CF2C2115}" destId="{035EBF1B-01A2-42DF-A85C-9EE335465D40}" srcOrd="1" destOrd="0" presId="urn:microsoft.com/office/officeart/2005/8/layout/orgChart1"/>
    <dgm:cxn modelId="{04B121B2-AAAF-8D4D-8F48-9E82E1F0E5A1}" type="presOf" srcId="{A1719268-082B-4CDA-8044-D21A24474971}" destId="{BCFDE1FA-F5EB-4C9A-92F3-E7188BC5217F}" srcOrd="0" destOrd="0" presId="urn:microsoft.com/office/officeart/2005/8/layout/orgChart1"/>
    <dgm:cxn modelId="{B5372DB3-2869-5F40-BBC5-1C3C6E65235A}" type="presOf" srcId="{310E6EB5-1D9F-41C4-A325-A57C8CFC7711}" destId="{8D5E0606-D3F0-4054-AB3C-53C918A74826}" srcOrd="0" destOrd="0" presId="urn:microsoft.com/office/officeart/2005/8/layout/orgChart1"/>
    <dgm:cxn modelId="{2E9948BD-34DF-4C76-871E-78276D0143B0}" srcId="{031314DA-2242-4CAA-B6B3-A6FD2279EA8E}" destId="{3E1273AC-8F38-4BEF-AA98-95541B3D403A}" srcOrd="1" destOrd="0" parTransId="{25E89F94-31F1-4B18-BD71-47E105F0BD7E}" sibTransId="{8511B60F-EEC9-49D7-AF51-44320E0C4575}"/>
    <dgm:cxn modelId="{9C37E0CB-25EA-2A45-94E8-CC292B0D2B6C}" type="presOf" srcId="{EF126347-4095-4D31-9C97-638E5C138575}" destId="{65C94771-98DB-45EC-AFD7-6F37D063164F}" srcOrd="0" destOrd="0" presId="urn:microsoft.com/office/officeart/2005/8/layout/orgChart1"/>
    <dgm:cxn modelId="{AA5D93CE-6CF8-4548-8CCD-71DCEAC20CA5}" type="presOf" srcId="{CDF5D6EC-E797-414D-8734-6644507AFCEF}" destId="{6EDE97B6-8406-4090-B787-710F7C435AC6}" srcOrd="1" destOrd="0" presId="urn:microsoft.com/office/officeart/2005/8/layout/orgChart1"/>
    <dgm:cxn modelId="{D08BDEF5-EB24-E949-86A2-4E1838E5FE36}" type="presOf" srcId="{178DCBB6-8F1D-415D-8FCF-9A7CF3A37F5F}" destId="{3A5B5904-2F25-46A1-8850-9C62CF2AD841}" srcOrd="0" destOrd="0" presId="urn:microsoft.com/office/officeart/2005/8/layout/orgChart1"/>
    <dgm:cxn modelId="{BB4323F9-EEA7-0E42-8830-0DFBD3AC689C}" type="presOf" srcId="{1E008C64-E418-48F2-AF62-BD8766C2B2AE}" destId="{D33E208D-8211-4973-B424-E2DC23912F88}" srcOrd="1" destOrd="0" presId="urn:microsoft.com/office/officeart/2005/8/layout/orgChart1"/>
    <dgm:cxn modelId="{09D517FD-5279-F94C-B4B4-8CD5E2E7B721}" type="presOf" srcId="{629BDA9D-4AEF-4A69-90B4-C6C9E18DA307}" destId="{3EFEC2CA-ECAE-4E09-A2A1-51A71A779898}" srcOrd="1" destOrd="0" presId="urn:microsoft.com/office/officeart/2005/8/layout/orgChart1"/>
    <dgm:cxn modelId="{F8ECCCFA-AF07-5B40-AFAD-D40E9602603A}" type="presParOf" srcId="{A5C46A2C-9532-4FFD-B706-BA93C12F160B}" destId="{2D467B90-398B-4410-A422-BD7C194E9A26}" srcOrd="0" destOrd="0" presId="urn:microsoft.com/office/officeart/2005/8/layout/orgChart1"/>
    <dgm:cxn modelId="{33B6EFDB-6E2E-D44A-90D5-3F4617C82070}" type="presParOf" srcId="{2D467B90-398B-4410-A422-BD7C194E9A26}" destId="{222E58DD-BB08-4415-8937-E1256BFECF1F}" srcOrd="0" destOrd="0" presId="urn:microsoft.com/office/officeart/2005/8/layout/orgChart1"/>
    <dgm:cxn modelId="{94769A6D-E093-8C41-97CB-ECCF6988FB7C}" type="presParOf" srcId="{222E58DD-BB08-4415-8937-E1256BFECF1F}" destId="{AE6E1A79-ACC2-4B43-9252-888CB64F0709}" srcOrd="0" destOrd="0" presId="urn:microsoft.com/office/officeart/2005/8/layout/orgChart1"/>
    <dgm:cxn modelId="{1B41CEE2-4BF0-704F-A146-96639A790C72}" type="presParOf" srcId="{222E58DD-BB08-4415-8937-E1256BFECF1F}" destId="{D0C737AD-9600-4B4C-8287-DBA7A3A656CB}" srcOrd="1" destOrd="0" presId="urn:microsoft.com/office/officeart/2005/8/layout/orgChart1"/>
    <dgm:cxn modelId="{91FFAB6F-18B2-0F43-881C-761B38402E6A}" type="presParOf" srcId="{2D467B90-398B-4410-A422-BD7C194E9A26}" destId="{3F83F39D-426D-427B-8510-8AC1298E67B8}" srcOrd="1" destOrd="0" presId="urn:microsoft.com/office/officeart/2005/8/layout/orgChart1"/>
    <dgm:cxn modelId="{6D651EDA-814D-324F-881E-84ED51BA48CA}" type="presParOf" srcId="{3F83F39D-426D-427B-8510-8AC1298E67B8}" destId="{E3E6EC51-3ED1-4337-B5C5-B226D7EA5C59}" srcOrd="0" destOrd="0" presId="urn:microsoft.com/office/officeart/2005/8/layout/orgChart1"/>
    <dgm:cxn modelId="{0B77C9CB-6E43-3F48-AEC6-DC3F9BE265AF}" type="presParOf" srcId="{3F83F39D-426D-427B-8510-8AC1298E67B8}" destId="{0E76AF4B-E128-4921-A857-32E190A936C3}" srcOrd="1" destOrd="0" presId="urn:microsoft.com/office/officeart/2005/8/layout/orgChart1"/>
    <dgm:cxn modelId="{2F0D029B-B280-D242-AB83-808A9B8C1254}" type="presParOf" srcId="{0E76AF4B-E128-4921-A857-32E190A936C3}" destId="{E3BE72C4-234B-40A5-9D00-FF3DB4F3066F}" srcOrd="0" destOrd="0" presId="urn:microsoft.com/office/officeart/2005/8/layout/orgChart1"/>
    <dgm:cxn modelId="{4CE974B4-27D4-A54C-9437-CD547A7F207E}" type="presParOf" srcId="{E3BE72C4-234B-40A5-9D00-FF3DB4F3066F}" destId="{1108FBA0-E998-455D-9E8A-6A59BA651442}" srcOrd="0" destOrd="0" presId="urn:microsoft.com/office/officeart/2005/8/layout/orgChart1"/>
    <dgm:cxn modelId="{60F65C42-C3B8-D54F-A8CA-918E01BF2E5C}" type="presParOf" srcId="{E3BE72C4-234B-40A5-9D00-FF3DB4F3066F}" destId="{035EBF1B-01A2-42DF-A85C-9EE335465D40}" srcOrd="1" destOrd="0" presId="urn:microsoft.com/office/officeart/2005/8/layout/orgChart1"/>
    <dgm:cxn modelId="{4107CF9F-ED32-2A4F-9F07-4CAD9B4271D3}" type="presParOf" srcId="{0E76AF4B-E128-4921-A857-32E190A936C3}" destId="{693E643D-3C04-4DD0-8990-56110E958AFC}" srcOrd="1" destOrd="0" presId="urn:microsoft.com/office/officeart/2005/8/layout/orgChart1"/>
    <dgm:cxn modelId="{785A27AF-2AA0-474B-8685-FD13E60AAEA3}" type="presParOf" srcId="{693E643D-3C04-4DD0-8990-56110E958AFC}" destId="{0D57FD57-F1FF-49D2-8216-62643AE51EA5}" srcOrd="0" destOrd="0" presId="urn:microsoft.com/office/officeart/2005/8/layout/orgChart1"/>
    <dgm:cxn modelId="{40FA23A1-462C-1946-8649-07B2C96C5ACF}" type="presParOf" srcId="{693E643D-3C04-4DD0-8990-56110E958AFC}" destId="{F0F650DC-2B33-470B-BC20-C9FCF03509BA}" srcOrd="1" destOrd="0" presId="urn:microsoft.com/office/officeart/2005/8/layout/orgChart1"/>
    <dgm:cxn modelId="{8CD2EA58-E5E2-A846-B031-5F42DE56C5DD}" type="presParOf" srcId="{F0F650DC-2B33-470B-BC20-C9FCF03509BA}" destId="{E140BDF1-6CDF-43EC-9810-71E700467FCE}" srcOrd="0" destOrd="0" presId="urn:microsoft.com/office/officeart/2005/8/layout/orgChart1"/>
    <dgm:cxn modelId="{E496C8BC-606A-1849-B4F3-5D4C57650716}" type="presParOf" srcId="{E140BDF1-6CDF-43EC-9810-71E700467FCE}" destId="{BCFDE1FA-F5EB-4C9A-92F3-E7188BC5217F}" srcOrd="0" destOrd="0" presId="urn:microsoft.com/office/officeart/2005/8/layout/orgChart1"/>
    <dgm:cxn modelId="{FE569413-204D-F84C-A126-47B941474A31}" type="presParOf" srcId="{E140BDF1-6CDF-43EC-9810-71E700467FCE}" destId="{04A545E0-4A3E-49E1-B8C9-167787EDC744}" srcOrd="1" destOrd="0" presId="urn:microsoft.com/office/officeart/2005/8/layout/orgChart1"/>
    <dgm:cxn modelId="{5627C12D-BC45-1741-AFCB-415AB53851BD}" type="presParOf" srcId="{F0F650DC-2B33-470B-BC20-C9FCF03509BA}" destId="{5B0A5E1B-7C14-4CD6-AB1E-482126326598}" srcOrd="1" destOrd="0" presId="urn:microsoft.com/office/officeart/2005/8/layout/orgChart1"/>
    <dgm:cxn modelId="{2807F75A-FF06-D343-80BB-E141B84A7990}" type="presParOf" srcId="{F0F650DC-2B33-470B-BC20-C9FCF03509BA}" destId="{8A75DBEF-A579-4556-920A-749394D924BC}" srcOrd="2" destOrd="0" presId="urn:microsoft.com/office/officeart/2005/8/layout/orgChart1"/>
    <dgm:cxn modelId="{25975806-8F4F-3B4C-8118-2BE785B0F09D}" type="presParOf" srcId="{693E643D-3C04-4DD0-8990-56110E958AFC}" destId="{29DC2D7F-AE93-4BDD-98B7-D7B1597529D9}" srcOrd="2" destOrd="0" presId="urn:microsoft.com/office/officeart/2005/8/layout/orgChart1"/>
    <dgm:cxn modelId="{316FC685-3533-494C-9BA6-FAF242120BC4}" type="presParOf" srcId="{693E643D-3C04-4DD0-8990-56110E958AFC}" destId="{F523A4E9-0743-48CF-8060-1B015AFC25DA}" srcOrd="3" destOrd="0" presId="urn:microsoft.com/office/officeart/2005/8/layout/orgChart1"/>
    <dgm:cxn modelId="{C797352A-7BEC-AE4F-8EAE-5228BB77A9DB}" type="presParOf" srcId="{F523A4E9-0743-48CF-8060-1B015AFC25DA}" destId="{BCF53456-4364-43DD-8287-F780B1E3C622}" srcOrd="0" destOrd="0" presId="urn:microsoft.com/office/officeart/2005/8/layout/orgChart1"/>
    <dgm:cxn modelId="{4764B3E4-DC87-2544-9C99-2B5BFEE4D96B}" type="presParOf" srcId="{BCF53456-4364-43DD-8287-F780B1E3C622}" destId="{B1505D27-7393-46A8-94B8-A780B39F4649}" srcOrd="0" destOrd="0" presId="urn:microsoft.com/office/officeart/2005/8/layout/orgChart1"/>
    <dgm:cxn modelId="{ECC78A93-6523-3E4C-BDB3-34D3D0E7677B}" type="presParOf" srcId="{BCF53456-4364-43DD-8287-F780B1E3C622}" destId="{AAF39A7A-75AB-462B-9331-DE6FE54A4485}" srcOrd="1" destOrd="0" presId="urn:microsoft.com/office/officeart/2005/8/layout/orgChart1"/>
    <dgm:cxn modelId="{7C4420CA-A0F6-764A-8E96-F47B234B0FF5}" type="presParOf" srcId="{F523A4E9-0743-48CF-8060-1B015AFC25DA}" destId="{49EA0897-BE45-4C09-9710-FE3A68E407D0}" srcOrd="1" destOrd="0" presId="urn:microsoft.com/office/officeart/2005/8/layout/orgChart1"/>
    <dgm:cxn modelId="{B641D7FD-DD6D-8748-A837-5C81A76953C0}" type="presParOf" srcId="{F523A4E9-0743-48CF-8060-1B015AFC25DA}" destId="{C1C6BD72-33FF-4CBC-A995-369114423B13}" srcOrd="2" destOrd="0" presId="urn:microsoft.com/office/officeart/2005/8/layout/orgChart1"/>
    <dgm:cxn modelId="{5B706C5E-6926-DE4E-B565-799BA4BBD2C0}" type="presParOf" srcId="{693E643D-3C04-4DD0-8990-56110E958AFC}" destId="{3A5B5904-2F25-46A1-8850-9C62CF2AD841}" srcOrd="4" destOrd="0" presId="urn:microsoft.com/office/officeart/2005/8/layout/orgChart1"/>
    <dgm:cxn modelId="{98E75721-6F2A-9041-8988-2433E74DFDE0}" type="presParOf" srcId="{693E643D-3C04-4DD0-8990-56110E958AFC}" destId="{D041CD4D-13C8-441A-9CB0-9A0AE2D5AC8F}" srcOrd="5" destOrd="0" presId="urn:microsoft.com/office/officeart/2005/8/layout/orgChart1"/>
    <dgm:cxn modelId="{335568E7-1817-5C47-8B74-0B4A737A5756}" type="presParOf" srcId="{D041CD4D-13C8-441A-9CB0-9A0AE2D5AC8F}" destId="{46C26408-1D3D-46BD-B879-F26F049F71E2}" srcOrd="0" destOrd="0" presId="urn:microsoft.com/office/officeart/2005/8/layout/orgChart1"/>
    <dgm:cxn modelId="{8DBED9CE-6836-9C47-9AC9-196C15558228}" type="presParOf" srcId="{46C26408-1D3D-46BD-B879-F26F049F71E2}" destId="{780D3687-CEFE-46A7-B8E3-9EE0EA6B234E}" srcOrd="0" destOrd="0" presId="urn:microsoft.com/office/officeart/2005/8/layout/orgChart1"/>
    <dgm:cxn modelId="{D6CCD1BE-13EE-BD47-858D-669372749257}" type="presParOf" srcId="{46C26408-1D3D-46BD-B879-F26F049F71E2}" destId="{6EDE97B6-8406-4090-B787-710F7C435AC6}" srcOrd="1" destOrd="0" presId="urn:microsoft.com/office/officeart/2005/8/layout/orgChart1"/>
    <dgm:cxn modelId="{FE4D091C-D711-F14E-8560-B2E452A5CA42}" type="presParOf" srcId="{D041CD4D-13C8-441A-9CB0-9A0AE2D5AC8F}" destId="{28456462-9839-4825-9DD9-296F79306582}" srcOrd="1" destOrd="0" presId="urn:microsoft.com/office/officeart/2005/8/layout/orgChart1"/>
    <dgm:cxn modelId="{363C49D2-0E06-4C42-9667-65CAE2FFBD91}" type="presParOf" srcId="{D041CD4D-13C8-441A-9CB0-9A0AE2D5AC8F}" destId="{E9792C64-CE32-4D0B-A505-0311B37FAB2E}" srcOrd="2" destOrd="0" presId="urn:microsoft.com/office/officeart/2005/8/layout/orgChart1"/>
    <dgm:cxn modelId="{DC5CAF0A-63DB-E744-919A-C6CA62448B83}" type="presParOf" srcId="{693E643D-3C04-4DD0-8990-56110E958AFC}" destId="{64D1CD5B-1EE2-47FC-8EA0-5BDAC2C236B9}" srcOrd="6" destOrd="0" presId="urn:microsoft.com/office/officeart/2005/8/layout/orgChart1"/>
    <dgm:cxn modelId="{6F2562E3-0277-2C46-A437-B106905FF9C2}" type="presParOf" srcId="{693E643D-3C04-4DD0-8990-56110E958AFC}" destId="{D00CFD78-75BA-4813-AABE-75BE62E94C7C}" srcOrd="7" destOrd="0" presId="urn:microsoft.com/office/officeart/2005/8/layout/orgChart1"/>
    <dgm:cxn modelId="{6886E8F2-3CA6-8649-B1EE-4687E744A153}" type="presParOf" srcId="{D00CFD78-75BA-4813-AABE-75BE62E94C7C}" destId="{8B070A18-9D7D-403F-B356-A1AC3977E683}" srcOrd="0" destOrd="0" presId="urn:microsoft.com/office/officeart/2005/8/layout/orgChart1"/>
    <dgm:cxn modelId="{671DFE5C-9B35-774D-B4EB-E9FB3B0FEA3D}" type="presParOf" srcId="{8B070A18-9D7D-403F-B356-A1AC3977E683}" destId="{40CDE946-0848-460B-A821-854D87DADFFD}" srcOrd="0" destOrd="0" presId="urn:microsoft.com/office/officeart/2005/8/layout/orgChart1"/>
    <dgm:cxn modelId="{FD4DF265-5F08-6B4F-8312-AB1BD61BE8BD}" type="presParOf" srcId="{8B070A18-9D7D-403F-B356-A1AC3977E683}" destId="{AB481D8E-CBE0-4439-AAC1-15EBCADA89F7}" srcOrd="1" destOrd="0" presId="urn:microsoft.com/office/officeart/2005/8/layout/orgChart1"/>
    <dgm:cxn modelId="{25415709-AF58-1442-A607-D7F24393B57A}" type="presParOf" srcId="{D00CFD78-75BA-4813-AABE-75BE62E94C7C}" destId="{85EA00BD-4D47-4F4F-ABEF-B4971DAF68A0}" srcOrd="1" destOrd="0" presId="urn:microsoft.com/office/officeart/2005/8/layout/orgChart1"/>
    <dgm:cxn modelId="{AD61CA05-B7B1-9C43-8651-B715C55D28D8}" type="presParOf" srcId="{D00CFD78-75BA-4813-AABE-75BE62E94C7C}" destId="{D83EBFE5-AD77-4CDE-906E-55837687F569}" srcOrd="2" destOrd="0" presId="urn:microsoft.com/office/officeart/2005/8/layout/orgChart1"/>
    <dgm:cxn modelId="{851E7867-CF1D-0B4C-8D01-0A3B291993F7}" type="presParOf" srcId="{0E76AF4B-E128-4921-A857-32E190A936C3}" destId="{69489D3A-C101-4771-A116-1BB533B28926}" srcOrd="2" destOrd="0" presId="urn:microsoft.com/office/officeart/2005/8/layout/orgChart1"/>
    <dgm:cxn modelId="{3BD50C56-EE8C-EB43-9A5E-3196121CF929}" type="presParOf" srcId="{3F83F39D-426D-427B-8510-8AC1298E67B8}" destId="{6BB3E314-D2CC-4B49-AEA2-9E73D9C443DF}" srcOrd="2" destOrd="0" presId="urn:microsoft.com/office/officeart/2005/8/layout/orgChart1"/>
    <dgm:cxn modelId="{E565487A-985C-C346-9085-37E80B2C68EA}" type="presParOf" srcId="{3F83F39D-426D-427B-8510-8AC1298E67B8}" destId="{0AF9B972-6A8E-48DE-B8D6-6597690ED8BF}" srcOrd="3" destOrd="0" presId="urn:microsoft.com/office/officeart/2005/8/layout/orgChart1"/>
    <dgm:cxn modelId="{8CB2F916-2E72-2543-9D80-21E6C059AA0C}" type="presParOf" srcId="{0AF9B972-6A8E-48DE-B8D6-6597690ED8BF}" destId="{97BAE54F-A0D3-4092-81A1-169B3B14DD23}" srcOrd="0" destOrd="0" presId="urn:microsoft.com/office/officeart/2005/8/layout/orgChart1"/>
    <dgm:cxn modelId="{CCBC7823-6DBD-B249-8086-2F29E2157EBC}" type="presParOf" srcId="{97BAE54F-A0D3-4092-81A1-169B3B14DD23}" destId="{E55EC117-E706-4B1F-8DA3-6F803617C1BE}" srcOrd="0" destOrd="0" presId="urn:microsoft.com/office/officeart/2005/8/layout/orgChart1"/>
    <dgm:cxn modelId="{51E6678F-265B-A247-8709-AC72BE0714EB}" type="presParOf" srcId="{97BAE54F-A0D3-4092-81A1-169B3B14DD23}" destId="{F5F5EEEF-B445-4176-8E1F-2019F7DBDCEC}" srcOrd="1" destOrd="0" presId="urn:microsoft.com/office/officeart/2005/8/layout/orgChart1"/>
    <dgm:cxn modelId="{5661A70E-3B20-D149-83C6-C9DFA5A7DD07}" type="presParOf" srcId="{0AF9B972-6A8E-48DE-B8D6-6597690ED8BF}" destId="{D6AD3F78-6A8D-46EA-A233-9AE0DD54D5AB}" srcOrd="1" destOrd="0" presId="urn:microsoft.com/office/officeart/2005/8/layout/orgChart1"/>
    <dgm:cxn modelId="{DB25A2E7-79CA-2C40-9718-0CCB82B2B194}" type="presParOf" srcId="{D6AD3F78-6A8D-46EA-A233-9AE0DD54D5AB}" destId="{FF2EAA7A-0C72-47B8-9B09-C9B44BDA18FE}" srcOrd="0" destOrd="0" presId="urn:microsoft.com/office/officeart/2005/8/layout/orgChart1"/>
    <dgm:cxn modelId="{C9E8BBE6-A65B-834A-B41E-88D06B9E2A11}" type="presParOf" srcId="{D6AD3F78-6A8D-46EA-A233-9AE0DD54D5AB}" destId="{9679CF58-635C-4DFF-BCCE-B9DF190C967A}" srcOrd="1" destOrd="0" presId="urn:microsoft.com/office/officeart/2005/8/layout/orgChart1"/>
    <dgm:cxn modelId="{0C1DB763-1130-BF4F-9F94-72A03F0AB350}" type="presParOf" srcId="{9679CF58-635C-4DFF-BCCE-B9DF190C967A}" destId="{E8190501-55A1-4E40-AC65-54F0FE16EA07}" srcOrd="0" destOrd="0" presId="urn:microsoft.com/office/officeart/2005/8/layout/orgChart1"/>
    <dgm:cxn modelId="{51D4B5E1-6B9D-8541-A493-5FC4D68E6B21}" type="presParOf" srcId="{E8190501-55A1-4E40-AC65-54F0FE16EA07}" destId="{5E736E1D-85CF-422A-871E-0D4D19E5EEED}" srcOrd="0" destOrd="0" presId="urn:microsoft.com/office/officeart/2005/8/layout/orgChart1"/>
    <dgm:cxn modelId="{E2877778-45A3-A54C-966A-CA85B3565A4A}" type="presParOf" srcId="{E8190501-55A1-4E40-AC65-54F0FE16EA07}" destId="{5F8B0443-503B-4DEE-86A3-A72FB9A0006A}" srcOrd="1" destOrd="0" presId="urn:microsoft.com/office/officeart/2005/8/layout/orgChart1"/>
    <dgm:cxn modelId="{FA8F59F4-B45D-8C43-910F-DAEF68C00401}" type="presParOf" srcId="{9679CF58-635C-4DFF-BCCE-B9DF190C967A}" destId="{B3527705-B2B4-4639-BECD-70A164D4E170}" srcOrd="1" destOrd="0" presId="urn:microsoft.com/office/officeart/2005/8/layout/orgChart1"/>
    <dgm:cxn modelId="{060A8420-F8BD-D74F-9750-96BB105AAC31}" type="presParOf" srcId="{9679CF58-635C-4DFF-BCCE-B9DF190C967A}" destId="{68E68046-50D5-40BF-BC98-3EEBA53E6AE3}" srcOrd="2" destOrd="0" presId="urn:microsoft.com/office/officeart/2005/8/layout/orgChart1"/>
    <dgm:cxn modelId="{469ABFEA-CB49-3D4C-A87F-9F1C5CC50EE2}" type="presParOf" srcId="{D6AD3F78-6A8D-46EA-A233-9AE0DD54D5AB}" destId="{090BC93C-69B3-46AC-8DC6-3D89CB948BBC}" srcOrd="2" destOrd="0" presId="urn:microsoft.com/office/officeart/2005/8/layout/orgChart1"/>
    <dgm:cxn modelId="{251BBC23-F60B-B441-9CB3-9D1964DC0A37}" type="presParOf" srcId="{D6AD3F78-6A8D-46EA-A233-9AE0DD54D5AB}" destId="{9DCC59EA-4092-4DA2-9491-41E4C5531849}" srcOrd="3" destOrd="0" presId="urn:microsoft.com/office/officeart/2005/8/layout/orgChart1"/>
    <dgm:cxn modelId="{15242C17-24B9-D749-A312-9BE3D0E1D389}" type="presParOf" srcId="{9DCC59EA-4092-4DA2-9491-41E4C5531849}" destId="{2B09FE22-43FA-4B37-8DB5-415362D375E8}" srcOrd="0" destOrd="0" presId="urn:microsoft.com/office/officeart/2005/8/layout/orgChart1"/>
    <dgm:cxn modelId="{E7A8A204-980E-2743-B592-3C315916C77D}" type="presParOf" srcId="{2B09FE22-43FA-4B37-8DB5-415362D375E8}" destId="{500CD307-C0E4-4017-99BC-D8FA52224E27}" srcOrd="0" destOrd="0" presId="urn:microsoft.com/office/officeart/2005/8/layout/orgChart1"/>
    <dgm:cxn modelId="{99444442-677E-5943-BA77-6260AABC36BF}" type="presParOf" srcId="{2B09FE22-43FA-4B37-8DB5-415362D375E8}" destId="{81F2813E-FFFC-4E7D-8546-6A60C4A18C51}" srcOrd="1" destOrd="0" presId="urn:microsoft.com/office/officeart/2005/8/layout/orgChart1"/>
    <dgm:cxn modelId="{9B39D57C-480E-8C44-848A-E95B8410B7F4}" type="presParOf" srcId="{9DCC59EA-4092-4DA2-9491-41E4C5531849}" destId="{27ACED85-6F36-47EC-B8D1-466C48EEE8A0}" srcOrd="1" destOrd="0" presId="urn:microsoft.com/office/officeart/2005/8/layout/orgChart1"/>
    <dgm:cxn modelId="{579492B8-4F8C-DC4D-983F-7ECFF01B7273}" type="presParOf" srcId="{9DCC59EA-4092-4DA2-9491-41E4C5531849}" destId="{87A482EC-A55A-4F58-B112-E7E0D469228A}" srcOrd="2" destOrd="0" presId="urn:microsoft.com/office/officeart/2005/8/layout/orgChart1"/>
    <dgm:cxn modelId="{02A1C33F-D963-8940-A346-910881890AAF}" type="presParOf" srcId="{D6AD3F78-6A8D-46EA-A233-9AE0DD54D5AB}" destId="{E2571495-7184-4A93-85D3-7247B0E25DDD}" srcOrd="4" destOrd="0" presId="urn:microsoft.com/office/officeart/2005/8/layout/orgChart1"/>
    <dgm:cxn modelId="{568AB0FD-ACAC-6847-A114-03E2522F80B3}" type="presParOf" srcId="{D6AD3F78-6A8D-46EA-A233-9AE0DD54D5AB}" destId="{E45F0ADE-64A0-4AD4-B7D4-C648EBA89BF1}" srcOrd="5" destOrd="0" presId="urn:microsoft.com/office/officeart/2005/8/layout/orgChart1"/>
    <dgm:cxn modelId="{A87502A9-DC39-5442-B8FC-13B3E394535F}" type="presParOf" srcId="{E45F0ADE-64A0-4AD4-B7D4-C648EBA89BF1}" destId="{D0F1E18F-F7CF-4EA2-BE83-2AD32AE60EA3}" srcOrd="0" destOrd="0" presId="urn:microsoft.com/office/officeart/2005/8/layout/orgChart1"/>
    <dgm:cxn modelId="{6D316458-99A2-F14B-ACF8-195077307FB8}" type="presParOf" srcId="{D0F1E18F-F7CF-4EA2-BE83-2AD32AE60EA3}" destId="{8D5E0606-D3F0-4054-AB3C-53C918A74826}" srcOrd="0" destOrd="0" presId="urn:microsoft.com/office/officeart/2005/8/layout/orgChart1"/>
    <dgm:cxn modelId="{32CD9102-7516-9546-875C-F3928DAD7203}" type="presParOf" srcId="{D0F1E18F-F7CF-4EA2-BE83-2AD32AE60EA3}" destId="{867D9A73-CB57-4C59-BD46-D190F3FEDDCB}" srcOrd="1" destOrd="0" presId="urn:microsoft.com/office/officeart/2005/8/layout/orgChart1"/>
    <dgm:cxn modelId="{33DF51F2-303B-F745-BF39-B4063126D8C4}" type="presParOf" srcId="{E45F0ADE-64A0-4AD4-B7D4-C648EBA89BF1}" destId="{298C103F-089A-4472-A8BD-443FA512D049}" srcOrd="1" destOrd="0" presId="urn:microsoft.com/office/officeart/2005/8/layout/orgChart1"/>
    <dgm:cxn modelId="{BB51D8D7-6C05-5647-A97D-8639A1265ABF}" type="presParOf" srcId="{E45F0ADE-64A0-4AD4-B7D4-C648EBA89BF1}" destId="{8580A49E-69EF-41E8-BC7D-8A603895E425}" srcOrd="2" destOrd="0" presId="urn:microsoft.com/office/officeart/2005/8/layout/orgChart1"/>
    <dgm:cxn modelId="{77EC8F59-B450-0F48-90E2-E97E92B60392}" type="presParOf" srcId="{D6AD3F78-6A8D-46EA-A233-9AE0DD54D5AB}" destId="{3F3151E0-169C-41D6-8CE0-24AB5571C972}" srcOrd="6" destOrd="0" presId="urn:microsoft.com/office/officeart/2005/8/layout/orgChart1"/>
    <dgm:cxn modelId="{BAD1F6D5-CBFA-424C-802F-33C3564A1974}" type="presParOf" srcId="{D6AD3F78-6A8D-46EA-A233-9AE0DD54D5AB}" destId="{5633574F-DEF0-4301-BF9A-6F1E57826702}" srcOrd="7" destOrd="0" presId="urn:microsoft.com/office/officeart/2005/8/layout/orgChart1"/>
    <dgm:cxn modelId="{BACFBF90-8F7B-0E4B-9816-343E294AB9E5}" type="presParOf" srcId="{5633574F-DEF0-4301-BF9A-6F1E57826702}" destId="{FF7DD54C-6A9C-4249-B50D-68DE13F271F5}" srcOrd="0" destOrd="0" presId="urn:microsoft.com/office/officeart/2005/8/layout/orgChart1"/>
    <dgm:cxn modelId="{5DDF0F81-E422-1245-9402-FC663CD40B4D}" type="presParOf" srcId="{FF7DD54C-6A9C-4249-B50D-68DE13F271F5}" destId="{BA3AA106-B34E-4109-AC6D-70F574478CAF}" srcOrd="0" destOrd="0" presId="urn:microsoft.com/office/officeart/2005/8/layout/orgChart1"/>
    <dgm:cxn modelId="{146C741F-ACAC-A646-9A86-0FA850299897}" type="presParOf" srcId="{FF7DD54C-6A9C-4249-B50D-68DE13F271F5}" destId="{3EFEC2CA-ECAE-4E09-A2A1-51A71A779898}" srcOrd="1" destOrd="0" presId="urn:microsoft.com/office/officeart/2005/8/layout/orgChart1"/>
    <dgm:cxn modelId="{0E52668C-5EC3-574F-B841-3B29B7F5A04C}" type="presParOf" srcId="{5633574F-DEF0-4301-BF9A-6F1E57826702}" destId="{F1A04C64-A52B-4865-8889-C880340B566C}" srcOrd="1" destOrd="0" presId="urn:microsoft.com/office/officeart/2005/8/layout/orgChart1"/>
    <dgm:cxn modelId="{420C1485-C5DB-0046-B256-5521CA676BA8}" type="presParOf" srcId="{5633574F-DEF0-4301-BF9A-6F1E57826702}" destId="{17AFA652-6735-4B64-B150-777E86407280}" srcOrd="2" destOrd="0" presId="urn:microsoft.com/office/officeart/2005/8/layout/orgChart1"/>
    <dgm:cxn modelId="{B63559B9-1E70-8A44-BC7E-3452B761DAE9}" type="presParOf" srcId="{0AF9B972-6A8E-48DE-B8D6-6597690ED8BF}" destId="{3C8F7591-6954-40E1-B971-A7FC955241CE}" srcOrd="2" destOrd="0" presId="urn:microsoft.com/office/officeart/2005/8/layout/orgChart1"/>
    <dgm:cxn modelId="{1FBA4288-608E-8A48-8F3F-3BF1758B04D3}" type="presParOf" srcId="{3F83F39D-426D-427B-8510-8AC1298E67B8}" destId="{3227F2A0-6CF1-4121-BA42-F363CC9CD018}" srcOrd="4" destOrd="0" presId="urn:microsoft.com/office/officeart/2005/8/layout/orgChart1"/>
    <dgm:cxn modelId="{9F398662-93ED-444D-8123-49FCC85B9F02}" type="presParOf" srcId="{3F83F39D-426D-427B-8510-8AC1298E67B8}" destId="{81870F9D-B278-4AD3-AE4B-C4B50C0574DC}" srcOrd="5" destOrd="0" presId="urn:microsoft.com/office/officeart/2005/8/layout/orgChart1"/>
    <dgm:cxn modelId="{7348184B-9CC4-FD4F-87CA-572D5D419D55}" type="presParOf" srcId="{81870F9D-B278-4AD3-AE4B-C4B50C0574DC}" destId="{19F94FB4-2CFE-4A43-A58C-555D79DB7C22}" srcOrd="0" destOrd="0" presId="urn:microsoft.com/office/officeart/2005/8/layout/orgChart1"/>
    <dgm:cxn modelId="{5E582ADC-AF20-9E4F-A1CC-DEBDDDFFCA40}" type="presParOf" srcId="{19F94FB4-2CFE-4A43-A58C-555D79DB7C22}" destId="{7B27B07C-4897-4A9B-849D-406F857EB4D3}" srcOrd="0" destOrd="0" presId="urn:microsoft.com/office/officeart/2005/8/layout/orgChart1"/>
    <dgm:cxn modelId="{363141DD-92A4-0548-B9AD-7407F5959BE6}" type="presParOf" srcId="{19F94FB4-2CFE-4A43-A58C-555D79DB7C22}" destId="{7F1982B5-C555-4A69-9FFA-620428F7867C}" srcOrd="1" destOrd="0" presId="urn:microsoft.com/office/officeart/2005/8/layout/orgChart1"/>
    <dgm:cxn modelId="{61C0916D-42A8-0A42-8FC3-D50B433DADD0}" type="presParOf" srcId="{81870F9D-B278-4AD3-AE4B-C4B50C0574DC}" destId="{CD060D40-9F58-4568-A772-96E81860615C}" srcOrd="1" destOrd="0" presId="urn:microsoft.com/office/officeart/2005/8/layout/orgChart1"/>
    <dgm:cxn modelId="{5191ECF9-AF42-7042-A11E-4A0F3DC9DCB0}" type="presParOf" srcId="{CD060D40-9F58-4568-A772-96E81860615C}" destId="{03552278-51F2-4188-A74D-225313BD16F8}" srcOrd="0" destOrd="0" presId="urn:microsoft.com/office/officeart/2005/8/layout/orgChart1"/>
    <dgm:cxn modelId="{35DCA9EB-ECC1-9040-AF9E-8480C1DA5DDD}" type="presParOf" srcId="{CD060D40-9F58-4568-A772-96E81860615C}" destId="{5BBD2386-8F11-45C3-B2D6-A6D990DCB7C7}" srcOrd="1" destOrd="0" presId="urn:microsoft.com/office/officeart/2005/8/layout/orgChart1"/>
    <dgm:cxn modelId="{BC2917AB-8C25-814A-9E33-D49DF8A88891}" type="presParOf" srcId="{5BBD2386-8F11-45C3-B2D6-A6D990DCB7C7}" destId="{50B98B97-D4E5-45DE-9257-0B5910574B79}" srcOrd="0" destOrd="0" presId="urn:microsoft.com/office/officeart/2005/8/layout/orgChart1"/>
    <dgm:cxn modelId="{1605C95D-59FB-7647-9A29-D5EFE707250E}" type="presParOf" srcId="{50B98B97-D4E5-45DE-9257-0B5910574B79}" destId="{C6D11E7F-ABF3-4B76-BBF2-8470D0117EA7}" srcOrd="0" destOrd="0" presId="urn:microsoft.com/office/officeart/2005/8/layout/orgChart1"/>
    <dgm:cxn modelId="{B8A4671D-9F7A-DC4F-82E5-B820C163ECF7}" type="presParOf" srcId="{50B98B97-D4E5-45DE-9257-0B5910574B79}" destId="{9689E889-083A-4C10-867D-7FCA542406EE}" srcOrd="1" destOrd="0" presId="urn:microsoft.com/office/officeart/2005/8/layout/orgChart1"/>
    <dgm:cxn modelId="{1B283657-F7FD-684D-8747-17EA73A21004}" type="presParOf" srcId="{5BBD2386-8F11-45C3-B2D6-A6D990DCB7C7}" destId="{B9819C25-0CF3-4C94-A508-B3D257DFA17B}" srcOrd="1" destOrd="0" presId="urn:microsoft.com/office/officeart/2005/8/layout/orgChart1"/>
    <dgm:cxn modelId="{079EE2F7-63FB-2F4B-8D91-C50252251E3F}" type="presParOf" srcId="{5BBD2386-8F11-45C3-B2D6-A6D990DCB7C7}" destId="{77B220F5-7521-422B-BA1B-617B3257BA93}" srcOrd="2" destOrd="0" presId="urn:microsoft.com/office/officeart/2005/8/layout/orgChart1"/>
    <dgm:cxn modelId="{CC0D6424-73E9-8B48-A568-E817C8049DE3}" type="presParOf" srcId="{CD060D40-9F58-4568-A772-96E81860615C}" destId="{3D57B562-0703-4B8C-885F-1A6E6E8BF7E5}" srcOrd="2" destOrd="0" presId="urn:microsoft.com/office/officeart/2005/8/layout/orgChart1"/>
    <dgm:cxn modelId="{82C97F9D-D74C-254A-97C8-FA22F375CA38}" type="presParOf" srcId="{CD060D40-9F58-4568-A772-96E81860615C}" destId="{4916CE43-6C41-48D2-863C-A7817663A211}" srcOrd="3" destOrd="0" presId="urn:microsoft.com/office/officeart/2005/8/layout/orgChart1"/>
    <dgm:cxn modelId="{E46D1974-92CC-7541-9D25-6C33EF2F6DAA}" type="presParOf" srcId="{4916CE43-6C41-48D2-863C-A7817663A211}" destId="{4440DF37-580E-479E-827F-F69EF27D7008}" srcOrd="0" destOrd="0" presId="urn:microsoft.com/office/officeart/2005/8/layout/orgChart1"/>
    <dgm:cxn modelId="{90524981-46B6-614F-B916-362EB9FF9A89}" type="presParOf" srcId="{4440DF37-580E-479E-827F-F69EF27D7008}" destId="{1767D0E3-0B48-43EE-A3F2-9F9CBA311C49}" srcOrd="0" destOrd="0" presId="urn:microsoft.com/office/officeart/2005/8/layout/orgChart1"/>
    <dgm:cxn modelId="{5D6283DD-AEB7-244B-B378-75B898F7BE4F}" type="presParOf" srcId="{4440DF37-580E-479E-827F-F69EF27D7008}" destId="{D33E208D-8211-4973-B424-E2DC23912F88}" srcOrd="1" destOrd="0" presId="urn:microsoft.com/office/officeart/2005/8/layout/orgChart1"/>
    <dgm:cxn modelId="{1A50218F-33DB-FB4D-BB15-4F71F4FA505A}" type="presParOf" srcId="{4916CE43-6C41-48D2-863C-A7817663A211}" destId="{4C9ED6F9-7A2E-4185-ACFA-C8A3C1D763F7}" srcOrd="1" destOrd="0" presId="urn:microsoft.com/office/officeart/2005/8/layout/orgChart1"/>
    <dgm:cxn modelId="{D40CD172-4A65-CC44-8A93-052A51A0333B}" type="presParOf" srcId="{4916CE43-6C41-48D2-863C-A7817663A211}" destId="{AE0AA10D-036C-4F04-8FE0-802FEE39AA1B}" srcOrd="2" destOrd="0" presId="urn:microsoft.com/office/officeart/2005/8/layout/orgChart1"/>
    <dgm:cxn modelId="{637CFF45-C158-0B40-A6B5-7BCEE64529B7}" type="presParOf" srcId="{CD060D40-9F58-4568-A772-96E81860615C}" destId="{3BB57654-547C-4FD0-8DFA-9975CED61D8E}" srcOrd="4" destOrd="0" presId="urn:microsoft.com/office/officeart/2005/8/layout/orgChart1"/>
    <dgm:cxn modelId="{CE61E957-BAEF-344C-91EA-AB33921E2DDE}" type="presParOf" srcId="{CD060D40-9F58-4568-A772-96E81860615C}" destId="{34D6E3BB-8A16-4D35-9E00-8C0FBA0099C1}" srcOrd="5" destOrd="0" presId="urn:microsoft.com/office/officeart/2005/8/layout/orgChart1"/>
    <dgm:cxn modelId="{F35027D4-8981-984C-AA88-C7365582349D}" type="presParOf" srcId="{34D6E3BB-8A16-4D35-9E00-8C0FBA0099C1}" destId="{8B41EC4A-DB72-4DCA-9BD9-EA02256BEE09}" srcOrd="0" destOrd="0" presId="urn:microsoft.com/office/officeart/2005/8/layout/orgChart1"/>
    <dgm:cxn modelId="{F8C4699B-F31F-4746-8693-44957D421263}" type="presParOf" srcId="{8B41EC4A-DB72-4DCA-9BD9-EA02256BEE09}" destId="{65C94771-98DB-45EC-AFD7-6F37D063164F}" srcOrd="0" destOrd="0" presId="urn:microsoft.com/office/officeart/2005/8/layout/orgChart1"/>
    <dgm:cxn modelId="{B8DD5007-6190-454B-BA43-DE49E8A64CC9}" type="presParOf" srcId="{8B41EC4A-DB72-4DCA-9BD9-EA02256BEE09}" destId="{43DBBBF1-AF01-4983-821A-5EED002335A5}" srcOrd="1" destOrd="0" presId="urn:microsoft.com/office/officeart/2005/8/layout/orgChart1"/>
    <dgm:cxn modelId="{E20A97E4-18D5-8C48-BC25-33325316665A}" type="presParOf" srcId="{34D6E3BB-8A16-4D35-9E00-8C0FBA0099C1}" destId="{BDCF1EC0-5A30-4A92-B5F5-409C17857958}" srcOrd="1" destOrd="0" presId="urn:microsoft.com/office/officeart/2005/8/layout/orgChart1"/>
    <dgm:cxn modelId="{34C919C4-4273-5D46-9845-AACFD39BB2A5}" type="presParOf" srcId="{34D6E3BB-8A16-4D35-9E00-8C0FBA0099C1}" destId="{D4B2CEC1-F94C-4A1E-BE92-F37EF6958CEE}" srcOrd="2" destOrd="0" presId="urn:microsoft.com/office/officeart/2005/8/layout/orgChart1"/>
    <dgm:cxn modelId="{16546EE8-92B7-1742-8A28-B51DEA6FD0AC}" type="presParOf" srcId="{81870F9D-B278-4AD3-AE4B-C4B50C0574DC}" destId="{8EE86F6E-F58C-4595-B1D2-132114C7582F}" srcOrd="2" destOrd="0" presId="urn:microsoft.com/office/officeart/2005/8/layout/orgChart1"/>
    <dgm:cxn modelId="{DEDAED4F-04FA-D34C-A2BC-863EFE8311B1}"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a:t>Adquisición</a:t>
          </a:r>
          <a:endParaRPr lang="es-ES" b="1" noProof="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dirty="0" err="1"/>
            <a:t>Procesamiento</a:t>
          </a:r>
          <a:endParaRPr lang="es-ES" b="1" noProof="0" dirty="0"/>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a:t>Análisis</a:t>
          </a:r>
          <a:endParaRPr lang="es-ES" b="1" noProof="0"/>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a:t>Presentación</a:t>
          </a:r>
          <a:endParaRPr lang="es-ES" b="1" noProof="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15408160-348D-FD47-BCF8-C4556362571B}" type="presOf" srcId="{0EE6F383-1829-4BBD-9A89-A0EA712ED0FE}" destId="{E0BAD33D-1F14-41F7-B89E-21D0B308F589}" srcOrd="0" destOrd="0" presId="urn:microsoft.com/office/officeart/2005/8/layout/hChevron3"/>
    <dgm:cxn modelId="{307F9875-ED28-4A42-9438-3AE0D29EA86D}" type="presOf" srcId="{47A89173-DB96-4A86-B75D-01212DE1A64B}" destId="{F5457D1C-4EE2-4B58-8069-31794885CDD4}"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9672549A-DF77-A049-A96C-DC2ED138024D}" type="presOf" srcId="{D9ACE7BF-3E96-4269-AA26-5DF561108E1A}" destId="{E8716B41-D4EA-4C19-A2AD-FB871FEC2B6C}"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84980BDE-0688-794E-ACFB-F7A98D4FA4F4}" type="presOf" srcId="{625F8CF0-4504-4ECB-8231-4EBF0278FE49}" destId="{59828533-5546-40F3-BAD2-1CA1044A0B64}" srcOrd="0" destOrd="0" presId="urn:microsoft.com/office/officeart/2005/8/layout/hChevron3"/>
    <dgm:cxn modelId="{61936CED-677C-4D4E-8B11-83CF6F270BD3}" type="presOf" srcId="{2FDADE6F-CB3F-4AE6-8982-684365E8ADBD}" destId="{468B4480-34CD-4997-9F6B-2196D6114E0E}" srcOrd="0" destOrd="0" presId="urn:microsoft.com/office/officeart/2005/8/layout/hChevron3"/>
    <dgm:cxn modelId="{133A5657-763C-1946-B858-AD258A32DC78}" type="presParOf" srcId="{59828533-5546-40F3-BAD2-1CA1044A0B64}" destId="{E0BAD33D-1F14-41F7-B89E-21D0B308F589}" srcOrd="0" destOrd="0" presId="urn:microsoft.com/office/officeart/2005/8/layout/hChevron3"/>
    <dgm:cxn modelId="{C8299BFB-4A6D-D444-9E46-F2AD5ACC2C81}" type="presParOf" srcId="{59828533-5546-40F3-BAD2-1CA1044A0B64}" destId="{D2C37382-0CD8-43EA-89AC-D0F847C31E51}" srcOrd="1" destOrd="0" presId="urn:microsoft.com/office/officeart/2005/8/layout/hChevron3"/>
    <dgm:cxn modelId="{46942043-EB26-3B48-9F81-E0F981C9F2CD}" type="presParOf" srcId="{59828533-5546-40F3-BAD2-1CA1044A0B64}" destId="{468B4480-34CD-4997-9F6B-2196D6114E0E}" srcOrd="2" destOrd="0" presId="urn:microsoft.com/office/officeart/2005/8/layout/hChevron3"/>
    <dgm:cxn modelId="{A9A7B315-F067-9F42-9945-E98C5BDFDB1A}" type="presParOf" srcId="{59828533-5546-40F3-BAD2-1CA1044A0B64}" destId="{05320372-CD1D-4238-8BDE-7B8CA36C592A}" srcOrd="3" destOrd="0" presId="urn:microsoft.com/office/officeart/2005/8/layout/hChevron3"/>
    <dgm:cxn modelId="{BEEFCC7B-7C08-014D-805C-38CCE7A1D855}" type="presParOf" srcId="{59828533-5546-40F3-BAD2-1CA1044A0B64}" destId="{F5457D1C-4EE2-4B58-8069-31794885CDD4}" srcOrd="4" destOrd="0" presId="urn:microsoft.com/office/officeart/2005/8/layout/hChevron3"/>
    <dgm:cxn modelId="{FA29F922-82A2-C247-BCCC-D9254F1BDC92}" type="presParOf" srcId="{59828533-5546-40F3-BAD2-1CA1044A0B64}" destId="{278A53E7-1DB5-4D6E-BE50-31004BFA7B55}" srcOrd="5" destOrd="0" presId="urn:microsoft.com/office/officeart/2005/8/layout/hChevron3"/>
    <dgm:cxn modelId="{E01A10F4-05A9-2E49-B207-176AC3B7D06E}"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B57654-547C-4FD0-8DFA-9975CED61D8E}">
      <dsp:nvSpPr>
        <dsp:cNvPr id="0" name=""/>
        <dsp:cNvSpPr/>
      </dsp:nvSpPr>
      <dsp:spPr>
        <a:xfrm>
          <a:off x="5680505" y="1477717"/>
          <a:ext cx="220141" cy="1721680"/>
        </a:xfrm>
        <a:custGeom>
          <a:avLst/>
          <a:gdLst/>
          <a:ahLst/>
          <a:cxnLst/>
          <a:rect l="0" t="0" r="0" b="0"/>
          <a:pathLst>
            <a:path>
              <a:moveTo>
                <a:pt x="0" y="0"/>
              </a:moveTo>
              <a:lnTo>
                <a:pt x="0" y="1721680"/>
              </a:lnTo>
              <a:lnTo>
                <a:pt x="220141" y="172168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57B562-0703-4B8C-885F-1A6E6E8BF7E5}">
      <dsp:nvSpPr>
        <dsp:cNvPr id="0" name=""/>
        <dsp:cNvSpPr/>
      </dsp:nvSpPr>
      <dsp:spPr>
        <a:xfrm>
          <a:off x="5680505" y="1477717"/>
          <a:ext cx="214180" cy="989569"/>
        </a:xfrm>
        <a:custGeom>
          <a:avLst/>
          <a:gdLst/>
          <a:ahLst/>
          <a:cxnLst/>
          <a:rect l="0" t="0" r="0" b="0"/>
          <a:pathLst>
            <a:path>
              <a:moveTo>
                <a:pt x="0" y="0"/>
              </a:moveTo>
              <a:lnTo>
                <a:pt x="0" y="989569"/>
              </a:lnTo>
              <a:lnTo>
                <a:pt x="214180" y="989569"/>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03552278-51F2-4188-A74D-225313BD16F8}">
      <dsp:nvSpPr>
        <dsp:cNvPr id="0" name=""/>
        <dsp:cNvSpPr/>
      </dsp:nvSpPr>
      <dsp:spPr>
        <a:xfrm>
          <a:off x="5680505" y="1477717"/>
          <a:ext cx="214180" cy="325503"/>
        </a:xfrm>
        <a:custGeom>
          <a:avLst/>
          <a:gdLst/>
          <a:ahLst/>
          <a:cxnLst/>
          <a:rect l="0" t="0" r="0" b="0"/>
          <a:pathLst>
            <a:path>
              <a:moveTo>
                <a:pt x="0" y="0"/>
              </a:moveTo>
              <a:lnTo>
                <a:pt x="0" y="325503"/>
              </a:lnTo>
              <a:lnTo>
                <a:pt x="214180" y="325503"/>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3227F2A0-6CF1-4121-BA42-F363CC9CD018}">
      <dsp:nvSpPr>
        <dsp:cNvPr id="0" name=""/>
        <dsp:cNvSpPr/>
      </dsp:nvSpPr>
      <dsp:spPr>
        <a:xfrm>
          <a:off x="4196118" y="662532"/>
          <a:ext cx="2175513" cy="335300"/>
        </a:xfrm>
        <a:custGeom>
          <a:avLst/>
          <a:gdLst/>
          <a:ahLst/>
          <a:cxnLst/>
          <a:rect l="0" t="0" r="0" b="0"/>
          <a:pathLst>
            <a:path>
              <a:moveTo>
                <a:pt x="0" y="0"/>
              </a:moveTo>
              <a:lnTo>
                <a:pt x="0" y="153879"/>
              </a:lnTo>
              <a:lnTo>
                <a:pt x="2175513" y="153879"/>
              </a:lnTo>
              <a:lnTo>
                <a:pt x="2175513" y="3353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3151E0-169C-41D6-8CE0-24AB5571C972}">
      <dsp:nvSpPr>
        <dsp:cNvPr id="0" name=""/>
        <dsp:cNvSpPr/>
      </dsp:nvSpPr>
      <dsp:spPr>
        <a:xfrm>
          <a:off x="3508844" y="1471428"/>
          <a:ext cx="242499" cy="1959467"/>
        </a:xfrm>
        <a:custGeom>
          <a:avLst/>
          <a:gdLst/>
          <a:ahLst/>
          <a:cxnLst/>
          <a:rect l="0" t="0" r="0" b="0"/>
          <a:pathLst>
            <a:path>
              <a:moveTo>
                <a:pt x="0" y="0"/>
              </a:moveTo>
              <a:lnTo>
                <a:pt x="0" y="1959467"/>
              </a:lnTo>
              <a:lnTo>
                <a:pt x="242499" y="195946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E2571495-7184-4A93-85D3-7247B0E25DDD}">
      <dsp:nvSpPr>
        <dsp:cNvPr id="0" name=""/>
        <dsp:cNvSpPr/>
      </dsp:nvSpPr>
      <dsp:spPr>
        <a:xfrm>
          <a:off x="3508844" y="1471428"/>
          <a:ext cx="252192" cy="1321025"/>
        </a:xfrm>
        <a:custGeom>
          <a:avLst/>
          <a:gdLst/>
          <a:ahLst/>
          <a:cxnLst/>
          <a:rect l="0" t="0" r="0" b="0"/>
          <a:pathLst>
            <a:path>
              <a:moveTo>
                <a:pt x="0" y="0"/>
              </a:moveTo>
              <a:lnTo>
                <a:pt x="0" y="1321025"/>
              </a:lnTo>
              <a:lnTo>
                <a:pt x="252192" y="1321025"/>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090BC93C-69B3-46AC-8DC6-3D89CB948BBC}">
      <dsp:nvSpPr>
        <dsp:cNvPr id="0" name=""/>
        <dsp:cNvSpPr/>
      </dsp:nvSpPr>
      <dsp:spPr>
        <a:xfrm>
          <a:off x="3508844" y="1471428"/>
          <a:ext cx="251760" cy="744702"/>
        </a:xfrm>
        <a:custGeom>
          <a:avLst/>
          <a:gdLst/>
          <a:ahLst/>
          <a:cxnLst/>
          <a:rect l="0" t="0" r="0" b="0"/>
          <a:pathLst>
            <a:path>
              <a:moveTo>
                <a:pt x="0" y="0"/>
              </a:moveTo>
              <a:lnTo>
                <a:pt x="0" y="744702"/>
              </a:lnTo>
              <a:lnTo>
                <a:pt x="251760" y="744702"/>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FF2EAA7A-0C72-47B8-9B09-C9B44BDA18FE}">
      <dsp:nvSpPr>
        <dsp:cNvPr id="0" name=""/>
        <dsp:cNvSpPr/>
      </dsp:nvSpPr>
      <dsp:spPr>
        <a:xfrm>
          <a:off x="3508844" y="1471428"/>
          <a:ext cx="251743" cy="261207"/>
        </a:xfrm>
        <a:custGeom>
          <a:avLst/>
          <a:gdLst/>
          <a:ahLst/>
          <a:cxnLst/>
          <a:rect l="0" t="0" r="0" b="0"/>
          <a:pathLst>
            <a:path>
              <a:moveTo>
                <a:pt x="0" y="0"/>
              </a:moveTo>
              <a:lnTo>
                <a:pt x="0" y="261207"/>
              </a:lnTo>
              <a:lnTo>
                <a:pt x="251743" y="26120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6BB3E314-D2CC-4B49-AEA2-9E73D9C443DF}">
      <dsp:nvSpPr>
        <dsp:cNvPr id="0" name=""/>
        <dsp:cNvSpPr/>
      </dsp:nvSpPr>
      <dsp:spPr>
        <a:xfrm>
          <a:off x="4150398" y="662532"/>
          <a:ext cx="91440" cy="356232"/>
        </a:xfrm>
        <a:custGeom>
          <a:avLst/>
          <a:gdLst/>
          <a:ahLst/>
          <a:cxnLst/>
          <a:rect l="0" t="0" r="0" b="0"/>
          <a:pathLst>
            <a:path>
              <a:moveTo>
                <a:pt x="45720" y="0"/>
              </a:moveTo>
              <a:lnTo>
                <a:pt x="45720" y="174812"/>
              </a:lnTo>
              <a:lnTo>
                <a:pt x="49573" y="174812"/>
              </a:lnTo>
              <a:lnTo>
                <a:pt x="49573" y="3562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D1CD5B-1EE2-47FC-8EA0-5BDAC2C236B9}">
      <dsp:nvSpPr>
        <dsp:cNvPr id="0" name=""/>
        <dsp:cNvSpPr/>
      </dsp:nvSpPr>
      <dsp:spPr>
        <a:xfrm>
          <a:off x="770407" y="1451722"/>
          <a:ext cx="223026" cy="2691284"/>
        </a:xfrm>
        <a:custGeom>
          <a:avLst/>
          <a:gdLst/>
          <a:ahLst/>
          <a:cxnLst/>
          <a:rect l="0" t="0" r="0" b="0"/>
          <a:pathLst>
            <a:path>
              <a:moveTo>
                <a:pt x="0" y="0"/>
              </a:moveTo>
              <a:lnTo>
                <a:pt x="0" y="2691284"/>
              </a:lnTo>
              <a:lnTo>
                <a:pt x="223026" y="26912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5B5904-2F25-46A1-8850-9C62CF2AD841}">
      <dsp:nvSpPr>
        <dsp:cNvPr id="0" name=""/>
        <dsp:cNvSpPr/>
      </dsp:nvSpPr>
      <dsp:spPr>
        <a:xfrm>
          <a:off x="770407" y="1451722"/>
          <a:ext cx="249790" cy="1798438"/>
        </a:xfrm>
        <a:custGeom>
          <a:avLst/>
          <a:gdLst/>
          <a:ahLst/>
          <a:cxnLst/>
          <a:rect l="0" t="0" r="0" b="0"/>
          <a:pathLst>
            <a:path>
              <a:moveTo>
                <a:pt x="0" y="0"/>
              </a:moveTo>
              <a:lnTo>
                <a:pt x="0" y="1798438"/>
              </a:lnTo>
              <a:lnTo>
                <a:pt x="249790" y="17984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DC2D7F-AE93-4BDD-98B7-D7B1597529D9}">
      <dsp:nvSpPr>
        <dsp:cNvPr id="0" name=""/>
        <dsp:cNvSpPr/>
      </dsp:nvSpPr>
      <dsp:spPr>
        <a:xfrm>
          <a:off x="770407" y="1451722"/>
          <a:ext cx="249790" cy="1099156"/>
        </a:xfrm>
        <a:custGeom>
          <a:avLst/>
          <a:gdLst/>
          <a:ahLst/>
          <a:cxnLst/>
          <a:rect l="0" t="0" r="0" b="0"/>
          <a:pathLst>
            <a:path>
              <a:moveTo>
                <a:pt x="0" y="0"/>
              </a:moveTo>
              <a:lnTo>
                <a:pt x="0" y="1099156"/>
              </a:lnTo>
              <a:lnTo>
                <a:pt x="249790" y="10991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57FD57-F1FF-49D2-8216-62643AE51EA5}">
      <dsp:nvSpPr>
        <dsp:cNvPr id="0" name=""/>
        <dsp:cNvSpPr/>
      </dsp:nvSpPr>
      <dsp:spPr>
        <a:xfrm>
          <a:off x="770407" y="1451722"/>
          <a:ext cx="249790" cy="394197"/>
        </a:xfrm>
        <a:custGeom>
          <a:avLst/>
          <a:gdLst/>
          <a:ahLst/>
          <a:cxnLst/>
          <a:rect l="0" t="0" r="0" b="0"/>
          <a:pathLst>
            <a:path>
              <a:moveTo>
                <a:pt x="0" y="0"/>
              </a:moveTo>
              <a:lnTo>
                <a:pt x="0" y="394197"/>
              </a:lnTo>
              <a:lnTo>
                <a:pt x="249790" y="39419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E6EC51-3ED1-4337-B5C5-B226D7EA5C59}">
      <dsp:nvSpPr>
        <dsp:cNvPr id="0" name=""/>
        <dsp:cNvSpPr/>
      </dsp:nvSpPr>
      <dsp:spPr>
        <a:xfrm>
          <a:off x="1461534" y="662532"/>
          <a:ext cx="2734583" cy="335836"/>
        </a:xfrm>
        <a:custGeom>
          <a:avLst/>
          <a:gdLst/>
          <a:ahLst/>
          <a:cxnLst/>
          <a:rect l="0" t="0" r="0" b="0"/>
          <a:pathLst>
            <a:path>
              <a:moveTo>
                <a:pt x="2734583" y="0"/>
              </a:moveTo>
              <a:lnTo>
                <a:pt x="2734583" y="154415"/>
              </a:lnTo>
              <a:lnTo>
                <a:pt x="0" y="154415"/>
              </a:lnTo>
              <a:lnTo>
                <a:pt x="0" y="3358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6E1A79-ACC2-4B43-9252-888CB64F0709}">
      <dsp:nvSpPr>
        <dsp:cNvPr id="0" name=""/>
        <dsp:cNvSpPr/>
      </dsp:nvSpPr>
      <dsp:spPr>
        <a:xfrm>
          <a:off x="2937878" y="372"/>
          <a:ext cx="2516481" cy="662160"/>
        </a:xfrm>
        <a:prstGeom prst="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b="1" kern="1200" dirty="0"/>
            <a:t>Investigación forense digital</a:t>
          </a:r>
          <a:endParaRPr lang="es-ES" sz="2400" b="1" kern="1200" dirty="0"/>
        </a:p>
      </dsp:txBody>
      <dsp:txXfrm>
        <a:off x="2937878" y="372"/>
        <a:ext cx="2516481" cy="662160"/>
      </dsp:txXfrm>
    </dsp:sp>
    <dsp:sp modelId="{1108FBA0-E998-455D-9E8A-6A59BA651442}">
      <dsp:nvSpPr>
        <dsp:cNvPr id="0" name=""/>
        <dsp:cNvSpPr/>
      </dsp:nvSpPr>
      <dsp:spPr>
        <a:xfrm>
          <a:off x="597625" y="998369"/>
          <a:ext cx="1727818" cy="453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dirty="0"/>
            <a:t>Ciencia forense informática</a:t>
          </a:r>
          <a:endParaRPr lang="es-ES" sz="1400" b="1" kern="1200" dirty="0"/>
        </a:p>
      </dsp:txBody>
      <dsp:txXfrm>
        <a:off x="597625" y="998369"/>
        <a:ext cx="1727818" cy="453353"/>
      </dsp:txXfrm>
    </dsp:sp>
    <dsp:sp modelId="{BCFDE1FA-F5EB-4C9A-92F3-E7188BC5217F}">
      <dsp:nvSpPr>
        <dsp:cNvPr id="0" name=""/>
        <dsp:cNvSpPr/>
      </dsp:nvSpPr>
      <dsp:spPr>
        <a:xfrm>
          <a:off x="1020198" y="1528144"/>
          <a:ext cx="1754547" cy="63555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noProof="0" dirty="0"/>
            <a:t>Ciencia forense</a:t>
          </a:r>
          <a:br>
            <a:rPr kern="1200"/>
          </a:br>
          <a:r>
            <a:rPr lang="en-GB" sz="1400" kern="1200" noProof="0" dirty="0"/>
            <a:t>post mortem</a:t>
          </a:r>
          <a:endParaRPr lang="es-ES" sz="1400" kern="1200" dirty="0"/>
        </a:p>
      </dsp:txBody>
      <dsp:txXfrm>
        <a:off x="1020198" y="1528144"/>
        <a:ext cx="1754547" cy="635552"/>
      </dsp:txXfrm>
    </dsp:sp>
    <dsp:sp modelId="{B1505D27-7393-46A8-94B8-A780B39F4649}">
      <dsp:nvSpPr>
        <dsp:cNvPr id="0" name=""/>
        <dsp:cNvSpPr/>
      </dsp:nvSpPr>
      <dsp:spPr>
        <a:xfrm>
          <a:off x="1020198" y="2229068"/>
          <a:ext cx="1754547"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Ciencia forense en vivo</a:t>
          </a:r>
          <a:endParaRPr lang="es-ES" sz="1400" kern="1200" noProof="0" dirty="0"/>
        </a:p>
      </dsp:txBody>
      <dsp:txXfrm>
        <a:off x="1020198" y="2229068"/>
        <a:ext cx="1754547" cy="643621"/>
      </dsp:txXfrm>
    </dsp:sp>
    <dsp:sp modelId="{780D3687-CEFE-46A7-B8E3-9EE0EA6B234E}">
      <dsp:nvSpPr>
        <dsp:cNvPr id="0" name=""/>
        <dsp:cNvSpPr/>
      </dsp:nvSpPr>
      <dsp:spPr>
        <a:xfrm>
          <a:off x="1020198" y="2928350"/>
          <a:ext cx="1773605"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noProof="0" dirty="0"/>
            <a:t>Ciencia forense de aplicación</a:t>
          </a:r>
          <a:endParaRPr lang="es-ES" sz="1400" kern="1200" noProof="0" dirty="0"/>
        </a:p>
      </dsp:txBody>
      <dsp:txXfrm>
        <a:off x="1020198" y="2928350"/>
        <a:ext cx="1773605" cy="643621"/>
      </dsp:txXfrm>
    </dsp:sp>
    <dsp:sp modelId="{40CDE946-0848-460B-A821-854D87DADFFD}">
      <dsp:nvSpPr>
        <dsp:cNvPr id="0" name=""/>
        <dsp:cNvSpPr/>
      </dsp:nvSpPr>
      <dsp:spPr>
        <a:xfrm>
          <a:off x="993434" y="3711052"/>
          <a:ext cx="1806572" cy="8639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sz="1200" kern="1200"/>
            <a:t>Otros dispositivos forenses: DVR, enrutadores, consolas de vídeojuegos, dispositivos de skimming, etc.</a:t>
          </a:r>
          <a:endParaRPr lang="es-ES" sz="1200" kern="1200" dirty="0"/>
        </a:p>
      </dsp:txBody>
      <dsp:txXfrm>
        <a:off x="993434" y="3711052"/>
        <a:ext cx="1806572" cy="863909"/>
      </dsp:txXfrm>
    </dsp:sp>
    <dsp:sp modelId="{E55EC117-E706-4B1F-8DA3-6F803617C1BE}">
      <dsp:nvSpPr>
        <dsp:cNvPr id="0" name=""/>
        <dsp:cNvSpPr/>
      </dsp:nvSpPr>
      <dsp:spPr>
        <a:xfrm>
          <a:off x="3336062" y="1018765"/>
          <a:ext cx="1727818" cy="452662"/>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dirty="0"/>
            <a:t>Ciencia forense móvil</a:t>
          </a:r>
          <a:endParaRPr lang="es-ES" sz="1400" b="1" kern="1200" noProof="0" dirty="0"/>
        </a:p>
      </dsp:txBody>
      <dsp:txXfrm>
        <a:off x="3336062" y="1018765"/>
        <a:ext cx="1727818" cy="452662"/>
      </dsp:txXfrm>
    </dsp:sp>
    <dsp:sp modelId="{5E736E1D-85CF-422A-871E-0D4D19E5EEED}">
      <dsp:nvSpPr>
        <dsp:cNvPr id="0" name=""/>
        <dsp:cNvSpPr/>
      </dsp:nvSpPr>
      <dsp:spPr>
        <a:xfrm>
          <a:off x="3760587" y="1536800"/>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Ciencia forense de Android</a:t>
          </a:r>
          <a:endParaRPr lang="es-ES" sz="1400" kern="1200" dirty="0"/>
        </a:p>
      </dsp:txBody>
      <dsp:txXfrm>
        <a:off x="3760587" y="1536800"/>
        <a:ext cx="1484317" cy="391670"/>
      </dsp:txXfrm>
    </dsp:sp>
    <dsp:sp modelId="{500CD307-C0E4-4017-99BC-D8FA52224E27}">
      <dsp:nvSpPr>
        <dsp:cNvPr id="0" name=""/>
        <dsp:cNvSpPr/>
      </dsp:nvSpPr>
      <dsp:spPr>
        <a:xfrm>
          <a:off x="3760604" y="2020295"/>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Ciencia forense de iOS</a:t>
          </a:r>
          <a:endParaRPr lang="es-ES" sz="1400" kern="1200" dirty="0"/>
        </a:p>
      </dsp:txBody>
      <dsp:txXfrm>
        <a:off x="3760604" y="2020295"/>
        <a:ext cx="1484317" cy="391670"/>
      </dsp:txXfrm>
    </dsp:sp>
    <dsp:sp modelId="{8D5E0606-D3F0-4054-AB3C-53C918A74826}">
      <dsp:nvSpPr>
        <dsp:cNvPr id="0" name=""/>
        <dsp:cNvSpPr/>
      </dsp:nvSpPr>
      <dsp:spPr>
        <a:xfrm>
          <a:off x="3761036" y="2510391"/>
          <a:ext cx="1484317" cy="564124"/>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Windows Phone/Symbian/otros</a:t>
          </a:r>
          <a:endParaRPr lang="es-ES" sz="1400" kern="1200" dirty="0"/>
        </a:p>
      </dsp:txBody>
      <dsp:txXfrm>
        <a:off x="3761036" y="2510391"/>
        <a:ext cx="1484317" cy="564124"/>
      </dsp:txXfrm>
    </dsp:sp>
    <dsp:sp modelId="{BA3AA106-B34E-4109-AC6D-70F574478CAF}">
      <dsp:nvSpPr>
        <dsp:cNvPr id="0" name=""/>
        <dsp:cNvSpPr/>
      </dsp:nvSpPr>
      <dsp:spPr>
        <a:xfrm>
          <a:off x="3751343" y="3184206"/>
          <a:ext cx="1518268" cy="493378"/>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sz="1200" kern="1200"/>
            <a:t>Otros, por ejemplo, navegación por satélite.</a:t>
          </a:r>
          <a:endParaRPr lang="es-ES" sz="1200" kern="1200" dirty="0"/>
        </a:p>
      </dsp:txBody>
      <dsp:txXfrm>
        <a:off x="3751343" y="3184206"/>
        <a:ext cx="1518268" cy="493378"/>
      </dsp:txXfrm>
    </dsp:sp>
    <dsp:sp modelId="{7B27B07C-4897-4A9B-849D-406F857EB4D3}">
      <dsp:nvSpPr>
        <dsp:cNvPr id="0" name=""/>
        <dsp:cNvSpPr/>
      </dsp:nvSpPr>
      <dsp:spPr>
        <a:xfrm>
          <a:off x="5507723" y="997833"/>
          <a:ext cx="1727818" cy="479884"/>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dirty="0"/>
            <a:t>Ciencia forense en red</a:t>
          </a:r>
          <a:endParaRPr lang="es-ES" sz="1400" b="1" kern="1200" dirty="0"/>
        </a:p>
      </dsp:txBody>
      <dsp:txXfrm>
        <a:off x="5507723" y="997833"/>
        <a:ext cx="1727818" cy="479884"/>
      </dsp:txXfrm>
    </dsp:sp>
    <dsp:sp modelId="{C6D11E7F-ABF3-4B76-BBF2-8470D0117EA7}">
      <dsp:nvSpPr>
        <dsp:cNvPr id="0" name=""/>
        <dsp:cNvSpPr/>
      </dsp:nvSpPr>
      <dsp:spPr>
        <a:xfrm>
          <a:off x="5894685" y="1544195"/>
          <a:ext cx="1520238" cy="51805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Ciencia forense de la red en vivo</a:t>
          </a:r>
          <a:endParaRPr lang="es-ES" sz="1400" kern="1200" dirty="0"/>
        </a:p>
      </dsp:txBody>
      <dsp:txXfrm>
        <a:off x="5894685" y="1544195"/>
        <a:ext cx="1520238" cy="518051"/>
      </dsp:txXfrm>
    </dsp:sp>
    <dsp:sp modelId="{1767D0E3-0B48-43EE-A3F2-9F9CBA311C49}">
      <dsp:nvSpPr>
        <dsp:cNvPr id="0" name=""/>
        <dsp:cNvSpPr/>
      </dsp:nvSpPr>
      <dsp:spPr>
        <a:xfrm>
          <a:off x="5894685" y="2173899"/>
          <a:ext cx="1520238" cy="586775"/>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Ciencia forense de paquetes capturados</a:t>
          </a:r>
          <a:endParaRPr lang="es-ES" sz="1400" kern="1200" dirty="0"/>
        </a:p>
      </dsp:txBody>
      <dsp:txXfrm>
        <a:off x="5894685" y="2173899"/>
        <a:ext cx="1520238" cy="586775"/>
      </dsp:txXfrm>
    </dsp:sp>
    <dsp:sp modelId="{65C94771-98DB-45EC-AFD7-6F37D063164F}">
      <dsp:nvSpPr>
        <dsp:cNvPr id="0" name=""/>
        <dsp:cNvSpPr/>
      </dsp:nvSpPr>
      <dsp:spPr>
        <a:xfrm>
          <a:off x="5900646" y="2888507"/>
          <a:ext cx="1521154" cy="62178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sz="1200" kern="1200"/>
            <a:t>Análisis de Malware</a:t>
          </a:r>
          <a:endParaRPr lang="es-ES" sz="1200" kern="1200" dirty="0"/>
        </a:p>
      </dsp:txBody>
      <dsp:txXfrm>
        <a:off x="5900646" y="2888507"/>
        <a:ext cx="1521154" cy="621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b="1" kern="1200" noProof="0"/>
            <a:t>Adquisición</a:t>
          </a:r>
          <a:endParaRPr lang="es-ES" sz="1700" b="1" kern="1200" noProof="0"/>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b="1" kern="1200" noProof="0" dirty="0" err="1"/>
            <a:t>Procesamiento</a:t>
          </a:r>
          <a:endParaRPr lang="es-ES" sz="1700" b="1" kern="1200" noProof="0" dirty="0"/>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b="1" kern="1200" noProof="0"/>
            <a:t>Análisis</a:t>
          </a:r>
          <a:endParaRPr lang="es-ES" sz="1700" b="1" kern="1200" noProof="0"/>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marL="0" lvl="0" indent="0" algn="ctr" defTabSz="755650">
            <a:lnSpc>
              <a:spcPct val="90000"/>
            </a:lnSpc>
            <a:spcBef>
              <a:spcPct val="0"/>
            </a:spcBef>
            <a:spcAft>
              <a:spcPct val="35000"/>
            </a:spcAft>
            <a:buNone/>
          </a:pPr>
          <a:r>
            <a:rPr lang="en-GB" sz="1700" b="1" kern="1200" noProof="0"/>
            <a:t>Presentación</a:t>
          </a:r>
          <a:endParaRPr lang="es-ES" sz="1700" b="1" kern="1200" noProof="0"/>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22C30-4822-E547-B346-706181DB0BCF}" type="datetimeFigureOut">
              <a:rPr lang="en-US" smtClean="0"/>
              <a:pPr/>
              <a:t>1/25/2019</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040226-21D7-5847-B396-76B67129E36D}" type="slidenum">
              <a:rPr lang="en-US" smtClean="0"/>
              <a:pPr/>
              <a:t>‹#›</a:t>
            </a:fld>
            <a:endParaRPr lang="es-ES"/>
          </a:p>
        </p:txBody>
      </p:sp>
    </p:spTree>
    <p:extLst>
      <p:ext uri="{BB962C8B-B14F-4D97-AF65-F5344CB8AC3E}">
        <p14:creationId xmlns:p14="http://schemas.microsoft.com/office/powerpoint/2010/main" val="41757907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dirty="0"/>
              <a:t>Estas sesiones cubren el tema de la</a:t>
            </a:r>
            <a:r>
              <a:rPr lang="es-ES" dirty="0"/>
              <a:t>s</a:t>
            </a:r>
            <a:r>
              <a:rPr dirty="0"/>
              <a:t> </a:t>
            </a:r>
            <a:r>
              <a:rPr dirty="0" err="1"/>
              <a:t>prueba</a:t>
            </a:r>
            <a:r>
              <a:rPr lang="es-ES" dirty="0"/>
              <a:t>s</a:t>
            </a:r>
            <a:r>
              <a:rPr dirty="0"/>
              <a:t> </a:t>
            </a:r>
            <a:r>
              <a:rPr dirty="0" err="1"/>
              <a:t>electrónica</a:t>
            </a:r>
            <a:r>
              <a:rPr lang="es-ES" dirty="0"/>
              <a:t>s</a:t>
            </a:r>
            <a:r>
              <a:rPr dirty="0"/>
              <a:t> y se basan en gran medida en el contenido de la </a:t>
            </a:r>
            <a:r>
              <a:rPr dirty="0" err="1"/>
              <a:t>Guía</a:t>
            </a:r>
            <a:r>
              <a:rPr dirty="0"/>
              <a:t> de </a:t>
            </a:r>
            <a:r>
              <a:rPr lang="es-ES" dirty="0"/>
              <a:t>Prueba Electrónica</a:t>
            </a:r>
            <a:r>
              <a:rPr dirty="0"/>
              <a:t> del Consejo de Europa. Esta guía forma parte del paquete de formación. </a:t>
            </a:r>
            <a:r>
              <a:rPr dirty="0" err="1"/>
              <a:t>Será</a:t>
            </a:r>
            <a:r>
              <a:rPr dirty="0"/>
              <a:t> necesario que el formador tenga copias impresas de los apéndices del diagrama de flujo ya que no son fáciles de leer desde las </a:t>
            </a:r>
            <a:r>
              <a:rPr dirty="0" err="1"/>
              <a:t>diapositivas</a:t>
            </a:r>
            <a:r>
              <a:rPr dirty="0"/>
              <a:t>.</a:t>
            </a:r>
            <a:r>
              <a:rPr lang="es-ES" dirty="0"/>
              <a:t> </a:t>
            </a:r>
            <a:r>
              <a:rPr dirty="0"/>
              <a:t>Las notas de diapositivas contienen información adicional, cuando corresponda, para ayudar al formador. </a:t>
            </a:r>
            <a:r>
              <a:rPr dirty="0" err="1"/>
              <a:t>Recuerde</a:t>
            </a:r>
            <a:r>
              <a:rPr dirty="0"/>
              <a:t> que estas diapositivas se proporcionan como un ejemplo de cómo se pueden cumplir las metas y los objetivos enumerados en el paquete de formación. Es responsabilidad de cada formador preparar materiales que se adapten a los estilos de aprendizaje de los estudiantes y al estilo de enseñanza del formador. Estas diapositivas pueden ser de ayuda.</a:t>
            </a:r>
            <a:endParaRPr lang="es-E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s-ES" dirty="0"/>
          </a:p>
        </p:txBody>
      </p:sp>
    </p:spTree>
    <p:extLst>
      <p:ext uri="{BB962C8B-B14F-4D97-AF65-F5344CB8AC3E}">
        <p14:creationId xmlns:p14="http://schemas.microsoft.com/office/powerpoint/2010/main" val="13034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rPr>
              <a:t>No existe una definición de prueba electrónica aceptada internacionalmente. Sin embargo, en todos los países hay regulaciones que contienen preceptos que, de alguna manera, se refieren a la </a:t>
            </a:r>
            <a:r>
              <a:rPr lang="en-GB" sz="1200" i="1" kern="1200" dirty="0">
                <a:solidFill>
                  <a:schemeClr val="tx1"/>
                </a:solidFill>
                <a:effectLst/>
                <a:latin typeface="+mn-lt"/>
              </a:rPr>
              <a:t>prueba electrónica. </a:t>
            </a:r>
            <a:endParaRPr lang="es-ES" sz="1200" kern="1200" dirty="0">
              <a:solidFill>
                <a:schemeClr val="tx1"/>
              </a:solidFill>
              <a:effectLst/>
              <a:latin typeface="+mn-lt"/>
              <a:ea typeface="+mn-ea"/>
              <a:cs typeface="+mn-cs"/>
            </a:endParaRPr>
          </a:p>
          <a:p>
            <a:pPr marL="93663" indent="-3175" algn="just">
              <a:buNone/>
            </a:pPr>
            <a:endParaRPr lang="es-ES" dirty="0"/>
          </a:p>
          <a:p>
            <a:pPr marL="93663" indent="-3175" algn="just">
              <a:buNone/>
            </a:pPr>
            <a:r>
              <a:rPr dirty="0"/>
              <a:t>La "definición" en la guía COE es:</a:t>
            </a:r>
          </a:p>
          <a:p>
            <a:pPr marL="0" indent="0" algn="just">
              <a:buNone/>
            </a:pPr>
            <a:r>
              <a:rPr lang="en-US" b="1" i="1" dirty="0"/>
              <a:t>"Cualquier información generada, almacenada o transmitida en formato digital que más tarde pueda ser necesaria para probar o refutar un hecho cuestionado en procedimientos legales".</a:t>
            </a:r>
          </a:p>
          <a:p>
            <a:pPr marL="0" marR="0" indent="0" algn="l" defTabSz="4572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rPr>
              <a:t>Una vez más, es responsabilidad del formador asegurarse de que cualquier definición nacional que pueda existir se incluya en el curso de formación en el país.</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a:t>
            </a:fld>
            <a:endParaRPr lang="es-ES" dirty="0"/>
          </a:p>
        </p:txBody>
      </p:sp>
    </p:spTree>
    <p:extLst>
      <p:ext uri="{BB962C8B-B14F-4D97-AF65-F5344CB8AC3E}">
        <p14:creationId xmlns:p14="http://schemas.microsoft.com/office/powerpoint/2010/main" val="3042991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127</a:t>
            </a:fld>
            <a:endParaRPr lang="es-ES"/>
          </a:p>
        </p:txBody>
      </p:sp>
    </p:spTree>
    <p:extLst>
      <p:ext uri="{BB962C8B-B14F-4D97-AF65-F5344CB8AC3E}">
        <p14:creationId xmlns:p14="http://schemas.microsoft.com/office/powerpoint/2010/main" val="1948383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128</a:t>
            </a:fld>
            <a:endParaRPr lang="es-ES"/>
          </a:p>
        </p:txBody>
      </p:sp>
    </p:spTree>
    <p:extLst>
      <p:ext uri="{BB962C8B-B14F-4D97-AF65-F5344CB8AC3E}">
        <p14:creationId xmlns:p14="http://schemas.microsoft.com/office/powerpoint/2010/main" val="16890897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rPr>
              <a:t>Los servicios en la nube y el almacenamiento en línea son un tema que está adquiriendo una importancia significativa. </a:t>
            </a:r>
            <a:r>
              <a:rPr dirty="0"/>
              <a:t>Para poder reconocer y comprender estos servicios, el investigador necesita saber qué es la computación en la nube, qué tipo de servicios están disponibles y cómo funcionan.</a:t>
            </a:r>
            <a:r>
              <a:rPr lang="en-US" sz="1200" kern="1200">
                <a:solidFill>
                  <a:schemeClr val="tx1"/>
                </a:solidFill>
                <a:effectLst/>
                <a:latin typeface="+mn-lt"/>
              </a:rPr>
              <a:t> </a:t>
            </a:r>
            <a:r>
              <a:rPr dirty="0"/>
              <a:t>El siguiente gráfico y definición proporcionan una visión general útil.</a:t>
            </a:r>
            <a:endParaRPr lang="es-E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135</a:t>
            </a:fld>
            <a:endParaRPr lang="es-ES"/>
          </a:p>
        </p:txBody>
      </p:sp>
    </p:spTree>
    <p:extLst>
      <p:ext uri="{BB962C8B-B14F-4D97-AF65-F5344CB8AC3E}">
        <p14:creationId xmlns:p14="http://schemas.microsoft.com/office/powerpoint/2010/main" val="3530154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err="1">
                <a:solidFill>
                  <a:schemeClr val="tx1"/>
                </a:solidFill>
                <a:effectLst/>
                <a:latin typeface="+mn-lt"/>
              </a:rPr>
              <a:t>Definición</a:t>
            </a:r>
            <a:r>
              <a:rPr lang="en-US" sz="1200" kern="1200" dirty="0">
                <a:solidFill>
                  <a:schemeClr val="tx1"/>
                </a:solidFill>
                <a:effectLst/>
                <a:latin typeface="+mn-lt"/>
              </a:rPr>
              <a:t> de </a:t>
            </a:r>
            <a:r>
              <a:rPr lang="en-US" sz="1200" kern="1200" dirty="0" err="1">
                <a:solidFill>
                  <a:schemeClr val="tx1"/>
                </a:solidFill>
                <a:effectLst/>
                <a:latin typeface="+mn-lt"/>
              </a:rPr>
              <a:t>computación</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 </a:t>
            </a:r>
            <a:r>
              <a:rPr lang="en-US" sz="1200" kern="1200" dirty="0" err="1">
                <a:solidFill>
                  <a:schemeClr val="tx1"/>
                </a:solidFill>
                <a:effectLst/>
                <a:latin typeface="+mn-lt"/>
              </a:rPr>
              <a:t>nube</a:t>
            </a:r>
            <a:endParaRPr lang="en-US" sz="1200" kern="1200" dirty="0">
              <a:solidFill>
                <a:schemeClr val="tx1"/>
              </a:solidFill>
              <a:effectLst/>
              <a:latin typeface="+mn-lt"/>
            </a:endParaRPr>
          </a:p>
          <a:p>
            <a:r>
              <a:rPr dirty="0"/>
              <a:t>La computación en la nube es un modelo que permite acceso de red ubicuo, conveniente y bajo demanda a un grupo compartido de recursos informáticos configurables (por ejemplo, redes, servidores, almacenamiento, aplicaciones y servicios) que pueden aprovisionarse y lanzarse rápidamente con un mínimo esfuerzo administrativo o la interacción del proveedor de servicios.</a:t>
            </a:r>
            <a:r>
              <a:rPr lang="en-US" sz="1200" kern="1200" dirty="0">
                <a:solidFill>
                  <a:schemeClr val="tx1"/>
                </a:solidFill>
                <a:effectLst/>
                <a:latin typeface="+mn-lt"/>
              </a:rPr>
              <a:t> </a:t>
            </a:r>
            <a:r>
              <a:rPr dirty="0"/>
              <a:t>60 Mell y Grance del Instituto Nacional de Estándares y Tecnología (NIST) identifican tres modelos de servicio de computación en la nube.</a:t>
            </a:r>
            <a:r>
              <a:rPr lang="en-US" sz="1200" kern="1200" dirty="0">
                <a:solidFill>
                  <a:schemeClr val="tx1"/>
                </a:solidFill>
                <a:effectLst/>
                <a:latin typeface="+mn-lt"/>
              </a:rPr>
              <a:t> </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Software </a:t>
            </a:r>
            <a:r>
              <a:rPr lang="en-US" sz="1200" b="1" kern="1200" dirty="0" err="1">
                <a:solidFill>
                  <a:schemeClr val="tx1"/>
                </a:solidFill>
                <a:effectLst/>
                <a:latin typeface="+mn-lt"/>
              </a:rPr>
              <a:t>como</a:t>
            </a:r>
            <a:r>
              <a:rPr lang="en-US" sz="1200" b="1" kern="1200" dirty="0">
                <a:solidFill>
                  <a:schemeClr val="tx1"/>
                </a:solidFill>
                <a:effectLst/>
                <a:latin typeface="+mn-lt"/>
              </a:rPr>
              <a:t> </a:t>
            </a:r>
            <a:r>
              <a:rPr lang="en-US" sz="1200" b="1" kern="1200" dirty="0" err="1">
                <a:solidFill>
                  <a:schemeClr val="tx1"/>
                </a:solidFill>
                <a:effectLst/>
                <a:latin typeface="+mn-lt"/>
              </a:rPr>
              <a:t>servicio</a:t>
            </a:r>
            <a:r>
              <a:rPr lang="en-US" sz="1200" b="1" kern="1200" dirty="0">
                <a:solidFill>
                  <a:schemeClr val="tx1"/>
                </a:solidFill>
                <a:effectLst/>
                <a:latin typeface="+mn-lt"/>
              </a:rPr>
              <a:t> (SaaS): </a:t>
            </a:r>
          </a:p>
          <a:p>
            <a:r>
              <a:rPr dirty="0"/>
              <a:t>Al consumidor se le proporciona la capacidad de usar las aplicaciones del proveedor que se ejecutan en una infraestructura en la nube.</a:t>
            </a:r>
            <a:r>
              <a:rPr lang="en-US" sz="1200" kern="1200" dirty="0">
                <a:solidFill>
                  <a:schemeClr val="tx1"/>
                </a:solidFill>
                <a:effectLst/>
                <a:latin typeface="+mn-lt"/>
              </a:rPr>
              <a:t> </a:t>
            </a:r>
            <a:r>
              <a:rPr dirty="0"/>
              <a:t>Se puede acceder a las aplicaciones desde varios dispositivos cliente a través de una </a:t>
            </a:r>
            <a:r>
              <a:rPr dirty="0" err="1"/>
              <a:t>interfaz</a:t>
            </a:r>
            <a:r>
              <a:rPr dirty="0"/>
              <a:t> </a:t>
            </a:r>
            <a:r>
              <a:rPr lang="es-ES" dirty="0"/>
              <a:t>delgada </a:t>
            </a:r>
            <a:r>
              <a:rPr dirty="0"/>
              <a:t>de </a:t>
            </a:r>
            <a:r>
              <a:rPr dirty="0" err="1"/>
              <a:t>cliente</a:t>
            </a:r>
            <a:r>
              <a:rPr dirty="0"/>
              <a:t>, como un navegador web (por ejemplo, correo electrónico basado en web) o una interfaz de programa.</a:t>
            </a:r>
            <a:r>
              <a:rPr lang="en-US" sz="1200" kern="1200" dirty="0">
                <a:solidFill>
                  <a:schemeClr val="tx1"/>
                </a:solidFill>
                <a:effectLst/>
                <a:latin typeface="+mn-lt"/>
              </a:rPr>
              <a:t> </a:t>
            </a:r>
            <a:r>
              <a:rPr dirty="0"/>
              <a:t>El consumidor no administra ni controla la infraestructura en la nube subyacente (incluida la red, los servidores, los sistemas operativos o el almacenamiento) o incluso las aplicaciones individuales, con la posible excepción de las configuraciones limitadas de las aplicaciones específicas del usuario.</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Plataforma</a:t>
            </a:r>
            <a:r>
              <a:rPr lang="en-US" sz="1200" b="1" kern="1200" dirty="0">
                <a:solidFill>
                  <a:schemeClr val="tx1"/>
                </a:solidFill>
                <a:effectLst/>
                <a:latin typeface="+mn-lt"/>
              </a:rPr>
              <a:t> </a:t>
            </a:r>
            <a:r>
              <a:rPr lang="en-US" sz="1200" b="1" kern="1200" dirty="0" err="1">
                <a:solidFill>
                  <a:schemeClr val="tx1"/>
                </a:solidFill>
                <a:effectLst/>
                <a:latin typeface="+mn-lt"/>
              </a:rPr>
              <a:t>como</a:t>
            </a:r>
            <a:r>
              <a:rPr lang="en-US" sz="1200" b="1" kern="1200" dirty="0">
                <a:solidFill>
                  <a:schemeClr val="tx1"/>
                </a:solidFill>
                <a:effectLst/>
                <a:latin typeface="+mn-lt"/>
              </a:rPr>
              <a:t> </a:t>
            </a:r>
            <a:r>
              <a:rPr lang="en-US" sz="1200" b="1" kern="1200" dirty="0" err="1">
                <a:solidFill>
                  <a:schemeClr val="tx1"/>
                </a:solidFill>
                <a:effectLst/>
                <a:latin typeface="+mn-lt"/>
              </a:rPr>
              <a:t>servicio</a:t>
            </a:r>
            <a:r>
              <a:rPr lang="en-US" sz="1200" b="1" kern="1200" dirty="0">
                <a:solidFill>
                  <a:schemeClr val="tx1"/>
                </a:solidFill>
                <a:effectLst/>
                <a:latin typeface="+mn-lt"/>
              </a:rPr>
              <a:t> (PaaS): </a:t>
            </a:r>
          </a:p>
          <a:p>
            <a:r>
              <a:rPr dirty="0"/>
              <a:t>El consumidor tiene la capacidad de implementar aplicaciones creadas o adquiridas por el consumidor en la infraestructura de la nube creada utilizando lenguajes de programación, bibliotecas, servicios y herramientas compatibles con el proveedor.</a:t>
            </a:r>
            <a:r>
              <a:rPr lang="en-US" sz="1200" kern="1200" dirty="0">
                <a:solidFill>
                  <a:schemeClr val="tx1"/>
                </a:solidFill>
                <a:effectLst/>
                <a:latin typeface="+mn-lt"/>
              </a:rPr>
              <a:t> </a:t>
            </a:r>
            <a:r>
              <a:rPr dirty="0"/>
              <a:t>El consumidor no administra ni controla la infraestructura en la nube subyacente (incluida la red, los servidores, los sistemas operativos o el almacenamiento), pero sí tiene control sobre las aplicaciones implementadas y posiblemente sobre las configuraciones para el entorno de alojamiento de la aplicación.</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Infraestructura</a:t>
            </a:r>
            <a:r>
              <a:rPr lang="en-US" sz="1200" b="1" kern="1200" dirty="0">
                <a:solidFill>
                  <a:schemeClr val="tx1"/>
                </a:solidFill>
                <a:effectLst/>
                <a:latin typeface="+mn-lt"/>
              </a:rPr>
              <a:t> </a:t>
            </a:r>
            <a:r>
              <a:rPr lang="en-US" sz="1200" b="1" kern="1200" dirty="0" err="1">
                <a:solidFill>
                  <a:schemeClr val="tx1"/>
                </a:solidFill>
                <a:effectLst/>
                <a:latin typeface="+mn-lt"/>
              </a:rPr>
              <a:t>como</a:t>
            </a:r>
            <a:r>
              <a:rPr lang="en-US" sz="1200" b="1" kern="1200" dirty="0">
                <a:solidFill>
                  <a:schemeClr val="tx1"/>
                </a:solidFill>
                <a:effectLst/>
                <a:latin typeface="+mn-lt"/>
              </a:rPr>
              <a:t> </a:t>
            </a:r>
            <a:r>
              <a:rPr lang="en-US" sz="1200" b="1" kern="1200" dirty="0" err="1">
                <a:solidFill>
                  <a:schemeClr val="tx1"/>
                </a:solidFill>
                <a:effectLst/>
                <a:latin typeface="+mn-lt"/>
              </a:rPr>
              <a:t>servicio</a:t>
            </a:r>
            <a:r>
              <a:rPr lang="en-US" sz="1200" b="1" kern="1200" dirty="0">
                <a:solidFill>
                  <a:schemeClr val="tx1"/>
                </a:solidFill>
                <a:effectLst/>
                <a:latin typeface="+mn-lt"/>
              </a:rPr>
              <a:t> (IaaS): </a:t>
            </a:r>
          </a:p>
          <a:p>
            <a:r>
              <a:rPr dirty="0"/>
              <a:t>Al consumidor se le proporciona procesamiento, almacenamiento, red y otros recursos informáticos fundamentales y es capaz de implementar y ejecutar un software arbitrario (incluidos los sistemas operativos y las aplicaciones).</a:t>
            </a:r>
            <a:r>
              <a:rPr lang="en-US" sz="1200" kern="1200" dirty="0">
                <a:solidFill>
                  <a:schemeClr val="tx1"/>
                </a:solidFill>
                <a:effectLst/>
                <a:latin typeface="+mn-lt"/>
              </a:rPr>
              <a:t> </a:t>
            </a:r>
            <a:r>
              <a:rPr dirty="0"/>
              <a:t>El consumidor no administra ni controla la infraestructura subyacente de la nube, pero tiene una 'amplia libertad para elegir' sistemas operativos, almacenamiento y aplicaciones implementadas; y posiblemente un control limitado de componentes de red seleccionados (por ejemplo, firewalls host).</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136</a:t>
            </a:fld>
            <a:endParaRPr lang="es-ES"/>
          </a:p>
        </p:txBody>
      </p:sp>
    </p:spTree>
    <p:extLst>
      <p:ext uri="{BB962C8B-B14F-4D97-AF65-F5344CB8AC3E}">
        <p14:creationId xmlns:p14="http://schemas.microsoft.com/office/powerpoint/2010/main" val="14263523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effectLst/>
                <a:latin typeface="+mn-lt"/>
              </a:rPr>
              <a:t>Amazon </a:t>
            </a:r>
            <a:r>
              <a:rPr lang="en-US" sz="1200" kern="1200" dirty="0" err="1">
                <a:solidFill>
                  <a:schemeClr val="tx1"/>
                </a:solidFill>
                <a:effectLst/>
                <a:latin typeface="+mn-lt"/>
              </a:rPr>
              <a:t>ofrece</a:t>
            </a:r>
            <a:r>
              <a:rPr lang="en-US" sz="1200" kern="1200" dirty="0">
                <a:solidFill>
                  <a:schemeClr val="tx1"/>
                </a:solidFill>
                <a:effectLst/>
                <a:latin typeface="+mn-lt"/>
              </a:rPr>
              <a:t> una </a:t>
            </a:r>
            <a:r>
              <a:rPr lang="en-US" sz="1200" kern="1200" dirty="0" err="1">
                <a:solidFill>
                  <a:schemeClr val="tx1"/>
                </a:solidFill>
                <a:effectLst/>
                <a:latin typeface="+mn-lt"/>
              </a:rPr>
              <a:t>amplia</a:t>
            </a:r>
            <a:r>
              <a:rPr lang="en-US" sz="1200" kern="1200" dirty="0">
                <a:solidFill>
                  <a:schemeClr val="tx1"/>
                </a:solidFill>
                <a:effectLst/>
                <a:latin typeface="+mn-lt"/>
              </a:rPr>
              <a:t> </a:t>
            </a:r>
            <a:r>
              <a:rPr lang="en-US" sz="1200" kern="1200" dirty="0" err="1">
                <a:solidFill>
                  <a:schemeClr val="tx1"/>
                </a:solidFill>
                <a:effectLst/>
                <a:latin typeface="+mn-lt"/>
              </a:rPr>
              <a:t>variedad</a:t>
            </a:r>
            <a:r>
              <a:rPr lang="en-US" sz="1200" kern="1200" dirty="0">
                <a:solidFill>
                  <a:schemeClr val="tx1"/>
                </a:solidFill>
                <a:effectLst/>
                <a:latin typeface="+mn-lt"/>
              </a:rPr>
              <a:t> de </a:t>
            </a:r>
            <a:r>
              <a:rPr lang="en-US" sz="1200" kern="1200" dirty="0" err="1">
                <a:solidFill>
                  <a:schemeClr val="tx1"/>
                </a:solidFill>
                <a:effectLst/>
                <a:latin typeface="+mn-lt"/>
              </a:rPr>
              <a:t>servicios</a:t>
            </a:r>
            <a:r>
              <a:rPr lang="en-US" sz="1200" kern="1200" dirty="0">
                <a:solidFill>
                  <a:schemeClr val="tx1"/>
                </a:solidFill>
                <a:effectLst/>
                <a:latin typeface="+mn-lt"/>
              </a:rPr>
              <a:t> web. </a:t>
            </a:r>
            <a:r>
              <a:rPr dirty="0"/>
              <a:t>Su Elastic Compute Cloud (EC2) es uno de los mayores servicios en la nube en todo el mundo.</a:t>
            </a:r>
            <a:r>
              <a:rPr lang="en-US" sz="1200" kern="1200" dirty="0">
                <a:solidFill>
                  <a:schemeClr val="tx1"/>
                </a:solidFill>
                <a:effectLst/>
                <a:latin typeface="+mn-lt"/>
              </a:rPr>
              <a:t> </a:t>
            </a:r>
            <a:r>
              <a:rPr lang="en-US" sz="1200" kern="1200" dirty="0" err="1">
                <a:solidFill>
                  <a:schemeClr val="tx1"/>
                </a:solidFill>
                <a:effectLst/>
                <a:latin typeface="+mn-lt"/>
              </a:rPr>
              <a:t>Ofrecen</a:t>
            </a:r>
            <a:r>
              <a:rPr lang="en-US" sz="1200" kern="1200" dirty="0">
                <a:solidFill>
                  <a:schemeClr val="tx1"/>
                </a:solidFill>
                <a:effectLst/>
                <a:latin typeface="+mn-lt"/>
              </a:rPr>
              <a:t> </a:t>
            </a:r>
            <a:r>
              <a:rPr lang="en-US" sz="1200" kern="1200" dirty="0" err="1">
                <a:solidFill>
                  <a:schemeClr val="tx1"/>
                </a:solidFill>
                <a:effectLst/>
                <a:latin typeface="+mn-lt"/>
              </a:rPr>
              <a:t>servicios</a:t>
            </a:r>
            <a:r>
              <a:rPr lang="en-US" sz="1200" kern="1200" dirty="0">
                <a:solidFill>
                  <a:schemeClr val="tx1"/>
                </a:solidFill>
                <a:effectLst/>
                <a:latin typeface="+mn-lt"/>
              </a:rPr>
              <a:t> </a:t>
            </a:r>
            <a:r>
              <a:rPr lang="en-US" sz="1200" kern="1200" dirty="0" err="1">
                <a:solidFill>
                  <a:schemeClr val="tx1"/>
                </a:solidFill>
                <a:effectLst/>
                <a:latin typeface="+mn-lt"/>
              </a:rPr>
              <a:t>típicos</a:t>
            </a:r>
            <a:r>
              <a:rPr lang="en-US" sz="1200" kern="1200" dirty="0">
                <a:solidFill>
                  <a:schemeClr val="tx1"/>
                </a:solidFill>
                <a:effectLst/>
                <a:latin typeface="+mn-lt"/>
              </a:rPr>
              <a:t> de PaaS.</a:t>
            </a:r>
            <a:r>
              <a:rPr dirty="0"/>
              <a:t> </a:t>
            </a:r>
            <a:r>
              <a:rPr lang="en-US" sz="1200" kern="1200" dirty="0">
                <a:solidFill>
                  <a:schemeClr val="tx1"/>
                </a:solidFill>
                <a:effectLst/>
                <a:latin typeface="+mn-lt"/>
              </a:rPr>
              <a:t>http://aws.amazon.com/en/ec2/</a:t>
            </a:r>
          </a:p>
          <a:p>
            <a:endParaRPr lang="es-ES" sz="1200" kern="1200" dirty="0">
              <a:solidFill>
                <a:schemeClr val="tx1"/>
              </a:solidFill>
              <a:effectLst/>
              <a:latin typeface="+mn-lt"/>
              <a:ea typeface="+mn-ea"/>
              <a:cs typeface="+mn-cs"/>
            </a:endParaRPr>
          </a:p>
          <a:p>
            <a:r>
              <a:rPr dirty="0"/>
              <a:t>Microsoft OneDrive ofrece a sus clientes grandes cantidades de almacenamiento en línea con la integración de Microsoft Office. </a:t>
            </a:r>
            <a:r>
              <a:rPr lang="en-US" sz="1200" kern="1200" dirty="0">
                <a:solidFill>
                  <a:schemeClr val="tx1"/>
                </a:solidFill>
                <a:effectLst/>
                <a:latin typeface="+mn-lt"/>
              </a:rPr>
              <a:t>URL: https://onedrive.live.com</a:t>
            </a:r>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Google Docs </a:t>
            </a:r>
            <a:r>
              <a:rPr lang="en-US" sz="1200" kern="1200" dirty="0" err="1">
                <a:solidFill>
                  <a:schemeClr val="tx1"/>
                </a:solidFill>
                <a:effectLst/>
                <a:latin typeface="+mn-lt"/>
              </a:rPr>
              <a:t>ofrece</a:t>
            </a:r>
            <a:r>
              <a:rPr lang="en-US" sz="1200" kern="1200" dirty="0">
                <a:solidFill>
                  <a:schemeClr val="tx1"/>
                </a:solidFill>
                <a:effectLst/>
                <a:latin typeface="+mn-lt"/>
              </a:rPr>
              <a:t> </a:t>
            </a:r>
            <a:r>
              <a:rPr lang="en-US" sz="1200" kern="1200" dirty="0" err="1">
                <a:solidFill>
                  <a:schemeClr val="tx1"/>
                </a:solidFill>
                <a:effectLst/>
                <a:latin typeface="+mn-lt"/>
              </a:rPr>
              <a:t>grandes</a:t>
            </a:r>
            <a:r>
              <a:rPr lang="en-US" sz="1200" kern="1200" dirty="0">
                <a:solidFill>
                  <a:schemeClr val="tx1"/>
                </a:solidFill>
                <a:effectLst/>
                <a:latin typeface="+mn-lt"/>
              </a:rPr>
              <a:t> </a:t>
            </a:r>
            <a:r>
              <a:rPr lang="en-US" sz="1200" kern="1200" dirty="0" err="1">
                <a:solidFill>
                  <a:schemeClr val="tx1"/>
                </a:solidFill>
                <a:effectLst/>
                <a:latin typeface="+mn-lt"/>
              </a:rPr>
              <a:t>cantidades</a:t>
            </a:r>
            <a:r>
              <a:rPr lang="en-US" sz="1200" kern="1200" dirty="0">
                <a:solidFill>
                  <a:schemeClr val="tx1"/>
                </a:solidFill>
                <a:effectLst/>
                <a:latin typeface="+mn-lt"/>
              </a:rPr>
              <a:t> de </a:t>
            </a:r>
            <a:r>
              <a:rPr lang="en-US" sz="1200" kern="1200" dirty="0" err="1">
                <a:solidFill>
                  <a:schemeClr val="tx1"/>
                </a:solidFill>
                <a:effectLst/>
                <a:latin typeface="+mn-lt"/>
              </a:rPr>
              <a:t>almacenamiento</a:t>
            </a:r>
            <a:r>
              <a:rPr lang="en-US" sz="1200" kern="1200" dirty="0">
                <a:solidFill>
                  <a:schemeClr val="tx1"/>
                </a:solidFill>
                <a:effectLst/>
                <a:latin typeface="+mn-lt"/>
              </a:rPr>
              <a:t> </a:t>
            </a:r>
            <a:r>
              <a:rPr lang="en-US" sz="1200" kern="1200" dirty="0" err="1">
                <a:solidFill>
                  <a:schemeClr val="tx1"/>
                </a:solidFill>
                <a:effectLst/>
                <a:latin typeface="+mn-lt"/>
              </a:rPr>
              <a:t>gratuito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línea</a:t>
            </a:r>
            <a:r>
              <a:rPr lang="en-US" sz="1200" kern="1200" dirty="0">
                <a:solidFill>
                  <a:schemeClr val="tx1"/>
                </a:solidFill>
                <a:effectLst/>
                <a:latin typeface="+mn-lt"/>
              </a:rPr>
              <a:t> para </a:t>
            </a:r>
            <a:r>
              <a:rPr lang="en-US" sz="1200" kern="1200" dirty="0" err="1">
                <a:solidFill>
                  <a:schemeClr val="tx1"/>
                </a:solidFill>
                <a:effectLst/>
                <a:latin typeface="+mn-lt"/>
              </a:rPr>
              <a:t>documentos</a:t>
            </a:r>
            <a:r>
              <a:rPr lang="en-US" sz="1200" kern="1200" dirty="0">
                <a:solidFill>
                  <a:schemeClr val="tx1"/>
                </a:solidFill>
                <a:effectLst/>
                <a:latin typeface="+mn-lt"/>
              </a:rPr>
              <a:t>. </a:t>
            </a:r>
            <a:r>
              <a:rPr dirty="0"/>
              <a:t>Ofrecen editores Wysiwyg multiusuario (lo que ves es lo que obtienes) para crear hojas de cálculo, documentos de texto, presentaciones, etc., dentro del navegador. </a:t>
            </a:r>
            <a:r>
              <a:rPr lang="en-US" sz="1200" kern="1200" dirty="0">
                <a:solidFill>
                  <a:schemeClr val="tx1"/>
                </a:solidFill>
                <a:effectLst/>
                <a:latin typeface="+mn-lt"/>
              </a:rPr>
              <a:t>URL: https://docs.google.com/</a:t>
            </a:r>
          </a:p>
          <a:p>
            <a:r>
              <a:rPr dirty="0"/>
              <a:t>Google Drive ofrece una cantidad limitada de almacenamiento gratuito en línea de almacenamiento en línea gratuito que se puede actualizar mediante el pago de una tarifa mensual.</a:t>
            </a:r>
            <a:r>
              <a:rPr lang="en-US" sz="1200" kern="1200" dirty="0">
                <a:solidFill>
                  <a:schemeClr val="tx1"/>
                </a:solidFill>
                <a:effectLst/>
                <a:latin typeface="+mn-lt"/>
              </a:rPr>
              <a:t> </a:t>
            </a:r>
            <a:r>
              <a:rPr dirty="0"/>
              <a:t>El usuario puede cargar, sincronizar y compartir todo tipo de datos, así como acceder a sus documentos de Google Docs. </a:t>
            </a:r>
            <a:r>
              <a:rPr lang="en-US" sz="1200" kern="1200" dirty="0">
                <a:solidFill>
                  <a:schemeClr val="tx1"/>
                </a:solidFill>
                <a:effectLst/>
                <a:latin typeface="+mn-lt"/>
              </a:rPr>
              <a:t>URL: https://drive.google.com/</a:t>
            </a:r>
          </a:p>
          <a:p>
            <a:endParaRPr lang="es-ES" sz="1200" kern="1200" dirty="0">
              <a:solidFill>
                <a:schemeClr val="tx1"/>
              </a:solidFill>
              <a:effectLst/>
              <a:latin typeface="+mn-lt"/>
              <a:ea typeface="+mn-ea"/>
              <a:cs typeface="+mn-cs"/>
            </a:endParaRPr>
          </a:p>
          <a:p>
            <a:r>
              <a:rPr dirty="0"/>
              <a:t>Dropbox ofrece una cantidad limitada de almacenamiento en línea gratuito que se puede ampliar comprando planes profesionales.</a:t>
            </a:r>
            <a:r>
              <a:rPr lang="en-US" sz="1200" kern="1200" dirty="0">
                <a:solidFill>
                  <a:schemeClr val="tx1"/>
                </a:solidFill>
                <a:effectLst/>
                <a:latin typeface="+mn-lt"/>
              </a:rPr>
              <a:t> </a:t>
            </a:r>
            <a:r>
              <a:rPr dirty="0"/>
              <a:t>Su especialidad es la sincronización de archivos entre una amplia gama de diferentes sistemas de operación de dispositivos como Windows, Linux, Mac OS X, iOS, Android, etc. URL: https://www.dropbox.com</a:t>
            </a:r>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r>
              <a:rPr dirty="0"/>
              <a:t>Box es similar a Dropbox que ofrece una capacidad limitada de almacenamiento en línea que puede ampliarse mediante la compra de planes profesionales.</a:t>
            </a:r>
            <a:r>
              <a:rPr lang="en-US" sz="1200" kern="1200" dirty="0">
                <a:solidFill>
                  <a:schemeClr val="tx1"/>
                </a:solidFill>
                <a:effectLst/>
                <a:latin typeface="+mn-lt"/>
              </a:rPr>
              <a:t> </a:t>
            </a:r>
            <a:r>
              <a:rPr dirty="0"/>
              <a:t>También ofrecen fuertes posibilidades de sincronización y funciones de colaboración. </a:t>
            </a:r>
            <a:r>
              <a:rPr lang="en-US" sz="1200" kern="1200" dirty="0">
                <a:solidFill>
                  <a:schemeClr val="tx1"/>
                </a:solidFill>
                <a:effectLst/>
                <a:latin typeface="+mn-lt"/>
              </a:rPr>
              <a:t>URL: https://www.box.com</a:t>
            </a:r>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Apple </a:t>
            </a:r>
            <a:r>
              <a:rPr lang="en-US" sz="1200" kern="1200" dirty="0" err="1">
                <a:solidFill>
                  <a:schemeClr val="tx1"/>
                </a:solidFill>
                <a:effectLst/>
                <a:latin typeface="+mn-lt"/>
              </a:rPr>
              <a:t>ofrece</a:t>
            </a:r>
            <a:r>
              <a:rPr lang="en-US" sz="1200" kern="1200" dirty="0">
                <a:solidFill>
                  <a:schemeClr val="tx1"/>
                </a:solidFill>
                <a:effectLst/>
                <a:latin typeface="+mn-lt"/>
              </a:rPr>
              <a:t> a sus </a:t>
            </a:r>
            <a:r>
              <a:rPr lang="en-US" sz="1200" kern="1200" dirty="0" err="1">
                <a:solidFill>
                  <a:schemeClr val="tx1"/>
                </a:solidFill>
                <a:effectLst/>
                <a:latin typeface="+mn-lt"/>
              </a:rPr>
              <a:t>clientes</a:t>
            </a:r>
            <a:r>
              <a:rPr lang="en-US" sz="1200" kern="1200" dirty="0">
                <a:solidFill>
                  <a:schemeClr val="tx1"/>
                </a:solidFill>
                <a:effectLst/>
                <a:latin typeface="+mn-lt"/>
              </a:rPr>
              <a:t> </a:t>
            </a:r>
            <a:r>
              <a:rPr lang="en-US" sz="1200" kern="1200" dirty="0" err="1">
                <a:solidFill>
                  <a:schemeClr val="tx1"/>
                </a:solidFill>
                <a:effectLst/>
                <a:latin typeface="+mn-lt"/>
              </a:rPr>
              <a:t>almacenamiento</a:t>
            </a:r>
            <a:r>
              <a:rPr lang="en-US" sz="1200" kern="1200" dirty="0">
                <a:solidFill>
                  <a:schemeClr val="tx1"/>
                </a:solidFill>
                <a:effectLst/>
                <a:latin typeface="+mn-lt"/>
              </a:rPr>
              <a:t> </a:t>
            </a:r>
            <a:r>
              <a:rPr lang="en-US" sz="1200" kern="1200" dirty="0" err="1">
                <a:solidFill>
                  <a:schemeClr val="tx1"/>
                </a:solidFill>
                <a:effectLst/>
                <a:latin typeface="+mn-lt"/>
              </a:rPr>
              <a:t>limitado</a:t>
            </a:r>
            <a:r>
              <a:rPr lang="en-US" sz="1200" kern="1200" dirty="0">
                <a:solidFill>
                  <a:schemeClr val="tx1"/>
                </a:solidFill>
                <a:effectLst/>
                <a:latin typeface="+mn-lt"/>
              </a:rPr>
              <a:t> y extensible </a:t>
            </a:r>
            <a:r>
              <a:rPr lang="en-US" sz="1200" kern="1200" dirty="0" err="1">
                <a:solidFill>
                  <a:schemeClr val="tx1"/>
                </a:solidFill>
                <a:effectLst/>
                <a:latin typeface="+mn-lt"/>
              </a:rPr>
              <a:t>en</a:t>
            </a:r>
            <a:r>
              <a:rPr lang="en-US" sz="1200" kern="1200" dirty="0">
                <a:solidFill>
                  <a:schemeClr val="tx1"/>
                </a:solidFill>
                <a:effectLst/>
                <a:latin typeface="+mn-lt"/>
              </a:rPr>
              <a:t> iCloud. </a:t>
            </a:r>
            <a:r>
              <a:rPr dirty="0"/>
              <a:t>Este servicio puede sincronizar datos entre dispositivos Apple y computadoras que ejecutan el software iTunes. </a:t>
            </a:r>
            <a:r>
              <a:rPr lang="en-US" sz="1200" kern="1200" dirty="0">
                <a:solidFill>
                  <a:schemeClr val="tx1"/>
                </a:solidFill>
                <a:effectLst/>
                <a:latin typeface="+mn-lt"/>
              </a:rPr>
              <a:t>URL: https://www.icloud.com</a:t>
            </a:r>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137</a:t>
            </a:fld>
            <a:endParaRPr lang="es-ES"/>
          </a:p>
        </p:txBody>
      </p:sp>
    </p:spTree>
    <p:extLst>
      <p:ext uri="{BB962C8B-B14F-4D97-AF65-F5344CB8AC3E}">
        <p14:creationId xmlns:p14="http://schemas.microsoft.com/office/powerpoint/2010/main" val="17236235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dirty="0"/>
              <a:t>Si un investigador es confrontado por un sistema en ejecución con acceso a la red y sospecha que la computación en la nube está involucrada, debería:</a:t>
            </a:r>
          </a:p>
          <a:p>
            <a:r>
              <a:rPr lang="en-US" sz="1200" kern="1200" dirty="0">
                <a:solidFill>
                  <a:schemeClr val="tx1"/>
                </a:solidFill>
                <a:effectLst/>
                <a:latin typeface="+mn-lt"/>
              </a:rPr>
              <a:t>• </a:t>
            </a:r>
            <a:r>
              <a:rPr lang="en-US" sz="1200" kern="1200" dirty="0" err="1">
                <a:solidFill>
                  <a:schemeClr val="tx1"/>
                </a:solidFill>
                <a:effectLst/>
                <a:latin typeface="+mn-lt"/>
              </a:rPr>
              <a:t>Buscar</a:t>
            </a:r>
            <a:r>
              <a:rPr lang="en-US" sz="1200" kern="1200" dirty="0">
                <a:solidFill>
                  <a:schemeClr val="tx1"/>
                </a:solidFill>
                <a:effectLst/>
                <a:latin typeface="+mn-lt"/>
              </a:rPr>
              <a:t> </a:t>
            </a:r>
            <a:r>
              <a:rPr lang="en-US" sz="1200" kern="1200" dirty="0" err="1">
                <a:solidFill>
                  <a:schemeClr val="tx1"/>
                </a:solidFill>
                <a:effectLst/>
                <a:latin typeface="+mn-lt"/>
              </a:rPr>
              <a:t>iconos</a:t>
            </a:r>
            <a:r>
              <a:rPr lang="en-US" sz="1200" kern="1200" dirty="0">
                <a:solidFill>
                  <a:schemeClr val="tx1"/>
                </a:solidFill>
                <a:effectLst/>
                <a:latin typeface="+mn-lt"/>
              </a:rPr>
              <a:t> de </a:t>
            </a:r>
            <a:r>
              <a:rPr lang="en-US" sz="1200" kern="1200" dirty="0" err="1">
                <a:solidFill>
                  <a:schemeClr val="tx1"/>
                </a:solidFill>
                <a:effectLst/>
                <a:latin typeface="+mn-lt"/>
              </a:rPr>
              <a:t>bandeja</a:t>
            </a:r>
            <a:r>
              <a:rPr lang="en-US" sz="1200" kern="1200" dirty="0">
                <a:solidFill>
                  <a:schemeClr val="tx1"/>
                </a:solidFill>
                <a:effectLst/>
                <a:latin typeface="+mn-lt"/>
              </a:rPr>
              <a:t> que se </a:t>
            </a:r>
            <a:r>
              <a:rPr lang="en-US" sz="1200" kern="1200" dirty="0" err="1">
                <a:solidFill>
                  <a:schemeClr val="tx1"/>
                </a:solidFill>
                <a:effectLst/>
                <a:latin typeface="+mn-lt"/>
              </a:rPr>
              <a:t>parecen</a:t>
            </a:r>
            <a:r>
              <a:rPr lang="en-US" sz="1200" kern="1200" dirty="0">
                <a:solidFill>
                  <a:schemeClr val="tx1"/>
                </a:solidFill>
                <a:effectLst/>
                <a:latin typeface="+mn-lt"/>
              </a:rPr>
              <a:t> a los </a:t>
            </a:r>
            <a:r>
              <a:rPr lang="en-US" sz="1200" kern="1200" dirty="0" err="1">
                <a:solidFill>
                  <a:schemeClr val="tx1"/>
                </a:solidFill>
                <a:effectLst/>
                <a:latin typeface="+mn-lt"/>
              </a:rPr>
              <a:t>logotipos</a:t>
            </a:r>
            <a:r>
              <a:rPr lang="en-US" sz="1200" kern="1200" dirty="0">
                <a:solidFill>
                  <a:schemeClr val="tx1"/>
                </a:solidFill>
                <a:effectLst/>
                <a:latin typeface="+mn-lt"/>
              </a:rPr>
              <a:t> de los </a:t>
            </a:r>
            <a:r>
              <a:rPr lang="en-US" sz="1200" kern="1200" dirty="0" err="1">
                <a:solidFill>
                  <a:schemeClr val="tx1"/>
                </a:solidFill>
                <a:effectLst/>
                <a:latin typeface="+mn-lt"/>
              </a:rPr>
              <a:t>servicios</a:t>
            </a:r>
            <a:r>
              <a:rPr lang="en-US" sz="1200" kern="1200" dirty="0">
                <a:solidFill>
                  <a:schemeClr val="tx1"/>
                </a:solidFill>
                <a:effectLst/>
                <a:latin typeface="+mn-lt"/>
              </a:rPr>
              <a:t> </a:t>
            </a:r>
            <a:r>
              <a:rPr lang="en-US" sz="1200" kern="1200" dirty="0" err="1">
                <a:solidFill>
                  <a:schemeClr val="tx1"/>
                </a:solidFill>
                <a:effectLst/>
                <a:latin typeface="+mn-lt"/>
              </a:rPr>
              <a:t>mencionados</a:t>
            </a:r>
            <a:r>
              <a:rPr lang="en-US" sz="1200" kern="1200" dirty="0">
                <a:solidFill>
                  <a:schemeClr val="tx1"/>
                </a:solidFill>
                <a:effectLst/>
                <a:latin typeface="+mn-lt"/>
              </a:rPr>
              <a:t> </a:t>
            </a:r>
            <a:r>
              <a:rPr lang="en-US" sz="1200" kern="1200" dirty="0" err="1">
                <a:solidFill>
                  <a:schemeClr val="tx1"/>
                </a:solidFill>
                <a:effectLst/>
                <a:latin typeface="+mn-lt"/>
              </a:rPr>
              <a:t>anteriormente</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Verificar</a:t>
            </a:r>
            <a:r>
              <a:rPr lang="en-US" sz="1200" kern="1200" dirty="0">
                <a:solidFill>
                  <a:schemeClr val="tx1"/>
                </a:solidFill>
                <a:effectLst/>
                <a:latin typeface="+mn-lt"/>
              </a:rPr>
              <a:t> el software </a:t>
            </a:r>
            <a:r>
              <a:rPr lang="en-US" sz="1200" kern="1200" dirty="0" err="1">
                <a:solidFill>
                  <a:schemeClr val="tx1"/>
                </a:solidFill>
                <a:effectLst/>
                <a:latin typeface="+mn-lt"/>
              </a:rPr>
              <a:t>instalado</a:t>
            </a:r>
            <a:r>
              <a:rPr lang="en-US" sz="1200" kern="1200" dirty="0">
                <a:solidFill>
                  <a:schemeClr val="tx1"/>
                </a:solidFill>
                <a:effectLst/>
                <a:latin typeface="+mn-lt"/>
              </a:rPr>
              <a:t> para </a:t>
            </a:r>
            <a:r>
              <a:rPr lang="en-US" sz="1200" kern="1200" dirty="0" err="1">
                <a:solidFill>
                  <a:schemeClr val="tx1"/>
                </a:solidFill>
                <a:effectLst/>
                <a:latin typeface="+mn-lt"/>
              </a:rPr>
              <a:t>servicios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 </a:t>
            </a:r>
            <a:r>
              <a:rPr lang="en-US" sz="1200" kern="1200" dirty="0" err="1">
                <a:solidFill>
                  <a:schemeClr val="tx1"/>
                </a:solidFill>
                <a:effectLst/>
                <a:latin typeface="+mn-lt"/>
              </a:rPr>
              <a:t>nube</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Buscar</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 </a:t>
            </a:r>
            <a:r>
              <a:rPr lang="en-US" sz="1200" kern="1200" dirty="0" err="1">
                <a:solidFill>
                  <a:schemeClr val="tx1"/>
                </a:solidFill>
                <a:effectLst/>
                <a:latin typeface="+mn-lt"/>
              </a:rPr>
              <a:t>lista</a:t>
            </a:r>
            <a:r>
              <a:rPr lang="en-US" sz="1200" kern="1200" dirty="0">
                <a:solidFill>
                  <a:schemeClr val="tx1"/>
                </a:solidFill>
                <a:effectLst/>
                <a:latin typeface="+mn-lt"/>
              </a:rPr>
              <a:t> de </a:t>
            </a:r>
            <a:r>
              <a:rPr lang="en-US" sz="1200" kern="1200" dirty="0" err="1">
                <a:solidFill>
                  <a:schemeClr val="tx1"/>
                </a:solidFill>
                <a:effectLst/>
                <a:latin typeface="+mn-lt"/>
              </a:rPr>
              <a:t>procesos</a:t>
            </a:r>
            <a:r>
              <a:rPr lang="en-US" sz="1200" kern="1200" dirty="0">
                <a:solidFill>
                  <a:schemeClr val="tx1"/>
                </a:solidFill>
                <a:effectLst/>
                <a:latin typeface="+mn-lt"/>
              </a:rPr>
              <a:t> los </a:t>
            </a:r>
            <a:r>
              <a:rPr lang="en-US" sz="1200" kern="1200" dirty="0" err="1">
                <a:solidFill>
                  <a:schemeClr val="tx1"/>
                </a:solidFill>
                <a:effectLst/>
                <a:latin typeface="+mn-lt"/>
              </a:rPr>
              <a:t>nombres</a:t>
            </a:r>
            <a:r>
              <a:rPr lang="en-US" sz="1200" kern="1200" dirty="0">
                <a:solidFill>
                  <a:schemeClr val="tx1"/>
                </a:solidFill>
                <a:effectLst/>
                <a:latin typeface="+mn-lt"/>
              </a:rPr>
              <a:t> de los </a:t>
            </a:r>
            <a:r>
              <a:rPr lang="en-US" sz="1200" kern="1200" dirty="0" err="1">
                <a:solidFill>
                  <a:schemeClr val="tx1"/>
                </a:solidFill>
                <a:effectLst/>
                <a:latin typeface="+mn-lt"/>
              </a:rPr>
              <a:t>servicios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 </a:t>
            </a:r>
            <a:r>
              <a:rPr lang="en-US" sz="1200" kern="1200" dirty="0" err="1">
                <a:solidFill>
                  <a:schemeClr val="tx1"/>
                </a:solidFill>
                <a:effectLst/>
                <a:latin typeface="+mn-lt"/>
              </a:rPr>
              <a:t>nube</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Buscar</a:t>
            </a:r>
            <a:r>
              <a:rPr lang="en-US" sz="1200" kern="1200" dirty="0">
                <a:solidFill>
                  <a:schemeClr val="tx1"/>
                </a:solidFill>
                <a:effectLst/>
                <a:latin typeface="+mn-lt"/>
              </a:rPr>
              <a:t> </a:t>
            </a:r>
            <a:r>
              <a:rPr lang="en-US" sz="1200" kern="1200" dirty="0" err="1">
                <a:solidFill>
                  <a:schemeClr val="tx1"/>
                </a:solidFill>
                <a:effectLst/>
                <a:latin typeface="+mn-lt"/>
              </a:rPr>
              <a:t>recursos</a:t>
            </a:r>
            <a:r>
              <a:rPr lang="en-US" sz="1200" kern="1200" dirty="0">
                <a:solidFill>
                  <a:schemeClr val="tx1"/>
                </a:solidFill>
                <a:effectLst/>
                <a:latin typeface="+mn-lt"/>
              </a:rPr>
              <a:t> </a:t>
            </a:r>
            <a:r>
              <a:rPr lang="en-US" sz="1200" kern="1200" dirty="0" err="1">
                <a:solidFill>
                  <a:schemeClr val="tx1"/>
                </a:solidFill>
                <a:effectLst/>
                <a:latin typeface="+mn-lt"/>
              </a:rPr>
              <a:t>compartidos</a:t>
            </a:r>
            <a:r>
              <a:rPr lang="en-US" sz="1200" kern="1200" dirty="0">
                <a:solidFill>
                  <a:schemeClr val="tx1"/>
                </a:solidFill>
                <a:effectLst/>
                <a:latin typeface="+mn-lt"/>
              </a:rPr>
              <a:t> de red y </a:t>
            </a:r>
            <a:r>
              <a:rPr lang="en-US" sz="1200" kern="1200" dirty="0" err="1">
                <a:solidFill>
                  <a:schemeClr val="tx1"/>
                </a:solidFill>
                <a:effectLst/>
                <a:latin typeface="+mn-lt"/>
              </a:rPr>
              <a:t>unidades</a:t>
            </a:r>
            <a:r>
              <a:rPr lang="en-US" sz="1200" kern="1200" dirty="0">
                <a:solidFill>
                  <a:schemeClr val="tx1"/>
                </a:solidFill>
                <a:effectLst/>
                <a:latin typeface="+mn-lt"/>
              </a:rPr>
              <a:t> de red </a:t>
            </a:r>
            <a:r>
              <a:rPr lang="en-US" sz="1200" kern="1200" dirty="0" err="1">
                <a:solidFill>
                  <a:schemeClr val="tx1"/>
                </a:solidFill>
                <a:effectLst/>
                <a:latin typeface="+mn-lt"/>
              </a:rPr>
              <a:t>mapeadas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Observar</a:t>
            </a:r>
            <a:r>
              <a:rPr lang="en-US" sz="1200" kern="1200" dirty="0">
                <a:solidFill>
                  <a:schemeClr val="tx1"/>
                </a:solidFill>
                <a:effectLst/>
                <a:latin typeface="+mn-lt"/>
              </a:rPr>
              <a:t> el </a:t>
            </a:r>
            <a:r>
              <a:rPr lang="en-US" sz="1200" kern="1200" dirty="0" err="1">
                <a:solidFill>
                  <a:schemeClr val="tx1"/>
                </a:solidFill>
                <a:effectLst/>
                <a:latin typeface="+mn-lt"/>
              </a:rPr>
              <a:t>tráfico</a:t>
            </a:r>
            <a:r>
              <a:rPr lang="en-US" sz="1200" kern="1200" dirty="0">
                <a:solidFill>
                  <a:schemeClr val="tx1"/>
                </a:solidFill>
                <a:effectLst/>
                <a:latin typeface="+mn-lt"/>
              </a:rPr>
              <a:t> de la red;</a:t>
            </a:r>
          </a:p>
          <a:p>
            <a:r>
              <a:rPr lang="en-US" sz="1200" kern="1200" dirty="0">
                <a:solidFill>
                  <a:schemeClr val="tx1"/>
                </a:solidFill>
                <a:effectLst/>
                <a:latin typeface="+mn-lt"/>
              </a:rPr>
              <a:t>• </a:t>
            </a:r>
            <a:r>
              <a:rPr lang="en-US" sz="1200" kern="1200" dirty="0" err="1">
                <a:solidFill>
                  <a:schemeClr val="tx1"/>
                </a:solidFill>
                <a:effectLst/>
                <a:latin typeface="+mn-lt"/>
              </a:rPr>
              <a:t>Monitorear</a:t>
            </a:r>
            <a:r>
              <a:rPr lang="en-US" sz="1200" kern="1200" dirty="0">
                <a:solidFill>
                  <a:schemeClr val="tx1"/>
                </a:solidFill>
                <a:effectLst/>
                <a:latin typeface="+mn-lt"/>
              </a:rPr>
              <a:t> la </a:t>
            </a:r>
            <a:r>
              <a:rPr lang="en-US" sz="1200" kern="1200" dirty="0" err="1">
                <a:solidFill>
                  <a:schemeClr val="tx1"/>
                </a:solidFill>
                <a:effectLst/>
                <a:latin typeface="+mn-lt"/>
              </a:rPr>
              <a:t>lista</a:t>
            </a:r>
            <a:r>
              <a:rPr lang="en-US" sz="1200" kern="1200" dirty="0">
                <a:solidFill>
                  <a:schemeClr val="tx1"/>
                </a:solidFill>
                <a:effectLst/>
                <a:latin typeface="+mn-lt"/>
              </a:rPr>
              <a:t> de </a:t>
            </a:r>
            <a:r>
              <a:rPr lang="en-US" sz="1200" kern="1200" dirty="0" err="1">
                <a:solidFill>
                  <a:schemeClr val="tx1"/>
                </a:solidFill>
                <a:effectLst/>
                <a:latin typeface="+mn-lt"/>
              </a:rPr>
              <a:t>enchufes</a:t>
            </a:r>
            <a:r>
              <a:rPr lang="en-US" sz="1200" kern="1200" dirty="0">
                <a:solidFill>
                  <a:schemeClr val="tx1"/>
                </a:solidFill>
                <a:effectLst/>
                <a:latin typeface="+mn-lt"/>
              </a:rPr>
              <a:t> </a:t>
            </a:r>
            <a:r>
              <a:rPr lang="en-US" sz="1200" kern="1200" dirty="0" err="1">
                <a:solidFill>
                  <a:schemeClr val="tx1"/>
                </a:solidFill>
                <a:effectLst/>
                <a:latin typeface="+mn-lt"/>
              </a:rPr>
              <a:t>abiertos</a:t>
            </a:r>
            <a:r>
              <a:rPr lang="en-US" sz="1200" kern="1200" dirty="0">
                <a:solidFill>
                  <a:schemeClr val="tx1"/>
                </a:solidFill>
                <a:effectLst/>
                <a:latin typeface="+mn-lt"/>
              </a:rPr>
              <a:t> o de </a:t>
            </a:r>
            <a:r>
              <a:rPr lang="en-US" sz="1200" kern="1200" dirty="0" err="1">
                <a:solidFill>
                  <a:schemeClr val="tx1"/>
                </a:solidFill>
                <a:effectLst/>
                <a:latin typeface="+mn-lt"/>
              </a:rPr>
              <a:t>escucha</a:t>
            </a:r>
            <a:r>
              <a:rPr lang="en-US" sz="1200" kern="1200" dirty="0">
                <a:solidFill>
                  <a:schemeClr val="tx1"/>
                </a:solidFill>
                <a:effectLst/>
                <a:latin typeface="+mn-lt"/>
              </a:rPr>
              <a:t> para </a:t>
            </a:r>
            <a:r>
              <a:rPr lang="en-US" sz="1200" kern="1200" dirty="0" err="1">
                <a:solidFill>
                  <a:schemeClr val="tx1"/>
                </a:solidFill>
                <a:effectLst/>
                <a:latin typeface="+mn-lt"/>
              </a:rPr>
              <a:t>detectar</a:t>
            </a:r>
            <a:r>
              <a:rPr lang="en-US" sz="1200" kern="1200" dirty="0">
                <a:solidFill>
                  <a:schemeClr val="tx1"/>
                </a:solidFill>
                <a:effectLst/>
                <a:latin typeface="+mn-lt"/>
              </a:rPr>
              <a:t> una </a:t>
            </a:r>
            <a:r>
              <a:rPr lang="en-US" sz="1200" kern="1200" dirty="0" err="1">
                <a:solidFill>
                  <a:schemeClr val="tx1"/>
                </a:solidFill>
                <a:effectLst/>
                <a:latin typeface="+mn-lt"/>
              </a:rPr>
              <a:t>actividad</a:t>
            </a:r>
            <a:r>
              <a:rPr lang="en-US" sz="1200" kern="1200" dirty="0">
                <a:solidFill>
                  <a:schemeClr val="tx1"/>
                </a:solidFill>
                <a:effectLst/>
                <a:latin typeface="+mn-lt"/>
              </a:rPr>
              <a:t> </a:t>
            </a:r>
            <a:r>
              <a:rPr lang="en-US" sz="1200" kern="1200" dirty="0" err="1">
                <a:solidFill>
                  <a:schemeClr val="tx1"/>
                </a:solidFill>
                <a:effectLst/>
                <a:latin typeface="+mn-lt"/>
              </a:rPr>
              <a:t>sospechosa</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Adquirir</a:t>
            </a:r>
            <a:r>
              <a:rPr lang="en-US" sz="1200" kern="1200" dirty="0">
                <a:solidFill>
                  <a:schemeClr val="tx1"/>
                </a:solidFill>
                <a:effectLst/>
                <a:latin typeface="+mn-lt"/>
              </a:rPr>
              <a:t> </a:t>
            </a:r>
            <a:r>
              <a:rPr lang="en-US" sz="1200" kern="1200" dirty="0" err="1">
                <a:solidFill>
                  <a:schemeClr val="tx1"/>
                </a:solidFill>
                <a:effectLst/>
                <a:latin typeface="+mn-lt"/>
              </a:rPr>
              <a:t>cualquier</a:t>
            </a:r>
            <a:r>
              <a:rPr lang="en-US" sz="1200" kern="1200" dirty="0">
                <a:solidFill>
                  <a:schemeClr val="tx1"/>
                </a:solidFill>
                <a:effectLst/>
                <a:latin typeface="+mn-lt"/>
              </a:rPr>
              <a:t> </a:t>
            </a:r>
            <a:r>
              <a:rPr lang="en-US" sz="1200" kern="1200" dirty="0" err="1">
                <a:solidFill>
                  <a:schemeClr val="tx1"/>
                </a:solidFill>
                <a:effectLst/>
                <a:latin typeface="+mn-lt"/>
              </a:rPr>
              <a:t>información</a:t>
            </a:r>
            <a:r>
              <a:rPr lang="en-US" sz="1200" kern="1200" dirty="0">
                <a:solidFill>
                  <a:schemeClr val="tx1"/>
                </a:solidFill>
                <a:effectLst/>
                <a:latin typeface="+mn-lt"/>
              </a:rPr>
              <a:t> que </a:t>
            </a:r>
            <a:r>
              <a:rPr lang="en-US" sz="1200" kern="1200" dirty="0" err="1">
                <a:solidFill>
                  <a:schemeClr val="tx1"/>
                </a:solidFill>
                <a:effectLst/>
                <a:latin typeface="+mn-lt"/>
              </a:rPr>
              <a:t>parezca</a:t>
            </a:r>
            <a:r>
              <a:rPr lang="en-US" sz="1200" kern="1200" dirty="0">
                <a:solidFill>
                  <a:schemeClr val="tx1"/>
                </a:solidFill>
                <a:effectLst/>
                <a:latin typeface="+mn-lt"/>
              </a:rPr>
              <a:t> </a:t>
            </a:r>
            <a:r>
              <a:rPr lang="en-US" sz="1200" kern="1200" dirty="0" err="1">
                <a:solidFill>
                  <a:schemeClr val="tx1"/>
                </a:solidFill>
                <a:effectLst/>
                <a:latin typeface="+mn-lt"/>
              </a:rPr>
              <a:t>estar</a:t>
            </a:r>
            <a:r>
              <a:rPr lang="en-US" sz="1200" kern="1200" dirty="0">
                <a:solidFill>
                  <a:schemeClr val="tx1"/>
                </a:solidFill>
                <a:effectLst/>
                <a:latin typeface="+mn-lt"/>
              </a:rPr>
              <a:t> </a:t>
            </a:r>
            <a:r>
              <a:rPr lang="en-US" sz="1200" kern="1200" dirty="0" err="1">
                <a:solidFill>
                  <a:schemeClr val="tx1"/>
                </a:solidFill>
                <a:effectLst/>
                <a:latin typeface="+mn-lt"/>
              </a:rPr>
              <a:t>almacenada</a:t>
            </a:r>
            <a:r>
              <a:rPr lang="en-US" sz="1200" kern="1200" dirty="0">
                <a:solidFill>
                  <a:schemeClr val="tx1"/>
                </a:solidFill>
                <a:effectLst/>
                <a:latin typeface="+mn-lt"/>
              </a:rPr>
              <a:t> de forma </a:t>
            </a:r>
            <a:r>
              <a:rPr lang="en-US" sz="1200" kern="1200" dirty="0" err="1">
                <a:solidFill>
                  <a:schemeClr val="tx1"/>
                </a:solidFill>
                <a:effectLst/>
                <a:latin typeface="+mn-lt"/>
              </a:rPr>
              <a:t>remota</a:t>
            </a:r>
            <a:r>
              <a:rPr lang="en-US" sz="1200" kern="1200" dirty="0">
                <a:solidFill>
                  <a:schemeClr val="tx1"/>
                </a:solidFill>
                <a:effectLst/>
                <a:latin typeface="+mn-lt"/>
              </a:rPr>
              <a:t>. </a:t>
            </a:r>
            <a:r>
              <a:rPr dirty="0"/>
              <a:t>Aunque un servicio de almacenamiento en línea podría sincronizar datos en el disco duro de la computadora, esa sincronización nunca debería ser fiable.</a:t>
            </a:r>
          </a:p>
          <a:p>
            <a:r>
              <a:rPr dirty="0"/>
              <a:t>Después de que el investigador haya adquirido todos los datos volátiles y datos transitorios, puede proceder de la siguiente manera:</a:t>
            </a:r>
          </a:p>
          <a:p>
            <a:r>
              <a:rPr dirty="0"/>
              <a:t>• Retire el cable de alimentación del equipo de destino y registre la hora en que lo hace (no lo desconecte en la toma de corriente porque el sistema informático puede tener una fuente de alimentación ininterrumpida (UPS)).</a:t>
            </a:r>
          </a:p>
          <a:p>
            <a:r>
              <a:rPr dirty="0"/>
              <a:t>• Retire el medio de almacenamiento de las unidades correspondientes; coloque los medios en sus cajas/carcasas originales y </a:t>
            </a:r>
            <a:r>
              <a:rPr dirty="0" err="1"/>
              <a:t>etiqu</a:t>
            </a:r>
            <a:r>
              <a:rPr lang="es-ES" dirty="0" err="1"/>
              <a:t>ete</a:t>
            </a:r>
            <a:r>
              <a:rPr dirty="0"/>
              <a:t> según corresponda.</a:t>
            </a:r>
            <a:r>
              <a:rPr lang="en-US" sz="1200" kern="1200" dirty="0">
                <a:solidFill>
                  <a:schemeClr val="tx1"/>
                </a:solidFill>
                <a:effectLst/>
                <a:latin typeface="+mn-lt"/>
              </a:rPr>
              <a:t> </a:t>
            </a:r>
            <a:r>
              <a:rPr dirty="0"/>
              <a:t>Inserte un disco/CD de confiscación o un disquete en blanco, si está disponible.</a:t>
            </a:r>
            <a:r>
              <a:rPr lang="en-US" sz="1200" kern="1200" dirty="0">
                <a:solidFill>
                  <a:schemeClr val="tx1"/>
                </a:solidFill>
                <a:effectLst/>
                <a:latin typeface="+mn-lt"/>
              </a:rPr>
              <a:t> No </a:t>
            </a:r>
            <a:r>
              <a:rPr lang="en-US" sz="1200" kern="1200" dirty="0" err="1">
                <a:solidFill>
                  <a:schemeClr val="tx1"/>
                </a:solidFill>
                <a:effectLst/>
                <a:latin typeface="+mn-lt"/>
              </a:rPr>
              <a:t>elimine</a:t>
            </a:r>
            <a:r>
              <a:rPr lang="en-US" sz="1200" kern="1200" dirty="0">
                <a:solidFill>
                  <a:schemeClr val="tx1"/>
                </a:solidFill>
                <a:effectLst/>
                <a:latin typeface="+mn-lt"/>
              </a:rPr>
              <a:t> DVD </a:t>
            </a:r>
            <a:r>
              <a:rPr lang="en-US" sz="1200" kern="1200" dirty="0" err="1">
                <a:solidFill>
                  <a:schemeClr val="tx1"/>
                </a:solidFill>
                <a:effectLst/>
                <a:latin typeface="+mn-lt"/>
              </a:rPr>
              <a:t>ni</a:t>
            </a:r>
            <a:r>
              <a:rPr lang="en-US" sz="1200" kern="1200" dirty="0">
                <a:solidFill>
                  <a:schemeClr val="tx1"/>
                </a:solidFill>
                <a:effectLst/>
                <a:latin typeface="+mn-lt"/>
              </a:rPr>
              <a:t> toque </a:t>
            </a:r>
            <a:r>
              <a:rPr lang="en-US" sz="1200" kern="1200" dirty="0" err="1">
                <a:solidFill>
                  <a:schemeClr val="tx1"/>
                </a:solidFill>
                <a:effectLst/>
                <a:latin typeface="+mn-lt"/>
              </a:rPr>
              <a:t>ningún</a:t>
            </a:r>
            <a:r>
              <a:rPr lang="en-US" sz="1200" kern="1200" dirty="0">
                <a:solidFill>
                  <a:schemeClr val="tx1"/>
                </a:solidFill>
                <a:effectLst/>
                <a:latin typeface="+mn-lt"/>
              </a:rPr>
              <a:t> </a:t>
            </a:r>
            <a:r>
              <a:rPr lang="en-US" sz="1200" kern="1200" dirty="0" err="1">
                <a:solidFill>
                  <a:schemeClr val="tx1"/>
                </a:solidFill>
                <a:effectLst/>
                <a:latin typeface="+mn-lt"/>
              </a:rPr>
              <a:t>botón</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 </a:t>
            </a:r>
            <a:r>
              <a:rPr lang="en-US" sz="1200" kern="1200" dirty="0" err="1">
                <a:solidFill>
                  <a:schemeClr val="tx1"/>
                </a:solidFill>
                <a:effectLst/>
                <a:latin typeface="+mn-lt"/>
              </a:rPr>
              <a:t>unidad</a:t>
            </a:r>
            <a:r>
              <a:rPr lang="en-US" sz="1200" kern="1200" dirty="0">
                <a:solidFill>
                  <a:schemeClr val="tx1"/>
                </a:solidFill>
                <a:effectLst/>
                <a:latin typeface="+mn-lt"/>
              </a:rPr>
              <a:t> de DVD.</a:t>
            </a:r>
          </a:p>
          <a:p>
            <a:r>
              <a:rPr lang="en-US" sz="1200" kern="1200" dirty="0">
                <a:solidFill>
                  <a:schemeClr val="tx1"/>
                </a:solidFill>
                <a:effectLst/>
                <a:latin typeface="+mn-lt"/>
              </a:rPr>
              <a:t>• </a:t>
            </a:r>
            <a:r>
              <a:rPr lang="en-US" sz="1200" kern="1200" dirty="0" err="1">
                <a:solidFill>
                  <a:schemeClr val="tx1"/>
                </a:solidFill>
                <a:effectLst/>
                <a:latin typeface="+mn-lt"/>
              </a:rPr>
              <a:t>Desconecte</a:t>
            </a:r>
            <a:r>
              <a:rPr lang="en-US" sz="1200" kern="1200" dirty="0">
                <a:solidFill>
                  <a:schemeClr val="tx1"/>
                </a:solidFill>
                <a:effectLst/>
                <a:latin typeface="+mn-lt"/>
              </a:rPr>
              <a:t> </a:t>
            </a:r>
            <a:r>
              <a:rPr lang="en-US" sz="1200" kern="1200" dirty="0" err="1">
                <a:solidFill>
                  <a:schemeClr val="tx1"/>
                </a:solidFill>
                <a:effectLst/>
                <a:latin typeface="+mn-lt"/>
              </a:rPr>
              <a:t>cualquier</a:t>
            </a:r>
            <a:r>
              <a:rPr lang="en-US" sz="1200" kern="1200" dirty="0">
                <a:solidFill>
                  <a:schemeClr val="tx1"/>
                </a:solidFill>
                <a:effectLst/>
                <a:latin typeface="+mn-lt"/>
              </a:rPr>
              <a:t> </a:t>
            </a:r>
            <a:r>
              <a:rPr lang="en-US" sz="1200" kern="1200" dirty="0" err="1">
                <a:solidFill>
                  <a:schemeClr val="tx1"/>
                </a:solidFill>
                <a:effectLst/>
                <a:latin typeface="+mn-lt"/>
              </a:rPr>
              <a:t>módem</a:t>
            </a:r>
            <a:r>
              <a:rPr lang="en-US" sz="1200" kern="1200" dirty="0">
                <a:solidFill>
                  <a:schemeClr val="tx1"/>
                </a:solidFill>
                <a:effectLst/>
                <a:latin typeface="+mn-lt"/>
              </a:rPr>
              <a:t> </a:t>
            </a:r>
            <a:r>
              <a:rPr lang="en-US" sz="1200" kern="1200" dirty="0" err="1">
                <a:solidFill>
                  <a:schemeClr val="tx1"/>
                </a:solidFill>
                <a:effectLst/>
                <a:latin typeface="+mn-lt"/>
              </a:rPr>
              <a:t>conectado</a:t>
            </a:r>
            <a:r>
              <a:rPr lang="en-US" sz="1200" kern="1200" dirty="0">
                <a:solidFill>
                  <a:schemeClr val="tx1"/>
                </a:solidFill>
                <a:effectLst/>
                <a:latin typeface="+mn-lt"/>
              </a:rPr>
              <a:t> (solo </a:t>
            </a:r>
            <a:r>
              <a:rPr lang="en-US" sz="1200" kern="1200" dirty="0" err="1">
                <a:solidFill>
                  <a:schemeClr val="tx1"/>
                </a:solidFill>
                <a:effectLst/>
                <a:latin typeface="+mn-lt"/>
              </a:rPr>
              <a:t>apagarlo</a:t>
            </a:r>
            <a:r>
              <a:rPr lang="en-US" sz="1200" kern="1200" dirty="0">
                <a:solidFill>
                  <a:schemeClr val="tx1"/>
                </a:solidFill>
                <a:effectLst/>
                <a:latin typeface="+mn-lt"/>
              </a:rPr>
              <a:t> </a:t>
            </a:r>
            <a:r>
              <a:rPr lang="en-US" sz="1200" kern="1200" dirty="0" err="1">
                <a:solidFill>
                  <a:schemeClr val="tx1"/>
                </a:solidFill>
                <a:effectLst/>
                <a:latin typeface="+mn-lt"/>
              </a:rPr>
              <a:t>puede</a:t>
            </a:r>
            <a:r>
              <a:rPr lang="en-US" sz="1200" kern="1200" dirty="0">
                <a:solidFill>
                  <a:schemeClr val="tx1"/>
                </a:solidFill>
                <a:effectLst/>
                <a:latin typeface="+mn-lt"/>
              </a:rPr>
              <a:t> no ser </a:t>
            </a:r>
            <a:r>
              <a:rPr lang="en-US" sz="1200" kern="1200" dirty="0" err="1">
                <a:solidFill>
                  <a:schemeClr val="tx1"/>
                </a:solidFill>
                <a:effectLst/>
                <a:latin typeface="+mn-lt"/>
              </a:rPr>
              <a:t>suficiente</a:t>
            </a:r>
            <a:r>
              <a:rPr lang="en-US" sz="1200" kern="1200" dirty="0">
                <a:solidFill>
                  <a:schemeClr val="tx1"/>
                </a:solidFill>
                <a:effectLst/>
                <a:latin typeface="+mn-lt"/>
              </a:rPr>
              <a:t>).</a:t>
            </a:r>
          </a:p>
          <a:p>
            <a:r>
              <a:rPr lang="en-US" sz="1200" kern="1200" dirty="0">
                <a:solidFill>
                  <a:schemeClr val="tx1"/>
                </a:solidFill>
                <a:effectLst/>
                <a:latin typeface="+mn-lt"/>
              </a:rPr>
              <a:t>• Si se </a:t>
            </a:r>
            <a:r>
              <a:rPr lang="en-US" sz="1200" kern="1200" dirty="0" err="1">
                <a:solidFill>
                  <a:schemeClr val="tx1"/>
                </a:solidFill>
                <a:effectLst/>
                <a:latin typeface="+mn-lt"/>
              </a:rPr>
              <a:t>trata</a:t>
            </a:r>
            <a:r>
              <a:rPr lang="en-US" sz="1200" kern="1200" dirty="0">
                <a:solidFill>
                  <a:schemeClr val="tx1"/>
                </a:solidFill>
                <a:effectLst/>
                <a:latin typeface="+mn-lt"/>
              </a:rPr>
              <a:t> de un </a:t>
            </a:r>
            <a:r>
              <a:rPr lang="en-US" sz="1200" kern="1200" dirty="0" err="1">
                <a:solidFill>
                  <a:schemeClr val="tx1"/>
                </a:solidFill>
                <a:effectLst/>
                <a:latin typeface="+mn-lt"/>
              </a:rPr>
              <a:t>dispositivo</a:t>
            </a:r>
            <a:r>
              <a:rPr lang="en-US" sz="1200" kern="1200" dirty="0">
                <a:solidFill>
                  <a:schemeClr val="tx1"/>
                </a:solidFill>
                <a:effectLst/>
                <a:latin typeface="+mn-lt"/>
              </a:rPr>
              <a:t> </a:t>
            </a:r>
            <a:r>
              <a:rPr lang="en-US" sz="1200" kern="1200" dirty="0" err="1">
                <a:solidFill>
                  <a:schemeClr val="tx1"/>
                </a:solidFill>
                <a:effectLst/>
                <a:latin typeface="+mn-lt"/>
              </a:rPr>
              <a:t>portátil</a:t>
            </a:r>
            <a:r>
              <a:rPr lang="en-US" sz="1200" kern="1200" dirty="0">
                <a:solidFill>
                  <a:schemeClr val="tx1"/>
                </a:solidFill>
                <a:effectLst/>
                <a:latin typeface="+mn-lt"/>
              </a:rPr>
              <a:t>, </a:t>
            </a:r>
            <a:r>
              <a:rPr lang="en-US" sz="1200" kern="1200" dirty="0" err="1">
                <a:solidFill>
                  <a:schemeClr val="tx1"/>
                </a:solidFill>
                <a:effectLst/>
                <a:latin typeface="+mn-lt"/>
              </a:rPr>
              <a:t>también</a:t>
            </a:r>
            <a:r>
              <a:rPr lang="en-US" sz="1200" kern="1200" dirty="0">
                <a:solidFill>
                  <a:schemeClr val="tx1"/>
                </a:solidFill>
                <a:effectLst/>
                <a:latin typeface="+mn-lt"/>
              </a:rPr>
              <a:t> retire la </a:t>
            </a:r>
            <a:r>
              <a:rPr lang="en-US" sz="1200" kern="1200" dirty="0" err="1">
                <a:solidFill>
                  <a:schemeClr val="tx1"/>
                </a:solidFill>
                <a:effectLst/>
                <a:latin typeface="+mn-lt"/>
              </a:rPr>
              <a:t>batería</a:t>
            </a:r>
            <a:r>
              <a:rPr lang="en-US" sz="1200" kern="1200" dirty="0">
                <a:solidFill>
                  <a:schemeClr val="tx1"/>
                </a:solidFill>
                <a:effectLst/>
                <a:latin typeface="+mn-lt"/>
              </a:rPr>
              <a:t>. </a:t>
            </a:r>
            <a:r>
              <a:rPr dirty="0"/>
              <a:t>Retire los paquetes de batería adicionales si corresponde (Tenga en cuenta que algunos dispositivos portátiles tienen una segunda batería en el compartimento multiuso en lugar de una unidad de DVD).</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138</a:t>
            </a:fld>
            <a:endParaRPr lang="es-ES"/>
          </a:p>
        </p:txBody>
      </p:sp>
    </p:spTree>
    <p:extLst>
      <p:ext uri="{BB962C8B-B14F-4D97-AF65-F5344CB8AC3E}">
        <p14:creationId xmlns:p14="http://schemas.microsoft.com/office/powerpoint/2010/main" val="74983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Esta tabla debe imprimirse y el formador puede usarla para demostrar los procesos a seguir en la confiscación de pruebas electrónicas.</a:t>
            </a:r>
            <a:endParaRPr lang="es-E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139</a:t>
            </a:fld>
            <a:endParaRPr lang="es-ES"/>
          </a:p>
        </p:txBody>
      </p:sp>
    </p:spTree>
    <p:extLst>
      <p:ext uri="{BB962C8B-B14F-4D97-AF65-F5344CB8AC3E}">
        <p14:creationId xmlns:p14="http://schemas.microsoft.com/office/powerpoint/2010/main" val="668985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140</a:t>
            </a:fld>
            <a:endParaRPr lang="es-ES"/>
          </a:p>
        </p:txBody>
      </p:sp>
    </p:spTree>
    <p:extLst>
      <p:ext uri="{BB962C8B-B14F-4D97-AF65-F5344CB8AC3E}">
        <p14:creationId xmlns:p14="http://schemas.microsoft.com/office/powerpoint/2010/main" val="177010114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de-DE" sz="1200" b="1" kern="1200" dirty="0">
                <a:solidFill>
                  <a:schemeClr val="tx1"/>
                </a:solidFill>
                <a:latin typeface="+mn-lt"/>
              </a:rPr>
              <a:t>Embalaje, transporte y almacenamiento</a:t>
            </a:r>
            <a:endParaRPr lang="es-ES" sz="2400" b="1" kern="1200" dirty="0">
              <a:solidFill>
                <a:schemeClr val="tx1"/>
              </a:solidFill>
              <a:latin typeface="+mn-lt"/>
              <a:ea typeface="+mn-ea"/>
              <a:cs typeface="+mn-cs"/>
            </a:endParaRPr>
          </a:p>
          <a:p>
            <a:r>
              <a:rPr lang="en-GB" sz="1200" kern="1200" dirty="0">
                <a:solidFill>
                  <a:schemeClr val="tx1"/>
                </a:solidFill>
                <a:latin typeface="+mn-lt"/>
              </a:rPr>
              <a:t>Las computadoras y los dispositivos y equipos relacionados son instrumentos electrónicos frágiles sensibles a la temperatura, la humedad, los golpes físicos, la electricidad estática, las fuentes magnéticas e incluso a algunas acciones (por ejemplo, encender/apagar). Por lo tanto, se deben tomar precauciones especiales al embalar, transportar y almacenar pruebas electrónicas. Para mantener la cadena de custodia, el embalaje, el transporte y el almacenamiento deben </a:t>
            </a:r>
            <a:r>
              <a:rPr lang="en-GB" sz="1200" kern="1200" dirty="0" err="1">
                <a:solidFill>
                  <a:schemeClr val="tx1"/>
                </a:solidFill>
                <a:latin typeface="+mn-lt"/>
              </a:rPr>
              <a:t>registrarse</a:t>
            </a:r>
            <a:r>
              <a:rPr lang="en-GB" sz="1200" kern="1200" dirty="0">
                <a:solidFill>
                  <a:schemeClr val="tx1"/>
                </a:solidFill>
                <a:latin typeface="+mn-lt"/>
              </a:rPr>
              <a:t> </a:t>
            </a:r>
            <a:r>
              <a:rPr lang="en-GB" sz="1200" kern="1200" dirty="0" err="1">
                <a:solidFill>
                  <a:schemeClr val="tx1"/>
                </a:solidFill>
                <a:latin typeface="+mn-lt"/>
              </a:rPr>
              <a:t>adecuadamente</a:t>
            </a:r>
            <a:r>
              <a:rPr lang="en-GB" sz="1200" kern="1200" dirty="0">
                <a:solidFill>
                  <a:schemeClr val="tx1"/>
                </a:solidFill>
                <a:latin typeface="+mn-lt"/>
              </a:rPr>
              <a:t>.</a:t>
            </a:r>
            <a:endParaRPr lang="es-ES" sz="1400" kern="1200" dirty="0">
              <a:solidFill>
                <a:schemeClr val="tx1"/>
              </a:solidFill>
              <a:latin typeface="+mn-lt"/>
              <a:ea typeface="+mn-ea"/>
              <a:cs typeface="+mn-cs"/>
            </a:endParaRPr>
          </a:p>
          <a:p>
            <a:r>
              <a:rPr lang="en-GB" sz="1200" kern="1200" dirty="0">
                <a:solidFill>
                  <a:schemeClr val="tx1"/>
                </a:solidFill>
                <a:latin typeface="+mn-lt"/>
              </a:rPr>
              <a:t>En general, todos los componentes de la computadora y los medios de almacenamiento se deben manipular con sumo cuidado, ya que un manejo inexperto puede causar daños o la destrucción de la prueba electrónica. </a:t>
            </a:r>
            <a:endParaRPr lang="es-ES" sz="1400" kern="1200" dirty="0">
              <a:solidFill>
                <a:schemeClr val="tx1"/>
              </a:solidFill>
              <a:latin typeface="+mn-lt"/>
              <a:ea typeface="+mn-ea"/>
              <a:cs typeface="+mn-cs"/>
            </a:endParaRPr>
          </a:p>
          <a:p>
            <a:pPr lvl="0"/>
            <a:r>
              <a:rPr lang="en-GB" sz="1200" b="1" kern="1200" dirty="0">
                <a:solidFill>
                  <a:schemeClr val="tx1"/>
                </a:solidFill>
                <a:latin typeface="+mn-lt"/>
              </a:rPr>
              <a:t>Embalaje</a:t>
            </a:r>
            <a:endParaRPr lang="es-ES" sz="1400" kern="1200" dirty="0">
              <a:solidFill>
                <a:schemeClr val="tx1"/>
              </a:solidFill>
              <a:latin typeface="+mn-lt"/>
              <a:ea typeface="+mn-ea"/>
              <a:cs typeface="+mn-cs"/>
            </a:endParaRPr>
          </a:p>
          <a:p>
            <a:pPr lvl="0"/>
            <a:r>
              <a:rPr lang="en-GB" sz="1200" kern="1200" dirty="0">
                <a:solidFill>
                  <a:schemeClr val="tx1"/>
                </a:solidFill>
                <a:latin typeface="+mn-lt"/>
              </a:rPr>
              <a:t>Asegúrese de que toda la prueba electrónica recopilada esté debidamente documentada y etiquetada antes de embalar.</a:t>
            </a:r>
            <a:endParaRPr lang="es-ES" sz="1400" kern="1200" dirty="0">
              <a:solidFill>
                <a:schemeClr val="tx1"/>
              </a:solidFill>
              <a:latin typeface="+mn-lt"/>
              <a:ea typeface="+mn-ea"/>
              <a:cs typeface="+mn-cs"/>
            </a:endParaRPr>
          </a:p>
          <a:p>
            <a:pPr lvl="0"/>
            <a:r>
              <a:rPr lang="en-GB" sz="1200" kern="1200" dirty="0">
                <a:solidFill>
                  <a:schemeClr val="tx1"/>
                </a:solidFill>
                <a:latin typeface="+mn-lt"/>
              </a:rPr>
              <a:t>Siempre que sea posible, transporte la prueba electrónica recopilada en el embalaje original.</a:t>
            </a:r>
            <a:endParaRPr lang="es-ES" sz="1400" kern="1200" dirty="0">
              <a:solidFill>
                <a:schemeClr val="tx1"/>
              </a:solidFill>
              <a:latin typeface="+mn-lt"/>
              <a:ea typeface="+mn-ea"/>
              <a:cs typeface="+mn-cs"/>
            </a:endParaRPr>
          </a:p>
          <a:p>
            <a:pPr lvl="0"/>
            <a:r>
              <a:rPr lang="en-GB" sz="1200" kern="1200" dirty="0">
                <a:solidFill>
                  <a:schemeClr val="tx1"/>
                </a:solidFill>
                <a:latin typeface="+mn-lt"/>
              </a:rPr>
              <a:t>Si no hay un embalaje original disponible, utilice un embalaje antiestático (por ejemplo, bolsas de plástico antiestáticas o de papel). Evite usar materiales que puedan producir electricidad estática, como bolsas de plástico estándar.</a:t>
            </a:r>
            <a:endParaRPr lang="es-ES" sz="1400" kern="1200" dirty="0">
              <a:solidFill>
                <a:schemeClr val="tx1"/>
              </a:solidFill>
              <a:latin typeface="+mn-lt"/>
              <a:ea typeface="+mn-ea"/>
              <a:cs typeface="+mn-cs"/>
            </a:endParaRPr>
          </a:p>
          <a:p>
            <a:pPr lvl="0"/>
            <a:r>
              <a:rPr lang="en-GB" sz="1200" b="1" kern="1200" dirty="0">
                <a:solidFill>
                  <a:schemeClr val="tx1"/>
                </a:solidFill>
                <a:latin typeface="+mn-lt"/>
              </a:rPr>
              <a:t>No </a:t>
            </a:r>
            <a:r>
              <a:rPr dirty="0"/>
              <a:t>doble, doble ni raye los medios de almacenamiento como disquetes, CD-ROM y cintas.</a:t>
            </a:r>
            <a:endParaRPr lang="es-ES" sz="1400" kern="1200" dirty="0">
              <a:solidFill>
                <a:schemeClr val="tx1"/>
              </a:solidFill>
              <a:latin typeface="+mn-lt"/>
              <a:ea typeface="+mn-ea"/>
              <a:cs typeface="+mn-cs"/>
            </a:endParaRPr>
          </a:p>
          <a:p>
            <a:pPr lvl="0"/>
            <a:r>
              <a:rPr lang="en-GB" sz="1200" b="1" kern="1200" dirty="0">
                <a:solidFill>
                  <a:schemeClr val="tx1"/>
                </a:solidFill>
                <a:latin typeface="+mn-lt"/>
              </a:rPr>
              <a:t>No </a:t>
            </a:r>
            <a:r>
              <a:rPr dirty="0"/>
              <a:t>pegue etiquetas adhesivas en la superficie de los medios de almacenamiento.</a:t>
            </a:r>
            <a:r>
              <a:rPr lang="en-GB" sz="1200" kern="1200" dirty="0">
                <a:solidFill>
                  <a:schemeClr val="tx1"/>
                </a:solidFill>
                <a:latin typeface="+mn-lt"/>
              </a:rPr>
              <a:t> Use cajas o sobres para empaquetar medios de almacenamiento siempre que sea posible.</a:t>
            </a:r>
            <a:endParaRPr lang="es-ES" sz="1400" kern="1200" dirty="0">
              <a:solidFill>
                <a:schemeClr val="tx1"/>
              </a:solidFill>
              <a:latin typeface="+mn-lt"/>
              <a:ea typeface="+mn-ea"/>
              <a:cs typeface="+mn-cs"/>
            </a:endParaRPr>
          </a:p>
          <a:p>
            <a:pPr lvl="0"/>
            <a:r>
              <a:rPr lang="en-GB" sz="1200" kern="1200" dirty="0">
                <a:solidFill>
                  <a:schemeClr val="tx1"/>
                </a:solidFill>
                <a:latin typeface="+mn-lt"/>
              </a:rPr>
              <a:t>Asegúrese de que todos los contenedores que contengan pruebas estén debidamente etiquetados.</a:t>
            </a:r>
            <a:endParaRPr lang="es-ES" sz="1400" kern="1200" dirty="0">
              <a:solidFill>
                <a:schemeClr val="tx1"/>
              </a:solidFill>
              <a:latin typeface="+mn-lt"/>
              <a:ea typeface="+mn-ea"/>
              <a:cs typeface="+mn-cs"/>
            </a:endParaRPr>
          </a:p>
          <a:p>
            <a:pPr lvl="0"/>
            <a:r>
              <a:rPr lang="en-GB" sz="1200" kern="1200" dirty="0">
                <a:solidFill>
                  <a:schemeClr val="tx1"/>
                </a:solidFill>
                <a:latin typeface="+mn-lt"/>
              </a:rPr>
              <a:t>Si se recogen varios sistemas informáticos, etiquete cada sistema para que pueda volverse a ensamblar tal como se encontró.</a:t>
            </a:r>
            <a:endParaRPr lang="es-ES" sz="1400" kern="1200" dirty="0">
              <a:solidFill>
                <a:schemeClr val="tx1"/>
              </a:solidFill>
              <a:latin typeface="+mn-lt"/>
              <a:ea typeface="+mn-ea"/>
              <a:cs typeface="+mn-cs"/>
            </a:endParaRPr>
          </a:p>
          <a:p>
            <a:r>
              <a:rPr lang="en-GB" sz="1200" kern="1200" dirty="0">
                <a:solidFill>
                  <a:schemeClr val="tx1"/>
                </a:solidFill>
                <a:latin typeface="+mn-lt"/>
              </a:rPr>
              <a:t> </a:t>
            </a:r>
            <a:endParaRPr lang="es-ES" sz="1400" kern="1200" dirty="0">
              <a:solidFill>
                <a:schemeClr val="tx1"/>
              </a:solidFill>
              <a:latin typeface="+mn-lt"/>
              <a:ea typeface="+mn-ea"/>
              <a:cs typeface="+mn-cs"/>
            </a:endParaRPr>
          </a:p>
          <a:p>
            <a:pPr lvl="0"/>
            <a:r>
              <a:rPr lang="en-GB" sz="1200" b="1" kern="1200" dirty="0">
                <a:solidFill>
                  <a:schemeClr val="tx1"/>
                </a:solidFill>
                <a:latin typeface="+mn-lt"/>
              </a:rPr>
              <a:t>Transporte</a:t>
            </a:r>
            <a:endParaRPr lang="es-ES" sz="1400" kern="1200" dirty="0">
              <a:solidFill>
                <a:schemeClr val="tx1"/>
              </a:solidFill>
              <a:latin typeface="+mn-lt"/>
              <a:ea typeface="+mn-ea"/>
              <a:cs typeface="+mn-cs"/>
            </a:endParaRPr>
          </a:p>
          <a:p>
            <a:pPr lvl="0"/>
            <a:r>
              <a:rPr lang="en-GB" sz="1200" kern="1200" dirty="0">
                <a:solidFill>
                  <a:schemeClr val="tx1"/>
                </a:solidFill>
                <a:latin typeface="+mn-lt"/>
              </a:rPr>
              <a:t>Mantenga la prueba electrónica lejos de fuentes magnéticas. Los transmisores de radio, los imanes de los altavoces y los asientos con calefacción son ejemplos de elementos que podrían dañar la prueba electrónica.</a:t>
            </a:r>
            <a:endParaRPr lang="es-ES" sz="1400" kern="1200" dirty="0">
              <a:solidFill>
                <a:schemeClr val="tx1"/>
              </a:solidFill>
              <a:latin typeface="+mn-lt"/>
              <a:ea typeface="+mn-ea"/>
              <a:cs typeface="+mn-cs"/>
            </a:endParaRPr>
          </a:p>
          <a:p>
            <a:pPr lvl="0"/>
            <a:r>
              <a:rPr lang="en-GB" sz="1200" kern="1200" dirty="0">
                <a:solidFill>
                  <a:schemeClr val="tx1"/>
                </a:solidFill>
                <a:latin typeface="+mn-lt"/>
              </a:rPr>
              <a:t>Asegúrese de que el equipo esté protegido contra golpes y baches (es decir, daños mecánicos), calor y humedad.</a:t>
            </a:r>
            <a:endParaRPr lang="es-ES" sz="1400" kern="1200" dirty="0">
              <a:solidFill>
                <a:schemeClr val="tx1"/>
              </a:solidFill>
              <a:latin typeface="+mn-lt"/>
              <a:ea typeface="+mn-ea"/>
              <a:cs typeface="+mn-cs"/>
            </a:endParaRPr>
          </a:p>
          <a:p>
            <a:pPr lvl="0"/>
            <a:r>
              <a:rPr lang="en-GB" sz="1200" kern="1200" dirty="0">
                <a:solidFill>
                  <a:schemeClr val="tx1"/>
                </a:solidFill>
                <a:latin typeface="+mn-lt"/>
              </a:rPr>
              <a:t>Asegúrese de que las computadoras y otros dispositivos que no estén embalados en contenedores, estén asegurados en el vehículo para evitar golpes y vibraciones excesivas. Por ejemplo, las computadoras deben colocarse en el suelo del vehículo y los monitores colocados en el asiento con la pantalla hacia abajo y asegurados con un cinturón de seguridad.</a:t>
            </a:r>
            <a:endParaRPr lang="es-ES" sz="1400" kern="1200" dirty="0">
              <a:solidFill>
                <a:schemeClr val="tx1"/>
              </a:solidFill>
              <a:latin typeface="+mn-lt"/>
              <a:ea typeface="+mn-ea"/>
              <a:cs typeface="+mn-cs"/>
            </a:endParaRPr>
          </a:p>
          <a:p>
            <a:pPr lvl="0"/>
            <a:r>
              <a:rPr lang="en-GB" sz="1200" b="1" kern="1200" dirty="0">
                <a:solidFill>
                  <a:schemeClr val="tx1"/>
                </a:solidFill>
                <a:latin typeface="+mn-lt"/>
              </a:rPr>
              <a:t>No </a:t>
            </a:r>
            <a:r>
              <a:rPr dirty="0"/>
              <a:t>coloque objetos pesados ​​en los equipos/medios de almacenamiento más pequeños.</a:t>
            </a:r>
            <a:endParaRPr lang="es-ES" sz="1400" kern="1200" dirty="0">
              <a:solidFill>
                <a:schemeClr val="tx1"/>
              </a:solidFill>
              <a:latin typeface="+mn-lt"/>
              <a:ea typeface="+mn-ea"/>
              <a:cs typeface="+mn-cs"/>
            </a:endParaRPr>
          </a:p>
          <a:p>
            <a:pPr lvl="0"/>
            <a:r>
              <a:rPr lang="en-GB" sz="1200" kern="1200" dirty="0">
                <a:solidFill>
                  <a:schemeClr val="tx1"/>
                </a:solidFill>
                <a:latin typeface="+mn-lt"/>
              </a:rPr>
              <a:t>Siempre que sea posible, </a:t>
            </a:r>
            <a:r>
              <a:rPr lang="en-GB" sz="1200" b="1" kern="1200" dirty="0">
                <a:solidFill>
                  <a:schemeClr val="tx1"/>
                </a:solidFill>
                <a:latin typeface="+mn-lt"/>
              </a:rPr>
              <a:t>no </a:t>
            </a:r>
            <a:r>
              <a:rPr lang="en-GB" sz="1200" kern="1200" dirty="0">
                <a:solidFill>
                  <a:schemeClr val="tx1"/>
                </a:solidFill>
                <a:latin typeface="+mn-lt"/>
              </a:rPr>
              <a:t>almacene pruebas electrónicas en vehículos durante largos períodos de tiempo.</a:t>
            </a:r>
            <a:endParaRPr lang="es-ES" sz="1400" kern="1200" dirty="0">
              <a:solidFill>
                <a:schemeClr val="tx1"/>
              </a:solidFill>
              <a:latin typeface="+mn-lt"/>
              <a:ea typeface="+mn-ea"/>
              <a:cs typeface="+mn-cs"/>
            </a:endParaRPr>
          </a:p>
          <a:p>
            <a:pPr lvl="0"/>
            <a:endParaRPr lang="es-ES" sz="1200" b="1" kern="1200" dirty="0">
              <a:solidFill>
                <a:schemeClr val="tx1"/>
              </a:solidFill>
              <a:latin typeface="+mn-lt"/>
              <a:ea typeface="+mn-ea"/>
              <a:cs typeface="+mn-cs"/>
            </a:endParaRPr>
          </a:p>
          <a:p>
            <a:pPr lvl="0"/>
            <a:r>
              <a:rPr lang="en-GB" sz="1200" b="1" kern="1200" dirty="0">
                <a:solidFill>
                  <a:schemeClr val="tx1"/>
                </a:solidFill>
                <a:latin typeface="+mn-lt"/>
              </a:rPr>
              <a:t>Almacenamiento</a:t>
            </a:r>
            <a:endParaRPr lang="es-ES" sz="1400" b="1" kern="1200" dirty="0">
              <a:solidFill>
                <a:schemeClr val="tx1"/>
              </a:solidFill>
              <a:latin typeface="+mn-lt"/>
              <a:ea typeface="+mn-ea"/>
              <a:cs typeface="+mn-cs"/>
            </a:endParaRPr>
          </a:p>
          <a:p>
            <a:pPr lvl="0"/>
            <a:r>
              <a:rPr lang="en-GB" sz="1200" kern="1200" dirty="0">
                <a:solidFill>
                  <a:schemeClr val="tx1"/>
                </a:solidFill>
                <a:latin typeface="+mn-lt"/>
              </a:rPr>
              <a:t>Asegúrese de que la prueba se inventaría de acuerdo con las políticas pertinentes.</a:t>
            </a:r>
            <a:endParaRPr lang="es-ES" sz="1400" kern="1200" dirty="0">
              <a:solidFill>
                <a:schemeClr val="tx1"/>
              </a:solidFill>
              <a:latin typeface="+mn-lt"/>
              <a:ea typeface="+mn-ea"/>
              <a:cs typeface="+mn-cs"/>
            </a:endParaRPr>
          </a:p>
          <a:p>
            <a:pPr lvl="0"/>
            <a:r>
              <a:rPr lang="en-GB" sz="1200" kern="1200" dirty="0">
                <a:solidFill>
                  <a:schemeClr val="tx1"/>
                </a:solidFill>
                <a:latin typeface="+mn-lt"/>
              </a:rPr>
              <a:t>Almacene la prueba en un área segura, lejos de temperaturas y humedad extremas. </a:t>
            </a:r>
            <a:endParaRPr lang="es-ES" sz="1400" kern="1200" dirty="0">
              <a:solidFill>
                <a:schemeClr val="tx1"/>
              </a:solidFill>
              <a:latin typeface="+mn-lt"/>
              <a:ea typeface="+mn-ea"/>
              <a:cs typeface="+mn-cs"/>
            </a:endParaRPr>
          </a:p>
          <a:p>
            <a:pPr lvl="0"/>
            <a:r>
              <a:rPr lang="en-GB" sz="1200" kern="1200" dirty="0">
                <a:solidFill>
                  <a:schemeClr val="tx1"/>
                </a:solidFill>
                <a:latin typeface="+mn-lt"/>
              </a:rPr>
              <a:t>Protéjalo de fuentes magnéticas, humedad, polvo y otras partículas o contaminantes dañinos.</a:t>
            </a:r>
            <a:endParaRPr lang="es-ES" sz="1400" kern="1200" dirty="0">
              <a:solidFill>
                <a:schemeClr val="tx1"/>
              </a:solidFill>
              <a:latin typeface="+mn-lt"/>
              <a:ea typeface="+mn-ea"/>
              <a:cs typeface="+mn-cs"/>
            </a:endParaRPr>
          </a:p>
          <a:p>
            <a:pPr lvl="0"/>
            <a:r>
              <a:rPr lang="en-GB" sz="1200" kern="1200" dirty="0">
                <a:solidFill>
                  <a:schemeClr val="tx1"/>
                </a:solidFill>
                <a:latin typeface="+mn-lt"/>
              </a:rPr>
              <a:t>Use una sala de almacenamiento adecuadamente segura con los medios apropiados</a:t>
            </a:r>
            <a:endParaRPr lang="es-ES" sz="1400" kern="1200" dirty="0">
              <a:solidFill>
                <a:schemeClr val="tx1"/>
              </a:solidFill>
              <a:latin typeface="+mn-lt"/>
              <a:ea typeface="+mn-ea"/>
              <a:cs typeface="+mn-cs"/>
            </a:endParaRPr>
          </a:p>
          <a:p>
            <a:pPr lvl="2"/>
            <a:r>
              <a:rPr lang="en-GB" sz="1200" kern="1200" dirty="0">
                <a:solidFill>
                  <a:schemeClr val="tx1"/>
                </a:solidFill>
                <a:latin typeface="+mn-lt"/>
              </a:rPr>
              <a:t>control de acceso,</a:t>
            </a:r>
            <a:endParaRPr lang="es-ES" sz="1400" kern="1200" dirty="0">
              <a:solidFill>
                <a:schemeClr val="tx1"/>
              </a:solidFill>
              <a:latin typeface="+mn-lt"/>
              <a:ea typeface="+mn-ea"/>
              <a:cs typeface="+mn-cs"/>
            </a:endParaRPr>
          </a:p>
          <a:p>
            <a:pPr lvl="2"/>
            <a:r>
              <a:rPr lang="en-GB" sz="1200" kern="1200" dirty="0">
                <a:solidFill>
                  <a:schemeClr val="tx1"/>
                </a:solidFill>
                <a:latin typeface="+mn-lt"/>
              </a:rPr>
              <a:t>protección contra incendios (por ejemplo, alarma, extintores, no fumar en el área de almacenamiento o en las proximidades),</a:t>
            </a:r>
            <a:endParaRPr lang="es-ES" sz="1400" kern="1200" dirty="0">
              <a:solidFill>
                <a:schemeClr val="tx1"/>
              </a:solidFill>
              <a:latin typeface="+mn-lt"/>
              <a:ea typeface="+mn-ea"/>
              <a:cs typeface="+mn-cs"/>
            </a:endParaRPr>
          </a:p>
          <a:p>
            <a:pPr lvl="2"/>
            <a:r>
              <a:rPr lang="en-GB" sz="1200" kern="1200" dirty="0">
                <a:solidFill>
                  <a:schemeClr val="tx1"/>
                </a:solidFill>
                <a:latin typeface="+mn-lt"/>
              </a:rPr>
              <a:t>temperatura y humedad, y</a:t>
            </a:r>
            <a:endParaRPr lang="es-ES" sz="1400" kern="1200" dirty="0">
              <a:solidFill>
                <a:schemeClr val="tx1"/>
              </a:solidFill>
              <a:latin typeface="+mn-lt"/>
              <a:ea typeface="+mn-ea"/>
              <a:cs typeface="+mn-cs"/>
            </a:endParaRPr>
          </a:p>
          <a:p>
            <a:pPr lvl="2"/>
            <a:r>
              <a:rPr lang="en-GB" sz="1200" kern="1200" dirty="0">
                <a:solidFill>
                  <a:schemeClr val="tx1"/>
                </a:solidFill>
                <a:latin typeface="+mn-lt"/>
              </a:rPr>
              <a:t>protección contra fuentes magnéticas (por ejemplo, lejos de dispositivos de radio direccionales).</a:t>
            </a:r>
            <a:endParaRPr lang="es-ES" sz="1400" kern="1200" dirty="0">
              <a:solidFill>
                <a:schemeClr val="tx1"/>
              </a:solidFill>
              <a:latin typeface="+mn-lt"/>
              <a:ea typeface="+mn-ea"/>
              <a:cs typeface="+mn-cs"/>
            </a:endParaRPr>
          </a:p>
          <a:p>
            <a:pPr lvl="1"/>
            <a:r>
              <a:rPr lang="en-GB" sz="1200" b="1" kern="1200" dirty="0">
                <a:solidFill>
                  <a:schemeClr val="tx1"/>
                </a:solidFill>
                <a:latin typeface="+mn-lt"/>
              </a:rPr>
              <a:t>No </a:t>
            </a:r>
            <a:r>
              <a:rPr dirty="0"/>
              <a:t>almacene artículos inflamables en la misma habitación o cerca (por ejemplo, productos químicos de limpieza o pilas de papel).</a:t>
            </a:r>
            <a:endParaRPr lang="es-ES" sz="1400" kern="1200" dirty="0">
              <a:solidFill>
                <a:schemeClr val="tx1"/>
              </a:solidFill>
              <a:latin typeface="+mn-lt"/>
              <a:ea typeface="+mn-ea"/>
              <a:cs typeface="+mn-cs"/>
            </a:endParaRPr>
          </a:p>
          <a:p>
            <a:pPr lvl="1"/>
            <a:r>
              <a:rPr lang="en-GB" sz="1200" kern="1200" dirty="0">
                <a:solidFill>
                  <a:schemeClr val="tx1"/>
                </a:solidFill>
                <a:latin typeface="+mn-lt"/>
              </a:rPr>
              <a:t>Use un revestimiento de suelo adecuado para evitar cargas electrostáticas.</a:t>
            </a:r>
            <a:endParaRPr lang="es-ES" sz="1400" kern="1200" dirty="0">
              <a:solidFill>
                <a:schemeClr val="tx1"/>
              </a:solidFill>
              <a:latin typeface="+mn-lt"/>
              <a:ea typeface="+mn-ea"/>
              <a:cs typeface="+mn-cs"/>
            </a:endParaRPr>
          </a:p>
          <a:p>
            <a:pPr lvl="1"/>
            <a:r>
              <a:rPr lang="en-GB" sz="1200" b="1" kern="1200" dirty="0">
                <a:solidFill>
                  <a:schemeClr val="tx1"/>
                </a:solidFill>
                <a:latin typeface="+mn-lt"/>
              </a:rPr>
              <a:t>No </a:t>
            </a:r>
            <a:r>
              <a:rPr dirty="0"/>
              <a:t>almacene pruebas electrónicas en habitaciones con tuberías de agua, especialmente a lo largo del techo.</a:t>
            </a:r>
            <a:endParaRPr lang="es-ES" sz="1400" kern="1200" dirty="0">
              <a:solidFill>
                <a:schemeClr val="tx1"/>
              </a:solidFill>
              <a:latin typeface="+mn-lt"/>
              <a:ea typeface="+mn-ea"/>
              <a:cs typeface="+mn-cs"/>
            </a:endParaRPr>
          </a:p>
          <a:p>
            <a:r>
              <a:rPr lang="en-GB" sz="1200" kern="1200" dirty="0">
                <a:solidFill>
                  <a:schemeClr val="tx1"/>
                </a:solidFill>
                <a:latin typeface="+mn-lt"/>
              </a:rPr>
              <a:t>Tenga en cuenta que la prueba potencial, como la fecha, la hora y la configuración del sistema, pueden perderse como resultado de un almacenamiento prolongado. Como las baterías tienen una vida útil limitada, los datos podrían perderse si fallan. Por lo tanto, se debe informar al personal apropiado de que un dispositivo alimentado por baterías (por ejemplo, un PDA o PC/CMOS) requiere atención inmediata.</a:t>
            </a:r>
            <a:r>
              <a:rPr dirty="0"/>
              <a:t> </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142</a:t>
            </a:fld>
            <a:endParaRPr lang="es-ES"/>
          </a:p>
        </p:txBody>
      </p:sp>
    </p:spTree>
    <p:extLst>
      <p:ext uri="{BB962C8B-B14F-4D97-AF65-F5344CB8AC3E}">
        <p14:creationId xmlns:p14="http://schemas.microsoft.com/office/powerpoint/2010/main" val="6042878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en-GB" sz="1200" kern="1200" dirty="0">
                <a:solidFill>
                  <a:schemeClr val="tx1"/>
                </a:solidFill>
                <a:effectLst/>
                <a:latin typeface="+mn-lt"/>
              </a:rPr>
              <a:t>El </a:t>
            </a:r>
            <a:r>
              <a:rPr lang="en-GB" sz="1200" kern="1200" dirty="0" err="1">
                <a:solidFill>
                  <a:schemeClr val="tx1"/>
                </a:solidFill>
                <a:effectLst/>
                <a:latin typeface="+mn-lt"/>
              </a:rPr>
              <a:t>formador</a:t>
            </a:r>
            <a:r>
              <a:rPr lang="en-GB" sz="1200" kern="1200" dirty="0">
                <a:solidFill>
                  <a:schemeClr val="tx1"/>
                </a:solidFill>
                <a:effectLst/>
                <a:latin typeface="+mn-lt"/>
              </a:rPr>
              <a:t> debe </a:t>
            </a:r>
            <a:r>
              <a:rPr lang="en-GB" sz="1200" kern="1200" dirty="0" err="1">
                <a:solidFill>
                  <a:schemeClr val="tx1"/>
                </a:solidFill>
                <a:effectLst/>
                <a:latin typeface="+mn-lt"/>
              </a:rPr>
              <a:t>dar</a:t>
            </a:r>
            <a:r>
              <a:rPr lang="en-GB" sz="1200" kern="1200" dirty="0">
                <a:solidFill>
                  <a:schemeClr val="tx1"/>
                </a:solidFill>
                <a:effectLst/>
                <a:latin typeface="+mn-lt"/>
              </a:rPr>
              <a:t> a los </a:t>
            </a:r>
            <a:r>
              <a:rPr lang="en-GB" sz="1200" kern="1200" dirty="0" err="1">
                <a:solidFill>
                  <a:schemeClr val="tx1"/>
                </a:solidFill>
                <a:effectLst/>
                <a:latin typeface="+mn-lt"/>
              </a:rPr>
              <a:t>participantes</a:t>
            </a:r>
            <a:r>
              <a:rPr lang="en-GB" sz="1200" kern="1200" dirty="0">
                <a:solidFill>
                  <a:schemeClr val="tx1"/>
                </a:solidFill>
                <a:effectLst/>
                <a:latin typeface="+mn-lt"/>
              </a:rPr>
              <a:t> la </a:t>
            </a:r>
            <a:r>
              <a:rPr lang="en-GB" sz="1200" kern="1200" dirty="0" err="1">
                <a:solidFill>
                  <a:schemeClr val="tx1"/>
                </a:solidFill>
                <a:effectLst/>
                <a:latin typeface="+mn-lt"/>
              </a:rPr>
              <a:t>oportunidad</a:t>
            </a:r>
            <a:r>
              <a:rPr lang="en-GB" sz="1200" kern="1200" dirty="0">
                <a:solidFill>
                  <a:schemeClr val="tx1"/>
                </a:solidFill>
                <a:effectLst/>
                <a:latin typeface="+mn-lt"/>
              </a:rPr>
              <a:t> de </a:t>
            </a:r>
            <a:r>
              <a:rPr lang="en-GB" sz="1200" kern="1200" dirty="0" err="1">
                <a:solidFill>
                  <a:schemeClr val="tx1"/>
                </a:solidFill>
                <a:effectLst/>
                <a:latin typeface="+mn-lt"/>
              </a:rPr>
              <a:t>hacer</a:t>
            </a:r>
            <a:r>
              <a:rPr lang="en-GB" sz="1200" kern="1200" dirty="0">
                <a:solidFill>
                  <a:schemeClr val="tx1"/>
                </a:solidFill>
                <a:effectLst/>
                <a:latin typeface="+mn-lt"/>
              </a:rPr>
              <a:t> </a:t>
            </a:r>
            <a:r>
              <a:rPr lang="en-GB" sz="1200" kern="1200" dirty="0" err="1">
                <a:solidFill>
                  <a:schemeClr val="tx1"/>
                </a:solidFill>
                <a:effectLst/>
                <a:latin typeface="+mn-lt"/>
              </a:rPr>
              <a:t>cualquier</a:t>
            </a:r>
            <a:r>
              <a:rPr lang="en-GB" sz="1200" kern="1200" dirty="0">
                <a:solidFill>
                  <a:schemeClr val="tx1"/>
                </a:solidFill>
                <a:effectLst/>
                <a:latin typeface="+mn-lt"/>
              </a:rPr>
              <a:t> </a:t>
            </a:r>
            <a:r>
              <a:rPr lang="en-GB" sz="1200" kern="1200" dirty="0" err="1">
                <a:solidFill>
                  <a:schemeClr val="tx1"/>
                </a:solidFill>
                <a:effectLst/>
                <a:latin typeface="+mn-lt"/>
              </a:rPr>
              <a:t>pregunta</a:t>
            </a:r>
            <a:r>
              <a:rPr lang="en-GB" sz="1200" kern="1200" dirty="0">
                <a:solidFill>
                  <a:schemeClr val="tx1"/>
                </a:solidFill>
                <a:effectLst/>
                <a:latin typeface="+mn-lt"/>
              </a:rPr>
              <a:t> </a:t>
            </a:r>
            <a:r>
              <a:rPr lang="en-GB" sz="1200" kern="1200" dirty="0" err="1">
                <a:solidFill>
                  <a:schemeClr val="tx1"/>
                </a:solidFill>
                <a:effectLst/>
                <a:latin typeface="+mn-lt"/>
              </a:rPr>
              <a:t>relacionada</a:t>
            </a:r>
            <a:r>
              <a:rPr lang="en-GB" sz="1200" kern="1200" dirty="0">
                <a:solidFill>
                  <a:schemeClr val="tx1"/>
                </a:solidFill>
                <a:effectLst/>
                <a:latin typeface="+mn-lt"/>
              </a:rPr>
              <a:t> con </a:t>
            </a:r>
            <a:r>
              <a:rPr lang="en-GB" sz="1200" kern="1200" dirty="0" err="1">
                <a:solidFill>
                  <a:schemeClr val="tx1"/>
                </a:solidFill>
                <a:effectLst/>
                <a:latin typeface="+mn-lt"/>
              </a:rPr>
              <a:t>esta</a:t>
            </a:r>
            <a:r>
              <a:rPr lang="en-GB" sz="1200" kern="1200" dirty="0">
                <a:solidFill>
                  <a:schemeClr val="tx1"/>
                </a:solidFill>
                <a:effectLst/>
                <a:latin typeface="+mn-lt"/>
              </a:rPr>
              <a:t> </a:t>
            </a:r>
            <a:r>
              <a:rPr lang="en-GB" sz="1200" kern="1200" dirty="0" err="1">
                <a:solidFill>
                  <a:schemeClr val="tx1"/>
                </a:solidFill>
                <a:effectLst/>
                <a:latin typeface="+mn-lt"/>
              </a:rPr>
              <a:t>parte</a:t>
            </a:r>
            <a:r>
              <a:rPr lang="en-GB" sz="1200" kern="1200" dirty="0">
                <a:solidFill>
                  <a:schemeClr val="tx1"/>
                </a:solidFill>
                <a:effectLst/>
                <a:latin typeface="+mn-lt"/>
              </a:rPr>
              <a:t> de la </a:t>
            </a:r>
            <a:r>
              <a:rPr lang="en-GB" sz="1200" kern="1200" dirty="0" err="1">
                <a:solidFill>
                  <a:schemeClr val="tx1"/>
                </a:solidFill>
                <a:effectLst/>
                <a:latin typeface="+mn-lt"/>
              </a:rPr>
              <a:t>lección</a:t>
            </a:r>
            <a:r>
              <a:rPr lang="en-GB" sz="1200" kern="1200" dirty="0">
                <a:solidFill>
                  <a:schemeClr val="tx1"/>
                </a:solidFill>
                <a:effectLst/>
                <a:latin typeface="+mn-lt"/>
              </a:rPr>
              <a:t>.</a:t>
            </a:r>
            <a:endParaRPr lang="es-ES"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147</a:t>
            </a:fld>
            <a:endParaRPr lang="es-ES"/>
          </a:p>
        </p:txBody>
      </p:sp>
    </p:spTree>
    <p:extLst>
      <p:ext uri="{BB962C8B-B14F-4D97-AF65-F5344CB8AC3E}">
        <p14:creationId xmlns:p14="http://schemas.microsoft.com/office/powerpoint/2010/main" val="1043958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siguientes dos diapositivas establecen en términos generales, los requisitos para la </a:t>
            </a:r>
            <a:r>
              <a:rPr lang="es-ES" dirty="0"/>
              <a:t>generación</a:t>
            </a:r>
            <a:r>
              <a:rPr dirty="0"/>
              <a:t> de una prueba y explican las diferencias y desafíos de las pruebas electrónicas.</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11</a:t>
            </a:fld>
            <a:endParaRPr lang="es-ES" dirty="0"/>
          </a:p>
        </p:txBody>
      </p:sp>
    </p:spTree>
    <p:extLst>
      <p:ext uri="{BB962C8B-B14F-4D97-AF65-F5344CB8AC3E}">
        <p14:creationId xmlns:p14="http://schemas.microsoft.com/office/powerpoint/2010/main" val="9515338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148</a:t>
            </a:fld>
            <a:endParaRPr lang="es-ES"/>
          </a:p>
        </p:txBody>
      </p:sp>
    </p:spTree>
    <p:extLst>
      <p:ext uri="{BB962C8B-B14F-4D97-AF65-F5344CB8AC3E}">
        <p14:creationId xmlns:p14="http://schemas.microsoft.com/office/powerpoint/2010/main" val="811605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noProof="0"/>
              <a:t>Esta pregunta está diseñada para establecer el nivel de conocimiento previo de los estudiantes. Esto permitirá al formador establecer el nivel de la formación, teniendo en cuenta que este contenido está en el nivel básico y no para aquellos que están especializados en el tema.</a:t>
            </a:r>
            <a:endParaRPr lang="es-ES" noProof="0"/>
          </a:p>
          <a:p>
            <a:endParaRPr lang="es-ES" noProof="0"/>
          </a:p>
          <a:p>
            <a:r>
              <a:rPr lang="en-GB" noProof="0"/>
              <a:t>[Recuerde cuántos estudiantes tuvieron experiencias en investigación forense digital]</a:t>
            </a:r>
            <a:endParaRPr lang="es-ES" noProof="0"/>
          </a:p>
        </p:txBody>
      </p:sp>
      <p:sp>
        <p:nvSpPr>
          <p:cNvPr id="4" name="Slide Number Placeholder 3"/>
          <p:cNvSpPr>
            <a:spLocks noGrp="1"/>
          </p:cNvSpPr>
          <p:nvPr>
            <p:ph type="sldNum" sz="quarter" idx="10"/>
          </p:nvPr>
        </p:nvSpPr>
        <p:spPr/>
        <p:txBody>
          <a:bodyPr/>
          <a:lstStyle/>
          <a:p>
            <a:fld id="{6F040226-21D7-5847-B396-76B67129E36D}" type="slidenum">
              <a:rPr lang="en-US" smtClean="0"/>
              <a:pPr/>
              <a:t>149</a:t>
            </a:fld>
            <a:endParaRPr lang="es-ES"/>
          </a:p>
        </p:txBody>
      </p:sp>
    </p:spTree>
    <p:extLst>
      <p:ext uri="{BB962C8B-B14F-4D97-AF65-F5344CB8AC3E}">
        <p14:creationId xmlns:p14="http://schemas.microsoft.com/office/powerpoint/2010/main" val="70228501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a:t>¿</a:t>
            </a:r>
            <a:r>
              <a:rPr lang="en-GB" noProof="0" dirty="0" err="1"/>
              <a:t>Quién</a:t>
            </a:r>
            <a:r>
              <a:rPr lang="en-GB" noProof="0" dirty="0"/>
              <a:t> </a:t>
            </a:r>
            <a:r>
              <a:rPr lang="en-GB" noProof="0" dirty="0" err="1"/>
              <a:t>en</a:t>
            </a:r>
            <a:r>
              <a:rPr lang="en-GB" noProof="0" dirty="0"/>
              <a:t> </a:t>
            </a:r>
            <a:r>
              <a:rPr lang="en-GB" noProof="0" dirty="0" err="1"/>
              <a:t>esta</a:t>
            </a:r>
            <a:r>
              <a:rPr lang="en-GB" noProof="0" dirty="0"/>
              <a:t> </a:t>
            </a:r>
            <a:r>
              <a:rPr lang="en-GB" noProof="0" dirty="0" err="1"/>
              <a:t>sala</a:t>
            </a:r>
            <a:r>
              <a:rPr lang="en-GB" noProof="0" dirty="0"/>
              <a:t> ha </a:t>
            </a:r>
            <a:r>
              <a:rPr lang="en-GB" noProof="0" dirty="0" err="1"/>
              <a:t>tenido</a:t>
            </a:r>
            <a:r>
              <a:rPr lang="en-GB" noProof="0" dirty="0"/>
              <a:t> </a:t>
            </a:r>
            <a:r>
              <a:rPr lang="en-GB" noProof="0" dirty="0" err="1"/>
              <a:t>experiencias</a:t>
            </a:r>
            <a:r>
              <a:rPr lang="en-GB" noProof="0" dirty="0"/>
              <a:t> </a:t>
            </a:r>
            <a:r>
              <a:rPr lang="en-GB" noProof="0" dirty="0" err="1"/>
              <a:t>en</a:t>
            </a:r>
            <a:r>
              <a:rPr lang="en-GB" noProof="0" dirty="0"/>
              <a:t> audiencias </a:t>
            </a:r>
            <a:r>
              <a:rPr lang="en-GB" noProof="0" dirty="0" err="1"/>
              <a:t>judiciales</a:t>
            </a:r>
            <a:r>
              <a:rPr lang="en-GB" noProof="0" dirty="0"/>
              <a:t> que </a:t>
            </a:r>
            <a:r>
              <a:rPr lang="en-GB" noProof="0" dirty="0" err="1"/>
              <a:t>involucraron</a:t>
            </a:r>
            <a:r>
              <a:rPr lang="en-GB" noProof="0" dirty="0"/>
              <a:t> </a:t>
            </a:r>
            <a:r>
              <a:rPr lang="en-GB" noProof="0" dirty="0" err="1"/>
              <a:t>alguna</a:t>
            </a:r>
            <a:r>
              <a:rPr lang="en-GB" noProof="0" dirty="0"/>
              <a:t> de las </a:t>
            </a:r>
            <a:r>
              <a:rPr lang="en-GB" noProof="0" dirty="0" err="1"/>
              <a:t>ciencias</a:t>
            </a:r>
            <a:r>
              <a:rPr lang="en-GB" noProof="0" dirty="0"/>
              <a:t> </a:t>
            </a:r>
            <a:r>
              <a:rPr lang="en-GB" noProof="0" dirty="0" err="1"/>
              <a:t>forenses</a:t>
            </a:r>
            <a:r>
              <a:rPr lang="en-GB" noProof="0" dirty="0"/>
              <a:t> </a:t>
            </a:r>
            <a:r>
              <a:rPr lang="en-GB" noProof="0" dirty="0" err="1"/>
              <a:t>mencionadas</a:t>
            </a:r>
            <a:r>
              <a:rPr lang="en-GB" noProof="0" dirty="0"/>
              <a:t> </a:t>
            </a:r>
            <a:r>
              <a:rPr lang="en-GB" noProof="0" dirty="0" err="1"/>
              <a:t>en</a:t>
            </a:r>
            <a:r>
              <a:rPr lang="en-GB" noProof="0" dirty="0"/>
              <a:t> </a:t>
            </a:r>
            <a:r>
              <a:rPr lang="en-GB" noProof="0" dirty="0" err="1"/>
              <a:t>esta</a:t>
            </a:r>
            <a:r>
              <a:rPr lang="en-GB" noProof="0" dirty="0"/>
              <a:t> </a:t>
            </a:r>
            <a:r>
              <a:rPr lang="en-GB" noProof="0" dirty="0" err="1"/>
              <a:t>diapositiva</a:t>
            </a:r>
            <a:r>
              <a:rPr lang="en-GB" noProof="0" dirty="0"/>
              <a:t>?</a:t>
            </a:r>
          </a:p>
          <a:p>
            <a:endParaRPr lang="es-ES" baseline="0" noProof="0" dirty="0"/>
          </a:p>
          <a:p>
            <a:r>
              <a:rPr lang="en-GB" baseline="0" noProof="0" dirty="0"/>
              <a:t>De </a:t>
            </a:r>
            <a:r>
              <a:rPr lang="en-GB" baseline="0" noProof="0" dirty="0" err="1"/>
              <a:t>acuerdo</a:t>
            </a:r>
            <a:r>
              <a:rPr lang="en-GB" baseline="0" noProof="0" dirty="0"/>
              <a:t>. Al principio </a:t>
            </a:r>
            <a:r>
              <a:rPr lang="en-GB" baseline="0" noProof="0" dirty="0" err="1"/>
              <a:t>vimos</a:t>
            </a:r>
            <a:r>
              <a:rPr lang="en-GB" baseline="0" noProof="0" dirty="0"/>
              <a:t> que X personas </a:t>
            </a:r>
            <a:r>
              <a:rPr lang="en-GB" baseline="0" noProof="0" dirty="0" err="1"/>
              <a:t>tienen</a:t>
            </a:r>
            <a:r>
              <a:rPr lang="en-GB" baseline="0" noProof="0" dirty="0"/>
              <a:t> </a:t>
            </a:r>
            <a:r>
              <a:rPr lang="en-GB" baseline="0" noProof="0" dirty="0" err="1"/>
              <a:t>experiencia</a:t>
            </a:r>
            <a:r>
              <a:rPr lang="en-GB" baseline="0" noProof="0" dirty="0"/>
              <a:t> con </a:t>
            </a:r>
            <a:r>
              <a:rPr lang="en-GB" baseline="0" noProof="0" dirty="0" err="1"/>
              <a:t>investigación</a:t>
            </a:r>
            <a:r>
              <a:rPr lang="en-GB" baseline="0" noProof="0" dirty="0"/>
              <a:t> </a:t>
            </a:r>
            <a:r>
              <a:rPr lang="en-GB" baseline="0" noProof="0" dirty="0" err="1"/>
              <a:t>forense</a:t>
            </a:r>
            <a:r>
              <a:rPr lang="en-GB" baseline="0" noProof="0" dirty="0"/>
              <a:t> digital </a:t>
            </a:r>
            <a:r>
              <a:rPr lang="en-GB" baseline="0" noProof="0" dirty="0" err="1"/>
              <a:t>mientras</a:t>
            </a:r>
            <a:r>
              <a:rPr lang="en-GB" baseline="0" noProof="0" dirty="0"/>
              <a:t> que </a:t>
            </a:r>
            <a:r>
              <a:rPr lang="en-GB" baseline="0" noProof="0" dirty="0" err="1"/>
              <a:t>casi</a:t>
            </a:r>
            <a:r>
              <a:rPr lang="en-GB" baseline="0" noProof="0" dirty="0"/>
              <a:t> </a:t>
            </a:r>
            <a:r>
              <a:rPr lang="en-GB" baseline="0" noProof="0" dirty="0" err="1"/>
              <a:t>todos</a:t>
            </a:r>
            <a:r>
              <a:rPr lang="en-GB" baseline="0" noProof="0" dirty="0"/>
              <a:t> </a:t>
            </a:r>
            <a:r>
              <a:rPr lang="en-GB" baseline="0" noProof="0" dirty="0" err="1"/>
              <a:t>ustedes</a:t>
            </a:r>
            <a:r>
              <a:rPr lang="en-GB" baseline="0" noProof="0" dirty="0"/>
              <a:t> </a:t>
            </a:r>
            <a:r>
              <a:rPr lang="en-GB" baseline="0" noProof="0" dirty="0" err="1"/>
              <a:t>han</a:t>
            </a:r>
            <a:r>
              <a:rPr lang="en-GB" baseline="0" noProof="0" dirty="0"/>
              <a:t> </a:t>
            </a:r>
            <a:r>
              <a:rPr lang="en-GB" baseline="0" noProof="0" dirty="0" err="1"/>
              <a:t>tenido</a:t>
            </a:r>
            <a:r>
              <a:rPr lang="en-GB" baseline="0" noProof="0" dirty="0"/>
              <a:t> audiencias </a:t>
            </a:r>
            <a:r>
              <a:rPr lang="en-GB" baseline="0" noProof="0" dirty="0" err="1"/>
              <a:t>judiciales</a:t>
            </a:r>
            <a:r>
              <a:rPr lang="en-GB" baseline="0" noProof="0" dirty="0"/>
              <a:t> que </a:t>
            </a:r>
            <a:r>
              <a:rPr lang="en-GB" baseline="0" noProof="0" dirty="0" err="1"/>
              <a:t>involucraron</a:t>
            </a:r>
            <a:r>
              <a:rPr lang="en-GB" baseline="0" noProof="0" dirty="0"/>
              <a:t> </a:t>
            </a:r>
            <a:r>
              <a:rPr lang="en-GB" baseline="0" noProof="0" dirty="0" err="1"/>
              <a:t>algunas</a:t>
            </a:r>
            <a:r>
              <a:rPr lang="en-GB" baseline="0" noProof="0" dirty="0"/>
              <a:t> de las </a:t>
            </a:r>
            <a:r>
              <a:rPr lang="en-GB" baseline="0" noProof="0" dirty="0" err="1"/>
              <a:t>ciencias</a:t>
            </a:r>
            <a:r>
              <a:rPr lang="en-GB" baseline="0" noProof="0" dirty="0"/>
              <a:t> </a:t>
            </a:r>
            <a:r>
              <a:rPr lang="en-GB" baseline="0" noProof="0" dirty="0" err="1"/>
              <a:t>forenses</a:t>
            </a:r>
            <a:r>
              <a:rPr lang="en-GB" baseline="0" noProof="0" dirty="0"/>
              <a:t> </a:t>
            </a:r>
            <a:r>
              <a:rPr lang="en-GB" baseline="0" noProof="0" dirty="0" err="1"/>
              <a:t>más</a:t>
            </a:r>
            <a:r>
              <a:rPr lang="en-GB" baseline="0" noProof="0" dirty="0"/>
              <a:t> </a:t>
            </a:r>
            <a:r>
              <a:rPr lang="en-GB" baseline="0" noProof="0" dirty="0" err="1"/>
              <a:t>tradicionales</a:t>
            </a:r>
            <a:r>
              <a:rPr lang="en-GB" baseline="0" noProof="0" dirty="0"/>
              <a:t>. </a:t>
            </a:r>
            <a:r>
              <a:rPr lang="en-GB" baseline="0" noProof="0" dirty="0" err="1"/>
              <a:t>Esto</a:t>
            </a:r>
            <a:r>
              <a:rPr lang="en-GB" baseline="0" noProof="0" dirty="0"/>
              <a:t> </a:t>
            </a:r>
            <a:r>
              <a:rPr lang="en-GB" baseline="0" noProof="0" dirty="0" err="1"/>
              <a:t>destaca</a:t>
            </a:r>
            <a:r>
              <a:rPr lang="en-GB" baseline="0" noProof="0" dirty="0"/>
              <a:t> que la </a:t>
            </a:r>
            <a:r>
              <a:rPr lang="en-GB" baseline="0" noProof="0" dirty="0" err="1"/>
              <a:t>investigación</a:t>
            </a:r>
            <a:r>
              <a:rPr lang="en-GB" baseline="0" noProof="0" dirty="0"/>
              <a:t> </a:t>
            </a:r>
            <a:r>
              <a:rPr lang="en-GB" baseline="0" noProof="0" dirty="0" err="1"/>
              <a:t>forense</a:t>
            </a:r>
            <a:r>
              <a:rPr lang="en-GB" baseline="0" noProof="0" dirty="0"/>
              <a:t> digital es una </a:t>
            </a:r>
            <a:r>
              <a:rPr lang="en-GB" baseline="0" noProof="0" dirty="0" err="1"/>
              <a:t>ciencia</a:t>
            </a:r>
            <a:r>
              <a:rPr lang="en-GB" baseline="0" noProof="0" dirty="0"/>
              <a:t> </a:t>
            </a:r>
            <a:r>
              <a:rPr lang="en-GB" baseline="0" noProof="0" dirty="0" err="1"/>
              <a:t>bastante</a:t>
            </a:r>
            <a:r>
              <a:rPr lang="en-GB" baseline="0" noProof="0" dirty="0"/>
              <a:t> </a:t>
            </a:r>
            <a:r>
              <a:rPr lang="en-GB" baseline="0" noProof="0" dirty="0" err="1"/>
              <a:t>nueva</a:t>
            </a:r>
            <a:r>
              <a:rPr lang="en-GB" baseline="0" noProof="0" dirty="0"/>
              <a:t>, </a:t>
            </a:r>
            <a:r>
              <a:rPr lang="en-GB" baseline="0" noProof="0" dirty="0" err="1"/>
              <a:t>mientras</a:t>
            </a:r>
            <a:r>
              <a:rPr lang="en-GB" baseline="0" noProof="0" dirty="0"/>
              <a:t> que </a:t>
            </a:r>
            <a:r>
              <a:rPr lang="en-GB" baseline="0" noProof="0" dirty="0" err="1"/>
              <a:t>otras</a:t>
            </a:r>
            <a:r>
              <a:rPr lang="en-GB" baseline="0" noProof="0" dirty="0"/>
              <a:t> </a:t>
            </a:r>
            <a:r>
              <a:rPr lang="en-GB" baseline="0" noProof="0" dirty="0" err="1"/>
              <a:t>ciencias</a:t>
            </a:r>
            <a:r>
              <a:rPr lang="en-GB" baseline="0" noProof="0" dirty="0"/>
              <a:t> </a:t>
            </a:r>
            <a:r>
              <a:rPr lang="en-GB" baseline="0" noProof="0" dirty="0" err="1"/>
              <a:t>forenses</a:t>
            </a:r>
            <a:r>
              <a:rPr lang="en-GB" baseline="0" noProof="0" dirty="0"/>
              <a:t> </a:t>
            </a:r>
            <a:r>
              <a:rPr lang="en-GB" baseline="0" noProof="0" dirty="0" err="1"/>
              <a:t>tienen</a:t>
            </a:r>
            <a:r>
              <a:rPr lang="en-GB" baseline="0" noProof="0" dirty="0"/>
              <a:t> una </a:t>
            </a:r>
            <a:r>
              <a:rPr lang="en-GB" baseline="0" noProof="0" dirty="0" err="1"/>
              <a:t>historia</a:t>
            </a:r>
            <a:r>
              <a:rPr lang="en-GB" baseline="0" noProof="0" dirty="0"/>
              <a:t> </a:t>
            </a:r>
            <a:r>
              <a:rPr lang="en-GB" baseline="0" noProof="0" dirty="0" err="1"/>
              <a:t>más</a:t>
            </a:r>
            <a:r>
              <a:rPr lang="en-GB" baseline="0" noProof="0" dirty="0"/>
              <a:t> </a:t>
            </a:r>
            <a:r>
              <a:rPr lang="en-GB" baseline="0" noProof="0" dirty="0" err="1"/>
              <a:t>larga</a:t>
            </a:r>
            <a:r>
              <a:rPr lang="en-GB" baseline="0" noProof="0" dirty="0"/>
              <a:t>. Pero </a:t>
            </a:r>
            <a:r>
              <a:rPr lang="en-GB" baseline="0" noProof="0" dirty="0" err="1"/>
              <a:t>seamos</a:t>
            </a:r>
            <a:r>
              <a:rPr lang="en-GB" baseline="0" noProof="0" dirty="0"/>
              <a:t> </a:t>
            </a:r>
            <a:r>
              <a:rPr lang="en-GB" baseline="0" noProof="0" dirty="0" err="1"/>
              <a:t>honestos</a:t>
            </a:r>
            <a:r>
              <a:rPr lang="en-GB" baseline="0" noProof="0" dirty="0"/>
              <a:t>: la </a:t>
            </a:r>
            <a:r>
              <a:rPr lang="en-GB" baseline="0" noProof="0" dirty="0" err="1"/>
              <a:t>cantidad</a:t>
            </a:r>
            <a:r>
              <a:rPr lang="en-GB" baseline="0" noProof="0" dirty="0"/>
              <a:t> de </a:t>
            </a:r>
            <a:r>
              <a:rPr lang="en-GB" baseline="0" noProof="0" dirty="0" err="1"/>
              <a:t>casos</a:t>
            </a:r>
            <a:r>
              <a:rPr lang="en-GB" baseline="0" noProof="0" dirty="0"/>
              <a:t> que </a:t>
            </a:r>
            <a:r>
              <a:rPr lang="en-GB" baseline="0" noProof="0" dirty="0" err="1"/>
              <a:t>involucran</a:t>
            </a:r>
            <a:r>
              <a:rPr lang="en-GB" baseline="0" noProof="0" dirty="0"/>
              <a:t> </a:t>
            </a:r>
            <a:r>
              <a:rPr lang="en-GB" baseline="0" noProof="0" dirty="0" err="1"/>
              <a:t>pruebas</a:t>
            </a:r>
            <a:r>
              <a:rPr lang="en-GB" baseline="0" noProof="0" dirty="0"/>
              <a:t> </a:t>
            </a:r>
            <a:r>
              <a:rPr lang="en-GB" baseline="0" noProof="0" dirty="0" err="1"/>
              <a:t>digitales</a:t>
            </a:r>
            <a:r>
              <a:rPr lang="en-GB" baseline="0" noProof="0" dirty="0"/>
              <a:t> </a:t>
            </a:r>
            <a:r>
              <a:rPr lang="en-GB" baseline="0" noProof="0" dirty="0" err="1"/>
              <a:t>está</a:t>
            </a:r>
            <a:r>
              <a:rPr lang="en-GB" baseline="0" noProof="0" dirty="0"/>
              <a:t> </a:t>
            </a:r>
            <a:r>
              <a:rPr lang="en-GB" baseline="0" noProof="0" dirty="0" err="1"/>
              <a:t>creciendo</a:t>
            </a:r>
            <a:r>
              <a:rPr lang="en-GB" baseline="0" noProof="0" dirty="0"/>
              <a:t> </a:t>
            </a:r>
            <a:r>
              <a:rPr lang="en-GB" baseline="0" noProof="0" dirty="0" err="1"/>
              <a:t>rápidamente</a:t>
            </a:r>
            <a:r>
              <a:rPr lang="en-GB" baseline="0" noProof="0" dirty="0"/>
              <a:t>. Por lo tanto, </a:t>
            </a:r>
            <a:r>
              <a:rPr lang="en-GB" baseline="0" noProof="0" dirty="0" err="1"/>
              <a:t>existe</a:t>
            </a:r>
            <a:r>
              <a:rPr lang="en-GB" baseline="0" noProof="0" dirty="0"/>
              <a:t> una gran </a:t>
            </a:r>
            <a:r>
              <a:rPr lang="en-GB" baseline="0" noProof="0" dirty="0" err="1"/>
              <a:t>brecha</a:t>
            </a:r>
            <a:r>
              <a:rPr lang="en-GB" baseline="0" noProof="0" dirty="0"/>
              <a:t> entre la </a:t>
            </a:r>
            <a:r>
              <a:rPr lang="en-GB" baseline="0" noProof="0" dirty="0" err="1"/>
              <a:t>experiencia</a:t>
            </a:r>
            <a:r>
              <a:rPr lang="en-GB" baseline="0" noProof="0" dirty="0"/>
              <a:t> y el </a:t>
            </a:r>
            <a:r>
              <a:rPr lang="en-GB" baseline="0" noProof="0" dirty="0" err="1"/>
              <a:t>conocimiento</a:t>
            </a:r>
            <a:r>
              <a:rPr lang="en-GB" baseline="0" noProof="0" dirty="0"/>
              <a:t> </a:t>
            </a:r>
            <a:r>
              <a:rPr lang="en-GB" baseline="0" noProof="0" dirty="0" err="1"/>
              <a:t>sobre</a:t>
            </a:r>
            <a:r>
              <a:rPr lang="en-GB" baseline="0" noProof="0" dirty="0"/>
              <a:t> </a:t>
            </a:r>
            <a:r>
              <a:rPr lang="en-GB" baseline="0" noProof="0" dirty="0" err="1"/>
              <a:t>investigación</a:t>
            </a:r>
            <a:r>
              <a:rPr lang="en-GB" baseline="0" noProof="0" dirty="0"/>
              <a:t> </a:t>
            </a:r>
            <a:r>
              <a:rPr lang="en-GB" baseline="0" noProof="0" dirty="0" err="1"/>
              <a:t>forense</a:t>
            </a:r>
            <a:r>
              <a:rPr lang="en-GB" baseline="0" noProof="0" dirty="0"/>
              <a:t> digital, por un </a:t>
            </a:r>
            <a:r>
              <a:rPr lang="en-GB" baseline="0" noProof="0" dirty="0" err="1"/>
              <a:t>lado</a:t>
            </a:r>
            <a:r>
              <a:rPr lang="en-GB" baseline="0" noProof="0" dirty="0"/>
              <a:t>, y la </a:t>
            </a:r>
            <a:r>
              <a:rPr lang="en-GB" baseline="0" noProof="0" dirty="0" err="1"/>
              <a:t>creciente</a:t>
            </a:r>
            <a:r>
              <a:rPr lang="en-GB" baseline="0" noProof="0" dirty="0"/>
              <a:t> </a:t>
            </a:r>
            <a:r>
              <a:rPr lang="en-GB" baseline="0" noProof="0" dirty="0" err="1"/>
              <a:t>incidencia</a:t>
            </a:r>
            <a:r>
              <a:rPr lang="en-GB" baseline="0" noProof="0" dirty="0"/>
              <a:t> de </a:t>
            </a:r>
            <a:r>
              <a:rPr lang="en-GB" baseline="0" noProof="0" dirty="0" err="1"/>
              <a:t>casos</a:t>
            </a:r>
            <a:r>
              <a:rPr lang="en-GB" baseline="0" noProof="0" dirty="0"/>
              <a:t> que </a:t>
            </a:r>
            <a:r>
              <a:rPr lang="en-GB" baseline="0" noProof="0" dirty="0" err="1"/>
              <a:t>involucran</a:t>
            </a:r>
            <a:r>
              <a:rPr lang="en-GB" baseline="0" noProof="0" dirty="0"/>
              <a:t> </a:t>
            </a:r>
            <a:r>
              <a:rPr lang="en-GB" baseline="0" noProof="0" dirty="0" err="1"/>
              <a:t>pruebas</a:t>
            </a:r>
            <a:r>
              <a:rPr lang="en-GB" baseline="0" noProof="0" dirty="0"/>
              <a:t> </a:t>
            </a:r>
            <a:r>
              <a:rPr lang="en-GB" baseline="0" noProof="0" dirty="0" err="1"/>
              <a:t>digitales</a:t>
            </a:r>
            <a:r>
              <a:rPr lang="en-GB" baseline="0" noProof="0" dirty="0"/>
              <a:t>, por el </a:t>
            </a:r>
            <a:r>
              <a:rPr lang="en-GB" baseline="0" noProof="0" dirty="0" err="1"/>
              <a:t>otro</a:t>
            </a:r>
            <a:r>
              <a:rPr lang="en-GB" baseline="0" noProof="0" dirty="0"/>
              <a:t> </a:t>
            </a:r>
            <a:r>
              <a:rPr lang="en-GB" baseline="0" noProof="0" dirty="0" err="1"/>
              <a:t>lado</a:t>
            </a:r>
            <a:r>
              <a:rPr lang="en-GB" baseline="0" noProof="0" dirty="0"/>
              <a:t>. Por </a:t>
            </a:r>
            <a:r>
              <a:rPr lang="en-GB" baseline="0" noProof="0" dirty="0" err="1"/>
              <a:t>ello</a:t>
            </a:r>
            <a:r>
              <a:rPr lang="en-GB" baseline="0" noProof="0" dirty="0"/>
              <a:t>, la </a:t>
            </a:r>
            <a:r>
              <a:rPr lang="en-GB" baseline="0" noProof="0" dirty="0" err="1"/>
              <a:t>mayoría</a:t>
            </a:r>
            <a:r>
              <a:rPr lang="en-GB" baseline="0" noProof="0" dirty="0"/>
              <a:t> de los abogados, </a:t>
            </a:r>
            <a:r>
              <a:rPr lang="en-GB" baseline="0" noProof="0" dirty="0" err="1"/>
              <a:t>fiscales</a:t>
            </a:r>
            <a:r>
              <a:rPr lang="en-GB" baseline="0" noProof="0" dirty="0"/>
              <a:t> y </a:t>
            </a:r>
            <a:r>
              <a:rPr lang="en-GB" baseline="0" noProof="0" dirty="0" err="1"/>
              <a:t>jueces</a:t>
            </a:r>
            <a:r>
              <a:rPr lang="en-GB" baseline="0" noProof="0" dirty="0"/>
              <a:t> </a:t>
            </a:r>
            <a:r>
              <a:rPr lang="en-GB" baseline="0" noProof="0" dirty="0" err="1"/>
              <a:t>deben</a:t>
            </a:r>
            <a:r>
              <a:rPr lang="en-GB" baseline="0" noProof="0" dirty="0"/>
              <a:t> </a:t>
            </a:r>
            <a:r>
              <a:rPr lang="en-GB" baseline="0" noProof="0" dirty="0" err="1"/>
              <a:t>familiarizarse</a:t>
            </a:r>
            <a:r>
              <a:rPr lang="en-GB" baseline="0" noProof="0" dirty="0"/>
              <a:t> con </a:t>
            </a:r>
            <a:r>
              <a:rPr lang="en-GB" baseline="0" noProof="0" dirty="0" err="1"/>
              <a:t>esta</a:t>
            </a:r>
            <a:r>
              <a:rPr lang="en-GB" baseline="0" noProof="0" dirty="0"/>
              <a:t> </a:t>
            </a:r>
            <a:r>
              <a:rPr lang="en-GB" baseline="0" noProof="0" dirty="0" err="1"/>
              <a:t>nueva</a:t>
            </a:r>
            <a:r>
              <a:rPr lang="en-GB" baseline="0" noProof="0" dirty="0"/>
              <a:t> </a:t>
            </a:r>
            <a:r>
              <a:rPr lang="en-GB" baseline="0" noProof="0" dirty="0" err="1"/>
              <a:t>ciencia</a:t>
            </a:r>
            <a:r>
              <a:rPr lang="en-GB" baseline="0" noProof="0" dirty="0"/>
              <a:t>. Deben </a:t>
            </a:r>
            <a:r>
              <a:rPr lang="en-GB" baseline="0" noProof="0" dirty="0" err="1"/>
              <a:t>saber</a:t>
            </a:r>
            <a:r>
              <a:rPr lang="en-GB" baseline="0" noProof="0" dirty="0"/>
              <a:t> </a:t>
            </a:r>
            <a:r>
              <a:rPr lang="en-GB" baseline="0" noProof="0" dirty="0" err="1"/>
              <a:t>qué</a:t>
            </a:r>
            <a:r>
              <a:rPr lang="en-GB" baseline="0" noProof="0" dirty="0"/>
              <a:t> son las </a:t>
            </a:r>
            <a:r>
              <a:rPr lang="en-GB" baseline="0" noProof="0" dirty="0" err="1"/>
              <a:t>pruebas</a:t>
            </a:r>
            <a:r>
              <a:rPr lang="en-GB" baseline="0" noProof="0" dirty="0"/>
              <a:t> </a:t>
            </a:r>
            <a:r>
              <a:rPr lang="en-GB" baseline="0" noProof="0" dirty="0" err="1"/>
              <a:t>digitales</a:t>
            </a:r>
            <a:r>
              <a:rPr lang="en-GB" baseline="0" noProof="0" dirty="0"/>
              <a:t> y </a:t>
            </a:r>
            <a:r>
              <a:rPr lang="en-GB" baseline="0" noProof="0" dirty="0" err="1"/>
              <a:t>cómo</a:t>
            </a:r>
            <a:r>
              <a:rPr lang="en-GB" baseline="0" noProof="0" dirty="0"/>
              <a:t> la </a:t>
            </a:r>
            <a:r>
              <a:rPr lang="en-GB" baseline="0" noProof="0" dirty="0" err="1"/>
              <a:t>investigación</a:t>
            </a:r>
            <a:r>
              <a:rPr lang="en-GB" baseline="0" noProof="0" dirty="0"/>
              <a:t> </a:t>
            </a:r>
            <a:r>
              <a:rPr lang="en-GB" baseline="0" noProof="0" dirty="0" err="1"/>
              <a:t>forense</a:t>
            </a:r>
            <a:r>
              <a:rPr lang="en-GB" baseline="0" noProof="0" dirty="0"/>
              <a:t> digital </a:t>
            </a:r>
            <a:r>
              <a:rPr lang="en-GB" baseline="0" noProof="0" dirty="0" err="1"/>
              <a:t>puede</a:t>
            </a:r>
            <a:r>
              <a:rPr lang="en-GB" baseline="0" noProof="0" dirty="0"/>
              <a:t> </a:t>
            </a:r>
            <a:r>
              <a:rPr lang="en-GB" baseline="0" noProof="0" dirty="0" err="1"/>
              <a:t>ayudar</a:t>
            </a:r>
            <a:r>
              <a:rPr lang="en-GB" baseline="0" noProof="0" dirty="0"/>
              <a:t> a resolver sus </a:t>
            </a:r>
            <a:r>
              <a:rPr lang="en-GB" baseline="0" noProof="0" dirty="0" err="1"/>
              <a:t>casos</a:t>
            </a:r>
            <a:r>
              <a:rPr lang="en-GB" baseline="0" noProof="0" dirty="0"/>
              <a:t>. ¡Y </a:t>
            </a:r>
            <a:r>
              <a:rPr lang="en-GB" baseline="0" noProof="0" dirty="0" err="1"/>
              <a:t>esto</a:t>
            </a:r>
            <a:r>
              <a:rPr lang="en-GB" baseline="0" noProof="0" dirty="0"/>
              <a:t> es </a:t>
            </a:r>
            <a:r>
              <a:rPr lang="en-GB" baseline="0" noProof="0" dirty="0" err="1"/>
              <a:t>exactamente</a:t>
            </a:r>
            <a:r>
              <a:rPr lang="en-GB" baseline="0" noProof="0" dirty="0"/>
              <a:t> para lo que </a:t>
            </a:r>
            <a:r>
              <a:rPr lang="en-GB" baseline="0" noProof="0" dirty="0" err="1"/>
              <a:t>estamos</a:t>
            </a:r>
            <a:r>
              <a:rPr lang="en-GB" baseline="0" noProof="0" dirty="0"/>
              <a:t> </a:t>
            </a:r>
            <a:r>
              <a:rPr lang="en-GB" baseline="0" noProof="0" dirty="0" err="1"/>
              <a:t>aquí</a:t>
            </a:r>
            <a:r>
              <a:rPr lang="en-GB" baseline="0" noProof="0" dirty="0"/>
              <a:t>!</a:t>
            </a:r>
          </a:p>
          <a:p>
            <a:endParaRPr lang="es-ES" baseline="0" noProof="0" dirty="0"/>
          </a:p>
          <a:p>
            <a:r>
              <a:rPr lang="en-GB" baseline="0" noProof="0" dirty="0" err="1"/>
              <a:t>Veamos</a:t>
            </a:r>
            <a:r>
              <a:rPr lang="en-GB" baseline="0" noProof="0" dirty="0"/>
              <a:t> </a:t>
            </a:r>
            <a:r>
              <a:rPr lang="en-GB" baseline="0" noProof="0" dirty="0" err="1"/>
              <a:t>si</a:t>
            </a:r>
            <a:r>
              <a:rPr lang="en-GB" baseline="0" noProof="0" dirty="0"/>
              <a:t> </a:t>
            </a:r>
            <a:r>
              <a:rPr lang="en-GB" baseline="0" noProof="0" dirty="0" err="1"/>
              <a:t>podemos</a:t>
            </a:r>
            <a:r>
              <a:rPr lang="en-GB" baseline="0" noProof="0" dirty="0"/>
              <a:t> </a:t>
            </a:r>
            <a:r>
              <a:rPr lang="en-GB" baseline="0" noProof="0" dirty="0" err="1"/>
              <a:t>encontrar</a:t>
            </a:r>
            <a:r>
              <a:rPr lang="en-GB" baseline="0" noProof="0" dirty="0"/>
              <a:t> </a:t>
            </a:r>
            <a:r>
              <a:rPr lang="en-GB" baseline="0" noProof="0" dirty="0" err="1"/>
              <a:t>algunas</a:t>
            </a:r>
            <a:r>
              <a:rPr lang="en-GB" baseline="0" noProof="0" dirty="0"/>
              <a:t> similitudes entre la </a:t>
            </a:r>
            <a:r>
              <a:rPr lang="en-GB" baseline="0" noProof="0" dirty="0" err="1"/>
              <a:t>investigación</a:t>
            </a:r>
            <a:r>
              <a:rPr lang="en-GB" baseline="0" noProof="0" dirty="0"/>
              <a:t> </a:t>
            </a:r>
            <a:r>
              <a:rPr lang="en-GB" baseline="0" noProof="0" dirty="0" err="1"/>
              <a:t>tradicional</a:t>
            </a:r>
            <a:r>
              <a:rPr lang="en-GB" baseline="0" noProof="0" dirty="0"/>
              <a:t> de los </a:t>
            </a:r>
            <a:r>
              <a:rPr lang="en-GB" baseline="0" noProof="0" dirty="0" err="1"/>
              <a:t>rastros</a:t>
            </a:r>
            <a:r>
              <a:rPr lang="en-GB" baseline="0" noProof="0" dirty="0"/>
              <a:t> y la </a:t>
            </a:r>
            <a:r>
              <a:rPr lang="en-GB" baseline="0" noProof="0" dirty="0" err="1"/>
              <a:t>investigación</a:t>
            </a:r>
            <a:r>
              <a:rPr lang="en-GB" baseline="0" noProof="0" dirty="0"/>
              <a:t> </a:t>
            </a:r>
            <a:r>
              <a:rPr lang="en-GB" baseline="0" noProof="0" dirty="0" err="1"/>
              <a:t>forense</a:t>
            </a:r>
            <a:r>
              <a:rPr lang="en-GB" baseline="0" noProof="0" dirty="0"/>
              <a:t> digital.</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150</a:t>
            </a:fld>
            <a:endParaRPr lang="es-E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Nota: </a:t>
            </a:r>
            <a:r>
              <a:rPr lang="en-GB" noProof="0" dirty="0" err="1"/>
              <a:t>Esta</a:t>
            </a:r>
            <a:r>
              <a:rPr lang="en-GB" noProof="0" dirty="0"/>
              <a:t> </a:t>
            </a:r>
            <a:r>
              <a:rPr lang="en-GB" noProof="0" dirty="0" err="1"/>
              <a:t>diapositiva</a:t>
            </a:r>
            <a:r>
              <a:rPr lang="en-GB" noProof="0" dirty="0"/>
              <a:t> </a:t>
            </a:r>
            <a:r>
              <a:rPr lang="en-GB" noProof="0" dirty="0" err="1"/>
              <a:t>está</a:t>
            </a:r>
            <a:r>
              <a:rPr lang="en-GB" noProof="0" dirty="0"/>
              <a:t> </a:t>
            </a:r>
            <a:r>
              <a:rPr lang="en-GB" noProof="0" dirty="0" err="1"/>
              <a:t>animada</a:t>
            </a:r>
            <a:endParaRPr lang="en-GB" noProof="0" dirty="0"/>
          </a:p>
          <a:p>
            <a:endParaRPr lang="es-ES" noProof="0" dirty="0"/>
          </a:p>
          <a:p>
            <a:r>
              <a:rPr lang="en-GB" noProof="0" dirty="0"/>
              <a:t>[</a:t>
            </a:r>
            <a:r>
              <a:rPr lang="en-GB" noProof="0" dirty="0" err="1"/>
              <a:t>haga</a:t>
            </a:r>
            <a:r>
              <a:rPr lang="en-GB" noProof="0" dirty="0"/>
              <a:t> </a:t>
            </a:r>
            <a:r>
              <a:rPr lang="en-GB" noProof="0" dirty="0" err="1"/>
              <a:t>clic</a:t>
            </a:r>
            <a:r>
              <a:rPr lang="en-GB" noProof="0" dirty="0"/>
              <a:t>] </a:t>
            </a:r>
            <a:r>
              <a:rPr lang="en-GB" noProof="0" dirty="0" err="1"/>
              <a:t>En</a:t>
            </a:r>
            <a:r>
              <a:rPr lang="en-GB" noProof="0" dirty="0"/>
              <a:t> el </a:t>
            </a:r>
            <a:r>
              <a:rPr lang="en-GB" noProof="0" dirty="0" err="1"/>
              <a:t>mundo</a:t>
            </a:r>
            <a:r>
              <a:rPr lang="en-GB" noProof="0" dirty="0"/>
              <a:t> real, </a:t>
            </a:r>
            <a:r>
              <a:rPr lang="en-GB" noProof="0" dirty="0" err="1"/>
              <a:t>tiene</a:t>
            </a:r>
            <a:r>
              <a:rPr lang="en-GB" noProof="0" dirty="0"/>
              <a:t> la </a:t>
            </a:r>
            <a:r>
              <a:rPr lang="en-GB" noProof="0" dirty="0" err="1"/>
              <a:t>escena</a:t>
            </a:r>
            <a:r>
              <a:rPr lang="en-GB" noProof="0" dirty="0"/>
              <a:t> del </a:t>
            </a:r>
            <a:r>
              <a:rPr lang="en-GB" noProof="0" dirty="0" err="1"/>
              <a:t>delito</a:t>
            </a:r>
            <a:r>
              <a:rPr lang="en-GB" noProof="0" dirty="0"/>
              <a:t> que </a:t>
            </a:r>
            <a:r>
              <a:rPr lang="en-GB" noProof="0" dirty="0" err="1"/>
              <a:t>necesita</a:t>
            </a:r>
            <a:r>
              <a:rPr lang="en-GB" noProof="0" dirty="0"/>
              <a:t> </a:t>
            </a:r>
            <a:r>
              <a:rPr lang="en-GB" noProof="0" dirty="0" err="1"/>
              <a:t>asegurar</a:t>
            </a:r>
            <a:r>
              <a:rPr lang="en-GB" noProof="0" dirty="0"/>
              <a:t>, </a:t>
            </a:r>
            <a:r>
              <a:rPr lang="en-GB" noProof="0" dirty="0" err="1"/>
              <a:t>aunque</a:t>
            </a:r>
            <a:r>
              <a:rPr lang="en-GB" noProof="0" dirty="0"/>
              <a:t> no </a:t>
            </a:r>
            <a:r>
              <a:rPr lang="en-GB" noProof="0" dirty="0" err="1"/>
              <a:t>estoy</a:t>
            </a:r>
            <a:r>
              <a:rPr lang="en-GB" noProof="0" dirty="0"/>
              <a:t> </a:t>
            </a:r>
            <a:r>
              <a:rPr lang="en-GB" noProof="0" dirty="0" err="1"/>
              <a:t>seguro</a:t>
            </a:r>
            <a:r>
              <a:rPr lang="en-GB" noProof="0" dirty="0"/>
              <a:t> de lo que </a:t>
            </a:r>
            <a:r>
              <a:rPr lang="en-GB" noProof="0" dirty="0" err="1"/>
              <a:t>hizo</a:t>
            </a:r>
            <a:r>
              <a:rPr lang="en-GB" noProof="0" dirty="0"/>
              <a:t> el </a:t>
            </a:r>
            <a:r>
              <a:rPr lang="en-GB" noProof="0" dirty="0" err="1"/>
              <a:t>colega</a:t>
            </a:r>
            <a:r>
              <a:rPr lang="en-GB" noProof="0" dirty="0"/>
              <a:t> </a:t>
            </a:r>
            <a:r>
              <a:rPr lang="en-GB" noProof="0" dirty="0" err="1"/>
              <a:t>en</a:t>
            </a:r>
            <a:r>
              <a:rPr lang="en-GB" noProof="0" dirty="0"/>
              <a:t> </a:t>
            </a:r>
            <a:r>
              <a:rPr lang="en-GB" noProof="0" dirty="0" err="1"/>
              <a:t>esta</a:t>
            </a:r>
            <a:r>
              <a:rPr lang="en-GB" noProof="0" dirty="0"/>
              <a:t> </a:t>
            </a:r>
            <a:r>
              <a:rPr lang="en-GB" noProof="0" dirty="0" err="1"/>
              <a:t>foto</a:t>
            </a:r>
            <a:r>
              <a:rPr lang="en-GB" noProof="0" dirty="0"/>
              <a:t>;)</a:t>
            </a:r>
          </a:p>
          <a:p>
            <a:endParaRPr lang="es-ES" baseline="0" noProof="0" dirty="0"/>
          </a:p>
          <a:p>
            <a:r>
              <a:rPr lang="en-GB" noProof="0" dirty="0" err="1"/>
              <a:t>En</a:t>
            </a:r>
            <a:r>
              <a:rPr lang="en-GB" noProof="0" dirty="0"/>
              <a:t> el </a:t>
            </a:r>
            <a:r>
              <a:rPr lang="en-GB" noProof="0" dirty="0" err="1"/>
              <a:t>mundo</a:t>
            </a:r>
            <a:r>
              <a:rPr lang="en-GB" noProof="0" dirty="0"/>
              <a:t> de la </a:t>
            </a:r>
            <a:r>
              <a:rPr lang="en-GB" noProof="0" dirty="0" err="1"/>
              <a:t>investigación</a:t>
            </a:r>
            <a:r>
              <a:rPr lang="en-GB" noProof="0" dirty="0"/>
              <a:t> </a:t>
            </a:r>
            <a:r>
              <a:rPr lang="en-GB" noProof="0" dirty="0" err="1"/>
              <a:t>forense</a:t>
            </a:r>
            <a:r>
              <a:rPr lang="en-GB" noProof="0" dirty="0"/>
              <a:t> digital </a:t>
            </a:r>
            <a:r>
              <a:rPr lang="en-GB" noProof="0" dirty="0" err="1"/>
              <a:t>puede</a:t>
            </a:r>
            <a:r>
              <a:rPr lang="en-GB" noProof="0" dirty="0"/>
              <a:t> </a:t>
            </a:r>
            <a:r>
              <a:rPr lang="en-GB" noProof="0" dirty="0" err="1"/>
              <a:t>tener</a:t>
            </a:r>
            <a:r>
              <a:rPr lang="en-GB" noProof="0" dirty="0"/>
              <a:t> la </a:t>
            </a:r>
            <a:r>
              <a:rPr lang="en-GB" noProof="0" dirty="0" err="1"/>
              <a:t>misma</a:t>
            </a:r>
            <a:r>
              <a:rPr lang="en-GB" noProof="0" dirty="0"/>
              <a:t> </a:t>
            </a:r>
            <a:r>
              <a:rPr lang="en-GB" noProof="0" dirty="0" err="1"/>
              <a:t>escena</a:t>
            </a:r>
            <a:r>
              <a:rPr lang="en-GB" noProof="0" dirty="0"/>
              <a:t> del </a:t>
            </a:r>
            <a:r>
              <a:rPr lang="en-GB" noProof="0" dirty="0" err="1"/>
              <a:t>delito</a:t>
            </a:r>
            <a:r>
              <a:rPr lang="en-GB" noProof="0" dirty="0"/>
              <a:t> </a:t>
            </a:r>
            <a:r>
              <a:rPr lang="en-GB" noProof="0" dirty="0" err="1"/>
              <a:t>también</a:t>
            </a:r>
            <a:r>
              <a:rPr lang="en-GB" noProof="0" dirty="0"/>
              <a:t>. </a:t>
            </a:r>
            <a:r>
              <a:rPr lang="en-GB" noProof="0" dirty="0" err="1"/>
              <a:t>Entonces</a:t>
            </a:r>
            <a:r>
              <a:rPr lang="en-GB" noProof="0" dirty="0"/>
              <a:t>, los </a:t>
            </a:r>
            <a:r>
              <a:rPr lang="en-GB" noProof="0" dirty="0" err="1"/>
              <a:t>investigadores</a:t>
            </a:r>
            <a:r>
              <a:rPr lang="en-GB" noProof="0" dirty="0"/>
              <a:t> </a:t>
            </a:r>
            <a:r>
              <a:rPr lang="en-GB" noProof="0" dirty="0" err="1"/>
              <a:t>necesitan</a:t>
            </a:r>
            <a:r>
              <a:rPr lang="en-GB" noProof="0" dirty="0"/>
              <a:t> </a:t>
            </a:r>
            <a:r>
              <a:rPr lang="en-GB" noProof="0" dirty="0" err="1"/>
              <a:t>asegurar</a:t>
            </a:r>
            <a:r>
              <a:rPr lang="en-GB" noProof="0" dirty="0"/>
              <a:t> </a:t>
            </a:r>
            <a:r>
              <a:rPr lang="en-GB" noProof="0" dirty="0" err="1"/>
              <a:t>esa</a:t>
            </a:r>
            <a:r>
              <a:rPr lang="en-GB" noProof="0" dirty="0"/>
              <a:t> </a:t>
            </a:r>
            <a:r>
              <a:rPr lang="en-GB" noProof="0" dirty="0" err="1"/>
              <a:t>escena</a:t>
            </a:r>
            <a:r>
              <a:rPr lang="en-GB" noProof="0" dirty="0"/>
              <a:t> de la </a:t>
            </a:r>
            <a:r>
              <a:rPr lang="en-GB" noProof="0" dirty="0" err="1"/>
              <a:t>misma</a:t>
            </a:r>
            <a:r>
              <a:rPr lang="en-GB" noProof="0" dirty="0"/>
              <a:t> </a:t>
            </a:r>
            <a:r>
              <a:rPr lang="en-GB" noProof="0" dirty="0" err="1"/>
              <a:t>manera</a:t>
            </a:r>
            <a:r>
              <a:rPr lang="en-GB" noProof="0" dirty="0"/>
              <a:t> que lo </a:t>
            </a:r>
            <a:r>
              <a:rPr lang="en-GB" noProof="0" dirty="0" err="1"/>
              <a:t>harían</a:t>
            </a:r>
            <a:r>
              <a:rPr lang="en-GB" noProof="0" dirty="0"/>
              <a:t> </a:t>
            </a:r>
            <a:r>
              <a:rPr lang="en-GB" noProof="0" dirty="0" err="1"/>
              <a:t>en</a:t>
            </a:r>
            <a:r>
              <a:rPr lang="en-GB" noProof="0" dirty="0"/>
              <a:t> los </a:t>
            </a:r>
            <a:r>
              <a:rPr lang="en-GB" noProof="0" dirty="0" err="1"/>
              <a:t>análisis</a:t>
            </a:r>
            <a:r>
              <a:rPr lang="en-GB" noProof="0" dirty="0"/>
              <a:t> </a:t>
            </a:r>
            <a:r>
              <a:rPr lang="en-GB" noProof="0" dirty="0" err="1"/>
              <a:t>forenses</a:t>
            </a:r>
            <a:r>
              <a:rPr lang="en-GB" noProof="0" dirty="0"/>
              <a:t> </a:t>
            </a:r>
            <a:r>
              <a:rPr lang="en-GB" noProof="0" dirty="0" err="1"/>
              <a:t>tradicionales</a:t>
            </a:r>
            <a:r>
              <a:rPr lang="en-GB" noProof="0" dirty="0"/>
              <a:t>. Pero </a:t>
            </a:r>
            <a:r>
              <a:rPr lang="en-GB" noProof="0" dirty="0" err="1"/>
              <a:t>en</a:t>
            </a:r>
            <a:r>
              <a:rPr lang="en-GB" noProof="0" dirty="0"/>
              <a:t> </a:t>
            </a:r>
            <a:r>
              <a:rPr lang="en-GB" noProof="0" dirty="0" err="1"/>
              <a:t>nuestro</a:t>
            </a:r>
            <a:r>
              <a:rPr lang="en-GB" noProof="0" dirty="0"/>
              <a:t> </a:t>
            </a:r>
            <a:r>
              <a:rPr lang="en-GB" noProof="0" dirty="0" err="1"/>
              <a:t>mundo</a:t>
            </a:r>
            <a:r>
              <a:rPr lang="en-GB" noProof="0" dirty="0"/>
              <a:t> de la </a:t>
            </a:r>
            <a:r>
              <a:rPr lang="en-GB" noProof="0" dirty="0" err="1"/>
              <a:t>investigación</a:t>
            </a:r>
            <a:r>
              <a:rPr lang="en-GB" noProof="0" dirty="0"/>
              <a:t> </a:t>
            </a:r>
            <a:r>
              <a:rPr lang="en-GB" noProof="0" dirty="0" err="1"/>
              <a:t>forense</a:t>
            </a:r>
            <a:r>
              <a:rPr lang="en-GB" noProof="0" dirty="0"/>
              <a:t> digital </a:t>
            </a:r>
            <a:r>
              <a:rPr lang="en-GB" noProof="0" dirty="0" err="1"/>
              <a:t>también</a:t>
            </a:r>
            <a:r>
              <a:rPr lang="en-GB" noProof="0" dirty="0"/>
              <a:t> </a:t>
            </a:r>
            <a:r>
              <a:rPr lang="en-GB" noProof="0" dirty="0" err="1"/>
              <a:t>podemos</a:t>
            </a:r>
            <a:r>
              <a:rPr lang="en-GB" noProof="0" dirty="0"/>
              <a:t> </a:t>
            </a:r>
            <a:r>
              <a:rPr lang="en-GB" noProof="0" dirty="0" err="1"/>
              <a:t>tener</a:t>
            </a:r>
            <a:r>
              <a:rPr lang="en-GB" noProof="0" dirty="0"/>
              <a:t> una </a:t>
            </a:r>
            <a:r>
              <a:rPr lang="en-GB" noProof="0" dirty="0" err="1"/>
              <a:t>segunda</a:t>
            </a:r>
            <a:r>
              <a:rPr lang="en-GB" noProof="0" dirty="0"/>
              <a:t> </a:t>
            </a:r>
            <a:r>
              <a:rPr lang="en-GB" noProof="0" dirty="0" err="1"/>
              <a:t>escena</a:t>
            </a:r>
            <a:r>
              <a:rPr lang="en-GB" noProof="0" dirty="0"/>
              <a:t> del </a:t>
            </a:r>
            <a:r>
              <a:rPr lang="en-GB" noProof="0" dirty="0" err="1"/>
              <a:t>crimen</a:t>
            </a:r>
            <a:r>
              <a:rPr lang="en-GB" noProof="0" dirty="0"/>
              <a:t> [</a:t>
            </a:r>
            <a:r>
              <a:rPr lang="en-GB" noProof="0" dirty="0" err="1"/>
              <a:t>haga</a:t>
            </a:r>
            <a:r>
              <a:rPr lang="en-GB" noProof="0" dirty="0"/>
              <a:t> </a:t>
            </a:r>
            <a:r>
              <a:rPr lang="en-GB" noProof="0" dirty="0" err="1"/>
              <a:t>clic</a:t>
            </a:r>
            <a:r>
              <a:rPr lang="en-GB" noProof="0" dirty="0"/>
              <a:t>]. Un </a:t>
            </a:r>
            <a:r>
              <a:rPr lang="en-GB" noProof="0" dirty="0" err="1"/>
              <a:t>sistema</a:t>
            </a:r>
            <a:r>
              <a:rPr lang="en-GB" noProof="0" dirty="0"/>
              <a:t> de </a:t>
            </a:r>
            <a:r>
              <a:rPr lang="en-GB" noProof="0" dirty="0" err="1"/>
              <a:t>computadora</a:t>
            </a:r>
            <a:r>
              <a:rPr lang="en-GB" noProof="0" dirty="0"/>
              <a:t> </a:t>
            </a:r>
            <a:r>
              <a:rPr lang="en-GB" noProof="0" dirty="0" err="1"/>
              <a:t>podría</a:t>
            </a:r>
            <a:r>
              <a:rPr lang="en-GB" noProof="0" dirty="0"/>
              <a:t> </a:t>
            </a:r>
            <a:r>
              <a:rPr lang="en-GB" noProof="0" dirty="0" err="1"/>
              <a:t>haber</a:t>
            </a:r>
            <a:r>
              <a:rPr lang="en-GB" noProof="0" dirty="0"/>
              <a:t> </a:t>
            </a:r>
            <a:r>
              <a:rPr lang="en-GB" noProof="0" dirty="0" err="1"/>
              <a:t>sido</a:t>
            </a:r>
            <a:r>
              <a:rPr lang="en-GB" noProof="0" dirty="0"/>
              <a:t> </a:t>
            </a:r>
            <a:r>
              <a:rPr lang="en-GB" noProof="0" dirty="0" err="1"/>
              <a:t>utilizado</a:t>
            </a:r>
            <a:r>
              <a:rPr lang="en-GB" noProof="0" dirty="0"/>
              <a:t> para </a:t>
            </a:r>
            <a:r>
              <a:rPr lang="en-GB" noProof="0" dirty="0" err="1"/>
              <a:t>cometer</a:t>
            </a:r>
            <a:r>
              <a:rPr lang="en-GB" noProof="0" dirty="0"/>
              <a:t> un </a:t>
            </a:r>
            <a:r>
              <a:rPr lang="en-GB" noProof="0" dirty="0" err="1"/>
              <a:t>delito</a:t>
            </a:r>
            <a:r>
              <a:rPr lang="en-GB" noProof="0" dirty="0"/>
              <a:t>. </a:t>
            </a:r>
            <a:r>
              <a:rPr lang="en-GB" noProof="0" dirty="0" err="1"/>
              <a:t>Esto</a:t>
            </a:r>
            <a:r>
              <a:rPr lang="en-GB" noProof="0" dirty="0"/>
              <a:t> lo </a:t>
            </a:r>
            <a:r>
              <a:rPr lang="en-GB" noProof="0" dirty="0" err="1"/>
              <a:t>convierte</a:t>
            </a:r>
            <a:r>
              <a:rPr lang="en-GB" noProof="0" dirty="0"/>
              <a:t> </a:t>
            </a:r>
            <a:r>
              <a:rPr lang="en-GB" noProof="0" dirty="0" err="1"/>
              <a:t>en</a:t>
            </a:r>
            <a:r>
              <a:rPr lang="en-GB" noProof="0" dirty="0"/>
              <a:t> una </a:t>
            </a:r>
            <a:r>
              <a:rPr lang="en-GB" noProof="0" dirty="0" err="1"/>
              <a:t>valiosa</a:t>
            </a:r>
            <a:r>
              <a:rPr lang="en-GB" noProof="0" dirty="0"/>
              <a:t> </a:t>
            </a:r>
            <a:r>
              <a:rPr lang="en-GB" noProof="0" dirty="0" err="1"/>
              <a:t>prueba</a:t>
            </a:r>
            <a:r>
              <a:rPr lang="en-GB" noProof="0" dirty="0"/>
              <a:t> para </a:t>
            </a:r>
            <a:r>
              <a:rPr lang="en-GB" noProof="0" dirty="0" err="1"/>
              <a:t>nuestro</a:t>
            </a:r>
            <a:r>
              <a:rPr lang="en-GB" noProof="0" dirty="0"/>
              <a:t> </a:t>
            </a:r>
            <a:r>
              <a:rPr lang="en-GB" noProof="0" dirty="0" err="1"/>
              <a:t>caso</a:t>
            </a:r>
            <a:r>
              <a:rPr lang="en-GB" noProof="0" dirty="0"/>
              <a:t>. Pero </a:t>
            </a:r>
            <a:r>
              <a:rPr lang="en-GB" noProof="0" dirty="0" err="1"/>
              <a:t>incluso</a:t>
            </a:r>
            <a:r>
              <a:rPr lang="en-GB" noProof="0" dirty="0"/>
              <a:t> </a:t>
            </a:r>
            <a:r>
              <a:rPr lang="en-GB" noProof="0" dirty="0" err="1"/>
              <a:t>si</a:t>
            </a:r>
            <a:r>
              <a:rPr lang="en-GB" noProof="0" dirty="0"/>
              <a:t> la </a:t>
            </a:r>
            <a:r>
              <a:rPr lang="en-GB" noProof="0" dirty="0" err="1"/>
              <a:t>computadora</a:t>
            </a:r>
            <a:r>
              <a:rPr lang="en-GB" noProof="0" dirty="0"/>
              <a:t> no se </a:t>
            </a:r>
            <a:r>
              <a:rPr lang="en-GB" noProof="0" dirty="0" err="1"/>
              <a:t>usó</a:t>
            </a:r>
            <a:r>
              <a:rPr lang="en-GB" noProof="0" dirty="0"/>
              <a:t> para </a:t>
            </a:r>
            <a:r>
              <a:rPr lang="en-GB" noProof="0" dirty="0" err="1"/>
              <a:t>cometer</a:t>
            </a:r>
            <a:r>
              <a:rPr lang="en-GB" noProof="0" dirty="0"/>
              <a:t> el </a:t>
            </a:r>
            <a:r>
              <a:rPr lang="en-GB" noProof="0" dirty="0" err="1"/>
              <a:t>delito</a:t>
            </a:r>
            <a:r>
              <a:rPr lang="en-GB" noProof="0" dirty="0"/>
              <a:t>, </a:t>
            </a:r>
            <a:r>
              <a:rPr lang="en-GB" noProof="0" dirty="0" err="1"/>
              <a:t>aún</a:t>
            </a:r>
            <a:r>
              <a:rPr lang="en-GB" noProof="0" dirty="0"/>
              <a:t> </a:t>
            </a:r>
            <a:r>
              <a:rPr lang="en-GB" noProof="0" dirty="0" err="1"/>
              <a:t>podría</a:t>
            </a:r>
            <a:r>
              <a:rPr lang="en-GB" noProof="0" dirty="0"/>
              <a:t> </a:t>
            </a:r>
            <a:r>
              <a:rPr lang="en-GB" noProof="0" dirty="0" err="1"/>
              <a:t>contener</a:t>
            </a:r>
            <a:r>
              <a:rPr lang="en-GB" noProof="0" dirty="0"/>
              <a:t> </a:t>
            </a:r>
            <a:r>
              <a:rPr lang="en-GB" noProof="0" dirty="0" err="1"/>
              <a:t>información</a:t>
            </a:r>
            <a:r>
              <a:rPr lang="en-GB" noProof="0" dirty="0"/>
              <a:t> </a:t>
            </a:r>
            <a:r>
              <a:rPr lang="en-GB" noProof="0" dirty="0" err="1"/>
              <a:t>importante</a:t>
            </a:r>
            <a:r>
              <a:rPr lang="en-GB" noProof="0" dirty="0"/>
              <a:t> </a:t>
            </a:r>
            <a:r>
              <a:rPr lang="en-GB" noProof="0" dirty="0" err="1"/>
              <a:t>sobre</a:t>
            </a:r>
            <a:r>
              <a:rPr lang="en-GB" noProof="0" dirty="0"/>
              <a:t> el </a:t>
            </a:r>
            <a:r>
              <a:rPr lang="en-GB" noProof="0" dirty="0" err="1"/>
              <a:t>delito</a:t>
            </a:r>
            <a:r>
              <a:rPr lang="en-GB" noProof="0" dirty="0"/>
              <a:t>, la </a:t>
            </a:r>
            <a:r>
              <a:rPr lang="en-GB" noProof="0" dirty="0" err="1"/>
              <a:t>fase</a:t>
            </a:r>
            <a:r>
              <a:rPr lang="en-GB" noProof="0" dirty="0"/>
              <a:t> de </a:t>
            </a:r>
            <a:r>
              <a:rPr lang="en-GB" noProof="0" dirty="0" err="1"/>
              <a:t>preparación</a:t>
            </a:r>
            <a:r>
              <a:rPr lang="en-GB" noProof="0" dirty="0"/>
              <a:t> del </a:t>
            </a:r>
            <a:r>
              <a:rPr lang="en-GB" noProof="0" dirty="0" err="1"/>
              <a:t>delito</a:t>
            </a:r>
            <a:r>
              <a:rPr lang="en-GB" noProof="0" dirty="0"/>
              <a:t>, </a:t>
            </a:r>
            <a:r>
              <a:rPr lang="en-GB" noProof="0" dirty="0" err="1"/>
              <a:t>hojas</a:t>
            </a:r>
            <a:r>
              <a:rPr lang="en-GB" noProof="0" dirty="0"/>
              <a:t> de </a:t>
            </a:r>
            <a:r>
              <a:rPr lang="en-GB" noProof="0" dirty="0" err="1"/>
              <a:t>cálculo</a:t>
            </a:r>
            <a:r>
              <a:rPr lang="en-GB" noProof="0" dirty="0"/>
              <a:t> de </a:t>
            </a:r>
            <a:r>
              <a:rPr lang="en-GB" noProof="0" dirty="0" err="1"/>
              <a:t>cuentas</a:t>
            </a:r>
            <a:r>
              <a:rPr lang="en-GB" noProof="0" dirty="0"/>
              <a:t> </a:t>
            </a:r>
            <a:r>
              <a:rPr lang="en-GB" noProof="0" dirty="0" err="1"/>
              <a:t>documentarias</a:t>
            </a:r>
            <a:r>
              <a:rPr lang="en-GB" noProof="0" dirty="0"/>
              <a:t>, </a:t>
            </a:r>
            <a:r>
              <a:rPr lang="en-GB" noProof="0" dirty="0" err="1"/>
              <a:t>relaciones</a:t>
            </a:r>
            <a:r>
              <a:rPr lang="en-GB" noProof="0" dirty="0"/>
              <a:t> de chat entre la </a:t>
            </a:r>
            <a:r>
              <a:rPr lang="en-GB" noProof="0" dirty="0" err="1"/>
              <a:t>víctima</a:t>
            </a:r>
            <a:r>
              <a:rPr lang="en-GB" noProof="0" dirty="0"/>
              <a:t> y el </a:t>
            </a:r>
            <a:r>
              <a:rPr lang="en-GB" noProof="0" dirty="0" err="1"/>
              <a:t>sospechoso</a:t>
            </a:r>
            <a:r>
              <a:rPr lang="en-GB" noProof="0" dirty="0"/>
              <a:t> u </a:t>
            </a:r>
            <a:r>
              <a:rPr lang="en-GB" noProof="0" dirty="0" err="1"/>
              <a:t>otras</a:t>
            </a:r>
            <a:r>
              <a:rPr lang="en-GB" noProof="0" dirty="0"/>
              <a:t> </a:t>
            </a:r>
            <a:r>
              <a:rPr lang="en-GB" noProof="0" dirty="0" err="1"/>
              <a:t>circunstancias</a:t>
            </a:r>
            <a:r>
              <a:rPr lang="en-GB" noProof="0" dirty="0"/>
              <a:t> que </a:t>
            </a:r>
            <a:r>
              <a:rPr lang="en-GB" noProof="0" dirty="0" err="1"/>
              <a:t>tienen</a:t>
            </a:r>
            <a:r>
              <a:rPr lang="en-GB" noProof="0" dirty="0"/>
              <a:t> que </a:t>
            </a:r>
            <a:r>
              <a:rPr lang="en-GB" noProof="0" dirty="0" err="1"/>
              <a:t>ver</a:t>
            </a:r>
            <a:r>
              <a:rPr lang="en-GB" noProof="0" dirty="0"/>
              <a:t> con el </a:t>
            </a:r>
            <a:r>
              <a:rPr lang="en-GB" noProof="0" dirty="0" err="1"/>
              <a:t>delito</a:t>
            </a:r>
            <a:r>
              <a:rPr lang="en-GB" noProof="0" dirty="0"/>
              <a:t>.</a:t>
            </a:r>
            <a:endParaRPr lang="es-E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151</a:t>
            </a:fld>
            <a:endParaRPr lang="es-ES"/>
          </a:p>
        </p:txBody>
      </p:sp>
    </p:spTree>
    <p:extLst>
      <p:ext uri="{BB962C8B-B14F-4D97-AF65-F5344CB8AC3E}">
        <p14:creationId xmlns:p14="http://schemas.microsoft.com/office/powerpoint/2010/main" val="24788676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Nota: </a:t>
            </a:r>
            <a:r>
              <a:rPr lang="en-GB" noProof="0" dirty="0" err="1"/>
              <a:t>Esta</a:t>
            </a:r>
            <a:r>
              <a:rPr lang="en-GB" noProof="0" dirty="0"/>
              <a:t> </a:t>
            </a:r>
            <a:r>
              <a:rPr lang="en-GB" noProof="0" dirty="0" err="1"/>
              <a:t>diapositiva</a:t>
            </a:r>
            <a:r>
              <a:rPr lang="en-GB" noProof="0" dirty="0"/>
              <a:t> </a:t>
            </a:r>
            <a:r>
              <a:rPr lang="en-GB" noProof="0" dirty="0" err="1"/>
              <a:t>está</a:t>
            </a:r>
            <a:r>
              <a:rPr lang="en-GB" noProof="0" dirty="0"/>
              <a:t> </a:t>
            </a:r>
            <a:r>
              <a:rPr lang="en-GB" noProof="0" dirty="0" err="1"/>
              <a:t>animada</a:t>
            </a:r>
            <a:endParaRPr lang="en-GB" noProof="0" dirty="0"/>
          </a:p>
          <a:p>
            <a:endParaRPr lang="es-ES" noProof="0" dirty="0"/>
          </a:p>
          <a:p>
            <a:r>
              <a:rPr lang="en-GB" noProof="0" dirty="0"/>
              <a:t>[</a:t>
            </a:r>
            <a:r>
              <a:rPr lang="en-GB" noProof="0" dirty="0" err="1"/>
              <a:t>haga</a:t>
            </a:r>
            <a:r>
              <a:rPr lang="en-GB" noProof="0" dirty="0"/>
              <a:t> </a:t>
            </a:r>
            <a:r>
              <a:rPr lang="en-GB" noProof="0" dirty="0" err="1"/>
              <a:t>clic</a:t>
            </a:r>
            <a:r>
              <a:rPr lang="en-GB" noProof="0" dirty="0"/>
              <a:t>] </a:t>
            </a:r>
            <a:r>
              <a:rPr lang="en-GB" noProof="0" dirty="0" err="1"/>
              <a:t>Siempre</a:t>
            </a:r>
            <a:r>
              <a:rPr lang="en-GB" noProof="0" dirty="0"/>
              <a:t> use </a:t>
            </a:r>
            <a:r>
              <a:rPr lang="en-GB" noProof="0" dirty="0" err="1"/>
              <a:t>guantes</a:t>
            </a:r>
            <a:r>
              <a:rPr lang="en-GB" noProof="0" dirty="0"/>
              <a:t> para </a:t>
            </a:r>
            <a:r>
              <a:rPr lang="en-GB" noProof="0" dirty="0" err="1"/>
              <a:t>proteger</a:t>
            </a:r>
            <a:r>
              <a:rPr lang="en-GB" noProof="0" dirty="0"/>
              <a:t> la </a:t>
            </a:r>
            <a:r>
              <a:rPr lang="en-GB" noProof="0" dirty="0" err="1"/>
              <a:t>escena</a:t>
            </a:r>
            <a:r>
              <a:rPr lang="en-GB" noProof="0" dirty="0"/>
              <a:t> del </a:t>
            </a:r>
            <a:r>
              <a:rPr lang="en-GB" noProof="0" dirty="0" err="1"/>
              <a:t>crimen</a:t>
            </a:r>
            <a:r>
              <a:rPr lang="en-GB" noProof="0" dirty="0"/>
              <a:t>: </a:t>
            </a:r>
            <a:r>
              <a:rPr lang="en-GB" noProof="0" dirty="0" err="1"/>
              <a:t>este</a:t>
            </a:r>
            <a:r>
              <a:rPr lang="en-GB" noProof="0" dirty="0"/>
              <a:t> </a:t>
            </a:r>
            <a:r>
              <a:rPr lang="en-GB" noProof="0" dirty="0" err="1"/>
              <a:t>viejo</a:t>
            </a:r>
            <a:r>
              <a:rPr lang="en-GB" noProof="0" dirty="0"/>
              <a:t> principio </a:t>
            </a:r>
            <a:r>
              <a:rPr lang="en-GB" noProof="0" dirty="0" err="1"/>
              <a:t>en</a:t>
            </a:r>
            <a:r>
              <a:rPr lang="en-GB" noProof="0" dirty="0"/>
              <a:t> la </a:t>
            </a:r>
            <a:r>
              <a:rPr lang="en-GB" noProof="0" dirty="0" err="1"/>
              <a:t>medicina</a:t>
            </a:r>
            <a:r>
              <a:rPr lang="en-GB" noProof="0" dirty="0"/>
              <a:t> </a:t>
            </a:r>
            <a:r>
              <a:rPr lang="en-GB" noProof="0" dirty="0" err="1"/>
              <a:t>forense</a:t>
            </a:r>
            <a:r>
              <a:rPr lang="en-GB" noProof="0" dirty="0"/>
              <a:t> </a:t>
            </a:r>
            <a:r>
              <a:rPr lang="en-GB" noProof="0" dirty="0" err="1"/>
              <a:t>tradicional</a:t>
            </a:r>
            <a:r>
              <a:rPr lang="en-GB" noProof="0" dirty="0"/>
              <a:t> </a:t>
            </a:r>
            <a:r>
              <a:rPr lang="en-GB" noProof="0" dirty="0" err="1"/>
              <a:t>también</a:t>
            </a:r>
            <a:r>
              <a:rPr lang="en-GB" noProof="0" dirty="0"/>
              <a:t> se </a:t>
            </a:r>
            <a:r>
              <a:rPr lang="en-GB" noProof="0" dirty="0" err="1"/>
              <a:t>aplica</a:t>
            </a:r>
            <a:r>
              <a:rPr lang="en-GB" noProof="0" dirty="0"/>
              <a:t> a la </a:t>
            </a:r>
            <a:r>
              <a:rPr lang="en-GB" noProof="0" dirty="0" err="1"/>
              <a:t>investigación</a:t>
            </a:r>
            <a:r>
              <a:rPr lang="en-GB" noProof="0" dirty="0"/>
              <a:t> </a:t>
            </a:r>
            <a:r>
              <a:rPr lang="en-GB" noProof="0" dirty="0" err="1"/>
              <a:t>forense</a:t>
            </a:r>
            <a:r>
              <a:rPr lang="en-GB" noProof="0" dirty="0"/>
              <a:t> digital. De la </a:t>
            </a:r>
            <a:r>
              <a:rPr lang="en-GB" noProof="0" dirty="0" err="1"/>
              <a:t>misma</a:t>
            </a:r>
            <a:r>
              <a:rPr lang="en-GB" noProof="0" dirty="0"/>
              <a:t> </a:t>
            </a:r>
            <a:r>
              <a:rPr lang="en-GB" noProof="0" dirty="0" err="1"/>
              <a:t>manera</a:t>
            </a:r>
            <a:r>
              <a:rPr lang="en-GB" noProof="0" dirty="0"/>
              <a:t> que no </a:t>
            </a:r>
            <a:r>
              <a:rPr lang="en-GB" noProof="0" dirty="0" err="1"/>
              <a:t>querría</a:t>
            </a:r>
            <a:r>
              <a:rPr lang="en-GB" noProof="0" dirty="0"/>
              <a:t> sus </a:t>
            </a:r>
            <a:r>
              <a:rPr lang="en-GB" noProof="0" dirty="0" err="1"/>
              <a:t>propias</a:t>
            </a:r>
            <a:r>
              <a:rPr lang="en-GB" noProof="0" dirty="0"/>
              <a:t> </a:t>
            </a:r>
            <a:r>
              <a:rPr lang="en-GB" noProof="0" dirty="0" err="1"/>
              <a:t>huellas</a:t>
            </a:r>
            <a:r>
              <a:rPr lang="en-GB" noProof="0" dirty="0"/>
              <a:t> </a:t>
            </a:r>
            <a:r>
              <a:rPr lang="en-GB" noProof="0" dirty="0" err="1"/>
              <a:t>dactilares</a:t>
            </a:r>
            <a:r>
              <a:rPr lang="en-GB" noProof="0" dirty="0"/>
              <a:t> y ADN </a:t>
            </a:r>
            <a:r>
              <a:rPr lang="en-GB" noProof="0" dirty="0" err="1"/>
              <a:t>en</a:t>
            </a:r>
            <a:r>
              <a:rPr lang="en-GB" noProof="0" dirty="0"/>
              <a:t> el </a:t>
            </a:r>
            <a:r>
              <a:rPr lang="en-GB" noProof="0" dirty="0" err="1"/>
              <a:t>arma</a:t>
            </a:r>
            <a:r>
              <a:rPr lang="en-GB" noProof="0" dirty="0"/>
              <a:t> que se </a:t>
            </a:r>
            <a:r>
              <a:rPr lang="en-GB" noProof="0" dirty="0" err="1"/>
              <a:t>utilizó</a:t>
            </a:r>
            <a:r>
              <a:rPr lang="en-GB" noProof="0" dirty="0"/>
              <a:t> para </a:t>
            </a:r>
            <a:r>
              <a:rPr lang="en-GB" noProof="0" dirty="0" err="1"/>
              <a:t>cometer</a:t>
            </a:r>
            <a:r>
              <a:rPr lang="en-GB" noProof="0" dirty="0"/>
              <a:t> un </a:t>
            </a:r>
            <a:r>
              <a:rPr lang="en-GB" noProof="0" dirty="0" err="1"/>
              <a:t>delito</a:t>
            </a:r>
            <a:r>
              <a:rPr lang="en-GB" noProof="0" dirty="0"/>
              <a:t>, no </a:t>
            </a:r>
            <a:r>
              <a:rPr lang="en-GB" noProof="0" dirty="0" err="1"/>
              <a:t>querrá</a:t>
            </a:r>
            <a:r>
              <a:rPr lang="en-GB" noProof="0" dirty="0"/>
              <a:t> </a:t>
            </a:r>
            <a:r>
              <a:rPr lang="en-GB" noProof="0" dirty="0" err="1"/>
              <a:t>dejar</a:t>
            </a:r>
            <a:r>
              <a:rPr lang="en-GB" noProof="0" dirty="0"/>
              <a:t> sus </a:t>
            </a:r>
            <a:r>
              <a:rPr lang="en-GB" noProof="0" dirty="0" err="1"/>
              <a:t>huellas</a:t>
            </a:r>
            <a:r>
              <a:rPr lang="en-GB" noProof="0" dirty="0"/>
              <a:t> </a:t>
            </a:r>
            <a:r>
              <a:rPr lang="en-GB" noProof="0" dirty="0" err="1"/>
              <a:t>en</a:t>
            </a:r>
            <a:r>
              <a:rPr lang="en-GB" noProof="0" dirty="0"/>
              <a:t> una </a:t>
            </a:r>
            <a:r>
              <a:rPr lang="en-GB" noProof="0" dirty="0" err="1"/>
              <a:t>pieza</a:t>
            </a:r>
            <a:r>
              <a:rPr lang="en-GB" noProof="0" dirty="0"/>
              <a:t> digital de </a:t>
            </a:r>
            <a:r>
              <a:rPr lang="en-GB" noProof="0" dirty="0" err="1"/>
              <a:t>prueba</a:t>
            </a:r>
            <a:r>
              <a:rPr lang="en-GB" noProof="0" dirty="0"/>
              <a:t>, </a:t>
            </a:r>
            <a:r>
              <a:rPr lang="en-GB" noProof="0" dirty="0" err="1"/>
              <a:t>como</a:t>
            </a:r>
            <a:r>
              <a:rPr lang="en-GB" noProof="0" dirty="0"/>
              <a:t> un disco </a:t>
            </a:r>
            <a:r>
              <a:rPr lang="en-GB" noProof="0" dirty="0" err="1"/>
              <a:t>duro</a:t>
            </a:r>
            <a:r>
              <a:rPr lang="en-GB" noProof="0" dirty="0"/>
              <a:t>. [</a:t>
            </a:r>
            <a:r>
              <a:rPr lang="en-GB" noProof="0" dirty="0" err="1"/>
              <a:t>haga</a:t>
            </a:r>
            <a:r>
              <a:rPr lang="en-GB" noProof="0" dirty="0"/>
              <a:t> </a:t>
            </a:r>
            <a:r>
              <a:rPr lang="en-GB" noProof="0" dirty="0" err="1"/>
              <a:t>clic</a:t>
            </a:r>
            <a:r>
              <a:rPr lang="en-GB" noProof="0" dirty="0"/>
              <a:t>] </a:t>
            </a:r>
          </a:p>
          <a:p>
            <a:endParaRPr lang="es-ES" baseline="0" noProof="0" dirty="0"/>
          </a:p>
          <a:p>
            <a:r>
              <a:rPr lang="en-GB" baseline="0" noProof="0" dirty="0"/>
              <a:t>Es </a:t>
            </a:r>
            <a:r>
              <a:rPr lang="en-GB" baseline="0" noProof="0" dirty="0" err="1"/>
              <a:t>entonces</a:t>
            </a:r>
            <a:r>
              <a:rPr lang="en-GB" baseline="0" noProof="0" dirty="0"/>
              <a:t> </a:t>
            </a:r>
            <a:r>
              <a:rPr lang="en-GB" baseline="0" noProof="0" dirty="0" err="1"/>
              <a:t>cuando</a:t>
            </a:r>
            <a:r>
              <a:rPr lang="en-GB" baseline="0" noProof="0" dirty="0"/>
              <a:t> </a:t>
            </a:r>
            <a:r>
              <a:rPr lang="en-GB" baseline="0" noProof="0" dirty="0" err="1"/>
              <a:t>entran</a:t>
            </a:r>
            <a:r>
              <a:rPr lang="en-GB" baseline="0" noProof="0" dirty="0"/>
              <a:t> </a:t>
            </a:r>
            <a:r>
              <a:rPr lang="en-GB" baseline="0" noProof="0" dirty="0" err="1"/>
              <a:t>en</a:t>
            </a:r>
            <a:r>
              <a:rPr lang="en-GB" baseline="0" noProof="0" dirty="0"/>
              <a:t> </a:t>
            </a:r>
            <a:r>
              <a:rPr lang="en-GB" baseline="0" noProof="0" dirty="0" err="1"/>
              <a:t>juego</a:t>
            </a:r>
            <a:r>
              <a:rPr lang="en-GB" baseline="0" noProof="0" dirty="0"/>
              <a:t> los </a:t>
            </a:r>
            <a:r>
              <a:rPr lang="en-GB" baseline="0" noProof="0" dirty="0" err="1"/>
              <a:t>bloqueadores</a:t>
            </a:r>
            <a:r>
              <a:rPr lang="en-GB" baseline="0" noProof="0" dirty="0"/>
              <a:t> de </a:t>
            </a:r>
            <a:r>
              <a:rPr lang="en-GB" baseline="0" noProof="0" dirty="0" err="1"/>
              <a:t>escritura</a:t>
            </a:r>
            <a:r>
              <a:rPr lang="en-GB" baseline="0" noProof="0" dirty="0"/>
              <a:t>. Hay </a:t>
            </a:r>
            <a:r>
              <a:rPr lang="en-GB" baseline="0" noProof="0" dirty="0" err="1"/>
              <a:t>diferentes</a:t>
            </a:r>
            <a:r>
              <a:rPr lang="en-GB" baseline="0" noProof="0" dirty="0"/>
              <a:t> </a:t>
            </a:r>
            <a:r>
              <a:rPr lang="en-GB" baseline="0" noProof="0" dirty="0" err="1"/>
              <a:t>tipos</a:t>
            </a:r>
            <a:r>
              <a:rPr lang="en-GB" baseline="0" noProof="0" dirty="0"/>
              <a:t> de </a:t>
            </a:r>
            <a:r>
              <a:rPr lang="en-GB" baseline="0" noProof="0" dirty="0" err="1"/>
              <a:t>bloqueadores</a:t>
            </a:r>
            <a:r>
              <a:rPr lang="en-GB" baseline="0" noProof="0" dirty="0"/>
              <a:t> de </a:t>
            </a:r>
            <a:r>
              <a:rPr lang="en-GB" baseline="0" noProof="0" dirty="0" err="1"/>
              <a:t>escritura</a:t>
            </a:r>
            <a:r>
              <a:rPr lang="en-GB" baseline="0" noProof="0" dirty="0"/>
              <a:t>. </a:t>
            </a:r>
            <a:r>
              <a:rPr lang="en-GB" baseline="0" noProof="0" dirty="0" err="1"/>
              <a:t>Algunos</a:t>
            </a:r>
            <a:r>
              <a:rPr lang="en-GB" baseline="0" noProof="0" dirty="0"/>
              <a:t> de </a:t>
            </a:r>
            <a:r>
              <a:rPr lang="en-GB" baseline="0" noProof="0" dirty="0" err="1"/>
              <a:t>ellos</a:t>
            </a:r>
            <a:r>
              <a:rPr lang="en-GB" baseline="0" noProof="0" dirty="0"/>
              <a:t> son solo </a:t>
            </a:r>
            <a:r>
              <a:rPr lang="en-GB" baseline="0" noProof="0" dirty="0" err="1"/>
              <a:t>pequeñas</a:t>
            </a:r>
            <a:r>
              <a:rPr lang="en-GB" baseline="0" noProof="0" dirty="0"/>
              <a:t> </a:t>
            </a:r>
            <a:r>
              <a:rPr lang="en-GB" baseline="0" noProof="0" dirty="0" err="1"/>
              <a:t>piezas</a:t>
            </a:r>
            <a:r>
              <a:rPr lang="en-GB" baseline="0" noProof="0" dirty="0"/>
              <a:t> de software que </a:t>
            </a:r>
            <a:r>
              <a:rPr lang="en-GB" baseline="0" noProof="0" dirty="0" err="1"/>
              <a:t>intentan</a:t>
            </a:r>
            <a:r>
              <a:rPr lang="en-GB" baseline="0" noProof="0" dirty="0"/>
              <a:t> </a:t>
            </a:r>
            <a:r>
              <a:rPr lang="en-GB" baseline="0" noProof="0" dirty="0" err="1"/>
              <a:t>desactivar</a:t>
            </a:r>
            <a:r>
              <a:rPr lang="en-GB" baseline="0" noProof="0" dirty="0"/>
              <a:t> el </a:t>
            </a:r>
            <a:r>
              <a:rPr lang="en-GB" baseline="0" noProof="0" dirty="0" err="1"/>
              <a:t>acceso</a:t>
            </a:r>
            <a:r>
              <a:rPr lang="en-GB" baseline="0" noProof="0" dirty="0"/>
              <a:t> de </a:t>
            </a:r>
            <a:r>
              <a:rPr lang="en-GB" baseline="0" noProof="0" dirty="0" err="1"/>
              <a:t>escritura</a:t>
            </a:r>
            <a:r>
              <a:rPr lang="en-GB" baseline="0" noProof="0" dirty="0"/>
              <a:t> a un disco (</a:t>
            </a:r>
            <a:r>
              <a:rPr lang="en-GB" baseline="0" noProof="0" dirty="0" err="1"/>
              <a:t>bloqueadores</a:t>
            </a:r>
            <a:r>
              <a:rPr lang="en-GB" baseline="0" noProof="0" dirty="0"/>
              <a:t> de </a:t>
            </a:r>
            <a:r>
              <a:rPr lang="en-GB" baseline="0" noProof="0" dirty="0" err="1"/>
              <a:t>escritura</a:t>
            </a:r>
            <a:r>
              <a:rPr lang="en-GB" baseline="0" noProof="0" dirty="0"/>
              <a:t> de software). Y </a:t>
            </a:r>
            <a:r>
              <a:rPr lang="en-GB" baseline="0" noProof="0" dirty="0" err="1"/>
              <a:t>algunos</a:t>
            </a:r>
            <a:r>
              <a:rPr lang="en-GB" baseline="0" noProof="0" dirty="0"/>
              <a:t> de </a:t>
            </a:r>
            <a:r>
              <a:rPr lang="en-GB" baseline="0" noProof="0" dirty="0" err="1"/>
              <a:t>ellos</a:t>
            </a:r>
            <a:r>
              <a:rPr lang="en-GB" baseline="0" noProof="0" dirty="0"/>
              <a:t> son </a:t>
            </a:r>
            <a:r>
              <a:rPr lang="en-GB" baseline="0" noProof="0" dirty="0" err="1"/>
              <a:t>dispositivos</a:t>
            </a:r>
            <a:r>
              <a:rPr lang="en-GB" baseline="0" noProof="0" dirty="0"/>
              <a:t> de hardware </a:t>
            </a:r>
            <a:r>
              <a:rPr lang="en-GB" baseline="0" noProof="0" dirty="0" err="1"/>
              <a:t>reales</a:t>
            </a:r>
            <a:r>
              <a:rPr lang="en-GB" baseline="0" noProof="0" dirty="0"/>
              <a:t> que </a:t>
            </a:r>
            <a:r>
              <a:rPr lang="en-GB" baseline="0" noProof="0" dirty="0" err="1"/>
              <a:t>desactivan</a:t>
            </a:r>
            <a:r>
              <a:rPr lang="en-GB" baseline="0" noProof="0" dirty="0"/>
              <a:t> </a:t>
            </a:r>
            <a:r>
              <a:rPr lang="en-GB" baseline="0" noProof="0" dirty="0" err="1"/>
              <a:t>físicamente</a:t>
            </a:r>
            <a:r>
              <a:rPr lang="en-GB" baseline="0" noProof="0" dirty="0"/>
              <a:t> la </a:t>
            </a:r>
            <a:r>
              <a:rPr lang="en-GB" baseline="0" noProof="0" dirty="0" err="1"/>
              <a:t>señal</a:t>
            </a:r>
            <a:r>
              <a:rPr lang="en-GB" baseline="0" noProof="0" dirty="0"/>
              <a:t> que es </a:t>
            </a:r>
            <a:r>
              <a:rPr lang="en-GB" baseline="0" noProof="0" dirty="0" err="1"/>
              <a:t>responsable</a:t>
            </a:r>
            <a:r>
              <a:rPr lang="en-GB" baseline="0" noProof="0" dirty="0"/>
              <a:t> de </a:t>
            </a:r>
            <a:r>
              <a:rPr lang="en-GB" baseline="0" noProof="0" dirty="0" err="1"/>
              <a:t>enviar</a:t>
            </a:r>
            <a:r>
              <a:rPr lang="en-GB" baseline="0" noProof="0" dirty="0"/>
              <a:t> </a:t>
            </a:r>
            <a:r>
              <a:rPr lang="en-GB" baseline="0" noProof="0" dirty="0" err="1"/>
              <a:t>comandos</a:t>
            </a:r>
            <a:r>
              <a:rPr lang="en-GB" baseline="0" noProof="0" dirty="0"/>
              <a:t> de </a:t>
            </a:r>
            <a:r>
              <a:rPr lang="en-GB" baseline="0" noProof="0" dirty="0" err="1"/>
              <a:t>escritura</a:t>
            </a:r>
            <a:r>
              <a:rPr lang="en-GB" baseline="0" noProof="0" dirty="0"/>
              <a:t> a un disco </a:t>
            </a:r>
            <a:r>
              <a:rPr lang="en-GB" baseline="0" noProof="0" dirty="0" err="1"/>
              <a:t>duro</a:t>
            </a:r>
            <a:r>
              <a:rPr lang="en-GB" baseline="0" noProof="0" dirty="0"/>
              <a:t> (</a:t>
            </a:r>
            <a:r>
              <a:rPr lang="en-GB" baseline="0" noProof="0" dirty="0" err="1"/>
              <a:t>bloqueadores</a:t>
            </a:r>
            <a:r>
              <a:rPr lang="en-GB" baseline="0" noProof="0" dirty="0"/>
              <a:t> de </a:t>
            </a:r>
            <a:r>
              <a:rPr lang="en-GB" baseline="0" noProof="0" dirty="0" err="1"/>
              <a:t>escritura</a:t>
            </a:r>
            <a:r>
              <a:rPr lang="en-GB" baseline="0" noProof="0" dirty="0"/>
              <a:t> de hardware). </a:t>
            </a:r>
            <a:r>
              <a:rPr lang="en-GB" baseline="0" noProof="0" dirty="0" err="1"/>
              <a:t>En</a:t>
            </a:r>
            <a:r>
              <a:rPr lang="en-GB" baseline="0" noProof="0" dirty="0"/>
              <a:t> </a:t>
            </a:r>
            <a:r>
              <a:rPr lang="en-GB" baseline="0" noProof="0" dirty="0" err="1"/>
              <a:t>esta</a:t>
            </a:r>
            <a:r>
              <a:rPr lang="en-GB" baseline="0" noProof="0" dirty="0"/>
              <a:t> imagen </a:t>
            </a:r>
            <a:r>
              <a:rPr lang="en-GB" baseline="0" noProof="0" dirty="0" err="1"/>
              <a:t>puede</a:t>
            </a:r>
            <a:r>
              <a:rPr lang="en-GB" baseline="0" noProof="0" dirty="0"/>
              <a:t> </a:t>
            </a:r>
            <a:r>
              <a:rPr lang="en-GB" baseline="0" noProof="0" dirty="0" err="1"/>
              <a:t>ver</a:t>
            </a:r>
            <a:r>
              <a:rPr lang="en-GB" baseline="0" noProof="0" dirty="0"/>
              <a:t> un </a:t>
            </a:r>
            <a:r>
              <a:rPr lang="en-GB" baseline="0" noProof="0" dirty="0" err="1"/>
              <a:t>bloqueador</a:t>
            </a:r>
            <a:r>
              <a:rPr lang="en-GB" baseline="0" noProof="0" dirty="0"/>
              <a:t> de </a:t>
            </a:r>
            <a:r>
              <a:rPr lang="en-GB" baseline="0" noProof="0" dirty="0" err="1"/>
              <a:t>escritura</a:t>
            </a:r>
            <a:r>
              <a:rPr lang="en-GB" baseline="0" noProof="0" dirty="0"/>
              <a:t> de hardware de la </a:t>
            </a:r>
            <a:r>
              <a:rPr lang="en-GB" baseline="0" noProof="0" dirty="0" err="1"/>
              <a:t>compañía</a:t>
            </a:r>
            <a:r>
              <a:rPr lang="en-GB" baseline="0" noProof="0" dirty="0"/>
              <a:t> Tableau. Hay </a:t>
            </a:r>
            <a:r>
              <a:rPr lang="en-GB" baseline="0" noProof="0" dirty="0" err="1"/>
              <a:t>otros</a:t>
            </a:r>
            <a:r>
              <a:rPr lang="en-GB" baseline="0" noProof="0" dirty="0"/>
              <a:t> de </a:t>
            </a:r>
            <a:r>
              <a:rPr lang="en-GB" baseline="0" noProof="0" dirty="0" err="1"/>
              <a:t>compañías</a:t>
            </a:r>
            <a:r>
              <a:rPr lang="en-GB" baseline="0" noProof="0" dirty="0"/>
              <a:t> </a:t>
            </a:r>
            <a:r>
              <a:rPr lang="en-GB" baseline="0" noProof="0" dirty="0" err="1"/>
              <a:t>como</a:t>
            </a:r>
            <a:r>
              <a:rPr lang="en-GB" baseline="0" noProof="0" dirty="0"/>
              <a:t> </a:t>
            </a:r>
            <a:r>
              <a:rPr lang="en-GB" baseline="0" noProof="0" dirty="0" err="1"/>
              <a:t>Wiebetech</a:t>
            </a:r>
            <a:r>
              <a:rPr lang="en-GB" baseline="0" noProof="0" dirty="0"/>
              <a:t> o </a:t>
            </a:r>
            <a:r>
              <a:rPr lang="en-GB" baseline="0" noProof="0" dirty="0" err="1"/>
              <a:t>MyKey</a:t>
            </a:r>
            <a:r>
              <a:rPr lang="en-GB" baseline="0" noProof="0" dirty="0"/>
              <a:t> Technologies. </a:t>
            </a:r>
            <a:r>
              <a:rPr lang="en-GB" baseline="0" noProof="0" dirty="0" err="1"/>
              <a:t>Todos</a:t>
            </a:r>
            <a:r>
              <a:rPr lang="en-GB" baseline="0" noProof="0" dirty="0"/>
              <a:t> </a:t>
            </a:r>
            <a:r>
              <a:rPr lang="en-GB" baseline="0" noProof="0" dirty="0" err="1"/>
              <a:t>tienen</a:t>
            </a:r>
            <a:r>
              <a:rPr lang="en-GB" baseline="0" noProof="0" dirty="0"/>
              <a:t> </a:t>
            </a:r>
            <a:r>
              <a:rPr lang="en-GB" baseline="0" noProof="0" dirty="0" err="1"/>
              <a:t>en</a:t>
            </a:r>
            <a:r>
              <a:rPr lang="en-GB" baseline="0" noProof="0" dirty="0"/>
              <a:t> </a:t>
            </a:r>
            <a:r>
              <a:rPr lang="en-GB" baseline="0" noProof="0" dirty="0" err="1"/>
              <a:t>común</a:t>
            </a:r>
            <a:r>
              <a:rPr lang="en-GB" baseline="0" noProof="0" dirty="0"/>
              <a:t> que hay </a:t>
            </a:r>
            <a:r>
              <a:rPr lang="en-GB" baseline="0" noProof="0" dirty="0" err="1"/>
              <a:t>algunos</a:t>
            </a:r>
            <a:r>
              <a:rPr lang="en-GB" baseline="0" noProof="0" dirty="0"/>
              <a:t> </a:t>
            </a:r>
            <a:r>
              <a:rPr lang="en-GB" baseline="0" noProof="0" dirty="0" err="1"/>
              <a:t>puertos</a:t>
            </a:r>
            <a:r>
              <a:rPr lang="en-GB" baseline="0" noProof="0" dirty="0"/>
              <a:t> para </a:t>
            </a:r>
            <a:r>
              <a:rPr lang="en-GB" baseline="0" noProof="0" dirty="0" err="1"/>
              <a:t>conectar</a:t>
            </a:r>
            <a:r>
              <a:rPr lang="en-GB" baseline="0" noProof="0" dirty="0"/>
              <a:t> un disco </a:t>
            </a:r>
            <a:r>
              <a:rPr lang="en-GB" baseline="0" noProof="0" dirty="0" err="1"/>
              <a:t>duro</a:t>
            </a:r>
            <a:r>
              <a:rPr lang="en-GB" baseline="0" noProof="0" dirty="0"/>
              <a:t> de </a:t>
            </a:r>
            <a:r>
              <a:rPr lang="en-GB" baseline="0" noProof="0" dirty="0" err="1"/>
              <a:t>origen</a:t>
            </a:r>
            <a:r>
              <a:rPr lang="en-GB" baseline="0" noProof="0" dirty="0"/>
              <a:t> (la </a:t>
            </a:r>
            <a:r>
              <a:rPr lang="en-GB" baseline="0" noProof="0" dirty="0" err="1"/>
              <a:t>prueba</a:t>
            </a:r>
            <a:r>
              <a:rPr lang="en-GB" baseline="0" noProof="0" dirty="0"/>
              <a:t>) y </a:t>
            </a:r>
            <a:r>
              <a:rPr lang="en-GB" baseline="0" noProof="0" dirty="0" err="1"/>
              <a:t>algunos</a:t>
            </a:r>
            <a:r>
              <a:rPr lang="en-GB" baseline="0" noProof="0" dirty="0"/>
              <a:t> </a:t>
            </a:r>
            <a:r>
              <a:rPr lang="en-GB" baseline="0" noProof="0" dirty="0" err="1"/>
              <a:t>otros</a:t>
            </a:r>
            <a:r>
              <a:rPr lang="en-GB" baseline="0" noProof="0" dirty="0"/>
              <a:t> </a:t>
            </a:r>
            <a:r>
              <a:rPr lang="en-GB" baseline="0" noProof="0" dirty="0" err="1"/>
              <a:t>puertos</a:t>
            </a:r>
            <a:r>
              <a:rPr lang="en-GB" baseline="0" noProof="0" dirty="0"/>
              <a:t> para </a:t>
            </a:r>
            <a:r>
              <a:rPr lang="en-GB" baseline="0" noProof="0" dirty="0" err="1"/>
              <a:t>conectar</a:t>
            </a:r>
            <a:r>
              <a:rPr lang="en-GB" baseline="0" noProof="0" dirty="0"/>
              <a:t> el </a:t>
            </a:r>
            <a:r>
              <a:rPr lang="en-GB" baseline="0" noProof="0" dirty="0" err="1"/>
              <a:t>bloqueador</a:t>
            </a:r>
            <a:r>
              <a:rPr lang="en-GB" baseline="0" noProof="0" dirty="0"/>
              <a:t> de </a:t>
            </a:r>
            <a:r>
              <a:rPr lang="en-GB" baseline="0" noProof="0" dirty="0" err="1"/>
              <a:t>escritura</a:t>
            </a:r>
            <a:r>
              <a:rPr lang="en-GB" baseline="0" noProof="0" dirty="0"/>
              <a:t> a la </a:t>
            </a:r>
            <a:r>
              <a:rPr lang="en-GB" baseline="0" noProof="0" dirty="0" err="1"/>
              <a:t>máquina</a:t>
            </a:r>
            <a:r>
              <a:rPr lang="en-GB" baseline="0" noProof="0" dirty="0"/>
              <a:t> </a:t>
            </a:r>
            <a:r>
              <a:rPr lang="en-GB" baseline="0" noProof="0" dirty="0" err="1"/>
              <a:t>forense</a:t>
            </a:r>
            <a:r>
              <a:rPr lang="en-GB" baseline="0" noProof="0" dirty="0"/>
              <a:t> del </a:t>
            </a:r>
            <a:r>
              <a:rPr lang="en-GB" baseline="0" noProof="0" dirty="0" err="1"/>
              <a:t>examinador</a:t>
            </a:r>
            <a:r>
              <a:rPr lang="en-GB" baseline="0" noProof="0" dirty="0"/>
              <a:t>. </a:t>
            </a:r>
            <a:endParaRPr lang="es-E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152</a:t>
            </a:fld>
            <a:endParaRPr lang="es-ES"/>
          </a:p>
        </p:txBody>
      </p:sp>
    </p:spTree>
    <p:extLst>
      <p:ext uri="{BB962C8B-B14F-4D97-AF65-F5344CB8AC3E}">
        <p14:creationId xmlns:p14="http://schemas.microsoft.com/office/powerpoint/2010/main" val="369994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Nota: </a:t>
            </a:r>
            <a:r>
              <a:rPr lang="en-GB" noProof="0" dirty="0" err="1"/>
              <a:t>Esta</a:t>
            </a:r>
            <a:r>
              <a:rPr lang="en-GB" noProof="0" dirty="0"/>
              <a:t> </a:t>
            </a:r>
            <a:r>
              <a:rPr lang="en-GB" noProof="0" dirty="0" err="1"/>
              <a:t>diapositiva</a:t>
            </a:r>
            <a:r>
              <a:rPr lang="en-GB" noProof="0" dirty="0"/>
              <a:t> </a:t>
            </a:r>
            <a:r>
              <a:rPr lang="en-GB" noProof="0" dirty="0" err="1"/>
              <a:t>está</a:t>
            </a:r>
            <a:r>
              <a:rPr lang="en-GB" noProof="0" dirty="0"/>
              <a:t> </a:t>
            </a:r>
            <a:r>
              <a:rPr lang="en-GB" noProof="0" dirty="0" err="1"/>
              <a:t>animada</a:t>
            </a:r>
            <a:endParaRPr lang="en-GB" noProof="0" dirty="0"/>
          </a:p>
          <a:p>
            <a:endParaRPr lang="es-ES" noProof="0" dirty="0"/>
          </a:p>
          <a:p>
            <a:r>
              <a:rPr lang="en-GB" noProof="0" dirty="0"/>
              <a:t>[</a:t>
            </a:r>
            <a:r>
              <a:rPr lang="en-GB" noProof="0" dirty="0" err="1"/>
              <a:t>haga</a:t>
            </a:r>
            <a:r>
              <a:rPr lang="en-GB" noProof="0" dirty="0"/>
              <a:t> </a:t>
            </a:r>
            <a:r>
              <a:rPr lang="en-GB" noProof="0" dirty="0" err="1"/>
              <a:t>clic</a:t>
            </a:r>
            <a:r>
              <a:rPr lang="en-GB" noProof="0" dirty="0"/>
              <a:t>] </a:t>
            </a:r>
            <a:r>
              <a:rPr lang="en-GB" noProof="0" dirty="0" err="1"/>
              <a:t>En</a:t>
            </a:r>
            <a:r>
              <a:rPr lang="en-GB" noProof="0" dirty="0"/>
              <a:t> la </a:t>
            </a:r>
            <a:r>
              <a:rPr lang="en-GB" noProof="0" dirty="0" err="1"/>
              <a:t>investigación</a:t>
            </a:r>
            <a:r>
              <a:rPr lang="en-GB" noProof="0" dirty="0"/>
              <a:t> </a:t>
            </a:r>
            <a:r>
              <a:rPr lang="en-GB" noProof="0" dirty="0" err="1"/>
              <a:t>forense</a:t>
            </a:r>
            <a:r>
              <a:rPr lang="en-GB" noProof="0" dirty="0"/>
              <a:t> </a:t>
            </a:r>
            <a:r>
              <a:rPr lang="en-GB" noProof="0" dirty="0" err="1"/>
              <a:t>tradicional</a:t>
            </a:r>
            <a:r>
              <a:rPr lang="en-GB" noProof="0" dirty="0"/>
              <a:t>, los </a:t>
            </a:r>
            <a:r>
              <a:rPr lang="en-GB" noProof="0" dirty="0" err="1"/>
              <a:t>investigadores</a:t>
            </a:r>
            <a:r>
              <a:rPr lang="en-GB" noProof="0" dirty="0"/>
              <a:t> de la </a:t>
            </a:r>
            <a:r>
              <a:rPr lang="en-GB" noProof="0" dirty="0" err="1"/>
              <a:t>escena</a:t>
            </a:r>
            <a:r>
              <a:rPr lang="en-GB" noProof="0" dirty="0"/>
              <a:t> del </a:t>
            </a:r>
            <a:r>
              <a:rPr lang="en-GB" noProof="0" dirty="0" err="1"/>
              <a:t>crimen</a:t>
            </a:r>
            <a:r>
              <a:rPr lang="en-GB" noProof="0" dirty="0"/>
              <a:t> </a:t>
            </a:r>
            <a:r>
              <a:rPr lang="en-GB" noProof="0" dirty="0" err="1"/>
              <a:t>pueden</a:t>
            </a:r>
            <a:r>
              <a:rPr lang="en-GB" noProof="0" dirty="0"/>
              <a:t> </a:t>
            </a:r>
            <a:r>
              <a:rPr lang="en-GB" noProof="0" dirty="0" err="1"/>
              <a:t>encontrar</a:t>
            </a:r>
            <a:r>
              <a:rPr lang="en-GB" noProof="0" dirty="0"/>
              <a:t> y </a:t>
            </a:r>
            <a:r>
              <a:rPr lang="en-GB" noProof="0" dirty="0" err="1"/>
              <a:t>asegurar</a:t>
            </a:r>
            <a:r>
              <a:rPr lang="en-GB" noProof="0" dirty="0"/>
              <a:t> </a:t>
            </a:r>
            <a:r>
              <a:rPr lang="en-GB" noProof="0" dirty="0" err="1"/>
              <a:t>huellas</a:t>
            </a:r>
            <a:r>
              <a:rPr lang="en-GB" noProof="0" dirty="0"/>
              <a:t>, </a:t>
            </a:r>
            <a:r>
              <a:rPr lang="en-GB" noProof="0" dirty="0" err="1"/>
              <a:t>fibras</a:t>
            </a:r>
            <a:r>
              <a:rPr lang="en-GB" noProof="0" dirty="0"/>
              <a:t>, ADN y </a:t>
            </a:r>
            <a:r>
              <a:rPr lang="en-GB" noProof="0" dirty="0" err="1"/>
              <a:t>otras</a:t>
            </a:r>
            <a:r>
              <a:rPr lang="en-GB" noProof="0" dirty="0"/>
              <a:t> </a:t>
            </a:r>
            <a:r>
              <a:rPr lang="en-GB" noProof="0" dirty="0" err="1"/>
              <a:t>huellas</a:t>
            </a:r>
            <a:r>
              <a:rPr lang="en-GB" noProof="0" dirty="0"/>
              <a:t> </a:t>
            </a:r>
            <a:r>
              <a:rPr lang="en-GB" noProof="0" dirty="0" err="1"/>
              <a:t>como</a:t>
            </a:r>
            <a:r>
              <a:rPr lang="en-GB" noProof="0" dirty="0"/>
              <a:t> </a:t>
            </a:r>
            <a:r>
              <a:rPr lang="en-GB" noProof="0" dirty="0" err="1"/>
              <a:t>prueba</a:t>
            </a:r>
            <a:r>
              <a:rPr lang="en-GB" noProof="0" dirty="0"/>
              <a:t> que </a:t>
            </a:r>
            <a:r>
              <a:rPr lang="en-GB" noProof="0" dirty="0" err="1"/>
              <a:t>puede</a:t>
            </a:r>
            <a:r>
              <a:rPr lang="en-GB" noProof="0" dirty="0"/>
              <a:t> </a:t>
            </a:r>
            <a:r>
              <a:rPr lang="en-GB" noProof="0" dirty="0" err="1"/>
              <a:t>conducir</a:t>
            </a:r>
            <a:r>
              <a:rPr lang="en-GB" noProof="0" dirty="0"/>
              <a:t> al </a:t>
            </a:r>
            <a:r>
              <a:rPr lang="en-GB" noProof="0" dirty="0" err="1"/>
              <a:t>sospechoso</a:t>
            </a:r>
            <a:r>
              <a:rPr lang="en-GB" noProof="0" dirty="0"/>
              <a:t>. </a:t>
            </a:r>
            <a:r>
              <a:rPr lang="en-GB" noProof="0" dirty="0" err="1"/>
              <a:t>Rastros</a:t>
            </a:r>
            <a:r>
              <a:rPr lang="en-GB" noProof="0" dirty="0"/>
              <a:t> </a:t>
            </a:r>
            <a:r>
              <a:rPr lang="en-GB" noProof="0" dirty="0" err="1"/>
              <a:t>muy</a:t>
            </a:r>
            <a:r>
              <a:rPr lang="en-GB" noProof="0" dirty="0"/>
              <a:t> </a:t>
            </a:r>
            <a:r>
              <a:rPr lang="en-GB" noProof="0" dirty="0" err="1"/>
              <a:t>similares</a:t>
            </a:r>
            <a:r>
              <a:rPr lang="en-GB" noProof="0" dirty="0"/>
              <a:t> se </a:t>
            </a:r>
            <a:r>
              <a:rPr lang="en-GB" noProof="0" dirty="0" err="1"/>
              <a:t>pueden</a:t>
            </a:r>
            <a:r>
              <a:rPr lang="en-GB" noProof="0" dirty="0"/>
              <a:t> </a:t>
            </a:r>
            <a:r>
              <a:rPr lang="en-GB" noProof="0" dirty="0" err="1"/>
              <a:t>encontrar</a:t>
            </a:r>
            <a:r>
              <a:rPr lang="en-GB" noProof="0" dirty="0"/>
              <a:t> </a:t>
            </a:r>
            <a:r>
              <a:rPr lang="en-GB" noProof="0" dirty="0" err="1"/>
              <a:t>también</a:t>
            </a:r>
            <a:r>
              <a:rPr lang="en-GB" noProof="0" dirty="0"/>
              <a:t> </a:t>
            </a:r>
            <a:r>
              <a:rPr lang="en-GB" noProof="0" dirty="0" err="1"/>
              <a:t>en</a:t>
            </a:r>
            <a:r>
              <a:rPr lang="en-GB" noProof="0" dirty="0"/>
              <a:t> </a:t>
            </a:r>
            <a:r>
              <a:rPr lang="en-GB" noProof="0" dirty="0" err="1"/>
              <a:t>fuentes</a:t>
            </a:r>
            <a:r>
              <a:rPr lang="en-GB" noProof="0" dirty="0"/>
              <a:t> </a:t>
            </a:r>
            <a:r>
              <a:rPr lang="en-GB" noProof="0" dirty="0" err="1"/>
              <a:t>digitales</a:t>
            </a:r>
            <a:r>
              <a:rPr lang="en-GB" noProof="0" dirty="0"/>
              <a:t>: sitios web que el </a:t>
            </a:r>
            <a:r>
              <a:rPr lang="en-GB" noProof="0" dirty="0" err="1"/>
              <a:t>sospechoso</a:t>
            </a:r>
            <a:r>
              <a:rPr lang="en-GB" noProof="0" dirty="0"/>
              <a:t> ha </a:t>
            </a:r>
            <a:r>
              <a:rPr lang="en-GB" noProof="0" dirty="0" err="1"/>
              <a:t>visitado</a:t>
            </a:r>
            <a:r>
              <a:rPr lang="en-GB" noProof="0" dirty="0"/>
              <a:t>, </a:t>
            </a:r>
            <a:r>
              <a:rPr lang="en-GB" noProof="0" dirty="0" err="1"/>
              <a:t>documentos</a:t>
            </a:r>
            <a:r>
              <a:rPr lang="en-GB" noProof="0" dirty="0"/>
              <a:t> que </a:t>
            </a:r>
            <a:r>
              <a:rPr lang="en-GB" noProof="0" dirty="0" err="1"/>
              <a:t>creó</a:t>
            </a:r>
            <a:r>
              <a:rPr lang="en-GB" noProof="0" dirty="0"/>
              <a:t>, </a:t>
            </a:r>
            <a:r>
              <a:rPr lang="en-GB" noProof="0" dirty="0" err="1"/>
              <a:t>imágenes</a:t>
            </a:r>
            <a:r>
              <a:rPr lang="en-GB" noProof="0" dirty="0"/>
              <a:t> que </a:t>
            </a:r>
            <a:r>
              <a:rPr lang="en-GB" noProof="0" dirty="0" err="1"/>
              <a:t>abrió</a:t>
            </a:r>
            <a:r>
              <a:rPr lang="en-GB" noProof="0" dirty="0"/>
              <a:t> o </a:t>
            </a:r>
            <a:r>
              <a:rPr lang="en-GB" noProof="0" dirty="0" err="1"/>
              <a:t>incluso</a:t>
            </a:r>
            <a:r>
              <a:rPr lang="en-GB" noProof="0" dirty="0"/>
              <a:t> </a:t>
            </a:r>
            <a:r>
              <a:rPr lang="en-GB" noProof="0" dirty="0" err="1"/>
              <a:t>rastros</a:t>
            </a:r>
            <a:r>
              <a:rPr lang="en-GB" noProof="0" dirty="0"/>
              <a:t> de un </a:t>
            </a:r>
            <a:r>
              <a:rPr lang="en-GB" noProof="0" dirty="0" err="1"/>
              <a:t>atacante</a:t>
            </a:r>
            <a:r>
              <a:rPr lang="en-GB" noProof="0" dirty="0"/>
              <a:t> que </a:t>
            </a:r>
            <a:r>
              <a:rPr lang="en-GB" noProof="0" dirty="0" err="1"/>
              <a:t>entró</a:t>
            </a:r>
            <a:r>
              <a:rPr lang="en-GB" noProof="0" dirty="0"/>
              <a:t> </a:t>
            </a:r>
            <a:r>
              <a:rPr lang="en-GB" noProof="0" dirty="0" err="1"/>
              <a:t>en</a:t>
            </a:r>
            <a:r>
              <a:rPr lang="en-GB" noProof="0" dirty="0"/>
              <a:t> un </a:t>
            </a:r>
            <a:r>
              <a:rPr lang="en-GB" noProof="0" dirty="0" err="1"/>
              <a:t>sistema</a:t>
            </a:r>
            <a:r>
              <a:rPr lang="en-GB" noProof="0" dirty="0"/>
              <a:t>. Al </a:t>
            </a:r>
            <a:r>
              <a:rPr lang="en-GB" noProof="0" dirty="0" err="1"/>
              <a:t>igual</a:t>
            </a:r>
            <a:r>
              <a:rPr lang="en-GB" noProof="0" dirty="0"/>
              <a:t> que el ADN </a:t>
            </a:r>
            <a:r>
              <a:rPr lang="en-GB" noProof="0" dirty="0" err="1"/>
              <a:t>en</a:t>
            </a:r>
            <a:r>
              <a:rPr lang="en-GB" noProof="0" dirty="0"/>
              <a:t> la </a:t>
            </a:r>
            <a:r>
              <a:rPr lang="en-GB" noProof="0" dirty="0" err="1"/>
              <a:t>investigación</a:t>
            </a:r>
            <a:r>
              <a:rPr lang="en-GB" noProof="0" dirty="0"/>
              <a:t> </a:t>
            </a:r>
            <a:r>
              <a:rPr lang="en-GB" noProof="0" dirty="0" err="1"/>
              <a:t>forense</a:t>
            </a:r>
            <a:r>
              <a:rPr lang="en-GB" noProof="0" dirty="0"/>
              <a:t> </a:t>
            </a:r>
            <a:r>
              <a:rPr lang="en-GB" noProof="0" dirty="0" err="1"/>
              <a:t>tradicional</a:t>
            </a:r>
            <a:r>
              <a:rPr lang="en-GB" noProof="0" dirty="0"/>
              <a:t>, </a:t>
            </a:r>
            <a:r>
              <a:rPr lang="en-GB" noProof="0" dirty="0" err="1"/>
              <a:t>algunos</a:t>
            </a:r>
            <a:r>
              <a:rPr lang="en-GB" noProof="0" dirty="0"/>
              <a:t> </a:t>
            </a:r>
            <a:r>
              <a:rPr lang="en-GB" noProof="0" dirty="0" err="1"/>
              <a:t>rastros</a:t>
            </a:r>
            <a:r>
              <a:rPr lang="en-GB" noProof="0" dirty="0"/>
              <a:t> </a:t>
            </a:r>
            <a:r>
              <a:rPr lang="en-GB" noProof="0" dirty="0" err="1"/>
              <a:t>digitales</a:t>
            </a:r>
            <a:r>
              <a:rPr lang="en-GB" noProof="0" dirty="0"/>
              <a:t> </a:t>
            </a:r>
            <a:r>
              <a:rPr lang="en-GB" noProof="0" dirty="0" err="1"/>
              <a:t>tampoco</a:t>
            </a:r>
            <a:r>
              <a:rPr lang="en-GB" noProof="0" dirty="0"/>
              <a:t> son </a:t>
            </a:r>
            <a:r>
              <a:rPr lang="en-GB" noProof="0" dirty="0" err="1"/>
              <a:t>obvios</a:t>
            </a:r>
            <a:r>
              <a:rPr lang="en-GB" noProof="0" dirty="0"/>
              <a:t> para </a:t>
            </a:r>
            <a:r>
              <a:rPr lang="en-GB" noProof="0" dirty="0" err="1"/>
              <a:t>ver</a:t>
            </a:r>
            <a:r>
              <a:rPr lang="en-GB" noProof="0" dirty="0"/>
              <a:t> y </a:t>
            </a:r>
            <a:r>
              <a:rPr lang="en-GB" noProof="0" dirty="0" err="1"/>
              <a:t>necesitan</a:t>
            </a:r>
            <a:r>
              <a:rPr lang="en-GB" noProof="0" dirty="0"/>
              <a:t> </a:t>
            </a:r>
            <a:r>
              <a:rPr lang="en-GB" noProof="0" dirty="0" err="1"/>
              <a:t>técnicas</a:t>
            </a:r>
            <a:r>
              <a:rPr lang="en-GB" noProof="0" dirty="0"/>
              <a:t> </a:t>
            </a:r>
            <a:r>
              <a:rPr lang="en-GB" noProof="0" dirty="0" err="1"/>
              <a:t>especiales</a:t>
            </a:r>
            <a:r>
              <a:rPr lang="en-GB" noProof="0" dirty="0"/>
              <a:t> para </a:t>
            </a:r>
            <a:r>
              <a:rPr lang="en-GB" noProof="0" dirty="0" err="1"/>
              <a:t>extraer</a:t>
            </a:r>
            <a:r>
              <a:rPr lang="en-GB" noProof="0" dirty="0"/>
              <a:t> el </a:t>
            </a:r>
            <a:r>
              <a:rPr lang="en-GB" noProof="0" dirty="0" err="1"/>
              <a:t>contenido</a:t>
            </a:r>
            <a:r>
              <a:rPr lang="en-GB" noProof="0" dirty="0"/>
              <a:t> </a:t>
            </a:r>
            <a:r>
              <a:rPr lang="en-GB" noProof="0" dirty="0" err="1"/>
              <a:t>probatorio</a:t>
            </a:r>
            <a:r>
              <a:rPr lang="en-GB" noProof="0" dirty="0"/>
              <a:t> de </a:t>
            </a:r>
            <a:r>
              <a:rPr lang="en-GB" noProof="0" dirty="0" err="1"/>
              <a:t>ellos</a:t>
            </a:r>
            <a:r>
              <a:rPr lang="en-GB" noProof="0" dirty="0"/>
              <a:t>. [</a:t>
            </a:r>
            <a:r>
              <a:rPr lang="en-GB" noProof="0" dirty="0" err="1"/>
              <a:t>haga</a:t>
            </a:r>
            <a:r>
              <a:rPr lang="en-GB" noProof="0" dirty="0"/>
              <a:t> </a:t>
            </a:r>
            <a:r>
              <a:rPr lang="en-GB" noProof="0" dirty="0" err="1"/>
              <a:t>clic</a:t>
            </a:r>
            <a:r>
              <a:rPr lang="en-GB" noProof="0" dirty="0"/>
              <a:t>] </a:t>
            </a:r>
            <a:r>
              <a:rPr lang="en-GB" noProof="0" dirty="0" err="1"/>
              <a:t>Fragmentos</a:t>
            </a:r>
            <a:r>
              <a:rPr lang="en-GB" noProof="0" dirty="0"/>
              <a:t> de </a:t>
            </a:r>
            <a:r>
              <a:rPr lang="en-GB" noProof="0" dirty="0" err="1"/>
              <a:t>archivos</a:t>
            </a:r>
            <a:r>
              <a:rPr lang="en-GB" noProof="0" dirty="0"/>
              <a:t> </a:t>
            </a:r>
            <a:r>
              <a:rPr lang="en-GB" noProof="0" dirty="0" err="1"/>
              <a:t>en</a:t>
            </a:r>
            <a:r>
              <a:rPr lang="en-GB" noProof="0" dirty="0"/>
              <a:t> </a:t>
            </a:r>
            <a:r>
              <a:rPr lang="en-GB" noProof="0" dirty="0" err="1"/>
              <a:t>áreas</a:t>
            </a:r>
            <a:r>
              <a:rPr lang="en-GB" noProof="0" dirty="0"/>
              <a:t> no </a:t>
            </a:r>
            <a:r>
              <a:rPr lang="en-GB" noProof="0" dirty="0" err="1"/>
              <a:t>asignadas</a:t>
            </a:r>
            <a:r>
              <a:rPr lang="en-GB" noProof="0" dirty="0"/>
              <a:t> </a:t>
            </a:r>
            <a:r>
              <a:rPr lang="en-GB" noProof="0" dirty="0" err="1"/>
              <a:t>en</a:t>
            </a:r>
            <a:r>
              <a:rPr lang="en-GB" noProof="0" dirty="0"/>
              <a:t> discos son un </a:t>
            </a:r>
            <a:r>
              <a:rPr lang="en-GB" noProof="0" dirty="0" err="1"/>
              <a:t>ejemplo</a:t>
            </a:r>
            <a:r>
              <a:rPr lang="en-GB" noProof="0" dirty="0"/>
              <a:t> para </a:t>
            </a:r>
            <a:r>
              <a:rPr lang="en-GB" noProof="0" dirty="0" err="1"/>
              <a:t>eso</a:t>
            </a:r>
            <a:r>
              <a:rPr lang="en-GB" noProof="0" dirty="0"/>
              <a:t>. A </a:t>
            </a:r>
            <a:r>
              <a:rPr lang="en-GB" noProof="0" dirty="0" err="1"/>
              <a:t>veces</a:t>
            </a:r>
            <a:r>
              <a:rPr lang="en-GB" noProof="0" dirty="0"/>
              <a:t>, los </a:t>
            </a:r>
            <a:r>
              <a:rPr lang="en-GB" noProof="0" dirty="0" err="1"/>
              <a:t>examinadores</a:t>
            </a:r>
            <a:r>
              <a:rPr lang="en-GB" noProof="0" dirty="0"/>
              <a:t> </a:t>
            </a:r>
            <a:r>
              <a:rPr lang="en-GB" noProof="0" dirty="0" err="1"/>
              <a:t>forenses</a:t>
            </a:r>
            <a:r>
              <a:rPr lang="en-GB" noProof="0" dirty="0"/>
              <a:t> </a:t>
            </a:r>
            <a:r>
              <a:rPr lang="en-GB" noProof="0" dirty="0" err="1"/>
              <a:t>tienen</a:t>
            </a:r>
            <a:r>
              <a:rPr lang="en-GB" noProof="0" dirty="0"/>
              <a:t> que </a:t>
            </a:r>
            <a:r>
              <a:rPr lang="en-GB" noProof="0" dirty="0" err="1"/>
              <a:t>profundizar</a:t>
            </a:r>
            <a:r>
              <a:rPr lang="en-GB" noProof="0" dirty="0"/>
              <a:t> </a:t>
            </a:r>
            <a:r>
              <a:rPr lang="en-GB" noProof="0" dirty="0" err="1"/>
              <a:t>en</a:t>
            </a:r>
            <a:r>
              <a:rPr lang="en-GB" noProof="0" dirty="0"/>
              <a:t> las </a:t>
            </a:r>
            <a:r>
              <a:rPr lang="en-GB" noProof="0" dirty="0" err="1"/>
              <a:t>estructuras</a:t>
            </a:r>
            <a:r>
              <a:rPr lang="en-GB" noProof="0" dirty="0"/>
              <a:t> de los discos, los </a:t>
            </a:r>
            <a:r>
              <a:rPr lang="en-GB" noProof="0" dirty="0" err="1"/>
              <a:t>sistemas</a:t>
            </a:r>
            <a:r>
              <a:rPr lang="en-GB" noProof="0" dirty="0"/>
              <a:t> de </a:t>
            </a:r>
            <a:r>
              <a:rPr lang="en-GB" noProof="0" dirty="0" err="1"/>
              <a:t>archivos</a:t>
            </a:r>
            <a:r>
              <a:rPr lang="en-GB" noProof="0" dirty="0"/>
              <a:t>, los </a:t>
            </a:r>
            <a:r>
              <a:rPr lang="en-GB" noProof="0" dirty="0" err="1"/>
              <a:t>espacios</a:t>
            </a:r>
            <a:r>
              <a:rPr lang="en-GB" noProof="0" dirty="0"/>
              <a:t> de </a:t>
            </a:r>
            <a:r>
              <a:rPr lang="en-GB" noProof="0" dirty="0" err="1"/>
              <a:t>holgura</a:t>
            </a:r>
            <a:r>
              <a:rPr lang="en-GB" noProof="0" dirty="0"/>
              <a:t> y las </a:t>
            </a:r>
            <a:r>
              <a:rPr lang="en-GB" noProof="0" dirty="0" err="1"/>
              <a:t>estructuras</a:t>
            </a:r>
            <a:r>
              <a:rPr lang="en-GB" noProof="0" dirty="0"/>
              <a:t> de </a:t>
            </a:r>
            <a:r>
              <a:rPr lang="en-GB" noProof="0" dirty="0" err="1"/>
              <a:t>datos</a:t>
            </a:r>
            <a:r>
              <a:rPr lang="en-GB" noProof="0" dirty="0"/>
              <a:t> de </a:t>
            </a:r>
            <a:r>
              <a:rPr lang="en-GB" noProof="0" dirty="0" err="1"/>
              <a:t>propiedad</a:t>
            </a:r>
            <a:r>
              <a:rPr lang="en-GB" noProof="0" dirty="0"/>
              <a:t> para </a:t>
            </a:r>
            <a:r>
              <a:rPr lang="en-GB" noProof="0" dirty="0" err="1"/>
              <a:t>encontrar</a:t>
            </a:r>
            <a:r>
              <a:rPr lang="en-GB" noProof="0" dirty="0"/>
              <a:t> la </a:t>
            </a:r>
            <a:r>
              <a:rPr lang="en-GB" noProof="0" dirty="0" err="1"/>
              <a:t>prueba</a:t>
            </a:r>
            <a:r>
              <a:rPr lang="en-GB" noProof="0" dirty="0"/>
              <a:t> que </a:t>
            </a:r>
            <a:r>
              <a:rPr lang="en-GB" noProof="0" dirty="0" err="1"/>
              <a:t>necesita</a:t>
            </a:r>
            <a:r>
              <a:rPr lang="en-GB" noProof="0" dirty="0"/>
              <a:t> para </a:t>
            </a:r>
            <a:r>
              <a:rPr lang="en-GB" noProof="0" dirty="0" err="1"/>
              <a:t>su</a:t>
            </a:r>
            <a:r>
              <a:rPr lang="en-GB" noProof="0" dirty="0"/>
              <a:t> </a:t>
            </a:r>
            <a:r>
              <a:rPr lang="en-GB" noProof="0" dirty="0" err="1"/>
              <a:t>prueba</a:t>
            </a:r>
            <a:r>
              <a:rPr lang="en-GB" noProof="0" dirty="0"/>
              <a:t>.</a:t>
            </a:r>
            <a:endParaRPr lang="es-E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153</a:t>
            </a:fld>
            <a:endParaRPr lang="es-ES"/>
          </a:p>
        </p:txBody>
      </p:sp>
    </p:spTree>
    <p:extLst>
      <p:ext uri="{BB962C8B-B14F-4D97-AF65-F5344CB8AC3E}">
        <p14:creationId xmlns:p14="http://schemas.microsoft.com/office/powerpoint/2010/main" val="13870381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a:t>Nota: Esta diapositiva está animada</a:t>
            </a:r>
            <a:endParaRPr lang="es-ES" dirty="0"/>
          </a:p>
          <a:p>
            <a:endParaRPr lang="es-ES" dirty="0"/>
          </a:p>
          <a:p>
            <a:r>
              <a:rPr dirty="0"/>
              <a:t>[haga clic] Aquí hay otro ejemplo de similitudes entre las ciencias forenses tradicionales y la investigación forense digital. Cuando los investigadores encuentran huellas dactilares en la herramienta que se utilizó en un delito, escanean su base de datos para encontrar la misma huella digital. Si tienen éxito en su búsqueda, definitivamente pueden decir que la huella dactilar en la herramienta pertenece a una persona específica en su base de datos. En el análisis forense digital hay una forma similar de comparar y encontrar cierto archivo y de demostrar que el archivo que se buscó y el archivo que se encontró coinciden exactamente. Tal vez algunos de ustedes han escuchado acerca de tales métodos. ¿Alguien tiene alguna idea?</a:t>
            </a:r>
          </a:p>
          <a:p>
            <a:endParaRPr lang="es-ES" baseline="0" dirty="0"/>
          </a:p>
          <a:p>
            <a:r>
              <a:rPr dirty="0"/>
              <a:t>[haga clic] ¿Quizás ahora? Hashing es el término que estaba buscando. En un análisis hash, el examinador forense calcula las sumas de hash de un archivo o un disco. MD5, SHA-1, SHA-256, etc. son solo algunos de los ejemplos más comunes de algoritmos hash criptográficos. Una vez que este valor hash, que básicamente es una larga cadena de números y letras, se ha calculado que es exclusivo del contenido de este archivo. Ningún otro archivo tendrá el mismo valor hash, excepto si tiene exactamente el mismo contenido. Es por eso que los examinadores pueden usar los valores de hash para buscar archivos destacables y para verificar si el contenido de una copia forense de un disco duro es el mismo que el del disco duro original.</a:t>
            </a:r>
          </a:p>
          <a:p>
            <a:endParaRPr lang="es-ES" baseline="0" dirty="0"/>
          </a:p>
          <a:p>
            <a:r>
              <a:rPr dirty="0"/>
              <a:t>En términos de probabilidad: ¿Cuán probable es que dos personas tengan la misma huella digital? </a:t>
            </a:r>
            <a:r>
              <a:rPr lang="de-DE" sz="1200" b="1" i="0" u="none" strike="noStrike" kern="1200" baseline="0" dirty="0">
                <a:solidFill>
                  <a:schemeClr val="tx1"/>
                </a:solidFill>
                <a:latin typeface="+mn-lt"/>
              </a:rPr>
              <a:t>¡De 1 a 64 mil millones!</a:t>
            </a:r>
            <a:r>
              <a:rPr lang="de-DE" sz="1200" b="0" i="0" u="none" strike="noStrike" kern="1200" baseline="0" dirty="0">
                <a:solidFill>
                  <a:schemeClr val="tx1"/>
                </a:solidFill>
                <a:latin typeface="+mn-lt"/>
              </a:rPr>
              <a:t> </a:t>
            </a:r>
            <a:r>
              <a:rPr dirty="0"/>
              <a:t>[haga clic] ¿Y cuán probable diría que es ganar el gordo en el Euromillones?</a:t>
            </a:r>
            <a:r>
              <a:rPr lang="de-DE" sz="1200" b="0" i="0" u="none" strike="noStrike" kern="1200" baseline="0" dirty="0">
                <a:solidFill>
                  <a:schemeClr val="tx1"/>
                </a:solidFill>
                <a:latin typeface="+mn-lt"/>
              </a:rPr>
              <a:t> </a:t>
            </a:r>
            <a:r>
              <a:rPr lang="de-DE" sz="1200" b="1" i="0" u="none" strike="noStrike" kern="1200" baseline="0" dirty="0">
                <a:solidFill>
                  <a:schemeClr val="tx1"/>
                </a:solidFill>
                <a:latin typeface="+mn-lt"/>
              </a:rPr>
              <a:t>¡De 1 a 116 millones! </a:t>
            </a:r>
            <a:r>
              <a:rPr dirty="0" err="1"/>
              <a:t>Ahora</a:t>
            </a:r>
            <a:r>
              <a:rPr dirty="0"/>
              <a:t> que conoce estas cifras, ¿cuán alta cree que es la probabilidad de que dos archivos tengan el mismo valor hash?</a:t>
            </a:r>
            <a:r>
              <a:rPr lang="de-DE" sz="1200" b="0" i="0" u="none" strike="noStrike" kern="1200" baseline="0" dirty="0">
                <a:solidFill>
                  <a:schemeClr val="tx1"/>
                </a:solidFill>
                <a:latin typeface="+mn-lt"/>
              </a:rPr>
              <a:t> </a:t>
            </a:r>
            <a:r>
              <a:rPr dirty="0"/>
              <a:t>Usando el algoritmo MD5, la probabilidad de que dos archivos tengan el mismo valor es [clic] 1</a:t>
            </a:r>
            <a:r>
              <a:rPr b="1" dirty="0"/>
              <a:t> a más de 340 trillones de trillones</a:t>
            </a:r>
            <a:r>
              <a:rPr dirty="0"/>
              <a:t> (2 con la potencia de 128), mientras que la probabilidad con SHA-1 es d más de </a:t>
            </a:r>
            <a:r>
              <a:rPr b="1" dirty="0"/>
              <a:t>un trillones de trillones de trillones</a:t>
            </a:r>
            <a:r>
              <a:rPr dirty="0"/>
              <a:t> (2 con la potencia de 160).</a:t>
            </a:r>
            <a:r>
              <a:rPr lang="de-DE" sz="1200" b="0" i="0" u="none" strike="noStrike" kern="1200" baseline="0" dirty="0">
                <a:solidFill>
                  <a:schemeClr val="tx1"/>
                </a:solidFill>
                <a:latin typeface="+mn-lt"/>
              </a:rPr>
              <a:t> </a:t>
            </a:r>
            <a:r>
              <a:rPr dirty="0"/>
              <a:t>Sin embargo – solo para que lo oiga – los investigadores lograron producir colisiones de hash en condiciones de laboratorio.</a:t>
            </a:r>
          </a:p>
          <a:p>
            <a:endParaRPr lang="es-ES" sz="1200" b="0" i="0" u="none" strike="noStrike" kern="1200" baseline="0" dirty="0">
              <a:solidFill>
                <a:schemeClr val="tx1"/>
              </a:solidFill>
              <a:latin typeface="+mn-lt"/>
              <a:ea typeface="+mn-ea"/>
              <a:cs typeface="+mn-cs"/>
            </a:endParaRPr>
          </a:p>
          <a:p>
            <a:endParaRPr lang="es-ES"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154</a:t>
            </a:fld>
            <a:endParaRPr lang="es-ES"/>
          </a:p>
        </p:txBody>
      </p:sp>
    </p:spTree>
    <p:extLst>
      <p:ext uri="{BB962C8B-B14F-4D97-AF65-F5344CB8AC3E}">
        <p14:creationId xmlns:p14="http://schemas.microsoft.com/office/powerpoint/2010/main" val="166891143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a:t>Ahora que ha visto cómo los análisis forenses digitales son similares a otras ciencias forenses tradicionales, veremos cómo se define la investigación forense digital y cómo funciona.</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155</a:t>
            </a:fld>
            <a:endParaRPr lang="es-ES"/>
          </a:p>
        </p:txBody>
      </p:sp>
    </p:spTree>
    <p:extLst>
      <p:ext uri="{BB962C8B-B14F-4D97-AF65-F5344CB8AC3E}">
        <p14:creationId xmlns:p14="http://schemas.microsoft.com/office/powerpoint/2010/main" val="17455250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a:t>Definición:</a:t>
            </a:r>
          </a:p>
          <a:p>
            <a:pPr marL="0" marR="0" indent="0" algn="l" defTabSz="457200" rtl="0" eaLnBrk="1" fontAlgn="auto" latinLnBrk="0" hangingPunct="1">
              <a:lnSpc>
                <a:spcPct val="100000"/>
              </a:lnSpc>
              <a:spcBef>
                <a:spcPts val="0"/>
              </a:spcBef>
              <a:spcAft>
                <a:spcPts val="0"/>
              </a:spcAft>
              <a:buClrTx/>
              <a:buSzTx/>
              <a:buFontTx/>
              <a:buNone/>
              <a:tabLst/>
              <a:defRPr/>
            </a:pPr>
            <a:endParaRPr lang="es-ES" baseline="0" dirty="0"/>
          </a:p>
          <a:p>
            <a:pPr marL="0" indent="0" algn="just">
              <a:spcBef>
                <a:spcPts val="0"/>
              </a:spcBef>
              <a:buNone/>
              <a:defRPr/>
            </a:pPr>
            <a:r>
              <a:rPr lang="en-US" sz="1200" dirty="0"/>
              <a:t>La </a:t>
            </a:r>
            <a:r>
              <a:rPr lang="en-US" sz="1200" dirty="0" err="1"/>
              <a:t>ciencia</a:t>
            </a:r>
            <a:r>
              <a:rPr lang="en-US" sz="1200" dirty="0"/>
              <a:t> </a:t>
            </a:r>
            <a:r>
              <a:rPr lang="en-US" sz="1200" dirty="0" err="1"/>
              <a:t>forense</a:t>
            </a:r>
            <a:r>
              <a:rPr lang="en-US" sz="1200" dirty="0"/>
              <a:t> es el </a:t>
            </a:r>
            <a:r>
              <a:rPr lang="en-US" sz="1200" dirty="0" err="1"/>
              <a:t>estudio</a:t>
            </a:r>
            <a:r>
              <a:rPr lang="en-US" sz="1200" dirty="0"/>
              <a:t> de </a:t>
            </a:r>
            <a:r>
              <a:rPr lang="en-US" sz="1200" dirty="0" err="1"/>
              <a:t>cualquier</a:t>
            </a:r>
            <a:r>
              <a:rPr lang="en-US" sz="1200" dirty="0"/>
              <a:t> campo </a:t>
            </a:r>
            <a:r>
              <a:rPr lang="en-US" sz="1200" dirty="0" err="1"/>
              <a:t>en</a:t>
            </a:r>
            <a:r>
              <a:rPr lang="en-US" sz="1200" dirty="0"/>
              <a:t> lo que </a:t>
            </a:r>
            <a:r>
              <a:rPr lang="en-US" sz="1200" dirty="0" err="1"/>
              <a:t>respecta</a:t>
            </a:r>
            <a:r>
              <a:rPr lang="en-US" sz="1200" dirty="0"/>
              <a:t> a </a:t>
            </a:r>
            <a:r>
              <a:rPr lang="en-US" sz="1200" dirty="0" err="1"/>
              <a:t>asuntos</a:t>
            </a:r>
            <a:r>
              <a:rPr lang="en-US" sz="1200" dirty="0"/>
              <a:t> </a:t>
            </a:r>
            <a:r>
              <a:rPr lang="en-US" sz="1200" dirty="0" err="1"/>
              <a:t>legales</a:t>
            </a:r>
            <a:r>
              <a:rPr lang="en-US" sz="1200" dirty="0"/>
              <a:t>. La </a:t>
            </a:r>
            <a:r>
              <a:rPr lang="en-US" sz="1200" dirty="0" err="1"/>
              <a:t>prueba</a:t>
            </a:r>
            <a:r>
              <a:rPr lang="en-US" sz="1200" dirty="0"/>
              <a:t> </a:t>
            </a:r>
            <a:r>
              <a:rPr lang="en-US" sz="1200" dirty="0" err="1"/>
              <a:t>forense</a:t>
            </a:r>
            <a:r>
              <a:rPr lang="en-US" sz="1200" dirty="0"/>
              <a:t> se </a:t>
            </a:r>
            <a:r>
              <a:rPr lang="en-US" sz="1200" dirty="0" err="1"/>
              <a:t>refiere</a:t>
            </a:r>
            <a:r>
              <a:rPr lang="en-US" sz="1200" dirty="0"/>
              <a:t> </a:t>
            </a:r>
            <a:r>
              <a:rPr lang="en-US" sz="1200" dirty="0" err="1"/>
              <a:t>más</a:t>
            </a:r>
            <a:r>
              <a:rPr lang="en-US" sz="1200" dirty="0"/>
              <a:t> </a:t>
            </a:r>
            <a:r>
              <a:rPr lang="en-US" sz="1200" dirty="0" err="1"/>
              <a:t>específicamente</a:t>
            </a:r>
            <a:r>
              <a:rPr lang="en-US" sz="1200" dirty="0"/>
              <a:t> a la </a:t>
            </a:r>
            <a:r>
              <a:rPr lang="en-US" sz="1200" dirty="0" err="1"/>
              <a:t>prueba</a:t>
            </a:r>
            <a:r>
              <a:rPr lang="en-US" sz="1200" dirty="0"/>
              <a:t> que </a:t>
            </a:r>
            <a:r>
              <a:rPr lang="en-US" sz="1200" dirty="0" err="1"/>
              <a:t>cumple</a:t>
            </a:r>
            <a:r>
              <a:rPr lang="en-US" sz="1200" dirty="0"/>
              <a:t> con los </a:t>
            </a:r>
            <a:r>
              <a:rPr lang="en-US" sz="1200" dirty="0" err="1"/>
              <a:t>estándares</a:t>
            </a:r>
            <a:r>
              <a:rPr lang="en-US" sz="1200" dirty="0"/>
              <a:t> </a:t>
            </a:r>
            <a:r>
              <a:rPr lang="en-US" sz="1200" dirty="0" err="1"/>
              <a:t>más</a:t>
            </a:r>
            <a:r>
              <a:rPr lang="en-US" sz="1200" dirty="0"/>
              <a:t> </a:t>
            </a:r>
            <a:r>
              <a:rPr lang="en-US" sz="1200" dirty="0" err="1"/>
              <a:t>estrictos</a:t>
            </a:r>
            <a:r>
              <a:rPr lang="en-US" sz="1200" dirty="0"/>
              <a:t> de </a:t>
            </a:r>
            <a:r>
              <a:rPr lang="en-US" sz="1200" dirty="0" err="1"/>
              <a:t>fiabilidad</a:t>
            </a:r>
            <a:r>
              <a:rPr lang="en-US" sz="1200" dirty="0"/>
              <a:t> e </a:t>
            </a:r>
            <a:r>
              <a:rPr lang="en-US" sz="1200" dirty="0" err="1"/>
              <a:t>integridad</a:t>
            </a:r>
            <a:r>
              <a:rPr lang="en-US" sz="1200" dirty="0"/>
              <a:t> </a:t>
            </a:r>
            <a:r>
              <a:rPr lang="en-US" sz="1200" dirty="0" err="1"/>
              <a:t>científica</a:t>
            </a:r>
            <a:r>
              <a:rPr lang="en-US" sz="1200" dirty="0"/>
              <a:t> para la </a:t>
            </a:r>
            <a:r>
              <a:rPr lang="en-US" sz="1200" dirty="0" err="1"/>
              <a:t>admisibilidad</a:t>
            </a:r>
            <a:r>
              <a:rPr lang="en-US" sz="1200" dirty="0"/>
              <a:t> </a:t>
            </a:r>
            <a:r>
              <a:rPr lang="en-US" sz="1200" dirty="0" err="1"/>
              <a:t>en</a:t>
            </a:r>
            <a:r>
              <a:rPr lang="en-US" sz="1200" dirty="0"/>
              <a:t> los </a:t>
            </a:r>
            <a:r>
              <a:rPr lang="en-US" sz="1200" dirty="0" err="1"/>
              <a:t>tribunales</a:t>
            </a:r>
            <a:r>
              <a:rPr lang="en-US" sz="1200" dirty="0"/>
              <a:t>. </a:t>
            </a:r>
          </a:p>
          <a:p>
            <a:pPr marL="0" indent="0" algn="just">
              <a:spcBef>
                <a:spcPts val="0"/>
              </a:spcBef>
              <a:buNone/>
              <a:defRPr/>
            </a:pPr>
            <a:endParaRPr lang="es-ES" sz="1200" dirty="0"/>
          </a:p>
          <a:p>
            <a:pPr marL="0" indent="0" algn="just">
              <a:spcBef>
                <a:spcPts val="0"/>
              </a:spcBef>
              <a:buNone/>
              <a:defRPr/>
            </a:pPr>
            <a:r>
              <a:rPr lang="en-US" sz="1200" dirty="0"/>
              <a:t>La </a:t>
            </a:r>
            <a:r>
              <a:rPr lang="en-US" sz="1200" dirty="0" err="1"/>
              <a:t>ciencia</a:t>
            </a:r>
            <a:r>
              <a:rPr lang="en-US" sz="1200" dirty="0"/>
              <a:t> </a:t>
            </a:r>
            <a:r>
              <a:rPr lang="en-US" sz="1200" dirty="0" err="1"/>
              <a:t>forense</a:t>
            </a:r>
            <a:r>
              <a:rPr lang="en-US" sz="1200" dirty="0"/>
              <a:t> digital es una </a:t>
            </a:r>
            <a:r>
              <a:rPr lang="en-US" sz="1200" dirty="0" err="1"/>
              <a:t>rama</a:t>
            </a:r>
            <a:r>
              <a:rPr lang="en-US" sz="1200" dirty="0"/>
              <a:t> de la </a:t>
            </a:r>
            <a:r>
              <a:rPr lang="en-US" sz="1200" dirty="0" err="1"/>
              <a:t>ciencia</a:t>
            </a:r>
            <a:r>
              <a:rPr lang="en-US" sz="1200" dirty="0"/>
              <a:t> </a:t>
            </a:r>
            <a:r>
              <a:rPr lang="en-US" sz="1200" dirty="0" err="1"/>
              <a:t>forense</a:t>
            </a:r>
            <a:r>
              <a:rPr lang="en-US" sz="1200" dirty="0"/>
              <a:t> </a:t>
            </a:r>
            <a:r>
              <a:rPr lang="en-US" sz="1200" dirty="0" err="1"/>
              <a:t>relacionada</a:t>
            </a:r>
            <a:r>
              <a:rPr lang="en-US" sz="1200" dirty="0"/>
              <a:t> con la </a:t>
            </a:r>
            <a:r>
              <a:rPr lang="en-US" sz="1200" dirty="0" err="1"/>
              <a:t>adquisición</a:t>
            </a:r>
            <a:r>
              <a:rPr lang="en-US" sz="1200" dirty="0"/>
              <a:t>, el </a:t>
            </a:r>
            <a:r>
              <a:rPr lang="en-US" sz="1200" dirty="0" err="1"/>
              <a:t>procesamiento</a:t>
            </a:r>
            <a:r>
              <a:rPr lang="en-US" sz="1200" dirty="0"/>
              <a:t>, el </a:t>
            </a:r>
            <a:r>
              <a:rPr lang="en-US" sz="1200" dirty="0" err="1"/>
              <a:t>análisis</a:t>
            </a:r>
            <a:r>
              <a:rPr lang="en-US" sz="1200" dirty="0"/>
              <a:t> y el </a:t>
            </a:r>
            <a:r>
              <a:rPr lang="en-US" sz="1200" dirty="0" err="1"/>
              <a:t>informe</a:t>
            </a:r>
            <a:r>
              <a:rPr lang="en-US" sz="1200" dirty="0"/>
              <a:t> de </a:t>
            </a:r>
            <a:r>
              <a:rPr lang="en-US" sz="1200" dirty="0" err="1"/>
              <a:t>pruebas</a:t>
            </a:r>
            <a:r>
              <a:rPr lang="en-US" sz="1200" dirty="0"/>
              <a:t> que se </a:t>
            </a:r>
            <a:r>
              <a:rPr lang="en-US" sz="1200" dirty="0" err="1"/>
              <a:t>almacenan</a:t>
            </a:r>
            <a:r>
              <a:rPr lang="en-US" sz="1200" dirty="0"/>
              <a:t> </a:t>
            </a:r>
            <a:r>
              <a:rPr lang="en-US" sz="1200" dirty="0" err="1"/>
              <a:t>en</a:t>
            </a:r>
            <a:r>
              <a:rPr lang="en-US" sz="1200" dirty="0"/>
              <a:t> </a:t>
            </a:r>
            <a:r>
              <a:rPr lang="en-US" sz="1200" dirty="0" err="1"/>
              <a:t>sistemas</a:t>
            </a:r>
            <a:r>
              <a:rPr lang="en-US" sz="1200" dirty="0"/>
              <a:t> </a:t>
            </a:r>
            <a:r>
              <a:rPr lang="en-US" sz="1200" dirty="0" err="1"/>
              <a:t>informáticos</a:t>
            </a:r>
            <a:r>
              <a:rPr lang="en-US" sz="1200" dirty="0"/>
              <a:t>, </a:t>
            </a:r>
            <a:r>
              <a:rPr lang="en-US" sz="1200" dirty="0" err="1"/>
              <a:t>dispositivos</a:t>
            </a:r>
            <a:r>
              <a:rPr lang="en-US" sz="1200" dirty="0"/>
              <a:t> </a:t>
            </a:r>
            <a:r>
              <a:rPr lang="en-US" sz="1200" dirty="0" err="1"/>
              <a:t>digitales</a:t>
            </a:r>
            <a:r>
              <a:rPr lang="en-US" sz="1200" dirty="0"/>
              <a:t> y </a:t>
            </a:r>
            <a:r>
              <a:rPr lang="en-US" sz="1200" dirty="0" err="1"/>
              <a:t>otros</a:t>
            </a:r>
            <a:r>
              <a:rPr lang="en-US" sz="1200" dirty="0"/>
              <a:t> </a:t>
            </a:r>
            <a:r>
              <a:rPr lang="en-US" sz="1200" dirty="0" err="1"/>
              <a:t>medios</a:t>
            </a:r>
            <a:r>
              <a:rPr lang="en-US" sz="1200" dirty="0"/>
              <a:t> de </a:t>
            </a:r>
            <a:r>
              <a:rPr lang="en-US" sz="1200" dirty="0" err="1"/>
              <a:t>almacenamiento</a:t>
            </a:r>
            <a:r>
              <a:rPr lang="en-US" sz="1200" dirty="0"/>
              <a:t> con el </a:t>
            </a:r>
            <a:r>
              <a:rPr lang="en-US" sz="1200" dirty="0" err="1"/>
              <a:t>objetivo</a:t>
            </a:r>
            <a:r>
              <a:rPr lang="en-US" sz="1200" dirty="0"/>
              <a:t> de la </a:t>
            </a:r>
            <a:r>
              <a:rPr lang="en-US" sz="1200" dirty="0" err="1"/>
              <a:t>admisibilidad</a:t>
            </a:r>
            <a:r>
              <a:rPr lang="en-US" sz="1200" dirty="0"/>
              <a:t> </a:t>
            </a:r>
            <a:r>
              <a:rPr lang="en-US" sz="1200" dirty="0" err="1"/>
              <a:t>en</a:t>
            </a:r>
            <a:r>
              <a:rPr lang="en-US" sz="1200" dirty="0"/>
              <a:t> los </a:t>
            </a:r>
            <a:r>
              <a:rPr lang="en-US" sz="1200" dirty="0" err="1"/>
              <a:t>tribunales</a:t>
            </a:r>
            <a:r>
              <a:rPr lang="en-US" sz="1200" dirty="0"/>
              <a:t>.</a:t>
            </a:r>
          </a:p>
          <a:p>
            <a:endParaRPr lang="es-ES"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156</a:t>
            </a:fld>
            <a:endParaRPr lang="es-ES"/>
          </a:p>
        </p:txBody>
      </p:sp>
    </p:spTree>
    <p:extLst>
      <p:ext uri="{BB962C8B-B14F-4D97-AF65-F5344CB8AC3E}">
        <p14:creationId xmlns:p14="http://schemas.microsoft.com/office/powerpoint/2010/main" val="19082556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r>
              <a:rPr lang="en-GB" noProof="0" dirty="0"/>
              <a:t>Hay </a:t>
            </a:r>
            <a:r>
              <a:rPr lang="en-GB" noProof="0" dirty="0" err="1"/>
              <a:t>tres</a:t>
            </a:r>
            <a:r>
              <a:rPr lang="en-GB" noProof="0" dirty="0"/>
              <a:t> </a:t>
            </a:r>
            <a:r>
              <a:rPr lang="en-GB" noProof="0" dirty="0" err="1"/>
              <a:t>categorías</a:t>
            </a:r>
            <a:r>
              <a:rPr lang="en-GB" noProof="0" dirty="0"/>
              <a:t> </a:t>
            </a:r>
            <a:r>
              <a:rPr lang="en-GB" noProof="0" dirty="0" err="1"/>
              <a:t>principales</a:t>
            </a:r>
            <a:r>
              <a:rPr lang="en-GB" noProof="0" dirty="0"/>
              <a:t> de </a:t>
            </a:r>
            <a:r>
              <a:rPr lang="en-GB" noProof="0" dirty="0" err="1"/>
              <a:t>ciencia</a:t>
            </a:r>
            <a:r>
              <a:rPr lang="en-GB" noProof="0" dirty="0"/>
              <a:t> </a:t>
            </a:r>
            <a:r>
              <a:rPr lang="en-GB" noProof="0" dirty="0" err="1"/>
              <a:t>forense</a:t>
            </a:r>
            <a:r>
              <a:rPr lang="en-GB" noProof="0" dirty="0"/>
              <a:t> digital. </a:t>
            </a:r>
          </a:p>
          <a:p>
            <a:endParaRPr lang="es-ES" baseline="0" noProof="0" dirty="0"/>
          </a:p>
          <a:p>
            <a:r>
              <a:rPr lang="en-GB" baseline="0" noProof="0" dirty="0" err="1"/>
              <a:t>Ciencia</a:t>
            </a:r>
            <a:r>
              <a:rPr lang="en-GB" baseline="0" noProof="0" dirty="0"/>
              <a:t> </a:t>
            </a:r>
            <a:r>
              <a:rPr lang="en-GB" baseline="0" noProof="0" dirty="0" err="1"/>
              <a:t>forense</a:t>
            </a:r>
            <a:r>
              <a:rPr lang="en-GB" baseline="0" noProof="0" dirty="0"/>
              <a:t> </a:t>
            </a:r>
            <a:r>
              <a:rPr lang="en-GB" baseline="0" noProof="0" dirty="0" err="1"/>
              <a:t>informática</a:t>
            </a:r>
            <a:r>
              <a:rPr lang="en-GB" baseline="0" noProof="0" dirty="0"/>
              <a:t> es la </a:t>
            </a:r>
            <a:r>
              <a:rPr lang="en-GB" baseline="0" noProof="0" dirty="0" err="1"/>
              <a:t>más</a:t>
            </a:r>
            <a:r>
              <a:rPr lang="en-GB" baseline="0" noProof="0" dirty="0"/>
              <a:t> </a:t>
            </a:r>
            <a:r>
              <a:rPr lang="en-GB" baseline="0" noProof="0" dirty="0" err="1"/>
              <a:t>antigua</a:t>
            </a:r>
            <a:r>
              <a:rPr lang="en-GB" baseline="0" noProof="0" dirty="0"/>
              <a:t> de las </a:t>
            </a:r>
            <a:r>
              <a:rPr lang="en-GB" baseline="0" noProof="0" dirty="0" err="1"/>
              <a:t>categorías</a:t>
            </a:r>
            <a:r>
              <a:rPr lang="en-GB" baseline="0" noProof="0" dirty="0"/>
              <a:t>. </a:t>
            </a:r>
            <a:r>
              <a:rPr lang="en-GB" baseline="0" noProof="0" dirty="0" err="1"/>
              <a:t>Afecta</a:t>
            </a:r>
            <a:r>
              <a:rPr lang="en-GB" baseline="0" noProof="0" dirty="0"/>
              <a:t> a las </a:t>
            </a:r>
            <a:r>
              <a:rPr lang="en-GB" baseline="0" noProof="0" dirty="0" err="1"/>
              <a:t>computadoras</a:t>
            </a:r>
            <a:r>
              <a:rPr lang="en-GB" baseline="0" noProof="0" dirty="0"/>
              <a:t> </a:t>
            </a:r>
            <a:r>
              <a:rPr lang="en-GB" baseline="0" noProof="0" dirty="0" err="1"/>
              <a:t>personales</a:t>
            </a:r>
            <a:r>
              <a:rPr lang="en-GB" baseline="0" noProof="0" dirty="0"/>
              <a:t>, </a:t>
            </a:r>
            <a:r>
              <a:rPr lang="en-GB" baseline="0" noProof="0" dirty="0" err="1"/>
              <a:t>servidores</a:t>
            </a:r>
            <a:r>
              <a:rPr lang="en-GB" baseline="0" noProof="0" dirty="0"/>
              <a:t> y </a:t>
            </a:r>
            <a:r>
              <a:rPr lang="en-GB" baseline="0" noProof="0" dirty="0" err="1"/>
              <a:t>medios</a:t>
            </a:r>
            <a:r>
              <a:rPr lang="en-GB" baseline="0" noProof="0" dirty="0"/>
              <a:t> de </a:t>
            </a:r>
            <a:r>
              <a:rPr lang="en-GB" baseline="0" noProof="0" dirty="0" err="1"/>
              <a:t>almacenamiento</a:t>
            </a:r>
            <a:r>
              <a:rPr lang="en-GB" baseline="0" noProof="0" dirty="0"/>
              <a:t>. Hay </a:t>
            </a:r>
            <a:r>
              <a:rPr lang="en-GB" baseline="0" noProof="0" dirty="0" err="1"/>
              <a:t>cuatro</a:t>
            </a:r>
            <a:r>
              <a:rPr lang="en-GB" baseline="0" noProof="0" dirty="0"/>
              <a:t> </a:t>
            </a:r>
            <a:r>
              <a:rPr lang="en-GB" baseline="0" noProof="0" dirty="0" err="1"/>
              <a:t>subcategorías</a:t>
            </a:r>
            <a:r>
              <a:rPr lang="en-GB" baseline="0" noProof="0" dirty="0"/>
              <a:t> de </a:t>
            </a:r>
            <a:r>
              <a:rPr lang="en-GB" baseline="0" noProof="0" dirty="0" err="1"/>
              <a:t>ciencia</a:t>
            </a:r>
            <a:r>
              <a:rPr lang="en-GB" baseline="0" noProof="0" dirty="0"/>
              <a:t> </a:t>
            </a:r>
            <a:r>
              <a:rPr lang="en-GB" baseline="0" noProof="0" dirty="0" err="1"/>
              <a:t>forense</a:t>
            </a:r>
            <a:r>
              <a:rPr lang="en-GB" baseline="0" noProof="0" dirty="0"/>
              <a:t> </a:t>
            </a:r>
            <a:r>
              <a:rPr lang="en-GB" baseline="0" noProof="0" dirty="0" err="1"/>
              <a:t>informática</a:t>
            </a:r>
            <a:r>
              <a:rPr lang="en-GB" baseline="0" noProof="0" dirty="0"/>
              <a:t>. Son:</a:t>
            </a:r>
          </a:p>
          <a:p>
            <a:pPr marL="171450" indent="-171450">
              <a:buFontTx/>
              <a:buChar char="-"/>
            </a:pPr>
            <a:r>
              <a:rPr lang="en-GB" baseline="0" noProof="0" dirty="0" err="1"/>
              <a:t>Ciencia</a:t>
            </a:r>
            <a:r>
              <a:rPr lang="en-GB" baseline="0" noProof="0" dirty="0"/>
              <a:t> </a:t>
            </a:r>
            <a:r>
              <a:rPr lang="en-GB" baseline="0" noProof="0" dirty="0" err="1"/>
              <a:t>forense</a:t>
            </a:r>
            <a:r>
              <a:rPr lang="en-GB" baseline="0" noProof="0" dirty="0"/>
              <a:t> Post Mortem, que </a:t>
            </a:r>
            <a:r>
              <a:rPr lang="en-GB" baseline="0" noProof="0" dirty="0" err="1"/>
              <a:t>trata</a:t>
            </a:r>
            <a:r>
              <a:rPr lang="en-GB" baseline="0" noProof="0" dirty="0"/>
              <a:t> </a:t>
            </a:r>
            <a:r>
              <a:rPr lang="en-GB" baseline="0" noProof="0" dirty="0" err="1"/>
              <a:t>sobre</a:t>
            </a:r>
            <a:r>
              <a:rPr lang="en-GB" baseline="0" noProof="0" dirty="0"/>
              <a:t> </a:t>
            </a:r>
            <a:r>
              <a:rPr lang="en-GB" baseline="0" noProof="0" dirty="0" err="1"/>
              <a:t>cómo</a:t>
            </a:r>
            <a:r>
              <a:rPr lang="en-GB" baseline="0" noProof="0" dirty="0"/>
              <a:t> </a:t>
            </a:r>
            <a:r>
              <a:rPr lang="en-GB" baseline="0" noProof="0" dirty="0" err="1"/>
              <a:t>adquirir</a:t>
            </a:r>
            <a:r>
              <a:rPr lang="en-GB" baseline="0" noProof="0" dirty="0"/>
              <a:t>, </a:t>
            </a:r>
            <a:r>
              <a:rPr lang="en-GB" baseline="0" noProof="0" dirty="0" err="1"/>
              <a:t>procesar</a:t>
            </a:r>
            <a:r>
              <a:rPr lang="en-GB" baseline="0" noProof="0" dirty="0"/>
              <a:t>, </a:t>
            </a:r>
            <a:r>
              <a:rPr lang="en-GB" baseline="0" noProof="0" dirty="0" err="1"/>
              <a:t>analizar</a:t>
            </a:r>
            <a:r>
              <a:rPr lang="en-GB" baseline="0" noProof="0" dirty="0"/>
              <a:t> e </a:t>
            </a:r>
            <a:r>
              <a:rPr lang="en-GB" baseline="0" noProof="0" dirty="0" err="1"/>
              <a:t>informar</a:t>
            </a:r>
            <a:r>
              <a:rPr lang="en-GB" baseline="0" noProof="0" dirty="0"/>
              <a:t> los </a:t>
            </a:r>
            <a:r>
              <a:rPr lang="en-GB" baseline="0" noProof="0" dirty="0" err="1"/>
              <a:t>datos</a:t>
            </a:r>
            <a:r>
              <a:rPr lang="en-GB" baseline="0" noProof="0" dirty="0"/>
              <a:t> </a:t>
            </a:r>
            <a:r>
              <a:rPr lang="en-GB" baseline="0" noProof="0" dirty="0" err="1"/>
              <a:t>almacenados</a:t>
            </a:r>
            <a:r>
              <a:rPr lang="en-GB" baseline="0" noProof="0" dirty="0"/>
              <a:t> </a:t>
            </a:r>
            <a:r>
              <a:rPr lang="en-GB" baseline="0" noProof="0" dirty="0" err="1"/>
              <a:t>en</a:t>
            </a:r>
            <a:r>
              <a:rPr lang="en-GB" baseline="0" noProof="0" dirty="0"/>
              <a:t> los </a:t>
            </a:r>
            <a:r>
              <a:rPr lang="en-GB" baseline="0" noProof="0" dirty="0" err="1"/>
              <a:t>sistemas</a:t>
            </a:r>
            <a:r>
              <a:rPr lang="en-GB" baseline="0" noProof="0" dirty="0"/>
              <a:t> </a:t>
            </a:r>
            <a:r>
              <a:rPr lang="en-GB" baseline="0" noProof="0" dirty="0" err="1"/>
              <a:t>informáticos</a:t>
            </a:r>
            <a:r>
              <a:rPr lang="en-GB" baseline="0" noProof="0" dirty="0"/>
              <a:t> que no </a:t>
            </a:r>
            <a:r>
              <a:rPr lang="en-GB" baseline="0" noProof="0" dirty="0" err="1"/>
              <a:t>están</a:t>
            </a:r>
            <a:r>
              <a:rPr lang="en-GB" baseline="0" noProof="0" dirty="0"/>
              <a:t> </a:t>
            </a:r>
            <a:r>
              <a:rPr lang="en-GB" baseline="0" noProof="0" dirty="0" err="1"/>
              <a:t>encendidos</a:t>
            </a:r>
            <a:r>
              <a:rPr lang="en-GB" baseline="0" noProof="0" dirty="0"/>
              <a:t>. </a:t>
            </a:r>
            <a:r>
              <a:rPr lang="en-GB" baseline="0" noProof="0" dirty="0" err="1"/>
              <a:t>Esta</a:t>
            </a:r>
            <a:r>
              <a:rPr lang="en-GB" baseline="0" noProof="0" dirty="0"/>
              <a:t> es la </a:t>
            </a:r>
            <a:r>
              <a:rPr lang="en-GB" baseline="0" noProof="0" dirty="0" err="1"/>
              <a:t>categoría</a:t>
            </a:r>
            <a:r>
              <a:rPr lang="en-GB" baseline="0" noProof="0" dirty="0"/>
              <a:t> </a:t>
            </a:r>
            <a:r>
              <a:rPr lang="en-GB" baseline="0" noProof="0" dirty="0" err="1"/>
              <a:t>más</a:t>
            </a:r>
            <a:r>
              <a:rPr lang="en-GB" baseline="0" noProof="0" dirty="0"/>
              <a:t> </a:t>
            </a:r>
            <a:r>
              <a:rPr lang="en-GB" baseline="0" noProof="0" dirty="0" err="1"/>
              <a:t>tradicional</a:t>
            </a:r>
            <a:r>
              <a:rPr lang="en-GB" baseline="0" noProof="0" dirty="0"/>
              <a:t> de la </a:t>
            </a:r>
            <a:r>
              <a:rPr lang="en-GB" baseline="0" noProof="0" dirty="0" err="1"/>
              <a:t>ciencia</a:t>
            </a:r>
            <a:r>
              <a:rPr lang="en-GB" baseline="0" noProof="0" dirty="0"/>
              <a:t> </a:t>
            </a:r>
            <a:r>
              <a:rPr lang="en-GB" baseline="0" noProof="0" dirty="0" err="1"/>
              <a:t>forense</a:t>
            </a:r>
            <a:r>
              <a:rPr lang="en-GB" baseline="0" noProof="0" dirty="0"/>
              <a:t>.</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noProof="0" dirty="0" err="1"/>
              <a:t>Ciencia</a:t>
            </a:r>
            <a:r>
              <a:rPr lang="en-GB" baseline="0" noProof="0" dirty="0"/>
              <a:t> </a:t>
            </a:r>
            <a:r>
              <a:rPr lang="en-GB" baseline="0" noProof="0" dirty="0" err="1"/>
              <a:t>forense</a:t>
            </a:r>
            <a:r>
              <a:rPr lang="en-GB" baseline="0" noProof="0" dirty="0"/>
              <a:t> </a:t>
            </a:r>
            <a:r>
              <a:rPr lang="en-GB" baseline="0" noProof="0" dirty="0" err="1"/>
              <a:t>en</a:t>
            </a:r>
            <a:r>
              <a:rPr lang="en-GB" baseline="0" noProof="0" dirty="0"/>
              <a:t> vivo se </a:t>
            </a:r>
            <a:r>
              <a:rPr lang="en-GB" baseline="0" noProof="0" dirty="0" err="1"/>
              <a:t>trata</a:t>
            </a:r>
            <a:r>
              <a:rPr lang="en-GB" baseline="0" noProof="0" dirty="0"/>
              <a:t> de </a:t>
            </a:r>
            <a:r>
              <a:rPr lang="en-GB" baseline="0" noProof="0" dirty="0" err="1"/>
              <a:t>cómo</a:t>
            </a:r>
            <a:r>
              <a:rPr lang="en-GB" baseline="0" noProof="0" dirty="0"/>
              <a:t> </a:t>
            </a:r>
            <a:r>
              <a:rPr lang="en-GB" baseline="0" noProof="0" dirty="0" err="1"/>
              <a:t>adquirir</a:t>
            </a:r>
            <a:r>
              <a:rPr lang="en-GB" baseline="0" noProof="0" dirty="0"/>
              <a:t>, </a:t>
            </a:r>
            <a:r>
              <a:rPr lang="en-GB" baseline="0" noProof="0" dirty="0" err="1"/>
              <a:t>procesar</a:t>
            </a:r>
            <a:r>
              <a:rPr lang="en-GB" baseline="0" noProof="0" dirty="0"/>
              <a:t>, </a:t>
            </a:r>
            <a:r>
              <a:rPr lang="en-GB" baseline="0" noProof="0" dirty="0" err="1"/>
              <a:t>analizar</a:t>
            </a:r>
            <a:r>
              <a:rPr lang="en-GB" baseline="0" noProof="0" dirty="0"/>
              <a:t> e </a:t>
            </a:r>
            <a:r>
              <a:rPr lang="en-GB" baseline="0" noProof="0" dirty="0" err="1"/>
              <a:t>informar</a:t>
            </a:r>
            <a:r>
              <a:rPr lang="en-GB" baseline="0" noProof="0" dirty="0"/>
              <a:t> los </a:t>
            </a:r>
            <a:r>
              <a:rPr lang="en-GB" baseline="0" noProof="0" dirty="0" err="1"/>
              <a:t>datos</a:t>
            </a:r>
            <a:r>
              <a:rPr lang="en-GB" baseline="0" noProof="0" dirty="0"/>
              <a:t> </a:t>
            </a:r>
            <a:r>
              <a:rPr lang="en-GB" baseline="0" noProof="0" dirty="0" err="1"/>
              <a:t>almacenados</a:t>
            </a:r>
            <a:r>
              <a:rPr lang="en-GB" baseline="0" noProof="0" dirty="0"/>
              <a:t> </a:t>
            </a:r>
            <a:r>
              <a:rPr lang="en-GB" baseline="0" noProof="0" dirty="0" err="1"/>
              <a:t>en</a:t>
            </a:r>
            <a:r>
              <a:rPr lang="en-GB" baseline="0" noProof="0" dirty="0"/>
              <a:t> los </a:t>
            </a:r>
            <a:r>
              <a:rPr lang="en-GB" baseline="0" noProof="0" dirty="0" err="1"/>
              <a:t>sistemas</a:t>
            </a:r>
            <a:r>
              <a:rPr lang="en-GB" baseline="0" noProof="0" dirty="0"/>
              <a:t> </a:t>
            </a:r>
            <a:r>
              <a:rPr lang="en-GB" baseline="0" noProof="0" dirty="0" err="1"/>
              <a:t>informáticos</a:t>
            </a:r>
            <a:r>
              <a:rPr lang="en-GB" baseline="0" noProof="0" dirty="0"/>
              <a:t> que </a:t>
            </a:r>
            <a:r>
              <a:rPr lang="en-GB" baseline="0" noProof="0" dirty="0" err="1"/>
              <a:t>están</a:t>
            </a:r>
            <a:r>
              <a:rPr lang="en-GB" baseline="0" noProof="0" dirty="0"/>
              <a:t> </a:t>
            </a:r>
            <a:r>
              <a:rPr lang="en-GB" baseline="0" noProof="0" dirty="0" err="1"/>
              <a:t>activados</a:t>
            </a:r>
            <a:r>
              <a:rPr lang="en-GB" baseline="0" noProof="0" dirty="0"/>
              <a:t>. </a:t>
            </a:r>
            <a:r>
              <a:rPr lang="en-GB" baseline="0" noProof="0" dirty="0" err="1"/>
              <a:t>En</a:t>
            </a:r>
            <a:r>
              <a:rPr lang="en-GB" baseline="0" noProof="0" dirty="0"/>
              <a:t> </a:t>
            </a:r>
            <a:r>
              <a:rPr lang="en-GB" baseline="0" noProof="0" dirty="0" err="1"/>
              <a:t>comparación</a:t>
            </a:r>
            <a:r>
              <a:rPr lang="en-GB" baseline="0" noProof="0" dirty="0"/>
              <a:t> con la </a:t>
            </a:r>
            <a:r>
              <a:rPr lang="en-GB" baseline="0" noProof="0" dirty="0" err="1"/>
              <a:t>Ciencia</a:t>
            </a:r>
            <a:r>
              <a:rPr lang="en-GB" baseline="0" noProof="0" dirty="0"/>
              <a:t> </a:t>
            </a:r>
            <a:r>
              <a:rPr lang="en-GB" baseline="0" noProof="0" dirty="0" err="1"/>
              <a:t>forensePost</a:t>
            </a:r>
            <a:r>
              <a:rPr lang="en-GB" baseline="0" noProof="0" dirty="0"/>
              <a:t> Mortem, es una </a:t>
            </a:r>
            <a:r>
              <a:rPr lang="en-GB" baseline="0" noProof="0" dirty="0" err="1"/>
              <a:t>subcategoría</a:t>
            </a:r>
            <a:r>
              <a:rPr lang="en-GB" baseline="0" noProof="0" dirty="0"/>
              <a:t> </a:t>
            </a:r>
            <a:r>
              <a:rPr lang="en-GB" baseline="0" noProof="0" dirty="0" err="1"/>
              <a:t>bastante</a:t>
            </a:r>
            <a:r>
              <a:rPr lang="en-GB" baseline="0" noProof="0" dirty="0"/>
              <a:t> </a:t>
            </a:r>
            <a:r>
              <a:rPr lang="en-GB" baseline="0" noProof="0" dirty="0" err="1"/>
              <a:t>nueva</a:t>
            </a:r>
            <a:r>
              <a:rPr lang="en-GB" baseline="0" noProof="0" dirty="0"/>
              <a:t>, </a:t>
            </a:r>
            <a:r>
              <a:rPr lang="en-GB" baseline="0" noProof="0" dirty="0" err="1"/>
              <a:t>pero</a:t>
            </a:r>
            <a:r>
              <a:rPr lang="en-GB" baseline="0" noProof="0" dirty="0"/>
              <a:t> </a:t>
            </a:r>
            <a:r>
              <a:rPr lang="en-GB" baseline="0" noProof="0" dirty="0" err="1"/>
              <a:t>cada</a:t>
            </a:r>
            <a:r>
              <a:rPr lang="en-GB" baseline="0" noProof="0" dirty="0"/>
              <a:t> </a:t>
            </a:r>
            <a:r>
              <a:rPr lang="en-GB" baseline="0" noProof="0" dirty="0" err="1"/>
              <a:t>vez</a:t>
            </a:r>
            <a:r>
              <a:rPr lang="en-GB" baseline="0" noProof="0" dirty="0"/>
              <a:t> es </a:t>
            </a:r>
            <a:r>
              <a:rPr lang="en-GB" baseline="0" noProof="0" dirty="0" err="1"/>
              <a:t>más</a:t>
            </a:r>
            <a:r>
              <a:rPr lang="en-GB" baseline="0" noProof="0" dirty="0"/>
              <a:t> </a:t>
            </a:r>
            <a:r>
              <a:rPr lang="en-GB" baseline="0" noProof="0" dirty="0" err="1"/>
              <a:t>importante</a:t>
            </a:r>
            <a:r>
              <a:rPr lang="en-GB" baseline="0" noProof="0" dirty="0"/>
              <a:t>, </a:t>
            </a:r>
            <a:r>
              <a:rPr lang="en-GB" baseline="0" noProof="0" dirty="0" err="1"/>
              <a:t>ya</a:t>
            </a:r>
            <a:r>
              <a:rPr lang="en-GB" baseline="0" noProof="0" dirty="0"/>
              <a:t> que </a:t>
            </a:r>
            <a:r>
              <a:rPr lang="en-GB" baseline="0" noProof="0" dirty="0" err="1"/>
              <a:t>actualmente</a:t>
            </a:r>
            <a:r>
              <a:rPr lang="en-GB" baseline="0" noProof="0" dirty="0"/>
              <a:t> </a:t>
            </a:r>
            <a:r>
              <a:rPr lang="en-GB" baseline="0" noProof="0" dirty="0" err="1"/>
              <a:t>muchos</a:t>
            </a:r>
            <a:r>
              <a:rPr lang="en-GB" baseline="0" noProof="0" dirty="0"/>
              <a:t> </a:t>
            </a:r>
            <a:r>
              <a:rPr lang="en-GB" baseline="0" noProof="0" dirty="0" err="1"/>
              <a:t>datos</a:t>
            </a:r>
            <a:r>
              <a:rPr lang="en-GB" baseline="0" noProof="0" dirty="0"/>
              <a:t> se </a:t>
            </a:r>
            <a:r>
              <a:rPr lang="en-GB" baseline="0" noProof="0" dirty="0" err="1"/>
              <a:t>almacenan</a:t>
            </a:r>
            <a:r>
              <a:rPr lang="en-GB" baseline="0" noProof="0" dirty="0"/>
              <a:t> de forma temporal, </a:t>
            </a:r>
            <a:r>
              <a:rPr lang="en-GB" baseline="0" noProof="0" dirty="0" err="1"/>
              <a:t>remota</a:t>
            </a:r>
            <a:r>
              <a:rPr lang="en-GB" baseline="0" noProof="0" dirty="0"/>
              <a:t> o </a:t>
            </a:r>
            <a:r>
              <a:rPr lang="en-GB" baseline="0" noProof="0" dirty="0" err="1"/>
              <a:t>encriptada</a:t>
            </a:r>
            <a:r>
              <a:rPr lang="en-GB" baseline="0" noProof="0" dirty="0"/>
              <a:t>.</a:t>
            </a:r>
            <a:endParaRPr lang="es-ES" noProof="0" dirty="0"/>
          </a:p>
          <a:p>
            <a:pPr marL="171450" indent="-171450">
              <a:buFontTx/>
              <a:buChar char="-"/>
            </a:pPr>
            <a:r>
              <a:rPr lang="en-GB" noProof="0" dirty="0"/>
              <a:t>La </a:t>
            </a:r>
            <a:r>
              <a:rPr lang="en-GB" noProof="0" dirty="0" err="1"/>
              <a:t>aplicación</a:t>
            </a:r>
            <a:r>
              <a:rPr lang="en-GB" noProof="0" dirty="0"/>
              <a:t> </a:t>
            </a:r>
            <a:r>
              <a:rPr lang="en-GB" noProof="0" dirty="0" err="1"/>
              <a:t>forense</a:t>
            </a:r>
            <a:r>
              <a:rPr lang="en-GB" noProof="0" dirty="0"/>
              <a:t> es la </a:t>
            </a:r>
            <a:r>
              <a:rPr lang="en-GB" noProof="0" dirty="0" err="1"/>
              <a:t>subcategoría</a:t>
            </a:r>
            <a:r>
              <a:rPr lang="en-GB" noProof="0" dirty="0"/>
              <a:t> que se </a:t>
            </a:r>
            <a:r>
              <a:rPr lang="en-GB" noProof="0" dirty="0" err="1"/>
              <a:t>centra</a:t>
            </a:r>
            <a:r>
              <a:rPr lang="en-GB" noProof="0" dirty="0"/>
              <a:t> </a:t>
            </a:r>
            <a:r>
              <a:rPr lang="en-GB" noProof="0" dirty="0" err="1"/>
              <a:t>en</a:t>
            </a:r>
            <a:r>
              <a:rPr lang="en-GB" noProof="0" dirty="0"/>
              <a:t> </a:t>
            </a:r>
            <a:r>
              <a:rPr lang="en-GB" noProof="0" dirty="0" err="1"/>
              <a:t>analizar</a:t>
            </a:r>
            <a:r>
              <a:rPr lang="en-GB" noProof="0" dirty="0"/>
              <a:t> </a:t>
            </a:r>
            <a:r>
              <a:rPr lang="en-GB" noProof="0" dirty="0" err="1"/>
              <a:t>rastros</a:t>
            </a:r>
            <a:r>
              <a:rPr lang="en-GB" noProof="0" dirty="0"/>
              <a:t> y </a:t>
            </a:r>
            <a:r>
              <a:rPr lang="en-GB" noProof="0" dirty="0" err="1"/>
              <a:t>artefactos</a:t>
            </a:r>
            <a:r>
              <a:rPr lang="en-GB" noProof="0" dirty="0"/>
              <a:t> que </a:t>
            </a:r>
            <a:r>
              <a:rPr lang="en-GB" noProof="0" dirty="0" err="1"/>
              <a:t>quedan</a:t>
            </a:r>
            <a:r>
              <a:rPr lang="en-GB" noProof="0" dirty="0"/>
              <a:t> </a:t>
            </a:r>
            <a:r>
              <a:rPr lang="en-GB" noProof="0" dirty="0" err="1"/>
              <a:t>en</a:t>
            </a:r>
            <a:r>
              <a:rPr lang="en-GB" noProof="0" dirty="0"/>
              <a:t> miles de </a:t>
            </a:r>
            <a:r>
              <a:rPr lang="en-GB" noProof="0" dirty="0" err="1"/>
              <a:t>aplicaciones</a:t>
            </a:r>
            <a:r>
              <a:rPr lang="en-GB" noProof="0" dirty="0"/>
              <a:t> </a:t>
            </a:r>
            <a:r>
              <a:rPr lang="en-GB" noProof="0" dirty="0" err="1"/>
              <a:t>diferentes</a:t>
            </a:r>
            <a:r>
              <a:rPr lang="en-GB" noProof="0" dirty="0"/>
              <a:t>.</a:t>
            </a:r>
          </a:p>
          <a:p>
            <a:pPr marL="171450" indent="-171450">
              <a:buFontTx/>
              <a:buChar char="-"/>
            </a:pPr>
            <a:r>
              <a:rPr lang="en-GB" baseline="0" noProof="0" dirty="0"/>
              <a:t>La </a:t>
            </a:r>
            <a:r>
              <a:rPr lang="en-GB" baseline="0" noProof="0" dirty="0" err="1"/>
              <a:t>última</a:t>
            </a:r>
            <a:r>
              <a:rPr lang="en-GB" baseline="0" noProof="0" dirty="0"/>
              <a:t> </a:t>
            </a:r>
            <a:r>
              <a:rPr lang="en-GB" baseline="0" noProof="0" dirty="0" err="1"/>
              <a:t>categoría</a:t>
            </a:r>
            <a:r>
              <a:rPr lang="en-GB" baseline="0" noProof="0" dirty="0"/>
              <a:t> es la </a:t>
            </a:r>
            <a:r>
              <a:rPr lang="en-GB" baseline="0" noProof="0" dirty="0" err="1"/>
              <a:t>medicina</a:t>
            </a:r>
            <a:r>
              <a:rPr lang="en-GB" baseline="0" noProof="0" dirty="0"/>
              <a:t> </a:t>
            </a:r>
            <a:r>
              <a:rPr lang="en-GB" baseline="0" noProof="0" dirty="0" err="1"/>
              <a:t>forense</a:t>
            </a:r>
            <a:r>
              <a:rPr lang="en-GB" baseline="0" noProof="0" dirty="0"/>
              <a:t> </a:t>
            </a:r>
            <a:r>
              <a:rPr lang="en-GB" baseline="0" noProof="0" dirty="0" err="1"/>
              <a:t>perteneciente</a:t>
            </a:r>
            <a:r>
              <a:rPr lang="en-GB" baseline="0" noProof="0" dirty="0"/>
              <a:t> a </a:t>
            </a:r>
            <a:r>
              <a:rPr lang="en-GB" baseline="0" noProof="0" dirty="0" err="1"/>
              <a:t>otros</a:t>
            </a:r>
            <a:r>
              <a:rPr lang="en-GB" baseline="0" noProof="0" dirty="0"/>
              <a:t> </a:t>
            </a:r>
            <a:r>
              <a:rPr lang="en-GB" baseline="0" noProof="0" dirty="0" err="1"/>
              <a:t>dispositivos</a:t>
            </a:r>
            <a:r>
              <a:rPr lang="en-GB" baseline="0" noProof="0" dirty="0"/>
              <a:t> de hardware, </a:t>
            </a:r>
            <a:r>
              <a:rPr lang="en-GB" baseline="0" noProof="0" dirty="0" err="1"/>
              <a:t>como</a:t>
            </a:r>
            <a:r>
              <a:rPr lang="en-GB" baseline="0" noProof="0" dirty="0"/>
              <a:t> </a:t>
            </a:r>
            <a:r>
              <a:rPr lang="en-GB" baseline="0" noProof="0" dirty="0" err="1"/>
              <a:t>grabadoras</a:t>
            </a:r>
            <a:r>
              <a:rPr lang="en-GB" baseline="0" noProof="0" dirty="0"/>
              <a:t> de </a:t>
            </a:r>
            <a:r>
              <a:rPr lang="en-GB" baseline="0" noProof="0" dirty="0" err="1"/>
              <a:t>vídeo</a:t>
            </a:r>
            <a:r>
              <a:rPr lang="en-GB" baseline="0" noProof="0" dirty="0"/>
              <a:t> digital, </a:t>
            </a:r>
            <a:r>
              <a:rPr lang="en-GB" baseline="0" noProof="0" dirty="0" err="1"/>
              <a:t>enrutadores</a:t>
            </a:r>
            <a:r>
              <a:rPr lang="en-GB" baseline="0" noProof="0" dirty="0"/>
              <a:t>, </a:t>
            </a:r>
            <a:r>
              <a:rPr lang="en-GB" baseline="0" noProof="0" dirty="0" err="1"/>
              <a:t>consolas</a:t>
            </a:r>
            <a:r>
              <a:rPr lang="en-GB" baseline="0" noProof="0" dirty="0"/>
              <a:t> de </a:t>
            </a:r>
            <a:r>
              <a:rPr lang="en-GB" baseline="0" noProof="0" dirty="0" err="1"/>
              <a:t>vídeojuegos</a:t>
            </a:r>
            <a:r>
              <a:rPr lang="en-GB" baseline="0" noProof="0" dirty="0"/>
              <a:t>, </a:t>
            </a:r>
            <a:r>
              <a:rPr lang="en-GB" baseline="0" noProof="0" dirty="0" err="1"/>
              <a:t>dispositivos</a:t>
            </a:r>
            <a:r>
              <a:rPr lang="en-GB" baseline="0" noProof="0" dirty="0"/>
              <a:t> de </a:t>
            </a:r>
            <a:r>
              <a:rPr lang="en-GB" baseline="0" noProof="0" dirty="0" err="1"/>
              <a:t>desnatado</a:t>
            </a:r>
            <a:r>
              <a:rPr lang="en-GB" baseline="0" noProof="0" dirty="0"/>
              <a:t> y </a:t>
            </a:r>
            <a:r>
              <a:rPr lang="en-GB" baseline="0" noProof="0" dirty="0" err="1"/>
              <a:t>muchos</a:t>
            </a:r>
            <a:r>
              <a:rPr lang="en-GB" baseline="0" noProof="0" dirty="0"/>
              <a:t> </a:t>
            </a:r>
            <a:r>
              <a:rPr lang="en-GB" baseline="0" noProof="0" dirty="0" err="1"/>
              <a:t>más</a:t>
            </a:r>
            <a:r>
              <a:rPr lang="en-GB" baseline="0" noProof="0" dirty="0"/>
              <a:t>. </a:t>
            </a:r>
            <a:r>
              <a:rPr lang="en-GB" baseline="0" noProof="0" dirty="0" err="1"/>
              <a:t>Muchos</a:t>
            </a:r>
            <a:r>
              <a:rPr lang="en-GB" baseline="0" noProof="0" dirty="0"/>
              <a:t> de </a:t>
            </a:r>
            <a:r>
              <a:rPr lang="en-GB" baseline="0" noProof="0" dirty="0" err="1"/>
              <a:t>estos</a:t>
            </a:r>
            <a:r>
              <a:rPr lang="en-GB" baseline="0" noProof="0" dirty="0"/>
              <a:t> </a:t>
            </a:r>
            <a:r>
              <a:rPr lang="en-GB" baseline="0" noProof="0" dirty="0" err="1"/>
              <a:t>dispositivos</a:t>
            </a:r>
            <a:r>
              <a:rPr lang="en-GB" baseline="0" noProof="0" dirty="0"/>
              <a:t> </a:t>
            </a:r>
            <a:r>
              <a:rPr lang="en-GB" baseline="0" noProof="0" dirty="0" err="1"/>
              <a:t>tienen</a:t>
            </a:r>
            <a:r>
              <a:rPr lang="en-GB" baseline="0" noProof="0" dirty="0"/>
              <a:t> sus </a:t>
            </a:r>
            <a:r>
              <a:rPr lang="en-GB" baseline="0" noProof="0" dirty="0" err="1"/>
              <a:t>propios</a:t>
            </a:r>
            <a:r>
              <a:rPr lang="en-GB" baseline="0" noProof="0" dirty="0"/>
              <a:t> </a:t>
            </a:r>
            <a:r>
              <a:rPr lang="en-GB" baseline="0" noProof="0" dirty="0" err="1"/>
              <a:t>sistemas</a:t>
            </a:r>
            <a:r>
              <a:rPr lang="en-GB" baseline="0" noProof="0" dirty="0"/>
              <a:t> de </a:t>
            </a:r>
            <a:r>
              <a:rPr lang="en-GB" baseline="0" noProof="0" dirty="0" err="1"/>
              <a:t>archivos</a:t>
            </a:r>
            <a:r>
              <a:rPr lang="en-GB" baseline="0" noProof="0" dirty="0"/>
              <a:t> y </a:t>
            </a:r>
            <a:r>
              <a:rPr lang="en-GB" baseline="0" noProof="0" dirty="0" err="1"/>
              <a:t>sistemas</a:t>
            </a:r>
            <a:r>
              <a:rPr lang="en-GB" baseline="0" noProof="0" dirty="0"/>
              <a:t> de </a:t>
            </a:r>
            <a:r>
              <a:rPr lang="en-GB" baseline="0" noProof="0" dirty="0" err="1"/>
              <a:t>operación</a:t>
            </a:r>
            <a:r>
              <a:rPr lang="en-GB" baseline="0" noProof="0" dirty="0"/>
              <a:t>.</a:t>
            </a:r>
          </a:p>
          <a:p>
            <a:pPr marL="0" indent="0">
              <a:buFontTx/>
              <a:buNone/>
            </a:pPr>
            <a:endParaRPr lang="es-ES" baseline="0" noProof="0" dirty="0"/>
          </a:p>
          <a:p>
            <a:pPr marL="0" indent="0">
              <a:buFontTx/>
              <a:buNone/>
            </a:pPr>
            <a:r>
              <a:rPr lang="en-GB" baseline="0" noProof="0" dirty="0"/>
              <a:t>Las </a:t>
            </a:r>
            <a:r>
              <a:rPr lang="en-GB" baseline="0" noProof="0" dirty="0" err="1"/>
              <a:t>primeras</a:t>
            </a:r>
            <a:r>
              <a:rPr lang="en-GB" baseline="0" noProof="0" dirty="0"/>
              <a:t> </a:t>
            </a:r>
            <a:r>
              <a:rPr lang="en-GB" baseline="0" noProof="0" dirty="0" err="1"/>
              <a:t>tres</a:t>
            </a:r>
            <a:r>
              <a:rPr lang="en-GB" baseline="0" noProof="0" dirty="0"/>
              <a:t> </a:t>
            </a:r>
            <a:r>
              <a:rPr lang="en-GB" baseline="0" noProof="0" dirty="0" err="1"/>
              <a:t>categorías</a:t>
            </a:r>
            <a:r>
              <a:rPr lang="en-GB" baseline="0" noProof="0" dirty="0"/>
              <a:t> </a:t>
            </a:r>
            <a:r>
              <a:rPr lang="en-GB" baseline="0" noProof="0" dirty="0" err="1"/>
              <a:t>tienen</a:t>
            </a:r>
            <a:r>
              <a:rPr lang="en-GB" baseline="0" noProof="0" dirty="0"/>
              <a:t> </a:t>
            </a:r>
            <a:r>
              <a:rPr lang="en-GB" baseline="0" noProof="0" dirty="0" err="1"/>
              <a:t>subcategorías</a:t>
            </a:r>
            <a:r>
              <a:rPr lang="en-GB" baseline="0" noProof="0" dirty="0"/>
              <a:t> para los </a:t>
            </a:r>
            <a:r>
              <a:rPr lang="en-GB" baseline="0" noProof="0" dirty="0" err="1"/>
              <a:t>diferentes</a:t>
            </a:r>
            <a:r>
              <a:rPr lang="en-GB" baseline="0" noProof="0" dirty="0"/>
              <a:t> </a:t>
            </a:r>
            <a:r>
              <a:rPr lang="en-GB" baseline="0" noProof="0" dirty="0" err="1"/>
              <a:t>sistemas</a:t>
            </a:r>
            <a:r>
              <a:rPr lang="en-GB" baseline="0" noProof="0" dirty="0"/>
              <a:t> </a:t>
            </a:r>
            <a:r>
              <a:rPr lang="en-GB" baseline="0" noProof="0" dirty="0" err="1"/>
              <a:t>operativos</a:t>
            </a:r>
            <a:r>
              <a:rPr lang="en-GB" baseline="0" noProof="0" dirty="0"/>
              <a:t>, </a:t>
            </a:r>
            <a:r>
              <a:rPr lang="en-GB" baseline="0" noProof="0" dirty="0" err="1"/>
              <a:t>como</a:t>
            </a:r>
            <a:r>
              <a:rPr lang="en-GB" baseline="0" noProof="0" dirty="0"/>
              <a:t> Windows, Linux, Mac OS X</a:t>
            </a:r>
          </a:p>
          <a:p>
            <a:pPr marL="0" indent="0">
              <a:buFontTx/>
              <a:buNone/>
            </a:pPr>
            <a:endParaRPr lang="es-ES" baseline="0" noProof="0" dirty="0"/>
          </a:p>
          <a:p>
            <a:pPr marL="0" indent="0">
              <a:buFontTx/>
              <a:buNone/>
            </a:pPr>
            <a:r>
              <a:rPr lang="en-GB" baseline="0" noProof="0" dirty="0" err="1"/>
              <a:t>Ciencia</a:t>
            </a:r>
            <a:r>
              <a:rPr lang="en-GB" baseline="0" noProof="0" dirty="0"/>
              <a:t> </a:t>
            </a:r>
            <a:r>
              <a:rPr lang="en-GB" baseline="0" noProof="0" dirty="0" err="1"/>
              <a:t>forense</a:t>
            </a:r>
            <a:r>
              <a:rPr lang="en-GB" baseline="0" noProof="0" dirty="0"/>
              <a:t> </a:t>
            </a:r>
            <a:r>
              <a:rPr lang="en-GB" baseline="0" noProof="0" dirty="0" err="1"/>
              <a:t>móvil</a:t>
            </a:r>
            <a:r>
              <a:rPr lang="en-GB" baseline="0" noProof="0" dirty="0"/>
              <a:t> es una </a:t>
            </a:r>
            <a:r>
              <a:rPr lang="en-GB" baseline="0" noProof="0" dirty="0" err="1"/>
              <a:t>categoría</a:t>
            </a:r>
            <a:r>
              <a:rPr lang="en-GB" baseline="0" noProof="0" dirty="0"/>
              <a:t> </a:t>
            </a:r>
            <a:r>
              <a:rPr lang="en-GB" baseline="0" noProof="0" dirty="0" err="1"/>
              <a:t>bastante</a:t>
            </a:r>
            <a:r>
              <a:rPr lang="en-GB" baseline="0" noProof="0" dirty="0"/>
              <a:t> </a:t>
            </a:r>
            <a:r>
              <a:rPr lang="en-GB" baseline="0" noProof="0" dirty="0" err="1"/>
              <a:t>nueva</a:t>
            </a:r>
            <a:r>
              <a:rPr lang="en-GB" baseline="0" noProof="0" dirty="0"/>
              <a:t>, </a:t>
            </a:r>
            <a:r>
              <a:rPr lang="en-GB" baseline="0" noProof="0" dirty="0" err="1"/>
              <a:t>pero</a:t>
            </a:r>
            <a:r>
              <a:rPr lang="en-GB" baseline="0" noProof="0" dirty="0"/>
              <a:t> se </a:t>
            </a:r>
            <a:r>
              <a:rPr lang="en-GB" baseline="0" noProof="0" dirty="0" err="1"/>
              <a:t>está</a:t>
            </a:r>
            <a:r>
              <a:rPr lang="en-GB" baseline="0" noProof="0" dirty="0"/>
              <a:t> </a:t>
            </a:r>
            <a:r>
              <a:rPr lang="en-GB" baseline="0" noProof="0" dirty="0" err="1"/>
              <a:t>volviendo</a:t>
            </a:r>
            <a:r>
              <a:rPr lang="en-GB" baseline="0" noProof="0" dirty="0"/>
              <a:t> </a:t>
            </a:r>
            <a:r>
              <a:rPr lang="en-GB" baseline="0" noProof="0" dirty="0" err="1"/>
              <a:t>bastante</a:t>
            </a:r>
            <a:r>
              <a:rPr lang="en-GB" baseline="0" noProof="0" dirty="0"/>
              <a:t> popular, </a:t>
            </a:r>
            <a:r>
              <a:rPr lang="en-GB" baseline="0" noProof="0" dirty="0" err="1"/>
              <a:t>ya</a:t>
            </a:r>
            <a:r>
              <a:rPr lang="en-GB" baseline="0" noProof="0" dirty="0"/>
              <a:t> que una gran </a:t>
            </a:r>
            <a:r>
              <a:rPr lang="en-GB" baseline="0" noProof="0" dirty="0" err="1"/>
              <a:t>cantidad</a:t>
            </a:r>
            <a:r>
              <a:rPr lang="en-GB" baseline="0" noProof="0" dirty="0"/>
              <a:t> de </a:t>
            </a:r>
            <a:r>
              <a:rPr lang="en-GB" baseline="0" noProof="0" dirty="0" err="1"/>
              <a:t>datos</a:t>
            </a:r>
            <a:r>
              <a:rPr lang="en-GB" baseline="0" noProof="0" dirty="0"/>
              <a:t> que </a:t>
            </a:r>
            <a:r>
              <a:rPr lang="en-GB" baseline="0" noProof="0" dirty="0" err="1"/>
              <a:t>pueden</a:t>
            </a:r>
            <a:r>
              <a:rPr lang="en-GB" baseline="0" noProof="0" dirty="0"/>
              <a:t> ser </a:t>
            </a:r>
            <a:r>
              <a:rPr lang="en-GB" baseline="0" noProof="0" dirty="0" err="1"/>
              <a:t>interesantes</a:t>
            </a:r>
            <a:r>
              <a:rPr lang="en-GB" baseline="0" noProof="0" dirty="0"/>
              <a:t> para una </a:t>
            </a:r>
            <a:r>
              <a:rPr lang="en-GB" baseline="0" noProof="0" dirty="0" err="1"/>
              <a:t>investigación</a:t>
            </a:r>
            <a:r>
              <a:rPr lang="en-GB" baseline="0" noProof="0" dirty="0"/>
              <a:t> se </a:t>
            </a:r>
            <a:r>
              <a:rPr lang="en-GB" baseline="0" noProof="0" dirty="0" err="1"/>
              <a:t>pueden</a:t>
            </a:r>
            <a:r>
              <a:rPr lang="en-GB" baseline="0" noProof="0" dirty="0"/>
              <a:t> </a:t>
            </a:r>
            <a:r>
              <a:rPr lang="en-GB" baseline="0" noProof="0" dirty="0" err="1"/>
              <a:t>almacenar</a:t>
            </a:r>
            <a:r>
              <a:rPr lang="en-GB" baseline="0" noProof="0" dirty="0"/>
              <a:t> </a:t>
            </a:r>
            <a:r>
              <a:rPr lang="en-GB" baseline="0" noProof="0" dirty="0" err="1"/>
              <a:t>en</a:t>
            </a:r>
            <a:r>
              <a:rPr lang="en-GB" baseline="0" noProof="0" dirty="0"/>
              <a:t> </a:t>
            </a:r>
            <a:r>
              <a:rPr lang="en-GB" baseline="0" noProof="0" dirty="0" err="1"/>
              <a:t>dispositivos</a:t>
            </a:r>
            <a:r>
              <a:rPr lang="en-GB" baseline="0" noProof="0" dirty="0"/>
              <a:t> </a:t>
            </a:r>
            <a:r>
              <a:rPr lang="en-GB" baseline="0" noProof="0" dirty="0" err="1"/>
              <a:t>móviles</a:t>
            </a:r>
            <a:r>
              <a:rPr lang="en-GB" baseline="0" noProof="0" dirty="0"/>
              <a:t> </a:t>
            </a:r>
            <a:r>
              <a:rPr lang="en-GB" baseline="0" noProof="0" dirty="0" err="1"/>
              <a:t>como</a:t>
            </a:r>
            <a:r>
              <a:rPr lang="en-GB" baseline="0" noProof="0" dirty="0"/>
              <a:t> </a:t>
            </a:r>
            <a:r>
              <a:rPr lang="en-GB" baseline="0" noProof="0" dirty="0" err="1"/>
              <a:t>teléfonos</a:t>
            </a:r>
            <a:r>
              <a:rPr lang="en-GB" baseline="0" noProof="0" dirty="0"/>
              <a:t> </a:t>
            </a:r>
            <a:r>
              <a:rPr lang="en-GB" baseline="0" noProof="0" dirty="0" err="1"/>
              <a:t>inteligentes</a:t>
            </a:r>
            <a:r>
              <a:rPr lang="en-GB" baseline="0" noProof="0" dirty="0"/>
              <a:t> y </a:t>
            </a:r>
            <a:r>
              <a:rPr lang="en-GB" baseline="0" noProof="0" dirty="0" err="1"/>
              <a:t>tabletas</a:t>
            </a:r>
            <a:r>
              <a:rPr lang="en-GB" baseline="0" noProof="0" dirty="0"/>
              <a:t>. Las </a:t>
            </a:r>
            <a:r>
              <a:rPr lang="en-GB" baseline="0" noProof="0" dirty="0" err="1"/>
              <a:t>subcategorías</a:t>
            </a:r>
            <a:r>
              <a:rPr lang="en-GB" baseline="0" noProof="0" dirty="0"/>
              <a:t> </a:t>
            </a:r>
            <a:r>
              <a:rPr lang="en-GB" baseline="0" noProof="0" dirty="0" err="1"/>
              <a:t>reflejan</a:t>
            </a:r>
            <a:r>
              <a:rPr lang="en-GB" baseline="0" noProof="0" dirty="0"/>
              <a:t> los </a:t>
            </a:r>
            <a:r>
              <a:rPr lang="en-GB" baseline="0" noProof="0" dirty="0" err="1"/>
              <a:t>diferentes</a:t>
            </a:r>
            <a:r>
              <a:rPr lang="en-GB" baseline="0" noProof="0" dirty="0"/>
              <a:t> </a:t>
            </a:r>
            <a:r>
              <a:rPr lang="en-GB" baseline="0" noProof="0" dirty="0" err="1"/>
              <a:t>sistemas</a:t>
            </a:r>
            <a:r>
              <a:rPr lang="en-GB" baseline="0" noProof="0" dirty="0"/>
              <a:t> de </a:t>
            </a:r>
            <a:r>
              <a:rPr lang="en-GB" baseline="0" noProof="0" dirty="0" err="1"/>
              <a:t>operación</a:t>
            </a:r>
            <a:r>
              <a:rPr lang="en-GB" baseline="0" noProof="0" dirty="0"/>
              <a:t>. Los </a:t>
            </a:r>
            <a:r>
              <a:rPr lang="en-GB" baseline="0" noProof="0" dirty="0" err="1"/>
              <a:t>más</a:t>
            </a:r>
            <a:r>
              <a:rPr lang="en-GB" baseline="0" noProof="0" dirty="0"/>
              <a:t> </a:t>
            </a:r>
            <a:r>
              <a:rPr lang="en-GB" baseline="0" noProof="0" dirty="0" err="1"/>
              <a:t>populares</a:t>
            </a:r>
            <a:r>
              <a:rPr lang="en-GB" baseline="0" noProof="0" dirty="0"/>
              <a:t> </a:t>
            </a:r>
            <a:r>
              <a:rPr lang="en-GB" baseline="0" noProof="0" dirty="0" err="1"/>
              <a:t>en</a:t>
            </a:r>
            <a:r>
              <a:rPr lang="en-GB" baseline="0" noProof="0" dirty="0"/>
              <a:t> </a:t>
            </a:r>
            <a:r>
              <a:rPr lang="en-GB" baseline="0" noProof="0" dirty="0" err="1"/>
              <a:t>este</a:t>
            </a:r>
            <a:r>
              <a:rPr lang="en-GB" baseline="0" noProof="0" dirty="0"/>
              <a:t> </a:t>
            </a:r>
            <a:r>
              <a:rPr lang="en-GB" baseline="0" noProof="0" dirty="0" err="1"/>
              <a:t>momento</a:t>
            </a:r>
            <a:r>
              <a:rPr lang="en-GB" baseline="0" noProof="0" dirty="0"/>
              <a:t> son Google Android e iOS de Mac. </a:t>
            </a:r>
          </a:p>
          <a:p>
            <a:pPr marL="0" indent="0">
              <a:buFontTx/>
              <a:buNone/>
            </a:pPr>
            <a:endParaRPr lang="es-ES" baseline="0" noProof="0" dirty="0"/>
          </a:p>
          <a:p>
            <a:pPr marL="0" indent="0">
              <a:buFontTx/>
              <a:buNone/>
            </a:pPr>
            <a:r>
              <a:rPr lang="en-GB" baseline="0" noProof="0" dirty="0"/>
              <a:t>La </a:t>
            </a:r>
            <a:r>
              <a:rPr lang="en-GB" baseline="0" noProof="0" dirty="0" err="1"/>
              <a:t>categoría</a:t>
            </a:r>
            <a:r>
              <a:rPr lang="en-GB" baseline="0" noProof="0" dirty="0"/>
              <a:t> </a:t>
            </a:r>
            <a:r>
              <a:rPr lang="en-GB" baseline="0" noProof="0" dirty="0" err="1"/>
              <a:t>forense</a:t>
            </a:r>
            <a:r>
              <a:rPr lang="en-GB" baseline="0" noProof="0" dirty="0"/>
              <a:t> de red </a:t>
            </a:r>
            <a:r>
              <a:rPr lang="en-GB" baseline="0" noProof="0" dirty="0" err="1"/>
              <a:t>maneja</a:t>
            </a:r>
            <a:r>
              <a:rPr lang="en-GB" baseline="0" noProof="0" dirty="0"/>
              <a:t> las </a:t>
            </a:r>
            <a:r>
              <a:rPr lang="en-GB" baseline="0" noProof="0" dirty="0" err="1"/>
              <a:t>pruebas</a:t>
            </a:r>
            <a:r>
              <a:rPr lang="en-GB" baseline="0" noProof="0" dirty="0"/>
              <a:t> </a:t>
            </a:r>
            <a:r>
              <a:rPr lang="en-GB" baseline="0" noProof="0" dirty="0" err="1"/>
              <a:t>electrónicas</a:t>
            </a:r>
            <a:r>
              <a:rPr lang="en-GB" baseline="0" noProof="0" dirty="0"/>
              <a:t> que se </a:t>
            </a:r>
            <a:r>
              <a:rPr lang="en-GB" baseline="0" noProof="0" dirty="0" err="1"/>
              <a:t>transmiten</a:t>
            </a:r>
            <a:r>
              <a:rPr lang="en-GB" baseline="0" noProof="0" dirty="0"/>
              <a:t> a </a:t>
            </a:r>
            <a:r>
              <a:rPr lang="en-GB" baseline="0" noProof="0" dirty="0" err="1"/>
              <a:t>través</a:t>
            </a:r>
            <a:r>
              <a:rPr lang="en-GB" baseline="0" noProof="0" dirty="0"/>
              <a:t> de una red, </a:t>
            </a:r>
            <a:r>
              <a:rPr lang="en-GB" baseline="0" noProof="0" dirty="0" err="1"/>
              <a:t>ya</a:t>
            </a:r>
            <a:r>
              <a:rPr lang="en-GB" baseline="0" noProof="0" dirty="0"/>
              <a:t> sea </a:t>
            </a:r>
            <a:r>
              <a:rPr lang="en-GB" baseline="0" noProof="0" dirty="0" err="1"/>
              <a:t>inalámbrica</a:t>
            </a:r>
            <a:r>
              <a:rPr lang="en-GB" baseline="0" noProof="0" dirty="0"/>
              <a:t> o por cable, </a:t>
            </a:r>
            <a:r>
              <a:rPr lang="en-GB" baseline="0" noProof="0" dirty="0" err="1"/>
              <a:t>ya</a:t>
            </a:r>
            <a:r>
              <a:rPr lang="en-GB" baseline="0" noProof="0" dirty="0"/>
              <a:t> sea Internet o una red de </a:t>
            </a:r>
            <a:r>
              <a:rPr lang="en-GB" baseline="0" noProof="0" dirty="0" err="1"/>
              <a:t>área</a:t>
            </a:r>
            <a:r>
              <a:rPr lang="en-GB" baseline="0" noProof="0" dirty="0"/>
              <a:t> local. </a:t>
            </a:r>
            <a:r>
              <a:rPr lang="en-GB" baseline="0" noProof="0" dirty="0" err="1"/>
              <a:t>En</a:t>
            </a:r>
            <a:r>
              <a:rPr lang="en-GB" baseline="0" noProof="0" dirty="0"/>
              <a:t> el </a:t>
            </a:r>
            <a:r>
              <a:rPr lang="en-GB" baseline="0" noProof="0" dirty="0" err="1"/>
              <a:t>análisis</a:t>
            </a:r>
            <a:r>
              <a:rPr lang="en-GB" baseline="0" noProof="0" dirty="0"/>
              <a:t> </a:t>
            </a:r>
            <a:r>
              <a:rPr lang="en-GB" baseline="0" noProof="0" dirty="0" err="1"/>
              <a:t>forense</a:t>
            </a:r>
            <a:r>
              <a:rPr lang="en-GB" baseline="0" noProof="0" dirty="0"/>
              <a:t> de redes </a:t>
            </a:r>
            <a:r>
              <a:rPr lang="en-GB" baseline="0" noProof="0" dirty="0" err="1"/>
              <a:t>en</a:t>
            </a:r>
            <a:r>
              <a:rPr lang="en-GB" baseline="0" noProof="0" dirty="0"/>
              <a:t> vivo, los </a:t>
            </a:r>
            <a:r>
              <a:rPr lang="en-GB" baseline="0" noProof="0" dirty="0" err="1"/>
              <a:t>investigadores</a:t>
            </a:r>
            <a:r>
              <a:rPr lang="en-GB" baseline="0" noProof="0" dirty="0"/>
              <a:t> se </a:t>
            </a:r>
            <a:r>
              <a:rPr lang="en-GB" baseline="0" noProof="0" dirty="0" err="1"/>
              <a:t>enfrentan</a:t>
            </a:r>
            <a:r>
              <a:rPr lang="en-GB" baseline="0" noProof="0" dirty="0"/>
              <a:t> a una </a:t>
            </a:r>
            <a:r>
              <a:rPr lang="en-GB" baseline="0" noProof="0" dirty="0" err="1"/>
              <a:t>situación</a:t>
            </a:r>
            <a:r>
              <a:rPr lang="en-GB" baseline="0" noProof="0" dirty="0"/>
              <a:t> </a:t>
            </a:r>
            <a:r>
              <a:rPr lang="en-GB" baseline="0" noProof="0" dirty="0" err="1"/>
              <a:t>en</a:t>
            </a:r>
            <a:r>
              <a:rPr lang="en-GB" baseline="0" noProof="0" dirty="0"/>
              <a:t> la que </a:t>
            </a:r>
            <a:r>
              <a:rPr lang="en-GB" baseline="0" noProof="0" dirty="0" err="1"/>
              <a:t>interceptan</a:t>
            </a:r>
            <a:r>
              <a:rPr lang="en-GB" baseline="0" noProof="0" dirty="0"/>
              <a:t> una </a:t>
            </a:r>
            <a:r>
              <a:rPr lang="en-GB" baseline="0" noProof="0" dirty="0" err="1"/>
              <a:t>conexión</a:t>
            </a:r>
            <a:r>
              <a:rPr lang="en-GB" baseline="0" noProof="0" dirty="0"/>
              <a:t> de red y </a:t>
            </a:r>
            <a:r>
              <a:rPr lang="en-GB" baseline="0" noProof="0" dirty="0" err="1"/>
              <a:t>necesitan</a:t>
            </a:r>
            <a:r>
              <a:rPr lang="en-GB" baseline="0" noProof="0" dirty="0"/>
              <a:t> </a:t>
            </a:r>
            <a:r>
              <a:rPr lang="en-GB" baseline="0" noProof="0" dirty="0" err="1"/>
              <a:t>analizar</a:t>
            </a:r>
            <a:r>
              <a:rPr lang="en-GB" baseline="0" noProof="0" dirty="0"/>
              <a:t> los </a:t>
            </a:r>
            <a:r>
              <a:rPr lang="en-GB" baseline="0" noProof="0" dirty="0" err="1"/>
              <a:t>flujos</a:t>
            </a:r>
            <a:r>
              <a:rPr lang="en-GB" baseline="0" noProof="0" dirty="0"/>
              <a:t> de </a:t>
            </a:r>
            <a:r>
              <a:rPr lang="en-GB" baseline="0" noProof="0" dirty="0" err="1"/>
              <a:t>datos</a:t>
            </a:r>
            <a:r>
              <a:rPr lang="en-GB" baseline="0" noProof="0" dirty="0"/>
              <a:t> </a:t>
            </a:r>
            <a:r>
              <a:rPr lang="en-GB" baseline="0" noProof="0" dirty="0" err="1"/>
              <a:t>sobre</a:t>
            </a:r>
            <a:r>
              <a:rPr lang="en-GB" baseline="0" noProof="0" dirty="0"/>
              <a:t> la </a:t>
            </a:r>
            <a:r>
              <a:rPr lang="en-GB" baseline="0" noProof="0" dirty="0" err="1"/>
              <a:t>marcha</a:t>
            </a:r>
            <a:r>
              <a:rPr lang="en-GB" baseline="0" noProof="0" dirty="0"/>
              <a:t>. </a:t>
            </a:r>
            <a:r>
              <a:rPr lang="en-GB" baseline="0" noProof="0" dirty="0" err="1"/>
              <a:t>Mientras</a:t>
            </a:r>
            <a:r>
              <a:rPr lang="en-GB" baseline="0" noProof="0" dirty="0"/>
              <a:t> que los </a:t>
            </a:r>
            <a:r>
              <a:rPr lang="en-GB" baseline="0" noProof="0" dirty="0" err="1"/>
              <a:t>paquetes</a:t>
            </a:r>
            <a:r>
              <a:rPr lang="en-GB" baseline="0" noProof="0" dirty="0"/>
              <a:t> </a:t>
            </a:r>
            <a:r>
              <a:rPr lang="en-GB" baseline="0" noProof="0" dirty="0" err="1"/>
              <a:t>forenses</a:t>
            </a:r>
            <a:r>
              <a:rPr lang="en-GB" baseline="0" noProof="0" dirty="0"/>
              <a:t> se </a:t>
            </a:r>
            <a:r>
              <a:rPr lang="en-GB" baseline="0" noProof="0" dirty="0" err="1"/>
              <a:t>ocupan</a:t>
            </a:r>
            <a:r>
              <a:rPr lang="en-GB" baseline="0" noProof="0" dirty="0"/>
              <a:t> de </a:t>
            </a:r>
            <a:r>
              <a:rPr lang="en-GB" baseline="0" noProof="0" dirty="0" err="1"/>
              <a:t>analizar</a:t>
            </a:r>
            <a:r>
              <a:rPr lang="en-GB" baseline="0" noProof="0" dirty="0"/>
              <a:t> </a:t>
            </a:r>
            <a:r>
              <a:rPr lang="en-GB" baseline="0" noProof="0" dirty="0" err="1"/>
              <a:t>archivos</a:t>
            </a:r>
            <a:r>
              <a:rPr lang="en-GB" baseline="0" noProof="0" dirty="0"/>
              <a:t> que </a:t>
            </a:r>
            <a:r>
              <a:rPr lang="en-GB" baseline="0" noProof="0" dirty="0" err="1"/>
              <a:t>contienen</a:t>
            </a:r>
            <a:r>
              <a:rPr lang="en-GB" baseline="0" noProof="0" dirty="0"/>
              <a:t> </a:t>
            </a:r>
            <a:r>
              <a:rPr lang="en-GB" baseline="0" noProof="0" dirty="0" err="1"/>
              <a:t>tráfico</a:t>
            </a:r>
            <a:r>
              <a:rPr lang="en-GB" baseline="0" noProof="0" dirty="0"/>
              <a:t> de red </a:t>
            </a:r>
            <a:r>
              <a:rPr lang="en-GB" baseline="0" noProof="0" dirty="0" err="1"/>
              <a:t>registrado</a:t>
            </a:r>
            <a:r>
              <a:rPr lang="en-GB" baseline="0" noProof="0" dirty="0"/>
              <a:t>.</a:t>
            </a:r>
            <a:endParaRPr lang="es-E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157</a:t>
            </a:fld>
            <a:endParaRPr lang="es-ES"/>
          </a:p>
        </p:txBody>
      </p:sp>
    </p:spTree>
    <p:extLst>
      <p:ext uri="{BB962C8B-B14F-4D97-AF65-F5344CB8AC3E}">
        <p14:creationId xmlns:p14="http://schemas.microsoft.com/office/powerpoint/2010/main" val="21135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a:t>
            </a:fld>
            <a:endParaRPr lang="es-ES" dirty="0"/>
          </a:p>
        </p:txBody>
      </p:sp>
    </p:spTree>
    <p:extLst>
      <p:ext uri="{BB962C8B-B14F-4D97-AF65-F5344CB8AC3E}">
        <p14:creationId xmlns:p14="http://schemas.microsoft.com/office/powerpoint/2010/main" val="6495681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Nota: </a:t>
            </a:r>
            <a:r>
              <a:rPr lang="en-GB" noProof="0" dirty="0" err="1"/>
              <a:t>Esta</a:t>
            </a:r>
            <a:r>
              <a:rPr lang="en-GB" noProof="0" dirty="0"/>
              <a:t> </a:t>
            </a:r>
            <a:r>
              <a:rPr lang="en-GB" noProof="0" dirty="0" err="1"/>
              <a:t>diapositiva</a:t>
            </a:r>
            <a:r>
              <a:rPr lang="en-GB" noProof="0" dirty="0"/>
              <a:t> </a:t>
            </a:r>
            <a:r>
              <a:rPr lang="en-GB" noProof="0" dirty="0" err="1"/>
              <a:t>está</a:t>
            </a:r>
            <a:r>
              <a:rPr lang="en-GB" noProof="0" dirty="0"/>
              <a:t> </a:t>
            </a:r>
            <a:r>
              <a:rPr lang="en-GB" noProof="0" dirty="0" err="1"/>
              <a:t>animada</a:t>
            </a:r>
            <a:endParaRPr lang="en-GB" noProof="0" dirty="0"/>
          </a:p>
          <a:p>
            <a:endParaRPr lang="es-ES" noProof="0" dirty="0"/>
          </a:p>
          <a:p>
            <a:r>
              <a:rPr dirty="0"/>
              <a:t>En un caso que involucra la ciencia forense digital, el procedimiento estándar normalmente consta de cuatro pasos:</a:t>
            </a:r>
          </a:p>
          <a:p>
            <a:endParaRPr lang="es-ES" noProof="0" dirty="0"/>
          </a:p>
          <a:p>
            <a:r>
              <a:rPr lang="en-GB" noProof="0" dirty="0"/>
              <a:t>[</a:t>
            </a:r>
            <a:r>
              <a:rPr lang="en-GB" noProof="0" dirty="0" err="1"/>
              <a:t>haga</a:t>
            </a:r>
            <a:r>
              <a:rPr lang="en-GB" noProof="0" dirty="0"/>
              <a:t> </a:t>
            </a:r>
            <a:r>
              <a:rPr lang="en-GB" noProof="0" dirty="0" err="1"/>
              <a:t>clic</a:t>
            </a:r>
            <a:r>
              <a:rPr lang="en-GB" noProof="0" dirty="0"/>
              <a:t>] La </a:t>
            </a:r>
            <a:r>
              <a:rPr lang="en-GB" noProof="0" dirty="0" err="1"/>
              <a:t>adquisición</a:t>
            </a:r>
            <a:r>
              <a:rPr lang="en-GB" noProof="0" dirty="0"/>
              <a:t>: La </a:t>
            </a:r>
            <a:r>
              <a:rPr lang="en-GB" noProof="0" dirty="0" err="1"/>
              <a:t>prueba</a:t>
            </a:r>
            <a:r>
              <a:rPr lang="en-GB" noProof="0" dirty="0"/>
              <a:t> digital </a:t>
            </a:r>
            <a:r>
              <a:rPr lang="en-GB" noProof="0" dirty="0" err="1"/>
              <a:t>necesita</a:t>
            </a:r>
            <a:r>
              <a:rPr lang="en-GB" noProof="0" dirty="0"/>
              <a:t> ser </a:t>
            </a:r>
            <a:r>
              <a:rPr lang="en-GB" noProof="0" dirty="0" err="1"/>
              <a:t>adquirida</a:t>
            </a:r>
            <a:r>
              <a:rPr lang="en-GB" noProof="0" dirty="0"/>
              <a:t>. </a:t>
            </a:r>
            <a:r>
              <a:rPr lang="en-GB" noProof="0" dirty="0" err="1"/>
              <a:t>Esto</a:t>
            </a:r>
            <a:r>
              <a:rPr lang="en-GB" noProof="0" dirty="0"/>
              <a:t> </a:t>
            </a:r>
            <a:r>
              <a:rPr lang="en-GB" noProof="0" dirty="0" err="1"/>
              <a:t>puede</a:t>
            </a:r>
            <a:r>
              <a:rPr lang="en-GB" noProof="0" dirty="0"/>
              <a:t> </a:t>
            </a:r>
            <a:r>
              <a:rPr lang="en-GB" noProof="0" dirty="0" err="1"/>
              <a:t>suceder</a:t>
            </a:r>
            <a:r>
              <a:rPr lang="en-GB" noProof="0" dirty="0"/>
              <a:t> </a:t>
            </a:r>
            <a:r>
              <a:rPr lang="en-GB" noProof="0" dirty="0" err="1"/>
              <a:t>mediante</a:t>
            </a:r>
            <a:r>
              <a:rPr lang="en-GB" noProof="0" dirty="0"/>
              <a:t> la </a:t>
            </a:r>
            <a:r>
              <a:rPr lang="en-GB" noProof="0" dirty="0" err="1"/>
              <a:t>recopilación</a:t>
            </a:r>
            <a:r>
              <a:rPr lang="en-GB" noProof="0" dirty="0"/>
              <a:t> de </a:t>
            </a:r>
            <a:r>
              <a:rPr lang="en-GB" noProof="0" dirty="0" err="1"/>
              <a:t>datos</a:t>
            </a:r>
            <a:r>
              <a:rPr lang="en-GB" noProof="0" dirty="0"/>
              <a:t> </a:t>
            </a:r>
            <a:r>
              <a:rPr lang="en-GB" noProof="0" dirty="0" err="1"/>
              <a:t>volátiles</a:t>
            </a:r>
            <a:r>
              <a:rPr lang="en-GB" noProof="0" dirty="0"/>
              <a:t> </a:t>
            </a:r>
            <a:r>
              <a:rPr lang="en-GB" noProof="0" dirty="0" err="1"/>
              <a:t>en</a:t>
            </a:r>
            <a:r>
              <a:rPr lang="en-GB" noProof="0" dirty="0"/>
              <a:t> una </a:t>
            </a:r>
            <a:r>
              <a:rPr lang="en-GB" noProof="0" dirty="0" err="1"/>
              <a:t>escena</a:t>
            </a:r>
            <a:r>
              <a:rPr lang="en-GB" noProof="0" dirty="0"/>
              <a:t> de </a:t>
            </a:r>
            <a:r>
              <a:rPr lang="en-GB" noProof="0" dirty="0" err="1"/>
              <a:t>registro</a:t>
            </a:r>
            <a:r>
              <a:rPr lang="en-GB" noProof="0" dirty="0"/>
              <a:t> y </a:t>
            </a:r>
            <a:r>
              <a:rPr lang="en-GB" noProof="0" dirty="0" err="1"/>
              <a:t>confiscación</a:t>
            </a:r>
            <a:r>
              <a:rPr lang="en-GB" noProof="0" dirty="0"/>
              <a:t>, al </a:t>
            </a:r>
            <a:r>
              <a:rPr lang="en-GB" noProof="0" dirty="0" err="1"/>
              <a:t>adquirir</a:t>
            </a:r>
            <a:r>
              <a:rPr lang="en-GB" noProof="0" dirty="0"/>
              <a:t> el disco de un </a:t>
            </a:r>
            <a:r>
              <a:rPr lang="en-GB" noProof="0" dirty="0" err="1"/>
              <a:t>sospechoso</a:t>
            </a:r>
            <a:r>
              <a:rPr lang="en-GB" noProof="0" dirty="0"/>
              <a:t> de un </a:t>
            </a:r>
            <a:r>
              <a:rPr lang="en-GB" noProof="0" dirty="0" err="1"/>
              <a:t>equipo</a:t>
            </a:r>
            <a:r>
              <a:rPr lang="en-GB" noProof="0" dirty="0"/>
              <a:t> </a:t>
            </a:r>
            <a:r>
              <a:rPr lang="en-GB" noProof="0" dirty="0" err="1"/>
              <a:t>incautado</a:t>
            </a:r>
            <a:r>
              <a:rPr lang="en-GB" noProof="0" dirty="0"/>
              <a:t> o </a:t>
            </a:r>
            <a:r>
              <a:rPr lang="en-GB" noProof="0" dirty="0" err="1"/>
              <a:t>en</a:t>
            </a:r>
            <a:r>
              <a:rPr lang="en-GB" noProof="0" dirty="0"/>
              <a:t> </a:t>
            </a:r>
            <a:r>
              <a:rPr lang="en-GB" noProof="0" dirty="0" err="1"/>
              <a:t>cualquier</a:t>
            </a:r>
            <a:r>
              <a:rPr lang="en-GB" noProof="0" dirty="0"/>
              <a:t> </a:t>
            </a:r>
            <a:r>
              <a:rPr lang="en-GB" noProof="0" dirty="0" err="1"/>
              <a:t>otro</a:t>
            </a:r>
            <a:r>
              <a:rPr lang="en-GB" noProof="0" dirty="0"/>
              <a:t> </a:t>
            </a:r>
            <a:r>
              <a:rPr lang="en-GB" noProof="0" dirty="0" err="1"/>
              <a:t>proceso</a:t>
            </a:r>
            <a:r>
              <a:rPr lang="en-GB" noProof="0" dirty="0"/>
              <a:t> </a:t>
            </a:r>
            <a:r>
              <a:rPr lang="en-GB" noProof="0" dirty="0" err="1"/>
              <a:t>durante</a:t>
            </a:r>
            <a:r>
              <a:rPr lang="en-GB" noProof="0" dirty="0"/>
              <a:t> un </a:t>
            </a:r>
            <a:r>
              <a:rPr lang="en-GB" noProof="0" dirty="0" err="1"/>
              <a:t>caso</a:t>
            </a:r>
            <a:r>
              <a:rPr lang="en-GB" noProof="0" dirty="0"/>
              <a:t> </a:t>
            </a:r>
            <a:r>
              <a:rPr lang="en-GB" noProof="0" dirty="0" err="1"/>
              <a:t>en</a:t>
            </a:r>
            <a:r>
              <a:rPr lang="en-GB" noProof="0" dirty="0"/>
              <a:t> el que el </a:t>
            </a:r>
            <a:r>
              <a:rPr lang="en-GB" noProof="0" dirty="0" err="1"/>
              <a:t>investigador</a:t>
            </a:r>
            <a:r>
              <a:rPr lang="en-GB" noProof="0" dirty="0"/>
              <a:t> </a:t>
            </a:r>
            <a:r>
              <a:rPr lang="en-GB" noProof="0" dirty="0" err="1"/>
              <a:t>necesita</a:t>
            </a:r>
            <a:r>
              <a:rPr lang="en-GB" noProof="0" dirty="0"/>
              <a:t> </a:t>
            </a:r>
            <a:r>
              <a:rPr lang="en-GB" noProof="0" dirty="0" err="1"/>
              <a:t>adquirir</a:t>
            </a:r>
            <a:r>
              <a:rPr lang="en-GB" noProof="0" dirty="0"/>
              <a:t> de forma </a:t>
            </a:r>
            <a:r>
              <a:rPr lang="en-GB" noProof="0" dirty="0" err="1"/>
              <a:t>forense</a:t>
            </a:r>
            <a:r>
              <a:rPr lang="en-GB" noProof="0" dirty="0"/>
              <a:t> </a:t>
            </a:r>
            <a:r>
              <a:rPr lang="en-GB" noProof="0" dirty="0" err="1"/>
              <a:t>datos</a:t>
            </a:r>
            <a:r>
              <a:rPr lang="en-GB" noProof="0" dirty="0"/>
              <a:t> de </a:t>
            </a:r>
            <a:r>
              <a:rPr lang="en-GB" noProof="0" dirty="0" err="1"/>
              <a:t>otras</a:t>
            </a:r>
            <a:r>
              <a:rPr lang="en-GB" noProof="0" dirty="0"/>
              <a:t> </a:t>
            </a:r>
            <a:r>
              <a:rPr lang="en-GB" noProof="0" dirty="0" err="1"/>
              <a:t>fuentes</a:t>
            </a:r>
            <a:r>
              <a:rPr lang="en-GB" noProof="0" dirty="0"/>
              <a:t>. El </a:t>
            </a:r>
            <a:r>
              <a:rPr lang="en-GB" noProof="0" dirty="0" err="1"/>
              <a:t>paso</a:t>
            </a:r>
            <a:r>
              <a:rPr lang="en-GB" noProof="0" dirty="0"/>
              <a:t> de </a:t>
            </a:r>
            <a:r>
              <a:rPr lang="en-GB" noProof="0" dirty="0" err="1"/>
              <a:t>adquisición</a:t>
            </a:r>
            <a:r>
              <a:rPr lang="en-GB" noProof="0" dirty="0"/>
              <a:t> es </a:t>
            </a:r>
            <a:r>
              <a:rPr lang="en-GB" noProof="0" dirty="0" err="1"/>
              <a:t>muy</a:t>
            </a:r>
            <a:r>
              <a:rPr lang="en-GB" noProof="0" dirty="0"/>
              <a:t> </a:t>
            </a:r>
            <a:r>
              <a:rPr lang="en-GB" noProof="0" dirty="0" err="1"/>
              <a:t>importante</a:t>
            </a:r>
            <a:r>
              <a:rPr lang="en-GB" noProof="0" dirty="0"/>
              <a:t> </a:t>
            </a:r>
            <a:r>
              <a:rPr lang="en-GB" noProof="0" dirty="0" err="1"/>
              <a:t>ya</a:t>
            </a:r>
            <a:r>
              <a:rPr lang="en-GB" noProof="0" dirty="0"/>
              <a:t> que se </a:t>
            </a:r>
            <a:r>
              <a:rPr lang="en-GB" noProof="0" dirty="0" err="1"/>
              <a:t>pueden</a:t>
            </a:r>
            <a:r>
              <a:rPr lang="en-GB" noProof="0" dirty="0"/>
              <a:t> </a:t>
            </a:r>
            <a:r>
              <a:rPr lang="en-GB" noProof="0" dirty="0" err="1"/>
              <a:t>cometer</a:t>
            </a:r>
            <a:r>
              <a:rPr lang="en-GB" noProof="0" dirty="0"/>
              <a:t> </a:t>
            </a:r>
            <a:r>
              <a:rPr lang="en-GB" noProof="0" dirty="0" err="1"/>
              <a:t>muchos</a:t>
            </a:r>
            <a:r>
              <a:rPr lang="en-GB" noProof="0" dirty="0"/>
              <a:t> </a:t>
            </a:r>
            <a:r>
              <a:rPr lang="en-GB" noProof="0" dirty="0" err="1"/>
              <a:t>errores</a:t>
            </a:r>
            <a:r>
              <a:rPr lang="en-GB" noProof="0" dirty="0"/>
              <a:t> </a:t>
            </a:r>
            <a:r>
              <a:rPr lang="en-GB" noProof="0" dirty="0" err="1"/>
              <a:t>irreversibles</a:t>
            </a:r>
            <a:r>
              <a:rPr lang="en-GB" noProof="0" dirty="0"/>
              <a:t> </a:t>
            </a:r>
            <a:r>
              <a:rPr lang="en-GB" noProof="0" dirty="0" err="1"/>
              <a:t>en</a:t>
            </a:r>
            <a:r>
              <a:rPr lang="en-GB" noProof="0" dirty="0"/>
              <a:t> </a:t>
            </a:r>
            <a:r>
              <a:rPr lang="en-GB" noProof="0" dirty="0" err="1"/>
              <a:t>este</a:t>
            </a:r>
            <a:r>
              <a:rPr lang="en-GB" noProof="0" dirty="0"/>
              <a:t> primer </a:t>
            </a:r>
            <a:r>
              <a:rPr lang="en-GB" noProof="0" dirty="0" err="1"/>
              <a:t>paso</a:t>
            </a:r>
            <a:r>
              <a:rPr lang="en-GB" noProof="0" dirty="0"/>
              <a:t>. Es </a:t>
            </a:r>
            <a:r>
              <a:rPr lang="en-GB" noProof="0" dirty="0" err="1"/>
              <a:t>importante</a:t>
            </a:r>
            <a:r>
              <a:rPr lang="en-GB" noProof="0" dirty="0"/>
              <a:t> </a:t>
            </a:r>
            <a:r>
              <a:rPr lang="en-GB" noProof="0" dirty="0" err="1"/>
              <a:t>mantener</a:t>
            </a:r>
            <a:r>
              <a:rPr lang="en-GB" noProof="0" dirty="0"/>
              <a:t> la </a:t>
            </a:r>
            <a:r>
              <a:rPr lang="en-GB" noProof="0" dirty="0" err="1"/>
              <a:t>cadena</a:t>
            </a:r>
            <a:r>
              <a:rPr lang="en-GB" noProof="0" dirty="0"/>
              <a:t> de custodia </a:t>
            </a:r>
            <a:r>
              <a:rPr lang="en-GB" noProof="0" dirty="0" err="1"/>
              <a:t>intacta</a:t>
            </a:r>
            <a:r>
              <a:rPr lang="en-GB" noProof="0" dirty="0"/>
              <a:t>, </a:t>
            </a:r>
            <a:r>
              <a:rPr lang="en-GB" noProof="0" dirty="0" err="1"/>
              <a:t>documentar</a:t>
            </a:r>
            <a:r>
              <a:rPr lang="en-GB" noProof="0" dirty="0"/>
              <a:t> </a:t>
            </a:r>
            <a:r>
              <a:rPr lang="en-GB" noProof="0" dirty="0" err="1"/>
              <a:t>todos</a:t>
            </a:r>
            <a:r>
              <a:rPr lang="en-GB" noProof="0" dirty="0"/>
              <a:t> los </a:t>
            </a:r>
            <a:r>
              <a:rPr lang="en-GB" noProof="0" dirty="0" err="1"/>
              <a:t>pasos</a:t>
            </a:r>
            <a:r>
              <a:rPr lang="en-GB" noProof="0" dirty="0"/>
              <a:t> y </a:t>
            </a:r>
            <a:r>
              <a:rPr lang="en-GB" noProof="0" dirty="0" err="1"/>
              <a:t>verificar</a:t>
            </a:r>
            <a:r>
              <a:rPr lang="en-GB" noProof="0" dirty="0"/>
              <a:t> </a:t>
            </a:r>
            <a:r>
              <a:rPr lang="en-GB" noProof="0" dirty="0" err="1"/>
              <a:t>todo</a:t>
            </a:r>
            <a:r>
              <a:rPr lang="en-GB" noProof="0" dirty="0"/>
              <a:t> lo que se </a:t>
            </a:r>
            <a:r>
              <a:rPr lang="en-GB" noProof="0" dirty="0" err="1"/>
              <a:t>adquirió</a:t>
            </a:r>
            <a:r>
              <a:rPr lang="en-GB" noProof="0" dirty="0"/>
              <a:t>.</a:t>
            </a:r>
            <a:endParaRPr lang="es-ES" noProof="0" dirty="0"/>
          </a:p>
          <a:p>
            <a:endParaRPr lang="es-ES" noProof="0" dirty="0"/>
          </a:p>
          <a:p>
            <a:r>
              <a:rPr lang="en-GB" noProof="0" dirty="0"/>
              <a:t>[</a:t>
            </a:r>
            <a:r>
              <a:rPr lang="en-GB" noProof="0" dirty="0" err="1"/>
              <a:t>haga</a:t>
            </a:r>
            <a:r>
              <a:rPr lang="en-GB" noProof="0" dirty="0"/>
              <a:t> </a:t>
            </a:r>
            <a:r>
              <a:rPr lang="en-GB" noProof="0" dirty="0" err="1"/>
              <a:t>clic</a:t>
            </a:r>
            <a:r>
              <a:rPr lang="en-GB" noProof="0" dirty="0"/>
              <a:t>] El </a:t>
            </a:r>
            <a:r>
              <a:rPr lang="en-GB" noProof="0" dirty="0" err="1"/>
              <a:t>procesamiento</a:t>
            </a:r>
            <a:r>
              <a:rPr lang="en-GB" noProof="0" dirty="0"/>
              <a:t>: El </a:t>
            </a:r>
            <a:r>
              <a:rPr lang="en-GB" noProof="0" dirty="0" err="1"/>
              <a:t>paso</a:t>
            </a:r>
            <a:r>
              <a:rPr lang="en-GB" noProof="0" dirty="0"/>
              <a:t> de </a:t>
            </a:r>
            <a:r>
              <a:rPr lang="en-GB" noProof="0" dirty="0" err="1"/>
              <a:t>procesamiento</a:t>
            </a:r>
            <a:r>
              <a:rPr lang="en-GB" noProof="0" dirty="0"/>
              <a:t> es </a:t>
            </a:r>
            <a:r>
              <a:rPr lang="en-GB" noProof="0" dirty="0" err="1"/>
              <a:t>importante</a:t>
            </a:r>
            <a:r>
              <a:rPr lang="en-GB" noProof="0" dirty="0"/>
              <a:t> </a:t>
            </a:r>
            <a:r>
              <a:rPr lang="en-GB" noProof="0" dirty="0" err="1"/>
              <a:t>siempre</a:t>
            </a:r>
            <a:r>
              <a:rPr lang="en-GB" noProof="0" dirty="0"/>
              <a:t> que el </a:t>
            </a:r>
            <a:r>
              <a:rPr lang="en-GB" noProof="0" dirty="0" err="1"/>
              <a:t>tiempo</a:t>
            </a:r>
            <a:r>
              <a:rPr lang="en-GB" noProof="0" dirty="0"/>
              <a:t>, la </a:t>
            </a:r>
            <a:r>
              <a:rPr lang="en-GB" noProof="0" dirty="0" err="1"/>
              <a:t>efectividad</a:t>
            </a:r>
            <a:r>
              <a:rPr lang="en-GB" noProof="0" dirty="0"/>
              <a:t> o los </a:t>
            </a:r>
            <a:r>
              <a:rPr lang="en-GB" noProof="0" dirty="0" err="1"/>
              <a:t>grandes</a:t>
            </a:r>
            <a:r>
              <a:rPr lang="en-GB" noProof="0" dirty="0"/>
              <a:t> </a:t>
            </a:r>
            <a:r>
              <a:rPr lang="en-GB" noProof="0" dirty="0" err="1"/>
              <a:t>volúmenes</a:t>
            </a:r>
            <a:r>
              <a:rPr lang="en-GB" noProof="0" dirty="0"/>
              <a:t> de </a:t>
            </a:r>
            <a:r>
              <a:rPr lang="en-GB" noProof="0" dirty="0" err="1"/>
              <a:t>datos</a:t>
            </a:r>
            <a:r>
              <a:rPr lang="en-GB" noProof="0" dirty="0"/>
              <a:t> </a:t>
            </a:r>
            <a:r>
              <a:rPr lang="en-GB" noProof="0" dirty="0" err="1"/>
              <a:t>sean</a:t>
            </a:r>
            <a:r>
              <a:rPr lang="en-GB" noProof="0" dirty="0"/>
              <a:t> un </a:t>
            </a:r>
            <a:r>
              <a:rPr lang="en-GB" noProof="0" dirty="0" err="1"/>
              <a:t>problema</a:t>
            </a:r>
            <a:r>
              <a:rPr lang="en-GB" noProof="0" dirty="0"/>
              <a:t>. </a:t>
            </a:r>
            <a:r>
              <a:rPr lang="en-GB" noProof="0" dirty="0" err="1"/>
              <a:t>En</a:t>
            </a:r>
            <a:r>
              <a:rPr lang="en-GB" noProof="0" dirty="0"/>
              <a:t> </a:t>
            </a:r>
            <a:r>
              <a:rPr lang="en-GB" noProof="0" dirty="0" err="1"/>
              <a:t>este</a:t>
            </a:r>
            <a:r>
              <a:rPr lang="en-GB" noProof="0" dirty="0"/>
              <a:t> </a:t>
            </a:r>
            <a:r>
              <a:rPr lang="en-GB" noProof="0" dirty="0" err="1"/>
              <a:t>paso</a:t>
            </a:r>
            <a:r>
              <a:rPr lang="en-GB" noProof="0" dirty="0"/>
              <a:t>, los </a:t>
            </a:r>
            <a:r>
              <a:rPr lang="en-GB" noProof="0" dirty="0" err="1"/>
              <a:t>examinadores</a:t>
            </a:r>
            <a:r>
              <a:rPr lang="en-GB" noProof="0" dirty="0"/>
              <a:t> </a:t>
            </a:r>
            <a:r>
              <a:rPr lang="en-GB" noProof="0" dirty="0" err="1"/>
              <a:t>forenses</a:t>
            </a:r>
            <a:r>
              <a:rPr lang="en-GB" noProof="0" dirty="0"/>
              <a:t> </a:t>
            </a:r>
            <a:r>
              <a:rPr lang="en-GB" noProof="0" dirty="0" err="1"/>
              <a:t>pueden</a:t>
            </a:r>
            <a:r>
              <a:rPr lang="en-GB" noProof="0" dirty="0"/>
              <a:t> </a:t>
            </a:r>
            <a:r>
              <a:rPr lang="en-GB" noProof="0" dirty="0" err="1"/>
              <a:t>priorizar</a:t>
            </a:r>
            <a:r>
              <a:rPr lang="en-GB" noProof="0" dirty="0"/>
              <a:t> </a:t>
            </a:r>
            <a:r>
              <a:rPr lang="en-GB" noProof="0" dirty="0" err="1"/>
              <a:t>ciertos</a:t>
            </a:r>
            <a:r>
              <a:rPr lang="en-GB" noProof="0" dirty="0"/>
              <a:t> </a:t>
            </a:r>
            <a:r>
              <a:rPr lang="en-GB" noProof="0" dirty="0" err="1"/>
              <a:t>dispositivos</a:t>
            </a:r>
            <a:r>
              <a:rPr lang="en-GB" noProof="0" dirty="0"/>
              <a:t> o </a:t>
            </a:r>
            <a:r>
              <a:rPr lang="en-GB" noProof="0" dirty="0" err="1"/>
              <a:t>datos</a:t>
            </a:r>
            <a:r>
              <a:rPr lang="en-GB" noProof="0" dirty="0"/>
              <a:t>, </a:t>
            </a:r>
            <a:r>
              <a:rPr lang="en-GB" noProof="0" dirty="0" err="1"/>
              <a:t>pueden</a:t>
            </a:r>
            <a:r>
              <a:rPr lang="en-GB" noProof="0" dirty="0"/>
              <a:t> </a:t>
            </a:r>
            <a:r>
              <a:rPr lang="en-GB" noProof="0" dirty="0" err="1"/>
              <a:t>aplicar</a:t>
            </a:r>
            <a:r>
              <a:rPr lang="en-GB" noProof="0" dirty="0"/>
              <a:t> </a:t>
            </a:r>
            <a:r>
              <a:rPr lang="en-GB" noProof="0" dirty="0" err="1"/>
              <a:t>filtros</a:t>
            </a:r>
            <a:r>
              <a:rPr lang="en-GB" noProof="0" dirty="0"/>
              <a:t> </a:t>
            </a:r>
            <a:r>
              <a:rPr lang="en-GB" noProof="0" dirty="0" err="1"/>
              <a:t>inteligentes</a:t>
            </a:r>
            <a:r>
              <a:rPr lang="en-GB" noProof="0" dirty="0"/>
              <a:t>, </a:t>
            </a:r>
            <a:r>
              <a:rPr lang="en-GB" noProof="0" dirty="0" err="1"/>
              <a:t>específicos</a:t>
            </a:r>
            <a:r>
              <a:rPr lang="en-GB" noProof="0" dirty="0"/>
              <a:t> de </a:t>
            </a:r>
            <a:r>
              <a:rPr lang="en-GB" noProof="0" dirty="0" err="1"/>
              <a:t>cada</a:t>
            </a:r>
            <a:r>
              <a:rPr lang="en-GB" noProof="0" dirty="0"/>
              <a:t> </a:t>
            </a:r>
            <a:r>
              <a:rPr lang="en-GB" noProof="0" dirty="0" err="1"/>
              <a:t>caso</a:t>
            </a:r>
            <a:r>
              <a:rPr lang="en-GB" noProof="0" dirty="0"/>
              <a:t> (</a:t>
            </a:r>
            <a:r>
              <a:rPr lang="en-GB" noProof="0" dirty="0" err="1"/>
              <a:t>minería</a:t>
            </a:r>
            <a:r>
              <a:rPr lang="en-GB" noProof="0" dirty="0"/>
              <a:t> de </a:t>
            </a:r>
            <a:r>
              <a:rPr lang="en-GB" noProof="0" dirty="0" err="1"/>
              <a:t>datos</a:t>
            </a:r>
            <a:r>
              <a:rPr lang="en-GB" noProof="0" dirty="0"/>
              <a:t>) o </a:t>
            </a:r>
            <a:r>
              <a:rPr lang="en-GB" noProof="0" dirty="0" err="1"/>
              <a:t>simplemente</a:t>
            </a:r>
            <a:r>
              <a:rPr lang="en-GB" noProof="0" dirty="0"/>
              <a:t> </a:t>
            </a:r>
            <a:r>
              <a:rPr lang="en-GB" noProof="0" dirty="0" err="1"/>
              <a:t>pueden</a:t>
            </a:r>
            <a:r>
              <a:rPr lang="en-GB" noProof="0" dirty="0"/>
              <a:t> </a:t>
            </a:r>
            <a:r>
              <a:rPr lang="en-GB" noProof="0" dirty="0" err="1"/>
              <a:t>procesar</a:t>
            </a:r>
            <a:r>
              <a:rPr lang="en-GB" noProof="0" dirty="0"/>
              <a:t> la imagen de </a:t>
            </a:r>
            <a:r>
              <a:rPr lang="en-GB" noProof="0" dirty="0" err="1"/>
              <a:t>manera</a:t>
            </a:r>
            <a:r>
              <a:rPr lang="en-GB" noProof="0" dirty="0"/>
              <a:t> que un </a:t>
            </a:r>
            <a:r>
              <a:rPr lang="en-GB" noProof="0" dirty="0" err="1"/>
              <a:t>investigador</a:t>
            </a:r>
            <a:r>
              <a:rPr lang="en-GB" noProof="0" dirty="0"/>
              <a:t> normal </a:t>
            </a:r>
            <a:r>
              <a:rPr lang="en-GB" noProof="0" dirty="0" err="1"/>
              <a:t>pueda</a:t>
            </a:r>
            <a:r>
              <a:rPr lang="en-GB" noProof="0" dirty="0"/>
              <a:t> </a:t>
            </a:r>
            <a:r>
              <a:rPr lang="en-GB" noProof="0" dirty="0" err="1"/>
              <a:t>hacer</a:t>
            </a:r>
            <a:r>
              <a:rPr lang="en-GB" noProof="0" dirty="0"/>
              <a:t> el </a:t>
            </a:r>
            <a:r>
              <a:rPr lang="en-GB" noProof="0" dirty="0" err="1"/>
              <a:t>análisis</a:t>
            </a:r>
            <a:r>
              <a:rPr lang="en-GB" noProof="0" dirty="0"/>
              <a:t> (por </a:t>
            </a:r>
            <a:r>
              <a:rPr lang="en-GB" noProof="0" dirty="0" err="1"/>
              <a:t>ejemplo</a:t>
            </a:r>
            <a:r>
              <a:rPr lang="en-GB" noProof="0" dirty="0"/>
              <a:t>, </a:t>
            </a:r>
            <a:r>
              <a:rPr lang="en-GB" noProof="0" dirty="0" err="1"/>
              <a:t>recuperando</a:t>
            </a:r>
            <a:r>
              <a:rPr lang="en-GB" noProof="0" dirty="0"/>
              <a:t> </a:t>
            </a:r>
            <a:r>
              <a:rPr lang="en-GB" noProof="0" dirty="0" err="1"/>
              <a:t>archivos</a:t>
            </a:r>
            <a:r>
              <a:rPr lang="en-GB" noProof="0" dirty="0"/>
              <a:t> </a:t>
            </a:r>
            <a:r>
              <a:rPr lang="en-GB" noProof="0" dirty="0" err="1"/>
              <a:t>eliminados</a:t>
            </a:r>
            <a:r>
              <a:rPr lang="en-GB" noProof="0" dirty="0"/>
              <a:t>, </a:t>
            </a:r>
            <a:r>
              <a:rPr lang="en-GB" noProof="0" dirty="0" err="1"/>
              <a:t>montando</a:t>
            </a:r>
            <a:r>
              <a:rPr lang="en-GB" noProof="0" dirty="0"/>
              <a:t> </a:t>
            </a:r>
            <a:r>
              <a:rPr lang="en-GB" noProof="0" dirty="0" err="1"/>
              <a:t>contenedores</a:t>
            </a:r>
            <a:r>
              <a:rPr lang="en-GB" noProof="0" dirty="0"/>
              <a:t>, </a:t>
            </a:r>
            <a:r>
              <a:rPr lang="en-GB" noProof="0" dirty="0" err="1"/>
              <a:t>desencriptando</a:t>
            </a:r>
            <a:r>
              <a:rPr lang="en-GB" noProof="0" dirty="0"/>
              <a:t>, </a:t>
            </a:r>
            <a:r>
              <a:rPr lang="en-GB" noProof="0" dirty="0" err="1"/>
              <a:t>analizando</a:t>
            </a:r>
            <a:r>
              <a:rPr lang="en-GB" noProof="0" dirty="0"/>
              <a:t> </a:t>
            </a:r>
            <a:r>
              <a:rPr lang="en-GB" noProof="0" dirty="0" err="1"/>
              <a:t>datos</a:t>
            </a:r>
            <a:r>
              <a:rPr lang="en-GB" noProof="0" dirty="0"/>
              <a:t> de </a:t>
            </a:r>
            <a:r>
              <a:rPr lang="en-GB" noProof="0" dirty="0" err="1"/>
              <a:t>aplicación</a:t>
            </a:r>
            <a:r>
              <a:rPr lang="en-GB" noProof="0" dirty="0"/>
              <a:t> </a:t>
            </a:r>
            <a:r>
              <a:rPr lang="en-GB" noProof="0" dirty="0" err="1"/>
              <a:t>como</a:t>
            </a:r>
            <a:r>
              <a:rPr lang="en-GB" noProof="0" dirty="0"/>
              <a:t> </a:t>
            </a:r>
            <a:r>
              <a:rPr lang="en-GB" noProof="0" dirty="0" err="1"/>
              <a:t>historial</a:t>
            </a:r>
            <a:r>
              <a:rPr lang="en-GB" noProof="0" dirty="0"/>
              <a:t> de internet, </a:t>
            </a:r>
            <a:r>
              <a:rPr lang="en-GB" noProof="0" dirty="0" err="1"/>
              <a:t>registros</a:t>
            </a:r>
            <a:r>
              <a:rPr lang="en-GB" noProof="0" dirty="0"/>
              <a:t> de chat, etc.).</a:t>
            </a:r>
            <a:endParaRPr lang="es-ES" noProof="0" dirty="0"/>
          </a:p>
          <a:p>
            <a:endParaRPr lang="es-ES" noProof="0" dirty="0"/>
          </a:p>
          <a:p>
            <a:r>
              <a:rPr lang="en-GB" noProof="0" dirty="0"/>
              <a:t>[</a:t>
            </a:r>
            <a:r>
              <a:rPr lang="en-GB" noProof="0" dirty="0" err="1"/>
              <a:t>haga</a:t>
            </a:r>
            <a:r>
              <a:rPr lang="en-GB" noProof="0" dirty="0"/>
              <a:t> </a:t>
            </a:r>
            <a:r>
              <a:rPr lang="en-GB" noProof="0" dirty="0" err="1"/>
              <a:t>clic</a:t>
            </a:r>
            <a:r>
              <a:rPr lang="en-GB" noProof="0" dirty="0"/>
              <a:t>] El </a:t>
            </a:r>
            <a:r>
              <a:rPr lang="en-GB" noProof="0" dirty="0" err="1"/>
              <a:t>análisis</a:t>
            </a:r>
            <a:r>
              <a:rPr lang="en-GB" noProof="0" dirty="0"/>
              <a:t>: </a:t>
            </a:r>
            <a:r>
              <a:rPr lang="en-GB" noProof="0" dirty="0" err="1"/>
              <a:t>En</a:t>
            </a:r>
            <a:r>
              <a:rPr lang="en-GB" noProof="0" dirty="0"/>
              <a:t> el </a:t>
            </a:r>
            <a:r>
              <a:rPr lang="en-GB" noProof="0" dirty="0" err="1"/>
              <a:t>análisis</a:t>
            </a:r>
            <a:r>
              <a:rPr lang="en-GB" noProof="0" dirty="0"/>
              <a:t>, el </a:t>
            </a:r>
            <a:r>
              <a:rPr lang="en-GB" noProof="0" dirty="0" err="1"/>
              <a:t>examinador</a:t>
            </a:r>
            <a:r>
              <a:rPr lang="en-GB" noProof="0" dirty="0"/>
              <a:t> </a:t>
            </a:r>
            <a:r>
              <a:rPr lang="en-GB" noProof="0" dirty="0" err="1"/>
              <a:t>realmente</a:t>
            </a:r>
            <a:r>
              <a:rPr lang="en-GB" noProof="0" dirty="0"/>
              <a:t> </a:t>
            </a:r>
            <a:r>
              <a:rPr lang="en-GB" noProof="0" dirty="0" err="1"/>
              <a:t>busca</a:t>
            </a:r>
            <a:r>
              <a:rPr lang="en-GB" noProof="0" dirty="0"/>
              <a:t> </a:t>
            </a:r>
            <a:r>
              <a:rPr lang="en-GB" noProof="0" dirty="0" err="1"/>
              <a:t>pruebas</a:t>
            </a:r>
            <a:r>
              <a:rPr lang="en-GB" noProof="0" dirty="0"/>
              <a:t> </a:t>
            </a:r>
            <a:r>
              <a:rPr lang="en-GB" noProof="0" dirty="0" err="1"/>
              <a:t>digitales</a:t>
            </a:r>
            <a:r>
              <a:rPr lang="en-GB" noProof="0" dirty="0"/>
              <a:t> </a:t>
            </a:r>
            <a:r>
              <a:rPr lang="en-GB" noProof="0" dirty="0" err="1"/>
              <a:t>en</a:t>
            </a:r>
            <a:r>
              <a:rPr lang="en-GB" noProof="0" dirty="0"/>
              <a:t> las </a:t>
            </a:r>
            <a:r>
              <a:rPr lang="en-GB" noProof="0" dirty="0" err="1"/>
              <a:t>imágenes</a:t>
            </a:r>
            <a:r>
              <a:rPr lang="en-GB" noProof="0" dirty="0"/>
              <a:t>. Este </a:t>
            </a:r>
            <a:r>
              <a:rPr lang="en-GB" noProof="0" dirty="0" err="1"/>
              <a:t>paso</a:t>
            </a:r>
            <a:r>
              <a:rPr lang="en-GB" noProof="0" dirty="0"/>
              <a:t> </a:t>
            </a:r>
            <a:r>
              <a:rPr lang="en-GB" noProof="0" dirty="0" err="1"/>
              <a:t>puede</a:t>
            </a:r>
            <a:r>
              <a:rPr lang="en-GB" noProof="0" dirty="0"/>
              <a:t> </a:t>
            </a:r>
            <a:r>
              <a:rPr lang="en-GB" noProof="0" dirty="0" err="1"/>
              <a:t>consumir</a:t>
            </a:r>
            <a:r>
              <a:rPr lang="en-GB" noProof="0" dirty="0"/>
              <a:t> </a:t>
            </a:r>
            <a:r>
              <a:rPr lang="en-GB" noProof="0" dirty="0" err="1"/>
              <a:t>mucho</a:t>
            </a:r>
            <a:r>
              <a:rPr lang="en-GB" noProof="0" dirty="0"/>
              <a:t> </a:t>
            </a:r>
            <a:r>
              <a:rPr lang="en-GB" noProof="0" dirty="0" err="1"/>
              <a:t>tiempo</a:t>
            </a:r>
            <a:r>
              <a:rPr lang="en-GB" noProof="0" dirty="0"/>
              <a:t> y </a:t>
            </a:r>
            <a:r>
              <a:rPr lang="en-GB" noProof="0" dirty="0" err="1"/>
              <a:t>puede</a:t>
            </a:r>
            <a:r>
              <a:rPr lang="en-GB" noProof="0" dirty="0"/>
              <a:t> </a:t>
            </a:r>
            <a:r>
              <a:rPr lang="en-GB" noProof="0" dirty="0" err="1"/>
              <a:t>requerir</a:t>
            </a:r>
            <a:r>
              <a:rPr lang="en-GB" noProof="0" dirty="0"/>
              <a:t> un gran </a:t>
            </a:r>
            <a:r>
              <a:rPr lang="en-GB" noProof="0" dirty="0" err="1"/>
              <a:t>conocimiento</a:t>
            </a:r>
            <a:r>
              <a:rPr lang="en-GB" noProof="0" dirty="0"/>
              <a:t> </a:t>
            </a:r>
            <a:r>
              <a:rPr lang="en-GB" noProof="0" dirty="0" err="1"/>
              <a:t>experto</a:t>
            </a:r>
            <a:r>
              <a:rPr lang="en-GB" noProof="0" dirty="0"/>
              <a:t> para </a:t>
            </a:r>
            <a:r>
              <a:rPr lang="en-GB" noProof="0" dirty="0" err="1"/>
              <a:t>interpretar</a:t>
            </a:r>
            <a:r>
              <a:rPr lang="en-GB" noProof="0" dirty="0"/>
              <a:t> </a:t>
            </a:r>
            <a:r>
              <a:rPr lang="en-GB" noProof="0" dirty="0" err="1"/>
              <a:t>rastros</a:t>
            </a:r>
            <a:r>
              <a:rPr lang="en-GB" noProof="0" dirty="0"/>
              <a:t> y </a:t>
            </a:r>
            <a:r>
              <a:rPr lang="en-GB" noProof="0" dirty="0" err="1"/>
              <a:t>artefactos</a:t>
            </a:r>
            <a:r>
              <a:rPr lang="en-GB" noProof="0" dirty="0"/>
              <a:t>.</a:t>
            </a:r>
            <a:endParaRPr lang="es-ES" noProof="0" dirty="0"/>
          </a:p>
          <a:p>
            <a:endParaRPr lang="es-ES" noProof="0" dirty="0"/>
          </a:p>
          <a:p>
            <a:r>
              <a:rPr lang="en-GB" noProof="0" dirty="0"/>
              <a:t>[</a:t>
            </a:r>
            <a:r>
              <a:rPr lang="en-GB" noProof="0" dirty="0" err="1"/>
              <a:t>haga</a:t>
            </a:r>
            <a:r>
              <a:rPr lang="en-GB" noProof="0" dirty="0"/>
              <a:t> </a:t>
            </a:r>
            <a:r>
              <a:rPr lang="en-GB" noProof="0" dirty="0" err="1"/>
              <a:t>clic</a:t>
            </a:r>
            <a:r>
              <a:rPr lang="en-GB" noProof="0" dirty="0"/>
              <a:t>] La </a:t>
            </a:r>
            <a:r>
              <a:rPr lang="en-GB" noProof="0" dirty="0" err="1"/>
              <a:t>presentación</a:t>
            </a:r>
            <a:r>
              <a:rPr lang="en-GB" noProof="0" dirty="0"/>
              <a:t>: </a:t>
            </a:r>
            <a:r>
              <a:rPr lang="en-GB" noProof="0" dirty="0" err="1"/>
              <a:t>Después</a:t>
            </a:r>
            <a:r>
              <a:rPr lang="en-GB" noProof="0" dirty="0"/>
              <a:t> de que se </a:t>
            </a:r>
            <a:r>
              <a:rPr lang="en-GB" noProof="0" dirty="0" err="1"/>
              <a:t>encontraran</a:t>
            </a:r>
            <a:r>
              <a:rPr lang="en-GB" noProof="0" dirty="0"/>
              <a:t> </a:t>
            </a:r>
            <a:r>
              <a:rPr lang="en-GB" noProof="0" dirty="0" err="1"/>
              <a:t>todas</a:t>
            </a:r>
            <a:r>
              <a:rPr lang="en-GB" noProof="0" dirty="0"/>
              <a:t> las </a:t>
            </a:r>
            <a:r>
              <a:rPr lang="en-GB" noProof="0" dirty="0" err="1"/>
              <a:t>pruebas</a:t>
            </a:r>
            <a:r>
              <a:rPr lang="en-GB" noProof="0" dirty="0"/>
              <a:t> </a:t>
            </a:r>
            <a:r>
              <a:rPr lang="en-GB" noProof="0" dirty="0" err="1"/>
              <a:t>en</a:t>
            </a:r>
            <a:r>
              <a:rPr lang="en-GB" noProof="0" dirty="0"/>
              <a:t> el </a:t>
            </a:r>
            <a:r>
              <a:rPr lang="en-GB" noProof="0" dirty="0" err="1"/>
              <a:t>paso</a:t>
            </a:r>
            <a:r>
              <a:rPr lang="en-GB" noProof="0" dirty="0"/>
              <a:t> de </a:t>
            </a:r>
            <a:r>
              <a:rPr lang="en-GB" noProof="0" dirty="0" err="1"/>
              <a:t>análisis</a:t>
            </a:r>
            <a:r>
              <a:rPr lang="en-GB" noProof="0" dirty="0"/>
              <a:t>, el </a:t>
            </a:r>
            <a:r>
              <a:rPr lang="en-GB" noProof="0" dirty="0" err="1"/>
              <a:t>examinador</a:t>
            </a:r>
            <a:r>
              <a:rPr lang="en-GB" noProof="0" dirty="0"/>
              <a:t> </a:t>
            </a:r>
            <a:r>
              <a:rPr lang="en-GB" noProof="0" dirty="0" err="1"/>
              <a:t>necesita</a:t>
            </a:r>
            <a:r>
              <a:rPr lang="en-GB" noProof="0" dirty="0"/>
              <a:t> </a:t>
            </a:r>
            <a:r>
              <a:rPr lang="en-GB" noProof="0" dirty="0" err="1"/>
              <a:t>crear</a:t>
            </a:r>
            <a:r>
              <a:rPr lang="en-GB" noProof="0" dirty="0"/>
              <a:t> un </a:t>
            </a:r>
            <a:r>
              <a:rPr lang="en-GB" noProof="0" dirty="0" err="1"/>
              <a:t>informe</a:t>
            </a:r>
            <a:r>
              <a:rPr lang="en-GB" noProof="0" dirty="0"/>
              <a:t> para las </a:t>
            </a:r>
            <a:r>
              <a:rPr lang="en-GB" noProof="0" dirty="0" err="1"/>
              <a:t>pruebas</a:t>
            </a:r>
            <a:r>
              <a:rPr lang="en-GB" noProof="0" dirty="0"/>
              <a:t>. </a:t>
            </a:r>
            <a:r>
              <a:rPr lang="en-GB" noProof="0" dirty="0" err="1"/>
              <a:t>Su</a:t>
            </a:r>
            <a:r>
              <a:rPr lang="en-GB" noProof="0" dirty="0"/>
              <a:t> </a:t>
            </a:r>
            <a:r>
              <a:rPr lang="en-GB" noProof="0" dirty="0" err="1"/>
              <a:t>trabajo</a:t>
            </a:r>
            <a:r>
              <a:rPr lang="en-GB" noProof="0" dirty="0"/>
              <a:t> es </a:t>
            </a:r>
            <a:r>
              <a:rPr lang="en-GB" noProof="0" dirty="0" err="1"/>
              <a:t>ilustrar</a:t>
            </a:r>
            <a:r>
              <a:rPr lang="en-GB" noProof="0" dirty="0"/>
              <a:t> y </a:t>
            </a:r>
            <a:r>
              <a:rPr lang="en-GB" noProof="0" dirty="0" err="1"/>
              <a:t>traducir</a:t>
            </a:r>
            <a:r>
              <a:rPr lang="en-GB" noProof="0" dirty="0"/>
              <a:t> </a:t>
            </a:r>
            <a:r>
              <a:rPr lang="en-GB" noProof="0" dirty="0" err="1"/>
              <a:t>contextos</a:t>
            </a:r>
            <a:r>
              <a:rPr lang="en-GB" noProof="0" dirty="0"/>
              <a:t> </a:t>
            </a:r>
            <a:r>
              <a:rPr lang="en-GB" noProof="0" dirty="0" err="1"/>
              <a:t>técnicos</a:t>
            </a:r>
            <a:r>
              <a:rPr lang="en-GB" noProof="0" dirty="0"/>
              <a:t> </a:t>
            </a:r>
            <a:r>
              <a:rPr lang="en-GB" noProof="0" dirty="0" err="1"/>
              <a:t>complicados</a:t>
            </a:r>
            <a:r>
              <a:rPr lang="en-GB" noProof="0" dirty="0"/>
              <a:t> para </a:t>
            </a:r>
            <a:r>
              <a:rPr lang="en-GB" noProof="0" dirty="0" err="1"/>
              <a:t>usted</a:t>
            </a:r>
            <a:r>
              <a:rPr lang="en-GB" noProof="0" dirty="0"/>
              <a:t> </a:t>
            </a:r>
            <a:r>
              <a:rPr lang="en-GB" noProof="0" dirty="0" err="1"/>
              <a:t>como</a:t>
            </a:r>
            <a:r>
              <a:rPr lang="en-GB" noProof="0" dirty="0"/>
              <a:t> </a:t>
            </a:r>
            <a:r>
              <a:rPr lang="en-GB" noProof="0" dirty="0" err="1"/>
              <a:t>jueces</a:t>
            </a:r>
            <a:r>
              <a:rPr lang="en-GB" noProof="0" dirty="0"/>
              <a:t> y </a:t>
            </a:r>
            <a:r>
              <a:rPr lang="en-GB" noProof="0" dirty="0" err="1"/>
              <a:t>fiscales</a:t>
            </a:r>
            <a:r>
              <a:rPr lang="en-GB" noProof="0" dirty="0"/>
              <a:t> de </a:t>
            </a:r>
            <a:r>
              <a:rPr lang="en-GB" noProof="0" dirty="0" err="1"/>
              <a:t>manera</a:t>
            </a:r>
            <a:r>
              <a:rPr lang="en-GB" noProof="0" dirty="0"/>
              <a:t> que </a:t>
            </a:r>
            <a:r>
              <a:rPr lang="en-GB" noProof="0" dirty="0" err="1"/>
              <a:t>pueda</a:t>
            </a:r>
            <a:r>
              <a:rPr lang="en-GB" noProof="0" dirty="0"/>
              <a:t> </a:t>
            </a:r>
            <a:r>
              <a:rPr lang="en-GB" noProof="0" dirty="0" err="1"/>
              <a:t>entender</a:t>
            </a:r>
            <a:r>
              <a:rPr lang="en-GB" noProof="0" dirty="0"/>
              <a:t> </a:t>
            </a:r>
            <a:r>
              <a:rPr lang="en-GB" noProof="0" dirty="0" err="1"/>
              <a:t>fácilmente</a:t>
            </a:r>
            <a:r>
              <a:rPr lang="en-GB" noProof="0" dirty="0"/>
              <a:t> </a:t>
            </a:r>
            <a:r>
              <a:rPr lang="en-GB" noProof="0" dirty="0" err="1"/>
              <a:t>qué</a:t>
            </a:r>
            <a:r>
              <a:rPr lang="en-GB" noProof="0" dirty="0"/>
              <a:t> </a:t>
            </a:r>
            <a:r>
              <a:rPr lang="en-GB" noProof="0" dirty="0" err="1"/>
              <a:t>pruebas</a:t>
            </a:r>
            <a:r>
              <a:rPr lang="en-GB" noProof="0" dirty="0"/>
              <a:t> se </a:t>
            </a:r>
            <a:r>
              <a:rPr lang="en-GB" noProof="0" dirty="0" err="1"/>
              <a:t>encontraron</a:t>
            </a:r>
            <a:r>
              <a:rPr lang="en-GB" noProof="0" dirty="0"/>
              <a:t>, </a:t>
            </a:r>
            <a:r>
              <a:rPr lang="en-GB" noProof="0" dirty="0" err="1"/>
              <a:t>dónde</a:t>
            </a:r>
            <a:r>
              <a:rPr lang="en-GB" noProof="0" dirty="0"/>
              <a:t> se </a:t>
            </a:r>
            <a:r>
              <a:rPr lang="en-GB" noProof="0" dirty="0" err="1"/>
              <a:t>encontraron</a:t>
            </a:r>
            <a:r>
              <a:rPr lang="en-GB" noProof="0" dirty="0"/>
              <a:t>, </a:t>
            </a:r>
            <a:r>
              <a:rPr lang="en-GB" noProof="0" dirty="0" err="1"/>
              <a:t>cómo</a:t>
            </a:r>
            <a:r>
              <a:rPr lang="en-GB" noProof="0" dirty="0"/>
              <a:t> se </a:t>
            </a:r>
            <a:r>
              <a:rPr lang="en-GB" noProof="0" dirty="0" err="1"/>
              <a:t>encontraron</a:t>
            </a:r>
            <a:r>
              <a:rPr lang="en-GB" noProof="0" dirty="0"/>
              <a:t> y </a:t>
            </a:r>
            <a:r>
              <a:rPr lang="en-GB" noProof="0" dirty="0" err="1"/>
              <a:t>cómo</a:t>
            </a:r>
            <a:r>
              <a:rPr lang="en-GB" noProof="0" dirty="0"/>
              <a:t> </a:t>
            </a:r>
            <a:r>
              <a:rPr lang="en-GB" noProof="0" dirty="0" err="1"/>
              <a:t>pudieron</a:t>
            </a:r>
            <a:r>
              <a:rPr lang="en-GB" noProof="0" dirty="0"/>
              <a:t> </a:t>
            </a:r>
            <a:r>
              <a:rPr lang="en-GB" noProof="0" dirty="0" err="1"/>
              <a:t>haber</a:t>
            </a:r>
            <a:r>
              <a:rPr lang="en-GB" noProof="0" dirty="0"/>
              <a:t> </a:t>
            </a:r>
            <a:r>
              <a:rPr lang="en-GB" noProof="0" dirty="0" err="1"/>
              <a:t>llegado</a:t>
            </a:r>
            <a:r>
              <a:rPr lang="en-GB" noProof="0" dirty="0"/>
              <a:t> hasta </a:t>
            </a:r>
            <a:r>
              <a:rPr lang="en-GB" noProof="0" dirty="0" err="1"/>
              <a:t>allí</a:t>
            </a:r>
            <a:r>
              <a:rPr lang="en-GB" noProof="0" dirty="0"/>
              <a:t>.</a:t>
            </a:r>
          </a:p>
          <a:p>
            <a:endParaRPr lang="es-ES"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158</a:t>
            </a:fld>
            <a:endParaRPr lang="es-ES"/>
          </a:p>
        </p:txBody>
      </p:sp>
    </p:spTree>
    <p:extLst>
      <p:ext uri="{BB962C8B-B14F-4D97-AF65-F5344CB8AC3E}">
        <p14:creationId xmlns:p14="http://schemas.microsoft.com/office/powerpoint/2010/main" val="3861444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dirty="0"/>
              <a:t>Ahora que ha visto cómo los análisis forenses digitales son similares a otras ciencias forenses tradicionales, veremos cómo se define la investigación forense digital y cómo funciona.</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159</a:t>
            </a:fld>
            <a:endParaRPr lang="es-ES"/>
          </a:p>
        </p:txBody>
      </p:sp>
    </p:spTree>
    <p:extLst>
      <p:ext uri="{BB962C8B-B14F-4D97-AF65-F5344CB8AC3E}">
        <p14:creationId xmlns:p14="http://schemas.microsoft.com/office/powerpoint/2010/main" val="1877764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a:t>Hay dos tipos de rastros digitales:</a:t>
            </a:r>
          </a:p>
          <a:p>
            <a:endParaRPr lang="es-ES" noProof="0" dirty="0"/>
          </a:p>
          <a:p>
            <a:r>
              <a:rPr lang="en-GB" noProof="0" dirty="0"/>
              <a:t>Rastros evitables: Estos son los rastros que se almacenan el sistema operativo y las aplicaciones de forma predeterminada, pero que se pueden configurar para que no se almacenen. Tome su navegador web como un ejemplo. Escriba la URL de su sitio web favorito. Luego, un día después, desea volver a visitar este sitio web y comenzar a escribir la URL nuevamente cuando de repente su navegador completa automáticamente la URL. Por lo tanto, debe haber un lugar en su disco duro donde se almacena exactamente esa información. Otro ejemplo es su menú de inicio y sus programas de Office; recuerdan qué archivos abrió recientemente. Hay mucha información almacenada en su disco duro. Una parte se mencionan en esta diapositiva. Sin embargo, puede profundizar en las configuraciones de su sistema y programa y cambiar ese comportamiento. Entonces puedes evitar esos rastros.</a:t>
            </a:r>
            <a:endParaRPr lang="es-ES" noProof="0" dirty="0"/>
          </a:p>
          <a:p>
            <a:endParaRPr lang="es-ES"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Rastros inevitables: A diferencia de las huellas evitables, las inevitables no pueden configurarse para detenerse. Por lo tanto, la probabilidad de encontrar datos probatorios almacenados involuntariamente en estas áreas es bastante alta, incluso si el sospechoso trató de limpiar sus huellas. Explicaré el término Espacio holgado y sin asignar en algún momento, pero desafortunadamente no podemos entrar en más detalles en esta etapa.</a:t>
            </a:r>
            <a:endParaRPr lang="es-ES" noProof="0" dirty="0"/>
          </a:p>
          <a:p>
            <a:endParaRPr lang="es-ES" noProof="0" dirty="0"/>
          </a:p>
          <a:p>
            <a:r>
              <a:rPr lang="en-GB" noProof="0" dirty="0"/>
              <a:t>Veamos cómo la investigación forense digital puede ayudarle con esos rastros.</a:t>
            </a:r>
            <a:endParaRPr lang="es-E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160</a:t>
            </a:fld>
            <a:endParaRPr lang="es-ES"/>
          </a:p>
        </p:txBody>
      </p:sp>
    </p:spTree>
    <p:extLst>
      <p:ext uri="{BB962C8B-B14F-4D97-AF65-F5344CB8AC3E}">
        <p14:creationId xmlns:p14="http://schemas.microsoft.com/office/powerpoint/2010/main" val="32166509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a:t>¿</a:t>
            </a:r>
            <a:r>
              <a:rPr lang="en-GB" noProof="0" dirty="0" err="1"/>
              <a:t>Puedo</a:t>
            </a:r>
            <a:r>
              <a:rPr lang="en-GB" noProof="0" dirty="0"/>
              <a:t> </a:t>
            </a:r>
            <a:r>
              <a:rPr lang="en-GB" noProof="0" dirty="0" err="1"/>
              <a:t>hacerles</a:t>
            </a:r>
            <a:r>
              <a:rPr lang="en-GB" noProof="0" dirty="0"/>
              <a:t> una </a:t>
            </a:r>
            <a:r>
              <a:rPr lang="en-GB" noProof="0" dirty="0" err="1"/>
              <a:t>pregunta</a:t>
            </a:r>
            <a:r>
              <a:rPr lang="en-GB" noProof="0" dirty="0"/>
              <a:t>? ¿</a:t>
            </a:r>
            <a:r>
              <a:rPr lang="en-GB" noProof="0" dirty="0" err="1"/>
              <a:t>Quién</a:t>
            </a:r>
            <a:r>
              <a:rPr lang="en-GB" noProof="0" dirty="0"/>
              <a:t> de </a:t>
            </a:r>
            <a:r>
              <a:rPr lang="en-GB" noProof="0" dirty="0" err="1"/>
              <a:t>ustedes</a:t>
            </a:r>
            <a:r>
              <a:rPr lang="en-GB" noProof="0" dirty="0"/>
              <a:t> </a:t>
            </a:r>
            <a:r>
              <a:rPr lang="en-GB" noProof="0" dirty="0" err="1"/>
              <a:t>está</a:t>
            </a:r>
            <a:r>
              <a:rPr lang="en-GB" noProof="0" dirty="0"/>
              <a:t> </a:t>
            </a:r>
            <a:r>
              <a:rPr lang="en-GB" noProof="0" dirty="0" err="1"/>
              <a:t>navegando</a:t>
            </a:r>
            <a:r>
              <a:rPr lang="en-GB" noProof="0" dirty="0"/>
              <a:t> por Internet? De </a:t>
            </a:r>
            <a:r>
              <a:rPr lang="en-GB" noProof="0" dirty="0" err="1"/>
              <a:t>acuerdo</a:t>
            </a:r>
            <a:r>
              <a:rPr lang="en-GB" noProof="0" dirty="0"/>
              <a:t>. ¿Y </a:t>
            </a:r>
            <a:r>
              <a:rPr lang="en-GB" noProof="0" dirty="0" err="1"/>
              <a:t>quién</a:t>
            </a:r>
            <a:r>
              <a:rPr lang="en-GB" noProof="0" dirty="0"/>
              <a:t> de </a:t>
            </a:r>
            <a:r>
              <a:rPr lang="en-GB" noProof="0" dirty="0" err="1"/>
              <a:t>ustedes</a:t>
            </a:r>
            <a:r>
              <a:rPr lang="en-GB" noProof="0" dirty="0"/>
              <a:t> </a:t>
            </a:r>
            <a:r>
              <a:rPr lang="en-GB" noProof="0" dirty="0" err="1"/>
              <a:t>está</a:t>
            </a:r>
            <a:r>
              <a:rPr lang="en-GB" noProof="0" dirty="0"/>
              <a:t> </a:t>
            </a:r>
            <a:r>
              <a:rPr lang="en-GB" noProof="0" dirty="0" err="1"/>
              <a:t>usando</a:t>
            </a:r>
            <a:r>
              <a:rPr lang="en-GB" noProof="0" dirty="0"/>
              <a:t> </a:t>
            </a:r>
            <a:r>
              <a:rPr lang="en-GB" noProof="0" dirty="0" err="1"/>
              <a:t>uno</a:t>
            </a:r>
            <a:r>
              <a:rPr lang="en-GB" noProof="0" dirty="0"/>
              <a:t> de los </a:t>
            </a:r>
            <a:r>
              <a:rPr lang="en-GB" noProof="0" dirty="0" err="1"/>
              <a:t>navegadores</a:t>
            </a:r>
            <a:r>
              <a:rPr lang="en-GB" noProof="0" dirty="0"/>
              <a:t> que se </a:t>
            </a:r>
            <a:r>
              <a:rPr lang="en-GB" noProof="0" dirty="0" err="1"/>
              <a:t>muestran</a:t>
            </a:r>
            <a:r>
              <a:rPr lang="en-GB" noProof="0" dirty="0"/>
              <a:t> </a:t>
            </a:r>
            <a:r>
              <a:rPr lang="en-GB" noProof="0" dirty="0" err="1"/>
              <a:t>en</a:t>
            </a:r>
            <a:r>
              <a:rPr lang="en-GB" noProof="0" dirty="0"/>
              <a:t> </a:t>
            </a:r>
            <a:r>
              <a:rPr lang="en-GB" noProof="0" dirty="0" err="1"/>
              <a:t>esta</a:t>
            </a:r>
            <a:r>
              <a:rPr lang="en-GB" noProof="0" dirty="0"/>
              <a:t> </a:t>
            </a:r>
            <a:r>
              <a:rPr lang="en-GB" noProof="0" dirty="0" err="1"/>
              <a:t>diapositiva</a:t>
            </a:r>
            <a:r>
              <a:rPr lang="en-GB" noProof="0" dirty="0"/>
              <a:t>? ¡</a:t>
            </a:r>
            <a:r>
              <a:rPr lang="en-GB" noProof="0" dirty="0" err="1"/>
              <a:t>Guau</a:t>
            </a:r>
            <a:r>
              <a:rPr lang="en-GB" noProof="0" dirty="0"/>
              <a:t>! Vale, </a:t>
            </a:r>
            <a:r>
              <a:rPr lang="en-GB" noProof="0" dirty="0" err="1"/>
              <a:t>supongo</a:t>
            </a:r>
            <a:r>
              <a:rPr lang="en-GB" noProof="0" dirty="0"/>
              <a:t> que </a:t>
            </a:r>
            <a:r>
              <a:rPr lang="en-GB" noProof="0" dirty="0" err="1"/>
              <a:t>todos</a:t>
            </a:r>
            <a:r>
              <a:rPr lang="en-GB" noProof="0" dirty="0"/>
              <a:t> </a:t>
            </a:r>
            <a:r>
              <a:rPr lang="en-GB" noProof="0" dirty="0" err="1"/>
              <a:t>ustedes</a:t>
            </a:r>
            <a:r>
              <a:rPr lang="en-GB" noProof="0" dirty="0"/>
              <a:t> </a:t>
            </a:r>
            <a:r>
              <a:rPr lang="en-GB" noProof="0" dirty="0" err="1"/>
              <a:t>saben</a:t>
            </a:r>
            <a:r>
              <a:rPr lang="en-GB" noProof="0" dirty="0"/>
              <a:t> que los </a:t>
            </a:r>
            <a:r>
              <a:rPr lang="en-GB" noProof="0" dirty="0" err="1"/>
              <a:t>exploradores</a:t>
            </a:r>
            <a:r>
              <a:rPr lang="en-GB" noProof="0" dirty="0"/>
              <a:t> de Internet </a:t>
            </a:r>
            <a:r>
              <a:rPr lang="en-GB" noProof="0" dirty="0" err="1"/>
              <a:t>almacenan</a:t>
            </a:r>
            <a:r>
              <a:rPr lang="en-GB" noProof="0" dirty="0"/>
              <a:t> un </a:t>
            </a:r>
            <a:r>
              <a:rPr lang="en-GB" noProof="0" dirty="0" err="1"/>
              <a:t>historial</a:t>
            </a:r>
            <a:r>
              <a:rPr lang="en-GB" noProof="0" dirty="0"/>
              <a:t> de </a:t>
            </a:r>
            <a:r>
              <a:rPr lang="en-GB" noProof="0" dirty="0" err="1"/>
              <a:t>navegación</a:t>
            </a:r>
            <a:r>
              <a:rPr lang="en-GB" noProof="0" dirty="0"/>
              <a:t>, un </a:t>
            </a:r>
            <a:r>
              <a:rPr lang="en-GB" noProof="0" dirty="0" err="1"/>
              <a:t>caché</a:t>
            </a:r>
            <a:r>
              <a:rPr lang="en-GB" noProof="0" dirty="0"/>
              <a:t> local de los sitios web que </a:t>
            </a:r>
            <a:r>
              <a:rPr lang="en-GB" noProof="0" dirty="0" err="1"/>
              <a:t>visitó</a:t>
            </a:r>
            <a:r>
              <a:rPr lang="en-GB" noProof="0" dirty="0"/>
              <a:t> y la </a:t>
            </a:r>
            <a:r>
              <a:rPr lang="en-GB" noProof="0" dirty="0" err="1"/>
              <a:t>información</a:t>
            </a:r>
            <a:r>
              <a:rPr lang="en-GB" noProof="0" dirty="0"/>
              <a:t> de las cookies, </a:t>
            </a:r>
            <a:r>
              <a:rPr lang="en-GB" noProof="0" dirty="0" err="1"/>
              <a:t>así</a:t>
            </a:r>
            <a:r>
              <a:rPr lang="en-GB" noProof="0" dirty="0"/>
              <a:t> </a:t>
            </a:r>
            <a:r>
              <a:rPr lang="en-GB" noProof="0" dirty="0" err="1"/>
              <a:t>como</a:t>
            </a:r>
            <a:r>
              <a:rPr lang="en-GB" noProof="0" dirty="0"/>
              <a:t> los </a:t>
            </a:r>
            <a:r>
              <a:rPr lang="en-GB" noProof="0" dirty="0" err="1"/>
              <a:t>valores</a:t>
            </a:r>
            <a:r>
              <a:rPr lang="en-GB" noProof="0" dirty="0"/>
              <a:t> que escribe </a:t>
            </a:r>
            <a:r>
              <a:rPr lang="en-GB" noProof="0" dirty="0" err="1"/>
              <a:t>en</a:t>
            </a:r>
            <a:r>
              <a:rPr lang="en-GB" noProof="0" dirty="0"/>
              <a:t> </a:t>
            </a:r>
            <a:r>
              <a:rPr lang="en-GB" noProof="0" dirty="0" err="1"/>
              <a:t>campos</a:t>
            </a:r>
            <a:r>
              <a:rPr lang="en-GB" noProof="0" dirty="0"/>
              <a:t> de </a:t>
            </a:r>
            <a:r>
              <a:rPr lang="en-GB" noProof="0" dirty="0" err="1"/>
              <a:t>formulario</a:t>
            </a:r>
            <a:r>
              <a:rPr lang="en-GB" noProof="0" dirty="0"/>
              <a:t> </a:t>
            </a:r>
            <a:r>
              <a:rPr lang="en-GB" noProof="0" dirty="0" err="1"/>
              <a:t>como</a:t>
            </a:r>
            <a:r>
              <a:rPr lang="en-GB" noProof="0" dirty="0"/>
              <a:t> la </a:t>
            </a:r>
            <a:r>
              <a:rPr lang="en-GB" noProof="0" dirty="0" err="1"/>
              <a:t>búsqueda</a:t>
            </a:r>
            <a:r>
              <a:rPr lang="en-GB" noProof="0" dirty="0"/>
              <a:t> de Google e </a:t>
            </a:r>
            <a:r>
              <a:rPr lang="en-GB" noProof="0" dirty="0" err="1"/>
              <a:t>información</a:t>
            </a:r>
            <a:r>
              <a:rPr lang="en-GB" noProof="0" dirty="0"/>
              <a:t> </a:t>
            </a:r>
            <a:r>
              <a:rPr lang="en-GB" noProof="0" dirty="0" err="1"/>
              <a:t>sobre</a:t>
            </a:r>
            <a:r>
              <a:rPr lang="en-GB" noProof="0" dirty="0"/>
              <a:t> </a:t>
            </a:r>
            <a:r>
              <a:rPr lang="en-GB" noProof="0" dirty="0" err="1"/>
              <a:t>tus</a:t>
            </a:r>
            <a:r>
              <a:rPr lang="en-GB" noProof="0" dirty="0"/>
              <a:t> sitios web </a:t>
            </a:r>
            <a:r>
              <a:rPr lang="en-GB" noProof="0" dirty="0" err="1"/>
              <a:t>favoritos</a:t>
            </a:r>
            <a:r>
              <a:rPr lang="en-GB" noProof="0" dirty="0"/>
              <a:t> y </a:t>
            </a:r>
            <a:r>
              <a:rPr lang="en-GB" noProof="0" dirty="0" err="1"/>
              <a:t>descargas</a:t>
            </a:r>
            <a:r>
              <a:rPr lang="en-GB" noProof="0" dirty="0"/>
              <a:t>. </a:t>
            </a:r>
          </a:p>
          <a:p>
            <a:r>
              <a:rPr lang="en-GB" baseline="0" noProof="0" dirty="0"/>
              <a:t>Si es </a:t>
            </a:r>
            <a:r>
              <a:rPr lang="en-GB" baseline="0" noProof="0" dirty="0" err="1"/>
              <a:t>así</a:t>
            </a:r>
            <a:r>
              <a:rPr lang="en-GB" baseline="0" noProof="0" dirty="0"/>
              <a:t>, </a:t>
            </a:r>
            <a:r>
              <a:rPr lang="en-GB" baseline="0" noProof="0" dirty="0" err="1"/>
              <a:t>esta</a:t>
            </a:r>
            <a:r>
              <a:rPr lang="en-GB" baseline="0" noProof="0" dirty="0"/>
              <a:t> </a:t>
            </a:r>
            <a:r>
              <a:rPr lang="en-GB" baseline="0" noProof="0" dirty="0" err="1"/>
              <a:t>diapositiva</a:t>
            </a:r>
            <a:r>
              <a:rPr lang="en-GB" baseline="0" noProof="0" dirty="0"/>
              <a:t> no le </a:t>
            </a:r>
            <a:r>
              <a:rPr lang="en-GB" baseline="0" noProof="0" dirty="0" err="1"/>
              <a:t>dirá</a:t>
            </a:r>
            <a:r>
              <a:rPr lang="en-GB" baseline="0" noProof="0" dirty="0"/>
              <a:t> nada nuevo: </a:t>
            </a:r>
            <a:r>
              <a:rPr lang="en-GB" baseline="0" noProof="0" dirty="0" err="1"/>
              <a:t>todos</a:t>
            </a:r>
            <a:r>
              <a:rPr lang="en-GB" baseline="0" noProof="0" dirty="0"/>
              <a:t> los sitios web que </a:t>
            </a:r>
            <a:r>
              <a:rPr lang="en-GB" baseline="0" noProof="0" dirty="0" err="1"/>
              <a:t>visita</a:t>
            </a:r>
            <a:r>
              <a:rPr lang="en-GB" baseline="0" noProof="0" dirty="0"/>
              <a:t> un </a:t>
            </a:r>
            <a:r>
              <a:rPr lang="en-GB" baseline="0" noProof="0" dirty="0" err="1"/>
              <a:t>sospechoso</a:t>
            </a:r>
            <a:r>
              <a:rPr lang="en-GB" baseline="0" noProof="0" dirty="0"/>
              <a:t>, </a:t>
            </a:r>
            <a:r>
              <a:rPr lang="en-GB" baseline="0" noProof="0" dirty="0" err="1"/>
              <a:t>completa</a:t>
            </a:r>
            <a:r>
              <a:rPr lang="en-GB" baseline="0" noProof="0" dirty="0"/>
              <a:t> </a:t>
            </a:r>
            <a:r>
              <a:rPr lang="en-GB" baseline="0" noProof="0" dirty="0" err="1"/>
              <a:t>datos</a:t>
            </a:r>
            <a:r>
              <a:rPr lang="en-GB" baseline="0" noProof="0" dirty="0"/>
              <a:t> e </a:t>
            </a:r>
            <a:r>
              <a:rPr lang="en-GB" baseline="0" noProof="0" dirty="0" err="1"/>
              <a:t>interactúa</a:t>
            </a:r>
            <a:r>
              <a:rPr lang="en-GB" baseline="0" noProof="0" dirty="0"/>
              <a:t> con los </a:t>
            </a:r>
            <a:r>
              <a:rPr lang="en-GB" baseline="0" noProof="0" dirty="0" err="1"/>
              <a:t>rastros</a:t>
            </a:r>
            <a:r>
              <a:rPr lang="en-GB" baseline="0" noProof="0" dirty="0"/>
              <a:t> de </a:t>
            </a:r>
            <a:r>
              <a:rPr lang="en-GB" baseline="0" noProof="0" dirty="0" err="1"/>
              <a:t>permisos</a:t>
            </a:r>
            <a:r>
              <a:rPr lang="en-GB" baseline="0" noProof="0" dirty="0"/>
              <a:t> de forma </a:t>
            </a:r>
            <a:r>
              <a:rPr lang="en-GB" baseline="0" noProof="0" dirty="0" err="1"/>
              <a:t>predeterminada</a:t>
            </a:r>
            <a:r>
              <a:rPr lang="en-GB" baseline="0" noProof="0" dirty="0"/>
              <a:t>. </a:t>
            </a:r>
            <a:r>
              <a:rPr lang="en-GB" baseline="0" noProof="0" dirty="0" err="1"/>
              <a:t>Algunos</a:t>
            </a:r>
            <a:r>
              <a:rPr lang="en-GB" baseline="0" noProof="0" dirty="0"/>
              <a:t> de los </a:t>
            </a:r>
            <a:r>
              <a:rPr lang="en-GB" baseline="0" noProof="0" dirty="0" err="1"/>
              <a:t>navegadores</a:t>
            </a:r>
            <a:r>
              <a:rPr lang="en-GB" baseline="0" noProof="0" dirty="0"/>
              <a:t> </a:t>
            </a:r>
            <a:r>
              <a:rPr lang="en-GB" baseline="0" noProof="0" dirty="0" err="1"/>
              <a:t>pueden</a:t>
            </a:r>
            <a:r>
              <a:rPr lang="en-GB" baseline="0" noProof="0" dirty="0"/>
              <a:t> </a:t>
            </a:r>
            <a:r>
              <a:rPr lang="en-GB" baseline="0" noProof="0" dirty="0" err="1"/>
              <a:t>configurarse</a:t>
            </a:r>
            <a:r>
              <a:rPr lang="en-GB" baseline="0" noProof="0" dirty="0"/>
              <a:t> para que no </a:t>
            </a:r>
            <a:r>
              <a:rPr lang="en-GB" baseline="0" noProof="0" dirty="0" err="1"/>
              <a:t>almacenen</a:t>
            </a:r>
            <a:r>
              <a:rPr lang="en-GB" baseline="0" noProof="0" dirty="0"/>
              <a:t> </a:t>
            </a:r>
            <a:r>
              <a:rPr lang="en-GB" baseline="0" noProof="0" dirty="0" err="1"/>
              <a:t>toda</a:t>
            </a:r>
            <a:r>
              <a:rPr lang="en-GB" baseline="0" noProof="0" dirty="0"/>
              <a:t> </a:t>
            </a:r>
            <a:r>
              <a:rPr lang="en-GB" baseline="0" noProof="0" dirty="0" err="1"/>
              <a:t>esta</a:t>
            </a:r>
            <a:r>
              <a:rPr lang="en-GB" baseline="0" noProof="0" dirty="0"/>
              <a:t> </a:t>
            </a:r>
            <a:r>
              <a:rPr lang="en-GB" baseline="0" noProof="0" dirty="0" err="1"/>
              <a:t>información</a:t>
            </a:r>
            <a:r>
              <a:rPr lang="en-GB" baseline="0" noProof="0" dirty="0"/>
              <a:t>, </a:t>
            </a:r>
            <a:r>
              <a:rPr lang="en-GB" baseline="0" noProof="0" dirty="0" err="1"/>
              <a:t>pero</a:t>
            </a:r>
            <a:r>
              <a:rPr lang="en-GB" baseline="0" noProof="0" dirty="0"/>
              <a:t> no </a:t>
            </a:r>
            <a:r>
              <a:rPr lang="en-GB" baseline="0" noProof="0" dirty="0" err="1"/>
              <a:t>todos</a:t>
            </a:r>
            <a:r>
              <a:rPr lang="en-GB" baseline="0" noProof="0" dirty="0"/>
              <a:t> </a:t>
            </a:r>
            <a:r>
              <a:rPr lang="en-GB" baseline="0" noProof="0" dirty="0" err="1"/>
              <a:t>mantienen</a:t>
            </a:r>
            <a:r>
              <a:rPr lang="en-GB" baseline="0" noProof="0" dirty="0"/>
              <a:t> </a:t>
            </a:r>
            <a:r>
              <a:rPr lang="en-GB" baseline="0" noProof="0" dirty="0" err="1"/>
              <a:t>su</a:t>
            </a:r>
            <a:r>
              <a:rPr lang="en-GB" baseline="0" noProof="0" dirty="0"/>
              <a:t> palabra. A </a:t>
            </a:r>
            <a:r>
              <a:rPr lang="en-GB" baseline="0" noProof="0" dirty="0" err="1"/>
              <a:t>veces</a:t>
            </a:r>
            <a:r>
              <a:rPr lang="en-GB" baseline="0" noProof="0" dirty="0"/>
              <a:t>, el </a:t>
            </a:r>
            <a:r>
              <a:rPr lang="en-GB" baseline="0" noProof="0" dirty="0" err="1"/>
              <a:t>historial</a:t>
            </a:r>
            <a:r>
              <a:rPr lang="en-GB" baseline="0" noProof="0" dirty="0"/>
              <a:t> que no debe </a:t>
            </a:r>
            <a:r>
              <a:rPr lang="en-GB" baseline="0" noProof="0" dirty="0" err="1"/>
              <a:t>grabarse</a:t>
            </a:r>
            <a:r>
              <a:rPr lang="en-GB" baseline="0" noProof="0" dirty="0"/>
              <a:t> </a:t>
            </a:r>
            <a:r>
              <a:rPr lang="en-GB" baseline="0" noProof="0" dirty="0" err="1"/>
              <a:t>simplemente</a:t>
            </a:r>
            <a:r>
              <a:rPr lang="en-GB" baseline="0" noProof="0" dirty="0"/>
              <a:t> no se </a:t>
            </a:r>
            <a:r>
              <a:rPr lang="en-GB" baseline="0" noProof="0" dirty="0" err="1"/>
              <a:t>muestra</a:t>
            </a:r>
            <a:r>
              <a:rPr lang="en-GB" baseline="0" noProof="0" dirty="0"/>
              <a:t>, </a:t>
            </a:r>
            <a:r>
              <a:rPr lang="en-GB" baseline="0" noProof="0" dirty="0" err="1"/>
              <a:t>pero</a:t>
            </a:r>
            <a:r>
              <a:rPr lang="en-GB" baseline="0" noProof="0" dirty="0"/>
              <a:t> </a:t>
            </a:r>
            <a:r>
              <a:rPr lang="en-GB" baseline="0" noProof="0" dirty="0" err="1"/>
              <a:t>aún</a:t>
            </a:r>
            <a:r>
              <a:rPr lang="en-GB" baseline="0" noProof="0" dirty="0"/>
              <a:t> </a:t>
            </a:r>
            <a:r>
              <a:rPr lang="en-GB" baseline="0" noProof="0" dirty="0" err="1"/>
              <a:t>así</a:t>
            </a:r>
            <a:r>
              <a:rPr lang="en-GB" baseline="0" noProof="0" dirty="0"/>
              <a:t> se </a:t>
            </a:r>
            <a:r>
              <a:rPr lang="en-GB" baseline="0" noProof="0" dirty="0" err="1"/>
              <a:t>graba</a:t>
            </a:r>
            <a:r>
              <a:rPr lang="en-GB" baseline="0" noProof="0" dirty="0"/>
              <a:t>.</a:t>
            </a:r>
          </a:p>
          <a:p>
            <a:endParaRPr lang="es-ES" baseline="0" noProof="0" dirty="0"/>
          </a:p>
          <a:p>
            <a:r>
              <a:rPr lang="en-GB" baseline="0" noProof="0" dirty="0"/>
              <a:t>Por lo tanto, el </a:t>
            </a:r>
            <a:r>
              <a:rPr lang="en-GB" baseline="0" noProof="0" dirty="0" err="1"/>
              <a:t>historial</a:t>
            </a:r>
            <a:r>
              <a:rPr lang="en-GB" baseline="0" noProof="0" dirty="0"/>
              <a:t> de Internet a menudo es un </a:t>
            </a:r>
            <a:r>
              <a:rPr lang="en-GB" baseline="0" noProof="0" dirty="0" err="1"/>
              <a:t>buen</a:t>
            </a:r>
            <a:r>
              <a:rPr lang="en-GB" baseline="0" noProof="0" dirty="0"/>
              <a:t> </a:t>
            </a:r>
            <a:r>
              <a:rPr lang="en-GB" baseline="0" noProof="0" dirty="0" err="1"/>
              <a:t>lugar</a:t>
            </a:r>
            <a:r>
              <a:rPr lang="en-GB" baseline="0" noProof="0" dirty="0"/>
              <a:t> para </a:t>
            </a:r>
            <a:r>
              <a:rPr lang="en-GB" baseline="0" noProof="0" dirty="0" err="1"/>
              <a:t>buscar</a:t>
            </a:r>
            <a:r>
              <a:rPr lang="en-GB" baseline="0" noProof="0" dirty="0"/>
              <a:t> </a:t>
            </a:r>
            <a:r>
              <a:rPr lang="en-GB" baseline="0" noProof="0" dirty="0" err="1"/>
              <a:t>información</a:t>
            </a:r>
            <a:r>
              <a:rPr lang="en-GB" baseline="0" noProof="0" dirty="0"/>
              <a:t>, </a:t>
            </a:r>
            <a:r>
              <a:rPr lang="en-GB" baseline="0" noProof="0" dirty="0" err="1"/>
              <a:t>incluso</a:t>
            </a:r>
            <a:r>
              <a:rPr lang="en-GB" baseline="0" noProof="0" dirty="0"/>
              <a:t> </a:t>
            </a:r>
            <a:r>
              <a:rPr lang="en-GB" baseline="0" noProof="0" dirty="0" err="1"/>
              <a:t>más</a:t>
            </a:r>
            <a:r>
              <a:rPr lang="en-GB" baseline="0" noProof="0" dirty="0"/>
              <a:t> </a:t>
            </a:r>
            <a:r>
              <a:rPr lang="en-GB" baseline="0" noProof="0" dirty="0" err="1"/>
              <a:t>cuando</a:t>
            </a:r>
            <a:r>
              <a:rPr lang="en-GB" baseline="0" noProof="0" dirty="0"/>
              <a:t> </a:t>
            </a:r>
            <a:r>
              <a:rPr lang="en-GB" baseline="0" noProof="0" dirty="0" err="1"/>
              <a:t>casi</a:t>
            </a:r>
            <a:r>
              <a:rPr lang="en-GB" baseline="0" noProof="0" dirty="0"/>
              <a:t> </a:t>
            </a:r>
            <a:r>
              <a:rPr lang="en-GB" baseline="0" noProof="0" dirty="0" err="1"/>
              <a:t>todo</a:t>
            </a:r>
            <a:r>
              <a:rPr lang="en-GB" baseline="0" noProof="0" dirty="0"/>
              <a:t> el </a:t>
            </a:r>
            <a:r>
              <a:rPr lang="en-GB" baseline="0" noProof="0" dirty="0" err="1"/>
              <a:t>mundo</a:t>
            </a:r>
            <a:r>
              <a:rPr lang="en-GB" baseline="0" noProof="0" dirty="0"/>
              <a:t> </a:t>
            </a:r>
            <a:r>
              <a:rPr lang="en-GB" baseline="0" noProof="0" dirty="0" err="1"/>
              <a:t>navega</a:t>
            </a:r>
            <a:r>
              <a:rPr lang="en-GB" baseline="0" noProof="0" dirty="0"/>
              <a:t> por la web y se </a:t>
            </a:r>
            <a:r>
              <a:rPr lang="en-GB" baseline="0" noProof="0" dirty="0" err="1"/>
              <a:t>cometen</a:t>
            </a:r>
            <a:r>
              <a:rPr lang="en-GB" baseline="0" noProof="0" dirty="0"/>
              <a:t> </a:t>
            </a:r>
            <a:r>
              <a:rPr lang="en-GB" baseline="0" noProof="0" dirty="0" err="1"/>
              <a:t>muchos</a:t>
            </a:r>
            <a:r>
              <a:rPr lang="en-GB" baseline="0" noProof="0" dirty="0"/>
              <a:t> </a:t>
            </a:r>
            <a:r>
              <a:rPr lang="en-GB" baseline="0" noProof="0" dirty="0" err="1"/>
              <a:t>delitos</a:t>
            </a:r>
            <a:r>
              <a:rPr lang="en-GB" baseline="0" noProof="0" dirty="0"/>
              <a:t> a </a:t>
            </a:r>
            <a:r>
              <a:rPr lang="en-GB" baseline="0" noProof="0" dirty="0" err="1"/>
              <a:t>través</a:t>
            </a:r>
            <a:r>
              <a:rPr lang="en-GB" baseline="0" noProof="0" dirty="0"/>
              <a:t> de Internet. Si </a:t>
            </a:r>
            <a:r>
              <a:rPr lang="en-GB" baseline="0" noProof="0" dirty="0" err="1"/>
              <a:t>miramos</a:t>
            </a:r>
            <a:r>
              <a:rPr lang="en-GB" baseline="0" noProof="0" dirty="0"/>
              <a:t> </a:t>
            </a:r>
            <a:r>
              <a:rPr lang="en-GB" baseline="0" noProof="0" dirty="0" err="1"/>
              <a:t>algunas</a:t>
            </a:r>
            <a:r>
              <a:rPr lang="en-GB" baseline="0" noProof="0" dirty="0"/>
              <a:t> de las </a:t>
            </a:r>
            <a:r>
              <a:rPr lang="en-GB" baseline="0" noProof="0" dirty="0" err="1"/>
              <a:t>direcciones</a:t>
            </a:r>
            <a:r>
              <a:rPr lang="en-GB" baseline="0" noProof="0" dirty="0"/>
              <a:t> </a:t>
            </a:r>
            <a:r>
              <a:rPr lang="en-GB" baseline="0" noProof="0" dirty="0" err="1"/>
              <a:t>aquí</a:t>
            </a:r>
            <a:r>
              <a:rPr lang="en-GB" baseline="0" noProof="0" dirty="0"/>
              <a:t>, </a:t>
            </a:r>
            <a:r>
              <a:rPr lang="en-GB" baseline="0" noProof="0" dirty="0" err="1"/>
              <a:t>podemos</a:t>
            </a:r>
            <a:r>
              <a:rPr lang="en-GB" baseline="0" noProof="0" dirty="0"/>
              <a:t> </a:t>
            </a:r>
            <a:r>
              <a:rPr lang="en-GB" baseline="0" noProof="0" dirty="0" err="1"/>
              <a:t>ver</a:t>
            </a:r>
            <a:r>
              <a:rPr lang="en-GB" baseline="0" noProof="0" dirty="0"/>
              <a:t> </a:t>
            </a:r>
            <a:r>
              <a:rPr lang="en-GB" baseline="0" noProof="0" dirty="0" err="1"/>
              <a:t>algunos</a:t>
            </a:r>
            <a:r>
              <a:rPr lang="en-GB" baseline="0" noProof="0" dirty="0"/>
              <a:t> </a:t>
            </a:r>
            <a:r>
              <a:rPr lang="en-GB" baseline="0" noProof="0" dirty="0" err="1"/>
              <a:t>ejemplos</a:t>
            </a:r>
            <a:r>
              <a:rPr lang="en-GB" baseline="0" noProof="0" dirty="0"/>
              <a:t> de URL que </a:t>
            </a:r>
            <a:r>
              <a:rPr lang="en-GB" baseline="0" noProof="0" dirty="0" err="1"/>
              <a:t>pueden</a:t>
            </a:r>
            <a:r>
              <a:rPr lang="en-GB" baseline="0" noProof="0" dirty="0"/>
              <a:t> </a:t>
            </a:r>
            <a:r>
              <a:rPr lang="en-GB" baseline="0" noProof="0" dirty="0" err="1"/>
              <a:t>hacer</a:t>
            </a:r>
            <a:r>
              <a:rPr lang="en-GB" baseline="0" noProof="0" dirty="0"/>
              <a:t> que un </a:t>
            </a:r>
            <a:r>
              <a:rPr lang="en-GB" baseline="0" noProof="0" dirty="0" err="1"/>
              <a:t>examinador</a:t>
            </a:r>
            <a:r>
              <a:rPr lang="en-GB" baseline="0" noProof="0" dirty="0"/>
              <a:t> al </a:t>
            </a:r>
            <a:r>
              <a:rPr lang="en-GB" baseline="0" noProof="0" dirty="0" err="1"/>
              <a:t>menos</a:t>
            </a:r>
            <a:r>
              <a:rPr lang="en-GB" baseline="0" noProof="0" dirty="0"/>
              <a:t> </a:t>
            </a:r>
            <a:r>
              <a:rPr lang="en-GB" baseline="0" noProof="0" dirty="0" err="1"/>
              <a:t>tenga</a:t>
            </a:r>
            <a:r>
              <a:rPr lang="en-GB" baseline="0" noProof="0" dirty="0"/>
              <a:t> </a:t>
            </a:r>
            <a:r>
              <a:rPr lang="en-GB" baseline="0" noProof="0" dirty="0" err="1"/>
              <a:t>curiosidad</a:t>
            </a:r>
            <a:r>
              <a:rPr lang="en-GB" baseline="0" noProof="0" dirty="0"/>
              <a:t>. Como </a:t>
            </a:r>
            <a:r>
              <a:rPr lang="en-GB" baseline="0" noProof="0" dirty="0" err="1"/>
              <a:t>conozco</a:t>
            </a:r>
            <a:r>
              <a:rPr lang="en-GB" baseline="0" noProof="0" dirty="0"/>
              <a:t> </a:t>
            </a:r>
            <a:r>
              <a:rPr lang="en-GB" baseline="0" noProof="0" dirty="0" err="1"/>
              <a:t>nuestra</a:t>
            </a:r>
            <a:r>
              <a:rPr lang="en-GB" baseline="0" noProof="0" dirty="0"/>
              <a:t> </a:t>
            </a:r>
            <a:r>
              <a:rPr lang="en-GB" baseline="0" noProof="0" dirty="0" err="1"/>
              <a:t>jurisdicción</a:t>
            </a:r>
            <a:r>
              <a:rPr lang="en-GB" baseline="0" noProof="0" dirty="0"/>
              <a:t>, </a:t>
            </a:r>
            <a:r>
              <a:rPr lang="en-GB" baseline="0" noProof="0" dirty="0" err="1"/>
              <a:t>en</a:t>
            </a:r>
            <a:r>
              <a:rPr lang="en-GB" baseline="0" noProof="0" dirty="0"/>
              <a:t> </a:t>
            </a:r>
            <a:r>
              <a:rPr lang="en-GB" baseline="0" noProof="0" dirty="0" err="1"/>
              <a:t>Alemania</a:t>
            </a:r>
            <a:r>
              <a:rPr lang="en-GB" baseline="0" noProof="0" dirty="0"/>
              <a:t> </a:t>
            </a:r>
            <a:r>
              <a:rPr lang="en-GB" baseline="0" noProof="0" dirty="0" err="1"/>
              <a:t>puede</a:t>
            </a:r>
            <a:r>
              <a:rPr lang="en-GB" baseline="0" noProof="0" dirty="0"/>
              <a:t> </a:t>
            </a:r>
            <a:r>
              <a:rPr lang="en-GB" baseline="0" noProof="0" dirty="0" err="1"/>
              <a:t>marcar</a:t>
            </a:r>
            <a:r>
              <a:rPr lang="en-GB" baseline="0" noProof="0" dirty="0"/>
              <a:t> una gran </a:t>
            </a:r>
            <a:r>
              <a:rPr lang="en-GB" baseline="0" noProof="0" dirty="0" err="1"/>
              <a:t>diferencia</a:t>
            </a:r>
            <a:r>
              <a:rPr lang="en-GB" baseline="0" noProof="0" dirty="0"/>
              <a:t> </a:t>
            </a:r>
            <a:r>
              <a:rPr lang="en-GB" baseline="0" noProof="0" dirty="0" err="1"/>
              <a:t>en</a:t>
            </a:r>
            <a:r>
              <a:rPr lang="en-GB" baseline="0" noProof="0" dirty="0"/>
              <a:t> un </a:t>
            </a:r>
            <a:r>
              <a:rPr lang="en-GB" baseline="0" noProof="0" dirty="0" err="1"/>
              <a:t>juicio</a:t>
            </a:r>
            <a:r>
              <a:rPr lang="en-GB" baseline="0" noProof="0" dirty="0"/>
              <a:t> </a:t>
            </a:r>
            <a:r>
              <a:rPr lang="en-GB" baseline="0" noProof="0" dirty="0" err="1"/>
              <a:t>si</a:t>
            </a:r>
            <a:r>
              <a:rPr lang="en-GB" baseline="0" noProof="0" dirty="0"/>
              <a:t> se </a:t>
            </a:r>
            <a:r>
              <a:rPr lang="en-GB" baseline="0" noProof="0" dirty="0" err="1"/>
              <a:t>puede</a:t>
            </a:r>
            <a:r>
              <a:rPr lang="en-GB" baseline="0" noProof="0" dirty="0"/>
              <a:t> </a:t>
            </a:r>
            <a:r>
              <a:rPr lang="en-GB" baseline="0" noProof="0" dirty="0" err="1"/>
              <a:t>probar</a:t>
            </a:r>
            <a:r>
              <a:rPr lang="en-GB" baseline="0" noProof="0" dirty="0"/>
              <a:t> que el </a:t>
            </a:r>
            <a:r>
              <a:rPr lang="en-GB" baseline="0" noProof="0" dirty="0" err="1"/>
              <a:t>sospechoso</a:t>
            </a:r>
            <a:r>
              <a:rPr lang="en-GB" baseline="0" noProof="0" dirty="0"/>
              <a:t> </a:t>
            </a:r>
            <a:r>
              <a:rPr lang="en-GB" baseline="0" noProof="0" dirty="0" err="1"/>
              <a:t>buscó</a:t>
            </a:r>
            <a:r>
              <a:rPr lang="en-GB" baseline="0" noProof="0" dirty="0"/>
              <a:t> </a:t>
            </a:r>
            <a:r>
              <a:rPr lang="en-GB" baseline="0" noProof="0" dirty="0" err="1"/>
              <a:t>intencionalmente</a:t>
            </a:r>
            <a:r>
              <a:rPr lang="en-GB" baseline="0" noProof="0" dirty="0"/>
              <a:t> y </a:t>
            </a:r>
            <a:r>
              <a:rPr lang="en-GB" baseline="0" noProof="0" dirty="0" err="1"/>
              <a:t>planeó</a:t>
            </a:r>
            <a:r>
              <a:rPr lang="en-GB" baseline="0" noProof="0" dirty="0"/>
              <a:t> </a:t>
            </a:r>
            <a:r>
              <a:rPr lang="en-GB" baseline="0" noProof="0" dirty="0" err="1"/>
              <a:t>su</a:t>
            </a:r>
            <a:r>
              <a:rPr lang="en-GB" baseline="0" noProof="0" dirty="0"/>
              <a:t> </a:t>
            </a:r>
            <a:r>
              <a:rPr lang="en-GB" baseline="0" noProof="0" dirty="0" err="1"/>
              <a:t>crimen</a:t>
            </a:r>
            <a:r>
              <a:rPr lang="en-GB" baseline="0" noProof="0" dirty="0"/>
              <a:t> antes de que lo </a:t>
            </a:r>
            <a:r>
              <a:rPr lang="en-GB" baseline="0" noProof="0" dirty="0" err="1"/>
              <a:t>cometiera</a:t>
            </a:r>
            <a:r>
              <a:rPr lang="en-GB" baseline="0" noProof="0" dirty="0"/>
              <a:t>. ¿</a:t>
            </a:r>
            <a:r>
              <a:rPr lang="en-GB" baseline="0" noProof="0" dirty="0" err="1"/>
              <a:t>Qué</a:t>
            </a:r>
            <a:r>
              <a:rPr lang="en-GB" baseline="0" noProof="0" dirty="0"/>
              <a:t> hay de </a:t>
            </a:r>
            <a:r>
              <a:rPr lang="en-GB" baseline="0" noProof="0" dirty="0" err="1"/>
              <a:t>su</a:t>
            </a:r>
            <a:r>
              <a:rPr lang="en-GB" baseline="0" noProof="0" dirty="0"/>
              <a:t> </a:t>
            </a:r>
            <a:r>
              <a:rPr lang="en-GB" baseline="0" noProof="0" dirty="0" err="1"/>
              <a:t>jurisdicción</a:t>
            </a:r>
            <a:r>
              <a:rPr lang="en-GB" baseline="0" noProof="0" dirty="0"/>
              <a:t>?</a:t>
            </a:r>
            <a:endParaRPr lang="es-ES"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161</a:t>
            </a:fld>
            <a:endParaRPr lang="es-ES"/>
          </a:p>
        </p:txBody>
      </p:sp>
    </p:spTree>
    <p:extLst>
      <p:ext uri="{BB962C8B-B14F-4D97-AF65-F5344CB8AC3E}">
        <p14:creationId xmlns:p14="http://schemas.microsoft.com/office/powerpoint/2010/main" val="3359772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a:t>Aquí hay algunos otros ejemplos de qué tipo de datos puede proporcionarle un examen de investigación forense digital:</a:t>
            </a:r>
          </a:p>
          <a:p>
            <a:endParaRPr lang="es-ES" noProof="0"/>
          </a:p>
          <a:p>
            <a:pPr marL="0" indent="0">
              <a:lnSpc>
                <a:spcPct val="150000"/>
              </a:lnSpc>
              <a:spcBef>
                <a:spcPts val="0"/>
              </a:spcBef>
              <a:buNone/>
            </a:pPr>
            <a:r>
              <a:rPr lang="en-GB" b="1" noProof="0"/>
              <a:t>Datos específicos del usuario</a:t>
            </a:r>
          </a:p>
          <a:p>
            <a:pPr marL="0" indent="0">
              <a:lnSpc>
                <a:spcPct val="150000"/>
              </a:lnSpc>
              <a:spcBef>
                <a:spcPts val="0"/>
              </a:spcBef>
              <a:buNone/>
            </a:pPr>
            <a:r>
              <a:rPr lang="en-GB" noProof="0"/>
              <a:t>Programas utilizados, sitios web visitados, búsquedas realizadas, archivos abiertos/guardados</a:t>
            </a:r>
          </a:p>
          <a:p>
            <a:pPr marL="0" indent="0">
              <a:lnSpc>
                <a:spcPct val="150000"/>
              </a:lnSpc>
              <a:spcBef>
                <a:spcPts val="0"/>
              </a:spcBef>
              <a:buNone/>
            </a:pPr>
            <a:endParaRPr lang="es-ES" b="1" noProof="0"/>
          </a:p>
          <a:p>
            <a:pPr marL="0" indent="0">
              <a:lnSpc>
                <a:spcPct val="150000"/>
              </a:lnSpc>
              <a:spcBef>
                <a:spcPts val="0"/>
              </a:spcBef>
              <a:buNone/>
            </a:pPr>
            <a:r>
              <a:rPr lang="en-GB" b="1" noProof="0"/>
              <a:t>Datos Exif</a:t>
            </a:r>
          </a:p>
          <a:p>
            <a:pPr marL="0" indent="0">
              <a:lnSpc>
                <a:spcPct val="150000"/>
              </a:lnSpc>
              <a:spcBef>
                <a:spcPts val="0"/>
              </a:spcBef>
              <a:buNone/>
            </a:pPr>
            <a:r>
              <a:rPr lang="en-GB" noProof="0"/>
              <a:t>Cuándo, dónde se tomó una fotografía, con qué modelo de cámara, número de serie</a:t>
            </a:r>
          </a:p>
          <a:p>
            <a:endParaRPr lang="es-ES"/>
          </a:p>
        </p:txBody>
      </p:sp>
      <p:sp>
        <p:nvSpPr>
          <p:cNvPr id="4" name="Foliennummernplatzhalter 3"/>
          <p:cNvSpPr>
            <a:spLocks noGrp="1"/>
          </p:cNvSpPr>
          <p:nvPr>
            <p:ph type="sldNum" sz="quarter" idx="10"/>
          </p:nvPr>
        </p:nvSpPr>
        <p:spPr/>
        <p:txBody>
          <a:bodyPr/>
          <a:lstStyle/>
          <a:p>
            <a:fld id="{5827260C-95DC-194B-88B2-0B241DEC43BF}" type="slidenum">
              <a:rPr lang="en-US" smtClean="0"/>
              <a:pPr/>
              <a:t>162</a:t>
            </a:fld>
            <a:endParaRPr lang="es-ES"/>
          </a:p>
        </p:txBody>
      </p:sp>
    </p:spTree>
    <p:extLst>
      <p:ext uri="{BB962C8B-B14F-4D97-AF65-F5344CB8AC3E}">
        <p14:creationId xmlns:p14="http://schemas.microsoft.com/office/powerpoint/2010/main" val="14767613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en-GB" b="1"/>
              <a:t>Datos de la aplicación</a:t>
            </a:r>
          </a:p>
          <a:p>
            <a:pPr marL="0" indent="0">
              <a:lnSpc>
                <a:spcPct val="150000"/>
              </a:lnSpc>
              <a:spcBef>
                <a:spcPts val="0"/>
              </a:spcBef>
              <a:buNone/>
            </a:pPr>
            <a:r>
              <a:rPr dirty="0"/>
              <a:t>Clientes de correo electrónico, historial de chat, bases de datos, configuraciones, análisis de malware</a:t>
            </a:r>
          </a:p>
          <a:p>
            <a:pPr marL="0" indent="0">
              <a:lnSpc>
                <a:spcPct val="150000"/>
              </a:lnSpc>
              <a:spcBef>
                <a:spcPts val="0"/>
              </a:spcBef>
              <a:buNone/>
            </a:pPr>
            <a:endParaRPr lang="es-ES" sz="1000" b="1"/>
          </a:p>
          <a:p>
            <a:pPr marL="0" indent="0">
              <a:lnSpc>
                <a:spcPct val="150000"/>
              </a:lnSpc>
              <a:spcBef>
                <a:spcPts val="0"/>
              </a:spcBef>
              <a:buNone/>
            </a:pPr>
            <a:r>
              <a:rPr lang="en-GB" b="1"/>
              <a:t>Fragmentos</a:t>
            </a:r>
          </a:p>
          <a:p>
            <a:pPr marL="0" indent="0">
              <a:lnSpc>
                <a:spcPct val="150000"/>
              </a:lnSpc>
              <a:spcBef>
                <a:spcPts val="0"/>
              </a:spcBef>
              <a:buNone/>
            </a:pPr>
            <a:r>
              <a:rPr dirty="0"/>
              <a:t>Fragmento de imágenes evidentes, documentos, historias, archivos de registro...</a:t>
            </a:r>
          </a:p>
          <a:p>
            <a:endParaRPr lang="es-ES"/>
          </a:p>
        </p:txBody>
      </p:sp>
      <p:sp>
        <p:nvSpPr>
          <p:cNvPr id="4" name="Foliennummernplatzhalter 3"/>
          <p:cNvSpPr>
            <a:spLocks noGrp="1"/>
          </p:cNvSpPr>
          <p:nvPr>
            <p:ph type="sldNum" sz="quarter" idx="10"/>
          </p:nvPr>
        </p:nvSpPr>
        <p:spPr/>
        <p:txBody>
          <a:bodyPr/>
          <a:lstStyle/>
          <a:p>
            <a:fld id="{5827260C-95DC-194B-88B2-0B241DEC43BF}" type="slidenum">
              <a:rPr lang="en-US" smtClean="0"/>
              <a:pPr/>
              <a:t>163</a:t>
            </a:fld>
            <a:endParaRPr lang="es-ES"/>
          </a:p>
        </p:txBody>
      </p:sp>
    </p:spTree>
    <p:extLst>
      <p:ext uri="{BB962C8B-B14F-4D97-AF65-F5344CB8AC3E}">
        <p14:creationId xmlns:p14="http://schemas.microsoft.com/office/powerpoint/2010/main" val="40354387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en-GB" b="1"/>
              <a:t>Documentos probatorios</a:t>
            </a:r>
          </a:p>
          <a:p>
            <a:pPr marL="0" indent="0">
              <a:lnSpc>
                <a:spcPct val="150000"/>
              </a:lnSpc>
              <a:spcBef>
                <a:spcPts val="0"/>
              </a:spcBef>
              <a:buNone/>
            </a:pPr>
            <a:r>
              <a:rPr dirty="0"/>
              <a:t>estados de cuenta, cartas de chantaje, imágenes ilegales, contactos, archivos de registro, planos robados...</a:t>
            </a:r>
          </a:p>
          <a:p>
            <a:pPr marL="0" indent="0">
              <a:lnSpc>
                <a:spcPct val="150000"/>
              </a:lnSpc>
              <a:spcBef>
                <a:spcPts val="0"/>
              </a:spcBef>
              <a:buNone/>
            </a:pPr>
            <a:endParaRPr lang="es-ES"/>
          </a:p>
          <a:p>
            <a:pPr marL="0" indent="0">
              <a:lnSpc>
                <a:spcPct val="150000"/>
              </a:lnSpc>
              <a:spcBef>
                <a:spcPts val="0"/>
              </a:spcBef>
              <a:buNone/>
            </a:pPr>
            <a:r>
              <a:rPr lang="en-GB" b="1"/>
              <a:t>Datos inaccesibles</a:t>
            </a:r>
            <a:r>
              <a:rPr dirty="0"/>
              <a:t> </a:t>
            </a:r>
          </a:p>
          <a:p>
            <a:pPr marL="0" indent="0">
              <a:lnSpc>
                <a:spcPct val="150000"/>
              </a:lnSpc>
              <a:spcBef>
                <a:spcPts val="0"/>
              </a:spcBef>
              <a:buNone/>
            </a:pPr>
            <a:r>
              <a:rPr dirty="0"/>
              <a:t>archivos ocultos, archivos cifrados, datos eliminados,</a:t>
            </a:r>
          </a:p>
          <a:p>
            <a:pPr marL="0" indent="0">
              <a:lnSpc>
                <a:spcPct val="150000"/>
              </a:lnSpc>
              <a:spcBef>
                <a:spcPts val="0"/>
              </a:spcBef>
              <a:buNone/>
            </a:pPr>
            <a:r>
              <a:rPr dirty="0"/>
              <a:t>archivos esteganografiados, almacenamiento en la nube/red</a:t>
            </a:r>
          </a:p>
          <a:p>
            <a:endParaRPr lang="es-ES"/>
          </a:p>
        </p:txBody>
      </p:sp>
      <p:sp>
        <p:nvSpPr>
          <p:cNvPr id="4" name="Foliennummernplatzhalter 3"/>
          <p:cNvSpPr>
            <a:spLocks noGrp="1"/>
          </p:cNvSpPr>
          <p:nvPr>
            <p:ph type="sldNum" sz="quarter" idx="10"/>
          </p:nvPr>
        </p:nvSpPr>
        <p:spPr/>
        <p:txBody>
          <a:bodyPr/>
          <a:lstStyle/>
          <a:p>
            <a:fld id="{5827260C-95DC-194B-88B2-0B241DEC43BF}" type="slidenum">
              <a:rPr lang="en-US" smtClean="0"/>
              <a:pPr/>
              <a:t>164</a:t>
            </a:fld>
            <a:endParaRPr lang="es-ES"/>
          </a:p>
        </p:txBody>
      </p:sp>
    </p:spTree>
    <p:extLst>
      <p:ext uri="{BB962C8B-B14F-4D97-AF65-F5344CB8AC3E}">
        <p14:creationId xmlns:p14="http://schemas.microsoft.com/office/powerpoint/2010/main" val="16762645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err="1">
                <a:solidFill>
                  <a:schemeClr val="tx1"/>
                </a:solidFill>
                <a:effectLst/>
                <a:latin typeface="+mn-lt"/>
              </a:rPr>
              <a:t>Revisión</a:t>
            </a:r>
            <a:r>
              <a:rPr lang="en-GB" sz="1200" b="1" kern="1200" dirty="0">
                <a:solidFill>
                  <a:schemeClr val="tx1"/>
                </a:solidFill>
                <a:effectLst/>
                <a:latin typeface="+mn-lt"/>
              </a:rPr>
              <a:t> de los </a:t>
            </a:r>
            <a:r>
              <a:rPr lang="en-GB" sz="1200" b="1" kern="1200" dirty="0" err="1">
                <a:solidFill>
                  <a:schemeClr val="tx1"/>
                </a:solidFill>
                <a:effectLst/>
                <a:latin typeface="+mn-lt"/>
              </a:rPr>
              <a:t>objetivos</a:t>
            </a:r>
            <a:r>
              <a:rPr lang="en-GB" sz="1200" b="1" kern="1200" dirty="0">
                <a:solidFill>
                  <a:schemeClr val="tx1"/>
                </a:solidFill>
                <a:effectLst/>
                <a:latin typeface="+mn-lt"/>
              </a:rPr>
              <a:t> de la </a:t>
            </a:r>
            <a:r>
              <a:rPr lang="en-GB" sz="1200" b="1" kern="1200" dirty="0" err="1">
                <a:solidFill>
                  <a:schemeClr val="tx1"/>
                </a:solidFill>
                <a:effectLst/>
                <a:latin typeface="+mn-lt"/>
              </a:rPr>
              <a:t>sesión</a:t>
            </a:r>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r>
              <a:rPr lang="en-GB" sz="1200" kern="1200" dirty="0">
                <a:solidFill>
                  <a:schemeClr val="tx1"/>
                </a:solidFill>
                <a:effectLst/>
                <a:latin typeface="+mn-lt"/>
              </a:rPr>
              <a:t>El </a:t>
            </a:r>
            <a:r>
              <a:rPr lang="en-GB" sz="1200" kern="1200" dirty="0" err="1">
                <a:solidFill>
                  <a:schemeClr val="tx1"/>
                </a:solidFill>
                <a:effectLst/>
                <a:latin typeface="+mn-lt"/>
              </a:rPr>
              <a:t>formador</a:t>
            </a:r>
            <a:r>
              <a:rPr lang="en-GB" sz="1200" kern="1200" dirty="0">
                <a:solidFill>
                  <a:schemeClr val="tx1"/>
                </a:solidFill>
                <a:effectLst/>
                <a:latin typeface="+mn-lt"/>
              </a:rPr>
              <a:t> debe </a:t>
            </a:r>
            <a:r>
              <a:rPr lang="en-GB" sz="1200" kern="1200" dirty="0" err="1">
                <a:solidFill>
                  <a:schemeClr val="tx1"/>
                </a:solidFill>
                <a:effectLst/>
                <a:latin typeface="+mn-lt"/>
              </a:rPr>
              <a:t>recapitular</a:t>
            </a:r>
            <a:r>
              <a:rPr lang="en-GB" sz="1200" kern="1200" dirty="0">
                <a:solidFill>
                  <a:schemeClr val="tx1"/>
                </a:solidFill>
                <a:effectLst/>
                <a:latin typeface="+mn-lt"/>
              </a:rPr>
              <a:t>/</a:t>
            </a:r>
            <a:r>
              <a:rPr lang="en-GB" sz="1200" kern="1200" dirty="0" err="1">
                <a:solidFill>
                  <a:schemeClr val="tx1"/>
                </a:solidFill>
                <a:effectLst/>
                <a:latin typeface="+mn-lt"/>
              </a:rPr>
              <a:t>evaluar</a:t>
            </a:r>
            <a:r>
              <a:rPr lang="en-GB" sz="1200" kern="1200" dirty="0">
                <a:solidFill>
                  <a:schemeClr val="tx1"/>
                </a:solidFill>
                <a:effectLst/>
                <a:latin typeface="+mn-lt"/>
              </a:rPr>
              <a:t> el </a:t>
            </a:r>
            <a:r>
              <a:rPr lang="en-GB" sz="1200" kern="1200" dirty="0" err="1">
                <a:solidFill>
                  <a:schemeClr val="tx1"/>
                </a:solidFill>
                <a:effectLst/>
                <a:latin typeface="+mn-lt"/>
              </a:rPr>
              <a:t>conocimiento</a:t>
            </a:r>
            <a:r>
              <a:rPr lang="en-GB" sz="1200" kern="1200" dirty="0">
                <a:solidFill>
                  <a:schemeClr val="tx1"/>
                </a:solidFill>
                <a:effectLst/>
                <a:latin typeface="+mn-lt"/>
              </a:rPr>
              <a:t> </a:t>
            </a:r>
            <a:r>
              <a:rPr lang="en-GB" sz="1200" kern="1200" dirty="0" err="1">
                <a:solidFill>
                  <a:schemeClr val="tx1"/>
                </a:solidFill>
                <a:effectLst/>
                <a:latin typeface="+mn-lt"/>
              </a:rPr>
              <a:t>sobre</a:t>
            </a:r>
            <a:r>
              <a:rPr lang="en-GB" sz="1200" kern="1200" dirty="0">
                <a:solidFill>
                  <a:schemeClr val="tx1"/>
                </a:solidFill>
                <a:effectLst/>
                <a:latin typeface="+mn-lt"/>
              </a:rPr>
              <a:t> los </a:t>
            </a:r>
            <a:r>
              <a:rPr lang="en-GB" sz="1200" kern="1200" dirty="0" err="1">
                <a:solidFill>
                  <a:schemeClr val="tx1"/>
                </a:solidFill>
                <a:effectLst/>
                <a:latin typeface="+mn-lt"/>
              </a:rPr>
              <a:t>siguientes</a:t>
            </a:r>
            <a:r>
              <a:rPr lang="en-GB" sz="1200" kern="1200" dirty="0">
                <a:solidFill>
                  <a:schemeClr val="tx1"/>
                </a:solidFill>
                <a:effectLst/>
                <a:latin typeface="+mn-lt"/>
              </a:rPr>
              <a:t> </a:t>
            </a:r>
            <a:r>
              <a:rPr lang="en-GB" sz="1200" kern="1200" dirty="0" err="1">
                <a:solidFill>
                  <a:schemeClr val="tx1"/>
                </a:solidFill>
                <a:effectLst/>
                <a:latin typeface="+mn-lt"/>
              </a:rPr>
              <a:t>objetivos</a:t>
            </a:r>
            <a:r>
              <a:rPr lang="en-GB" sz="1200" kern="1200" dirty="0">
                <a:solidFill>
                  <a:schemeClr val="tx1"/>
                </a:solidFill>
                <a:effectLst/>
                <a:latin typeface="+mn-lt"/>
              </a:rPr>
              <a:t> para </a:t>
            </a:r>
            <a:r>
              <a:rPr lang="en-GB" sz="1200" kern="1200" dirty="0" err="1">
                <a:solidFill>
                  <a:schemeClr val="tx1"/>
                </a:solidFill>
                <a:effectLst/>
                <a:latin typeface="+mn-lt"/>
              </a:rPr>
              <a:t>asegurarse</a:t>
            </a:r>
            <a:r>
              <a:rPr lang="en-GB" sz="1200" kern="1200" dirty="0">
                <a:solidFill>
                  <a:schemeClr val="tx1"/>
                </a:solidFill>
                <a:effectLst/>
                <a:latin typeface="+mn-lt"/>
              </a:rPr>
              <a:t> de que se </a:t>
            </a:r>
            <a:r>
              <a:rPr lang="en-GB" sz="1200" kern="1200" dirty="0" err="1">
                <a:solidFill>
                  <a:schemeClr val="tx1"/>
                </a:solidFill>
                <a:effectLst/>
                <a:latin typeface="+mn-lt"/>
              </a:rPr>
              <a:t>hayan</a:t>
            </a:r>
            <a:r>
              <a:rPr lang="en-GB" sz="1200" kern="1200" dirty="0">
                <a:solidFill>
                  <a:schemeClr val="tx1"/>
                </a:solidFill>
                <a:effectLst/>
                <a:latin typeface="+mn-lt"/>
              </a:rPr>
              <a:t> </a:t>
            </a:r>
            <a:r>
              <a:rPr lang="en-GB" sz="1200" kern="1200" dirty="0" err="1">
                <a:solidFill>
                  <a:schemeClr val="tx1"/>
                </a:solidFill>
                <a:effectLst/>
                <a:latin typeface="+mn-lt"/>
              </a:rPr>
              <a:t>cumplido</a:t>
            </a:r>
            <a:r>
              <a:rPr lang="en-GB" sz="1200" kern="1200" dirty="0">
                <a:solidFill>
                  <a:schemeClr val="tx1"/>
                </a:solidFill>
                <a:effectLst/>
                <a:latin typeface="+mn-lt"/>
              </a:rPr>
              <a:t> </a:t>
            </a:r>
            <a:r>
              <a:rPr lang="en-GB" sz="1200" kern="1200" dirty="0" err="1">
                <a:solidFill>
                  <a:schemeClr val="tx1"/>
                </a:solidFill>
                <a:effectLst/>
                <a:latin typeface="+mn-lt"/>
              </a:rPr>
              <a:t>durante</a:t>
            </a:r>
            <a:r>
              <a:rPr lang="en-GB" sz="1200" kern="1200" dirty="0">
                <a:solidFill>
                  <a:schemeClr val="tx1"/>
                </a:solidFill>
                <a:effectLst/>
                <a:latin typeface="+mn-lt"/>
              </a:rPr>
              <a:t> la </a:t>
            </a:r>
            <a:r>
              <a:rPr lang="en-GB" sz="1200" kern="1200" dirty="0" err="1">
                <a:solidFill>
                  <a:schemeClr val="tx1"/>
                </a:solidFill>
                <a:effectLst/>
                <a:latin typeface="+mn-lt"/>
              </a:rPr>
              <a:t>sesión</a:t>
            </a:r>
            <a:r>
              <a:rPr lang="en-GB" sz="1200" kern="1200" dirty="0">
                <a:solidFill>
                  <a:schemeClr val="tx1"/>
                </a:solidFill>
                <a:effectLst/>
                <a:latin typeface="+mn-lt"/>
              </a:rPr>
              <a:t> (nota: </a:t>
            </a:r>
            <a:r>
              <a:rPr lang="en-GB" sz="1200" kern="1200" dirty="0" err="1">
                <a:solidFill>
                  <a:schemeClr val="tx1"/>
                </a:solidFill>
                <a:effectLst/>
                <a:latin typeface="+mn-lt"/>
              </a:rPr>
              <a:t>esta</a:t>
            </a:r>
            <a:r>
              <a:rPr lang="en-GB" sz="1200" kern="1200" dirty="0">
                <a:solidFill>
                  <a:schemeClr val="tx1"/>
                </a:solidFill>
                <a:effectLst/>
                <a:latin typeface="+mn-lt"/>
              </a:rPr>
              <a:t> </a:t>
            </a:r>
            <a:r>
              <a:rPr lang="en-GB" sz="1200" kern="1200" dirty="0" err="1">
                <a:solidFill>
                  <a:schemeClr val="tx1"/>
                </a:solidFill>
                <a:effectLst/>
                <a:latin typeface="+mn-lt"/>
              </a:rPr>
              <a:t>lista</a:t>
            </a:r>
            <a:r>
              <a:rPr lang="en-GB" sz="1200" kern="1200" dirty="0">
                <a:solidFill>
                  <a:schemeClr val="tx1"/>
                </a:solidFill>
                <a:effectLst/>
                <a:latin typeface="+mn-lt"/>
              </a:rPr>
              <a:t> de </a:t>
            </a:r>
            <a:r>
              <a:rPr lang="en-GB" sz="1200" kern="1200" dirty="0" err="1">
                <a:solidFill>
                  <a:schemeClr val="tx1"/>
                </a:solidFill>
                <a:effectLst/>
                <a:latin typeface="+mn-lt"/>
              </a:rPr>
              <a:t>objetivos</a:t>
            </a:r>
            <a:r>
              <a:rPr lang="en-GB" sz="1200" kern="1200" dirty="0">
                <a:solidFill>
                  <a:schemeClr val="tx1"/>
                </a:solidFill>
                <a:effectLst/>
                <a:latin typeface="+mn-lt"/>
              </a:rPr>
              <a:t> se </a:t>
            </a:r>
            <a:r>
              <a:rPr lang="en-GB" sz="1200" kern="1200" dirty="0" err="1">
                <a:solidFill>
                  <a:schemeClr val="tx1"/>
                </a:solidFill>
                <a:effectLst/>
                <a:latin typeface="+mn-lt"/>
              </a:rPr>
              <a:t>desarrolla</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las dos </a:t>
            </a:r>
            <a:r>
              <a:rPr lang="en-GB" sz="1200" kern="1200" dirty="0" err="1">
                <a:solidFill>
                  <a:schemeClr val="tx1"/>
                </a:solidFill>
                <a:effectLst/>
                <a:latin typeface="+mn-lt"/>
              </a:rPr>
              <a:t>diapositivas</a:t>
            </a:r>
            <a:r>
              <a:rPr lang="en-GB" sz="1200" kern="1200" dirty="0">
                <a:solidFill>
                  <a:schemeClr val="tx1"/>
                </a:solidFill>
                <a:effectLst/>
                <a:latin typeface="+mn-lt"/>
              </a:rPr>
              <a:t> </a:t>
            </a:r>
            <a:r>
              <a:rPr lang="en-GB" sz="1200" kern="1200" dirty="0" err="1">
                <a:solidFill>
                  <a:schemeClr val="tx1"/>
                </a:solidFill>
                <a:effectLst/>
                <a:latin typeface="+mn-lt"/>
              </a:rPr>
              <a:t>siguientes</a:t>
            </a:r>
            <a:r>
              <a:rPr lang="en-GB"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GB" sz="1200" kern="1200" dirty="0">
                <a:solidFill>
                  <a:schemeClr val="tx1"/>
                </a:solidFill>
                <a:effectLst/>
                <a:latin typeface="+mn-lt"/>
              </a:rPr>
              <a:t> </a:t>
            </a:r>
          </a:p>
          <a:p>
            <a:r>
              <a:rPr lang="en-GB" sz="1200" kern="1200" dirty="0" err="1">
                <a:solidFill>
                  <a:schemeClr val="tx1"/>
                </a:solidFill>
                <a:effectLst/>
                <a:latin typeface="+mn-lt"/>
              </a:rPr>
              <a:t>Discuta</a:t>
            </a:r>
            <a:r>
              <a:rPr lang="en-GB" sz="1200" kern="1200" dirty="0">
                <a:solidFill>
                  <a:schemeClr val="tx1"/>
                </a:solidFill>
                <a:effectLst/>
                <a:latin typeface="+mn-lt"/>
              </a:rPr>
              <a:t> los </a:t>
            </a:r>
            <a:r>
              <a:rPr lang="en-GB" sz="1200" kern="1200" dirty="0" err="1">
                <a:solidFill>
                  <a:schemeClr val="tx1"/>
                </a:solidFill>
                <a:effectLst/>
                <a:latin typeface="+mn-lt"/>
              </a:rPr>
              <a:t>contenidos</a:t>
            </a:r>
            <a:r>
              <a:rPr lang="en-GB" sz="1200" kern="1200" dirty="0">
                <a:solidFill>
                  <a:schemeClr val="tx1"/>
                </a:solidFill>
                <a:effectLst/>
                <a:latin typeface="+mn-lt"/>
              </a:rPr>
              <a:t> de la </a:t>
            </a:r>
            <a:r>
              <a:rPr lang="en-GB" sz="1200" kern="1200" dirty="0" err="1">
                <a:solidFill>
                  <a:schemeClr val="tx1"/>
                </a:solidFill>
                <a:effectLst/>
                <a:latin typeface="+mn-lt"/>
              </a:rPr>
              <a:t>Guía</a:t>
            </a:r>
            <a:r>
              <a:rPr lang="en-GB" sz="1200" kern="1200" dirty="0">
                <a:solidFill>
                  <a:schemeClr val="tx1"/>
                </a:solidFill>
                <a:effectLst/>
                <a:latin typeface="+mn-lt"/>
              </a:rPr>
              <a:t> de </a:t>
            </a:r>
            <a:r>
              <a:rPr lang="en-GB" sz="1200" kern="1200" dirty="0" err="1">
                <a:solidFill>
                  <a:schemeClr val="tx1"/>
                </a:solidFill>
                <a:effectLst/>
                <a:latin typeface="+mn-lt"/>
              </a:rPr>
              <a:t>Prueba</a:t>
            </a:r>
            <a:r>
              <a:rPr lang="en-GB" sz="1200" kern="1200" dirty="0">
                <a:solidFill>
                  <a:schemeClr val="tx1"/>
                </a:solidFill>
                <a:effectLst/>
                <a:latin typeface="+mn-lt"/>
              </a:rPr>
              <a:t> </a:t>
            </a:r>
            <a:r>
              <a:rPr lang="en-GB" sz="1200" kern="1200" dirty="0" err="1">
                <a:solidFill>
                  <a:schemeClr val="tx1"/>
                </a:solidFill>
                <a:effectLst/>
                <a:latin typeface="+mn-lt"/>
              </a:rPr>
              <a:t>Electrónica</a:t>
            </a:r>
            <a:r>
              <a:rPr lang="en-GB" sz="1200" kern="1200" dirty="0">
                <a:solidFill>
                  <a:schemeClr val="tx1"/>
                </a:solidFill>
                <a:effectLst/>
                <a:latin typeface="+mn-lt"/>
              </a:rPr>
              <a:t> del COE</a:t>
            </a:r>
          </a:p>
          <a:p>
            <a:r>
              <a:rPr lang="en-GB" sz="1200" kern="1200" dirty="0" err="1">
                <a:solidFill>
                  <a:schemeClr val="tx1"/>
                </a:solidFill>
                <a:effectLst/>
                <a:latin typeface="+mn-lt"/>
              </a:rPr>
              <a:t>Discuta</a:t>
            </a:r>
            <a:r>
              <a:rPr lang="en-GB" sz="1200" kern="1200" dirty="0">
                <a:solidFill>
                  <a:schemeClr val="tx1"/>
                </a:solidFill>
                <a:effectLst/>
                <a:latin typeface="+mn-lt"/>
              </a:rPr>
              <a:t> </a:t>
            </a:r>
            <a:r>
              <a:rPr lang="en-GB" sz="1200" kern="1200" dirty="0" err="1">
                <a:solidFill>
                  <a:schemeClr val="tx1"/>
                </a:solidFill>
                <a:effectLst/>
                <a:latin typeface="+mn-lt"/>
              </a:rPr>
              <a:t>varios</a:t>
            </a:r>
            <a:r>
              <a:rPr lang="en-GB" sz="1200" kern="1200" dirty="0">
                <a:solidFill>
                  <a:schemeClr val="tx1"/>
                </a:solidFill>
                <a:effectLst/>
                <a:latin typeface="+mn-lt"/>
              </a:rPr>
              <a:t> </a:t>
            </a:r>
            <a:r>
              <a:rPr lang="en-GB" sz="1200" kern="1200" dirty="0" err="1">
                <a:solidFill>
                  <a:schemeClr val="tx1"/>
                </a:solidFill>
                <a:effectLst/>
                <a:latin typeface="+mn-lt"/>
              </a:rPr>
              <a:t>tipos</a:t>
            </a:r>
            <a:r>
              <a:rPr lang="en-GB" sz="1200" kern="1200" dirty="0">
                <a:solidFill>
                  <a:schemeClr val="tx1"/>
                </a:solidFill>
                <a:effectLst/>
                <a:latin typeface="+mn-lt"/>
              </a:rPr>
              <a:t> de </a:t>
            </a:r>
            <a:r>
              <a:rPr lang="en-GB" sz="1200" kern="1200" dirty="0" err="1">
                <a:solidFill>
                  <a:schemeClr val="tx1"/>
                </a:solidFill>
                <a:effectLst/>
                <a:latin typeface="+mn-lt"/>
              </a:rPr>
              <a:t>prueba</a:t>
            </a:r>
            <a:r>
              <a:rPr lang="en-GB" sz="1200" kern="1200" dirty="0">
                <a:solidFill>
                  <a:schemeClr val="tx1"/>
                </a:solidFill>
                <a:effectLst/>
                <a:latin typeface="+mn-lt"/>
              </a:rPr>
              <a:t> </a:t>
            </a:r>
            <a:r>
              <a:rPr lang="en-GB" sz="1200" kern="1200" dirty="0" err="1">
                <a:solidFill>
                  <a:schemeClr val="tx1"/>
                </a:solidFill>
                <a:effectLst/>
                <a:latin typeface="+mn-lt"/>
              </a:rPr>
              <a:t>electrónica</a:t>
            </a:r>
            <a:r>
              <a:rPr lang="en-GB" sz="1200" kern="1200" dirty="0">
                <a:solidFill>
                  <a:schemeClr val="tx1"/>
                </a:solidFill>
                <a:effectLst/>
                <a:latin typeface="+mn-lt"/>
              </a:rPr>
              <a:t> </a:t>
            </a:r>
          </a:p>
          <a:p>
            <a:r>
              <a:rPr lang="en-GB" sz="1200" kern="1200" dirty="0" err="1">
                <a:solidFill>
                  <a:schemeClr val="tx1"/>
                </a:solidFill>
                <a:effectLst/>
                <a:latin typeface="+mn-lt"/>
              </a:rPr>
              <a:t>Explique</a:t>
            </a:r>
            <a:r>
              <a:rPr lang="en-GB" sz="1200" kern="1200" dirty="0">
                <a:solidFill>
                  <a:schemeClr val="tx1"/>
                </a:solidFill>
                <a:effectLst/>
                <a:latin typeface="+mn-lt"/>
              </a:rPr>
              <a:t> los </a:t>
            </a:r>
            <a:r>
              <a:rPr lang="en-GB" sz="1200" kern="1200" dirty="0" err="1">
                <a:solidFill>
                  <a:schemeClr val="tx1"/>
                </a:solidFill>
                <a:effectLst/>
                <a:latin typeface="+mn-lt"/>
              </a:rPr>
              <a:t>principios</a:t>
            </a:r>
            <a:r>
              <a:rPr lang="en-GB" sz="1200" kern="1200" dirty="0">
                <a:solidFill>
                  <a:schemeClr val="tx1"/>
                </a:solidFill>
                <a:effectLst/>
                <a:latin typeface="+mn-lt"/>
              </a:rPr>
              <a:t> de las </a:t>
            </a:r>
            <a:r>
              <a:rPr lang="en-GB" sz="1200" kern="1200" dirty="0" err="1">
                <a:solidFill>
                  <a:schemeClr val="tx1"/>
                </a:solidFill>
                <a:effectLst/>
                <a:latin typeface="+mn-lt"/>
              </a:rPr>
              <a:t>mejores</a:t>
            </a:r>
            <a:r>
              <a:rPr lang="en-GB" sz="1200" kern="1200" dirty="0">
                <a:solidFill>
                  <a:schemeClr val="tx1"/>
                </a:solidFill>
                <a:effectLst/>
                <a:latin typeface="+mn-lt"/>
              </a:rPr>
              <a:t> </a:t>
            </a:r>
            <a:r>
              <a:rPr lang="en-GB" sz="1200" kern="1200" dirty="0" err="1">
                <a:solidFill>
                  <a:schemeClr val="tx1"/>
                </a:solidFill>
                <a:effectLst/>
                <a:latin typeface="+mn-lt"/>
              </a:rPr>
              <a:t>prácticas</a:t>
            </a:r>
            <a:r>
              <a:rPr lang="en-GB" sz="1200" kern="1200" dirty="0">
                <a:solidFill>
                  <a:schemeClr val="tx1"/>
                </a:solidFill>
                <a:effectLst/>
                <a:latin typeface="+mn-lt"/>
              </a:rPr>
              <a:t> </a:t>
            </a:r>
            <a:r>
              <a:rPr lang="en-GB" sz="1200" kern="1200" dirty="0" err="1">
                <a:solidFill>
                  <a:schemeClr val="tx1"/>
                </a:solidFill>
                <a:effectLst/>
                <a:latin typeface="+mn-lt"/>
              </a:rPr>
              <a:t>relacionadas</a:t>
            </a:r>
            <a:r>
              <a:rPr lang="en-GB" sz="1200" kern="1200" dirty="0">
                <a:solidFill>
                  <a:schemeClr val="tx1"/>
                </a:solidFill>
                <a:effectLst/>
                <a:latin typeface="+mn-lt"/>
              </a:rPr>
              <a:t> con la </a:t>
            </a:r>
            <a:r>
              <a:rPr lang="en-GB" sz="1200" kern="1200" dirty="0" err="1">
                <a:solidFill>
                  <a:schemeClr val="tx1"/>
                </a:solidFill>
                <a:effectLst/>
                <a:latin typeface="+mn-lt"/>
              </a:rPr>
              <a:t>confiscación</a:t>
            </a:r>
            <a:r>
              <a:rPr lang="en-GB" sz="1200" kern="1200" dirty="0">
                <a:solidFill>
                  <a:schemeClr val="tx1"/>
                </a:solidFill>
                <a:effectLst/>
                <a:latin typeface="+mn-lt"/>
              </a:rPr>
              <a:t> y el </a:t>
            </a:r>
            <a:r>
              <a:rPr lang="en-GB" sz="1200" kern="1200" dirty="0" err="1">
                <a:solidFill>
                  <a:schemeClr val="tx1"/>
                </a:solidFill>
                <a:effectLst/>
                <a:latin typeface="+mn-lt"/>
              </a:rPr>
              <a:t>manejo</a:t>
            </a:r>
            <a:r>
              <a:rPr lang="en-GB" sz="1200" kern="1200" dirty="0">
                <a:solidFill>
                  <a:schemeClr val="tx1"/>
                </a:solidFill>
                <a:effectLst/>
                <a:latin typeface="+mn-lt"/>
              </a:rPr>
              <a:t> de </a:t>
            </a:r>
            <a:r>
              <a:rPr lang="en-GB" sz="1200" kern="1200" dirty="0" err="1">
                <a:solidFill>
                  <a:schemeClr val="tx1"/>
                </a:solidFill>
                <a:effectLst/>
                <a:latin typeface="+mn-lt"/>
              </a:rPr>
              <a:t>pruebas</a:t>
            </a:r>
            <a:r>
              <a:rPr lang="en-GB" sz="1200" kern="1200" dirty="0">
                <a:solidFill>
                  <a:schemeClr val="tx1"/>
                </a:solidFill>
                <a:effectLst/>
                <a:latin typeface="+mn-lt"/>
              </a:rPr>
              <a:t> </a:t>
            </a:r>
            <a:r>
              <a:rPr lang="en-GB" sz="1200" kern="1200" dirty="0" err="1">
                <a:solidFill>
                  <a:schemeClr val="tx1"/>
                </a:solidFill>
                <a:effectLst/>
                <a:latin typeface="+mn-lt"/>
              </a:rPr>
              <a:t>electrónicas</a:t>
            </a:r>
            <a:endParaRPr lang="en-GB" sz="1200" kern="1200" dirty="0">
              <a:solidFill>
                <a:schemeClr val="tx1"/>
              </a:solidFill>
              <a:effectLst/>
              <a:latin typeface="+mn-lt"/>
            </a:endParaRPr>
          </a:p>
          <a:p>
            <a:r>
              <a:rPr lang="en-GB" sz="1200" kern="1200" dirty="0" err="1">
                <a:solidFill>
                  <a:schemeClr val="tx1"/>
                </a:solidFill>
                <a:effectLst/>
                <a:latin typeface="+mn-lt"/>
              </a:rPr>
              <a:t>Identifique</a:t>
            </a:r>
            <a:r>
              <a:rPr lang="en-GB" sz="1200" kern="1200" dirty="0">
                <a:solidFill>
                  <a:schemeClr val="tx1"/>
                </a:solidFill>
                <a:effectLst/>
                <a:latin typeface="+mn-lt"/>
              </a:rPr>
              <a:t> los </a:t>
            </a:r>
            <a:r>
              <a:rPr lang="en-GB" sz="1200" kern="1200" dirty="0" err="1">
                <a:solidFill>
                  <a:schemeClr val="tx1"/>
                </a:solidFill>
                <a:effectLst/>
                <a:latin typeface="+mn-lt"/>
              </a:rPr>
              <a:t>desafíos</a:t>
            </a:r>
            <a:r>
              <a:rPr lang="en-GB" sz="1200" kern="1200" dirty="0">
                <a:solidFill>
                  <a:schemeClr val="tx1"/>
                </a:solidFill>
                <a:effectLst/>
                <a:latin typeface="+mn-lt"/>
              </a:rPr>
              <a:t> </a:t>
            </a:r>
            <a:r>
              <a:rPr lang="en-GB" sz="1200" kern="1200" dirty="0" err="1">
                <a:solidFill>
                  <a:schemeClr val="tx1"/>
                </a:solidFill>
                <a:effectLst/>
                <a:latin typeface="+mn-lt"/>
              </a:rPr>
              <a:t>ofrecidos</a:t>
            </a:r>
            <a:r>
              <a:rPr lang="en-GB" sz="1200" kern="1200" dirty="0">
                <a:solidFill>
                  <a:schemeClr val="tx1"/>
                </a:solidFill>
                <a:effectLst/>
                <a:latin typeface="+mn-lt"/>
              </a:rPr>
              <a:t> por "dead box", "</a:t>
            </a:r>
            <a:r>
              <a:rPr lang="en-GB" sz="1200" kern="1200" dirty="0" err="1">
                <a:solidFill>
                  <a:schemeClr val="tx1"/>
                </a:solidFill>
                <a:effectLst/>
                <a:latin typeface="+mn-lt"/>
              </a:rPr>
              <a:t>datos</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vivo" y </a:t>
            </a:r>
            <a:r>
              <a:rPr lang="en-GB" sz="1200" kern="1200" dirty="0" err="1">
                <a:solidFill>
                  <a:schemeClr val="tx1"/>
                </a:solidFill>
                <a:effectLst/>
                <a:latin typeface="+mn-lt"/>
              </a:rPr>
              <a:t>fuentes</a:t>
            </a:r>
            <a:r>
              <a:rPr lang="en-GB" sz="1200" kern="1200" dirty="0">
                <a:solidFill>
                  <a:schemeClr val="tx1"/>
                </a:solidFill>
                <a:effectLst/>
                <a:latin typeface="+mn-lt"/>
              </a:rPr>
              <a:t> de Internet de </a:t>
            </a:r>
            <a:r>
              <a:rPr lang="en-GB" sz="1200" kern="1200" dirty="0" err="1">
                <a:solidFill>
                  <a:schemeClr val="tx1"/>
                </a:solidFill>
                <a:effectLst/>
                <a:latin typeface="+mn-lt"/>
              </a:rPr>
              <a:t>pruebas</a:t>
            </a:r>
            <a:r>
              <a:rPr lang="en-GB" sz="1200" kern="1200" dirty="0">
                <a:solidFill>
                  <a:schemeClr val="tx1"/>
                </a:solidFill>
                <a:effectLst/>
                <a:latin typeface="+mn-lt"/>
              </a:rPr>
              <a:t> </a:t>
            </a:r>
            <a:r>
              <a:rPr lang="en-GB" sz="1200" kern="1200" dirty="0" err="1">
                <a:solidFill>
                  <a:schemeClr val="tx1"/>
                </a:solidFill>
                <a:effectLst/>
                <a:latin typeface="+mn-lt"/>
              </a:rPr>
              <a:t>electrónicas</a:t>
            </a:r>
            <a:r>
              <a:rPr lang="en-GB" sz="1200" kern="1200" dirty="0">
                <a:solidFill>
                  <a:schemeClr val="tx1"/>
                </a:solidFill>
                <a:effectLst/>
                <a:latin typeface="+mn-lt"/>
              </a:rPr>
              <a:t>, </a:t>
            </a:r>
            <a:r>
              <a:rPr lang="en-GB" sz="1200" kern="1200" dirty="0" err="1">
                <a:solidFill>
                  <a:schemeClr val="tx1"/>
                </a:solidFill>
                <a:effectLst/>
                <a:latin typeface="+mn-lt"/>
              </a:rPr>
              <a:t>incluida</a:t>
            </a:r>
            <a:r>
              <a:rPr lang="en-GB" sz="1200" kern="1200" dirty="0">
                <a:solidFill>
                  <a:schemeClr val="tx1"/>
                </a:solidFill>
                <a:effectLst/>
                <a:latin typeface="+mn-lt"/>
              </a:rPr>
              <a:t> la </a:t>
            </a:r>
            <a:r>
              <a:rPr lang="en-GB" sz="1200" kern="1200" dirty="0" err="1">
                <a:solidFill>
                  <a:schemeClr val="tx1"/>
                </a:solidFill>
                <a:effectLst/>
                <a:latin typeface="+mn-lt"/>
              </a:rPr>
              <a:t>prueba</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la "</a:t>
            </a:r>
            <a:r>
              <a:rPr lang="en-GB" sz="1200" kern="1200" dirty="0" err="1">
                <a:solidFill>
                  <a:schemeClr val="tx1"/>
                </a:solidFill>
                <a:effectLst/>
                <a:latin typeface="+mn-lt"/>
              </a:rPr>
              <a:t>nube</a:t>
            </a:r>
            <a:r>
              <a:rPr lang="en-GB" sz="1200" kern="1200" dirty="0">
                <a:solidFill>
                  <a:schemeClr val="tx1"/>
                </a:solidFill>
                <a:effectLst/>
                <a:latin typeface="+mn-lt"/>
              </a:rPr>
              <a:t>". </a:t>
            </a:r>
          </a:p>
          <a:p>
            <a:r>
              <a:rPr lang="en-GB" sz="1200" kern="1200" dirty="0" err="1">
                <a:solidFill>
                  <a:schemeClr val="tx1"/>
                </a:solidFill>
                <a:effectLst/>
                <a:latin typeface="+mn-lt"/>
              </a:rPr>
              <a:t>Discuta</a:t>
            </a:r>
            <a:r>
              <a:rPr lang="en-GB" sz="1200" kern="1200" dirty="0">
                <a:solidFill>
                  <a:schemeClr val="tx1"/>
                </a:solidFill>
                <a:effectLst/>
                <a:latin typeface="+mn-lt"/>
              </a:rPr>
              <a:t> la </a:t>
            </a:r>
            <a:r>
              <a:rPr lang="en-GB" sz="1200" kern="1200" dirty="0" err="1">
                <a:solidFill>
                  <a:schemeClr val="tx1"/>
                </a:solidFill>
                <a:effectLst/>
                <a:latin typeface="+mn-lt"/>
              </a:rPr>
              <a:t>admisibilidad</a:t>
            </a:r>
            <a:r>
              <a:rPr lang="en-GB" sz="1200" kern="1200" dirty="0">
                <a:solidFill>
                  <a:schemeClr val="tx1"/>
                </a:solidFill>
                <a:effectLst/>
                <a:latin typeface="+mn-lt"/>
              </a:rPr>
              <a:t> de </a:t>
            </a:r>
            <a:r>
              <a:rPr lang="en-GB" sz="1200" kern="1200" dirty="0" err="1">
                <a:solidFill>
                  <a:schemeClr val="tx1"/>
                </a:solidFill>
                <a:effectLst/>
                <a:latin typeface="+mn-lt"/>
              </a:rPr>
              <a:t>pruebas</a:t>
            </a:r>
            <a:r>
              <a:rPr lang="en-GB" sz="1200" kern="1200" dirty="0">
                <a:solidFill>
                  <a:schemeClr val="tx1"/>
                </a:solidFill>
                <a:effectLst/>
                <a:latin typeface="+mn-lt"/>
              </a:rPr>
              <a:t> </a:t>
            </a:r>
            <a:r>
              <a:rPr lang="en-GB" sz="1200" kern="1200" dirty="0" err="1">
                <a:solidFill>
                  <a:schemeClr val="tx1"/>
                </a:solidFill>
                <a:effectLst/>
                <a:latin typeface="+mn-lt"/>
              </a:rPr>
              <a:t>electrónicas</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a:t>
            </a:r>
            <a:r>
              <a:rPr lang="en-GB" sz="1200" kern="1200" dirty="0" err="1">
                <a:solidFill>
                  <a:schemeClr val="tx1"/>
                </a:solidFill>
                <a:effectLst/>
                <a:latin typeface="+mn-lt"/>
              </a:rPr>
              <a:t>procedimientos</a:t>
            </a:r>
            <a:r>
              <a:rPr lang="en-GB" sz="1200" kern="1200" dirty="0">
                <a:solidFill>
                  <a:schemeClr val="tx1"/>
                </a:solidFill>
                <a:effectLst/>
                <a:latin typeface="+mn-lt"/>
              </a:rPr>
              <a:t> </a:t>
            </a:r>
            <a:r>
              <a:rPr lang="en-GB" sz="1200" kern="1200" dirty="0" err="1">
                <a:solidFill>
                  <a:schemeClr val="tx1"/>
                </a:solidFill>
                <a:effectLst/>
                <a:latin typeface="+mn-lt"/>
              </a:rPr>
              <a:t>judiciales</a:t>
            </a:r>
            <a:endParaRPr lang="en-GB" sz="1200" kern="1200" dirty="0">
              <a:solidFill>
                <a:schemeClr val="tx1"/>
              </a:solidFill>
              <a:effectLst/>
              <a:latin typeface="+mn-lt"/>
            </a:endParaRPr>
          </a:p>
          <a:p>
            <a:r>
              <a:rPr lang="en-GB" sz="1200" kern="1200" dirty="0" err="1">
                <a:solidFill>
                  <a:schemeClr val="tx1"/>
                </a:solidFill>
                <a:effectLst/>
                <a:latin typeface="+mn-lt"/>
              </a:rPr>
              <a:t>Explique</a:t>
            </a:r>
            <a:r>
              <a:rPr lang="en-GB" sz="1200" kern="1200" dirty="0">
                <a:solidFill>
                  <a:schemeClr val="tx1"/>
                </a:solidFill>
                <a:effectLst/>
                <a:latin typeface="+mn-lt"/>
              </a:rPr>
              <a:t> la </a:t>
            </a:r>
            <a:r>
              <a:rPr lang="en-GB" sz="1200" kern="1200" dirty="0" err="1">
                <a:solidFill>
                  <a:schemeClr val="tx1"/>
                </a:solidFill>
                <a:effectLst/>
                <a:latin typeface="+mn-lt"/>
              </a:rPr>
              <a:t>planificación</a:t>
            </a:r>
            <a:r>
              <a:rPr lang="en-GB" sz="1200" kern="1200" dirty="0">
                <a:solidFill>
                  <a:schemeClr val="tx1"/>
                </a:solidFill>
                <a:effectLst/>
                <a:latin typeface="+mn-lt"/>
              </a:rPr>
              <a:t> </a:t>
            </a:r>
            <a:r>
              <a:rPr lang="en-GB" sz="1200" kern="1200" dirty="0" err="1">
                <a:solidFill>
                  <a:schemeClr val="tx1"/>
                </a:solidFill>
                <a:effectLst/>
                <a:latin typeface="+mn-lt"/>
              </a:rPr>
              <a:t>adecuada</a:t>
            </a:r>
            <a:r>
              <a:rPr lang="en-GB" sz="1200" kern="1200" dirty="0">
                <a:solidFill>
                  <a:schemeClr val="tx1"/>
                </a:solidFill>
                <a:effectLst/>
                <a:latin typeface="+mn-lt"/>
              </a:rPr>
              <a:t> y la </a:t>
            </a:r>
            <a:r>
              <a:rPr lang="en-GB" sz="1200" kern="1200" dirty="0" err="1">
                <a:solidFill>
                  <a:schemeClr val="tx1"/>
                </a:solidFill>
                <a:effectLst/>
                <a:latin typeface="+mn-lt"/>
              </a:rPr>
              <a:t>preparación</a:t>
            </a:r>
            <a:r>
              <a:rPr lang="en-GB" sz="1200" kern="1200" dirty="0">
                <a:solidFill>
                  <a:schemeClr val="tx1"/>
                </a:solidFill>
                <a:effectLst/>
                <a:latin typeface="+mn-lt"/>
              </a:rPr>
              <a:t> de una </a:t>
            </a:r>
            <a:r>
              <a:rPr lang="en-GB" sz="1200" kern="1200" dirty="0" err="1">
                <a:solidFill>
                  <a:schemeClr val="tx1"/>
                </a:solidFill>
                <a:effectLst/>
                <a:latin typeface="+mn-lt"/>
              </a:rPr>
              <a:t>redada</a:t>
            </a:r>
            <a:r>
              <a:rPr lang="en-GB" sz="1200" kern="1200" dirty="0">
                <a:solidFill>
                  <a:schemeClr val="tx1"/>
                </a:solidFill>
                <a:effectLst/>
                <a:latin typeface="+mn-lt"/>
              </a:rPr>
              <a:t> de </a:t>
            </a:r>
            <a:r>
              <a:rPr lang="en-GB" sz="1200" kern="1200" dirty="0" err="1">
                <a:solidFill>
                  <a:schemeClr val="tx1"/>
                </a:solidFill>
                <a:effectLst/>
                <a:latin typeface="+mn-lt"/>
              </a:rPr>
              <a:t>registro</a:t>
            </a:r>
            <a:r>
              <a:rPr lang="en-GB" sz="1200" kern="1200" dirty="0">
                <a:solidFill>
                  <a:schemeClr val="tx1"/>
                </a:solidFill>
                <a:effectLst/>
                <a:latin typeface="+mn-lt"/>
              </a:rPr>
              <a:t> </a:t>
            </a:r>
            <a:r>
              <a:rPr lang="en-GB" sz="1200" kern="1200" dirty="0" err="1">
                <a:solidFill>
                  <a:schemeClr val="tx1"/>
                </a:solidFill>
                <a:effectLst/>
                <a:latin typeface="+mn-lt"/>
              </a:rPr>
              <a:t>donde</a:t>
            </a:r>
            <a:r>
              <a:rPr lang="en-GB" sz="1200" kern="1200" dirty="0">
                <a:solidFill>
                  <a:schemeClr val="tx1"/>
                </a:solidFill>
                <a:effectLst/>
                <a:latin typeface="+mn-lt"/>
              </a:rPr>
              <a:t> se </a:t>
            </a:r>
            <a:r>
              <a:rPr lang="en-GB" sz="1200" kern="1200" dirty="0" err="1">
                <a:solidFill>
                  <a:schemeClr val="tx1"/>
                </a:solidFill>
                <a:effectLst/>
                <a:latin typeface="+mn-lt"/>
              </a:rPr>
              <a:t>pueda</a:t>
            </a:r>
            <a:r>
              <a:rPr lang="en-GB" sz="1200" kern="1200" dirty="0">
                <a:solidFill>
                  <a:schemeClr val="tx1"/>
                </a:solidFill>
                <a:effectLst/>
                <a:latin typeface="+mn-lt"/>
              </a:rPr>
              <a:t> </a:t>
            </a:r>
            <a:r>
              <a:rPr lang="en-GB" sz="1200" kern="1200" dirty="0" err="1">
                <a:solidFill>
                  <a:schemeClr val="tx1"/>
                </a:solidFill>
                <a:effectLst/>
                <a:latin typeface="+mn-lt"/>
              </a:rPr>
              <a:t>encontrar</a:t>
            </a:r>
            <a:r>
              <a:rPr lang="en-GB" sz="1200" kern="1200" dirty="0">
                <a:solidFill>
                  <a:schemeClr val="tx1"/>
                </a:solidFill>
                <a:effectLst/>
                <a:latin typeface="+mn-lt"/>
              </a:rPr>
              <a:t> </a:t>
            </a:r>
            <a:r>
              <a:rPr lang="en-GB" sz="1200" kern="1200" dirty="0" err="1">
                <a:solidFill>
                  <a:schemeClr val="tx1"/>
                </a:solidFill>
                <a:effectLst/>
                <a:latin typeface="+mn-lt"/>
              </a:rPr>
              <a:t>prueba</a:t>
            </a:r>
            <a:r>
              <a:rPr lang="en-GB" sz="1200" kern="1200" dirty="0">
                <a:solidFill>
                  <a:schemeClr val="tx1"/>
                </a:solidFill>
                <a:effectLst/>
                <a:latin typeface="+mn-lt"/>
              </a:rPr>
              <a:t> digital.</a:t>
            </a:r>
          </a:p>
          <a:p>
            <a:r>
              <a:rPr lang="en-GB" sz="1200" kern="1200" dirty="0" err="1">
                <a:solidFill>
                  <a:schemeClr val="tx1"/>
                </a:solidFill>
                <a:effectLst/>
                <a:latin typeface="+mn-lt"/>
              </a:rPr>
              <a:t>Enumere</a:t>
            </a:r>
            <a:r>
              <a:rPr lang="en-GB" sz="1200" kern="1200" dirty="0">
                <a:solidFill>
                  <a:schemeClr val="tx1"/>
                </a:solidFill>
                <a:effectLst/>
                <a:latin typeface="+mn-lt"/>
              </a:rPr>
              <a:t> las </a:t>
            </a:r>
            <a:r>
              <a:rPr lang="en-GB" sz="1200" kern="1200" dirty="0" err="1">
                <a:solidFill>
                  <a:schemeClr val="tx1"/>
                </a:solidFill>
                <a:effectLst/>
                <a:latin typeface="+mn-lt"/>
              </a:rPr>
              <a:t>herramientas</a:t>
            </a:r>
            <a:r>
              <a:rPr lang="en-GB" sz="1200" kern="1200" dirty="0">
                <a:solidFill>
                  <a:schemeClr val="tx1"/>
                </a:solidFill>
                <a:effectLst/>
                <a:latin typeface="+mn-lt"/>
              </a:rPr>
              <a:t> y </a:t>
            </a:r>
            <a:r>
              <a:rPr lang="en-GB" sz="1200" kern="1200" dirty="0" err="1">
                <a:solidFill>
                  <a:schemeClr val="tx1"/>
                </a:solidFill>
                <a:effectLst/>
                <a:latin typeface="+mn-lt"/>
              </a:rPr>
              <a:t>elementos</a:t>
            </a:r>
            <a:r>
              <a:rPr lang="en-GB" sz="1200" kern="1200" dirty="0">
                <a:solidFill>
                  <a:schemeClr val="tx1"/>
                </a:solidFill>
                <a:effectLst/>
                <a:latin typeface="+mn-lt"/>
              </a:rPr>
              <a:t> que </a:t>
            </a:r>
            <a:r>
              <a:rPr lang="en-GB" sz="1200" kern="1200" dirty="0" err="1">
                <a:solidFill>
                  <a:schemeClr val="tx1"/>
                </a:solidFill>
                <a:effectLst/>
                <a:latin typeface="+mn-lt"/>
              </a:rPr>
              <a:t>pueden</a:t>
            </a:r>
            <a:r>
              <a:rPr lang="en-GB" sz="1200" kern="1200" dirty="0">
                <a:solidFill>
                  <a:schemeClr val="tx1"/>
                </a:solidFill>
                <a:effectLst/>
                <a:latin typeface="+mn-lt"/>
              </a:rPr>
              <a:t> ser </a:t>
            </a:r>
            <a:r>
              <a:rPr lang="en-GB" sz="1200" kern="1200" dirty="0" err="1">
                <a:solidFill>
                  <a:schemeClr val="tx1"/>
                </a:solidFill>
                <a:effectLst/>
                <a:latin typeface="+mn-lt"/>
              </a:rPr>
              <a:t>necesarios</a:t>
            </a:r>
            <a:r>
              <a:rPr lang="en-GB" sz="1200" kern="1200" dirty="0">
                <a:solidFill>
                  <a:schemeClr val="tx1"/>
                </a:solidFill>
                <a:effectLst/>
                <a:latin typeface="+mn-lt"/>
              </a:rPr>
              <a:t> para una </a:t>
            </a:r>
            <a:r>
              <a:rPr lang="en-GB" sz="1200" kern="1200" dirty="0" err="1">
                <a:solidFill>
                  <a:schemeClr val="tx1"/>
                </a:solidFill>
                <a:effectLst/>
                <a:latin typeface="+mn-lt"/>
              </a:rPr>
              <a:t>redada</a:t>
            </a:r>
            <a:r>
              <a:rPr lang="en-GB" sz="1200" kern="1200" dirty="0">
                <a:solidFill>
                  <a:schemeClr val="tx1"/>
                </a:solidFill>
                <a:effectLst/>
                <a:latin typeface="+mn-lt"/>
              </a:rPr>
              <a:t> de </a:t>
            </a:r>
            <a:r>
              <a:rPr lang="en-GB" sz="1200" kern="1200" dirty="0" err="1">
                <a:solidFill>
                  <a:schemeClr val="tx1"/>
                </a:solidFill>
                <a:effectLst/>
                <a:latin typeface="+mn-lt"/>
              </a:rPr>
              <a:t>registro</a:t>
            </a:r>
            <a:r>
              <a:rPr lang="en-GB" sz="1200" kern="1200" dirty="0">
                <a:solidFill>
                  <a:schemeClr val="tx1"/>
                </a:solidFill>
                <a:effectLst/>
                <a:latin typeface="+mn-lt"/>
              </a:rPr>
              <a:t> </a:t>
            </a:r>
            <a:r>
              <a:rPr lang="en-GB" sz="1200" kern="1200" dirty="0" err="1">
                <a:solidFill>
                  <a:schemeClr val="tx1"/>
                </a:solidFill>
                <a:effectLst/>
                <a:latin typeface="+mn-lt"/>
              </a:rPr>
              <a:t>donde</a:t>
            </a:r>
            <a:r>
              <a:rPr lang="en-GB" sz="1200" kern="1200" dirty="0">
                <a:solidFill>
                  <a:schemeClr val="tx1"/>
                </a:solidFill>
                <a:effectLst/>
                <a:latin typeface="+mn-lt"/>
              </a:rPr>
              <a:t> se </a:t>
            </a:r>
            <a:r>
              <a:rPr lang="en-GB" sz="1200" kern="1200" dirty="0" err="1">
                <a:solidFill>
                  <a:schemeClr val="tx1"/>
                </a:solidFill>
                <a:effectLst/>
                <a:latin typeface="+mn-lt"/>
              </a:rPr>
              <a:t>pueden</a:t>
            </a:r>
            <a:r>
              <a:rPr lang="en-GB" sz="1200" kern="1200" dirty="0">
                <a:solidFill>
                  <a:schemeClr val="tx1"/>
                </a:solidFill>
                <a:effectLst/>
                <a:latin typeface="+mn-lt"/>
              </a:rPr>
              <a:t> </a:t>
            </a:r>
            <a:r>
              <a:rPr lang="en-GB" sz="1200" kern="1200" dirty="0" err="1">
                <a:solidFill>
                  <a:schemeClr val="tx1"/>
                </a:solidFill>
                <a:effectLst/>
                <a:latin typeface="+mn-lt"/>
              </a:rPr>
              <a:t>encontrar</a:t>
            </a:r>
            <a:r>
              <a:rPr lang="en-GB" sz="1200" kern="1200" dirty="0">
                <a:solidFill>
                  <a:schemeClr val="tx1"/>
                </a:solidFill>
                <a:effectLst/>
                <a:latin typeface="+mn-lt"/>
              </a:rPr>
              <a:t> </a:t>
            </a:r>
            <a:r>
              <a:rPr lang="en-GB" sz="1200" kern="1200" dirty="0" err="1">
                <a:solidFill>
                  <a:schemeClr val="tx1"/>
                </a:solidFill>
                <a:effectLst/>
                <a:latin typeface="+mn-lt"/>
              </a:rPr>
              <a:t>pruebas</a:t>
            </a:r>
            <a:r>
              <a:rPr lang="en-GB" sz="1200" kern="1200" dirty="0">
                <a:solidFill>
                  <a:schemeClr val="tx1"/>
                </a:solidFill>
                <a:effectLst/>
                <a:latin typeface="+mn-lt"/>
              </a:rPr>
              <a:t> </a:t>
            </a:r>
            <a:r>
              <a:rPr lang="en-GB" sz="1200" kern="1200" dirty="0" err="1">
                <a:solidFill>
                  <a:schemeClr val="tx1"/>
                </a:solidFill>
                <a:effectLst/>
                <a:latin typeface="+mn-lt"/>
              </a:rPr>
              <a:t>digitales</a:t>
            </a:r>
            <a:r>
              <a:rPr lang="en-GB" sz="1200" kern="1200" dirty="0">
                <a:solidFill>
                  <a:schemeClr val="tx1"/>
                </a:solidFill>
                <a:effectLst/>
                <a:latin typeface="+mn-lt"/>
              </a:rPr>
              <a:t>.</a:t>
            </a:r>
          </a:p>
          <a:p>
            <a:r>
              <a:rPr lang="en-GB" sz="1200" kern="1200" dirty="0" err="1">
                <a:solidFill>
                  <a:schemeClr val="tx1"/>
                </a:solidFill>
                <a:effectLst/>
                <a:latin typeface="+mn-lt"/>
              </a:rPr>
              <a:t>Explique</a:t>
            </a:r>
            <a:r>
              <a:rPr lang="en-GB" sz="1200" kern="1200" dirty="0">
                <a:solidFill>
                  <a:schemeClr val="tx1"/>
                </a:solidFill>
                <a:effectLst/>
                <a:latin typeface="+mn-lt"/>
              </a:rPr>
              <a:t> </a:t>
            </a:r>
            <a:r>
              <a:rPr lang="en-GB" sz="1200" kern="1200" dirty="0" err="1">
                <a:solidFill>
                  <a:schemeClr val="tx1"/>
                </a:solidFill>
                <a:effectLst/>
                <a:latin typeface="+mn-lt"/>
              </a:rPr>
              <a:t>cómo</a:t>
            </a:r>
            <a:r>
              <a:rPr lang="en-GB" sz="1200" kern="1200" dirty="0">
                <a:solidFill>
                  <a:schemeClr val="tx1"/>
                </a:solidFill>
                <a:effectLst/>
                <a:latin typeface="+mn-lt"/>
              </a:rPr>
              <a:t> se </a:t>
            </a:r>
            <a:r>
              <a:rPr lang="en-GB" sz="1200" kern="1200" dirty="0" err="1">
                <a:solidFill>
                  <a:schemeClr val="tx1"/>
                </a:solidFill>
                <a:effectLst/>
                <a:latin typeface="+mn-lt"/>
              </a:rPr>
              <a:t>aseguraría</a:t>
            </a:r>
            <a:r>
              <a:rPr lang="en-GB" sz="1200" kern="1200" dirty="0">
                <a:solidFill>
                  <a:schemeClr val="tx1"/>
                </a:solidFill>
                <a:effectLst/>
                <a:latin typeface="+mn-lt"/>
              </a:rPr>
              <a:t> y </a:t>
            </a:r>
            <a:r>
              <a:rPr lang="en-GB" sz="1200" kern="1200" dirty="0" err="1">
                <a:solidFill>
                  <a:schemeClr val="tx1"/>
                </a:solidFill>
                <a:effectLst/>
                <a:latin typeface="+mn-lt"/>
              </a:rPr>
              <a:t>documentaría</a:t>
            </a:r>
            <a:r>
              <a:rPr lang="en-GB" sz="1200" kern="1200" dirty="0">
                <a:solidFill>
                  <a:schemeClr val="tx1"/>
                </a:solidFill>
                <a:effectLst/>
                <a:latin typeface="+mn-lt"/>
              </a:rPr>
              <a:t> una </a:t>
            </a:r>
            <a:r>
              <a:rPr lang="en-GB" sz="1200" kern="1200" dirty="0" err="1">
                <a:solidFill>
                  <a:schemeClr val="tx1"/>
                </a:solidFill>
                <a:effectLst/>
                <a:latin typeface="+mn-lt"/>
              </a:rPr>
              <a:t>escena</a:t>
            </a:r>
            <a:r>
              <a:rPr lang="en-GB" sz="1200" kern="1200" dirty="0">
                <a:solidFill>
                  <a:schemeClr val="tx1"/>
                </a:solidFill>
                <a:effectLst/>
                <a:latin typeface="+mn-lt"/>
              </a:rPr>
              <a:t> del </a:t>
            </a:r>
            <a:r>
              <a:rPr lang="en-GB" sz="1200" kern="1200" dirty="0" err="1">
                <a:solidFill>
                  <a:schemeClr val="tx1"/>
                </a:solidFill>
                <a:effectLst/>
                <a:latin typeface="+mn-lt"/>
              </a:rPr>
              <a:t>delito</a:t>
            </a:r>
            <a:r>
              <a:rPr lang="en-GB" sz="1200" kern="1200" dirty="0">
                <a:solidFill>
                  <a:schemeClr val="tx1"/>
                </a:solidFill>
                <a:effectLst/>
                <a:latin typeface="+mn-lt"/>
              </a:rPr>
              <a:t>, </a:t>
            </a:r>
            <a:r>
              <a:rPr lang="en-GB" sz="1200" kern="1200" dirty="0" err="1">
                <a:solidFill>
                  <a:schemeClr val="tx1"/>
                </a:solidFill>
                <a:effectLst/>
                <a:latin typeface="+mn-lt"/>
              </a:rPr>
              <a:t>donde</a:t>
            </a:r>
            <a:r>
              <a:rPr lang="en-GB" sz="1200" kern="1200" dirty="0">
                <a:solidFill>
                  <a:schemeClr val="tx1"/>
                </a:solidFill>
                <a:effectLst/>
                <a:latin typeface="+mn-lt"/>
              </a:rPr>
              <a:t> se </a:t>
            </a:r>
            <a:r>
              <a:rPr lang="en-GB" sz="1200" kern="1200" dirty="0" err="1">
                <a:solidFill>
                  <a:schemeClr val="tx1"/>
                </a:solidFill>
                <a:effectLst/>
                <a:latin typeface="+mn-lt"/>
              </a:rPr>
              <a:t>producen</a:t>
            </a:r>
            <a:r>
              <a:rPr lang="en-GB" sz="1200" kern="1200" dirty="0">
                <a:solidFill>
                  <a:schemeClr val="tx1"/>
                </a:solidFill>
                <a:effectLst/>
                <a:latin typeface="+mn-lt"/>
              </a:rPr>
              <a:t> las </a:t>
            </a:r>
            <a:r>
              <a:rPr lang="en-GB" sz="1200" kern="1200" dirty="0" err="1">
                <a:solidFill>
                  <a:schemeClr val="tx1"/>
                </a:solidFill>
                <a:effectLst/>
                <a:latin typeface="+mn-lt"/>
              </a:rPr>
              <a:t>pruebas</a:t>
            </a:r>
            <a:r>
              <a:rPr lang="en-GB" sz="1200" kern="1200" dirty="0">
                <a:solidFill>
                  <a:schemeClr val="tx1"/>
                </a:solidFill>
                <a:effectLst/>
                <a:latin typeface="+mn-lt"/>
              </a:rPr>
              <a:t> </a:t>
            </a:r>
            <a:r>
              <a:rPr lang="en-GB" sz="1200" kern="1200" dirty="0" err="1">
                <a:solidFill>
                  <a:schemeClr val="tx1"/>
                </a:solidFill>
                <a:effectLst/>
                <a:latin typeface="+mn-lt"/>
              </a:rPr>
              <a:t>digitales</a:t>
            </a:r>
            <a:r>
              <a:rPr lang="en-GB" sz="1200" kern="1200" dirty="0">
                <a:solidFill>
                  <a:schemeClr val="tx1"/>
                </a:solidFill>
                <a:effectLst/>
                <a:latin typeface="+mn-lt"/>
              </a:rPr>
              <a:t>.</a:t>
            </a:r>
          </a:p>
          <a:p>
            <a:r>
              <a:rPr lang="en-GB" sz="1200" kern="1200" dirty="0" err="1">
                <a:solidFill>
                  <a:schemeClr val="tx1"/>
                </a:solidFill>
                <a:effectLst/>
                <a:latin typeface="+mn-lt"/>
              </a:rPr>
              <a:t>Explique</a:t>
            </a:r>
            <a:r>
              <a:rPr lang="en-GB" sz="1200" kern="1200" dirty="0">
                <a:solidFill>
                  <a:schemeClr val="tx1"/>
                </a:solidFill>
                <a:effectLst/>
                <a:latin typeface="+mn-lt"/>
              </a:rPr>
              <a:t> el </a:t>
            </a:r>
            <a:r>
              <a:rPr lang="en-GB" sz="1200" kern="1200" dirty="0" err="1">
                <a:solidFill>
                  <a:schemeClr val="tx1"/>
                </a:solidFill>
                <a:effectLst/>
                <a:latin typeface="+mn-lt"/>
              </a:rPr>
              <a:t>término</a:t>
            </a:r>
            <a:r>
              <a:rPr lang="en-GB" sz="1200" kern="1200" dirty="0">
                <a:solidFill>
                  <a:schemeClr val="tx1"/>
                </a:solidFill>
                <a:effectLst/>
                <a:latin typeface="+mn-lt"/>
              </a:rPr>
              <a:t> </a:t>
            </a:r>
            <a:r>
              <a:rPr lang="en-GB" sz="1200" kern="1200" dirty="0" err="1">
                <a:solidFill>
                  <a:schemeClr val="tx1"/>
                </a:solidFill>
                <a:effectLst/>
                <a:latin typeface="+mn-lt"/>
              </a:rPr>
              <a:t>Ciencia</a:t>
            </a:r>
            <a:r>
              <a:rPr lang="en-GB" sz="1200" kern="1200" dirty="0">
                <a:solidFill>
                  <a:schemeClr val="tx1"/>
                </a:solidFill>
                <a:effectLst/>
                <a:latin typeface="+mn-lt"/>
              </a:rPr>
              <a:t> </a:t>
            </a:r>
            <a:r>
              <a:rPr lang="en-GB" sz="1200" kern="1200" dirty="0" err="1">
                <a:solidFill>
                  <a:schemeClr val="tx1"/>
                </a:solidFill>
                <a:effectLst/>
                <a:latin typeface="+mn-lt"/>
              </a:rPr>
              <a:t>forense</a:t>
            </a:r>
            <a:r>
              <a:rPr lang="en-GB" sz="1200" kern="1200" dirty="0">
                <a:solidFill>
                  <a:schemeClr val="tx1"/>
                </a:solidFill>
                <a:effectLst/>
                <a:latin typeface="+mn-lt"/>
              </a:rPr>
              <a:t> digital</a:t>
            </a:r>
          </a:p>
          <a:p>
            <a:r>
              <a:rPr lang="en-GB" sz="1200" kern="1200" dirty="0">
                <a:solidFill>
                  <a:schemeClr val="tx1"/>
                </a:solidFill>
                <a:effectLst/>
                <a:latin typeface="+mn-lt"/>
              </a:rPr>
              <a:t>Compare el </a:t>
            </a:r>
            <a:r>
              <a:rPr lang="en-GB" sz="1200" kern="1200" dirty="0" err="1">
                <a:solidFill>
                  <a:schemeClr val="tx1"/>
                </a:solidFill>
                <a:effectLst/>
                <a:latin typeface="+mn-lt"/>
              </a:rPr>
              <a:t>análisis</a:t>
            </a:r>
            <a:r>
              <a:rPr lang="en-GB" sz="1200" kern="1200" dirty="0">
                <a:solidFill>
                  <a:schemeClr val="tx1"/>
                </a:solidFill>
                <a:effectLst/>
                <a:latin typeface="+mn-lt"/>
              </a:rPr>
              <a:t> </a:t>
            </a:r>
            <a:r>
              <a:rPr lang="en-GB" sz="1200" kern="1200" dirty="0" err="1">
                <a:solidFill>
                  <a:schemeClr val="tx1"/>
                </a:solidFill>
                <a:effectLst/>
                <a:latin typeface="+mn-lt"/>
              </a:rPr>
              <a:t>forense</a:t>
            </a:r>
            <a:r>
              <a:rPr lang="en-GB" sz="1200" kern="1200" dirty="0">
                <a:solidFill>
                  <a:schemeClr val="tx1"/>
                </a:solidFill>
                <a:effectLst/>
                <a:latin typeface="+mn-lt"/>
              </a:rPr>
              <a:t> digital con las </a:t>
            </a:r>
            <a:r>
              <a:rPr lang="en-GB" sz="1200" kern="1200" dirty="0" err="1">
                <a:solidFill>
                  <a:schemeClr val="tx1"/>
                </a:solidFill>
                <a:effectLst/>
                <a:latin typeface="+mn-lt"/>
              </a:rPr>
              <a:t>ciencias</a:t>
            </a:r>
            <a:r>
              <a:rPr lang="en-GB" sz="1200" kern="1200" dirty="0">
                <a:solidFill>
                  <a:schemeClr val="tx1"/>
                </a:solidFill>
                <a:effectLst/>
                <a:latin typeface="+mn-lt"/>
              </a:rPr>
              <a:t> </a:t>
            </a:r>
            <a:r>
              <a:rPr lang="en-GB" sz="1200" kern="1200" dirty="0" err="1">
                <a:solidFill>
                  <a:schemeClr val="tx1"/>
                </a:solidFill>
                <a:effectLst/>
                <a:latin typeface="+mn-lt"/>
              </a:rPr>
              <a:t>forenses</a:t>
            </a:r>
            <a:r>
              <a:rPr lang="en-GB" sz="1200" kern="1200" dirty="0">
                <a:solidFill>
                  <a:schemeClr val="tx1"/>
                </a:solidFill>
                <a:effectLst/>
                <a:latin typeface="+mn-lt"/>
              </a:rPr>
              <a:t> </a:t>
            </a:r>
            <a:r>
              <a:rPr lang="en-GB" sz="1200" kern="1200" dirty="0" err="1">
                <a:solidFill>
                  <a:schemeClr val="tx1"/>
                </a:solidFill>
                <a:effectLst/>
                <a:latin typeface="+mn-lt"/>
              </a:rPr>
              <a:t>tradicionales</a:t>
            </a:r>
            <a:endParaRPr lang="en-GB" sz="1200" kern="1200" dirty="0">
              <a:solidFill>
                <a:schemeClr val="tx1"/>
              </a:solidFill>
              <a:effectLst/>
              <a:latin typeface="+mn-lt"/>
            </a:endParaRPr>
          </a:p>
          <a:p>
            <a:r>
              <a:rPr lang="en-GB" sz="1200" kern="1200" dirty="0" err="1">
                <a:solidFill>
                  <a:schemeClr val="tx1"/>
                </a:solidFill>
                <a:effectLst/>
                <a:latin typeface="+mn-lt"/>
              </a:rPr>
              <a:t>Defina</a:t>
            </a:r>
            <a:r>
              <a:rPr lang="en-GB" sz="1200" kern="1200" dirty="0">
                <a:solidFill>
                  <a:schemeClr val="tx1"/>
                </a:solidFill>
                <a:effectLst/>
                <a:latin typeface="+mn-lt"/>
              </a:rPr>
              <a:t> al </a:t>
            </a:r>
            <a:r>
              <a:rPr lang="en-GB" sz="1200" kern="1200" dirty="0" err="1">
                <a:solidFill>
                  <a:schemeClr val="tx1"/>
                </a:solidFill>
                <a:effectLst/>
                <a:latin typeface="+mn-lt"/>
              </a:rPr>
              <a:t>menos</a:t>
            </a:r>
            <a:r>
              <a:rPr lang="en-GB" sz="1200" kern="1200" dirty="0">
                <a:solidFill>
                  <a:schemeClr val="tx1"/>
                </a:solidFill>
                <a:effectLst/>
                <a:latin typeface="+mn-lt"/>
              </a:rPr>
              <a:t> </a:t>
            </a:r>
            <a:r>
              <a:rPr lang="en-GB" sz="1200" kern="1200" dirty="0" err="1">
                <a:solidFill>
                  <a:schemeClr val="tx1"/>
                </a:solidFill>
                <a:effectLst/>
                <a:latin typeface="+mn-lt"/>
              </a:rPr>
              <a:t>tres</a:t>
            </a:r>
            <a:r>
              <a:rPr lang="en-GB" sz="1200" kern="1200" dirty="0">
                <a:solidFill>
                  <a:schemeClr val="tx1"/>
                </a:solidFill>
                <a:effectLst/>
                <a:latin typeface="+mn-lt"/>
              </a:rPr>
              <a:t> sub-</a:t>
            </a:r>
            <a:r>
              <a:rPr lang="en-GB" sz="1200" kern="1200" dirty="0" err="1">
                <a:solidFill>
                  <a:schemeClr val="tx1"/>
                </a:solidFill>
                <a:effectLst/>
                <a:latin typeface="+mn-lt"/>
              </a:rPr>
              <a:t>ramas</a:t>
            </a:r>
            <a:r>
              <a:rPr lang="en-GB" sz="1200" kern="1200" dirty="0">
                <a:solidFill>
                  <a:schemeClr val="tx1"/>
                </a:solidFill>
                <a:effectLst/>
                <a:latin typeface="+mn-lt"/>
              </a:rPr>
              <a:t> de la </a:t>
            </a:r>
            <a:r>
              <a:rPr lang="en-GB" sz="1200" kern="1200" dirty="0" err="1">
                <a:solidFill>
                  <a:schemeClr val="tx1"/>
                </a:solidFill>
                <a:effectLst/>
                <a:latin typeface="+mn-lt"/>
              </a:rPr>
              <a:t>ciencia</a:t>
            </a:r>
            <a:r>
              <a:rPr lang="en-GB" sz="1200" kern="1200" dirty="0">
                <a:solidFill>
                  <a:schemeClr val="tx1"/>
                </a:solidFill>
                <a:effectLst/>
                <a:latin typeface="+mn-lt"/>
              </a:rPr>
              <a:t> </a:t>
            </a:r>
            <a:r>
              <a:rPr lang="en-GB" sz="1200" kern="1200" dirty="0" err="1">
                <a:solidFill>
                  <a:schemeClr val="tx1"/>
                </a:solidFill>
                <a:effectLst/>
                <a:latin typeface="+mn-lt"/>
              </a:rPr>
              <a:t>forense</a:t>
            </a:r>
            <a:r>
              <a:rPr lang="en-GB" sz="1200" kern="1200" dirty="0">
                <a:solidFill>
                  <a:schemeClr val="tx1"/>
                </a:solidFill>
                <a:effectLst/>
                <a:latin typeface="+mn-lt"/>
              </a:rPr>
              <a:t> digital</a:t>
            </a:r>
          </a:p>
          <a:p>
            <a:r>
              <a:rPr lang="en-GB" sz="1200" kern="1200" dirty="0" err="1">
                <a:solidFill>
                  <a:schemeClr val="tx1"/>
                </a:solidFill>
                <a:effectLst/>
                <a:latin typeface="+mn-lt"/>
              </a:rPr>
              <a:t>Identifique</a:t>
            </a:r>
            <a:r>
              <a:rPr lang="en-GB" sz="1200" kern="1200" dirty="0">
                <a:solidFill>
                  <a:schemeClr val="tx1"/>
                </a:solidFill>
                <a:effectLst/>
                <a:latin typeface="+mn-lt"/>
              </a:rPr>
              <a:t> los </a:t>
            </a:r>
            <a:r>
              <a:rPr lang="en-GB" sz="1200" kern="1200" dirty="0" err="1">
                <a:solidFill>
                  <a:schemeClr val="tx1"/>
                </a:solidFill>
                <a:effectLst/>
                <a:latin typeface="+mn-lt"/>
              </a:rPr>
              <a:t>cuatro</a:t>
            </a:r>
            <a:r>
              <a:rPr lang="en-GB" sz="1200" kern="1200" dirty="0">
                <a:solidFill>
                  <a:schemeClr val="tx1"/>
                </a:solidFill>
                <a:effectLst/>
                <a:latin typeface="+mn-lt"/>
              </a:rPr>
              <a:t> </a:t>
            </a:r>
            <a:r>
              <a:rPr lang="en-GB" sz="1200" kern="1200" dirty="0" err="1">
                <a:solidFill>
                  <a:schemeClr val="tx1"/>
                </a:solidFill>
                <a:effectLst/>
                <a:latin typeface="+mn-lt"/>
              </a:rPr>
              <a:t>pasos</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los </a:t>
            </a:r>
            <a:r>
              <a:rPr lang="en-GB" sz="1200" kern="1200" dirty="0" err="1">
                <a:solidFill>
                  <a:schemeClr val="tx1"/>
                </a:solidFill>
                <a:effectLst/>
                <a:latin typeface="+mn-lt"/>
              </a:rPr>
              <a:t>exámenes</a:t>
            </a:r>
            <a:r>
              <a:rPr lang="en-GB" sz="1200" kern="1200" dirty="0">
                <a:solidFill>
                  <a:schemeClr val="tx1"/>
                </a:solidFill>
                <a:effectLst/>
                <a:latin typeface="+mn-lt"/>
              </a:rPr>
              <a:t> de la </a:t>
            </a:r>
            <a:r>
              <a:rPr lang="en-GB" sz="1200" kern="1200" dirty="0" err="1">
                <a:solidFill>
                  <a:schemeClr val="tx1"/>
                </a:solidFill>
                <a:effectLst/>
                <a:latin typeface="+mn-lt"/>
              </a:rPr>
              <a:t>ciencia</a:t>
            </a:r>
            <a:r>
              <a:rPr lang="en-GB" sz="1200" kern="1200" dirty="0">
                <a:solidFill>
                  <a:schemeClr val="tx1"/>
                </a:solidFill>
                <a:effectLst/>
                <a:latin typeface="+mn-lt"/>
              </a:rPr>
              <a:t> </a:t>
            </a:r>
            <a:r>
              <a:rPr lang="en-GB" sz="1200" kern="1200" dirty="0" err="1">
                <a:solidFill>
                  <a:schemeClr val="tx1"/>
                </a:solidFill>
                <a:effectLst/>
                <a:latin typeface="+mn-lt"/>
              </a:rPr>
              <a:t>forense</a:t>
            </a:r>
            <a:r>
              <a:rPr lang="en-GB" sz="1200" kern="1200" dirty="0">
                <a:solidFill>
                  <a:schemeClr val="tx1"/>
                </a:solidFill>
                <a:effectLst/>
                <a:latin typeface="+mn-lt"/>
              </a:rPr>
              <a:t> digital</a:t>
            </a:r>
          </a:p>
          <a:p>
            <a:r>
              <a:rPr lang="en-GB" sz="1200" kern="1200" dirty="0" err="1">
                <a:solidFill>
                  <a:schemeClr val="tx1"/>
                </a:solidFill>
                <a:effectLst/>
                <a:latin typeface="+mn-lt"/>
              </a:rPr>
              <a:t>Diferencie</a:t>
            </a:r>
            <a:r>
              <a:rPr lang="en-GB" sz="1200" kern="1200" dirty="0">
                <a:solidFill>
                  <a:schemeClr val="tx1"/>
                </a:solidFill>
                <a:effectLst/>
                <a:latin typeface="+mn-lt"/>
              </a:rPr>
              <a:t> las dos </a:t>
            </a:r>
            <a:r>
              <a:rPr lang="en-GB" sz="1200" kern="1200" dirty="0" err="1">
                <a:solidFill>
                  <a:schemeClr val="tx1"/>
                </a:solidFill>
                <a:effectLst/>
                <a:latin typeface="+mn-lt"/>
              </a:rPr>
              <a:t>categorías</a:t>
            </a:r>
            <a:r>
              <a:rPr lang="en-GB" sz="1200" kern="1200" dirty="0">
                <a:solidFill>
                  <a:schemeClr val="tx1"/>
                </a:solidFill>
                <a:effectLst/>
                <a:latin typeface="+mn-lt"/>
              </a:rPr>
              <a:t> de </a:t>
            </a:r>
            <a:r>
              <a:rPr lang="en-GB" sz="1200" kern="1200" dirty="0" err="1">
                <a:solidFill>
                  <a:schemeClr val="tx1"/>
                </a:solidFill>
                <a:effectLst/>
                <a:latin typeface="+mn-lt"/>
              </a:rPr>
              <a:t>rastros</a:t>
            </a:r>
            <a:r>
              <a:rPr lang="en-GB" sz="1200" kern="1200" dirty="0">
                <a:solidFill>
                  <a:schemeClr val="tx1"/>
                </a:solidFill>
                <a:effectLst/>
                <a:latin typeface="+mn-lt"/>
              </a:rPr>
              <a:t> </a:t>
            </a:r>
            <a:r>
              <a:rPr lang="en-GB" sz="1200" kern="1200" dirty="0" err="1">
                <a:solidFill>
                  <a:schemeClr val="tx1"/>
                </a:solidFill>
                <a:effectLst/>
                <a:latin typeface="+mn-lt"/>
              </a:rPr>
              <a:t>digitales</a:t>
            </a:r>
            <a:endParaRPr lang="en-GB" sz="1200" kern="1200" dirty="0">
              <a:solidFill>
                <a:schemeClr val="tx1"/>
              </a:solidFill>
              <a:effectLst/>
              <a:latin typeface="+mn-lt"/>
            </a:endParaRPr>
          </a:p>
          <a:p>
            <a:r>
              <a:rPr lang="en-GB" sz="1200" kern="1200" dirty="0" err="1">
                <a:solidFill>
                  <a:schemeClr val="tx1"/>
                </a:solidFill>
                <a:effectLst/>
                <a:latin typeface="+mn-lt"/>
              </a:rPr>
              <a:t>Describa</a:t>
            </a:r>
            <a:r>
              <a:rPr lang="en-GB" sz="1200" kern="1200" dirty="0">
                <a:solidFill>
                  <a:schemeClr val="tx1"/>
                </a:solidFill>
                <a:effectLst/>
                <a:latin typeface="+mn-lt"/>
              </a:rPr>
              <a:t> </a:t>
            </a:r>
            <a:r>
              <a:rPr lang="en-GB" sz="1200" kern="1200" dirty="0" err="1">
                <a:solidFill>
                  <a:schemeClr val="tx1"/>
                </a:solidFill>
                <a:effectLst/>
                <a:latin typeface="+mn-lt"/>
              </a:rPr>
              <a:t>cómo</a:t>
            </a:r>
            <a:r>
              <a:rPr lang="en-GB" sz="1200" kern="1200" dirty="0">
                <a:solidFill>
                  <a:schemeClr val="tx1"/>
                </a:solidFill>
                <a:effectLst/>
                <a:latin typeface="+mn-lt"/>
              </a:rPr>
              <a:t> la </a:t>
            </a:r>
            <a:r>
              <a:rPr lang="en-GB" sz="1200" kern="1200" dirty="0" err="1">
                <a:solidFill>
                  <a:schemeClr val="tx1"/>
                </a:solidFill>
                <a:effectLst/>
                <a:latin typeface="+mn-lt"/>
              </a:rPr>
              <a:t>ciencia</a:t>
            </a:r>
            <a:r>
              <a:rPr lang="en-GB" sz="1200" kern="1200" dirty="0">
                <a:solidFill>
                  <a:schemeClr val="tx1"/>
                </a:solidFill>
                <a:effectLst/>
                <a:latin typeface="+mn-lt"/>
              </a:rPr>
              <a:t> </a:t>
            </a:r>
            <a:r>
              <a:rPr lang="en-GB" sz="1200" kern="1200" dirty="0" err="1">
                <a:solidFill>
                  <a:schemeClr val="tx1"/>
                </a:solidFill>
                <a:effectLst/>
                <a:latin typeface="+mn-lt"/>
              </a:rPr>
              <a:t>forense</a:t>
            </a:r>
            <a:r>
              <a:rPr lang="en-GB" sz="1200" kern="1200" dirty="0">
                <a:solidFill>
                  <a:schemeClr val="tx1"/>
                </a:solidFill>
                <a:effectLst/>
                <a:latin typeface="+mn-lt"/>
              </a:rPr>
              <a:t> digital </a:t>
            </a:r>
            <a:r>
              <a:rPr lang="en-GB" sz="1200" kern="1200" dirty="0" err="1">
                <a:solidFill>
                  <a:schemeClr val="tx1"/>
                </a:solidFill>
                <a:effectLst/>
                <a:latin typeface="+mn-lt"/>
              </a:rPr>
              <a:t>puede</a:t>
            </a:r>
            <a:r>
              <a:rPr lang="en-GB" sz="1200" kern="1200" dirty="0">
                <a:solidFill>
                  <a:schemeClr val="tx1"/>
                </a:solidFill>
                <a:effectLst/>
                <a:latin typeface="+mn-lt"/>
              </a:rPr>
              <a:t> </a:t>
            </a:r>
            <a:r>
              <a:rPr lang="en-GB" sz="1200" kern="1200" dirty="0" err="1">
                <a:solidFill>
                  <a:schemeClr val="tx1"/>
                </a:solidFill>
                <a:effectLst/>
                <a:latin typeface="+mn-lt"/>
              </a:rPr>
              <a:t>ayudar</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las </a:t>
            </a:r>
            <a:r>
              <a:rPr lang="en-GB" sz="1200" kern="1200" dirty="0" err="1">
                <a:solidFill>
                  <a:schemeClr val="tx1"/>
                </a:solidFill>
                <a:effectLst/>
                <a:latin typeface="+mn-lt"/>
              </a:rPr>
              <a:t>investigaciones</a:t>
            </a:r>
            <a:r>
              <a:rPr lang="en-GB" sz="1200" kern="1200" dirty="0">
                <a:solidFill>
                  <a:schemeClr val="tx1"/>
                </a:solidFill>
                <a:effectLst/>
                <a:latin typeface="+mn-lt"/>
              </a:rPr>
              <a:t> </a:t>
            </a:r>
          </a:p>
          <a:p>
            <a:r>
              <a:rPr lang="en-GB" sz="1200" kern="1200" dirty="0">
                <a:solidFill>
                  <a:schemeClr val="tx1"/>
                </a:solidFill>
                <a:effectLst/>
                <a:latin typeface="+mn-lt"/>
              </a:rPr>
              <a:t> </a:t>
            </a:r>
          </a:p>
          <a:p>
            <a:r>
              <a:rPr lang="en-GB" sz="1200" kern="1200" dirty="0" err="1">
                <a:solidFill>
                  <a:schemeClr val="tx1"/>
                </a:solidFill>
                <a:effectLst/>
                <a:latin typeface="+mn-lt"/>
              </a:rPr>
              <a:t>Esto</a:t>
            </a:r>
            <a:r>
              <a:rPr lang="en-GB" sz="1200" kern="1200" dirty="0">
                <a:solidFill>
                  <a:schemeClr val="tx1"/>
                </a:solidFill>
                <a:effectLst/>
                <a:latin typeface="+mn-lt"/>
              </a:rPr>
              <a:t> se </a:t>
            </a:r>
            <a:r>
              <a:rPr lang="en-GB" sz="1200" kern="1200" dirty="0" err="1">
                <a:solidFill>
                  <a:schemeClr val="tx1"/>
                </a:solidFill>
                <a:effectLst/>
                <a:latin typeface="+mn-lt"/>
              </a:rPr>
              <a:t>puede</a:t>
            </a:r>
            <a:r>
              <a:rPr lang="en-GB" sz="1200" kern="1200" dirty="0">
                <a:solidFill>
                  <a:schemeClr val="tx1"/>
                </a:solidFill>
                <a:effectLst/>
                <a:latin typeface="+mn-lt"/>
              </a:rPr>
              <a:t> </a:t>
            </a:r>
            <a:r>
              <a:rPr lang="en-GB" sz="1200" kern="1200" dirty="0" err="1">
                <a:solidFill>
                  <a:schemeClr val="tx1"/>
                </a:solidFill>
                <a:effectLst/>
                <a:latin typeface="+mn-lt"/>
              </a:rPr>
              <a:t>lograr</a:t>
            </a:r>
            <a:r>
              <a:rPr lang="en-GB" sz="1200" kern="1200" dirty="0">
                <a:solidFill>
                  <a:schemeClr val="tx1"/>
                </a:solidFill>
                <a:effectLst/>
                <a:latin typeface="+mn-lt"/>
              </a:rPr>
              <a:t> a </a:t>
            </a:r>
            <a:r>
              <a:rPr lang="en-GB" sz="1200" kern="1200" dirty="0" err="1">
                <a:solidFill>
                  <a:schemeClr val="tx1"/>
                </a:solidFill>
                <a:effectLst/>
                <a:latin typeface="+mn-lt"/>
              </a:rPr>
              <a:t>través</a:t>
            </a:r>
            <a:r>
              <a:rPr lang="en-GB" sz="1200" kern="1200" dirty="0">
                <a:solidFill>
                  <a:schemeClr val="tx1"/>
                </a:solidFill>
                <a:effectLst/>
                <a:latin typeface="+mn-lt"/>
              </a:rPr>
              <a:t> de una </a:t>
            </a:r>
            <a:r>
              <a:rPr lang="en-GB" sz="1200" kern="1200" dirty="0" err="1">
                <a:solidFill>
                  <a:schemeClr val="tx1"/>
                </a:solidFill>
                <a:effectLst/>
                <a:latin typeface="+mn-lt"/>
              </a:rPr>
              <a:t>discusión</a:t>
            </a:r>
            <a:r>
              <a:rPr lang="en-GB" sz="1200" kern="1200" dirty="0">
                <a:solidFill>
                  <a:schemeClr val="tx1"/>
                </a:solidFill>
                <a:effectLst/>
                <a:latin typeface="+mn-lt"/>
              </a:rPr>
              <a:t> </a:t>
            </a:r>
            <a:r>
              <a:rPr lang="en-GB" sz="1200" kern="1200" dirty="0" err="1">
                <a:solidFill>
                  <a:schemeClr val="tx1"/>
                </a:solidFill>
                <a:effectLst/>
                <a:latin typeface="+mn-lt"/>
              </a:rPr>
              <a:t>grupal</a:t>
            </a:r>
            <a:r>
              <a:rPr lang="en-GB" sz="1200" kern="1200" dirty="0">
                <a:solidFill>
                  <a:schemeClr val="tx1"/>
                </a:solidFill>
                <a:effectLst/>
                <a:latin typeface="+mn-lt"/>
              </a:rPr>
              <a:t>, </a:t>
            </a:r>
            <a:r>
              <a:rPr lang="en-GB" sz="1200" kern="1200" dirty="0" err="1">
                <a:solidFill>
                  <a:schemeClr val="tx1"/>
                </a:solidFill>
                <a:effectLst/>
                <a:latin typeface="+mn-lt"/>
              </a:rPr>
              <a:t>preguntas</a:t>
            </a:r>
            <a:r>
              <a:rPr lang="en-GB" sz="1200" kern="1200" dirty="0">
                <a:solidFill>
                  <a:schemeClr val="tx1"/>
                </a:solidFill>
                <a:effectLst/>
                <a:latin typeface="+mn-lt"/>
              </a:rPr>
              <a:t> a los </a:t>
            </a:r>
            <a:r>
              <a:rPr lang="en-GB" sz="1200" kern="1200" dirty="0" err="1">
                <a:solidFill>
                  <a:schemeClr val="tx1"/>
                </a:solidFill>
                <a:effectLst/>
                <a:latin typeface="+mn-lt"/>
              </a:rPr>
              <a:t>participantes</a:t>
            </a:r>
            <a:r>
              <a:rPr lang="en-GB" sz="1200" kern="1200" dirty="0">
                <a:solidFill>
                  <a:schemeClr val="tx1"/>
                </a:solidFill>
                <a:effectLst/>
                <a:latin typeface="+mn-lt"/>
              </a:rPr>
              <a:t>, un </a:t>
            </a:r>
            <a:r>
              <a:rPr lang="en-GB" sz="1200" kern="1200" dirty="0" err="1">
                <a:solidFill>
                  <a:schemeClr val="tx1"/>
                </a:solidFill>
                <a:effectLst/>
                <a:latin typeface="+mn-lt"/>
              </a:rPr>
              <a:t>cuestionario</a:t>
            </a:r>
            <a:r>
              <a:rPr lang="en-GB" sz="1200" kern="1200" dirty="0">
                <a:solidFill>
                  <a:schemeClr val="tx1"/>
                </a:solidFill>
                <a:effectLst/>
                <a:latin typeface="+mn-lt"/>
              </a:rPr>
              <a:t> u </a:t>
            </a:r>
            <a:r>
              <a:rPr lang="en-GB" sz="1200" kern="1200" dirty="0" err="1">
                <a:solidFill>
                  <a:schemeClr val="tx1"/>
                </a:solidFill>
                <a:effectLst/>
                <a:latin typeface="+mn-lt"/>
              </a:rPr>
              <a:t>otros</a:t>
            </a:r>
            <a:r>
              <a:rPr lang="en-GB" sz="1200" kern="1200" dirty="0">
                <a:solidFill>
                  <a:schemeClr val="tx1"/>
                </a:solidFill>
                <a:effectLst/>
                <a:latin typeface="+mn-lt"/>
              </a:rPr>
              <a:t> </a:t>
            </a:r>
            <a:r>
              <a:rPr lang="en-GB" sz="1200" kern="1200" dirty="0" err="1">
                <a:solidFill>
                  <a:schemeClr val="tx1"/>
                </a:solidFill>
                <a:effectLst/>
                <a:latin typeface="+mn-lt"/>
              </a:rPr>
              <a:t>métodos</a:t>
            </a:r>
            <a:r>
              <a:rPr lang="en-GB" sz="1200" kern="1200" dirty="0">
                <a:solidFill>
                  <a:schemeClr val="tx1"/>
                </a:solidFill>
                <a:effectLst/>
                <a:latin typeface="+mn-lt"/>
              </a:rPr>
              <a:t> </a:t>
            </a:r>
            <a:r>
              <a:rPr lang="en-GB" sz="1200" kern="1200" dirty="0" err="1">
                <a:solidFill>
                  <a:schemeClr val="tx1"/>
                </a:solidFill>
                <a:effectLst/>
                <a:latin typeface="+mn-lt"/>
              </a:rPr>
              <a:t>reconocidos</a:t>
            </a:r>
            <a:r>
              <a:rPr lang="en-GB" sz="1200" kern="1200" dirty="0">
                <a:solidFill>
                  <a:schemeClr val="tx1"/>
                </a:solidFill>
                <a:effectLst/>
                <a:latin typeface="+mn-lt"/>
              </a:rPr>
              <a:t>. </a:t>
            </a:r>
          </a:p>
          <a:p>
            <a:r>
              <a:rPr lang="en-GB" sz="1200" kern="1200" dirty="0" err="1">
                <a:solidFill>
                  <a:schemeClr val="tx1"/>
                </a:solidFill>
                <a:effectLst/>
                <a:latin typeface="+mn-lt"/>
              </a:rPr>
              <a:t>Esta</a:t>
            </a:r>
            <a:r>
              <a:rPr lang="en-GB" sz="1200" kern="1200" dirty="0">
                <a:solidFill>
                  <a:schemeClr val="tx1"/>
                </a:solidFill>
                <a:effectLst/>
                <a:latin typeface="+mn-lt"/>
              </a:rPr>
              <a:t> </a:t>
            </a:r>
            <a:r>
              <a:rPr lang="en-GB" sz="1200" kern="1200" dirty="0" err="1">
                <a:solidFill>
                  <a:schemeClr val="tx1"/>
                </a:solidFill>
                <a:effectLst/>
                <a:latin typeface="+mn-lt"/>
              </a:rPr>
              <a:t>lección</a:t>
            </a:r>
            <a:r>
              <a:rPr lang="en-GB" sz="1200" kern="1200" dirty="0">
                <a:solidFill>
                  <a:schemeClr val="tx1"/>
                </a:solidFill>
                <a:effectLst/>
                <a:latin typeface="+mn-lt"/>
              </a:rPr>
              <a:t> ha </a:t>
            </a:r>
            <a:r>
              <a:rPr lang="en-GB" sz="1200" kern="1200" dirty="0" err="1">
                <a:solidFill>
                  <a:schemeClr val="tx1"/>
                </a:solidFill>
                <a:effectLst/>
                <a:latin typeface="+mn-lt"/>
              </a:rPr>
              <a:t>tratado</a:t>
            </a:r>
            <a:r>
              <a:rPr lang="en-GB" sz="1200" kern="1200" dirty="0">
                <a:solidFill>
                  <a:schemeClr val="tx1"/>
                </a:solidFill>
                <a:effectLst/>
                <a:latin typeface="+mn-lt"/>
              </a:rPr>
              <a:t> de </a:t>
            </a:r>
            <a:r>
              <a:rPr lang="en-GB" sz="1200" kern="1200" dirty="0" err="1">
                <a:solidFill>
                  <a:schemeClr val="tx1"/>
                </a:solidFill>
                <a:effectLst/>
                <a:latin typeface="+mn-lt"/>
              </a:rPr>
              <a:t>brindar</a:t>
            </a:r>
            <a:r>
              <a:rPr lang="en-GB" sz="1200" kern="1200" dirty="0">
                <a:solidFill>
                  <a:schemeClr val="tx1"/>
                </a:solidFill>
                <a:effectLst/>
                <a:latin typeface="+mn-lt"/>
              </a:rPr>
              <a:t> </a:t>
            </a:r>
            <a:r>
              <a:rPr lang="en-GB" sz="1200" kern="1200" dirty="0" err="1">
                <a:solidFill>
                  <a:schemeClr val="tx1"/>
                </a:solidFill>
                <a:effectLst/>
                <a:latin typeface="+mn-lt"/>
              </a:rPr>
              <a:t>alguna</a:t>
            </a:r>
            <a:r>
              <a:rPr lang="en-GB" sz="1200" kern="1200" dirty="0">
                <a:solidFill>
                  <a:schemeClr val="tx1"/>
                </a:solidFill>
                <a:effectLst/>
                <a:latin typeface="+mn-lt"/>
              </a:rPr>
              <a:t> </a:t>
            </a:r>
            <a:r>
              <a:rPr lang="en-GB" sz="1200" kern="1200" dirty="0" err="1">
                <a:solidFill>
                  <a:schemeClr val="tx1"/>
                </a:solidFill>
                <a:effectLst/>
                <a:latin typeface="+mn-lt"/>
              </a:rPr>
              <a:t>orientación</a:t>
            </a:r>
            <a:r>
              <a:rPr lang="en-GB" sz="1200" kern="1200" dirty="0">
                <a:solidFill>
                  <a:schemeClr val="tx1"/>
                </a:solidFill>
                <a:effectLst/>
                <a:latin typeface="+mn-lt"/>
              </a:rPr>
              <a:t> </a:t>
            </a:r>
            <a:r>
              <a:rPr lang="en-GB" sz="1200" kern="1200" dirty="0" err="1">
                <a:solidFill>
                  <a:schemeClr val="tx1"/>
                </a:solidFill>
                <a:effectLst/>
                <a:latin typeface="+mn-lt"/>
              </a:rPr>
              <a:t>sobre</a:t>
            </a:r>
            <a:r>
              <a:rPr lang="en-GB" sz="1200" kern="1200" dirty="0">
                <a:solidFill>
                  <a:schemeClr val="tx1"/>
                </a:solidFill>
                <a:effectLst/>
                <a:latin typeface="+mn-lt"/>
              </a:rPr>
              <a:t> el </a:t>
            </a:r>
            <a:r>
              <a:rPr lang="en-GB" sz="1200" kern="1200" dirty="0" err="1">
                <a:solidFill>
                  <a:schemeClr val="tx1"/>
                </a:solidFill>
                <a:effectLst/>
                <a:latin typeface="+mn-lt"/>
              </a:rPr>
              <a:t>tipo</a:t>
            </a:r>
            <a:r>
              <a:rPr lang="en-GB" sz="1200" kern="1200" dirty="0">
                <a:solidFill>
                  <a:schemeClr val="tx1"/>
                </a:solidFill>
                <a:effectLst/>
                <a:latin typeface="+mn-lt"/>
              </a:rPr>
              <a:t> y el </a:t>
            </a:r>
            <a:r>
              <a:rPr lang="en-GB" sz="1200" kern="1200" dirty="0" err="1">
                <a:solidFill>
                  <a:schemeClr val="tx1"/>
                </a:solidFill>
                <a:effectLst/>
                <a:latin typeface="+mn-lt"/>
              </a:rPr>
              <a:t>nivel</a:t>
            </a:r>
            <a:r>
              <a:rPr lang="en-GB" sz="1200" kern="1200" dirty="0">
                <a:solidFill>
                  <a:schemeClr val="tx1"/>
                </a:solidFill>
                <a:effectLst/>
                <a:latin typeface="+mn-lt"/>
              </a:rPr>
              <a:t> de </a:t>
            </a:r>
            <a:r>
              <a:rPr lang="en-GB" sz="1200" kern="1200" dirty="0" err="1">
                <a:solidFill>
                  <a:schemeClr val="tx1"/>
                </a:solidFill>
                <a:effectLst/>
                <a:latin typeface="+mn-lt"/>
              </a:rPr>
              <a:t>conocimiento</a:t>
            </a:r>
            <a:r>
              <a:rPr lang="en-GB" sz="1200" kern="1200" dirty="0">
                <a:solidFill>
                  <a:schemeClr val="tx1"/>
                </a:solidFill>
                <a:effectLst/>
                <a:latin typeface="+mn-lt"/>
              </a:rPr>
              <a:t> de la </a:t>
            </a:r>
            <a:r>
              <a:rPr lang="en-GB" sz="1200" kern="1200" dirty="0" err="1">
                <a:solidFill>
                  <a:schemeClr val="tx1"/>
                </a:solidFill>
                <a:effectLst/>
                <a:latin typeface="+mn-lt"/>
              </a:rPr>
              <a:t>prueba</a:t>
            </a:r>
            <a:r>
              <a:rPr lang="en-GB" sz="1200" kern="1200" dirty="0">
                <a:solidFill>
                  <a:schemeClr val="tx1"/>
                </a:solidFill>
                <a:effectLst/>
                <a:latin typeface="+mn-lt"/>
              </a:rPr>
              <a:t> </a:t>
            </a:r>
            <a:r>
              <a:rPr lang="en-GB" sz="1200" kern="1200" dirty="0" err="1">
                <a:solidFill>
                  <a:schemeClr val="tx1"/>
                </a:solidFill>
                <a:effectLst/>
                <a:latin typeface="+mn-lt"/>
              </a:rPr>
              <a:t>electrónica</a:t>
            </a:r>
            <a:r>
              <a:rPr lang="en-GB" sz="1200" kern="1200" dirty="0">
                <a:solidFill>
                  <a:schemeClr val="tx1"/>
                </a:solidFill>
                <a:effectLst/>
                <a:latin typeface="+mn-lt"/>
              </a:rPr>
              <a:t> que los </a:t>
            </a:r>
            <a:r>
              <a:rPr lang="en-GB" sz="1200" kern="1200" dirty="0" err="1">
                <a:solidFill>
                  <a:schemeClr val="tx1"/>
                </a:solidFill>
                <a:effectLst/>
                <a:latin typeface="+mn-lt"/>
              </a:rPr>
              <a:t>jueces</a:t>
            </a:r>
            <a:r>
              <a:rPr lang="en-GB" sz="1200" kern="1200" dirty="0">
                <a:solidFill>
                  <a:schemeClr val="tx1"/>
                </a:solidFill>
                <a:effectLst/>
                <a:latin typeface="+mn-lt"/>
              </a:rPr>
              <a:t> y </a:t>
            </a:r>
            <a:r>
              <a:rPr lang="en-GB" sz="1200" kern="1200" dirty="0" err="1">
                <a:solidFill>
                  <a:schemeClr val="tx1"/>
                </a:solidFill>
                <a:effectLst/>
                <a:latin typeface="+mn-lt"/>
              </a:rPr>
              <a:t>fiscales</a:t>
            </a:r>
            <a:r>
              <a:rPr lang="en-GB" sz="1200" kern="1200" dirty="0">
                <a:solidFill>
                  <a:schemeClr val="tx1"/>
                </a:solidFill>
                <a:effectLst/>
                <a:latin typeface="+mn-lt"/>
              </a:rPr>
              <a:t> </a:t>
            </a:r>
            <a:r>
              <a:rPr lang="en-GB" sz="1200" kern="1200" dirty="0" err="1">
                <a:solidFill>
                  <a:schemeClr val="tx1"/>
                </a:solidFill>
                <a:effectLst/>
                <a:latin typeface="+mn-lt"/>
              </a:rPr>
              <a:t>requieren</a:t>
            </a:r>
            <a:r>
              <a:rPr lang="en-GB" sz="1200" kern="1200" dirty="0">
                <a:solidFill>
                  <a:schemeClr val="tx1"/>
                </a:solidFill>
                <a:effectLst/>
                <a:latin typeface="+mn-lt"/>
              </a:rPr>
              <a:t> para </a:t>
            </a:r>
            <a:r>
              <a:rPr lang="en-GB" sz="1200" kern="1200" dirty="0" err="1">
                <a:solidFill>
                  <a:schemeClr val="tx1"/>
                </a:solidFill>
                <a:effectLst/>
                <a:latin typeface="+mn-lt"/>
              </a:rPr>
              <a:t>cumplir</a:t>
            </a:r>
            <a:r>
              <a:rPr lang="en-GB" sz="1200" kern="1200" dirty="0">
                <a:solidFill>
                  <a:schemeClr val="tx1"/>
                </a:solidFill>
                <a:effectLst/>
                <a:latin typeface="+mn-lt"/>
              </a:rPr>
              <a:t> con </a:t>
            </a:r>
            <a:r>
              <a:rPr lang="en-GB" sz="1200" kern="1200" dirty="0" err="1">
                <a:solidFill>
                  <a:schemeClr val="tx1"/>
                </a:solidFill>
                <a:effectLst/>
                <a:latin typeface="+mn-lt"/>
              </a:rPr>
              <a:t>su</a:t>
            </a:r>
            <a:r>
              <a:rPr lang="en-GB" sz="1200" kern="1200" dirty="0">
                <a:solidFill>
                  <a:schemeClr val="tx1"/>
                </a:solidFill>
                <a:effectLst/>
                <a:latin typeface="+mn-lt"/>
              </a:rPr>
              <a:t> </a:t>
            </a:r>
            <a:r>
              <a:rPr lang="en-GB" sz="1200" kern="1200" dirty="0" err="1">
                <a:solidFill>
                  <a:schemeClr val="tx1"/>
                </a:solidFill>
                <a:effectLst/>
                <a:latin typeface="+mn-lt"/>
              </a:rPr>
              <a:t>función</a:t>
            </a:r>
            <a:r>
              <a:rPr lang="en-GB" sz="1200" kern="1200" dirty="0">
                <a:solidFill>
                  <a:schemeClr val="tx1"/>
                </a:solidFill>
                <a:effectLst/>
                <a:latin typeface="+mn-lt"/>
              </a:rPr>
              <a:t> de </a:t>
            </a:r>
            <a:r>
              <a:rPr lang="en-GB" sz="1200" kern="1200" dirty="0" err="1">
                <a:solidFill>
                  <a:schemeClr val="tx1"/>
                </a:solidFill>
                <a:effectLst/>
                <a:latin typeface="+mn-lt"/>
              </a:rPr>
              <a:t>manera</a:t>
            </a:r>
            <a:r>
              <a:rPr lang="en-GB" sz="1200" kern="1200" dirty="0">
                <a:solidFill>
                  <a:schemeClr val="tx1"/>
                </a:solidFill>
                <a:effectLst/>
                <a:latin typeface="+mn-lt"/>
              </a:rPr>
              <a:t> </a:t>
            </a:r>
            <a:r>
              <a:rPr lang="en-GB" sz="1200" kern="1200" dirty="0" err="1">
                <a:solidFill>
                  <a:schemeClr val="tx1"/>
                </a:solidFill>
                <a:effectLst/>
                <a:latin typeface="+mn-lt"/>
              </a:rPr>
              <a:t>efectiva</a:t>
            </a:r>
            <a:r>
              <a:rPr lang="en-GB" sz="1200" kern="1200" dirty="0">
                <a:solidFill>
                  <a:schemeClr val="tx1"/>
                </a:solidFill>
                <a:effectLst/>
                <a:latin typeface="+mn-lt"/>
              </a:rPr>
              <a:t>. No </a:t>
            </a:r>
            <a:r>
              <a:rPr lang="en-GB" sz="1200" kern="1200" dirty="0" err="1">
                <a:solidFill>
                  <a:schemeClr val="tx1"/>
                </a:solidFill>
                <a:effectLst/>
                <a:latin typeface="+mn-lt"/>
              </a:rPr>
              <a:t>pretende</a:t>
            </a:r>
            <a:r>
              <a:rPr lang="en-GB" sz="1200" kern="1200" dirty="0">
                <a:solidFill>
                  <a:schemeClr val="tx1"/>
                </a:solidFill>
                <a:effectLst/>
                <a:latin typeface="+mn-lt"/>
              </a:rPr>
              <a:t> ser un </a:t>
            </a:r>
            <a:r>
              <a:rPr lang="en-GB" sz="1200" kern="1200" dirty="0" err="1">
                <a:solidFill>
                  <a:schemeClr val="tx1"/>
                </a:solidFill>
                <a:effectLst/>
                <a:latin typeface="+mn-lt"/>
              </a:rPr>
              <a:t>análisis</a:t>
            </a:r>
            <a:r>
              <a:rPr lang="en-GB" sz="1200" kern="1200" dirty="0">
                <a:solidFill>
                  <a:schemeClr val="tx1"/>
                </a:solidFill>
                <a:effectLst/>
                <a:latin typeface="+mn-lt"/>
              </a:rPr>
              <a:t> </a:t>
            </a:r>
            <a:r>
              <a:rPr lang="en-GB" sz="1200" kern="1200" dirty="0" err="1">
                <a:solidFill>
                  <a:schemeClr val="tx1"/>
                </a:solidFill>
                <a:effectLst/>
                <a:latin typeface="+mn-lt"/>
              </a:rPr>
              <a:t>completo</a:t>
            </a:r>
            <a:r>
              <a:rPr lang="en-GB" sz="1200" kern="1200" dirty="0">
                <a:solidFill>
                  <a:schemeClr val="tx1"/>
                </a:solidFill>
                <a:effectLst/>
                <a:latin typeface="+mn-lt"/>
              </a:rPr>
              <a:t> de los </a:t>
            </a:r>
            <a:r>
              <a:rPr lang="en-GB" sz="1200" kern="1200" dirty="0" err="1">
                <a:solidFill>
                  <a:schemeClr val="tx1"/>
                </a:solidFill>
                <a:effectLst/>
                <a:latin typeface="+mn-lt"/>
              </a:rPr>
              <a:t>problemas</a:t>
            </a:r>
            <a:r>
              <a:rPr lang="en-GB" sz="1200" kern="1200" dirty="0">
                <a:solidFill>
                  <a:schemeClr val="tx1"/>
                </a:solidFill>
                <a:effectLst/>
                <a:latin typeface="+mn-lt"/>
              </a:rPr>
              <a:t> y, </a:t>
            </a:r>
            <a:r>
              <a:rPr lang="en-GB" sz="1200" kern="1200" dirty="0" err="1">
                <a:solidFill>
                  <a:schemeClr val="tx1"/>
                </a:solidFill>
                <a:effectLst/>
                <a:latin typeface="+mn-lt"/>
              </a:rPr>
              <a:t>cuando</a:t>
            </a:r>
            <a:r>
              <a:rPr lang="en-GB" sz="1200" kern="1200" dirty="0">
                <a:solidFill>
                  <a:schemeClr val="tx1"/>
                </a:solidFill>
                <a:effectLst/>
                <a:latin typeface="+mn-lt"/>
              </a:rPr>
              <a:t> </a:t>
            </a:r>
            <a:r>
              <a:rPr lang="en-GB" sz="1200" kern="1200" dirty="0" err="1">
                <a:solidFill>
                  <a:schemeClr val="tx1"/>
                </a:solidFill>
                <a:effectLst/>
                <a:latin typeface="+mn-lt"/>
              </a:rPr>
              <a:t>corresponda</a:t>
            </a:r>
            <a:r>
              <a:rPr lang="en-GB" sz="1200" kern="1200" dirty="0">
                <a:solidFill>
                  <a:schemeClr val="tx1"/>
                </a:solidFill>
                <a:effectLst/>
                <a:latin typeface="+mn-lt"/>
              </a:rPr>
              <a:t>, </a:t>
            </a:r>
            <a:r>
              <a:rPr lang="en-GB" sz="1200" kern="1200" dirty="0" err="1">
                <a:solidFill>
                  <a:schemeClr val="tx1"/>
                </a:solidFill>
                <a:effectLst/>
                <a:latin typeface="+mn-lt"/>
              </a:rPr>
              <a:t>indica</a:t>
            </a:r>
            <a:r>
              <a:rPr lang="en-GB" sz="1200" kern="1200" dirty="0">
                <a:solidFill>
                  <a:schemeClr val="tx1"/>
                </a:solidFill>
                <a:effectLst/>
                <a:latin typeface="+mn-lt"/>
              </a:rPr>
              <a:t> </a:t>
            </a:r>
            <a:r>
              <a:rPr lang="en-GB" sz="1200" kern="1200" dirty="0" err="1">
                <a:solidFill>
                  <a:schemeClr val="tx1"/>
                </a:solidFill>
                <a:effectLst/>
                <a:latin typeface="+mn-lt"/>
              </a:rPr>
              <a:t>dónde</a:t>
            </a:r>
            <a:r>
              <a:rPr lang="en-GB" sz="1200" kern="1200" dirty="0">
                <a:solidFill>
                  <a:schemeClr val="tx1"/>
                </a:solidFill>
                <a:effectLst/>
                <a:latin typeface="+mn-lt"/>
              </a:rPr>
              <a:t> se </a:t>
            </a:r>
            <a:r>
              <a:rPr lang="en-GB" sz="1200" kern="1200" dirty="0" err="1">
                <a:solidFill>
                  <a:schemeClr val="tx1"/>
                </a:solidFill>
                <a:effectLst/>
                <a:latin typeface="+mn-lt"/>
              </a:rPr>
              <a:t>puede</a:t>
            </a:r>
            <a:r>
              <a:rPr lang="en-GB" sz="1200" kern="1200" dirty="0">
                <a:solidFill>
                  <a:schemeClr val="tx1"/>
                </a:solidFill>
                <a:effectLst/>
                <a:latin typeface="+mn-lt"/>
              </a:rPr>
              <a:t> </a:t>
            </a:r>
            <a:r>
              <a:rPr lang="en-GB" sz="1200" kern="1200" dirty="0" err="1">
                <a:solidFill>
                  <a:schemeClr val="tx1"/>
                </a:solidFill>
                <a:effectLst/>
                <a:latin typeface="+mn-lt"/>
              </a:rPr>
              <a:t>obtener</a:t>
            </a:r>
            <a:r>
              <a:rPr lang="en-GB" sz="1200" kern="1200" dirty="0">
                <a:solidFill>
                  <a:schemeClr val="tx1"/>
                </a:solidFill>
                <a:effectLst/>
                <a:latin typeface="+mn-lt"/>
              </a:rPr>
              <a:t> </a:t>
            </a:r>
            <a:r>
              <a:rPr lang="en-GB" sz="1200" kern="1200" dirty="0" err="1">
                <a:solidFill>
                  <a:schemeClr val="tx1"/>
                </a:solidFill>
                <a:effectLst/>
                <a:latin typeface="+mn-lt"/>
              </a:rPr>
              <a:t>más</a:t>
            </a:r>
            <a:r>
              <a:rPr lang="en-GB" sz="1200" kern="1200" dirty="0">
                <a:solidFill>
                  <a:schemeClr val="tx1"/>
                </a:solidFill>
                <a:effectLst/>
                <a:latin typeface="+mn-lt"/>
              </a:rPr>
              <a:t> </a:t>
            </a:r>
            <a:r>
              <a:rPr lang="en-GB" sz="1200" kern="1200" dirty="0" err="1">
                <a:solidFill>
                  <a:schemeClr val="tx1"/>
                </a:solidFill>
                <a:effectLst/>
                <a:latin typeface="+mn-lt"/>
              </a:rPr>
              <a:t>información</a:t>
            </a:r>
            <a:r>
              <a:rPr lang="en-GB" sz="1200" kern="1200" dirty="0">
                <a:solidFill>
                  <a:schemeClr val="tx1"/>
                </a:solidFill>
                <a:effectLst/>
                <a:latin typeface="+mn-lt"/>
              </a:rPr>
              <a:t>. </a:t>
            </a:r>
          </a:p>
          <a:p>
            <a:r>
              <a:rPr lang="en-GB" sz="1200" kern="1200" dirty="0">
                <a:solidFill>
                  <a:schemeClr val="tx1"/>
                </a:solidFill>
                <a:effectLst/>
                <a:latin typeface="+mn-lt"/>
              </a:rPr>
              <a:t> </a:t>
            </a:r>
          </a:p>
          <a:p>
            <a:r>
              <a:rPr lang="en-GB" sz="1200" kern="1200" dirty="0">
                <a:solidFill>
                  <a:schemeClr val="tx1"/>
                </a:solidFill>
                <a:effectLst/>
                <a:latin typeface="+mn-lt"/>
              </a:rPr>
              <a:t>Se </a:t>
            </a:r>
            <a:r>
              <a:rPr lang="en-GB" sz="1200" kern="1200" dirty="0" err="1">
                <a:solidFill>
                  <a:schemeClr val="tx1"/>
                </a:solidFill>
                <a:effectLst/>
                <a:latin typeface="+mn-lt"/>
              </a:rPr>
              <a:t>recomienda</a:t>
            </a:r>
            <a:r>
              <a:rPr lang="en-GB" sz="1200" kern="1200" dirty="0">
                <a:solidFill>
                  <a:schemeClr val="tx1"/>
                </a:solidFill>
                <a:effectLst/>
                <a:latin typeface="+mn-lt"/>
              </a:rPr>
              <a:t> que los </a:t>
            </a:r>
            <a:r>
              <a:rPr lang="en-GB" sz="1200" kern="1200" dirty="0" err="1">
                <a:solidFill>
                  <a:schemeClr val="tx1"/>
                </a:solidFill>
                <a:effectLst/>
                <a:latin typeface="+mn-lt"/>
              </a:rPr>
              <a:t>desarrolladores</a:t>
            </a:r>
            <a:r>
              <a:rPr lang="en-GB" sz="1200" kern="1200" dirty="0">
                <a:solidFill>
                  <a:schemeClr val="tx1"/>
                </a:solidFill>
                <a:effectLst/>
                <a:latin typeface="+mn-lt"/>
              </a:rPr>
              <a:t> de </a:t>
            </a:r>
            <a:r>
              <a:rPr lang="en-GB" sz="1200" kern="1200" dirty="0" err="1">
                <a:solidFill>
                  <a:schemeClr val="tx1"/>
                </a:solidFill>
                <a:effectLst/>
                <a:latin typeface="+mn-lt"/>
              </a:rPr>
              <a:t>formación</a:t>
            </a:r>
            <a:r>
              <a:rPr lang="en-GB" sz="1200" kern="1200" dirty="0">
                <a:solidFill>
                  <a:schemeClr val="tx1"/>
                </a:solidFill>
                <a:effectLst/>
                <a:latin typeface="+mn-lt"/>
              </a:rPr>
              <a:t> se </a:t>
            </a:r>
            <a:r>
              <a:rPr lang="en-GB" sz="1200" kern="1200" dirty="0" err="1">
                <a:solidFill>
                  <a:schemeClr val="tx1"/>
                </a:solidFill>
                <a:effectLst/>
                <a:latin typeface="+mn-lt"/>
              </a:rPr>
              <a:t>aseguren</a:t>
            </a:r>
            <a:r>
              <a:rPr lang="en-GB" sz="1200" kern="1200" dirty="0">
                <a:solidFill>
                  <a:schemeClr val="tx1"/>
                </a:solidFill>
                <a:effectLst/>
                <a:latin typeface="+mn-lt"/>
              </a:rPr>
              <a:t> de que el material que </a:t>
            </a:r>
            <a:r>
              <a:rPr lang="en-GB" sz="1200" kern="1200" dirty="0" err="1">
                <a:solidFill>
                  <a:schemeClr val="tx1"/>
                </a:solidFill>
                <a:effectLst/>
                <a:latin typeface="+mn-lt"/>
              </a:rPr>
              <a:t>preparan</a:t>
            </a:r>
            <a:r>
              <a:rPr lang="en-GB" sz="1200" kern="1200" dirty="0">
                <a:solidFill>
                  <a:schemeClr val="tx1"/>
                </a:solidFill>
                <a:effectLst/>
                <a:latin typeface="+mn-lt"/>
              </a:rPr>
              <a:t> </a:t>
            </a:r>
            <a:r>
              <a:rPr lang="en-GB" sz="1200" kern="1200" dirty="0" err="1">
                <a:solidFill>
                  <a:schemeClr val="tx1"/>
                </a:solidFill>
                <a:effectLst/>
                <a:latin typeface="+mn-lt"/>
              </a:rPr>
              <a:t>esté</a:t>
            </a:r>
            <a:r>
              <a:rPr lang="en-GB" sz="1200" kern="1200" dirty="0">
                <a:solidFill>
                  <a:schemeClr val="tx1"/>
                </a:solidFill>
                <a:effectLst/>
                <a:latin typeface="+mn-lt"/>
              </a:rPr>
              <a:t> </a:t>
            </a:r>
            <a:r>
              <a:rPr lang="en-GB" sz="1200" kern="1200" dirty="0" err="1">
                <a:solidFill>
                  <a:schemeClr val="tx1"/>
                </a:solidFill>
                <a:effectLst/>
                <a:latin typeface="+mn-lt"/>
              </a:rPr>
              <a:t>actualizado</a:t>
            </a:r>
            <a:r>
              <a:rPr lang="en-GB" sz="1200" kern="1200" dirty="0">
                <a:solidFill>
                  <a:schemeClr val="tx1"/>
                </a:solidFill>
                <a:effectLst/>
                <a:latin typeface="+mn-lt"/>
              </a:rPr>
              <a:t> e </a:t>
            </a:r>
            <a:r>
              <a:rPr lang="en-GB" sz="1200" kern="1200" dirty="0" err="1">
                <a:solidFill>
                  <a:schemeClr val="tx1"/>
                </a:solidFill>
                <a:effectLst/>
                <a:latin typeface="+mn-lt"/>
              </a:rPr>
              <a:t>incorpore</a:t>
            </a:r>
            <a:r>
              <a:rPr lang="en-GB" sz="1200" kern="1200" dirty="0">
                <a:solidFill>
                  <a:schemeClr val="tx1"/>
                </a:solidFill>
                <a:effectLst/>
                <a:latin typeface="+mn-lt"/>
              </a:rPr>
              <a:t> los </a:t>
            </a:r>
            <a:r>
              <a:rPr lang="en-GB" sz="1200" kern="1200" dirty="0" err="1">
                <a:solidFill>
                  <a:schemeClr val="tx1"/>
                </a:solidFill>
                <a:effectLst/>
                <a:latin typeface="+mn-lt"/>
              </a:rPr>
              <a:t>últimos</a:t>
            </a:r>
            <a:r>
              <a:rPr lang="en-GB" sz="1200" kern="1200" dirty="0">
                <a:solidFill>
                  <a:schemeClr val="tx1"/>
                </a:solidFill>
                <a:effectLst/>
                <a:latin typeface="+mn-lt"/>
              </a:rPr>
              <a:t> </a:t>
            </a:r>
            <a:r>
              <a:rPr lang="en-GB" sz="1200" kern="1200" dirty="0" err="1">
                <a:solidFill>
                  <a:schemeClr val="tx1"/>
                </a:solidFill>
                <a:effectLst/>
                <a:latin typeface="+mn-lt"/>
              </a:rPr>
              <a:t>problemas</a:t>
            </a:r>
            <a:r>
              <a:rPr lang="en-GB" sz="1200" kern="1200" dirty="0">
                <a:solidFill>
                  <a:schemeClr val="tx1"/>
                </a:solidFill>
                <a:effectLst/>
                <a:latin typeface="+mn-lt"/>
              </a:rPr>
              <a:t> a </a:t>
            </a:r>
            <a:r>
              <a:rPr lang="en-GB" sz="1200" kern="1200" dirty="0" err="1">
                <a:solidFill>
                  <a:schemeClr val="tx1"/>
                </a:solidFill>
                <a:effectLst/>
                <a:latin typeface="+mn-lt"/>
              </a:rPr>
              <a:t>medida</a:t>
            </a:r>
            <a:r>
              <a:rPr lang="en-GB" sz="1200" kern="1200" dirty="0">
                <a:solidFill>
                  <a:schemeClr val="tx1"/>
                </a:solidFill>
                <a:effectLst/>
                <a:latin typeface="+mn-lt"/>
              </a:rPr>
              <a:t> que </a:t>
            </a:r>
            <a:r>
              <a:rPr lang="en-GB" sz="1200" kern="1200" dirty="0" err="1">
                <a:solidFill>
                  <a:schemeClr val="tx1"/>
                </a:solidFill>
                <a:effectLst/>
                <a:latin typeface="+mn-lt"/>
              </a:rPr>
              <a:t>afectan</a:t>
            </a:r>
            <a:r>
              <a:rPr lang="en-GB" sz="1200" kern="1200" dirty="0">
                <a:solidFill>
                  <a:schemeClr val="tx1"/>
                </a:solidFill>
                <a:effectLst/>
                <a:latin typeface="+mn-lt"/>
              </a:rPr>
              <a:t> el </a:t>
            </a:r>
            <a:r>
              <a:rPr lang="en-GB" sz="1200" kern="1200" dirty="0" err="1">
                <a:solidFill>
                  <a:schemeClr val="tx1"/>
                </a:solidFill>
                <a:effectLst/>
                <a:latin typeface="+mn-lt"/>
              </a:rPr>
              <a:t>comportamiento</a:t>
            </a:r>
            <a:r>
              <a:rPr lang="en-GB" sz="1200" kern="1200" dirty="0">
                <a:solidFill>
                  <a:schemeClr val="tx1"/>
                </a:solidFill>
                <a:effectLst/>
                <a:latin typeface="+mn-lt"/>
              </a:rPr>
              <a:t> </a:t>
            </a:r>
            <a:r>
              <a:rPr lang="en-GB" sz="1200" kern="1200" dirty="0" err="1">
                <a:solidFill>
                  <a:schemeClr val="tx1"/>
                </a:solidFill>
                <a:effectLst/>
                <a:latin typeface="+mn-lt"/>
              </a:rPr>
              <a:t>delictivo</a:t>
            </a:r>
            <a:r>
              <a:rPr lang="en-GB" sz="1200" kern="1200" dirty="0">
                <a:solidFill>
                  <a:schemeClr val="tx1"/>
                </a:solidFill>
                <a:effectLst/>
                <a:latin typeface="+mn-lt"/>
              </a:rPr>
              <a:t>; </a:t>
            </a:r>
            <a:r>
              <a:rPr lang="en-GB" sz="1200" kern="1200" dirty="0" err="1">
                <a:solidFill>
                  <a:schemeClr val="tx1"/>
                </a:solidFill>
                <a:effectLst/>
                <a:latin typeface="+mn-lt"/>
              </a:rPr>
              <a:t>su</a:t>
            </a:r>
            <a:r>
              <a:rPr lang="en-GB" sz="1200" kern="1200" dirty="0">
                <a:solidFill>
                  <a:schemeClr val="tx1"/>
                </a:solidFill>
                <a:effectLst/>
                <a:latin typeface="+mn-lt"/>
              </a:rPr>
              <a:t> </a:t>
            </a:r>
            <a:r>
              <a:rPr lang="en-GB" sz="1200" kern="1200" dirty="0" err="1">
                <a:solidFill>
                  <a:schemeClr val="tx1"/>
                </a:solidFill>
                <a:effectLst/>
                <a:latin typeface="+mn-lt"/>
              </a:rPr>
              <a:t>impacto</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las </a:t>
            </a:r>
            <a:r>
              <a:rPr lang="en-GB" sz="1200" kern="1200" dirty="0" err="1">
                <a:solidFill>
                  <a:schemeClr val="tx1"/>
                </a:solidFill>
                <a:effectLst/>
                <a:latin typeface="+mn-lt"/>
              </a:rPr>
              <a:t>reglas</a:t>
            </a:r>
            <a:r>
              <a:rPr lang="en-GB" sz="1200" kern="1200" dirty="0">
                <a:solidFill>
                  <a:schemeClr val="tx1"/>
                </a:solidFill>
                <a:effectLst/>
                <a:latin typeface="+mn-lt"/>
              </a:rPr>
              <a:t> </a:t>
            </a:r>
            <a:r>
              <a:rPr lang="en-GB" sz="1200" kern="1200" dirty="0" err="1">
                <a:solidFill>
                  <a:schemeClr val="tx1"/>
                </a:solidFill>
                <a:effectLst/>
                <a:latin typeface="+mn-lt"/>
              </a:rPr>
              <a:t>legales</a:t>
            </a:r>
            <a:r>
              <a:rPr lang="en-GB" sz="1200" kern="1200" dirty="0">
                <a:solidFill>
                  <a:schemeClr val="tx1"/>
                </a:solidFill>
                <a:effectLst/>
                <a:latin typeface="+mn-lt"/>
              </a:rPr>
              <a:t>, </a:t>
            </a:r>
            <a:r>
              <a:rPr lang="en-GB" sz="1200" kern="1200" dirty="0" err="1">
                <a:solidFill>
                  <a:schemeClr val="tx1"/>
                </a:solidFill>
                <a:effectLst/>
                <a:latin typeface="+mn-lt"/>
              </a:rPr>
              <a:t>procesales</a:t>
            </a:r>
            <a:r>
              <a:rPr lang="en-GB" sz="1200" kern="1200" dirty="0">
                <a:solidFill>
                  <a:schemeClr val="tx1"/>
                </a:solidFill>
                <a:effectLst/>
                <a:latin typeface="+mn-lt"/>
              </a:rPr>
              <a:t> y </a:t>
            </a:r>
            <a:r>
              <a:rPr lang="en-GB" sz="1200" kern="1200" dirty="0" err="1">
                <a:solidFill>
                  <a:schemeClr val="tx1"/>
                </a:solidFill>
                <a:effectLst/>
                <a:latin typeface="+mn-lt"/>
              </a:rPr>
              <a:t>probatorias</a:t>
            </a:r>
            <a:r>
              <a:rPr lang="en-GB" sz="1200" kern="1200" dirty="0">
                <a:solidFill>
                  <a:schemeClr val="tx1"/>
                </a:solidFill>
                <a:effectLst/>
                <a:latin typeface="+mn-lt"/>
              </a:rPr>
              <a:t> dentro de la </a:t>
            </a:r>
            <a:r>
              <a:rPr lang="en-GB" sz="1200" kern="1200" dirty="0" err="1">
                <a:solidFill>
                  <a:schemeClr val="tx1"/>
                </a:solidFill>
                <a:effectLst/>
                <a:latin typeface="+mn-lt"/>
              </a:rPr>
              <a:t>jurisdicción</a:t>
            </a:r>
            <a:r>
              <a:rPr lang="en-GB" sz="1200" kern="1200" dirty="0">
                <a:solidFill>
                  <a:schemeClr val="tx1"/>
                </a:solidFill>
                <a:effectLst/>
                <a:latin typeface="+mn-lt"/>
              </a:rPr>
              <a:t> </a:t>
            </a:r>
            <a:r>
              <a:rPr lang="en-GB" sz="1200" kern="1200" dirty="0" err="1">
                <a:solidFill>
                  <a:schemeClr val="tx1"/>
                </a:solidFill>
                <a:effectLst/>
                <a:latin typeface="+mn-lt"/>
              </a:rPr>
              <a:t>donde</a:t>
            </a:r>
            <a:r>
              <a:rPr lang="en-GB" sz="1200" kern="1200" dirty="0">
                <a:solidFill>
                  <a:schemeClr val="tx1"/>
                </a:solidFill>
                <a:effectLst/>
                <a:latin typeface="+mn-lt"/>
              </a:rPr>
              <a:t> se </a:t>
            </a:r>
            <a:r>
              <a:rPr lang="en-GB" sz="1200" kern="1200" dirty="0" err="1">
                <a:solidFill>
                  <a:schemeClr val="tx1"/>
                </a:solidFill>
                <a:effectLst/>
                <a:latin typeface="+mn-lt"/>
              </a:rPr>
              <a:t>impartirá</a:t>
            </a:r>
            <a:r>
              <a:rPr lang="en-GB" sz="1200" kern="1200" dirty="0">
                <a:solidFill>
                  <a:schemeClr val="tx1"/>
                </a:solidFill>
                <a:effectLst/>
                <a:latin typeface="+mn-lt"/>
              </a:rPr>
              <a:t> la </a:t>
            </a:r>
            <a:r>
              <a:rPr lang="en-GB" sz="1200" kern="1200" dirty="0" err="1">
                <a:solidFill>
                  <a:schemeClr val="tx1"/>
                </a:solidFill>
                <a:effectLst/>
                <a:latin typeface="+mn-lt"/>
              </a:rPr>
              <a:t>formación</a:t>
            </a:r>
            <a:r>
              <a:rPr lang="en-GB" sz="1200" kern="1200" dirty="0">
                <a:solidFill>
                  <a:schemeClr val="tx1"/>
                </a:solidFill>
                <a:effectLst/>
                <a:latin typeface="+mn-lt"/>
              </a:rPr>
              <a:t>. </a:t>
            </a:r>
            <a:r>
              <a:rPr lang="en-GB" sz="1200" kern="1200" dirty="0" err="1">
                <a:solidFill>
                  <a:schemeClr val="tx1"/>
                </a:solidFill>
                <a:effectLst/>
                <a:latin typeface="+mn-lt"/>
              </a:rPr>
              <a:t>Existen</a:t>
            </a:r>
            <a:r>
              <a:rPr lang="en-GB" sz="1200" kern="1200" dirty="0">
                <a:solidFill>
                  <a:schemeClr val="tx1"/>
                </a:solidFill>
                <a:effectLst/>
                <a:latin typeface="+mn-lt"/>
              </a:rPr>
              <a:t> </a:t>
            </a:r>
            <a:r>
              <a:rPr lang="en-GB" sz="1200" kern="1200" dirty="0" err="1">
                <a:solidFill>
                  <a:schemeClr val="tx1"/>
                </a:solidFill>
                <a:effectLst/>
                <a:latin typeface="+mn-lt"/>
              </a:rPr>
              <a:t>cambios</a:t>
            </a:r>
            <a:r>
              <a:rPr lang="en-GB" sz="1200" kern="1200" dirty="0">
                <a:solidFill>
                  <a:schemeClr val="tx1"/>
                </a:solidFill>
                <a:effectLst/>
                <a:latin typeface="+mn-lt"/>
              </a:rPr>
              <a:t> </a:t>
            </a:r>
            <a:r>
              <a:rPr lang="en-GB" sz="1200" kern="1200" dirty="0" err="1">
                <a:solidFill>
                  <a:schemeClr val="tx1"/>
                </a:solidFill>
                <a:effectLst/>
                <a:latin typeface="+mn-lt"/>
              </a:rPr>
              <a:t>tecnológicos</a:t>
            </a:r>
            <a:r>
              <a:rPr lang="en-GB" sz="1200" kern="1200" dirty="0">
                <a:solidFill>
                  <a:schemeClr val="tx1"/>
                </a:solidFill>
                <a:effectLst/>
                <a:latin typeface="+mn-lt"/>
              </a:rPr>
              <a:t> que </a:t>
            </a:r>
            <a:r>
              <a:rPr lang="en-GB" sz="1200" kern="1200" dirty="0" err="1">
                <a:solidFill>
                  <a:schemeClr val="tx1"/>
                </a:solidFill>
                <a:effectLst/>
                <a:latin typeface="+mn-lt"/>
              </a:rPr>
              <a:t>afectarán</a:t>
            </a:r>
            <a:r>
              <a:rPr lang="en-GB" sz="1200" kern="1200" dirty="0">
                <a:solidFill>
                  <a:schemeClr val="tx1"/>
                </a:solidFill>
                <a:effectLst/>
                <a:latin typeface="+mn-lt"/>
              </a:rPr>
              <a:t> el </a:t>
            </a:r>
            <a:r>
              <a:rPr lang="en-GB" sz="1200" kern="1200" dirty="0" err="1">
                <a:solidFill>
                  <a:schemeClr val="tx1"/>
                </a:solidFill>
                <a:effectLst/>
                <a:latin typeface="+mn-lt"/>
              </a:rPr>
              <a:t>sistema</a:t>
            </a:r>
            <a:r>
              <a:rPr lang="en-GB" sz="1200" kern="1200" dirty="0">
                <a:solidFill>
                  <a:schemeClr val="tx1"/>
                </a:solidFill>
                <a:effectLst/>
                <a:latin typeface="+mn-lt"/>
              </a:rPr>
              <a:t> de </a:t>
            </a:r>
            <a:r>
              <a:rPr lang="en-GB" sz="1200" kern="1200" dirty="0" err="1">
                <a:solidFill>
                  <a:schemeClr val="tx1"/>
                </a:solidFill>
                <a:effectLst/>
                <a:latin typeface="+mn-lt"/>
              </a:rPr>
              <a:t>justicia</a:t>
            </a:r>
            <a:r>
              <a:rPr lang="en-GB" sz="1200" kern="1200" dirty="0">
                <a:solidFill>
                  <a:schemeClr val="tx1"/>
                </a:solidFill>
                <a:effectLst/>
                <a:latin typeface="+mn-lt"/>
              </a:rPr>
              <a:t> penal, </a:t>
            </a:r>
            <a:r>
              <a:rPr lang="en-GB" sz="1200" kern="1200" dirty="0" err="1">
                <a:solidFill>
                  <a:schemeClr val="tx1"/>
                </a:solidFill>
                <a:effectLst/>
                <a:latin typeface="+mn-lt"/>
              </a:rPr>
              <a:t>como</a:t>
            </a:r>
            <a:r>
              <a:rPr lang="en-GB" sz="1200" kern="1200" dirty="0">
                <a:solidFill>
                  <a:schemeClr val="tx1"/>
                </a:solidFill>
                <a:effectLst/>
                <a:latin typeface="+mn-lt"/>
              </a:rPr>
              <a:t> el </a:t>
            </a:r>
            <a:r>
              <a:rPr lang="en-GB" sz="1200" kern="1200" dirty="0" err="1">
                <a:solidFill>
                  <a:schemeClr val="tx1"/>
                </a:solidFill>
                <a:effectLst/>
                <a:latin typeface="+mn-lt"/>
              </a:rPr>
              <a:t>almacenamiento</a:t>
            </a:r>
            <a:r>
              <a:rPr lang="en-GB" sz="1200" kern="1200" dirty="0">
                <a:solidFill>
                  <a:schemeClr val="tx1"/>
                </a:solidFill>
                <a:effectLst/>
                <a:latin typeface="+mn-lt"/>
              </a:rPr>
              <a:t> de </a:t>
            </a:r>
            <a:r>
              <a:rPr lang="en-GB" sz="1200" kern="1200" dirty="0" err="1">
                <a:solidFill>
                  <a:schemeClr val="tx1"/>
                </a:solidFill>
                <a:effectLst/>
                <a:latin typeface="+mn-lt"/>
              </a:rPr>
              <a:t>datos</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a:t>
            </a:r>
            <a:r>
              <a:rPr lang="en-GB" sz="1200" kern="1200" dirty="0" err="1">
                <a:solidFill>
                  <a:schemeClr val="tx1"/>
                </a:solidFill>
                <a:effectLst/>
                <a:latin typeface="+mn-lt"/>
              </a:rPr>
              <a:t>estado</a:t>
            </a:r>
            <a:r>
              <a:rPr lang="en-GB" sz="1200" kern="1200" dirty="0">
                <a:solidFill>
                  <a:schemeClr val="tx1"/>
                </a:solidFill>
                <a:effectLst/>
                <a:latin typeface="+mn-lt"/>
              </a:rPr>
              <a:t> </a:t>
            </a:r>
            <a:r>
              <a:rPr lang="en-GB" sz="1200" kern="1200" dirty="0" err="1">
                <a:solidFill>
                  <a:schemeClr val="tx1"/>
                </a:solidFill>
                <a:effectLst/>
                <a:latin typeface="+mn-lt"/>
              </a:rPr>
              <a:t>sólido</a:t>
            </a:r>
            <a:r>
              <a:rPr lang="en-GB" sz="1200" kern="1200" dirty="0">
                <a:solidFill>
                  <a:schemeClr val="tx1"/>
                </a:solidFill>
                <a:effectLst/>
                <a:latin typeface="+mn-lt"/>
              </a:rPr>
              <a:t> IP </a:t>
            </a:r>
            <a:r>
              <a:rPr lang="en-GB" sz="1200" kern="1200" dirty="0" err="1">
                <a:solidFill>
                  <a:schemeClr val="tx1"/>
                </a:solidFill>
                <a:effectLst/>
                <a:latin typeface="+mn-lt"/>
              </a:rPr>
              <a:t>versión</a:t>
            </a:r>
            <a:r>
              <a:rPr lang="en-GB" sz="1200" kern="1200" dirty="0">
                <a:solidFill>
                  <a:schemeClr val="tx1"/>
                </a:solidFill>
                <a:effectLst/>
                <a:latin typeface="+mn-lt"/>
              </a:rPr>
              <a:t> 6 y Web 2.0. </a:t>
            </a:r>
            <a:r>
              <a:rPr lang="en-GB" sz="1200" kern="1200" dirty="0" err="1">
                <a:solidFill>
                  <a:schemeClr val="tx1"/>
                </a:solidFill>
                <a:effectLst/>
                <a:latin typeface="+mn-lt"/>
              </a:rPr>
              <a:t>Estos</a:t>
            </a:r>
            <a:r>
              <a:rPr lang="en-GB" sz="1200" kern="1200" dirty="0">
                <a:solidFill>
                  <a:schemeClr val="tx1"/>
                </a:solidFill>
                <a:effectLst/>
                <a:latin typeface="+mn-lt"/>
              </a:rPr>
              <a:t> </a:t>
            </a:r>
            <a:r>
              <a:rPr lang="en-GB" sz="1200" kern="1200" dirty="0" err="1">
                <a:solidFill>
                  <a:schemeClr val="tx1"/>
                </a:solidFill>
                <a:effectLst/>
                <a:latin typeface="+mn-lt"/>
              </a:rPr>
              <a:t>serán</a:t>
            </a:r>
            <a:r>
              <a:rPr lang="en-GB" sz="1200" kern="1200" dirty="0">
                <a:solidFill>
                  <a:schemeClr val="tx1"/>
                </a:solidFill>
                <a:effectLst/>
                <a:latin typeface="+mn-lt"/>
              </a:rPr>
              <a:t> </a:t>
            </a:r>
            <a:r>
              <a:rPr lang="en-GB" sz="1200" kern="1200" dirty="0" err="1">
                <a:solidFill>
                  <a:schemeClr val="tx1"/>
                </a:solidFill>
                <a:effectLst/>
                <a:latin typeface="+mn-lt"/>
              </a:rPr>
              <a:t>temas</a:t>
            </a:r>
            <a:r>
              <a:rPr lang="en-GB" sz="1200" kern="1200" dirty="0">
                <a:solidFill>
                  <a:schemeClr val="tx1"/>
                </a:solidFill>
                <a:effectLst/>
                <a:latin typeface="+mn-lt"/>
              </a:rPr>
              <a:t> </a:t>
            </a:r>
            <a:r>
              <a:rPr lang="en-GB" sz="1200" kern="1200" dirty="0" err="1">
                <a:solidFill>
                  <a:schemeClr val="tx1"/>
                </a:solidFill>
                <a:effectLst/>
                <a:latin typeface="+mn-lt"/>
              </a:rPr>
              <a:t>importantes</a:t>
            </a:r>
            <a:r>
              <a:rPr lang="en-GB" sz="1200" kern="1200" dirty="0">
                <a:solidFill>
                  <a:schemeClr val="tx1"/>
                </a:solidFill>
                <a:effectLst/>
                <a:latin typeface="+mn-lt"/>
              </a:rPr>
              <a:t> para </a:t>
            </a:r>
            <a:r>
              <a:rPr lang="en-GB" sz="1200" kern="1200" dirty="0" err="1">
                <a:solidFill>
                  <a:schemeClr val="tx1"/>
                </a:solidFill>
                <a:effectLst/>
                <a:latin typeface="+mn-lt"/>
              </a:rPr>
              <a:t>incluir</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los </a:t>
            </a:r>
            <a:r>
              <a:rPr lang="en-GB" sz="1200" kern="1200" dirty="0" err="1">
                <a:solidFill>
                  <a:schemeClr val="tx1"/>
                </a:solidFill>
                <a:effectLst/>
                <a:latin typeface="+mn-lt"/>
              </a:rPr>
              <a:t>programas</a:t>
            </a:r>
            <a:r>
              <a:rPr lang="en-GB" sz="1200" kern="1200" dirty="0">
                <a:solidFill>
                  <a:schemeClr val="tx1"/>
                </a:solidFill>
                <a:effectLst/>
                <a:latin typeface="+mn-lt"/>
              </a:rPr>
              <a:t> de </a:t>
            </a:r>
            <a:r>
              <a:rPr lang="en-GB" sz="1200" kern="1200" dirty="0" err="1">
                <a:solidFill>
                  <a:schemeClr val="tx1"/>
                </a:solidFill>
                <a:effectLst/>
                <a:latin typeface="+mn-lt"/>
              </a:rPr>
              <a:t>formación</a:t>
            </a:r>
            <a:r>
              <a:rPr lang="en-GB" sz="1200" kern="1200" dirty="0">
                <a:solidFill>
                  <a:schemeClr val="tx1"/>
                </a:solidFill>
                <a:effectLst/>
                <a:latin typeface="+mn-lt"/>
              </a:rPr>
              <a:t> y </a:t>
            </a:r>
            <a:r>
              <a:rPr lang="en-GB" sz="1200" kern="1200" dirty="0" err="1">
                <a:solidFill>
                  <a:schemeClr val="tx1"/>
                </a:solidFill>
                <a:effectLst/>
                <a:latin typeface="+mn-lt"/>
              </a:rPr>
              <a:t>requieren</a:t>
            </a:r>
            <a:r>
              <a:rPr lang="en-GB" sz="1200" kern="1200" dirty="0">
                <a:solidFill>
                  <a:schemeClr val="tx1"/>
                </a:solidFill>
                <a:effectLst/>
                <a:latin typeface="+mn-lt"/>
              </a:rPr>
              <a:t> </a:t>
            </a:r>
            <a:r>
              <a:rPr lang="en-GB" sz="1200" kern="1200" dirty="0" err="1">
                <a:solidFill>
                  <a:schemeClr val="tx1"/>
                </a:solidFill>
                <a:effectLst/>
                <a:latin typeface="+mn-lt"/>
              </a:rPr>
              <a:t>inclusión</a:t>
            </a:r>
            <a:r>
              <a:rPr lang="en-GB" sz="1200" kern="1200" dirty="0">
                <a:solidFill>
                  <a:schemeClr val="tx1"/>
                </a:solidFill>
                <a:effectLst/>
                <a:latin typeface="+mn-lt"/>
              </a:rPr>
              <a:t> a </a:t>
            </a:r>
            <a:r>
              <a:rPr lang="en-GB" sz="1200" kern="1200" dirty="0" err="1">
                <a:solidFill>
                  <a:schemeClr val="tx1"/>
                </a:solidFill>
                <a:effectLst/>
                <a:latin typeface="+mn-lt"/>
              </a:rPr>
              <a:t>medida</a:t>
            </a:r>
            <a:r>
              <a:rPr lang="en-GB" sz="1200" kern="1200" dirty="0">
                <a:solidFill>
                  <a:schemeClr val="tx1"/>
                </a:solidFill>
                <a:effectLst/>
                <a:latin typeface="+mn-lt"/>
              </a:rPr>
              <a:t> que se </a:t>
            </a:r>
            <a:r>
              <a:rPr lang="en-GB" sz="1200" kern="1200" dirty="0" err="1">
                <a:solidFill>
                  <a:schemeClr val="tx1"/>
                </a:solidFill>
                <a:effectLst/>
                <a:latin typeface="+mn-lt"/>
              </a:rPr>
              <a:t>generalicen</a:t>
            </a:r>
            <a:r>
              <a:rPr lang="en-GB" sz="1200" kern="1200" dirty="0">
                <a:solidFill>
                  <a:schemeClr val="tx1"/>
                </a:solidFill>
                <a:effectLst/>
                <a:latin typeface="+mn-lt"/>
              </a:rPr>
              <a:t>. Un </a:t>
            </a:r>
            <a:r>
              <a:rPr lang="en-GB" sz="1200" kern="1200" dirty="0" err="1">
                <a:solidFill>
                  <a:schemeClr val="tx1"/>
                </a:solidFill>
                <a:effectLst/>
                <a:latin typeface="+mn-lt"/>
              </a:rPr>
              <a:t>aspecto</a:t>
            </a:r>
            <a:r>
              <a:rPr lang="en-GB" sz="1200" kern="1200" dirty="0">
                <a:solidFill>
                  <a:schemeClr val="tx1"/>
                </a:solidFill>
                <a:effectLst/>
                <a:latin typeface="+mn-lt"/>
              </a:rPr>
              <a:t> que </a:t>
            </a:r>
            <a:r>
              <a:rPr lang="en-GB" sz="1200" kern="1200" dirty="0" err="1">
                <a:solidFill>
                  <a:schemeClr val="tx1"/>
                </a:solidFill>
                <a:effectLst/>
                <a:latin typeface="+mn-lt"/>
              </a:rPr>
              <a:t>será</a:t>
            </a:r>
            <a:r>
              <a:rPr lang="en-GB" sz="1200" kern="1200" dirty="0">
                <a:solidFill>
                  <a:schemeClr val="tx1"/>
                </a:solidFill>
                <a:effectLst/>
                <a:latin typeface="+mn-lt"/>
              </a:rPr>
              <a:t> </a:t>
            </a:r>
            <a:r>
              <a:rPr lang="en-GB" sz="1200" kern="1200" dirty="0" err="1">
                <a:solidFill>
                  <a:schemeClr val="tx1"/>
                </a:solidFill>
                <a:effectLst/>
                <a:latin typeface="+mn-lt"/>
              </a:rPr>
              <a:t>cada</a:t>
            </a:r>
            <a:r>
              <a:rPr lang="en-GB" sz="1200" kern="1200" dirty="0">
                <a:solidFill>
                  <a:schemeClr val="tx1"/>
                </a:solidFill>
                <a:effectLst/>
                <a:latin typeface="+mn-lt"/>
              </a:rPr>
              <a:t> </a:t>
            </a:r>
            <a:r>
              <a:rPr lang="en-GB" sz="1200" kern="1200" dirty="0" err="1">
                <a:solidFill>
                  <a:schemeClr val="tx1"/>
                </a:solidFill>
                <a:effectLst/>
                <a:latin typeface="+mn-lt"/>
              </a:rPr>
              <a:t>vez</a:t>
            </a:r>
            <a:r>
              <a:rPr lang="en-GB" sz="1200" kern="1200" dirty="0">
                <a:solidFill>
                  <a:schemeClr val="tx1"/>
                </a:solidFill>
                <a:effectLst/>
                <a:latin typeface="+mn-lt"/>
              </a:rPr>
              <a:t> </a:t>
            </a:r>
            <a:r>
              <a:rPr lang="en-GB" sz="1200" kern="1200" dirty="0" err="1">
                <a:solidFill>
                  <a:schemeClr val="tx1"/>
                </a:solidFill>
                <a:effectLst/>
                <a:latin typeface="+mn-lt"/>
              </a:rPr>
              <a:t>más</a:t>
            </a:r>
            <a:r>
              <a:rPr lang="en-GB" sz="1200" kern="1200" dirty="0">
                <a:solidFill>
                  <a:schemeClr val="tx1"/>
                </a:solidFill>
                <a:effectLst/>
                <a:latin typeface="+mn-lt"/>
              </a:rPr>
              <a:t> </a:t>
            </a:r>
            <a:r>
              <a:rPr lang="en-GB" sz="1200" kern="1200" dirty="0" err="1">
                <a:solidFill>
                  <a:schemeClr val="tx1"/>
                </a:solidFill>
                <a:effectLst/>
                <a:latin typeface="+mn-lt"/>
              </a:rPr>
              <a:t>importante</a:t>
            </a:r>
            <a:r>
              <a:rPr lang="en-GB" sz="1200" kern="1200" dirty="0">
                <a:solidFill>
                  <a:schemeClr val="tx1"/>
                </a:solidFill>
                <a:effectLst/>
                <a:latin typeface="+mn-lt"/>
              </a:rPr>
              <a:t> son los </a:t>
            </a:r>
            <a:r>
              <a:rPr lang="en-GB" sz="1200" kern="1200" dirty="0" err="1">
                <a:solidFill>
                  <a:schemeClr val="tx1"/>
                </a:solidFill>
                <a:effectLst/>
                <a:latin typeface="+mn-lt"/>
              </a:rPr>
              <a:t>problemas</a:t>
            </a:r>
            <a:r>
              <a:rPr lang="en-GB" sz="1200" kern="1200" dirty="0">
                <a:solidFill>
                  <a:schemeClr val="tx1"/>
                </a:solidFill>
                <a:effectLst/>
                <a:latin typeface="+mn-lt"/>
              </a:rPr>
              <a:t> </a:t>
            </a:r>
            <a:r>
              <a:rPr lang="en-GB" sz="1200" kern="1200" dirty="0" err="1">
                <a:solidFill>
                  <a:schemeClr val="tx1"/>
                </a:solidFill>
                <a:effectLst/>
                <a:latin typeface="+mn-lt"/>
              </a:rPr>
              <a:t>legales</a:t>
            </a:r>
            <a:r>
              <a:rPr lang="en-GB" sz="1200" kern="1200" dirty="0">
                <a:solidFill>
                  <a:schemeClr val="tx1"/>
                </a:solidFill>
                <a:effectLst/>
                <a:latin typeface="+mn-lt"/>
              </a:rPr>
              <a:t> que </a:t>
            </a:r>
            <a:r>
              <a:rPr lang="en-GB" sz="1200" kern="1200" dirty="0" err="1">
                <a:solidFill>
                  <a:schemeClr val="tx1"/>
                </a:solidFill>
                <a:effectLst/>
                <a:latin typeface="+mn-lt"/>
              </a:rPr>
              <a:t>rodean</a:t>
            </a:r>
            <a:r>
              <a:rPr lang="en-GB" sz="1200" kern="1200" dirty="0">
                <a:solidFill>
                  <a:schemeClr val="tx1"/>
                </a:solidFill>
                <a:effectLst/>
                <a:latin typeface="+mn-lt"/>
              </a:rPr>
              <a:t> la </a:t>
            </a:r>
            <a:r>
              <a:rPr lang="en-GB" sz="1200" kern="1200" dirty="0" err="1">
                <a:solidFill>
                  <a:schemeClr val="tx1"/>
                </a:solidFill>
                <a:effectLst/>
                <a:latin typeface="+mn-lt"/>
              </a:rPr>
              <a:t>recopilación</a:t>
            </a:r>
            <a:r>
              <a:rPr lang="en-GB" sz="1200" kern="1200" dirty="0">
                <a:solidFill>
                  <a:schemeClr val="tx1"/>
                </a:solidFill>
                <a:effectLst/>
                <a:latin typeface="+mn-lt"/>
              </a:rPr>
              <a:t> y la </a:t>
            </a:r>
            <a:r>
              <a:rPr lang="en-GB" sz="1200" kern="1200" dirty="0" err="1">
                <a:solidFill>
                  <a:schemeClr val="tx1"/>
                </a:solidFill>
                <a:effectLst/>
                <a:latin typeface="+mn-lt"/>
              </a:rPr>
              <a:t>obtención</a:t>
            </a:r>
            <a:r>
              <a:rPr lang="en-GB" sz="1200" kern="1200" dirty="0">
                <a:solidFill>
                  <a:schemeClr val="tx1"/>
                </a:solidFill>
                <a:effectLst/>
                <a:latin typeface="+mn-lt"/>
              </a:rPr>
              <a:t> de </a:t>
            </a:r>
            <a:r>
              <a:rPr lang="en-GB" sz="1200" kern="1200" dirty="0" err="1">
                <a:solidFill>
                  <a:schemeClr val="tx1"/>
                </a:solidFill>
                <a:effectLst/>
                <a:latin typeface="+mn-lt"/>
              </a:rPr>
              <a:t>prueba</a:t>
            </a:r>
            <a:r>
              <a:rPr lang="en-GB" sz="1200" kern="1200" dirty="0">
                <a:solidFill>
                  <a:schemeClr val="tx1"/>
                </a:solidFill>
                <a:effectLst/>
                <a:latin typeface="+mn-lt"/>
              </a:rPr>
              <a:t> de </a:t>
            </a:r>
            <a:r>
              <a:rPr lang="en-GB" sz="1200" kern="1200" dirty="0" err="1">
                <a:solidFill>
                  <a:schemeClr val="tx1"/>
                </a:solidFill>
                <a:effectLst/>
                <a:latin typeface="+mn-lt"/>
              </a:rPr>
              <a:t>fuentes</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la </a:t>
            </a:r>
            <a:r>
              <a:rPr lang="en-GB" sz="1200" kern="1200" dirty="0" err="1">
                <a:solidFill>
                  <a:schemeClr val="tx1"/>
                </a:solidFill>
                <a:effectLst/>
                <a:latin typeface="+mn-lt"/>
              </a:rPr>
              <a:t>nube</a:t>
            </a:r>
            <a:r>
              <a:rPr lang="en-GB" sz="1200" kern="1200" dirty="0">
                <a:solidFill>
                  <a:schemeClr val="tx1"/>
                </a:solidFill>
                <a:effectLst/>
                <a:latin typeface="+mn-lt"/>
              </a:rPr>
              <a:t>". El </a:t>
            </a:r>
            <a:r>
              <a:rPr lang="en-GB" sz="1200" kern="1200" dirty="0" err="1">
                <a:solidFill>
                  <a:schemeClr val="tx1"/>
                </a:solidFill>
                <a:effectLst/>
                <a:latin typeface="+mn-lt"/>
              </a:rPr>
              <a:t>comité</a:t>
            </a:r>
            <a:r>
              <a:rPr lang="en-GB" sz="1200" kern="1200" dirty="0">
                <a:solidFill>
                  <a:schemeClr val="tx1"/>
                </a:solidFill>
                <a:effectLst/>
                <a:latin typeface="+mn-lt"/>
              </a:rPr>
              <a:t> de TCY del </a:t>
            </a:r>
            <a:r>
              <a:rPr lang="en-GB" sz="1200" kern="1200" dirty="0" err="1">
                <a:solidFill>
                  <a:schemeClr val="tx1"/>
                </a:solidFill>
                <a:effectLst/>
                <a:latin typeface="+mn-lt"/>
              </a:rPr>
              <a:t>Convenio</a:t>
            </a:r>
            <a:r>
              <a:rPr lang="en-GB" sz="1200" kern="1200" dirty="0">
                <a:solidFill>
                  <a:schemeClr val="tx1"/>
                </a:solidFill>
                <a:effectLst/>
                <a:latin typeface="+mn-lt"/>
              </a:rPr>
              <a:t> </a:t>
            </a:r>
            <a:r>
              <a:rPr lang="en-GB" sz="1200" kern="1200" dirty="0" err="1">
                <a:solidFill>
                  <a:schemeClr val="tx1"/>
                </a:solidFill>
                <a:effectLst/>
                <a:latin typeface="+mn-lt"/>
              </a:rPr>
              <a:t>nombró</a:t>
            </a:r>
            <a:r>
              <a:rPr lang="en-GB" sz="1200" kern="1200" dirty="0">
                <a:solidFill>
                  <a:schemeClr val="tx1"/>
                </a:solidFill>
                <a:effectLst/>
                <a:latin typeface="+mn-lt"/>
              </a:rPr>
              <a:t> un </a:t>
            </a:r>
            <a:r>
              <a:rPr lang="en-GB" sz="1200" kern="1200" dirty="0" err="1">
                <a:solidFill>
                  <a:schemeClr val="tx1"/>
                </a:solidFill>
                <a:effectLst/>
                <a:latin typeface="+mn-lt"/>
              </a:rPr>
              <a:t>grupo</a:t>
            </a:r>
            <a:r>
              <a:rPr lang="en-GB" sz="1200" kern="1200" dirty="0">
                <a:solidFill>
                  <a:schemeClr val="tx1"/>
                </a:solidFill>
                <a:effectLst/>
                <a:latin typeface="+mn-lt"/>
              </a:rPr>
              <a:t> de </a:t>
            </a:r>
            <a:r>
              <a:rPr lang="en-GB" sz="1200" kern="1200" dirty="0" err="1">
                <a:solidFill>
                  <a:schemeClr val="tx1"/>
                </a:solidFill>
                <a:effectLst/>
                <a:latin typeface="+mn-lt"/>
              </a:rPr>
              <a:t>prueba</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la </a:t>
            </a:r>
            <a:r>
              <a:rPr lang="en-GB" sz="1200" kern="1200" dirty="0" err="1">
                <a:solidFill>
                  <a:schemeClr val="tx1"/>
                </a:solidFill>
                <a:effectLst/>
                <a:latin typeface="+mn-lt"/>
              </a:rPr>
              <a:t>nube</a:t>
            </a:r>
            <a:r>
              <a:rPr lang="en-GB" sz="1200" kern="1200" dirty="0">
                <a:solidFill>
                  <a:schemeClr val="tx1"/>
                </a:solidFill>
                <a:effectLst/>
                <a:latin typeface="+mn-lt"/>
              </a:rPr>
              <a:t> para </a:t>
            </a:r>
            <a:r>
              <a:rPr lang="en-GB" sz="1200" kern="1200" dirty="0" err="1">
                <a:solidFill>
                  <a:schemeClr val="tx1"/>
                </a:solidFill>
                <a:effectLst/>
                <a:latin typeface="+mn-lt"/>
              </a:rPr>
              <a:t>explorar</a:t>
            </a:r>
            <a:r>
              <a:rPr lang="en-GB" sz="1200" kern="1200" dirty="0">
                <a:solidFill>
                  <a:schemeClr val="tx1"/>
                </a:solidFill>
                <a:effectLst/>
                <a:latin typeface="+mn-lt"/>
              </a:rPr>
              <a:t> los </a:t>
            </a:r>
            <a:r>
              <a:rPr lang="en-GB" sz="1200" kern="1200" dirty="0" err="1">
                <a:solidFill>
                  <a:schemeClr val="tx1"/>
                </a:solidFill>
                <a:effectLst/>
                <a:latin typeface="+mn-lt"/>
              </a:rPr>
              <a:t>problemas</a:t>
            </a:r>
            <a:r>
              <a:rPr lang="en-GB" sz="1200" kern="1200" dirty="0">
                <a:solidFill>
                  <a:schemeClr val="tx1"/>
                </a:solidFill>
                <a:effectLst/>
                <a:latin typeface="+mn-lt"/>
              </a:rPr>
              <a:t> y </a:t>
            </a:r>
            <a:r>
              <a:rPr lang="en-GB" sz="1200" kern="1200" dirty="0" err="1">
                <a:solidFill>
                  <a:schemeClr val="tx1"/>
                </a:solidFill>
                <a:effectLst/>
                <a:latin typeface="+mn-lt"/>
              </a:rPr>
              <a:t>hacer</a:t>
            </a:r>
            <a:r>
              <a:rPr lang="en-GB" sz="1200" kern="1200" dirty="0">
                <a:solidFill>
                  <a:schemeClr val="tx1"/>
                </a:solidFill>
                <a:effectLst/>
                <a:latin typeface="+mn-lt"/>
              </a:rPr>
              <a:t> </a:t>
            </a:r>
            <a:r>
              <a:rPr lang="en-GB" sz="1200" kern="1200" dirty="0" err="1">
                <a:solidFill>
                  <a:schemeClr val="tx1"/>
                </a:solidFill>
                <a:effectLst/>
                <a:latin typeface="+mn-lt"/>
              </a:rPr>
              <a:t>recomendaciones</a:t>
            </a:r>
            <a:r>
              <a:rPr lang="en-GB" sz="1200" kern="1200" dirty="0">
                <a:solidFill>
                  <a:schemeClr val="tx1"/>
                </a:solidFill>
                <a:effectLst/>
                <a:latin typeface="+mn-lt"/>
              </a:rPr>
              <a:t>. </a:t>
            </a:r>
            <a:r>
              <a:rPr dirty="0" err="1"/>
              <a:t>Su</a:t>
            </a:r>
            <a:r>
              <a:rPr dirty="0"/>
              <a:t> documento final se puede encontrar en </a:t>
            </a:r>
            <a:r>
              <a:rPr lang="en-GB" sz="1200" u="sng" kern="1200" dirty="0">
                <a:solidFill>
                  <a:schemeClr val="tx1"/>
                </a:solidFill>
                <a:effectLst/>
                <a:latin typeface="+mn-lt"/>
                <a:hlinkClick r:id="rId3"/>
              </a:rPr>
              <a:t>https://rm.coe.int/CoERMPublicCommonSearchServices/DisplayDCTMContent?documentId=09000016806a495e</a:t>
            </a:r>
            <a:r>
              <a:rPr dirty="0"/>
              <a:t> Este documento también incluye un borrador de una nota de orientación para el comité TCY.</a:t>
            </a:r>
            <a:r>
              <a:rPr lang="en-GB" sz="1200" kern="1200" dirty="0">
                <a:solidFill>
                  <a:schemeClr val="tx1"/>
                </a:solidFill>
                <a:effectLst/>
                <a:latin typeface="+mn-lt"/>
              </a:rPr>
              <a:t> Se </a:t>
            </a:r>
            <a:r>
              <a:rPr lang="en-GB" sz="1200" kern="1200" dirty="0" err="1">
                <a:solidFill>
                  <a:schemeClr val="tx1"/>
                </a:solidFill>
                <a:effectLst/>
                <a:latin typeface="+mn-lt"/>
              </a:rPr>
              <a:t>recomienda</a:t>
            </a:r>
            <a:r>
              <a:rPr lang="en-GB" sz="1200" kern="1200" dirty="0">
                <a:solidFill>
                  <a:schemeClr val="tx1"/>
                </a:solidFill>
                <a:effectLst/>
                <a:latin typeface="+mn-lt"/>
              </a:rPr>
              <a:t> que los </a:t>
            </a:r>
            <a:r>
              <a:rPr lang="en-GB" sz="1200" kern="1200" dirty="0" err="1">
                <a:solidFill>
                  <a:schemeClr val="tx1"/>
                </a:solidFill>
                <a:effectLst/>
                <a:latin typeface="+mn-lt"/>
              </a:rPr>
              <a:t>formadores</a:t>
            </a:r>
            <a:r>
              <a:rPr lang="en-GB" sz="1200" kern="1200" dirty="0">
                <a:solidFill>
                  <a:schemeClr val="tx1"/>
                </a:solidFill>
                <a:effectLst/>
                <a:latin typeface="+mn-lt"/>
              </a:rPr>
              <a:t> que se </a:t>
            </a:r>
            <a:r>
              <a:rPr lang="en-GB" sz="1200" kern="1200" dirty="0" err="1">
                <a:solidFill>
                  <a:schemeClr val="tx1"/>
                </a:solidFill>
                <a:effectLst/>
                <a:latin typeface="+mn-lt"/>
              </a:rPr>
              <a:t>preparan</a:t>
            </a:r>
            <a:r>
              <a:rPr lang="en-GB" sz="1200" kern="1200" dirty="0">
                <a:solidFill>
                  <a:schemeClr val="tx1"/>
                </a:solidFill>
                <a:effectLst/>
                <a:latin typeface="+mn-lt"/>
              </a:rPr>
              <a:t> para </a:t>
            </a:r>
            <a:r>
              <a:rPr lang="en-GB" sz="1200" kern="1200" dirty="0" err="1">
                <a:solidFill>
                  <a:schemeClr val="tx1"/>
                </a:solidFill>
                <a:effectLst/>
                <a:latin typeface="+mn-lt"/>
              </a:rPr>
              <a:t>impartir</a:t>
            </a:r>
            <a:r>
              <a:rPr lang="en-GB" sz="1200" kern="1200" dirty="0">
                <a:solidFill>
                  <a:schemeClr val="tx1"/>
                </a:solidFill>
                <a:effectLst/>
                <a:latin typeface="+mn-lt"/>
              </a:rPr>
              <a:t> </a:t>
            </a:r>
            <a:r>
              <a:rPr lang="en-GB" sz="1200" kern="1200" dirty="0" err="1">
                <a:solidFill>
                  <a:schemeClr val="tx1"/>
                </a:solidFill>
                <a:effectLst/>
                <a:latin typeface="+mn-lt"/>
              </a:rPr>
              <a:t>este</a:t>
            </a:r>
            <a:r>
              <a:rPr lang="en-GB" sz="1200" kern="1200" dirty="0">
                <a:solidFill>
                  <a:schemeClr val="tx1"/>
                </a:solidFill>
                <a:effectLst/>
                <a:latin typeface="+mn-lt"/>
              </a:rPr>
              <a:t> </a:t>
            </a:r>
            <a:r>
              <a:rPr lang="en-GB" sz="1200" kern="1200" dirty="0" err="1">
                <a:solidFill>
                  <a:schemeClr val="tx1"/>
                </a:solidFill>
                <a:effectLst/>
                <a:latin typeface="+mn-lt"/>
              </a:rPr>
              <a:t>curso</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el </a:t>
            </a:r>
            <a:r>
              <a:rPr lang="en-GB" sz="1200" kern="1200" dirty="0" err="1">
                <a:solidFill>
                  <a:schemeClr val="tx1"/>
                </a:solidFill>
                <a:effectLst/>
                <a:latin typeface="+mn-lt"/>
              </a:rPr>
              <a:t>futuro</a:t>
            </a:r>
            <a:r>
              <a:rPr lang="en-GB" sz="1200" kern="1200" dirty="0">
                <a:solidFill>
                  <a:schemeClr val="tx1"/>
                </a:solidFill>
                <a:effectLst/>
                <a:latin typeface="+mn-lt"/>
              </a:rPr>
              <a:t>, se den </a:t>
            </a:r>
            <a:r>
              <a:rPr lang="en-GB" sz="1200" kern="1200" dirty="0" err="1">
                <a:solidFill>
                  <a:schemeClr val="tx1"/>
                </a:solidFill>
                <a:effectLst/>
                <a:latin typeface="+mn-lt"/>
              </a:rPr>
              <a:t>cuenta</a:t>
            </a:r>
            <a:r>
              <a:rPr lang="en-GB" sz="1200" kern="1200" dirty="0">
                <a:solidFill>
                  <a:schemeClr val="tx1"/>
                </a:solidFill>
                <a:effectLst/>
                <a:latin typeface="+mn-lt"/>
              </a:rPr>
              <a:t> del </a:t>
            </a:r>
            <a:r>
              <a:rPr lang="en-GB" sz="1200" kern="1200" dirty="0" err="1">
                <a:solidFill>
                  <a:schemeClr val="tx1"/>
                </a:solidFill>
                <a:effectLst/>
                <a:latin typeface="+mn-lt"/>
              </a:rPr>
              <a:t>contenido</a:t>
            </a:r>
            <a:r>
              <a:rPr lang="en-GB" sz="1200" kern="1200" dirty="0">
                <a:solidFill>
                  <a:schemeClr val="tx1"/>
                </a:solidFill>
                <a:effectLst/>
                <a:latin typeface="+mn-lt"/>
              </a:rPr>
              <a:t> del </a:t>
            </a:r>
            <a:r>
              <a:rPr lang="en-GB" sz="1200" kern="1200" dirty="0" err="1">
                <a:solidFill>
                  <a:schemeClr val="tx1"/>
                </a:solidFill>
                <a:effectLst/>
                <a:latin typeface="+mn-lt"/>
              </a:rPr>
              <a:t>informe</a:t>
            </a:r>
            <a:r>
              <a:rPr lang="en-GB" sz="1200" kern="1200" dirty="0">
                <a:solidFill>
                  <a:schemeClr val="tx1"/>
                </a:solidFill>
                <a:effectLst/>
                <a:latin typeface="+mn-lt"/>
              </a:rPr>
              <a:t> y, una </a:t>
            </a:r>
            <a:r>
              <a:rPr lang="en-GB" sz="1200" kern="1200" dirty="0" err="1">
                <a:solidFill>
                  <a:schemeClr val="tx1"/>
                </a:solidFill>
                <a:effectLst/>
                <a:latin typeface="+mn-lt"/>
              </a:rPr>
              <a:t>vez</a:t>
            </a:r>
            <a:r>
              <a:rPr lang="en-GB" sz="1200" kern="1200" dirty="0">
                <a:solidFill>
                  <a:schemeClr val="tx1"/>
                </a:solidFill>
                <a:effectLst/>
                <a:latin typeface="+mn-lt"/>
              </a:rPr>
              <a:t> que se </a:t>
            </a:r>
            <a:r>
              <a:rPr lang="en-GB" sz="1200" kern="1200" dirty="0" err="1">
                <a:solidFill>
                  <a:schemeClr val="tx1"/>
                </a:solidFill>
                <a:effectLst/>
                <a:latin typeface="+mn-lt"/>
              </a:rPr>
              <a:t>emita</a:t>
            </a:r>
            <a:r>
              <a:rPr lang="en-GB" sz="1200" kern="1200" dirty="0">
                <a:solidFill>
                  <a:schemeClr val="tx1"/>
                </a:solidFill>
                <a:effectLst/>
                <a:latin typeface="+mn-lt"/>
              </a:rPr>
              <a:t> una nota de </a:t>
            </a:r>
            <a:r>
              <a:rPr lang="en-GB" sz="1200" kern="1200" dirty="0" err="1">
                <a:solidFill>
                  <a:schemeClr val="tx1"/>
                </a:solidFill>
                <a:effectLst/>
                <a:latin typeface="+mn-lt"/>
              </a:rPr>
              <a:t>orientación</a:t>
            </a:r>
            <a:r>
              <a:rPr lang="en-GB" sz="1200" kern="1200" dirty="0">
                <a:solidFill>
                  <a:schemeClr val="tx1"/>
                </a:solidFill>
                <a:effectLst/>
                <a:latin typeface="+mn-lt"/>
              </a:rPr>
              <a:t>, </a:t>
            </a:r>
            <a:r>
              <a:rPr lang="en-GB" sz="1200" kern="1200" dirty="0" err="1">
                <a:solidFill>
                  <a:schemeClr val="tx1"/>
                </a:solidFill>
                <a:effectLst/>
                <a:latin typeface="+mn-lt"/>
              </a:rPr>
              <a:t>consideren</a:t>
            </a:r>
            <a:r>
              <a:rPr lang="en-GB" sz="1200" kern="1200" dirty="0">
                <a:solidFill>
                  <a:schemeClr val="tx1"/>
                </a:solidFill>
                <a:effectLst/>
                <a:latin typeface="+mn-lt"/>
              </a:rPr>
              <a:t> </a:t>
            </a:r>
            <a:r>
              <a:rPr lang="en-GB" sz="1200" kern="1200" dirty="0" err="1">
                <a:solidFill>
                  <a:schemeClr val="tx1"/>
                </a:solidFill>
                <a:effectLst/>
                <a:latin typeface="+mn-lt"/>
              </a:rPr>
              <a:t>incorporar</a:t>
            </a:r>
            <a:r>
              <a:rPr lang="en-GB" sz="1200" kern="1200" dirty="0">
                <a:solidFill>
                  <a:schemeClr val="tx1"/>
                </a:solidFill>
                <a:effectLst/>
                <a:latin typeface="+mn-lt"/>
              </a:rPr>
              <a:t> </a:t>
            </a:r>
            <a:r>
              <a:rPr lang="en-GB" sz="1200" kern="1200" dirty="0" err="1">
                <a:solidFill>
                  <a:schemeClr val="tx1"/>
                </a:solidFill>
                <a:effectLst/>
                <a:latin typeface="+mn-lt"/>
              </a:rPr>
              <a:t>aspectos</a:t>
            </a:r>
            <a:r>
              <a:rPr lang="en-GB" sz="1200" kern="1200" dirty="0">
                <a:solidFill>
                  <a:schemeClr val="tx1"/>
                </a:solidFill>
                <a:effectLst/>
                <a:latin typeface="+mn-lt"/>
              </a:rPr>
              <a:t> </a:t>
            </a:r>
            <a:r>
              <a:rPr lang="en-GB" sz="1200" kern="1200" dirty="0" err="1">
                <a:solidFill>
                  <a:schemeClr val="tx1"/>
                </a:solidFill>
                <a:effectLst/>
                <a:latin typeface="+mn-lt"/>
              </a:rPr>
              <a:t>pertinentes</a:t>
            </a:r>
            <a:r>
              <a:rPr lang="en-GB" sz="1200" kern="1200" dirty="0">
                <a:solidFill>
                  <a:schemeClr val="tx1"/>
                </a:solidFill>
                <a:effectLst/>
                <a:latin typeface="+mn-lt"/>
              </a:rPr>
              <a:t> de la nota de </a:t>
            </a:r>
            <a:r>
              <a:rPr lang="en-GB" sz="1200" kern="1200" dirty="0" err="1">
                <a:solidFill>
                  <a:schemeClr val="tx1"/>
                </a:solidFill>
                <a:effectLst/>
                <a:latin typeface="+mn-lt"/>
              </a:rPr>
              <a:t>orientación</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a:t>
            </a:r>
            <a:r>
              <a:rPr lang="en-GB" sz="1200" kern="1200" dirty="0" err="1">
                <a:solidFill>
                  <a:schemeClr val="tx1"/>
                </a:solidFill>
                <a:effectLst/>
                <a:latin typeface="+mn-lt"/>
              </a:rPr>
              <a:t>esta</a:t>
            </a:r>
            <a:r>
              <a:rPr lang="en-GB" sz="1200" kern="1200" dirty="0">
                <a:solidFill>
                  <a:schemeClr val="tx1"/>
                </a:solidFill>
                <a:effectLst/>
                <a:latin typeface="+mn-lt"/>
              </a:rPr>
              <a:t> </a:t>
            </a:r>
            <a:r>
              <a:rPr lang="en-GB" sz="1200" kern="1200" dirty="0" err="1">
                <a:solidFill>
                  <a:schemeClr val="tx1"/>
                </a:solidFill>
                <a:effectLst/>
                <a:latin typeface="+mn-lt"/>
              </a:rPr>
              <a:t>sesión</a:t>
            </a:r>
            <a:r>
              <a:rPr lang="en-GB" sz="1200" kern="1200" dirty="0">
                <a:solidFill>
                  <a:schemeClr val="tx1"/>
                </a:solidFill>
                <a:effectLst/>
                <a:latin typeface="+mn-lt"/>
              </a:rPr>
              <a:t>. </a:t>
            </a:r>
          </a:p>
          <a:p>
            <a:endParaRPr lang="es-ES" sz="1200" kern="1200" baseline="0" dirty="0">
              <a:solidFill>
                <a:schemeClr val="tx1"/>
              </a:solidFill>
              <a:effectLst/>
              <a:latin typeface="+mn-lt"/>
              <a:ea typeface="+mn-ea"/>
              <a:cs typeface="+mn-cs"/>
            </a:endParaRPr>
          </a:p>
          <a:p>
            <a:r>
              <a:rPr lang="en-GB" sz="1200" b="1" kern="1200" dirty="0" err="1">
                <a:solidFill>
                  <a:schemeClr val="tx1"/>
                </a:solidFill>
                <a:effectLst/>
                <a:latin typeface="+mn-lt"/>
              </a:rPr>
              <a:t>Evaluación</a:t>
            </a:r>
            <a:r>
              <a:rPr lang="en-GB" sz="1200" b="1" kern="1200" dirty="0">
                <a:solidFill>
                  <a:schemeClr val="tx1"/>
                </a:solidFill>
                <a:effectLst/>
                <a:latin typeface="+mn-lt"/>
              </a:rPr>
              <a:t> de </a:t>
            </a:r>
            <a:r>
              <a:rPr lang="en-GB" sz="1200" b="1" kern="1200" dirty="0" err="1">
                <a:solidFill>
                  <a:schemeClr val="tx1"/>
                </a:solidFill>
                <a:effectLst/>
                <a:latin typeface="+mn-lt"/>
              </a:rPr>
              <a:t>conocimientos</a:t>
            </a:r>
            <a:endParaRPr lang="es-ES" sz="1200" kern="1200" dirty="0">
              <a:solidFill>
                <a:schemeClr val="tx1"/>
              </a:solidFill>
              <a:effectLst/>
              <a:latin typeface="+mn-lt"/>
              <a:ea typeface="+mn-ea"/>
              <a:cs typeface="+mn-cs"/>
            </a:endParaRPr>
          </a:p>
          <a:p>
            <a:r>
              <a:rPr lang="en-GB" sz="1200" kern="1200" dirty="0" err="1">
                <a:solidFill>
                  <a:schemeClr val="tx1"/>
                </a:solidFill>
                <a:effectLst/>
                <a:latin typeface="+mn-lt"/>
              </a:rPr>
              <a:t>Actualmente</a:t>
            </a:r>
            <a:r>
              <a:rPr lang="en-GB" sz="1200" kern="1200" dirty="0">
                <a:solidFill>
                  <a:schemeClr val="tx1"/>
                </a:solidFill>
                <a:effectLst/>
                <a:latin typeface="+mn-lt"/>
              </a:rPr>
              <a:t>, no </a:t>
            </a:r>
            <a:r>
              <a:rPr lang="en-GB" sz="1200" kern="1200" dirty="0" err="1">
                <a:solidFill>
                  <a:schemeClr val="tx1"/>
                </a:solidFill>
                <a:effectLst/>
                <a:latin typeface="+mn-lt"/>
              </a:rPr>
              <a:t>está</a:t>
            </a:r>
            <a:r>
              <a:rPr lang="en-GB" sz="1200" kern="1200" dirty="0">
                <a:solidFill>
                  <a:schemeClr val="tx1"/>
                </a:solidFill>
                <a:effectLst/>
                <a:latin typeface="+mn-lt"/>
              </a:rPr>
              <a:t> </a:t>
            </a:r>
            <a:r>
              <a:rPr lang="en-GB" sz="1200" kern="1200" dirty="0" err="1">
                <a:solidFill>
                  <a:schemeClr val="tx1"/>
                </a:solidFill>
                <a:effectLst/>
                <a:latin typeface="+mn-lt"/>
              </a:rPr>
              <a:t>prevista</a:t>
            </a:r>
            <a:r>
              <a:rPr lang="en-GB" sz="1200" kern="1200" dirty="0">
                <a:solidFill>
                  <a:schemeClr val="tx1"/>
                </a:solidFill>
                <a:effectLst/>
                <a:latin typeface="+mn-lt"/>
              </a:rPr>
              <a:t> </a:t>
            </a:r>
            <a:r>
              <a:rPr lang="en-GB" sz="1200" kern="1200" dirty="0" err="1">
                <a:solidFill>
                  <a:schemeClr val="tx1"/>
                </a:solidFill>
                <a:effectLst/>
                <a:latin typeface="+mn-lt"/>
              </a:rPr>
              <a:t>ninguna</a:t>
            </a:r>
            <a:r>
              <a:rPr lang="en-GB" sz="1200" kern="1200" dirty="0">
                <a:solidFill>
                  <a:schemeClr val="tx1"/>
                </a:solidFill>
                <a:effectLst/>
                <a:latin typeface="+mn-lt"/>
              </a:rPr>
              <a:t> </a:t>
            </a:r>
            <a:r>
              <a:rPr lang="en-GB" sz="1200" kern="1200" dirty="0" err="1">
                <a:solidFill>
                  <a:schemeClr val="tx1"/>
                </a:solidFill>
                <a:effectLst/>
                <a:latin typeface="+mn-lt"/>
              </a:rPr>
              <a:t>verificación</a:t>
            </a:r>
            <a:r>
              <a:rPr lang="en-GB" sz="1200" kern="1200" dirty="0">
                <a:solidFill>
                  <a:schemeClr val="tx1"/>
                </a:solidFill>
                <a:effectLst/>
                <a:latin typeface="+mn-lt"/>
              </a:rPr>
              <a:t> de </a:t>
            </a:r>
            <a:r>
              <a:rPr lang="en-GB" sz="1200" kern="1200" dirty="0" err="1">
                <a:solidFill>
                  <a:schemeClr val="tx1"/>
                </a:solidFill>
                <a:effectLst/>
                <a:latin typeface="+mn-lt"/>
              </a:rPr>
              <a:t>conocimiento</a:t>
            </a:r>
            <a:r>
              <a:rPr lang="en-GB" sz="1200" kern="1200" dirty="0">
                <a:solidFill>
                  <a:schemeClr val="tx1"/>
                </a:solidFill>
                <a:effectLst/>
                <a:latin typeface="+mn-lt"/>
              </a:rPr>
              <a:t> </a:t>
            </a:r>
            <a:r>
              <a:rPr lang="en-GB" sz="1200" kern="1200" dirty="0" err="1">
                <a:solidFill>
                  <a:schemeClr val="tx1"/>
                </a:solidFill>
                <a:effectLst/>
                <a:latin typeface="+mn-lt"/>
              </a:rPr>
              <a:t>específica</a:t>
            </a:r>
            <a:r>
              <a:rPr lang="en-GB" sz="1200" kern="1200" dirty="0">
                <a:solidFill>
                  <a:schemeClr val="tx1"/>
                </a:solidFill>
                <a:effectLst/>
                <a:latin typeface="+mn-lt"/>
              </a:rPr>
              <a:t> </a:t>
            </a:r>
            <a:r>
              <a:rPr lang="en-GB" sz="1200" kern="1200" dirty="0" err="1">
                <a:solidFill>
                  <a:schemeClr val="tx1"/>
                </a:solidFill>
                <a:effectLst/>
                <a:latin typeface="+mn-lt"/>
              </a:rPr>
              <a:t>además</a:t>
            </a:r>
            <a:r>
              <a:rPr lang="en-GB" sz="1200" kern="1200" dirty="0">
                <a:solidFill>
                  <a:schemeClr val="tx1"/>
                </a:solidFill>
                <a:effectLst/>
                <a:latin typeface="+mn-lt"/>
              </a:rPr>
              <a:t> de la </a:t>
            </a:r>
            <a:r>
              <a:rPr lang="en-GB" sz="1200" kern="1200" dirty="0" err="1">
                <a:solidFill>
                  <a:schemeClr val="tx1"/>
                </a:solidFill>
                <a:effectLst/>
                <a:latin typeface="+mn-lt"/>
              </a:rPr>
              <a:t>enumerada</a:t>
            </a:r>
            <a:r>
              <a:rPr lang="en-GB" sz="1200" kern="1200" dirty="0">
                <a:solidFill>
                  <a:schemeClr val="tx1"/>
                </a:solidFill>
                <a:effectLst/>
                <a:latin typeface="+mn-lt"/>
              </a:rPr>
              <a:t> </a:t>
            </a:r>
            <a:r>
              <a:rPr lang="en-GB" sz="1200" kern="1200" dirty="0" err="1">
                <a:solidFill>
                  <a:schemeClr val="tx1"/>
                </a:solidFill>
                <a:effectLst/>
                <a:latin typeface="+mn-lt"/>
              </a:rPr>
              <a:t>anteriormente</a:t>
            </a:r>
            <a:r>
              <a:rPr lang="en-GB" sz="1200" kern="1200" dirty="0">
                <a:solidFill>
                  <a:schemeClr val="tx1"/>
                </a:solidFill>
                <a:effectLst/>
                <a:latin typeface="+mn-lt"/>
              </a:rPr>
              <a:t> para </a:t>
            </a:r>
            <a:r>
              <a:rPr lang="en-GB" sz="1200" kern="1200" dirty="0" err="1">
                <a:solidFill>
                  <a:schemeClr val="tx1"/>
                </a:solidFill>
                <a:effectLst/>
                <a:latin typeface="+mn-lt"/>
              </a:rPr>
              <a:t>este</a:t>
            </a:r>
            <a:r>
              <a:rPr lang="en-GB" sz="1200" kern="1200" dirty="0">
                <a:solidFill>
                  <a:schemeClr val="tx1"/>
                </a:solidFill>
                <a:effectLst/>
                <a:latin typeface="+mn-lt"/>
              </a:rPr>
              <a:t> </a:t>
            </a:r>
            <a:r>
              <a:rPr lang="en-GB" sz="1200" kern="1200" dirty="0" err="1">
                <a:solidFill>
                  <a:schemeClr val="tx1"/>
                </a:solidFill>
                <a:effectLst/>
                <a:latin typeface="+mn-lt"/>
              </a:rPr>
              <a:t>curso</a:t>
            </a:r>
            <a:r>
              <a:rPr lang="en-GB" sz="1200" kern="1200" dirty="0">
                <a:solidFill>
                  <a:schemeClr val="tx1"/>
                </a:solidFill>
                <a:effectLst/>
                <a:latin typeface="+mn-lt"/>
              </a:rPr>
              <a:t>. No se ha </a:t>
            </a:r>
            <a:r>
              <a:rPr lang="en-GB" sz="1200" kern="1200" dirty="0" err="1">
                <a:solidFill>
                  <a:schemeClr val="tx1"/>
                </a:solidFill>
                <a:effectLst/>
                <a:latin typeface="+mn-lt"/>
              </a:rPr>
              <a:t>solicitado</a:t>
            </a:r>
            <a:r>
              <a:rPr lang="en-GB" sz="1200" kern="1200" dirty="0">
                <a:solidFill>
                  <a:schemeClr val="tx1"/>
                </a:solidFill>
                <a:effectLst/>
                <a:latin typeface="+mn-lt"/>
              </a:rPr>
              <a:t> </a:t>
            </a:r>
            <a:r>
              <a:rPr lang="en-GB" sz="1200" kern="1200" dirty="0" err="1">
                <a:solidFill>
                  <a:schemeClr val="tx1"/>
                </a:solidFill>
                <a:effectLst/>
                <a:latin typeface="+mn-lt"/>
              </a:rPr>
              <a:t>ninguna</a:t>
            </a:r>
            <a:r>
              <a:rPr lang="en-GB" sz="1200" kern="1200" dirty="0">
                <a:solidFill>
                  <a:schemeClr val="tx1"/>
                </a:solidFill>
                <a:effectLst/>
                <a:latin typeface="+mn-lt"/>
              </a:rPr>
              <a:t> </a:t>
            </a:r>
            <a:r>
              <a:rPr lang="en-GB" sz="1200" kern="1200" dirty="0" err="1">
                <a:solidFill>
                  <a:schemeClr val="tx1"/>
                </a:solidFill>
                <a:effectLst/>
                <a:latin typeface="+mn-lt"/>
              </a:rPr>
              <a:t>evaluación</a:t>
            </a:r>
            <a:r>
              <a:rPr lang="en-GB" sz="1200" kern="1200" dirty="0">
                <a:solidFill>
                  <a:schemeClr val="tx1"/>
                </a:solidFill>
                <a:effectLst/>
                <a:latin typeface="+mn-lt"/>
              </a:rPr>
              <a:t> </a:t>
            </a:r>
            <a:r>
              <a:rPr lang="en-GB" sz="1200" kern="1200" dirty="0" err="1">
                <a:solidFill>
                  <a:schemeClr val="tx1"/>
                </a:solidFill>
                <a:effectLst/>
                <a:latin typeface="+mn-lt"/>
              </a:rPr>
              <a:t>oficial</a:t>
            </a:r>
            <a:r>
              <a:rPr lang="en-GB" sz="1200" kern="1200" dirty="0">
                <a:solidFill>
                  <a:schemeClr val="tx1"/>
                </a:solidFill>
                <a:effectLst/>
                <a:latin typeface="+mn-lt"/>
              </a:rPr>
              <a:t> </a:t>
            </a:r>
          </a:p>
          <a:p>
            <a:endParaRPr lang="es-ES" sz="1200" kern="1200" baseline="0" dirty="0">
              <a:solidFill>
                <a:schemeClr val="tx1"/>
              </a:solidFill>
              <a:effectLst/>
              <a:latin typeface="+mn-lt"/>
              <a:ea typeface="+mn-ea"/>
              <a:cs typeface="+mn-cs"/>
            </a:endParaRPr>
          </a:p>
          <a:p>
            <a:endParaRPr lang="es-ES" baseline="0"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167</a:t>
            </a:fld>
            <a:endParaRPr lang="es-ES"/>
          </a:p>
        </p:txBody>
      </p:sp>
    </p:spTree>
    <p:extLst>
      <p:ext uri="{BB962C8B-B14F-4D97-AF65-F5344CB8AC3E}">
        <p14:creationId xmlns:p14="http://schemas.microsoft.com/office/powerpoint/2010/main" val="32507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a:solidFill>
                  <a:schemeClr val="tx1"/>
                </a:solidFill>
                <a:effectLst/>
                <a:latin typeface="+mn-lt"/>
              </a:rPr>
              <a:t>Es importante que los delegados entiendan cuáles son los objetivos de la lección. Estos deberían ser objetivos "INTELIGENTES" y explicados en detalle a los delegados antes de que comience la sesión, utilizando la información en la diapositiva.</a:t>
            </a:r>
            <a:r>
              <a:rPr dirty="0"/>
              <a:t> </a:t>
            </a:r>
            <a:endParaRPr lang="es-ES"/>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168</a:t>
            </a:fld>
            <a:endParaRPr lang="es-ES"/>
          </a:p>
        </p:txBody>
      </p:sp>
    </p:spTree>
    <p:extLst>
      <p:ext uri="{BB962C8B-B14F-4D97-AF65-F5344CB8AC3E}">
        <p14:creationId xmlns:p14="http://schemas.microsoft.com/office/powerpoint/2010/main" val="17289354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a:solidFill>
                  <a:schemeClr val="tx1"/>
                </a:solidFill>
                <a:effectLst/>
                <a:latin typeface="+mn-lt"/>
              </a:rPr>
              <a:t>Es importante que los delegados entiendan cuáles son los objetivos de la lección. Estos deberían ser objetivos "INTELIGENTES" y explicados en detalle a los delegados antes de que comience la sesión, utilizando la información en la diapositiva.</a:t>
            </a:r>
            <a:r>
              <a:rPr dirty="0"/>
              <a:t> </a:t>
            </a:r>
            <a:endParaRPr lang="es-ES"/>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169</a:t>
            </a:fld>
            <a:endParaRPr lang="es-ES"/>
          </a:p>
        </p:txBody>
      </p:sp>
    </p:spTree>
    <p:extLst>
      <p:ext uri="{BB962C8B-B14F-4D97-AF65-F5344CB8AC3E}">
        <p14:creationId xmlns:p14="http://schemas.microsoft.com/office/powerpoint/2010/main" val="933141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rPr>
              <a:t>No es necesario revisar las listas completas de tipos y fuentes de prueba que se identificaron en la sección de tecnología de este </a:t>
            </a:r>
            <a:r>
              <a:rPr lang="en-GB" sz="1200" kern="1200" dirty="0" err="1">
                <a:solidFill>
                  <a:schemeClr val="tx1"/>
                </a:solidFill>
                <a:latin typeface="+mn-lt"/>
              </a:rPr>
              <a:t>curso</a:t>
            </a:r>
            <a:r>
              <a:rPr lang="en-GB" sz="1200" kern="1200" dirty="0">
                <a:solidFill>
                  <a:schemeClr val="tx1"/>
                </a:solidFill>
                <a:latin typeface="+mn-lt"/>
              </a:rPr>
              <a:t>. El formador debe recapitular usando la lista que se creó al comienzo de esta sesión.</a:t>
            </a:r>
          </a:p>
          <a:p>
            <a:r>
              <a:rPr lang="en-GB" sz="1200" kern="1200" dirty="0">
                <a:solidFill>
                  <a:schemeClr val="tx1"/>
                </a:solidFill>
                <a:latin typeface="+mn-lt"/>
              </a:rPr>
              <a:t>Las fuentes cubren cualquier dispositivo </a:t>
            </a:r>
            <a:r>
              <a:rPr lang="en-GB" sz="1200" kern="1200" dirty="0" err="1">
                <a:solidFill>
                  <a:schemeClr val="tx1"/>
                </a:solidFill>
                <a:latin typeface="+mn-lt"/>
              </a:rPr>
              <a:t>electrónico</a:t>
            </a:r>
            <a:r>
              <a:rPr lang="en-GB" sz="1200" kern="1200" dirty="0">
                <a:solidFill>
                  <a:schemeClr val="tx1"/>
                </a:solidFill>
                <a:latin typeface="+mn-lt"/>
              </a:rPr>
              <a:t>. El formador tal vez desee identificar en esta etapa la importancia de la prueba electrónica de diferentes dispositivos y el papel que han desempeñado en los casos. </a:t>
            </a:r>
          </a:p>
          <a:p>
            <a:r>
              <a:rPr lang="en-GB" sz="1200" kern="1200" dirty="0">
                <a:solidFill>
                  <a:schemeClr val="tx1"/>
                </a:solidFill>
                <a:latin typeface="+mn-lt"/>
              </a:rPr>
              <a:t>Los tipos de prueba a ser cubiertos son aquellos que involucran:</a:t>
            </a:r>
          </a:p>
          <a:p>
            <a:r>
              <a:rPr lang="en-GB" sz="1200" kern="1200" dirty="0">
                <a:solidFill>
                  <a:schemeClr val="tx1"/>
                </a:solidFill>
                <a:latin typeface="+mn-lt"/>
              </a:rPr>
              <a:t>Datos estáticos</a:t>
            </a:r>
          </a:p>
          <a:p>
            <a:r>
              <a:rPr lang="en-GB" sz="1200" kern="1200" dirty="0">
                <a:solidFill>
                  <a:schemeClr val="tx1"/>
                </a:solidFill>
                <a:latin typeface="+mn-lt"/>
              </a:rPr>
              <a:t>Datos en tiempo real</a:t>
            </a:r>
          </a:p>
          <a:p>
            <a:r>
              <a:rPr lang="en-GB" sz="1200" kern="1200" dirty="0">
                <a:solidFill>
                  <a:schemeClr val="tx1"/>
                </a:solidFill>
                <a:latin typeface="+mn-lt"/>
              </a:rPr>
              <a:t>Datos de Internet</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a:t>
            </a:fld>
            <a:endParaRPr lang="es-ES" dirty="0"/>
          </a:p>
        </p:txBody>
      </p:sp>
    </p:spTree>
    <p:extLst>
      <p:ext uri="{BB962C8B-B14F-4D97-AF65-F5344CB8AC3E}">
        <p14:creationId xmlns:p14="http://schemas.microsoft.com/office/powerpoint/2010/main" val="3727989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en-GB" sz="1200" kern="1200" dirty="0">
                <a:solidFill>
                  <a:schemeClr val="tx1"/>
                </a:solidFill>
                <a:effectLst/>
                <a:latin typeface="+mn-lt"/>
              </a:rPr>
              <a:t>El </a:t>
            </a:r>
            <a:r>
              <a:rPr lang="en-GB" sz="1200" kern="1200" dirty="0" err="1">
                <a:solidFill>
                  <a:schemeClr val="tx1"/>
                </a:solidFill>
                <a:effectLst/>
                <a:latin typeface="+mn-lt"/>
              </a:rPr>
              <a:t>formador</a:t>
            </a:r>
            <a:r>
              <a:rPr lang="en-GB" sz="1200" kern="1200" dirty="0">
                <a:solidFill>
                  <a:schemeClr val="tx1"/>
                </a:solidFill>
                <a:effectLst/>
                <a:latin typeface="+mn-lt"/>
              </a:rPr>
              <a:t> debe </a:t>
            </a:r>
            <a:r>
              <a:rPr lang="en-GB" sz="1200" kern="1200" dirty="0" err="1">
                <a:solidFill>
                  <a:schemeClr val="tx1"/>
                </a:solidFill>
                <a:effectLst/>
                <a:latin typeface="+mn-lt"/>
              </a:rPr>
              <a:t>dar</a:t>
            </a:r>
            <a:r>
              <a:rPr lang="en-GB" sz="1200" kern="1200" dirty="0">
                <a:solidFill>
                  <a:schemeClr val="tx1"/>
                </a:solidFill>
                <a:effectLst/>
                <a:latin typeface="+mn-lt"/>
              </a:rPr>
              <a:t> a los </a:t>
            </a:r>
            <a:r>
              <a:rPr lang="en-GB" sz="1200" kern="1200" dirty="0" err="1">
                <a:solidFill>
                  <a:schemeClr val="tx1"/>
                </a:solidFill>
                <a:effectLst/>
                <a:latin typeface="+mn-lt"/>
              </a:rPr>
              <a:t>participantes</a:t>
            </a:r>
            <a:r>
              <a:rPr lang="en-GB" sz="1200" kern="1200" dirty="0">
                <a:solidFill>
                  <a:schemeClr val="tx1"/>
                </a:solidFill>
                <a:effectLst/>
                <a:latin typeface="+mn-lt"/>
              </a:rPr>
              <a:t> la </a:t>
            </a:r>
            <a:r>
              <a:rPr lang="en-GB" sz="1200" kern="1200" dirty="0" err="1">
                <a:solidFill>
                  <a:schemeClr val="tx1"/>
                </a:solidFill>
                <a:effectLst/>
                <a:latin typeface="+mn-lt"/>
              </a:rPr>
              <a:t>oportunidad</a:t>
            </a:r>
            <a:r>
              <a:rPr lang="en-GB" sz="1200" kern="1200" dirty="0">
                <a:solidFill>
                  <a:schemeClr val="tx1"/>
                </a:solidFill>
                <a:effectLst/>
                <a:latin typeface="+mn-lt"/>
              </a:rPr>
              <a:t> de </a:t>
            </a:r>
            <a:r>
              <a:rPr lang="en-GB" sz="1200" kern="1200" dirty="0" err="1">
                <a:solidFill>
                  <a:schemeClr val="tx1"/>
                </a:solidFill>
                <a:effectLst/>
                <a:latin typeface="+mn-lt"/>
              </a:rPr>
              <a:t>hacer</a:t>
            </a:r>
            <a:r>
              <a:rPr lang="en-GB" sz="1200" kern="1200" dirty="0">
                <a:solidFill>
                  <a:schemeClr val="tx1"/>
                </a:solidFill>
                <a:effectLst/>
                <a:latin typeface="+mn-lt"/>
              </a:rPr>
              <a:t> </a:t>
            </a:r>
            <a:r>
              <a:rPr lang="en-GB" sz="1200" kern="1200" dirty="0" err="1">
                <a:solidFill>
                  <a:schemeClr val="tx1"/>
                </a:solidFill>
                <a:effectLst/>
                <a:latin typeface="+mn-lt"/>
              </a:rPr>
              <a:t>cualquier</a:t>
            </a:r>
            <a:r>
              <a:rPr lang="en-GB" sz="1200" kern="1200" dirty="0">
                <a:solidFill>
                  <a:schemeClr val="tx1"/>
                </a:solidFill>
                <a:effectLst/>
                <a:latin typeface="+mn-lt"/>
              </a:rPr>
              <a:t> </a:t>
            </a:r>
            <a:r>
              <a:rPr lang="en-GB" sz="1200" kern="1200" dirty="0" err="1">
                <a:solidFill>
                  <a:schemeClr val="tx1"/>
                </a:solidFill>
                <a:effectLst/>
                <a:latin typeface="+mn-lt"/>
              </a:rPr>
              <a:t>pregunta</a:t>
            </a:r>
            <a:r>
              <a:rPr lang="en-GB" sz="1200" kern="1200" dirty="0">
                <a:solidFill>
                  <a:schemeClr val="tx1"/>
                </a:solidFill>
                <a:effectLst/>
                <a:latin typeface="+mn-lt"/>
              </a:rPr>
              <a:t> </a:t>
            </a:r>
            <a:r>
              <a:rPr lang="en-GB" sz="1200" kern="1200" dirty="0" err="1">
                <a:solidFill>
                  <a:schemeClr val="tx1"/>
                </a:solidFill>
                <a:effectLst/>
                <a:latin typeface="+mn-lt"/>
              </a:rPr>
              <a:t>relacionada</a:t>
            </a:r>
            <a:r>
              <a:rPr lang="en-GB" sz="1200" kern="1200">
                <a:solidFill>
                  <a:schemeClr val="tx1"/>
                </a:solidFill>
                <a:effectLst/>
                <a:latin typeface="+mn-lt"/>
              </a:rPr>
              <a:t> con </a:t>
            </a:r>
            <a:r>
              <a:rPr lang="en-GB" sz="1200" kern="1200" dirty="0">
                <a:solidFill>
                  <a:schemeClr val="tx1"/>
                </a:solidFill>
                <a:effectLst/>
                <a:latin typeface="+mn-lt"/>
              </a:rPr>
              <a:t>la </a:t>
            </a:r>
            <a:r>
              <a:rPr lang="en-GB" sz="1200" kern="1200" dirty="0" err="1">
                <a:solidFill>
                  <a:schemeClr val="tx1"/>
                </a:solidFill>
                <a:effectLst/>
                <a:latin typeface="+mn-lt"/>
              </a:rPr>
              <a:t>lección</a:t>
            </a:r>
            <a:r>
              <a:rPr lang="en-GB" sz="1200" kern="1200" dirty="0">
                <a:solidFill>
                  <a:schemeClr val="tx1"/>
                </a:solidFill>
                <a:effectLst/>
                <a:latin typeface="+mn-lt"/>
              </a:rPr>
              <a:t>.</a:t>
            </a:r>
            <a:endParaRPr lang="es-ES"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170</a:t>
            </a:fld>
            <a:endParaRPr lang="es-ES"/>
          </a:p>
        </p:txBody>
      </p:sp>
    </p:spTree>
    <p:extLst>
      <p:ext uri="{BB962C8B-B14F-4D97-AF65-F5344CB8AC3E}">
        <p14:creationId xmlns:p14="http://schemas.microsoft.com/office/powerpoint/2010/main" val="430308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Se recomienda que el formador obtenga varias piezas del equipo informático para usar en la siguiente sección. Estas deben incluir elementos que contendrán pruebas y otros que no, tales como cargadores, cables, etc. Estos pueden ser entregados a los delegados y cada uno le preguntará si la pieza de equipo que contienen puede o no contener una prueba electrónica. Es importante destacar durante la sesión que, además de la prueba electrónica, los elementos pueden contener prueba tradicional, como huellas dactilares o ADN. Las diapositivas que representan y describen los dispositivos están presentes para proporcionar asistencia a un formador donde no ha sido posible adquirir dispositivos físicos para el curso. El formador puede simplemente esconder estas diapositivas donde se usan los dispositivos o utilizarlos como material de soporte.</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16</a:t>
            </a:fld>
            <a:endParaRPr lang="es-ES" dirty="0"/>
          </a:p>
        </p:txBody>
      </p:sp>
    </p:spTree>
    <p:extLst>
      <p:ext uri="{BB962C8B-B14F-4D97-AF65-F5344CB8AC3E}">
        <p14:creationId xmlns:p14="http://schemas.microsoft.com/office/powerpoint/2010/main" val="56644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Estas definiciones cubren los dispositivos enumerados en la página 17 en adelante en la </a:t>
            </a:r>
            <a:r>
              <a:rPr lang="es-ES" dirty="0"/>
              <a:t>G</a:t>
            </a:r>
            <a:r>
              <a:rPr dirty="0" err="1"/>
              <a:t>uía</a:t>
            </a:r>
            <a:r>
              <a:rPr dirty="0"/>
              <a:t> de </a:t>
            </a:r>
            <a:r>
              <a:rPr lang="es-ES" dirty="0"/>
              <a:t>P</a:t>
            </a:r>
            <a:r>
              <a:rPr dirty="0" err="1"/>
              <a:t>rueba</a:t>
            </a:r>
            <a:r>
              <a:rPr dirty="0"/>
              <a:t> </a:t>
            </a:r>
            <a:r>
              <a:rPr lang="es-ES" dirty="0"/>
              <a:t>E</a:t>
            </a:r>
            <a:r>
              <a:rPr dirty="0" err="1"/>
              <a:t>lectrónica</a:t>
            </a:r>
            <a:r>
              <a:rPr dirty="0"/>
              <a:t> COE.</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17</a:t>
            </a:fld>
            <a:endParaRPr lang="es-ES" dirty="0"/>
          </a:p>
        </p:txBody>
      </p:sp>
    </p:spTree>
    <p:extLst>
      <p:ext uri="{BB962C8B-B14F-4D97-AF65-F5344CB8AC3E}">
        <p14:creationId xmlns:p14="http://schemas.microsoft.com/office/powerpoint/2010/main" val="28405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Se incluyen las siguientes 25 diapositivas, junto con información de apoyo para que los formadores utilicen para identificar las fuentes de </a:t>
            </a:r>
            <a:r>
              <a:rPr dirty="0" err="1"/>
              <a:t>prueba</a:t>
            </a:r>
            <a:r>
              <a:rPr dirty="0"/>
              <a:t>.</a:t>
            </a:r>
            <a:r>
              <a:rPr lang="es-ES" dirty="0"/>
              <a:t> </a:t>
            </a:r>
            <a:r>
              <a:rPr dirty="0"/>
              <a:t>Est</a:t>
            </a:r>
            <a:r>
              <a:rPr lang="es-ES" dirty="0"/>
              <a:t>a</a:t>
            </a:r>
            <a:r>
              <a:rPr dirty="0"/>
              <a:t>s pueden ser </a:t>
            </a:r>
            <a:r>
              <a:rPr dirty="0" err="1"/>
              <a:t>reemplazad</a:t>
            </a:r>
            <a:r>
              <a:rPr lang="es-ES" dirty="0"/>
              <a:t>a</a:t>
            </a:r>
            <a:r>
              <a:rPr dirty="0"/>
              <a:t>s o </a:t>
            </a:r>
            <a:r>
              <a:rPr dirty="0" err="1"/>
              <a:t>complementad</a:t>
            </a:r>
            <a:r>
              <a:rPr lang="es-ES" dirty="0"/>
              <a:t>a</a:t>
            </a:r>
            <a:r>
              <a:rPr dirty="0"/>
              <a:t>s por equipos físicos recomendados para su uso en el plan de lecciones de la guía del formador.</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18</a:t>
            </a:fld>
            <a:endParaRPr lang="es-ES" dirty="0"/>
          </a:p>
        </p:txBody>
      </p:sp>
    </p:spTree>
    <p:extLst>
      <p:ext uri="{BB962C8B-B14F-4D97-AF65-F5344CB8AC3E}">
        <p14:creationId xmlns:p14="http://schemas.microsoft.com/office/powerpoint/2010/main" val="1336262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Las unidades de disco duro (HDD) son los principales dispositivos de almacenamiento dentro de los sistemas informáticos. </a:t>
            </a:r>
            <a:r>
              <a:rPr dirty="0"/>
              <a:t>Consisten en una placa de circuito, datos y conexiones de potencia.</a:t>
            </a:r>
            <a:r>
              <a:rPr lang="en-US" sz="1200" kern="1200" dirty="0">
                <a:solidFill>
                  <a:schemeClr val="tx1"/>
                </a:solidFill>
                <a:effectLst/>
                <a:latin typeface="+mn-lt"/>
              </a:rPr>
              <a:t> </a:t>
            </a:r>
            <a:r>
              <a:rPr dirty="0"/>
              <a:t>Dentro de la unidad de disco duro hay placas de cerámica, metal o vidrio </a:t>
            </a:r>
            <a:r>
              <a:rPr dirty="0" err="1"/>
              <a:t>magnéticamente</a:t>
            </a:r>
            <a:r>
              <a:rPr dirty="0"/>
              <a:t> </a:t>
            </a:r>
            <a:r>
              <a:rPr dirty="0" err="1"/>
              <a:t>cargad</a:t>
            </a:r>
            <a:r>
              <a:rPr lang="es-ES" dirty="0"/>
              <a:t>a</a:t>
            </a:r>
            <a:r>
              <a:rPr dirty="0"/>
              <a:t>s (es decir, </a:t>
            </a:r>
            <a:r>
              <a:rPr lang="es-ES" dirty="0"/>
              <a:t>platos</a:t>
            </a:r>
            <a:r>
              <a:rPr dirty="0"/>
              <a:t> o discos) que giran a alta velocidad.</a:t>
            </a:r>
            <a:r>
              <a:rPr lang="en-US" sz="1200" kern="1200" dirty="0">
                <a:solidFill>
                  <a:schemeClr val="tx1"/>
                </a:solidFill>
                <a:effectLst/>
                <a:latin typeface="+mn-lt"/>
              </a:rPr>
              <a:t> </a:t>
            </a:r>
            <a:r>
              <a:rPr dirty="0"/>
              <a:t>Un brazo recorre la superficie de la placa como en los tocadiscos antiguos y 'escribe' los datos en el disco.</a:t>
            </a:r>
            <a:r>
              <a:rPr lang="en-US" sz="1200" kern="1200" dirty="0">
                <a:solidFill>
                  <a:schemeClr val="tx1"/>
                </a:solidFill>
                <a:effectLst/>
                <a:latin typeface="+mn-lt"/>
              </a:rPr>
              <a:t> </a:t>
            </a:r>
            <a:r>
              <a:rPr dirty="0"/>
              <a:t>Es habitual descubrir unidades de disco duro separadas durante un registro que no están conectadas o instaladas en un sistema informático.</a:t>
            </a:r>
            <a:r>
              <a:rPr lang="en-US" sz="1200" kern="1200" dirty="0">
                <a:solidFill>
                  <a:schemeClr val="tx1"/>
                </a:solidFill>
                <a:effectLst/>
                <a:latin typeface="+mn-lt"/>
              </a:rPr>
              <a:t> </a:t>
            </a:r>
            <a:r>
              <a:rPr dirty="0"/>
              <a:t>Por lo general, una unidad de disco duro en computadoras de escritorio medirá 3,5 pulgadas (8,9 cm) de ancho y 2,5 pulgadas (6,35 cm) en computadoras portátiles.</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Los discos de estado sólido (SSD) tienen una estructura diferente a los discos duros y cada vez son más populares.</a:t>
            </a:r>
            <a:r>
              <a:rPr dirty="0"/>
              <a:t> En lugar de almacenar datos en placas, los discos de estado sólido almacenan datos usando microchips y no tienen partes móviles.</a:t>
            </a:r>
            <a:r>
              <a:rPr lang="en-US" sz="1200" kern="1200" dirty="0">
                <a:solidFill>
                  <a:schemeClr val="tx1"/>
                </a:solidFill>
                <a:effectLst/>
                <a:latin typeface="+mn-lt"/>
              </a:rPr>
              <a:t> </a:t>
            </a:r>
            <a:r>
              <a:rPr dirty="0"/>
              <a:t>Como tales, es menos probable que se dañen al caer o golpearse y ofrecen un acceso más rápido a los datos.</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19</a:t>
            </a:fld>
            <a:endParaRPr lang="es-ES" dirty="0"/>
          </a:p>
        </p:txBody>
      </p:sp>
    </p:spTree>
    <p:extLst>
      <p:ext uri="{BB962C8B-B14F-4D97-AF65-F5344CB8AC3E}">
        <p14:creationId xmlns:p14="http://schemas.microsoft.com/office/powerpoint/2010/main" val="58899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El Disco compacto (CD), Disco de vídeo digital (DVD) y Disco blu-ray (BD) se utilizan generalmente para el almacenamiento de archivos de vídeo o audio de gran tamaño.</a:t>
            </a:r>
            <a:r>
              <a:rPr lang="en-US" sz="1200" kern="1200" dirty="0">
                <a:solidFill>
                  <a:schemeClr val="tx1"/>
                </a:solidFill>
                <a:effectLst/>
                <a:latin typeface="+mn-lt"/>
              </a:rPr>
              <a:t> </a:t>
            </a:r>
            <a:r>
              <a:rPr dirty="0"/>
              <a:t>Sin embargo, también pueden contener grandes cantidades de otros tipos de datos que pueden ser de valor probatorio.</a:t>
            </a:r>
            <a:r>
              <a:rPr lang="en-US" sz="1200" kern="1200" dirty="0">
                <a:solidFill>
                  <a:schemeClr val="tx1"/>
                </a:solidFill>
                <a:effectLst/>
                <a:latin typeface="+mn-lt"/>
              </a:rPr>
              <a:t> </a:t>
            </a:r>
            <a:r>
              <a:rPr dirty="0"/>
              <a:t>Aunque parecen muy similares, las capacidades de almacenamiento varían mucho.</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20</a:t>
            </a:fld>
            <a:endParaRPr lang="es-ES" dirty="0"/>
          </a:p>
        </p:txBody>
      </p:sp>
    </p:spTree>
    <p:extLst>
      <p:ext uri="{BB962C8B-B14F-4D97-AF65-F5344CB8AC3E}">
        <p14:creationId xmlns:p14="http://schemas.microsoft.com/office/powerpoint/2010/main" val="43859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Las tarjetas de memoria, también conocidas como tarjetas flash, también son dispositivos para almacenar información digital. </a:t>
            </a:r>
            <a:r>
              <a:rPr dirty="0"/>
              <a:t>Se usan en dispositivos como cámaras digitales, teléfonos móviles, computadoras portátiles, reproductores de música y consolas de juegos.</a:t>
            </a:r>
            <a:r>
              <a:rPr lang="en-US" sz="1200" kern="1200" dirty="0">
                <a:solidFill>
                  <a:schemeClr val="tx1"/>
                </a:solidFill>
                <a:effectLst/>
                <a:latin typeface="+mn-lt"/>
              </a:rPr>
              <a:t> </a:t>
            </a:r>
            <a:r>
              <a:rPr dirty="0"/>
              <a:t>Conservan datos sin energía y pueden almacenar grandes cantidades de datos siendo a su vez fáciles de ocultar.</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21</a:t>
            </a:fld>
            <a:endParaRPr lang="es-ES" dirty="0"/>
          </a:p>
        </p:txBody>
      </p:sp>
    </p:spTree>
    <p:extLst>
      <p:ext uri="{BB962C8B-B14F-4D97-AF65-F5344CB8AC3E}">
        <p14:creationId xmlns:p14="http://schemas.microsoft.com/office/powerpoint/2010/main" val="47057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a:solidFill>
                  <a:schemeClr val="tx1"/>
                </a:solidFill>
                <a:latin typeface="+mn-lt"/>
              </a:rPr>
              <a:t>Agenda</a:t>
            </a:r>
            <a:endParaRPr lang="es-ES" sz="1200" kern="1200" dirty="0">
              <a:solidFill>
                <a:schemeClr val="tx1"/>
              </a:solidFill>
              <a:latin typeface="+mn-lt"/>
              <a:ea typeface="+mn-ea"/>
              <a:cs typeface="+mn-cs"/>
            </a:endParaRPr>
          </a:p>
          <a:p>
            <a:r>
              <a:rPr lang="en-GB" sz="1200" kern="1200" dirty="0">
                <a:solidFill>
                  <a:schemeClr val="tx1"/>
                </a:solidFill>
                <a:effectLst/>
                <a:latin typeface="+mn-lt"/>
              </a:rPr>
              <a:t>La diapositiva de la agenda enumera las partes de la sesión y el formador debe pasar por esta elaboración cuando sea necesario sobre aspectos específicos, que tienen énfasis para grupos particulares de </a:t>
            </a:r>
            <a:r>
              <a:rPr lang="en-GB" sz="1200" kern="1200" dirty="0" err="1">
                <a:solidFill>
                  <a:schemeClr val="tx1"/>
                </a:solidFill>
                <a:effectLst/>
                <a:latin typeface="+mn-lt"/>
              </a:rPr>
              <a:t>estudiantes</a:t>
            </a:r>
            <a:r>
              <a:rPr lang="en-GB" sz="1200" kern="1200" dirty="0">
                <a:solidFill>
                  <a:schemeClr val="tx1"/>
                </a:solidFill>
                <a:effectLst/>
                <a:latin typeface="+mn-lt"/>
              </a:rPr>
              <a:t>. El formador debe explicar cómo se entregarán los materiales y que habrá tiempo para la interacción y las </a:t>
            </a:r>
            <a:r>
              <a:rPr lang="en-GB" sz="1200" kern="1200" dirty="0" err="1">
                <a:solidFill>
                  <a:schemeClr val="tx1"/>
                </a:solidFill>
                <a:effectLst/>
                <a:latin typeface="+mn-lt"/>
              </a:rPr>
              <a:t>preguntas</a:t>
            </a:r>
            <a:r>
              <a:rPr lang="en-GB" sz="1200" kern="1200" dirty="0">
                <a:solidFill>
                  <a:schemeClr val="tx1"/>
                </a:solidFill>
                <a:effectLst/>
                <a:latin typeface="+mn-lt"/>
              </a:rPr>
              <a:t>. El formador debe enfatizar que esta formación está diseñada para ser interactiva y que se espera que los delegados participen en </a:t>
            </a:r>
            <a:r>
              <a:rPr lang="en-GB" sz="1200" kern="1200" dirty="0" err="1">
                <a:solidFill>
                  <a:schemeClr val="tx1"/>
                </a:solidFill>
                <a:effectLst/>
                <a:latin typeface="+mn-lt"/>
              </a:rPr>
              <a:t>todo</a:t>
            </a:r>
            <a:r>
              <a:rPr lang="en-GB" sz="1200" kern="1200" dirty="0">
                <a:solidFill>
                  <a:schemeClr val="tx1"/>
                </a:solidFill>
                <a:effectLst/>
                <a:latin typeface="+mn-lt"/>
              </a:rPr>
              <a:t>. El formador debe explicar si hay una evaluación y qué forma tendría, incluidos los detalles de cualquier nota para aprobar que se </a:t>
            </a:r>
            <a:r>
              <a:rPr lang="en-GB" sz="1200" kern="1200" dirty="0" err="1">
                <a:solidFill>
                  <a:schemeClr val="tx1"/>
                </a:solidFill>
                <a:effectLst/>
                <a:latin typeface="+mn-lt"/>
              </a:rPr>
              <a:t>aplique</a:t>
            </a:r>
            <a:r>
              <a:rPr lang="en-GB" sz="1200" kern="1200" dirty="0">
                <a:solidFill>
                  <a:schemeClr val="tx1"/>
                </a:solidFill>
                <a:effectLst/>
                <a:latin typeface="+mn-lt"/>
              </a:rPr>
              <a:t>. (No se incluye </a:t>
            </a:r>
            <a:r>
              <a:rPr lang="en-GB" sz="1200" kern="1200" dirty="0" err="1">
                <a:solidFill>
                  <a:schemeClr val="tx1"/>
                </a:solidFill>
                <a:effectLst/>
                <a:latin typeface="+mn-lt"/>
              </a:rPr>
              <a:t>ninguna</a:t>
            </a:r>
            <a:r>
              <a:rPr lang="en-GB" sz="1200" kern="1200" dirty="0">
                <a:solidFill>
                  <a:schemeClr val="tx1"/>
                </a:solidFill>
                <a:effectLst/>
                <a:latin typeface="+mn-lt"/>
              </a:rPr>
              <a:t> </a:t>
            </a:r>
            <a:r>
              <a:rPr lang="en-GB" sz="1200" kern="1200" dirty="0" err="1">
                <a:solidFill>
                  <a:schemeClr val="tx1"/>
                </a:solidFill>
                <a:effectLst/>
                <a:latin typeface="+mn-lt"/>
              </a:rPr>
              <a:t>evaluación</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a:t>
            </a:r>
            <a:r>
              <a:rPr lang="en-GB" sz="1200" kern="1200" dirty="0" err="1">
                <a:solidFill>
                  <a:schemeClr val="tx1"/>
                </a:solidFill>
                <a:effectLst/>
                <a:latin typeface="+mn-lt"/>
              </a:rPr>
              <a:t>este</a:t>
            </a:r>
            <a:r>
              <a:rPr lang="en-GB" sz="1200" kern="1200" dirty="0">
                <a:solidFill>
                  <a:schemeClr val="tx1"/>
                </a:solidFill>
                <a:effectLst/>
                <a:latin typeface="+mn-lt"/>
              </a:rPr>
              <a:t> </a:t>
            </a:r>
            <a:r>
              <a:rPr lang="en-GB" sz="1200" kern="1200" dirty="0" err="1">
                <a:solidFill>
                  <a:schemeClr val="tx1"/>
                </a:solidFill>
                <a:effectLst/>
                <a:latin typeface="+mn-lt"/>
              </a:rPr>
              <a:t>programa</a:t>
            </a:r>
            <a:r>
              <a:rPr lang="en-GB" sz="1200" kern="1200" dirty="0">
                <a:solidFill>
                  <a:schemeClr val="tx1"/>
                </a:solidFill>
                <a:effectLst/>
                <a:latin typeface="+mn-lt"/>
              </a:rPr>
              <a:t> </a:t>
            </a:r>
            <a:r>
              <a:rPr lang="en-GB" sz="1200" kern="1200" dirty="0" err="1">
                <a:solidFill>
                  <a:schemeClr val="tx1"/>
                </a:solidFill>
                <a:effectLst/>
                <a:latin typeface="+mn-lt"/>
              </a:rPr>
              <a:t>piloto</a:t>
            </a:r>
            <a:r>
              <a:rPr lang="en-GB" sz="1200" kern="1200" dirty="0">
                <a:solidFill>
                  <a:schemeClr val="tx1"/>
                </a:solidFill>
                <a:effectLst/>
                <a:latin typeface="+mn-lt"/>
              </a:rPr>
              <a:t>).</a:t>
            </a:r>
            <a:r>
              <a:rPr dirty="0"/>
              <a:t> </a:t>
            </a:r>
            <a:endParaRPr lang="es-ES" sz="1200" i="0" kern="1200" dirty="0">
              <a:solidFill>
                <a:schemeClr val="tx1"/>
              </a:solidFill>
              <a:latin typeface="+mn-lt"/>
              <a:ea typeface="+mn-ea"/>
              <a:cs typeface="+mn-cs"/>
            </a:endParaRPr>
          </a:p>
          <a:p>
            <a:endParaRPr lang="es-ES" sz="120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s-ES" dirty="0"/>
          </a:p>
        </p:txBody>
      </p:sp>
    </p:spTree>
    <p:extLst>
      <p:ext uri="{BB962C8B-B14F-4D97-AF65-F5344CB8AC3E}">
        <p14:creationId xmlns:p14="http://schemas.microsoft.com/office/powerpoint/2010/main" val="403507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Bus Universal en Serie (USB) es el nombre dado a un conjunto de reglas o 'protocolo' utilizado para la comunicación, conexión y fuente de alimentación para dispositivos que se conectan a computadoras.</a:t>
            </a:r>
            <a:r>
              <a:rPr lang="en-US" sz="1200" kern="1200" dirty="0">
                <a:solidFill>
                  <a:schemeClr val="tx1"/>
                </a:solidFill>
                <a:effectLst/>
                <a:latin typeface="+mn-lt"/>
              </a:rPr>
              <a:t> La gama de dispositivos que utilizan este protocolo ha crecido enormemente desde que se introdujo en la década de 1990. </a:t>
            </a:r>
            <a:r>
              <a:rPr dirty="0"/>
              <a:t>Algunos ejemplos de los dispositivos USB más usuales se muestran a continuación.</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22</a:t>
            </a:fld>
            <a:endParaRPr lang="es-ES" dirty="0"/>
          </a:p>
        </p:txBody>
      </p:sp>
    </p:spTree>
    <p:extLst>
      <p:ext uri="{BB962C8B-B14F-4D97-AF65-F5344CB8AC3E}">
        <p14:creationId xmlns:p14="http://schemas.microsoft.com/office/powerpoint/2010/main" val="195090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23</a:t>
            </a:fld>
            <a:endParaRPr lang="es-ES" dirty="0"/>
          </a:p>
        </p:txBody>
      </p:sp>
    </p:spTree>
    <p:extLst>
      <p:ext uri="{BB962C8B-B14F-4D97-AF65-F5344CB8AC3E}">
        <p14:creationId xmlns:p14="http://schemas.microsoft.com/office/powerpoint/2010/main" val="174250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Es más probable que los datos almacenados en una cinta se encuentren en una empresa en lugar de en una configuración doméstica.</a:t>
            </a:r>
            <a:r>
              <a:rPr dirty="0"/>
              <a:t> </a:t>
            </a:r>
            <a:r>
              <a:rPr lang="en-US" sz="1200" kern="1200" dirty="0">
                <a:solidFill>
                  <a:schemeClr val="tx1"/>
                </a:solidFill>
                <a:effectLst/>
                <a:latin typeface="+mn-lt"/>
              </a:rPr>
              <a:t>El tipo más común usado ahora es la tecnología 'Linear Tape-Open' (LTO) desarrollada en la década de 1990 como un estándar de formato abierto. </a:t>
            </a:r>
            <a:r>
              <a:rPr dirty="0"/>
              <a:t>Las cintas se usan normalmente para realizar copias de seguridad y, por lo tanto, pueden ser útiles en casos donde se requiere un análisis histórico o cuando la computadora original no está disponible.</a:t>
            </a:r>
          </a:p>
          <a:p>
            <a:endParaRPr lang="es-ES" sz="1200" kern="1200" dirty="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24</a:t>
            </a:fld>
            <a:endParaRPr lang="es-ES" dirty="0"/>
          </a:p>
        </p:txBody>
      </p:sp>
    </p:spTree>
    <p:extLst>
      <p:ext uri="{BB962C8B-B14F-4D97-AF65-F5344CB8AC3E}">
        <p14:creationId xmlns:p14="http://schemas.microsoft.com/office/powerpoint/2010/main" val="1878340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Los periféricos son dispositivos que no forman parte integrante de la computadora, pero se conectan a ella para aumentar su gama de funciones.</a:t>
            </a:r>
            <a:r>
              <a:rPr lang="en-US" sz="1200" kern="1200" dirty="0">
                <a:solidFill>
                  <a:schemeClr val="tx1"/>
                </a:solidFill>
                <a:effectLst/>
                <a:latin typeface="+mn-lt"/>
              </a:rPr>
              <a:t> </a:t>
            </a:r>
            <a:r>
              <a:rPr dirty="0"/>
              <a:t>Ejemplos de dispositivos periféricos son: escáneres, impresoras, unidades de cinta, webcams, altavoces, micrófonos, calculadoras, faxes, contestadores automáticos, y lectores de tarjetas.</a:t>
            </a:r>
            <a:r>
              <a:rPr lang="en-US" sz="1200" kern="1200" dirty="0">
                <a:solidFill>
                  <a:schemeClr val="tx1"/>
                </a:solidFill>
                <a:effectLst/>
                <a:latin typeface="+mn-lt"/>
              </a:rPr>
              <a:t> </a:t>
            </a:r>
            <a:r>
              <a:rPr dirty="0"/>
              <a:t>Muchos de estos dispositivos tienen su propia capacidad de almacenamiento de datos y pueden ser pertinentes para determinados tipos de investigación (por ejemplo, la presencia de un lector de tarjetas puede ser pertinente en una investigación de clonación de tarjetas de crédito).</a:t>
            </a:r>
            <a:r>
              <a:rPr lang="en-US" sz="1200" kern="1200" dirty="0">
                <a:solidFill>
                  <a:schemeClr val="tx1"/>
                </a:solidFill>
                <a:effectLst/>
                <a:latin typeface="+mn-lt"/>
              </a:rPr>
              <a:t> </a:t>
            </a:r>
            <a:r>
              <a:rPr dirty="0"/>
              <a:t>Aquí hay algunas imágenes de algunos de los tipos de periféricos que se pueden encontrar:</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25</a:t>
            </a:fld>
            <a:endParaRPr lang="es-ES" dirty="0"/>
          </a:p>
        </p:txBody>
      </p:sp>
    </p:spTree>
    <p:extLst>
      <p:ext uri="{BB962C8B-B14F-4D97-AF65-F5344CB8AC3E}">
        <p14:creationId xmlns:p14="http://schemas.microsoft.com/office/powerpoint/2010/main" val="117064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Una tableta es un dispositivo que se maneja tocando la pantalla en lugar de usar el teclado o el ratón.</a:t>
            </a:r>
            <a:r>
              <a:rPr lang="en-US" sz="1200" kern="1200" dirty="0">
                <a:solidFill>
                  <a:schemeClr val="tx1"/>
                </a:solidFill>
                <a:effectLst/>
                <a:latin typeface="+mn-lt"/>
              </a:rPr>
              <a:t> Normalmente es más grande que un teléfono móvil o Asistente Digital Personal (PDA). </a:t>
            </a:r>
            <a:r>
              <a:rPr dirty="0"/>
              <a:t>Las tabletas pueden almacenar datos en forma de disco duro o memoria flash, pero, cada vez más, los datos generados por el usuario se almacenan en la nube.</a:t>
            </a:r>
            <a:r>
              <a:rPr lang="en-US" sz="1200" kern="1200" dirty="0">
                <a:solidFill>
                  <a:schemeClr val="tx1"/>
                </a:solidFill>
                <a:effectLst/>
                <a:latin typeface="+mn-lt"/>
              </a:rPr>
              <a:t> Las tabletas se han vuelto muy populares en los últimos años. </a:t>
            </a:r>
            <a:r>
              <a:rPr dirty="0"/>
              <a:t>Ejecutan sus propios sistemas operativos y a menudo están conectadas a Internet a través de una red de área local inalámbrica (WLAN), telecomunicaciones móviles de tercera generación (3G) (ahora convirtiéndose lentamente en cuarta generación o 4G) o en una red de larga duración (LTE).</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26</a:t>
            </a:fld>
            <a:endParaRPr lang="es-ES" dirty="0"/>
          </a:p>
        </p:txBody>
      </p:sp>
    </p:spTree>
    <p:extLst>
      <p:ext uri="{BB962C8B-B14F-4D97-AF65-F5344CB8AC3E}">
        <p14:creationId xmlns:p14="http://schemas.microsoft.com/office/powerpoint/2010/main" val="1721345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La época en que un teléfono simplemente se utilizaba para hacer y recibir llamadas ya pasó. </a:t>
            </a:r>
            <a:r>
              <a:rPr dirty="0"/>
              <a:t>Hoy en día, los teléfonos móviles o "celulares" se usan para muchas otras tareas: enviar y recibir mensajes de texto o multimedia, acceder a Internet y al correo electrónico, jugar a juegos, escuchar música y hacer fotografías.</a:t>
            </a:r>
            <a:r>
              <a:rPr lang="en-US" sz="1200" kern="1200" dirty="0">
                <a:solidFill>
                  <a:schemeClr val="tx1"/>
                </a:solidFill>
                <a:effectLst/>
                <a:latin typeface="+mn-lt"/>
              </a:rPr>
              <a:t> </a:t>
            </a:r>
            <a:r>
              <a:rPr dirty="0"/>
              <a:t>Muchos teléfonos móviles modernos son realmente computadoras, aunque su conectividad requiere que se manejen de una manera algo diferente.</a:t>
            </a:r>
            <a:r>
              <a:rPr lang="en-US" sz="1200" kern="1200" dirty="0">
                <a:solidFill>
                  <a:schemeClr val="tx1"/>
                </a:solidFill>
                <a:effectLst/>
                <a:latin typeface="+mn-lt"/>
              </a:rPr>
              <a:t> </a:t>
            </a:r>
            <a:r>
              <a:rPr dirty="0"/>
              <a:t>Es importante tener en cuenta que los diferentes teléfonos tienen capacidades diferentes y la forma en que se conectan (sus 'interfaces de conexión') pueden requerir equipo especializado para capturar la prueba.</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27</a:t>
            </a:fld>
            <a:endParaRPr lang="es-ES" dirty="0"/>
          </a:p>
        </p:txBody>
      </p:sp>
    </p:spTree>
    <p:extLst>
      <p:ext uri="{BB962C8B-B14F-4D97-AF65-F5344CB8AC3E}">
        <p14:creationId xmlns:p14="http://schemas.microsoft.com/office/powerpoint/2010/main" val="20067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cámaras digitales toman fotografías fijas o de vídeo en forma de miles de pequeños puntos de luz llamados píxeles.</a:t>
            </a:r>
            <a:r>
              <a:rPr lang="en-US" sz="1200" kern="1200" dirty="0">
                <a:solidFill>
                  <a:schemeClr val="tx1"/>
                </a:solidFill>
                <a:effectLst/>
                <a:latin typeface="+mn-lt"/>
              </a:rPr>
              <a:t> La mayoría de las cámaras digitales modernas también pueden grabar sonido e imágenes. </a:t>
            </a:r>
            <a:r>
              <a:rPr dirty="0"/>
              <a:t>Las cámaras digitales pueden almacenar miles de imágenes en pequeñas "tarjetas de memoria" (ver 2.1.1.3 arriba) o en la cámara misma.</a:t>
            </a:r>
            <a:r>
              <a:rPr lang="en-US" sz="1200" kern="1200" dirty="0">
                <a:solidFill>
                  <a:schemeClr val="tx1"/>
                </a:solidFill>
                <a:effectLst/>
                <a:latin typeface="+mn-lt"/>
              </a:rPr>
              <a:t> </a:t>
            </a:r>
            <a:r>
              <a:rPr dirty="0"/>
              <a:t>Para las investigaciones con fotografías, es posible probar qué cámara tomó una fotografía específica porque ciertos metadatos a menudo se almacenan con la imagen.</a:t>
            </a:r>
            <a:r>
              <a:rPr lang="en-US" sz="1200" kern="1200" dirty="0">
                <a:solidFill>
                  <a:schemeClr val="tx1"/>
                </a:solidFill>
                <a:effectLst/>
                <a:latin typeface="+mn-lt"/>
              </a:rPr>
              <a:t> </a:t>
            </a:r>
            <a:r>
              <a:rPr dirty="0"/>
              <a:t>A continuación, se muestran ejemplos de tipos comunes de cámaras digitales, junto con algunas cámaras disfrazadas como otros dispositivos.</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28</a:t>
            </a:fld>
            <a:endParaRPr lang="es-ES" dirty="0"/>
          </a:p>
        </p:txBody>
      </p:sp>
    </p:spTree>
    <p:extLst>
      <p:ext uri="{BB962C8B-B14F-4D97-AF65-F5344CB8AC3E}">
        <p14:creationId xmlns:p14="http://schemas.microsoft.com/office/powerpoint/2010/main" val="1635672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Una cámara de vídeo digital suele almacenar sus imágenes en medios extraíbles, pero también puede grabar en un disco duro contenido en la cámara.</a:t>
            </a:r>
            <a:r>
              <a:rPr lang="en-US" sz="1200" kern="1200" dirty="0">
                <a:solidFill>
                  <a:schemeClr val="tx1"/>
                </a:solidFill>
                <a:effectLst/>
                <a:latin typeface="+mn-lt"/>
              </a:rPr>
              <a:t> </a:t>
            </a:r>
            <a:r>
              <a:rPr dirty="0"/>
              <a:t>En algunos casos, estas cámaras se parecen mucho a las cámaras digitales (teniendo en cuenta que las cámaras digitales normalmente pueden tomar vídeos y una cámara de vídeo digital puede tomar fotografías).</a:t>
            </a:r>
            <a:r>
              <a:rPr lang="en-US" sz="1200" kern="1200" dirty="0">
                <a:solidFill>
                  <a:schemeClr val="tx1"/>
                </a:solidFill>
                <a:effectLst/>
                <a:latin typeface="+mn-lt"/>
              </a:rPr>
              <a:t> </a:t>
            </a:r>
            <a:r>
              <a:rPr dirty="0"/>
              <a:t>Algunos ejemplos de cámaras de vídeo se muestran a continuación.</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29</a:t>
            </a:fld>
            <a:endParaRPr lang="es-ES" dirty="0"/>
          </a:p>
        </p:txBody>
      </p:sp>
    </p:spTree>
    <p:extLst>
      <p:ext uri="{BB962C8B-B14F-4D97-AF65-F5344CB8AC3E}">
        <p14:creationId xmlns:p14="http://schemas.microsoft.com/office/powerpoint/2010/main" val="1181522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Los grabadores de vídeo generalmente se encuentran en entornos domésticos y se usan para grabar programas de televisión u otras actividades realizadas localmente.</a:t>
            </a:r>
            <a:r>
              <a:rPr lang="en-US" sz="1200" kern="1200" dirty="0">
                <a:solidFill>
                  <a:schemeClr val="tx1"/>
                </a:solidFill>
                <a:effectLst/>
                <a:latin typeface="+mn-lt"/>
              </a:rPr>
              <a:t> </a:t>
            </a:r>
            <a:r>
              <a:rPr dirty="0"/>
              <a:t>También se utilizan para reproducir películas pregrabadas, música y otros datos.</a:t>
            </a:r>
            <a:r>
              <a:rPr lang="en-US" sz="1200" kern="1200" dirty="0">
                <a:solidFill>
                  <a:schemeClr val="tx1"/>
                </a:solidFill>
                <a:effectLst/>
                <a:latin typeface="+mn-lt"/>
              </a:rPr>
              <a:t> </a:t>
            </a:r>
            <a:r>
              <a:rPr dirty="0"/>
              <a:t>Los grabadores de Sistema de </a:t>
            </a:r>
            <a:r>
              <a:rPr lang="es-ES" dirty="0"/>
              <a:t>V</a:t>
            </a:r>
            <a:r>
              <a:rPr dirty="0" err="1"/>
              <a:t>ídeo</a:t>
            </a:r>
            <a:r>
              <a:rPr dirty="0"/>
              <a:t> </a:t>
            </a:r>
            <a:r>
              <a:rPr lang="es-ES" dirty="0"/>
              <a:t>D</a:t>
            </a:r>
            <a:r>
              <a:rPr dirty="0" err="1"/>
              <a:t>oméstico</a:t>
            </a:r>
            <a:r>
              <a:rPr dirty="0"/>
              <a:t> (VHS) fueron prominentes desde la década de 1970 hasta que fueron superados por las versiones digitales.</a:t>
            </a:r>
            <a:r>
              <a:rPr lang="en-US" sz="1200" kern="1200" dirty="0">
                <a:solidFill>
                  <a:schemeClr val="tx1"/>
                </a:solidFill>
                <a:effectLst/>
                <a:latin typeface="+mn-lt"/>
              </a:rPr>
              <a:t> </a:t>
            </a:r>
            <a:r>
              <a:rPr dirty="0"/>
              <a:t>VHS grababa y reproducía utilizando cintas de cassette grandes que aún se pueden encontrar en ciertas circunstancias.</a:t>
            </a:r>
            <a:r>
              <a:rPr lang="en-US" sz="1200" kern="1200" dirty="0">
                <a:solidFill>
                  <a:schemeClr val="tx1"/>
                </a:solidFill>
                <a:effectLst/>
                <a:latin typeface="+mn-lt"/>
              </a:rPr>
              <a:t> </a:t>
            </a:r>
            <a:r>
              <a:rPr dirty="0"/>
              <a:t>Ciertos tipos de discos ópticos también se produjeron, pero no se convirtieron en la corriente principal.</a:t>
            </a:r>
            <a:r>
              <a:rPr lang="en-US" sz="1200" kern="1200" dirty="0">
                <a:solidFill>
                  <a:schemeClr val="tx1"/>
                </a:solidFill>
                <a:effectLst/>
                <a:latin typeface="+mn-lt"/>
              </a:rPr>
              <a:t> En cambio, el Disco Digital Versátil (DVD) se convirtió en el estándar. </a:t>
            </a:r>
            <a:r>
              <a:rPr dirty="0"/>
              <a:t>Los DVD y su evolución posterior, discos Blu-ray, todavía se usan hoy en día, pero algunos grabadores de vídeo modernos almacenan su grabación en discos duros incorporados.</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30</a:t>
            </a:fld>
            <a:endParaRPr lang="es-ES" dirty="0"/>
          </a:p>
        </p:txBody>
      </p:sp>
    </p:spTree>
    <p:extLst>
      <p:ext uri="{BB962C8B-B14F-4D97-AF65-F5344CB8AC3E}">
        <p14:creationId xmlns:p14="http://schemas.microsoft.com/office/powerpoint/2010/main" val="20347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grabadoras de audio digital son pequeños dispositivos de mano que se utilizan para grabar sonido en un chip de memoria para reproducir la grabación.</a:t>
            </a:r>
            <a:r>
              <a:rPr lang="en-US" sz="1200" kern="1200" dirty="0">
                <a:solidFill>
                  <a:schemeClr val="tx1"/>
                </a:solidFill>
                <a:effectLst/>
                <a:latin typeface="+mn-lt"/>
              </a:rPr>
              <a:t> </a:t>
            </a:r>
            <a:r>
              <a:rPr dirty="0"/>
              <a:t>Vienen en varias capacidades en términos de tiempo y calidad máximos de grabación.</a:t>
            </a:r>
            <a:r>
              <a:rPr lang="en-US" sz="1200" kern="1200" dirty="0">
                <a:solidFill>
                  <a:schemeClr val="tx1"/>
                </a:solidFill>
                <a:effectLst/>
                <a:latin typeface="+mn-lt"/>
              </a:rPr>
              <a:t> </a:t>
            </a:r>
            <a:r>
              <a:rPr dirty="0"/>
              <a:t>Algunas grabadoras tienen una capacidad USB que permite que las grabaciones se carguen en una computadora y pueden tener un software de reconocimiento de voz asociado que permita la creación de transcripciones de borradores automáticos.</a:t>
            </a:r>
          </a:p>
          <a:p>
            <a:endParaRPr lang="es-ES" sz="1200" kern="1200" dirty="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31</a:t>
            </a:fld>
            <a:endParaRPr lang="es-ES" dirty="0"/>
          </a:p>
        </p:txBody>
      </p:sp>
    </p:spTree>
    <p:extLst>
      <p:ext uri="{BB962C8B-B14F-4D97-AF65-F5344CB8AC3E}">
        <p14:creationId xmlns:p14="http://schemas.microsoft.com/office/powerpoint/2010/main" val="46703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a:solidFill>
                  <a:schemeClr val="tx1"/>
                </a:solidFill>
                <a:effectLst/>
                <a:latin typeface="+mn-lt"/>
              </a:rPr>
              <a:t>Es importante que los delegados entiendan cuáles son los objetivos de la lección. Estos deberían ser objetivos "INTELIGENTES" y explicados en detalle a los delegados antes de que comience la sesión, utilizando la información en la diapositiva.</a:t>
            </a:r>
            <a:r>
              <a:rPr dirty="0"/>
              <a:t> </a:t>
            </a:r>
            <a:endParaRPr lang="es-ES" dirty="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3</a:t>
            </a:fld>
            <a:endParaRPr lang="es-ES" dirty="0"/>
          </a:p>
        </p:txBody>
      </p:sp>
    </p:spTree>
    <p:extLst>
      <p:ext uri="{BB962C8B-B14F-4D97-AF65-F5344CB8AC3E}">
        <p14:creationId xmlns:p14="http://schemas.microsoft.com/office/powerpoint/2010/main" val="2043530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cámaras de las televisiones de circuito cerrado (CCTV) son utilizadas por empresas, gobiernos y particulares.</a:t>
            </a:r>
            <a:r>
              <a:rPr lang="en-US" sz="1200" kern="1200" dirty="0">
                <a:solidFill>
                  <a:schemeClr val="tx1"/>
                </a:solidFill>
                <a:effectLst/>
                <a:latin typeface="+mn-lt"/>
              </a:rPr>
              <a:t> Las cámaras de CCTV se pueden desplegar continuamente o monitorear una actividad en particular. </a:t>
            </a:r>
            <a:r>
              <a:rPr dirty="0"/>
              <a:t>En algunos países se han convertido en una herramienta de vigilancia en lugares públicos que monitorean el tráfico o los flujos de multitudes, detectando el desorden público o la actividad delictiva.</a:t>
            </a:r>
            <a:r>
              <a:rPr lang="en-US" sz="1200" kern="1200" dirty="0">
                <a:solidFill>
                  <a:schemeClr val="tx1"/>
                </a:solidFill>
                <a:effectLst/>
                <a:latin typeface="+mn-lt"/>
              </a:rPr>
              <a:t> </a:t>
            </a:r>
            <a:r>
              <a:rPr dirty="0"/>
              <a:t>Algunas cámaras CCTV graban imágenes en medios de almacenamiento, mientras que otras solo se utilizan para el monitoreo en vivo.</a:t>
            </a:r>
            <a:r>
              <a:rPr lang="en-US" sz="1200" kern="1200" dirty="0">
                <a:solidFill>
                  <a:schemeClr val="tx1"/>
                </a:solidFill>
                <a:effectLst/>
                <a:latin typeface="+mn-lt"/>
              </a:rPr>
              <a:t> </a:t>
            </a:r>
            <a:r>
              <a:rPr dirty="0"/>
              <a:t>También pueden activarse por movimiento y funcionar con poca luz o bajo condiciones de infrarrojos.</a:t>
            </a:r>
            <a:r>
              <a:rPr lang="en-US" sz="1200" kern="1200" dirty="0">
                <a:solidFill>
                  <a:schemeClr val="tx1"/>
                </a:solidFill>
                <a:effectLst/>
                <a:latin typeface="+mn-lt"/>
              </a:rPr>
              <a:t> </a:t>
            </a:r>
            <a:r>
              <a:rPr dirty="0"/>
              <a:t>Siempre deben considerarse como una fuente potencial de prueba electrónica dondequiera que se encuentren en o cerca de la escena del delito.</a:t>
            </a:r>
            <a:r>
              <a:rPr lang="en-US" sz="1200" kern="1200" dirty="0">
                <a:solidFill>
                  <a:schemeClr val="tx1"/>
                </a:solidFill>
                <a:effectLst/>
                <a:latin typeface="+mn-lt"/>
              </a:rPr>
              <a:t> </a:t>
            </a:r>
            <a:r>
              <a:rPr dirty="0"/>
              <a:t>Algunos ejemplos de cómo se ven las cámaras CCTV se muestran a continuación.</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32</a:t>
            </a:fld>
            <a:endParaRPr lang="es-ES" dirty="0"/>
          </a:p>
        </p:txBody>
      </p:sp>
    </p:spTree>
    <p:extLst>
      <p:ext uri="{BB962C8B-B14F-4D97-AF65-F5344CB8AC3E}">
        <p14:creationId xmlns:p14="http://schemas.microsoft.com/office/powerpoint/2010/main" val="138206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Reproductores de medios portátiles como iPod o reproductores de MP3 almacenan y reproducen medios digitales. </a:t>
            </a:r>
            <a:r>
              <a:rPr dirty="0"/>
              <a:t>Estos pueden incluir música y otro tipo de audio, fotografías o vídeos, así como documentos y otros tipos de archivos. </a:t>
            </a:r>
            <a:r>
              <a:rPr lang="en-US" sz="1200" kern="1200" dirty="0">
                <a:solidFill>
                  <a:schemeClr val="tx1"/>
                </a:solidFill>
                <a:effectLst/>
                <a:latin typeface="+mn-lt"/>
              </a:rPr>
              <a:t>Una vez más, estos dispositivos tienen muchas similitudes con las computadoras. </a:t>
            </a:r>
            <a:r>
              <a:rPr dirty="0"/>
              <a:t>Algunos de estos dispositivos usan almacenamiento flash extraíble, mientras que otros tienen grandes discos duros capaces de almacenar muchos miles de archivos.</a:t>
            </a:r>
            <a:r>
              <a:rPr lang="en-US" sz="1200" kern="1200" dirty="0">
                <a:solidFill>
                  <a:schemeClr val="tx1"/>
                </a:solidFill>
                <a:effectLst/>
                <a:latin typeface="+mn-lt"/>
              </a:rPr>
              <a:t> Algunos ejemplos de reproductores multimedia portátiles se proporcionan a continuación.</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33</a:t>
            </a:fld>
            <a:endParaRPr lang="es-ES" dirty="0"/>
          </a:p>
        </p:txBody>
      </p:sp>
    </p:spTree>
    <p:extLst>
      <p:ext uri="{BB962C8B-B14F-4D97-AF65-F5344CB8AC3E}">
        <p14:creationId xmlns:p14="http://schemas.microsoft.com/office/powerpoint/2010/main" val="1346968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consolas de videojuegos han existido desde principios de la década de 1970, pero se han desarrollado enormemente a lo largo de los años.</a:t>
            </a:r>
            <a:r>
              <a:rPr lang="en-US" sz="1200" kern="1200" dirty="0">
                <a:solidFill>
                  <a:schemeClr val="tx1"/>
                </a:solidFill>
                <a:effectLst/>
                <a:latin typeface="+mn-lt"/>
              </a:rPr>
              <a:t> </a:t>
            </a:r>
            <a:r>
              <a:rPr dirty="0"/>
              <a:t>Estos dispositivos usan almacenamiento incorporado o extraíble que permite a los usuarios no solo jugar a juegos, sino también visitar sitios web y almacenar y reproducir vídeos, fotos y música.</a:t>
            </a:r>
            <a:r>
              <a:rPr lang="en-US" sz="1200" kern="1200" dirty="0">
                <a:solidFill>
                  <a:schemeClr val="tx1"/>
                </a:solidFill>
                <a:effectLst/>
                <a:latin typeface="+mn-lt"/>
              </a:rPr>
              <a:t> </a:t>
            </a:r>
            <a:r>
              <a:rPr dirty="0"/>
              <a:t>Por esta razón, nunca deben pasarse por alto como fuentes de prueba electrónica, incluso si </a:t>
            </a:r>
            <a:r>
              <a:rPr dirty="0" err="1"/>
              <a:t>parecen</a:t>
            </a:r>
            <a:r>
              <a:rPr dirty="0"/>
              <a:t> </a:t>
            </a:r>
            <a:r>
              <a:rPr lang="es-ES" dirty="0"/>
              <a:t>inofensivas</a:t>
            </a:r>
            <a:r>
              <a:rPr dirty="0"/>
              <a:t> a primera vista.</a:t>
            </a:r>
            <a:r>
              <a:rPr lang="en-US" sz="1200" kern="1200" dirty="0">
                <a:solidFill>
                  <a:schemeClr val="tx1"/>
                </a:solidFill>
                <a:effectLst/>
                <a:latin typeface="+mn-lt"/>
              </a:rPr>
              <a:t> </a:t>
            </a:r>
            <a:r>
              <a:rPr dirty="0"/>
              <a:t>Los principales productores de consolas son Sony, Nintendo y Microsoft, y actualmente estas compañías tienen la mayoría del mercado de consolas y juegos.</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34</a:t>
            </a:fld>
            <a:endParaRPr lang="es-ES" dirty="0"/>
          </a:p>
        </p:txBody>
      </p:sp>
    </p:spTree>
    <p:extLst>
      <p:ext uri="{BB962C8B-B14F-4D97-AF65-F5344CB8AC3E}">
        <p14:creationId xmlns:p14="http://schemas.microsoft.com/office/powerpoint/2010/main" val="7216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dirty="0"/>
              <a:t>Cuando dos o más computadoras están conectadas por cables de datos o por conectividad inalámbrica, se establece una 'red'.</a:t>
            </a:r>
            <a:r>
              <a:rPr lang="en-US" sz="1200" kern="1200" dirty="0">
                <a:solidFill>
                  <a:schemeClr val="tx1"/>
                </a:solidFill>
                <a:effectLst/>
                <a:latin typeface="+mn-lt"/>
              </a:rPr>
              <a:t> </a:t>
            </a:r>
            <a:r>
              <a:rPr dirty="0"/>
              <a:t>Las computadoras en una red pueden compartir datos y otros recursos entre ellas y, a menudo, se conectarán a componentes de hardware adicionales que amplían su alcance y las funciones disponibles.</a:t>
            </a:r>
            <a:r>
              <a:rPr lang="en-US" sz="1200" kern="1200" dirty="0">
                <a:solidFill>
                  <a:schemeClr val="tx1"/>
                </a:solidFill>
                <a:effectLst/>
                <a:latin typeface="+mn-lt"/>
              </a:rPr>
              <a:t> </a:t>
            </a:r>
            <a:r>
              <a:rPr dirty="0"/>
              <a:t>Las redes de computadoras pueden ser limitadas, como las que se encuentran en el hogar (por ejemplo, cuando los miembros de una familia establecen una red que comparte un módem de Internet) o tan extensas como las utilizadas por las grandes corporaciones o gobiernos que unen cientos o incluso miles de computadoras.</a:t>
            </a:r>
          </a:p>
          <a:p>
            <a:endParaRPr lang="es-ES" sz="1200" b="1" kern="1200" dirty="0">
              <a:solidFill>
                <a:schemeClr val="tx1"/>
              </a:solidFill>
              <a:effectLst/>
              <a:latin typeface="+mn-lt"/>
              <a:ea typeface="+mn-ea"/>
              <a:cs typeface="+mn-cs"/>
            </a:endParaRPr>
          </a:p>
          <a:p>
            <a:r>
              <a:rPr lang="en-US" sz="1200" b="1" kern="1200" dirty="0">
                <a:solidFill>
                  <a:schemeClr val="tx1"/>
                </a:solidFill>
                <a:effectLst/>
                <a:latin typeface="+mn-lt"/>
              </a:rPr>
              <a:t>Red de área local (LAN)</a:t>
            </a:r>
            <a:r>
              <a:rPr dirty="0"/>
              <a:t> – una red de área local es una red informática que cubre un área "local" limitada, como un hogar, una oficina o un grupo de edificios (como una escuela).</a:t>
            </a:r>
            <a:r>
              <a:rPr lang="en-US" sz="1200" kern="1200" dirty="0">
                <a:solidFill>
                  <a:schemeClr val="tx1"/>
                </a:solidFill>
                <a:effectLst/>
                <a:latin typeface="+mn-lt"/>
              </a:rPr>
              <a:t> </a:t>
            </a:r>
            <a:r>
              <a:rPr dirty="0"/>
              <a:t>Las características que definen las LAN incluyen una velocidad mucho más alta que pueden lograr para transferir datos entre computadoras en la red, el rango geográfico limitado y el hecho de que no</a:t>
            </a:r>
          </a:p>
          <a:p>
            <a:r>
              <a:rPr lang="en-US" sz="1200" kern="1200" dirty="0">
                <a:solidFill>
                  <a:schemeClr val="tx1"/>
                </a:solidFill>
                <a:effectLst/>
                <a:latin typeface="+mn-lt"/>
              </a:rPr>
              <a:t>necesitan alquilar líneas de compañías de telecomunicaciones.</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Red de área amplia (WAN)</a:t>
            </a:r>
            <a:r>
              <a:rPr dirty="0"/>
              <a:t> – una red de área amplia es una red informática que cubre un área más amplia e incluirá cualquier red que cruce fronteras metropolitanas, regionales o nacionales.</a:t>
            </a:r>
            <a:r>
              <a:rPr lang="en-US" sz="1200" kern="1200" dirty="0">
                <a:solidFill>
                  <a:schemeClr val="tx1"/>
                </a:solidFill>
                <a:effectLst/>
                <a:latin typeface="+mn-lt"/>
              </a:rPr>
              <a:t> </a:t>
            </a:r>
            <a:r>
              <a:rPr dirty="0"/>
              <a:t>El término implica una red que </a:t>
            </a:r>
            <a:r>
              <a:rPr dirty="0" err="1"/>
              <a:t>usa</a:t>
            </a:r>
            <a:r>
              <a:rPr dirty="0"/>
              <a:t> routers y enlaces de comunicaciones públicas. </a:t>
            </a:r>
            <a:r>
              <a:rPr lang="en-US" sz="1200" kern="1200" dirty="0">
                <a:solidFill>
                  <a:schemeClr val="tx1"/>
                </a:solidFill>
                <a:effectLst/>
                <a:latin typeface="+mn-lt"/>
              </a:rPr>
              <a:t>Esto contrasta con las redes de área personal (PAN), redes de área del campus (CAN), o</a:t>
            </a:r>
          </a:p>
          <a:p>
            <a:r>
              <a:rPr dirty="0"/>
              <a:t>redes de área metropolitana (MAN) que generalmente se limitan a una habitación, edificio, campus o área metropolitana específica, respectivamente.</a:t>
            </a:r>
            <a:r>
              <a:rPr lang="en-US" sz="1200" kern="1200" dirty="0">
                <a:solidFill>
                  <a:schemeClr val="tx1"/>
                </a:solidFill>
                <a:effectLst/>
                <a:latin typeface="+mn-lt"/>
              </a:rPr>
              <a:t> </a:t>
            </a:r>
            <a:r>
              <a:rPr dirty="0"/>
              <a:t>El ejemplo más grande y más conocido de una WAN es Internet.</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Algunos de los términos y dispositivos que se pueden encontrar al tratar con redes son:</a:t>
            </a:r>
          </a:p>
          <a:p>
            <a:r>
              <a:rPr lang="en-US" sz="1200" b="1" kern="1200" dirty="0">
                <a:solidFill>
                  <a:schemeClr val="tx1"/>
                </a:solidFill>
                <a:effectLst/>
                <a:latin typeface="+mn-lt"/>
              </a:rPr>
              <a:t>Puerto </a:t>
            </a:r>
            <a:r>
              <a:rPr dirty="0"/>
              <a:t>– hay dos tipos de puertos: puertos de computadora o hardware y puertos de red o de Internet.</a:t>
            </a:r>
            <a:r>
              <a:rPr lang="en-US" sz="1200" kern="1200" dirty="0">
                <a:solidFill>
                  <a:schemeClr val="tx1"/>
                </a:solidFill>
                <a:effectLst/>
                <a:latin typeface="+mn-lt"/>
              </a:rPr>
              <a:t> </a:t>
            </a:r>
            <a:r>
              <a:rPr dirty="0"/>
              <a:t>Un puerto de computadora es un punto de conexión entre una computadora y otro dispositivo donde la información entra y sale (ejemplos incluyen USB, Ethernet y puertos paralelos mediante los cuales se pueden conectar dispositivos).</a:t>
            </a:r>
            <a:r>
              <a:rPr lang="en-US" sz="1200" kern="1200" dirty="0">
                <a:solidFill>
                  <a:schemeClr val="tx1"/>
                </a:solidFill>
                <a:effectLst/>
                <a:latin typeface="+mn-lt"/>
              </a:rPr>
              <a:t> </a:t>
            </a:r>
            <a:r>
              <a:rPr dirty="0"/>
              <a:t>Un puerto de red se encuentra dentro el software en el punto donde el software se conecta a Internet o servicios de red.</a:t>
            </a:r>
            <a:r>
              <a:rPr lang="en-US" sz="1200" kern="1200" dirty="0">
                <a:solidFill>
                  <a:schemeClr val="tx1"/>
                </a:solidFill>
                <a:effectLst/>
                <a:latin typeface="+mn-lt"/>
              </a:rPr>
              <a:t> Una analogía común serían las puertas y ventanas de un edificio.</a:t>
            </a:r>
            <a:r>
              <a:rPr dirty="0"/>
              <a:t> </a:t>
            </a:r>
            <a:r>
              <a:rPr lang="en-US" sz="1200" kern="1200" dirty="0">
                <a:solidFill>
                  <a:schemeClr val="tx1"/>
                </a:solidFill>
                <a:effectLst/>
                <a:latin typeface="+mn-lt"/>
              </a:rPr>
              <a:t>A cada puerto se le asigna un número diferente en la programación de la computadora.</a:t>
            </a:r>
            <a:r>
              <a:rPr dirty="0"/>
              <a:t> El número identifica el rol y la función del puerto y se establece de acuerdo con estándares comunes.</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Ancho de banda</a:t>
            </a:r>
            <a:r>
              <a:rPr dirty="0"/>
              <a:t> – al igual que el diámetro de una tubería, el tamaño del ancho de banda indica el volumen máximo de información que puede transportarse a lo largo de una línea telefónica, línea de cable, alimentación por satélite, etc.</a:t>
            </a:r>
          </a:p>
          <a:p>
            <a:r>
              <a:rPr lang="en-US" sz="1200" kern="1200" dirty="0">
                <a:solidFill>
                  <a:schemeClr val="tx1"/>
                </a:solidFill>
                <a:effectLst/>
                <a:latin typeface="+mn-lt"/>
              </a:rPr>
              <a:t>Cuanto mayor es el ancho de banda, más rápida es la velocidad potencial para descargar y cargar datos.</a:t>
            </a:r>
            <a:r>
              <a:rPr dirty="0"/>
              <a:t> </a:t>
            </a:r>
            <a:r>
              <a:rPr lang="en-US" sz="1200" kern="1200" dirty="0">
                <a:solidFill>
                  <a:schemeClr val="tx1"/>
                </a:solidFill>
                <a:effectLst/>
                <a:latin typeface="+mn-lt"/>
              </a:rPr>
              <a:t>Dirección de control de acceso a medios (MAC) – la dirección MAC es un código de referencia </a:t>
            </a:r>
            <a:r>
              <a:rPr lang="en-US" sz="1200" kern="1200" dirty="0" err="1">
                <a:solidFill>
                  <a:schemeClr val="tx1"/>
                </a:solidFill>
                <a:effectLst/>
                <a:latin typeface="+mn-lt"/>
              </a:rPr>
              <a:t>único</a:t>
            </a:r>
            <a:r>
              <a:rPr lang="en-US" sz="1200" kern="1200" dirty="0">
                <a:solidFill>
                  <a:schemeClr val="tx1"/>
                </a:solidFill>
                <a:effectLst/>
                <a:latin typeface="+mn-lt"/>
              </a:rPr>
              <a:t> </a:t>
            </a:r>
            <a:r>
              <a:rPr lang="en-US" sz="1200" kern="1200" dirty="0" err="1">
                <a:solidFill>
                  <a:schemeClr val="tx1"/>
                </a:solidFill>
                <a:effectLst/>
                <a:latin typeface="+mn-lt"/>
              </a:rPr>
              <a:t>asignado</a:t>
            </a:r>
            <a:r>
              <a:rPr lang="en-US" sz="1200" kern="1200" dirty="0">
                <a:solidFill>
                  <a:schemeClr val="tx1"/>
                </a:solidFill>
                <a:effectLst/>
                <a:latin typeface="+mn-lt"/>
              </a:rPr>
              <a:t> por el fabricante a la mayoría de los adaptadores de red o tarjetas de interfaz de red (NIC). </a:t>
            </a:r>
            <a:r>
              <a:rPr dirty="0"/>
              <a:t>Las direcciones MAC funcionan como una dirección en una red para que los dispositivos puedan ser identificados y se le puedan remitir los datos apropiados.</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Almacenamiento conectado a la red (NAS) </a:t>
            </a:r>
            <a:r>
              <a:rPr dirty="0"/>
              <a:t>– Un NAS es similar a un disco duro externo con la diferencia de que proporciona espacio de almacenamiento para toda una red en lugar de solo una PC.</a:t>
            </a:r>
            <a:r>
              <a:rPr lang="en-US" sz="1200" kern="1200" dirty="0">
                <a:solidFill>
                  <a:schemeClr val="tx1"/>
                </a:solidFill>
                <a:effectLst/>
                <a:latin typeface="+mn-lt"/>
              </a:rPr>
              <a:t> Un NAS </a:t>
            </a:r>
            <a:r>
              <a:rPr lang="en-US" sz="1200" kern="1200" dirty="0" err="1">
                <a:solidFill>
                  <a:schemeClr val="tx1"/>
                </a:solidFill>
                <a:effectLst/>
                <a:latin typeface="+mn-lt"/>
              </a:rPr>
              <a:t>puede</a:t>
            </a:r>
            <a:r>
              <a:rPr lang="en-US" sz="1200" kern="1200" dirty="0">
                <a:solidFill>
                  <a:schemeClr val="tx1"/>
                </a:solidFill>
                <a:effectLst/>
                <a:latin typeface="+mn-lt"/>
              </a:rPr>
              <a:t> a menudo ofrecer mucho más que un almacenamiento de datos. </a:t>
            </a:r>
            <a:r>
              <a:rPr dirty="0"/>
              <a:t>Un NAS se puede usar como un servidor de descarga automática (por ejemplo, uTorrent) e incluso como un pequeño servidor web.</a:t>
            </a:r>
            <a:r>
              <a:rPr lang="en-US" sz="1200" kern="1200" dirty="0">
                <a:solidFill>
                  <a:schemeClr val="tx1"/>
                </a:solidFill>
                <a:effectLst/>
                <a:latin typeface="+mn-lt"/>
              </a:rPr>
              <a:t> </a:t>
            </a:r>
            <a:r>
              <a:rPr dirty="0"/>
              <a:t>Muchos dispositivos NAS albergan más de un disco duro y ofrecen la funcionalidad 'RAID'.</a:t>
            </a:r>
          </a:p>
          <a:p>
            <a:endParaRPr lang="es-ES" sz="1200" kern="1200" dirty="0">
              <a:solidFill>
                <a:schemeClr val="tx1"/>
              </a:solidFill>
              <a:effectLst/>
              <a:latin typeface="+mn-lt"/>
              <a:ea typeface="+mn-ea"/>
              <a:cs typeface="+mn-cs"/>
            </a:endParaRPr>
          </a:p>
          <a:p>
            <a:r>
              <a:rPr dirty="0"/>
              <a:t>La denominada 'matriz redundante de discos independientes' (RAID) es una forma de organizar el almacenamiento de datos (una 'configuración' de datos) usando múltiples unidades de disco.</a:t>
            </a:r>
            <a:r>
              <a:rPr lang="en-US" sz="1200" kern="1200" dirty="0">
                <a:solidFill>
                  <a:schemeClr val="tx1"/>
                </a:solidFill>
                <a:effectLst/>
                <a:latin typeface="+mn-lt"/>
              </a:rPr>
              <a:t> </a:t>
            </a:r>
            <a:r>
              <a:rPr dirty="0"/>
              <a:t>Los datos se almacenan en los discos individuales para garantizar el mejor nivel de rendimiento y/o fiabilidad de los datos.</a:t>
            </a:r>
            <a:r>
              <a:rPr lang="en-US" sz="1200" kern="1200" dirty="0">
                <a:solidFill>
                  <a:schemeClr val="tx1"/>
                </a:solidFill>
                <a:effectLst/>
                <a:latin typeface="+mn-lt"/>
              </a:rPr>
              <a:t> </a:t>
            </a:r>
            <a:r>
              <a:rPr dirty="0"/>
              <a:t>El sistema operativo accederá a la RAID como si fuera un único disco duro.</a:t>
            </a:r>
            <a:r>
              <a:rPr lang="en-US" sz="1200" kern="1200" dirty="0">
                <a:solidFill>
                  <a:schemeClr val="tx1"/>
                </a:solidFill>
                <a:effectLst/>
                <a:latin typeface="+mn-lt"/>
              </a:rPr>
              <a:t> </a:t>
            </a:r>
            <a:r>
              <a:rPr dirty="0"/>
              <a:t>El acceso está controlado y coordinado por un software o por un controlador de RAID de hardware.</a:t>
            </a:r>
            <a:r>
              <a:rPr lang="en-US" sz="1200" kern="1200" dirty="0">
                <a:solidFill>
                  <a:schemeClr val="tx1"/>
                </a:solidFill>
                <a:effectLst/>
                <a:latin typeface="+mn-lt"/>
              </a:rPr>
              <a:t> </a:t>
            </a:r>
            <a:r>
              <a:rPr dirty="0"/>
              <a:t>Las RAID independientes se encuentran comúnmente en configuraciones de red y pueden contener grandes cantidades de prueba electrónica.</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35</a:t>
            </a:fld>
            <a:endParaRPr lang="es-ES" dirty="0"/>
          </a:p>
        </p:txBody>
      </p:sp>
    </p:spTree>
    <p:extLst>
      <p:ext uri="{BB962C8B-B14F-4D97-AF65-F5344CB8AC3E}">
        <p14:creationId xmlns:p14="http://schemas.microsoft.com/office/powerpoint/2010/main" val="2060843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dirty="0"/>
              <a:t>Controlador de interfaz de red (NIC) – </a:t>
            </a:r>
            <a:r>
              <a:rPr lang="es-ES" dirty="0"/>
              <a:t>E</a:t>
            </a:r>
            <a:r>
              <a:rPr dirty="0"/>
              <a:t>s una placa de circuito o tarjeta instalada en una computadora que le permite conectarse a una red.</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36</a:t>
            </a:fld>
            <a:endParaRPr lang="es-ES" dirty="0"/>
          </a:p>
        </p:txBody>
      </p:sp>
    </p:spTree>
    <p:extLst>
      <p:ext uri="{BB962C8B-B14F-4D97-AF65-F5344CB8AC3E}">
        <p14:creationId xmlns:p14="http://schemas.microsoft.com/office/powerpoint/2010/main" val="1458524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dirty="0"/>
              <a:t>Concentrador de red – </a:t>
            </a:r>
            <a:r>
              <a:rPr lang="es-ES" dirty="0"/>
              <a:t>U</a:t>
            </a:r>
            <a:r>
              <a:rPr dirty="0"/>
              <a:t>n hub o concentrador de red es un dispositivo para conectar varias computadoras o dispositivos de Internet juntos para que actúen juntos como una sola parte o 'segmento' de una red.</a:t>
            </a:r>
            <a:r>
              <a:rPr lang="en-US" sz="1200" kern="1200" dirty="0">
                <a:solidFill>
                  <a:schemeClr val="tx1"/>
                </a:solidFill>
                <a:effectLst/>
                <a:latin typeface="+mn-lt"/>
              </a:rPr>
              <a:t> </a:t>
            </a:r>
            <a:r>
              <a:rPr dirty="0"/>
              <a:t>Todas las computadoras en este segmento pueden comunicarse entre sí. Un concentrador transmite cualquier información recibida desde la red y la transmite a todos los demás dispositivos conectados a ella.</a:t>
            </a:r>
            <a:r>
              <a:rPr lang="en-US" sz="1200" kern="1200" dirty="0">
                <a:solidFill>
                  <a:schemeClr val="tx1"/>
                </a:solidFill>
                <a:effectLst/>
                <a:latin typeface="+mn-lt"/>
              </a:rPr>
              <a:t> Para un </a:t>
            </a:r>
            <a:r>
              <a:rPr dirty="0" err="1"/>
              <a:t>investigador</a:t>
            </a:r>
            <a:r>
              <a:rPr dirty="0"/>
              <a:t> puede ser difícil distinguir entre concentradores e interruptores porque básicamente tienen el mismo aspecto, pero los concentradores han sido reemplazados en gran medida por conmutadores de red.</a:t>
            </a:r>
            <a:r>
              <a:rPr lang="en-US" sz="1200" kern="1200" dirty="0">
                <a:solidFill>
                  <a:schemeClr val="tx1"/>
                </a:solidFill>
                <a:effectLst/>
                <a:latin typeface="+mn-lt"/>
              </a:rPr>
              <a:t> </a:t>
            </a:r>
            <a:r>
              <a:rPr dirty="0"/>
              <a:t>La principal diferencia es que un concentrador difunde todos los paquetes a todos los puertos, mientras que un conmutador lo envía solo al puerto de destino.</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37</a:t>
            </a:fld>
            <a:endParaRPr lang="es-ES" dirty="0"/>
          </a:p>
        </p:txBody>
      </p:sp>
    </p:spTree>
    <p:extLst>
      <p:ext uri="{BB962C8B-B14F-4D97-AF65-F5344CB8AC3E}">
        <p14:creationId xmlns:p14="http://schemas.microsoft.com/office/powerpoint/2010/main" val="11639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rPr>
              <a:t>Conmutador de red – Un conmutador de red es muy similar a un concentrador. </a:t>
            </a:r>
            <a:r>
              <a:rPr dirty="0"/>
              <a:t>Los conmutadores se utilizan principalmente para conectar grupos de dispositivos de red entre sí.</a:t>
            </a:r>
            <a:r>
              <a:rPr lang="en-US" sz="1200" kern="1200" dirty="0">
                <a:solidFill>
                  <a:schemeClr val="tx1"/>
                </a:solidFill>
                <a:effectLst/>
                <a:latin typeface="+mn-lt"/>
              </a:rPr>
              <a:t> </a:t>
            </a:r>
            <a:r>
              <a:rPr dirty="0"/>
              <a:t>A diferencia de los concentradores, utilizan bases de datos almacenadas internamente para recordar qué dirección MAC ha utilizado qué puerto del conmutador.</a:t>
            </a:r>
            <a:r>
              <a:rPr lang="en-US" sz="1200" kern="1200" dirty="0">
                <a:solidFill>
                  <a:schemeClr val="tx1"/>
                </a:solidFill>
                <a:effectLst/>
                <a:latin typeface="+mn-lt"/>
              </a:rPr>
              <a:t> </a:t>
            </a:r>
            <a:r>
              <a:rPr dirty="0"/>
              <a:t>Esto permite que un conmutador envíe paquetes de datos a un dispositivo específico en lugar de a todos los dispositivos.</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38</a:t>
            </a:fld>
            <a:endParaRPr lang="es-ES" dirty="0"/>
          </a:p>
        </p:txBody>
      </p:sp>
    </p:spTree>
    <p:extLst>
      <p:ext uri="{BB962C8B-B14F-4D97-AF65-F5344CB8AC3E}">
        <p14:creationId xmlns:p14="http://schemas.microsoft.com/office/powerpoint/2010/main" val="1818022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rPr>
              <a:t>Enrutador (router) – Un enrutador es como un clasificador en una sala de correos. </a:t>
            </a:r>
            <a:r>
              <a:rPr dirty="0"/>
              <a:t>Es un dispositivo que identifica el destino al que se dirige un paquete o paquete de datos y luego lo envía al siguiente punto de la red más cercano a donde necesita ir.</a:t>
            </a:r>
            <a:r>
              <a:rPr lang="en-US" sz="1200" kern="1200" dirty="0">
                <a:solidFill>
                  <a:schemeClr val="tx1"/>
                </a:solidFill>
                <a:effectLst/>
                <a:latin typeface="+mn-lt"/>
              </a:rPr>
              <a:t> </a:t>
            </a:r>
            <a:r>
              <a:rPr dirty="0"/>
              <a:t>Aunque un enrutador debe estar ubicado en la puerta de enlace entre las redes, no necesariamente tiene que estar vinculado a Internet.</a:t>
            </a:r>
            <a:r>
              <a:rPr lang="en-US" sz="1200" kern="1200" dirty="0">
                <a:solidFill>
                  <a:schemeClr val="tx1"/>
                </a:solidFill>
                <a:effectLst/>
                <a:latin typeface="+mn-lt"/>
              </a:rPr>
              <a:t> Los enrutadores se usan comúnmente en el hogar para conectar una casa a una conexión de banda ancha. </a:t>
            </a:r>
            <a:r>
              <a:rPr dirty="0"/>
              <a:t>En tal situación, a menudo servirá para múltiples propósitos actuando como un interruptor, punto de acceso, firewall, enrutador y puerta de enlace en conjunto.</a:t>
            </a: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39</a:t>
            </a:fld>
            <a:endParaRPr lang="es-ES" dirty="0"/>
          </a:p>
        </p:txBody>
      </p:sp>
    </p:spTree>
    <p:extLst>
      <p:ext uri="{BB962C8B-B14F-4D97-AF65-F5344CB8AC3E}">
        <p14:creationId xmlns:p14="http://schemas.microsoft.com/office/powerpoint/2010/main" val="1506092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dirty="0"/>
              <a:t>Servidor – </a:t>
            </a:r>
            <a:r>
              <a:rPr lang="es-ES" dirty="0"/>
              <a:t>U</a:t>
            </a:r>
            <a:r>
              <a:rPr dirty="0"/>
              <a:t>n servidor es una computadora o dispositivo que proporciona información y/o servicios a otras computadoras en una red.</a:t>
            </a:r>
            <a:r>
              <a:rPr lang="en-US" sz="1200" kern="1200" dirty="0">
                <a:solidFill>
                  <a:schemeClr val="tx1"/>
                </a:solidFill>
                <a:effectLst/>
                <a:latin typeface="+mn-lt"/>
              </a:rPr>
              <a:t> Dado el software adecuado, cualquier computadora conectada a la red </a:t>
            </a:r>
            <a:r>
              <a:rPr lang="en-US" sz="1200" kern="1200" dirty="0" err="1">
                <a:solidFill>
                  <a:schemeClr val="tx1"/>
                </a:solidFill>
                <a:effectLst/>
                <a:latin typeface="+mn-lt"/>
              </a:rPr>
              <a:t>puede</a:t>
            </a:r>
            <a:r>
              <a:rPr lang="en-US" sz="1200" kern="1200" dirty="0">
                <a:solidFill>
                  <a:schemeClr val="tx1"/>
                </a:solidFill>
                <a:effectLst/>
                <a:latin typeface="+mn-lt"/>
              </a:rPr>
              <a:t> ser </a:t>
            </a:r>
            <a:r>
              <a:rPr lang="en-US" sz="1200" kern="1200" dirty="0" err="1">
                <a:solidFill>
                  <a:schemeClr val="tx1"/>
                </a:solidFill>
                <a:effectLst/>
                <a:latin typeface="+mn-lt"/>
              </a:rPr>
              <a:t>configurada</a:t>
            </a:r>
            <a:r>
              <a:rPr lang="en-US" sz="1200" kern="1200" dirty="0">
                <a:solidFill>
                  <a:schemeClr val="tx1"/>
                </a:solidFill>
                <a:effectLst/>
                <a:latin typeface="+mn-lt"/>
              </a:rPr>
              <a:t> como un servidor. </a:t>
            </a:r>
            <a:r>
              <a:rPr dirty="0"/>
              <a:t>En la mayoría de los casos, un servidor será una poderosa computadora dedicada, diseñada para estar "siempre disponible".</a:t>
            </a:r>
            <a:r>
              <a:rPr lang="en-US" sz="1200" kern="1200" dirty="0">
                <a:solidFill>
                  <a:schemeClr val="tx1"/>
                </a:solidFill>
                <a:effectLst/>
                <a:latin typeface="+mn-lt"/>
              </a:rPr>
              <a:t> </a:t>
            </a:r>
            <a:r>
              <a:rPr dirty="0"/>
              <a:t>Un servidor de computadora puede ejecutar varios servicios (por ejemplo, servidor web, servidor de correo electrónico, servidor de archivos, servidor de impresión, etc.).</a:t>
            </a:r>
            <a:r>
              <a:rPr lang="en-US" sz="1200" kern="1200" dirty="0">
                <a:solidFill>
                  <a:schemeClr val="tx1"/>
                </a:solidFill>
                <a:effectLst/>
                <a:latin typeface="+mn-lt"/>
              </a:rPr>
              <a:t> </a:t>
            </a:r>
            <a:r>
              <a:rPr dirty="0"/>
              <a:t>En los negocios, a menudo tiene sentido ejecutar diferentes servicios en diferentes máquinas por razones de seguridad y minimizar el impacto de cualquier falla.</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40</a:t>
            </a:fld>
            <a:endParaRPr lang="es-ES"/>
          </a:p>
        </p:txBody>
      </p:sp>
    </p:spTree>
    <p:extLst>
      <p:ext uri="{BB962C8B-B14F-4D97-AF65-F5344CB8AC3E}">
        <p14:creationId xmlns:p14="http://schemas.microsoft.com/office/powerpoint/2010/main" val="208132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dirty="0"/>
              <a:t>Cortafuegos – </a:t>
            </a:r>
            <a:r>
              <a:rPr lang="es-ES" dirty="0"/>
              <a:t>U</a:t>
            </a:r>
            <a:r>
              <a:rPr dirty="0"/>
              <a:t>n cortafuegos es un dispositivo de hardware o servicio de software que se utiliza para aumentar la seguridad de una red al evitar el acceso no autorizado.</a:t>
            </a:r>
            <a:r>
              <a:rPr lang="en-US" sz="1200" kern="1200" dirty="0">
                <a:solidFill>
                  <a:schemeClr val="tx1"/>
                </a:solidFill>
                <a:effectLst/>
                <a:latin typeface="+mn-lt"/>
              </a:rPr>
              <a:t> </a:t>
            </a:r>
            <a:r>
              <a:rPr dirty="0"/>
              <a:t>Por ejemplo, se puede configurar un cortafuegos para detectar y bloquear cualquier intento de ingresar a una red utilizando múltiples puertos, excepto aquellos que se han configurado para permitir el tráfico entrante.</a:t>
            </a:r>
            <a:r>
              <a:rPr lang="en-US" sz="1200" kern="1200" dirty="0">
                <a:solidFill>
                  <a:schemeClr val="tx1"/>
                </a:solidFill>
                <a:effectLst/>
                <a:latin typeface="+mn-lt"/>
              </a:rPr>
              <a:t> </a:t>
            </a:r>
            <a:r>
              <a:rPr dirty="0"/>
              <a:t>En los hogares, es más común encontrar un firewall de software, pero en las configuraciones comerciales es más probable que el investigador se encuentre con firewalls de hardware.</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41</a:t>
            </a:fld>
            <a:endParaRPr lang="es-ES"/>
          </a:p>
        </p:txBody>
      </p:sp>
    </p:spTree>
    <p:extLst>
      <p:ext uri="{BB962C8B-B14F-4D97-AF65-F5344CB8AC3E}">
        <p14:creationId xmlns:p14="http://schemas.microsoft.com/office/powerpoint/2010/main" val="98516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a:solidFill>
                  <a:schemeClr val="tx1"/>
                </a:solidFill>
                <a:effectLst/>
                <a:latin typeface="+mn-lt"/>
              </a:rPr>
              <a:t>Es importante que los delegados entiendan cuáles son los objetivos de la lección. Estos deberían ser objetivos "INTELIGENTES" y explicados en detalle a los delegados antes de que comience la sesión, utilizando la información en la diapositiva.</a:t>
            </a:r>
            <a:r>
              <a:rPr dirty="0"/>
              <a:t> </a:t>
            </a:r>
            <a:endParaRPr lang="es-ES" dirty="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4</a:t>
            </a:fld>
            <a:endParaRPr lang="es-ES" dirty="0"/>
          </a:p>
        </p:txBody>
      </p:sp>
    </p:spTree>
    <p:extLst>
      <p:ext uri="{BB962C8B-B14F-4D97-AF65-F5344CB8AC3E}">
        <p14:creationId xmlns:p14="http://schemas.microsoft.com/office/powerpoint/2010/main" val="601898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dirty="0"/>
              <a:t>Punto de acceso inalámbrico – Los puntos de acceso inalámbricos conectan los dispositivos de una LAN inalámbrica al resto de la red.</a:t>
            </a:r>
            <a:r>
              <a:rPr lang="en-US" sz="1200" kern="1200" dirty="0">
                <a:solidFill>
                  <a:schemeClr val="tx1"/>
                </a:solidFill>
                <a:effectLst/>
                <a:latin typeface="+mn-lt"/>
              </a:rPr>
              <a:t> </a:t>
            </a:r>
            <a:r>
              <a:rPr dirty="0"/>
              <a:t>En cada infraestructura de WLAN, se necesita un punto de acceso siempre que haya más de dos dispositivos.</a:t>
            </a:r>
            <a:r>
              <a:rPr lang="en-US" sz="1200" kern="1200" dirty="0">
                <a:solidFill>
                  <a:schemeClr val="tx1"/>
                </a:solidFill>
                <a:effectLst/>
                <a:latin typeface="+mn-lt"/>
              </a:rPr>
              <a:t> Los </a:t>
            </a:r>
            <a:r>
              <a:rPr lang="en-US" sz="1200" kern="1200" dirty="0" err="1">
                <a:solidFill>
                  <a:schemeClr val="tx1"/>
                </a:solidFill>
                <a:effectLst/>
                <a:latin typeface="+mn-lt"/>
              </a:rPr>
              <a:t>enrutadores</a:t>
            </a:r>
            <a:r>
              <a:rPr lang="en-US" sz="1200" kern="1200" dirty="0">
                <a:solidFill>
                  <a:schemeClr val="tx1"/>
                </a:solidFill>
                <a:effectLst/>
                <a:latin typeface="+mn-lt"/>
              </a:rPr>
              <a:t> </a:t>
            </a:r>
            <a:r>
              <a:rPr lang="en-US" sz="1200" kern="1200" dirty="0" err="1">
                <a:solidFill>
                  <a:schemeClr val="tx1"/>
                </a:solidFill>
                <a:effectLst/>
                <a:latin typeface="+mn-lt"/>
              </a:rPr>
              <a:t>modernos</a:t>
            </a:r>
            <a:r>
              <a:rPr lang="en-US" sz="1200" kern="1200" dirty="0">
                <a:solidFill>
                  <a:schemeClr val="tx1"/>
                </a:solidFill>
                <a:effectLst/>
                <a:latin typeface="+mn-lt"/>
              </a:rPr>
              <a:t> a menudo </a:t>
            </a:r>
            <a:r>
              <a:rPr lang="en-US" sz="1200" kern="1200" dirty="0" err="1">
                <a:solidFill>
                  <a:schemeClr val="tx1"/>
                </a:solidFill>
                <a:effectLst/>
                <a:latin typeface="+mn-lt"/>
              </a:rPr>
              <a:t>pueden</a:t>
            </a:r>
            <a:r>
              <a:rPr lang="en-US" sz="1200" kern="1200" dirty="0">
                <a:solidFill>
                  <a:schemeClr val="tx1"/>
                </a:solidFill>
                <a:effectLst/>
                <a:latin typeface="+mn-lt"/>
              </a:rPr>
              <a:t> </a:t>
            </a:r>
            <a:r>
              <a:rPr lang="en-US" sz="1200" kern="1200" dirty="0" err="1">
                <a:solidFill>
                  <a:schemeClr val="tx1"/>
                </a:solidFill>
                <a:effectLst/>
                <a:latin typeface="+mn-lt"/>
              </a:rPr>
              <a:t>funcionar</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puntos de </a:t>
            </a:r>
            <a:r>
              <a:rPr lang="en-US" sz="1200" kern="1200" dirty="0" err="1">
                <a:solidFill>
                  <a:schemeClr val="tx1"/>
                </a:solidFill>
                <a:effectLst/>
                <a:latin typeface="+mn-lt"/>
              </a:rPr>
              <a:t>acceso</a:t>
            </a:r>
            <a:r>
              <a:rPr lang="en-US" sz="1200" kern="1200" dirty="0">
                <a:solidFill>
                  <a:schemeClr val="tx1"/>
                </a:solidFill>
                <a:effectLst/>
                <a:latin typeface="+mn-lt"/>
              </a:rPr>
              <a:t>. </a:t>
            </a:r>
            <a:r>
              <a:rPr dirty="0"/>
              <a:t>La NIC de una computadora o incluso un teléfono móvil también pueden configurarse para actuar como punto de acceso.</a:t>
            </a:r>
          </a:p>
          <a:p>
            <a:endParaRPr lang="es-ES" sz="1200" kern="1200" dirty="0">
              <a:solidFill>
                <a:schemeClr val="tx1"/>
              </a:solidFill>
              <a:effectLst/>
              <a:latin typeface="+mn-lt"/>
              <a:ea typeface="+mn-ea"/>
              <a:cs typeface="+mn-cs"/>
            </a:endParaRPr>
          </a:p>
          <a:p>
            <a:r>
              <a:rPr dirty="0"/>
              <a:t>Si bien los dispositivos de red enumerados anteriormente pueden ser dispositivos independientes como se muestra en las fotografías, es muy probable que un solo dispositivo tenga múltiples propósitos.</a:t>
            </a:r>
            <a:r>
              <a:rPr lang="en-US" sz="1200" kern="1200" dirty="0">
                <a:solidFill>
                  <a:schemeClr val="tx1"/>
                </a:solidFill>
                <a:effectLst/>
                <a:latin typeface="+mn-lt"/>
              </a:rPr>
              <a:t> </a:t>
            </a:r>
            <a:r>
              <a:rPr dirty="0"/>
              <a:t>Los enrutadores en el hogar a menudo funcionan como un módem, cortafuegos, conmutador y punto de acceso, y un sistema de almacenamiento conectado en red (NAS) también puede funcionar como red privada virtual, correo electrónico y servidor web con conmutación y capacidades de punto de acceso.</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42</a:t>
            </a:fld>
            <a:endParaRPr lang="es-ES"/>
          </a:p>
        </p:txBody>
      </p:sp>
    </p:spTree>
    <p:extLst>
      <p:ext uri="{BB962C8B-B14F-4D97-AF65-F5344CB8AC3E}">
        <p14:creationId xmlns:p14="http://schemas.microsoft.com/office/powerpoint/2010/main" val="57531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siguientes diapositivas llevan al formador desde las descripciones de los dispositivos hasta la discusión sobre las características y consideraciones de la prueba electrónica que puede estar presente en estos dispositivos.</a:t>
            </a:r>
            <a:endParaRPr lang="es-ES"/>
          </a:p>
        </p:txBody>
      </p:sp>
      <p:sp>
        <p:nvSpPr>
          <p:cNvPr id="4" name="Slide Number Placeholder 3"/>
          <p:cNvSpPr>
            <a:spLocks noGrp="1"/>
          </p:cNvSpPr>
          <p:nvPr>
            <p:ph type="sldNum" sz="quarter" idx="10"/>
          </p:nvPr>
        </p:nvSpPr>
        <p:spPr/>
        <p:txBody>
          <a:bodyPr/>
          <a:lstStyle/>
          <a:p>
            <a:fld id="{6F040226-21D7-5847-B396-76B67129E36D}" type="slidenum">
              <a:rPr lang="en-US" smtClean="0"/>
              <a:pPr/>
              <a:t>43</a:t>
            </a:fld>
            <a:endParaRPr lang="es-ES"/>
          </a:p>
        </p:txBody>
      </p:sp>
    </p:spTree>
    <p:extLst>
      <p:ext uri="{BB962C8B-B14F-4D97-AF65-F5344CB8AC3E}">
        <p14:creationId xmlns:p14="http://schemas.microsoft.com/office/powerpoint/2010/main" val="1414616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dirty="0">
                <a:solidFill>
                  <a:schemeClr val="tx1"/>
                </a:solidFill>
                <a:effectLst/>
                <a:latin typeface="+mn-lt"/>
              </a:rPr>
              <a:t>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a:t>
            </a:r>
            <a:r>
              <a:rPr lang="en-US" sz="1200" kern="1200" dirty="0" err="1">
                <a:solidFill>
                  <a:schemeClr val="tx1"/>
                </a:solidFill>
                <a:effectLst/>
                <a:latin typeface="+mn-lt"/>
              </a:rPr>
              <a:t>comparte</a:t>
            </a:r>
            <a:r>
              <a:rPr lang="en-US" sz="1200" kern="1200" dirty="0">
                <a:solidFill>
                  <a:schemeClr val="tx1"/>
                </a:solidFill>
                <a:effectLst/>
                <a:latin typeface="+mn-lt"/>
              </a:rPr>
              <a:t> la </a:t>
            </a:r>
            <a:r>
              <a:rPr lang="en-US" sz="1200" kern="1200" dirty="0" err="1">
                <a:solidFill>
                  <a:schemeClr val="tx1"/>
                </a:solidFill>
                <a:effectLst/>
                <a:latin typeface="+mn-lt"/>
              </a:rPr>
              <a:t>mayoría</a:t>
            </a:r>
            <a:r>
              <a:rPr lang="en-US" sz="1200" kern="1200" dirty="0">
                <a:solidFill>
                  <a:schemeClr val="tx1"/>
                </a:solidFill>
                <a:effectLst/>
                <a:latin typeface="+mn-lt"/>
              </a:rPr>
              <a:t> de las </a:t>
            </a:r>
            <a:r>
              <a:rPr lang="en-US" sz="1200" kern="1200" dirty="0" err="1">
                <a:solidFill>
                  <a:schemeClr val="tx1"/>
                </a:solidFill>
                <a:effectLst/>
                <a:latin typeface="+mn-lt"/>
              </a:rPr>
              <a:t>propiedades</a:t>
            </a:r>
            <a:r>
              <a:rPr lang="en-US" sz="1200" kern="1200" dirty="0">
                <a:solidFill>
                  <a:schemeClr val="tx1"/>
                </a:solidFill>
                <a:effectLst/>
                <a:latin typeface="+mn-lt"/>
              </a:rPr>
              <a:t> con las </a:t>
            </a:r>
            <a:r>
              <a:rPr lang="en-US" sz="1200" kern="1200" dirty="0" err="1">
                <a:solidFill>
                  <a:schemeClr val="tx1"/>
                </a:solidFill>
                <a:effectLst/>
                <a:latin typeface="+mn-lt"/>
              </a:rPr>
              <a:t>formas</a:t>
            </a:r>
            <a:r>
              <a:rPr lang="en-US" sz="1200" kern="1200" dirty="0">
                <a:solidFill>
                  <a:schemeClr val="tx1"/>
                </a:solidFill>
                <a:effectLst/>
                <a:latin typeface="+mn-lt"/>
              </a:rPr>
              <a:t> </a:t>
            </a:r>
            <a:r>
              <a:rPr lang="en-US" sz="1200" kern="1200" dirty="0" err="1">
                <a:solidFill>
                  <a:schemeClr val="tx1"/>
                </a:solidFill>
                <a:effectLst/>
                <a:latin typeface="+mn-lt"/>
              </a:rPr>
              <a:t>tradicionales</a:t>
            </a:r>
            <a:r>
              <a:rPr lang="en-US" sz="1200" kern="1200" dirty="0">
                <a:solidFill>
                  <a:schemeClr val="tx1"/>
                </a:solidFill>
                <a:effectLst/>
                <a:latin typeface="+mn-lt"/>
              </a:rPr>
              <a:t> de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pero</a:t>
            </a:r>
            <a:r>
              <a:rPr lang="en-US" sz="1200" kern="1200" dirty="0">
                <a:solidFill>
                  <a:schemeClr val="tx1"/>
                </a:solidFill>
                <a:effectLst/>
                <a:latin typeface="+mn-lt"/>
              </a:rPr>
              <a:t> </a:t>
            </a:r>
            <a:r>
              <a:rPr lang="en-US" sz="1200" kern="1200" dirty="0" err="1">
                <a:solidFill>
                  <a:schemeClr val="tx1"/>
                </a:solidFill>
                <a:effectLst/>
                <a:latin typeface="+mn-lt"/>
              </a:rPr>
              <a:t>posee</a:t>
            </a:r>
            <a:r>
              <a:rPr lang="en-US" sz="1200" kern="1200" dirty="0">
                <a:solidFill>
                  <a:schemeClr val="tx1"/>
                </a:solidFill>
                <a:effectLst/>
                <a:latin typeface="+mn-lt"/>
              </a:rPr>
              <a:t> </a:t>
            </a:r>
            <a:r>
              <a:rPr lang="en-US" sz="1200" kern="1200" dirty="0" err="1">
                <a:solidFill>
                  <a:schemeClr val="tx1"/>
                </a:solidFill>
                <a:effectLst/>
                <a:latin typeface="+mn-lt"/>
              </a:rPr>
              <a:t>algunas</a:t>
            </a:r>
            <a:r>
              <a:rPr lang="en-US" sz="1200" kern="1200" dirty="0">
                <a:solidFill>
                  <a:schemeClr val="tx1"/>
                </a:solidFill>
                <a:effectLst/>
                <a:latin typeface="+mn-lt"/>
              </a:rPr>
              <a:t> </a:t>
            </a:r>
            <a:r>
              <a:rPr lang="en-US" sz="1200" kern="1200" dirty="0" err="1">
                <a:solidFill>
                  <a:schemeClr val="tx1"/>
                </a:solidFill>
                <a:effectLst/>
                <a:latin typeface="+mn-lt"/>
              </a:rPr>
              <a:t>características</a:t>
            </a:r>
            <a:r>
              <a:rPr lang="en-US" sz="1200" kern="1200" dirty="0">
                <a:solidFill>
                  <a:schemeClr val="tx1"/>
                </a:solidFill>
                <a:effectLst/>
                <a:latin typeface="+mn-lt"/>
              </a:rPr>
              <a:t> </a:t>
            </a:r>
            <a:r>
              <a:rPr lang="en-US" sz="1200" kern="1200" dirty="0" err="1">
                <a:solidFill>
                  <a:schemeClr val="tx1"/>
                </a:solidFill>
                <a:effectLst/>
                <a:latin typeface="+mn-lt"/>
              </a:rPr>
              <a:t>únicas</a:t>
            </a:r>
            <a:r>
              <a:rPr lang="en-US" sz="1200" kern="1200" dirty="0">
                <a:solidFill>
                  <a:schemeClr val="tx1"/>
                </a:solidFill>
                <a:effectLst/>
                <a:latin typeface="+mn-lt"/>
              </a:rPr>
              <a:t> que la </a:t>
            </a:r>
            <a:r>
              <a:rPr lang="en-US" sz="1200" kern="1200" dirty="0" err="1">
                <a:solidFill>
                  <a:schemeClr val="tx1"/>
                </a:solidFill>
                <a:effectLst/>
                <a:latin typeface="+mn-lt"/>
              </a:rPr>
              <a:t>distinguen</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Es invisible para el </a:t>
            </a:r>
            <a:r>
              <a:rPr lang="en-US" sz="1200" b="1" kern="1200" dirty="0" err="1">
                <a:solidFill>
                  <a:schemeClr val="tx1"/>
                </a:solidFill>
                <a:effectLst/>
                <a:latin typeface="+mn-lt"/>
              </a:rPr>
              <a:t>ojo</a:t>
            </a:r>
            <a:r>
              <a:rPr lang="en-US" sz="1200" b="1" kern="1200" dirty="0">
                <a:solidFill>
                  <a:schemeClr val="tx1"/>
                </a:solidFill>
                <a:effectLst/>
                <a:latin typeface="+mn-lt"/>
              </a:rPr>
              <a:t> </a:t>
            </a:r>
            <a:r>
              <a:rPr lang="en-US" sz="1200" b="1" kern="1200" dirty="0" err="1">
                <a:solidFill>
                  <a:schemeClr val="tx1"/>
                </a:solidFill>
                <a:effectLst/>
                <a:latin typeface="+mn-lt"/>
              </a:rPr>
              <a:t>inexperto</a:t>
            </a:r>
            <a:r>
              <a:rPr lang="en-US" sz="1200" b="1" kern="1200" dirty="0">
                <a:solidFill>
                  <a:schemeClr val="tx1"/>
                </a:solidFill>
                <a:effectLst/>
                <a:latin typeface="+mn-lt"/>
              </a:rPr>
              <a:t>:</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a menudo se </a:t>
            </a:r>
            <a:r>
              <a:rPr lang="en-US" sz="1200" kern="1200" dirty="0" err="1">
                <a:solidFill>
                  <a:schemeClr val="tx1"/>
                </a:solidFill>
                <a:effectLst/>
                <a:latin typeface="+mn-lt"/>
              </a:rPr>
              <a:t>encuentra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lugares</a:t>
            </a:r>
            <a:r>
              <a:rPr lang="en-US" sz="1200" kern="1200" dirty="0">
                <a:solidFill>
                  <a:schemeClr val="tx1"/>
                </a:solidFill>
                <a:effectLst/>
                <a:latin typeface="+mn-lt"/>
              </a:rPr>
              <a:t> </a:t>
            </a:r>
            <a:r>
              <a:rPr lang="en-US" sz="1200" kern="1200" dirty="0" err="1">
                <a:solidFill>
                  <a:schemeClr val="tx1"/>
                </a:solidFill>
                <a:effectLst/>
                <a:latin typeface="+mn-lt"/>
              </a:rPr>
              <a:t>donde</a:t>
            </a:r>
            <a:r>
              <a:rPr lang="en-US" sz="1200" kern="1200" dirty="0">
                <a:solidFill>
                  <a:schemeClr val="tx1"/>
                </a:solidFill>
                <a:effectLst/>
                <a:latin typeface="+mn-lt"/>
              </a:rPr>
              <a:t> solo los </a:t>
            </a:r>
            <a:r>
              <a:rPr lang="en-US" sz="1200" kern="1200" dirty="0" err="1">
                <a:solidFill>
                  <a:schemeClr val="tx1"/>
                </a:solidFill>
                <a:effectLst/>
                <a:latin typeface="+mn-lt"/>
              </a:rPr>
              <a:t>especialistas</a:t>
            </a:r>
            <a:r>
              <a:rPr lang="en-US" sz="1200" kern="1200" dirty="0">
                <a:solidFill>
                  <a:schemeClr val="tx1"/>
                </a:solidFill>
                <a:effectLst/>
                <a:latin typeface="+mn-lt"/>
              </a:rPr>
              <a:t> </a:t>
            </a:r>
            <a:r>
              <a:rPr lang="en-US" sz="1200" kern="1200" dirty="0" err="1">
                <a:solidFill>
                  <a:schemeClr val="tx1"/>
                </a:solidFill>
                <a:effectLst/>
                <a:latin typeface="+mn-lt"/>
              </a:rPr>
              <a:t>registrarían</a:t>
            </a:r>
            <a:r>
              <a:rPr lang="en-US" sz="1200" kern="1200" dirty="0">
                <a:solidFill>
                  <a:schemeClr val="tx1"/>
                </a:solidFill>
                <a:effectLst/>
                <a:latin typeface="+mn-lt"/>
              </a:rPr>
              <a:t> o las </a:t>
            </a:r>
            <a:r>
              <a:rPr lang="en-US" sz="1200" kern="1200" dirty="0" err="1">
                <a:solidFill>
                  <a:schemeClr val="tx1"/>
                </a:solidFill>
                <a:effectLst/>
                <a:latin typeface="+mn-lt"/>
              </a:rPr>
              <a:t>ubicaciones</a:t>
            </a:r>
            <a:r>
              <a:rPr lang="en-US" sz="1200" kern="1200" dirty="0">
                <a:solidFill>
                  <a:schemeClr val="tx1"/>
                </a:solidFill>
                <a:effectLst/>
                <a:latin typeface="+mn-lt"/>
              </a:rPr>
              <a:t> </a:t>
            </a:r>
            <a:r>
              <a:rPr lang="en-US" sz="1200" kern="1200" dirty="0" err="1">
                <a:solidFill>
                  <a:schemeClr val="tx1"/>
                </a:solidFill>
                <a:effectLst/>
                <a:latin typeface="+mn-lt"/>
              </a:rPr>
              <a:t>serían</a:t>
            </a:r>
            <a:r>
              <a:rPr lang="en-US" sz="1200" kern="1200" dirty="0">
                <a:solidFill>
                  <a:schemeClr val="tx1"/>
                </a:solidFill>
                <a:effectLst/>
                <a:latin typeface="+mn-lt"/>
              </a:rPr>
              <a:t> </a:t>
            </a:r>
            <a:r>
              <a:rPr lang="en-US" sz="1200" kern="1200" dirty="0" err="1">
                <a:solidFill>
                  <a:schemeClr val="tx1"/>
                </a:solidFill>
                <a:effectLst/>
                <a:latin typeface="+mn-lt"/>
              </a:rPr>
              <a:t>accesibles</a:t>
            </a:r>
            <a:r>
              <a:rPr lang="en-US" sz="1200" kern="1200" dirty="0">
                <a:solidFill>
                  <a:schemeClr val="tx1"/>
                </a:solidFill>
                <a:effectLst/>
                <a:latin typeface="+mn-lt"/>
              </a:rPr>
              <a:t> solo por medio de </a:t>
            </a:r>
            <a:r>
              <a:rPr lang="en-US" sz="1200" kern="1200" dirty="0" err="1">
                <a:solidFill>
                  <a:schemeClr val="tx1"/>
                </a:solidFill>
                <a:effectLst/>
                <a:latin typeface="+mn-lt"/>
              </a:rPr>
              <a:t>herramientas</a:t>
            </a:r>
            <a:r>
              <a:rPr lang="en-US" sz="1200" kern="1200" dirty="0">
                <a:solidFill>
                  <a:schemeClr val="tx1"/>
                </a:solidFill>
                <a:effectLst/>
                <a:latin typeface="+mn-lt"/>
              </a:rPr>
              <a:t> </a:t>
            </a:r>
            <a:r>
              <a:rPr lang="en-US" sz="1200" kern="1200" dirty="0" err="1">
                <a:solidFill>
                  <a:schemeClr val="tx1"/>
                </a:solidFill>
                <a:effectLst/>
                <a:latin typeface="+mn-lt"/>
              </a:rPr>
              <a:t>muy</a:t>
            </a:r>
            <a:r>
              <a:rPr lang="en-US" sz="1200" kern="1200" dirty="0">
                <a:solidFill>
                  <a:schemeClr val="tx1"/>
                </a:solidFill>
                <a:effectLst/>
                <a:latin typeface="+mn-lt"/>
              </a:rPr>
              <a:t> </a:t>
            </a:r>
            <a:r>
              <a:rPr lang="en-US" sz="1200" kern="1200" dirty="0" err="1">
                <a:solidFill>
                  <a:schemeClr val="tx1"/>
                </a:solidFill>
                <a:effectLst/>
                <a:latin typeface="+mn-lt"/>
              </a:rPr>
              <a:t>específicas</a:t>
            </a:r>
            <a:r>
              <a:rPr lang="en-US" sz="1200" kern="1200" dirty="0">
                <a:solidFill>
                  <a:schemeClr val="tx1"/>
                </a:solidFill>
                <a:effectLst/>
                <a:latin typeface="+mn-lt"/>
              </a:rPr>
              <a:t>. </a:t>
            </a:r>
            <a:r>
              <a:rPr lang="en-US" sz="1200" kern="1200" dirty="0" err="1">
                <a:solidFill>
                  <a:schemeClr val="tx1"/>
                </a:solidFill>
                <a:effectLst/>
                <a:latin typeface="+mn-lt"/>
              </a:rPr>
              <a:t>Así</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un </a:t>
            </a:r>
            <a:r>
              <a:rPr lang="en-US" sz="1200" kern="1200" dirty="0" err="1">
                <a:solidFill>
                  <a:schemeClr val="tx1"/>
                </a:solidFill>
                <a:effectLst/>
                <a:latin typeface="+mn-lt"/>
              </a:rPr>
              <a:t>microscopio</a:t>
            </a:r>
            <a:r>
              <a:rPr lang="en-US" sz="1200" kern="1200" dirty="0">
                <a:solidFill>
                  <a:schemeClr val="tx1"/>
                </a:solidFill>
                <a:effectLst/>
                <a:latin typeface="+mn-lt"/>
              </a:rPr>
              <a:t> </a:t>
            </a:r>
            <a:r>
              <a:rPr lang="en-US" sz="1200" kern="1200" dirty="0" err="1">
                <a:solidFill>
                  <a:schemeClr val="tx1"/>
                </a:solidFill>
                <a:effectLst/>
                <a:latin typeface="+mn-lt"/>
              </a:rPr>
              <a:t>electrónico</a:t>
            </a:r>
            <a:r>
              <a:rPr lang="en-US" sz="1200" kern="1200" dirty="0">
                <a:solidFill>
                  <a:schemeClr val="tx1"/>
                </a:solidFill>
                <a:effectLst/>
                <a:latin typeface="+mn-lt"/>
              </a:rPr>
              <a:t> de </a:t>
            </a:r>
            <a:r>
              <a:rPr lang="en-US" sz="1200" kern="1200" dirty="0" err="1">
                <a:solidFill>
                  <a:schemeClr val="tx1"/>
                </a:solidFill>
                <a:effectLst/>
                <a:latin typeface="+mn-lt"/>
              </a:rPr>
              <a:t>barrido</a:t>
            </a:r>
            <a:r>
              <a:rPr lang="en-US" sz="1200" kern="1200" dirty="0">
                <a:solidFill>
                  <a:schemeClr val="tx1"/>
                </a:solidFill>
                <a:effectLst/>
                <a:latin typeface="+mn-lt"/>
              </a:rPr>
              <a:t> </a:t>
            </a:r>
            <a:r>
              <a:rPr lang="en-US" sz="1200" kern="1200" dirty="0" err="1">
                <a:solidFill>
                  <a:schemeClr val="tx1"/>
                </a:solidFill>
                <a:effectLst/>
                <a:latin typeface="+mn-lt"/>
              </a:rPr>
              <a:t>permite</a:t>
            </a:r>
            <a:r>
              <a:rPr lang="en-US" sz="1200" kern="1200" dirty="0">
                <a:solidFill>
                  <a:schemeClr val="tx1"/>
                </a:solidFill>
                <a:effectLst/>
                <a:latin typeface="+mn-lt"/>
              </a:rPr>
              <a:t> a un </a:t>
            </a:r>
            <a:r>
              <a:rPr lang="en-US" sz="1200" kern="1200" dirty="0" err="1">
                <a:solidFill>
                  <a:schemeClr val="tx1"/>
                </a:solidFill>
                <a:effectLst/>
                <a:latin typeface="+mn-lt"/>
              </a:rPr>
              <a:t>entomólogo</a:t>
            </a:r>
            <a:r>
              <a:rPr lang="en-US" sz="1200" kern="1200" dirty="0">
                <a:solidFill>
                  <a:schemeClr val="tx1"/>
                </a:solidFill>
                <a:effectLst/>
                <a:latin typeface="+mn-lt"/>
              </a:rPr>
              <a:t> </a:t>
            </a:r>
            <a:r>
              <a:rPr lang="en-US" sz="1200" kern="1200" dirty="0" err="1">
                <a:solidFill>
                  <a:schemeClr val="tx1"/>
                </a:solidFill>
                <a:effectLst/>
                <a:latin typeface="+mn-lt"/>
              </a:rPr>
              <a:t>identificar</a:t>
            </a:r>
            <a:r>
              <a:rPr lang="en-US" sz="1200" kern="1200" dirty="0">
                <a:solidFill>
                  <a:schemeClr val="tx1"/>
                </a:solidFill>
                <a:effectLst/>
                <a:latin typeface="+mn-lt"/>
              </a:rPr>
              <a:t> las </a:t>
            </a:r>
            <a:r>
              <a:rPr lang="en-US" sz="1200" kern="1200" dirty="0" err="1">
                <a:solidFill>
                  <a:schemeClr val="tx1"/>
                </a:solidFill>
                <a:effectLst/>
                <a:latin typeface="+mn-lt"/>
              </a:rPr>
              <a:t>características</a:t>
            </a:r>
            <a:r>
              <a:rPr lang="en-US" sz="1200" kern="1200" dirty="0">
                <a:solidFill>
                  <a:schemeClr val="tx1"/>
                </a:solidFill>
                <a:effectLst/>
                <a:latin typeface="+mn-lt"/>
              </a:rPr>
              <a:t> </a:t>
            </a:r>
            <a:r>
              <a:rPr lang="en-US" sz="1200" kern="1200" dirty="0" err="1">
                <a:solidFill>
                  <a:schemeClr val="tx1"/>
                </a:solidFill>
                <a:effectLst/>
                <a:latin typeface="+mn-lt"/>
              </a:rPr>
              <a:t>morfológicas</a:t>
            </a:r>
            <a:r>
              <a:rPr lang="en-US" sz="1200" kern="1200" dirty="0">
                <a:solidFill>
                  <a:schemeClr val="tx1"/>
                </a:solidFill>
                <a:effectLst/>
                <a:latin typeface="+mn-lt"/>
              </a:rPr>
              <a:t> clave de los huevos de </a:t>
            </a:r>
            <a:r>
              <a:rPr lang="en-US" sz="1200" kern="1200" dirty="0" err="1">
                <a:solidFill>
                  <a:schemeClr val="tx1"/>
                </a:solidFill>
                <a:effectLst/>
                <a:latin typeface="+mn-lt"/>
              </a:rPr>
              <a:t>moscas</a:t>
            </a:r>
            <a:r>
              <a:rPr lang="en-US" sz="1200" kern="1200" dirty="0">
                <a:solidFill>
                  <a:schemeClr val="tx1"/>
                </a:solidFill>
                <a:effectLst/>
                <a:latin typeface="+mn-lt"/>
              </a:rPr>
              <a:t>, </a:t>
            </a:r>
            <a:r>
              <a:rPr lang="en-US" sz="1200" kern="1200" dirty="0" err="1">
                <a:solidFill>
                  <a:schemeClr val="tx1"/>
                </a:solidFill>
                <a:effectLst/>
                <a:latin typeface="+mn-lt"/>
              </a:rPr>
              <a:t>existen</a:t>
            </a:r>
            <a:r>
              <a:rPr lang="en-US" sz="1200" kern="1200" dirty="0">
                <a:solidFill>
                  <a:schemeClr val="tx1"/>
                </a:solidFill>
                <a:effectLst/>
                <a:latin typeface="+mn-lt"/>
              </a:rPr>
              <a:t> </a:t>
            </a:r>
            <a:r>
              <a:rPr lang="en-US" sz="1200" kern="1200" dirty="0" err="1">
                <a:solidFill>
                  <a:schemeClr val="tx1"/>
                </a:solidFill>
                <a:effectLst/>
                <a:latin typeface="+mn-lt"/>
              </a:rPr>
              <a:t>herramientas</a:t>
            </a:r>
            <a:r>
              <a:rPr lang="en-US" sz="1200" kern="1200" dirty="0">
                <a:solidFill>
                  <a:schemeClr val="tx1"/>
                </a:solidFill>
                <a:effectLst/>
                <a:latin typeface="+mn-lt"/>
              </a:rPr>
              <a:t> </a:t>
            </a:r>
            <a:r>
              <a:rPr lang="en-US" sz="1200" kern="1200" dirty="0" err="1">
                <a:solidFill>
                  <a:schemeClr val="tx1"/>
                </a:solidFill>
                <a:effectLst/>
                <a:latin typeface="+mn-lt"/>
              </a:rPr>
              <a:t>específicas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análisis</a:t>
            </a:r>
            <a:r>
              <a:rPr lang="en-US" sz="1200" kern="1200" dirty="0">
                <a:solidFill>
                  <a:schemeClr val="tx1"/>
                </a:solidFill>
                <a:effectLst/>
                <a:latin typeface="+mn-lt"/>
              </a:rPr>
              <a:t> </a:t>
            </a:r>
            <a:r>
              <a:rPr lang="en-US" sz="1200" kern="1200" dirty="0" err="1">
                <a:solidFill>
                  <a:schemeClr val="tx1"/>
                </a:solidFill>
                <a:effectLst/>
                <a:latin typeface="+mn-lt"/>
              </a:rPr>
              <a:t>forense</a:t>
            </a:r>
            <a:r>
              <a:rPr lang="en-US" sz="1200" kern="1200" dirty="0">
                <a:solidFill>
                  <a:schemeClr val="tx1"/>
                </a:solidFill>
                <a:effectLst/>
                <a:latin typeface="+mn-lt"/>
              </a:rPr>
              <a:t> digital para </a:t>
            </a:r>
            <a:r>
              <a:rPr lang="en-US" sz="1200" kern="1200" dirty="0" err="1">
                <a:solidFill>
                  <a:schemeClr val="tx1"/>
                </a:solidFill>
                <a:effectLst/>
                <a:latin typeface="+mn-lt"/>
              </a:rPr>
              <a:t>examinar</a:t>
            </a:r>
            <a:r>
              <a:rPr lang="en-US" sz="1200" kern="1200" dirty="0">
                <a:solidFill>
                  <a:schemeClr val="tx1"/>
                </a:solidFill>
                <a:effectLst/>
                <a:latin typeface="+mn-lt"/>
              </a:rPr>
              <a:t> y </a:t>
            </a:r>
            <a:r>
              <a:rPr lang="en-US" sz="1200" kern="1200" dirty="0" err="1">
                <a:solidFill>
                  <a:schemeClr val="tx1"/>
                </a:solidFill>
                <a:effectLst/>
                <a:latin typeface="+mn-lt"/>
              </a:rPr>
              <a:t>analizar</a:t>
            </a:r>
            <a:r>
              <a:rPr lang="en-US" sz="1200" kern="1200" dirty="0">
                <a:solidFill>
                  <a:schemeClr val="tx1"/>
                </a:solidFill>
                <a:effectLst/>
                <a:latin typeface="+mn-lt"/>
              </a:rPr>
              <a:t> los </a:t>
            </a:r>
            <a:r>
              <a:rPr lang="en-US" sz="1200" kern="1200" dirty="0" err="1">
                <a:solidFill>
                  <a:schemeClr val="tx1"/>
                </a:solidFill>
                <a:effectLst/>
                <a:latin typeface="+mn-lt"/>
              </a:rPr>
              <a:t>datos</a:t>
            </a:r>
            <a:r>
              <a:rPr lang="en-US" sz="1200" kern="1200" dirty="0">
                <a:solidFill>
                  <a:schemeClr val="tx1"/>
                </a:solidFill>
                <a:effectLst/>
                <a:latin typeface="+mn-lt"/>
              </a:rPr>
              <a:t> </a:t>
            </a:r>
            <a:r>
              <a:rPr lang="en-US" sz="1200" kern="1200" dirty="0" err="1">
                <a:solidFill>
                  <a:schemeClr val="tx1"/>
                </a:solidFill>
                <a:effectLst/>
                <a:latin typeface="+mn-lt"/>
              </a:rPr>
              <a:t>encontrados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las </a:t>
            </a:r>
            <a:r>
              <a:rPr lang="en-US" sz="1200" kern="1200" dirty="0" err="1">
                <a:solidFill>
                  <a:schemeClr val="tx1"/>
                </a:solidFill>
                <a:effectLst/>
                <a:latin typeface="+mn-lt"/>
              </a:rPr>
              <a:t>computadoras</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Es </a:t>
            </a:r>
            <a:r>
              <a:rPr lang="en-US" sz="1200" b="1" kern="1200" dirty="0" err="1">
                <a:solidFill>
                  <a:schemeClr val="tx1"/>
                </a:solidFill>
                <a:effectLst/>
                <a:latin typeface="+mn-lt"/>
              </a:rPr>
              <a:t>posible</a:t>
            </a:r>
            <a:r>
              <a:rPr lang="en-US" sz="1200" b="1" kern="1200" dirty="0">
                <a:solidFill>
                  <a:schemeClr val="tx1"/>
                </a:solidFill>
                <a:effectLst/>
                <a:latin typeface="+mn-lt"/>
              </a:rPr>
              <a:t> que </a:t>
            </a:r>
            <a:r>
              <a:rPr lang="en-US" sz="1200" b="1" kern="1200" dirty="0" err="1">
                <a:solidFill>
                  <a:schemeClr val="tx1"/>
                </a:solidFill>
                <a:effectLst/>
                <a:latin typeface="+mn-lt"/>
              </a:rPr>
              <a:t>deba</a:t>
            </a:r>
            <a:r>
              <a:rPr lang="en-US" sz="1200" b="1" kern="1200" dirty="0">
                <a:solidFill>
                  <a:schemeClr val="tx1"/>
                </a:solidFill>
                <a:effectLst/>
                <a:latin typeface="+mn-lt"/>
              </a:rPr>
              <a:t> ser </a:t>
            </a:r>
            <a:r>
              <a:rPr lang="en-US" sz="1200" b="1" kern="1200" dirty="0" err="1">
                <a:solidFill>
                  <a:schemeClr val="tx1"/>
                </a:solidFill>
                <a:effectLst/>
                <a:latin typeface="+mn-lt"/>
              </a:rPr>
              <a:t>interpretado</a:t>
            </a:r>
            <a:r>
              <a:rPr lang="en-US" sz="1200" b="1" kern="1200" dirty="0">
                <a:solidFill>
                  <a:schemeClr val="tx1"/>
                </a:solidFill>
                <a:effectLst/>
                <a:latin typeface="+mn-lt"/>
              </a:rPr>
              <a:t> por un </a:t>
            </a:r>
            <a:r>
              <a:rPr lang="en-US" sz="1200" b="1" kern="1200" dirty="0" err="1">
                <a:solidFill>
                  <a:schemeClr val="tx1"/>
                </a:solidFill>
                <a:effectLst/>
                <a:latin typeface="+mn-lt"/>
              </a:rPr>
              <a:t>especialista</a:t>
            </a:r>
            <a:r>
              <a:rPr lang="en-US" sz="1200" b="1" kern="1200" dirty="0">
                <a:solidFill>
                  <a:schemeClr val="tx1"/>
                </a:solidFill>
                <a:effectLst/>
                <a:latin typeface="+mn-lt"/>
              </a:rPr>
              <a:t>:</a:t>
            </a:r>
            <a:r>
              <a:rPr lang="en-US" sz="1200" kern="1200" dirty="0">
                <a:solidFill>
                  <a:schemeClr val="tx1"/>
                </a:solidFill>
                <a:effectLst/>
                <a:latin typeface="+mn-lt"/>
              </a:rPr>
              <a:t> La </a:t>
            </a:r>
            <a:r>
              <a:rPr lang="en-US" sz="1200" kern="1200" dirty="0" err="1">
                <a:solidFill>
                  <a:schemeClr val="tx1"/>
                </a:solidFill>
                <a:effectLst/>
                <a:latin typeface="+mn-lt"/>
              </a:rPr>
              <a:t>información</a:t>
            </a:r>
            <a:r>
              <a:rPr lang="en-US" sz="1200" kern="1200" dirty="0">
                <a:solidFill>
                  <a:schemeClr val="tx1"/>
                </a:solidFill>
                <a:effectLst/>
                <a:latin typeface="+mn-lt"/>
              </a:rPr>
              <a:t> que se </a:t>
            </a:r>
            <a:r>
              <a:rPr lang="en-US" sz="1200" kern="1200" dirty="0" err="1">
                <a:solidFill>
                  <a:schemeClr val="tx1"/>
                </a:solidFill>
                <a:effectLst/>
                <a:latin typeface="+mn-lt"/>
              </a:rPr>
              <a:t>encuentra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las </a:t>
            </a:r>
            <a:r>
              <a:rPr lang="en-US" sz="1200" kern="1200" dirty="0" err="1">
                <a:solidFill>
                  <a:schemeClr val="tx1"/>
                </a:solidFill>
                <a:effectLst/>
                <a:latin typeface="+mn-lt"/>
              </a:rPr>
              <a:t>computadoras</a:t>
            </a:r>
            <a:r>
              <a:rPr lang="en-US" sz="1200" kern="1200" dirty="0">
                <a:solidFill>
                  <a:schemeClr val="tx1"/>
                </a:solidFill>
                <a:effectLst/>
                <a:latin typeface="+mn-lt"/>
              </a:rPr>
              <a:t> es de </a:t>
            </a:r>
            <a:r>
              <a:rPr lang="en-US" sz="1200" kern="1200" dirty="0" err="1">
                <a:solidFill>
                  <a:schemeClr val="tx1"/>
                </a:solidFill>
                <a:effectLst/>
                <a:latin typeface="+mn-lt"/>
              </a:rPr>
              <a:t>poca</a:t>
            </a:r>
            <a:r>
              <a:rPr lang="en-US" sz="1200" kern="1200" dirty="0">
                <a:solidFill>
                  <a:schemeClr val="tx1"/>
                </a:solidFill>
                <a:effectLst/>
                <a:latin typeface="+mn-lt"/>
              </a:rPr>
              <a:t> </a:t>
            </a:r>
            <a:r>
              <a:rPr lang="en-US" sz="1200" kern="1200" dirty="0" err="1">
                <a:solidFill>
                  <a:schemeClr val="tx1"/>
                </a:solidFill>
                <a:effectLst/>
                <a:latin typeface="+mn-lt"/>
              </a:rPr>
              <a:t>utilidad</a:t>
            </a:r>
            <a:r>
              <a:rPr lang="en-US" sz="1200" kern="1200" dirty="0">
                <a:solidFill>
                  <a:schemeClr val="tx1"/>
                </a:solidFill>
                <a:effectLst/>
                <a:latin typeface="+mn-lt"/>
              </a:rPr>
              <a:t> para una persona que no sea </a:t>
            </a:r>
            <a:r>
              <a:rPr lang="en-US" sz="1200" kern="1200" dirty="0" err="1">
                <a:solidFill>
                  <a:schemeClr val="tx1"/>
                </a:solidFill>
                <a:effectLst/>
                <a:latin typeface="+mn-lt"/>
              </a:rPr>
              <a:t>especialista</a:t>
            </a:r>
            <a:r>
              <a:rPr lang="en-US" sz="1200" kern="1200" dirty="0">
                <a:solidFill>
                  <a:schemeClr val="tx1"/>
                </a:solidFill>
                <a:effectLst/>
                <a:latin typeface="+mn-lt"/>
              </a:rPr>
              <a:t>, </a:t>
            </a:r>
            <a:r>
              <a:rPr lang="en-US" sz="1200" kern="1200" dirty="0" err="1">
                <a:solidFill>
                  <a:schemeClr val="tx1"/>
                </a:solidFill>
                <a:effectLst/>
                <a:latin typeface="+mn-lt"/>
              </a:rPr>
              <a:t>ya</a:t>
            </a:r>
            <a:r>
              <a:rPr lang="en-US" sz="1200" kern="1200" dirty="0">
                <a:solidFill>
                  <a:schemeClr val="tx1"/>
                </a:solidFill>
                <a:effectLst/>
                <a:latin typeface="+mn-lt"/>
              </a:rPr>
              <a:t> que no </a:t>
            </a:r>
            <a:r>
              <a:rPr lang="en-US" sz="1200" kern="1200" dirty="0" err="1">
                <a:solidFill>
                  <a:schemeClr val="tx1"/>
                </a:solidFill>
                <a:effectLst/>
                <a:latin typeface="+mn-lt"/>
              </a:rPr>
              <a:t>podrá</a:t>
            </a:r>
            <a:r>
              <a:rPr lang="en-US" sz="1200" kern="1200" dirty="0">
                <a:solidFill>
                  <a:schemeClr val="tx1"/>
                </a:solidFill>
                <a:effectLst/>
                <a:latin typeface="+mn-lt"/>
              </a:rPr>
              <a:t> </a:t>
            </a:r>
            <a:r>
              <a:rPr lang="en-US" sz="1200" kern="1200" dirty="0" err="1">
                <a:solidFill>
                  <a:schemeClr val="tx1"/>
                </a:solidFill>
                <a:effectLst/>
                <a:latin typeface="+mn-lt"/>
              </a:rPr>
              <a:t>extraer</a:t>
            </a:r>
            <a:r>
              <a:rPr lang="en-US" sz="1200" kern="1200" dirty="0">
                <a:solidFill>
                  <a:schemeClr val="tx1"/>
                </a:solidFill>
                <a:effectLst/>
                <a:latin typeface="+mn-lt"/>
              </a:rPr>
              <a:t> las </a:t>
            </a:r>
            <a:r>
              <a:rPr lang="en-US" sz="1200" kern="1200" dirty="0" err="1">
                <a:solidFill>
                  <a:schemeClr val="tx1"/>
                </a:solidFill>
                <a:effectLst/>
                <a:latin typeface="+mn-lt"/>
              </a:rPr>
              <a:t>propiedades</a:t>
            </a:r>
            <a:r>
              <a:rPr lang="en-US" sz="1200" kern="1200" dirty="0">
                <a:solidFill>
                  <a:schemeClr val="tx1"/>
                </a:solidFill>
                <a:effectLst/>
                <a:latin typeface="+mn-lt"/>
              </a:rPr>
              <a:t> o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relacionada</a:t>
            </a:r>
            <a:r>
              <a:rPr lang="en-US" sz="1200" kern="1200" dirty="0">
                <a:solidFill>
                  <a:schemeClr val="tx1"/>
                </a:solidFill>
                <a:effectLst/>
                <a:latin typeface="+mn-lt"/>
              </a:rPr>
              <a:t> que </a:t>
            </a:r>
            <a:r>
              <a:rPr lang="en-US" sz="1200" kern="1200" dirty="0" err="1">
                <a:solidFill>
                  <a:schemeClr val="tx1"/>
                </a:solidFill>
                <a:effectLst/>
                <a:latin typeface="+mn-lt"/>
              </a:rPr>
              <a:t>asegure</a:t>
            </a:r>
            <a:r>
              <a:rPr lang="en-US" sz="1200" kern="1200" dirty="0">
                <a:solidFill>
                  <a:schemeClr val="tx1"/>
                </a:solidFill>
                <a:effectLst/>
                <a:latin typeface="+mn-lt"/>
              </a:rPr>
              <a:t> que la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pertinente</a:t>
            </a:r>
            <a:r>
              <a:rPr lang="en-US" sz="1200" kern="1200" dirty="0">
                <a:solidFill>
                  <a:schemeClr val="tx1"/>
                </a:solidFill>
                <a:effectLst/>
                <a:latin typeface="+mn-lt"/>
              </a:rPr>
              <a:t> es </a:t>
            </a:r>
            <a:r>
              <a:rPr lang="en-US" sz="1200" kern="1200" dirty="0" err="1">
                <a:solidFill>
                  <a:schemeClr val="tx1"/>
                </a:solidFill>
                <a:effectLst/>
                <a:latin typeface="+mn-lt"/>
              </a:rPr>
              <a:t>veraz</a:t>
            </a:r>
            <a:r>
              <a:rPr lang="en-US" sz="1200" kern="1200" dirty="0">
                <a:solidFill>
                  <a:schemeClr val="tx1"/>
                </a:solidFill>
                <a:effectLst/>
                <a:latin typeface="+mn-lt"/>
              </a:rPr>
              <a:t> y no ha </a:t>
            </a:r>
            <a:r>
              <a:rPr lang="en-US" sz="1200" kern="1200" dirty="0" err="1">
                <a:solidFill>
                  <a:schemeClr val="tx1"/>
                </a:solidFill>
                <a:effectLst/>
                <a:latin typeface="+mn-lt"/>
              </a:rPr>
              <a:t>sido</a:t>
            </a:r>
            <a:r>
              <a:rPr lang="en-US" sz="1200" kern="1200" dirty="0">
                <a:solidFill>
                  <a:schemeClr val="tx1"/>
                </a:solidFill>
                <a:effectLst/>
                <a:latin typeface="+mn-lt"/>
              </a:rPr>
              <a:t> </a:t>
            </a:r>
            <a:r>
              <a:rPr lang="en-US" sz="1200" kern="1200" dirty="0" err="1">
                <a:solidFill>
                  <a:schemeClr val="tx1"/>
                </a:solidFill>
                <a:effectLst/>
                <a:latin typeface="+mn-lt"/>
              </a:rPr>
              <a:t>manipulada</a:t>
            </a:r>
            <a:r>
              <a:rPr lang="en-US" sz="1200" kern="1200" dirty="0">
                <a:solidFill>
                  <a:schemeClr val="tx1"/>
                </a:solidFill>
                <a:effectLst/>
                <a:latin typeface="+mn-lt"/>
              </a:rPr>
              <a:t> o </a:t>
            </a:r>
            <a:r>
              <a:rPr lang="en-US" sz="1200" kern="1200" dirty="0" err="1">
                <a:solidFill>
                  <a:schemeClr val="tx1"/>
                </a:solidFill>
                <a:effectLst/>
                <a:latin typeface="+mn-lt"/>
              </a:rPr>
              <a:t>alterada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algunos</a:t>
            </a:r>
            <a:r>
              <a:rPr lang="en-US" sz="1200" kern="1200" dirty="0">
                <a:solidFill>
                  <a:schemeClr val="tx1"/>
                </a:solidFill>
                <a:effectLst/>
                <a:latin typeface="+mn-lt"/>
              </a:rPr>
              <a:t> </a:t>
            </a:r>
            <a:r>
              <a:rPr lang="en-US" sz="1200" kern="1200" dirty="0" err="1">
                <a:solidFill>
                  <a:schemeClr val="tx1"/>
                </a:solidFill>
                <a:effectLst/>
                <a:latin typeface="+mn-lt"/>
              </a:rPr>
              <a:t>casos</a:t>
            </a:r>
            <a:r>
              <a:rPr lang="en-US" sz="1200" kern="1200" dirty="0">
                <a:solidFill>
                  <a:schemeClr val="tx1"/>
                </a:solidFill>
                <a:effectLst/>
                <a:latin typeface="+mn-lt"/>
              </a:rPr>
              <a:t>, al </a:t>
            </a:r>
            <a:r>
              <a:rPr lang="en-US" sz="1200" kern="1200" dirty="0" err="1">
                <a:solidFill>
                  <a:schemeClr val="tx1"/>
                </a:solidFill>
                <a:effectLst/>
                <a:latin typeface="+mn-lt"/>
              </a:rPr>
              <a:t>igual</a:t>
            </a:r>
            <a:r>
              <a:rPr lang="en-US" sz="1200" kern="1200" dirty="0">
                <a:solidFill>
                  <a:schemeClr val="tx1"/>
                </a:solidFill>
                <a:effectLst/>
                <a:latin typeface="+mn-lt"/>
              </a:rPr>
              <a:t> que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análisis</a:t>
            </a:r>
            <a:r>
              <a:rPr lang="en-US" sz="1200" kern="1200" dirty="0">
                <a:solidFill>
                  <a:schemeClr val="tx1"/>
                </a:solidFill>
                <a:effectLst/>
                <a:latin typeface="+mn-lt"/>
              </a:rPr>
              <a:t> de </a:t>
            </a:r>
            <a:r>
              <a:rPr lang="en-US" sz="1200" kern="1200" dirty="0" err="1">
                <a:solidFill>
                  <a:schemeClr val="tx1"/>
                </a:solidFill>
                <a:effectLst/>
                <a:latin typeface="+mn-lt"/>
              </a:rPr>
              <a:t>patrones</a:t>
            </a:r>
            <a:r>
              <a:rPr lang="en-US" sz="1200" kern="1200" dirty="0">
                <a:solidFill>
                  <a:schemeClr val="tx1"/>
                </a:solidFill>
                <a:effectLst/>
                <a:latin typeface="+mn-lt"/>
              </a:rPr>
              <a:t> de </a:t>
            </a:r>
            <a:r>
              <a:rPr lang="en-US" sz="1200" kern="1200" dirty="0" err="1">
                <a:solidFill>
                  <a:schemeClr val="tx1"/>
                </a:solidFill>
                <a:effectLst/>
                <a:latin typeface="+mn-lt"/>
              </a:rPr>
              <a:t>salpicaduras</a:t>
            </a:r>
            <a:r>
              <a:rPr lang="en-US" sz="1200" kern="1200" dirty="0">
                <a:solidFill>
                  <a:schemeClr val="tx1"/>
                </a:solidFill>
                <a:effectLst/>
                <a:latin typeface="+mn-lt"/>
              </a:rPr>
              <a:t> de </a:t>
            </a:r>
            <a:r>
              <a:rPr lang="en-US" sz="1200" kern="1200" dirty="0" err="1">
                <a:solidFill>
                  <a:schemeClr val="tx1"/>
                </a:solidFill>
                <a:effectLst/>
                <a:latin typeface="+mn-lt"/>
              </a:rPr>
              <a:t>sangre</a:t>
            </a:r>
            <a:r>
              <a:rPr lang="en-US" sz="1200" kern="1200" dirty="0">
                <a:solidFill>
                  <a:schemeClr val="tx1"/>
                </a:solidFill>
                <a:effectLst/>
                <a:latin typeface="+mn-lt"/>
              </a:rPr>
              <a:t>, se debe </a:t>
            </a:r>
            <a:r>
              <a:rPr lang="en-US" sz="1200" kern="1200" dirty="0" err="1">
                <a:solidFill>
                  <a:schemeClr val="tx1"/>
                </a:solidFill>
                <a:effectLst/>
                <a:latin typeface="+mn-lt"/>
              </a:rPr>
              <a:t>aplicar</a:t>
            </a:r>
            <a:r>
              <a:rPr lang="en-US" sz="1200" kern="1200" dirty="0">
                <a:solidFill>
                  <a:schemeClr val="tx1"/>
                </a:solidFill>
                <a:effectLst/>
                <a:latin typeface="+mn-lt"/>
              </a:rPr>
              <a:t> un </a:t>
            </a:r>
            <a:r>
              <a:rPr lang="en-US" sz="1200" kern="1200" dirty="0" err="1">
                <a:solidFill>
                  <a:schemeClr val="tx1"/>
                </a:solidFill>
                <a:effectLst/>
                <a:latin typeface="+mn-lt"/>
              </a:rPr>
              <a:t>conocimiento</a:t>
            </a:r>
            <a:r>
              <a:rPr lang="en-US" sz="1200" kern="1200" dirty="0">
                <a:solidFill>
                  <a:schemeClr val="tx1"/>
                </a:solidFill>
                <a:effectLst/>
                <a:latin typeface="+mn-lt"/>
              </a:rPr>
              <a:t> </a:t>
            </a:r>
            <a:r>
              <a:rPr lang="en-US" sz="1200" kern="1200" dirty="0" err="1">
                <a:solidFill>
                  <a:schemeClr val="tx1"/>
                </a:solidFill>
                <a:effectLst/>
                <a:latin typeface="+mn-lt"/>
              </a:rPr>
              <a:t>altamente</a:t>
            </a:r>
            <a:r>
              <a:rPr lang="en-US" sz="1200" kern="1200" dirty="0">
                <a:solidFill>
                  <a:schemeClr val="tx1"/>
                </a:solidFill>
                <a:effectLst/>
                <a:latin typeface="+mn-lt"/>
              </a:rPr>
              <a:t> </a:t>
            </a:r>
            <a:r>
              <a:rPr lang="en-US" sz="1200" kern="1200" dirty="0" err="1">
                <a:solidFill>
                  <a:schemeClr val="tx1"/>
                </a:solidFill>
                <a:effectLst/>
                <a:latin typeface="+mn-lt"/>
              </a:rPr>
              <a:t>especializado</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Es </a:t>
            </a:r>
            <a:r>
              <a:rPr lang="en-US" sz="1200" b="1" kern="1200" dirty="0" err="1">
                <a:solidFill>
                  <a:schemeClr val="tx1"/>
                </a:solidFill>
                <a:effectLst/>
                <a:latin typeface="+mn-lt"/>
              </a:rPr>
              <a:t>altamente</a:t>
            </a:r>
            <a:r>
              <a:rPr lang="en-US" sz="1200" b="1" kern="1200" dirty="0">
                <a:solidFill>
                  <a:schemeClr val="tx1"/>
                </a:solidFill>
                <a:effectLst/>
                <a:latin typeface="+mn-lt"/>
              </a:rPr>
              <a:t> </a:t>
            </a:r>
            <a:r>
              <a:rPr lang="en-US" sz="1200" b="1" kern="1200" dirty="0" err="1">
                <a:solidFill>
                  <a:schemeClr val="tx1"/>
                </a:solidFill>
                <a:effectLst/>
                <a:latin typeface="+mn-lt"/>
              </a:rPr>
              <a:t>volátil</a:t>
            </a:r>
            <a:r>
              <a:rPr lang="en-US" sz="1200" b="1" kern="1200" dirty="0">
                <a:solidFill>
                  <a:schemeClr val="tx1"/>
                </a:solidFill>
                <a:effectLst/>
                <a:latin typeface="+mn-lt"/>
              </a:rPr>
              <a:t>:</a:t>
            </a:r>
            <a:r>
              <a:rPr lang="en-US" sz="1200" kern="1200" dirty="0">
                <a:solidFill>
                  <a:schemeClr val="tx1"/>
                </a:solidFill>
                <a:effectLst/>
                <a:latin typeface="+mn-lt"/>
              </a:rPr>
              <a:t> A </a:t>
            </a:r>
            <a:r>
              <a:rPr lang="en-US" sz="1200" kern="1200" dirty="0" err="1">
                <a:solidFill>
                  <a:schemeClr val="tx1"/>
                </a:solidFill>
                <a:effectLst/>
                <a:latin typeface="+mn-lt"/>
              </a:rPr>
              <a:t>veces</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se </a:t>
            </a:r>
            <a:r>
              <a:rPr lang="en-US" sz="1200" kern="1200" dirty="0" err="1">
                <a:solidFill>
                  <a:schemeClr val="tx1"/>
                </a:solidFill>
                <a:effectLst/>
                <a:latin typeface="+mn-lt"/>
              </a:rPr>
              <a:t>encuentra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dispositivos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que el </a:t>
            </a:r>
            <a:r>
              <a:rPr lang="en-US" sz="1200" kern="1200" dirty="0" err="1">
                <a:solidFill>
                  <a:schemeClr val="tx1"/>
                </a:solidFill>
                <a:effectLst/>
                <a:latin typeface="+mn-lt"/>
              </a:rPr>
              <a:t>estado</a:t>
            </a:r>
            <a:r>
              <a:rPr lang="en-US" sz="1200" kern="1200" dirty="0">
                <a:solidFill>
                  <a:schemeClr val="tx1"/>
                </a:solidFill>
                <a:effectLst/>
                <a:latin typeface="+mn-lt"/>
              </a:rPr>
              <a:t> (0 o 1 por bit) de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memoria</a:t>
            </a:r>
            <a:r>
              <a:rPr lang="en-US" sz="1200" kern="1200" dirty="0">
                <a:solidFill>
                  <a:schemeClr val="tx1"/>
                </a:solidFill>
                <a:effectLst/>
                <a:latin typeface="+mn-lt"/>
              </a:rPr>
              <a:t> se </a:t>
            </a:r>
            <a:r>
              <a:rPr lang="en-US" sz="1200" kern="1200" dirty="0" err="1">
                <a:solidFill>
                  <a:schemeClr val="tx1"/>
                </a:solidFill>
                <a:effectLst/>
                <a:latin typeface="+mn-lt"/>
              </a:rPr>
              <a:t>sobrescribe</a:t>
            </a:r>
            <a:r>
              <a:rPr lang="en-US" sz="1200" kern="1200" dirty="0">
                <a:solidFill>
                  <a:schemeClr val="tx1"/>
                </a:solidFill>
                <a:effectLst/>
                <a:latin typeface="+mn-lt"/>
              </a:rPr>
              <a:t> </a:t>
            </a:r>
            <a:r>
              <a:rPr lang="en-US" sz="1200" kern="1200" dirty="0" err="1">
                <a:solidFill>
                  <a:schemeClr val="tx1"/>
                </a:solidFill>
                <a:effectLst/>
                <a:latin typeface="+mn-lt"/>
              </a:rPr>
              <a:t>cada</a:t>
            </a:r>
            <a:r>
              <a:rPr lang="en-US" sz="1200" kern="1200" dirty="0">
                <a:solidFill>
                  <a:schemeClr val="tx1"/>
                </a:solidFill>
                <a:effectLst/>
                <a:latin typeface="+mn-lt"/>
              </a:rPr>
              <a:t> </a:t>
            </a:r>
            <a:r>
              <a:rPr lang="en-US" sz="1200" kern="1200" dirty="0" err="1">
                <a:solidFill>
                  <a:schemeClr val="tx1"/>
                </a:solidFill>
                <a:effectLst/>
                <a:latin typeface="+mn-lt"/>
              </a:rPr>
              <a:t>vez</a:t>
            </a:r>
            <a:r>
              <a:rPr lang="en-US" sz="1200" kern="1200" dirty="0">
                <a:solidFill>
                  <a:schemeClr val="tx1"/>
                </a:solidFill>
                <a:effectLst/>
                <a:latin typeface="+mn-lt"/>
              </a:rPr>
              <a:t> que </a:t>
            </a:r>
            <a:r>
              <a:rPr lang="en-US" sz="1200" kern="1200" dirty="0" err="1">
                <a:solidFill>
                  <a:schemeClr val="tx1"/>
                </a:solidFill>
                <a:effectLst/>
                <a:latin typeface="+mn-lt"/>
              </a:rPr>
              <a:t>ocurre</a:t>
            </a:r>
            <a:r>
              <a:rPr lang="en-US" sz="1200" kern="1200" dirty="0">
                <a:solidFill>
                  <a:schemeClr val="tx1"/>
                </a:solidFill>
                <a:effectLst/>
                <a:latin typeface="+mn-lt"/>
              </a:rPr>
              <a:t> un </a:t>
            </a:r>
            <a:r>
              <a:rPr lang="en-US" sz="1200" kern="1200" dirty="0" err="1">
                <a:solidFill>
                  <a:schemeClr val="tx1"/>
                </a:solidFill>
                <a:effectLst/>
                <a:latin typeface="+mn-lt"/>
              </a:rPr>
              <a:t>evento</a:t>
            </a:r>
            <a:r>
              <a:rPr lang="en-US" sz="1200" kern="1200" dirty="0">
                <a:solidFill>
                  <a:schemeClr val="tx1"/>
                </a:solidFill>
                <a:effectLst/>
                <a:latin typeface="+mn-lt"/>
              </a:rPr>
              <a:t> </a:t>
            </a:r>
            <a:r>
              <a:rPr lang="en-US" sz="1200" kern="1200" dirty="0" err="1">
                <a:solidFill>
                  <a:schemeClr val="tx1"/>
                </a:solidFill>
                <a:effectLst/>
                <a:latin typeface="+mn-lt"/>
              </a:rPr>
              <a:t>específico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algunos</a:t>
            </a:r>
            <a:r>
              <a:rPr lang="en-US" sz="1200" kern="1200" dirty="0">
                <a:solidFill>
                  <a:schemeClr val="tx1"/>
                </a:solidFill>
                <a:effectLst/>
                <a:latin typeface="+mn-lt"/>
              </a:rPr>
              <a:t> </a:t>
            </a:r>
            <a:r>
              <a:rPr lang="en-US" sz="1200" kern="1200" dirty="0" err="1">
                <a:solidFill>
                  <a:schemeClr val="tx1"/>
                </a:solidFill>
                <a:effectLst/>
                <a:latin typeface="+mn-lt"/>
              </a:rPr>
              <a:t>casos</a:t>
            </a:r>
            <a:r>
              <a:rPr lang="en-US" sz="1200" kern="1200" dirty="0">
                <a:solidFill>
                  <a:schemeClr val="tx1"/>
                </a:solidFill>
                <a:effectLst/>
                <a:latin typeface="+mn-lt"/>
              </a:rPr>
              <a:t>, </a:t>
            </a:r>
            <a:r>
              <a:rPr lang="en-US" sz="1200" kern="1200" dirty="0" err="1">
                <a:solidFill>
                  <a:schemeClr val="tx1"/>
                </a:solidFill>
                <a:effectLst/>
                <a:latin typeface="+mn-lt"/>
              </a:rPr>
              <a:t>podría</a:t>
            </a:r>
            <a:r>
              <a:rPr lang="en-US" sz="1200" kern="1200" dirty="0">
                <a:solidFill>
                  <a:schemeClr val="tx1"/>
                </a:solidFill>
                <a:effectLst/>
                <a:latin typeface="+mn-lt"/>
              </a:rPr>
              <a:t> ser la </a:t>
            </a:r>
            <a:r>
              <a:rPr lang="en-US" sz="1200" kern="1200" dirty="0" err="1">
                <a:solidFill>
                  <a:schemeClr val="tx1"/>
                </a:solidFill>
                <a:effectLst/>
                <a:latin typeface="+mn-lt"/>
              </a:rPr>
              <a:t>pérdida</a:t>
            </a:r>
            <a:r>
              <a:rPr lang="en-US" sz="1200" kern="1200" dirty="0">
                <a:solidFill>
                  <a:schemeClr val="tx1"/>
                </a:solidFill>
                <a:effectLst/>
                <a:latin typeface="+mn-lt"/>
              </a:rPr>
              <a:t> de </a:t>
            </a:r>
            <a:r>
              <a:rPr lang="en-US" sz="1200" kern="1200" dirty="0" err="1">
                <a:solidFill>
                  <a:schemeClr val="tx1"/>
                </a:solidFill>
                <a:effectLst/>
                <a:latin typeface="+mn-lt"/>
              </a:rPr>
              <a:t>potencia</a:t>
            </a:r>
            <a:r>
              <a:rPr lang="en-US" sz="1200" kern="1200" dirty="0">
                <a:solidFill>
                  <a:schemeClr val="tx1"/>
                </a:solidFill>
                <a:effectLst/>
                <a:latin typeface="+mn-lt"/>
              </a:rPr>
              <a:t> y,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otros</a:t>
            </a:r>
            <a:r>
              <a:rPr lang="en-US" sz="1200" kern="1200" dirty="0">
                <a:solidFill>
                  <a:schemeClr val="tx1"/>
                </a:solidFill>
                <a:effectLst/>
                <a:latin typeface="+mn-lt"/>
              </a:rPr>
              <a:t> </a:t>
            </a:r>
            <a:r>
              <a:rPr lang="en-US" sz="1200" kern="1200" dirty="0" err="1">
                <a:solidFill>
                  <a:schemeClr val="tx1"/>
                </a:solidFill>
                <a:effectLst/>
                <a:latin typeface="+mn-lt"/>
              </a:rPr>
              <a:t>casos</a:t>
            </a:r>
            <a:r>
              <a:rPr lang="en-US" sz="1200" kern="1200" dirty="0">
                <a:solidFill>
                  <a:schemeClr val="tx1"/>
                </a:solidFill>
                <a:effectLst/>
                <a:latin typeface="+mn-lt"/>
              </a:rPr>
              <a:t>, </a:t>
            </a:r>
            <a:r>
              <a:rPr lang="en-US" sz="1200" kern="1200" dirty="0" err="1">
                <a:solidFill>
                  <a:schemeClr val="tx1"/>
                </a:solidFill>
                <a:effectLst/>
                <a:latin typeface="+mn-lt"/>
              </a:rPr>
              <a:t>podría</a:t>
            </a:r>
            <a:r>
              <a:rPr lang="en-US" sz="1200" kern="1200" dirty="0">
                <a:solidFill>
                  <a:schemeClr val="tx1"/>
                </a:solidFill>
                <a:effectLst/>
                <a:latin typeface="+mn-lt"/>
              </a:rPr>
              <a:t> ser que un </a:t>
            </a:r>
            <a:r>
              <a:rPr lang="en-US" sz="1200" kern="1200" dirty="0" err="1">
                <a:solidFill>
                  <a:schemeClr val="tx1"/>
                </a:solidFill>
                <a:effectLst/>
                <a:latin typeface="+mn-lt"/>
              </a:rPr>
              <a:t>sistema</a:t>
            </a:r>
            <a:r>
              <a:rPr lang="en-US" sz="1200" kern="1200" dirty="0">
                <a:solidFill>
                  <a:schemeClr val="tx1"/>
                </a:solidFill>
                <a:effectLst/>
                <a:latin typeface="+mn-lt"/>
              </a:rPr>
              <a:t> </a:t>
            </a:r>
            <a:r>
              <a:rPr lang="en-US" sz="1200" kern="1200" dirty="0" err="1">
                <a:solidFill>
                  <a:schemeClr val="tx1"/>
                </a:solidFill>
                <a:effectLst/>
                <a:latin typeface="+mn-lt"/>
              </a:rPr>
              <a:t>automatizado</a:t>
            </a:r>
            <a:r>
              <a:rPr lang="en-US" sz="1200" kern="1200" dirty="0">
                <a:solidFill>
                  <a:schemeClr val="tx1"/>
                </a:solidFill>
                <a:effectLst/>
                <a:latin typeface="+mn-lt"/>
              </a:rPr>
              <a:t> </a:t>
            </a:r>
            <a:r>
              <a:rPr lang="en-US" sz="1200" kern="1200" dirty="0" err="1">
                <a:solidFill>
                  <a:schemeClr val="tx1"/>
                </a:solidFill>
                <a:effectLst/>
                <a:latin typeface="+mn-lt"/>
              </a:rPr>
              <a:t>sobrescriba</a:t>
            </a:r>
            <a:r>
              <a:rPr lang="en-US" sz="1200" kern="1200" dirty="0">
                <a:solidFill>
                  <a:schemeClr val="tx1"/>
                </a:solidFill>
                <a:effectLst/>
                <a:latin typeface="+mn-lt"/>
              </a:rPr>
              <a:t> la </a:t>
            </a:r>
            <a:r>
              <a:rPr lang="en-US" sz="1200" kern="1200" dirty="0" err="1">
                <a:solidFill>
                  <a:schemeClr val="tx1"/>
                </a:solidFill>
                <a:effectLst/>
                <a:latin typeface="+mn-lt"/>
              </a:rPr>
              <a:t>información</a:t>
            </a:r>
            <a:r>
              <a:rPr lang="en-US" sz="1200" kern="1200" dirty="0">
                <a:solidFill>
                  <a:schemeClr val="tx1"/>
                </a:solidFill>
                <a:effectLst/>
                <a:latin typeface="+mn-lt"/>
              </a:rPr>
              <a:t> anterior para </a:t>
            </a:r>
            <a:r>
              <a:rPr lang="en-US" sz="1200" kern="1200" dirty="0" err="1">
                <a:solidFill>
                  <a:schemeClr val="tx1"/>
                </a:solidFill>
                <a:effectLst/>
                <a:latin typeface="+mn-lt"/>
              </a:rPr>
              <a:t>dejar</a:t>
            </a:r>
            <a:r>
              <a:rPr lang="en-US" sz="1200" kern="1200" dirty="0">
                <a:solidFill>
                  <a:schemeClr val="tx1"/>
                </a:solidFill>
                <a:effectLst/>
                <a:latin typeface="+mn-lt"/>
              </a:rPr>
              <a:t> </a:t>
            </a:r>
            <a:r>
              <a:rPr lang="en-US" sz="1200" kern="1200" dirty="0" err="1">
                <a:solidFill>
                  <a:schemeClr val="tx1"/>
                </a:solidFill>
                <a:effectLst/>
                <a:latin typeface="+mn-lt"/>
              </a:rPr>
              <a:t>espacios</a:t>
            </a:r>
            <a:r>
              <a:rPr lang="en-US" sz="1200" kern="1200" dirty="0">
                <a:solidFill>
                  <a:schemeClr val="tx1"/>
                </a:solidFill>
                <a:effectLst/>
                <a:latin typeface="+mn-lt"/>
              </a:rPr>
              <a:t> para </a:t>
            </a:r>
            <a:r>
              <a:rPr lang="en-US" sz="1200" kern="1200" dirty="0" err="1">
                <a:solidFill>
                  <a:schemeClr val="tx1"/>
                </a:solidFill>
                <a:effectLst/>
                <a:latin typeface="+mn-lt"/>
              </a:rPr>
              <a:t>almacenar</a:t>
            </a:r>
            <a:r>
              <a:rPr lang="en-US" sz="1200" kern="1200" dirty="0">
                <a:solidFill>
                  <a:schemeClr val="tx1"/>
                </a:solidFill>
                <a:effectLst/>
                <a:latin typeface="+mn-lt"/>
              </a:rPr>
              <a:t>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nueva</a:t>
            </a:r>
            <a:r>
              <a:rPr lang="en-US" sz="1200" kern="1200" dirty="0">
                <a:solidFill>
                  <a:schemeClr val="tx1"/>
                </a:solidFill>
                <a:effectLst/>
                <a:latin typeface="+mn-lt"/>
              </a:rPr>
              <a:t>. Los </a:t>
            </a:r>
            <a:r>
              <a:rPr lang="en-US" sz="1200" kern="1200" dirty="0" err="1">
                <a:solidFill>
                  <a:schemeClr val="tx1"/>
                </a:solidFill>
                <a:effectLst/>
                <a:latin typeface="+mn-lt"/>
              </a:rPr>
              <a:t>dispositivos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que </a:t>
            </a:r>
            <a:r>
              <a:rPr lang="en-US" sz="1200" kern="1200" dirty="0" err="1">
                <a:solidFill>
                  <a:schemeClr val="tx1"/>
                </a:solidFill>
                <a:effectLst/>
                <a:latin typeface="+mn-lt"/>
              </a:rPr>
              <a:t>pueda</a:t>
            </a:r>
            <a:r>
              <a:rPr lang="en-US" sz="1200" kern="1200" dirty="0">
                <a:solidFill>
                  <a:schemeClr val="tx1"/>
                </a:solidFill>
                <a:effectLst/>
                <a:latin typeface="+mn-lt"/>
              </a:rPr>
              <a:t> </a:t>
            </a:r>
            <a:r>
              <a:rPr lang="en-US" sz="1200" kern="1200" dirty="0" err="1">
                <a:solidFill>
                  <a:schemeClr val="tx1"/>
                </a:solidFill>
                <a:effectLst/>
                <a:latin typeface="+mn-lt"/>
              </a:rPr>
              <a:t>residir</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a:t>
            </a:r>
            <a:r>
              <a:rPr lang="en-US" sz="1200" kern="1200" dirty="0" err="1">
                <a:solidFill>
                  <a:schemeClr val="tx1"/>
                </a:solidFill>
                <a:effectLst/>
                <a:latin typeface="+mn-lt"/>
              </a:rPr>
              <a:t>deben</a:t>
            </a:r>
            <a:r>
              <a:rPr lang="en-US" sz="1200" kern="1200" dirty="0">
                <a:solidFill>
                  <a:schemeClr val="tx1"/>
                </a:solidFill>
                <a:effectLst/>
                <a:latin typeface="+mn-lt"/>
              </a:rPr>
              <a:t> </a:t>
            </a:r>
            <a:r>
              <a:rPr lang="en-US" sz="1200" kern="1200" dirty="0" err="1">
                <a:solidFill>
                  <a:schemeClr val="tx1"/>
                </a:solidFill>
                <a:effectLst/>
                <a:latin typeface="+mn-lt"/>
              </a:rPr>
              <a:t>conservarse</a:t>
            </a:r>
            <a:r>
              <a:rPr lang="en-US" sz="1200" kern="1200" dirty="0">
                <a:solidFill>
                  <a:schemeClr val="tx1"/>
                </a:solidFill>
                <a:effectLst/>
                <a:latin typeface="+mn-lt"/>
              </a:rPr>
              <a:t> lo antes </a:t>
            </a:r>
            <a:r>
              <a:rPr lang="en-US" sz="1200" kern="1200" dirty="0" err="1">
                <a:solidFill>
                  <a:schemeClr val="tx1"/>
                </a:solidFill>
                <a:effectLst/>
                <a:latin typeface="+mn-lt"/>
              </a:rPr>
              <a:t>posible</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Puede</a:t>
            </a:r>
            <a:r>
              <a:rPr lang="en-US" sz="1200" b="1" kern="1200" dirty="0">
                <a:solidFill>
                  <a:schemeClr val="tx1"/>
                </a:solidFill>
                <a:effectLst/>
                <a:latin typeface="+mn-lt"/>
              </a:rPr>
              <a:t> ser </a:t>
            </a:r>
            <a:r>
              <a:rPr lang="en-US" sz="1200" b="1" kern="1200" dirty="0" err="1">
                <a:solidFill>
                  <a:schemeClr val="tx1"/>
                </a:solidFill>
                <a:effectLst/>
                <a:latin typeface="+mn-lt"/>
              </a:rPr>
              <a:t>alterada</a:t>
            </a:r>
            <a:r>
              <a:rPr lang="en-US" sz="1200" b="1" kern="1200" dirty="0">
                <a:solidFill>
                  <a:schemeClr val="tx1"/>
                </a:solidFill>
                <a:effectLst/>
                <a:latin typeface="+mn-lt"/>
              </a:rPr>
              <a:t> o </a:t>
            </a:r>
            <a:r>
              <a:rPr lang="en-US" sz="1200" b="1" kern="1200" dirty="0" err="1">
                <a:solidFill>
                  <a:schemeClr val="tx1"/>
                </a:solidFill>
                <a:effectLst/>
                <a:latin typeface="+mn-lt"/>
              </a:rPr>
              <a:t>destruida</a:t>
            </a:r>
            <a:r>
              <a:rPr lang="en-US" sz="1200" b="1" kern="1200" dirty="0">
                <a:solidFill>
                  <a:schemeClr val="tx1"/>
                </a:solidFill>
                <a:effectLst/>
                <a:latin typeface="+mn-lt"/>
              </a:rPr>
              <a:t> por el </a:t>
            </a:r>
            <a:r>
              <a:rPr lang="en-US" sz="1200" b="1" kern="1200" dirty="0" err="1">
                <a:solidFill>
                  <a:schemeClr val="tx1"/>
                </a:solidFill>
                <a:effectLst/>
                <a:latin typeface="+mn-lt"/>
              </a:rPr>
              <a:t>uso</a:t>
            </a:r>
            <a:r>
              <a:rPr lang="en-US" sz="1200" b="1" kern="1200" dirty="0">
                <a:solidFill>
                  <a:schemeClr val="tx1"/>
                </a:solidFill>
                <a:effectLst/>
                <a:latin typeface="+mn-lt"/>
              </a:rPr>
              <a:t> normal:</a:t>
            </a:r>
            <a:r>
              <a:rPr lang="en-US" sz="1200" kern="1200" dirty="0">
                <a:solidFill>
                  <a:schemeClr val="tx1"/>
                </a:solidFill>
                <a:effectLst/>
                <a:latin typeface="+mn-lt"/>
              </a:rPr>
              <a:t> Los </a:t>
            </a:r>
            <a:r>
              <a:rPr lang="en-US" sz="1200" kern="1200" dirty="0" err="1">
                <a:solidFill>
                  <a:schemeClr val="tx1"/>
                </a:solidFill>
                <a:effectLst/>
                <a:latin typeface="+mn-lt"/>
              </a:rPr>
              <a:t>dispositivos</a:t>
            </a:r>
            <a:r>
              <a:rPr lang="en-US" sz="1200" kern="1200" dirty="0">
                <a:solidFill>
                  <a:schemeClr val="tx1"/>
                </a:solidFill>
                <a:effectLst/>
                <a:latin typeface="+mn-lt"/>
              </a:rPr>
              <a:t> </a:t>
            </a:r>
            <a:r>
              <a:rPr lang="en-US" sz="1200" kern="1200" dirty="0" err="1">
                <a:solidFill>
                  <a:schemeClr val="tx1"/>
                </a:solidFill>
                <a:effectLst/>
                <a:latin typeface="+mn-lt"/>
              </a:rPr>
              <a:t>cambian</a:t>
            </a:r>
            <a:r>
              <a:rPr lang="en-US" sz="1200" kern="1200" dirty="0">
                <a:solidFill>
                  <a:schemeClr val="tx1"/>
                </a:solidFill>
                <a:effectLst/>
                <a:latin typeface="+mn-lt"/>
              </a:rPr>
              <a:t> </a:t>
            </a:r>
            <a:r>
              <a:rPr lang="en-US" sz="1200" kern="1200" dirty="0" err="1">
                <a:solidFill>
                  <a:schemeClr val="tx1"/>
                </a:solidFill>
                <a:effectLst/>
                <a:latin typeface="+mn-lt"/>
              </a:rPr>
              <a:t>constantemente</a:t>
            </a:r>
            <a:r>
              <a:rPr lang="en-US" sz="1200" kern="1200" dirty="0">
                <a:solidFill>
                  <a:schemeClr val="tx1"/>
                </a:solidFill>
                <a:effectLst/>
                <a:latin typeface="+mn-lt"/>
              </a:rPr>
              <a:t> el </a:t>
            </a:r>
            <a:r>
              <a:rPr lang="en-US" sz="1200" kern="1200" dirty="0" err="1">
                <a:solidFill>
                  <a:schemeClr val="tx1"/>
                </a:solidFill>
                <a:effectLst/>
                <a:latin typeface="+mn-lt"/>
              </a:rPr>
              <a:t>estado</a:t>
            </a:r>
            <a:r>
              <a:rPr lang="en-US" sz="1200" kern="1200" dirty="0">
                <a:solidFill>
                  <a:schemeClr val="tx1"/>
                </a:solidFill>
                <a:effectLst/>
                <a:latin typeface="+mn-lt"/>
              </a:rPr>
              <a:t> de sus </a:t>
            </a:r>
            <a:r>
              <a:rPr lang="en-US" sz="1200" kern="1200" dirty="0" err="1">
                <a:solidFill>
                  <a:schemeClr val="tx1"/>
                </a:solidFill>
                <a:effectLst/>
                <a:latin typeface="+mn-lt"/>
              </a:rPr>
              <a:t>recuerdos</a:t>
            </a:r>
            <a:r>
              <a:rPr lang="en-US" sz="1200" kern="1200" dirty="0">
                <a:solidFill>
                  <a:schemeClr val="tx1"/>
                </a:solidFill>
                <a:effectLst/>
                <a:latin typeface="+mn-lt"/>
              </a:rPr>
              <a:t>, </a:t>
            </a:r>
            <a:r>
              <a:rPr lang="en-US" sz="1200" kern="1200" dirty="0" err="1">
                <a:solidFill>
                  <a:schemeClr val="tx1"/>
                </a:solidFill>
                <a:effectLst/>
                <a:latin typeface="+mn-lt"/>
              </a:rPr>
              <a:t>ya</a:t>
            </a:r>
            <a:r>
              <a:rPr lang="en-US" sz="1200" kern="1200" dirty="0">
                <a:solidFill>
                  <a:schemeClr val="tx1"/>
                </a:solidFill>
                <a:effectLst/>
                <a:latin typeface="+mn-lt"/>
              </a:rPr>
              <a:t> sea a </a:t>
            </a:r>
            <a:r>
              <a:rPr lang="en-US" sz="1200" kern="1200" dirty="0" err="1">
                <a:solidFill>
                  <a:schemeClr val="tx1"/>
                </a:solidFill>
                <a:effectLst/>
                <a:latin typeface="+mn-lt"/>
              </a:rPr>
              <a:t>petición</a:t>
            </a:r>
            <a:r>
              <a:rPr lang="en-US" sz="1200" kern="1200" dirty="0">
                <a:solidFill>
                  <a:schemeClr val="tx1"/>
                </a:solidFill>
                <a:effectLst/>
                <a:latin typeface="+mn-lt"/>
              </a:rPr>
              <a:t> del </a:t>
            </a:r>
            <a:r>
              <a:rPr lang="en-US" sz="1200" kern="1200" dirty="0" err="1">
                <a:solidFill>
                  <a:schemeClr val="tx1"/>
                </a:solidFill>
                <a:effectLst/>
                <a:latin typeface="+mn-lt"/>
              </a:rPr>
              <a:t>usuario</a:t>
            </a:r>
            <a:r>
              <a:rPr lang="en-US" sz="1200" kern="1200" dirty="0">
                <a:solidFill>
                  <a:schemeClr val="tx1"/>
                </a:solidFill>
                <a:effectLst/>
                <a:latin typeface="+mn-lt"/>
              </a:rPr>
              <a:t> ("</a:t>
            </a:r>
            <a:r>
              <a:rPr lang="en-US" sz="1200" kern="1200" dirty="0" err="1">
                <a:solidFill>
                  <a:schemeClr val="tx1"/>
                </a:solidFill>
                <a:effectLst/>
                <a:latin typeface="+mn-lt"/>
              </a:rPr>
              <a:t>guardar</a:t>
            </a:r>
            <a:r>
              <a:rPr lang="en-US" sz="1200" kern="1200" dirty="0">
                <a:solidFill>
                  <a:schemeClr val="tx1"/>
                </a:solidFill>
                <a:effectLst/>
                <a:latin typeface="+mn-lt"/>
              </a:rPr>
              <a:t> </a:t>
            </a:r>
            <a:r>
              <a:rPr lang="en-US" sz="1200" kern="1200" dirty="0" err="1">
                <a:solidFill>
                  <a:schemeClr val="tx1"/>
                </a:solidFill>
                <a:effectLst/>
                <a:latin typeface="+mn-lt"/>
              </a:rPr>
              <a:t>este</a:t>
            </a:r>
            <a:r>
              <a:rPr lang="en-US" sz="1200" kern="1200" dirty="0">
                <a:solidFill>
                  <a:schemeClr val="tx1"/>
                </a:solidFill>
                <a:effectLst/>
                <a:latin typeface="+mn-lt"/>
              </a:rPr>
              <a:t> </a:t>
            </a:r>
            <a:r>
              <a:rPr lang="en-US" sz="1200" kern="1200" dirty="0" err="1">
                <a:solidFill>
                  <a:schemeClr val="tx1"/>
                </a:solidFill>
                <a:effectLst/>
                <a:latin typeface="+mn-lt"/>
              </a:rPr>
              <a:t>documento</a:t>
            </a:r>
            <a:r>
              <a:rPr lang="en-US" sz="1200" kern="1200" dirty="0">
                <a:solidFill>
                  <a:schemeClr val="tx1"/>
                </a:solidFill>
                <a:effectLst/>
                <a:latin typeface="+mn-lt"/>
              </a:rPr>
              <a:t>", "</a:t>
            </a:r>
            <a:r>
              <a:rPr lang="en-US" sz="1200" kern="1200" dirty="0" err="1">
                <a:solidFill>
                  <a:schemeClr val="tx1"/>
                </a:solidFill>
                <a:effectLst/>
                <a:latin typeface="+mn-lt"/>
              </a:rPr>
              <a:t>copiar</a:t>
            </a:r>
            <a:r>
              <a:rPr lang="en-US" sz="1200" kern="1200" dirty="0">
                <a:solidFill>
                  <a:schemeClr val="tx1"/>
                </a:solidFill>
                <a:effectLst/>
                <a:latin typeface="+mn-lt"/>
              </a:rPr>
              <a:t> </a:t>
            </a:r>
            <a:r>
              <a:rPr lang="en-US" sz="1200" kern="1200" dirty="0" err="1">
                <a:solidFill>
                  <a:schemeClr val="tx1"/>
                </a:solidFill>
                <a:effectLst/>
                <a:latin typeface="+mn-lt"/>
              </a:rPr>
              <a:t>este</a:t>
            </a:r>
            <a:r>
              <a:rPr lang="en-US" sz="1200" kern="1200" dirty="0">
                <a:solidFill>
                  <a:schemeClr val="tx1"/>
                </a:solidFill>
                <a:effectLst/>
                <a:latin typeface="+mn-lt"/>
              </a:rPr>
              <a:t> </a:t>
            </a:r>
            <a:r>
              <a:rPr lang="en-US" sz="1200" kern="1200" dirty="0" err="1">
                <a:solidFill>
                  <a:schemeClr val="tx1"/>
                </a:solidFill>
                <a:effectLst/>
                <a:latin typeface="+mn-lt"/>
              </a:rPr>
              <a:t>archivo</a:t>
            </a:r>
            <a:r>
              <a:rPr lang="en-US" sz="1200" kern="1200" dirty="0">
                <a:solidFill>
                  <a:schemeClr val="tx1"/>
                </a:solidFill>
                <a:effectLst/>
                <a:latin typeface="+mn-lt"/>
              </a:rPr>
              <a:t>") o </a:t>
            </a:r>
            <a:r>
              <a:rPr lang="en-US" sz="1200" kern="1200" dirty="0" err="1">
                <a:solidFill>
                  <a:schemeClr val="tx1"/>
                </a:solidFill>
                <a:effectLst/>
                <a:latin typeface="+mn-lt"/>
              </a:rPr>
              <a:t>automáticamente</a:t>
            </a:r>
            <a:r>
              <a:rPr lang="en-US" sz="1200" kern="1200" dirty="0">
                <a:solidFill>
                  <a:schemeClr val="tx1"/>
                </a:solidFill>
                <a:effectLst/>
                <a:latin typeface="+mn-lt"/>
              </a:rPr>
              <a:t> por el </a:t>
            </a:r>
            <a:r>
              <a:rPr lang="en-US" sz="1200" kern="1200" dirty="0" err="1">
                <a:solidFill>
                  <a:schemeClr val="tx1"/>
                </a:solidFill>
                <a:effectLst/>
                <a:latin typeface="+mn-lt"/>
              </a:rPr>
              <a:t>sistema</a:t>
            </a:r>
            <a:r>
              <a:rPr lang="en-US" sz="1200" kern="1200" dirty="0">
                <a:solidFill>
                  <a:schemeClr val="tx1"/>
                </a:solidFill>
                <a:effectLst/>
                <a:latin typeface="+mn-lt"/>
              </a:rPr>
              <a:t> </a:t>
            </a:r>
            <a:r>
              <a:rPr lang="en-US" sz="1200" kern="1200" dirty="0" err="1">
                <a:solidFill>
                  <a:schemeClr val="tx1"/>
                </a:solidFill>
                <a:effectLst/>
                <a:latin typeface="+mn-lt"/>
              </a:rPr>
              <a:t>operativo</a:t>
            </a:r>
            <a:r>
              <a:rPr lang="en-US" sz="1200" kern="1200" dirty="0">
                <a:solidFill>
                  <a:schemeClr val="tx1"/>
                </a:solidFill>
                <a:effectLst/>
                <a:latin typeface="+mn-lt"/>
              </a:rPr>
              <a:t> de la </a:t>
            </a:r>
            <a:r>
              <a:rPr lang="en-US" sz="1200" kern="1200" dirty="0" err="1">
                <a:solidFill>
                  <a:schemeClr val="tx1"/>
                </a:solidFill>
                <a:effectLst/>
                <a:latin typeface="+mn-lt"/>
              </a:rPr>
              <a:t>computadora</a:t>
            </a:r>
            <a:r>
              <a:rPr lang="en-US" sz="1200" kern="1200" dirty="0">
                <a:solidFill>
                  <a:schemeClr val="tx1"/>
                </a:solidFill>
                <a:effectLst/>
                <a:latin typeface="+mn-lt"/>
              </a:rPr>
              <a:t> ("</a:t>
            </a:r>
            <a:r>
              <a:rPr lang="en-US" sz="1200" kern="1200" dirty="0" err="1">
                <a:solidFill>
                  <a:schemeClr val="tx1"/>
                </a:solidFill>
                <a:effectLst/>
                <a:latin typeface="+mn-lt"/>
              </a:rPr>
              <a:t>asignar</a:t>
            </a:r>
            <a:r>
              <a:rPr lang="en-US" sz="1200" kern="1200" dirty="0">
                <a:solidFill>
                  <a:schemeClr val="tx1"/>
                </a:solidFill>
                <a:effectLst/>
                <a:latin typeface="+mn-lt"/>
              </a:rPr>
              <a:t> </a:t>
            </a:r>
            <a:r>
              <a:rPr lang="en-US" sz="1200" kern="1200" dirty="0" err="1">
                <a:solidFill>
                  <a:schemeClr val="tx1"/>
                </a:solidFill>
                <a:effectLst/>
                <a:latin typeface="+mn-lt"/>
              </a:rPr>
              <a:t>espacio</a:t>
            </a:r>
            <a:r>
              <a:rPr lang="en-US" sz="1200" kern="1200" dirty="0">
                <a:solidFill>
                  <a:schemeClr val="tx1"/>
                </a:solidFill>
                <a:effectLst/>
                <a:latin typeface="+mn-lt"/>
              </a:rPr>
              <a:t> para </a:t>
            </a:r>
            <a:r>
              <a:rPr lang="en-US" sz="1200" kern="1200" dirty="0" err="1">
                <a:solidFill>
                  <a:schemeClr val="tx1"/>
                </a:solidFill>
                <a:effectLst/>
                <a:latin typeface="+mn-lt"/>
              </a:rPr>
              <a:t>este</a:t>
            </a:r>
            <a:r>
              <a:rPr lang="en-US" sz="1200" kern="1200" dirty="0">
                <a:solidFill>
                  <a:schemeClr val="tx1"/>
                </a:solidFill>
                <a:effectLst/>
                <a:latin typeface="+mn-lt"/>
              </a:rPr>
              <a:t> </a:t>
            </a:r>
            <a:r>
              <a:rPr lang="en-US" sz="1200" kern="1200" dirty="0" err="1">
                <a:solidFill>
                  <a:schemeClr val="tx1"/>
                </a:solidFill>
                <a:effectLst/>
                <a:latin typeface="+mn-lt"/>
              </a:rPr>
              <a:t>programa</a:t>
            </a:r>
            <a:r>
              <a:rPr lang="en-US" sz="1200" kern="1200" dirty="0">
                <a:solidFill>
                  <a:schemeClr val="tx1"/>
                </a:solidFill>
                <a:effectLst/>
                <a:latin typeface="+mn-lt"/>
              </a:rPr>
              <a:t>", "</a:t>
            </a:r>
            <a:r>
              <a:rPr lang="en-US" sz="1200" kern="1200" dirty="0" err="1">
                <a:solidFill>
                  <a:schemeClr val="tx1"/>
                </a:solidFill>
                <a:effectLst/>
                <a:latin typeface="+mn-lt"/>
              </a:rPr>
              <a:t>almacenar</a:t>
            </a:r>
            <a:r>
              <a:rPr lang="en-US" sz="1200" kern="1200" dirty="0">
                <a:solidFill>
                  <a:schemeClr val="tx1"/>
                </a:solidFill>
                <a:effectLst/>
                <a:latin typeface="+mn-lt"/>
              </a:rPr>
              <a:t>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temporalmente</a:t>
            </a:r>
            <a:r>
              <a:rPr lang="en-US" sz="1200" kern="1200" dirty="0">
                <a:solidFill>
                  <a:schemeClr val="tx1"/>
                </a:solidFill>
                <a:effectLst/>
                <a:latin typeface="+mn-lt"/>
              </a:rPr>
              <a:t> para </a:t>
            </a:r>
            <a:r>
              <a:rPr lang="en-US" sz="1200" kern="1200" dirty="0" err="1">
                <a:solidFill>
                  <a:schemeClr val="tx1"/>
                </a:solidFill>
                <a:effectLst/>
                <a:latin typeface="+mn-lt"/>
              </a:rPr>
              <a:t>intercambiarla</a:t>
            </a:r>
            <a:r>
              <a:rPr lang="en-US" sz="1200" kern="1200" dirty="0">
                <a:solidFill>
                  <a:schemeClr val="tx1"/>
                </a:solidFill>
                <a:effectLst/>
                <a:latin typeface="+mn-lt"/>
              </a:rPr>
              <a:t> entre </a:t>
            </a:r>
            <a:r>
              <a:rPr lang="en-US" sz="1200" kern="1200" dirty="0" err="1">
                <a:solidFill>
                  <a:schemeClr val="tx1"/>
                </a:solidFill>
                <a:effectLst/>
                <a:latin typeface="+mn-lt"/>
              </a:rPr>
              <a:t>dispositivos</a:t>
            </a:r>
            <a:r>
              <a:rPr lang="en-US" sz="1200" kern="1200" dirty="0">
                <a:solidFill>
                  <a:schemeClr val="tx1"/>
                </a:solidFill>
                <a:effectLst/>
                <a:latin typeface="+mn-lt"/>
              </a:rPr>
              <a:t>"). </a:t>
            </a:r>
            <a:r>
              <a:rPr lang="en-US" sz="1200" kern="1200" dirty="0" err="1">
                <a:solidFill>
                  <a:schemeClr val="tx1"/>
                </a:solidFill>
                <a:effectLst/>
                <a:latin typeface="+mn-lt"/>
              </a:rPr>
              <a:t>Esta</a:t>
            </a:r>
            <a:r>
              <a:rPr lang="en-US" sz="1200" kern="1200" dirty="0">
                <a:solidFill>
                  <a:schemeClr val="tx1"/>
                </a:solidFill>
                <a:effectLst/>
                <a:latin typeface="+mn-lt"/>
              </a:rPr>
              <a:t> </a:t>
            </a:r>
            <a:r>
              <a:rPr lang="en-US" sz="1200" kern="1200" dirty="0" err="1">
                <a:solidFill>
                  <a:schemeClr val="tx1"/>
                </a:solidFill>
                <a:effectLst/>
                <a:latin typeface="+mn-lt"/>
              </a:rPr>
              <a:t>característica</a:t>
            </a:r>
            <a:r>
              <a:rPr lang="en-US" sz="1200" kern="1200" dirty="0">
                <a:solidFill>
                  <a:schemeClr val="tx1"/>
                </a:solidFill>
                <a:effectLst/>
                <a:latin typeface="+mn-lt"/>
              </a:rPr>
              <a:t> </a:t>
            </a:r>
            <a:r>
              <a:rPr lang="en-US" sz="1200" kern="1200" dirty="0" err="1">
                <a:solidFill>
                  <a:schemeClr val="tx1"/>
                </a:solidFill>
                <a:effectLst/>
                <a:latin typeface="+mn-lt"/>
              </a:rPr>
              <a:t>resalta</a:t>
            </a:r>
            <a:r>
              <a:rPr lang="en-US" sz="1200" kern="1200" dirty="0">
                <a:solidFill>
                  <a:schemeClr val="tx1"/>
                </a:solidFill>
                <a:effectLst/>
                <a:latin typeface="+mn-lt"/>
              </a:rPr>
              <a:t> la </a:t>
            </a:r>
            <a:r>
              <a:rPr lang="en-US" sz="1200" kern="1200" dirty="0" err="1">
                <a:solidFill>
                  <a:schemeClr val="tx1"/>
                </a:solidFill>
                <a:effectLst/>
                <a:latin typeface="+mn-lt"/>
              </a:rPr>
              <a:t>importancia</a:t>
            </a:r>
            <a:r>
              <a:rPr lang="en-US" sz="1200" kern="1200" dirty="0">
                <a:solidFill>
                  <a:schemeClr val="tx1"/>
                </a:solidFill>
                <a:effectLst/>
                <a:latin typeface="+mn-lt"/>
              </a:rPr>
              <a:t> de </a:t>
            </a:r>
            <a:r>
              <a:rPr lang="en-US" sz="1200" kern="1200" dirty="0" err="1">
                <a:solidFill>
                  <a:schemeClr val="tx1"/>
                </a:solidFill>
                <a:effectLst/>
                <a:latin typeface="+mn-lt"/>
              </a:rPr>
              <a:t>manejar</a:t>
            </a:r>
            <a:r>
              <a:rPr lang="en-US" sz="1200" kern="1200" dirty="0">
                <a:solidFill>
                  <a:schemeClr val="tx1"/>
                </a:solidFill>
                <a:effectLst/>
                <a:latin typeface="+mn-lt"/>
              </a:rPr>
              <a:t> el </a:t>
            </a:r>
            <a:r>
              <a:rPr lang="en-US" sz="1200" kern="1200" dirty="0" err="1">
                <a:solidFill>
                  <a:schemeClr val="tx1"/>
                </a:solidFill>
                <a:effectLst/>
                <a:latin typeface="+mn-lt"/>
              </a:rPr>
              <a:t>dispositivo</a:t>
            </a:r>
            <a:r>
              <a:rPr lang="en-US" sz="1200" kern="1200" dirty="0">
                <a:solidFill>
                  <a:schemeClr val="tx1"/>
                </a:solidFill>
                <a:effectLst/>
                <a:latin typeface="+mn-lt"/>
              </a:rPr>
              <a:t> </a:t>
            </a:r>
            <a:r>
              <a:rPr lang="en-US" sz="1200" kern="1200" dirty="0" err="1">
                <a:solidFill>
                  <a:schemeClr val="tx1"/>
                </a:solidFill>
                <a:effectLst/>
                <a:latin typeface="+mn-lt"/>
              </a:rPr>
              <a:t>electrónico</a:t>
            </a:r>
            <a:r>
              <a:rPr lang="en-US" sz="1200" kern="1200" dirty="0">
                <a:solidFill>
                  <a:schemeClr val="tx1"/>
                </a:solidFill>
                <a:effectLst/>
                <a:latin typeface="+mn-lt"/>
              </a:rPr>
              <a:t> de </a:t>
            </a:r>
            <a:r>
              <a:rPr lang="en-US" sz="1200" kern="1200" dirty="0" err="1">
                <a:solidFill>
                  <a:schemeClr val="tx1"/>
                </a:solidFill>
                <a:effectLst/>
                <a:latin typeface="+mn-lt"/>
              </a:rPr>
              <a:t>manera</a:t>
            </a:r>
            <a:r>
              <a:rPr lang="en-US" sz="1200" kern="1200" dirty="0">
                <a:solidFill>
                  <a:schemeClr val="tx1"/>
                </a:solidFill>
                <a:effectLst/>
                <a:latin typeface="+mn-lt"/>
              </a:rPr>
              <a:t> </a:t>
            </a:r>
            <a:r>
              <a:rPr lang="en-US" sz="1200" kern="1200" dirty="0" err="1">
                <a:solidFill>
                  <a:schemeClr val="tx1"/>
                </a:solidFill>
                <a:effectLst/>
                <a:latin typeface="+mn-lt"/>
              </a:rPr>
              <a:t>apropiada</a:t>
            </a:r>
            <a:r>
              <a:rPr lang="en-US" sz="1200" kern="1200" dirty="0">
                <a:solidFill>
                  <a:schemeClr val="tx1"/>
                </a:solidFill>
                <a:effectLst/>
                <a:latin typeface="+mn-lt"/>
              </a:rPr>
              <a:t> </a:t>
            </a:r>
            <a:r>
              <a:rPr lang="en-US" sz="1200" kern="1200" dirty="0" err="1">
                <a:solidFill>
                  <a:schemeClr val="tx1"/>
                </a:solidFill>
                <a:effectLst/>
                <a:latin typeface="+mn-lt"/>
              </a:rPr>
              <a:t>desde</a:t>
            </a:r>
            <a:r>
              <a:rPr lang="en-US" sz="1200" kern="1200" dirty="0">
                <a:solidFill>
                  <a:schemeClr val="tx1"/>
                </a:solidFill>
                <a:effectLst/>
                <a:latin typeface="+mn-lt"/>
              </a:rPr>
              <a:t> el </a:t>
            </a:r>
            <a:r>
              <a:rPr lang="en-US" sz="1200" kern="1200" dirty="0" err="1">
                <a:solidFill>
                  <a:schemeClr val="tx1"/>
                </a:solidFill>
                <a:effectLst/>
                <a:latin typeface="+mn-lt"/>
              </a:rPr>
              <a:t>momento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que se </a:t>
            </a:r>
            <a:r>
              <a:rPr lang="en-US" sz="1200" kern="1200" dirty="0" err="1">
                <a:solidFill>
                  <a:schemeClr val="tx1"/>
                </a:solidFill>
                <a:effectLst/>
                <a:latin typeface="+mn-lt"/>
              </a:rPr>
              <a:t>identifica</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a:t>
            </a:r>
            <a:r>
              <a:rPr lang="en-US" sz="1200" kern="1200" dirty="0" err="1">
                <a:solidFill>
                  <a:schemeClr val="tx1"/>
                </a:solidFill>
                <a:effectLst/>
                <a:latin typeface="+mn-lt"/>
              </a:rPr>
              <a:t>pertinente</a:t>
            </a:r>
            <a:r>
              <a:rPr lang="en-US" sz="1200" kern="1200" dirty="0">
                <a:solidFill>
                  <a:schemeClr val="tx1"/>
                </a:solidFill>
                <a:effectLst/>
                <a:latin typeface="+mn-lt"/>
              </a:rPr>
              <a:t> para una </a:t>
            </a:r>
            <a:r>
              <a:rPr lang="en-US" sz="1200" kern="1200" dirty="0" err="1">
                <a:solidFill>
                  <a:schemeClr val="tx1"/>
                </a:solidFill>
                <a:effectLst/>
                <a:latin typeface="+mn-lt"/>
              </a:rPr>
              <a:t>investigación</a:t>
            </a:r>
            <a:r>
              <a:rPr lang="en-US" sz="1200" kern="1200" dirty="0">
                <a:solidFill>
                  <a:schemeClr val="tx1"/>
                </a:solidFill>
                <a:effectLst/>
                <a:latin typeface="+mn-lt"/>
              </a:rPr>
              <a:t>. </a:t>
            </a:r>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Se </a:t>
            </a:r>
            <a:r>
              <a:rPr lang="en-US" sz="1200" b="1" kern="1200" dirty="0" err="1">
                <a:solidFill>
                  <a:schemeClr val="tx1"/>
                </a:solidFill>
                <a:effectLst/>
                <a:latin typeface="+mn-lt"/>
              </a:rPr>
              <a:t>puede</a:t>
            </a:r>
            <a:r>
              <a:rPr lang="en-US" sz="1200" b="1" kern="1200" dirty="0">
                <a:solidFill>
                  <a:schemeClr val="tx1"/>
                </a:solidFill>
                <a:effectLst/>
                <a:latin typeface="+mn-lt"/>
              </a:rPr>
              <a:t> </a:t>
            </a:r>
            <a:r>
              <a:rPr lang="en-US" sz="1200" b="1" kern="1200" dirty="0" err="1">
                <a:solidFill>
                  <a:schemeClr val="tx1"/>
                </a:solidFill>
                <a:effectLst/>
                <a:latin typeface="+mn-lt"/>
              </a:rPr>
              <a:t>copiar</a:t>
            </a:r>
            <a:r>
              <a:rPr lang="en-US" sz="1200" b="1" kern="1200" dirty="0">
                <a:solidFill>
                  <a:schemeClr val="tx1"/>
                </a:solidFill>
                <a:effectLst/>
                <a:latin typeface="+mn-lt"/>
              </a:rPr>
              <a:t> sin </a:t>
            </a:r>
            <a:r>
              <a:rPr lang="en-US" sz="1200" b="1" kern="1200" dirty="0" err="1">
                <a:solidFill>
                  <a:schemeClr val="tx1"/>
                </a:solidFill>
                <a:effectLst/>
                <a:latin typeface="+mn-lt"/>
              </a:rPr>
              <a:t>límites</a:t>
            </a:r>
            <a:r>
              <a:rPr lang="en-US" sz="1200" b="1" kern="1200" dirty="0">
                <a:solidFill>
                  <a:schemeClr val="tx1"/>
                </a:solidFill>
                <a:effectLst/>
                <a:latin typeface="+mn-lt"/>
              </a:rPr>
              <a:t>:</a:t>
            </a:r>
            <a:r>
              <a:rPr dirty="0"/>
              <a:t> la información digital puede copiarse indefinidamente y cada copia será exactamente igual a la original.</a:t>
            </a:r>
            <a:r>
              <a:rPr lang="en-US" sz="1200" kern="1200" dirty="0">
                <a:solidFill>
                  <a:schemeClr val="tx1"/>
                </a:solidFill>
                <a:effectLst/>
                <a:latin typeface="+mn-lt"/>
              </a:rPr>
              <a:t> Este </a:t>
            </a:r>
            <a:r>
              <a:rPr lang="en-US" sz="1200" kern="1200" dirty="0" err="1">
                <a:solidFill>
                  <a:schemeClr val="tx1"/>
                </a:solidFill>
                <a:effectLst/>
                <a:latin typeface="+mn-lt"/>
              </a:rPr>
              <a:t>atributo</a:t>
            </a:r>
            <a:r>
              <a:rPr lang="en-US" sz="1200" kern="1200" dirty="0">
                <a:solidFill>
                  <a:schemeClr val="tx1"/>
                </a:solidFill>
                <a:effectLst/>
                <a:latin typeface="+mn-lt"/>
              </a:rPr>
              <a:t> </a:t>
            </a:r>
            <a:r>
              <a:rPr lang="en-US" sz="1200" kern="1200" dirty="0" err="1">
                <a:solidFill>
                  <a:schemeClr val="tx1"/>
                </a:solidFill>
                <a:effectLst/>
                <a:latin typeface="+mn-lt"/>
              </a:rPr>
              <a:t>único</a:t>
            </a:r>
            <a:r>
              <a:rPr lang="en-US" sz="1200" kern="1200" dirty="0">
                <a:solidFill>
                  <a:schemeClr val="tx1"/>
                </a:solidFill>
                <a:effectLst/>
                <a:latin typeface="+mn-lt"/>
              </a:rPr>
              <a:t> </a:t>
            </a:r>
            <a:r>
              <a:rPr lang="en-US" sz="1200" kern="1200" dirty="0" err="1">
                <a:solidFill>
                  <a:schemeClr val="tx1"/>
                </a:solidFill>
                <a:effectLst/>
                <a:latin typeface="+mn-lt"/>
              </a:rPr>
              <a:t>permite</a:t>
            </a:r>
            <a:r>
              <a:rPr lang="en-US" sz="1200" kern="1200" dirty="0">
                <a:solidFill>
                  <a:schemeClr val="tx1"/>
                </a:solidFill>
                <a:effectLst/>
                <a:latin typeface="+mn-lt"/>
              </a:rPr>
              <a:t> que </a:t>
            </a:r>
            <a:r>
              <a:rPr lang="en-US" sz="1200" kern="1200" dirty="0" err="1">
                <a:solidFill>
                  <a:schemeClr val="tx1"/>
                </a:solidFill>
                <a:effectLst/>
                <a:latin typeface="+mn-lt"/>
              </a:rPr>
              <a:t>múltiples</a:t>
            </a:r>
            <a:r>
              <a:rPr lang="en-US" sz="1200" kern="1200" dirty="0">
                <a:solidFill>
                  <a:schemeClr val="tx1"/>
                </a:solidFill>
                <a:effectLst/>
                <a:latin typeface="+mn-lt"/>
              </a:rPr>
              <a:t> </a:t>
            </a:r>
            <a:r>
              <a:rPr lang="en-US" sz="1200" kern="1200" dirty="0" err="1">
                <a:solidFill>
                  <a:schemeClr val="tx1"/>
                </a:solidFill>
                <a:effectLst/>
                <a:latin typeface="+mn-lt"/>
              </a:rPr>
              <a:t>copias</a:t>
            </a:r>
            <a:r>
              <a:rPr lang="en-US" sz="1200" kern="1200" dirty="0">
                <a:solidFill>
                  <a:schemeClr val="tx1"/>
                </a:solidFill>
                <a:effectLst/>
                <a:latin typeface="+mn-lt"/>
              </a:rPr>
              <a:t> exactas del original </a:t>
            </a:r>
            <a:r>
              <a:rPr lang="en-US" sz="1200" kern="1200" dirty="0" err="1">
                <a:solidFill>
                  <a:schemeClr val="tx1"/>
                </a:solidFill>
                <a:effectLst/>
                <a:latin typeface="+mn-lt"/>
              </a:rPr>
              <a:t>sean</a:t>
            </a:r>
            <a:r>
              <a:rPr lang="en-US" sz="1200" kern="1200" dirty="0">
                <a:solidFill>
                  <a:schemeClr val="tx1"/>
                </a:solidFill>
                <a:effectLst/>
                <a:latin typeface="+mn-lt"/>
              </a:rPr>
              <a:t> </a:t>
            </a:r>
            <a:r>
              <a:rPr lang="en-US" sz="1200" kern="1200" dirty="0" err="1">
                <a:solidFill>
                  <a:schemeClr val="tx1"/>
                </a:solidFill>
                <a:effectLst/>
                <a:latin typeface="+mn-lt"/>
              </a:rPr>
              <a:t>distribuidas</a:t>
            </a:r>
            <a:r>
              <a:rPr lang="en-US" sz="1200" kern="1200" dirty="0">
                <a:solidFill>
                  <a:schemeClr val="tx1"/>
                </a:solidFill>
                <a:effectLst/>
                <a:latin typeface="+mn-lt"/>
              </a:rPr>
              <a:t> y </a:t>
            </a:r>
            <a:r>
              <a:rPr lang="en-US" sz="1200" kern="1200" dirty="0" err="1">
                <a:solidFill>
                  <a:schemeClr val="tx1"/>
                </a:solidFill>
                <a:effectLst/>
                <a:latin typeface="+mn-lt"/>
              </a:rPr>
              <a:t>analizadas</a:t>
            </a:r>
            <a:r>
              <a:rPr lang="en-US" sz="1200" kern="1200" dirty="0">
                <a:solidFill>
                  <a:schemeClr val="tx1"/>
                </a:solidFill>
                <a:effectLst/>
                <a:latin typeface="+mn-lt"/>
              </a:rPr>
              <a:t> por </a:t>
            </a:r>
            <a:r>
              <a:rPr lang="en-US" sz="1200" kern="1200" dirty="0" err="1">
                <a:solidFill>
                  <a:schemeClr val="tx1"/>
                </a:solidFill>
                <a:effectLst/>
                <a:latin typeface="+mn-lt"/>
              </a:rPr>
              <a:t>diferentes</a:t>
            </a:r>
            <a:r>
              <a:rPr lang="en-US" sz="1200" kern="1200" dirty="0">
                <a:solidFill>
                  <a:schemeClr val="tx1"/>
                </a:solidFill>
                <a:effectLst/>
                <a:latin typeface="+mn-lt"/>
              </a:rPr>
              <a:t> </a:t>
            </a:r>
            <a:r>
              <a:rPr lang="en-US" sz="1200" kern="1200" dirty="0" err="1">
                <a:solidFill>
                  <a:schemeClr val="tx1"/>
                </a:solidFill>
                <a:effectLst/>
                <a:latin typeface="+mn-lt"/>
              </a:rPr>
              <a:t>especialistas</a:t>
            </a:r>
            <a:r>
              <a:rPr lang="en-US" sz="1200" kern="1200" dirty="0">
                <a:solidFill>
                  <a:schemeClr val="tx1"/>
                </a:solidFill>
                <a:effectLst/>
                <a:latin typeface="+mn-lt"/>
              </a:rPr>
              <a:t> al </a:t>
            </a:r>
            <a:r>
              <a:rPr lang="en-US" sz="1200" kern="1200" dirty="0" err="1">
                <a:solidFill>
                  <a:schemeClr val="tx1"/>
                </a:solidFill>
                <a:effectLst/>
                <a:latin typeface="+mn-lt"/>
              </a:rPr>
              <a:t>mismo</a:t>
            </a:r>
            <a:r>
              <a:rPr lang="en-US" sz="1200" kern="1200" dirty="0">
                <a:solidFill>
                  <a:schemeClr val="tx1"/>
                </a:solidFill>
                <a:effectLst/>
                <a:latin typeface="+mn-lt"/>
              </a:rPr>
              <a:t> </a:t>
            </a:r>
            <a:r>
              <a:rPr lang="en-US" sz="1200" kern="1200" dirty="0" err="1">
                <a:solidFill>
                  <a:schemeClr val="tx1"/>
                </a:solidFill>
                <a:effectLst/>
                <a:latin typeface="+mn-lt"/>
              </a:rPr>
              <a:t>tiempo</a:t>
            </a:r>
            <a:r>
              <a:rPr lang="en-US" sz="1200" kern="1200" dirty="0">
                <a:solidFill>
                  <a:schemeClr val="tx1"/>
                </a:solidFill>
                <a:effectLst/>
                <a:latin typeface="+mn-lt"/>
              </a:rPr>
              <a:t>. </a:t>
            </a:r>
            <a:r>
              <a:rPr lang="en-US" sz="1200" kern="1200" dirty="0" err="1">
                <a:solidFill>
                  <a:schemeClr val="tx1"/>
                </a:solidFill>
                <a:effectLst/>
                <a:latin typeface="+mn-lt"/>
              </a:rPr>
              <a:t>También</a:t>
            </a:r>
            <a:r>
              <a:rPr lang="en-US" sz="1200" kern="1200" dirty="0">
                <a:solidFill>
                  <a:schemeClr val="tx1"/>
                </a:solidFill>
                <a:effectLst/>
                <a:latin typeface="+mn-lt"/>
              </a:rPr>
              <a:t> </a:t>
            </a:r>
            <a:r>
              <a:rPr lang="en-US" sz="1200" kern="1200" dirty="0" err="1">
                <a:solidFill>
                  <a:schemeClr val="tx1"/>
                </a:solidFill>
                <a:effectLst/>
                <a:latin typeface="+mn-lt"/>
              </a:rPr>
              <a:t>permite</a:t>
            </a:r>
            <a:r>
              <a:rPr lang="en-US" sz="1200" kern="1200" dirty="0">
                <a:solidFill>
                  <a:schemeClr val="tx1"/>
                </a:solidFill>
                <a:effectLst/>
                <a:latin typeface="+mn-lt"/>
              </a:rPr>
              <a:t> que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se </a:t>
            </a:r>
            <a:r>
              <a:rPr lang="en-US" sz="1200" kern="1200" dirty="0" err="1">
                <a:solidFill>
                  <a:schemeClr val="tx1"/>
                </a:solidFill>
                <a:effectLst/>
                <a:latin typeface="+mn-lt"/>
              </a:rPr>
              <a:t>presente</a:t>
            </a:r>
            <a:r>
              <a:rPr lang="en-US" sz="1200" kern="1200" dirty="0">
                <a:solidFill>
                  <a:schemeClr val="tx1"/>
                </a:solidFill>
                <a:effectLst/>
                <a:latin typeface="+mn-lt"/>
              </a:rPr>
              <a:t> </a:t>
            </a:r>
            <a:r>
              <a:rPr lang="en-US" sz="1200" kern="1200" dirty="0" err="1">
                <a:solidFill>
                  <a:schemeClr val="tx1"/>
                </a:solidFill>
                <a:effectLst/>
                <a:latin typeface="+mn-lt"/>
              </a:rPr>
              <a:t>tal</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a:t>
            </a:r>
            <a:r>
              <a:rPr lang="en-US" sz="1200" kern="1200" dirty="0" err="1">
                <a:solidFill>
                  <a:schemeClr val="tx1"/>
                </a:solidFill>
                <a:effectLst/>
                <a:latin typeface="+mn-lt"/>
              </a:rPr>
              <a:t>está</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un tribunal junto con el </a:t>
            </a:r>
            <a:r>
              <a:rPr lang="en-US" sz="1200" kern="1200" dirty="0" err="1">
                <a:solidFill>
                  <a:schemeClr val="tx1"/>
                </a:solidFill>
                <a:effectLst/>
                <a:latin typeface="+mn-lt"/>
              </a:rPr>
              <a:t>informe</a:t>
            </a:r>
            <a:r>
              <a:rPr lang="en-US" sz="1200" kern="1200" dirty="0">
                <a:solidFill>
                  <a:schemeClr val="tx1"/>
                </a:solidFill>
                <a:effectLst/>
                <a:latin typeface="+mn-lt"/>
              </a:rPr>
              <a:t> del </a:t>
            </a:r>
            <a:r>
              <a:rPr lang="en-US" sz="1200" kern="1200" dirty="0" err="1">
                <a:solidFill>
                  <a:schemeClr val="tx1"/>
                </a:solidFill>
                <a:effectLst/>
                <a:latin typeface="+mn-lt"/>
              </a:rPr>
              <a:t>testigo</a:t>
            </a:r>
            <a:r>
              <a:rPr lang="en-US" sz="1200" kern="1200" dirty="0">
                <a:solidFill>
                  <a:schemeClr val="tx1"/>
                </a:solidFill>
                <a:effectLst/>
                <a:latin typeface="+mn-lt"/>
              </a:rPr>
              <a:t> </a:t>
            </a:r>
            <a:r>
              <a:rPr lang="en-US" sz="1200" kern="1200" dirty="0" err="1">
                <a:solidFill>
                  <a:schemeClr val="tx1"/>
                </a:solidFill>
                <a:effectLst/>
                <a:latin typeface="+mn-lt"/>
              </a:rPr>
              <a:t>especialista</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44</a:t>
            </a:fld>
            <a:endParaRPr lang="es-ES"/>
          </a:p>
        </p:txBody>
      </p:sp>
    </p:spTree>
    <p:extLst>
      <p:ext uri="{BB962C8B-B14F-4D97-AF65-F5344CB8AC3E}">
        <p14:creationId xmlns:p14="http://schemas.microsoft.com/office/powerpoint/2010/main" val="132500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1" kern="1200" dirty="0" err="1">
                <a:solidFill>
                  <a:schemeClr val="tx1"/>
                </a:solidFill>
                <a:effectLst/>
                <a:latin typeface="+mn-lt"/>
              </a:rPr>
              <a:t>Manejo</a:t>
            </a:r>
            <a:r>
              <a:rPr lang="en-US" sz="1200" b="1" kern="1200" dirty="0">
                <a:solidFill>
                  <a:schemeClr val="tx1"/>
                </a:solidFill>
                <a:effectLst/>
                <a:latin typeface="+mn-lt"/>
              </a:rPr>
              <a:t> por </a:t>
            </a:r>
            <a:r>
              <a:rPr lang="en-US" sz="1200" b="1" kern="1200" dirty="0" err="1">
                <a:solidFill>
                  <a:schemeClr val="tx1"/>
                </a:solidFill>
                <a:effectLst/>
                <a:latin typeface="+mn-lt"/>
              </a:rPr>
              <a:t>especialistas</a:t>
            </a:r>
            <a:r>
              <a:rPr lang="en-US" sz="1200" b="1" kern="1200" dirty="0">
                <a:solidFill>
                  <a:schemeClr val="tx1"/>
                </a:solidFill>
                <a:effectLst/>
                <a:latin typeface="+mn-lt"/>
              </a:rPr>
              <a:t>:</a:t>
            </a:r>
            <a:r>
              <a:rPr lang="en-US" sz="1200" kern="1200" dirty="0">
                <a:solidFill>
                  <a:schemeClr val="tx1"/>
                </a:solidFill>
                <a:effectLst/>
                <a:latin typeface="+mn-lt"/>
              </a:rPr>
              <a:t> </a:t>
            </a:r>
            <a:r>
              <a:rPr lang="en-US" sz="1200" kern="1200" dirty="0" err="1">
                <a:solidFill>
                  <a:schemeClr val="tx1"/>
                </a:solidFill>
                <a:effectLst/>
                <a:latin typeface="+mn-lt"/>
              </a:rPr>
              <a:t>Cada</a:t>
            </a:r>
            <a:r>
              <a:rPr lang="en-US" sz="1200" kern="1200" dirty="0">
                <a:solidFill>
                  <a:schemeClr val="tx1"/>
                </a:solidFill>
                <a:effectLst/>
                <a:latin typeface="+mn-lt"/>
              </a:rPr>
              <a:t> </a:t>
            </a:r>
            <a:r>
              <a:rPr lang="en-US" sz="1200" kern="1200" dirty="0" err="1">
                <a:solidFill>
                  <a:schemeClr val="tx1"/>
                </a:solidFill>
                <a:effectLst/>
                <a:latin typeface="+mn-lt"/>
              </a:rPr>
              <a:t>dispositivo</a:t>
            </a:r>
            <a:r>
              <a:rPr lang="en-US" sz="1200" kern="1200" dirty="0">
                <a:solidFill>
                  <a:schemeClr val="tx1"/>
                </a:solidFill>
                <a:effectLst/>
                <a:latin typeface="+mn-lt"/>
              </a:rPr>
              <a:t> </a:t>
            </a:r>
            <a:r>
              <a:rPr lang="en-US" sz="1200" kern="1200" dirty="0" err="1">
                <a:solidFill>
                  <a:schemeClr val="tx1"/>
                </a:solidFill>
                <a:effectLst/>
                <a:latin typeface="+mn-lt"/>
              </a:rPr>
              <a:t>electrónico</a:t>
            </a:r>
            <a:r>
              <a:rPr lang="en-US" sz="1200" kern="1200" dirty="0">
                <a:solidFill>
                  <a:schemeClr val="tx1"/>
                </a:solidFill>
                <a:effectLst/>
                <a:latin typeface="+mn-lt"/>
              </a:rPr>
              <a:t> </a:t>
            </a:r>
            <a:r>
              <a:rPr lang="en-US" sz="1200" kern="1200" dirty="0" err="1">
                <a:solidFill>
                  <a:schemeClr val="tx1"/>
                </a:solidFill>
                <a:effectLst/>
                <a:latin typeface="+mn-lt"/>
              </a:rPr>
              <a:t>tiene</a:t>
            </a:r>
            <a:r>
              <a:rPr lang="en-US" sz="1200" kern="1200" dirty="0">
                <a:solidFill>
                  <a:schemeClr val="tx1"/>
                </a:solidFill>
                <a:effectLst/>
                <a:latin typeface="+mn-lt"/>
              </a:rPr>
              <a:t> </a:t>
            </a:r>
            <a:r>
              <a:rPr lang="en-US" sz="1200" kern="1200" dirty="0" err="1">
                <a:solidFill>
                  <a:schemeClr val="tx1"/>
                </a:solidFill>
                <a:effectLst/>
                <a:latin typeface="+mn-lt"/>
              </a:rPr>
              <a:t>características</a:t>
            </a:r>
            <a:r>
              <a:rPr lang="en-US" sz="1200" kern="1200" dirty="0">
                <a:solidFill>
                  <a:schemeClr val="tx1"/>
                </a:solidFill>
                <a:effectLst/>
                <a:latin typeface="+mn-lt"/>
              </a:rPr>
              <a:t> </a:t>
            </a:r>
            <a:r>
              <a:rPr lang="en-US" sz="1200" kern="1200" dirty="0" err="1">
                <a:solidFill>
                  <a:schemeClr val="tx1"/>
                </a:solidFill>
                <a:effectLst/>
                <a:latin typeface="+mn-lt"/>
              </a:rPr>
              <a:t>específicas</a:t>
            </a:r>
            <a:r>
              <a:rPr lang="en-US" sz="1200" kern="1200" dirty="0">
                <a:solidFill>
                  <a:schemeClr val="tx1"/>
                </a:solidFill>
                <a:effectLst/>
                <a:latin typeface="+mn-lt"/>
              </a:rPr>
              <a:t>, por lo que los </a:t>
            </a:r>
            <a:r>
              <a:rPr lang="en-US" sz="1200" kern="1200" dirty="0" err="1">
                <a:solidFill>
                  <a:schemeClr val="tx1"/>
                </a:solidFill>
                <a:effectLst/>
                <a:latin typeface="+mn-lt"/>
              </a:rPr>
              <a:t>procedimientos</a:t>
            </a:r>
            <a:r>
              <a:rPr lang="en-US" sz="1200" kern="1200" dirty="0">
                <a:solidFill>
                  <a:schemeClr val="tx1"/>
                </a:solidFill>
                <a:effectLst/>
                <a:latin typeface="+mn-lt"/>
              </a:rPr>
              <a:t> </a:t>
            </a:r>
            <a:r>
              <a:rPr lang="en-US" sz="1200" kern="1200" dirty="0" err="1">
                <a:solidFill>
                  <a:schemeClr val="tx1"/>
                </a:solidFill>
                <a:effectLst/>
                <a:latin typeface="+mn-lt"/>
              </a:rPr>
              <a:t>específicos</a:t>
            </a:r>
            <a:r>
              <a:rPr lang="en-US" sz="1200" kern="1200" dirty="0">
                <a:solidFill>
                  <a:schemeClr val="tx1"/>
                </a:solidFill>
                <a:effectLst/>
                <a:latin typeface="+mn-lt"/>
              </a:rPr>
              <a:t> </a:t>
            </a:r>
            <a:r>
              <a:rPr lang="en-US" sz="1200" kern="1200" dirty="0" err="1">
                <a:solidFill>
                  <a:schemeClr val="tx1"/>
                </a:solidFill>
                <a:effectLst/>
                <a:latin typeface="+mn-lt"/>
              </a:rPr>
              <a:t>deben</a:t>
            </a:r>
            <a:r>
              <a:rPr lang="en-US" sz="1200" kern="1200" dirty="0">
                <a:solidFill>
                  <a:schemeClr val="tx1"/>
                </a:solidFill>
                <a:effectLst/>
                <a:latin typeface="+mn-lt"/>
              </a:rPr>
              <a:t> </a:t>
            </a:r>
            <a:r>
              <a:rPr lang="en-US" sz="1200" kern="1200" dirty="0" err="1">
                <a:solidFill>
                  <a:schemeClr val="tx1"/>
                </a:solidFill>
                <a:effectLst/>
                <a:latin typeface="+mn-lt"/>
              </a:rPr>
              <a:t>seguirse</a:t>
            </a:r>
            <a:r>
              <a:rPr lang="en-US" sz="1200" kern="1200" dirty="0">
                <a:solidFill>
                  <a:schemeClr val="tx1"/>
                </a:solidFill>
                <a:effectLst/>
                <a:latin typeface="+mn-lt"/>
              </a:rPr>
              <a:t> </a:t>
            </a:r>
            <a:r>
              <a:rPr lang="en-US" sz="1200" kern="1200" dirty="0" err="1">
                <a:solidFill>
                  <a:schemeClr val="tx1"/>
                </a:solidFill>
                <a:effectLst/>
                <a:latin typeface="+mn-lt"/>
              </a:rPr>
              <a:t>estrictamente</a:t>
            </a:r>
            <a:r>
              <a:rPr lang="en-US" sz="1200" kern="1200" dirty="0">
                <a:solidFill>
                  <a:schemeClr val="tx1"/>
                </a:solidFill>
                <a:effectLst/>
                <a:latin typeface="+mn-lt"/>
              </a:rPr>
              <a:t> para acceder a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memoria</a:t>
            </a:r>
            <a:r>
              <a:rPr lang="en-US" sz="1200" kern="1200" dirty="0">
                <a:solidFill>
                  <a:schemeClr val="tx1"/>
                </a:solidFill>
                <a:effectLst/>
                <a:latin typeface="+mn-lt"/>
              </a:rPr>
              <a:t> </a:t>
            </a:r>
            <a:r>
              <a:rPr lang="en-US" sz="1200" kern="1200" dirty="0" err="1">
                <a:solidFill>
                  <a:schemeClr val="tx1"/>
                </a:solidFill>
                <a:effectLst/>
                <a:latin typeface="+mn-lt"/>
              </a:rPr>
              <a:t>donde</a:t>
            </a:r>
            <a:r>
              <a:rPr lang="en-US" sz="1200" kern="1200" dirty="0">
                <a:solidFill>
                  <a:schemeClr val="tx1"/>
                </a:solidFill>
                <a:effectLst/>
                <a:latin typeface="+mn-lt"/>
              </a:rPr>
              <a:t> se </a:t>
            </a:r>
            <a:r>
              <a:rPr lang="en-US" sz="1200" kern="1200" dirty="0" err="1">
                <a:solidFill>
                  <a:schemeClr val="tx1"/>
                </a:solidFill>
                <a:effectLst/>
                <a:latin typeface="+mn-lt"/>
              </a:rPr>
              <a:t>pueden</a:t>
            </a:r>
            <a:r>
              <a:rPr lang="en-US" sz="1200" kern="1200" dirty="0">
                <a:solidFill>
                  <a:schemeClr val="tx1"/>
                </a:solidFill>
                <a:effectLst/>
                <a:latin typeface="+mn-lt"/>
              </a:rPr>
              <a:t> </a:t>
            </a:r>
            <a:r>
              <a:rPr lang="en-US" sz="1200" kern="1200" dirty="0" err="1">
                <a:solidFill>
                  <a:schemeClr val="tx1"/>
                </a:solidFill>
                <a:effectLst/>
                <a:latin typeface="+mn-lt"/>
              </a:rPr>
              <a:t>almacenar</a:t>
            </a:r>
            <a:r>
              <a:rPr lang="en-US" sz="1200" kern="1200" dirty="0">
                <a:solidFill>
                  <a:schemeClr val="tx1"/>
                </a:solidFill>
                <a:effectLst/>
                <a:latin typeface="+mn-lt"/>
              </a:rPr>
              <a:t> las </a:t>
            </a:r>
            <a:r>
              <a:rPr lang="en-US" sz="1200" kern="1200" dirty="0" err="1">
                <a:solidFill>
                  <a:schemeClr val="tx1"/>
                </a:solidFill>
                <a:effectLst/>
                <a:latin typeface="+mn-lt"/>
              </a:rPr>
              <a:t>pruebas</a:t>
            </a:r>
            <a:r>
              <a:rPr lang="en-US" sz="1200" kern="1200" dirty="0">
                <a:solidFill>
                  <a:schemeClr val="tx1"/>
                </a:solidFill>
                <a:effectLst/>
                <a:latin typeface="+mn-lt"/>
              </a:rPr>
              <a:t> </a:t>
            </a:r>
            <a:r>
              <a:rPr lang="en-US" sz="1200" kern="1200" dirty="0" err="1">
                <a:solidFill>
                  <a:schemeClr val="tx1"/>
                </a:solidFill>
                <a:effectLst/>
                <a:latin typeface="+mn-lt"/>
              </a:rPr>
              <a:t>electrónicas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caso</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a:t>
            </a:r>
            <a:r>
              <a:rPr lang="en-US" sz="1200" kern="1200" dirty="0" err="1">
                <a:solidFill>
                  <a:schemeClr val="tx1"/>
                </a:solidFill>
                <a:effectLst/>
                <a:latin typeface="+mn-lt"/>
              </a:rPr>
              <a:t>uno</a:t>
            </a:r>
            <a:r>
              <a:rPr lang="en-US" sz="1200" kern="1200" dirty="0">
                <a:solidFill>
                  <a:schemeClr val="tx1"/>
                </a:solidFill>
                <a:effectLst/>
                <a:latin typeface="+mn-lt"/>
              </a:rPr>
              <a:t> de los </a:t>
            </a:r>
            <a:r>
              <a:rPr lang="en-US" sz="1200" kern="1200" dirty="0" err="1">
                <a:solidFill>
                  <a:schemeClr val="tx1"/>
                </a:solidFill>
                <a:effectLst/>
                <a:latin typeface="+mn-lt"/>
              </a:rPr>
              <a:t>riesgos</a:t>
            </a:r>
            <a:r>
              <a:rPr lang="en-US" sz="1200" kern="1200" dirty="0">
                <a:solidFill>
                  <a:schemeClr val="tx1"/>
                </a:solidFill>
                <a:effectLst/>
                <a:latin typeface="+mn-lt"/>
              </a:rPr>
              <a:t> </a:t>
            </a:r>
            <a:r>
              <a:rPr lang="en-US" sz="1200" kern="1200" dirty="0" err="1">
                <a:solidFill>
                  <a:schemeClr val="tx1"/>
                </a:solidFill>
                <a:effectLst/>
                <a:latin typeface="+mn-lt"/>
              </a:rPr>
              <a:t>más</a:t>
            </a:r>
            <a:r>
              <a:rPr lang="en-US" sz="1200" kern="1200" dirty="0">
                <a:solidFill>
                  <a:schemeClr val="tx1"/>
                </a:solidFill>
                <a:effectLst/>
                <a:latin typeface="+mn-lt"/>
              </a:rPr>
              <a:t> </a:t>
            </a:r>
            <a:r>
              <a:rPr lang="en-US" sz="1200" kern="1200" dirty="0" err="1">
                <a:solidFill>
                  <a:schemeClr val="tx1"/>
                </a:solidFill>
                <a:effectLst/>
                <a:latin typeface="+mn-lt"/>
              </a:rPr>
              <a:t>importantes</a:t>
            </a:r>
            <a:r>
              <a:rPr lang="en-US" sz="1200" kern="1200" dirty="0">
                <a:solidFill>
                  <a:schemeClr val="tx1"/>
                </a:solidFill>
                <a:effectLst/>
                <a:latin typeface="+mn-lt"/>
              </a:rPr>
              <a:t> es la </a:t>
            </a:r>
            <a:r>
              <a:rPr lang="en-US" sz="1200" kern="1200" dirty="0" err="1">
                <a:solidFill>
                  <a:schemeClr val="tx1"/>
                </a:solidFill>
                <a:effectLst/>
                <a:latin typeface="+mn-lt"/>
              </a:rPr>
              <a:t>modificación</a:t>
            </a:r>
            <a:r>
              <a:rPr lang="en-US" sz="1200" kern="1200" dirty="0">
                <a:solidFill>
                  <a:schemeClr val="tx1"/>
                </a:solidFill>
                <a:effectLst/>
                <a:latin typeface="+mn-lt"/>
              </a:rPr>
              <a:t> </a:t>
            </a:r>
            <a:r>
              <a:rPr lang="en-US" sz="1200" kern="1200" dirty="0" err="1">
                <a:solidFill>
                  <a:schemeClr val="tx1"/>
                </a:solidFill>
                <a:effectLst/>
                <a:latin typeface="+mn-lt"/>
              </a:rPr>
              <a:t>involuntaria</a:t>
            </a:r>
            <a:r>
              <a:rPr lang="en-US" sz="1200" kern="1200" dirty="0">
                <a:solidFill>
                  <a:schemeClr val="tx1"/>
                </a:solidFill>
                <a:effectLst/>
                <a:latin typeface="+mn-lt"/>
              </a:rPr>
              <a:t> de </a:t>
            </a:r>
            <a:r>
              <a:rPr lang="en-US" sz="1200" kern="1200" dirty="0" err="1">
                <a:solidFill>
                  <a:schemeClr val="tx1"/>
                </a:solidFill>
                <a:effectLst/>
                <a:latin typeface="+mn-lt"/>
              </a:rPr>
              <a:t>parte</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Esto</a:t>
            </a:r>
            <a:r>
              <a:rPr lang="en-US" sz="1200" kern="1200" dirty="0">
                <a:solidFill>
                  <a:schemeClr val="tx1"/>
                </a:solidFill>
                <a:effectLst/>
                <a:latin typeface="+mn-lt"/>
              </a:rPr>
              <a:t> </a:t>
            </a:r>
            <a:r>
              <a:rPr lang="en-US" sz="1200" kern="1200" dirty="0" err="1">
                <a:solidFill>
                  <a:schemeClr val="tx1"/>
                </a:solidFill>
                <a:effectLst/>
                <a:latin typeface="+mn-lt"/>
              </a:rPr>
              <a:t>podría</a:t>
            </a:r>
            <a:r>
              <a:rPr lang="en-US" sz="1200" kern="1200" dirty="0">
                <a:solidFill>
                  <a:schemeClr val="tx1"/>
                </a:solidFill>
                <a:effectLst/>
                <a:latin typeface="+mn-lt"/>
              </a:rPr>
              <a:t> </a:t>
            </a:r>
            <a:r>
              <a:rPr lang="en-US" sz="1200" kern="1200" dirty="0" err="1">
                <a:solidFill>
                  <a:schemeClr val="tx1"/>
                </a:solidFill>
                <a:effectLst/>
                <a:latin typeface="+mn-lt"/>
              </a:rPr>
              <a:t>generar</a:t>
            </a:r>
            <a:r>
              <a:rPr lang="en-US" sz="1200" kern="1200" dirty="0">
                <a:solidFill>
                  <a:schemeClr val="tx1"/>
                </a:solidFill>
                <a:effectLst/>
                <a:latin typeface="+mn-lt"/>
              </a:rPr>
              <a:t> </a:t>
            </a:r>
            <a:r>
              <a:rPr lang="en-US" sz="1200" kern="1200" dirty="0" err="1">
                <a:solidFill>
                  <a:schemeClr val="tx1"/>
                </a:solidFill>
                <a:effectLst/>
                <a:latin typeface="+mn-lt"/>
              </a:rPr>
              <a:t>dudas</a:t>
            </a:r>
            <a:r>
              <a:rPr lang="en-US" sz="1200" kern="1200" dirty="0">
                <a:solidFill>
                  <a:schemeClr val="tx1"/>
                </a:solidFill>
                <a:effectLst/>
                <a:latin typeface="+mn-lt"/>
              </a:rPr>
              <a:t> </a:t>
            </a:r>
            <a:r>
              <a:rPr lang="en-US" sz="1200" kern="1200" dirty="0" err="1">
                <a:solidFill>
                  <a:schemeClr val="tx1"/>
                </a:solidFill>
                <a:effectLst/>
                <a:latin typeface="+mn-lt"/>
              </a:rPr>
              <a:t>sobre</a:t>
            </a:r>
            <a:r>
              <a:rPr lang="en-US" sz="1200" kern="1200" dirty="0">
                <a:solidFill>
                  <a:schemeClr val="tx1"/>
                </a:solidFill>
                <a:effectLst/>
                <a:latin typeface="+mn-lt"/>
              </a:rPr>
              <a:t> los </a:t>
            </a:r>
            <a:r>
              <a:rPr lang="en-US" sz="1200" kern="1200" dirty="0" err="1">
                <a:solidFill>
                  <a:schemeClr val="tx1"/>
                </a:solidFill>
                <a:effectLst/>
                <a:latin typeface="+mn-lt"/>
              </a:rPr>
              <a:t>cambios</a:t>
            </a:r>
            <a:r>
              <a:rPr lang="en-US" sz="1200" kern="1200" dirty="0">
                <a:solidFill>
                  <a:schemeClr val="tx1"/>
                </a:solidFill>
                <a:effectLst/>
                <a:latin typeface="+mn-lt"/>
              </a:rPr>
              <a:t> </a:t>
            </a:r>
            <a:r>
              <a:rPr lang="en-US" sz="1200" kern="1200" dirty="0" err="1">
                <a:solidFill>
                  <a:schemeClr val="tx1"/>
                </a:solidFill>
                <a:effectLst/>
                <a:latin typeface="+mn-lt"/>
              </a:rPr>
              <a:t>específicos</a:t>
            </a:r>
            <a:r>
              <a:rPr lang="en-US" sz="1200" kern="1200" dirty="0">
                <a:solidFill>
                  <a:schemeClr val="tx1"/>
                </a:solidFill>
                <a:effectLst/>
                <a:latin typeface="+mn-lt"/>
              </a:rPr>
              <a:t> y </a:t>
            </a:r>
            <a:r>
              <a:rPr lang="en-US" sz="1200" kern="1200" dirty="0" err="1">
                <a:solidFill>
                  <a:schemeClr val="tx1"/>
                </a:solidFill>
                <a:effectLst/>
                <a:latin typeface="+mn-lt"/>
              </a:rPr>
              <a:t>si</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incriminatoria</a:t>
            </a:r>
            <a:r>
              <a:rPr lang="en-US" sz="1200" kern="1200" dirty="0">
                <a:solidFill>
                  <a:schemeClr val="tx1"/>
                </a:solidFill>
                <a:effectLst/>
                <a:latin typeface="+mn-lt"/>
              </a:rPr>
              <a:t> o </a:t>
            </a:r>
            <a:r>
              <a:rPr lang="en-US" sz="1200" kern="1200" dirty="0" err="1">
                <a:solidFill>
                  <a:schemeClr val="tx1"/>
                </a:solidFill>
                <a:effectLst/>
                <a:latin typeface="+mn-lt"/>
              </a:rPr>
              <a:t>exonerante</a:t>
            </a:r>
            <a:r>
              <a:rPr lang="en-US" sz="1200" kern="1200" dirty="0">
                <a:solidFill>
                  <a:schemeClr val="tx1"/>
                </a:solidFill>
                <a:effectLst/>
                <a:latin typeface="+mn-lt"/>
              </a:rPr>
              <a:t> ha </a:t>
            </a:r>
            <a:r>
              <a:rPr lang="en-US" sz="1200" kern="1200" dirty="0" err="1">
                <a:solidFill>
                  <a:schemeClr val="tx1"/>
                </a:solidFill>
                <a:effectLst/>
                <a:latin typeface="+mn-lt"/>
              </a:rPr>
              <a:t>sido</a:t>
            </a:r>
            <a:r>
              <a:rPr lang="en-US" sz="1200" kern="1200" dirty="0">
                <a:solidFill>
                  <a:schemeClr val="tx1"/>
                </a:solidFill>
                <a:effectLst/>
                <a:latin typeface="+mn-lt"/>
              </a:rPr>
              <a:t> </a:t>
            </a:r>
            <a:r>
              <a:rPr lang="en-US" sz="1200" kern="1200" dirty="0" err="1">
                <a:solidFill>
                  <a:schemeClr val="tx1"/>
                </a:solidFill>
                <a:effectLst/>
                <a:latin typeface="+mn-lt"/>
              </a:rPr>
              <a:t>manipulada</a:t>
            </a:r>
            <a:r>
              <a:rPr lang="en-US" sz="1200" kern="1200" dirty="0">
                <a:solidFill>
                  <a:schemeClr val="tx1"/>
                </a:solidFill>
                <a:effectLst/>
                <a:latin typeface="+mn-lt"/>
              </a:rPr>
              <a:t>, lo que a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vez</a:t>
            </a:r>
            <a:r>
              <a:rPr lang="en-US" sz="1200" kern="1200" dirty="0">
                <a:solidFill>
                  <a:schemeClr val="tx1"/>
                </a:solidFill>
                <a:effectLst/>
                <a:latin typeface="+mn-lt"/>
              </a:rPr>
              <a:t> </a:t>
            </a:r>
            <a:r>
              <a:rPr lang="en-US" sz="1200" kern="1200" dirty="0" err="1">
                <a:solidFill>
                  <a:schemeClr val="tx1"/>
                </a:solidFill>
                <a:effectLst/>
                <a:latin typeface="+mn-lt"/>
              </a:rPr>
              <a:t>podría</a:t>
            </a:r>
            <a:r>
              <a:rPr lang="en-US" sz="1200" kern="1200" dirty="0">
                <a:solidFill>
                  <a:schemeClr val="tx1"/>
                </a:solidFill>
                <a:effectLst/>
                <a:latin typeface="+mn-lt"/>
              </a:rPr>
              <a:t> </a:t>
            </a:r>
            <a:r>
              <a:rPr lang="en-US" sz="1200" kern="1200" dirty="0" err="1">
                <a:solidFill>
                  <a:schemeClr val="tx1"/>
                </a:solidFill>
                <a:effectLst/>
                <a:latin typeface="+mn-lt"/>
              </a:rPr>
              <a:t>plantear</a:t>
            </a:r>
            <a:r>
              <a:rPr lang="en-US" sz="1200" kern="1200" dirty="0">
                <a:solidFill>
                  <a:schemeClr val="tx1"/>
                </a:solidFill>
                <a:effectLst/>
                <a:latin typeface="+mn-lt"/>
              </a:rPr>
              <a:t> </a:t>
            </a:r>
            <a:r>
              <a:rPr lang="en-US" sz="1200" kern="1200" dirty="0" err="1">
                <a:solidFill>
                  <a:schemeClr val="tx1"/>
                </a:solidFill>
                <a:effectLst/>
                <a:latin typeface="+mn-lt"/>
              </a:rPr>
              <a:t>problemas</a:t>
            </a:r>
            <a:r>
              <a:rPr lang="en-US" sz="1200" kern="1200" dirty="0">
                <a:solidFill>
                  <a:schemeClr val="tx1"/>
                </a:solidFill>
                <a:effectLst/>
                <a:latin typeface="+mn-lt"/>
              </a:rPr>
              <a:t> de </a:t>
            </a:r>
            <a:r>
              <a:rPr lang="en-US" sz="1200" kern="1200" dirty="0" err="1">
                <a:solidFill>
                  <a:schemeClr val="tx1"/>
                </a:solidFill>
                <a:effectLst/>
                <a:latin typeface="+mn-lt"/>
              </a:rPr>
              <a:t>admisibilidad</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el tribunal.</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Evolución</a:t>
            </a:r>
            <a:r>
              <a:rPr lang="en-US" sz="1200" b="1" kern="1200" dirty="0">
                <a:solidFill>
                  <a:schemeClr val="tx1"/>
                </a:solidFill>
                <a:effectLst/>
                <a:latin typeface="+mn-lt"/>
              </a:rPr>
              <a:t> </a:t>
            </a:r>
            <a:r>
              <a:rPr lang="en-US" sz="1200" b="1" kern="1200" dirty="0" err="1">
                <a:solidFill>
                  <a:schemeClr val="tx1"/>
                </a:solidFill>
                <a:effectLst/>
                <a:latin typeface="+mn-lt"/>
              </a:rPr>
              <a:t>rápida</a:t>
            </a:r>
            <a:r>
              <a:rPr lang="en-US" sz="1200" b="1" kern="1200" dirty="0">
                <a:solidFill>
                  <a:schemeClr val="tx1"/>
                </a:solidFill>
                <a:effectLst/>
                <a:latin typeface="+mn-lt"/>
              </a:rPr>
              <a:t> de las </a:t>
            </a:r>
            <a:r>
              <a:rPr lang="en-US" sz="1200" b="1" kern="1200" dirty="0" err="1">
                <a:solidFill>
                  <a:schemeClr val="tx1"/>
                </a:solidFill>
                <a:effectLst/>
                <a:latin typeface="+mn-lt"/>
              </a:rPr>
              <a:t>fuentes</a:t>
            </a:r>
            <a:r>
              <a:rPr lang="en-US" sz="1200" b="1" kern="1200" dirty="0">
                <a:solidFill>
                  <a:schemeClr val="tx1"/>
                </a:solidFill>
                <a:effectLst/>
                <a:latin typeface="+mn-lt"/>
              </a:rPr>
              <a:t> de la </a:t>
            </a:r>
            <a:r>
              <a:rPr lang="en-US" sz="1200" b="1" kern="1200" dirty="0" err="1">
                <a:solidFill>
                  <a:schemeClr val="tx1"/>
                </a:solidFill>
                <a:effectLst/>
                <a:latin typeface="+mn-lt"/>
              </a:rPr>
              <a:t>prueba</a:t>
            </a:r>
            <a:r>
              <a:rPr lang="en-US" sz="1200" b="1" kern="1200" dirty="0">
                <a:solidFill>
                  <a:schemeClr val="tx1"/>
                </a:solidFill>
                <a:effectLst/>
                <a:latin typeface="+mn-lt"/>
              </a:rPr>
              <a:t> </a:t>
            </a:r>
            <a:r>
              <a:rPr lang="en-US" sz="1200" b="1" kern="1200" dirty="0" err="1">
                <a:solidFill>
                  <a:schemeClr val="tx1"/>
                </a:solidFill>
                <a:effectLst/>
                <a:latin typeface="+mn-lt"/>
              </a:rPr>
              <a:t>electrónica</a:t>
            </a:r>
            <a:r>
              <a:rPr lang="en-US" sz="1200" b="1" kern="1200" dirty="0">
                <a:solidFill>
                  <a:schemeClr val="tx1"/>
                </a:solidFill>
                <a:effectLst/>
                <a:latin typeface="+mn-lt"/>
              </a:rPr>
              <a:t>: </a:t>
            </a:r>
            <a:r>
              <a:rPr lang="en-US" sz="1200" kern="1200" dirty="0">
                <a:solidFill>
                  <a:schemeClr val="tx1"/>
                </a:solidFill>
                <a:effectLst/>
                <a:latin typeface="+mn-lt"/>
              </a:rPr>
              <a:t>Las </a:t>
            </a:r>
            <a:r>
              <a:rPr lang="en-US" sz="1200" kern="1200" dirty="0" err="1">
                <a:solidFill>
                  <a:schemeClr val="tx1"/>
                </a:solidFill>
                <a:effectLst/>
                <a:latin typeface="+mn-lt"/>
              </a:rPr>
              <a:t>nuevas</a:t>
            </a:r>
            <a:r>
              <a:rPr lang="en-US" sz="1200" kern="1200" dirty="0">
                <a:solidFill>
                  <a:schemeClr val="tx1"/>
                </a:solidFill>
                <a:effectLst/>
                <a:latin typeface="+mn-lt"/>
              </a:rPr>
              <a:t> </a:t>
            </a:r>
            <a:r>
              <a:rPr lang="en-US" sz="1200" kern="1200" dirty="0" err="1">
                <a:solidFill>
                  <a:schemeClr val="tx1"/>
                </a:solidFill>
                <a:effectLst/>
                <a:latin typeface="+mn-lt"/>
              </a:rPr>
              <a:t>tecnologías</a:t>
            </a:r>
            <a:r>
              <a:rPr lang="en-US" sz="1200" kern="1200" dirty="0">
                <a:solidFill>
                  <a:schemeClr val="tx1"/>
                </a:solidFill>
                <a:effectLst/>
                <a:latin typeface="+mn-lt"/>
              </a:rPr>
              <a:t> se </a:t>
            </a:r>
            <a:r>
              <a:rPr lang="en-US" sz="1200" kern="1200" dirty="0" err="1">
                <a:solidFill>
                  <a:schemeClr val="tx1"/>
                </a:solidFill>
                <a:effectLst/>
                <a:latin typeface="+mn-lt"/>
              </a:rPr>
              <a:t>desarrollan</a:t>
            </a:r>
            <a:r>
              <a:rPr lang="en-US" sz="1200" kern="1200" dirty="0">
                <a:solidFill>
                  <a:schemeClr val="tx1"/>
                </a:solidFill>
                <a:effectLst/>
                <a:latin typeface="+mn-lt"/>
              </a:rPr>
              <a:t> </a:t>
            </a:r>
            <a:r>
              <a:rPr lang="en-US" sz="1200" kern="1200" dirty="0" err="1">
                <a:solidFill>
                  <a:schemeClr val="tx1"/>
                </a:solidFill>
                <a:effectLst/>
                <a:latin typeface="+mn-lt"/>
              </a:rPr>
              <a:t>muy</a:t>
            </a:r>
            <a:r>
              <a:rPr lang="en-US" sz="1200" kern="1200" dirty="0">
                <a:solidFill>
                  <a:schemeClr val="tx1"/>
                </a:solidFill>
                <a:effectLst/>
                <a:latin typeface="+mn-lt"/>
              </a:rPr>
              <a:t> </a:t>
            </a:r>
            <a:r>
              <a:rPr lang="en-US" sz="1200" kern="1200" dirty="0" err="1">
                <a:solidFill>
                  <a:schemeClr val="tx1"/>
                </a:solidFill>
                <a:effectLst/>
                <a:latin typeface="+mn-lt"/>
              </a:rPr>
              <a:t>rápidamente</a:t>
            </a:r>
            <a:r>
              <a:rPr lang="en-US" sz="1200" kern="1200" dirty="0">
                <a:solidFill>
                  <a:schemeClr val="tx1"/>
                </a:solidFill>
                <a:effectLst/>
                <a:latin typeface="+mn-lt"/>
              </a:rPr>
              <a:t> y es </a:t>
            </a:r>
            <a:r>
              <a:rPr lang="en-US" sz="1200" kern="1200" dirty="0" err="1">
                <a:solidFill>
                  <a:schemeClr val="tx1"/>
                </a:solidFill>
                <a:effectLst/>
                <a:latin typeface="+mn-lt"/>
              </a:rPr>
              <a:t>necesario</a:t>
            </a:r>
            <a:r>
              <a:rPr lang="en-US" sz="1200" kern="1200" dirty="0">
                <a:solidFill>
                  <a:schemeClr val="tx1"/>
                </a:solidFill>
                <a:effectLst/>
                <a:latin typeface="+mn-lt"/>
              </a:rPr>
              <a:t> </a:t>
            </a:r>
            <a:r>
              <a:rPr lang="en-US" sz="1200" kern="1200" dirty="0" err="1">
                <a:solidFill>
                  <a:schemeClr val="tx1"/>
                </a:solidFill>
                <a:effectLst/>
                <a:latin typeface="+mn-lt"/>
              </a:rPr>
              <a:t>actualizar</a:t>
            </a:r>
            <a:r>
              <a:rPr lang="en-US" sz="1200" kern="1200" dirty="0">
                <a:solidFill>
                  <a:schemeClr val="tx1"/>
                </a:solidFill>
                <a:effectLst/>
                <a:latin typeface="+mn-lt"/>
              </a:rPr>
              <a:t> </a:t>
            </a:r>
            <a:r>
              <a:rPr lang="en-US" sz="1200" kern="1200" dirty="0" err="1">
                <a:solidFill>
                  <a:schemeClr val="tx1"/>
                </a:solidFill>
                <a:effectLst/>
                <a:latin typeface="+mn-lt"/>
              </a:rPr>
              <a:t>constantemente</a:t>
            </a:r>
            <a:r>
              <a:rPr lang="en-US" sz="1200" kern="1200" dirty="0">
                <a:solidFill>
                  <a:schemeClr val="tx1"/>
                </a:solidFill>
                <a:effectLst/>
                <a:latin typeface="+mn-lt"/>
              </a:rPr>
              <a:t> no solo las </a:t>
            </a:r>
            <a:r>
              <a:rPr lang="en-US" sz="1200" kern="1200" dirty="0" err="1">
                <a:solidFill>
                  <a:schemeClr val="tx1"/>
                </a:solidFill>
                <a:effectLst/>
                <a:latin typeface="+mn-lt"/>
              </a:rPr>
              <a:t>nuevas</a:t>
            </a:r>
            <a:r>
              <a:rPr lang="en-US" sz="1200" kern="1200" dirty="0">
                <a:solidFill>
                  <a:schemeClr val="tx1"/>
                </a:solidFill>
                <a:effectLst/>
                <a:latin typeface="+mn-lt"/>
              </a:rPr>
              <a:t> </a:t>
            </a:r>
            <a:r>
              <a:rPr lang="en-US" sz="1200" kern="1200" dirty="0" err="1">
                <a:solidFill>
                  <a:schemeClr val="tx1"/>
                </a:solidFill>
                <a:effectLst/>
                <a:latin typeface="+mn-lt"/>
              </a:rPr>
              <a:t>tecnologías</a:t>
            </a:r>
            <a:r>
              <a:rPr lang="en-US" sz="1200" kern="1200" dirty="0">
                <a:solidFill>
                  <a:schemeClr val="tx1"/>
                </a:solidFill>
                <a:effectLst/>
                <a:latin typeface="+mn-lt"/>
              </a:rPr>
              <a:t>, </a:t>
            </a:r>
            <a:r>
              <a:rPr lang="en-US" sz="1200" kern="1200" dirty="0" err="1">
                <a:solidFill>
                  <a:schemeClr val="tx1"/>
                </a:solidFill>
                <a:effectLst/>
                <a:latin typeface="+mn-lt"/>
              </a:rPr>
              <a:t>sino</a:t>
            </a:r>
            <a:r>
              <a:rPr lang="en-US" sz="1200" kern="1200" dirty="0">
                <a:solidFill>
                  <a:schemeClr val="tx1"/>
                </a:solidFill>
                <a:effectLst/>
                <a:latin typeface="+mn-lt"/>
              </a:rPr>
              <a:t> </a:t>
            </a:r>
            <a:r>
              <a:rPr lang="en-US" sz="1200" kern="1200" dirty="0" err="1">
                <a:solidFill>
                  <a:schemeClr val="tx1"/>
                </a:solidFill>
                <a:effectLst/>
                <a:latin typeface="+mn-lt"/>
              </a:rPr>
              <a:t>también</a:t>
            </a:r>
            <a:r>
              <a:rPr lang="en-US" sz="1200" kern="1200" dirty="0">
                <a:solidFill>
                  <a:schemeClr val="tx1"/>
                </a:solidFill>
                <a:effectLst/>
                <a:latin typeface="+mn-lt"/>
              </a:rPr>
              <a:t> los </a:t>
            </a:r>
            <a:r>
              <a:rPr lang="en-US" sz="1200" kern="1200" dirty="0" err="1">
                <a:solidFill>
                  <a:schemeClr val="tx1"/>
                </a:solidFill>
                <a:effectLst/>
                <a:latin typeface="+mn-lt"/>
              </a:rPr>
              <a:t>procedimientos</a:t>
            </a:r>
            <a:r>
              <a:rPr lang="en-US" sz="1200" kern="1200" dirty="0">
                <a:solidFill>
                  <a:schemeClr val="tx1"/>
                </a:solidFill>
                <a:effectLst/>
                <a:latin typeface="+mn-lt"/>
              </a:rPr>
              <a:t> y </a:t>
            </a:r>
            <a:r>
              <a:rPr lang="en-US" sz="1200" kern="1200" dirty="0" err="1">
                <a:solidFill>
                  <a:schemeClr val="tx1"/>
                </a:solidFill>
                <a:effectLst/>
                <a:latin typeface="+mn-lt"/>
              </a:rPr>
              <a:t>técnicas</a:t>
            </a:r>
            <a:r>
              <a:rPr lang="en-US" sz="1200" kern="1200" dirty="0">
                <a:solidFill>
                  <a:schemeClr val="tx1"/>
                </a:solidFill>
                <a:effectLst/>
                <a:latin typeface="+mn-lt"/>
              </a:rPr>
              <a:t> que </a:t>
            </a:r>
            <a:r>
              <a:rPr lang="en-US" sz="1200" kern="1200" dirty="0" err="1">
                <a:solidFill>
                  <a:schemeClr val="tx1"/>
                </a:solidFill>
                <a:effectLst/>
                <a:latin typeface="+mn-lt"/>
              </a:rPr>
              <a:t>deben</a:t>
            </a:r>
            <a:r>
              <a:rPr lang="en-US" sz="1200" kern="1200" dirty="0">
                <a:solidFill>
                  <a:schemeClr val="tx1"/>
                </a:solidFill>
                <a:effectLst/>
                <a:latin typeface="+mn-lt"/>
              </a:rPr>
              <a:t> </a:t>
            </a:r>
            <a:r>
              <a:rPr lang="en-US" sz="1200" kern="1200" dirty="0" err="1">
                <a:solidFill>
                  <a:schemeClr val="tx1"/>
                </a:solidFill>
                <a:effectLst/>
                <a:latin typeface="+mn-lt"/>
              </a:rPr>
              <a:t>aplicarse</a:t>
            </a:r>
            <a:r>
              <a:rPr lang="en-US" sz="1200" kern="1200" dirty="0">
                <a:solidFill>
                  <a:schemeClr val="tx1"/>
                </a:solidFill>
                <a:effectLst/>
                <a:latin typeface="+mn-lt"/>
              </a:rPr>
              <a:t> para </a:t>
            </a:r>
            <a:r>
              <a:rPr lang="en-US" sz="1200" kern="1200" dirty="0" err="1">
                <a:solidFill>
                  <a:schemeClr val="tx1"/>
                </a:solidFill>
                <a:effectLst/>
                <a:latin typeface="+mn-lt"/>
              </a:rPr>
              <a:t>confiscar</a:t>
            </a:r>
            <a:r>
              <a:rPr lang="en-US" sz="1200" kern="1200" dirty="0">
                <a:solidFill>
                  <a:schemeClr val="tx1"/>
                </a:solidFill>
                <a:effectLst/>
                <a:latin typeface="+mn-lt"/>
              </a:rPr>
              <a:t>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contenido</a:t>
            </a:r>
            <a:r>
              <a:rPr lang="en-US" sz="1200" kern="1200" dirty="0">
                <a:solidFill>
                  <a:schemeClr val="tx1"/>
                </a:solidFill>
                <a:effectLst/>
                <a:latin typeface="+mn-lt"/>
              </a:rPr>
              <a:t> y </a:t>
            </a:r>
            <a:r>
              <a:rPr lang="en-US" sz="1200" kern="1200" dirty="0" err="1">
                <a:solidFill>
                  <a:schemeClr val="tx1"/>
                </a:solidFill>
                <a:effectLst/>
                <a:latin typeface="+mn-lt"/>
              </a:rPr>
              <a:t>analizarlo</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Uso</a:t>
            </a:r>
            <a:r>
              <a:rPr lang="en-US" sz="1200" b="1" kern="1200" dirty="0">
                <a:solidFill>
                  <a:schemeClr val="tx1"/>
                </a:solidFill>
                <a:effectLst/>
                <a:latin typeface="+mn-lt"/>
              </a:rPr>
              <a:t> de </a:t>
            </a:r>
            <a:r>
              <a:rPr lang="en-US" sz="1200" b="1" kern="1200" dirty="0" err="1">
                <a:solidFill>
                  <a:schemeClr val="tx1"/>
                </a:solidFill>
                <a:effectLst/>
                <a:latin typeface="+mn-lt"/>
              </a:rPr>
              <a:t>procedimientos</a:t>
            </a:r>
            <a:r>
              <a:rPr lang="en-US" sz="1200" b="1" kern="1200" dirty="0">
                <a:solidFill>
                  <a:schemeClr val="tx1"/>
                </a:solidFill>
                <a:effectLst/>
                <a:latin typeface="+mn-lt"/>
              </a:rPr>
              <a:t>, </a:t>
            </a:r>
            <a:r>
              <a:rPr lang="en-US" sz="1200" b="1" kern="1200" dirty="0" err="1">
                <a:solidFill>
                  <a:schemeClr val="tx1"/>
                </a:solidFill>
                <a:effectLst/>
                <a:latin typeface="+mn-lt"/>
              </a:rPr>
              <a:t>técnicas</a:t>
            </a:r>
            <a:r>
              <a:rPr lang="en-US" sz="1200" b="1" kern="1200" dirty="0">
                <a:solidFill>
                  <a:schemeClr val="tx1"/>
                </a:solidFill>
                <a:effectLst/>
                <a:latin typeface="+mn-lt"/>
              </a:rPr>
              <a:t> y </a:t>
            </a:r>
            <a:r>
              <a:rPr lang="en-US" sz="1200" b="1" kern="1200" dirty="0" err="1">
                <a:solidFill>
                  <a:schemeClr val="tx1"/>
                </a:solidFill>
                <a:effectLst/>
                <a:latin typeface="+mn-lt"/>
              </a:rPr>
              <a:t>herramientas</a:t>
            </a:r>
            <a:r>
              <a:rPr lang="en-US" sz="1200" b="1" kern="1200" dirty="0">
                <a:solidFill>
                  <a:schemeClr val="tx1"/>
                </a:solidFill>
                <a:effectLst/>
                <a:latin typeface="+mn-lt"/>
              </a:rPr>
              <a:t> </a:t>
            </a:r>
            <a:r>
              <a:rPr lang="en-US" sz="1200" b="1" kern="1200" dirty="0" err="1">
                <a:solidFill>
                  <a:schemeClr val="tx1"/>
                </a:solidFill>
                <a:effectLst/>
                <a:latin typeface="+mn-lt"/>
              </a:rPr>
              <a:t>adecuados</a:t>
            </a:r>
            <a:r>
              <a:rPr lang="en-US" sz="1200" b="1" kern="1200" dirty="0">
                <a:solidFill>
                  <a:schemeClr val="tx1"/>
                </a:solidFill>
                <a:effectLst/>
                <a:latin typeface="+mn-lt"/>
              </a:rPr>
              <a:t>:</a:t>
            </a:r>
            <a:r>
              <a:rPr lang="en-US" sz="1200" kern="1200" dirty="0">
                <a:solidFill>
                  <a:schemeClr val="tx1"/>
                </a:solidFill>
                <a:effectLst/>
                <a:latin typeface="+mn-lt"/>
              </a:rPr>
              <a:t> Al </a:t>
            </a:r>
            <a:r>
              <a:rPr lang="en-US" sz="1200" kern="1200" dirty="0" err="1">
                <a:solidFill>
                  <a:schemeClr val="tx1"/>
                </a:solidFill>
                <a:effectLst/>
                <a:latin typeface="+mn-lt"/>
              </a:rPr>
              <a:t>igual</a:t>
            </a:r>
            <a:r>
              <a:rPr lang="en-US" sz="1200" kern="1200" dirty="0">
                <a:solidFill>
                  <a:schemeClr val="tx1"/>
                </a:solidFill>
                <a:effectLst/>
                <a:latin typeface="+mn-lt"/>
              </a:rPr>
              <a:t> que </a:t>
            </a:r>
            <a:r>
              <a:rPr lang="en-US" sz="1200" kern="1200" dirty="0" err="1">
                <a:solidFill>
                  <a:schemeClr val="tx1"/>
                </a:solidFill>
                <a:effectLst/>
                <a:latin typeface="+mn-lt"/>
              </a:rPr>
              <a:t>en</a:t>
            </a:r>
            <a:r>
              <a:rPr lang="en-US" sz="1200" kern="1200" dirty="0">
                <a:solidFill>
                  <a:schemeClr val="tx1"/>
                </a:solidFill>
                <a:effectLst/>
                <a:latin typeface="+mn-lt"/>
              </a:rPr>
              <a:t> las </a:t>
            </a:r>
            <a:r>
              <a:rPr lang="en-US" sz="1200" kern="1200" dirty="0" err="1">
                <a:solidFill>
                  <a:schemeClr val="tx1"/>
                </a:solidFill>
                <a:effectLst/>
                <a:latin typeface="+mn-lt"/>
              </a:rPr>
              <a:t>disciplinas</a:t>
            </a:r>
            <a:r>
              <a:rPr lang="en-US" sz="1200" kern="1200" dirty="0">
                <a:solidFill>
                  <a:schemeClr val="tx1"/>
                </a:solidFill>
                <a:effectLst/>
                <a:latin typeface="+mn-lt"/>
              </a:rPr>
              <a:t> </a:t>
            </a:r>
            <a:r>
              <a:rPr lang="en-US" sz="1200" kern="1200" dirty="0" err="1">
                <a:solidFill>
                  <a:schemeClr val="tx1"/>
                </a:solidFill>
                <a:effectLst/>
                <a:latin typeface="+mn-lt"/>
              </a:rPr>
              <a:t>forenses</a:t>
            </a:r>
            <a:r>
              <a:rPr lang="en-US" sz="1200" kern="1200" dirty="0">
                <a:solidFill>
                  <a:schemeClr val="tx1"/>
                </a:solidFill>
                <a:effectLst/>
                <a:latin typeface="+mn-lt"/>
              </a:rPr>
              <a:t> </a:t>
            </a:r>
            <a:r>
              <a:rPr lang="en-US" sz="1200" kern="1200" dirty="0" err="1">
                <a:solidFill>
                  <a:schemeClr val="tx1"/>
                </a:solidFill>
                <a:effectLst/>
                <a:latin typeface="+mn-lt"/>
              </a:rPr>
              <a:t>más</a:t>
            </a:r>
            <a:r>
              <a:rPr lang="en-US" sz="1200" kern="1200" dirty="0">
                <a:solidFill>
                  <a:schemeClr val="tx1"/>
                </a:solidFill>
                <a:effectLst/>
                <a:latin typeface="+mn-lt"/>
              </a:rPr>
              <a:t> </a:t>
            </a:r>
            <a:r>
              <a:rPr lang="en-US" sz="1200" kern="1200" dirty="0" err="1">
                <a:solidFill>
                  <a:schemeClr val="tx1"/>
                </a:solidFill>
                <a:effectLst/>
                <a:latin typeface="+mn-lt"/>
              </a:rPr>
              <a:t>tradicionales</a:t>
            </a:r>
            <a:r>
              <a:rPr lang="en-US" sz="1200" kern="1200" dirty="0">
                <a:solidFill>
                  <a:schemeClr val="tx1"/>
                </a:solidFill>
                <a:effectLst/>
                <a:latin typeface="+mn-lt"/>
              </a:rPr>
              <a:t>, los </a:t>
            </a:r>
            <a:r>
              <a:rPr lang="en-US" sz="1200" kern="1200" dirty="0" err="1">
                <a:solidFill>
                  <a:schemeClr val="tx1"/>
                </a:solidFill>
                <a:effectLst/>
                <a:latin typeface="+mn-lt"/>
              </a:rPr>
              <a:t>especialistas</a:t>
            </a:r>
            <a:r>
              <a:rPr lang="en-US" sz="1200" kern="1200" dirty="0">
                <a:solidFill>
                  <a:schemeClr val="tx1"/>
                </a:solidFill>
                <a:effectLst/>
                <a:latin typeface="+mn-lt"/>
              </a:rPr>
              <a:t> </a:t>
            </a:r>
            <a:r>
              <a:rPr lang="en-US" sz="1200" kern="1200" dirty="0" err="1">
                <a:solidFill>
                  <a:schemeClr val="tx1"/>
                </a:solidFill>
                <a:effectLst/>
                <a:latin typeface="+mn-lt"/>
              </a:rPr>
              <a:t>forenses</a:t>
            </a:r>
            <a:r>
              <a:rPr lang="en-US" sz="1200" kern="1200" dirty="0">
                <a:solidFill>
                  <a:schemeClr val="tx1"/>
                </a:solidFill>
                <a:effectLst/>
                <a:latin typeface="+mn-lt"/>
              </a:rPr>
              <a:t> </a:t>
            </a:r>
            <a:r>
              <a:rPr lang="en-US" sz="1200" kern="1200" dirty="0" err="1">
                <a:solidFill>
                  <a:schemeClr val="tx1"/>
                </a:solidFill>
                <a:effectLst/>
                <a:latin typeface="+mn-lt"/>
              </a:rPr>
              <a:t>digitales</a:t>
            </a:r>
            <a:r>
              <a:rPr lang="en-US" sz="1200" kern="1200" dirty="0">
                <a:solidFill>
                  <a:schemeClr val="tx1"/>
                </a:solidFill>
                <a:effectLst/>
                <a:latin typeface="+mn-lt"/>
              </a:rPr>
              <a:t> </a:t>
            </a:r>
            <a:r>
              <a:rPr lang="en-US" sz="1200" kern="1200" dirty="0" err="1">
                <a:solidFill>
                  <a:schemeClr val="tx1"/>
                </a:solidFill>
                <a:effectLst/>
                <a:latin typeface="+mn-lt"/>
              </a:rPr>
              <a:t>requieren</a:t>
            </a:r>
            <a:r>
              <a:rPr lang="en-US" sz="1200" kern="1200" dirty="0">
                <a:solidFill>
                  <a:schemeClr val="tx1"/>
                </a:solidFill>
                <a:effectLst/>
                <a:latin typeface="+mn-lt"/>
              </a:rPr>
              <a:t>, </a:t>
            </a:r>
            <a:r>
              <a:rPr lang="en-US" sz="1200" kern="1200" dirty="0" err="1">
                <a:solidFill>
                  <a:schemeClr val="tx1"/>
                </a:solidFill>
                <a:effectLst/>
                <a:latin typeface="+mn-lt"/>
              </a:rPr>
              <a:t>además</a:t>
            </a:r>
            <a:r>
              <a:rPr lang="en-US" sz="1200" kern="1200" dirty="0">
                <a:solidFill>
                  <a:schemeClr val="tx1"/>
                </a:solidFill>
                <a:effectLst/>
                <a:latin typeface="+mn-lt"/>
              </a:rPr>
              <a:t> del </a:t>
            </a:r>
            <a:r>
              <a:rPr lang="en-US" sz="1200" kern="1200" dirty="0" err="1">
                <a:solidFill>
                  <a:schemeClr val="tx1"/>
                </a:solidFill>
                <a:effectLst/>
                <a:latin typeface="+mn-lt"/>
              </a:rPr>
              <a:t>conocimiento</a:t>
            </a:r>
            <a:r>
              <a:rPr lang="en-US" sz="1200" kern="1200" dirty="0">
                <a:solidFill>
                  <a:schemeClr val="tx1"/>
                </a:solidFill>
                <a:effectLst/>
                <a:latin typeface="+mn-lt"/>
              </a:rPr>
              <a:t> </a:t>
            </a:r>
            <a:r>
              <a:rPr lang="en-US" sz="1200" kern="1200" dirty="0" err="1">
                <a:solidFill>
                  <a:schemeClr val="tx1"/>
                </a:solidFill>
                <a:effectLst/>
                <a:latin typeface="+mn-lt"/>
              </a:rPr>
              <a:t>especializado</a:t>
            </a:r>
            <a:r>
              <a:rPr lang="en-US" sz="1200" kern="1200" dirty="0">
                <a:solidFill>
                  <a:schemeClr val="tx1"/>
                </a:solidFill>
                <a:effectLst/>
                <a:latin typeface="+mn-lt"/>
              </a:rPr>
              <a:t>, </a:t>
            </a:r>
            <a:r>
              <a:rPr lang="en-US" sz="1200" kern="1200" dirty="0" err="1">
                <a:solidFill>
                  <a:schemeClr val="tx1"/>
                </a:solidFill>
                <a:effectLst/>
                <a:latin typeface="+mn-lt"/>
              </a:rPr>
              <a:t>herramientas</a:t>
            </a:r>
            <a:r>
              <a:rPr lang="en-US" sz="1200" kern="1200" dirty="0">
                <a:solidFill>
                  <a:schemeClr val="tx1"/>
                </a:solidFill>
                <a:effectLst/>
                <a:latin typeface="+mn-lt"/>
              </a:rPr>
              <a:t> </a:t>
            </a:r>
            <a:r>
              <a:rPr lang="en-US" sz="1200" kern="1200" dirty="0" err="1">
                <a:solidFill>
                  <a:schemeClr val="tx1"/>
                </a:solidFill>
                <a:effectLst/>
                <a:latin typeface="+mn-lt"/>
              </a:rPr>
              <a:t>específicas</a:t>
            </a:r>
            <a:r>
              <a:rPr lang="en-US" sz="1200" kern="1200" dirty="0">
                <a:solidFill>
                  <a:schemeClr val="tx1"/>
                </a:solidFill>
                <a:effectLst/>
                <a:latin typeface="+mn-lt"/>
              </a:rPr>
              <a:t> para </a:t>
            </a:r>
            <a:r>
              <a:rPr lang="en-US" sz="1200" kern="1200" dirty="0" err="1">
                <a:solidFill>
                  <a:schemeClr val="tx1"/>
                </a:solidFill>
                <a:effectLst/>
                <a:latin typeface="+mn-lt"/>
              </a:rPr>
              <a:t>llevar</a:t>
            </a:r>
            <a:r>
              <a:rPr lang="en-US" sz="1200" kern="1200" dirty="0">
                <a:solidFill>
                  <a:schemeClr val="tx1"/>
                </a:solidFill>
                <a:effectLst/>
                <a:latin typeface="+mn-lt"/>
              </a:rPr>
              <a:t> a </a:t>
            </a:r>
            <a:r>
              <a:rPr lang="en-US" sz="1200" kern="1200" dirty="0" err="1">
                <a:solidFill>
                  <a:schemeClr val="tx1"/>
                </a:solidFill>
                <a:effectLst/>
                <a:latin typeface="+mn-lt"/>
              </a:rPr>
              <a:t>cabo</a:t>
            </a:r>
            <a:r>
              <a:rPr lang="en-US" sz="1200" kern="1200" dirty="0">
                <a:solidFill>
                  <a:schemeClr val="tx1"/>
                </a:solidFill>
                <a:effectLst/>
                <a:latin typeface="+mn-lt"/>
              </a:rPr>
              <a:t>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trabajo</a:t>
            </a:r>
            <a:r>
              <a:rPr lang="en-US" sz="1200" kern="1200" dirty="0">
                <a:solidFill>
                  <a:schemeClr val="tx1"/>
                </a:solidFill>
                <a:effectLst/>
                <a:latin typeface="+mn-lt"/>
              </a:rPr>
              <a:t> de forma </a:t>
            </a:r>
            <a:r>
              <a:rPr lang="en-US" sz="1200" kern="1200" dirty="0" err="1">
                <a:solidFill>
                  <a:schemeClr val="tx1"/>
                </a:solidFill>
                <a:effectLst/>
                <a:latin typeface="+mn-lt"/>
              </a:rPr>
              <a:t>adecuada</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a:t>
            </a:r>
            <a:r>
              <a:rPr lang="en-US" sz="1200" kern="1200" dirty="0" err="1">
                <a:solidFill>
                  <a:schemeClr val="tx1"/>
                </a:solidFill>
                <a:effectLst/>
                <a:latin typeface="+mn-lt"/>
              </a:rPr>
              <a:t>capturar</a:t>
            </a:r>
            <a:r>
              <a:rPr lang="en-US" sz="1200" kern="1200" dirty="0">
                <a:solidFill>
                  <a:schemeClr val="tx1"/>
                </a:solidFill>
                <a:effectLst/>
                <a:latin typeface="+mn-lt"/>
              </a:rPr>
              <a:t> </a:t>
            </a:r>
            <a:r>
              <a:rPr lang="en-US" sz="1200" kern="1200" dirty="0" err="1">
                <a:solidFill>
                  <a:schemeClr val="tx1"/>
                </a:solidFill>
                <a:effectLst/>
                <a:latin typeface="+mn-lt"/>
              </a:rPr>
              <a:t>toda</a:t>
            </a:r>
            <a:r>
              <a:rPr lang="en-US" sz="1200" kern="1200" dirty="0">
                <a:solidFill>
                  <a:schemeClr val="tx1"/>
                </a:solidFill>
                <a:effectLst/>
                <a:latin typeface="+mn-lt"/>
              </a:rPr>
              <a:t> la </a:t>
            </a:r>
            <a:r>
              <a:rPr lang="en-US" sz="1200" kern="1200" dirty="0" err="1">
                <a:solidFill>
                  <a:schemeClr val="tx1"/>
                </a:solidFill>
                <a:effectLst/>
                <a:latin typeface="+mn-lt"/>
              </a:rPr>
              <a:t>información</a:t>
            </a:r>
            <a:r>
              <a:rPr lang="en-US" sz="1200" kern="1200" dirty="0">
                <a:solidFill>
                  <a:schemeClr val="tx1"/>
                </a:solidFill>
                <a:effectLst/>
                <a:latin typeface="+mn-lt"/>
              </a:rPr>
              <a:t> original de los </a:t>
            </a:r>
            <a:r>
              <a:rPr lang="en-US" sz="1200" kern="1200" dirty="0" err="1">
                <a:solidFill>
                  <a:schemeClr val="tx1"/>
                </a:solidFill>
                <a:effectLst/>
                <a:latin typeface="+mn-lt"/>
              </a:rPr>
              <a:t>dispositivos</a:t>
            </a:r>
            <a:r>
              <a:rPr lang="en-US" sz="1200" kern="1200" dirty="0">
                <a:solidFill>
                  <a:schemeClr val="tx1"/>
                </a:solidFill>
                <a:effectLst/>
                <a:latin typeface="+mn-lt"/>
              </a:rPr>
              <a:t>. Es </a:t>
            </a:r>
            <a:r>
              <a:rPr lang="en-US" sz="1200" kern="1200" dirty="0" err="1">
                <a:solidFill>
                  <a:schemeClr val="tx1"/>
                </a:solidFill>
                <a:effectLst/>
                <a:latin typeface="+mn-lt"/>
              </a:rPr>
              <a:t>imprescindible</a:t>
            </a:r>
            <a:r>
              <a:rPr lang="en-US" sz="1200" kern="1200" dirty="0">
                <a:solidFill>
                  <a:schemeClr val="tx1"/>
                </a:solidFill>
                <a:effectLst/>
                <a:latin typeface="+mn-lt"/>
              </a:rPr>
              <a:t> que se </a:t>
            </a:r>
            <a:r>
              <a:rPr lang="en-US" sz="1200" kern="1200" dirty="0" err="1">
                <a:solidFill>
                  <a:schemeClr val="tx1"/>
                </a:solidFill>
                <a:effectLst/>
                <a:latin typeface="+mn-lt"/>
              </a:rPr>
              <a:t>utilicen</a:t>
            </a:r>
            <a:r>
              <a:rPr lang="en-US" sz="1200" kern="1200" dirty="0">
                <a:solidFill>
                  <a:schemeClr val="tx1"/>
                </a:solidFill>
                <a:effectLst/>
                <a:latin typeface="+mn-lt"/>
              </a:rPr>
              <a:t> </a:t>
            </a:r>
            <a:r>
              <a:rPr lang="en-US" sz="1200" kern="1200" dirty="0" err="1">
                <a:solidFill>
                  <a:schemeClr val="tx1"/>
                </a:solidFill>
                <a:effectLst/>
                <a:latin typeface="+mn-lt"/>
              </a:rPr>
              <a:t>técnicas</a:t>
            </a:r>
            <a:r>
              <a:rPr lang="en-US" sz="1200" kern="1200" dirty="0">
                <a:solidFill>
                  <a:schemeClr val="tx1"/>
                </a:solidFill>
                <a:effectLst/>
                <a:latin typeface="+mn-lt"/>
              </a:rPr>
              <a:t> y </a:t>
            </a:r>
            <a:r>
              <a:rPr lang="en-US" sz="1200" kern="1200" dirty="0" err="1">
                <a:solidFill>
                  <a:schemeClr val="tx1"/>
                </a:solidFill>
                <a:effectLst/>
                <a:latin typeface="+mn-lt"/>
              </a:rPr>
              <a:t>herramientas</a:t>
            </a:r>
            <a:r>
              <a:rPr lang="en-US" sz="1200" kern="1200" dirty="0">
                <a:solidFill>
                  <a:schemeClr val="tx1"/>
                </a:solidFill>
                <a:effectLst/>
                <a:latin typeface="+mn-lt"/>
              </a:rPr>
              <a:t> </a:t>
            </a:r>
            <a:r>
              <a:rPr lang="en-US" sz="1200" kern="1200" dirty="0" err="1">
                <a:solidFill>
                  <a:schemeClr val="tx1"/>
                </a:solidFill>
                <a:effectLst/>
                <a:latin typeface="+mn-lt"/>
              </a:rPr>
              <a:t>adecuadas</a:t>
            </a:r>
            <a:r>
              <a:rPr lang="en-US" sz="1200" kern="1200" dirty="0">
                <a:solidFill>
                  <a:schemeClr val="tx1"/>
                </a:solidFill>
                <a:effectLst/>
                <a:latin typeface="+mn-lt"/>
              </a:rPr>
              <a:t>, y que los </a:t>
            </a:r>
            <a:r>
              <a:rPr lang="en-US" sz="1200" kern="1200" dirty="0" err="1">
                <a:solidFill>
                  <a:schemeClr val="tx1"/>
                </a:solidFill>
                <a:effectLst/>
                <a:latin typeface="+mn-lt"/>
              </a:rPr>
              <a:t>procedimientos</a:t>
            </a:r>
            <a:r>
              <a:rPr lang="en-US" sz="1200" kern="1200" dirty="0">
                <a:solidFill>
                  <a:schemeClr val="tx1"/>
                </a:solidFill>
                <a:effectLst/>
                <a:latin typeface="+mn-lt"/>
              </a:rPr>
              <a:t> </a:t>
            </a:r>
            <a:r>
              <a:rPr lang="en-US" sz="1200" kern="1200" dirty="0" err="1">
                <a:solidFill>
                  <a:schemeClr val="tx1"/>
                </a:solidFill>
                <a:effectLst/>
                <a:latin typeface="+mn-lt"/>
              </a:rPr>
              <a:t>sean</a:t>
            </a:r>
            <a:r>
              <a:rPr lang="en-US" sz="1200" kern="1200" dirty="0">
                <a:solidFill>
                  <a:schemeClr val="tx1"/>
                </a:solidFill>
                <a:effectLst/>
                <a:latin typeface="+mn-lt"/>
              </a:rPr>
              <a:t> </a:t>
            </a:r>
            <a:r>
              <a:rPr lang="en-US" sz="1200" kern="1200" dirty="0" err="1">
                <a:solidFill>
                  <a:schemeClr val="tx1"/>
                </a:solidFill>
                <a:effectLst/>
                <a:latin typeface="+mn-lt"/>
              </a:rPr>
              <a:t>rastreables</a:t>
            </a:r>
            <a:r>
              <a:rPr lang="en-US" sz="1200" kern="1200" dirty="0">
                <a:solidFill>
                  <a:schemeClr val="tx1"/>
                </a:solidFill>
                <a:effectLst/>
                <a:latin typeface="+mn-lt"/>
              </a:rPr>
              <a:t> y </a:t>
            </a:r>
            <a:r>
              <a:rPr lang="en-US" sz="1200" kern="1200" dirty="0" err="1">
                <a:solidFill>
                  <a:schemeClr val="tx1"/>
                </a:solidFill>
                <a:effectLst/>
                <a:latin typeface="+mn-lt"/>
              </a:rPr>
              <a:t>repetibles</a:t>
            </a:r>
            <a:r>
              <a:rPr lang="en-US" sz="1200" kern="1200" dirty="0">
                <a:solidFill>
                  <a:schemeClr val="tx1"/>
                </a:solidFill>
                <a:effectLst/>
                <a:latin typeface="+mn-lt"/>
              </a:rPr>
              <a:t> por </a:t>
            </a:r>
            <a:r>
              <a:rPr lang="en-US" sz="1200" kern="1200" dirty="0" err="1">
                <a:solidFill>
                  <a:schemeClr val="tx1"/>
                </a:solidFill>
                <a:effectLst/>
                <a:latin typeface="+mn-lt"/>
              </a:rPr>
              <a:t>otros</a:t>
            </a:r>
            <a:r>
              <a:rPr lang="en-US" sz="1200" kern="1200" dirty="0">
                <a:solidFill>
                  <a:schemeClr val="tx1"/>
                </a:solidFill>
                <a:effectLst/>
                <a:latin typeface="+mn-lt"/>
              </a:rPr>
              <a:t> </a:t>
            </a:r>
            <a:r>
              <a:rPr lang="en-US" sz="1200" kern="1200" dirty="0" err="1">
                <a:solidFill>
                  <a:schemeClr val="tx1"/>
                </a:solidFill>
                <a:effectLst/>
                <a:latin typeface="+mn-lt"/>
              </a:rPr>
              <a:t>especialistas</a:t>
            </a:r>
            <a:r>
              <a:rPr lang="en-US" sz="1200" kern="1200" dirty="0">
                <a:solidFill>
                  <a:schemeClr val="tx1"/>
                </a:solidFill>
                <a:effectLst/>
                <a:latin typeface="+mn-lt"/>
              </a:rPr>
              <a:t>, de modo que la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capturada</a:t>
            </a:r>
            <a:r>
              <a:rPr lang="en-US" sz="1200" kern="1200" dirty="0">
                <a:solidFill>
                  <a:schemeClr val="tx1"/>
                </a:solidFill>
                <a:effectLst/>
                <a:latin typeface="+mn-lt"/>
              </a:rPr>
              <a:t> </a:t>
            </a:r>
            <a:r>
              <a:rPr lang="en-US" sz="1200" kern="1200" dirty="0" err="1">
                <a:solidFill>
                  <a:schemeClr val="tx1"/>
                </a:solidFill>
                <a:effectLst/>
                <a:latin typeface="+mn-lt"/>
              </a:rPr>
              <a:t>tenga</a:t>
            </a:r>
            <a:r>
              <a:rPr lang="en-US" sz="1200" kern="1200" dirty="0">
                <a:solidFill>
                  <a:schemeClr val="tx1"/>
                </a:solidFill>
                <a:effectLst/>
                <a:latin typeface="+mn-lt"/>
              </a:rPr>
              <a:t> valor </a:t>
            </a:r>
            <a:r>
              <a:rPr lang="en-US" sz="1200" kern="1200" dirty="0" err="1">
                <a:solidFill>
                  <a:schemeClr val="tx1"/>
                </a:solidFill>
                <a:effectLst/>
                <a:latin typeface="+mn-lt"/>
              </a:rPr>
              <a:t>probatorio</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Admisibilidad</a:t>
            </a:r>
            <a:r>
              <a:rPr lang="en-US" sz="1200" b="1" kern="1200" dirty="0">
                <a:solidFill>
                  <a:schemeClr val="tx1"/>
                </a:solidFill>
                <a:effectLst/>
                <a:latin typeface="+mn-lt"/>
              </a:rPr>
              <a:t>:</a:t>
            </a:r>
            <a:r>
              <a:rPr lang="en-US" sz="1200" kern="1200" dirty="0">
                <a:solidFill>
                  <a:schemeClr val="tx1"/>
                </a:solidFill>
                <a:effectLst/>
                <a:latin typeface="+mn-lt"/>
              </a:rPr>
              <a:t> Dado que el </a:t>
            </a:r>
            <a:r>
              <a:rPr lang="en-US" sz="1200" kern="1200" dirty="0" err="1">
                <a:solidFill>
                  <a:schemeClr val="tx1"/>
                </a:solidFill>
                <a:effectLst/>
                <a:latin typeface="+mn-lt"/>
              </a:rPr>
              <a:t>objetivo</a:t>
            </a:r>
            <a:r>
              <a:rPr lang="en-US" sz="1200" kern="1200" dirty="0">
                <a:solidFill>
                  <a:schemeClr val="tx1"/>
                </a:solidFill>
                <a:effectLst/>
                <a:latin typeface="+mn-lt"/>
              </a:rPr>
              <a:t> final es el </a:t>
            </a:r>
            <a:r>
              <a:rPr lang="en-US" sz="1200" kern="1200" dirty="0" err="1">
                <a:solidFill>
                  <a:schemeClr val="tx1"/>
                </a:solidFill>
                <a:effectLst/>
                <a:latin typeface="+mn-lt"/>
              </a:rPr>
              <a:t>uso</a:t>
            </a:r>
            <a:r>
              <a:rPr lang="en-US" sz="1200" kern="1200" dirty="0">
                <a:solidFill>
                  <a:schemeClr val="tx1"/>
                </a:solidFill>
                <a:effectLst/>
                <a:latin typeface="+mn-lt"/>
              </a:rPr>
              <a:t> de </a:t>
            </a:r>
            <a:r>
              <a:rPr lang="en-US" sz="1200" kern="1200" dirty="0" err="1">
                <a:solidFill>
                  <a:schemeClr val="tx1"/>
                </a:solidFill>
                <a:effectLst/>
                <a:latin typeface="+mn-lt"/>
              </a:rPr>
              <a:t>pruebas</a:t>
            </a:r>
            <a:r>
              <a:rPr lang="en-US" sz="1200" kern="1200" dirty="0">
                <a:solidFill>
                  <a:schemeClr val="tx1"/>
                </a:solidFill>
                <a:effectLst/>
                <a:latin typeface="+mn-lt"/>
              </a:rPr>
              <a:t> </a:t>
            </a:r>
            <a:r>
              <a:rPr lang="en-US" sz="1200" kern="1200" dirty="0" err="1">
                <a:solidFill>
                  <a:schemeClr val="tx1"/>
                </a:solidFill>
                <a:effectLst/>
                <a:latin typeface="+mn-lt"/>
              </a:rPr>
              <a:t>adquiridas</a:t>
            </a:r>
            <a:r>
              <a:rPr lang="en-US" sz="1200" kern="1200" dirty="0">
                <a:solidFill>
                  <a:schemeClr val="tx1"/>
                </a:solidFill>
                <a:effectLst/>
                <a:latin typeface="+mn-lt"/>
              </a:rPr>
              <a:t> y </a:t>
            </a:r>
            <a:r>
              <a:rPr lang="en-US" sz="1200" kern="1200" dirty="0" err="1">
                <a:solidFill>
                  <a:schemeClr val="tx1"/>
                </a:solidFill>
                <a:effectLst/>
                <a:latin typeface="+mn-lt"/>
              </a:rPr>
              <a:t>analizadas</a:t>
            </a:r>
            <a:r>
              <a:rPr lang="en-US" sz="1200" kern="1200" dirty="0">
                <a:solidFill>
                  <a:schemeClr val="tx1"/>
                </a:solidFill>
                <a:effectLst/>
                <a:latin typeface="+mn-lt"/>
              </a:rPr>
              <a:t> para </a:t>
            </a:r>
            <a:r>
              <a:rPr lang="en-US" sz="1200" kern="1200" dirty="0" err="1">
                <a:solidFill>
                  <a:schemeClr val="tx1"/>
                </a:solidFill>
                <a:effectLst/>
                <a:latin typeface="+mn-lt"/>
              </a:rPr>
              <a:t>respaldar</a:t>
            </a:r>
            <a:r>
              <a:rPr lang="en-US" sz="1200" kern="1200" dirty="0">
                <a:solidFill>
                  <a:schemeClr val="tx1"/>
                </a:solidFill>
                <a:effectLst/>
                <a:latin typeface="+mn-lt"/>
              </a:rPr>
              <a:t> un </a:t>
            </a:r>
            <a:r>
              <a:rPr lang="en-US" sz="1200" kern="1200" dirty="0" err="1">
                <a:solidFill>
                  <a:schemeClr val="tx1"/>
                </a:solidFill>
                <a:effectLst/>
                <a:latin typeface="+mn-lt"/>
              </a:rPr>
              <a:t>caso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a:t>
            </a:r>
            <a:r>
              <a:rPr lang="en-US" sz="1200" kern="1200" dirty="0" err="1">
                <a:solidFill>
                  <a:schemeClr val="tx1"/>
                </a:solidFill>
                <a:effectLst/>
                <a:latin typeface="+mn-lt"/>
              </a:rPr>
              <a:t>tribunales</a:t>
            </a:r>
            <a:r>
              <a:rPr lang="en-US" sz="1200" kern="1200" dirty="0">
                <a:solidFill>
                  <a:schemeClr val="tx1"/>
                </a:solidFill>
                <a:effectLst/>
                <a:latin typeface="+mn-lt"/>
              </a:rPr>
              <a:t>, se debe </a:t>
            </a:r>
            <a:r>
              <a:rPr lang="en-US" sz="1200" kern="1200" dirty="0" err="1">
                <a:solidFill>
                  <a:schemeClr val="tx1"/>
                </a:solidFill>
                <a:effectLst/>
                <a:latin typeface="+mn-lt"/>
              </a:rPr>
              <a:t>obtener</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de </a:t>
            </a:r>
            <a:r>
              <a:rPr lang="en-US" sz="1200" kern="1200" dirty="0" err="1">
                <a:solidFill>
                  <a:schemeClr val="tx1"/>
                </a:solidFill>
                <a:effectLst/>
                <a:latin typeface="+mn-lt"/>
              </a:rPr>
              <a:t>conformidad</a:t>
            </a:r>
            <a:r>
              <a:rPr lang="en-US" sz="1200" kern="1200" dirty="0">
                <a:solidFill>
                  <a:schemeClr val="tx1"/>
                </a:solidFill>
                <a:effectLst/>
                <a:latin typeface="+mn-lt"/>
              </a:rPr>
              <a:t> con la </a:t>
            </a:r>
            <a:r>
              <a:rPr lang="en-US" sz="1200" kern="1200" dirty="0" err="1">
                <a:solidFill>
                  <a:schemeClr val="tx1"/>
                </a:solidFill>
                <a:effectLst/>
                <a:latin typeface="+mn-lt"/>
              </a:rPr>
              <a:t>legislación</a:t>
            </a:r>
            <a:r>
              <a:rPr lang="en-US" sz="1200" kern="1200" dirty="0">
                <a:solidFill>
                  <a:schemeClr val="tx1"/>
                </a:solidFill>
                <a:effectLst/>
                <a:latin typeface="+mn-lt"/>
              </a:rPr>
              <a:t> </a:t>
            </a:r>
            <a:r>
              <a:rPr lang="en-US" sz="1200" kern="1200" dirty="0" err="1">
                <a:solidFill>
                  <a:schemeClr val="tx1"/>
                </a:solidFill>
                <a:effectLst/>
                <a:latin typeface="+mn-lt"/>
              </a:rPr>
              <a:t>vigente</a:t>
            </a:r>
            <a:r>
              <a:rPr lang="en-US" sz="1200" kern="1200" dirty="0">
                <a:solidFill>
                  <a:schemeClr val="tx1"/>
                </a:solidFill>
                <a:effectLst/>
                <a:latin typeface="+mn-lt"/>
              </a:rPr>
              <a:t> y el </a:t>
            </a:r>
            <a:r>
              <a:rPr lang="en-US" sz="1200" kern="1200" dirty="0" err="1">
                <a:solidFill>
                  <a:schemeClr val="tx1"/>
                </a:solidFill>
                <a:effectLst/>
                <a:latin typeface="+mn-lt"/>
              </a:rPr>
              <a:t>procedimiento</a:t>
            </a:r>
            <a:r>
              <a:rPr lang="en-US" sz="1200" kern="1200" dirty="0">
                <a:solidFill>
                  <a:schemeClr val="tx1"/>
                </a:solidFill>
                <a:effectLst/>
                <a:latin typeface="+mn-lt"/>
              </a:rPr>
              <a:t> de </a:t>
            </a:r>
            <a:r>
              <a:rPr lang="en-US" sz="1200" kern="1200" dirty="0" err="1">
                <a:solidFill>
                  <a:schemeClr val="tx1"/>
                </a:solidFill>
                <a:effectLst/>
                <a:latin typeface="+mn-lt"/>
              </a:rPr>
              <a:t>mejores</a:t>
            </a:r>
            <a:r>
              <a:rPr lang="en-US" sz="1200" kern="1200" dirty="0">
                <a:solidFill>
                  <a:schemeClr val="tx1"/>
                </a:solidFill>
                <a:effectLst/>
                <a:latin typeface="+mn-lt"/>
              </a:rPr>
              <a:t> </a:t>
            </a:r>
            <a:r>
              <a:rPr lang="en-US" sz="1200" kern="1200" dirty="0" err="1">
                <a:solidFill>
                  <a:schemeClr val="tx1"/>
                </a:solidFill>
                <a:effectLst/>
                <a:latin typeface="+mn-lt"/>
              </a:rPr>
              <a:t>prácticas</a:t>
            </a:r>
            <a:r>
              <a:rPr lang="en-US" sz="1200" kern="1200" dirty="0">
                <a:solidFill>
                  <a:schemeClr val="tx1"/>
                </a:solidFill>
                <a:effectLst/>
                <a:latin typeface="+mn-lt"/>
              </a:rPr>
              <a:t> para que sea </a:t>
            </a:r>
            <a:r>
              <a:rPr lang="en-US" sz="1200" kern="1200" dirty="0" err="1">
                <a:solidFill>
                  <a:schemeClr val="tx1"/>
                </a:solidFill>
                <a:effectLst/>
                <a:latin typeface="+mn-lt"/>
              </a:rPr>
              <a:t>admisible</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un </a:t>
            </a:r>
            <a:r>
              <a:rPr lang="en-US" sz="1200" kern="1200" dirty="0" err="1">
                <a:solidFill>
                  <a:schemeClr val="tx1"/>
                </a:solidFill>
                <a:effectLst/>
                <a:latin typeface="+mn-lt"/>
              </a:rPr>
              <a:t>juicio</a:t>
            </a:r>
            <a:r>
              <a:rPr lang="en-US" sz="1200" kern="1200" dirty="0">
                <a:solidFill>
                  <a:schemeClr val="tx1"/>
                </a:solidFill>
                <a:effectLst/>
                <a:latin typeface="+mn-lt"/>
              </a:rPr>
              <a:t>. </a:t>
            </a:r>
            <a:r>
              <a:rPr lang="en-US" sz="1200" kern="1200" dirty="0" err="1">
                <a:solidFill>
                  <a:schemeClr val="tx1"/>
                </a:solidFill>
                <a:effectLst/>
                <a:latin typeface="+mn-lt"/>
              </a:rPr>
              <a:t>Aunque</a:t>
            </a:r>
            <a:r>
              <a:rPr lang="en-US" sz="1200" kern="1200" dirty="0">
                <a:solidFill>
                  <a:schemeClr val="tx1"/>
                </a:solidFill>
                <a:effectLst/>
                <a:latin typeface="+mn-lt"/>
              </a:rPr>
              <a:t> los </a:t>
            </a:r>
            <a:r>
              <a:rPr lang="en-US" sz="1200" kern="1200" dirty="0" err="1">
                <a:solidFill>
                  <a:schemeClr val="tx1"/>
                </a:solidFill>
                <a:effectLst/>
                <a:latin typeface="+mn-lt"/>
              </a:rPr>
              <a:t>detalles</a:t>
            </a:r>
            <a:r>
              <a:rPr lang="en-US" sz="1200" kern="1200" dirty="0">
                <a:solidFill>
                  <a:schemeClr val="tx1"/>
                </a:solidFill>
                <a:effectLst/>
                <a:latin typeface="+mn-lt"/>
              </a:rPr>
              <a:t> </a:t>
            </a:r>
            <a:r>
              <a:rPr lang="en-US" sz="1200" kern="1200" dirty="0" err="1">
                <a:solidFill>
                  <a:schemeClr val="tx1"/>
                </a:solidFill>
                <a:effectLst/>
                <a:latin typeface="+mn-lt"/>
              </a:rPr>
              <a:t>difieren</a:t>
            </a:r>
            <a:r>
              <a:rPr lang="en-US" sz="1200" kern="1200" dirty="0">
                <a:solidFill>
                  <a:schemeClr val="tx1"/>
                </a:solidFill>
                <a:effectLst/>
                <a:latin typeface="+mn-lt"/>
              </a:rPr>
              <a:t> </a:t>
            </a:r>
            <a:r>
              <a:rPr lang="en-US" sz="1200" kern="1200" dirty="0" err="1">
                <a:solidFill>
                  <a:schemeClr val="tx1"/>
                </a:solidFill>
                <a:effectLst/>
                <a:latin typeface="+mn-lt"/>
              </a:rPr>
              <a:t>según</a:t>
            </a:r>
            <a:r>
              <a:rPr lang="en-US" sz="1200" kern="1200" dirty="0">
                <a:solidFill>
                  <a:schemeClr val="tx1"/>
                </a:solidFill>
                <a:effectLst/>
                <a:latin typeface="+mn-lt"/>
              </a:rPr>
              <a:t> la </a:t>
            </a:r>
            <a:r>
              <a:rPr lang="en-US" sz="1200" kern="1200" dirty="0" err="1">
                <a:solidFill>
                  <a:schemeClr val="tx1"/>
                </a:solidFill>
                <a:effectLst/>
                <a:latin typeface="+mn-lt"/>
              </a:rPr>
              <a:t>legislación</a:t>
            </a:r>
            <a:r>
              <a:rPr lang="en-US" sz="1200" kern="1200" dirty="0">
                <a:solidFill>
                  <a:schemeClr val="tx1"/>
                </a:solidFill>
                <a:effectLst/>
                <a:latin typeface="+mn-lt"/>
              </a:rPr>
              <a:t> </a:t>
            </a:r>
            <a:r>
              <a:rPr lang="en-US" sz="1200" kern="1200" dirty="0" err="1">
                <a:solidFill>
                  <a:schemeClr val="tx1"/>
                </a:solidFill>
                <a:effectLst/>
                <a:latin typeface="+mn-lt"/>
              </a:rPr>
              <a:t>nacional</a:t>
            </a:r>
            <a:r>
              <a:rPr lang="en-US" sz="1200" kern="1200" dirty="0">
                <a:solidFill>
                  <a:schemeClr val="tx1"/>
                </a:solidFill>
                <a:effectLst/>
                <a:latin typeface="+mn-lt"/>
              </a:rPr>
              <a:t>, </a:t>
            </a:r>
            <a:r>
              <a:rPr lang="en-US" sz="1200" kern="1200" dirty="0" err="1">
                <a:solidFill>
                  <a:schemeClr val="tx1"/>
                </a:solidFill>
                <a:effectLst/>
                <a:latin typeface="+mn-lt"/>
              </a:rPr>
              <a:t>generalmente</a:t>
            </a:r>
            <a:r>
              <a:rPr lang="en-US" sz="1200" kern="1200" dirty="0">
                <a:solidFill>
                  <a:schemeClr val="tx1"/>
                </a:solidFill>
                <a:effectLst/>
                <a:latin typeface="+mn-lt"/>
              </a:rPr>
              <a:t> se </a:t>
            </a:r>
            <a:r>
              <a:rPr lang="en-US" sz="1200" kern="1200" dirty="0" err="1">
                <a:solidFill>
                  <a:schemeClr val="tx1"/>
                </a:solidFill>
                <a:effectLst/>
                <a:latin typeface="+mn-lt"/>
              </a:rPr>
              <a:t>deben</a:t>
            </a:r>
            <a:r>
              <a:rPr lang="en-US" sz="1200" kern="1200" dirty="0">
                <a:solidFill>
                  <a:schemeClr val="tx1"/>
                </a:solidFill>
                <a:effectLst/>
                <a:latin typeface="+mn-lt"/>
              </a:rPr>
              <a:t> </a:t>
            </a:r>
            <a:r>
              <a:rPr lang="en-US" sz="1200" kern="1200" dirty="0" err="1">
                <a:solidFill>
                  <a:schemeClr val="tx1"/>
                </a:solidFill>
                <a:effectLst/>
                <a:latin typeface="+mn-lt"/>
              </a:rPr>
              <a:t>tener</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cuenta</a:t>
            </a:r>
            <a:r>
              <a:rPr lang="en-US" sz="1200" kern="1200" dirty="0">
                <a:solidFill>
                  <a:schemeClr val="tx1"/>
                </a:solidFill>
                <a:effectLst/>
                <a:latin typeface="+mn-lt"/>
              </a:rPr>
              <a:t> los </a:t>
            </a:r>
            <a:r>
              <a:rPr lang="en-US" sz="1200" kern="1200" dirty="0" err="1">
                <a:solidFill>
                  <a:schemeClr val="tx1"/>
                </a:solidFill>
                <a:effectLst/>
                <a:latin typeface="+mn-lt"/>
              </a:rPr>
              <a:t>siguientes</a:t>
            </a:r>
            <a:r>
              <a:rPr lang="en-US" sz="1200" kern="1200" dirty="0">
                <a:solidFill>
                  <a:schemeClr val="tx1"/>
                </a:solidFill>
                <a:effectLst/>
                <a:latin typeface="+mn-lt"/>
              </a:rPr>
              <a:t> </a:t>
            </a:r>
            <a:r>
              <a:rPr lang="en-US" sz="1200" kern="1200" dirty="0" err="1">
                <a:solidFill>
                  <a:schemeClr val="tx1"/>
                </a:solidFill>
                <a:effectLst/>
                <a:latin typeface="+mn-lt"/>
              </a:rPr>
              <a:t>criterios</a:t>
            </a:r>
            <a:r>
              <a:rPr lang="en-US" sz="1200" kern="1200" dirty="0">
                <a:solidFill>
                  <a:schemeClr val="tx1"/>
                </a:solidFill>
                <a:effectLst/>
                <a:latin typeface="+mn-lt"/>
              </a:rPr>
              <a:t> </a:t>
            </a:r>
            <a:r>
              <a:rPr lang="en-US" sz="1200" kern="1200" dirty="0" err="1">
                <a:solidFill>
                  <a:schemeClr val="tx1"/>
                </a:solidFill>
                <a:effectLst/>
                <a:latin typeface="+mn-lt"/>
              </a:rPr>
              <a:t>básicos</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Autenticidad</a:t>
            </a:r>
            <a:r>
              <a:rPr lang="en-US" sz="1200" b="1" kern="1200" dirty="0">
                <a:solidFill>
                  <a:schemeClr val="tx1"/>
                </a:solidFill>
                <a:effectLst/>
                <a:latin typeface="+mn-lt"/>
              </a:rPr>
              <a:t>:</a:t>
            </a:r>
            <a:r>
              <a:rPr lang="en-US" sz="1200" kern="1200" dirty="0">
                <a:solidFill>
                  <a:schemeClr val="tx1"/>
                </a:solidFill>
                <a:effectLst/>
                <a:latin typeface="+mn-lt"/>
              </a:rPr>
              <a:t> Debe ser </a:t>
            </a:r>
            <a:r>
              <a:rPr lang="en-US" sz="1200" kern="1200" dirty="0" err="1">
                <a:solidFill>
                  <a:schemeClr val="tx1"/>
                </a:solidFill>
                <a:effectLst/>
                <a:latin typeface="+mn-lt"/>
              </a:rPr>
              <a:t>posible</a:t>
            </a:r>
            <a:r>
              <a:rPr lang="en-US" sz="1200" kern="1200" dirty="0">
                <a:solidFill>
                  <a:schemeClr val="tx1"/>
                </a:solidFill>
                <a:effectLst/>
                <a:latin typeface="+mn-lt"/>
              </a:rPr>
              <a:t> </a:t>
            </a:r>
            <a:r>
              <a:rPr lang="en-US" sz="1200" kern="1200" dirty="0" err="1">
                <a:solidFill>
                  <a:schemeClr val="tx1"/>
                </a:solidFill>
                <a:effectLst/>
                <a:latin typeface="+mn-lt"/>
              </a:rPr>
              <a:t>vincular</a:t>
            </a:r>
            <a:r>
              <a:rPr lang="en-US" sz="1200" kern="1200" dirty="0">
                <a:solidFill>
                  <a:schemeClr val="tx1"/>
                </a:solidFill>
                <a:effectLst/>
                <a:latin typeface="+mn-lt"/>
              </a:rPr>
              <a:t> </a:t>
            </a:r>
            <a:r>
              <a:rPr lang="en-US" sz="1200" kern="1200" dirty="0" err="1">
                <a:solidFill>
                  <a:schemeClr val="tx1"/>
                </a:solidFill>
                <a:effectLst/>
                <a:latin typeface="+mn-lt"/>
              </a:rPr>
              <a:t>positivamente</a:t>
            </a:r>
            <a:r>
              <a:rPr lang="en-US" sz="1200" kern="1200" dirty="0">
                <a:solidFill>
                  <a:schemeClr val="tx1"/>
                </a:solidFill>
                <a:effectLst/>
                <a:latin typeface="+mn-lt"/>
              </a:rPr>
              <a:t> el material </a:t>
            </a:r>
            <a:r>
              <a:rPr lang="en-US" sz="1200" kern="1200" dirty="0" err="1">
                <a:solidFill>
                  <a:schemeClr val="tx1"/>
                </a:solidFill>
                <a:effectLst/>
                <a:latin typeface="+mn-lt"/>
              </a:rPr>
              <a:t>probatorio</a:t>
            </a:r>
            <a:r>
              <a:rPr lang="en-US" sz="1200" kern="1200" dirty="0">
                <a:solidFill>
                  <a:schemeClr val="tx1"/>
                </a:solidFill>
                <a:effectLst/>
                <a:latin typeface="+mn-lt"/>
              </a:rPr>
              <a:t> al </a:t>
            </a:r>
            <a:r>
              <a:rPr lang="en-US" sz="1200" kern="1200" dirty="0" err="1">
                <a:solidFill>
                  <a:schemeClr val="tx1"/>
                </a:solidFill>
                <a:effectLst/>
                <a:latin typeface="+mn-lt"/>
              </a:rPr>
              <a:t>incidente</a:t>
            </a:r>
            <a:r>
              <a:rPr lang="en-US" sz="1200" kern="1200" dirty="0">
                <a:solidFill>
                  <a:schemeClr val="tx1"/>
                </a:solidFill>
                <a:effectLst/>
                <a:latin typeface="+mn-lt"/>
              </a:rPr>
              <a:t> </a:t>
            </a:r>
            <a:r>
              <a:rPr lang="en-US" sz="1200" kern="1200" dirty="0" err="1">
                <a:solidFill>
                  <a:schemeClr val="tx1"/>
                </a:solidFill>
                <a:effectLst/>
                <a:latin typeface="+mn-lt"/>
              </a:rPr>
              <a:t>investigado</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Integridad</a:t>
            </a:r>
            <a:r>
              <a:rPr lang="en-US" sz="1200" b="1" kern="1200" dirty="0">
                <a:solidFill>
                  <a:schemeClr val="tx1"/>
                </a:solidFill>
                <a:effectLst/>
                <a:latin typeface="+mn-lt"/>
              </a:rPr>
              <a:t>:</a:t>
            </a:r>
            <a:r>
              <a:rPr lang="en-US" sz="1200" kern="1200" dirty="0">
                <a:solidFill>
                  <a:schemeClr val="tx1"/>
                </a:solidFill>
                <a:effectLst/>
                <a:latin typeface="+mn-lt"/>
              </a:rPr>
              <a:t> Debe </a:t>
            </a:r>
            <a:r>
              <a:rPr lang="en-US" sz="1200" kern="1200" dirty="0" err="1">
                <a:solidFill>
                  <a:schemeClr val="tx1"/>
                </a:solidFill>
                <a:effectLst/>
                <a:latin typeface="+mn-lt"/>
              </a:rPr>
              <a:t>contar</a:t>
            </a:r>
            <a:r>
              <a:rPr lang="en-US" sz="1200" kern="1200" dirty="0">
                <a:solidFill>
                  <a:schemeClr val="tx1"/>
                </a:solidFill>
                <a:effectLst/>
                <a:latin typeface="+mn-lt"/>
              </a:rPr>
              <a:t> </a:t>
            </a:r>
            <a:r>
              <a:rPr lang="en-US" sz="1200" kern="1200" dirty="0" err="1">
                <a:solidFill>
                  <a:schemeClr val="tx1"/>
                </a:solidFill>
                <a:effectLst/>
                <a:latin typeface="+mn-lt"/>
              </a:rPr>
              <a:t>toda</a:t>
            </a:r>
            <a:r>
              <a:rPr lang="en-US" sz="1200" kern="1200" dirty="0">
                <a:solidFill>
                  <a:schemeClr val="tx1"/>
                </a:solidFill>
                <a:effectLst/>
                <a:latin typeface="+mn-lt"/>
              </a:rPr>
              <a:t> la </a:t>
            </a:r>
            <a:r>
              <a:rPr lang="en-US" sz="1200" kern="1200" dirty="0" err="1">
                <a:solidFill>
                  <a:schemeClr val="tx1"/>
                </a:solidFill>
                <a:effectLst/>
                <a:latin typeface="+mn-lt"/>
              </a:rPr>
              <a:t>historia</a:t>
            </a:r>
            <a:r>
              <a:rPr lang="en-US" sz="1200" kern="1200" dirty="0">
                <a:solidFill>
                  <a:schemeClr val="tx1"/>
                </a:solidFill>
                <a:effectLst/>
                <a:latin typeface="+mn-lt"/>
              </a:rPr>
              <a:t> y no solo una </a:t>
            </a:r>
            <a:r>
              <a:rPr lang="en-US" sz="1200" kern="1200" dirty="0" err="1">
                <a:solidFill>
                  <a:schemeClr val="tx1"/>
                </a:solidFill>
                <a:effectLst/>
                <a:latin typeface="+mn-lt"/>
              </a:rPr>
              <a:t>perspectiva</a:t>
            </a:r>
            <a:r>
              <a:rPr lang="en-US" sz="1200" kern="1200" dirty="0">
                <a:solidFill>
                  <a:schemeClr val="tx1"/>
                </a:solidFill>
                <a:effectLst/>
                <a:latin typeface="+mn-lt"/>
              </a:rPr>
              <a:t> particular.</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Fiabilidad</a:t>
            </a:r>
            <a:r>
              <a:rPr lang="en-US" sz="1200" b="1" kern="1200" dirty="0">
                <a:solidFill>
                  <a:schemeClr val="tx1"/>
                </a:solidFill>
                <a:effectLst/>
                <a:latin typeface="+mn-lt"/>
              </a:rPr>
              <a:t>:</a:t>
            </a:r>
            <a:r>
              <a:rPr lang="en-US" sz="1200" kern="1200" dirty="0">
                <a:solidFill>
                  <a:schemeClr val="tx1"/>
                </a:solidFill>
                <a:effectLst/>
                <a:latin typeface="+mn-lt"/>
              </a:rPr>
              <a:t> No debe </a:t>
            </a:r>
            <a:r>
              <a:rPr lang="en-US" sz="1200" kern="1200" dirty="0" err="1">
                <a:solidFill>
                  <a:schemeClr val="tx1"/>
                </a:solidFill>
                <a:effectLst/>
                <a:latin typeface="+mn-lt"/>
              </a:rPr>
              <a:t>haber</a:t>
            </a:r>
            <a:r>
              <a:rPr lang="en-US" sz="1200" kern="1200" dirty="0">
                <a:solidFill>
                  <a:schemeClr val="tx1"/>
                </a:solidFill>
                <a:effectLst/>
                <a:latin typeface="+mn-lt"/>
              </a:rPr>
              <a:t> nada </a:t>
            </a:r>
            <a:r>
              <a:rPr lang="en-US" sz="1200" kern="1200" dirty="0" err="1">
                <a:solidFill>
                  <a:schemeClr val="tx1"/>
                </a:solidFill>
                <a:effectLst/>
                <a:latin typeface="+mn-lt"/>
              </a:rPr>
              <a:t>acerca</a:t>
            </a:r>
            <a:r>
              <a:rPr lang="en-US" sz="1200" kern="1200" dirty="0">
                <a:solidFill>
                  <a:schemeClr val="tx1"/>
                </a:solidFill>
                <a:effectLst/>
                <a:latin typeface="+mn-lt"/>
              </a:rPr>
              <a:t> de </a:t>
            </a:r>
            <a:r>
              <a:rPr lang="en-US" sz="1200" kern="1200" dirty="0" err="1">
                <a:solidFill>
                  <a:schemeClr val="tx1"/>
                </a:solidFill>
                <a:effectLst/>
                <a:latin typeface="+mn-lt"/>
              </a:rPr>
              <a:t>cómo</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fue</a:t>
            </a:r>
            <a:r>
              <a:rPr lang="en-US" sz="1200" kern="1200" dirty="0">
                <a:solidFill>
                  <a:schemeClr val="tx1"/>
                </a:solidFill>
                <a:effectLst/>
                <a:latin typeface="+mn-lt"/>
              </a:rPr>
              <a:t> </a:t>
            </a:r>
            <a:r>
              <a:rPr lang="en-US" sz="1200" kern="1200" dirty="0" err="1">
                <a:solidFill>
                  <a:schemeClr val="tx1"/>
                </a:solidFill>
                <a:effectLst/>
                <a:latin typeface="+mn-lt"/>
              </a:rPr>
              <a:t>recopilada</a:t>
            </a:r>
            <a:r>
              <a:rPr lang="en-US" sz="1200" kern="1200" dirty="0">
                <a:solidFill>
                  <a:schemeClr val="tx1"/>
                </a:solidFill>
                <a:effectLst/>
                <a:latin typeface="+mn-lt"/>
              </a:rPr>
              <a:t> y </a:t>
            </a:r>
            <a:r>
              <a:rPr lang="en-US" sz="1200" kern="1200" dirty="0" err="1">
                <a:solidFill>
                  <a:schemeClr val="tx1"/>
                </a:solidFill>
                <a:effectLst/>
                <a:latin typeface="+mn-lt"/>
              </a:rPr>
              <a:t>posteriormente</a:t>
            </a:r>
            <a:r>
              <a:rPr lang="en-US" sz="1200" kern="1200" dirty="0">
                <a:solidFill>
                  <a:schemeClr val="tx1"/>
                </a:solidFill>
                <a:effectLst/>
                <a:latin typeface="+mn-lt"/>
              </a:rPr>
              <a:t> </a:t>
            </a:r>
            <a:r>
              <a:rPr lang="en-US" sz="1200" kern="1200" dirty="0" err="1">
                <a:solidFill>
                  <a:schemeClr val="tx1"/>
                </a:solidFill>
                <a:effectLst/>
                <a:latin typeface="+mn-lt"/>
              </a:rPr>
              <a:t>manejada</a:t>
            </a:r>
            <a:r>
              <a:rPr lang="en-US" sz="1200" kern="1200" dirty="0">
                <a:solidFill>
                  <a:schemeClr val="tx1"/>
                </a:solidFill>
                <a:effectLst/>
                <a:latin typeface="+mn-lt"/>
              </a:rPr>
              <a:t>, lo que causa </a:t>
            </a:r>
            <a:r>
              <a:rPr lang="en-US" sz="1200" kern="1200" dirty="0" err="1">
                <a:solidFill>
                  <a:schemeClr val="tx1"/>
                </a:solidFill>
                <a:effectLst/>
                <a:latin typeface="+mn-lt"/>
              </a:rPr>
              <a:t>dudas</a:t>
            </a:r>
            <a:r>
              <a:rPr lang="en-US" sz="1200" kern="1200" dirty="0">
                <a:solidFill>
                  <a:schemeClr val="tx1"/>
                </a:solidFill>
                <a:effectLst/>
                <a:latin typeface="+mn-lt"/>
              </a:rPr>
              <a:t> </a:t>
            </a:r>
            <a:r>
              <a:rPr lang="en-US" sz="1200" kern="1200" dirty="0" err="1">
                <a:solidFill>
                  <a:schemeClr val="tx1"/>
                </a:solidFill>
                <a:effectLst/>
                <a:latin typeface="+mn-lt"/>
              </a:rPr>
              <a:t>sobre</a:t>
            </a:r>
            <a:r>
              <a:rPr lang="en-US" sz="1200" kern="1200" dirty="0">
                <a:solidFill>
                  <a:schemeClr val="tx1"/>
                </a:solidFill>
                <a:effectLst/>
                <a:latin typeface="+mn-lt"/>
              </a:rPr>
              <a:t>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autenticidad</a:t>
            </a:r>
            <a:r>
              <a:rPr lang="en-US" sz="1200" kern="1200" dirty="0">
                <a:solidFill>
                  <a:schemeClr val="tx1"/>
                </a:solidFill>
                <a:effectLst/>
                <a:latin typeface="+mn-lt"/>
              </a:rPr>
              <a:t> y </a:t>
            </a:r>
            <a:r>
              <a:rPr lang="en-US" sz="1200" kern="1200" dirty="0" err="1">
                <a:solidFill>
                  <a:schemeClr val="tx1"/>
                </a:solidFill>
                <a:effectLst/>
                <a:latin typeface="+mn-lt"/>
              </a:rPr>
              <a:t>veracidad</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Credibilidad</a:t>
            </a:r>
            <a:r>
              <a:rPr lang="en-US" sz="1200" b="1" kern="1200" dirty="0">
                <a:solidFill>
                  <a:schemeClr val="tx1"/>
                </a:solidFill>
                <a:effectLst/>
                <a:latin typeface="+mn-lt"/>
              </a:rPr>
              <a:t>:</a:t>
            </a:r>
            <a:r>
              <a:rPr lang="en-US" sz="1200" kern="1200" dirty="0">
                <a:solidFill>
                  <a:schemeClr val="tx1"/>
                </a:solidFill>
                <a:effectLst/>
                <a:latin typeface="+mn-lt"/>
              </a:rPr>
              <a:t> Debe ser </a:t>
            </a:r>
            <a:r>
              <a:rPr lang="en-US" sz="1200" kern="1200" dirty="0" err="1">
                <a:solidFill>
                  <a:schemeClr val="tx1"/>
                </a:solidFill>
                <a:effectLst/>
                <a:latin typeface="+mn-lt"/>
              </a:rPr>
              <a:t>fácilmente</a:t>
            </a:r>
            <a:r>
              <a:rPr lang="en-US" sz="1200" kern="1200" dirty="0">
                <a:solidFill>
                  <a:schemeClr val="tx1"/>
                </a:solidFill>
                <a:effectLst/>
                <a:latin typeface="+mn-lt"/>
              </a:rPr>
              <a:t> </a:t>
            </a:r>
            <a:r>
              <a:rPr lang="en-US" sz="1200" kern="1200" dirty="0" err="1">
                <a:solidFill>
                  <a:schemeClr val="tx1"/>
                </a:solidFill>
                <a:effectLst/>
                <a:latin typeface="+mn-lt"/>
              </a:rPr>
              <a:t>creíble</a:t>
            </a:r>
            <a:r>
              <a:rPr lang="en-US" sz="1200" kern="1200" dirty="0">
                <a:solidFill>
                  <a:schemeClr val="tx1"/>
                </a:solidFill>
                <a:effectLst/>
                <a:latin typeface="+mn-lt"/>
              </a:rPr>
              <a:t> y </a:t>
            </a:r>
            <a:r>
              <a:rPr lang="en-US" sz="1200" kern="1200" dirty="0" err="1">
                <a:solidFill>
                  <a:schemeClr val="tx1"/>
                </a:solidFill>
                <a:effectLst/>
                <a:latin typeface="+mn-lt"/>
              </a:rPr>
              <a:t>comprensible</a:t>
            </a:r>
            <a:r>
              <a:rPr lang="en-US" sz="1200" kern="1200" dirty="0">
                <a:solidFill>
                  <a:schemeClr val="tx1"/>
                </a:solidFill>
                <a:effectLst/>
                <a:latin typeface="+mn-lt"/>
              </a:rPr>
              <a:t> para un </a:t>
            </a:r>
            <a:r>
              <a:rPr lang="en-US" sz="1200" kern="1200" dirty="0" err="1">
                <a:solidFill>
                  <a:schemeClr val="tx1"/>
                </a:solidFill>
                <a:effectLst/>
                <a:latin typeface="+mn-lt"/>
              </a:rPr>
              <a:t>juez</a:t>
            </a:r>
            <a:r>
              <a:rPr lang="en-US" sz="1200" kern="1200" dirty="0">
                <a:solidFill>
                  <a:schemeClr val="tx1"/>
                </a:solidFill>
                <a:effectLst/>
                <a:latin typeface="+mn-lt"/>
              </a:rPr>
              <a:t> y/o los </a:t>
            </a:r>
            <a:r>
              <a:rPr lang="en-US" sz="1200" kern="1200" dirty="0" err="1">
                <a:solidFill>
                  <a:schemeClr val="tx1"/>
                </a:solidFill>
                <a:effectLst/>
                <a:latin typeface="+mn-lt"/>
              </a:rPr>
              <a:t>miembros</a:t>
            </a:r>
            <a:r>
              <a:rPr lang="en-US" sz="1200" kern="1200" dirty="0">
                <a:solidFill>
                  <a:schemeClr val="tx1"/>
                </a:solidFill>
                <a:effectLst/>
                <a:latin typeface="+mn-lt"/>
              </a:rPr>
              <a:t> de un </a:t>
            </a:r>
            <a:r>
              <a:rPr lang="en-US" sz="1200" kern="1200" dirty="0" err="1">
                <a:solidFill>
                  <a:schemeClr val="tx1"/>
                </a:solidFill>
                <a:effectLst/>
                <a:latin typeface="+mn-lt"/>
              </a:rPr>
              <a:t>jurado</a:t>
            </a:r>
            <a:r>
              <a:rPr lang="en-US" sz="1200" kern="1200" dirty="0">
                <a:solidFill>
                  <a:schemeClr val="tx1"/>
                </a:solidFill>
                <a:effectLst/>
                <a:latin typeface="+mn-lt"/>
              </a:rPr>
              <a:t>.</a:t>
            </a:r>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Proporcionalidad</a:t>
            </a:r>
            <a:r>
              <a:rPr lang="en-US" sz="1200" b="1" kern="1200" dirty="0">
                <a:solidFill>
                  <a:schemeClr val="tx1"/>
                </a:solidFill>
                <a:effectLst/>
                <a:latin typeface="+mn-lt"/>
              </a:rPr>
              <a:t>: </a:t>
            </a:r>
            <a:r>
              <a:rPr dirty="0"/>
              <a:t>su aplicación a la ciencia forense digital establece que todo el proceso de investigación debe ser adecuado y apropiado: los beneficios que se obtendrán al usar una medida específica deben superar los daños de la parte o las partes afectadas por la medida.</a:t>
            </a:r>
            <a:endParaRPr lang="es-ES" sz="1200" kern="1200" dirty="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s-ES"/>
          </a:p>
        </p:txBody>
      </p:sp>
    </p:spTree>
    <p:extLst>
      <p:ext uri="{BB962C8B-B14F-4D97-AF65-F5344CB8AC3E}">
        <p14:creationId xmlns:p14="http://schemas.microsoft.com/office/powerpoint/2010/main" val="2429057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GB" sz="1200" kern="1200" dirty="0">
                <a:solidFill>
                  <a:schemeClr val="tx1"/>
                </a:solidFill>
                <a:effectLst/>
                <a:latin typeface="+mn-lt"/>
              </a:rPr>
              <a:t>El </a:t>
            </a:r>
            <a:r>
              <a:rPr lang="en-GB" sz="1200" kern="1200" dirty="0" err="1">
                <a:solidFill>
                  <a:schemeClr val="tx1"/>
                </a:solidFill>
                <a:effectLst/>
                <a:latin typeface="+mn-lt"/>
              </a:rPr>
              <a:t>formador</a:t>
            </a:r>
            <a:r>
              <a:rPr lang="en-GB" sz="1200" kern="1200" dirty="0">
                <a:solidFill>
                  <a:schemeClr val="tx1"/>
                </a:solidFill>
                <a:effectLst/>
                <a:latin typeface="+mn-lt"/>
              </a:rPr>
              <a:t> debe </a:t>
            </a:r>
            <a:r>
              <a:rPr lang="en-GB" sz="1200" kern="1200" dirty="0" err="1">
                <a:solidFill>
                  <a:schemeClr val="tx1"/>
                </a:solidFill>
                <a:effectLst/>
                <a:latin typeface="+mn-lt"/>
              </a:rPr>
              <a:t>dar</a:t>
            </a:r>
            <a:r>
              <a:rPr lang="en-GB" sz="1200" kern="1200" dirty="0">
                <a:solidFill>
                  <a:schemeClr val="tx1"/>
                </a:solidFill>
                <a:effectLst/>
                <a:latin typeface="+mn-lt"/>
              </a:rPr>
              <a:t> a los </a:t>
            </a:r>
            <a:r>
              <a:rPr lang="en-GB" sz="1200" kern="1200" dirty="0" err="1">
                <a:solidFill>
                  <a:schemeClr val="tx1"/>
                </a:solidFill>
                <a:effectLst/>
                <a:latin typeface="+mn-lt"/>
              </a:rPr>
              <a:t>participantes</a:t>
            </a:r>
            <a:r>
              <a:rPr lang="en-GB" sz="1200" kern="1200" dirty="0">
                <a:solidFill>
                  <a:schemeClr val="tx1"/>
                </a:solidFill>
                <a:effectLst/>
                <a:latin typeface="+mn-lt"/>
              </a:rPr>
              <a:t> la </a:t>
            </a:r>
            <a:r>
              <a:rPr lang="en-GB" sz="1200" kern="1200" dirty="0" err="1">
                <a:solidFill>
                  <a:schemeClr val="tx1"/>
                </a:solidFill>
                <a:effectLst/>
                <a:latin typeface="+mn-lt"/>
              </a:rPr>
              <a:t>oportunidad</a:t>
            </a:r>
            <a:r>
              <a:rPr lang="en-GB" sz="1200" kern="1200" dirty="0">
                <a:solidFill>
                  <a:schemeClr val="tx1"/>
                </a:solidFill>
                <a:effectLst/>
                <a:latin typeface="+mn-lt"/>
              </a:rPr>
              <a:t> de </a:t>
            </a:r>
            <a:r>
              <a:rPr lang="en-GB" sz="1200" kern="1200" dirty="0" err="1">
                <a:solidFill>
                  <a:schemeClr val="tx1"/>
                </a:solidFill>
                <a:effectLst/>
                <a:latin typeface="+mn-lt"/>
              </a:rPr>
              <a:t>hacer</a:t>
            </a:r>
            <a:r>
              <a:rPr lang="en-GB" sz="1200" kern="1200" dirty="0">
                <a:solidFill>
                  <a:schemeClr val="tx1"/>
                </a:solidFill>
                <a:effectLst/>
                <a:latin typeface="+mn-lt"/>
              </a:rPr>
              <a:t> </a:t>
            </a:r>
            <a:r>
              <a:rPr lang="en-GB" sz="1200" kern="1200" dirty="0" err="1">
                <a:solidFill>
                  <a:schemeClr val="tx1"/>
                </a:solidFill>
                <a:effectLst/>
                <a:latin typeface="+mn-lt"/>
              </a:rPr>
              <a:t>cualquier</a:t>
            </a:r>
            <a:r>
              <a:rPr lang="en-GB" sz="1200" kern="1200" dirty="0">
                <a:solidFill>
                  <a:schemeClr val="tx1"/>
                </a:solidFill>
                <a:effectLst/>
                <a:latin typeface="+mn-lt"/>
              </a:rPr>
              <a:t> </a:t>
            </a:r>
            <a:r>
              <a:rPr lang="en-GB" sz="1200" kern="1200" dirty="0" err="1">
                <a:solidFill>
                  <a:schemeClr val="tx1"/>
                </a:solidFill>
                <a:effectLst/>
                <a:latin typeface="+mn-lt"/>
              </a:rPr>
              <a:t>pregunta</a:t>
            </a:r>
            <a:r>
              <a:rPr lang="en-GB" sz="1200" kern="1200" dirty="0">
                <a:solidFill>
                  <a:schemeClr val="tx1"/>
                </a:solidFill>
                <a:effectLst/>
                <a:latin typeface="+mn-lt"/>
              </a:rPr>
              <a:t> </a:t>
            </a:r>
            <a:r>
              <a:rPr lang="en-GB" sz="1200" kern="1200" dirty="0" err="1">
                <a:solidFill>
                  <a:schemeClr val="tx1"/>
                </a:solidFill>
                <a:effectLst/>
                <a:latin typeface="+mn-lt"/>
              </a:rPr>
              <a:t>relacionada</a:t>
            </a:r>
            <a:r>
              <a:rPr lang="en-GB" sz="1200" kern="1200" dirty="0">
                <a:solidFill>
                  <a:schemeClr val="tx1"/>
                </a:solidFill>
                <a:effectLst/>
                <a:latin typeface="+mn-lt"/>
              </a:rPr>
              <a:t> con </a:t>
            </a:r>
            <a:r>
              <a:rPr lang="en-GB" sz="1200" kern="1200" dirty="0" err="1">
                <a:solidFill>
                  <a:schemeClr val="tx1"/>
                </a:solidFill>
                <a:effectLst/>
                <a:latin typeface="+mn-lt"/>
              </a:rPr>
              <a:t>esta</a:t>
            </a:r>
            <a:r>
              <a:rPr lang="en-GB" sz="1200" kern="1200" dirty="0">
                <a:solidFill>
                  <a:schemeClr val="tx1"/>
                </a:solidFill>
                <a:effectLst/>
                <a:latin typeface="+mn-lt"/>
              </a:rPr>
              <a:t> </a:t>
            </a:r>
            <a:r>
              <a:rPr lang="en-GB" sz="1200" kern="1200" dirty="0" err="1">
                <a:solidFill>
                  <a:schemeClr val="tx1"/>
                </a:solidFill>
                <a:effectLst/>
                <a:latin typeface="+mn-lt"/>
              </a:rPr>
              <a:t>parte</a:t>
            </a:r>
            <a:r>
              <a:rPr lang="en-GB" sz="1200" kern="1200" dirty="0">
                <a:solidFill>
                  <a:schemeClr val="tx1"/>
                </a:solidFill>
                <a:effectLst/>
                <a:latin typeface="+mn-lt"/>
              </a:rPr>
              <a:t> de la </a:t>
            </a:r>
            <a:r>
              <a:rPr lang="en-GB" sz="1200" kern="1200" dirty="0" err="1">
                <a:solidFill>
                  <a:schemeClr val="tx1"/>
                </a:solidFill>
                <a:effectLst/>
                <a:latin typeface="+mn-lt"/>
              </a:rPr>
              <a:t>lección</a:t>
            </a:r>
            <a:r>
              <a:rPr lang="en-GB" sz="1200" kern="1200" dirty="0">
                <a:solidFill>
                  <a:schemeClr val="tx1"/>
                </a:solidFill>
                <a:effectLst/>
                <a:latin typeface="+mn-lt"/>
              </a:rPr>
              <a:t>.</a:t>
            </a:r>
            <a:endParaRPr lang="es-ES" dirty="0"/>
          </a:p>
          <a:p>
            <a:pPr eaLnBrk="1" hangingPunct="1">
              <a:spcBef>
                <a:spcPct val="0"/>
              </a:spcBef>
            </a:pPr>
            <a:endParaRPr lang="es-ES"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46</a:t>
            </a:fld>
            <a:endParaRPr lang="es-ES"/>
          </a:p>
        </p:txBody>
      </p:sp>
    </p:spTree>
    <p:extLst>
      <p:ext uri="{BB962C8B-B14F-4D97-AF65-F5344CB8AC3E}">
        <p14:creationId xmlns:p14="http://schemas.microsoft.com/office/powerpoint/2010/main" val="64861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47</a:t>
            </a:fld>
            <a:endParaRPr lang="es-ES"/>
          </a:p>
        </p:txBody>
      </p:sp>
    </p:spTree>
    <p:extLst>
      <p:ext uri="{BB962C8B-B14F-4D97-AF65-F5344CB8AC3E}">
        <p14:creationId xmlns:p14="http://schemas.microsoft.com/office/powerpoint/2010/main" val="1286817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Esta diapositiva es una introducción simple a la guía. Es importante que para la formación nacional, el formador incluya la legislación nacional y las pautas que puedan estar disponibles. Se recomienda realizar una comparación entre las directrices nacionales y de</a:t>
            </a:r>
            <a:r>
              <a:rPr lang="es-ES" dirty="0"/>
              <a:t>l</a:t>
            </a:r>
            <a:r>
              <a:rPr dirty="0"/>
              <a:t> COE, lo cual resultará útil como una indicación de la compatibilidad de las normas nacionales con las aplicadas internacionalmente.</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49</a:t>
            </a:fld>
            <a:endParaRPr lang="es-ES"/>
          </a:p>
        </p:txBody>
      </p:sp>
    </p:spTree>
    <p:extLst>
      <p:ext uri="{BB962C8B-B14F-4D97-AF65-F5344CB8AC3E}">
        <p14:creationId xmlns:p14="http://schemas.microsoft.com/office/powerpoint/2010/main" val="2087701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siguientes 14 diapositivas proporcionan una explicación de los antecedentes de la guía, su propósito, la audiencia y la forma en que se debe utilizar la </a:t>
            </a:r>
            <a:r>
              <a:rPr lang="es-ES" dirty="0"/>
              <a:t>g</a:t>
            </a:r>
            <a:r>
              <a:rPr dirty="0" err="1"/>
              <a:t>uía</a:t>
            </a:r>
            <a:r>
              <a:rPr dirty="0"/>
              <a:t>.</a:t>
            </a:r>
            <a:r>
              <a:rPr lang="es-ES" dirty="0"/>
              <a:t> </a:t>
            </a:r>
            <a:r>
              <a:rPr dirty="0"/>
              <a:t>Se explican por sí mismos y se recomienda que el formador esté familiarizado con la guía antes de intentar realizar esta sesión.</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50</a:t>
            </a:fld>
            <a:endParaRPr lang="es-ES"/>
          </a:p>
        </p:txBody>
      </p:sp>
    </p:spTree>
    <p:extLst>
      <p:ext uri="{BB962C8B-B14F-4D97-AF65-F5344CB8AC3E}">
        <p14:creationId xmlns:p14="http://schemas.microsoft.com/office/powerpoint/2010/main" val="185065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err="1">
                <a:solidFill>
                  <a:schemeClr val="tx1"/>
                </a:solidFill>
                <a:latin typeface="+mn-lt"/>
              </a:rPr>
              <a:t>Todos</a:t>
            </a:r>
            <a:r>
              <a:rPr lang="en-US" sz="1200" b="0" i="0" u="none" strike="noStrike" kern="1200" baseline="0" dirty="0">
                <a:solidFill>
                  <a:schemeClr val="tx1"/>
                </a:solidFill>
                <a:latin typeface="+mn-lt"/>
              </a:rPr>
              <a:t> los </a:t>
            </a:r>
            <a:r>
              <a:rPr lang="en-US" sz="1200" b="0" i="0" u="none" strike="noStrike" kern="1200" baseline="0" dirty="0" err="1">
                <a:solidFill>
                  <a:schemeClr val="tx1"/>
                </a:solidFill>
                <a:latin typeface="+mn-lt"/>
              </a:rPr>
              <a:t>procesos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penales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dependen</a:t>
            </a:r>
            <a:r>
              <a:rPr lang="en-US" sz="1200" b="0" i="0" u="none" strike="noStrike" kern="1200" baseline="0" dirty="0">
                <a:solidFill>
                  <a:schemeClr val="tx1"/>
                </a:solidFill>
                <a:latin typeface="+mn-lt"/>
              </a:rPr>
              <a:t> de las </a:t>
            </a:r>
            <a:r>
              <a:rPr lang="en-US" sz="1200" b="0" i="0" u="none" strike="noStrike" kern="1200" baseline="0" dirty="0" err="1">
                <a:solidFill>
                  <a:schemeClr val="tx1"/>
                </a:solidFill>
                <a:latin typeface="+mn-lt"/>
              </a:rPr>
              <a:t>pruebas</a:t>
            </a:r>
            <a:r>
              <a:rPr lang="en-US" sz="1200" b="0" i="0" u="none" strike="noStrike" kern="1200" baseline="0" dirty="0">
                <a:solidFill>
                  <a:schemeClr val="tx1"/>
                </a:solidFill>
                <a:latin typeface="+mn-lt"/>
              </a:rPr>
              <a:t> para </a:t>
            </a:r>
            <a:r>
              <a:rPr lang="en-US" sz="1200" b="0" i="0" u="none" strike="noStrike" kern="1200" baseline="0" dirty="0" err="1">
                <a:solidFill>
                  <a:schemeClr val="tx1"/>
                </a:solidFill>
                <a:latin typeface="+mn-lt"/>
              </a:rPr>
              <a:t>decidir</a:t>
            </a:r>
            <a:r>
              <a:rPr lang="en-US" sz="1200" b="0" i="0" u="none" strike="noStrike" kern="1200" baseline="0" dirty="0">
                <a:solidFill>
                  <a:schemeClr val="tx1"/>
                </a:solidFill>
                <a:latin typeface="+mn-lt"/>
              </a:rPr>
              <a:t> la </a:t>
            </a:r>
            <a:r>
              <a:rPr lang="en-US" sz="1200" b="0" i="0" u="none" strike="noStrike" kern="1200" baseline="0" dirty="0" err="1">
                <a:solidFill>
                  <a:schemeClr val="tx1"/>
                </a:solidFill>
                <a:latin typeface="+mn-lt"/>
              </a:rPr>
              <a:t>culpabilidad</a:t>
            </a:r>
            <a:r>
              <a:rPr lang="en-US" sz="1200" b="0" i="0" u="none" strike="noStrike" kern="1200" baseline="0" dirty="0">
                <a:solidFill>
                  <a:schemeClr val="tx1"/>
                </a:solidFill>
                <a:latin typeface="+mn-lt"/>
              </a:rPr>
              <a:t> o la </a:t>
            </a:r>
            <a:r>
              <a:rPr lang="en-US" sz="1200" b="0" i="0" u="none" strike="noStrike" kern="1200" baseline="0" dirty="0" err="1">
                <a:solidFill>
                  <a:schemeClr val="tx1"/>
                </a:solidFill>
                <a:latin typeface="+mn-lt"/>
              </a:rPr>
              <a:t>inocencia</a:t>
            </a:r>
            <a:r>
              <a:rPr lang="en-US" sz="1200" b="0" i="0" u="none" strike="noStrike" kern="1200" baseline="0" dirty="0">
                <a:solidFill>
                  <a:schemeClr val="tx1"/>
                </a:solidFill>
                <a:latin typeface="+mn-lt"/>
              </a:rPr>
              <a:t> de un </a:t>
            </a:r>
            <a:r>
              <a:rPr lang="en-US" sz="1200" b="0" i="0" u="none" strike="noStrike" kern="1200" baseline="0" dirty="0" err="1">
                <a:solidFill>
                  <a:schemeClr val="tx1"/>
                </a:solidFill>
                <a:latin typeface="+mn-lt"/>
              </a:rPr>
              <a:t>acusado</a:t>
            </a:r>
            <a:r>
              <a:rPr lang="en-US" sz="1200" b="0" i="0" u="none" strike="noStrike" kern="1200" baseline="0" dirty="0">
                <a:solidFill>
                  <a:schemeClr val="tx1"/>
                </a:solidFill>
                <a:latin typeface="+mn-lt"/>
              </a:rPr>
              <a:t> o para </a:t>
            </a:r>
            <a:r>
              <a:rPr lang="en-US" sz="1200" b="0" i="0" u="none" strike="noStrike" kern="1200" baseline="0" dirty="0" err="1">
                <a:solidFill>
                  <a:schemeClr val="tx1"/>
                </a:solidFill>
                <a:latin typeface="+mn-lt"/>
              </a:rPr>
              <a:t>decidir</a:t>
            </a:r>
            <a:r>
              <a:rPr lang="en-US" sz="1200" b="0" i="0" u="none" strike="noStrike" kern="1200" baseline="0" dirty="0">
                <a:solidFill>
                  <a:schemeClr val="tx1"/>
                </a:solidFill>
                <a:latin typeface="+mn-lt"/>
              </a:rPr>
              <a:t> los </a:t>
            </a:r>
            <a:r>
              <a:rPr lang="en-US" sz="1200" b="0" i="0" u="none" strike="noStrike" kern="1200" baseline="0" dirty="0" err="1">
                <a:solidFill>
                  <a:schemeClr val="tx1"/>
                </a:solidFill>
                <a:latin typeface="+mn-lt"/>
              </a:rPr>
              <a:t>fundamentos</a:t>
            </a:r>
            <a:r>
              <a:rPr lang="en-US" sz="1200" b="0" i="0" u="none" strike="noStrike" kern="1200" baseline="0" dirty="0">
                <a:solidFill>
                  <a:schemeClr val="tx1"/>
                </a:solidFill>
                <a:latin typeface="+mn-lt"/>
              </a:rPr>
              <a:t> de un </a:t>
            </a:r>
            <a:r>
              <a:rPr lang="en-US" sz="1200" b="0" i="0" u="none" strike="noStrike" kern="1200" baseline="0" dirty="0" err="1">
                <a:solidFill>
                  <a:schemeClr val="tx1"/>
                </a:solidFill>
                <a:latin typeface="+mn-lt"/>
              </a:rPr>
              <a:t>caso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un </a:t>
            </a:r>
            <a:r>
              <a:rPr lang="en-US" sz="1200" b="0" i="0" u="none" strike="noStrike" kern="1200" baseline="0" dirty="0" err="1">
                <a:solidFill>
                  <a:schemeClr val="tx1"/>
                </a:solidFill>
                <a:latin typeface="+mn-lt"/>
              </a:rPr>
              <a:t>proceso</a:t>
            </a:r>
            <a:r>
              <a:rPr lang="en-US" sz="1200" b="0" i="0" u="none" strike="noStrike" kern="1200" baseline="0" dirty="0">
                <a:solidFill>
                  <a:schemeClr val="tx1"/>
                </a:solidFill>
                <a:latin typeface="+mn-lt"/>
              </a:rPr>
              <a:t> civil. </a:t>
            </a:r>
            <a:r>
              <a:rPr lang="en-US" sz="1200" b="0" i="0" u="none" strike="noStrike" kern="1200" baseline="0" dirty="0" err="1">
                <a:solidFill>
                  <a:schemeClr val="tx1"/>
                </a:solidFill>
                <a:latin typeface="+mn-lt"/>
              </a:rPr>
              <a:t>Tradicional</a:t>
            </a:r>
            <a:r>
              <a:rPr lang="en-US" sz="1200" b="0" i="0" u="none" strike="noStrike" kern="1200" baseline="0" dirty="0">
                <a:solidFill>
                  <a:schemeClr val="tx1"/>
                </a:solidFill>
                <a:latin typeface="+mn-lt"/>
              </a:rPr>
              <a:t> e </a:t>
            </a:r>
            <a:r>
              <a:rPr lang="en-US" sz="1200" b="0" i="0" u="none" strike="noStrike" kern="1200" baseline="0" dirty="0" err="1">
                <a:solidFill>
                  <a:schemeClr val="tx1"/>
                </a:solidFill>
                <a:latin typeface="+mn-lt"/>
              </a:rPr>
              <a:t>históricamente</a:t>
            </a:r>
            <a:r>
              <a:rPr lang="en-US" sz="1200" b="0" i="0" u="none" strike="noStrike" kern="1200" baseline="0" dirty="0">
                <a:solidFill>
                  <a:schemeClr val="tx1"/>
                </a:solidFill>
                <a:latin typeface="+mn-lt"/>
              </a:rPr>
              <a:t>, una </a:t>
            </a:r>
            <a:r>
              <a:rPr lang="en-US" sz="1200" b="0" i="0" u="none" strike="noStrike" kern="1200" baseline="0" dirty="0" err="1">
                <a:solidFill>
                  <a:schemeClr val="tx1"/>
                </a:solidFill>
                <a:latin typeface="+mn-lt"/>
              </a:rPr>
              <a:t>prueba</a:t>
            </a:r>
            <a:r>
              <a:rPr lang="en-US" sz="1200" b="0" i="0" u="none" strike="noStrike" kern="1200" baseline="0" dirty="0">
                <a:solidFill>
                  <a:schemeClr val="tx1"/>
                </a:solidFill>
                <a:latin typeface="+mn-lt"/>
              </a:rPr>
              <a:t> ha </a:t>
            </a:r>
            <a:r>
              <a:rPr lang="en-US" sz="1200" b="0" i="0" u="none" strike="noStrike" kern="1200" baseline="0" dirty="0" err="1">
                <a:solidFill>
                  <a:schemeClr val="tx1"/>
                </a:solidFill>
                <a:latin typeface="+mn-lt"/>
              </a:rPr>
              <a:t>tenido</a:t>
            </a:r>
            <a:r>
              <a:rPr lang="en-US" sz="1200" b="0" i="0" u="none" strike="noStrike" kern="1200" baseline="0" dirty="0">
                <a:solidFill>
                  <a:schemeClr val="tx1"/>
                </a:solidFill>
                <a:latin typeface="+mn-lt"/>
              </a:rPr>
              <a:t> forma </a:t>
            </a:r>
            <a:r>
              <a:rPr lang="en-US" sz="1200" b="0" i="0" u="none" strike="noStrike" kern="1200" baseline="0" dirty="0" err="1">
                <a:solidFill>
                  <a:schemeClr val="tx1"/>
                </a:solidFill>
                <a:latin typeface="+mn-lt"/>
              </a:rPr>
              <a:t>física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como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documentos</a:t>
            </a:r>
            <a:r>
              <a:rPr lang="en-US" sz="1200" b="0" i="0" u="none" strike="noStrike" kern="1200" baseline="0" dirty="0">
                <a:solidFill>
                  <a:schemeClr val="tx1"/>
                </a:solidFill>
                <a:latin typeface="+mn-lt"/>
              </a:rPr>
              <a:t> o </a:t>
            </a:r>
            <a:r>
              <a:rPr lang="en-US" sz="1200" b="0" i="0" u="none" strike="noStrike" kern="1200" baseline="0" dirty="0" err="1">
                <a:solidFill>
                  <a:schemeClr val="tx1"/>
                </a:solidFill>
                <a:latin typeface="+mn-lt"/>
              </a:rPr>
              <a:t>fotografías</a:t>
            </a:r>
            <a:r>
              <a:rPr lang="en-US" sz="1200" b="0" i="0" u="none" strike="noStrike" kern="1200" baseline="0" dirty="0">
                <a:solidFill>
                  <a:schemeClr val="tx1"/>
                </a:solidFill>
                <a:latin typeface="+mn-lt"/>
              </a:rPr>
              <a:t>, etc.) o ha </a:t>
            </a:r>
            <a:r>
              <a:rPr lang="en-US" sz="1200" b="0" i="0" u="none" strike="noStrike" kern="1200" baseline="0" dirty="0" err="1">
                <a:solidFill>
                  <a:schemeClr val="tx1"/>
                </a:solidFill>
                <a:latin typeface="+mn-lt"/>
              </a:rPr>
              <a:t>sido</a:t>
            </a:r>
            <a:r>
              <a:rPr lang="en-US" sz="1200" b="0" i="0" u="none" strike="noStrike" kern="1200" baseline="0" dirty="0">
                <a:solidFill>
                  <a:schemeClr val="tx1"/>
                </a:solidFill>
                <a:latin typeface="+mn-lt"/>
              </a:rPr>
              <a:t> el testimonio oral de los </a:t>
            </a:r>
            <a:r>
              <a:rPr lang="en-US" sz="1200" b="0" i="0" u="none" strike="noStrike" kern="1200" baseline="0" dirty="0" err="1">
                <a:solidFill>
                  <a:schemeClr val="tx1"/>
                </a:solidFill>
                <a:latin typeface="+mn-lt"/>
              </a:rPr>
              <a:t>testigos</a:t>
            </a:r>
            <a:r>
              <a:rPr lang="en-US" sz="1200" b="0" i="0" u="none" strike="noStrike" kern="1200" baseline="0" dirty="0">
                <a:solidFill>
                  <a:schemeClr val="tx1"/>
                </a:solidFill>
                <a:latin typeface="+mn-lt"/>
              </a:rPr>
              <a:t>.</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La </a:t>
            </a:r>
            <a:r>
              <a:rPr lang="en-US" sz="1200" b="0" i="0" u="none" strike="noStrike" kern="1200" baseline="0" dirty="0" err="1">
                <a:solidFill>
                  <a:schemeClr val="tx1"/>
                </a:solidFill>
                <a:latin typeface="+mn-lt"/>
              </a:rPr>
              <a:t>prueba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electrónica</a:t>
            </a:r>
            <a:r>
              <a:rPr lang="en-US" sz="1200" b="0" i="0" u="none" strike="noStrike" kern="1200" baseline="0" dirty="0">
                <a:solidFill>
                  <a:schemeClr val="tx1"/>
                </a:solidFill>
                <a:latin typeface="+mn-lt"/>
              </a:rPr>
              <a:t> se </a:t>
            </a:r>
            <a:r>
              <a:rPr lang="en-US" sz="1200" b="0" i="0" u="none" strike="noStrike" kern="1200" baseline="0" dirty="0" err="1">
                <a:solidFill>
                  <a:schemeClr val="tx1"/>
                </a:solidFill>
                <a:latin typeface="+mn-lt"/>
              </a:rPr>
              <a:t>deriva</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dispositivos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electrónicos</a:t>
            </a:r>
            <a:r>
              <a:rPr lang="en-US" sz="1200" b="0" i="0" u="none" strike="noStrike" kern="1200" baseline="0" dirty="0">
                <a:solidFill>
                  <a:schemeClr val="tx1"/>
                </a:solidFill>
                <a:latin typeface="+mn-lt"/>
              </a:rPr>
              <a:t> tales </a:t>
            </a:r>
            <a:r>
              <a:rPr lang="en-US" sz="1200" b="0" i="0" u="none" strike="noStrike" kern="1200" baseline="0" dirty="0" err="1">
                <a:solidFill>
                  <a:schemeClr val="tx1"/>
                </a:solidFill>
                <a:latin typeface="+mn-lt"/>
              </a:rPr>
              <a:t>como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computadoras</a:t>
            </a:r>
            <a:r>
              <a:rPr lang="en-US" sz="1200" b="0" i="0" u="none" strike="noStrike" kern="1200" baseline="0" dirty="0">
                <a:solidFill>
                  <a:schemeClr val="tx1"/>
                </a:solidFill>
                <a:latin typeface="+mn-lt"/>
              </a:rPr>
              <a:t> y sus </a:t>
            </a:r>
            <a:r>
              <a:rPr lang="en-US" sz="1200" b="0" i="0" u="none" strike="noStrike" kern="1200" baseline="0" dirty="0" err="1">
                <a:solidFill>
                  <a:schemeClr val="tx1"/>
                </a:solidFill>
                <a:latin typeface="+mn-lt"/>
              </a:rPr>
              <a:t>aparatos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periféricos</a:t>
            </a:r>
            <a:r>
              <a:rPr lang="en-US" sz="1200" b="0" i="0" u="none" strike="noStrike" kern="1200" baseline="0" dirty="0">
                <a:solidFill>
                  <a:schemeClr val="tx1"/>
                </a:solidFill>
                <a:latin typeface="+mn-lt"/>
              </a:rPr>
              <a:t>, redes </a:t>
            </a:r>
            <a:r>
              <a:rPr lang="en-US" sz="1200" b="0" i="0" u="none" strike="noStrike" kern="1200" baseline="0" dirty="0" err="1">
                <a:solidFill>
                  <a:schemeClr val="tx1"/>
                </a:solidFill>
                <a:latin typeface="+mn-lt"/>
              </a:rPr>
              <a:t>informáticas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teléfonos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móviles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cámaras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digitales</a:t>
            </a:r>
            <a:r>
              <a:rPr lang="en-US" sz="1200" b="0" i="0" u="none" strike="noStrike" kern="1200" baseline="0" dirty="0">
                <a:solidFill>
                  <a:schemeClr val="tx1"/>
                </a:solidFill>
                <a:latin typeface="+mn-lt"/>
              </a:rPr>
              <a:t> y </a:t>
            </a:r>
            <a:r>
              <a:rPr lang="en-US" sz="1200" b="0" i="0" u="none" strike="noStrike" kern="1200" baseline="0" dirty="0" err="1">
                <a:solidFill>
                  <a:schemeClr val="tx1"/>
                </a:solidFill>
                <a:latin typeface="+mn-lt"/>
              </a:rPr>
              <a:t>otros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equipos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portátiles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incluidos</a:t>
            </a:r>
            <a:r>
              <a:rPr lang="en-US" sz="1200" b="0" i="0" u="none" strike="noStrike" kern="1200" baseline="0" dirty="0">
                <a:solidFill>
                  <a:schemeClr val="tx1"/>
                </a:solidFill>
                <a:latin typeface="+mn-lt"/>
              </a:rPr>
              <a:t> los </a:t>
            </a:r>
            <a:r>
              <a:rPr lang="en-US" sz="1200" b="0" i="0" u="none" strike="noStrike" kern="1200" baseline="0" dirty="0" err="1">
                <a:solidFill>
                  <a:schemeClr val="tx1"/>
                </a:solidFill>
                <a:latin typeface="+mn-lt"/>
              </a:rPr>
              <a:t>dispositivos</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almacenamiento</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datos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así</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como</a:t>
            </a:r>
            <a:r>
              <a:rPr lang="en-US" sz="1200" b="0" i="0" u="none" strike="noStrike" kern="1200" baseline="0" dirty="0">
                <a:solidFill>
                  <a:schemeClr val="tx1"/>
                </a:solidFill>
                <a:latin typeface="+mn-lt"/>
              </a:rPr>
              <a:t> de Internet. La </a:t>
            </a:r>
            <a:r>
              <a:rPr lang="en-US" sz="1200" b="0" i="0" u="none" strike="noStrike" kern="1200" baseline="0" dirty="0" err="1">
                <a:solidFill>
                  <a:schemeClr val="tx1"/>
                </a:solidFill>
                <a:latin typeface="+mn-lt"/>
              </a:rPr>
              <a:t>información</a:t>
            </a:r>
            <a:r>
              <a:rPr lang="en-US" sz="1200" b="0" i="0" u="none" strike="noStrike" kern="1200" baseline="0" dirty="0">
                <a:solidFill>
                  <a:schemeClr val="tx1"/>
                </a:solidFill>
                <a:latin typeface="+mn-lt"/>
              </a:rPr>
              <a:t> que </a:t>
            </a:r>
            <a:r>
              <a:rPr lang="en-US" sz="1200" b="0" i="0" u="none" strike="noStrike" kern="1200" baseline="0" dirty="0" err="1">
                <a:solidFill>
                  <a:schemeClr val="tx1"/>
                </a:solidFill>
                <a:latin typeface="+mn-lt"/>
              </a:rPr>
              <a:t>contiene</a:t>
            </a:r>
            <a:r>
              <a:rPr lang="en-US" sz="1200" b="0" i="0" u="none" strike="noStrike" kern="1200" baseline="0" dirty="0">
                <a:solidFill>
                  <a:schemeClr val="tx1"/>
                </a:solidFill>
                <a:latin typeface="+mn-lt"/>
              </a:rPr>
              <a:t> no </a:t>
            </a:r>
            <a:r>
              <a:rPr lang="en-US" sz="1200" b="0" i="0" u="none" strike="noStrike" kern="1200" baseline="0" dirty="0" err="1">
                <a:solidFill>
                  <a:schemeClr val="tx1"/>
                </a:solidFill>
                <a:latin typeface="+mn-lt"/>
              </a:rPr>
              <a:t>posee</a:t>
            </a:r>
            <a:r>
              <a:rPr lang="en-US" sz="1200" b="0" i="0" u="none" strike="noStrike" kern="1200" baseline="0" dirty="0">
                <a:solidFill>
                  <a:schemeClr val="tx1"/>
                </a:solidFill>
                <a:latin typeface="+mn-lt"/>
              </a:rPr>
              <a:t> una forma </a:t>
            </a:r>
            <a:r>
              <a:rPr lang="en-US" sz="1200" b="0" i="0" u="none" strike="noStrike" kern="1200" baseline="0" dirty="0" err="1">
                <a:solidFill>
                  <a:schemeClr val="tx1"/>
                </a:solidFill>
                <a:latin typeface="+mn-lt"/>
              </a:rPr>
              <a:t>física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independiente</a:t>
            </a:r>
            <a:r>
              <a:rPr lang="en-US" sz="1200" b="0" i="0" u="none" strike="noStrike" kern="1200" baseline="0" dirty="0">
                <a:solidFill>
                  <a:schemeClr val="tx1"/>
                </a:solidFill>
                <a:latin typeface="+mn-lt"/>
              </a:rPr>
              <a:t>.</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Sin embargo,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muchos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sentidos</a:t>
            </a:r>
            <a:r>
              <a:rPr lang="en-US" sz="1200" b="0" i="0" u="none" strike="noStrike" kern="1200" baseline="0" dirty="0">
                <a:solidFill>
                  <a:schemeClr val="tx1"/>
                </a:solidFill>
                <a:latin typeface="+mn-lt"/>
              </a:rPr>
              <a:t>, la </a:t>
            </a:r>
            <a:r>
              <a:rPr lang="en-US" sz="1200" b="0" i="0" u="none" strike="noStrike" kern="1200" baseline="0" dirty="0" err="1">
                <a:solidFill>
                  <a:schemeClr val="tx1"/>
                </a:solidFill>
                <a:latin typeface="+mn-lt"/>
              </a:rPr>
              <a:t>prueba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electrónica</a:t>
            </a:r>
            <a:r>
              <a:rPr lang="en-US" sz="1200" b="0" i="0" u="none" strike="noStrike" kern="1200" baseline="0" dirty="0">
                <a:solidFill>
                  <a:schemeClr val="tx1"/>
                </a:solidFill>
                <a:latin typeface="+mn-lt"/>
              </a:rPr>
              <a:t> no </a:t>
            </a:r>
            <a:r>
              <a:rPr lang="en-US" sz="1200" b="0" i="0" u="none" strike="noStrike" kern="1200" baseline="0" dirty="0" err="1">
                <a:solidFill>
                  <a:schemeClr val="tx1"/>
                </a:solidFill>
                <a:latin typeface="+mn-lt"/>
              </a:rPr>
              <a:t>difiere</a:t>
            </a:r>
            <a:r>
              <a:rPr lang="en-US" sz="1200" b="0" i="0" u="none" strike="noStrike" kern="1200" baseline="0" dirty="0">
                <a:solidFill>
                  <a:schemeClr val="tx1"/>
                </a:solidFill>
                <a:latin typeface="+mn-lt"/>
              </a:rPr>
              <a:t> de la </a:t>
            </a:r>
            <a:r>
              <a:rPr lang="en-US" sz="1200" b="0" i="0" u="none" strike="noStrike" kern="1200" baseline="0" dirty="0" err="1">
                <a:solidFill>
                  <a:schemeClr val="tx1"/>
                </a:solidFill>
                <a:latin typeface="+mn-lt"/>
              </a:rPr>
              <a:t>prueba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tradicional</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el </a:t>
            </a:r>
            <a:r>
              <a:rPr lang="en-US" sz="1200" b="0" i="0" u="none" strike="noStrike" kern="1200" baseline="0" dirty="0" err="1">
                <a:solidFill>
                  <a:schemeClr val="tx1"/>
                </a:solidFill>
                <a:latin typeface="+mn-lt"/>
              </a:rPr>
              <a:t>sentido</a:t>
            </a:r>
            <a:r>
              <a:rPr lang="en-US" sz="1200" b="0" i="0" u="none" strike="noStrike" kern="1200" baseline="0" dirty="0">
                <a:solidFill>
                  <a:schemeClr val="tx1"/>
                </a:solidFill>
                <a:latin typeface="+mn-lt"/>
              </a:rPr>
              <a:t> de que la </a:t>
            </a:r>
            <a:r>
              <a:rPr lang="en-US" sz="1200" b="0" i="0" u="none" strike="noStrike" kern="1200" baseline="0" dirty="0" err="1">
                <a:solidFill>
                  <a:schemeClr val="tx1"/>
                </a:solidFill>
                <a:latin typeface="+mn-lt"/>
              </a:rPr>
              <a:t>parte</a:t>
            </a:r>
            <a:r>
              <a:rPr lang="en-US" sz="1200" b="0" i="0" u="none" strike="noStrike" kern="1200" baseline="0" dirty="0">
                <a:solidFill>
                  <a:schemeClr val="tx1"/>
                </a:solidFill>
                <a:latin typeface="+mn-lt"/>
              </a:rPr>
              <a:t> que la introduce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los </a:t>
            </a:r>
            <a:r>
              <a:rPr lang="en-US" sz="1200" b="0" i="0" u="none" strike="noStrike" kern="1200" baseline="0" dirty="0" err="1">
                <a:solidFill>
                  <a:schemeClr val="tx1"/>
                </a:solidFill>
                <a:latin typeface="+mn-lt"/>
              </a:rPr>
              <a:t>procedimientos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legales</a:t>
            </a:r>
            <a:r>
              <a:rPr lang="en-US" sz="1200" b="0" i="0" u="none" strike="noStrike" kern="1200" baseline="0" dirty="0">
                <a:solidFill>
                  <a:schemeClr val="tx1"/>
                </a:solidFill>
                <a:latin typeface="+mn-lt"/>
              </a:rPr>
              <a:t> debe ser </a:t>
            </a:r>
            <a:r>
              <a:rPr lang="en-US" sz="1200" b="0" i="0" u="none" strike="noStrike" kern="1200" baseline="0" dirty="0" err="1">
                <a:solidFill>
                  <a:schemeClr val="tx1"/>
                </a:solidFill>
                <a:latin typeface="+mn-lt"/>
              </a:rPr>
              <a:t>capaz</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demostrar</a:t>
            </a:r>
            <a:r>
              <a:rPr lang="en-US" sz="1200" b="0" i="0" u="none" strike="noStrike" kern="1200" baseline="0" dirty="0">
                <a:solidFill>
                  <a:schemeClr val="tx1"/>
                </a:solidFill>
                <a:latin typeface="+mn-lt"/>
              </a:rPr>
              <a:t> que </a:t>
            </a:r>
            <a:r>
              <a:rPr lang="en-US" sz="1200" b="0" i="0" u="none" strike="noStrike" kern="1200" baseline="0" dirty="0" err="1">
                <a:solidFill>
                  <a:schemeClr val="tx1"/>
                </a:solidFill>
                <a:latin typeface="+mn-lt"/>
              </a:rPr>
              <a:t>refleja</a:t>
            </a:r>
            <a:r>
              <a:rPr lang="en-US" sz="1200" b="0" i="0" u="none" strike="noStrike" kern="1200" baseline="0" dirty="0">
                <a:solidFill>
                  <a:schemeClr val="tx1"/>
                </a:solidFill>
                <a:latin typeface="+mn-lt"/>
              </a:rPr>
              <a:t> el </a:t>
            </a:r>
            <a:r>
              <a:rPr lang="en-US" sz="1200" b="0" i="0" u="none" strike="noStrike" kern="1200" baseline="0" dirty="0" err="1">
                <a:solidFill>
                  <a:schemeClr val="tx1"/>
                </a:solidFill>
                <a:latin typeface="+mn-lt"/>
              </a:rPr>
              <a:t>mismo</a:t>
            </a:r>
            <a:r>
              <a:rPr lang="en-US" sz="1200" b="0" i="0" u="none" strike="noStrike" kern="1200" baseline="0" dirty="0">
                <a:solidFill>
                  <a:schemeClr val="tx1"/>
                </a:solidFill>
                <a:latin typeface="+mn-lt"/>
              </a:rPr>
              <a:t> conjunto de </a:t>
            </a:r>
            <a:r>
              <a:rPr lang="en-US" sz="1200" b="0" i="0" u="none" strike="noStrike" kern="1200" baseline="0" dirty="0" err="1">
                <a:solidFill>
                  <a:schemeClr val="tx1"/>
                </a:solidFill>
                <a:latin typeface="+mn-lt"/>
              </a:rPr>
              <a:t>circunstancias</a:t>
            </a:r>
            <a:r>
              <a:rPr lang="en-US" sz="1200" b="0" i="0" u="none" strike="noStrike" kern="1200" baseline="0" dirty="0">
                <a:solidFill>
                  <a:schemeClr val="tx1"/>
                </a:solidFill>
                <a:latin typeface="+mn-lt"/>
              </a:rPr>
              <a:t> e </a:t>
            </a:r>
            <a:r>
              <a:rPr lang="en-US" sz="1200" b="0" i="0" u="none" strike="noStrike" kern="1200" baseline="0" dirty="0" err="1">
                <a:solidFill>
                  <a:schemeClr val="tx1"/>
                </a:solidFill>
                <a:latin typeface="+mn-lt"/>
              </a:rPr>
              <a:t>información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fáctica</a:t>
            </a:r>
            <a:r>
              <a:rPr lang="en-US" sz="1200" b="0" i="0" u="none" strike="noStrike" kern="1200" baseline="0" dirty="0">
                <a:solidFill>
                  <a:schemeClr val="tx1"/>
                </a:solidFill>
                <a:latin typeface="+mn-lt"/>
              </a:rPr>
              <a:t> que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el </a:t>
            </a:r>
            <a:r>
              <a:rPr lang="en-US" sz="1200" b="0" i="0" u="none" strike="noStrike" kern="1200" baseline="0" dirty="0" err="1">
                <a:solidFill>
                  <a:schemeClr val="tx1"/>
                </a:solidFill>
                <a:latin typeface="+mn-lt"/>
              </a:rPr>
              <a:t>momento</a:t>
            </a:r>
            <a:r>
              <a:rPr lang="en-US" sz="1200" b="0" i="0" u="none" strike="noStrike" kern="1200" baseline="0" dirty="0">
                <a:solidFill>
                  <a:schemeClr val="tx1"/>
                </a:solidFill>
                <a:latin typeface="+mn-lt"/>
              </a:rPr>
              <a:t> del </a:t>
            </a:r>
            <a:r>
              <a:rPr lang="en-US" sz="1200" b="0" i="0" u="none" strike="noStrike" kern="1200" baseline="0" dirty="0" err="1">
                <a:solidFill>
                  <a:schemeClr val="tx1"/>
                </a:solidFill>
                <a:latin typeface="+mn-lt"/>
              </a:rPr>
              <a:t>delito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otras</a:t>
            </a:r>
            <a:r>
              <a:rPr lang="en-US" sz="1200" b="0" i="0" u="none" strike="noStrike" kern="1200" baseline="0" dirty="0">
                <a:solidFill>
                  <a:schemeClr val="tx1"/>
                </a:solidFill>
                <a:latin typeface="+mn-lt"/>
              </a:rPr>
              <a:t> palabras, </a:t>
            </a:r>
            <a:r>
              <a:rPr lang="en-US" sz="1200" b="0" i="0" u="none" strike="noStrike" kern="1200" baseline="0" dirty="0" err="1">
                <a:solidFill>
                  <a:schemeClr val="tx1"/>
                </a:solidFill>
                <a:latin typeface="+mn-lt"/>
              </a:rPr>
              <a:t>deben</a:t>
            </a:r>
            <a:r>
              <a:rPr lang="en-US" sz="1200" b="0" i="0" u="none" strike="noStrike" kern="1200" baseline="0" dirty="0">
                <a:solidFill>
                  <a:schemeClr val="tx1"/>
                </a:solidFill>
                <a:latin typeface="+mn-lt"/>
              </a:rPr>
              <a:t> ser </a:t>
            </a:r>
            <a:r>
              <a:rPr lang="en-US" sz="1200" b="0" i="0" u="none" strike="noStrike" kern="1200" baseline="0" dirty="0" err="1">
                <a:solidFill>
                  <a:schemeClr val="tx1"/>
                </a:solidFill>
                <a:latin typeface="+mn-lt"/>
              </a:rPr>
              <a:t>capaces</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demostrar</a:t>
            </a:r>
            <a:r>
              <a:rPr lang="en-US" sz="1200" b="0" i="0" u="none" strike="noStrike" kern="1200" baseline="0" dirty="0">
                <a:solidFill>
                  <a:schemeClr val="tx1"/>
                </a:solidFill>
                <a:latin typeface="+mn-lt"/>
              </a:rPr>
              <a:t> que no se </a:t>
            </a:r>
            <a:r>
              <a:rPr lang="en-US" sz="1200" b="0" i="0" u="none" strike="noStrike" kern="1200" baseline="0" dirty="0" err="1">
                <a:solidFill>
                  <a:schemeClr val="tx1"/>
                </a:solidFill>
                <a:latin typeface="+mn-lt"/>
              </a:rPr>
              <a:t>han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producido</a:t>
            </a:r>
            <a:r>
              <a:rPr lang="en-US" sz="1200" b="0" i="0" u="none" strike="noStrike" kern="1200" baseline="0" dirty="0">
                <a:solidFill>
                  <a:schemeClr val="tx1"/>
                </a:solidFill>
                <a:latin typeface="+mn-lt"/>
              </a:rPr>
              <a:t> (o </a:t>
            </a:r>
            <a:r>
              <a:rPr lang="en-US" sz="1200" b="0" i="0" u="none" strike="noStrike" kern="1200" baseline="0" dirty="0" err="1">
                <a:solidFill>
                  <a:schemeClr val="tx1"/>
                </a:solidFill>
                <a:latin typeface="+mn-lt"/>
              </a:rPr>
              <a:t>podrían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haber</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tenido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lugar</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cambios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eliminaciones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adiciones</a:t>
            </a:r>
            <a:r>
              <a:rPr lang="en-US" sz="1200" b="0" i="0" u="none" strike="noStrike" kern="1200" baseline="0" dirty="0">
                <a:solidFill>
                  <a:schemeClr val="tx1"/>
                </a:solidFill>
                <a:latin typeface="+mn-lt"/>
              </a:rPr>
              <a:t> u </a:t>
            </a:r>
            <a:r>
              <a:rPr lang="en-US" sz="1200" b="0" i="0" u="none" strike="noStrike" kern="1200" baseline="0" dirty="0" err="1">
                <a:solidFill>
                  <a:schemeClr val="tx1"/>
                </a:solidFill>
                <a:latin typeface="+mn-lt"/>
              </a:rPr>
              <a:t>otras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alteraciones</a:t>
            </a:r>
            <a:r>
              <a:rPr lang="en-US" sz="1200" b="0" i="0" u="none" strike="noStrike" kern="1200" baseline="0" dirty="0">
                <a:solidFill>
                  <a:schemeClr val="tx1"/>
                </a:solidFill>
                <a:latin typeface="+mn-lt"/>
              </a:rPr>
              <a:t>.</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La </a:t>
            </a:r>
            <a:r>
              <a:rPr lang="en-US" sz="1200" b="0" i="0" u="none" strike="noStrike" kern="1200" baseline="0" dirty="0" err="1">
                <a:solidFill>
                  <a:schemeClr val="tx1"/>
                </a:solidFill>
                <a:latin typeface="+mn-lt"/>
              </a:rPr>
              <a:t>naturaleza</a:t>
            </a:r>
            <a:r>
              <a:rPr lang="en-US" sz="1200" b="0" i="0" u="none" strike="noStrike" kern="1200" baseline="0" dirty="0">
                <a:solidFill>
                  <a:schemeClr val="tx1"/>
                </a:solidFill>
                <a:latin typeface="+mn-lt"/>
              </a:rPr>
              <a:t> intangible de </a:t>
            </a:r>
            <a:r>
              <a:rPr lang="en-US" sz="1200" b="0" i="0" u="none" strike="noStrike" kern="1200" baseline="0" dirty="0" err="1">
                <a:solidFill>
                  <a:schemeClr val="tx1"/>
                </a:solidFill>
                <a:latin typeface="+mn-lt"/>
              </a:rPr>
              <a:t>cualquier</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dato</a:t>
            </a:r>
            <a:r>
              <a:rPr lang="en-US" sz="1200" b="0" i="0" u="none" strike="noStrike" kern="1200" baseline="0" dirty="0">
                <a:solidFill>
                  <a:schemeClr val="tx1"/>
                </a:solidFill>
                <a:latin typeface="+mn-lt"/>
              </a:rPr>
              <a:t> e </a:t>
            </a:r>
            <a:r>
              <a:rPr lang="en-US" sz="1200" b="0" i="0" u="none" strike="noStrike" kern="1200" baseline="0" dirty="0" err="1">
                <a:solidFill>
                  <a:schemeClr val="tx1"/>
                </a:solidFill>
                <a:latin typeface="+mn-lt"/>
              </a:rPr>
              <a:t>información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almacenada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forma </a:t>
            </a:r>
            <a:r>
              <a:rPr lang="en-US" sz="1200" b="0" i="0" u="none" strike="noStrike" kern="1200" baseline="0" dirty="0" err="1">
                <a:solidFill>
                  <a:schemeClr val="tx1"/>
                </a:solidFill>
                <a:latin typeface="+mn-lt"/>
              </a:rPr>
              <a:t>electrónica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hace</a:t>
            </a:r>
            <a:r>
              <a:rPr lang="en-US" sz="1200" b="0" i="0" u="none" strike="noStrike" kern="1200" baseline="0" dirty="0">
                <a:solidFill>
                  <a:schemeClr val="tx1"/>
                </a:solidFill>
                <a:latin typeface="+mn-lt"/>
              </a:rPr>
              <a:t> que sea </a:t>
            </a:r>
            <a:r>
              <a:rPr lang="en-US" sz="1200" b="0" i="0" u="none" strike="noStrike" kern="1200" baseline="0" dirty="0" err="1">
                <a:solidFill>
                  <a:schemeClr val="tx1"/>
                </a:solidFill>
                <a:latin typeface="+mn-lt"/>
              </a:rPr>
              <a:t>mucho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más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fácil</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manipular</a:t>
            </a:r>
            <a:r>
              <a:rPr lang="en-US" sz="1200" b="0" i="0" u="none" strike="noStrike" kern="1200" baseline="0" dirty="0">
                <a:solidFill>
                  <a:schemeClr val="tx1"/>
                </a:solidFill>
                <a:latin typeface="+mn-lt"/>
              </a:rPr>
              <a:t> y </a:t>
            </a:r>
            <a:r>
              <a:rPr lang="en-US" sz="1200" b="0" i="0" u="none" strike="noStrike" kern="1200" baseline="0" dirty="0" err="1">
                <a:solidFill>
                  <a:schemeClr val="tx1"/>
                </a:solidFill>
                <a:latin typeface="+mn-lt"/>
              </a:rPr>
              <a:t>más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propensa</a:t>
            </a:r>
            <a:r>
              <a:rPr lang="en-US" sz="1200" b="0" i="0" u="none" strike="noStrike" kern="1200" baseline="0" dirty="0">
                <a:solidFill>
                  <a:schemeClr val="tx1"/>
                </a:solidFill>
                <a:latin typeface="+mn-lt"/>
              </a:rPr>
              <a:t> a la </a:t>
            </a:r>
            <a:r>
              <a:rPr lang="en-US" sz="1200" b="0" i="0" u="none" strike="noStrike" kern="1200" baseline="0" dirty="0" err="1">
                <a:solidFill>
                  <a:schemeClr val="tx1"/>
                </a:solidFill>
                <a:latin typeface="+mn-lt"/>
              </a:rPr>
              <a:t>alteración</a:t>
            </a:r>
            <a:r>
              <a:rPr lang="en-US" sz="1200" b="0" i="0" u="none" strike="noStrike" kern="1200" baseline="0" dirty="0">
                <a:solidFill>
                  <a:schemeClr val="tx1"/>
                </a:solidFill>
                <a:latin typeface="+mn-lt"/>
              </a:rPr>
              <a:t> que las </a:t>
            </a:r>
            <a:r>
              <a:rPr lang="en-US" sz="1200" b="0" i="0" u="none" strike="noStrike" kern="1200" baseline="0" dirty="0" err="1">
                <a:solidFill>
                  <a:schemeClr val="tx1"/>
                </a:solidFill>
                <a:latin typeface="+mn-lt"/>
              </a:rPr>
              <a:t>formas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tradicionales</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pruebas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Esto</a:t>
            </a:r>
            <a:r>
              <a:rPr lang="en-US" sz="1200" b="0" i="0" u="none" strike="noStrike" kern="1200" baseline="0" dirty="0">
                <a:solidFill>
                  <a:schemeClr val="tx1"/>
                </a:solidFill>
                <a:latin typeface="+mn-lt"/>
              </a:rPr>
              <a:t> ha </a:t>
            </a:r>
            <a:r>
              <a:rPr lang="en-US" sz="1200" b="0" i="0" u="none" strike="noStrike" kern="1200" baseline="0" dirty="0" err="1">
                <a:solidFill>
                  <a:schemeClr val="tx1"/>
                </a:solidFill>
                <a:latin typeface="+mn-lt"/>
              </a:rPr>
              <a:t>creado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desafíos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especiales</a:t>
            </a:r>
            <a:r>
              <a:rPr lang="en-US" sz="1200" b="0" i="0" u="none" strike="noStrike" kern="1200" baseline="0" dirty="0">
                <a:solidFill>
                  <a:schemeClr val="tx1"/>
                </a:solidFill>
                <a:latin typeface="+mn-lt"/>
              </a:rPr>
              <a:t> para el </a:t>
            </a:r>
            <a:r>
              <a:rPr lang="en-US" sz="1200" b="0" i="0" u="none" strike="noStrike" kern="1200" baseline="0" dirty="0" err="1">
                <a:solidFill>
                  <a:schemeClr val="tx1"/>
                </a:solidFill>
                <a:latin typeface="+mn-lt"/>
              </a:rPr>
              <a:t>sistema</a:t>
            </a:r>
            <a:r>
              <a:rPr lang="en-US" sz="1200" b="0" i="0" u="none" strike="noStrike" kern="1200" baseline="0" dirty="0">
                <a:solidFill>
                  <a:schemeClr val="tx1"/>
                </a:solidFill>
                <a:latin typeface="+mn-lt"/>
              </a:rPr>
              <a:t> de </a:t>
            </a:r>
            <a:r>
              <a:rPr lang="en-US" sz="1200" b="0" i="0" u="none" strike="noStrike" kern="1200" baseline="0" dirty="0" err="1">
                <a:solidFill>
                  <a:schemeClr val="tx1"/>
                </a:solidFill>
                <a:latin typeface="+mn-lt"/>
              </a:rPr>
              <a:t>justicia</a:t>
            </a:r>
            <a:r>
              <a:rPr lang="en-US" sz="1200" b="0" i="0" u="none" strike="noStrike" kern="1200" baseline="0" dirty="0">
                <a:solidFill>
                  <a:schemeClr val="tx1"/>
                </a:solidFill>
                <a:latin typeface="+mn-lt"/>
              </a:rPr>
              <a:t> que </a:t>
            </a:r>
            <a:r>
              <a:rPr lang="en-US" sz="1200" b="0" i="0" u="none" strike="noStrike" kern="1200" baseline="0" dirty="0" err="1">
                <a:solidFill>
                  <a:schemeClr val="tx1"/>
                </a:solidFill>
                <a:latin typeface="+mn-lt"/>
              </a:rPr>
              <a:t>requiere</a:t>
            </a:r>
            <a:r>
              <a:rPr lang="en-US" sz="1200" b="0" i="0" u="none" strike="noStrike" kern="1200" baseline="0" dirty="0">
                <a:solidFill>
                  <a:schemeClr val="tx1"/>
                </a:solidFill>
                <a:latin typeface="+mn-lt"/>
              </a:rPr>
              <a:t> que </a:t>
            </a:r>
            <a:r>
              <a:rPr lang="en-US" sz="1200" b="0" i="0" u="none" strike="noStrike" kern="1200" baseline="0" dirty="0" err="1">
                <a:solidFill>
                  <a:schemeClr val="tx1"/>
                </a:solidFill>
                <a:latin typeface="+mn-lt"/>
              </a:rPr>
              <a:t>dichos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datos</a:t>
            </a:r>
            <a:r>
              <a:rPr lang="en-US" sz="1200" b="0" i="0" u="none" strike="noStrike" kern="1200" baseline="0" dirty="0">
                <a:solidFill>
                  <a:schemeClr val="tx1"/>
                </a:solidFill>
                <a:latin typeface="+mn-lt"/>
              </a:rPr>
              <a:t> se </a:t>
            </a:r>
            <a:r>
              <a:rPr lang="en-US" sz="1200" b="0" i="0" u="none" strike="noStrike" kern="1200" baseline="0" dirty="0" err="1">
                <a:solidFill>
                  <a:schemeClr val="tx1"/>
                </a:solidFill>
                <a:latin typeface="+mn-lt"/>
              </a:rPr>
              <a:t>manejen</a:t>
            </a:r>
            <a:r>
              <a:rPr lang="en-US" sz="1200" b="0" i="0" u="none" strike="noStrike" kern="1200" baseline="0" dirty="0">
                <a:solidFill>
                  <a:schemeClr val="tx1"/>
                </a:solidFill>
                <a:latin typeface="+mn-lt"/>
              </a:rPr>
              <a:t> de una </a:t>
            </a:r>
            <a:r>
              <a:rPr lang="en-US" sz="1200" b="0" i="0" u="none" strike="noStrike" kern="1200" baseline="0" dirty="0" err="1">
                <a:solidFill>
                  <a:schemeClr val="tx1"/>
                </a:solidFill>
                <a:latin typeface="+mn-lt"/>
              </a:rPr>
              <a:t>manera</a:t>
            </a:r>
            <a:r>
              <a:rPr lang="en-US" sz="1200" b="0" i="0" u="none" strike="noStrike" kern="1200" baseline="0" dirty="0">
                <a:solidFill>
                  <a:schemeClr val="tx1"/>
                </a:solidFill>
                <a:latin typeface="+mn-lt"/>
              </a:rPr>
              <a:t> especial para </a:t>
            </a:r>
            <a:r>
              <a:rPr lang="en-US" sz="1200" b="0" i="0" u="none" strike="noStrike" kern="1200" baseline="0" dirty="0" err="1">
                <a:solidFill>
                  <a:schemeClr val="tx1"/>
                </a:solidFill>
                <a:latin typeface="+mn-lt"/>
              </a:rPr>
              <a:t>garantizar</a:t>
            </a:r>
            <a:r>
              <a:rPr lang="en-US" sz="1200" b="0" i="0" u="none" strike="noStrike" kern="1200" baseline="0" dirty="0">
                <a:solidFill>
                  <a:schemeClr val="tx1"/>
                </a:solidFill>
                <a:latin typeface="+mn-lt"/>
              </a:rPr>
              <a:t> la </a:t>
            </a:r>
            <a:r>
              <a:rPr lang="en-US" sz="1200" b="0" i="0" u="none" strike="noStrike" kern="1200" baseline="0" dirty="0" err="1">
                <a:solidFill>
                  <a:schemeClr val="tx1"/>
                </a:solidFill>
                <a:latin typeface="+mn-lt"/>
              </a:rPr>
              <a:t>integridad</a:t>
            </a:r>
            <a:r>
              <a:rPr lang="en-US" sz="1200" b="0" i="0" u="none" strike="noStrike" kern="1200" baseline="0" dirty="0">
                <a:solidFill>
                  <a:schemeClr val="tx1"/>
                </a:solidFill>
                <a:latin typeface="+mn-lt"/>
              </a:rPr>
              <a:t> de la </a:t>
            </a:r>
            <a:r>
              <a:rPr lang="en-US" sz="1200" b="0" i="0" u="none" strike="noStrike" kern="1200" baseline="0" dirty="0" err="1">
                <a:solidFill>
                  <a:schemeClr val="tx1"/>
                </a:solidFill>
                <a:latin typeface="+mn-lt"/>
              </a:rPr>
              <a:t>prueba</a:t>
            </a:r>
            <a:r>
              <a:rPr lang="en-US" sz="1200" b="0" i="0" u="none" strike="noStrike" kern="1200" baseline="0" dirty="0">
                <a:solidFill>
                  <a:schemeClr val="tx1"/>
                </a:solidFill>
                <a:latin typeface="+mn-lt"/>
              </a:rPr>
              <a:t> que </a:t>
            </a:r>
            <a:r>
              <a:rPr lang="en-US" sz="1200" b="0" i="0" u="none" strike="noStrike" kern="1200" baseline="0" dirty="0" err="1">
                <a:solidFill>
                  <a:schemeClr val="tx1"/>
                </a:solidFill>
                <a:latin typeface="+mn-lt"/>
              </a:rPr>
              <a:t>ofrece</a:t>
            </a:r>
            <a:r>
              <a:rPr lang="en-US" sz="1200" b="0" i="0" u="none" strike="noStrike" kern="1200" baseline="0" dirty="0">
                <a:solidFill>
                  <a:schemeClr val="tx1"/>
                </a:solidFill>
                <a:latin typeface="+mn-lt"/>
              </a:rPr>
              <a:t>.</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Dadas sus </a:t>
            </a:r>
            <a:r>
              <a:rPr lang="en-US" sz="1200" b="0" i="0" u="none" strike="noStrike" kern="1200" baseline="0" dirty="0" err="1">
                <a:solidFill>
                  <a:schemeClr val="tx1"/>
                </a:solidFill>
                <a:latin typeface="+mn-lt"/>
              </a:rPr>
              <a:t>características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especiales</a:t>
            </a:r>
            <a:r>
              <a:rPr lang="en-US" sz="1200" b="0" i="0" u="none" strike="noStrike" kern="1200" baseline="0" dirty="0">
                <a:solidFill>
                  <a:schemeClr val="tx1"/>
                </a:solidFill>
                <a:latin typeface="+mn-lt"/>
              </a:rPr>
              <a:t>, la </a:t>
            </a:r>
            <a:r>
              <a:rPr lang="en-US" sz="1200" b="0" i="0" u="none" strike="noStrike" kern="1200" baseline="0" dirty="0" err="1">
                <a:solidFill>
                  <a:schemeClr val="tx1"/>
                </a:solidFill>
                <a:latin typeface="+mn-lt"/>
              </a:rPr>
              <a:t>prueba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electrónica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podría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definirse</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como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cualquier</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información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generada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almacenada</a:t>
            </a:r>
            <a:r>
              <a:rPr lang="en-US" sz="1200" b="0" i="0" u="none" strike="noStrike" kern="1200" baseline="0" dirty="0">
                <a:solidFill>
                  <a:schemeClr val="tx1"/>
                </a:solidFill>
                <a:latin typeface="+mn-lt"/>
              </a:rPr>
              <a:t> o </a:t>
            </a:r>
            <a:r>
              <a:rPr lang="en-US" sz="1200" b="0" i="0" u="none" strike="noStrike" kern="1200" baseline="0" dirty="0" err="1">
                <a:solidFill>
                  <a:schemeClr val="tx1"/>
                </a:solidFill>
                <a:latin typeface="+mn-lt"/>
              </a:rPr>
              <a:t>transmitida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forma digital que </a:t>
            </a:r>
            <a:r>
              <a:rPr lang="en-US" sz="1200" b="0" i="0" u="none" strike="noStrike" kern="1200" baseline="0" dirty="0" err="1">
                <a:solidFill>
                  <a:schemeClr val="tx1"/>
                </a:solidFill>
                <a:latin typeface="+mn-lt"/>
              </a:rPr>
              <a:t>pueda</a:t>
            </a:r>
            <a:r>
              <a:rPr lang="en-US" sz="1200" b="0" i="0" u="none" strike="noStrike" kern="1200" baseline="0" dirty="0">
                <a:solidFill>
                  <a:schemeClr val="tx1"/>
                </a:solidFill>
                <a:latin typeface="+mn-lt"/>
              </a:rPr>
              <a:t> ser </a:t>
            </a:r>
            <a:r>
              <a:rPr lang="en-US" sz="1200" b="0" i="0" u="none" strike="noStrike" kern="1200" baseline="0" dirty="0" err="1">
                <a:solidFill>
                  <a:schemeClr val="tx1"/>
                </a:solidFill>
                <a:latin typeface="+mn-lt"/>
              </a:rPr>
              <a:t>necesaria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más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adelante</a:t>
            </a:r>
            <a:r>
              <a:rPr lang="en-US" sz="1200" b="0" i="0" u="none" strike="noStrike" kern="1200" baseline="0" dirty="0">
                <a:solidFill>
                  <a:schemeClr val="tx1"/>
                </a:solidFill>
                <a:latin typeface="+mn-lt"/>
              </a:rPr>
              <a:t> para </a:t>
            </a:r>
            <a:r>
              <a:rPr lang="en-US" sz="1200" b="0" i="0" u="none" strike="noStrike" kern="1200" baseline="0" dirty="0" err="1">
                <a:solidFill>
                  <a:schemeClr val="tx1"/>
                </a:solidFill>
                <a:latin typeface="+mn-lt"/>
              </a:rPr>
              <a:t>probar</a:t>
            </a:r>
            <a:r>
              <a:rPr lang="en-US" sz="1200" b="0" i="0" u="none" strike="noStrike" kern="1200" baseline="0" dirty="0">
                <a:solidFill>
                  <a:schemeClr val="tx1"/>
                </a:solidFill>
                <a:latin typeface="+mn-lt"/>
              </a:rPr>
              <a:t> o </a:t>
            </a:r>
            <a:r>
              <a:rPr lang="en-US" sz="1200" b="0" i="0" u="none" strike="noStrike" kern="1200" baseline="0" dirty="0" err="1">
                <a:solidFill>
                  <a:schemeClr val="tx1"/>
                </a:solidFill>
                <a:latin typeface="+mn-lt"/>
              </a:rPr>
              <a:t>refutar</a:t>
            </a:r>
            <a:r>
              <a:rPr lang="en-US" sz="1200" b="0" i="0" u="none" strike="noStrike" kern="1200" baseline="0" dirty="0">
                <a:solidFill>
                  <a:schemeClr val="tx1"/>
                </a:solidFill>
                <a:latin typeface="+mn-lt"/>
              </a:rPr>
              <a:t> un </a:t>
            </a:r>
            <a:r>
              <a:rPr lang="en-US" sz="1200" b="0" i="0" u="none" strike="noStrike" kern="1200" baseline="0" dirty="0" err="1">
                <a:solidFill>
                  <a:schemeClr val="tx1"/>
                </a:solidFill>
                <a:latin typeface="+mn-lt"/>
              </a:rPr>
              <a:t>hecho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disputado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en</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procedimientos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legales</a:t>
            </a:r>
            <a:r>
              <a:rPr lang="en-US" sz="1200" b="0" i="0" u="none" strike="noStrike" kern="1200" baseline="0" dirty="0">
                <a:solidFill>
                  <a:schemeClr val="tx1"/>
                </a:solidFill>
                <a:latin typeface="+mn-lt"/>
              </a:rPr>
              <a:t>.</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63</a:t>
            </a:fld>
            <a:endParaRPr lang="es-ES"/>
          </a:p>
        </p:txBody>
      </p:sp>
    </p:spTree>
    <p:extLst>
      <p:ext uri="{BB962C8B-B14F-4D97-AF65-F5344CB8AC3E}">
        <p14:creationId xmlns:p14="http://schemas.microsoft.com/office/powerpoint/2010/main" val="994281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El conjunto de principios que se incluyen en las siguientes cinco diapositivas y de acuerdo con la práctica generalmente aceptada a nivel internacional. El principio real se enumera en negrita y cursiva y la nota explicativa </a:t>
            </a:r>
            <a:r>
              <a:rPr dirty="0" err="1"/>
              <a:t>sigue</a:t>
            </a:r>
            <a:r>
              <a:rPr dirty="0"/>
              <a:t>.</a:t>
            </a:r>
            <a:r>
              <a:rPr lang="es-ES" dirty="0"/>
              <a:t> </a:t>
            </a:r>
            <a:r>
              <a:rPr dirty="0"/>
              <a:t>El formador debe familiarizarse con los principios y también investigar las pautas que apliquen localmente antes de entregar esta presentación. </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64</a:t>
            </a:fld>
            <a:endParaRPr lang="es-ES"/>
          </a:p>
        </p:txBody>
      </p:sp>
    </p:spTree>
    <p:extLst>
      <p:ext uri="{BB962C8B-B14F-4D97-AF65-F5344CB8AC3E}">
        <p14:creationId xmlns:p14="http://schemas.microsoft.com/office/powerpoint/2010/main" val="155317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s-ES" dirty="0"/>
          </a:p>
        </p:txBody>
      </p:sp>
    </p:spTree>
    <p:extLst>
      <p:ext uri="{BB962C8B-B14F-4D97-AF65-F5344CB8AC3E}">
        <p14:creationId xmlns:p14="http://schemas.microsoft.com/office/powerpoint/2010/main" val="16016359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GB" sz="1200" kern="1200" dirty="0">
                <a:solidFill>
                  <a:schemeClr val="tx1"/>
                </a:solidFill>
                <a:effectLst/>
                <a:latin typeface="+mn-lt"/>
              </a:rPr>
              <a:t>El </a:t>
            </a:r>
            <a:r>
              <a:rPr lang="en-GB" sz="1200" kern="1200" dirty="0" err="1">
                <a:solidFill>
                  <a:schemeClr val="tx1"/>
                </a:solidFill>
                <a:effectLst/>
                <a:latin typeface="+mn-lt"/>
              </a:rPr>
              <a:t>formador</a:t>
            </a:r>
            <a:r>
              <a:rPr lang="en-GB" sz="1200" kern="1200" dirty="0">
                <a:solidFill>
                  <a:schemeClr val="tx1"/>
                </a:solidFill>
                <a:effectLst/>
                <a:latin typeface="+mn-lt"/>
              </a:rPr>
              <a:t> debe </a:t>
            </a:r>
            <a:r>
              <a:rPr lang="en-GB" sz="1200" kern="1200" dirty="0" err="1">
                <a:solidFill>
                  <a:schemeClr val="tx1"/>
                </a:solidFill>
                <a:effectLst/>
                <a:latin typeface="+mn-lt"/>
              </a:rPr>
              <a:t>dar</a:t>
            </a:r>
            <a:r>
              <a:rPr lang="en-GB" sz="1200" kern="1200" dirty="0">
                <a:solidFill>
                  <a:schemeClr val="tx1"/>
                </a:solidFill>
                <a:effectLst/>
                <a:latin typeface="+mn-lt"/>
              </a:rPr>
              <a:t> a los </a:t>
            </a:r>
            <a:r>
              <a:rPr lang="en-GB" sz="1200" kern="1200" dirty="0" err="1">
                <a:solidFill>
                  <a:schemeClr val="tx1"/>
                </a:solidFill>
                <a:effectLst/>
                <a:latin typeface="+mn-lt"/>
              </a:rPr>
              <a:t>participantes</a:t>
            </a:r>
            <a:r>
              <a:rPr lang="en-GB" sz="1200" kern="1200" dirty="0">
                <a:solidFill>
                  <a:schemeClr val="tx1"/>
                </a:solidFill>
                <a:effectLst/>
                <a:latin typeface="+mn-lt"/>
              </a:rPr>
              <a:t> la </a:t>
            </a:r>
            <a:r>
              <a:rPr lang="en-GB" sz="1200" kern="1200" dirty="0" err="1">
                <a:solidFill>
                  <a:schemeClr val="tx1"/>
                </a:solidFill>
                <a:effectLst/>
                <a:latin typeface="+mn-lt"/>
              </a:rPr>
              <a:t>oportunidad</a:t>
            </a:r>
            <a:r>
              <a:rPr lang="en-GB" sz="1200" kern="1200" dirty="0">
                <a:solidFill>
                  <a:schemeClr val="tx1"/>
                </a:solidFill>
                <a:effectLst/>
                <a:latin typeface="+mn-lt"/>
              </a:rPr>
              <a:t> de </a:t>
            </a:r>
            <a:r>
              <a:rPr lang="en-GB" sz="1200" kern="1200" dirty="0" err="1">
                <a:solidFill>
                  <a:schemeClr val="tx1"/>
                </a:solidFill>
                <a:effectLst/>
                <a:latin typeface="+mn-lt"/>
              </a:rPr>
              <a:t>hacer</a:t>
            </a:r>
            <a:r>
              <a:rPr lang="en-GB" sz="1200" kern="1200" dirty="0">
                <a:solidFill>
                  <a:schemeClr val="tx1"/>
                </a:solidFill>
                <a:effectLst/>
                <a:latin typeface="+mn-lt"/>
              </a:rPr>
              <a:t> </a:t>
            </a:r>
            <a:r>
              <a:rPr lang="en-GB" sz="1200" kern="1200" dirty="0" err="1">
                <a:solidFill>
                  <a:schemeClr val="tx1"/>
                </a:solidFill>
                <a:effectLst/>
                <a:latin typeface="+mn-lt"/>
              </a:rPr>
              <a:t>cualquier</a:t>
            </a:r>
            <a:r>
              <a:rPr lang="en-GB" sz="1200" kern="1200" dirty="0">
                <a:solidFill>
                  <a:schemeClr val="tx1"/>
                </a:solidFill>
                <a:effectLst/>
                <a:latin typeface="+mn-lt"/>
              </a:rPr>
              <a:t> </a:t>
            </a:r>
            <a:r>
              <a:rPr lang="en-GB" sz="1200" kern="1200" dirty="0" err="1">
                <a:solidFill>
                  <a:schemeClr val="tx1"/>
                </a:solidFill>
                <a:effectLst/>
                <a:latin typeface="+mn-lt"/>
              </a:rPr>
              <a:t>pregunta</a:t>
            </a:r>
            <a:r>
              <a:rPr lang="en-GB" sz="1200" kern="1200" dirty="0">
                <a:solidFill>
                  <a:schemeClr val="tx1"/>
                </a:solidFill>
                <a:effectLst/>
                <a:latin typeface="+mn-lt"/>
              </a:rPr>
              <a:t> </a:t>
            </a:r>
            <a:r>
              <a:rPr lang="en-GB" sz="1200" kern="1200" dirty="0" err="1">
                <a:solidFill>
                  <a:schemeClr val="tx1"/>
                </a:solidFill>
                <a:effectLst/>
                <a:latin typeface="+mn-lt"/>
              </a:rPr>
              <a:t>relacionada</a:t>
            </a:r>
            <a:r>
              <a:rPr lang="en-GB" sz="1200" kern="1200" dirty="0">
                <a:solidFill>
                  <a:schemeClr val="tx1"/>
                </a:solidFill>
                <a:effectLst/>
                <a:latin typeface="+mn-lt"/>
              </a:rPr>
              <a:t> con </a:t>
            </a:r>
            <a:r>
              <a:rPr lang="en-GB" sz="1200" kern="1200" dirty="0" err="1">
                <a:solidFill>
                  <a:schemeClr val="tx1"/>
                </a:solidFill>
                <a:effectLst/>
                <a:latin typeface="+mn-lt"/>
              </a:rPr>
              <a:t>esta</a:t>
            </a:r>
            <a:r>
              <a:rPr lang="en-GB" sz="1200" kern="1200" dirty="0">
                <a:solidFill>
                  <a:schemeClr val="tx1"/>
                </a:solidFill>
                <a:effectLst/>
                <a:latin typeface="+mn-lt"/>
              </a:rPr>
              <a:t> </a:t>
            </a:r>
            <a:r>
              <a:rPr lang="en-GB" sz="1200" kern="1200" dirty="0" err="1">
                <a:solidFill>
                  <a:schemeClr val="tx1"/>
                </a:solidFill>
                <a:effectLst/>
                <a:latin typeface="+mn-lt"/>
              </a:rPr>
              <a:t>parte</a:t>
            </a:r>
            <a:r>
              <a:rPr lang="en-GB" sz="1200" kern="1200" dirty="0">
                <a:solidFill>
                  <a:schemeClr val="tx1"/>
                </a:solidFill>
                <a:effectLst/>
                <a:latin typeface="+mn-lt"/>
              </a:rPr>
              <a:t> de la </a:t>
            </a:r>
            <a:r>
              <a:rPr lang="en-GB" sz="1200" kern="1200" dirty="0" err="1">
                <a:solidFill>
                  <a:schemeClr val="tx1"/>
                </a:solidFill>
                <a:effectLst/>
                <a:latin typeface="+mn-lt"/>
              </a:rPr>
              <a:t>lección</a:t>
            </a:r>
            <a:r>
              <a:rPr lang="en-GB" sz="1200" kern="1200" dirty="0">
                <a:solidFill>
                  <a:schemeClr val="tx1"/>
                </a:solidFill>
                <a:effectLst/>
                <a:latin typeface="+mn-lt"/>
              </a:rPr>
              <a:t>.</a:t>
            </a:r>
            <a:endParaRPr lang="es-ES" dirty="0"/>
          </a:p>
          <a:p>
            <a:pPr eaLnBrk="1" hangingPunct="1">
              <a:spcBef>
                <a:spcPct val="0"/>
              </a:spcBef>
            </a:pPr>
            <a:endParaRPr lang="es-ES"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70</a:t>
            </a:fld>
            <a:endParaRPr lang="es-ES"/>
          </a:p>
        </p:txBody>
      </p:sp>
    </p:spTree>
    <p:extLst>
      <p:ext uri="{BB962C8B-B14F-4D97-AF65-F5344CB8AC3E}">
        <p14:creationId xmlns:p14="http://schemas.microsoft.com/office/powerpoint/2010/main" val="119446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71</a:t>
            </a:fld>
            <a:endParaRPr lang="es-ES"/>
          </a:p>
        </p:txBody>
      </p:sp>
    </p:spTree>
    <p:extLst>
      <p:ext uri="{BB962C8B-B14F-4D97-AF65-F5344CB8AC3E}">
        <p14:creationId xmlns:p14="http://schemas.microsoft.com/office/powerpoint/2010/main" val="465005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buFontTx/>
              <a:buAutoNum type="arabicPeriod"/>
            </a:pPr>
            <a:r>
              <a:rPr lang="en-US">
                <a:latin typeface="Calibri" charset="0"/>
              </a:rPr>
              <a:t>Tal decisión se tomará en la escena (las cosas están más claras)</a:t>
            </a:r>
          </a:p>
          <a:p>
            <a:pPr marL="228600" indent="-228600" eaLnBrk="1" hangingPunct="1">
              <a:buFontTx/>
              <a:buAutoNum type="arabicPeriod"/>
            </a:pPr>
            <a:r>
              <a:rPr lang="en-US">
                <a:latin typeface="Calibri" charset="0"/>
              </a:rPr>
              <a:t>Sin embargo, cuanta más información tengamos, mejor. </a:t>
            </a:r>
            <a:endParaRPr lang="es-ES">
              <a:latin typeface="Calibri" charset="0"/>
            </a:endParaRPr>
          </a:p>
          <a:p>
            <a:pPr marL="228600" indent="-228600" eaLnBrk="1" hangingPunct="1">
              <a:buFontTx/>
              <a:buAutoNum type="arabicPeriod"/>
            </a:pP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3109741-2BAC-7E41-B182-958CD2507C74}" type="slidenum">
              <a:rPr lang="en-US">
                <a:latin typeface="Calibri" charset="0"/>
              </a:rPr>
              <a:pPr eaLnBrk="1" hangingPunct="1"/>
              <a:t>72</a:t>
            </a:fld>
            <a:endParaRPr lang="es-ES">
              <a:latin typeface="Calibri" charset="0"/>
            </a:endParaRPr>
          </a:p>
        </p:txBody>
      </p:sp>
    </p:spTree>
    <p:extLst>
      <p:ext uri="{BB962C8B-B14F-4D97-AF65-F5344CB8AC3E}">
        <p14:creationId xmlns:p14="http://schemas.microsoft.com/office/powerpoint/2010/main" val="119797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Si se sabe o sospecha que se pueden encontrar pruebas electrónicas en la escena, el equipo de registro debe incluir miembros especialmente entrenados en esa función, así como un especialista independiente si es necesario.</a:t>
            </a:r>
            <a:r>
              <a:rPr lang="en-US" sz="1200" b="0" kern="1200" dirty="0">
                <a:solidFill>
                  <a:schemeClr val="tx1"/>
                </a:solidFill>
                <a:effectLst/>
                <a:latin typeface="+mn-lt"/>
              </a:rPr>
              <a:t> </a:t>
            </a:r>
            <a:r>
              <a:rPr dirty="0"/>
              <a:t>Si el sistema es administrado o mantenido por una empresa o administrador externo, el investigador podría considerar involucrarlos como un testigo experto (por supuesto, si no se le considera sospechoso y no tiene otro conflicto de intereses). </a:t>
            </a:r>
            <a:r>
              <a:rPr lang="en-US" sz="1200" kern="1200" dirty="0">
                <a:solidFill>
                  <a:schemeClr val="tx1"/>
                </a:solidFill>
                <a:effectLst/>
                <a:latin typeface="+mn-lt"/>
              </a:rPr>
              <a:t>Como </a:t>
            </a:r>
            <a:r>
              <a:rPr lang="en-US" sz="1200" kern="1200" dirty="0" err="1">
                <a:solidFill>
                  <a:schemeClr val="tx1"/>
                </a:solidFill>
                <a:effectLst/>
                <a:latin typeface="+mn-lt"/>
              </a:rPr>
              <a:t>mínimo</a:t>
            </a:r>
            <a:r>
              <a:rPr lang="en-US" sz="1200" kern="1200" dirty="0">
                <a:solidFill>
                  <a:schemeClr val="tx1"/>
                </a:solidFill>
                <a:effectLst/>
                <a:latin typeface="+mn-lt"/>
              </a:rPr>
              <a:t>, </a:t>
            </a:r>
            <a:r>
              <a:rPr lang="en-US" sz="1200" kern="1200" dirty="0" err="1">
                <a:solidFill>
                  <a:schemeClr val="tx1"/>
                </a:solidFill>
                <a:effectLst/>
                <a:latin typeface="+mn-lt"/>
              </a:rPr>
              <a:t>aquellos</a:t>
            </a:r>
            <a:r>
              <a:rPr lang="en-US" sz="1200" kern="1200" dirty="0">
                <a:solidFill>
                  <a:schemeClr val="tx1"/>
                </a:solidFill>
                <a:effectLst/>
                <a:latin typeface="+mn-lt"/>
              </a:rPr>
              <a:t> que se </a:t>
            </a:r>
            <a:r>
              <a:rPr lang="en-US" sz="1200" kern="1200" dirty="0" err="1">
                <a:solidFill>
                  <a:schemeClr val="tx1"/>
                </a:solidFill>
                <a:effectLst/>
                <a:latin typeface="+mn-lt"/>
              </a:rPr>
              <a:t>ocupan</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 (e </a:t>
            </a:r>
            <a:r>
              <a:rPr lang="en-US" sz="1200" kern="1200" dirty="0" err="1">
                <a:solidFill>
                  <a:schemeClr val="tx1"/>
                </a:solidFill>
                <a:effectLst/>
                <a:latin typeface="+mn-lt"/>
              </a:rPr>
              <a:t>idealmente</a:t>
            </a:r>
            <a:r>
              <a:rPr lang="en-US" sz="1200" kern="1200" dirty="0">
                <a:solidFill>
                  <a:schemeClr val="tx1"/>
                </a:solidFill>
                <a:effectLst/>
                <a:latin typeface="+mn-lt"/>
              </a:rPr>
              <a:t> de </a:t>
            </a:r>
            <a:r>
              <a:rPr lang="en-US" sz="1200" kern="1200" dirty="0" err="1">
                <a:solidFill>
                  <a:schemeClr val="tx1"/>
                </a:solidFill>
                <a:effectLst/>
                <a:latin typeface="+mn-lt"/>
              </a:rPr>
              <a:t>todos</a:t>
            </a:r>
            <a:r>
              <a:rPr lang="en-US" sz="1200" kern="1200" dirty="0">
                <a:solidFill>
                  <a:schemeClr val="tx1"/>
                </a:solidFill>
                <a:effectLst/>
                <a:latin typeface="+mn-lt"/>
              </a:rPr>
              <a:t> los </a:t>
            </a:r>
            <a:r>
              <a:rPr lang="en-US" sz="1200" kern="1200" dirty="0" err="1">
                <a:solidFill>
                  <a:schemeClr val="tx1"/>
                </a:solidFill>
                <a:effectLst/>
                <a:latin typeface="+mn-lt"/>
              </a:rPr>
              <a:t>presentes</a:t>
            </a:r>
            <a:r>
              <a:rPr lang="en-US" sz="1200" kern="1200" dirty="0">
                <a:solidFill>
                  <a:schemeClr val="tx1"/>
                </a:solidFill>
                <a:effectLst/>
                <a:latin typeface="+mn-lt"/>
              </a:rPr>
              <a:t>) </a:t>
            </a:r>
            <a:r>
              <a:rPr lang="en-US" sz="1200" kern="1200" dirty="0" err="1">
                <a:solidFill>
                  <a:schemeClr val="tx1"/>
                </a:solidFill>
                <a:effectLst/>
                <a:latin typeface="+mn-lt"/>
              </a:rPr>
              <a:t>deberían</a:t>
            </a:r>
            <a:r>
              <a:rPr lang="en-US" sz="1200" kern="1200" dirty="0">
                <a:solidFill>
                  <a:schemeClr val="tx1"/>
                </a:solidFill>
                <a:effectLst/>
                <a:latin typeface="+mn-lt"/>
              </a:rPr>
              <a:t> </a:t>
            </a:r>
            <a:r>
              <a:rPr lang="en-US" sz="1200" kern="1200" dirty="0" err="1">
                <a:solidFill>
                  <a:schemeClr val="tx1"/>
                </a:solidFill>
                <a:effectLst/>
                <a:latin typeface="+mn-lt"/>
              </a:rPr>
              <a:t>haber</a:t>
            </a:r>
            <a:r>
              <a:rPr lang="en-US" sz="1200" kern="1200" dirty="0">
                <a:solidFill>
                  <a:schemeClr val="tx1"/>
                </a:solidFill>
                <a:effectLst/>
                <a:latin typeface="+mn-lt"/>
              </a:rPr>
              <a:t> </a:t>
            </a:r>
            <a:r>
              <a:rPr lang="en-US" sz="1200" kern="1200" dirty="0" err="1">
                <a:solidFill>
                  <a:schemeClr val="tx1"/>
                </a:solidFill>
                <a:effectLst/>
                <a:latin typeface="+mn-lt"/>
              </a:rPr>
              <a:t>recibido</a:t>
            </a:r>
            <a:r>
              <a:rPr lang="en-US" sz="1200" kern="1200" dirty="0">
                <a:solidFill>
                  <a:schemeClr val="tx1"/>
                </a:solidFill>
                <a:effectLst/>
                <a:latin typeface="+mn-lt"/>
              </a:rPr>
              <a:t> </a:t>
            </a:r>
            <a:r>
              <a:rPr lang="en-US" sz="1200" kern="1200" dirty="0" err="1">
                <a:solidFill>
                  <a:schemeClr val="tx1"/>
                </a:solidFill>
                <a:effectLst/>
                <a:latin typeface="+mn-lt"/>
              </a:rPr>
              <a:t>formación</a:t>
            </a:r>
            <a:r>
              <a:rPr lang="en-US" sz="1200" kern="1200" dirty="0">
                <a:solidFill>
                  <a:schemeClr val="tx1"/>
                </a:solidFill>
                <a:effectLst/>
                <a:latin typeface="+mn-lt"/>
              </a:rPr>
              <a:t> </a:t>
            </a:r>
            <a:r>
              <a:rPr lang="en-US" sz="1200" kern="1200" dirty="0" err="1">
                <a:solidFill>
                  <a:schemeClr val="tx1"/>
                </a:solidFill>
                <a:effectLst/>
                <a:latin typeface="+mn-lt"/>
              </a:rPr>
              <a:t>básica</a:t>
            </a:r>
            <a:r>
              <a:rPr lang="en-US" sz="1200" kern="1200" dirty="0">
                <a:solidFill>
                  <a:schemeClr val="tx1"/>
                </a:solidFill>
                <a:effectLst/>
                <a:latin typeface="+mn-lt"/>
              </a:rPr>
              <a:t> para </a:t>
            </a:r>
            <a:r>
              <a:rPr lang="en-US" sz="1200" kern="1200" dirty="0" err="1">
                <a:solidFill>
                  <a:schemeClr val="tx1"/>
                </a:solidFill>
                <a:effectLst/>
                <a:latin typeface="+mn-lt"/>
              </a:rPr>
              <a:t>identificar</a:t>
            </a:r>
            <a:r>
              <a:rPr lang="en-US" sz="1200" kern="1200" dirty="0">
                <a:solidFill>
                  <a:schemeClr val="tx1"/>
                </a:solidFill>
                <a:effectLst/>
                <a:latin typeface="+mn-lt"/>
              </a:rPr>
              <a:t> y </a:t>
            </a:r>
            <a:r>
              <a:rPr lang="en-US" sz="1200" kern="1200" dirty="0" err="1">
                <a:solidFill>
                  <a:schemeClr val="tx1"/>
                </a:solidFill>
                <a:effectLst/>
                <a:latin typeface="+mn-lt"/>
              </a:rPr>
              <a:t>recopilar</a:t>
            </a:r>
            <a:r>
              <a:rPr lang="en-US" sz="1200" kern="1200" dirty="0">
                <a:solidFill>
                  <a:schemeClr val="tx1"/>
                </a:solidFill>
                <a:effectLst/>
                <a:latin typeface="+mn-lt"/>
              </a:rPr>
              <a:t> </a:t>
            </a:r>
            <a:r>
              <a:rPr lang="en-US" sz="1200" kern="1200" dirty="0" err="1">
                <a:solidFill>
                  <a:schemeClr val="tx1"/>
                </a:solidFill>
                <a:effectLst/>
                <a:latin typeface="+mn-lt"/>
              </a:rPr>
              <a:t>posibles</a:t>
            </a:r>
            <a:r>
              <a:rPr lang="en-US" sz="1200" kern="1200" dirty="0">
                <a:solidFill>
                  <a:schemeClr val="tx1"/>
                </a:solidFill>
                <a:effectLst/>
                <a:latin typeface="+mn-lt"/>
              </a:rPr>
              <a:t> </a:t>
            </a:r>
            <a:r>
              <a:rPr lang="en-US" sz="1200" kern="1200" dirty="0" err="1">
                <a:solidFill>
                  <a:schemeClr val="tx1"/>
                </a:solidFill>
                <a:effectLst/>
                <a:latin typeface="+mn-lt"/>
              </a:rPr>
              <a:t>fuentes</a:t>
            </a:r>
            <a:r>
              <a:rPr lang="en-US" sz="1200" kern="1200" dirty="0">
                <a:solidFill>
                  <a:schemeClr val="tx1"/>
                </a:solidFill>
                <a:effectLst/>
                <a:latin typeface="+mn-lt"/>
              </a:rPr>
              <a:t> de </a:t>
            </a:r>
            <a:r>
              <a:rPr lang="en-US" sz="1200" kern="1200" dirty="0" err="1">
                <a:solidFill>
                  <a:schemeClr val="tx1"/>
                </a:solidFill>
                <a:effectLst/>
                <a:latin typeface="+mn-lt"/>
              </a:rPr>
              <a:t>dicha</a:t>
            </a:r>
            <a:r>
              <a:rPr lang="en-US" sz="1200" kern="1200" dirty="0">
                <a:solidFill>
                  <a:schemeClr val="tx1"/>
                </a:solidFill>
                <a:effectLst/>
                <a:latin typeface="+mn-lt"/>
              </a:rPr>
              <a:t> </a:t>
            </a:r>
            <a:r>
              <a:rPr lang="en-US" sz="1200" kern="1200" dirty="0" err="1">
                <a:solidFill>
                  <a:schemeClr val="tx1"/>
                </a:solidFill>
                <a:effectLst/>
                <a:latin typeface="+mn-lt"/>
              </a:rPr>
              <a:t>prueba</a:t>
            </a:r>
            <a:r>
              <a:rPr lang="en-US" sz="1200" kern="1200" dirty="0">
                <a:solidFill>
                  <a:schemeClr val="tx1"/>
                </a:solidFill>
                <a:effectLst/>
                <a:latin typeface="+mn-lt"/>
              </a:rPr>
              <a:t>. </a:t>
            </a:r>
            <a:r>
              <a:rPr dirty="0"/>
              <a:t>Siempre que sea posible, cada grupo encargado de la obtención de pruebas electrónicas debe consistir en al menos dos oficiales para que haya dos testigos por cada acción. Todos los miembros del equipo deben conocer los principios que se deben aplicar al manejar la prueba electrónica, así como los que se usan para manejar otras pruebas físicas.</a:t>
            </a:r>
            <a:r>
              <a:rPr lang="en-US" sz="1200" kern="1200" dirty="0">
                <a:solidFill>
                  <a:schemeClr val="tx1"/>
                </a:solidFill>
                <a:effectLst/>
                <a:latin typeface="+mn-lt"/>
              </a:rPr>
              <a:t> </a:t>
            </a:r>
            <a:r>
              <a:rPr dirty="0"/>
              <a:t>Deben conocer las medidas especiales requeridas (por ejemplo, no utilizar polvo de aluminio para recoger huellas dactilares de dispositivos electrónicos).</a:t>
            </a:r>
            <a:r>
              <a:rPr lang="en-US" sz="1200" kern="1200" dirty="0">
                <a:solidFill>
                  <a:schemeClr val="tx1"/>
                </a:solidFill>
                <a:effectLst/>
                <a:latin typeface="+mn-lt"/>
              </a:rPr>
              <a:t> </a:t>
            </a:r>
            <a:r>
              <a:rPr dirty="0"/>
              <a:t>También deben saber que en ciertas situaciones deben </a:t>
            </a:r>
            <a:r>
              <a:rPr dirty="0" err="1"/>
              <a:t>contactar</a:t>
            </a:r>
            <a:r>
              <a:rPr dirty="0"/>
              <a:t> </a:t>
            </a:r>
            <a:r>
              <a:rPr lang="es-ES" dirty="0"/>
              <a:t>con</a:t>
            </a:r>
            <a:r>
              <a:rPr dirty="0"/>
              <a:t> una unidad especializada y deben tener esta información de contacto lista si no han involucrado a especialistas en el registro.</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73</a:t>
            </a:fld>
            <a:endParaRPr lang="es-ES"/>
          </a:p>
        </p:txBody>
      </p:sp>
    </p:spTree>
    <p:extLst>
      <p:ext uri="{BB962C8B-B14F-4D97-AF65-F5344CB8AC3E}">
        <p14:creationId xmlns:p14="http://schemas.microsoft.com/office/powerpoint/2010/main" val="720236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74</a:t>
            </a:fld>
            <a:endParaRPr lang="es-ES"/>
          </a:p>
        </p:txBody>
      </p:sp>
    </p:spTree>
    <p:extLst>
      <p:ext uri="{BB962C8B-B14F-4D97-AF65-F5344CB8AC3E}">
        <p14:creationId xmlns:p14="http://schemas.microsoft.com/office/powerpoint/2010/main" val="1275096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dirty="0"/>
              <a:t>Debido a que el análisis forense digital es tan complejo y se involucran muchas disciplinas diferentes, un examinador forense digital tiende a especializarse en un área de prueba electrónica.</a:t>
            </a:r>
            <a:r>
              <a:rPr lang="en-US" sz="1200" kern="1200" dirty="0">
                <a:solidFill>
                  <a:schemeClr val="tx1"/>
                </a:solidFill>
                <a:effectLst/>
                <a:latin typeface="+mn-lt"/>
              </a:rPr>
              <a:t> </a:t>
            </a:r>
            <a:r>
              <a:rPr dirty="0"/>
              <a:t>Esto significa que, en ocasiones, un investigador o fiscal puede necesitar contratar los servicios de un especialista digital para </a:t>
            </a:r>
            <a:r>
              <a:rPr dirty="0" err="1"/>
              <a:t>ayudar</a:t>
            </a:r>
            <a:r>
              <a:rPr dirty="0"/>
              <a:t> en situaciones técnicas particulares. Al seleccionar un especialista, puede ser útil ver alguna forma de acreditación formal otorgada por un cuerpo académico o profesional respetado.</a:t>
            </a:r>
            <a:r>
              <a:rPr lang="en-US" sz="1200" kern="1200" dirty="0">
                <a:solidFill>
                  <a:schemeClr val="tx1"/>
                </a:solidFill>
                <a:effectLst/>
                <a:latin typeface="+mn-lt"/>
              </a:rPr>
              <a:t> </a:t>
            </a:r>
            <a:r>
              <a:rPr dirty="0"/>
              <a:t>La acreditación representa un cierto nivel de logro educativo y proporciona una evaluación independiente de sus credenciales cuando su experiencia es examinada en el tribunal.</a:t>
            </a:r>
            <a:r>
              <a:rPr lang="en-US" sz="1200" kern="1200" dirty="0">
                <a:solidFill>
                  <a:schemeClr val="tx1"/>
                </a:solidFill>
                <a:effectLst/>
                <a:latin typeface="+mn-lt"/>
              </a:rPr>
              <a:t> </a:t>
            </a:r>
            <a:r>
              <a:rPr dirty="0"/>
              <a:t>Del mismo modo, ayuda a aumentar esa confianza una trayectoria de publicación en revistas reconocidas por colegas, experiencia en casos anteriores y una reputación profesional.</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El </a:t>
            </a:r>
            <a:r>
              <a:rPr lang="en-US" sz="1200" kern="1200" dirty="0" err="1">
                <a:solidFill>
                  <a:schemeClr val="tx1"/>
                </a:solidFill>
                <a:effectLst/>
                <a:latin typeface="+mn-lt"/>
              </a:rPr>
              <a:t>proceso</a:t>
            </a:r>
            <a:r>
              <a:rPr lang="en-US" sz="1200" kern="1200" dirty="0">
                <a:solidFill>
                  <a:schemeClr val="tx1"/>
                </a:solidFill>
                <a:effectLst/>
                <a:latin typeface="+mn-lt"/>
              </a:rPr>
              <a:t> de </a:t>
            </a:r>
            <a:r>
              <a:rPr lang="en-US" sz="1200" kern="1200" dirty="0" err="1">
                <a:solidFill>
                  <a:schemeClr val="tx1"/>
                </a:solidFill>
                <a:effectLst/>
                <a:latin typeface="+mn-lt"/>
              </a:rPr>
              <a:t>selección</a:t>
            </a:r>
            <a:r>
              <a:rPr lang="en-US" sz="1200" kern="1200" dirty="0">
                <a:solidFill>
                  <a:schemeClr val="tx1"/>
                </a:solidFill>
                <a:effectLst/>
                <a:latin typeface="+mn-lt"/>
              </a:rPr>
              <a:t> no debe ser al azar, </a:t>
            </a:r>
            <a:r>
              <a:rPr lang="en-US" sz="1200" kern="1200" dirty="0" err="1">
                <a:solidFill>
                  <a:schemeClr val="tx1"/>
                </a:solidFill>
                <a:effectLst/>
                <a:latin typeface="+mn-lt"/>
              </a:rPr>
              <a:t>sino</a:t>
            </a:r>
            <a:r>
              <a:rPr lang="en-US" sz="1200" kern="1200" dirty="0">
                <a:solidFill>
                  <a:schemeClr val="tx1"/>
                </a:solidFill>
                <a:effectLst/>
                <a:latin typeface="+mn-lt"/>
              </a:rPr>
              <a:t> </a:t>
            </a:r>
            <a:r>
              <a:rPr lang="en-US" sz="1200" kern="1200" dirty="0" err="1">
                <a:solidFill>
                  <a:schemeClr val="tx1"/>
                </a:solidFill>
                <a:effectLst/>
                <a:latin typeface="+mn-lt"/>
              </a:rPr>
              <a:t>activo</a:t>
            </a:r>
            <a:r>
              <a:rPr lang="en-US" sz="1200" kern="1200" dirty="0">
                <a:solidFill>
                  <a:schemeClr val="tx1"/>
                </a:solidFill>
                <a:effectLst/>
                <a:latin typeface="+mn-lt"/>
              </a:rPr>
              <a:t> y </a:t>
            </a:r>
            <a:r>
              <a:rPr lang="en-US" sz="1200" kern="1200" dirty="0" err="1">
                <a:solidFill>
                  <a:schemeClr val="tx1"/>
                </a:solidFill>
                <a:effectLst/>
                <a:latin typeface="+mn-lt"/>
              </a:rPr>
              <a:t>estructurado</a:t>
            </a:r>
            <a:r>
              <a:rPr lang="en-US" sz="1200" kern="1200" dirty="0">
                <a:solidFill>
                  <a:schemeClr val="tx1"/>
                </a:solidFill>
                <a:effectLst/>
                <a:latin typeface="+mn-lt"/>
              </a:rPr>
              <a:t> </a:t>
            </a:r>
            <a:r>
              <a:rPr lang="en-US" sz="1200" kern="1200" dirty="0" err="1">
                <a:solidFill>
                  <a:schemeClr val="tx1"/>
                </a:solidFill>
                <a:effectLst/>
                <a:latin typeface="+mn-lt"/>
              </a:rPr>
              <a:t>desde</a:t>
            </a:r>
            <a:r>
              <a:rPr lang="en-US" sz="1200" kern="1200" dirty="0">
                <a:solidFill>
                  <a:schemeClr val="tx1"/>
                </a:solidFill>
                <a:effectLst/>
                <a:latin typeface="+mn-lt"/>
              </a:rPr>
              <a:t> el </a:t>
            </a:r>
            <a:r>
              <a:rPr lang="en-US" sz="1200" kern="1200" dirty="0" err="1">
                <a:solidFill>
                  <a:schemeClr val="tx1"/>
                </a:solidFill>
                <a:effectLst/>
                <a:latin typeface="+mn-lt"/>
              </a:rPr>
              <a:t>comienzo</a:t>
            </a:r>
            <a:r>
              <a:rPr lang="en-US" sz="1200" kern="1200" dirty="0">
                <a:solidFill>
                  <a:schemeClr val="tx1"/>
                </a:solidFill>
                <a:effectLst/>
                <a:latin typeface="+mn-lt"/>
              </a:rPr>
              <a:t>.</a:t>
            </a:r>
            <a:r>
              <a:rPr dirty="0"/>
              <a:t> Las unidades de delitos informáticos pueden ofrecer asesoramiento adicional sobre los criterios de selección. Sin embargo, los siguientes criterios pueden ayudar a establecer el valor y la reputación de un testigo consultor interno.</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Habilidades</a:t>
            </a:r>
            <a:r>
              <a:rPr lang="en-US" sz="1200" b="1" kern="1200" dirty="0">
                <a:solidFill>
                  <a:schemeClr val="tx1"/>
                </a:solidFill>
                <a:effectLst/>
                <a:latin typeface="+mn-lt"/>
              </a:rPr>
              <a:t> </a:t>
            </a:r>
            <a:r>
              <a:rPr lang="en-US" sz="1200" b="1" kern="1200" dirty="0" err="1">
                <a:solidFill>
                  <a:schemeClr val="tx1"/>
                </a:solidFill>
                <a:effectLst/>
                <a:latin typeface="+mn-lt"/>
              </a:rPr>
              <a:t>especializadas</a:t>
            </a:r>
            <a:endParaRPr lang="en-US" sz="1200" b="1" kern="1200" dirty="0">
              <a:solidFill>
                <a:schemeClr val="tx1"/>
              </a:solidFill>
              <a:effectLst/>
              <a:latin typeface="+mn-lt"/>
            </a:endParaRPr>
          </a:p>
          <a:p>
            <a:r>
              <a:rPr lang="en-US" sz="1200" kern="1200" dirty="0">
                <a:solidFill>
                  <a:schemeClr val="tx1"/>
                </a:solidFill>
                <a:effectLst/>
                <a:latin typeface="+mn-lt"/>
              </a:rPr>
              <a:t>a. </a:t>
            </a:r>
            <a:r>
              <a:rPr lang="en-US" sz="1200" kern="1200" dirty="0" err="1">
                <a:solidFill>
                  <a:schemeClr val="tx1"/>
                </a:solidFill>
                <a:effectLst/>
                <a:latin typeface="+mn-lt"/>
              </a:rPr>
              <a:t>Cualificaciones</a:t>
            </a:r>
            <a:r>
              <a:rPr lang="en-US" sz="1200" kern="1200" dirty="0">
                <a:solidFill>
                  <a:schemeClr val="tx1"/>
                </a:solidFill>
                <a:effectLst/>
                <a:latin typeface="+mn-lt"/>
              </a:rPr>
              <a:t> </a:t>
            </a:r>
            <a:r>
              <a:rPr lang="en-US" sz="1200" kern="1200" dirty="0" err="1">
                <a:solidFill>
                  <a:schemeClr val="tx1"/>
                </a:solidFill>
                <a:effectLst/>
                <a:latin typeface="+mn-lt"/>
              </a:rPr>
              <a:t>académicas</a:t>
            </a:r>
            <a:r>
              <a:rPr lang="en-US" sz="1200" kern="1200" dirty="0">
                <a:solidFill>
                  <a:schemeClr val="tx1"/>
                </a:solidFill>
                <a:effectLst/>
                <a:latin typeface="+mn-lt"/>
              </a:rPr>
              <a:t> y </a:t>
            </a:r>
            <a:r>
              <a:rPr lang="en-US" sz="1200" kern="1200" dirty="0" err="1">
                <a:solidFill>
                  <a:schemeClr val="tx1"/>
                </a:solidFill>
                <a:effectLst/>
                <a:latin typeface="+mn-lt"/>
              </a:rPr>
              <a:t>profesionales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y </a:t>
            </a:r>
            <a:r>
              <a:rPr lang="en-US" sz="1200" kern="1200" dirty="0" err="1">
                <a:solidFill>
                  <a:schemeClr val="tx1"/>
                </a:solidFill>
                <a:effectLst/>
                <a:latin typeface="+mn-lt"/>
              </a:rPr>
              <a:t>acreditación</a:t>
            </a:r>
            <a:r>
              <a:rPr lang="en-US" sz="1200" kern="1200" dirty="0">
                <a:solidFill>
                  <a:schemeClr val="tx1"/>
                </a:solidFill>
                <a:effectLst/>
                <a:latin typeface="+mn-lt"/>
              </a:rPr>
              <a:t>;</a:t>
            </a:r>
          </a:p>
          <a:p>
            <a:r>
              <a:rPr lang="en-US" sz="1200" kern="1200" dirty="0">
                <a:solidFill>
                  <a:schemeClr val="tx1"/>
                </a:solidFill>
                <a:effectLst/>
                <a:latin typeface="+mn-lt"/>
              </a:rPr>
              <a:t>b. </a:t>
            </a:r>
            <a:r>
              <a:rPr lang="en-US" sz="1200" kern="1200" dirty="0" err="1">
                <a:solidFill>
                  <a:schemeClr val="tx1"/>
                </a:solidFill>
                <a:effectLst/>
                <a:latin typeface="+mn-lt"/>
              </a:rPr>
              <a:t>Habilidades</a:t>
            </a:r>
            <a:r>
              <a:rPr lang="en-US" sz="1200" kern="1200" dirty="0">
                <a:solidFill>
                  <a:schemeClr val="tx1"/>
                </a:solidFill>
                <a:effectLst/>
                <a:latin typeface="+mn-lt"/>
              </a:rPr>
              <a:t> </a:t>
            </a:r>
            <a:r>
              <a:rPr lang="en-US" sz="1200" kern="1200" dirty="0" err="1">
                <a:solidFill>
                  <a:schemeClr val="tx1"/>
                </a:solidFill>
                <a:effectLst/>
                <a:latin typeface="+mn-lt"/>
              </a:rPr>
              <a:t>específicas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para el </a:t>
            </a:r>
            <a:r>
              <a:rPr lang="en-US" sz="1200" kern="1200" dirty="0" err="1">
                <a:solidFill>
                  <a:schemeClr val="tx1"/>
                </a:solidFill>
                <a:effectLst/>
                <a:latin typeface="+mn-lt"/>
              </a:rPr>
              <a:t>caso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cuestión</a:t>
            </a:r>
            <a:r>
              <a:rPr lang="en-US" sz="1200" kern="1200" dirty="0">
                <a:solidFill>
                  <a:schemeClr val="tx1"/>
                </a:solidFill>
                <a:effectLst/>
                <a:latin typeface="+mn-lt"/>
              </a:rPr>
              <a:t>;</a:t>
            </a:r>
          </a:p>
          <a:p>
            <a:r>
              <a:rPr lang="en-US" sz="1200" kern="1200" dirty="0">
                <a:solidFill>
                  <a:schemeClr val="tx1"/>
                </a:solidFill>
                <a:effectLst/>
                <a:latin typeface="+mn-lt"/>
              </a:rPr>
              <a:t>c. </a:t>
            </a:r>
            <a:r>
              <a:rPr lang="en-US" sz="1200" kern="1200" dirty="0" err="1">
                <a:solidFill>
                  <a:schemeClr val="tx1"/>
                </a:solidFill>
                <a:effectLst/>
                <a:latin typeface="+mn-lt"/>
              </a:rPr>
              <a:t>Participación</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cualesquiera</a:t>
            </a:r>
            <a:r>
              <a:rPr lang="en-US" sz="1200" kern="1200" dirty="0">
                <a:solidFill>
                  <a:schemeClr val="tx1"/>
                </a:solidFill>
                <a:effectLst/>
                <a:latin typeface="+mn-lt"/>
              </a:rPr>
              <a:t> </a:t>
            </a:r>
            <a:r>
              <a:rPr lang="en-US" sz="1200" kern="1200" dirty="0" err="1">
                <a:solidFill>
                  <a:schemeClr val="tx1"/>
                </a:solidFill>
                <a:effectLst/>
                <a:latin typeface="+mn-lt"/>
              </a:rPr>
              <a:t>institutos</a:t>
            </a:r>
            <a:r>
              <a:rPr lang="en-US" sz="1200" kern="1200" dirty="0">
                <a:solidFill>
                  <a:schemeClr val="tx1"/>
                </a:solidFill>
                <a:effectLst/>
                <a:latin typeface="+mn-lt"/>
              </a:rPr>
              <a:t> o </a:t>
            </a:r>
            <a:r>
              <a:rPr lang="en-US" sz="1200" kern="1200" dirty="0" err="1">
                <a:solidFill>
                  <a:schemeClr val="tx1"/>
                </a:solidFill>
                <a:effectLst/>
                <a:latin typeface="+mn-lt"/>
              </a:rPr>
              <a:t>asociaciones</a:t>
            </a:r>
            <a:r>
              <a:rPr lang="en-US" sz="1200" kern="1200" dirty="0">
                <a:solidFill>
                  <a:schemeClr val="tx1"/>
                </a:solidFill>
                <a:effectLst/>
                <a:latin typeface="+mn-lt"/>
              </a:rPr>
              <a:t> </a:t>
            </a:r>
            <a:r>
              <a:rPr lang="en-US" sz="1200" kern="1200" dirty="0" err="1">
                <a:solidFill>
                  <a:schemeClr val="tx1"/>
                </a:solidFill>
                <a:effectLst/>
                <a:latin typeface="+mn-lt"/>
              </a:rPr>
              <a:t>profesionales</a:t>
            </a:r>
            <a:r>
              <a:rPr lang="en-US" sz="1200" kern="1200" dirty="0">
                <a:solidFill>
                  <a:schemeClr val="tx1"/>
                </a:solidFill>
                <a:effectLst/>
                <a:latin typeface="+mn-lt"/>
              </a:rPr>
              <a:t> </a:t>
            </a:r>
            <a:r>
              <a:rPr lang="en-US" sz="1200" kern="1200" dirty="0" err="1">
                <a:solidFill>
                  <a:schemeClr val="tx1"/>
                </a:solidFill>
                <a:effectLst/>
                <a:latin typeface="+mn-lt"/>
              </a:rPr>
              <a:t>especialistas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a:t>
            </a:r>
          </a:p>
          <a:p>
            <a:r>
              <a:rPr lang="en-US" sz="1200" kern="1200" dirty="0">
                <a:solidFill>
                  <a:schemeClr val="tx1"/>
                </a:solidFill>
                <a:effectLst/>
                <a:latin typeface="+mn-lt"/>
              </a:rPr>
              <a:t>d. </a:t>
            </a:r>
            <a:r>
              <a:rPr lang="en-US" sz="1200" kern="1200" dirty="0" err="1">
                <a:solidFill>
                  <a:schemeClr val="tx1"/>
                </a:solidFill>
                <a:effectLst/>
                <a:latin typeface="+mn-lt"/>
              </a:rPr>
              <a:t>Reputación</a:t>
            </a:r>
            <a:r>
              <a:rPr lang="en-US" sz="1200" kern="1200" dirty="0">
                <a:solidFill>
                  <a:schemeClr val="tx1"/>
                </a:solidFill>
                <a:effectLst/>
                <a:latin typeface="+mn-lt"/>
              </a:rPr>
              <a:t> </a:t>
            </a:r>
            <a:r>
              <a:rPr lang="en-US" sz="1200" kern="1200" dirty="0" err="1">
                <a:solidFill>
                  <a:schemeClr val="tx1"/>
                </a:solidFill>
                <a:effectLst/>
                <a:latin typeface="+mn-lt"/>
              </a:rPr>
              <a:t>reconocida</a:t>
            </a:r>
            <a:r>
              <a:rPr lang="en-US" sz="1200" kern="1200" dirty="0">
                <a:solidFill>
                  <a:schemeClr val="tx1"/>
                </a:solidFill>
                <a:effectLst/>
                <a:latin typeface="+mn-lt"/>
              </a:rPr>
              <a:t> por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actividad</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área</a:t>
            </a:r>
            <a:r>
              <a:rPr lang="en-US" sz="1200" kern="1200" dirty="0">
                <a:solidFill>
                  <a:schemeClr val="tx1"/>
                </a:solidFill>
                <a:effectLst/>
                <a:latin typeface="+mn-lt"/>
              </a:rPr>
              <a:t> de </a:t>
            </a:r>
            <a:r>
              <a:rPr lang="en-US" sz="1200" kern="1200" dirty="0" err="1">
                <a:solidFill>
                  <a:schemeClr val="tx1"/>
                </a:solidFill>
                <a:effectLst/>
                <a:latin typeface="+mn-lt"/>
              </a:rPr>
              <a:t>especialización</a:t>
            </a:r>
            <a:r>
              <a:rPr lang="en-US" sz="1200" kern="1200" dirty="0">
                <a:solidFill>
                  <a:schemeClr val="tx1"/>
                </a:solidFill>
                <a:effectLst/>
                <a:latin typeface="+mn-lt"/>
              </a:rPr>
              <a:t> </a:t>
            </a:r>
            <a:r>
              <a:rPr lang="en-US" sz="1200" kern="1200" dirty="0" err="1">
                <a:solidFill>
                  <a:schemeClr val="tx1"/>
                </a:solidFill>
                <a:effectLst/>
                <a:latin typeface="+mn-lt"/>
              </a:rPr>
              <a:t>requerida</a:t>
            </a:r>
            <a:r>
              <a:rPr lang="en-US" sz="1200" kern="1200" dirty="0">
                <a:solidFill>
                  <a:schemeClr val="tx1"/>
                </a:solidFill>
                <a:effectLst/>
                <a:latin typeface="+mn-lt"/>
              </a:rPr>
              <a:t> (por </a:t>
            </a:r>
            <a:r>
              <a:rPr lang="en-US" sz="1200" kern="1200" dirty="0" err="1">
                <a:solidFill>
                  <a:schemeClr val="tx1"/>
                </a:solidFill>
                <a:effectLst/>
                <a:latin typeface="+mn-lt"/>
              </a:rPr>
              <a:t>ejemplo</a:t>
            </a:r>
            <a:r>
              <a:rPr lang="en-US" sz="1200" kern="1200" dirty="0">
                <a:solidFill>
                  <a:schemeClr val="tx1"/>
                </a:solidFill>
                <a:effectLst/>
                <a:latin typeface="+mn-lt"/>
              </a:rPr>
              <a:t>, ¿</a:t>
            </a:r>
            <a:r>
              <a:rPr lang="en-US" sz="1200" kern="1200" dirty="0" err="1">
                <a:solidFill>
                  <a:schemeClr val="tx1"/>
                </a:solidFill>
                <a:effectLst/>
                <a:latin typeface="+mn-lt"/>
              </a:rPr>
              <a:t>tiene</a:t>
            </a:r>
            <a:r>
              <a:rPr lang="en-US" sz="1200" kern="1200" dirty="0">
                <a:solidFill>
                  <a:schemeClr val="tx1"/>
                </a:solidFill>
                <a:effectLst/>
                <a:latin typeface="+mn-lt"/>
              </a:rPr>
              <a:t> el </a:t>
            </a:r>
            <a:r>
              <a:rPr lang="en-US" sz="1200" kern="1200" dirty="0" err="1">
                <a:solidFill>
                  <a:schemeClr val="tx1"/>
                </a:solidFill>
                <a:effectLst/>
                <a:latin typeface="+mn-lt"/>
              </a:rPr>
              <a:t>especialista</a:t>
            </a:r>
            <a:r>
              <a:rPr lang="en-US" sz="1200" kern="1200" dirty="0">
                <a:solidFill>
                  <a:schemeClr val="tx1"/>
                </a:solidFill>
                <a:effectLst/>
                <a:latin typeface="+mn-lt"/>
              </a:rPr>
              <a:t> </a:t>
            </a:r>
            <a:r>
              <a:rPr lang="en-US" sz="1200" kern="1200" dirty="0" err="1">
                <a:solidFill>
                  <a:schemeClr val="tx1"/>
                </a:solidFill>
                <a:effectLst/>
                <a:latin typeface="+mn-lt"/>
              </a:rPr>
              <a:t>algún</a:t>
            </a:r>
            <a:r>
              <a:rPr lang="en-US" sz="1200" kern="1200" dirty="0">
                <a:solidFill>
                  <a:schemeClr val="tx1"/>
                </a:solidFill>
                <a:effectLst/>
                <a:latin typeface="+mn-lt"/>
              </a:rPr>
              <a:t> </a:t>
            </a:r>
            <a:r>
              <a:rPr lang="en-US" sz="1200" kern="1200" dirty="0" err="1">
                <a:solidFill>
                  <a:schemeClr val="tx1"/>
                </a:solidFill>
                <a:effectLst/>
                <a:latin typeface="+mn-lt"/>
              </a:rPr>
              <a:t>premio</a:t>
            </a:r>
            <a:r>
              <a:rPr lang="en-US" sz="1200" kern="1200" dirty="0">
                <a:solidFill>
                  <a:schemeClr val="tx1"/>
                </a:solidFill>
                <a:effectLst/>
                <a:latin typeface="+mn-lt"/>
              </a:rPr>
              <a:t> por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trabajo</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Experiencia</a:t>
            </a:r>
            <a:r>
              <a:rPr lang="en-US" sz="1200" b="1" kern="1200" dirty="0">
                <a:solidFill>
                  <a:schemeClr val="tx1"/>
                </a:solidFill>
                <a:effectLst/>
                <a:latin typeface="+mn-lt"/>
              </a:rPr>
              <a:t> del </a:t>
            </a:r>
            <a:r>
              <a:rPr lang="en-US" sz="1200" b="1" kern="1200" dirty="0" err="1">
                <a:solidFill>
                  <a:schemeClr val="tx1"/>
                </a:solidFill>
                <a:effectLst/>
                <a:latin typeface="+mn-lt"/>
              </a:rPr>
              <a:t>especialista</a:t>
            </a:r>
            <a:endParaRPr lang="en-US" sz="1200" b="1" kern="1200" dirty="0">
              <a:solidFill>
                <a:schemeClr val="tx1"/>
              </a:solidFill>
              <a:effectLst/>
              <a:latin typeface="+mn-lt"/>
            </a:endParaRPr>
          </a:p>
          <a:p>
            <a:r>
              <a:rPr lang="en-US" sz="1200" kern="1200" dirty="0">
                <a:solidFill>
                  <a:schemeClr val="tx1"/>
                </a:solidFill>
                <a:effectLst/>
                <a:latin typeface="+mn-lt"/>
              </a:rPr>
              <a:t>a. </a:t>
            </a:r>
            <a:r>
              <a:rPr lang="en-US" sz="1200" kern="1200" dirty="0" err="1">
                <a:solidFill>
                  <a:schemeClr val="tx1"/>
                </a:solidFill>
                <a:effectLst/>
                <a:latin typeface="+mn-lt"/>
              </a:rPr>
              <a:t>Duración</a:t>
            </a:r>
            <a:r>
              <a:rPr lang="en-US" sz="1200" kern="1200" dirty="0">
                <a:solidFill>
                  <a:schemeClr val="tx1"/>
                </a:solidFill>
                <a:effectLst/>
                <a:latin typeface="+mn-lt"/>
              </a:rPr>
              <a:t> y </a:t>
            </a:r>
            <a:r>
              <a:rPr lang="en-US" sz="1200" kern="1200" dirty="0" err="1">
                <a:solidFill>
                  <a:schemeClr val="tx1"/>
                </a:solidFill>
                <a:effectLst/>
                <a:latin typeface="+mn-lt"/>
              </a:rPr>
              <a:t>naturaleza</a:t>
            </a:r>
            <a:r>
              <a:rPr lang="en-US" sz="1200" kern="1200" dirty="0">
                <a:solidFill>
                  <a:schemeClr val="tx1"/>
                </a:solidFill>
                <a:effectLst/>
                <a:latin typeface="+mn-lt"/>
              </a:rPr>
              <a:t> de la </a:t>
            </a:r>
            <a:r>
              <a:rPr lang="en-US" sz="1200" kern="1200" dirty="0" err="1">
                <a:solidFill>
                  <a:schemeClr val="tx1"/>
                </a:solidFill>
                <a:effectLst/>
                <a:latin typeface="+mn-lt"/>
              </a:rPr>
              <a:t>experiencia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este</a:t>
            </a:r>
            <a:r>
              <a:rPr lang="en-US" sz="1200" kern="1200" dirty="0">
                <a:solidFill>
                  <a:schemeClr val="tx1"/>
                </a:solidFill>
                <a:effectLst/>
                <a:latin typeface="+mn-lt"/>
              </a:rPr>
              <a:t> </a:t>
            </a:r>
            <a:r>
              <a:rPr lang="en-US" sz="1200" kern="1200" dirty="0" err="1">
                <a:solidFill>
                  <a:schemeClr val="tx1"/>
                </a:solidFill>
                <a:effectLst/>
                <a:latin typeface="+mn-lt"/>
              </a:rPr>
              <a:t>tipo</a:t>
            </a:r>
            <a:r>
              <a:rPr lang="en-US" sz="1200" kern="1200" dirty="0">
                <a:solidFill>
                  <a:schemeClr val="tx1"/>
                </a:solidFill>
                <a:effectLst/>
                <a:latin typeface="+mn-lt"/>
              </a:rPr>
              <a:t> de </a:t>
            </a:r>
            <a:r>
              <a:rPr lang="en-US" sz="1200" kern="1200" dirty="0" err="1">
                <a:solidFill>
                  <a:schemeClr val="tx1"/>
                </a:solidFill>
                <a:effectLst/>
                <a:latin typeface="+mn-lt"/>
              </a:rPr>
              <a:t>trabajo</a:t>
            </a:r>
            <a:r>
              <a:rPr lang="en-US" sz="1200" kern="1200" dirty="0">
                <a:solidFill>
                  <a:schemeClr val="tx1"/>
                </a:solidFill>
                <a:effectLst/>
                <a:latin typeface="+mn-lt"/>
              </a:rPr>
              <a:t>;</a:t>
            </a:r>
          </a:p>
          <a:p>
            <a:r>
              <a:rPr lang="en-US" sz="1200" kern="1200" dirty="0">
                <a:solidFill>
                  <a:schemeClr val="tx1"/>
                </a:solidFill>
                <a:effectLst/>
                <a:latin typeface="+mn-lt"/>
              </a:rPr>
              <a:t>b. Nivel y </a:t>
            </a:r>
            <a:r>
              <a:rPr lang="en-US" sz="1200" kern="1200" dirty="0" err="1">
                <a:solidFill>
                  <a:schemeClr val="tx1"/>
                </a:solidFill>
                <a:effectLst/>
                <a:latin typeface="+mn-lt"/>
              </a:rPr>
              <a:t>antigüedad</a:t>
            </a:r>
            <a:r>
              <a:rPr lang="en-US" sz="1200" kern="1200" dirty="0">
                <a:solidFill>
                  <a:schemeClr val="tx1"/>
                </a:solidFill>
                <a:effectLst/>
                <a:latin typeface="+mn-lt"/>
              </a:rPr>
              <a:t> </a:t>
            </a:r>
            <a:r>
              <a:rPr lang="en-US" sz="1200" kern="1200" dirty="0" err="1">
                <a:solidFill>
                  <a:schemeClr val="tx1"/>
                </a:solidFill>
                <a:effectLst/>
                <a:latin typeface="+mn-lt"/>
              </a:rPr>
              <a:t>alcanzados</a:t>
            </a:r>
            <a:r>
              <a:rPr lang="en-US" sz="1200" kern="1200" dirty="0">
                <a:solidFill>
                  <a:schemeClr val="tx1"/>
                </a:solidFill>
                <a:effectLst/>
                <a:latin typeface="+mn-lt"/>
              </a:rPr>
              <a:t>;</a:t>
            </a:r>
          </a:p>
          <a:p>
            <a:r>
              <a:rPr lang="en-US" sz="1200" kern="1200" dirty="0">
                <a:solidFill>
                  <a:schemeClr val="tx1"/>
                </a:solidFill>
                <a:effectLst/>
                <a:latin typeface="+mn-lt"/>
              </a:rPr>
              <a:t>c. </a:t>
            </a:r>
            <a:r>
              <a:rPr lang="en-US" sz="1200" kern="1200" dirty="0" err="1">
                <a:solidFill>
                  <a:schemeClr val="tx1"/>
                </a:solidFill>
                <a:effectLst/>
                <a:latin typeface="+mn-lt"/>
              </a:rPr>
              <a:t>Número</a:t>
            </a:r>
            <a:r>
              <a:rPr lang="en-US" sz="1200" kern="1200" dirty="0">
                <a:solidFill>
                  <a:schemeClr val="tx1"/>
                </a:solidFill>
                <a:effectLst/>
                <a:latin typeface="+mn-lt"/>
              </a:rPr>
              <a:t> de </a:t>
            </a:r>
            <a:r>
              <a:rPr lang="en-US" sz="1200" kern="1200" dirty="0" err="1">
                <a:solidFill>
                  <a:schemeClr val="tx1"/>
                </a:solidFill>
                <a:effectLst/>
                <a:latin typeface="+mn-lt"/>
              </a:rPr>
              <a:t>casos</a:t>
            </a:r>
            <a:r>
              <a:rPr lang="en-US" sz="1200" kern="1200" dirty="0">
                <a:solidFill>
                  <a:schemeClr val="tx1"/>
                </a:solidFill>
                <a:effectLst/>
                <a:latin typeface="+mn-lt"/>
              </a:rPr>
              <a:t> </a:t>
            </a:r>
            <a:r>
              <a:rPr lang="en-US" sz="1200" kern="1200" dirty="0" err="1">
                <a:solidFill>
                  <a:schemeClr val="tx1"/>
                </a:solidFill>
                <a:effectLst/>
                <a:latin typeface="+mn-lt"/>
              </a:rPr>
              <a:t>judiciales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que </a:t>
            </a:r>
            <a:r>
              <a:rPr lang="en-US" sz="1200" kern="1200" dirty="0" err="1">
                <a:solidFill>
                  <a:schemeClr val="tx1"/>
                </a:solidFill>
                <a:effectLst/>
                <a:latin typeface="+mn-lt"/>
              </a:rPr>
              <a:t>haya</a:t>
            </a:r>
            <a:r>
              <a:rPr lang="en-US" sz="1200" kern="1200" dirty="0">
                <a:solidFill>
                  <a:schemeClr val="tx1"/>
                </a:solidFill>
                <a:effectLst/>
                <a:latin typeface="+mn-lt"/>
              </a:rPr>
              <a:t> </a:t>
            </a:r>
            <a:r>
              <a:rPr lang="en-US" sz="1200" kern="1200" dirty="0" err="1">
                <a:solidFill>
                  <a:schemeClr val="tx1"/>
                </a:solidFill>
                <a:effectLst/>
                <a:latin typeface="+mn-lt"/>
              </a:rPr>
              <a:t>estado</a:t>
            </a:r>
            <a:r>
              <a:rPr lang="en-US" sz="1200" kern="1200" dirty="0">
                <a:solidFill>
                  <a:schemeClr val="tx1"/>
                </a:solidFill>
                <a:effectLst/>
                <a:latin typeface="+mn-lt"/>
              </a:rPr>
              <a:t> </a:t>
            </a:r>
            <a:r>
              <a:rPr lang="en-US" sz="1200" kern="1200" dirty="0" err="1">
                <a:solidFill>
                  <a:schemeClr val="tx1"/>
                </a:solidFill>
                <a:effectLst/>
                <a:latin typeface="+mn-lt"/>
              </a:rPr>
              <a:t>involucrado</a:t>
            </a:r>
            <a:r>
              <a:rPr lang="en-US" sz="1200" kern="1200" dirty="0">
                <a:solidFill>
                  <a:schemeClr val="tx1"/>
                </a:solidFill>
                <a:effectLst/>
                <a:latin typeface="+mn-lt"/>
              </a:rPr>
              <a:t>;</a:t>
            </a:r>
          </a:p>
          <a:p>
            <a:r>
              <a:rPr lang="en-US" sz="1200" kern="1200" dirty="0">
                <a:solidFill>
                  <a:schemeClr val="tx1"/>
                </a:solidFill>
                <a:effectLst/>
                <a:latin typeface="+mn-lt"/>
              </a:rPr>
              <a:t>d. Tipo y </a:t>
            </a:r>
            <a:r>
              <a:rPr lang="en-US" sz="1200" kern="1200" dirty="0" err="1">
                <a:solidFill>
                  <a:schemeClr val="tx1"/>
                </a:solidFill>
                <a:effectLst/>
                <a:latin typeface="+mn-lt"/>
              </a:rPr>
              <a:t>complejidad</a:t>
            </a:r>
            <a:r>
              <a:rPr lang="en-US" sz="1200" kern="1200" dirty="0">
                <a:solidFill>
                  <a:schemeClr val="tx1"/>
                </a:solidFill>
                <a:effectLst/>
                <a:latin typeface="+mn-lt"/>
              </a:rPr>
              <a:t> de los </a:t>
            </a:r>
            <a:r>
              <a:rPr lang="en-US" sz="1200" kern="1200" dirty="0" err="1">
                <a:solidFill>
                  <a:schemeClr val="tx1"/>
                </a:solidFill>
                <a:effectLst/>
                <a:latin typeface="+mn-lt"/>
              </a:rPr>
              <a:t>casos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que </a:t>
            </a:r>
            <a:r>
              <a:rPr lang="en-US" sz="1200" kern="1200" dirty="0" err="1">
                <a:solidFill>
                  <a:schemeClr val="tx1"/>
                </a:solidFill>
                <a:effectLst/>
                <a:latin typeface="+mn-lt"/>
              </a:rPr>
              <a:t>participó</a:t>
            </a:r>
            <a:r>
              <a:rPr lang="en-US" sz="1200" kern="1200" dirty="0">
                <a:solidFill>
                  <a:schemeClr val="tx1"/>
                </a:solidFill>
                <a:effectLst/>
                <a:latin typeface="+mn-lt"/>
              </a:rPr>
              <a:t> el </a:t>
            </a:r>
            <a:r>
              <a:rPr lang="en-US" sz="1200" kern="1200" dirty="0" err="1">
                <a:solidFill>
                  <a:schemeClr val="tx1"/>
                </a:solidFill>
                <a:effectLst/>
                <a:latin typeface="+mn-lt"/>
              </a:rPr>
              <a:t>especialista</a:t>
            </a:r>
            <a:r>
              <a:rPr lang="en-US" sz="1200" kern="1200" dirty="0">
                <a:solidFill>
                  <a:schemeClr val="tx1"/>
                </a:solidFill>
                <a:effectLst/>
                <a:latin typeface="+mn-lt"/>
              </a:rPr>
              <a:t>;</a:t>
            </a:r>
          </a:p>
          <a:p>
            <a:r>
              <a:rPr dirty="0"/>
              <a:t>e. Prueba para demostrar el nivel y la calidad de la experiencia (por ejemplo, participación como ponente invitado en eventos con buena reputación, publicaciones en revistas reconocidas por </a:t>
            </a:r>
            <a:r>
              <a:rPr dirty="0" err="1"/>
              <a:t>colegas</a:t>
            </a:r>
            <a:r>
              <a:rPr dirty="0"/>
              <a:t>,</a:t>
            </a:r>
            <a:r>
              <a:rPr lang="es-ES" dirty="0"/>
              <a:t> </a:t>
            </a:r>
            <a:r>
              <a:rPr lang="en-US" sz="1200" kern="1200" dirty="0" err="1">
                <a:solidFill>
                  <a:schemeClr val="tx1"/>
                </a:solidFill>
                <a:effectLst/>
                <a:latin typeface="+mn-lt"/>
              </a:rPr>
              <a:t>nombramientos</a:t>
            </a:r>
            <a:r>
              <a:rPr lang="en-US" sz="1200" kern="1200" dirty="0">
                <a:solidFill>
                  <a:schemeClr val="tx1"/>
                </a:solidFill>
                <a:effectLst/>
                <a:latin typeface="+mn-lt"/>
              </a:rPr>
              <a:t> </a:t>
            </a:r>
            <a:r>
              <a:rPr lang="en-US" sz="1200" kern="1200" dirty="0" err="1">
                <a:solidFill>
                  <a:schemeClr val="tx1"/>
                </a:solidFill>
                <a:effectLst/>
                <a:latin typeface="+mn-lt"/>
              </a:rPr>
              <a:t>oficiales</a:t>
            </a:r>
            <a:r>
              <a:rPr lang="en-US" sz="1200" kern="1200" dirty="0">
                <a:solidFill>
                  <a:schemeClr val="tx1"/>
                </a:solidFill>
                <a:effectLst/>
                <a:latin typeface="+mn-lt"/>
              </a:rPr>
              <a:t> y </a:t>
            </a:r>
            <a:r>
              <a:rPr lang="en-US" sz="1200" kern="1200" dirty="0" err="1">
                <a:solidFill>
                  <a:schemeClr val="tx1"/>
                </a:solidFill>
                <a:effectLst/>
                <a:latin typeface="+mn-lt"/>
              </a:rPr>
              <a:t>honorarios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a:t>
            </a:r>
            <a:r>
              <a:rPr lang="en-US" sz="1200" kern="1200" dirty="0" err="1">
                <a:solidFill>
                  <a:schemeClr val="tx1"/>
                </a:solidFill>
                <a:effectLst/>
                <a:latin typeface="+mn-lt"/>
              </a:rPr>
              <a:t>relacionados</a:t>
            </a:r>
            <a:r>
              <a:rPr lang="en-US" sz="1200" kern="1200" dirty="0">
                <a:solidFill>
                  <a:schemeClr val="tx1"/>
                </a:solidFill>
                <a:effectLst/>
                <a:latin typeface="+mn-lt"/>
              </a:rPr>
              <a:t> con la </a:t>
            </a:r>
            <a:r>
              <a:rPr lang="en-US" sz="1200" kern="1200" dirty="0" err="1">
                <a:solidFill>
                  <a:schemeClr val="tx1"/>
                </a:solidFill>
                <a:effectLst/>
                <a:latin typeface="+mn-lt"/>
              </a:rPr>
              <a:t>especialidad</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Conocimiento</a:t>
            </a:r>
            <a:r>
              <a:rPr lang="en-US" sz="1200" b="1" kern="1200" dirty="0">
                <a:solidFill>
                  <a:schemeClr val="tx1"/>
                </a:solidFill>
                <a:effectLst/>
                <a:latin typeface="+mn-lt"/>
              </a:rPr>
              <a:t> de la </a:t>
            </a:r>
            <a:r>
              <a:rPr lang="en-US" sz="1200" b="1" kern="1200" dirty="0" err="1">
                <a:solidFill>
                  <a:schemeClr val="tx1"/>
                </a:solidFill>
                <a:effectLst/>
                <a:latin typeface="+mn-lt"/>
              </a:rPr>
              <a:t>investigación</a:t>
            </a:r>
            <a:endParaRPr lang="en-US" sz="1200" b="1" kern="1200" dirty="0">
              <a:solidFill>
                <a:schemeClr val="tx1"/>
              </a:solidFill>
              <a:effectLst/>
              <a:latin typeface="+mn-lt"/>
            </a:endParaRPr>
          </a:p>
          <a:p>
            <a:r>
              <a:rPr dirty="0"/>
              <a:t>Una comprensión de la naturaleza y las necesidades de una investigación en términos de confidencialidad, relevancia y la distinción entre información, inteligencia y prueba.</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Conocimiento</a:t>
            </a:r>
            <a:r>
              <a:rPr lang="en-US" sz="1200" b="1" kern="1200" dirty="0">
                <a:solidFill>
                  <a:schemeClr val="tx1"/>
                </a:solidFill>
                <a:effectLst/>
                <a:latin typeface="+mn-lt"/>
              </a:rPr>
              <a:t> contextual</a:t>
            </a:r>
          </a:p>
          <a:p>
            <a:r>
              <a:rPr dirty="0"/>
              <a:t>Una comprensión de la diferencia entre los enfoques, el lenguaje, las filosofías, las prácticas y los roles de la policía y la ley, y el conocimiento técnico requerido de la tecnología de la información, así como la familiaridad con el concepto de probabilidad en su sentido más amplio y conocer la diferencia entre y estándares legales de prueba.</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Conocimiento</a:t>
            </a:r>
            <a:r>
              <a:rPr lang="en-US" sz="1200" b="1" kern="1200" dirty="0">
                <a:solidFill>
                  <a:schemeClr val="tx1"/>
                </a:solidFill>
                <a:effectLst/>
                <a:latin typeface="+mn-lt"/>
              </a:rPr>
              <a:t> legal</a:t>
            </a:r>
          </a:p>
          <a:p>
            <a:r>
              <a:rPr lang="en-US" sz="1200" kern="1200" dirty="0">
                <a:solidFill>
                  <a:schemeClr val="tx1"/>
                </a:solidFill>
                <a:effectLst/>
                <a:latin typeface="+mn-lt"/>
              </a:rPr>
              <a:t>Una </a:t>
            </a:r>
            <a:r>
              <a:rPr lang="en-US" sz="1200" kern="1200" dirty="0" err="1">
                <a:solidFill>
                  <a:schemeClr val="tx1"/>
                </a:solidFill>
                <a:effectLst/>
                <a:latin typeface="+mn-lt"/>
              </a:rPr>
              <a:t>comprensión</a:t>
            </a:r>
            <a:r>
              <a:rPr lang="en-US" sz="1200" kern="1200" dirty="0">
                <a:solidFill>
                  <a:schemeClr val="tx1"/>
                </a:solidFill>
                <a:effectLst/>
                <a:latin typeface="+mn-lt"/>
              </a:rPr>
              <a:t> de los </a:t>
            </a:r>
            <a:r>
              <a:rPr lang="en-US" sz="1200" kern="1200" dirty="0" err="1">
                <a:solidFill>
                  <a:schemeClr val="tx1"/>
                </a:solidFill>
                <a:effectLst/>
                <a:latin typeface="+mn-lt"/>
              </a:rPr>
              <a:t>aspectos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de la ley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relación</a:t>
            </a:r>
            <a:r>
              <a:rPr lang="en-US" sz="1200" kern="1200" dirty="0">
                <a:solidFill>
                  <a:schemeClr val="tx1"/>
                </a:solidFill>
                <a:effectLst/>
                <a:latin typeface="+mn-lt"/>
              </a:rPr>
              <a:t> con:</a:t>
            </a:r>
          </a:p>
          <a:p>
            <a:r>
              <a:rPr lang="en-US" sz="1200" kern="1200" dirty="0">
                <a:solidFill>
                  <a:schemeClr val="tx1"/>
                </a:solidFill>
                <a:effectLst/>
                <a:latin typeface="+mn-lt"/>
              </a:rPr>
              <a:t>a. </a:t>
            </a:r>
            <a:r>
              <a:rPr lang="en-US" sz="1200" kern="1200" dirty="0" err="1">
                <a:solidFill>
                  <a:schemeClr val="tx1"/>
                </a:solidFill>
                <a:effectLst/>
                <a:latin typeface="+mn-lt"/>
              </a:rPr>
              <a:t>Declaraciones</a:t>
            </a:r>
            <a:r>
              <a:rPr lang="en-US" sz="1200" kern="1200" dirty="0">
                <a:solidFill>
                  <a:schemeClr val="tx1"/>
                </a:solidFill>
                <a:effectLst/>
                <a:latin typeface="+mn-lt"/>
              </a:rPr>
              <a:t>;</a:t>
            </a:r>
          </a:p>
          <a:p>
            <a:r>
              <a:rPr lang="en-US" sz="1200" kern="1200" dirty="0">
                <a:solidFill>
                  <a:schemeClr val="tx1"/>
                </a:solidFill>
                <a:effectLst/>
                <a:latin typeface="+mn-lt"/>
              </a:rPr>
              <a:t>b. </a:t>
            </a:r>
            <a:r>
              <a:rPr lang="en-US" sz="1200" kern="1200" dirty="0" err="1">
                <a:solidFill>
                  <a:schemeClr val="tx1"/>
                </a:solidFill>
                <a:effectLst/>
                <a:latin typeface="+mn-lt"/>
              </a:rPr>
              <a:t>Continuidad</a:t>
            </a:r>
            <a:r>
              <a:rPr lang="en-US" sz="1200" kern="1200" dirty="0">
                <a:solidFill>
                  <a:schemeClr val="tx1"/>
                </a:solidFill>
                <a:effectLst/>
                <a:latin typeface="+mn-lt"/>
              </a:rPr>
              <a:t>;</a:t>
            </a:r>
          </a:p>
          <a:p>
            <a:r>
              <a:rPr lang="en-US" sz="1200" kern="1200" dirty="0">
                <a:solidFill>
                  <a:schemeClr val="tx1"/>
                </a:solidFill>
                <a:effectLst/>
                <a:latin typeface="+mn-lt"/>
              </a:rPr>
              <a:t>c. </a:t>
            </a:r>
            <a:r>
              <a:rPr lang="en-US" sz="1200" kern="1200" dirty="0" err="1">
                <a:solidFill>
                  <a:schemeClr val="tx1"/>
                </a:solidFill>
                <a:effectLst/>
                <a:latin typeface="+mn-lt"/>
              </a:rPr>
              <a:t>Normas</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a:t>
            </a:r>
          </a:p>
          <a:p>
            <a:r>
              <a:rPr lang="en-US" sz="1200" kern="1200" dirty="0">
                <a:solidFill>
                  <a:schemeClr val="tx1"/>
                </a:solidFill>
                <a:effectLst/>
                <a:latin typeface="+mn-lt"/>
              </a:rPr>
              <a:t>d. </a:t>
            </a:r>
            <a:r>
              <a:rPr lang="en-US" sz="1200" kern="1200" dirty="0" err="1">
                <a:solidFill>
                  <a:schemeClr val="tx1"/>
                </a:solidFill>
                <a:effectLst/>
                <a:latin typeface="+mn-lt"/>
              </a:rPr>
              <a:t>Procedimientos</a:t>
            </a:r>
            <a:r>
              <a:rPr lang="en-US" sz="1200" kern="1200" dirty="0">
                <a:solidFill>
                  <a:schemeClr val="tx1"/>
                </a:solidFill>
                <a:effectLst/>
                <a:latin typeface="+mn-lt"/>
              </a:rPr>
              <a:t> </a:t>
            </a:r>
            <a:r>
              <a:rPr lang="en-US" sz="1200" kern="1200" dirty="0" err="1">
                <a:solidFill>
                  <a:schemeClr val="tx1"/>
                </a:solidFill>
                <a:effectLst/>
                <a:latin typeface="+mn-lt"/>
              </a:rPr>
              <a:t>judiciales</a:t>
            </a:r>
            <a:r>
              <a:rPr lang="en-US" sz="1200" kern="1200" dirty="0">
                <a:solidFill>
                  <a:schemeClr val="tx1"/>
                </a:solidFill>
                <a:effectLst/>
                <a:latin typeface="+mn-lt"/>
              </a:rPr>
              <a:t> (</a:t>
            </a:r>
            <a:r>
              <a:rPr lang="en-US" sz="1200" kern="1200" dirty="0" err="1">
                <a:solidFill>
                  <a:schemeClr val="tx1"/>
                </a:solidFill>
                <a:effectLst/>
                <a:latin typeface="+mn-lt"/>
              </a:rPr>
              <a:t>incluidas</a:t>
            </a:r>
            <a:r>
              <a:rPr lang="en-US" sz="1200" kern="1200" dirty="0">
                <a:solidFill>
                  <a:schemeClr val="tx1"/>
                </a:solidFill>
                <a:effectLst/>
                <a:latin typeface="+mn-lt"/>
              </a:rPr>
              <a:t> las </a:t>
            </a:r>
            <a:r>
              <a:rPr lang="en-US" sz="1200" kern="1200" dirty="0" err="1">
                <a:solidFill>
                  <a:schemeClr val="tx1"/>
                </a:solidFill>
                <a:effectLst/>
                <a:latin typeface="+mn-lt"/>
              </a:rPr>
              <a:t>diferencias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las </a:t>
            </a:r>
            <a:r>
              <a:rPr lang="en-US" sz="1200" kern="1200" dirty="0" err="1">
                <a:solidFill>
                  <a:schemeClr val="tx1"/>
                </a:solidFill>
                <a:effectLst/>
                <a:latin typeface="+mn-lt"/>
              </a:rPr>
              <a:t>funciones</a:t>
            </a:r>
            <a:r>
              <a:rPr lang="en-US" sz="1200" kern="1200" dirty="0">
                <a:solidFill>
                  <a:schemeClr val="tx1"/>
                </a:solidFill>
                <a:effectLst/>
                <a:latin typeface="+mn-lt"/>
              </a:rPr>
              <a:t> de </a:t>
            </a:r>
            <a:r>
              <a:rPr lang="en-US" sz="1200" kern="1200" dirty="0" err="1">
                <a:solidFill>
                  <a:schemeClr val="tx1"/>
                </a:solidFill>
                <a:effectLst/>
                <a:latin typeface="+mn-lt"/>
              </a:rPr>
              <a:t>defensa</a:t>
            </a:r>
            <a:r>
              <a:rPr lang="en-US" sz="1200" kern="1200" dirty="0">
                <a:solidFill>
                  <a:schemeClr val="tx1"/>
                </a:solidFill>
                <a:effectLst/>
                <a:latin typeface="+mn-lt"/>
              </a:rPr>
              <a:t> y </a:t>
            </a:r>
            <a:r>
              <a:rPr lang="en-US" sz="1200" kern="1200" dirty="0" err="1">
                <a:solidFill>
                  <a:schemeClr val="tx1"/>
                </a:solidFill>
                <a:effectLst/>
                <a:latin typeface="+mn-lt"/>
              </a:rPr>
              <a:t>enjuiciamiento</a:t>
            </a:r>
            <a:r>
              <a:rPr lang="en-US" sz="1200" kern="1200" dirty="0">
                <a:solidFill>
                  <a:schemeClr val="tx1"/>
                </a:solidFill>
                <a:effectLst/>
                <a:latin typeface="+mn-lt"/>
              </a:rPr>
              <a:t>);</a:t>
            </a:r>
          </a:p>
          <a:p>
            <a:r>
              <a:rPr lang="en-US" sz="1200" kern="1200" dirty="0">
                <a:solidFill>
                  <a:schemeClr val="tx1"/>
                </a:solidFill>
                <a:effectLst/>
                <a:latin typeface="+mn-lt"/>
              </a:rPr>
              <a:t>e. </a:t>
            </a:r>
            <a:r>
              <a:rPr lang="en-US" sz="1200" kern="1200" dirty="0" err="1">
                <a:solidFill>
                  <a:schemeClr val="tx1"/>
                </a:solidFill>
                <a:effectLst/>
                <a:latin typeface="+mn-lt"/>
              </a:rPr>
              <a:t>Comprensión</a:t>
            </a:r>
            <a:r>
              <a:rPr lang="en-US" sz="1200" kern="1200" dirty="0">
                <a:solidFill>
                  <a:schemeClr val="tx1"/>
                </a:solidFill>
                <a:effectLst/>
                <a:latin typeface="+mn-lt"/>
              </a:rPr>
              <a:t> </a:t>
            </a:r>
            <a:r>
              <a:rPr lang="en-US" sz="1200" kern="1200" dirty="0" err="1">
                <a:solidFill>
                  <a:schemeClr val="tx1"/>
                </a:solidFill>
                <a:effectLst/>
                <a:latin typeface="+mn-lt"/>
              </a:rPr>
              <a:t>clara</a:t>
            </a:r>
            <a:r>
              <a:rPr lang="en-US" sz="1200" kern="1200" dirty="0">
                <a:solidFill>
                  <a:schemeClr val="tx1"/>
                </a:solidFill>
                <a:effectLst/>
                <a:latin typeface="+mn-lt"/>
              </a:rPr>
              <a:t> de los roles y </a:t>
            </a:r>
            <a:r>
              <a:rPr lang="en-US" sz="1200" kern="1200" dirty="0" err="1">
                <a:solidFill>
                  <a:schemeClr val="tx1"/>
                </a:solidFill>
                <a:effectLst/>
                <a:latin typeface="+mn-lt"/>
              </a:rPr>
              <a:t>responsabilidades</a:t>
            </a:r>
            <a:r>
              <a:rPr lang="en-US" sz="1200" kern="1200" dirty="0">
                <a:solidFill>
                  <a:schemeClr val="tx1"/>
                </a:solidFill>
                <a:effectLst/>
                <a:latin typeface="+mn-lt"/>
              </a:rPr>
              <a:t> del </a:t>
            </a:r>
            <a:r>
              <a:rPr lang="en-US" sz="1200" kern="1200" dirty="0" err="1">
                <a:solidFill>
                  <a:schemeClr val="tx1"/>
                </a:solidFill>
                <a:effectLst/>
                <a:latin typeface="+mn-lt"/>
              </a:rPr>
              <a:t>testigo</a:t>
            </a:r>
            <a:r>
              <a:rPr lang="en-US" sz="1200" kern="1200" dirty="0">
                <a:solidFill>
                  <a:schemeClr val="tx1"/>
                </a:solidFill>
                <a:effectLst/>
                <a:latin typeface="+mn-lt"/>
              </a:rPr>
              <a:t> </a:t>
            </a:r>
            <a:r>
              <a:rPr lang="en-US" sz="1200" kern="1200" dirty="0" err="1">
                <a:solidFill>
                  <a:schemeClr val="tx1"/>
                </a:solidFill>
                <a:effectLst/>
                <a:latin typeface="+mn-lt"/>
              </a:rPr>
              <a:t>experto</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Habilidades</a:t>
            </a:r>
            <a:r>
              <a:rPr lang="en-US" sz="1200" b="1" kern="1200" dirty="0">
                <a:solidFill>
                  <a:schemeClr val="tx1"/>
                </a:solidFill>
                <a:effectLst/>
                <a:latin typeface="+mn-lt"/>
              </a:rPr>
              <a:t> de </a:t>
            </a:r>
            <a:r>
              <a:rPr lang="en-US" sz="1200" b="1" kern="1200" dirty="0" err="1">
                <a:solidFill>
                  <a:schemeClr val="tx1"/>
                </a:solidFill>
                <a:effectLst/>
                <a:latin typeface="+mn-lt"/>
              </a:rPr>
              <a:t>comunicación</a:t>
            </a:r>
            <a:endParaRPr lang="en-US" sz="1200" b="1" kern="1200" dirty="0">
              <a:solidFill>
                <a:schemeClr val="tx1"/>
              </a:solidFill>
              <a:effectLst/>
              <a:latin typeface="+mn-lt"/>
            </a:endParaRPr>
          </a:p>
          <a:p>
            <a:r>
              <a:rPr lang="en-US" sz="1200" kern="1200" dirty="0">
                <a:solidFill>
                  <a:schemeClr val="tx1"/>
                </a:solidFill>
                <a:effectLst/>
                <a:latin typeface="+mn-lt"/>
              </a:rPr>
              <a:t>La </a:t>
            </a:r>
            <a:r>
              <a:rPr lang="en-US" sz="1200" kern="1200" dirty="0" err="1">
                <a:solidFill>
                  <a:schemeClr val="tx1"/>
                </a:solidFill>
                <a:effectLst/>
                <a:latin typeface="+mn-lt"/>
              </a:rPr>
              <a:t>capacidad</a:t>
            </a:r>
            <a:r>
              <a:rPr lang="en-US" sz="1200" kern="1200" dirty="0">
                <a:solidFill>
                  <a:schemeClr val="tx1"/>
                </a:solidFill>
                <a:effectLst/>
                <a:latin typeface="+mn-lt"/>
              </a:rPr>
              <a:t> de </a:t>
            </a:r>
            <a:r>
              <a:rPr lang="en-US" sz="1200" kern="1200" dirty="0" err="1">
                <a:solidFill>
                  <a:schemeClr val="tx1"/>
                </a:solidFill>
                <a:effectLst/>
                <a:latin typeface="+mn-lt"/>
              </a:rPr>
              <a:t>expresar</a:t>
            </a:r>
            <a:r>
              <a:rPr lang="en-US" sz="1200" kern="1200" dirty="0">
                <a:solidFill>
                  <a:schemeClr val="tx1"/>
                </a:solidFill>
                <a:effectLst/>
                <a:latin typeface="+mn-lt"/>
              </a:rPr>
              <a:t> y </a:t>
            </a:r>
            <a:r>
              <a:rPr lang="en-US" sz="1200" kern="1200" dirty="0" err="1">
                <a:solidFill>
                  <a:schemeClr val="tx1"/>
                </a:solidFill>
                <a:effectLst/>
                <a:latin typeface="+mn-lt"/>
              </a:rPr>
              <a:t>explicar</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lenguaje</a:t>
            </a:r>
            <a:r>
              <a:rPr lang="en-US" sz="1200" kern="1200" dirty="0">
                <a:solidFill>
                  <a:schemeClr val="tx1"/>
                </a:solidFill>
                <a:effectLst/>
                <a:latin typeface="+mn-lt"/>
              </a:rPr>
              <a:t> </a:t>
            </a:r>
            <a:r>
              <a:rPr lang="en-US" sz="1200" kern="1200" dirty="0" err="1">
                <a:solidFill>
                  <a:schemeClr val="tx1"/>
                </a:solidFill>
                <a:effectLst/>
                <a:latin typeface="+mn-lt"/>
              </a:rPr>
              <a:t>ordinario</a:t>
            </a:r>
            <a:r>
              <a:rPr lang="en-US" sz="1200" kern="1200" dirty="0">
                <a:solidFill>
                  <a:schemeClr val="tx1"/>
                </a:solidFill>
                <a:effectLst/>
                <a:latin typeface="+mn-lt"/>
              </a:rPr>
              <a:t>:</a:t>
            </a:r>
          </a:p>
          <a:p>
            <a:r>
              <a:rPr lang="en-US" sz="1200" kern="1200" dirty="0">
                <a:solidFill>
                  <a:schemeClr val="tx1"/>
                </a:solidFill>
                <a:effectLst/>
                <a:latin typeface="+mn-lt"/>
              </a:rPr>
              <a:t>a. La </a:t>
            </a:r>
            <a:r>
              <a:rPr lang="en-US" sz="1200" kern="1200" dirty="0" err="1">
                <a:solidFill>
                  <a:schemeClr val="tx1"/>
                </a:solidFill>
                <a:effectLst/>
                <a:latin typeface="+mn-lt"/>
              </a:rPr>
              <a:t>naturaleza</a:t>
            </a:r>
            <a:r>
              <a:rPr lang="en-US" sz="1200" kern="1200" dirty="0">
                <a:solidFill>
                  <a:schemeClr val="tx1"/>
                </a:solidFill>
                <a:effectLst/>
                <a:latin typeface="+mn-lt"/>
              </a:rPr>
              <a:t> de la </a:t>
            </a:r>
            <a:r>
              <a:rPr lang="en-US" sz="1200" kern="1200" dirty="0" err="1">
                <a:solidFill>
                  <a:schemeClr val="tx1"/>
                </a:solidFill>
                <a:effectLst/>
                <a:latin typeface="+mn-lt"/>
              </a:rPr>
              <a:t>especialidad</a:t>
            </a:r>
            <a:r>
              <a:rPr lang="en-US" sz="1200" kern="1200" dirty="0">
                <a:solidFill>
                  <a:schemeClr val="tx1"/>
                </a:solidFill>
                <a:effectLst/>
                <a:latin typeface="+mn-lt"/>
              </a:rPr>
              <a:t>;</a:t>
            </a:r>
          </a:p>
          <a:p>
            <a:r>
              <a:rPr lang="en-US" sz="1200" kern="1200" dirty="0">
                <a:solidFill>
                  <a:schemeClr val="tx1"/>
                </a:solidFill>
                <a:effectLst/>
                <a:latin typeface="+mn-lt"/>
              </a:rPr>
              <a:t>b. Las </a:t>
            </a:r>
            <a:r>
              <a:rPr lang="en-US" sz="1200" kern="1200" dirty="0" err="1">
                <a:solidFill>
                  <a:schemeClr val="tx1"/>
                </a:solidFill>
                <a:effectLst/>
                <a:latin typeface="+mn-lt"/>
              </a:rPr>
              <a:t>técnicas</a:t>
            </a:r>
            <a:r>
              <a:rPr lang="en-US" sz="1200" kern="1200" dirty="0">
                <a:solidFill>
                  <a:schemeClr val="tx1"/>
                </a:solidFill>
                <a:effectLst/>
                <a:latin typeface="+mn-lt"/>
              </a:rPr>
              <a:t> y el </a:t>
            </a:r>
            <a:r>
              <a:rPr lang="en-US" sz="1200" kern="1200" dirty="0" err="1">
                <a:solidFill>
                  <a:schemeClr val="tx1"/>
                </a:solidFill>
                <a:effectLst/>
                <a:latin typeface="+mn-lt"/>
              </a:rPr>
              <a:t>equipo</a:t>
            </a:r>
            <a:r>
              <a:rPr lang="en-US" sz="1200" kern="1200" dirty="0">
                <a:solidFill>
                  <a:schemeClr val="tx1"/>
                </a:solidFill>
                <a:effectLst/>
                <a:latin typeface="+mn-lt"/>
              </a:rPr>
              <a:t> </a:t>
            </a:r>
            <a:r>
              <a:rPr lang="en-US" sz="1200" kern="1200" dirty="0" err="1">
                <a:solidFill>
                  <a:schemeClr val="tx1"/>
                </a:solidFill>
                <a:effectLst/>
                <a:latin typeface="+mn-lt"/>
              </a:rPr>
              <a:t>utilizado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examen</a:t>
            </a:r>
            <a:r>
              <a:rPr lang="en-US" sz="1200" kern="1200" dirty="0">
                <a:solidFill>
                  <a:schemeClr val="tx1"/>
                </a:solidFill>
                <a:effectLst/>
                <a:latin typeface="+mn-lt"/>
              </a:rPr>
              <a:t>;</a:t>
            </a:r>
          </a:p>
          <a:p>
            <a:r>
              <a:rPr lang="en-US" sz="1200" kern="1200" dirty="0">
                <a:solidFill>
                  <a:schemeClr val="tx1"/>
                </a:solidFill>
                <a:effectLst/>
                <a:latin typeface="+mn-lt"/>
              </a:rPr>
              <a:t>c. Los </a:t>
            </a:r>
            <a:r>
              <a:rPr lang="en-US" sz="1200" kern="1200" dirty="0" err="1">
                <a:solidFill>
                  <a:schemeClr val="tx1"/>
                </a:solidFill>
                <a:effectLst/>
                <a:latin typeface="+mn-lt"/>
              </a:rPr>
              <a:t>métodos</a:t>
            </a:r>
            <a:r>
              <a:rPr lang="en-US" sz="1200" kern="1200" dirty="0">
                <a:solidFill>
                  <a:schemeClr val="tx1"/>
                </a:solidFill>
                <a:effectLst/>
                <a:latin typeface="+mn-lt"/>
              </a:rPr>
              <a:t> de </a:t>
            </a:r>
            <a:r>
              <a:rPr lang="en-US" sz="1200" kern="1200" dirty="0" err="1">
                <a:solidFill>
                  <a:schemeClr val="tx1"/>
                </a:solidFill>
                <a:effectLst/>
                <a:latin typeface="+mn-lt"/>
              </a:rPr>
              <a:t>interpretación</a:t>
            </a:r>
            <a:r>
              <a:rPr lang="en-US" sz="1200" kern="1200" dirty="0">
                <a:solidFill>
                  <a:schemeClr val="tx1"/>
                </a:solidFill>
                <a:effectLst/>
                <a:latin typeface="+mn-lt"/>
              </a:rPr>
              <a:t> </a:t>
            </a:r>
            <a:r>
              <a:rPr lang="en-US" sz="1200" kern="1200" dirty="0" err="1">
                <a:solidFill>
                  <a:schemeClr val="tx1"/>
                </a:solidFill>
                <a:effectLst/>
                <a:latin typeface="+mn-lt"/>
              </a:rPr>
              <a:t>utilizados</a:t>
            </a:r>
            <a:r>
              <a:rPr lang="en-US" sz="1200" kern="1200" dirty="0">
                <a:solidFill>
                  <a:schemeClr val="tx1"/>
                </a:solidFill>
                <a:effectLst/>
                <a:latin typeface="+mn-lt"/>
              </a:rPr>
              <a:t>;</a:t>
            </a:r>
          </a:p>
          <a:p>
            <a:r>
              <a:rPr lang="en-US" sz="1200" kern="1200" dirty="0">
                <a:solidFill>
                  <a:schemeClr val="tx1"/>
                </a:solidFill>
                <a:effectLst/>
                <a:latin typeface="+mn-lt"/>
              </a:rPr>
              <a:t>d. Las </a:t>
            </a:r>
            <a:r>
              <a:rPr lang="en-US" sz="1200" kern="1200" dirty="0" err="1">
                <a:solidFill>
                  <a:schemeClr val="tx1"/>
                </a:solidFill>
                <a:effectLst/>
                <a:latin typeface="+mn-lt"/>
              </a:rPr>
              <a:t>fortalezas</a:t>
            </a:r>
            <a:r>
              <a:rPr lang="en-US" sz="1200" kern="1200" dirty="0">
                <a:solidFill>
                  <a:schemeClr val="tx1"/>
                </a:solidFill>
                <a:effectLst/>
                <a:latin typeface="+mn-lt"/>
              </a:rPr>
              <a:t> y </a:t>
            </a:r>
            <a:r>
              <a:rPr lang="en-US" sz="1200" kern="1200" dirty="0" err="1">
                <a:solidFill>
                  <a:schemeClr val="tx1"/>
                </a:solidFill>
                <a:effectLst/>
                <a:latin typeface="+mn-lt"/>
              </a:rPr>
              <a:t>debilidades</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a:t>
            </a:r>
          </a:p>
          <a:p>
            <a:r>
              <a:rPr lang="en-US" sz="1200" kern="1200" dirty="0">
                <a:solidFill>
                  <a:schemeClr val="tx1"/>
                </a:solidFill>
                <a:effectLst/>
                <a:latin typeface="+mn-lt"/>
              </a:rPr>
              <a:t>e. </a:t>
            </a:r>
            <a:r>
              <a:rPr lang="en-US" sz="1200" kern="1200" dirty="0" err="1">
                <a:solidFill>
                  <a:schemeClr val="tx1"/>
                </a:solidFill>
                <a:effectLst/>
                <a:latin typeface="+mn-lt"/>
              </a:rPr>
              <a:t>Cualquier</a:t>
            </a:r>
            <a:r>
              <a:rPr lang="en-US" sz="1200" kern="1200" dirty="0">
                <a:solidFill>
                  <a:schemeClr val="tx1"/>
                </a:solidFill>
                <a:effectLst/>
                <a:latin typeface="+mn-lt"/>
              </a:rPr>
              <a:t> </a:t>
            </a:r>
            <a:r>
              <a:rPr lang="en-US" sz="1200" kern="1200" dirty="0" err="1">
                <a:solidFill>
                  <a:schemeClr val="tx1"/>
                </a:solidFill>
                <a:effectLst/>
                <a:latin typeface="+mn-lt"/>
              </a:rPr>
              <a:t>posible</a:t>
            </a:r>
            <a:r>
              <a:rPr lang="en-US" sz="1200" kern="1200" dirty="0">
                <a:solidFill>
                  <a:schemeClr val="tx1"/>
                </a:solidFill>
                <a:effectLst/>
                <a:latin typeface="+mn-lt"/>
              </a:rPr>
              <a:t> </a:t>
            </a:r>
            <a:r>
              <a:rPr lang="en-US" sz="1200" kern="1200" dirty="0" err="1">
                <a:solidFill>
                  <a:schemeClr val="tx1"/>
                </a:solidFill>
                <a:effectLst/>
                <a:latin typeface="+mn-lt"/>
              </a:rPr>
              <a:t>explicación</a:t>
            </a:r>
            <a:r>
              <a:rPr lang="en-US" sz="1200" kern="1200" dirty="0">
                <a:solidFill>
                  <a:schemeClr val="tx1"/>
                </a:solidFill>
                <a:effectLst/>
                <a:latin typeface="+mn-lt"/>
              </a:rPr>
              <a:t> </a:t>
            </a:r>
            <a:r>
              <a:rPr lang="en-US" sz="1200" kern="1200" dirty="0" err="1">
                <a:solidFill>
                  <a:schemeClr val="tx1"/>
                </a:solidFill>
                <a:effectLst/>
                <a:latin typeface="+mn-lt"/>
              </a:rPr>
              <a:t>alternativa</a:t>
            </a:r>
            <a:r>
              <a:rPr lang="en-US" sz="1200" kern="1200" dirty="0">
                <a:solidFill>
                  <a:schemeClr val="tx1"/>
                </a:solidFill>
                <a:effectLst/>
                <a:latin typeface="+mn-lt"/>
              </a:rPr>
              <a:t> </a:t>
            </a:r>
            <a:r>
              <a:rPr lang="en-US" sz="1200" kern="1200" dirty="0" err="1">
                <a:solidFill>
                  <a:schemeClr val="tx1"/>
                </a:solidFill>
                <a:effectLst/>
                <a:latin typeface="+mn-lt"/>
              </a:rPr>
              <a:t>respecto</a:t>
            </a:r>
            <a:r>
              <a:rPr lang="en-US" sz="1200" kern="1200" dirty="0">
                <a:solidFill>
                  <a:schemeClr val="tx1"/>
                </a:solidFill>
                <a:effectLst/>
                <a:latin typeface="+mn-lt"/>
              </a:rPr>
              <a:t> a los </a:t>
            </a:r>
            <a:r>
              <a:rPr lang="en-US" sz="1200" kern="1200" dirty="0" err="1">
                <a:solidFill>
                  <a:schemeClr val="tx1"/>
                </a:solidFill>
                <a:effectLst/>
                <a:latin typeface="+mn-lt"/>
              </a:rPr>
              <a:t>hechos</a:t>
            </a:r>
            <a:r>
              <a:rPr lang="en-US" sz="1200" kern="1200" dirty="0">
                <a:solidFill>
                  <a:schemeClr val="tx1"/>
                </a:solidFill>
                <a:effectLst/>
                <a:latin typeface="+mn-lt"/>
              </a:rPr>
              <a:t> </a:t>
            </a:r>
            <a:r>
              <a:rPr lang="en-US" sz="1200" kern="1200" dirty="0" err="1">
                <a:solidFill>
                  <a:schemeClr val="tx1"/>
                </a:solidFill>
                <a:effectLst/>
                <a:latin typeface="+mn-lt"/>
              </a:rPr>
              <a:t>descubiertos</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General</a:t>
            </a:r>
          </a:p>
          <a:p>
            <a:r>
              <a:rPr dirty="0"/>
              <a:t>a. Es posible que el experto deba tener la seguridad habilitada al nivel de seguridad apropiado para manejar el material probatorio;</a:t>
            </a:r>
          </a:p>
          <a:p>
            <a:r>
              <a:rPr dirty="0"/>
              <a:t>b. El experto debe firmar un Acuerdo de no divulgación (para garantizar que cualquier conocimiento adquirido durante el examen sea confidencial);</a:t>
            </a:r>
          </a:p>
          <a:p>
            <a:r>
              <a:rPr dirty="0"/>
              <a:t>c. Cuando sea pertinente, el experto debe estar al tanto de las directrices pertinentes sobre material relacionado con la pedofilia, incluido el efecto de dicho material en otras personas involucradas, y debe exigir que se evalúe el riesgo de forma apropiada;</a:t>
            </a:r>
          </a:p>
          <a:p>
            <a:r>
              <a:rPr dirty="0"/>
              <a:t>d. El especialista no deberá tener ningún conflicto de intereses y deberá estar obligado a hacer una declaración a tal efecto.</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75</a:t>
            </a:fld>
            <a:endParaRPr lang="es-ES"/>
          </a:p>
        </p:txBody>
      </p:sp>
    </p:spTree>
    <p:extLst>
      <p:ext uri="{BB962C8B-B14F-4D97-AF65-F5344CB8AC3E}">
        <p14:creationId xmlns:p14="http://schemas.microsoft.com/office/powerpoint/2010/main" val="1416342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kern="1200" dirty="0">
                <a:solidFill>
                  <a:schemeClr val="tx1"/>
                </a:solidFill>
                <a:effectLst/>
                <a:latin typeface="+mn-lt"/>
              </a:rPr>
              <a:t>¿</a:t>
            </a:r>
            <a:r>
              <a:rPr lang="en-US" sz="1200" b="1" kern="1200" dirty="0" err="1">
                <a:solidFill>
                  <a:schemeClr val="tx1"/>
                </a:solidFill>
                <a:effectLst/>
                <a:latin typeface="+mn-lt"/>
              </a:rPr>
              <a:t>Dónde</a:t>
            </a:r>
            <a:r>
              <a:rPr lang="en-US" sz="1200" b="1" kern="1200" dirty="0">
                <a:solidFill>
                  <a:schemeClr val="tx1"/>
                </a:solidFill>
                <a:effectLst/>
                <a:latin typeface="+mn-lt"/>
              </a:rPr>
              <a:t> se </a:t>
            </a:r>
            <a:r>
              <a:rPr lang="en-US" sz="1200" b="1" kern="1200" dirty="0" err="1">
                <a:solidFill>
                  <a:schemeClr val="tx1"/>
                </a:solidFill>
                <a:effectLst/>
                <a:latin typeface="+mn-lt"/>
              </a:rPr>
              <a:t>alojan</a:t>
            </a:r>
            <a:r>
              <a:rPr lang="en-US" sz="1200" b="1" kern="1200" dirty="0">
                <a:solidFill>
                  <a:schemeClr val="tx1"/>
                </a:solidFill>
                <a:effectLst/>
                <a:latin typeface="+mn-lt"/>
              </a:rPr>
              <a:t> los </a:t>
            </a:r>
            <a:r>
              <a:rPr lang="en-US" sz="1200" b="1" kern="1200" dirty="0" err="1">
                <a:solidFill>
                  <a:schemeClr val="tx1"/>
                </a:solidFill>
                <a:effectLst/>
                <a:latin typeface="+mn-lt"/>
              </a:rPr>
              <a:t>datos</a:t>
            </a:r>
            <a:r>
              <a:rPr lang="en-US" sz="1200" b="1" kern="1200" dirty="0">
                <a:solidFill>
                  <a:schemeClr val="tx1"/>
                </a:solidFill>
                <a:effectLst/>
                <a:latin typeface="+mn-lt"/>
              </a:rPr>
              <a:t> (es </a:t>
            </a:r>
            <a:r>
              <a:rPr lang="en-US" sz="1200" b="1" kern="1200" dirty="0" err="1">
                <a:solidFill>
                  <a:schemeClr val="tx1"/>
                </a:solidFill>
                <a:effectLst/>
                <a:latin typeface="+mn-lt"/>
              </a:rPr>
              <a:t>decir</a:t>
            </a:r>
            <a:r>
              <a:rPr lang="en-US" sz="1200" b="1" kern="1200" dirty="0">
                <a:solidFill>
                  <a:schemeClr val="tx1"/>
                </a:solidFill>
                <a:effectLst/>
                <a:latin typeface="+mn-lt"/>
              </a:rPr>
              <a:t>, se </a:t>
            </a:r>
            <a:r>
              <a:rPr lang="en-US" sz="1200" b="1" kern="1200" dirty="0" err="1">
                <a:solidFill>
                  <a:schemeClr val="tx1"/>
                </a:solidFill>
                <a:effectLst/>
                <a:latin typeface="+mn-lt"/>
              </a:rPr>
              <a:t>almacenan</a:t>
            </a:r>
            <a:r>
              <a:rPr lang="en-US" sz="1200" b="1" kern="1200" dirty="0">
                <a:solidFill>
                  <a:schemeClr val="tx1"/>
                </a:solidFill>
                <a:effectLst/>
                <a:latin typeface="+mn-lt"/>
              </a:rPr>
              <a:t>)?</a:t>
            </a:r>
          </a:p>
          <a:p>
            <a:r>
              <a:rPr dirty="0"/>
              <a:t>Es habitual que los datos se alojen en un lugar que no sea donde el equipo está presente.</a:t>
            </a:r>
            <a:r>
              <a:rPr lang="en-US" sz="1200" kern="1200" dirty="0">
                <a:solidFill>
                  <a:schemeClr val="tx1"/>
                </a:solidFill>
                <a:effectLst/>
                <a:latin typeface="+mn-lt"/>
              </a:rPr>
              <a:t> </a:t>
            </a:r>
            <a:r>
              <a:rPr dirty="0"/>
              <a:t>Si llega a un registro sin considerar primero esta posibilidad, es posible que se requiera autorización legal adicional (especialmente si los datos se almacenan en una jurisdicción diferente) o pueden ser necesarias habilidades técnicas o equipos adicionales.</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a:t>
            </a:r>
            <a:r>
              <a:rPr lang="en-US" sz="1200" b="1" kern="1200" dirty="0" err="1">
                <a:solidFill>
                  <a:schemeClr val="tx1"/>
                </a:solidFill>
                <a:effectLst/>
                <a:latin typeface="+mn-lt"/>
              </a:rPr>
              <a:t>Cuán</a:t>
            </a:r>
            <a:r>
              <a:rPr lang="en-US" sz="1200" b="1" kern="1200" dirty="0">
                <a:solidFill>
                  <a:schemeClr val="tx1"/>
                </a:solidFill>
                <a:effectLst/>
                <a:latin typeface="+mn-lt"/>
              </a:rPr>
              <a:t> </a:t>
            </a:r>
            <a:r>
              <a:rPr lang="en-US" sz="1200" b="1" kern="1200" dirty="0" err="1">
                <a:solidFill>
                  <a:schemeClr val="tx1"/>
                </a:solidFill>
                <a:effectLst/>
                <a:latin typeface="+mn-lt"/>
              </a:rPr>
              <a:t>sofisticado</a:t>
            </a:r>
            <a:r>
              <a:rPr lang="en-US" sz="1200" b="1" kern="1200" dirty="0">
                <a:solidFill>
                  <a:schemeClr val="tx1"/>
                </a:solidFill>
                <a:effectLst/>
                <a:latin typeface="+mn-lt"/>
              </a:rPr>
              <a:t> es el </a:t>
            </a:r>
            <a:r>
              <a:rPr lang="en-US" sz="1200" b="1" kern="1200" dirty="0" err="1">
                <a:solidFill>
                  <a:schemeClr val="tx1"/>
                </a:solidFill>
                <a:effectLst/>
                <a:latin typeface="+mn-lt"/>
              </a:rPr>
              <a:t>sospechoso</a:t>
            </a:r>
            <a:r>
              <a:rPr lang="en-US" sz="1200" b="1" kern="1200" dirty="0">
                <a:solidFill>
                  <a:schemeClr val="tx1"/>
                </a:solidFill>
                <a:effectLst/>
                <a:latin typeface="+mn-lt"/>
              </a:rPr>
              <a:t>?</a:t>
            </a:r>
          </a:p>
          <a:p>
            <a:r>
              <a:rPr lang="en-US" sz="1200" kern="1200" dirty="0">
                <a:solidFill>
                  <a:schemeClr val="tx1"/>
                </a:solidFill>
                <a:effectLst/>
                <a:latin typeface="+mn-lt"/>
              </a:rPr>
              <a:t>Es </a:t>
            </a:r>
            <a:r>
              <a:rPr lang="en-US" sz="1200" kern="1200" dirty="0" err="1">
                <a:solidFill>
                  <a:schemeClr val="tx1"/>
                </a:solidFill>
                <a:effectLst/>
                <a:latin typeface="+mn-lt"/>
              </a:rPr>
              <a:t>aconsejable</a:t>
            </a:r>
            <a:r>
              <a:rPr lang="en-US" sz="1200" kern="1200" dirty="0">
                <a:solidFill>
                  <a:schemeClr val="tx1"/>
                </a:solidFill>
                <a:effectLst/>
                <a:latin typeface="+mn-lt"/>
              </a:rPr>
              <a:t> </a:t>
            </a:r>
            <a:r>
              <a:rPr lang="en-US" sz="1200" kern="1200" dirty="0" err="1">
                <a:solidFill>
                  <a:schemeClr val="tx1"/>
                </a:solidFill>
                <a:effectLst/>
                <a:latin typeface="+mn-lt"/>
              </a:rPr>
              <a:t>recopilar</a:t>
            </a:r>
            <a:r>
              <a:rPr lang="en-US" sz="1200" kern="1200" dirty="0">
                <a:solidFill>
                  <a:schemeClr val="tx1"/>
                </a:solidFill>
                <a:effectLst/>
                <a:latin typeface="+mn-lt"/>
              </a:rPr>
              <a:t> </a:t>
            </a:r>
            <a:r>
              <a:rPr lang="en-US" sz="1200" kern="1200" dirty="0" err="1">
                <a:solidFill>
                  <a:schemeClr val="tx1"/>
                </a:solidFill>
                <a:effectLst/>
                <a:latin typeface="+mn-lt"/>
              </a:rPr>
              <a:t>tanta</a:t>
            </a:r>
            <a:r>
              <a:rPr lang="en-US" sz="1200" kern="1200" dirty="0">
                <a:solidFill>
                  <a:schemeClr val="tx1"/>
                </a:solidFill>
                <a:effectLst/>
                <a:latin typeface="+mn-lt"/>
              </a:rPr>
              <a:t> </a:t>
            </a:r>
            <a:r>
              <a:rPr lang="en-US" sz="1200" kern="1200" dirty="0" err="1">
                <a:solidFill>
                  <a:schemeClr val="tx1"/>
                </a:solidFill>
                <a:effectLst/>
                <a:latin typeface="+mn-lt"/>
              </a:rPr>
              <a:t>información</a:t>
            </a:r>
            <a:r>
              <a:rPr lang="en-US" sz="1200" kern="1200" dirty="0">
                <a:solidFill>
                  <a:schemeClr val="tx1"/>
                </a:solidFill>
                <a:effectLst/>
                <a:latin typeface="+mn-lt"/>
              </a:rPr>
              <a:t> de </a:t>
            </a:r>
            <a:r>
              <a:rPr lang="en-US" sz="1200" kern="1200" dirty="0" err="1">
                <a:solidFill>
                  <a:schemeClr val="tx1"/>
                </a:solidFill>
                <a:effectLst/>
                <a:latin typeface="+mn-lt"/>
              </a:rPr>
              <a:t>inteligencia</a:t>
            </a:r>
            <a:r>
              <a:rPr lang="en-US" sz="1200" kern="1200" dirty="0">
                <a:solidFill>
                  <a:schemeClr val="tx1"/>
                </a:solidFill>
                <a:effectLst/>
                <a:latin typeface="+mn-lt"/>
              </a:rPr>
              <a:t> </a:t>
            </a:r>
            <a:r>
              <a:rPr lang="en-US" sz="1200" kern="1200" dirty="0" err="1">
                <a:solidFill>
                  <a:schemeClr val="tx1"/>
                </a:solidFill>
                <a:effectLst/>
                <a:latin typeface="+mn-lt"/>
              </a:rPr>
              <a:t>sobre</a:t>
            </a:r>
            <a:r>
              <a:rPr lang="en-US" sz="1200" kern="1200" dirty="0">
                <a:solidFill>
                  <a:schemeClr val="tx1"/>
                </a:solidFill>
                <a:effectLst/>
                <a:latin typeface="+mn-lt"/>
              </a:rPr>
              <a:t> el </a:t>
            </a:r>
            <a:r>
              <a:rPr lang="en-US" sz="1200" kern="1200" dirty="0" err="1">
                <a:solidFill>
                  <a:schemeClr val="tx1"/>
                </a:solidFill>
                <a:effectLst/>
                <a:latin typeface="+mn-lt"/>
              </a:rPr>
              <a:t>sospechoso</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sea </a:t>
            </a:r>
            <a:r>
              <a:rPr lang="en-US" sz="1200" kern="1200" dirty="0" err="1">
                <a:solidFill>
                  <a:schemeClr val="tx1"/>
                </a:solidFill>
                <a:effectLst/>
                <a:latin typeface="+mn-lt"/>
              </a:rPr>
              <a:t>posible</a:t>
            </a:r>
            <a:r>
              <a:rPr lang="en-US" sz="1200" kern="1200" dirty="0">
                <a:solidFill>
                  <a:schemeClr val="tx1"/>
                </a:solidFill>
                <a:effectLst/>
                <a:latin typeface="+mn-lt"/>
              </a:rPr>
              <a:t>. </a:t>
            </a:r>
            <a:r>
              <a:rPr dirty="0"/>
              <a:t>Un sospechoso con experiencia en informática puede haber implementado procedimientos contra las investigaciones forenses para interferir con la confiscación del equipo o la captura de datos (por ejemplo, pueden haber encriptado todos sus dispositivos de almacenamiento de datos o haber instalado datos de una sola clave en sus equipos).</a:t>
            </a:r>
            <a:r>
              <a:rPr lang="en-US" sz="1200" kern="1200" dirty="0">
                <a:solidFill>
                  <a:schemeClr val="tx1"/>
                </a:solidFill>
                <a:effectLst/>
                <a:latin typeface="+mn-lt"/>
              </a:rPr>
              <a:t> </a:t>
            </a:r>
            <a:r>
              <a:rPr dirty="0"/>
              <a:t>Si este es el caso, será necesario contar con contramedidas preparadas previamente.</a:t>
            </a:r>
            <a:r>
              <a:rPr lang="en-US" sz="1200" kern="1200" dirty="0">
                <a:solidFill>
                  <a:schemeClr val="tx1"/>
                </a:solidFill>
                <a:effectLst/>
                <a:latin typeface="+mn-lt"/>
              </a:rPr>
              <a:t> </a:t>
            </a:r>
            <a:r>
              <a:rPr dirty="0"/>
              <a:t>El sospechoso también puede haber almacenado datos en la nube o haber usado algún otro recurso en línea para que no se encuentren datos en sus equipos.</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¿Hay </a:t>
            </a:r>
            <a:r>
              <a:rPr lang="en-US" sz="1200" b="1" kern="1200" dirty="0" err="1">
                <a:solidFill>
                  <a:schemeClr val="tx1"/>
                </a:solidFill>
                <a:effectLst/>
                <a:latin typeface="+mn-lt"/>
              </a:rPr>
              <a:t>fuentes</a:t>
            </a:r>
            <a:r>
              <a:rPr lang="en-US" sz="1200" b="1" kern="1200" dirty="0">
                <a:solidFill>
                  <a:schemeClr val="tx1"/>
                </a:solidFill>
                <a:effectLst/>
                <a:latin typeface="+mn-lt"/>
              </a:rPr>
              <a:t> </a:t>
            </a:r>
            <a:r>
              <a:rPr lang="en-US" sz="1200" b="1" kern="1200" dirty="0" err="1">
                <a:solidFill>
                  <a:schemeClr val="tx1"/>
                </a:solidFill>
                <a:effectLst/>
                <a:latin typeface="+mn-lt"/>
              </a:rPr>
              <a:t>alternativas</a:t>
            </a:r>
            <a:r>
              <a:rPr lang="en-US" sz="1200" b="1" kern="1200" dirty="0">
                <a:solidFill>
                  <a:schemeClr val="tx1"/>
                </a:solidFill>
                <a:effectLst/>
                <a:latin typeface="+mn-lt"/>
              </a:rPr>
              <a:t> o </a:t>
            </a:r>
            <a:r>
              <a:rPr lang="en-US" sz="1200" b="1" kern="1200" dirty="0" err="1">
                <a:solidFill>
                  <a:schemeClr val="tx1"/>
                </a:solidFill>
                <a:effectLst/>
                <a:latin typeface="+mn-lt"/>
              </a:rPr>
              <a:t>complementarias</a:t>
            </a:r>
            <a:r>
              <a:rPr lang="en-US" sz="1200" b="1" kern="1200" dirty="0">
                <a:solidFill>
                  <a:schemeClr val="tx1"/>
                </a:solidFill>
                <a:effectLst/>
                <a:latin typeface="+mn-lt"/>
              </a:rPr>
              <a:t> de </a:t>
            </a:r>
            <a:r>
              <a:rPr lang="en-US" sz="1200" b="1" kern="1200" dirty="0" err="1">
                <a:solidFill>
                  <a:schemeClr val="tx1"/>
                </a:solidFill>
                <a:effectLst/>
                <a:latin typeface="+mn-lt"/>
              </a:rPr>
              <a:t>prueba</a:t>
            </a:r>
            <a:r>
              <a:rPr lang="en-US" sz="1200" b="1" kern="1200" dirty="0">
                <a:solidFill>
                  <a:schemeClr val="tx1"/>
                </a:solidFill>
                <a:effectLst/>
                <a:latin typeface="+mn-lt"/>
              </a:rPr>
              <a:t>?</a:t>
            </a:r>
          </a:p>
          <a:p>
            <a:r>
              <a:rPr dirty="0"/>
              <a:t>Antes de emprender cualquier acción que pueda implicar el contacto directo con un sospechoso, la confiscación de su equipo o la captura de sus datos, debe considerar durante la fase de planificación si hay otras fuentes preferibles de las cuales la </a:t>
            </a:r>
            <a:r>
              <a:rPr dirty="0" err="1"/>
              <a:t>misma</a:t>
            </a:r>
            <a:r>
              <a:rPr lang="es-ES" dirty="0"/>
              <a:t>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puede</a:t>
            </a:r>
            <a:r>
              <a:rPr lang="en-US" sz="1200" kern="1200" dirty="0">
                <a:solidFill>
                  <a:schemeClr val="tx1"/>
                </a:solidFill>
                <a:effectLst/>
                <a:latin typeface="+mn-lt"/>
              </a:rPr>
              <a:t> ser </a:t>
            </a:r>
            <a:r>
              <a:rPr lang="en-US" sz="1200" kern="1200" dirty="0" err="1">
                <a:solidFill>
                  <a:schemeClr val="tx1"/>
                </a:solidFill>
                <a:effectLst/>
                <a:latin typeface="+mn-lt"/>
              </a:rPr>
              <a:t>obtenida</a:t>
            </a:r>
            <a:r>
              <a:rPr lang="en-US" sz="1200" kern="1200" dirty="0">
                <a:solidFill>
                  <a:schemeClr val="tx1"/>
                </a:solidFill>
                <a:effectLst/>
                <a:latin typeface="+mn-lt"/>
              </a:rPr>
              <a:t>. </a:t>
            </a:r>
            <a:r>
              <a:rPr dirty="0"/>
              <a:t>Por ejemplo, podría considerar ponerse en contacto con otras partes en una transacción en línea (como un intercambio de correo electrónico), un tercero, como un proveedor de servicios de Internet (ISP) o un proveedor de servicios en línea.</a:t>
            </a:r>
            <a:r>
              <a:rPr lang="en-US" sz="1200" kern="1200" dirty="0">
                <a:solidFill>
                  <a:schemeClr val="tx1"/>
                </a:solidFill>
                <a:effectLst/>
                <a:latin typeface="+mn-lt"/>
              </a:rPr>
              <a:t> </a:t>
            </a:r>
            <a:r>
              <a:rPr dirty="0"/>
              <a:t>Con un mayor uso de la nube, los mismos datos pueden recuperarse de dicha fuente de terceros. </a:t>
            </a:r>
            <a:r>
              <a:rPr lang="es-ES" dirty="0"/>
              <a:t>R</a:t>
            </a:r>
            <a:r>
              <a:rPr dirty="0" err="1"/>
              <a:t>ecuperar</a:t>
            </a:r>
            <a:r>
              <a:rPr dirty="0"/>
              <a:t> datos del sospechoso o del titular de los </a:t>
            </a:r>
            <a:r>
              <a:rPr dirty="0" err="1"/>
              <a:t>datos</a:t>
            </a:r>
            <a:r>
              <a:rPr dirty="0"/>
              <a:t> </a:t>
            </a:r>
            <a:r>
              <a:rPr dirty="0" err="1"/>
              <a:t>alternativos</a:t>
            </a:r>
            <a:r>
              <a:rPr lang="es-ES" dirty="0"/>
              <a:t> se trata de una decisión táctica</a:t>
            </a:r>
            <a:r>
              <a:rPr dirty="0"/>
              <a:t>.</a:t>
            </a:r>
            <a:r>
              <a:rPr lang="en-US" sz="1200" kern="1200" dirty="0">
                <a:solidFill>
                  <a:schemeClr val="tx1"/>
                </a:solidFill>
                <a:effectLst/>
                <a:latin typeface="+mn-lt"/>
              </a:rPr>
              <a:t> </a:t>
            </a:r>
            <a:r>
              <a:rPr dirty="0"/>
              <a:t>En algunas jurisdicciones, los terceros están obligados por ley a notificar a sus clientes cualquier solicitud de acceso a datos que pueda alertar de forma inoportuna a un sospechoso e incitarlo a ocultar o destruir una prueba.</a:t>
            </a:r>
            <a:r>
              <a:rPr lang="en-US" sz="1200" kern="1200" dirty="0">
                <a:solidFill>
                  <a:schemeClr val="tx1"/>
                </a:solidFill>
                <a:effectLst/>
                <a:latin typeface="+mn-lt"/>
              </a:rPr>
              <a:t> </a:t>
            </a:r>
            <a:r>
              <a:rPr dirty="0"/>
              <a:t>El investigador o el fiscal a cargo deberá considerar cómo el procedimiento de recuperación de datos de terceros puede tener un impacto en la efectividad de una investigación (especialmente si los datos se mantienen en otra jurisdicción).</a:t>
            </a:r>
            <a:r>
              <a:rPr lang="en-US" sz="1200" kern="1200" dirty="0">
                <a:solidFill>
                  <a:schemeClr val="tx1"/>
                </a:solidFill>
                <a:effectLst/>
                <a:latin typeface="+mn-lt"/>
              </a:rPr>
              <a:t> </a:t>
            </a:r>
            <a:r>
              <a:rPr dirty="0"/>
              <a:t>También será importante decidir qué fuente de prueba es mejor para los fines de la investigación y más valiosa para su resultado final.</a:t>
            </a:r>
          </a:p>
          <a:p>
            <a:endParaRPr lang="es-ES" sz="1200" kern="1200" dirty="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76</a:t>
            </a:fld>
            <a:endParaRPr lang="es-ES"/>
          </a:p>
        </p:txBody>
      </p:sp>
    </p:spTree>
    <p:extLst>
      <p:ext uri="{BB962C8B-B14F-4D97-AF65-F5344CB8AC3E}">
        <p14:creationId xmlns:p14="http://schemas.microsoft.com/office/powerpoint/2010/main" val="323555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Las listas provistas en las siguientes diapositivas no son inclusivas y se recomienda que antes de pasar a los requisitos específicos de preparación y planificación, el formador pregunte a los delegados cuáles son las consideraciones y las anote en una pizarra blanca o pizarra de </a:t>
            </a:r>
            <a:r>
              <a:rPr dirty="0" err="1"/>
              <a:t>tizas</a:t>
            </a:r>
            <a:r>
              <a:rPr dirty="0"/>
              <a:t>.</a:t>
            </a:r>
            <a:r>
              <a:rPr lang="es-ES" dirty="0"/>
              <a:t> </a:t>
            </a:r>
            <a:r>
              <a:rPr dirty="0" err="1"/>
              <a:t>Esta</a:t>
            </a:r>
            <a:r>
              <a:rPr dirty="0"/>
              <a:t> lista proporcionada puede usarse como referencia durante su </a:t>
            </a:r>
            <a:r>
              <a:rPr dirty="0" err="1"/>
              <a:t>discusión</a:t>
            </a:r>
            <a:r>
              <a:rPr dirty="0"/>
              <a:t>.</a:t>
            </a:r>
            <a:r>
              <a:rPr lang="es-ES" dirty="0"/>
              <a:t> </a:t>
            </a:r>
            <a:r>
              <a:rPr dirty="0"/>
              <a:t>Los delegados pueden, por supuesto, hacer sugerencias que son pertinentes pero no están previstas en la lista provista.</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77</a:t>
            </a:fld>
            <a:endParaRPr lang="es-ES"/>
          </a:p>
        </p:txBody>
      </p:sp>
    </p:spTree>
    <p:extLst>
      <p:ext uri="{BB962C8B-B14F-4D97-AF65-F5344CB8AC3E}">
        <p14:creationId xmlns:p14="http://schemas.microsoft.com/office/powerpoint/2010/main" val="263086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78</a:t>
            </a:fld>
            <a:endParaRPr lang="es-ES"/>
          </a:p>
        </p:txBody>
      </p:sp>
    </p:spTree>
    <p:extLst>
      <p:ext uri="{BB962C8B-B14F-4D97-AF65-F5344CB8AC3E}">
        <p14:creationId xmlns:p14="http://schemas.microsoft.com/office/powerpoint/2010/main" val="225797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dirty="0"/>
              <a:t>Debido a que el análisis forense digital es tan complejo y se involucran muchas disciplinas diferentes, un examinador forense digital tiende a especializarse en un área de prueba electrónica.</a:t>
            </a:r>
            <a:r>
              <a:rPr lang="en-US" sz="1200" kern="1200" dirty="0">
                <a:solidFill>
                  <a:schemeClr val="tx1"/>
                </a:solidFill>
                <a:effectLst/>
                <a:latin typeface="+mn-lt"/>
              </a:rPr>
              <a:t> </a:t>
            </a:r>
            <a:r>
              <a:rPr dirty="0"/>
              <a:t>Esto significa que, en ocasiones, un investigador o fiscal puede necesitar contratar los servicios de un especialista digital para ayudarlo en situaciones técnicas particulares. Al seleccionar un especialista, puede ser útil ver alguna forma de acreditación formal otorgada por un cuerpo académico o profesional respetado.</a:t>
            </a:r>
            <a:r>
              <a:rPr lang="en-US" sz="1200" kern="1200" dirty="0">
                <a:solidFill>
                  <a:schemeClr val="tx1"/>
                </a:solidFill>
                <a:effectLst/>
                <a:latin typeface="+mn-lt"/>
              </a:rPr>
              <a:t> La </a:t>
            </a:r>
            <a:r>
              <a:rPr lang="en-US" sz="1200" kern="1200" dirty="0" err="1">
                <a:solidFill>
                  <a:schemeClr val="tx1"/>
                </a:solidFill>
                <a:effectLst/>
                <a:latin typeface="+mn-lt"/>
              </a:rPr>
              <a:t>acreditación</a:t>
            </a:r>
            <a:r>
              <a:rPr lang="en-US" sz="1200" kern="1200" dirty="0">
                <a:solidFill>
                  <a:schemeClr val="tx1"/>
                </a:solidFill>
                <a:effectLst/>
                <a:latin typeface="+mn-lt"/>
              </a:rPr>
              <a:t> </a:t>
            </a:r>
            <a:r>
              <a:rPr lang="en-US" sz="1200" kern="1200" dirty="0" err="1">
                <a:solidFill>
                  <a:schemeClr val="tx1"/>
                </a:solidFill>
                <a:effectLst/>
                <a:latin typeface="+mn-lt"/>
              </a:rPr>
              <a:t>representa</a:t>
            </a:r>
            <a:r>
              <a:rPr lang="en-US" sz="1200" kern="1200" dirty="0">
                <a:solidFill>
                  <a:schemeClr val="tx1"/>
                </a:solidFill>
                <a:effectLst/>
                <a:latin typeface="+mn-lt"/>
              </a:rPr>
              <a:t> un </a:t>
            </a:r>
            <a:r>
              <a:rPr lang="en-US" sz="1200" kern="1200" dirty="0" err="1">
                <a:solidFill>
                  <a:schemeClr val="tx1"/>
                </a:solidFill>
                <a:effectLst/>
                <a:latin typeface="+mn-lt"/>
              </a:rPr>
              <a:t>cierto</a:t>
            </a:r>
            <a:r>
              <a:rPr lang="en-US" sz="1200" kern="1200" dirty="0">
                <a:solidFill>
                  <a:schemeClr val="tx1"/>
                </a:solidFill>
                <a:effectLst/>
                <a:latin typeface="+mn-lt"/>
              </a:rPr>
              <a:t> </a:t>
            </a:r>
            <a:r>
              <a:rPr lang="en-US" sz="1200" kern="1200" dirty="0" err="1">
                <a:solidFill>
                  <a:schemeClr val="tx1"/>
                </a:solidFill>
                <a:effectLst/>
                <a:latin typeface="+mn-lt"/>
              </a:rPr>
              <a:t>nivel</a:t>
            </a:r>
            <a:r>
              <a:rPr lang="en-US" sz="1200" kern="1200" dirty="0">
                <a:solidFill>
                  <a:schemeClr val="tx1"/>
                </a:solidFill>
                <a:effectLst/>
                <a:latin typeface="+mn-lt"/>
              </a:rPr>
              <a:t> de </a:t>
            </a:r>
            <a:r>
              <a:rPr lang="en-US" sz="1200" kern="1200" dirty="0" err="1">
                <a:solidFill>
                  <a:schemeClr val="tx1"/>
                </a:solidFill>
                <a:effectLst/>
                <a:latin typeface="+mn-lt"/>
              </a:rPr>
              <a:t>educación</a:t>
            </a:r>
            <a:r>
              <a:rPr lang="en-US" sz="1200" kern="1200" dirty="0">
                <a:solidFill>
                  <a:schemeClr val="tx1"/>
                </a:solidFill>
                <a:effectLst/>
                <a:latin typeface="+mn-lt"/>
              </a:rPr>
              <a:t> y </a:t>
            </a:r>
            <a:r>
              <a:rPr dirty="0" err="1"/>
              <a:t>logro</a:t>
            </a:r>
            <a:r>
              <a:rPr dirty="0"/>
              <a:t> </a:t>
            </a:r>
            <a:r>
              <a:rPr dirty="0" err="1"/>
              <a:t>educativo</a:t>
            </a:r>
            <a:r>
              <a:rPr lang="es-ES" dirty="0"/>
              <a:t>,</a:t>
            </a:r>
            <a:r>
              <a:rPr dirty="0"/>
              <a:t> y proporciona una evaluación independiente de sus credenciales cuando su experiencia es examinada en el tribunal. Del mismo modo, ayuda a aumentar esa confianza una trayectoria de publicación en revistas reconocidas por colegas, experiencia en casos anteriores y una reputación profesional. </a:t>
            </a:r>
            <a:r>
              <a:rPr lang="en-US" sz="1200" kern="1200" dirty="0">
                <a:solidFill>
                  <a:schemeClr val="tx1"/>
                </a:solidFill>
                <a:effectLst/>
                <a:latin typeface="+mn-lt"/>
              </a:rPr>
              <a:t>El </a:t>
            </a:r>
            <a:r>
              <a:rPr lang="en-US" sz="1200" kern="1200" dirty="0" err="1">
                <a:solidFill>
                  <a:schemeClr val="tx1"/>
                </a:solidFill>
                <a:effectLst/>
                <a:latin typeface="+mn-lt"/>
              </a:rPr>
              <a:t>proceso</a:t>
            </a:r>
            <a:r>
              <a:rPr lang="en-US" sz="1200" kern="1200" dirty="0">
                <a:solidFill>
                  <a:schemeClr val="tx1"/>
                </a:solidFill>
                <a:effectLst/>
                <a:latin typeface="+mn-lt"/>
              </a:rPr>
              <a:t> de </a:t>
            </a:r>
            <a:r>
              <a:rPr lang="en-US" sz="1200" kern="1200" dirty="0" err="1">
                <a:solidFill>
                  <a:schemeClr val="tx1"/>
                </a:solidFill>
                <a:effectLst/>
                <a:latin typeface="+mn-lt"/>
              </a:rPr>
              <a:t>selección</a:t>
            </a:r>
            <a:r>
              <a:rPr lang="en-US" sz="1200" kern="1200" dirty="0">
                <a:solidFill>
                  <a:schemeClr val="tx1"/>
                </a:solidFill>
                <a:effectLst/>
                <a:latin typeface="+mn-lt"/>
              </a:rPr>
              <a:t> no debe ser al azar, </a:t>
            </a:r>
            <a:r>
              <a:rPr lang="en-US" sz="1200" kern="1200" dirty="0" err="1">
                <a:solidFill>
                  <a:schemeClr val="tx1"/>
                </a:solidFill>
                <a:effectLst/>
                <a:latin typeface="+mn-lt"/>
              </a:rPr>
              <a:t>sino</a:t>
            </a:r>
            <a:r>
              <a:rPr lang="en-US" sz="1200" kern="1200" dirty="0">
                <a:solidFill>
                  <a:schemeClr val="tx1"/>
                </a:solidFill>
                <a:effectLst/>
                <a:latin typeface="+mn-lt"/>
              </a:rPr>
              <a:t> </a:t>
            </a:r>
            <a:r>
              <a:rPr lang="en-US" sz="1200" kern="1200" dirty="0" err="1">
                <a:solidFill>
                  <a:schemeClr val="tx1"/>
                </a:solidFill>
                <a:effectLst/>
                <a:latin typeface="+mn-lt"/>
              </a:rPr>
              <a:t>activo</a:t>
            </a:r>
            <a:r>
              <a:rPr lang="en-US" sz="1200" kern="1200" dirty="0">
                <a:solidFill>
                  <a:schemeClr val="tx1"/>
                </a:solidFill>
                <a:effectLst/>
                <a:latin typeface="+mn-lt"/>
              </a:rPr>
              <a:t> y </a:t>
            </a:r>
            <a:r>
              <a:rPr lang="en-US" sz="1200" kern="1200" dirty="0" err="1">
                <a:solidFill>
                  <a:schemeClr val="tx1"/>
                </a:solidFill>
                <a:effectLst/>
                <a:latin typeface="+mn-lt"/>
              </a:rPr>
              <a:t>estructurado</a:t>
            </a:r>
            <a:r>
              <a:rPr lang="en-US" sz="1200" kern="1200" dirty="0">
                <a:solidFill>
                  <a:schemeClr val="tx1"/>
                </a:solidFill>
                <a:effectLst/>
                <a:latin typeface="+mn-lt"/>
              </a:rPr>
              <a:t> </a:t>
            </a:r>
            <a:r>
              <a:rPr lang="en-US" sz="1200" kern="1200" dirty="0" err="1">
                <a:solidFill>
                  <a:schemeClr val="tx1"/>
                </a:solidFill>
                <a:effectLst/>
                <a:latin typeface="+mn-lt"/>
              </a:rPr>
              <a:t>desde</a:t>
            </a:r>
            <a:r>
              <a:rPr lang="en-US" sz="1200" kern="1200" dirty="0">
                <a:solidFill>
                  <a:schemeClr val="tx1"/>
                </a:solidFill>
                <a:effectLst/>
                <a:latin typeface="+mn-lt"/>
              </a:rPr>
              <a:t> el </a:t>
            </a:r>
            <a:r>
              <a:rPr lang="en-US" sz="1200" kern="1200" dirty="0" err="1">
                <a:solidFill>
                  <a:schemeClr val="tx1"/>
                </a:solidFill>
                <a:effectLst/>
                <a:latin typeface="+mn-lt"/>
              </a:rPr>
              <a:t>comienzo</a:t>
            </a:r>
            <a:r>
              <a:rPr lang="en-US" sz="1200" kern="1200" dirty="0">
                <a:solidFill>
                  <a:schemeClr val="tx1"/>
                </a:solidFill>
                <a:effectLst/>
                <a:latin typeface="+mn-lt"/>
              </a:rPr>
              <a:t>.</a:t>
            </a:r>
            <a:r>
              <a:rPr dirty="0"/>
              <a:t> Las unidades de delitos informáticos pueden ofrecer asesoramiento adicional sobre los criterios de selección. Sin embargo, los siguientes criterios pueden ayudar a establecer el valor y la reputación de un testigo consultor independiente (estos criterios son los mismos que los presentados en la diapositiva 79 en relación con el testigo consultor).</a:t>
            </a:r>
          </a:p>
          <a:p>
            <a:endParaRPr lang="es-ES" sz="1200" b="1" kern="1200" dirty="0">
              <a:solidFill>
                <a:schemeClr val="tx1"/>
              </a:solidFill>
              <a:effectLst/>
              <a:latin typeface="+mn-lt"/>
              <a:ea typeface="+mn-ea"/>
              <a:cs typeface="+mn-cs"/>
            </a:endParaRPr>
          </a:p>
          <a:p>
            <a:r>
              <a:rPr lang="en-US" sz="1200" b="1" kern="1200" dirty="0" err="1">
                <a:solidFill>
                  <a:schemeClr val="tx1"/>
                </a:solidFill>
                <a:effectLst/>
                <a:latin typeface="+mn-lt"/>
              </a:rPr>
              <a:t>Habilidades</a:t>
            </a:r>
            <a:r>
              <a:rPr lang="en-US" sz="1200" b="1" kern="1200" dirty="0">
                <a:solidFill>
                  <a:schemeClr val="tx1"/>
                </a:solidFill>
                <a:effectLst/>
                <a:latin typeface="+mn-lt"/>
              </a:rPr>
              <a:t> </a:t>
            </a:r>
            <a:r>
              <a:rPr lang="en-US" sz="1200" b="1" kern="1200" dirty="0" err="1">
                <a:solidFill>
                  <a:schemeClr val="tx1"/>
                </a:solidFill>
                <a:effectLst/>
                <a:latin typeface="+mn-lt"/>
              </a:rPr>
              <a:t>especializadas</a:t>
            </a:r>
            <a:endParaRPr lang="en-US" sz="1200" b="1" kern="1200" dirty="0">
              <a:solidFill>
                <a:schemeClr val="tx1"/>
              </a:solidFill>
              <a:effectLst/>
              <a:latin typeface="+mn-lt"/>
            </a:endParaRPr>
          </a:p>
          <a:p>
            <a:r>
              <a:rPr lang="en-US" sz="1200" kern="1200" dirty="0">
                <a:solidFill>
                  <a:schemeClr val="tx1"/>
                </a:solidFill>
                <a:effectLst/>
                <a:latin typeface="+mn-lt"/>
              </a:rPr>
              <a:t>a. </a:t>
            </a:r>
            <a:r>
              <a:rPr lang="en-US" sz="1200" kern="1200" dirty="0" err="1">
                <a:solidFill>
                  <a:schemeClr val="tx1"/>
                </a:solidFill>
                <a:effectLst/>
                <a:latin typeface="+mn-lt"/>
              </a:rPr>
              <a:t>Cualificaciones</a:t>
            </a:r>
            <a:r>
              <a:rPr lang="en-US" sz="1200" kern="1200" dirty="0">
                <a:solidFill>
                  <a:schemeClr val="tx1"/>
                </a:solidFill>
                <a:effectLst/>
                <a:latin typeface="+mn-lt"/>
              </a:rPr>
              <a:t> </a:t>
            </a:r>
            <a:r>
              <a:rPr lang="en-US" sz="1200" kern="1200" dirty="0" err="1">
                <a:solidFill>
                  <a:schemeClr val="tx1"/>
                </a:solidFill>
                <a:effectLst/>
                <a:latin typeface="+mn-lt"/>
              </a:rPr>
              <a:t>académicas</a:t>
            </a:r>
            <a:r>
              <a:rPr lang="en-US" sz="1200" kern="1200" dirty="0">
                <a:solidFill>
                  <a:schemeClr val="tx1"/>
                </a:solidFill>
                <a:effectLst/>
                <a:latin typeface="+mn-lt"/>
              </a:rPr>
              <a:t> y </a:t>
            </a:r>
            <a:r>
              <a:rPr lang="en-US" sz="1200" kern="1200" dirty="0" err="1">
                <a:solidFill>
                  <a:schemeClr val="tx1"/>
                </a:solidFill>
                <a:effectLst/>
                <a:latin typeface="+mn-lt"/>
              </a:rPr>
              <a:t>profesionales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y </a:t>
            </a:r>
            <a:r>
              <a:rPr lang="en-US" sz="1200" kern="1200" dirty="0" err="1">
                <a:solidFill>
                  <a:schemeClr val="tx1"/>
                </a:solidFill>
                <a:effectLst/>
                <a:latin typeface="+mn-lt"/>
              </a:rPr>
              <a:t>acreditación</a:t>
            </a:r>
            <a:r>
              <a:rPr lang="en-US" sz="1200" kern="1200" dirty="0">
                <a:solidFill>
                  <a:schemeClr val="tx1"/>
                </a:solidFill>
                <a:effectLst/>
                <a:latin typeface="+mn-lt"/>
              </a:rPr>
              <a:t>;</a:t>
            </a:r>
          </a:p>
          <a:p>
            <a:r>
              <a:rPr lang="en-US" sz="1200" kern="1200" dirty="0">
                <a:solidFill>
                  <a:schemeClr val="tx1"/>
                </a:solidFill>
                <a:effectLst/>
                <a:latin typeface="+mn-lt"/>
              </a:rPr>
              <a:t>b. </a:t>
            </a:r>
            <a:r>
              <a:rPr lang="en-US" sz="1200" kern="1200" dirty="0" err="1">
                <a:solidFill>
                  <a:schemeClr val="tx1"/>
                </a:solidFill>
                <a:effectLst/>
                <a:latin typeface="+mn-lt"/>
              </a:rPr>
              <a:t>Habilidades</a:t>
            </a:r>
            <a:r>
              <a:rPr lang="en-US" sz="1200" kern="1200" dirty="0">
                <a:solidFill>
                  <a:schemeClr val="tx1"/>
                </a:solidFill>
                <a:effectLst/>
                <a:latin typeface="+mn-lt"/>
              </a:rPr>
              <a:t> </a:t>
            </a:r>
            <a:r>
              <a:rPr lang="en-US" sz="1200" kern="1200" dirty="0" err="1">
                <a:solidFill>
                  <a:schemeClr val="tx1"/>
                </a:solidFill>
                <a:effectLst/>
                <a:latin typeface="+mn-lt"/>
              </a:rPr>
              <a:t>específicas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para el </a:t>
            </a:r>
            <a:r>
              <a:rPr lang="en-US" sz="1200" kern="1200" dirty="0" err="1">
                <a:solidFill>
                  <a:schemeClr val="tx1"/>
                </a:solidFill>
                <a:effectLst/>
                <a:latin typeface="+mn-lt"/>
              </a:rPr>
              <a:t>caso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cuestión</a:t>
            </a:r>
            <a:r>
              <a:rPr lang="en-US" sz="1200" kern="1200" dirty="0">
                <a:solidFill>
                  <a:schemeClr val="tx1"/>
                </a:solidFill>
                <a:effectLst/>
                <a:latin typeface="+mn-lt"/>
              </a:rPr>
              <a:t>;</a:t>
            </a:r>
          </a:p>
          <a:p>
            <a:r>
              <a:rPr lang="en-US" sz="1200" kern="1200" dirty="0">
                <a:solidFill>
                  <a:schemeClr val="tx1"/>
                </a:solidFill>
                <a:effectLst/>
                <a:latin typeface="+mn-lt"/>
              </a:rPr>
              <a:t>c. </a:t>
            </a:r>
            <a:r>
              <a:rPr lang="en-US" sz="1200" kern="1200" dirty="0" err="1">
                <a:solidFill>
                  <a:schemeClr val="tx1"/>
                </a:solidFill>
                <a:effectLst/>
                <a:latin typeface="+mn-lt"/>
              </a:rPr>
              <a:t>Participación</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cualesquiera</a:t>
            </a:r>
            <a:r>
              <a:rPr lang="en-US" sz="1200" kern="1200" dirty="0">
                <a:solidFill>
                  <a:schemeClr val="tx1"/>
                </a:solidFill>
                <a:effectLst/>
                <a:latin typeface="+mn-lt"/>
              </a:rPr>
              <a:t> </a:t>
            </a:r>
            <a:r>
              <a:rPr lang="en-US" sz="1200" kern="1200" dirty="0" err="1">
                <a:solidFill>
                  <a:schemeClr val="tx1"/>
                </a:solidFill>
                <a:effectLst/>
                <a:latin typeface="+mn-lt"/>
              </a:rPr>
              <a:t>institutos</a:t>
            </a:r>
            <a:r>
              <a:rPr lang="en-US" sz="1200" kern="1200" dirty="0">
                <a:solidFill>
                  <a:schemeClr val="tx1"/>
                </a:solidFill>
                <a:effectLst/>
                <a:latin typeface="+mn-lt"/>
              </a:rPr>
              <a:t> o </a:t>
            </a:r>
            <a:r>
              <a:rPr lang="en-US" sz="1200" kern="1200" dirty="0" err="1">
                <a:solidFill>
                  <a:schemeClr val="tx1"/>
                </a:solidFill>
                <a:effectLst/>
                <a:latin typeface="+mn-lt"/>
              </a:rPr>
              <a:t>asociaciones</a:t>
            </a:r>
            <a:r>
              <a:rPr lang="en-US" sz="1200" kern="1200" dirty="0">
                <a:solidFill>
                  <a:schemeClr val="tx1"/>
                </a:solidFill>
                <a:effectLst/>
                <a:latin typeface="+mn-lt"/>
              </a:rPr>
              <a:t> </a:t>
            </a:r>
            <a:r>
              <a:rPr lang="en-US" sz="1200" kern="1200" dirty="0" err="1">
                <a:solidFill>
                  <a:schemeClr val="tx1"/>
                </a:solidFill>
                <a:effectLst/>
                <a:latin typeface="+mn-lt"/>
              </a:rPr>
              <a:t>profesionales</a:t>
            </a:r>
            <a:r>
              <a:rPr lang="en-US" sz="1200" kern="1200" dirty="0">
                <a:solidFill>
                  <a:schemeClr val="tx1"/>
                </a:solidFill>
                <a:effectLst/>
                <a:latin typeface="+mn-lt"/>
              </a:rPr>
              <a:t> </a:t>
            </a:r>
            <a:r>
              <a:rPr lang="en-US" sz="1200" kern="1200" dirty="0" err="1">
                <a:solidFill>
                  <a:schemeClr val="tx1"/>
                </a:solidFill>
                <a:effectLst/>
                <a:latin typeface="+mn-lt"/>
              </a:rPr>
              <a:t>especialistas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a:t>
            </a:r>
          </a:p>
          <a:p>
            <a:pPr marL="0" marR="0" indent="0" algn="l" defTabSz="457200" rtl="0" eaLnBrk="1" fontAlgn="auto" latinLnBrk="0" hangingPunct="1">
              <a:lnSpc>
                <a:spcPct val="100000"/>
              </a:lnSpc>
              <a:spcBef>
                <a:spcPts val="0"/>
              </a:spcBef>
              <a:spcAft>
                <a:spcPts val="0"/>
              </a:spcAft>
              <a:buClrTx/>
              <a:buSzTx/>
              <a:buFontTx/>
              <a:buNone/>
              <a:tabLst/>
              <a:defRPr/>
            </a:pPr>
            <a:r>
              <a:rPr dirty="0"/>
              <a:t>d. Reputación reconocida por su actividad en el área de especialización requerida (por ejemplo, ¿tiene el especialista algún premio por su trabajo?).</a:t>
            </a:r>
          </a:p>
          <a:p>
            <a:endParaRPr lang="es-ES" sz="1200" kern="1200" dirty="0">
              <a:solidFill>
                <a:schemeClr val="tx1"/>
              </a:solidFill>
              <a:effectLst/>
              <a:latin typeface="+mn-lt"/>
              <a:ea typeface="+mn-ea"/>
              <a:cs typeface="+mn-cs"/>
            </a:endParaRPr>
          </a:p>
          <a:p>
            <a:r>
              <a:rPr lang="en-US" sz="1200" b="1" kern="1200" dirty="0" err="1">
                <a:solidFill>
                  <a:schemeClr val="tx1"/>
                </a:solidFill>
                <a:effectLst/>
                <a:latin typeface="+mn-lt"/>
              </a:rPr>
              <a:t>Experiencia</a:t>
            </a:r>
            <a:r>
              <a:rPr lang="en-US" sz="1200" b="1" kern="1200" dirty="0">
                <a:solidFill>
                  <a:schemeClr val="tx1"/>
                </a:solidFill>
                <a:effectLst/>
                <a:latin typeface="+mn-lt"/>
              </a:rPr>
              <a:t> del </a:t>
            </a:r>
            <a:r>
              <a:rPr lang="en-US" sz="1200" b="1" kern="1200" dirty="0" err="1">
                <a:solidFill>
                  <a:schemeClr val="tx1"/>
                </a:solidFill>
                <a:effectLst/>
                <a:latin typeface="+mn-lt"/>
              </a:rPr>
              <a:t>especialista</a:t>
            </a:r>
            <a:endParaRPr lang="en-US" sz="1200" b="1" kern="1200" dirty="0">
              <a:solidFill>
                <a:schemeClr val="tx1"/>
              </a:solidFill>
              <a:effectLst/>
              <a:latin typeface="+mn-lt"/>
            </a:endParaRPr>
          </a:p>
          <a:p>
            <a:r>
              <a:rPr lang="en-US" sz="1200" kern="1200" dirty="0">
                <a:solidFill>
                  <a:schemeClr val="tx1"/>
                </a:solidFill>
                <a:effectLst/>
                <a:latin typeface="+mn-lt"/>
              </a:rPr>
              <a:t>a. </a:t>
            </a:r>
            <a:r>
              <a:rPr lang="en-US" sz="1200" kern="1200" dirty="0" err="1">
                <a:solidFill>
                  <a:schemeClr val="tx1"/>
                </a:solidFill>
                <a:effectLst/>
                <a:latin typeface="+mn-lt"/>
              </a:rPr>
              <a:t>Duración</a:t>
            </a:r>
            <a:r>
              <a:rPr lang="en-US" sz="1200" kern="1200" dirty="0">
                <a:solidFill>
                  <a:schemeClr val="tx1"/>
                </a:solidFill>
                <a:effectLst/>
                <a:latin typeface="+mn-lt"/>
              </a:rPr>
              <a:t> y </a:t>
            </a:r>
            <a:r>
              <a:rPr lang="en-US" sz="1200" kern="1200" dirty="0" err="1">
                <a:solidFill>
                  <a:schemeClr val="tx1"/>
                </a:solidFill>
                <a:effectLst/>
                <a:latin typeface="+mn-lt"/>
              </a:rPr>
              <a:t>naturaleza</a:t>
            </a:r>
            <a:r>
              <a:rPr lang="en-US" sz="1200" kern="1200" dirty="0">
                <a:solidFill>
                  <a:schemeClr val="tx1"/>
                </a:solidFill>
                <a:effectLst/>
                <a:latin typeface="+mn-lt"/>
              </a:rPr>
              <a:t> de la </a:t>
            </a:r>
            <a:r>
              <a:rPr lang="en-US" sz="1200" kern="1200" dirty="0" err="1">
                <a:solidFill>
                  <a:schemeClr val="tx1"/>
                </a:solidFill>
                <a:effectLst/>
                <a:latin typeface="+mn-lt"/>
              </a:rPr>
              <a:t>experiencia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este</a:t>
            </a:r>
            <a:r>
              <a:rPr lang="en-US" sz="1200" kern="1200" dirty="0">
                <a:solidFill>
                  <a:schemeClr val="tx1"/>
                </a:solidFill>
                <a:effectLst/>
                <a:latin typeface="+mn-lt"/>
              </a:rPr>
              <a:t> </a:t>
            </a:r>
            <a:r>
              <a:rPr lang="en-US" sz="1200" kern="1200" dirty="0" err="1">
                <a:solidFill>
                  <a:schemeClr val="tx1"/>
                </a:solidFill>
                <a:effectLst/>
                <a:latin typeface="+mn-lt"/>
              </a:rPr>
              <a:t>tipo</a:t>
            </a:r>
            <a:r>
              <a:rPr lang="en-US" sz="1200" kern="1200" dirty="0">
                <a:solidFill>
                  <a:schemeClr val="tx1"/>
                </a:solidFill>
                <a:effectLst/>
                <a:latin typeface="+mn-lt"/>
              </a:rPr>
              <a:t> de </a:t>
            </a:r>
            <a:r>
              <a:rPr lang="en-US" sz="1200" kern="1200" dirty="0" err="1">
                <a:solidFill>
                  <a:schemeClr val="tx1"/>
                </a:solidFill>
                <a:effectLst/>
                <a:latin typeface="+mn-lt"/>
              </a:rPr>
              <a:t>trabajo</a:t>
            </a:r>
            <a:r>
              <a:rPr lang="en-US" sz="1200" kern="1200" dirty="0">
                <a:solidFill>
                  <a:schemeClr val="tx1"/>
                </a:solidFill>
                <a:effectLst/>
                <a:latin typeface="+mn-lt"/>
              </a:rPr>
              <a:t>;</a:t>
            </a:r>
          </a:p>
          <a:p>
            <a:r>
              <a:rPr lang="en-US" sz="1200" kern="1200" dirty="0">
                <a:solidFill>
                  <a:schemeClr val="tx1"/>
                </a:solidFill>
                <a:effectLst/>
                <a:latin typeface="+mn-lt"/>
              </a:rPr>
              <a:t>b. Nivel y </a:t>
            </a:r>
            <a:r>
              <a:rPr lang="en-US" sz="1200" kern="1200" dirty="0" err="1">
                <a:solidFill>
                  <a:schemeClr val="tx1"/>
                </a:solidFill>
                <a:effectLst/>
                <a:latin typeface="+mn-lt"/>
              </a:rPr>
              <a:t>antigüedad</a:t>
            </a:r>
            <a:r>
              <a:rPr lang="en-US" sz="1200" kern="1200" dirty="0">
                <a:solidFill>
                  <a:schemeClr val="tx1"/>
                </a:solidFill>
                <a:effectLst/>
                <a:latin typeface="+mn-lt"/>
              </a:rPr>
              <a:t> </a:t>
            </a:r>
            <a:r>
              <a:rPr lang="en-US" sz="1200" kern="1200" dirty="0" err="1">
                <a:solidFill>
                  <a:schemeClr val="tx1"/>
                </a:solidFill>
                <a:effectLst/>
                <a:latin typeface="+mn-lt"/>
              </a:rPr>
              <a:t>alcanzados</a:t>
            </a:r>
            <a:r>
              <a:rPr lang="en-US" sz="1200" kern="1200" dirty="0">
                <a:solidFill>
                  <a:schemeClr val="tx1"/>
                </a:solidFill>
                <a:effectLst/>
                <a:latin typeface="+mn-lt"/>
              </a:rPr>
              <a:t>;</a:t>
            </a:r>
          </a:p>
          <a:p>
            <a:r>
              <a:rPr lang="en-US" sz="1200" kern="1200" dirty="0">
                <a:solidFill>
                  <a:schemeClr val="tx1"/>
                </a:solidFill>
                <a:effectLst/>
                <a:latin typeface="+mn-lt"/>
              </a:rPr>
              <a:t>c. </a:t>
            </a:r>
            <a:r>
              <a:rPr lang="en-US" sz="1200" kern="1200" dirty="0" err="1">
                <a:solidFill>
                  <a:schemeClr val="tx1"/>
                </a:solidFill>
                <a:effectLst/>
                <a:latin typeface="+mn-lt"/>
              </a:rPr>
              <a:t>Número</a:t>
            </a:r>
            <a:r>
              <a:rPr lang="en-US" sz="1200" kern="1200" dirty="0">
                <a:solidFill>
                  <a:schemeClr val="tx1"/>
                </a:solidFill>
                <a:effectLst/>
                <a:latin typeface="+mn-lt"/>
              </a:rPr>
              <a:t> de </a:t>
            </a:r>
            <a:r>
              <a:rPr lang="en-US" sz="1200" kern="1200" dirty="0" err="1">
                <a:solidFill>
                  <a:schemeClr val="tx1"/>
                </a:solidFill>
                <a:effectLst/>
                <a:latin typeface="+mn-lt"/>
              </a:rPr>
              <a:t>casos</a:t>
            </a:r>
            <a:r>
              <a:rPr lang="en-US" sz="1200" kern="1200" dirty="0">
                <a:solidFill>
                  <a:schemeClr val="tx1"/>
                </a:solidFill>
                <a:effectLst/>
                <a:latin typeface="+mn-lt"/>
              </a:rPr>
              <a:t> </a:t>
            </a:r>
            <a:r>
              <a:rPr lang="en-US" sz="1200" kern="1200" dirty="0" err="1">
                <a:solidFill>
                  <a:schemeClr val="tx1"/>
                </a:solidFill>
                <a:effectLst/>
                <a:latin typeface="+mn-lt"/>
              </a:rPr>
              <a:t>judiciales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que </a:t>
            </a:r>
            <a:r>
              <a:rPr lang="en-US" sz="1200" kern="1200" dirty="0" err="1">
                <a:solidFill>
                  <a:schemeClr val="tx1"/>
                </a:solidFill>
                <a:effectLst/>
                <a:latin typeface="+mn-lt"/>
              </a:rPr>
              <a:t>haya</a:t>
            </a:r>
            <a:r>
              <a:rPr lang="en-US" sz="1200" kern="1200" dirty="0">
                <a:solidFill>
                  <a:schemeClr val="tx1"/>
                </a:solidFill>
                <a:effectLst/>
                <a:latin typeface="+mn-lt"/>
              </a:rPr>
              <a:t> </a:t>
            </a:r>
            <a:r>
              <a:rPr lang="en-US" sz="1200" kern="1200" dirty="0" err="1">
                <a:solidFill>
                  <a:schemeClr val="tx1"/>
                </a:solidFill>
                <a:effectLst/>
                <a:latin typeface="+mn-lt"/>
              </a:rPr>
              <a:t>estado</a:t>
            </a:r>
            <a:r>
              <a:rPr lang="en-US" sz="1200" kern="1200" dirty="0">
                <a:solidFill>
                  <a:schemeClr val="tx1"/>
                </a:solidFill>
                <a:effectLst/>
                <a:latin typeface="+mn-lt"/>
              </a:rPr>
              <a:t> </a:t>
            </a:r>
            <a:r>
              <a:rPr lang="en-US" sz="1200" kern="1200" dirty="0" err="1">
                <a:solidFill>
                  <a:schemeClr val="tx1"/>
                </a:solidFill>
                <a:effectLst/>
                <a:latin typeface="+mn-lt"/>
              </a:rPr>
              <a:t>involucrado</a:t>
            </a:r>
            <a:r>
              <a:rPr lang="en-US" sz="1200" kern="1200" dirty="0">
                <a:solidFill>
                  <a:schemeClr val="tx1"/>
                </a:solidFill>
                <a:effectLst/>
                <a:latin typeface="+mn-lt"/>
              </a:rPr>
              <a:t>;</a:t>
            </a:r>
          </a:p>
          <a:p>
            <a:r>
              <a:rPr lang="en-US" sz="1200" kern="1200" dirty="0">
                <a:solidFill>
                  <a:schemeClr val="tx1"/>
                </a:solidFill>
                <a:effectLst/>
                <a:latin typeface="+mn-lt"/>
              </a:rPr>
              <a:t>d. Tipo y </a:t>
            </a:r>
            <a:r>
              <a:rPr lang="en-US" sz="1200" kern="1200" dirty="0" err="1">
                <a:solidFill>
                  <a:schemeClr val="tx1"/>
                </a:solidFill>
                <a:effectLst/>
                <a:latin typeface="+mn-lt"/>
              </a:rPr>
              <a:t>complejidad</a:t>
            </a:r>
            <a:r>
              <a:rPr lang="en-US" sz="1200" kern="1200" dirty="0">
                <a:solidFill>
                  <a:schemeClr val="tx1"/>
                </a:solidFill>
                <a:effectLst/>
                <a:latin typeface="+mn-lt"/>
              </a:rPr>
              <a:t> de los </a:t>
            </a:r>
            <a:r>
              <a:rPr lang="en-US" sz="1200" kern="1200" dirty="0" err="1">
                <a:solidFill>
                  <a:schemeClr val="tx1"/>
                </a:solidFill>
                <a:effectLst/>
                <a:latin typeface="+mn-lt"/>
              </a:rPr>
              <a:t>casos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que </a:t>
            </a:r>
            <a:r>
              <a:rPr lang="en-US" sz="1200" kern="1200" dirty="0" err="1">
                <a:solidFill>
                  <a:schemeClr val="tx1"/>
                </a:solidFill>
                <a:effectLst/>
                <a:latin typeface="+mn-lt"/>
              </a:rPr>
              <a:t>participó</a:t>
            </a:r>
            <a:r>
              <a:rPr lang="en-US" sz="1200" kern="1200" dirty="0">
                <a:solidFill>
                  <a:schemeClr val="tx1"/>
                </a:solidFill>
                <a:effectLst/>
                <a:latin typeface="+mn-lt"/>
              </a:rPr>
              <a:t> el </a:t>
            </a:r>
            <a:r>
              <a:rPr lang="en-US" sz="1200" kern="1200" dirty="0" err="1">
                <a:solidFill>
                  <a:schemeClr val="tx1"/>
                </a:solidFill>
                <a:effectLst/>
                <a:latin typeface="+mn-lt"/>
              </a:rPr>
              <a:t>especialista</a:t>
            </a:r>
            <a:r>
              <a:rPr lang="en-US" sz="1200" kern="1200" dirty="0">
                <a:solidFill>
                  <a:schemeClr val="tx1"/>
                </a:solidFill>
                <a:effectLst/>
                <a:latin typeface="+mn-lt"/>
              </a:rPr>
              <a:t>;</a:t>
            </a:r>
          </a:p>
          <a:p>
            <a:r>
              <a:rPr dirty="0"/>
              <a:t>e. Prueba para demostrar el nivel y la calidad de la experiencia (por ejemplo, participación como ponente invitado en eventos con buena reputación, publicaciones en revistas reconocidas por colegas, nombramientos oficiales y honorarios pertinentes de la especialidad).</a:t>
            </a:r>
          </a:p>
          <a:p>
            <a:endParaRPr lang="es-ES" sz="1200" b="1" kern="1200" dirty="0">
              <a:solidFill>
                <a:schemeClr val="tx1"/>
              </a:solidFill>
              <a:effectLst/>
              <a:latin typeface="+mn-lt"/>
              <a:ea typeface="+mn-ea"/>
              <a:cs typeface="+mn-cs"/>
            </a:endParaRPr>
          </a:p>
          <a:p>
            <a:r>
              <a:rPr lang="en-US" sz="1200" b="1" kern="1200" dirty="0" err="1">
                <a:solidFill>
                  <a:schemeClr val="tx1"/>
                </a:solidFill>
                <a:effectLst/>
                <a:latin typeface="+mn-lt"/>
              </a:rPr>
              <a:t>Conocimiento</a:t>
            </a:r>
            <a:r>
              <a:rPr lang="en-US" sz="1200" b="1" kern="1200" dirty="0">
                <a:solidFill>
                  <a:schemeClr val="tx1"/>
                </a:solidFill>
                <a:effectLst/>
                <a:latin typeface="+mn-lt"/>
              </a:rPr>
              <a:t> de la </a:t>
            </a:r>
            <a:r>
              <a:rPr lang="en-US" sz="1200" b="1" kern="1200" dirty="0" err="1">
                <a:solidFill>
                  <a:schemeClr val="tx1"/>
                </a:solidFill>
                <a:effectLst/>
                <a:latin typeface="+mn-lt"/>
              </a:rPr>
              <a:t>investigación</a:t>
            </a:r>
            <a:endParaRPr lang="en-US" sz="1200" b="1" kern="1200" dirty="0">
              <a:solidFill>
                <a:schemeClr val="tx1"/>
              </a:solidFill>
              <a:effectLst/>
              <a:latin typeface="+mn-lt"/>
            </a:endParaRPr>
          </a:p>
          <a:p>
            <a:r>
              <a:rPr dirty="0"/>
              <a:t>Una comprensión de la naturaleza y las necesidades de una investigación en términos de confidencialidad, relevancia y la distinción entre información, inteligencia y prueba.</a:t>
            </a:r>
          </a:p>
          <a:p>
            <a:endParaRPr lang="es-ES" sz="1200" b="1" kern="1200" dirty="0">
              <a:solidFill>
                <a:schemeClr val="tx1"/>
              </a:solidFill>
              <a:effectLst/>
              <a:latin typeface="+mn-lt"/>
              <a:ea typeface="+mn-ea"/>
              <a:cs typeface="+mn-cs"/>
            </a:endParaRPr>
          </a:p>
          <a:p>
            <a:r>
              <a:rPr lang="en-US" sz="1200" b="1" kern="1200" dirty="0" err="1">
                <a:solidFill>
                  <a:schemeClr val="tx1"/>
                </a:solidFill>
                <a:effectLst/>
                <a:latin typeface="+mn-lt"/>
              </a:rPr>
              <a:t>Conocimiento</a:t>
            </a:r>
            <a:r>
              <a:rPr lang="en-US" sz="1200" b="1" kern="1200" dirty="0">
                <a:solidFill>
                  <a:schemeClr val="tx1"/>
                </a:solidFill>
                <a:effectLst/>
                <a:latin typeface="+mn-lt"/>
              </a:rPr>
              <a:t> contextual</a:t>
            </a:r>
          </a:p>
          <a:p>
            <a:r>
              <a:rPr dirty="0"/>
              <a:t>Una comprensión de la diferencia entre los enfoques, el lenguaje, las filosofías, las prácticas y los roles de la policía y la ley, y el conocimiento técnico requerido de la tecnología de la información, así como la familiaridad con el concepto de probabilidad en su sentido más amplio y conocer la diferencia entre y estándares legales de prueba.</a:t>
            </a:r>
          </a:p>
          <a:p>
            <a:endParaRPr lang="es-ES" sz="1200" b="1" kern="1200" dirty="0">
              <a:solidFill>
                <a:schemeClr val="tx1"/>
              </a:solidFill>
              <a:effectLst/>
              <a:latin typeface="+mn-lt"/>
              <a:ea typeface="+mn-ea"/>
              <a:cs typeface="+mn-cs"/>
            </a:endParaRPr>
          </a:p>
          <a:p>
            <a:r>
              <a:rPr lang="en-US" sz="1200" b="1" kern="1200" dirty="0" err="1">
                <a:solidFill>
                  <a:schemeClr val="tx1"/>
                </a:solidFill>
                <a:effectLst/>
                <a:latin typeface="+mn-lt"/>
              </a:rPr>
              <a:t>Conocimiento</a:t>
            </a:r>
            <a:r>
              <a:rPr lang="en-US" sz="1200" b="1" kern="1200" dirty="0">
                <a:solidFill>
                  <a:schemeClr val="tx1"/>
                </a:solidFill>
                <a:effectLst/>
                <a:latin typeface="+mn-lt"/>
              </a:rPr>
              <a:t> legal</a:t>
            </a:r>
          </a:p>
          <a:p>
            <a:r>
              <a:rPr lang="en-US" sz="1200" kern="1200" dirty="0">
                <a:solidFill>
                  <a:schemeClr val="tx1"/>
                </a:solidFill>
                <a:effectLst/>
                <a:latin typeface="+mn-lt"/>
              </a:rPr>
              <a:t>Una </a:t>
            </a:r>
            <a:r>
              <a:rPr lang="en-US" sz="1200" kern="1200" dirty="0" err="1">
                <a:solidFill>
                  <a:schemeClr val="tx1"/>
                </a:solidFill>
                <a:effectLst/>
                <a:latin typeface="+mn-lt"/>
              </a:rPr>
              <a:t>comprensión</a:t>
            </a:r>
            <a:r>
              <a:rPr lang="en-US" sz="1200" kern="1200" dirty="0">
                <a:solidFill>
                  <a:schemeClr val="tx1"/>
                </a:solidFill>
                <a:effectLst/>
                <a:latin typeface="+mn-lt"/>
              </a:rPr>
              <a:t> de los </a:t>
            </a:r>
            <a:r>
              <a:rPr lang="en-US" sz="1200" kern="1200" dirty="0" err="1">
                <a:solidFill>
                  <a:schemeClr val="tx1"/>
                </a:solidFill>
                <a:effectLst/>
                <a:latin typeface="+mn-lt"/>
              </a:rPr>
              <a:t>aspectos</a:t>
            </a:r>
            <a:r>
              <a:rPr lang="en-US" sz="1200" kern="1200" dirty="0">
                <a:solidFill>
                  <a:schemeClr val="tx1"/>
                </a:solidFill>
                <a:effectLst/>
                <a:latin typeface="+mn-lt"/>
              </a:rPr>
              <a:t> </a:t>
            </a:r>
            <a:r>
              <a:rPr lang="en-US" sz="1200" kern="1200" dirty="0" err="1">
                <a:solidFill>
                  <a:schemeClr val="tx1"/>
                </a:solidFill>
                <a:effectLst/>
                <a:latin typeface="+mn-lt"/>
              </a:rPr>
              <a:t>pertinentes</a:t>
            </a:r>
            <a:r>
              <a:rPr lang="en-US" sz="1200" kern="1200" dirty="0">
                <a:solidFill>
                  <a:schemeClr val="tx1"/>
                </a:solidFill>
                <a:effectLst/>
                <a:latin typeface="+mn-lt"/>
              </a:rPr>
              <a:t> de la ley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relación</a:t>
            </a:r>
            <a:r>
              <a:rPr lang="en-US" sz="1200" kern="1200" dirty="0">
                <a:solidFill>
                  <a:schemeClr val="tx1"/>
                </a:solidFill>
                <a:effectLst/>
                <a:latin typeface="+mn-lt"/>
              </a:rPr>
              <a:t> con:</a:t>
            </a:r>
          </a:p>
          <a:p>
            <a:r>
              <a:rPr lang="en-US" sz="1200" kern="1200" dirty="0">
                <a:solidFill>
                  <a:schemeClr val="tx1"/>
                </a:solidFill>
                <a:effectLst/>
                <a:latin typeface="+mn-lt"/>
              </a:rPr>
              <a:t>a. </a:t>
            </a:r>
            <a:r>
              <a:rPr lang="en-US" sz="1200" kern="1200" dirty="0" err="1">
                <a:solidFill>
                  <a:schemeClr val="tx1"/>
                </a:solidFill>
                <a:effectLst/>
                <a:latin typeface="+mn-lt"/>
              </a:rPr>
              <a:t>Declaraciones</a:t>
            </a:r>
            <a:r>
              <a:rPr lang="en-US" sz="1200" kern="1200" dirty="0">
                <a:solidFill>
                  <a:schemeClr val="tx1"/>
                </a:solidFill>
                <a:effectLst/>
                <a:latin typeface="+mn-lt"/>
              </a:rPr>
              <a:t>;</a:t>
            </a:r>
          </a:p>
          <a:p>
            <a:r>
              <a:rPr lang="en-US" sz="1200" kern="1200" dirty="0">
                <a:solidFill>
                  <a:schemeClr val="tx1"/>
                </a:solidFill>
                <a:effectLst/>
                <a:latin typeface="+mn-lt"/>
              </a:rPr>
              <a:t>b. </a:t>
            </a:r>
            <a:r>
              <a:rPr lang="en-US" sz="1200" kern="1200" dirty="0" err="1">
                <a:solidFill>
                  <a:schemeClr val="tx1"/>
                </a:solidFill>
                <a:effectLst/>
                <a:latin typeface="+mn-lt"/>
              </a:rPr>
              <a:t>Continuidad</a:t>
            </a:r>
            <a:r>
              <a:rPr lang="en-US" sz="1200" kern="1200" dirty="0">
                <a:solidFill>
                  <a:schemeClr val="tx1"/>
                </a:solidFill>
                <a:effectLst/>
                <a:latin typeface="+mn-lt"/>
              </a:rPr>
              <a:t>;</a:t>
            </a:r>
          </a:p>
          <a:p>
            <a:r>
              <a:rPr lang="en-US" sz="1200" kern="1200" dirty="0">
                <a:solidFill>
                  <a:schemeClr val="tx1"/>
                </a:solidFill>
                <a:effectLst/>
                <a:latin typeface="+mn-lt"/>
              </a:rPr>
              <a:t>c. </a:t>
            </a:r>
            <a:r>
              <a:rPr lang="en-US" sz="1200" kern="1200" dirty="0" err="1">
                <a:solidFill>
                  <a:schemeClr val="tx1"/>
                </a:solidFill>
                <a:effectLst/>
                <a:latin typeface="+mn-lt"/>
              </a:rPr>
              <a:t>Normas</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a:t>
            </a:r>
          </a:p>
          <a:p>
            <a:r>
              <a:rPr lang="en-US" sz="1200" kern="1200" dirty="0">
                <a:solidFill>
                  <a:schemeClr val="tx1"/>
                </a:solidFill>
                <a:effectLst/>
                <a:latin typeface="+mn-lt"/>
              </a:rPr>
              <a:t>d. </a:t>
            </a:r>
            <a:r>
              <a:rPr lang="en-US" sz="1200" kern="1200" dirty="0" err="1">
                <a:solidFill>
                  <a:schemeClr val="tx1"/>
                </a:solidFill>
                <a:effectLst/>
                <a:latin typeface="+mn-lt"/>
              </a:rPr>
              <a:t>Procedimientos</a:t>
            </a:r>
            <a:r>
              <a:rPr lang="en-US" sz="1200" kern="1200" dirty="0">
                <a:solidFill>
                  <a:schemeClr val="tx1"/>
                </a:solidFill>
                <a:effectLst/>
                <a:latin typeface="+mn-lt"/>
              </a:rPr>
              <a:t> </a:t>
            </a:r>
            <a:r>
              <a:rPr lang="en-US" sz="1200" kern="1200" dirty="0" err="1">
                <a:solidFill>
                  <a:schemeClr val="tx1"/>
                </a:solidFill>
                <a:effectLst/>
                <a:latin typeface="+mn-lt"/>
              </a:rPr>
              <a:t>judiciales</a:t>
            </a:r>
            <a:r>
              <a:rPr lang="en-US" sz="1200" kern="1200" dirty="0">
                <a:solidFill>
                  <a:schemeClr val="tx1"/>
                </a:solidFill>
                <a:effectLst/>
                <a:latin typeface="+mn-lt"/>
              </a:rPr>
              <a:t> (</a:t>
            </a:r>
            <a:r>
              <a:rPr lang="en-US" sz="1200" kern="1200" dirty="0" err="1">
                <a:solidFill>
                  <a:schemeClr val="tx1"/>
                </a:solidFill>
                <a:effectLst/>
                <a:latin typeface="+mn-lt"/>
              </a:rPr>
              <a:t>incluidas</a:t>
            </a:r>
            <a:r>
              <a:rPr lang="en-US" sz="1200" kern="1200" dirty="0">
                <a:solidFill>
                  <a:schemeClr val="tx1"/>
                </a:solidFill>
                <a:effectLst/>
                <a:latin typeface="+mn-lt"/>
              </a:rPr>
              <a:t> las </a:t>
            </a:r>
            <a:r>
              <a:rPr lang="en-US" sz="1200" kern="1200" dirty="0" err="1">
                <a:solidFill>
                  <a:schemeClr val="tx1"/>
                </a:solidFill>
                <a:effectLst/>
                <a:latin typeface="+mn-lt"/>
              </a:rPr>
              <a:t>diferencias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las </a:t>
            </a:r>
            <a:r>
              <a:rPr lang="en-US" sz="1200" kern="1200" dirty="0" err="1">
                <a:solidFill>
                  <a:schemeClr val="tx1"/>
                </a:solidFill>
                <a:effectLst/>
                <a:latin typeface="+mn-lt"/>
              </a:rPr>
              <a:t>funciones</a:t>
            </a:r>
            <a:r>
              <a:rPr lang="en-US" sz="1200" kern="1200" dirty="0">
                <a:solidFill>
                  <a:schemeClr val="tx1"/>
                </a:solidFill>
                <a:effectLst/>
                <a:latin typeface="+mn-lt"/>
              </a:rPr>
              <a:t> de </a:t>
            </a:r>
            <a:r>
              <a:rPr lang="en-US" sz="1200" kern="1200" dirty="0" err="1">
                <a:solidFill>
                  <a:schemeClr val="tx1"/>
                </a:solidFill>
                <a:effectLst/>
                <a:latin typeface="+mn-lt"/>
              </a:rPr>
              <a:t>defensa</a:t>
            </a:r>
            <a:r>
              <a:rPr lang="en-US" sz="1200" kern="1200" dirty="0">
                <a:solidFill>
                  <a:schemeClr val="tx1"/>
                </a:solidFill>
                <a:effectLst/>
                <a:latin typeface="+mn-lt"/>
              </a:rPr>
              <a:t> y </a:t>
            </a:r>
            <a:r>
              <a:rPr lang="en-US" sz="1200" kern="1200" dirty="0" err="1">
                <a:solidFill>
                  <a:schemeClr val="tx1"/>
                </a:solidFill>
                <a:effectLst/>
                <a:latin typeface="+mn-lt"/>
              </a:rPr>
              <a:t>enjuiciamiento</a:t>
            </a:r>
            <a:r>
              <a:rPr lang="en-US" sz="1200" kern="1200" dirty="0">
                <a:solidFill>
                  <a:schemeClr val="tx1"/>
                </a:solidFill>
                <a:effectLst/>
                <a:latin typeface="+mn-lt"/>
              </a:rPr>
              <a:t>);</a:t>
            </a:r>
          </a:p>
          <a:p>
            <a:r>
              <a:rPr lang="en-US" sz="1200" kern="1200" dirty="0">
                <a:solidFill>
                  <a:schemeClr val="tx1"/>
                </a:solidFill>
                <a:effectLst/>
                <a:latin typeface="+mn-lt"/>
              </a:rPr>
              <a:t>e. </a:t>
            </a:r>
            <a:r>
              <a:rPr lang="en-US" sz="1200" kern="1200" dirty="0" err="1">
                <a:solidFill>
                  <a:schemeClr val="tx1"/>
                </a:solidFill>
                <a:effectLst/>
                <a:latin typeface="+mn-lt"/>
              </a:rPr>
              <a:t>Comprensión</a:t>
            </a:r>
            <a:r>
              <a:rPr lang="en-US" sz="1200" kern="1200" dirty="0">
                <a:solidFill>
                  <a:schemeClr val="tx1"/>
                </a:solidFill>
                <a:effectLst/>
                <a:latin typeface="+mn-lt"/>
              </a:rPr>
              <a:t> </a:t>
            </a:r>
            <a:r>
              <a:rPr lang="en-US" sz="1200" kern="1200" dirty="0" err="1">
                <a:solidFill>
                  <a:schemeClr val="tx1"/>
                </a:solidFill>
                <a:effectLst/>
                <a:latin typeface="+mn-lt"/>
              </a:rPr>
              <a:t>clara</a:t>
            </a:r>
            <a:r>
              <a:rPr lang="en-US" sz="1200" kern="1200" dirty="0">
                <a:solidFill>
                  <a:schemeClr val="tx1"/>
                </a:solidFill>
                <a:effectLst/>
                <a:latin typeface="+mn-lt"/>
              </a:rPr>
              <a:t> de los roles y </a:t>
            </a:r>
            <a:r>
              <a:rPr lang="en-US" sz="1200" kern="1200" dirty="0" err="1">
                <a:solidFill>
                  <a:schemeClr val="tx1"/>
                </a:solidFill>
                <a:effectLst/>
                <a:latin typeface="+mn-lt"/>
              </a:rPr>
              <a:t>responsabilidades</a:t>
            </a:r>
            <a:r>
              <a:rPr lang="en-US" sz="1200" kern="1200" dirty="0">
                <a:solidFill>
                  <a:schemeClr val="tx1"/>
                </a:solidFill>
                <a:effectLst/>
                <a:latin typeface="+mn-lt"/>
              </a:rPr>
              <a:t> del </a:t>
            </a:r>
            <a:r>
              <a:rPr lang="en-US" sz="1200" kern="1200" dirty="0" err="1">
                <a:solidFill>
                  <a:schemeClr val="tx1"/>
                </a:solidFill>
                <a:effectLst/>
                <a:latin typeface="+mn-lt"/>
              </a:rPr>
              <a:t>testigo</a:t>
            </a:r>
            <a:r>
              <a:rPr lang="en-US" sz="1200" kern="1200" dirty="0">
                <a:solidFill>
                  <a:schemeClr val="tx1"/>
                </a:solidFill>
                <a:effectLst/>
                <a:latin typeface="+mn-lt"/>
              </a:rPr>
              <a:t> </a:t>
            </a:r>
            <a:r>
              <a:rPr lang="en-US" sz="1200" kern="1200" dirty="0" err="1">
                <a:solidFill>
                  <a:schemeClr val="tx1"/>
                </a:solidFill>
                <a:effectLst/>
                <a:latin typeface="+mn-lt"/>
              </a:rPr>
              <a:t>experto</a:t>
            </a:r>
            <a:r>
              <a:rPr lang="en-US" sz="1200" kern="1200" dirty="0">
                <a:solidFill>
                  <a:schemeClr val="tx1"/>
                </a:solidFill>
                <a:effectLst/>
                <a:latin typeface="+mn-lt"/>
              </a:rPr>
              <a:t>.</a:t>
            </a:r>
          </a:p>
          <a:p>
            <a:endParaRPr lang="es-ES" sz="1200" b="1" kern="1200" dirty="0">
              <a:solidFill>
                <a:schemeClr val="tx1"/>
              </a:solidFill>
              <a:effectLst/>
              <a:latin typeface="+mn-lt"/>
              <a:ea typeface="+mn-ea"/>
              <a:cs typeface="+mn-cs"/>
            </a:endParaRPr>
          </a:p>
          <a:p>
            <a:r>
              <a:rPr lang="en-US" sz="1200" b="1" kern="1200" dirty="0" err="1">
                <a:solidFill>
                  <a:schemeClr val="tx1"/>
                </a:solidFill>
                <a:effectLst/>
                <a:latin typeface="+mn-lt"/>
              </a:rPr>
              <a:t>Habilidades</a:t>
            </a:r>
            <a:r>
              <a:rPr lang="en-US" sz="1200" b="1" kern="1200" dirty="0">
                <a:solidFill>
                  <a:schemeClr val="tx1"/>
                </a:solidFill>
                <a:effectLst/>
                <a:latin typeface="+mn-lt"/>
              </a:rPr>
              <a:t> de </a:t>
            </a:r>
            <a:r>
              <a:rPr lang="en-US" sz="1200" b="1" kern="1200" dirty="0" err="1">
                <a:solidFill>
                  <a:schemeClr val="tx1"/>
                </a:solidFill>
                <a:effectLst/>
                <a:latin typeface="+mn-lt"/>
              </a:rPr>
              <a:t>comunicación</a:t>
            </a:r>
            <a:endParaRPr lang="en-US" sz="1200" b="1" kern="1200" dirty="0">
              <a:solidFill>
                <a:schemeClr val="tx1"/>
              </a:solidFill>
              <a:effectLst/>
              <a:latin typeface="+mn-lt"/>
            </a:endParaRPr>
          </a:p>
          <a:p>
            <a:r>
              <a:rPr lang="en-US" sz="1200" kern="1200" dirty="0">
                <a:solidFill>
                  <a:schemeClr val="tx1"/>
                </a:solidFill>
                <a:effectLst/>
                <a:latin typeface="+mn-lt"/>
              </a:rPr>
              <a:t>La </a:t>
            </a:r>
            <a:r>
              <a:rPr lang="en-US" sz="1200" kern="1200" dirty="0" err="1">
                <a:solidFill>
                  <a:schemeClr val="tx1"/>
                </a:solidFill>
                <a:effectLst/>
                <a:latin typeface="+mn-lt"/>
              </a:rPr>
              <a:t>capacidad</a:t>
            </a:r>
            <a:r>
              <a:rPr lang="en-US" sz="1200" kern="1200" dirty="0">
                <a:solidFill>
                  <a:schemeClr val="tx1"/>
                </a:solidFill>
                <a:effectLst/>
                <a:latin typeface="+mn-lt"/>
              </a:rPr>
              <a:t> de </a:t>
            </a:r>
            <a:r>
              <a:rPr lang="en-US" sz="1200" kern="1200" dirty="0" err="1">
                <a:solidFill>
                  <a:schemeClr val="tx1"/>
                </a:solidFill>
                <a:effectLst/>
                <a:latin typeface="+mn-lt"/>
              </a:rPr>
              <a:t>expresar</a:t>
            </a:r>
            <a:r>
              <a:rPr lang="en-US" sz="1200" kern="1200" dirty="0">
                <a:solidFill>
                  <a:schemeClr val="tx1"/>
                </a:solidFill>
                <a:effectLst/>
                <a:latin typeface="+mn-lt"/>
              </a:rPr>
              <a:t> y </a:t>
            </a:r>
            <a:r>
              <a:rPr lang="en-US" sz="1200" kern="1200" dirty="0" err="1">
                <a:solidFill>
                  <a:schemeClr val="tx1"/>
                </a:solidFill>
                <a:effectLst/>
                <a:latin typeface="+mn-lt"/>
              </a:rPr>
              <a:t>explicar</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lenguaje</a:t>
            </a:r>
            <a:r>
              <a:rPr lang="en-US" sz="1200" kern="1200" dirty="0">
                <a:solidFill>
                  <a:schemeClr val="tx1"/>
                </a:solidFill>
                <a:effectLst/>
                <a:latin typeface="+mn-lt"/>
              </a:rPr>
              <a:t> </a:t>
            </a:r>
            <a:r>
              <a:rPr lang="en-US" sz="1200" kern="1200" dirty="0" err="1">
                <a:solidFill>
                  <a:schemeClr val="tx1"/>
                </a:solidFill>
                <a:effectLst/>
                <a:latin typeface="+mn-lt"/>
              </a:rPr>
              <a:t>ordinario</a:t>
            </a:r>
            <a:r>
              <a:rPr lang="en-US" sz="1200" kern="1200" dirty="0">
                <a:solidFill>
                  <a:schemeClr val="tx1"/>
                </a:solidFill>
                <a:effectLst/>
                <a:latin typeface="+mn-lt"/>
              </a:rPr>
              <a:t>:</a:t>
            </a:r>
          </a:p>
          <a:p>
            <a:r>
              <a:rPr lang="en-US" sz="1200" kern="1200" dirty="0">
                <a:solidFill>
                  <a:schemeClr val="tx1"/>
                </a:solidFill>
                <a:effectLst/>
                <a:latin typeface="+mn-lt"/>
              </a:rPr>
              <a:t>a. La </a:t>
            </a:r>
            <a:r>
              <a:rPr lang="en-US" sz="1200" kern="1200" dirty="0" err="1">
                <a:solidFill>
                  <a:schemeClr val="tx1"/>
                </a:solidFill>
                <a:effectLst/>
                <a:latin typeface="+mn-lt"/>
              </a:rPr>
              <a:t>naturaleza</a:t>
            </a:r>
            <a:r>
              <a:rPr lang="en-US" sz="1200" kern="1200" dirty="0">
                <a:solidFill>
                  <a:schemeClr val="tx1"/>
                </a:solidFill>
                <a:effectLst/>
                <a:latin typeface="+mn-lt"/>
              </a:rPr>
              <a:t> de la </a:t>
            </a:r>
            <a:r>
              <a:rPr lang="en-US" sz="1200" kern="1200" dirty="0" err="1">
                <a:solidFill>
                  <a:schemeClr val="tx1"/>
                </a:solidFill>
                <a:effectLst/>
                <a:latin typeface="+mn-lt"/>
              </a:rPr>
              <a:t>especialidad</a:t>
            </a:r>
            <a:r>
              <a:rPr lang="en-US" sz="1200" kern="1200" dirty="0">
                <a:solidFill>
                  <a:schemeClr val="tx1"/>
                </a:solidFill>
                <a:effectLst/>
                <a:latin typeface="+mn-lt"/>
              </a:rPr>
              <a:t>;</a:t>
            </a:r>
          </a:p>
          <a:p>
            <a:r>
              <a:rPr lang="en-US" sz="1200" kern="1200" dirty="0">
                <a:solidFill>
                  <a:schemeClr val="tx1"/>
                </a:solidFill>
                <a:effectLst/>
                <a:latin typeface="+mn-lt"/>
              </a:rPr>
              <a:t>b. Las </a:t>
            </a:r>
            <a:r>
              <a:rPr lang="en-US" sz="1200" kern="1200" dirty="0" err="1">
                <a:solidFill>
                  <a:schemeClr val="tx1"/>
                </a:solidFill>
                <a:effectLst/>
                <a:latin typeface="+mn-lt"/>
              </a:rPr>
              <a:t>técnicas</a:t>
            </a:r>
            <a:r>
              <a:rPr lang="en-US" sz="1200" kern="1200" dirty="0">
                <a:solidFill>
                  <a:schemeClr val="tx1"/>
                </a:solidFill>
                <a:effectLst/>
                <a:latin typeface="+mn-lt"/>
              </a:rPr>
              <a:t> y el </a:t>
            </a:r>
            <a:r>
              <a:rPr lang="en-US" sz="1200" kern="1200" dirty="0" err="1">
                <a:solidFill>
                  <a:schemeClr val="tx1"/>
                </a:solidFill>
                <a:effectLst/>
                <a:latin typeface="+mn-lt"/>
              </a:rPr>
              <a:t>equipo</a:t>
            </a:r>
            <a:r>
              <a:rPr lang="en-US" sz="1200" kern="1200" dirty="0">
                <a:solidFill>
                  <a:schemeClr val="tx1"/>
                </a:solidFill>
                <a:effectLst/>
                <a:latin typeface="+mn-lt"/>
              </a:rPr>
              <a:t> </a:t>
            </a:r>
            <a:r>
              <a:rPr lang="en-US" sz="1200" kern="1200" dirty="0" err="1">
                <a:solidFill>
                  <a:schemeClr val="tx1"/>
                </a:solidFill>
                <a:effectLst/>
                <a:latin typeface="+mn-lt"/>
              </a:rPr>
              <a:t>utilizado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examen</a:t>
            </a:r>
            <a:r>
              <a:rPr lang="en-US" sz="1200" kern="1200" dirty="0">
                <a:solidFill>
                  <a:schemeClr val="tx1"/>
                </a:solidFill>
                <a:effectLst/>
                <a:latin typeface="+mn-lt"/>
              </a:rPr>
              <a:t>;</a:t>
            </a:r>
          </a:p>
          <a:p>
            <a:r>
              <a:rPr lang="en-US" sz="1200" kern="1200" dirty="0">
                <a:solidFill>
                  <a:schemeClr val="tx1"/>
                </a:solidFill>
                <a:effectLst/>
                <a:latin typeface="+mn-lt"/>
              </a:rPr>
              <a:t>c. Los </a:t>
            </a:r>
            <a:r>
              <a:rPr lang="en-US" sz="1200" kern="1200" dirty="0" err="1">
                <a:solidFill>
                  <a:schemeClr val="tx1"/>
                </a:solidFill>
                <a:effectLst/>
                <a:latin typeface="+mn-lt"/>
              </a:rPr>
              <a:t>métodos</a:t>
            </a:r>
            <a:r>
              <a:rPr lang="en-US" sz="1200" kern="1200" dirty="0">
                <a:solidFill>
                  <a:schemeClr val="tx1"/>
                </a:solidFill>
                <a:effectLst/>
                <a:latin typeface="+mn-lt"/>
              </a:rPr>
              <a:t> de </a:t>
            </a:r>
            <a:r>
              <a:rPr lang="en-US" sz="1200" kern="1200" dirty="0" err="1">
                <a:solidFill>
                  <a:schemeClr val="tx1"/>
                </a:solidFill>
                <a:effectLst/>
                <a:latin typeface="+mn-lt"/>
              </a:rPr>
              <a:t>interpretación</a:t>
            </a:r>
            <a:r>
              <a:rPr lang="en-US" sz="1200" kern="1200" dirty="0">
                <a:solidFill>
                  <a:schemeClr val="tx1"/>
                </a:solidFill>
                <a:effectLst/>
                <a:latin typeface="+mn-lt"/>
              </a:rPr>
              <a:t> </a:t>
            </a:r>
            <a:r>
              <a:rPr lang="en-US" sz="1200" kern="1200" dirty="0" err="1">
                <a:solidFill>
                  <a:schemeClr val="tx1"/>
                </a:solidFill>
                <a:effectLst/>
                <a:latin typeface="+mn-lt"/>
              </a:rPr>
              <a:t>utilizados</a:t>
            </a:r>
            <a:r>
              <a:rPr lang="en-US" sz="1200" kern="1200" dirty="0">
                <a:solidFill>
                  <a:schemeClr val="tx1"/>
                </a:solidFill>
                <a:effectLst/>
                <a:latin typeface="+mn-lt"/>
              </a:rPr>
              <a:t>;</a:t>
            </a:r>
          </a:p>
          <a:p>
            <a:r>
              <a:rPr lang="en-US" sz="1200" kern="1200" dirty="0">
                <a:solidFill>
                  <a:schemeClr val="tx1"/>
                </a:solidFill>
                <a:effectLst/>
                <a:latin typeface="+mn-lt"/>
              </a:rPr>
              <a:t>d. Las </a:t>
            </a:r>
            <a:r>
              <a:rPr lang="en-US" sz="1200" kern="1200" dirty="0" err="1">
                <a:solidFill>
                  <a:schemeClr val="tx1"/>
                </a:solidFill>
                <a:effectLst/>
                <a:latin typeface="+mn-lt"/>
              </a:rPr>
              <a:t>fortalezas</a:t>
            </a:r>
            <a:r>
              <a:rPr lang="en-US" sz="1200" kern="1200" dirty="0">
                <a:solidFill>
                  <a:schemeClr val="tx1"/>
                </a:solidFill>
                <a:effectLst/>
                <a:latin typeface="+mn-lt"/>
              </a:rPr>
              <a:t> y </a:t>
            </a:r>
            <a:r>
              <a:rPr lang="en-US" sz="1200" kern="1200" dirty="0" err="1">
                <a:solidFill>
                  <a:schemeClr val="tx1"/>
                </a:solidFill>
                <a:effectLst/>
                <a:latin typeface="+mn-lt"/>
              </a:rPr>
              <a:t>debilidades</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a:t>
            </a:r>
          </a:p>
          <a:p>
            <a:r>
              <a:rPr lang="en-US" sz="1200" kern="1200" dirty="0">
                <a:solidFill>
                  <a:schemeClr val="tx1"/>
                </a:solidFill>
                <a:effectLst/>
                <a:latin typeface="+mn-lt"/>
              </a:rPr>
              <a:t>e. </a:t>
            </a:r>
            <a:r>
              <a:rPr lang="en-US" sz="1200" kern="1200" dirty="0" err="1">
                <a:solidFill>
                  <a:schemeClr val="tx1"/>
                </a:solidFill>
                <a:effectLst/>
                <a:latin typeface="+mn-lt"/>
              </a:rPr>
              <a:t>Cualquier</a:t>
            </a:r>
            <a:r>
              <a:rPr lang="en-US" sz="1200" kern="1200" dirty="0">
                <a:solidFill>
                  <a:schemeClr val="tx1"/>
                </a:solidFill>
                <a:effectLst/>
                <a:latin typeface="+mn-lt"/>
              </a:rPr>
              <a:t> </a:t>
            </a:r>
            <a:r>
              <a:rPr lang="en-US" sz="1200" kern="1200" dirty="0" err="1">
                <a:solidFill>
                  <a:schemeClr val="tx1"/>
                </a:solidFill>
                <a:effectLst/>
                <a:latin typeface="+mn-lt"/>
              </a:rPr>
              <a:t>posible</a:t>
            </a:r>
            <a:r>
              <a:rPr lang="en-US" sz="1200" kern="1200" dirty="0">
                <a:solidFill>
                  <a:schemeClr val="tx1"/>
                </a:solidFill>
                <a:effectLst/>
                <a:latin typeface="+mn-lt"/>
              </a:rPr>
              <a:t> </a:t>
            </a:r>
            <a:r>
              <a:rPr lang="en-US" sz="1200" kern="1200" dirty="0" err="1">
                <a:solidFill>
                  <a:schemeClr val="tx1"/>
                </a:solidFill>
                <a:effectLst/>
                <a:latin typeface="+mn-lt"/>
              </a:rPr>
              <a:t>explicación</a:t>
            </a:r>
            <a:r>
              <a:rPr lang="en-US" sz="1200" kern="1200" dirty="0">
                <a:solidFill>
                  <a:schemeClr val="tx1"/>
                </a:solidFill>
                <a:effectLst/>
                <a:latin typeface="+mn-lt"/>
              </a:rPr>
              <a:t> </a:t>
            </a:r>
            <a:r>
              <a:rPr lang="en-US" sz="1200" kern="1200" dirty="0" err="1">
                <a:solidFill>
                  <a:schemeClr val="tx1"/>
                </a:solidFill>
                <a:effectLst/>
                <a:latin typeface="+mn-lt"/>
              </a:rPr>
              <a:t>alternativa</a:t>
            </a:r>
            <a:r>
              <a:rPr lang="en-US" sz="1200" kern="1200" dirty="0">
                <a:solidFill>
                  <a:schemeClr val="tx1"/>
                </a:solidFill>
                <a:effectLst/>
                <a:latin typeface="+mn-lt"/>
              </a:rPr>
              <a:t> </a:t>
            </a:r>
            <a:r>
              <a:rPr lang="en-US" sz="1200" kern="1200" dirty="0" err="1">
                <a:solidFill>
                  <a:schemeClr val="tx1"/>
                </a:solidFill>
                <a:effectLst/>
                <a:latin typeface="+mn-lt"/>
              </a:rPr>
              <a:t>respecto</a:t>
            </a:r>
            <a:r>
              <a:rPr lang="en-US" sz="1200" kern="1200" dirty="0">
                <a:solidFill>
                  <a:schemeClr val="tx1"/>
                </a:solidFill>
                <a:effectLst/>
                <a:latin typeface="+mn-lt"/>
              </a:rPr>
              <a:t> a los </a:t>
            </a:r>
            <a:r>
              <a:rPr lang="en-US" sz="1200" kern="1200" dirty="0" err="1">
                <a:solidFill>
                  <a:schemeClr val="tx1"/>
                </a:solidFill>
                <a:effectLst/>
                <a:latin typeface="+mn-lt"/>
              </a:rPr>
              <a:t>hechos</a:t>
            </a:r>
            <a:r>
              <a:rPr lang="en-US" sz="1200" kern="1200" dirty="0">
                <a:solidFill>
                  <a:schemeClr val="tx1"/>
                </a:solidFill>
                <a:effectLst/>
                <a:latin typeface="+mn-lt"/>
              </a:rPr>
              <a:t> </a:t>
            </a:r>
            <a:r>
              <a:rPr lang="en-US" sz="1200" kern="1200" dirty="0" err="1">
                <a:solidFill>
                  <a:schemeClr val="tx1"/>
                </a:solidFill>
                <a:effectLst/>
                <a:latin typeface="+mn-lt"/>
              </a:rPr>
              <a:t>descubiertos</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b="1" kern="1200" dirty="0">
                <a:solidFill>
                  <a:schemeClr val="tx1"/>
                </a:solidFill>
                <a:effectLst/>
                <a:latin typeface="+mn-lt"/>
              </a:rPr>
              <a:t>General</a:t>
            </a:r>
          </a:p>
          <a:p>
            <a:r>
              <a:rPr dirty="0"/>
              <a:t>a. Es posible que el experto deba tener la seguridad habilitada al nivel de seguridad apropiado para manejar el material probatorio;</a:t>
            </a:r>
          </a:p>
          <a:p>
            <a:r>
              <a:rPr dirty="0"/>
              <a:t>b. El experto debe firmar un Acuerdo de no divulgación (para garantizar que cualquier conocimiento adquirido durante el examen sea confidencial);</a:t>
            </a:r>
          </a:p>
          <a:p>
            <a:r>
              <a:rPr dirty="0"/>
              <a:t>c. Cuando sea pertinente, el experto debe estar al tanto de las directrices pertinentes sobre material relacionado con la pedofilia, incluido el efecto de dicho material en otras personas involucradas, y debe exigir que se evalúe el riesgo de forma apropiada;</a:t>
            </a:r>
          </a:p>
          <a:p>
            <a:r>
              <a:rPr dirty="0"/>
              <a:t>d. El especialista no deberá tener ningún conflicto de intereses y deberá estar obligado a hacer una declaración a tal efecto.</a:t>
            </a: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79</a:t>
            </a:fld>
            <a:endParaRPr lang="es-ES"/>
          </a:p>
        </p:txBody>
      </p:sp>
    </p:spTree>
    <p:extLst>
      <p:ext uri="{BB962C8B-B14F-4D97-AF65-F5344CB8AC3E}">
        <p14:creationId xmlns:p14="http://schemas.microsoft.com/office/powerpoint/2010/main" val="145053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rPr>
              <a:t>El formador debe comenzar una discusión con el grupo identificando los tipos de pruebas electrónicas y animando a los participantes a dar detalles de su conocimiento del </a:t>
            </a:r>
            <a:r>
              <a:rPr lang="en-GB" sz="1200" kern="1200" dirty="0" err="1">
                <a:solidFill>
                  <a:schemeClr val="tx1"/>
                </a:solidFill>
                <a:latin typeface="+mn-lt"/>
              </a:rPr>
              <a:t>asunto</a:t>
            </a:r>
            <a:r>
              <a:rPr lang="en-GB" sz="1200" kern="1200" dirty="0">
                <a:solidFill>
                  <a:schemeClr val="tx1"/>
                </a:solidFill>
                <a:latin typeface="+mn-lt"/>
              </a:rPr>
              <a:t>. El formador debe enumerar los tipos resaltados en un rotafolio o en una </a:t>
            </a:r>
            <a:r>
              <a:rPr lang="en-GB" sz="1200" kern="1200" dirty="0" err="1">
                <a:solidFill>
                  <a:schemeClr val="tx1"/>
                </a:solidFill>
                <a:latin typeface="+mn-lt"/>
              </a:rPr>
              <a:t>pizarra</a:t>
            </a:r>
            <a:r>
              <a:rPr lang="en-GB" sz="1200" kern="1200" dirty="0">
                <a:solidFill>
                  <a:schemeClr val="tx1"/>
                </a:solidFill>
                <a:latin typeface="+mn-lt"/>
              </a:rPr>
              <a:t>. El formador debe completar la lista si la audiencia no resalta los tipos de pruebas </a:t>
            </a:r>
            <a:r>
              <a:rPr lang="en-GB" sz="1200" kern="1200" dirty="0" err="1">
                <a:solidFill>
                  <a:schemeClr val="tx1"/>
                </a:solidFill>
                <a:latin typeface="+mn-lt"/>
              </a:rPr>
              <a:t>particulares</a:t>
            </a:r>
            <a:r>
              <a:rPr lang="en-GB" sz="1200" kern="1200" dirty="0">
                <a:solidFill>
                  <a:schemeClr val="tx1"/>
                </a:solidFill>
                <a:latin typeface="+mn-lt"/>
              </a:rPr>
              <a:t>. La lista debe incluir ambos tipos de </a:t>
            </a:r>
            <a:r>
              <a:rPr lang="en-GB" sz="1200" kern="1200" dirty="0" err="1">
                <a:solidFill>
                  <a:schemeClr val="tx1"/>
                </a:solidFill>
                <a:latin typeface="+mn-lt"/>
              </a:rPr>
              <a:t>pruebas</a:t>
            </a:r>
            <a:r>
              <a:rPr lang="en-GB" sz="1200" kern="1200" dirty="0">
                <a:solidFill>
                  <a:schemeClr val="tx1"/>
                </a:solidFill>
                <a:latin typeface="+mn-lt"/>
              </a:rPr>
              <a:t>, por ejemplo, dead box, datos en vivo, memoria, Internet, así como fuentes de prueba como las tratadas en la sección de tecnología del curso.</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a:t>
            </a:fld>
            <a:endParaRPr lang="es-ES" dirty="0"/>
          </a:p>
        </p:txBody>
      </p:sp>
    </p:spTree>
    <p:extLst>
      <p:ext uri="{BB962C8B-B14F-4D97-AF65-F5344CB8AC3E}">
        <p14:creationId xmlns:p14="http://schemas.microsoft.com/office/powerpoint/2010/main" val="10853347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80</a:t>
            </a:fld>
            <a:endParaRPr lang="es-ES"/>
          </a:p>
        </p:txBody>
      </p:sp>
    </p:spTree>
    <p:extLst>
      <p:ext uri="{BB962C8B-B14F-4D97-AF65-F5344CB8AC3E}">
        <p14:creationId xmlns:p14="http://schemas.microsoft.com/office/powerpoint/2010/main" val="822113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buFontTx/>
              <a:buAutoNum type="arabicPeriod"/>
            </a:pPr>
            <a:r>
              <a:rPr lang="en-US" dirty="0">
                <a:latin typeface="Calibri" charset="0"/>
              </a:rPr>
              <a:t>Se recomienda al formador usar esta sección para preguntar a los delegados qué roles se necesitan para un equipo de registro y enumerar las respuestas en un rotafolio. A continuación, compare las respuestas con la lista en esta </a:t>
            </a:r>
            <a:r>
              <a:rPr lang="en-US" dirty="0" err="1">
                <a:latin typeface="Calibri" charset="0"/>
              </a:rPr>
              <a:t>diapositiva</a:t>
            </a:r>
            <a:r>
              <a:rPr lang="en-US" dirty="0">
                <a:latin typeface="Calibri" charset="0"/>
              </a:rPr>
              <a:t>. La importancia de los roles individuales debe ser </a:t>
            </a:r>
            <a:r>
              <a:rPr lang="en-US" dirty="0" err="1">
                <a:latin typeface="Calibri" charset="0"/>
              </a:rPr>
              <a:t>enfatizada</a:t>
            </a:r>
            <a:r>
              <a:rPr lang="en-US" dirty="0">
                <a:latin typeface="Calibri" charset="0"/>
              </a:rPr>
              <a:t>.</a:t>
            </a:r>
            <a:endParaRPr lang="es-ES" dirty="0">
              <a:latin typeface="Calibri" charset="0"/>
            </a:endParaRPr>
          </a:p>
          <a:p>
            <a:pPr marL="228600" indent="-228600">
              <a:buFontTx/>
              <a:buAutoNum type="arabicPeriod"/>
            </a:pPr>
            <a:r>
              <a:rPr lang="en-US" dirty="0">
                <a:latin typeface="Calibri" charset="0"/>
              </a:rPr>
              <a:t>Se deben asignar a todos Tareas de copia de seguridad en caso de que hayan terminado su trabajo antes o lo necesiten en otra parte</a:t>
            </a:r>
          </a:p>
          <a:p>
            <a:pPr marL="228600" indent="-228600">
              <a:buFontTx/>
              <a:buAutoNum type="arabicPeriod"/>
            </a:pPr>
            <a:r>
              <a:rPr lang="en-US" dirty="0">
                <a:latin typeface="Calibri" charset="0"/>
              </a:rPr>
              <a:t>Comente si se necesita un oficial de pruebas y un registrador de eventos. </a:t>
            </a:r>
            <a:endParaRPr lang="es-ES" dirty="0">
              <a:latin typeface="Calibri" charset="0"/>
            </a:endParaRPr>
          </a:p>
          <a:p>
            <a:pPr marL="514350" indent="-514350" eaLnBrk="1" hangingPunct="1">
              <a:lnSpc>
                <a:spcPct val="80000"/>
              </a:lnSpc>
              <a:buFont typeface="Calibri" charset="0"/>
              <a:buAutoNum type="arabicPeriod"/>
            </a:pPr>
            <a:r>
              <a:rPr lang="en-US" dirty="0">
                <a:latin typeface="Calibri" charset="0"/>
              </a:rPr>
              <a:t>Si el sistema es administrado por una compañía externa o administrador, puede considerar involucrarlo como testigo experto (si no se le considera sospechoso).</a:t>
            </a:r>
          </a:p>
          <a:p>
            <a:pPr marL="514350" indent="-514350" eaLnBrk="1" hangingPunct="1">
              <a:lnSpc>
                <a:spcPct val="80000"/>
              </a:lnSpc>
              <a:buFont typeface="Calibri" charset="0"/>
              <a:buAutoNum type="arabicPeriod"/>
            </a:pPr>
            <a:r>
              <a:rPr lang="en-US" dirty="0">
                <a:latin typeface="Calibri" charset="0"/>
              </a:rPr>
              <a:t>Dos testigos por cada acción. Algunas acciones necesitan dos personas de todos modos.</a:t>
            </a:r>
          </a:p>
          <a:p>
            <a:pPr marL="514350" indent="-514350" eaLnBrk="1" hangingPunct="1">
              <a:lnSpc>
                <a:spcPct val="80000"/>
              </a:lnSpc>
              <a:buFont typeface="Calibri" charset="0"/>
              <a:buAutoNum type="arabicPeriod"/>
            </a:pPr>
            <a:r>
              <a:rPr lang="en-US" dirty="0">
                <a:latin typeface="Calibri" charset="0"/>
              </a:rPr>
              <a:t>Ej. Sin polvo para huellas dactilares</a:t>
            </a:r>
          </a:p>
          <a:p>
            <a:pPr marL="514350" indent="-514350" eaLnBrk="1" hangingPunct="1">
              <a:lnSpc>
                <a:spcPct val="80000"/>
              </a:lnSpc>
              <a:buFont typeface="Calibri" charset="0"/>
              <a:buAutoNum type="arabicPeriod"/>
            </a:pPr>
            <a:r>
              <a:rPr lang="en-US" dirty="0">
                <a:latin typeface="Calibri" charset="0"/>
              </a:rPr>
              <a:t>El registro puede ocurrir después de horas, por lo que pueden necesitar un especialista en espera</a:t>
            </a:r>
          </a:p>
          <a:p>
            <a:pPr marL="514350" indent="-514350" eaLnBrk="1" hangingPunct="1">
              <a:lnSpc>
                <a:spcPct val="80000"/>
              </a:lnSpc>
              <a:buFont typeface="Calibri" charset="0"/>
              <a:buAutoNum type="arabicPeriod"/>
            </a:pPr>
            <a:endParaRPr lang="es-ES" dirty="0">
              <a:latin typeface="Calibri" charset="0"/>
            </a:endParaRPr>
          </a:p>
          <a:p>
            <a:r>
              <a:rPr lang="en-GB" sz="1200" kern="1200" dirty="0">
                <a:solidFill>
                  <a:schemeClr val="tx1"/>
                </a:solidFill>
                <a:effectLst/>
                <a:latin typeface="+mn-lt"/>
              </a:rPr>
              <a:t>Si se sabe que se pueden encontrar pruebas electrónicas en la escena, el equipo de confiscación debe incluir oficiales especialmente capacitados para las tareas de registro y confiscación de equipos de TI y prueba electrónica. En algunos casos, incluso podría ser necesario consultar a un experto independiente (por ejemplo, si el sistema es administrado por una empresa o administrador externo, podría considerar involucrarlo como testigo experto (si no se le considera sospechoso). El requisito mínimo es que los primeros receptores tengan una formación básica para recopilar pruebas electrónicas.</a:t>
            </a:r>
          </a:p>
          <a:p>
            <a:r>
              <a:rPr lang="en-GB" sz="1200" kern="1200" dirty="0">
                <a:solidFill>
                  <a:schemeClr val="tx1"/>
                </a:solidFill>
                <a:effectLst/>
                <a:latin typeface="+mn-lt"/>
              </a:rPr>
              <a:t> </a:t>
            </a:r>
          </a:p>
          <a:p>
            <a:r>
              <a:rPr lang="en-GB" sz="1200" kern="1200" dirty="0">
                <a:solidFill>
                  <a:schemeClr val="tx1"/>
                </a:solidFill>
                <a:effectLst/>
                <a:latin typeface="+mn-lt"/>
              </a:rPr>
              <a:t>Los miembros del equipo deben ser elegidos y las tareas asignadas por un oficial responsable corresponden a las fases del procedimiento de confiscación (ver también el comienzo de la diapositiva 30). Las fases y las tareas correspondientes se describen en las </a:t>
            </a:r>
            <a:r>
              <a:rPr lang="en-GB" sz="1200" kern="1200" dirty="0" err="1">
                <a:solidFill>
                  <a:schemeClr val="tx1"/>
                </a:solidFill>
                <a:effectLst/>
                <a:latin typeface="+mn-lt"/>
              </a:rPr>
              <a:t>siguientes</a:t>
            </a:r>
            <a:r>
              <a:rPr lang="en-GB" sz="1200" kern="1200" dirty="0">
                <a:solidFill>
                  <a:schemeClr val="tx1"/>
                </a:solidFill>
                <a:effectLst/>
                <a:latin typeface="+mn-lt"/>
              </a:rPr>
              <a:t> </a:t>
            </a:r>
            <a:r>
              <a:rPr lang="en-GB" sz="1200" kern="1200" dirty="0" err="1">
                <a:solidFill>
                  <a:schemeClr val="tx1"/>
                </a:solidFill>
                <a:effectLst/>
                <a:latin typeface="+mn-lt"/>
              </a:rPr>
              <a:t>secciones</a:t>
            </a:r>
            <a:r>
              <a:rPr lang="en-GB" sz="1200" kern="1200" dirty="0">
                <a:solidFill>
                  <a:schemeClr val="tx1"/>
                </a:solidFill>
                <a:effectLst/>
                <a:latin typeface="+mn-lt"/>
              </a:rPr>
              <a:t>.</a:t>
            </a:r>
          </a:p>
          <a:p>
            <a:endParaRPr lang="en-GB" sz="1200" kern="1200" dirty="0">
              <a:solidFill>
                <a:schemeClr val="tx1"/>
              </a:solidFill>
              <a:effectLst/>
              <a:latin typeface="+mn-lt"/>
            </a:endParaRPr>
          </a:p>
          <a:p>
            <a:r>
              <a:rPr lang="en-GB" sz="1200" kern="1200" dirty="0">
                <a:solidFill>
                  <a:schemeClr val="tx1"/>
                </a:solidFill>
                <a:effectLst/>
                <a:latin typeface="+mn-lt"/>
              </a:rPr>
              <a:t>Todos los miembros del equipo deben recibir instrucciones adecuadas sobre cómo llevar a cabo sus tareas. Por ejemplo, deben saber cuándo aplicar los mismos principios en el manejo de la prueba electrónica que en el manejo de otras pruebas físicas, y cuándo tomar algunas medidas especiales (por ejemplo, no debe usarse polvo de aluminio para recoger huellas dactilares de dispositivos electrónicos). También deben saber que en ciertos casos deben ponerse en contacto con una unidad de expertos y, por lo tanto, obtener esta información de contacto por adelantado.</a:t>
            </a:r>
          </a:p>
          <a:p>
            <a:pPr marL="514350" indent="-514350" eaLnBrk="1" hangingPunct="1">
              <a:lnSpc>
                <a:spcPct val="80000"/>
              </a:lnSpc>
              <a:buFont typeface="Calibri" charset="0"/>
              <a:buAutoNum type="arabicPeriod"/>
            </a:pPr>
            <a:endParaRPr lang="es-E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BB925F-2A04-A848-9E5E-36FD708ABDCF}" type="slidenum">
              <a:rPr lang="en-US">
                <a:latin typeface="Calibri" charset="0"/>
              </a:rPr>
              <a:pPr eaLnBrk="1" hangingPunct="1"/>
              <a:t>81</a:t>
            </a:fld>
            <a:endParaRPr lang="es-ES">
              <a:latin typeface="Calibri" charset="0"/>
            </a:endParaRPr>
          </a:p>
        </p:txBody>
      </p:sp>
    </p:spTree>
    <p:extLst>
      <p:ext uri="{BB962C8B-B14F-4D97-AF65-F5344CB8AC3E}">
        <p14:creationId xmlns:p14="http://schemas.microsoft.com/office/powerpoint/2010/main" val="37727009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s-ES">
              <a:latin typeface="Calibri" charset="0"/>
            </a:endParaRPr>
          </a:p>
          <a:p>
            <a:pPr marL="514350" indent="-514350" eaLnBrk="1" hangingPunct="1">
              <a:lnSpc>
                <a:spcPct val="80000"/>
              </a:lnSpc>
              <a:buFont typeface="Calibri" charset="0"/>
              <a:buAutoNum type="arabicPeriod"/>
            </a:pPr>
            <a:r>
              <a:rPr lang="en-US">
                <a:latin typeface="Calibri" charset="0"/>
              </a:rPr>
              <a:t>Veremos en detalle a continuación</a:t>
            </a:r>
          </a:p>
          <a:p>
            <a:pPr marL="514350" indent="-514350" eaLnBrk="1" hangingPunct="1">
              <a:lnSpc>
                <a:spcPct val="80000"/>
              </a:lnSpc>
              <a:buFont typeface="Calibri" charset="0"/>
              <a:buAutoNum type="arabicPeriod"/>
            </a:pPr>
            <a:r>
              <a:rPr lang="en-US">
                <a:latin typeface="Calibri" charset="0"/>
              </a:rPr>
              <a:t>La información previa al registro nos ayudaría a definir si necesitamos algo extraordinario</a:t>
            </a:r>
          </a:p>
          <a:p>
            <a:pPr marL="514350" indent="-514350" eaLnBrk="1" hangingPunct="1">
              <a:lnSpc>
                <a:spcPct val="80000"/>
              </a:lnSpc>
              <a:buFont typeface="Calibri" charset="0"/>
              <a:buAutoNum type="arabicPeriod"/>
            </a:pP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58D6793-22C9-C849-A218-D9AB766784B8}" type="slidenum">
              <a:rPr lang="en-US">
                <a:latin typeface="Calibri" charset="0"/>
              </a:rPr>
              <a:pPr eaLnBrk="1" hangingPunct="1"/>
              <a:t>82</a:t>
            </a:fld>
            <a:endParaRPr lang="es-ES">
              <a:latin typeface="Calibri" charset="0"/>
            </a:endParaRPr>
          </a:p>
        </p:txBody>
      </p:sp>
    </p:spTree>
    <p:extLst>
      <p:ext uri="{BB962C8B-B14F-4D97-AF65-F5344CB8AC3E}">
        <p14:creationId xmlns:p14="http://schemas.microsoft.com/office/powerpoint/2010/main" val="3145335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s-ES">
              <a:latin typeface="Calibri" charset="0"/>
            </a:endParaRPr>
          </a:p>
          <a:p>
            <a:pPr marL="514350" indent="-514350" eaLnBrk="1" hangingPunct="1">
              <a:lnSpc>
                <a:spcPct val="80000"/>
              </a:lnSpc>
              <a:buFont typeface="Calibri" charset="0"/>
              <a:buAutoNum type="arabicPeriod"/>
            </a:pPr>
            <a:r>
              <a:rPr lang="en-GB">
                <a:latin typeface="Calibri" charset="0"/>
              </a:rPr>
              <a:t>Destornillador plano y cruceta, y específicos del fabricante, por ejemplo, Hewlett Packard, Apple</a:t>
            </a:r>
          </a:p>
          <a:p>
            <a:pPr marL="514350" indent="-514350" eaLnBrk="1" hangingPunct="1">
              <a:lnSpc>
                <a:spcPct val="80000"/>
              </a:lnSpc>
              <a:buFont typeface="Calibri" charset="0"/>
              <a:buAutoNum type="arabicPeriod"/>
            </a:pPr>
            <a:r>
              <a:rPr lang="en-GB">
                <a:latin typeface="Calibri" charset="0"/>
              </a:rPr>
              <a:t>Tuerca hexagonal, tuerca tipo estrella y bit seguro</a:t>
            </a:r>
          </a:p>
          <a:p>
            <a:pPr marL="514350" indent="-514350" eaLnBrk="1" hangingPunct="1">
              <a:lnSpc>
                <a:spcPct val="80000"/>
              </a:lnSpc>
              <a:buFont typeface="Calibri" charset="0"/>
              <a:buAutoNum type="arabicPeriod"/>
            </a:pPr>
            <a:r>
              <a:rPr lang="en-GB">
                <a:latin typeface="Calibri" charset="0"/>
              </a:rPr>
              <a:t>Estándar y de punta</a:t>
            </a:r>
          </a:p>
          <a:p>
            <a:pPr marL="514350" indent="-514350" eaLnBrk="1" hangingPunct="1">
              <a:lnSpc>
                <a:spcPct val="80000"/>
              </a:lnSpc>
              <a:buFont typeface="Calibri" charset="0"/>
              <a:buAutoNum type="arabicPeriod"/>
            </a:pPr>
            <a:r>
              <a:rPr lang="en-GB">
                <a:latin typeface="Calibri" charset="0"/>
              </a:rPr>
              <a:t>Para la eliminación de las ataduras de cables</a:t>
            </a:r>
          </a:p>
          <a:p>
            <a:pPr marL="514350" indent="-514350" eaLnBrk="1" hangingPunct="1">
              <a:lnSpc>
                <a:spcPct val="80000"/>
              </a:lnSpc>
              <a:buFont typeface="Calibri" charset="0"/>
              <a:buAutoNum type="arabicPeriod"/>
            </a:pP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82DE4F2-2D11-7C4A-8D98-94119E6A1A5F}" type="slidenum">
              <a:rPr lang="en-US">
                <a:latin typeface="Calibri" charset="0"/>
              </a:rPr>
              <a:pPr eaLnBrk="1" hangingPunct="1"/>
              <a:t>83</a:t>
            </a:fld>
            <a:endParaRPr lang="es-ES">
              <a:latin typeface="Calibri" charset="0"/>
            </a:endParaRPr>
          </a:p>
        </p:txBody>
      </p:sp>
    </p:spTree>
    <p:extLst>
      <p:ext uri="{BB962C8B-B14F-4D97-AF65-F5344CB8AC3E}">
        <p14:creationId xmlns:p14="http://schemas.microsoft.com/office/powerpoint/2010/main" val="2713988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s-ES">
              <a:latin typeface="Calibri" charset="0"/>
            </a:endParaRPr>
          </a:p>
          <a:p>
            <a:pPr marL="514350" indent="-514350" eaLnBrk="1" hangingPunct="1">
              <a:lnSpc>
                <a:spcPct val="80000"/>
              </a:lnSpc>
              <a:buFont typeface="Calibri" charset="0"/>
              <a:buAutoNum type="arabicPeriod"/>
            </a:pPr>
            <a:r>
              <a:rPr lang="en-GB">
                <a:latin typeface="Calibri" charset="0"/>
              </a:rPr>
              <a:t>Registro de la propiedad</a:t>
            </a:r>
          </a:p>
          <a:p>
            <a:pPr marL="514350" indent="-514350" eaLnBrk="1" hangingPunct="1">
              <a:lnSpc>
                <a:spcPct val="80000"/>
              </a:lnSpc>
              <a:buFont typeface="Calibri" charset="0"/>
              <a:buAutoNum type="arabicPeriod"/>
            </a:pPr>
            <a:r>
              <a:rPr lang="en-GB">
                <a:latin typeface="Calibri" charset="0"/>
              </a:rPr>
              <a:t>Para marcar e identificar componentes del sistema, incluidos cables y enchufes</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Atadura y adhesivo</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Para codificar e identificar elementos eliminados</a:t>
            </a:r>
          </a:p>
          <a:p>
            <a:pPr marL="514350" indent="-514350" eaLnBrk="1" hangingPunct="1">
              <a:lnSpc>
                <a:spcPct val="80000"/>
              </a:lnSpc>
              <a:buFont typeface="Calibri" charset="0"/>
              <a:buAutoNum type="arabicPeriod"/>
            </a:pPr>
            <a:r>
              <a:rPr lang="en-GB">
                <a:latin typeface="Calibri" charset="0"/>
              </a:rPr>
              <a:t>Para fotografiar escenas y cualquier visualización en pantalla: se podría necesitar un fotógrafo certificado </a:t>
            </a:r>
          </a:p>
          <a:p>
            <a:pPr marL="514350" indent="-514350" eaLnBrk="1" hangingPunct="1">
              <a:lnSpc>
                <a:spcPct val="80000"/>
              </a:lnSpc>
              <a:buFont typeface="Calibri" charset="0"/>
              <a:buAutoNum type="arabicPeriod"/>
            </a:pP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518CEAF-46DF-3C45-BE5B-D9F67B1BADE3}" type="slidenum">
              <a:rPr lang="en-US">
                <a:latin typeface="Calibri" charset="0"/>
              </a:rPr>
              <a:pPr eaLnBrk="1" hangingPunct="1"/>
              <a:t>84</a:t>
            </a:fld>
            <a:endParaRPr lang="es-ES">
              <a:latin typeface="Calibri" charset="0"/>
            </a:endParaRPr>
          </a:p>
        </p:txBody>
      </p:sp>
    </p:spTree>
    <p:extLst>
      <p:ext uri="{BB962C8B-B14F-4D97-AF65-F5344CB8AC3E}">
        <p14:creationId xmlns:p14="http://schemas.microsoft.com/office/powerpoint/2010/main" val="1371939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dirty="0"/>
              <a:t>Las computadoras y dispositivos relacionados son instrumentos electrónicos frágiles que son sensibles a la temperatura, la humedad, el impacto físico, la electricidad estática, las fuentes magnéticas e incluso a algunas funciones operativas (por ejemplo, encender/apagar).</a:t>
            </a:r>
            <a:r>
              <a:rPr lang="en-US" sz="1200" kern="1200" dirty="0">
                <a:solidFill>
                  <a:schemeClr val="tx1"/>
                </a:solidFill>
                <a:effectLst/>
                <a:latin typeface="+mn-lt"/>
              </a:rPr>
              <a:t> </a:t>
            </a:r>
            <a:r>
              <a:rPr dirty="0"/>
              <a:t>Por lo tanto, se deben tomar precauciones especiales al empaquetar, transportar y almacenar pruebas electrónicas.</a:t>
            </a:r>
            <a:r>
              <a:rPr lang="en-US" sz="1200" kern="1200" dirty="0">
                <a:solidFill>
                  <a:schemeClr val="tx1"/>
                </a:solidFill>
                <a:effectLst/>
                <a:latin typeface="+mn-lt"/>
              </a:rPr>
              <a:t> </a:t>
            </a:r>
            <a:r>
              <a:rPr dirty="0"/>
              <a:t>Para mantener la cadena de custodia, el embalaje, el transporte y el almacenamiento deben registrarse y cualquier cambio de custodia o condición de la propiedad embargada debe ser cronometrado y anotado. </a:t>
            </a:r>
            <a:r>
              <a:rPr lang="en-US" sz="1200" kern="1200" dirty="0">
                <a:solidFill>
                  <a:schemeClr val="tx1"/>
                </a:solidFill>
                <a:effectLst/>
                <a:latin typeface="+mn-lt"/>
              </a:rPr>
              <a:t>El manejo inexperto puede causar un daño o destrucción de la prueba electrónica y se </a:t>
            </a:r>
            <a:r>
              <a:rPr lang="en-US" sz="1200" kern="1200" dirty="0" err="1">
                <a:solidFill>
                  <a:schemeClr val="tx1"/>
                </a:solidFill>
                <a:effectLst/>
                <a:latin typeface="+mn-lt"/>
              </a:rPr>
              <a:t>deberían</a:t>
            </a:r>
            <a:r>
              <a:rPr lang="en-US" sz="1200" kern="1200" dirty="0">
                <a:solidFill>
                  <a:schemeClr val="tx1"/>
                </a:solidFill>
                <a:effectLst/>
                <a:latin typeface="+mn-lt"/>
              </a:rPr>
              <a:t> </a:t>
            </a:r>
            <a:r>
              <a:rPr lang="en-US" sz="1200" kern="1200" dirty="0" err="1">
                <a:solidFill>
                  <a:schemeClr val="tx1"/>
                </a:solidFill>
                <a:effectLst/>
                <a:latin typeface="+mn-lt"/>
              </a:rPr>
              <a:t>tomar</a:t>
            </a:r>
            <a:r>
              <a:rPr lang="en-US" sz="1200" kern="1200" dirty="0">
                <a:solidFill>
                  <a:schemeClr val="tx1"/>
                </a:solidFill>
                <a:effectLst/>
                <a:latin typeface="+mn-lt"/>
              </a:rPr>
              <a:t> las siguientes precauciones:</a:t>
            </a:r>
          </a:p>
          <a:p>
            <a:r>
              <a:rPr lang="en-US" sz="1200" kern="1200" dirty="0">
                <a:solidFill>
                  <a:schemeClr val="tx1"/>
                </a:solidFill>
                <a:effectLst/>
                <a:latin typeface="+mn-lt"/>
              </a:rPr>
              <a:t>• Embalaje:</a:t>
            </a:r>
          </a:p>
          <a:p>
            <a:r>
              <a:rPr dirty="0"/>
              <a:t>- Asegúrese de que toda la prueba electrónica recopilada esté debidamente documentada y etiquetada antes de embalar;</a:t>
            </a:r>
          </a:p>
          <a:p>
            <a:r>
              <a:rPr lang="en-US" sz="1200" kern="1200" dirty="0">
                <a:solidFill>
                  <a:schemeClr val="tx1"/>
                </a:solidFill>
                <a:effectLst/>
                <a:latin typeface="+mn-lt"/>
              </a:rPr>
              <a:t>- Siempre que sea posible, transporte la prueba electrónica recopilada en el embalaje original;</a:t>
            </a:r>
          </a:p>
          <a:p>
            <a:r>
              <a:rPr dirty="0"/>
              <a:t>- Si no hay un embalaje original disponible, utilice un embalaje antiestático (por ejemplo, bolsas de plástico antiestáticas o de papel).</a:t>
            </a:r>
            <a:r>
              <a:rPr lang="en-US" sz="1200" kern="1200" dirty="0">
                <a:solidFill>
                  <a:schemeClr val="tx1"/>
                </a:solidFill>
                <a:effectLst/>
                <a:latin typeface="+mn-lt"/>
              </a:rPr>
              <a:t> </a:t>
            </a:r>
            <a:r>
              <a:rPr dirty="0"/>
              <a:t>Evite usar materiales que puedan producir electricidad estática, como bolsas de plástico estándar;</a:t>
            </a:r>
          </a:p>
          <a:p>
            <a:r>
              <a:rPr dirty="0"/>
              <a:t>- No doble, doble ni raye los medios de almacenamiento como disquetes, CD-ROM y cintas;</a:t>
            </a:r>
          </a:p>
          <a:p>
            <a:r>
              <a:rPr lang="en-US" sz="1200" kern="1200" dirty="0">
                <a:solidFill>
                  <a:schemeClr val="tx1"/>
                </a:solidFill>
                <a:effectLst/>
                <a:latin typeface="+mn-lt"/>
              </a:rPr>
              <a:t>- No pegue etiquetas adhesivas en la superficie de los medios de almacenamiento. </a:t>
            </a:r>
            <a:r>
              <a:rPr dirty="0"/>
              <a:t>Use cajas o sobres para empaquetar medios de almacenamiento siempre que sea posible;</a:t>
            </a:r>
          </a:p>
          <a:p>
            <a:r>
              <a:rPr lang="en-US" sz="1200" kern="1200" dirty="0">
                <a:solidFill>
                  <a:schemeClr val="tx1"/>
                </a:solidFill>
                <a:effectLst/>
                <a:latin typeface="+mn-lt"/>
              </a:rPr>
              <a:t>- Asegúrese de que todos los contenedores que contengan pruebas estén debidamente etiquetados;</a:t>
            </a:r>
          </a:p>
          <a:p>
            <a:r>
              <a:rPr dirty="0"/>
              <a:t>- Si se recogen varios sistemas informáticos, etiquete cada sistema para que pueda volverse a ensamblar tal como se encontró.</a:t>
            </a:r>
          </a:p>
          <a:p>
            <a:r>
              <a:rPr dirty="0"/>
              <a:t>• Deje los teléfonos celulares, móviles o inteligentes en el estado de encendido (encendido o apagado) en el que se encontraron.</a:t>
            </a:r>
          </a:p>
          <a:p>
            <a:r>
              <a:rPr dirty="0"/>
              <a:t>- Incluya teléfonos móviles o inteligentes en material de bloqueo de señal, como bolsas de aislamiento de Faraday, material de blindaje de radiofrecuencia o envuelto en papel de aluminio para evitar que los dispositivos envíen o reciban mensajes de datos.</a:t>
            </a:r>
            <a:r>
              <a:rPr lang="en-US" sz="1200" kern="1200" dirty="0">
                <a:solidFill>
                  <a:schemeClr val="tx1"/>
                </a:solidFill>
                <a:effectLst/>
                <a:latin typeface="+mn-lt"/>
              </a:rPr>
              <a:t> </a:t>
            </a:r>
            <a:r>
              <a:rPr dirty="0"/>
              <a:t>Si se empaqueta o retira incorrectamente del embalaje blindado, el dispositivo puede enviar y recibir mensajes de datos.</a:t>
            </a:r>
            <a:r>
              <a:rPr lang="en-US" sz="1200" kern="1200" dirty="0">
                <a:solidFill>
                  <a:schemeClr val="tx1"/>
                </a:solidFill>
                <a:effectLst/>
                <a:latin typeface="+mn-lt"/>
              </a:rPr>
              <a:t> </a:t>
            </a:r>
            <a:r>
              <a:rPr dirty="0"/>
              <a:t>Tenga en cuenta que mantener los dispositivos en un paquete de bloqueo de señal puede reducir significativamente la duración de la batería.</a:t>
            </a:r>
            <a:r>
              <a:rPr lang="en-US" sz="1200" kern="1200" dirty="0">
                <a:solidFill>
                  <a:schemeClr val="tx1"/>
                </a:solidFill>
                <a:effectLst/>
                <a:latin typeface="+mn-lt"/>
              </a:rPr>
              <a:t> </a:t>
            </a:r>
            <a:r>
              <a:rPr dirty="0"/>
              <a:t>En los casos de poca batería, considere colocar los dispositivos en "modo de vuelo".</a:t>
            </a:r>
          </a:p>
          <a:p>
            <a:r>
              <a:rPr lang="en-US" sz="1200" kern="1200" dirty="0">
                <a:solidFill>
                  <a:schemeClr val="tx1"/>
                </a:solidFill>
                <a:effectLst/>
                <a:latin typeface="+mn-lt"/>
              </a:rPr>
              <a:t>• Transporte:</a:t>
            </a:r>
          </a:p>
          <a:p>
            <a:r>
              <a:rPr lang="en-US" sz="1200" kern="1200" dirty="0">
                <a:solidFill>
                  <a:schemeClr val="tx1"/>
                </a:solidFill>
                <a:effectLst/>
                <a:latin typeface="+mn-lt"/>
              </a:rPr>
              <a:t>- Mantenga la prueba electrónica lejos de fuentes magnéticas. </a:t>
            </a:r>
            <a:r>
              <a:rPr dirty="0"/>
              <a:t>Los transmisores de radio, los imanes de los altavoces y los asientos con calefacción son ejemplos de elementos que podrían dañar la prueba electrónica;</a:t>
            </a:r>
          </a:p>
          <a:p>
            <a:r>
              <a:rPr dirty="0"/>
              <a:t>- Asegúrese de que el equipo esté protegido contra golpes y baches (es decir, daños mecánicos), calor y humedad;</a:t>
            </a:r>
          </a:p>
          <a:p>
            <a:r>
              <a:rPr lang="en-US" sz="1200" kern="1200" dirty="0">
                <a:solidFill>
                  <a:schemeClr val="tx1"/>
                </a:solidFill>
                <a:effectLst/>
                <a:latin typeface="+mn-lt"/>
              </a:rPr>
              <a:t>- Asegúrese de que las computadoras y otros dispositivos que no están empaquetados en contenedores estén</a:t>
            </a:r>
          </a:p>
          <a:p>
            <a:r>
              <a:rPr lang="en-US" sz="1200" kern="1200" dirty="0">
                <a:solidFill>
                  <a:schemeClr val="tx1"/>
                </a:solidFill>
                <a:effectLst/>
                <a:latin typeface="+mn-lt"/>
              </a:rPr>
              <a:t>asegurados durante el transporte para evitar golpes y vibraciones excesivas. </a:t>
            </a:r>
            <a:r>
              <a:rPr dirty="0"/>
              <a:t>Por ejemplo, las computadoras deben colocarse en el suelo del vehículo y los monitores colocados en el asiento con la pantalla hacia abajo y asegurados con un cinturón de seguridad;</a:t>
            </a:r>
          </a:p>
          <a:p>
            <a:r>
              <a:rPr lang="en-US" sz="1200" kern="1200" dirty="0">
                <a:solidFill>
                  <a:schemeClr val="tx1"/>
                </a:solidFill>
                <a:effectLst/>
                <a:latin typeface="+mn-lt"/>
              </a:rPr>
              <a:t>- No coloque objetos pesados ​​encima de equipos/medios de almacenamiento más pequeños;</a:t>
            </a:r>
          </a:p>
          <a:p>
            <a:r>
              <a:rPr dirty="0"/>
              <a:t>- Siempre que sea posible, no guarde pruebas electrónicas en vehículos durante largos períodos de tiempo;</a:t>
            </a:r>
          </a:p>
          <a:p>
            <a:r>
              <a:rPr dirty="0"/>
              <a:t>- Documente el transporte de la prueba digital y mantenga la cadena de custodia de todas las pruebas transportadas.</a:t>
            </a:r>
          </a:p>
          <a:p>
            <a:endParaRPr lang="es-ES" sz="1200" kern="1200" dirty="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s-ES" dirty="0">
              <a:latin typeface="Calibri" charset="0"/>
            </a:endParaRPr>
          </a:p>
          <a:p>
            <a:pPr marL="514350" indent="-514350" eaLnBrk="1" hangingPunct="1">
              <a:lnSpc>
                <a:spcPct val="80000"/>
              </a:lnSpc>
              <a:buFont typeface="Calibri" charset="0"/>
              <a:buAutoNum type="arabicPeriod"/>
            </a:pPr>
            <a:endParaRPr lang="es-ES" dirty="0">
              <a:latin typeface="Calibri" charset="0"/>
            </a:endParaRPr>
          </a:p>
          <a:p>
            <a:pPr marL="514350" indent="-514350" eaLnBrk="1" hangingPunct="1">
              <a:lnSpc>
                <a:spcPct val="80000"/>
              </a:lnSpc>
              <a:buFont typeface="Calibri" charset="0"/>
              <a:buAutoNum type="arabicPeriod"/>
            </a:pPr>
            <a:r>
              <a:rPr lang="en-GB" dirty="0">
                <a:latin typeface="Calibri" charset="0"/>
              </a:rPr>
              <a:t>Para la protección de equipos que se eliminan, como placas de circuitos. Deben evitarse los materiales que pueden producir electricidad estática, como las bolsas de polietileno.</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Para asegurar los cables</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Deben evitarse los materiales que puedan producir electricidad estática como poliestireno o espuma de poliestireno.</a:t>
            </a:r>
          </a:p>
          <a:p>
            <a:pPr marL="514350" indent="-514350" eaLnBrk="1" hangingPunct="1">
              <a:lnSpc>
                <a:spcPct val="80000"/>
              </a:lnSpc>
              <a:buFont typeface="Calibri" charset="0"/>
              <a:buAutoNum type="arabicPeriod"/>
            </a:pPr>
            <a:r>
              <a:rPr lang="en-GB" dirty="0">
                <a:latin typeface="Calibri" charset="0"/>
              </a:rPr>
              <a:t>El embalaje original debe usarse siempre que esté disponible</a:t>
            </a:r>
            <a:endParaRPr lang="es-E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CF3AFC4-45B0-5D43-B516-F99B15D26380}" type="slidenum">
              <a:rPr lang="en-US">
                <a:latin typeface="Calibri" charset="0"/>
              </a:rPr>
              <a:pPr eaLnBrk="1" hangingPunct="1"/>
              <a:t>85</a:t>
            </a:fld>
            <a:endParaRPr lang="es-ES">
              <a:latin typeface="Calibri" charset="0"/>
            </a:endParaRPr>
          </a:p>
        </p:txBody>
      </p:sp>
    </p:spTree>
    <p:extLst>
      <p:ext uri="{BB962C8B-B14F-4D97-AF65-F5344CB8AC3E}">
        <p14:creationId xmlns:p14="http://schemas.microsoft.com/office/powerpoint/2010/main" val="39082362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No debe usarse cerca de equipos informáticos</a:t>
            </a:r>
          </a:p>
          <a:p>
            <a:pPr marL="514350" indent="-514350" eaLnBrk="1" hangingPunct="1">
              <a:lnSpc>
                <a:spcPct val="80000"/>
              </a:lnSpc>
              <a:buFont typeface="Calibri" charset="0"/>
              <a:buAutoNum type="arabicPeriod"/>
            </a:pPr>
            <a:r>
              <a:rPr lang="en-GB">
                <a:latin typeface="Calibri" charset="0"/>
              </a:rPr>
              <a:t>Por ejemplo, los números de teléfono de la unidad especializada </a:t>
            </a: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09D68BB-A808-4D4C-B06E-93DDBDEDE48F}" type="slidenum">
              <a:rPr lang="en-US">
                <a:latin typeface="Calibri" charset="0"/>
              </a:rPr>
              <a:pPr eaLnBrk="1" hangingPunct="1"/>
              <a:t>86</a:t>
            </a:fld>
            <a:endParaRPr lang="es-ES">
              <a:latin typeface="Calibri" charset="0"/>
            </a:endParaRPr>
          </a:p>
        </p:txBody>
      </p:sp>
    </p:spTree>
    <p:extLst>
      <p:ext uri="{BB962C8B-B14F-4D97-AF65-F5344CB8AC3E}">
        <p14:creationId xmlns:p14="http://schemas.microsoft.com/office/powerpoint/2010/main" val="140382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square" numCol="1" anchor="t" anchorCtr="0" compatLnSpc="1">
            <a:prstTxWarp prst="textNoShape">
              <a:avLst/>
            </a:prstTxWarp>
          </a:bodyPr>
          <a:lstStyle/>
          <a:p>
            <a:r>
              <a:rPr lang="en-US" sz="1200" kern="1200" dirty="0">
                <a:solidFill>
                  <a:schemeClr val="tx1"/>
                </a:solidFill>
                <a:effectLst/>
                <a:latin typeface="+mn-lt"/>
              </a:rPr>
              <a:t>- </a:t>
            </a:r>
            <a:r>
              <a:rPr lang="en-US" sz="1200" kern="1200" dirty="0" err="1">
                <a:solidFill>
                  <a:schemeClr val="tx1"/>
                </a:solidFill>
                <a:effectLst/>
                <a:latin typeface="+mn-lt"/>
              </a:rPr>
              <a:t>Linterna</a:t>
            </a:r>
            <a:r>
              <a:rPr lang="en-US" sz="1200" kern="1200" dirty="0">
                <a:solidFill>
                  <a:schemeClr val="tx1"/>
                </a:solidFill>
                <a:effectLst/>
                <a:latin typeface="+mn-lt"/>
              </a:rPr>
              <a:t> </a:t>
            </a:r>
            <a:r>
              <a:rPr lang="en-US" sz="1200" kern="1200" dirty="0" err="1">
                <a:solidFill>
                  <a:schemeClr val="tx1"/>
                </a:solidFill>
                <a:effectLst/>
                <a:latin typeface="+mn-lt"/>
              </a:rPr>
              <a:t>pequeña</a:t>
            </a:r>
            <a:r>
              <a:rPr lang="en-US" sz="1200" kern="1200" dirty="0">
                <a:solidFill>
                  <a:schemeClr val="tx1"/>
                </a:solidFill>
                <a:effectLst/>
                <a:latin typeface="+mn-lt"/>
              </a:rPr>
              <a:t> con un </a:t>
            </a:r>
            <a:r>
              <a:rPr lang="en-US" sz="1200" kern="1200" dirty="0" err="1">
                <a:solidFill>
                  <a:schemeClr val="tx1"/>
                </a:solidFill>
                <a:effectLst/>
                <a:latin typeface="+mn-lt"/>
              </a:rPr>
              <a:t>soporte</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Guantes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Carretilla</a:t>
            </a:r>
            <a:r>
              <a:rPr lang="en-US" sz="1200" kern="1200" dirty="0">
                <a:solidFill>
                  <a:schemeClr val="tx1"/>
                </a:solidFill>
                <a:effectLst/>
                <a:latin typeface="+mn-lt"/>
              </a:rPr>
              <a:t> de mano (es </a:t>
            </a:r>
            <a:r>
              <a:rPr lang="en-US" sz="1200" kern="1200" dirty="0" err="1">
                <a:solidFill>
                  <a:schemeClr val="tx1"/>
                </a:solidFill>
                <a:effectLst/>
                <a:latin typeface="+mn-lt"/>
              </a:rPr>
              <a:t>decir</a:t>
            </a:r>
            <a:r>
              <a:rPr lang="en-US" sz="1200" kern="1200" dirty="0">
                <a:solidFill>
                  <a:schemeClr val="tx1"/>
                </a:solidFill>
                <a:effectLst/>
                <a:latin typeface="+mn-lt"/>
              </a:rPr>
              <a:t>, una </a:t>
            </a:r>
            <a:r>
              <a:rPr lang="en-US" sz="1200" kern="1200" dirty="0" err="1">
                <a:solidFill>
                  <a:schemeClr val="tx1"/>
                </a:solidFill>
                <a:effectLst/>
                <a:latin typeface="+mn-lt"/>
              </a:rPr>
              <a:t>carretilla</a:t>
            </a:r>
            <a:r>
              <a:rPr lang="en-US" sz="1200" kern="1200" dirty="0">
                <a:solidFill>
                  <a:schemeClr val="tx1"/>
                </a:solidFill>
                <a:effectLst/>
                <a:latin typeface="+mn-lt"/>
              </a:rPr>
              <a:t> de </a:t>
            </a:r>
            <a:r>
              <a:rPr lang="en-US" sz="1200" kern="1200" dirty="0" err="1">
                <a:solidFill>
                  <a:schemeClr val="tx1"/>
                </a:solidFill>
                <a:effectLst/>
                <a:latin typeface="+mn-lt"/>
              </a:rPr>
              <a:t>sacos</a:t>
            </a:r>
            <a:r>
              <a:rPr lang="en-US" sz="1200" kern="1200" dirty="0">
                <a:solidFill>
                  <a:schemeClr val="tx1"/>
                </a:solidFill>
                <a:effectLst/>
                <a:latin typeface="+mn-lt"/>
              </a:rPr>
              <a:t> o una </a:t>
            </a:r>
            <a:r>
              <a:rPr lang="en-US" sz="1200" kern="1200" dirty="0" err="1">
                <a:solidFill>
                  <a:schemeClr val="tx1"/>
                </a:solidFill>
                <a:effectLst/>
                <a:latin typeface="+mn-lt"/>
              </a:rPr>
              <a:t>carretilla</a:t>
            </a:r>
            <a:r>
              <a:rPr lang="en-US" sz="1200" kern="1200" dirty="0">
                <a:solidFill>
                  <a:schemeClr val="tx1"/>
                </a:solidFill>
                <a:effectLst/>
                <a:latin typeface="+mn-lt"/>
              </a:rPr>
              <a:t> de dos </a:t>
            </a:r>
            <a:r>
              <a:rPr lang="en-US" sz="1200" kern="1200" dirty="0" err="1">
                <a:solidFill>
                  <a:schemeClr val="tx1"/>
                </a:solidFill>
                <a:effectLst/>
                <a:latin typeface="+mn-lt"/>
              </a:rPr>
              <a:t>ruedas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Bandas</a:t>
            </a:r>
            <a:r>
              <a:rPr lang="en-US" sz="1200" kern="1200" dirty="0">
                <a:solidFill>
                  <a:schemeClr val="tx1"/>
                </a:solidFill>
                <a:effectLst/>
                <a:latin typeface="+mn-lt"/>
              </a:rPr>
              <a:t> de </a:t>
            </a:r>
            <a:r>
              <a:rPr lang="en-US" sz="1200" kern="1200" dirty="0" err="1">
                <a:solidFill>
                  <a:schemeClr val="tx1"/>
                </a:solidFill>
                <a:effectLst/>
                <a:latin typeface="+mn-lt"/>
              </a:rPr>
              <a:t>goma</a:t>
            </a:r>
            <a:r>
              <a:rPr lang="en-US" sz="1200" kern="1200" dirty="0">
                <a:solidFill>
                  <a:schemeClr val="tx1"/>
                </a:solidFill>
                <a:effectLst/>
                <a:latin typeface="+mn-lt"/>
              </a:rPr>
              <a:t> </a:t>
            </a:r>
            <a:r>
              <a:rPr lang="en-US" sz="1200" kern="1200" dirty="0" err="1">
                <a:solidFill>
                  <a:schemeClr val="tx1"/>
                </a:solidFill>
                <a:effectLst/>
                <a:latin typeface="+mn-lt"/>
              </a:rPr>
              <a:t>grandes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Lupa</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Papel</a:t>
            </a:r>
            <a:r>
              <a:rPr lang="en-US" sz="1200" kern="1200" dirty="0">
                <a:solidFill>
                  <a:schemeClr val="tx1"/>
                </a:solidFill>
                <a:effectLst/>
                <a:latin typeface="+mn-lt"/>
              </a:rPr>
              <a:t> de </a:t>
            </a:r>
            <a:r>
              <a:rPr lang="en-US" sz="1200" kern="1200" dirty="0" err="1">
                <a:solidFill>
                  <a:schemeClr val="tx1"/>
                </a:solidFill>
                <a:effectLst/>
                <a:latin typeface="+mn-lt"/>
              </a:rPr>
              <a:t>imprimir</a:t>
            </a:r>
            <a:r>
              <a:rPr lang="en-US" sz="1200" kern="1200" dirty="0">
                <a:solidFill>
                  <a:schemeClr val="tx1"/>
                </a:solidFill>
                <a:effectLst/>
                <a:latin typeface="+mn-lt"/>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07C854F-C0CF-7F4C-859F-F9E6074DACF8}" type="slidenum">
              <a:rPr lang="en-US">
                <a:latin typeface="Calibri" charset="0"/>
              </a:rPr>
              <a:pPr eaLnBrk="1" hangingPunct="1"/>
              <a:t>87</a:t>
            </a:fld>
            <a:endParaRPr lang="es-ES">
              <a:latin typeface="Calibri" charset="0"/>
            </a:endParaRPr>
          </a:p>
        </p:txBody>
      </p:sp>
    </p:spTree>
    <p:extLst>
      <p:ext uri="{BB962C8B-B14F-4D97-AF65-F5344CB8AC3E}">
        <p14:creationId xmlns:p14="http://schemas.microsoft.com/office/powerpoint/2010/main" val="21391941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a:solidFill>
                  <a:schemeClr val="tx1"/>
                </a:solidFill>
                <a:effectLst/>
                <a:latin typeface="+mn-lt"/>
              </a:rPr>
              <a:t>Una computadora portátil que tenga instaladas todas las herramientas forenses estándar;</a:t>
            </a:r>
          </a:p>
          <a:p>
            <a:r>
              <a:rPr lang="en-US" sz="1200" kern="1200">
                <a:solidFill>
                  <a:schemeClr val="tx1"/>
                </a:solidFill>
                <a:effectLst/>
                <a:latin typeface="+mn-lt"/>
              </a:rPr>
              <a:t>- Cables de red (par trenzado y cruzado);</a:t>
            </a:r>
          </a:p>
          <a:p>
            <a:r>
              <a:rPr lang="en-US" sz="1200" kern="1200">
                <a:solidFill>
                  <a:schemeClr val="tx1"/>
                </a:solidFill>
                <a:effectLst/>
                <a:latin typeface="+mn-lt"/>
              </a:rPr>
              <a:t>- Capacidad de disco duro suficiente (por ejemplo, algunas unidades de disco duro externas de terabyte);</a:t>
            </a:r>
          </a:p>
          <a:p>
            <a:r>
              <a:rPr lang="en-US" sz="1200" kern="1200">
                <a:solidFill>
                  <a:schemeClr val="tx1"/>
                </a:solidFill>
                <a:effectLst/>
                <a:latin typeface="+mn-lt"/>
              </a:rPr>
              <a:t>- Bloqueadores de escritura de hardware (para la creación de imágenes en el sitio y propósitos de selección);</a:t>
            </a:r>
          </a:p>
          <a:p>
            <a:r>
              <a:rPr dirty="0"/>
              <a:t>- DVD de arranque forense (para cuando los oficiales están formados en su uso, para fines forenses);</a:t>
            </a:r>
          </a:p>
          <a:p>
            <a:r>
              <a:rPr dirty="0"/>
              <a:t>- Herramientas de técnicas forenses de análisis de datos en tiempo real (cuando los oficiales están entrenados en su uso, para fines forenses);</a:t>
            </a:r>
          </a:p>
          <a:p>
            <a:r>
              <a:rPr dirty="0"/>
              <a:t>- Transporte (hacia y desde la escena, para los miembros del equipo, herramientas y equipos de confiscación y las pruebas obtenidas).</a:t>
            </a:r>
          </a:p>
          <a:p>
            <a:pPr marL="514350" indent="-514350" eaLnBrk="1" hangingPunct="1">
              <a:lnSpc>
                <a:spcPct val="80000"/>
              </a:lnSpc>
              <a:buFont typeface="Calibri" charset="0"/>
              <a:buAutoNum type="arabicPeriod"/>
            </a:pPr>
            <a:endParaRPr lang="es-ES">
              <a:latin typeface="Calibri" charset="0"/>
            </a:endParaRPr>
          </a:p>
          <a:p>
            <a:pPr marL="514350" indent="-514350" eaLnBrk="1" hangingPunct="1">
              <a:lnSpc>
                <a:spcPct val="80000"/>
              </a:lnSpc>
              <a:buFont typeface="Calibri" charset="0"/>
              <a:buAutoNum type="arabicPeriod"/>
            </a:pPr>
            <a:endParaRPr lang="es-ES">
              <a:latin typeface="Calibri" charset="0"/>
            </a:endParaRPr>
          </a:p>
          <a:p>
            <a:pPr marL="514350" indent="-514350" eaLnBrk="1" hangingPunct="1">
              <a:lnSpc>
                <a:spcPct val="80000"/>
              </a:lnSpc>
              <a:buFont typeface="Calibri" charset="0"/>
              <a:buAutoNum type="arabicPeriod"/>
            </a:pP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ED65D2-015E-D748-88ED-7E9BF89AE3B5}" type="slidenum">
              <a:rPr lang="en-US">
                <a:latin typeface="Calibri" charset="0"/>
              </a:rPr>
              <a:pPr eaLnBrk="1" hangingPunct="1"/>
              <a:t>88</a:t>
            </a:fld>
            <a:endParaRPr lang="es-ES">
              <a:latin typeface="Calibri" charset="0"/>
            </a:endParaRPr>
          </a:p>
        </p:txBody>
      </p:sp>
    </p:spTree>
    <p:extLst>
      <p:ext uri="{BB962C8B-B14F-4D97-AF65-F5344CB8AC3E}">
        <p14:creationId xmlns:p14="http://schemas.microsoft.com/office/powerpoint/2010/main" val="206192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89</a:t>
            </a:fld>
            <a:endParaRPr lang="es-ES"/>
          </a:p>
        </p:txBody>
      </p:sp>
    </p:spTree>
    <p:extLst>
      <p:ext uri="{BB962C8B-B14F-4D97-AF65-F5344CB8AC3E}">
        <p14:creationId xmlns:p14="http://schemas.microsoft.com/office/powerpoint/2010/main" val="124827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a:solidFill>
                  <a:schemeClr val="tx1"/>
                </a:solidFill>
                <a:latin typeface="+mn-lt"/>
              </a:rPr>
              <a:t>Todos los procesos penales dependen de las pruebas para decidir la culpabilidad o la inocencia de un acusado o para decidir los fundamentos de un caso en un proceso civil. </a:t>
            </a:r>
            <a:r>
              <a:rPr lang="en-US" sz="1200" b="0" i="0" u="none" strike="noStrike" kern="1200" baseline="0" dirty="0" err="1">
                <a:solidFill>
                  <a:schemeClr val="tx1"/>
                </a:solidFill>
                <a:latin typeface="+mn-lt"/>
              </a:rPr>
              <a:t>Tradicional</a:t>
            </a:r>
            <a:r>
              <a:rPr lang="en-US" sz="1200" b="0" i="0" u="none" strike="noStrike" kern="1200" baseline="0" dirty="0">
                <a:solidFill>
                  <a:schemeClr val="tx1"/>
                </a:solidFill>
                <a:latin typeface="+mn-lt"/>
              </a:rPr>
              <a:t> e históricamente, una prueba ha tenido forma física (como documentos o fotografías, etc.) o ha sido el testimonio oral de los testigos.</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La prueba electrónica se deriva de dispositivos electrónicos tales como computadoras y sus aparatos periféricos, redes informáticas, teléfonos móviles, cámaras digitales y otros equipos portátiles (incluidos los dispositivos de almacenamiento de datos), así como de Internet. La información que </a:t>
            </a:r>
            <a:r>
              <a:rPr lang="en-US" sz="1200" b="0" i="0" u="none" strike="noStrike" kern="1200" baseline="0" dirty="0" err="1">
                <a:solidFill>
                  <a:schemeClr val="tx1"/>
                </a:solidFill>
                <a:latin typeface="+mn-lt"/>
              </a:rPr>
              <a:t>contiene</a:t>
            </a:r>
            <a:r>
              <a:rPr lang="en-US" sz="1200" b="0" i="0" u="none" strike="noStrike" kern="1200" baseline="0" dirty="0">
                <a:solidFill>
                  <a:schemeClr val="tx1"/>
                </a:solidFill>
                <a:latin typeface="+mn-lt"/>
              </a:rPr>
              <a:t> no </a:t>
            </a:r>
            <a:r>
              <a:rPr lang="en-US" sz="1200" b="0" i="0" u="none" strike="noStrike" kern="1200" baseline="0" dirty="0" err="1">
                <a:solidFill>
                  <a:schemeClr val="tx1"/>
                </a:solidFill>
                <a:latin typeface="+mn-lt"/>
              </a:rPr>
              <a:t>posee</a:t>
            </a:r>
            <a:r>
              <a:rPr lang="en-US" sz="1200" b="0" i="0" u="none" strike="noStrike" kern="1200" baseline="0" dirty="0">
                <a:solidFill>
                  <a:schemeClr val="tx1"/>
                </a:solidFill>
                <a:latin typeface="+mn-lt"/>
              </a:rPr>
              <a:t> una forma física independiente.</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Sin embargo, en muchos sentidos, la prueba electrónica no difiere de la prueba tradicional, en el sentido de que la parte que la introduce en los procedimientos legales debe ser capaz de demostrar que refleja el mismo conjunto de circunstancias e información fáctica que en el momento del delito. En otras palabras, deben ser capaces de demostrar que no se han producido (o podrían haber tenido lugar) cambios, eliminaciones, adiciones u otras alteraciones.</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La naturaleza intangible de cualquier dato e información almacenada en forma electrónica hace que sea mucho más fácil de manipular y más propensa a la alteración que las formas tradicionales de pruebas. Esto ha creado desafíos especiales para el sistema de justicia que requiere que dichos datos se manejen de una manera especial.</a:t>
            </a:r>
          </a:p>
          <a:p>
            <a:r>
              <a:rPr lang="en-US" sz="1200" b="0" i="0" u="none" strike="noStrike" kern="1200" baseline="0" dirty="0">
                <a:solidFill>
                  <a:schemeClr val="tx1"/>
                </a:solidFill>
                <a:latin typeface="+mn-lt"/>
              </a:rPr>
              <a:t>para garantizar la integridad de la prueba que ofrece.</a:t>
            </a:r>
          </a:p>
          <a:p>
            <a:endParaRPr lang="es-E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rPr>
              <a:t>Dadas sus características especiales, la prueba electrónica podría </a:t>
            </a:r>
            <a:r>
              <a:rPr lang="en-US" sz="1200" b="0" i="0" u="none" strike="noStrike" kern="1200" baseline="0" dirty="0" err="1">
                <a:solidFill>
                  <a:schemeClr val="tx1"/>
                </a:solidFill>
                <a:latin typeface="+mn-lt"/>
              </a:rPr>
              <a:t>definirse</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como</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cualquier</a:t>
            </a:r>
            <a:r>
              <a:rPr lang="en-US" sz="1200" b="0" i="0" u="none" strike="noStrike" kern="1200" baseline="0" dirty="0">
                <a:solidFill>
                  <a:schemeClr val="tx1"/>
                </a:solidFill>
                <a:latin typeface="+mn-lt"/>
              </a:rPr>
              <a:t> información generada, almacenada o transmitida en forma digital que pueda ser </a:t>
            </a:r>
            <a:r>
              <a:rPr lang="en-US" sz="1200" b="0" i="0" u="none" strike="noStrike" kern="1200" baseline="0" dirty="0" err="1">
                <a:solidFill>
                  <a:schemeClr val="tx1"/>
                </a:solidFill>
                <a:latin typeface="+mn-lt"/>
              </a:rPr>
              <a:t>necesaria</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más</a:t>
            </a:r>
            <a:r>
              <a:rPr lang="en-US" sz="1200" b="0" i="0" u="none" strike="noStrike" kern="1200" baseline="0" dirty="0">
                <a:solidFill>
                  <a:schemeClr val="tx1"/>
                </a:solidFill>
                <a:latin typeface="+mn-lt"/>
              </a:rPr>
              <a:t> </a:t>
            </a:r>
            <a:r>
              <a:rPr lang="en-US" sz="1200" b="0" i="0" u="none" strike="noStrike" kern="1200" baseline="0" dirty="0" err="1">
                <a:solidFill>
                  <a:schemeClr val="tx1"/>
                </a:solidFill>
                <a:latin typeface="+mn-lt"/>
              </a:rPr>
              <a:t>adelante</a:t>
            </a:r>
            <a:r>
              <a:rPr lang="en-US" sz="1200" b="0" i="0" u="none" strike="noStrike" kern="1200" baseline="0" dirty="0">
                <a:solidFill>
                  <a:schemeClr val="tx1"/>
                </a:solidFill>
                <a:latin typeface="+mn-lt"/>
              </a:rPr>
              <a:t> para probar o refutar un hecho disputado en procedimientos legales.</a:t>
            </a:r>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a:t>
            </a:fld>
            <a:endParaRPr lang="es-ES" dirty="0"/>
          </a:p>
        </p:txBody>
      </p:sp>
    </p:spTree>
    <p:extLst>
      <p:ext uri="{BB962C8B-B14F-4D97-AF65-F5344CB8AC3E}">
        <p14:creationId xmlns:p14="http://schemas.microsoft.com/office/powerpoint/2010/main" val="3743772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3" name="Notes Placeholder 2"/>
          <p:cNvSpPr>
            <a:spLocks noGrp="1"/>
          </p:cNvSpPr>
          <p:nvPr>
            <p:ph type="body" idx="1"/>
          </p:nvPr>
        </p:nvSpPr>
        <p:spPr/>
        <p:txBody>
          <a:bodyPr/>
          <a:lstStyle/>
          <a:p>
            <a:pPr>
              <a:defRPr/>
            </a:pPr>
            <a:r>
              <a:rPr dirty="0"/>
              <a:t>Por ejemplo, </a:t>
            </a:r>
          </a:p>
          <a:p>
            <a:pPr marL="228600" indent="-228600">
              <a:buFontTx/>
              <a:buAutoNum type="arabicPeriod"/>
              <a:defRPr/>
            </a:pPr>
            <a:r>
              <a:rPr dirty="0"/>
              <a:t>15 personas en lugar de 1</a:t>
            </a:r>
          </a:p>
          <a:p>
            <a:pPr marL="228600" indent="-228600">
              <a:buFontTx/>
              <a:buAutoNum type="arabicPeriod"/>
              <a:defRPr/>
            </a:pPr>
            <a:r>
              <a:rPr dirty="0"/>
              <a:t>2 perros grandes</a:t>
            </a:r>
          </a:p>
          <a:p>
            <a:pPr marL="228600" indent="-228600">
              <a:buFontTx/>
              <a:buAutoNum type="arabicPeriod"/>
              <a:defRPr/>
            </a:pPr>
            <a:r>
              <a:rPr dirty="0"/>
              <a:t>Un bebé recién nacido</a:t>
            </a:r>
          </a:p>
          <a:p>
            <a:pPr marL="228600" indent="-228600">
              <a:buFontTx/>
              <a:buAutoNum type="arabicPeriod"/>
              <a:defRPr/>
            </a:pPr>
            <a:endParaRPr lang="es-ES">
              <a:ea typeface="+mn-ea"/>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3EF82B5-62B5-4949-88A2-087D2E726F28}" type="slidenum">
              <a:rPr lang="en-US">
                <a:latin typeface="Calibri" charset="0"/>
              </a:rPr>
              <a:pPr eaLnBrk="1" hangingPunct="1"/>
              <a:t>90</a:t>
            </a:fld>
            <a:endParaRPr lang="es-ES">
              <a:latin typeface="Calibri" charset="0"/>
            </a:endParaRPr>
          </a:p>
        </p:txBody>
      </p:sp>
    </p:spTree>
    <p:extLst>
      <p:ext uri="{BB962C8B-B14F-4D97-AF65-F5344CB8AC3E}">
        <p14:creationId xmlns:p14="http://schemas.microsoft.com/office/powerpoint/2010/main" val="17055425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None/>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477CECC-2CAE-4147-8410-2A773FA9C6B2}" type="slidenum">
              <a:rPr lang="en-US">
                <a:latin typeface="Calibri" charset="0"/>
              </a:rPr>
              <a:pPr eaLnBrk="1" hangingPunct="1"/>
              <a:t>91</a:t>
            </a:fld>
            <a:endParaRPr lang="es-ES">
              <a:latin typeface="Calibri" charset="0"/>
            </a:endParaRPr>
          </a:p>
        </p:txBody>
      </p:sp>
    </p:spTree>
    <p:extLst>
      <p:ext uri="{BB962C8B-B14F-4D97-AF65-F5344CB8AC3E}">
        <p14:creationId xmlns:p14="http://schemas.microsoft.com/office/powerpoint/2010/main" val="5608829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s-ES" dirty="0">
              <a:latin typeface="Calibri" charset="0"/>
            </a:endParaRPr>
          </a:p>
          <a:p>
            <a:r>
              <a:rPr lang="en-GB" sz="1200" kern="1200" dirty="0" err="1">
                <a:solidFill>
                  <a:schemeClr val="tx1"/>
                </a:solidFill>
                <a:effectLst/>
                <a:latin typeface="+mn-lt"/>
              </a:rPr>
              <a:t>Asegurar</a:t>
            </a:r>
            <a:r>
              <a:rPr lang="en-GB" sz="1200" kern="1200" dirty="0">
                <a:solidFill>
                  <a:schemeClr val="tx1"/>
                </a:solidFill>
                <a:effectLst/>
                <a:latin typeface="+mn-lt"/>
              </a:rPr>
              <a:t> la </a:t>
            </a:r>
            <a:r>
              <a:rPr lang="en-GB" sz="1200" kern="1200" dirty="0" err="1">
                <a:solidFill>
                  <a:schemeClr val="tx1"/>
                </a:solidFill>
                <a:effectLst/>
                <a:latin typeface="+mn-lt"/>
              </a:rPr>
              <a:t>escena</a:t>
            </a:r>
            <a:r>
              <a:rPr lang="en-GB" sz="1200" kern="1200" dirty="0">
                <a:solidFill>
                  <a:schemeClr val="tx1"/>
                </a:solidFill>
                <a:effectLst/>
                <a:latin typeface="+mn-lt"/>
              </a:rPr>
              <a:t> </a:t>
            </a:r>
            <a:r>
              <a:rPr lang="en-GB" sz="1200" kern="1200" dirty="0" err="1">
                <a:solidFill>
                  <a:schemeClr val="tx1"/>
                </a:solidFill>
                <a:effectLst/>
                <a:latin typeface="+mn-lt"/>
              </a:rPr>
              <a:t>implica</a:t>
            </a:r>
            <a:r>
              <a:rPr lang="en-GB" sz="1200" kern="1200" dirty="0">
                <a:solidFill>
                  <a:schemeClr val="tx1"/>
                </a:solidFill>
                <a:effectLst/>
                <a:latin typeface="+mn-lt"/>
              </a:rPr>
              <a:t> los </a:t>
            </a:r>
            <a:r>
              <a:rPr lang="en-GB" sz="1200" kern="1200" dirty="0" err="1">
                <a:solidFill>
                  <a:schemeClr val="tx1"/>
                </a:solidFill>
                <a:effectLst/>
                <a:latin typeface="+mn-lt"/>
              </a:rPr>
              <a:t>siguientes</a:t>
            </a:r>
            <a:r>
              <a:rPr lang="en-GB" sz="1200" kern="1200" dirty="0">
                <a:solidFill>
                  <a:schemeClr val="tx1"/>
                </a:solidFill>
                <a:effectLst/>
                <a:latin typeface="+mn-lt"/>
              </a:rPr>
              <a:t> </a:t>
            </a:r>
            <a:r>
              <a:rPr lang="en-GB" sz="1200" kern="1200" dirty="0" err="1">
                <a:solidFill>
                  <a:schemeClr val="tx1"/>
                </a:solidFill>
                <a:effectLst/>
                <a:latin typeface="+mn-lt"/>
              </a:rPr>
              <a:t>pasos</a:t>
            </a:r>
            <a:r>
              <a:rPr lang="en-GB" sz="1200" kern="1200" dirty="0">
                <a:solidFill>
                  <a:schemeClr val="tx1"/>
                </a:solidFill>
                <a:effectLst/>
                <a:latin typeface="+mn-lt"/>
              </a:rPr>
              <a:t>:</a:t>
            </a:r>
          </a:p>
          <a:p>
            <a:r>
              <a:rPr lang="en-GB" sz="1200" kern="1200" dirty="0">
                <a:solidFill>
                  <a:schemeClr val="tx1"/>
                </a:solidFill>
                <a:effectLst/>
                <a:latin typeface="+mn-lt"/>
              </a:rPr>
              <a:t>• </a:t>
            </a:r>
            <a:r>
              <a:rPr lang="en-GB" sz="1200" kern="1200" dirty="0" err="1">
                <a:solidFill>
                  <a:schemeClr val="tx1"/>
                </a:solidFill>
                <a:effectLst/>
                <a:latin typeface="+mn-lt"/>
              </a:rPr>
              <a:t>Seguir</a:t>
            </a:r>
            <a:r>
              <a:rPr lang="en-GB" sz="1200" kern="1200" dirty="0">
                <a:solidFill>
                  <a:schemeClr val="tx1"/>
                </a:solidFill>
                <a:effectLst/>
                <a:latin typeface="+mn-lt"/>
              </a:rPr>
              <a:t> la </a:t>
            </a:r>
            <a:r>
              <a:rPr lang="en-GB" sz="1200" kern="1200" dirty="0" err="1">
                <a:solidFill>
                  <a:schemeClr val="tx1"/>
                </a:solidFill>
                <a:effectLst/>
                <a:latin typeface="+mn-lt"/>
              </a:rPr>
              <a:t>política</a:t>
            </a:r>
            <a:r>
              <a:rPr lang="en-GB" sz="1200" kern="1200" dirty="0">
                <a:solidFill>
                  <a:schemeClr val="tx1"/>
                </a:solidFill>
                <a:effectLst/>
                <a:latin typeface="+mn-lt"/>
              </a:rPr>
              <a:t> y el </a:t>
            </a:r>
            <a:r>
              <a:rPr lang="en-GB" sz="1200" kern="1200" dirty="0" err="1">
                <a:solidFill>
                  <a:schemeClr val="tx1"/>
                </a:solidFill>
                <a:effectLst/>
                <a:latin typeface="+mn-lt"/>
              </a:rPr>
              <a:t>procedimiento</a:t>
            </a:r>
            <a:r>
              <a:rPr lang="en-GB" sz="1200" kern="1200" dirty="0">
                <a:solidFill>
                  <a:schemeClr val="tx1"/>
                </a:solidFill>
                <a:effectLst/>
                <a:latin typeface="+mn-lt"/>
              </a:rPr>
              <a:t> </a:t>
            </a:r>
            <a:r>
              <a:rPr lang="en-GB" sz="1200" kern="1200" dirty="0" err="1">
                <a:solidFill>
                  <a:schemeClr val="tx1"/>
                </a:solidFill>
                <a:effectLst/>
                <a:latin typeface="+mn-lt"/>
              </a:rPr>
              <a:t>estándar</a:t>
            </a:r>
            <a:r>
              <a:rPr lang="en-GB" sz="1200" kern="1200" dirty="0">
                <a:solidFill>
                  <a:schemeClr val="tx1"/>
                </a:solidFill>
                <a:effectLst/>
                <a:latin typeface="+mn-lt"/>
              </a:rPr>
              <a:t> </a:t>
            </a:r>
            <a:r>
              <a:rPr lang="en-GB" sz="1200" kern="1200" dirty="0" err="1">
                <a:solidFill>
                  <a:schemeClr val="tx1"/>
                </a:solidFill>
                <a:effectLst/>
                <a:latin typeface="+mn-lt"/>
              </a:rPr>
              <a:t>en</a:t>
            </a:r>
            <a:r>
              <a:rPr lang="en-GB" sz="1200" kern="1200" dirty="0">
                <a:solidFill>
                  <a:schemeClr val="tx1"/>
                </a:solidFill>
                <a:effectLst/>
                <a:latin typeface="+mn-lt"/>
              </a:rPr>
              <a:t> </a:t>
            </a:r>
            <a:r>
              <a:rPr lang="en-GB" sz="1200" kern="1200" dirty="0" err="1">
                <a:solidFill>
                  <a:schemeClr val="tx1"/>
                </a:solidFill>
                <a:effectLst/>
                <a:latin typeface="+mn-lt"/>
              </a:rPr>
              <a:t>su</a:t>
            </a:r>
            <a:r>
              <a:rPr lang="en-GB" sz="1200" kern="1200" dirty="0">
                <a:solidFill>
                  <a:schemeClr val="tx1"/>
                </a:solidFill>
                <a:effectLst/>
                <a:latin typeface="+mn-lt"/>
              </a:rPr>
              <a:t> </a:t>
            </a:r>
            <a:r>
              <a:rPr lang="en-GB" sz="1200" kern="1200" dirty="0" err="1">
                <a:solidFill>
                  <a:schemeClr val="tx1"/>
                </a:solidFill>
                <a:effectLst/>
                <a:latin typeface="+mn-lt"/>
              </a:rPr>
              <a:t>jurisdicción</a:t>
            </a:r>
            <a:r>
              <a:rPr lang="en-GB" sz="1200" kern="1200" dirty="0">
                <a:solidFill>
                  <a:schemeClr val="tx1"/>
                </a:solidFill>
                <a:effectLst/>
                <a:latin typeface="+mn-lt"/>
              </a:rPr>
              <a:t> para </a:t>
            </a:r>
            <a:r>
              <a:rPr lang="en-GB" sz="1200" kern="1200" dirty="0" err="1">
                <a:solidFill>
                  <a:schemeClr val="tx1"/>
                </a:solidFill>
                <a:effectLst/>
                <a:latin typeface="+mn-lt"/>
              </a:rPr>
              <a:t>proteger</a:t>
            </a:r>
            <a:r>
              <a:rPr lang="en-GB" sz="1200" kern="1200" dirty="0">
                <a:solidFill>
                  <a:schemeClr val="tx1"/>
                </a:solidFill>
                <a:effectLst/>
                <a:latin typeface="+mn-lt"/>
              </a:rPr>
              <a:t> la </a:t>
            </a:r>
            <a:r>
              <a:rPr lang="en-GB" sz="1200" kern="1200" dirty="0" err="1">
                <a:solidFill>
                  <a:schemeClr val="tx1"/>
                </a:solidFill>
                <a:effectLst/>
                <a:latin typeface="+mn-lt"/>
              </a:rPr>
              <a:t>escena</a:t>
            </a:r>
            <a:r>
              <a:rPr lang="en-GB" sz="1200" kern="1200" dirty="0">
                <a:solidFill>
                  <a:schemeClr val="tx1"/>
                </a:solidFill>
                <a:effectLst/>
                <a:latin typeface="+mn-lt"/>
              </a:rPr>
              <a:t> del </a:t>
            </a:r>
            <a:r>
              <a:rPr lang="en-GB" sz="1200" kern="1200" dirty="0" err="1">
                <a:solidFill>
                  <a:schemeClr val="tx1"/>
                </a:solidFill>
                <a:effectLst/>
                <a:latin typeface="+mn-lt"/>
              </a:rPr>
              <a:t>delito</a:t>
            </a:r>
            <a:r>
              <a:rPr lang="en-GB" sz="1200" kern="1200" dirty="0">
                <a:solidFill>
                  <a:schemeClr val="tx1"/>
                </a:solidFill>
                <a:effectLst/>
                <a:latin typeface="+mn-lt"/>
              </a:rPr>
              <a:t>:</a:t>
            </a:r>
          </a:p>
          <a:p>
            <a:r>
              <a:rPr dirty="0"/>
              <a:t>• </a:t>
            </a:r>
            <a:r>
              <a:rPr dirty="0" err="1"/>
              <a:t>Alej</a:t>
            </a:r>
            <a:r>
              <a:rPr lang="es-ES" dirty="0"/>
              <a:t>ar</a:t>
            </a:r>
            <a:r>
              <a:rPr dirty="0"/>
              <a:t> a todas las personas de la proximidad de cualquier prueba que se recoja (incluidos los equipos y el suministro de energía);</a:t>
            </a:r>
          </a:p>
          <a:p>
            <a:r>
              <a:rPr lang="en-GB" sz="1200" kern="1200" dirty="0">
                <a:solidFill>
                  <a:schemeClr val="tx1"/>
                </a:solidFill>
                <a:effectLst/>
                <a:latin typeface="+mn-lt"/>
              </a:rPr>
              <a:t>• </a:t>
            </a:r>
            <a:r>
              <a:rPr lang="en-GB" sz="1200" kern="1200" dirty="0" err="1">
                <a:solidFill>
                  <a:schemeClr val="tx1"/>
                </a:solidFill>
                <a:effectLst/>
                <a:latin typeface="+mn-lt"/>
              </a:rPr>
              <a:t>Asegurar</a:t>
            </a:r>
            <a:r>
              <a:rPr lang="en-GB" sz="1200" kern="1200" dirty="0">
                <a:solidFill>
                  <a:schemeClr val="tx1"/>
                </a:solidFill>
                <a:effectLst/>
                <a:latin typeface="+mn-lt"/>
              </a:rPr>
              <a:t> </a:t>
            </a:r>
            <a:r>
              <a:rPr lang="en-GB" sz="1200" kern="1200" dirty="0" err="1">
                <a:solidFill>
                  <a:schemeClr val="tx1"/>
                </a:solidFill>
                <a:effectLst/>
                <a:latin typeface="+mn-lt"/>
              </a:rPr>
              <a:t>todos</a:t>
            </a:r>
            <a:r>
              <a:rPr lang="en-GB" sz="1200" kern="1200" dirty="0">
                <a:solidFill>
                  <a:schemeClr val="tx1"/>
                </a:solidFill>
                <a:effectLst/>
                <a:latin typeface="+mn-lt"/>
              </a:rPr>
              <a:t> los </a:t>
            </a:r>
            <a:r>
              <a:rPr lang="en-GB" sz="1200" kern="1200" dirty="0" err="1">
                <a:solidFill>
                  <a:schemeClr val="tx1"/>
                </a:solidFill>
                <a:effectLst/>
                <a:latin typeface="+mn-lt"/>
              </a:rPr>
              <a:t>dispositivos</a:t>
            </a:r>
            <a:r>
              <a:rPr lang="en-GB" sz="1200" kern="1200" dirty="0">
                <a:solidFill>
                  <a:schemeClr val="tx1"/>
                </a:solidFill>
                <a:effectLst/>
                <a:latin typeface="+mn-lt"/>
              </a:rPr>
              <a:t> </a:t>
            </a:r>
            <a:r>
              <a:rPr lang="en-GB" sz="1200" kern="1200" dirty="0" err="1">
                <a:solidFill>
                  <a:schemeClr val="tx1"/>
                </a:solidFill>
                <a:effectLst/>
                <a:latin typeface="+mn-lt"/>
              </a:rPr>
              <a:t>electrónicos</a:t>
            </a:r>
            <a:r>
              <a:rPr lang="en-GB" sz="1200" kern="1200" dirty="0">
                <a:solidFill>
                  <a:schemeClr val="tx1"/>
                </a:solidFill>
                <a:effectLst/>
                <a:latin typeface="+mn-lt"/>
              </a:rPr>
              <a:t>, </a:t>
            </a:r>
            <a:r>
              <a:rPr lang="en-GB" sz="1200" kern="1200" dirty="0" err="1">
                <a:solidFill>
                  <a:schemeClr val="tx1"/>
                </a:solidFill>
                <a:effectLst/>
                <a:latin typeface="+mn-lt"/>
              </a:rPr>
              <a:t>incluidos</a:t>
            </a:r>
            <a:r>
              <a:rPr lang="en-GB" sz="1200" kern="1200" dirty="0">
                <a:solidFill>
                  <a:schemeClr val="tx1"/>
                </a:solidFill>
                <a:effectLst/>
                <a:latin typeface="+mn-lt"/>
              </a:rPr>
              <a:t> los </a:t>
            </a:r>
            <a:r>
              <a:rPr lang="en-GB" sz="1200" kern="1200" dirty="0" err="1">
                <a:solidFill>
                  <a:schemeClr val="tx1"/>
                </a:solidFill>
                <a:effectLst/>
                <a:latin typeface="+mn-lt"/>
              </a:rPr>
              <a:t>dispositivos</a:t>
            </a:r>
            <a:r>
              <a:rPr lang="en-GB" sz="1200" kern="1200" dirty="0">
                <a:solidFill>
                  <a:schemeClr val="tx1"/>
                </a:solidFill>
                <a:effectLst/>
                <a:latin typeface="+mn-lt"/>
              </a:rPr>
              <a:t> </a:t>
            </a:r>
            <a:r>
              <a:rPr lang="en-GB" sz="1200" kern="1200" dirty="0" err="1">
                <a:solidFill>
                  <a:schemeClr val="tx1"/>
                </a:solidFill>
                <a:effectLst/>
                <a:latin typeface="+mn-lt"/>
              </a:rPr>
              <a:t>personales</a:t>
            </a:r>
            <a:r>
              <a:rPr lang="en-GB" sz="1200" kern="1200" dirty="0">
                <a:solidFill>
                  <a:schemeClr val="tx1"/>
                </a:solidFill>
                <a:effectLst/>
                <a:latin typeface="+mn-lt"/>
              </a:rPr>
              <a:t> y </a:t>
            </a:r>
            <a:r>
              <a:rPr lang="en-GB" sz="1200" kern="1200" dirty="0" err="1">
                <a:solidFill>
                  <a:schemeClr val="tx1"/>
                </a:solidFill>
                <a:effectLst/>
                <a:latin typeface="+mn-lt"/>
              </a:rPr>
              <a:t>portátiles</a:t>
            </a:r>
            <a:r>
              <a:rPr lang="en-GB" sz="1200" kern="1200" dirty="0">
                <a:solidFill>
                  <a:schemeClr val="tx1"/>
                </a:solidFill>
                <a:effectLst/>
                <a:latin typeface="+mn-lt"/>
              </a:rPr>
              <a:t>;</a:t>
            </a:r>
          </a:p>
          <a:p>
            <a:r>
              <a:rPr lang="en-GB" sz="1200" kern="1200" dirty="0">
                <a:solidFill>
                  <a:schemeClr val="tx1"/>
                </a:solidFill>
                <a:effectLst/>
                <a:latin typeface="+mn-lt"/>
              </a:rPr>
              <a:t>• </a:t>
            </a:r>
            <a:r>
              <a:rPr lang="en-GB" sz="1200" kern="1200" dirty="0" err="1">
                <a:solidFill>
                  <a:schemeClr val="tx1"/>
                </a:solidFill>
                <a:effectLst/>
                <a:latin typeface="+mn-lt"/>
              </a:rPr>
              <a:t>Rehusar</a:t>
            </a:r>
            <a:r>
              <a:rPr lang="en-GB" sz="1200" kern="1200" dirty="0">
                <a:solidFill>
                  <a:schemeClr val="tx1"/>
                </a:solidFill>
                <a:effectLst/>
                <a:latin typeface="+mn-lt"/>
              </a:rPr>
              <a:t> </a:t>
            </a:r>
            <a:r>
              <a:rPr lang="en-GB" sz="1200" kern="1200" dirty="0" err="1">
                <a:solidFill>
                  <a:schemeClr val="tx1"/>
                </a:solidFill>
                <a:effectLst/>
                <a:latin typeface="+mn-lt"/>
              </a:rPr>
              <a:t>ofertas</a:t>
            </a:r>
            <a:r>
              <a:rPr lang="en-GB" sz="1200" kern="1200" dirty="0">
                <a:solidFill>
                  <a:schemeClr val="tx1"/>
                </a:solidFill>
                <a:effectLst/>
                <a:latin typeface="+mn-lt"/>
              </a:rPr>
              <a:t> de </a:t>
            </a:r>
            <a:r>
              <a:rPr lang="en-GB" sz="1200" kern="1200" dirty="0" err="1">
                <a:solidFill>
                  <a:schemeClr val="tx1"/>
                </a:solidFill>
                <a:effectLst/>
                <a:latin typeface="+mn-lt"/>
              </a:rPr>
              <a:t>ayuda</a:t>
            </a:r>
            <a:r>
              <a:rPr lang="en-GB" sz="1200" kern="1200" dirty="0">
                <a:solidFill>
                  <a:schemeClr val="tx1"/>
                </a:solidFill>
                <a:effectLst/>
                <a:latin typeface="+mn-lt"/>
              </a:rPr>
              <a:t> o </a:t>
            </a:r>
            <a:r>
              <a:rPr lang="en-GB" sz="1200" kern="1200" dirty="0" err="1">
                <a:solidFill>
                  <a:schemeClr val="tx1"/>
                </a:solidFill>
                <a:effectLst/>
                <a:latin typeface="+mn-lt"/>
              </a:rPr>
              <a:t>asistencia</a:t>
            </a:r>
            <a:r>
              <a:rPr lang="en-GB" sz="1200" kern="1200" dirty="0">
                <a:solidFill>
                  <a:schemeClr val="tx1"/>
                </a:solidFill>
                <a:effectLst/>
                <a:latin typeface="+mn-lt"/>
              </a:rPr>
              <a:t> </a:t>
            </a:r>
            <a:r>
              <a:rPr lang="en-GB" sz="1200" kern="1200" dirty="0" err="1">
                <a:solidFill>
                  <a:schemeClr val="tx1"/>
                </a:solidFill>
                <a:effectLst/>
                <a:latin typeface="+mn-lt"/>
              </a:rPr>
              <a:t>técnica</a:t>
            </a:r>
            <a:r>
              <a:rPr lang="en-GB" sz="1200" kern="1200" dirty="0">
                <a:solidFill>
                  <a:schemeClr val="tx1"/>
                </a:solidFill>
                <a:effectLst/>
                <a:latin typeface="+mn-lt"/>
              </a:rPr>
              <a:t> de personas no </a:t>
            </a:r>
            <a:r>
              <a:rPr lang="en-GB" sz="1200" kern="1200" dirty="0" err="1">
                <a:solidFill>
                  <a:schemeClr val="tx1"/>
                </a:solidFill>
                <a:effectLst/>
                <a:latin typeface="+mn-lt"/>
              </a:rPr>
              <a:t>autorizadas</a:t>
            </a:r>
            <a:r>
              <a:rPr lang="en-GB" sz="1200" kern="1200" dirty="0">
                <a:solidFill>
                  <a:schemeClr val="tx1"/>
                </a:solidFill>
                <a:effectLst/>
                <a:latin typeface="+mn-lt"/>
              </a:rPr>
              <a:t>.</a:t>
            </a:r>
          </a:p>
          <a:p>
            <a:r>
              <a:rPr lang="en-GB" sz="1200" kern="1200" dirty="0">
                <a:solidFill>
                  <a:schemeClr val="tx1"/>
                </a:solidFill>
                <a:effectLst/>
                <a:latin typeface="+mn-lt"/>
              </a:rPr>
              <a:t>• </a:t>
            </a:r>
            <a:r>
              <a:rPr lang="en-GB" sz="1200" kern="1200" dirty="0" err="1">
                <a:solidFill>
                  <a:schemeClr val="tx1"/>
                </a:solidFill>
                <a:effectLst/>
                <a:latin typeface="+mn-lt"/>
              </a:rPr>
              <a:t>Dejar</a:t>
            </a:r>
            <a:r>
              <a:rPr lang="en-GB" sz="1200" kern="1200" dirty="0">
                <a:solidFill>
                  <a:schemeClr val="tx1"/>
                </a:solidFill>
                <a:effectLst/>
                <a:latin typeface="+mn-lt"/>
              </a:rPr>
              <a:t> la </a:t>
            </a:r>
            <a:r>
              <a:rPr lang="en-GB" sz="1200" kern="1200" dirty="0" err="1">
                <a:solidFill>
                  <a:schemeClr val="tx1"/>
                </a:solidFill>
                <a:effectLst/>
                <a:latin typeface="+mn-lt"/>
              </a:rPr>
              <a:t>computadora</a:t>
            </a:r>
            <a:r>
              <a:rPr lang="en-GB" sz="1200" kern="1200" dirty="0">
                <a:solidFill>
                  <a:schemeClr val="tx1"/>
                </a:solidFill>
                <a:effectLst/>
                <a:latin typeface="+mn-lt"/>
              </a:rPr>
              <a:t> o </a:t>
            </a:r>
            <a:r>
              <a:rPr lang="en-GB" sz="1200" kern="1200" dirty="0" err="1">
                <a:solidFill>
                  <a:schemeClr val="tx1"/>
                </a:solidFill>
                <a:effectLst/>
                <a:latin typeface="+mn-lt"/>
              </a:rPr>
              <a:t>dispositivo</a:t>
            </a:r>
            <a:r>
              <a:rPr lang="en-GB" sz="1200" kern="1200" dirty="0">
                <a:solidFill>
                  <a:schemeClr val="tx1"/>
                </a:solidFill>
                <a:effectLst/>
                <a:latin typeface="+mn-lt"/>
              </a:rPr>
              <a:t> </a:t>
            </a:r>
            <a:r>
              <a:rPr lang="en-GB" sz="1200" kern="1200" dirty="0" err="1">
                <a:solidFill>
                  <a:schemeClr val="tx1"/>
                </a:solidFill>
                <a:effectLst/>
                <a:latin typeface="+mn-lt"/>
              </a:rPr>
              <a:t>electrónico</a:t>
            </a:r>
            <a:r>
              <a:rPr lang="en-GB" sz="1200" kern="1200" dirty="0">
                <a:solidFill>
                  <a:schemeClr val="tx1"/>
                </a:solidFill>
                <a:effectLst/>
                <a:latin typeface="+mn-lt"/>
              </a:rPr>
              <a:t> </a:t>
            </a:r>
            <a:r>
              <a:rPr lang="en-GB" sz="1200" kern="1200" dirty="0" err="1">
                <a:solidFill>
                  <a:schemeClr val="tx1"/>
                </a:solidFill>
                <a:effectLst/>
                <a:latin typeface="+mn-lt"/>
              </a:rPr>
              <a:t>apagado</a:t>
            </a:r>
            <a:r>
              <a:rPr lang="en-GB" sz="1200" kern="1200" dirty="0">
                <a:solidFill>
                  <a:schemeClr val="tx1"/>
                </a:solidFill>
                <a:effectLst/>
                <a:latin typeface="+mn-lt"/>
              </a:rPr>
              <a:t> </a:t>
            </a:r>
            <a:r>
              <a:rPr lang="en-GB" sz="1200" kern="1200" dirty="0" err="1">
                <a:solidFill>
                  <a:schemeClr val="tx1"/>
                </a:solidFill>
                <a:effectLst/>
                <a:latin typeface="+mn-lt"/>
              </a:rPr>
              <a:t>si</a:t>
            </a:r>
            <a:r>
              <a:rPr lang="en-GB" sz="1200" kern="1200" dirty="0">
                <a:solidFill>
                  <a:schemeClr val="tx1"/>
                </a:solidFill>
                <a:effectLst/>
                <a:latin typeface="+mn-lt"/>
              </a:rPr>
              <a:t> </a:t>
            </a:r>
            <a:r>
              <a:rPr lang="en-GB" sz="1200" kern="1200" dirty="0" err="1">
                <a:solidFill>
                  <a:schemeClr val="tx1"/>
                </a:solidFill>
                <a:effectLst/>
                <a:latin typeface="+mn-lt"/>
              </a:rPr>
              <a:t>ya</a:t>
            </a:r>
            <a:r>
              <a:rPr lang="en-GB" sz="1200" kern="1200" dirty="0">
                <a:solidFill>
                  <a:schemeClr val="tx1"/>
                </a:solidFill>
                <a:effectLst/>
                <a:latin typeface="+mn-lt"/>
              </a:rPr>
              <a:t> </a:t>
            </a:r>
            <a:r>
              <a:rPr lang="en-GB" sz="1200" kern="1200" dirty="0" err="1">
                <a:solidFill>
                  <a:schemeClr val="tx1"/>
                </a:solidFill>
                <a:effectLst/>
                <a:latin typeface="+mn-lt"/>
              </a:rPr>
              <a:t>está</a:t>
            </a:r>
            <a:r>
              <a:rPr lang="en-GB" sz="1200" kern="1200" dirty="0">
                <a:solidFill>
                  <a:schemeClr val="tx1"/>
                </a:solidFill>
                <a:effectLst/>
                <a:latin typeface="+mn-lt"/>
              </a:rPr>
              <a:t> </a:t>
            </a:r>
            <a:r>
              <a:rPr lang="en-GB" sz="1200" kern="1200" dirty="0" err="1">
                <a:solidFill>
                  <a:schemeClr val="tx1"/>
                </a:solidFill>
                <a:effectLst/>
                <a:latin typeface="+mn-lt"/>
              </a:rPr>
              <a:t>apagado</a:t>
            </a:r>
            <a:r>
              <a:rPr lang="en-GB" sz="1200" kern="1200" dirty="0">
                <a:solidFill>
                  <a:schemeClr val="tx1"/>
                </a:solidFill>
                <a:effectLst/>
                <a:latin typeface="+mn-lt"/>
              </a:rPr>
              <a:t>.</a:t>
            </a:r>
          </a:p>
          <a:p>
            <a:pPr marL="514350" indent="-514350" eaLnBrk="1" hangingPunct="1">
              <a:lnSpc>
                <a:spcPct val="80000"/>
              </a:lnSpc>
              <a:buFont typeface="Calibri" charset="0"/>
              <a:buAutoNum type="arabicPeriod"/>
            </a:pPr>
            <a:endParaRPr lang="es-E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66E418A-6AE8-324D-853D-A398FD5C970E}" type="slidenum">
              <a:rPr lang="en-US">
                <a:latin typeface="Calibri" charset="0"/>
              </a:rPr>
              <a:pPr eaLnBrk="1" hangingPunct="1"/>
              <a:t>92</a:t>
            </a:fld>
            <a:endParaRPr lang="es-ES">
              <a:latin typeface="Calibri" charset="0"/>
            </a:endParaRPr>
          </a:p>
        </p:txBody>
      </p:sp>
    </p:spTree>
    <p:extLst>
      <p:ext uri="{BB962C8B-B14F-4D97-AF65-F5344CB8AC3E}">
        <p14:creationId xmlns:p14="http://schemas.microsoft.com/office/powerpoint/2010/main" val="27040838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dirty="0"/>
              <a:t>• Si hay una computadora encendida o no se puede determinar el estado, el investigador debe seguir los pasos descritos en la sección 3.4.3 de la guía;</a:t>
            </a:r>
            <a:endParaRPr lang="es-ES" sz="1200" kern="1200">
              <a:solidFill>
                <a:schemeClr val="tx1"/>
              </a:solidFill>
              <a:effectLst/>
              <a:latin typeface="+mn-lt"/>
              <a:ea typeface="+mn-ea"/>
              <a:cs typeface="+mn-cs"/>
            </a:endParaRPr>
          </a:p>
          <a:p>
            <a:r>
              <a:rPr lang="en-US" sz="1200" kern="1200">
                <a:solidFill>
                  <a:schemeClr val="tx1"/>
                </a:solidFill>
                <a:effectLst/>
                <a:latin typeface="+mn-lt"/>
              </a:rPr>
              <a:t>• Proteja los datos volátiles física y electrónicamente siguiendo los pasos descritos en la sección 3.5;</a:t>
            </a:r>
          </a:p>
          <a:p>
            <a:r>
              <a:rPr lang="en-US" sz="1200" kern="1200">
                <a:solidFill>
                  <a:schemeClr val="tx1"/>
                </a:solidFill>
                <a:effectLst/>
                <a:latin typeface="+mn-lt"/>
              </a:rPr>
              <a:t>• Identifique y documente componentes electrónicos relacionados que no serán recopilados;</a:t>
            </a:r>
          </a:p>
          <a:p>
            <a:r>
              <a:rPr lang="en-US" sz="1200" kern="1200">
                <a:solidFill>
                  <a:schemeClr val="tx1"/>
                </a:solidFill>
                <a:effectLst/>
                <a:latin typeface="+mn-lt"/>
              </a:rPr>
              <a:t>• Identifique las líneas telefónicas y de red conectadas a los dispositivos, documéntelas y etiquételas;</a:t>
            </a:r>
          </a:p>
          <a:p>
            <a:pPr marL="514350" indent="-514350" eaLnBrk="1" hangingPunct="1">
              <a:lnSpc>
                <a:spcPct val="80000"/>
              </a:lnSpc>
              <a:buFont typeface="Calibri" charset="0"/>
              <a:buAutoNum type="arabicPeriod" startAt="6"/>
            </a:pP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4ED3E7B-9251-A946-8C77-F132CABE83DA}" type="slidenum">
              <a:rPr lang="en-US">
                <a:latin typeface="Calibri" charset="0"/>
              </a:rPr>
              <a:pPr eaLnBrk="1" hangingPunct="1"/>
              <a:t>93</a:t>
            </a:fld>
            <a:endParaRPr lang="es-ES">
              <a:latin typeface="Calibri" charset="0"/>
            </a:endParaRPr>
          </a:p>
        </p:txBody>
      </p:sp>
    </p:spTree>
    <p:extLst>
      <p:ext uri="{BB962C8B-B14F-4D97-AF65-F5344CB8AC3E}">
        <p14:creationId xmlns:p14="http://schemas.microsoft.com/office/powerpoint/2010/main" val="23949510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s-ES" dirty="0">
              <a:latin typeface="Calibri" charset="0"/>
            </a:endParaRPr>
          </a:p>
          <a:p>
            <a:r>
              <a:rPr dirty="0"/>
              <a:t>• Decida si se requiere alguna otra prueba de un dispositivo para ser </a:t>
            </a:r>
            <a:r>
              <a:rPr lang="es-ES" dirty="0"/>
              <a:t>confiscada</a:t>
            </a:r>
            <a:r>
              <a:rPr dirty="0"/>
              <a:t> (por ejemplo, ADN, huellas dactilares, medicamentos, aceleradores);</a:t>
            </a:r>
          </a:p>
          <a:p>
            <a:r>
              <a:rPr dirty="0"/>
              <a:t>- De ser así, siga los procedimientos generales de manejo para ese tipo de prueba establecidos en el manual correspondiente;</a:t>
            </a:r>
          </a:p>
          <a:p>
            <a:r>
              <a:rPr lang="en-GB" sz="1200" kern="1200" dirty="0">
                <a:solidFill>
                  <a:schemeClr val="tx1"/>
                </a:solidFill>
                <a:effectLst/>
                <a:latin typeface="+mn-lt"/>
              </a:rPr>
              <a:t>- </a:t>
            </a:r>
            <a:r>
              <a:rPr lang="en-GB" sz="1200" kern="1200" dirty="0" err="1">
                <a:solidFill>
                  <a:schemeClr val="tx1"/>
                </a:solidFill>
                <a:effectLst/>
                <a:latin typeface="+mn-lt"/>
              </a:rPr>
              <a:t>Posponga</a:t>
            </a:r>
            <a:r>
              <a:rPr lang="en-GB" sz="1200" kern="1200" dirty="0">
                <a:solidFill>
                  <a:schemeClr val="tx1"/>
                </a:solidFill>
                <a:effectLst/>
                <a:latin typeface="+mn-lt"/>
              </a:rPr>
              <a:t> las </a:t>
            </a:r>
            <a:r>
              <a:rPr lang="en-GB" sz="1200" kern="1200" dirty="0" err="1">
                <a:solidFill>
                  <a:schemeClr val="tx1"/>
                </a:solidFill>
                <a:effectLst/>
                <a:latin typeface="+mn-lt"/>
              </a:rPr>
              <a:t>técnicas</a:t>
            </a:r>
            <a:r>
              <a:rPr lang="en-GB" sz="1200" kern="1200" dirty="0">
                <a:solidFill>
                  <a:schemeClr val="tx1"/>
                </a:solidFill>
                <a:effectLst/>
                <a:latin typeface="+mn-lt"/>
              </a:rPr>
              <a:t> de </a:t>
            </a:r>
            <a:r>
              <a:rPr lang="en-GB" sz="1200" kern="1200" dirty="0" err="1">
                <a:solidFill>
                  <a:schemeClr val="tx1"/>
                </a:solidFill>
                <a:effectLst/>
                <a:latin typeface="+mn-lt"/>
              </a:rPr>
              <a:t>destrucción</a:t>
            </a:r>
            <a:r>
              <a:rPr lang="en-GB" sz="1200" kern="1200" dirty="0">
                <a:solidFill>
                  <a:schemeClr val="tx1"/>
                </a:solidFill>
                <a:effectLst/>
                <a:latin typeface="+mn-lt"/>
              </a:rPr>
              <a:t> hasta </a:t>
            </a:r>
            <a:r>
              <a:rPr lang="en-GB" sz="1200" kern="1200" dirty="0" err="1">
                <a:solidFill>
                  <a:schemeClr val="tx1"/>
                </a:solidFill>
                <a:effectLst/>
                <a:latin typeface="+mn-lt"/>
              </a:rPr>
              <a:t>después</a:t>
            </a:r>
            <a:r>
              <a:rPr lang="en-GB" sz="1200" kern="1200" dirty="0">
                <a:solidFill>
                  <a:schemeClr val="tx1"/>
                </a:solidFill>
                <a:effectLst/>
                <a:latin typeface="+mn-lt"/>
              </a:rPr>
              <a:t> de la </a:t>
            </a:r>
            <a:r>
              <a:rPr lang="en-GB" sz="1200" kern="1200" dirty="0" err="1">
                <a:solidFill>
                  <a:schemeClr val="tx1"/>
                </a:solidFill>
                <a:effectLst/>
                <a:latin typeface="+mn-lt"/>
              </a:rPr>
              <a:t>recuperación</a:t>
            </a:r>
            <a:r>
              <a:rPr lang="en-GB" sz="1200" kern="1200" dirty="0">
                <a:solidFill>
                  <a:schemeClr val="tx1"/>
                </a:solidFill>
                <a:effectLst/>
                <a:latin typeface="+mn-lt"/>
              </a:rPr>
              <a:t> de la </a:t>
            </a:r>
            <a:r>
              <a:rPr lang="en-GB" sz="1200" kern="1200" dirty="0" err="1">
                <a:solidFill>
                  <a:schemeClr val="tx1"/>
                </a:solidFill>
                <a:effectLst/>
                <a:latin typeface="+mn-lt"/>
              </a:rPr>
              <a:t>prueba</a:t>
            </a:r>
            <a:r>
              <a:rPr lang="en-GB" sz="1200" kern="1200" dirty="0">
                <a:solidFill>
                  <a:schemeClr val="tx1"/>
                </a:solidFill>
                <a:effectLst/>
                <a:latin typeface="+mn-lt"/>
              </a:rPr>
              <a:t> </a:t>
            </a:r>
            <a:r>
              <a:rPr lang="en-GB" sz="1200" kern="1200" dirty="0" err="1">
                <a:solidFill>
                  <a:schemeClr val="tx1"/>
                </a:solidFill>
                <a:effectLst/>
                <a:latin typeface="+mn-lt"/>
              </a:rPr>
              <a:t>electrónica</a:t>
            </a:r>
            <a:r>
              <a:rPr lang="en-GB" sz="1200" kern="1200" dirty="0">
                <a:solidFill>
                  <a:schemeClr val="tx1"/>
                </a:solidFill>
                <a:effectLst/>
                <a:latin typeface="+mn-lt"/>
              </a:rPr>
              <a:t>;</a:t>
            </a:r>
          </a:p>
          <a:p>
            <a:r>
              <a:rPr lang="en-GB" sz="1200" kern="1200" dirty="0">
                <a:solidFill>
                  <a:schemeClr val="tx1"/>
                </a:solidFill>
                <a:effectLst/>
                <a:latin typeface="+mn-lt"/>
              </a:rPr>
              <a:t> </a:t>
            </a:r>
            <a:r>
              <a:rPr dirty="0"/>
              <a:t>§ Recopile impresiones latentes después de completar la recuperación de la prueba electrónica (ya que los teclados, el ratón de la computadora, los disquetes, los CD u otros componentes pueden tener huellas dactilares latentes u otra prueba física que se deben preservar);</a:t>
            </a:r>
          </a:p>
          <a:p>
            <a:r>
              <a:rPr lang="en-GB" sz="1200" kern="1200" dirty="0">
                <a:solidFill>
                  <a:schemeClr val="tx1"/>
                </a:solidFill>
                <a:effectLst/>
                <a:latin typeface="+mn-lt"/>
              </a:rPr>
              <a:t> </a:t>
            </a:r>
            <a:r>
              <a:rPr dirty="0"/>
              <a:t>§ No use polvo de aluminio para recoger las huellas dactilares de la escena ya que puede dañar el equipo y los datos.</a:t>
            </a:r>
          </a:p>
          <a:p>
            <a:pPr marL="514350" indent="-514350" eaLnBrk="1" hangingPunct="1">
              <a:lnSpc>
                <a:spcPct val="80000"/>
              </a:lnSpc>
              <a:buFont typeface="Calibri" charset="0"/>
              <a:buNone/>
            </a:pPr>
            <a:endParaRPr lang="es-E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758124E-B0E5-CE4C-8ECE-191CFA22779F}" type="slidenum">
              <a:rPr lang="en-US">
                <a:latin typeface="Calibri" charset="0"/>
              </a:rPr>
              <a:pPr eaLnBrk="1" hangingPunct="1"/>
              <a:t>94</a:t>
            </a:fld>
            <a:endParaRPr lang="es-ES">
              <a:latin typeface="Calibri" charset="0"/>
            </a:endParaRPr>
          </a:p>
        </p:txBody>
      </p:sp>
    </p:spTree>
    <p:extLst>
      <p:ext uri="{BB962C8B-B14F-4D97-AF65-F5344CB8AC3E}">
        <p14:creationId xmlns:p14="http://schemas.microsoft.com/office/powerpoint/2010/main" val="3670022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rPr>
              <a:t>• </a:t>
            </a:r>
            <a:r>
              <a:rPr lang="en-US" sz="1200" kern="1200" dirty="0" err="1">
                <a:solidFill>
                  <a:schemeClr val="tx1"/>
                </a:solidFill>
                <a:effectLst/>
                <a:latin typeface="+mn-lt"/>
              </a:rPr>
              <a:t>Registre</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la </a:t>
            </a:r>
            <a:r>
              <a:rPr lang="en-US" sz="1200" kern="1200" dirty="0" err="1">
                <a:solidFill>
                  <a:schemeClr val="tx1"/>
                </a:solidFill>
                <a:effectLst/>
                <a:latin typeface="+mn-lt"/>
              </a:rPr>
              <a:t>escena</a:t>
            </a:r>
            <a:r>
              <a:rPr lang="en-US" sz="1200" kern="1200" dirty="0">
                <a:solidFill>
                  <a:schemeClr val="tx1"/>
                </a:solidFill>
                <a:effectLst/>
                <a:latin typeface="+mn-lt"/>
              </a:rPr>
              <a:t> </a:t>
            </a:r>
            <a:r>
              <a:rPr lang="en-US" sz="1200" kern="1200" dirty="0" err="1">
                <a:solidFill>
                  <a:schemeClr val="tx1"/>
                </a:solidFill>
                <a:effectLst/>
                <a:latin typeface="+mn-lt"/>
              </a:rPr>
              <a:t>pruebas</a:t>
            </a:r>
            <a:r>
              <a:rPr lang="en-US" sz="1200" kern="1200" dirty="0">
                <a:solidFill>
                  <a:schemeClr val="tx1"/>
                </a:solidFill>
                <a:effectLst/>
                <a:latin typeface="+mn-lt"/>
              </a:rPr>
              <a:t> no </a:t>
            </a:r>
            <a:r>
              <a:rPr lang="en-US" sz="1200" kern="1200" dirty="0" err="1">
                <a:solidFill>
                  <a:schemeClr val="tx1"/>
                </a:solidFill>
                <a:effectLst/>
                <a:latin typeface="+mn-lt"/>
              </a:rPr>
              <a:t>electrónicas</a:t>
            </a:r>
            <a:r>
              <a:rPr lang="en-US" sz="1200" kern="1200" dirty="0">
                <a:solidFill>
                  <a:schemeClr val="tx1"/>
                </a:solidFill>
                <a:effectLst/>
                <a:latin typeface="+mn-lt"/>
              </a:rPr>
              <a:t> </a:t>
            </a:r>
            <a:r>
              <a:rPr lang="en-US" sz="1200" kern="1200" dirty="0" err="1">
                <a:solidFill>
                  <a:schemeClr val="tx1"/>
                </a:solidFill>
                <a:effectLst/>
                <a:latin typeface="+mn-lt"/>
              </a:rPr>
              <a:t>pero</a:t>
            </a:r>
            <a:r>
              <a:rPr lang="en-US" sz="1200" kern="1200" dirty="0">
                <a:solidFill>
                  <a:schemeClr val="tx1"/>
                </a:solidFill>
                <a:effectLst/>
                <a:latin typeface="+mn-lt"/>
              </a:rPr>
              <a:t> </a:t>
            </a:r>
            <a:r>
              <a:rPr lang="en-US" sz="1200" kern="1200" dirty="0" err="1">
                <a:solidFill>
                  <a:schemeClr val="tx1"/>
                </a:solidFill>
                <a:effectLst/>
                <a:latin typeface="+mn-lt"/>
              </a:rPr>
              <a:t>relacionadas</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contraseñas</a:t>
            </a:r>
            <a:r>
              <a:rPr lang="en-US" sz="1200" kern="1200" dirty="0">
                <a:solidFill>
                  <a:schemeClr val="tx1"/>
                </a:solidFill>
                <a:effectLst/>
                <a:latin typeface="+mn-lt"/>
              </a:rPr>
              <a:t> </a:t>
            </a:r>
            <a:r>
              <a:rPr lang="en-US" sz="1200" kern="1200" dirty="0" err="1">
                <a:solidFill>
                  <a:schemeClr val="tx1"/>
                </a:solidFill>
                <a:effectLst/>
                <a:latin typeface="+mn-lt"/>
              </a:rPr>
              <a:t>escritas</a:t>
            </a:r>
            <a:r>
              <a:rPr lang="en-US" sz="1200" kern="1200" dirty="0">
                <a:solidFill>
                  <a:schemeClr val="tx1"/>
                </a:solidFill>
                <a:effectLst/>
                <a:latin typeface="+mn-lt"/>
              </a:rPr>
              <a:t> y </a:t>
            </a:r>
            <a:r>
              <a:rPr lang="en-US" sz="1200" kern="1200" dirty="0" err="1">
                <a:solidFill>
                  <a:schemeClr val="tx1"/>
                </a:solidFill>
                <a:effectLst/>
                <a:latin typeface="+mn-lt"/>
              </a:rPr>
              <a:t>otras</a:t>
            </a:r>
            <a:r>
              <a:rPr lang="en-US" sz="1200" kern="1200" dirty="0">
                <a:solidFill>
                  <a:schemeClr val="tx1"/>
                </a:solidFill>
                <a:effectLst/>
                <a:latin typeface="+mn-lt"/>
              </a:rPr>
              <a:t> </a:t>
            </a:r>
            <a:r>
              <a:rPr lang="en-US" sz="1200" kern="1200" dirty="0" err="1">
                <a:solidFill>
                  <a:schemeClr val="tx1"/>
                </a:solidFill>
                <a:effectLst/>
                <a:latin typeface="+mn-lt"/>
              </a:rPr>
              <a:t>notas</a:t>
            </a:r>
            <a:r>
              <a:rPr lang="en-US" sz="1200" kern="1200" dirty="0">
                <a:solidFill>
                  <a:schemeClr val="tx1"/>
                </a:solidFill>
                <a:effectLst/>
                <a:latin typeface="+mn-lt"/>
              </a:rPr>
              <a:t> </a:t>
            </a:r>
            <a:r>
              <a:rPr lang="en-US" sz="1200" kern="1200" dirty="0" err="1">
                <a:solidFill>
                  <a:schemeClr val="tx1"/>
                </a:solidFill>
                <a:effectLst/>
                <a:latin typeface="+mn-lt"/>
              </a:rPr>
              <a:t>manuscritas</a:t>
            </a:r>
            <a:r>
              <a:rPr lang="en-US" sz="1200" kern="1200" dirty="0">
                <a:solidFill>
                  <a:schemeClr val="tx1"/>
                </a:solidFill>
                <a:effectLst/>
                <a:latin typeface="+mn-lt"/>
              </a:rPr>
              <a:t>;</a:t>
            </a:r>
          </a:p>
          <a:p>
            <a:r>
              <a:rPr lang="en-US" sz="1200" kern="1200" dirty="0">
                <a:solidFill>
                  <a:schemeClr val="tx1"/>
                </a:solidFill>
                <a:effectLst/>
                <a:latin typeface="+mn-lt"/>
              </a:rPr>
              <a:t>- blocs de </a:t>
            </a:r>
            <a:r>
              <a:rPr lang="en-US" sz="1200" kern="1200" dirty="0" err="1">
                <a:solidFill>
                  <a:schemeClr val="tx1"/>
                </a:solidFill>
                <a:effectLst/>
                <a:latin typeface="+mn-lt"/>
              </a:rPr>
              <a:t>papel</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blanco</a:t>
            </a:r>
            <a:r>
              <a:rPr lang="en-US" sz="1200" kern="1200" dirty="0">
                <a:solidFill>
                  <a:schemeClr val="tx1"/>
                </a:solidFill>
                <a:effectLst/>
                <a:latin typeface="+mn-lt"/>
              </a:rPr>
              <a:t> con </a:t>
            </a:r>
            <a:r>
              <a:rPr lang="en-US" sz="1200" kern="1200" dirty="0" err="1">
                <a:solidFill>
                  <a:schemeClr val="tx1"/>
                </a:solidFill>
                <a:effectLst/>
                <a:latin typeface="+mn-lt"/>
              </a:rPr>
              <a:t>escritura</a:t>
            </a:r>
            <a:r>
              <a:rPr lang="en-US" sz="1200" kern="1200" dirty="0">
                <a:solidFill>
                  <a:schemeClr val="tx1"/>
                </a:solidFill>
                <a:effectLst/>
                <a:latin typeface="+mn-lt"/>
              </a:rPr>
              <a:t> con </a:t>
            </a:r>
            <a:r>
              <a:rPr lang="en-US" sz="1200" kern="1200" dirty="0" err="1">
                <a:solidFill>
                  <a:schemeClr val="tx1"/>
                </a:solidFill>
                <a:effectLst/>
                <a:latin typeface="+mn-lt"/>
              </a:rPr>
              <a:t>sangría</a:t>
            </a:r>
            <a:r>
              <a:rPr lang="en-US" sz="1200" kern="1200" dirty="0">
                <a:solidFill>
                  <a:schemeClr val="tx1"/>
                </a:solidFill>
                <a:effectLst/>
                <a:latin typeface="+mn-lt"/>
              </a:rPr>
              <a:t> (</a:t>
            </a:r>
            <a:r>
              <a:rPr lang="en-US" sz="1200" kern="1200" dirty="0" err="1">
                <a:solidFill>
                  <a:schemeClr val="tx1"/>
                </a:solidFill>
                <a:effectLst/>
                <a:latin typeface="+mn-lt"/>
              </a:rPr>
              <a:t>pero</a:t>
            </a:r>
            <a:r>
              <a:rPr lang="en-US" sz="1200" kern="1200" dirty="0">
                <a:solidFill>
                  <a:schemeClr val="tx1"/>
                </a:solidFill>
                <a:effectLst/>
                <a:latin typeface="+mn-lt"/>
              </a:rPr>
              <a:t> no </a:t>
            </a:r>
            <a:r>
              <a:rPr lang="en-US" sz="1200" kern="1200" dirty="0" err="1">
                <a:solidFill>
                  <a:schemeClr val="tx1"/>
                </a:solidFill>
                <a:effectLst/>
                <a:latin typeface="+mn-lt"/>
              </a:rPr>
              <a:t>sombrear</a:t>
            </a:r>
            <a:r>
              <a:rPr lang="en-US" sz="1200" kern="1200" dirty="0">
                <a:solidFill>
                  <a:schemeClr val="tx1"/>
                </a:solidFill>
                <a:effectLst/>
                <a:latin typeface="+mn-lt"/>
              </a:rPr>
              <a:t> con </a:t>
            </a:r>
            <a:r>
              <a:rPr lang="en-US" sz="1200" kern="1200" dirty="0" err="1">
                <a:solidFill>
                  <a:schemeClr val="tx1"/>
                </a:solidFill>
                <a:effectLst/>
                <a:latin typeface="+mn-lt"/>
              </a:rPr>
              <a:t>lápiz</a:t>
            </a:r>
            <a:r>
              <a:rPr lang="en-US" sz="1200" kern="1200" dirty="0">
                <a:solidFill>
                  <a:schemeClr val="tx1"/>
                </a:solidFill>
                <a:effectLst/>
                <a:latin typeface="+mn-lt"/>
              </a:rPr>
              <a:t> de </a:t>
            </a:r>
            <a:r>
              <a:rPr lang="en-US" sz="1200" kern="1200" dirty="0" err="1">
                <a:solidFill>
                  <a:schemeClr val="tx1"/>
                </a:solidFill>
                <a:effectLst/>
                <a:latin typeface="+mn-lt"/>
              </a:rPr>
              <a:t>grafito</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manuales</a:t>
            </a:r>
            <a:r>
              <a:rPr lang="en-US" sz="1200" kern="1200" dirty="0">
                <a:solidFill>
                  <a:schemeClr val="tx1"/>
                </a:solidFill>
                <a:effectLst/>
                <a:latin typeface="+mn-lt"/>
              </a:rPr>
              <a:t> de hardware y software;</a:t>
            </a:r>
          </a:p>
          <a:p>
            <a:r>
              <a:rPr lang="en-US" sz="1200" kern="1200" dirty="0">
                <a:solidFill>
                  <a:schemeClr val="tx1"/>
                </a:solidFill>
                <a:effectLst/>
                <a:latin typeface="+mn-lt"/>
              </a:rPr>
              <a:t>- </a:t>
            </a:r>
            <a:r>
              <a:rPr lang="en-US" sz="1200" kern="1200" dirty="0" err="1">
                <a:solidFill>
                  <a:schemeClr val="tx1"/>
                </a:solidFill>
                <a:effectLst/>
                <a:latin typeface="+mn-lt"/>
              </a:rPr>
              <a:t>calendarios</a:t>
            </a:r>
            <a:r>
              <a:rPr lang="en-US" sz="1200" kern="1200" dirty="0">
                <a:solidFill>
                  <a:schemeClr val="tx1"/>
                </a:solidFill>
                <a:effectLst/>
                <a:latin typeface="+mn-lt"/>
              </a:rPr>
              <a:t> o </a:t>
            </a:r>
            <a:r>
              <a:rPr lang="en-US" sz="1200" kern="1200" dirty="0" err="1">
                <a:solidFill>
                  <a:schemeClr val="tx1"/>
                </a:solidFill>
                <a:effectLst/>
                <a:latin typeface="+mn-lt"/>
              </a:rPr>
              <a:t>diarios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impresiones</a:t>
            </a:r>
            <a:r>
              <a:rPr lang="en-US" sz="1200" kern="1200" dirty="0">
                <a:solidFill>
                  <a:schemeClr val="tx1"/>
                </a:solidFill>
                <a:effectLst/>
                <a:latin typeface="+mn-lt"/>
              </a:rPr>
              <a:t> impresas de </a:t>
            </a:r>
            <a:r>
              <a:rPr lang="en-US" sz="1200" kern="1200" dirty="0" err="1">
                <a:solidFill>
                  <a:schemeClr val="tx1"/>
                </a:solidFill>
                <a:effectLst/>
                <a:latin typeface="+mn-lt"/>
              </a:rPr>
              <a:t>texto</a:t>
            </a:r>
            <a:r>
              <a:rPr lang="en-US" sz="1200" kern="1200" dirty="0">
                <a:solidFill>
                  <a:schemeClr val="tx1"/>
                </a:solidFill>
                <a:effectLst/>
                <a:latin typeface="+mn-lt"/>
              </a:rPr>
              <a:t> o </a:t>
            </a:r>
            <a:r>
              <a:rPr lang="en-US" sz="1200" kern="1200" dirty="0" err="1">
                <a:solidFill>
                  <a:schemeClr val="tx1"/>
                </a:solidFill>
                <a:effectLst/>
                <a:latin typeface="+mn-lt"/>
              </a:rPr>
              <a:t>gráficos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fotografías</a:t>
            </a:r>
            <a:r>
              <a:rPr lang="en-US" sz="1200" kern="1200" dirty="0">
                <a:solidFill>
                  <a:schemeClr val="tx1"/>
                </a:solidFill>
                <a:effectLst/>
                <a:latin typeface="+mn-lt"/>
              </a:rPr>
              <a:t>; o,</a:t>
            </a:r>
          </a:p>
          <a:p>
            <a:r>
              <a:rPr lang="en-US" sz="1200" kern="1200" dirty="0">
                <a:solidFill>
                  <a:schemeClr val="tx1"/>
                </a:solidFill>
                <a:effectLst/>
                <a:latin typeface="+mn-lt"/>
              </a:rPr>
              <a:t>-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sobre</a:t>
            </a:r>
            <a:r>
              <a:rPr lang="en-US" sz="1200" kern="1200" dirty="0">
                <a:solidFill>
                  <a:schemeClr val="tx1"/>
                </a:solidFill>
                <a:effectLst/>
                <a:latin typeface="+mn-lt"/>
              </a:rPr>
              <a:t> </a:t>
            </a:r>
            <a:r>
              <a:rPr lang="en-US" sz="1200" kern="1200" dirty="0" err="1">
                <a:solidFill>
                  <a:schemeClr val="tx1"/>
                </a:solidFill>
                <a:effectLst/>
                <a:latin typeface="+mn-lt"/>
              </a:rPr>
              <a:t>intereses</a:t>
            </a:r>
            <a:r>
              <a:rPr lang="en-US" sz="1200" kern="1200" dirty="0">
                <a:solidFill>
                  <a:schemeClr val="tx1"/>
                </a:solidFill>
                <a:effectLst/>
                <a:latin typeface="+mn-lt"/>
              </a:rPr>
              <a:t> </a:t>
            </a:r>
            <a:r>
              <a:rPr lang="en-US" sz="1200" kern="1200" dirty="0" err="1">
                <a:solidFill>
                  <a:schemeClr val="tx1"/>
                </a:solidFill>
                <a:effectLst/>
                <a:latin typeface="+mn-lt"/>
              </a:rPr>
              <a:t>personales</a:t>
            </a:r>
            <a:r>
              <a:rPr lang="en-US" sz="1200" kern="1200" dirty="0">
                <a:solidFill>
                  <a:schemeClr val="tx1"/>
                </a:solidFill>
                <a:effectLst/>
                <a:latin typeface="+mn-lt"/>
              </a:rPr>
              <a:t> que </a:t>
            </a:r>
            <a:r>
              <a:rPr lang="en-US" sz="1200" kern="1200" dirty="0" err="1">
                <a:solidFill>
                  <a:schemeClr val="tx1"/>
                </a:solidFill>
                <a:effectLst/>
                <a:latin typeface="+mn-lt"/>
              </a:rPr>
              <a:t>pueden</a:t>
            </a:r>
            <a:r>
              <a:rPr lang="en-US" sz="1200" kern="1200" dirty="0">
                <a:solidFill>
                  <a:schemeClr val="tx1"/>
                </a:solidFill>
                <a:effectLst/>
                <a:latin typeface="+mn-lt"/>
              </a:rPr>
              <a:t> ser </a:t>
            </a:r>
            <a:r>
              <a:rPr lang="en-US" sz="1200" kern="1200" dirty="0" err="1">
                <a:solidFill>
                  <a:schemeClr val="tx1"/>
                </a:solidFill>
                <a:effectLst/>
                <a:latin typeface="+mn-lt"/>
              </a:rPr>
              <a:t>útiles</a:t>
            </a:r>
            <a:r>
              <a:rPr lang="en-US" sz="1200" kern="1200" dirty="0">
                <a:solidFill>
                  <a:schemeClr val="tx1"/>
                </a:solidFill>
                <a:effectLst/>
                <a:latin typeface="+mn-lt"/>
              </a:rPr>
              <a:t> para el </a:t>
            </a:r>
            <a:r>
              <a:rPr lang="en-US" sz="1200" kern="1200" dirty="0" err="1">
                <a:solidFill>
                  <a:schemeClr val="tx1"/>
                </a:solidFill>
                <a:effectLst/>
                <a:latin typeface="+mn-lt"/>
              </a:rPr>
              <a:t>descifrado</a:t>
            </a:r>
            <a:r>
              <a:rPr lang="en-US" sz="1200" kern="1200" dirty="0">
                <a:solidFill>
                  <a:schemeClr val="tx1"/>
                </a:solidFill>
                <a:effectLst/>
                <a:latin typeface="+mn-lt"/>
              </a:rPr>
              <a:t> posterior de </a:t>
            </a:r>
            <a:r>
              <a:rPr lang="en-US" sz="1200" kern="1200" dirty="0" err="1">
                <a:solidFill>
                  <a:schemeClr val="tx1"/>
                </a:solidFill>
                <a:effectLst/>
                <a:latin typeface="+mn-lt"/>
              </a:rPr>
              <a:t>contraseñas</a:t>
            </a:r>
            <a:r>
              <a:rPr lang="en-US" sz="1200" kern="1200" dirty="0">
                <a:solidFill>
                  <a:schemeClr val="tx1"/>
                </a:solidFill>
                <a:effectLst/>
                <a:latin typeface="+mn-lt"/>
              </a:rPr>
              <a:t>/</a:t>
            </a:r>
            <a:r>
              <a:rPr lang="en-US" sz="1200" kern="1200" dirty="0" err="1">
                <a:solidFill>
                  <a:schemeClr val="tx1"/>
                </a:solidFill>
                <a:effectLst/>
                <a:latin typeface="+mn-lt"/>
              </a:rPr>
              <a:t>frases</a:t>
            </a:r>
            <a:r>
              <a:rPr lang="en-US" sz="1200" kern="1200" dirty="0">
                <a:solidFill>
                  <a:schemeClr val="tx1"/>
                </a:solidFill>
                <a:effectLst/>
                <a:latin typeface="+mn-lt"/>
              </a:rPr>
              <a:t> de </a:t>
            </a:r>
            <a:r>
              <a:rPr lang="en-US" sz="1200" kern="1200" dirty="0" err="1">
                <a:solidFill>
                  <a:schemeClr val="tx1"/>
                </a:solidFill>
                <a:effectLst/>
                <a:latin typeface="+mn-lt"/>
              </a:rPr>
              <a:t>cifrado</a:t>
            </a:r>
            <a:r>
              <a:rPr lang="en-US" sz="1200" kern="1200" dirty="0">
                <a:solidFill>
                  <a:schemeClr val="tx1"/>
                </a:solidFill>
                <a:effectLst/>
                <a:latin typeface="+mn-lt"/>
              </a:rPr>
              <a:t> (la </a:t>
            </a:r>
            <a:r>
              <a:rPr lang="en-US" sz="1200" kern="1200" dirty="0" err="1">
                <a:solidFill>
                  <a:schemeClr val="tx1"/>
                </a:solidFill>
                <a:effectLst/>
                <a:latin typeface="+mn-lt"/>
              </a:rPr>
              <a:t>mayoría</a:t>
            </a:r>
            <a:r>
              <a:rPr lang="en-US" sz="1200" kern="1200" dirty="0">
                <a:solidFill>
                  <a:schemeClr val="tx1"/>
                </a:solidFill>
                <a:effectLst/>
                <a:latin typeface="+mn-lt"/>
              </a:rPr>
              <a:t> de las </a:t>
            </a:r>
            <a:r>
              <a:rPr lang="en-US" sz="1200" kern="1200" dirty="0" err="1">
                <a:solidFill>
                  <a:schemeClr val="tx1"/>
                </a:solidFill>
                <a:effectLst/>
                <a:latin typeface="+mn-lt"/>
              </a:rPr>
              <a:t>contraseñas</a:t>
            </a:r>
            <a:r>
              <a:rPr lang="en-US" sz="1200" kern="1200" dirty="0">
                <a:solidFill>
                  <a:schemeClr val="tx1"/>
                </a:solidFill>
                <a:effectLst/>
                <a:latin typeface="+mn-lt"/>
              </a:rPr>
              <a:t> </a:t>
            </a:r>
            <a:r>
              <a:rPr lang="en-US" sz="1200" kern="1200" dirty="0" err="1">
                <a:solidFill>
                  <a:schemeClr val="tx1"/>
                </a:solidFill>
                <a:effectLst/>
                <a:latin typeface="+mn-lt"/>
              </a:rPr>
              <a:t>están</a:t>
            </a:r>
            <a:r>
              <a:rPr lang="en-US" sz="1200" kern="1200" dirty="0">
                <a:solidFill>
                  <a:schemeClr val="tx1"/>
                </a:solidFill>
                <a:effectLst/>
                <a:latin typeface="+mn-lt"/>
              </a:rPr>
              <a:t> </a:t>
            </a:r>
            <a:r>
              <a:rPr lang="en-US" sz="1200" kern="1200" dirty="0" err="1">
                <a:solidFill>
                  <a:schemeClr val="tx1"/>
                </a:solidFill>
                <a:effectLst/>
                <a:latin typeface="+mn-lt"/>
              </a:rPr>
              <a:t>directamente</a:t>
            </a:r>
            <a:r>
              <a:rPr lang="en-US" sz="1200" kern="1200" dirty="0">
                <a:solidFill>
                  <a:schemeClr val="tx1"/>
                </a:solidFill>
                <a:effectLst/>
                <a:latin typeface="+mn-lt"/>
              </a:rPr>
              <a:t> </a:t>
            </a:r>
            <a:r>
              <a:rPr lang="en-US" sz="1200" kern="1200" dirty="0" err="1">
                <a:solidFill>
                  <a:schemeClr val="tx1"/>
                </a:solidFill>
                <a:effectLst/>
                <a:latin typeface="+mn-lt"/>
              </a:rPr>
              <a:t>relacionadas</a:t>
            </a:r>
            <a:r>
              <a:rPr lang="en-US" sz="1200" kern="1200" dirty="0">
                <a:solidFill>
                  <a:schemeClr val="tx1"/>
                </a:solidFill>
                <a:effectLst/>
                <a:latin typeface="+mn-lt"/>
              </a:rPr>
              <a:t> con el </a:t>
            </a:r>
            <a:r>
              <a:rPr lang="en-US" sz="1200" kern="1200" dirty="0" err="1">
                <a:solidFill>
                  <a:schemeClr val="tx1"/>
                </a:solidFill>
                <a:effectLst/>
                <a:latin typeface="+mn-lt"/>
              </a:rPr>
              <a:t>entorno</a:t>
            </a:r>
            <a:r>
              <a:rPr lang="en-US" sz="1200" kern="1200" dirty="0">
                <a:solidFill>
                  <a:schemeClr val="tx1"/>
                </a:solidFill>
                <a:effectLst/>
                <a:latin typeface="+mn-lt"/>
              </a:rPr>
              <a:t> personal, </a:t>
            </a:r>
            <a:r>
              <a:rPr lang="en-US" sz="1200" kern="1200" dirty="0" err="1">
                <a:solidFill>
                  <a:schemeClr val="tx1"/>
                </a:solidFill>
                <a:effectLst/>
                <a:latin typeface="+mn-lt"/>
              </a:rPr>
              <a:t>como</a:t>
            </a:r>
            <a:r>
              <a:rPr lang="en-US" sz="1200" kern="1200" dirty="0">
                <a:solidFill>
                  <a:schemeClr val="tx1"/>
                </a:solidFill>
                <a:effectLst/>
                <a:latin typeface="+mn-lt"/>
              </a:rPr>
              <a:t> </a:t>
            </a:r>
            <a:r>
              <a:rPr lang="en-US" sz="1200" kern="1200" dirty="0" err="1">
                <a:solidFill>
                  <a:schemeClr val="tx1"/>
                </a:solidFill>
                <a:effectLst/>
                <a:latin typeface="+mn-lt"/>
              </a:rPr>
              <a:t>matrículas</a:t>
            </a:r>
            <a:r>
              <a:rPr lang="en-US" sz="1200" kern="1200" dirty="0">
                <a:solidFill>
                  <a:schemeClr val="tx1"/>
                </a:solidFill>
                <a:effectLst/>
                <a:latin typeface="+mn-lt"/>
              </a:rPr>
              <a:t>, </a:t>
            </a:r>
            <a:r>
              <a:rPr lang="en-US" sz="1200" kern="1200" dirty="0" err="1">
                <a:solidFill>
                  <a:schemeClr val="tx1"/>
                </a:solidFill>
                <a:effectLst/>
                <a:latin typeface="+mn-lt"/>
              </a:rPr>
              <a:t>socios</a:t>
            </a:r>
            <a:r>
              <a:rPr lang="en-US" sz="1200" kern="1200" dirty="0">
                <a:solidFill>
                  <a:schemeClr val="tx1"/>
                </a:solidFill>
                <a:effectLst/>
                <a:latin typeface="+mn-lt"/>
              </a:rPr>
              <a:t>/</a:t>
            </a:r>
            <a:r>
              <a:rPr lang="en-US" sz="1200" kern="1200" dirty="0" err="1">
                <a:solidFill>
                  <a:schemeClr val="tx1"/>
                </a:solidFill>
                <a:effectLst/>
                <a:latin typeface="+mn-lt"/>
              </a:rPr>
              <a:t>hijos</a:t>
            </a:r>
            <a:r>
              <a:rPr lang="en-US" sz="1200" kern="1200" dirty="0">
                <a:solidFill>
                  <a:schemeClr val="tx1"/>
                </a:solidFill>
                <a:effectLst/>
                <a:latin typeface="+mn-lt"/>
              </a:rPr>
              <a:t>, </a:t>
            </a:r>
            <a:r>
              <a:rPr lang="en-US" sz="1200" kern="1200" dirty="0" err="1">
                <a:solidFill>
                  <a:schemeClr val="tx1"/>
                </a:solidFill>
                <a:effectLst/>
                <a:latin typeface="+mn-lt"/>
              </a:rPr>
              <a:t>números</a:t>
            </a:r>
            <a:r>
              <a:rPr lang="en-US" sz="1200" kern="1200" dirty="0">
                <a:solidFill>
                  <a:schemeClr val="tx1"/>
                </a:solidFill>
                <a:effectLst/>
                <a:latin typeface="+mn-lt"/>
              </a:rPr>
              <a:t> de </a:t>
            </a:r>
            <a:r>
              <a:rPr lang="en-US" sz="1200" kern="1200" dirty="0" err="1">
                <a:solidFill>
                  <a:schemeClr val="tx1"/>
                </a:solidFill>
                <a:effectLst/>
                <a:latin typeface="+mn-lt"/>
              </a:rPr>
              <a:t>teléfono</a:t>
            </a:r>
            <a:r>
              <a:rPr lang="en-US" sz="1200" kern="1200" dirty="0">
                <a:solidFill>
                  <a:schemeClr val="tx1"/>
                </a:solidFill>
                <a:effectLst/>
                <a:latin typeface="+mn-lt"/>
              </a:rPr>
              <a:t>, </a:t>
            </a:r>
            <a:r>
              <a:rPr lang="en-US" sz="1200" kern="1200" dirty="0" err="1">
                <a:solidFill>
                  <a:schemeClr val="tx1"/>
                </a:solidFill>
                <a:effectLst/>
                <a:latin typeface="+mn-lt"/>
              </a:rPr>
              <a:t>pasatiempos</a:t>
            </a:r>
            <a:r>
              <a:rPr lang="en-US" sz="1200" kern="1200" dirty="0">
                <a:solidFill>
                  <a:schemeClr val="tx1"/>
                </a:solidFill>
                <a:effectLst/>
                <a:latin typeface="+mn-lt"/>
              </a:rPr>
              <a:t>, etc.);</a:t>
            </a:r>
          </a:p>
          <a:p>
            <a:r>
              <a:rPr lang="en-US" sz="1200" kern="1200" dirty="0">
                <a:solidFill>
                  <a:schemeClr val="tx1"/>
                </a:solidFill>
                <a:effectLst/>
                <a:latin typeface="+mn-lt"/>
              </a:rPr>
              <a:t>- (No se </a:t>
            </a:r>
            <a:r>
              <a:rPr lang="en-US" sz="1200" kern="1200" dirty="0" err="1">
                <a:solidFill>
                  <a:schemeClr val="tx1"/>
                </a:solidFill>
                <a:effectLst/>
                <a:latin typeface="+mn-lt"/>
              </a:rPr>
              <a:t>olvide</a:t>
            </a:r>
            <a:r>
              <a:rPr lang="en-US" sz="1200" kern="1200" dirty="0">
                <a:solidFill>
                  <a:schemeClr val="tx1"/>
                </a:solidFill>
                <a:effectLst/>
                <a:latin typeface="+mn-lt"/>
              </a:rPr>
              <a:t> de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física</a:t>
            </a:r>
            <a:r>
              <a:rPr lang="en-US" sz="1200" kern="1200" dirty="0">
                <a:solidFill>
                  <a:schemeClr val="tx1"/>
                </a:solidFill>
                <a:effectLst/>
                <a:latin typeface="+mn-lt"/>
              </a:rPr>
              <a:t> </a:t>
            </a:r>
            <a:r>
              <a:rPr lang="en-US" sz="1200" kern="1200" dirty="0" err="1">
                <a:solidFill>
                  <a:schemeClr val="tx1"/>
                </a:solidFill>
                <a:effectLst/>
                <a:latin typeface="+mn-lt"/>
              </a:rPr>
              <a:t>tradicional</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las </a:t>
            </a:r>
            <a:r>
              <a:rPr lang="en-US" sz="1200" kern="1200" dirty="0" err="1">
                <a:solidFill>
                  <a:schemeClr val="tx1"/>
                </a:solidFill>
                <a:effectLst/>
                <a:latin typeface="+mn-lt"/>
              </a:rPr>
              <a:t>huellas</a:t>
            </a:r>
            <a:r>
              <a:rPr lang="en-US" sz="1200" kern="1200" dirty="0">
                <a:solidFill>
                  <a:schemeClr val="tx1"/>
                </a:solidFill>
                <a:effectLst/>
                <a:latin typeface="+mn-lt"/>
              </a:rPr>
              <a:t> </a:t>
            </a:r>
            <a:r>
              <a:rPr lang="en-US" sz="1200" kern="1200" dirty="0" err="1">
                <a:solidFill>
                  <a:schemeClr val="tx1"/>
                </a:solidFill>
                <a:effectLst/>
                <a:latin typeface="+mn-lt"/>
              </a:rPr>
              <a:t>dactilares</a:t>
            </a:r>
            <a:r>
              <a:rPr lang="en-US" sz="1200" kern="1200" dirty="0">
                <a:solidFill>
                  <a:schemeClr val="tx1"/>
                </a:solidFill>
                <a:effectLst/>
                <a:latin typeface="+mn-lt"/>
              </a:rPr>
              <a:t> y el ADN).</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D2304F7-CFFC-5C4A-929B-6CBE4E922A7E}" type="slidenum">
              <a:rPr lang="en-US">
                <a:latin typeface="Calibri" charset="0"/>
              </a:rPr>
              <a:pPr eaLnBrk="1" hangingPunct="1"/>
              <a:t>95</a:t>
            </a:fld>
            <a:endParaRPr lang="es-ES">
              <a:latin typeface="Calibri" charset="0"/>
            </a:endParaRPr>
          </a:p>
        </p:txBody>
      </p:sp>
    </p:spTree>
    <p:extLst>
      <p:ext uri="{BB962C8B-B14F-4D97-AF65-F5344CB8AC3E}">
        <p14:creationId xmlns:p14="http://schemas.microsoft.com/office/powerpoint/2010/main" val="164706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Testigos, sujetos u otros</a:t>
            </a:r>
          </a:p>
          <a:p>
            <a:pPr marL="514350" indent="-514350" eaLnBrk="1" hangingPunct="1">
              <a:lnSpc>
                <a:spcPct val="80000"/>
              </a:lnSpc>
              <a:buFont typeface="Calibri" charset="0"/>
              <a:buAutoNum type="arabicPeriod"/>
            </a:pPr>
            <a:r>
              <a:rPr lang="en-US">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DDF5159-F0C5-7540-A044-346C9E304FE2}" type="slidenum">
              <a:rPr lang="en-US">
                <a:latin typeface="Calibri" charset="0"/>
              </a:rPr>
              <a:pPr eaLnBrk="1" hangingPunct="1"/>
              <a:t>97</a:t>
            </a:fld>
            <a:endParaRPr lang="es-ES">
              <a:latin typeface="Calibri" charset="0"/>
            </a:endParaRPr>
          </a:p>
        </p:txBody>
      </p:sp>
    </p:spTree>
    <p:extLst>
      <p:ext uri="{BB962C8B-B14F-4D97-AF65-F5344CB8AC3E}">
        <p14:creationId xmlns:p14="http://schemas.microsoft.com/office/powerpoint/2010/main" val="13781312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por ejemplo, contabilidad</a:t>
            </a:r>
          </a:p>
          <a:p>
            <a:pPr marL="514350" indent="-514350" eaLnBrk="1" hangingPunct="1">
              <a:lnSpc>
                <a:spcPct val="80000"/>
              </a:lnSpc>
              <a:buFont typeface="Calibri" charset="0"/>
              <a:buAutoNum type="arabicPeriod"/>
            </a:pPr>
            <a:r>
              <a:rPr lang="en-US">
                <a:latin typeface="Calibri" charset="0"/>
              </a:rPr>
              <a:t>-----</a:t>
            </a:r>
          </a:p>
          <a:p>
            <a:pPr marL="514350" indent="-514350" eaLnBrk="1" hangingPunct="1">
              <a:lnSpc>
                <a:spcPct val="80000"/>
              </a:lnSpc>
              <a:buFont typeface="Calibri" charset="0"/>
              <a:buAutoNum type="arabicPeriod"/>
            </a:pPr>
            <a:r>
              <a:rPr lang="en-GB">
                <a:latin typeface="Calibri" charset="0"/>
              </a:rPr>
              <a:t>Una persona puede tener varias contraseñas, por ejemplo, BIOS, inicio de sesión del sistema, red o ISP, archivos de aplicación, frase de cifrado como PGP o Truecrypt, correo electrónico, token de acceso, planificador o lista de contactos.</a:t>
            </a:r>
          </a:p>
          <a:p>
            <a:pPr marL="514350" indent="-514350" eaLnBrk="1" hangingPunct="1">
              <a:lnSpc>
                <a:spcPct val="80000"/>
              </a:lnSpc>
              <a:buFont typeface="Calibri" charset="0"/>
              <a:buAutoNum type="arabicPeriod"/>
            </a:pPr>
            <a:r>
              <a:rPr lang="en-US">
                <a:latin typeface="Calibri" charset="0"/>
              </a:rPr>
              <a:t>-----</a:t>
            </a:r>
          </a:p>
          <a:p>
            <a:pPr marL="514350" indent="-514350" eaLnBrk="1" hangingPunct="1">
              <a:lnSpc>
                <a:spcPct val="80000"/>
              </a:lnSpc>
              <a:buFont typeface="Calibri" charset="0"/>
              <a:buAutoNum type="arabicPeriod"/>
            </a:pPr>
            <a:r>
              <a:rPr lang="en-US">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3FC2BD8-F8B1-C748-8F77-3EEA9186A070}" type="slidenum">
              <a:rPr lang="en-US">
                <a:latin typeface="Calibri" charset="0"/>
              </a:rPr>
              <a:pPr eaLnBrk="1" hangingPunct="1"/>
              <a:t>98</a:t>
            </a:fld>
            <a:endParaRPr lang="es-ES">
              <a:latin typeface="Calibri" charset="0"/>
            </a:endParaRPr>
          </a:p>
        </p:txBody>
      </p:sp>
    </p:spTree>
    <p:extLst>
      <p:ext uri="{BB962C8B-B14F-4D97-AF65-F5344CB8AC3E}">
        <p14:creationId xmlns:p14="http://schemas.microsoft.com/office/powerpoint/2010/main" val="445999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99</a:t>
            </a:fld>
            <a:endParaRPr lang="es-ES"/>
          </a:p>
        </p:txBody>
      </p:sp>
    </p:spTree>
    <p:extLst>
      <p:ext uri="{BB962C8B-B14F-4D97-AF65-F5344CB8AC3E}">
        <p14:creationId xmlns:p14="http://schemas.microsoft.com/office/powerpoint/2010/main" val="19349553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US">
                <a:latin typeface="Calibri" charset="0"/>
              </a:rPr>
              <a:t>Documentar la escena es un proceso continuo durante todo el procedimiento de confiscación. Es de crucial importancia documentar con precisión la ubicación y el estado de las computadoras, los medios de almacenamiento y otros dispositivos electrónicos y convencionales. Esta sección proporciona solo un resumen de la información que se documentará. </a:t>
            </a:r>
            <a:endParaRPr lang="es-E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8CB40A4-CBD6-B146-9230-62E7D316EE2B}" type="slidenum">
              <a:rPr lang="en-US">
                <a:latin typeface="Calibri" charset="0"/>
              </a:rPr>
              <a:pPr eaLnBrk="1" hangingPunct="1"/>
              <a:t>100</a:t>
            </a:fld>
            <a:endParaRPr lang="es-ES">
              <a:latin typeface="Calibri" charset="0"/>
            </a:endParaRPr>
          </a:p>
        </p:txBody>
      </p:sp>
    </p:spTree>
    <p:extLst>
      <p:ext uri="{BB962C8B-B14F-4D97-AF65-F5344CB8AC3E}">
        <p14:creationId xmlns:p14="http://schemas.microsoft.com/office/powerpoint/2010/main" val="43578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rPr>
              <a:t>La definición de prueba normalmente se prescribe en la legislación nacional. Como se trata de un curso internacional, se ha utilizado una </a:t>
            </a:r>
            <a:r>
              <a:rPr lang="en-GB" sz="1200" kern="1200" dirty="0" err="1">
                <a:solidFill>
                  <a:schemeClr val="tx1"/>
                </a:solidFill>
                <a:latin typeface="+mn-lt"/>
              </a:rPr>
              <a:t>definición</a:t>
            </a:r>
            <a:r>
              <a:rPr lang="en-GB" sz="1200" kern="1200" dirty="0">
                <a:solidFill>
                  <a:schemeClr val="tx1"/>
                </a:solidFill>
                <a:latin typeface="+mn-lt"/>
              </a:rPr>
              <a:t> </a:t>
            </a:r>
            <a:r>
              <a:rPr lang="en-GB" sz="1200" kern="1200" dirty="0" err="1">
                <a:solidFill>
                  <a:schemeClr val="tx1"/>
                </a:solidFill>
                <a:latin typeface="+mn-lt"/>
              </a:rPr>
              <a:t>genérica</a:t>
            </a:r>
            <a:r>
              <a:rPr lang="en-GB" sz="1200" kern="1200" dirty="0">
                <a:solidFill>
                  <a:schemeClr val="tx1"/>
                </a:solidFill>
                <a:latin typeface="+mn-lt"/>
              </a:rPr>
              <a:t>, </a:t>
            </a:r>
            <a:r>
              <a:rPr lang="en-GB" sz="1200" kern="1200" dirty="0" err="1">
                <a:solidFill>
                  <a:schemeClr val="tx1"/>
                </a:solidFill>
                <a:latin typeface="+mn-lt"/>
              </a:rPr>
              <a:t>esto</a:t>
            </a:r>
            <a:r>
              <a:rPr lang="en-GB" sz="1200" kern="1200" dirty="0">
                <a:solidFill>
                  <a:schemeClr val="tx1"/>
                </a:solidFill>
                <a:latin typeface="+mn-lt"/>
              </a:rPr>
              <a:t> es del Black's Law Dictionary. Los formadores deben reemplazar esto con definiciones nacionales al impartir este curso en el país.</a:t>
            </a:r>
          </a:p>
          <a:p>
            <a:endParaRPr lang="es-E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8</a:t>
            </a:fld>
            <a:endParaRPr lang="es-ES" dirty="0"/>
          </a:p>
        </p:txBody>
      </p:sp>
    </p:spTree>
    <p:extLst>
      <p:ext uri="{BB962C8B-B14F-4D97-AF65-F5344CB8AC3E}">
        <p14:creationId xmlns:p14="http://schemas.microsoft.com/office/powerpoint/2010/main" val="281899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360 grados de cobertura, si es posible</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45F9AA4-C368-E442-B4E0-C6E4AD0CC0B0}" type="slidenum">
              <a:rPr lang="en-US">
                <a:latin typeface="Calibri" charset="0"/>
              </a:rPr>
              <a:pPr eaLnBrk="1" hangingPunct="1"/>
              <a:t>101</a:t>
            </a:fld>
            <a:endParaRPr lang="es-ES">
              <a:latin typeface="Calibri" charset="0"/>
            </a:endParaRPr>
          </a:p>
        </p:txBody>
      </p:sp>
    </p:spTree>
    <p:extLst>
      <p:ext uri="{BB962C8B-B14F-4D97-AF65-F5344CB8AC3E}">
        <p14:creationId xmlns:p14="http://schemas.microsoft.com/office/powerpoint/2010/main" val="12450888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por ejemplo, marca, modelo, número de serie</a:t>
            </a:r>
          </a:p>
          <a:p>
            <a:pPr marL="514350" indent="-514350" eaLnBrk="1" hangingPunct="1">
              <a:lnSpc>
                <a:spcPct val="80000"/>
              </a:lnSpc>
              <a:buFont typeface="Calibri" charset="0"/>
              <a:buAutoNum type="arabicPeriod"/>
            </a:pPr>
            <a:r>
              <a:rPr lang="en-GB">
                <a:latin typeface="Calibri" charset="0"/>
              </a:rPr>
              <a:t>Está encendido, apagado o en modo de suspensión</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Incluyendo conexiones a dispositivos periféricos</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8396480-7743-B843-A682-EFE68DC83DF5}" type="slidenum">
              <a:rPr lang="en-US">
                <a:latin typeface="Calibri" charset="0"/>
              </a:rPr>
              <a:pPr eaLnBrk="1" hangingPunct="1"/>
              <a:t>102</a:t>
            </a:fld>
            <a:endParaRPr lang="es-ES">
              <a:latin typeface="Calibri" charset="0"/>
            </a:endParaRPr>
          </a:p>
        </p:txBody>
      </p:sp>
    </p:spTree>
    <p:extLst>
      <p:ext uri="{BB962C8B-B14F-4D97-AF65-F5344CB8AC3E}">
        <p14:creationId xmlns:p14="http://schemas.microsoft.com/office/powerpoint/2010/main" val="1285623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1CCA0DA-788C-7F4F-8D3F-DBA03812ECAD}" type="slidenum">
              <a:rPr lang="en-US">
                <a:latin typeface="Calibri" charset="0"/>
              </a:rPr>
              <a:pPr eaLnBrk="1" hangingPunct="1"/>
              <a:t>103</a:t>
            </a:fld>
            <a:endParaRPr lang="es-ES">
              <a:latin typeface="Calibri" charset="0"/>
            </a:endParaRPr>
          </a:p>
        </p:txBody>
      </p:sp>
    </p:spTree>
    <p:extLst>
      <p:ext uri="{BB962C8B-B14F-4D97-AF65-F5344CB8AC3E}">
        <p14:creationId xmlns:p14="http://schemas.microsoft.com/office/powerpoint/2010/main" val="22837682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8974A60-4924-5449-A6B7-121942214F5E}" type="slidenum">
              <a:rPr lang="en-US">
                <a:latin typeface="Calibri" charset="0"/>
              </a:rPr>
              <a:pPr eaLnBrk="1" hangingPunct="1"/>
              <a:t>104</a:t>
            </a:fld>
            <a:endParaRPr lang="es-ES">
              <a:latin typeface="Calibri" charset="0"/>
            </a:endParaRPr>
          </a:p>
        </p:txBody>
      </p:sp>
    </p:spTree>
    <p:extLst>
      <p:ext uri="{BB962C8B-B14F-4D97-AF65-F5344CB8AC3E}">
        <p14:creationId xmlns:p14="http://schemas.microsoft.com/office/powerpoint/2010/main" val="1163506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105</a:t>
            </a:fld>
            <a:endParaRPr lang="es-ES"/>
          </a:p>
        </p:txBody>
      </p:sp>
    </p:spTree>
    <p:extLst>
      <p:ext uri="{BB962C8B-B14F-4D97-AF65-F5344CB8AC3E}">
        <p14:creationId xmlns:p14="http://schemas.microsoft.com/office/powerpoint/2010/main" val="21702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Estas diapositivas son simplemente ejemplos visuales de lo que se puede encontrar. El formador puede desear configurar las diapositivas de manera que las descripciones estén ocultas, para permitir que se solicite a los delegados que identifiquen las fuentes de prueba potencial de las imágenes.</a:t>
            </a:r>
            <a:endParaRPr lang="es-ES"/>
          </a:p>
        </p:txBody>
      </p:sp>
      <p:sp>
        <p:nvSpPr>
          <p:cNvPr id="4" name="Slide Number Placeholder 3"/>
          <p:cNvSpPr>
            <a:spLocks noGrp="1"/>
          </p:cNvSpPr>
          <p:nvPr>
            <p:ph type="sldNum" sz="quarter" idx="10"/>
          </p:nvPr>
        </p:nvSpPr>
        <p:spPr/>
        <p:txBody>
          <a:bodyPr/>
          <a:lstStyle/>
          <a:p>
            <a:fld id="{6F040226-21D7-5847-B396-76B67129E36D}" type="slidenum">
              <a:rPr lang="en-US" smtClean="0"/>
              <a:pPr/>
              <a:t>106</a:t>
            </a:fld>
            <a:endParaRPr lang="es-ES"/>
          </a:p>
        </p:txBody>
      </p:sp>
    </p:spTree>
    <p:extLst>
      <p:ext uri="{BB962C8B-B14F-4D97-AF65-F5344CB8AC3E}">
        <p14:creationId xmlns:p14="http://schemas.microsoft.com/office/powerpoint/2010/main" val="12040652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dirty="0" err="1">
                <a:solidFill>
                  <a:schemeClr val="tx1"/>
                </a:solidFill>
                <a:effectLst/>
                <a:latin typeface="+mn-lt"/>
              </a:rPr>
              <a:t>Recuerde</a:t>
            </a:r>
            <a:r>
              <a:rPr lang="en-US" sz="1200" kern="1200" dirty="0">
                <a:solidFill>
                  <a:schemeClr val="tx1"/>
                </a:solidFill>
                <a:effectLst/>
                <a:latin typeface="+mn-lt"/>
              </a:rPr>
              <a:t>:</a:t>
            </a:r>
          </a:p>
          <a:p>
            <a:r>
              <a:rPr dirty="0"/>
              <a:t>• Documente la escena continuamente y registre todas las acciones que realiza y cualquier cambio que observe en el monitor, la computadora, la impresora u otros dispositivos como resultado de sus acciones.</a:t>
            </a:r>
          </a:p>
          <a:p>
            <a:r>
              <a:rPr lang="en-US" sz="1200" kern="1200" dirty="0">
                <a:solidFill>
                  <a:schemeClr val="tx1"/>
                </a:solidFill>
                <a:effectLst/>
                <a:latin typeface="+mn-lt"/>
              </a:rPr>
              <a:t>• No </a:t>
            </a:r>
            <a:r>
              <a:rPr lang="en-US" sz="1200" kern="1200" dirty="0" err="1">
                <a:solidFill>
                  <a:schemeClr val="tx1"/>
                </a:solidFill>
                <a:effectLst/>
                <a:latin typeface="+mn-lt"/>
              </a:rPr>
              <a:t>siga</a:t>
            </a:r>
            <a:r>
              <a:rPr lang="en-US" sz="1200" kern="1200" dirty="0">
                <a:solidFill>
                  <a:schemeClr val="tx1"/>
                </a:solidFill>
                <a:effectLst/>
                <a:latin typeface="+mn-lt"/>
              </a:rPr>
              <a:t> </a:t>
            </a:r>
            <a:r>
              <a:rPr lang="en-US" sz="1200" kern="1200" dirty="0" err="1">
                <a:solidFill>
                  <a:schemeClr val="tx1"/>
                </a:solidFill>
                <a:effectLst/>
                <a:latin typeface="+mn-lt"/>
              </a:rPr>
              <a:t>ningún</a:t>
            </a:r>
            <a:r>
              <a:rPr lang="en-US" sz="1200" kern="1200" dirty="0">
                <a:solidFill>
                  <a:schemeClr val="tx1"/>
                </a:solidFill>
                <a:effectLst/>
                <a:latin typeface="+mn-lt"/>
              </a:rPr>
              <a:t> </a:t>
            </a:r>
            <a:r>
              <a:rPr lang="en-US" sz="1200" kern="1200" dirty="0" err="1">
                <a:solidFill>
                  <a:schemeClr val="tx1"/>
                </a:solidFill>
                <a:effectLst/>
                <a:latin typeface="+mn-lt"/>
              </a:rPr>
              <a:t>consejo</a:t>
            </a:r>
            <a:r>
              <a:rPr lang="en-US" sz="1200" kern="1200" dirty="0">
                <a:solidFill>
                  <a:schemeClr val="tx1"/>
                </a:solidFill>
                <a:effectLst/>
                <a:latin typeface="+mn-lt"/>
              </a:rPr>
              <a:t> no </a:t>
            </a:r>
            <a:r>
              <a:rPr lang="en-US" sz="1200" kern="1200" dirty="0" err="1">
                <a:solidFill>
                  <a:schemeClr val="tx1"/>
                </a:solidFill>
                <a:effectLst/>
                <a:latin typeface="+mn-lt"/>
              </a:rPr>
              <a:t>verificado</a:t>
            </a:r>
            <a:r>
              <a:rPr lang="en-US" sz="1200" kern="1200" dirty="0">
                <a:solidFill>
                  <a:schemeClr val="tx1"/>
                </a:solidFill>
                <a:effectLst/>
                <a:latin typeface="+mn-lt"/>
              </a:rPr>
              <a:t> de un </a:t>
            </a:r>
            <a:r>
              <a:rPr lang="en-US" sz="1200" kern="1200" dirty="0" err="1">
                <a:solidFill>
                  <a:schemeClr val="tx1"/>
                </a:solidFill>
                <a:effectLst/>
                <a:latin typeface="+mn-lt"/>
              </a:rPr>
              <a:t>posible</a:t>
            </a:r>
            <a:r>
              <a:rPr lang="en-US" sz="1200" kern="1200" dirty="0">
                <a:solidFill>
                  <a:schemeClr val="tx1"/>
                </a:solidFill>
                <a:effectLst/>
                <a:latin typeface="+mn-lt"/>
              </a:rPr>
              <a:t> </a:t>
            </a:r>
            <a:r>
              <a:rPr lang="en-US" sz="1200" kern="1200" dirty="0" err="1">
                <a:solidFill>
                  <a:schemeClr val="tx1"/>
                </a:solidFill>
                <a:effectLst/>
                <a:latin typeface="+mn-lt"/>
              </a:rPr>
              <a:t>sospechoso</a:t>
            </a:r>
            <a:r>
              <a:rPr lang="en-US" sz="1200" kern="1200" dirty="0">
                <a:solidFill>
                  <a:schemeClr val="tx1"/>
                </a:solidFill>
                <a:effectLst/>
                <a:latin typeface="+mn-lt"/>
              </a:rPr>
              <a:t>.</a:t>
            </a:r>
          </a:p>
          <a:p>
            <a:r>
              <a:rPr dirty="0"/>
              <a:t>• Si encuentra una red informática, contacte con un especialista en informática forense de su agencia o un experto externo identificado por su agencia para obtener ayuda.</a:t>
            </a:r>
          </a:p>
          <a:p>
            <a:pPr marL="171450" marR="0" indent="-171450" algn="l" defTabSz="457200" rtl="0" eaLnBrk="1" fontAlgn="auto" latinLnBrk="0" hangingPunct="1">
              <a:lnSpc>
                <a:spcPct val="100000"/>
              </a:lnSpc>
              <a:spcBef>
                <a:spcPts val="0"/>
              </a:spcBef>
              <a:spcAft>
                <a:spcPts val="0"/>
              </a:spcAft>
              <a:buClrTx/>
              <a:buSzTx/>
              <a:buFont typeface="Arial" charset="0"/>
              <a:buChar char="•"/>
              <a:tabLst/>
              <a:defRPr/>
            </a:pPr>
            <a:r>
              <a:rPr dirty="0"/>
              <a:t>Tenga en cuenta que algunos dispositivos se pueden conectar a través de una conexión inalámbrica (por ejemplo, WLAN, Bluetooth, infrarrojos);</a:t>
            </a:r>
          </a:p>
          <a:p>
            <a:r>
              <a:rPr dirty="0"/>
              <a:t>• Tenga en cuenta que si hay alguna conexión de red, se puede acceder al sistema informático y manipularlo durante la confiscación (es decir, siempre que esté encendido y al alcance de la conexión de red).</a:t>
            </a:r>
          </a:p>
          <a:p>
            <a:endParaRPr lang="es-ES" sz="1200" kern="1200" dirty="0">
              <a:solidFill>
                <a:schemeClr val="tx1"/>
              </a:solidFill>
              <a:effectLst/>
              <a:latin typeface="+mn-lt"/>
              <a:ea typeface="+mn-ea"/>
              <a:cs typeface="+mn-cs"/>
            </a:endParaRPr>
          </a:p>
          <a:p>
            <a:r>
              <a:rPr lang="en-US" sz="1200" kern="1200" dirty="0" err="1">
                <a:solidFill>
                  <a:schemeClr val="tx1"/>
                </a:solidFill>
                <a:effectLst/>
                <a:latin typeface="+mn-lt"/>
              </a:rPr>
              <a:t>Pasos</a:t>
            </a:r>
            <a:r>
              <a:rPr lang="en-US" sz="1200" kern="1200" dirty="0">
                <a:solidFill>
                  <a:schemeClr val="tx1"/>
                </a:solidFill>
                <a:effectLst/>
                <a:latin typeface="+mn-lt"/>
              </a:rPr>
              <a:t> a </a:t>
            </a:r>
            <a:r>
              <a:rPr lang="en-US" sz="1200" kern="1200" dirty="0" err="1">
                <a:solidFill>
                  <a:schemeClr val="tx1"/>
                </a:solidFill>
                <a:effectLst/>
                <a:latin typeface="+mn-lt"/>
              </a:rPr>
              <a:t>seguir</a:t>
            </a:r>
            <a:r>
              <a:rPr lang="en-US" sz="1200" kern="1200" dirty="0">
                <a:solidFill>
                  <a:schemeClr val="tx1"/>
                </a:solidFill>
                <a:effectLst/>
                <a:latin typeface="+mn-lt"/>
              </a:rPr>
              <a:t> para </a:t>
            </a:r>
            <a:r>
              <a:rPr lang="en-US" sz="1200" kern="1200" dirty="0" err="1">
                <a:solidFill>
                  <a:schemeClr val="tx1"/>
                </a:solidFill>
                <a:effectLst/>
                <a:latin typeface="+mn-lt"/>
              </a:rPr>
              <a:t>asegurar</a:t>
            </a:r>
            <a:r>
              <a:rPr lang="en-US" sz="1200" kern="1200" dirty="0">
                <a:solidFill>
                  <a:schemeClr val="tx1"/>
                </a:solidFill>
                <a:effectLst/>
                <a:latin typeface="+mn-lt"/>
              </a:rPr>
              <a:t> la </a:t>
            </a:r>
            <a:r>
              <a:rPr lang="en-US" sz="1200" kern="1200" dirty="0" err="1">
                <a:solidFill>
                  <a:schemeClr val="tx1"/>
                </a:solidFill>
                <a:effectLst/>
                <a:latin typeface="+mn-lt"/>
              </a:rPr>
              <a:t>escena</a:t>
            </a:r>
            <a:r>
              <a:rPr lang="en-US" sz="1200" kern="1200" dirty="0">
                <a:solidFill>
                  <a:schemeClr val="tx1"/>
                </a:solidFill>
                <a:effectLst/>
                <a:latin typeface="+mn-lt"/>
              </a:rPr>
              <a:t> y </a:t>
            </a:r>
            <a:r>
              <a:rPr lang="en-US" sz="1200" kern="1200" dirty="0" err="1">
                <a:solidFill>
                  <a:schemeClr val="tx1"/>
                </a:solidFill>
                <a:effectLst/>
                <a:latin typeface="+mn-lt"/>
              </a:rPr>
              <a:t>detectar</a:t>
            </a:r>
            <a:r>
              <a:rPr lang="en-US" sz="1200" kern="1200" dirty="0">
                <a:solidFill>
                  <a:schemeClr val="tx1"/>
                </a:solidFill>
                <a:effectLst/>
                <a:latin typeface="+mn-lt"/>
              </a:rPr>
              <a:t> el </a:t>
            </a:r>
            <a:r>
              <a:rPr lang="en-US" sz="1200" kern="1200" dirty="0" err="1">
                <a:solidFill>
                  <a:schemeClr val="tx1"/>
                </a:solidFill>
                <a:effectLst/>
                <a:latin typeface="+mn-lt"/>
              </a:rPr>
              <a:t>equipo</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Busque</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área</a:t>
            </a:r>
            <a:r>
              <a:rPr lang="en-US" sz="1200" kern="1200" dirty="0">
                <a:solidFill>
                  <a:schemeClr val="tx1"/>
                </a:solidFill>
                <a:effectLst/>
                <a:latin typeface="+mn-lt"/>
              </a:rPr>
              <a:t> los </a:t>
            </a:r>
            <a:r>
              <a:rPr lang="en-US" sz="1200" kern="1200" dirty="0" err="1">
                <a:solidFill>
                  <a:schemeClr val="tx1"/>
                </a:solidFill>
                <a:effectLst/>
                <a:latin typeface="+mn-lt"/>
              </a:rPr>
              <a:t>siguientes</a:t>
            </a:r>
            <a:r>
              <a:rPr lang="en-US" sz="1200" kern="1200" dirty="0">
                <a:solidFill>
                  <a:schemeClr val="tx1"/>
                </a:solidFill>
                <a:effectLst/>
                <a:latin typeface="+mn-lt"/>
              </a:rPr>
              <a:t> </a:t>
            </a:r>
            <a:r>
              <a:rPr lang="en-US" sz="1200" kern="1200" dirty="0" err="1">
                <a:solidFill>
                  <a:schemeClr val="tx1"/>
                </a:solidFill>
                <a:effectLst/>
                <a:latin typeface="+mn-lt"/>
              </a:rPr>
              <a:t>componentes</a:t>
            </a:r>
            <a:r>
              <a:rPr lang="en-US" sz="1200" kern="1200" dirty="0">
                <a:solidFill>
                  <a:schemeClr val="tx1"/>
                </a:solidFill>
                <a:effectLst/>
                <a:latin typeface="+mn-lt"/>
              </a:rPr>
              <a:t>/</a:t>
            </a:r>
            <a:r>
              <a:rPr lang="en-US" sz="1200" kern="1200" dirty="0" err="1">
                <a:solidFill>
                  <a:schemeClr val="tx1"/>
                </a:solidFill>
                <a:effectLst/>
                <a:latin typeface="+mn-lt"/>
              </a:rPr>
              <a:t>artículos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componentes</a:t>
            </a:r>
            <a:r>
              <a:rPr lang="en-US" sz="1200" kern="1200" dirty="0">
                <a:solidFill>
                  <a:schemeClr val="tx1"/>
                </a:solidFill>
                <a:effectLst/>
                <a:latin typeface="+mn-lt"/>
              </a:rPr>
              <a:t> del </a:t>
            </a:r>
            <a:r>
              <a:rPr lang="en-US" sz="1200" kern="1200" dirty="0" err="1">
                <a:solidFill>
                  <a:schemeClr val="tx1"/>
                </a:solidFill>
                <a:effectLst/>
                <a:latin typeface="+mn-lt"/>
              </a:rPr>
              <a:t>sistema</a:t>
            </a:r>
            <a:r>
              <a:rPr lang="en-US" sz="1200" kern="1200" dirty="0">
                <a:solidFill>
                  <a:schemeClr val="tx1"/>
                </a:solidFill>
                <a:effectLst/>
                <a:latin typeface="+mn-lt"/>
              </a:rPr>
              <a:t> de </a:t>
            </a:r>
            <a:r>
              <a:rPr lang="en-US" sz="1200" kern="1200" dirty="0" err="1">
                <a:solidFill>
                  <a:schemeClr val="tx1"/>
                </a:solidFill>
                <a:effectLst/>
                <a:latin typeface="+mn-lt"/>
              </a:rPr>
              <a:t>computadora</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medios</a:t>
            </a:r>
            <a:r>
              <a:rPr lang="en-US" sz="1200" kern="1200" dirty="0">
                <a:solidFill>
                  <a:schemeClr val="tx1"/>
                </a:solidFill>
                <a:effectLst/>
                <a:latin typeface="+mn-lt"/>
              </a:rPr>
              <a:t> de </a:t>
            </a:r>
            <a:r>
              <a:rPr lang="en-US" sz="1200" kern="1200" dirty="0" err="1">
                <a:solidFill>
                  <a:schemeClr val="tx1"/>
                </a:solidFill>
                <a:effectLst/>
                <a:latin typeface="+mn-lt"/>
              </a:rPr>
              <a:t>almacenamiento</a:t>
            </a:r>
            <a:r>
              <a:rPr lang="en-US" sz="1200" kern="1200" dirty="0">
                <a:solidFill>
                  <a:schemeClr val="tx1"/>
                </a:solidFill>
                <a:effectLst/>
                <a:latin typeface="+mn-lt"/>
              </a:rPr>
              <a:t> digital;</a:t>
            </a:r>
          </a:p>
          <a:p>
            <a:r>
              <a:rPr lang="en-US" sz="1200" kern="1200" dirty="0">
                <a:solidFill>
                  <a:schemeClr val="tx1"/>
                </a:solidFill>
                <a:effectLst/>
                <a:latin typeface="+mn-lt"/>
              </a:rPr>
              <a:t>- </a:t>
            </a:r>
            <a:r>
              <a:rPr lang="en-US" sz="1200" kern="1200" dirty="0" err="1">
                <a:solidFill>
                  <a:schemeClr val="tx1"/>
                </a:solidFill>
                <a:effectLst/>
                <a:latin typeface="+mn-lt"/>
              </a:rPr>
              <a:t>componentes</a:t>
            </a:r>
            <a:r>
              <a:rPr lang="en-US" sz="1200" kern="1200" dirty="0">
                <a:solidFill>
                  <a:schemeClr val="tx1"/>
                </a:solidFill>
                <a:effectLst/>
                <a:latin typeface="+mn-lt"/>
              </a:rPr>
              <a:t> </a:t>
            </a:r>
            <a:r>
              <a:rPr lang="en-US" sz="1200" kern="1200" dirty="0" err="1">
                <a:solidFill>
                  <a:schemeClr val="tx1"/>
                </a:solidFill>
                <a:effectLst/>
                <a:latin typeface="+mn-lt"/>
              </a:rPr>
              <a:t>adicionales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otros</a:t>
            </a:r>
            <a:r>
              <a:rPr lang="en-US" sz="1200" kern="1200" dirty="0">
                <a:solidFill>
                  <a:schemeClr val="tx1"/>
                </a:solidFill>
                <a:effectLst/>
                <a:latin typeface="+mn-lt"/>
              </a:rPr>
              <a:t> </a:t>
            </a:r>
            <a:r>
              <a:rPr lang="en-US" sz="1200" kern="1200" dirty="0" err="1">
                <a:solidFill>
                  <a:schemeClr val="tx1"/>
                </a:solidFill>
                <a:effectLst/>
                <a:latin typeface="+mn-lt"/>
              </a:rPr>
              <a:t>dispositivos</a:t>
            </a:r>
            <a:r>
              <a:rPr lang="en-US" sz="1200" kern="1200" dirty="0">
                <a:solidFill>
                  <a:schemeClr val="tx1"/>
                </a:solidFill>
                <a:effectLst/>
                <a:latin typeface="+mn-lt"/>
              </a:rPr>
              <a:t> </a:t>
            </a:r>
            <a:r>
              <a:rPr lang="en-US" sz="1200" kern="1200" dirty="0" err="1">
                <a:solidFill>
                  <a:schemeClr val="tx1"/>
                </a:solidFill>
                <a:effectLst/>
                <a:latin typeface="+mn-lt"/>
              </a:rPr>
              <a:t>electrónicos</a:t>
            </a:r>
            <a:r>
              <a:rPr lang="en-US" sz="1200" kern="1200" dirty="0">
                <a:solidFill>
                  <a:schemeClr val="tx1"/>
                </a:solidFill>
                <a:effectLst/>
                <a:latin typeface="+mn-lt"/>
              </a:rPr>
              <a:t>; y,</a:t>
            </a:r>
          </a:p>
          <a:p>
            <a:r>
              <a:rPr lang="en-US" sz="1200" kern="1200" dirty="0">
                <a:solidFill>
                  <a:schemeClr val="tx1"/>
                </a:solidFill>
                <a:effectLst/>
                <a:latin typeface="+mn-lt"/>
              </a:rPr>
              <a:t>- </a:t>
            </a:r>
            <a:r>
              <a:rPr lang="en-US" sz="1200" kern="1200" dirty="0" err="1">
                <a:solidFill>
                  <a:schemeClr val="tx1"/>
                </a:solidFill>
                <a:effectLst/>
                <a:latin typeface="+mn-lt"/>
              </a:rPr>
              <a:t>prueba</a:t>
            </a:r>
            <a:r>
              <a:rPr lang="en-US" sz="1200" kern="1200" dirty="0">
                <a:solidFill>
                  <a:schemeClr val="tx1"/>
                </a:solidFill>
                <a:effectLst/>
                <a:latin typeface="+mn-lt"/>
              </a:rPr>
              <a:t> no </a:t>
            </a:r>
            <a:r>
              <a:rPr lang="en-US" sz="1200" kern="1200" dirty="0" err="1">
                <a:solidFill>
                  <a:schemeClr val="tx1"/>
                </a:solidFill>
                <a:effectLst/>
                <a:latin typeface="+mn-lt"/>
              </a:rPr>
              <a:t>electrónica</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Lleve</a:t>
            </a:r>
            <a:r>
              <a:rPr lang="en-US" sz="1200" kern="1200" dirty="0">
                <a:solidFill>
                  <a:schemeClr val="tx1"/>
                </a:solidFill>
                <a:effectLst/>
                <a:latin typeface="+mn-lt"/>
              </a:rPr>
              <a:t> a </a:t>
            </a:r>
            <a:r>
              <a:rPr lang="en-US" sz="1200" kern="1200" dirty="0" err="1">
                <a:solidFill>
                  <a:schemeClr val="tx1"/>
                </a:solidFill>
                <a:effectLst/>
                <a:latin typeface="+mn-lt"/>
              </a:rPr>
              <a:t>cabo</a:t>
            </a:r>
            <a:r>
              <a:rPr lang="en-US" sz="1200" kern="1200" dirty="0">
                <a:solidFill>
                  <a:schemeClr val="tx1"/>
                </a:solidFill>
                <a:effectLst/>
                <a:latin typeface="+mn-lt"/>
              </a:rPr>
              <a:t> </a:t>
            </a:r>
            <a:r>
              <a:rPr lang="en-US" sz="1200" kern="1200" dirty="0" err="1">
                <a:solidFill>
                  <a:schemeClr val="tx1"/>
                </a:solidFill>
                <a:effectLst/>
                <a:latin typeface="+mn-lt"/>
              </a:rPr>
              <a:t>entrevistas</a:t>
            </a:r>
            <a:r>
              <a:rPr lang="en-US" sz="1200" kern="1200" dirty="0">
                <a:solidFill>
                  <a:schemeClr val="tx1"/>
                </a:solidFill>
                <a:effectLst/>
                <a:latin typeface="+mn-lt"/>
              </a:rPr>
              <a:t> </a:t>
            </a:r>
            <a:r>
              <a:rPr lang="en-US" sz="1200" kern="1200" dirty="0" err="1">
                <a:solidFill>
                  <a:schemeClr val="tx1"/>
                </a:solidFill>
                <a:effectLst/>
                <a:latin typeface="+mn-lt"/>
              </a:rPr>
              <a:t>preliminares</a:t>
            </a:r>
            <a:r>
              <a:rPr lang="en-US" sz="1200" kern="1200" dirty="0">
                <a:solidFill>
                  <a:schemeClr val="tx1"/>
                </a:solidFill>
                <a:effectLst/>
                <a:latin typeface="+mn-lt"/>
              </a:rPr>
              <a:t>;</a:t>
            </a:r>
          </a:p>
          <a:p>
            <a:r>
              <a:rPr lang="en-US" sz="1200" kern="1200" dirty="0">
                <a:solidFill>
                  <a:schemeClr val="tx1"/>
                </a:solidFill>
                <a:effectLst/>
                <a:latin typeface="+mn-lt"/>
              </a:rPr>
              <a:t>• Observe el </a:t>
            </a:r>
            <a:r>
              <a:rPr lang="en-US" sz="1200" kern="1200" dirty="0" err="1">
                <a:solidFill>
                  <a:schemeClr val="tx1"/>
                </a:solidFill>
                <a:effectLst/>
                <a:latin typeface="+mn-lt"/>
              </a:rPr>
              <a:t>sistema</a:t>
            </a:r>
            <a:r>
              <a:rPr lang="en-US" sz="1200" kern="1200" dirty="0">
                <a:solidFill>
                  <a:schemeClr val="tx1"/>
                </a:solidFill>
                <a:effectLst/>
                <a:latin typeface="+mn-lt"/>
              </a:rPr>
              <a:t> de la </a:t>
            </a:r>
            <a:r>
              <a:rPr lang="en-US" sz="1200" kern="1200" dirty="0" err="1">
                <a:solidFill>
                  <a:schemeClr val="tx1"/>
                </a:solidFill>
                <a:effectLst/>
                <a:latin typeface="+mn-lt"/>
              </a:rPr>
              <a:t>computadora</a:t>
            </a:r>
            <a:r>
              <a:rPr lang="en-US" sz="1200" kern="1200" dirty="0">
                <a:solidFill>
                  <a:schemeClr val="tx1"/>
                </a:solidFill>
                <a:effectLst/>
                <a:latin typeface="+mn-lt"/>
              </a:rPr>
              <a:t> y determine </a:t>
            </a:r>
            <a:r>
              <a:rPr lang="en-US" sz="1200" kern="1200" dirty="0" err="1">
                <a:solidFill>
                  <a:schemeClr val="tx1"/>
                </a:solidFill>
                <a:effectLst/>
                <a:latin typeface="+mn-lt"/>
              </a:rPr>
              <a:t>si</a:t>
            </a:r>
            <a:r>
              <a:rPr lang="en-US" sz="1200" kern="1200" dirty="0">
                <a:solidFill>
                  <a:schemeClr val="tx1"/>
                </a:solidFill>
                <a:effectLst/>
                <a:latin typeface="+mn-lt"/>
              </a:rPr>
              <a:t> </a:t>
            </a:r>
            <a:r>
              <a:rPr lang="en-US" sz="1200" kern="1200" dirty="0" err="1">
                <a:solidFill>
                  <a:schemeClr val="tx1"/>
                </a:solidFill>
                <a:effectLst/>
                <a:latin typeface="+mn-lt"/>
              </a:rPr>
              <a:t>está</a:t>
            </a:r>
            <a:r>
              <a:rPr lang="en-US" sz="1200" kern="1200" dirty="0">
                <a:solidFill>
                  <a:schemeClr val="tx1"/>
                </a:solidFill>
                <a:effectLst/>
                <a:latin typeface="+mn-lt"/>
              </a:rPr>
              <a:t> </a:t>
            </a:r>
            <a:r>
              <a:rPr lang="en-US" sz="1200" kern="1200" dirty="0" err="1">
                <a:solidFill>
                  <a:schemeClr val="tx1"/>
                </a:solidFill>
                <a:effectLst/>
                <a:latin typeface="+mn-lt"/>
              </a:rPr>
              <a:t>encendido</a:t>
            </a:r>
            <a:r>
              <a:rPr lang="en-US" sz="1200" kern="1200" dirty="0">
                <a:solidFill>
                  <a:schemeClr val="tx1"/>
                </a:solidFill>
                <a:effectLst/>
                <a:latin typeface="+mn-lt"/>
              </a:rPr>
              <a:t> o </a:t>
            </a:r>
            <a:r>
              <a:rPr lang="en-US" sz="1200" kern="1200" dirty="0" err="1">
                <a:solidFill>
                  <a:schemeClr val="tx1"/>
                </a:solidFill>
                <a:effectLst/>
                <a:latin typeface="+mn-lt"/>
              </a:rPr>
              <a:t>apagado</a:t>
            </a:r>
            <a:r>
              <a:rPr lang="en-US" sz="1200" kern="1200" dirty="0">
                <a:solidFill>
                  <a:schemeClr val="tx1"/>
                </a:solidFill>
                <a:effectLst/>
                <a:latin typeface="+mn-lt"/>
              </a:rPr>
              <a:t> (</a:t>
            </a:r>
            <a:r>
              <a:rPr lang="en-US" sz="1200" kern="1200" dirty="0" err="1">
                <a:solidFill>
                  <a:schemeClr val="tx1"/>
                </a:solidFill>
                <a:effectLst/>
                <a:latin typeface="+mn-lt"/>
              </a:rPr>
              <a:t>vea</a:t>
            </a:r>
            <a:r>
              <a:rPr lang="en-US" sz="1200" kern="1200" dirty="0">
                <a:solidFill>
                  <a:schemeClr val="tx1"/>
                </a:solidFill>
                <a:effectLst/>
                <a:latin typeface="+mn-lt"/>
              </a:rPr>
              <a:t> </a:t>
            </a:r>
            <a:r>
              <a:rPr lang="en-US" sz="1200" kern="1200" dirty="0" err="1">
                <a:solidFill>
                  <a:schemeClr val="tx1"/>
                </a:solidFill>
                <a:effectLst/>
                <a:latin typeface="+mn-lt"/>
              </a:rPr>
              <a:t>abajo</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Documente</a:t>
            </a:r>
            <a:r>
              <a:rPr lang="en-US" sz="1200" kern="1200" dirty="0">
                <a:solidFill>
                  <a:schemeClr val="tx1"/>
                </a:solidFill>
                <a:effectLst/>
                <a:latin typeface="+mn-lt"/>
              </a:rPr>
              <a:t> </a:t>
            </a:r>
            <a:r>
              <a:rPr lang="en-US" sz="1200" kern="1200" dirty="0" err="1">
                <a:solidFill>
                  <a:schemeClr val="tx1"/>
                </a:solidFill>
                <a:effectLst/>
                <a:latin typeface="+mn-lt"/>
              </a:rPr>
              <a:t>todas</a:t>
            </a:r>
            <a:r>
              <a:rPr lang="en-US" sz="1200" kern="1200" dirty="0">
                <a:solidFill>
                  <a:schemeClr val="tx1"/>
                </a:solidFill>
                <a:effectLst/>
                <a:latin typeface="+mn-lt"/>
              </a:rPr>
              <a:t> las </a:t>
            </a:r>
            <a:r>
              <a:rPr lang="en-US" sz="1200" kern="1200" dirty="0" err="1">
                <a:solidFill>
                  <a:schemeClr val="tx1"/>
                </a:solidFill>
                <a:effectLst/>
                <a:latin typeface="+mn-lt"/>
              </a:rPr>
              <a:t>conexiones</a:t>
            </a:r>
            <a:r>
              <a:rPr lang="en-US" sz="1200" kern="1200" dirty="0">
                <a:solidFill>
                  <a:schemeClr val="tx1"/>
                </a:solidFill>
                <a:effectLst/>
                <a:latin typeface="+mn-lt"/>
              </a:rPr>
              <a:t> y </a:t>
            </a:r>
            <a:r>
              <a:rPr lang="en-US" sz="1200" kern="1200" dirty="0" err="1">
                <a:solidFill>
                  <a:schemeClr val="tx1"/>
                </a:solidFill>
                <a:effectLst/>
                <a:latin typeface="+mn-lt"/>
              </a:rPr>
              <a:t>componentes</a:t>
            </a:r>
            <a:r>
              <a:rPr lang="en-US" sz="1200" kern="1200" dirty="0">
                <a:solidFill>
                  <a:schemeClr val="tx1"/>
                </a:solidFill>
                <a:effectLst/>
                <a:latin typeface="+mn-lt"/>
              </a:rPr>
              <a:t> y </a:t>
            </a:r>
            <a:r>
              <a:rPr lang="en-US" sz="1200" kern="1200" dirty="0" err="1">
                <a:solidFill>
                  <a:schemeClr val="tx1"/>
                </a:solidFill>
                <a:effectLst/>
                <a:latin typeface="+mn-lt"/>
              </a:rPr>
              <a:t>coloque</a:t>
            </a:r>
            <a:r>
              <a:rPr lang="en-US" sz="1200" kern="1200" dirty="0">
                <a:solidFill>
                  <a:schemeClr val="tx1"/>
                </a:solidFill>
                <a:effectLst/>
                <a:latin typeface="+mn-lt"/>
              </a:rPr>
              <a:t> </a:t>
            </a:r>
            <a:r>
              <a:rPr lang="en-US" sz="1200" kern="1200" dirty="0" err="1">
                <a:solidFill>
                  <a:schemeClr val="tx1"/>
                </a:solidFill>
                <a:effectLst/>
                <a:latin typeface="+mn-lt"/>
              </a:rPr>
              <a:t>etiquetas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cada</a:t>
            </a:r>
            <a:r>
              <a:rPr lang="en-US" sz="1200" kern="1200" dirty="0">
                <a:solidFill>
                  <a:schemeClr val="tx1"/>
                </a:solidFill>
                <a:effectLst/>
                <a:latin typeface="+mn-lt"/>
              </a:rPr>
              <a:t> </a:t>
            </a:r>
            <a:r>
              <a:rPr lang="en-US" sz="1200" kern="1200" dirty="0" err="1">
                <a:solidFill>
                  <a:schemeClr val="tx1"/>
                </a:solidFill>
                <a:effectLst/>
                <a:latin typeface="+mn-lt"/>
              </a:rPr>
              <a:t>conexión</a:t>
            </a:r>
            <a:r>
              <a:rPr lang="en-US" sz="1200" kern="1200" dirty="0">
                <a:solidFill>
                  <a:schemeClr val="tx1"/>
                </a:solidFill>
                <a:effectLst/>
                <a:latin typeface="+mn-lt"/>
              </a:rPr>
              <a:t> y </a:t>
            </a:r>
            <a:r>
              <a:rPr lang="en-US" sz="1200" kern="1200" dirty="0" err="1">
                <a:solidFill>
                  <a:schemeClr val="tx1"/>
                </a:solidFill>
                <a:effectLst/>
                <a:latin typeface="+mn-lt"/>
              </a:rPr>
              <a:t>dispositivo</a:t>
            </a:r>
            <a:r>
              <a:rPr lang="en-US" sz="1200" kern="1200" dirty="0">
                <a:solidFill>
                  <a:schemeClr val="tx1"/>
                </a:solidFill>
                <a:effectLst/>
                <a:latin typeface="+mn-lt"/>
              </a:rPr>
              <a:t>:</a:t>
            </a:r>
          </a:p>
          <a:p>
            <a:r>
              <a:rPr dirty="0"/>
              <a:t>- Fotografíe y/o dibuje un diagrama de las conexiones a/desde la computadora y los cables correspondientes;</a:t>
            </a:r>
          </a:p>
          <a:p>
            <a:r>
              <a:rPr lang="en-US" sz="1200" kern="1200" dirty="0">
                <a:solidFill>
                  <a:schemeClr val="tx1"/>
                </a:solidFill>
                <a:effectLst/>
                <a:latin typeface="+mn-lt"/>
              </a:rPr>
              <a:t>- </a:t>
            </a:r>
            <a:r>
              <a:rPr lang="en-US" sz="1200" kern="1200" dirty="0" err="1">
                <a:solidFill>
                  <a:schemeClr val="tx1"/>
                </a:solidFill>
                <a:effectLst/>
                <a:latin typeface="+mn-lt"/>
              </a:rPr>
              <a:t>Registre</a:t>
            </a:r>
            <a:r>
              <a:rPr lang="en-US" sz="1200" kern="1200" dirty="0">
                <a:solidFill>
                  <a:schemeClr val="tx1"/>
                </a:solidFill>
                <a:effectLst/>
                <a:latin typeface="+mn-lt"/>
              </a:rPr>
              <a:t> la </a:t>
            </a:r>
            <a:r>
              <a:rPr lang="en-US" sz="1200" kern="1200" dirty="0" err="1">
                <a:solidFill>
                  <a:schemeClr val="tx1"/>
                </a:solidFill>
                <a:effectLst/>
                <a:latin typeface="+mn-lt"/>
              </a:rPr>
              <a:t>prueba</a:t>
            </a:r>
            <a:r>
              <a:rPr lang="en-US" sz="1200" kern="1200" dirty="0">
                <a:solidFill>
                  <a:schemeClr val="tx1"/>
                </a:solidFill>
                <a:effectLst/>
                <a:latin typeface="+mn-lt"/>
              </a:rPr>
              <a:t> de </a:t>
            </a:r>
            <a:r>
              <a:rPr lang="en-US" sz="1200" kern="1200" dirty="0" err="1">
                <a:solidFill>
                  <a:schemeClr val="tx1"/>
                </a:solidFill>
                <a:effectLst/>
                <a:latin typeface="+mn-lt"/>
              </a:rPr>
              <a:t>acuerdo</a:t>
            </a:r>
            <a:r>
              <a:rPr lang="en-US" sz="1200" kern="1200" dirty="0">
                <a:solidFill>
                  <a:schemeClr val="tx1"/>
                </a:solidFill>
                <a:effectLst/>
                <a:latin typeface="+mn-lt"/>
              </a:rPr>
              <a:t> con los </a:t>
            </a:r>
            <a:r>
              <a:rPr lang="en-US" sz="1200" kern="1200" dirty="0" err="1">
                <a:solidFill>
                  <a:schemeClr val="tx1"/>
                </a:solidFill>
                <a:effectLst/>
                <a:latin typeface="+mn-lt"/>
              </a:rPr>
              <a:t>procedimientos</a:t>
            </a:r>
            <a:r>
              <a:rPr lang="en-US" sz="1200" kern="1200" dirty="0">
                <a:solidFill>
                  <a:schemeClr val="tx1"/>
                </a:solidFill>
                <a:effectLst/>
                <a:latin typeface="+mn-lt"/>
              </a:rPr>
              <a:t> de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agencia</a:t>
            </a:r>
            <a:r>
              <a:rPr lang="en-US" sz="1200" kern="1200" dirty="0">
                <a:solidFill>
                  <a:schemeClr val="tx1"/>
                </a:solidFill>
                <a:effectLst/>
                <a:latin typeface="+mn-lt"/>
              </a:rPr>
              <a:t>.</a:t>
            </a:r>
          </a:p>
          <a:p>
            <a:r>
              <a:rPr lang="en-US" sz="1200" kern="1200" dirty="0">
                <a:solidFill>
                  <a:schemeClr val="tx1"/>
                </a:solidFill>
                <a:effectLst/>
                <a:latin typeface="+mn-lt"/>
              </a:rPr>
              <a:t>• Retire con </a:t>
            </a:r>
            <a:r>
              <a:rPr lang="en-US" sz="1200" kern="1200" dirty="0" err="1">
                <a:solidFill>
                  <a:schemeClr val="tx1"/>
                </a:solidFill>
                <a:effectLst/>
                <a:latin typeface="+mn-lt"/>
              </a:rPr>
              <a:t>cuidado</a:t>
            </a:r>
            <a:r>
              <a:rPr lang="en-US" sz="1200" kern="1200" dirty="0">
                <a:solidFill>
                  <a:schemeClr val="tx1"/>
                </a:solidFill>
                <a:effectLst/>
                <a:latin typeface="+mn-lt"/>
              </a:rPr>
              <a:t> el </a:t>
            </a:r>
            <a:r>
              <a:rPr lang="en-US" sz="1200" kern="1200" dirty="0" err="1">
                <a:solidFill>
                  <a:schemeClr val="tx1"/>
                </a:solidFill>
                <a:effectLst/>
                <a:latin typeface="+mn-lt"/>
              </a:rPr>
              <a:t>equipo</a:t>
            </a:r>
            <a:r>
              <a:rPr lang="en-US" sz="1200" kern="1200" dirty="0">
                <a:solidFill>
                  <a:schemeClr val="tx1"/>
                </a:solidFill>
                <a:effectLst/>
                <a:latin typeface="+mn-lt"/>
              </a:rPr>
              <a:t> y </a:t>
            </a:r>
            <a:r>
              <a:rPr lang="en-US" sz="1200" kern="1200" dirty="0" err="1">
                <a:solidFill>
                  <a:schemeClr val="tx1"/>
                </a:solidFill>
                <a:effectLst/>
                <a:latin typeface="+mn-lt"/>
              </a:rPr>
              <a:t>anote</a:t>
            </a:r>
            <a:r>
              <a:rPr lang="en-US" sz="1200" kern="1200" dirty="0">
                <a:solidFill>
                  <a:schemeClr val="tx1"/>
                </a:solidFill>
                <a:effectLst/>
                <a:latin typeface="+mn-lt"/>
              </a:rPr>
              <a:t> los </a:t>
            </a:r>
            <a:r>
              <a:rPr lang="en-US" sz="1200" kern="1200" dirty="0" err="1">
                <a:solidFill>
                  <a:schemeClr val="tx1"/>
                </a:solidFill>
                <a:effectLst/>
                <a:latin typeface="+mn-lt"/>
              </a:rPr>
              <a:t>números</a:t>
            </a:r>
            <a:r>
              <a:rPr lang="en-US" sz="1200" kern="1200" dirty="0">
                <a:solidFill>
                  <a:schemeClr val="tx1"/>
                </a:solidFill>
                <a:effectLst/>
                <a:latin typeface="+mn-lt"/>
              </a:rPr>
              <a:t> de </a:t>
            </a:r>
            <a:r>
              <a:rPr lang="en-US" sz="1200" kern="1200" dirty="0" err="1">
                <a:solidFill>
                  <a:schemeClr val="tx1"/>
                </a:solidFill>
                <a:effectLst/>
                <a:latin typeface="+mn-lt"/>
              </a:rPr>
              <a:t>serie</a:t>
            </a:r>
            <a:r>
              <a:rPr lang="en-US" sz="1200" kern="1200" dirty="0">
                <a:solidFill>
                  <a:schemeClr val="tx1"/>
                </a:solidFill>
                <a:effectLst/>
                <a:latin typeface="+mn-lt"/>
              </a:rPr>
              <a:t> o de </a:t>
            </a:r>
            <a:r>
              <a:rPr lang="en-US" sz="1200" kern="1200" dirty="0" err="1">
                <a:solidFill>
                  <a:schemeClr val="tx1"/>
                </a:solidFill>
                <a:effectLst/>
                <a:latin typeface="+mn-lt"/>
              </a:rPr>
              <a:t>identificación</a:t>
            </a:r>
            <a:r>
              <a:rPr lang="en-US" sz="1200" kern="1200" dirty="0">
                <a:solidFill>
                  <a:schemeClr val="tx1"/>
                </a:solidFill>
                <a:effectLst/>
                <a:latin typeface="+mn-lt"/>
              </a:rPr>
              <a:t>. </a:t>
            </a:r>
            <a:r>
              <a:rPr dirty="0"/>
              <a:t>Permita que el equipo se enfríe antes de embalarlo y retirarlo.</a:t>
            </a:r>
          </a:p>
          <a:p>
            <a:r>
              <a:rPr lang="en-US" sz="1200" kern="1200" dirty="0">
                <a:solidFill>
                  <a:schemeClr val="tx1"/>
                </a:solidFill>
                <a:effectLst/>
                <a:latin typeface="+mn-lt"/>
              </a:rPr>
              <a:t>• Si se </a:t>
            </a:r>
            <a:r>
              <a:rPr lang="en-US" sz="1200" kern="1200" dirty="0" err="1">
                <a:solidFill>
                  <a:schemeClr val="tx1"/>
                </a:solidFill>
                <a:effectLst/>
                <a:latin typeface="+mn-lt"/>
              </a:rPr>
              <a:t>requiere</a:t>
            </a:r>
            <a:r>
              <a:rPr lang="en-US" sz="1200" kern="1200" dirty="0">
                <a:solidFill>
                  <a:schemeClr val="tx1"/>
                </a:solidFill>
                <a:effectLst/>
                <a:latin typeface="+mn-lt"/>
              </a:rPr>
              <a:t> </a:t>
            </a:r>
            <a:r>
              <a:rPr lang="en-US" sz="1200" kern="1200" dirty="0" err="1">
                <a:solidFill>
                  <a:schemeClr val="tx1"/>
                </a:solidFill>
                <a:effectLst/>
                <a:latin typeface="+mn-lt"/>
              </a:rPr>
              <a:t>transporte</a:t>
            </a:r>
            <a:r>
              <a:rPr lang="en-US" sz="1200" kern="1200" dirty="0">
                <a:solidFill>
                  <a:schemeClr val="tx1"/>
                </a:solidFill>
                <a:effectLst/>
                <a:latin typeface="+mn-lt"/>
              </a:rPr>
              <a:t>, </a:t>
            </a:r>
            <a:r>
              <a:rPr lang="en-US" sz="1200" kern="1200" dirty="0" err="1">
                <a:solidFill>
                  <a:schemeClr val="tx1"/>
                </a:solidFill>
                <a:effectLst/>
                <a:latin typeface="+mn-lt"/>
              </a:rPr>
              <a:t>embale</a:t>
            </a:r>
            <a:r>
              <a:rPr lang="en-US" sz="1200" kern="1200" dirty="0">
                <a:solidFill>
                  <a:schemeClr val="tx1"/>
                </a:solidFill>
                <a:effectLst/>
                <a:latin typeface="+mn-lt"/>
              </a:rPr>
              <a:t> los </a:t>
            </a:r>
            <a:r>
              <a:rPr lang="en-US" sz="1200" kern="1200" dirty="0" err="1">
                <a:solidFill>
                  <a:schemeClr val="tx1"/>
                </a:solidFill>
                <a:effectLst/>
                <a:latin typeface="+mn-lt"/>
              </a:rPr>
              <a:t>componentes</a:t>
            </a:r>
            <a:r>
              <a:rPr lang="en-US" sz="1200" kern="1200" dirty="0">
                <a:solidFill>
                  <a:schemeClr val="tx1"/>
                </a:solidFill>
                <a:effectLst/>
                <a:latin typeface="+mn-lt"/>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110</a:t>
            </a:fld>
            <a:endParaRPr lang="es-ES"/>
          </a:p>
        </p:txBody>
      </p:sp>
    </p:spTree>
    <p:extLst>
      <p:ext uri="{BB962C8B-B14F-4D97-AF65-F5344CB8AC3E}">
        <p14:creationId xmlns:p14="http://schemas.microsoft.com/office/powerpoint/2010/main" val="14982997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Esta sección ofrece algunos consejos relacionados con la confiscación de equipos informáticos y medios de almacenamiento.</a:t>
            </a:r>
          </a:p>
          <a:p>
            <a:r>
              <a:rPr lang="en-US" sz="1200" kern="1200" dirty="0">
                <a:solidFill>
                  <a:schemeClr val="tx1"/>
                </a:solidFill>
                <a:effectLst/>
                <a:latin typeface="+mn-lt"/>
              </a:rPr>
              <a:t>Determine si el sistema de la computadora está apagado o encendido.</a:t>
            </a:r>
          </a:p>
          <a:p>
            <a:r>
              <a:rPr lang="en-US" sz="1200" kern="1200" dirty="0">
                <a:solidFill>
                  <a:schemeClr val="tx1"/>
                </a:solidFill>
                <a:effectLst/>
                <a:latin typeface="+mn-lt"/>
              </a:rPr>
              <a:t>La mayoría de las computadoras tienen luces de estado que indican si la computadora está encendida. </a:t>
            </a:r>
            <a:r>
              <a:rPr dirty="0"/>
              <a:t>Si se escucha ruido del ventilador, el sistema probablemente esté encendido.</a:t>
            </a:r>
            <a:r>
              <a:rPr lang="en-US" sz="1200" kern="1200" dirty="0">
                <a:solidFill>
                  <a:schemeClr val="tx1"/>
                </a:solidFill>
                <a:effectLst/>
                <a:latin typeface="+mn-lt"/>
              </a:rPr>
              <a:t> </a:t>
            </a:r>
            <a:r>
              <a:rPr dirty="0"/>
              <a:t>Si la carcasa de la computadora está caliente, también puede indicar que está encendida o que se desconectó recientemente.</a:t>
            </a:r>
          </a:p>
          <a:p>
            <a:r>
              <a:rPr lang="en-US" sz="1200" kern="1200" dirty="0">
                <a:solidFill>
                  <a:schemeClr val="tx1"/>
                </a:solidFill>
                <a:effectLst/>
                <a:latin typeface="+mn-lt"/>
              </a:rPr>
              <a:t>Tenga en cuenta que algunos dispositivos portátiles se activan al abrir la tapa.</a:t>
            </a:r>
          </a:p>
          <a:p>
            <a:r>
              <a:rPr lang="en-US" sz="1200" kern="1200" dirty="0">
                <a:solidFill>
                  <a:schemeClr val="tx1"/>
                </a:solidFill>
                <a:effectLst/>
                <a:latin typeface="+mn-lt"/>
              </a:rPr>
              <a:t>Siempre considere retirar la batería de computadoras y dispositivos portátiles.</a:t>
            </a:r>
          </a:p>
          <a:p>
            <a:r>
              <a:rPr dirty="0"/>
              <a:t>Las computadoras portátiles (por ejemplo, notebooks o laptops) generalmente tienen un paquete de baterías además del suministro principal.</a:t>
            </a:r>
            <a:r>
              <a:rPr lang="en-US" sz="1200" kern="1200" dirty="0">
                <a:solidFill>
                  <a:schemeClr val="tx1"/>
                </a:solidFill>
                <a:effectLst/>
                <a:latin typeface="+mn-lt"/>
              </a:rPr>
              <a:t> Algunos incluso tienen una segunda batería </a:t>
            </a:r>
            <a:r>
              <a:rPr lang="en-US" sz="1200" kern="1200" dirty="0" err="1">
                <a:solidFill>
                  <a:schemeClr val="tx1"/>
                </a:solidFill>
                <a:effectLst/>
                <a:latin typeface="+mn-lt"/>
              </a:rPr>
              <a:t>en</a:t>
            </a:r>
            <a:r>
              <a:rPr lang="en-US" sz="1200" kern="1200" dirty="0">
                <a:solidFill>
                  <a:schemeClr val="tx1"/>
                </a:solidFill>
                <a:effectLst/>
                <a:latin typeface="+mn-lt"/>
              </a:rPr>
              <a:t> el puerto multiuso en lugar de una unidad de disquete o unidad de CD. </a:t>
            </a:r>
            <a:r>
              <a:rPr dirty="0"/>
              <a:t>Las baterías para tales dispositivos se cargan cuando la computadora portátil está conectada a una fuente de alimentación y, si está completamente cargada, puede durar varias horas.</a:t>
            </a:r>
            <a:r>
              <a:rPr lang="en-US" sz="1200" kern="1200" dirty="0">
                <a:solidFill>
                  <a:schemeClr val="tx1"/>
                </a:solidFill>
                <a:effectLst/>
                <a:latin typeface="+mn-lt"/>
              </a:rPr>
              <a:t> </a:t>
            </a:r>
            <a:r>
              <a:rPr dirty="0"/>
              <a:t>A menudo es difícil determinar si una computadora portátil se enciende o apaga cuando está en modo de espera.</a:t>
            </a:r>
          </a:p>
          <a:p>
            <a:r>
              <a:rPr lang="en-US" sz="1200" kern="1200" dirty="0">
                <a:solidFill>
                  <a:schemeClr val="tx1"/>
                </a:solidFill>
                <a:effectLst/>
                <a:latin typeface="+mn-lt"/>
              </a:rPr>
              <a:t>Un sistema informático que parece estar apagado puede estar en modo de suspensión. </a:t>
            </a:r>
            <a:r>
              <a:rPr dirty="0"/>
              <a:t>De ser así, podría activarse y accederse de forma remota, permitiendo la alteración o eliminación de archivos.</a:t>
            </a:r>
          </a:p>
          <a:p>
            <a:r>
              <a:rPr lang="en-US" sz="1200" kern="1200" dirty="0">
                <a:solidFill>
                  <a:schemeClr val="tx1"/>
                </a:solidFill>
                <a:effectLst/>
                <a:latin typeface="+mn-lt"/>
              </a:rPr>
              <a:t>Algunos protectores de pantalla dan la impresión de que la computadora está apagada. </a:t>
            </a:r>
            <a:r>
              <a:rPr dirty="0"/>
              <a:t>Observe el monitor y trate de determinar si está encendido, apagado o en modo de suspensión.</a:t>
            </a: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113</a:t>
            </a:fld>
            <a:endParaRPr lang="es-ES"/>
          </a:p>
        </p:txBody>
      </p:sp>
    </p:spTree>
    <p:extLst>
      <p:ext uri="{BB962C8B-B14F-4D97-AF65-F5344CB8AC3E}">
        <p14:creationId xmlns:p14="http://schemas.microsoft.com/office/powerpoint/2010/main" val="16039327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rPr>
              <a:t>Puede encontrar una de las siguientes situaciones:</a:t>
            </a:r>
          </a:p>
          <a:p>
            <a:endParaRPr lang="es-ES" sz="1200" kern="1200">
              <a:solidFill>
                <a:schemeClr val="tx1"/>
              </a:solidFill>
              <a:effectLst/>
              <a:latin typeface="+mn-lt"/>
              <a:ea typeface="+mn-ea"/>
              <a:cs typeface="+mn-cs"/>
            </a:endParaRPr>
          </a:p>
          <a:p>
            <a:r>
              <a:rPr lang="en-US" sz="1200" kern="1200">
                <a:solidFill>
                  <a:schemeClr val="tx1"/>
                </a:solidFill>
                <a:effectLst/>
                <a:latin typeface="+mn-lt"/>
              </a:rPr>
              <a:t>Situación 1: El monitor está encendido y el producto y el escritorio de trabajo son visibles.</a:t>
            </a:r>
          </a:p>
          <a:p>
            <a:r>
              <a:rPr lang="en-US" sz="1200" kern="1200">
                <a:solidFill>
                  <a:schemeClr val="tx1"/>
                </a:solidFill>
                <a:effectLst/>
                <a:latin typeface="+mn-lt"/>
              </a:rPr>
              <a:t>- Documente los detalles del monitor en el momento de la intervención</a:t>
            </a:r>
          </a:p>
          <a:p>
            <a:r>
              <a:rPr lang="en-US" sz="1200" kern="1200">
                <a:solidFill>
                  <a:schemeClr val="tx1"/>
                </a:solidFill>
                <a:effectLst/>
                <a:latin typeface="+mn-lt"/>
              </a:rPr>
              <a:t>- Proceda a "Configuración B" como se describe a continuación.</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114</a:t>
            </a:fld>
            <a:endParaRPr lang="es-ES"/>
          </a:p>
        </p:txBody>
      </p:sp>
    </p:spTree>
    <p:extLst>
      <p:ext uri="{BB962C8B-B14F-4D97-AF65-F5344CB8AC3E}">
        <p14:creationId xmlns:p14="http://schemas.microsoft.com/office/powerpoint/2010/main" val="654115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rPr>
              <a:t>Situación 2: </a:t>
            </a:r>
            <a:r>
              <a:rPr dirty="0"/>
              <a:t>El monitor está encendido y la pantalla está en blanco (modo de suspensión) o el protector de pantalla (por ejemplo, una imagen) es visible.</a:t>
            </a:r>
          </a:p>
          <a:p>
            <a:r>
              <a:rPr lang="en-US" sz="1200" kern="1200">
                <a:solidFill>
                  <a:schemeClr val="tx1"/>
                </a:solidFill>
                <a:effectLst/>
                <a:latin typeface="+mn-lt"/>
              </a:rPr>
              <a:t>- Mueva el ratón ligeramente (sin presionar botones). </a:t>
            </a:r>
            <a:r>
              <a:rPr dirty="0"/>
              <a:t>La pantalla debe cambiar y mostrar el producto del trabajo o solicitar una contraseña.</a:t>
            </a:r>
          </a:p>
          <a:p>
            <a:r>
              <a:rPr dirty="0"/>
              <a:t>- Si el movimiento del ratón no causa un cambio en la pantalla, no realice ninguna otra pulsación de tecla u operación del ratón.</a:t>
            </a:r>
          </a:p>
          <a:p>
            <a:r>
              <a:rPr lang="en-US" sz="1200" kern="1200">
                <a:solidFill>
                  <a:schemeClr val="tx1"/>
                </a:solidFill>
                <a:effectLst/>
                <a:latin typeface="+mn-lt"/>
              </a:rPr>
              <a:t>- Documente los detalles del monitor en el momento de la intervención</a:t>
            </a:r>
          </a:p>
          <a:p>
            <a:r>
              <a:rPr lang="en-US" sz="1200" kern="1200">
                <a:solidFill>
                  <a:schemeClr val="tx1"/>
                </a:solidFill>
                <a:effectLst/>
                <a:latin typeface="+mn-lt"/>
              </a:rPr>
              <a:t>- Proceda a "Configuración B" como se describe a continuación.</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115</a:t>
            </a:fld>
            <a:endParaRPr lang="es-ES"/>
          </a:p>
        </p:txBody>
      </p:sp>
    </p:spTree>
    <p:extLst>
      <p:ext uri="{BB962C8B-B14F-4D97-AF65-F5344CB8AC3E}">
        <p14:creationId xmlns:p14="http://schemas.microsoft.com/office/powerpoint/2010/main" val="748906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a:solidFill>
                  <a:schemeClr val="tx1"/>
                </a:solidFill>
                <a:effectLst/>
                <a:latin typeface="+mn-lt"/>
              </a:rPr>
              <a:t>El formador está invitado a leer la diapositiva.</a:t>
            </a:r>
            <a:endParaRPr lang="es-ES" dirty="0"/>
          </a:p>
        </p:txBody>
      </p:sp>
      <p:sp>
        <p:nvSpPr>
          <p:cNvPr id="4" name="Espace réservé du numéro de diapositive 3"/>
          <p:cNvSpPr>
            <a:spLocks noGrp="1"/>
          </p:cNvSpPr>
          <p:nvPr>
            <p:ph type="sldNum" sz="quarter" idx="10"/>
          </p:nvPr>
        </p:nvSpPr>
        <p:spPr/>
        <p:txBody>
          <a:bodyPr/>
          <a:lstStyle/>
          <a:p>
            <a:fld id="{6F040226-21D7-5847-B396-76B67129E36D}" type="slidenum">
              <a:rPr lang="en-US" smtClean="0"/>
              <a:pPr/>
              <a:t>9</a:t>
            </a:fld>
            <a:endParaRPr lang="es-ES" dirty="0"/>
          </a:p>
        </p:txBody>
      </p:sp>
    </p:spTree>
    <p:extLst>
      <p:ext uri="{BB962C8B-B14F-4D97-AF65-F5344CB8AC3E}">
        <p14:creationId xmlns:p14="http://schemas.microsoft.com/office/powerpoint/2010/main" val="2901481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rPr>
              <a:t>Situación 3: El monitor está apagado.</a:t>
            </a:r>
          </a:p>
          <a:p>
            <a:r>
              <a:rPr lang="en-US" sz="1200" kern="1200">
                <a:solidFill>
                  <a:schemeClr val="tx1"/>
                </a:solidFill>
                <a:effectLst/>
                <a:latin typeface="+mn-lt"/>
              </a:rPr>
              <a:t>- Anote el estado "apagado".</a:t>
            </a:r>
          </a:p>
          <a:p>
            <a:r>
              <a:rPr dirty="0"/>
              <a:t>- Encienda el monitor, luego determine si el estado del monitor es como se describe en la Situación 1 o 2 anterior y siga esos pasos.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116</a:t>
            </a:fld>
            <a:endParaRPr lang="es-ES"/>
          </a:p>
        </p:txBody>
      </p:sp>
    </p:spTree>
    <p:extLst>
      <p:ext uri="{BB962C8B-B14F-4D97-AF65-F5344CB8AC3E}">
        <p14:creationId xmlns:p14="http://schemas.microsoft.com/office/powerpoint/2010/main" val="4762266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Una vez que haya determinado si la computadora está encendida o apagada, deberá realizar una de las siguientes acciones:</a:t>
            </a:r>
          </a:p>
          <a:p>
            <a:r>
              <a:rPr lang="en-US" sz="1200" kern="1200">
                <a:solidFill>
                  <a:schemeClr val="tx1"/>
                </a:solidFill>
                <a:effectLst/>
                <a:latin typeface="+mn-lt"/>
              </a:rPr>
              <a:t>Ajuste A: Ha determinado que el sistema está apagado; ¡no lo encienda!</a:t>
            </a:r>
          </a:p>
          <a:p>
            <a:r>
              <a:rPr dirty="0"/>
              <a:t>• Retire el cable de alimentación del equipo de destino (no lo apague en la toma de pared) y registre la hora en que lo hace.</a:t>
            </a:r>
          </a:p>
          <a:p>
            <a:r>
              <a:rPr lang="en-US" sz="1200" kern="1200">
                <a:solidFill>
                  <a:schemeClr val="tx1"/>
                </a:solidFill>
                <a:effectLst/>
                <a:latin typeface="+mn-lt"/>
              </a:rPr>
              <a:t>• Si se trata de un dispositivo portátil, también retire la batería. </a:t>
            </a:r>
            <a:r>
              <a:rPr dirty="0"/>
              <a:t>Retire los paquetes de baterías adicionales, si corresponde (algunos dispositivos portátiles tienen una segunda batería en el puerto multiuso en lugar de una unidad de disquete o unidad de CD).</a:t>
            </a:r>
          </a:p>
          <a:p>
            <a:endParaRPr lang="es-ES" sz="1200" kern="1200">
              <a:solidFill>
                <a:schemeClr val="tx1"/>
              </a:solidFill>
              <a:effectLst/>
              <a:latin typeface="+mn-lt"/>
              <a:ea typeface="+mn-ea"/>
              <a:cs typeface="+mn-cs"/>
            </a:endParaRPr>
          </a:p>
          <a:p>
            <a:r>
              <a:rPr dirty="0"/>
              <a:t>Si el sistema de la computadora está apagado, déjelo apagado porque el proceso de inicio modificará los datos de la computadora y posiblemente destruirá la prueba.</a:t>
            </a:r>
          </a:p>
          <a:p>
            <a:endParaRPr lang="es-E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117</a:t>
            </a:fld>
            <a:endParaRPr lang="es-ES"/>
          </a:p>
        </p:txBody>
      </p:sp>
    </p:spTree>
    <p:extLst>
      <p:ext uri="{BB962C8B-B14F-4D97-AF65-F5344CB8AC3E}">
        <p14:creationId xmlns:p14="http://schemas.microsoft.com/office/powerpoint/2010/main" val="270123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rPr>
              <a:t>Configuración</a:t>
            </a:r>
            <a:r>
              <a:rPr lang="en-US" sz="1200" kern="1200" dirty="0">
                <a:solidFill>
                  <a:schemeClr val="tx1"/>
                </a:solidFill>
                <a:effectLst/>
                <a:latin typeface="+mn-lt"/>
              </a:rPr>
              <a:t> B: Ha </a:t>
            </a:r>
            <a:r>
              <a:rPr lang="en-US" sz="1200" kern="1200" dirty="0" err="1">
                <a:solidFill>
                  <a:schemeClr val="tx1"/>
                </a:solidFill>
                <a:effectLst/>
                <a:latin typeface="+mn-lt"/>
              </a:rPr>
              <a:t>determinado</a:t>
            </a:r>
            <a:r>
              <a:rPr lang="en-US" sz="1200" kern="1200" dirty="0">
                <a:solidFill>
                  <a:schemeClr val="tx1"/>
                </a:solidFill>
                <a:effectLst/>
                <a:latin typeface="+mn-lt"/>
              </a:rPr>
              <a:t> que el </a:t>
            </a:r>
            <a:r>
              <a:rPr lang="en-US" sz="1200" kern="1200" dirty="0" err="1">
                <a:solidFill>
                  <a:schemeClr val="tx1"/>
                </a:solidFill>
                <a:effectLst/>
                <a:latin typeface="+mn-lt"/>
              </a:rPr>
              <a:t>sistema</a:t>
            </a:r>
            <a:r>
              <a:rPr lang="en-US" sz="1200" kern="1200" dirty="0">
                <a:solidFill>
                  <a:schemeClr val="tx1"/>
                </a:solidFill>
                <a:effectLst/>
                <a:latin typeface="+mn-lt"/>
              </a:rPr>
              <a:t> </a:t>
            </a:r>
            <a:r>
              <a:rPr lang="en-US" sz="1200" kern="1200" dirty="0" err="1">
                <a:solidFill>
                  <a:schemeClr val="tx1"/>
                </a:solidFill>
                <a:effectLst/>
                <a:latin typeface="+mn-lt"/>
              </a:rPr>
              <a:t>está</a:t>
            </a:r>
            <a:r>
              <a:rPr lang="en-US" sz="1200" kern="1200" dirty="0">
                <a:solidFill>
                  <a:schemeClr val="tx1"/>
                </a:solidFill>
                <a:effectLst/>
                <a:latin typeface="+mn-lt"/>
              </a:rPr>
              <a:t> </a:t>
            </a:r>
            <a:r>
              <a:rPr lang="en-US" sz="1200" kern="1200" dirty="0" err="1">
                <a:solidFill>
                  <a:schemeClr val="tx1"/>
                </a:solidFill>
                <a:effectLst/>
                <a:latin typeface="+mn-lt"/>
              </a:rPr>
              <a:t>encendido</a:t>
            </a:r>
            <a:r>
              <a:rPr lang="en-US" sz="1200" kern="1200" dirty="0">
                <a:solidFill>
                  <a:schemeClr val="tx1"/>
                </a:solidFill>
                <a:effectLst/>
                <a:latin typeface="+mn-lt"/>
              </a:rPr>
              <a:t>; ¡no lo </a:t>
            </a:r>
            <a:r>
              <a:rPr lang="en-US" sz="1200" kern="1200" dirty="0" err="1">
                <a:solidFill>
                  <a:schemeClr val="tx1"/>
                </a:solidFill>
                <a:effectLst/>
                <a:latin typeface="+mn-lt"/>
              </a:rPr>
              <a:t>apague</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Intente</a:t>
            </a:r>
            <a:r>
              <a:rPr lang="en-US" sz="1200" kern="1200" dirty="0">
                <a:solidFill>
                  <a:schemeClr val="tx1"/>
                </a:solidFill>
                <a:effectLst/>
                <a:latin typeface="+mn-lt"/>
              </a:rPr>
              <a:t> </a:t>
            </a:r>
            <a:r>
              <a:rPr lang="en-US" sz="1200" kern="1200" dirty="0" err="1">
                <a:solidFill>
                  <a:schemeClr val="tx1"/>
                </a:solidFill>
                <a:effectLst/>
                <a:latin typeface="+mn-lt"/>
              </a:rPr>
              <a:t>contactar</a:t>
            </a:r>
            <a:r>
              <a:rPr lang="en-US" sz="1200" kern="1200" dirty="0">
                <a:solidFill>
                  <a:schemeClr val="tx1"/>
                </a:solidFill>
                <a:effectLst/>
                <a:latin typeface="+mn-lt"/>
              </a:rPr>
              <a:t> con un </a:t>
            </a:r>
            <a:r>
              <a:rPr lang="en-US" sz="1200" kern="1200" dirty="0" err="1">
                <a:solidFill>
                  <a:schemeClr val="tx1"/>
                </a:solidFill>
                <a:effectLst/>
                <a:latin typeface="+mn-lt"/>
              </a:rPr>
              <a:t>especialista</a:t>
            </a:r>
            <a:r>
              <a:rPr lang="en-US" sz="1200" kern="1200" dirty="0">
                <a:solidFill>
                  <a:schemeClr val="tx1"/>
                </a:solidFill>
                <a:effectLst/>
                <a:latin typeface="+mn-lt"/>
              </a:rPr>
              <a:t>:</a:t>
            </a:r>
          </a:p>
          <a:p>
            <a:r>
              <a:rPr lang="en-US" sz="1200" kern="1200" dirty="0">
                <a:solidFill>
                  <a:schemeClr val="tx1"/>
                </a:solidFill>
                <a:effectLst/>
                <a:latin typeface="+mn-lt"/>
              </a:rPr>
              <a:t>- Si hay un </a:t>
            </a:r>
            <a:r>
              <a:rPr lang="en-US" sz="1200" kern="1200" dirty="0" err="1">
                <a:solidFill>
                  <a:schemeClr val="tx1"/>
                </a:solidFill>
                <a:effectLst/>
                <a:latin typeface="+mn-lt"/>
              </a:rPr>
              <a:t>especialista</a:t>
            </a:r>
            <a:r>
              <a:rPr lang="en-US" sz="1200" kern="1200" dirty="0">
                <a:solidFill>
                  <a:schemeClr val="tx1"/>
                </a:solidFill>
                <a:effectLst/>
                <a:latin typeface="+mn-lt"/>
              </a:rPr>
              <a:t> disponible, </a:t>
            </a:r>
            <a:r>
              <a:rPr lang="en-US" sz="1200" kern="1200" dirty="0" err="1">
                <a:solidFill>
                  <a:schemeClr val="tx1"/>
                </a:solidFill>
                <a:effectLst/>
                <a:latin typeface="+mn-lt"/>
              </a:rPr>
              <a:t>siga</a:t>
            </a:r>
            <a:r>
              <a:rPr lang="en-US" sz="1200" kern="1200" dirty="0">
                <a:solidFill>
                  <a:schemeClr val="tx1"/>
                </a:solidFill>
                <a:effectLst/>
                <a:latin typeface="+mn-lt"/>
              </a:rPr>
              <a:t> sus </a:t>
            </a:r>
            <a:r>
              <a:rPr lang="en-US" sz="1200" kern="1200" dirty="0" err="1">
                <a:solidFill>
                  <a:schemeClr val="tx1"/>
                </a:solidFill>
                <a:effectLst/>
                <a:latin typeface="+mn-lt"/>
              </a:rPr>
              <a:t>consejos</a:t>
            </a:r>
            <a:r>
              <a:rPr lang="en-US" sz="1200" kern="1200" dirty="0">
                <a:solidFill>
                  <a:schemeClr val="tx1"/>
                </a:solidFill>
                <a:effectLst/>
                <a:latin typeface="+mn-lt"/>
              </a:rPr>
              <a:t>;</a:t>
            </a:r>
          </a:p>
          <a:p>
            <a:r>
              <a:rPr lang="en-US" sz="1200" kern="1200" dirty="0">
                <a:solidFill>
                  <a:schemeClr val="tx1"/>
                </a:solidFill>
                <a:effectLst/>
                <a:latin typeface="+mn-lt"/>
              </a:rPr>
              <a:t>- Si no hay un </a:t>
            </a:r>
            <a:r>
              <a:rPr lang="en-US" sz="1200" kern="1200" dirty="0" err="1">
                <a:solidFill>
                  <a:schemeClr val="tx1"/>
                </a:solidFill>
                <a:effectLst/>
                <a:latin typeface="+mn-lt"/>
              </a:rPr>
              <a:t>especialista</a:t>
            </a:r>
            <a:r>
              <a:rPr lang="en-US" sz="1200" kern="1200" dirty="0">
                <a:solidFill>
                  <a:schemeClr val="tx1"/>
                </a:solidFill>
                <a:effectLst/>
                <a:latin typeface="+mn-lt"/>
              </a:rPr>
              <a:t> disponible, </a:t>
            </a:r>
            <a:r>
              <a:rPr lang="en-US" sz="1200" kern="1200" dirty="0" err="1">
                <a:solidFill>
                  <a:schemeClr val="tx1"/>
                </a:solidFill>
                <a:effectLst/>
                <a:latin typeface="+mn-lt"/>
              </a:rPr>
              <a:t>continúe</a:t>
            </a:r>
            <a:r>
              <a:rPr lang="en-US" sz="1200" kern="1200" dirty="0">
                <a:solidFill>
                  <a:schemeClr val="tx1"/>
                </a:solidFill>
                <a:effectLst/>
                <a:latin typeface="+mn-lt"/>
              </a:rPr>
              <a:t> con las </a:t>
            </a:r>
            <a:r>
              <a:rPr lang="en-US" sz="1200" kern="1200" dirty="0" err="1">
                <a:solidFill>
                  <a:schemeClr val="tx1"/>
                </a:solidFill>
                <a:effectLst/>
                <a:latin typeface="+mn-lt"/>
              </a:rPr>
              <a:t>siguientes</a:t>
            </a:r>
            <a:r>
              <a:rPr lang="en-US" sz="1200" kern="1200" dirty="0">
                <a:solidFill>
                  <a:schemeClr val="tx1"/>
                </a:solidFill>
                <a:effectLst/>
                <a:latin typeface="+mn-lt"/>
              </a:rPr>
              <a:t> </a:t>
            </a:r>
            <a:r>
              <a:rPr lang="en-US" sz="1200" kern="1200" dirty="0" err="1">
                <a:solidFill>
                  <a:schemeClr val="tx1"/>
                </a:solidFill>
                <a:effectLst/>
                <a:latin typeface="+mn-lt"/>
              </a:rPr>
              <a:t>instrucciones</a:t>
            </a:r>
            <a:r>
              <a:rPr lang="en-US" sz="1200" kern="1200" dirty="0">
                <a:solidFill>
                  <a:schemeClr val="tx1"/>
                </a:solidFill>
                <a:effectLst/>
                <a:latin typeface="+mn-lt"/>
              </a:rPr>
              <a:t>.</a:t>
            </a:r>
          </a:p>
          <a:p>
            <a:r>
              <a:rPr lang="en-US" sz="1200" kern="1200" dirty="0">
                <a:solidFill>
                  <a:schemeClr val="tx1"/>
                </a:solidFill>
                <a:effectLst/>
                <a:latin typeface="+mn-lt"/>
              </a:rPr>
              <a:t>• No toque el </a:t>
            </a:r>
            <a:r>
              <a:rPr lang="en-US" sz="1200" kern="1200" dirty="0" err="1">
                <a:solidFill>
                  <a:schemeClr val="tx1"/>
                </a:solidFill>
                <a:effectLst/>
                <a:latin typeface="+mn-lt"/>
              </a:rPr>
              <a:t>teclado</a:t>
            </a:r>
            <a:r>
              <a:rPr lang="en-US" sz="1200" kern="1200" dirty="0">
                <a:solidFill>
                  <a:schemeClr val="tx1"/>
                </a:solidFill>
                <a:effectLst/>
                <a:latin typeface="+mn-lt"/>
              </a:rPr>
              <a:t> u </a:t>
            </a:r>
            <a:r>
              <a:rPr lang="en-US" sz="1200" kern="1200" dirty="0" err="1">
                <a:solidFill>
                  <a:schemeClr val="tx1"/>
                </a:solidFill>
                <a:effectLst/>
                <a:latin typeface="+mn-lt"/>
              </a:rPr>
              <a:t>otros</a:t>
            </a:r>
            <a:r>
              <a:rPr lang="en-US" sz="1200" kern="1200" dirty="0">
                <a:solidFill>
                  <a:schemeClr val="tx1"/>
                </a:solidFill>
                <a:effectLst/>
                <a:latin typeface="+mn-lt"/>
              </a:rPr>
              <a:t> </a:t>
            </a:r>
            <a:r>
              <a:rPr lang="en-US" sz="1200" kern="1200" dirty="0" err="1">
                <a:solidFill>
                  <a:schemeClr val="tx1"/>
                </a:solidFill>
                <a:effectLst/>
                <a:latin typeface="+mn-lt"/>
              </a:rPr>
              <a:t>dispositivos</a:t>
            </a:r>
            <a:r>
              <a:rPr lang="en-US" sz="1200" kern="1200" dirty="0">
                <a:solidFill>
                  <a:schemeClr val="tx1"/>
                </a:solidFill>
                <a:effectLst/>
                <a:latin typeface="+mn-lt"/>
              </a:rPr>
              <a:t> de entrada.</a:t>
            </a:r>
          </a:p>
          <a:p>
            <a:r>
              <a:rPr lang="en-US" sz="1200" kern="1200" dirty="0">
                <a:solidFill>
                  <a:schemeClr val="tx1"/>
                </a:solidFill>
                <a:effectLst/>
                <a:latin typeface="+mn-lt"/>
              </a:rPr>
              <a:t>• </a:t>
            </a:r>
            <a:r>
              <a:rPr lang="en-US" sz="1200" kern="1200" dirty="0" err="1">
                <a:solidFill>
                  <a:schemeClr val="tx1"/>
                </a:solidFill>
                <a:effectLst/>
                <a:latin typeface="+mn-lt"/>
              </a:rPr>
              <a:t>Proceda</a:t>
            </a:r>
            <a:r>
              <a:rPr lang="en-US" sz="1200" kern="1200" dirty="0">
                <a:solidFill>
                  <a:schemeClr val="tx1"/>
                </a:solidFill>
                <a:effectLst/>
                <a:latin typeface="+mn-lt"/>
              </a:rPr>
              <a:t> con los </a:t>
            </a:r>
            <a:r>
              <a:rPr lang="en-US" sz="1200" kern="1200" dirty="0" err="1">
                <a:solidFill>
                  <a:schemeClr val="tx1"/>
                </a:solidFill>
                <a:effectLst/>
                <a:latin typeface="+mn-lt"/>
              </a:rPr>
              <a:t>pasos</a:t>
            </a:r>
            <a:r>
              <a:rPr lang="en-US" sz="1200" kern="1200" dirty="0">
                <a:solidFill>
                  <a:schemeClr val="tx1"/>
                </a:solidFill>
                <a:effectLst/>
                <a:latin typeface="+mn-lt"/>
              </a:rPr>
              <a:t> </a:t>
            </a:r>
            <a:r>
              <a:rPr lang="en-US" sz="1200" kern="1200" dirty="0" err="1">
                <a:solidFill>
                  <a:schemeClr val="tx1"/>
                </a:solidFill>
                <a:effectLst/>
                <a:latin typeface="+mn-lt"/>
              </a:rPr>
              <a:t>descritos</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3.5.</a:t>
            </a:r>
          </a:p>
          <a:p>
            <a:r>
              <a:rPr lang="en-US" sz="1200" kern="1200" dirty="0" err="1">
                <a:solidFill>
                  <a:schemeClr val="tx1"/>
                </a:solidFill>
                <a:effectLst/>
                <a:latin typeface="+mn-lt"/>
              </a:rPr>
              <a:t>Recuerde</a:t>
            </a:r>
            <a:r>
              <a:rPr lang="en-US" sz="1200" kern="1200" dirty="0">
                <a:solidFill>
                  <a:schemeClr val="tx1"/>
                </a:solidFill>
                <a:effectLst/>
                <a:latin typeface="+mn-lt"/>
              </a:rPr>
              <a:t>: </a:t>
            </a:r>
            <a:r>
              <a:rPr dirty="0"/>
              <a:t>La eliminación del cable de alimentación del sistema informático afectará a todos los programas en ejecución y se perderán todos los datos almacenados actualmente en la memoria RAM de la computadora (incluidos los datos pertinentes, como las contraseñas).</a:t>
            </a:r>
            <a:r>
              <a:rPr lang="en-US" sz="1200" kern="1200" dirty="0">
                <a:solidFill>
                  <a:schemeClr val="tx1"/>
                </a:solidFill>
                <a:effectLst/>
                <a:latin typeface="+mn-lt"/>
              </a:rPr>
              <a:t> </a:t>
            </a:r>
            <a:r>
              <a:rPr dirty="0"/>
              <a:t>Esto incluiría cualquier conexión a Internet, impresión o encriptación.</a:t>
            </a:r>
          </a:p>
          <a:p>
            <a:endParaRPr lang="es-ES" sz="1200" kern="1200" dirty="0">
              <a:solidFill>
                <a:schemeClr val="tx1"/>
              </a:solidFill>
              <a:effectLst/>
              <a:latin typeface="+mn-lt"/>
              <a:ea typeface="+mn-ea"/>
              <a:cs typeface="+mn-cs"/>
            </a:endParaRPr>
          </a:p>
          <a:p>
            <a:r>
              <a:rPr lang="en-US" sz="1200" kern="1200" dirty="0" err="1">
                <a:solidFill>
                  <a:schemeClr val="tx1"/>
                </a:solidFill>
                <a:effectLst/>
                <a:latin typeface="+mn-lt"/>
              </a:rPr>
              <a:t>Recuerde</a:t>
            </a:r>
            <a:r>
              <a:rPr lang="en-US" sz="1200" kern="1200" dirty="0">
                <a:solidFill>
                  <a:schemeClr val="tx1"/>
                </a:solidFill>
                <a:effectLst/>
                <a:latin typeface="+mn-lt"/>
              </a:rPr>
              <a:t>: </a:t>
            </a:r>
            <a:r>
              <a:rPr dirty="0"/>
              <a:t>Cuando se enciende un sistema, es crucial que el sospechoso esté asegurado y lejos de cajas de fusibles, interruptores de alimentación y dispositivos de comunicación móvil.</a:t>
            </a:r>
            <a:r>
              <a:rPr lang="en-US" sz="1200" kern="1200" dirty="0">
                <a:solidFill>
                  <a:schemeClr val="tx1"/>
                </a:solidFill>
                <a:effectLst/>
                <a:latin typeface="+mn-lt"/>
              </a:rPr>
              <a:t> </a:t>
            </a:r>
            <a:r>
              <a:rPr dirty="0"/>
              <a:t>Ha habido casos en que los sistemas en ejecución con encriptación de disco completo se han apagado durante el registro solo porque el sospechoso pudo alcanzar la caja de fusibles o enviar una señal a un adaptador de energía controlable remotamente.</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118</a:t>
            </a:fld>
            <a:endParaRPr lang="es-ES"/>
          </a:p>
        </p:txBody>
      </p:sp>
    </p:spTree>
    <p:extLst>
      <p:ext uri="{BB962C8B-B14F-4D97-AF65-F5344CB8AC3E}">
        <p14:creationId xmlns:p14="http://schemas.microsoft.com/office/powerpoint/2010/main" val="8409037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rPr>
              <a:t>Configuración</a:t>
            </a:r>
            <a:r>
              <a:rPr lang="en-US" sz="1200" kern="1200" dirty="0">
                <a:solidFill>
                  <a:schemeClr val="tx1"/>
                </a:solidFill>
                <a:effectLst/>
                <a:latin typeface="+mn-lt"/>
              </a:rPr>
              <a:t> C: No </a:t>
            </a:r>
            <a:r>
              <a:rPr lang="en-US" sz="1200" kern="1200" dirty="0" err="1">
                <a:solidFill>
                  <a:schemeClr val="tx1"/>
                </a:solidFill>
                <a:effectLst/>
                <a:latin typeface="+mn-lt"/>
              </a:rPr>
              <a:t>puede</a:t>
            </a:r>
            <a:r>
              <a:rPr lang="en-US" sz="1200" kern="1200" dirty="0">
                <a:solidFill>
                  <a:schemeClr val="tx1"/>
                </a:solidFill>
                <a:effectLst/>
                <a:latin typeface="+mn-lt"/>
              </a:rPr>
              <a:t> </a:t>
            </a:r>
            <a:r>
              <a:rPr lang="en-US" sz="1200" kern="1200" dirty="0" err="1">
                <a:solidFill>
                  <a:schemeClr val="tx1"/>
                </a:solidFill>
                <a:effectLst/>
                <a:latin typeface="+mn-lt"/>
              </a:rPr>
              <a:t>determinar</a:t>
            </a:r>
            <a:r>
              <a:rPr lang="en-US" sz="1200" kern="1200" dirty="0">
                <a:solidFill>
                  <a:schemeClr val="tx1"/>
                </a:solidFill>
                <a:effectLst/>
                <a:latin typeface="+mn-lt"/>
              </a:rPr>
              <a:t> </a:t>
            </a:r>
            <a:r>
              <a:rPr lang="en-US" sz="1200" kern="1200" dirty="0" err="1">
                <a:solidFill>
                  <a:schemeClr val="tx1"/>
                </a:solidFill>
                <a:effectLst/>
                <a:latin typeface="+mn-lt"/>
              </a:rPr>
              <a:t>si</a:t>
            </a:r>
            <a:r>
              <a:rPr lang="en-US" sz="1200" kern="1200" dirty="0">
                <a:solidFill>
                  <a:schemeClr val="tx1"/>
                </a:solidFill>
                <a:effectLst/>
                <a:latin typeface="+mn-lt"/>
              </a:rPr>
              <a:t> el </a:t>
            </a:r>
            <a:r>
              <a:rPr lang="en-US" sz="1200" kern="1200" dirty="0" err="1">
                <a:solidFill>
                  <a:schemeClr val="tx1"/>
                </a:solidFill>
                <a:effectLst/>
                <a:latin typeface="+mn-lt"/>
              </a:rPr>
              <a:t>sistema</a:t>
            </a:r>
            <a:r>
              <a:rPr lang="en-US" sz="1200" kern="1200" dirty="0">
                <a:solidFill>
                  <a:schemeClr val="tx1"/>
                </a:solidFill>
                <a:effectLst/>
                <a:latin typeface="+mn-lt"/>
              </a:rPr>
              <a:t> </a:t>
            </a:r>
            <a:r>
              <a:rPr lang="en-US" sz="1200" kern="1200" dirty="0" err="1">
                <a:solidFill>
                  <a:schemeClr val="tx1"/>
                </a:solidFill>
                <a:effectLst/>
                <a:latin typeface="+mn-lt"/>
              </a:rPr>
              <a:t>está</a:t>
            </a:r>
            <a:r>
              <a:rPr lang="en-US" sz="1200" kern="1200" dirty="0">
                <a:solidFill>
                  <a:schemeClr val="tx1"/>
                </a:solidFill>
                <a:effectLst/>
                <a:latin typeface="+mn-lt"/>
              </a:rPr>
              <a:t> </a:t>
            </a:r>
            <a:r>
              <a:rPr lang="en-US" sz="1200" kern="1200" dirty="0" err="1">
                <a:solidFill>
                  <a:schemeClr val="tx1"/>
                </a:solidFill>
                <a:effectLst/>
                <a:latin typeface="+mn-lt"/>
              </a:rPr>
              <a:t>encendido</a:t>
            </a:r>
            <a:r>
              <a:rPr lang="en-US" sz="1200" kern="1200" dirty="0">
                <a:solidFill>
                  <a:schemeClr val="tx1"/>
                </a:solidFill>
                <a:effectLst/>
                <a:latin typeface="+mn-lt"/>
              </a:rPr>
              <a:t> o </a:t>
            </a:r>
            <a:r>
              <a:rPr lang="en-US" sz="1200" kern="1200" dirty="0" err="1">
                <a:solidFill>
                  <a:schemeClr val="tx1"/>
                </a:solidFill>
                <a:effectLst/>
                <a:latin typeface="+mn-lt"/>
              </a:rPr>
              <a:t>apagado</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Supongamos</a:t>
            </a:r>
            <a:r>
              <a:rPr lang="en-US" sz="1200" kern="1200" dirty="0">
                <a:solidFill>
                  <a:schemeClr val="tx1"/>
                </a:solidFill>
                <a:effectLst/>
                <a:latin typeface="+mn-lt"/>
              </a:rPr>
              <a:t> que </a:t>
            </a:r>
            <a:r>
              <a:rPr lang="en-US" sz="1200" kern="1200" dirty="0" err="1">
                <a:solidFill>
                  <a:schemeClr val="tx1"/>
                </a:solidFill>
                <a:effectLst/>
                <a:latin typeface="+mn-lt"/>
              </a:rPr>
              <a:t>está</a:t>
            </a:r>
            <a:r>
              <a:rPr lang="en-US" sz="1200" kern="1200" dirty="0">
                <a:solidFill>
                  <a:schemeClr val="tx1"/>
                </a:solidFill>
                <a:effectLst/>
                <a:latin typeface="+mn-lt"/>
              </a:rPr>
              <a:t> </a:t>
            </a:r>
            <a:r>
              <a:rPr lang="en-US" sz="1200" kern="1200" dirty="0" err="1">
                <a:solidFill>
                  <a:schemeClr val="tx1"/>
                </a:solidFill>
                <a:effectLst/>
                <a:latin typeface="+mn-lt"/>
              </a:rPr>
              <a:t>apagado</a:t>
            </a:r>
            <a:r>
              <a:rPr lang="en-US" sz="1200" kern="1200" dirty="0">
                <a:solidFill>
                  <a:schemeClr val="tx1"/>
                </a:solidFill>
                <a:effectLst/>
                <a:latin typeface="+mn-lt"/>
              </a:rPr>
              <a:t>. No </a:t>
            </a:r>
            <a:r>
              <a:rPr lang="en-US" sz="1200" kern="1200" dirty="0" err="1">
                <a:solidFill>
                  <a:schemeClr val="tx1"/>
                </a:solidFill>
                <a:effectLst/>
                <a:latin typeface="+mn-lt"/>
              </a:rPr>
              <a:t>presione</a:t>
            </a:r>
            <a:r>
              <a:rPr lang="en-US" sz="1200" kern="1200" dirty="0">
                <a:solidFill>
                  <a:schemeClr val="tx1"/>
                </a:solidFill>
                <a:effectLst/>
                <a:latin typeface="+mn-lt"/>
              </a:rPr>
              <a:t> el </a:t>
            </a:r>
            <a:r>
              <a:rPr lang="en-US" sz="1200" kern="1200" dirty="0" err="1">
                <a:solidFill>
                  <a:schemeClr val="tx1"/>
                </a:solidFill>
                <a:effectLst/>
                <a:latin typeface="+mn-lt"/>
              </a:rPr>
              <a:t>interruptor</a:t>
            </a:r>
            <a:r>
              <a:rPr lang="en-US" sz="1200" kern="1200" dirty="0">
                <a:solidFill>
                  <a:schemeClr val="tx1"/>
                </a:solidFill>
                <a:effectLst/>
                <a:latin typeface="+mn-lt"/>
              </a:rPr>
              <a:t> de </a:t>
            </a:r>
            <a:r>
              <a:rPr lang="en-US" sz="1200" kern="1200" dirty="0" err="1">
                <a:solidFill>
                  <a:schemeClr val="tx1"/>
                </a:solidFill>
                <a:effectLst/>
                <a:latin typeface="+mn-lt"/>
              </a:rPr>
              <a:t>encendido</a:t>
            </a:r>
            <a:r>
              <a:rPr lang="en-US" sz="1200" kern="1200" dirty="0">
                <a:solidFill>
                  <a:schemeClr val="tx1"/>
                </a:solidFill>
                <a:effectLst/>
                <a:latin typeface="+mn-lt"/>
              </a:rPr>
              <a:t>.</a:t>
            </a:r>
          </a:p>
          <a:p>
            <a:r>
              <a:rPr dirty="0"/>
              <a:t>• Retire el cable de alimentación del equipo de destino (no lo apague en la toma de pared) y registre la hora en que lo hace.</a:t>
            </a:r>
          </a:p>
          <a:p>
            <a:r>
              <a:rPr lang="en-US" sz="1200" kern="1200" dirty="0">
                <a:solidFill>
                  <a:schemeClr val="tx1"/>
                </a:solidFill>
                <a:effectLst/>
                <a:latin typeface="+mn-lt"/>
              </a:rPr>
              <a:t>• Si se </a:t>
            </a:r>
            <a:r>
              <a:rPr lang="en-US" sz="1200" kern="1200" dirty="0" err="1">
                <a:solidFill>
                  <a:schemeClr val="tx1"/>
                </a:solidFill>
                <a:effectLst/>
                <a:latin typeface="+mn-lt"/>
              </a:rPr>
              <a:t>trata</a:t>
            </a:r>
            <a:r>
              <a:rPr lang="en-US" sz="1200" kern="1200" dirty="0">
                <a:solidFill>
                  <a:schemeClr val="tx1"/>
                </a:solidFill>
                <a:effectLst/>
                <a:latin typeface="+mn-lt"/>
              </a:rPr>
              <a:t> de un </a:t>
            </a:r>
            <a:r>
              <a:rPr lang="en-US" sz="1200" kern="1200" dirty="0" err="1">
                <a:solidFill>
                  <a:schemeClr val="tx1"/>
                </a:solidFill>
                <a:effectLst/>
                <a:latin typeface="+mn-lt"/>
              </a:rPr>
              <a:t>dispositivo</a:t>
            </a:r>
            <a:r>
              <a:rPr lang="en-US" sz="1200" kern="1200" dirty="0">
                <a:solidFill>
                  <a:schemeClr val="tx1"/>
                </a:solidFill>
                <a:effectLst/>
                <a:latin typeface="+mn-lt"/>
              </a:rPr>
              <a:t> </a:t>
            </a:r>
            <a:r>
              <a:rPr lang="en-US" sz="1200" kern="1200" dirty="0" err="1">
                <a:solidFill>
                  <a:schemeClr val="tx1"/>
                </a:solidFill>
                <a:effectLst/>
                <a:latin typeface="+mn-lt"/>
              </a:rPr>
              <a:t>portátil</a:t>
            </a:r>
            <a:r>
              <a:rPr lang="en-US" sz="1200" kern="1200" dirty="0">
                <a:solidFill>
                  <a:schemeClr val="tx1"/>
                </a:solidFill>
                <a:effectLst/>
                <a:latin typeface="+mn-lt"/>
              </a:rPr>
              <a:t>, </a:t>
            </a:r>
            <a:r>
              <a:rPr lang="en-US" sz="1200" kern="1200" dirty="0" err="1">
                <a:solidFill>
                  <a:schemeClr val="tx1"/>
                </a:solidFill>
                <a:effectLst/>
                <a:latin typeface="+mn-lt"/>
              </a:rPr>
              <a:t>también</a:t>
            </a:r>
            <a:r>
              <a:rPr lang="en-US" sz="1200" kern="1200" dirty="0">
                <a:solidFill>
                  <a:schemeClr val="tx1"/>
                </a:solidFill>
                <a:effectLst/>
                <a:latin typeface="+mn-lt"/>
              </a:rPr>
              <a:t> retire la </a:t>
            </a:r>
            <a:r>
              <a:rPr lang="en-US" sz="1200" kern="1200" dirty="0" err="1">
                <a:solidFill>
                  <a:schemeClr val="tx1"/>
                </a:solidFill>
                <a:effectLst/>
                <a:latin typeface="+mn-lt"/>
              </a:rPr>
              <a:t>batería</a:t>
            </a:r>
            <a:r>
              <a:rPr lang="en-US" sz="1200" kern="1200" dirty="0">
                <a:solidFill>
                  <a:schemeClr val="tx1"/>
                </a:solidFill>
                <a:effectLst/>
                <a:latin typeface="+mn-lt"/>
              </a:rPr>
              <a:t>. </a:t>
            </a:r>
            <a:r>
              <a:rPr dirty="0"/>
              <a:t>Retire los paquetes de baterías adicionales, si corresponde (algunos dispositivos portátiles tienen una segunda batería en el puerto multiuso en lugar de una unidad de disquete o unidad de CD).</a:t>
            </a:r>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119</a:t>
            </a:fld>
            <a:endParaRPr lang="es-ES"/>
          </a:p>
        </p:txBody>
      </p:sp>
    </p:spTree>
    <p:extLst>
      <p:ext uri="{BB962C8B-B14F-4D97-AF65-F5344CB8AC3E}">
        <p14:creationId xmlns:p14="http://schemas.microsoft.com/office/powerpoint/2010/main" val="3722743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rPr>
              <a:t>Colección</a:t>
            </a:r>
            <a:r>
              <a:rPr lang="en-US" sz="1200" kern="1200" dirty="0">
                <a:solidFill>
                  <a:schemeClr val="tx1"/>
                </a:solidFill>
                <a:effectLst/>
                <a:latin typeface="+mn-lt"/>
              </a:rPr>
              <a:t> de redes de </a:t>
            </a:r>
            <a:r>
              <a:rPr lang="en-US" sz="1200" kern="1200" dirty="0" err="1">
                <a:solidFill>
                  <a:schemeClr val="tx1"/>
                </a:solidFill>
                <a:effectLst/>
                <a:latin typeface="+mn-lt"/>
              </a:rPr>
              <a:t>computadoras</a:t>
            </a:r>
            <a:endParaRPr lang="en-US" sz="1200" kern="1200" dirty="0">
              <a:solidFill>
                <a:schemeClr val="tx1"/>
              </a:solidFill>
              <a:effectLst/>
              <a:latin typeface="+mn-lt"/>
            </a:endParaRPr>
          </a:p>
          <a:p>
            <a:r>
              <a:rPr dirty="0"/>
              <a:t>Recuerde: si tiene una buena razón para creer que hay una red establecida, contacte a un especialista en redes informáticas antes de asistir a la escena.</a:t>
            </a:r>
            <a:r>
              <a:rPr lang="en-US" sz="1200" kern="1200" dirty="0">
                <a:solidFill>
                  <a:schemeClr val="tx1"/>
                </a:solidFill>
                <a:effectLst/>
                <a:latin typeface="+mn-lt"/>
              </a:rPr>
              <a:t> </a:t>
            </a:r>
            <a:r>
              <a:rPr dirty="0"/>
              <a:t>Si no hay un especialista disponible, la información provista en esta sección puede ayudarle a identificar el equipo pertinente.</a:t>
            </a:r>
          </a:p>
          <a:p>
            <a:r>
              <a:rPr lang="en-US" sz="1200" kern="1200" dirty="0">
                <a:solidFill>
                  <a:schemeClr val="tx1"/>
                </a:solidFill>
                <a:effectLst/>
                <a:latin typeface="+mn-lt"/>
              </a:rPr>
              <a:t>Indica la </a:t>
            </a:r>
            <a:r>
              <a:rPr lang="en-US" sz="1200" kern="1200" dirty="0" err="1">
                <a:solidFill>
                  <a:schemeClr val="tx1"/>
                </a:solidFill>
                <a:effectLst/>
                <a:latin typeface="+mn-lt"/>
              </a:rPr>
              <a:t>existencia</a:t>
            </a:r>
            <a:r>
              <a:rPr lang="en-US" sz="1200" kern="1200" dirty="0">
                <a:solidFill>
                  <a:schemeClr val="tx1"/>
                </a:solidFill>
                <a:effectLst/>
                <a:latin typeface="+mn-lt"/>
              </a:rPr>
              <a:t> de una red </a:t>
            </a:r>
            <a:r>
              <a:rPr lang="en-US" sz="1200" kern="1200" dirty="0" err="1">
                <a:solidFill>
                  <a:schemeClr val="tx1"/>
                </a:solidFill>
                <a:effectLst/>
                <a:latin typeface="+mn-lt"/>
              </a:rPr>
              <a:t>informática</a:t>
            </a:r>
            <a:r>
              <a:rPr lang="en-US" sz="1200" kern="1200" dirty="0">
                <a:solidFill>
                  <a:schemeClr val="tx1"/>
                </a:solidFill>
                <a:effectLst/>
                <a:latin typeface="+mn-lt"/>
              </a:rPr>
              <a:t>:</a:t>
            </a:r>
          </a:p>
          <a:p>
            <a:r>
              <a:rPr lang="en-US" sz="1200" kern="1200" dirty="0">
                <a:solidFill>
                  <a:schemeClr val="tx1"/>
                </a:solidFill>
                <a:effectLst/>
                <a:latin typeface="+mn-lt"/>
              </a:rPr>
              <a:t>• La </a:t>
            </a:r>
            <a:r>
              <a:rPr lang="en-US" sz="1200" kern="1200" dirty="0" err="1">
                <a:solidFill>
                  <a:schemeClr val="tx1"/>
                </a:solidFill>
                <a:effectLst/>
                <a:latin typeface="+mn-lt"/>
              </a:rPr>
              <a:t>presencia</a:t>
            </a:r>
            <a:r>
              <a:rPr lang="en-US" sz="1200" kern="1200" dirty="0">
                <a:solidFill>
                  <a:schemeClr val="tx1"/>
                </a:solidFill>
                <a:effectLst/>
                <a:latin typeface="+mn-lt"/>
              </a:rPr>
              <a:t> de </a:t>
            </a:r>
            <a:r>
              <a:rPr lang="en-US" sz="1200" kern="1200" dirty="0" err="1">
                <a:solidFill>
                  <a:schemeClr val="tx1"/>
                </a:solidFill>
                <a:effectLst/>
                <a:latin typeface="+mn-lt"/>
              </a:rPr>
              <a:t>múltiples</a:t>
            </a:r>
            <a:r>
              <a:rPr lang="en-US" sz="1200" kern="1200" dirty="0">
                <a:solidFill>
                  <a:schemeClr val="tx1"/>
                </a:solidFill>
                <a:effectLst/>
                <a:latin typeface="+mn-lt"/>
              </a:rPr>
              <a:t> </a:t>
            </a:r>
            <a:r>
              <a:rPr lang="en-US" sz="1200" kern="1200" dirty="0" err="1">
                <a:solidFill>
                  <a:schemeClr val="tx1"/>
                </a:solidFill>
                <a:effectLst/>
                <a:latin typeface="+mn-lt"/>
              </a:rPr>
              <a:t>sistemas</a:t>
            </a:r>
            <a:r>
              <a:rPr lang="en-US" sz="1200" kern="1200" dirty="0">
                <a:solidFill>
                  <a:schemeClr val="tx1"/>
                </a:solidFill>
                <a:effectLst/>
                <a:latin typeface="+mn-lt"/>
              </a:rPr>
              <a:t> </a:t>
            </a:r>
            <a:r>
              <a:rPr lang="en-US" sz="1200" kern="1200" dirty="0" err="1">
                <a:solidFill>
                  <a:schemeClr val="tx1"/>
                </a:solidFill>
                <a:effectLst/>
                <a:latin typeface="+mn-lt"/>
              </a:rPr>
              <a:t>informáticos</a:t>
            </a:r>
            <a:r>
              <a:rPr lang="en-US" sz="1200" kern="1200" dirty="0">
                <a:solidFill>
                  <a:schemeClr val="tx1"/>
                </a:solidFill>
                <a:effectLst/>
                <a:latin typeface="+mn-lt"/>
              </a:rPr>
              <a:t>;</a:t>
            </a:r>
          </a:p>
          <a:p>
            <a:r>
              <a:rPr lang="en-US" sz="1200" kern="1200" dirty="0">
                <a:solidFill>
                  <a:schemeClr val="tx1"/>
                </a:solidFill>
                <a:effectLst/>
                <a:latin typeface="+mn-lt"/>
              </a:rPr>
              <a:t>• La </a:t>
            </a:r>
            <a:r>
              <a:rPr lang="en-US" sz="1200" kern="1200" dirty="0" err="1">
                <a:solidFill>
                  <a:schemeClr val="tx1"/>
                </a:solidFill>
                <a:effectLst/>
                <a:latin typeface="+mn-lt"/>
              </a:rPr>
              <a:t>presencia</a:t>
            </a:r>
            <a:r>
              <a:rPr lang="en-US" sz="1200" kern="1200" dirty="0">
                <a:solidFill>
                  <a:schemeClr val="tx1"/>
                </a:solidFill>
                <a:effectLst/>
                <a:latin typeface="+mn-lt"/>
              </a:rPr>
              <a:t> de </a:t>
            </a:r>
            <a:r>
              <a:rPr lang="en-US" sz="1200" kern="1200" dirty="0" err="1">
                <a:solidFill>
                  <a:schemeClr val="tx1"/>
                </a:solidFill>
                <a:effectLst/>
                <a:latin typeface="+mn-lt"/>
              </a:rPr>
              <a:t>componentes</a:t>
            </a:r>
            <a:r>
              <a:rPr lang="en-US" sz="1200" kern="1200" dirty="0">
                <a:solidFill>
                  <a:schemeClr val="tx1"/>
                </a:solidFill>
                <a:effectLst/>
                <a:latin typeface="+mn-lt"/>
              </a:rPr>
              <a:t> de red tales </a:t>
            </a:r>
            <a:r>
              <a:rPr lang="en-US" sz="1200" kern="1200" dirty="0" err="1">
                <a:solidFill>
                  <a:schemeClr val="tx1"/>
                </a:solidFill>
                <a:effectLst/>
                <a:latin typeface="+mn-lt"/>
              </a:rPr>
              <a:t>como</a:t>
            </a:r>
            <a:r>
              <a:rPr lang="en-US" sz="1200" kern="1200" dirty="0">
                <a:solidFill>
                  <a:schemeClr val="tx1"/>
                </a:solidFill>
                <a:effectLst/>
                <a:latin typeface="+mn-lt"/>
              </a:rPr>
              <a:t>:</a:t>
            </a:r>
          </a:p>
          <a:p>
            <a:r>
              <a:rPr lang="en-US" sz="1200" kern="1200" dirty="0">
                <a:solidFill>
                  <a:schemeClr val="tx1"/>
                </a:solidFill>
                <a:effectLst/>
                <a:latin typeface="+mn-lt"/>
              </a:rPr>
              <a:t>o </a:t>
            </a:r>
            <a:r>
              <a:rPr lang="en-US" sz="1200" kern="1200" dirty="0" err="1">
                <a:solidFill>
                  <a:schemeClr val="tx1"/>
                </a:solidFill>
                <a:effectLst/>
                <a:latin typeface="+mn-lt"/>
              </a:rPr>
              <a:t>Tarjetas</a:t>
            </a:r>
            <a:r>
              <a:rPr lang="en-US" sz="1200" kern="1200" dirty="0">
                <a:solidFill>
                  <a:schemeClr val="tx1"/>
                </a:solidFill>
                <a:effectLst/>
                <a:latin typeface="+mn-lt"/>
              </a:rPr>
              <a:t> de </a:t>
            </a:r>
            <a:r>
              <a:rPr lang="en-US" sz="1200" kern="1200" dirty="0" err="1">
                <a:solidFill>
                  <a:schemeClr val="tx1"/>
                </a:solidFill>
                <a:effectLst/>
                <a:latin typeface="+mn-lt"/>
              </a:rPr>
              <a:t>interfaz</a:t>
            </a:r>
            <a:r>
              <a:rPr lang="en-US" sz="1200" kern="1200" dirty="0">
                <a:solidFill>
                  <a:schemeClr val="tx1"/>
                </a:solidFill>
                <a:effectLst/>
                <a:latin typeface="+mn-lt"/>
              </a:rPr>
              <a:t> de red (NIC o </a:t>
            </a:r>
            <a:r>
              <a:rPr lang="en-US" sz="1200" kern="1200" dirty="0" err="1">
                <a:solidFill>
                  <a:schemeClr val="tx1"/>
                </a:solidFill>
                <a:effectLst/>
                <a:latin typeface="+mn-lt"/>
              </a:rPr>
              <a:t>tarjetas</a:t>
            </a:r>
            <a:r>
              <a:rPr lang="en-US" sz="1200" kern="1200" dirty="0">
                <a:solidFill>
                  <a:schemeClr val="tx1"/>
                </a:solidFill>
                <a:effectLst/>
                <a:latin typeface="+mn-lt"/>
              </a:rPr>
              <a:t> de red) y cables </a:t>
            </a:r>
            <a:r>
              <a:rPr lang="en-US" sz="1200" kern="1200" dirty="0" err="1">
                <a:solidFill>
                  <a:schemeClr val="tx1"/>
                </a:solidFill>
                <a:effectLst/>
                <a:latin typeface="+mn-lt"/>
              </a:rPr>
              <a:t>asociados</a:t>
            </a:r>
            <a:r>
              <a:rPr lang="en-US" sz="1200" kern="1200" dirty="0">
                <a:solidFill>
                  <a:schemeClr val="tx1"/>
                </a:solidFill>
                <a:effectLst/>
                <a:latin typeface="+mn-lt"/>
              </a:rPr>
              <a:t> (</a:t>
            </a:r>
            <a:r>
              <a:rPr lang="en-US" sz="1200" kern="1200" dirty="0" err="1">
                <a:solidFill>
                  <a:schemeClr val="tx1"/>
                </a:solidFill>
                <a:effectLst/>
                <a:latin typeface="+mn-lt"/>
              </a:rPr>
              <a:t>si</a:t>
            </a:r>
            <a:r>
              <a:rPr lang="en-US" sz="1200" kern="1200" dirty="0">
                <a:solidFill>
                  <a:schemeClr val="tx1"/>
                </a:solidFill>
                <a:effectLst/>
                <a:latin typeface="+mn-lt"/>
              </a:rPr>
              <a:t> no</a:t>
            </a:r>
          </a:p>
          <a:p>
            <a:r>
              <a:rPr lang="en-US" sz="1200" kern="1200" dirty="0" err="1">
                <a:solidFill>
                  <a:schemeClr val="tx1"/>
                </a:solidFill>
                <a:effectLst/>
                <a:latin typeface="+mn-lt"/>
              </a:rPr>
              <a:t>inalámbrico</a:t>
            </a:r>
            <a:r>
              <a:rPr lang="en-US" sz="1200" kern="1200" dirty="0">
                <a:solidFill>
                  <a:schemeClr val="tx1"/>
                </a:solidFill>
                <a:effectLst/>
                <a:latin typeface="+mn-lt"/>
              </a:rPr>
              <a:t>);</a:t>
            </a:r>
          </a:p>
          <a:p>
            <a:r>
              <a:rPr lang="en-US" sz="1200" kern="1200" dirty="0">
                <a:solidFill>
                  <a:schemeClr val="tx1"/>
                </a:solidFill>
                <a:effectLst/>
                <a:latin typeface="+mn-lt"/>
              </a:rPr>
              <a:t>o </a:t>
            </a:r>
            <a:r>
              <a:rPr lang="en-US" sz="1200" kern="1200" dirty="0" err="1">
                <a:solidFill>
                  <a:schemeClr val="tx1"/>
                </a:solidFill>
                <a:effectLst/>
                <a:latin typeface="+mn-lt"/>
              </a:rPr>
              <a:t>Dispositivos</a:t>
            </a:r>
            <a:r>
              <a:rPr lang="en-US" sz="1200" kern="1200" dirty="0">
                <a:solidFill>
                  <a:schemeClr val="tx1"/>
                </a:solidFill>
                <a:effectLst/>
                <a:latin typeface="+mn-lt"/>
              </a:rPr>
              <a:t> de red de </a:t>
            </a:r>
            <a:r>
              <a:rPr lang="en-US" sz="1200" kern="1200" dirty="0" err="1">
                <a:solidFill>
                  <a:schemeClr val="tx1"/>
                </a:solidFill>
                <a:effectLst/>
                <a:latin typeface="+mn-lt"/>
              </a:rPr>
              <a:t>área</a:t>
            </a:r>
            <a:r>
              <a:rPr lang="en-US" sz="1200" kern="1200" dirty="0">
                <a:solidFill>
                  <a:schemeClr val="tx1"/>
                </a:solidFill>
                <a:effectLst/>
                <a:latin typeface="+mn-lt"/>
              </a:rPr>
              <a:t> local </a:t>
            </a:r>
            <a:r>
              <a:rPr lang="en-US" sz="1200" kern="1200" dirty="0" err="1">
                <a:solidFill>
                  <a:schemeClr val="tx1"/>
                </a:solidFill>
                <a:effectLst/>
                <a:latin typeface="+mn-lt"/>
              </a:rPr>
              <a:t>inalámbrica</a:t>
            </a:r>
            <a:r>
              <a:rPr lang="en-US" sz="1200" kern="1200" dirty="0">
                <a:solidFill>
                  <a:schemeClr val="tx1"/>
                </a:solidFill>
                <a:effectLst/>
                <a:latin typeface="+mn-lt"/>
              </a:rPr>
              <a:t> (WLAN) (por </a:t>
            </a:r>
            <a:r>
              <a:rPr lang="en-US" sz="1200" kern="1200" dirty="0" err="1">
                <a:solidFill>
                  <a:schemeClr val="tx1"/>
                </a:solidFill>
                <a:effectLst/>
                <a:latin typeface="+mn-lt"/>
              </a:rPr>
              <a:t>ejemplo</a:t>
            </a:r>
            <a:r>
              <a:rPr lang="en-US" sz="1200" kern="1200" dirty="0">
                <a:solidFill>
                  <a:schemeClr val="tx1"/>
                </a:solidFill>
                <a:effectLst/>
                <a:latin typeface="+mn-lt"/>
              </a:rPr>
              <a:t>, punto de </a:t>
            </a:r>
            <a:r>
              <a:rPr lang="en-US" sz="1200" kern="1200" dirty="0" err="1">
                <a:solidFill>
                  <a:schemeClr val="tx1"/>
                </a:solidFill>
                <a:effectLst/>
                <a:latin typeface="+mn-lt"/>
              </a:rPr>
              <a:t>acceso</a:t>
            </a:r>
            <a:r>
              <a:rPr lang="en-US" sz="1200" kern="1200" dirty="0">
                <a:solidFill>
                  <a:schemeClr val="tx1"/>
                </a:solidFill>
                <a:effectLst/>
                <a:latin typeface="+mn-lt"/>
              </a:rPr>
              <a:t> </a:t>
            </a:r>
            <a:r>
              <a:rPr lang="en-US" sz="1200" kern="1200" dirty="0" err="1">
                <a:solidFill>
                  <a:schemeClr val="tx1"/>
                </a:solidFill>
                <a:effectLst/>
                <a:latin typeface="+mn-lt"/>
              </a:rPr>
              <a:t>inalámbrico</a:t>
            </a:r>
            <a:r>
              <a:rPr lang="en-US" sz="1200" kern="1200" dirty="0">
                <a:solidFill>
                  <a:schemeClr val="tx1"/>
                </a:solidFill>
                <a:effectLst/>
                <a:latin typeface="+mn-lt"/>
              </a:rPr>
              <a:t>);</a:t>
            </a:r>
          </a:p>
          <a:p>
            <a:r>
              <a:rPr lang="en-US" sz="1200" kern="1200" dirty="0">
                <a:solidFill>
                  <a:schemeClr val="tx1"/>
                </a:solidFill>
                <a:effectLst/>
                <a:latin typeface="+mn-lt"/>
              </a:rPr>
              <a:t>o </a:t>
            </a:r>
            <a:r>
              <a:rPr lang="en-US" sz="1200" kern="1200" dirty="0" err="1">
                <a:solidFill>
                  <a:schemeClr val="tx1"/>
                </a:solidFill>
                <a:effectLst/>
                <a:latin typeface="+mn-lt"/>
              </a:rPr>
              <a:t>Enrutadores</a:t>
            </a:r>
            <a:r>
              <a:rPr lang="en-US" sz="1200" kern="1200" dirty="0">
                <a:solidFill>
                  <a:schemeClr val="tx1"/>
                </a:solidFill>
                <a:effectLst/>
                <a:latin typeface="+mn-lt"/>
              </a:rPr>
              <a:t>, </a:t>
            </a:r>
            <a:r>
              <a:rPr lang="en-US" sz="1200" kern="1200" dirty="0" err="1">
                <a:solidFill>
                  <a:schemeClr val="tx1"/>
                </a:solidFill>
                <a:effectLst/>
                <a:latin typeface="+mn-lt"/>
              </a:rPr>
              <a:t>concentradores</a:t>
            </a:r>
            <a:r>
              <a:rPr lang="en-US" sz="1200" kern="1200" dirty="0">
                <a:solidFill>
                  <a:schemeClr val="tx1"/>
                </a:solidFill>
                <a:effectLst/>
                <a:latin typeface="+mn-lt"/>
              </a:rPr>
              <a:t> e </a:t>
            </a:r>
            <a:r>
              <a:rPr lang="en-US" sz="1200" kern="1200" dirty="0" err="1">
                <a:solidFill>
                  <a:schemeClr val="tx1"/>
                </a:solidFill>
                <a:effectLst/>
                <a:latin typeface="+mn-lt"/>
              </a:rPr>
              <a:t>interruptores</a:t>
            </a:r>
            <a:r>
              <a:rPr lang="en-US" sz="1200" kern="1200" dirty="0">
                <a:solidFill>
                  <a:schemeClr val="tx1"/>
                </a:solidFill>
                <a:effectLst/>
                <a:latin typeface="+mn-lt"/>
              </a:rPr>
              <a:t>;</a:t>
            </a:r>
          </a:p>
          <a:p>
            <a:r>
              <a:rPr lang="en-US" sz="1200" kern="1200" dirty="0">
                <a:solidFill>
                  <a:schemeClr val="tx1"/>
                </a:solidFill>
                <a:effectLst/>
                <a:latin typeface="+mn-lt"/>
              </a:rPr>
              <a:t>o </a:t>
            </a:r>
            <a:r>
              <a:rPr lang="en-US" sz="1200" kern="1200" dirty="0" err="1">
                <a:solidFill>
                  <a:schemeClr val="tx1"/>
                </a:solidFill>
                <a:effectLst/>
                <a:latin typeface="+mn-lt"/>
              </a:rPr>
              <a:t>Servidores</a:t>
            </a:r>
            <a:r>
              <a:rPr lang="en-US" sz="1200" kern="1200" dirty="0">
                <a:solidFill>
                  <a:schemeClr val="tx1"/>
                </a:solidFill>
                <a:effectLst/>
                <a:latin typeface="+mn-lt"/>
              </a:rPr>
              <a:t>; y,</a:t>
            </a:r>
          </a:p>
          <a:p>
            <a:r>
              <a:rPr lang="en-US" sz="1200" kern="1200" dirty="0">
                <a:solidFill>
                  <a:schemeClr val="tx1"/>
                </a:solidFill>
                <a:effectLst/>
                <a:latin typeface="+mn-lt"/>
              </a:rPr>
              <a:t>o Cables de red que se </a:t>
            </a:r>
            <a:r>
              <a:rPr lang="en-US" sz="1200" kern="1200" dirty="0" err="1">
                <a:solidFill>
                  <a:schemeClr val="tx1"/>
                </a:solidFill>
                <a:effectLst/>
                <a:latin typeface="+mn-lt"/>
              </a:rPr>
              <a:t>ejecutan</a:t>
            </a:r>
            <a:r>
              <a:rPr lang="en-US" sz="1200" kern="1200" dirty="0">
                <a:solidFill>
                  <a:schemeClr val="tx1"/>
                </a:solidFill>
                <a:effectLst/>
                <a:latin typeface="+mn-lt"/>
              </a:rPr>
              <a:t> entre </a:t>
            </a:r>
            <a:r>
              <a:rPr lang="en-US" sz="1200" kern="1200" dirty="0" err="1">
                <a:solidFill>
                  <a:schemeClr val="tx1"/>
                </a:solidFill>
                <a:effectLst/>
                <a:latin typeface="+mn-lt"/>
              </a:rPr>
              <a:t>computadoras</a:t>
            </a:r>
            <a:r>
              <a:rPr lang="en-US" sz="1200" kern="1200" dirty="0">
                <a:solidFill>
                  <a:schemeClr val="tx1"/>
                </a:solidFill>
                <a:effectLst/>
                <a:latin typeface="+mn-lt"/>
              </a:rPr>
              <a:t> o </a:t>
            </a:r>
            <a:r>
              <a:rPr lang="en-US" sz="1200" kern="1200" dirty="0" err="1">
                <a:solidFill>
                  <a:schemeClr val="tx1"/>
                </a:solidFill>
                <a:effectLst/>
                <a:latin typeface="+mn-lt"/>
              </a:rPr>
              <a:t>dispositivos</a:t>
            </a:r>
            <a:r>
              <a:rPr lang="en-US" sz="1200" kern="1200" dirty="0">
                <a:solidFill>
                  <a:schemeClr val="tx1"/>
                </a:solidFill>
                <a:effectLst/>
                <a:latin typeface="+mn-lt"/>
              </a:rPr>
              <a:t> </a:t>
            </a:r>
            <a:r>
              <a:rPr lang="en-US" sz="1200" kern="1200" dirty="0" err="1">
                <a:solidFill>
                  <a:schemeClr val="tx1"/>
                </a:solidFill>
                <a:effectLst/>
                <a:latin typeface="+mn-lt"/>
              </a:rPr>
              <a:t>centrales</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a:t>
            </a:r>
            <a:r>
              <a:rPr lang="en-US" sz="1200" kern="1200" dirty="0" err="1">
                <a:solidFill>
                  <a:schemeClr val="tx1"/>
                </a:solidFill>
                <a:effectLst/>
                <a:latin typeface="+mn-lt"/>
              </a:rPr>
              <a:t>concentradores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Información</a:t>
            </a:r>
            <a:r>
              <a:rPr lang="en-US" sz="1200" kern="1200" dirty="0">
                <a:solidFill>
                  <a:schemeClr val="tx1"/>
                </a:solidFill>
                <a:effectLst/>
                <a:latin typeface="+mn-lt"/>
              </a:rPr>
              <a:t> </a:t>
            </a:r>
            <a:r>
              <a:rPr lang="en-US" sz="1200" kern="1200" dirty="0" err="1">
                <a:solidFill>
                  <a:schemeClr val="tx1"/>
                </a:solidFill>
                <a:effectLst/>
                <a:latin typeface="+mn-lt"/>
              </a:rPr>
              <a:t>proporcionada</a:t>
            </a:r>
            <a:r>
              <a:rPr lang="en-US" sz="1200" kern="1200" dirty="0">
                <a:solidFill>
                  <a:schemeClr val="tx1"/>
                </a:solidFill>
                <a:effectLst/>
                <a:latin typeface="+mn-lt"/>
              </a:rPr>
              <a:t> por </a:t>
            </a:r>
            <a:r>
              <a:rPr lang="en-US" sz="1200" kern="1200" dirty="0" err="1">
                <a:solidFill>
                  <a:schemeClr val="tx1"/>
                </a:solidFill>
                <a:effectLst/>
                <a:latin typeface="+mn-lt"/>
              </a:rPr>
              <a:t>informantes</a:t>
            </a:r>
            <a:r>
              <a:rPr lang="en-US" sz="1200" kern="1200" dirty="0">
                <a:solidFill>
                  <a:schemeClr val="tx1"/>
                </a:solidFill>
                <a:effectLst/>
                <a:latin typeface="+mn-lt"/>
              </a:rPr>
              <a:t> o personas </a:t>
            </a:r>
            <a:r>
              <a:rPr lang="en-US" sz="1200" kern="1200" dirty="0" err="1">
                <a:solidFill>
                  <a:schemeClr val="tx1"/>
                </a:solidFill>
                <a:effectLst/>
                <a:latin typeface="+mn-lt"/>
              </a:rPr>
              <a:t>en</a:t>
            </a:r>
            <a:r>
              <a:rPr lang="en-US" sz="1200" kern="1200" dirty="0">
                <a:solidFill>
                  <a:schemeClr val="tx1"/>
                </a:solidFill>
                <a:effectLst/>
                <a:latin typeface="+mn-lt"/>
              </a:rPr>
              <a:t> el </a:t>
            </a:r>
            <a:r>
              <a:rPr lang="en-US" sz="1200" kern="1200" dirty="0" err="1">
                <a:solidFill>
                  <a:schemeClr val="tx1"/>
                </a:solidFill>
                <a:effectLst/>
                <a:latin typeface="+mn-lt"/>
              </a:rPr>
              <a:t>lugar</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kern="1200" dirty="0" err="1">
                <a:solidFill>
                  <a:schemeClr val="tx1"/>
                </a:solidFill>
                <a:effectLst/>
                <a:latin typeface="+mn-lt"/>
              </a:rPr>
              <a:t>Recuerde</a:t>
            </a:r>
            <a:r>
              <a:rPr lang="en-US" sz="1200" kern="1200" dirty="0">
                <a:solidFill>
                  <a:schemeClr val="tx1"/>
                </a:solidFill>
                <a:effectLst/>
                <a:latin typeface="+mn-lt"/>
              </a:rPr>
              <a:t>: Si se </a:t>
            </a:r>
            <a:r>
              <a:rPr lang="en-US" sz="1200" kern="1200" dirty="0" err="1">
                <a:solidFill>
                  <a:schemeClr val="tx1"/>
                </a:solidFill>
                <a:effectLst/>
                <a:latin typeface="+mn-lt"/>
              </a:rPr>
              <a:t>encuentra</a:t>
            </a:r>
            <a:r>
              <a:rPr lang="en-US" sz="1200" kern="1200" dirty="0">
                <a:solidFill>
                  <a:schemeClr val="tx1"/>
                </a:solidFill>
                <a:effectLst/>
                <a:latin typeface="+mn-lt"/>
              </a:rPr>
              <a:t> con una red </a:t>
            </a:r>
            <a:r>
              <a:rPr lang="en-US" sz="1200" kern="1200" dirty="0" err="1">
                <a:solidFill>
                  <a:schemeClr val="tx1"/>
                </a:solidFill>
                <a:effectLst/>
                <a:latin typeface="+mn-lt"/>
              </a:rPr>
              <a:t>informática</a:t>
            </a:r>
            <a:r>
              <a:rPr lang="en-US" sz="1200" kern="1200" dirty="0">
                <a:solidFill>
                  <a:schemeClr val="tx1"/>
                </a:solidFill>
                <a:effectLst/>
                <a:latin typeface="+mn-lt"/>
              </a:rPr>
              <a:t>, </a:t>
            </a:r>
            <a:r>
              <a:rPr lang="en-US" sz="1200" kern="1200" dirty="0" err="1">
                <a:solidFill>
                  <a:schemeClr val="tx1"/>
                </a:solidFill>
                <a:effectLst/>
                <a:latin typeface="+mn-lt"/>
              </a:rPr>
              <a:t>contacte</a:t>
            </a:r>
            <a:r>
              <a:rPr lang="en-US" sz="1200" kern="1200" dirty="0">
                <a:solidFill>
                  <a:schemeClr val="tx1"/>
                </a:solidFill>
                <a:effectLst/>
                <a:latin typeface="+mn-lt"/>
              </a:rPr>
              <a:t> con un </a:t>
            </a:r>
            <a:r>
              <a:rPr lang="en-US" sz="1200" kern="1200" dirty="0" err="1">
                <a:solidFill>
                  <a:schemeClr val="tx1"/>
                </a:solidFill>
                <a:effectLst/>
                <a:latin typeface="+mn-lt"/>
              </a:rPr>
              <a:t>especialista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informática</a:t>
            </a:r>
            <a:r>
              <a:rPr lang="en-US" sz="1200" kern="1200" dirty="0">
                <a:solidFill>
                  <a:schemeClr val="tx1"/>
                </a:solidFill>
                <a:effectLst/>
                <a:latin typeface="+mn-lt"/>
              </a:rPr>
              <a:t> </a:t>
            </a:r>
            <a:r>
              <a:rPr lang="en-US" sz="1200" kern="1200" dirty="0" err="1">
                <a:solidFill>
                  <a:schemeClr val="tx1"/>
                </a:solidFill>
                <a:effectLst/>
                <a:latin typeface="+mn-lt"/>
              </a:rPr>
              <a:t>forense</a:t>
            </a:r>
            <a:r>
              <a:rPr lang="en-US" sz="1200" kern="1200" dirty="0">
                <a:solidFill>
                  <a:schemeClr val="tx1"/>
                </a:solidFill>
                <a:effectLst/>
                <a:latin typeface="+mn-lt"/>
              </a:rPr>
              <a:t> de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agencia</a:t>
            </a:r>
            <a:r>
              <a:rPr lang="en-US" sz="1200" kern="1200" dirty="0">
                <a:solidFill>
                  <a:schemeClr val="tx1"/>
                </a:solidFill>
                <a:effectLst/>
                <a:latin typeface="+mn-lt"/>
              </a:rPr>
              <a:t> o un </a:t>
            </a:r>
            <a:r>
              <a:rPr lang="en-US" sz="1200" kern="1200" dirty="0" err="1">
                <a:solidFill>
                  <a:schemeClr val="tx1"/>
                </a:solidFill>
                <a:effectLst/>
                <a:latin typeface="+mn-lt"/>
              </a:rPr>
              <a:t>especialista</a:t>
            </a:r>
            <a:r>
              <a:rPr lang="en-US" sz="1200" kern="1200" dirty="0">
                <a:solidFill>
                  <a:schemeClr val="tx1"/>
                </a:solidFill>
                <a:effectLst/>
                <a:latin typeface="+mn-lt"/>
              </a:rPr>
              <a:t> </a:t>
            </a:r>
            <a:r>
              <a:rPr lang="en-US" sz="1200" kern="1200" dirty="0" err="1">
                <a:solidFill>
                  <a:schemeClr val="tx1"/>
                </a:solidFill>
                <a:effectLst/>
                <a:latin typeface="+mn-lt"/>
              </a:rPr>
              <a:t>externo</a:t>
            </a:r>
            <a:r>
              <a:rPr lang="en-US" sz="1200" kern="1200" dirty="0">
                <a:solidFill>
                  <a:schemeClr val="tx1"/>
                </a:solidFill>
                <a:effectLst/>
                <a:latin typeface="+mn-lt"/>
              </a:rPr>
              <a:t> </a:t>
            </a:r>
            <a:r>
              <a:rPr lang="en-US" sz="1200" kern="1200" dirty="0" err="1">
                <a:solidFill>
                  <a:schemeClr val="tx1"/>
                </a:solidFill>
                <a:effectLst/>
                <a:latin typeface="+mn-lt"/>
              </a:rPr>
              <a:t>recomendado</a:t>
            </a:r>
            <a:r>
              <a:rPr lang="en-US" sz="1200" kern="1200" dirty="0">
                <a:solidFill>
                  <a:schemeClr val="tx1"/>
                </a:solidFill>
                <a:effectLst/>
                <a:latin typeface="+mn-lt"/>
              </a:rPr>
              <a:t> por </a:t>
            </a:r>
            <a:r>
              <a:rPr lang="en-US" sz="1200" kern="1200" dirty="0" err="1">
                <a:solidFill>
                  <a:schemeClr val="tx1"/>
                </a:solidFill>
                <a:effectLst/>
                <a:latin typeface="+mn-lt"/>
              </a:rPr>
              <a:t>su</a:t>
            </a:r>
            <a:r>
              <a:rPr lang="en-US" sz="1200" kern="1200" dirty="0">
                <a:solidFill>
                  <a:schemeClr val="tx1"/>
                </a:solidFill>
                <a:effectLst/>
                <a:latin typeface="+mn-lt"/>
              </a:rPr>
              <a:t> </a:t>
            </a:r>
            <a:r>
              <a:rPr lang="en-US" sz="1200" kern="1200" dirty="0" err="1">
                <a:solidFill>
                  <a:schemeClr val="tx1"/>
                </a:solidFill>
                <a:effectLst/>
                <a:latin typeface="+mn-lt"/>
              </a:rPr>
              <a:t>agencia</a:t>
            </a:r>
            <a:r>
              <a:rPr lang="en-US" sz="1200" kern="1200" dirty="0">
                <a:solidFill>
                  <a:schemeClr val="tx1"/>
                </a:solidFill>
                <a:effectLst/>
                <a:latin typeface="+mn-lt"/>
              </a:rPr>
              <a:t> para </a:t>
            </a:r>
            <a:r>
              <a:rPr lang="en-US" sz="1200" kern="1200" dirty="0" err="1">
                <a:solidFill>
                  <a:schemeClr val="tx1"/>
                </a:solidFill>
                <a:effectLst/>
                <a:latin typeface="+mn-lt"/>
              </a:rPr>
              <a:t>obtener</a:t>
            </a:r>
            <a:r>
              <a:rPr lang="en-US" sz="1200" kern="1200" dirty="0">
                <a:solidFill>
                  <a:schemeClr val="tx1"/>
                </a:solidFill>
                <a:effectLst/>
                <a:latin typeface="+mn-lt"/>
              </a:rPr>
              <a:t> </a:t>
            </a:r>
            <a:r>
              <a:rPr lang="en-US" sz="1200" kern="1200" dirty="0" err="1">
                <a:solidFill>
                  <a:schemeClr val="tx1"/>
                </a:solidFill>
                <a:effectLst/>
                <a:latin typeface="+mn-lt"/>
              </a:rPr>
              <a:t>ayuda</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120</a:t>
            </a:fld>
            <a:endParaRPr lang="es-ES"/>
          </a:p>
        </p:txBody>
      </p:sp>
    </p:spTree>
    <p:extLst>
      <p:ext uri="{BB962C8B-B14F-4D97-AF65-F5344CB8AC3E}">
        <p14:creationId xmlns:p14="http://schemas.microsoft.com/office/powerpoint/2010/main" val="1026032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effectLst/>
                <a:latin typeface="+mn-lt"/>
              </a:rPr>
              <a:t>Un teléfono es un terminal que se encuentra ya sea:</a:t>
            </a:r>
          </a:p>
          <a:p>
            <a:r>
              <a:rPr lang="en-US" sz="1200" kern="1200" dirty="0">
                <a:solidFill>
                  <a:schemeClr val="tx1"/>
                </a:solidFill>
                <a:effectLst/>
                <a:latin typeface="+mn-lt"/>
              </a:rPr>
              <a:t>• Por sí solo (como con teléfonos móviles);</a:t>
            </a:r>
          </a:p>
          <a:p>
            <a:r>
              <a:rPr lang="en-US" sz="1200" kern="1200" dirty="0">
                <a:solidFill>
                  <a:schemeClr val="tx1"/>
                </a:solidFill>
                <a:effectLst/>
                <a:latin typeface="+mn-lt"/>
              </a:rPr>
              <a:t>• Con una estación base remota (inalámbrica), o</a:t>
            </a:r>
          </a:p>
          <a:p>
            <a:r>
              <a:rPr lang="en-US" sz="1200" kern="1200" dirty="0">
                <a:solidFill>
                  <a:schemeClr val="tx1"/>
                </a:solidFill>
                <a:effectLst/>
                <a:latin typeface="+mn-lt"/>
              </a:rPr>
              <a:t>• Conectado directamente al sistema de línea terrestre.</a:t>
            </a:r>
          </a:p>
          <a:p>
            <a:r>
              <a:rPr dirty="0"/>
              <a:t>Un teléfono móvil puede tener alguna funcionalidad adicional (por ejemplo, la capacidad de tomar fotografías digitales).</a:t>
            </a:r>
            <a:r>
              <a:rPr lang="en-US" sz="1200" kern="1200" dirty="0">
                <a:solidFill>
                  <a:schemeClr val="tx1"/>
                </a:solidFill>
                <a:effectLst/>
                <a:latin typeface="+mn-lt"/>
              </a:rPr>
              <a:t> </a:t>
            </a:r>
            <a:r>
              <a:rPr dirty="0"/>
              <a:t>Los teléfonos móviles modernos a menudo tienen un sistema operativo (como iOS, Android, Windows Phone) que permite al usuario llevar a cabo tareas típicamente asociadas con sistemas informáticos tradicionales, como recibir y enviar correos electrónicos, navegar en Internet, chatear, jugar juegos, etc. Los teléfonos móviles con tal funcionalidad ampliada se llaman teléfonos inteligentes.</a:t>
            </a:r>
          </a:p>
          <a:p>
            <a:r>
              <a:rPr dirty="0"/>
              <a:t>Un teléfono puede recibir energía de una batería interna, un complemento eléctrico o directamente del sistema telefónico.</a:t>
            </a:r>
            <a:r>
              <a:rPr lang="en-US" sz="1200" kern="1200" dirty="0">
                <a:solidFill>
                  <a:schemeClr val="tx1"/>
                </a:solidFill>
                <a:effectLst/>
                <a:latin typeface="+mn-lt"/>
              </a:rPr>
              <a:t> </a:t>
            </a:r>
            <a:r>
              <a:rPr dirty="0"/>
              <a:t>La comunicación bidireccional se establece de un teléfono a otro mediante el uso de líneas terrestres, transmisión de radio, sistemas celulares o una combinación de sistemas.</a:t>
            </a:r>
            <a:r>
              <a:rPr lang="en-US" sz="1200" kern="1200" dirty="0">
                <a:solidFill>
                  <a:schemeClr val="tx1"/>
                </a:solidFill>
                <a:effectLst/>
                <a:latin typeface="+mn-lt"/>
              </a:rPr>
              <a:t> </a:t>
            </a:r>
            <a:r>
              <a:rPr dirty="0"/>
              <a:t>Muchos teléfonos pueden almacenar nombres, números de teléfono e información de identificación de llamadas.</a:t>
            </a:r>
            <a:r>
              <a:rPr lang="en-US" sz="1200" kern="1200" dirty="0">
                <a:solidFill>
                  <a:schemeClr val="tx1"/>
                </a:solidFill>
                <a:effectLst/>
                <a:latin typeface="+mn-lt"/>
              </a:rPr>
              <a:t> Muchos teléfonos móviles pueden</a:t>
            </a:r>
          </a:p>
          <a:p>
            <a:r>
              <a:rPr dirty="0"/>
              <a:t>también almacenar nombres, direcciones, información de calendario, detalles sobre llamadas entrantes, recibir correos electrónicos, enviar mensajes de texto, actuar como una grabadora de voz y pueden usarse para acceder a Internet (para que contengan datos de acceso a Internet).</a:t>
            </a:r>
            <a:r>
              <a:rPr lang="en-US" sz="1200" kern="1200" dirty="0">
                <a:solidFill>
                  <a:schemeClr val="tx1"/>
                </a:solidFill>
                <a:effectLst/>
                <a:latin typeface="+mn-lt"/>
              </a:rPr>
              <a:t> </a:t>
            </a:r>
            <a:r>
              <a:rPr dirty="0"/>
              <a:t>El acceso a muchos teléfonos móviles requerirá PIN, contraseñas u otros códigos de acceso,</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Los dispositivos de tableta son muy similares a los teléfonos inteligentes, pero tienen una pantalla más grande. </a:t>
            </a:r>
            <a:r>
              <a:rPr dirty="0"/>
              <a:t>Vienen con sus propios sistemas operativos basados ​​en las versiones de teléfonos móviles de los sistemas operativos.</a:t>
            </a:r>
            <a:r>
              <a:rPr lang="en-US" sz="1200" kern="1200" dirty="0">
                <a:solidFill>
                  <a:schemeClr val="tx1"/>
                </a:solidFill>
                <a:effectLst/>
                <a:latin typeface="+mn-lt"/>
              </a:rPr>
              <a:t> </a:t>
            </a:r>
            <a:r>
              <a:rPr dirty="0"/>
              <a:t>Al igual que los teléfonos inteligentes, ofrecen una variedad casi infinita de funcionalidades y permiten al usuario instalar sus propias aplicaciones (apps).</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Consulte la información anterior para la confiscación, </a:t>
            </a:r>
            <a:r>
              <a:rPr lang="en-US" sz="1200" kern="1200" dirty="0" err="1">
                <a:solidFill>
                  <a:schemeClr val="tx1"/>
                </a:solidFill>
                <a:effectLst/>
                <a:latin typeface="+mn-lt"/>
              </a:rPr>
              <a:t>embalaje</a:t>
            </a:r>
            <a:r>
              <a:rPr lang="en-US" sz="1200" kern="1200" dirty="0">
                <a:solidFill>
                  <a:schemeClr val="tx1"/>
                </a:solidFill>
                <a:effectLst/>
                <a:latin typeface="+mn-lt"/>
              </a:rPr>
              <a:t>, transporte y almacenamiento generales.</a:t>
            </a:r>
          </a:p>
          <a:p>
            <a:r>
              <a:rPr lang="en-US" sz="1200" kern="1200" dirty="0">
                <a:solidFill>
                  <a:schemeClr val="tx1"/>
                </a:solidFill>
                <a:effectLst/>
                <a:latin typeface="+mn-lt"/>
              </a:rPr>
              <a:t>Instrucciones. Consulte también la sección 3.4. de la </a:t>
            </a:r>
            <a:r>
              <a:rPr lang="en-US" sz="1200" kern="1200" dirty="0" err="1">
                <a:solidFill>
                  <a:schemeClr val="tx1"/>
                </a:solidFill>
                <a:effectLst/>
                <a:latin typeface="+mn-lt"/>
              </a:rPr>
              <a:t>Guía</a:t>
            </a:r>
            <a:r>
              <a:rPr lang="en-US" sz="1200" kern="1200" dirty="0">
                <a:solidFill>
                  <a:schemeClr val="tx1"/>
                </a:solidFill>
                <a:effectLst/>
                <a:latin typeface="+mn-lt"/>
              </a:rPr>
              <a:t> del COE</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El formador debe asegurarse de que brinden suficiente información sobre el uso y el propósito de las bolsas de faraday. El público puede o no estar familiarizado con su uso, por lo que es importante que el formador establezca el nivel de conocimiento de la audiencia. Si está disponible, el formador puede llevar una bolsa de faraday para demostrar su </a:t>
            </a:r>
            <a:r>
              <a:rPr lang="en-US" sz="1200" kern="1200" dirty="0" err="1">
                <a:solidFill>
                  <a:schemeClr val="tx1"/>
                </a:solidFill>
                <a:effectLst/>
                <a:latin typeface="+mn-lt"/>
              </a:rPr>
              <a:t>propósito</a:t>
            </a:r>
            <a:r>
              <a:rPr lang="en-US" sz="1200" kern="1200" dirty="0">
                <a:solidFill>
                  <a:schemeClr val="tx1"/>
                </a:solidFill>
                <a:effectLst/>
                <a:latin typeface="+mn-lt"/>
              </a:rPr>
              <a:t>. </a:t>
            </a:r>
            <a:r>
              <a:rPr lang="en-US" sz="1200" kern="1200" dirty="0" err="1">
                <a:solidFill>
                  <a:schemeClr val="tx1"/>
                </a:solidFill>
                <a:effectLst/>
                <a:latin typeface="+mn-lt"/>
              </a:rPr>
              <a:t>También</a:t>
            </a:r>
            <a:r>
              <a:rPr lang="en-US" sz="1200" kern="1200" dirty="0">
                <a:solidFill>
                  <a:schemeClr val="tx1"/>
                </a:solidFill>
                <a:effectLst/>
                <a:latin typeface="+mn-lt"/>
              </a:rPr>
              <a:t> es posible demostrar cómo pueden bloquearse las señales utilizando papel de </a:t>
            </a:r>
            <a:r>
              <a:rPr lang="en-US" sz="1200" kern="1200" dirty="0" err="1">
                <a:solidFill>
                  <a:schemeClr val="tx1"/>
                </a:solidFill>
                <a:effectLst/>
                <a:latin typeface="+mn-lt"/>
              </a:rPr>
              <a:t>plata</a:t>
            </a:r>
            <a:r>
              <a:rPr lang="en-US" sz="1200" kern="1200" dirty="0">
                <a:solidFill>
                  <a:schemeClr val="tx1"/>
                </a:solidFill>
                <a:effectLst/>
                <a:latin typeface="+mn-lt"/>
              </a:rPr>
              <a:t>. </a:t>
            </a:r>
            <a:r>
              <a:rPr lang="en-US" sz="1200" kern="1200" dirty="0" err="1">
                <a:solidFill>
                  <a:schemeClr val="tx1"/>
                </a:solidFill>
                <a:effectLst/>
                <a:latin typeface="+mn-lt"/>
              </a:rPr>
              <a:t>Esta</a:t>
            </a:r>
            <a:r>
              <a:rPr lang="en-US" sz="1200" kern="1200" dirty="0">
                <a:solidFill>
                  <a:schemeClr val="tx1"/>
                </a:solidFill>
                <a:effectLst/>
                <a:latin typeface="+mn-lt"/>
              </a:rPr>
              <a:t> es una forma útil de explicar la potencial de pérdida o cambio de la </a:t>
            </a:r>
            <a:r>
              <a:rPr lang="en-US" sz="1200" kern="1200" dirty="0" err="1">
                <a:solidFill>
                  <a:schemeClr val="tx1"/>
                </a:solidFill>
                <a:effectLst/>
                <a:latin typeface="+mn-lt"/>
              </a:rPr>
              <a:t>prueba</a:t>
            </a:r>
            <a:r>
              <a:rPr lang="en-US" sz="1200" kern="1200" dirty="0">
                <a:solidFill>
                  <a:schemeClr val="tx1"/>
                </a:solidFill>
                <a:effectLst/>
                <a:latin typeface="+mn-lt"/>
              </a:rPr>
              <a:t>. </a:t>
            </a:r>
            <a:r>
              <a:rPr lang="en-US" sz="1200" kern="1200" dirty="0" err="1">
                <a:solidFill>
                  <a:schemeClr val="tx1"/>
                </a:solidFill>
                <a:effectLst/>
                <a:latin typeface="+mn-lt"/>
              </a:rPr>
              <a:t>Informes</a:t>
            </a:r>
            <a:r>
              <a:rPr lang="en-US" sz="1200" kern="1200" dirty="0">
                <a:solidFill>
                  <a:schemeClr val="tx1"/>
                </a:solidFill>
                <a:effectLst/>
                <a:latin typeface="+mn-lt"/>
              </a:rPr>
              <a:t> en el Reino Unido revelaron que en un período de tiempo, varios dispositivos móviles fueron accedidos de forma </a:t>
            </a:r>
            <a:r>
              <a:rPr lang="en-US" sz="1200" kern="1200" dirty="0" err="1">
                <a:solidFill>
                  <a:schemeClr val="tx1"/>
                </a:solidFill>
                <a:effectLst/>
                <a:latin typeface="+mn-lt"/>
              </a:rPr>
              <a:t>remota</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un caso, un agente de policía borró remotamente las pruebas de un dispositivo que estaba bajo custodia </a:t>
            </a:r>
            <a:r>
              <a:rPr lang="en-US" sz="1200" kern="1200" dirty="0" err="1">
                <a:solidFill>
                  <a:schemeClr val="tx1"/>
                </a:solidFill>
                <a:effectLst/>
                <a:latin typeface="+mn-lt"/>
              </a:rPr>
              <a:t>policial</a:t>
            </a:r>
            <a:r>
              <a:rPr lang="en-US" sz="1200" kern="1200" dirty="0">
                <a:solidFill>
                  <a:schemeClr val="tx1"/>
                </a:solidFill>
                <a:effectLst/>
                <a:latin typeface="+mn-lt"/>
              </a:rPr>
              <a:t>. </a:t>
            </a:r>
            <a:r>
              <a:rPr lang="en-US" sz="1200" kern="1200" dirty="0" err="1">
                <a:solidFill>
                  <a:schemeClr val="tx1"/>
                </a:solidFill>
                <a:effectLst/>
                <a:latin typeface="+mn-lt"/>
              </a:rPr>
              <a:t>Vea</a:t>
            </a:r>
            <a:r>
              <a:rPr lang="en-US" sz="1200" kern="1200" dirty="0">
                <a:solidFill>
                  <a:schemeClr val="tx1"/>
                </a:solidFill>
                <a:effectLst/>
                <a:latin typeface="+mn-lt"/>
              </a:rPr>
              <a:t> los enlaces a continuación para obtener más información.</a:t>
            </a:r>
          </a:p>
          <a:p>
            <a:r>
              <a:rPr lang="en-US" sz="1200" kern="1200" baseline="0" dirty="0">
                <a:solidFill>
                  <a:schemeClr val="tx1"/>
                </a:solidFill>
                <a:effectLst/>
                <a:latin typeface="+mn-lt"/>
              </a:rPr>
              <a:t>http://www.bbc.co.uk/news/technology-29464889 </a:t>
            </a:r>
          </a:p>
          <a:p>
            <a:r>
              <a:rPr lang="en-US" sz="1200" kern="1200" baseline="0" dirty="0">
                <a:solidFill>
                  <a:schemeClr val="tx1"/>
                </a:solidFill>
                <a:effectLst/>
                <a:latin typeface="+mn-lt"/>
              </a:rPr>
              <a:t>http://www.mirror.co.uk/news/uk-news/police-officer-remotely-wiped-evidence-7838193</a:t>
            </a: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122</a:t>
            </a:fld>
            <a:endParaRPr lang="es-ES"/>
          </a:p>
        </p:txBody>
      </p:sp>
    </p:spTree>
    <p:extLst>
      <p:ext uri="{BB962C8B-B14F-4D97-AF65-F5344CB8AC3E}">
        <p14:creationId xmlns:p14="http://schemas.microsoft.com/office/powerpoint/2010/main" val="13378119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dirty="0">
                <a:solidFill>
                  <a:schemeClr val="tx1"/>
                </a:solidFill>
                <a:effectLst/>
                <a:latin typeface="+mn-lt"/>
              </a:rPr>
              <a:t>Una </a:t>
            </a:r>
            <a:r>
              <a:rPr lang="en-US" sz="1200" kern="1200" dirty="0" err="1">
                <a:solidFill>
                  <a:schemeClr val="tx1"/>
                </a:solidFill>
                <a:effectLst/>
                <a:latin typeface="+mn-lt"/>
              </a:rPr>
              <a:t>tarjeta</a:t>
            </a:r>
            <a:r>
              <a:rPr lang="en-US" sz="1200" kern="1200" dirty="0">
                <a:solidFill>
                  <a:schemeClr val="tx1"/>
                </a:solidFill>
                <a:effectLst/>
                <a:latin typeface="+mn-lt"/>
              </a:rPr>
              <a:t> </a:t>
            </a:r>
            <a:r>
              <a:rPr lang="en-US" sz="1200" kern="1200" dirty="0" err="1">
                <a:solidFill>
                  <a:schemeClr val="tx1"/>
                </a:solidFill>
                <a:effectLst/>
                <a:latin typeface="+mn-lt"/>
              </a:rPr>
              <a:t>inteligente</a:t>
            </a:r>
            <a:r>
              <a:rPr lang="en-US" sz="1200" kern="1200" dirty="0">
                <a:solidFill>
                  <a:schemeClr val="tx1"/>
                </a:solidFill>
                <a:effectLst/>
                <a:latin typeface="+mn-lt"/>
              </a:rPr>
              <a:t> es un </a:t>
            </a:r>
            <a:r>
              <a:rPr lang="en-US" sz="1200" kern="1200" dirty="0" err="1">
                <a:solidFill>
                  <a:schemeClr val="tx1"/>
                </a:solidFill>
                <a:effectLst/>
                <a:latin typeface="+mn-lt"/>
              </a:rPr>
              <a:t>pequeño</a:t>
            </a:r>
            <a:r>
              <a:rPr lang="en-US" sz="1200" kern="1200" dirty="0">
                <a:solidFill>
                  <a:schemeClr val="tx1"/>
                </a:solidFill>
                <a:effectLst/>
                <a:latin typeface="+mn-lt"/>
              </a:rPr>
              <a:t> </a:t>
            </a:r>
            <a:r>
              <a:rPr lang="en-US" sz="1200" kern="1200" dirty="0" err="1">
                <a:solidFill>
                  <a:schemeClr val="tx1"/>
                </a:solidFill>
                <a:effectLst/>
                <a:latin typeface="+mn-lt"/>
              </a:rPr>
              <a:t>dispositivo</a:t>
            </a:r>
            <a:r>
              <a:rPr lang="en-US" sz="1200" kern="1200" dirty="0">
                <a:solidFill>
                  <a:schemeClr val="tx1"/>
                </a:solidFill>
                <a:effectLst/>
                <a:latin typeface="+mn-lt"/>
              </a:rPr>
              <a:t> </a:t>
            </a:r>
            <a:r>
              <a:rPr lang="en-US" sz="1200" kern="1200" dirty="0" err="1">
                <a:solidFill>
                  <a:schemeClr val="tx1"/>
                </a:solidFill>
                <a:effectLst/>
                <a:latin typeface="+mn-lt"/>
              </a:rPr>
              <a:t>portátil</a:t>
            </a:r>
            <a:r>
              <a:rPr lang="en-US" sz="1200" kern="1200" dirty="0">
                <a:solidFill>
                  <a:schemeClr val="tx1"/>
                </a:solidFill>
                <a:effectLst/>
                <a:latin typeface="+mn-lt"/>
              </a:rPr>
              <a:t> que </a:t>
            </a:r>
            <a:r>
              <a:rPr lang="en-US" sz="1200" kern="1200" dirty="0" err="1">
                <a:solidFill>
                  <a:schemeClr val="tx1"/>
                </a:solidFill>
                <a:effectLst/>
                <a:latin typeface="+mn-lt"/>
              </a:rPr>
              <a:t>contiene</a:t>
            </a:r>
            <a:r>
              <a:rPr lang="en-US" sz="1200" kern="1200" dirty="0">
                <a:solidFill>
                  <a:schemeClr val="tx1"/>
                </a:solidFill>
                <a:effectLst/>
                <a:latin typeface="+mn-lt"/>
              </a:rPr>
              <a:t> un </a:t>
            </a:r>
            <a:r>
              <a:rPr lang="en-US" sz="1200" kern="1200" dirty="0" err="1">
                <a:solidFill>
                  <a:schemeClr val="tx1"/>
                </a:solidFill>
                <a:effectLst/>
                <a:latin typeface="+mn-lt"/>
              </a:rPr>
              <a:t>microprocesador</a:t>
            </a:r>
            <a:r>
              <a:rPr lang="en-US" sz="1200" kern="1200" dirty="0">
                <a:solidFill>
                  <a:schemeClr val="tx1"/>
                </a:solidFill>
                <a:effectLst/>
                <a:latin typeface="+mn-lt"/>
              </a:rPr>
              <a:t> (es </a:t>
            </a:r>
            <a:r>
              <a:rPr lang="en-US" sz="1200" kern="1200" dirty="0" err="1">
                <a:solidFill>
                  <a:schemeClr val="tx1"/>
                </a:solidFill>
                <a:effectLst/>
                <a:latin typeface="+mn-lt"/>
              </a:rPr>
              <a:t>decir</a:t>
            </a:r>
            <a:r>
              <a:rPr lang="en-US" sz="1200" kern="1200" dirty="0">
                <a:solidFill>
                  <a:schemeClr val="tx1"/>
                </a:solidFill>
                <a:effectLst/>
                <a:latin typeface="+mn-lt"/>
              </a:rPr>
              <a:t>, un "chip"). </a:t>
            </a:r>
            <a:r>
              <a:rPr dirty="0"/>
              <a:t>A veces se denomina tarjeta con chip) que es capaz de almacenar un valor monetario, clave de cifrado o información de autenticación (contraseña), certificado digital u otra información.</a:t>
            </a:r>
            <a:r>
              <a:rPr lang="en-US" sz="1200" kern="1200" dirty="0">
                <a:solidFill>
                  <a:schemeClr val="tx1"/>
                </a:solidFill>
                <a:effectLst/>
                <a:latin typeface="+mn-lt"/>
              </a:rPr>
              <a:t> </a:t>
            </a:r>
            <a:r>
              <a:rPr dirty="0"/>
              <a:t>Algunas tarjetas inteligentes son en realidad pequeñas computadoras porque también tienen un sistema operativo (es </a:t>
            </a:r>
            <a:r>
              <a:rPr dirty="0" err="1"/>
              <a:t>decir</a:t>
            </a:r>
            <a:r>
              <a:rPr dirty="0"/>
              <a:t>,</a:t>
            </a:r>
            <a:r>
              <a:rPr lang="es-ES" dirty="0"/>
              <a:t> </a:t>
            </a:r>
            <a:r>
              <a:rPr lang="en-US" sz="1200" kern="1200" dirty="0" err="1">
                <a:solidFill>
                  <a:schemeClr val="tx1"/>
                </a:solidFill>
                <a:effectLst/>
                <a:latin typeface="+mn-lt"/>
              </a:rPr>
              <a:t>sistema</a:t>
            </a:r>
            <a:r>
              <a:rPr lang="en-US" sz="1200" kern="1200" dirty="0">
                <a:solidFill>
                  <a:schemeClr val="tx1"/>
                </a:solidFill>
                <a:effectLst/>
                <a:latin typeface="+mn-lt"/>
              </a:rPr>
              <a:t> </a:t>
            </a:r>
            <a:r>
              <a:rPr lang="en-US" sz="1200" kern="1200" dirty="0" err="1">
                <a:solidFill>
                  <a:schemeClr val="tx1"/>
                </a:solidFill>
                <a:effectLst/>
                <a:latin typeface="+mn-lt"/>
              </a:rPr>
              <a:t>operativo</a:t>
            </a:r>
            <a:r>
              <a:rPr lang="en-US" sz="1200" kern="1200" dirty="0">
                <a:solidFill>
                  <a:schemeClr val="tx1"/>
                </a:solidFill>
                <a:effectLst/>
                <a:latin typeface="+mn-lt"/>
              </a:rPr>
              <a:t> de </a:t>
            </a:r>
            <a:r>
              <a:rPr lang="en-US" sz="1200" kern="1200" dirty="0" err="1">
                <a:solidFill>
                  <a:schemeClr val="tx1"/>
                </a:solidFill>
                <a:effectLst/>
                <a:latin typeface="+mn-lt"/>
              </a:rPr>
              <a:t>tarjeta</a:t>
            </a:r>
            <a:r>
              <a:rPr lang="en-US" sz="1200" kern="1200" dirty="0">
                <a:solidFill>
                  <a:schemeClr val="tx1"/>
                </a:solidFill>
                <a:effectLst/>
                <a:latin typeface="+mn-lt"/>
              </a:rPr>
              <a:t> </a:t>
            </a:r>
            <a:r>
              <a:rPr lang="en-US" sz="1200" kern="1200" dirty="0" err="1">
                <a:solidFill>
                  <a:schemeClr val="tx1"/>
                </a:solidFill>
                <a:effectLst/>
                <a:latin typeface="+mn-lt"/>
              </a:rPr>
              <a:t>inteligente</a:t>
            </a:r>
            <a:r>
              <a:rPr lang="en-US" sz="1200" kern="1200" dirty="0">
                <a:solidFill>
                  <a:schemeClr val="tx1"/>
                </a:solidFill>
                <a:effectLst/>
                <a:latin typeface="+mn-lt"/>
              </a:rPr>
              <a:t>).</a:t>
            </a:r>
            <a:r>
              <a:rPr dirty="0"/>
              <a:t> </a:t>
            </a:r>
            <a:r>
              <a:rPr lang="en-US" sz="1200" kern="1200" dirty="0">
                <a:solidFill>
                  <a:schemeClr val="tx1"/>
                </a:solidFill>
                <a:effectLst/>
                <a:latin typeface="+mn-lt"/>
              </a:rPr>
              <a:t>Las </a:t>
            </a:r>
            <a:r>
              <a:rPr lang="en-US" sz="1200" kern="1200" dirty="0" err="1">
                <a:solidFill>
                  <a:schemeClr val="tx1"/>
                </a:solidFill>
                <a:effectLst/>
                <a:latin typeface="+mn-lt"/>
              </a:rPr>
              <a:t>tarjetas</a:t>
            </a:r>
            <a:r>
              <a:rPr lang="en-US" sz="1200" kern="1200" dirty="0">
                <a:solidFill>
                  <a:schemeClr val="tx1"/>
                </a:solidFill>
                <a:effectLst/>
                <a:latin typeface="+mn-lt"/>
              </a:rPr>
              <a:t> </a:t>
            </a:r>
            <a:r>
              <a:rPr lang="en-US" sz="1200" kern="1200" dirty="0" err="1">
                <a:solidFill>
                  <a:schemeClr val="tx1"/>
                </a:solidFill>
                <a:effectLst/>
                <a:latin typeface="+mn-lt"/>
              </a:rPr>
              <a:t>inteligentes</a:t>
            </a:r>
            <a:r>
              <a:rPr lang="en-US" sz="1200" kern="1200" dirty="0">
                <a:solidFill>
                  <a:schemeClr val="tx1"/>
                </a:solidFill>
                <a:effectLst/>
                <a:latin typeface="+mn-lt"/>
              </a:rPr>
              <a:t> se </a:t>
            </a:r>
            <a:r>
              <a:rPr lang="en-US" sz="1200" kern="1200" dirty="0" err="1">
                <a:solidFill>
                  <a:schemeClr val="tx1"/>
                </a:solidFill>
                <a:effectLst/>
                <a:latin typeface="+mn-lt"/>
              </a:rPr>
              <a:t>pueden</a:t>
            </a:r>
            <a:r>
              <a:rPr lang="en-US" sz="1200" kern="1200" dirty="0">
                <a:solidFill>
                  <a:schemeClr val="tx1"/>
                </a:solidFill>
                <a:effectLst/>
                <a:latin typeface="+mn-lt"/>
              </a:rPr>
              <a:t> </a:t>
            </a:r>
            <a:r>
              <a:rPr lang="en-US" sz="1200" kern="1200" dirty="0" err="1">
                <a:solidFill>
                  <a:schemeClr val="tx1"/>
                </a:solidFill>
                <a:effectLst/>
                <a:latin typeface="+mn-lt"/>
              </a:rPr>
              <a:t>utilizar</a:t>
            </a:r>
            <a:r>
              <a:rPr lang="en-US" sz="1200" kern="1200" dirty="0">
                <a:solidFill>
                  <a:schemeClr val="tx1"/>
                </a:solidFill>
                <a:effectLst/>
                <a:latin typeface="+mn-lt"/>
              </a:rPr>
              <a:t> para </a:t>
            </a:r>
            <a:r>
              <a:rPr lang="en-US" sz="1200" kern="1200" dirty="0" err="1">
                <a:solidFill>
                  <a:schemeClr val="tx1"/>
                </a:solidFill>
                <a:effectLst/>
                <a:latin typeface="+mn-lt"/>
              </a:rPr>
              <a:t>diferentes</a:t>
            </a:r>
            <a:r>
              <a:rPr lang="en-US" sz="1200" kern="1200" dirty="0">
                <a:solidFill>
                  <a:schemeClr val="tx1"/>
                </a:solidFill>
                <a:effectLst/>
                <a:latin typeface="+mn-lt"/>
              </a:rPr>
              <a:t> </a:t>
            </a:r>
            <a:r>
              <a:rPr lang="en-US" sz="1200" kern="1200" dirty="0" err="1">
                <a:solidFill>
                  <a:schemeClr val="tx1"/>
                </a:solidFill>
                <a:effectLst/>
                <a:latin typeface="+mn-lt"/>
              </a:rPr>
              <a:t>propósitos</a:t>
            </a:r>
            <a:r>
              <a:rPr lang="en-US" sz="1200" kern="1200" dirty="0">
                <a:solidFill>
                  <a:schemeClr val="tx1"/>
                </a:solidFill>
                <a:effectLst/>
                <a:latin typeface="+mn-lt"/>
              </a:rPr>
              <a:t> y </a:t>
            </a:r>
            <a:r>
              <a:rPr lang="en-US" sz="1200" kern="1200" dirty="0" err="1">
                <a:solidFill>
                  <a:schemeClr val="tx1"/>
                </a:solidFill>
                <a:effectLst/>
                <a:latin typeface="+mn-lt"/>
              </a:rPr>
              <a:t>aplicaciones</a:t>
            </a:r>
            <a:r>
              <a:rPr lang="en-US" sz="1200" kern="1200" dirty="0">
                <a:solidFill>
                  <a:schemeClr val="tx1"/>
                </a:solidFill>
                <a:effectLst/>
                <a:latin typeface="+mn-lt"/>
              </a:rPr>
              <a:t>, por </a:t>
            </a:r>
            <a:r>
              <a:rPr lang="en-US" sz="1200" kern="1200" dirty="0" err="1">
                <a:solidFill>
                  <a:schemeClr val="tx1"/>
                </a:solidFill>
                <a:effectLst/>
                <a:latin typeface="+mn-lt"/>
              </a:rPr>
              <a:t>ejemplo</a:t>
            </a:r>
            <a:r>
              <a:rPr lang="en-US" sz="1200" kern="1200" dirty="0">
                <a:solidFill>
                  <a:schemeClr val="tx1"/>
                </a:solidFill>
                <a:effectLst/>
                <a:latin typeface="+mn-lt"/>
              </a:rPr>
              <a:t>:</a:t>
            </a:r>
          </a:p>
          <a:p>
            <a:r>
              <a:rPr lang="en-US" sz="1200" kern="1200" dirty="0">
                <a:solidFill>
                  <a:schemeClr val="tx1"/>
                </a:solidFill>
                <a:effectLst/>
                <a:latin typeface="+mn-lt"/>
              </a:rPr>
              <a:t>• Como </a:t>
            </a:r>
            <a:r>
              <a:rPr lang="en-US" sz="1200" kern="1200" dirty="0" err="1">
                <a:solidFill>
                  <a:schemeClr val="tx1"/>
                </a:solidFill>
                <a:effectLst/>
                <a:latin typeface="+mn-lt"/>
              </a:rPr>
              <a:t>tarjetas</a:t>
            </a:r>
            <a:r>
              <a:rPr lang="en-US" sz="1200" kern="1200" dirty="0">
                <a:solidFill>
                  <a:schemeClr val="tx1"/>
                </a:solidFill>
                <a:effectLst/>
                <a:latin typeface="+mn-lt"/>
              </a:rPr>
              <a:t> de </a:t>
            </a:r>
            <a:r>
              <a:rPr lang="en-US" sz="1200" kern="1200" dirty="0" err="1">
                <a:solidFill>
                  <a:schemeClr val="tx1"/>
                </a:solidFill>
                <a:effectLst/>
                <a:latin typeface="+mn-lt"/>
              </a:rPr>
              <a:t>acceso</a:t>
            </a:r>
            <a:r>
              <a:rPr lang="en-US" sz="1200" kern="1200" dirty="0">
                <a:solidFill>
                  <a:schemeClr val="tx1"/>
                </a:solidFill>
                <a:effectLst/>
                <a:latin typeface="+mn-lt"/>
              </a:rPr>
              <a:t> que </a:t>
            </a:r>
            <a:r>
              <a:rPr lang="en-US" sz="1200" kern="1200" dirty="0" err="1">
                <a:solidFill>
                  <a:schemeClr val="tx1"/>
                </a:solidFill>
                <a:effectLst/>
                <a:latin typeface="+mn-lt"/>
              </a:rPr>
              <a:t>permiten</a:t>
            </a:r>
            <a:r>
              <a:rPr lang="en-US" sz="1200" kern="1200" dirty="0">
                <a:solidFill>
                  <a:schemeClr val="tx1"/>
                </a:solidFill>
                <a:effectLst/>
                <a:latin typeface="+mn-lt"/>
              </a:rPr>
              <a:t> el </a:t>
            </a:r>
            <a:r>
              <a:rPr lang="en-US" sz="1200" kern="1200" dirty="0" err="1">
                <a:solidFill>
                  <a:schemeClr val="tx1"/>
                </a:solidFill>
                <a:effectLst/>
                <a:latin typeface="+mn-lt"/>
              </a:rPr>
              <a:t>acceso</a:t>
            </a:r>
            <a:r>
              <a:rPr lang="en-US" sz="1200" kern="1200" dirty="0">
                <a:solidFill>
                  <a:schemeClr val="tx1"/>
                </a:solidFill>
                <a:effectLst/>
                <a:latin typeface="+mn-lt"/>
              </a:rPr>
              <a:t> </a:t>
            </a:r>
            <a:r>
              <a:rPr lang="en-US" sz="1200" kern="1200" dirty="0" err="1">
                <a:solidFill>
                  <a:schemeClr val="tx1"/>
                </a:solidFill>
                <a:effectLst/>
                <a:latin typeface="+mn-lt"/>
              </a:rPr>
              <a:t>físico</a:t>
            </a:r>
            <a:r>
              <a:rPr lang="en-US" sz="1200" kern="1200" dirty="0">
                <a:solidFill>
                  <a:schemeClr val="tx1"/>
                </a:solidFill>
                <a:effectLst/>
                <a:latin typeface="+mn-lt"/>
              </a:rPr>
              <a:t> a </a:t>
            </a:r>
            <a:r>
              <a:rPr lang="en-US" sz="1200" kern="1200" dirty="0" err="1">
                <a:solidFill>
                  <a:schemeClr val="tx1"/>
                </a:solidFill>
                <a:effectLst/>
                <a:latin typeface="+mn-lt"/>
              </a:rPr>
              <a:t>áreas</a:t>
            </a:r>
            <a:r>
              <a:rPr lang="en-US" sz="1200" kern="1200" dirty="0">
                <a:solidFill>
                  <a:schemeClr val="tx1"/>
                </a:solidFill>
                <a:effectLst/>
                <a:latin typeface="+mn-lt"/>
              </a:rPr>
              <a:t>/</a:t>
            </a:r>
            <a:r>
              <a:rPr lang="en-US" sz="1200" kern="1200" dirty="0" err="1">
                <a:solidFill>
                  <a:schemeClr val="tx1"/>
                </a:solidFill>
                <a:effectLst/>
                <a:latin typeface="+mn-lt"/>
              </a:rPr>
              <a:t>edificios</a:t>
            </a:r>
            <a:r>
              <a:rPr lang="en-US" sz="1200" kern="1200" dirty="0">
                <a:solidFill>
                  <a:schemeClr val="tx1"/>
                </a:solidFill>
                <a:effectLst/>
                <a:latin typeface="+mn-lt"/>
              </a:rPr>
              <a:t>/</a:t>
            </a:r>
            <a:r>
              <a:rPr lang="en-US" sz="1200" kern="1200" dirty="0" err="1">
                <a:solidFill>
                  <a:schemeClr val="tx1"/>
                </a:solidFill>
                <a:effectLst/>
                <a:latin typeface="+mn-lt"/>
              </a:rPr>
              <a:t>habitaciones</a:t>
            </a:r>
            <a:r>
              <a:rPr lang="en-US" sz="1200" kern="1200" dirty="0">
                <a:solidFill>
                  <a:schemeClr val="tx1"/>
                </a:solidFill>
                <a:effectLst/>
                <a:latin typeface="+mn-lt"/>
              </a:rPr>
              <a:t> </a:t>
            </a:r>
            <a:r>
              <a:rPr lang="en-US" sz="1200" kern="1200" dirty="0" err="1">
                <a:solidFill>
                  <a:schemeClr val="tx1"/>
                </a:solidFill>
                <a:effectLst/>
                <a:latin typeface="+mn-lt"/>
              </a:rPr>
              <a:t>restringidas</a:t>
            </a:r>
            <a:r>
              <a:rPr lang="en-US" sz="1200" kern="1200" dirty="0">
                <a:solidFill>
                  <a:schemeClr val="tx1"/>
                </a:solidFill>
                <a:effectLst/>
                <a:latin typeface="+mn-lt"/>
              </a:rPr>
              <a:t>;</a:t>
            </a:r>
          </a:p>
          <a:p>
            <a:r>
              <a:rPr dirty="0"/>
              <a:t>• Proporcionar control de acceso para computadoras o programas o funciones (por ejemplo, como una clave de cifrado);</a:t>
            </a:r>
          </a:p>
          <a:p>
            <a:r>
              <a:rPr lang="en-US" sz="1200" kern="1200" dirty="0">
                <a:solidFill>
                  <a:schemeClr val="tx1"/>
                </a:solidFill>
                <a:effectLst/>
                <a:latin typeface="+mn-lt"/>
              </a:rPr>
              <a:t>• </a:t>
            </a:r>
            <a:r>
              <a:rPr lang="en-US" sz="1200" kern="1200" dirty="0" err="1">
                <a:solidFill>
                  <a:schemeClr val="tx1"/>
                </a:solidFill>
                <a:effectLst/>
                <a:latin typeface="+mn-lt"/>
              </a:rPr>
              <a:t>Permitir</a:t>
            </a:r>
            <a:r>
              <a:rPr lang="en-US" sz="1200" kern="1200" dirty="0">
                <a:solidFill>
                  <a:schemeClr val="tx1"/>
                </a:solidFill>
                <a:effectLst/>
                <a:latin typeface="+mn-lt"/>
              </a:rPr>
              <a:t> la </a:t>
            </a:r>
            <a:r>
              <a:rPr lang="en-US" sz="1200" kern="1200" dirty="0" err="1">
                <a:solidFill>
                  <a:schemeClr val="tx1"/>
                </a:solidFill>
                <a:effectLst/>
                <a:latin typeface="+mn-lt"/>
              </a:rPr>
              <a:t>retirada</a:t>
            </a:r>
            <a:r>
              <a:rPr lang="en-US" sz="1200" kern="1200" dirty="0">
                <a:solidFill>
                  <a:schemeClr val="tx1"/>
                </a:solidFill>
                <a:effectLst/>
                <a:latin typeface="+mn-lt"/>
              </a:rPr>
              <a:t> de </a:t>
            </a:r>
            <a:r>
              <a:rPr lang="en-US" sz="1200" kern="1200" dirty="0" err="1">
                <a:solidFill>
                  <a:schemeClr val="tx1"/>
                </a:solidFill>
                <a:effectLst/>
                <a:latin typeface="+mn-lt"/>
              </a:rPr>
              <a:t>efectivo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cajeros</a:t>
            </a:r>
            <a:r>
              <a:rPr lang="en-US" sz="1200" kern="1200" dirty="0">
                <a:solidFill>
                  <a:schemeClr val="tx1"/>
                </a:solidFill>
                <a:effectLst/>
                <a:latin typeface="+mn-lt"/>
              </a:rPr>
              <a:t> </a:t>
            </a:r>
            <a:r>
              <a:rPr lang="en-US" sz="1200" kern="1200" dirty="0" err="1">
                <a:solidFill>
                  <a:schemeClr val="tx1"/>
                </a:solidFill>
                <a:effectLst/>
                <a:latin typeface="+mn-lt"/>
              </a:rPr>
              <a:t>automáticos</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Actuar</a:t>
            </a:r>
            <a:r>
              <a:rPr lang="en-US" sz="1200" kern="1200" dirty="0">
                <a:solidFill>
                  <a:schemeClr val="tx1"/>
                </a:solidFill>
                <a:effectLst/>
                <a:latin typeface="+mn-lt"/>
              </a:rPr>
              <a:t> </a:t>
            </a:r>
            <a:r>
              <a:rPr lang="en-US" sz="1200" kern="1200" dirty="0" err="1">
                <a:solidFill>
                  <a:schemeClr val="tx1"/>
                </a:solidFill>
                <a:effectLst/>
                <a:latin typeface="+mn-lt"/>
              </a:rPr>
              <a:t>como</a:t>
            </a:r>
            <a:r>
              <a:rPr lang="en-US" sz="1200" kern="1200" dirty="0">
                <a:solidFill>
                  <a:schemeClr val="tx1"/>
                </a:solidFill>
                <a:effectLst/>
                <a:latin typeface="+mn-lt"/>
              </a:rPr>
              <a:t> un </a:t>
            </a:r>
            <a:r>
              <a:rPr lang="en-US" sz="1200" kern="1200" dirty="0" err="1">
                <a:solidFill>
                  <a:schemeClr val="tx1"/>
                </a:solidFill>
                <a:effectLst/>
                <a:latin typeface="+mn-lt"/>
              </a:rPr>
              <a:t>monedero</a:t>
            </a:r>
            <a:r>
              <a:rPr lang="en-US" sz="1200" kern="1200" dirty="0">
                <a:solidFill>
                  <a:schemeClr val="tx1"/>
                </a:solidFill>
                <a:effectLst/>
                <a:latin typeface="+mn-lt"/>
              </a:rPr>
              <a:t>/</a:t>
            </a:r>
            <a:r>
              <a:rPr lang="en-US" sz="1200" kern="1200" dirty="0" err="1">
                <a:solidFill>
                  <a:schemeClr val="tx1"/>
                </a:solidFill>
                <a:effectLst/>
                <a:latin typeface="+mn-lt"/>
              </a:rPr>
              <a:t>billetera</a:t>
            </a:r>
            <a:r>
              <a:rPr lang="en-US" sz="1200" kern="1200" dirty="0">
                <a:solidFill>
                  <a:schemeClr val="tx1"/>
                </a:solidFill>
                <a:effectLst/>
                <a:latin typeface="+mn-lt"/>
              </a:rPr>
              <a:t> </a:t>
            </a:r>
            <a:r>
              <a:rPr lang="en-US" sz="1200" kern="1200" dirty="0" err="1">
                <a:solidFill>
                  <a:schemeClr val="tx1"/>
                </a:solidFill>
                <a:effectLst/>
                <a:latin typeface="+mn-lt"/>
              </a:rPr>
              <a:t>electrónica</a:t>
            </a:r>
            <a:r>
              <a:rPr lang="en-US" sz="1200" kern="1200" dirty="0">
                <a:solidFill>
                  <a:schemeClr val="tx1"/>
                </a:solidFill>
                <a:effectLst/>
                <a:latin typeface="+mn-lt"/>
              </a:rPr>
              <a:t>;</a:t>
            </a:r>
          </a:p>
          <a:p>
            <a:r>
              <a:rPr lang="en-US" sz="1200" kern="1200" dirty="0">
                <a:solidFill>
                  <a:schemeClr val="tx1"/>
                </a:solidFill>
                <a:effectLst/>
                <a:latin typeface="+mn-lt"/>
              </a:rPr>
              <a:t>• Como </a:t>
            </a:r>
            <a:r>
              <a:rPr lang="en-US" sz="1200" kern="1200" dirty="0" err="1">
                <a:solidFill>
                  <a:schemeClr val="tx1"/>
                </a:solidFill>
                <a:effectLst/>
                <a:latin typeface="+mn-lt"/>
              </a:rPr>
              <a:t>tarjeta</a:t>
            </a:r>
            <a:r>
              <a:rPr lang="en-US" sz="1200" kern="1200" dirty="0">
                <a:solidFill>
                  <a:schemeClr val="tx1"/>
                </a:solidFill>
                <a:effectLst/>
                <a:latin typeface="+mn-lt"/>
              </a:rPr>
              <a:t> de </a:t>
            </a:r>
            <a:r>
              <a:rPr lang="en-US" sz="1200" kern="1200" dirty="0" err="1">
                <a:solidFill>
                  <a:schemeClr val="tx1"/>
                </a:solidFill>
                <a:effectLst/>
                <a:latin typeface="+mn-lt"/>
              </a:rPr>
              <a:t>fidelidad</a:t>
            </a:r>
            <a:r>
              <a:rPr lang="en-US" sz="1200" kern="1200" dirty="0">
                <a:solidFill>
                  <a:schemeClr val="tx1"/>
                </a:solidFill>
                <a:effectLst/>
                <a:latin typeface="+mn-lt"/>
              </a:rPr>
              <a:t> o </a:t>
            </a:r>
            <a:r>
              <a:rPr lang="en-US" sz="1200" kern="1200" dirty="0" err="1">
                <a:solidFill>
                  <a:schemeClr val="tx1"/>
                </a:solidFill>
                <a:effectLst/>
                <a:latin typeface="+mn-lt"/>
              </a:rPr>
              <a:t>tarjeta</a:t>
            </a:r>
            <a:r>
              <a:rPr lang="en-US" sz="1200" kern="1200" dirty="0">
                <a:solidFill>
                  <a:schemeClr val="tx1"/>
                </a:solidFill>
                <a:effectLst/>
                <a:latin typeface="+mn-lt"/>
              </a:rPr>
              <a:t> </a:t>
            </a:r>
            <a:r>
              <a:rPr lang="en-US" sz="1200" kern="1200" dirty="0" err="1">
                <a:solidFill>
                  <a:schemeClr val="tx1"/>
                </a:solidFill>
                <a:effectLst/>
                <a:latin typeface="+mn-lt"/>
              </a:rPr>
              <a:t>bancaria</a:t>
            </a:r>
            <a:r>
              <a:rPr lang="en-US" sz="1200" kern="1200" dirty="0">
                <a:solidFill>
                  <a:schemeClr val="tx1"/>
                </a:solidFill>
                <a:effectLst/>
                <a:latin typeface="+mn-lt"/>
              </a:rPr>
              <a:t> de un </a:t>
            </a:r>
            <a:r>
              <a:rPr lang="en-US" sz="1200" kern="1200" dirty="0" err="1">
                <a:solidFill>
                  <a:schemeClr val="tx1"/>
                </a:solidFill>
                <a:effectLst/>
                <a:latin typeface="+mn-lt"/>
              </a:rPr>
              <a:t>cliente</a:t>
            </a:r>
            <a:r>
              <a:rPr lang="en-US" sz="1200" kern="1200" dirty="0">
                <a:solidFill>
                  <a:schemeClr val="tx1"/>
                </a:solidFill>
                <a:effectLst/>
                <a:latin typeface="+mn-lt"/>
              </a:rPr>
              <a:t>;</a:t>
            </a:r>
          </a:p>
          <a:p>
            <a:r>
              <a:rPr lang="en-US" sz="1200" kern="1200" dirty="0">
                <a:solidFill>
                  <a:schemeClr val="tx1"/>
                </a:solidFill>
                <a:effectLst/>
                <a:latin typeface="+mn-lt"/>
              </a:rPr>
              <a:t>• Como una </a:t>
            </a:r>
            <a:r>
              <a:rPr lang="en-US" sz="1200" kern="1200" dirty="0" err="1">
                <a:solidFill>
                  <a:schemeClr val="tx1"/>
                </a:solidFill>
                <a:effectLst/>
                <a:latin typeface="+mn-lt"/>
              </a:rPr>
              <a:t>tarjeta</a:t>
            </a:r>
            <a:r>
              <a:rPr lang="en-US" sz="1200" kern="1200" dirty="0">
                <a:solidFill>
                  <a:schemeClr val="tx1"/>
                </a:solidFill>
                <a:effectLst/>
                <a:latin typeface="+mn-lt"/>
              </a:rPr>
              <a:t> de </a:t>
            </a:r>
            <a:r>
              <a:rPr lang="en-US" sz="1200" kern="1200" dirty="0" err="1">
                <a:solidFill>
                  <a:schemeClr val="tx1"/>
                </a:solidFill>
                <a:effectLst/>
                <a:latin typeface="+mn-lt"/>
              </a:rPr>
              <a:t>identificación</a:t>
            </a:r>
            <a:r>
              <a:rPr lang="en-US" sz="1200" kern="1200" dirty="0">
                <a:solidFill>
                  <a:schemeClr val="tx1"/>
                </a:solidFill>
                <a:effectLst/>
                <a:latin typeface="+mn-lt"/>
              </a:rPr>
              <a:t> de la </a:t>
            </a:r>
            <a:r>
              <a:rPr lang="en-US" sz="1200" kern="1200" dirty="0" err="1">
                <a:solidFill>
                  <a:schemeClr val="tx1"/>
                </a:solidFill>
                <a:effectLst/>
                <a:latin typeface="+mn-lt"/>
              </a:rPr>
              <a:t>seguridad</a:t>
            </a:r>
            <a:r>
              <a:rPr lang="en-US" sz="1200" kern="1200" dirty="0">
                <a:solidFill>
                  <a:schemeClr val="tx1"/>
                </a:solidFill>
                <a:effectLst/>
                <a:latin typeface="+mn-lt"/>
              </a:rPr>
              <a:t> social o del </a:t>
            </a:r>
            <a:r>
              <a:rPr lang="en-US" sz="1200" kern="1200" dirty="0" err="1">
                <a:solidFill>
                  <a:schemeClr val="tx1"/>
                </a:solidFill>
                <a:effectLst/>
                <a:latin typeface="+mn-lt"/>
              </a:rPr>
              <a:t>gobierno</a:t>
            </a:r>
            <a:r>
              <a:rPr lang="en-US" sz="1200" kern="1200" dirty="0">
                <a:solidFill>
                  <a:schemeClr val="tx1"/>
                </a:solidFill>
                <a:effectLst/>
                <a:latin typeface="+mn-lt"/>
              </a:rPr>
              <a:t>;</a:t>
            </a:r>
          </a:p>
          <a:p>
            <a:r>
              <a:rPr lang="en-US" sz="1200" kern="1200" dirty="0">
                <a:solidFill>
                  <a:schemeClr val="tx1"/>
                </a:solidFill>
                <a:effectLst/>
                <a:latin typeface="+mn-lt"/>
              </a:rPr>
              <a:t>• Como </a:t>
            </a:r>
            <a:r>
              <a:rPr lang="en-US" sz="1200" kern="1200" dirty="0" err="1">
                <a:solidFill>
                  <a:schemeClr val="tx1"/>
                </a:solidFill>
                <a:effectLst/>
                <a:latin typeface="+mn-lt"/>
              </a:rPr>
              <a:t>autorización</a:t>
            </a:r>
            <a:r>
              <a:rPr lang="en-US" sz="1200" kern="1200" dirty="0">
                <a:solidFill>
                  <a:schemeClr val="tx1"/>
                </a:solidFill>
                <a:effectLst/>
                <a:latin typeface="+mn-lt"/>
              </a:rPr>
              <a:t> para acceder a </a:t>
            </a:r>
            <a:r>
              <a:rPr lang="en-US" sz="1200" kern="1200" dirty="0" err="1">
                <a:solidFill>
                  <a:schemeClr val="tx1"/>
                </a:solidFill>
                <a:effectLst/>
                <a:latin typeface="+mn-lt"/>
              </a:rPr>
              <a:t>ciertos</a:t>
            </a:r>
            <a:r>
              <a:rPr lang="en-US" sz="1200" kern="1200" dirty="0">
                <a:solidFill>
                  <a:schemeClr val="tx1"/>
                </a:solidFill>
                <a:effectLst/>
                <a:latin typeface="+mn-lt"/>
              </a:rPr>
              <a:t> </a:t>
            </a:r>
            <a:r>
              <a:rPr lang="en-US" sz="1200" kern="1200" dirty="0" err="1">
                <a:solidFill>
                  <a:schemeClr val="tx1"/>
                </a:solidFill>
                <a:effectLst/>
                <a:latin typeface="+mn-lt"/>
              </a:rPr>
              <a:t>servicios</a:t>
            </a:r>
            <a:r>
              <a:rPr lang="en-US" sz="1200" kern="1200" dirty="0">
                <a:solidFill>
                  <a:schemeClr val="tx1"/>
                </a:solidFill>
                <a:effectLst/>
                <a:latin typeface="+mn-lt"/>
              </a:rPr>
              <a:t> del </a:t>
            </a:r>
            <a:r>
              <a:rPr lang="en-US" sz="1200" kern="1200" dirty="0" err="1">
                <a:solidFill>
                  <a:schemeClr val="tx1"/>
                </a:solidFill>
                <a:effectLst/>
                <a:latin typeface="+mn-lt"/>
              </a:rPr>
              <a:t>gobierno</a:t>
            </a:r>
            <a:r>
              <a:rPr lang="en-US" sz="1200" kern="1200" dirty="0">
                <a:solidFill>
                  <a:schemeClr val="tx1"/>
                </a:solidFill>
                <a:effectLst/>
                <a:latin typeface="+mn-lt"/>
              </a:rPr>
              <a:t>;</a:t>
            </a:r>
          </a:p>
          <a:p>
            <a:r>
              <a:rPr lang="en-US" sz="1200" kern="1200" dirty="0">
                <a:solidFill>
                  <a:schemeClr val="tx1"/>
                </a:solidFill>
                <a:effectLst/>
                <a:latin typeface="+mn-lt"/>
              </a:rPr>
              <a:t>• Para </a:t>
            </a:r>
            <a:r>
              <a:rPr lang="en-US" sz="1200" kern="1200" dirty="0" err="1">
                <a:solidFill>
                  <a:schemeClr val="tx1"/>
                </a:solidFill>
                <a:effectLst/>
                <a:latin typeface="+mn-lt"/>
              </a:rPr>
              <a:t>crear</a:t>
            </a:r>
            <a:r>
              <a:rPr lang="en-US" sz="1200" kern="1200" dirty="0">
                <a:solidFill>
                  <a:schemeClr val="tx1"/>
                </a:solidFill>
                <a:effectLst/>
                <a:latin typeface="+mn-lt"/>
              </a:rPr>
              <a:t> </a:t>
            </a:r>
            <a:r>
              <a:rPr lang="en-US" sz="1200" kern="1200" dirty="0" err="1">
                <a:solidFill>
                  <a:schemeClr val="tx1"/>
                </a:solidFill>
                <a:effectLst/>
                <a:latin typeface="+mn-lt"/>
              </a:rPr>
              <a:t>firmas</a:t>
            </a:r>
            <a:r>
              <a:rPr lang="en-US" sz="1200" kern="1200" dirty="0">
                <a:solidFill>
                  <a:schemeClr val="tx1"/>
                </a:solidFill>
                <a:effectLst/>
                <a:latin typeface="+mn-lt"/>
              </a:rPr>
              <a:t> </a:t>
            </a:r>
            <a:r>
              <a:rPr lang="en-US" sz="1200" kern="1200" dirty="0" err="1">
                <a:solidFill>
                  <a:schemeClr val="tx1"/>
                </a:solidFill>
                <a:effectLst/>
                <a:latin typeface="+mn-lt"/>
              </a:rPr>
              <a:t>digitales</a:t>
            </a:r>
            <a:r>
              <a:rPr lang="en-US" sz="1200" kern="1200" dirty="0">
                <a:solidFill>
                  <a:schemeClr val="tx1"/>
                </a:solidFill>
                <a:effectLst/>
                <a:latin typeface="+mn-lt"/>
              </a:rPr>
              <a:t>;</a:t>
            </a:r>
          </a:p>
          <a:p>
            <a:r>
              <a:rPr lang="en-US" sz="1200" kern="1200" dirty="0">
                <a:solidFill>
                  <a:schemeClr val="tx1"/>
                </a:solidFill>
                <a:effectLst/>
                <a:latin typeface="+mn-lt"/>
              </a:rPr>
              <a:t>• Como una </a:t>
            </a:r>
            <a:r>
              <a:rPr lang="en-US" sz="1200" kern="1200" dirty="0" err="1">
                <a:solidFill>
                  <a:schemeClr val="tx1"/>
                </a:solidFill>
                <a:effectLst/>
                <a:latin typeface="+mn-lt"/>
              </a:rPr>
              <a:t>tarjeta</a:t>
            </a:r>
            <a:r>
              <a:rPr lang="en-US" sz="1200" kern="1200" dirty="0">
                <a:solidFill>
                  <a:schemeClr val="tx1"/>
                </a:solidFill>
                <a:effectLst/>
                <a:latin typeface="+mn-lt"/>
              </a:rPr>
              <a:t> de </a:t>
            </a:r>
            <a:r>
              <a:rPr lang="en-US" sz="1200" kern="1200" dirty="0" err="1">
                <a:solidFill>
                  <a:schemeClr val="tx1"/>
                </a:solidFill>
                <a:effectLst/>
                <a:latin typeface="+mn-lt"/>
              </a:rPr>
              <a:t>teléfono</a:t>
            </a:r>
            <a:r>
              <a:rPr lang="en-US" sz="1200" kern="1200" dirty="0">
                <a:solidFill>
                  <a:schemeClr val="tx1"/>
                </a:solidFill>
                <a:effectLst/>
                <a:latin typeface="+mn-lt"/>
              </a:rPr>
              <a:t> </a:t>
            </a:r>
            <a:r>
              <a:rPr lang="en-US" sz="1200" kern="1200" dirty="0" err="1">
                <a:solidFill>
                  <a:schemeClr val="tx1"/>
                </a:solidFill>
                <a:effectLst/>
                <a:latin typeface="+mn-lt"/>
              </a:rPr>
              <a:t>público</a:t>
            </a:r>
            <a:r>
              <a:rPr lang="en-US" sz="1200" kern="1200" dirty="0">
                <a:solidFill>
                  <a:schemeClr val="tx1"/>
                </a:solidFill>
                <a:effectLst/>
                <a:latin typeface="+mn-lt"/>
              </a:rPr>
              <a:t>; o,</a:t>
            </a:r>
          </a:p>
          <a:p>
            <a:r>
              <a:rPr lang="en-US" sz="1200" kern="1200" dirty="0">
                <a:solidFill>
                  <a:schemeClr val="tx1"/>
                </a:solidFill>
                <a:effectLst/>
                <a:latin typeface="+mn-lt"/>
              </a:rPr>
              <a:t>• Para </a:t>
            </a:r>
            <a:r>
              <a:rPr lang="en-US" sz="1200" kern="1200" dirty="0" err="1">
                <a:solidFill>
                  <a:schemeClr val="tx1"/>
                </a:solidFill>
                <a:effectLst/>
                <a:latin typeface="+mn-lt"/>
              </a:rPr>
              <a:t>almacenar</a:t>
            </a:r>
            <a:r>
              <a:rPr lang="en-US" sz="1200" kern="1200" dirty="0">
                <a:solidFill>
                  <a:schemeClr val="tx1"/>
                </a:solidFill>
                <a:effectLst/>
                <a:latin typeface="+mn-lt"/>
              </a:rPr>
              <a:t> </a:t>
            </a:r>
            <a:r>
              <a:rPr lang="en-US" sz="1200" kern="1200" dirty="0" err="1">
                <a:solidFill>
                  <a:schemeClr val="tx1"/>
                </a:solidFill>
                <a:effectLst/>
                <a:latin typeface="+mn-lt"/>
              </a:rPr>
              <a:t>datos</a:t>
            </a:r>
            <a:r>
              <a:rPr lang="en-US" sz="1200" kern="1200" dirty="0">
                <a:solidFill>
                  <a:schemeClr val="tx1"/>
                </a:solidFill>
                <a:effectLst/>
                <a:latin typeface="+mn-lt"/>
              </a:rPr>
              <a:t> </a:t>
            </a:r>
            <a:r>
              <a:rPr lang="en-US" sz="1200" kern="1200" dirty="0" err="1">
                <a:solidFill>
                  <a:schemeClr val="tx1"/>
                </a:solidFill>
                <a:effectLst/>
                <a:latin typeface="+mn-lt"/>
              </a:rPr>
              <a:t>personales</a:t>
            </a:r>
            <a:r>
              <a:rPr lang="en-US" sz="1200" kern="1200" dirty="0">
                <a:solidFill>
                  <a:schemeClr val="tx1"/>
                </a:solidFill>
                <a:effectLst/>
                <a:latin typeface="+mn-lt"/>
              </a:rPr>
              <a:t>, </a:t>
            </a:r>
            <a:r>
              <a:rPr lang="en-US" sz="1200" kern="1200" dirty="0" err="1">
                <a:solidFill>
                  <a:schemeClr val="tx1"/>
                </a:solidFill>
                <a:effectLst/>
                <a:latin typeface="+mn-lt"/>
              </a:rPr>
              <a:t>direcciones</a:t>
            </a:r>
            <a:r>
              <a:rPr lang="en-US" sz="1200" kern="1200" dirty="0">
                <a:solidFill>
                  <a:schemeClr val="tx1"/>
                </a:solidFill>
                <a:effectLst/>
                <a:latin typeface="+mn-lt"/>
              </a:rPr>
              <a:t>, </a:t>
            </a:r>
            <a:r>
              <a:rPr lang="en-US" sz="1200" kern="1200" dirty="0" err="1">
                <a:solidFill>
                  <a:schemeClr val="tx1"/>
                </a:solidFill>
                <a:effectLst/>
                <a:latin typeface="+mn-lt"/>
              </a:rPr>
              <a:t>códigos</a:t>
            </a:r>
            <a:r>
              <a:rPr lang="en-US" sz="1200" kern="1200" dirty="0">
                <a:solidFill>
                  <a:schemeClr val="tx1"/>
                </a:solidFill>
                <a:effectLst/>
                <a:latin typeface="+mn-lt"/>
              </a:rPr>
              <a:t> de </a:t>
            </a:r>
            <a:r>
              <a:rPr lang="en-US" sz="1200" kern="1200" dirty="0" err="1">
                <a:solidFill>
                  <a:schemeClr val="tx1"/>
                </a:solidFill>
                <a:effectLst/>
                <a:latin typeface="+mn-lt"/>
              </a:rPr>
              <a:t>acceso</a:t>
            </a:r>
            <a:r>
              <a:rPr lang="en-US" sz="1200" kern="1200" dirty="0">
                <a:solidFill>
                  <a:schemeClr val="tx1"/>
                </a:solidFill>
                <a:effectLst/>
                <a:latin typeface="+mn-lt"/>
              </a:rPr>
              <a:t>.</a:t>
            </a:r>
          </a:p>
          <a:p>
            <a:pPr marL="0" marR="0" indent="0" algn="l" defTabSz="457200" rtl="0" eaLnBrk="1" fontAlgn="auto" latinLnBrk="0" hangingPunct="1">
              <a:lnSpc>
                <a:spcPct val="100000"/>
              </a:lnSpc>
              <a:spcBef>
                <a:spcPts val="0"/>
              </a:spcBef>
              <a:spcAft>
                <a:spcPts val="0"/>
              </a:spcAft>
              <a:buClrTx/>
              <a:buSzTx/>
              <a:buFontTx/>
              <a:buNone/>
              <a:tabLst/>
              <a:defRPr/>
            </a:pPr>
            <a:r>
              <a:rPr dirty="0"/>
              <a:t>Debido a estos diversos usos y la información que puede contener una tarjeta inteligente puede contener prueba potencial de la misma manera que un sistema informático. De acuerdo con los estándares internacionales, una tarjeta inteligente debe tener uns dimensiones de 85,6 x 54 x 0,76 mm (es decir, formato ID-1, el denominado "tamaño de tarjeta ATM") con una placa de contacto eléctrica en el lado frontal de la tarjeta.</a:t>
            </a:r>
            <a:r>
              <a:rPr lang="en-US" sz="1200" kern="1200" dirty="0">
                <a:solidFill>
                  <a:schemeClr val="tx1"/>
                </a:solidFill>
                <a:effectLst/>
                <a:latin typeface="+mn-lt"/>
              </a:rPr>
              <a:t> </a:t>
            </a:r>
            <a:r>
              <a:rPr dirty="0"/>
              <a:t>Las tarjetas inteligentes también suelen llevar una banda magnética en el reverso. </a:t>
            </a:r>
            <a:r>
              <a:rPr lang="en-US" sz="1200" kern="1200" dirty="0" err="1">
                <a:solidFill>
                  <a:schemeClr val="tx1"/>
                </a:solidFill>
                <a:effectLst/>
                <a:latin typeface="+mn-lt"/>
              </a:rPr>
              <a:t>También</a:t>
            </a:r>
            <a:r>
              <a:rPr lang="en-US" sz="1200" kern="1200" dirty="0">
                <a:solidFill>
                  <a:schemeClr val="tx1"/>
                </a:solidFill>
                <a:effectLst/>
                <a:latin typeface="+mn-lt"/>
              </a:rPr>
              <a:t> </a:t>
            </a:r>
            <a:r>
              <a:rPr lang="en-US" sz="1200" kern="1200" dirty="0" err="1">
                <a:solidFill>
                  <a:schemeClr val="tx1"/>
                </a:solidFill>
                <a:effectLst/>
                <a:latin typeface="+mn-lt"/>
              </a:rPr>
              <a:t>existen</a:t>
            </a:r>
            <a:r>
              <a:rPr lang="en-US" sz="1200" kern="1200" dirty="0">
                <a:solidFill>
                  <a:schemeClr val="tx1"/>
                </a:solidFill>
                <a:effectLst/>
                <a:latin typeface="+mn-lt"/>
              </a:rPr>
              <a:t> </a:t>
            </a:r>
            <a:r>
              <a:rPr lang="en-US" sz="1200" kern="1200" dirty="0" err="1">
                <a:solidFill>
                  <a:schemeClr val="tx1"/>
                </a:solidFill>
                <a:effectLst/>
                <a:latin typeface="+mn-lt"/>
              </a:rPr>
              <a:t>otros</a:t>
            </a:r>
            <a:r>
              <a:rPr lang="en-US" sz="1200" kern="1200" dirty="0">
                <a:solidFill>
                  <a:schemeClr val="tx1"/>
                </a:solidFill>
                <a:effectLst/>
                <a:latin typeface="+mn-lt"/>
              </a:rPr>
              <a:t> </a:t>
            </a:r>
            <a:r>
              <a:rPr lang="en-US" sz="1200" kern="1200" dirty="0" err="1">
                <a:solidFill>
                  <a:schemeClr val="tx1"/>
                </a:solidFill>
                <a:effectLst/>
                <a:latin typeface="+mn-lt"/>
              </a:rPr>
              <a:t>estándares</a:t>
            </a:r>
            <a:r>
              <a:rPr lang="en-US" sz="1200" kern="1200" dirty="0">
                <a:solidFill>
                  <a:schemeClr val="tx1"/>
                </a:solidFill>
                <a:effectLst/>
                <a:latin typeface="+mn-lt"/>
              </a:rPr>
              <a:t> de </a:t>
            </a:r>
            <a:r>
              <a:rPr lang="en-US" sz="1200" kern="1200" dirty="0" err="1">
                <a:solidFill>
                  <a:schemeClr val="tx1"/>
                </a:solidFill>
                <a:effectLst/>
                <a:latin typeface="+mn-lt"/>
              </a:rPr>
              <a:t>tarjetas</a:t>
            </a:r>
            <a:r>
              <a:rPr lang="en-US" sz="1200" kern="1200" dirty="0">
                <a:solidFill>
                  <a:schemeClr val="tx1"/>
                </a:solidFill>
                <a:effectLst/>
                <a:latin typeface="+mn-lt"/>
              </a:rPr>
              <a:t> con chip. </a:t>
            </a:r>
            <a:r>
              <a:rPr dirty="0"/>
              <a:t>Por ejemplo, el formato ID-0 (tamaño 25x15x0,76mm) que se usa en teléfonos móviles (tarjeta SIM de tamaño completo).</a:t>
            </a:r>
          </a:p>
          <a:p>
            <a:endParaRPr lang="es-ES" sz="1200" kern="1200" dirty="0">
              <a:solidFill>
                <a:schemeClr val="tx1"/>
              </a:solidFill>
              <a:effectLst/>
              <a:latin typeface="+mn-lt"/>
              <a:ea typeface="+mn-ea"/>
              <a:cs typeface="+mn-cs"/>
            </a:endParaRPr>
          </a:p>
          <a:p>
            <a:r>
              <a:rPr lang="en-US" sz="1200" kern="1200" dirty="0">
                <a:solidFill>
                  <a:schemeClr val="tx1"/>
                </a:solidFill>
                <a:effectLst/>
                <a:latin typeface="+mn-lt"/>
              </a:rPr>
              <a:t>Los tokens de USB34 </a:t>
            </a:r>
            <a:r>
              <a:rPr lang="en-US" sz="1200" kern="1200" dirty="0" err="1">
                <a:solidFill>
                  <a:schemeClr val="tx1"/>
                </a:solidFill>
                <a:effectLst/>
                <a:latin typeface="+mn-lt"/>
              </a:rPr>
              <a:t>contienen</a:t>
            </a:r>
            <a:r>
              <a:rPr lang="en-US" sz="1200" kern="1200" dirty="0">
                <a:solidFill>
                  <a:schemeClr val="tx1"/>
                </a:solidFill>
                <a:effectLst/>
                <a:latin typeface="+mn-lt"/>
              </a:rPr>
              <a:t> un chip (</a:t>
            </a:r>
            <a:r>
              <a:rPr lang="en-US" sz="1200" kern="1200" dirty="0" err="1">
                <a:solidFill>
                  <a:schemeClr val="tx1"/>
                </a:solidFill>
                <a:effectLst/>
                <a:latin typeface="+mn-lt"/>
              </a:rPr>
              <a:t>basado</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los </a:t>
            </a:r>
            <a:r>
              <a:rPr lang="en-US" sz="1200" kern="1200" dirty="0" err="1">
                <a:solidFill>
                  <a:schemeClr val="tx1"/>
                </a:solidFill>
                <a:effectLst/>
                <a:latin typeface="+mn-lt"/>
              </a:rPr>
              <a:t>mismos</a:t>
            </a:r>
            <a:r>
              <a:rPr lang="en-US" sz="1200" kern="1200" dirty="0">
                <a:solidFill>
                  <a:schemeClr val="tx1"/>
                </a:solidFill>
                <a:effectLst/>
                <a:latin typeface="+mn-lt"/>
              </a:rPr>
              <a:t> </a:t>
            </a:r>
            <a:r>
              <a:rPr lang="en-US" sz="1200" kern="1200" dirty="0" err="1">
                <a:solidFill>
                  <a:schemeClr val="tx1"/>
                </a:solidFill>
                <a:effectLst/>
                <a:latin typeface="+mn-lt"/>
              </a:rPr>
              <a:t>estándares</a:t>
            </a:r>
            <a:r>
              <a:rPr lang="en-US" sz="1200" kern="1200" dirty="0">
                <a:solidFill>
                  <a:schemeClr val="tx1"/>
                </a:solidFill>
                <a:effectLst/>
                <a:latin typeface="+mn-lt"/>
              </a:rPr>
              <a:t> que un chip </a:t>
            </a:r>
            <a:r>
              <a:rPr lang="en-US" sz="1200" kern="1200" dirty="0" err="1">
                <a:solidFill>
                  <a:schemeClr val="tx1"/>
                </a:solidFill>
                <a:effectLst/>
                <a:latin typeface="+mn-lt"/>
              </a:rPr>
              <a:t>en</a:t>
            </a:r>
            <a:r>
              <a:rPr lang="en-US" sz="1200" kern="1200" dirty="0">
                <a:solidFill>
                  <a:schemeClr val="tx1"/>
                </a:solidFill>
                <a:effectLst/>
                <a:latin typeface="+mn-lt"/>
              </a:rPr>
              <a:t> una </a:t>
            </a:r>
            <a:r>
              <a:rPr lang="en-US" sz="1200" kern="1200" dirty="0" err="1">
                <a:solidFill>
                  <a:schemeClr val="tx1"/>
                </a:solidFill>
                <a:effectLst/>
                <a:latin typeface="+mn-lt"/>
              </a:rPr>
              <a:t>tarjeta</a:t>
            </a:r>
            <a:r>
              <a:rPr lang="en-US" sz="1200" kern="1200" dirty="0">
                <a:solidFill>
                  <a:schemeClr val="tx1"/>
                </a:solidFill>
                <a:effectLst/>
                <a:latin typeface="+mn-lt"/>
              </a:rPr>
              <a:t> </a:t>
            </a:r>
            <a:r>
              <a:rPr lang="en-US" sz="1200" kern="1200" dirty="0" err="1">
                <a:solidFill>
                  <a:schemeClr val="tx1"/>
                </a:solidFill>
                <a:effectLst/>
                <a:latin typeface="+mn-lt"/>
              </a:rPr>
              <a:t>inteligente</a:t>
            </a:r>
            <a:r>
              <a:rPr lang="en-US" sz="1200" kern="1200" dirty="0">
                <a:solidFill>
                  <a:schemeClr val="tx1"/>
                </a:solidFill>
                <a:effectLst/>
                <a:latin typeface="+mn-lt"/>
              </a:rPr>
              <a:t>) y una </a:t>
            </a:r>
            <a:r>
              <a:rPr lang="en-US" sz="1200" kern="1200" dirty="0" err="1">
                <a:solidFill>
                  <a:schemeClr val="tx1"/>
                </a:solidFill>
                <a:effectLst/>
                <a:latin typeface="+mn-lt"/>
              </a:rPr>
              <a:t>funcionalidad</a:t>
            </a:r>
            <a:r>
              <a:rPr lang="en-US" sz="1200" kern="1200" dirty="0">
                <a:solidFill>
                  <a:schemeClr val="tx1"/>
                </a:solidFill>
                <a:effectLst/>
                <a:latin typeface="+mn-lt"/>
              </a:rPr>
              <a:t> de lector de </a:t>
            </a:r>
            <a:r>
              <a:rPr lang="en-US" sz="1200" kern="1200" dirty="0" err="1">
                <a:solidFill>
                  <a:schemeClr val="tx1"/>
                </a:solidFill>
                <a:effectLst/>
                <a:latin typeface="+mn-lt"/>
              </a:rPr>
              <a:t>tarjetas</a:t>
            </a:r>
            <a:r>
              <a:rPr lang="en-US" sz="1200" kern="1200" dirty="0">
                <a:solidFill>
                  <a:schemeClr val="tx1"/>
                </a:solidFill>
                <a:effectLst/>
                <a:latin typeface="+mn-lt"/>
              </a:rPr>
              <a:t> con chip. </a:t>
            </a:r>
            <a:r>
              <a:rPr lang="en-US" sz="1200" kern="1200" dirty="0" err="1">
                <a:solidFill>
                  <a:schemeClr val="tx1"/>
                </a:solidFill>
                <a:effectLst/>
                <a:latin typeface="+mn-lt"/>
              </a:rPr>
              <a:t>Esto</a:t>
            </a:r>
            <a:r>
              <a:rPr lang="en-US" sz="1200" kern="1200" dirty="0">
                <a:solidFill>
                  <a:schemeClr val="tx1"/>
                </a:solidFill>
                <a:effectLst/>
                <a:latin typeface="+mn-lt"/>
              </a:rPr>
              <a:t> </a:t>
            </a:r>
            <a:r>
              <a:rPr lang="en-US" sz="1200" kern="1200" dirty="0" err="1">
                <a:solidFill>
                  <a:schemeClr val="tx1"/>
                </a:solidFill>
                <a:effectLst/>
                <a:latin typeface="+mn-lt"/>
              </a:rPr>
              <a:t>significa</a:t>
            </a:r>
            <a:r>
              <a:rPr lang="en-US" sz="1200" kern="1200" dirty="0">
                <a:solidFill>
                  <a:schemeClr val="tx1"/>
                </a:solidFill>
                <a:effectLst/>
                <a:latin typeface="+mn-lt"/>
              </a:rPr>
              <a:t> que son </a:t>
            </a:r>
            <a:r>
              <a:rPr lang="en-US" sz="1200" kern="1200" dirty="0" err="1">
                <a:solidFill>
                  <a:schemeClr val="tx1"/>
                </a:solidFill>
                <a:effectLst/>
                <a:latin typeface="+mn-lt"/>
              </a:rPr>
              <a:t>cada</a:t>
            </a:r>
            <a:r>
              <a:rPr lang="en-US" sz="1200" kern="1200" dirty="0">
                <a:solidFill>
                  <a:schemeClr val="tx1"/>
                </a:solidFill>
                <a:effectLst/>
                <a:latin typeface="+mn-lt"/>
              </a:rPr>
              <a:t> </a:t>
            </a:r>
            <a:r>
              <a:rPr lang="en-US" sz="1200" kern="1200" dirty="0" err="1">
                <a:solidFill>
                  <a:schemeClr val="tx1"/>
                </a:solidFill>
                <a:effectLst/>
                <a:latin typeface="+mn-lt"/>
              </a:rPr>
              <a:t>vez</a:t>
            </a:r>
            <a:r>
              <a:rPr lang="en-US" sz="1200" kern="1200" dirty="0">
                <a:solidFill>
                  <a:schemeClr val="tx1"/>
                </a:solidFill>
                <a:effectLst/>
                <a:latin typeface="+mn-lt"/>
              </a:rPr>
              <a:t> </a:t>
            </a:r>
            <a:r>
              <a:rPr lang="en-US" sz="1200" kern="1200" dirty="0" err="1">
                <a:solidFill>
                  <a:schemeClr val="tx1"/>
                </a:solidFill>
                <a:effectLst/>
                <a:latin typeface="+mn-lt"/>
              </a:rPr>
              <a:t>más</a:t>
            </a:r>
            <a:r>
              <a:rPr lang="en-US" sz="1200" kern="1200" dirty="0">
                <a:solidFill>
                  <a:schemeClr val="tx1"/>
                </a:solidFill>
                <a:effectLst/>
                <a:latin typeface="+mn-lt"/>
              </a:rPr>
              <a:t> </a:t>
            </a:r>
            <a:r>
              <a:rPr lang="en-US" sz="1200" kern="1200" dirty="0" err="1">
                <a:solidFill>
                  <a:schemeClr val="tx1"/>
                </a:solidFill>
                <a:effectLst/>
                <a:latin typeface="+mn-lt"/>
              </a:rPr>
              <a:t>populares</a:t>
            </a:r>
            <a:r>
              <a:rPr lang="en-US" sz="1200" kern="1200" dirty="0">
                <a:solidFill>
                  <a:schemeClr val="tx1"/>
                </a:solidFill>
                <a:effectLst/>
                <a:latin typeface="+mn-lt"/>
              </a:rPr>
              <a:t> para la </a:t>
            </a:r>
            <a:r>
              <a:rPr lang="en-US" sz="1200" kern="1200" dirty="0" err="1">
                <a:solidFill>
                  <a:schemeClr val="tx1"/>
                </a:solidFill>
                <a:effectLst/>
                <a:latin typeface="+mn-lt"/>
              </a:rPr>
              <a:t>autenticación</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dos </a:t>
            </a:r>
            <a:r>
              <a:rPr lang="en-US" sz="1200" kern="1200" dirty="0" err="1">
                <a:solidFill>
                  <a:schemeClr val="tx1"/>
                </a:solidFill>
                <a:effectLst/>
                <a:latin typeface="+mn-lt"/>
              </a:rPr>
              <a:t>pasos</a:t>
            </a:r>
            <a:r>
              <a:rPr lang="en-US" sz="1200" kern="1200" dirty="0">
                <a:solidFill>
                  <a:schemeClr val="tx1"/>
                </a:solidFill>
                <a:effectLst/>
                <a:latin typeface="+mn-lt"/>
              </a:rPr>
              <a:t> para </a:t>
            </a:r>
            <a:r>
              <a:rPr lang="en-US" sz="1200" kern="1200" dirty="0" err="1">
                <a:solidFill>
                  <a:schemeClr val="tx1"/>
                </a:solidFill>
                <a:effectLst/>
                <a:latin typeface="+mn-lt"/>
              </a:rPr>
              <a:t>obtener</a:t>
            </a:r>
            <a:r>
              <a:rPr lang="en-US" sz="1200" kern="1200" dirty="0">
                <a:solidFill>
                  <a:schemeClr val="tx1"/>
                </a:solidFill>
                <a:effectLst/>
                <a:latin typeface="+mn-lt"/>
              </a:rPr>
              <a:t> </a:t>
            </a:r>
            <a:r>
              <a:rPr lang="en-US" sz="1200" kern="1200" dirty="0" err="1">
                <a:solidFill>
                  <a:schemeClr val="tx1"/>
                </a:solidFill>
                <a:effectLst/>
                <a:latin typeface="+mn-lt"/>
              </a:rPr>
              <a:t>servicios</a:t>
            </a:r>
            <a:r>
              <a:rPr lang="en-US" sz="1200" kern="1200" dirty="0">
                <a:solidFill>
                  <a:schemeClr val="tx1"/>
                </a:solidFill>
                <a:effectLst/>
                <a:latin typeface="+mn-lt"/>
              </a:rPr>
              <a:t> </a:t>
            </a:r>
            <a:r>
              <a:rPr lang="en-US" sz="1200" kern="1200" dirty="0" err="1">
                <a:solidFill>
                  <a:schemeClr val="tx1"/>
                </a:solidFill>
                <a:effectLst/>
                <a:latin typeface="+mn-lt"/>
              </a:rPr>
              <a:t>computerizados</a:t>
            </a:r>
            <a:r>
              <a:rPr lang="en-US" sz="1200" kern="1200" dirty="0">
                <a:solidFill>
                  <a:schemeClr val="tx1"/>
                </a:solidFill>
                <a:effectLst/>
                <a:latin typeface="+mn-lt"/>
              </a:rPr>
              <a:t>.</a:t>
            </a:r>
          </a:p>
          <a:p>
            <a:endParaRPr lang="es-ES" sz="1200" kern="1200" dirty="0">
              <a:solidFill>
                <a:schemeClr val="tx1"/>
              </a:solidFill>
              <a:effectLst/>
              <a:latin typeface="+mn-lt"/>
              <a:ea typeface="+mn-ea"/>
              <a:cs typeface="+mn-cs"/>
            </a:endParaRPr>
          </a:p>
          <a:p>
            <a:r>
              <a:rPr lang="en-US" sz="1200" kern="1200" dirty="0" err="1">
                <a:solidFill>
                  <a:schemeClr val="tx1"/>
                </a:solidFill>
                <a:effectLst/>
                <a:latin typeface="+mn-lt"/>
              </a:rPr>
              <a:t>Existen</a:t>
            </a:r>
            <a:r>
              <a:rPr lang="en-US" sz="1200" kern="1200" dirty="0">
                <a:solidFill>
                  <a:schemeClr val="tx1"/>
                </a:solidFill>
                <a:effectLst/>
                <a:latin typeface="+mn-lt"/>
              </a:rPr>
              <a:t> </a:t>
            </a:r>
            <a:r>
              <a:rPr lang="en-US" sz="1200" kern="1200" dirty="0" err="1">
                <a:solidFill>
                  <a:schemeClr val="tx1"/>
                </a:solidFill>
                <a:effectLst/>
                <a:latin typeface="+mn-lt"/>
              </a:rPr>
              <a:t>algunas</a:t>
            </a:r>
            <a:r>
              <a:rPr lang="en-US" sz="1200" kern="1200" dirty="0">
                <a:solidFill>
                  <a:schemeClr val="tx1"/>
                </a:solidFill>
                <a:effectLst/>
                <a:latin typeface="+mn-lt"/>
              </a:rPr>
              <a:t> </a:t>
            </a:r>
            <a:r>
              <a:rPr lang="en-US" sz="1200" kern="1200" dirty="0" err="1">
                <a:solidFill>
                  <a:schemeClr val="tx1"/>
                </a:solidFill>
                <a:effectLst/>
                <a:latin typeface="+mn-lt"/>
              </a:rPr>
              <a:t>tarjetas</a:t>
            </a:r>
            <a:r>
              <a:rPr lang="en-US" sz="1200" kern="1200" dirty="0">
                <a:solidFill>
                  <a:schemeClr val="tx1"/>
                </a:solidFill>
                <a:effectLst/>
                <a:latin typeface="+mn-lt"/>
              </a:rPr>
              <a:t> </a:t>
            </a:r>
            <a:r>
              <a:rPr lang="en-US" sz="1200" kern="1200" dirty="0" err="1">
                <a:solidFill>
                  <a:schemeClr val="tx1"/>
                </a:solidFill>
                <a:effectLst/>
                <a:latin typeface="+mn-lt"/>
              </a:rPr>
              <a:t>inteligentes</a:t>
            </a:r>
            <a:r>
              <a:rPr lang="en-US" sz="1200" kern="1200" dirty="0">
                <a:solidFill>
                  <a:schemeClr val="tx1"/>
                </a:solidFill>
                <a:effectLst/>
                <a:latin typeface="+mn-lt"/>
              </a:rPr>
              <a:t> que </a:t>
            </a:r>
            <a:r>
              <a:rPr lang="en-US" sz="1200" kern="1200" dirty="0" err="1">
                <a:solidFill>
                  <a:schemeClr val="tx1"/>
                </a:solidFill>
                <a:effectLst/>
                <a:latin typeface="+mn-lt"/>
              </a:rPr>
              <a:t>usan</a:t>
            </a:r>
            <a:r>
              <a:rPr lang="en-US" sz="1200" kern="1200" dirty="0">
                <a:solidFill>
                  <a:schemeClr val="tx1"/>
                </a:solidFill>
                <a:effectLst/>
                <a:latin typeface="+mn-lt"/>
              </a:rPr>
              <a:t> </a:t>
            </a:r>
            <a:r>
              <a:rPr lang="en-US" sz="1200" kern="1200" dirty="0" err="1">
                <a:solidFill>
                  <a:schemeClr val="tx1"/>
                </a:solidFill>
                <a:effectLst/>
                <a:latin typeface="+mn-lt"/>
              </a:rPr>
              <a:t>tecnología</a:t>
            </a:r>
            <a:r>
              <a:rPr lang="en-US" sz="1200" kern="1200" dirty="0">
                <a:solidFill>
                  <a:schemeClr val="tx1"/>
                </a:solidFill>
                <a:effectLst/>
                <a:latin typeface="+mn-lt"/>
              </a:rPr>
              <a:t> de </a:t>
            </a:r>
            <a:r>
              <a:rPr lang="en-US" sz="1200" kern="1200" dirty="0" err="1">
                <a:solidFill>
                  <a:schemeClr val="tx1"/>
                </a:solidFill>
                <a:effectLst/>
                <a:latin typeface="+mn-lt"/>
              </a:rPr>
              <a:t>inducción</a:t>
            </a:r>
            <a:r>
              <a:rPr lang="en-US" sz="1200" kern="1200" dirty="0">
                <a:solidFill>
                  <a:schemeClr val="tx1"/>
                </a:solidFill>
                <a:effectLst/>
                <a:latin typeface="+mn-lt"/>
              </a:rPr>
              <a:t> </a:t>
            </a:r>
            <a:r>
              <a:rPr lang="en-US" sz="1200" kern="1200" dirty="0" err="1">
                <a:solidFill>
                  <a:schemeClr val="tx1"/>
                </a:solidFill>
                <a:effectLst/>
                <a:latin typeface="+mn-lt"/>
              </a:rPr>
              <a:t>en</a:t>
            </a:r>
            <a:r>
              <a:rPr lang="en-US" sz="1200" kern="1200" dirty="0">
                <a:solidFill>
                  <a:schemeClr val="tx1"/>
                </a:solidFill>
                <a:effectLst/>
                <a:latin typeface="+mn-lt"/>
              </a:rPr>
              <a:t> </a:t>
            </a:r>
            <a:r>
              <a:rPr lang="en-US" sz="1200" kern="1200" dirty="0" err="1">
                <a:solidFill>
                  <a:schemeClr val="tx1"/>
                </a:solidFill>
                <a:effectLst/>
                <a:latin typeface="+mn-lt"/>
              </a:rPr>
              <a:t>lugar</a:t>
            </a:r>
            <a:r>
              <a:rPr lang="en-US" sz="1200" kern="1200" dirty="0">
                <a:solidFill>
                  <a:schemeClr val="tx1"/>
                </a:solidFill>
                <a:effectLst/>
                <a:latin typeface="+mn-lt"/>
              </a:rPr>
              <a:t> de una </a:t>
            </a:r>
            <a:r>
              <a:rPr lang="en-US" sz="1200" kern="1200" dirty="0" err="1">
                <a:solidFill>
                  <a:schemeClr val="tx1"/>
                </a:solidFill>
                <a:effectLst/>
                <a:latin typeface="+mn-lt"/>
              </a:rPr>
              <a:t>placa</a:t>
            </a:r>
            <a:r>
              <a:rPr lang="en-US" sz="1200" kern="1200" dirty="0">
                <a:solidFill>
                  <a:schemeClr val="tx1"/>
                </a:solidFill>
                <a:effectLst/>
                <a:latin typeface="+mn-lt"/>
              </a:rPr>
              <a:t> de </a:t>
            </a:r>
            <a:r>
              <a:rPr lang="en-US" sz="1200" kern="1200" dirty="0" err="1">
                <a:solidFill>
                  <a:schemeClr val="tx1"/>
                </a:solidFill>
                <a:effectLst/>
                <a:latin typeface="+mn-lt"/>
              </a:rPr>
              <a:t>contacto</a:t>
            </a:r>
            <a:r>
              <a:rPr lang="en-US" sz="1200" kern="1200" dirty="0">
                <a:solidFill>
                  <a:schemeClr val="tx1"/>
                </a:solidFill>
                <a:effectLst/>
                <a:latin typeface="+mn-lt"/>
              </a:rPr>
              <a:t>. </a:t>
            </a:r>
            <a:r>
              <a:rPr dirty="0"/>
              <a:t>Estas tarjetas no requieren contacto físico con el lector de tarjetas, sino que solo deben colocarse muy cerca del dispositivo de lectura.</a:t>
            </a:r>
            <a:r>
              <a:rPr lang="en-US" sz="1200" kern="1200" dirty="0">
                <a:solidFill>
                  <a:schemeClr val="tx1"/>
                </a:solidFill>
                <a:effectLst/>
                <a:latin typeface="+mn-lt"/>
              </a:rPr>
              <a:t> </a:t>
            </a:r>
            <a:r>
              <a:rPr dirty="0"/>
              <a:t>También se han desarrollado tarjetas "Súper" inteligentes que tienen una batería interna, una pequeña pantalla LCD y un teclado integrado.</a:t>
            </a:r>
            <a:r>
              <a:rPr lang="en-US" sz="1200" kern="1200" dirty="0">
                <a:solidFill>
                  <a:schemeClr val="tx1"/>
                </a:solidFill>
                <a:effectLst/>
                <a:latin typeface="+mn-lt"/>
              </a:rPr>
              <a:t> </a:t>
            </a:r>
            <a:r>
              <a:rPr dirty="0"/>
              <a:t>Estas tarjetas tienen un nivel de seguridad significativamente mejorado.</a:t>
            </a:r>
          </a:p>
          <a:p>
            <a:r>
              <a:rPr dirty="0"/>
              <a:t>La mayoría de los datos y funciones de las tarjetas inteligentes suelen estar protegidos por un código personal secreto (llamado número de identificación personal o PIN) y se puede acceder a los datos en la tarjeta después de introducir el código correcto en el teclado de la computadora, en el teclado del lector de tarjetas (o la tarjeta súper inteligente en sí).</a:t>
            </a:r>
          </a:p>
          <a:p>
            <a:endParaRPr lang="es-ES" sz="1200" kern="1200" dirty="0">
              <a:solidFill>
                <a:schemeClr val="tx1"/>
              </a:solidFill>
              <a:effectLst/>
              <a:latin typeface="+mn-lt"/>
              <a:ea typeface="+mn-ea"/>
              <a:cs typeface="+mn-cs"/>
            </a:endParaRPr>
          </a:p>
          <a:p>
            <a:r>
              <a:rPr lang="en-US" sz="1200" kern="1200" dirty="0" err="1">
                <a:solidFill>
                  <a:schemeClr val="tx1"/>
                </a:solidFill>
                <a:effectLst/>
                <a:latin typeface="+mn-lt"/>
              </a:rPr>
              <a:t>Existen</a:t>
            </a:r>
            <a:r>
              <a:rPr lang="en-US" sz="1200" kern="1200" dirty="0">
                <a:solidFill>
                  <a:schemeClr val="tx1"/>
                </a:solidFill>
                <a:effectLst/>
                <a:latin typeface="+mn-lt"/>
              </a:rPr>
              <a:t> </a:t>
            </a:r>
            <a:r>
              <a:rPr lang="en-US" sz="1200" kern="1200" dirty="0" err="1">
                <a:solidFill>
                  <a:schemeClr val="tx1"/>
                </a:solidFill>
                <a:effectLst/>
                <a:latin typeface="+mn-lt"/>
              </a:rPr>
              <a:t>algunas</a:t>
            </a:r>
            <a:r>
              <a:rPr lang="en-US" sz="1200" kern="1200" dirty="0">
                <a:solidFill>
                  <a:schemeClr val="tx1"/>
                </a:solidFill>
                <a:effectLst/>
                <a:latin typeface="+mn-lt"/>
              </a:rPr>
              <a:t> </a:t>
            </a:r>
            <a:r>
              <a:rPr lang="en-US" sz="1200" kern="1200" dirty="0" err="1">
                <a:solidFill>
                  <a:schemeClr val="tx1"/>
                </a:solidFill>
                <a:effectLst/>
                <a:latin typeface="+mn-lt"/>
              </a:rPr>
              <a:t>reglas</a:t>
            </a:r>
            <a:r>
              <a:rPr lang="en-US" sz="1200" kern="1200" dirty="0">
                <a:solidFill>
                  <a:schemeClr val="tx1"/>
                </a:solidFill>
                <a:effectLst/>
                <a:latin typeface="+mn-lt"/>
              </a:rPr>
              <a:t> para </a:t>
            </a:r>
            <a:r>
              <a:rPr lang="en-US" sz="1200" kern="1200" dirty="0" err="1">
                <a:solidFill>
                  <a:schemeClr val="tx1"/>
                </a:solidFill>
                <a:effectLst/>
                <a:latin typeface="+mn-lt"/>
              </a:rPr>
              <a:t>manejar</a:t>
            </a:r>
            <a:r>
              <a:rPr lang="en-US" sz="1200" kern="1200" dirty="0">
                <a:solidFill>
                  <a:schemeClr val="tx1"/>
                </a:solidFill>
                <a:effectLst/>
                <a:latin typeface="+mn-lt"/>
              </a:rPr>
              <a:t> </a:t>
            </a:r>
            <a:r>
              <a:rPr lang="en-US" sz="1200" kern="1200" dirty="0" err="1">
                <a:solidFill>
                  <a:schemeClr val="tx1"/>
                </a:solidFill>
                <a:effectLst/>
                <a:latin typeface="+mn-lt"/>
              </a:rPr>
              <a:t>tarjetas</a:t>
            </a:r>
            <a:r>
              <a:rPr lang="en-US" sz="1200" kern="1200" dirty="0">
                <a:solidFill>
                  <a:schemeClr val="tx1"/>
                </a:solidFill>
                <a:effectLst/>
                <a:latin typeface="+mn-lt"/>
              </a:rPr>
              <a:t> </a:t>
            </a:r>
            <a:r>
              <a:rPr lang="en-US" sz="1200" kern="1200" dirty="0" err="1">
                <a:solidFill>
                  <a:schemeClr val="tx1"/>
                </a:solidFill>
                <a:effectLst/>
                <a:latin typeface="+mn-lt"/>
              </a:rPr>
              <a:t>inteligentes</a:t>
            </a:r>
            <a:r>
              <a:rPr lang="en-US" sz="1200" kern="1200" dirty="0">
                <a:solidFill>
                  <a:schemeClr val="tx1"/>
                </a:solidFill>
                <a:effectLst/>
                <a:latin typeface="+mn-lt"/>
              </a:rPr>
              <a:t>:</a:t>
            </a:r>
          </a:p>
          <a:p>
            <a:r>
              <a:rPr lang="en-US" sz="1200" kern="1200" dirty="0">
                <a:solidFill>
                  <a:schemeClr val="tx1"/>
                </a:solidFill>
                <a:effectLst/>
                <a:latin typeface="+mn-lt"/>
              </a:rPr>
              <a:t>• No la </a:t>
            </a:r>
            <a:r>
              <a:rPr lang="en-US" sz="1200" kern="1200" dirty="0" err="1">
                <a:solidFill>
                  <a:schemeClr val="tx1"/>
                </a:solidFill>
                <a:effectLst/>
                <a:latin typeface="+mn-lt"/>
              </a:rPr>
              <a:t>doble</a:t>
            </a:r>
            <a:r>
              <a:rPr lang="en-US" sz="1200" kern="1200" dirty="0">
                <a:solidFill>
                  <a:schemeClr val="tx1"/>
                </a:solidFill>
                <a:effectLst/>
                <a:latin typeface="+mn-lt"/>
              </a:rPr>
              <a:t>;</a:t>
            </a:r>
          </a:p>
          <a:p>
            <a:r>
              <a:rPr lang="en-US" sz="1200" kern="1200" dirty="0">
                <a:solidFill>
                  <a:schemeClr val="tx1"/>
                </a:solidFill>
                <a:effectLst/>
                <a:latin typeface="+mn-lt"/>
              </a:rPr>
              <a:t>• No la </a:t>
            </a:r>
            <a:r>
              <a:rPr lang="en-US" sz="1200" kern="1200" dirty="0" err="1">
                <a:solidFill>
                  <a:schemeClr val="tx1"/>
                </a:solidFill>
                <a:effectLst/>
                <a:latin typeface="+mn-lt"/>
              </a:rPr>
              <a:t>exponga</a:t>
            </a:r>
            <a:r>
              <a:rPr lang="en-US" sz="1200" kern="1200" dirty="0">
                <a:solidFill>
                  <a:schemeClr val="tx1"/>
                </a:solidFill>
                <a:effectLst/>
                <a:latin typeface="+mn-lt"/>
              </a:rPr>
              <a:t> a </a:t>
            </a:r>
            <a:r>
              <a:rPr lang="en-US" sz="1200" kern="1200" dirty="0" err="1">
                <a:solidFill>
                  <a:schemeClr val="tx1"/>
                </a:solidFill>
                <a:effectLst/>
                <a:latin typeface="+mn-lt"/>
              </a:rPr>
              <a:t>temperaturas</a:t>
            </a:r>
            <a:r>
              <a:rPr lang="en-US" sz="1200" kern="1200" dirty="0">
                <a:solidFill>
                  <a:schemeClr val="tx1"/>
                </a:solidFill>
                <a:effectLst/>
                <a:latin typeface="+mn-lt"/>
              </a:rPr>
              <a:t> </a:t>
            </a:r>
            <a:r>
              <a:rPr lang="en-US" sz="1200" kern="1200" dirty="0" err="1">
                <a:solidFill>
                  <a:schemeClr val="tx1"/>
                </a:solidFill>
                <a:effectLst/>
                <a:latin typeface="+mn-lt"/>
              </a:rPr>
              <a:t>extremas</a:t>
            </a:r>
            <a:r>
              <a:rPr lang="en-US" sz="1200" kern="1200" dirty="0">
                <a:solidFill>
                  <a:schemeClr val="tx1"/>
                </a:solidFill>
                <a:effectLst/>
                <a:latin typeface="+mn-lt"/>
              </a:rPr>
              <a:t>;</a:t>
            </a:r>
          </a:p>
          <a:p>
            <a:r>
              <a:rPr lang="en-US" sz="1200" kern="1200" dirty="0">
                <a:solidFill>
                  <a:schemeClr val="tx1"/>
                </a:solidFill>
                <a:effectLst/>
                <a:latin typeface="+mn-lt"/>
              </a:rPr>
              <a:t>• No toque la </a:t>
            </a:r>
            <a:r>
              <a:rPr lang="en-US" sz="1200" kern="1200" dirty="0" err="1">
                <a:solidFill>
                  <a:schemeClr val="tx1"/>
                </a:solidFill>
                <a:effectLst/>
                <a:latin typeface="+mn-lt"/>
              </a:rPr>
              <a:t>placa</a:t>
            </a:r>
            <a:r>
              <a:rPr lang="en-US" sz="1200" kern="1200" dirty="0">
                <a:solidFill>
                  <a:schemeClr val="tx1"/>
                </a:solidFill>
                <a:effectLst/>
                <a:latin typeface="+mn-lt"/>
              </a:rPr>
              <a:t> de </a:t>
            </a:r>
            <a:r>
              <a:rPr lang="en-US" sz="1200" kern="1200" dirty="0" err="1">
                <a:solidFill>
                  <a:schemeClr val="tx1"/>
                </a:solidFill>
                <a:effectLst/>
                <a:latin typeface="+mn-lt"/>
              </a:rPr>
              <a:t>contacto</a:t>
            </a:r>
            <a:r>
              <a:rPr lang="en-US" sz="1200" kern="1200" dirty="0">
                <a:solidFill>
                  <a:schemeClr val="tx1"/>
                </a:solidFill>
                <a:effectLst/>
                <a:latin typeface="+mn-lt"/>
              </a:rPr>
              <a:t> </a:t>
            </a:r>
            <a:r>
              <a:rPr lang="en-US" sz="1200" kern="1200" dirty="0" err="1">
                <a:solidFill>
                  <a:schemeClr val="tx1"/>
                </a:solidFill>
                <a:effectLst/>
                <a:latin typeface="+mn-lt"/>
              </a:rPr>
              <a:t>eléctrico</a:t>
            </a:r>
            <a:r>
              <a:rPr lang="en-US" sz="1200" kern="1200" dirty="0">
                <a:solidFill>
                  <a:schemeClr val="tx1"/>
                </a:solidFill>
                <a:effectLst/>
                <a:latin typeface="+mn-lt"/>
              </a:rPr>
              <a:t>;</a:t>
            </a:r>
          </a:p>
          <a:p>
            <a:r>
              <a:rPr lang="en-US" sz="1200" kern="1200" dirty="0">
                <a:solidFill>
                  <a:schemeClr val="tx1"/>
                </a:solidFill>
                <a:effectLst/>
                <a:latin typeface="+mn-lt"/>
              </a:rPr>
              <a:t>• </a:t>
            </a:r>
            <a:r>
              <a:rPr lang="en-US" sz="1200" kern="1200" dirty="0" err="1">
                <a:solidFill>
                  <a:schemeClr val="tx1"/>
                </a:solidFill>
                <a:effectLst/>
                <a:latin typeface="+mn-lt"/>
              </a:rPr>
              <a:t>Proteja</a:t>
            </a:r>
            <a:r>
              <a:rPr lang="en-US" sz="1200" kern="1200" dirty="0">
                <a:solidFill>
                  <a:schemeClr val="tx1"/>
                </a:solidFill>
                <a:effectLst/>
                <a:latin typeface="+mn-lt"/>
              </a:rPr>
              <a:t> contra </a:t>
            </a:r>
            <a:r>
              <a:rPr lang="en-US" sz="1200" kern="1200" dirty="0" err="1">
                <a:solidFill>
                  <a:schemeClr val="tx1"/>
                </a:solidFill>
                <a:effectLst/>
                <a:latin typeface="+mn-lt"/>
              </a:rPr>
              <a:t>arañazos</a:t>
            </a:r>
            <a:r>
              <a:rPr lang="en-US" sz="1200" kern="1200" dirty="0">
                <a:solidFill>
                  <a:schemeClr val="tx1"/>
                </a:solidFill>
                <a:effectLst/>
                <a:latin typeface="+mn-lt"/>
              </a:rPr>
              <a:t>, </a:t>
            </a:r>
            <a:r>
              <a:rPr lang="en-US" sz="1200" kern="1200" dirty="0" err="1">
                <a:solidFill>
                  <a:schemeClr val="tx1"/>
                </a:solidFill>
                <a:effectLst/>
                <a:latin typeface="+mn-lt"/>
              </a:rPr>
              <a:t>líquidos</a:t>
            </a:r>
            <a:r>
              <a:rPr lang="en-US" sz="1200" kern="1200" dirty="0">
                <a:solidFill>
                  <a:schemeClr val="tx1"/>
                </a:solidFill>
                <a:effectLst/>
                <a:latin typeface="+mn-lt"/>
              </a:rPr>
              <a:t>, </a:t>
            </a:r>
            <a:r>
              <a:rPr lang="en-US" sz="1200" kern="1200" dirty="0" err="1">
                <a:solidFill>
                  <a:schemeClr val="tx1"/>
                </a:solidFill>
                <a:effectLst/>
                <a:latin typeface="+mn-lt"/>
              </a:rPr>
              <a:t>influencias</a:t>
            </a:r>
            <a:r>
              <a:rPr lang="en-US" sz="1200" kern="1200" dirty="0">
                <a:solidFill>
                  <a:schemeClr val="tx1"/>
                </a:solidFill>
                <a:effectLst/>
                <a:latin typeface="+mn-lt"/>
              </a:rPr>
              <a:t> </a:t>
            </a:r>
            <a:r>
              <a:rPr lang="en-US" sz="1200" kern="1200" dirty="0" err="1">
                <a:solidFill>
                  <a:schemeClr val="tx1"/>
                </a:solidFill>
                <a:effectLst/>
                <a:latin typeface="+mn-lt"/>
              </a:rPr>
              <a:t>magnéticas</a:t>
            </a:r>
            <a:r>
              <a:rPr lang="en-US" sz="1200" kern="1200" dirty="0">
                <a:solidFill>
                  <a:schemeClr val="tx1"/>
                </a:solidFill>
                <a:effectLst/>
                <a:latin typeface="+mn-lt"/>
              </a:rPr>
              <a:t>, etc.</a:t>
            </a:r>
          </a:p>
          <a:p>
            <a:r>
              <a:rPr lang="en-US" sz="1200" kern="1200" dirty="0">
                <a:solidFill>
                  <a:schemeClr val="tx1"/>
                </a:solidFill>
                <a:effectLst/>
                <a:latin typeface="+mn-lt"/>
              </a:rPr>
              <a:t>• </a:t>
            </a:r>
            <a:r>
              <a:rPr lang="en-US" sz="1200" kern="1200" dirty="0" err="1">
                <a:solidFill>
                  <a:schemeClr val="tx1"/>
                </a:solidFill>
                <a:effectLst/>
                <a:latin typeface="+mn-lt"/>
              </a:rPr>
              <a:t>Trate</a:t>
            </a:r>
            <a:r>
              <a:rPr lang="en-US" sz="1200" kern="1200" dirty="0">
                <a:solidFill>
                  <a:schemeClr val="tx1"/>
                </a:solidFill>
                <a:effectLst/>
                <a:latin typeface="+mn-lt"/>
              </a:rPr>
              <a:t> de </a:t>
            </a:r>
            <a:r>
              <a:rPr lang="en-US" sz="1200" kern="1200" dirty="0" err="1">
                <a:solidFill>
                  <a:schemeClr val="tx1"/>
                </a:solidFill>
                <a:effectLst/>
                <a:latin typeface="+mn-lt"/>
              </a:rPr>
              <a:t>averiguar</a:t>
            </a:r>
            <a:r>
              <a:rPr lang="en-US" sz="1200" kern="1200" dirty="0">
                <a:solidFill>
                  <a:schemeClr val="tx1"/>
                </a:solidFill>
                <a:effectLst/>
                <a:latin typeface="+mn-lt"/>
              </a:rPr>
              <a:t> el PIN (</a:t>
            </a:r>
            <a:r>
              <a:rPr lang="en-US" sz="1200" kern="1200" dirty="0" err="1">
                <a:solidFill>
                  <a:schemeClr val="tx1"/>
                </a:solidFill>
                <a:effectLst/>
                <a:latin typeface="+mn-lt"/>
              </a:rPr>
              <a:t>busque</a:t>
            </a:r>
            <a:r>
              <a:rPr lang="en-US" sz="1200" kern="1200" dirty="0">
                <a:solidFill>
                  <a:schemeClr val="tx1"/>
                </a:solidFill>
                <a:effectLst/>
                <a:latin typeface="+mn-lt"/>
              </a:rPr>
              <a:t> que </a:t>
            </a:r>
            <a:r>
              <a:rPr lang="en-US" sz="1200" kern="1200" dirty="0" err="1">
                <a:solidFill>
                  <a:schemeClr val="tx1"/>
                </a:solidFill>
                <a:effectLst/>
                <a:latin typeface="+mn-lt"/>
              </a:rPr>
              <a:t>esté</a:t>
            </a:r>
            <a:r>
              <a:rPr lang="en-US" sz="1200" kern="1200" dirty="0">
                <a:solidFill>
                  <a:schemeClr val="tx1"/>
                </a:solidFill>
                <a:effectLst/>
                <a:latin typeface="+mn-lt"/>
              </a:rPr>
              <a:t> </a:t>
            </a:r>
            <a:r>
              <a:rPr lang="en-US" sz="1200" kern="1200" dirty="0" err="1">
                <a:solidFill>
                  <a:schemeClr val="tx1"/>
                </a:solidFill>
                <a:effectLst/>
                <a:latin typeface="+mn-lt"/>
              </a:rPr>
              <a:t>guardado</a:t>
            </a:r>
            <a:r>
              <a:rPr lang="en-US" sz="1200" kern="1200" dirty="0">
                <a:solidFill>
                  <a:schemeClr val="tx1"/>
                </a:solidFill>
                <a:effectLst/>
                <a:latin typeface="+mn-lt"/>
              </a:rPr>
              <a:t> con la </a:t>
            </a:r>
            <a:r>
              <a:rPr lang="en-US" sz="1200" kern="1200" dirty="0" err="1">
                <a:solidFill>
                  <a:schemeClr val="tx1"/>
                </a:solidFill>
                <a:effectLst/>
                <a:latin typeface="+mn-lt"/>
              </a:rPr>
              <a:t>tarjeta</a:t>
            </a:r>
            <a:r>
              <a:rPr lang="en-US" sz="1200" kern="1200" dirty="0">
                <a:solidFill>
                  <a:schemeClr val="tx1"/>
                </a:solidFill>
                <a:effectLst/>
                <a:latin typeface="+mn-lt"/>
              </a:rPr>
              <a:t> o </a:t>
            </a:r>
            <a:r>
              <a:rPr lang="en-US" sz="1200" kern="1200" dirty="0" err="1">
                <a:solidFill>
                  <a:schemeClr val="tx1"/>
                </a:solidFill>
                <a:effectLst/>
                <a:latin typeface="+mn-lt"/>
              </a:rPr>
              <a:t>pregunte</a:t>
            </a:r>
            <a:r>
              <a:rPr lang="en-US" sz="1200" kern="1200" dirty="0">
                <a:solidFill>
                  <a:schemeClr val="tx1"/>
                </a:solidFill>
                <a:effectLst/>
                <a:latin typeface="+mn-lt"/>
              </a:rPr>
              <a:t> a </a:t>
            </a:r>
            <a:r>
              <a:rPr lang="en-US" sz="1200" kern="1200" dirty="0" err="1">
                <a:solidFill>
                  <a:schemeClr val="tx1"/>
                </a:solidFill>
                <a:effectLst/>
                <a:latin typeface="+mn-lt"/>
              </a:rPr>
              <a:t>usuarios</a:t>
            </a:r>
            <a:r>
              <a:rPr lang="en-US" sz="1200" kern="1200" dirty="0">
                <a:solidFill>
                  <a:schemeClr val="tx1"/>
                </a:solidFill>
                <a:effectLst/>
                <a:latin typeface="+mn-lt"/>
              </a:rPr>
              <a:t> </a:t>
            </a:r>
            <a:r>
              <a:rPr lang="en-US" sz="1200" kern="1200" dirty="0" err="1">
                <a:solidFill>
                  <a:schemeClr val="tx1"/>
                </a:solidFill>
                <a:effectLst/>
                <a:latin typeface="+mn-lt"/>
              </a:rPr>
              <a:t>fiables</a:t>
            </a:r>
            <a:r>
              <a:rPr lang="en-US" sz="1200" kern="1200" dirty="0">
                <a:solidFill>
                  <a:schemeClr val="tx1"/>
                </a:solidFill>
                <a:effectLst/>
                <a:latin typeface="+mn-lt"/>
              </a:rPr>
              <a:t>).</a:t>
            </a:r>
          </a:p>
          <a:p>
            <a:r>
              <a:rPr dirty="0"/>
              <a:t>• No intente obtener acceso a los datos/funciones en la tarjeta, incluso cuando un posible sospechoso afirme haberle dicho el PIN.</a:t>
            </a:r>
            <a:r>
              <a:rPr lang="en-US" sz="1200" kern="1200" dirty="0">
                <a:solidFill>
                  <a:schemeClr val="tx1"/>
                </a:solidFill>
                <a:effectLst/>
                <a:latin typeface="+mn-lt"/>
              </a:rPr>
              <a:t> </a:t>
            </a:r>
            <a:r>
              <a:rPr dirty="0"/>
              <a:t>Varios intentos de introducir un PIN falso pueden provocar la pérdida irrevocable de datos y la tarjeta se bloquea (en algunos casos, es posible desbloquear la tarjeta mediante otro código personal secreto llamado clave de desbloqueo personal o PUK).</a:t>
            </a:r>
          </a:p>
          <a:p>
            <a:r>
              <a:rPr dirty="0"/>
              <a:t>• Fotografíe/anote/copie la información impresa en la tarjeta (por ejemplo, identificación del titular de la tarjeta, números de cuenta, compañías de tarjetas de crédito, contactos comerciales, etc.).</a:t>
            </a:r>
          </a:p>
          <a:p>
            <a:r>
              <a:rPr lang="en-US" sz="1200" kern="1200" dirty="0">
                <a:solidFill>
                  <a:schemeClr val="tx1"/>
                </a:solidFill>
                <a:effectLst/>
                <a:latin typeface="+mn-lt"/>
              </a:rPr>
              <a:t>• Si </a:t>
            </a:r>
            <a:r>
              <a:rPr lang="en-US" sz="1200" kern="1200" dirty="0" err="1">
                <a:solidFill>
                  <a:schemeClr val="tx1"/>
                </a:solidFill>
                <a:effectLst/>
                <a:latin typeface="+mn-lt"/>
              </a:rPr>
              <a:t>está</a:t>
            </a:r>
            <a:r>
              <a:rPr lang="en-US" sz="1200" kern="1200" dirty="0">
                <a:solidFill>
                  <a:schemeClr val="tx1"/>
                </a:solidFill>
                <a:effectLst/>
                <a:latin typeface="+mn-lt"/>
              </a:rPr>
              <a:t> </a:t>
            </a:r>
            <a:r>
              <a:rPr lang="en-US" sz="1200" kern="1200" dirty="0" err="1">
                <a:solidFill>
                  <a:schemeClr val="tx1"/>
                </a:solidFill>
                <a:effectLst/>
                <a:latin typeface="+mn-lt"/>
              </a:rPr>
              <a:t>presente</a:t>
            </a:r>
            <a:r>
              <a:rPr lang="en-US" sz="1200" kern="1200" dirty="0">
                <a:solidFill>
                  <a:schemeClr val="tx1"/>
                </a:solidFill>
                <a:effectLst/>
                <a:latin typeface="+mn-lt"/>
              </a:rPr>
              <a:t>, </a:t>
            </a:r>
            <a:r>
              <a:rPr lang="en-US" sz="1200" kern="1200" dirty="0" err="1">
                <a:solidFill>
                  <a:schemeClr val="tx1"/>
                </a:solidFill>
                <a:effectLst/>
                <a:latin typeface="+mn-lt"/>
              </a:rPr>
              <a:t>también</a:t>
            </a:r>
            <a:r>
              <a:rPr lang="en-US" sz="1200" kern="1200" dirty="0">
                <a:solidFill>
                  <a:schemeClr val="tx1"/>
                </a:solidFill>
                <a:effectLst/>
                <a:latin typeface="+mn-lt"/>
              </a:rPr>
              <a:t> </a:t>
            </a:r>
            <a:r>
              <a:rPr lang="en-US" sz="1200" kern="1200" dirty="0" err="1">
                <a:solidFill>
                  <a:schemeClr val="tx1"/>
                </a:solidFill>
                <a:effectLst/>
                <a:latin typeface="+mn-lt"/>
              </a:rPr>
              <a:t>muestre</a:t>
            </a:r>
            <a:r>
              <a:rPr lang="en-US" sz="1200" kern="1200" dirty="0">
                <a:solidFill>
                  <a:schemeClr val="tx1"/>
                </a:solidFill>
                <a:effectLst/>
                <a:latin typeface="+mn-lt"/>
              </a:rPr>
              <a:t> </a:t>
            </a:r>
            <a:r>
              <a:rPr lang="en-US" sz="1200" kern="1200" dirty="0" err="1">
                <a:solidFill>
                  <a:schemeClr val="tx1"/>
                </a:solidFill>
                <a:effectLst/>
                <a:latin typeface="+mn-lt"/>
              </a:rPr>
              <a:t>cualquier</a:t>
            </a:r>
            <a:r>
              <a:rPr lang="en-US" sz="1200" kern="1200" dirty="0">
                <a:solidFill>
                  <a:schemeClr val="tx1"/>
                </a:solidFill>
                <a:effectLst/>
                <a:latin typeface="+mn-lt"/>
              </a:rPr>
              <a:t> lector de </a:t>
            </a:r>
            <a:r>
              <a:rPr lang="en-US" sz="1200" kern="1200" dirty="0" err="1">
                <a:solidFill>
                  <a:schemeClr val="tx1"/>
                </a:solidFill>
                <a:effectLst/>
                <a:latin typeface="+mn-lt"/>
              </a:rPr>
              <a:t>tarjeta</a:t>
            </a:r>
            <a:r>
              <a:rPr lang="en-US" sz="1200" kern="1200" dirty="0">
                <a:solidFill>
                  <a:schemeClr val="tx1"/>
                </a:solidFill>
                <a:effectLst/>
                <a:latin typeface="+mn-lt"/>
              </a:rPr>
              <a:t> </a:t>
            </a:r>
            <a:r>
              <a:rPr lang="en-US" sz="1200" kern="1200" dirty="0" err="1">
                <a:solidFill>
                  <a:schemeClr val="tx1"/>
                </a:solidFill>
                <a:effectLst/>
                <a:latin typeface="+mn-lt"/>
              </a:rPr>
              <a:t>inteligente</a:t>
            </a:r>
            <a:r>
              <a:rPr lang="en-US" sz="1200" kern="1200" dirty="0">
                <a:solidFill>
                  <a:schemeClr val="tx1"/>
                </a:solidFill>
                <a:effectLst/>
                <a:latin typeface="+mn-lt"/>
              </a:rPr>
              <a:t> </a:t>
            </a:r>
            <a:r>
              <a:rPr lang="en-US" sz="1200" kern="1200" dirty="0" err="1">
                <a:solidFill>
                  <a:schemeClr val="tx1"/>
                </a:solidFill>
                <a:effectLst/>
                <a:latin typeface="+mn-lt"/>
              </a:rPr>
              <a:t>encontrado</a:t>
            </a:r>
            <a:r>
              <a:rPr lang="en-US" sz="1200" kern="1200" dirty="0">
                <a:solidFill>
                  <a:schemeClr val="tx1"/>
                </a:solidFill>
                <a:effectLst/>
                <a:latin typeface="+mn-lt"/>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123</a:t>
            </a:fld>
            <a:endParaRPr lang="es-ES"/>
          </a:p>
        </p:txBody>
      </p:sp>
    </p:spTree>
    <p:extLst>
      <p:ext uri="{BB962C8B-B14F-4D97-AF65-F5344CB8AC3E}">
        <p14:creationId xmlns:p14="http://schemas.microsoft.com/office/powerpoint/2010/main" val="1161308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124</a:t>
            </a:fld>
            <a:endParaRPr lang="es-ES"/>
          </a:p>
        </p:txBody>
      </p:sp>
    </p:spTree>
    <p:extLst>
      <p:ext uri="{BB962C8B-B14F-4D97-AF65-F5344CB8AC3E}">
        <p14:creationId xmlns:p14="http://schemas.microsoft.com/office/powerpoint/2010/main" val="3793312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Esta tabla debe imprimirse y el formador puede usarla para demostrar los procesos a seguir en la confiscación de pruebas electrónicas.</a:t>
            </a:r>
            <a:endParaRPr lang="es-E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125</a:t>
            </a:fld>
            <a:endParaRPr lang="es-ES"/>
          </a:p>
        </p:txBody>
      </p:sp>
    </p:spTree>
    <p:extLst>
      <p:ext uri="{BB962C8B-B14F-4D97-AF65-F5344CB8AC3E}">
        <p14:creationId xmlns:p14="http://schemas.microsoft.com/office/powerpoint/2010/main" val="11260566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126</a:t>
            </a:fld>
            <a:endParaRPr lang="es-ES"/>
          </a:p>
        </p:txBody>
      </p:sp>
    </p:spTree>
    <p:extLst>
      <p:ext uri="{BB962C8B-B14F-4D97-AF65-F5344CB8AC3E}">
        <p14:creationId xmlns:p14="http://schemas.microsoft.com/office/powerpoint/2010/main" val="10244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26D4931D-9A67-4551-B03D-BBCABF7283DA}" type="datetime1">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5230244-339A-49CD-A0B9-1831591FB3C5}" type="datetime1">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622BB62-BF4B-4F5C-A56C-FE808AD20DC1}" type="datetime1">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2369CF0-65FA-4E39-9DE4-5062E968DD56}" type="datetime1">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BC7C73B-485A-483D-9A92-E67B3B3C5553}" type="datetime1">
              <a:rPr lang="en-US" smtClean="0"/>
              <a:t>1/25/2019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49975ED8-7B58-415C-AE0B-D0017E860DFB}" type="datetime1">
              <a:rPr lang="en-US" smtClean="0"/>
              <a:t>1/25/2019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99CBED3-35DC-434B-801D-5CCAAEE4DFC0}" type="datetime1">
              <a:rPr lang="en-US" smtClean="0"/>
              <a:t>1/25/2019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A0C9309-51DB-4A84-90CB-2062459F28FE}" type="datetime1">
              <a:rPr lang="en-US" smtClean="0"/>
              <a:t>1/25/2019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7A918-6773-444A-9151-498C765B5A72}" type="datetime1">
              <a:rPr lang="en-US" smtClean="0"/>
              <a:t>1/25/2019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F325C92C-4780-445E-BC0B-1C24DC357422}" type="datetime1">
              <a:rPr lang="en-US" smtClean="0"/>
              <a:t>1/25/2019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C249E2D6-BA90-44FB-AE5A-501BEA6DAF1E}" type="datetime1">
              <a:rPr lang="en-US" smtClean="0"/>
              <a:t>1/25/2019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CD675-4071-4A74-925E-6CE8DC9F7E78}" type="datetime1">
              <a:rPr lang="en-US" smtClean="0"/>
              <a:t>1/25/2019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20EB3-92EE-104B-92CD-26C09B1518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1.png"/><Relationship Id="rId4" Type="http://schemas.openxmlformats.org/officeDocument/2006/relationships/oleObject" Target="../embeddings/oleObject1.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audio" Target="../media/audio7.bin"/><Relationship Id="rId3" Type="http://schemas.openxmlformats.org/officeDocument/2006/relationships/audio" Target="../media/audio2.bin"/><Relationship Id="rId7" Type="http://schemas.openxmlformats.org/officeDocument/2006/relationships/audio" Target="../media/audio6.bin"/><Relationship Id="rId2" Type="http://schemas.openxmlformats.org/officeDocument/2006/relationships/audio" Target="../media/audio1.bin"/><Relationship Id="rId1" Type="http://schemas.openxmlformats.org/officeDocument/2006/relationships/slideLayout" Target="../slideLayouts/slideLayout2.xml"/><Relationship Id="rId6" Type="http://schemas.openxmlformats.org/officeDocument/2006/relationships/audio" Target="../media/audio5.bin"/><Relationship Id="rId11" Type="http://schemas.openxmlformats.org/officeDocument/2006/relationships/audio" Target="NULL"/><Relationship Id="rId5" Type="http://schemas.openxmlformats.org/officeDocument/2006/relationships/audio" Target="../media/audio4.bin"/><Relationship Id="rId10" Type="http://schemas.openxmlformats.org/officeDocument/2006/relationships/audio" Target="../media/audio9.bin"/><Relationship Id="rId4" Type="http://schemas.openxmlformats.org/officeDocument/2006/relationships/audio" Target="../media/audio3.bin"/><Relationship Id="rId9" Type="http://schemas.openxmlformats.org/officeDocument/2006/relationships/audio" Target="../media/audio8.bin"/></Relationships>
</file>

<file path=ppt/slides/_rels/slide1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2.emf"/><Relationship Id="rId7" Type="http://schemas.openxmlformats.org/officeDocument/2006/relationships/image" Target="../media/image86.em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83.emf"/></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jpeg"/></Relationships>
</file>

<file path=ppt/slides/_rels/slide15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1.jpeg"/></Relationships>
</file>

<file path=ppt/slides/_rels/slide1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5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08.png"/><Relationship Id="rId4" Type="http://schemas.openxmlformats.org/officeDocument/2006/relationships/diagramLayout" Target="../diagrams/layout1.xml"/><Relationship Id="rId9" Type="http://schemas.openxmlformats.org/officeDocument/2006/relationships/image" Target="../media/image107.png"/></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6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16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tiff"/></Relationships>
</file>

<file path=ppt/slides/_rels/slide23.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tiff"/></Relationships>
</file>

<file path=ppt/slides/_rels/slide2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wdp"/></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8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8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Formación introductoria sobre ciberdelincuencia para jueces y fiscales</a:t>
            </a:r>
            <a:endParaRPr lang="es-ES" b="1" dirty="0"/>
          </a:p>
        </p:txBody>
      </p:sp>
      <p:sp>
        <p:nvSpPr>
          <p:cNvPr id="3" name="Subtitle 2"/>
          <p:cNvSpPr>
            <a:spLocks noGrp="1"/>
          </p:cNvSpPr>
          <p:nvPr>
            <p:ph type="subTitle" idx="1"/>
          </p:nvPr>
        </p:nvSpPr>
        <p:spPr>
          <a:xfrm>
            <a:off x="1016000" y="3886200"/>
            <a:ext cx="7442200" cy="1752600"/>
          </a:xfrm>
        </p:spPr>
        <p:txBody>
          <a:bodyPr/>
          <a:lstStyle/>
          <a:p>
            <a:r>
              <a:rPr dirty="0"/>
              <a:t>Sesiones 1.3.3</a:t>
            </a:r>
          </a:p>
          <a:p>
            <a:r>
              <a:rPr dirty="0"/>
              <a:t>Práctica y procedimiento de prueba electrónica</a:t>
            </a:r>
            <a:endParaRPr lang="es-ES" dirty="0"/>
          </a:p>
        </p:txBody>
      </p:sp>
      <p:sp>
        <p:nvSpPr>
          <p:cNvPr id="5" name="Slide Number Placeholder 4"/>
          <p:cNvSpPr>
            <a:spLocks noGrp="1"/>
          </p:cNvSpPr>
          <p:nvPr>
            <p:ph type="sldNum" sz="quarter" idx="12"/>
          </p:nvPr>
        </p:nvSpPr>
        <p:spPr/>
        <p:txBody>
          <a:bodyPr/>
          <a:lstStyle/>
          <a:p>
            <a:r>
              <a:rPr dirty="0"/>
              <a:t>!</a:t>
            </a:r>
            <a:fld id="{CBD56858-EB0B-D04D-B23C-7A827FD60C9F}" type="slidenum">
              <a:rPr lang="en-US" smtClean="0"/>
              <a:pPr/>
              <a:t>1</a:t>
            </a:fld>
            <a:endParaRPr lang="es-ES" dirty="0"/>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Prueba electrónica</a:t>
            </a:r>
            <a:endParaRPr lang="es-ES" b="1" dirty="0"/>
          </a:p>
        </p:txBody>
      </p:sp>
      <p:sp>
        <p:nvSpPr>
          <p:cNvPr id="3" name="Content Placeholder 2"/>
          <p:cNvSpPr>
            <a:spLocks noGrp="1"/>
          </p:cNvSpPr>
          <p:nvPr>
            <p:ph idx="1"/>
          </p:nvPr>
        </p:nvSpPr>
        <p:spPr>
          <a:xfrm>
            <a:off x="457200" y="1600200"/>
            <a:ext cx="8229600" cy="4907038"/>
          </a:xfrm>
        </p:spPr>
        <p:txBody>
          <a:bodyPr>
            <a:normAutofit fontScale="92500" lnSpcReduction="10000"/>
          </a:bodyPr>
          <a:lstStyle/>
          <a:p>
            <a:pPr marL="93663" indent="-3175" algn="just">
              <a:buNone/>
            </a:pPr>
            <a:r>
              <a:rPr dirty="0"/>
              <a:t>No existe una definición de prueba electrónica aceptada internacionalmente. Sin embargo, en todos los países hay regulaciones que contienen preceptos que, de alguna manera, se refieren a la </a:t>
            </a:r>
            <a:r>
              <a:rPr lang="en-US" i="1" dirty="0" err="1"/>
              <a:t>prueba</a:t>
            </a:r>
            <a:r>
              <a:rPr lang="en-US" i="1" dirty="0"/>
              <a:t> </a:t>
            </a:r>
            <a:r>
              <a:rPr lang="en-US" i="1" dirty="0" err="1"/>
              <a:t>electrónica</a:t>
            </a:r>
            <a:r>
              <a:rPr lang="en-US" i="1" dirty="0"/>
              <a:t>. </a:t>
            </a:r>
            <a:endParaRPr lang="es-ES" dirty="0"/>
          </a:p>
          <a:p>
            <a:pPr marL="93663" indent="-3175" algn="just">
              <a:buNone/>
            </a:pPr>
            <a:endParaRPr lang="es-ES" dirty="0"/>
          </a:p>
          <a:p>
            <a:pPr marL="93663" indent="-3175" algn="just">
              <a:buNone/>
            </a:pPr>
            <a:r>
              <a:rPr dirty="0"/>
              <a:t>La "definición" en la Guía del Consejo de Europa es:</a:t>
            </a:r>
          </a:p>
          <a:p>
            <a:pPr marL="0" indent="0" algn="just">
              <a:buNone/>
            </a:pPr>
            <a:r>
              <a:rPr lang="en-US" b="1" i="1" dirty="0"/>
              <a:t>"Cualquier información generada, almacenada o transmitida en formato digital que más tarde pueda ser necesaria para probar o refutar un hecho cuestionado en procedimientos legales".</a:t>
            </a:r>
            <a:endParaRPr lang="es-ES" b="1" i="1" dirty="0"/>
          </a:p>
          <a:p>
            <a:pPr marL="93663" indent="-3175"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10</a:t>
            </a:fld>
            <a:endParaRPr lang="es-ES" dirty="0"/>
          </a:p>
        </p:txBody>
      </p:sp>
    </p:spTree>
    <p:extLst>
      <p:ext uri="{BB962C8B-B14F-4D97-AF65-F5344CB8AC3E}">
        <p14:creationId xmlns:p14="http://schemas.microsoft.com/office/powerpoint/2010/main" val="25725250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25435AF-CA4B-7341-8CDC-5ABCDDD4F0FA}" type="slidenum">
              <a:rPr lang="en-US">
                <a:solidFill>
                  <a:srgbClr val="898989"/>
                </a:solidFill>
                <a:latin typeface="Calibri" charset="0"/>
              </a:rPr>
              <a:pPr eaLnBrk="1" hangingPunct="1"/>
              <a:t>100</a:t>
            </a:fld>
            <a:endParaRPr lang="es-ES">
              <a:solidFill>
                <a:srgbClr val="898989"/>
              </a:solidFill>
              <a:latin typeface="Calibri" charset="0"/>
            </a:endParaRPr>
          </a:p>
        </p:txBody>
      </p:sp>
      <p:sp>
        <p:nvSpPr>
          <p:cNvPr id="29699"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Documentar la escena</a:t>
            </a:r>
          </a:p>
        </p:txBody>
      </p:sp>
      <p:sp>
        <p:nvSpPr>
          <p:cNvPr id="29700" name="Content Placeholder 2"/>
          <p:cNvSpPr>
            <a:spLocks noGrp="1"/>
          </p:cNvSpPr>
          <p:nvPr>
            <p:ph idx="1"/>
          </p:nvPr>
        </p:nvSpPr>
        <p:spPr>
          <a:xfrm>
            <a:off x="206375" y="1219200"/>
            <a:ext cx="8851128" cy="2674938"/>
          </a:xfrm>
        </p:spPr>
        <p:txBody>
          <a:bodyPr/>
          <a:lstStyle/>
          <a:p>
            <a:pPr marL="971550" lvl="1" indent="-457200">
              <a:buFont typeface="Arial" charset="0"/>
              <a:buChar char="•"/>
            </a:pPr>
            <a:r>
              <a:rPr lang="en-US" sz="3100">
                <a:latin typeface="Calibri" charset="0"/>
              </a:rPr>
              <a:t>La documentación comienza y finaliza con el registro</a:t>
            </a:r>
          </a:p>
          <a:p>
            <a:pPr marL="1371600" lvl="2" indent="-457200">
              <a:buFont typeface="Arial" charset="0"/>
              <a:buChar char="•"/>
            </a:pPr>
            <a:r>
              <a:rPr lang="en-US" sz="2800">
                <a:latin typeface="Calibri" charset="0"/>
              </a:rPr>
              <a:t>Escena física</a:t>
            </a:r>
          </a:p>
          <a:p>
            <a:pPr marL="1371600" lvl="2" indent="-457200">
              <a:buFont typeface="Arial" charset="0"/>
              <a:buChar char="•"/>
            </a:pPr>
            <a:r>
              <a:rPr lang="en-US" sz="2800">
                <a:latin typeface="Calibri" charset="0"/>
              </a:rPr>
              <a:t>Prueba electrónica</a:t>
            </a:r>
          </a:p>
          <a:p>
            <a:pPr marL="1371600" lvl="2" indent="-457200">
              <a:buFont typeface="Arial" charset="0"/>
              <a:buChar char="•"/>
            </a:pPr>
            <a:r>
              <a:rPr lang="en-US" sz="2800">
                <a:latin typeface="Calibri" charset="0"/>
              </a:rPr>
              <a:t>Personas</a:t>
            </a:r>
            <a:endParaRPr lang="es-ES" sz="2800">
              <a:latin typeface="Calibri" charset="0"/>
            </a:endParaRPr>
          </a:p>
          <a:p>
            <a:pPr lvl="2">
              <a:buFont typeface="Arial" charset="0"/>
              <a:buChar char="•"/>
            </a:pPr>
            <a:endParaRPr lang="es-ES" sz="2700">
              <a:latin typeface="Calibri" charset="0"/>
            </a:endParaRPr>
          </a:p>
        </p:txBody>
      </p:sp>
      <p:pic>
        <p:nvPicPr>
          <p:cNvPr id="29701" name="Picture 2" descr="C:\Users\Lemon\Desktop\BackUp\COE Training\Photos\documen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773" y="2693773"/>
            <a:ext cx="4164227" cy="416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9373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6AB25BE-5C1A-9543-908E-D7BD64325AC9}" type="slidenum">
              <a:rPr lang="en-US">
                <a:solidFill>
                  <a:srgbClr val="898989"/>
                </a:solidFill>
                <a:latin typeface="Calibri" charset="0"/>
              </a:rPr>
              <a:pPr eaLnBrk="1" hangingPunct="1"/>
              <a:t>101</a:t>
            </a:fld>
            <a:endParaRPr lang="es-ES">
              <a:solidFill>
                <a:srgbClr val="898989"/>
              </a:solidFill>
              <a:latin typeface="Calibri" charset="0"/>
            </a:endParaRPr>
          </a:p>
        </p:txBody>
      </p:sp>
      <p:sp>
        <p:nvSpPr>
          <p:cNvPr id="1028"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Documentación - Escena física</a:t>
            </a:r>
          </a:p>
        </p:txBody>
      </p:sp>
      <p:sp>
        <p:nvSpPr>
          <p:cNvPr id="1029" name="Content Placeholder 2"/>
          <p:cNvSpPr>
            <a:spLocks noGrp="1"/>
          </p:cNvSpPr>
          <p:nvPr>
            <p:ph idx="1"/>
          </p:nvPr>
        </p:nvSpPr>
        <p:spPr>
          <a:xfrm>
            <a:off x="206375" y="965200"/>
            <a:ext cx="8655050" cy="2997200"/>
          </a:xfrm>
        </p:spPr>
        <p:txBody>
          <a:bodyPr/>
          <a:lstStyle/>
          <a:p>
            <a:pPr lvl="1" algn="just">
              <a:buFont typeface="Arial" charset="0"/>
              <a:buChar char="•"/>
            </a:pPr>
            <a:r>
              <a:rPr lang="en-GB" dirty="0" err="1">
                <a:latin typeface="Calibri" charset="0"/>
              </a:rPr>
              <a:t>Dibuje</a:t>
            </a:r>
            <a:r>
              <a:rPr lang="en-GB" dirty="0">
                <a:latin typeface="Calibri" charset="0"/>
              </a:rPr>
              <a:t> un plan de </a:t>
            </a:r>
            <a:r>
              <a:rPr lang="en-GB" dirty="0" err="1">
                <a:latin typeface="Calibri" charset="0"/>
              </a:rPr>
              <a:t>boceto</a:t>
            </a:r>
            <a:r>
              <a:rPr lang="en-GB" dirty="0">
                <a:latin typeface="Calibri" charset="0"/>
              </a:rPr>
              <a:t> del </a:t>
            </a:r>
            <a:r>
              <a:rPr lang="en-GB" dirty="0" err="1">
                <a:latin typeface="Calibri" charset="0"/>
              </a:rPr>
              <a:t>sistema</a:t>
            </a:r>
            <a:r>
              <a:rPr lang="en-GB" dirty="0">
                <a:latin typeface="Calibri" charset="0"/>
              </a:rPr>
              <a:t> que </a:t>
            </a:r>
            <a:r>
              <a:rPr lang="en-GB" dirty="0" err="1">
                <a:latin typeface="Calibri" charset="0"/>
              </a:rPr>
              <a:t>incluya</a:t>
            </a:r>
            <a:r>
              <a:rPr lang="en-GB" dirty="0">
                <a:latin typeface="Calibri" charset="0"/>
              </a:rPr>
              <a:t> la </a:t>
            </a:r>
            <a:r>
              <a:rPr lang="en-GB" dirty="0" err="1">
                <a:latin typeface="Calibri" charset="0"/>
              </a:rPr>
              <a:t>posición</a:t>
            </a:r>
            <a:r>
              <a:rPr lang="en-GB" dirty="0">
                <a:latin typeface="Calibri" charset="0"/>
              </a:rPr>
              <a:t> del </a:t>
            </a:r>
            <a:r>
              <a:rPr lang="en-GB" dirty="0" err="1">
                <a:latin typeface="Calibri" charset="0"/>
              </a:rPr>
              <a:t>ratón</a:t>
            </a:r>
            <a:r>
              <a:rPr lang="en-GB" dirty="0">
                <a:latin typeface="Calibri" charset="0"/>
              </a:rPr>
              <a:t> y la </a:t>
            </a:r>
            <a:r>
              <a:rPr lang="en-GB" dirty="0" err="1">
                <a:latin typeface="Calibri" charset="0"/>
              </a:rPr>
              <a:t>ubicación</a:t>
            </a:r>
            <a:r>
              <a:rPr lang="en-GB" dirty="0">
                <a:latin typeface="Calibri" charset="0"/>
              </a:rPr>
              <a:t> de los </a:t>
            </a:r>
            <a:r>
              <a:rPr lang="en-GB" dirty="0" err="1">
                <a:latin typeface="Calibri" charset="0"/>
              </a:rPr>
              <a:t>componentes</a:t>
            </a:r>
            <a:endParaRPr lang="es-ES" dirty="0">
              <a:latin typeface="Calibri" charset="0"/>
            </a:endParaRPr>
          </a:p>
          <a:p>
            <a:pPr lvl="1" algn="just">
              <a:buFont typeface="Arial" charset="0"/>
              <a:buChar char="•"/>
            </a:pPr>
            <a:r>
              <a:rPr lang="en-GB" dirty="0" err="1">
                <a:latin typeface="Calibri" charset="0"/>
              </a:rPr>
              <a:t>Fotografía</a:t>
            </a:r>
            <a:r>
              <a:rPr lang="en-GB" dirty="0">
                <a:latin typeface="Calibri" charset="0"/>
              </a:rPr>
              <a:t>/</a:t>
            </a:r>
            <a:r>
              <a:rPr lang="en-GB" dirty="0" err="1">
                <a:latin typeface="Calibri" charset="0"/>
              </a:rPr>
              <a:t>vídeo</a:t>
            </a:r>
            <a:r>
              <a:rPr lang="en-GB" dirty="0">
                <a:latin typeface="Calibri" charset="0"/>
              </a:rPr>
              <a:t>/</a:t>
            </a:r>
            <a:r>
              <a:rPr lang="en-GB" dirty="0" err="1">
                <a:latin typeface="Calibri" charset="0"/>
              </a:rPr>
              <a:t>documentar</a:t>
            </a:r>
            <a:r>
              <a:rPr lang="en-GB" dirty="0">
                <a:latin typeface="Calibri" charset="0"/>
              </a:rPr>
              <a:t> </a:t>
            </a:r>
            <a:r>
              <a:rPr lang="en-GB" dirty="0" err="1">
                <a:latin typeface="Calibri" charset="0"/>
              </a:rPr>
              <a:t>toda</a:t>
            </a:r>
            <a:r>
              <a:rPr lang="en-GB" dirty="0">
                <a:latin typeface="Calibri" charset="0"/>
              </a:rPr>
              <a:t> la </a:t>
            </a:r>
            <a:r>
              <a:rPr lang="en-GB" dirty="0" err="1">
                <a:latin typeface="Calibri" charset="0"/>
              </a:rPr>
              <a:t>escena</a:t>
            </a:r>
            <a:endParaRPr lang="es-ES" dirty="0">
              <a:latin typeface="Calibri" charset="0"/>
            </a:endParaRPr>
          </a:p>
          <a:p>
            <a:pPr lvl="1" algn="just">
              <a:buFont typeface="Arial" charset="0"/>
              <a:buChar char="•"/>
            </a:pPr>
            <a:r>
              <a:rPr lang="en-GB" dirty="0" err="1">
                <a:latin typeface="Calibri" charset="0"/>
              </a:rPr>
              <a:t>Sistemas</a:t>
            </a:r>
            <a:r>
              <a:rPr lang="en-GB" dirty="0">
                <a:latin typeface="Calibri" charset="0"/>
              </a:rPr>
              <a:t> </a:t>
            </a:r>
            <a:r>
              <a:rPr lang="en-GB" dirty="0" err="1">
                <a:latin typeface="Calibri" charset="0"/>
              </a:rPr>
              <a:t>informáticos</a:t>
            </a:r>
            <a:r>
              <a:rPr lang="en-GB" dirty="0">
                <a:latin typeface="Calibri" charset="0"/>
              </a:rPr>
              <a:t> y </a:t>
            </a:r>
            <a:r>
              <a:rPr lang="en-GB" dirty="0" err="1">
                <a:latin typeface="Calibri" charset="0"/>
              </a:rPr>
              <a:t>componentes</a:t>
            </a:r>
            <a:r>
              <a:rPr lang="en-GB" dirty="0">
                <a:latin typeface="Calibri" charset="0"/>
              </a:rPr>
              <a:t>/</a:t>
            </a:r>
            <a:r>
              <a:rPr lang="en-GB" dirty="0" err="1">
                <a:latin typeface="Calibri" charset="0"/>
              </a:rPr>
              <a:t>dispositivos</a:t>
            </a:r>
            <a:r>
              <a:rPr lang="en-GB" dirty="0">
                <a:latin typeface="Calibri" charset="0"/>
              </a:rPr>
              <a:t>/ </a:t>
            </a:r>
            <a:r>
              <a:rPr lang="en-GB" dirty="0" err="1">
                <a:latin typeface="Calibri" charset="0"/>
              </a:rPr>
              <a:t>equipos</a:t>
            </a:r>
            <a:r>
              <a:rPr lang="en-GB" dirty="0">
                <a:latin typeface="Calibri" charset="0"/>
              </a:rPr>
              <a:t> </a:t>
            </a:r>
            <a:r>
              <a:rPr lang="en-GB" dirty="0" err="1">
                <a:latin typeface="Calibri" charset="0"/>
              </a:rPr>
              <a:t>electrónicos</a:t>
            </a:r>
            <a:endParaRPr lang="es-ES" dirty="0">
              <a:latin typeface="Calibri" charset="0"/>
            </a:endParaRPr>
          </a:p>
        </p:txBody>
      </p:sp>
      <p:graphicFrame>
        <p:nvGraphicFramePr>
          <p:cNvPr id="1026" name="Object 2"/>
          <p:cNvGraphicFramePr>
            <a:graphicFrameLocks noChangeAspect="1"/>
          </p:cNvGraphicFramePr>
          <p:nvPr>
            <p:extLst>
              <p:ext uri="{D42A27DB-BD31-4B8C-83A1-F6EECF244321}">
                <p14:modId xmlns:p14="http://schemas.microsoft.com/office/powerpoint/2010/main" val="1498106464"/>
              </p:ext>
            </p:extLst>
          </p:nvPr>
        </p:nvGraphicFramePr>
        <p:xfrm>
          <a:off x="5876925" y="4194175"/>
          <a:ext cx="3267075" cy="2663825"/>
        </p:xfrm>
        <a:graphic>
          <a:graphicData uri="http://schemas.openxmlformats.org/presentationml/2006/ole">
            <mc:AlternateContent xmlns:mc="http://schemas.openxmlformats.org/markup-compatibility/2006">
              <mc:Choice xmlns:v="urn:schemas-microsoft-com:vml" Requires="v">
                <p:oleObj spid="_x0000_s51306" r:id="rId4" imgW="10600000" imgH="8638095" progId="">
                  <p:embed/>
                </p:oleObj>
              </mc:Choice>
              <mc:Fallback>
                <p:oleObj r:id="rId4" imgW="10600000" imgH="86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925" y="4194175"/>
                        <a:ext cx="3267075" cy="266382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4641854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0CA7F7D-2B9E-E646-938E-8ADAC3AB0573}" type="slidenum">
              <a:rPr lang="en-US">
                <a:solidFill>
                  <a:srgbClr val="898989"/>
                </a:solidFill>
                <a:latin typeface="Calibri" charset="0"/>
              </a:rPr>
              <a:pPr eaLnBrk="1" hangingPunct="1"/>
              <a:t>102</a:t>
            </a:fld>
            <a:endParaRPr lang="es-ES">
              <a:solidFill>
                <a:srgbClr val="898989"/>
              </a:solidFill>
              <a:latin typeface="Calibri" charset="0"/>
            </a:endParaRPr>
          </a:p>
        </p:txBody>
      </p:sp>
      <p:sp>
        <p:nvSpPr>
          <p:cNvPr id="30723" name="Title 1"/>
          <p:cNvSpPr>
            <a:spLocks noGrp="1"/>
          </p:cNvSpPr>
          <p:nvPr>
            <p:ph type="title"/>
          </p:nvPr>
        </p:nvSpPr>
        <p:spPr>
          <a:xfrm>
            <a:off x="206375" y="274638"/>
            <a:ext cx="8655050" cy="690562"/>
          </a:xfrm>
        </p:spPr>
        <p:txBody>
          <a:bodyPr>
            <a:normAutofit fontScale="90000"/>
          </a:bodyPr>
          <a:lstStyle/>
          <a:p>
            <a:pPr marL="342900" indent="-342900"/>
            <a:r>
              <a:rPr lang="en-US" sz="4000" b="1">
                <a:latin typeface="Calibri" charset="0"/>
              </a:rPr>
              <a:t>Documentación - prueba electrónica</a:t>
            </a:r>
          </a:p>
        </p:txBody>
      </p:sp>
      <p:sp>
        <p:nvSpPr>
          <p:cNvPr id="3" name="Content Placeholder 2"/>
          <p:cNvSpPr>
            <a:spLocks noGrp="1"/>
          </p:cNvSpPr>
          <p:nvPr>
            <p:ph idx="1"/>
          </p:nvPr>
        </p:nvSpPr>
        <p:spPr>
          <a:xfrm>
            <a:off x="206375" y="1360488"/>
            <a:ext cx="8655050" cy="4995862"/>
          </a:xfrm>
        </p:spPr>
        <p:txBody>
          <a:bodyPr>
            <a:normAutofit fontScale="92500" lnSpcReduction="20000"/>
          </a:bodyPr>
          <a:lstStyle/>
          <a:p>
            <a:pPr lvl="1" algn="just">
              <a:buFont typeface="Arial" charset="0"/>
              <a:buChar char="•"/>
              <a:defRPr/>
            </a:pPr>
            <a:r>
              <a:rPr dirty="0"/>
              <a:t>Detalles de todos los equipos pertinentes encontrados</a:t>
            </a:r>
            <a:endParaRPr lang="es-ES">
              <a:ea typeface="+mn-ea"/>
            </a:endParaRPr>
          </a:p>
          <a:p>
            <a:pPr lvl="1" algn="just">
              <a:buFont typeface="Arial" charset="0"/>
              <a:buChar char="•"/>
              <a:defRPr/>
            </a:pPr>
            <a:r>
              <a:rPr dirty="0"/>
              <a:t>Condición y ubicación de cada sistema informático que contiene o presenta prueba electrónica, incluido el estado de alimentación de la computadora</a:t>
            </a:r>
            <a:endParaRPr lang="es-ES">
              <a:ea typeface="+mn-ea"/>
            </a:endParaRPr>
          </a:p>
          <a:p>
            <a:pPr lvl="1" algn="just">
              <a:buFont typeface="Arial" charset="0"/>
              <a:buChar char="•"/>
              <a:defRPr/>
            </a:pPr>
            <a:r>
              <a:rPr dirty="0"/>
              <a:t>Documente todas las conexiones (por cable o inalámbricas) hacia y desde el sistema informático u otros dispositivos</a:t>
            </a:r>
            <a:endParaRPr lang="es-ES">
              <a:ea typeface="+mn-ea"/>
            </a:endParaRPr>
          </a:p>
          <a:p>
            <a:pPr lvl="1" algn="just">
              <a:buFont typeface="Arial" charset="0"/>
              <a:buChar char="•"/>
              <a:defRPr/>
            </a:pPr>
            <a:r>
              <a:rPr dirty="0"/>
              <a:t>Etiquete todos los puertos y cables para permitir el reensamblaje exacto en otro momento</a:t>
            </a:r>
          </a:p>
          <a:p>
            <a:pPr lvl="1" algn="just">
              <a:buFont typeface="Arial" charset="0"/>
              <a:buChar char="•"/>
              <a:defRPr/>
            </a:pPr>
            <a:r>
              <a:rPr dirty="0"/>
              <a:t>Etiquete los puertos de conexión no utilizados como "sin usar". Identifique estaciones de acoplamiento de computadoras portátiles en un esfuerzo por identificar otros medios de almacenamiento.</a:t>
            </a:r>
            <a:endParaRPr lang="es-ES">
              <a:ea typeface="+mn-ea"/>
            </a:endParaRPr>
          </a:p>
          <a:p>
            <a:pPr lvl="1" algn="just">
              <a:buFont typeface="Arial" charset="0"/>
              <a:buChar char="•"/>
              <a:defRPr/>
            </a:pPr>
            <a:endParaRPr lang="es-ES">
              <a:ea typeface="+mn-ea"/>
            </a:endParaRPr>
          </a:p>
        </p:txBody>
      </p:sp>
    </p:spTree>
    <p:extLst>
      <p:ext uri="{BB962C8B-B14F-4D97-AF65-F5344CB8AC3E}">
        <p14:creationId xmlns:p14="http://schemas.microsoft.com/office/powerpoint/2010/main" val="17057080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A3F2AB0-2C48-A74C-A07E-1AF8417FC1D0}" type="slidenum">
              <a:rPr lang="en-US">
                <a:solidFill>
                  <a:srgbClr val="898989"/>
                </a:solidFill>
                <a:latin typeface="Calibri" charset="0"/>
              </a:rPr>
              <a:pPr eaLnBrk="1" hangingPunct="1"/>
              <a:t>103</a:t>
            </a:fld>
            <a:endParaRPr lang="es-ES">
              <a:solidFill>
                <a:srgbClr val="898989"/>
              </a:solidFill>
              <a:latin typeface="Calibri" charset="0"/>
            </a:endParaRPr>
          </a:p>
        </p:txBody>
      </p:sp>
      <p:sp>
        <p:nvSpPr>
          <p:cNvPr id="31747" name="Title 1"/>
          <p:cNvSpPr>
            <a:spLocks noGrp="1"/>
          </p:cNvSpPr>
          <p:nvPr>
            <p:ph type="title"/>
          </p:nvPr>
        </p:nvSpPr>
        <p:spPr>
          <a:xfrm>
            <a:off x="206375" y="274638"/>
            <a:ext cx="8655050" cy="690562"/>
          </a:xfrm>
        </p:spPr>
        <p:txBody>
          <a:bodyPr>
            <a:normAutofit fontScale="90000"/>
          </a:bodyPr>
          <a:lstStyle/>
          <a:p>
            <a:pPr marL="342900" indent="-342900"/>
            <a:r>
              <a:rPr lang="en-US" sz="4000" b="1">
                <a:latin typeface="Calibri" charset="0"/>
              </a:rPr>
              <a:t>Documentación - prueba electrónica</a:t>
            </a:r>
            <a:endParaRPr lang="es-ES" sz="4000" b="1">
              <a:latin typeface="Calibri" charset="0"/>
            </a:endParaRPr>
          </a:p>
        </p:txBody>
      </p:sp>
      <p:sp>
        <p:nvSpPr>
          <p:cNvPr id="31748" name="Content Placeholder 2"/>
          <p:cNvSpPr>
            <a:spLocks noGrp="1"/>
          </p:cNvSpPr>
          <p:nvPr>
            <p:ph idx="1"/>
          </p:nvPr>
        </p:nvSpPr>
        <p:spPr>
          <a:xfrm>
            <a:off x="206375" y="1360488"/>
            <a:ext cx="8655050" cy="4995862"/>
          </a:xfrm>
        </p:spPr>
        <p:txBody>
          <a:bodyPr>
            <a:normAutofit lnSpcReduction="10000"/>
          </a:bodyPr>
          <a:lstStyle/>
          <a:p>
            <a:pPr lvl="1" algn="just">
              <a:buFont typeface="Arial" charset="0"/>
              <a:buChar char="•"/>
            </a:pPr>
            <a:r>
              <a:rPr lang="en-GB">
                <a:latin typeface="Calibri" charset="0"/>
              </a:rPr>
              <a:t>Documente los detalles del monitor en el momento de la intervención.</a:t>
            </a:r>
            <a:endParaRPr lang="es-ES">
              <a:latin typeface="Calibri" charset="0"/>
            </a:endParaRPr>
          </a:p>
          <a:p>
            <a:pPr lvl="1" algn="just">
              <a:buFont typeface="Arial" charset="0"/>
              <a:buChar char="•"/>
            </a:pPr>
            <a:r>
              <a:rPr lang="en-GB">
                <a:latin typeface="Calibri" charset="0"/>
              </a:rPr>
              <a:t>Fotografíe la parte frontal de la computadora, así como la pantalla del monitor y otros componentes</a:t>
            </a:r>
            <a:endParaRPr lang="es-ES">
              <a:latin typeface="Calibri" charset="0"/>
            </a:endParaRPr>
          </a:p>
          <a:p>
            <a:pPr lvl="1" algn="just">
              <a:buFont typeface="Arial" charset="0"/>
              <a:buChar char="•"/>
            </a:pPr>
            <a:r>
              <a:rPr lang="en-GB">
                <a:latin typeface="Calibri" charset="0"/>
              </a:rPr>
              <a:t>Tome notas escritas de lo que aparece en la pantalla del monitor</a:t>
            </a:r>
            <a:endParaRPr lang="es-ES">
              <a:latin typeface="Calibri" charset="0"/>
            </a:endParaRPr>
          </a:p>
          <a:p>
            <a:pPr lvl="1" algn="just">
              <a:buFont typeface="Arial" charset="0"/>
              <a:buChar char="•"/>
            </a:pPr>
            <a:r>
              <a:rPr lang="en-GB">
                <a:latin typeface="Calibri" charset="0"/>
              </a:rPr>
              <a:t>Realice un vídeo de programas activos o cree una documentación más extensa de la actividad de la pantalla del monitor.</a:t>
            </a:r>
            <a:endParaRPr lang="es-ES">
              <a:latin typeface="Calibri" charset="0"/>
            </a:endParaRPr>
          </a:p>
          <a:p>
            <a:pPr lvl="1" algn="just">
              <a:buFont typeface="Arial" charset="0"/>
              <a:buChar char="•"/>
            </a:pPr>
            <a:r>
              <a:rPr lang="en-GB">
                <a:latin typeface="Calibri" charset="0"/>
              </a:rPr>
              <a:t>Documente los componentes electrónicos pertinentes que no serán recopilados</a:t>
            </a:r>
            <a:endParaRPr lang="es-ES">
              <a:latin typeface="Calibri" charset="0"/>
            </a:endParaRPr>
          </a:p>
          <a:p>
            <a:pPr lvl="1" algn="just">
              <a:buFont typeface="Arial" charset="0"/>
              <a:buChar char="•"/>
            </a:pPr>
            <a:endParaRPr lang="es-ES">
              <a:latin typeface="Calibri" charset="0"/>
            </a:endParaRPr>
          </a:p>
        </p:txBody>
      </p:sp>
    </p:spTree>
    <p:extLst>
      <p:ext uri="{BB962C8B-B14F-4D97-AF65-F5344CB8AC3E}">
        <p14:creationId xmlns:p14="http://schemas.microsoft.com/office/powerpoint/2010/main" val="39287603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6E6146D-5B08-8547-98EE-54C6FFAA0AA5}" type="slidenum">
              <a:rPr lang="en-US">
                <a:solidFill>
                  <a:srgbClr val="898989"/>
                </a:solidFill>
                <a:latin typeface="Calibri" charset="0"/>
              </a:rPr>
              <a:pPr eaLnBrk="1" hangingPunct="1"/>
              <a:t>104</a:t>
            </a:fld>
            <a:endParaRPr lang="es-ES">
              <a:solidFill>
                <a:srgbClr val="898989"/>
              </a:solidFill>
              <a:latin typeface="Calibri" charset="0"/>
            </a:endParaRPr>
          </a:p>
        </p:txBody>
      </p:sp>
      <p:sp>
        <p:nvSpPr>
          <p:cNvPr id="32771" name="Title 1"/>
          <p:cNvSpPr>
            <a:spLocks noGrp="1"/>
          </p:cNvSpPr>
          <p:nvPr>
            <p:ph type="title"/>
          </p:nvPr>
        </p:nvSpPr>
        <p:spPr>
          <a:xfrm>
            <a:off x="206375" y="274638"/>
            <a:ext cx="8655050" cy="690562"/>
          </a:xfrm>
        </p:spPr>
        <p:txBody>
          <a:bodyPr>
            <a:normAutofit fontScale="90000"/>
          </a:bodyPr>
          <a:lstStyle/>
          <a:p>
            <a:pPr marL="342900" indent="-342900"/>
            <a:r>
              <a:rPr lang="en-US" sz="4000" b="1">
                <a:latin typeface="Calibri" charset="0"/>
              </a:rPr>
              <a:t>Documentación - Personas</a:t>
            </a:r>
          </a:p>
        </p:txBody>
      </p:sp>
      <p:sp>
        <p:nvSpPr>
          <p:cNvPr id="32772" name="Content Placeholder 2"/>
          <p:cNvSpPr>
            <a:spLocks noGrp="1"/>
          </p:cNvSpPr>
          <p:nvPr>
            <p:ph idx="1"/>
          </p:nvPr>
        </p:nvSpPr>
        <p:spPr>
          <a:xfrm>
            <a:off x="206375" y="1360488"/>
            <a:ext cx="8655050" cy="4995862"/>
          </a:xfrm>
        </p:spPr>
        <p:txBody>
          <a:bodyPr>
            <a:normAutofit lnSpcReduction="10000"/>
          </a:bodyPr>
          <a:lstStyle/>
          <a:p>
            <a:pPr lvl="1" algn="just">
              <a:buFont typeface="Arial" charset="0"/>
              <a:buChar char="•"/>
            </a:pPr>
            <a:r>
              <a:rPr lang="en-GB">
                <a:latin typeface="Calibri" charset="0"/>
              </a:rPr>
              <a:t>Detalles de todas las personas presentes en la escena registrado</a:t>
            </a:r>
            <a:endParaRPr lang="es-ES">
              <a:latin typeface="Calibri" charset="0"/>
            </a:endParaRPr>
          </a:p>
          <a:p>
            <a:pPr lvl="1" algn="just">
              <a:buFont typeface="Arial" charset="0"/>
              <a:buChar char="•"/>
            </a:pPr>
            <a:r>
              <a:rPr lang="en-GB">
                <a:latin typeface="Calibri" charset="0"/>
              </a:rPr>
              <a:t>Detalles de todas las personas que utilizaron el sistema/equipo informático pertinente</a:t>
            </a:r>
            <a:endParaRPr lang="es-ES">
              <a:latin typeface="Calibri" charset="0"/>
            </a:endParaRPr>
          </a:p>
          <a:p>
            <a:pPr lvl="1" algn="just">
              <a:buFont typeface="Arial" charset="0"/>
              <a:buChar char="•"/>
            </a:pPr>
            <a:r>
              <a:rPr lang="en-GB">
                <a:latin typeface="Calibri" charset="0"/>
              </a:rPr>
              <a:t>Observaciones, comentarios e información ofrecidos por los usuarios/propietarios/testigos de la computadora</a:t>
            </a:r>
            <a:endParaRPr lang="es-ES">
              <a:latin typeface="Calibri" charset="0"/>
            </a:endParaRPr>
          </a:p>
          <a:p>
            <a:pPr lvl="1" algn="just">
              <a:buFont typeface="Arial" charset="0"/>
              <a:buChar char="•"/>
            </a:pPr>
            <a:r>
              <a:rPr lang="en-GB" b="1">
                <a:latin typeface="Calibri" charset="0"/>
              </a:rPr>
              <a:t>Acciones tomadas en la escena</a:t>
            </a:r>
            <a:endParaRPr lang="es-ES" b="1">
              <a:latin typeface="Calibri" charset="0"/>
            </a:endParaRPr>
          </a:p>
          <a:p>
            <a:pPr lvl="1" algn="just">
              <a:buFont typeface="Arial" charset="0"/>
              <a:buChar char="•"/>
            </a:pPr>
            <a:r>
              <a:rPr lang="en-GB" b="1">
                <a:latin typeface="Calibri" charset="0"/>
              </a:rPr>
              <a:t>Crear un registro de auditoría/Registro de confiscación con la descripción de la acción realizada y la fecha y hora exactas.</a:t>
            </a:r>
            <a:endParaRPr lang="es-ES" b="1">
              <a:latin typeface="Calibri" charset="0"/>
            </a:endParaRPr>
          </a:p>
        </p:txBody>
      </p:sp>
    </p:spTree>
    <p:extLst>
      <p:ext uri="{BB962C8B-B14F-4D97-AF65-F5344CB8AC3E}">
        <p14:creationId xmlns:p14="http://schemas.microsoft.com/office/powerpoint/2010/main" val="3788050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105</a:t>
            </a:fld>
            <a:endParaRPr lang="es-ES"/>
          </a:p>
        </p:txBody>
      </p:sp>
      <p:sp>
        <p:nvSpPr>
          <p:cNvPr id="5" name="TextBox 4"/>
          <p:cNvSpPr txBox="1"/>
          <p:nvPr/>
        </p:nvSpPr>
        <p:spPr>
          <a:xfrm>
            <a:off x="2478093" y="2151727"/>
            <a:ext cx="3692047" cy="2554545"/>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EJEMPLOS DE LO QUE PUEDE ENCONTRARSE EN LA </a:t>
            </a:r>
          </a:p>
          <a:p>
            <a:pPr lvl="1" algn="ctr"/>
            <a:r>
              <a:rPr lang="en-GB" sz="3200" b="1">
                <a:solidFill>
                  <a:schemeClr val="accent1">
                    <a:lumMod val="25000"/>
                  </a:schemeClr>
                </a:solidFill>
                <a:latin typeface="Calibri" pitchFamily="34" charset="0"/>
              </a:rPr>
              <a:t>ESCENA</a:t>
            </a:r>
            <a:endParaRPr lang="es-ES" sz="3200"/>
          </a:p>
        </p:txBody>
      </p:sp>
    </p:spTree>
    <p:extLst>
      <p:ext uri="{BB962C8B-B14F-4D97-AF65-F5344CB8AC3E}">
        <p14:creationId xmlns:p14="http://schemas.microsoft.com/office/powerpoint/2010/main" val="7670352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a:solidFill>
                  <a:srgbClr val="898989"/>
                </a:solidFill>
                <a:latin typeface="Calibri" charset="0"/>
              </a:rPr>
              <a:t>!</a:t>
            </a:r>
            <a:fld id="{8F6E488D-47FC-FA42-90DE-EEC91AA0A93E}" type="slidenum">
              <a:rPr lang="en-US" smtClean="0">
                <a:solidFill>
                  <a:srgbClr val="898989"/>
                </a:solidFill>
                <a:latin typeface="Calibri" charset="0"/>
              </a:rPr>
              <a:pPr eaLnBrk="1" hangingPunct="1"/>
              <a:t>106</a:t>
            </a:fld>
            <a:endParaRPr lang="es-ES" dirty="0">
              <a:solidFill>
                <a:srgbClr val="898989"/>
              </a:solidFill>
              <a:latin typeface="Calibri" charset="0"/>
            </a:endParaRPr>
          </a:p>
        </p:txBody>
      </p:sp>
      <p:pic>
        <p:nvPicPr>
          <p:cNvPr id="33795" name="Grafik 13"/>
          <p:cNvPicPr>
            <a:picLocks noChangeAspect="1" noChangeArrowheads="1"/>
          </p:cNvPicPr>
          <p:nvPr/>
        </p:nvPicPr>
        <p:blipFill>
          <a:blip r:embed="rId3">
            <a:extLst>
              <a:ext uri="{28A0092B-C50C-407E-A947-70E740481C1C}">
                <a14:useLocalDpi xmlns:a14="http://schemas.microsoft.com/office/drawing/2010/main" val="0"/>
              </a:ext>
            </a:extLst>
          </a:blip>
          <a:srcRect l="1595" t="4359" r="1274" b="2637"/>
          <a:stretch>
            <a:fillRect/>
          </a:stretch>
        </p:blipFill>
        <p:spPr bwMode="auto">
          <a:xfrm>
            <a:off x="185057" y="0"/>
            <a:ext cx="8958943"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081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Grafik 3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0"/>
            <a:ext cx="88981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a:solidFill>
                  <a:srgbClr val="898989"/>
                </a:solidFill>
                <a:latin typeface="Calibri" charset="0"/>
              </a:rPr>
              <a:t>!</a:t>
            </a:r>
            <a:fld id="{E64A0E00-21EF-F249-910A-047B933E4391}" type="slidenum">
              <a:rPr lang="en-US" smtClean="0">
                <a:solidFill>
                  <a:srgbClr val="898989"/>
                </a:solidFill>
                <a:latin typeface="Calibri" charset="0"/>
              </a:rPr>
              <a:pPr eaLnBrk="1" hangingPunct="1"/>
              <a:t>107</a:t>
            </a:fld>
            <a:endParaRPr lang="es-ES" dirty="0">
              <a:solidFill>
                <a:srgbClr val="898989"/>
              </a:solidFill>
              <a:latin typeface="Calibri" charset="0"/>
            </a:endParaRPr>
          </a:p>
        </p:txBody>
      </p:sp>
    </p:spTree>
    <p:extLst>
      <p:ext uri="{BB962C8B-B14F-4D97-AF65-F5344CB8AC3E}">
        <p14:creationId xmlns:p14="http://schemas.microsoft.com/office/powerpoint/2010/main" val="21503035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a:solidFill>
                  <a:srgbClr val="898989"/>
                </a:solidFill>
                <a:latin typeface="Calibri" charset="0"/>
              </a:rPr>
              <a:t>!</a:t>
            </a:r>
            <a:fld id="{B6C5E6E8-8E59-0B42-9E23-568ABD433893}" type="slidenum">
              <a:rPr lang="en-US" smtClean="0">
                <a:solidFill>
                  <a:srgbClr val="898989"/>
                </a:solidFill>
                <a:latin typeface="Calibri" charset="0"/>
              </a:rPr>
              <a:pPr eaLnBrk="1" hangingPunct="1"/>
              <a:t>108</a:t>
            </a:fld>
            <a:endParaRPr lang="es-ES" dirty="0">
              <a:solidFill>
                <a:srgbClr val="898989"/>
              </a:solidFill>
              <a:latin typeface="Calibri" charset="0"/>
            </a:endParaRPr>
          </a:p>
        </p:txBody>
      </p:sp>
      <p:pic>
        <p:nvPicPr>
          <p:cNvPr id="36867" name="Grafik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893629" cy="646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924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Grafik 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66213"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a:solidFill>
                  <a:srgbClr val="898989"/>
                </a:solidFill>
                <a:latin typeface="Calibri" charset="0"/>
              </a:rPr>
              <a:t>!</a:t>
            </a:r>
            <a:fld id="{3EDBC1F6-7150-0C4E-BEA4-004202A08596}" type="slidenum">
              <a:rPr lang="en-US" smtClean="0">
                <a:solidFill>
                  <a:srgbClr val="898989"/>
                </a:solidFill>
                <a:latin typeface="Calibri" charset="0"/>
              </a:rPr>
              <a:pPr eaLnBrk="1" hangingPunct="1"/>
              <a:t>109</a:t>
            </a:fld>
            <a:endParaRPr lang="es-ES" dirty="0">
              <a:solidFill>
                <a:srgbClr val="898989"/>
              </a:solidFill>
              <a:latin typeface="Calibri" charset="0"/>
            </a:endParaRPr>
          </a:p>
        </p:txBody>
      </p:sp>
    </p:spTree>
    <p:extLst>
      <p:ext uri="{BB962C8B-B14F-4D97-AF65-F5344CB8AC3E}">
        <p14:creationId xmlns:p14="http://schemas.microsoft.com/office/powerpoint/2010/main" val="158998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¿Qué es una prueba electrónica?</a:t>
            </a:r>
            <a:endParaRPr lang="es-ES" dirty="0"/>
          </a:p>
        </p:txBody>
      </p:sp>
      <p:sp>
        <p:nvSpPr>
          <p:cNvPr id="3" name="Content Placeholder 2"/>
          <p:cNvSpPr>
            <a:spLocks noGrp="1"/>
          </p:cNvSpPr>
          <p:nvPr>
            <p:ph idx="1"/>
          </p:nvPr>
        </p:nvSpPr>
        <p:spPr/>
        <p:txBody>
          <a:bodyPr/>
          <a:lstStyle/>
          <a:p>
            <a:pPr algn="just"/>
            <a:r>
              <a:rPr dirty="0"/>
              <a:t>La prueba electrónica no difiere de la prueba tradicional en que es necesaria para que la parte que la presenta en los procedimientos legales, siendo necesario demostrar que dicha prueba está tal cual era cuando llegó a su posesión. En otras palabras, no se han producido cambios, eliminaciones, adiciones u otras alteraciones.</a:t>
            </a:r>
            <a:endParaRPr lang="es-ES" dirty="0"/>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11</a:t>
            </a:fld>
            <a:endParaRPr lang="es-ES" dirty="0"/>
          </a:p>
        </p:txBody>
      </p:sp>
    </p:spTree>
    <p:extLst>
      <p:ext uri="{BB962C8B-B14F-4D97-AF65-F5344CB8AC3E}">
        <p14:creationId xmlns:p14="http://schemas.microsoft.com/office/powerpoint/2010/main" val="29175309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Consideraciones generales sobre las confiscaciones</a:t>
            </a:r>
            <a:endParaRPr lang="es-ES" b="1"/>
          </a:p>
        </p:txBody>
      </p:sp>
      <p:sp>
        <p:nvSpPr>
          <p:cNvPr id="3" name="Content Placeholder 2"/>
          <p:cNvSpPr>
            <a:spLocks noGrp="1"/>
          </p:cNvSpPr>
          <p:nvPr>
            <p:ph idx="1"/>
          </p:nvPr>
        </p:nvSpPr>
        <p:spPr/>
        <p:txBody>
          <a:bodyPr>
            <a:normAutofit fontScale="92500" lnSpcReduction="20000"/>
          </a:bodyPr>
          <a:lstStyle/>
          <a:p>
            <a:r>
              <a:rPr dirty="0"/>
              <a:t>Documente la escena continuamente</a:t>
            </a:r>
          </a:p>
          <a:p>
            <a:r>
              <a:rPr dirty="0"/>
              <a:t>No siga ningún consejo no verificado de un posible sospechoso</a:t>
            </a:r>
          </a:p>
          <a:p>
            <a:r>
              <a:rPr dirty="0"/>
              <a:t>Si encuentra una red informática, póngase en contacto con un especialista informático forense</a:t>
            </a:r>
          </a:p>
          <a:p>
            <a:r>
              <a:rPr dirty="0"/>
              <a:t>Tenga cuidado de que algunos dispositivos se puedan conectar a través de una conexión inalámbrica</a:t>
            </a:r>
          </a:p>
          <a:p>
            <a:r>
              <a:rPr dirty="0"/>
              <a:t>Tenga en cuenta que si hay alguna conexión de red, se puede acceder y manipular el sistema informático durante la confiscación.</a:t>
            </a: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110</a:t>
            </a:fld>
            <a:endParaRPr lang="es-ES" dirty="0"/>
          </a:p>
        </p:txBody>
      </p:sp>
    </p:spTree>
    <p:extLst>
      <p:ext uri="{BB962C8B-B14F-4D97-AF65-F5344CB8AC3E}">
        <p14:creationId xmlns:p14="http://schemas.microsoft.com/office/powerpoint/2010/main" val="13125095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Sistemas informáticos</a:t>
            </a:r>
            <a:endParaRPr lang="es-ES" b="1"/>
          </a:p>
        </p:txBody>
      </p:sp>
      <p:sp>
        <p:nvSpPr>
          <p:cNvPr id="4" name="Rectangle 3"/>
          <p:cNvSpPr>
            <a:spLocks noGrp="1" noChangeArrowheads="1"/>
          </p:cNvSpPr>
          <p:nvPr>
            <p:ph idx="1"/>
          </p:nvPr>
        </p:nvSpPr>
        <p:spPr>
          <a:xfrm>
            <a:off x="457200" y="1600200"/>
            <a:ext cx="5831450" cy="4525963"/>
          </a:xfrm>
        </p:spPr>
        <p:txBody>
          <a:bodyPr>
            <a:normAutofit fontScale="70000" lnSpcReduction="20000"/>
          </a:bodyPr>
          <a:lstStyle/>
          <a:p>
            <a:pPr marL="0" indent="0">
              <a:lnSpc>
                <a:spcPct val="150000"/>
              </a:lnSpc>
              <a:spcBef>
                <a:spcPts val="0"/>
              </a:spcBef>
              <a:buNone/>
            </a:pPr>
            <a:r>
              <a:rPr dirty="0"/>
              <a:t>Los sistemas informáticos consisten en:</a:t>
            </a:r>
          </a:p>
          <a:p>
            <a:pPr lvl="0"/>
            <a:r>
              <a:rPr dirty="0"/>
              <a:t>una unidad principal,</a:t>
            </a:r>
            <a:endParaRPr lang="es-ES"/>
          </a:p>
          <a:p>
            <a:pPr lvl="0"/>
            <a:r>
              <a:rPr dirty="0"/>
              <a:t>un monitor,</a:t>
            </a:r>
            <a:endParaRPr lang="es-ES"/>
          </a:p>
          <a:p>
            <a:pPr lvl="0"/>
            <a:r>
              <a:rPr dirty="0"/>
              <a:t>un teclado,</a:t>
            </a:r>
            <a:endParaRPr lang="es-ES"/>
          </a:p>
          <a:p>
            <a:pPr lvl="0"/>
            <a:r>
              <a:rPr dirty="0"/>
              <a:t>un ratón, </a:t>
            </a:r>
            <a:endParaRPr lang="es-ES"/>
          </a:p>
          <a:p>
            <a:pPr lvl="0"/>
            <a:r>
              <a:rPr dirty="0"/>
              <a:t>cables,</a:t>
            </a:r>
            <a:endParaRPr lang="es-ES"/>
          </a:p>
          <a:p>
            <a:pPr lvl="0"/>
            <a:r>
              <a:rPr dirty="0"/>
              <a:t>unidades de fuente de alimentación (por ejemplo, paquetes de alimentación y baterías de repuesto),</a:t>
            </a:r>
            <a:endParaRPr lang="es-ES"/>
          </a:p>
          <a:p>
            <a:pPr lvl="0"/>
            <a:r>
              <a:rPr dirty="0"/>
              <a:t>posiblemente componentes adicionales y</a:t>
            </a:r>
            <a:endParaRPr lang="es-ES"/>
          </a:p>
          <a:p>
            <a:pPr lvl="0"/>
            <a:r>
              <a:rPr dirty="0"/>
              <a:t>dispositivos de red</a:t>
            </a:r>
            <a:endParaRPr lang="es-ES"/>
          </a:p>
          <a:p>
            <a:pPr marL="0" indent="0">
              <a:lnSpc>
                <a:spcPct val="150000"/>
              </a:lnSpc>
              <a:spcBef>
                <a:spcPts val="0"/>
              </a:spcBef>
              <a:buNone/>
            </a:pPr>
            <a:endParaRPr lang="es-ES"/>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111</a:t>
            </a:fld>
            <a:endParaRPr lang="es-ES" dirty="0"/>
          </a:p>
        </p:txBody>
      </p:sp>
    </p:spTree>
    <p:extLst>
      <p:ext uri="{BB962C8B-B14F-4D97-AF65-F5344CB8AC3E}">
        <p14:creationId xmlns:p14="http://schemas.microsoft.com/office/powerpoint/2010/main" val="6976845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Sistemas informáticos</a:t>
            </a:r>
            <a:endParaRPr lang="es-ES" b="1"/>
          </a:p>
        </p:txBody>
      </p:sp>
      <p:sp>
        <p:nvSpPr>
          <p:cNvPr id="4" name="Rectangle 3"/>
          <p:cNvSpPr>
            <a:spLocks noGrp="1" noChangeArrowheads="1"/>
          </p:cNvSpPr>
          <p:nvPr>
            <p:ph idx="1"/>
          </p:nvPr>
        </p:nvSpPr>
        <p:spPr>
          <a:xfrm>
            <a:off x="457200" y="1600200"/>
            <a:ext cx="5851625" cy="5060244"/>
          </a:xfrm>
        </p:spPr>
        <p:txBody>
          <a:bodyPr>
            <a:normAutofit fontScale="70000" lnSpcReduction="20000"/>
          </a:bodyPr>
          <a:lstStyle/>
          <a:p>
            <a:pPr marL="0" indent="0" algn="just">
              <a:lnSpc>
                <a:spcPct val="150000"/>
              </a:lnSpc>
              <a:spcBef>
                <a:spcPts val="0"/>
              </a:spcBef>
              <a:buNone/>
            </a:pPr>
            <a:r>
              <a:rPr dirty="0"/>
              <a:t>Cuando registre un sistema de computadora</a:t>
            </a:r>
          </a:p>
          <a:p>
            <a:pPr lvl="0" algn="just"/>
            <a:r>
              <a:rPr lang="en-US" b="1"/>
              <a:t>Observe el sistema informático y determine si está activado o desactivado</a:t>
            </a:r>
          </a:p>
          <a:p>
            <a:pPr lvl="0" algn="just"/>
            <a:r>
              <a:rPr dirty="0"/>
              <a:t>Documente continuamente el sistema de la computadora, todas las conexiones y la escena, y registre todas las acciones que realiza y cualquier cambio que observe en el monitor, computadora, impresora u otros dispositivos como resultado de sus acciones un monitor,</a:t>
            </a:r>
            <a:endParaRPr lang="es-ES"/>
          </a:p>
          <a:p>
            <a:pPr lvl="0" algn="just"/>
            <a:r>
              <a:rPr dirty="0"/>
              <a:t>No siga ningún consejo no verificado de un posible sospechoso. </a:t>
            </a:r>
          </a:p>
          <a:p>
            <a:pPr lvl="0" algn="just"/>
            <a:r>
              <a:rPr dirty="0"/>
              <a:t>Si encuentra una red informática, contacte con un especialista en informática forense de su agencia o un experto externo identificado por su agencia para obtener ayuda. </a:t>
            </a:r>
            <a:endParaRPr lang="es-ES"/>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112</a:t>
            </a:fld>
            <a:endParaRPr lang="es-ES" dirty="0"/>
          </a:p>
        </p:txBody>
      </p:sp>
    </p:spTree>
    <p:extLst>
      <p:ext uri="{BB962C8B-B14F-4D97-AF65-F5344CB8AC3E}">
        <p14:creationId xmlns:p14="http://schemas.microsoft.com/office/powerpoint/2010/main" val="7233847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Comprobación el estado de la energía</a:t>
            </a:r>
            <a:endParaRPr lang="es-ES" b="1"/>
          </a:p>
        </p:txBody>
      </p:sp>
      <p:sp>
        <p:nvSpPr>
          <p:cNvPr id="4" name="Rectangle 3"/>
          <p:cNvSpPr>
            <a:spLocks noGrp="1" noChangeArrowheads="1"/>
          </p:cNvSpPr>
          <p:nvPr>
            <p:ph idx="1"/>
          </p:nvPr>
        </p:nvSpPr>
        <p:spPr>
          <a:xfrm>
            <a:off x="457200" y="1600200"/>
            <a:ext cx="5396064" cy="4525963"/>
          </a:xfrm>
        </p:spPr>
        <p:txBody>
          <a:bodyPr>
            <a:normAutofit fontScale="92500" lnSpcReduction="10000"/>
          </a:bodyPr>
          <a:lstStyle/>
          <a:p>
            <a:pPr>
              <a:lnSpc>
                <a:spcPct val="150000"/>
              </a:lnSpc>
              <a:spcBef>
                <a:spcPts val="0"/>
              </a:spcBef>
            </a:pPr>
            <a:r>
              <a:rPr dirty="0"/>
              <a:t>Compruebe si hay luces indicadoras</a:t>
            </a:r>
          </a:p>
          <a:p>
            <a:pPr>
              <a:lnSpc>
                <a:spcPct val="150000"/>
              </a:lnSpc>
              <a:spcBef>
                <a:spcPts val="0"/>
              </a:spcBef>
            </a:pPr>
            <a:r>
              <a:rPr dirty="0"/>
              <a:t>Compruebe el ruido</a:t>
            </a:r>
          </a:p>
          <a:p>
            <a:pPr>
              <a:lnSpc>
                <a:spcPct val="150000"/>
              </a:lnSpc>
              <a:spcBef>
                <a:spcPts val="0"/>
              </a:spcBef>
            </a:pPr>
            <a:r>
              <a:rPr dirty="0"/>
              <a:t>Compruebe la temperatura</a:t>
            </a:r>
          </a:p>
          <a:p>
            <a:pPr>
              <a:lnSpc>
                <a:spcPct val="150000"/>
              </a:lnSpc>
              <a:spcBef>
                <a:spcPts val="0"/>
              </a:spcBef>
            </a:pPr>
            <a:r>
              <a:rPr dirty="0"/>
              <a:t>Considere el modo de espera, especialmente para computadoras portátiles</a:t>
            </a:r>
            <a:endParaRPr lang="es-ES"/>
          </a:p>
        </p:txBody>
      </p:sp>
      <p:pic>
        <p:nvPicPr>
          <p:cNvPr id="3" name="Bild 2" descr="Bildschirmfoto 2013-02-25 um 14.2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113</a:t>
            </a:fld>
            <a:endParaRPr lang="es-ES" dirty="0"/>
          </a:p>
        </p:txBody>
      </p:sp>
    </p:spTree>
    <p:extLst>
      <p:ext uri="{BB962C8B-B14F-4D97-AF65-F5344CB8AC3E}">
        <p14:creationId xmlns:p14="http://schemas.microsoft.com/office/powerpoint/2010/main" val="4923134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Observación del monitor</a:t>
            </a:r>
            <a:endParaRPr lang="es-ES" b="1"/>
          </a:p>
        </p:txBody>
      </p:sp>
      <p:sp>
        <p:nvSpPr>
          <p:cNvPr id="4" name="Rectangle 3"/>
          <p:cNvSpPr>
            <a:spLocks noGrp="1" noChangeArrowheads="1"/>
          </p:cNvSpPr>
          <p:nvPr>
            <p:ph idx="1"/>
          </p:nvPr>
        </p:nvSpPr>
        <p:spPr>
          <a:xfrm>
            <a:off x="457200" y="1600200"/>
            <a:ext cx="5638800" cy="4525963"/>
          </a:xfrm>
        </p:spPr>
        <p:txBody>
          <a:bodyPr>
            <a:normAutofit/>
          </a:bodyPr>
          <a:lstStyle/>
          <a:p>
            <a:pPr marL="0" lvl="0" indent="0">
              <a:buNone/>
            </a:pPr>
            <a:r>
              <a:rPr lang="en-GB" i="1" dirty="0" err="1"/>
              <a:t>Situación</a:t>
            </a:r>
            <a:r>
              <a:rPr lang="en-GB" i="1" dirty="0"/>
              <a:t> 1</a:t>
            </a:r>
            <a:r>
              <a:rPr dirty="0"/>
              <a:t>: </a:t>
            </a:r>
            <a:endParaRPr lang="es-ES" dirty="0"/>
          </a:p>
          <a:p>
            <a:pPr lvl="0" algn="just"/>
            <a:r>
              <a:rPr dirty="0"/>
              <a:t>El monitor está encendido y el producto y el escritorio de trabajo son visibles.</a:t>
            </a:r>
            <a:endParaRPr lang="es-ES" dirty="0"/>
          </a:p>
          <a:p>
            <a:pPr lvl="1" algn="just"/>
            <a:r>
              <a:rPr dirty="0"/>
              <a:t>Documente los detalles del monitor en el momento de la intervención </a:t>
            </a:r>
            <a:endParaRPr lang="es-ES" dirty="0"/>
          </a:p>
          <a:p>
            <a:pPr lvl="1" algn="just"/>
            <a:r>
              <a:rPr dirty="0"/>
              <a:t>Proceda a la "Situación B" en las siguientes </a:t>
            </a:r>
            <a:r>
              <a:rPr dirty="0" err="1"/>
              <a:t>diapositivas</a:t>
            </a:r>
            <a:r>
              <a:rPr dirty="0"/>
              <a:t>.</a:t>
            </a:r>
            <a:r>
              <a:rPr lang="es-ES" dirty="0"/>
              <a:t> </a:t>
            </a:r>
          </a:p>
        </p:txBody>
      </p:sp>
      <p:pic>
        <p:nvPicPr>
          <p:cNvPr id="3" name="Bild 2" descr="2012-01-13 09.4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114</a:t>
            </a:fld>
            <a:endParaRPr lang="es-ES" dirty="0"/>
          </a:p>
        </p:txBody>
      </p:sp>
    </p:spTree>
    <p:extLst>
      <p:ext uri="{BB962C8B-B14F-4D97-AF65-F5344CB8AC3E}">
        <p14:creationId xmlns:p14="http://schemas.microsoft.com/office/powerpoint/2010/main" val="13529283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Observación del monitor</a:t>
            </a:r>
            <a:endParaRPr lang="es-ES" b="1"/>
          </a:p>
        </p:txBody>
      </p:sp>
      <p:sp>
        <p:nvSpPr>
          <p:cNvPr id="4" name="Rectangle 3"/>
          <p:cNvSpPr>
            <a:spLocks noGrp="1" noChangeArrowheads="1"/>
          </p:cNvSpPr>
          <p:nvPr>
            <p:ph idx="1"/>
          </p:nvPr>
        </p:nvSpPr>
        <p:spPr>
          <a:xfrm>
            <a:off x="457200" y="1600200"/>
            <a:ext cx="5188991" cy="5116689"/>
          </a:xfrm>
        </p:spPr>
        <p:txBody>
          <a:bodyPr>
            <a:normAutofit fontScale="70000" lnSpcReduction="20000"/>
          </a:bodyPr>
          <a:lstStyle/>
          <a:p>
            <a:pPr marL="0" lvl="0" indent="0">
              <a:buNone/>
            </a:pPr>
            <a:r>
              <a:rPr lang="en-GB" i="1"/>
              <a:t>Situación 2</a:t>
            </a:r>
            <a:r>
              <a:rPr dirty="0"/>
              <a:t>: </a:t>
            </a:r>
            <a:endParaRPr lang="es-ES"/>
          </a:p>
          <a:p>
            <a:pPr lvl="0"/>
            <a:r>
              <a:rPr dirty="0"/>
              <a:t>El monitor está encendido y la pantalla está en blanco (modo de suspensión) o el protector de pantalla (por ejemplo, una imagen) es visible.</a:t>
            </a:r>
            <a:endParaRPr lang="es-ES"/>
          </a:p>
          <a:p>
            <a:pPr lvl="1"/>
            <a:r>
              <a:rPr dirty="0"/>
              <a:t>Mueva el ratón ligeramente (sin presionar botones). La pantalla debe cambiar y mostrar el producto del trabajo o solicitar una contraseña.</a:t>
            </a:r>
            <a:endParaRPr lang="es-ES"/>
          </a:p>
          <a:p>
            <a:pPr lvl="1"/>
            <a:r>
              <a:rPr dirty="0"/>
              <a:t>Si el movimiento del ratón no causa un cambio en la pantalla, no realice ninguna otra pulsación de tecla u operación del ratón.</a:t>
            </a:r>
            <a:endParaRPr lang="es-ES"/>
          </a:p>
          <a:p>
            <a:pPr lvl="1"/>
            <a:r>
              <a:rPr dirty="0"/>
              <a:t>Documente los detalles del monitor en el momento de la intervención </a:t>
            </a:r>
            <a:endParaRPr lang="es-ES"/>
          </a:p>
          <a:p>
            <a:pPr lvl="1"/>
            <a:r>
              <a:rPr dirty="0"/>
              <a:t>Proceda a la "Situación B" en las siguientes diapositivas. </a:t>
            </a:r>
            <a:endParaRPr lang="es-ES"/>
          </a:p>
        </p:txBody>
      </p:sp>
      <p:pic>
        <p:nvPicPr>
          <p:cNvPr id="3" name="Bild 2" descr="Bildschirmfoto 2013-02-25 um 15.03.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115</a:t>
            </a:fld>
            <a:endParaRPr lang="es-ES" dirty="0"/>
          </a:p>
        </p:txBody>
      </p:sp>
    </p:spTree>
    <p:extLst>
      <p:ext uri="{BB962C8B-B14F-4D97-AF65-F5344CB8AC3E}">
        <p14:creationId xmlns:p14="http://schemas.microsoft.com/office/powerpoint/2010/main" val="11106131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Observación del monitor</a:t>
            </a:r>
            <a:endParaRPr lang="es-ES" b="1"/>
          </a:p>
        </p:txBody>
      </p:sp>
      <p:sp>
        <p:nvSpPr>
          <p:cNvPr id="4" name="Rectangle 3"/>
          <p:cNvSpPr>
            <a:spLocks noGrp="1" noChangeArrowheads="1"/>
          </p:cNvSpPr>
          <p:nvPr>
            <p:ph idx="1"/>
          </p:nvPr>
        </p:nvSpPr>
        <p:spPr>
          <a:xfrm>
            <a:off x="457200" y="1600200"/>
            <a:ext cx="5630747" cy="4525963"/>
          </a:xfrm>
        </p:spPr>
        <p:txBody>
          <a:bodyPr>
            <a:normAutofit/>
          </a:bodyPr>
          <a:lstStyle/>
          <a:p>
            <a:pPr marL="0" lvl="0" indent="0">
              <a:buNone/>
            </a:pPr>
            <a:r>
              <a:rPr lang="en-GB" i="1"/>
              <a:t>Situación 3</a:t>
            </a:r>
            <a:r>
              <a:rPr dirty="0"/>
              <a:t>: </a:t>
            </a:r>
            <a:endParaRPr lang="es-ES"/>
          </a:p>
          <a:p>
            <a:pPr lvl="0"/>
            <a:r>
              <a:rPr dirty="0"/>
              <a:t>El monitor está apagado.</a:t>
            </a:r>
            <a:endParaRPr lang="es-ES"/>
          </a:p>
          <a:p>
            <a:pPr lvl="1"/>
            <a:r>
              <a:rPr dirty="0"/>
              <a:t>Anote el estado "apagado".</a:t>
            </a:r>
            <a:endParaRPr lang="es-ES"/>
          </a:p>
          <a:p>
            <a:pPr algn="just"/>
            <a:r>
              <a:rPr dirty="0"/>
              <a:t>Encienda el monitor, luego determine si el estado del monitor es como se describe en la Situación 1 o 2 anterior y siga esos pasos. </a:t>
            </a:r>
            <a:endParaRPr lang="es-ES"/>
          </a:p>
        </p:txBody>
      </p:sp>
      <p:pic>
        <p:nvPicPr>
          <p:cNvPr id="3" name="Bild 2"/>
          <p:cNvPicPr>
            <a:picLocks noChangeAspect="1"/>
          </p:cNvPicPr>
          <p:nvPr/>
        </p:nvPicPr>
        <p:blipFill>
          <a:blip r:embed="rId3"/>
          <a:stretch>
            <a:fillRect/>
          </a:stretch>
        </p:blipFill>
        <p:spPr>
          <a:xfrm>
            <a:off x="6265365" y="2228061"/>
            <a:ext cx="2646815" cy="227261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116</a:t>
            </a:fld>
            <a:endParaRPr lang="es-ES" dirty="0"/>
          </a:p>
        </p:txBody>
      </p:sp>
    </p:spTree>
    <p:extLst>
      <p:ext uri="{BB962C8B-B14F-4D97-AF65-F5344CB8AC3E}">
        <p14:creationId xmlns:p14="http://schemas.microsoft.com/office/powerpoint/2010/main" val="1465287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Situación A – La computadora está apagada</a:t>
            </a:r>
            <a:endParaRPr lang="es-ES" b="1"/>
          </a:p>
        </p:txBody>
      </p:sp>
      <p:sp>
        <p:nvSpPr>
          <p:cNvPr id="4" name="Rectangle 3"/>
          <p:cNvSpPr>
            <a:spLocks noGrp="1" noChangeArrowheads="1"/>
          </p:cNvSpPr>
          <p:nvPr>
            <p:ph idx="1"/>
          </p:nvPr>
        </p:nvSpPr>
        <p:spPr>
          <a:xfrm>
            <a:off x="457200" y="1600200"/>
            <a:ext cx="5709356" cy="4525963"/>
          </a:xfrm>
        </p:spPr>
        <p:txBody>
          <a:bodyPr>
            <a:normAutofit fontScale="92500"/>
          </a:bodyPr>
          <a:lstStyle/>
          <a:p>
            <a:pPr algn="just">
              <a:lnSpc>
                <a:spcPct val="150000"/>
              </a:lnSpc>
              <a:spcBef>
                <a:spcPts val="0"/>
              </a:spcBef>
            </a:pPr>
            <a:r>
              <a:rPr dirty="0"/>
              <a:t>Ha determinado que el sistema está apagado; ¡</a:t>
            </a:r>
            <a:r>
              <a:rPr lang="en-US" b="1"/>
              <a:t>no</a:t>
            </a:r>
            <a:r>
              <a:rPr dirty="0"/>
              <a:t> lo encienda!</a:t>
            </a:r>
            <a:endParaRPr lang="es-ES"/>
          </a:p>
          <a:p>
            <a:pPr lvl="0" algn="just"/>
            <a:r>
              <a:rPr dirty="0"/>
              <a:t>Retire el cable de alimentación del equipo de destino (</a:t>
            </a:r>
            <a:r>
              <a:rPr lang="en-US" b="1"/>
              <a:t>no</a:t>
            </a:r>
            <a:r>
              <a:rPr dirty="0"/>
              <a:t> lo apague en la toma de pared) y registre la hora en que lo hace.</a:t>
            </a:r>
            <a:endParaRPr lang="es-ES"/>
          </a:p>
          <a:p>
            <a:pPr algn="just"/>
            <a:r>
              <a:rPr dirty="0"/>
              <a:t>Si se trata de un dispositivo portátil, también retire la batería. </a:t>
            </a:r>
            <a:endParaRPr lang="es-ES"/>
          </a:p>
        </p:txBody>
      </p:sp>
      <p:pic>
        <p:nvPicPr>
          <p:cNvPr id="3" name="Bild 2"/>
          <p:cNvPicPr>
            <a:picLocks noChangeAspect="1"/>
          </p:cNvPicPr>
          <p:nvPr/>
        </p:nvPicPr>
        <p:blipFill>
          <a:blip r:embed="rId3"/>
          <a:stretch>
            <a:fillRect/>
          </a:stretch>
        </p:blipFill>
        <p:spPr>
          <a:xfrm>
            <a:off x="6067778" y="1854198"/>
            <a:ext cx="3256844" cy="216101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117</a:t>
            </a:fld>
            <a:endParaRPr lang="es-ES" dirty="0"/>
          </a:p>
        </p:txBody>
      </p:sp>
    </p:spTree>
    <p:extLst>
      <p:ext uri="{BB962C8B-B14F-4D97-AF65-F5344CB8AC3E}">
        <p14:creationId xmlns:p14="http://schemas.microsoft.com/office/powerpoint/2010/main" val="1692996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Situación B – La computadora está encendida</a:t>
            </a:r>
            <a:endParaRPr lang="es-ES" b="1"/>
          </a:p>
        </p:txBody>
      </p:sp>
      <p:sp>
        <p:nvSpPr>
          <p:cNvPr id="4" name="Rectangle 3"/>
          <p:cNvSpPr>
            <a:spLocks noGrp="1" noChangeArrowheads="1"/>
          </p:cNvSpPr>
          <p:nvPr>
            <p:ph idx="1"/>
          </p:nvPr>
        </p:nvSpPr>
        <p:spPr>
          <a:xfrm>
            <a:off x="457200" y="1600200"/>
            <a:ext cx="5850467" cy="4525963"/>
          </a:xfrm>
        </p:spPr>
        <p:txBody>
          <a:bodyPr>
            <a:normAutofit fontScale="77500" lnSpcReduction="20000"/>
          </a:bodyPr>
          <a:lstStyle/>
          <a:p>
            <a:pPr algn="just">
              <a:lnSpc>
                <a:spcPct val="150000"/>
              </a:lnSpc>
              <a:spcBef>
                <a:spcPts val="0"/>
              </a:spcBef>
            </a:pPr>
            <a:r>
              <a:rPr dirty="0"/>
              <a:t>Ha determinado que el sistema está encendido; ¡no lo apague! </a:t>
            </a:r>
            <a:endParaRPr lang="es-ES"/>
          </a:p>
          <a:p>
            <a:pPr lvl="0" algn="just"/>
            <a:r>
              <a:rPr dirty="0"/>
              <a:t>Intente contactar con un especialista.</a:t>
            </a:r>
            <a:endParaRPr lang="es-ES"/>
          </a:p>
          <a:p>
            <a:pPr lvl="1" algn="just"/>
            <a:r>
              <a:rPr dirty="0"/>
              <a:t>Si hay un especialista disponible, siga sus consejos.</a:t>
            </a:r>
            <a:endParaRPr lang="es-ES"/>
          </a:p>
          <a:p>
            <a:pPr lvl="1" algn="just"/>
            <a:r>
              <a:rPr dirty="0"/>
              <a:t>Si no hay un especialista disponible, continúe con las siguientes instrucciones.</a:t>
            </a:r>
            <a:endParaRPr lang="es-ES"/>
          </a:p>
          <a:p>
            <a:pPr lvl="0" algn="just"/>
            <a:r>
              <a:rPr lang="en-US" b="1"/>
              <a:t>No</a:t>
            </a:r>
            <a:r>
              <a:rPr dirty="0"/>
              <a:t> toque el teclado u otros dispositivos de entrada.</a:t>
            </a:r>
            <a:endParaRPr lang="es-ES"/>
          </a:p>
          <a:p>
            <a:pPr algn="just"/>
            <a:r>
              <a:rPr dirty="0"/>
              <a:t>Continúe con los pasos descritos en la "Parte de datos en vivo" de la presentación </a:t>
            </a:r>
            <a:endParaRPr lang="es-ES"/>
          </a:p>
        </p:txBody>
      </p:sp>
      <p:pic>
        <p:nvPicPr>
          <p:cNvPr id="5" name="Grafik 13"/>
          <p:cNvPicPr/>
          <p:nvPr/>
        </p:nvPicPr>
        <p:blipFill rotWithShape="1">
          <a:blip r:embed="rId3">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118</a:t>
            </a:fld>
            <a:endParaRPr lang="es-ES" dirty="0"/>
          </a:p>
        </p:txBody>
      </p:sp>
    </p:spTree>
    <p:extLst>
      <p:ext uri="{BB962C8B-B14F-4D97-AF65-F5344CB8AC3E}">
        <p14:creationId xmlns:p14="http://schemas.microsoft.com/office/powerpoint/2010/main" val="324913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Situación C – No puede determinar</a:t>
            </a:r>
            <a:endParaRPr lang="es-ES" b="1"/>
          </a:p>
        </p:txBody>
      </p:sp>
      <p:sp>
        <p:nvSpPr>
          <p:cNvPr id="4" name="Rectangle 3"/>
          <p:cNvSpPr>
            <a:spLocks noGrp="1" noChangeArrowheads="1"/>
          </p:cNvSpPr>
          <p:nvPr>
            <p:ph idx="1"/>
          </p:nvPr>
        </p:nvSpPr>
        <p:spPr>
          <a:xfrm>
            <a:off x="457200" y="1600200"/>
            <a:ext cx="5455356" cy="5144911"/>
          </a:xfrm>
        </p:spPr>
        <p:txBody>
          <a:bodyPr>
            <a:normAutofit fontScale="92500" lnSpcReduction="20000"/>
          </a:bodyPr>
          <a:lstStyle/>
          <a:p>
            <a:pPr algn="just"/>
            <a:r>
              <a:rPr dirty="0"/>
              <a:t>No puede determinar si el sistema está encendido o apagado.</a:t>
            </a:r>
            <a:endParaRPr lang="es-ES"/>
          </a:p>
          <a:p>
            <a:pPr lvl="0" algn="just"/>
            <a:r>
              <a:rPr dirty="0"/>
              <a:t>Supongamos que está apagado. </a:t>
            </a:r>
            <a:r>
              <a:rPr lang="en-US" b="1"/>
              <a:t>No</a:t>
            </a:r>
            <a:r>
              <a:rPr dirty="0"/>
              <a:t> presione el interruptor.</a:t>
            </a:r>
            <a:endParaRPr lang="es-ES"/>
          </a:p>
          <a:p>
            <a:pPr lvl="0" algn="just"/>
            <a:r>
              <a:rPr dirty="0"/>
              <a:t>Retire el cable de alimentación del equipo de destino (</a:t>
            </a:r>
            <a:r>
              <a:rPr lang="en-US" b="1"/>
              <a:t>no</a:t>
            </a:r>
            <a:r>
              <a:rPr dirty="0"/>
              <a:t> lo apague en la toma de pared) y registre la hora en que lo hace.</a:t>
            </a:r>
            <a:endParaRPr lang="es-ES"/>
          </a:p>
          <a:p>
            <a:pPr algn="just"/>
            <a:r>
              <a:rPr dirty="0"/>
              <a:t>Si se trata de un dispositivo portátil, también retire la batería. </a:t>
            </a:r>
            <a:endParaRPr lang="es-ES"/>
          </a:p>
        </p:txBody>
      </p:sp>
      <p:pic>
        <p:nvPicPr>
          <p:cNvPr id="5" name="Grafik 335"/>
          <p:cNvPicPr/>
          <p:nvPr/>
        </p:nvPicPr>
        <p:blipFill rotWithShape="1">
          <a:blip r:embed="rId3">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119</a:t>
            </a:fld>
            <a:endParaRPr lang="es-ES" dirty="0"/>
          </a:p>
        </p:txBody>
      </p:sp>
    </p:spTree>
    <p:extLst>
      <p:ext uri="{BB962C8B-B14F-4D97-AF65-F5344CB8AC3E}">
        <p14:creationId xmlns:p14="http://schemas.microsoft.com/office/powerpoint/2010/main" val="6218277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¿Qué es una prueba electrónica?</a:t>
            </a:r>
            <a:endParaRPr lang="es-ES" dirty="0"/>
          </a:p>
        </p:txBody>
      </p:sp>
      <p:sp>
        <p:nvSpPr>
          <p:cNvPr id="3" name="Content Placeholder 2"/>
          <p:cNvSpPr>
            <a:spLocks noGrp="1"/>
          </p:cNvSpPr>
          <p:nvPr>
            <p:ph idx="1"/>
          </p:nvPr>
        </p:nvSpPr>
        <p:spPr/>
        <p:txBody>
          <a:bodyPr/>
          <a:lstStyle/>
          <a:p>
            <a:pPr algn="just"/>
            <a:r>
              <a:rPr dirty="0"/>
              <a:t>La naturaleza misma de los datos y la información en formato electrónico facilita la manipulación de las formas tradicionales de </a:t>
            </a:r>
            <a:r>
              <a:rPr dirty="0" err="1"/>
              <a:t>datos</a:t>
            </a:r>
            <a:r>
              <a:rPr dirty="0"/>
              <a:t>.</a:t>
            </a:r>
            <a:r>
              <a:rPr lang="es-ES" dirty="0"/>
              <a:t> </a:t>
            </a:r>
            <a:r>
              <a:rPr dirty="0" err="1"/>
              <a:t>Esto</a:t>
            </a:r>
            <a:r>
              <a:rPr dirty="0"/>
              <a:t> crea problemas específicos para el sistema de justicia y requiere que el manejo de dichos datos se lleve a cabo de una manera que asegure que la integridad continua de la información pueda mantenerse y probarse. </a:t>
            </a:r>
            <a:endParaRPr lang="es-ES" dirty="0"/>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12</a:t>
            </a:fld>
            <a:endParaRPr lang="es-ES" dirty="0"/>
          </a:p>
        </p:txBody>
      </p:sp>
    </p:spTree>
    <p:extLst>
      <p:ext uri="{BB962C8B-B14F-4D97-AF65-F5344CB8AC3E}">
        <p14:creationId xmlns:p14="http://schemas.microsoft.com/office/powerpoint/2010/main" val="12043831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Red de computadoras</a:t>
            </a:r>
            <a:endParaRPr lang="es-ES" b="1"/>
          </a:p>
        </p:txBody>
      </p:sp>
      <p:sp>
        <p:nvSpPr>
          <p:cNvPr id="4" name="Rectangle 3"/>
          <p:cNvSpPr>
            <a:spLocks noGrp="1" noChangeArrowheads="1"/>
          </p:cNvSpPr>
          <p:nvPr>
            <p:ph idx="1"/>
          </p:nvPr>
        </p:nvSpPr>
        <p:spPr/>
        <p:txBody>
          <a:bodyPr>
            <a:normAutofit fontScale="62500" lnSpcReduction="20000"/>
          </a:bodyPr>
          <a:lstStyle/>
          <a:p>
            <a:pPr>
              <a:lnSpc>
                <a:spcPct val="150000"/>
              </a:lnSpc>
              <a:spcBef>
                <a:spcPts val="0"/>
              </a:spcBef>
            </a:pPr>
            <a:r>
              <a:rPr dirty="0"/>
              <a:t>Si se encuentra con una red informática, contacte con un </a:t>
            </a:r>
            <a:r>
              <a:rPr lang="en-US" b="1" dirty="0" err="1"/>
              <a:t>especialista</a:t>
            </a:r>
            <a:r>
              <a:rPr dirty="0"/>
              <a:t> en informática forense de su agencia o un especialista externo recomendado por su agencia para obtener ayuda. </a:t>
            </a:r>
            <a:endParaRPr lang="es-ES" dirty="0"/>
          </a:p>
          <a:p>
            <a:pPr>
              <a:lnSpc>
                <a:spcPct val="150000"/>
              </a:lnSpc>
              <a:spcBef>
                <a:spcPts val="0"/>
              </a:spcBef>
            </a:pPr>
            <a:endParaRPr lang="es-ES" dirty="0"/>
          </a:p>
          <a:p>
            <a:r>
              <a:rPr dirty="0"/>
              <a:t>Indicaciones para redes:</a:t>
            </a:r>
            <a:endParaRPr lang="es-ES" dirty="0"/>
          </a:p>
          <a:p>
            <a:pPr lvl="1"/>
            <a:r>
              <a:rPr dirty="0"/>
              <a:t>sistemas informáticos múltiples</a:t>
            </a:r>
            <a:endParaRPr lang="es-ES" dirty="0"/>
          </a:p>
          <a:p>
            <a:pPr lvl="1"/>
            <a:r>
              <a:rPr dirty="0"/>
              <a:t>componentes de red (enrutador, concentradores, </a:t>
            </a:r>
            <a:endParaRPr lang="es-ES" dirty="0"/>
          </a:p>
          <a:p>
            <a:pPr marL="457200" lvl="1" indent="0">
              <a:buNone/>
            </a:pPr>
            <a:r>
              <a:rPr lang="es-ES" dirty="0"/>
              <a:t>      </a:t>
            </a:r>
            <a:r>
              <a:rPr dirty="0" err="1"/>
              <a:t>conmutadores</a:t>
            </a:r>
            <a:r>
              <a:rPr dirty="0"/>
              <a:t>, etc.)</a:t>
            </a:r>
            <a:endParaRPr lang="es-ES" dirty="0"/>
          </a:p>
          <a:p>
            <a:pPr lvl="1"/>
            <a:r>
              <a:rPr dirty="0"/>
              <a:t>tarjetas de interfaz de red </a:t>
            </a:r>
            <a:endParaRPr lang="es-ES" dirty="0"/>
          </a:p>
          <a:p>
            <a:pPr lvl="1"/>
            <a:r>
              <a:rPr dirty="0"/>
              <a:t>cables de red</a:t>
            </a:r>
          </a:p>
          <a:p>
            <a:pPr lvl="1"/>
            <a:r>
              <a:rPr dirty="0"/>
              <a:t>antenas de dispositivos wifi</a:t>
            </a:r>
            <a:endParaRPr lang="es-ES" dirty="0"/>
          </a:p>
          <a:p>
            <a:pPr lvl="1"/>
            <a:r>
              <a:rPr dirty="0"/>
              <a:t>servidores</a:t>
            </a:r>
            <a:endParaRPr lang="es-ES" dirty="0"/>
          </a:p>
          <a:p>
            <a:pPr lvl="1"/>
            <a:endParaRPr lang="es-ES" dirty="0"/>
          </a:p>
          <a:p>
            <a:r>
              <a:rPr dirty="0"/>
              <a:t>Etiquete todos los cables y dispositivos y documente las conexiones</a:t>
            </a:r>
            <a:endParaRPr lang="es-ES" dirty="0"/>
          </a:p>
        </p:txBody>
      </p:sp>
      <p:pic>
        <p:nvPicPr>
          <p:cNvPr id="6" name="Grafik 164"/>
          <p:cNvPicPr/>
          <p:nvPr/>
        </p:nvPicPr>
        <p:blipFill>
          <a:blip r:embed="rId3">
            <a:extLst>
              <a:ext uri="{28A0092B-C50C-407E-A947-70E740481C1C}">
                <a14:useLocalDpi xmlns:a14="http://schemas.microsoft.com/office/drawing/2010/main" val="0"/>
              </a:ext>
            </a:extLst>
          </a:blip>
          <a:srcRect/>
          <a:stretch>
            <a:fillRect/>
          </a:stretch>
        </p:blipFill>
        <p:spPr bwMode="auto">
          <a:xfrm>
            <a:off x="6326986" y="2403299"/>
            <a:ext cx="2306941" cy="2306941"/>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120</a:t>
            </a:fld>
            <a:endParaRPr lang="es-ES" dirty="0"/>
          </a:p>
        </p:txBody>
      </p:sp>
    </p:spTree>
    <p:extLst>
      <p:ext uri="{BB962C8B-B14F-4D97-AF65-F5344CB8AC3E}">
        <p14:creationId xmlns:p14="http://schemas.microsoft.com/office/powerpoint/2010/main" val="14034502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575778"/>
          </a:xfrm>
          <a:prstGeom prst="rect">
            <a:avLst/>
          </a:prstGeom>
          <a:noFill/>
          <a:ln>
            <a:noFill/>
          </a:ln>
        </p:spPr>
      </p:pic>
      <p:sp>
        <p:nvSpPr>
          <p:cNvPr id="2" name="Espace réservé du numéro de diapositive 1"/>
          <p:cNvSpPr>
            <a:spLocks noGrp="1"/>
          </p:cNvSpPr>
          <p:nvPr>
            <p:ph type="sldNum" sz="quarter" idx="12"/>
          </p:nvPr>
        </p:nvSpPr>
        <p:spPr>
          <a:xfrm>
            <a:off x="6553200" y="6492875"/>
            <a:ext cx="2133600" cy="365125"/>
          </a:xfrm>
        </p:spPr>
        <p:txBody>
          <a:bodyPr/>
          <a:lstStyle/>
          <a:p>
            <a:r>
              <a:rPr dirty="0"/>
              <a:t>!</a:t>
            </a:r>
            <a:fld id="{C1820EB3-92EE-104B-92CD-26C09B1518FE}" type="slidenum">
              <a:rPr lang="en-US" smtClean="0"/>
              <a:pPr/>
              <a:t>121</a:t>
            </a:fld>
            <a:endParaRPr lang="es-ES" dirty="0"/>
          </a:p>
        </p:txBody>
      </p:sp>
    </p:spTree>
    <p:extLst>
      <p:ext uri="{BB962C8B-B14F-4D97-AF65-F5344CB8AC3E}">
        <p14:creationId xmlns:p14="http://schemas.microsoft.com/office/powerpoint/2010/main" val="19762802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Teléfonos móviles/tabletas</a:t>
            </a:r>
            <a:endParaRPr lang="es-ES" b="1"/>
          </a:p>
        </p:txBody>
      </p:sp>
      <p:sp>
        <p:nvSpPr>
          <p:cNvPr id="4" name="Rectangle 3"/>
          <p:cNvSpPr>
            <a:spLocks noGrp="1" noChangeArrowheads="1"/>
          </p:cNvSpPr>
          <p:nvPr>
            <p:ph idx="1"/>
          </p:nvPr>
        </p:nvSpPr>
        <p:spPr/>
        <p:txBody>
          <a:bodyPr>
            <a:normAutofit fontScale="55000" lnSpcReduction="20000"/>
          </a:bodyPr>
          <a:lstStyle/>
          <a:p>
            <a:pPr>
              <a:lnSpc>
                <a:spcPct val="150000"/>
              </a:lnSpc>
              <a:spcBef>
                <a:spcPts val="0"/>
              </a:spcBef>
            </a:pPr>
            <a:r>
              <a:rPr dirty="0"/>
              <a:t>Si está encendido</a:t>
            </a:r>
          </a:p>
          <a:p>
            <a:pPr lvl="1">
              <a:lnSpc>
                <a:spcPct val="150000"/>
              </a:lnSpc>
              <a:spcBef>
                <a:spcPts val="0"/>
              </a:spcBef>
            </a:pPr>
            <a:r>
              <a:rPr dirty="0"/>
              <a:t>no apague el dispositivo</a:t>
            </a:r>
          </a:p>
          <a:p>
            <a:pPr lvl="1">
              <a:lnSpc>
                <a:spcPct val="150000"/>
              </a:lnSpc>
              <a:spcBef>
                <a:spcPts val="0"/>
              </a:spcBef>
            </a:pPr>
            <a:r>
              <a:rPr dirty="0"/>
              <a:t>documente la pantalla</a:t>
            </a:r>
          </a:p>
          <a:p>
            <a:pPr lvl="1">
              <a:lnSpc>
                <a:spcPct val="150000"/>
              </a:lnSpc>
              <a:spcBef>
                <a:spcPts val="0"/>
              </a:spcBef>
            </a:pPr>
            <a:r>
              <a:rPr dirty="0"/>
              <a:t>si corresponde, coloque el dispositivo en modo de vuelo</a:t>
            </a:r>
          </a:p>
          <a:p>
            <a:pPr lvl="1">
              <a:lnSpc>
                <a:spcPct val="150000"/>
              </a:lnSpc>
              <a:spcBef>
                <a:spcPts val="0"/>
              </a:spcBef>
            </a:pPr>
            <a:r>
              <a:rPr dirty="0"/>
              <a:t>considere usar una bolsa de faraday, que está diseñada para bloquear campos electromagnéticos y evitará la posible conexión al dispositivo y los cambios o la pérdida de pruebas. Se usan regularmente en el sistema de justicia penal para garantizar la integridad de la prueba.</a:t>
            </a:r>
          </a:p>
          <a:p>
            <a:pPr>
              <a:lnSpc>
                <a:spcPct val="150000"/>
              </a:lnSpc>
              <a:spcBef>
                <a:spcPts val="0"/>
              </a:spcBef>
            </a:pPr>
            <a:r>
              <a:rPr dirty="0"/>
              <a:t>Si está apagado</a:t>
            </a:r>
            <a:endParaRPr lang="es-ES" dirty="0"/>
          </a:p>
          <a:p>
            <a:pPr lvl="1">
              <a:lnSpc>
                <a:spcPct val="150000"/>
              </a:lnSpc>
              <a:spcBef>
                <a:spcPts val="0"/>
              </a:spcBef>
            </a:pPr>
            <a:r>
              <a:rPr dirty="0"/>
              <a:t>no encienda el dispositivo</a:t>
            </a:r>
          </a:p>
          <a:p>
            <a:pPr lvl="1">
              <a:lnSpc>
                <a:spcPct val="150000"/>
              </a:lnSpc>
              <a:spcBef>
                <a:spcPts val="0"/>
              </a:spcBef>
            </a:pPr>
            <a:endParaRPr lang="es-ES" dirty="0"/>
          </a:p>
          <a:p>
            <a:pPr>
              <a:lnSpc>
                <a:spcPct val="150000"/>
              </a:lnSpc>
              <a:spcBef>
                <a:spcPts val="0"/>
              </a:spcBef>
            </a:pPr>
            <a:r>
              <a:rPr dirty="0"/>
              <a:t>Busque más información sobre el dispositivo (manual, fuente de alimentación, etc.) y la tarjeta SIM (carta de la compañía de telecomunicaciones, PIN, PUK, etc.)</a:t>
            </a:r>
            <a:endParaRPr lang="es-ES" dirty="0"/>
          </a:p>
        </p:txBody>
      </p:sp>
      <p:pic>
        <p:nvPicPr>
          <p:cNvPr id="5" name="Picture 118"/>
          <p:cNvPicPr>
            <a:picLocks noChangeAspect="1"/>
          </p:cNvPicPr>
          <p:nvPr/>
        </p:nvPicPr>
        <p:blipFill>
          <a:blip r:embed="rId3"/>
          <a:stretch>
            <a:fillRect/>
          </a:stretch>
        </p:blipFill>
        <p:spPr>
          <a:xfrm>
            <a:off x="5649058" y="1132863"/>
            <a:ext cx="1856641" cy="1701404"/>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122</a:t>
            </a:fld>
            <a:endParaRPr lang="es-ES" dirty="0"/>
          </a:p>
        </p:txBody>
      </p:sp>
    </p:spTree>
    <p:extLst>
      <p:ext uri="{BB962C8B-B14F-4D97-AF65-F5344CB8AC3E}">
        <p14:creationId xmlns:p14="http://schemas.microsoft.com/office/powerpoint/2010/main" val="21329949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Tarjetas de banda inteligente/magnética</a:t>
            </a:r>
            <a:endParaRPr lang="es-ES" b="1"/>
          </a:p>
        </p:txBody>
      </p:sp>
      <p:sp>
        <p:nvSpPr>
          <p:cNvPr id="4" name="Rectangle 3"/>
          <p:cNvSpPr>
            <a:spLocks noGrp="1" noChangeArrowheads="1"/>
          </p:cNvSpPr>
          <p:nvPr>
            <p:ph idx="1"/>
          </p:nvPr>
        </p:nvSpPr>
        <p:spPr>
          <a:xfrm>
            <a:off x="457200" y="1600200"/>
            <a:ext cx="5519726" cy="5054165"/>
          </a:xfrm>
        </p:spPr>
        <p:txBody>
          <a:bodyPr>
            <a:normAutofit fontScale="77500" lnSpcReduction="20000"/>
          </a:bodyPr>
          <a:lstStyle/>
          <a:p>
            <a:pPr lvl="0" algn="just"/>
            <a:r>
              <a:rPr dirty="0"/>
              <a:t>No doble la tarjeta.</a:t>
            </a:r>
            <a:endParaRPr lang="es-ES"/>
          </a:p>
          <a:p>
            <a:pPr lvl="0" algn="just"/>
            <a:r>
              <a:rPr dirty="0"/>
              <a:t>No exponga a temperaturas extremas.</a:t>
            </a:r>
            <a:endParaRPr lang="es-ES"/>
          </a:p>
          <a:p>
            <a:pPr lvl="0" algn="just"/>
            <a:r>
              <a:rPr dirty="0"/>
              <a:t>No toque la placa de contacto eléctrica.</a:t>
            </a:r>
            <a:endParaRPr lang="es-ES"/>
          </a:p>
          <a:p>
            <a:pPr lvl="0" algn="just"/>
            <a:r>
              <a:rPr dirty="0"/>
              <a:t>Proteja contra arañazos, líquidos, influencias magnéticas, etc.</a:t>
            </a:r>
            <a:endParaRPr lang="es-ES"/>
          </a:p>
          <a:p>
            <a:pPr lvl="0" algn="just"/>
            <a:r>
              <a:rPr dirty="0"/>
              <a:t>Intente retener el PIN. No intente obtener acceso a los datos/funciones en la tarjeta. </a:t>
            </a:r>
          </a:p>
          <a:p>
            <a:pPr lvl="0" algn="just"/>
            <a:r>
              <a:rPr dirty="0"/>
              <a:t>Fotografía/nota/copia la información de la impresión en el cuerpo de la tarjeta.</a:t>
            </a:r>
            <a:endParaRPr lang="es-ES"/>
          </a:p>
          <a:p>
            <a:pPr lvl="0" algn="just"/>
            <a:r>
              <a:rPr dirty="0"/>
              <a:t>Si corresponde, registre los lectores de tarjetas inteligentes también.</a:t>
            </a:r>
            <a:endParaRPr lang="es-ES"/>
          </a:p>
          <a:p>
            <a:pPr algn="just">
              <a:lnSpc>
                <a:spcPct val="150000"/>
              </a:lnSpc>
              <a:spcBef>
                <a:spcPts val="0"/>
              </a:spcBef>
            </a:pPr>
            <a:endParaRPr lang="es-ES"/>
          </a:p>
        </p:txBody>
      </p:sp>
      <p:pic>
        <p:nvPicPr>
          <p:cNvPr id="3" name="Bild 2"/>
          <p:cNvPicPr>
            <a:picLocks noChangeAspect="1"/>
          </p:cNvPicPr>
          <p:nvPr/>
        </p:nvPicPr>
        <p:blipFill>
          <a:blip r:embed="rId3"/>
          <a:stretch>
            <a:fillRect/>
          </a:stretch>
        </p:blipFill>
        <p:spPr>
          <a:xfrm>
            <a:off x="5976926" y="1600200"/>
            <a:ext cx="2709874" cy="2890224"/>
          </a:xfrm>
          <a:prstGeom prst="rect">
            <a:avLst/>
          </a:prstGeom>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123</a:t>
            </a:fld>
            <a:endParaRPr lang="es-ES" dirty="0"/>
          </a:p>
        </p:txBody>
      </p:sp>
    </p:spTree>
    <p:extLst>
      <p:ext uri="{BB962C8B-B14F-4D97-AF65-F5344CB8AC3E}">
        <p14:creationId xmlns:p14="http://schemas.microsoft.com/office/powerpoint/2010/main" val="7744056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Otra prueba electrónica</a:t>
            </a:r>
            <a:endParaRPr lang="es-ES" b="1"/>
          </a:p>
        </p:txBody>
      </p:sp>
      <p:sp>
        <p:nvSpPr>
          <p:cNvPr id="4" name="Rectangle 3"/>
          <p:cNvSpPr>
            <a:spLocks noGrp="1" noChangeArrowheads="1"/>
          </p:cNvSpPr>
          <p:nvPr>
            <p:ph idx="1"/>
          </p:nvPr>
        </p:nvSpPr>
        <p:spPr/>
        <p:txBody>
          <a:bodyPr>
            <a:normAutofit fontScale="77500" lnSpcReduction="20000"/>
          </a:bodyPr>
          <a:lstStyle/>
          <a:p>
            <a:pPr marL="0" indent="0">
              <a:lnSpc>
                <a:spcPct val="150000"/>
              </a:lnSpc>
              <a:spcBef>
                <a:spcPts val="0"/>
              </a:spcBef>
              <a:buNone/>
            </a:pPr>
            <a:r>
              <a:rPr dirty="0"/>
              <a:t>Instrucciones de confiscación para pruebas electrónicas:</a:t>
            </a:r>
          </a:p>
          <a:p>
            <a:pPr>
              <a:lnSpc>
                <a:spcPct val="150000"/>
              </a:lnSpc>
              <a:spcBef>
                <a:spcPts val="0"/>
              </a:spcBef>
            </a:pPr>
            <a:r>
              <a:rPr dirty="0"/>
              <a:t>Si el dispositivo está encendido, no lo apague</a:t>
            </a:r>
          </a:p>
          <a:p>
            <a:pPr lvl="1"/>
            <a:r>
              <a:rPr dirty="0"/>
              <a:t>Fotografíe la pantalla (si corresponde) y grabe la información que se muestra.</a:t>
            </a:r>
            <a:endParaRPr lang="es-ES"/>
          </a:p>
          <a:p>
            <a:pPr lvl="1"/>
            <a:r>
              <a:rPr dirty="0"/>
              <a:t>Retire todos los cables de suministro de energía.</a:t>
            </a:r>
            <a:endParaRPr lang="es-ES"/>
          </a:p>
          <a:p>
            <a:pPr lvl="1"/>
            <a:r>
              <a:rPr dirty="0"/>
              <a:t>No intente acceder a la memoria interna ni a ningún medio de almacenamiento.</a:t>
            </a:r>
            <a:endParaRPr lang="es-ES"/>
          </a:p>
          <a:p>
            <a:pPr lvl="0"/>
            <a:r>
              <a:rPr dirty="0"/>
              <a:t>Si está apagado, no lo encienda </a:t>
            </a:r>
            <a:endParaRPr lang="es-ES"/>
          </a:p>
          <a:p>
            <a:pPr lvl="0"/>
            <a:r>
              <a:rPr dirty="0"/>
              <a:t>Recopile/registre información importante</a:t>
            </a:r>
            <a:endParaRPr lang="es-ES"/>
          </a:p>
          <a:p>
            <a:pPr lvl="1"/>
            <a:r>
              <a:rPr dirty="0"/>
              <a:t>Recopile manuales y otras instrucciones si están disponibles.</a:t>
            </a:r>
            <a:endParaRPr lang="es-ES"/>
          </a:p>
          <a:p>
            <a:r>
              <a:rPr dirty="0"/>
              <a:t>Registre los datos pertinentes (por ejemplo, número de teléfono). </a:t>
            </a:r>
            <a:endParaRPr lang="es-ES"/>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124</a:t>
            </a:fld>
            <a:endParaRPr lang="es-ES" dirty="0"/>
          </a:p>
        </p:txBody>
      </p:sp>
    </p:spTree>
    <p:extLst>
      <p:ext uri="{BB962C8B-B14F-4D97-AF65-F5344CB8AC3E}">
        <p14:creationId xmlns:p14="http://schemas.microsoft.com/office/powerpoint/2010/main" val="16843881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368" y="0"/>
            <a:ext cx="5474043" cy="6858000"/>
          </a:xfrm>
          <a:prstGeom prst="rect">
            <a:avLst/>
          </a:prstGeom>
        </p:spPr>
      </p:pic>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125</a:t>
            </a:fld>
            <a:endParaRPr lang="es-ES" dirty="0"/>
          </a:p>
        </p:txBody>
      </p:sp>
    </p:spTree>
    <p:extLst>
      <p:ext uri="{BB962C8B-B14F-4D97-AF65-F5344CB8AC3E}">
        <p14:creationId xmlns:p14="http://schemas.microsoft.com/office/powerpoint/2010/main" val="496893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126</a:t>
            </a:fld>
            <a:endParaRPr lang="es-ES" dirty="0"/>
          </a:p>
        </p:txBody>
      </p:sp>
      <p:sp>
        <p:nvSpPr>
          <p:cNvPr id="5" name="TextBox 4"/>
          <p:cNvSpPr txBox="1"/>
          <p:nvPr/>
        </p:nvSpPr>
        <p:spPr>
          <a:xfrm>
            <a:off x="2539877" y="2890391"/>
            <a:ext cx="3692047" cy="1077218"/>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TÉCNICAS FORENSES DE ANÁLISIS DE DATOS EN TIEMPO REAL</a:t>
            </a:r>
            <a:endParaRPr lang="es-ES" sz="3200"/>
          </a:p>
        </p:txBody>
      </p:sp>
    </p:spTree>
    <p:extLst>
      <p:ext uri="{BB962C8B-B14F-4D97-AF65-F5344CB8AC3E}">
        <p14:creationId xmlns:p14="http://schemas.microsoft.com/office/powerpoint/2010/main" val="87134619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6432" y="295854"/>
            <a:ext cx="7654704" cy="1594730"/>
          </a:xfrm>
          <a:prstGeom prst="rect">
            <a:avLst/>
          </a:prstGeom>
        </p:spPr>
      </p:pic>
      <p:sp>
        <p:nvSpPr>
          <p:cNvPr id="5" name="TextBox 4"/>
          <p:cNvSpPr txBox="1"/>
          <p:nvPr/>
        </p:nvSpPr>
        <p:spPr>
          <a:xfrm>
            <a:off x="806432" y="2409567"/>
            <a:ext cx="7654704" cy="3216778"/>
          </a:xfrm>
          <a:prstGeom prst="rect">
            <a:avLst/>
          </a:prstGeom>
          <a:noFill/>
        </p:spPr>
        <p:txBody>
          <a:bodyPr wrap="square" rtlCol="0">
            <a:spAutoFit/>
          </a:bodyPr>
          <a:lstStyle/>
          <a:p>
            <a:pPr marL="285750" indent="-285750" algn="just">
              <a:lnSpc>
                <a:spcPts val="3860"/>
              </a:lnSpc>
              <a:spcAft>
                <a:spcPts val="1200"/>
              </a:spcAft>
              <a:buFont typeface="Arial" charset="0"/>
              <a:buChar char="•"/>
            </a:pPr>
            <a:r>
              <a:rPr lang="en-US" sz="2800" dirty="0"/>
              <a:t>Las </a:t>
            </a:r>
            <a:r>
              <a:rPr lang="en-US" sz="2800" dirty="0" err="1"/>
              <a:t>técnicas</a:t>
            </a:r>
            <a:r>
              <a:rPr lang="en-US" sz="2800" dirty="0"/>
              <a:t> </a:t>
            </a:r>
            <a:r>
              <a:rPr lang="en-US" sz="2800" dirty="0" err="1"/>
              <a:t>forenses</a:t>
            </a:r>
            <a:r>
              <a:rPr lang="en-US" sz="2800" dirty="0"/>
              <a:t> de </a:t>
            </a:r>
            <a:r>
              <a:rPr lang="en-US" sz="2800" dirty="0" err="1"/>
              <a:t>análisis</a:t>
            </a:r>
            <a:r>
              <a:rPr lang="en-US" sz="2800" dirty="0"/>
              <a:t> de </a:t>
            </a:r>
            <a:r>
              <a:rPr lang="en-US" sz="2800" dirty="0" err="1"/>
              <a:t>datos</a:t>
            </a:r>
            <a:r>
              <a:rPr lang="en-US" sz="2800" dirty="0"/>
              <a:t> </a:t>
            </a:r>
            <a:r>
              <a:rPr lang="en-US" sz="2800" dirty="0" err="1"/>
              <a:t>en</a:t>
            </a:r>
            <a:r>
              <a:rPr lang="en-US" sz="2800" dirty="0"/>
              <a:t> </a:t>
            </a:r>
            <a:r>
              <a:rPr lang="en-US" sz="2800" dirty="0" err="1"/>
              <a:t>tiempo</a:t>
            </a:r>
            <a:r>
              <a:rPr lang="en-US" sz="2800" dirty="0"/>
              <a:t> real es un </a:t>
            </a:r>
            <a:r>
              <a:rPr lang="en-US" sz="2800" dirty="0" err="1"/>
              <a:t>proceso</a:t>
            </a:r>
            <a:r>
              <a:rPr lang="en-US" sz="2800" dirty="0"/>
              <a:t> </a:t>
            </a:r>
            <a:r>
              <a:rPr lang="en-US" sz="2800" dirty="0" err="1"/>
              <a:t>técnico</a:t>
            </a:r>
            <a:r>
              <a:rPr lang="en-US" sz="2800" dirty="0"/>
              <a:t> que solo </a:t>
            </a:r>
            <a:r>
              <a:rPr lang="en-US" sz="2800" dirty="0" err="1"/>
              <a:t>deben</a:t>
            </a:r>
            <a:r>
              <a:rPr lang="en-US" sz="2800" dirty="0"/>
              <a:t> </a:t>
            </a:r>
            <a:r>
              <a:rPr lang="en-US" sz="2800" dirty="0" err="1"/>
              <a:t>realizar</a:t>
            </a:r>
            <a:r>
              <a:rPr lang="en-US" sz="2800" dirty="0"/>
              <a:t> personas </a:t>
            </a:r>
            <a:r>
              <a:rPr lang="en-US" sz="2800" dirty="0" err="1"/>
              <a:t>calificadas</a:t>
            </a:r>
            <a:r>
              <a:rPr lang="en-US" sz="2800" dirty="0"/>
              <a:t> que </a:t>
            </a:r>
            <a:r>
              <a:rPr lang="en-US" sz="2800" dirty="0" err="1"/>
              <a:t>tengan</a:t>
            </a:r>
            <a:r>
              <a:rPr lang="en-US" sz="2800" dirty="0"/>
              <a:t> las </a:t>
            </a:r>
            <a:r>
              <a:rPr lang="en-US" sz="2800" dirty="0" err="1"/>
              <a:t>herramientas</a:t>
            </a:r>
            <a:r>
              <a:rPr lang="en-US" sz="2800" dirty="0"/>
              <a:t> y el </a:t>
            </a:r>
            <a:r>
              <a:rPr lang="en-US" sz="2800" dirty="0" err="1"/>
              <a:t>equipo</a:t>
            </a:r>
            <a:r>
              <a:rPr lang="en-US" sz="2800" dirty="0"/>
              <a:t> </a:t>
            </a:r>
            <a:r>
              <a:rPr lang="en-US" sz="2800" dirty="0" err="1"/>
              <a:t>correctos</a:t>
            </a:r>
            <a:r>
              <a:rPr lang="en-US" sz="2800" dirty="0"/>
              <a:t>.</a:t>
            </a:r>
          </a:p>
          <a:p>
            <a:pPr marL="285750" indent="-285750" algn="just">
              <a:lnSpc>
                <a:spcPts val="3860"/>
              </a:lnSpc>
              <a:spcAft>
                <a:spcPts val="1200"/>
              </a:spcAft>
              <a:buFont typeface="Arial" charset="0"/>
              <a:buChar char="•"/>
            </a:pPr>
            <a:r>
              <a:rPr lang="en-US" sz="2800" dirty="0"/>
              <a:t>Se </a:t>
            </a:r>
            <a:r>
              <a:rPr lang="en-US" sz="2800" dirty="0" err="1"/>
              <a:t>trata</a:t>
            </a:r>
            <a:r>
              <a:rPr lang="en-US" sz="2800" dirty="0"/>
              <a:t> </a:t>
            </a:r>
            <a:r>
              <a:rPr lang="en-US" sz="2800" dirty="0" err="1"/>
              <a:t>en</a:t>
            </a:r>
            <a:r>
              <a:rPr lang="en-US" sz="2800" dirty="0"/>
              <a:t> </a:t>
            </a:r>
            <a:r>
              <a:rPr lang="en-US" sz="2800" dirty="0" err="1"/>
              <a:t>detalle</a:t>
            </a:r>
            <a:r>
              <a:rPr lang="en-US" sz="2800" dirty="0"/>
              <a:t> </a:t>
            </a:r>
            <a:r>
              <a:rPr lang="en-US" sz="2800" dirty="0" err="1"/>
              <a:t>en</a:t>
            </a:r>
            <a:r>
              <a:rPr lang="en-US" sz="2800" dirty="0"/>
              <a:t> </a:t>
            </a:r>
            <a:r>
              <a:rPr lang="en-US" sz="2800" dirty="0" err="1"/>
              <a:t>este</a:t>
            </a:r>
            <a:r>
              <a:rPr lang="en-US" sz="2800" dirty="0"/>
              <a:t> </a:t>
            </a:r>
            <a:r>
              <a:rPr lang="en-US" sz="2800" dirty="0" err="1"/>
              <a:t>curso</a:t>
            </a:r>
            <a:r>
              <a:rPr lang="en-US" sz="2800" dirty="0"/>
              <a:t> para que los </a:t>
            </a:r>
            <a:r>
              <a:rPr lang="en-US" sz="2800" dirty="0" err="1"/>
              <a:t>jueces</a:t>
            </a:r>
            <a:r>
              <a:rPr lang="en-US" sz="2800" dirty="0"/>
              <a:t> y los </a:t>
            </a:r>
            <a:r>
              <a:rPr lang="en-US" sz="2800" dirty="0" err="1"/>
              <a:t>fiscales</a:t>
            </a:r>
            <a:r>
              <a:rPr lang="en-US" sz="2800" dirty="0"/>
              <a:t> </a:t>
            </a:r>
            <a:r>
              <a:rPr lang="en-US" sz="2800" dirty="0" err="1"/>
              <a:t>conozcan</a:t>
            </a:r>
            <a:r>
              <a:rPr lang="en-US" sz="2800" dirty="0"/>
              <a:t> </a:t>
            </a:r>
            <a:r>
              <a:rPr lang="en-US" sz="2800" dirty="0" err="1"/>
              <a:t>su</a:t>
            </a:r>
            <a:r>
              <a:rPr lang="en-US" sz="2800" dirty="0"/>
              <a:t> </a:t>
            </a:r>
            <a:r>
              <a:rPr lang="en-US" sz="2800" dirty="0" err="1"/>
              <a:t>existencia</a:t>
            </a:r>
            <a:r>
              <a:rPr lang="en-US" sz="2800" dirty="0"/>
              <a:t> y el </a:t>
            </a:r>
            <a:r>
              <a:rPr lang="en-US" sz="2800" dirty="0" err="1"/>
              <a:t>efecto</a:t>
            </a:r>
            <a:r>
              <a:rPr lang="en-US" sz="2800" dirty="0"/>
              <a:t> de </a:t>
            </a:r>
            <a:r>
              <a:rPr lang="en-US" sz="2800" dirty="0" err="1"/>
              <a:t>su</a:t>
            </a:r>
            <a:r>
              <a:rPr lang="en-US" sz="2800" dirty="0"/>
              <a:t> </a:t>
            </a:r>
            <a:r>
              <a:rPr lang="en-US" sz="2800" dirty="0" err="1"/>
              <a:t>uso</a:t>
            </a:r>
            <a:r>
              <a:rPr lang="en-US" sz="2800" dirty="0"/>
              <a:t> </a:t>
            </a:r>
            <a:r>
              <a:rPr lang="en-US" sz="2800" dirty="0" err="1"/>
              <a:t>en</a:t>
            </a:r>
            <a:r>
              <a:rPr lang="en-US" sz="2800" dirty="0"/>
              <a:t> la </a:t>
            </a:r>
            <a:r>
              <a:rPr lang="en-US" sz="2800" dirty="0" err="1"/>
              <a:t>prueba</a:t>
            </a:r>
            <a:r>
              <a:rPr lang="en-US" sz="2800" dirty="0"/>
              <a:t>.</a:t>
            </a:r>
            <a:endParaRPr lang="es-ES" sz="2800" dirty="0"/>
          </a:p>
        </p:txBody>
      </p:sp>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127</a:t>
            </a:fld>
            <a:endParaRPr lang="es-ES" dirty="0"/>
          </a:p>
        </p:txBody>
      </p:sp>
    </p:spTree>
    <p:extLst>
      <p:ext uri="{BB962C8B-B14F-4D97-AF65-F5344CB8AC3E}">
        <p14:creationId xmlns:p14="http://schemas.microsoft.com/office/powerpoint/2010/main" val="7558119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¿Qué son las técnicas forenses de análisis de datos en tiempo real?</a:t>
            </a:r>
            <a:endParaRPr lang="es-ES" b="1"/>
          </a:p>
        </p:txBody>
      </p:sp>
      <p:sp>
        <p:nvSpPr>
          <p:cNvPr id="4" name="Rectangle 3"/>
          <p:cNvSpPr>
            <a:spLocks noGrp="1" noChangeArrowheads="1"/>
          </p:cNvSpPr>
          <p:nvPr>
            <p:ph idx="1"/>
          </p:nvPr>
        </p:nvSpPr>
        <p:spPr/>
        <p:txBody>
          <a:bodyPr>
            <a:normAutofit fontScale="92500" lnSpcReduction="10000"/>
          </a:bodyPr>
          <a:lstStyle/>
          <a:p>
            <a:pPr marL="0" indent="0" algn="just">
              <a:buNone/>
            </a:pPr>
            <a:r>
              <a:rPr dirty="0"/>
              <a:t>Las técnicas forenses de análisis de datos en tiempo real se ocupan de situaciones en las que es necesario capturar </a:t>
            </a:r>
            <a:r>
              <a:rPr lang="en-US" b="1"/>
              <a:t>datos volátiles</a:t>
            </a:r>
            <a:r>
              <a:rPr dirty="0"/>
              <a:t> de dispositivos antes de que se apaguen o desconecten de redes o fuentes de alimentación. </a:t>
            </a:r>
            <a:endParaRPr lang="es-ES"/>
          </a:p>
          <a:p>
            <a:pPr marL="0" indent="0" algn="just">
              <a:buNone/>
            </a:pPr>
            <a:endParaRPr lang="es-ES"/>
          </a:p>
          <a:p>
            <a:pPr marL="0" indent="0" algn="just">
              <a:buNone/>
            </a:pPr>
            <a:r>
              <a:rPr dirty="0"/>
              <a:t>Requiere un nivel de especialización más alto que el procedimiento en el registro y la confiscación de dead boxes porque la posibilidad de alterar o incluso sobreescribir pruebas es muy alta.</a:t>
            </a:r>
            <a:endParaRPr lang="es-ES"/>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128</a:t>
            </a:fld>
            <a:endParaRPr lang="es-ES" dirty="0"/>
          </a:p>
        </p:txBody>
      </p:sp>
    </p:spTree>
    <p:extLst>
      <p:ext uri="{BB962C8B-B14F-4D97-AF65-F5344CB8AC3E}">
        <p14:creationId xmlns:p14="http://schemas.microsoft.com/office/powerpoint/2010/main" val="21292718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¿Qué son datos volátiles?</a:t>
            </a:r>
            <a:endParaRPr lang="es-ES" b="1"/>
          </a:p>
        </p:txBody>
      </p:sp>
      <p:sp>
        <p:nvSpPr>
          <p:cNvPr id="4" name="Rectangle 3"/>
          <p:cNvSpPr>
            <a:spLocks noGrp="1" noChangeArrowheads="1"/>
          </p:cNvSpPr>
          <p:nvPr>
            <p:ph idx="1"/>
          </p:nvPr>
        </p:nvSpPr>
        <p:spPr>
          <a:xfrm>
            <a:off x="457200" y="3632211"/>
            <a:ext cx="8229600" cy="2897903"/>
          </a:xfrm>
        </p:spPr>
        <p:txBody>
          <a:bodyPr>
            <a:normAutofit/>
          </a:bodyPr>
          <a:lstStyle/>
          <a:p>
            <a:pPr marL="0" indent="0" algn="just">
              <a:buNone/>
            </a:pPr>
            <a:r>
              <a:rPr dirty="0"/>
              <a:t>Los datos volátiles son datos que se almacenan digitalmente de manera que la probabilidad de que su contenido sea eliminado, sobreescrito o alterado en un corto período de tiempo por interacción humana o automatizada es muy alto.</a:t>
            </a:r>
          </a:p>
        </p:txBody>
      </p:sp>
      <p:pic>
        <p:nvPicPr>
          <p:cNvPr id="3" name="Bild 2"/>
          <p:cNvPicPr>
            <a:picLocks noChangeAspect="1"/>
          </p:cNvPicPr>
          <p:nvPr/>
        </p:nvPicPr>
        <p:blipFill>
          <a:blip r:embed="rId2"/>
          <a:stretch>
            <a:fillRect/>
          </a:stretch>
        </p:blipFill>
        <p:spPr>
          <a:xfrm>
            <a:off x="1929866" y="1462140"/>
            <a:ext cx="5027788" cy="1990594"/>
          </a:xfrm>
          <a:prstGeom prst="rect">
            <a:avLst/>
          </a:prstGeom>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129</a:t>
            </a:fld>
            <a:endParaRPr lang="es-ES" dirty="0"/>
          </a:p>
        </p:txBody>
      </p:sp>
    </p:spTree>
    <p:extLst>
      <p:ext uri="{BB962C8B-B14F-4D97-AF65-F5344CB8AC3E}">
        <p14:creationId xmlns:p14="http://schemas.microsoft.com/office/powerpoint/2010/main" val="10046406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320" y="30272"/>
            <a:ext cx="6274340" cy="6858000"/>
          </a:xfrm>
          <a:prstGeom prst="rect">
            <a:avLst/>
          </a:prstGeom>
        </p:spPr>
      </p:pic>
      <p:sp>
        <p:nvSpPr>
          <p:cNvPr id="49" name="TextBox 48"/>
          <p:cNvSpPr txBox="1"/>
          <p:nvPr/>
        </p:nvSpPr>
        <p:spPr>
          <a:xfrm>
            <a:off x="3035325" y="2674442"/>
            <a:ext cx="3069285" cy="1569660"/>
          </a:xfrm>
          <a:prstGeom prst="rect">
            <a:avLst/>
          </a:prstGeom>
          <a:noFill/>
        </p:spPr>
        <p:txBody>
          <a:bodyPr wrap="square" rtlCol="0">
            <a:spAutoFit/>
          </a:bodyPr>
          <a:lstStyle/>
          <a:p>
            <a:pPr algn="ctr"/>
            <a:r>
              <a:rPr lang="en-US" sz="3200" b="1" dirty="0"/>
              <a:t>FUENTES Y TIPOS DE PRUEBA</a:t>
            </a:r>
          </a:p>
        </p:txBody>
      </p:sp>
      <p:sp>
        <p:nvSpPr>
          <p:cNvPr id="50" name="Slide Number Placeholder 49"/>
          <p:cNvSpPr>
            <a:spLocks noGrp="1"/>
          </p:cNvSpPr>
          <p:nvPr>
            <p:ph type="sldNum" sz="quarter" idx="12"/>
          </p:nvPr>
        </p:nvSpPr>
        <p:spPr/>
        <p:txBody>
          <a:bodyPr/>
          <a:lstStyle/>
          <a:p>
            <a:fld id="{CBD56858-EB0B-D04D-B23C-7A827FD60C9F}" type="slidenum">
              <a:rPr lang="en-US" smtClean="0"/>
              <a:pPr/>
              <a:t>13</a:t>
            </a:fld>
            <a:endParaRPr lang="es-ES" dirty="0"/>
          </a:p>
        </p:txBody>
      </p:sp>
    </p:spTree>
    <p:extLst>
      <p:ext uri="{BB962C8B-B14F-4D97-AF65-F5344CB8AC3E}">
        <p14:creationId xmlns:p14="http://schemas.microsoft.com/office/powerpoint/2010/main" val="80765077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Ejemplos de datos volátiles</a:t>
            </a:r>
            <a:endParaRPr lang="es-ES" b="1"/>
          </a:p>
        </p:txBody>
      </p:sp>
      <p:sp>
        <p:nvSpPr>
          <p:cNvPr id="4" name="Rectangle 3"/>
          <p:cNvSpPr>
            <a:spLocks noGrp="1" noChangeArrowheads="1"/>
          </p:cNvSpPr>
          <p:nvPr>
            <p:ph idx="1"/>
          </p:nvPr>
        </p:nvSpPr>
        <p:spPr>
          <a:xfrm>
            <a:off x="457200" y="1600200"/>
            <a:ext cx="8229600" cy="4936726"/>
          </a:xfrm>
        </p:spPr>
        <p:txBody>
          <a:bodyPr>
            <a:normAutofit fontScale="92500" lnSpcReduction="20000"/>
          </a:bodyPr>
          <a:lstStyle/>
          <a:p>
            <a:r>
              <a:rPr dirty="0"/>
              <a:t>Cachés (por ejemplo, cachés arp y dns)</a:t>
            </a:r>
          </a:p>
          <a:p>
            <a:r>
              <a:rPr dirty="0"/>
              <a:t>Documentos no guardados</a:t>
            </a:r>
          </a:p>
          <a:p>
            <a:r>
              <a:rPr dirty="0"/>
              <a:t>Procesos en ejecución</a:t>
            </a:r>
          </a:p>
          <a:p>
            <a:r>
              <a:rPr dirty="0"/>
              <a:t>Contraseñas y claves de cifrado</a:t>
            </a:r>
          </a:p>
          <a:p>
            <a:r>
              <a:rPr dirty="0"/>
              <a:t>Conexiones de red abiertas</a:t>
            </a:r>
          </a:p>
          <a:p>
            <a:r>
              <a:rPr dirty="0"/>
              <a:t>Información del sistema</a:t>
            </a:r>
          </a:p>
          <a:p>
            <a:r>
              <a:rPr dirty="0"/>
              <a:t>Usuarios conectados</a:t>
            </a:r>
          </a:p>
          <a:p>
            <a:r>
              <a:rPr dirty="0"/>
              <a:t>Almacenamiento remoto conectado temporalmente</a:t>
            </a:r>
          </a:p>
          <a:p>
            <a:r>
              <a:rPr dirty="0"/>
              <a:t>Binarios de malware solo almacenados en RAM</a:t>
            </a:r>
          </a:p>
          <a:p>
            <a:endParaRPr lang="es-ES"/>
          </a:p>
          <a:p>
            <a:endParaRPr lang="es-ES"/>
          </a:p>
          <a:p>
            <a:pPr marL="0" indent="0">
              <a:buNone/>
            </a:pPr>
            <a:endParaRPr lang="es-ES"/>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130</a:t>
            </a:fld>
            <a:endParaRPr lang="es-ES" dirty="0"/>
          </a:p>
        </p:txBody>
      </p:sp>
    </p:spTree>
    <p:extLst>
      <p:ext uri="{BB962C8B-B14F-4D97-AF65-F5344CB8AC3E}">
        <p14:creationId xmlns:p14="http://schemas.microsoft.com/office/powerpoint/2010/main" val="129949304"/>
      </p:ext>
    </p:extLst>
  </p:cSld>
  <p:clrMapOvr>
    <a:masterClrMapping/>
  </p:clrMapOvr>
  <mc:AlternateContent xmlns:mc="http://schemas.openxmlformats.org/markup-compatibility/2006" xmlns:p14="http://schemas.microsoft.com/office/powerpoint/2010/main">
    <mc:Choice Requires="p14">
      <p:transition spd="slow" p14:dur="6000">
        <p14:vortex dir="r"/>
        <p:sndAc>
          <p:stSnd>
            <p:snd r:embed="rId2" name="Explosion"/>
          </p:stSnd>
        </p:sndAc>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sndAc>
          <p:stSnd>
            <p:snd r:embed="rId11" name="Explosion"/>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
                                        </p:tgtEl>
                                      </p:cMediaNode>
                                    </p:audio>
                                  </p:sub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4">
                                            <p:txEl>
                                              <p:pRg st="2" end="2"/>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4" name="Flugzeug"/>
                                        </p:tgtEl>
                                      </p:cMediaNode>
                                    </p:audio>
                                  </p:sub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3" end="3"/>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5" name="Bleistiftstrich"/>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Glockenschlag"/>
                                        </p:tgtEl>
                                      </p:cMediaNode>
                                    </p:audio>
                                  </p:sub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wipe(down)">
                                      <p:cBhvr>
                                        <p:cTn id="41" dur="580">
                                          <p:stCondLst>
                                            <p:cond delay="0"/>
                                          </p:stCondLst>
                                        </p:cTn>
                                        <p:tgtEl>
                                          <p:spTgt spid="4">
                                            <p:txEl>
                                              <p:pRg st="5" end="5"/>
                                            </p:txEl>
                                          </p:spTgt>
                                        </p:tgtEl>
                                      </p:cBhvr>
                                    </p:animEffect>
                                    <p:anim calcmode="lin" valueType="num">
                                      <p:cBhvr>
                                        <p:cTn id="4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xEl>
                                              <p:pRg st="5" end="5"/>
                                            </p:txEl>
                                          </p:spTgt>
                                        </p:tgtEl>
                                      </p:cBhvr>
                                      <p:to x="100000" y="60000"/>
                                    </p:animScale>
                                    <p:animScale>
                                      <p:cBhvr>
                                        <p:cTn id="48" dur="166" decel="50000">
                                          <p:stCondLst>
                                            <p:cond delay="676"/>
                                          </p:stCondLst>
                                        </p:cTn>
                                        <p:tgtEl>
                                          <p:spTgt spid="4">
                                            <p:txEl>
                                              <p:pRg st="5" end="5"/>
                                            </p:txEl>
                                          </p:spTgt>
                                        </p:tgtEl>
                                      </p:cBhvr>
                                      <p:to x="100000" y="100000"/>
                                    </p:animScale>
                                    <p:animScale>
                                      <p:cBhvr>
                                        <p:cTn id="49" dur="26">
                                          <p:stCondLst>
                                            <p:cond delay="1312"/>
                                          </p:stCondLst>
                                        </p:cTn>
                                        <p:tgtEl>
                                          <p:spTgt spid="4">
                                            <p:txEl>
                                              <p:pRg st="5" end="5"/>
                                            </p:txEl>
                                          </p:spTgt>
                                        </p:tgtEl>
                                      </p:cBhvr>
                                      <p:to x="100000" y="80000"/>
                                    </p:animScale>
                                    <p:animScale>
                                      <p:cBhvr>
                                        <p:cTn id="50" dur="166" decel="50000">
                                          <p:stCondLst>
                                            <p:cond delay="1338"/>
                                          </p:stCondLst>
                                        </p:cTn>
                                        <p:tgtEl>
                                          <p:spTgt spid="4">
                                            <p:txEl>
                                              <p:pRg st="5" end="5"/>
                                            </p:txEl>
                                          </p:spTgt>
                                        </p:tgtEl>
                                      </p:cBhvr>
                                      <p:to x="100000" y="100000"/>
                                    </p:animScale>
                                    <p:animScale>
                                      <p:cBhvr>
                                        <p:cTn id="51" dur="26">
                                          <p:stCondLst>
                                            <p:cond delay="1642"/>
                                          </p:stCondLst>
                                        </p:cTn>
                                        <p:tgtEl>
                                          <p:spTgt spid="4">
                                            <p:txEl>
                                              <p:pRg st="5" end="5"/>
                                            </p:txEl>
                                          </p:spTgt>
                                        </p:tgtEl>
                                      </p:cBhvr>
                                      <p:to x="100000" y="90000"/>
                                    </p:animScale>
                                    <p:animScale>
                                      <p:cBhvr>
                                        <p:cTn id="52" dur="166" decel="50000">
                                          <p:stCondLst>
                                            <p:cond delay="1668"/>
                                          </p:stCondLst>
                                        </p:cTn>
                                        <p:tgtEl>
                                          <p:spTgt spid="4">
                                            <p:txEl>
                                              <p:pRg st="5" end="5"/>
                                            </p:txEl>
                                          </p:spTgt>
                                        </p:tgtEl>
                                      </p:cBhvr>
                                      <p:to x="100000" y="100000"/>
                                    </p:animScale>
                                    <p:animScale>
                                      <p:cBhvr>
                                        <p:cTn id="53" dur="26">
                                          <p:stCondLst>
                                            <p:cond delay="1808"/>
                                          </p:stCondLst>
                                        </p:cTn>
                                        <p:tgtEl>
                                          <p:spTgt spid="4">
                                            <p:txEl>
                                              <p:pRg st="5" end="5"/>
                                            </p:txEl>
                                          </p:spTgt>
                                        </p:tgtEl>
                                      </p:cBhvr>
                                      <p:to x="100000" y="95000"/>
                                    </p:animScale>
                                    <p:animScale>
                                      <p:cBhvr>
                                        <p:cTn id="54" dur="166" decel="50000">
                                          <p:stCondLst>
                                            <p:cond delay="1834"/>
                                          </p:stCondLst>
                                        </p:cTn>
                                        <p:tgtEl>
                                          <p:spTgt spid="4">
                                            <p:txEl>
                                              <p:pRg st="5" end="5"/>
                                            </p:txEl>
                                          </p:spTgt>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7" name="Quietschende Bremsen"/>
                                        </p:tgtEl>
                                      </p:cMediaNode>
                                    </p:audio>
                                  </p:subTnLst>
                                </p:cTn>
                              </p:par>
                            </p:childTnLst>
                          </p:cTn>
                        </p:par>
                      </p:childTnLst>
                    </p:cTn>
                  </p:par>
                  <p:par>
                    <p:cTn id="55" fill="hold">
                      <p:stCondLst>
                        <p:cond delay="indefinite"/>
                      </p:stCondLst>
                      <p:childTnLst>
                        <p:par>
                          <p:cTn id="56" fill="hold">
                            <p:stCondLst>
                              <p:cond delay="0"/>
                            </p:stCondLst>
                            <p:childTnLst>
                              <p:par>
                                <p:cTn id="57" presetID="38" presetClass="entr" presetSubtype="0" accel="50000" fill="hold" grpId="0" nodeType="clickEffect">
                                  <p:stCondLst>
                                    <p:cond delay="0"/>
                                  </p:stCondLst>
                                  <p:iterate type="lt">
                                    <p:tmPct val="50000"/>
                                  </p:iterate>
                                  <p:childTnLst>
                                    <p:set>
                                      <p:cBhvr>
                                        <p:cTn id="58" dur="1" fill="hold">
                                          <p:stCondLst>
                                            <p:cond delay="0"/>
                                          </p:stCondLst>
                                        </p:cTn>
                                        <p:tgtEl>
                                          <p:spTgt spid="4">
                                            <p:txEl>
                                              <p:pRg st="6" end="6"/>
                                            </p:txEl>
                                          </p:spTgt>
                                        </p:tgtEl>
                                        <p:attrNameLst>
                                          <p:attrName>style.visibility</p:attrName>
                                        </p:attrNameLst>
                                      </p:cBhvr>
                                      <p:to>
                                        <p:strVal val="visible"/>
                                      </p:to>
                                    </p:set>
                                    <p:set>
                                      <p:cBhvr>
                                        <p:cTn id="59" dur="455" fill="hold">
                                          <p:stCondLst>
                                            <p:cond delay="0"/>
                                          </p:stCondLst>
                                        </p:cTn>
                                        <p:tgtEl>
                                          <p:spTgt spid="4">
                                            <p:txEl>
                                              <p:pRg st="6" end="6"/>
                                            </p:txEl>
                                          </p:spTgt>
                                        </p:tgtEl>
                                        <p:attrNameLst>
                                          <p:attrName>style.rotation</p:attrName>
                                        </p:attrNameLst>
                                      </p:cBhvr>
                                      <p:to>
                                        <p:strVal val="-45.0"/>
                                      </p:to>
                                    </p:set>
                                    <p:anim calcmode="lin" valueType="num">
                                      <p:cBhvr>
                                        <p:cTn id="60" dur="455" fill="hold">
                                          <p:stCondLst>
                                            <p:cond delay="455"/>
                                          </p:stCondLst>
                                        </p:cTn>
                                        <p:tgtEl>
                                          <p:spTgt spid="4">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4">
                                            <p:txEl>
                                              <p:pRg st="6" end="6"/>
                                            </p:txEl>
                                          </p:spTgt>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4">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4">
                                            <p:txEl>
                                              <p:pRg st="6" end="6"/>
                                            </p:txEl>
                                          </p:spTgt>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8" name="Schuss"/>
                                        </p:tgtEl>
                                      </p:cMediaNode>
                                    </p:audio>
                                  </p:sub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4">
                                            <p:txEl>
                                              <p:pRg st="7" end="7"/>
                                            </p:txEl>
                                          </p:spTgt>
                                        </p:tgtEl>
                                        <p:attrNameLst>
                                          <p:attrName>style.visibility</p:attrName>
                                        </p:attrNameLst>
                                      </p:cBhvr>
                                      <p:to>
                                        <p:strVal val="visible"/>
                                      </p:to>
                                    </p:set>
                                    <p:anim calcmode="lin" valueType="num">
                                      <p:cBhvr>
                                        <p:cTn id="68" dur="500" fill="hold"/>
                                        <p:tgtEl>
                                          <p:spTgt spid="4">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
                                            <p:txEl>
                                              <p:pRg st="7" end="7"/>
                                            </p:txEl>
                                          </p:spTgt>
                                        </p:tgtEl>
                                        <p:attrNameLst>
                                          <p:attrName>ppt_y</p:attrName>
                                        </p:attrNameLst>
                                      </p:cBhvr>
                                      <p:tavLst>
                                        <p:tav tm="0">
                                          <p:val>
                                            <p:strVal val="#ppt_y"/>
                                          </p:val>
                                        </p:tav>
                                        <p:tav tm="100000">
                                          <p:val>
                                            <p:strVal val="#ppt_y"/>
                                          </p:val>
                                        </p:tav>
                                      </p:tavLst>
                                    </p:anim>
                                    <p:anim calcmode="lin" valueType="num">
                                      <p:cBhvr>
                                        <p:cTn id="70" dur="500" fill="hold"/>
                                        <p:tgtEl>
                                          <p:spTgt spid="4">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
                                            <p:txEl>
                                              <p:pRg st="7" end="7"/>
                                            </p:txEl>
                                          </p:spTgt>
                                        </p:tgtEl>
                                      </p:cBhvr>
                                    </p:animEffect>
                                  </p:childTnLst>
                                  <p:subTnLst>
                                    <p:audio>
                                      <p:cMediaNode>
                                        <p:cTn display="0" masterRel="sameClick">
                                          <p:stCondLst>
                                            <p:cond evt="begin" delay="0">
                                              <p:tn val="66"/>
                                            </p:cond>
                                          </p:stCondLst>
                                          <p:endCondLst>
                                            <p:cond evt="onStopAudio" delay="0">
                                              <p:tgtEl>
                                                <p:sldTgt/>
                                              </p:tgtEl>
                                            </p:cond>
                                          </p:endCondLst>
                                        </p:cTn>
                                        <p:tgtEl>
                                          <p:sndTgt r:embed="rId9" name="Trillerpfeife"/>
                                        </p:tgtEl>
                                      </p:cMediaNode>
                                    </p:audio>
                                  </p:sub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4">
                                            <p:txEl>
                                              <p:pRg st="8" end="8"/>
                                            </p:txEl>
                                          </p:spTgt>
                                        </p:tgtEl>
                                        <p:attrNameLst>
                                          <p:attrName>style.visibility</p:attrName>
                                        </p:attrNameLst>
                                      </p:cBhvr>
                                      <p:to>
                                        <p:strVal val="visible"/>
                                      </p:to>
                                    </p:set>
                                    <p:animEffect transition="in" filter="wipe(down)">
                                      <p:cBhvr>
                                        <p:cTn id="77" dur="580">
                                          <p:stCondLst>
                                            <p:cond delay="0"/>
                                          </p:stCondLst>
                                        </p:cTn>
                                        <p:tgtEl>
                                          <p:spTgt spid="4">
                                            <p:txEl>
                                              <p:pRg st="8" end="8"/>
                                            </p:txEl>
                                          </p:spTgt>
                                        </p:tgtEl>
                                      </p:cBhvr>
                                    </p:animEffect>
                                    <p:anim calcmode="lin" valueType="num">
                                      <p:cBhvr>
                                        <p:cTn id="78"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4">
                                            <p:txEl>
                                              <p:pRg st="8" end="8"/>
                                            </p:txEl>
                                          </p:spTgt>
                                        </p:tgtEl>
                                      </p:cBhvr>
                                      <p:to x="100000" y="60000"/>
                                    </p:animScale>
                                    <p:animScale>
                                      <p:cBhvr>
                                        <p:cTn id="84" dur="166" decel="50000">
                                          <p:stCondLst>
                                            <p:cond delay="676"/>
                                          </p:stCondLst>
                                        </p:cTn>
                                        <p:tgtEl>
                                          <p:spTgt spid="4">
                                            <p:txEl>
                                              <p:pRg st="8" end="8"/>
                                            </p:txEl>
                                          </p:spTgt>
                                        </p:tgtEl>
                                      </p:cBhvr>
                                      <p:to x="100000" y="100000"/>
                                    </p:animScale>
                                    <p:animScale>
                                      <p:cBhvr>
                                        <p:cTn id="85" dur="26">
                                          <p:stCondLst>
                                            <p:cond delay="1312"/>
                                          </p:stCondLst>
                                        </p:cTn>
                                        <p:tgtEl>
                                          <p:spTgt spid="4">
                                            <p:txEl>
                                              <p:pRg st="8" end="8"/>
                                            </p:txEl>
                                          </p:spTgt>
                                        </p:tgtEl>
                                      </p:cBhvr>
                                      <p:to x="100000" y="80000"/>
                                    </p:animScale>
                                    <p:animScale>
                                      <p:cBhvr>
                                        <p:cTn id="86" dur="166" decel="50000">
                                          <p:stCondLst>
                                            <p:cond delay="1338"/>
                                          </p:stCondLst>
                                        </p:cTn>
                                        <p:tgtEl>
                                          <p:spTgt spid="4">
                                            <p:txEl>
                                              <p:pRg st="8" end="8"/>
                                            </p:txEl>
                                          </p:spTgt>
                                        </p:tgtEl>
                                      </p:cBhvr>
                                      <p:to x="100000" y="100000"/>
                                    </p:animScale>
                                    <p:animScale>
                                      <p:cBhvr>
                                        <p:cTn id="87" dur="26">
                                          <p:stCondLst>
                                            <p:cond delay="1642"/>
                                          </p:stCondLst>
                                        </p:cTn>
                                        <p:tgtEl>
                                          <p:spTgt spid="4">
                                            <p:txEl>
                                              <p:pRg st="8" end="8"/>
                                            </p:txEl>
                                          </p:spTgt>
                                        </p:tgtEl>
                                      </p:cBhvr>
                                      <p:to x="100000" y="90000"/>
                                    </p:animScale>
                                    <p:animScale>
                                      <p:cBhvr>
                                        <p:cTn id="88" dur="166" decel="50000">
                                          <p:stCondLst>
                                            <p:cond delay="1668"/>
                                          </p:stCondLst>
                                        </p:cTn>
                                        <p:tgtEl>
                                          <p:spTgt spid="4">
                                            <p:txEl>
                                              <p:pRg st="8" end="8"/>
                                            </p:txEl>
                                          </p:spTgt>
                                        </p:tgtEl>
                                      </p:cBhvr>
                                      <p:to x="100000" y="100000"/>
                                    </p:animScale>
                                    <p:animScale>
                                      <p:cBhvr>
                                        <p:cTn id="89" dur="26">
                                          <p:stCondLst>
                                            <p:cond delay="1808"/>
                                          </p:stCondLst>
                                        </p:cTn>
                                        <p:tgtEl>
                                          <p:spTgt spid="4">
                                            <p:txEl>
                                              <p:pRg st="8" end="8"/>
                                            </p:txEl>
                                          </p:spTgt>
                                        </p:tgtEl>
                                      </p:cBhvr>
                                      <p:to x="100000" y="95000"/>
                                    </p:animScale>
                                    <p:animScale>
                                      <p:cBhvr>
                                        <p:cTn id="90" dur="166" decel="50000">
                                          <p:stCondLst>
                                            <p:cond delay="1834"/>
                                          </p:stCondLst>
                                        </p:cTn>
                                        <p:tgtEl>
                                          <p:spTgt spid="4">
                                            <p:txEl>
                                              <p:pRg st="8" end="8"/>
                                            </p:txEl>
                                          </p:spTgt>
                                        </p:tgtEl>
                                      </p:cBhvr>
                                      <p:to x="100000" y="100000"/>
                                    </p:animScale>
                                  </p:childTnLst>
                                  <p:subTnLst>
                                    <p:audio>
                                      <p:cMediaNode>
                                        <p:cTn display="0" masterRel="sameClick">
                                          <p:stCondLst>
                                            <p:cond evt="begin" delay="0">
                                              <p:tn val="75"/>
                                            </p:cond>
                                          </p:stCondLst>
                                          <p:endCondLst>
                                            <p:cond evt="onStopAudio" delay="0">
                                              <p:tgtEl>
                                                <p:sldTgt/>
                                              </p:tgtEl>
                                            </p:cond>
                                          </p:endCondLst>
                                        </p:cTn>
                                        <p:tgtEl>
                                          <p:sndTgt r:embed="rId10" name="Zerbrechendes Gla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Dos tipos de datos volátiles</a:t>
            </a:r>
            <a:endParaRPr lang="es-ES" b="1"/>
          </a:p>
        </p:txBody>
      </p:sp>
      <p:sp>
        <p:nvSpPr>
          <p:cNvPr id="4" name="Rectangle 3"/>
          <p:cNvSpPr>
            <a:spLocks noGrp="1" noChangeArrowheads="1"/>
          </p:cNvSpPr>
          <p:nvPr>
            <p:ph idx="1"/>
          </p:nvPr>
        </p:nvSpPr>
        <p:spPr>
          <a:xfrm>
            <a:off x="457201" y="1600200"/>
            <a:ext cx="6196746" cy="4936726"/>
          </a:xfrm>
        </p:spPr>
        <p:txBody>
          <a:bodyPr>
            <a:normAutofit fontScale="77500" lnSpcReduction="20000"/>
          </a:bodyPr>
          <a:lstStyle/>
          <a:p>
            <a:pPr lvl="0" algn="just"/>
            <a:r>
              <a:rPr lang="en-US" b="1"/>
              <a:t>Datos volátiles en la computadora física</a:t>
            </a:r>
            <a:r>
              <a:rPr dirty="0"/>
              <a:t> como conexiones de red abiertas, procesos y servicios en ejecución, cachés arp y dns. </a:t>
            </a:r>
            <a:endParaRPr lang="es-ES"/>
          </a:p>
          <a:p>
            <a:pPr lvl="0" algn="just"/>
            <a:endParaRPr lang="es-ES"/>
          </a:p>
          <a:p>
            <a:pPr lvl="0" algn="just"/>
            <a:r>
              <a:rPr lang="en-US" b="1"/>
              <a:t>Datos transitorios</a:t>
            </a:r>
            <a:r>
              <a:rPr dirty="0"/>
              <a:t> que no son volátiles en su naturaleza pero que solo son accesibles en escena. Los volúmenes cifrados y los recursos remotos son ejemplos de este tipo de datos. La característica de estos datos es que los contenidos de los datos pueden ser inaccesibles, alterados o eliminados después del registro, si el investigador no puede adquirirlos. </a:t>
            </a:r>
            <a:endParaRPr lang="es-ES"/>
          </a:p>
          <a:p>
            <a:pPr algn="just"/>
            <a:endParaRPr lang="es-ES"/>
          </a:p>
          <a:p>
            <a:pPr algn="just"/>
            <a:endParaRPr lang="es-ES"/>
          </a:p>
          <a:p>
            <a:pPr marL="0" indent="0" algn="just">
              <a:buNone/>
            </a:pPr>
            <a:endParaRPr lang="es-ES"/>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946" y="1558783"/>
            <a:ext cx="2365809" cy="182684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 name="Bild 2"/>
          <p:cNvPicPr>
            <a:picLocks noChangeAspect="1"/>
          </p:cNvPicPr>
          <p:nvPr/>
        </p:nvPicPr>
        <p:blipFill rotWithShape="1">
          <a:blip r:embed="rId3"/>
          <a:srcRect l="5351" t="12894" r="1839" b="6159"/>
          <a:stretch/>
        </p:blipFill>
        <p:spPr>
          <a:xfrm>
            <a:off x="6985264" y="4348807"/>
            <a:ext cx="2073048" cy="1260000"/>
          </a:xfrm>
          <a:prstGeom prst="rect">
            <a:avLst/>
          </a:prstGeom>
          <a:effectLst>
            <a:reflection blurRad="6350" stA="52000" endA="300" endPos="35000" dir="5400000" sy="-100000" algn="bl" rotWithShape="0"/>
          </a:effectLst>
        </p:spPr>
      </p:pic>
      <p:sp>
        <p:nvSpPr>
          <p:cNvPr id="6" name="Espace réservé du numéro de diapositive 5"/>
          <p:cNvSpPr>
            <a:spLocks noGrp="1"/>
          </p:cNvSpPr>
          <p:nvPr>
            <p:ph type="sldNum" sz="quarter" idx="12"/>
          </p:nvPr>
        </p:nvSpPr>
        <p:spPr/>
        <p:txBody>
          <a:bodyPr/>
          <a:lstStyle/>
          <a:p>
            <a:r>
              <a:rPr dirty="0"/>
              <a:t>!</a:t>
            </a:r>
            <a:fld id="{C1820EB3-92EE-104B-92CD-26C09B1518FE}" type="slidenum">
              <a:rPr lang="en-US" smtClean="0"/>
              <a:pPr/>
              <a:t>131</a:t>
            </a:fld>
            <a:endParaRPr lang="es-ES" dirty="0"/>
          </a:p>
        </p:txBody>
      </p:sp>
    </p:spTree>
    <p:extLst>
      <p:ext uri="{BB962C8B-B14F-4D97-AF65-F5344CB8AC3E}">
        <p14:creationId xmlns:p14="http://schemas.microsoft.com/office/powerpoint/2010/main" val="670833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Requisitos</a:t>
            </a:r>
            <a:endParaRPr lang="es-ES" b="1"/>
          </a:p>
        </p:txBody>
      </p:sp>
      <p:sp>
        <p:nvSpPr>
          <p:cNvPr id="4" name="Rectangle 3"/>
          <p:cNvSpPr>
            <a:spLocks noGrp="1" noChangeArrowheads="1"/>
          </p:cNvSpPr>
          <p:nvPr>
            <p:ph idx="1"/>
          </p:nvPr>
        </p:nvSpPr>
        <p:spPr>
          <a:xfrm>
            <a:off x="457200" y="1145590"/>
            <a:ext cx="8229600" cy="4525963"/>
          </a:xfrm>
        </p:spPr>
        <p:txBody>
          <a:bodyPr>
            <a:noAutofit/>
          </a:bodyPr>
          <a:lstStyle/>
          <a:p>
            <a:pPr marL="0" indent="0" algn="just">
              <a:spcBef>
                <a:spcPts val="0"/>
              </a:spcBef>
              <a:spcAft>
                <a:spcPts val="1200"/>
              </a:spcAft>
              <a:buNone/>
            </a:pPr>
            <a:r>
              <a:rPr lang="en-US" sz="2400" dirty="0" err="1"/>
              <a:t>Requisitos</a:t>
            </a:r>
            <a:r>
              <a:rPr lang="en-US" sz="2400" dirty="0"/>
              <a:t> para las </a:t>
            </a:r>
            <a:r>
              <a:rPr lang="en-US" sz="2400" dirty="0" err="1"/>
              <a:t>técnicas</a:t>
            </a:r>
            <a:r>
              <a:rPr lang="en-US" sz="2400" dirty="0"/>
              <a:t> </a:t>
            </a:r>
            <a:r>
              <a:rPr lang="en-US" sz="2400" dirty="0" err="1"/>
              <a:t>forenses</a:t>
            </a:r>
            <a:r>
              <a:rPr lang="en-US" sz="2400" dirty="0"/>
              <a:t> de </a:t>
            </a:r>
            <a:r>
              <a:rPr lang="en-US" sz="2400" dirty="0" err="1"/>
              <a:t>análisis</a:t>
            </a:r>
            <a:r>
              <a:rPr lang="en-US" sz="2400" dirty="0"/>
              <a:t> de </a:t>
            </a:r>
            <a:r>
              <a:rPr lang="en-US" sz="2400" dirty="0" err="1"/>
              <a:t>datos</a:t>
            </a:r>
            <a:r>
              <a:rPr lang="en-US" sz="2400" dirty="0"/>
              <a:t> </a:t>
            </a:r>
            <a:r>
              <a:rPr lang="en-US" sz="2400" dirty="0" err="1"/>
              <a:t>en</a:t>
            </a:r>
            <a:r>
              <a:rPr lang="en-US" sz="2400" dirty="0"/>
              <a:t> </a:t>
            </a:r>
            <a:r>
              <a:rPr lang="en-US" sz="2400" dirty="0" err="1"/>
              <a:t>tiempo</a:t>
            </a:r>
            <a:r>
              <a:rPr lang="en-US" sz="2400" dirty="0"/>
              <a:t> real:</a:t>
            </a:r>
          </a:p>
          <a:p>
            <a:pPr algn="just">
              <a:spcBef>
                <a:spcPts val="0"/>
              </a:spcBef>
              <a:spcAft>
                <a:spcPts val="1200"/>
              </a:spcAft>
            </a:pPr>
            <a:r>
              <a:rPr lang="en-US" sz="2400" dirty="0" err="1"/>
              <a:t>Especialista</a:t>
            </a:r>
            <a:r>
              <a:rPr lang="en-US" sz="2400" dirty="0"/>
              <a:t> con </a:t>
            </a:r>
            <a:r>
              <a:rPr lang="en-US" sz="2400" dirty="0" err="1"/>
              <a:t>formación</a:t>
            </a:r>
            <a:r>
              <a:rPr lang="en-US" sz="2400" dirty="0"/>
              <a:t> </a:t>
            </a:r>
            <a:r>
              <a:rPr lang="en-US" sz="2400" dirty="0" err="1"/>
              <a:t>específica</a:t>
            </a:r>
            <a:r>
              <a:rPr lang="en-US" sz="2400" dirty="0"/>
              <a:t> </a:t>
            </a:r>
            <a:r>
              <a:rPr lang="en-US" sz="2400" dirty="0" err="1"/>
              <a:t>sobre</a:t>
            </a:r>
            <a:r>
              <a:rPr lang="en-US" sz="2400" dirty="0"/>
              <a:t> </a:t>
            </a:r>
            <a:r>
              <a:rPr lang="en-US" sz="2400" dirty="0" err="1"/>
              <a:t>técnicas</a:t>
            </a:r>
            <a:r>
              <a:rPr lang="en-US" sz="2400" dirty="0"/>
              <a:t> </a:t>
            </a:r>
            <a:r>
              <a:rPr lang="en-US" sz="2400" dirty="0" err="1"/>
              <a:t>forenses</a:t>
            </a:r>
            <a:r>
              <a:rPr lang="en-US" sz="2400" dirty="0"/>
              <a:t> de </a:t>
            </a:r>
            <a:r>
              <a:rPr lang="en-US" sz="2400" dirty="0" err="1"/>
              <a:t>análisis</a:t>
            </a:r>
            <a:r>
              <a:rPr lang="en-US" sz="2400" dirty="0"/>
              <a:t> de </a:t>
            </a:r>
            <a:r>
              <a:rPr lang="en-US" sz="2400" dirty="0" err="1"/>
              <a:t>datos</a:t>
            </a:r>
            <a:r>
              <a:rPr lang="en-US" sz="2400" dirty="0"/>
              <a:t> </a:t>
            </a:r>
            <a:r>
              <a:rPr lang="en-US" sz="2400" dirty="0" err="1"/>
              <a:t>en</a:t>
            </a:r>
            <a:r>
              <a:rPr lang="en-US" sz="2400" dirty="0"/>
              <a:t> </a:t>
            </a:r>
            <a:r>
              <a:rPr lang="en-US" sz="2400" dirty="0" err="1"/>
              <a:t>tiempo</a:t>
            </a:r>
            <a:r>
              <a:rPr lang="en-US" sz="2400" dirty="0"/>
              <a:t> real</a:t>
            </a:r>
          </a:p>
          <a:p>
            <a:pPr algn="just">
              <a:spcBef>
                <a:spcPts val="0"/>
              </a:spcBef>
              <a:spcAft>
                <a:spcPts val="1200"/>
              </a:spcAft>
            </a:pPr>
            <a:r>
              <a:rPr lang="en-US" sz="2400" dirty="0" err="1"/>
              <a:t>Experiencia</a:t>
            </a:r>
            <a:r>
              <a:rPr lang="en-US" sz="2400" dirty="0"/>
              <a:t> </a:t>
            </a:r>
            <a:r>
              <a:rPr lang="en-US" sz="2400" dirty="0" err="1"/>
              <a:t>práctica</a:t>
            </a:r>
            <a:endParaRPr lang="en-US" sz="2400" dirty="0"/>
          </a:p>
          <a:p>
            <a:pPr algn="just">
              <a:spcBef>
                <a:spcPts val="0"/>
              </a:spcBef>
              <a:spcAft>
                <a:spcPts val="1200"/>
              </a:spcAft>
            </a:pPr>
            <a:r>
              <a:rPr lang="en-US" sz="2400" dirty="0"/>
              <a:t>Un conjunto de </a:t>
            </a:r>
            <a:r>
              <a:rPr lang="en-US" sz="2400" dirty="0" err="1"/>
              <a:t>herramientas</a:t>
            </a:r>
            <a:r>
              <a:rPr lang="en-US" sz="2400" dirty="0"/>
              <a:t> </a:t>
            </a:r>
            <a:r>
              <a:rPr lang="en-US" sz="2400" dirty="0" err="1"/>
              <a:t>forenses</a:t>
            </a:r>
            <a:r>
              <a:rPr lang="en-US" sz="2400" dirty="0"/>
              <a:t> </a:t>
            </a:r>
            <a:r>
              <a:rPr lang="en-US" sz="2400" dirty="0" err="1"/>
              <a:t>validadas</a:t>
            </a:r>
            <a:r>
              <a:rPr lang="en-US" sz="2400" dirty="0"/>
              <a:t> para </a:t>
            </a:r>
            <a:r>
              <a:rPr lang="en-US" sz="2400" dirty="0" err="1"/>
              <a:t>realizar</a:t>
            </a:r>
            <a:r>
              <a:rPr lang="en-US" sz="2400" dirty="0"/>
              <a:t> </a:t>
            </a:r>
            <a:r>
              <a:rPr lang="en-US" sz="2400" dirty="0" err="1"/>
              <a:t>técnicas</a:t>
            </a:r>
            <a:r>
              <a:rPr lang="en-US" sz="2400" dirty="0"/>
              <a:t> </a:t>
            </a:r>
            <a:r>
              <a:rPr lang="en-US" sz="2400" dirty="0" err="1"/>
              <a:t>forenses</a:t>
            </a:r>
            <a:r>
              <a:rPr lang="en-US" sz="2400" dirty="0"/>
              <a:t> de </a:t>
            </a:r>
            <a:r>
              <a:rPr lang="en-US" sz="2400" dirty="0" err="1"/>
              <a:t>análisis</a:t>
            </a:r>
            <a:r>
              <a:rPr lang="en-US" sz="2400" dirty="0"/>
              <a:t> de </a:t>
            </a:r>
            <a:r>
              <a:rPr lang="en-US" sz="2400" dirty="0" err="1"/>
              <a:t>datos</a:t>
            </a:r>
            <a:r>
              <a:rPr lang="en-US" sz="2400" dirty="0"/>
              <a:t> </a:t>
            </a:r>
            <a:r>
              <a:rPr lang="en-US" sz="2400" dirty="0" err="1"/>
              <a:t>en</a:t>
            </a:r>
            <a:r>
              <a:rPr lang="en-US" sz="2400" dirty="0"/>
              <a:t> </a:t>
            </a:r>
            <a:r>
              <a:rPr lang="en-US" sz="2400" dirty="0" err="1"/>
              <a:t>tiempo</a:t>
            </a:r>
            <a:r>
              <a:rPr lang="en-US" sz="2400" dirty="0"/>
              <a:t> real</a:t>
            </a:r>
            <a:endParaRPr lang="es-ES" sz="2400" dirty="0"/>
          </a:p>
          <a:p>
            <a:pPr marL="0" indent="0" algn="just">
              <a:spcBef>
                <a:spcPts val="0"/>
              </a:spcBef>
              <a:spcAft>
                <a:spcPts val="1200"/>
              </a:spcAft>
              <a:buNone/>
            </a:pPr>
            <a:r>
              <a:rPr lang="en-US" sz="2400" dirty="0"/>
              <a:t>Si no hay </a:t>
            </a:r>
            <a:r>
              <a:rPr lang="en-US" sz="2400" dirty="0" err="1"/>
              <a:t>ningún</a:t>
            </a:r>
            <a:r>
              <a:rPr lang="en-US" sz="2400" dirty="0"/>
              <a:t> </a:t>
            </a:r>
            <a:r>
              <a:rPr lang="en-US" sz="2400" dirty="0" err="1"/>
              <a:t>especialista</a:t>
            </a:r>
            <a:r>
              <a:rPr lang="en-US" sz="2400" dirty="0"/>
              <a:t> disponible, </a:t>
            </a:r>
            <a:r>
              <a:rPr lang="en-US" sz="2400" dirty="0" err="1"/>
              <a:t>desconectar</a:t>
            </a:r>
            <a:r>
              <a:rPr lang="en-US" sz="2400" dirty="0"/>
              <a:t> el </a:t>
            </a:r>
            <a:r>
              <a:rPr lang="en-US" sz="2400" dirty="0" err="1"/>
              <a:t>dispositivo</a:t>
            </a:r>
            <a:r>
              <a:rPr lang="en-US" sz="2400" dirty="0"/>
              <a:t> </a:t>
            </a:r>
            <a:r>
              <a:rPr lang="en-US" sz="2400" dirty="0" err="1"/>
              <a:t>tiene</a:t>
            </a:r>
            <a:r>
              <a:rPr lang="en-US" sz="2400" dirty="0"/>
              <a:t> </a:t>
            </a:r>
            <a:r>
              <a:rPr lang="en-US" sz="2400" dirty="0" err="1"/>
              <a:t>más</a:t>
            </a:r>
            <a:r>
              <a:rPr lang="en-US" sz="2400" dirty="0"/>
              <a:t> </a:t>
            </a:r>
            <a:r>
              <a:rPr lang="en-US" sz="2400" dirty="0" err="1"/>
              <a:t>sentido</a:t>
            </a:r>
            <a:r>
              <a:rPr lang="en-US" sz="2400" dirty="0"/>
              <a:t> que </a:t>
            </a:r>
            <a:r>
              <a:rPr lang="en-US" sz="2400" dirty="0" err="1"/>
              <a:t>alterar</a:t>
            </a:r>
            <a:r>
              <a:rPr lang="en-US" sz="2400" dirty="0"/>
              <a:t> la </a:t>
            </a:r>
            <a:r>
              <a:rPr lang="en-US" sz="2400" dirty="0" err="1"/>
              <a:t>prueba</a:t>
            </a:r>
            <a:r>
              <a:rPr lang="en-US" sz="2400" dirty="0"/>
              <a:t> que da </a:t>
            </a:r>
            <a:r>
              <a:rPr lang="en-US" sz="2400" dirty="0" err="1"/>
              <a:t>como</a:t>
            </a:r>
            <a:r>
              <a:rPr lang="en-US" sz="2400" dirty="0"/>
              <a:t> </a:t>
            </a:r>
            <a:r>
              <a:rPr lang="en-US" sz="2400" dirty="0" err="1"/>
              <a:t>resultado</a:t>
            </a:r>
            <a:r>
              <a:rPr lang="en-US" sz="2400" dirty="0"/>
              <a:t> una </a:t>
            </a:r>
            <a:r>
              <a:rPr lang="en-US" sz="2400" dirty="0" err="1"/>
              <a:t>posible</a:t>
            </a:r>
            <a:r>
              <a:rPr lang="en-US" sz="2400" dirty="0"/>
              <a:t> </a:t>
            </a:r>
            <a:r>
              <a:rPr lang="en-US" sz="2400" dirty="0" err="1"/>
              <a:t>contaminación</a:t>
            </a:r>
            <a:r>
              <a:rPr lang="en-US" sz="2400" dirty="0"/>
              <a:t> de la </a:t>
            </a:r>
            <a:r>
              <a:rPr lang="en-US" sz="2400" dirty="0" err="1"/>
              <a:t>prueba</a:t>
            </a:r>
            <a:r>
              <a:rPr lang="en-US" sz="2400" dirty="0"/>
              <a:t> y </a:t>
            </a:r>
            <a:r>
              <a:rPr lang="en-US" sz="2400" dirty="0" err="1"/>
              <a:t>hacerla</a:t>
            </a:r>
            <a:r>
              <a:rPr lang="en-US" sz="2400" dirty="0"/>
              <a:t> inviable para </a:t>
            </a:r>
            <a:r>
              <a:rPr lang="en-US" sz="2400" dirty="0" err="1"/>
              <a:t>su</a:t>
            </a:r>
            <a:r>
              <a:rPr lang="en-US" sz="2400" dirty="0"/>
              <a:t> </a:t>
            </a:r>
            <a:r>
              <a:rPr lang="en-US" sz="2400" dirty="0" err="1"/>
              <a:t>uso</a:t>
            </a:r>
            <a:r>
              <a:rPr lang="en-US" sz="2400" dirty="0"/>
              <a:t> </a:t>
            </a:r>
            <a:r>
              <a:rPr lang="en-US" sz="2400" dirty="0" err="1"/>
              <a:t>en</a:t>
            </a:r>
            <a:r>
              <a:rPr lang="en-US" sz="2400" dirty="0"/>
              <a:t> el tribunal. </a:t>
            </a:r>
            <a:endParaRPr lang="es-ES" sz="2400" dirty="0"/>
          </a:p>
          <a:p>
            <a:pPr algn="just">
              <a:lnSpc>
                <a:spcPts val="3660"/>
              </a:lnSpc>
              <a:spcBef>
                <a:spcPts val="0"/>
              </a:spcBef>
              <a:spcAft>
                <a:spcPts val="1200"/>
              </a:spcAft>
            </a:pPr>
            <a:endParaRPr lang="es-ES" sz="2800" dirty="0"/>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132</a:t>
            </a:fld>
            <a:endParaRPr lang="es-ES" dirty="0"/>
          </a:p>
        </p:txBody>
      </p:sp>
    </p:spTree>
    <p:extLst>
      <p:ext uri="{BB962C8B-B14F-4D97-AF65-F5344CB8AC3E}">
        <p14:creationId xmlns:p14="http://schemas.microsoft.com/office/powerpoint/2010/main" val="4059582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Almacenamiento remoto</a:t>
            </a:r>
            <a:endParaRPr lang="es-ES" b="1"/>
          </a:p>
        </p:txBody>
      </p:sp>
      <p:sp>
        <p:nvSpPr>
          <p:cNvPr id="4" name="Rectangle 3"/>
          <p:cNvSpPr>
            <a:spLocks noGrp="1" noChangeArrowheads="1"/>
          </p:cNvSpPr>
          <p:nvPr>
            <p:ph idx="1"/>
          </p:nvPr>
        </p:nvSpPr>
        <p:spPr/>
        <p:txBody>
          <a:bodyPr>
            <a:normAutofit fontScale="85000" lnSpcReduction="10000"/>
          </a:bodyPr>
          <a:lstStyle/>
          <a:p>
            <a:pPr>
              <a:lnSpc>
                <a:spcPct val="150000"/>
              </a:lnSpc>
              <a:spcBef>
                <a:spcPts val="0"/>
              </a:spcBef>
            </a:pPr>
            <a:r>
              <a:rPr dirty="0"/>
              <a:t>Los datos no siempre se almacenan localmente</a:t>
            </a:r>
          </a:p>
          <a:p>
            <a:pPr>
              <a:lnSpc>
                <a:spcPct val="150000"/>
              </a:lnSpc>
              <a:spcBef>
                <a:spcPts val="0"/>
              </a:spcBef>
            </a:pPr>
            <a:r>
              <a:rPr dirty="0"/>
              <a:t>Especialmente en las empresas se encuentran datos almacenados de forma remota en otras oficinas, ubicados en empresas de alojamiento, etc.</a:t>
            </a:r>
            <a:endParaRPr lang="es-ES"/>
          </a:p>
          <a:p>
            <a:pPr>
              <a:lnSpc>
                <a:spcPct val="150000"/>
              </a:lnSpc>
              <a:spcBef>
                <a:spcPts val="0"/>
              </a:spcBef>
            </a:pPr>
            <a:r>
              <a:rPr dirty="0"/>
              <a:t>Es importante adquirir datos almacenados remotamente</a:t>
            </a:r>
          </a:p>
          <a:p>
            <a:pPr>
              <a:lnSpc>
                <a:spcPct val="150000"/>
              </a:lnSpc>
              <a:spcBef>
                <a:spcPts val="0"/>
              </a:spcBef>
            </a:pPr>
            <a:r>
              <a:rPr dirty="0"/>
              <a:t>La adquisición depende de su legislación</a:t>
            </a:r>
            <a:endParaRPr lang="es-ES"/>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133</a:t>
            </a:fld>
            <a:endParaRPr lang="es-ES" dirty="0"/>
          </a:p>
        </p:txBody>
      </p:sp>
    </p:spTree>
    <p:extLst>
      <p:ext uri="{BB962C8B-B14F-4D97-AF65-F5344CB8AC3E}">
        <p14:creationId xmlns:p14="http://schemas.microsoft.com/office/powerpoint/2010/main" val="20190662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Ejemplos de almacenamiento remoto</a:t>
            </a:r>
            <a:endParaRPr lang="es-ES" b="1"/>
          </a:p>
        </p:txBody>
      </p:sp>
      <p:sp>
        <p:nvSpPr>
          <p:cNvPr id="4" name="Rectangle 3"/>
          <p:cNvSpPr>
            <a:spLocks noGrp="1" noChangeArrowheads="1"/>
          </p:cNvSpPr>
          <p:nvPr>
            <p:ph idx="1"/>
          </p:nvPr>
        </p:nvSpPr>
        <p:spPr/>
        <p:txBody>
          <a:bodyPr>
            <a:normAutofit/>
          </a:bodyPr>
          <a:lstStyle/>
          <a:p>
            <a:pPr lvl="0"/>
            <a:r>
              <a:rPr dirty="0"/>
              <a:t>Carpetas compartidas </a:t>
            </a:r>
            <a:r>
              <a:rPr dirty="0" err="1"/>
              <a:t>en</a:t>
            </a:r>
            <a:r>
              <a:rPr dirty="0"/>
              <a:t> </a:t>
            </a:r>
            <a:r>
              <a:rPr dirty="0" err="1"/>
              <a:t>otros</a:t>
            </a:r>
            <a:br>
              <a:rPr dirty="0"/>
            </a:br>
            <a:r>
              <a:rPr dirty="0"/>
              <a:t>equipos en red</a:t>
            </a:r>
            <a:endParaRPr lang="es-ES" dirty="0"/>
          </a:p>
          <a:p>
            <a:pPr lvl="0"/>
            <a:r>
              <a:rPr dirty="0"/>
              <a:t>Unidades de red asignadas desde</a:t>
            </a:r>
            <a:br>
              <a:rPr dirty="0"/>
            </a:br>
            <a:r>
              <a:rPr dirty="0"/>
              <a:t>un servidor</a:t>
            </a:r>
            <a:endParaRPr lang="es-ES" dirty="0"/>
          </a:p>
          <a:p>
            <a:pPr lvl="0"/>
            <a:r>
              <a:rPr dirty="0"/>
              <a:t>Correos electrónicos </a:t>
            </a:r>
            <a:r>
              <a:rPr dirty="0" err="1"/>
              <a:t>almacenados</a:t>
            </a:r>
            <a:r>
              <a:rPr dirty="0"/>
              <a:t> </a:t>
            </a:r>
            <a:endParaRPr lang="es-ES" dirty="0"/>
          </a:p>
          <a:p>
            <a:pPr marL="0" lvl="0" indent="0">
              <a:buNone/>
            </a:pPr>
            <a:r>
              <a:rPr lang="es-ES" dirty="0"/>
              <a:t>	</a:t>
            </a:r>
            <a:r>
              <a:rPr dirty="0" err="1"/>
              <a:t>en</a:t>
            </a:r>
            <a:r>
              <a:rPr dirty="0"/>
              <a:t> un IMAP</a:t>
            </a:r>
            <a:r>
              <a:rPr lang="es-ES" dirty="0"/>
              <a:t> </a:t>
            </a:r>
            <a:r>
              <a:rPr dirty="0"/>
              <a:t>o servidor de Exchange</a:t>
            </a:r>
            <a:endParaRPr lang="es-ES" dirty="0"/>
          </a:p>
          <a:p>
            <a:pPr lvl="0"/>
            <a:r>
              <a:rPr dirty="0"/>
              <a:t>Servicios en la </a:t>
            </a:r>
            <a:r>
              <a:rPr dirty="0" err="1"/>
              <a:t>nube</a:t>
            </a:r>
            <a:r>
              <a:rPr dirty="0"/>
              <a:t> y</a:t>
            </a:r>
            <a:br>
              <a:rPr dirty="0"/>
            </a:br>
            <a:r>
              <a:rPr dirty="0"/>
              <a:t>almacenamiento en línea</a:t>
            </a:r>
            <a:endParaRPr lang="es-ES" dirty="0"/>
          </a:p>
          <a:p>
            <a:pPr>
              <a:lnSpc>
                <a:spcPct val="150000"/>
              </a:lnSpc>
              <a:spcBef>
                <a:spcPts val="0"/>
              </a:spcBef>
            </a:pPr>
            <a:endParaRPr lang="es-ES" dirty="0"/>
          </a:p>
        </p:txBody>
      </p:sp>
      <p:pic>
        <p:nvPicPr>
          <p:cNvPr id="5" name="Bild 4"/>
          <p:cNvPicPr/>
          <p:nvPr/>
        </p:nvPicPr>
        <p:blipFill>
          <a:blip r:embed="rId2">
            <a:extLst>
              <a:ext uri="{28A0092B-C50C-407E-A947-70E740481C1C}">
                <a14:useLocalDpi xmlns:a14="http://schemas.microsoft.com/office/drawing/2010/main" val="0"/>
              </a:ext>
            </a:extLst>
          </a:blip>
          <a:srcRect r="22275" b="5872"/>
          <a:stretch>
            <a:fillRect/>
          </a:stretch>
        </p:blipFill>
        <p:spPr bwMode="auto">
          <a:xfrm>
            <a:off x="6479493" y="1298500"/>
            <a:ext cx="2609283" cy="2520330"/>
          </a:xfrm>
          <a:prstGeom prst="rect">
            <a:avLst/>
          </a:prstGeom>
          <a:noFill/>
          <a:ln>
            <a:noFill/>
          </a:ln>
        </p:spPr>
      </p:pic>
      <p:pic>
        <p:nvPicPr>
          <p:cNvPr id="6" name="Bild 5"/>
          <p:cNvPicPr/>
          <p:nvPr/>
        </p:nvPicPr>
        <p:blipFill>
          <a:blip r:embed="rId3">
            <a:extLst>
              <a:ext uri="{28A0092B-C50C-407E-A947-70E740481C1C}">
                <a14:useLocalDpi xmlns:a14="http://schemas.microsoft.com/office/drawing/2010/main" val="0"/>
              </a:ext>
            </a:extLst>
          </a:blip>
          <a:srcRect/>
          <a:stretch>
            <a:fillRect/>
          </a:stretch>
        </p:blipFill>
        <p:spPr bwMode="auto">
          <a:xfrm>
            <a:off x="5704060" y="3887304"/>
            <a:ext cx="3421532" cy="2459719"/>
          </a:xfrm>
          <a:prstGeom prst="rect">
            <a:avLst/>
          </a:prstGeom>
          <a:noFill/>
          <a:ln>
            <a:noFill/>
          </a:ln>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134</a:t>
            </a:fld>
            <a:endParaRPr lang="es-ES" dirty="0"/>
          </a:p>
        </p:txBody>
      </p:sp>
    </p:spTree>
    <p:extLst>
      <p:ext uri="{BB962C8B-B14F-4D97-AF65-F5344CB8AC3E}">
        <p14:creationId xmlns:p14="http://schemas.microsoft.com/office/powerpoint/2010/main" val="20579457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Datos almacenados en la nube</a:t>
            </a:r>
            <a:endParaRPr lang="es-ES" b="1"/>
          </a:p>
        </p:txBody>
      </p:sp>
      <p:sp>
        <p:nvSpPr>
          <p:cNvPr id="4" name="Rectangle 3"/>
          <p:cNvSpPr>
            <a:spLocks noGrp="1" noChangeArrowheads="1"/>
          </p:cNvSpPr>
          <p:nvPr>
            <p:ph idx="1"/>
          </p:nvPr>
        </p:nvSpPr>
        <p:spPr>
          <a:xfrm>
            <a:off x="457200" y="1600200"/>
            <a:ext cx="8229600" cy="4896610"/>
          </a:xfrm>
        </p:spPr>
        <p:txBody>
          <a:bodyPr>
            <a:normAutofit fontScale="92500" lnSpcReduction="20000"/>
          </a:bodyPr>
          <a:lstStyle/>
          <a:p>
            <a:pPr>
              <a:lnSpc>
                <a:spcPct val="150000"/>
              </a:lnSpc>
              <a:spcBef>
                <a:spcPts val="0"/>
              </a:spcBef>
            </a:pPr>
            <a:endParaRPr lang="es-ES"/>
          </a:p>
          <a:p>
            <a:pPr>
              <a:lnSpc>
                <a:spcPct val="150000"/>
              </a:lnSpc>
              <a:spcBef>
                <a:spcPts val="0"/>
              </a:spcBef>
            </a:pPr>
            <a:endParaRPr lang="es-ES"/>
          </a:p>
          <a:p>
            <a:pPr>
              <a:lnSpc>
                <a:spcPct val="150000"/>
              </a:lnSpc>
              <a:spcBef>
                <a:spcPts val="0"/>
              </a:spcBef>
            </a:pPr>
            <a:endParaRPr lang="es-ES"/>
          </a:p>
          <a:p>
            <a:pPr>
              <a:lnSpc>
                <a:spcPct val="150000"/>
              </a:lnSpc>
              <a:spcBef>
                <a:spcPts val="0"/>
              </a:spcBef>
            </a:pPr>
            <a:endParaRPr lang="es-ES"/>
          </a:p>
          <a:p>
            <a:pPr>
              <a:lnSpc>
                <a:spcPct val="150000"/>
              </a:lnSpc>
              <a:spcBef>
                <a:spcPts val="0"/>
              </a:spcBef>
            </a:pPr>
            <a:endParaRPr lang="es-ES"/>
          </a:p>
          <a:p>
            <a:pPr marL="0" indent="0">
              <a:lnSpc>
                <a:spcPct val="150000"/>
              </a:lnSpc>
              <a:spcBef>
                <a:spcPts val="0"/>
              </a:spcBef>
              <a:buNone/>
            </a:pPr>
            <a:endParaRPr lang="es-ES"/>
          </a:p>
          <a:p>
            <a:pPr marL="0" indent="0" algn="r">
              <a:lnSpc>
                <a:spcPct val="150000"/>
              </a:lnSpc>
              <a:spcBef>
                <a:spcPts val="0"/>
              </a:spcBef>
              <a:buNone/>
            </a:pPr>
            <a:endParaRPr lang="es-ES" sz="2000" i="1"/>
          </a:p>
          <a:p>
            <a:pPr marL="0" indent="0" algn="r">
              <a:lnSpc>
                <a:spcPct val="150000"/>
              </a:lnSpc>
              <a:spcBef>
                <a:spcPts val="0"/>
              </a:spcBef>
              <a:buNone/>
            </a:pPr>
            <a:r>
              <a:rPr lang="en-GB" sz="2000" i="1"/>
              <a:t>Fuente: Creado por Sam Johnston, Wikipedia.com</a:t>
            </a:r>
            <a:r>
              <a:rPr dirty="0"/>
              <a:t> </a:t>
            </a:r>
            <a:endParaRPr lang="es-ES" i="1"/>
          </a:p>
        </p:txBody>
      </p:sp>
      <p:pic>
        <p:nvPicPr>
          <p:cNvPr id="6" name="Picture 75"/>
          <p:cNvPicPr/>
          <p:nvPr/>
        </p:nvPicPr>
        <p:blipFill>
          <a:blip r:embed="rId3">
            <a:extLst>
              <a:ext uri="{28A0092B-C50C-407E-A947-70E740481C1C}">
                <a14:useLocalDpi xmlns:a14="http://schemas.microsoft.com/office/drawing/2010/main" val="0"/>
              </a:ext>
            </a:extLst>
          </a:blip>
          <a:srcRect/>
          <a:stretch>
            <a:fillRect/>
          </a:stretch>
        </p:blipFill>
        <p:spPr bwMode="auto">
          <a:xfrm>
            <a:off x="1958094" y="950544"/>
            <a:ext cx="5386558" cy="4760214"/>
          </a:xfrm>
          <a:prstGeom prst="rect">
            <a:avLst/>
          </a:prstGeom>
          <a:noFill/>
          <a:ln>
            <a:noFill/>
          </a:ln>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135</a:t>
            </a:fld>
            <a:endParaRPr lang="es-ES" dirty="0"/>
          </a:p>
        </p:txBody>
      </p:sp>
    </p:spTree>
    <p:extLst>
      <p:ext uri="{BB962C8B-B14F-4D97-AF65-F5344CB8AC3E}">
        <p14:creationId xmlns:p14="http://schemas.microsoft.com/office/powerpoint/2010/main" val="5225680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Computación en la nube</a:t>
            </a:r>
            <a:endParaRPr lang="es-ES" b="1"/>
          </a:p>
        </p:txBody>
      </p:sp>
      <p:sp>
        <p:nvSpPr>
          <p:cNvPr id="4" name="Rectangle 3"/>
          <p:cNvSpPr>
            <a:spLocks noGrp="1" noChangeArrowheads="1"/>
          </p:cNvSpPr>
          <p:nvPr>
            <p:ph idx="1"/>
          </p:nvPr>
        </p:nvSpPr>
        <p:spPr/>
        <p:txBody>
          <a:bodyPr>
            <a:normAutofit fontScale="77500" lnSpcReduction="20000"/>
          </a:bodyPr>
          <a:lstStyle/>
          <a:p>
            <a:pPr marL="0" indent="0" algn="just">
              <a:lnSpc>
                <a:spcPct val="150000"/>
              </a:lnSpc>
              <a:spcBef>
                <a:spcPts val="0"/>
              </a:spcBef>
              <a:buNone/>
            </a:pPr>
            <a:r>
              <a:rPr dirty="0"/>
              <a:t>La computación en la nube es un modelo que permite acceso de red ubicuo, conveniente y bajo demanda a un grupo compartido de recursos informáticos configurables (por ejemplo, redes, servidores, almacenamiento, aplicaciones y servicios) que pueden aprovisionarse y lanzarse rápidamente con un mínimo esfuerzo administrativo o la interacción del proveedor de servicios. [...] </a:t>
            </a:r>
            <a:endParaRPr lang="es-ES"/>
          </a:p>
          <a:p>
            <a:pPr marL="0" indent="0">
              <a:lnSpc>
                <a:spcPct val="150000"/>
              </a:lnSpc>
              <a:spcBef>
                <a:spcPts val="0"/>
              </a:spcBef>
              <a:buNone/>
            </a:pPr>
            <a:endParaRPr lang="es-ES"/>
          </a:p>
          <a:p>
            <a:pPr marL="0" indent="0" algn="r">
              <a:lnSpc>
                <a:spcPct val="150000"/>
              </a:lnSpc>
              <a:spcBef>
                <a:spcPts val="0"/>
              </a:spcBef>
              <a:buNone/>
            </a:pPr>
            <a:r>
              <a:rPr lang="en-US" sz="1900" i="1"/>
              <a:t>Fuente: Mell</a:t>
            </a:r>
            <a:r>
              <a:rPr dirty="0"/>
              <a:t> </a:t>
            </a:r>
            <a:r>
              <a:rPr lang="en-US" sz="1900" i="1"/>
              <a:t>and Grance, NIST, 2011, http://csrc.nist.gov/publications/PubsSPs.html#800-145</a:t>
            </a:r>
            <a:r>
              <a:rPr dirty="0"/>
              <a:t> </a:t>
            </a:r>
            <a:endParaRPr lang="es-ES" sz="1900"/>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136</a:t>
            </a:fld>
            <a:endParaRPr lang="es-ES" dirty="0"/>
          </a:p>
        </p:txBody>
      </p:sp>
    </p:spTree>
    <p:extLst>
      <p:ext uri="{BB962C8B-B14F-4D97-AF65-F5344CB8AC3E}">
        <p14:creationId xmlns:p14="http://schemas.microsoft.com/office/powerpoint/2010/main" val="17406509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Proveedores de nube comunes</a:t>
            </a:r>
            <a:endParaRPr lang="es-ES" b="1"/>
          </a:p>
        </p:txBody>
      </p:sp>
      <p:pic>
        <p:nvPicPr>
          <p:cNvPr id="5" name="Grafik 364"/>
          <p:cNvPicPr/>
          <p:nvPr/>
        </p:nvPicPr>
        <p:blipFill>
          <a:blip r:embed="rId3">
            <a:extLst>
              <a:ext uri="{28A0092B-C50C-407E-A947-70E740481C1C}">
                <a14:useLocalDpi xmlns:a14="http://schemas.microsoft.com/office/drawing/2010/main" val="0"/>
              </a:ext>
            </a:extLst>
          </a:blip>
          <a:srcRect/>
          <a:stretch>
            <a:fillRect/>
          </a:stretch>
        </p:blipFill>
        <p:spPr bwMode="auto">
          <a:xfrm>
            <a:off x="1454204" y="2076566"/>
            <a:ext cx="1842666" cy="856450"/>
          </a:xfrm>
          <a:prstGeom prst="rect">
            <a:avLst/>
          </a:prstGeom>
          <a:noFill/>
          <a:ln>
            <a:noFill/>
          </a:ln>
          <a:effectLst>
            <a:reflection blurRad="6350" stA="52000" endA="300" endPos="35000" dir="5400000" sy="-100000" algn="bl" rotWithShape="0"/>
          </a:effectLst>
        </p:spPr>
      </p:pic>
      <p:pic>
        <p:nvPicPr>
          <p:cNvPr id="6" name="Grafik 368"/>
          <p:cNvPicPr/>
          <p:nvPr/>
        </p:nvPicPr>
        <p:blipFill>
          <a:blip r:embed="rId4">
            <a:extLst>
              <a:ext uri="{28A0092B-C50C-407E-A947-70E740481C1C}">
                <a14:useLocalDpi xmlns:a14="http://schemas.microsoft.com/office/drawing/2010/main" val="0"/>
              </a:ext>
            </a:extLst>
          </a:blip>
          <a:srcRect/>
          <a:stretch>
            <a:fillRect/>
          </a:stretch>
        </p:blipFill>
        <p:spPr bwMode="auto">
          <a:xfrm>
            <a:off x="1454204" y="3949626"/>
            <a:ext cx="1371233" cy="946344"/>
          </a:xfrm>
          <a:prstGeom prst="rect">
            <a:avLst/>
          </a:prstGeom>
          <a:noFill/>
          <a:ln>
            <a:noFill/>
          </a:ln>
          <a:effectLst>
            <a:reflection blurRad="6350" stA="52000" endA="300" endPos="35000" dir="5400000" sy="-100000" algn="bl" rotWithShape="0"/>
          </a:effectLst>
        </p:spPr>
      </p:pic>
      <p:pic>
        <p:nvPicPr>
          <p:cNvPr id="7" name="Grafik 372"/>
          <p:cNvPicPr/>
          <p:nvPr/>
        </p:nvPicPr>
        <p:blipFill>
          <a:blip r:embed="rId5">
            <a:extLst>
              <a:ext uri="{28A0092B-C50C-407E-A947-70E740481C1C}">
                <a14:useLocalDpi xmlns:a14="http://schemas.microsoft.com/office/drawing/2010/main" val="0"/>
              </a:ext>
            </a:extLst>
          </a:blip>
          <a:srcRect/>
          <a:stretch>
            <a:fillRect/>
          </a:stretch>
        </p:blipFill>
        <p:spPr bwMode="auto">
          <a:xfrm>
            <a:off x="2966181" y="5290035"/>
            <a:ext cx="1365746" cy="537091"/>
          </a:xfrm>
          <a:prstGeom prst="rect">
            <a:avLst/>
          </a:prstGeom>
          <a:noFill/>
          <a:ln>
            <a:noFill/>
          </a:ln>
          <a:effectLst>
            <a:reflection blurRad="6350" stA="52000" endA="300" endPos="35000" dir="5400000" sy="-100000" algn="bl" rotWithShape="0"/>
          </a:effectLst>
        </p:spPr>
      </p:pic>
      <p:pic>
        <p:nvPicPr>
          <p:cNvPr id="8" name="Grafik 376"/>
          <p:cNvPicPr/>
          <p:nvPr/>
        </p:nvPicPr>
        <p:blipFill>
          <a:blip r:embed="rId6">
            <a:extLst>
              <a:ext uri="{28A0092B-C50C-407E-A947-70E740481C1C}">
                <a14:useLocalDpi xmlns:a14="http://schemas.microsoft.com/office/drawing/2010/main" val="0"/>
              </a:ext>
            </a:extLst>
          </a:blip>
          <a:srcRect/>
          <a:stretch>
            <a:fillRect/>
          </a:stretch>
        </p:blipFill>
        <p:spPr bwMode="auto">
          <a:xfrm>
            <a:off x="6178400" y="4696676"/>
            <a:ext cx="1933914" cy="593360"/>
          </a:xfrm>
          <a:prstGeom prst="rect">
            <a:avLst/>
          </a:prstGeom>
          <a:noFill/>
          <a:ln>
            <a:noFill/>
          </a:ln>
          <a:effectLst>
            <a:reflection blurRad="6350" stA="52000" endA="300" endPos="35000" dir="5400000" sy="-100000" algn="bl" rotWithShape="0"/>
          </a:effectLst>
        </p:spPr>
      </p:pic>
      <p:pic>
        <p:nvPicPr>
          <p:cNvPr id="9" name="Grafik 380"/>
          <p:cNvPicPr/>
          <p:nvPr/>
        </p:nvPicPr>
        <p:blipFill>
          <a:blip r:embed="rId7">
            <a:extLst>
              <a:ext uri="{28A0092B-C50C-407E-A947-70E740481C1C}">
                <a14:useLocalDpi xmlns:a14="http://schemas.microsoft.com/office/drawing/2010/main" val="0"/>
              </a:ext>
            </a:extLst>
          </a:blip>
          <a:srcRect/>
          <a:stretch>
            <a:fillRect/>
          </a:stretch>
        </p:blipFill>
        <p:spPr bwMode="auto">
          <a:xfrm>
            <a:off x="6528786" y="2220440"/>
            <a:ext cx="1846693" cy="890758"/>
          </a:xfrm>
          <a:prstGeom prst="rect">
            <a:avLst/>
          </a:prstGeom>
          <a:noFill/>
          <a:ln>
            <a:noFill/>
          </a:ln>
          <a:effectLst>
            <a:reflection blurRad="6350" stA="52000" endA="300" endPos="35000" dir="5400000" sy="-100000" algn="bl" rotWithShape="0"/>
          </a:effectLst>
        </p:spPr>
      </p:pic>
      <p:pic>
        <p:nvPicPr>
          <p:cNvPr id="10" name="Grafik 384"/>
          <p:cNvPicPr/>
          <p:nvPr/>
        </p:nvPicPr>
        <p:blipFill>
          <a:blip r:embed="rId8">
            <a:extLst>
              <a:ext uri="{28A0092B-C50C-407E-A947-70E740481C1C}">
                <a14:useLocalDpi xmlns:a14="http://schemas.microsoft.com/office/drawing/2010/main" val="0"/>
              </a:ext>
            </a:extLst>
          </a:blip>
          <a:srcRect/>
          <a:stretch>
            <a:fillRect/>
          </a:stretch>
        </p:blipFill>
        <p:spPr bwMode="auto">
          <a:xfrm>
            <a:off x="4331927" y="3111198"/>
            <a:ext cx="1374444" cy="1086770"/>
          </a:xfrm>
          <a:prstGeom prst="rect">
            <a:avLst/>
          </a:prstGeom>
          <a:noFill/>
          <a:ln>
            <a:noFill/>
          </a:ln>
          <a:effectLst>
            <a:reflection blurRad="6350" stA="52000" endA="300" endPos="35000" dir="5400000" sy="-100000" algn="bl" rotWithShape="0"/>
          </a:effectLst>
        </p:spPr>
      </p:pic>
      <p:sp>
        <p:nvSpPr>
          <p:cNvPr id="3" name="Textfeld 2"/>
          <p:cNvSpPr txBox="1"/>
          <p:nvPr/>
        </p:nvSpPr>
        <p:spPr>
          <a:xfrm>
            <a:off x="586256" y="6341429"/>
            <a:ext cx="7344078" cy="369332"/>
          </a:xfrm>
          <a:prstGeom prst="rect">
            <a:avLst/>
          </a:prstGeom>
          <a:noFill/>
        </p:spPr>
        <p:txBody>
          <a:bodyPr wrap="none" rtlCol="0">
            <a:spAutoFit/>
          </a:bodyPr>
          <a:lstStyle/>
          <a:p>
            <a:r>
              <a:rPr dirty="0"/>
              <a:t>Más: http://en.wikipedia.org/wiki/Comparison_of_online_backup_services</a:t>
            </a: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137</a:t>
            </a:fld>
            <a:endParaRPr lang="es-ES" dirty="0"/>
          </a:p>
        </p:txBody>
      </p:sp>
    </p:spTree>
    <p:extLst>
      <p:ext uri="{BB962C8B-B14F-4D97-AF65-F5344CB8AC3E}">
        <p14:creationId xmlns:p14="http://schemas.microsoft.com/office/powerpoint/2010/main" val="20990335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¿Qué hacer con el almacenamiento remoto?</a:t>
            </a:r>
            <a:endParaRPr lang="es-ES" b="1"/>
          </a:p>
        </p:txBody>
      </p:sp>
      <p:sp>
        <p:nvSpPr>
          <p:cNvPr id="4" name="Rectangle 3"/>
          <p:cNvSpPr>
            <a:spLocks noGrp="1" noChangeArrowheads="1"/>
          </p:cNvSpPr>
          <p:nvPr>
            <p:ph idx="1"/>
          </p:nvPr>
        </p:nvSpPr>
        <p:spPr/>
        <p:txBody>
          <a:bodyPr>
            <a:normAutofit fontScale="85000" lnSpcReduction="20000"/>
          </a:bodyPr>
          <a:lstStyle/>
          <a:p>
            <a:pPr marL="0" indent="0">
              <a:lnSpc>
                <a:spcPct val="150000"/>
              </a:lnSpc>
              <a:spcBef>
                <a:spcPts val="0"/>
              </a:spcBef>
              <a:buNone/>
            </a:pPr>
            <a:r>
              <a:rPr dirty="0"/>
              <a:t>Identificación:</a:t>
            </a:r>
          </a:p>
          <a:p>
            <a:pPr lvl="0"/>
            <a:r>
              <a:rPr dirty="0"/>
              <a:t>Iconos de bandeja </a:t>
            </a:r>
            <a:endParaRPr lang="es-ES"/>
          </a:p>
          <a:p>
            <a:pPr lvl="0"/>
            <a:r>
              <a:rPr dirty="0"/>
              <a:t>Controla el software instalado</a:t>
            </a:r>
            <a:endParaRPr lang="es-ES"/>
          </a:p>
          <a:p>
            <a:pPr lvl="0"/>
            <a:r>
              <a:rPr dirty="0"/>
              <a:t>Lista de procesos </a:t>
            </a:r>
            <a:endParaRPr lang="es-ES"/>
          </a:p>
          <a:p>
            <a:pPr lvl="0"/>
            <a:r>
              <a:rPr dirty="0"/>
              <a:t>Recursos compartidos de red y unidades de red asignadas</a:t>
            </a:r>
            <a:endParaRPr lang="es-ES"/>
          </a:p>
          <a:p>
            <a:pPr lvl="0"/>
            <a:r>
              <a:rPr dirty="0"/>
              <a:t>Observe el tráfico de la red</a:t>
            </a:r>
            <a:endParaRPr lang="es-ES"/>
          </a:p>
          <a:p>
            <a:pPr lvl="0"/>
            <a:r>
              <a:rPr dirty="0"/>
              <a:t>Enumera las tomas abiertas y escuchas para detectar actividad sospechosa.</a:t>
            </a:r>
            <a:endParaRPr lang="es-ES"/>
          </a:p>
          <a:p>
            <a:pPr lvl="0"/>
            <a:r>
              <a:rPr dirty="0"/>
              <a:t>Adquiera cualquier información que parezca estar almacenada de forma remota. </a:t>
            </a:r>
            <a:endParaRPr lang="es-ES"/>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138</a:t>
            </a:fld>
            <a:endParaRPr lang="es-ES" dirty="0"/>
          </a:p>
        </p:txBody>
      </p:sp>
    </p:spTree>
    <p:extLst>
      <p:ext uri="{BB962C8B-B14F-4D97-AF65-F5344CB8AC3E}">
        <p14:creationId xmlns:p14="http://schemas.microsoft.com/office/powerpoint/2010/main" val="1742686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0" y="0"/>
            <a:ext cx="5220201" cy="6858000"/>
          </a:xfrm>
          <a:prstGeom prst="rect">
            <a:avLst/>
          </a:prstGeom>
        </p:spPr>
      </p:pic>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139</a:t>
            </a:fld>
            <a:endParaRPr lang="es-ES" dirty="0"/>
          </a:p>
        </p:txBody>
      </p:sp>
    </p:spTree>
    <p:extLst>
      <p:ext uri="{BB962C8B-B14F-4D97-AF65-F5344CB8AC3E}">
        <p14:creationId xmlns:p14="http://schemas.microsoft.com/office/powerpoint/2010/main" val="1051049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4" y="265929"/>
            <a:ext cx="8843554" cy="1143000"/>
          </a:xfrm>
        </p:spPr>
        <p:txBody>
          <a:bodyPr>
            <a:normAutofit fontScale="90000"/>
          </a:bodyPr>
          <a:lstStyle/>
          <a:p>
            <a:r>
              <a:rPr lang="en-US" b="1" dirty="0"/>
              <a:t>Fuentes y tipos de prueba electrónica</a:t>
            </a:r>
            <a:endParaRPr lang="es-ES" b="1" dirty="0"/>
          </a:p>
        </p:txBody>
      </p:sp>
      <p:sp>
        <p:nvSpPr>
          <p:cNvPr id="3" name="Content Placeholder 2"/>
          <p:cNvSpPr>
            <a:spLocks noGrp="1"/>
          </p:cNvSpPr>
          <p:nvPr>
            <p:ph idx="1"/>
          </p:nvPr>
        </p:nvSpPr>
        <p:spPr/>
        <p:txBody>
          <a:bodyPr/>
          <a:lstStyle/>
          <a:p>
            <a:r>
              <a:rPr lang="en-US" b="1" dirty="0"/>
              <a:t>Fuentes</a:t>
            </a:r>
          </a:p>
          <a:p>
            <a:pPr lvl="1"/>
            <a:r>
              <a:rPr dirty="0"/>
              <a:t>Cualquier dispositivo electrónico</a:t>
            </a:r>
          </a:p>
          <a:p>
            <a:r>
              <a:rPr lang="en-US" b="1" dirty="0"/>
              <a:t>Tipos</a:t>
            </a:r>
          </a:p>
          <a:p>
            <a:pPr lvl="1"/>
            <a:r>
              <a:rPr dirty="0"/>
              <a:t>Datos estáticos (Dead Box)</a:t>
            </a:r>
          </a:p>
          <a:p>
            <a:pPr lvl="1"/>
            <a:r>
              <a:rPr dirty="0"/>
              <a:t>Datos en vivo (memoria y servidores)</a:t>
            </a:r>
          </a:p>
          <a:p>
            <a:pPr lvl="1"/>
            <a:r>
              <a:rPr dirty="0"/>
              <a:t>Datos de Internet</a:t>
            </a:r>
            <a:endParaRPr lang="es-E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a:t>
            </a:fld>
            <a:endParaRPr lang="es-ES"/>
          </a:p>
        </p:txBody>
      </p:sp>
    </p:spTree>
    <p:extLst>
      <p:ext uri="{BB962C8B-B14F-4D97-AF65-F5344CB8AC3E}">
        <p14:creationId xmlns:p14="http://schemas.microsoft.com/office/powerpoint/2010/main" val="3761647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140</a:t>
            </a:fld>
            <a:endParaRPr lang="es-ES" dirty="0"/>
          </a:p>
        </p:txBody>
      </p:sp>
      <p:sp>
        <p:nvSpPr>
          <p:cNvPr id="5" name="TextBox 4"/>
          <p:cNvSpPr txBox="1"/>
          <p:nvPr/>
        </p:nvSpPr>
        <p:spPr>
          <a:xfrm>
            <a:off x="2644779" y="2902748"/>
            <a:ext cx="3692047" cy="1569660"/>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ETIQUETADO, TRANSPORTE Y ALMACENAMIENTO</a:t>
            </a:r>
            <a:endParaRPr lang="es-ES" sz="3200"/>
          </a:p>
        </p:txBody>
      </p:sp>
    </p:spTree>
    <p:extLst>
      <p:ext uri="{BB962C8B-B14F-4D97-AF65-F5344CB8AC3E}">
        <p14:creationId xmlns:p14="http://schemas.microsoft.com/office/powerpoint/2010/main" val="154462738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Etiquetado</a:t>
            </a:r>
            <a:endParaRPr lang="es-ES" b="1"/>
          </a:p>
        </p:txBody>
      </p:sp>
      <p:sp>
        <p:nvSpPr>
          <p:cNvPr id="4" name="Rectangle 3"/>
          <p:cNvSpPr>
            <a:spLocks noGrp="1" noChangeArrowheads="1"/>
          </p:cNvSpPr>
          <p:nvPr>
            <p:ph idx="1"/>
          </p:nvPr>
        </p:nvSpPr>
        <p:spPr>
          <a:xfrm>
            <a:off x="457200" y="1600200"/>
            <a:ext cx="4871479" cy="4525963"/>
          </a:xfrm>
        </p:spPr>
        <p:txBody>
          <a:bodyPr>
            <a:normAutofit fontScale="77500" lnSpcReduction="20000"/>
          </a:bodyPr>
          <a:lstStyle/>
          <a:p>
            <a:pPr algn="just">
              <a:lnSpc>
                <a:spcPct val="150000"/>
              </a:lnSpc>
              <a:spcBef>
                <a:spcPts val="0"/>
              </a:spcBef>
            </a:pPr>
            <a:r>
              <a:rPr dirty="0"/>
              <a:t>Etiquete todos los dispositivos y conexiones de cables</a:t>
            </a:r>
          </a:p>
          <a:p>
            <a:pPr algn="just">
              <a:lnSpc>
                <a:spcPct val="150000"/>
              </a:lnSpc>
              <a:spcBef>
                <a:spcPts val="0"/>
              </a:spcBef>
            </a:pPr>
            <a:endParaRPr lang="es-ES"/>
          </a:p>
          <a:p>
            <a:pPr algn="just">
              <a:lnSpc>
                <a:spcPct val="150000"/>
              </a:lnSpc>
              <a:spcBef>
                <a:spcPts val="0"/>
              </a:spcBef>
            </a:pPr>
            <a:r>
              <a:rPr dirty="0"/>
              <a:t>No pegue etiquetas adhesivas en la superficie de los medios de almacenamiento. Use cajas, bolsas y sobres para empaquetar y etiquetar los medios de almacenamiento</a:t>
            </a:r>
            <a:endParaRPr lang="es-ES"/>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141</a:t>
            </a:fld>
            <a:endParaRPr lang="es-ES" dirty="0"/>
          </a:p>
        </p:txBody>
      </p:sp>
    </p:spTree>
    <p:extLst>
      <p:ext uri="{BB962C8B-B14F-4D97-AF65-F5344CB8AC3E}">
        <p14:creationId xmlns:p14="http://schemas.microsoft.com/office/powerpoint/2010/main" val="17602190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8471"/>
          </a:xfrm>
        </p:spPr>
        <p:txBody>
          <a:bodyPr>
            <a:normAutofit fontScale="90000"/>
          </a:bodyPr>
          <a:lstStyle/>
          <a:p>
            <a:r>
              <a:rPr lang="en-GB" b="1"/>
              <a:t>Embalaje, transporte y almacenamiento</a:t>
            </a:r>
            <a:endParaRPr lang="es-ES" b="1"/>
          </a:p>
        </p:txBody>
      </p:sp>
      <p:sp>
        <p:nvSpPr>
          <p:cNvPr id="3" name="Content Placeholder 2"/>
          <p:cNvSpPr>
            <a:spLocks noGrp="1"/>
          </p:cNvSpPr>
          <p:nvPr>
            <p:ph idx="1"/>
          </p:nvPr>
        </p:nvSpPr>
        <p:spPr/>
        <p:txBody>
          <a:bodyPr>
            <a:normAutofit fontScale="92500" lnSpcReduction="20000"/>
          </a:bodyPr>
          <a:lstStyle/>
          <a:p>
            <a:pPr marL="363538" indent="0" algn="just">
              <a:buNone/>
            </a:pPr>
            <a:r>
              <a:rPr dirty="0"/>
              <a:t>Las computadoras y los dispositivos y equipos relacionados son instrumentos electrónicos frágiles sensibles a la temperatura, la humedad, los golpes físicos, la electricidad estática, las fuentes magnéticas e incluso a algunas acciones (por ejemplo, encender/apagar). Por lo tanto, se deben tomar precauciones especiales al embalar, transportar y almacenar pruebas electrónicas. Para mantener la cadena de custodia, el embalaje, el transporte y el almacenamiento deben </a:t>
            </a:r>
            <a:r>
              <a:rPr dirty="0" err="1"/>
              <a:t>registrarse</a:t>
            </a:r>
            <a:r>
              <a:rPr dirty="0"/>
              <a:t> </a:t>
            </a:r>
            <a:r>
              <a:rPr dirty="0" err="1"/>
              <a:t>adecuadamente</a:t>
            </a:r>
            <a:r>
              <a:rPr lang="es-ES" dirty="0"/>
              <a:t>.</a:t>
            </a:r>
            <a:endParaRPr dirty="0"/>
          </a:p>
          <a:p>
            <a:pPr algn="just">
              <a:buNone/>
            </a:pPr>
            <a:endParaRPr lang="es-E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142</a:t>
            </a:fld>
            <a:endParaRPr lang="es-ES"/>
          </a:p>
        </p:txBody>
      </p:sp>
    </p:spTree>
    <p:extLst>
      <p:ext uri="{BB962C8B-B14F-4D97-AF65-F5344CB8AC3E}">
        <p14:creationId xmlns:p14="http://schemas.microsoft.com/office/powerpoint/2010/main" val="3063082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Embalaje y transporte</a:t>
            </a:r>
            <a:endParaRPr lang="es-ES" b="1"/>
          </a:p>
        </p:txBody>
      </p:sp>
      <p:sp>
        <p:nvSpPr>
          <p:cNvPr id="4" name="Rectangle 3"/>
          <p:cNvSpPr>
            <a:spLocks noGrp="1" noChangeArrowheads="1"/>
          </p:cNvSpPr>
          <p:nvPr>
            <p:ph idx="1"/>
          </p:nvPr>
        </p:nvSpPr>
        <p:spPr>
          <a:xfrm>
            <a:off x="457200" y="1600200"/>
            <a:ext cx="5170600" cy="5123194"/>
          </a:xfrm>
        </p:spPr>
        <p:txBody>
          <a:bodyPr>
            <a:normAutofit fontScale="70000" lnSpcReduction="20000"/>
          </a:bodyPr>
          <a:lstStyle/>
          <a:p>
            <a:pPr algn="just">
              <a:lnSpc>
                <a:spcPct val="150000"/>
              </a:lnSpc>
              <a:spcBef>
                <a:spcPts val="0"/>
              </a:spcBef>
            </a:pPr>
            <a:r>
              <a:rPr dirty="0"/>
              <a:t>La prueba electrónica puede ser sensible a la temperatura, la humedad, los golpes físicos, la electricidad estática, las fuentes magnéticas e, incluso, a algunas acciones (por ejemplo, encender/apagar). </a:t>
            </a:r>
            <a:endParaRPr lang="es-ES"/>
          </a:p>
          <a:p>
            <a:pPr algn="just">
              <a:lnSpc>
                <a:spcPct val="150000"/>
              </a:lnSpc>
              <a:spcBef>
                <a:spcPts val="0"/>
              </a:spcBef>
            </a:pPr>
            <a:endParaRPr lang="es-ES"/>
          </a:p>
          <a:p>
            <a:pPr algn="just">
              <a:lnSpc>
                <a:spcPct val="150000"/>
              </a:lnSpc>
              <a:spcBef>
                <a:spcPts val="0"/>
              </a:spcBef>
            </a:pPr>
            <a:r>
              <a:rPr dirty="0"/>
              <a:t>La prueba electrónica se debe manejar con cuidado y se deben usar bolsas y cajas apropiadas para registrar los dispositivos.</a:t>
            </a:r>
            <a:endParaRPr lang="es-ES"/>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143</a:t>
            </a:fld>
            <a:endParaRPr lang="es-ES"/>
          </a:p>
        </p:txBody>
      </p:sp>
    </p:spTree>
    <p:extLst>
      <p:ext uri="{BB962C8B-B14F-4D97-AF65-F5344CB8AC3E}">
        <p14:creationId xmlns:p14="http://schemas.microsoft.com/office/powerpoint/2010/main" val="26658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Transporte</a:t>
            </a:r>
            <a:endParaRPr lang="es-ES" b="1"/>
          </a:p>
        </p:txBody>
      </p:sp>
      <p:sp>
        <p:nvSpPr>
          <p:cNvPr id="4" name="Rectangle 3"/>
          <p:cNvSpPr>
            <a:spLocks noGrp="1" noChangeArrowheads="1"/>
          </p:cNvSpPr>
          <p:nvPr>
            <p:ph idx="1"/>
          </p:nvPr>
        </p:nvSpPr>
        <p:spPr>
          <a:xfrm>
            <a:off x="457200" y="1600200"/>
            <a:ext cx="5235660" cy="4525963"/>
          </a:xfrm>
        </p:spPr>
        <p:txBody>
          <a:bodyPr>
            <a:normAutofit fontScale="85000" lnSpcReduction="10000"/>
          </a:bodyPr>
          <a:lstStyle/>
          <a:p>
            <a:pPr algn="just">
              <a:lnSpc>
                <a:spcPct val="150000"/>
              </a:lnSpc>
              <a:spcBef>
                <a:spcPts val="0"/>
              </a:spcBef>
            </a:pPr>
            <a:r>
              <a:rPr lang="en-US" sz="2800"/>
              <a:t>Mantenga la prueba electrónica lejos de fuentes magnéticas (por ejemplo, transmisores de radio, imanes de altavoz, asientos con calefacción)</a:t>
            </a:r>
          </a:p>
          <a:p>
            <a:pPr marL="342900" lvl="1" indent="-342900" algn="just">
              <a:lnSpc>
                <a:spcPct val="150000"/>
              </a:lnSpc>
              <a:spcBef>
                <a:spcPts val="0"/>
              </a:spcBef>
              <a:buFont typeface="Arial"/>
              <a:buChar char="•"/>
            </a:pPr>
            <a:r>
              <a:rPr dirty="0"/>
              <a:t>Asegúrese de que el equipo esté protegido contra golpes y baches (es decir, daños mecánicos), calor y humedad.</a:t>
            </a:r>
            <a:endParaRPr lang="es-ES"/>
          </a:p>
          <a:p>
            <a:pPr>
              <a:lnSpc>
                <a:spcPct val="150000"/>
              </a:lnSpc>
              <a:spcBef>
                <a:spcPts val="0"/>
              </a:spcBef>
            </a:pPr>
            <a:endParaRPr lang="es-ES"/>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144</a:t>
            </a:fld>
            <a:endParaRPr lang="es-ES"/>
          </a:p>
        </p:txBody>
      </p:sp>
    </p:spTree>
    <p:extLst>
      <p:ext uri="{BB962C8B-B14F-4D97-AF65-F5344CB8AC3E}">
        <p14:creationId xmlns:p14="http://schemas.microsoft.com/office/powerpoint/2010/main" val="8157447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Almacenamiento</a:t>
            </a:r>
            <a:endParaRPr lang="es-ES" b="1"/>
          </a:p>
        </p:txBody>
      </p:sp>
      <p:sp>
        <p:nvSpPr>
          <p:cNvPr id="4" name="Rectangle 3"/>
          <p:cNvSpPr>
            <a:spLocks noGrp="1" noChangeArrowheads="1"/>
          </p:cNvSpPr>
          <p:nvPr>
            <p:ph idx="1"/>
          </p:nvPr>
        </p:nvSpPr>
        <p:spPr>
          <a:xfrm>
            <a:off x="457201" y="1600200"/>
            <a:ext cx="5266778" cy="4525963"/>
          </a:xfrm>
        </p:spPr>
        <p:txBody>
          <a:bodyPr>
            <a:normAutofit fontScale="92500" lnSpcReduction="10000"/>
          </a:bodyPr>
          <a:lstStyle/>
          <a:p>
            <a:pPr marL="285750" lvl="1" algn="just">
              <a:buFont typeface="Arial"/>
              <a:buChar char="•"/>
            </a:pPr>
            <a:r>
              <a:rPr dirty="0"/>
              <a:t>Asegúrese de que la prueba se inventaría de acuerdo con las políticas pertinentes.</a:t>
            </a:r>
          </a:p>
          <a:p>
            <a:pPr marL="285750" lvl="1" algn="just">
              <a:buFont typeface="Arial"/>
              <a:buChar char="•"/>
            </a:pPr>
            <a:endParaRPr lang="es-ES" dirty="0"/>
          </a:p>
          <a:p>
            <a:pPr marL="285750" lvl="1" algn="just">
              <a:buFont typeface="Arial"/>
              <a:buChar char="•"/>
            </a:pPr>
            <a:r>
              <a:rPr dirty="0"/>
              <a:t>Almacene la prueba en un área segura, lejos de temperaturas y humedad extremas. </a:t>
            </a:r>
            <a:endParaRPr lang="es-ES" dirty="0"/>
          </a:p>
          <a:p>
            <a:pPr marL="285750" lvl="1" algn="just">
              <a:buFont typeface="Arial"/>
              <a:buChar char="•"/>
            </a:pPr>
            <a:endParaRPr lang="es-ES" dirty="0"/>
          </a:p>
          <a:p>
            <a:pPr marL="285750" lvl="1" algn="just">
              <a:buFont typeface="Arial"/>
              <a:buChar char="•"/>
            </a:pPr>
            <a:r>
              <a:rPr lang="es-ES" dirty="0"/>
              <a:t>Proteja</a:t>
            </a:r>
            <a:r>
              <a:rPr dirty="0"/>
              <a:t> de fuentes magnéticas, humedad, polvo y otras partículas o contaminantes dañinos.</a:t>
            </a:r>
            <a:endParaRPr lang="es-ES" dirty="0"/>
          </a:p>
          <a:p>
            <a:pPr algn="just">
              <a:lnSpc>
                <a:spcPct val="150000"/>
              </a:lnSpc>
              <a:spcBef>
                <a:spcPts val="0"/>
              </a:spcBef>
            </a:pPr>
            <a:endParaRPr lang="es-ES" dirty="0"/>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145</a:t>
            </a:fld>
            <a:endParaRPr lang="es-ES"/>
          </a:p>
        </p:txBody>
      </p:sp>
    </p:spTree>
    <p:extLst>
      <p:ext uri="{BB962C8B-B14F-4D97-AF65-F5344CB8AC3E}">
        <p14:creationId xmlns:p14="http://schemas.microsoft.com/office/powerpoint/2010/main" val="6859065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Instalaciones de almacenamiento</a:t>
            </a:r>
            <a:endParaRPr lang="es-ES" b="1"/>
          </a:p>
        </p:txBody>
      </p:sp>
      <p:sp>
        <p:nvSpPr>
          <p:cNvPr id="4" name="Rectangle 3"/>
          <p:cNvSpPr>
            <a:spLocks noGrp="1" noChangeArrowheads="1"/>
          </p:cNvSpPr>
          <p:nvPr>
            <p:ph idx="1"/>
          </p:nvPr>
        </p:nvSpPr>
        <p:spPr>
          <a:xfrm>
            <a:off x="457200" y="1600200"/>
            <a:ext cx="5340845" cy="4525963"/>
          </a:xfrm>
        </p:spPr>
        <p:txBody>
          <a:bodyPr>
            <a:normAutofit fontScale="85000" lnSpcReduction="10000"/>
          </a:bodyPr>
          <a:lstStyle/>
          <a:p>
            <a:pPr marL="0" lvl="1" indent="0">
              <a:buNone/>
            </a:pPr>
            <a:r>
              <a:rPr dirty="0"/>
              <a:t>Use una sala de almacenamiento </a:t>
            </a:r>
            <a:r>
              <a:rPr dirty="0" err="1"/>
              <a:t>adecuadamente</a:t>
            </a:r>
            <a:r>
              <a:rPr dirty="0"/>
              <a:t> </a:t>
            </a:r>
            <a:r>
              <a:rPr lang="es-ES" dirty="0"/>
              <a:t> </a:t>
            </a:r>
            <a:r>
              <a:rPr dirty="0" err="1"/>
              <a:t>segura</a:t>
            </a:r>
            <a:r>
              <a:rPr dirty="0"/>
              <a:t> con los medios apropiados</a:t>
            </a:r>
            <a:endParaRPr lang="es-ES" dirty="0"/>
          </a:p>
          <a:p>
            <a:pPr marL="558800" lvl="1" indent="-457200" algn="just">
              <a:buFont typeface="Arial"/>
              <a:buChar char="•"/>
            </a:pPr>
            <a:r>
              <a:rPr dirty="0"/>
              <a:t>control de acceso,</a:t>
            </a:r>
            <a:endParaRPr lang="es-ES" dirty="0"/>
          </a:p>
          <a:p>
            <a:pPr marL="558800" lvl="1" indent="-457200" algn="just">
              <a:buFont typeface="Arial"/>
              <a:buChar char="•"/>
            </a:pPr>
            <a:r>
              <a:rPr dirty="0"/>
              <a:t>protección contra incendios (por ejemplo, alarma, extintores, no fumar en el área de almacenamiento o en las proximidades),</a:t>
            </a:r>
            <a:endParaRPr lang="es-ES" dirty="0"/>
          </a:p>
          <a:p>
            <a:pPr marL="558800" lvl="1" indent="-457200" algn="just">
              <a:buFont typeface="Arial"/>
              <a:buChar char="•"/>
            </a:pPr>
            <a:r>
              <a:rPr dirty="0"/>
              <a:t>temperatura y humedad, y</a:t>
            </a:r>
            <a:endParaRPr lang="es-ES" dirty="0"/>
          </a:p>
          <a:p>
            <a:pPr marL="558800" lvl="1" indent="-457200" algn="just">
              <a:buFont typeface="Arial"/>
              <a:buChar char="•"/>
            </a:pPr>
            <a:r>
              <a:rPr dirty="0"/>
              <a:t>protección contra fuentes magnéticas (por ejemplo, lejos de dispositivos de radio direccionales).</a:t>
            </a:r>
            <a:endParaRPr lang="es-ES" dirty="0"/>
          </a:p>
          <a:p>
            <a:pPr>
              <a:lnSpc>
                <a:spcPct val="150000"/>
              </a:lnSpc>
              <a:spcBef>
                <a:spcPts val="0"/>
              </a:spcBef>
            </a:pPr>
            <a:endParaRPr lang="es-ES" dirty="0"/>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146</a:t>
            </a:fld>
            <a:endParaRPr lang="es-ES"/>
          </a:p>
        </p:txBody>
      </p:sp>
    </p:spTree>
    <p:extLst>
      <p:ext uri="{BB962C8B-B14F-4D97-AF65-F5344CB8AC3E}">
        <p14:creationId xmlns:p14="http://schemas.microsoft.com/office/powerpoint/2010/main" val="3398746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Preguntas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147</a:t>
            </a:fld>
            <a:endParaRPr lang="es-ES"/>
          </a:p>
        </p:txBody>
      </p:sp>
    </p:spTree>
    <p:extLst>
      <p:ext uri="{BB962C8B-B14F-4D97-AF65-F5344CB8AC3E}">
        <p14:creationId xmlns:p14="http://schemas.microsoft.com/office/powerpoint/2010/main" val="322048173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err="1"/>
              <a:t>Parte</a:t>
            </a:r>
            <a:r>
              <a:rPr lang="en-GB" b="1" dirty="0"/>
              <a:t> </a:t>
            </a:r>
            <a:r>
              <a:rPr lang="en-GB" b="1" dirty="0" err="1"/>
              <a:t>tres</a:t>
            </a:r>
            <a:r>
              <a:rPr lang="en-US" b="1" dirty="0"/>
              <a:t>
</a:t>
            </a:r>
            <a:br>
              <a:rPr dirty="0"/>
            </a:br>
            <a:r>
              <a:rPr lang="en-GB" b="1" dirty="0" err="1"/>
              <a:t>Investigación</a:t>
            </a:r>
            <a:r>
              <a:rPr lang="en-GB" b="1" dirty="0"/>
              <a:t> </a:t>
            </a:r>
            <a:r>
              <a:rPr lang="en-GB" b="1" dirty="0" err="1"/>
              <a:t>forense</a:t>
            </a:r>
            <a:r>
              <a:rPr lang="en-GB" b="1" dirty="0"/>
              <a:t> digital</a:t>
            </a:r>
            <a:br>
              <a:rPr dirty="0"/>
            </a:br>
            <a:endParaRPr lang="es-E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BD56858-EB0B-D04D-B23C-7A827FD60C9F}" type="slidenum">
              <a:rPr lang="en-US" smtClean="0"/>
              <a:pPr/>
              <a:t>148</a:t>
            </a:fld>
            <a:endParaRPr lang="es-ES"/>
          </a:p>
        </p:txBody>
      </p:sp>
    </p:spTree>
    <p:extLst>
      <p:ext uri="{BB962C8B-B14F-4D97-AF65-F5344CB8AC3E}">
        <p14:creationId xmlns:p14="http://schemas.microsoft.com/office/powerpoint/2010/main" val="88091651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149</a:t>
            </a:fld>
            <a:endParaRPr lang="es-ES" dirty="0"/>
          </a:p>
        </p:txBody>
      </p:sp>
      <p:sp>
        <p:nvSpPr>
          <p:cNvPr id="5" name="TextBox 4"/>
          <p:cNvSpPr txBox="1"/>
          <p:nvPr/>
        </p:nvSpPr>
        <p:spPr>
          <a:xfrm>
            <a:off x="2384853" y="2151727"/>
            <a:ext cx="4015945" cy="2062103"/>
          </a:xfrm>
          <a:prstGeom prst="rect">
            <a:avLst/>
          </a:prstGeom>
          <a:noFill/>
        </p:spPr>
        <p:txBody>
          <a:bodyPr wrap="square" rtlCol="0">
            <a:spAutoFit/>
          </a:bodyPr>
          <a:lstStyle/>
          <a:p>
            <a:pPr lvl="1" algn="ctr"/>
            <a:r>
              <a:rPr lang="en-GB" sz="3200" b="1" dirty="0">
                <a:solidFill>
                  <a:schemeClr val="accent1">
                    <a:lumMod val="25000"/>
                  </a:schemeClr>
                </a:solidFill>
                <a:latin typeface="Calibri" pitchFamily="34" charset="0"/>
              </a:rPr>
              <a:t>¿ALGUIEN EN LA SALA TIENE ALGUNA EXPERIENCIA EN INVESTIGACIÓN FORENSE DIGITAL?</a:t>
            </a:r>
            <a:endParaRPr lang="es-ES" sz="3200" dirty="0"/>
          </a:p>
        </p:txBody>
      </p:sp>
    </p:spTree>
    <p:extLst>
      <p:ext uri="{BB962C8B-B14F-4D97-AF65-F5344CB8AC3E}">
        <p14:creationId xmlns:p14="http://schemas.microsoft.com/office/powerpoint/2010/main" val="373906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Fuentes de prueba</a:t>
            </a:r>
            <a:endParaRPr lang="es-ES" b="1" dirty="0"/>
          </a:p>
        </p:txBody>
      </p:sp>
      <p:sp>
        <p:nvSpPr>
          <p:cNvPr id="3" name="Content Placeholder 2"/>
          <p:cNvSpPr>
            <a:spLocks noGrp="1"/>
          </p:cNvSpPr>
          <p:nvPr>
            <p:ph idx="1"/>
          </p:nvPr>
        </p:nvSpPr>
        <p:spPr/>
        <p:txBody>
          <a:bodyPr>
            <a:normAutofit fontScale="85000" lnSpcReduction="20000"/>
          </a:bodyPr>
          <a:lstStyle/>
          <a:p>
            <a:pPr marL="0" indent="0" algn="just">
              <a:buNone/>
            </a:pPr>
            <a:r>
              <a:rPr dirty="0"/>
              <a:t>Un sistema informático estará compuesto por una serie de componentes diferentes que probablemente incluyan:</a:t>
            </a:r>
          </a:p>
          <a:p>
            <a:pPr algn="just"/>
            <a:r>
              <a:rPr dirty="0"/>
              <a:t>Una carcasa externa que aloja tarjetas de circuitos, microprocesadores, discos duros, </a:t>
            </a:r>
            <a:r>
              <a:rPr dirty="0" err="1"/>
              <a:t>memoria</a:t>
            </a:r>
            <a:r>
              <a:rPr dirty="0"/>
              <a:t> y</a:t>
            </a:r>
            <a:r>
              <a:rPr lang="es-ES" dirty="0"/>
              <a:t> c</a:t>
            </a:r>
            <a:r>
              <a:rPr dirty="0" err="1"/>
              <a:t>onexiones</a:t>
            </a:r>
            <a:r>
              <a:rPr dirty="0"/>
              <a:t> </a:t>
            </a:r>
            <a:r>
              <a:rPr lang="es-ES" dirty="0"/>
              <a:t>a</a:t>
            </a:r>
            <a:r>
              <a:rPr dirty="0"/>
              <a:t> otros dispositivos;</a:t>
            </a:r>
          </a:p>
          <a:p>
            <a:pPr algn="just"/>
            <a:r>
              <a:rPr dirty="0"/>
              <a:t>Un monitor u otro dispositivo de visualización;</a:t>
            </a:r>
          </a:p>
          <a:p>
            <a:pPr algn="just"/>
            <a:r>
              <a:rPr dirty="0"/>
              <a:t>Un teclado;</a:t>
            </a:r>
          </a:p>
          <a:p>
            <a:pPr algn="just"/>
            <a:r>
              <a:rPr dirty="0"/>
              <a:t>Un ratón;</a:t>
            </a:r>
          </a:p>
          <a:p>
            <a:pPr algn="just"/>
            <a:r>
              <a:rPr dirty="0"/>
              <a:t>Unidades conectadas externamente;</a:t>
            </a:r>
          </a:p>
          <a:p>
            <a:pPr algn="just"/>
            <a:r>
              <a:rPr dirty="0"/>
              <a:t>Dispositivos periféricos;</a:t>
            </a:r>
          </a:p>
          <a:p>
            <a:pPr algn="just"/>
            <a:r>
              <a:rPr dirty="0"/>
              <a:t>Software.</a:t>
            </a:r>
          </a:p>
          <a:p>
            <a:pPr algn="just"/>
            <a:endParaRPr lang="es-E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15</a:t>
            </a:fld>
            <a:endParaRPr lang="es-ES"/>
          </a:p>
        </p:txBody>
      </p:sp>
    </p:spTree>
    <p:extLst>
      <p:ext uri="{BB962C8B-B14F-4D97-AF65-F5344CB8AC3E}">
        <p14:creationId xmlns:p14="http://schemas.microsoft.com/office/powerpoint/2010/main" val="5521144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Investigación forense digital</a:t>
            </a:r>
            <a:endParaRPr lang="es-ES" b="1"/>
          </a:p>
        </p:txBody>
      </p:sp>
      <p:sp>
        <p:nvSpPr>
          <p:cNvPr id="4" name="Rectangle 3"/>
          <p:cNvSpPr>
            <a:spLocks noGrp="1" noChangeArrowheads="1"/>
          </p:cNvSpPr>
          <p:nvPr>
            <p:ph idx="1"/>
          </p:nvPr>
        </p:nvSpPr>
        <p:spPr>
          <a:xfrm>
            <a:off x="188662" y="1387764"/>
            <a:ext cx="8229600" cy="4525963"/>
          </a:xfrm>
        </p:spPr>
        <p:txBody>
          <a:bodyPr>
            <a:normAutofit fontScale="92500" lnSpcReduction="20000"/>
          </a:bodyPr>
          <a:lstStyle/>
          <a:p>
            <a:pPr marL="0" indent="0">
              <a:lnSpc>
                <a:spcPct val="150000"/>
              </a:lnSpc>
              <a:spcBef>
                <a:spcPts val="0"/>
              </a:spcBef>
              <a:buNone/>
            </a:pPr>
            <a:r>
              <a:rPr lang="en-GB" b="1" dirty="0" err="1"/>
              <a:t>Ciencias</a:t>
            </a:r>
            <a:r>
              <a:rPr lang="en-GB" b="1" dirty="0"/>
              <a:t> </a:t>
            </a:r>
            <a:r>
              <a:rPr lang="en-GB" b="1" dirty="0" err="1"/>
              <a:t>forenses</a:t>
            </a:r>
            <a:r>
              <a:rPr lang="en-GB" b="1" dirty="0"/>
              <a:t> </a:t>
            </a:r>
            <a:r>
              <a:rPr lang="en-GB" b="1" dirty="0" err="1"/>
              <a:t>tradicionales</a:t>
            </a:r>
            <a:endParaRPr lang="es-ES" b="1" dirty="0"/>
          </a:p>
          <a:p>
            <a:pPr>
              <a:lnSpc>
                <a:spcPct val="150000"/>
              </a:lnSpc>
              <a:spcBef>
                <a:spcPts val="0"/>
              </a:spcBef>
            </a:pPr>
            <a:r>
              <a:rPr lang="en-GB" sz="2600" dirty="0" err="1"/>
              <a:t>Análisis</a:t>
            </a:r>
            <a:r>
              <a:rPr lang="en-GB" sz="2600" dirty="0"/>
              <a:t> de </a:t>
            </a:r>
            <a:r>
              <a:rPr lang="en-GB" sz="2600" dirty="0" err="1"/>
              <a:t>huellas</a:t>
            </a:r>
            <a:r>
              <a:rPr lang="en-GB" sz="2600" dirty="0"/>
              <a:t> </a:t>
            </a:r>
            <a:r>
              <a:rPr lang="en-GB" sz="2600" dirty="0" err="1"/>
              <a:t>digitales</a:t>
            </a:r>
            <a:endParaRPr lang="en-GB" sz="2600" dirty="0"/>
          </a:p>
          <a:p>
            <a:pPr>
              <a:lnSpc>
                <a:spcPct val="150000"/>
              </a:lnSpc>
              <a:spcBef>
                <a:spcPts val="0"/>
              </a:spcBef>
            </a:pPr>
            <a:r>
              <a:rPr lang="en-GB" sz="2600" dirty="0" err="1"/>
              <a:t>Perfiles</a:t>
            </a:r>
            <a:r>
              <a:rPr lang="en-GB" sz="2600" dirty="0"/>
              <a:t> de ADN</a:t>
            </a:r>
          </a:p>
          <a:p>
            <a:pPr>
              <a:lnSpc>
                <a:spcPct val="150000"/>
              </a:lnSpc>
              <a:spcBef>
                <a:spcPts val="0"/>
              </a:spcBef>
            </a:pPr>
            <a:r>
              <a:rPr lang="en-GB" sz="2600" dirty="0" err="1"/>
              <a:t>Entomología</a:t>
            </a:r>
            <a:r>
              <a:rPr lang="en-GB" sz="2600" dirty="0"/>
              <a:t> </a:t>
            </a:r>
            <a:r>
              <a:rPr lang="en-GB" sz="2600" dirty="0" err="1"/>
              <a:t>forense</a:t>
            </a:r>
            <a:endParaRPr lang="en-GB" sz="2600" dirty="0"/>
          </a:p>
          <a:p>
            <a:pPr>
              <a:lnSpc>
                <a:spcPct val="150000"/>
              </a:lnSpc>
              <a:spcBef>
                <a:spcPts val="0"/>
              </a:spcBef>
            </a:pPr>
            <a:r>
              <a:rPr lang="en-GB" sz="2600" dirty="0" err="1"/>
              <a:t>Patología</a:t>
            </a:r>
            <a:r>
              <a:rPr lang="en-GB" sz="2600" dirty="0"/>
              <a:t> </a:t>
            </a:r>
            <a:r>
              <a:rPr lang="en-GB" sz="2600" dirty="0" err="1"/>
              <a:t>forense</a:t>
            </a:r>
            <a:endParaRPr lang="en-GB" sz="2600" dirty="0"/>
          </a:p>
          <a:p>
            <a:pPr>
              <a:lnSpc>
                <a:spcPct val="150000"/>
              </a:lnSpc>
              <a:spcBef>
                <a:spcPts val="0"/>
              </a:spcBef>
            </a:pPr>
            <a:r>
              <a:rPr lang="en-GB" sz="2600" dirty="0" err="1"/>
              <a:t>Análisis</a:t>
            </a:r>
            <a:r>
              <a:rPr lang="en-GB" sz="2600" dirty="0"/>
              <a:t> del </a:t>
            </a:r>
            <a:r>
              <a:rPr lang="en-GB" sz="2600" dirty="0" err="1"/>
              <a:t>patrón</a:t>
            </a:r>
            <a:r>
              <a:rPr lang="en-GB" sz="2600" dirty="0"/>
              <a:t> de </a:t>
            </a:r>
            <a:r>
              <a:rPr lang="en-GB" sz="2600" dirty="0" err="1"/>
              <a:t>manchas</a:t>
            </a:r>
            <a:r>
              <a:rPr lang="en-GB" sz="2600" dirty="0"/>
              <a:t> </a:t>
            </a:r>
          </a:p>
          <a:p>
            <a:pPr marL="0" indent="0">
              <a:lnSpc>
                <a:spcPct val="150000"/>
              </a:lnSpc>
              <a:spcBef>
                <a:spcPts val="0"/>
              </a:spcBef>
              <a:buNone/>
            </a:pPr>
            <a:r>
              <a:rPr lang="en-GB" sz="2600" dirty="0"/>
              <a:t>     de </a:t>
            </a:r>
            <a:r>
              <a:rPr lang="en-GB" sz="2600" dirty="0" err="1"/>
              <a:t>sangre</a:t>
            </a:r>
            <a:endParaRPr lang="en-GB" sz="2600" dirty="0"/>
          </a:p>
          <a:p>
            <a:pPr>
              <a:lnSpc>
                <a:spcPct val="150000"/>
              </a:lnSpc>
              <a:spcBef>
                <a:spcPts val="0"/>
              </a:spcBef>
            </a:pPr>
            <a:r>
              <a:rPr lang="en-GB" sz="2600" dirty="0"/>
              <a:t>Toma de </a:t>
            </a:r>
            <a:r>
              <a:rPr lang="en-GB" sz="2600" dirty="0" err="1"/>
              <a:t>huellas</a:t>
            </a:r>
            <a:r>
              <a:rPr lang="en-GB" sz="2600" dirty="0"/>
              <a:t> </a:t>
            </a:r>
            <a:r>
              <a:rPr lang="en-GB" sz="2600" dirty="0" err="1"/>
              <a:t>balísticas</a:t>
            </a:r>
            <a:endParaRPr lang="en-GB" sz="2600" dirty="0"/>
          </a:p>
          <a:p>
            <a:pPr>
              <a:lnSpc>
                <a:spcPct val="150000"/>
              </a:lnSpc>
              <a:spcBef>
                <a:spcPts val="0"/>
              </a:spcBef>
            </a:pPr>
            <a:r>
              <a:rPr lang="en-GB" sz="2600" dirty="0"/>
              <a:t>etc.</a:t>
            </a:r>
            <a:endParaRPr lang="es-ES" sz="2600" dirty="0"/>
          </a:p>
        </p:txBody>
      </p:sp>
      <p:grpSp>
        <p:nvGrpSpPr>
          <p:cNvPr id="3" name="Gruppieren 2"/>
          <p:cNvGrpSpPr/>
          <p:nvPr/>
        </p:nvGrpSpPr>
        <p:grpSpPr>
          <a:xfrm>
            <a:off x="5258522" y="1544780"/>
            <a:ext cx="3655505" cy="4545306"/>
            <a:chOff x="5350882" y="1461656"/>
            <a:chExt cx="3655505" cy="4545306"/>
          </a:xfrm>
        </p:grpSpPr>
        <p:pic>
          <p:nvPicPr>
            <p:cNvPr id="4098" name="Picture 2" descr="https://upload.wikimedia.org/wikipedia/commons/4/4c/Punuk.Alaska.skul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2" y="1461656"/>
              <a:ext cx="3655505" cy="24176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rchivo: Sarcophaga nodos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92" y="3879274"/>
              <a:ext cx="1922095" cy="128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Archivo: medicina forense he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4" y="3879274"/>
              <a:ext cx="1733408" cy="21276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4292" y="4972984"/>
              <a:ext cx="1922095" cy="1033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150</a:t>
            </a:fld>
            <a:endParaRPr lang="es-ES" dirty="0"/>
          </a:p>
        </p:txBody>
      </p:sp>
    </p:spTree>
    <p:extLst>
      <p:ext uri="{BB962C8B-B14F-4D97-AF65-F5344CB8AC3E}">
        <p14:creationId xmlns:p14="http://schemas.microsoft.com/office/powerpoint/2010/main" val="168805388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Análisis forense analógico vs. digital</a:t>
            </a:r>
            <a:endParaRPr lang="es-ES" b="1"/>
          </a:p>
        </p:txBody>
      </p:sp>
      <p:sp>
        <p:nvSpPr>
          <p:cNvPr id="4" name="Inhaltsplatzhalter 3"/>
          <p:cNvSpPr>
            <a:spLocks noGrp="1"/>
          </p:cNvSpPr>
          <p:nvPr>
            <p:ph idx="1"/>
          </p:nvPr>
        </p:nvSpPr>
        <p:spPr/>
        <p:txBody>
          <a:bodyPr/>
          <a:lstStyle/>
          <a:p>
            <a:pPr marL="0" indent="0">
              <a:buNone/>
            </a:pPr>
            <a:r>
              <a:rPr lang="en-US" dirty="0"/>
              <a:t>	</a:t>
            </a:r>
            <a:r>
              <a:rPr dirty="0"/>
              <a:t>Analógico</a:t>
            </a:r>
            <a:r>
              <a:rPr lang="en-US" dirty="0"/>
              <a:t>										</a:t>
            </a:r>
            <a:r>
              <a:rPr dirty="0"/>
              <a:t>Digital</a:t>
            </a:r>
            <a:endParaRPr lang="es-E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716213"/>
            <a:ext cx="3891516" cy="294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www.stitec.de/images/pictures/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821" y="1954288"/>
            <a:ext cx="4118713" cy="411871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151</a:t>
            </a:fld>
            <a:endParaRPr lang="es-ES" dirty="0"/>
          </a:p>
        </p:txBody>
      </p:sp>
    </p:spTree>
    <p:extLst>
      <p:ext uri="{BB962C8B-B14F-4D97-AF65-F5344CB8AC3E}">
        <p14:creationId xmlns:p14="http://schemas.microsoft.com/office/powerpoint/2010/main" val="26880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Análisis forense analógico vs. digital</a:t>
            </a:r>
            <a:endParaRPr lang="es-ES" b="1"/>
          </a:p>
        </p:txBody>
      </p:sp>
      <p:sp>
        <p:nvSpPr>
          <p:cNvPr id="4" name="Inhaltsplatzhalter 3"/>
          <p:cNvSpPr>
            <a:spLocks noGrp="1"/>
          </p:cNvSpPr>
          <p:nvPr>
            <p:ph idx="1"/>
          </p:nvPr>
        </p:nvSpPr>
        <p:spPr/>
        <p:txBody>
          <a:bodyPr/>
          <a:lstStyle/>
          <a:p>
            <a:pPr marL="0" indent="0">
              <a:buNone/>
            </a:pPr>
            <a:r>
              <a:rPr lang="en-US" dirty="0"/>
              <a:t>	</a:t>
            </a:r>
            <a:r>
              <a:rPr dirty="0"/>
              <a:t>Analógico</a:t>
            </a:r>
            <a:r>
              <a:rPr lang="en-US" dirty="0"/>
              <a:t>										</a:t>
            </a:r>
            <a:r>
              <a:rPr dirty="0"/>
              <a:t>Digital</a:t>
            </a:r>
            <a:endParaRPr lang="es-ES"/>
          </a:p>
        </p:txBody>
      </p:sp>
      <p:pic>
        <p:nvPicPr>
          <p:cNvPr id="8194" name="Picture 2" descr="http://www.xelajo-onlineshop.de/images/articles/a537781214defc642c78a37c74bf3764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3" y="2580225"/>
            <a:ext cx="4884258" cy="32629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hereismydata.files.wordpress.com/2009/04/e-sata-write-block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802" y="2324913"/>
            <a:ext cx="2445732" cy="3992036"/>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152</a:t>
            </a:fld>
            <a:endParaRPr lang="es-ES" dirty="0"/>
          </a:p>
        </p:txBody>
      </p:sp>
    </p:spTree>
    <p:extLst>
      <p:ext uri="{BB962C8B-B14F-4D97-AF65-F5344CB8AC3E}">
        <p14:creationId xmlns:p14="http://schemas.microsoft.com/office/powerpoint/2010/main" val="24859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Análisis forense analógico vs. digital</a:t>
            </a:r>
            <a:endParaRPr lang="es-ES" b="1"/>
          </a:p>
        </p:txBody>
      </p:sp>
      <p:sp>
        <p:nvSpPr>
          <p:cNvPr id="4" name="Inhaltsplatzhalter 3"/>
          <p:cNvSpPr>
            <a:spLocks noGrp="1"/>
          </p:cNvSpPr>
          <p:nvPr>
            <p:ph idx="1"/>
          </p:nvPr>
        </p:nvSpPr>
        <p:spPr/>
        <p:txBody>
          <a:bodyPr/>
          <a:lstStyle/>
          <a:p>
            <a:pPr marL="0" indent="0">
              <a:buNone/>
            </a:pPr>
            <a:r>
              <a:rPr lang="en-US" dirty="0"/>
              <a:t>	</a:t>
            </a:r>
            <a:r>
              <a:rPr dirty="0"/>
              <a:t>Analógico</a:t>
            </a:r>
            <a:r>
              <a:rPr lang="en-US" dirty="0"/>
              <a:t>										</a:t>
            </a:r>
            <a:r>
              <a:rPr dirty="0"/>
              <a:t>Digital</a:t>
            </a:r>
            <a:endParaRPr lang="es-ES"/>
          </a:p>
        </p:txBody>
      </p:sp>
      <p:pic>
        <p:nvPicPr>
          <p:cNvPr id="9218" name="Picture 2" descr="http://www.hillsborotx.org/wp-content/uploads/2010/02/crime-scene-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57" y="2324913"/>
            <a:ext cx="2371060" cy="41247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859" y="2314280"/>
            <a:ext cx="2466752" cy="42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153</a:t>
            </a:fld>
            <a:endParaRPr lang="es-ES" dirty="0"/>
          </a:p>
        </p:txBody>
      </p:sp>
    </p:spTree>
    <p:extLst>
      <p:ext uri="{BB962C8B-B14F-4D97-AF65-F5344CB8AC3E}">
        <p14:creationId xmlns:p14="http://schemas.microsoft.com/office/powerpoint/2010/main" val="29810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Análisis forense analógico vs. digital</a:t>
            </a:r>
            <a:endParaRPr lang="es-ES" b="1"/>
          </a:p>
        </p:txBody>
      </p:sp>
      <p:sp>
        <p:nvSpPr>
          <p:cNvPr id="4" name="Inhaltsplatzhalter 3"/>
          <p:cNvSpPr>
            <a:spLocks noGrp="1"/>
          </p:cNvSpPr>
          <p:nvPr>
            <p:ph idx="1"/>
          </p:nvPr>
        </p:nvSpPr>
        <p:spPr/>
        <p:txBody>
          <a:bodyPr/>
          <a:lstStyle/>
          <a:p>
            <a:pPr marL="0" indent="0">
              <a:buNone/>
            </a:pPr>
            <a:r>
              <a:rPr lang="en-US" dirty="0"/>
              <a:t>	</a:t>
            </a:r>
            <a:r>
              <a:rPr dirty="0"/>
              <a:t>Analógico</a:t>
            </a:r>
            <a:r>
              <a:rPr lang="en-US" dirty="0"/>
              <a:t>										</a:t>
            </a:r>
            <a:r>
              <a:rPr dirty="0"/>
              <a:t>Digital</a:t>
            </a:r>
            <a:endParaRPr lang="es-ES"/>
          </a:p>
        </p:txBody>
      </p:sp>
      <p:pic>
        <p:nvPicPr>
          <p:cNvPr id="10242" name="Picture 2" descr="http://www.vetmed.vt.edu/education/curriculum/vm8054/labs/lab14/IMAGES/FINGER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60" y="2092361"/>
            <a:ext cx="3146624" cy="455073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http://osx.wdfiles.com/local--files/icon:hashtab/HashTa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124" y="2223577"/>
            <a:ext cx="39338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4839106" y="6120828"/>
            <a:ext cx="4199860" cy="369332"/>
          </a:xfrm>
          <a:prstGeom prst="rect">
            <a:avLst/>
          </a:prstGeom>
          <a:noFill/>
        </p:spPr>
        <p:txBody>
          <a:bodyPr wrap="square" rtlCol="0">
            <a:spAutoFit/>
          </a:bodyPr>
          <a:lstStyle/>
          <a:p>
            <a:pPr algn="ctr"/>
            <a:r>
              <a:rPr dirty="0"/>
              <a:t>MD5, SHA-1, SHA-256, SHA-512…</a:t>
            </a:r>
            <a:endParaRPr lang="es-ES"/>
          </a:p>
        </p:txBody>
      </p:sp>
      <p:sp>
        <p:nvSpPr>
          <p:cNvPr id="5" name="Rechteck 4"/>
          <p:cNvSpPr/>
          <p:nvPr/>
        </p:nvSpPr>
        <p:spPr>
          <a:xfrm>
            <a:off x="882846" y="6458430"/>
            <a:ext cx="1932132" cy="461665"/>
          </a:xfrm>
          <a:prstGeom prst="rect">
            <a:avLst/>
          </a:prstGeom>
        </p:spPr>
        <p:txBody>
          <a:bodyPr wrap="none">
            <a:spAutoFit/>
          </a:bodyPr>
          <a:lstStyle/>
          <a:p>
            <a:r>
              <a:rPr lang="de-DE" sz="2400" b="1">
                <a:solidFill>
                  <a:schemeClr val="accent1">
                    <a:lumMod val="75000"/>
                  </a:schemeClr>
                </a:solidFill>
              </a:rPr>
              <a:t>1 a 64 mil millones</a:t>
            </a:r>
            <a:endParaRPr lang="es-ES" sz="2400">
              <a:solidFill>
                <a:schemeClr val="accent1">
                  <a:lumMod val="75000"/>
                </a:schemeClr>
              </a:solidFill>
            </a:endParaRPr>
          </a:p>
        </p:txBody>
      </p:sp>
      <p:sp>
        <p:nvSpPr>
          <p:cNvPr id="8" name="Rechteck 7"/>
          <p:cNvSpPr/>
          <p:nvPr/>
        </p:nvSpPr>
        <p:spPr>
          <a:xfrm>
            <a:off x="4263855" y="6456153"/>
            <a:ext cx="4931350" cy="461665"/>
          </a:xfrm>
          <a:prstGeom prst="rect">
            <a:avLst/>
          </a:prstGeom>
        </p:spPr>
        <p:txBody>
          <a:bodyPr wrap="none">
            <a:spAutoFit/>
          </a:bodyPr>
          <a:lstStyle/>
          <a:p>
            <a:r>
              <a:rPr lang="de-DE" sz="2400" b="1">
                <a:solidFill>
                  <a:schemeClr val="accent1">
                    <a:lumMod val="75000"/>
                  </a:schemeClr>
                </a:solidFill>
              </a:rPr>
              <a:t>1 a &gt; 340 trillones de trillones</a:t>
            </a:r>
            <a:endParaRPr lang="es-ES" sz="2400">
              <a:solidFill>
                <a:schemeClr val="accent1">
                  <a:lumMod val="75000"/>
                </a:schemeClr>
              </a:solidFill>
            </a:endParaRPr>
          </a:p>
        </p:txBody>
      </p:sp>
      <p:sp>
        <p:nvSpPr>
          <p:cNvPr id="6" name="Espace réservé du numéro de diapositive 5"/>
          <p:cNvSpPr>
            <a:spLocks noGrp="1"/>
          </p:cNvSpPr>
          <p:nvPr>
            <p:ph type="sldNum" sz="quarter" idx="12"/>
          </p:nvPr>
        </p:nvSpPr>
        <p:spPr>
          <a:xfrm>
            <a:off x="6905366" y="6266178"/>
            <a:ext cx="2133600" cy="365125"/>
          </a:xfrm>
        </p:spPr>
        <p:txBody>
          <a:bodyPr/>
          <a:lstStyle/>
          <a:p>
            <a:r>
              <a:rPr dirty="0"/>
              <a:t>!</a:t>
            </a:r>
            <a:fld id="{C1820EB3-92EE-104B-92CD-26C09B1518FE}" type="slidenum">
              <a:rPr lang="en-US" smtClean="0"/>
              <a:pPr/>
              <a:t>154</a:t>
            </a:fld>
            <a:endParaRPr lang="es-ES" dirty="0"/>
          </a:p>
        </p:txBody>
      </p:sp>
    </p:spTree>
    <p:extLst>
      <p:ext uri="{BB962C8B-B14F-4D97-AF65-F5344CB8AC3E}">
        <p14:creationId xmlns:p14="http://schemas.microsoft.com/office/powerpoint/2010/main" val="15384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155</a:t>
            </a:fld>
            <a:endParaRPr lang="es-E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CIENCIAS FORENSES</a:t>
            </a:r>
          </a:p>
          <a:p>
            <a:pPr lvl="1" algn="ctr"/>
            <a:endParaRPr lang="es-ES" sz="3200" b="1">
              <a:solidFill>
                <a:schemeClr val="accent1">
                  <a:lumMod val="25000"/>
                </a:schemeClr>
              </a:solidFill>
              <a:latin typeface="Calibri" pitchFamily="34" charset="0"/>
            </a:endParaRPr>
          </a:p>
          <a:p>
            <a:pPr lvl="1" algn="ctr"/>
            <a:r>
              <a:rPr lang="en-GB" sz="3200" b="1">
                <a:solidFill>
                  <a:schemeClr val="accent1">
                    <a:lumMod val="25000"/>
                  </a:schemeClr>
                </a:solidFill>
                <a:latin typeface="Calibri" pitchFamily="34" charset="0"/>
              </a:rPr>
              <a:t>DEFINICIÓN, ESTRUCTURA Y METODOLOGÍA</a:t>
            </a:r>
            <a:endParaRPr lang="es-ES" sz="3200"/>
          </a:p>
        </p:txBody>
      </p:sp>
    </p:spTree>
    <p:extLst>
      <p:ext uri="{BB962C8B-B14F-4D97-AF65-F5344CB8AC3E}">
        <p14:creationId xmlns:p14="http://schemas.microsoft.com/office/powerpoint/2010/main" val="155012016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Investigación forense digital</a:t>
            </a:r>
            <a:endParaRPr lang="es-ES" b="1"/>
          </a:p>
        </p:txBody>
      </p:sp>
      <p:sp>
        <p:nvSpPr>
          <p:cNvPr id="9" name="Content Placeholder 2"/>
          <p:cNvSpPr>
            <a:spLocks noGrp="1"/>
          </p:cNvSpPr>
          <p:nvPr>
            <p:ph idx="1"/>
          </p:nvPr>
        </p:nvSpPr>
        <p:spPr>
          <a:xfrm>
            <a:off x="457200" y="1234396"/>
            <a:ext cx="8512512" cy="4891767"/>
          </a:xfrm>
        </p:spPr>
        <p:txBody>
          <a:bodyPr>
            <a:normAutofit fontScale="85000" lnSpcReduction="20000"/>
          </a:bodyPr>
          <a:lstStyle/>
          <a:p>
            <a:pPr marL="0" indent="0">
              <a:spcBef>
                <a:spcPts val="0"/>
              </a:spcBef>
              <a:buNone/>
              <a:defRPr/>
            </a:pPr>
            <a:r>
              <a:rPr lang="en-US" sz="2800" b="1"/>
              <a:t>Definición:</a:t>
            </a:r>
          </a:p>
          <a:p>
            <a:pPr marL="0" indent="0">
              <a:spcBef>
                <a:spcPts val="0"/>
              </a:spcBef>
              <a:buNone/>
              <a:defRPr/>
            </a:pPr>
            <a:endParaRPr lang="es-ES" sz="2800"/>
          </a:p>
          <a:p>
            <a:pPr marL="0" indent="0" algn="just">
              <a:spcBef>
                <a:spcPts val="0"/>
              </a:spcBef>
              <a:buNone/>
              <a:defRPr/>
            </a:pPr>
            <a:r>
              <a:rPr dirty="0"/>
              <a:t>La </a:t>
            </a:r>
            <a:r>
              <a:rPr lang="en-US" sz="2800" b="1"/>
              <a:t>ciencia forense</a:t>
            </a:r>
            <a:r>
              <a:rPr dirty="0"/>
              <a:t> es el estudio de cualquier campo en lo que respecta a asuntos legales.</a:t>
            </a:r>
            <a:r>
              <a:rPr lang="en-US" sz="2800"/>
              <a:t> La </a:t>
            </a:r>
            <a:r>
              <a:rPr lang="en-US" sz="2800" b="1"/>
              <a:t>prueba forense</a:t>
            </a:r>
            <a:r>
              <a:rPr lang="en-US" sz="2800"/>
              <a:t> se refiere más específicamente a la prueba que cumple con los estándares más estrictos de fiabilidad e integridad científica para la admisibilidad en los tribunales. </a:t>
            </a:r>
            <a:endParaRPr lang="es-ES" sz="2800"/>
          </a:p>
          <a:p>
            <a:pPr marL="0" indent="0" algn="just">
              <a:spcBef>
                <a:spcPts val="0"/>
              </a:spcBef>
              <a:buNone/>
              <a:defRPr/>
            </a:pPr>
            <a:endParaRPr lang="es-ES" sz="2800"/>
          </a:p>
          <a:p>
            <a:pPr marL="0" indent="0" algn="just">
              <a:spcBef>
                <a:spcPts val="0"/>
              </a:spcBef>
              <a:buNone/>
              <a:defRPr/>
            </a:pPr>
            <a:r>
              <a:rPr dirty="0"/>
              <a:t>La </a:t>
            </a:r>
            <a:r>
              <a:rPr lang="en-US" sz="2800" b="1"/>
              <a:t>ciencia forense digital</a:t>
            </a:r>
            <a:r>
              <a:rPr dirty="0"/>
              <a:t> es una rama de la ciencia forense relacionada con la adquisición, el procesamiento, el análisis y el informe de pruebas que se almacenan en sistemas informáticos, dispositivos digitales y otros medios de almacenamiento con el objetivo de la admisibilidad en los tribunales.</a:t>
            </a:r>
            <a:endParaRPr lang="es-ES" sz="2800"/>
          </a:p>
          <a:p>
            <a:pPr algn="just"/>
            <a:endParaRPr lang="es-ES" sz="2800"/>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156</a:t>
            </a:fld>
            <a:endParaRPr lang="es-ES" dirty="0"/>
          </a:p>
        </p:txBody>
      </p:sp>
    </p:spTree>
    <p:extLst>
      <p:ext uri="{BB962C8B-B14F-4D97-AF65-F5344CB8AC3E}">
        <p14:creationId xmlns:p14="http://schemas.microsoft.com/office/powerpoint/2010/main" val="27763081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GB" b="1"/>
              <a:t>Investigación forense digital</a:t>
            </a:r>
            <a:endParaRPr lang="es-ES"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988689133"/>
              </p:ext>
            </p:extLst>
          </p:nvPr>
        </p:nvGraphicFramePr>
        <p:xfrm>
          <a:off x="316345" y="1145591"/>
          <a:ext cx="8617528" cy="5717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uppieren 3"/>
          <p:cNvGrpSpPr/>
          <p:nvPr/>
        </p:nvGrpSpPr>
        <p:grpSpPr>
          <a:xfrm>
            <a:off x="3128289" y="2740661"/>
            <a:ext cx="188100" cy="562185"/>
            <a:chOff x="2700624" y="3601214"/>
            <a:chExt cx="188100" cy="56218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pieren 11"/>
          <p:cNvGrpSpPr/>
          <p:nvPr/>
        </p:nvGrpSpPr>
        <p:grpSpPr>
          <a:xfrm>
            <a:off x="3134719" y="3412041"/>
            <a:ext cx="188100" cy="562185"/>
            <a:chOff x="2700624" y="3601214"/>
            <a:chExt cx="188100" cy="562185"/>
          </a:xfrm>
        </p:grpSpPr>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pieren 15"/>
          <p:cNvGrpSpPr/>
          <p:nvPr/>
        </p:nvGrpSpPr>
        <p:grpSpPr>
          <a:xfrm>
            <a:off x="3141149" y="4107384"/>
            <a:ext cx="188100" cy="562185"/>
            <a:chOff x="2700624" y="3601214"/>
            <a:chExt cx="188100" cy="562185"/>
          </a:xfrm>
        </p:grpSpPr>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157</a:t>
            </a:fld>
            <a:endParaRPr lang="es-ES" dirty="0"/>
          </a:p>
        </p:txBody>
      </p:sp>
    </p:spTree>
    <p:extLst>
      <p:ext uri="{BB962C8B-B14F-4D97-AF65-F5344CB8AC3E}">
        <p14:creationId xmlns:p14="http://schemas.microsoft.com/office/powerpoint/2010/main" val="87900558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70952"/>
          </a:xfrm>
        </p:spPr>
        <p:txBody>
          <a:bodyPr>
            <a:normAutofit/>
          </a:bodyPr>
          <a:lstStyle/>
          <a:p>
            <a:r>
              <a:rPr lang="en-US" sz="4000" b="1"/>
              <a:t>Pasos en los exámenes forenses digitales</a:t>
            </a:r>
            <a:endParaRPr lang="es-ES" sz="4000"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275806153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158</a:t>
            </a:fld>
            <a:endParaRPr lang="es-ES" dirty="0"/>
          </a:p>
        </p:txBody>
      </p:sp>
    </p:spTree>
    <p:extLst>
      <p:ext uri="{BB962C8B-B14F-4D97-AF65-F5344CB8AC3E}">
        <p14:creationId xmlns:p14="http://schemas.microsoft.com/office/powerpoint/2010/main" val="31107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E0BAD33D-1F14-41F7-B89E-21D0B308F589}"/>
                                            </p:graphicEl>
                                          </p:spTgt>
                                        </p:tgtEl>
                                        <p:attrNameLst>
                                          <p:attrName>style.visibility</p:attrName>
                                        </p:attrNameLst>
                                      </p:cBhvr>
                                      <p:to>
                                        <p:strVal val="visible"/>
                                      </p:to>
                                    </p:set>
                                    <p:animEffect transition="in" filter="wipe(left)">
                                      <p:cBhvr>
                                        <p:cTn id="7" dur="500"/>
                                        <p:tgtEl>
                                          <p:spTgt spid="3">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468B4480-34CD-4997-9F6B-2196D6114E0E}"/>
                                            </p:graphicEl>
                                          </p:spTgt>
                                        </p:tgtEl>
                                        <p:attrNameLst>
                                          <p:attrName>style.visibility</p:attrName>
                                        </p:attrNameLst>
                                      </p:cBhvr>
                                      <p:to>
                                        <p:strVal val="visible"/>
                                      </p:to>
                                    </p:set>
                                    <p:animEffect transition="in" filter="wipe(left)">
                                      <p:cBhvr>
                                        <p:cTn id="12" dur="500"/>
                                        <p:tgtEl>
                                          <p:spTgt spid="3">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457D1C-4EE2-4B58-8069-31794885CDD4}"/>
                                            </p:graphicEl>
                                          </p:spTgt>
                                        </p:tgtEl>
                                        <p:attrNameLst>
                                          <p:attrName>style.visibility</p:attrName>
                                        </p:attrNameLst>
                                      </p:cBhvr>
                                      <p:to>
                                        <p:strVal val="visible"/>
                                      </p:to>
                                    </p:set>
                                    <p:animEffect transition="in" filter="wipe(left)">
                                      <p:cBhvr>
                                        <p:cTn id="17" dur="500"/>
                                        <p:tgtEl>
                                          <p:spTgt spid="3">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8716B41-D4EA-4C19-A2AD-FB871FEC2B6C}"/>
                                            </p:graphicEl>
                                          </p:spTgt>
                                        </p:tgtEl>
                                        <p:attrNameLst>
                                          <p:attrName>style.visibility</p:attrName>
                                        </p:attrNameLst>
                                      </p:cBhvr>
                                      <p:to>
                                        <p:strVal val="visible"/>
                                      </p:to>
                                    </p:set>
                                    <p:animEffect transition="in" filter="wipe(left)">
                                      <p:cBhvr>
                                        <p:cTn id="22" dur="500"/>
                                        <p:tgtEl>
                                          <p:spTgt spid="3">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159</a:t>
            </a:fld>
            <a:endParaRPr lang="es-E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en-GB" sz="3200" b="1" dirty="0">
                <a:solidFill>
                  <a:schemeClr val="accent1">
                    <a:lumMod val="25000"/>
                  </a:schemeClr>
                </a:solidFill>
                <a:latin typeface="Calibri" pitchFamily="34" charset="0"/>
              </a:rPr>
              <a:t>RASTROS DIGITALES</a:t>
            </a:r>
          </a:p>
          <a:p>
            <a:pPr lvl="1" algn="ctr"/>
            <a:endParaRPr lang="es-ES" sz="3200" b="1" dirty="0">
              <a:solidFill>
                <a:schemeClr val="accent1">
                  <a:lumMod val="25000"/>
                </a:schemeClr>
              </a:solidFill>
              <a:latin typeface="Calibri" pitchFamily="34" charset="0"/>
            </a:endParaRPr>
          </a:p>
          <a:p>
            <a:pPr lvl="1" algn="ctr"/>
            <a:r>
              <a:rPr lang="en-GB" sz="3200" b="1" dirty="0">
                <a:solidFill>
                  <a:schemeClr val="accent1">
                    <a:lumMod val="25000"/>
                  </a:schemeClr>
                </a:solidFill>
                <a:latin typeface="Calibri" pitchFamily="34" charset="0"/>
              </a:rPr>
              <a:t>CATEGORÍAS </a:t>
            </a:r>
          </a:p>
          <a:p>
            <a:pPr lvl="1" algn="ctr"/>
            <a:r>
              <a:rPr lang="en-GB" sz="3200" b="1" dirty="0">
                <a:solidFill>
                  <a:schemeClr val="accent1">
                    <a:lumMod val="25000"/>
                  </a:schemeClr>
                </a:solidFill>
                <a:latin typeface="Calibri" pitchFamily="34" charset="0"/>
              </a:rPr>
              <a:t>y </a:t>
            </a:r>
          </a:p>
          <a:p>
            <a:pPr lvl="1" algn="ctr"/>
            <a:r>
              <a:rPr lang="en-GB" sz="3200" b="1" dirty="0">
                <a:solidFill>
                  <a:schemeClr val="accent1">
                    <a:lumMod val="25000"/>
                  </a:schemeClr>
                </a:solidFill>
                <a:latin typeface="Calibri" pitchFamily="34" charset="0"/>
              </a:rPr>
              <a:t>EJEMPLOS</a:t>
            </a:r>
            <a:endParaRPr lang="es-ES" sz="3200" dirty="0"/>
          </a:p>
        </p:txBody>
      </p:sp>
    </p:spTree>
    <p:extLst>
      <p:ext uri="{BB962C8B-B14F-4D97-AF65-F5344CB8AC3E}">
        <p14:creationId xmlns:p14="http://schemas.microsoft.com/office/powerpoint/2010/main" val="978343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Fuentes de prueba</a:t>
            </a:r>
            <a:endParaRPr lang="es-ES" dirty="0"/>
          </a:p>
        </p:txBody>
      </p:sp>
      <p:sp>
        <p:nvSpPr>
          <p:cNvPr id="3" name="Content Placeholder 2"/>
          <p:cNvSpPr>
            <a:spLocks noGrp="1"/>
          </p:cNvSpPr>
          <p:nvPr>
            <p:ph idx="1"/>
          </p:nvPr>
        </p:nvSpPr>
        <p:spPr/>
        <p:txBody>
          <a:bodyPr>
            <a:normAutofit fontScale="92500" lnSpcReduction="20000"/>
          </a:bodyPr>
          <a:lstStyle/>
          <a:p>
            <a:pPr marL="0" indent="0" algn="just">
              <a:buNone/>
            </a:pPr>
            <a:r>
              <a:rPr dirty="0"/>
              <a:t>Los sistemas informáticos pueden llegar en muchas formas diferentes, incluyendo computadoras de escritorio, computadoras portátiles, computadoras de torre, sistemas montados en bastidor, minicomputadoras y computadoras centrales. Otros dispositivos se conectarán comúnmente a estos sistemas, incluidas impresoras, escáneres, enrutadores, discos duros externos y otros dispositivos de almacenamiento, así como a estaciones de acoplamiento (que permiten realizar conexiones múltiples).</a:t>
            </a:r>
          </a:p>
          <a:p>
            <a:pPr marL="0" indent="0" algn="just" defTabSz="914400">
              <a:spcBef>
                <a:spcPts val="0"/>
              </a:spcBef>
              <a:buNone/>
            </a:pPr>
            <a:endParaRPr lang="es-E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16</a:t>
            </a:fld>
            <a:endParaRPr lang="es-ES"/>
          </a:p>
        </p:txBody>
      </p:sp>
    </p:spTree>
    <p:extLst>
      <p:ext uri="{BB962C8B-B14F-4D97-AF65-F5344CB8AC3E}">
        <p14:creationId xmlns:p14="http://schemas.microsoft.com/office/powerpoint/2010/main" val="173420028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a:t>Categorías de rastros digitales</a:t>
            </a:r>
            <a:endParaRPr lang="es-ES" b="1"/>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2905384184"/>
              </p:ext>
            </p:extLst>
          </p:nvPr>
        </p:nvGraphicFramePr>
        <p:xfrm>
          <a:off x="457200" y="1600199"/>
          <a:ext cx="8229600" cy="4968240"/>
        </p:xfrm>
        <a:graphic>
          <a:graphicData uri="http://schemas.openxmlformats.org/drawingml/2006/table">
            <a:tbl>
              <a:tblPr firstRow="1" bandRow="1">
                <a:effectLst>
                  <a:outerShdw blurRad="76200" dir="18900000" sy="23000" kx="-1200000" algn="bl" rotWithShape="0">
                    <a:prstClr val="black">
                      <a:alpha val="20000"/>
                    </a:prstClr>
                  </a:outerShdw>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r>
                        <a:rPr lang="de-DE" sz="2800"/>
                        <a:t>Rastros evitables</a:t>
                      </a:r>
                      <a:endParaRPr lang="es-ES" sz="2800"/>
                    </a:p>
                  </a:txBody>
                  <a:tcPr/>
                </a:tc>
                <a:tc>
                  <a:txBody>
                    <a:bodyPr/>
                    <a:lstStyle/>
                    <a:p>
                      <a:r>
                        <a:rPr lang="de-DE" sz="2800"/>
                        <a:t>Rastros inevitables</a:t>
                      </a:r>
                      <a:endParaRPr lang="es-ES" sz="2800"/>
                    </a:p>
                  </a:txBody>
                  <a:tcPr/>
                </a:tc>
                <a:extLst>
                  <a:ext uri="{0D108BD9-81ED-4DB2-BD59-A6C34878D82A}">
                    <a16:rowId xmlns:a16="http://schemas.microsoft.com/office/drawing/2014/main" val="10000"/>
                  </a:ext>
                </a:extLst>
              </a:tr>
              <a:tr h="4214364">
                <a:tc>
                  <a:txBody>
                    <a:bodyPr/>
                    <a:lstStyle/>
                    <a:p>
                      <a:r>
                        <a:rPr lang="de-DE" sz="2200" b="1" dirty="0"/>
                        <a:t>Thumbcaches</a:t>
                      </a:r>
                      <a:endParaRPr lang="es-ES" sz="2200" b="1" dirty="0"/>
                    </a:p>
                    <a:p>
                      <a:r>
                        <a:rPr lang="de-DE" sz="2200" b="1" baseline="0" dirty="0"/>
                        <a:t>Listas usadas más recientemente</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Archivos de registro</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Historiales del navegador</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Cachés del navegador</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baseline="0" dirty="0"/>
                        <a:t>Programas más usados</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baseline="0" dirty="0"/>
                        <a:t>Datos de formulario</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Copias de seguridad del servicio de instantáneas de volumen</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a:t>
                      </a:r>
                    </a:p>
                    <a:p>
                      <a:endParaRPr lang="es-ES" sz="2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Holguras</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Espacio sin asignar</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Entradas MFT</a:t>
                      </a:r>
                      <a:endParaRPr lang="es-ES" sz="22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200" b="1" dirty="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200" b="1" baseline="0" dirty="0"/>
                        <a:t>algunos rastros de aplicaciones</a:t>
                      </a:r>
                      <a:endParaRPr lang="es-ES" sz="2200" b="1" dirty="0"/>
                    </a:p>
                  </a:txBody>
                  <a:tcPr/>
                </a:tc>
                <a:extLst>
                  <a:ext uri="{0D108BD9-81ED-4DB2-BD59-A6C34878D82A}">
                    <a16:rowId xmlns:a16="http://schemas.microsoft.com/office/drawing/2014/main" val="10001"/>
                  </a:ext>
                </a:extLst>
              </a:tr>
            </a:tbl>
          </a:graphicData>
        </a:graphic>
      </p:graphicFrame>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160</a:t>
            </a:fld>
            <a:endParaRPr lang="es-ES" dirty="0"/>
          </a:p>
        </p:txBody>
      </p:sp>
    </p:spTree>
    <p:extLst>
      <p:ext uri="{BB962C8B-B14F-4D97-AF65-F5344CB8AC3E}">
        <p14:creationId xmlns:p14="http://schemas.microsoft.com/office/powerpoint/2010/main" val="323265881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a:t>
            </a:r>
            <a:r>
              <a:rPr lang="en-US" b="1" dirty="0" err="1"/>
              <a:t>Qué</a:t>
            </a:r>
            <a:r>
              <a:rPr lang="en-US" b="1" dirty="0"/>
              <a:t> </a:t>
            </a:r>
            <a:r>
              <a:rPr lang="en-US" b="1" dirty="0" err="1"/>
              <a:t>puede</a:t>
            </a:r>
            <a:r>
              <a:rPr lang="en-US" b="1" dirty="0"/>
              <a:t> </a:t>
            </a:r>
            <a:r>
              <a:rPr lang="en-US" b="1" dirty="0" err="1"/>
              <a:t>hacer</a:t>
            </a:r>
            <a:r>
              <a:rPr lang="en-US" b="1" dirty="0"/>
              <a:t> la </a:t>
            </a:r>
            <a:r>
              <a:rPr lang="en-US" b="1" dirty="0" err="1"/>
              <a:t>investigación</a:t>
            </a:r>
            <a:r>
              <a:rPr lang="en-US" b="1" dirty="0"/>
              <a:t> </a:t>
            </a:r>
            <a:r>
              <a:rPr lang="en-US" b="1" dirty="0" err="1"/>
              <a:t>forense</a:t>
            </a:r>
            <a:r>
              <a:rPr lang="en-US" b="1" dirty="0"/>
              <a:t> digital por </a:t>
            </a:r>
            <a:r>
              <a:rPr lang="en-US" b="1" dirty="0" err="1"/>
              <a:t>usted</a:t>
            </a:r>
            <a:r>
              <a:rPr lang="en-US" b="1" dirty="0"/>
              <a:t>?</a:t>
            </a:r>
            <a:endParaRPr lang="es-ES" b="1" dirty="0"/>
          </a:p>
        </p:txBody>
      </p:sp>
      <p:sp>
        <p:nvSpPr>
          <p:cNvPr id="4" name="Rectangle 3"/>
          <p:cNvSpPr>
            <a:spLocks noGrp="1" noChangeArrowheads="1"/>
          </p:cNvSpPr>
          <p:nvPr>
            <p:ph idx="1"/>
          </p:nvPr>
        </p:nvSpPr>
        <p:spPr/>
        <p:txBody>
          <a:bodyPr>
            <a:normAutofit/>
          </a:bodyPr>
          <a:lstStyle/>
          <a:p>
            <a:pPr>
              <a:lnSpc>
                <a:spcPct val="150000"/>
              </a:lnSpc>
              <a:spcBef>
                <a:spcPts val="0"/>
              </a:spcBef>
            </a:pPr>
            <a:endParaRPr lang="en-GB"/>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580" y="1304870"/>
            <a:ext cx="8845420" cy="53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161</a:t>
            </a:fld>
            <a:endParaRPr lang="es-ES" dirty="0"/>
          </a:p>
        </p:txBody>
      </p:sp>
    </p:spTree>
    <p:extLst>
      <p:ext uri="{BB962C8B-B14F-4D97-AF65-F5344CB8AC3E}">
        <p14:creationId xmlns:p14="http://schemas.microsoft.com/office/powerpoint/2010/main" val="409999035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¿Qué puede hacer la investigación forense digital por usted?</a:t>
            </a:r>
            <a:endParaRPr lang="es-ES" b="1"/>
          </a:p>
        </p:txBody>
      </p:sp>
      <p:sp>
        <p:nvSpPr>
          <p:cNvPr id="4" name="Rectangle 3"/>
          <p:cNvSpPr>
            <a:spLocks noGrp="1" noChangeArrowheads="1"/>
          </p:cNvSpPr>
          <p:nvPr>
            <p:ph idx="1"/>
          </p:nvPr>
        </p:nvSpPr>
        <p:spPr>
          <a:xfrm>
            <a:off x="2094614" y="1334386"/>
            <a:ext cx="6592186" cy="4525963"/>
          </a:xfrm>
        </p:spPr>
        <p:txBody>
          <a:bodyPr>
            <a:normAutofit fontScale="85000" lnSpcReduction="20000"/>
          </a:bodyPr>
          <a:lstStyle/>
          <a:p>
            <a:pPr marL="0" indent="0">
              <a:lnSpc>
                <a:spcPct val="150000"/>
              </a:lnSpc>
              <a:spcBef>
                <a:spcPts val="0"/>
              </a:spcBef>
              <a:buNone/>
            </a:pPr>
            <a:r>
              <a:rPr lang="en-GB" b="1"/>
              <a:t>Datos específicos del usuario</a:t>
            </a:r>
          </a:p>
          <a:p>
            <a:pPr marL="0" indent="0">
              <a:lnSpc>
                <a:spcPct val="150000"/>
              </a:lnSpc>
              <a:spcBef>
                <a:spcPts val="0"/>
              </a:spcBef>
              <a:buNone/>
            </a:pPr>
            <a:r>
              <a:rPr dirty="0"/>
              <a:t>Programas utilizados, sitios web visitados, búsquedas realizadas, archivos abiertos/guardados</a:t>
            </a:r>
          </a:p>
          <a:p>
            <a:pPr marL="0" indent="0">
              <a:lnSpc>
                <a:spcPct val="150000"/>
              </a:lnSpc>
              <a:spcBef>
                <a:spcPts val="0"/>
              </a:spcBef>
              <a:buNone/>
            </a:pPr>
            <a:endParaRPr lang="es-ES" b="1"/>
          </a:p>
          <a:p>
            <a:pPr marL="0" indent="0">
              <a:lnSpc>
                <a:spcPct val="150000"/>
              </a:lnSpc>
              <a:spcBef>
                <a:spcPts val="0"/>
              </a:spcBef>
              <a:buNone/>
            </a:pPr>
            <a:r>
              <a:rPr lang="en-GB" b="1"/>
              <a:t>Datos Exif</a:t>
            </a:r>
          </a:p>
          <a:p>
            <a:pPr marL="0" indent="0">
              <a:lnSpc>
                <a:spcPct val="150000"/>
              </a:lnSpc>
              <a:spcBef>
                <a:spcPts val="0"/>
              </a:spcBef>
              <a:buNone/>
            </a:pPr>
            <a:r>
              <a:rPr dirty="0"/>
              <a:t>Cuándo, dónde se tomó una fotografía, con qué modelo de cámara, número de serie</a:t>
            </a:r>
          </a:p>
        </p:txBody>
      </p:sp>
      <p:pic>
        <p:nvPicPr>
          <p:cNvPr id="3074" name="Picture 2" descr="http://icons.iconarchive.com/icons/artua/dragon-soft/512/User-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jmarior.net/wp-images/apertur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162</a:t>
            </a:fld>
            <a:endParaRPr lang="es-ES" dirty="0"/>
          </a:p>
        </p:txBody>
      </p:sp>
    </p:spTree>
    <p:extLst>
      <p:ext uri="{BB962C8B-B14F-4D97-AF65-F5344CB8AC3E}">
        <p14:creationId xmlns:p14="http://schemas.microsoft.com/office/powerpoint/2010/main" val="1991722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¿Qué puede hacer la investigación forense digital por usted?</a:t>
            </a:r>
            <a:endParaRPr lang="es-ES" b="1"/>
          </a:p>
        </p:txBody>
      </p:sp>
      <p:sp>
        <p:nvSpPr>
          <p:cNvPr id="4" name="Rectangle 3"/>
          <p:cNvSpPr>
            <a:spLocks noGrp="1" noChangeArrowheads="1"/>
          </p:cNvSpPr>
          <p:nvPr>
            <p:ph idx="1"/>
          </p:nvPr>
        </p:nvSpPr>
        <p:spPr>
          <a:xfrm>
            <a:off x="2083982" y="1600200"/>
            <a:ext cx="6613450" cy="4525963"/>
          </a:xfrm>
        </p:spPr>
        <p:txBody>
          <a:bodyPr>
            <a:normAutofit fontScale="85000" lnSpcReduction="10000"/>
          </a:bodyPr>
          <a:lstStyle/>
          <a:p>
            <a:pPr marL="0" indent="0">
              <a:lnSpc>
                <a:spcPct val="150000"/>
              </a:lnSpc>
              <a:spcBef>
                <a:spcPts val="0"/>
              </a:spcBef>
              <a:buNone/>
            </a:pPr>
            <a:r>
              <a:rPr lang="en-GB" b="1"/>
              <a:t>Datos de la aplicación</a:t>
            </a:r>
          </a:p>
          <a:p>
            <a:pPr marL="0" indent="0">
              <a:lnSpc>
                <a:spcPct val="150000"/>
              </a:lnSpc>
              <a:spcBef>
                <a:spcPts val="0"/>
              </a:spcBef>
              <a:buNone/>
            </a:pPr>
            <a:r>
              <a:rPr dirty="0"/>
              <a:t>Clientes de correo electrónico, historial de chat, bases de datos, configuraciones, análisis de malware</a:t>
            </a:r>
          </a:p>
          <a:p>
            <a:pPr marL="0" indent="0">
              <a:lnSpc>
                <a:spcPct val="150000"/>
              </a:lnSpc>
              <a:spcBef>
                <a:spcPts val="0"/>
              </a:spcBef>
              <a:buNone/>
            </a:pPr>
            <a:endParaRPr lang="es-ES" sz="1900" b="1"/>
          </a:p>
          <a:p>
            <a:pPr marL="0" indent="0">
              <a:lnSpc>
                <a:spcPct val="150000"/>
              </a:lnSpc>
              <a:spcBef>
                <a:spcPts val="0"/>
              </a:spcBef>
              <a:buNone/>
            </a:pPr>
            <a:r>
              <a:rPr lang="en-GB" b="1"/>
              <a:t>Fragmentos</a:t>
            </a:r>
            <a:endParaRPr lang="es-ES" b="1"/>
          </a:p>
          <a:p>
            <a:pPr marL="0" indent="0">
              <a:lnSpc>
                <a:spcPct val="150000"/>
              </a:lnSpc>
              <a:spcBef>
                <a:spcPts val="0"/>
              </a:spcBef>
              <a:buNone/>
            </a:pPr>
            <a:r>
              <a:rPr dirty="0"/>
              <a:t>Fragmento de imágenes evidentes, documentos, historias, archivos de registro...</a:t>
            </a:r>
            <a:endParaRPr lang="es-ES"/>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92"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http://www.linux-magazine.com/var/linux_magazin/storage/images/linux-magazine.com/issues/2008/93/undeleted/figure-1/430023-1-eng-US/Figure-1_referen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92"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163</a:t>
            </a:fld>
            <a:endParaRPr lang="es-ES" dirty="0"/>
          </a:p>
        </p:txBody>
      </p:sp>
    </p:spTree>
    <p:extLst>
      <p:ext uri="{BB962C8B-B14F-4D97-AF65-F5344CB8AC3E}">
        <p14:creationId xmlns:p14="http://schemas.microsoft.com/office/powerpoint/2010/main" val="322672456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a:t>¿Qué puede hacer la investigación forense digital por usted?</a:t>
            </a:r>
            <a:endParaRPr lang="es-ES" b="1"/>
          </a:p>
        </p:txBody>
      </p:sp>
      <p:sp>
        <p:nvSpPr>
          <p:cNvPr id="4" name="Rectangle 3"/>
          <p:cNvSpPr>
            <a:spLocks noGrp="1" noChangeArrowheads="1"/>
          </p:cNvSpPr>
          <p:nvPr>
            <p:ph idx="1"/>
          </p:nvPr>
        </p:nvSpPr>
        <p:spPr>
          <a:xfrm>
            <a:off x="2083982" y="1600200"/>
            <a:ext cx="6613450" cy="4525963"/>
          </a:xfrm>
        </p:spPr>
        <p:txBody>
          <a:bodyPr>
            <a:normAutofit fontScale="70000" lnSpcReduction="20000"/>
          </a:bodyPr>
          <a:lstStyle/>
          <a:p>
            <a:pPr marL="0" indent="0">
              <a:lnSpc>
                <a:spcPct val="150000"/>
              </a:lnSpc>
              <a:spcBef>
                <a:spcPts val="0"/>
              </a:spcBef>
              <a:buNone/>
            </a:pPr>
            <a:r>
              <a:rPr lang="en-GB" b="1"/>
              <a:t>Documentos probatorios</a:t>
            </a:r>
          </a:p>
          <a:p>
            <a:pPr marL="0" indent="0">
              <a:lnSpc>
                <a:spcPct val="150000"/>
              </a:lnSpc>
              <a:spcBef>
                <a:spcPts val="0"/>
              </a:spcBef>
              <a:buNone/>
            </a:pPr>
            <a:r>
              <a:rPr dirty="0"/>
              <a:t>estados de cuenta, cartas de chantaje, imágenes ilegales, contactos, archivos de registro, planos robados...</a:t>
            </a:r>
          </a:p>
          <a:p>
            <a:pPr marL="0" indent="0">
              <a:lnSpc>
                <a:spcPct val="150000"/>
              </a:lnSpc>
              <a:spcBef>
                <a:spcPts val="0"/>
              </a:spcBef>
              <a:buNone/>
            </a:pPr>
            <a:endParaRPr lang="es-ES"/>
          </a:p>
          <a:p>
            <a:pPr marL="0" indent="0">
              <a:lnSpc>
                <a:spcPct val="150000"/>
              </a:lnSpc>
              <a:spcBef>
                <a:spcPts val="0"/>
              </a:spcBef>
              <a:buNone/>
            </a:pPr>
            <a:r>
              <a:rPr lang="en-GB" b="1"/>
              <a:t>Datos inaccesibles</a:t>
            </a:r>
            <a:r>
              <a:rPr dirty="0"/>
              <a:t> </a:t>
            </a:r>
            <a:endParaRPr lang="es-ES"/>
          </a:p>
          <a:p>
            <a:pPr marL="0" indent="0">
              <a:lnSpc>
                <a:spcPct val="150000"/>
              </a:lnSpc>
              <a:spcBef>
                <a:spcPts val="0"/>
              </a:spcBef>
              <a:buNone/>
            </a:pPr>
            <a:r>
              <a:rPr dirty="0"/>
              <a:t>archivos ocultos, archivos cifrados, datos eliminados,</a:t>
            </a:r>
          </a:p>
          <a:p>
            <a:pPr marL="0" indent="0">
              <a:lnSpc>
                <a:spcPct val="150000"/>
              </a:lnSpc>
              <a:spcBef>
                <a:spcPts val="0"/>
              </a:spcBef>
              <a:buNone/>
            </a:pPr>
            <a:r>
              <a:rPr dirty="0"/>
              <a:t>archivos esteganografiados, almacenamiento en la nube/red</a:t>
            </a:r>
            <a:endParaRPr lang="es-ES"/>
          </a:p>
        </p:txBody>
      </p:sp>
      <p:pic>
        <p:nvPicPr>
          <p:cNvPr id="5126" name="Picture 6" descr="http://files.softicons.com/download/folder-icons/terra-project-icons-by-aerotox/png/512/Black%20Terra%20S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veryicon.com/icon/png/System/Simple/My%20Documen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76"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164</a:t>
            </a:fld>
            <a:endParaRPr lang="es-ES" dirty="0"/>
          </a:p>
        </p:txBody>
      </p:sp>
    </p:spTree>
    <p:extLst>
      <p:ext uri="{BB962C8B-B14F-4D97-AF65-F5344CB8AC3E}">
        <p14:creationId xmlns:p14="http://schemas.microsoft.com/office/powerpoint/2010/main" val="297771490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3911"/>
          </a:xfrm>
        </p:spPr>
        <p:txBody>
          <a:bodyPr/>
          <a:lstStyle/>
          <a:p>
            <a:r>
              <a:rPr lang="en-US" b="1"/>
              <a:t>Producción/presentación</a:t>
            </a:r>
            <a:endParaRPr lang="es-ES" b="1"/>
          </a:p>
        </p:txBody>
      </p:sp>
      <p:sp>
        <p:nvSpPr>
          <p:cNvPr id="3" name="Content Placeholder 2"/>
          <p:cNvSpPr>
            <a:spLocks noGrp="1"/>
          </p:cNvSpPr>
          <p:nvPr>
            <p:ph idx="1"/>
          </p:nvPr>
        </p:nvSpPr>
        <p:spPr/>
        <p:txBody>
          <a:bodyPr>
            <a:normAutofit fontScale="92500" lnSpcReduction="10000"/>
          </a:bodyPr>
          <a:lstStyle/>
          <a:p>
            <a:pPr lvl="0" algn="just"/>
            <a:r>
              <a:rPr dirty="0"/>
              <a:t>La producción de un informe completo que incluye, entre otros temas, los pasos de la investigación y los métodos utilizados para obtener prueba. </a:t>
            </a:r>
          </a:p>
          <a:p>
            <a:pPr lvl="0" algn="just"/>
            <a:r>
              <a:rPr dirty="0"/>
              <a:t>Los expertos forenses pueden ser testigos expertos que ayudan a las personas involucradas en los procedimientos judiciales a comprender los procesos de cómo se creó la prueba, los procedimientos utilizados para recopilar la prueba y la evaluación de la prueba. </a:t>
            </a:r>
          </a:p>
          <a:p>
            <a:pPr algn="just"/>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165</a:t>
            </a:fld>
            <a:endParaRPr lang="es-ES" dirty="0"/>
          </a:p>
        </p:txBody>
      </p:sp>
    </p:spTree>
    <p:extLst>
      <p:ext uri="{BB962C8B-B14F-4D97-AF65-F5344CB8AC3E}">
        <p14:creationId xmlns:p14="http://schemas.microsoft.com/office/powerpoint/2010/main" val="13221374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94102"/>
          </a:xfrm>
        </p:spPr>
        <p:txBody>
          <a:bodyPr>
            <a:normAutofit fontScale="92500" lnSpcReduction="20000"/>
          </a:bodyPr>
          <a:lstStyle/>
          <a:p>
            <a:pPr marL="88900" lvl="0" indent="14288" algn="just">
              <a:buNone/>
            </a:pPr>
            <a:r>
              <a:rPr dirty="0"/>
              <a:t>En general, no es necesario que los testigos que produzcan pruebas objetivas tengan la condición de testigos </a:t>
            </a:r>
            <a:r>
              <a:rPr dirty="0" err="1"/>
              <a:t>expertos</a:t>
            </a:r>
            <a:r>
              <a:rPr dirty="0"/>
              <a:t>.</a:t>
            </a:r>
            <a:r>
              <a:rPr lang="es-ES" dirty="0"/>
              <a:t> </a:t>
            </a:r>
            <a:endParaRPr dirty="0"/>
          </a:p>
          <a:p>
            <a:pPr marL="88900" lvl="0" indent="14288" algn="just">
              <a:buNone/>
            </a:pPr>
            <a:r>
              <a:rPr dirty="0"/>
              <a:t>Sin embargo, los expertos pueden jugar un papel importante en los procesos penales. Los expertos forenses ayudan a los involucrados en los procedimientos judiciales a comprender los procesos de cómo se creó la prueba, los procedimientos utilizados para recopilar la prueba y la evaluación de la prueba. También pueden proporcionar prueba de opinión cuando el tribunal así lo requiera </a:t>
            </a:r>
          </a:p>
          <a:p>
            <a:pPr algn="just"/>
            <a:endParaRPr lang="es-ES" dirty="0"/>
          </a:p>
        </p:txBody>
      </p:sp>
      <p:sp>
        <p:nvSpPr>
          <p:cNvPr id="4" name="Title 1"/>
          <p:cNvSpPr>
            <a:spLocks noGrp="1"/>
          </p:cNvSpPr>
          <p:nvPr>
            <p:ph type="title"/>
          </p:nvPr>
        </p:nvSpPr>
        <p:spPr>
          <a:xfrm>
            <a:off x="457200" y="274638"/>
            <a:ext cx="8229600" cy="883911"/>
          </a:xfrm>
        </p:spPr>
        <p:txBody>
          <a:bodyPr/>
          <a:lstStyle/>
          <a:p>
            <a:r>
              <a:rPr lang="en-US" b="1"/>
              <a:t>Producción/presentación</a:t>
            </a:r>
            <a:endParaRPr lang="es-ES" b="1"/>
          </a:p>
        </p:txBody>
      </p:sp>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166</a:t>
            </a:fld>
            <a:endParaRPr lang="es-ES" dirty="0"/>
          </a:p>
        </p:txBody>
      </p:sp>
    </p:spTree>
    <p:extLst>
      <p:ext uri="{BB962C8B-B14F-4D97-AF65-F5344CB8AC3E}">
        <p14:creationId xmlns:p14="http://schemas.microsoft.com/office/powerpoint/2010/main" val="115022158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167</a:t>
            </a:fld>
            <a:endParaRPr lang="es-ES" dirty="0"/>
          </a:p>
        </p:txBody>
      </p:sp>
      <p:sp>
        <p:nvSpPr>
          <p:cNvPr id="5" name="TextBox 4"/>
          <p:cNvSpPr txBox="1"/>
          <p:nvPr/>
        </p:nvSpPr>
        <p:spPr>
          <a:xfrm>
            <a:off x="2298357" y="2445547"/>
            <a:ext cx="4040659" cy="1569660"/>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REVISIÓN DE LOS OBJETIVOS DE LA SESIÓN</a:t>
            </a:r>
            <a:endParaRPr lang="es-ES" sz="3200"/>
          </a:p>
        </p:txBody>
      </p:sp>
    </p:spTree>
    <p:extLst>
      <p:ext uri="{BB962C8B-B14F-4D97-AF65-F5344CB8AC3E}">
        <p14:creationId xmlns:p14="http://schemas.microsoft.com/office/powerpoint/2010/main" val="138787409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a:t>Objetivos de la sesión</a:t>
            </a:r>
          </a:p>
        </p:txBody>
      </p:sp>
      <p:sp>
        <p:nvSpPr>
          <p:cNvPr id="16386" name="Content Placeholder 2"/>
          <p:cNvSpPr>
            <a:spLocks noGrp="1"/>
          </p:cNvSpPr>
          <p:nvPr>
            <p:ph sz="quarter" idx="1"/>
          </p:nvPr>
        </p:nvSpPr>
        <p:spPr>
          <a:xfrm>
            <a:off x="266095" y="1370208"/>
            <a:ext cx="8634065" cy="5487792"/>
          </a:xfrm>
        </p:spPr>
        <p:txBody>
          <a:bodyPr>
            <a:noAutofit/>
          </a:bodyPr>
          <a:lstStyle/>
          <a:p>
            <a:pPr algn="just">
              <a:buNone/>
            </a:pPr>
            <a:r>
              <a:rPr lang="en-GB" sz="2000" dirty="0"/>
              <a:t>Al final de </a:t>
            </a:r>
            <a:r>
              <a:rPr lang="en-GB" sz="2000" dirty="0" err="1"/>
              <a:t>esta</a:t>
            </a:r>
            <a:r>
              <a:rPr lang="en-GB" sz="2000" dirty="0"/>
              <a:t> </a:t>
            </a:r>
            <a:r>
              <a:rPr lang="en-GB" sz="2000" dirty="0" err="1"/>
              <a:t>sesión</a:t>
            </a:r>
            <a:r>
              <a:rPr lang="en-GB" sz="2000" dirty="0"/>
              <a:t>, los </a:t>
            </a:r>
            <a:r>
              <a:rPr lang="en-GB" sz="2000" dirty="0" err="1"/>
              <a:t>delegados</a:t>
            </a:r>
            <a:r>
              <a:rPr lang="en-GB" sz="2000" dirty="0"/>
              <a:t> </a:t>
            </a:r>
            <a:r>
              <a:rPr lang="en-GB" sz="2000" dirty="0" err="1"/>
              <a:t>podrán</a:t>
            </a:r>
            <a:r>
              <a:rPr lang="en-GB" sz="2000" dirty="0"/>
              <a:t>:</a:t>
            </a:r>
          </a:p>
          <a:p>
            <a:pPr lvl="0" algn="just"/>
            <a:r>
              <a:rPr lang="en-GB" sz="2000" dirty="0" err="1"/>
              <a:t>Discutir</a:t>
            </a:r>
            <a:r>
              <a:rPr lang="en-GB" sz="2000" dirty="0"/>
              <a:t> los </a:t>
            </a:r>
            <a:r>
              <a:rPr lang="en-GB" sz="2000" dirty="0" err="1"/>
              <a:t>contenidos</a:t>
            </a:r>
            <a:r>
              <a:rPr lang="en-GB" sz="2000" dirty="0"/>
              <a:t> de la </a:t>
            </a:r>
            <a:r>
              <a:rPr lang="en-GB" sz="2000" dirty="0" err="1"/>
              <a:t>Guía</a:t>
            </a:r>
            <a:r>
              <a:rPr lang="en-GB" sz="2000" dirty="0"/>
              <a:t> de </a:t>
            </a:r>
            <a:r>
              <a:rPr lang="en-GB" sz="2000" dirty="0" err="1"/>
              <a:t>Prueba</a:t>
            </a:r>
            <a:r>
              <a:rPr lang="en-GB" sz="2000" dirty="0"/>
              <a:t> </a:t>
            </a:r>
            <a:r>
              <a:rPr lang="en-GB" sz="2000" dirty="0" err="1"/>
              <a:t>Electrónica</a:t>
            </a:r>
            <a:r>
              <a:rPr lang="en-GB" sz="2000" dirty="0"/>
              <a:t> de COE</a:t>
            </a:r>
            <a:endParaRPr lang="es-ES" sz="2000" b="1" dirty="0"/>
          </a:p>
          <a:p>
            <a:pPr algn="just"/>
            <a:r>
              <a:rPr lang="en-GB" sz="2000" dirty="0" err="1"/>
              <a:t>Discutir</a:t>
            </a:r>
            <a:r>
              <a:rPr lang="en-GB" sz="2000" dirty="0"/>
              <a:t> </a:t>
            </a:r>
            <a:r>
              <a:rPr lang="en-GB" sz="2000" dirty="0" err="1"/>
              <a:t>varios</a:t>
            </a:r>
            <a:r>
              <a:rPr lang="en-GB" sz="2000" dirty="0"/>
              <a:t> </a:t>
            </a:r>
            <a:r>
              <a:rPr lang="en-GB" sz="2000" dirty="0" err="1"/>
              <a:t>tipos</a:t>
            </a:r>
            <a:r>
              <a:rPr lang="en-GB" sz="2000" dirty="0"/>
              <a:t> de </a:t>
            </a:r>
            <a:r>
              <a:rPr lang="en-GB" sz="2000" dirty="0" err="1"/>
              <a:t>prueba</a:t>
            </a:r>
            <a:r>
              <a:rPr lang="en-GB" sz="2000" dirty="0"/>
              <a:t> </a:t>
            </a:r>
            <a:r>
              <a:rPr lang="en-GB" sz="2000" dirty="0" err="1"/>
              <a:t>electrónica</a:t>
            </a:r>
            <a:r>
              <a:rPr lang="en-GB" sz="2000" dirty="0"/>
              <a:t> </a:t>
            </a:r>
          </a:p>
          <a:p>
            <a:pPr algn="just"/>
            <a:r>
              <a:rPr lang="en-GB" sz="2000" dirty="0" err="1"/>
              <a:t>Explicar</a:t>
            </a:r>
            <a:r>
              <a:rPr lang="en-GB" sz="2000" dirty="0"/>
              <a:t> los </a:t>
            </a:r>
            <a:r>
              <a:rPr lang="en-GB" sz="2000" dirty="0" err="1"/>
              <a:t>principios</a:t>
            </a:r>
            <a:r>
              <a:rPr lang="en-GB" sz="2000" dirty="0"/>
              <a:t> de las </a:t>
            </a:r>
            <a:r>
              <a:rPr lang="en-GB" sz="2000" dirty="0" err="1"/>
              <a:t>mejores</a:t>
            </a:r>
            <a:r>
              <a:rPr lang="en-GB" sz="2000" dirty="0"/>
              <a:t> </a:t>
            </a:r>
            <a:r>
              <a:rPr lang="en-GB" sz="2000" dirty="0" err="1"/>
              <a:t>prácticas</a:t>
            </a:r>
            <a:r>
              <a:rPr lang="en-GB" sz="2000" dirty="0"/>
              <a:t> </a:t>
            </a:r>
            <a:r>
              <a:rPr lang="en-GB" sz="2000" dirty="0" err="1"/>
              <a:t>relacionadas</a:t>
            </a:r>
            <a:r>
              <a:rPr lang="en-GB" sz="2000" dirty="0"/>
              <a:t> con la </a:t>
            </a:r>
            <a:r>
              <a:rPr lang="en-GB" sz="2000" dirty="0" err="1"/>
              <a:t>confiscación</a:t>
            </a:r>
            <a:r>
              <a:rPr lang="en-GB" sz="2000" dirty="0"/>
              <a:t> y el </a:t>
            </a:r>
            <a:r>
              <a:rPr lang="en-GB" sz="2000" dirty="0" err="1"/>
              <a:t>manejo</a:t>
            </a:r>
            <a:r>
              <a:rPr lang="en-GB" sz="2000" dirty="0"/>
              <a:t> de </a:t>
            </a:r>
            <a:r>
              <a:rPr lang="en-GB" sz="2000" dirty="0" err="1"/>
              <a:t>pruebas</a:t>
            </a:r>
            <a:r>
              <a:rPr lang="en-GB" sz="2000" dirty="0"/>
              <a:t> </a:t>
            </a:r>
            <a:r>
              <a:rPr lang="en-GB" sz="2000" dirty="0" err="1"/>
              <a:t>electrónicas</a:t>
            </a:r>
            <a:endParaRPr lang="en-GB" sz="2000" dirty="0"/>
          </a:p>
          <a:p>
            <a:pPr algn="just"/>
            <a:r>
              <a:rPr lang="en-GB" sz="2000" dirty="0" err="1"/>
              <a:t>Identificar</a:t>
            </a:r>
            <a:r>
              <a:rPr lang="en-GB" sz="2000" dirty="0"/>
              <a:t> los </a:t>
            </a:r>
            <a:r>
              <a:rPr lang="en-GB" sz="2000" dirty="0" err="1"/>
              <a:t>desafíos</a:t>
            </a:r>
            <a:r>
              <a:rPr lang="en-GB" sz="2000" dirty="0"/>
              <a:t> </a:t>
            </a:r>
            <a:r>
              <a:rPr lang="en-GB" sz="2000" dirty="0" err="1"/>
              <a:t>ofrecidos</a:t>
            </a:r>
            <a:r>
              <a:rPr lang="en-GB" sz="2000" dirty="0"/>
              <a:t> por "dead box", "</a:t>
            </a:r>
            <a:r>
              <a:rPr lang="en-GB" sz="2000" dirty="0" err="1"/>
              <a:t>datos</a:t>
            </a:r>
            <a:r>
              <a:rPr lang="en-GB" sz="2000" dirty="0"/>
              <a:t> </a:t>
            </a:r>
            <a:r>
              <a:rPr lang="en-GB" sz="2000" dirty="0" err="1"/>
              <a:t>en</a:t>
            </a:r>
            <a:r>
              <a:rPr lang="en-GB" sz="2000" dirty="0"/>
              <a:t> vivo" y </a:t>
            </a:r>
            <a:r>
              <a:rPr lang="en-GB" sz="2000" dirty="0" err="1"/>
              <a:t>fuentes</a:t>
            </a:r>
            <a:r>
              <a:rPr lang="en-GB" sz="2000" dirty="0"/>
              <a:t> de Internet de </a:t>
            </a:r>
            <a:r>
              <a:rPr lang="en-GB" sz="2000" dirty="0" err="1"/>
              <a:t>pruebas</a:t>
            </a:r>
            <a:r>
              <a:rPr lang="en-GB" sz="2000" dirty="0"/>
              <a:t> </a:t>
            </a:r>
            <a:r>
              <a:rPr lang="en-GB" sz="2000" dirty="0" err="1"/>
              <a:t>electrónicas</a:t>
            </a:r>
            <a:r>
              <a:rPr lang="en-GB" sz="2000" dirty="0"/>
              <a:t>, </a:t>
            </a:r>
            <a:r>
              <a:rPr lang="en-GB" sz="2000" dirty="0" err="1"/>
              <a:t>incluida</a:t>
            </a:r>
            <a:r>
              <a:rPr lang="en-GB" sz="2000" dirty="0"/>
              <a:t> la </a:t>
            </a:r>
            <a:r>
              <a:rPr lang="en-GB" sz="2000" dirty="0" err="1"/>
              <a:t>prueba</a:t>
            </a:r>
            <a:r>
              <a:rPr lang="en-GB" sz="2000" dirty="0"/>
              <a:t> </a:t>
            </a:r>
            <a:r>
              <a:rPr lang="en-GB" sz="2000" dirty="0" err="1"/>
              <a:t>en</a:t>
            </a:r>
            <a:r>
              <a:rPr lang="en-GB" sz="2000" dirty="0"/>
              <a:t> la "</a:t>
            </a:r>
            <a:r>
              <a:rPr lang="en-GB" sz="2000" dirty="0" err="1"/>
              <a:t>nube</a:t>
            </a:r>
            <a:r>
              <a:rPr lang="en-GB" sz="2000" dirty="0"/>
              <a:t>". </a:t>
            </a:r>
          </a:p>
          <a:p>
            <a:pPr algn="just"/>
            <a:r>
              <a:rPr lang="en-GB" sz="2000" dirty="0" err="1"/>
              <a:t>Discutir</a:t>
            </a:r>
            <a:r>
              <a:rPr lang="en-GB" sz="2000" dirty="0"/>
              <a:t> la </a:t>
            </a:r>
            <a:r>
              <a:rPr lang="en-GB" sz="2000" dirty="0" err="1"/>
              <a:t>admisibilidad</a:t>
            </a:r>
            <a:r>
              <a:rPr lang="en-GB" sz="2000" dirty="0"/>
              <a:t> de </a:t>
            </a:r>
            <a:r>
              <a:rPr lang="en-GB" sz="2000" dirty="0" err="1"/>
              <a:t>pruebas</a:t>
            </a:r>
            <a:r>
              <a:rPr lang="en-GB" sz="2000" dirty="0"/>
              <a:t> </a:t>
            </a:r>
            <a:r>
              <a:rPr lang="en-GB" sz="2000" dirty="0" err="1"/>
              <a:t>electrónicas</a:t>
            </a:r>
            <a:r>
              <a:rPr lang="en-GB" sz="2000" dirty="0"/>
              <a:t> </a:t>
            </a:r>
            <a:r>
              <a:rPr lang="en-GB" sz="2000" dirty="0" err="1"/>
              <a:t>en</a:t>
            </a:r>
            <a:r>
              <a:rPr lang="en-GB" sz="2000" dirty="0"/>
              <a:t> </a:t>
            </a:r>
            <a:r>
              <a:rPr lang="en-GB" sz="2000" dirty="0" err="1"/>
              <a:t>procedimientos</a:t>
            </a:r>
            <a:r>
              <a:rPr lang="en-GB" sz="2000" dirty="0"/>
              <a:t> </a:t>
            </a:r>
            <a:r>
              <a:rPr lang="en-GB" sz="2000" dirty="0" err="1"/>
              <a:t>judiciales</a:t>
            </a:r>
            <a:endParaRPr lang="en-GB" sz="2000" dirty="0"/>
          </a:p>
          <a:p>
            <a:pPr algn="just">
              <a:buFont typeface="Arial" charset="0"/>
              <a:buChar char="•"/>
            </a:pPr>
            <a:r>
              <a:rPr lang="en-US" sz="2000" dirty="0" err="1">
                <a:latin typeface="Calibri" charset="0"/>
              </a:rPr>
              <a:t>Explicar</a:t>
            </a:r>
            <a:r>
              <a:rPr lang="en-US" sz="2000" dirty="0">
                <a:latin typeface="Calibri" charset="0"/>
              </a:rPr>
              <a:t> la </a:t>
            </a:r>
            <a:r>
              <a:rPr lang="en-US" sz="2000" dirty="0" err="1">
                <a:latin typeface="Calibri" charset="0"/>
              </a:rPr>
              <a:t>planificación</a:t>
            </a:r>
            <a:r>
              <a:rPr lang="en-US" sz="2000" dirty="0">
                <a:latin typeface="Calibri" charset="0"/>
              </a:rPr>
              <a:t> </a:t>
            </a:r>
            <a:r>
              <a:rPr lang="en-US" sz="2000" dirty="0" err="1">
                <a:latin typeface="Calibri" charset="0"/>
              </a:rPr>
              <a:t>adecuada</a:t>
            </a:r>
            <a:r>
              <a:rPr lang="en-US" sz="2000" dirty="0">
                <a:latin typeface="Calibri" charset="0"/>
              </a:rPr>
              <a:t> y la </a:t>
            </a:r>
            <a:r>
              <a:rPr lang="en-US" sz="2000" dirty="0" err="1">
                <a:latin typeface="Calibri" charset="0"/>
              </a:rPr>
              <a:t>preparación</a:t>
            </a:r>
            <a:r>
              <a:rPr lang="en-US" sz="2000" dirty="0">
                <a:latin typeface="Calibri" charset="0"/>
              </a:rPr>
              <a:t> de una </a:t>
            </a:r>
            <a:r>
              <a:rPr lang="en-US" sz="2000" dirty="0" err="1">
                <a:latin typeface="Calibri" charset="0"/>
              </a:rPr>
              <a:t>redada</a:t>
            </a:r>
            <a:r>
              <a:rPr lang="en-US" sz="2000" dirty="0">
                <a:latin typeface="Calibri" charset="0"/>
              </a:rPr>
              <a:t> de </a:t>
            </a:r>
            <a:r>
              <a:rPr lang="en-US" sz="2000" dirty="0" err="1">
                <a:latin typeface="Calibri" charset="0"/>
              </a:rPr>
              <a:t>registro</a:t>
            </a:r>
            <a:r>
              <a:rPr lang="en-US" sz="2000" dirty="0">
                <a:latin typeface="Calibri" charset="0"/>
              </a:rPr>
              <a:t> </a:t>
            </a:r>
            <a:r>
              <a:rPr lang="en-US" sz="2000" dirty="0" err="1">
                <a:latin typeface="Calibri" charset="0"/>
              </a:rPr>
              <a:t>donde</a:t>
            </a:r>
            <a:r>
              <a:rPr lang="en-US" sz="2000" dirty="0">
                <a:latin typeface="Calibri" charset="0"/>
              </a:rPr>
              <a:t> se </a:t>
            </a:r>
            <a:r>
              <a:rPr lang="en-US" sz="2000" dirty="0" err="1">
                <a:latin typeface="Calibri" charset="0"/>
              </a:rPr>
              <a:t>pueda</a:t>
            </a:r>
            <a:r>
              <a:rPr lang="en-US" sz="2000" dirty="0">
                <a:latin typeface="Calibri" charset="0"/>
              </a:rPr>
              <a:t> </a:t>
            </a:r>
            <a:r>
              <a:rPr lang="en-US" sz="2000" dirty="0" err="1">
                <a:latin typeface="Calibri" charset="0"/>
              </a:rPr>
              <a:t>encontrar</a:t>
            </a:r>
            <a:r>
              <a:rPr lang="en-US" sz="2000" dirty="0">
                <a:latin typeface="Calibri" charset="0"/>
              </a:rPr>
              <a:t> </a:t>
            </a:r>
            <a:r>
              <a:rPr lang="en-US" sz="2000" dirty="0" err="1">
                <a:latin typeface="Calibri" charset="0"/>
              </a:rPr>
              <a:t>prueba</a:t>
            </a:r>
            <a:r>
              <a:rPr lang="en-US" sz="2000" dirty="0">
                <a:latin typeface="Calibri" charset="0"/>
              </a:rPr>
              <a:t> digital.</a:t>
            </a:r>
            <a:endParaRPr lang="es-ES" sz="2000" dirty="0">
              <a:latin typeface="Calibri" charset="0"/>
            </a:endParaRPr>
          </a:p>
          <a:p>
            <a:pPr algn="just">
              <a:buFont typeface="Arial" charset="0"/>
              <a:buChar char="•"/>
            </a:pPr>
            <a:r>
              <a:rPr lang="en-GB" sz="2000" dirty="0" err="1">
                <a:latin typeface="Calibri" charset="0"/>
              </a:rPr>
              <a:t>Explicar</a:t>
            </a:r>
            <a:r>
              <a:rPr lang="en-GB" sz="2000" dirty="0">
                <a:latin typeface="Calibri" charset="0"/>
              </a:rPr>
              <a:t> </a:t>
            </a:r>
            <a:r>
              <a:rPr lang="en-GB" sz="2000" dirty="0" err="1">
                <a:latin typeface="Calibri" charset="0"/>
              </a:rPr>
              <a:t>cómo</a:t>
            </a:r>
            <a:r>
              <a:rPr lang="en-GB" sz="2000" dirty="0">
                <a:latin typeface="Calibri" charset="0"/>
              </a:rPr>
              <a:t> se </a:t>
            </a:r>
            <a:r>
              <a:rPr lang="en-GB" sz="2000" dirty="0" err="1">
                <a:latin typeface="Calibri" charset="0"/>
              </a:rPr>
              <a:t>aseguraría</a:t>
            </a:r>
            <a:r>
              <a:rPr lang="en-GB" sz="2000" dirty="0">
                <a:latin typeface="Calibri" charset="0"/>
              </a:rPr>
              <a:t> y </a:t>
            </a:r>
            <a:r>
              <a:rPr lang="en-GB" sz="2000" dirty="0" err="1">
                <a:latin typeface="Calibri" charset="0"/>
              </a:rPr>
              <a:t>documentaría</a:t>
            </a:r>
            <a:r>
              <a:rPr lang="en-GB" sz="2000" dirty="0">
                <a:latin typeface="Calibri" charset="0"/>
              </a:rPr>
              <a:t> una </a:t>
            </a:r>
            <a:r>
              <a:rPr lang="en-GB" sz="2000" dirty="0" err="1">
                <a:latin typeface="Calibri" charset="0"/>
              </a:rPr>
              <a:t>escena</a:t>
            </a:r>
            <a:r>
              <a:rPr lang="en-GB" sz="2000" dirty="0">
                <a:latin typeface="Calibri" charset="0"/>
              </a:rPr>
              <a:t> del </a:t>
            </a:r>
            <a:r>
              <a:rPr lang="en-GB" sz="2000" dirty="0" err="1">
                <a:latin typeface="Calibri" charset="0"/>
              </a:rPr>
              <a:t>crimen</a:t>
            </a:r>
            <a:r>
              <a:rPr lang="en-GB" sz="2000" dirty="0">
                <a:latin typeface="Calibri" charset="0"/>
              </a:rPr>
              <a:t>, </a:t>
            </a:r>
            <a:r>
              <a:rPr lang="en-GB" sz="2000" dirty="0" err="1">
                <a:latin typeface="Calibri" charset="0"/>
              </a:rPr>
              <a:t>donde</a:t>
            </a:r>
            <a:r>
              <a:rPr lang="en-GB" sz="2000" dirty="0">
                <a:latin typeface="Calibri" charset="0"/>
              </a:rPr>
              <a:t> se </a:t>
            </a:r>
            <a:r>
              <a:rPr lang="en-GB" sz="2000" dirty="0" err="1">
                <a:latin typeface="Calibri" charset="0"/>
              </a:rPr>
              <a:t>producen</a:t>
            </a:r>
            <a:r>
              <a:rPr lang="en-GB" sz="2000" dirty="0">
                <a:latin typeface="Calibri" charset="0"/>
              </a:rPr>
              <a:t> las </a:t>
            </a:r>
            <a:r>
              <a:rPr lang="en-GB" sz="2000" dirty="0" err="1">
                <a:latin typeface="Calibri" charset="0"/>
              </a:rPr>
              <a:t>pruebas</a:t>
            </a:r>
            <a:r>
              <a:rPr lang="en-GB" sz="2000" dirty="0">
                <a:latin typeface="Calibri" charset="0"/>
              </a:rPr>
              <a:t> </a:t>
            </a:r>
            <a:r>
              <a:rPr lang="en-GB" sz="2000" dirty="0" err="1">
                <a:latin typeface="Calibri" charset="0"/>
              </a:rPr>
              <a:t>digitales</a:t>
            </a:r>
            <a:r>
              <a:rPr lang="en-GB" sz="2000" dirty="0">
                <a:latin typeface="Calibri" charset="0"/>
              </a:rPr>
              <a:t>. </a:t>
            </a:r>
            <a:endParaRPr lang="es-ES" sz="2000" dirty="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168</a:t>
            </a:fld>
            <a:endParaRPr lang="es-ES" dirty="0"/>
          </a:p>
        </p:txBody>
      </p:sp>
    </p:spTree>
    <p:extLst>
      <p:ext uri="{BB962C8B-B14F-4D97-AF65-F5344CB8AC3E}">
        <p14:creationId xmlns:p14="http://schemas.microsoft.com/office/powerpoint/2010/main" val="200601384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a:t>Objetivos de la sesión</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en-GB" sz="2000" dirty="0"/>
              <a:t>Al final de </a:t>
            </a:r>
            <a:r>
              <a:rPr lang="en-GB" sz="2000" dirty="0" err="1"/>
              <a:t>esta</a:t>
            </a:r>
            <a:r>
              <a:rPr lang="en-GB" sz="2000" dirty="0"/>
              <a:t> </a:t>
            </a:r>
            <a:r>
              <a:rPr lang="en-GB" sz="2000" dirty="0" err="1"/>
              <a:t>sesión</a:t>
            </a:r>
            <a:r>
              <a:rPr lang="en-GB" sz="2000" dirty="0"/>
              <a:t>, los </a:t>
            </a:r>
            <a:r>
              <a:rPr lang="en-GB" sz="2000" dirty="0" err="1"/>
              <a:t>delegados</a:t>
            </a:r>
            <a:r>
              <a:rPr lang="en-GB" sz="2000" dirty="0"/>
              <a:t> </a:t>
            </a:r>
            <a:r>
              <a:rPr lang="en-GB" sz="2000" dirty="0" err="1"/>
              <a:t>podrán</a:t>
            </a:r>
            <a:r>
              <a:rPr lang="en-GB" sz="2000" dirty="0"/>
              <a:t>:</a:t>
            </a:r>
          </a:p>
          <a:p>
            <a:pPr lvl="0"/>
            <a:r>
              <a:rPr lang="en-GB" sz="2000" dirty="0" err="1"/>
              <a:t>Explicar</a:t>
            </a:r>
            <a:r>
              <a:rPr lang="en-GB" sz="2000" dirty="0"/>
              <a:t> el </a:t>
            </a:r>
            <a:r>
              <a:rPr lang="en-GB" sz="2000" dirty="0" err="1"/>
              <a:t>término</a:t>
            </a:r>
            <a:r>
              <a:rPr lang="en-GB" sz="2000" dirty="0"/>
              <a:t> </a:t>
            </a:r>
            <a:r>
              <a:rPr lang="en-GB" sz="2000" dirty="0" err="1"/>
              <a:t>ciencia</a:t>
            </a:r>
            <a:r>
              <a:rPr lang="en-GB" sz="2000" dirty="0"/>
              <a:t> </a:t>
            </a:r>
            <a:r>
              <a:rPr lang="en-GB" sz="2000" dirty="0" err="1"/>
              <a:t>forense</a:t>
            </a:r>
            <a:r>
              <a:rPr lang="en-GB" sz="2000" dirty="0"/>
              <a:t> digital</a:t>
            </a:r>
          </a:p>
          <a:p>
            <a:pPr lvl="0"/>
            <a:r>
              <a:rPr lang="en-GB" sz="2000" dirty="0" err="1"/>
              <a:t>Comparar</a:t>
            </a:r>
            <a:r>
              <a:rPr lang="en-GB" sz="2000" dirty="0"/>
              <a:t> el </a:t>
            </a:r>
            <a:r>
              <a:rPr lang="en-GB" sz="2000" dirty="0" err="1"/>
              <a:t>análisis</a:t>
            </a:r>
            <a:r>
              <a:rPr lang="en-GB" sz="2000" dirty="0"/>
              <a:t> </a:t>
            </a:r>
            <a:r>
              <a:rPr lang="en-GB" sz="2000" dirty="0" err="1"/>
              <a:t>forense</a:t>
            </a:r>
            <a:r>
              <a:rPr lang="en-GB" sz="2000" dirty="0"/>
              <a:t> digital con las </a:t>
            </a:r>
            <a:r>
              <a:rPr lang="en-GB" sz="2000" dirty="0" err="1"/>
              <a:t>ciencias</a:t>
            </a:r>
            <a:r>
              <a:rPr lang="en-GB" sz="2000" dirty="0"/>
              <a:t> </a:t>
            </a:r>
            <a:r>
              <a:rPr lang="en-GB" sz="2000" dirty="0" err="1"/>
              <a:t>forenses</a:t>
            </a:r>
            <a:r>
              <a:rPr lang="en-GB" sz="2000" dirty="0"/>
              <a:t> </a:t>
            </a:r>
            <a:r>
              <a:rPr lang="en-GB" sz="2000" dirty="0" err="1"/>
              <a:t>tradicionales</a:t>
            </a:r>
            <a:endParaRPr lang="en-GB" sz="2000" dirty="0"/>
          </a:p>
          <a:p>
            <a:pPr lvl="0"/>
            <a:r>
              <a:rPr lang="en-GB" sz="2000" dirty="0" err="1"/>
              <a:t>Definir</a:t>
            </a:r>
            <a:r>
              <a:rPr lang="en-GB" sz="2000" dirty="0"/>
              <a:t> al </a:t>
            </a:r>
            <a:r>
              <a:rPr lang="en-GB" sz="2000" dirty="0" err="1"/>
              <a:t>menos</a:t>
            </a:r>
            <a:r>
              <a:rPr lang="en-GB" sz="2000" dirty="0"/>
              <a:t> </a:t>
            </a:r>
            <a:r>
              <a:rPr lang="en-GB" sz="2000" dirty="0" err="1"/>
              <a:t>tres</a:t>
            </a:r>
            <a:r>
              <a:rPr lang="en-GB" sz="2000" dirty="0"/>
              <a:t> sub-</a:t>
            </a:r>
            <a:r>
              <a:rPr lang="en-GB" sz="2000" dirty="0" err="1"/>
              <a:t>ramas</a:t>
            </a:r>
            <a:r>
              <a:rPr lang="en-GB" sz="2000" dirty="0"/>
              <a:t> de la </a:t>
            </a:r>
            <a:r>
              <a:rPr lang="en-GB" sz="2000" dirty="0" err="1"/>
              <a:t>ciencia</a:t>
            </a:r>
            <a:r>
              <a:rPr lang="en-GB" sz="2000" dirty="0"/>
              <a:t> </a:t>
            </a:r>
            <a:r>
              <a:rPr lang="en-GB" sz="2000" dirty="0" err="1"/>
              <a:t>forense</a:t>
            </a:r>
            <a:r>
              <a:rPr lang="en-GB" sz="2000" dirty="0"/>
              <a:t> digital</a:t>
            </a:r>
          </a:p>
          <a:p>
            <a:pPr lvl="0"/>
            <a:r>
              <a:rPr lang="en-GB" sz="2000" dirty="0" err="1"/>
              <a:t>Identificar</a:t>
            </a:r>
            <a:r>
              <a:rPr lang="en-GB" sz="2000" dirty="0"/>
              <a:t> los </a:t>
            </a:r>
            <a:r>
              <a:rPr lang="en-GB" sz="2000" dirty="0" err="1"/>
              <a:t>cuatro</a:t>
            </a:r>
            <a:r>
              <a:rPr lang="en-GB" sz="2000" dirty="0"/>
              <a:t> </a:t>
            </a:r>
            <a:r>
              <a:rPr lang="en-GB" sz="2000" dirty="0" err="1"/>
              <a:t>pasos</a:t>
            </a:r>
            <a:r>
              <a:rPr lang="en-GB" sz="2000" dirty="0"/>
              <a:t> </a:t>
            </a:r>
            <a:r>
              <a:rPr lang="en-GB" sz="2000" dirty="0" err="1"/>
              <a:t>en</a:t>
            </a:r>
            <a:r>
              <a:rPr lang="en-GB" sz="2000" dirty="0"/>
              <a:t> los </a:t>
            </a:r>
            <a:r>
              <a:rPr lang="en-GB" sz="2000" dirty="0" err="1"/>
              <a:t>exámenes</a:t>
            </a:r>
            <a:r>
              <a:rPr lang="en-GB" sz="2000" dirty="0"/>
              <a:t> de la </a:t>
            </a:r>
            <a:r>
              <a:rPr lang="en-GB" sz="2000" dirty="0" err="1"/>
              <a:t>ciencia</a:t>
            </a:r>
            <a:r>
              <a:rPr lang="en-GB" sz="2000" dirty="0"/>
              <a:t> </a:t>
            </a:r>
            <a:r>
              <a:rPr lang="en-GB" sz="2000" dirty="0" err="1"/>
              <a:t>forense</a:t>
            </a:r>
            <a:r>
              <a:rPr lang="en-GB" sz="2000" dirty="0"/>
              <a:t> digital</a:t>
            </a:r>
          </a:p>
          <a:p>
            <a:pPr lvl="0"/>
            <a:r>
              <a:rPr lang="en-GB" sz="2000" dirty="0" err="1"/>
              <a:t>Diferenciar</a:t>
            </a:r>
            <a:r>
              <a:rPr lang="en-GB" sz="2000" dirty="0"/>
              <a:t> las dos </a:t>
            </a:r>
            <a:r>
              <a:rPr lang="en-GB" sz="2000" dirty="0" err="1"/>
              <a:t>categorías</a:t>
            </a:r>
            <a:r>
              <a:rPr lang="en-GB" sz="2000" dirty="0"/>
              <a:t> de </a:t>
            </a:r>
            <a:r>
              <a:rPr lang="en-GB" sz="2000" dirty="0" err="1"/>
              <a:t>rastros</a:t>
            </a:r>
            <a:r>
              <a:rPr lang="en-GB" sz="2000" dirty="0"/>
              <a:t> </a:t>
            </a:r>
            <a:r>
              <a:rPr lang="en-GB" sz="2000" dirty="0" err="1"/>
              <a:t>digitales</a:t>
            </a:r>
            <a:endParaRPr lang="en-GB" sz="2000" dirty="0"/>
          </a:p>
          <a:p>
            <a:r>
              <a:rPr lang="en-GB" sz="2000" dirty="0" err="1"/>
              <a:t>Describir</a:t>
            </a:r>
            <a:r>
              <a:rPr lang="en-GB" sz="2000" dirty="0"/>
              <a:t> </a:t>
            </a:r>
            <a:r>
              <a:rPr lang="en-GB" sz="2000" dirty="0" err="1"/>
              <a:t>cómo</a:t>
            </a:r>
            <a:r>
              <a:rPr lang="en-GB" sz="2000" dirty="0"/>
              <a:t> la </a:t>
            </a:r>
            <a:r>
              <a:rPr lang="en-GB" sz="2000" dirty="0" err="1"/>
              <a:t>ciencia</a:t>
            </a:r>
            <a:r>
              <a:rPr lang="en-GB" sz="2000" dirty="0"/>
              <a:t> </a:t>
            </a:r>
            <a:r>
              <a:rPr lang="en-GB" sz="2000" dirty="0" err="1"/>
              <a:t>forense</a:t>
            </a:r>
            <a:r>
              <a:rPr lang="en-GB" sz="2000" dirty="0"/>
              <a:t> digital </a:t>
            </a:r>
            <a:r>
              <a:rPr lang="en-GB" sz="2000" dirty="0" err="1"/>
              <a:t>puede</a:t>
            </a:r>
            <a:r>
              <a:rPr lang="en-GB" sz="2000" dirty="0"/>
              <a:t> </a:t>
            </a:r>
            <a:r>
              <a:rPr lang="en-GB" sz="2000" dirty="0" err="1"/>
              <a:t>ayudar</a:t>
            </a:r>
            <a:r>
              <a:rPr lang="en-GB" sz="2000" dirty="0"/>
              <a:t> </a:t>
            </a:r>
            <a:r>
              <a:rPr lang="en-GB" sz="2000" dirty="0" err="1"/>
              <a:t>en</a:t>
            </a:r>
            <a:r>
              <a:rPr lang="en-GB" sz="2000" dirty="0"/>
              <a:t> las </a:t>
            </a:r>
            <a:r>
              <a:rPr lang="en-GB" sz="2000" dirty="0" err="1"/>
              <a:t>investigaciones</a:t>
            </a:r>
            <a:endParaRPr lang="en-GB" sz="2000" dirty="0"/>
          </a:p>
          <a:p>
            <a:endParaRPr lang="es-ES" sz="2000" dirty="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169</a:t>
            </a:fld>
            <a:endParaRPr lang="es-ES" dirty="0"/>
          </a:p>
        </p:txBody>
      </p:sp>
    </p:spTree>
    <p:extLst>
      <p:ext uri="{BB962C8B-B14F-4D97-AF65-F5344CB8AC3E}">
        <p14:creationId xmlns:p14="http://schemas.microsoft.com/office/powerpoint/2010/main" val="617199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Definiciones del Convenio de Budapest</a:t>
            </a:r>
            <a:endParaRPr lang="es-ES" b="1" dirty="0"/>
          </a:p>
        </p:txBody>
      </p:sp>
      <p:sp>
        <p:nvSpPr>
          <p:cNvPr id="3" name="Content Placeholder 2"/>
          <p:cNvSpPr>
            <a:spLocks noGrp="1"/>
          </p:cNvSpPr>
          <p:nvPr>
            <p:ph idx="1"/>
          </p:nvPr>
        </p:nvSpPr>
        <p:spPr>
          <a:xfrm>
            <a:off x="457200" y="1600200"/>
            <a:ext cx="8229600" cy="5035731"/>
          </a:xfrm>
        </p:spPr>
        <p:txBody>
          <a:bodyPr>
            <a:normAutofit fontScale="85000" lnSpcReduction="10000"/>
          </a:bodyPr>
          <a:lstStyle/>
          <a:p>
            <a:pPr marL="0" indent="0">
              <a:buNone/>
            </a:pPr>
            <a:r>
              <a:rPr dirty="0"/>
              <a:t>A los efectos del Convenio de Budapest, se aplican las siguientes definiciones:</a:t>
            </a:r>
            <a:endParaRPr lang="es-ES" dirty="0"/>
          </a:p>
          <a:p>
            <a:r>
              <a:rPr dirty="0"/>
              <a:t>"sistema informático" significa todo dispositivo aislado o conjunto de dispositivos interconectados o relacionados entre sí, cuya función, o la de alguno de sus elementos, sea el tratamiento automatizado de datos en ejecución de un programa;</a:t>
            </a:r>
          </a:p>
          <a:p>
            <a:r>
              <a:rPr dirty="0"/>
              <a:t>"datos informáticos" significa toda representación de hechos, información o conceptos expresados de cualquier forma que se preste a tratamiento informático, incluidos los programas diseñados para que un sistema informático ejecute una función;</a:t>
            </a:r>
          </a:p>
          <a:p>
            <a:pPr marL="0" marR="0" lvl="0" indent="0" defTabSz="914400" eaLnBrk="1" fontAlgn="auto" latinLnBrk="0" hangingPunct="1">
              <a:lnSpc>
                <a:spcPct val="100000"/>
              </a:lnSpc>
              <a:spcBef>
                <a:spcPts val="0"/>
              </a:spcBef>
              <a:spcAft>
                <a:spcPts val="0"/>
              </a:spcAft>
              <a:buClrTx/>
              <a:buSzTx/>
              <a:buFontTx/>
              <a:buNone/>
              <a:tabLst/>
              <a:defRPr/>
            </a:pPr>
            <a:endParaRPr lang="es-E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17</a:t>
            </a:fld>
            <a:endParaRPr lang="es-ES"/>
          </a:p>
        </p:txBody>
      </p:sp>
    </p:spTree>
    <p:extLst>
      <p:ext uri="{BB962C8B-B14F-4D97-AF65-F5344CB8AC3E}">
        <p14:creationId xmlns:p14="http://schemas.microsoft.com/office/powerpoint/2010/main" val="13460170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2769432" y="5627839"/>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Preguntas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516622" y="1837937"/>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170</a:t>
            </a:fld>
            <a:endParaRPr lang="es-E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Fuentes de prueba</a:t>
            </a:r>
            <a:endParaRPr lang="es-ES" b="1" dirty="0"/>
          </a:p>
        </p:txBody>
      </p:sp>
      <p:pic>
        <p:nvPicPr>
          <p:cNvPr id="4" name="Picture 3"/>
          <p:cNvPicPr>
            <a:picLocks noChangeAspect="1"/>
          </p:cNvPicPr>
          <p:nvPr/>
        </p:nvPicPr>
        <p:blipFill>
          <a:blip r:embed="rId3"/>
          <a:stretch>
            <a:fillRect/>
          </a:stretch>
        </p:blipFill>
        <p:spPr>
          <a:xfrm>
            <a:off x="2053" y="2368731"/>
            <a:ext cx="9145645" cy="293769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18</a:t>
            </a:fld>
            <a:endParaRPr lang="es-ES"/>
          </a:p>
        </p:txBody>
      </p:sp>
    </p:spTree>
    <p:extLst>
      <p:ext uri="{BB962C8B-B14F-4D97-AF65-F5344CB8AC3E}">
        <p14:creationId xmlns:p14="http://schemas.microsoft.com/office/powerpoint/2010/main" val="115549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6" name="Picture 5"/>
          <p:cNvPicPr>
            <a:picLocks noChangeAspect="1"/>
          </p:cNvPicPr>
          <p:nvPr/>
        </p:nvPicPr>
        <p:blipFill>
          <a:blip r:embed="rId3"/>
          <a:stretch>
            <a:fillRect/>
          </a:stretch>
        </p:blipFill>
        <p:spPr>
          <a:xfrm>
            <a:off x="77862" y="1822449"/>
            <a:ext cx="8948535" cy="3472361"/>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19</a:t>
            </a:fld>
            <a:endParaRPr lang="es-ES"/>
          </a:p>
        </p:txBody>
      </p:sp>
    </p:spTree>
    <p:extLst>
      <p:ext uri="{BB962C8B-B14F-4D97-AF65-F5344CB8AC3E}">
        <p14:creationId xmlns:p14="http://schemas.microsoft.com/office/powerpoint/2010/main" val="515335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a:t>Agenda</a:t>
            </a:r>
            <a:endParaRPr lang="es-ES" b="1" dirty="0"/>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r>
              <a:rPr lang="en-US" sz="2800" dirty="0"/>
              <a:t>Parte uno </a:t>
            </a:r>
            <a:endParaRPr lang="es-ES" sz="2800" dirty="0"/>
          </a:p>
          <a:p>
            <a:pPr marL="0" indent="0">
              <a:buNone/>
            </a:pPr>
            <a:r>
              <a:rPr lang="en-US" sz="2800" dirty="0"/>
              <a:t>Qué es una prueba electrónica</a:t>
            </a:r>
          </a:p>
          <a:p>
            <a:pPr lvl="1"/>
            <a:r>
              <a:rPr lang="en-US" sz="2400" dirty="0"/>
              <a:t> Definiciones</a:t>
            </a:r>
          </a:p>
          <a:p>
            <a:r>
              <a:rPr lang="en-US" sz="2800" dirty="0"/>
              <a:t>Parte dos </a:t>
            </a:r>
            <a:endParaRPr lang="es-ES" sz="2800" dirty="0"/>
          </a:p>
          <a:p>
            <a:pPr marL="0" indent="0">
              <a:buNone/>
            </a:pPr>
            <a:r>
              <a:rPr lang="en-US" sz="2800" dirty="0"/>
              <a:t>Guía de </a:t>
            </a:r>
            <a:r>
              <a:rPr lang="en-US" sz="2800" dirty="0" err="1"/>
              <a:t>Prueba</a:t>
            </a:r>
            <a:r>
              <a:rPr lang="en-US" sz="2800" dirty="0"/>
              <a:t> </a:t>
            </a:r>
            <a:r>
              <a:rPr lang="en-US" sz="2800" dirty="0" err="1"/>
              <a:t>Electrónica</a:t>
            </a:r>
            <a:r>
              <a:rPr lang="en-US" sz="2800" dirty="0"/>
              <a:t> del Consejo de Europa</a:t>
            </a:r>
          </a:p>
          <a:p>
            <a:pPr lvl="1"/>
            <a:r>
              <a:rPr lang="en-US" sz="2400" dirty="0"/>
              <a:t>Procedimientos y buenas prácticas</a:t>
            </a:r>
          </a:p>
          <a:p>
            <a:pPr lvl="2"/>
            <a:r>
              <a:rPr lang="en-US" sz="1800" dirty="0"/>
              <a:t>Identificación, confiscación y gestión de pruebas electrónicas</a:t>
            </a:r>
          </a:p>
          <a:p>
            <a:pPr lvl="2"/>
            <a:r>
              <a:rPr lang="en-US" sz="1800" dirty="0"/>
              <a:t>Tipos de confiscación</a:t>
            </a:r>
          </a:p>
          <a:p>
            <a:pPr lvl="2"/>
            <a:r>
              <a:rPr lang="en-US" sz="1800" dirty="0" err="1"/>
              <a:t>Investigación</a:t>
            </a:r>
            <a:r>
              <a:rPr lang="en-US" sz="1800" dirty="0"/>
              <a:t> y </a:t>
            </a:r>
            <a:r>
              <a:rPr lang="en-US" sz="1800" dirty="0" err="1"/>
              <a:t>análisis</a:t>
            </a:r>
            <a:r>
              <a:rPr lang="en-US" sz="1800" dirty="0"/>
              <a:t> de </a:t>
            </a:r>
            <a:r>
              <a:rPr lang="en-US" sz="1800" dirty="0" err="1"/>
              <a:t>pruebas</a:t>
            </a:r>
            <a:r>
              <a:rPr lang="en-US" sz="1800" dirty="0"/>
              <a:t> electrónicas</a:t>
            </a:r>
          </a:p>
          <a:p>
            <a:pPr lvl="2"/>
            <a:r>
              <a:rPr lang="en-US" sz="1800" dirty="0" err="1"/>
              <a:t>Generación</a:t>
            </a:r>
            <a:r>
              <a:rPr lang="en-US" sz="1800" dirty="0"/>
              <a:t> de pruebas electrónicas</a:t>
            </a:r>
            <a:r>
              <a:rPr dirty="0"/>
              <a:t> </a:t>
            </a:r>
            <a:endParaRPr lang="es-ES" sz="1800" dirty="0"/>
          </a:p>
          <a:p>
            <a:pPr lvl="2"/>
            <a:r>
              <a:rPr lang="en-US" sz="1800" dirty="0"/>
              <a:t>Admisibilidad de pruebas electrónicas</a:t>
            </a:r>
          </a:p>
          <a:p>
            <a:r>
              <a:rPr lang="en-US" sz="2800" dirty="0"/>
              <a:t>Parte tres </a:t>
            </a:r>
          </a:p>
          <a:p>
            <a:pPr marL="0" indent="0">
              <a:buNone/>
            </a:pPr>
            <a:r>
              <a:rPr lang="en-US" sz="2800" dirty="0"/>
              <a:t>Investigación forense digital</a:t>
            </a:r>
          </a:p>
          <a:p>
            <a:pPr lvl="1"/>
            <a:r>
              <a:rPr lang="en-US" sz="2400" dirty="0"/>
              <a:t>Definición</a:t>
            </a:r>
          </a:p>
          <a:p>
            <a:pPr lvl="1"/>
            <a:r>
              <a:rPr lang="en-US" sz="2400" dirty="0"/>
              <a:t>Investigación forense tradicional versus digital</a:t>
            </a:r>
          </a:p>
          <a:p>
            <a:pPr lvl="1"/>
            <a:r>
              <a:rPr lang="en-US" sz="2400" dirty="0"/>
              <a:t>Lo que la investigación forense puede hacer por una investigación</a:t>
            </a:r>
          </a:p>
          <a:p>
            <a:pPr lvl="2"/>
            <a:endParaRPr lang="es-ES" sz="1800" dirty="0"/>
          </a:p>
        </p:txBody>
      </p:sp>
      <p:sp>
        <p:nvSpPr>
          <p:cNvPr id="4" name="Slide Number Placeholder 3"/>
          <p:cNvSpPr>
            <a:spLocks noGrp="1"/>
          </p:cNvSpPr>
          <p:nvPr>
            <p:ph type="sldNum" sz="quarter" idx="12"/>
          </p:nvPr>
        </p:nvSpPr>
        <p:spPr/>
        <p:txBody>
          <a:bodyPr/>
          <a:lstStyle/>
          <a:p>
            <a:r>
              <a:rPr dirty="0"/>
              <a:t>!</a:t>
            </a:r>
            <a:fld id="{CBD56858-EB0B-D04D-B23C-7A827FD60C9F}" type="slidenum">
              <a:rPr lang="en-US" smtClean="0"/>
              <a:pPr/>
              <a:t>2</a:t>
            </a:fld>
            <a:endParaRPr lang="es-E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5" name="Picture 4"/>
          <p:cNvPicPr>
            <a:picLocks noChangeAspect="1"/>
          </p:cNvPicPr>
          <p:nvPr/>
        </p:nvPicPr>
        <p:blipFill>
          <a:blip r:embed="rId3"/>
          <a:stretch>
            <a:fillRect/>
          </a:stretch>
        </p:blipFill>
        <p:spPr>
          <a:xfrm>
            <a:off x="65790" y="2006599"/>
            <a:ext cx="9038491" cy="3270795"/>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20</a:t>
            </a:fld>
            <a:endParaRPr lang="es-ES"/>
          </a:p>
        </p:txBody>
      </p:sp>
    </p:spTree>
    <p:extLst>
      <p:ext uri="{BB962C8B-B14F-4D97-AF65-F5344CB8AC3E}">
        <p14:creationId xmlns:p14="http://schemas.microsoft.com/office/powerpoint/2010/main" val="43567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0" y="2253694"/>
            <a:ext cx="9144000" cy="235061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21</a:t>
            </a:fld>
            <a:endParaRPr lang="es-ES"/>
          </a:p>
        </p:txBody>
      </p:sp>
    </p:spTree>
    <p:extLst>
      <p:ext uri="{BB962C8B-B14F-4D97-AF65-F5344CB8AC3E}">
        <p14:creationId xmlns:p14="http://schemas.microsoft.com/office/powerpoint/2010/main" val="990653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grpSp>
        <p:nvGrpSpPr>
          <p:cNvPr id="6" name="Group 5"/>
          <p:cNvGrpSpPr/>
          <p:nvPr/>
        </p:nvGrpSpPr>
        <p:grpSpPr>
          <a:xfrm>
            <a:off x="0" y="1182734"/>
            <a:ext cx="9144000" cy="5675266"/>
            <a:chOff x="0" y="1182734"/>
            <a:chExt cx="9144000" cy="5675266"/>
          </a:xfrm>
        </p:grpSpPr>
        <p:pic>
          <p:nvPicPr>
            <p:cNvPr id="2" name="Picture 1"/>
            <p:cNvPicPr>
              <a:picLocks noChangeAspect="1"/>
            </p:cNvPicPr>
            <p:nvPr/>
          </p:nvPicPr>
          <p:blipFill>
            <a:blip r:embed="rId3"/>
            <a:stretch>
              <a:fillRect/>
            </a:stretch>
          </p:blipFill>
          <p:spPr>
            <a:xfrm>
              <a:off x="234950" y="1182734"/>
              <a:ext cx="8674100" cy="3238500"/>
            </a:xfrm>
            <a:prstGeom prst="rect">
              <a:avLst/>
            </a:prstGeom>
          </p:spPr>
        </p:pic>
        <p:pic>
          <p:nvPicPr>
            <p:cNvPr id="3" name="Picture 2"/>
            <p:cNvPicPr>
              <a:picLocks noChangeAspect="1"/>
            </p:cNvPicPr>
            <p:nvPr/>
          </p:nvPicPr>
          <p:blipFill>
            <a:blip r:embed="rId4"/>
            <a:stretch>
              <a:fillRect/>
            </a:stretch>
          </p:blipFill>
          <p:spPr>
            <a:xfrm>
              <a:off x="0" y="3886200"/>
              <a:ext cx="9144000" cy="2971800"/>
            </a:xfrm>
            <a:prstGeom prst="rect">
              <a:avLst/>
            </a:prstGeom>
          </p:spPr>
        </p:pic>
      </p:grpSp>
      <p:sp>
        <p:nvSpPr>
          <p:cNvPr id="5" name="Espace réservé du numéro de diapositive 4"/>
          <p:cNvSpPr>
            <a:spLocks noGrp="1"/>
          </p:cNvSpPr>
          <p:nvPr>
            <p:ph type="sldNum" sz="quarter" idx="12"/>
          </p:nvPr>
        </p:nvSpPr>
        <p:spPr/>
        <p:txBody>
          <a:bodyPr/>
          <a:lstStyle/>
          <a:p>
            <a:fld id="{C1820EB3-92EE-104B-92CD-26C09B1518FE}" type="slidenum">
              <a:rPr lang="en-US" smtClean="0"/>
              <a:pPr/>
              <a:t>22</a:t>
            </a:fld>
            <a:endParaRPr lang="es-ES"/>
          </a:p>
        </p:txBody>
      </p:sp>
    </p:spTree>
    <p:extLst>
      <p:ext uri="{BB962C8B-B14F-4D97-AF65-F5344CB8AC3E}">
        <p14:creationId xmlns:p14="http://schemas.microsoft.com/office/powerpoint/2010/main" val="100824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25883"/>
            <a:ext cx="9144000" cy="5832117"/>
            <a:chOff x="0" y="846138"/>
            <a:chExt cx="9144000" cy="5832117"/>
          </a:xfrm>
        </p:grpSpPr>
        <p:pic>
          <p:nvPicPr>
            <p:cNvPr id="2" name="Picture 1"/>
            <p:cNvPicPr>
              <a:picLocks noChangeAspect="1"/>
            </p:cNvPicPr>
            <p:nvPr/>
          </p:nvPicPr>
          <p:blipFill>
            <a:blip r:embed="rId3"/>
            <a:stretch>
              <a:fillRect/>
            </a:stretch>
          </p:blipFill>
          <p:spPr>
            <a:xfrm>
              <a:off x="228600" y="846138"/>
              <a:ext cx="8686800" cy="3390900"/>
            </a:xfrm>
            <a:prstGeom prst="rect">
              <a:avLst/>
            </a:prstGeom>
          </p:spPr>
        </p:pic>
        <p:pic>
          <p:nvPicPr>
            <p:cNvPr id="3" name="Picture 2"/>
            <p:cNvPicPr>
              <a:picLocks noChangeAspect="1"/>
            </p:cNvPicPr>
            <p:nvPr/>
          </p:nvPicPr>
          <p:blipFill>
            <a:blip r:embed="rId4"/>
            <a:stretch>
              <a:fillRect/>
            </a:stretch>
          </p:blipFill>
          <p:spPr>
            <a:xfrm>
              <a:off x="0" y="3105826"/>
              <a:ext cx="9144000" cy="3572429"/>
            </a:xfrm>
            <a:prstGeom prst="rect">
              <a:avLst/>
            </a:prstGeom>
          </p:spPr>
        </p:pic>
      </p:grpSp>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sp>
        <p:nvSpPr>
          <p:cNvPr id="6" name="Espace réservé du numéro de diapositive 5"/>
          <p:cNvSpPr>
            <a:spLocks noGrp="1"/>
          </p:cNvSpPr>
          <p:nvPr>
            <p:ph type="sldNum" sz="quarter" idx="12"/>
          </p:nvPr>
        </p:nvSpPr>
        <p:spPr/>
        <p:txBody>
          <a:bodyPr/>
          <a:lstStyle/>
          <a:p>
            <a:fld id="{C1820EB3-92EE-104B-92CD-26C09B1518FE}" type="slidenum">
              <a:rPr lang="en-US" smtClean="0"/>
              <a:pPr/>
              <a:t>23</a:t>
            </a:fld>
            <a:endParaRPr lang="es-ES"/>
          </a:p>
        </p:txBody>
      </p:sp>
    </p:spTree>
    <p:extLst>
      <p:ext uri="{BB962C8B-B14F-4D97-AF65-F5344CB8AC3E}">
        <p14:creationId xmlns:p14="http://schemas.microsoft.com/office/powerpoint/2010/main" val="1255475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69777" y="2165350"/>
            <a:ext cx="9084635" cy="28159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24</a:t>
            </a:fld>
            <a:endParaRPr lang="es-ES"/>
          </a:p>
        </p:txBody>
      </p:sp>
    </p:spTree>
    <p:extLst>
      <p:ext uri="{BB962C8B-B14F-4D97-AF65-F5344CB8AC3E}">
        <p14:creationId xmlns:p14="http://schemas.microsoft.com/office/powerpoint/2010/main" val="1660396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14300" y="1289050"/>
            <a:ext cx="8915400" cy="42799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25</a:t>
            </a:fld>
            <a:endParaRPr lang="es-ES"/>
          </a:p>
        </p:txBody>
      </p:sp>
    </p:spTree>
    <p:extLst>
      <p:ext uri="{BB962C8B-B14F-4D97-AF65-F5344CB8AC3E}">
        <p14:creationId xmlns:p14="http://schemas.microsoft.com/office/powerpoint/2010/main" val="94035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76200" y="2012950"/>
            <a:ext cx="8991600" cy="28321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26</a:t>
            </a:fld>
            <a:endParaRPr lang="es-ES"/>
          </a:p>
        </p:txBody>
      </p:sp>
    </p:spTree>
    <p:extLst>
      <p:ext uri="{BB962C8B-B14F-4D97-AF65-F5344CB8AC3E}">
        <p14:creationId xmlns:p14="http://schemas.microsoft.com/office/powerpoint/2010/main" val="1807326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74171" y="2006599"/>
            <a:ext cx="8856618" cy="428484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27</a:t>
            </a:fld>
            <a:endParaRPr lang="es-ES"/>
          </a:p>
        </p:txBody>
      </p:sp>
    </p:spTree>
    <p:extLst>
      <p:ext uri="{BB962C8B-B14F-4D97-AF65-F5344CB8AC3E}">
        <p14:creationId xmlns:p14="http://schemas.microsoft.com/office/powerpoint/2010/main" val="193843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13210" y="1289049"/>
            <a:ext cx="8942369" cy="498112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28</a:t>
            </a:fld>
            <a:endParaRPr lang="es-ES"/>
          </a:p>
        </p:txBody>
      </p:sp>
    </p:spTree>
    <p:extLst>
      <p:ext uri="{BB962C8B-B14F-4D97-AF65-F5344CB8AC3E}">
        <p14:creationId xmlns:p14="http://schemas.microsoft.com/office/powerpoint/2010/main" val="20696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48178" y="2166075"/>
            <a:ext cx="9047643" cy="3363867"/>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29</a:t>
            </a:fld>
            <a:endParaRPr lang="es-ES"/>
          </a:p>
        </p:txBody>
      </p:sp>
    </p:spTree>
    <p:extLst>
      <p:ext uri="{BB962C8B-B14F-4D97-AF65-F5344CB8AC3E}">
        <p14:creationId xmlns:p14="http://schemas.microsoft.com/office/powerpoint/2010/main" val="81602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dirty="0"/>
              <a:t>Objetivos de la sesión</a:t>
            </a:r>
          </a:p>
        </p:txBody>
      </p:sp>
      <p:sp>
        <p:nvSpPr>
          <p:cNvPr id="16386" name="Content Placeholder 2"/>
          <p:cNvSpPr>
            <a:spLocks noGrp="1"/>
          </p:cNvSpPr>
          <p:nvPr>
            <p:ph sz="quarter" idx="1"/>
          </p:nvPr>
        </p:nvSpPr>
        <p:spPr>
          <a:xfrm>
            <a:off x="266095" y="1508760"/>
            <a:ext cx="8634065" cy="5013960"/>
          </a:xfrm>
        </p:spPr>
        <p:txBody>
          <a:bodyPr>
            <a:normAutofit fontScale="92500" lnSpcReduction="10000"/>
          </a:bodyPr>
          <a:lstStyle/>
          <a:p>
            <a:pPr algn="just">
              <a:buNone/>
            </a:pPr>
            <a:r>
              <a:rPr lang="en-GB" sz="2400" dirty="0"/>
              <a:t>Al final de esta sesión, los delegados podrán:</a:t>
            </a:r>
          </a:p>
          <a:p>
            <a:pPr lvl="0" algn="just"/>
            <a:r>
              <a:rPr lang="en-GB" sz="2400" dirty="0" err="1"/>
              <a:t>Discutir</a:t>
            </a:r>
            <a:r>
              <a:rPr lang="en-GB" sz="2400" dirty="0"/>
              <a:t> los contenidos de la </a:t>
            </a:r>
            <a:r>
              <a:rPr lang="en-GB" sz="2400" dirty="0" err="1"/>
              <a:t>Guía</a:t>
            </a:r>
            <a:r>
              <a:rPr lang="en-GB" sz="2400" dirty="0"/>
              <a:t> de </a:t>
            </a:r>
            <a:r>
              <a:rPr lang="en-GB" sz="2400" dirty="0" err="1"/>
              <a:t>Prueba</a:t>
            </a:r>
            <a:r>
              <a:rPr lang="en-GB" sz="2400" dirty="0"/>
              <a:t> </a:t>
            </a:r>
            <a:r>
              <a:rPr lang="en-GB" sz="2400" dirty="0" err="1"/>
              <a:t>Electrónica</a:t>
            </a:r>
            <a:r>
              <a:rPr lang="en-GB" sz="2400" dirty="0"/>
              <a:t> del COE</a:t>
            </a:r>
            <a:endParaRPr lang="es-ES" sz="2400" b="1" dirty="0"/>
          </a:p>
          <a:p>
            <a:pPr algn="just"/>
            <a:r>
              <a:rPr lang="en-GB" sz="2400" dirty="0" err="1"/>
              <a:t>Discutir</a:t>
            </a:r>
            <a:r>
              <a:rPr lang="en-GB" sz="2400" dirty="0"/>
              <a:t> varios tipos de </a:t>
            </a:r>
            <a:r>
              <a:rPr lang="en-GB" sz="2400" dirty="0" err="1"/>
              <a:t>pruebas</a:t>
            </a:r>
            <a:r>
              <a:rPr lang="en-GB" sz="2400" dirty="0"/>
              <a:t> </a:t>
            </a:r>
            <a:r>
              <a:rPr lang="en-GB" sz="2400" dirty="0" err="1"/>
              <a:t>electrónicas</a:t>
            </a:r>
            <a:endParaRPr lang="en-GB" sz="2400" dirty="0"/>
          </a:p>
          <a:p>
            <a:pPr algn="just"/>
            <a:r>
              <a:rPr lang="en-GB" sz="2400" dirty="0"/>
              <a:t>Explicar los principios de las mejores prácticas relacionadas con la confiscación y el manejo de pruebas electrónicas</a:t>
            </a:r>
          </a:p>
          <a:p>
            <a:pPr algn="just"/>
            <a:r>
              <a:rPr lang="en-GB" sz="2400" dirty="0" err="1"/>
              <a:t>Identificar</a:t>
            </a:r>
            <a:r>
              <a:rPr lang="en-GB" sz="2400" dirty="0"/>
              <a:t> los desafíos ofrecidos por "dead box", "datos en vivo" y fuentes de Internet de pruebas electrónicas, </a:t>
            </a:r>
            <a:r>
              <a:rPr lang="en-GB" sz="2400" dirty="0" err="1"/>
              <a:t>incluida</a:t>
            </a:r>
            <a:r>
              <a:rPr lang="en-GB" sz="2400" dirty="0"/>
              <a:t> las </a:t>
            </a:r>
            <a:r>
              <a:rPr lang="en-GB" sz="2400" dirty="0" err="1"/>
              <a:t>pruebas</a:t>
            </a:r>
            <a:r>
              <a:rPr lang="en-GB" sz="2400" dirty="0"/>
              <a:t> en la "nube". </a:t>
            </a:r>
          </a:p>
          <a:p>
            <a:pPr algn="just"/>
            <a:r>
              <a:rPr lang="en-GB" sz="2400" dirty="0" err="1"/>
              <a:t>Discutir</a:t>
            </a:r>
            <a:r>
              <a:rPr lang="en-GB" sz="2400" dirty="0"/>
              <a:t> la admisibilidad de pruebas electrónicas en procedimientos judiciales</a:t>
            </a:r>
          </a:p>
          <a:p>
            <a:pPr algn="just">
              <a:buFont typeface="Arial" charset="0"/>
              <a:buChar char="•"/>
            </a:pPr>
            <a:r>
              <a:rPr lang="en-US" sz="2400" dirty="0" err="1">
                <a:latin typeface="Calibri" charset="0"/>
              </a:rPr>
              <a:t>Explicar</a:t>
            </a:r>
            <a:r>
              <a:rPr lang="en-US" sz="2400" dirty="0">
                <a:latin typeface="Calibri" charset="0"/>
              </a:rPr>
              <a:t> la planificación adecuada y la preparación de una redada de registro donde se </a:t>
            </a:r>
            <a:r>
              <a:rPr lang="en-US" sz="2400" dirty="0" err="1">
                <a:latin typeface="Calibri" charset="0"/>
              </a:rPr>
              <a:t>puedan</a:t>
            </a:r>
            <a:r>
              <a:rPr lang="en-US" sz="2400" dirty="0">
                <a:latin typeface="Calibri" charset="0"/>
              </a:rPr>
              <a:t> </a:t>
            </a:r>
            <a:r>
              <a:rPr lang="en-US" sz="2400" dirty="0" err="1">
                <a:latin typeface="Calibri" charset="0"/>
              </a:rPr>
              <a:t>encontrar</a:t>
            </a:r>
            <a:r>
              <a:rPr lang="en-US" sz="2400" dirty="0">
                <a:latin typeface="Calibri" charset="0"/>
              </a:rPr>
              <a:t> </a:t>
            </a:r>
            <a:r>
              <a:rPr lang="en-US" sz="2400" dirty="0" err="1">
                <a:latin typeface="Calibri" charset="0"/>
              </a:rPr>
              <a:t>pruebas</a:t>
            </a:r>
            <a:r>
              <a:rPr lang="en-US" sz="2400" dirty="0">
                <a:latin typeface="Calibri" charset="0"/>
              </a:rPr>
              <a:t> </a:t>
            </a:r>
            <a:r>
              <a:rPr lang="en-US" sz="2400" dirty="0" err="1">
                <a:latin typeface="Calibri" charset="0"/>
              </a:rPr>
              <a:t>digitales</a:t>
            </a:r>
            <a:r>
              <a:rPr lang="en-US" sz="2400" dirty="0">
                <a:latin typeface="Calibri" charset="0"/>
              </a:rPr>
              <a:t>.</a:t>
            </a:r>
            <a:endParaRPr lang="es-ES" sz="2400" dirty="0">
              <a:latin typeface="Calibri" charset="0"/>
            </a:endParaRPr>
          </a:p>
          <a:p>
            <a:pPr algn="just">
              <a:buFont typeface="Arial" charset="0"/>
              <a:buChar char="•"/>
            </a:pPr>
            <a:r>
              <a:rPr lang="en-GB" sz="2400" dirty="0" err="1">
                <a:latin typeface="Calibri" charset="0"/>
              </a:rPr>
              <a:t>Explicar</a:t>
            </a:r>
            <a:r>
              <a:rPr lang="en-GB" sz="2400" dirty="0">
                <a:latin typeface="Calibri" charset="0"/>
              </a:rPr>
              <a:t> cómo se aseguraría y documentaría una escena del </a:t>
            </a:r>
            <a:r>
              <a:rPr lang="en-GB" sz="2400" dirty="0" err="1">
                <a:latin typeface="Calibri" charset="0"/>
              </a:rPr>
              <a:t>delito</a:t>
            </a:r>
            <a:r>
              <a:rPr lang="en-GB" sz="2400" dirty="0">
                <a:latin typeface="Calibri" charset="0"/>
              </a:rPr>
              <a:t>, donde se producen las pruebas digitales. </a:t>
            </a:r>
            <a:endParaRPr lang="es-ES" sz="2400" dirty="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3</a:t>
            </a:fld>
            <a:endParaRPr lang="es-E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07438" y="2222498"/>
            <a:ext cx="9014742" cy="289814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30</a:t>
            </a:fld>
            <a:endParaRPr lang="es-ES"/>
          </a:p>
        </p:txBody>
      </p:sp>
    </p:spTree>
    <p:extLst>
      <p:ext uri="{BB962C8B-B14F-4D97-AF65-F5344CB8AC3E}">
        <p14:creationId xmlns:p14="http://schemas.microsoft.com/office/powerpoint/2010/main" val="68096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534728" y="2157367"/>
            <a:ext cx="8152071" cy="320711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31</a:t>
            </a:fld>
            <a:endParaRPr lang="es-ES"/>
          </a:p>
        </p:txBody>
      </p:sp>
    </p:spTree>
    <p:extLst>
      <p:ext uri="{BB962C8B-B14F-4D97-AF65-F5344CB8AC3E}">
        <p14:creationId xmlns:p14="http://schemas.microsoft.com/office/powerpoint/2010/main" val="168407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269814" y="2159000"/>
            <a:ext cx="8505886" cy="25697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32</a:t>
            </a:fld>
            <a:endParaRPr lang="es-ES"/>
          </a:p>
        </p:txBody>
      </p:sp>
    </p:spTree>
    <p:extLst>
      <p:ext uri="{BB962C8B-B14F-4D97-AF65-F5344CB8AC3E}">
        <p14:creationId xmlns:p14="http://schemas.microsoft.com/office/powerpoint/2010/main" val="374329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93977" y="2349499"/>
            <a:ext cx="8822826" cy="247505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33</a:t>
            </a:fld>
            <a:endParaRPr lang="es-ES"/>
          </a:p>
        </p:txBody>
      </p:sp>
    </p:spTree>
    <p:extLst>
      <p:ext uri="{BB962C8B-B14F-4D97-AF65-F5344CB8AC3E}">
        <p14:creationId xmlns:p14="http://schemas.microsoft.com/office/powerpoint/2010/main" val="125455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348343" y="1777999"/>
            <a:ext cx="8425456" cy="411770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34</a:t>
            </a:fld>
            <a:endParaRPr lang="es-ES"/>
          </a:p>
        </p:txBody>
      </p:sp>
    </p:spTree>
    <p:extLst>
      <p:ext uri="{BB962C8B-B14F-4D97-AF65-F5344CB8AC3E}">
        <p14:creationId xmlns:p14="http://schemas.microsoft.com/office/powerpoint/2010/main" val="187869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3" name="Picture 2"/>
          <p:cNvPicPr>
            <a:picLocks noChangeAspect="1"/>
          </p:cNvPicPr>
          <p:nvPr/>
        </p:nvPicPr>
        <p:blipFill>
          <a:blip r:embed="rId3"/>
          <a:stretch>
            <a:fillRect/>
          </a:stretch>
        </p:blipFill>
        <p:spPr>
          <a:xfrm>
            <a:off x="49826" y="1987550"/>
            <a:ext cx="8670000" cy="3777524"/>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35</a:t>
            </a:fld>
            <a:endParaRPr lang="es-ES"/>
          </a:p>
        </p:txBody>
      </p:sp>
    </p:spTree>
    <p:extLst>
      <p:ext uri="{BB962C8B-B14F-4D97-AF65-F5344CB8AC3E}">
        <p14:creationId xmlns:p14="http://schemas.microsoft.com/office/powerpoint/2010/main" val="191199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26586" y="2051049"/>
            <a:ext cx="8672914" cy="289541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36</a:t>
            </a:fld>
            <a:endParaRPr lang="es-ES"/>
          </a:p>
        </p:txBody>
      </p:sp>
    </p:spTree>
    <p:extLst>
      <p:ext uri="{BB962C8B-B14F-4D97-AF65-F5344CB8AC3E}">
        <p14:creationId xmlns:p14="http://schemas.microsoft.com/office/powerpoint/2010/main" val="1226964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410789" y="2406649"/>
            <a:ext cx="6322422" cy="364842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37</a:t>
            </a:fld>
            <a:endParaRPr lang="es-ES"/>
          </a:p>
        </p:txBody>
      </p:sp>
    </p:spTree>
    <p:extLst>
      <p:ext uri="{BB962C8B-B14F-4D97-AF65-F5344CB8AC3E}">
        <p14:creationId xmlns:p14="http://schemas.microsoft.com/office/powerpoint/2010/main" val="1033626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131878" y="2653025"/>
            <a:ext cx="6557791" cy="285950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38</a:t>
            </a:fld>
            <a:endParaRPr lang="es-ES"/>
          </a:p>
        </p:txBody>
      </p:sp>
    </p:spTree>
    <p:extLst>
      <p:ext uri="{BB962C8B-B14F-4D97-AF65-F5344CB8AC3E}">
        <p14:creationId xmlns:p14="http://schemas.microsoft.com/office/powerpoint/2010/main" val="1414173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1071154" y="2539999"/>
            <a:ext cx="7095650" cy="280618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39</a:t>
            </a:fld>
            <a:endParaRPr lang="es-ES"/>
          </a:p>
        </p:txBody>
      </p:sp>
    </p:spTree>
    <p:extLst>
      <p:ext uri="{BB962C8B-B14F-4D97-AF65-F5344CB8AC3E}">
        <p14:creationId xmlns:p14="http://schemas.microsoft.com/office/powerpoint/2010/main" val="110941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en-GB" b="1" dirty="0"/>
              <a:t>Objetivos de la sesión</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en-GB" sz="2000" dirty="0"/>
              <a:t>Al final de esta sesión, los delegados podrán:</a:t>
            </a:r>
          </a:p>
          <a:p>
            <a:pPr lvl="0"/>
            <a:r>
              <a:rPr lang="en-GB" sz="2000" dirty="0" err="1"/>
              <a:t>Explicar</a:t>
            </a:r>
            <a:r>
              <a:rPr lang="en-GB" sz="2000" dirty="0"/>
              <a:t> el </a:t>
            </a:r>
            <a:r>
              <a:rPr lang="en-GB" sz="2000" dirty="0" err="1"/>
              <a:t>término</a:t>
            </a:r>
            <a:r>
              <a:rPr lang="en-GB" sz="2000" dirty="0"/>
              <a:t> ‘</a:t>
            </a:r>
            <a:r>
              <a:rPr lang="en-GB" sz="2000" dirty="0" err="1"/>
              <a:t>forense</a:t>
            </a:r>
            <a:r>
              <a:rPr lang="en-GB" sz="2000" dirty="0"/>
              <a:t> digital’</a:t>
            </a:r>
          </a:p>
          <a:p>
            <a:pPr lvl="0"/>
            <a:r>
              <a:rPr lang="en-GB" sz="2000" dirty="0" err="1"/>
              <a:t>Comparar</a:t>
            </a:r>
            <a:r>
              <a:rPr lang="en-GB" sz="2000" dirty="0"/>
              <a:t> el análisis forense digital con las ciencias forenses tradicionales</a:t>
            </a:r>
          </a:p>
          <a:p>
            <a:pPr lvl="0"/>
            <a:r>
              <a:rPr lang="en-GB" sz="2000" dirty="0" err="1"/>
              <a:t>Definir</a:t>
            </a:r>
            <a:r>
              <a:rPr lang="en-GB" sz="2000" dirty="0"/>
              <a:t> al menos tres sub-ramas de la ciencia forense digital</a:t>
            </a:r>
          </a:p>
          <a:p>
            <a:pPr lvl="0"/>
            <a:r>
              <a:rPr lang="en-GB" sz="2000" dirty="0" err="1"/>
              <a:t>Identificar</a:t>
            </a:r>
            <a:r>
              <a:rPr lang="en-GB" sz="2000" dirty="0"/>
              <a:t> los cuatro pasos en los exámenes de la ciencia forense digital</a:t>
            </a:r>
          </a:p>
          <a:p>
            <a:pPr lvl="0"/>
            <a:r>
              <a:rPr lang="en-GB" sz="2000" dirty="0" err="1"/>
              <a:t>Diferenciar</a:t>
            </a:r>
            <a:r>
              <a:rPr lang="en-GB" sz="2000" dirty="0"/>
              <a:t> las dos categorías de rastros digitales</a:t>
            </a:r>
          </a:p>
          <a:p>
            <a:r>
              <a:rPr lang="en-GB" sz="2000" dirty="0" err="1"/>
              <a:t>Describir</a:t>
            </a:r>
            <a:r>
              <a:rPr lang="en-GB" sz="2000" dirty="0"/>
              <a:t> cómo la ciencia forense digital puede ayudar en las investigaciones</a:t>
            </a:r>
          </a:p>
          <a:p>
            <a:endParaRPr lang="es-ES" sz="2000" dirty="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4</a:t>
            </a:fld>
            <a:endParaRPr lang="es-ES" dirty="0"/>
          </a:p>
        </p:txBody>
      </p:sp>
    </p:spTree>
    <p:extLst>
      <p:ext uri="{BB962C8B-B14F-4D97-AF65-F5344CB8AC3E}">
        <p14:creationId xmlns:p14="http://schemas.microsoft.com/office/powerpoint/2010/main" val="747892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Fuentes de prueba</a:t>
            </a:r>
            <a:endParaRPr lang="es-ES" b="1" dirty="0"/>
          </a:p>
        </p:txBody>
      </p:sp>
      <p:pic>
        <p:nvPicPr>
          <p:cNvPr id="2" name="Picture 1"/>
          <p:cNvPicPr>
            <a:picLocks noChangeAspect="1"/>
          </p:cNvPicPr>
          <p:nvPr/>
        </p:nvPicPr>
        <p:blipFill>
          <a:blip r:embed="rId3"/>
          <a:stretch>
            <a:fillRect/>
          </a:stretch>
        </p:blipFill>
        <p:spPr>
          <a:xfrm>
            <a:off x="215267" y="2038349"/>
            <a:ext cx="8839307" cy="332613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40</a:t>
            </a:fld>
            <a:endParaRPr lang="es-ES"/>
          </a:p>
        </p:txBody>
      </p:sp>
    </p:spTree>
    <p:extLst>
      <p:ext uri="{BB962C8B-B14F-4D97-AF65-F5344CB8AC3E}">
        <p14:creationId xmlns:p14="http://schemas.microsoft.com/office/powerpoint/2010/main" val="50152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a:t>Fuentes de prueba</a:t>
            </a:r>
            <a:endParaRPr lang="es-ES" b="1"/>
          </a:p>
        </p:txBody>
      </p:sp>
      <p:pic>
        <p:nvPicPr>
          <p:cNvPr id="2" name="Picture 1"/>
          <p:cNvPicPr>
            <a:picLocks noChangeAspect="1"/>
          </p:cNvPicPr>
          <p:nvPr/>
        </p:nvPicPr>
        <p:blipFill>
          <a:blip r:embed="rId3"/>
          <a:stretch>
            <a:fillRect/>
          </a:stretch>
        </p:blipFill>
        <p:spPr>
          <a:xfrm>
            <a:off x="252549" y="2184399"/>
            <a:ext cx="8754838" cy="2892698"/>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41</a:t>
            </a:fld>
            <a:endParaRPr lang="es-ES"/>
          </a:p>
        </p:txBody>
      </p:sp>
    </p:spTree>
    <p:extLst>
      <p:ext uri="{BB962C8B-B14F-4D97-AF65-F5344CB8AC3E}">
        <p14:creationId xmlns:p14="http://schemas.microsoft.com/office/powerpoint/2010/main" val="1984962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a:t>Fuentes de prueba</a:t>
            </a:r>
            <a:endParaRPr lang="es-ES" b="1"/>
          </a:p>
        </p:txBody>
      </p:sp>
      <p:pic>
        <p:nvPicPr>
          <p:cNvPr id="3" name="Picture 2"/>
          <p:cNvPicPr>
            <a:picLocks noChangeAspect="1"/>
          </p:cNvPicPr>
          <p:nvPr/>
        </p:nvPicPr>
        <p:blipFill>
          <a:blip r:embed="rId3"/>
          <a:stretch>
            <a:fillRect/>
          </a:stretch>
        </p:blipFill>
        <p:spPr>
          <a:xfrm>
            <a:off x="501650" y="2025650"/>
            <a:ext cx="8140700" cy="2806700"/>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42</a:t>
            </a:fld>
            <a:endParaRPr lang="es-ES"/>
          </a:p>
        </p:txBody>
      </p:sp>
    </p:spTree>
    <p:extLst>
      <p:ext uri="{BB962C8B-B14F-4D97-AF65-F5344CB8AC3E}">
        <p14:creationId xmlns:p14="http://schemas.microsoft.com/office/powerpoint/2010/main" val="57276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7617"/>
            <a:ext cx="8229600" cy="4525963"/>
          </a:xfrm>
        </p:spPr>
        <p:txBody>
          <a:bodyPr>
            <a:normAutofit fontScale="85000" lnSpcReduction="20000"/>
          </a:bodyPr>
          <a:lstStyle/>
          <a:p>
            <a:pPr marL="0" indent="0" algn="ctr">
              <a:buNone/>
            </a:pPr>
            <a:r>
              <a:rPr lang="en-US" b="1" dirty="0" err="1"/>
              <a:t>Posible</a:t>
            </a:r>
            <a:r>
              <a:rPr lang="en-US" b="1" dirty="0"/>
              <a:t> </a:t>
            </a:r>
            <a:r>
              <a:rPr lang="en-US" b="1" dirty="0" err="1"/>
              <a:t>prueba</a:t>
            </a:r>
            <a:r>
              <a:rPr lang="en-US" b="1" dirty="0"/>
              <a:t> </a:t>
            </a:r>
            <a:r>
              <a:rPr lang="en-US" b="1" dirty="0" err="1"/>
              <a:t>sobre</a:t>
            </a:r>
            <a:r>
              <a:rPr lang="en-US" b="1" dirty="0"/>
              <a:t> </a:t>
            </a:r>
            <a:r>
              <a:rPr lang="en-US" b="1" dirty="0" err="1"/>
              <a:t>estos</a:t>
            </a:r>
            <a:r>
              <a:rPr lang="en-US" b="1" dirty="0"/>
              <a:t> </a:t>
            </a:r>
            <a:r>
              <a:rPr lang="en-US" b="1" dirty="0" err="1"/>
              <a:t>dispositivos</a:t>
            </a:r>
            <a:endParaRPr lang="es-ES" b="1" dirty="0"/>
          </a:p>
          <a:p>
            <a:pPr marL="0" indent="0" algn="just">
              <a:buNone/>
            </a:pPr>
            <a:r>
              <a:rPr dirty="0"/>
              <a:t>El hardware y el software de la computadora, así como las redes y sistemas a los que está conectado un dispositivo, pueden contener datos importantes que han sido creados automáticamente por el dispositivo o por el usuario. Los datos generados por el usuario incluirían documentos, fotos, archivos de imágenes, correos electrónicos y sus archivos adjuntos, bases de datos e información financiera. Los datos generados por computadora incluirían el historial de navegación de Internet, registros de chat, registros de eventos y datos sobre otros servicios, computadoras y redes a los que se ha conectado el dispositivo.</a:t>
            </a:r>
          </a:p>
        </p:txBody>
      </p:sp>
      <p:sp>
        <p:nvSpPr>
          <p:cNvPr id="4" name="Title 1"/>
          <p:cNvSpPr>
            <a:spLocks noGrp="1"/>
          </p:cNvSpPr>
          <p:nvPr>
            <p:ph type="title"/>
          </p:nvPr>
        </p:nvSpPr>
        <p:spPr>
          <a:xfrm>
            <a:off x="457200" y="274638"/>
            <a:ext cx="8229600" cy="1143000"/>
          </a:xfrm>
        </p:spPr>
        <p:txBody>
          <a:bodyPr/>
          <a:lstStyle/>
          <a:p>
            <a:r>
              <a:rPr lang="en-US" b="1"/>
              <a:t>Fuentes de prueba</a:t>
            </a:r>
            <a:endParaRPr lang="es-ES" b="1"/>
          </a:p>
        </p:txBody>
      </p:sp>
      <p:sp>
        <p:nvSpPr>
          <p:cNvPr id="2" name="Espace réservé du numéro de diapositive 1"/>
          <p:cNvSpPr>
            <a:spLocks noGrp="1"/>
          </p:cNvSpPr>
          <p:nvPr>
            <p:ph type="sldNum" sz="quarter" idx="12"/>
          </p:nvPr>
        </p:nvSpPr>
        <p:spPr/>
        <p:txBody>
          <a:bodyPr/>
          <a:lstStyle/>
          <a:p>
            <a:fld id="{C1820EB3-92EE-104B-92CD-26C09B1518FE}" type="slidenum">
              <a:rPr lang="en-US" smtClean="0"/>
              <a:pPr/>
              <a:t>43</a:t>
            </a:fld>
            <a:endParaRPr lang="es-ES"/>
          </a:p>
        </p:txBody>
      </p:sp>
    </p:spTree>
    <p:extLst>
      <p:ext uri="{BB962C8B-B14F-4D97-AF65-F5344CB8AC3E}">
        <p14:creationId xmlns:p14="http://schemas.microsoft.com/office/powerpoint/2010/main" val="1297235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Características únicas</a:t>
            </a:r>
            <a:endParaRPr lang="es-ES" b="1"/>
          </a:p>
        </p:txBody>
      </p:sp>
      <p:sp>
        <p:nvSpPr>
          <p:cNvPr id="3" name="Content Placeholder 2"/>
          <p:cNvSpPr>
            <a:spLocks noGrp="1"/>
          </p:cNvSpPr>
          <p:nvPr>
            <p:ph idx="1"/>
          </p:nvPr>
        </p:nvSpPr>
        <p:spPr/>
        <p:txBody>
          <a:bodyPr/>
          <a:lstStyle/>
          <a:p>
            <a:pPr algn="just"/>
            <a:r>
              <a:rPr dirty="0"/>
              <a:t>Es invisible para el ojo inexperto</a:t>
            </a:r>
          </a:p>
          <a:p>
            <a:pPr algn="just"/>
            <a:r>
              <a:rPr dirty="0"/>
              <a:t>Es posible que deba ser interpretado por un especialista</a:t>
            </a:r>
          </a:p>
          <a:p>
            <a:pPr algn="just"/>
            <a:r>
              <a:rPr dirty="0"/>
              <a:t>Es altamente volátil</a:t>
            </a:r>
          </a:p>
          <a:p>
            <a:pPr algn="just"/>
            <a:r>
              <a:rPr dirty="0"/>
              <a:t>Puede ser </a:t>
            </a:r>
            <a:r>
              <a:rPr dirty="0" err="1"/>
              <a:t>alterad</a:t>
            </a:r>
            <a:r>
              <a:rPr lang="es-ES" dirty="0"/>
              <a:t>a</a:t>
            </a:r>
            <a:r>
              <a:rPr dirty="0"/>
              <a:t> o </a:t>
            </a:r>
            <a:r>
              <a:rPr dirty="0" err="1"/>
              <a:t>destruid</a:t>
            </a:r>
            <a:r>
              <a:rPr lang="es-ES" dirty="0"/>
              <a:t>a</a:t>
            </a:r>
            <a:r>
              <a:rPr dirty="0"/>
              <a:t> por el uso normal</a:t>
            </a:r>
          </a:p>
          <a:p>
            <a:pPr algn="just"/>
            <a:r>
              <a:rPr dirty="0"/>
              <a:t>Se puede copiar sin límites</a:t>
            </a:r>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44</a:t>
            </a:fld>
            <a:endParaRPr lang="es-ES"/>
          </a:p>
        </p:txBody>
      </p:sp>
    </p:spTree>
    <p:extLst>
      <p:ext uri="{BB962C8B-B14F-4D97-AF65-F5344CB8AC3E}">
        <p14:creationId xmlns:p14="http://schemas.microsoft.com/office/powerpoint/2010/main" val="3421540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800" b="1"/>
              <a:t>Consideraciones para prueba electrónica</a:t>
            </a:r>
            <a:endParaRPr lang="es-ES" sz="3800" b="1"/>
          </a:p>
        </p:txBody>
      </p:sp>
      <p:sp>
        <p:nvSpPr>
          <p:cNvPr id="3" name="Content Placeholder 2"/>
          <p:cNvSpPr>
            <a:spLocks noGrp="1"/>
          </p:cNvSpPr>
          <p:nvPr>
            <p:ph idx="1"/>
          </p:nvPr>
        </p:nvSpPr>
        <p:spPr>
          <a:xfrm>
            <a:off x="457200" y="1600200"/>
            <a:ext cx="8229600" cy="4857863"/>
          </a:xfrm>
        </p:spPr>
        <p:txBody>
          <a:bodyPr>
            <a:normAutofit fontScale="92500" lnSpcReduction="20000"/>
          </a:bodyPr>
          <a:lstStyle/>
          <a:p>
            <a:r>
              <a:rPr dirty="0"/>
              <a:t>Manejo por especialistas </a:t>
            </a:r>
          </a:p>
          <a:p>
            <a:r>
              <a:rPr dirty="0"/>
              <a:t>Evolución rápida de las fuentes de la prueba electrónica </a:t>
            </a:r>
            <a:endParaRPr lang="es-ES"/>
          </a:p>
          <a:p>
            <a:r>
              <a:rPr dirty="0"/>
              <a:t>Uso de procedimientos, técnicas y herramientas adecuados</a:t>
            </a:r>
            <a:endParaRPr lang="es-ES"/>
          </a:p>
          <a:p>
            <a:r>
              <a:rPr dirty="0"/>
              <a:t>Admisibilidad </a:t>
            </a:r>
            <a:endParaRPr lang="es-ES"/>
          </a:p>
          <a:p>
            <a:r>
              <a:rPr dirty="0"/>
              <a:t>Autenticidad </a:t>
            </a:r>
            <a:endParaRPr lang="es-ES"/>
          </a:p>
          <a:p>
            <a:r>
              <a:rPr dirty="0"/>
              <a:t>Integridad </a:t>
            </a:r>
            <a:endParaRPr lang="es-ES"/>
          </a:p>
          <a:p>
            <a:r>
              <a:rPr dirty="0"/>
              <a:t>Fiabilidad</a:t>
            </a:r>
          </a:p>
          <a:p>
            <a:r>
              <a:rPr dirty="0"/>
              <a:t>Credibilidad </a:t>
            </a:r>
            <a:endParaRPr lang="es-ES"/>
          </a:p>
          <a:p>
            <a:r>
              <a:rPr dirty="0"/>
              <a:t>Proporcionalidad </a:t>
            </a:r>
            <a:endParaRPr lang="es-E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45</a:t>
            </a:fld>
            <a:endParaRPr lang="es-ES"/>
          </a:p>
        </p:txBody>
      </p:sp>
    </p:spTree>
    <p:extLst>
      <p:ext uri="{BB962C8B-B14F-4D97-AF65-F5344CB8AC3E}">
        <p14:creationId xmlns:p14="http://schemas.microsoft.com/office/powerpoint/2010/main" val="3145727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Preguntas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46</a:t>
            </a:fld>
            <a:endParaRPr lang="es-ES"/>
          </a:p>
        </p:txBody>
      </p:sp>
    </p:spTree>
    <p:extLst>
      <p:ext uri="{BB962C8B-B14F-4D97-AF65-F5344CB8AC3E}">
        <p14:creationId xmlns:p14="http://schemas.microsoft.com/office/powerpoint/2010/main" val="32937641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err="1"/>
              <a:t>Parte</a:t>
            </a:r>
            <a:r>
              <a:rPr lang="en-GB" b="1" dirty="0"/>
              <a:t> dos</a:t>
            </a:r>
            <a:br>
              <a:rPr dirty="0"/>
            </a:br>
            <a:r>
              <a:rPr lang="en-GB" b="1" dirty="0" err="1"/>
              <a:t>Guía</a:t>
            </a:r>
            <a:r>
              <a:rPr lang="en-GB" b="1" dirty="0"/>
              <a:t> de </a:t>
            </a:r>
            <a:r>
              <a:rPr lang="en-GB" b="1" dirty="0" err="1"/>
              <a:t>Prueba</a:t>
            </a:r>
            <a:r>
              <a:rPr lang="en-GB" b="1" dirty="0"/>
              <a:t> </a:t>
            </a:r>
            <a:r>
              <a:rPr lang="en-GB" b="1" dirty="0" err="1"/>
              <a:t>Electrónica</a:t>
            </a:r>
            <a:br>
              <a:rPr dirty="0"/>
            </a:br>
            <a:r>
              <a:rPr lang="en-GB" b="1" dirty="0"/>
              <a:t>del </a:t>
            </a:r>
            <a:r>
              <a:rPr lang="en-GB" b="1" dirty="0" err="1"/>
              <a:t>Consejo</a:t>
            </a:r>
            <a:r>
              <a:rPr lang="en-GB" b="1" dirty="0"/>
              <a:t> de Europa</a:t>
            </a:r>
            <a:endParaRPr lang="es-E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dirty="0"/>
              <a:t>!</a:t>
            </a:r>
            <a:fld id="{CBD56858-EB0B-D04D-B23C-7A827FD60C9F}" type="slidenum">
              <a:rPr lang="en-US" smtClean="0"/>
              <a:pPr/>
              <a:t>47</a:t>
            </a:fld>
            <a:endParaRPr lang="es-ES" dirty="0"/>
          </a:p>
        </p:txBody>
      </p:sp>
    </p:spTree>
    <p:extLst>
      <p:ext uri="{BB962C8B-B14F-4D97-AF65-F5344CB8AC3E}">
        <p14:creationId xmlns:p14="http://schemas.microsoft.com/office/powerpoint/2010/main" val="30695786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428" y="-396923"/>
            <a:ext cx="4813904" cy="6833906"/>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48</a:t>
            </a:fld>
            <a:endParaRPr lang="es-ES" dirty="0"/>
          </a:p>
        </p:txBody>
      </p:sp>
    </p:spTree>
    <p:extLst>
      <p:ext uri="{BB962C8B-B14F-4D97-AF65-F5344CB8AC3E}">
        <p14:creationId xmlns:p14="http://schemas.microsoft.com/office/powerpoint/2010/main" val="2485088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5395"/>
          </a:xfrm>
        </p:spPr>
        <p:txBody>
          <a:bodyPr/>
          <a:lstStyle/>
          <a:p>
            <a:r>
              <a:rPr lang="en-US" b="1"/>
              <a:t>Prefacio para usar la guía</a:t>
            </a:r>
            <a:endParaRPr lang="es-ES" b="1"/>
          </a:p>
        </p:txBody>
      </p:sp>
      <p:sp>
        <p:nvSpPr>
          <p:cNvPr id="3" name="Content Placeholder 2"/>
          <p:cNvSpPr>
            <a:spLocks noGrp="1"/>
          </p:cNvSpPr>
          <p:nvPr>
            <p:ph idx="1"/>
          </p:nvPr>
        </p:nvSpPr>
        <p:spPr>
          <a:xfrm>
            <a:off x="457200" y="1349332"/>
            <a:ext cx="8229600" cy="4525963"/>
          </a:xfrm>
        </p:spPr>
        <p:txBody>
          <a:bodyPr>
            <a:normAutofit fontScale="85000" lnSpcReduction="10000"/>
          </a:bodyPr>
          <a:lstStyle/>
          <a:p>
            <a:pPr marL="447675" indent="-447675" algn="just"/>
            <a:r>
              <a:rPr dirty="0"/>
              <a:t>La guía se puede aplicar a todos los casos en los que se deben confiscar pruebas electrónicas. </a:t>
            </a:r>
          </a:p>
          <a:p>
            <a:pPr marL="447675" indent="-447675" algn="just"/>
            <a:r>
              <a:rPr dirty="0"/>
              <a:t>Cada país debe tener sus propios documentos legales y regulaciones en consideración al interpretar las medidas propuestas en este documento. Además, cada país debería agregar la información de contacto de sus propias unidades expertas. </a:t>
            </a:r>
          </a:p>
          <a:p>
            <a:pPr marL="447675" indent="-447675" algn="just"/>
            <a:r>
              <a:rPr dirty="0"/>
              <a:t>Una organización o agencia que desee aplicar los procedimientos recomendados debe determinar las responsabilidades de los pasos/acciones individuales de acuerdo con su estructura interna. </a:t>
            </a: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49</a:t>
            </a:fld>
            <a:endParaRPr lang="es-ES" dirty="0"/>
          </a:p>
        </p:txBody>
      </p:sp>
    </p:spTree>
    <p:extLst>
      <p:ext uri="{BB962C8B-B14F-4D97-AF65-F5344CB8AC3E}">
        <p14:creationId xmlns:p14="http://schemas.microsoft.com/office/powerpoint/2010/main" val="41074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err="1"/>
              <a:t>Parte</a:t>
            </a:r>
            <a:r>
              <a:rPr lang="en-GB" b="1" dirty="0"/>
              <a:t> </a:t>
            </a:r>
            <a:r>
              <a:rPr lang="en-GB" b="1" dirty="0" err="1"/>
              <a:t>uno</a:t>
            </a:r>
            <a:br>
              <a:rPr dirty="0"/>
            </a:br>
            <a:r>
              <a:rPr lang="en-GB" b="1" dirty="0"/>
              <a:t>Qué es una prueba electrónica</a:t>
            </a:r>
            <a:br>
              <a:rPr dirty="0"/>
            </a:br>
            <a:endParaRPr lang="es-E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dirty="0"/>
              <a:t>!</a:t>
            </a:r>
            <a:fld id="{CBD56858-EB0B-D04D-B23C-7A827FD60C9F}" type="slidenum">
              <a:rPr lang="en-US" smtClean="0"/>
              <a:pPr/>
              <a:t>5</a:t>
            </a:fld>
            <a:endParaRPr lang="es-E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776" y="1268760"/>
            <a:ext cx="6134100" cy="5256584"/>
          </a:xfrm>
        </p:spPr>
        <p:txBody>
          <a:bodyPr>
            <a:normAutofit fontScale="62500" lnSpcReduction="20000"/>
          </a:bodyPr>
          <a:lstStyle/>
          <a:p>
            <a:pPr algn="just">
              <a:lnSpc>
                <a:spcPct val="120000"/>
              </a:lnSpc>
            </a:pPr>
            <a:r>
              <a:rPr lang="en-GB" b="1"/>
              <a:t>La necesidad: </a:t>
            </a:r>
            <a:r>
              <a:rPr dirty="0"/>
              <a:t>Las solicitudes formuladas por los participantes en muchas actividades organizadas en el marco de los diferentes proyectos de ciberdelincuencia del Consejo de Europa, incluidos los proyectos conjuntos con la Unión Europea, señalan la necesidad de una mayor orientación en el tratamiento de las pruebas electrónicas. </a:t>
            </a:r>
            <a:endParaRPr lang="es-ES">
              <a:effectLst/>
            </a:endParaRPr>
          </a:p>
          <a:p>
            <a:pPr algn="just">
              <a:lnSpc>
                <a:spcPct val="120000"/>
              </a:lnSpc>
            </a:pPr>
            <a:r>
              <a:rPr dirty="0"/>
              <a:t>El proyecto Cybercrime@IPA, en cooperación con el Proyecto mundial sobre ciberdelincuencia, respalda el desarrollo continuo de un documento guía sobre la prueba electrónica </a:t>
            </a:r>
            <a:endParaRPr lang="es-ES">
              <a:effectLst/>
            </a:endParaRPr>
          </a:p>
          <a:p>
            <a:pPr algn="just">
              <a:lnSpc>
                <a:spcPct val="120000"/>
              </a:lnSpc>
            </a:pPr>
            <a:r>
              <a:rPr dirty="0"/>
              <a:t>Proporciona una herramienta importante para la aplicación de la ley y los jueces en sus esfuerzos por investigar, enjuiciar y juzgar la ciberdelincuencia. </a:t>
            </a:r>
            <a:endParaRPr lang="es-ES">
              <a:effectLst/>
            </a:endParaRPr>
          </a:p>
          <a:p>
            <a:pPr>
              <a:lnSpc>
                <a:spcPct val="110000"/>
              </a:lnSpc>
            </a:pPr>
            <a:endParaRPr lang="es-ES"/>
          </a:p>
        </p:txBody>
      </p:sp>
      <p:pic>
        <p:nvPicPr>
          <p:cNvPr id="4" name="Bild 3"/>
          <p:cNvPicPr>
            <a:picLocks noChangeAspect="1"/>
          </p:cNvPicPr>
          <p:nvPr/>
        </p:nvPicPr>
        <p:blipFill rotWithShape="1">
          <a:blip r:embed="rId3"/>
          <a:srcRect r="4673"/>
          <a:stretch/>
        </p:blipFill>
        <p:spPr>
          <a:xfrm>
            <a:off x="0" y="2017084"/>
            <a:ext cx="2552700" cy="2717800"/>
          </a:xfrm>
          <a:prstGeom prst="rect">
            <a:avLst/>
          </a:prstGeom>
        </p:spPr>
      </p:pic>
      <p:sp>
        <p:nvSpPr>
          <p:cNvPr id="10" name="Rectangle 2"/>
          <p:cNvSpPr>
            <a:spLocks noGrp="1"/>
          </p:cNvSpPr>
          <p:nvPr>
            <p:ph type="title"/>
          </p:nvPr>
        </p:nvSpPr>
        <p:spPr>
          <a:xfrm>
            <a:off x="457200" y="274638"/>
            <a:ext cx="8229600" cy="941997"/>
          </a:xfrm>
        </p:spPr>
        <p:txBody>
          <a:bodyPr/>
          <a:lstStyle/>
          <a:p>
            <a:pPr eaLnBrk="1" hangingPunct="1"/>
            <a:r>
              <a:rPr lang="en-GB" b="1"/>
              <a:t>Antecedentes de la guía </a:t>
            </a:r>
          </a:p>
        </p:txBody>
      </p:sp>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50</a:t>
            </a:fld>
            <a:endParaRPr lang="es-ES" dirty="0"/>
          </a:p>
        </p:txBody>
      </p:sp>
    </p:spTree>
    <p:extLst>
      <p:ext uri="{BB962C8B-B14F-4D97-AF65-F5344CB8AC3E}">
        <p14:creationId xmlns:p14="http://schemas.microsoft.com/office/powerpoint/2010/main" val="1401378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458" y="1484784"/>
            <a:ext cx="6131342" cy="4904416"/>
          </a:xfrm>
        </p:spPr>
        <p:txBody>
          <a:bodyPr>
            <a:normAutofit fontScale="85000" lnSpcReduction="20000"/>
          </a:bodyPr>
          <a:lstStyle/>
          <a:p>
            <a:pPr algn="just"/>
            <a:r>
              <a:rPr lang="en-GB" b="1"/>
              <a:t>El propósito: </a:t>
            </a:r>
            <a:r>
              <a:rPr dirty="0"/>
              <a:t>proporcionar apoyo y orientación en la identificación, manejo y examen de prueba electrónica. </a:t>
            </a:r>
            <a:endParaRPr lang="es-ES">
              <a:effectLst/>
            </a:endParaRPr>
          </a:p>
          <a:p>
            <a:pPr algn="just"/>
            <a:r>
              <a:rPr dirty="0"/>
              <a:t>No pretende ser un manual de instrucciones con instrucciones paso a paso sobre cómo tratar la prueba electrónica en todas las fases de una investigación. </a:t>
            </a:r>
            <a:endParaRPr lang="es-ES">
              <a:effectLst/>
            </a:endParaRPr>
          </a:p>
          <a:p>
            <a:pPr algn="just"/>
            <a:r>
              <a:rPr dirty="0"/>
              <a:t>Sin embargo, es principalmente un documento de nivel básico; algunas son secciones más detalladas que brindan consejos muy prácticos para especialistas. </a:t>
            </a:r>
            <a:endParaRPr lang="es-ES">
              <a:effectLst/>
            </a:endParaRPr>
          </a:p>
          <a:p>
            <a:pPr algn="just"/>
            <a:endParaRPr lang="es-ES"/>
          </a:p>
        </p:txBody>
      </p:sp>
      <p:pic>
        <p:nvPicPr>
          <p:cNvPr id="4" name="Bild 3"/>
          <p:cNvPicPr>
            <a:picLocks noChangeAspect="1"/>
          </p:cNvPicPr>
          <p:nvPr/>
        </p:nvPicPr>
        <p:blipFill rotWithShape="1">
          <a:blip r:embed="rId2"/>
          <a:srcRect l="1338"/>
          <a:stretch/>
        </p:blipFill>
        <p:spPr>
          <a:xfrm>
            <a:off x="107504" y="2430884"/>
            <a:ext cx="2511454" cy="2654300"/>
          </a:xfrm>
          <a:prstGeom prst="rect">
            <a:avLst/>
          </a:prstGeom>
        </p:spPr>
      </p:pic>
      <p:sp>
        <p:nvSpPr>
          <p:cNvPr id="12" name="Rectangle 2"/>
          <p:cNvSpPr>
            <a:spLocks noGrp="1"/>
          </p:cNvSpPr>
          <p:nvPr>
            <p:ph type="title"/>
          </p:nvPr>
        </p:nvSpPr>
        <p:spPr>
          <a:xfrm>
            <a:off x="457200" y="274638"/>
            <a:ext cx="8229600" cy="941997"/>
          </a:xfrm>
        </p:spPr>
        <p:txBody>
          <a:bodyPr/>
          <a:lstStyle/>
          <a:p>
            <a:pPr eaLnBrk="1" hangingPunct="1"/>
            <a:r>
              <a:rPr lang="en-GB" b="1"/>
              <a:t>Propósito de la guía </a:t>
            </a:r>
          </a:p>
        </p:txBody>
      </p:sp>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51</a:t>
            </a:fld>
            <a:endParaRPr lang="es-ES" dirty="0"/>
          </a:p>
        </p:txBody>
      </p:sp>
    </p:spTree>
    <p:extLst>
      <p:ext uri="{BB962C8B-B14F-4D97-AF65-F5344CB8AC3E}">
        <p14:creationId xmlns:p14="http://schemas.microsoft.com/office/powerpoint/2010/main" val="2568005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en-GB" sz="4000" b="1">
                <a:latin typeface="+mn-lt"/>
              </a:rPr>
              <a:t>Para quién está destinada la Guía</a:t>
            </a:r>
            <a:endParaRPr lang="es-ES" sz="4000">
              <a:latin typeface="+mn-lt"/>
            </a:endParaRPr>
          </a:p>
        </p:txBody>
      </p:sp>
      <p:sp>
        <p:nvSpPr>
          <p:cNvPr id="3" name="Content Placeholder 2"/>
          <p:cNvSpPr>
            <a:spLocks noGrp="1"/>
          </p:cNvSpPr>
          <p:nvPr>
            <p:ph idx="1"/>
          </p:nvPr>
        </p:nvSpPr>
        <p:spPr/>
        <p:txBody>
          <a:bodyPr>
            <a:normAutofit fontScale="92500" lnSpcReduction="10000"/>
          </a:bodyPr>
          <a:lstStyle/>
          <a:p>
            <a:pPr algn="just"/>
            <a:r>
              <a:rPr dirty="0"/>
              <a:t>Esta guía ha sido preparada para ser utilizada por países que están desarrollando su respuesta a la ciberdelincuencia y estableciendo reglas y protocolos para </a:t>
            </a:r>
            <a:r>
              <a:rPr dirty="0" err="1"/>
              <a:t>tratar</a:t>
            </a:r>
            <a:r>
              <a:rPr dirty="0"/>
              <a:t> la</a:t>
            </a:r>
            <a:r>
              <a:rPr lang="es-ES" dirty="0"/>
              <a:t>s</a:t>
            </a:r>
            <a:r>
              <a:rPr dirty="0"/>
              <a:t> </a:t>
            </a:r>
            <a:r>
              <a:rPr dirty="0" err="1"/>
              <a:t>prueba</a:t>
            </a:r>
            <a:r>
              <a:rPr lang="es-ES" dirty="0"/>
              <a:t>s</a:t>
            </a:r>
            <a:r>
              <a:rPr dirty="0"/>
              <a:t> </a:t>
            </a:r>
            <a:r>
              <a:rPr dirty="0" err="1"/>
              <a:t>electrónica</a:t>
            </a:r>
            <a:r>
              <a:rPr lang="es-ES" dirty="0"/>
              <a:t>s</a:t>
            </a:r>
            <a:r>
              <a:rPr dirty="0"/>
              <a:t>. </a:t>
            </a:r>
            <a:endParaRPr lang="es-ES" dirty="0"/>
          </a:p>
          <a:p>
            <a:pPr algn="just"/>
            <a:r>
              <a:rPr dirty="0"/>
              <a:t>La mayoría de las guías existentes se han creado para la comunidad de aplicación de la ley. </a:t>
            </a:r>
            <a:endParaRPr lang="es-ES" dirty="0"/>
          </a:p>
          <a:p>
            <a:pPr algn="just"/>
            <a:r>
              <a:rPr dirty="0"/>
              <a:t>Esta guía es para un público más amplio e incluye también a jueces, fiscales y otros en el sistema de justicia tales como investigadores del sector privado, abogados, notarios y empleados.</a:t>
            </a:r>
            <a:endParaRPr lang="es-ES" dirty="0"/>
          </a:p>
          <a:p>
            <a:pPr algn="just"/>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52</a:t>
            </a:fld>
            <a:endParaRPr lang="es-ES" dirty="0"/>
          </a:p>
        </p:txBody>
      </p:sp>
    </p:spTree>
    <p:extLst>
      <p:ext uri="{BB962C8B-B14F-4D97-AF65-F5344CB8AC3E}">
        <p14:creationId xmlns:p14="http://schemas.microsoft.com/office/powerpoint/2010/main" val="2808195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en-GB" sz="4000" b="1">
                <a:latin typeface="+mn-lt"/>
              </a:rPr>
              <a:t>Cómo se debe usar la guía</a:t>
            </a:r>
            <a:endParaRPr lang="es-ES" sz="4000">
              <a:latin typeface="+mn-lt"/>
            </a:endParaRPr>
          </a:p>
        </p:txBody>
      </p:sp>
      <p:sp>
        <p:nvSpPr>
          <p:cNvPr id="3" name="Content Placeholder 2"/>
          <p:cNvSpPr>
            <a:spLocks noGrp="1"/>
          </p:cNvSpPr>
          <p:nvPr>
            <p:ph idx="1"/>
          </p:nvPr>
        </p:nvSpPr>
        <p:spPr/>
        <p:txBody>
          <a:bodyPr>
            <a:normAutofit fontScale="92500" lnSpcReduction="10000"/>
          </a:bodyPr>
          <a:lstStyle/>
          <a:p>
            <a:pPr algn="just"/>
            <a:r>
              <a:rPr dirty="0"/>
              <a:t>Esta guía es para uso de quienes encuentran fuentes de pruebas electrónicas durante su trabajo y tienen la intención de utilizar la información adquirida de esas fuentes en el sistema de justicia de su país o para el uso en el sistema de justicia de otra jurisdicción. </a:t>
            </a:r>
            <a:endParaRPr lang="es-ES"/>
          </a:p>
          <a:p>
            <a:pPr algn="just"/>
            <a:r>
              <a:rPr dirty="0"/>
              <a:t>Esta guía debe verse como un documento modelo que los países pueden adaptar y personalizar según su legislación, práctica y procedimiento.</a:t>
            </a:r>
            <a:endParaRPr lang="es-ES"/>
          </a:p>
          <a:p>
            <a:pPr algn="just"/>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53</a:t>
            </a:fld>
            <a:endParaRPr lang="es-ES" dirty="0"/>
          </a:p>
        </p:txBody>
      </p:sp>
    </p:spTree>
    <p:extLst>
      <p:ext uri="{BB962C8B-B14F-4D97-AF65-F5344CB8AC3E}">
        <p14:creationId xmlns:p14="http://schemas.microsoft.com/office/powerpoint/2010/main" val="1666187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Cómo se debe usar la guía</a:t>
            </a:r>
            <a:endParaRPr lang="es-ES"/>
          </a:p>
        </p:txBody>
      </p:sp>
      <p:sp>
        <p:nvSpPr>
          <p:cNvPr id="3" name="Content Placeholder 2"/>
          <p:cNvSpPr>
            <a:spLocks noGrp="1"/>
          </p:cNvSpPr>
          <p:nvPr>
            <p:ph idx="1"/>
          </p:nvPr>
        </p:nvSpPr>
        <p:spPr/>
        <p:txBody>
          <a:bodyPr/>
          <a:lstStyle/>
          <a:p>
            <a:pPr marL="0" indent="0" algn="just">
              <a:buNone/>
            </a:pPr>
            <a:r>
              <a:rPr dirty="0"/>
              <a:t>La guía establece algunos principios generales para guiar al lector. Estos principios se ajustan a los generalmente aceptados internacionalmente como una buena práctica al tratar con pruebas </a:t>
            </a:r>
            <a:r>
              <a:rPr dirty="0" err="1"/>
              <a:t>electrónicas</a:t>
            </a:r>
            <a:r>
              <a:rPr dirty="0"/>
              <a:t>.</a:t>
            </a:r>
            <a:r>
              <a:rPr lang="es-ES" dirty="0"/>
              <a:t> </a:t>
            </a:r>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54</a:t>
            </a:fld>
            <a:endParaRPr lang="es-ES" dirty="0"/>
          </a:p>
        </p:txBody>
      </p:sp>
    </p:spTree>
    <p:extLst>
      <p:ext uri="{BB962C8B-B14F-4D97-AF65-F5344CB8AC3E}">
        <p14:creationId xmlns:p14="http://schemas.microsoft.com/office/powerpoint/2010/main" val="29291028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Cómo se debe usar la guía</a:t>
            </a:r>
            <a:endParaRPr lang="es-ES"/>
          </a:p>
        </p:txBody>
      </p:sp>
      <p:sp>
        <p:nvSpPr>
          <p:cNvPr id="3" name="Content Placeholder 2"/>
          <p:cNvSpPr>
            <a:spLocks noGrp="1"/>
          </p:cNvSpPr>
          <p:nvPr>
            <p:ph idx="1"/>
          </p:nvPr>
        </p:nvSpPr>
        <p:spPr/>
        <p:txBody>
          <a:bodyPr>
            <a:normAutofit fontScale="92500"/>
          </a:bodyPr>
          <a:lstStyle/>
          <a:p>
            <a:r>
              <a:rPr dirty="0"/>
              <a:t>El lector debe asegurarse de que esté completamente familiarizado con las leyes en su propio país que se ocupan de las pruebas electrónicas y su admisibilidad. </a:t>
            </a:r>
            <a:endParaRPr lang="es-ES"/>
          </a:p>
          <a:p>
            <a:r>
              <a:rPr dirty="0"/>
              <a:t>La ley nacional es la principal fuente de referencia en todas las circunstancias. No se espera que el consejo dado en la guía pueda contravenir cualquier legislación nacional en términos de aspectos prácticos de tratar con dicha prueba. </a:t>
            </a:r>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55</a:t>
            </a:fld>
            <a:endParaRPr lang="es-ES" dirty="0"/>
          </a:p>
        </p:txBody>
      </p:sp>
    </p:spTree>
    <p:extLst>
      <p:ext uri="{BB962C8B-B14F-4D97-AF65-F5344CB8AC3E}">
        <p14:creationId xmlns:p14="http://schemas.microsoft.com/office/powerpoint/2010/main" val="977561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Cómo se debe usar la guía</a:t>
            </a:r>
            <a:endParaRPr lang="es-ES"/>
          </a:p>
        </p:txBody>
      </p:sp>
      <p:sp>
        <p:nvSpPr>
          <p:cNvPr id="3" name="Content Placeholder 2"/>
          <p:cNvSpPr>
            <a:spLocks noGrp="1"/>
          </p:cNvSpPr>
          <p:nvPr>
            <p:ph idx="1"/>
          </p:nvPr>
        </p:nvSpPr>
        <p:spPr>
          <a:xfrm>
            <a:off x="457200" y="1600200"/>
            <a:ext cx="8229600" cy="4871417"/>
          </a:xfrm>
        </p:spPr>
        <p:txBody>
          <a:bodyPr>
            <a:normAutofit fontScale="85000" lnSpcReduction="10000"/>
          </a:bodyPr>
          <a:lstStyle/>
          <a:p>
            <a:pPr algn="just"/>
            <a:r>
              <a:rPr dirty="0"/>
              <a:t>La guía se divide en secciones cronológicas que apuntan a brindar apoyo a cualquier persona que se ocupe de la prueba electrónica. </a:t>
            </a:r>
            <a:endParaRPr lang="es-ES"/>
          </a:p>
          <a:p>
            <a:pPr algn="just"/>
            <a:r>
              <a:rPr dirty="0"/>
              <a:t>Estas cubren todas las etapas desde la identificación inicial de las fuentes de prueba potencial, hasta el registro y la confiscación de datos, incluida la captura desde Internet, y hasta el análisis, la preparación y la presentación de pruebas. </a:t>
            </a:r>
            <a:endParaRPr lang="es-ES"/>
          </a:p>
          <a:p>
            <a:pPr algn="just"/>
            <a:r>
              <a:rPr dirty="0"/>
              <a:t>Luego sigue secciones especializadas para agentes del orden público, fiscales, jueces e investigadores del sector privado, abogados, notarios y empleados.</a:t>
            </a: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56</a:t>
            </a:fld>
            <a:endParaRPr lang="es-ES" dirty="0"/>
          </a:p>
        </p:txBody>
      </p:sp>
    </p:spTree>
    <p:extLst>
      <p:ext uri="{BB962C8B-B14F-4D97-AF65-F5344CB8AC3E}">
        <p14:creationId xmlns:p14="http://schemas.microsoft.com/office/powerpoint/2010/main" val="705346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Símbolos del documento</a:t>
            </a:r>
            <a:endParaRPr lang="es-ES"/>
          </a:p>
        </p:txBody>
      </p:sp>
      <p:sp>
        <p:nvSpPr>
          <p:cNvPr id="3" name="Content Placeholder 2"/>
          <p:cNvSpPr>
            <a:spLocks noGrp="1"/>
          </p:cNvSpPr>
          <p:nvPr>
            <p:ph idx="1"/>
          </p:nvPr>
        </p:nvSpPr>
        <p:spPr/>
        <p:txBody>
          <a:bodyPr/>
          <a:lstStyle/>
          <a:p>
            <a:endParaRPr lang="en-US"/>
          </a:p>
          <a:p>
            <a:endParaRPr lang="en-US"/>
          </a:p>
          <a:p>
            <a:endParaRPr lang="en-US"/>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33526" y="1930614"/>
            <a:ext cx="977999" cy="908306"/>
          </a:xfrm>
          <a:prstGeom prst="rect">
            <a:avLst/>
          </a:prstGeom>
          <a:noFill/>
        </p:spPr>
      </p:pic>
      <p:pic>
        <p:nvPicPr>
          <p:cNvPr id="6"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408282" y="1840312"/>
            <a:ext cx="890841" cy="867867"/>
          </a:xfrm>
          <a:prstGeom prst="rect">
            <a:avLst/>
          </a:prstGeom>
          <a:noFill/>
          <a:ln>
            <a:noFill/>
          </a:ln>
        </p:spPr>
      </p:pic>
      <p:pic>
        <p:nvPicPr>
          <p:cNvPr id="7" name="Picture 6" descr="C:\Users\URASMUSSEN\AppData\Local\Microsoft\Windows\Temporary Internet Files\Content.Word\gnome_terminal-1.png"/>
          <p:cNvPicPr/>
          <p:nvPr/>
        </p:nvPicPr>
        <p:blipFill>
          <a:blip r:embed="rId4">
            <a:extLst>
              <a:ext uri="{28A0092B-C50C-407E-A947-70E740481C1C}">
                <a14:useLocalDpi xmlns:a14="http://schemas.microsoft.com/office/drawing/2010/main" val="0"/>
              </a:ext>
            </a:extLst>
          </a:blip>
          <a:srcRect/>
          <a:stretch>
            <a:fillRect/>
          </a:stretch>
        </p:blipFill>
        <p:spPr bwMode="auto">
          <a:xfrm>
            <a:off x="6274974" y="1930614"/>
            <a:ext cx="839595" cy="777565"/>
          </a:xfrm>
          <a:prstGeom prst="rect">
            <a:avLst/>
          </a:prstGeom>
          <a:noFill/>
          <a:ln>
            <a:noFill/>
          </a:ln>
        </p:spPr>
      </p:pic>
      <p:pic>
        <p:nvPicPr>
          <p:cNvPr id="8" name="Grafik 87"/>
          <p:cNvPicPr/>
          <p:nvPr/>
        </p:nvPicPr>
        <p:blipFill>
          <a:blip r:embed="rId5">
            <a:extLst>
              <a:ext uri="{28A0092B-C50C-407E-A947-70E740481C1C}">
                <a14:useLocalDpi xmlns:a14="http://schemas.microsoft.com/office/drawing/2010/main" val="0"/>
              </a:ext>
            </a:extLst>
          </a:blip>
          <a:stretch>
            <a:fillRect/>
          </a:stretch>
        </p:blipFill>
        <p:spPr>
          <a:xfrm>
            <a:off x="833526" y="4031337"/>
            <a:ext cx="949495" cy="1060420"/>
          </a:xfrm>
          <a:prstGeom prst="rect">
            <a:avLst/>
          </a:prstGeom>
        </p:spPr>
      </p:pic>
      <p:pic>
        <p:nvPicPr>
          <p:cNvPr id="9" name="Grafik 397"/>
          <p:cNvPicPr/>
          <p:nvPr/>
        </p:nvPicPr>
        <p:blipFill>
          <a:blip r:embed="rId6">
            <a:extLst>
              <a:ext uri="{28A0092B-C50C-407E-A947-70E740481C1C}">
                <a14:useLocalDpi xmlns:a14="http://schemas.microsoft.com/office/drawing/2010/main" val="0"/>
              </a:ext>
            </a:extLst>
          </a:blip>
          <a:stretch>
            <a:fillRect/>
          </a:stretch>
        </p:blipFill>
        <p:spPr>
          <a:xfrm>
            <a:off x="3501333" y="4034252"/>
            <a:ext cx="1007392" cy="1048166"/>
          </a:xfrm>
          <a:prstGeom prst="rect">
            <a:avLst/>
          </a:prstGeom>
        </p:spPr>
      </p:pic>
      <p:pic>
        <p:nvPicPr>
          <p:cNvPr id="10" name="Grafik 398"/>
          <p:cNvPicPr/>
          <p:nvPr/>
        </p:nvPicPr>
        <p:blipFill>
          <a:blip r:embed="rId7">
            <a:extLst>
              <a:ext uri="{28A0092B-C50C-407E-A947-70E740481C1C}">
                <a14:useLocalDpi xmlns:a14="http://schemas.microsoft.com/office/drawing/2010/main" val="0"/>
              </a:ext>
            </a:extLst>
          </a:blip>
          <a:stretch>
            <a:fillRect/>
          </a:stretch>
        </p:blipFill>
        <p:spPr>
          <a:xfrm>
            <a:off x="6259165" y="4034255"/>
            <a:ext cx="1036089" cy="1048163"/>
          </a:xfrm>
          <a:prstGeom prst="rect">
            <a:avLst/>
          </a:prstGeom>
        </p:spPr>
      </p:pic>
      <p:sp>
        <p:nvSpPr>
          <p:cNvPr id="11" name="TextBox 10"/>
          <p:cNvSpPr txBox="1"/>
          <p:nvPr/>
        </p:nvSpPr>
        <p:spPr>
          <a:xfrm>
            <a:off x="719007" y="2934411"/>
            <a:ext cx="1303324" cy="369332"/>
          </a:xfrm>
          <a:prstGeom prst="rect">
            <a:avLst/>
          </a:prstGeom>
          <a:noFill/>
        </p:spPr>
        <p:txBody>
          <a:bodyPr wrap="none" rtlCol="0">
            <a:spAutoFit/>
          </a:bodyPr>
          <a:lstStyle/>
          <a:p>
            <a:pPr algn="ctr"/>
            <a:r>
              <a:rPr dirty="0"/>
              <a:t>Información</a:t>
            </a:r>
            <a:endParaRPr lang="es-ES"/>
          </a:p>
        </p:txBody>
      </p:sp>
      <p:sp>
        <p:nvSpPr>
          <p:cNvPr id="12" name="TextBox 11"/>
          <p:cNvSpPr txBox="1"/>
          <p:nvPr/>
        </p:nvSpPr>
        <p:spPr>
          <a:xfrm>
            <a:off x="3197173" y="2838920"/>
            <a:ext cx="1319784" cy="646331"/>
          </a:xfrm>
          <a:prstGeom prst="rect">
            <a:avLst/>
          </a:prstGeom>
          <a:noFill/>
        </p:spPr>
        <p:txBody>
          <a:bodyPr wrap="none" rtlCol="0">
            <a:spAutoFit/>
          </a:bodyPr>
          <a:lstStyle/>
          <a:p>
            <a:pPr algn="ctr"/>
            <a:r>
              <a:rPr dirty="0" err="1"/>
              <a:t>Información</a:t>
            </a:r>
            <a:endParaRPr lang="es-ES" dirty="0"/>
          </a:p>
          <a:p>
            <a:pPr algn="ctr"/>
            <a:r>
              <a:rPr lang="es-ES" dirty="0"/>
              <a:t>importante</a:t>
            </a:r>
          </a:p>
        </p:txBody>
      </p:sp>
      <p:sp>
        <p:nvSpPr>
          <p:cNvPr id="13" name="TextBox 12"/>
          <p:cNvSpPr txBox="1"/>
          <p:nvPr/>
        </p:nvSpPr>
        <p:spPr>
          <a:xfrm>
            <a:off x="5711607" y="2838920"/>
            <a:ext cx="1863972" cy="646331"/>
          </a:xfrm>
          <a:prstGeom prst="rect">
            <a:avLst/>
          </a:prstGeom>
          <a:noFill/>
        </p:spPr>
        <p:txBody>
          <a:bodyPr wrap="none" rtlCol="0">
            <a:spAutoFit/>
          </a:bodyPr>
          <a:lstStyle/>
          <a:p>
            <a:pPr algn="ctr"/>
            <a:r>
              <a:rPr lang="es-ES" dirty="0"/>
              <a:t>Información </a:t>
            </a:r>
          </a:p>
          <a:p>
            <a:pPr algn="ctr"/>
            <a:r>
              <a:rPr lang="es-ES" dirty="0"/>
              <a:t>a</a:t>
            </a:r>
            <a:r>
              <a:rPr dirty="0" err="1"/>
              <a:t>ltamente</a:t>
            </a:r>
            <a:r>
              <a:rPr dirty="0"/>
              <a:t> </a:t>
            </a:r>
            <a:r>
              <a:rPr dirty="0" err="1"/>
              <a:t>técnic</a:t>
            </a:r>
            <a:r>
              <a:rPr lang="es-ES" dirty="0"/>
              <a:t>a</a:t>
            </a:r>
            <a:endParaRPr dirty="0"/>
          </a:p>
        </p:txBody>
      </p:sp>
      <p:sp>
        <p:nvSpPr>
          <p:cNvPr id="14" name="TextBox 13"/>
          <p:cNvSpPr txBox="1"/>
          <p:nvPr/>
        </p:nvSpPr>
        <p:spPr>
          <a:xfrm>
            <a:off x="732996" y="5262694"/>
            <a:ext cx="1275350" cy="646331"/>
          </a:xfrm>
          <a:prstGeom prst="rect">
            <a:avLst/>
          </a:prstGeom>
          <a:noFill/>
        </p:spPr>
        <p:txBody>
          <a:bodyPr wrap="none" rtlCol="0">
            <a:spAutoFit/>
          </a:bodyPr>
          <a:lstStyle/>
          <a:p>
            <a:pPr algn="ctr"/>
            <a:r>
              <a:rPr lang="es-ES" dirty="0"/>
              <a:t>Alumno de</a:t>
            </a:r>
          </a:p>
          <a:p>
            <a:pPr algn="ctr"/>
            <a:r>
              <a:rPr lang="es-ES" dirty="0"/>
              <a:t>nivel básico</a:t>
            </a:r>
          </a:p>
        </p:txBody>
      </p:sp>
      <p:sp>
        <p:nvSpPr>
          <p:cNvPr id="15" name="TextBox 14"/>
          <p:cNvSpPr txBox="1"/>
          <p:nvPr/>
        </p:nvSpPr>
        <p:spPr>
          <a:xfrm>
            <a:off x="3238721" y="5269499"/>
            <a:ext cx="1564339" cy="646331"/>
          </a:xfrm>
          <a:prstGeom prst="rect">
            <a:avLst/>
          </a:prstGeom>
          <a:noFill/>
        </p:spPr>
        <p:txBody>
          <a:bodyPr wrap="none" rtlCol="0">
            <a:spAutoFit/>
          </a:bodyPr>
          <a:lstStyle/>
          <a:p>
            <a:pPr algn="ctr"/>
            <a:r>
              <a:rPr lang="es-ES" dirty="0"/>
              <a:t>Alumno de</a:t>
            </a:r>
          </a:p>
          <a:p>
            <a:pPr algn="ctr"/>
            <a:r>
              <a:rPr lang="es-ES" dirty="0"/>
              <a:t>nivel avanzado</a:t>
            </a:r>
          </a:p>
        </p:txBody>
      </p:sp>
      <p:sp>
        <p:nvSpPr>
          <p:cNvPr id="16" name="TextBox 15"/>
          <p:cNvSpPr txBox="1"/>
          <p:nvPr/>
        </p:nvSpPr>
        <p:spPr>
          <a:xfrm>
            <a:off x="5916653" y="5269499"/>
            <a:ext cx="1708480" cy="646331"/>
          </a:xfrm>
          <a:prstGeom prst="rect">
            <a:avLst/>
          </a:prstGeom>
          <a:noFill/>
        </p:spPr>
        <p:txBody>
          <a:bodyPr wrap="none" rtlCol="0">
            <a:spAutoFit/>
          </a:bodyPr>
          <a:lstStyle/>
          <a:p>
            <a:pPr algn="ctr"/>
            <a:r>
              <a:rPr lang="es-ES" dirty="0"/>
              <a:t>Alumno de nivel</a:t>
            </a:r>
          </a:p>
          <a:p>
            <a:pPr algn="ctr"/>
            <a:r>
              <a:rPr lang="es-ES" dirty="0"/>
              <a:t>e</a:t>
            </a:r>
            <a:r>
              <a:rPr dirty="0" err="1"/>
              <a:t>specializado</a:t>
            </a: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57</a:t>
            </a:fld>
            <a:endParaRPr lang="es-ES" dirty="0"/>
          </a:p>
        </p:txBody>
      </p:sp>
    </p:spTree>
    <p:extLst>
      <p:ext uri="{BB962C8B-B14F-4D97-AF65-F5344CB8AC3E}">
        <p14:creationId xmlns:p14="http://schemas.microsoft.com/office/powerpoint/2010/main" val="3251237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a:buFont typeface="+mj-lt"/>
              <a:buAutoNum type="arabicPeriod"/>
            </a:pPr>
            <a:r>
              <a:rPr dirty="0"/>
              <a:t>Introducción</a:t>
            </a:r>
          </a:p>
          <a:p>
            <a:pPr marL="514350" indent="-514350">
              <a:buFont typeface="+mj-lt"/>
              <a:buAutoNum type="arabicPeriod"/>
            </a:pPr>
            <a:r>
              <a:rPr dirty="0"/>
              <a:t>Fuentes de </a:t>
            </a:r>
            <a:r>
              <a:rPr lang="es-ES" dirty="0"/>
              <a:t>prueba</a:t>
            </a:r>
            <a:endParaRPr dirty="0"/>
          </a:p>
          <a:p>
            <a:pPr marL="514350" indent="-514350">
              <a:buFont typeface="+mj-lt"/>
              <a:buAutoNum type="arabicPeriod"/>
            </a:pPr>
            <a:r>
              <a:rPr dirty="0"/>
              <a:t>Registro y confiscación – in situ/sospechoso</a:t>
            </a:r>
          </a:p>
          <a:p>
            <a:pPr marL="514350" indent="-514350">
              <a:buFont typeface="+mj-lt"/>
              <a:buAutoNum type="arabicPeriod"/>
            </a:pPr>
            <a:r>
              <a:rPr dirty="0"/>
              <a:t>Captura de prueba de Internet</a:t>
            </a:r>
          </a:p>
          <a:p>
            <a:pPr marL="514350" indent="-514350">
              <a:buFont typeface="+mj-lt"/>
              <a:buAutoNum type="arabicPeriod"/>
            </a:pPr>
            <a:r>
              <a:rPr dirty="0"/>
              <a:t>Datos en poder de terceros</a:t>
            </a:r>
          </a:p>
          <a:p>
            <a:pPr marL="514350" indent="-514350">
              <a:buFont typeface="+mj-lt"/>
              <a:buAutoNum type="arabicPeriod"/>
            </a:pPr>
            <a:r>
              <a:rPr dirty="0"/>
              <a:t>Análisis de la prueba</a:t>
            </a:r>
          </a:p>
          <a:p>
            <a:pPr marL="514350" indent="-514350">
              <a:buFont typeface="+mj-lt"/>
              <a:buAutoNum type="arabicPeriod"/>
            </a:pPr>
            <a:r>
              <a:rPr dirty="0"/>
              <a:t>Preparación y presentación de la prueba</a:t>
            </a:r>
          </a:p>
          <a:p>
            <a:pPr marL="514350" indent="-514350">
              <a:buFont typeface="+mj-lt"/>
              <a:buAutoNum type="arabicPeriod"/>
            </a:pPr>
            <a:r>
              <a:rPr dirty="0"/>
              <a:t>Jurisdicción</a:t>
            </a:r>
          </a:p>
          <a:p>
            <a:pPr marL="514350" indent="-514350">
              <a:buFont typeface="+mj-lt"/>
              <a:buAutoNum type="arabicPeriod"/>
            </a:pPr>
            <a:r>
              <a:rPr dirty="0"/>
              <a:t>Consideraciones específicas de roles</a:t>
            </a:r>
          </a:p>
          <a:p>
            <a:pPr marL="514350" indent="-514350">
              <a:buFont typeface="+mj-lt"/>
              <a:buAutoNum type="arabicPeriod"/>
            </a:pPr>
            <a:r>
              <a:rPr dirty="0"/>
              <a:t>Casos</a:t>
            </a:r>
          </a:p>
          <a:p>
            <a:pPr marL="514350" indent="-514350">
              <a:buFont typeface="+mj-lt"/>
              <a:buAutoNum type="arabicPeriod"/>
            </a:pPr>
            <a:r>
              <a:rPr dirty="0"/>
              <a:t>Glosario</a:t>
            </a:r>
          </a:p>
          <a:p>
            <a:pPr marL="514350" indent="-514350">
              <a:buFont typeface="+mj-lt"/>
              <a:buAutoNum type="arabicPeriod"/>
            </a:pPr>
            <a:r>
              <a:rPr dirty="0"/>
              <a:t>Información adicional</a:t>
            </a:r>
          </a:p>
          <a:p>
            <a:pPr marL="514350" indent="-514350">
              <a:buFont typeface="+mj-lt"/>
              <a:buAutoNum type="arabicPeriod"/>
            </a:pPr>
            <a:r>
              <a:rPr dirty="0"/>
              <a:t>Apéndices</a:t>
            </a:r>
          </a:p>
          <a:p>
            <a:pPr marL="514350" indent="-514350">
              <a:buFont typeface="+mj-lt"/>
              <a:buAutoNum type="arabicPeriod"/>
            </a:pPr>
            <a:endParaRPr lang="es-ES" dirty="0"/>
          </a:p>
        </p:txBody>
      </p:sp>
      <p:sp>
        <p:nvSpPr>
          <p:cNvPr id="5" name="Rectangle 2"/>
          <p:cNvSpPr txBox="1">
            <a:spLocks/>
          </p:cNvSpPr>
          <p:nvPr/>
        </p:nvSpPr>
        <p:spPr>
          <a:xfrm>
            <a:off x="457200" y="274638"/>
            <a:ext cx="8229600" cy="94199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b="1"/>
              <a:t>Estructura y contenido de la guía </a:t>
            </a:r>
          </a:p>
        </p:txBody>
      </p:sp>
      <p:pic>
        <p:nvPicPr>
          <p:cNvPr id="6" name="Bild 3"/>
          <p:cNvPicPr>
            <a:picLocks noChangeAspect="1"/>
          </p:cNvPicPr>
          <p:nvPr/>
        </p:nvPicPr>
        <p:blipFill rotWithShape="1">
          <a:blip r:embed="rId2"/>
          <a:srcRect r="4673"/>
          <a:stretch/>
        </p:blipFill>
        <p:spPr>
          <a:xfrm>
            <a:off x="6591300" y="4140200"/>
            <a:ext cx="2552700" cy="2717800"/>
          </a:xfrm>
          <a:prstGeom prst="rect">
            <a:avLst/>
          </a:prstGeom>
        </p:spPr>
      </p:pic>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58</a:t>
            </a:fld>
            <a:endParaRPr lang="es-ES" dirty="0"/>
          </a:p>
        </p:txBody>
      </p:sp>
    </p:spTree>
    <p:extLst>
      <p:ext uri="{BB962C8B-B14F-4D97-AF65-F5344CB8AC3E}">
        <p14:creationId xmlns:p14="http://schemas.microsoft.com/office/powerpoint/2010/main" val="1836045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0657"/>
            <a:ext cx="8229600" cy="1143000"/>
          </a:xfrm>
        </p:spPr>
        <p:txBody>
          <a:bodyPr>
            <a:normAutofit/>
          </a:bodyPr>
          <a:lstStyle/>
          <a:p>
            <a:r>
              <a:rPr lang="de-DE" b="1"/>
              <a:t>Apéndices</a:t>
            </a:r>
            <a:r>
              <a:rPr dirty="0"/>
              <a:t> </a:t>
            </a:r>
            <a:endParaRPr lang="es-ES" b="1"/>
          </a:p>
        </p:txBody>
      </p:sp>
      <p:sp>
        <p:nvSpPr>
          <p:cNvPr id="3" name="Inhaltsplatzhalter 2"/>
          <p:cNvSpPr>
            <a:spLocks noGrp="1"/>
          </p:cNvSpPr>
          <p:nvPr>
            <p:ph idx="1"/>
          </p:nvPr>
        </p:nvSpPr>
        <p:spPr>
          <a:xfrm>
            <a:off x="457200" y="1955800"/>
            <a:ext cx="8518880" cy="4525963"/>
          </a:xfrm>
        </p:spPr>
        <p:txBody>
          <a:bodyPr>
            <a:normAutofit fontScale="77500" lnSpcReduction="20000"/>
          </a:bodyPr>
          <a:lstStyle/>
          <a:p>
            <a:pPr marL="0" indent="0">
              <a:buNone/>
            </a:pPr>
            <a:r>
              <a:rPr lang="en-US" sz="2400" b="1"/>
              <a:t>Apéndice A </a:t>
            </a:r>
            <a:r>
              <a:rPr dirty="0"/>
              <a:t>– Diagrama de flujo de aplicación de ley de registro y confiscación</a:t>
            </a:r>
          </a:p>
          <a:p>
            <a:pPr marL="0" indent="0">
              <a:buNone/>
            </a:pPr>
            <a:r>
              <a:rPr lang="en-US" sz="2400" b="1"/>
              <a:t>Apéndice B </a:t>
            </a:r>
            <a:r>
              <a:rPr dirty="0"/>
              <a:t>– Diagrama de flujo forense en vivo</a:t>
            </a:r>
          </a:p>
          <a:p>
            <a:pPr marL="0" indent="0">
              <a:buNone/>
            </a:pPr>
            <a:r>
              <a:rPr lang="en-US" sz="2400" b="1"/>
              <a:t>Apéndice C </a:t>
            </a:r>
            <a:r>
              <a:rPr dirty="0"/>
              <a:t>– Diagrama de flujo de preparación del sector privado</a:t>
            </a:r>
          </a:p>
          <a:p>
            <a:pPr marL="0" indent="0">
              <a:buNone/>
            </a:pPr>
            <a:r>
              <a:rPr lang="en-US" sz="2400" b="1"/>
              <a:t>Apéndice D </a:t>
            </a:r>
            <a:r>
              <a:rPr dirty="0"/>
              <a:t>– Diagrama de flujo de registro y confiscación del sector privado</a:t>
            </a:r>
            <a:r>
              <a:rPr lang="en-US" sz="2400"/>
              <a:t> </a:t>
            </a:r>
            <a:endParaRPr lang="es-ES" sz="2400">
              <a:effectLst/>
            </a:endParaRPr>
          </a:p>
          <a:p>
            <a:pPr marL="0" indent="0">
              <a:buNone/>
            </a:pPr>
            <a:r>
              <a:rPr lang="en-US" sz="2400" b="1"/>
              <a:t>Apéndice E </a:t>
            </a:r>
            <a:r>
              <a:rPr dirty="0"/>
              <a:t>– Adquisición del diagrama de flujo de pruebas digitales</a:t>
            </a:r>
            <a:r>
              <a:rPr lang="en-US" sz="2400"/>
              <a:t> </a:t>
            </a:r>
          </a:p>
          <a:p>
            <a:pPr marL="0" indent="0">
              <a:buNone/>
            </a:pPr>
            <a:r>
              <a:rPr lang="en-US" sz="2400" b="1"/>
              <a:t>Apéndice F </a:t>
            </a:r>
            <a:r>
              <a:rPr dirty="0"/>
              <a:t>– Registro de la cadena de custodia</a:t>
            </a:r>
          </a:p>
          <a:p>
            <a:pPr marL="0" indent="0">
              <a:buNone/>
            </a:pPr>
            <a:r>
              <a:rPr lang="en-US" sz="2400" b="1"/>
              <a:t>Apéndice G </a:t>
            </a:r>
            <a:r>
              <a:rPr dirty="0"/>
              <a:t>– Cuestionario del custodio</a:t>
            </a:r>
          </a:p>
          <a:p>
            <a:pPr marL="0" indent="0">
              <a:buNone/>
            </a:pPr>
            <a:r>
              <a:rPr lang="en-US" sz="2400" b="1"/>
              <a:t>Apéndice H </a:t>
            </a:r>
            <a:r>
              <a:rPr dirty="0"/>
              <a:t>– Etiquetas de prueba de la plantilla</a:t>
            </a:r>
            <a:r>
              <a:rPr lang="en-US" sz="2400"/>
              <a:t> </a:t>
            </a:r>
            <a:endParaRPr lang="es-ES" sz="2400">
              <a:effectLst/>
            </a:endParaRPr>
          </a:p>
          <a:p>
            <a:pPr marL="0" indent="0">
              <a:buNone/>
            </a:pPr>
            <a:r>
              <a:rPr lang="en-US" sz="2400" b="1"/>
              <a:t>Apéndice I </a:t>
            </a:r>
            <a:r>
              <a:rPr dirty="0"/>
              <a:t>– Hoja de adquisición</a:t>
            </a:r>
            <a:r>
              <a:rPr lang="en-US" sz="2400"/>
              <a:t> </a:t>
            </a:r>
            <a:endParaRPr lang="es-ES">
              <a:effectLst/>
            </a:endParaRPr>
          </a:p>
          <a:p>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59</a:t>
            </a:fld>
            <a:endParaRPr lang="es-ES" dirty="0"/>
          </a:p>
        </p:txBody>
      </p:sp>
    </p:spTree>
    <p:extLst>
      <p:ext uri="{BB962C8B-B14F-4D97-AF65-F5344CB8AC3E}">
        <p14:creationId xmlns:p14="http://schemas.microsoft.com/office/powerpoint/2010/main" val="2836127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6</a:t>
            </a:fld>
            <a:endParaRPr lang="es-ES" dirty="0"/>
          </a:p>
        </p:txBody>
      </p:sp>
      <p:pic>
        <p:nvPicPr>
          <p:cNvPr id="3" name="Picture 2"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1" name="TextBox 50"/>
          <p:cNvSpPr txBox="1"/>
          <p:nvPr/>
        </p:nvSpPr>
        <p:spPr>
          <a:xfrm>
            <a:off x="2985012" y="3105033"/>
            <a:ext cx="3069285" cy="584776"/>
          </a:xfrm>
          <a:prstGeom prst="rect">
            <a:avLst/>
          </a:prstGeom>
          <a:noFill/>
        </p:spPr>
        <p:txBody>
          <a:bodyPr wrap="square" rtlCol="0">
            <a:spAutoFit/>
          </a:bodyPr>
          <a:lstStyle/>
          <a:p>
            <a:pPr algn="ctr"/>
            <a:r>
              <a:rPr lang="en-US" sz="3200" b="1" dirty="0"/>
              <a:t>EJEMPLOS</a:t>
            </a:r>
            <a:endParaRPr lang="es-ES" sz="3200" b="1"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El Convenio de Budapest</a:t>
            </a:r>
            <a:endParaRPr lang="es-ES" b="1"/>
          </a:p>
        </p:txBody>
      </p:sp>
      <p:sp>
        <p:nvSpPr>
          <p:cNvPr id="3" name="Content Placeholder 2"/>
          <p:cNvSpPr>
            <a:spLocks noGrp="1"/>
          </p:cNvSpPr>
          <p:nvPr>
            <p:ph idx="1"/>
          </p:nvPr>
        </p:nvSpPr>
        <p:spPr/>
        <p:txBody>
          <a:bodyPr/>
          <a:lstStyle/>
          <a:p>
            <a:pPr marL="0" indent="0" algn="just">
              <a:buNone/>
            </a:pPr>
            <a:r>
              <a:rPr dirty="0"/>
              <a:t>El Convenio de Budapest ofrece muchas disposiciones para mejorar las investigaciones en las que está involucrada la prueba </a:t>
            </a:r>
            <a:r>
              <a:rPr dirty="0" err="1"/>
              <a:t>electrónica</a:t>
            </a:r>
            <a:r>
              <a:rPr dirty="0"/>
              <a:t>.</a:t>
            </a:r>
            <a:r>
              <a:rPr lang="es-ES" dirty="0"/>
              <a:t> </a:t>
            </a:r>
            <a:r>
              <a:rPr dirty="0" err="1"/>
              <a:t>Algunas</a:t>
            </a:r>
            <a:r>
              <a:rPr dirty="0"/>
              <a:t> de estas se mencionan en esta guía. Sin embargo, esta no es una guía de sobre el Convenio y el lector siempre debe consultar los documentos autorizados disponibles del Consejo de Europa cuando busque utilizar estas disposiciones.</a:t>
            </a:r>
            <a:endParaRPr lang="es-ES" dirty="0"/>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60</a:t>
            </a:fld>
            <a:endParaRPr lang="es-ES" dirty="0"/>
          </a:p>
        </p:txBody>
      </p:sp>
    </p:spTree>
    <p:extLst>
      <p:ext uri="{BB962C8B-B14F-4D97-AF65-F5344CB8AC3E}">
        <p14:creationId xmlns:p14="http://schemas.microsoft.com/office/powerpoint/2010/main" val="2104948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Prioridad</a:t>
            </a:r>
            <a:endParaRPr lang="es-ES" b="1"/>
          </a:p>
        </p:txBody>
      </p:sp>
      <p:sp>
        <p:nvSpPr>
          <p:cNvPr id="3" name="Content Placeholder 2"/>
          <p:cNvSpPr>
            <a:spLocks noGrp="1"/>
          </p:cNvSpPr>
          <p:nvPr>
            <p:ph idx="1"/>
          </p:nvPr>
        </p:nvSpPr>
        <p:spPr/>
        <p:txBody>
          <a:bodyPr>
            <a:normAutofit lnSpcReduction="10000"/>
          </a:bodyPr>
          <a:lstStyle/>
          <a:p>
            <a:pPr algn="just"/>
            <a:r>
              <a:rPr dirty="0"/>
              <a:t>En circunstancias en las que el lector no está seguro de qué curso de acción tomar, debe consultar nuevamente los principios para tomar el curso de acción más efectivo. </a:t>
            </a:r>
            <a:endParaRPr lang="es-ES"/>
          </a:p>
          <a:p>
            <a:pPr algn="just"/>
            <a:r>
              <a:rPr dirty="0"/>
              <a:t> El lector debe usar el consejo que sea pertinente para los tipos de prueba con los que está tratando y buscar asistencia especializada donde los problemas que están tratando van más allá del alcance de la guía. </a:t>
            </a:r>
            <a:endParaRPr lang="es-ES"/>
          </a:p>
          <a:p>
            <a:pPr marL="0" indent="0" algn="just">
              <a:buNone/>
            </a:pP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61</a:t>
            </a:fld>
            <a:endParaRPr lang="es-ES" dirty="0"/>
          </a:p>
        </p:txBody>
      </p:sp>
    </p:spTree>
    <p:extLst>
      <p:ext uri="{BB962C8B-B14F-4D97-AF65-F5344CB8AC3E}">
        <p14:creationId xmlns:p14="http://schemas.microsoft.com/office/powerpoint/2010/main" val="3684353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Validez de la guía</a:t>
            </a:r>
            <a:endParaRPr lang="es-ES" b="1"/>
          </a:p>
        </p:txBody>
      </p:sp>
      <p:sp>
        <p:nvSpPr>
          <p:cNvPr id="3" name="Content Placeholder 2"/>
          <p:cNvSpPr>
            <a:spLocks noGrp="1"/>
          </p:cNvSpPr>
          <p:nvPr>
            <p:ph idx="1"/>
          </p:nvPr>
        </p:nvSpPr>
        <p:spPr>
          <a:xfrm>
            <a:off x="457200" y="1600200"/>
            <a:ext cx="8229600" cy="4815386"/>
          </a:xfrm>
        </p:spPr>
        <p:txBody>
          <a:bodyPr>
            <a:normAutofit fontScale="92500" lnSpcReduction="20000"/>
          </a:bodyPr>
          <a:lstStyle/>
          <a:p>
            <a:pPr algn="just"/>
            <a:r>
              <a:rPr dirty="0"/>
              <a:t>Esta guía y la información contenida en este documento se consideran válidas hasta el 31 de diciembre de 2017.</a:t>
            </a:r>
            <a:r>
              <a:rPr lang="es-ES" dirty="0"/>
              <a:t> </a:t>
            </a:r>
            <a:endParaRPr dirty="0"/>
          </a:p>
          <a:p>
            <a:pPr algn="just"/>
            <a:r>
              <a:rPr dirty="0"/>
              <a:t>Se pretende que la guía se actualice antes de esa fecha para tener en cuenta cualquier cambio pertinente en la tecnología, procedimientos y prácticas que sean pertinentes para el contenido de esta </a:t>
            </a:r>
            <a:r>
              <a:rPr dirty="0" err="1"/>
              <a:t>guía</a:t>
            </a:r>
            <a:r>
              <a:rPr dirty="0"/>
              <a:t>.</a:t>
            </a:r>
            <a:r>
              <a:rPr lang="es-ES" dirty="0"/>
              <a:t> </a:t>
            </a:r>
          </a:p>
          <a:p>
            <a:pPr algn="just"/>
            <a:r>
              <a:rPr dirty="0"/>
              <a:t>Cualquier persona u organización que desee utilizar la guía después de la fecha mencionada debe ponerse en contacto con el Consejo de Europa para obtener la última versión.</a:t>
            </a:r>
            <a:endParaRPr lang="es-ES" dirty="0"/>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62</a:t>
            </a:fld>
            <a:endParaRPr lang="es-ES" dirty="0"/>
          </a:p>
        </p:txBody>
      </p:sp>
    </p:spTree>
    <p:extLst>
      <p:ext uri="{BB962C8B-B14F-4D97-AF65-F5344CB8AC3E}">
        <p14:creationId xmlns:p14="http://schemas.microsoft.com/office/powerpoint/2010/main" val="1961620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07085" y="2644170"/>
            <a:ext cx="3069285" cy="1569660"/>
          </a:xfrm>
          <a:prstGeom prst="rect">
            <a:avLst/>
          </a:prstGeom>
          <a:noFill/>
        </p:spPr>
        <p:txBody>
          <a:bodyPr wrap="square" rtlCol="0">
            <a:spAutoFit/>
          </a:bodyPr>
          <a:lstStyle/>
          <a:p>
            <a:pPr algn="ctr"/>
            <a:r>
              <a:rPr lang="en-US" sz="3200" b="1"/>
              <a:t>PRINCIPIOS DE PRUEBA ELECTRÓNICA</a:t>
            </a:r>
            <a:endParaRPr lang="es-ES" sz="3200" b="1"/>
          </a:p>
        </p:txBody>
      </p:sp>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63</a:t>
            </a:fld>
            <a:endParaRPr lang="es-ES" dirty="0"/>
          </a:p>
        </p:txBody>
      </p:sp>
    </p:spTree>
    <p:extLst>
      <p:ext uri="{BB962C8B-B14F-4D97-AF65-F5344CB8AC3E}">
        <p14:creationId xmlns:p14="http://schemas.microsoft.com/office/powerpoint/2010/main" val="9588690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Principios</a:t>
            </a:r>
            <a:endParaRPr lang="es-ES" b="1"/>
          </a:p>
        </p:txBody>
      </p:sp>
      <p:sp>
        <p:nvSpPr>
          <p:cNvPr id="3" name="Content Placeholder 2"/>
          <p:cNvSpPr>
            <a:spLocks noGrp="1"/>
          </p:cNvSpPr>
          <p:nvPr>
            <p:ph idx="1"/>
          </p:nvPr>
        </p:nvSpPr>
        <p:spPr/>
        <p:txBody>
          <a:bodyPr/>
          <a:lstStyle/>
          <a:p>
            <a:pPr marL="514350" indent="-514350">
              <a:buFont typeface="+mj-lt"/>
              <a:buAutoNum type="arabicPeriod"/>
            </a:pPr>
            <a:r>
              <a:rPr dirty="0"/>
              <a:t>Integridad de los datos</a:t>
            </a:r>
          </a:p>
          <a:p>
            <a:pPr marL="514350" indent="-514350">
              <a:buFont typeface="+mj-lt"/>
              <a:buAutoNum type="arabicPeriod"/>
            </a:pPr>
            <a:r>
              <a:rPr dirty="0"/>
              <a:t>Pista de auditoría</a:t>
            </a:r>
          </a:p>
          <a:p>
            <a:pPr marL="514350" indent="-514350">
              <a:buFont typeface="+mj-lt"/>
              <a:buAutoNum type="arabicPeriod"/>
            </a:pPr>
            <a:r>
              <a:rPr dirty="0"/>
              <a:t>Ayuda especializada</a:t>
            </a:r>
          </a:p>
          <a:p>
            <a:pPr marL="514350" indent="-514350">
              <a:buFont typeface="+mj-lt"/>
              <a:buAutoNum type="arabicPeriod"/>
            </a:pPr>
            <a:r>
              <a:rPr dirty="0"/>
              <a:t>Formación apropiada</a:t>
            </a:r>
          </a:p>
          <a:p>
            <a:pPr marL="514350" indent="-514350">
              <a:buFont typeface="+mj-lt"/>
              <a:buAutoNum type="arabicPeriod"/>
            </a:pPr>
            <a:r>
              <a:rPr dirty="0"/>
              <a:t>Legalidad</a:t>
            </a:r>
            <a:endParaRPr lang="es-ES"/>
          </a:p>
        </p:txBody>
      </p:sp>
      <p:pic>
        <p:nvPicPr>
          <p:cNvPr id="4" name="Picture 3"/>
          <p:cNvPicPr>
            <a:picLocks noChangeAspect="1"/>
          </p:cNvPicPr>
          <p:nvPr/>
        </p:nvPicPr>
        <p:blipFill>
          <a:blip r:embed="rId3"/>
          <a:stretch>
            <a:fillRect/>
          </a:stretch>
        </p:blipFill>
        <p:spPr>
          <a:xfrm>
            <a:off x="4748711" y="4777582"/>
            <a:ext cx="3229429" cy="1686480"/>
          </a:xfrm>
          <a:prstGeom prst="rect">
            <a:avLst/>
          </a:prstGeom>
        </p:spPr>
      </p:pic>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64</a:t>
            </a:fld>
            <a:endParaRPr lang="es-ES" dirty="0"/>
          </a:p>
        </p:txBody>
      </p:sp>
    </p:spTree>
    <p:extLst>
      <p:ext uri="{BB962C8B-B14F-4D97-AF65-F5344CB8AC3E}">
        <p14:creationId xmlns:p14="http://schemas.microsoft.com/office/powerpoint/2010/main" val="4280024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Principio 1 – Integridad de los datos</a:t>
            </a:r>
            <a:endParaRPr lang="es-ES" b="1"/>
          </a:p>
        </p:txBody>
      </p:sp>
      <p:sp>
        <p:nvSpPr>
          <p:cNvPr id="3" name="Content Placeholder 2"/>
          <p:cNvSpPr>
            <a:spLocks noGrp="1"/>
          </p:cNvSpPr>
          <p:nvPr>
            <p:ph idx="1"/>
          </p:nvPr>
        </p:nvSpPr>
        <p:spPr>
          <a:xfrm>
            <a:off x="457200" y="1600200"/>
            <a:ext cx="8229600" cy="5064600"/>
          </a:xfrm>
        </p:spPr>
        <p:txBody>
          <a:bodyPr>
            <a:normAutofit fontScale="70000" lnSpcReduction="20000"/>
          </a:bodyPr>
          <a:lstStyle/>
          <a:p>
            <a:pPr marL="0" indent="0" algn="just">
              <a:lnSpc>
                <a:spcPct val="120000"/>
              </a:lnSpc>
              <a:buNone/>
            </a:pPr>
            <a:r>
              <a:rPr lang="en-US" b="1" i="1"/>
              <a:t>No se debe realizar acción alguna que modifique los dispositivos o medios electrónicos, que posteriormente se pueden usar en los tribunales.</a:t>
            </a:r>
            <a:endParaRPr lang="es-ES" b="1" i="1"/>
          </a:p>
          <a:p>
            <a:pPr lvl="0" algn="just">
              <a:lnSpc>
                <a:spcPct val="120000"/>
              </a:lnSpc>
            </a:pPr>
            <a:r>
              <a:rPr dirty="0"/>
              <a:t>Al manejar dispositivos y datos electrónicos, no se deben cambiar, ya sea en relación con el hardware o el software. La persona a cargo es responsable de la integridad del material recuperado de la escena y, por lo tanto, de comenzar una cadena de custodia forense.</a:t>
            </a:r>
            <a:endParaRPr lang="es-ES"/>
          </a:p>
          <a:p>
            <a:pPr lvl="0" algn="just">
              <a:lnSpc>
                <a:spcPct val="120000"/>
              </a:lnSpc>
            </a:pPr>
            <a:r>
              <a:rPr dirty="0"/>
              <a:t>Hay circunstancias en las que se tomará una decisión para acceder a los datos en un sistema informático "en vivo" para evitar la pérdida de pruebas potenciales. Esto debe llevarse a cabo de una manera que cause el menor impacto en los datos y por una persona cualificada para hacerlo. Los Principios 2 a 5 deben tenerse en cuenta si se considera necesario este curso de acción.</a:t>
            </a:r>
            <a:endParaRPr lang="es-ES"/>
          </a:p>
          <a:p>
            <a:pPr marL="0" indent="0" algn="just">
              <a:buNone/>
            </a:pP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65</a:t>
            </a:fld>
            <a:endParaRPr lang="es-ES" dirty="0"/>
          </a:p>
        </p:txBody>
      </p:sp>
    </p:spTree>
    <p:extLst>
      <p:ext uri="{BB962C8B-B14F-4D97-AF65-F5344CB8AC3E}">
        <p14:creationId xmlns:p14="http://schemas.microsoft.com/office/powerpoint/2010/main" val="949442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Principio 2 – Registro de auditoría</a:t>
            </a:r>
            <a:endParaRPr lang="es-ES" b="1"/>
          </a:p>
        </p:txBody>
      </p:sp>
      <p:sp>
        <p:nvSpPr>
          <p:cNvPr id="3" name="Content Placeholder 2"/>
          <p:cNvSpPr>
            <a:spLocks noGrp="1"/>
          </p:cNvSpPr>
          <p:nvPr>
            <p:ph idx="1"/>
          </p:nvPr>
        </p:nvSpPr>
        <p:spPr/>
        <p:txBody>
          <a:bodyPr>
            <a:normAutofit fontScale="70000" lnSpcReduction="20000"/>
          </a:bodyPr>
          <a:lstStyle/>
          <a:p>
            <a:pPr algn="just">
              <a:lnSpc>
                <a:spcPct val="120000"/>
              </a:lnSpc>
            </a:pPr>
            <a:r>
              <a:rPr lang="en-US" b="1" i="1"/>
              <a:t>Se debe crear y preservar un registro de auditoría u otro registro de todas las acciones tomadas al manejar la prueba electrónica. Un tercero independiente debería poder examinar esas acciones y lograr el mismo resultado.</a:t>
            </a:r>
            <a:endParaRPr lang="es-ES" b="1" i="1"/>
          </a:p>
          <a:p>
            <a:pPr lvl="0" algn="just">
              <a:lnSpc>
                <a:spcPct val="120000"/>
              </a:lnSpc>
            </a:pPr>
            <a:r>
              <a:rPr dirty="0"/>
              <a:t>Es fundamental registrar con precisión todas las actividades para permitir que un tercero reconstruya las acciones del primer receptor en la escena a fin de garantizar el valor probatorio en el tribunal. Toda actividad relacionada con la confiscación, el acceso, el almacenamiento o la transferencia de pruebas electrónicas debe estar completamente documentada, conservada y disponible para su revisión.</a:t>
            </a:r>
            <a:endParaRPr lang="es-ES"/>
          </a:p>
          <a:p>
            <a:pPr algn="just">
              <a:lnSpc>
                <a:spcPct val="120000"/>
              </a:lnSpc>
            </a:pP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66</a:t>
            </a:fld>
            <a:endParaRPr lang="es-ES" dirty="0"/>
          </a:p>
        </p:txBody>
      </p:sp>
    </p:spTree>
    <p:extLst>
      <p:ext uri="{BB962C8B-B14F-4D97-AF65-F5344CB8AC3E}">
        <p14:creationId xmlns:p14="http://schemas.microsoft.com/office/powerpoint/2010/main" val="529670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Principio 3 – Ayuda de especialistas</a:t>
            </a:r>
            <a:endParaRPr lang="es-ES" b="1"/>
          </a:p>
        </p:txBody>
      </p:sp>
      <p:sp>
        <p:nvSpPr>
          <p:cNvPr id="3" name="Content Placeholder 2"/>
          <p:cNvSpPr>
            <a:spLocks noGrp="1"/>
          </p:cNvSpPr>
          <p:nvPr>
            <p:ph idx="1"/>
          </p:nvPr>
        </p:nvSpPr>
        <p:spPr>
          <a:xfrm>
            <a:off x="457200" y="1600200"/>
            <a:ext cx="8229600" cy="5035066"/>
          </a:xfrm>
        </p:spPr>
        <p:txBody>
          <a:bodyPr>
            <a:normAutofit fontScale="62500" lnSpcReduction="20000"/>
          </a:bodyPr>
          <a:lstStyle/>
          <a:p>
            <a:pPr algn="just">
              <a:lnSpc>
                <a:spcPct val="120000"/>
              </a:lnSpc>
            </a:pPr>
            <a:r>
              <a:rPr lang="en-US" b="1" i="1" dirty="0"/>
              <a:t>Si se supone que se pueden encontrar pruebas electrónicas en el curso de una operación, la persona a cargo debe notificar a los especialistas/asesores externos a tiempo.</a:t>
            </a:r>
            <a:endParaRPr lang="es-ES" b="1" i="1" dirty="0"/>
          </a:p>
          <a:p>
            <a:pPr lvl="0" algn="just">
              <a:lnSpc>
                <a:spcPct val="120000"/>
              </a:lnSpc>
            </a:pPr>
            <a:r>
              <a:rPr dirty="0"/>
              <a:t>Para las investigaciones que involucren el registro y la confiscación de pruebas electrónicas, puede ser necesario consultar a especialistas externos. Todos los especialistas externos deben estar familiarizados con los principios establecidos en este u otros documentos pertinentes. Un especialista debe tener:</a:t>
            </a:r>
            <a:endParaRPr lang="es-ES" dirty="0"/>
          </a:p>
          <a:p>
            <a:pPr lvl="1" algn="just">
              <a:lnSpc>
                <a:spcPct val="120000"/>
              </a:lnSpc>
            </a:pPr>
            <a:r>
              <a:rPr dirty="0"/>
              <a:t>Experiencia especializada necesaria y experiencia en el campo,</a:t>
            </a:r>
            <a:endParaRPr lang="es-ES" dirty="0"/>
          </a:p>
          <a:p>
            <a:pPr lvl="1" algn="just">
              <a:lnSpc>
                <a:spcPct val="120000"/>
              </a:lnSpc>
            </a:pPr>
            <a:r>
              <a:rPr dirty="0"/>
              <a:t>Conocimientos necesarios en investigación,</a:t>
            </a:r>
            <a:endParaRPr lang="es-ES" dirty="0"/>
          </a:p>
          <a:p>
            <a:pPr lvl="1" algn="just">
              <a:lnSpc>
                <a:spcPct val="120000"/>
              </a:lnSpc>
            </a:pPr>
            <a:r>
              <a:rPr dirty="0"/>
              <a:t>Conocimientos necesarios del asunto en cuestión,</a:t>
            </a:r>
            <a:endParaRPr lang="es-ES" dirty="0"/>
          </a:p>
          <a:p>
            <a:pPr lvl="1" algn="just">
              <a:lnSpc>
                <a:spcPct val="120000"/>
              </a:lnSpc>
            </a:pPr>
            <a:r>
              <a:rPr dirty="0"/>
              <a:t>Conocimientos legales necesarios,</a:t>
            </a:r>
            <a:endParaRPr lang="es-ES" dirty="0"/>
          </a:p>
          <a:p>
            <a:pPr lvl="1" algn="just">
              <a:lnSpc>
                <a:spcPct val="120000"/>
              </a:lnSpc>
            </a:pPr>
            <a:r>
              <a:rPr dirty="0"/>
              <a:t>Habilidades de comunicación apropiadas (para explicaciones orales y escritas)</a:t>
            </a:r>
            <a:endParaRPr lang="es-ES" dirty="0"/>
          </a:p>
          <a:p>
            <a:pPr lvl="1" algn="just">
              <a:lnSpc>
                <a:spcPct val="120000"/>
              </a:lnSpc>
            </a:pPr>
            <a:r>
              <a:rPr dirty="0"/>
              <a:t>Habilidades lingüísticas apropiadas necesarias.</a:t>
            </a:r>
            <a:endParaRPr lang="es-ES" dirty="0"/>
          </a:p>
          <a:p>
            <a:pPr algn="just">
              <a:lnSpc>
                <a:spcPct val="120000"/>
              </a:lnSpc>
            </a:pPr>
            <a:endParaRPr lang="es-ES" b="1"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67</a:t>
            </a:fld>
            <a:endParaRPr lang="es-ES" dirty="0"/>
          </a:p>
        </p:txBody>
      </p:sp>
    </p:spTree>
    <p:extLst>
      <p:ext uri="{BB962C8B-B14F-4D97-AF65-F5344CB8AC3E}">
        <p14:creationId xmlns:p14="http://schemas.microsoft.com/office/powerpoint/2010/main" val="11657627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Principio 4 - Formación apropiada</a:t>
            </a:r>
            <a:endParaRPr lang="es-ES" b="1"/>
          </a:p>
        </p:txBody>
      </p:sp>
      <p:sp>
        <p:nvSpPr>
          <p:cNvPr id="3" name="Content Placeholder 2"/>
          <p:cNvSpPr>
            <a:spLocks noGrp="1"/>
          </p:cNvSpPr>
          <p:nvPr>
            <p:ph idx="1"/>
          </p:nvPr>
        </p:nvSpPr>
        <p:spPr>
          <a:xfrm>
            <a:off x="457200" y="1600200"/>
            <a:ext cx="8229600" cy="4897241"/>
          </a:xfrm>
        </p:spPr>
        <p:txBody>
          <a:bodyPr>
            <a:normAutofit fontScale="92500" lnSpcReduction="20000"/>
          </a:bodyPr>
          <a:lstStyle/>
          <a:p>
            <a:pPr algn="just"/>
            <a:r>
              <a:rPr lang="en-US" b="1" i="1" dirty="0"/>
              <a:t>Los primeros en responder deben estar debidamente capacitados para poder registrar y detectar pruebas electrónicas si no hay expertos disponibles en la escena.</a:t>
            </a:r>
            <a:endParaRPr lang="es-ES" b="1" i="1" dirty="0"/>
          </a:p>
          <a:p>
            <a:pPr lvl="0" algn="just"/>
            <a:r>
              <a:rPr dirty="0"/>
              <a:t>En circunstancias excepcionales en las que es necesario que un primer receptor recopile la prueba electrónica y/o acceda a datos originales almacenados en un dispositivo electrónico o medio de almacenamiento digital, el primer receptor debe estar capacitado para hacerlo correctamente y explicar la relevancia e implicaciones de sus acciones.</a:t>
            </a:r>
            <a:endParaRPr lang="es-ES" dirty="0"/>
          </a:p>
          <a:p>
            <a:pPr marL="0" indent="0" algn="just">
              <a:buNone/>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68</a:t>
            </a:fld>
            <a:endParaRPr lang="es-ES" dirty="0"/>
          </a:p>
        </p:txBody>
      </p:sp>
    </p:spTree>
    <p:extLst>
      <p:ext uri="{BB962C8B-B14F-4D97-AF65-F5344CB8AC3E}">
        <p14:creationId xmlns:p14="http://schemas.microsoft.com/office/powerpoint/2010/main" val="4159588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Principio 5 - Legalidad</a:t>
            </a:r>
            <a:endParaRPr lang="es-ES" b="1"/>
          </a:p>
        </p:txBody>
      </p:sp>
      <p:sp>
        <p:nvSpPr>
          <p:cNvPr id="3" name="Content Placeholder 2"/>
          <p:cNvSpPr>
            <a:spLocks noGrp="1"/>
          </p:cNvSpPr>
          <p:nvPr>
            <p:ph idx="1"/>
          </p:nvPr>
        </p:nvSpPr>
        <p:spPr>
          <a:xfrm>
            <a:off x="457200" y="1600200"/>
            <a:ext cx="8229600" cy="5074444"/>
          </a:xfrm>
        </p:spPr>
        <p:txBody>
          <a:bodyPr>
            <a:normAutofit lnSpcReduction="10000"/>
          </a:bodyPr>
          <a:lstStyle/>
          <a:p>
            <a:pPr algn="just">
              <a:lnSpc>
                <a:spcPct val="110000"/>
              </a:lnSpc>
            </a:pPr>
            <a:r>
              <a:rPr lang="en-US" b="1" i="1" dirty="0"/>
              <a:t>La persona y la agencia a cargo del caso son responsables de garantizar que se cumplan la ley, los principios forenses y de procedimiento generales, y los principios antes mencionados. Esto se aplica a la posesión y acceso a la prueba electrónica. </a:t>
            </a:r>
          </a:p>
          <a:p>
            <a:pPr algn="just">
              <a:lnSpc>
                <a:spcPct val="110000"/>
              </a:lnSpc>
            </a:pPr>
            <a:r>
              <a:rPr dirty="0"/>
              <a:t>Cada Estado miembro debe tener en cuenta sus propios documentos y reglamentos jurídicos al interpretar las medidas propuestas en este documento.</a:t>
            </a:r>
            <a:endParaRPr lang="es-ES" dirty="0"/>
          </a:p>
          <a:p>
            <a:pPr algn="just">
              <a:lnSpc>
                <a:spcPct val="110000"/>
              </a:lnSpc>
            </a:pPr>
            <a:endParaRPr lang="es-ES" b="1"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69</a:t>
            </a:fld>
            <a:endParaRPr lang="es-ES" dirty="0"/>
          </a:p>
        </p:txBody>
      </p:sp>
    </p:spTree>
    <p:extLst>
      <p:ext uri="{BB962C8B-B14F-4D97-AF65-F5344CB8AC3E}">
        <p14:creationId xmlns:p14="http://schemas.microsoft.com/office/powerpoint/2010/main" val="39292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35325" y="3255014"/>
            <a:ext cx="3069285" cy="584776"/>
          </a:xfrm>
          <a:prstGeom prst="rect">
            <a:avLst/>
          </a:prstGeom>
          <a:noFill/>
        </p:spPr>
        <p:txBody>
          <a:bodyPr wrap="square" rtlCol="0">
            <a:spAutoFit/>
          </a:bodyPr>
          <a:lstStyle/>
          <a:p>
            <a:pPr algn="ctr"/>
            <a:r>
              <a:rPr lang="en-US" sz="3200" b="1" dirty="0"/>
              <a:t>DEFINICIONES</a:t>
            </a:r>
            <a:endParaRPr lang="es-ES" sz="3200" b="1" dirty="0"/>
          </a:p>
        </p:txBody>
      </p:sp>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7</a:t>
            </a:fld>
            <a:endParaRPr lang="es-E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en-GB" sz="5400" b="1">
                <a:latin typeface="Calibri" pitchFamily="-65" charset="0"/>
              </a:rPr>
              <a:t>Preguntas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r>
              <a:rPr dirty="0"/>
              <a:t>!</a:t>
            </a:r>
            <a:fld id="{C1820EB3-92EE-104B-92CD-26C09B1518FE}" type="slidenum">
              <a:rPr lang="en-US" smtClean="0"/>
              <a:pPr/>
              <a:t>70</a:t>
            </a:fld>
            <a:endParaRPr lang="es-ES" dirty="0"/>
          </a:p>
        </p:txBody>
      </p:sp>
    </p:spTree>
    <p:extLst>
      <p:ext uri="{BB962C8B-B14F-4D97-AF65-F5344CB8AC3E}">
        <p14:creationId xmlns:p14="http://schemas.microsoft.com/office/powerpoint/2010/main" val="1297608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71</a:t>
            </a:fld>
            <a:endParaRPr lang="es-ES" dirty="0"/>
          </a:p>
        </p:txBody>
      </p:sp>
      <p:sp>
        <p:nvSpPr>
          <p:cNvPr id="5" name="TextBox 4"/>
          <p:cNvSpPr txBox="1"/>
          <p:nvPr/>
        </p:nvSpPr>
        <p:spPr>
          <a:xfrm>
            <a:off x="3035325" y="2280489"/>
            <a:ext cx="3069285" cy="2554545"/>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IDENTIFICACIÓN, CONFISCACIÓN Y GESTIÓN DE PRUEBAS ELECTRÓNICAS</a:t>
            </a:r>
            <a:endParaRPr lang="es-ES" sz="3200" dirty="0"/>
          </a:p>
        </p:txBody>
      </p:sp>
    </p:spTree>
    <p:extLst>
      <p:ext uri="{BB962C8B-B14F-4D97-AF65-F5344CB8AC3E}">
        <p14:creationId xmlns:p14="http://schemas.microsoft.com/office/powerpoint/2010/main" val="3119829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a:solidFill>
                  <a:srgbClr val="898989"/>
                </a:solidFill>
                <a:latin typeface="Calibri" charset="0"/>
              </a:rPr>
              <a:t>!</a:t>
            </a:r>
            <a:fld id="{84789E52-E653-5244-B4A8-35D5CF2320E4}" type="slidenum">
              <a:rPr lang="en-US" smtClean="0">
                <a:solidFill>
                  <a:srgbClr val="898989"/>
                </a:solidFill>
                <a:latin typeface="Calibri" charset="0"/>
              </a:rPr>
              <a:pPr eaLnBrk="1" hangingPunct="1"/>
              <a:t>72</a:t>
            </a:fld>
            <a:endParaRPr lang="es-ES" dirty="0">
              <a:solidFill>
                <a:srgbClr val="898989"/>
              </a:solidFill>
              <a:latin typeface="Calibri" charset="0"/>
            </a:endParaRPr>
          </a:p>
        </p:txBody>
      </p:sp>
      <p:sp>
        <p:nvSpPr>
          <p:cNvPr id="7171" name="Title 1"/>
          <p:cNvSpPr>
            <a:spLocks noGrp="1"/>
          </p:cNvSpPr>
          <p:nvPr>
            <p:ph type="title"/>
          </p:nvPr>
        </p:nvSpPr>
        <p:spPr/>
        <p:txBody>
          <a:bodyPr/>
          <a:lstStyle/>
          <a:p>
            <a:pPr eaLnBrk="1" hangingPunct="1"/>
            <a:r>
              <a:rPr lang="en-US" sz="4000" b="1">
                <a:latin typeface="Calibri" charset="0"/>
              </a:rPr>
              <a:t>Tipos de confiscación</a:t>
            </a:r>
            <a:endParaRPr lang="es-ES" sz="4000">
              <a:latin typeface="Calibri" charset="0"/>
            </a:endParaRPr>
          </a:p>
        </p:txBody>
      </p:sp>
      <p:sp>
        <p:nvSpPr>
          <p:cNvPr id="7172" name="Content Placeholder 2"/>
          <p:cNvSpPr>
            <a:spLocks noGrp="1"/>
          </p:cNvSpPr>
          <p:nvPr>
            <p:ph idx="1"/>
          </p:nvPr>
        </p:nvSpPr>
        <p:spPr/>
        <p:txBody>
          <a:bodyPr/>
          <a:lstStyle/>
          <a:p>
            <a:pPr marL="0" indent="0" algn="just">
              <a:lnSpc>
                <a:spcPct val="80000"/>
              </a:lnSpc>
              <a:buNone/>
            </a:pPr>
            <a:r>
              <a:rPr lang="en-US">
                <a:latin typeface="Calibri" charset="0"/>
              </a:rPr>
              <a:t>Hay tres opciones con respecto a qué tipo de confiscación se debe realizar:</a:t>
            </a:r>
          </a:p>
          <a:p>
            <a:pPr marL="514350" indent="-514350" algn="just" eaLnBrk="1" hangingPunct="1">
              <a:lnSpc>
                <a:spcPct val="80000"/>
              </a:lnSpc>
              <a:buFont typeface="Calibri" charset="0"/>
              <a:buAutoNum type="arabicPeriod"/>
            </a:pPr>
            <a:endParaRPr lang="es-ES">
              <a:latin typeface="Calibri" charset="0"/>
            </a:endParaRPr>
          </a:p>
          <a:p>
            <a:pPr marL="514350" indent="-514350" algn="just" eaLnBrk="1" hangingPunct="1">
              <a:lnSpc>
                <a:spcPct val="80000"/>
              </a:lnSpc>
              <a:buFont typeface="Calibri" charset="0"/>
              <a:buAutoNum type="arabicPeriod"/>
            </a:pPr>
            <a:r>
              <a:rPr lang="en-US">
                <a:latin typeface="Calibri" charset="0"/>
              </a:rPr>
              <a:t>Confiscación de prueba electrónica (Dead Box)</a:t>
            </a:r>
          </a:p>
          <a:p>
            <a:pPr marL="514350" indent="-514350" algn="just" eaLnBrk="1" hangingPunct="1">
              <a:lnSpc>
                <a:spcPct val="80000"/>
              </a:lnSpc>
              <a:buFont typeface="Calibri" charset="0"/>
              <a:buAutoNum type="arabicPeriod"/>
            </a:pPr>
            <a:r>
              <a:rPr lang="en-US">
                <a:latin typeface="Calibri" charset="0"/>
              </a:rPr>
              <a:t>Examen en vivo y/o captura de datos en vivo</a:t>
            </a:r>
          </a:p>
          <a:p>
            <a:pPr marL="514350" indent="-514350" algn="just" eaLnBrk="1" hangingPunct="1">
              <a:lnSpc>
                <a:spcPct val="80000"/>
              </a:lnSpc>
              <a:buFont typeface="Calibri" charset="0"/>
              <a:buAutoNum type="arabicPeriod"/>
            </a:pPr>
            <a:r>
              <a:rPr lang="en-US">
                <a:latin typeface="Calibri" charset="0"/>
              </a:rPr>
              <a:t>Una combinación de ambos</a:t>
            </a:r>
          </a:p>
          <a:p>
            <a:pPr marL="514350" indent="-514350" algn="just" eaLnBrk="1" hangingPunct="1">
              <a:lnSpc>
                <a:spcPct val="80000"/>
              </a:lnSpc>
              <a:buFont typeface="Calibri" charset="0"/>
              <a:buAutoNum type="arabicPeriod"/>
            </a:pPr>
            <a:endParaRPr lang="es-ES">
              <a:latin typeface="Calibri" charset="0"/>
            </a:endParaRPr>
          </a:p>
          <a:p>
            <a:pPr marL="514350" indent="-514350" algn="just" eaLnBrk="1" hangingPunct="1">
              <a:lnSpc>
                <a:spcPct val="80000"/>
              </a:lnSpc>
              <a:buFont typeface="Calibri" charset="0"/>
              <a:buAutoNum type="arabicPeriod"/>
            </a:pPr>
            <a:endParaRPr lang="es-ES">
              <a:latin typeface="Calibri" charset="0"/>
            </a:endParaRPr>
          </a:p>
        </p:txBody>
      </p:sp>
    </p:spTree>
    <p:extLst>
      <p:ext uri="{BB962C8B-B14F-4D97-AF65-F5344CB8AC3E}">
        <p14:creationId xmlns:p14="http://schemas.microsoft.com/office/powerpoint/2010/main" val="29845411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Consideraciones iniciales</a:t>
            </a:r>
            <a:endParaRPr lang="es-ES" b="1"/>
          </a:p>
        </p:txBody>
      </p:sp>
      <p:sp>
        <p:nvSpPr>
          <p:cNvPr id="3" name="Content Placeholder 2"/>
          <p:cNvSpPr>
            <a:spLocks noGrp="1"/>
          </p:cNvSpPr>
          <p:nvPr>
            <p:ph idx="1"/>
          </p:nvPr>
        </p:nvSpPr>
        <p:spPr>
          <a:xfrm>
            <a:off x="457200" y="1227909"/>
            <a:ext cx="8229600" cy="5416731"/>
          </a:xfrm>
        </p:spPr>
        <p:txBody>
          <a:bodyPr>
            <a:normAutofit fontScale="62500" lnSpcReduction="20000"/>
          </a:bodyPr>
          <a:lstStyle/>
          <a:p>
            <a:pPr algn="just"/>
            <a:r>
              <a:rPr dirty="0"/>
              <a:t>Si se sospecha que se pueden encontrar pruebas electrónicas, el equipo de registro debe incluir miembros especialmente capacitados en esa función, así como un especialista independiente si es necesario.</a:t>
            </a:r>
          </a:p>
          <a:p>
            <a:pPr algn="just"/>
            <a:r>
              <a:rPr dirty="0"/>
              <a:t>Si el sistema es administrado o mantenido por una empresa externa o administrador, puede considerar involucrarlos como un testigo experto (si tiene otro conflicto de intereses).</a:t>
            </a:r>
          </a:p>
          <a:p>
            <a:pPr algn="just"/>
            <a:r>
              <a:rPr dirty="0"/>
              <a:t>Quienes se ocupan de la prueba electrónica (e idealmente de todos los presentes) deberían haber recibido formación básica para identificar y recopilar posibles fuentes de dicha prueba. </a:t>
            </a:r>
            <a:endParaRPr lang="es-ES"/>
          </a:p>
          <a:p>
            <a:pPr algn="just"/>
            <a:r>
              <a:rPr dirty="0"/>
              <a:t>Siempre que sea posible, cada grupo encargado de la obtención de pruebas electrónicas debe consistir en al menos dos oficiales para que haya testigos para cada acción.</a:t>
            </a:r>
          </a:p>
          <a:p>
            <a:pPr algn="just"/>
            <a:r>
              <a:rPr dirty="0"/>
              <a:t>Todos los miembros del equipo deben conocer los principios que se deben aplicar al manejar la prueba electrónica, así como los que se usan para manejar otras pruebas físicas. </a:t>
            </a:r>
            <a:endParaRPr lang="es-ES"/>
          </a:p>
          <a:p>
            <a:pPr algn="just"/>
            <a:r>
              <a:rPr dirty="0"/>
              <a:t>También deben saber que en ciertas situaciones deben contactar a una unidad especializada y deben tener esta información de contacto lista si no han involucrado a especialistas en el registro.</a:t>
            </a:r>
          </a:p>
          <a:p>
            <a:pPr algn="just"/>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73</a:t>
            </a:fld>
            <a:endParaRPr lang="es-ES" dirty="0"/>
          </a:p>
        </p:txBody>
      </p:sp>
    </p:spTree>
    <p:extLst>
      <p:ext uri="{BB962C8B-B14F-4D97-AF65-F5344CB8AC3E}">
        <p14:creationId xmlns:p14="http://schemas.microsoft.com/office/powerpoint/2010/main" val="185603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74</a:t>
            </a:fld>
            <a:endParaRPr lang="es-ES" dirty="0"/>
          </a:p>
        </p:txBody>
      </p:sp>
      <p:sp>
        <p:nvSpPr>
          <p:cNvPr id="5" name="TextBox 4"/>
          <p:cNvSpPr txBox="1"/>
          <p:nvPr/>
        </p:nvSpPr>
        <p:spPr>
          <a:xfrm>
            <a:off x="3070159" y="2672375"/>
            <a:ext cx="3069285" cy="1569660"/>
          </a:xfrm>
          <a:prstGeom prst="rect">
            <a:avLst/>
          </a:prstGeom>
          <a:noFill/>
        </p:spPr>
        <p:txBody>
          <a:bodyPr wrap="square" rtlCol="0">
            <a:spAutoFit/>
          </a:bodyPr>
          <a:lstStyle/>
          <a:p>
            <a:pPr algn="ctr"/>
            <a:r>
              <a:rPr lang="en-GB" sz="3200" b="1">
                <a:solidFill>
                  <a:schemeClr val="accent1">
                    <a:lumMod val="25000"/>
                  </a:schemeClr>
                </a:solidFill>
                <a:latin typeface="Calibri" pitchFamily="34" charset="0"/>
              </a:rPr>
              <a:t>PLANIFICACIÓN </a:t>
            </a:r>
          </a:p>
          <a:p>
            <a:pPr algn="ctr"/>
            <a:r>
              <a:rPr lang="en-GB" sz="3200" b="1">
                <a:solidFill>
                  <a:schemeClr val="accent1">
                    <a:lumMod val="25000"/>
                  </a:schemeClr>
                </a:solidFill>
                <a:latin typeface="Calibri" pitchFamily="34" charset="0"/>
              </a:rPr>
              <a:t>Y PREPARACIÓN</a:t>
            </a:r>
            <a:endParaRPr lang="es-ES" sz="3200"/>
          </a:p>
        </p:txBody>
      </p:sp>
    </p:spTree>
    <p:extLst>
      <p:ext uri="{BB962C8B-B14F-4D97-AF65-F5344CB8AC3E}">
        <p14:creationId xmlns:p14="http://schemas.microsoft.com/office/powerpoint/2010/main" val="13358165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Planificación y preparación</a:t>
            </a:r>
            <a:endParaRPr lang="es-ES" b="1"/>
          </a:p>
        </p:txBody>
      </p:sp>
      <p:sp>
        <p:nvSpPr>
          <p:cNvPr id="3" name="Content Placeholder 2"/>
          <p:cNvSpPr>
            <a:spLocks noGrp="1"/>
          </p:cNvSpPr>
          <p:nvPr>
            <p:ph idx="1"/>
          </p:nvPr>
        </p:nvSpPr>
        <p:spPr/>
        <p:txBody>
          <a:bodyPr>
            <a:normAutofit/>
          </a:bodyPr>
          <a:lstStyle/>
          <a:p>
            <a:pPr marL="0" indent="0" algn="just">
              <a:buNone/>
            </a:pPr>
            <a:r>
              <a:rPr dirty="0"/>
              <a:t>El proceso de planificación y preparación debe ser lo suficientemente riguroso para identificar el nivel de </a:t>
            </a:r>
            <a:r>
              <a:rPr lang="en-US" b="1" dirty="0"/>
              <a:t>apoyo forense</a:t>
            </a:r>
            <a:r>
              <a:rPr dirty="0"/>
              <a:t> que se requerirá en la escena. Cuando se haya identificado la necesidad de la </a:t>
            </a:r>
            <a:r>
              <a:rPr lang="en-US" b="1" dirty="0"/>
              <a:t>experiencia forense digital</a:t>
            </a:r>
            <a:r>
              <a:rPr dirty="0"/>
              <a:t>, la persona a cargo del registro deberá informar lo antes posible a la unidad forense local y/o especialistas externos para garantizar que se cuente con el apoyo necesario.</a:t>
            </a:r>
          </a:p>
          <a:p>
            <a:pPr marL="0" marR="0" lvl="0" indent="0" algn="just" defTabSz="914400" eaLnBrk="1" fontAlgn="auto" latinLnBrk="0" hangingPunct="1">
              <a:lnSpc>
                <a:spcPct val="100000"/>
              </a:lnSpc>
              <a:spcBef>
                <a:spcPts val="0"/>
              </a:spcBef>
              <a:spcAft>
                <a:spcPts val="0"/>
              </a:spcAft>
              <a:buClrTx/>
              <a:buSzTx/>
              <a:buFontTx/>
              <a:buNone/>
              <a:tabLst/>
              <a:defRPr/>
            </a:pPr>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75</a:t>
            </a:fld>
            <a:endParaRPr lang="es-ES" dirty="0"/>
          </a:p>
        </p:txBody>
      </p:sp>
    </p:spTree>
    <p:extLst>
      <p:ext uri="{BB962C8B-B14F-4D97-AF65-F5344CB8AC3E}">
        <p14:creationId xmlns:p14="http://schemas.microsoft.com/office/powerpoint/2010/main" val="10107571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Planificación</a:t>
            </a:r>
            <a:endParaRPr lang="es-ES" b="1"/>
          </a:p>
        </p:txBody>
      </p:sp>
      <p:sp>
        <p:nvSpPr>
          <p:cNvPr id="3" name="Content Placeholder 2"/>
          <p:cNvSpPr>
            <a:spLocks noGrp="1"/>
          </p:cNvSpPr>
          <p:nvPr>
            <p:ph idx="1"/>
          </p:nvPr>
        </p:nvSpPr>
        <p:spPr>
          <a:xfrm>
            <a:off x="197709" y="1600200"/>
            <a:ext cx="8946292" cy="4525963"/>
          </a:xfrm>
        </p:spPr>
        <p:txBody>
          <a:bodyPr/>
          <a:lstStyle/>
          <a:p>
            <a:pPr marL="0" indent="0" algn="ctr">
              <a:buNone/>
            </a:pPr>
            <a:r>
              <a:rPr lang="en-US" b="1"/>
              <a:t>Consideraciones previas</a:t>
            </a:r>
          </a:p>
          <a:p>
            <a:pPr marL="0" indent="0">
              <a:buNone/>
            </a:pPr>
            <a:r>
              <a:rPr dirty="0"/>
              <a:t>¿Dónde se almacenan los datos?</a:t>
            </a:r>
          </a:p>
          <a:p>
            <a:pPr marL="0" indent="0">
              <a:buNone/>
            </a:pPr>
            <a:r>
              <a:rPr dirty="0"/>
              <a:t>¿Cuán sofisticado es el sospechoso?</a:t>
            </a:r>
          </a:p>
          <a:p>
            <a:pPr marL="0" indent="0">
              <a:buNone/>
            </a:pPr>
            <a:r>
              <a:rPr dirty="0"/>
              <a:t>¿Hay fuentes alternativas de la misma prueba?</a:t>
            </a: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76</a:t>
            </a:fld>
            <a:endParaRPr lang="es-ES" dirty="0"/>
          </a:p>
        </p:txBody>
      </p:sp>
    </p:spTree>
    <p:extLst>
      <p:ext uri="{BB962C8B-B14F-4D97-AF65-F5344CB8AC3E}">
        <p14:creationId xmlns:p14="http://schemas.microsoft.com/office/powerpoint/2010/main" val="14788950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Planificación</a:t>
            </a:r>
            <a:endParaRPr lang="es-ES" b="1"/>
          </a:p>
        </p:txBody>
      </p:sp>
      <p:sp>
        <p:nvSpPr>
          <p:cNvPr id="3" name="Content Placeholder 2"/>
          <p:cNvSpPr>
            <a:spLocks noGrp="1"/>
          </p:cNvSpPr>
          <p:nvPr>
            <p:ph idx="1"/>
          </p:nvPr>
        </p:nvSpPr>
        <p:spPr>
          <a:xfrm>
            <a:off x="457200" y="1245326"/>
            <a:ext cx="8229600" cy="5286103"/>
          </a:xfrm>
        </p:spPr>
        <p:txBody>
          <a:bodyPr>
            <a:normAutofit fontScale="77500" lnSpcReduction="20000"/>
          </a:bodyPr>
          <a:lstStyle/>
          <a:p>
            <a:pPr marL="0" indent="0" algn="just">
              <a:buNone/>
            </a:pPr>
            <a:r>
              <a:rPr lang="en-US" b="1" dirty="0"/>
              <a:t>Algunas preguntas para el proceso de planificación incluirían:</a:t>
            </a:r>
          </a:p>
          <a:p>
            <a:pPr algn="just"/>
            <a:r>
              <a:rPr dirty="0"/>
              <a:t>¿Qué hardware de la computadora/sistema </a:t>
            </a:r>
            <a:r>
              <a:rPr dirty="0" err="1"/>
              <a:t>operativo</a:t>
            </a:r>
            <a:r>
              <a:rPr dirty="0"/>
              <a:t>/</a:t>
            </a:r>
            <a:r>
              <a:rPr lang="es-ES" dirty="0"/>
              <a:t> </a:t>
            </a:r>
            <a:r>
              <a:rPr dirty="0"/>
              <a:t>software/aplicaciones y medios de almacenamiento, comunicación y equipos relacionados con la red (ISP, teléfono, fax, módem, equipo de red LAN, etc.) es probable encontrar?</a:t>
            </a:r>
          </a:p>
          <a:p>
            <a:pPr algn="just"/>
            <a:r>
              <a:rPr dirty="0"/>
              <a:t>¿Quién es responsable del sistema y/o red de la computadora (por ejemplo, hay un administrador local o el sistema es administrado por una empresa externa)?</a:t>
            </a:r>
          </a:p>
          <a:p>
            <a:pPr algn="just"/>
            <a:r>
              <a:rPr dirty="0"/>
              <a:t>¿Cuánto equipamiento es probable que haya?</a:t>
            </a:r>
          </a:p>
          <a:p>
            <a:pPr algn="just"/>
            <a:r>
              <a:rPr dirty="0"/>
              <a:t>¿Cuántos datos pueden necesitar copiarse? </a:t>
            </a:r>
          </a:p>
          <a:p>
            <a:pPr algn="just"/>
            <a:r>
              <a:rPr dirty="0"/>
              <a:t>¿Hay una copia de seguridad del sistema disponible en los medios de almacenamiento?</a:t>
            </a:r>
          </a:p>
          <a:p>
            <a:pPr algn="just"/>
            <a:endParaRPr lang="es-ES"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77</a:t>
            </a:fld>
            <a:endParaRPr lang="es-ES" dirty="0"/>
          </a:p>
        </p:txBody>
      </p:sp>
    </p:spTree>
    <p:extLst>
      <p:ext uri="{BB962C8B-B14F-4D97-AF65-F5344CB8AC3E}">
        <p14:creationId xmlns:p14="http://schemas.microsoft.com/office/powerpoint/2010/main" val="1160709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Preparación</a:t>
            </a:r>
            <a:endParaRPr lang="es-ES" b="1"/>
          </a:p>
        </p:txBody>
      </p:sp>
      <p:sp>
        <p:nvSpPr>
          <p:cNvPr id="3" name="Content Placeholder 2"/>
          <p:cNvSpPr>
            <a:spLocks noGrp="1"/>
          </p:cNvSpPr>
          <p:nvPr>
            <p:ph idx="1"/>
          </p:nvPr>
        </p:nvSpPr>
        <p:spPr>
          <a:xfrm>
            <a:off x="457200" y="1254034"/>
            <a:ext cx="8229600" cy="5495109"/>
          </a:xfrm>
        </p:spPr>
        <p:txBody>
          <a:bodyPr>
            <a:normAutofit fontScale="70000" lnSpcReduction="20000"/>
          </a:bodyPr>
          <a:lstStyle/>
          <a:p>
            <a:pPr marL="0" indent="0" algn="just">
              <a:buNone/>
            </a:pPr>
            <a:r>
              <a:rPr dirty="0"/>
              <a:t>Una vez que se haya realizado la planificación y el pensamiento inicial, la preparación para la entrada y registro real debe incluir los siguientes pasos:</a:t>
            </a:r>
          </a:p>
          <a:p>
            <a:pPr algn="just"/>
            <a:r>
              <a:rPr dirty="0"/>
              <a:t>Verifique que la entrada a las instalaciones y la confiscación de prueba electrónica hayan sido debidamente autorizadas por ley (por ejemplo, obtener una orden de registro u otra autorización de acuerdo con las leyes aplicables);</a:t>
            </a:r>
          </a:p>
          <a:p>
            <a:pPr algn="just"/>
            <a:r>
              <a:rPr dirty="0"/>
              <a:t>Asegúrese de que </a:t>
            </a:r>
            <a:r>
              <a:rPr lang="es-ES" dirty="0"/>
              <a:t>los</a:t>
            </a:r>
            <a:r>
              <a:rPr dirty="0"/>
              <a:t> medios de entrada</a:t>
            </a:r>
            <a:r>
              <a:rPr lang="es-ES" dirty="0"/>
              <a:t> sean</a:t>
            </a:r>
            <a:r>
              <a:rPr dirty="0"/>
              <a:t> rápidos y </a:t>
            </a:r>
            <a:r>
              <a:rPr dirty="0" err="1"/>
              <a:t>seguros</a:t>
            </a:r>
            <a:r>
              <a:rPr lang="es-ES" dirty="0"/>
              <a:t> y estén </a:t>
            </a:r>
            <a:r>
              <a:rPr dirty="0" err="1"/>
              <a:t>disponibles</a:t>
            </a:r>
            <a:r>
              <a:rPr dirty="0"/>
              <a:t> y organizados;</a:t>
            </a:r>
          </a:p>
          <a:p>
            <a:pPr algn="just"/>
            <a:r>
              <a:rPr dirty="0"/>
              <a:t>Elija los miembros del equipo (incluidos especialistas externos si es necesario);</a:t>
            </a:r>
          </a:p>
          <a:p>
            <a:pPr algn="just"/>
            <a:r>
              <a:rPr dirty="0"/>
              <a:t>Asigne tareas individuales a los miembros del equipo;</a:t>
            </a:r>
          </a:p>
          <a:p>
            <a:pPr algn="just"/>
            <a:r>
              <a:rPr dirty="0"/>
              <a:t>Informe a los miembros del equipo sobre cómo llevar a cabo sus tareas (deberían haber aprobado la formación básica correspondiente); y,</a:t>
            </a:r>
          </a:p>
          <a:p>
            <a:pPr algn="just"/>
            <a:r>
              <a:rPr dirty="0"/>
              <a:t>Proporcione las herramientas y equipos necesarios para la confiscación.</a:t>
            </a:r>
          </a:p>
          <a:p>
            <a:pPr algn="just"/>
            <a:endParaRPr lang="es-ES" b="1" dirty="0"/>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78</a:t>
            </a:fld>
            <a:endParaRPr lang="es-ES" dirty="0"/>
          </a:p>
        </p:txBody>
      </p:sp>
    </p:spTree>
    <p:extLst>
      <p:ext uri="{BB962C8B-B14F-4D97-AF65-F5344CB8AC3E}">
        <p14:creationId xmlns:p14="http://schemas.microsoft.com/office/powerpoint/2010/main" val="1128947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Testigos consultores externos</a:t>
            </a:r>
            <a:endParaRPr lang="es-ES" b="1"/>
          </a:p>
        </p:txBody>
      </p:sp>
      <p:sp>
        <p:nvSpPr>
          <p:cNvPr id="3" name="Content Placeholder 2"/>
          <p:cNvSpPr>
            <a:spLocks noGrp="1"/>
          </p:cNvSpPr>
          <p:nvPr>
            <p:ph idx="1"/>
          </p:nvPr>
        </p:nvSpPr>
        <p:spPr/>
        <p:txBody>
          <a:bodyPr/>
          <a:lstStyle/>
          <a:p>
            <a:pPr marL="0" indent="0" algn="ctr">
              <a:buNone/>
            </a:pPr>
            <a:r>
              <a:rPr lang="en-US" b="1"/>
              <a:t>Consideraciones</a:t>
            </a:r>
          </a:p>
          <a:p>
            <a:r>
              <a:rPr dirty="0"/>
              <a:t>Habilidades especializadas</a:t>
            </a:r>
          </a:p>
          <a:p>
            <a:r>
              <a:rPr dirty="0"/>
              <a:t>Experiencia del especialista</a:t>
            </a:r>
          </a:p>
          <a:p>
            <a:r>
              <a:rPr dirty="0"/>
              <a:t>Conocimiento de las investigaciones</a:t>
            </a:r>
          </a:p>
          <a:p>
            <a:r>
              <a:rPr dirty="0"/>
              <a:t>Conocimiento contextual</a:t>
            </a:r>
          </a:p>
          <a:p>
            <a:r>
              <a:rPr dirty="0"/>
              <a:t>Conocimiento legal</a:t>
            </a:r>
          </a:p>
          <a:p>
            <a:r>
              <a:rPr dirty="0"/>
              <a:t>Habilidades de comunicación</a:t>
            </a:r>
            <a:endParaRPr lang="es-ES"/>
          </a:p>
        </p:txBody>
      </p:sp>
      <p:sp>
        <p:nvSpPr>
          <p:cNvPr id="4" name="Espace réservé du numéro de diapositive 3"/>
          <p:cNvSpPr>
            <a:spLocks noGrp="1"/>
          </p:cNvSpPr>
          <p:nvPr>
            <p:ph type="sldNum" sz="quarter" idx="12"/>
          </p:nvPr>
        </p:nvSpPr>
        <p:spPr/>
        <p:txBody>
          <a:bodyPr/>
          <a:lstStyle/>
          <a:p>
            <a:r>
              <a:rPr dirty="0"/>
              <a:t>!</a:t>
            </a:r>
            <a:fld id="{C1820EB3-92EE-104B-92CD-26C09B1518FE}" type="slidenum">
              <a:rPr lang="en-US" smtClean="0"/>
              <a:pPr/>
              <a:t>79</a:t>
            </a:fld>
            <a:endParaRPr lang="es-ES" dirty="0"/>
          </a:p>
        </p:txBody>
      </p:sp>
    </p:spTree>
    <p:extLst>
      <p:ext uri="{BB962C8B-B14F-4D97-AF65-F5344CB8AC3E}">
        <p14:creationId xmlns:p14="http://schemas.microsoft.com/office/powerpoint/2010/main" val="137147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6474"/>
          </a:xfrm>
        </p:spPr>
        <p:txBody>
          <a:bodyPr/>
          <a:lstStyle/>
          <a:p>
            <a:r>
              <a:rPr lang="en-US" b="1" dirty="0"/>
              <a:t>Definición general de prueba</a:t>
            </a:r>
            <a:endParaRPr lang="es-ES" b="1" dirty="0"/>
          </a:p>
        </p:txBody>
      </p:sp>
      <p:sp>
        <p:nvSpPr>
          <p:cNvPr id="3" name="Content Placeholder 2"/>
          <p:cNvSpPr>
            <a:spLocks noGrp="1"/>
          </p:cNvSpPr>
          <p:nvPr>
            <p:ph idx="1"/>
          </p:nvPr>
        </p:nvSpPr>
        <p:spPr/>
        <p:txBody>
          <a:bodyPr>
            <a:normAutofit/>
          </a:bodyPr>
          <a:lstStyle/>
          <a:p>
            <a:pPr marL="0" indent="12700" algn="just">
              <a:buNone/>
            </a:pPr>
            <a:r>
              <a:rPr dirty="0"/>
              <a:t>La prueba es "cualquier tipo de </a:t>
            </a:r>
            <a:r>
              <a:rPr lang="en-US" dirty="0" err="1"/>
              <a:t>prueba</a:t>
            </a:r>
            <a:r>
              <a:rPr dirty="0"/>
              <a:t> o asunto probatorio legalmente presentado en el juicio de un asunto, por la actuación de las partes y por medio de testigos, registros, documentación, pruebas, objetos concretos, etc. con el propósito de inducir al tribunal o al jurado a creer en su </a:t>
            </a:r>
            <a:r>
              <a:rPr dirty="0" err="1"/>
              <a:t>argumento</a:t>
            </a:r>
            <a:r>
              <a:rPr dirty="0"/>
              <a:t>'.</a:t>
            </a:r>
            <a:r>
              <a:rPr lang="es-ES" dirty="0"/>
              <a:t> </a:t>
            </a:r>
            <a:r>
              <a:rPr dirty="0"/>
              <a:t>La información electrónica generalmente es admisible como prueba en un procedimiento legal.</a:t>
            </a:r>
            <a:endParaRPr lang="es-ES" dirty="0"/>
          </a:p>
        </p:txBody>
      </p:sp>
      <p:sp>
        <p:nvSpPr>
          <p:cNvPr id="4" name="TextBox 3"/>
          <p:cNvSpPr txBox="1"/>
          <p:nvPr/>
        </p:nvSpPr>
        <p:spPr>
          <a:xfrm>
            <a:off x="5364066" y="6488668"/>
            <a:ext cx="3779934" cy="307777"/>
          </a:xfrm>
          <a:prstGeom prst="rect">
            <a:avLst/>
          </a:prstGeom>
          <a:noFill/>
        </p:spPr>
        <p:txBody>
          <a:bodyPr wrap="square" rtlCol="0">
            <a:spAutoFit/>
          </a:bodyPr>
          <a:lstStyle/>
          <a:p>
            <a:r>
              <a:rPr lang="en-US" sz="1400" dirty="0"/>
              <a:t>Fuente: Black's Law Dictionary</a:t>
            </a:r>
            <a:endParaRPr lang="es-ES" sz="1400" dirty="0"/>
          </a:p>
        </p:txBody>
      </p:sp>
      <p:sp>
        <p:nvSpPr>
          <p:cNvPr id="5" name="Espace réservé du numéro de diapositive 4"/>
          <p:cNvSpPr>
            <a:spLocks noGrp="1"/>
          </p:cNvSpPr>
          <p:nvPr>
            <p:ph type="sldNum" sz="quarter" idx="12"/>
          </p:nvPr>
        </p:nvSpPr>
        <p:spPr/>
        <p:txBody>
          <a:bodyPr/>
          <a:lstStyle/>
          <a:p>
            <a:r>
              <a:rPr dirty="0"/>
              <a:t>!</a:t>
            </a:r>
            <a:fld id="{C1820EB3-92EE-104B-92CD-26C09B1518FE}" type="slidenum">
              <a:rPr lang="en-US" smtClean="0"/>
              <a:pPr/>
              <a:t>8</a:t>
            </a:fld>
            <a:endParaRPr lang="es-ES" dirty="0"/>
          </a:p>
        </p:txBody>
      </p:sp>
    </p:spTree>
    <p:extLst>
      <p:ext uri="{BB962C8B-B14F-4D97-AF65-F5344CB8AC3E}">
        <p14:creationId xmlns:p14="http://schemas.microsoft.com/office/powerpoint/2010/main" val="15123481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dirty="0"/>
              <a:t>!</a:t>
            </a:r>
            <a:fld id="{CBD56858-EB0B-D04D-B23C-7A827FD60C9F}" type="slidenum">
              <a:rPr lang="en-US" smtClean="0"/>
              <a:pPr/>
              <a:t>80</a:t>
            </a:fld>
            <a:endParaRPr lang="es-ES" dirty="0"/>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QUIÉN Y QUÉ LLEVAR A LA ESCENA</a:t>
            </a:r>
            <a:endParaRPr lang="es-ES" sz="3200"/>
          </a:p>
        </p:txBody>
      </p:sp>
    </p:spTree>
    <p:extLst>
      <p:ext uri="{BB962C8B-B14F-4D97-AF65-F5344CB8AC3E}">
        <p14:creationId xmlns:p14="http://schemas.microsoft.com/office/powerpoint/2010/main" val="11934503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z="4000" b="1">
                <a:latin typeface="Calibri" charset="0"/>
              </a:rPr>
              <a:t>Tareas de los miembros del equipo</a:t>
            </a:r>
            <a:endParaRPr lang="es-ES" sz="4000" b="1">
              <a:latin typeface="Calibri" charset="0"/>
            </a:endParaRPr>
          </a:p>
        </p:txBody>
      </p:sp>
      <p:sp>
        <p:nvSpPr>
          <p:cNvPr id="10243" name="Content Placeholder 2"/>
          <p:cNvSpPr>
            <a:spLocks noGrp="1"/>
          </p:cNvSpPr>
          <p:nvPr>
            <p:ph idx="1"/>
          </p:nvPr>
        </p:nvSpPr>
        <p:spPr>
          <a:xfrm>
            <a:off x="457200" y="1417638"/>
            <a:ext cx="8229600" cy="4938712"/>
          </a:xfrm>
        </p:spPr>
        <p:txBody>
          <a:bodyPr/>
          <a:lstStyle/>
          <a:p>
            <a:r>
              <a:rPr lang="en-US" dirty="0" err="1">
                <a:latin typeface="Calibri" charset="0"/>
              </a:rPr>
              <a:t>Líder</a:t>
            </a:r>
            <a:r>
              <a:rPr lang="en-US" dirty="0">
                <a:latin typeface="Calibri" charset="0"/>
              </a:rPr>
              <a:t> del </a:t>
            </a:r>
            <a:r>
              <a:rPr lang="en-US" dirty="0" err="1">
                <a:latin typeface="Calibri" charset="0"/>
              </a:rPr>
              <a:t>equipo</a:t>
            </a:r>
            <a:endParaRPr lang="en-US" dirty="0">
              <a:latin typeface="Calibri" charset="0"/>
            </a:endParaRPr>
          </a:p>
          <a:p>
            <a:r>
              <a:rPr lang="en-US" dirty="0" err="1">
                <a:latin typeface="Calibri" charset="0"/>
              </a:rPr>
              <a:t>Oficial</a:t>
            </a:r>
            <a:r>
              <a:rPr lang="en-US" dirty="0">
                <a:latin typeface="Calibri" charset="0"/>
              </a:rPr>
              <a:t> de </a:t>
            </a:r>
            <a:r>
              <a:rPr lang="en-US" dirty="0" err="1">
                <a:latin typeface="Calibri" charset="0"/>
              </a:rPr>
              <a:t>pruebas</a:t>
            </a:r>
            <a:endParaRPr lang="en-US" dirty="0">
              <a:latin typeface="Calibri" charset="0"/>
            </a:endParaRPr>
          </a:p>
          <a:p>
            <a:r>
              <a:rPr lang="en-US" dirty="0" err="1">
                <a:latin typeface="Calibri" charset="0"/>
              </a:rPr>
              <a:t>Registrador</a:t>
            </a:r>
            <a:r>
              <a:rPr lang="en-US" dirty="0">
                <a:latin typeface="Calibri" charset="0"/>
              </a:rPr>
              <a:t> de </a:t>
            </a:r>
            <a:r>
              <a:rPr lang="en-US" dirty="0" err="1">
                <a:latin typeface="Calibri" charset="0"/>
              </a:rPr>
              <a:t>eventos</a:t>
            </a:r>
            <a:endParaRPr lang="en-US" dirty="0">
              <a:latin typeface="Calibri" charset="0"/>
            </a:endParaRPr>
          </a:p>
          <a:p>
            <a:r>
              <a:rPr lang="en-US" dirty="0" err="1">
                <a:latin typeface="Calibri" charset="0"/>
              </a:rPr>
              <a:t>Fotógrafo</a:t>
            </a:r>
            <a:endParaRPr lang="en-US" dirty="0">
              <a:latin typeface="Calibri" charset="0"/>
            </a:endParaRPr>
          </a:p>
          <a:p>
            <a:r>
              <a:rPr lang="en-US" dirty="0" err="1">
                <a:latin typeface="Calibri" charset="0"/>
              </a:rPr>
              <a:t>Examinadores</a:t>
            </a:r>
            <a:r>
              <a:rPr lang="en-US" dirty="0">
                <a:latin typeface="Calibri" charset="0"/>
              </a:rPr>
              <a:t> de </a:t>
            </a:r>
            <a:r>
              <a:rPr lang="en-US" dirty="0" err="1">
                <a:latin typeface="Calibri" charset="0"/>
              </a:rPr>
              <a:t>prueba</a:t>
            </a:r>
            <a:r>
              <a:rPr lang="en-US" dirty="0">
                <a:latin typeface="Calibri" charset="0"/>
              </a:rPr>
              <a:t> digital</a:t>
            </a:r>
          </a:p>
          <a:p>
            <a:r>
              <a:rPr lang="en-US" dirty="0" err="1">
                <a:latin typeface="Calibri" charset="0"/>
              </a:rPr>
              <a:t>Examinadores</a:t>
            </a:r>
            <a:r>
              <a:rPr lang="en-US" dirty="0">
                <a:latin typeface="Calibri" charset="0"/>
              </a:rPr>
              <a:t> de </a:t>
            </a:r>
            <a:r>
              <a:rPr lang="en-US" dirty="0" err="1">
                <a:latin typeface="Calibri" charset="0"/>
              </a:rPr>
              <a:t>prueba</a:t>
            </a:r>
            <a:r>
              <a:rPr lang="en-US" dirty="0">
                <a:latin typeface="Calibri" charset="0"/>
              </a:rPr>
              <a:t> </a:t>
            </a:r>
            <a:r>
              <a:rPr lang="en-US" dirty="0" err="1">
                <a:latin typeface="Calibri" charset="0"/>
              </a:rPr>
              <a:t>física</a:t>
            </a:r>
            <a:endParaRPr lang="en-US" dirty="0">
              <a:latin typeface="Calibri" charset="0"/>
            </a:endParaRPr>
          </a:p>
          <a:p>
            <a:r>
              <a:rPr lang="en-US" dirty="0">
                <a:latin typeface="Calibri" charset="0"/>
              </a:rPr>
              <a:t>Persona(s) para </a:t>
            </a:r>
            <a:r>
              <a:rPr lang="en-US" dirty="0" err="1">
                <a:latin typeface="Calibri" charset="0"/>
              </a:rPr>
              <a:t>sospechoso</a:t>
            </a:r>
            <a:r>
              <a:rPr lang="en-US" dirty="0">
                <a:latin typeface="Calibri" charset="0"/>
              </a:rPr>
              <a:t>(s)</a:t>
            </a:r>
          </a:p>
          <a:p>
            <a:r>
              <a:rPr lang="en-US" dirty="0" err="1">
                <a:latin typeface="Calibri" charset="0"/>
              </a:rPr>
              <a:t>Portador</a:t>
            </a:r>
            <a:r>
              <a:rPr lang="en-US" dirty="0">
                <a:latin typeface="Calibri" charset="0"/>
              </a:rPr>
              <a:t> de </a:t>
            </a:r>
            <a:r>
              <a:rPr lang="en-US" dirty="0" err="1">
                <a:latin typeface="Calibri" charset="0"/>
              </a:rPr>
              <a:t>pruebas</a:t>
            </a:r>
            <a:r>
              <a:rPr lang="en-US" dirty="0">
                <a:latin typeface="Calibri" charset="0"/>
              </a:rPr>
              <a:t> y </a:t>
            </a:r>
            <a:r>
              <a:rPr lang="en-US" dirty="0" err="1">
                <a:latin typeface="Calibri" charset="0"/>
              </a:rPr>
              <a:t>seguridad</a:t>
            </a:r>
            <a:endParaRPr lang="en-US" dirty="0">
              <a:latin typeface="Calibri" charset="0"/>
            </a:endParaRPr>
          </a:p>
          <a:p>
            <a:endParaRPr lang="es-ES" dirty="0">
              <a:latin typeface="Calibri" charset="0"/>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C29826-451E-BE40-A5E3-38C65BE7F2E5}" type="slidenum">
              <a:rPr lang="en-US">
                <a:solidFill>
                  <a:srgbClr val="898989"/>
                </a:solidFill>
                <a:latin typeface="Calibri" charset="0"/>
              </a:rPr>
              <a:pPr eaLnBrk="1" hangingPunct="1"/>
              <a:t>81</a:t>
            </a:fld>
            <a:endParaRPr lang="es-ES">
              <a:solidFill>
                <a:srgbClr val="898989"/>
              </a:solidFill>
              <a:latin typeface="Calibri" charset="0"/>
            </a:endParaRPr>
          </a:p>
        </p:txBody>
      </p:sp>
    </p:spTree>
    <p:extLst>
      <p:ext uri="{BB962C8B-B14F-4D97-AF65-F5344CB8AC3E}">
        <p14:creationId xmlns:p14="http://schemas.microsoft.com/office/powerpoint/2010/main" val="35955838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07E9961-CAB0-3E43-9C84-C7CA87207AF8}" type="slidenum">
              <a:rPr lang="en-US">
                <a:solidFill>
                  <a:srgbClr val="898989"/>
                </a:solidFill>
                <a:latin typeface="Calibri" charset="0"/>
              </a:rPr>
              <a:pPr eaLnBrk="1" hangingPunct="1"/>
              <a:t>82</a:t>
            </a:fld>
            <a:endParaRPr lang="es-ES">
              <a:solidFill>
                <a:srgbClr val="898989"/>
              </a:solidFill>
              <a:latin typeface="Calibri" charset="0"/>
            </a:endParaRPr>
          </a:p>
        </p:txBody>
      </p:sp>
      <p:sp>
        <p:nvSpPr>
          <p:cNvPr id="12291" name="Title 1"/>
          <p:cNvSpPr>
            <a:spLocks noGrp="1"/>
          </p:cNvSpPr>
          <p:nvPr>
            <p:ph type="title"/>
          </p:nvPr>
        </p:nvSpPr>
        <p:spPr>
          <a:xfrm>
            <a:off x="206375" y="274638"/>
            <a:ext cx="8655050" cy="1143000"/>
          </a:xfrm>
        </p:spPr>
        <p:txBody>
          <a:bodyPr/>
          <a:lstStyle/>
          <a:p>
            <a:pPr eaLnBrk="1" hangingPunct="1"/>
            <a:r>
              <a:rPr lang="en-US" sz="4000" b="1">
                <a:latin typeface="Calibri" charset="0"/>
              </a:rPr>
              <a:t>Equipo y kit de herramientas básicas</a:t>
            </a:r>
            <a:endParaRPr lang="es-ES" sz="4000">
              <a:latin typeface="Calibri" charset="0"/>
            </a:endParaRPr>
          </a:p>
        </p:txBody>
      </p:sp>
      <p:sp>
        <p:nvSpPr>
          <p:cNvPr id="12292" name="Content Placeholder 2"/>
          <p:cNvSpPr>
            <a:spLocks noGrp="1"/>
          </p:cNvSpPr>
          <p:nvPr>
            <p:ph idx="1"/>
          </p:nvPr>
        </p:nvSpPr>
        <p:spPr>
          <a:xfrm>
            <a:off x="457200" y="1417638"/>
            <a:ext cx="8229600" cy="1852612"/>
          </a:xfrm>
        </p:spPr>
        <p:txBody>
          <a:bodyPr>
            <a:normAutofit fontScale="85000" lnSpcReduction="10000"/>
          </a:bodyPr>
          <a:lstStyle/>
          <a:p>
            <a:pPr marL="514350" indent="-514350" eaLnBrk="1" hangingPunct="1">
              <a:lnSpc>
                <a:spcPct val="80000"/>
              </a:lnSpc>
              <a:buFont typeface="Calibri" charset="0"/>
              <a:buAutoNum type="arabicPeriod"/>
            </a:pPr>
            <a:r>
              <a:rPr lang="en-US">
                <a:latin typeface="Calibri" charset="0"/>
              </a:rPr>
              <a:t>Es posible que se necesiten herramientas y equipos especiales para recopilar pruebas electrónicas</a:t>
            </a:r>
          </a:p>
          <a:p>
            <a:pPr marL="514350" indent="-514350" eaLnBrk="1" hangingPunct="1">
              <a:lnSpc>
                <a:spcPct val="80000"/>
              </a:lnSpc>
              <a:buFont typeface="Calibri" charset="0"/>
              <a:buAutoNum type="arabicPeriod"/>
            </a:pPr>
            <a:r>
              <a:rPr lang="en-US">
                <a:latin typeface="Calibri" charset="0"/>
              </a:rPr>
              <a:t>Los avances en la tecnología pueden dictar cambios en las herramientas y el equipo requerido</a:t>
            </a:r>
          </a:p>
        </p:txBody>
      </p:sp>
      <p:pic>
        <p:nvPicPr>
          <p:cNvPr id="12293" name="Picture 2" descr="C:\Users\Lemon\Desktop\BackUp\COE Training\Photos\tool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3270250"/>
            <a:ext cx="460851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107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187384-A664-F247-AB6E-C14C9D429365}" type="slidenum">
              <a:rPr lang="en-US">
                <a:solidFill>
                  <a:srgbClr val="898989"/>
                </a:solidFill>
                <a:latin typeface="Calibri" charset="0"/>
              </a:rPr>
              <a:pPr eaLnBrk="1" hangingPunct="1"/>
              <a:t>83</a:t>
            </a:fld>
            <a:endParaRPr lang="es-ES">
              <a:solidFill>
                <a:srgbClr val="898989"/>
              </a:solidFill>
              <a:latin typeface="Calibri" charset="0"/>
            </a:endParaRPr>
          </a:p>
        </p:txBody>
      </p:sp>
      <p:sp>
        <p:nvSpPr>
          <p:cNvPr id="13315" name="Title 1"/>
          <p:cNvSpPr>
            <a:spLocks noGrp="1"/>
          </p:cNvSpPr>
          <p:nvPr>
            <p:ph type="title"/>
          </p:nvPr>
        </p:nvSpPr>
        <p:spPr>
          <a:xfrm>
            <a:off x="206375" y="274638"/>
            <a:ext cx="8655050" cy="1143000"/>
          </a:xfrm>
        </p:spPr>
        <p:txBody>
          <a:bodyPr/>
          <a:lstStyle/>
          <a:p>
            <a:pPr eaLnBrk="1" hangingPunct="1"/>
            <a:r>
              <a:rPr lang="en-US" sz="4000" b="1">
                <a:latin typeface="Calibri" charset="0"/>
              </a:rPr>
              <a:t>Herramientas de desmontaje y retirada</a:t>
            </a:r>
            <a:endParaRPr lang="es-ES" sz="4000" b="1">
              <a:latin typeface="Calibri" charset="0"/>
            </a:endParaRPr>
          </a:p>
        </p:txBody>
      </p:sp>
      <p:sp>
        <p:nvSpPr>
          <p:cNvPr id="13316" name="Content Placeholder 2"/>
          <p:cNvSpPr>
            <a:spLocks noGrp="1"/>
          </p:cNvSpPr>
          <p:nvPr>
            <p:ph idx="1"/>
          </p:nvPr>
        </p:nvSpPr>
        <p:spPr>
          <a:xfrm>
            <a:off x="457200" y="1417638"/>
            <a:ext cx="4089400" cy="4597400"/>
          </a:xfrm>
        </p:spPr>
        <p:txBody>
          <a:bodyPr>
            <a:normAutofit/>
          </a:bodyPr>
          <a:lstStyle/>
          <a:p>
            <a:pPr lvl="1">
              <a:buFont typeface="Arial" charset="0"/>
              <a:buChar char="•"/>
            </a:pPr>
            <a:r>
              <a:rPr lang="en-GB" sz="3200" dirty="0" err="1">
                <a:latin typeface="Calibri" charset="0"/>
              </a:rPr>
              <a:t>Destornilladores</a:t>
            </a:r>
            <a:endParaRPr lang="en-GB" sz="3200" dirty="0">
              <a:latin typeface="Calibri" charset="0"/>
            </a:endParaRPr>
          </a:p>
          <a:p>
            <a:pPr lvl="1">
              <a:buFont typeface="Arial" charset="0"/>
              <a:buChar char="•"/>
            </a:pPr>
            <a:r>
              <a:rPr lang="en-GB" sz="3200" dirty="0" err="1">
                <a:latin typeface="Calibri" charset="0"/>
              </a:rPr>
              <a:t>Controladores</a:t>
            </a:r>
            <a:endParaRPr lang="es-ES" sz="3200" dirty="0">
              <a:latin typeface="Calibri" charset="0"/>
            </a:endParaRPr>
          </a:p>
          <a:p>
            <a:pPr lvl="1">
              <a:buFont typeface="Arial" charset="0"/>
              <a:buChar char="•"/>
            </a:pPr>
            <a:r>
              <a:rPr lang="en-GB" sz="3200" dirty="0" err="1">
                <a:latin typeface="Calibri" charset="0"/>
              </a:rPr>
              <a:t>Alicates</a:t>
            </a:r>
            <a:endParaRPr lang="es-ES" sz="3200" dirty="0">
              <a:latin typeface="Calibri" charset="0"/>
            </a:endParaRPr>
          </a:p>
          <a:p>
            <a:pPr lvl="1">
              <a:buFont typeface="Arial" charset="0"/>
              <a:buChar char="•"/>
            </a:pPr>
            <a:r>
              <a:rPr lang="en-GB" sz="3200" dirty="0" err="1">
                <a:latin typeface="Calibri" charset="0"/>
              </a:rPr>
              <a:t>Cortadores</a:t>
            </a:r>
            <a:r>
              <a:rPr lang="en-GB" sz="3200" dirty="0">
                <a:latin typeface="Calibri" charset="0"/>
              </a:rPr>
              <a:t> de alambre</a:t>
            </a:r>
            <a:endParaRPr lang="es-ES" sz="3200" dirty="0">
              <a:latin typeface="Calibri" charset="0"/>
            </a:endParaRPr>
          </a:p>
          <a:p>
            <a:pPr lvl="1">
              <a:buFont typeface="Arial" charset="0"/>
              <a:buChar char="•"/>
            </a:pPr>
            <a:r>
              <a:rPr lang="en-GB" sz="3200" dirty="0" err="1">
                <a:latin typeface="Calibri" charset="0"/>
              </a:rPr>
              <a:t>Pinzas</a:t>
            </a:r>
            <a:r>
              <a:rPr lang="en-GB" sz="3200" dirty="0">
                <a:latin typeface="Calibri" charset="0"/>
              </a:rPr>
              <a:t> </a:t>
            </a:r>
            <a:r>
              <a:rPr lang="en-GB" sz="3200" dirty="0" err="1">
                <a:latin typeface="Calibri" charset="0"/>
              </a:rPr>
              <a:t>pequeñas</a:t>
            </a:r>
            <a:endParaRPr lang="es-ES" sz="3200" dirty="0">
              <a:latin typeface="Calibri" charset="0"/>
            </a:endParaRPr>
          </a:p>
        </p:txBody>
      </p:sp>
      <p:pic>
        <p:nvPicPr>
          <p:cNvPr id="13317" name="Picture 2" descr="C:\Users\Lemon\Desktop\BackUp\COE Training\Photos\screwdri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1223963"/>
            <a:ext cx="366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C:\Users\Lemon\Desktop\BackUp\COE Training\Photos\dri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504" y="2747963"/>
            <a:ext cx="3758921" cy="108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descr="C:\Users\Lemon\Desktop\BackUp\COE Training\Photos\pl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3640138"/>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5" descr="C:\Users\Lemon\Desktop\BackUp\COE Training\Photos\wire cut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743" y="4776787"/>
            <a:ext cx="26003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6" descr="C:\Users\Lemon\Desktop\BackUp\COE Training\Photos\tweez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2" y="47148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031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C0BD1FC-8496-2949-B82B-B8B9AF6B96B5}" type="slidenum">
              <a:rPr lang="en-US">
                <a:solidFill>
                  <a:srgbClr val="898989"/>
                </a:solidFill>
                <a:latin typeface="Calibri" charset="0"/>
              </a:rPr>
              <a:pPr eaLnBrk="1" hangingPunct="1"/>
              <a:t>84</a:t>
            </a:fld>
            <a:endParaRPr lang="es-ES">
              <a:solidFill>
                <a:srgbClr val="898989"/>
              </a:solidFill>
              <a:latin typeface="Calibri" charset="0"/>
            </a:endParaRPr>
          </a:p>
        </p:txBody>
      </p:sp>
      <p:sp>
        <p:nvSpPr>
          <p:cNvPr id="14339"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Documentación</a:t>
            </a:r>
          </a:p>
        </p:txBody>
      </p:sp>
      <p:sp>
        <p:nvSpPr>
          <p:cNvPr id="3" name="Content Placeholder 2"/>
          <p:cNvSpPr>
            <a:spLocks noGrp="1"/>
          </p:cNvSpPr>
          <p:nvPr>
            <p:ph idx="1"/>
          </p:nvPr>
        </p:nvSpPr>
        <p:spPr>
          <a:xfrm>
            <a:off x="0" y="1133475"/>
            <a:ext cx="9022080" cy="4030663"/>
          </a:xfrm>
        </p:spPr>
        <p:txBody>
          <a:bodyPr>
            <a:normAutofit fontScale="77500" lnSpcReduction="20000"/>
          </a:bodyPr>
          <a:lstStyle/>
          <a:p>
            <a:pPr lvl="1">
              <a:buFont typeface="Arial" charset="0"/>
              <a:buChar char="•"/>
              <a:defRPr/>
            </a:pPr>
            <a:r>
              <a:rPr lang="en-GB" sz="3600" dirty="0"/>
              <a:t>Acta del </a:t>
            </a:r>
            <a:r>
              <a:rPr lang="en-GB" sz="3600" dirty="0" err="1"/>
              <a:t>registro</a:t>
            </a:r>
            <a:r>
              <a:rPr lang="en-GB" sz="3600" dirty="0"/>
              <a:t> y </a:t>
            </a:r>
            <a:r>
              <a:rPr lang="en-GB" sz="3600" dirty="0" err="1"/>
              <a:t>confiscación</a:t>
            </a:r>
            <a:r>
              <a:rPr lang="en-GB" sz="3600" dirty="0"/>
              <a:t> (</a:t>
            </a:r>
            <a:r>
              <a:rPr lang="en-GB" sz="3600" dirty="0" err="1"/>
              <a:t>ver</a:t>
            </a:r>
            <a:r>
              <a:rPr lang="en-GB" sz="3600" dirty="0"/>
              <a:t> el </a:t>
            </a:r>
            <a:r>
              <a:rPr lang="en-GB" sz="3600" dirty="0" err="1"/>
              <a:t>apéndice</a:t>
            </a:r>
            <a:r>
              <a:rPr lang="en-GB" sz="3600" dirty="0"/>
              <a:t> de la </a:t>
            </a:r>
            <a:r>
              <a:rPr lang="en-GB" sz="3600" dirty="0" err="1"/>
              <a:t>guía</a:t>
            </a:r>
            <a:r>
              <a:rPr lang="en-GB" sz="3600" dirty="0"/>
              <a:t> del COE)</a:t>
            </a:r>
            <a:endParaRPr lang="es-ES" sz="3600" dirty="0">
              <a:ea typeface="+mn-ea"/>
            </a:endParaRPr>
          </a:p>
          <a:p>
            <a:pPr lvl="1">
              <a:buFont typeface="Arial" charset="0"/>
              <a:buChar char="•"/>
              <a:defRPr/>
            </a:pPr>
            <a:r>
              <a:rPr lang="en-GB" sz="3600" dirty="0" err="1"/>
              <a:t>Etiquetas</a:t>
            </a:r>
            <a:r>
              <a:rPr lang="en-GB" sz="3600" dirty="0"/>
              <a:t> y </a:t>
            </a:r>
            <a:r>
              <a:rPr lang="en-GB" sz="3600" dirty="0" err="1"/>
              <a:t>cinta</a:t>
            </a:r>
            <a:endParaRPr lang="es-ES" sz="3600" dirty="0">
              <a:ea typeface="+mn-ea"/>
            </a:endParaRPr>
          </a:p>
          <a:p>
            <a:pPr lvl="1">
              <a:buFont typeface="Arial" charset="0"/>
              <a:buChar char="•"/>
              <a:defRPr/>
            </a:pPr>
            <a:r>
              <a:rPr lang="en-GB" sz="3600" dirty="0" err="1"/>
              <a:t>Etiquetas</a:t>
            </a:r>
            <a:r>
              <a:rPr lang="en-GB" sz="3600" dirty="0"/>
              <a:t> de cable</a:t>
            </a:r>
            <a:endParaRPr lang="es-ES" sz="3600" dirty="0">
              <a:ea typeface="+mn-ea"/>
            </a:endParaRPr>
          </a:p>
          <a:p>
            <a:pPr lvl="1">
              <a:buFont typeface="Arial" charset="0"/>
              <a:buChar char="•"/>
              <a:defRPr/>
            </a:pPr>
            <a:r>
              <a:rPr lang="en-GB" sz="3600" dirty="0" err="1"/>
              <a:t>Etiquetas</a:t>
            </a:r>
            <a:r>
              <a:rPr lang="en-GB" sz="3600" dirty="0"/>
              <a:t> de </a:t>
            </a:r>
            <a:r>
              <a:rPr lang="en-GB" sz="3600" dirty="0" err="1"/>
              <a:t>prueba</a:t>
            </a:r>
            <a:endParaRPr lang="es-ES" sz="3600" dirty="0">
              <a:ea typeface="+mn-ea"/>
            </a:endParaRPr>
          </a:p>
          <a:p>
            <a:pPr lvl="1">
              <a:buFont typeface="Arial" charset="0"/>
              <a:buChar char="•"/>
              <a:defRPr/>
            </a:pPr>
            <a:r>
              <a:rPr lang="en-GB" sz="3600" dirty="0" err="1"/>
              <a:t>Otros</a:t>
            </a:r>
            <a:r>
              <a:rPr lang="en-GB" sz="3600" dirty="0"/>
              <a:t> </a:t>
            </a:r>
            <a:r>
              <a:rPr lang="en-GB" sz="3600" dirty="0" err="1"/>
              <a:t>formularios</a:t>
            </a:r>
            <a:r>
              <a:rPr lang="en-GB" sz="3600" dirty="0"/>
              <a:t> </a:t>
            </a:r>
            <a:r>
              <a:rPr lang="en-GB" sz="3600" dirty="0" err="1"/>
              <a:t>necesarios</a:t>
            </a:r>
            <a:r>
              <a:rPr lang="en-GB" sz="3600" dirty="0"/>
              <a:t> para </a:t>
            </a:r>
            <a:r>
              <a:rPr lang="en-GB" sz="3600" dirty="0" err="1"/>
              <a:t>completar</a:t>
            </a:r>
            <a:r>
              <a:rPr lang="en-GB" sz="3600" dirty="0"/>
              <a:t> </a:t>
            </a:r>
            <a:r>
              <a:rPr lang="en-GB" sz="3600" dirty="0" err="1"/>
              <a:t>en</a:t>
            </a:r>
            <a:r>
              <a:rPr lang="en-GB" sz="3600" dirty="0"/>
              <a:t> la </a:t>
            </a:r>
            <a:r>
              <a:rPr lang="en-GB" sz="3600" dirty="0" err="1"/>
              <a:t>escena</a:t>
            </a:r>
            <a:endParaRPr lang="es-ES" sz="3600" dirty="0">
              <a:ea typeface="+mn-ea"/>
            </a:endParaRPr>
          </a:p>
          <a:p>
            <a:pPr lvl="1">
              <a:buFont typeface="Arial" charset="0"/>
              <a:buChar char="•"/>
              <a:defRPr/>
            </a:pPr>
            <a:r>
              <a:rPr lang="en-GB" sz="3600" dirty="0" err="1"/>
              <a:t>Rotuladores</a:t>
            </a:r>
            <a:r>
              <a:rPr lang="en-GB" sz="3600" dirty="0"/>
              <a:t> de </a:t>
            </a:r>
            <a:r>
              <a:rPr lang="en-GB" sz="3600" dirty="0" err="1"/>
              <a:t>colores</a:t>
            </a:r>
            <a:r>
              <a:rPr lang="en-GB" sz="3600" dirty="0"/>
              <a:t> </a:t>
            </a:r>
            <a:r>
              <a:rPr lang="en-GB" sz="3600" dirty="0" err="1"/>
              <a:t>indelebles</a:t>
            </a:r>
            <a:endParaRPr lang="es-ES" sz="3600" dirty="0">
              <a:ea typeface="+mn-ea"/>
            </a:endParaRPr>
          </a:p>
          <a:p>
            <a:pPr lvl="1">
              <a:buFont typeface="Arial" charset="0"/>
              <a:buChar char="•"/>
              <a:defRPr/>
            </a:pPr>
            <a:r>
              <a:rPr lang="en-GB" sz="3600" dirty="0" err="1"/>
              <a:t>Cámara</a:t>
            </a:r>
            <a:r>
              <a:rPr lang="en-GB" sz="3600" dirty="0"/>
              <a:t> y/o </a:t>
            </a:r>
            <a:r>
              <a:rPr lang="en-GB" sz="3600" dirty="0" err="1"/>
              <a:t>cámara</a:t>
            </a:r>
            <a:r>
              <a:rPr lang="en-GB" sz="3600" dirty="0"/>
              <a:t> de </a:t>
            </a:r>
            <a:r>
              <a:rPr lang="en-GB" sz="3600" dirty="0" err="1"/>
              <a:t>vídeo</a:t>
            </a:r>
            <a:endParaRPr lang="es-ES" sz="3600" dirty="0">
              <a:ea typeface="+mn-ea"/>
            </a:endParaRPr>
          </a:p>
        </p:txBody>
      </p:sp>
      <p:pic>
        <p:nvPicPr>
          <p:cNvPr id="14341" name="Picture 2" descr="C:\Users\Lemon\Desktop\BackUp\COE Training\Photos\excibit l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501015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7212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F35CD1D-13B6-9C42-A723-472E75804DB5}" type="slidenum">
              <a:rPr lang="en-US">
                <a:solidFill>
                  <a:srgbClr val="898989"/>
                </a:solidFill>
                <a:latin typeface="Calibri" charset="0"/>
              </a:rPr>
              <a:pPr eaLnBrk="1" hangingPunct="1"/>
              <a:t>85</a:t>
            </a:fld>
            <a:endParaRPr lang="es-ES">
              <a:solidFill>
                <a:srgbClr val="898989"/>
              </a:solidFill>
              <a:latin typeface="Calibri" charset="0"/>
            </a:endParaRPr>
          </a:p>
        </p:txBody>
      </p:sp>
      <p:sp>
        <p:nvSpPr>
          <p:cNvPr id="15363"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Paquete y transporte</a:t>
            </a:r>
          </a:p>
        </p:txBody>
      </p:sp>
      <p:sp>
        <p:nvSpPr>
          <p:cNvPr id="3" name="Content Placeholder 2"/>
          <p:cNvSpPr>
            <a:spLocks noGrp="1"/>
          </p:cNvSpPr>
          <p:nvPr>
            <p:ph idx="1"/>
          </p:nvPr>
        </p:nvSpPr>
        <p:spPr>
          <a:xfrm>
            <a:off x="0" y="1755775"/>
            <a:ext cx="9135291" cy="4030663"/>
          </a:xfrm>
        </p:spPr>
        <p:txBody>
          <a:bodyPr>
            <a:noAutofit/>
          </a:bodyPr>
          <a:lstStyle/>
          <a:p>
            <a:pPr lvl="1">
              <a:buFont typeface="Arial" charset="0"/>
              <a:buChar char="•"/>
              <a:defRPr/>
            </a:pPr>
            <a:r>
              <a:rPr sz="2400" dirty="0"/>
              <a:t>Bolsas antiestáticas</a:t>
            </a:r>
            <a:endParaRPr lang="es-ES" sz="2400" dirty="0"/>
          </a:p>
          <a:p>
            <a:pPr lvl="1">
              <a:buFont typeface="Arial" charset="0"/>
              <a:buChar char="•"/>
              <a:defRPr/>
            </a:pPr>
            <a:r>
              <a:rPr sz="2400" dirty="0"/>
              <a:t>Envoltura de burbujas antiestática</a:t>
            </a:r>
            <a:endParaRPr lang="es-ES" sz="2400" dirty="0"/>
          </a:p>
          <a:p>
            <a:pPr lvl="1">
              <a:buFont typeface="Arial" charset="0"/>
              <a:buChar char="•"/>
              <a:defRPr/>
            </a:pPr>
            <a:r>
              <a:rPr sz="2400" dirty="0"/>
              <a:t>Abrazadera de cables</a:t>
            </a:r>
            <a:endParaRPr lang="es-ES" sz="2400" dirty="0"/>
          </a:p>
          <a:p>
            <a:pPr lvl="1">
              <a:buFont typeface="Arial" charset="0"/>
              <a:buChar char="•"/>
              <a:defRPr/>
            </a:pPr>
            <a:r>
              <a:rPr sz="2400" dirty="0"/>
              <a:t>Bolsas y cinta de prueba</a:t>
            </a:r>
          </a:p>
          <a:p>
            <a:pPr lvl="1">
              <a:buFont typeface="Arial" charset="0"/>
              <a:buChar char="•"/>
              <a:defRPr/>
            </a:pPr>
            <a:r>
              <a:rPr sz="2400" dirty="0"/>
              <a:t>Bolsas de Faraday y/o papel de aluminio;</a:t>
            </a:r>
            <a:endParaRPr lang="es-ES" sz="2400" dirty="0"/>
          </a:p>
          <a:p>
            <a:pPr lvl="1">
              <a:buFont typeface="Arial" charset="0"/>
              <a:buChar char="•"/>
              <a:defRPr/>
            </a:pPr>
            <a:r>
              <a:rPr sz="2400" dirty="0"/>
              <a:t>Cajas para empaquetar medios de almacenamiento externo, como dispositivos USB, DVD o CD</a:t>
            </a:r>
            <a:endParaRPr lang="es-ES" sz="2400" dirty="0"/>
          </a:p>
          <a:p>
            <a:pPr lvl="1">
              <a:buFont typeface="Arial" charset="0"/>
              <a:buChar char="•"/>
              <a:defRPr/>
            </a:pPr>
            <a:r>
              <a:rPr sz="2400" dirty="0"/>
              <a:t>Materiales de embalaje</a:t>
            </a:r>
            <a:endParaRPr lang="es-ES" sz="2400" dirty="0"/>
          </a:p>
          <a:p>
            <a:pPr lvl="1">
              <a:buFont typeface="Arial" charset="0"/>
              <a:buChar char="•"/>
              <a:defRPr/>
            </a:pPr>
            <a:r>
              <a:rPr sz="2400" dirty="0"/>
              <a:t>Cajas de montaje de paquete plano o cajas resistentes de varios tamaños</a:t>
            </a:r>
            <a:endParaRPr lang="es-ES" sz="2400" dirty="0"/>
          </a:p>
        </p:txBody>
      </p:sp>
      <p:pic>
        <p:nvPicPr>
          <p:cNvPr id="15365"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185863"/>
            <a:ext cx="340995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44662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51C5863-A9C9-0146-BDBE-4923B71BBABB}" type="slidenum">
              <a:rPr lang="en-US">
                <a:solidFill>
                  <a:srgbClr val="898989"/>
                </a:solidFill>
                <a:latin typeface="Calibri" charset="0"/>
              </a:rPr>
              <a:pPr eaLnBrk="1" hangingPunct="1"/>
              <a:t>86</a:t>
            </a:fld>
            <a:endParaRPr lang="es-ES">
              <a:solidFill>
                <a:srgbClr val="898989"/>
              </a:solidFill>
              <a:latin typeface="Calibri" charset="0"/>
            </a:endParaRPr>
          </a:p>
        </p:txBody>
      </p:sp>
      <p:sp>
        <p:nvSpPr>
          <p:cNvPr id="16387"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Herramientas de comunicación</a:t>
            </a:r>
          </a:p>
        </p:txBody>
      </p:sp>
      <p:sp>
        <p:nvSpPr>
          <p:cNvPr id="16388" name="Content Placeholder 2"/>
          <p:cNvSpPr>
            <a:spLocks noGrp="1"/>
          </p:cNvSpPr>
          <p:nvPr>
            <p:ph idx="1"/>
          </p:nvPr>
        </p:nvSpPr>
        <p:spPr>
          <a:xfrm>
            <a:off x="206375" y="1455738"/>
            <a:ext cx="7631340" cy="2241550"/>
          </a:xfrm>
        </p:spPr>
        <p:txBody>
          <a:bodyPr/>
          <a:lstStyle/>
          <a:p>
            <a:pPr lvl="1" algn="just">
              <a:buFont typeface="Arial" charset="0"/>
              <a:buChar char="•"/>
            </a:pPr>
            <a:r>
              <a:rPr lang="en-GB" sz="3200">
                <a:latin typeface="Calibri" charset="0"/>
              </a:rPr>
              <a:t>Teléfono móvil u otros dispositivos de comunicación para obtener asesoramiento</a:t>
            </a:r>
            <a:endParaRPr lang="es-ES" sz="3200">
              <a:latin typeface="Calibri" charset="0"/>
            </a:endParaRPr>
          </a:p>
          <a:p>
            <a:pPr lvl="1" algn="just">
              <a:buFont typeface="Arial" charset="0"/>
              <a:buChar char="•"/>
            </a:pPr>
            <a:r>
              <a:rPr lang="en-GB" sz="3200">
                <a:latin typeface="Calibri" charset="0"/>
              </a:rPr>
              <a:t>Información de contacto para asistencia</a:t>
            </a:r>
            <a:endParaRPr lang="es-ES" sz="3200">
              <a:latin typeface="Calibri" charset="0"/>
            </a:endParaRPr>
          </a:p>
        </p:txBody>
      </p:sp>
      <p:pic>
        <p:nvPicPr>
          <p:cNvPr id="16389" name="Picture 2" descr="C:\Users\Lemon\Desktop\BackUp\COE Training\Photos\help 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245" y="4187826"/>
            <a:ext cx="27257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2432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5DE3068-DBDC-8441-8652-1B27826013B9}" type="slidenum">
              <a:rPr lang="en-US">
                <a:solidFill>
                  <a:srgbClr val="898989"/>
                </a:solidFill>
                <a:latin typeface="Calibri" charset="0"/>
              </a:rPr>
              <a:pPr eaLnBrk="1" hangingPunct="1"/>
              <a:t>87</a:t>
            </a:fld>
            <a:endParaRPr lang="es-ES">
              <a:solidFill>
                <a:srgbClr val="898989"/>
              </a:solidFill>
              <a:latin typeface="Calibri" charset="0"/>
            </a:endParaRPr>
          </a:p>
        </p:txBody>
      </p:sp>
      <p:sp>
        <p:nvSpPr>
          <p:cNvPr id="17411"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Otros artículos</a:t>
            </a:r>
            <a:endParaRPr lang="es-ES" sz="4000" b="1">
              <a:latin typeface="Calibri" charset="0"/>
            </a:endParaRPr>
          </a:p>
        </p:txBody>
      </p:sp>
      <p:sp>
        <p:nvSpPr>
          <p:cNvPr id="17412" name="Content Placeholder 2"/>
          <p:cNvSpPr>
            <a:spLocks noGrp="1"/>
          </p:cNvSpPr>
          <p:nvPr>
            <p:ph idx="1"/>
          </p:nvPr>
        </p:nvSpPr>
        <p:spPr>
          <a:xfrm>
            <a:off x="206375" y="1219200"/>
            <a:ext cx="5516563" cy="3268663"/>
          </a:xfrm>
        </p:spPr>
        <p:txBody>
          <a:bodyPr>
            <a:normAutofit lnSpcReduction="10000"/>
          </a:bodyPr>
          <a:lstStyle/>
          <a:p>
            <a:pPr lvl="1">
              <a:buFont typeface="Arial" charset="0"/>
              <a:buChar char="•"/>
            </a:pPr>
            <a:r>
              <a:rPr lang="en-GB" dirty="0" err="1">
                <a:latin typeface="Calibri" charset="0"/>
              </a:rPr>
              <a:t>Linterna</a:t>
            </a:r>
            <a:r>
              <a:rPr lang="en-GB" dirty="0">
                <a:latin typeface="Calibri" charset="0"/>
              </a:rPr>
              <a:t> </a:t>
            </a:r>
            <a:r>
              <a:rPr lang="en-GB" dirty="0" err="1">
                <a:latin typeface="Calibri" charset="0"/>
              </a:rPr>
              <a:t>pequeña</a:t>
            </a:r>
            <a:r>
              <a:rPr lang="en-GB" dirty="0">
                <a:latin typeface="Calibri" charset="0"/>
              </a:rPr>
              <a:t> con un </a:t>
            </a:r>
            <a:r>
              <a:rPr lang="en-GB" dirty="0" err="1">
                <a:latin typeface="Calibri" charset="0"/>
              </a:rPr>
              <a:t>soporte</a:t>
            </a:r>
            <a:endParaRPr lang="es-ES" dirty="0">
              <a:latin typeface="Calibri" charset="0"/>
            </a:endParaRPr>
          </a:p>
          <a:p>
            <a:pPr lvl="1">
              <a:buFont typeface="Arial" charset="0"/>
              <a:buChar char="•"/>
            </a:pPr>
            <a:r>
              <a:rPr lang="en-GB" dirty="0" err="1">
                <a:latin typeface="Calibri" charset="0"/>
              </a:rPr>
              <a:t>Guantes</a:t>
            </a:r>
            <a:endParaRPr lang="es-ES" dirty="0">
              <a:latin typeface="Calibri" charset="0"/>
            </a:endParaRPr>
          </a:p>
          <a:p>
            <a:pPr lvl="1">
              <a:buFont typeface="Arial" charset="0"/>
              <a:buChar char="•"/>
            </a:pPr>
            <a:r>
              <a:rPr lang="en-GB" dirty="0" err="1">
                <a:latin typeface="Calibri" charset="0"/>
              </a:rPr>
              <a:t>Carretilla</a:t>
            </a:r>
            <a:r>
              <a:rPr lang="en-GB" dirty="0">
                <a:latin typeface="Calibri" charset="0"/>
              </a:rPr>
              <a:t> de mano</a:t>
            </a:r>
            <a:endParaRPr lang="es-ES" dirty="0">
              <a:latin typeface="Calibri" charset="0"/>
            </a:endParaRPr>
          </a:p>
          <a:p>
            <a:pPr lvl="1">
              <a:buFont typeface="Arial" charset="0"/>
              <a:buChar char="•"/>
            </a:pPr>
            <a:r>
              <a:rPr lang="en-GB" dirty="0" err="1">
                <a:latin typeface="Calibri" charset="0"/>
              </a:rPr>
              <a:t>Bandas</a:t>
            </a:r>
            <a:r>
              <a:rPr lang="en-GB" dirty="0">
                <a:latin typeface="Calibri" charset="0"/>
              </a:rPr>
              <a:t> de </a:t>
            </a:r>
            <a:r>
              <a:rPr lang="en-GB" dirty="0" err="1">
                <a:latin typeface="Calibri" charset="0"/>
              </a:rPr>
              <a:t>goma</a:t>
            </a:r>
            <a:r>
              <a:rPr lang="en-GB" dirty="0">
                <a:latin typeface="Calibri" charset="0"/>
              </a:rPr>
              <a:t> </a:t>
            </a:r>
            <a:r>
              <a:rPr lang="en-GB" dirty="0" err="1">
                <a:latin typeface="Calibri" charset="0"/>
              </a:rPr>
              <a:t>grandes</a:t>
            </a:r>
            <a:endParaRPr lang="es-ES" dirty="0">
              <a:latin typeface="Calibri" charset="0"/>
            </a:endParaRPr>
          </a:p>
          <a:p>
            <a:pPr lvl="1">
              <a:buFont typeface="Arial" charset="0"/>
              <a:buChar char="•"/>
            </a:pPr>
            <a:r>
              <a:rPr lang="en-GB" dirty="0" err="1">
                <a:latin typeface="Calibri" charset="0"/>
              </a:rPr>
              <a:t>Lupa</a:t>
            </a:r>
            <a:endParaRPr lang="es-ES" dirty="0">
              <a:latin typeface="Calibri" charset="0"/>
            </a:endParaRPr>
          </a:p>
          <a:p>
            <a:pPr lvl="1">
              <a:buFont typeface="Arial" charset="0"/>
              <a:buChar char="•"/>
            </a:pPr>
            <a:r>
              <a:rPr lang="en-GB" dirty="0" err="1">
                <a:latin typeface="Calibri" charset="0"/>
              </a:rPr>
              <a:t>Papel</a:t>
            </a:r>
            <a:r>
              <a:rPr lang="en-GB" dirty="0">
                <a:latin typeface="Calibri" charset="0"/>
              </a:rPr>
              <a:t> de </a:t>
            </a:r>
            <a:r>
              <a:rPr lang="en-GB" dirty="0" err="1">
                <a:latin typeface="Calibri" charset="0"/>
              </a:rPr>
              <a:t>imprimir</a:t>
            </a:r>
            <a:endParaRPr lang="en-GB" dirty="0">
              <a:latin typeface="Calibri" charset="0"/>
            </a:endParaRPr>
          </a:p>
        </p:txBody>
      </p:sp>
      <p:pic>
        <p:nvPicPr>
          <p:cNvPr id="17413" name="Picture 2" descr="C:\Users\Lemon\Desktop\BackUp\COE Training\Photos\hand tra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965200"/>
            <a:ext cx="30988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descr="C:\Users\Lemon\Desktop\BackUp\COE Training\Photos\glov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8" y="3679825"/>
            <a:ext cx="2789237"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00990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FCD9D7D-0A8D-6945-B145-027C81FC2B01}" type="slidenum">
              <a:rPr lang="en-US">
                <a:solidFill>
                  <a:srgbClr val="898989"/>
                </a:solidFill>
                <a:latin typeface="Calibri" charset="0"/>
              </a:rPr>
              <a:pPr eaLnBrk="1" hangingPunct="1"/>
              <a:t>88</a:t>
            </a:fld>
            <a:endParaRPr lang="es-ES">
              <a:solidFill>
                <a:srgbClr val="898989"/>
              </a:solidFill>
              <a:latin typeface="Calibri" charset="0"/>
            </a:endParaRPr>
          </a:p>
        </p:txBody>
      </p:sp>
      <p:sp>
        <p:nvSpPr>
          <p:cNvPr id="18435"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Otros artículos (técnicas forenses de análisis de datos en tiempo real)</a:t>
            </a:r>
            <a:endParaRPr lang="es-ES" sz="4000" b="1">
              <a:latin typeface="Calibri" charset="0"/>
            </a:endParaRPr>
          </a:p>
        </p:txBody>
      </p:sp>
      <p:sp>
        <p:nvSpPr>
          <p:cNvPr id="18436" name="Content Placeholder 2"/>
          <p:cNvSpPr>
            <a:spLocks noGrp="1"/>
          </p:cNvSpPr>
          <p:nvPr>
            <p:ph idx="1"/>
          </p:nvPr>
        </p:nvSpPr>
        <p:spPr>
          <a:xfrm>
            <a:off x="206375" y="1219200"/>
            <a:ext cx="5516563" cy="5137150"/>
          </a:xfrm>
        </p:spPr>
        <p:txBody>
          <a:bodyPr>
            <a:normAutofit fontScale="92500" lnSpcReduction="20000"/>
          </a:bodyPr>
          <a:lstStyle/>
          <a:p>
            <a:pPr lvl="1">
              <a:buFont typeface="Arial" charset="0"/>
              <a:buChar char="•"/>
            </a:pPr>
            <a:r>
              <a:rPr lang="en-GB">
                <a:latin typeface="Calibri" charset="0"/>
              </a:rPr>
              <a:t>Una computadora portátil que tenga instaladas todas las herramientas forenses estándar</a:t>
            </a:r>
            <a:endParaRPr lang="es-ES">
              <a:latin typeface="Calibri" charset="0"/>
            </a:endParaRPr>
          </a:p>
          <a:p>
            <a:pPr lvl="1">
              <a:buFont typeface="Arial" charset="0"/>
              <a:buChar char="•"/>
            </a:pPr>
            <a:r>
              <a:rPr lang="en-GB">
                <a:latin typeface="Calibri" charset="0"/>
              </a:rPr>
              <a:t>Cables de red</a:t>
            </a:r>
            <a:endParaRPr lang="es-ES">
              <a:latin typeface="Calibri" charset="0"/>
            </a:endParaRPr>
          </a:p>
          <a:p>
            <a:pPr lvl="1">
              <a:buFont typeface="Arial" charset="0"/>
              <a:buChar char="•"/>
            </a:pPr>
            <a:r>
              <a:rPr lang="en-GB">
                <a:latin typeface="Calibri" charset="0"/>
              </a:rPr>
              <a:t>Suficiente capacidad de disco duro</a:t>
            </a:r>
            <a:endParaRPr lang="es-ES">
              <a:latin typeface="Calibri" charset="0"/>
            </a:endParaRPr>
          </a:p>
          <a:p>
            <a:pPr lvl="1">
              <a:buFont typeface="Arial" charset="0"/>
              <a:buChar char="•"/>
            </a:pPr>
            <a:r>
              <a:rPr lang="en-GB">
                <a:latin typeface="Calibri" charset="0"/>
              </a:rPr>
              <a:t>Bloqueadores de escritura de hardware</a:t>
            </a:r>
            <a:endParaRPr lang="es-ES">
              <a:latin typeface="Calibri" charset="0"/>
            </a:endParaRPr>
          </a:p>
          <a:p>
            <a:pPr lvl="1">
              <a:buFont typeface="Arial" charset="0"/>
              <a:buChar char="•"/>
            </a:pPr>
            <a:r>
              <a:rPr lang="en-GB">
                <a:latin typeface="Calibri" charset="0"/>
              </a:rPr>
              <a:t>Forensic Boot-DVDs</a:t>
            </a:r>
          </a:p>
          <a:p>
            <a:pPr lvl="1">
              <a:buFont typeface="Arial" charset="0"/>
              <a:buChar char="•"/>
            </a:pPr>
            <a:r>
              <a:rPr dirty="0"/>
              <a:t>Herramientas de técnicas forenses de análisis de datos en tiempo real</a:t>
            </a:r>
            <a:endParaRPr lang="es-ES">
              <a:latin typeface="Calibri" charset="0"/>
            </a:endParaRPr>
          </a:p>
          <a:p>
            <a:pPr lvl="1">
              <a:buFont typeface="Arial" charset="0"/>
              <a:buChar char="•"/>
            </a:pPr>
            <a:r>
              <a:rPr lang="en-US">
                <a:latin typeface="Calibri" charset="0"/>
              </a:rPr>
              <a:t>Transporte</a:t>
            </a:r>
            <a:endParaRPr lang="es-ES" sz="9600">
              <a:latin typeface="Calibri" charset="0"/>
            </a:endParaRPr>
          </a:p>
        </p:txBody>
      </p:sp>
      <p:pic>
        <p:nvPicPr>
          <p:cNvPr id="18437" name="Picture 2" descr="C:\Users\Lemon\Desktop\BackUp\COE Training\Photo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1219200"/>
            <a:ext cx="286385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Users\Lemon\Desktop\BackUp\COE Training\Photos\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2938" y="4660900"/>
            <a:ext cx="3047502"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0519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89</a:t>
            </a:fld>
            <a:endParaRPr lang="es-ES"/>
          </a:p>
        </p:txBody>
      </p:sp>
      <p:sp>
        <p:nvSpPr>
          <p:cNvPr id="5" name="TextBox 4"/>
          <p:cNvSpPr txBox="1"/>
          <p:nvPr/>
        </p:nvSpPr>
        <p:spPr>
          <a:xfrm>
            <a:off x="2861153" y="2698501"/>
            <a:ext cx="3069285" cy="1569660"/>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ASEGURAR LA </a:t>
            </a:r>
          </a:p>
          <a:p>
            <a:pPr lvl="1" algn="ctr"/>
            <a:r>
              <a:rPr lang="en-GB" sz="3200" b="1">
                <a:solidFill>
                  <a:schemeClr val="accent1">
                    <a:lumMod val="25000"/>
                  </a:schemeClr>
                </a:solidFill>
                <a:latin typeface="Calibri" pitchFamily="34" charset="0"/>
              </a:rPr>
              <a:t>ESCENA</a:t>
            </a:r>
            <a:endParaRPr lang="es-ES" sz="3200"/>
          </a:p>
        </p:txBody>
      </p:sp>
    </p:spTree>
    <p:extLst>
      <p:ext uri="{BB962C8B-B14F-4D97-AF65-F5344CB8AC3E}">
        <p14:creationId xmlns:p14="http://schemas.microsoft.com/office/powerpoint/2010/main" val="332923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¿Qué es una prueba electrónica?</a:t>
            </a:r>
            <a:endParaRPr lang="es-ES" b="1" dirty="0"/>
          </a:p>
        </p:txBody>
      </p:sp>
      <p:sp>
        <p:nvSpPr>
          <p:cNvPr id="6" name="Rectangle 5"/>
          <p:cNvSpPr/>
          <p:nvPr/>
        </p:nvSpPr>
        <p:spPr>
          <a:xfrm>
            <a:off x="550928" y="1429523"/>
            <a:ext cx="8135872" cy="4832092"/>
          </a:xfrm>
          <a:prstGeom prst="rect">
            <a:avLst/>
          </a:prstGeom>
        </p:spPr>
        <p:txBody>
          <a:bodyPr wrap="square">
            <a:spAutoFit/>
          </a:bodyPr>
          <a:lstStyle/>
          <a:p>
            <a:pPr marL="457200" indent="-457200" algn="just">
              <a:buFont typeface="Arial"/>
              <a:buChar char="•"/>
            </a:pPr>
            <a:r>
              <a:rPr lang="en-US" sz="2800" dirty="0"/>
              <a:t>Todos los procedimientos legales se basan en la producción de pruebas para que se lleven a cabo. </a:t>
            </a:r>
            <a:endParaRPr lang="es-ES" sz="2800" dirty="0"/>
          </a:p>
          <a:p>
            <a:pPr marL="457200" indent="-457200" algn="just">
              <a:buFont typeface="Arial"/>
              <a:buChar char="•"/>
            </a:pPr>
            <a:r>
              <a:rPr lang="en-US" sz="2800" dirty="0" err="1"/>
              <a:t>Tradicional</a:t>
            </a:r>
            <a:r>
              <a:rPr lang="en-US" sz="2800" dirty="0"/>
              <a:t> e históricamente, esa prueba ha sido en forma física, como documentos, fotografías, etc. </a:t>
            </a:r>
            <a:endParaRPr lang="es-ES" sz="2800" dirty="0"/>
          </a:p>
          <a:p>
            <a:pPr marL="457200" indent="-457200" algn="just">
              <a:buFont typeface="Arial"/>
              <a:buChar char="•"/>
            </a:pPr>
            <a:r>
              <a:rPr lang="en-US" sz="2800" dirty="0"/>
              <a:t>Son formas de prueba electrónica las pruebas que se utilizan en procedimientos judiciales que emanan de dispositivos electrónicos como computadoras y sus dispositivos periféricos, redes informáticas, teléfonos móviles, cámaras digitales, otros dispositivos móviles, incluidos dispositivos de almacenamiento de datos, así como de Internet.</a:t>
            </a:r>
            <a:endParaRPr lang="es-ES" sz="2800" dirty="0"/>
          </a:p>
        </p:txBody>
      </p:sp>
      <p:sp>
        <p:nvSpPr>
          <p:cNvPr id="3" name="Espace réservé du numéro de diapositive 2"/>
          <p:cNvSpPr>
            <a:spLocks noGrp="1"/>
          </p:cNvSpPr>
          <p:nvPr>
            <p:ph type="sldNum" sz="quarter" idx="12"/>
          </p:nvPr>
        </p:nvSpPr>
        <p:spPr/>
        <p:txBody>
          <a:bodyPr/>
          <a:lstStyle/>
          <a:p>
            <a:r>
              <a:rPr dirty="0"/>
              <a:t>!</a:t>
            </a:r>
            <a:fld id="{C1820EB3-92EE-104B-92CD-26C09B1518FE}" type="slidenum">
              <a:rPr lang="en-US" smtClean="0"/>
              <a:pPr/>
              <a:t>9</a:t>
            </a:fld>
            <a:endParaRPr lang="es-ES" dirty="0"/>
          </a:p>
        </p:txBody>
      </p:sp>
    </p:spTree>
    <p:extLst>
      <p:ext uri="{BB962C8B-B14F-4D97-AF65-F5344CB8AC3E}">
        <p14:creationId xmlns:p14="http://schemas.microsoft.com/office/powerpoint/2010/main" val="515263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819861-8061-354E-B495-CFF202D3A72F}" type="slidenum">
              <a:rPr lang="en-US">
                <a:solidFill>
                  <a:srgbClr val="898989"/>
                </a:solidFill>
                <a:latin typeface="Calibri" charset="0"/>
              </a:rPr>
              <a:pPr eaLnBrk="1" hangingPunct="1"/>
              <a:t>90</a:t>
            </a:fld>
            <a:endParaRPr lang="es-ES">
              <a:solidFill>
                <a:srgbClr val="898989"/>
              </a:solidFill>
              <a:latin typeface="Calibri" charset="0"/>
            </a:endParaRPr>
          </a:p>
        </p:txBody>
      </p:sp>
      <p:sp>
        <p:nvSpPr>
          <p:cNvPr id="3" name="Content Placeholder 2"/>
          <p:cNvSpPr txBox="1">
            <a:spLocks/>
          </p:cNvSpPr>
          <p:nvPr/>
        </p:nvSpPr>
        <p:spPr>
          <a:xfrm>
            <a:off x="206375" y="4222750"/>
            <a:ext cx="8226425" cy="2133600"/>
          </a:xfrm>
          <a:prstGeom prst="rect">
            <a:avLst/>
          </a:prstGeom>
        </p:spPr>
        <p:txBody>
          <a:bodyPr/>
          <a:lstStyle>
            <a:lvl1pPr marL="342900" indent="-342900" eaLnBrk="0" hangingPunct="0">
              <a:defRPr>
                <a:solidFill>
                  <a:schemeClr val="tx1"/>
                </a:solidFill>
                <a:latin typeface="Arial" charset="0"/>
                <a:ea typeface="ＭＳ Ｐゴシック" charset="0"/>
                <a:cs typeface="Arial" charset="0"/>
              </a:defRPr>
            </a:lvl1pPr>
            <a:lvl2pPr marL="971550" indent="-5143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lvl="1" eaLnBrk="1" hangingPunct="1">
              <a:spcBef>
                <a:spcPct val="20000"/>
              </a:spcBef>
              <a:buFont typeface="Arial" charset="0"/>
              <a:buChar char="•"/>
            </a:pPr>
            <a:r>
              <a:rPr lang="en-US" sz="2800">
                <a:latin typeface="Calibri" charset="0"/>
              </a:rPr>
              <a:t>Las cosas pueden no ser como lo que esperamos que sean</a:t>
            </a:r>
          </a:p>
          <a:p>
            <a:pPr lvl="1" eaLnBrk="1" hangingPunct="1">
              <a:spcBef>
                <a:spcPct val="20000"/>
              </a:spcBef>
              <a:buFont typeface="Arial" charset="0"/>
              <a:buChar char="•"/>
            </a:pPr>
            <a:endParaRPr lang="es-ES" sz="2800">
              <a:latin typeface="Calibri" charset="0"/>
              <a:ea typeface="ＭＳ Ｐゴシック" charset="0"/>
            </a:endParaRPr>
          </a:p>
          <a:p>
            <a:pPr lvl="1" eaLnBrk="1" hangingPunct="1">
              <a:spcBef>
                <a:spcPct val="20000"/>
              </a:spcBef>
              <a:buFont typeface="Arial" charset="0"/>
              <a:buChar char="•"/>
            </a:pPr>
            <a:r>
              <a:rPr lang="en-US" sz="2800">
                <a:latin typeface="Calibri" charset="0"/>
              </a:rPr>
              <a:t>Reajuste los planes cuando sea necesario </a:t>
            </a:r>
            <a:endParaRPr lang="es-ES" sz="2800">
              <a:latin typeface="Calibri" charset="0"/>
              <a:ea typeface="ＭＳ Ｐゴシック" charset="0"/>
            </a:endParaRPr>
          </a:p>
          <a:p>
            <a:pPr lvl="1" eaLnBrk="1" hangingPunct="1">
              <a:spcBef>
                <a:spcPct val="20000"/>
              </a:spcBef>
              <a:buFont typeface="Calibri" charset="0"/>
              <a:buAutoNum type="arabicPeriod"/>
            </a:pPr>
            <a:endParaRPr lang="es-ES" sz="2800">
              <a:latin typeface="Calibri" charset="0"/>
              <a:ea typeface="ＭＳ Ｐゴシック" charset="0"/>
            </a:endParaRPr>
          </a:p>
        </p:txBody>
      </p:sp>
      <p:pic>
        <p:nvPicPr>
          <p:cNvPr id="20484" name="Picture 4" descr="C:\Users\User\Dropbox\COE - Personal\Session 1.3.3 Search and Seizure\Photos\s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3669" y="504734"/>
            <a:ext cx="34036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8070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689D4C0-9E1B-FE4A-A224-364724285795}" type="slidenum">
              <a:rPr lang="en-US">
                <a:solidFill>
                  <a:srgbClr val="898989"/>
                </a:solidFill>
                <a:latin typeface="Calibri" charset="0"/>
              </a:rPr>
              <a:pPr eaLnBrk="1" hangingPunct="1"/>
              <a:t>91</a:t>
            </a:fld>
            <a:endParaRPr lang="es-ES">
              <a:solidFill>
                <a:srgbClr val="898989"/>
              </a:solidFill>
              <a:latin typeface="Calibri" charset="0"/>
            </a:endParaRPr>
          </a:p>
        </p:txBody>
      </p:sp>
      <p:sp>
        <p:nvSpPr>
          <p:cNvPr id="21507"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Asegurar la escena</a:t>
            </a:r>
          </a:p>
        </p:txBody>
      </p:sp>
      <p:sp>
        <p:nvSpPr>
          <p:cNvPr id="21508" name="Content Placeholder 2"/>
          <p:cNvSpPr>
            <a:spLocks noGrp="1"/>
          </p:cNvSpPr>
          <p:nvPr>
            <p:ph idx="1"/>
          </p:nvPr>
        </p:nvSpPr>
        <p:spPr>
          <a:xfrm>
            <a:off x="0" y="1219200"/>
            <a:ext cx="8861425" cy="2735304"/>
          </a:xfrm>
        </p:spPr>
        <p:txBody>
          <a:bodyPr>
            <a:normAutofit/>
          </a:bodyPr>
          <a:lstStyle/>
          <a:p>
            <a:pPr marL="457200" lvl="1" indent="0" algn="ctr">
              <a:buNone/>
            </a:pPr>
            <a:r>
              <a:rPr lang="en-US" b="1">
                <a:latin typeface="Calibri" charset="0"/>
              </a:rPr>
              <a:t>Consideraciones iniciales</a:t>
            </a:r>
          </a:p>
          <a:p>
            <a:pPr lvl="1">
              <a:buFont typeface="Arial" charset="0"/>
              <a:buChar char="•"/>
            </a:pPr>
            <a:r>
              <a:rPr lang="en-US">
                <a:latin typeface="Calibri" charset="0"/>
              </a:rPr>
              <a:t>Seguridad de las personas</a:t>
            </a:r>
          </a:p>
          <a:p>
            <a:pPr lvl="1">
              <a:buFont typeface="Arial" charset="0"/>
              <a:buChar char="•"/>
            </a:pPr>
            <a:r>
              <a:rPr lang="en-US">
                <a:latin typeface="Calibri" charset="0"/>
              </a:rPr>
              <a:t>Integridad de todas las pruebas</a:t>
            </a:r>
          </a:p>
          <a:p>
            <a:pPr lvl="1">
              <a:buFont typeface="Arial" charset="0"/>
              <a:buChar char="•"/>
            </a:pPr>
            <a:r>
              <a:rPr lang="en-US">
                <a:latin typeface="Calibri" charset="0"/>
              </a:rPr>
              <a:t>Las pruebas electrónicas pueden ser fácilmente alteradas, eliminadas o destruidas</a:t>
            </a:r>
          </a:p>
          <a:p>
            <a:pPr lvl="1">
              <a:buFont typeface="Arial" charset="0"/>
              <a:buChar char="•"/>
            </a:pPr>
            <a:endParaRPr lang="es-ES">
              <a:latin typeface="Calibri" charset="0"/>
            </a:endParaRPr>
          </a:p>
          <a:p>
            <a:pPr lvl="1">
              <a:buFont typeface="Arial" charset="0"/>
              <a:buChar char="•"/>
            </a:pPr>
            <a:endParaRPr lang="es-ES">
              <a:latin typeface="Calibri"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578" y="4091029"/>
            <a:ext cx="4794422" cy="2766971"/>
          </a:xfrm>
          <a:prstGeom prst="rect">
            <a:avLst/>
          </a:prstGeom>
        </p:spPr>
      </p:pic>
    </p:spTree>
    <p:extLst>
      <p:ext uri="{BB962C8B-B14F-4D97-AF65-F5344CB8AC3E}">
        <p14:creationId xmlns:p14="http://schemas.microsoft.com/office/powerpoint/2010/main" val="410404250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085F1B2-63D0-6C4C-9437-151183E3B792}" type="slidenum">
              <a:rPr lang="en-US">
                <a:solidFill>
                  <a:srgbClr val="898989"/>
                </a:solidFill>
                <a:latin typeface="Calibri" charset="0"/>
              </a:rPr>
              <a:pPr eaLnBrk="1" hangingPunct="1"/>
              <a:t>92</a:t>
            </a:fld>
            <a:endParaRPr lang="es-ES">
              <a:solidFill>
                <a:srgbClr val="898989"/>
              </a:solidFill>
              <a:latin typeface="Calibri" charset="0"/>
            </a:endParaRPr>
          </a:p>
        </p:txBody>
      </p:sp>
      <p:sp>
        <p:nvSpPr>
          <p:cNvPr id="22531"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Pasos para asegurar la escena</a:t>
            </a:r>
          </a:p>
        </p:txBody>
      </p:sp>
      <p:sp>
        <p:nvSpPr>
          <p:cNvPr id="3" name="Content Placeholder 2"/>
          <p:cNvSpPr>
            <a:spLocks noGrp="1"/>
          </p:cNvSpPr>
          <p:nvPr>
            <p:ph idx="1"/>
          </p:nvPr>
        </p:nvSpPr>
        <p:spPr>
          <a:xfrm>
            <a:off x="206375" y="1219200"/>
            <a:ext cx="8655050" cy="5137150"/>
          </a:xfrm>
        </p:spPr>
        <p:txBody>
          <a:bodyPr>
            <a:normAutofit lnSpcReduction="10000"/>
          </a:bodyPr>
          <a:lstStyle/>
          <a:p>
            <a:pPr algn="just">
              <a:defRPr/>
            </a:pPr>
            <a:r>
              <a:rPr lang="es-ES" dirty="0"/>
              <a:t>Siga</a:t>
            </a:r>
            <a:r>
              <a:rPr dirty="0"/>
              <a:t> la política jurisdiccional para asegurar la escena del delito</a:t>
            </a:r>
            <a:endParaRPr lang="es-ES" dirty="0">
              <a:ea typeface="+mn-ea"/>
            </a:endParaRPr>
          </a:p>
          <a:p>
            <a:pPr algn="just">
              <a:defRPr/>
            </a:pPr>
            <a:r>
              <a:rPr dirty="0" err="1"/>
              <a:t>Alej</a:t>
            </a:r>
            <a:r>
              <a:rPr lang="es-ES" dirty="0"/>
              <a:t>e</a:t>
            </a:r>
            <a:r>
              <a:rPr dirty="0"/>
              <a:t> a todas las personas del área </a:t>
            </a:r>
            <a:r>
              <a:rPr dirty="0" err="1"/>
              <a:t>inmediata</a:t>
            </a:r>
            <a:r>
              <a:rPr dirty="0"/>
              <a:t> de la cual se recogerá la prueba</a:t>
            </a:r>
            <a:endParaRPr lang="es-ES" dirty="0">
              <a:ea typeface="+mn-ea"/>
            </a:endParaRPr>
          </a:p>
          <a:p>
            <a:pPr algn="just">
              <a:defRPr/>
            </a:pPr>
            <a:r>
              <a:rPr dirty="0"/>
              <a:t>Asegure todos los dispositivos electrónicos, incluidos los dispositivos personales y portátiles</a:t>
            </a:r>
            <a:endParaRPr lang="es-ES" dirty="0">
              <a:ea typeface="+mn-ea"/>
            </a:endParaRPr>
          </a:p>
          <a:p>
            <a:pPr algn="just">
              <a:defRPr/>
            </a:pPr>
            <a:r>
              <a:rPr dirty="0"/>
              <a:t>Rehúse ofertas de ayuda o asistencia técnica de personas no autorizadas</a:t>
            </a:r>
          </a:p>
          <a:p>
            <a:pPr algn="just">
              <a:defRPr/>
            </a:pPr>
            <a:r>
              <a:rPr dirty="0"/>
              <a:t>Deje la computadora o dispositivo electrónico apagado si ya está apagado</a:t>
            </a:r>
            <a:endParaRPr lang="es-ES" dirty="0">
              <a:ea typeface="+mn-ea"/>
            </a:endParaRPr>
          </a:p>
        </p:txBody>
      </p:sp>
    </p:spTree>
    <p:extLst>
      <p:ext uri="{BB962C8B-B14F-4D97-AF65-F5344CB8AC3E}">
        <p14:creationId xmlns:p14="http://schemas.microsoft.com/office/powerpoint/2010/main" val="3955170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ED5A50-7A86-9F45-97A3-91F9EAD60888}" type="slidenum">
              <a:rPr lang="en-US">
                <a:solidFill>
                  <a:srgbClr val="898989"/>
                </a:solidFill>
                <a:latin typeface="Calibri" charset="0"/>
              </a:rPr>
              <a:pPr eaLnBrk="1" hangingPunct="1"/>
              <a:t>93</a:t>
            </a:fld>
            <a:endParaRPr lang="es-ES">
              <a:solidFill>
                <a:srgbClr val="898989"/>
              </a:solidFill>
              <a:latin typeface="Calibri" charset="0"/>
            </a:endParaRPr>
          </a:p>
        </p:txBody>
      </p:sp>
      <p:sp>
        <p:nvSpPr>
          <p:cNvPr id="23555"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Pasos para asegurar la escena</a:t>
            </a:r>
            <a:endParaRPr lang="es-ES" sz="4000" b="1">
              <a:latin typeface="Calibri" charset="0"/>
            </a:endParaRPr>
          </a:p>
        </p:txBody>
      </p:sp>
      <p:sp>
        <p:nvSpPr>
          <p:cNvPr id="23556" name="Content Placeholder 2"/>
          <p:cNvSpPr>
            <a:spLocks noGrp="1"/>
          </p:cNvSpPr>
          <p:nvPr>
            <p:ph idx="1"/>
          </p:nvPr>
        </p:nvSpPr>
        <p:spPr>
          <a:xfrm>
            <a:off x="206375" y="1219200"/>
            <a:ext cx="8655050" cy="5137150"/>
          </a:xfrm>
        </p:spPr>
        <p:txBody>
          <a:bodyPr>
            <a:normAutofit lnSpcReduction="10000"/>
          </a:bodyPr>
          <a:lstStyle/>
          <a:p>
            <a:pPr algn="just"/>
            <a:r>
              <a:rPr lang="en-US">
                <a:latin typeface="Calibri" charset="0"/>
              </a:rPr>
              <a:t>Veremos más adelante si hay una computadora encendida o no se puede determinar el estado</a:t>
            </a:r>
            <a:endParaRPr lang="es-ES">
              <a:latin typeface="Calibri" charset="0"/>
            </a:endParaRPr>
          </a:p>
          <a:p>
            <a:pPr algn="just"/>
            <a:r>
              <a:rPr lang="en-GB">
                <a:latin typeface="Calibri" charset="0"/>
              </a:rPr>
              <a:t>Proteja los datos volátiles física y electrónicamente</a:t>
            </a:r>
            <a:endParaRPr lang="es-ES">
              <a:latin typeface="Calibri" charset="0"/>
            </a:endParaRPr>
          </a:p>
          <a:p>
            <a:pPr algn="just"/>
            <a:r>
              <a:rPr lang="en-GB">
                <a:latin typeface="Calibri" charset="0"/>
              </a:rPr>
              <a:t>Identifique y documente componentes electrónicos relacionados que no serán recopilados</a:t>
            </a:r>
            <a:endParaRPr lang="es-ES">
              <a:latin typeface="Calibri" charset="0"/>
            </a:endParaRPr>
          </a:p>
          <a:p>
            <a:pPr algn="just"/>
            <a:r>
              <a:rPr lang="en-GB">
                <a:latin typeface="Calibri" charset="0"/>
              </a:rPr>
              <a:t>Identifique las líneas telefónicas y de red conectadas a los dispositivos, documéntelas y etiquételas</a:t>
            </a:r>
            <a:endParaRPr lang="es-ES">
              <a:latin typeface="Calibri" charset="0"/>
            </a:endParaRPr>
          </a:p>
        </p:txBody>
      </p:sp>
    </p:spTree>
    <p:extLst>
      <p:ext uri="{BB962C8B-B14F-4D97-AF65-F5344CB8AC3E}">
        <p14:creationId xmlns:p14="http://schemas.microsoft.com/office/powerpoint/2010/main" val="3474352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7EC7813-D54C-3F4B-9FE6-E28C82428090}" type="slidenum">
              <a:rPr lang="en-US">
                <a:solidFill>
                  <a:srgbClr val="898989"/>
                </a:solidFill>
                <a:latin typeface="Calibri" charset="0"/>
              </a:rPr>
              <a:pPr eaLnBrk="1" hangingPunct="1"/>
              <a:t>94</a:t>
            </a:fld>
            <a:endParaRPr lang="es-ES">
              <a:solidFill>
                <a:srgbClr val="898989"/>
              </a:solidFill>
              <a:latin typeface="Calibri" charset="0"/>
            </a:endParaRPr>
          </a:p>
        </p:txBody>
      </p:sp>
      <p:sp>
        <p:nvSpPr>
          <p:cNvPr id="24579"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Pasos para asegurar la escena</a:t>
            </a:r>
            <a:endParaRPr lang="es-ES" sz="4000" b="1">
              <a:latin typeface="Calibri" charset="0"/>
            </a:endParaRPr>
          </a:p>
        </p:txBody>
      </p:sp>
      <p:sp>
        <p:nvSpPr>
          <p:cNvPr id="24580" name="Content Placeholder 2"/>
          <p:cNvSpPr>
            <a:spLocks noGrp="1"/>
          </p:cNvSpPr>
          <p:nvPr>
            <p:ph idx="1"/>
          </p:nvPr>
        </p:nvSpPr>
        <p:spPr>
          <a:xfrm>
            <a:off x="206375" y="1219200"/>
            <a:ext cx="8655050" cy="5342238"/>
          </a:xfrm>
        </p:spPr>
        <p:txBody>
          <a:bodyPr>
            <a:normAutofit lnSpcReduction="10000"/>
          </a:bodyPr>
          <a:lstStyle/>
          <a:p>
            <a:r>
              <a:rPr lang="en-GB" dirty="0" err="1">
                <a:latin typeface="Calibri" charset="0"/>
              </a:rPr>
              <a:t>Decida</a:t>
            </a:r>
            <a:r>
              <a:rPr lang="en-GB" dirty="0">
                <a:latin typeface="Calibri" charset="0"/>
              </a:rPr>
              <a:t> </a:t>
            </a:r>
            <a:r>
              <a:rPr lang="en-GB" dirty="0" err="1">
                <a:latin typeface="Calibri" charset="0"/>
              </a:rPr>
              <a:t>si</a:t>
            </a:r>
            <a:r>
              <a:rPr lang="en-GB" dirty="0">
                <a:latin typeface="Calibri" charset="0"/>
              </a:rPr>
              <a:t> se </a:t>
            </a:r>
            <a:r>
              <a:rPr lang="en-GB" dirty="0" err="1">
                <a:latin typeface="Calibri" charset="0"/>
              </a:rPr>
              <a:t>requiere</a:t>
            </a:r>
            <a:r>
              <a:rPr lang="en-GB" dirty="0">
                <a:latin typeface="Calibri" charset="0"/>
              </a:rPr>
              <a:t> </a:t>
            </a:r>
            <a:r>
              <a:rPr lang="en-GB" dirty="0" err="1">
                <a:latin typeface="Calibri" charset="0"/>
              </a:rPr>
              <a:t>alguna</a:t>
            </a:r>
            <a:r>
              <a:rPr lang="en-GB" dirty="0">
                <a:latin typeface="Calibri" charset="0"/>
              </a:rPr>
              <a:t> </a:t>
            </a:r>
            <a:r>
              <a:rPr lang="en-GB" dirty="0" err="1">
                <a:latin typeface="Calibri" charset="0"/>
              </a:rPr>
              <a:t>otra</a:t>
            </a:r>
            <a:r>
              <a:rPr lang="en-GB" dirty="0">
                <a:latin typeface="Calibri" charset="0"/>
              </a:rPr>
              <a:t> </a:t>
            </a:r>
            <a:r>
              <a:rPr lang="en-GB" dirty="0" err="1">
                <a:latin typeface="Calibri" charset="0"/>
              </a:rPr>
              <a:t>prueba</a:t>
            </a:r>
            <a:r>
              <a:rPr lang="en-GB" dirty="0">
                <a:latin typeface="Calibri" charset="0"/>
              </a:rPr>
              <a:t> de un </a:t>
            </a:r>
            <a:r>
              <a:rPr lang="en-GB" dirty="0" err="1">
                <a:latin typeface="Calibri" charset="0"/>
              </a:rPr>
              <a:t>dispositivo</a:t>
            </a:r>
            <a:r>
              <a:rPr lang="en-GB" dirty="0">
                <a:latin typeface="Calibri" charset="0"/>
              </a:rPr>
              <a:t> para ser </a:t>
            </a:r>
            <a:r>
              <a:rPr lang="en-GB" dirty="0" err="1">
                <a:latin typeface="Calibri" charset="0"/>
              </a:rPr>
              <a:t>confiscada</a:t>
            </a:r>
            <a:endParaRPr lang="es-ES" dirty="0">
              <a:latin typeface="Calibri" charset="0"/>
            </a:endParaRPr>
          </a:p>
          <a:p>
            <a:pPr lvl="1"/>
            <a:r>
              <a:rPr lang="en-GB" dirty="0">
                <a:latin typeface="Calibri" charset="0"/>
              </a:rPr>
              <a:t>Si es </a:t>
            </a:r>
            <a:r>
              <a:rPr lang="en-GB" dirty="0" err="1">
                <a:latin typeface="Calibri" charset="0"/>
              </a:rPr>
              <a:t>así</a:t>
            </a:r>
            <a:r>
              <a:rPr lang="en-GB" dirty="0">
                <a:latin typeface="Calibri" charset="0"/>
              </a:rPr>
              <a:t>, </a:t>
            </a:r>
            <a:r>
              <a:rPr lang="en-GB" dirty="0" err="1">
                <a:latin typeface="Calibri" charset="0"/>
              </a:rPr>
              <a:t>siga</a:t>
            </a:r>
            <a:r>
              <a:rPr lang="en-GB" dirty="0">
                <a:latin typeface="Calibri" charset="0"/>
              </a:rPr>
              <a:t> los </a:t>
            </a:r>
            <a:r>
              <a:rPr lang="en-GB" dirty="0" err="1">
                <a:latin typeface="Calibri" charset="0"/>
              </a:rPr>
              <a:t>procedimientos</a:t>
            </a:r>
            <a:r>
              <a:rPr lang="en-GB" dirty="0">
                <a:latin typeface="Calibri" charset="0"/>
              </a:rPr>
              <a:t> </a:t>
            </a:r>
            <a:r>
              <a:rPr lang="en-GB" dirty="0" err="1">
                <a:latin typeface="Calibri" charset="0"/>
              </a:rPr>
              <a:t>generales</a:t>
            </a:r>
            <a:r>
              <a:rPr lang="en-GB" dirty="0">
                <a:latin typeface="Calibri" charset="0"/>
              </a:rPr>
              <a:t> de </a:t>
            </a:r>
            <a:r>
              <a:rPr lang="en-GB" dirty="0" err="1">
                <a:latin typeface="Calibri" charset="0"/>
              </a:rPr>
              <a:t>manejo</a:t>
            </a:r>
            <a:endParaRPr lang="es-ES" dirty="0">
              <a:latin typeface="Calibri" charset="0"/>
            </a:endParaRPr>
          </a:p>
          <a:p>
            <a:pPr lvl="1"/>
            <a:r>
              <a:rPr lang="en-GB" dirty="0" err="1">
                <a:latin typeface="Calibri" charset="0"/>
              </a:rPr>
              <a:t>Posponga</a:t>
            </a:r>
            <a:r>
              <a:rPr lang="en-GB" dirty="0">
                <a:latin typeface="Calibri" charset="0"/>
              </a:rPr>
              <a:t> las </a:t>
            </a:r>
            <a:r>
              <a:rPr lang="en-GB" dirty="0" err="1">
                <a:latin typeface="Calibri" charset="0"/>
              </a:rPr>
              <a:t>técnicas</a:t>
            </a:r>
            <a:r>
              <a:rPr lang="en-GB" dirty="0">
                <a:latin typeface="Calibri" charset="0"/>
              </a:rPr>
              <a:t> </a:t>
            </a:r>
            <a:r>
              <a:rPr lang="en-GB" dirty="0" err="1">
                <a:latin typeface="Calibri" charset="0"/>
              </a:rPr>
              <a:t>destructivas</a:t>
            </a:r>
            <a:r>
              <a:rPr lang="en-GB" dirty="0">
                <a:latin typeface="Calibri" charset="0"/>
              </a:rPr>
              <a:t> hasta </a:t>
            </a:r>
            <a:r>
              <a:rPr lang="en-GB" b="1" dirty="0" err="1">
                <a:latin typeface="Calibri" charset="0"/>
              </a:rPr>
              <a:t>después</a:t>
            </a:r>
            <a:r>
              <a:rPr lang="en-GB" dirty="0">
                <a:latin typeface="Calibri" charset="0"/>
              </a:rPr>
              <a:t> de que se </a:t>
            </a:r>
            <a:r>
              <a:rPr lang="en-GB" dirty="0" err="1">
                <a:latin typeface="Calibri" charset="0"/>
              </a:rPr>
              <a:t>realice</a:t>
            </a:r>
            <a:r>
              <a:rPr lang="en-GB" dirty="0">
                <a:latin typeface="Calibri" charset="0"/>
              </a:rPr>
              <a:t> la </a:t>
            </a:r>
            <a:r>
              <a:rPr lang="en-GB" dirty="0" err="1">
                <a:latin typeface="Calibri" charset="0"/>
              </a:rPr>
              <a:t>recuperación</a:t>
            </a:r>
            <a:r>
              <a:rPr lang="en-GB" dirty="0">
                <a:latin typeface="Calibri" charset="0"/>
              </a:rPr>
              <a:t> de la </a:t>
            </a:r>
            <a:r>
              <a:rPr lang="en-GB" dirty="0" err="1">
                <a:latin typeface="Calibri" charset="0"/>
              </a:rPr>
              <a:t>prueba</a:t>
            </a:r>
            <a:r>
              <a:rPr lang="en-GB" dirty="0">
                <a:latin typeface="Calibri" charset="0"/>
              </a:rPr>
              <a:t> </a:t>
            </a:r>
            <a:r>
              <a:rPr lang="en-GB" dirty="0" err="1">
                <a:latin typeface="Calibri" charset="0"/>
              </a:rPr>
              <a:t>electrónica</a:t>
            </a:r>
            <a:endParaRPr lang="es-ES" dirty="0">
              <a:latin typeface="Calibri" charset="0"/>
            </a:endParaRPr>
          </a:p>
          <a:p>
            <a:pPr lvl="2"/>
            <a:r>
              <a:rPr lang="en-GB" dirty="0" err="1">
                <a:latin typeface="Calibri" charset="0"/>
              </a:rPr>
              <a:t>Recoja</a:t>
            </a:r>
            <a:r>
              <a:rPr lang="en-GB" dirty="0">
                <a:latin typeface="Calibri" charset="0"/>
              </a:rPr>
              <a:t> </a:t>
            </a:r>
            <a:r>
              <a:rPr lang="en-GB" dirty="0" err="1">
                <a:latin typeface="Calibri" charset="0"/>
              </a:rPr>
              <a:t>impresiones</a:t>
            </a:r>
            <a:r>
              <a:rPr lang="en-GB" dirty="0">
                <a:latin typeface="Calibri" charset="0"/>
              </a:rPr>
              <a:t> </a:t>
            </a:r>
            <a:r>
              <a:rPr lang="en-GB" dirty="0" err="1">
                <a:latin typeface="Calibri" charset="0"/>
              </a:rPr>
              <a:t>latentes</a:t>
            </a:r>
            <a:r>
              <a:rPr lang="en-GB" dirty="0">
                <a:latin typeface="Calibri" charset="0"/>
              </a:rPr>
              <a:t> </a:t>
            </a:r>
            <a:r>
              <a:rPr lang="en-GB" b="1" dirty="0" err="1">
                <a:latin typeface="Calibri" charset="0"/>
              </a:rPr>
              <a:t>después</a:t>
            </a:r>
            <a:r>
              <a:rPr lang="en-GB" dirty="0">
                <a:latin typeface="Calibri" charset="0"/>
              </a:rPr>
              <a:t> de que se complete la </a:t>
            </a:r>
            <a:r>
              <a:rPr lang="en-GB" dirty="0" err="1">
                <a:latin typeface="Calibri" charset="0"/>
              </a:rPr>
              <a:t>recuperación</a:t>
            </a:r>
            <a:r>
              <a:rPr lang="en-GB" dirty="0">
                <a:latin typeface="Calibri" charset="0"/>
              </a:rPr>
              <a:t> de </a:t>
            </a:r>
            <a:r>
              <a:rPr lang="en-GB" dirty="0" err="1">
                <a:latin typeface="Calibri" charset="0"/>
              </a:rPr>
              <a:t>prueba</a:t>
            </a:r>
            <a:r>
              <a:rPr lang="en-GB" dirty="0">
                <a:latin typeface="Calibri" charset="0"/>
              </a:rPr>
              <a:t> </a:t>
            </a:r>
            <a:r>
              <a:rPr lang="en-GB" dirty="0" err="1">
                <a:latin typeface="Calibri" charset="0"/>
              </a:rPr>
              <a:t>electrónica</a:t>
            </a:r>
            <a:endParaRPr lang="es-ES" dirty="0">
              <a:latin typeface="Calibri" charset="0"/>
            </a:endParaRPr>
          </a:p>
          <a:p>
            <a:pPr lvl="2"/>
            <a:r>
              <a:rPr lang="en-GB" b="1" dirty="0">
                <a:latin typeface="Calibri" charset="0"/>
              </a:rPr>
              <a:t>No</a:t>
            </a:r>
            <a:r>
              <a:rPr dirty="0"/>
              <a:t> use polvo de aluminio para recoger las huellas dactilares de la escena ya que esto puede dañar el equipo y los datos.</a:t>
            </a:r>
            <a:endParaRPr lang="es-ES" dirty="0">
              <a:latin typeface="Calibri" charset="0"/>
            </a:endParaRPr>
          </a:p>
        </p:txBody>
      </p:sp>
    </p:spTree>
    <p:extLst>
      <p:ext uri="{BB962C8B-B14F-4D97-AF65-F5344CB8AC3E}">
        <p14:creationId xmlns:p14="http://schemas.microsoft.com/office/powerpoint/2010/main" val="35552144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EDE707-734C-A14C-8474-6DDF6FB341AF}" type="slidenum">
              <a:rPr lang="en-US">
                <a:solidFill>
                  <a:srgbClr val="898989"/>
                </a:solidFill>
                <a:latin typeface="Calibri" charset="0"/>
              </a:rPr>
              <a:pPr eaLnBrk="1" hangingPunct="1"/>
              <a:t>95</a:t>
            </a:fld>
            <a:endParaRPr lang="es-ES">
              <a:solidFill>
                <a:srgbClr val="898989"/>
              </a:solidFill>
              <a:latin typeface="Calibri" charset="0"/>
            </a:endParaRPr>
          </a:p>
        </p:txBody>
      </p:sp>
      <p:sp>
        <p:nvSpPr>
          <p:cNvPr id="25603"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Registro de escenas</a:t>
            </a:r>
          </a:p>
        </p:txBody>
      </p:sp>
      <p:sp>
        <p:nvSpPr>
          <p:cNvPr id="3" name="Content Placeholder 2"/>
          <p:cNvSpPr>
            <a:spLocks noGrp="1"/>
          </p:cNvSpPr>
          <p:nvPr>
            <p:ph idx="1"/>
          </p:nvPr>
        </p:nvSpPr>
        <p:spPr>
          <a:xfrm>
            <a:off x="206375" y="1219200"/>
            <a:ext cx="8655050" cy="5137150"/>
          </a:xfrm>
        </p:spPr>
        <p:txBody>
          <a:bodyPr>
            <a:normAutofit lnSpcReduction="10000"/>
          </a:bodyPr>
          <a:lstStyle/>
          <a:p>
            <a:pPr>
              <a:defRPr/>
            </a:pPr>
            <a:r>
              <a:rPr dirty="0"/>
              <a:t>Registre en la escena pruebas no electrónicas pero relacionadas, como</a:t>
            </a:r>
            <a:endParaRPr lang="es-ES">
              <a:ea typeface="+mn-ea"/>
            </a:endParaRPr>
          </a:p>
          <a:p>
            <a:pPr lvl="1">
              <a:defRPr/>
            </a:pPr>
            <a:r>
              <a:rPr dirty="0"/>
              <a:t>contraseñas escritas y otras notas manuscritas</a:t>
            </a:r>
            <a:endParaRPr lang="es-ES">
              <a:ea typeface="+mn-ea"/>
            </a:endParaRPr>
          </a:p>
          <a:p>
            <a:pPr lvl="1">
              <a:defRPr/>
            </a:pPr>
            <a:r>
              <a:rPr dirty="0"/>
              <a:t>blocs de papel en blanco con escritura con sangría</a:t>
            </a:r>
            <a:endParaRPr lang="es-ES">
              <a:ea typeface="+mn-ea"/>
            </a:endParaRPr>
          </a:p>
          <a:p>
            <a:pPr lvl="1">
              <a:defRPr/>
            </a:pPr>
            <a:r>
              <a:rPr dirty="0"/>
              <a:t>manuales de hardware y software</a:t>
            </a:r>
            <a:endParaRPr lang="es-ES">
              <a:ea typeface="+mn-ea"/>
            </a:endParaRPr>
          </a:p>
          <a:p>
            <a:pPr lvl="1">
              <a:defRPr/>
            </a:pPr>
            <a:r>
              <a:rPr dirty="0"/>
              <a:t>calendarios o diarios</a:t>
            </a:r>
            <a:endParaRPr lang="es-ES">
              <a:ea typeface="+mn-ea"/>
            </a:endParaRPr>
          </a:p>
          <a:p>
            <a:pPr lvl="1">
              <a:defRPr/>
            </a:pPr>
            <a:r>
              <a:rPr dirty="0"/>
              <a:t>texto o impresiones gráficas de computadora</a:t>
            </a:r>
            <a:endParaRPr lang="es-ES">
              <a:ea typeface="+mn-ea"/>
            </a:endParaRPr>
          </a:p>
          <a:p>
            <a:pPr lvl="1">
              <a:defRPr/>
            </a:pPr>
            <a:r>
              <a:rPr dirty="0"/>
              <a:t>fotografías, o</a:t>
            </a:r>
            <a:endParaRPr lang="es-ES">
              <a:ea typeface="+mn-ea"/>
            </a:endParaRPr>
          </a:p>
          <a:p>
            <a:pPr lvl="1">
              <a:defRPr/>
            </a:pPr>
            <a:r>
              <a:rPr dirty="0"/>
              <a:t>información sobre intereses personales que pueden ser útiles para el descifrado posterior de contraseñas/contraseñas</a:t>
            </a:r>
            <a:endParaRPr lang="es-ES">
              <a:ea typeface="+mn-ea"/>
            </a:endParaRPr>
          </a:p>
        </p:txBody>
      </p:sp>
    </p:spTree>
    <p:extLst>
      <p:ext uri="{BB962C8B-B14F-4D97-AF65-F5344CB8AC3E}">
        <p14:creationId xmlns:p14="http://schemas.microsoft.com/office/powerpoint/2010/main" val="3625001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latin typeface="Calibri" charset="0"/>
              </a:rPr>
              <a:t>Entrevistas preliminares</a:t>
            </a:r>
            <a:endParaRPr lang="es-ES"/>
          </a:p>
        </p:txBody>
      </p:sp>
      <p:sp>
        <p:nvSpPr>
          <p:cNvPr id="5" name="Rectangle 4"/>
          <p:cNvSpPr/>
          <p:nvPr/>
        </p:nvSpPr>
        <p:spPr>
          <a:xfrm>
            <a:off x="457200" y="3757933"/>
            <a:ext cx="8229600" cy="2146550"/>
          </a:xfrm>
          <a:prstGeom prst="rect">
            <a:avLst/>
          </a:prstGeom>
        </p:spPr>
        <p:txBody>
          <a:bodyPr wrap="square">
            <a:spAutoFit/>
          </a:bodyPr>
          <a:lstStyle/>
          <a:p>
            <a:pPr algn="just">
              <a:lnSpc>
                <a:spcPts val="4060"/>
              </a:lnSpc>
            </a:pPr>
            <a:r>
              <a:rPr lang="en-US" sz="2800">
                <a:latin typeface="Helvetica" charset="0"/>
              </a:rPr>
              <a:t>Cualquier entrevista realizada en la escena debe cumplir con la legislación nacional y la política de la agencia (por ejemplo, en el requisito de proporcionar una advertencia contra la autoincriminación o la lista de derechos),</a:t>
            </a:r>
            <a:endParaRPr lang="es-ES" sz="2800">
              <a:latin typeface="Helvetica"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8" y="1294199"/>
            <a:ext cx="8330922" cy="173560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96</a:t>
            </a:fld>
            <a:endParaRPr lang="es-ES"/>
          </a:p>
        </p:txBody>
      </p:sp>
    </p:spTree>
    <p:extLst>
      <p:ext uri="{BB962C8B-B14F-4D97-AF65-F5344CB8AC3E}">
        <p14:creationId xmlns:p14="http://schemas.microsoft.com/office/powerpoint/2010/main" val="254204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A5807C7-89F3-A945-8B0C-3A972C775B63}" type="slidenum">
              <a:rPr lang="en-US">
                <a:solidFill>
                  <a:srgbClr val="898989"/>
                </a:solidFill>
                <a:latin typeface="Calibri" charset="0"/>
              </a:rPr>
              <a:pPr eaLnBrk="1" hangingPunct="1"/>
              <a:t>97</a:t>
            </a:fld>
            <a:endParaRPr lang="es-ES">
              <a:solidFill>
                <a:srgbClr val="898989"/>
              </a:solidFill>
              <a:latin typeface="Calibri" charset="0"/>
            </a:endParaRPr>
          </a:p>
        </p:txBody>
      </p:sp>
      <p:sp>
        <p:nvSpPr>
          <p:cNvPr id="26627"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Entrevistas preliminares</a:t>
            </a:r>
            <a:endParaRPr lang="es-ES" sz="4000" b="1">
              <a:latin typeface="Calibri" charset="0"/>
            </a:endParaRPr>
          </a:p>
        </p:txBody>
      </p:sp>
      <p:sp>
        <p:nvSpPr>
          <p:cNvPr id="26628" name="Content Placeholder 2"/>
          <p:cNvSpPr>
            <a:spLocks noGrp="1"/>
          </p:cNvSpPr>
          <p:nvPr>
            <p:ph idx="1"/>
          </p:nvPr>
        </p:nvSpPr>
        <p:spPr>
          <a:xfrm>
            <a:off x="206375" y="1219200"/>
            <a:ext cx="8655050" cy="1981200"/>
          </a:xfrm>
        </p:spPr>
        <p:txBody>
          <a:bodyPr/>
          <a:lstStyle/>
          <a:p>
            <a:pPr marL="571500" indent="-514350"/>
            <a:r>
              <a:rPr lang="en-GB" sz="2600">
                <a:latin typeface="Calibri" charset="0"/>
              </a:rPr>
              <a:t>Separar e identificar a todas las personas en la escena y registrar su ubicación en el momento de la entrada</a:t>
            </a:r>
            <a:endParaRPr lang="es-ES" sz="2600">
              <a:latin typeface="Calibri" charset="0"/>
            </a:endParaRPr>
          </a:p>
          <a:p>
            <a:pPr marL="571500" indent="-514350"/>
            <a:r>
              <a:rPr lang="en-GB" sz="2600">
                <a:latin typeface="Calibri" charset="0"/>
              </a:rPr>
              <a:t>Use una lista de verificación para recopilar y registrar información de estas personas, como...</a:t>
            </a:r>
            <a:endParaRPr lang="es-ES" sz="2600">
              <a:latin typeface="Calibri" charset="0"/>
            </a:endParaRPr>
          </a:p>
        </p:txBody>
      </p:sp>
      <p:pic>
        <p:nvPicPr>
          <p:cNvPr id="26629" name="Picture 2" descr="C:\Users\Lemon\Desktop\BackUp\COE Training\Photos\intero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357" y="3565525"/>
            <a:ext cx="5467350"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445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21EDA3-3CAA-2F45-B92D-724C120D013B}" type="slidenum">
              <a:rPr lang="en-US">
                <a:solidFill>
                  <a:srgbClr val="898989"/>
                </a:solidFill>
                <a:latin typeface="Calibri" charset="0"/>
              </a:rPr>
              <a:pPr eaLnBrk="1" hangingPunct="1"/>
              <a:t>98</a:t>
            </a:fld>
            <a:endParaRPr lang="es-ES">
              <a:solidFill>
                <a:srgbClr val="898989"/>
              </a:solidFill>
              <a:latin typeface="Calibri" charset="0"/>
            </a:endParaRPr>
          </a:p>
        </p:txBody>
      </p:sp>
      <p:sp>
        <p:nvSpPr>
          <p:cNvPr id="27651" name="Title 1"/>
          <p:cNvSpPr>
            <a:spLocks noGrp="1"/>
          </p:cNvSpPr>
          <p:nvPr>
            <p:ph type="title"/>
          </p:nvPr>
        </p:nvSpPr>
        <p:spPr>
          <a:xfrm>
            <a:off x="206375" y="274638"/>
            <a:ext cx="8655050" cy="690562"/>
          </a:xfrm>
        </p:spPr>
        <p:txBody>
          <a:bodyPr>
            <a:normAutofit fontScale="90000"/>
          </a:bodyPr>
          <a:lstStyle/>
          <a:p>
            <a:pPr eaLnBrk="1" hangingPunct="1"/>
            <a:r>
              <a:rPr lang="en-US" sz="4000" b="1">
                <a:latin typeface="Calibri" charset="0"/>
              </a:rPr>
              <a:t>Entrevistas preliminares</a:t>
            </a:r>
            <a:endParaRPr lang="es-ES" sz="4000" b="1">
              <a:latin typeface="Calibri" charset="0"/>
            </a:endParaRPr>
          </a:p>
        </p:txBody>
      </p:sp>
      <p:sp>
        <p:nvSpPr>
          <p:cNvPr id="3" name="Content Placeholder 2"/>
          <p:cNvSpPr>
            <a:spLocks noGrp="1"/>
          </p:cNvSpPr>
          <p:nvPr>
            <p:ph idx="1"/>
          </p:nvPr>
        </p:nvSpPr>
        <p:spPr>
          <a:xfrm>
            <a:off x="206375" y="1219199"/>
            <a:ext cx="8655050" cy="5502275"/>
          </a:xfrm>
        </p:spPr>
        <p:txBody>
          <a:bodyPr>
            <a:normAutofit fontScale="85000" lnSpcReduction="20000"/>
          </a:bodyPr>
          <a:lstStyle/>
          <a:p>
            <a:pPr marL="971550" lvl="1" indent="-457200" algn="just">
              <a:buFont typeface="Arial" charset="0"/>
              <a:buChar char="•"/>
              <a:defRPr/>
            </a:pPr>
            <a:r>
              <a:rPr lang="en-GB" sz="3100" dirty="0" err="1"/>
              <a:t>Propósito</a:t>
            </a:r>
            <a:r>
              <a:rPr lang="en-GB" sz="3100" dirty="0"/>
              <a:t> del </a:t>
            </a:r>
            <a:r>
              <a:rPr lang="en-GB" sz="3100" dirty="0" err="1"/>
              <a:t>dispositivo</a:t>
            </a:r>
            <a:r>
              <a:rPr lang="en-GB" sz="3100" dirty="0"/>
              <a:t>/</a:t>
            </a:r>
            <a:r>
              <a:rPr lang="en-GB" sz="3100" dirty="0" err="1"/>
              <a:t>sistema</a:t>
            </a:r>
            <a:r>
              <a:rPr lang="en-GB" sz="3100" dirty="0"/>
              <a:t> </a:t>
            </a:r>
            <a:endParaRPr lang="es-ES" sz="3100" dirty="0">
              <a:ea typeface="+mn-ea"/>
            </a:endParaRPr>
          </a:p>
          <a:p>
            <a:pPr marL="971550" lvl="1" indent="-457200" algn="just">
              <a:buFont typeface="Arial" charset="0"/>
              <a:buChar char="•"/>
              <a:defRPr/>
            </a:pPr>
            <a:r>
              <a:rPr lang="en-GB" sz="3100" dirty="0" err="1"/>
              <a:t>Propietarios</a:t>
            </a:r>
            <a:r>
              <a:rPr lang="en-GB" sz="3100" dirty="0"/>
              <a:t> y/o </a:t>
            </a:r>
            <a:r>
              <a:rPr lang="en-GB" sz="3100" dirty="0" err="1"/>
              <a:t>usuarios</a:t>
            </a:r>
            <a:r>
              <a:rPr lang="en-GB" sz="3100" dirty="0"/>
              <a:t> de </a:t>
            </a:r>
            <a:r>
              <a:rPr lang="en-GB" sz="3100" dirty="0" err="1"/>
              <a:t>dispositivos</a:t>
            </a:r>
            <a:r>
              <a:rPr lang="en-GB" sz="3100" dirty="0"/>
              <a:t>/</a:t>
            </a:r>
            <a:r>
              <a:rPr lang="en-GB" sz="3100" dirty="0" err="1"/>
              <a:t>sistemas</a:t>
            </a:r>
            <a:r>
              <a:rPr lang="en-GB" sz="3100" dirty="0"/>
              <a:t> </a:t>
            </a:r>
            <a:r>
              <a:rPr lang="en-GB" sz="3100" dirty="0" err="1"/>
              <a:t>encontrados</a:t>
            </a:r>
            <a:r>
              <a:rPr lang="en-GB" sz="3100" dirty="0"/>
              <a:t> </a:t>
            </a:r>
            <a:r>
              <a:rPr lang="en-GB" sz="3100" dirty="0" err="1"/>
              <a:t>en</a:t>
            </a:r>
            <a:r>
              <a:rPr lang="en-GB" sz="3100" dirty="0"/>
              <a:t> la </a:t>
            </a:r>
            <a:r>
              <a:rPr lang="en-GB" sz="3100" dirty="0" err="1"/>
              <a:t>escena</a:t>
            </a:r>
            <a:r>
              <a:rPr lang="en-GB" sz="3100" dirty="0"/>
              <a:t>, </a:t>
            </a:r>
            <a:r>
              <a:rPr lang="en-GB" sz="3100" dirty="0" err="1"/>
              <a:t>así</a:t>
            </a:r>
            <a:r>
              <a:rPr lang="en-GB" sz="3100" dirty="0"/>
              <a:t> </a:t>
            </a:r>
            <a:r>
              <a:rPr lang="en-GB" sz="3100" dirty="0" err="1"/>
              <a:t>como</a:t>
            </a:r>
            <a:r>
              <a:rPr lang="en-GB" sz="3100" dirty="0"/>
              <a:t> </a:t>
            </a:r>
            <a:r>
              <a:rPr lang="en-GB" sz="3100" dirty="0" err="1"/>
              <a:t>contraseñas</a:t>
            </a:r>
            <a:r>
              <a:rPr lang="en-GB" sz="3100" dirty="0"/>
              <a:t>, </a:t>
            </a:r>
            <a:r>
              <a:rPr lang="en-GB" sz="3100" dirty="0" err="1"/>
              <a:t>nombres</a:t>
            </a:r>
            <a:r>
              <a:rPr lang="en-GB" sz="3100" dirty="0"/>
              <a:t> de </a:t>
            </a:r>
            <a:r>
              <a:rPr lang="en-GB" sz="3100" dirty="0" err="1"/>
              <a:t>usuario</a:t>
            </a:r>
            <a:r>
              <a:rPr lang="en-GB" sz="3100" dirty="0"/>
              <a:t> y </a:t>
            </a:r>
            <a:r>
              <a:rPr lang="en-GB" sz="3100" dirty="0" err="1"/>
              <a:t>proveedor</a:t>
            </a:r>
            <a:r>
              <a:rPr lang="en-GB" sz="3100" dirty="0"/>
              <a:t> de </a:t>
            </a:r>
            <a:r>
              <a:rPr lang="en-GB" sz="3100" dirty="0" err="1"/>
              <a:t>servicios</a:t>
            </a:r>
            <a:r>
              <a:rPr lang="en-GB" sz="3100" dirty="0"/>
              <a:t> de Internet</a:t>
            </a:r>
            <a:endParaRPr lang="es-ES" sz="3100" dirty="0">
              <a:ea typeface="+mn-ea"/>
            </a:endParaRPr>
          </a:p>
          <a:p>
            <a:pPr marL="971550" lvl="1" indent="-457200" algn="just">
              <a:buFont typeface="Arial" charset="0"/>
              <a:buChar char="•"/>
              <a:defRPr/>
            </a:pPr>
            <a:r>
              <a:rPr lang="en-GB" sz="3100" dirty="0" err="1"/>
              <a:t>Cualquier</a:t>
            </a:r>
            <a:r>
              <a:rPr lang="en-GB" sz="3100" dirty="0"/>
              <a:t> </a:t>
            </a:r>
            <a:r>
              <a:rPr lang="en-GB" sz="3100" dirty="0" err="1"/>
              <a:t>contraseña</a:t>
            </a:r>
            <a:r>
              <a:rPr lang="en-GB" sz="3100" dirty="0"/>
              <a:t> </a:t>
            </a:r>
            <a:r>
              <a:rPr lang="en-GB" sz="3100" dirty="0" err="1"/>
              <a:t>requerida</a:t>
            </a:r>
            <a:r>
              <a:rPr lang="en-GB" sz="3100" dirty="0"/>
              <a:t> para acceder al </a:t>
            </a:r>
            <a:r>
              <a:rPr lang="en-GB" sz="3100" dirty="0" err="1"/>
              <a:t>sistema</a:t>
            </a:r>
            <a:r>
              <a:rPr lang="en-GB" sz="3100" dirty="0"/>
              <a:t>, software o </a:t>
            </a:r>
            <a:r>
              <a:rPr lang="en-GB" sz="3100" dirty="0" err="1"/>
              <a:t>datos</a:t>
            </a:r>
            <a:r>
              <a:rPr lang="en-GB" sz="3100" dirty="0"/>
              <a:t>. </a:t>
            </a:r>
            <a:endParaRPr lang="es-ES" sz="3100" dirty="0">
              <a:ea typeface="+mn-ea"/>
            </a:endParaRPr>
          </a:p>
          <a:p>
            <a:pPr marL="971550" lvl="1" indent="-457200" algn="just">
              <a:buFont typeface="Arial" charset="0"/>
              <a:buChar char="•"/>
              <a:defRPr/>
            </a:pPr>
            <a:r>
              <a:rPr lang="en-GB" sz="3100" dirty="0" err="1"/>
              <a:t>Cualquier</a:t>
            </a:r>
            <a:r>
              <a:rPr lang="en-GB" sz="3100" dirty="0"/>
              <a:t> </a:t>
            </a:r>
            <a:r>
              <a:rPr lang="en-GB" sz="3100" dirty="0" err="1"/>
              <a:t>esquema</a:t>
            </a:r>
            <a:r>
              <a:rPr lang="en-GB" sz="3100" dirty="0"/>
              <a:t> de </a:t>
            </a:r>
            <a:r>
              <a:rPr lang="en-GB" sz="3100" dirty="0" err="1"/>
              <a:t>seguridad</a:t>
            </a:r>
            <a:r>
              <a:rPr lang="en-GB" sz="3100" dirty="0"/>
              <a:t> </a:t>
            </a:r>
            <a:r>
              <a:rPr lang="en-GB" sz="3100" dirty="0" err="1"/>
              <a:t>único</a:t>
            </a:r>
            <a:r>
              <a:rPr lang="en-GB" sz="3100" dirty="0"/>
              <a:t> o </a:t>
            </a:r>
            <a:r>
              <a:rPr lang="en-GB" sz="3100" dirty="0" err="1"/>
              <a:t>dispositivos</a:t>
            </a:r>
            <a:r>
              <a:rPr lang="en-GB" sz="3100" dirty="0"/>
              <a:t> </a:t>
            </a:r>
            <a:r>
              <a:rPr lang="en-GB" sz="3100" dirty="0" err="1"/>
              <a:t>destructivos</a:t>
            </a:r>
            <a:endParaRPr lang="en-GB" sz="3100" dirty="0"/>
          </a:p>
          <a:p>
            <a:pPr marL="971550" lvl="1" indent="-457200" algn="just">
              <a:buFont typeface="Arial" charset="0"/>
              <a:buChar char="•"/>
              <a:defRPr/>
            </a:pPr>
            <a:r>
              <a:rPr lang="en-GB" sz="3100" dirty="0"/>
              <a:t>Facebook u </a:t>
            </a:r>
            <a:r>
              <a:rPr lang="en-GB" sz="3100" dirty="0" err="1"/>
              <a:t>otra</a:t>
            </a:r>
            <a:r>
              <a:rPr lang="en-GB" sz="3100" dirty="0"/>
              <a:t> </a:t>
            </a:r>
            <a:r>
              <a:rPr lang="en-GB" sz="3100" dirty="0" err="1"/>
              <a:t>información</a:t>
            </a:r>
            <a:r>
              <a:rPr lang="en-GB" sz="3100" dirty="0"/>
              <a:t> de </a:t>
            </a:r>
            <a:r>
              <a:rPr lang="en-GB" sz="3100" dirty="0" err="1"/>
              <a:t>cuenta</a:t>
            </a:r>
            <a:r>
              <a:rPr lang="en-GB" sz="3100" dirty="0"/>
              <a:t> de sitios web de redes </a:t>
            </a:r>
            <a:r>
              <a:rPr lang="en-GB" sz="3100" dirty="0" err="1"/>
              <a:t>sociales</a:t>
            </a:r>
            <a:r>
              <a:rPr lang="en-GB" sz="3100" dirty="0"/>
              <a:t> </a:t>
            </a:r>
            <a:r>
              <a:rPr lang="en-GB" sz="3100" dirty="0" err="1"/>
              <a:t>en</a:t>
            </a:r>
            <a:r>
              <a:rPr lang="en-GB" sz="3100" dirty="0"/>
              <a:t> </a:t>
            </a:r>
            <a:r>
              <a:rPr lang="en-GB" sz="3100" dirty="0" err="1"/>
              <a:t>línea</a:t>
            </a:r>
            <a:r>
              <a:rPr lang="en-GB" sz="3100" dirty="0"/>
              <a:t>.</a:t>
            </a:r>
            <a:endParaRPr lang="es-ES" sz="3100" dirty="0">
              <a:ea typeface="+mn-ea"/>
            </a:endParaRPr>
          </a:p>
          <a:p>
            <a:pPr marL="971550" lvl="1" indent="-457200" algn="just">
              <a:buFont typeface="Arial" charset="0"/>
              <a:buChar char="•"/>
              <a:defRPr/>
            </a:pPr>
            <a:r>
              <a:rPr lang="en-GB" sz="3100" dirty="0" err="1"/>
              <a:t>Cualquier</a:t>
            </a:r>
            <a:r>
              <a:rPr lang="en-GB" sz="3100" dirty="0"/>
              <a:t> </a:t>
            </a:r>
            <a:r>
              <a:rPr lang="en-GB" sz="3100" dirty="0" err="1"/>
              <a:t>almacenamiento</a:t>
            </a:r>
            <a:r>
              <a:rPr lang="en-GB" sz="3100" dirty="0"/>
              <a:t> de </a:t>
            </a:r>
            <a:r>
              <a:rPr lang="en-GB" sz="3100" dirty="0" err="1"/>
              <a:t>datos</a:t>
            </a:r>
            <a:r>
              <a:rPr lang="en-GB" sz="3100" dirty="0"/>
              <a:t> </a:t>
            </a:r>
            <a:r>
              <a:rPr lang="en-GB" sz="3100" dirty="0" err="1"/>
              <a:t>fuera</a:t>
            </a:r>
            <a:r>
              <a:rPr lang="en-GB" sz="3100" dirty="0"/>
              <a:t> del sitio</a:t>
            </a:r>
            <a:endParaRPr lang="es-ES" sz="3100" dirty="0">
              <a:ea typeface="+mn-ea"/>
            </a:endParaRPr>
          </a:p>
          <a:p>
            <a:pPr marL="971550" lvl="1" indent="-457200" algn="just">
              <a:buFont typeface="Arial" charset="0"/>
              <a:buChar char="•"/>
              <a:defRPr/>
            </a:pPr>
            <a:r>
              <a:rPr lang="en-GB" sz="3100" dirty="0" err="1"/>
              <a:t>Cualquier</a:t>
            </a:r>
            <a:r>
              <a:rPr lang="en-GB" sz="3100" dirty="0"/>
              <a:t> </a:t>
            </a:r>
            <a:r>
              <a:rPr lang="en-GB" sz="3100" dirty="0" err="1"/>
              <a:t>documentación</a:t>
            </a:r>
            <a:r>
              <a:rPr lang="en-GB" sz="3100" dirty="0"/>
              <a:t> que </a:t>
            </a:r>
            <a:r>
              <a:rPr lang="en-GB" sz="3100" dirty="0" err="1"/>
              <a:t>explique</a:t>
            </a:r>
            <a:r>
              <a:rPr lang="en-GB" sz="3100" dirty="0"/>
              <a:t> el hardware o software </a:t>
            </a:r>
            <a:r>
              <a:rPr lang="en-GB" sz="3100" dirty="0" err="1"/>
              <a:t>instalado</a:t>
            </a:r>
            <a:r>
              <a:rPr lang="en-GB" sz="3100" dirty="0"/>
              <a:t> </a:t>
            </a:r>
            <a:r>
              <a:rPr lang="en-GB" sz="3100" dirty="0" err="1"/>
              <a:t>en</a:t>
            </a:r>
            <a:r>
              <a:rPr lang="en-GB" sz="3100" dirty="0"/>
              <a:t> el </a:t>
            </a:r>
            <a:r>
              <a:rPr lang="en-GB" sz="3100" dirty="0" err="1"/>
              <a:t>sistema</a:t>
            </a:r>
            <a:endParaRPr lang="en-GB" sz="3100" dirty="0"/>
          </a:p>
          <a:p>
            <a:pPr marL="971550" lvl="1" indent="-457200" algn="just">
              <a:buFont typeface="Arial" charset="0"/>
              <a:buChar char="•"/>
              <a:defRPr/>
            </a:pPr>
            <a:r>
              <a:rPr lang="en-US" sz="3100" dirty="0" err="1"/>
              <a:t>Cualquier</a:t>
            </a:r>
            <a:r>
              <a:rPr lang="en-US" sz="3100" dirty="0"/>
              <a:t> </a:t>
            </a:r>
            <a:r>
              <a:rPr lang="en-US" sz="3100" dirty="0" err="1"/>
              <a:t>otra</a:t>
            </a:r>
            <a:r>
              <a:rPr lang="en-US" sz="3100" dirty="0"/>
              <a:t> </a:t>
            </a:r>
            <a:r>
              <a:rPr lang="en-US" sz="3100" dirty="0" err="1"/>
              <a:t>información</a:t>
            </a:r>
            <a:r>
              <a:rPr lang="en-US" sz="3100" dirty="0"/>
              <a:t> </a:t>
            </a:r>
            <a:r>
              <a:rPr lang="en-US" sz="3100" dirty="0" err="1"/>
              <a:t>pertinente</a:t>
            </a:r>
            <a:endParaRPr lang="es-ES" sz="3100" dirty="0">
              <a:ea typeface="+mn-ea"/>
            </a:endParaRPr>
          </a:p>
        </p:txBody>
      </p:sp>
    </p:spTree>
    <p:extLst>
      <p:ext uri="{BB962C8B-B14F-4D97-AF65-F5344CB8AC3E}">
        <p14:creationId xmlns:p14="http://schemas.microsoft.com/office/powerpoint/2010/main" val="41063445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99</a:t>
            </a:fld>
            <a:endParaRPr lang="es-ES"/>
          </a:p>
        </p:txBody>
      </p:sp>
      <p:sp>
        <p:nvSpPr>
          <p:cNvPr id="5" name="TextBox 4"/>
          <p:cNvSpPr txBox="1"/>
          <p:nvPr/>
        </p:nvSpPr>
        <p:spPr>
          <a:xfrm>
            <a:off x="2502806" y="2644170"/>
            <a:ext cx="3692047" cy="1569660"/>
          </a:xfrm>
          <a:prstGeom prst="rect">
            <a:avLst/>
          </a:prstGeom>
          <a:noFill/>
        </p:spPr>
        <p:txBody>
          <a:bodyPr wrap="square" rtlCol="0">
            <a:spAutoFit/>
          </a:bodyPr>
          <a:lstStyle/>
          <a:p>
            <a:pPr lvl="1" algn="ctr"/>
            <a:r>
              <a:rPr lang="en-GB" sz="3200" b="1">
                <a:solidFill>
                  <a:schemeClr val="accent1">
                    <a:lumMod val="25000"/>
                  </a:schemeClr>
                </a:solidFill>
                <a:latin typeface="Calibri" pitchFamily="34" charset="0"/>
              </a:rPr>
              <a:t>DOCUMENTAR LA </a:t>
            </a:r>
          </a:p>
          <a:p>
            <a:pPr lvl="1" algn="ctr"/>
            <a:r>
              <a:rPr lang="en-GB" sz="3200" b="1">
                <a:solidFill>
                  <a:schemeClr val="accent1">
                    <a:lumMod val="25000"/>
                  </a:schemeClr>
                </a:solidFill>
                <a:latin typeface="Calibri" pitchFamily="34" charset="0"/>
              </a:rPr>
              <a:t>ESCENA</a:t>
            </a:r>
            <a:endParaRPr lang="es-ES" sz="3200"/>
          </a:p>
        </p:txBody>
      </p:sp>
    </p:spTree>
    <p:extLst>
      <p:ext uri="{BB962C8B-B14F-4D97-AF65-F5344CB8AC3E}">
        <p14:creationId xmlns:p14="http://schemas.microsoft.com/office/powerpoint/2010/main" val="1092831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25599</TotalTime>
  <Words>24437</Words>
  <Application>Microsoft Office PowerPoint</Application>
  <PresentationFormat>On-screen Show (4:3)</PresentationFormat>
  <Paragraphs>1676</Paragraphs>
  <Slides>170</Slides>
  <Notes>130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170</vt:i4>
      </vt:variant>
    </vt:vector>
  </HeadingPairs>
  <TitlesOfParts>
    <vt:vector size="174" baseType="lpstr">
      <vt:lpstr>Arial</vt:lpstr>
      <vt:lpstr>Calibri</vt:lpstr>
      <vt:lpstr>Helvetica</vt:lpstr>
      <vt:lpstr>Office Theme</vt:lpstr>
      <vt:lpstr>Formación introductoria sobre ciberdelincuencia para jueces y fiscales</vt:lpstr>
      <vt:lpstr>Agenda</vt:lpstr>
      <vt:lpstr>Objetivos de la sesión</vt:lpstr>
      <vt:lpstr>Objetivos de la sesión</vt:lpstr>
      <vt:lpstr>Parte uno Qué es una prueba electrónica </vt:lpstr>
      <vt:lpstr>PowerPoint Presentation</vt:lpstr>
      <vt:lpstr>PowerPoint Presentation</vt:lpstr>
      <vt:lpstr>Definición general de prueba</vt:lpstr>
      <vt:lpstr>¿Qué es una prueba electrónica?</vt:lpstr>
      <vt:lpstr>Prueba electrónica</vt:lpstr>
      <vt:lpstr>¿Qué es una prueba electrónica?</vt:lpstr>
      <vt:lpstr>¿Qué es una prueba electrónica?</vt:lpstr>
      <vt:lpstr>PowerPoint Presentation</vt:lpstr>
      <vt:lpstr>Fuentes y tipos de prueba electrónica</vt:lpstr>
      <vt:lpstr>Fuentes de prueba</vt:lpstr>
      <vt:lpstr>Fuentes de prueba</vt:lpstr>
      <vt:lpstr>Definiciones del Convenio de Budapest</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Fuentes de prueba</vt:lpstr>
      <vt:lpstr>Características únicas</vt:lpstr>
      <vt:lpstr>Consideraciones para prueba electrónica</vt:lpstr>
      <vt:lpstr>PowerPoint Presentation</vt:lpstr>
      <vt:lpstr>Parte dos Guía de Prueba Electrónica del Consejo de Europa</vt:lpstr>
      <vt:lpstr>PowerPoint Presentation</vt:lpstr>
      <vt:lpstr>Prefacio para usar la guía</vt:lpstr>
      <vt:lpstr>Antecedentes de la guía </vt:lpstr>
      <vt:lpstr>Propósito de la guía </vt:lpstr>
      <vt:lpstr>Para quién está destinada la Guía</vt:lpstr>
      <vt:lpstr>Cómo se debe usar la guía</vt:lpstr>
      <vt:lpstr>Cómo se debe usar la guía</vt:lpstr>
      <vt:lpstr>Cómo se debe usar la guía</vt:lpstr>
      <vt:lpstr>Cómo se debe usar la guía</vt:lpstr>
      <vt:lpstr>Símbolos del documento</vt:lpstr>
      <vt:lpstr>PowerPoint Presentation</vt:lpstr>
      <vt:lpstr>Apéndices </vt:lpstr>
      <vt:lpstr>El Convenio de Budapest</vt:lpstr>
      <vt:lpstr>Prioridad</vt:lpstr>
      <vt:lpstr>Validez de la guía</vt:lpstr>
      <vt:lpstr>PowerPoint Presentation</vt:lpstr>
      <vt:lpstr>Principios</vt:lpstr>
      <vt:lpstr>Principio 1 – Integridad de los datos</vt:lpstr>
      <vt:lpstr>Principio 2 – Registro de auditoría</vt:lpstr>
      <vt:lpstr>Principio 3 – Ayuda de especialistas</vt:lpstr>
      <vt:lpstr>Principio 4 - Formación apropiada</vt:lpstr>
      <vt:lpstr>Principio 5 - Legalidad</vt:lpstr>
      <vt:lpstr>PowerPoint Presentation</vt:lpstr>
      <vt:lpstr>PowerPoint Presentation</vt:lpstr>
      <vt:lpstr>Tipos de confiscación</vt:lpstr>
      <vt:lpstr>Consideraciones iniciales</vt:lpstr>
      <vt:lpstr>PowerPoint Presentation</vt:lpstr>
      <vt:lpstr>Planificación y preparación</vt:lpstr>
      <vt:lpstr>Planificación</vt:lpstr>
      <vt:lpstr>Planificación</vt:lpstr>
      <vt:lpstr>Preparación</vt:lpstr>
      <vt:lpstr>Testigos consultores externos</vt:lpstr>
      <vt:lpstr>PowerPoint Presentation</vt:lpstr>
      <vt:lpstr>Tareas de los miembros del equipo</vt:lpstr>
      <vt:lpstr>Equipo y kit de herramientas básicas</vt:lpstr>
      <vt:lpstr>Herramientas de desmontaje y retirada</vt:lpstr>
      <vt:lpstr>Documentación</vt:lpstr>
      <vt:lpstr>Paquete y transporte</vt:lpstr>
      <vt:lpstr>Herramientas de comunicación</vt:lpstr>
      <vt:lpstr>Otros artículos</vt:lpstr>
      <vt:lpstr>Otros artículos (técnicas forenses de análisis de datos en tiempo real)</vt:lpstr>
      <vt:lpstr>PowerPoint Presentation</vt:lpstr>
      <vt:lpstr>PowerPoint Presentation</vt:lpstr>
      <vt:lpstr>Asegurar la escena</vt:lpstr>
      <vt:lpstr>Pasos para asegurar la escena</vt:lpstr>
      <vt:lpstr>Pasos para asegurar la escena</vt:lpstr>
      <vt:lpstr>Pasos para asegurar la escena</vt:lpstr>
      <vt:lpstr>Registro de escenas</vt:lpstr>
      <vt:lpstr>Entrevistas preliminares</vt:lpstr>
      <vt:lpstr>Entrevistas preliminares</vt:lpstr>
      <vt:lpstr>Entrevistas preliminares</vt:lpstr>
      <vt:lpstr>PowerPoint Presentation</vt:lpstr>
      <vt:lpstr>Documentar la escena</vt:lpstr>
      <vt:lpstr>Documentación - Escena física</vt:lpstr>
      <vt:lpstr>Documentación - prueba electrónica</vt:lpstr>
      <vt:lpstr>Documentación - prueba electrónica</vt:lpstr>
      <vt:lpstr>Documentación - Personas</vt:lpstr>
      <vt:lpstr>PowerPoint Presentation</vt:lpstr>
      <vt:lpstr>PowerPoint Presentation</vt:lpstr>
      <vt:lpstr>PowerPoint Presentation</vt:lpstr>
      <vt:lpstr>PowerPoint Presentation</vt:lpstr>
      <vt:lpstr>PowerPoint Presentation</vt:lpstr>
      <vt:lpstr>Consideraciones generales sobre las confiscaciones</vt:lpstr>
      <vt:lpstr>Sistemas informáticos</vt:lpstr>
      <vt:lpstr>Sistemas informáticos</vt:lpstr>
      <vt:lpstr>Comprobación el estado de la energía</vt:lpstr>
      <vt:lpstr>Observación del monitor</vt:lpstr>
      <vt:lpstr>Observación del monitor</vt:lpstr>
      <vt:lpstr>Observación del monitor</vt:lpstr>
      <vt:lpstr>Situación A – La computadora está apagada</vt:lpstr>
      <vt:lpstr>Situación B – La computadora está encendida</vt:lpstr>
      <vt:lpstr>Situación C – No puede determinar</vt:lpstr>
      <vt:lpstr>Red de computadoras</vt:lpstr>
      <vt:lpstr>PowerPoint Presentation</vt:lpstr>
      <vt:lpstr>Teléfonos móviles/tabletas</vt:lpstr>
      <vt:lpstr>Tarjetas de banda inteligente/magnética</vt:lpstr>
      <vt:lpstr>Otra prueba electrónica</vt:lpstr>
      <vt:lpstr>PowerPoint Presentation</vt:lpstr>
      <vt:lpstr>PowerPoint Presentation</vt:lpstr>
      <vt:lpstr>PowerPoint Presentation</vt:lpstr>
      <vt:lpstr>¿Qué son las técnicas forenses de análisis de datos en tiempo real?</vt:lpstr>
      <vt:lpstr>¿Qué son datos volátiles?</vt:lpstr>
      <vt:lpstr>Ejemplos de datos volátiles</vt:lpstr>
      <vt:lpstr>Dos tipos de datos volátiles</vt:lpstr>
      <vt:lpstr>Requisitos</vt:lpstr>
      <vt:lpstr>Almacenamiento remoto</vt:lpstr>
      <vt:lpstr>Ejemplos de almacenamiento remoto</vt:lpstr>
      <vt:lpstr>Datos almacenados en la nube</vt:lpstr>
      <vt:lpstr>Computación en la nube</vt:lpstr>
      <vt:lpstr>Proveedores de nube comunes</vt:lpstr>
      <vt:lpstr>¿Qué hacer con el almacenamiento remoto?</vt:lpstr>
      <vt:lpstr>PowerPoint Presentation</vt:lpstr>
      <vt:lpstr>PowerPoint Presentation</vt:lpstr>
      <vt:lpstr>Etiquetado</vt:lpstr>
      <vt:lpstr>Embalaje, transporte y almacenamiento</vt:lpstr>
      <vt:lpstr>Embalaje y transporte</vt:lpstr>
      <vt:lpstr>Transporte</vt:lpstr>
      <vt:lpstr>Almacenamiento</vt:lpstr>
      <vt:lpstr>Instalaciones de almacenamiento</vt:lpstr>
      <vt:lpstr>PowerPoint Presentation</vt:lpstr>
      <vt:lpstr>Parte tres
 Investigación forense digital </vt:lpstr>
      <vt:lpstr>PowerPoint Presentation</vt:lpstr>
      <vt:lpstr>Investigación forense digital</vt:lpstr>
      <vt:lpstr>Análisis forense analógico vs. digital</vt:lpstr>
      <vt:lpstr>Análisis forense analógico vs. digital</vt:lpstr>
      <vt:lpstr>Análisis forense analógico vs. digital</vt:lpstr>
      <vt:lpstr>Análisis forense analógico vs. digital</vt:lpstr>
      <vt:lpstr>PowerPoint Presentation</vt:lpstr>
      <vt:lpstr>Investigación forense digital</vt:lpstr>
      <vt:lpstr>Investigación forense digital</vt:lpstr>
      <vt:lpstr>Pasos en los exámenes forenses digitales</vt:lpstr>
      <vt:lpstr>PowerPoint Presentation</vt:lpstr>
      <vt:lpstr>Categorías de rastros digitales</vt:lpstr>
      <vt:lpstr>¿Qué puede hacer la investigación forense digital por usted?</vt:lpstr>
      <vt:lpstr>¿Qué puede hacer la investigación forense digital por usted?</vt:lpstr>
      <vt:lpstr>¿Qué puede hacer la investigación forense digital por usted?</vt:lpstr>
      <vt:lpstr>¿Qué puede hacer la investigación forense digital por usted?</vt:lpstr>
      <vt:lpstr>Producción/presentación</vt:lpstr>
      <vt:lpstr>Producción/presentación</vt:lpstr>
      <vt:lpstr>PowerPoint Presentation</vt:lpstr>
      <vt:lpstr>Objetivos de la sesión</vt:lpstr>
      <vt:lpstr>Objetivos de la sesión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Nigel Jones</dc:creator>
  <cp:lastModifiedBy>Uwe Rasmussen (Attorney at law)</cp:lastModifiedBy>
  <cp:revision>161</cp:revision>
  <dcterms:created xsi:type="dcterms:W3CDTF">2012-01-28T17:11:27Z</dcterms:created>
  <dcterms:modified xsi:type="dcterms:W3CDTF">2019-01-25T20:06:37Z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v-uwrasm@microsoft.com</vt:lpwstr>
  </property>
  <property fmtid="{D5CDD505-2E9C-101B-9397-08002B2CF9AE}" pid="5" name="MSIP_Label_f42aa342-8706-4288-bd11-ebb85995028c_SetDate">
    <vt:lpwstr>2019-01-25T20:06:34.9434520Z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b7ca0afe-620b-4882-8e79-e277204957ed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