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4.xml" ContentType="application/vnd.openxmlformats-officedocument.presentationml.tags+xml"/>
  <Override PartName="/ppt/notesSlides/notesSlide48.xml" ContentType="application/vnd.openxmlformats-officedocument.presentationml.notesSlide+xml"/>
  <Override PartName="/ppt/tags/tag5.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6.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7.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9"/>
  </p:notesMasterIdLst>
  <p:handoutMasterIdLst>
    <p:handoutMasterId r:id="rId170"/>
  </p:handoutMasterIdLst>
  <p:sldIdLst>
    <p:sldId id="256" r:id="rId2"/>
    <p:sldId id="448" r:id="rId3"/>
    <p:sldId id="492" r:id="rId4"/>
    <p:sldId id="440" r:id="rId5"/>
    <p:sldId id="257" r:id="rId6"/>
    <p:sldId id="396" r:id="rId7"/>
    <p:sldId id="433" r:id="rId8"/>
    <p:sldId id="262" r:id="rId9"/>
    <p:sldId id="466" r:id="rId10"/>
    <p:sldId id="465" r:id="rId11"/>
    <p:sldId id="402" r:id="rId12"/>
    <p:sldId id="403" r:id="rId13"/>
    <p:sldId id="301" r:id="rId14"/>
    <p:sldId id="454" r:id="rId15"/>
    <p:sldId id="533" r:id="rId16"/>
    <p:sldId id="534" r:id="rId17"/>
    <p:sldId id="535" r:id="rId18"/>
    <p:sldId id="388" r:id="rId19"/>
    <p:sldId id="473" r:id="rId20"/>
    <p:sldId id="269" r:id="rId21"/>
    <p:sldId id="471" r:id="rId22"/>
    <p:sldId id="472" r:id="rId23"/>
    <p:sldId id="477" r:id="rId24"/>
    <p:sldId id="478" r:id="rId25"/>
    <p:sldId id="536" r:id="rId26"/>
    <p:sldId id="555" r:id="rId27"/>
    <p:sldId id="590" r:id="rId28"/>
    <p:sldId id="591" r:id="rId29"/>
    <p:sldId id="593" r:id="rId30"/>
    <p:sldId id="592" r:id="rId31"/>
    <p:sldId id="594" r:id="rId32"/>
    <p:sldId id="539" r:id="rId33"/>
    <p:sldId id="546" r:id="rId34"/>
    <p:sldId id="285" r:id="rId35"/>
    <p:sldId id="547" r:id="rId36"/>
    <p:sldId id="548" r:id="rId37"/>
    <p:sldId id="549" r:id="rId38"/>
    <p:sldId id="550" r:id="rId39"/>
    <p:sldId id="551" r:id="rId40"/>
    <p:sldId id="552" r:id="rId41"/>
    <p:sldId id="553" r:id="rId42"/>
    <p:sldId id="575" r:id="rId43"/>
    <p:sldId id="576" r:id="rId44"/>
    <p:sldId id="578" r:id="rId45"/>
    <p:sldId id="579" r:id="rId46"/>
    <p:sldId id="577" r:id="rId47"/>
    <p:sldId id="580" r:id="rId48"/>
    <p:sldId id="581" r:id="rId49"/>
    <p:sldId id="582" r:id="rId50"/>
    <p:sldId id="583" r:id="rId51"/>
    <p:sldId id="584" r:id="rId52"/>
    <p:sldId id="585" r:id="rId53"/>
    <p:sldId id="589" r:id="rId54"/>
    <p:sldId id="586" r:id="rId55"/>
    <p:sldId id="587" r:id="rId56"/>
    <p:sldId id="438" r:id="rId57"/>
    <p:sldId id="263" r:id="rId58"/>
    <p:sldId id="470" r:id="rId59"/>
    <p:sldId id="299" r:id="rId60"/>
    <p:sldId id="300" r:id="rId61"/>
    <p:sldId id="303" r:id="rId62"/>
    <p:sldId id="304" r:id="rId63"/>
    <p:sldId id="305" r:id="rId64"/>
    <p:sldId id="306" r:id="rId65"/>
    <p:sldId id="308" r:id="rId66"/>
    <p:sldId id="309" r:id="rId67"/>
    <p:sldId id="311" r:id="rId68"/>
    <p:sldId id="312" r:id="rId69"/>
    <p:sldId id="313" r:id="rId70"/>
    <p:sldId id="314" r:id="rId71"/>
    <p:sldId id="439" r:id="rId72"/>
    <p:sldId id="327" r:id="rId73"/>
    <p:sldId id="328" r:id="rId74"/>
    <p:sldId id="329" r:id="rId75"/>
    <p:sldId id="330" r:id="rId76"/>
    <p:sldId id="331" r:id="rId77"/>
    <p:sldId id="333" r:id="rId78"/>
    <p:sldId id="334" r:id="rId79"/>
    <p:sldId id="335" r:id="rId80"/>
    <p:sldId id="336" r:id="rId81"/>
    <p:sldId id="339" r:id="rId82"/>
    <p:sldId id="449" r:id="rId83"/>
    <p:sldId id="441" r:id="rId84"/>
    <p:sldId id="343" r:id="rId85"/>
    <p:sldId id="451" r:id="rId86"/>
    <p:sldId id="450" r:id="rId87"/>
    <p:sldId id="344" r:id="rId88"/>
    <p:sldId id="345" r:id="rId89"/>
    <p:sldId id="348" r:id="rId90"/>
    <p:sldId id="567" r:id="rId91"/>
    <p:sldId id="569" r:id="rId92"/>
    <p:sldId id="568" r:id="rId93"/>
    <p:sldId id="349" r:id="rId94"/>
    <p:sldId id="483" r:id="rId95"/>
    <p:sldId id="484" r:id="rId96"/>
    <p:sldId id="350" r:id="rId97"/>
    <p:sldId id="351" r:id="rId98"/>
    <p:sldId id="486" r:id="rId99"/>
    <p:sldId id="485" r:id="rId100"/>
    <p:sldId id="487" r:id="rId101"/>
    <p:sldId id="488" r:id="rId102"/>
    <p:sldId id="442" r:id="rId103"/>
    <p:sldId id="489" r:id="rId104"/>
    <p:sldId id="595" r:id="rId105"/>
    <p:sldId id="455" r:id="rId106"/>
    <p:sldId id="596" r:id="rId107"/>
    <p:sldId id="456" r:id="rId108"/>
    <p:sldId id="352" r:id="rId109"/>
    <p:sldId id="443" r:id="rId110"/>
    <p:sldId id="457" r:id="rId111"/>
    <p:sldId id="356" r:id="rId112"/>
    <p:sldId id="357" r:id="rId113"/>
    <p:sldId id="560" r:id="rId114"/>
    <p:sldId id="561" r:id="rId115"/>
    <p:sldId id="562" r:id="rId116"/>
    <p:sldId id="444" r:id="rId117"/>
    <p:sldId id="362" r:id="rId118"/>
    <p:sldId id="364" r:id="rId119"/>
    <p:sldId id="365" r:id="rId120"/>
    <p:sldId id="366" r:id="rId121"/>
    <p:sldId id="367" r:id="rId122"/>
    <p:sldId id="363" r:id="rId123"/>
    <p:sldId id="501" r:id="rId124"/>
    <p:sldId id="564" r:id="rId125"/>
    <p:sldId id="563" r:id="rId126"/>
    <p:sldId id="502" r:id="rId127"/>
    <p:sldId id="566" r:id="rId128"/>
    <p:sldId id="500" r:id="rId129"/>
    <p:sldId id="499" r:id="rId130"/>
    <p:sldId id="368" r:id="rId131"/>
    <p:sldId id="369" r:id="rId132"/>
    <p:sldId id="517" r:id="rId133"/>
    <p:sldId id="573" r:id="rId134"/>
    <p:sldId id="572" r:id="rId135"/>
    <p:sldId id="571" r:id="rId136"/>
    <p:sldId id="522" r:id="rId137"/>
    <p:sldId id="523" r:id="rId138"/>
    <p:sldId id="524" r:id="rId139"/>
    <p:sldId id="525" r:id="rId140"/>
    <p:sldId id="526" r:id="rId141"/>
    <p:sldId id="528" r:id="rId142"/>
    <p:sldId id="527" r:id="rId143"/>
    <p:sldId id="452" r:id="rId144"/>
    <p:sldId id="490" r:id="rId145"/>
    <p:sldId id="288" r:id="rId146"/>
    <p:sldId id="503" r:id="rId147"/>
    <p:sldId id="504" r:id="rId148"/>
    <p:sldId id="505" r:id="rId149"/>
    <p:sldId id="516" r:id="rId150"/>
    <p:sldId id="506" r:id="rId151"/>
    <p:sldId id="570" r:id="rId152"/>
    <p:sldId id="512" r:id="rId153"/>
    <p:sldId id="513" r:id="rId154"/>
    <p:sldId id="514" r:id="rId155"/>
    <p:sldId id="515" r:id="rId156"/>
    <p:sldId id="297" r:id="rId157"/>
    <p:sldId id="290" r:id="rId158"/>
    <p:sldId id="291" r:id="rId159"/>
    <p:sldId id="292" r:id="rId160"/>
    <p:sldId id="293" r:id="rId161"/>
    <p:sldId id="294" r:id="rId162"/>
    <p:sldId id="295" r:id="rId163"/>
    <p:sldId id="296" r:id="rId164"/>
    <p:sldId id="446" r:id="rId165"/>
    <p:sldId id="264" r:id="rId166"/>
    <p:sldId id="265" r:id="rId167"/>
    <p:sldId id="447" r:id="rId1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115" autoAdjust="0"/>
    <p:restoredTop sz="64296" autoAdjust="0"/>
  </p:normalViewPr>
  <p:slideViewPr>
    <p:cSldViewPr snapToGrid="0" snapToObjects="1">
      <p:cViewPr varScale="1">
        <p:scale>
          <a:sx n="73" d="100"/>
          <a:sy n="73" d="100"/>
        </p:scale>
        <p:origin x="2268"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image" Target="../media/image2.jpg"/><Relationship Id="rId5" Type="http://schemas.openxmlformats.org/officeDocument/2006/relationships/image" Target="../media/image6.jpg"/><Relationship Id="rId4" Type="http://schemas.openxmlformats.org/officeDocument/2006/relationships/image" Target="../media/image5.jpg"/></Relationships>
</file>

<file path=ppt/diagrams/_rels/drawing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F3DBE3-C616-3B46-8275-49F26DBCA056}" type="doc">
      <dgm:prSet loTypeId="urn:microsoft.com/office/officeart/2008/layout/HexagonCluster" loCatId="" qsTypeId="urn:microsoft.com/office/officeart/2005/8/quickstyle/simple3" qsCatId="simple" csTypeId="urn:microsoft.com/office/officeart/2005/8/colors/accent1_2" csCatId="accent1" phldr="1"/>
      <dgm:spPr/>
      <dgm:t>
        <a:bodyPr/>
        <a:lstStyle/>
        <a:p>
          <a:endParaRPr lang="en-US"/>
        </a:p>
      </dgm:t>
    </dgm:pt>
    <dgm:pt modelId="{F12872B5-4201-1E49-A032-9F057CE8573B}">
      <dgm:prSet custT="1"/>
      <dgm:spPr/>
      <dgm:t>
        <a:bodyPr/>
        <a:lstStyle/>
        <a:p>
          <a:pPr rtl="0"/>
          <a:r>
            <a:rPr lang="en-US" sz="1700" dirty="0"/>
            <a:t>1. </a:t>
          </a:r>
          <a:br>
            <a:rPr lang="en-US" sz="1700" dirty="0"/>
          </a:br>
          <a:r>
            <a:rPr lang="en-US" sz="1700" dirty="0"/>
            <a:t>The Internet</a:t>
          </a:r>
        </a:p>
      </dgm:t>
    </dgm:pt>
    <dgm:pt modelId="{61F0C215-A994-B446-A155-8FCA7233703B}" type="parTrans" cxnId="{8F8BB900-D3DD-004D-8D69-C905BD7116B7}">
      <dgm:prSet/>
      <dgm:spPr/>
      <dgm:t>
        <a:bodyPr/>
        <a:lstStyle/>
        <a:p>
          <a:endParaRPr lang="en-US"/>
        </a:p>
      </dgm:t>
    </dgm:pt>
    <dgm:pt modelId="{09978F3E-4A31-2F4A-8F43-1B97F60F82EC}" type="sibTrans" cxnId="{8F8BB900-D3DD-004D-8D69-C905BD7116B7}">
      <dgm:prSet/>
      <dgm:spPr>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554EA551-2942-5744-AFF4-B537EBADFBB2}">
      <dgm:prSet custT="1"/>
      <dgm:spPr/>
      <dgm:t>
        <a:bodyPr/>
        <a:lstStyle/>
        <a:p>
          <a:pPr rtl="0"/>
          <a:r>
            <a:rPr lang="en-US" sz="1700" b="0" dirty="0"/>
            <a:t>2. </a:t>
          </a:r>
          <a:br>
            <a:rPr lang="en-US" sz="1700" b="0" dirty="0"/>
          </a:br>
          <a:r>
            <a:rPr lang="en-US" sz="1700" b="0" dirty="0"/>
            <a:t>Internet Services</a:t>
          </a:r>
        </a:p>
      </dgm:t>
    </dgm:pt>
    <dgm:pt modelId="{52C0F5C1-CA14-434D-A449-2BADF847EFB5}" type="parTrans" cxnId="{2DB464B7-30A7-7B4A-A776-BA72D8973E46}">
      <dgm:prSet/>
      <dgm:spPr/>
      <dgm:t>
        <a:bodyPr/>
        <a:lstStyle/>
        <a:p>
          <a:endParaRPr lang="en-US"/>
        </a:p>
      </dgm:t>
    </dgm:pt>
    <dgm:pt modelId="{65DBDE44-6B90-E043-ACAA-FA9126416293}" type="sibTrans" cxnId="{2DB464B7-30A7-7B4A-A776-BA72D8973E46}">
      <dgm:prSet/>
      <dgm:spPr>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2ABF6988-A29A-C14A-9FD8-C33EB4309DCC}">
      <dgm:prSet/>
      <dgm:spPr/>
      <dgm:t>
        <a:bodyPr/>
        <a:lstStyle/>
        <a:p>
          <a:pPr rtl="0"/>
          <a:r>
            <a:rPr lang="en-US" dirty="0"/>
            <a:t>3. </a:t>
          </a:r>
          <a:br>
            <a:rPr lang="en-US" dirty="0"/>
          </a:br>
          <a:r>
            <a:rPr lang="en-US" dirty="0"/>
            <a:t>Internet Applications</a:t>
          </a:r>
        </a:p>
      </dgm:t>
    </dgm:pt>
    <dgm:pt modelId="{E73AEFC9-A00B-AF44-BA41-97F4401C2CD6}" type="parTrans" cxnId="{D8DA7854-E0D8-BE40-B051-95B28A7B079D}">
      <dgm:prSet/>
      <dgm:spPr/>
      <dgm:t>
        <a:bodyPr/>
        <a:lstStyle/>
        <a:p>
          <a:endParaRPr lang="en-US"/>
        </a:p>
      </dgm:t>
    </dgm:pt>
    <dgm:pt modelId="{F23F7FFA-16C5-1E4F-8324-A421A0F131A3}" type="sibTrans" cxnId="{D8DA7854-E0D8-BE40-B051-95B28A7B079D}">
      <dgm:prSet/>
      <dgm:spPr>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42263DAC-9F9F-B840-8872-88407E37EB82}">
      <dgm:prSet/>
      <dgm:spPr/>
      <dgm:t>
        <a:bodyPr/>
        <a:lstStyle/>
        <a:p>
          <a:pPr rtl="0"/>
          <a:r>
            <a:rPr lang="en-US" dirty="0"/>
            <a:t>4. </a:t>
          </a:r>
          <a:br>
            <a:rPr lang="en-US" dirty="0"/>
          </a:br>
          <a:r>
            <a:rPr lang="en-US" dirty="0"/>
            <a:t>Internet Crimes</a:t>
          </a:r>
        </a:p>
      </dgm:t>
    </dgm:pt>
    <dgm:pt modelId="{2F37C8D8-1E08-274B-99AF-6134200EB7F5}" type="parTrans" cxnId="{0F878950-611E-754D-9E8C-30FAD53EBB73}">
      <dgm:prSet/>
      <dgm:spPr/>
      <dgm:t>
        <a:bodyPr/>
        <a:lstStyle/>
        <a:p>
          <a:endParaRPr lang="en-US"/>
        </a:p>
      </dgm:t>
    </dgm:pt>
    <dgm:pt modelId="{54163501-0E99-AF44-8A7D-1EF1941B9B23}" type="sibTrans" cxnId="{0F878950-611E-754D-9E8C-30FAD53EBB73}">
      <dgm:prSet/>
      <dgm:spPr>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dgm:spPr>
      <dgm:t>
        <a:bodyPr/>
        <a:lstStyle/>
        <a:p>
          <a:endParaRPr lang="en-US"/>
        </a:p>
      </dgm:t>
    </dgm:pt>
    <dgm:pt modelId="{7A63331A-C946-444B-8C13-622052FB6F60}">
      <dgm:prSet custT="1"/>
      <dgm:spPr/>
      <dgm:t>
        <a:bodyPr/>
        <a:lstStyle/>
        <a:p>
          <a:pPr rtl="0"/>
          <a:endParaRPr lang="en-US" sz="1700" dirty="0"/>
        </a:p>
      </dgm:t>
    </dgm:pt>
    <dgm:pt modelId="{4374EC29-EC46-F047-8658-D99D70C3D251}" type="sibTrans" cxnId="{8D375D04-98C3-D146-A601-B7B14675059C}">
      <dgm:prSet/>
      <dgm:spPr>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DE6C8DF8-392E-E048-834D-0C99B4AF9CD7}" type="parTrans" cxnId="{8D375D04-98C3-D146-A601-B7B14675059C}">
      <dgm:prSet/>
      <dgm:spPr/>
      <dgm:t>
        <a:bodyPr/>
        <a:lstStyle/>
        <a:p>
          <a:endParaRPr lang="en-US"/>
        </a:p>
      </dgm:t>
    </dgm:pt>
    <dgm:pt modelId="{329F104B-5E96-BC47-A612-BFA00F90D6A7}" type="pres">
      <dgm:prSet presAssocID="{F3F3DBE3-C616-3B46-8275-49F26DBCA056}" presName="Name0" presStyleCnt="0">
        <dgm:presLayoutVars>
          <dgm:chMax val="21"/>
          <dgm:chPref val="21"/>
        </dgm:presLayoutVars>
      </dgm:prSet>
      <dgm:spPr/>
    </dgm:pt>
    <dgm:pt modelId="{C8AF56CF-64D4-A345-8E20-4044C1957FF1}" type="pres">
      <dgm:prSet presAssocID="{7A63331A-C946-444B-8C13-622052FB6F60}" presName="text1" presStyleCnt="0"/>
      <dgm:spPr/>
    </dgm:pt>
    <dgm:pt modelId="{FD17A5D8-858B-4843-B6BB-5F6EC4F5C033}" type="pres">
      <dgm:prSet presAssocID="{7A63331A-C946-444B-8C13-622052FB6F60}" presName="textRepeatNode" presStyleLbl="alignNode1" presStyleIdx="0" presStyleCnt="5" custLinFactNeighborX="-86055" custLinFactNeighborY="-54664">
        <dgm:presLayoutVars>
          <dgm:chMax val="0"/>
          <dgm:chPref val="0"/>
          <dgm:bulletEnabled val="1"/>
        </dgm:presLayoutVars>
      </dgm:prSet>
      <dgm:spPr/>
    </dgm:pt>
    <dgm:pt modelId="{C167CB71-6298-4D46-9CC7-1FFA0555AEFD}" type="pres">
      <dgm:prSet presAssocID="{7A63331A-C946-444B-8C13-622052FB6F60}" presName="textaccent1" presStyleCnt="0"/>
      <dgm:spPr/>
    </dgm:pt>
    <dgm:pt modelId="{F89BCB8B-911D-874B-A499-AFA243FB6CAD}" type="pres">
      <dgm:prSet presAssocID="{7A63331A-C946-444B-8C13-622052FB6F60}" presName="accentRepeatNode" presStyleLbl="solidAlignAcc1" presStyleIdx="0" presStyleCnt="10" custLinFactX="-85342" custLinFactY="-10133" custLinFactNeighborX="-100000" custLinFactNeighborY="-100000"/>
      <dgm:spPr/>
    </dgm:pt>
    <dgm:pt modelId="{D6571E26-6AAC-D546-A500-D10D8978633B}" type="pres">
      <dgm:prSet presAssocID="{4374EC29-EC46-F047-8658-D99D70C3D251}" presName="image1" presStyleCnt="0"/>
      <dgm:spPr/>
    </dgm:pt>
    <dgm:pt modelId="{A0E7D1AE-21B3-1842-89B6-F5A65B7FB7A3}" type="pres">
      <dgm:prSet presAssocID="{4374EC29-EC46-F047-8658-D99D70C3D251}" presName="imageRepeatNode" presStyleLbl="alignAcc1" presStyleIdx="0" presStyleCnt="5" custLinFactNeighborX="85425" custLinFactNeighborY="54050"/>
      <dgm:spPr/>
    </dgm:pt>
    <dgm:pt modelId="{7225D69A-BA2D-5B4C-80F7-40FE7FCB8D10}" type="pres">
      <dgm:prSet presAssocID="{4374EC29-EC46-F047-8658-D99D70C3D251}" presName="imageaccent1" presStyleCnt="0"/>
      <dgm:spPr/>
    </dgm:pt>
    <dgm:pt modelId="{C80C9880-7B49-DC49-B162-4F286078388B}" type="pres">
      <dgm:prSet presAssocID="{4374EC29-EC46-F047-8658-D99D70C3D251}" presName="accentRepeatNode" presStyleLbl="solidAlignAcc1" presStyleIdx="1" presStyleCnt="10" custLinFactX="67253" custLinFactNeighborX="100000" custLinFactNeighborY="94398"/>
      <dgm:spPr/>
    </dgm:pt>
    <dgm:pt modelId="{31E498B7-6D95-7346-BC64-5121865EBC20}" type="pres">
      <dgm:prSet presAssocID="{F12872B5-4201-1E49-A032-9F057CE8573B}" presName="text2" presStyleCnt="0"/>
      <dgm:spPr/>
    </dgm:pt>
    <dgm:pt modelId="{37E71FAB-C072-BD43-8225-8845B2F5E8CC}" type="pres">
      <dgm:prSet presAssocID="{F12872B5-4201-1E49-A032-9F057CE8573B}" presName="textRepeatNode" presStyleLbl="alignNode1" presStyleIdx="1" presStyleCnt="5" custLinFactNeighborX="-88060" custLinFactNeighborY="-57120">
        <dgm:presLayoutVars>
          <dgm:chMax val="0"/>
          <dgm:chPref val="0"/>
          <dgm:bulletEnabled val="1"/>
        </dgm:presLayoutVars>
      </dgm:prSet>
      <dgm:spPr/>
    </dgm:pt>
    <dgm:pt modelId="{AB0A2E13-1356-8841-A180-8356ADADDD8B}" type="pres">
      <dgm:prSet presAssocID="{F12872B5-4201-1E49-A032-9F057CE8573B}" presName="textaccent2" presStyleCnt="0"/>
      <dgm:spPr/>
    </dgm:pt>
    <dgm:pt modelId="{5C4E1317-78F7-F548-8C2C-E03323E5B888}" type="pres">
      <dgm:prSet presAssocID="{F12872B5-4201-1E49-A032-9F057CE8573B}" presName="accentRepeatNode" presStyleLbl="solidAlignAcc1" presStyleIdx="2" presStyleCnt="10" custLinFactX="-359445" custLinFactY="-600000" custLinFactNeighborX="-400000" custLinFactNeighborY="-606224"/>
      <dgm:spPr/>
    </dgm:pt>
    <dgm:pt modelId="{8F125996-96A1-BA4B-9CE7-6C68FB1D5B2C}" type="pres">
      <dgm:prSet presAssocID="{09978F3E-4A31-2F4A-8F43-1B97F60F82EC}" presName="image2" presStyleCnt="0"/>
      <dgm:spPr/>
    </dgm:pt>
    <dgm:pt modelId="{C53CF8C4-B6F2-B347-A1C5-41089BE9C917}" type="pres">
      <dgm:prSet presAssocID="{09978F3E-4A31-2F4A-8F43-1B97F60F82EC}" presName="imageRepeatNode" presStyleLbl="alignAcc1" presStyleIdx="1" presStyleCnt="5"/>
      <dgm:spPr/>
    </dgm:pt>
    <dgm:pt modelId="{2B17FE15-C965-5848-B5AA-4E9669691E41}" type="pres">
      <dgm:prSet presAssocID="{09978F3E-4A31-2F4A-8F43-1B97F60F82EC}" presName="imageaccent2" presStyleCnt="0"/>
      <dgm:spPr/>
    </dgm:pt>
    <dgm:pt modelId="{DD98FBA0-1325-524E-B6AE-49400F7E9879}" type="pres">
      <dgm:prSet presAssocID="{09978F3E-4A31-2F4A-8F43-1B97F60F82EC}" presName="accentRepeatNode" presStyleLbl="solidAlignAcc1" presStyleIdx="3" presStyleCnt="10"/>
      <dgm:spPr/>
    </dgm:pt>
    <dgm:pt modelId="{3A45F317-4C47-DD40-9389-981C65957B83}" type="pres">
      <dgm:prSet presAssocID="{554EA551-2942-5744-AFF4-B537EBADFBB2}" presName="text3" presStyleCnt="0"/>
      <dgm:spPr/>
    </dgm:pt>
    <dgm:pt modelId="{7E972A90-9411-2B42-96D9-A42FB5FC6596}" type="pres">
      <dgm:prSet presAssocID="{554EA551-2942-5744-AFF4-B537EBADFBB2}" presName="textRepeatNode" presStyleLbl="alignNode1" presStyleIdx="2" presStyleCnt="5" custLinFactNeighborX="85952" custLinFactNeighborY="54050">
        <dgm:presLayoutVars>
          <dgm:chMax val="0"/>
          <dgm:chPref val="0"/>
          <dgm:bulletEnabled val="1"/>
        </dgm:presLayoutVars>
      </dgm:prSet>
      <dgm:spPr/>
    </dgm:pt>
    <dgm:pt modelId="{B7405C1D-3700-0C48-8181-47DC54301201}" type="pres">
      <dgm:prSet presAssocID="{554EA551-2942-5744-AFF4-B537EBADFBB2}" presName="textaccent3" presStyleCnt="0"/>
      <dgm:spPr/>
    </dgm:pt>
    <dgm:pt modelId="{53214A49-CB06-B247-B6E5-8DAE78EEF32D}" type="pres">
      <dgm:prSet presAssocID="{554EA551-2942-5744-AFF4-B537EBADFBB2}" presName="accentRepeatNode" presStyleLbl="solidAlignAcc1" presStyleIdx="4" presStyleCnt="10" custLinFactX="341360" custLinFactY="580001" custLinFactNeighborX="400000" custLinFactNeighborY="600000"/>
      <dgm:spPr/>
    </dgm:pt>
    <dgm:pt modelId="{42D4B2CD-C56A-F94A-889D-6995F43AC35C}" type="pres">
      <dgm:prSet presAssocID="{65DBDE44-6B90-E043-ACAA-FA9126416293}" presName="image3" presStyleCnt="0"/>
      <dgm:spPr/>
    </dgm:pt>
    <dgm:pt modelId="{33F09F42-8317-7742-B8A4-56D49B6D19B5}" type="pres">
      <dgm:prSet presAssocID="{65DBDE44-6B90-E043-ACAA-FA9126416293}" presName="imageRepeatNode" presStyleLbl="alignAcc1" presStyleIdx="2" presStyleCnt="5"/>
      <dgm:spPr/>
    </dgm:pt>
    <dgm:pt modelId="{0283AF2E-5BED-4047-8F1F-CD492816641D}" type="pres">
      <dgm:prSet presAssocID="{65DBDE44-6B90-E043-ACAA-FA9126416293}" presName="imageaccent3" presStyleCnt="0"/>
      <dgm:spPr/>
    </dgm:pt>
    <dgm:pt modelId="{2495BDC9-A845-3942-8DB3-C3B36CC9FEB9}" type="pres">
      <dgm:prSet presAssocID="{65DBDE44-6B90-E043-ACAA-FA9126416293}" presName="accentRepeatNode" presStyleLbl="solidAlignAcc1" presStyleIdx="5" presStyleCnt="10"/>
      <dgm:spPr/>
    </dgm:pt>
    <dgm:pt modelId="{48F411F1-5ABA-824F-B71D-F29E48969BA4}" type="pres">
      <dgm:prSet presAssocID="{2ABF6988-A29A-C14A-9FD8-C33EB4309DCC}" presName="text4" presStyleCnt="0"/>
      <dgm:spPr/>
    </dgm:pt>
    <dgm:pt modelId="{824CC2F5-17EA-2343-BF3D-D0C9FEAE83A8}" type="pres">
      <dgm:prSet presAssocID="{2ABF6988-A29A-C14A-9FD8-C33EB4309DCC}" presName="textRepeatNode" presStyleLbl="alignNode1" presStyleIdx="3" presStyleCnt="5">
        <dgm:presLayoutVars>
          <dgm:chMax val="0"/>
          <dgm:chPref val="0"/>
          <dgm:bulletEnabled val="1"/>
        </dgm:presLayoutVars>
      </dgm:prSet>
      <dgm:spPr/>
    </dgm:pt>
    <dgm:pt modelId="{49CF65F7-4E98-5F4F-8CB6-2D1FA95944FE}" type="pres">
      <dgm:prSet presAssocID="{2ABF6988-A29A-C14A-9FD8-C33EB4309DCC}" presName="textaccent4" presStyleCnt="0"/>
      <dgm:spPr/>
    </dgm:pt>
    <dgm:pt modelId="{B39171CA-EB1F-4C4C-A68F-9EF272717343}" type="pres">
      <dgm:prSet presAssocID="{2ABF6988-A29A-C14A-9FD8-C33EB4309DCC}" presName="accentRepeatNode" presStyleLbl="solidAlignAcc1" presStyleIdx="6" presStyleCnt="10"/>
      <dgm:spPr/>
    </dgm:pt>
    <dgm:pt modelId="{2C937557-05A9-BC4F-9884-BE25B415A37D}" type="pres">
      <dgm:prSet presAssocID="{F23F7FFA-16C5-1E4F-8324-A421A0F131A3}" presName="image4" presStyleCnt="0"/>
      <dgm:spPr/>
    </dgm:pt>
    <dgm:pt modelId="{0E7A8C1F-C02B-5A41-B9F3-97BF72316333}" type="pres">
      <dgm:prSet presAssocID="{F23F7FFA-16C5-1E4F-8324-A421A0F131A3}" presName="imageRepeatNode" presStyleLbl="alignAcc1" presStyleIdx="3" presStyleCnt="5"/>
      <dgm:spPr/>
    </dgm:pt>
    <dgm:pt modelId="{20FF55B6-74FA-E445-89F7-95CA5640E84E}" type="pres">
      <dgm:prSet presAssocID="{F23F7FFA-16C5-1E4F-8324-A421A0F131A3}" presName="imageaccent4" presStyleCnt="0"/>
      <dgm:spPr/>
    </dgm:pt>
    <dgm:pt modelId="{1C1CE8CE-2186-7D4E-AECB-24C8B702F630}" type="pres">
      <dgm:prSet presAssocID="{F23F7FFA-16C5-1E4F-8324-A421A0F131A3}" presName="accentRepeatNode" presStyleLbl="solidAlignAcc1" presStyleIdx="7" presStyleCnt="10"/>
      <dgm:spPr/>
    </dgm:pt>
    <dgm:pt modelId="{EB83A6FF-2415-C041-A3CC-EE2DFF7AEF7D}" type="pres">
      <dgm:prSet presAssocID="{42263DAC-9F9F-B840-8872-88407E37EB82}" presName="text5" presStyleCnt="0"/>
      <dgm:spPr/>
    </dgm:pt>
    <dgm:pt modelId="{07608ED5-D363-3745-A9D7-87A616992022}" type="pres">
      <dgm:prSet presAssocID="{42263DAC-9F9F-B840-8872-88407E37EB82}" presName="textRepeatNode" presStyleLbl="alignNode1" presStyleIdx="4" presStyleCnt="5">
        <dgm:presLayoutVars>
          <dgm:chMax val="0"/>
          <dgm:chPref val="0"/>
          <dgm:bulletEnabled val="1"/>
        </dgm:presLayoutVars>
      </dgm:prSet>
      <dgm:spPr/>
    </dgm:pt>
    <dgm:pt modelId="{7E0A0A87-8F87-354A-B8BE-6892254A9F85}" type="pres">
      <dgm:prSet presAssocID="{42263DAC-9F9F-B840-8872-88407E37EB82}" presName="textaccent5" presStyleCnt="0"/>
      <dgm:spPr/>
    </dgm:pt>
    <dgm:pt modelId="{094749A8-CEC3-1040-B6F2-CB1CFBF3EE3C}" type="pres">
      <dgm:prSet presAssocID="{42263DAC-9F9F-B840-8872-88407E37EB82}" presName="accentRepeatNode" presStyleLbl="solidAlignAcc1" presStyleIdx="8" presStyleCnt="10"/>
      <dgm:spPr/>
    </dgm:pt>
    <dgm:pt modelId="{0BBDC222-F916-B941-87E7-2D943A6687F1}" type="pres">
      <dgm:prSet presAssocID="{54163501-0E99-AF44-8A7D-1EF1941B9B23}" presName="image5" presStyleCnt="0"/>
      <dgm:spPr/>
    </dgm:pt>
    <dgm:pt modelId="{3972241D-AE77-B846-ABF1-DE5537600659}" type="pres">
      <dgm:prSet presAssocID="{54163501-0E99-AF44-8A7D-1EF1941B9B23}" presName="imageRepeatNode" presStyleLbl="alignAcc1" presStyleIdx="4" presStyleCnt="5"/>
      <dgm:spPr/>
    </dgm:pt>
    <dgm:pt modelId="{436F8CDF-C39A-FD46-BB24-4A9A94479A47}" type="pres">
      <dgm:prSet presAssocID="{54163501-0E99-AF44-8A7D-1EF1941B9B23}" presName="imageaccent5" presStyleCnt="0"/>
      <dgm:spPr/>
    </dgm:pt>
    <dgm:pt modelId="{38B1B12B-AD45-7A4C-840A-797C0141FED9}" type="pres">
      <dgm:prSet presAssocID="{54163501-0E99-AF44-8A7D-1EF1941B9B23}" presName="accentRepeatNode" presStyleLbl="solidAlignAcc1" presStyleIdx="9" presStyleCnt="10"/>
      <dgm:spPr/>
    </dgm:pt>
  </dgm:ptLst>
  <dgm:cxnLst>
    <dgm:cxn modelId="{8F8BB900-D3DD-004D-8D69-C905BD7116B7}" srcId="{F3F3DBE3-C616-3B46-8275-49F26DBCA056}" destId="{F12872B5-4201-1E49-A032-9F057CE8573B}" srcOrd="1" destOrd="0" parTransId="{61F0C215-A994-B446-A155-8FCA7233703B}" sibTransId="{09978F3E-4A31-2F4A-8F43-1B97F60F82EC}"/>
    <dgm:cxn modelId="{8D375D04-98C3-D146-A601-B7B14675059C}" srcId="{F3F3DBE3-C616-3B46-8275-49F26DBCA056}" destId="{7A63331A-C946-444B-8C13-622052FB6F60}" srcOrd="0" destOrd="0" parTransId="{DE6C8DF8-392E-E048-834D-0C99B4AF9CD7}" sibTransId="{4374EC29-EC46-F047-8658-D99D70C3D251}"/>
    <dgm:cxn modelId="{A7C03C09-FA23-4F4C-88D6-46E12B8BB131}" type="presOf" srcId="{54163501-0E99-AF44-8A7D-1EF1941B9B23}" destId="{3972241D-AE77-B846-ABF1-DE5537600659}" srcOrd="0" destOrd="0" presId="urn:microsoft.com/office/officeart/2008/layout/HexagonCluster"/>
    <dgm:cxn modelId="{3D23600A-B98F-1A44-A9ED-1A41C1AD8188}" type="presOf" srcId="{2ABF6988-A29A-C14A-9FD8-C33EB4309DCC}" destId="{824CC2F5-17EA-2343-BF3D-D0C9FEAE83A8}" srcOrd="0" destOrd="0" presId="urn:microsoft.com/office/officeart/2008/layout/HexagonCluster"/>
    <dgm:cxn modelId="{9BE8A81E-F98C-1F45-A755-2A3D0BC44610}" type="presOf" srcId="{65DBDE44-6B90-E043-ACAA-FA9126416293}" destId="{33F09F42-8317-7742-B8A4-56D49B6D19B5}" srcOrd="0" destOrd="0" presId="urn:microsoft.com/office/officeart/2008/layout/HexagonCluster"/>
    <dgm:cxn modelId="{33CCA525-1694-DF49-9E38-6617CC687949}" type="presOf" srcId="{F12872B5-4201-1E49-A032-9F057CE8573B}" destId="{37E71FAB-C072-BD43-8225-8845B2F5E8CC}" srcOrd="0" destOrd="0" presId="urn:microsoft.com/office/officeart/2008/layout/HexagonCluster"/>
    <dgm:cxn modelId="{0F2C8332-C821-AB40-84A4-D53C2503788A}" type="presOf" srcId="{09978F3E-4A31-2F4A-8F43-1B97F60F82EC}" destId="{C53CF8C4-B6F2-B347-A1C5-41089BE9C917}" srcOrd="0" destOrd="0" presId="urn:microsoft.com/office/officeart/2008/layout/HexagonCluster"/>
    <dgm:cxn modelId="{CF185D3B-B0DA-F74A-9F0B-6A6614AA192F}" type="presOf" srcId="{7A63331A-C946-444B-8C13-622052FB6F60}" destId="{FD17A5D8-858B-4843-B6BB-5F6EC4F5C033}" srcOrd="0" destOrd="0" presId="urn:microsoft.com/office/officeart/2008/layout/HexagonCluster"/>
    <dgm:cxn modelId="{09E69C4E-0FB7-024F-9757-B738C0F04914}" type="presOf" srcId="{F3F3DBE3-C616-3B46-8275-49F26DBCA056}" destId="{329F104B-5E96-BC47-A612-BFA00F90D6A7}" srcOrd="0" destOrd="0" presId="urn:microsoft.com/office/officeart/2008/layout/HexagonCluster"/>
    <dgm:cxn modelId="{0F878950-611E-754D-9E8C-30FAD53EBB73}" srcId="{F3F3DBE3-C616-3B46-8275-49F26DBCA056}" destId="{42263DAC-9F9F-B840-8872-88407E37EB82}" srcOrd="4" destOrd="0" parTransId="{2F37C8D8-1E08-274B-99AF-6134200EB7F5}" sibTransId="{54163501-0E99-AF44-8A7D-1EF1941B9B23}"/>
    <dgm:cxn modelId="{D8DA7854-E0D8-BE40-B051-95B28A7B079D}" srcId="{F3F3DBE3-C616-3B46-8275-49F26DBCA056}" destId="{2ABF6988-A29A-C14A-9FD8-C33EB4309DCC}" srcOrd="3" destOrd="0" parTransId="{E73AEFC9-A00B-AF44-BA41-97F4401C2CD6}" sibTransId="{F23F7FFA-16C5-1E4F-8324-A421A0F131A3}"/>
    <dgm:cxn modelId="{9C4E4D56-8BB8-264C-B4B9-F131E007A0E4}" type="presOf" srcId="{F23F7FFA-16C5-1E4F-8324-A421A0F131A3}" destId="{0E7A8C1F-C02B-5A41-B9F3-97BF72316333}" srcOrd="0" destOrd="0" presId="urn:microsoft.com/office/officeart/2008/layout/HexagonCluster"/>
    <dgm:cxn modelId="{16F23AA2-0997-4C48-B9B5-9F794AE56B51}" type="presOf" srcId="{554EA551-2942-5744-AFF4-B537EBADFBB2}" destId="{7E972A90-9411-2B42-96D9-A42FB5FC6596}" srcOrd="0" destOrd="0" presId="urn:microsoft.com/office/officeart/2008/layout/HexagonCluster"/>
    <dgm:cxn modelId="{C99DBDA5-AE2E-4747-A7CA-E53350945436}" type="presOf" srcId="{42263DAC-9F9F-B840-8872-88407E37EB82}" destId="{07608ED5-D363-3745-A9D7-87A616992022}" srcOrd="0" destOrd="0" presId="urn:microsoft.com/office/officeart/2008/layout/HexagonCluster"/>
    <dgm:cxn modelId="{2DB464B7-30A7-7B4A-A776-BA72D8973E46}" srcId="{F3F3DBE3-C616-3B46-8275-49F26DBCA056}" destId="{554EA551-2942-5744-AFF4-B537EBADFBB2}" srcOrd="2" destOrd="0" parTransId="{52C0F5C1-CA14-434D-A449-2BADF847EFB5}" sibTransId="{65DBDE44-6B90-E043-ACAA-FA9126416293}"/>
    <dgm:cxn modelId="{FBFE22DA-FA84-4746-8993-3CF752865251}" type="presOf" srcId="{4374EC29-EC46-F047-8658-D99D70C3D251}" destId="{A0E7D1AE-21B3-1842-89B6-F5A65B7FB7A3}" srcOrd="0" destOrd="0" presId="urn:microsoft.com/office/officeart/2008/layout/HexagonCluster"/>
    <dgm:cxn modelId="{5114D8A5-2B2C-DE45-A00A-451DC9C98EF4}" type="presParOf" srcId="{329F104B-5E96-BC47-A612-BFA00F90D6A7}" destId="{C8AF56CF-64D4-A345-8E20-4044C1957FF1}" srcOrd="0" destOrd="0" presId="urn:microsoft.com/office/officeart/2008/layout/HexagonCluster"/>
    <dgm:cxn modelId="{638B953D-E015-9C4F-A0FB-41FD06D828FA}" type="presParOf" srcId="{C8AF56CF-64D4-A345-8E20-4044C1957FF1}" destId="{FD17A5D8-858B-4843-B6BB-5F6EC4F5C033}" srcOrd="0" destOrd="0" presId="urn:microsoft.com/office/officeart/2008/layout/HexagonCluster"/>
    <dgm:cxn modelId="{DB70462F-27F4-8E4C-816A-F58649DFC418}" type="presParOf" srcId="{329F104B-5E96-BC47-A612-BFA00F90D6A7}" destId="{C167CB71-6298-4D46-9CC7-1FFA0555AEFD}" srcOrd="1" destOrd="0" presId="urn:microsoft.com/office/officeart/2008/layout/HexagonCluster"/>
    <dgm:cxn modelId="{BA32CFE2-AE4B-1643-8442-5109E6898870}" type="presParOf" srcId="{C167CB71-6298-4D46-9CC7-1FFA0555AEFD}" destId="{F89BCB8B-911D-874B-A499-AFA243FB6CAD}" srcOrd="0" destOrd="0" presId="urn:microsoft.com/office/officeart/2008/layout/HexagonCluster"/>
    <dgm:cxn modelId="{3083720B-834B-7244-A6A4-F68D420ED4B1}" type="presParOf" srcId="{329F104B-5E96-BC47-A612-BFA00F90D6A7}" destId="{D6571E26-6AAC-D546-A500-D10D8978633B}" srcOrd="2" destOrd="0" presId="urn:microsoft.com/office/officeart/2008/layout/HexagonCluster"/>
    <dgm:cxn modelId="{41A9AFBC-BEC4-DF49-89E8-E2A315E4C1B9}" type="presParOf" srcId="{D6571E26-6AAC-D546-A500-D10D8978633B}" destId="{A0E7D1AE-21B3-1842-89B6-F5A65B7FB7A3}" srcOrd="0" destOrd="0" presId="urn:microsoft.com/office/officeart/2008/layout/HexagonCluster"/>
    <dgm:cxn modelId="{9EDED72F-A104-2348-A1F3-254ADAFCEBF1}" type="presParOf" srcId="{329F104B-5E96-BC47-A612-BFA00F90D6A7}" destId="{7225D69A-BA2D-5B4C-80F7-40FE7FCB8D10}" srcOrd="3" destOrd="0" presId="urn:microsoft.com/office/officeart/2008/layout/HexagonCluster"/>
    <dgm:cxn modelId="{52E8ED57-6D05-E247-B69B-EBCE759AD4F1}" type="presParOf" srcId="{7225D69A-BA2D-5B4C-80F7-40FE7FCB8D10}" destId="{C80C9880-7B49-DC49-B162-4F286078388B}" srcOrd="0" destOrd="0" presId="urn:microsoft.com/office/officeart/2008/layout/HexagonCluster"/>
    <dgm:cxn modelId="{981C29F7-FBF4-9643-9B81-1A1A0AACDF77}" type="presParOf" srcId="{329F104B-5E96-BC47-A612-BFA00F90D6A7}" destId="{31E498B7-6D95-7346-BC64-5121865EBC20}" srcOrd="4" destOrd="0" presId="urn:microsoft.com/office/officeart/2008/layout/HexagonCluster"/>
    <dgm:cxn modelId="{64AD469C-D60D-1847-85FF-663ECD150BA2}" type="presParOf" srcId="{31E498B7-6D95-7346-BC64-5121865EBC20}" destId="{37E71FAB-C072-BD43-8225-8845B2F5E8CC}" srcOrd="0" destOrd="0" presId="urn:microsoft.com/office/officeart/2008/layout/HexagonCluster"/>
    <dgm:cxn modelId="{63C4CB0A-5A50-0548-82CD-3E4E4C1631D6}" type="presParOf" srcId="{329F104B-5E96-BC47-A612-BFA00F90D6A7}" destId="{AB0A2E13-1356-8841-A180-8356ADADDD8B}" srcOrd="5" destOrd="0" presId="urn:microsoft.com/office/officeart/2008/layout/HexagonCluster"/>
    <dgm:cxn modelId="{C74A804B-575C-704D-BFF3-5AAEBFE271A4}" type="presParOf" srcId="{AB0A2E13-1356-8841-A180-8356ADADDD8B}" destId="{5C4E1317-78F7-F548-8C2C-E03323E5B888}" srcOrd="0" destOrd="0" presId="urn:microsoft.com/office/officeart/2008/layout/HexagonCluster"/>
    <dgm:cxn modelId="{3BAE0DA4-8F39-C843-BDA2-5D295B71480A}" type="presParOf" srcId="{329F104B-5E96-BC47-A612-BFA00F90D6A7}" destId="{8F125996-96A1-BA4B-9CE7-6C68FB1D5B2C}" srcOrd="6" destOrd="0" presId="urn:microsoft.com/office/officeart/2008/layout/HexagonCluster"/>
    <dgm:cxn modelId="{9A374C39-615F-0F49-834A-6AABAB75AAC5}" type="presParOf" srcId="{8F125996-96A1-BA4B-9CE7-6C68FB1D5B2C}" destId="{C53CF8C4-B6F2-B347-A1C5-41089BE9C917}" srcOrd="0" destOrd="0" presId="urn:microsoft.com/office/officeart/2008/layout/HexagonCluster"/>
    <dgm:cxn modelId="{EE5E6188-719B-0D49-8F9B-632D539E589D}" type="presParOf" srcId="{329F104B-5E96-BC47-A612-BFA00F90D6A7}" destId="{2B17FE15-C965-5848-B5AA-4E9669691E41}" srcOrd="7" destOrd="0" presId="urn:microsoft.com/office/officeart/2008/layout/HexagonCluster"/>
    <dgm:cxn modelId="{61CDDBCA-7784-A941-8850-2185EF37B6A0}" type="presParOf" srcId="{2B17FE15-C965-5848-B5AA-4E9669691E41}" destId="{DD98FBA0-1325-524E-B6AE-49400F7E9879}" srcOrd="0" destOrd="0" presId="urn:microsoft.com/office/officeart/2008/layout/HexagonCluster"/>
    <dgm:cxn modelId="{5D1A6EA7-6D67-DB4C-9346-336B682D48E8}" type="presParOf" srcId="{329F104B-5E96-BC47-A612-BFA00F90D6A7}" destId="{3A45F317-4C47-DD40-9389-981C65957B83}" srcOrd="8" destOrd="0" presId="urn:microsoft.com/office/officeart/2008/layout/HexagonCluster"/>
    <dgm:cxn modelId="{CDB5E297-2BDA-2548-ADEC-DFC81CF2EEE8}" type="presParOf" srcId="{3A45F317-4C47-DD40-9389-981C65957B83}" destId="{7E972A90-9411-2B42-96D9-A42FB5FC6596}" srcOrd="0" destOrd="0" presId="urn:microsoft.com/office/officeart/2008/layout/HexagonCluster"/>
    <dgm:cxn modelId="{76BDC939-CDFA-7641-8B22-1BB837D1E363}" type="presParOf" srcId="{329F104B-5E96-BC47-A612-BFA00F90D6A7}" destId="{B7405C1D-3700-0C48-8181-47DC54301201}" srcOrd="9" destOrd="0" presId="urn:microsoft.com/office/officeart/2008/layout/HexagonCluster"/>
    <dgm:cxn modelId="{674EF342-81D6-B146-8A36-B87575F11BC9}" type="presParOf" srcId="{B7405C1D-3700-0C48-8181-47DC54301201}" destId="{53214A49-CB06-B247-B6E5-8DAE78EEF32D}" srcOrd="0" destOrd="0" presId="urn:microsoft.com/office/officeart/2008/layout/HexagonCluster"/>
    <dgm:cxn modelId="{E8CD1840-CA32-2D40-9FE4-EE31179232CF}" type="presParOf" srcId="{329F104B-5E96-BC47-A612-BFA00F90D6A7}" destId="{42D4B2CD-C56A-F94A-889D-6995F43AC35C}" srcOrd="10" destOrd="0" presId="urn:microsoft.com/office/officeart/2008/layout/HexagonCluster"/>
    <dgm:cxn modelId="{E7C39FBE-2F9D-604F-B169-DD97D9E1F4E6}" type="presParOf" srcId="{42D4B2CD-C56A-F94A-889D-6995F43AC35C}" destId="{33F09F42-8317-7742-B8A4-56D49B6D19B5}" srcOrd="0" destOrd="0" presId="urn:microsoft.com/office/officeart/2008/layout/HexagonCluster"/>
    <dgm:cxn modelId="{7A4D7B8D-287D-4A44-9F77-87B873A2523E}" type="presParOf" srcId="{329F104B-5E96-BC47-A612-BFA00F90D6A7}" destId="{0283AF2E-5BED-4047-8F1F-CD492816641D}" srcOrd="11" destOrd="0" presId="urn:microsoft.com/office/officeart/2008/layout/HexagonCluster"/>
    <dgm:cxn modelId="{69E959E2-830E-6640-AA6D-044A463BB569}" type="presParOf" srcId="{0283AF2E-5BED-4047-8F1F-CD492816641D}" destId="{2495BDC9-A845-3942-8DB3-C3B36CC9FEB9}" srcOrd="0" destOrd="0" presId="urn:microsoft.com/office/officeart/2008/layout/HexagonCluster"/>
    <dgm:cxn modelId="{EB090E8A-69CF-2340-BD3E-603ABE251E35}" type="presParOf" srcId="{329F104B-5E96-BC47-A612-BFA00F90D6A7}" destId="{48F411F1-5ABA-824F-B71D-F29E48969BA4}" srcOrd="12" destOrd="0" presId="urn:microsoft.com/office/officeart/2008/layout/HexagonCluster"/>
    <dgm:cxn modelId="{17980922-E491-6244-A8AF-9210464691D6}" type="presParOf" srcId="{48F411F1-5ABA-824F-B71D-F29E48969BA4}" destId="{824CC2F5-17EA-2343-BF3D-D0C9FEAE83A8}" srcOrd="0" destOrd="0" presId="urn:microsoft.com/office/officeart/2008/layout/HexagonCluster"/>
    <dgm:cxn modelId="{E442655C-A67F-B145-B138-4991F8A5BA7F}" type="presParOf" srcId="{329F104B-5E96-BC47-A612-BFA00F90D6A7}" destId="{49CF65F7-4E98-5F4F-8CB6-2D1FA95944FE}" srcOrd="13" destOrd="0" presId="urn:microsoft.com/office/officeart/2008/layout/HexagonCluster"/>
    <dgm:cxn modelId="{99A29243-4F45-4D4E-8CCC-274FF5405368}" type="presParOf" srcId="{49CF65F7-4E98-5F4F-8CB6-2D1FA95944FE}" destId="{B39171CA-EB1F-4C4C-A68F-9EF272717343}" srcOrd="0" destOrd="0" presId="urn:microsoft.com/office/officeart/2008/layout/HexagonCluster"/>
    <dgm:cxn modelId="{6AE968B7-7D28-3C4B-B28F-A15DD158C31E}" type="presParOf" srcId="{329F104B-5E96-BC47-A612-BFA00F90D6A7}" destId="{2C937557-05A9-BC4F-9884-BE25B415A37D}" srcOrd="14" destOrd="0" presId="urn:microsoft.com/office/officeart/2008/layout/HexagonCluster"/>
    <dgm:cxn modelId="{5D2E3F1C-5C5E-CA4F-A85C-9201AE752AE7}" type="presParOf" srcId="{2C937557-05A9-BC4F-9884-BE25B415A37D}" destId="{0E7A8C1F-C02B-5A41-B9F3-97BF72316333}" srcOrd="0" destOrd="0" presId="urn:microsoft.com/office/officeart/2008/layout/HexagonCluster"/>
    <dgm:cxn modelId="{C3D266D0-EF13-2C4D-98A7-5FA16698E64F}" type="presParOf" srcId="{329F104B-5E96-BC47-A612-BFA00F90D6A7}" destId="{20FF55B6-74FA-E445-89F7-95CA5640E84E}" srcOrd="15" destOrd="0" presId="urn:microsoft.com/office/officeart/2008/layout/HexagonCluster"/>
    <dgm:cxn modelId="{8F707688-1A64-7848-857B-006AC86B0A10}" type="presParOf" srcId="{20FF55B6-74FA-E445-89F7-95CA5640E84E}" destId="{1C1CE8CE-2186-7D4E-AECB-24C8B702F630}" srcOrd="0" destOrd="0" presId="urn:microsoft.com/office/officeart/2008/layout/HexagonCluster"/>
    <dgm:cxn modelId="{C5EF4D5A-C0DB-9547-917A-5F7F79C6B2D8}" type="presParOf" srcId="{329F104B-5E96-BC47-A612-BFA00F90D6A7}" destId="{EB83A6FF-2415-C041-A3CC-EE2DFF7AEF7D}" srcOrd="16" destOrd="0" presId="urn:microsoft.com/office/officeart/2008/layout/HexagonCluster"/>
    <dgm:cxn modelId="{C36F945D-6A44-5E41-BD32-129712F77736}" type="presParOf" srcId="{EB83A6FF-2415-C041-A3CC-EE2DFF7AEF7D}" destId="{07608ED5-D363-3745-A9D7-87A616992022}" srcOrd="0" destOrd="0" presId="urn:microsoft.com/office/officeart/2008/layout/HexagonCluster"/>
    <dgm:cxn modelId="{967929A9-9028-D443-8307-352DCF08BEFA}" type="presParOf" srcId="{329F104B-5E96-BC47-A612-BFA00F90D6A7}" destId="{7E0A0A87-8F87-354A-B8BE-6892254A9F85}" srcOrd="17" destOrd="0" presId="urn:microsoft.com/office/officeart/2008/layout/HexagonCluster"/>
    <dgm:cxn modelId="{CED60A2A-1E0A-3F4A-B570-6DA2CC369228}" type="presParOf" srcId="{7E0A0A87-8F87-354A-B8BE-6892254A9F85}" destId="{094749A8-CEC3-1040-B6F2-CB1CFBF3EE3C}" srcOrd="0" destOrd="0" presId="urn:microsoft.com/office/officeart/2008/layout/HexagonCluster"/>
    <dgm:cxn modelId="{A14A512F-38A3-FB41-BCA9-5D6B51D98717}" type="presParOf" srcId="{329F104B-5E96-BC47-A612-BFA00F90D6A7}" destId="{0BBDC222-F916-B941-87E7-2D943A6687F1}" srcOrd="18" destOrd="0" presId="urn:microsoft.com/office/officeart/2008/layout/HexagonCluster"/>
    <dgm:cxn modelId="{F77DA1AF-1E12-EC42-936E-DB710623862D}" type="presParOf" srcId="{0BBDC222-F916-B941-87E7-2D943A6687F1}" destId="{3972241D-AE77-B846-ABF1-DE5537600659}" srcOrd="0" destOrd="0" presId="urn:microsoft.com/office/officeart/2008/layout/HexagonCluster"/>
    <dgm:cxn modelId="{065B13D5-B915-E748-84BC-69F4EC65DAD0}" type="presParOf" srcId="{329F104B-5E96-BC47-A612-BFA00F90D6A7}" destId="{436F8CDF-C39A-FD46-BB24-4A9A94479A47}" srcOrd="19" destOrd="0" presId="urn:microsoft.com/office/officeart/2008/layout/HexagonCluster"/>
    <dgm:cxn modelId="{F4A9E432-A885-8A48-9893-A3EF90819E97}" type="presParOf" srcId="{436F8CDF-C39A-FD46-BB24-4A9A94479A47}" destId="{38B1B12B-AD45-7A4C-840A-797C0141FED9}"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17A5D8-858B-4843-B6BB-5F6EC4F5C033}">
      <dsp:nvSpPr>
        <dsp:cNvPr id="0" name=""/>
        <dsp:cNvSpPr/>
      </dsp:nvSpPr>
      <dsp:spPr>
        <a:xfrm>
          <a:off x="2" y="2449789"/>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marL="0" lvl="0" indent="0" algn="ctr" defTabSz="755650" rtl="0">
            <a:lnSpc>
              <a:spcPct val="90000"/>
            </a:lnSpc>
            <a:spcBef>
              <a:spcPct val="0"/>
            </a:spcBef>
            <a:spcAft>
              <a:spcPct val="35000"/>
            </a:spcAft>
            <a:buNone/>
          </a:pPr>
          <a:endParaRPr lang="en-US" sz="1700" kern="1200" dirty="0"/>
        </a:p>
      </dsp:txBody>
      <dsp:txXfrm>
        <a:off x="248678" y="2663285"/>
        <a:ext cx="1108279" cy="951490"/>
      </dsp:txXfrm>
    </dsp:sp>
    <dsp:sp modelId="{F89BCB8B-911D-874B-A499-AFA243FB6CAD}">
      <dsp:nvSpPr>
        <dsp:cNvPr id="0" name=""/>
        <dsp:cNvSpPr/>
      </dsp:nvSpPr>
      <dsp:spPr>
        <a:xfrm>
          <a:off x="1072901" y="3641933"/>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0E7D1AE-21B3-1842-89B6-F5A65B7FB7A3}">
      <dsp:nvSpPr>
        <dsp:cNvPr id="0" name=""/>
        <dsp:cNvSpPr/>
      </dsp:nvSpPr>
      <dsp:spPr>
        <a:xfrm>
          <a:off x="1371610" y="3186319"/>
          <a:ext cx="1605631" cy="1378482"/>
        </a:xfrm>
        <a:prstGeom prst="hexagon">
          <a:avLst>
            <a:gd name="adj" fmla="val 25000"/>
            <a:gd name="vf" fmla="val 115470"/>
          </a:avLst>
        </a:prstGeom>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80C9880-7B49-DC49-B162-4F286078388B}">
      <dsp:nvSpPr>
        <dsp:cNvPr id="0" name=""/>
        <dsp:cNvSpPr/>
      </dsp:nvSpPr>
      <dsp:spPr>
        <a:xfrm>
          <a:off x="1413191" y="3789040"/>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E71FAB-C072-BD43-8225-8845B2F5E8CC}">
      <dsp:nvSpPr>
        <dsp:cNvPr id="0" name=""/>
        <dsp:cNvSpPr/>
      </dsp:nvSpPr>
      <dsp:spPr>
        <a:xfrm>
          <a:off x="1349537" y="1649458"/>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marL="0" lvl="0" indent="0" algn="ctr" defTabSz="755650" rtl="0">
            <a:lnSpc>
              <a:spcPct val="90000"/>
            </a:lnSpc>
            <a:spcBef>
              <a:spcPct val="0"/>
            </a:spcBef>
            <a:spcAft>
              <a:spcPct val="35000"/>
            </a:spcAft>
            <a:buNone/>
          </a:pPr>
          <a:r>
            <a:rPr lang="en-US" sz="1700" kern="1200" dirty="0"/>
            <a:t>1. </a:t>
          </a:r>
          <a:br>
            <a:rPr lang="en-US" sz="1700" kern="1200" dirty="0"/>
          </a:br>
          <a:r>
            <a:rPr lang="en-US" sz="1700" kern="1200" dirty="0"/>
            <a:t>The Internet</a:t>
          </a:r>
        </a:p>
      </dsp:txBody>
      <dsp:txXfrm>
        <a:off x="1598213" y="1862954"/>
        <a:ext cx="1108279" cy="951490"/>
      </dsp:txXfrm>
    </dsp:sp>
    <dsp:sp modelId="{5C4E1317-78F7-F548-8C2C-E03323E5B888}">
      <dsp:nvSpPr>
        <dsp:cNvPr id="0" name=""/>
        <dsp:cNvSpPr/>
      </dsp:nvSpPr>
      <dsp:spPr>
        <a:xfrm>
          <a:off x="2446094" y="1681971"/>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53CF8C4-B6F2-B347-A1C5-41089BE9C917}">
      <dsp:nvSpPr>
        <dsp:cNvPr id="0" name=""/>
        <dsp:cNvSpPr/>
      </dsp:nvSpPr>
      <dsp:spPr>
        <a:xfrm>
          <a:off x="4144333" y="3200387"/>
          <a:ext cx="1605631" cy="1378482"/>
        </a:xfrm>
        <a:prstGeom prst="hexagon">
          <a:avLst>
            <a:gd name="adj" fmla="val 25000"/>
            <a:gd name="vf" fmla="val 115470"/>
          </a:avLst>
        </a:prstGeom>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D98FBA0-1325-524E-B6AE-49400F7E9879}">
      <dsp:nvSpPr>
        <dsp:cNvPr id="0" name=""/>
        <dsp:cNvSpPr/>
      </dsp:nvSpPr>
      <dsp:spPr>
        <a:xfrm>
          <a:off x="4183495" y="381386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E972A90-9411-2B42-96D9-A42FB5FC6596}">
      <dsp:nvSpPr>
        <dsp:cNvPr id="0" name=""/>
        <dsp:cNvSpPr/>
      </dsp:nvSpPr>
      <dsp:spPr>
        <a:xfrm>
          <a:off x="2761800" y="242424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marL="0" lvl="0" indent="0" algn="ctr" defTabSz="755650" rtl="0">
            <a:lnSpc>
              <a:spcPct val="90000"/>
            </a:lnSpc>
            <a:spcBef>
              <a:spcPct val="0"/>
            </a:spcBef>
            <a:spcAft>
              <a:spcPct val="35000"/>
            </a:spcAft>
            <a:buNone/>
          </a:pPr>
          <a:r>
            <a:rPr lang="en-US" sz="1700" b="0" kern="1200" dirty="0"/>
            <a:t>2. </a:t>
          </a:r>
          <a:br>
            <a:rPr lang="en-US" sz="1700" b="0" kern="1200" dirty="0"/>
          </a:br>
          <a:r>
            <a:rPr lang="en-US" sz="1700" b="0" kern="1200" dirty="0"/>
            <a:t>Internet Services</a:t>
          </a:r>
        </a:p>
      </dsp:txBody>
      <dsp:txXfrm>
        <a:off x="3010476" y="2637743"/>
        <a:ext cx="1108279" cy="951490"/>
      </dsp:txXfrm>
    </dsp:sp>
    <dsp:sp modelId="{53214A49-CB06-B247-B6E5-8DAE78EEF32D}">
      <dsp:nvSpPr>
        <dsp:cNvPr id="0" name=""/>
        <dsp:cNvSpPr/>
      </dsp:nvSpPr>
      <dsp:spPr>
        <a:xfrm>
          <a:off x="3870194" y="3610228"/>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3F09F42-8317-7742-B8A4-56D49B6D19B5}">
      <dsp:nvSpPr>
        <dsp:cNvPr id="0" name=""/>
        <dsp:cNvSpPr/>
      </dsp:nvSpPr>
      <dsp:spPr>
        <a:xfrm>
          <a:off x="2763456" y="912701"/>
          <a:ext cx="1605631" cy="1378482"/>
        </a:xfrm>
        <a:prstGeom prst="hexagon">
          <a:avLst>
            <a:gd name="adj" fmla="val 25000"/>
            <a:gd name="vf" fmla="val 115470"/>
          </a:avLst>
        </a:prstGeom>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495BDC9-A845-3942-8DB3-C3B36CC9FEB9}">
      <dsp:nvSpPr>
        <dsp:cNvPr id="0" name=""/>
        <dsp:cNvSpPr/>
      </dsp:nvSpPr>
      <dsp:spPr>
        <a:xfrm>
          <a:off x="2808577" y="152360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24CC2F5-17EA-2343-BF3D-D0C9FEAE83A8}">
      <dsp:nvSpPr>
        <dsp:cNvPr id="0" name=""/>
        <dsp:cNvSpPr/>
      </dsp:nvSpPr>
      <dsp:spPr>
        <a:xfrm>
          <a:off x="4144333" y="1676242"/>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marL="0" lvl="0" indent="0" algn="ctr" defTabSz="755650" rtl="0">
            <a:lnSpc>
              <a:spcPct val="90000"/>
            </a:lnSpc>
            <a:spcBef>
              <a:spcPct val="0"/>
            </a:spcBef>
            <a:spcAft>
              <a:spcPct val="35000"/>
            </a:spcAft>
            <a:buNone/>
          </a:pPr>
          <a:r>
            <a:rPr lang="en-US" sz="1700" kern="1200" dirty="0"/>
            <a:t>3. </a:t>
          </a:r>
          <a:br>
            <a:rPr lang="en-US" sz="1700" kern="1200" dirty="0"/>
          </a:br>
          <a:r>
            <a:rPr lang="en-US" sz="1700" kern="1200" dirty="0"/>
            <a:t>Internet Applications</a:t>
          </a:r>
        </a:p>
      </dsp:txBody>
      <dsp:txXfrm>
        <a:off x="4393009" y="1889738"/>
        <a:ext cx="1108279" cy="951490"/>
      </dsp:txXfrm>
    </dsp:sp>
    <dsp:sp modelId="{B39171CA-EB1F-4C4C-A68F-9EF272717343}">
      <dsp:nvSpPr>
        <dsp:cNvPr id="0" name=""/>
        <dsp:cNvSpPr/>
      </dsp:nvSpPr>
      <dsp:spPr>
        <a:xfrm>
          <a:off x="5533724" y="228714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E7A8C1F-C02B-5A41-B9F3-97BF72316333}">
      <dsp:nvSpPr>
        <dsp:cNvPr id="0" name=""/>
        <dsp:cNvSpPr/>
      </dsp:nvSpPr>
      <dsp:spPr>
        <a:xfrm>
          <a:off x="5526062" y="2451156"/>
          <a:ext cx="1605631" cy="1378482"/>
        </a:xfrm>
        <a:prstGeom prst="hexagon">
          <a:avLst>
            <a:gd name="adj" fmla="val 25000"/>
            <a:gd name="vf" fmla="val 115470"/>
          </a:avLst>
        </a:prstGeom>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1CE8CE-2186-7D4E-AECB-24C8B702F630}">
      <dsp:nvSpPr>
        <dsp:cNvPr id="0" name=""/>
        <dsp:cNvSpPr/>
      </dsp:nvSpPr>
      <dsp:spPr>
        <a:xfrm>
          <a:off x="5839356" y="2476106"/>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7608ED5-D363-3745-A9D7-87A616992022}">
      <dsp:nvSpPr>
        <dsp:cNvPr id="0" name=""/>
        <dsp:cNvSpPr/>
      </dsp:nvSpPr>
      <dsp:spPr>
        <a:xfrm>
          <a:off x="5526062" y="92737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marL="0" lvl="0" indent="0" algn="ctr" defTabSz="755650" rtl="0">
            <a:lnSpc>
              <a:spcPct val="90000"/>
            </a:lnSpc>
            <a:spcBef>
              <a:spcPct val="0"/>
            </a:spcBef>
            <a:spcAft>
              <a:spcPct val="35000"/>
            </a:spcAft>
            <a:buNone/>
          </a:pPr>
          <a:r>
            <a:rPr lang="en-US" sz="1700" kern="1200" dirty="0"/>
            <a:t>4. </a:t>
          </a:r>
          <a:br>
            <a:rPr lang="en-US" sz="1700" kern="1200" dirty="0"/>
          </a:br>
          <a:r>
            <a:rPr lang="en-US" sz="1700" kern="1200" dirty="0"/>
            <a:t>Internet Crimes</a:t>
          </a:r>
        </a:p>
      </dsp:txBody>
      <dsp:txXfrm>
        <a:off x="5774738" y="1140873"/>
        <a:ext cx="1108279" cy="951490"/>
      </dsp:txXfrm>
    </dsp:sp>
    <dsp:sp modelId="{094749A8-CEC3-1040-B6F2-CB1CFBF3EE3C}">
      <dsp:nvSpPr>
        <dsp:cNvPr id="0" name=""/>
        <dsp:cNvSpPr/>
      </dsp:nvSpPr>
      <dsp:spPr>
        <a:xfrm>
          <a:off x="6915452" y="1545255"/>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972241D-AE77-B846-ABF1-DE5537600659}">
      <dsp:nvSpPr>
        <dsp:cNvPr id="0" name=""/>
        <dsp:cNvSpPr/>
      </dsp:nvSpPr>
      <dsp:spPr>
        <a:xfrm>
          <a:off x="6907790" y="1696422"/>
          <a:ext cx="1605631" cy="1378482"/>
        </a:xfrm>
        <a:prstGeom prst="hexagon">
          <a:avLst>
            <a:gd name="adj" fmla="val 25000"/>
            <a:gd name="vf" fmla="val 115470"/>
          </a:avLst>
        </a:prstGeom>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8B1B12B-AD45-7A4C-840A-797C0141FED9}">
      <dsp:nvSpPr>
        <dsp:cNvPr id="0" name=""/>
        <dsp:cNvSpPr/>
      </dsp:nvSpPr>
      <dsp:spPr>
        <a:xfrm>
          <a:off x="7227895" y="172724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30EC5B9-F61F-9249-A658-0F2D6B7F667A}" type="datetimeFigureOut">
              <a:rPr lang="en-US" smtClean="0"/>
              <a:pPr/>
              <a:t>1/25/2019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E6C0AAD-8443-9D4A-94B7-EFA286386D47}" type="slidenum">
              <a:rPr lang="en-US" smtClean="0"/>
              <a:pPr/>
              <a:t>‹#›</a:t>
            </a:fld>
            <a:endParaRPr lang="en-US"/>
          </a:p>
        </p:txBody>
      </p:sp>
    </p:spTree>
    <p:extLst>
      <p:ext uri="{BB962C8B-B14F-4D97-AF65-F5344CB8AC3E}">
        <p14:creationId xmlns:p14="http://schemas.microsoft.com/office/powerpoint/2010/main" val="41140073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8541D7-08E2-C04F-88F4-7F9390566DF9}" type="datetimeFigureOut">
              <a:rPr lang="en-US" smtClean="0"/>
              <a:pPr/>
              <a:t>1/25/2019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221978-7AB2-D644-A1FF-AF545A1745C1}" type="slidenum">
              <a:rPr lang="en-US" smtClean="0"/>
              <a:pPr/>
              <a:t>‹#›</a:t>
            </a:fld>
            <a:endParaRPr lang="en-US"/>
          </a:p>
        </p:txBody>
      </p:sp>
    </p:spTree>
    <p:extLst>
      <p:ext uri="{BB962C8B-B14F-4D97-AF65-F5344CB8AC3E}">
        <p14:creationId xmlns:p14="http://schemas.microsoft.com/office/powerpoint/2010/main" val="309208733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arriorsofthe.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hyperlink" Target="http://deepweblinks.org/"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hyperlink" Target="http://coinmarketcap.com/all/views/all/" TargetMode="External"/><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bitcoin.org/"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www.blockchain.info.live/" TargetMode="External"/><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www.sheffield.ac.uk/.../Guide%20to%20setting%20objectives.doc"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arriorsofthe.net/movie.html"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www.internetworldstats.com/"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example.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ititch.com/"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s://www.ultratools.com/tools/" TargetMode="Externa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google.com.qa/"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communication.howstuffworks.com/how-social-networks-work.ht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s://www.cybrary.it/2016/10/cybercrime-gaming-industry/"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err="1">
                <a:solidFill>
                  <a:schemeClr val="tx1"/>
                </a:solidFill>
                <a:effectLst/>
                <a:latin typeface="+mn-lt"/>
                <a:ea typeface="+mn-ea"/>
                <a:cs typeface="+mn-cs"/>
              </a:rPr>
              <a:t>Tecnología</a:t>
            </a:r>
            <a:r>
              <a:rPr lang="en-US" sz="1200" b="1" kern="1200" dirty="0">
                <a:solidFill>
                  <a:schemeClr val="tx1"/>
                </a:solidFill>
                <a:effectLst/>
                <a:latin typeface="+mn-lt"/>
                <a:ea typeface="+mn-ea"/>
                <a:cs typeface="+mn-cs"/>
              </a:rPr>
              <a:t> para </a:t>
            </a:r>
            <a:r>
              <a:rPr lang="en-US" sz="1200" b="1" kern="1200" dirty="0" err="1">
                <a:solidFill>
                  <a:schemeClr val="tx1"/>
                </a:solidFill>
                <a:effectLst/>
                <a:latin typeface="+mn-lt"/>
                <a:ea typeface="+mn-ea"/>
                <a:cs typeface="+mn-cs"/>
              </a:rPr>
              <a:t>Jueces</a:t>
            </a:r>
            <a:r>
              <a:rPr lang="en-US" sz="1200" b="1" kern="1200" dirty="0">
                <a:solidFill>
                  <a:schemeClr val="tx1"/>
                </a:solidFill>
                <a:effectLst/>
                <a:latin typeface="+mn-lt"/>
                <a:ea typeface="+mn-ea"/>
                <a:cs typeface="+mn-cs"/>
              </a:rPr>
              <a:t> y </a:t>
            </a:r>
            <a:r>
              <a:rPr lang="en-US" sz="1200" b="1" kern="1200" dirty="0" err="1">
                <a:solidFill>
                  <a:schemeClr val="tx1"/>
                </a:solidFill>
                <a:effectLst/>
                <a:latin typeface="+mn-lt"/>
                <a:ea typeface="+mn-ea"/>
                <a:cs typeface="+mn-cs"/>
              </a:rPr>
              <a:t>Fiscales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Esta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sesión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tiene</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intención</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proporcionarle</a:t>
            </a:r>
            <a:r>
              <a:rPr lang="en-US" sz="1200" kern="1200" dirty="0">
                <a:solidFill>
                  <a:schemeClr val="tx1"/>
                </a:solidFill>
                <a:effectLst/>
                <a:latin typeface="+mn-lt"/>
                <a:ea typeface="+mn-ea"/>
                <a:cs typeface="+mn-cs"/>
              </a:rPr>
              <a:t> a los </a:t>
            </a:r>
            <a:r>
              <a:rPr lang="en-US" sz="1200" kern="1200" dirty="0" err="1">
                <a:solidFill>
                  <a:schemeClr val="tx1"/>
                </a:solidFill>
                <a:effectLst/>
                <a:latin typeface="+mn-lt"/>
                <a:ea typeface="+mn-ea"/>
                <a:cs typeface="+mn-cs"/>
              </a:rPr>
              <a:t>capacitadores</a:t>
            </a:r>
            <a:r>
              <a:rPr lang="en-US" sz="1200" kern="1200" dirty="0">
                <a:solidFill>
                  <a:schemeClr val="tx1"/>
                </a:solidFill>
                <a:effectLst/>
                <a:latin typeface="+mn-lt"/>
                <a:ea typeface="+mn-ea"/>
                <a:cs typeface="+mn-cs"/>
              </a:rPr>
              <a:t> un </a:t>
            </a:r>
            <a:r>
              <a:rPr lang="en-US" sz="1200" kern="1200" dirty="0" err="1">
                <a:solidFill>
                  <a:schemeClr val="tx1"/>
                </a:solidFill>
                <a:effectLst/>
                <a:latin typeface="+mn-lt"/>
                <a:ea typeface="+mn-ea"/>
                <a:cs typeface="+mn-cs"/>
              </a:rPr>
              <a:t>sistema</a:t>
            </a:r>
            <a:r>
              <a:rPr lang="en-US" sz="1200" kern="1200" dirty="0">
                <a:solidFill>
                  <a:schemeClr val="tx1"/>
                </a:solidFill>
                <a:effectLst/>
                <a:latin typeface="+mn-lt"/>
                <a:ea typeface="+mn-ea"/>
                <a:cs typeface="+mn-cs"/>
              </a:rPr>
              <a:t> para </a:t>
            </a:r>
            <a:r>
              <a:rPr lang="en-US" sz="1200" kern="1200" dirty="0" err="1">
                <a:solidFill>
                  <a:schemeClr val="tx1"/>
                </a:solidFill>
                <a:effectLst/>
                <a:latin typeface="+mn-lt"/>
                <a:ea typeface="+mn-ea"/>
                <a:cs typeface="+mn-cs"/>
              </a:rPr>
              <a:t>elaborar</a:t>
            </a:r>
            <a:r>
              <a:rPr lang="en-US" sz="1200" kern="1200" dirty="0">
                <a:solidFill>
                  <a:schemeClr val="tx1"/>
                </a:solidFill>
                <a:effectLst/>
                <a:latin typeface="+mn-lt"/>
                <a:ea typeface="+mn-ea"/>
                <a:cs typeface="+mn-cs"/>
              </a:rPr>
              <a:t> el material de </a:t>
            </a:r>
            <a:r>
              <a:rPr lang="en-US" sz="1200" kern="1200" dirty="0" err="1">
                <a:solidFill>
                  <a:schemeClr val="tx1"/>
                </a:solidFill>
                <a:effectLst/>
                <a:latin typeface="+mn-lt"/>
                <a:ea typeface="+mn-ea"/>
                <a:cs typeface="+mn-cs"/>
              </a:rPr>
              <a:t>capacitación</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presentarlo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como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parte</a:t>
            </a:r>
            <a:r>
              <a:rPr lang="en-US" sz="1200" kern="1200" dirty="0">
                <a:solidFill>
                  <a:schemeClr val="tx1"/>
                </a:solidFill>
                <a:effectLst/>
                <a:latin typeface="+mn-lt"/>
                <a:ea typeface="+mn-ea"/>
                <a:cs typeface="+mn-cs"/>
              </a:rPr>
              <a:t> de un </a:t>
            </a:r>
            <a:r>
              <a:rPr lang="en-US" sz="1200" kern="1200" dirty="0" err="1">
                <a:solidFill>
                  <a:schemeClr val="tx1"/>
                </a:solidFill>
                <a:effectLst/>
                <a:latin typeface="+mn-lt"/>
                <a:ea typeface="+mn-ea"/>
                <a:cs typeface="+mn-cs"/>
              </a:rPr>
              <a:t>programa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más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amplio</a:t>
            </a:r>
            <a:r>
              <a:rPr lang="en-US" sz="1200" kern="1200" dirty="0">
                <a:solidFill>
                  <a:schemeClr val="tx1"/>
                </a:solidFill>
                <a:effectLst/>
                <a:latin typeface="+mn-lt"/>
                <a:ea typeface="+mn-ea"/>
                <a:cs typeface="+mn-cs"/>
              </a:rPr>
              <a:t>. No </a:t>
            </a:r>
            <a:r>
              <a:rPr lang="en-US" sz="1200" kern="1200" dirty="0" err="1">
                <a:solidFill>
                  <a:schemeClr val="tx1"/>
                </a:solidFill>
                <a:effectLst/>
                <a:latin typeface="+mn-lt"/>
                <a:ea typeface="+mn-ea"/>
                <a:cs typeface="+mn-cs"/>
              </a:rPr>
              <a:t>puede</a:t>
            </a:r>
            <a:r>
              <a:rPr lang="en-US" sz="1200" kern="1200" dirty="0">
                <a:solidFill>
                  <a:schemeClr val="tx1"/>
                </a:solidFill>
                <a:effectLst/>
                <a:latin typeface="+mn-lt"/>
                <a:ea typeface="+mn-ea"/>
                <a:cs typeface="+mn-cs"/>
              </a:rPr>
              <a:t> ser un </a:t>
            </a:r>
            <a:r>
              <a:rPr lang="en-US" sz="1200" kern="1200" dirty="0" err="1">
                <a:solidFill>
                  <a:schemeClr val="tx1"/>
                </a:solidFill>
                <a:effectLst/>
                <a:latin typeface="+mn-lt"/>
                <a:ea typeface="+mn-ea"/>
                <a:cs typeface="+mn-cs"/>
              </a:rPr>
              <a:t>sistema</a:t>
            </a:r>
            <a:r>
              <a:rPr lang="en-US" sz="1200" kern="1200" dirty="0">
                <a:solidFill>
                  <a:schemeClr val="tx1"/>
                </a:solidFill>
                <a:effectLst/>
                <a:latin typeface="+mn-lt"/>
                <a:ea typeface="+mn-ea"/>
                <a:cs typeface="+mn-cs"/>
              </a:rPr>
              <a:t> integral </a:t>
            </a:r>
            <a:r>
              <a:rPr lang="en-US" sz="1200" kern="1200" dirty="0" err="1">
                <a:solidFill>
                  <a:schemeClr val="tx1"/>
                </a:solidFill>
                <a:effectLst/>
                <a:latin typeface="+mn-lt"/>
                <a:ea typeface="+mn-ea"/>
                <a:cs typeface="+mn-cs"/>
              </a:rPr>
              <a:t>ya</a:t>
            </a:r>
            <a:r>
              <a:rPr lang="en-US" sz="1200" kern="1200" dirty="0">
                <a:solidFill>
                  <a:schemeClr val="tx1"/>
                </a:solidFill>
                <a:effectLst/>
                <a:latin typeface="+mn-lt"/>
                <a:ea typeface="+mn-ea"/>
                <a:cs typeface="+mn-cs"/>
              </a:rPr>
              <a:t> que la </a:t>
            </a:r>
            <a:r>
              <a:rPr lang="en-US" sz="1200" kern="1200" dirty="0" err="1">
                <a:solidFill>
                  <a:schemeClr val="tx1"/>
                </a:solidFill>
                <a:effectLst/>
                <a:latin typeface="+mn-lt"/>
                <a:ea typeface="+mn-ea"/>
                <a:cs typeface="+mn-cs"/>
              </a:rPr>
              <a:t>tecnología</a:t>
            </a:r>
            <a:r>
              <a:rPr lang="en-US" sz="1200" kern="1200" dirty="0">
                <a:solidFill>
                  <a:schemeClr val="tx1"/>
                </a:solidFill>
                <a:effectLst/>
                <a:latin typeface="+mn-lt"/>
                <a:ea typeface="+mn-ea"/>
                <a:cs typeface="+mn-cs"/>
              </a:rPr>
              <a:t> cambia tan </a:t>
            </a:r>
            <a:r>
              <a:rPr lang="en-US" sz="1200" kern="1200" dirty="0" err="1">
                <a:solidFill>
                  <a:schemeClr val="tx1"/>
                </a:solidFill>
                <a:effectLst/>
                <a:latin typeface="+mn-lt"/>
                <a:ea typeface="+mn-ea"/>
                <a:cs typeface="+mn-cs"/>
              </a:rPr>
              <a:t>rápidamente</a:t>
            </a:r>
            <a:r>
              <a:rPr lang="en-US" sz="1200" kern="1200" dirty="0">
                <a:solidFill>
                  <a:schemeClr val="tx1"/>
                </a:solidFill>
                <a:effectLst/>
                <a:latin typeface="+mn-lt"/>
                <a:ea typeface="+mn-ea"/>
                <a:cs typeface="+mn-cs"/>
              </a:rPr>
              <a:t> que </a:t>
            </a:r>
            <a:r>
              <a:rPr lang="en-US" sz="1200" kern="1200" dirty="0" err="1">
                <a:solidFill>
                  <a:schemeClr val="tx1"/>
                </a:solidFill>
                <a:effectLst/>
                <a:latin typeface="+mn-lt"/>
                <a:ea typeface="+mn-ea"/>
                <a:cs typeface="+mn-cs"/>
              </a:rPr>
              <a:t>cualquiera</a:t>
            </a:r>
            <a:r>
              <a:rPr lang="en-US" sz="1200" kern="1200" dirty="0">
                <a:solidFill>
                  <a:schemeClr val="tx1"/>
                </a:solidFill>
                <a:effectLst/>
                <a:latin typeface="+mn-lt"/>
                <a:ea typeface="+mn-ea"/>
                <a:cs typeface="+mn-cs"/>
              </a:rPr>
              <a:t> de las </a:t>
            </a:r>
            <a:r>
              <a:rPr lang="en-US" sz="1200" kern="1200" dirty="0" err="1">
                <a:solidFill>
                  <a:schemeClr val="tx1"/>
                </a:solidFill>
                <a:effectLst/>
                <a:latin typeface="+mn-lt"/>
                <a:ea typeface="+mn-ea"/>
                <a:cs typeface="+mn-cs"/>
              </a:rPr>
              <a:t>especificaciones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técnicas</a:t>
            </a:r>
            <a:r>
              <a:rPr lang="en-US" sz="1200" kern="1200" dirty="0">
                <a:solidFill>
                  <a:schemeClr val="tx1"/>
                </a:solidFill>
                <a:effectLst/>
                <a:latin typeface="+mn-lt"/>
                <a:ea typeface="+mn-ea"/>
                <a:cs typeface="+mn-cs"/>
              </a:rPr>
              <a:t> se </a:t>
            </a:r>
            <a:r>
              <a:rPr lang="en-US" sz="1200" kern="1200" dirty="0" err="1">
                <a:solidFill>
                  <a:schemeClr val="tx1"/>
                </a:solidFill>
                <a:effectLst/>
                <a:latin typeface="+mn-lt"/>
                <a:ea typeface="+mn-ea"/>
                <a:cs typeface="+mn-cs"/>
              </a:rPr>
              <a:t>desactualizan</a:t>
            </a:r>
            <a:r>
              <a:rPr lang="en-US" sz="1200" kern="1200" dirty="0">
                <a:solidFill>
                  <a:schemeClr val="tx1"/>
                </a:solidFill>
                <a:effectLst/>
                <a:latin typeface="+mn-lt"/>
                <a:ea typeface="+mn-ea"/>
                <a:cs typeface="+mn-cs"/>
              </a:rPr>
              <a:t> tan pronto se publica el </a:t>
            </a:r>
            <a:r>
              <a:rPr lang="en-US" sz="1200" kern="1200" dirty="0" err="1">
                <a:solidFill>
                  <a:schemeClr val="tx1"/>
                </a:solidFill>
                <a:effectLst/>
                <a:latin typeface="+mn-lt"/>
                <a:ea typeface="+mn-ea"/>
                <a:cs typeface="+mn-cs"/>
              </a:rPr>
              <a:t>documento</a:t>
            </a:r>
            <a:r>
              <a:rPr lang="en-US" sz="1200" kern="1200" dirty="0">
                <a:solidFill>
                  <a:schemeClr val="tx1"/>
                </a:solidFill>
                <a:effectLst/>
                <a:latin typeface="+mn-lt"/>
                <a:ea typeface="+mn-ea"/>
                <a:cs typeface="+mn-cs"/>
              </a:rPr>
              <a:t>.  Es </a:t>
            </a:r>
            <a:r>
              <a:rPr lang="en-US" sz="1200" kern="1200" dirty="0" err="1">
                <a:solidFill>
                  <a:schemeClr val="tx1"/>
                </a:solidFill>
                <a:effectLst/>
                <a:latin typeface="+mn-lt"/>
                <a:ea typeface="+mn-ea"/>
                <a:cs typeface="+mn-cs"/>
              </a:rPr>
              <a:t>esencial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procurar</a:t>
            </a:r>
            <a:r>
              <a:rPr lang="en-US" sz="1200" kern="1200" dirty="0">
                <a:solidFill>
                  <a:schemeClr val="tx1"/>
                </a:solidFill>
                <a:effectLst/>
                <a:latin typeface="+mn-lt"/>
                <a:ea typeface="+mn-ea"/>
                <a:cs typeface="+mn-cs"/>
              </a:rPr>
              <a:t> que los </a:t>
            </a:r>
            <a:r>
              <a:rPr lang="en-US" sz="1200" kern="1200" dirty="0" err="1">
                <a:solidFill>
                  <a:schemeClr val="tx1"/>
                </a:solidFill>
                <a:effectLst/>
                <a:latin typeface="+mn-lt"/>
                <a:ea typeface="+mn-ea"/>
                <a:cs typeface="+mn-cs"/>
              </a:rPr>
              <a:t>Jueces</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Fiscales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comprendan</a:t>
            </a:r>
            <a:r>
              <a:rPr lang="en-US" sz="1200" kern="1200" dirty="0">
                <a:solidFill>
                  <a:schemeClr val="tx1"/>
                </a:solidFill>
                <a:effectLst/>
                <a:latin typeface="+mn-lt"/>
                <a:ea typeface="+mn-ea"/>
                <a:cs typeface="+mn-cs"/>
              </a:rPr>
              <a:t> con </a:t>
            </a:r>
            <a:r>
              <a:rPr lang="en-US" sz="1200" kern="1200" dirty="0" err="1">
                <a:solidFill>
                  <a:schemeClr val="tx1"/>
                </a:solidFill>
                <a:effectLst/>
                <a:latin typeface="+mn-lt"/>
                <a:ea typeface="+mn-ea"/>
                <a:cs typeface="+mn-cs"/>
              </a:rPr>
              <a:t>precisión</a:t>
            </a:r>
            <a:r>
              <a:rPr lang="en-US" sz="1200" kern="1200" dirty="0">
                <a:solidFill>
                  <a:schemeClr val="tx1"/>
                </a:solidFill>
                <a:effectLst/>
                <a:latin typeface="+mn-lt"/>
                <a:ea typeface="+mn-ea"/>
                <a:cs typeface="+mn-cs"/>
              </a:rPr>
              <a:t> las </a:t>
            </a:r>
            <a:r>
              <a:rPr lang="en-US" sz="1200" kern="1200" dirty="0" err="1">
                <a:solidFill>
                  <a:schemeClr val="tx1"/>
                </a:solidFill>
                <a:effectLst/>
                <a:latin typeface="+mn-lt"/>
                <a:ea typeface="+mn-ea"/>
                <a:cs typeface="+mn-cs"/>
              </a:rPr>
              <a:t>cuestiones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técnicas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ya</a:t>
            </a:r>
            <a:r>
              <a:rPr lang="en-US" sz="1200" kern="1200" dirty="0">
                <a:solidFill>
                  <a:schemeClr val="tx1"/>
                </a:solidFill>
                <a:effectLst/>
                <a:latin typeface="+mn-lt"/>
                <a:ea typeface="+mn-ea"/>
                <a:cs typeface="+mn-cs"/>
              </a:rPr>
              <a:t> que </a:t>
            </a:r>
            <a:r>
              <a:rPr lang="en-US" sz="1200" kern="1200" dirty="0" err="1">
                <a:solidFill>
                  <a:schemeClr val="tx1"/>
                </a:solidFill>
                <a:effectLst/>
                <a:latin typeface="+mn-lt"/>
                <a:ea typeface="+mn-ea"/>
                <a:cs typeface="+mn-cs"/>
              </a:rPr>
              <a:t>están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relacionadas</a:t>
            </a:r>
            <a:r>
              <a:rPr lang="en-US" sz="1200" kern="1200" dirty="0">
                <a:solidFill>
                  <a:schemeClr val="tx1"/>
                </a:solidFill>
                <a:effectLst/>
                <a:latin typeface="+mn-lt"/>
                <a:ea typeface="+mn-ea"/>
                <a:cs typeface="+mn-cs"/>
              </a:rPr>
              <a:t> con </a:t>
            </a:r>
            <a:r>
              <a:rPr lang="en-US" sz="1200" kern="1200" dirty="0" err="1">
                <a:solidFill>
                  <a:schemeClr val="tx1"/>
                </a:solidFill>
                <a:effectLst/>
                <a:latin typeface="+mn-lt"/>
                <a:ea typeface="+mn-ea"/>
                <a:cs typeface="+mn-cs"/>
              </a:rPr>
              <a:t>asuntos</a:t>
            </a:r>
            <a:r>
              <a:rPr lang="en-US" sz="1200" kern="1200" dirty="0">
                <a:solidFill>
                  <a:schemeClr val="tx1"/>
                </a:solidFill>
                <a:effectLst/>
                <a:latin typeface="+mn-lt"/>
                <a:ea typeface="+mn-ea"/>
                <a:cs typeface="+mn-cs"/>
              </a:rPr>
              <a:t> que les </a:t>
            </a:r>
            <a:r>
              <a:rPr lang="en-US" sz="1200" kern="1200" dirty="0" err="1">
                <a:solidFill>
                  <a:schemeClr val="tx1"/>
                </a:solidFill>
                <a:effectLst/>
                <a:latin typeface="+mn-lt"/>
                <a:ea typeface="+mn-ea"/>
                <a:cs typeface="+mn-cs"/>
              </a:rPr>
              <a:t>concierne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como</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administración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imparcial</a:t>
            </a:r>
            <a:r>
              <a:rPr lang="en-US" sz="1200" kern="1200" dirty="0">
                <a:solidFill>
                  <a:schemeClr val="tx1"/>
                </a:solidFill>
                <a:effectLst/>
                <a:latin typeface="+mn-lt"/>
                <a:ea typeface="+mn-ea"/>
                <a:cs typeface="+mn-cs"/>
              </a:rPr>
              <a:t> de la </a:t>
            </a:r>
            <a:r>
              <a:rPr lang="en-US" sz="1200" kern="1200" dirty="0" err="1">
                <a:solidFill>
                  <a:schemeClr val="tx1"/>
                </a:solidFill>
                <a:effectLst/>
                <a:latin typeface="+mn-lt"/>
                <a:ea typeface="+mn-ea"/>
                <a:cs typeface="+mn-cs"/>
              </a:rPr>
              <a:t>justicia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Esta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sesión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proporciona</a:t>
            </a:r>
            <a:r>
              <a:rPr lang="en-US" sz="1200" kern="1200" dirty="0">
                <a:solidFill>
                  <a:schemeClr val="tx1"/>
                </a:solidFill>
                <a:effectLst/>
                <a:latin typeface="+mn-lt"/>
                <a:ea typeface="+mn-ea"/>
                <a:cs typeface="+mn-cs"/>
              </a:rPr>
              <a:t> una </a:t>
            </a:r>
            <a:r>
              <a:rPr lang="en-US" sz="1200" kern="1200" dirty="0" err="1">
                <a:solidFill>
                  <a:schemeClr val="tx1"/>
                </a:solidFill>
                <a:effectLst/>
                <a:latin typeface="+mn-lt"/>
                <a:ea typeface="+mn-ea"/>
                <a:cs typeface="+mn-cs"/>
              </a:rPr>
              <a:t>visión</a:t>
            </a:r>
            <a:r>
              <a:rPr lang="en-US" sz="1200" kern="1200" dirty="0">
                <a:solidFill>
                  <a:schemeClr val="tx1"/>
                </a:solidFill>
                <a:effectLst/>
                <a:latin typeface="+mn-lt"/>
                <a:ea typeface="+mn-ea"/>
                <a:cs typeface="+mn-cs"/>
              </a:rPr>
              <a:t> general de los </a:t>
            </a:r>
            <a:r>
              <a:rPr lang="en-US" sz="1200" kern="1200" dirty="0" err="1">
                <a:solidFill>
                  <a:schemeClr val="tx1"/>
                </a:solidFill>
                <a:effectLst/>
                <a:latin typeface="+mn-lt"/>
                <a:ea typeface="+mn-ea"/>
                <a:cs typeface="+mn-cs"/>
              </a:rPr>
              <a:t>aspectos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relevantes</a:t>
            </a:r>
            <a:r>
              <a:rPr lang="en-US" sz="1200" kern="1200" dirty="0">
                <a:solidFill>
                  <a:schemeClr val="tx1"/>
                </a:solidFill>
                <a:effectLst/>
                <a:latin typeface="+mn-lt"/>
                <a:ea typeface="+mn-ea"/>
                <a:cs typeface="+mn-cs"/>
              </a:rPr>
              <a:t> de la </a:t>
            </a:r>
            <a:r>
              <a:rPr lang="en-US" sz="1200" kern="1200" dirty="0" err="1">
                <a:solidFill>
                  <a:schemeClr val="tx1"/>
                </a:solidFill>
                <a:effectLst/>
                <a:latin typeface="+mn-lt"/>
                <a:ea typeface="+mn-ea"/>
                <a:cs typeface="+mn-cs"/>
              </a:rPr>
              <a:t>tecnología</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su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relevancia</a:t>
            </a:r>
            <a:r>
              <a:rPr lang="en-US" sz="1200" kern="1200" dirty="0">
                <a:solidFill>
                  <a:schemeClr val="tx1"/>
                </a:solidFill>
                <a:effectLst/>
                <a:latin typeface="+mn-lt"/>
                <a:ea typeface="+mn-ea"/>
                <a:cs typeface="+mn-cs"/>
              </a:rPr>
              <a:t> con el </a:t>
            </a:r>
            <a:r>
              <a:rPr lang="en-US" sz="1200" kern="1200" dirty="0" err="1">
                <a:solidFill>
                  <a:schemeClr val="tx1"/>
                </a:solidFill>
                <a:effectLst/>
                <a:latin typeface="+mn-lt"/>
                <a:ea typeface="+mn-ea"/>
                <a:cs typeface="+mn-cs"/>
              </a:rPr>
              <a:t>sistema</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justicia</a:t>
            </a:r>
            <a:r>
              <a:rPr lang="en-US" sz="1200" kern="1200" dirty="0">
                <a:solidFill>
                  <a:schemeClr val="tx1"/>
                </a:solidFill>
                <a:effectLst/>
                <a:latin typeface="+mn-lt"/>
                <a:ea typeface="+mn-ea"/>
                <a:cs typeface="+mn-cs"/>
              </a:rPr>
              <a:t> penal.  Se </a:t>
            </a:r>
            <a:r>
              <a:rPr lang="en-US" sz="1200" kern="1200" dirty="0" err="1">
                <a:solidFill>
                  <a:schemeClr val="tx1"/>
                </a:solidFill>
                <a:effectLst/>
                <a:latin typeface="+mn-lt"/>
                <a:ea typeface="+mn-ea"/>
                <a:cs typeface="+mn-cs"/>
              </a:rPr>
              <a:t>ofrece</a:t>
            </a:r>
            <a:r>
              <a:rPr lang="en-US" sz="1200" kern="1200" dirty="0">
                <a:solidFill>
                  <a:schemeClr val="tx1"/>
                </a:solidFill>
                <a:effectLst/>
                <a:latin typeface="+mn-lt"/>
                <a:ea typeface="+mn-ea"/>
                <a:cs typeface="+mn-cs"/>
              </a:rPr>
              <a:t> una </a:t>
            </a:r>
            <a:r>
              <a:rPr lang="en-US" sz="1200" kern="1200" dirty="0" err="1">
                <a:solidFill>
                  <a:schemeClr val="tx1"/>
                </a:solidFill>
                <a:effectLst/>
                <a:latin typeface="+mn-lt"/>
                <a:ea typeface="+mn-ea"/>
                <a:cs typeface="+mn-cs"/>
              </a:rPr>
              <a:t>presentación</a:t>
            </a:r>
            <a:r>
              <a:rPr lang="en-US" sz="1200" kern="1200" dirty="0">
                <a:solidFill>
                  <a:schemeClr val="tx1"/>
                </a:solidFill>
                <a:effectLst/>
                <a:latin typeface="+mn-lt"/>
                <a:ea typeface="+mn-ea"/>
                <a:cs typeface="+mn-cs"/>
              </a:rPr>
              <a:t> de PowerPoint </a:t>
            </a:r>
            <a:r>
              <a:rPr lang="en-US" sz="1200" kern="1200" dirty="0" err="1">
                <a:solidFill>
                  <a:schemeClr val="tx1"/>
                </a:solidFill>
                <a:effectLst/>
                <a:latin typeface="+mn-lt"/>
                <a:ea typeface="+mn-ea"/>
                <a:cs typeface="+mn-cs"/>
              </a:rPr>
              <a:t>como</a:t>
            </a:r>
            <a:r>
              <a:rPr lang="en-US" sz="1200" kern="1200" dirty="0">
                <a:solidFill>
                  <a:schemeClr val="tx1"/>
                </a:solidFill>
                <a:effectLst/>
                <a:latin typeface="+mn-lt"/>
                <a:ea typeface="+mn-ea"/>
                <a:cs typeface="+mn-cs"/>
              </a:rPr>
              <a:t> un </a:t>
            </a:r>
            <a:r>
              <a:rPr lang="en-US" sz="1200" kern="1200" dirty="0" err="1">
                <a:solidFill>
                  <a:schemeClr val="tx1"/>
                </a:solidFill>
                <a:effectLst/>
                <a:latin typeface="+mn-lt"/>
                <a:ea typeface="+mn-ea"/>
                <a:cs typeface="+mn-cs"/>
              </a:rPr>
              <a:t>recurso</a:t>
            </a:r>
            <a:r>
              <a:rPr lang="en-US" sz="1200" kern="1200" dirty="0">
                <a:solidFill>
                  <a:schemeClr val="tx1"/>
                </a:solidFill>
                <a:effectLst/>
                <a:latin typeface="+mn-lt"/>
                <a:ea typeface="+mn-ea"/>
                <a:cs typeface="+mn-cs"/>
              </a:rPr>
              <a:t> para que los </a:t>
            </a:r>
            <a:r>
              <a:rPr lang="en-US" sz="1200" kern="1200" dirty="0" err="1">
                <a:solidFill>
                  <a:schemeClr val="tx1"/>
                </a:solidFill>
                <a:effectLst/>
                <a:latin typeface="+mn-lt"/>
                <a:ea typeface="+mn-ea"/>
                <a:cs typeface="+mn-cs"/>
              </a:rPr>
              <a:t>capacitadores</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usen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si</a:t>
            </a:r>
            <a:r>
              <a:rPr lang="en-US" sz="1200" kern="1200" dirty="0">
                <a:solidFill>
                  <a:schemeClr val="tx1"/>
                </a:solidFill>
                <a:effectLst/>
                <a:latin typeface="+mn-lt"/>
                <a:ea typeface="+mn-ea"/>
                <a:cs typeface="+mn-cs"/>
              </a:rPr>
              <a:t> se </a:t>
            </a:r>
            <a:r>
              <a:rPr lang="en-US" sz="1200" kern="1200" dirty="0" err="1">
                <a:solidFill>
                  <a:schemeClr val="tx1"/>
                </a:solidFill>
                <a:effectLst/>
                <a:latin typeface="+mn-lt"/>
                <a:ea typeface="+mn-ea"/>
                <a:cs typeface="+mn-cs"/>
              </a:rPr>
              <a:t>considera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necesario</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Un </a:t>
            </a:r>
            <a:r>
              <a:rPr lang="en-US" sz="1200" kern="1200" dirty="0" err="1">
                <a:solidFill>
                  <a:schemeClr val="tx1"/>
                </a:solidFill>
                <a:effectLst/>
                <a:latin typeface="+mn-lt"/>
                <a:ea typeface="+mn-ea"/>
                <a:cs typeface="+mn-cs"/>
              </a:rPr>
              <a:t>recurso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adicional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forma de video clip Warriors of the Net se </a:t>
            </a:r>
            <a:r>
              <a:rPr lang="en-US" sz="1200" kern="1200" dirty="0" err="1">
                <a:solidFill>
                  <a:schemeClr val="tx1"/>
                </a:solidFill>
                <a:effectLst/>
                <a:latin typeface="+mn-lt"/>
                <a:ea typeface="+mn-ea"/>
                <a:cs typeface="+mn-cs"/>
              </a:rPr>
              <a:t>ofrece</a:t>
            </a:r>
            <a:r>
              <a:rPr lang="en-US" sz="1200" kern="1200" dirty="0">
                <a:solidFill>
                  <a:schemeClr val="tx1"/>
                </a:solidFill>
                <a:effectLst/>
                <a:latin typeface="+mn-lt"/>
                <a:ea typeface="+mn-ea"/>
                <a:cs typeface="+mn-cs"/>
              </a:rPr>
              <a:t> para </a:t>
            </a:r>
            <a:r>
              <a:rPr lang="en-US" sz="1200" kern="1200" dirty="0" err="1">
                <a:solidFill>
                  <a:schemeClr val="tx1"/>
                </a:solidFill>
                <a:effectLst/>
                <a:latin typeface="+mn-lt"/>
                <a:ea typeface="+mn-ea"/>
                <a:cs typeface="+mn-cs"/>
              </a:rPr>
              <a:t>brindarle</a:t>
            </a:r>
            <a:r>
              <a:rPr lang="en-US" sz="1200" kern="1200" dirty="0">
                <a:solidFill>
                  <a:schemeClr val="tx1"/>
                </a:solidFill>
                <a:effectLst/>
                <a:latin typeface="+mn-lt"/>
                <a:ea typeface="+mn-ea"/>
                <a:cs typeface="+mn-cs"/>
              </a:rPr>
              <a:t> a los </a:t>
            </a:r>
            <a:r>
              <a:rPr lang="en-US" sz="1200" kern="1200" dirty="0" err="1">
                <a:solidFill>
                  <a:schemeClr val="tx1"/>
                </a:solidFill>
                <a:effectLst/>
                <a:latin typeface="+mn-lt"/>
                <a:ea typeface="+mn-ea"/>
                <a:cs typeface="+mn-cs"/>
              </a:rPr>
              <a:t>delegados</a:t>
            </a:r>
            <a:r>
              <a:rPr lang="en-US" sz="1200" kern="1200" dirty="0">
                <a:solidFill>
                  <a:schemeClr val="tx1"/>
                </a:solidFill>
                <a:effectLst/>
                <a:latin typeface="+mn-lt"/>
                <a:ea typeface="+mn-ea"/>
                <a:cs typeface="+mn-cs"/>
              </a:rPr>
              <a:t> un </a:t>
            </a:r>
            <a:r>
              <a:rPr lang="en-US" sz="1200" kern="1200" dirty="0" err="1">
                <a:solidFill>
                  <a:schemeClr val="tx1"/>
                </a:solidFill>
                <a:effectLst/>
                <a:latin typeface="+mn-lt"/>
                <a:ea typeface="+mn-ea"/>
                <a:cs typeface="+mn-cs"/>
              </a:rPr>
              <a:t>útil</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completo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conocimiento</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como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funcionan</a:t>
            </a:r>
            <a:r>
              <a:rPr lang="en-US" sz="1200" kern="1200" dirty="0">
                <a:solidFill>
                  <a:schemeClr val="tx1"/>
                </a:solidFill>
                <a:effectLst/>
                <a:latin typeface="+mn-lt"/>
                <a:ea typeface="+mn-ea"/>
                <a:cs typeface="+mn-cs"/>
              </a:rPr>
              <a:t> las redes de </a:t>
            </a:r>
            <a:r>
              <a:rPr lang="en-US" sz="1200" kern="1200" dirty="0" err="1">
                <a:solidFill>
                  <a:schemeClr val="tx1"/>
                </a:solidFill>
                <a:effectLst/>
                <a:latin typeface="+mn-lt"/>
                <a:ea typeface="+mn-ea"/>
                <a:cs typeface="+mn-cs"/>
              </a:rPr>
              <a:t>comunicación</a:t>
            </a:r>
            <a:r>
              <a:rPr lang="en-US" sz="1200" kern="1200" dirty="0">
                <a:solidFill>
                  <a:schemeClr val="tx1"/>
                </a:solidFill>
                <a:effectLst/>
                <a:latin typeface="+mn-lt"/>
                <a:ea typeface="+mn-ea"/>
                <a:cs typeface="+mn-cs"/>
              </a:rPr>
              <a:t>.  El video </a:t>
            </a:r>
            <a:r>
              <a:rPr lang="en-US" sz="1200" kern="1200" dirty="0" err="1">
                <a:solidFill>
                  <a:schemeClr val="tx1"/>
                </a:solidFill>
                <a:effectLst/>
                <a:latin typeface="+mn-lt"/>
                <a:ea typeface="+mn-ea"/>
                <a:cs typeface="+mn-cs"/>
              </a:rPr>
              <a:t>está</a:t>
            </a:r>
            <a:r>
              <a:rPr lang="en-US" sz="1200" kern="1200" dirty="0">
                <a:solidFill>
                  <a:schemeClr val="tx1"/>
                </a:solidFill>
                <a:effectLst/>
                <a:latin typeface="+mn-lt"/>
                <a:ea typeface="+mn-ea"/>
                <a:cs typeface="+mn-cs"/>
              </a:rPr>
              <a:t> disponible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3"/>
              </a:rPr>
              <a:t>www.warriorsofthe.net</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está</a:t>
            </a:r>
            <a:r>
              <a:rPr lang="en-US" sz="1200" kern="1200" dirty="0">
                <a:solidFill>
                  <a:schemeClr val="tx1"/>
                </a:solidFill>
                <a:effectLst/>
                <a:latin typeface="+mn-lt"/>
                <a:ea typeface="+mn-ea"/>
                <a:cs typeface="+mn-cs"/>
              </a:rPr>
              <a:t> disponible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los </a:t>
            </a:r>
            <a:r>
              <a:rPr lang="en-US" sz="1200" kern="1200" dirty="0" err="1">
                <a:solidFill>
                  <a:schemeClr val="tx1"/>
                </a:solidFill>
                <a:effectLst/>
                <a:latin typeface="+mn-lt"/>
                <a:ea typeface="+mn-ea"/>
                <a:cs typeface="+mn-cs"/>
              </a:rPr>
              <a:t>siguientes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idiomas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Inglés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Alemán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Francés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Hebreo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Holandés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Sueco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Italiano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Portugués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Danés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Noruego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Húngaro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Checo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Español</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Ucraniano</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Esta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sesión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ofrece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información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sobre</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tecnología</a:t>
            </a:r>
            <a:r>
              <a:rPr lang="en-US" sz="1200" kern="1200" dirty="0">
                <a:solidFill>
                  <a:schemeClr val="tx1"/>
                </a:solidFill>
                <a:effectLst/>
                <a:latin typeface="+mn-lt"/>
                <a:ea typeface="+mn-ea"/>
                <a:cs typeface="+mn-cs"/>
              </a:rPr>
              <a:t> que los </a:t>
            </a:r>
            <a:r>
              <a:rPr lang="en-US" sz="1200" kern="1200" dirty="0" err="1">
                <a:solidFill>
                  <a:schemeClr val="tx1"/>
                </a:solidFill>
                <a:effectLst/>
                <a:latin typeface="+mn-lt"/>
                <a:ea typeface="+mn-ea"/>
                <a:cs typeface="+mn-cs"/>
              </a:rPr>
              <a:t>Jueces</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Fiscales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pueden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encontrar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durante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trabajo</a:t>
            </a:r>
            <a:r>
              <a:rPr lang="en-US" sz="1200" kern="1200" dirty="0">
                <a:solidFill>
                  <a:schemeClr val="tx1"/>
                </a:solidFill>
                <a:effectLst/>
                <a:latin typeface="+mn-lt"/>
                <a:ea typeface="+mn-ea"/>
                <a:cs typeface="+mn-cs"/>
              </a:rPr>
              <a:t> y que los </a:t>
            </a:r>
            <a:r>
              <a:rPr lang="en-US" sz="1200" kern="1200" dirty="0" err="1">
                <a:solidFill>
                  <a:schemeClr val="tx1"/>
                </a:solidFill>
                <a:effectLst/>
                <a:latin typeface="+mn-lt"/>
                <a:ea typeface="+mn-ea"/>
                <a:cs typeface="+mn-cs"/>
              </a:rPr>
              <a:t>delincuentes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usan</a:t>
            </a:r>
            <a:r>
              <a:rPr lang="en-US" sz="1200" kern="1200" dirty="0">
                <a:solidFill>
                  <a:schemeClr val="tx1"/>
                </a:solidFill>
                <a:effectLst/>
                <a:latin typeface="+mn-lt"/>
                <a:ea typeface="+mn-ea"/>
                <a:cs typeface="+mn-cs"/>
              </a:rPr>
              <a:t> para </a:t>
            </a:r>
            <a:r>
              <a:rPr lang="en-US" sz="1200" kern="1200" dirty="0" err="1">
                <a:solidFill>
                  <a:schemeClr val="tx1"/>
                </a:solidFill>
                <a:effectLst/>
                <a:latin typeface="+mn-lt"/>
                <a:ea typeface="+mn-ea"/>
                <a:cs typeface="+mn-cs"/>
              </a:rPr>
              <a:t>cometer</a:t>
            </a:r>
            <a:r>
              <a:rPr lang="en-US" sz="1200" kern="1200" dirty="0">
                <a:solidFill>
                  <a:schemeClr val="tx1"/>
                </a:solidFill>
                <a:effectLst/>
                <a:latin typeface="+mn-lt"/>
                <a:ea typeface="+mn-ea"/>
                <a:cs typeface="+mn-cs"/>
              </a:rPr>
              <a:t> un </a:t>
            </a:r>
            <a:r>
              <a:rPr lang="en-US" sz="1200" kern="1200" dirty="0" err="1">
                <a:solidFill>
                  <a:schemeClr val="tx1"/>
                </a:solidFill>
                <a:effectLst/>
                <a:latin typeface="+mn-lt"/>
                <a:ea typeface="+mn-ea"/>
                <a:cs typeface="+mn-cs"/>
              </a:rPr>
              <a:t>delito</a:t>
            </a:r>
            <a:r>
              <a:rPr lang="en-US" sz="1200" kern="1200" dirty="0">
                <a:solidFill>
                  <a:schemeClr val="tx1"/>
                </a:solidFill>
                <a:effectLst/>
                <a:latin typeface="+mn-lt"/>
                <a:ea typeface="+mn-ea"/>
                <a:cs typeface="+mn-cs"/>
              </a:rPr>
              <a:t> y las </a:t>
            </a:r>
            <a:r>
              <a:rPr lang="en-US" sz="1200" kern="1200" dirty="0" err="1">
                <a:solidFill>
                  <a:schemeClr val="tx1"/>
                </a:solidFill>
                <a:effectLst/>
                <a:latin typeface="+mn-lt"/>
                <a:ea typeface="+mn-ea"/>
                <a:cs typeface="+mn-cs"/>
              </a:rPr>
              <a:t>autoridades</a:t>
            </a:r>
            <a:r>
              <a:rPr lang="en-US" sz="1200" kern="1200" dirty="0">
                <a:solidFill>
                  <a:schemeClr val="tx1"/>
                </a:solidFill>
                <a:effectLst/>
                <a:latin typeface="+mn-lt"/>
                <a:ea typeface="+mn-ea"/>
                <a:cs typeface="+mn-cs"/>
              </a:rPr>
              <a:t> del </a:t>
            </a:r>
            <a:r>
              <a:rPr lang="en-US" sz="1200" kern="1200" dirty="0" err="1">
                <a:solidFill>
                  <a:schemeClr val="tx1"/>
                </a:solidFill>
                <a:effectLst/>
                <a:latin typeface="+mn-lt"/>
                <a:ea typeface="+mn-ea"/>
                <a:cs typeface="+mn-cs"/>
              </a:rPr>
              <a:t>órden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público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usan</a:t>
            </a:r>
            <a:r>
              <a:rPr lang="en-US" sz="1200" kern="1200" dirty="0">
                <a:solidFill>
                  <a:schemeClr val="tx1"/>
                </a:solidFill>
                <a:effectLst/>
                <a:latin typeface="+mn-lt"/>
                <a:ea typeface="+mn-ea"/>
                <a:cs typeface="+mn-cs"/>
              </a:rPr>
              <a:t> para </a:t>
            </a:r>
            <a:r>
              <a:rPr lang="en-US" sz="1200" kern="1200" dirty="0" err="1">
                <a:solidFill>
                  <a:schemeClr val="tx1"/>
                </a:solidFill>
                <a:effectLst/>
                <a:latin typeface="+mn-lt"/>
                <a:ea typeface="+mn-ea"/>
                <a:cs typeface="+mn-cs"/>
              </a:rPr>
              <a:t>detectarlo</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El capacitador podría preguntarle a la audiencia sobre que sistemas de operación conocen. </a:t>
            </a:r>
          </a:p>
          <a:p>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La próxima diapositiva introduce algunos ejemplos de los sistemas de operación más conocidos.</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4504A11-3BA0-4461-A1C5-454F02F9540C}" type="slidenum">
              <a:rPr lang="en-GB" smtClean="0"/>
              <a:pPr/>
              <a:t>11</a:t>
            </a:fld>
            <a:endParaRPr lang="en-GB"/>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a:p>
            <a:r>
              <a:rPr lang="en-US" sz="1200" b="1" kern="1200">
                <a:solidFill>
                  <a:schemeClr val="tx1"/>
                </a:solidFill>
                <a:effectLst/>
                <a:latin typeface="+mn-lt"/>
                <a:ea typeface="+mn-ea"/>
                <a:cs typeface="+mn-cs"/>
              </a:rPr>
              <a:t>El propósito del anonimato en la Internet – ocultar la identidad del usuario o alterar la retransmisión de una geolocalización en particular.  </a:t>
            </a:r>
            <a:endParaRPr lang="en-US" sz="1200" kern="1200">
              <a:solidFill>
                <a:schemeClr val="tx1"/>
              </a:solidFill>
              <a:effectLst/>
              <a:latin typeface="+mn-lt"/>
              <a:ea typeface="+mn-ea"/>
              <a:cs typeface="+mn-cs"/>
            </a:endParaRP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¿Cuál es el alcance de la aplicación? </a:t>
            </a:r>
          </a:p>
          <a:p>
            <a:pPr lvl="0"/>
            <a:r>
              <a:rPr lang="en-US" sz="1200" b="0" kern="1200">
                <a:solidFill>
                  <a:schemeClr val="tx1"/>
                </a:solidFill>
                <a:effectLst/>
                <a:latin typeface="+mn-lt"/>
                <a:ea typeface="+mn-ea"/>
                <a:cs typeface="+mn-cs"/>
              </a:rPr>
              <a:t>Libre expresión sin miedo;</a:t>
            </a:r>
          </a:p>
          <a:p>
            <a:pPr lvl="0"/>
            <a:r>
              <a:rPr lang="en-US" sz="1200" b="0" kern="1200">
                <a:solidFill>
                  <a:schemeClr val="tx1"/>
                </a:solidFill>
                <a:effectLst/>
                <a:latin typeface="+mn-lt"/>
                <a:ea typeface="+mn-ea"/>
                <a:cs typeface="+mn-cs"/>
              </a:rPr>
              <a:t>Habilidad de obtener acceso a la media de todo el mundo sin ninguna restricción;</a:t>
            </a:r>
          </a:p>
          <a:p>
            <a:pPr lvl="0"/>
            <a:r>
              <a:rPr lang="en-US" sz="1200" b="0" kern="1200">
                <a:solidFill>
                  <a:schemeClr val="tx1"/>
                </a:solidFill>
                <a:effectLst/>
                <a:latin typeface="+mn-lt"/>
                <a:ea typeface="+mn-ea"/>
                <a:cs typeface="+mn-cs"/>
              </a:rPr>
              <a:t>Lograr la comunicación; </a:t>
            </a:r>
          </a:p>
          <a:p>
            <a:pPr lvl="0"/>
            <a:r>
              <a:rPr lang="en-US" sz="1200" b="0" kern="1200">
                <a:solidFill>
                  <a:schemeClr val="tx1"/>
                </a:solidFill>
                <a:effectLst/>
                <a:latin typeface="+mn-lt"/>
                <a:ea typeface="+mn-ea"/>
                <a:cs typeface="+mn-cs"/>
              </a:rPr>
              <a:t>y el anónimato es una ventaja indiscutible para el sospechoso.</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117</a:t>
            </a:fld>
            <a:endParaRPr lang="en-US"/>
          </a:p>
        </p:txBody>
      </p:sp>
    </p:spTree>
    <p:extLst>
      <p:ext uri="{BB962C8B-B14F-4D97-AF65-F5344CB8AC3E}">
        <p14:creationId xmlns:p14="http://schemas.microsoft.com/office/powerpoint/2010/main" val="13774953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119</a:t>
            </a:fld>
            <a:endParaRPr lang="en-US"/>
          </a:p>
        </p:txBody>
      </p:sp>
    </p:spTree>
    <p:extLst>
      <p:ext uri="{BB962C8B-B14F-4D97-AF65-F5344CB8AC3E}">
        <p14:creationId xmlns:p14="http://schemas.microsoft.com/office/powerpoint/2010/main" val="153242469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r>
              <a:rPr lang="en-US" sz="1200" b="0" kern="1200">
                <a:solidFill>
                  <a:schemeClr val="tx1"/>
                </a:solidFill>
                <a:effectLst/>
                <a:latin typeface="+mn-lt"/>
                <a:ea typeface="+mn-ea"/>
                <a:cs typeface="+mn-cs"/>
              </a:rPr>
              <a:t>Mientras que la Internet es un lugar donde los proveedores de servicio e información en general desean publicar y compartir los datos con el público general hay también una demanda para áreas más privadas accesibles a un grupo de personas limitadas para propósitos exclusivos.  Algunas de estas áreas son lugares públicos que pueden encontrarlos las personas que tienen una dirección correcta.  Por ejemplo, una pareja que desea compartir fotos de su casamiento con su familia y amigos.  Ellos no desearían que cada usuario de la Internet observara las fotos. En este caso podrían subir las fotos al servicio de la nube y compartir el enlace con la galería solo con amigos personales y familia.  Por supuesto esto no es una manera muy segura para compartir los datos privados, pero es fácil y como las fotos no se consideran que son altamente confidencial esta solución puede no ser suficiente para la mayoría de las personas.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También hay otras áreas ocultas de la Internet que necesitan otras credenciales.  Un tablero de anuncios típico y una cuenta de correo web normal son solo dos ejemplos de áreas privadas que los motores de búsqueda no pueden encontrar o tener acceso por su requisito de inicio de sesión.  Además de los sitios que están intencionalmente ocultos de los motores de búsqueda públicos, hay otros sitios web y bases de datos que no están indexados por los motores de búsqueda porque no pueden comprender o analizar sus contenidos.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El nombre colectivo de todas estas áreas de la Internet que están ocultas de los motores de búsqueda se denomina “Deep Web o Internet Profunda (otros nombres son “Hidden Web o Internet Oculta”, o “Invisible Web o Internet Invisible” o “Deepnet” o “Internet Profunda”).</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Además de los sitios web, bases de datos y documentos que no están indexados por los motores de búsqueda hay otra capa de Internet Profunda”: la llamada “red oscura” o “Dark Web”.  La motores de búsqueda estándar no pueden buscar datos en la red oscura.  No obstante, mientras que los sitios web de red profunda pueden accederse por un navegador de web normal si el visitante conoce la dirección o las credenciales de inicio, este no es el caso para los sitios web de la red oscura. </a:t>
            </a:r>
          </a:p>
          <a:p>
            <a:r>
              <a:rPr lang="en-US" sz="1200" kern="1200">
                <a:solidFill>
                  <a:schemeClr val="tx1"/>
                </a:solidFill>
                <a:effectLst/>
                <a:latin typeface="+mn-lt"/>
                <a:ea typeface="+mn-ea"/>
                <a:cs typeface="+mn-cs"/>
              </a:rPr>
              <a:t>La red oscura está constituída por la Dark net que son redes entre pares, como también redes conocidas más grandes como Freenet, I2P y ToR.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La red oscura está constituída por las Redes Oscuras que son redes entre pares, como también redes conocidas más grandes como Freenet, I2P y ToR.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kern="1200" baseline="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b="0" noProof="0" dirty="0"/>
          </a:p>
          <a:p>
            <a:endParaRPr lang="en-US" dirty="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121</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nSpc>
                <a:spcPct val="120000"/>
              </a:lnSpc>
              <a:spcBef>
                <a:spcPts val="600"/>
              </a:spcBef>
              <a:spcAft>
                <a:spcPts val="600"/>
              </a:spcAft>
            </a:pPr>
            <a:r>
              <a:rPr lang="en-US" dirty="0">
                <a:latin typeface="Verdana"/>
                <a:cs typeface="Verdana"/>
              </a:rPr>
              <a:t>El Enrutador Cebolla.- TOR  – Es un Sistema de comunicación anónima en la Internet</a:t>
            </a:r>
          </a:p>
          <a:p>
            <a:pPr>
              <a:lnSpc>
                <a:spcPct val="120000"/>
              </a:lnSpc>
              <a:spcBef>
                <a:spcPts val="600"/>
              </a:spcBef>
              <a:spcAft>
                <a:spcPts val="600"/>
              </a:spcAft>
            </a:pPr>
            <a:endParaRPr lang="en-US" dirty="0">
              <a:latin typeface="Verdana"/>
              <a:cs typeface="Verdana"/>
            </a:endParaRPr>
          </a:p>
          <a:p>
            <a:pPr>
              <a:lnSpc>
                <a:spcPct val="120000"/>
              </a:lnSpc>
              <a:spcBef>
                <a:spcPts val="600"/>
              </a:spcBef>
              <a:spcAft>
                <a:spcPts val="600"/>
              </a:spcAft>
            </a:pPr>
            <a:r>
              <a:rPr lang="en-US" dirty="0">
                <a:latin typeface="Verdana"/>
                <a:cs typeface="Verdana"/>
              </a:rPr>
              <a:t>Creado a mediados de los años 90 para uso militar, se ha usado en el tiempo </a:t>
            </a:r>
          </a:p>
          <a:p>
            <a:pPr>
              <a:lnSpc>
                <a:spcPct val="120000"/>
              </a:lnSpc>
              <a:spcBef>
                <a:spcPts val="600"/>
              </a:spcBef>
              <a:spcAft>
                <a:spcPts val="600"/>
              </a:spcAft>
            </a:pPr>
            <a:endParaRPr lang="en-US" dirty="0">
              <a:latin typeface="Verdana"/>
              <a:cs typeface="Verdana"/>
            </a:endParaRPr>
          </a:p>
          <a:p>
            <a:pPr marL="171450" indent="-171450">
              <a:lnSpc>
                <a:spcPct val="120000"/>
              </a:lnSpc>
              <a:spcBef>
                <a:spcPts val="600"/>
              </a:spcBef>
              <a:spcAft>
                <a:spcPts val="600"/>
              </a:spcAft>
              <a:buFont typeface="Arial" panose="020B0604020202020204" pitchFamily="34" charset="0"/>
              <a:buChar char="•"/>
            </a:pPr>
            <a:r>
              <a:rPr lang="en-US" dirty="0">
                <a:latin typeface="Verdana"/>
                <a:cs typeface="Verdana"/>
              </a:rPr>
              <a:t>Como una manera para evadir la censura </a:t>
            </a:r>
          </a:p>
          <a:p>
            <a:pPr marL="171450" indent="-171450">
              <a:lnSpc>
                <a:spcPct val="120000"/>
              </a:lnSpc>
              <a:spcBef>
                <a:spcPts val="600"/>
              </a:spcBef>
              <a:spcAft>
                <a:spcPts val="600"/>
              </a:spcAft>
              <a:buFont typeface="Arial" panose="020B0604020202020204" pitchFamily="34" charset="0"/>
              <a:buChar char="•"/>
            </a:pPr>
            <a:r>
              <a:rPr lang="en-US" dirty="0">
                <a:latin typeface="Verdana"/>
                <a:cs typeface="Verdana"/>
              </a:rPr>
              <a:t>Adecuado para obtener informes anónimos/datos/información de periodistas</a:t>
            </a:r>
          </a:p>
          <a:p>
            <a:pPr marL="171450" indent="-171450">
              <a:lnSpc>
                <a:spcPct val="120000"/>
              </a:lnSpc>
              <a:spcBef>
                <a:spcPts val="600"/>
              </a:spcBef>
              <a:spcAft>
                <a:spcPts val="600"/>
              </a:spcAft>
              <a:buFont typeface="Arial" panose="020B0604020202020204" pitchFamily="34" charset="0"/>
              <a:buChar char="•"/>
            </a:pPr>
            <a:endParaRPr lang="en-US" dirty="0">
              <a:latin typeface="Verdana"/>
              <a:cs typeface="Verdana"/>
            </a:endParaRPr>
          </a:p>
          <a:p>
            <a:pPr marL="171450" indent="-171450">
              <a:lnSpc>
                <a:spcPct val="120000"/>
              </a:lnSpc>
              <a:spcBef>
                <a:spcPts val="600"/>
              </a:spcBef>
              <a:spcAft>
                <a:spcPts val="600"/>
              </a:spcAft>
              <a:buFont typeface="Arial" panose="020B0604020202020204" pitchFamily="34" charset="0"/>
              <a:buChar char="•"/>
            </a:pPr>
            <a:r>
              <a:rPr lang="en-US" dirty="0">
                <a:latin typeface="Verdana"/>
                <a:cs typeface="Verdana"/>
              </a:rPr>
              <a:t>El cifrado de tráfico lo hace mas resitente a la interceptación de datos y análisis de tráfico </a:t>
            </a:r>
          </a:p>
          <a:p>
            <a:pPr marL="171450" indent="-171450">
              <a:lnSpc>
                <a:spcPct val="120000"/>
              </a:lnSpc>
              <a:spcBef>
                <a:spcPts val="600"/>
              </a:spcBef>
              <a:spcAft>
                <a:spcPts val="600"/>
              </a:spcAft>
              <a:buFont typeface="Arial" panose="020B0604020202020204" pitchFamily="34" charset="0"/>
              <a:buChar char="•"/>
            </a:pPr>
            <a:endParaRPr lang="en-US" dirty="0">
              <a:latin typeface="Verdana"/>
              <a:cs typeface="Verdana"/>
            </a:endParaRPr>
          </a:p>
          <a:p>
            <a:pPr marL="171450" indent="-171450">
              <a:lnSpc>
                <a:spcPct val="120000"/>
              </a:lnSpc>
              <a:spcBef>
                <a:spcPts val="600"/>
              </a:spcBef>
              <a:spcAft>
                <a:spcPts val="600"/>
              </a:spcAft>
              <a:buFont typeface="Arial" panose="020B0604020202020204" pitchFamily="34" charset="0"/>
              <a:buChar char="•"/>
            </a:pPr>
            <a:r>
              <a:rPr lang="en-US" dirty="0">
                <a:latin typeface="Verdana"/>
                <a:cs typeface="Verdana"/>
              </a:rPr>
              <a:t>Se necesita un navegador especfífico (el browser TOR) para acceder a los sitios web en las Redes Oscuras o Darknets que no son accesibles a través de navegadores habituales como ser Firefox, Explorer, Chrome, Opera, etc.</a:t>
            </a:r>
          </a:p>
          <a:p>
            <a:pPr>
              <a:lnSpc>
                <a:spcPct val="120000"/>
              </a:lnSpc>
              <a:spcBef>
                <a:spcPts val="600"/>
              </a:spcBef>
              <a:spcAft>
                <a:spcPts val="600"/>
              </a:spcAft>
            </a:pPr>
            <a:endParaRPr lang="en-US" dirty="0">
              <a:latin typeface="Verdana"/>
              <a:cs typeface="Verdana"/>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122</a:t>
            </a:fld>
            <a:endParaRPr lang="en-US"/>
          </a:p>
        </p:txBody>
      </p:sp>
    </p:spTree>
    <p:extLst>
      <p:ext uri="{BB962C8B-B14F-4D97-AF65-F5344CB8AC3E}">
        <p14:creationId xmlns:p14="http://schemas.microsoft.com/office/powerpoint/2010/main" val="94381820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sz="1200" b="1" kern="1200">
                <a:solidFill>
                  <a:schemeClr val="tx1"/>
                </a:solidFill>
                <a:effectLst/>
                <a:latin typeface="+mn-lt"/>
                <a:ea typeface="+mn-ea"/>
                <a:cs typeface="+mn-cs"/>
              </a:rPr>
              <a:t>Se debe ofrecer una explicación sobre el mecanismo de separación efectuado por el relé Medio y el hecho de que la información pasa a través de una serie de pasos consecutivos de cifrado para que la dirección de la fuente no sea detectable en el destino. </a:t>
            </a:r>
            <a:endParaRPr lang="en-US" sz="1200" kern="120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B2221978-7AB2-D644-A1FF-AF545A1745C1}" type="slidenum">
              <a:rPr lang="en-US" smtClean="0"/>
              <a:pPr/>
              <a:t>123</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124</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125</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r>
              <a:rPr lang="en-US" sz="1200" kern="1200">
                <a:solidFill>
                  <a:schemeClr val="tx1"/>
                </a:solidFill>
                <a:effectLst/>
                <a:latin typeface="+mn-lt"/>
                <a:ea typeface="+mn-ea"/>
                <a:cs typeface="+mn-cs"/>
              </a:rPr>
              <a:t>La red profunda o Deep Web y en particular la red oscura o Darknet son relevantes para las investigaciones policiales porque el anonimato de la red oscura ha atraído a los comerciantes y clientes para que comercien material ilegal y servicios como armas, drogas, dinero falsificado, tarjetas de identificación falsas, identidades robadas, botnets, servicios de piratería, material relacionado con el abuso sexual infantil, incluso los servicios de abuso infantil y asesinos a sueldo.  Los ejemplos más conocidos de dicho Mercado se encuentran en “Silk Road”.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La investigación de la red profunda o Deep Web y la red oscura o Darknet es una actividad espcializada que va más allá del alcance de este curso básico. No obstante, la siguiente lista de lectura puede dirigir a los lectores en la dirección correcta: Guía de orientación para explorer la red oscura: http://electronician.hubpages.com/hub/A-Beginners-Guide-to-Exploring-the-Darknet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Enlaces de red profunda: </a:t>
            </a:r>
            <a:r>
              <a:rPr lang="en-US" sz="1200" u="sng" kern="1200">
                <a:solidFill>
                  <a:schemeClr val="tx1"/>
                </a:solidFill>
                <a:effectLst/>
                <a:latin typeface="+mn-lt"/>
                <a:ea typeface="+mn-ea"/>
                <a:cs typeface="+mn-cs"/>
                <a:hlinkClick r:id="rId3"/>
              </a:rPr>
              <a:t>http://deepweblinks.org</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Directorios de red profundal y motores de búsqueda: http://www.thehiddenwiki.net/deep-web-directories-search-engines/ </a:t>
            </a:r>
          </a:p>
          <a:p>
            <a:r>
              <a:rPr lang="en-US" sz="1200" kern="1200">
                <a:solidFill>
                  <a:schemeClr val="tx1"/>
                </a:solidFill>
                <a:effectLst/>
                <a:latin typeface="+mn-lt"/>
                <a:ea typeface="+mn-ea"/>
                <a:cs typeface="+mn-cs"/>
              </a:rPr>
              <a:t>Guía de TOR de servicios ocultos y elementos de la red de TOR: </a:t>
            </a:r>
          </a:p>
          <a:p>
            <a:r>
              <a:rPr lang="en-US" sz="1200" kern="1200">
                <a:solidFill>
                  <a:schemeClr val="tx1"/>
                </a:solidFill>
                <a:effectLst/>
                <a:latin typeface="+mn-lt"/>
                <a:ea typeface="+mn-ea"/>
                <a:cs typeface="+mn-cs"/>
              </a:rPr>
              <a:t>http://en.wikibooks.org/wiki/Guide_to_Tor_hidden_services_and_elements_of_the_Tor_ network</a:t>
            </a:r>
          </a:p>
          <a:p>
            <a:r>
              <a:rPr lang="en-US" sz="1200" kern="1200">
                <a:solidFill>
                  <a:schemeClr val="tx1"/>
                </a:solidFill>
                <a:effectLst/>
                <a:latin typeface="+mn-lt"/>
                <a:ea typeface="+mn-ea"/>
                <a:cs typeface="+mn-cs"/>
              </a:rPr>
              <a:t>Un buscador robótico adaptive para ubicar a ls puntos de entrada de la web ocultos, Luciano Barbosa, University of Utah, http://www.cs.utah.edu/~juliana/pub/ache-www2007.pdf</a:t>
            </a:r>
          </a:p>
          <a:p>
            <a:endParaRPr lang="en-US" noProof="0"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126</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127</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129</a:t>
            </a:fld>
            <a:endParaRPr lang="en-US"/>
          </a:p>
        </p:txBody>
      </p:sp>
    </p:spTree>
    <p:extLst>
      <p:ext uri="{BB962C8B-B14F-4D97-AF65-F5344CB8AC3E}">
        <p14:creationId xmlns:p14="http://schemas.microsoft.com/office/powerpoint/2010/main" val="1619447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D4504A11-3BA0-4461-A1C5-454F02F9540C}" type="slidenum">
              <a:rPr lang="en-GB" smtClean="0"/>
              <a:pPr/>
              <a:t>12</a:t>
            </a:fld>
            <a:endParaRPr lang="en-GB"/>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r>
              <a:rPr lang="en-GB" sz="1200" b="0" kern="1200">
                <a:solidFill>
                  <a:schemeClr val="tx1"/>
                </a:solidFill>
                <a:effectLst/>
                <a:latin typeface="+mn-lt"/>
                <a:ea typeface="+mn-ea"/>
                <a:cs typeface="+mn-cs"/>
              </a:rPr>
              <a:t>Las definiciones de monedas virtuales/digitales ampliamente reconocidas se refieren al trabajo realizado por el Grupo de Acción Financiera (FATF en Inglés) es una entidad inter-gubernamental creadea para desarrrollar y promover una serie de políticas destinadas a la lucha contra el lavado de dinero y el financiamiento del terrorismo. </a:t>
            </a:r>
          </a:p>
          <a:p>
            <a:endParaRPr lang="en-GB" sz="1200" b="0" kern="1200">
              <a:solidFill>
                <a:schemeClr val="tx1"/>
              </a:solidFill>
              <a:effectLst/>
              <a:latin typeface="+mn-lt"/>
              <a:ea typeface="+mn-ea"/>
              <a:cs typeface="+mn-cs"/>
            </a:endParaRPr>
          </a:p>
          <a:p>
            <a:r>
              <a:rPr lang="en-GB" sz="1200" b="0" i="1" kern="1200">
                <a:solidFill>
                  <a:schemeClr val="tx1"/>
                </a:solidFill>
                <a:effectLst/>
                <a:latin typeface="+mn-lt"/>
                <a:ea typeface="+mn-ea"/>
                <a:cs typeface="+mn-cs"/>
              </a:rPr>
              <a:t>De acuerdo al Grupo de Acción Financiera, una moneda virtual es una representación digital del valor que puede ser negociado a nivel digital y funciona como: </a:t>
            </a:r>
            <a:endParaRPr lang="en-US" sz="1200" b="0" kern="1200">
              <a:solidFill>
                <a:schemeClr val="tx1"/>
              </a:solidFill>
              <a:effectLst/>
              <a:latin typeface="+mn-lt"/>
              <a:ea typeface="+mn-ea"/>
              <a:cs typeface="+mn-cs"/>
            </a:endParaRPr>
          </a:p>
          <a:p>
            <a:pPr lvl="0"/>
            <a:r>
              <a:rPr lang="en-GB" sz="1200" b="0" i="1" kern="1200">
                <a:solidFill>
                  <a:schemeClr val="tx1"/>
                </a:solidFill>
                <a:effectLst/>
                <a:latin typeface="+mn-lt"/>
                <a:ea typeface="+mn-ea"/>
                <a:cs typeface="+mn-cs"/>
              </a:rPr>
              <a:t>medio de intercambio </a:t>
            </a:r>
            <a:endParaRPr lang="en-US" sz="1200" b="0" kern="1200">
              <a:solidFill>
                <a:schemeClr val="tx1"/>
              </a:solidFill>
              <a:effectLst/>
              <a:latin typeface="+mn-lt"/>
              <a:ea typeface="+mn-ea"/>
              <a:cs typeface="+mn-cs"/>
            </a:endParaRPr>
          </a:p>
          <a:p>
            <a:pPr lvl="0"/>
            <a:r>
              <a:rPr lang="en-GB" sz="1200" b="0" i="1" kern="1200">
                <a:solidFill>
                  <a:schemeClr val="tx1"/>
                </a:solidFill>
                <a:effectLst/>
                <a:latin typeface="+mn-lt"/>
                <a:ea typeface="+mn-ea"/>
                <a:cs typeface="+mn-cs"/>
              </a:rPr>
              <a:t>moneda de compensación; y/o (3) una reserva de valor pero no tiene una condición de moneda de curso legal. </a:t>
            </a:r>
            <a:endParaRPr lang="en-US" sz="1200" b="0" kern="1200">
              <a:solidFill>
                <a:schemeClr val="tx1"/>
              </a:solidFill>
              <a:effectLst/>
              <a:latin typeface="+mn-lt"/>
              <a:ea typeface="+mn-ea"/>
              <a:cs typeface="+mn-cs"/>
            </a:endParaRPr>
          </a:p>
          <a:p>
            <a:endParaRPr lang="en-US" sz="1200" b="0"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La definición establecida por el Tribunal de Justicia de la Unión Europea: “49. Las transacciones que involucran las monedas no tradicionales, como ser, las monedas que son distintas a aquellas que tienen condición de monedas legales en uno o más países, en la medida que aquellas monedas hayan sido aceptadas por las partes en la transacción como una alternative la moneda legal y que no tienen un propósito distinto que ser un medio de pago, son transacciones financieras.   52.  En el caso de las actuaciones principales, es una práctica común que la moneda digital “bitcoin” no tenga otro propósito que ser un medio de pago y que sea aceptado para el propósito de ciertos operadores.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[El capacitador puede preguntarle a los participantes si alguna vez han escuchado el término criptomoneda.  Si ninguno responde el capacitadore puede preguntar si alguien ha escuchado el término “Bitcoin”.  Dependiendo de las respuesta el capacitador puede continuar a involucrarse con la audiencia preguntando si alguna vez han tendio un caso involucrado con la criptomoneda.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kern="120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5827260C-95DC-194B-88B2-0B241DEC43BF}" type="slidenum">
              <a:rPr lang="en-US" smtClean="0"/>
              <a:pPr/>
              <a:t>133</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baseline="0" noProof="0" dirty="0"/>
              <a:t>[</a:t>
            </a:r>
            <a:r>
              <a:rPr lang="en-US" sz="1200" b="1" kern="1200">
                <a:solidFill>
                  <a:schemeClr val="tx1"/>
                </a:solidFill>
                <a:effectLst/>
                <a:latin typeface="+mn-lt"/>
                <a:ea typeface="+mn-ea"/>
                <a:cs typeface="+mn-cs"/>
              </a:rPr>
              <a:t>[Esta diapositive es animada] </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Todo lo que sabe sobre su dinero real y la criptomoneda puede ser algo completamente nuevo para usted.  Puede preguntarse como alguien pudo gastar dinero real para comprar algo completamente digital.  Pero piénselo: antes la moneda estaba ligada al precio del oro que significaba que todo billete de moneda en su billetera representaba la promesa que usted podia ir al banco y cambiar ese dinero por una cierta cantidad de oro físico.  Eso significaba que había solamente tanto dinero en circulación como oro en las reservas de los bancos centrales.  Ahora que las monedas principales no están ligadas al precio del oro sus billetes de dinero “real” basicamente solo tienen el valor del papel en los que se imprimió.  Por supuesto que esto no es completamente verdad pero básicamente el valor de los billetes dependen de la confianza que usted puede comprar ciertos bienes por exactamente esa cantidad de dinero.  La inflación y la deflación puede tener un impacto muy grande en el valor de su moneda. </a:t>
            </a:r>
          </a:p>
          <a:p>
            <a:endParaRPr lang="en-US" sz="1200" b="1"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Siguiendo con el razonamiento, la mayor parte de su dinero está depositado y transferido en cuentas bancarias.   No observa más sus billetes de dinero, son solo digitos binarios en sus sistemas de ordenadores.  Entonces trabaja rigurosamente cada mes solo para que una cierta cantidad de digitos se transfiera a su cuenta.  El valor real de esos dígitos proviene de aceptarlos en una variedad de tiendas y personas como su arrendador.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La criptomoneda es muy similar a esos dígitos.  Solo se depositan en otro tipo de cuenta y tiene una sola desventaja en este momento: que no todo el mundo la acepta. </a:t>
            </a:r>
            <a:endParaRPr lang="en-US" sz="1200" kern="1200">
              <a:solidFill>
                <a:schemeClr val="tx1"/>
              </a:solidFill>
              <a:effectLst/>
              <a:latin typeface="+mn-lt"/>
              <a:ea typeface="+mn-ea"/>
              <a:cs typeface="+mn-cs"/>
            </a:endParaRPr>
          </a:p>
          <a:p>
            <a:endParaRPr lang="en-US" baseline="0" noProof="0" dirty="0"/>
          </a:p>
          <a:p>
            <a:r>
              <a:rPr lang="en-US" baseline="0" noProof="0" dirty="0"/>
              <a:t>In addition to that, crypto currencies have some characteristics that distinguish them from traditional currency:</a:t>
            </a:r>
          </a:p>
          <a:p>
            <a:endParaRPr lang="en-US" b="1" baseline="0" noProof="0" dirty="0"/>
          </a:p>
          <a:p>
            <a:pPr lvl="0"/>
            <a:r>
              <a:rPr lang="en-US" sz="1200" b="0" kern="1200">
                <a:solidFill>
                  <a:schemeClr val="tx1"/>
                </a:solidFill>
                <a:effectLst/>
                <a:latin typeface="+mn-lt"/>
                <a:ea typeface="+mn-ea"/>
                <a:cs typeface="+mn-cs"/>
              </a:rPr>
              <a:t>Decentralizado </a:t>
            </a:r>
          </a:p>
          <a:p>
            <a:pPr lvl="0"/>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Las redes de criptomonedas no están controladas por una autoridad central.  Cada máquina que extrae monedas y procesa las transacciones forma parte de la red y las máquinas trabajan juntas.  Esto significa que en teoría una autoridad central no puede jugar con la política monetaria y causar una crisis o simplemente decidir sacarle los bitcoins como el Banco Central Europeo decidió hacerlo en Chipre a comienzos del 2013.  Si parte de la red de ordenadores se desconecta por alguna razón, el flujo del dinero continúa. </a:t>
            </a:r>
          </a:p>
          <a:p>
            <a:endParaRPr lang="en-US" baseline="0" noProof="0" dirty="0"/>
          </a:p>
          <a:p>
            <a:pPr lvl="0"/>
            <a:r>
              <a:rPr lang="en-US" sz="1200" b="0" kern="1200">
                <a:solidFill>
                  <a:schemeClr val="tx1"/>
                </a:solidFill>
                <a:effectLst/>
                <a:latin typeface="+mn-lt"/>
                <a:ea typeface="+mn-ea"/>
                <a:cs typeface="+mn-cs"/>
              </a:rPr>
              <a:t>Configuración simple </a:t>
            </a:r>
          </a:p>
          <a:p>
            <a:pPr lvl="0"/>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Configurar una cuenta bancaria en un banco convencional requiere completar una variedad de fomularios y cumplir ciertos requisitos.  La configuración de las cuentas comerciales pagaderas es otra actividad kafkiana asolada por la bureocracia. No obstante, puede configurar una dirección bitcoin en segundos, sin ninguna pregunta y sin cuotas pagaderas.</a:t>
            </a:r>
          </a:p>
          <a:p>
            <a:endParaRPr lang="en-US" baseline="0" noProof="0" dirty="0"/>
          </a:p>
          <a:p>
            <a:pPr lvl="0"/>
            <a:r>
              <a:rPr lang="en-US" sz="1200" b="0" kern="1200">
                <a:solidFill>
                  <a:schemeClr val="tx1"/>
                </a:solidFill>
                <a:effectLst/>
                <a:latin typeface="+mn-lt"/>
                <a:ea typeface="+mn-ea"/>
                <a:cs typeface="+mn-cs"/>
              </a:rPr>
              <a:t>Anónimo </a:t>
            </a:r>
          </a:p>
          <a:p>
            <a:r>
              <a:rPr lang="en-US" sz="1200" b="0" kern="1200">
                <a:solidFill>
                  <a:schemeClr val="tx1"/>
                </a:solidFill>
                <a:effectLst/>
                <a:latin typeface="+mn-lt"/>
                <a:ea typeface="+mn-ea"/>
                <a:cs typeface="+mn-cs"/>
              </a:rPr>
              <a:t>Enviar y recibir dinero en una billetera virtual en lugar que a través de una verdadera cuenta bancaria parecería ofrecer un mayor nivel de anonimato.  No hay necesidad de comprobar su identidad cuando configura una billetera.  Un usuario individual puede tener múltiples direcciones de bitcoin y no están conectadas con nombres, direcciones u otro tipo de información de identificación.  Sin embargo, </a:t>
            </a:r>
          </a:p>
          <a:p>
            <a:r>
              <a:rPr lang="en-US" sz="1200" b="0" kern="1200">
                <a:solidFill>
                  <a:schemeClr val="tx1"/>
                </a:solidFill>
                <a:effectLst/>
                <a:latin typeface="+mn-lt"/>
                <a:ea typeface="+mn-ea"/>
                <a:cs typeface="+mn-cs"/>
              </a:rPr>
              <a:t> </a:t>
            </a:r>
          </a:p>
          <a:p>
            <a:pPr lvl="0"/>
            <a:r>
              <a:rPr lang="en-US" sz="1200" b="0" kern="1200">
                <a:solidFill>
                  <a:schemeClr val="tx1"/>
                </a:solidFill>
                <a:effectLst/>
                <a:latin typeface="+mn-lt"/>
                <a:ea typeface="+mn-ea"/>
                <a:cs typeface="+mn-cs"/>
              </a:rPr>
              <a:t>completamente transparente </a:t>
            </a:r>
          </a:p>
          <a:p>
            <a:r>
              <a:rPr lang="en-US" sz="1200" b="0" kern="1200">
                <a:solidFill>
                  <a:schemeClr val="tx1"/>
                </a:solidFill>
                <a:effectLst/>
                <a:latin typeface="+mn-lt"/>
                <a:ea typeface="+mn-ea"/>
                <a:cs typeface="+mn-cs"/>
              </a:rPr>
              <a:t>…bitcoin almacena detalles de cada transacción individual que jamás ha sucedido en la red en una gran versión de un libro mayor llamado blockchain.  El blockchain nos dice todo. </a:t>
            </a:r>
          </a:p>
          <a:p>
            <a:r>
              <a:rPr lang="en-US" sz="1200" b="0" kern="1200">
                <a:solidFill>
                  <a:schemeClr val="tx1"/>
                </a:solidFill>
                <a:effectLst/>
                <a:latin typeface="+mn-lt"/>
                <a:ea typeface="+mn-ea"/>
                <a:cs typeface="+mn-cs"/>
              </a:rPr>
              <a:t>Si tiene una dirección de bitcoin que se usó públicamente cualquiera puede decirle cuantas bitcoins se registraron en esa dirección.  Ellos solo no saben que es suya. </a:t>
            </a:r>
          </a:p>
          <a:p>
            <a:r>
              <a:rPr lang="en-US" sz="1200" b="0" kern="1200">
                <a:solidFill>
                  <a:schemeClr val="tx1"/>
                </a:solidFill>
                <a:effectLst/>
                <a:latin typeface="+mn-lt"/>
                <a:ea typeface="+mn-ea"/>
                <a:cs typeface="+mn-cs"/>
              </a:rPr>
              <a:t>Hay medidas que las personas pueden tomar para realizar con menos transparencia sus actividades en la red bitcoin, como por ejemplo usar las mismas direcciones de bitcoin consistentemente, y no transferir muchos bitcoins a una dirección individual. </a:t>
            </a:r>
          </a:p>
          <a:p>
            <a:r>
              <a:rPr lang="en-US" sz="1200" b="0" kern="1200">
                <a:solidFill>
                  <a:schemeClr val="tx1"/>
                </a:solidFill>
                <a:effectLst/>
                <a:latin typeface="+mn-lt"/>
                <a:ea typeface="+mn-ea"/>
                <a:cs typeface="+mn-cs"/>
              </a:rPr>
              <a:t>  </a:t>
            </a:r>
          </a:p>
          <a:p>
            <a:r>
              <a:rPr lang="en-US" sz="1200" b="0" kern="1200">
                <a:solidFill>
                  <a:schemeClr val="tx1"/>
                </a:solidFill>
                <a:effectLst/>
                <a:latin typeface="+mn-lt"/>
                <a:ea typeface="+mn-ea"/>
                <a:cs typeface="+mn-cs"/>
              </a:rPr>
              <a:t>Cuotas de transacción bajas </a:t>
            </a:r>
          </a:p>
          <a:p>
            <a:r>
              <a:rPr lang="en-US" sz="1200" b="0" kern="1200">
                <a:solidFill>
                  <a:schemeClr val="tx1"/>
                </a:solidFill>
                <a:effectLst/>
                <a:latin typeface="+mn-lt"/>
                <a:ea typeface="+mn-ea"/>
                <a:cs typeface="+mn-cs"/>
              </a:rPr>
              <a:t>Su banco puede cobrarle una cuota de 10 EUR para las transferencias internacionales.  Bitcoin no lo hace – hay solo transacciones de costo muy bajos que se usan para recompensar el trabajo y los costos de los mineros.</a:t>
            </a:r>
          </a:p>
          <a:p>
            <a:r>
              <a:rPr lang="en-US" sz="1200" b="0" kern="1200">
                <a:solidFill>
                  <a:schemeClr val="tx1"/>
                </a:solidFill>
                <a:effectLst/>
                <a:latin typeface="+mn-lt"/>
                <a:ea typeface="+mn-ea"/>
                <a:cs typeface="+mn-cs"/>
              </a:rPr>
              <a:t> </a:t>
            </a:r>
          </a:p>
          <a:p>
            <a:pPr lvl="0"/>
            <a:r>
              <a:rPr lang="en-US" sz="1200" b="0" kern="1200">
                <a:solidFill>
                  <a:schemeClr val="tx1"/>
                </a:solidFill>
                <a:effectLst/>
                <a:latin typeface="+mn-lt"/>
                <a:ea typeface="+mn-ea"/>
                <a:cs typeface="+mn-cs"/>
              </a:rPr>
              <a:t>Tranferencias rápidas</a:t>
            </a:r>
          </a:p>
          <a:p>
            <a:r>
              <a:rPr lang="en-US" sz="1200" b="0" kern="1200">
                <a:solidFill>
                  <a:schemeClr val="tx1"/>
                </a:solidFill>
                <a:effectLst/>
                <a:latin typeface="+mn-lt"/>
                <a:ea typeface="+mn-ea"/>
                <a:cs typeface="+mn-cs"/>
              </a:rPr>
              <a:t>Puede enviar dinero a cualquier sitio y recibirlo minutos más tarde tan pronto la red de bitcoin proceso el pago.  </a:t>
            </a:r>
          </a:p>
          <a:p>
            <a:r>
              <a:rPr lang="en-US" sz="1200" b="0" kern="1200">
                <a:solidFill>
                  <a:schemeClr val="tx1"/>
                </a:solidFill>
                <a:effectLst/>
                <a:latin typeface="+mn-lt"/>
                <a:ea typeface="+mn-ea"/>
                <a:cs typeface="+mn-cs"/>
              </a:rPr>
              <a:t> </a:t>
            </a:r>
          </a:p>
          <a:p>
            <a:pPr lvl="0"/>
            <a:r>
              <a:rPr lang="en-US" sz="1200" b="0" kern="1200">
                <a:solidFill>
                  <a:schemeClr val="tx1"/>
                </a:solidFill>
                <a:effectLst/>
                <a:latin typeface="+mn-lt"/>
                <a:ea typeface="+mn-ea"/>
                <a:cs typeface="+mn-cs"/>
              </a:rPr>
              <a:t>Transacciones irreversibles </a:t>
            </a:r>
          </a:p>
          <a:p>
            <a:r>
              <a:rPr lang="en-US" sz="1200" b="0" kern="1200">
                <a:solidFill>
                  <a:schemeClr val="tx1"/>
                </a:solidFill>
                <a:effectLst/>
                <a:latin typeface="+mn-lt"/>
                <a:ea typeface="+mn-ea"/>
                <a:cs typeface="+mn-cs"/>
              </a:rPr>
              <a:t>Cuando se envían los bitcoins, no volver a obtenerlos salvo que el beneficiario se las devuelva.  Desaparecieron para siempre.</a:t>
            </a:r>
          </a:p>
          <a:p>
            <a:r>
              <a:rPr lang="en-US" sz="1200" b="0" kern="1200">
                <a:solidFill>
                  <a:schemeClr val="tx1"/>
                </a:solidFill>
                <a:effectLst/>
                <a:latin typeface="+mn-lt"/>
                <a:ea typeface="+mn-ea"/>
                <a:cs typeface="+mn-cs"/>
              </a:rPr>
              <a:t> </a:t>
            </a:r>
          </a:p>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134</a:t>
            </a:fld>
            <a:endParaRPr lang="en-US"/>
          </a:p>
        </p:txBody>
      </p:sp>
    </p:spTree>
    <p:extLst>
      <p:ext uri="{BB962C8B-B14F-4D97-AF65-F5344CB8AC3E}">
        <p14:creationId xmlns:p14="http://schemas.microsoft.com/office/powerpoint/2010/main" val="27171392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La clasificación de monedas virtuales se refiere al trabajo realizado por la FATF que distingue a cuatro clases de Monedas Virtuales como se lo muestra en la Taxonomía que se ilustra en la diapositiva. </a:t>
            </a:r>
            <a:endParaRPr lang="en-US" sz="1200" kern="120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5827260C-95DC-194B-88B2-0B241DEC43BF}" type="slidenum">
              <a:rPr lang="en-US" smtClean="0"/>
              <a:pPr/>
              <a:t>135</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1" kern="1200">
                <a:solidFill>
                  <a:schemeClr val="tx1"/>
                </a:solidFill>
                <a:effectLst/>
                <a:latin typeface="+mn-lt"/>
                <a:ea typeface="+mn-ea"/>
                <a:cs typeface="+mn-cs"/>
              </a:rPr>
              <a:t>[Esta diapositiva es animada] </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Esta diapositive muestra algunos ejemplos de cripto monedas en las noticias y también indica porque son relevantes a las autoridades del órden público. </a:t>
            </a:r>
            <a:endParaRPr lang="en-US" sz="1200" kern="120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5827260C-95DC-194B-88B2-0B241DEC43BF}" type="slidenum">
              <a:rPr lang="en-US" smtClean="0"/>
              <a:pPr/>
              <a:t>136</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kern="1200">
                <a:solidFill>
                  <a:schemeClr val="tx1"/>
                </a:solidFill>
                <a:effectLst/>
                <a:latin typeface="+mn-lt"/>
                <a:ea typeface="+mn-ea"/>
                <a:cs typeface="+mn-cs"/>
              </a:rPr>
              <a:t> </a:t>
            </a:r>
          </a:p>
          <a:p>
            <a:r>
              <a:rPr lang="en-US" sz="1200" b="0" kern="1200">
                <a:solidFill>
                  <a:schemeClr val="tx1"/>
                </a:solidFill>
                <a:effectLst/>
                <a:latin typeface="+mn-lt"/>
                <a:ea typeface="+mn-ea"/>
                <a:cs typeface="+mn-cs"/>
              </a:rPr>
              <a:t>Aquí hay más de 640 distintas cripto-monedas (07/2015).  Puede encontrar una buen resúmen general en </a:t>
            </a:r>
            <a:r>
              <a:rPr lang="en-US" sz="1200" b="0" u="sng" kern="1200">
                <a:solidFill>
                  <a:schemeClr val="tx1"/>
                </a:solidFill>
                <a:effectLst/>
                <a:latin typeface="+mn-lt"/>
                <a:ea typeface="+mn-ea"/>
                <a:cs typeface="+mn-cs"/>
                <a:hlinkClick r:id="rId3"/>
              </a:rPr>
              <a:t>http://coinmarketcap.com/all/views/all/</a:t>
            </a:r>
            <a:r>
              <a:rPr lang="en-US" sz="1200" b="0" kern="1200">
                <a:solidFill>
                  <a:schemeClr val="tx1"/>
                </a:solidFill>
                <a:effectLst/>
                <a:latin typeface="+mn-lt"/>
                <a:ea typeface="+mn-ea"/>
                <a:cs typeface="+mn-cs"/>
              </a:rPr>
              <a:t>.  La cripto-moneda más conocida es el Bitcoin que se creó a fines del año 2008 por Satoshi Nakamoto.  Sin embargo, es importante saber que también existen otras cripto-monedas.   Algunas de ellas se crearon porque Bitcoin se creó para superar las debilidades de Bitcoin, por ejemplo, DASH (el Logo X11; antes conocida como Darkcoin) para permitir transacciones completamente anónimas o Litecoin para permitir transacciones más rápidas y pequeñas. </a:t>
            </a:r>
          </a:p>
          <a:p>
            <a:r>
              <a:rPr lang="en-US" sz="1200" b="0" kern="1200">
                <a:solidFill>
                  <a:schemeClr val="tx1"/>
                </a:solidFill>
                <a:effectLst/>
                <a:latin typeface="+mn-lt"/>
                <a:ea typeface="+mn-ea"/>
                <a:cs typeface="+mn-cs"/>
              </a:rPr>
              <a:t>La mayoría de las monedas tienen un mismo enfoque: una red entre pares para extraer monedas y validar las transacciones y una provision limitada pre-definida de la moneda.  </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137</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kern="1200">
                <a:solidFill>
                  <a:schemeClr val="tx1"/>
                </a:solidFill>
                <a:effectLst/>
                <a:latin typeface="+mn-lt"/>
                <a:ea typeface="+mn-ea"/>
                <a:cs typeface="+mn-cs"/>
              </a:rPr>
              <a:t>[Esta diapositiva es animada] </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Esta diapositiva muestra algunos ejemplos de cripto monedas en las noticias y también indica porque son relevantes a las autoridades del órden público. </a:t>
            </a:r>
          </a:p>
          <a:p>
            <a:r>
              <a:rPr lang="en-US" sz="1200" b="0" kern="1200">
                <a:solidFill>
                  <a:schemeClr val="tx1"/>
                </a:solidFill>
                <a:effectLst/>
                <a:latin typeface="+mn-lt"/>
                <a:ea typeface="+mn-ea"/>
                <a:cs typeface="+mn-cs"/>
              </a:rPr>
              <a:t> </a:t>
            </a:r>
          </a:p>
          <a:p>
            <a:r>
              <a:rPr lang="en-US" sz="1200" b="0" kern="1200">
                <a:solidFill>
                  <a:schemeClr val="tx1"/>
                </a:solidFill>
                <a:effectLst/>
                <a:latin typeface="+mn-lt"/>
                <a:ea typeface="+mn-ea"/>
                <a:cs typeface="+mn-cs"/>
              </a:rPr>
              <a:t>La recomendación sería mostrar el video para encontralo en </a:t>
            </a:r>
            <a:r>
              <a:rPr lang="en-US" sz="1200" b="0" u="sng" kern="1200">
                <a:solidFill>
                  <a:schemeClr val="tx1"/>
                </a:solidFill>
                <a:effectLst/>
                <a:latin typeface="+mn-lt"/>
                <a:ea typeface="+mn-ea"/>
                <a:cs typeface="+mn-cs"/>
                <a:hlinkClick r:id="rId3"/>
              </a:rPr>
              <a:t>http://bitcoin.org/</a:t>
            </a:r>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(http://youtu/be/ Gc2en3nHxA4)]</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A continuación presentamos un ejemplo de como funciona el Bitcoin:</a:t>
            </a:r>
          </a:p>
          <a:p>
            <a:r>
              <a:rPr lang="en-US" sz="1200" b="0" kern="1200">
                <a:solidFill>
                  <a:schemeClr val="tx1"/>
                </a:solidFill>
                <a:effectLst/>
                <a:latin typeface="+mn-lt"/>
                <a:ea typeface="+mn-ea"/>
                <a:cs typeface="+mn-cs"/>
              </a:rPr>
              <a:t>El emisor y receptor tienen ambos una billetera para un cierto tipo de cripto-moneda (en este caso Bitcoin).   La billetera tiene una cierta dirección – similar a su número de cuenta bancaria.  El emisor le avisa ahora a su cliente Bitcoin que envíe una cierta cantidad de Bitcoins al receptor.  El se autentica a si mismo con su llave privada.  La transacción comienza cuando solo una llave privada es correcta, Una vez que se crea la transacción toda la red de mineros comienza ahora a resolver un ejercicio extremadamente complicado par validar la transferencia exacta. Los mineros obtienen una pequeña cuota de transacción para su trabajo.  Esto garantiza que hay suficientes mineros ahí y que se validan todas las transacciones.  Una vez que se valida la transacción se regisrra el el blockchain, un registro que registra todas las transaciones que jamás se procesaron. El blockchain se registra en cada cliente individual en la red Bitcoin. </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138</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kern="1200">
                <a:solidFill>
                  <a:schemeClr val="tx1"/>
                </a:solidFill>
                <a:effectLst/>
                <a:latin typeface="+mn-lt"/>
                <a:ea typeface="+mn-ea"/>
                <a:cs typeface="+mn-cs"/>
              </a:rPr>
              <a:t>Aquí se presentan algunas explicaciones de vocabulario que frecuentemente se usan cuando hablamos de las cripto-monedas:</a:t>
            </a:r>
          </a:p>
          <a:p>
            <a:r>
              <a:rPr lang="en-US" sz="1200" b="0" kern="1200">
                <a:solidFill>
                  <a:schemeClr val="tx1"/>
                </a:solidFill>
                <a:effectLst/>
                <a:latin typeface="+mn-lt"/>
                <a:ea typeface="+mn-ea"/>
                <a:cs typeface="+mn-cs"/>
              </a:rPr>
              <a:t> </a:t>
            </a:r>
          </a:p>
          <a:p>
            <a:r>
              <a:rPr lang="en-US" sz="1200" b="0" kern="1200">
                <a:solidFill>
                  <a:schemeClr val="tx1"/>
                </a:solidFill>
                <a:effectLst/>
                <a:latin typeface="+mn-lt"/>
                <a:ea typeface="+mn-ea"/>
                <a:cs typeface="+mn-cs"/>
              </a:rPr>
              <a:t>La billetera: una billetera es en líneas generales el equivalente de una billetera física en una red de criptomoneda. </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La billetera actualmente cotniene las llaves privadas del propietario que le permite gastar las monedas asignadas a su dirección de la cadena de bloque. </a:t>
            </a:r>
          </a:p>
          <a:p>
            <a:r>
              <a:rPr lang="en-US" sz="1200" b="0" kern="1200">
                <a:solidFill>
                  <a:schemeClr val="tx1"/>
                </a:solidFill>
                <a:effectLst/>
                <a:latin typeface="+mn-lt"/>
                <a:ea typeface="+mn-ea"/>
                <a:cs typeface="+mn-cs"/>
              </a:rPr>
              <a:t>El minero: La minería es el proceso de permitir que el hardware de computadora realice los cálculos matemáticos para que la red de cripto-moneda confirme las transacciones. </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La cadena de bloque: La cadena de bloque es un registro público de todas las transacciones en la red de criptomoneda.  Se almacenan en órden cronológico.  La cadena de bloque se comparte entre todos los usuarios de la red y se usa para verificar el balance de las direcciones de billetera. </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La clave privada: La clave privada es un parte secreta de los datos que demuestra su derecho para gastar en moendas de una billetera específica a través de una firma criptográfica.  Cada dirección de billetera tiene su propia clave única privada.  </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139</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de-DE" baseline="0" dirty="0"/>
              <a:t>[La diapositiva es animada</a:t>
            </a:r>
          </a:p>
          <a:p>
            <a:pPr marL="0" marR="0" indent="0" algn="l" defTabSz="457200" rtl="0" eaLnBrk="1" fontAlgn="auto" latinLnBrk="0" hangingPunct="1">
              <a:lnSpc>
                <a:spcPct val="150000"/>
              </a:lnSpc>
              <a:spcBef>
                <a:spcPts val="0"/>
              </a:spcBef>
              <a:spcAft>
                <a:spcPts val="0"/>
              </a:spcAft>
              <a:buClrTx/>
              <a:buSzTx/>
              <a:buFontTx/>
              <a:buNone/>
              <a:tabLst/>
              <a:defRPr/>
            </a:pPr>
            <a:endParaRPr lang="de-DE" baseline="0" dirty="0"/>
          </a:p>
          <a:p>
            <a:r>
              <a:rPr lang="en-US" sz="1200" b="1" kern="1200">
                <a:solidFill>
                  <a:schemeClr val="tx1"/>
                </a:solidFill>
                <a:effectLst/>
                <a:latin typeface="+mn-lt"/>
                <a:ea typeface="+mn-ea"/>
                <a:cs typeface="+mn-cs"/>
              </a:rPr>
              <a:t>El hecho que todas las transacciones en la red sean públicamente rastreadas en la cadena del bloque puede comprobar que ciertas cantidades de monedas han sido cambiadas entre ciertos usuarios en un punto específico de tiempo en repetidas ocasiones.  Eso podría comprobar las relaciones entre las cuentas o aún las conexiones de cierto delitos.  Esta es la razón por la cual se crean distintas soluciones para mejor proteger la privacidad y mejor ocultar las pistas en un sistema abierto como la red de cripto-monedas.  Las dos soluciones que son de interés para los blanqueadores de dinero son las siguientes: </a:t>
            </a:r>
            <a:endParaRPr lang="en-US" sz="1200" kern="1200">
              <a:solidFill>
                <a:schemeClr val="tx1"/>
              </a:solidFill>
              <a:effectLst/>
              <a:latin typeface="+mn-lt"/>
              <a:ea typeface="+mn-ea"/>
              <a:cs typeface="+mn-cs"/>
            </a:endParaRPr>
          </a:p>
          <a:p>
            <a:endParaRPr lang="en-US" sz="14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Mezcladores</a:t>
            </a:r>
            <a:endParaRPr lang="en-US" sz="1400" b="1" kern="1200">
              <a:solidFill>
                <a:schemeClr val="tx1"/>
              </a:solidFill>
              <a:effectLst/>
              <a:latin typeface="+mn-lt"/>
              <a:ea typeface="+mn-ea"/>
              <a:cs typeface="+mn-cs"/>
            </a:endParaRPr>
          </a:p>
          <a:p>
            <a:pPr lvl="0"/>
            <a:r>
              <a:rPr lang="en-GB" sz="1200" b="1" kern="1200">
                <a:solidFill>
                  <a:schemeClr val="tx1"/>
                </a:solidFill>
                <a:effectLst/>
                <a:latin typeface="+mn-lt"/>
                <a:ea typeface="+mn-ea"/>
                <a:cs typeface="+mn-cs"/>
              </a:rPr>
              <a:t>	Las monedas que se derivan de las transacciones delictivas pueden mezclarse con las monedas de otros usuarios en la dirección del mezclador central. </a:t>
            </a:r>
            <a:endParaRPr lang="en-US" sz="1400" b="1" kern="1200">
              <a:solidFill>
                <a:schemeClr val="tx1"/>
              </a:solidFill>
              <a:effectLst/>
              <a:latin typeface="+mn-lt"/>
              <a:ea typeface="+mn-ea"/>
              <a:cs typeface="+mn-cs"/>
            </a:endParaRPr>
          </a:p>
          <a:p>
            <a:pPr lvl="0"/>
            <a:r>
              <a:rPr lang="en-GB" sz="1200" b="1" kern="1200">
                <a:solidFill>
                  <a:schemeClr val="tx1"/>
                </a:solidFill>
                <a:effectLst/>
                <a:latin typeface="+mn-lt"/>
                <a:ea typeface="+mn-ea"/>
                <a:cs typeface="+mn-cs"/>
              </a:rPr>
              <a:t>	El mezclador enviar de nuevo las transacciones individuales. </a:t>
            </a:r>
            <a:endParaRPr lang="en-US" sz="1400" b="1" kern="1200">
              <a:solidFill>
                <a:schemeClr val="tx1"/>
              </a:solidFill>
              <a:effectLst/>
              <a:latin typeface="+mn-lt"/>
              <a:ea typeface="+mn-ea"/>
              <a:cs typeface="+mn-cs"/>
            </a:endParaRPr>
          </a:p>
          <a:p>
            <a:pPr lvl="0"/>
            <a:r>
              <a:rPr lang="en-US" sz="1200" b="1" kern="1200">
                <a:solidFill>
                  <a:schemeClr val="tx1"/>
                </a:solidFill>
                <a:effectLst/>
                <a:latin typeface="+mn-lt"/>
                <a:ea typeface="+mn-ea"/>
                <a:cs typeface="+mn-cs"/>
              </a:rPr>
              <a:t> </a:t>
            </a:r>
            <a:endParaRPr lang="en-US" sz="14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Claves</a:t>
            </a:r>
            <a:endParaRPr lang="en-US" sz="1400" b="1" kern="1200">
              <a:solidFill>
                <a:schemeClr val="tx1"/>
              </a:solidFill>
              <a:effectLst/>
              <a:latin typeface="+mn-lt"/>
              <a:ea typeface="+mn-ea"/>
              <a:cs typeface="+mn-cs"/>
            </a:endParaRPr>
          </a:p>
          <a:p>
            <a:pPr lvl="1"/>
            <a:r>
              <a:rPr lang="en-US" sz="1200" b="1" kern="1200">
                <a:solidFill>
                  <a:schemeClr val="tx1"/>
                </a:solidFill>
                <a:effectLst/>
                <a:latin typeface="+mn-lt"/>
                <a:ea typeface="+mn-ea"/>
                <a:cs typeface="+mn-cs"/>
              </a:rPr>
              <a:t>Las monedas se derivan de las transacciones delictivas que se envían al servicio de clave </a:t>
            </a:r>
            <a:endParaRPr lang="en-US" sz="1400" b="1" kern="1200">
              <a:solidFill>
                <a:schemeClr val="tx1"/>
              </a:solidFill>
              <a:effectLst/>
              <a:latin typeface="+mn-lt"/>
              <a:ea typeface="+mn-ea"/>
              <a:cs typeface="+mn-cs"/>
            </a:endParaRPr>
          </a:p>
          <a:p>
            <a:pPr lvl="1"/>
            <a:r>
              <a:rPr lang="en-US" sz="1200" b="1" kern="1200">
                <a:solidFill>
                  <a:schemeClr val="tx1"/>
                </a:solidFill>
                <a:effectLst/>
                <a:latin typeface="+mn-lt"/>
                <a:ea typeface="+mn-ea"/>
                <a:cs typeface="+mn-cs"/>
              </a:rPr>
              <a:t>La clave mezclará las monedas, las transferirá a través de distintas billeteras en distintas cantidades. </a:t>
            </a:r>
            <a:endParaRPr lang="en-US" sz="1400" b="1" kern="1200">
              <a:solidFill>
                <a:schemeClr val="tx1"/>
              </a:solidFill>
              <a:effectLst/>
              <a:latin typeface="+mn-lt"/>
              <a:ea typeface="+mn-ea"/>
              <a:cs typeface="+mn-cs"/>
            </a:endParaRPr>
          </a:p>
          <a:p>
            <a:pPr lvl="1"/>
            <a:r>
              <a:rPr lang="en-US" sz="1200" b="1" kern="1200">
                <a:solidFill>
                  <a:schemeClr val="tx1"/>
                </a:solidFill>
                <a:effectLst/>
                <a:latin typeface="+mn-lt"/>
                <a:ea typeface="+mn-ea"/>
                <a:cs typeface="+mn-cs"/>
              </a:rPr>
              <a:t>La Clave les devolverá las monedas en una variedad de transacciones con distintas cantidades. </a:t>
            </a:r>
            <a:endParaRPr lang="en-US" sz="1400" b="1" kern="1200">
              <a:solidFill>
                <a:schemeClr val="tx1"/>
              </a:solidFill>
              <a:effectLst/>
              <a:latin typeface="+mn-lt"/>
              <a:ea typeface="+mn-ea"/>
              <a:cs typeface="+mn-cs"/>
            </a:endParaRPr>
          </a:p>
          <a:p>
            <a:endParaRPr lang="de-DE" b="0" baseline="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140</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a:solidFill>
                  <a:schemeClr val="tx1"/>
                </a:solidFill>
                <a:effectLst/>
                <a:latin typeface="+mn-lt"/>
                <a:ea typeface="+mn-ea"/>
                <a:cs typeface="+mn-cs"/>
              </a:rPr>
              <a:t>[Esta diapositive es animada]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[Si se puede accede a la Internet, sería una buena idea mostrar </a:t>
            </a:r>
            <a:r>
              <a:rPr lang="en-US" sz="1200" u="sng" kern="1200">
                <a:solidFill>
                  <a:schemeClr val="tx1"/>
                </a:solidFill>
                <a:effectLst/>
                <a:latin typeface="+mn-lt"/>
                <a:ea typeface="+mn-ea"/>
                <a:cs typeface="+mn-cs"/>
                <a:hlinkClick r:id="rId3"/>
              </a:rPr>
              <a:t>www.blockchain.info.live</a:t>
            </a:r>
            <a:r>
              <a:rPr lang="en-US" sz="1200" kern="1200">
                <a:solidFill>
                  <a:schemeClr val="tx1"/>
                </a:solidFill>
                <a:effectLst/>
                <a:latin typeface="+mn-lt"/>
                <a:ea typeface="+mn-ea"/>
                <a:cs typeface="+mn-cs"/>
              </a:rPr>
              <a:t>]</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Ya abordamos el tema que las cripto-monedas no se negocian anónimanente porque todas las transacciones se registran públicamente en la cadena de bloques.  Puede acceder a la información del bloque a través del cliente o distintos sitios web.  Uno de los sitios web es blockchain.info.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Si usa la información que puede observar en las siguientes fotos puede buscar ciertas transacciones (una que es relevante en su caso) y puede obtener información adicional sobre esta transacción, por ejemplo que dirección de billetera envió que cantidad a cual dirección de billletera receptora o inclusive la dirección de IP que comenzó la transacción.  Esa puede ser la primera pista.  Otra opción es solicitar la información sobre alguna dirección de billetera (la que es interesante para su caso)  de las grandes plataformas y mercados de trading de criptomonedas, por ejemplo, btc-net o inclusive los mercados de bitcoin como bitcoin.de. Algunas de estas plataformas requieren también que los usuarios verifiquen su identidad con su identificación y que proporcionen una cuenta bancaria válida (para comprar monedas).  Este es el tipo de pistas que puede ayudarlo con sus investigaciones.  Sin embargo, las investigaciones sobre las cripto-monedas continúan a ser exigentes.  </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141</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sz="1200" kern="1200">
                <a:solidFill>
                  <a:schemeClr val="tx1"/>
                </a:solidFill>
                <a:effectLst/>
                <a:latin typeface="+mn-lt"/>
                <a:ea typeface="+mn-ea"/>
                <a:cs typeface="+mn-cs"/>
              </a:rPr>
              <a:t>[Esta diapositiva es animada]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Como puede imaginar, las cripto-monedas imponen desafíos a las autoridades de la polícia y el poder judicial.  Estos desafíos incluyen pero no están limitados a: </a:t>
            </a:r>
          </a:p>
          <a:p>
            <a:r>
              <a:rPr lang="en-US" sz="1200" kern="1200">
                <a:solidFill>
                  <a:schemeClr val="tx1"/>
                </a:solidFill>
                <a:effectLst/>
                <a:latin typeface="+mn-lt"/>
                <a:ea typeface="+mn-ea"/>
                <a:cs typeface="+mn-cs"/>
              </a:rPr>
              <a:t>	La estrategia de “seguier el dinero”, “seguir los bienes” solamente (!). no funcionará más.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Todavía temenos que seguir el dinero (virtual) pero eso nos dejará pistas que necesitan más investigaciones (por ejemplo las direcciones IP). </a:t>
            </a:r>
          </a:p>
          <a:p>
            <a:endParaRPr lang="en-US"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La investigación de las cripto-monedas es técnicamente más sofisticada.  Las autoridades policiale y el poder judicial necesitan más programas de capacitación. </a:t>
            </a:r>
          </a:p>
          <a:p>
            <a:pPr marL="171450" indent="-171450">
              <a:buFont typeface="Arial" panose="020B0604020202020204" pitchFamily="34" charset="0"/>
              <a:buChar char="•"/>
            </a:pPr>
            <a:r>
              <a:rPr lang="en-US" sz="1200" kern="1200">
                <a:solidFill>
                  <a:schemeClr val="tx1"/>
                </a:solidFill>
                <a:effectLst/>
                <a:latin typeface="+mn-lt"/>
                <a:ea typeface="+mn-ea"/>
                <a:cs typeface="+mn-cs"/>
              </a:rPr>
              <a:t>Inclusive aunque las cripto-monedas no son anónimas, muchas veces es dificil rastrear e investigar el sospechoso cuando se usan los mezcladores/claves. </a:t>
            </a:r>
          </a:p>
          <a:p>
            <a:pPr marL="171450" indent="-171450">
              <a:buFont typeface="Arial" panose="020B0604020202020204" pitchFamily="34" charset="0"/>
              <a:buChar char="•"/>
            </a:pPr>
            <a:r>
              <a:rPr lang="en-US" sz="1200" kern="1200">
                <a:solidFill>
                  <a:schemeClr val="tx1"/>
                </a:solidFill>
                <a:effectLst/>
                <a:latin typeface="+mn-lt"/>
                <a:ea typeface="+mn-ea"/>
                <a:cs typeface="+mn-cs"/>
              </a:rPr>
              <a:t>La investigavión del sospechoso depende en gran medida de la información del los proveedores de serivcio (los servicios de billetera, los servicios de intercambio, los Proveedores de Servicios de Internet, etc.). </a:t>
            </a:r>
          </a:p>
          <a:p>
            <a:pPr marL="171450" indent="-171450">
              <a:buFont typeface="Arial" panose="020B0604020202020204" pitchFamily="34" charset="0"/>
              <a:buChar char="•"/>
            </a:pPr>
            <a:r>
              <a:rPr lang="en-US" sz="1200" kern="1200">
                <a:solidFill>
                  <a:schemeClr val="tx1"/>
                </a:solidFill>
                <a:effectLst/>
                <a:latin typeface="+mn-lt"/>
                <a:ea typeface="+mn-ea"/>
                <a:cs typeface="+mn-cs"/>
              </a:rPr>
              <a:t>Carencia de Procedimientos de Operación Convencionales (SOP) para confiscar las cripto-monedas como en procedimiento penal. </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142</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13</a:t>
            </a:fld>
            <a:endParaRPr lang="en-GB"/>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en-GB" sz="1000" dirty="0"/>
              <a:t> </a:t>
            </a: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kern="1200">
                <a:solidFill>
                  <a:schemeClr val="tx1"/>
                </a:solidFill>
                <a:effectLst/>
                <a:latin typeface="+mn-lt"/>
                <a:ea typeface="+mn-ea"/>
                <a:cs typeface="+mn-cs"/>
              </a:rPr>
              <a:t>El capacitador deberá ofrecerle a los participantes una oportunidad para formular preguntas que puedan tener en relación con la Cuarta Parte de la lección.</a:t>
            </a:r>
            <a:endParaRPr lang="en-US" sz="1200" b="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4504A11-3BA0-4461-A1C5-454F02F9540C}" type="slidenum">
              <a:rPr lang="en-GB" smtClean="0"/>
              <a:pPr/>
              <a:t>143</a:t>
            </a:fld>
            <a:endParaRPr lang="en-GB"/>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kern="1200">
                <a:solidFill>
                  <a:schemeClr val="tx1"/>
                </a:solidFill>
                <a:effectLst/>
                <a:latin typeface="+mn-lt"/>
                <a:ea typeface="+mn-ea"/>
                <a:cs typeface="+mn-cs"/>
              </a:rPr>
              <a:t>Como la sección fudamental final de la lección, el capacitador deberá buscar identificar las maneras en las cuales la tecnlogía que ha sido explicada se usa en la comisi´øn de los delitos criminales.  La sección comienza con la presentación de algunas estadísticas que le deben ofrecer a la audiencia una idea sobre los casos típicos de ciberdelincuencia. </a:t>
            </a:r>
            <a:endParaRPr lang="en-US" sz="1200" b="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144</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Wingdings" pitchFamily="2" charset="2"/>
              <a:buChar char="§"/>
            </a:pPr>
            <a:r>
              <a:rPr lang="en-US" sz="1200" b="0" kern="1200">
                <a:solidFill>
                  <a:schemeClr val="tx1"/>
                </a:solidFill>
                <a:effectLst/>
                <a:latin typeface="+mn-lt"/>
                <a:ea typeface="+mn-ea"/>
                <a:cs typeface="+mn-cs"/>
              </a:rPr>
              <a:t>Datos ilegales de interferencia o daño al sistema informático </a:t>
            </a:r>
          </a:p>
          <a:p>
            <a:pPr marL="171450" lvl="0" indent="-171450">
              <a:buFont typeface="Wingdings" pitchFamily="2" charset="2"/>
              <a:buChar char="§"/>
            </a:pPr>
            <a:r>
              <a:rPr lang="en-US" sz="1200" b="0" kern="1200">
                <a:solidFill>
                  <a:schemeClr val="tx1"/>
                </a:solidFill>
                <a:effectLst/>
                <a:latin typeface="+mn-lt"/>
                <a:ea typeface="+mn-ea"/>
                <a:cs typeface="+mn-cs"/>
              </a:rPr>
              <a:t>Acceso ilegal al sistema informático u ordenador </a:t>
            </a:r>
          </a:p>
          <a:p>
            <a:pPr marL="171450" lvl="0" indent="-171450">
              <a:buFont typeface="Wingdings" pitchFamily="2" charset="2"/>
              <a:buChar char="§"/>
            </a:pPr>
            <a:r>
              <a:rPr lang="en-US" sz="1200" b="0" kern="1200">
                <a:solidFill>
                  <a:schemeClr val="tx1"/>
                </a:solidFill>
                <a:effectLst/>
                <a:latin typeface="+mn-lt"/>
                <a:ea typeface="+mn-ea"/>
                <a:cs typeface="+mn-cs"/>
              </a:rPr>
              <a:t>Acceso ilegal, intercepción o adquisición de datos informáticos </a:t>
            </a:r>
          </a:p>
          <a:p>
            <a:pPr marL="171450" lvl="0" indent="-171450">
              <a:buFont typeface="Wingdings" pitchFamily="2" charset="2"/>
              <a:buChar char="§"/>
            </a:pPr>
            <a:r>
              <a:rPr lang="en-US" sz="1200" b="0" kern="1200">
                <a:solidFill>
                  <a:schemeClr val="tx1"/>
                </a:solidFill>
                <a:effectLst/>
                <a:latin typeface="+mn-lt"/>
                <a:ea typeface="+mn-ea"/>
                <a:cs typeface="+mn-cs"/>
              </a:rPr>
              <a:t>Derechos de autor relacionados con el ordenador y los delitos de marca registrada</a:t>
            </a:r>
          </a:p>
          <a:p>
            <a:pPr marL="171450" lvl="0" indent="-171450">
              <a:buFont typeface="Wingdings" pitchFamily="2" charset="2"/>
              <a:buChar char="§"/>
            </a:pPr>
            <a:r>
              <a:rPr lang="en-US" sz="1200" b="0" kern="1200">
                <a:solidFill>
                  <a:schemeClr val="tx1"/>
                </a:solidFill>
                <a:effectLst/>
                <a:latin typeface="+mn-lt"/>
                <a:ea typeface="+mn-ea"/>
                <a:cs typeface="+mn-cs"/>
              </a:rPr>
              <a:t>Envio o control del envío de SPAM</a:t>
            </a:r>
          </a:p>
          <a:p>
            <a:pPr marL="171450" lvl="0" indent="-171450">
              <a:buFont typeface="Wingdings" pitchFamily="2" charset="2"/>
              <a:buChar char="§"/>
            </a:pPr>
            <a:r>
              <a:rPr lang="en-US" sz="1200" b="0" kern="1200">
                <a:solidFill>
                  <a:schemeClr val="tx1"/>
                </a:solidFill>
                <a:effectLst/>
                <a:latin typeface="+mn-lt"/>
                <a:ea typeface="+mn-ea"/>
                <a:cs typeface="+mn-cs"/>
              </a:rPr>
              <a:t>Actividad de fraude o falsificación en las actividades de los ordenadores</a:t>
            </a:r>
          </a:p>
          <a:p>
            <a:pPr marL="171450" lvl="0" indent="-171450">
              <a:buFont typeface="Wingdings" pitchFamily="2" charset="2"/>
              <a:buChar char="§"/>
            </a:pPr>
            <a:r>
              <a:rPr lang="en-US" sz="1200" b="0" kern="1200">
                <a:solidFill>
                  <a:schemeClr val="tx1"/>
                </a:solidFill>
                <a:effectLst/>
                <a:latin typeface="+mn-lt"/>
                <a:ea typeface="+mn-ea"/>
                <a:cs typeface="+mn-cs"/>
              </a:rPr>
              <a:t>Actividades racismo y la xenofobia cometidos mediante sistemas informáticos</a:t>
            </a:r>
          </a:p>
          <a:p>
            <a:pPr marL="171450" lvl="0" indent="-171450">
              <a:buFont typeface="Wingdings" pitchFamily="2" charset="2"/>
              <a:buChar char="§"/>
            </a:pPr>
            <a:r>
              <a:rPr lang="en-US" sz="1200" b="0" kern="1200">
                <a:solidFill>
                  <a:schemeClr val="tx1"/>
                </a:solidFill>
                <a:effectLst/>
                <a:latin typeface="+mn-lt"/>
                <a:ea typeface="+mn-ea"/>
                <a:cs typeface="+mn-cs"/>
              </a:rPr>
              <a:t>Actividades que promueven los delitos de terrorismo en los actos relativos a los datos informáticos </a:t>
            </a:r>
          </a:p>
          <a:p>
            <a:pPr marL="171450" lvl="0" indent="-171450">
              <a:buFont typeface="Wingdings" pitchFamily="2" charset="2"/>
              <a:buChar char="§"/>
            </a:pPr>
            <a:r>
              <a:rPr lang="en-US" sz="1200" b="0" kern="1200">
                <a:solidFill>
                  <a:schemeClr val="tx1"/>
                </a:solidFill>
                <a:effectLst/>
                <a:latin typeface="+mn-lt"/>
                <a:ea typeface="+mn-ea"/>
                <a:cs typeface="+mn-cs"/>
              </a:rPr>
              <a:t>Contravención de las medidas de privacidad o protección de datos </a:t>
            </a:r>
          </a:p>
          <a:p>
            <a:pPr marL="171450" lvl="0" indent="-171450">
              <a:buFont typeface="Wingdings" pitchFamily="2" charset="2"/>
              <a:buChar char="§"/>
            </a:pPr>
            <a:r>
              <a:rPr lang="en-US" sz="1200" b="0" kern="1200">
                <a:solidFill>
                  <a:schemeClr val="tx1"/>
                </a:solidFill>
                <a:effectLst/>
                <a:latin typeface="+mn-lt"/>
                <a:ea typeface="+mn-ea"/>
                <a:cs typeface="+mn-cs"/>
              </a:rPr>
              <a:t>Delitos de identidad cometidos mediante sistemas informáticos </a:t>
            </a:r>
          </a:p>
          <a:p>
            <a:pPr marL="171450" lvl="0" indent="-171450">
              <a:buFont typeface="Wingdings" pitchFamily="2" charset="2"/>
              <a:buChar char="§"/>
            </a:pPr>
            <a:r>
              <a:rPr lang="en-US" sz="1200" b="0" kern="1200">
                <a:solidFill>
                  <a:schemeClr val="tx1"/>
                </a:solidFill>
                <a:effectLst/>
                <a:latin typeface="+mn-lt"/>
                <a:ea typeface="+mn-ea"/>
                <a:cs typeface="+mn-cs"/>
              </a:rPr>
              <a:t>Prostitución o “preparación sexual” de niños</a:t>
            </a:r>
          </a:p>
          <a:p>
            <a:pPr marL="171450" lvl="0" indent="-171450">
              <a:buFont typeface="Wingdings" pitchFamily="2" charset="2"/>
              <a:buChar char="§"/>
            </a:pPr>
            <a:r>
              <a:rPr lang="en-US" sz="1200" b="0" kern="1200">
                <a:solidFill>
                  <a:schemeClr val="tx1"/>
                </a:solidFill>
                <a:effectLst/>
                <a:latin typeface="+mn-lt"/>
                <a:ea typeface="+mn-ea"/>
                <a:cs typeface="+mn-cs"/>
              </a:rPr>
              <a:t>Actos que causan daños personales mediante sistemas informáticos </a:t>
            </a:r>
          </a:p>
          <a:p>
            <a:pPr marL="171450" lvl="0" indent="-171450">
              <a:buFont typeface="Wingdings" pitchFamily="2" charset="2"/>
              <a:buChar char="§"/>
            </a:pPr>
            <a:r>
              <a:rPr lang="en-US" sz="1200" b="0" kern="1200">
                <a:solidFill>
                  <a:schemeClr val="tx1"/>
                </a:solidFill>
                <a:effectLst/>
                <a:latin typeface="+mn-lt"/>
                <a:ea typeface="+mn-ea"/>
                <a:cs typeface="+mn-cs"/>
              </a:rPr>
              <a:t>Producción, distribución o posesión de pornografía infantile en los sistemas informáticos </a:t>
            </a:r>
          </a:p>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146</a:t>
            </a:fld>
            <a:endParaRPr lang="en-US"/>
          </a:p>
        </p:txBody>
      </p:sp>
    </p:spTree>
    <p:extLst>
      <p:ext uri="{BB962C8B-B14F-4D97-AF65-F5344CB8AC3E}">
        <p14:creationId xmlns:p14="http://schemas.microsoft.com/office/powerpoint/2010/main" val="422492200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Wingdings" pitchFamily="2" charset="2"/>
              <a:buChar char="§"/>
            </a:pPr>
            <a:r>
              <a:rPr lang="en-US" sz="1200" b="0" kern="1200">
                <a:solidFill>
                  <a:schemeClr val="tx1"/>
                </a:solidFill>
                <a:effectLst/>
                <a:latin typeface="+mn-lt"/>
                <a:ea typeface="+mn-ea"/>
                <a:cs typeface="+mn-cs"/>
              </a:rPr>
              <a:t>Producción, distribución o posesión de pornografía infantile en sistemas informáticos </a:t>
            </a:r>
          </a:p>
          <a:p>
            <a:pPr marL="171450" lvl="0" indent="-171450">
              <a:buFont typeface="Wingdings" pitchFamily="2" charset="2"/>
              <a:buChar char="§"/>
            </a:pPr>
            <a:r>
              <a:rPr lang="en-US" sz="1200" b="0" kern="1200">
                <a:solidFill>
                  <a:schemeClr val="tx1"/>
                </a:solidFill>
                <a:effectLst/>
                <a:latin typeface="+mn-lt"/>
                <a:ea typeface="+mn-ea"/>
                <a:cs typeface="+mn-cs"/>
              </a:rPr>
              <a:t>Actos que causan daños personales mediante sistemas informáticos </a:t>
            </a:r>
          </a:p>
          <a:p>
            <a:pPr marL="171450" lvl="0" indent="-171450">
              <a:buFont typeface="Wingdings" pitchFamily="2" charset="2"/>
              <a:buChar char="§"/>
            </a:pPr>
            <a:r>
              <a:rPr lang="en-US" sz="1200" b="0" kern="1200">
                <a:solidFill>
                  <a:schemeClr val="tx1"/>
                </a:solidFill>
                <a:effectLst/>
                <a:latin typeface="+mn-lt"/>
                <a:ea typeface="+mn-ea"/>
                <a:cs typeface="+mn-cs"/>
              </a:rPr>
              <a:t>Prostitución o “preparación sexual” de niños</a:t>
            </a:r>
          </a:p>
          <a:p>
            <a:pPr marL="171450" lvl="0" indent="-171450">
              <a:buFont typeface="Wingdings" pitchFamily="2" charset="2"/>
              <a:buChar char="§"/>
            </a:pPr>
            <a:r>
              <a:rPr lang="en-US" sz="1200" b="0" kern="1200">
                <a:solidFill>
                  <a:schemeClr val="tx1"/>
                </a:solidFill>
                <a:effectLst/>
                <a:latin typeface="+mn-lt"/>
                <a:ea typeface="+mn-ea"/>
                <a:cs typeface="+mn-cs"/>
              </a:rPr>
              <a:t>Delitos de identidad cometidos mediante sistemas informáticos </a:t>
            </a:r>
          </a:p>
          <a:p>
            <a:pPr marL="171450" lvl="0" indent="-171450">
              <a:buFont typeface="Wingdings" pitchFamily="2" charset="2"/>
              <a:buChar char="§"/>
            </a:pPr>
            <a:r>
              <a:rPr lang="en-US" sz="1200" b="0" kern="1200">
                <a:solidFill>
                  <a:schemeClr val="tx1"/>
                </a:solidFill>
                <a:effectLst/>
                <a:latin typeface="+mn-lt"/>
                <a:ea typeface="+mn-ea"/>
                <a:cs typeface="+mn-cs"/>
              </a:rPr>
              <a:t>Contravención de las medidas de privacidad o protección de datos </a:t>
            </a:r>
          </a:p>
          <a:p>
            <a:pPr marL="171450" lvl="0" indent="-171450">
              <a:buFont typeface="Wingdings" pitchFamily="2" charset="2"/>
              <a:buChar char="§"/>
            </a:pPr>
            <a:r>
              <a:rPr lang="en-US" sz="1200" b="0" kern="1200">
                <a:solidFill>
                  <a:schemeClr val="tx1"/>
                </a:solidFill>
                <a:effectLst/>
                <a:latin typeface="+mn-lt"/>
                <a:ea typeface="+mn-ea"/>
                <a:cs typeface="+mn-cs"/>
              </a:rPr>
              <a:t>Actividades que promueven los delitos de terrorismo en los actos relativos a los datos informáticos </a:t>
            </a:r>
          </a:p>
          <a:p>
            <a:pPr marL="171450" lvl="0" indent="-171450">
              <a:buFont typeface="Wingdings" pitchFamily="2" charset="2"/>
              <a:buChar char="§"/>
            </a:pPr>
            <a:r>
              <a:rPr lang="en-US" sz="1200" b="0" kern="1200">
                <a:solidFill>
                  <a:schemeClr val="tx1"/>
                </a:solidFill>
                <a:effectLst/>
                <a:latin typeface="+mn-lt"/>
                <a:ea typeface="+mn-ea"/>
                <a:cs typeface="+mn-cs"/>
              </a:rPr>
              <a:t>Actividades que promueven el fraude y la falsificación de datos en sistemas informáticos</a:t>
            </a:r>
          </a:p>
          <a:p>
            <a:pPr marL="171450" lvl="0" indent="-171450">
              <a:buFont typeface="Wingdings" pitchFamily="2" charset="2"/>
              <a:buChar char="§"/>
            </a:pPr>
            <a:r>
              <a:rPr lang="en-US" sz="1200" b="0" kern="1200">
                <a:solidFill>
                  <a:schemeClr val="tx1"/>
                </a:solidFill>
                <a:effectLst/>
                <a:latin typeface="+mn-lt"/>
                <a:ea typeface="+mn-ea"/>
                <a:cs typeface="+mn-cs"/>
              </a:rPr>
              <a:t>Envío o control del envoi de SPAM</a:t>
            </a:r>
          </a:p>
          <a:p>
            <a:pPr marL="171450" lvl="0" indent="-171450">
              <a:buFont typeface="Wingdings" pitchFamily="2" charset="2"/>
              <a:buChar char="§"/>
            </a:pPr>
            <a:r>
              <a:rPr lang="en-US" sz="1200" b="0" kern="1200">
                <a:solidFill>
                  <a:schemeClr val="tx1"/>
                </a:solidFill>
                <a:effectLst/>
                <a:latin typeface="+mn-lt"/>
                <a:ea typeface="+mn-ea"/>
                <a:cs typeface="+mn-cs"/>
              </a:rPr>
              <a:t>Delitos de derecho de autor o de marcas registradas en sistemas informáticos</a:t>
            </a:r>
          </a:p>
          <a:p>
            <a:pPr marL="171450" lvl="0" indent="-171450">
              <a:buFont typeface="Wingdings" pitchFamily="2" charset="2"/>
              <a:buChar char="§"/>
            </a:pPr>
            <a:r>
              <a:rPr lang="en-US" sz="1200" b="0" kern="1200">
                <a:solidFill>
                  <a:schemeClr val="tx1"/>
                </a:solidFill>
                <a:effectLst/>
                <a:latin typeface="+mn-lt"/>
                <a:ea typeface="+mn-ea"/>
                <a:cs typeface="+mn-cs"/>
              </a:rPr>
              <a:t>Producción, distribución o posesión del mal uso de sistemas informáticos</a:t>
            </a:r>
          </a:p>
          <a:p>
            <a:pPr marL="171450" lvl="0" indent="-171450">
              <a:buFont typeface="Wingdings" pitchFamily="2" charset="2"/>
              <a:buChar char="§"/>
            </a:pPr>
            <a:r>
              <a:rPr lang="en-US" sz="1200" b="0" kern="1200">
                <a:solidFill>
                  <a:schemeClr val="tx1"/>
                </a:solidFill>
                <a:effectLst/>
                <a:latin typeface="+mn-lt"/>
                <a:ea typeface="+mn-ea"/>
                <a:cs typeface="+mn-cs"/>
              </a:rPr>
              <a:t>Acceso ilegal, inteceptación o adquisición de datos informátiocs </a:t>
            </a:r>
          </a:p>
          <a:p>
            <a:pPr marL="171450" lvl="0" indent="-171450">
              <a:buFont typeface="Wingdings" pitchFamily="2" charset="2"/>
              <a:buChar char="§"/>
            </a:pPr>
            <a:r>
              <a:rPr lang="en-US" sz="1200" b="0" kern="1200">
                <a:solidFill>
                  <a:schemeClr val="tx1"/>
                </a:solidFill>
                <a:effectLst/>
                <a:latin typeface="+mn-lt"/>
                <a:ea typeface="+mn-ea"/>
                <a:cs typeface="+mn-cs"/>
              </a:rPr>
              <a:t>Acceso ilegal al sistema informático </a:t>
            </a:r>
          </a:p>
          <a:p>
            <a:pPr marL="171450" lvl="0" indent="-171450">
              <a:buFont typeface="Wingdings" pitchFamily="2" charset="2"/>
              <a:buChar char="§"/>
            </a:pPr>
            <a:r>
              <a:rPr lang="en-US" sz="1200" b="0" kern="1200">
                <a:solidFill>
                  <a:schemeClr val="tx1"/>
                </a:solidFill>
                <a:effectLst/>
                <a:latin typeface="+mn-lt"/>
                <a:ea typeface="+mn-ea"/>
                <a:cs typeface="+mn-cs"/>
              </a:rPr>
              <a:t>Interferencia de datos ilegales o daños al sistema informático</a:t>
            </a:r>
          </a:p>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147</a:t>
            </a:fld>
            <a:endParaRPr lang="en-US"/>
          </a:p>
        </p:txBody>
      </p:sp>
    </p:spTree>
    <p:extLst>
      <p:ext uri="{BB962C8B-B14F-4D97-AF65-F5344CB8AC3E}">
        <p14:creationId xmlns:p14="http://schemas.microsoft.com/office/powerpoint/2010/main" val="54834394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149</a:t>
            </a:fld>
            <a:endParaRPr lang="en-US"/>
          </a:p>
        </p:txBody>
      </p:sp>
    </p:spTree>
    <p:extLst>
      <p:ext uri="{BB962C8B-B14F-4D97-AF65-F5344CB8AC3E}">
        <p14:creationId xmlns:p14="http://schemas.microsoft.com/office/powerpoint/2010/main" val="43270429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10000"/>
          </a:bodyPr>
          <a:lstStyle/>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Si existe alguna información sobre una investigación típica para la ciberdelincuencia probablemente no se incluirá en la clasificación de las categorias de fraude en línea (por ejemplo, fraude del Compromiso de Correos Electrónicos o </a:t>
            </a:r>
            <a:r>
              <a:rPr lang="en-US" sz="1200" b="0" i="1" kern="1200">
                <a:solidFill>
                  <a:schemeClr val="tx1"/>
                </a:solidFill>
                <a:effectLst/>
                <a:latin typeface="+mn-lt"/>
                <a:ea typeface="+mn-ea"/>
                <a:cs typeface="+mn-cs"/>
              </a:rPr>
              <a:t>Business E-mail Compromise</a:t>
            </a:r>
            <a:r>
              <a:rPr lang="en-US" sz="1200" b="0" kern="1200">
                <a:solidFill>
                  <a:schemeClr val="tx1"/>
                </a:solidFill>
                <a:effectLst/>
                <a:latin typeface="+mn-lt"/>
                <a:ea typeface="+mn-ea"/>
                <a:cs typeface="+mn-cs"/>
              </a:rPr>
              <a:t> (BEC) / al Presidente y Director Ejecutivo de la empresa o solo </a:t>
            </a:r>
            <a:r>
              <a:rPr lang="en-US" sz="1200" b="0" i="1" kern="1200">
                <a:solidFill>
                  <a:schemeClr val="tx1"/>
                </a:solidFill>
                <a:effectLst/>
                <a:latin typeface="+mn-lt"/>
                <a:ea typeface="+mn-ea"/>
                <a:cs typeface="+mn-cs"/>
              </a:rPr>
              <a:t>fraude “ebay”</a:t>
            </a:r>
            <a:r>
              <a:rPr lang="en-US" sz="1200" b="0" kern="1200">
                <a:solidFill>
                  <a:schemeClr val="tx1"/>
                </a:solidFill>
                <a:effectLst/>
                <a:latin typeface="+mn-lt"/>
                <a:ea typeface="+mn-ea"/>
                <a:cs typeface="+mn-cs"/>
              </a:rPr>
              <a:t>) o el uso de ransomware para la extorsión cibernética). </a:t>
            </a:r>
          </a:p>
          <a:p>
            <a:endParaRPr lang="en-US" sz="1200" b="0" kern="1200">
              <a:solidFill>
                <a:schemeClr val="tx1"/>
              </a:solidFill>
              <a:effectLst/>
              <a:latin typeface="+mn-lt"/>
              <a:ea typeface="+mn-ea"/>
              <a:cs typeface="+mn-cs"/>
            </a:endParaRPr>
          </a:p>
          <a:p>
            <a:r>
              <a:rPr lang="en-US" sz="1200" b="0" i="1" kern="1200">
                <a:solidFill>
                  <a:schemeClr val="tx1"/>
                </a:solidFill>
                <a:effectLst/>
                <a:latin typeface="+mn-lt"/>
                <a:ea typeface="+mn-ea"/>
                <a:cs typeface="+mn-cs"/>
              </a:rPr>
              <a:t>Ramsomware</a:t>
            </a:r>
            <a:r>
              <a:rPr lang="en-US" sz="1200" b="0" kern="1200">
                <a:solidFill>
                  <a:schemeClr val="tx1"/>
                </a:solidFill>
                <a:effectLst/>
                <a:latin typeface="+mn-lt"/>
                <a:ea typeface="+mn-ea"/>
                <a:cs typeface="+mn-cs"/>
              </a:rPr>
              <a:t> es un malware que típicamente permite la extorsión cibernética para obtener una ganancia financiera.  Los delincuentes esconden las conexiones de </a:t>
            </a:r>
            <a:r>
              <a:rPr lang="en-US" sz="1200" b="0" i="1" kern="1200">
                <a:solidFill>
                  <a:schemeClr val="tx1"/>
                </a:solidFill>
                <a:effectLst/>
                <a:latin typeface="+mn-lt"/>
                <a:ea typeface="+mn-ea"/>
                <a:cs typeface="+mn-cs"/>
              </a:rPr>
              <a:t>ransomware</a:t>
            </a:r>
            <a:r>
              <a:rPr lang="en-US" sz="1200" b="0" kern="1200">
                <a:solidFill>
                  <a:schemeClr val="tx1"/>
                </a:solidFill>
                <a:effectLst/>
                <a:latin typeface="+mn-lt"/>
                <a:ea typeface="+mn-ea"/>
                <a:cs typeface="+mn-cs"/>
              </a:rPr>
              <a:t> en correos electrónicos o sitios web normales. Una vez que son activados, el </a:t>
            </a:r>
            <a:r>
              <a:rPr lang="en-US" sz="1200" b="0" i="1" kern="1200">
                <a:solidFill>
                  <a:schemeClr val="tx1"/>
                </a:solidFill>
                <a:effectLst/>
                <a:latin typeface="+mn-lt"/>
                <a:ea typeface="+mn-ea"/>
                <a:cs typeface="+mn-cs"/>
              </a:rPr>
              <a:t>ransomware</a:t>
            </a:r>
            <a:r>
              <a:rPr lang="en-US" sz="1200" b="0" kern="1200">
                <a:solidFill>
                  <a:schemeClr val="tx1"/>
                </a:solidFill>
                <a:effectLst/>
                <a:latin typeface="+mn-lt"/>
                <a:ea typeface="+mn-ea"/>
                <a:cs typeface="+mn-cs"/>
              </a:rPr>
              <a:t> le impide a los usuarios interactuar con sus archivos, aplicaciones o sistemas hasta que se pague un rescate típicamente en la forma de una moneda anónima como el Bitcoin. </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Ransomware es una amenaza cibernética seria y que todavía se desarrolla para frecuentemente afectar a los individuos y recientemente las emisoras de comunicación informaron sobre esta actividad y la posibilidad de ataques más serios para los negocios.  Las demandas de pago varían en base a las organizaciones que se fijan como objetivo y puede abarcar desde cientos a millones de dólares. </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Una vez que el sistema informático esta infectado, la vícitma no tiene tantos recursos para solucionar el problema.  Si no pagan el rescate, las personas puede estar sujetos a un período de inactividad de sus negocios, pérdida de información confidencial o cualquier otro tipo de penalidad por el atacante.  Cuando aún se paga el rescate, las personas continúan a ser vulnerables a los ataques del mismo atacante o uno nuevo y los atacantes se recompensan por sus exitosas tácticas. </a:t>
            </a:r>
          </a:p>
          <a:p>
            <a:r>
              <a:rPr lang="en-US" sz="1200" b="0" kern="1200">
                <a:solidFill>
                  <a:schemeClr val="tx1"/>
                </a:solidFill>
                <a:effectLst/>
                <a:latin typeface="+mn-lt"/>
                <a:ea typeface="+mn-ea"/>
                <a:cs typeface="+mn-cs"/>
              </a:rPr>
              <a:t>En esos casos, como se describe en esta presentación, las víctimas presentan su denuncia para reportar este delito.  Las autoridades del órden público luego analizan los sistemas informáticos de las víctimas.  La mayoría de los programas maliciosos o </a:t>
            </a:r>
            <a:r>
              <a:rPr lang="en-US" sz="1200" b="0" i="1" kern="1200">
                <a:solidFill>
                  <a:schemeClr val="tx1"/>
                </a:solidFill>
                <a:effectLst/>
                <a:latin typeface="+mn-lt"/>
                <a:ea typeface="+mn-ea"/>
                <a:cs typeface="+mn-cs"/>
              </a:rPr>
              <a:t>malware</a:t>
            </a:r>
            <a:r>
              <a:rPr lang="en-US" sz="1200" b="0" kern="1200">
                <a:solidFill>
                  <a:schemeClr val="tx1"/>
                </a:solidFill>
                <a:effectLst/>
                <a:latin typeface="+mn-lt"/>
                <a:ea typeface="+mn-ea"/>
                <a:cs typeface="+mn-cs"/>
              </a:rPr>
              <a:t> manifiestan una conducta para comunicársela nuevamente a sus servidores (para verificar si se logró el pago para decifrar los datos del usuario).</a:t>
            </a:r>
          </a:p>
        </p:txBody>
      </p:sp>
      <p:sp>
        <p:nvSpPr>
          <p:cNvPr id="4" name="Foliennummernplatzhalter 3"/>
          <p:cNvSpPr>
            <a:spLocks noGrp="1"/>
          </p:cNvSpPr>
          <p:nvPr>
            <p:ph type="sldNum" sz="quarter" idx="10"/>
          </p:nvPr>
        </p:nvSpPr>
        <p:spPr/>
        <p:txBody>
          <a:bodyPr/>
          <a:lstStyle/>
          <a:p>
            <a:fld id="{B2221978-7AB2-D644-A1FF-AF545A1745C1}" type="slidenum">
              <a:rPr lang="en-US" smtClean="0"/>
              <a:pPr/>
              <a:t>150</a:t>
            </a:fld>
            <a:endParaRPr lang="en-US"/>
          </a:p>
        </p:txBody>
      </p:sp>
    </p:spTree>
    <p:extLst>
      <p:ext uri="{BB962C8B-B14F-4D97-AF65-F5344CB8AC3E}">
        <p14:creationId xmlns:p14="http://schemas.microsoft.com/office/powerpoint/2010/main" val="51131172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kern="1200">
                <a:solidFill>
                  <a:schemeClr val="tx1"/>
                </a:solidFill>
                <a:effectLst/>
                <a:latin typeface="+mn-lt"/>
                <a:ea typeface="+mn-ea"/>
                <a:cs typeface="+mn-cs"/>
              </a:rPr>
              <a:t>Sin embargo, tener solo una dirección IP no es suficiente.  La mayoría de las veces, las direcciones IP de los servidores de los sospechosos están ubicadas en países extranjeros lo que dificulta la obtención de los datos de los suscriptores (se debe hacer referencia a la Convención de Budapest).  Muchas veces se usan los  servidores a prueba de balas o </a:t>
            </a:r>
            <a:r>
              <a:rPr lang="en-US" sz="1200" b="0" i="1" kern="1200">
                <a:solidFill>
                  <a:schemeClr val="tx1"/>
                </a:solidFill>
                <a:effectLst/>
                <a:latin typeface="+mn-lt"/>
                <a:ea typeface="+mn-ea"/>
                <a:cs typeface="+mn-cs"/>
              </a:rPr>
              <a:t>bulletproof hosters</a:t>
            </a:r>
            <a:r>
              <a:rPr lang="en-US" sz="1200" b="0" kern="1200">
                <a:solidFill>
                  <a:schemeClr val="tx1"/>
                </a:solidFill>
                <a:effectLst/>
                <a:latin typeface="+mn-lt"/>
                <a:ea typeface="+mn-ea"/>
                <a:cs typeface="+mn-cs"/>
              </a:rPr>
              <a:t> o los servidores secuestrados y se paga un rescate que solo se acepta a través de las monedas virtuales. </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El capacitador podría preguntarle a la audiencia si alguna vez encontraron casos similares y como se debe proceder. </a:t>
            </a:r>
          </a:p>
        </p:txBody>
      </p:sp>
      <p:sp>
        <p:nvSpPr>
          <p:cNvPr id="4" name="Foliennummernplatzhalter 3"/>
          <p:cNvSpPr>
            <a:spLocks noGrp="1"/>
          </p:cNvSpPr>
          <p:nvPr>
            <p:ph type="sldNum" sz="quarter" idx="10"/>
          </p:nvPr>
        </p:nvSpPr>
        <p:spPr/>
        <p:txBody>
          <a:bodyPr/>
          <a:lstStyle/>
          <a:p>
            <a:fld id="{B2221978-7AB2-D644-A1FF-AF545A1745C1}" type="slidenum">
              <a:rPr lang="en-US" smtClean="0"/>
              <a:pPr/>
              <a:t>151</a:t>
            </a:fld>
            <a:endParaRPr lang="en-US"/>
          </a:p>
        </p:txBody>
      </p:sp>
    </p:spTree>
    <p:extLst>
      <p:ext uri="{BB962C8B-B14F-4D97-AF65-F5344CB8AC3E}">
        <p14:creationId xmlns:p14="http://schemas.microsoft.com/office/powerpoint/2010/main" val="10409343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kern="1200">
                <a:solidFill>
                  <a:schemeClr val="tx1"/>
                </a:solidFill>
                <a:effectLst/>
                <a:latin typeface="+mn-lt"/>
                <a:ea typeface="+mn-ea"/>
                <a:cs typeface="+mn-cs"/>
              </a:rPr>
              <a:t>Casos continuos actuales</a:t>
            </a:r>
          </a:p>
          <a:p>
            <a:r>
              <a:rPr lang="en-US" sz="1200" b="0" kern="1200">
                <a:solidFill>
                  <a:schemeClr val="tx1"/>
                </a:solidFill>
                <a:effectLst/>
                <a:latin typeface="+mn-lt"/>
                <a:ea typeface="+mn-ea"/>
                <a:cs typeface="+mn-cs"/>
              </a:rPr>
              <a:t>Ataques de phishing o fraude electrónico masivo para adquirir credenciales bancarias en línea a través de correos electrónicos bancarios falsificados.  Análisis de encabezamientos de correos electrónicos e investigaciones posteriores que identificaron a un sospechoso.  Las autoridades ordenaron una interceptación telefónica en la línea DSL del sospechoso.  Mientras el sospechoso utiliza comunicación cifrada la mayoría del tiempo, una sesión podría ser grabada con información no cifrada que incluye las credenciales a un correo electrónico.  Las autoridades del órden público tienen acceso a la cuenta de correo e informa que la cuenta de correo se usa como cuenta preliminar. </a:t>
            </a:r>
          </a:p>
          <a:p>
            <a:r>
              <a:rPr lang="en-US" sz="1200" b="0" kern="1200">
                <a:solidFill>
                  <a:schemeClr val="tx1"/>
                </a:solidFill>
                <a:effectLst/>
                <a:latin typeface="+mn-lt"/>
                <a:ea typeface="+mn-ea"/>
                <a:cs typeface="+mn-cs"/>
              </a:rPr>
              <a:t>El capacitador puede preguntar e intercambiar las experiencias con la audiencia si sus legislaciones les permite emitir una órden para accede y copia los datoa del correo electrónico aún si bien no era claro que el servidor electrónico estaba físicamente ubicado dentro del territorio de su país. </a:t>
            </a: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153</a:t>
            </a:fld>
            <a:endParaRPr lang="en-US"/>
          </a:p>
        </p:txBody>
      </p:sp>
    </p:spTree>
    <p:extLst>
      <p:ext uri="{BB962C8B-B14F-4D97-AF65-F5344CB8AC3E}">
        <p14:creationId xmlns:p14="http://schemas.microsoft.com/office/powerpoint/2010/main" val="109148743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a:solidFill>
                  <a:schemeClr val="tx1"/>
                </a:solidFill>
                <a:effectLst/>
                <a:latin typeface="+mn-lt"/>
                <a:ea typeface="+mn-ea"/>
                <a:cs typeface="+mn-cs"/>
              </a:rPr>
              <a:t>En términos generales, una inyección SQL (SQLi) se refiere a una infiltración de Código intruso que se vale de una vulnerabilidad informática donde un atacante puede filtrar Código malicioso que controla la base de datos de la aplicación web.  </a:t>
            </a:r>
          </a:p>
          <a:p>
            <a:r>
              <a:rPr lang="en-US" sz="1200" b="0" kern="1200">
                <a:solidFill>
                  <a:schemeClr val="tx1"/>
                </a:solidFill>
                <a:effectLst/>
                <a:latin typeface="+mn-lt"/>
                <a:ea typeface="+mn-ea"/>
                <a:cs typeface="+mn-cs"/>
              </a:rPr>
              <a:t>Debido a que la vulnerabilidad de una inyección SQL podría posiblemente afectar cualquier sitio web o aplicación web que haga uso de una base de datos SQL, la vulnerabilidad es una de las más conocidas y con más prevalencia imponiendo un peligro mayor a las vulnerabilidad de las aplicaciones de sitios web. </a:t>
            </a:r>
          </a:p>
          <a:p>
            <a:r>
              <a:rPr lang="en-US" sz="1200" b="0" kern="1200">
                <a:solidFill>
                  <a:schemeClr val="tx1"/>
                </a:solidFill>
                <a:effectLst/>
                <a:latin typeface="+mn-lt"/>
                <a:ea typeface="+mn-ea"/>
                <a:cs typeface="+mn-cs"/>
              </a:rPr>
              <a:t> </a:t>
            </a:r>
          </a:p>
          <a:p>
            <a:r>
              <a:rPr lang="en-US" sz="1200" b="0" kern="1200">
                <a:solidFill>
                  <a:schemeClr val="tx1"/>
                </a:solidFill>
                <a:effectLst/>
                <a:latin typeface="+mn-lt"/>
                <a:ea typeface="+mn-ea"/>
                <a:cs typeface="+mn-cs"/>
              </a:rPr>
              <a:t>El efecto de la vulnerabilidad de una inyección SQL, dada las circustancias debidas, un atacante puede usarlo para circumvalar la autenticación de una aplicación web, mecanismos de autorización y recuperar los contenidos de una base de datos complete.  Una Inyección SQL puede también usarse para añadir, modificar, y borrar los registros en una base de datos vulnerando la integridad de los datos.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154</a:t>
            </a:fld>
            <a:endParaRPr lang="en-US"/>
          </a:p>
        </p:txBody>
      </p:sp>
    </p:spTree>
    <p:extLst>
      <p:ext uri="{BB962C8B-B14F-4D97-AF65-F5344CB8AC3E}">
        <p14:creationId xmlns:p14="http://schemas.microsoft.com/office/powerpoint/2010/main" val="285006240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0"/>
            <a:r>
              <a:rPr lang="en-US" sz="1200" b="0" kern="1200">
                <a:solidFill>
                  <a:schemeClr val="tx1"/>
                </a:solidFill>
                <a:effectLst/>
                <a:latin typeface="+mn-lt"/>
                <a:ea typeface="+mn-ea"/>
                <a:cs typeface="+mn-cs"/>
              </a:rPr>
              <a:t>Casos continuos actuals.  Caso de piratería involucrando varios sospechosos  Uno o más sospechosos es el proveedor de un servidor especializado para llevar a cabo la inyección del Código SQL en otros servidores.  Uno de sus clientes fue arrestado por llevar a cabo esas inyecciones. </a:t>
            </a:r>
          </a:p>
          <a:p>
            <a:pPr lvl="0"/>
            <a:endParaRPr lang="en-US" sz="1200" b="0" kern="1200">
              <a:solidFill>
                <a:schemeClr val="tx1"/>
              </a:solidFill>
              <a:effectLst/>
              <a:latin typeface="+mn-lt"/>
              <a:ea typeface="+mn-ea"/>
              <a:cs typeface="+mn-cs"/>
            </a:endParaRPr>
          </a:p>
          <a:p>
            <a:pPr lvl="0"/>
            <a:r>
              <a:rPr lang="en-US" sz="1200" b="0" kern="1200">
                <a:solidFill>
                  <a:schemeClr val="tx1"/>
                </a:solidFill>
                <a:effectLst/>
                <a:latin typeface="+mn-lt"/>
                <a:ea typeface="+mn-ea"/>
                <a:cs typeface="+mn-cs"/>
              </a:rPr>
              <a:t>Este cliente proporcionó las credenciales del servidor  Las autoridades del órden público tomaron una imagen del disco duro para ubicar al sospechoso principal.  El capacitador puede solicitor e intercambiar experiencias con la audiencia si la legislación les permite emitir una órden para obtener una imagen de los datos en el servidor remoto aún no era evidente si el servidor estaba físicamente ubicado dentro del territorio de su país. </a:t>
            </a: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155</a:t>
            </a:fld>
            <a:endParaRPr lang="en-US"/>
          </a:p>
        </p:txBody>
      </p:sp>
    </p:spTree>
    <p:extLst>
      <p:ext uri="{BB962C8B-B14F-4D97-AF65-F5344CB8AC3E}">
        <p14:creationId xmlns:p14="http://schemas.microsoft.com/office/powerpoint/2010/main" val="1960938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14</a:t>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kern="1200">
                <a:solidFill>
                  <a:schemeClr val="tx1"/>
                </a:solidFill>
                <a:effectLst/>
                <a:latin typeface="+mn-lt"/>
                <a:ea typeface="+mn-ea"/>
                <a:cs typeface="+mn-cs"/>
              </a:rPr>
              <a:t> El capacitador debe procurar identificar los casos relevantes de la región donde el curso se realice y usar estos ejemplos.  Al final de la sesión, el capacitador debe incentivar a los participantes a que compartan su propio conocimiento y experiencia sobre los delitos informáticos. </a:t>
            </a:r>
            <a:endParaRPr lang="en-US" sz="1200" b="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156</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158</a:t>
            </a:fld>
            <a:endParaRPr lang="en-US"/>
          </a:p>
        </p:txBody>
      </p:sp>
    </p:spTree>
    <p:extLst>
      <p:ext uri="{BB962C8B-B14F-4D97-AF65-F5344CB8AC3E}">
        <p14:creationId xmlns:p14="http://schemas.microsoft.com/office/powerpoint/2010/main" val="303558634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162</a:t>
            </a:fld>
            <a:endParaRPr lang="en-US"/>
          </a:p>
        </p:txBody>
      </p:sp>
    </p:spTree>
    <p:extLst>
      <p:ext uri="{BB962C8B-B14F-4D97-AF65-F5344CB8AC3E}">
        <p14:creationId xmlns:p14="http://schemas.microsoft.com/office/powerpoint/2010/main" val="204575699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a:solidFill>
                  <a:schemeClr val="tx1"/>
                </a:solidFill>
                <a:effectLst/>
                <a:latin typeface="+mn-lt"/>
                <a:ea typeface="+mn-ea"/>
                <a:cs typeface="+mn-cs"/>
              </a:rPr>
              <a:t>El capacitador debe ofrecerle a los participantes la oportunidad para formular cualquier pregunta que puedan tener en relación con la Quinta Parte de la lección. </a:t>
            </a:r>
            <a:endParaRPr lang="en-US" sz="1200" b="0" kern="120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164</a:t>
            </a:fld>
            <a:endParaRPr lang="en-GB"/>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a:solidFill>
                  <a:schemeClr val="tx1"/>
                </a:solidFill>
                <a:effectLst/>
                <a:latin typeface="+mn-lt"/>
                <a:ea typeface="+mn-ea"/>
                <a:cs typeface="+mn-cs"/>
              </a:rPr>
              <a:t>La lección procura proporcionar un poco de orientación relacionada con el tipo y nivel de conocimiento tecnológico que los Jueces y Fiscales necesitan tener para llevar a cabo sus funciones satisfactoriamente.  No pretende ser un análisis completo de las cuestiones y cuando sea pertinente indicará donde se puede obtener más información.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Se recomienda que los desarrolladores de los programas de capacitación se aseguren de que el material que preparan esté actualizado y que introduzcan las tecnologías de vanguardia ya que tienen una influencia importante en la conducta delictiva; su impacto en las normas legales, procedurales y probatorias dentro de la jurisdicción donde es necesario realizar la capacitación.  Los cambios tecnológicos que afectarán el sistema judicial penal como ser la condición fidedigna de los datos para su almacenamiento y la Web 2.0.  Estos serán temas importantes para incluirlos en los programas de capacitación y requiere su inclusión cuando son más prevalentes.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Como es el caso con otros programas, cualquier curso de capacitación desarrollado por los Jueces debe tener objetivos transparentes que comprenden los específicos, medibles, alcanzables, relevantes y los de duración limitada (SMART)).  Esto es esencial para asegurarse que los objetivos se alcanzarán.  Eviten usar palabras como “entender”, o “saber” cuando describe los objetivos ya que éstas no satisfacen el criterio.  Por ejemplo, ¿como puede medir si se logró o alcanzó el objetivo de “conocimiento” de un tema específico? Es mejor usar palabras como enumerar o identificar que son medibles.  Puede encontrar las directrices para establecer los objetivos SMART visitando </a:t>
            </a:r>
            <a:r>
              <a:rPr lang="en-GB" sz="1200" u="sng" kern="1200">
                <a:solidFill>
                  <a:schemeClr val="tx1"/>
                </a:solidFill>
                <a:effectLst/>
                <a:latin typeface="+mn-lt"/>
                <a:ea typeface="+mn-ea"/>
                <a:cs typeface="+mn-cs"/>
                <a:hlinkClick r:id="rId3"/>
              </a:rPr>
              <a:t>www.sheffield.ac.uk/.../Guide%20to%20setting%20objectives.doc</a:t>
            </a:r>
            <a:endParaRPr lang="en-US" sz="1200" kern="1200">
              <a:solidFill>
                <a:schemeClr val="tx1"/>
              </a:solidFill>
              <a:effectLst/>
              <a:latin typeface="+mn-lt"/>
              <a:ea typeface="+mn-ea"/>
              <a:cs typeface="+mn-cs"/>
            </a:endParaRP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The key role of the training developer is to ensure the overall aim of any learning event and the specific objectives are achieved. This chapter provides some information to assist that process.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165</a:t>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Esto puede lograrse a través de un debate en grupo, las preguntas que se formulan a los participantes, una prueba u otros métodos reconocidos.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La lección procura proporcionar un poco de orientación relacionada con el tipo y nivel de conocimiento tecnológico que los Jueces y Fiscales necesitan tener para llevar a cabo sus funciones satisfactoriamente.  No pretende ser un análisis completo de las cuestiones y cuando sea pertinente indicará donde se puede obtener más información.  </a:t>
            </a: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 Se recomienda que los desarrolladores de los programas de capacitación se aseguren de que el material que preparan esté actualizado y que introduzcan las tecnologías de vanguardia ya que tienen una influencia importante en la conducta delictiva; su impacto en las normas legales, procedurales y probatorias dentro de la jurisdicción donde es necesario realizar la capacitación.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Los cambios tecnológicos que afectarán el sistema judicial penal como ser la condición fidedigna de los datos para su almacenamiento y la Web 2.0.  Estos serán temas importantes para incluirlos en los programas de capacitación y requiere su inclusión cuando son más prevalentes.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166</a:t>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El capacitador debe ofrecerle a los participantes una oportunidad para formular cualquier pregunta que puede tener en relación con la lección. </a:t>
            </a:r>
          </a:p>
          <a:p>
            <a:r>
              <a:rPr lang="en-US" sz="1200" kern="1200">
                <a:solidFill>
                  <a:schemeClr val="tx1"/>
                </a:solidFill>
                <a:effectLst/>
                <a:latin typeface="+mn-lt"/>
                <a:ea typeface="+mn-ea"/>
                <a:cs typeface="+mn-cs"/>
              </a:rPr>
              <a:t> </a:t>
            </a:r>
          </a:p>
          <a:p>
            <a:r>
              <a:rPr lang="en-US" sz="1200" b="1" kern="1200">
                <a:solidFill>
                  <a:schemeClr val="tx1"/>
                </a:solidFill>
                <a:effectLst/>
                <a:latin typeface="+mn-lt"/>
                <a:ea typeface="+mn-ea"/>
                <a:cs typeface="+mn-cs"/>
              </a:rPr>
              <a:t>Ejercicios prácticos (si es aplicable)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Ninguno de los ejercicios prácticos se contemplaron para esta sesión específica ya que no había ninguna garantía que el nivel de tecnología y el acceso a la Internet para presentar dichos ejercicios estén disponibles en todos los sitios. </a:t>
            </a:r>
          </a:p>
          <a:p>
            <a:r>
              <a:rPr lang="en-US" sz="1200" kern="1200">
                <a:solidFill>
                  <a:schemeClr val="tx1"/>
                </a:solidFill>
                <a:effectLst/>
                <a:latin typeface="+mn-lt"/>
                <a:ea typeface="+mn-ea"/>
                <a:cs typeface="+mn-cs"/>
              </a:rPr>
              <a:t>Los capacitadores pueden en el futuro buscar maneras para complementar el aprendizaje añadiendo ejercicios donde se presenta la capacitación en un medio ambiente donde las instalaciones son adecuadas.  Los ejemplos de dichos ejercicios son: Who is queries, búsquedas de geolocalización de IP, demostraciones de Bitcoin Blockchain, etc. </a:t>
            </a:r>
          </a:p>
          <a:p>
            <a:r>
              <a:rPr lang="en-US" sz="1200" kern="1200">
                <a:solidFill>
                  <a:schemeClr val="tx1"/>
                </a:solidFill>
                <a:effectLst/>
                <a:latin typeface="+mn-lt"/>
                <a:ea typeface="+mn-ea"/>
                <a:cs typeface="+mn-cs"/>
              </a:rPr>
              <a:t> </a:t>
            </a:r>
          </a:p>
          <a:p>
            <a:r>
              <a:rPr lang="en-US" sz="1200" b="1" kern="1200">
                <a:solidFill>
                  <a:schemeClr val="tx1"/>
                </a:solidFill>
                <a:effectLst/>
                <a:latin typeface="+mn-lt"/>
                <a:ea typeface="+mn-ea"/>
                <a:cs typeface="+mn-cs"/>
              </a:rPr>
              <a:t>Verificación de conocimientos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Actualmente no se contempla ningún conocimiento específico para este curso.  No se solicitó ninguna evaluación oficial.</a:t>
            </a:r>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167</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15</a:t>
            </a:fld>
            <a:endParaRPr lang="en-GB"/>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en-GB" sz="1200" b="1" kern="1200">
                <a:solidFill>
                  <a:schemeClr val="tx1"/>
                </a:solidFill>
                <a:effectLst/>
                <a:latin typeface="+mn-lt"/>
                <a:ea typeface="+mn-ea"/>
                <a:cs typeface="+mn-cs"/>
              </a:rPr>
              <a:t>Los correos electrónicos de clientes son programas de software que ayudan al usuario a crear, observar, recibir, enviar y administrar los mensajes de correo electrónico de sus servidores de correos electrónicos. </a:t>
            </a:r>
            <a:endParaRPr lang="en-US" sz="1200" kern="1200">
              <a:solidFill>
                <a:schemeClr val="tx1"/>
              </a:solidFill>
              <a:effectLst/>
              <a:latin typeface="+mn-lt"/>
              <a:ea typeface="+mn-ea"/>
              <a:cs typeface="+mn-cs"/>
            </a:endParaRPr>
          </a:p>
          <a:p>
            <a:pPr eaLnBrk="1" hangingPunct="1"/>
            <a:endParaRPr lang="en-GB" sz="10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Las estadísticas presentan los correos electrónicos de los clientes más conocidos.   Esta es una estadistica general de los ordenadores, dispositivos móviles y clientes de correo web y se calcula en 1,44 billones de correos electrónicos.  Uno de los elementos que se debe observer es como los correos electrónicos han cambiado de una aplicación de ordenador clásico (usando los clientes como Outlook o Thunderbird) en un dispositivo móvil y una aplicación basada en web.  Los típicos clientes de ordenadores (Outlook, Apple Mail, Windows (Live) Mail), constituyen menos del 15% del uso.</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17</a:t>
            </a:fld>
            <a:endParaRPr lang="en-GB"/>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r>
              <a:rPr lang="en-GB" sz="1200" kern="1200">
                <a:solidFill>
                  <a:schemeClr val="tx1"/>
                </a:solidFill>
                <a:effectLst/>
                <a:latin typeface="+mn-lt"/>
                <a:ea typeface="+mn-ea"/>
                <a:cs typeface="+mn-cs"/>
              </a:rPr>
              <a:t>El capacitador puede preguntarle a la audiencia en que otros tipos de aplicaciones para ordenadores puede pensar.  Las imágenes en las diapositivas muestran principalmente las aplicaciones Office como ser Microsoft Office (animación 1), LibreOffice (animación 2), Mac Pages/Keynote/números (animación 3) y Adobe PDF (animación 4).  Por supuesto otros programas de software commo anti-virus, juegos, foto/juego de video y software de edición y hay muchos otros más disponibles. </a:t>
            </a:r>
            <a:endParaRPr lang="en-US" sz="1200" kern="1200">
              <a:solidFill>
                <a:schemeClr val="tx1"/>
              </a:solidFill>
              <a:effectLst/>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El capacitador debe ofrecerle a los participantes una oportunidad para formular cualquier pregunta que puedan tener en relación con la Primera Parte de la lección. </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4504A11-3BA0-4461-A1C5-454F02F9540C}" type="slidenum">
              <a:rPr lang="en-GB" smtClean="0"/>
              <a:pPr/>
              <a:t>18</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El término INTERNET proviene de una contracción de palabras INTERconnected NETwork.  Muchas actividades delictivas involucran el uso de la Internet y esto incluye los tipos específicos de delitos como piratería, distribución de virus y ataques phishing (fraude electrónico) como también otros delitos tradicionales como el fraude.   Con el fin de que los Jueces puedan efectivamente gestionar dichos casos legales que se presentan ante ellos, es necesario que ellos comprendan los aspectos fundamentales de la Internet y sus aplicaciones, como ser la World Wide Web y el correo electrónico.  La siguiente información proporciona una introducción al tema y una plantilla para realizar un módulo de capacitación exitoso. </a:t>
            </a:r>
            <a:endParaRPr lang="en-US" sz="1200" kern="120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19</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B56353-B42D-4742-B390-177E1589F434}" type="slidenum">
              <a:rPr lang="en-GB"/>
              <a:pPr/>
              <a:t>20</a:t>
            </a:fld>
            <a:endParaRPr lang="en-GB"/>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xfrm>
            <a:off x="914400" y="4343400"/>
            <a:ext cx="5029200" cy="4114800"/>
          </a:xfrm>
        </p:spPr>
        <p:txBody>
          <a:bodyPr/>
          <a:lstStyle/>
          <a:p>
            <a:r>
              <a:rPr lang="en-US" sz="1200" kern="1200">
                <a:solidFill>
                  <a:schemeClr val="tx1"/>
                </a:solidFill>
                <a:effectLst/>
                <a:latin typeface="+mn-lt"/>
                <a:ea typeface="+mn-ea"/>
                <a:cs typeface="+mn-cs"/>
              </a:rPr>
              <a:t>Esta diapositiva es simplemente para demostrar como la comunicación informática está en un proceso de constante evolución.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a:solidFill>
                  <a:schemeClr val="tx1"/>
                </a:solidFill>
                <a:effectLst/>
                <a:latin typeface="+mn-lt"/>
                <a:ea typeface="+mn-ea"/>
                <a:cs typeface="+mn-cs"/>
              </a:rPr>
              <a:t>Agenda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Las diapositivas de la agenda enumera las partes de la sesión y el capacitador debe cubrir todos los temas elaborando los aspectos específicos necesarios que son importantes para grupos espéficios de estudiantes.   El capacitador explicará como se presentan los materiales de la presentación incluída una sesión para abordar las preguntas y respuestas.  El capacitador enfatizará que esta capacitación está diseñada para que sea interactiva y para que los delegados participen durante el transcurso de la presentación.  El capacitador deberá explicar si hay una evaluación y que forma ésta deberá tener, incluído los detalles de cualquier nota de calificación que se utilice.  (No se incluye ninguna evaluación para este programa piloto).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kern="1200">
                <a:solidFill>
                  <a:schemeClr val="tx1"/>
                </a:solidFill>
                <a:effectLst/>
                <a:latin typeface="+mn-lt"/>
                <a:ea typeface="+mn-ea"/>
                <a:cs typeface="+mn-cs"/>
              </a:rPr>
              <a:t>Los orígenes de la Internet se remontan a 1969 cuando se estableció la primera conexión de computadora conocida como APARNET.  La relevancia de esta información quizás no sea inmediatamente aparente, no obstante, el hecho que la Internet nunca fue diseñada para ser segura puede explicar porque es comparativamente fácil para los delincuentes se abusen de los sistemas.  Los primeras conexiones físicas se crearon en 1969 con 4 nodos en universidades.  El primer correo electrónico se envió en 1972 y al año siguiente se creó un nuevo Protocolo de Control de Transmisión/Protocolo de Internet (TCP/IP) que ahora forma la base en la cual se desarrollan las Comunicaciones de Internet.  El desarrollo de la Internet tenía un bajo perfil al comienzo ya que eran redes separadas e inconexas solo operadas por un conjunto de correos entre ellos.  Esto dió lugar a a la aplicación de la conmutación de paquetes para desarrollar un protocol de interconexión de internet donde pueden unirse múltiples distintas redes juntas a una super red de redes.  </a:t>
            </a:r>
            <a:endParaRPr lang="en-US" sz="1200" kern="1200">
              <a:solidFill>
                <a:schemeClr val="tx1"/>
              </a:solidFill>
              <a:effectLst/>
              <a:latin typeface="+mn-lt"/>
              <a:ea typeface="+mn-ea"/>
              <a:cs typeface="+mn-cs"/>
            </a:endParaRPr>
          </a:p>
          <a:p>
            <a:r>
              <a:rPr lang="en-GB" sz="1200" kern="1200" dirty="0">
                <a:solidFill>
                  <a:schemeClr val="tx1"/>
                </a:solidFill>
                <a:latin typeface="+mn-lt"/>
                <a:ea typeface="+mn-ea"/>
                <a:cs typeface="+mn-cs"/>
              </a:rPr>
              <a:t> </a:t>
            </a:r>
          </a:p>
          <a:p>
            <a:r>
              <a:rPr lang="en-GB" sz="1200" kern="1200">
                <a:solidFill>
                  <a:schemeClr val="tx1"/>
                </a:solidFill>
                <a:effectLst/>
                <a:latin typeface="+mn-lt"/>
                <a:ea typeface="+mn-ea"/>
                <a:cs typeface="+mn-cs"/>
              </a:rPr>
              <a:t>Esto permitió el desarrollo de más interconexiones que comenzaron a ocurrir más rápidamente a través de redes avanzadas del hemisferio occidental y luego comenzó a penetrar en el resto del mundo.  La disparidad de crecimiento entre las naciones avanzadas y el mundo en desarrollo condujo a una división digital que todavía existe actualmente.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La Internet luego continuó a comercializarse y en la décadad de los se introdujeron ISP privados.  Esto permitió un acceso más popular que realmente se desarrolló en los década de los años 90.  La Internet ha tenido un gran impacto tanto en el comercio como en la cultura.  Ahora existe una casi instantánea comunicación por correo electrónico (e-mail), sitios de red sociales, foros de discusión basados en texto, y la world wide web.  La internet continúa a crecer, dirigida por el comercio, grandes cantidades de información y conocimiento en línea.  Presenciamos la llegada de la Web 2.0.</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21</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09D092DE-4118-4BCE-A218-187591BC172D}" type="slidenum">
              <a:rPr lang="en-GB" smtClean="0"/>
              <a:pPr/>
              <a:t>22</a:t>
            </a:fld>
            <a:endParaRPr lang="en-GB"/>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685800" y="4341814"/>
            <a:ext cx="5486400" cy="4116387"/>
          </a:xfrm>
          <a:noFill/>
          <a:ln/>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El capacitador debe asegurarse que los participantes reciban la información que les permitirá comprender los conceptos básicos de las interconexiones y sus limitaciones.  Los participantes deben poder diferenciar entre las redes de área local y de área amplia.  Estas diapositivas ofrecen información básica.  Los capacitadores deben considerar ofrecerles ejemplos y alentarlos a que aborden los distintos tipos de redes y como se desarrolla la Internet.    En este etapa, se deberá proporcionar una explicación de algunos términos sobre interconexiones comúnes relevantes somo ser Puertos y Banda Ancha.  Los delegados deben recibir un incentivo para que consideren sus propias experiencias personales, por ejemplo, a través de sus servicios de acceso a internet en su hogar o en el trabajo.</a:t>
            </a:r>
            <a:endParaRPr lang="en-US" sz="1200" kern="120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23</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a:solidFill>
                  <a:schemeClr val="tx1"/>
                </a:solidFill>
                <a:effectLst/>
                <a:latin typeface="+mn-lt"/>
                <a:ea typeface="+mn-ea"/>
                <a:cs typeface="+mn-cs"/>
              </a:rPr>
              <a:t>Red de Área Local (LAN).  </a:t>
            </a:r>
            <a:r>
              <a:rPr lang="en-US" sz="1200" kern="1200">
                <a:solidFill>
                  <a:schemeClr val="tx1"/>
                </a:solidFill>
                <a:effectLst/>
                <a:latin typeface="+mn-lt"/>
                <a:ea typeface="+mn-ea"/>
                <a:cs typeface="+mn-cs"/>
              </a:rPr>
              <a:t>Una red de computadora cubre una área geográfica reducida como ser el hogar, la oficina, o un grupo de edificios, por ejemplo, un colegio.  Las características que definen una red de área local (LAN) incluye sus más altas tarifas de transferencia, una amplitud de cobertura geográfica menor y no tener que recurrir al uso de líneas de telecomunicaciones alquiladas.  </a:t>
            </a:r>
          </a:p>
          <a:p>
            <a:r>
              <a:rPr lang="en-GB" sz="1200" b="1" kern="1200" dirty="0">
                <a:solidFill>
                  <a:schemeClr val="tx1"/>
                </a:solidFill>
                <a:latin typeface="+mn-lt"/>
                <a:ea typeface="+mn-ea"/>
                <a:cs typeface="+mn-cs"/>
              </a:rPr>
              <a:t> </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24</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a:solidFill>
                  <a:schemeClr val="tx1"/>
                </a:solidFill>
                <a:effectLst/>
                <a:latin typeface="+mn-lt"/>
                <a:ea typeface="+mn-ea"/>
                <a:cs typeface="+mn-cs"/>
              </a:rPr>
              <a:t>Red de Área Amplia (WAN) - </a:t>
            </a:r>
            <a:r>
              <a:rPr lang="en-GB" sz="1200" kern="1200">
                <a:solidFill>
                  <a:schemeClr val="tx1"/>
                </a:solidFill>
                <a:effectLst/>
                <a:latin typeface="+mn-lt"/>
                <a:ea typeface="+mn-ea"/>
                <a:cs typeface="+mn-cs"/>
              </a:rPr>
              <a:t>Una red de computadora que cubre una gran área geográfica (es decir, cualquier red cuyas comunicaciones conectan los límites de las áreas metropolitanas, regionales o nacionales).  También observamos con menos formalidad una red que usa enrutadores y conexiones de comunicaciones públicas.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En comparación con las redes de área local (PAN), las redes de área universitarias (CAN) o las redes de áreas metropolitanas (MAN) que están usualmente limitadas a una habitación, edificio, campus universitario o el área metropolitana específica (por ejemplo una ciudad) respectivamente.  El ejemplo más grande y conocido de la Red de Área Amplia (WAN) es la INTERNET. </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25</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a:solidFill>
                  <a:schemeClr val="tx1"/>
                </a:solidFill>
                <a:effectLst/>
                <a:latin typeface="+mn-lt"/>
                <a:ea typeface="+mn-ea"/>
                <a:cs typeface="+mn-cs"/>
              </a:rPr>
              <a:t>Traducción de dirección de red (NAT) – </a:t>
            </a:r>
            <a:r>
              <a:rPr lang="en-US" sz="1200" kern="1200">
                <a:solidFill>
                  <a:schemeClr val="tx1"/>
                </a:solidFill>
                <a:effectLst/>
                <a:latin typeface="+mn-lt"/>
                <a:ea typeface="+mn-ea"/>
                <a:cs typeface="+mn-cs"/>
              </a:rPr>
              <a:t>es una técnica donde las direcciones de IP fuente y/o destino vuelven a escribirse mientras que pasa a través del Firewall o Router.  En general se  usa en múltiples ordenadores huéspedes en red privadas para acceder a la Internet en una dirección IP individual.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El capacitador debe indicar que la NAT puede obervarse en la imagen en el punto donde el enrutador en el medio de la imagenes conecta los dispositivos en la Red de Área Amplia (en el lado derecho) del Proveedor de Servicio de Internet (ISP).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El capacitador puede explicarle a los estudiantes que obtendrán más información sobre las direcciones de IP en unos pocos minutos y que observarán el flujo de la información desde una Red de Área Local (LAN) a una Red de Área Amplia (WAN) en el próximo video. </a:t>
            </a:r>
          </a:p>
        </p:txBody>
      </p:sp>
      <p:sp>
        <p:nvSpPr>
          <p:cNvPr id="4" name="Slide Number Placeholder 3"/>
          <p:cNvSpPr>
            <a:spLocks noGrp="1"/>
          </p:cNvSpPr>
          <p:nvPr>
            <p:ph type="sldNum" sz="quarter" idx="10"/>
          </p:nvPr>
        </p:nvSpPr>
        <p:spPr/>
        <p:txBody>
          <a:bodyPr/>
          <a:lstStyle/>
          <a:p>
            <a:fld id="{1E32082D-732D-4F7A-83DD-2A291781AFFB}" type="slidenum">
              <a:rPr lang="en-GB" smtClean="0"/>
              <a:pPr/>
              <a:t>26</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a:solidFill>
                  <a:schemeClr val="tx1"/>
                </a:solidFill>
                <a:latin typeface="+mn-lt"/>
                <a:ea typeface="+mn-ea"/>
                <a:cs typeface="+mn-cs"/>
              </a:rPr>
              <a:t> </a:t>
            </a:r>
          </a:p>
          <a:p>
            <a:pPr lvl="0"/>
            <a:r>
              <a:rPr lang="en-US" sz="1200" b="1" kern="1200">
                <a:solidFill>
                  <a:schemeClr val="tx1"/>
                </a:solidFill>
                <a:effectLst/>
                <a:latin typeface="+mn-lt"/>
                <a:ea typeface="+mn-ea"/>
                <a:cs typeface="+mn-cs"/>
              </a:rPr>
              <a:t>Controlador de Interfaz de Red (NIC) – </a:t>
            </a:r>
            <a:r>
              <a:rPr lang="en-US" sz="1200" b="0" kern="1200">
                <a:solidFill>
                  <a:schemeClr val="tx1"/>
                </a:solidFill>
                <a:effectLst/>
                <a:latin typeface="+mn-lt"/>
                <a:ea typeface="+mn-ea"/>
                <a:cs typeface="+mn-cs"/>
              </a:rPr>
              <a:t>en un tablero de circuito o tarjeta instalado en la computadora que permite conectarlo a la red. </a:t>
            </a:r>
          </a:p>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pPr lvl="0"/>
            <a:r>
              <a:rPr lang="en-US" sz="1200" b="1" kern="1200">
                <a:solidFill>
                  <a:schemeClr val="tx1"/>
                </a:solidFill>
                <a:effectLst/>
                <a:latin typeface="+mn-lt"/>
                <a:ea typeface="+mn-ea"/>
                <a:cs typeface="+mn-cs"/>
              </a:rPr>
              <a:t>Dirección de Control de Acceso a los Medios (MAC) </a:t>
            </a:r>
            <a:r>
              <a:rPr lang="en-US" sz="1200" b="0" kern="1200">
                <a:solidFill>
                  <a:schemeClr val="tx1"/>
                </a:solidFill>
                <a:effectLst/>
                <a:latin typeface="+mn-lt"/>
                <a:ea typeface="+mn-ea"/>
                <a:cs typeface="+mn-cs"/>
              </a:rPr>
              <a:t>es un identificador casi único asignado a la mayoría de los adaptadores de red o tarjetas de interfaz de red (NIC) por el fabricante para la identificación ofreciendo un valor único.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27</a:t>
            </a:fld>
            <a:endParaRPr lang="en-US"/>
          </a:p>
        </p:txBody>
      </p:sp>
    </p:spTree>
    <p:extLst>
      <p:ext uri="{BB962C8B-B14F-4D97-AF65-F5344CB8AC3E}">
        <p14:creationId xmlns:p14="http://schemas.microsoft.com/office/powerpoint/2010/main" val="379105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28</a:t>
            </a:fld>
            <a:endParaRPr lang="en-GB"/>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r>
              <a:rPr lang="en-GB" sz="1200" b="1" kern="1200">
                <a:solidFill>
                  <a:schemeClr val="tx1"/>
                </a:solidFill>
                <a:effectLst/>
                <a:latin typeface="+mn-lt"/>
                <a:ea typeface="+mn-ea"/>
                <a:cs typeface="+mn-cs"/>
              </a:rPr>
              <a:t>Puertos - representa un punto final o “canal” para las comunicaciones de la red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Los números de puerto permiten distintas aplicaiones en la misma computadora para utilizar los recursos de la red sin interferer entre ellos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Las puertos son “virtuales” – </a:t>
            </a:r>
            <a:r>
              <a:rPr lang="en-US" sz="1200" kern="1200">
                <a:solidFill>
                  <a:schemeClr val="tx1"/>
                </a:solidFill>
                <a:effectLst/>
                <a:latin typeface="+mn-lt"/>
                <a:ea typeface="+mn-ea"/>
                <a:cs typeface="+mn-cs"/>
              </a:rPr>
              <a:t>¡</a:t>
            </a:r>
            <a:r>
              <a:rPr lang="en-GB" sz="1200" kern="1200">
                <a:solidFill>
                  <a:schemeClr val="tx1"/>
                </a:solidFill>
                <a:effectLst/>
                <a:latin typeface="+mn-lt"/>
                <a:ea typeface="+mn-ea"/>
                <a:cs typeface="+mn-cs"/>
              </a:rPr>
              <a:t>No el enchufe donde lo conecta!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t>
            </a:r>
            <a:r>
              <a:rPr lang="en-GB" sz="1200" kern="1200">
                <a:solidFill>
                  <a:schemeClr val="tx1"/>
                </a:solidFill>
                <a:effectLst/>
                <a:latin typeface="+mn-lt"/>
                <a:ea typeface="+mn-ea"/>
                <a:cs typeface="+mn-cs"/>
              </a:rPr>
              <a:t>Observe los 65,365 agujeros en parte trasera de su ordenador!</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La imagen puede usarse para describir como las ordenadores (PCs) ubicados en el margen derecho de arriba de las imagenes pueden comunicarse con la Internet a través de puertos de salida, mientras el tráfico de entrada se limita solo al tráfico que llega a través de puertos que tiene permiso por los firewall (puertos 80, 110 y 3333 en este caso).  Todo el tráfico entrante a través de estos puertos permitidos luego se lo remite a los ordenadores específicos dentro de la red (por ejemplo 80 y 110 al servidor de wen dentro de la red). </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9725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a:solidFill>
                  <a:schemeClr val="tx1"/>
                </a:solidFill>
                <a:latin typeface="+mn-lt"/>
                <a:ea typeface="+mn-ea"/>
                <a:cs typeface="+mn-cs"/>
              </a:rPr>
              <a:t> </a:t>
            </a:r>
            <a:endParaRPr lang="en-GB" sz="1200"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Servidor </a:t>
            </a:r>
            <a:r>
              <a:rPr lang="en-GB" sz="1200" kern="1200">
                <a:solidFill>
                  <a:schemeClr val="tx1"/>
                </a:solidFill>
                <a:effectLst/>
                <a:latin typeface="+mn-lt"/>
                <a:ea typeface="+mn-ea"/>
                <a:cs typeface="+mn-cs"/>
              </a:rPr>
              <a:t>– es una computadora o dispositivo que proporciona información o servicios a otras computadoras en una red informática.  Cualquier computadora conectada a una red puede configurarse a un servidor con el software adecuado.  En la mayoría de los casos, un potente ordenador especializado diseñado a estar “siempre disponible”.  Un ordenador puede ejecutar varios servicios – por ejemplo, servidor web, servidor de correo electrónico, servidor de archive, servidor de impresora, etc.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En la realidad de los negocios muchas veces tiene sentido ejecutar los programas para distintos servicios en diferentes máquinas por razones de seguridad y para minimizar el impacto por cualquier falla. </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29</a:t>
            </a:fld>
            <a:endParaRPr lang="en-US"/>
          </a:p>
        </p:txBody>
      </p:sp>
    </p:spTree>
    <p:extLst>
      <p:ext uri="{BB962C8B-B14F-4D97-AF65-F5344CB8AC3E}">
        <p14:creationId xmlns:p14="http://schemas.microsoft.com/office/powerpoint/2010/main" val="7390300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a:solidFill>
                  <a:schemeClr val="tx1"/>
                </a:solidFill>
                <a:effectLst/>
                <a:latin typeface="+mn-lt"/>
                <a:ea typeface="+mn-ea"/>
                <a:cs typeface="+mn-cs"/>
              </a:rPr>
              <a:t>Concentrador de la Red</a:t>
            </a:r>
            <a:r>
              <a:rPr lang="en-US" sz="1200" kern="1200">
                <a:solidFill>
                  <a:schemeClr val="tx1"/>
                </a:solidFill>
                <a:effectLst/>
                <a:latin typeface="+mn-lt"/>
                <a:ea typeface="+mn-ea"/>
                <a:cs typeface="+mn-cs"/>
              </a:rPr>
              <a:t> - o concentrador es un dispositivo para conectar múltiples pares retorcidos o dispositivos de Ethernet de fibra óptica juntos, haciéndolos actuar como un segmento de red individual.  Los concentradores de trabajo en la capa física (capa 1) del modelo OSI, y el término “interruptor de la capa 1” se usa frecuentemente indistintamente con el concentrador.   El dispositivo es entonces una forma de repetidor de puertos múltiples.  Los concentradores de redes son responsables de enviar una señal de atascamiento a todos los puertos si detecta una colisión.</a:t>
            </a:r>
          </a:p>
          <a:p>
            <a:endParaRPr lang="en-US" dirty="0"/>
          </a:p>
          <a:p>
            <a:r>
              <a:rPr lang="en-US" sz="1200" b="1" kern="1200">
                <a:solidFill>
                  <a:schemeClr val="tx1"/>
                </a:solidFill>
                <a:effectLst/>
                <a:latin typeface="+mn-lt"/>
                <a:ea typeface="+mn-ea"/>
                <a:cs typeface="+mn-cs"/>
              </a:rPr>
              <a:t>Interruptor del Concentrador</a:t>
            </a:r>
            <a:r>
              <a:rPr lang="en-US" sz="1200" kern="1200">
                <a:solidFill>
                  <a:schemeClr val="tx1"/>
                </a:solidFill>
                <a:effectLst/>
                <a:latin typeface="+mn-lt"/>
                <a:ea typeface="+mn-ea"/>
                <a:cs typeface="+mn-cs"/>
              </a:rPr>
              <a:t> – es un dispositivo de red de ordenadores que conecta los segmentos de la red.  En el pasado, era más rápido usar las técnicas de la Capa 2, cuando solo las direcciones MAC podían buscarse en la memoria direccionable del contenido (CAM).  Con la llegada de la Memoria Direccionable de Contenido Ternario (TCAM) era tan fácil ubicar una dirección IP o MAC.</a:t>
            </a:r>
          </a:p>
          <a:p>
            <a:r>
              <a:rPr lang="en-US" sz="1200" kern="1200">
                <a:solidFill>
                  <a:schemeClr val="tx1"/>
                </a:solidFill>
                <a:effectLst/>
                <a:latin typeface="+mn-lt"/>
                <a:ea typeface="+mn-ea"/>
                <a:cs typeface="+mn-cs"/>
              </a:rPr>
              <a:t> </a:t>
            </a:r>
          </a:p>
          <a:p>
            <a:pPr lvl="0"/>
            <a:r>
              <a:rPr lang="en-US" sz="1200" b="1" kern="1200">
                <a:solidFill>
                  <a:schemeClr val="tx1"/>
                </a:solidFill>
                <a:effectLst/>
                <a:latin typeface="+mn-lt"/>
                <a:ea typeface="+mn-ea"/>
                <a:cs typeface="+mn-cs"/>
              </a:rPr>
              <a:t>Enrutador (router)</a:t>
            </a:r>
            <a:r>
              <a:rPr lang="en-US" sz="1200" kern="1200">
                <a:solidFill>
                  <a:schemeClr val="tx1"/>
                </a:solidFill>
                <a:effectLst/>
                <a:latin typeface="+mn-lt"/>
                <a:ea typeface="+mn-ea"/>
                <a:cs typeface="+mn-cs"/>
              </a:rPr>
              <a:t>– es un dispositivo que determina el próximo punto de la red a donde un paquete debe remitirse a su destino. Debe conectarse por lo menos a 2 redes.  Es inteligente y funciona en las tablas de clave.  El mismo se ubica en la pasarela a la red.  El término “interruptor capa 3” se usa frecuentemente indistintamente con el enrutador pero el interruptor es realmente un término general sin una rigorosa definición técnica. </a:t>
            </a:r>
          </a:p>
        </p:txBody>
      </p:sp>
      <p:sp>
        <p:nvSpPr>
          <p:cNvPr id="4" name="Slide Number Placeholder 3"/>
          <p:cNvSpPr>
            <a:spLocks noGrp="1"/>
          </p:cNvSpPr>
          <p:nvPr>
            <p:ph type="sldNum" sz="quarter" idx="10"/>
          </p:nvPr>
        </p:nvSpPr>
        <p:spPr/>
        <p:txBody>
          <a:bodyPr/>
          <a:lstStyle/>
          <a:p>
            <a:fld id="{B2221978-7AB2-D644-A1FF-AF545A1745C1}" type="slidenum">
              <a:rPr lang="en-US" smtClean="0"/>
              <a:pPr/>
              <a:t>30</a:t>
            </a:fld>
            <a:endParaRPr lang="en-US"/>
          </a:p>
        </p:txBody>
      </p:sp>
    </p:spTree>
    <p:extLst>
      <p:ext uri="{BB962C8B-B14F-4D97-AF65-F5344CB8AC3E}">
        <p14:creationId xmlns:p14="http://schemas.microsoft.com/office/powerpoint/2010/main" val="2105531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200" b="1" kern="1200">
                <a:solidFill>
                  <a:schemeClr val="tx1"/>
                </a:solidFill>
                <a:effectLst/>
                <a:latin typeface="+mn-lt"/>
                <a:ea typeface="+mn-ea"/>
                <a:cs typeface="+mn-cs"/>
              </a:rPr>
              <a:t>Agenda </a:t>
            </a:r>
            <a:endParaRPr lang="en-US" sz="1200" kern="1200">
              <a:solidFill>
                <a:schemeClr val="tx1"/>
              </a:solidFill>
              <a:effectLst/>
              <a:latin typeface="+mn-lt"/>
              <a:ea typeface="+mn-ea"/>
              <a:cs typeface="+mn-cs"/>
            </a:endParaRPr>
          </a:p>
          <a:p>
            <a:pPr algn="just"/>
            <a:r>
              <a:rPr lang="en-US" sz="1200" kern="1200">
                <a:solidFill>
                  <a:schemeClr val="tx1"/>
                </a:solidFill>
                <a:effectLst/>
                <a:latin typeface="+mn-lt"/>
                <a:ea typeface="+mn-ea"/>
                <a:cs typeface="+mn-cs"/>
              </a:rPr>
              <a:t>Las diapositivas de la agenda enumeran las partes de la sesión y el capacitador debe cubrir todos los temas elaborando los aspectos específicos necesarios que son importantes para grupos espéficios de estudiantes.   El capacitador explicará como se presentan los materiales de la presentación incluída una sesión para abordar las preguntas y respuestas.  El capacitador enfatizará que esta capacitación está diseñada para que sea interactiva y para que los delegados participen durante el transcurso de la presentación.  El capacitador deberá explicar si hay una evaluación y la forma ésta deberá tener, incluído los detalles de cualquier nota de calificación que se utilice.  (No se incluye ninguna evaluación para este programa piloto). </a:t>
            </a:r>
          </a:p>
          <a:p>
            <a:endParaRPr lang="en-GB"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31</a:t>
            </a:fld>
            <a:endParaRPr lang="en-GB"/>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pPr lvl="0"/>
            <a:r>
              <a:rPr lang="en-GB" sz="1200" b="1" kern="1200" dirty="0">
                <a:solidFill>
                  <a:schemeClr val="tx1"/>
                </a:solidFill>
                <a:latin typeface="+mn-lt"/>
                <a:ea typeface="+mn-ea"/>
                <a:cs typeface="+mn-cs"/>
              </a:rPr>
              <a:t>Banda Ancha</a:t>
            </a:r>
            <a:r>
              <a:rPr lang="en-GB" sz="1200" kern="1200" dirty="0">
                <a:solidFill>
                  <a:schemeClr val="tx1"/>
                </a:solidFill>
                <a:latin typeface="+mn-lt"/>
                <a:ea typeface="+mn-ea"/>
                <a:cs typeface="+mn-cs"/>
              </a:rPr>
              <a:t> – </a:t>
            </a:r>
            <a:r>
              <a:rPr lang="en-US" sz="1200" kern="1200">
                <a:solidFill>
                  <a:schemeClr val="tx1"/>
                </a:solidFill>
                <a:effectLst/>
                <a:latin typeface="+mn-lt"/>
                <a:ea typeface="+mn-ea"/>
                <a:cs typeface="+mn-cs"/>
              </a:rPr>
              <a:t>La cantidad de información que se puede transmitir en una línea telefónica, línea de cable, emisión satelital y demás </a:t>
            </a:r>
          </a:p>
          <a:p>
            <a:pPr lvl="0"/>
            <a:r>
              <a:rPr lang="en-US" sz="1200" kern="1200">
                <a:solidFill>
                  <a:schemeClr val="tx1"/>
                </a:solidFill>
                <a:effectLst/>
                <a:latin typeface="+mn-lt"/>
                <a:ea typeface="+mn-ea"/>
                <a:cs typeface="+mn-cs"/>
              </a:rPr>
              <a:t>Cuando más amplia sea la banda ancha, mayor será la velocidad de su conexión de Internet y la posibilidad de apreciar las descargas instantáneas y la experiencia visual que ofrece la televisión. </a:t>
            </a:r>
          </a:p>
          <a:p>
            <a:endParaRPr lang="en-US" dirty="0"/>
          </a:p>
        </p:txBody>
      </p:sp>
    </p:spTree>
    <p:extLst>
      <p:ext uri="{BB962C8B-B14F-4D97-AF65-F5344CB8AC3E}">
        <p14:creationId xmlns:p14="http://schemas.microsoft.com/office/powerpoint/2010/main" val="5718199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a:solidFill>
                  <a:schemeClr val="tx1"/>
                </a:solidFill>
                <a:effectLst/>
                <a:latin typeface="+mn-lt"/>
                <a:ea typeface="+mn-ea"/>
                <a:cs typeface="+mn-cs"/>
              </a:rPr>
              <a:t>Esta diapositiva puede usarse para ofrecerle a la audiencia una visión global sobre los siguientes aspectos: </a:t>
            </a:r>
          </a:p>
          <a:p>
            <a:endParaRPr lang="en-US" sz="1200" kern="1200">
              <a:solidFill>
                <a:schemeClr val="tx1"/>
              </a:solidFill>
              <a:effectLst/>
              <a:latin typeface="+mn-lt"/>
              <a:ea typeface="+mn-ea"/>
              <a:cs typeface="+mn-cs"/>
            </a:endParaRPr>
          </a:p>
          <a:p>
            <a:pPr lvl="0"/>
            <a:r>
              <a:rPr lang="en-US" sz="1200" kern="1200">
                <a:solidFill>
                  <a:schemeClr val="tx1"/>
                </a:solidFill>
                <a:effectLst/>
                <a:latin typeface="+mn-lt"/>
                <a:ea typeface="+mn-ea"/>
                <a:cs typeface="+mn-cs"/>
              </a:rPr>
              <a:t>que dispositivos pueden conectarse a la red </a:t>
            </a:r>
          </a:p>
          <a:p>
            <a:pPr lvl="0"/>
            <a:r>
              <a:rPr lang="en-US" sz="1200" kern="1200">
                <a:solidFill>
                  <a:schemeClr val="tx1"/>
                </a:solidFill>
                <a:effectLst/>
                <a:latin typeface="+mn-lt"/>
                <a:ea typeface="+mn-ea"/>
                <a:cs typeface="+mn-cs"/>
              </a:rPr>
              <a:t>como se conectan juntos los dispositivos (interruptores) </a:t>
            </a:r>
          </a:p>
          <a:p>
            <a:pPr lvl="0"/>
            <a:r>
              <a:rPr lang="en-US" sz="1200" kern="1200">
                <a:solidFill>
                  <a:schemeClr val="tx1"/>
                </a:solidFill>
                <a:effectLst/>
                <a:latin typeface="+mn-lt"/>
                <a:ea typeface="+mn-ea"/>
                <a:cs typeface="+mn-cs"/>
              </a:rPr>
              <a:t>como el enrutador conecta la red local a la Internet </a:t>
            </a:r>
          </a:p>
          <a:p>
            <a:pPr lvl="0"/>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El capacitador puede usarla para explicar el flujo de la información cuando uno de los ordenadores del cliente de una red local le envía una petición a un conmutador que la remite al enrutador que luego la remite al servidor en la Internet</a:t>
            </a:r>
          </a:p>
        </p:txBody>
      </p:sp>
      <p:sp>
        <p:nvSpPr>
          <p:cNvPr id="4" name="Foliennummernplatzhalter 3"/>
          <p:cNvSpPr>
            <a:spLocks noGrp="1"/>
          </p:cNvSpPr>
          <p:nvPr>
            <p:ph type="sldNum" sz="quarter" idx="10"/>
          </p:nvPr>
        </p:nvSpPr>
        <p:spPr/>
        <p:txBody>
          <a:bodyPr/>
          <a:lstStyle/>
          <a:p>
            <a:fld id="{B2221978-7AB2-D644-A1FF-AF545A1745C1}" type="slidenum">
              <a:rPr lang="en-US" smtClean="0"/>
              <a:pPr/>
              <a:t>32</a:t>
            </a:fld>
            <a:endParaRPr lang="en-US"/>
          </a:p>
        </p:txBody>
      </p:sp>
    </p:spTree>
    <p:extLst>
      <p:ext uri="{BB962C8B-B14F-4D97-AF65-F5344CB8AC3E}">
        <p14:creationId xmlns:p14="http://schemas.microsoft.com/office/powerpoint/2010/main" val="3657337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La Internet se </a:t>
            </a:r>
            <a:r>
              <a:rPr lang="en-GB" sz="1200" kern="1200" dirty="0" err="1">
                <a:solidFill>
                  <a:schemeClr val="tx1"/>
                </a:solidFill>
                <a:effectLst/>
                <a:latin typeface="+mn-lt"/>
                <a:ea typeface="+mn-ea"/>
                <a:cs typeface="+mn-cs"/>
              </a:rPr>
              <a:t>concibe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como</a:t>
            </a:r>
            <a:r>
              <a:rPr lang="en-GB" sz="1200" kern="1200" dirty="0">
                <a:solidFill>
                  <a:schemeClr val="tx1"/>
                </a:solidFill>
                <a:effectLst/>
                <a:latin typeface="+mn-lt"/>
                <a:ea typeface="+mn-ea"/>
                <a:cs typeface="+mn-cs"/>
              </a:rPr>
              <a:t> una </a:t>
            </a:r>
            <a:r>
              <a:rPr lang="en-GB" sz="1200" kern="1200" dirty="0" err="1">
                <a:solidFill>
                  <a:schemeClr val="tx1"/>
                </a:solidFill>
                <a:effectLst/>
                <a:latin typeface="+mn-lt"/>
                <a:ea typeface="+mn-ea"/>
                <a:cs typeface="+mn-cs"/>
              </a:rPr>
              <a:t>infraestructura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sobre</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cual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varias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aplicaciones</a:t>
            </a:r>
            <a:r>
              <a:rPr lang="en-GB" sz="1200" kern="1200" dirty="0">
                <a:solidFill>
                  <a:schemeClr val="tx1"/>
                </a:solidFill>
                <a:effectLst/>
                <a:latin typeface="+mn-lt"/>
                <a:ea typeface="+mn-ea"/>
                <a:cs typeface="+mn-cs"/>
              </a:rPr>
              <a:t> y redes de </a:t>
            </a:r>
            <a:r>
              <a:rPr lang="en-GB" sz="1200" kern="1200" dirty="0" err="1">
                <a:solidFill>
                  <a:schemeClr val="tx1"/>
                </a:solidFill>
                <a:effectLst/>
                <a:latin typeface="+mn-lt"/>
                <a:ea typeface="+mn-ea"/>
                <a:cs typeface="+mn-cs"/>
              </a:rPr>
              <a:t>comunicación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interconectadas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distintas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pueden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ejectuar</a:t>
            </a:r>
            <a:r>
              <a:rPr lang="en-GB" sz="1200" kern="1200" dirty="0">
                <a:solidFill>
                  <a:schemeClr val="tx1"/>
                </a:solidFill>
                <a:effectLst/>
                <a:latin typeface="+mn-lt"/>
                <a:ea typeface="+mn-ea"/>
                <a:cs typeface="+mn-cs"/>
              </a:rPr>
              <a:t> sus </a:t>
            </a:r>
            <a:r>
              <a:rPr lang="en-GB" sz="1200" kern="1200" dirty="0" err="1">
                <a:solidFill>
                  <a:schemeClr val="tx1"/>
                </a:solidFill>
                <a:effectLst/>
                <a:latin typeface="+mn-lt"/>
                <a:ea typeface="+mn-ea"/>
                <a:cs typeface="+mn-cs"/>
              </a:rPr>
              <a:t>funciones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simultáneamente</a:t>
            </a:r>
            <a:r>
              <a:rPr lang="en-GB" sz="1200" kern="1200" dirty="0">
                <a:solidFill>
                  <a:schemeClr val="tx1"/>
                </a:solidFill>
                <a:effectLst/>
                <a:latin typeface="+mn-lt"/>
                <a:ea typeface="+mn-ea"/>
                <a:cs typeface="+mn-cs"/>
              </a:rPr>
              <a:t>.  Si </a:t>
            </a:r>
            <a:r>
              <a:rPr lang="en-GB" sz="1200" kern="1200" dirty="0" err="1">
                <a:solidFill>
                  <a:schemeClr val="tx1"/>
                </a:solidFill>
                <a:effectLst/>
                <a:latin typeface="+mn-lt"/>
                <a:ea typeface="+mn-ea"/>
                <a:cs typeface="+mn-cs"/>
              </a:rPr>
              <a:t>cualquier</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parte</a:t>
            </a:r>
            <a:r>
              <a:rPr lang="en-GB" sz="1200" kern="1200" dirty="0">
                <a:solidFill>
                  <a:schemeClr val="tx1"/>
                </a:solidFill>
                <a:effectLst/>
                <a:latin typeface="+mn-lt"/>
                <a:ea typeface="+mn-ea"/>
                <a:cs typeface="+mn-cs"/>
              </a:rPr>
              <a:t> de la Internet no </a:t>
            </a:r>
            <a:r>
              <a:rPr lang="en-GB" sz="1200" kern="1200" dirty="0" err="1">
                <a:solidFill>
                  <a:schemeClr val="tx1"/>
                </a:solidFill>
                <a:effectLst/>
                <a:latin typeface="+mn-lt"/>
                <a:ea typeface="+mn-ea"/>
                <a:cs typeface="+mn-cs"/>
              </a:rPr>
              <a:t>funciona</a:t>
            </a:r>
            <a:r>
              <a:rPr lang="en-GB" sz="1200" kern="1200" dirty="0">
                <a:solidFill>
                  <a:schemeClr val="tx1"/>
                </a:solidFill>
                <a:effectLst/>
                <a:latin typeface="+mn-lt"/>
                <a:ea typeface="+mn-ea"/>
                <a:cs typeface="+mn-cs"/>
              </a:rPr>
              <a:t> bien o se </a:t>
            </a:r>
            <a:r>
              <a:rPr lang="en-GB" sz="1200" kern="1200" dirty="0" err="1">
                <a:solidFill>
                  <a:schemeClr val="tx1"/>
                </a:solidFill>
                <a:effectLst/>
                <a:latin typeface="+mn-lt"/>
                <a:ea typeface="+mn-ea"/>
                <a:cs typeface="+mn-cs"/>
              </a:rPr>
              <a:t>destruye</a:t>
            </a:r>
            <a:r>
              <a:rPr lang="en-GB" sz="1200" kern="1200" dirty="0">
                <a:solidFill>
                  <a:schemeClr val="tx1"/>
                </a:solidFill>
                <a:effectLst/>
                <a:latin typeface="+mn-lt"/>
                <a:ea typeface="+mn-ea"/>
                <a:cs typeface="+mn-cs"/>
              </a:rPr>
              <a:t>, se </a:t>
            </a:r>
            <a:r>
              <a:rPr lang="en-GB" sz="1200" kern="1200" dirty="0" err="1">
                <a:solidFill>
                  <a:schemeClr val="tx1"/>
                </a:solidFill>
                <a:effectLst/>
                <a:latin typeface="+mn-lt"/>
                <a:ea typeface="+mn-ea"/>
                <a:cs typeface="+mn-cs"/>
              </a:rPr>
              <a:t>puede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continuar</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establecer</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comunicación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Nadie</a:t>
            </a:r>
            <a:r>
              <a:rPr lang="en-GB" sz="1200" kern="1200" dirty="0">
                <a:solidFill>
                  <a:schemeClr val="tx1"/>
                </a:solidFill>
                <a:effectLst/>
                <a:latin typeface="+mn-lt"/>
                <a:ea typeface="+mn-ea"/>
                <a:cs typeface="+mn-cs"/>
              </a:rPr>
              <a:t> es el </a:t>
            </a:r>
            <a:r>
              <a:rPr lang="en-GB" sz="1200" kern="1200" dirty="0" err="1">
                <a:solidFill>
                  <a:schemeClr val="tx1"/>
                </a:solidFill>
                <a:effectLst/>
                <a:latin typeface="+mn-lt"/>
                <a:ea typeface="+mn-ea"/>
                <a:cs typeface="+mn-cs"/>
              </a:rPr>
              <a:t>dueño</a:t>
            </a:r>
            <a:r>
              <a:rPr lang="en-GB" sz="1200" kern="1200" dirty="0">
                <a:solidFill>
                  <a:schemeClr val="tx1"/>
                </a:solidFill>
                <a:effectLst/>
                <a:latin typeface="+mn-lt"/>
                <a:ea typeface="+mn-ea"/>
                <a:cs typeface="+mn-cs"/>
              </a:rPr>
              <a:t> de la Internet – </a:t>
            </a:r>
            <a:r>
              <a:rPr lang="en-GB" sz="1200" kern="1200" dirty="0" err="1">
                <a:solidFill>
                  <a:schemeClr val="tx1"/>
                </a:solidFill>
                <a:effectLst/>
                <a:latin typeface="+mn-lt"/>
                <a:ea typeface="+mn-ea"/>
                <a:cs typeface="+mn-cs"/>
              </a:rPr>
              <a:t>ninguna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organización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coporación</a:t>
            </a:r>
            <a:r>
              <a:rPr lang="en-GB" sz="1200" kern="1200" dirty="0">
                <a:solidFill>
                  <a:schemeClr val="tx1"/>
                </a:solidFill>
                <a:effectLst/>
                <a:latin typeface="+mn-lt"/>
                <a:ea typeface="+mn-ea"/>
                <a:cs typeface="+mn-cs"/>
              </a:rPr>
              <a:t> o </a:t>
            </a:r>
            <a:r>
              <a:rPr lang="en-GB" sz="1200" kern="1200" dirty="0" err="1">
                <a:solidFill>
                  <a:schemeClr val="tx1"/>
                </a:solidFill>
                <a:effectLst/>
                <a:latin typeface="+mn-lt"/>
                <a:ea typeface="+mn-ea"/>
                <a:cs typeface="+mn-cs"/>
              </a:rPr>
              <a:t>gobierno</a:t>
            </a:r>
            <a:r>
              <a:rPr lang="en-GB" sz="1200" kern="1200" dirty="0">
                <a:solidFill>
                  <a:schemeClr val="tx1"/>
                </a:solidFill>
                <a:effectLst/>
                <a:latin typeface="+mn-lt"/>
                <a:ea typeface="+mn-ea"/>
                <a:cs typeface="+mn-cs"/>
              </a:rPr>
              <a:t>.  </a:t>
            </a:r>
            <a:endParaRPr lang="en-GB" sz="1200" kern="1200" dirty="0">
              <a:solidFill>
                <a:schemeClr val="tx1"/>
              </a:solidFill>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La </a:t>
            </a:r>
            <a:r>
              <a:rPr lang="en-GB" sz="1200" kern="1200" dirty="0" err="1">
                <a:solidFill>
                  <a:schemeClr val="tx1"/>
                </a:solidFill>
                <a:effectLst/>
                <a:latin typeface="+mn-lt"/>
                <a:ea typeface="+mn-ea"/>
                <a:cs typeface="+mn-cs"/>
              </a:rPr>
              <a:t>mayoría</a:t>
            </a:r>
            <a:r>
              <a:rPr lang="en-GB" sz="1200" kern="1200" dirty="0">
                <a:solidFill>
                  <a:schemeClr val="tx1"/>
                </a:solidFill>
                <a:effectLst/>
                <a:latin typeface="+mn-lt"/>
                <a:ea typeface="+mn-ea"/>
                <a:cs typeface="+mn-cs"/>
              </a:rPr>
              <a:t> de las redes de </a:t>
            </a:r>
            <a:r>
              <a:rPr lang="en-GB" sz="1200" kern="1200" dirty="0" err="1">
                <a:solidFill>
                  <a:schemeClr val="tx1"/>
                </a:solidFill>
                <a:effectLst/>
                <a:latin typeface="+mn-lt"/>
                <a:ea typeface="+mn-ea"/>
                <a:cs typeface="+mn-cs"/>
              </a:rPr>
              <a:t>información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moderna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como</a:t>
            </a:r>
            <a:r>
              <a:rPr lang="en-GB" sz="1200" kern="1200" dirty="0">
                <a:solidFill>
                  <a:schemeClr val="tx1"/>
                </a:solidFill>
                <a:effectLst/>
                <a:latin typeface="+mn-lt"/>
                <a:ea typeface="+mn-ea"/>
                <a:cs typeface="+mn-cs"/>
              </a:rPr>
              <a:t> la Internet se </a:t>
            </a:r>
            <a:r>
              <a:rPr lang="en-GB" sz="1200" kern="1200" dirty="0" err="1">
                <a:solidFill>
                  <a:schemeClr val="tx1"/>
                </a:solidFill>
                <a:effectLst/>
                <a:latin typeface="+mn-lt"/>
                <a:ea typeface="+mn-ea"/>
                <a:cs typeface="+mn-cs"/>
              </a:rPr>
              <a:t>describen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como</a:t>
            </a:r>
            <a:r>
              <a:rPr lang="en-GB" sz="1200" kern="1200" dirty="0">
                <a:solidFill>
                  <a:schemeClr val="tx1"/>
                </a:solidFill>
                <a:effectLst/>
                <a:latin typeface="+mn-lt"/>
                <a:ea typeface="+mn-ea"/>
                <a:cs typeface="+mn-cs"/>
              </a:rPr>
              <a:t> “connectionless” o una “</a:t>
            </a:r>
            <a:r>
              <a:rPr lang="en-GB" sz="1200" kern="1200" dirty="0" err="1">
                <a:solidFill>
                  <a:schemeClr val="tx1"/>
                </a:solidFill>
                <a:effectLst/>
                <a:latin typeface="+mn-lt"/>
                <a:ea typeface="+mn-ea"/>
                <a:cs typeface="+mn-cs"/>
              </a:rPr>
              <a:t>conección</a:t>
            </a:r>
            <a:r>
              <a:rPr lang="en-GB" sz="1200" kern="1200" dirty="0">
                <a:solidFill>
                  <a:schemeClr val="tx1"/>
                </a:solidFill>
                <a:effectLst/>
                <a:latin typeface="+mn-lt"/>
                <a:ea typeface="+mn-ea"/>
                <a:cs typeface="+mn-cs"/>
              </a:rPr>
              <a:t> no </a:t>
            </a:r>
            <a:r>
              <a:rPr lang="en-GB" sz="1200" kern="1200" dirty="0" err="1">
                <a:solidFill>
                  <a:schemeClr val="tx1"/>
                </a:solidFill>
                <a:effectLst/>
                <a:latin typeface="+mn-lt"/>
                <a:ea typeface="+mn-ea"/>
                <a:cs typeface="+mn-cs"/>
              </a:rPr>
              <a:t>orientada</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conexión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datagrama</a:t>
            </a:r>
            <a:r>
              <a:rPr lang="en-GB" sz="1200" kern="1200" dirty="0">
                <a:solidFill>
                  <a:schemeClr val="tx1"/>
                </a:solidFill>
                <a:effectLst/>
                <a:latin typeface="+mn-lt"/>
                <a:ea typeface="+mn-ea"/>
                <a:cs typeface="+mn-cs"/>
              </a:rPr>
              <a:t>)” o “packet switched” o “</a:t>
            </a:r>
            <a:r>
              <a:rPr lang="en-GB" sz="1200" kern="1200" dirty="0" err="1">
                <a:solidFill>
                  <a:schemeClr val="tx1"/>
                </a:solidFill>
                <a:effectLst/>
                <a:latin typeface="+mn-lt"/>
                <a:ea typeface="+mn-ea"/>
                <a:cs typeface="+mn-cs"/>
              </a:rPr>
              <a:t>conmutación</a:t>
            </a:r>
            <a:r>
              <a:rPr lang="en-GB" sz="1200" kern="1200" dirty="0">
                <a:solidFill>
                  <a:schemeClr val="tx1"/>
                </a:solidFill>
                <a:effectLst/>
                <a:latin typeface="+mn-lt"/>
                <a:ea typeface="+mn-ea"/>
                <a:cs typeface="+mn-cs"/>
              </a:rPr>
              <a:t> de </a:t>
            </a:r>
            <a:r>
              <a:rPr lang="en-GB" sz="1200" kern="1200" dirty="0" err="1">
                <a:solidFill>
                  <a:schemeClr val="tx1"/>
                </a:solidFill>
                <a:effectLst/>
                <a:latin typeface="+mn-lt"/>
                <a:ea typeface="+mn-ea"/>
                <a:cs typeface="+mn-cs"/>
              </a:rPr>
              <a:t>paquetes</a:t>
            </a:r>
            <a:r>
              <a:rPr lang="en-GB" sz="1200" kern="1200" dirty="0">
                <a:solidFill>
                  <a:schemeClr val="tx1"/>
                </a:solidFill>
                <a:effectLst/>
                <a:latin typeface="+mn-lt"/>
                <a:ea typeface="+mn-ea"/>
                <a:cs typeface="+mn-cs"/>
              </a:rPr>
              <a:t>”.  El </a:t>
            </a:r>
            <a:r>
              <a:rPr lang="en-GB" sz="1200" kern="1200" dirty="0" err="1">
                <a:solidFill>
                  <a:schemeClr val="tx1"/>
                </a:solidFill>
                <a:effectLst/>
                <a:latin typeface="+mn-lt"/>
                <a:ea typeface="+mn-ea"/>
                <a:cs typeface="+mn-cs"/>
              </a:rPr>
              <a:t>tráfico</a:t>
            </a:r>
            <a:r>
              <a:rPr lang="en-GB" sz="1200" kern="1200" dirty="0">
                <a:solidFill>
                  <a:schemeClr val="tx1"/>
                </a:solidFill>
                <a:effectLst/>
                <a:latin typeface="+mn-lt"/>
                <a:ea typeface="+mn-ea"/>
                <a:cs typeface="+mn-cs"/>
              </a:rPr>
              <a:t> se divide </a:t>
            </a:r>
            <a:r>
              <a:rPr lang="en-GB" sz="1200" kern="1200" dirty="0" err="1">
                <a:solidFill>
                  <a:schemeClr val="tx1"/>
                </a:solidFill>
                <a:effectLst/>
                <a:latin typeface="+mn-lt"/>
                <a:ea typeface="+mn-ea"/>
                <a:cs typeface="+mn-cs"/>
              </a:rPr>
              <a:t>en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pequeños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paquetes</a:t>
            </a:r>
            <a:r>
              <a:rPr lang="en-GB" sz="1200" kern="1200" dirty="0">
                <a:solidFill>
                  <a:schemeClr val="tx1"/>
                </a:solidFill>
                <a:effectLst/>
                <a:latin typeface="+mn-lt"/>
                <a:ea typeface="+mn-ea"/>
                <a:cs typeface="+mn-cs"/>
              </a:rPr>
              <a:t> que </a:t>
            </a:r>
            <a:r>
              <a:rPr lang="en-GB" sz="1200" kern="1200" dirty="0" err="1">
                <a:solidFill>
                  <a:schemeClr val="tx1"/>
                </a:solidFill>
                <a:effectLst/>
                <a:latin typeface="+mn-lt"/>
                <a:ea typeface="+mn-ea"/>
                <a:cs typeface="+mn-cs"/>
              </a:rPr>
              <a:t>buscan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su</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propio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camino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desde</a:t>
            </a:r>
            <a:r>
              <a:rPr lang="en-GB" sz="1200" kern="1200" dirty="0">
                <a:solidFill>
                  <a:schemeClr val="tx1"/>
                </a:solidFill>
                <a:effectLst/>
                <a:latin typeface="+mn-lt"/>
                <a:ea typeface="+mn-ea"/>
                <a:cs typeface="+mn-cs"/>
              </a:rPr>
              <a:t> el </a:t>
            </a:r>
            <a:r>
              <a:rPr lang="en-GB" sz="1200" kern="1200" dirty="0" err="1">
                <a:solidFill>
                  <a:schemeClr val="tx1"/>
                </a:solidFill>
                <a:effectLst/>
                <a:latin typeface="+mn-lt"/>
                <a:ea typeface="+mn-ea"/>
                <a:cs typeface="+mn-cs"/>
              </a:rPr>
              <a:t>emisor</a:t>
            </a:r>
            <a:r>
              <a:rPr lang="en-GB" sz="1200" kern="1200" dirty="0">
                <a:solidFill>
                  <a:schemeClr val="tx1"/>
                </a:solidFill>
                <a:effectLst/>
                <a:latin typeface="+mn-lt"/>
                <a:ea typeface="+mn-ea"/>
                <a:cs typeface="+mn-cs"/>
              </a:rPr>
              <a:t> hasta al receptor.  </a:t>
            </a:r>
            <a:r>
              <a:rPr lang="en-GB" sz="1200" kern="1200" dirty="0" err="1">
                <a:solidFill>
                  <a:schemeClr val="tx1"/>
                </a:solidFill>
                <a:effectLst/>
                <a:latin typeface="+mn-lt"/>
                <a:ea typeface="+mn-ea"/>
                <a:cs typeface="+mn-cs"/>
              </a:rPr>
              <a:t>Todos</a:t>
            </a:r>
            <a:r>
              <a:rPr lang="en-GB" sz="1200" kern="1200" dirty="0">
                <a:solidFill>
                  <a:schemeClr val="tx1"/>
                </a:solidFill>
                <a:effectLst/>
                <a:latin typeface="+mn-lt"/>
                <a:ea typeface="+mn-ea"/>
                <a:cs typeface="+mn-cs"/>
              </a:rPr>
              <a:t> no </a:t>
            </a:r>
            <a:r>
              <a:rPr lang="en-GB" sz="1200" kern="1200" dirty="0" err="1">
                <a:solidFill>
                  <a:schemeClr val="tx1"/>
                </a:solidFill>
                <a:effectLst/>
                <a:latin typeface="+mn-lt"/>
                <a:ea typeface="+mn-ea"/>
                <a:cs typeface="+mn-cs"/>
              </a:rPr>
              <a:t>siguen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todos</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misma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ruta</a:t>
            </a:r>
            <a:r>
              <a:rPr lang="en-GB" sz="1200" kern="1200" dirty="0">
                <a:solidFill>
                  <a:schemeClr val="tx1"/>
                </a:solidFill>
                <a:effectLst/>
                <a:latin typeface="+mn-lt"/>
                <a:ea typeface="+mn-ea"/>
                <a:cs typeface="+mn-cs"/>
              </a:rPr>
              <a:t> y se </a:t>
            </a:r>
            <a:r>
              <a:rPr lang="en-GB" sz="1200" kern="1200" dirty="0" err="1">
                <a:solidFill>
                  <a:schemeClr val="tx1"/>
                </a:solidFill>
                <a:effectLst/>
                <a:latin typeface="+mn-lt"/>
                <a:ea typeface="+mn-ea"/>
                <a:cs typeface="+mn-cs"/>
              </a:rPr>
              <a:t>unen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juntos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nuevamente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cuando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alcanzan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su</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destino</a:t>
            </a:r>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La </a:t>
            </a:r>
            <a:r>
              <a:rPr lang="en-US" sz="1200" kern="1200" dirty="0" err="1">
                <a:solidFill>
                  <a:schemeClr val="tx1"/>
                </a:solidFill>
                <a:effectLst/>
                <a:latin typeface="+mn-lt"/>
                <a:ea typeface="+mn-ea"/>
                <a:cs typeface="+mn-cs"/>
              </a:rPr>
              <a:t>mayoría</a:t>
            </a:r>
            <a:r>
              <a:rPr lang="en-US" sz="1200" kern="1200" dirty="0">
                <a:solidFill>
                  <a:schemeClr val="tx1"/>
                </a:solidFill>
                <a:effectLst/>
                <a:latin typeface="+mn-lt"/>
                <a:ea typeface="+mn-ea"/>
                <a:cs typeface="+mn-cs"/>
              </a:rPr>
              <a:t> de las personas se </a:t>
            </a:r>
            <a:r>
              <a:rPr lang="en-US" sz="1200" kern="1200" dirty="0" err="1">
                <a:solidFill>
                  <a:schemeClr val="tx1"/>
                </a:solidFill>
                <a:effectLst/>
                <a:latin typeface="+mn-lt"/>
                <a:ea typeface="+mn-ea"/>
                <a:cs typeface="+mn-cs"/>
              </a:rPr>
              <a:t>conectan</a:t>
            </a:r>
            <a:r>
              <a:rPr lang="en-US" sz="1200" kern="1200" dirty="0">
                <a:solidFill>
                  <a:schemeClr val="tx1"/>
                </a:solidFill>
                <a:effectLst/>
                <a:latin typeface="+mn-lt"/>
                <a:ea typeface="+mn-ea"/>
                <a:cs typeface="+mn-cs"/>
              </a:rPr>
              <a:t> a la Internet a </a:t>
            </a:r>
            <a:r>
              <a:rPr lang="en-US" sz="1200" kern="1200" dirty="0" err="1">
                <a:solidFill>
                  <a:schemeClr val="tx1"/>
                </a:solidFill>
                <a:effectLst/>
                <a:latin typeface="+mn-lt"/>
                <a:ea typeface="+mn-ea"/>
                <a:cs typeface="+mn-cs"/>
              </a:rPr>
              <a:t>través</a:t>
            </a:r>
            <a:r>
              <a:rPr lang="en-US" sz="1200" kern="1200" dirty="0">
                <a:solidFill>
                  <a:schemeClr val="tx1"/>
                </a:solidFill>
                <a:effectLst/>
                <a:latin typeface="+mn-lt"/>
                <a:ea typeface="+mn-ea"/>
                <a:cs typeface="+mn-cs"/>
              </a:rPr>
              <a:t> de un </a:t>
            </a:r>
            <a:r>
              <a:rPr lang="en-US" sz="1200" kern="1200" dirty="0" err="1">
                <a:solidFill>
                  <a:schemeClr val="tx1"/>
                </a:solidFill>
                <a:effectLst/>
                <a:latin typeface="+mn-lt"/>
                <a:ea typeface="+mn-ea"/>
                <a:cs typeface="+mn-cs"/>
              </a:rPr>
              <a:t>Proveedor</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Servicio</a:t>
            </a:r>
            <a:r>
              <a:rPr lang="en-US" sz="1200" kern="1200" dirty="0">
                <a:solidFill>
                  <a:schemeClr val="tx1"/>
                </a:solidFill>
                <a:effectLst/>
                <a:latin typeface="+mn-lt"/>
                <a:ea typeface="+mn-ea"/>
                <a:cs typeface="+mn-cs"/>
              </a:rPr>
              <a:t> de Internet (ISP).  </a:t>
            </a:r>
            <a:r>
              <a:rPr lang="en-US" sz="1200" kern="1200" dirty="0" err="1">
                <a:solidFill>
                  <a:schemeClr val="tx1"/>
                </a:solidFill>
                <a:effectLst/>
                <a:latin typeface="+mn-lt"/>
                <a:ea typeface="+mn-ea"/>
                <a:cs typeface="+mn-cs"/>
              </a:rPr>
              <a:t>Estas</a:t>
            </a:r>
            <a:r>
              <a:rPr lang="en-US" sz="1200" kern="1200" dirty="0">
                <a:solidFill>
                  <a:schemeClr val="tx1"/>
                </a:solidFill>
                <a:effectLst/>
                <a:latin typeface="+mn-lt"/>
                <a:ea typeface="+mn-ea"/>
                <a:cs typeface="+mn-cs"/>
              </a:rPr>
              <a:t> son </a:t>
            </a:r>
            <a:r>
              <a:rPr lang="en-US" sz="1200" kern="1200" dirty="0" err="1">
                <a:solidFill>
                  <a:schemeClr val="tx1"/>
                </a:solidFill>
                <a:effectLst/>
                <a:latin typeface="+mn-lt"/>
                <a:ea typeface="+mn-ea"/>
                <a:cs typeface="+mn-cs"/>
              </a:rPr>
              <a:t>organizaciones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comerciales</a:t>
            </a:r>
            <a:r>
              <a:rPr lang="en-US" sz="1200" kern="1200" dirty="0">
                <a:solidFill>
                  <a:schemeClr val="tx1"/>
                </a:solidFill>
                <a:effectLst/>
                <a:latin typeface="+mn-lt"/>
                <a:ea typeface="+mn-ea"/>
                <a:cs typeface="+mn-cs"/>
              </a:rPr>
              <a:t> que </a:t>
            </a:r>
            <a:r>
              <a:rPr lang="en-US" sz="1200" kern="1200" dirty="0" err="1">
                <a:solidFill>
                  <a:schemeClr val="tx1"/>
                </a:solidFill>
                <a:effectLst/>
                <a:latin typeface="+mn-lt"/>
                <a:ea typeface="+mn-ea"/>
                <a:cs typeface="+mn-cs"/>
              </a:rPr>
              <a:t>alquilan</a:t>
            </a:r>
            <a:r>
              <a:rPr lang="en-US" sz="1200" kern="1200" dirty="0">
                <a:solidFill>
                  <a:schemeClr val="tx1"/>
                </a:solidFill>
                <a:effectLst/>
                <a:latin typeface="+mn-lt"/>
                <a:ea typeface="+mn-ea"/>
                <a:cs typeface="+mn-cs"/>
              </a:rPr>
              <a:t> el </a:t>
            </a:r>
            <a:r>
              <a:rPr lang="en-US" sz="1200" kern="1200" dirty="0" err="1">
                <a:solidFill>
                  <a:schemeClr val="tx1"/>
                </a:solidFill>
                <a:effectLst/>
                <a:latin typeface="+mn-lt"/>
                <a:ea typeface="+mn-ea"/>
                <a:cs typeface="+mn-cs"/>
              </a:rPr>
              <a:t>espacio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físico</a:t>
            </a:r>
            <a:r>
              <a:rPr lang="en-US" sz="1200" kern="1200" dirty="0">
                <a:solidFill>
                  <a:schemeClr val="tx1"/>
                </a:solidFill>
                <a:effectLst/>
                <a:latin typeface="+mn-lt"/>
                <a:ea typeface="+mn-ea"/>
                <a:cs typeface="+mn-cs"/>
              </a:rPr>
              <a:t>.  ¿Por </a:t>
            </a:r>
            <a:r>
              <a:rPr lang="en-US" sz="1200" kern="1200" dirty="0" err="1">
                <a:solidFill>
                  <a:schemeClr val="tx1"/>
                </a:solidFill>
                <a:effectLst/>
                <a:latin typeface="+mn-lt"/>
                <a:ea typeface="+mn-ea"/>
                <a:cs typeface="+mn-cs"/>
              </a:rPr>
              <a:t>cuánto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tiempo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guardan</a:t>
            </a:r>
            <a:r>
              <a:rPr lang="en-US" sz="1200" kern="1200" dirty="0">
                <a:solidFill>
                  <a:schemeClr val="tx1"/>
                </a:solidFill>
                <a:effectLst/>
                <a:latin typeface="+mn-lt"/>
                <a:ea typeface="+mn-ea"/>
                <a:cs typeface="+mn-cs"/>
              </a:rPr>
              <a:t> los </a:t>
            </a:r>
            <a:r>
              <a:rPr lang="en-US" sz="1200" kern="1200" dirty="0" err="1">
                <a:solidFill>
                  <a:schemeClr val="tx1"/>
                </a:solidFill>
                <a:effectLst/>
                <a:latin typeface="+mn-lt"/>
                <a:ea typeface="+mn-ea"/>
                <a:cs typeface="+mn-cs"/>
              </a:rPr>
              <a:t>registros</a:t>
            </a:r>
            <a:r>
              <a:rPr lang="en-US" sz="1200" kern="1200" dirty="0">
                <a:solidFill>
                  <a:schemeClr val="tx1"/>
                </a:solidFill>
                <a:effectLst/>
                <a:latin typeface="+mn-lt"/>
                <a:ea typeface="+mn-ea"/>
                <a:cs typeface="+mn-cs"/>
              </a:rPr>
              <a:t>?  Hay </a:t>
            </a:r>
            <a:r>
              <a:rPr lang="en-US" sz="1200" kern="1200" dirty="0" err="1">
                <a:solidFill>
                  <a:schemeClr val="tx1"/>
                </a:solidFill>
                <a:effectLst/>
                <a:latin typeface="+mn-lt"/>
                <a:ea typeface="+mn-ea"/>
                <a:cs typeface="+mn-cs"/>
              </a:rPr>
              <a:t>cuestiones</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protección</a:t>
            </a:r>
            <a:r>
              <a:rPr lang="en-US" sz="1200" kern="1200" dirty="0">
                <a:solidFill>
                  <a:schemeClr val="tx1"/>
                </a:solidFill>
                <a:effectLst/>
                <a:latin typeface="+mn-lt"/>
                <a:ea typeface="+mn-ea"/>
                <a:cs typeface="+mn-cs"/>
              </a:rPr>
              <a:t> de la </a:t>
            </a:r>
            <a:r>
              <a:rPr lang="en-US" sz="1200" kern="1200" dirty="0" err="1">
                <a:solidFill>
                  <a:schemeClr val="tx1"/>
                </a:solidFill>
                <a:effectLst/>
                <a:latin typeface="+mn-lt"/>
                <a:ea typeface="+mn-ea"/>
                <a:cs typeface="+mn-cs"/>
              </a:rPr>
              <a:t>información</a:t>
            </a:r>
            <a:r>
              <a:rPr lang="en-US" sz="1200" kern="1200" dirty="0">
                <a:solidFill>
                  <a:schemeClr val="tx1"/>
                </a:solidFill>
                <a:effectLst/>
                <a:latin typeface="+mn-lt"/>
                <a:ea typeface="+mn-ea"/>
                <a:cs typeface="+mn-cs"/>
              </a:rPr>
              <a:t> legal o </a:t>
            </a:r>
            <a:r>
              <a:rPr lang="en-US" sz="1200" kern="1200" dirty="0" err="1">
                <a:solidFill>
                  <a:schemeClr val="tx1"/>
                </a:solidFill>
                <a:effectLst/>
                <a:latin typeface="+mn-lt"/>
                <a:ea typeface="+mn-ea"/>
                <a:cs typeface="+mn-cs"/>
              </a:rPr>
              <a:t>privacidad</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nacional</a:t>
            </a:r>
            <a:r>
              <a:rPr lang="en-US" sz="1200" kern="1200" dirty="0">
                <a:solidFill>
                  <a:schemeClr val="tx1"/>
                </a:solidFill>
                <a:effectLst/>
                <a:latin typeface="+mn-lt"/>
                <a:ea typeface="+mn-ea"/>
                <a:cs typeface="+mn-cs"/>
              </a:rPr>
              <a:t> e </a:t>
            </a:r>
            <a:r>
              <a:rPr lang="en-US" sz="1200" kern="1200" dirty="0" err="1">
                <a:solidFill>
                  <a:schemeClr val="tx1"/>
                </a:solidFill>
                <a:effectLst/>
                <a:latin typeface="+mn-lt"/>
                <a:ea typeface="+mn-ea"/>
                <a:cs typeface="+mn-cs"/>
              </a:rPr>
              <a:t>internacional</a:t>
            </a:r>
            <a:r>
              <a:rPr lang="en-US" sz="1200" kern="1200" dirty="0">
                <a:solidFill>
                  <a:schemeClr val="tx1"/>
                </a:solidFill>
                <a:effectLst/>
                <a:latin typeface="+mn-lt"/>
                <a:ea typeface="+mn-ea"/>
                <a:cs typeface="+mn-cs"/>
              </a:rPr>
              <a:t> que </a:t>
            </a:r>
            <a:r>
              <a:rPr lang="en-US" sz="1200" kern="1200" dirty="0" err="1">
                <a:solidFill>
                  <a:schemeClr val="tx1"/>
                </a:solidFill>
                <a:effectLst/>
                <a:latin typeface="+mn-lt"/>
                <a:ea typeface="+mn-ea"/>
                <a:cs typeface="+mn-cs"/>
              </a:rPr>
              <a:t>tienen</a:t>
            </a:r>
            <a:r>
              <a:rPr lang="en-US" sz="1200" kern="1200" dirty="0">
                <a:solidFill>
                  <a:schemeClr val="tx1"/>
                </a:solidFill>
                <a:effectLst/>
                <a:latin typeface="+mn-lt"/>
                <a:ea typeface="+mn-ea"/>
                <a:cs typeface="+mn-cs"/>
              </a:rPr>
              <a:t> un </a:t>
            </a:r>
            <a:r>
              <a:rPr lang="en-US" sz="1200" kern="1200" dirty="0" err="1">
                <a:solidFill>
                  <a:schemeClr val="tx1"/>
                </a:solidFill>
                <a:effectLst/>
                <a:latin typeface="+mn-lt"/>
                <a:ea typeface="+mn-ea"/>
                <a:cs typeface="+mn-cs"/>
              </a:rPr>
              <a:t>impacto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cómo</a:t>
            </a:r>
            <a:r>
              <a:rPr lang="en-US" sz="1200" kern="1200" dirty="0">
                <a:solidFill>
                  <a:schemeClr val="tx1"/>
                </a:solidFill>
                <a:effectLst/>
                <a:latin typeface="+mn-lt"/>
                <a:ea typeface="+mn-ea"/>
                <a:cs typeface="+mn-cs"/>
              </a:rPr>
              <a:t> los ISP </a:t>
            </a:r>
            <a:r>
              <a:rPr lang="en-US" sz="1200" kern="1200" dirty="0" err="1">
                <a:solidFill>
                  <a:schemeClr val="tx1"/>
                </a:solidFill>
                <a:effectLst/>
                <a:latin typeface="+mn-lt"/>
                <a:ea typeface="+mn-ea"/>
                <a:cs typeface="+mn-cs"/>
              </a:rPr>
              <a:t>pueden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retener</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información</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datos</a:t>
            </a:r>
            <a:r>
              <a:rPr lang="en-US" sz="1200" kern="1200" dirty="0">
                <a:solidFill>
                  <a:schemeClr val="tx1"/>
                </a:solidFill>
                <a:effectLst/>
                <a:latin typeface="+mn-lt"/>
                <a:ea typeface="+mn-ea"/>
                <a:cs typeface="+mn-cs"/>
              </a:rPr>
              <a:t> largos. </a:t>
            </a:r>
            <a:r>
              <a:rPr lang="en-US" sz="1200" kern="1200" dirty="0" err="1">
                <a:solidFill>
                  <a:schemeClr val="tx1"/>
                </a:solidFill>
                <a:effectLst/>
                <a:latin typeface="+mn-lt"/>
                <a:ea typeface="+mn-ea"/>
                <a:cs typeface="+mn-cs"/>
              </a:rPr>
              <a:t>Esto</a:t>
            </a:r>
            <a:r>
              <a:rPr lang="en-US" sz="1200" kern="1200" dirty="0">
                <a:solidFill>
                  <a:schemeClr val="tx1"/>
                </a:solidFill>
                <a:effectLst/>
                <a:latin typeface="+mn-lt"/>
                <a:ea typeface="+mn-ea"/>
                <a:cs typeface="+mn-cs"/>
              </a:rPr>
              <a:t> por </a:t>
            </a:r>
            <a:r>
              <a:rPr lang="en-US" sz="1200" kern="1200" dirty="0" err="1">
                <a:solidFill>
                  <a:schemeClr val="tx1"/>
                </a:solidFill>
                <a:effectLst/>
                <a:latin typeface="+mn-lt"/>
                <a:ea typeface="+mn-ea"/>
                <a:cs typeface="+mn-cs"/>
              </a:rPr>
              <a:t>supuesto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tiene</a:t>
            </a:r>
            <a:r>
              <a:rPr lang="en-US" sz="1200" kern="1200" dirty="0">
                <a:solidFill>
                  <a:schemeClr val="tx1"/>
                </a:solidFill>
                <a:effectLst/>
                <a:latin typeface="+mn-lt"/>
                <a:ea typeface="+mn-ea"/>
                <a:cs typeface="+mn-cs"/>
              </a:rPr>
              <a:t> un </a:t>
            </a:r>
            <a:r>
              <a:rPr lang="en-US" sz="1200" kern="1200" dirty="0" err="1">
                <a:solidFill>
                  <a:schemeClr val="tx1"/>
                </a:solidFill>
                <a:effectLst/>
                <a:latin typeface="+mn-lt"/>
                <a:ea typeface="+mn-ea"/>
                <a:cs typeface="+mn-cs"/>
              </a:rPr>
              <a:t>impacto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habilidad</a:t>
            </a:r>
            <a:r>
              <a:rPr lang="en-US" sz="1200" kern="1200" dirty="0">
                <a:solidFill>
                  <a:schemeClr val="tx1"/>
                </a:solidFill>
                <a:effectLst/>
                <a:latin typeface="+mn-lt"/>
                <a:ea typeface="+mn-ea"/>
                <a:cs typeface="+mn-cs"/>
              </a:rPr>
              <a:t> que los </a:t>
            </a:r>
            <a:r>
              <a:rPr lang="en-US" sz="1200" kern="1200" dirty="0" err="1">
                <a:solidFill>
                  <a:schemeClr val="tx1"/>
                </a:solidFill>
                <a:effectLst/>
                <a:latin typeface="+mn-lt"/>
                <a:ea typeface="+mn-ea"/>
                <a:cs typeface="+mn-cs"/>
              </a:rPr>
              <a:t>oficiales</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justicia</a:t>
            </a:r>
            <a:r>
              <a:rPr lang="en-US" sz="1200" kern="1200" dirty="0">
                <a:solidFill>
                  <a:schemeClr val="tx1"/>
                </a:solidFill>
                <a:effectLst/>
                <a:latin typeface="+mn-lt"/>
                <a:ea typeface="+mn-ea"/>
                <a:cs typeface="+mn-cs"/>
              </a:rPr>
              <a:t> penal </a:t>
            </a:r>
            <a:r>
              <a:rPr lang="en-US" sz="1200" kern="1200" dirty="0" err="1">
                <a:solidFill>
                  <a:schemeClr val="tx1"/>
                </a:solidFill>
                <a:effectLst/>
                <a:latin typeface="+mn-lt"/>
                <a:ea typeface="+mn-ea"/>
                <a:cs typeface="+mn-cs"/>
              </a:rPr>
              <a:t>tienen</a:t>
            </a:r>
            <a:r>
              <a:rPr lang="en-US" sz="1200" kern="1200" dirty="0">
                <a:solidFill>
                  <a:schemeClr val="tx1"/>
                </a:solidFill>
                <a:effectLst/>
                <a:latin typeface="+mn-lt"/>
                <a:ea typeface="+mn-ea"/>
                <a:cs typeface="+mn-cs"/>
              </a:rPr>
              <a:t> para </a:t>
            </a:r>
            <a:r>
              <a:rPr lang="en-US" sz="1200" kern="1200" dirty="0" err="1">
                <a:solidFill>
                  <a:schemeClr val="tx1"/>
                </a:solidFill>
                <a:effectLst/>
                <a:latin typeface="+mn-lt"/>
                <a:ea typeface="+mn-ea"/>
                <a:cs typeface="+mn-cs"/>
              </a:rPr>
              <a:t>proteger</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prueba</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estos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recursos</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conexión</a:t>
            </a:r>
            <a:r>
              <a:rPr lang="en-US" sz="1200" kern="1200" dirty="0">
                <a:solidFill>
                  <a:schemeClr val="tx1"/>
                </a:solidFill>
                <a:effectLst/>
                <a:latin typeface="+mn-lt"/>
                <a:ea typeface="+mn-ea"/>
                <a:cs typeface="+mn-cs"/>
              </a:rPr>
              <a:t> se </a:t>
            </a:r>
            <a:r>
              <a:rPr lang="en-US" sz="1200" kern="1200" dirty="0" err="1">
                <a:solidFill>
                  <a:schemeClr val="tx1"/>
                </a:solidFill>
                <a:effectLst/>
                <a:latin typeface="+mn-lt"/>
                <a:ea typeface="+mn-ea"/>
                <a:cs typeface="+mn-cs"/>
              </a:rPr>
              <a:t>realiza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normalmente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mediante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uno</a:t>
            </a:r>
            <a:r>
              <a:rPr lang="en-US" sz="1200" kern="1200" dirty="0">
                <a:solidFill>
                  <a:schemeClr val="tx1"/>
                </a:solidFill>
                <a:effectLst/>
                <a:latin typeface="+mn-lt"/>
                <a:ea typeface="+mn-ea"/>
                <a:cs typeface="+mn-cs"/>
              </a:rPr>
              <a:t> de los </a:t>
            </a:r>
            <a:r>
              <a:rPr lang="en-US" sz="1200" kern="1200" dirty="0" err="1">
                <a:solidFill>
                  <a:schemeClr val="tx1"/>
                </a:solidFill>
                <a:effectLst/>
                <a:latin typeface="+mn-lt"/>
                <a:ea typeface="+mn-ea"/>
                <a:cs typeface="+mn-cs"/>
              </a:rPr>
              <a:t>siguientes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métodos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Conexión</a:t>
            </a:r>
            <a:r>
              <a:rPr lang="en-US" sz="1200" kern="1200" dirty="0">
                <a:solidFill>
                  <a:schemeClr val="tx1"/>
                </a:solidFill>
                <a:effectLst/>
                <a:latin typeface="+mn-lt"/>
                <a:ea typeface="+mn-ea"/>
                <a:cs typeface="+mn-cs"/>
              </a:rPr>
              <a:t>, Banda </a:t>
            </a:r>
            <a:r>
              <a:rPr lang="en-US" sz="1200" kern="1200" dirty="0" err="1">
                <a:solidFill>
                  <a:schemeClr val="tx1"/>
                </a:solidFill>
                <a:effectLst/>
                <a:latin typeface="+mn-lt"/>
                <a:ea typeface="+mn-ea"/>
                <a:cs typeface="+mn-cs"/>
              </a:rPr>
              <a:t>Ancha</a:t>
            </a:r>
            <a:r>
              <a:rPr lang="en-US" sz="1200" kern="1200" dirty="0">
                <a:solidFill>
                  <a:schemeClr val="tx1"/>
                </a:solidFill>
                <a:effectLst/>
                <a:latin typeface="+mn-lt"/>
                <a:ea typeface="+mn-ea"/>
                <a:cs typeface="+mn-cs"/>
              </a:rPr>
              <a:t> (ADSL), ISDN, Cable, </a:t>
            </a:r>
            <a:r>
              <a:rPr lang="en-US" sz="1200" kern="1200" dirty="0" err="1">
                <a:solidFill>
                  <a:schemeClr val="tx1"/>
                </a:solidFill>
                <a:effectLst/>
                <a:latin typeface="+mn-lt"/>
                <a:ea typeface="+mn-ea"/>
                <a:cs typeface="+mn-cs"/>
              </a:rPr>
              <a:t>hotspost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inalámbrico</a:t>
            </a:r>
            <a:r>
              <a:rPr lang="en-US" sz="1200" kern="1200" dirty="0">
                <a:solidFill>
                  <a:schemeClr val="tx1"/>
                </a:solidFill>
                <a:effectLst/>
                <a:latin typeface="+mn-lt"/>
                <a:ea typeface="+mn-ea"/>
                <a:cs typeface="+mn-cs"/>
              </a:rPr>
              <a:t> o </a:t>
            </a:r>
            <a:r>
              <a:rPr lang="en-US" sz="1200" kern="1200" dirty="0" err="1">
                <a:solidFill>
                  <a:schemeClr val="tx1"/>
                </a:solidFill>
                <a:effectLst/>
                <a:latin typeface="+mn-lt"/>
                <a:ea typeface="+mn-ea"/>
                <a:cs typeface="+mn-cs"/>
              </a:rPr>
              <a:t>satélite</a:t>
            </a:r>
            <a:r>
              <a:rPr lang="en-US" sz="1200" kern="1200" dirty="0">
                <a:solidFill>
                  <a:schemeClr val="tx1"/>
                </a:solidFill>
                <a:effectLst/>
                <a:latin typeface="+mn-lt"/>
                <a:ea typeface="+mn-ea"/>
                <a:cs typeface="+mn-cs"/>
              </a:rPr>
              <a:t>. </a:t>
            </a:r>
          </a:p>
          <a:p>
            <a:endParaRPr lang="en-GB" sz="1200" kern="1200" dirty="0">
              <a:solidFill>
                <a:schemeClr val="tx1"/>
              </a:solidFill>
              <a:latin typeface="+mn-lt"/>
              <a:ea typeface="+mn-ea"/>
              <a:cs typeface="+mn-cs"/>
            </a:endParaRPr>
          </a:p>
          <a:p>
            <a:r>
              <a:rPr lang="en-GB" sz="1200" kern="1200" dirty="0">
                <a:solidFill>
                  <a:schemeClr val="tx1"/>
                </a:solidFill>
                <a:latin typeface="+mn-lt"/>
                <a:ea typeface="+mn-ea"/>
                <a:cs typeface="+mn-cs"/>
              </a:rPr>
              <a:t> </a:t>
            </a:r>
          </a:p>
          <a:p>
            <a:endParaRPr lang="en-GB"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kern="1200">
                <a:solidFill>
                  <a:schemeClr val="tx1"/>
                </a:solidFill>
                <a:effectLst/>
                <a:latin typeface="+mn-lt"/>
                <a:ea typeface="+mn-ea"/>
                <a:cs typeface="+mn-cs"/>
              </a:rPr>
              <a:t>Un excelente recurso para explicar las características de la Internet es una película con el nombre “Los Guerreros de la Red”.  Es una herramienta perfecta para introducir los servicios de la Internet a los usuarios principiantes ayudándolos a visualizar como funciona la red.  La película dura 12 minutos y se trata del viaje de los paquetes de los proveedores de internet a través de la red pasando por los routers, firewalls y los cables transatlánticos.  Se ofrece una descarga gratis para el uso no comercial desde </a:t>
            </a:r>
            <a:r>
              <a:rPr lang="en-GB" sz="1200" u="sng" kern="1200">
                <a:solidFill>
                  <a:schemeClr val="tx1"/>
                </a:solidFill>
                <a:effectLst/>
                <a:latin typeface="+mn-lt"/>
                <a:ea typeface="+mn-ea"/>
                <a:cs typeface="+mn-cs"/>
                <a:hlinkClick r:id="rId3"/>
              </a:rPr>
              <a:t>http://warriorsofthe.net/movie.html</a:t>
            </a:r>
            <a:r>
              <a:rPr lang="en-GB" sz="1200" kern="1200">
                <a:solidFill>
                  <a:schemeClr val="tx1"/>
                </a:solidFill>
                <a:effectLst/>
                <a:latin typeface="+mn-lt"/>
                <a:ea typeface="+mn-ea"/>
                <a:cs typeface="+mn-cs"/>
              </a:rPr>
              <a:t> y está disponible en los siguientes idiomas:</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Inglés. Subtítulos en ruso, chino, croata y polaco.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Español</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Portugués (brasileño)</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Alemán</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Francés</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Hebreo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Holandés</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Sueco</a:t>
            </a:r>
          </a:p>
          <a:p>
            <a:r>
              <a:rPr lang="en-US" sz="1200" kern="1200">
                <a:solidFill>
                  <a:schemeClr val="tx1"/>
                </a:solidFill>
                <a:effectLst/>
                <a:latin typeface="+mn-lt"/>
                <a:ea typeface="+mn-ea"/>
                <a:cs typeface="+mn-cs"/>
              </a:rPr>
              <a:t>Danés </a:t>
            </a:r>
          </a:p>
          <a:p>
            <a:r>
              <a:rPr lang="en-US" sz="1200" kern="1200">
                <a:solidFill>
                  <a:schemeClr val="tx1"/>
                </a:solidFill>
                <a:effectLst/>
                <a:latin typeface="+mn-lt"/>
                <a:ea typeface="+mn-ea"/>
                <a:cs typeface="+mn-cs"/>
              </a:rPr>
              <a:t>Italiano</a:t>
            </a:r>
          </a:p>
          <a:p>
            <a:r>
              <a:rPr lang="en-US" sz="1200" kern="1200">
                <a:solidFill>
                  <a:schemeClr val="tx1"/>
                </a:solidFill>
                <a:effectLst/>
                <a:latin typeface="+mn-lt"/>
                <a:ea typeface="+mn-ea"/>
                <a:cs typeface="+mn-cs"/>
              </a:rPr>
              <a:t>Noruego</a:t>
            </a:r>
          </a:p>
          <a:p>
            <a:r>
              <a:rPr lang="en-US" sz="1200" kern="1200">
                <a:solidFill>
                  <a:schemeClr val="tx1"/>
                </a:solidFill>
                <a:effectLst/>
                <a:latin typeface="+mn-lt"/>
                <a:ea typeface="+mn-ea"/>
                <a:cs typeface="+mn-cs"/>
              </a:rPr>
              <a:t>Húngaro </a:t>
            </a:r>
          </a:p>
          <a:p>
            <a:r>
              <a:rPr lang="en-US" sz="1200" kern="1200">
                <a:solidFill>
                  <a:schemeClr val="tx1"/>
                </a:solidFill>
                <a:effectLst/>
                <a:latin typeface="+mn-lt"/>
                <a:ea typeface="+mn-ea"/>
                <a:cs typeface="+mn-cs"/>
              </a:rPr>
              <a:t>Checho </a:t>
            </a:r>
          </a:p>
          <a:p>
            <a:r>
              <a:rPr lang="en-US" sz="1200" kern="1200">
                <a:solidFill>
                  <a:schemeClr val="tx1"/>
                </a:solidFill>
                <a:effectLst/>
                <a:latin typeface="+mn-lt"/>
                <a:ea typeface="+mn-ea"/>
                <a:cs typeface="+mn-cs"/>
              </a:rPr>
              <a:t>Ucraniano</a:t>
            </a:r>
          </a:p>
          <a:p>
            <a:r>
              <a:rPr lang="en-US"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Puede obtener acceso a otro recurso útil para poder establecer el nivel de penetración de la Internet y el crecimiento en países o regiones en </a:t>
            </a:r>
            <a:r>
              <a:rPr lang="en-GB" sz="1200" u="sng" kern="1200">
                <a:solidFill>
                  <a:schemeClr val="tx1"/>
                </a:solidFill>
                <a:effectLst/>
                <a:latin typeface="+mn-lt"/>
                <a:ea typeface="+mn-ea"/>
                <a:cs typeface="+mn-cs"/>
                <a:hlinkClick r:id="rId4"/>
              </a:rPr>
              <a:t>http://www.internetworldstats.com</a:t>
            </a:r>
            <a:r>
              <a:rPr lang="en-GB" sz="1200" kern="1200">
                <a:solidFill>
                  <a:schemeClr val="tx1"/>
                </a:solidFill>
                <a:effectLst/>
                <a:latin typeface="+mn-lt"/>
                <a:ea typeface="+mn-ea"/>
                <a:cs typeface="+mn-cs"/>
              </a:rPr>
              <a:t>.  Se recomienda ofrecer los datos de información estadística dentro del programa de capacitación para procurar que los delegados puedan evaluar el impacto de la Internet en sus propios países.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El video nos explica algunos de los dispositivos y términos de las redes de comunicación, y las diapositivas nos ofrecen información adicional.  </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EE087DCE-1631-4900-AE02-76BA13F7D8C7}" type="slidenum">
              <a:rPr lang="en-GB" smtClean="0"/>
              <a:pPr/>
              <a:t>35</a:t>
            </a:fld>
            <a:endParaRPr lang="en-GB"/>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xfrm>
            <a:off x="914400" y="4343400"/>
            <a:ext cx="5029200" cy="4114800"/>
          </a:xfrm>
          <a:noFill/>
          <a:ln/>
        </p:spPr>
        <p:txBody>
          <a:bodyPr>
            <a:normAutofit fontScale="92500"/>
          </a:bodyPr>
          <a:lstStyle/>
          <a:p>
            <a:r>
              <a:rPr lang="en-US" sz="1200" kern="1200">
                <a:solidFill>
                  <a:schemeClr val="tx1"/>
                </a:solidFill>
                <a:effectLst/>
                <a:latin typeface="+mn-lt"/>
                <a:ea typeface="+mn-ea"/>
                <a:cs typeface="+mn-cs"/>
              </a:rPr>
              <a:t>Uno de los principios básicos de la Internet es que fue diseñada como observaremos brevemente para soportar las guerras y los desastres y permitirnos todavía establecer las comunicaciones.  Los fundamentos para su diseño fue la comunicación militar y la necesidad que la misma continúe en momentos de emergencia nacional.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Como se puede apreciar a continuación en las siguientes diapositivas, la Internet consiste en una red de ordenadores alrededor del mundo que puede comunicarse facilmente con la capacidad de adaptación.  En efecto, alguien que envía un correo electrónico a otro sitio en el mundo probablemente encontraría que las partes del mensaje podrían todas enviarse a través de distinas rutas para alcanzar el mismo lugar y sin demora.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La Internet se extendió globalmente a lo largo de los años – ninguna compañía es dueña de la internet, pero puede serlo en relación con la ideas y los sistemas.  Ningún gobierno es el propietario de la Internet, aunque los Estados Unidos es el país responsable de su creación y el que reclama la mayoría del éxito por su desarrollo.  Luego observaremos que Francia intentó promulgar legislaciones parar frenar su desarrollo y no tuvo éxito en hacerlo.  En realidad, los afganos son los únicos que sabemos que parararon su uso casi completamente, prohibiéndolo en su totalidad.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No hay una agencia policial que proteja la Internet y aunque estamos buscando maneras en detener las actividades ilegales que se cometen en o a través de la internet causando delitos tecnológicos a nivel local, nacional y en las fronteras transnacionales y jurisdicciones que todavía deben superarse. </a:t>
            </a:r>
          </a:p>
          <a:p>
            <a:endParaRPr lang="en-GB" dirty="0"/>
          </a:p>
          <a:p>
            <a:endParaRPr lang="en-GB"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B09129F4-726A-4BD4-863C-346A1030B68B}" type="slidenum">
              <a:rPr lang="en-GB" smtClean="0"/>
              <a:pPr/>
              <a:t>36</a:t>
            </a:fld>
            <a:endParaRPr lang="en-GB"/>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p:spPr>
        <p:txBody>
          <a:bodyPr/>
          <a:lstStyle/>
          <a:p>
            <a:r>
              <a:rPr lang="en-GB" dirty="0"/>
              <a:t>Observándolo de otra manera.</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a:solidFill>
                  <a:schemeClr val="tx1"/>
                </a:solidFill>
                <a:effectLst/>
                <a:latin typeface="+mn-lt"/>
                <a:ea typeface="+mn-ea"/>
                <a:cs typeface="+mn-cs"/>
              </a:rPr>
              <a:t>Protocolos de Internet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Todos los servicios/partes de la Internet que pueden mostrarse en la previa diapositiva tienen que seguir un cierto grupo de normas, protocolos.  Los protocolos definen las normas sobre como los paquetes de datos tienen que crearse para que el emisor y receptor los reciba en todas partes del mundo. </a:t>
            </a:r>
          </a:p>
          <a:p>
            <a:r>
              <a:rPr lang="en-US" sz="1200" kern="1200">
                <a:solidFill>
                  <a:schemeClr val="tx1"/>
                </a:solidFill>
                <a:effectLst/>
                <a:latin typeface="+mn-lt"/>
                <a:ea typeface="+mn-ea"/>
                <a:cs typeface="+mn-cs"/>
              </a:rPr>
              <a:t>Hay varios de estos protocolos de los cuales el Protocolo de Internet (IP) es el más importante.  </a:t>
            </a:r>
          </a:p>
          <a:p>
            <a:pPr lvl="0"/>
            <a:r>
              <a:rPr lang="en-US" sz="1200" kern="1200">
                <a:solidFill>
                  <a:schemeClr val="tx1"/>
                </a:solidFill>
                <a:effectLst/>
                <a:latin typeface="+mn-lt"/>
                <a:ea typeface="+mn-ea"/>
                <a:cs typeface="+mn-cs"/>
              </a:rPr>
              <a:t>Cada computadora conectada a la Internet DEBE usarlo.  Una dirección IP es su número de teléfono de Internet y sin las direcciones de IP no podría usar la Internet.  Las distintas aplicaciones y servicios usan distintos protocolos para comunicarse a través de redes, algunas son el Protocolo de transferencia de hipertexto (HyperText Transfer Protocol); el Protocolo simple de transferencia de correo (Simple Mail Transfer Protocol); Protocolo de transferencia de archivos (File Transfer Protocol); Protocolo de transferencias de noticias de red (Network News Transfer Protocol). </a:t>
            </a:r>
            <a:r>
              <a:rPr lang="en-US" sz="1200" i="1" kern="1200">
                <a:solidFill>
                  <a:schemeClr val="tx1"/>
                </a:solidFill>
                <a:effectLst/>
                <a:latin typeface="+mn-lt"/>
                <a:ea typeface="+mn-ea"/>
                <a:cs typeface="+mn-cs"/>
              </a:rPr>
              <a:t>Se considera que estos protocolos se ejecutan en la IP (no en lugar de)</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E4E3CD71-EF1A-4935-B83E-BC160AB3A567}" type="slidenum">
              <a:rPr lang="en-GB" smtClean="0"/>
              <a:pPr/>
              <a:t>38</a:t>
            </a:fld>
            <a:endParaRPr lang="en-GB"/>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914401" y="4343400"/>
            <a:ext cx="5029200" cy="4114800"/>
          </a:xfrm>
          <a:noFill/>
          <a:ln/>
        </p:spPr>
        <p:txBody>
          <a:bodyPr>
            <a:normAutofit fontScale="850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Se debe proporcionar información sobre como se establecen las conexiones y se debe incentivar a los participantes a que hablen sobre sus propias experiencias.  Debe explicarse que los ISP mantienen los registros pero quell la legislación en materia de protección de datos restringe la manera como se pueden mantener.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Se debe proporcionar la información sobre como se establecen las conexiones a la Internet y se incentiva a los estudiantes a que presenten sus propias experiencias.  Debe explicarse que los Proveedores de Servicios de Internet (ISP) mantienen los registros pero que la legislación sobre la protección de datos restringe el tiempo que pueden tener acceso a los mismos.</a:t>
            </a:r>
          </a:p>
          <a:p>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El función del ISP debe explicarse presentando los temas relacionados a su condición legal y los números.  Esto es una buena oportunidad para abordar la importancia que representa la relación con el ISP en relación al acceso y la intercepción de los datos. </a:t>
            </a:r>
            <a:endParaRPr lang="en-US" sz="1200" kern="1200">
              <a:solidFill>
                <a:schemeClr val="tx1"/>
              </a:solidFill>
              <a:effectLst/>
              <a:latin typeface="+mn-lt"/>
              <a:ea typeface="+mn-ea"/>
              <a:cs typeface="+mn-cs"/>
            </a:endParaRPr>
          </a:p>
          <a:p>
            <a:endParaRPr lang="en-GB" sz="1200" kern="1200" dirty="0">
              <a:solidFill>
                <a:schemeClr val="tx1"/>
              </a:solidFill>
              <a:latin typeface="+mn-lt"/>
              <a:ea typeface="+mn-ea"/>
              <a:cs typeface="+mn-cs"/>
            </a:endParaRPr>
          </a:p>
          <a:p>
            <a:r>
              <a:rPr lang="en-US" sz="1200" kern="1200">
                <a:solidFill>
                  <a:schemeClr val="tx1"/>
                </a:solidFill>
                <a:effectLst/>
                <a:latin typeface="+mn-lt"/>
                <a:ea typeface="+mn-ea"/>
                <a:cs typeface="+mn-cs"/>
              </a:rPr>
              <a:t>Debería ser posible obtener – </a:t>
            </a:r>
          </a:p>
          <a:p>
            <a:r>
              <a:rPr lang="en-US" sz="1200" kern="1200">
                <a:solidFill>
                  <a:schemeClr val="tx1"/>
                </a:solidFill>
                <a:effectLst/>
                <a:latin typeface="+mn-lt"/>
                <a:ea typeface="+mn-ea"/>
                <a:cs typeface="+mn-cs"/>
              </a:rPr>
              <a:t>Nombre, dirección, y otra información que se usa para el registro de los datos </a:t>
            </a:r>
          </a:p>
          <a:p>
            <a:r>
              <a:rPr lang="en-US" sz="1200" kern="1200">
                <a:solidFill>
                  <a:schemeClr val="tx1"/>
                </a:solidFill>
                <a:effectLst/>
                <a:latin typeface="+mn-lt"/>
                <a:ea typeface="+mn-ea"/>
                <a:cs typeface="+mn-cs"/>
              </a:rPr>
              <a:t>Especificar las direcciones de correos electrónicos o nombres de pantallas exclusivas al usuario</a:t>
            </a:r>
          </a:p>
          <a:p>
            <a:r>
              <a:rPr lang="en-US" sz="1200" kern="1200">
                <a:solidFill>
                  <a:schemeClr val="tx1"/>
                </a:solidFill>
                <a:effectLst/>
                <a:latin typeface="+mn-lt"/>
                <a:ea typeface="+mn-ea"/>
                <a:cs typeface="+mn-cs"/>
              </a:rPr>
              <a:t>Detalles financieros como ser las tarjetas de crédito que se usan para registrarse al Proveedor de Servicio de Internet (ISP) </a:t>
            </a:r>
          </a:p>
          <a:p>
            <a:r>
              <a:rPr lang="en-US" sz="1200" kern="1200">
                <a:solidFill>
                  <a:schemeClr val="tx1"/>
                </a:solidFill>
                <a:effectLst/>
                <a:latin typeface="+mn-lt"/>
                <a:ea typeface="+mn-ea"/>
                <a:cs typeface="+mn-cs"/>
              </a:rPr>
              <a:t>Posiblemente algunos detalles del software sobre el usuario </a:t>
            </a:r>
          </a:p>
          <a:p>
            <a:r>
              <a:rPr lang="en-US" sz="1200" kern="1200">
                <a:solidFill>
                  <a:schemeClr val="tx1"/>
                </a:solidFill>
                <a:effectLst/>
                <a:latin typeface="+mn-lt"/>
                <a:ea typeface="+mn-ea"/>
                <a:cs typeface="+mn-cs"/>
              </a:rPr>
              <a:t>Lo más importante son los detalles de los antecedentes sobre la actividad en línea del usuario – fechas, horas y duración</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LOS HORARIOS SON FUNDAMENTALES (Las cuestiones se abordan más tarde en esta sesión) </a:t>
            </a:r>
          </a:p>
          <a:p>
            <a:r>
              <a:rPr lang="en-US" sz="1200" kern="1200">
                <a:solidFill>
                  <a:schemeClr val="tx1"/>
                </a:solidFill>
                <a:effectLst/>
                <a:latin typeface="+mn-lt"/>
                <a:ea typeface="+mn-ea"/>
                <a:cs typeface="+mn-cs"/>
              </a:rPr>
              <a:t>Debe señalarse que es posible usar detalles falsos para obtener una cuenta. </a:t>
            </a:r>
          </a:p>
          <a:p>
            <a:r>
              <a:rPr lang="en-US" sz="1200" kern="1200">
                <a:solidFill>
                  <a:schemeClr val="tx1"/>
                </a:solidFill>
                <a:effectLst/>
                <a:latin typeface="+mn-lt"/>
                <a:ea typeface="+mn-ea"/>
                <a:cs typeface="+mn-cs"/>
              </a:rPr>
              <a:t>Puede un ISP inteceptar tráfico de Internet sospechoso – SÍ – pero depende del equipo especial para registrar el uso y monitorear lo que sucede – necesita mano de obra para hacerlo?  Además, tenemos que considerar la autorización para hacerlo .  En cualquier caso, es necesario ponerse en contacto con el ISP con bastante antelación  antes de comenzar una investigación. </a:t>
            </a:r>
          </a:p>
          <a:p>
            <a:r>
              <a:rPr lang="en-GB" sz="1200" kern="1200" dirty="0">
                <a:solidFill>
                  <a:schemeClr val="tx1"/>
                </a:solidFill>
                <a:latin typeface="+mn-lt"/>
                <a:ea typeface="+mn-ea"/>
                <a:cs typeface="+mn-cs"/>
              </a:rPr>
              <a:t> </a:t>
            </a:r>
          </a:p>
          <a:p>
            <a:endParaRPr lang="en-GB"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419340D4-5CFD-4572-97B1-64F2ADE33B30}" type="slidenum">
              <a:rPr lang="en-GB" smtClean="0"/>
              <a:pPr/>
              <a:t>39</a:t>
            </a:fld>
            <a:endParaRPr lang="en-GB"/>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1" y="4343400"/>
            <a:ext cx="5029200" cy="4114800"/>
          </a:xfrm>
          <a:noFill/>
          <a:ln/>
        </p:spPr>
        <p:txBody>
          <a:bodyPr>
            <a:normAutofit fontScale="92500" lnSpcReduction="20000"/>
          </a:bodyPr>
          <a:lstStyle/>
          <a:p>
            <a:r>
              <a:rPr lang="en-GB" sz="1200" kern="1200">
                <a:solidFill>
                  <a:schemeClr val="tx1"/>
                </a:solidFill>
                <a:effectLst/>
                <a:latin typeface="+mn-lt"/>
                <a:ea typeface="+mn-ea"/>
                <a:cs typeface="+mn-cs"/>
              </a:rPr>
              <a:t>Se debe proporcionar la información sobre como se establecen las conexiones a la Internet y se incentiva a los estudiantes a que presenten sus propias experiencias.  Debe explicarse que los Proveedores de Servicios de Internet (ISP) mantienen los registros pero que la legislación sobre la protección de datos restringe el tiempo que pueden tener acceso a los mismos.</a:t>
            </a:r>
          </a:p>
          <a:p>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El función del ISP debe explicarse presentando los temas relacionados a su condición legal y los números.  Esto es una buena oportunidad para abordar la importancia que representa la relación con el ISP en relación al acceso y la intercepción de los datos. </a:t>
            </a:r>
            <a:endParaRPr lang="en-US" sz="1200" kern="1200">
              <a:solidFill>
                <a:schemeClr val="tx1"/>
              </a:solidFill>
              <a:effectLst/>
              <a:latin typeface="+mn-lt"/>
              <a:ea typeface="+mn-ea"/>
              <a:cs typeface="+mn-cs"/>
            </a:endParaRPr>
          </a:p>
          <a:p>
            <a:endParaRPr lang="en-GB" sz="1200" kern="1200" dirty="0">
              <a:solidFill>
                <a:schemeClr val="tx1"/>
              </a:solidFill>
              <a:latin typeface="+mn-lt"/>
              <a:ea typeface="+mn-ea"/>
              <a:cs typeface="+mn-cs"/>
            </a:endParaRPr>
          </a:p>
          <a:p>
            <a:r>
              <a:rPr lang="en-US" sz="1200" kern="1200">
                <a:solidFill>
                  <a:schemeClr val="tx1"/>
                </a:solidFill>
                <a:effectLst/>
                <a:latin typeface="+mn-lt"/>
                <a:ea typeface="+mn-ea"/>
                <a:cs typeface="+mn-cs"/>
              </a:rPr>
              <a:t>Debería ser posible obtener – </a:t>
            </a:r>
          </a:p>
          <a:p>
            <a:r>
              <a:rPr lang="en-US" sz="1200" kern="1200">
                <a:solidFill>
                  <a:schemeClr val="tx1"/>
                </a:solidFill>
                <a:effectLst/>
                <a:latin typeface="+mn-lt"/>
                <a:ea typeface="+mn-ea"/>
                <a:cs typeface="+mn-cs"/>
              </a:rPr>
              <a:t>Nombre, dirección, y otra información que se usa para el registro de los datos </a:t>
            </a:r>
          </a:p>
          <a:p>
            <a:r>
              <a:rPr lang="en-US" sz="1200" kern="1200">
                <a:solidFill>
                  <a:schemeClr val="tx1"/>
                </a:solidFill>
                <a:effectLst/>
                <a:latin typeface="+mn-lt"/>
                <a:ea typeface="+mn-ea"/>
                <a:cs typeface="+mn-cs"/>
              </a:rPr>
              <a:t>Especificar las direcciones de correos electrónicos o nombres de pantallas exclusivas al usuario</a:t>
            </a:r>
          </a:p>
          <a:p>
            <a:r>
              <a:rPr lang="en-US" sz="1200" kern="1200">
                <a:solidFill>
                  <a:schemeClr val="tx1"/>
                </a:solidFill>
                <a:effectLst/>
                <a:latin typeface="+mn-lt"/>
                <a:ea typeface="+mn-ea"/>
                <a:cs typeface="+mn-cs"/>
              </a:rPr>
              <a:t>Detalles financieros como ser las tarjetas de crédito que se usan para registrarse al Proveedor de Servicio de Internet (ISP) </a:t>
            </a:r>
          </a:p>
          <a:p>
            <a:r>
              <a:rPr lang="en-US" sz="1200" kern="1200">
                <a:solidFill>
                  <a:schemeClr val="tx1"/>
                </a:solidFill>
                <a:effectLst/>
                <a:latin typeface="+mn-lt"/>
                <a:ea typeface="+mn-ea"/>
                <a:cs typeface="+mn-cs"/>
              </a:rPr>
              <a:t>Posiblemente algunos detalles del software sobre el usuario </a:t>
            </a:r>
          </a:p>
          <a:p>
            <a:r>
              <a:rPr lang="en-US" sz="1200" kern="1200">
                <a:solidFill>
                  <a:schemeClr val="tx1"/>
                </a:solidFill>
                <a:effectLst/>
                <a:latin typeface="+mn-lt"/>
                <a:ea typeface="+mn-ea"/>
                <a:cs typeface="+mn-cs"/>
              </a:rPr>
              <a:t>Lo más importante son los detalles de los antecedentes sobre la actividad en línea del usuario – fechas, horas y duración</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LOS HORARIOS SON FUNDAMENTALES (Las cuestiones se abordan más tarde en esta sesión) </a:t>
            </a:r>
          </a:p>
          <a:p>
            <a:r>
              <a:rPr lang="en-US" sz="1200" kern="1200">
                <a:solidFill>
                  <a:schemeClr val="tx1"/>
                </a:solidFill>
                <a:effectLst/>
                <a:latin typeface="+mn-lt"/>
                <a:ea typeface="+mn-ea"/>
                <a:cs typeface="+mn-cs"/>
              </a:rPr>
              <a:t>Debe señalarse que es posible usar detalles falsos para obtener una cuenta. </a:t>
            </a:r>
          </a:p>
          <a:p>
            <a:r>
              <a:rPr lang="en-US" sz="1200" kern="1200">
                <a:solidFill>
                  <a:schemeClr val="tx1"/>
                </a:solidFill>
                <a:effectLst/>
                <a:latin typeface="+mn-lt"/>
                <a:ea typeface="+mn-ea"/>
                <a:cs typeface="+mn-cs"/>
              </a:rPr>
              <a:t>Puede un ISP inteceptar tráfico de Internet sospechoso – SÍ – pero depende del equipo especial para registrar el uso y monitorear lo que sucede – necesita mano de obra para hacerlo?  Además, tenemos que considerar la autorización para hacerlo .  En cualquier caso, es necesario ponerse en contacto con el ISP con bastante antelación  antes de comenzar una investigación. </a:t>
            </a:r>
          </a:p>
          <a:p>
            <a:r>
              <a:rPr lang="en-GB" sz="1200" kern="1200" dirty="0">
                <a:solidFill>
                  <a:schemeClr val="tx1"/>
                </a:solidFill>
                <a:latin typeface="+mn-lt"/>
                <a:ea typeface="+mn-ea"/>
                <a:cs typeface="+mn-cs"/>
              </a:rPr>
              <a:t>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Una característica importante es el alcance del uso global de la Internet. Las dos diapositivas que se observan aquí demuestran la penetración de distintos idiomas en relación al uso de la Internet y los cambios durante un período de 8 años.  Como con el resto de le información relevante a los horarios, el capacitador necesitará procurar que la información esté lo más actualizada posible y que se reconozcan los recursos. </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1" kern="1200">
                <a:solidFill>
                  <a:schemeClr val="tx1"/>
                </a:solidFill>
                <a:effectLst/>
                <a:latin typeface="+mn-lt"/>
                <a:ea typeface="+mn-ea"/>
                <a:cs typeface="+mn-cs"/>
              </a:rPr>
              <a:t>Agenda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Las diapositivas de la agenda enumeran las partes de la sesión y el capacitador debe cubrir todos los temas elaborando los aspectos específicos necesarios que son importantes para grupos espéficios de estudiantes.   El capacitador explicará como se presentan los materiales de la presentación incluída una sesión para abordar las preguntas y respuestas.  El capacitador enfatizará que esta capacitación está diseñada para que sea interactiva y para que los delegados participen durante el transcurso de la presentación.  El capacitador deberá explicar si hay una evaluación y que forma ésta deberá tener, incluído los detalles de cualquier nota de calificación que se utilice.  (No se incluye ninguna evaluación para este programa piloto). </a:t>
            </a:r>
          </a:p>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4</a:t>
            </a:fld>
            <a:endParaRPr lang="en-US"/>
          </a:p>
        </p:txBody>
      </p:sp>
    </p:spTree>
    <p:extLst>
      <p:ext uri="{BB962C8B-B14F-4D97-AF65-F5344CB8AC3E}">
        <p14:creationId xmlns:p14="http://schemas.microsoft.com/office/powerpoint/2010/main" val="10140761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Las diapositivas que ofrecen una comparación entre los años 2008 y 2016 se presentan ambas para que el capacitador pueda usar los datos para llegar a las conclusions sobre el alcance del uso de los distintos idiomas en la Internet como también el aumento de las personas con acceso a la Internet (observen la escala diferente en el eje x, 500 millones comparado con 1100 millones).  Los capacitadores deberán recopilar la información sobre su país y/o region para observar los cambios de conducto sobre su propio de la Internet.</a:t>
            </a:r>
          </a:p>
        </p:txBody>
      </p:sp>
      <p:sp>
        <p:nvSpPr>
          <p:cNvPr id="4" name="Slide Number Placeholder 3"/>
          <p:cNvSpPr>
            <a:spLocks noGrp="1"/>
          </p:cNvSpPr>
          <p:nvPr>
            <p:ph type="sldNum" sz="quarter" idx="10"/>
          </p:nvPr>
        </p:nvSpPr>
        <p:spPr/>
        <p:txBody>
          <a:bodyPr/>
          <a:lstStyle/>
          <a:p>
            <a:fld id="{B2221978-7AB2-D644-A1FF-AF545A1745C1}" type="slidenum">
              <a:rPr lang="en-US" smtClean="0"/>
              <a:pPr/>
              <a:t>41</a:t>
            </a:fld>
            <a:endParaRPr lang="en-US"/>
          </a:p>
        </p:txBody>
      </p:sp>
    </p:spTree>
    <p:extLst>
      <p:ext uri="{BB962C8B-B14F-4D97-AF65-F5344CB8AC3E}">
        <p14:creationId xmlns:p14="http://schemas.microsoft.com/office/powerpoint/2010/main" val="42332713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Esta sesión se diseñó para permitir que los delegados entiendan cómo los datos se transmiten a través de la Internet.  La información es muy básica como es necesario en esta audiencia específica.</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43</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indent="0" eaLnBrk="1" hangingPunct="1">
              <a:buFontTx/>
              <a:buNone/>
            </a:pPr>
            <a:endParaRPr lang="en-GB" sz="1600" dirty="0">
              <a:latin typeface="Calibri" pitchFamily="34" charset="0"/>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44</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nb-NO" sz="1200" kern="1200">
                <a:solidFill>
                  <a:schemeClr val="tx1"/>
                </a:solidFill>
                <a:effectLst/>
                <a:latin typeface="+mn-lt"/>
                <a:ea typeface="+mn-ea"/>
                <a:cs typeface="+mn-cs"/>
              </a:rPr>
              <a:t>El capacitador puede usar esta diapositiva para presentar ejemplos de algunas direcciones IP aleatorias y señalar que hay rangos de direcciones IP que son internas a </a:t>
            </a:r>
          </a:p>
          <a:p>
            <a:endParaRPr lang="nb-NO" sz="1200" kern="1200">
              <a:solidFill>
                <a:schemeClr val="tx1"/>
              </a:solidFill>
              <a:effectLst/>
              <a:latin typeface="+mn-lt"/>
              <a:ea typeface="+mn-ea"/>
              <a:cs typeface="+mn-cs"/>
            </a:endParaRPr>
          </a:p>
          <a:p>
            <a:r>
              <a:rPr lang="nb-NO" sz="1200" kern="1200">
                <a:solidFill>
                  <a:schemeClr val="tx1"/>
                </a:solidFill>
                <a:effectLst/>
                <a:latin typeface="+mn-lt"/>
                <a:ea typeface="+mn-ea"/>
                <a:cs typeface="+mn-cs"/>
              </a:rPr>
              <a:t>Los ejemplos rojos son direcciones de IP privadas. Los rangos son los siguientes: </a:t>
            </a:r>
            <a:endParaRPr lang="en-US" sz="1200" kern="1200">
              <a:solidFill>
                <a:schemeClr val="tx1"/>
              </a:solidFill>
              <a:effectLst/>
              <a:latin typeface="+mn-lt"/>
              <a:ea typeface="+mn-ea"/>
              <a:cs typeface="+mn-cs"/>
            </a:endParaRPr>
          </a:p>
          <a:p>
            <a:r>
              <a:rPr lang="hr-HR" sz="1200" kern="1200">
                <a:solidFill>
                  <a:schemeClr val="tx1"/>
                </a:solidFill>
                <a:effectLst/>
                <a:latin typeface="+mn-lt"/>
                <a:ea typeface="+mn-ea"/>
                <a:cs typeface="+mn-cs"/>
              </a:rPr>
              <a:t>10.0.0.0 - 10.255.255.255</a:t>
            </a:r>
            <a:endParaRPr lang="en-US" sz="1200" kern="1200">
              <a:solidFill>
                <a:schemeClr val="tx1"/>
              </a:solidFill>
              <a:effectLst/>
              <a:latin typeface="+mn-lt"/>
              <a:ea typeface="+mn-ea"/>
              <a:cs typeface="+mn-cs"/>
            </a:endParaRPr>
          </a:p>
          <a:p>
            <a:r>
              <a:rPr lang="hr-HR" sz="1200" kern="1200">
                <a:solidFill>
                  <a:schemeClr val="tx1"/>
                </a:solidFill>
                <a:effectLst/>
                <a:latin typeface="+mn-lt"/>
                <a:ea typeface="+mn-ea"/>
                <a:cs typeface="+mn-cs"/>
              </a:rPr>
              <a:t>172.16.0.0 - 172.31.255.255</a:t>
            </a:r>
            <a:endParaRPr lang="en-US" sz="1200" kern="1200">
              <a:solidFill>
                <a:schemeClr val="tx1"/>
              </a:solidFill>
              <a:effectLst/>
              <a:latin typeface="+mn-lt"/>
              <a:ea typeface="+mn-ea"/>
              <a:cs typeface="+mn-cs"/>
            </a:endParaRPr>
          </a:p>
          <a:p>
            <a:r>
              <a:rPr lang="nb-NO" sz="1200" kern="1200">
                <a:solidFill>
                  <a:schemeClr val="tx1"/>
                </a:solidFill>
                <a:effectLst/>
                <a:latin typeface="+mn-lt"/>
                <a:ea typeface="+mn-ea"/>
                <a:cs typeface="+mn-cs"/>
              </a:rPr>
              <a:t>192.168.0.0 - 192.168.255.255</a:t>
            </a:r>
            <a:endParaRPr lang="en-US" sz="1200" kern="1200">
              <a:solidFill>
                <a:schemeClr val="tx1"/>
              </a:solidFill>
              <a:effectLst/>
              <a:latin typeface="+mn-lt"/>
              <a:ea typeface="+mn-ea"/>
              <a:cs typeface="+mn-cs"/>
            </a:endParaRPr>
          </a:p>
          <a:p>
            <a:endParaRPr lang="en-US" baseline="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45</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de-DE" sz="1200" kern="1200">
                <a:solidFill>
                  <a:schemeClr val="tx1"/>
                </a:solidFill>
                <a:effectLst/>
                <a:latin typeface="+mn-lt"/>
                <a:ea typeface="+mn-ea"/>
                <a:cs typeface="+mn-cs"/>
              </a:rPr>
              <a:t>El capacitador puede señalar de que manera una dirección Ipv6 es distinta a las direcciones de IPv4 que se presentaron algunas diapositivas anteriores. Puede también indicarse que hay secciones de una dirección de IPv6 que pertenecen a un sitio/cliente y otras secciones que pueden asignarse a las interfaces/dispositivos en el sitio/LAN.  Una explicación más extensa probablemente abordará otros detalles sobre este curso. </a:t>
            </a:r>
            <a:endParaRPr lang="en-US" sz="1200" kern="1200">
              <a:solidFill>
                <a:schemeClr val="tx1"/>
              </a:solidFill>
              <a:effectLst/>
              <a:latin typeface="+mn-lt"/>
              <a:ea typeface="+mn-ea"/>
              <a:cs typeface="+mn-cs"/>
            </a:endParaRPr>
          </a:p>
          <a:p>
            <a:endParaRPr lang="en-US" baseline="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46</a:t>
            </a:fld>
            <a:endParaRPr lang="en-GB"/>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lnSpcReduction="10000"/>
          </a:bodyPr>
          <a:lstStyle/>
          <a:p>
            <a:pPr>
              <a:lnSpc>
                <a:spcPct val="90000"/>
              </a:lnSpc>
              <a:buNone/>
              <a:tabLst>
                <a:tab pos="895350" algn="l"/>
              </a:tabLst>
            </a:pPr>
            <a:r>
              <a:rPr lang="en-GB" sz="3500" b="1" dirty="0">
                <a:latin typeface="Calibri" pitchFamily="34" charset="0"/>
                <a:cs typeface="Arial" charset="0"/>
              </a:rPr>
              <a:t>IPv4</a:t>
            </a:r>
            <a:r>
              <a:rPr lang="en-GB" sz="3500" dirty="0">
                <a:latin typeface="Calibri" pitchFamily="34" charset="0"/>
                <a:cs typeface="Arial" charset="0"/>
              </a:rPr>
              <a:t> (32 bit o 4 octets)</a:t>
            </a: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254x254x254x254 	= 	4.1x10</a:t>
            </a:r>
            <a:r>
              <a:rPr lang="en-GB" baseline="30000" dirty="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or 	</a:t>
            </a:r>
            <a:r>
              <a:rPr lang="en-GB" b="1" dirty="0">
                <a:latin typeface="Calibri" pitchFamily="34" charset="0"/>
                <a:cs typeface="Arial" charset="0"/>
              </a:rPr>
              <a:t>4,162,314,256 addresses</a:t>
            </a:r>
          </a:p>
          <a:p>
            <a:pPr eaLnBrk="1" hangingPunct="1">
              <a:lnSpc>
                <a:spcPct val="90000"/>
              </a:lnSpc>
              <a:buClr>
                <a:srgbClr val="FF3300"/>
              </a:buClr>
              <a:tabLst>
                <a:tab pos="895350" algn="l"/>
              </a:tabLst>
            </a:pPr>
            <a:endParaRPr lang="en-GB" sz="2400" dirty="0">
              <a:latin typeface="Calibri" pitchFamily="34" charset="0"/>
              <a:cs typeface="Arial" charset="0"/>
            </a:endParaRPr>
          </a:p>
          <a:p>
            <a:pPr eaLnBrk="1" hangingPunct="1">
              <a:lnSpc>
                <a:spcPct val="90000"/>
              </a:lnSpc>
              <a:buClr>
                <a:srgbClr val="FF3300"/>
              </a:buClr>
              <a:buNone/>
              <a:tabLst>
                <a:tab pos="895350" algn="l"/>
              </a:tabLst>
            </a:pPr>
            <a:r>
              <a:rPr lang="en-GB" sz="3500" b="1" dirty="0">
                <a:latin typeface="Calibri" pitchFamily="34" charset="0"/>
              </a:rPr>
              <a:t>IPv6</a:t>
            </a:r>
            <a:r>
              <a:rPr lang="en-GB" sz="3500" dirty="0">
                <a:latin typeface="Calibri" pitchFamily="34" charset="0"/>
              </a:rPr>
              <a:t> (128 bit o 16 octets)</a:t>
            </a:r>
          </a:p>
          <a:p>
            <a:pPr eaLnBrk="1" hangingPunct="1">
              <a:lnSpc>
                <a:spcPct val="90000"/>
              </a:lnSpc>
              <a:buClr>
                <a:srgbClr val="FF3300"/>
              </a:buClr>
              <a:buFontTx/>
              <a:buNone/>
              <a:tabLst>
                <a:tab pos="895350" algn="l"/>
              </a:tabLst>
            </a:pPr>
            <a:r>
              <a:rPr lang="en-GB" sz="1600" dirty="0">
                <a:latin typeface="Calibri" pitchFamily="34" charset="0"/>
                <a:cs typeface="Arial" charset="0"/>
              </a:rPr>
              <a:t>		</a:t>
            </a:r>
            <a:r>
              <a:rPr lang="en-GB" sz="1900" dirty="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en-GB" sz="1900" dirty="0">
                <a:latin typeface="Calibri" pitchFamily="34" charset="0"/>
                <a:cs typeface="Arial" charset="0"/>
              </a:rPr>
              <a:t>								= 	3.4x10</a:t>
            </a:r>
            <a:r>
              <a:rPr lang="en-GB" sz="1900" baseline="30000" dirty="0">
                <a:latin typeface="Calibri" pitchFamily="34" charset="0"/>
                <a:cs typeface="Arial" charset="0"/>
              </a:rPr>
              <a:t>38</a:t>
            </a:r>
            <a:r>
              <a:rPr lang="en-GB" sz="1900" dirty="0">
                <a:latin typeface="Calibri" pitchFamily="34" charset="0"/>
                <a:cs typeface="Arial" charset="0"/>
              </a:rPr>
              <a:t> </a:t>
            </a:r>
          </a:p>
          <a:p>
            <a:pPr eaLnBrk="1" hangingPunct="1">
              <a:lnSpc>
                <a:spcPct val="90000"/>
              </a:lnSpc>
              <a:buClr>
                <a:srgbClr val="FF3300"/>
              </a:buClr>
              <a:buFontTx/>
              <a:buNone/>
              <a:tabLst>
                <a:tab pos="895350" algn="l"/>
              </a:tabLst>
            </a:pPr>
            <a:r>
              <a:rPr lang="en-GB" sz="2400" dirty="0">
                <a:latin typeface="Calibri" pitchFamily="34" charset="0"/>
                <a:cs typeface="Arial" charset="0"/>
              </a:rPr>
              <a:t>		or </a:t>
            </a:r>
            <a:r>
              <a:rPr lang="en-GB" dirty="0">
                <a:latin typeface="Calibri" pitchFamily="34" charset="0"/>
                <a:cs typeface="Arial" charset="0"/>
              </a:rPr>
              <a:t> </a:t>
            </a:r>
            <a:r>
              <a:rPr lang="en-GB" sz="2000" b="1" dirty="0">
                <a:latin typeface="Calibri" pitchFamily="34" charset="0"/>
              </a:rPr>
              <a:t>340,000,000,000,000,000,000,000,000,000,000,000,000 addresses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r>
              <a:rPr lang="en-GB" sz="1200" i="1" kern="1200">
                <a:solidFill>
                  <a:schemeClr val="tx1"/>
                </a:solidFill>
                <a:effectLst/>
                <a:latin typeface="+mn-lt"/>
                <a:ea typeface="+mn-ea"/>
                <a:cs typeface="+mn-cs"/>
              </a:rPr>
              <a:t>Entonces no serán 4 pero 16 Bloques de CONMUTADORES </a:t>
            </a:r>
          </a:p>
          <a:p>
            <a:endParaRPr lang="en-US" sz="1200" kern="1200">
              <a:solidFill>
                <a:schemeClr val="tx1"/>
              </a:solidFill>
              <a:effectLst/>
              <a:latin typeface="+mn-lt"/>
              <a:ea typeface="+mn-ea"/>
              <a:cs typeface="+mn-cs"/>
            </a:endParaRPr>
          </a:p>
          <a:p>
            <a:r>
              <a:rPr lang="en-GB" sz="1200" i="1" kern="1200">
                <a:solidFill>
                  <a:schemeClr val="tx1"/>
                </a:solidFill>
                <a:effectLst/>
                <a:latin typeface="+mn-lt"/>
                <a:ea typeface="+mn-ea"/>
                <a:cs typeface="+mn-cs"/>
              </a:rPr>
              <a:t>	Si el espacio de la direccieon de IPv4 se compara con 1 milimetro, el espacio de la dirección de IPv6 sería 80 veces el diámetro del sistema galáctico completo.</a:t>
            </a:r>
            <a:endParaRPr lang="en-US" sz="1200" kern="1200">
              <a:solidFill>
                <a:schemeClr val="tx1"/>
              </a:solidFill>
              <a:effectLst/>
              <a:latin typeface="+mn-lt"/>
              <a:ea typeface="+mn-ea"/>
              <a:cs typeface="+mn-cs"/>
            </a:endParaRPr>
          </a:p>
          <a:p>
            <a:pPr eaLnBrk="1" hangingPunct="1"/>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47</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de-DE" sz="1200" kern="1200">
                <a:solidFill>
                  <a:schemeClr val="tx1"/>
                </a:solidFill>
                <a:effectLst/>
                <a:latin typeface="+mn-lt"/>
                <a:ea typeface="+mn-ea"/>
                <a:cs typeface="+mn-cs"/>
              </a:rPr>
              <a:t>El capacitador puede señalar como una dirección IPv6 es distinta a las direcciones IPv4 que se presentan en las diapositivas anteriores.  Se señala que hay secciones de IPv6 que pertenecen a un sitio/cliente y otras secciones que pueden asignarse a las interfaces/dispositivos en el sitio/LAN.   </a:t>
            </a:r>
          </a:p>
          <a:p>
            <a:endParaRPr lang="de-DE"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Una explicación más exhaustiva probablemente abordará otros detalles sobre este curso.  El capacitador puede demostrar el comando „ipconfig“ en el sistema actual. </a:t>
            </a:r>
            <a:endParaRPr lang="en-US" sz="1200" kern="1200">
              <a:solidFill>
                <a:schemeClr val="tx1"/>
              </a:solidFill>
              <a:effectLst/>
              <a:latin typeface="+mn-lt"/>
              <a:ea typeface="+mn-ea"/>
              <a:cs typeface="+mn-cs"/>
            </a:endParaRPr>
          </a:p>
          <a:p>
            <a:endParaRPr lang="en-US" baseline="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48</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de-DE" sz="1200" kern="1200">
                <a:solidFill>
                  <a:schemeClr val="tx1"/>
                </a:solidFill>
                <a:effectLst/>
                <a:latin typeface="+mn-lt"/>
                <a:ea typeface="+mn-ea"/>
                <a:cs typeface="+mn-cs"/>
              </a:rPr>
              <a:t>El capacitador puede señalar como una dirección IPv6 es distinta a las direcciones IPv4 que se presentan en las diapositivas anteriores.  Se señala que hay secciones de IPv6 que pertenecen a un sitio/cliente y otras secciones que pueden asignarse a las interfaces/dispositivos en el sitio/LAN.   Una explicación más exhaustiva probablemente abordará otros detalles sobre este curso.  </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El capacitador puede demostrar una de las páginas web: </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whatismyip.com </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whatsmyip.org</a:t>
            </a:r>
            <a:br>
              <a:rPr lang="de-DE" sz="1200" kern="1200">
                <a:solidFill>
                  <a:schemeClr val="tx1"/>
                </a:solidFill>
                <a:effectLst/>
                <a:latin typeface="+mn-lt"/>
                <a:ea typeface="+mn-ea"/>
                <a:cs typeface="+mn-cs"/>
              </a:rPr>
            </a:br>
            <a:r>
              <a:rPr lang="de-DE" sz="1200" kern="1200">
                <a:solidFill>
                  <a:schemeClr val="tx1"/>
                </a:solidFill>
                <a:effectLst/>
                <a:latin typeface="+mn-lt"/>
                <a:ea typeface="+mn-ea"/>
                <a:cs typeface="+mn-cs"/>
              </a:rPr>
              <a:t>ip-adress.eu</a:t>
            </a:r>
            <a:br>
              <a:rPr lang="de-DE" sz="1200" kern="1200">
                <a:solidFill>
                  <a:schemeClr val="tx1"/>
                </a:solidFill>
                <a:effectLst/>
                <a:latin typeface="+mn-lt"/>
                <a:ea typeface="+mn-ea"/>
                <a:cs typeface="+mn-cs"/>
              </a:rPr>
            </a:br>
            <a:r>
              <a:rPr lang="de-DE" sz="1200" kern="1200">
                <a:solidFill>
                  <a:schemeClr val="tx1"/>
                </a:solidFill>
                <a:effectLst/>
                <a:latin typeface="+mn-lt"/>
                <a:ea typeface="+mn-ea"/>
                <a:cs typeface="+mn-cs"/>
              </a:rPr>
              <a:t>myipaddress.com/show-my-ip-address/ </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ip-lookup.net</a:t>
            </a:r>
            <a:endParaRPr lang="en-US" sz="1200" kern="1200">
              <a:solidFill>
                <a:schemeClr val="tx1"/>
              </a:solidFill>
              <a:effectLst/>
              <a:latin typeface="+mn-lt"/>
              <a:ea typeface="+mn-ea"/>
              <a:cs typeface="+mn-cs"/>
            </a:endParaRPr>
          </a:p>
          <a:p>
            <a:br>
              <a:rPr lang="de-DE" sz="1200" kern="1200">
                <a:solidFill>
                  <a:schemeClr val="tx1"/>
                </a:solidFill>
                <a:effectLst/>
                <a:latin typeface="+mn-lt"/>
                <a:ea typeface="+mn-ea"/>
                <a:cs typeface="+mn-cs"/>
              </a:rPr>
            </a:br>
            <a:endParaRPr lang="de-DE">
              <a:effectLst/>
            </a:endParaRPr>
          </a:p>
          <a:p>
            <a:endParaRPr lang="hr-HR" sz="1200" kern="1200">
              <a:solidFill>
                <a:schemeClr val="tx1"/>
              </a:solidFill>
              <a:latin typeface="+mn-lt"/>
              <a:ea typeface="+mn-ea"/>
              <a:cs typeface="+mn-cs"/>
            </a:endParaRPr>
          </a:p>
          <a:p>
            <a:endParaRPr lang="en-US" baseline="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49</a:t>
            </a:fld>
            <a:endParaRPr lang="en-GB"/>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normAutofit lnSpcReduction="10000"/>
          </a:bodyPr>
          <a:lstStyle/>
          <a:p>
            <a:r>
              <a:rPr lang="en-GB" sz="1200" kern="1200">
                <a:solidFill>
                  <a:schemeClr val="tx1"/>
                </a:solidFill>
                <a:effectLst/>
                <a:latin typeface="+mn-lt"/>
                <a:ea typeface="+mn-ea"/>
                <a:cs typeface="+mn-cs"/>
              </a:rPr>
              <a:t>[Esta diapositiva es animada]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Las direcciones IP estáticas se asignan de una permanente y están siempre disponibles en línea.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Las direcciones IP dinámicas ese asignan cada vez que se conecta a la internet, no obstante, unos pocos segundos después de desconectarse, la dirección de IP puede reasignarse. Las direcciones IP dinámicas se asignan en general por ISP usando un Protocolo de Configuración de Huésped Dinámico (DHCP).  DHCP puede también usarse por un enrutador en un LAN para asignar dinámicamente las direcciones IP internas a los clientes en LAN.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Se deben ofrecer más explicaciones sobre la diferencia entre las direcciones IP estáticas y dinámicas y el efecto que esto puede tener en las investigaciones. Una explicación de los cambios en IP Versión 6 debe ofrecerse y la necesidad para el cambio en una versión ya que la Internet no tiene suficientes direcciones IP.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La mayoría de las ISP tienen menos direcciones IP de las que los clientes necesitan ya que no todas se pueden conectar al mismo tiempo.  Use la asignación de dirección IP dinámica para reciclar las direcciones.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Debido a que es muy probable que la misma dirección IP que usen distintas personas en el mismo día, hora y fecha (zona horaria) es fundamental cuando se realizan las verificacinoes ISP contra los sospechosos. Esta es la razón por la cual es esencial contar con la hora exacta de acceso a la internet.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Las ISP ofrecen direcciones estáticas IP (estas son claramente un requisite para un sitio web por ejemplo) – pero a un costo más elevado. </a:t>
            </a:r>
            <a:endParaRPr lang="en-US" sz="1200" kern="1200">
              <a:solidFill>
                <a:schemeClr val="tx1"/>
              </a:solidFill>
              <a:effectLst/>
              <a:latin typeface="+mn-lt"/>
              <a:ea typeface="+mn-ea"/>
              <a:cs typeface="+mn-cs"/>
            </a:endParaRPr>
          </a:p>
          <a:p>
            <a:pPr eaLnBrk="1" hangingPunct="1"/>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50</a:t>
            </a:fld>
            <a:endParaRPr lang="en-GB"/>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lstStyle/>
          <a:p>
            <a:pPr eaLnBrk="1" hangingPunct="1"/>
            <a:r>
              <a:rPr lang="de-DE"/>
              <a:t>[La diapositiva es animada]</a:t>
            </a:r>
          </a:p>
          <a:p>
            <a:pPr eaLnBrk="1" hangingPunct="1"/>
            <a:endParaRPr lang="de-DE"/>
          </a:p>
          <a:p>
            <a:r>
              <a:rPr lang="en-US" sz="1200" b="0" kern="1200">
                <a:solidFill>
                  <a:schemeClr val="tx1"/>
                </a:solidFill>
                <a:effectLst/>
                <a:latin typeface="+mn-lt"/>
                <a:ea typeface="+mn-ea"/>
                <a:cs typeface="+mn-cs"/>
              </a:rPr>
              <a:t>¿</a:t>
            </a:r>
            <a:r>
              <a:rPr lang="nb-NO" sz="1200" b="0" kern="1200">
                <a:solidFill>
                  <a:schemeClr val="tx1"/>
                </a:solidFill>
                <a:effectLst/>
                <a:latin typeface="+mn-lt"/>
                <a:ea typeface="+mn-ea"/>
                <a:cs typeface="+mn-cs"/>
              </a:rPr>
              <a:t>Qué podemos aprender de una dirección IP? </a:t>
            </a:r>
          </a:p>
          <a:p>
            <a:endParaRPr lang="en-US" sz="1200" b="0" kern="1200">
              <a:solidFill>
                <a:schemeClr val="tx1"/>
              </a:solidFill>
              <a:effectLst/>
              <a:latin typeface="+mn-lt"/>
              <a:ea typeface="+mn-ea"/>
              <a:cs typeface="+mn-cs"/>
            </a:endParaRPr>
          </a:p>
          <a:p>
            <a:pPr lvl="0"/>
            <a:r>
              <a:rPr lang="nb-NO" sz="1200" kern="1200">
                <a:solidFill>
                  <a:schemeClr val="tx1"/>
                </a:solidFill>
                <a:effectLst/>
                <a:latin typeface="+mn-lt"/>
                <a:ea typeface="+mn-ea"/>
                <a:cs typeface="+mn-cs"/>
              </a:rPr>
              <a:t>La empresa es la propietaria de la dirección IP pública (por ejemplo un Proveedor de Servicio de Internet (ISP) </a:t>
            </a:r>
            <a:endParaRPr lang="en-US" sz="1200" kern="1200">
              <a:solidFill>
                <a:schemeClr val="tx1"/>
              </a:solidFill>
              <a:effectLst/>
              <a:latin typeface="+mn-lt"/>
              <a:ea typeface="+mn-ea"/>
              <a:cs typeface="+mn-cs"/>
            </a:endParaRPr>
          </a:p>
          <a:p>
            <a:pPr lvl="0"/>
            <a:r>
              <a:rPr lang="nb-NO" sz="1200" kern="1200">
                <a:solidFill>
                  <a:schemeClr val="tx1"/>
                </a:solidFill>
                <a:effectLst/>
                <a:latin typeface="+mn-lt"/>
                <a:ea typeface="+mn-ea"/>
                <a:cs typeface="+mn-cs"/>
              </a:rPr>
              <a:t>En base a la legislación promulgada sobre la retención de datos en su sitio el ISP mantiene los registros sobre que dirección IP y puerto se asigna a que subscriptor en un deteminado momento de tiempo. </a:t>
            </a:r>
          </a:p>
          <a:p>
            <a:pPr lvl="0"/>
            <a:endParaRPr lang="en-US" sz="1200" kern="1200">
              <a:solidFill>
                <a:schemeClr val="tx1"/>
              </a:solidFill>
              <a:effectLst/>
              <a:latin typeface="+mn-lt"/>
              <a:ea typeface="+mn-ea"/>
              <a:cs typeface="+mn-cs"/>
            </a:endParaRPr>
          </a:p>
          <a:p>
            <a:pPr lvl="0"/>
            <a:r>
              <a:rPr lang="nb-NO" sz="1200" kern="1200">
                <a:solidFill>
                  <a:schemeClr val="tx1"/>
                </a:solidFill>
                <a:effectLst/>
                <a:latin typeface="+mn-lt"/>
                <a:ea typeface="+mn-ea"/>
                <a:cs typeface="+mn-cs"/>
              </a:rPr>
              <a:t>Cuando solicita esta información de los ISP, se debe proporcionar la dirección IP correcta, número de puerto (si está disponible), fecha, hora y zona horaria.</a:t>
            </a:r>
            <a:endParaRPr lang="en-US" sz="1200" kern="1200">
              <a:solidFill>
                <a:schemeClr val="tx1"/>
              </a:solidFill>
              <a:effectLst/>
              <a:latin typeface="+mn-lt"/>
              <a:ea typeface="+mn-ea"/>
              <a:cs typeface="+mn-cs"/>
            </a:endParaRPr>
          </a:p>
          <a:p>
            <a:pPr lvl="0"/>
            <a:r>
              <a:rPr lang="nb-NO" sz="1200" kern="1200">
                <a:solidFill>
                  <a:schemeClr val="tx1"/>
                </a:solidFill>
                <a:effectLst/>
                <a:latin typeface="+mn-lt"/>
                <a:ea typeface="+mn-ea"/>
                <a:cs typeface="+mn-cs"/>
              </a:rPr>
              <a:t>No es imprescindible que la dirección del suscriptor sea la ubicación física de la Internet. </a:t>
            </a:r>
            <a:endParaRPr lang="en-US" sz="1200" kern="1200">
              <a:solidFill>
                <a:schemeClr val="tx1"/>
              </a:solidFill>
              <a:effectLst/>
              <a:latin typeface="+mn-lt"/>
              <a:ea typeface="+mn-ea"/>
              <a:cs typeface="+mn-cs"/>
            </a:endParaRPr>
          </a:p>
          <a:p>
            <a:pPr eaLnBrk="1" hangingPunct="1"/>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err="1">
                <a:solidFill>
                  <a:schemeClr val="tx1"/>
                </a:solidFill>
                <a:effectLst/>
                <a:latin typeface="+mn-lt"/>
                <a:ea typeface="+mn-ea"/>
                <a:cs typeface="+mn-cs"/>
              </a:rPr>
              <a:t>Objetivos</a:t>
            </a:r>
            <a:r>
              <a:rPr lang="en-US" sz="1200" b="1" kern="1200" dirty="0">
                <a:solidFill>
                  <a:schemeClr val="tx1"/>
                </a:solidFill>
                <a:effectLst/>
                <a:latin typeface="+mn-lt"/>
                <a:ea typeface="+mn-ea"/>
                <a:cs typeface="+mn-cs"/>
              </a:rPr>
              <a:t> de la </a:t>
            </a:r>
            <a:r>
              <a:rPr lang="en-US" sz="1200" b="1" kern="1200" dirty="0" err="1">
                <a:solidFill>
                  <a:schemeClr val="tx1"/>
                </a:solidFill>
                <a:effectLst/>
                <a:latin typeface="+mn-lt"/>
                <a:ea typeface="+mn-ea"/>
                <a:cs typeface="+mn-cs"/>
              </a:rPr>
              <a:t>sesión</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Es </a:t>
            </a:r>
            <a:r>
              <a:rPr lang="en-US" sz="1200" kern="1200" dirty="0" err="1">
                <a:solidFill>
                  <a:schemeClr val="tx1"/>
                </a:solidFill>
                <a:effectLst/>
                <a:latin typeface="+mn-lt"/>
                <a:ea typeface="+mn-ea"/>
                <a:cs typeface="+mn-cs"/>
              </a:rPr>
              <a:t>importante</a:t>
            </a:r>
            <a:r>
              <a:rPr lang="en-US" sz="1200" kern="1200" dirty="0">
                <a:solidFill>
                  <a:schemeClr val="tx1"/>
                </a:solidFill>
                <a:effectLst/>
                <a:latin typeface="+mn-lt"/>
                <a:ea typeface="+mn-ea"/>
                <a:cs typeface="+mn-cs"/>
              </a:rPr>
              <a:t> que los </a:t>
            </a:r>
            <a:r>
              <a:rPr lang="en-US" sz="1200" kern="1200" dirty="0" err="1">
                <a:solidFill>
                  <a:schemeClr val="tx1"/>
                </a:solidFill>
                <a:effectLst/>
                <a:latin typeface="+mn-lt"/>
                <a:ea typeface="+mn-ea"/>
                <a:cs typeface="+mn-cs"/>
              </a:rPr>
              <a:t>delegados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entiendan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cuáles</a:t>
            </a:r>
            <a:r>
              <a:rPr lang="en-US" sz="1200" kern="1200" dirty="0">
                <a:solidFill>
                  <a:schemeClr val="tx1"/>
                </a:solidFill>
                <a:effectLst/>
                <a:latin typeface="+mn-lt"/>
                <a:ea typeface="+mn-ea"/>
                <a:cs typeface="+mn-cs"/>
              </a:rPr>
              <a:t> son los </a:t>
            </a:r>
            <a:r>
              <a:rPr lang="en-US" sz="1200" kern="1200" dirty="0" err="1">
                <a:solidFill>
                  <a:schemeClr val="tx1"/>
                </a:solidFill>
                <a:effectLst/>
                <a:latin typeface="+mn-lt"/>
                <a:ea typeface="+mn-ea"/>
                <a:cs typeface="+mn-cs"/>
              </a:rPr>
              <a:t>objetivos</a:t>
            </a:r>
            <a:r>
              <a:rPr lang="en-US" sz="1200" kern="1200" dirty="0">
                <a:solidFill>
                  <a:schemeClr val="tx1"/>
                </a:solidFill>
                <a:effectLst/>
                <a:latin typeface="+mn-lt"/>
                <a:ea typeface="+mn-ea"/>
                <a:cs typeface="+mn-cs"/>
              </a:rPr>
              <a:t> de la </a:t>
            </a:r>
            <a:r>
              <a:rPr lang="en-US" sz="1200" kern="1200" dirty="0" err="1">
                <a:solidFill>
                  <a:schemeClr val="tx1"/>
                </a:solidFill>
                <a:effectLst/>
                <a:latin typeface="+mn-lt"/>
                <a:ea typeface="+mn-ea"/>
                <a:cs typeface="+mn-cs"/>
              </a:rPr>
              <a:t>lección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Estos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deben</a:t>
            </a:r>
            <a:r>
              <a:rPr lang="en-US" sz="1200" kern="1200" dirty="0">
                <a:solidFill>
                  <a:schemeClr val="tx1"/>
                </a:solidFill>
                <a:effectLst/>
                <a:latin typeface="+mn-lt"/>
                <a:ea typeface="+mn-ea"/>
                <a:cs typeface="+mn-cs"/>
              </a:rPr>
              <a:t> ser </a:t>
            </a:r>
            <a:r>
              <a:rPr lang="en-US" sz="1200" kern="1200" dirty="0" err="1">
                <a:solidFill>
                  <a:schemeClr val="tx1"/>
                </a:solidFill>
                <a:effectLst/>
                <a:latin typeface="+mn-lt"/>
                <a:ea typeface="+mn-ea"/>
                <a:cs typeface="+mn-cs"/>
              </a:rPr>
              <a:t>objetivos</a:t>
            </a:r>
            <a:r>
              <a:rPr lang="en-US" sz="1200" kern="1200" dirty="0">
                <a:solidFill>
                  <a:schemeClr val="tx1"/>
                </a:solidFill>
                <a:effectLst/>
                <a:latin typeface="+mn-lt"/>
                <a:ea typeface="+mn-ea"/>
                <a:cs typeface="+mn-cs"/>
              </a:rPr>
              <a:t> “INTELIGENTES” que </a:t>
            </a:r>
            <a:r>
              <a:rPr lang="en-US" sz="1200" kern="1200" dirty="0" err="1">
                <a:solidFill>
                  <a:schemeClr val="tx1"/>
                </a:solidFill>
                <a:effectLst/>
                <a:latin typeface="+mn-lt"/>
                <a:ea typeface="+mn-ea"/>
                <a:cs typeface="+mn-cs"/>
              </a:rPr>
              <a:t>deben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explicarse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detalle</a:t>
            </a:r>
            <a:r>
              <a:rPr lang="en-US" sz="1200" kern="1200" dirty="0">
                <a:solidFill>
                  <a:schemeClr val="tx1"/>
                </a:solidFill>
                <a:effectLst/>
                <a:latin typeface="+mn-lt"/>
                <a:ea typeface="+mn-ea"/>
                <a:cs typeface="+mn-cs"/>
              </a:rPr>
              <a:t> a los </a:t>
            </a:r>
            <a:r>
              <a:rPr lang="en-US" sz="1200" kern="1200" dirty="0" err="1">
                <a:solidFill>
                  <a:schemeClr val="tx1"/>
                </a:solidFill>
                <a:effectLst/>
                <a:latin typeface="+mn-lt"/>
                <a:ea typeface="+mn-ea"/>
                <a:cs typeface="+mn-cs"/>
              </a:rPr>
              <a:t>delegados</a:t>
            </a:r>
            <a:r>
              <a:rPr lang="en-US" sz="1200" kern="1200" dirty="0">
                <a:solidFill>
                  <a:schemeClr val="tx1"/>
                </a:solidFill>
                <a:effectLst/>
                <a:latin typeface="+mn-lt"/>
                <a:ea typeface="+mn-ea"/>
                <a:cs typeface="+mn-cs"/>
              </a:rPr>
              <a:t> antes de que </a:t>
            </a:r>
            <a:r>
              <a:rPr lang="en-US" sz="1200" kern="1200" dirty="0" err="1">
                <a:solidFill>
                  <a:schemeClr val="tx1"/>
                </a:solidFill>
                <a:effectLst/>
                <a:latin typeface="+mn-lt"/>
                <a:ea typeface="+mn-ea"/>
                <a:cs typeface="+mn-cs"/>
              </a:rPr>
              <a:t>comience</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sesión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usando</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información</a:t>
            </a:r>
            <a:r>
              <a:rPr lang="en-US" sz="1200" kern="1200" dirty="0">
                <a:solidFill>
                  <a:schemeClr val="tx1"/>
                </a:solidFill>
                <a:effectLst/>
                <a:latin typeface="+mn-lt"/>
                <a:ea typeface="+mn-ea"/>
                <a:cs typeface="+mn-cs"/>
              </a:rPr>
              <a:t> de la </a:t>
            </a:r>
            <a:r>
              <a:rPr lang="en-US" sz="1200" kern="1200" dirty="0" err="1">
                <a:solidFill>
                  <a:schemeClr val="tx1"/>
                </a:solidFill>
                <a:effectLst/>
                <a:latin typeface="+mn-lt"/>
                <a:ea typeface="+mn-ea"/>
                <a:cs typeface="+mn-cs"/>
              </a:rPr>
              <a:t>diapositiva</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Es </a:t>
            </a:r>
            <a:r>
              <a:rPr lang="en-US" sz="1200" kern="1200" dirty="0" err="1">
                <a:solidFill>
                  <a:schemeClr val="tx1"/>
                </a:solidFill>
                <a:effectLst/>
                <a:latin typeface="+mn-lt"/>
                <a:ea typeface="+mn-ea"/>
                <a:cs typeface="+mn-cs"/>
              </a:rPr>
              <a:t>también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importante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señalar</a:t>
            </a:r>
            <a:r>
              <a:rPr lang="en-US" sz="1200" kern="1200" dirty="0">
                <a:solidFill>
                  <a:schemeClr val="tx1"/>
                </a:solidFill>
                <a:effectLst/>
                <a:latin typeface="+mn-lt"/>
                <a:ea typeface="+mn-ea"/>
                <a:cs typeface="+mn-cs"/>
              </a:rPr>
              <a:t> que el </a:t>
            </a:r>
            <a:r>
              <a:rPr lang="en-US" sz="1200" kern="1200" dirty="0" err="1">
                <a:solidFill>
                  <a:schemeClr val="tx1"/>
                </a:solidFill>
                <a:effectLst/>
                <a:latin typeface="+mn-lt"/>
                <a:ea typeface="+mn-ea"/>
                <a:cs typeface="+mn-cs"/>
              </a:rPr>
              <a:t>objetivo</a:t>
            </a:r>
            <a:r>
              <a:rPr lang="en-US" sz="1200" kern="1200" dirty="0">
                <a:solidFill>
                  <a:schemeClr val="tx1"/>
                </a:solidFill>
                <a:effectLst/>
                <a:latin typeface="+mn-lt"/>
                <a:ea typeface="+mn-ea"/>
                <a:cs typeface="+mn-cs"/>
              </a:rPr>
              <a:t> principal de </a:t>
            </a:r>
            <a:r>
              <a:rPr lang="en-US" sz="1200" kern="1200" dirty="0" err="1">
                <a:solidFill>
                  <a:schemeClr val="tx1"/>
                </a:solidFill>
                <a:effectLst/>
                <a:latin typeface="+mn-lt"/>
                <a:ea typeface="+mn-ea"/>
                <a:cs typeface="+mn-cs"/>
              </a:rPr>
              <a:t>esta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sesión</a:t>
            </a:r>
            <a:r>
              <a:rPr lang="en-US" sz="1200" kern="1200" dirty="0">
                <a:solidFill>
                  <a:schemeClr val="tx1"/>
                </a:solidFill>
                <a:effectLst/>
                <a:latin typeface="+mn-lt"/>
                <a:ea typeface="+mn-ea"/>
                <a:cs typeface="+mn-cs"/>
              </a:rPr>
              <a:t> es que la audiencia se </a:t>
            </a:r>
            <a:r>
              <a:rPr lang="en-US" sz="1200" kern="1200" dirty="0" err="1">
                <a:solidFill>
                  <a:schemeClr val="tx1"/>
                </a:solidFill>
                <a:effectLst/>
                <a:latin typeface="+mn-lt"/>
                <a:ea typeface="+mn-ea"/>
                <a:cs typeface="+mn-cs"/>
              </a:rPr>
              <a:t>familiarice</a:t>
            </a:r>
            <a:r>
              <a:rPr lang="en-US" sz="1200" kern="1200" dirty="0">
                <a:solidFill>
                  <a:schemeClr val="tx1"/>
                </a:solidFill>
                <a:effectLst/>
                <a:latin typeface="+mn-lt"/>
                <a:ea typeface="+mn-ea"/>
                <a:cs typeface="+mn-cs"/>
              </a:rPr>
              <a:t> con </a:t>
            </a:r>
            <a:r>
              <a:rPr lang="en-US" sz="1200" kern="1200" dirty="0" err="1">
                <a:solidFill>
                  <a:schemeClr val="tx1"/>
                </a:solidFill>
                <a:effectLst/>
                <a:latin typeface="+mn-lt"/>
                <a:ea typeface="+mn-ea"/>
                <a:cs typeface="+mn-cs"/>
              </a:rPr>
              <a:t>algunas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tecnologías</a:t>
            </a:r>
            <a:r>
              <a:rPr lang="en-US" sz="1200" kern="1200" dirty="0">
                <a:solidFill>
                  <a:schemeClr val="tx1"/>
                </a:solidFill>
                <a:effectLst/>
                <a:latin typeface="+mn-lt"/>
                <a:ea typeface="+mn-ea"/>
                <a:cs typeface="+mn-cs"/>
              </a:rPr>
              <a:t> que </a:t>
            </a:r>
            <a:r>
              <a:rPr lang="en-US" sz="1200" kern="1200" dirty="0" err="1">
                <a:solidFill>
                  <a:schemeClr val="tx1"/>
                </a:solidFill>
                <a:effectLst/>
                <a:latin typeface="+mn-lt"/>
                <a:ea typeface="+mn-ea"/>
                <a:cs typeface="+mn-cs"/>
              </a:rPr>
              <a:t>puedan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desempeñar</a:t>
            </a:r>
            <a:r>
              <a:rPr lang="en-US" sz="1200" kern="1200" dirty="0">
                <a:solidFill>
                  <a:schemeClr val="tx1"/>
                </a:solidFill>
                <a:effectLst/>
                <a:latin typeface="+mn-lt"/>
                <a:ea typeface="+mn-ea"/>
                <a:cs typeface="+mn-cs"/>
              </a:rPr>
              <a:t> una </a:t>
            </a:r>
            <a:r>
              <a:rPr lang="en-US" sz="1200" kern="1200" dirty="0" err="1">
                <a:solidFill>
                  <a:schemeClr val="tx1"/>
                </a:solidFill>
                <a:effectLst/>
                <a:latin typeface="+mn-lt"/>
                <a:ea typeface="+mn-ea"/>
                <a:cs typeface="+mn-cs"/>
              </a:rPr>
              <a:t>función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sus </a:t>
            </a:r>
            <a:r>
              <a:rPr lang="en-US" sz="1200" kern="1200" dirty="0" err="1">
                <a:solidFill>
                  <a:schemeClr val="tx1"/>
                </a:solidFill>
                <a:effectLst/>
                <a:latin typeface="+mn-lt"/>
                <a:ea typeface="+mn-ea"/>
                <a:cs typeface="+mn-cs"/>
              </a:rPr>
              <a:t>casos</a:t>
            </a:r>
            <a:r>
              <a:rPr lang="en-US" sz="1200" kern="1200" dirty="0">
                <a:solidFill>
                  <a:schemeClr val="tx1"/>
                </a:solidFill>
                <a:effectLst/>
                <a:latin typeface="+mn-lt"/>
                <a:ea typeface="+mn-ea"/>
                <a:cs typeface="+mn-cs"/>
              </a:rPr>
              <a:t>.  No obstante, </a:t>
            </a:r>
            <a:r>
              <a:rPr lang="en-US" sz="1200" kern="1200" dirty="0" err="1">
                <a:solidFill>
                  <a:schemeClr val="tx1"/>
                </a:solidFill>
                <a:effectLst/>
                <a:latin typeface="+mn-lt"/>
                <a:ea typeface="+mn-ea"/>
                <a:cs typeface="+mn-cs"/>
              </a:rPr>
              <a:t>esta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sesión</a:t>
            </a:r>
            <a:r>
              <a:rPr lang="en-US" sz="1200" kern="1200" dirty="0">
                <a:solidFill>
                  <a:schemeClr val="tx1"/>
                </a:solidFill>
                <a:effectLst/>
                <a:latin typeface="+mn-lt"/>
                <a:ea typeface="+mn-ea"/>
                <a:cs typeface="+mn-cs"/>
              </a:rPr>
              <a:t> no </a:t>
            </a:r>
            <a:r>
              <a:rPr lang="en-US" sz="1200" kern="1200" dirty="0" err="1">
                <a:solidFill>
                  <a:schemeClr val="tx1"/>
                </a:solidFill>
                <a:effectLst/>
                <a:latin typeface="+mn-lt"/>
                <a:ea typeface="+mn-ea"/>
                <a:cs typeface="+mn-cs"/>
              </a:rPr>
              <a:t>tiene</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intención</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proporcionarles</a:t>
            </a:r>
            <a:r>
              <a:rPr lang="en-US" sz="1200" kern="1200" dirty="0">
                <a:solidFill>
                  <a:schemeClr val="tx1"/>
                </a:solidFill>
                <a:effectLst/>
                <a:latin typeface="+mn-lt"/>
                <a:ea typeface="+mn-ea"/>
                <a:cs typeface="+mn-cs"/>
              </a:rPr>
              <a:t> con </a:t>
            </a:r>
            <a:r>
              <a:rPr lang="en-US" sz="1200" kern="1200" dirty="0" err="1">
                <a:solidFill>
                  <a:schemeClr val="tx1"/>
                </a:solidFill>
                <a:effectLst/>
                <a:latin typeface="+mn-lt"/>
                <a:ea typeface="+mn-ea"/>
                <a:cs typeface="+mn-cs"/>
              </a:rPr>
              <a:t>información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sobre</a:t>
            </a:r>
            <a:r>
              <a:rPr lang="en-US" sz="1200" kern="1200" dirty="0">
                <a:solidFill>
                  <a:schemeClr val="tx1"/>
                </a:solidFill>
                <a:effectLst/>
                <a:latin typeface="+mn-lt"/>
                <a:ea typeface="+mn-ea"/>
                <a:cs typeface="+mn-cs"/>
              </a:rPr>
              <a:t> que </a:t>
            </a:r>
            <a:r>
              <a:rPr lang="en-US" sz="1200" kern="1200" dirty="0" err="1">
                <a:solidFill>
                  <a:schemeClr val="tx1"/>
                </a:solidFill>
                <a:effectLst/>
                <a:latin typeface="+mn-lt"/>
                <a:ea typeface="+mn-ea"/>
                <a:cs typeface="+mn-cs"/>
              </a:rPr>
              <a:t>evidencia</a:t>
            </a:r>
            <a:r>
              <a:rPr lang="en-US" sz="1200" kern="1200" dirty="0">
                <a:solidFill>
                  <a:schemeClr val="tx1"/>
                </a:solidFill>
                <a:effectLst/>
                <a:latin typeface="+mn-lt"/>
                <a:ea typeface="+mn-ea"/>
                <a:cs typeface="+mn-cs"/>
              </a:rPr>
              <a:t> electronica </a:t>
            </a:r>
            <a:r>
              <a:rPr lang="en-US" sz="1200" kern="1200" dirty="0" err="1">
                <a:solidFill>
                  <a:schemeClr val="tx1"/>
                </a:solidFill>
                <a:effectLst/>
                <a:latin typeface="+mn-lt"/>
                <a:ea typeface="+mn-ea"/>
                <a:cs typeface="+mn-cs"/>
              </a:rPr>
              <a:t>puede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obtenerse</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estas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tecnologías</a:t>
            </a:r>
            <a:r>
              <a:rPr lang="en-US" sz="1200" kern="1200" dirty="0">
                <a:solidFill>
                  <a:schemeClr val="tx1"/>
                </a:solidFill>
                <a:effectLst/>
                <a:latin typeface="+mn-lt"/>
                <a:ea typeface="+mn-ea"/>
                <a:cs typeface="+mn-cs"/>
              </a:rPr>
              <a:t>.  Hay </a:t>
            </a:r>
            <a:r>
              <a:rPr lang="en-US" sz="1200" kern="1200" dirty="0" err="1">
                <a:solidFill>
                  <a:schemeClr val="tx1"/>
                </a:solidFill>
                <a:effectLst/>
                <a:latin typeface="+mn-lt"/>
                <a:ea typeface="+mn-ea"/>
                <a:cs typeface="+mn-cs"/>
              </a:rPr>
              <a:t>otra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sesión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el </a:t>
            </a:r>
            <a:r>
              <a:rPr lang="en-US" sz="1200" kern="1200" dirty="0" err="1">
                <a:solidFill>
                  <a:schemeClr val="tx1"/>
                </a:solidFill>
                <a:effectLst/>
                <a:latin typeface="+mn-lt"/>
                <a:ea typeface="+mn-ea"/>
                <a:cs typeface="+mn-cs"/>
              </a:rPr>
              <a:t>día</a:t>
            </a:r>
            <a:r>
              <a:rPr lang="en-US" sz="1200" kern="1200" dirty="0">
                <a:solidFill>
                  <a:schemeClr val="tx1"/>
                </a:solidFill>
                <a:effectLst/>
                <a:latin typeface="+mn-lt"/>
                <a:ea typeface="+mn-ea"/>
                <a:cs typeface="+mn-cs"/>
              </a:rPr>
              <a:t> 3 de </a:t>
            </a:r>
            <a:r>
              <a:rPr lang="en-US" sz="1200" kern="1200" dirty="0" err="1">
                <a:solidFill>
                  <a:schemeClr val="tx1"/>
                </a:solidFill>
                <a:effectLst/>
                <a:latin typeface="+mn-lt"/>
                <a:ea typeface="+mn-ea"/>
                <a:cs typeface="+mn-cs"/>
              </a:rPr>
              <a:t>esta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capacitación</a:t>
            </a:r>
            <a:r>
              <a:rPr lang="en-US" sz="1200" kern="1200" dirty="0">
                <a:solidFill>
                  <a:schemeClr val="tx1"/>
                </a:solidFill>
                <a:effectLst/>
                <a:latin typeface="+mn-lt"/>
                <a:ea typeface="+mn-ea"/>
                <a:cs typeface="+mn-cs"/>
              </a:rPr>
              <a:t> que </a:t>
            </a:r>
            <a:r>
              <a:rPr lang="en-US" sz="1200" kern="1200" dirty="0" err="1">
                <a:solidFill>
                  <a:schemeClr val="tx1"/>
                </a:solidFill>
                <a:effectLst/>
                <a:latin typeface="+mn-lt"/>
                <a:ea typeface="+mn-ea"/>
                <a:cs typeface="+mn-cs"/>
              </a:rPr>
              <a:t>cubre</a:t>
            </a:r>
            <a:r>
              <a:rPr lang="en-US" sz="1200" kern="1200" dirty="0">
                <a:solidFill>
                  <a:schemeClr val="tx1"/>
                </a:solidFill>
                <a:effectLst/>
                <a:latin typeface="+mn-lt"/>
                <a:ea typeface="+mn-ea"/>
                <a:cs typeface="+mn-cs"/>
              </a:rPr>
              <a:t> los </a:t>
            </a:r>
            <a:r>
              <a:rPr lang="en-US" sz="1200" kern="1200" dirty="0" err="1">
                <a:solidFill>
                  <a:schemeClr val="tx1"/>
                </a:solidFill>
                <a:effectLst/>
                <a:latin typeface="+mn-lt"/>
                <a:ea typeface="+mn-ea"/>
                <a:cs typeface="+mn-cs"/>
              </a:rPr>
              <a:t>aspectos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evidenciales</a:t>
            </a:r>
            <a:r>
              <a:rPr lang="en-US" sz="1200" kern="1200" dirty="0">
                <a:solidFill>
                  <a:schemeClr val="tx1"/>
                </a:solidFill>
                <a:effectLst/>
                <a:latin typeface="+mn-lt"/>
                <a:ea typeface="+mn-ea"/>
                <a:cs typeface="+mn-cs"/>
              </a:rPr>
              <a:t> de los </a:t>
            </a:r>
            <a:r>
              <a:rPr lang="en-US" sz="1200" kern="1200" dirty="0" err="1">
                <a:solidFill>
                  <a:schemeClr val="tx1"/>
                </a:solidFill>
                <a:effectLst/>
                <a:latin typeface="+mn-lt"/>
                <a:ea typeface="+mn-ea"/>
                <a:cs typeface="+mn-cs"/>
              </a:rPr>
              <a:t>dispositivos</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51</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de-DE" sz="1200" kern="1200">
                <a:solidFill>
                  <a:schemeClr val="tx1"/>
                </a:solidFill>
                <a:effectLst/>
                <a:latin typeface="+mn-lt"/>
                <a:ea typeface="+mn-ea"/>
                <a:cs typeface="+mn-cs"/>
              </a:rPr>
              <a:t>Cada computadora en la Internet necesita tener una dirección de IP </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Estas direcciones IP no son fáciles de recordar </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Los servidores web típicamente ofrecen su información en ciertos dominios, por ejemplo los servidores web Google en el dominio google.com.</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No obstante, otro ordenador en le Internet no puede solicitar los datos de un dominio.   Solo puede solicitar datos de una dirección IP. </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El Sistema de Nombre del Dominio (DNS) se creó para fácilmente resolver los nombres de dominio de las direcciones IP</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de-DE" sz="1200" kern="1200">
                <a:solidFill>
                  <a:schemeClr val="tx1"/>
                </a:solidFill>
                <a:effectLst/>
                <a:latin typeface="+mn-lt"/>
                <a:ea typeface="+mn-ea"/>
                <a:cs typeface="+mn-cs"/>
              </a:rPr>
              <a:t>El Sistema del Nombres de Dominio (DNS) es una base de datos distribuida con nombres de servidore jerárquicos para computadoras, servicios o cualquier recurso conectado a la Internet o una red privada de comunicación. La misma asocia varios datos con nombres de dominio asignados a cada una de las entidades participantes.  Un Nombre de Servicio de Dominion  resuelve las preguntas para los nombres de dominio (que son fáciles de entender y utilizar cuando acceden a la Internet) en las direcciones IP para el propósito de ubicar los servicios de ordenador y dispositivos en el mundo.  Una analogía que se usa frecuentemente para explicar el Sistema de Nombre de Dominion is que funciona como un libro telefónico para la Internet traduciendo los nombres de ordenador huésped fáciles de usar en las direcciones IP. Por ejemplo, el nombre de dominion </a:t>
            </a:r>
            <a:r>
              <a:rPr lang="de-DE" sz="1200" u="sng" kern="1200">
                <a:solidFill>
                  <a:schemeClr val="tx1"/>
                </a:solidFill>
                <a:effectLst/>
                <a:latin typeface="+mn-lt"/>
                <a:ea typeface="+mn-ea"/>
                <a:cs typeface="+mn-cs"/>
                <a:hlinkClick r:id="rId3"/>
              </a:rPr>
              <a:t>www.example.com</a:t>
            </a:r>
            <a:r>
              <a:rPr lang="de-DE" sz="1200" kern="1200">
                <a:solidFill>
                  <a:schemeClr val="tx1"/>
                </a:solidFill>
                <a:effectLst/>
                <a:latin typeface="+mn-lt"/>
                <a:ea typeface="+mn-ea"/>
                <a:cs typeface="+mn-cs"/>
              </a:rPr>
              <a:t> traduce las direcciones 192.0.43.10 (IPv4) and 2620:0:2d0:200::10 (IPv6).</a:t>
            </a:r>
            <a:endParaRPr lang="en-US" sz="1200" kern="1200">
              <a:solidFill>
                <a:schemeClr val="tx1"/>
              </a:solidFill>
              <a:effectLst/>
              <a:latin typeface="+mn-lt"/>
              <a:ea typeface="+mn-ea"/>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52</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en-US" sz="1200" kern="1200">
                <a:solidFill>
                  <a:schemeClr val="tx1"/>
                </a:solidFill>
                <a:effectLst/>
                <a:latin typeface="+mn-lt"/>
                <a:ea typeface="+mn-ea"/>
                <a:cs typeface="+mn-cs"/>
              </a:rPr>
              <a:t>Puede usar los servicios whois para identificar al propietario del nombre de dominio o Proveedor de Servicio de Internet (ISP) de una cierta dirección IP</a:t>
            </a:r>
          </a:p>
          <a:p>
            <a:r>
              <a:rPr lang="en-US" sz="1200" kern="1200">
                <a:solidFill>
                  <a:schemeClr val="tx1"/>
                </a:solidFill>
                <a:effectLst/>
                <a:latin typeface="+mn-lt"/>
                <a:ea typeface="+mn-ea"/>
                <a:cs typeface="+mn-cs"/>
              </a:rPr>
              <a:t>La información Whois para los dominios incluyen los datos sobre el registrador, solicitante, las fechas de registración como también los detalles de contacto administrativos y técnicos.  No obstante, este información puede ser anonimizada usando los servicios de registro anonimizados, por ejemplo </a:t>
            </a:r>
            <a:r>
              <a:rPr lang="en-US" sz="1200" u="sng" kern="1200">
                <a:solidFill>
                  <a:schemeClr val="tx1"/>
                </a:solidFill>
                <a:effectLst/>
                <a:latin typeface="+mn-lt"/>
                <a:ea typeface="+mn-ea"/>
                <a:cs typeface="+mn-cs"/>
                <a:hlinkClick r:id="rId3"/>
              </a:rPr>
              <a:t>https://ititch.com</a:t>
            </a:r>
            <a:endParaRPr lang="en-US" sz="1200" u="sng"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La información Whois para las direcciones IP incluye los datos sobre la compañía propietaria/gestión y sus detalles de contacto administrative y técnico. </a:t>
            </a:r>
          </a:p>
          <a:p>
            <a:r>
              <a:rPr lang="en-US" sz="1200" kern="1200">
                <a:solidFill>
                  <a:schemeClr val="tx1"/>
                </a:solidFill>
                <a:effectLst/>
                <a:latin typeface="+mn-lt"/>
                <a:ea typeface="+mn-ea"/>
                <a:cs typeface="+mn-cs"/>
              </a:rPr>
              <a:t>NB: las próximas normas de Privacidad limitarán la información que sería posible recuperar públicamente de Whois y los funcionarios de policía tendrán que solicitor la misma información al proveedor de servicio a través de una orden judicial.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El capacitador puede demostrar aquellas consultas </a:t>
            </a:r>
            <a:r>
              <a:rPr lang="en-US" sz="1200" b="1" kern="1200">
                <a:solidFill>
                  <a:schemeClr val="tx1"/>
                </a:solidFill>
                <a:effectLst/>
                <a:latin typeface="+mn-lt"/>
                <a:ea typeface="+mn-ea"/>
                <a:cs typeface="+mn-cs"/>
              </a:rPr>
              <a:t>Whois </a:t>
            </a:r>
            <a:r>
              <a:rPr lang="en-US" sz="1200" kern="1200">
                <a:solidFill>
                  <a:schemeClr val="tx1"/>
                </a:solidFill>
                <a:effectLst/>
                <a:latin typeface="+mn-lt"/>
                <a:ea typeface="+mn-ea"/>
                <a:cs typeface="+mn-cs"/>
              </a:rPr>
              <a:t>en un servicio como:</a:t>
            </a:r>
          </a:p>
          <a:p>
            <a:r>
              <a:rPr lang="en-US" sz="1200" u="sng" kern="1200">
                <a:solidFill>
                  <a:schemeClr val="tx1"/>
                </a:solidFill>
                <a:effectLst/>
                <a:latin typeface="+mn-lt"/>
                <a:ea typeface="+mn-ea"/>
                <a:cs typeface="+mn-cs"/>
                <a:hlinkClick r:id="rId4"/>
              </a:rPr>
              <a:t>https://www.ultratools.com/tools/</a:t>
            </a:r>
            <a:endParaRPr lang="en-US" sz="1200" kern="1200">
              <a:solidFill>
                <a:schemeClr val="tx1"/>
              </a:solidFill>
              <a:effectLst/>
              <a:latin typeface="+mn-lt"/>
              <a:ea typeface="+mn-ea"/>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54</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lvl="0"/>
            <a:r>
              <a:rPr lang="en-GB" sz="1200" kern="1200">
                <a:solidFill>
                  <a:schemeClr val="tx1"/>
                </a:solidFill>
                <a:effectLst/>
                <a:latin typeface="+mn-lt"/>
                <a:ea typeface="+mn-ea"/>
                <a:cs typeface="+mn-cs"/>
              </a:rPr>
              <a:t>Las direcciones IP pueden asignarse a una área específica usando los servicios de </a:t>
            </a:r>
            <a:r>
              <a:rPr lang="en-GB" sz="1200" b="1" kern="1200">
                <a:solidFill>
                  <a:schemeClr val="tx1"/>
                </a:solidFill>
                <a:effectLst/>
                <a:latin typeface="+mn-lt"/>
                <a:ea typeface="+mn-ea"/>
                <a:cs typeface="+mn-cs"/>
              </a:rPr>
              <a:t>geolocalización IP </a:t>
            </a:r>
            <a:endParaRPr lang="en-US" sz="1200" b="1" kern="1200">
              <a:solidFill>
                <a:schemeClr val="tx1"/>
              </a:solidFill>
              <a:effectLst/>
              <a:latin typeface="+mn-lt"/>
              <a:ea typeface="+mn-ea"/>
              <a:cs typeface="+mn-cs"/>
            </a:endParaRPr>
          </a:p>
          <a:p>
            <a:pPr lvl="0"/>
            <a:r>
              <a:rPr lang="en-GB" sz="1200" kern="1200">
                <a:solidFill>
                  <a:schemeClr val="tx1"/>
                </a:solidFill>
                <a:effectLst/>
                <a:latin typeface="+mn-lt"/>
                <a:ea typeface="+mn-ea"/>
                <a:cs typeface="+mn-cs"/>
              </a:rPr>
              <a:t>Esto puede ofrecer una indicación sobre la ubicación física del subscriptor usando la dirección IP </a:t>
            </a:r>
            <a:endParaRPr lang="en-US" sz="1200" kern="1200">
              <a:solidFill>
                <a:schemeClr val="tx1"/>
              </a:solidFill>
              <a:effectLst/>
              <a:latin typeface="+mn-lt"/>
              <a:ea typeface="+mn-ea"/>
              <a:cs typeface="+mn-cs"/>
            </a:endParaRPr>
          </a:p>
          <a:p>
            <a:pPr lvl="0"/>
            <a:r>
              <a:rPr lang="en-GB" sz="1200" kern="1200">
                <a:solidFill>
                  <a:schemeClr val="tx1"/>
                </a:solidFill>
                <a:effectLst/>
                <a:latin typeface="+mn-lt"/>
                <a:ea typeface="+mn-ea"/>
                <a:cs typeface="+mn-cs"/>
              </a:rPr>
              <a:t>No obstantes, la geolocalización IP no es exacta y no puede ser una broma </a:t>
            </a:r>
            <a:endParaRPr lang="en-US" sz="1200" kern="1200">
              <a:solidFill>
                <a:schemeClr val="tx1"/>
              </a:solidFill>
              <a:effectLst/>
              <a:latin typeface="+mn-lt"/>
              <a:ea typeface="+mn-ea"/>
              <a:cs typeface="+mn-cs"/>
            </a:endParaRPr>
          </a:p>
          <a:p>
            <a:endParaRPr lang="en-US" baseline="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sz="1200" kern="1200">
                <a:solidFill>
                  <a:schemeClr val="tx1"/>
                </a:solidFill>
                <a:effectLst/>
                <a:latin typeface="+mn-lt"/>
                <a:ea typeface="+mn-ea"/>
                <a:cs typeface="+mn-cs"/>
              </a:rPr>
              <a:t>Se deben presentar ejemplos que son relevantes a una audiencia específica sobre como la Internet está cambiando y el efecto que estos cambios tendrán en la manera que se llevan a cabo y se gestionan las investigaciones.</a:t>
            </a:r>
            <a:endParaRPr lang="en-US" sz="1200" kern="120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55</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El capacitador debe ofrecerle a los participantes una oportunnidad para que formulen las preguntas que puedan tener en relación con la Segunda Parte de la lección.</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4504A11-3BA0-4461-A1C5-454F02F9540C}" type="slidenum">
              <a:rPr lang="en-GB" smtClean="0"/>
              <a:pPr/>
              <a:t>56</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Esta sesión presenta más detalles sobre los servicios que están disponibles en la Internet en especial la World Wide Web y el E-mail o correo electrónico</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sz="1200" kern="1200">
                <a:solidFill>
                  <a:schemeClr val="tx1"/>
                </a:solidFill>
                <a:effectLst/>
                <a:latin typeface="+mn-lt"/>
                <a:ea typeface="+mn-ea"/>
                <a:cs typeface="+mn-cs"/>
              </a:rPr>
              <a:t>Antes de entrar en detalles sobre los servicios disponibles en la internet, es importante que reflexionemos sobre cuantos son los países que dependen de aquellos servicios a nivel nacional.   Los capacitadores deberán proporcionar una visión global de la infraestructura nacional crítica en sus propios países para procurar que los delegados comprendan lo importante que es la internet en materia de cuestiones de seguridad de la infraestructura nacional en un corto período de tiempo. </a:t>
            </a:r>
          </a:p>
          <a:p>
            <a:endParaRPr lang="en-GB" dirty="0"/>
          </a:p>
        </p:txBody>
      </p:sp>
      <p:sp>
        <p:nvSpPr>
          <p:cNvPr id="36868" name="Slide Number Placeholder 3"/>
          <p:cNvSpPr>
            <a:spLocks noGrp="1"/>
          </p:cNvSpPr>
          <p:nvPr>
            <p:ph type="sldNum" sz="quarter" idx="5"/>
          </p:nvPr>
        </p:nvSpPr>
        <p:spPr>
          <a:noFill/>
        </p:spPr>
        <p:txBody>
          <a:bodyPr/>
          <a:lstStyle/>
          <a:p>
            <a:fld id="{C0A9C4D6-768A-4E7A-A795-90C7D68138C3}" type="slidenum">
              <a:rPr lang="en-US"/>
              <a:pPr/>
              <a:t>58</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C0739FC5-A38F-44CD-9E08-2562C4AF1784}" type="slidenum">
              <a:rPr lang="en-GB" smtClean="0"/>
              <a:pPr/>
              <a:t>60</a:t>
            </a:fld>
            <a:endParaRPr lang="en-GB"/>
          </a:p>
        </p:txBody>
      </p:sp>
      <p:sp>
        <p:nvSpPr>
          <p:cNvPr id="68611" name="Rectangle 2"/>
          <p:cNvSpPr>
            <a:spLocks noGrp="1" noRot="1" noChangeAspect="1" noChangeArrowheads="1" noTextEdit="1"/>
          </p:cNvSpPr>
          <p:nvPr>
            <p:ph type="sldImg"/>
          </p:nvPr>
        </p:nvSpPr>
        <p:spPr>
          <a:xfrm>
            <a:off x="1144588" y="685800"/>
            <a:ext cx="4572000" cy="3429000"/>
          </a:xfrm>
          <a:ln/>
        </p:spPr>
      </p:sp>
      <p:sp>
        <p:nvSpPr>
          <p:cNvPr id="68612" name="Rectangle 3"/>
          <p:cNvSpPr>
            <a:spLocks noGrp="1" noChangeArrowheads="1"/>
          </p:cNvSpPr>
          <p:nvPr>
            <p:ph type="body" idx="1"/>
          </p:nvPr>
        </p:nvSpPr>
        <p:spPr>
          <a:xfrm>
            <a:off x="914400" y="4343400"/>
            <a:ext cx="5029200" cy="4114800"/>
          </a:xfrm>
          <a:noFill/>
          <a:ln/>
        </p:spPr>
        <p:txBody>
          <a:bodyPr/>
          <a:lstStyle/>
          <a:p>
            <a:r>
              <a:rPr lang="en-US" sz="1200" i="1" kern="1200">
                <a:solidFill>
                  <a:schemeClr val="tx1"/>
                </a:solidFill>
                <a:effectLst/>
                <a:latin typeface="+mn-lt"/>
                <a:ea typeface="+mn-ea"/>
                <a:cs typeface="+mn-cs"/>
              </a:rPr>
              <a:t>La world wide web (www) nació en el año 1991 cuando Sir Tim Berners-Lee creó el Lenguaje de Textos de Marcas (HTML o Hyper Text Markup Language).  El lenguaje HTML proporcionó la plataforma para combinar palabras, fotos, y sonidos en las páginas web.  La World Wide Web (W3C) creó las normas de la web. La siguiente explicación explica el nombre.  </a:t>
            </a:r>
            <a:r>
              <a:rPr lang="en-US" sz="1200" b="1" i="1" kern="1200">
                <a:solidFill>
                  <a:schemeClr val="tx1"/>
                </a:solidFill>
                <a:effectLst/>
                <a:latin typeface="+mn-lt"/>
                <a:ea typeface="+mn-ea"/>
                <a:cs typeface="+mn-cs"/>
              </a:rPr>
              <a:t>“La visión global de W3 está relacionada con los documentos que se refieren a cada una de las conexiones.” </a:t>
            </a:r>
            <a:r>
              <a:rPr lang="en-US" sz="1200" i="1" kern="1200">
                <a:solidFill>
                  <a:schemeClr val="tx1"/>
                </a:solidFill>
                <a:effectLst/>
                <a:latin typeface="+mn-lt"/>
                <a:ea typeface="+mn-ea"/>
                <a:cs typeface="+mn-cs"/>
              </a:rPr>
              <a:t>Debido a la similitud con la creación de una tela araña, este mundo se lo denomina Web.” (Tim Berners-Lee, Robert Cailliau; World Wide Web, Septiembre 1992.</a:t>
            </a:r>
            <a:endParaRPr lang="en-US" sz="1200" kern="1200">
              <a:solidFill>
                <a:schemeClr val="tx1"/>
              </a:solidFill>
              <a:effectLst/>
              <a:latin typeface="+mn-lt"/>
              <a:ea typeface="+mn-ea"/>
              <a:cs typeface="+mn-cs"/>
            </a:endParaRPr>
          </a:p>
          <a:p>
            <a:pPr eaLnBrk="1" hangingPunct="1"/>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Esta sección se diseña para proporcionarle a los delegados una comprensión básica sobre las direcciones IP y lo que ellas representan, sin tener que entrar en muchos detalles sobre como las direcciones IP y los nombres de dominio se relacionan entre ellos.  Los detalles técnicos se consideran más allá del alcance de este curso.  Es importante que el capacitador pueda explicar facilmente los aspectos de estos detalles.  El material de la presentación provisto busca identificar como esto se puede lograr.</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63</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4B70E16E-21BC-4198-B63F-3438507C4089}" type="slidenum">
              <a:rPr lang="en-GB" smtClean="0"/>
              <a:pPr/>
              <a:t>64</a:t>
            </a:fld>
            <a:endParaRPr lang="en-GB"/>
          </a:p>
        </p:txBody>
      </p:sp>
      <p:sp>
        <p:nvSpPr>
          <p:cNvPr id="70659" name="Rectangle 2"/>
          <p:cNvSpPr>
            <a:spLocks noGrp="1" noRot="1" noChangeAspect="1" noChangeArrowheads="1" noTextEdit="1"/>
          </p:cNvSpPr>
          <p:nvPr>
            <p:ph type="sldImg"/>
          </p:nvPr>
        </p:nvSpPr>
        <p:spPr>
          <a:xfrm>
            <a:off x="1144588" y="685800"/>
            <a:ext cx="4572000" cy="3429000"/>
          </a:xfrm>
          <a:ln/>
        </p:spPr>
      </p:sp>
      <p:sp>
        <p:nvSpPr>
          <p:cNvPr id="70660" name="Rectangle 3"/>
          <p:cNvSpPr>
            <a:spLocks noGrp="1" noChangeArrowheads="1"/>
          </p:cNvSpPr>
          <p:nvPr>
            <p:ph type="body" idx="1"/>
          </p:nvPr>
        </p:nvSpPr>
        <p:spPr>
          <a:xfrm>
            <a:off x="914400" y="4343400"/>
            <a:ext cx="5029200" cy="4114800"/>
          </a:xfrm>
          <a:noFill/>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El propósito de esta diapositiva es mostrar que aún las personas más educadas en materia de información tecnológica no podrían concebir los cambios que la tecnología puede generar.  Los delegados quizás no están solos para entender el impacto que la tecnología tiene en sus funciones y estas citaciones en esta diapositiva puede alentarlos a creer que la tecnología en el sistema de justicia penal no debería temerse sino que aprovecharse con todas las salvaguardas necesarias en su lugar. </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F010AD09-6A22-406F-A1E1-207F2C1C357E}" type="slidenum">
              <a:rPr lang="en-GB" smtClean="0"/>
              <a:pPr/>
              <a:t>65</a:t>
            </a:fld>
            <a:endParaRPr lang="en-GB"/>
          </a:p>
        </p:txBody>
      </p:sp>
      <p:sp>
        <p:nvSpPr>
          <p:cNvPr id="72707" name="Rectangle 2"/>
          <p:cNvSpPr>
            <a:spLocks noGrp="1" noRot="1" noChangeAspect="1" noChangeArrowheads="1" noTextEdit="1"/>
          </p:cNvSpPr>
          <p:nvPr>
            <p:ph type="sldImg"/>
          </p:nvPr>
        </p:nvSpPr>
        <p:spPr>
          <a:xfrm>
            <a:off x="1154113" y="701675"/>
            <a:ext cx="4586287" cy="3440113"/>
          </a:xfrm>
          <a:ln/>
        </p:spPr>
      </p:sp>
      <p:sp>
        <p:nvSpPr>
          <p:cNvPr id="72708" name="Rectangle 3"/>
          <p:cNvSpPr>
            <a:spLocks noGrp="1" noChangeArrowheads="1"/>
          </p:cNvSpPr>
          <p:nvPr>
            <p:ph type="body" idx="1"/>
          </p:nvPr>
        </p:nvSpPr>
        <p:spPr>
          <a:xfrm>
            <a:off x="939800" y="4351338"/>
            <a:ext cx="5014913" cy="4141787"/>
          </a:xfrm>
          <a:noFill/>
          <a:ln/>
        </p:spPr>
        <p:txBody>
          <a:bodyPr>
            <a:normAutofit/>
          </a:bodyPr>
          <a:lstStyle/>
          <a:p>
            <a:r>
              <a:rPr lang="en-GB" sz="1200" kern="1200">
                <a:solidFill>
                  <a:schemeClr val="tx1"/>
                </a:solidFill>
                <a:effectLst/>
                <a:latin typeface="+mn-lt"/>
                <a:ea typeface="+mn-ea"/>
                <a:cs typeface="+mn-cs"/>
              </a:rPr>
              <a:t>Una explicación de los protocolos que se usan en la internet</a:t>
            </a:r>
          </a:p>
          <a:p>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Los nombres de dominio y las direcciones IP son intercambiables, si sabría la dirección IP entonces podría introducir la información en la línea de la dirección y estar conectado en el mismo sitio.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En la práctica lo que normalmente sucede es que puede introducir el nombre de dominio amistoso del usuario </a:t>
            </a:r>
            <a:r>
              <a:rPr lang="en-GB" sz="1200" u="sng" kern="1200">
                <a:solidFill>
                  <a:schemeClr val="tx1"/>
                </a:solidFill>
                <a:effectLst/>
                <a:latin typeface="+mn-lt"/>
                <a:ea typeface="+mn-ea"/>
                <a:cs typeface="+mn-cs"/>
                <a:hlinkClick r:id="rId3"/>
              </a:rPr>
              <a:t>www.google.com.qa</a:t>
            </a:r>
            <a:r>
              <a:rPr lang="en-GB" sz="1200" kern="1200">
                <a:solidFill>
                  <a:schemeClr val="tx1"/>
                </a:solidFill>
                <a:effectLst/>
                <a:latin typeface="+mn-lt"/>
                <a:ea typeface="+mn-ea"/>
                <a:cs typeface="+mn-cs"/>
              </a:rPr>
              <a:t> y servidores dentro del sistema de internet que lo traduce y le envía el sitio correcto.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Las Direcciones de Protocolo de Internet, el nombre del dominio se convierte en una serie de  números binarios de 32 dígitos exclusivo normalmente escrito en un notación decimal con puntos, una serie de cuatro números binarios de 8 dígitos escrito en decimales y separado por puntos.  Como arriba 212.140.189.10, todos los números en esta secuencia debe tener un rango entre 0 y 255 (actualmente 256 alternativas).  Obviamente en el ejemplo presentado el último número debería leerse como 010, no obstante, la convención permite que disminuya a 10 solamente. </a:t>
            </a:r>
          </a:p>
          <a:p>
            <a:pPr eaLnBrk="1" hangingPunct="1"/>
            <a:endParaRPr lang="en-GB" dirty="0"/>
          </a:p>
          <a:p>
            <a:pPr eaLnBrk="1" hangingPunct="1"/>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Un  </a:t>
            </a:r>
            <a:r>
              <a:rPr lang="en-US" sz="1200" kern="1200" dirty="0" err="1">
                <a:solidFill>
                  <a:schemeClr val="tx1"/>
                </a:solidFill>
                <a:effectLst/>
                <a:latin typeface="+mn-lt"/>
                <a:ea typeface="+mn-ea"/>
                <a:cs typeface="+mn-cs"/>
              </a:rPr>
              <a:t>aspecto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importante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los </a:t>
            </a:r>
            <a:r>
              <a:rPr lang="en-US" sz="1200" kern="1200" dirty="0" err="1">
                <a:solidFill>
                  <a:schemeClr val="tx1"/>
                </a:solidFill>
                <a:effectLst/>
                <a:latin typeface="+mn-lt"/>
                <a:ea typeface="+mn-ea"/>
                <a:cs typeface="+mn-cs"/>
              </a:rPr>
              <a:t>casos</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ciberdelincuencia</a:t>
            </a:r>
            <a:r>
              <a:rPr lang="en-US" sz="1200" kern="1200" dirty="0">
                <a:solidFill>
                  <a:schemeClr val="tx1"/>
                </a:solidFill>
                <a:effectLst/>
                <a:latin typeface="+mn-lt"/>
                <a:ea typeface="+mn-ea"/>
                <a:cs typeface="+mn-cs"/>
              </a:rPr>
              <a:t> es </a:t>
            </a:r>
            <a:r>
              <a:rPr lang="en-US" sz="1200" kern="1200" dirty="0" err="1">
                <a:solidFill>
                  <a:schemeClr val="tx1"/>
                </a:solidFill>
                <a:effectLst/>
                <a:latin typeface="+mn-lt"/>
                <a:ea typeface="+mn-ea"/>
                <a:cs typeface="+mn-cs"/>
              </a:rPr>
              <a:t>comprender</a:t>
            </a:r>
            <a:r>
              <a:rPr lang="en-US" sz="1200" kern="1200" dirty="0">
                <a:solidFill>
                  <a:schemeClr val="tx1"/>
                </a:solidFill>
                <a:effectLst/>
                <a:latin typeface="+mn-lt"/>
                <a:ea typeface="+mn-ea"/>
                <a:cs typeface="+mn-cs"/>
              </a:rPr>
              <a:t> los </a:t>
            </a:r>
            <a:r>
              <a:rPr lang="en-US" sz="1200" kern="1200" dirty="0" err="1">
                <a:solidFill>
                  <a:schemeClr val="tx1"/>
                </a:solidFill>
                <a:effectLst/>
                <a:latin typeface="+mn-lt"/>
                <a:ea typeface="+mn-ea"/>
                <a:cs typeface="+mn-cs"/>
              </a:rPr>
              <a:t>rastros</a:t>
            </a:r>
            <a:r>
              <a:rPr lang="en-US" sz="1200" kern="1200" dirty="0">
                <a:solidFill>
                  <a:schemeClr val="tx1"/>
                </a:solidFill>
                <a:effectLst/>
                <a:latin typeface="+mn-lt"/>
                <a:ea typeface="+mn-ea"/>
                <a:cs typeface="+mn-cs"/>
              </a:rPr>
              <a:t> que </a:t>
            </a:r>
            <a:r>
              <a:rPr lang="en-US" sz="1200" kern="1200" dirty="0" err="1">
                <a:solidFill>
                  <a:schemeClr val="tx1"/>
                </a:solidFill>
                <a:effectLst/>
                <a:latin typeface="+mn-lt"/>
                <a:ea typeface="+mn-ea"/>
                <a:cs typeface="+mn-cs"/>
              </a:rPr>
              <a:t>pueden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dejar</a:t>
            </a:r>
            <a:r>
              <a:rPr lang="en-US" sz="1200" kern="1200" dirty="0">
                <a:solidFill>
                  <a:schemeClr val="tx1"/>
                </a:solidFill>
                <a:effectLst/>
                <a:latin typeface="+mn-lt"/>
                <a:ea typeface="+mn-ea"/>
                <a:cs typeface="+mn-cs"/>
              </a:rPr>
              <a:t> los </a:t>
            </a:r>
            <a:r>
              <a:rPr lang="en-US" sz="1200" kern="1200" dirty="0" err="1">
                <a:solidFill>
                  <a:schemeClr val="tx1"/>
                </a:solidFill>
                <a:effectLst/>
                <a:latin typeface="+mn-lt"/>
                <a:ea typeface="+mn-ea"/>
                <a:cs typeface="+mn-cs"/>
              </a:rPr>
              <a:t>investigadores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cuando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usan</a:t>
            </a:r>
            <a:r>
              <a:rPr lang="en-US" sz="1200" kern="1200" dirty="0">
                <a:solidFill>
                  <a:schemeClr val="tx1"/>
                </a:solidFill>
                <a:effectLst/>
                <a:latin typeface="+mn-lt"/>
                <a:ea typeface="+mn-ea"/>
                <a:cs typeface="+mn-cs"/>
              </a:rPr>
              <a:t> la internet para </a:t>
            </a:r>
            <a:r>
              <a:rPr lang="en-US" sz="1200" kern="1200" dirty="0" err="1">
                <a:solidFill>
                  <a:schemeClr val="tx1"/>
                </a:solidFill>
                <a:effectLst/>
                <a:latin typeface="+mn-lt"/>
                <a:ea typeface="+mn-ea"/>
                <a:cs typeface="+mn-cs"/>
              </a:rPr>
              <a:t>llevar</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cabo</a:t>
            </a:r>
            <a:r>
              <a:rPr lang="en-US" sz="1200" kern="1200" dirty="0">
                <a:solidFill>
                  <a:schemeClr val="tx1"/>
                </a:solidFill>
                <a:effectLst/>
                <a:latin typeface="+mn-lt"/>
                <a:ea typeface="+mn-ea"/>
                <a:cs typeface="+mn-cs"/>
              </a:rPr>
              <a:t> sus </a:t>
            </a:r>
            <a:r>
              <a:rPr lang="en-US" sz="1200" kern="1200" dirty="0" err="1">
                <a:solidFill>
                  <a:schemeClr val="tx1"/>
                </a:solidFill>
                <a:effectLst/>
                <a:latin typeface="+mn-lt"/>
                <a:ea typeface="+mn-ea"/>
                <a:cs typeface="+mn-cs"/>
              </a:rPr>
              <a:t>investigaciones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Esto</a:t>
            </a:r>
            <a:r>
              <a:rPr lang="en-US" sz="1200" kern="1200" dirty="0">
                <a:solidFill>
                  <a:schemeClr val="tx1"/>
                </a:solidFill>
                <a:effectLst/>
                <a:latin typeface="+mn-lt"/>
                <a:ea typeface="+mn-ea"/>
                <a:cs typeface="+mn-cs"/>
              </a:rPr>
              <a:t> es </a:t>
            </a:r>
            <a:r>
              <a:rPr lang="en-US" sz="1200" kern="1200" dirty="0" err="1">
                <a:solidFill>
                  <a:schemeClr val="tx1"/>
                </a:solidFill>
                <a:effectLst/>
                <a:latin typeface="+mn-lt"/>
                <a:ea typeface="+mn-ea"/>
                <a:cs typeface="+mn-cs"/>
              </a:rPr>
              <a:t>importante</a:t>
            </a:r>
            <a:r>
              <a:rPr lang="en-US" sz="1200" kern="1200" dirty="0">
                <a:solidFill>
                  <a:schemeClr val="tx1"/>
                </a:solidFill>
                <a:effectLst/>
                <a:latin typeface="+mn-lt"/>
                <a:ea typeface="+mn-ea"/>
                <a:cs typeface="+mn-cs"/>
              </a:rPr>
              <a:t> no solo para el </a:t>
            </a:r>
            <a:r>
              <a:rPr lang="en-US" sz="1200" kern="1200" dirty="0" err="1">
                <a:solidFill>
                  <a:schemeClr val="tx1"/>
                </a:solidFill>
                <a:effectLst/>
                <a:latin typeface="+mn-lt"/>
                <a:ea typeface="+mn-ea"/>
                <a:cs typeface="+mn-cs"/>
              </a:rPr>
              <a:t>investigador</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también</a:t>
            </a:r>
            <a:r>
              <a:rPr lang="en-US" sz="1200" kern="1200" dirty="0">
                <a:solidFill>
                  <a:schemeClr val="tx1"/>
                </a:solidFill>
                <a:effectLst/>
                <a:latin typeface="+mn-lt"/>
                <a:ea typeface="+mn-ea"/>
                <a:cs typeface="+mn-cs"/>
              </a:rPr>
              <a:t> el fiscal que </a:t>
            </a:r>
            <a:r>
              <a:rPr lang="en-US" sz="1200" kern="1200" dirty="0" err="1">
                <a:solidFill>
                  <a:schemeClr val="tx1"/>
                </a:solidFill>
                <a:effectLst/>
                <a:latin typeface="+mn-lt"/>
                <a:ea typeface="+mn-ea"/>
                <a:cs typeface="+mn-cs"/>
              </a:rPr>
              <a:t>puede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requerir</a:t>
            </a:r>
            <a:r>
              <a:rPr lang="en-US" sz="1200" kern="1200" dirty="0">
                <a:solidFill>
                  <a:schemeClr val="tx1"/>
                </a:solidFill>
                <a:effectLst/>
                <a:latin typeface="+mn-lt"/>
                <a:ea typeface="+mn-ea"/>
                <a:cs typeface="+mn-cs"/>
              </a:rPr>
              <a:t> las </a:t>
            </a:r>
            <a:r>
              <a:rPr lang="en-US" sz="1200" kern="1200" dirty="0" err="1">
                <a:solidFill>
                  <a:schemeClr val="tx1"/>
                </a:solidFill>
                <a:effectLst/>
                <a:latin typeface="+mn-lt"/>
                <a:ea typeface="+mn-ea"/>
                <a:cs typeface="+mn-cs"/>
              </a:rPr>
              <a:t>investigaciones</a:t>
            </a:r>
            <a:r>
              <a:rPr lang="en-US" sz="1200" kern="1200" dirty="0">
                <a:solidFill>
                  <a:schemeClr val="tx1"/>
                </a:solidFill>
                <a:effectLst/>
                <a:latin typeface="+mn-lt"/>
                <a:ea typeface="+mn-ea"/>
                <a:cs typeface="+mn-cs"/>
              </a:rPr>
              <a:t> y los </a:t>
            </a:r>
            <a:r>
              <a:rPr lang="en-US" sz="1200" kern="1200" dirty="0" err="1">
                <a:solidFill>
                  <a:schemeClr val="tx1"/>
                </a:solidFill>
                <a:effectLst/>
                <a:latin typeface="+mn-lt"/>
                <a:ea typeface="+mn-ea"/>
                <a:cs typeface="+mn-cs"/>
              </a:rPr>
              <a:t>jueces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desde</a:t>
            </a:r>
            <a:r>
              <a:rPr lang="en-US" sz="1200" kern="1200" dirty="0">
                <a:solidFill>
                  <a:schemeClr val="tx1"/>
                </a:solidFill>
                <a:effectLst/>
                <a:latin typeface="+mn-lt"/>
                <a:ea typeface="+mn-ea"/>
                <a:cs typeface="+mn-cs"/>
              </a:rPr>
              <a:t> una </a:t>
            </a:r>
            <a:r>
              <a:rPr lang="en-US" sz="1200" kern="1200" dirty="0" err="1">
                <a:solidFill>
                  <a:schemeClr val="tx1"/>
                </a:solidFill>
                <a:effectLst/>
                <a:latin typeface="+mn-lt"/>
                <a:ea typeface="+mn-ea"/>
                <a:cs typeface="+mn-cs"/>
              </a:rPr>
              <a:t>perspectiva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sobre</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admisibilidad</a:t>
            </a:r>
            <a:r>
              <a:rPr lang="en-US" sz="1200" kern="1200" dirty="0">
                <a:solidFill>
                  <a:schemeClr val="tx1"/>
                </a:solidFill>
                <a:effectLst/>
                <a:latin typeface="+mn-lt"/>
                <a:ea typeface="+mn-ea"/>
                <a:cs typeface="+mn-cs"/>
              </a:rPr>
              <a:t> de la </a:t>
            </a:r>
            <a:r>
              <a:rPr lang="en-US" sz="1200" kern="1200" dirty="0" err="1">
                <a:solidFill>
                  <a:schemeClr val="tx1"/>
                </a:solidFill>
                <a:effectLst/>
                <a:latin typeface="+mn-lt"/>
                <a:ea typeface="+mn-ea"/>
                <a:cs typeface="+mn-cs"/>
              </a:rPr>
              <a:t>prueba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Esta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sección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procura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ofrecerle</a:t>
            </a:r>
            <a:r>
              <a:rPr lang="en-US" sz="1200" kern="1200" dirty="0">
                <a:solidFill>
                  <a:schemeClr val="tx1"/>
                </a:solidFill>
                <a:effectLst/>
                <a:latin typeface="+mn-lt"/>
                <a:ea typeface="+mn-ea"/>
                <a:cs typeface="+mn-cs"/>
              </a:rPr>
              <a:t> el </a:t>
            </a:r>
            <a:r>
              <a:rPr lang="en-US" sz="1200" kern="1200" dirty="0" err="1">
                <a:solidFill>
                  <a:schemeClr val="tx1"/>
                </a:solidFill>
                <a:effectLst/>
                <a:latin typeface="+mn-lt"/>
                <a:ea typeface="+mn-ea"/>
                <a:cs typeface="+mn-cs"/>
              </a:rPr>
              <a:t>conocimiento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básico</a:t>
            </a:r>
            <a:r>
              <a:rPr lang="en-US" sz="1200" kern="1200" dirty="0">
                <a:solidFill>
                  <a:schemeClr val="tx1"/>
                </a:solidFill>
                <a:effectLst/>
                <a:latin typeface="+mn-lt"/>
                <a:ea typeface="+mn-ea"/>
                <a:cs typeface="+mn-cs"/>
              </a:rPr>
              <a:t> para que los </a:t>
            </a:r>
            <a:r>
              <a:rPr lang="en-US" sz="1200" kern="1200" dirty="0" err="1">
                <a:solidFill>
                  <a:schemeClr val="tx1"/>
                </a:solidFill>
                <a:effectLst/>
                <a:latin typeface="+mn-lt"/>
                <a:ea typeface="+mn-ea"/>
                <a:cs typeface="+mn-cs"/>
              </a:rPr>
              <a:t>participantes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comprendan</a:t>
            </a:r>
            <a:r>
              <a:rPr lang="en-US" sz="1200" kern="1200" dirty="0">
                <a:solidFill>
                  <a:schemeClr val="tx1"/>
                </a:solidFill>
                <a:effectLst/>
                <a:latin typeface="+mn-lt"/>
                <a:ea typeface="+mn-ea"/>
                <a:cs typeface="+mn-cs"/>
              </a:rPr>
              <a:t> los </a:t>
            </a:r>
            <a:r>
              <a:rPr lang="en-US" sz="1200" kern="1200" dirty="0" err="1">
                <a:solidFill>
                  <a:schemeClr val="tx1"/>
                </a:solidFill>
                <a:effectLst/>
                <a:latin typeface="+mn-lt"/>
                <a:ea typeface="+mn-ea"/>
                <a:cs typeface="+mn-cs"/>
              </a:rPr>
              <a:t>riesgos</a:t>
            </a:r>
            <a:r>
              <a:rPr lang="en-US" sz="1200" kern="1200" dirty="0">
                <a:solidFill>
                  <a:schemeClr val="tx1"/>
                </a:solidFill>
                <a:effectLst/>
                <a:latin typeface="+mn-lt"/>
                <a:ea typeface="+mn-ea"/>
                <a:cs typeface="+mn-cs"/>
              </a:rPr>
              <a:t> que </a:t>
            </a:r>
            <a:r>
              <a:rPr lang="en-US" sz="1200" kern="1200" dirty="0" err="1">
                <a:solidFill>
                  <a:schemeClr val="tx1"/>
                </a:solidFill>
                <a:effectLst/>
                <a:latin typeface="+mn-lt"/>
                <a:ea typeface="+mn-ea"/>
                <a:cs typeface="+mn-cs"/>
              </a:rPr>
              <a:t>implica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conectarse</a:t>
            </a:r>
            <a:r>
              <a:rPr lang="en-US" sz="1200" kern="1200" dirty="0">
                <a:solidFill>
                  <a:schemeClr val="tx1"/>
                </a:solidFill>
                <a:effectLst/>
                <a:latin typeface="+mn-lt"/>
                <a:ea typeface="+mn-ea"/>
                <a:cs typeface="+mn-cs"/>
              </a:rPr>
              <a:t> a la internet </a:t>
            </a:r>
            <a:r>
              <a:rPr lang="en-US" sz="1200" kern="1200" dirty="0" err="1">
                <a:solidFill>
                  <a:schemeClr val="tx1"/>
                </a:solidFill>
                <a:effectLst/>
                <a:latin typeface="+mn-lt"/>
                <a:ea typeface="+mn-ea"/>
                <a:cs typeface="+mn-cs"/>
              </a:rPr>
              <a:t>cuando</a:t>
            </a:r>
            <a:r>
              <a:rPr lang="en-US" sz="1200" kern="1200" dirty="0">
                <a:solidFill>
                  <a:schemeClr val="tx1"/>
                </a:solidFill>
                <a:effectLst/>
                <a:latin typeface="+mn-lt"/>
                <a:ea typeface="+mn-ea"/>
                <a:cs typeface="+mn-cs"/>
              </a:rPr>
              <a:t> se </a:t>
            </a:r>
            <a:r>
              <a:rPr lang="en-US" sz="1200" kern="1200" dirty="0" err="1">
                <a:solidFill>
                  <a:schemeClr val="tx1"/>
                </a:solidFill>
                <a:effectLst/>
                <a:latin typeface="+mn-lt"/>
                <a:ea typeface="+mn-ea"/>
                <a:cs typeface="+mn-cs"/>
              </a:rPr>
              <a:t>lleva</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cabo</a:t>
            </a:r>
            <a:r>
              <a:rPr lang="en-US" sz="1200" kern="1200" dirty="0">
                <a:solidFill>
                  <a:schemeClr val="tx1"/>
                </a:solidFill>
                <a:effectLst/>
                <a:latin typeface="+mn-lt"/>
                <a:ea typeface="+mn-ea"/>
                <a:cs typeface="+mn-cs"/>
              </a:rPr>
              <a:t> una </a:t>
            </a:r>
            <a:r>
              <a:rPr lang="en-US" sz="1200" kern="1200" dirty="0" err="1">
                <a:solidFill>
                  <a:schemeClr val="tx1"/>
                </a:solidFill>
                <a:effectLst/>
                <a:latin typeface="+mn-lt"/>
                <a:ea typeface="+mn-ea"/>
                <a:cs typeface="+mn-cs"/>
              </a:rPr>
              <a:t>investigación</a:t>
            </a: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66</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La información provista en las diapositivas de la presentación ofrece la información básica que debe comunicarse a los delegados para determinar cual es la información que cualquier persona puede haber dejado, incluso los investigadores que visitan los sitios web.  Esto debe asociarse a lo importante que es que los investigadores protegan su identidad en estas circunstancias e identifiquen que en algunas jurisdicciones pueden existir condiciones legales que deben cumplirse para llevar a cabo dichas investigaciones.  </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67</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69</a:t>
            </a:fld>
            <a:endParaRPr lang="en-US"/>
          </a:p>
        </p:txBody>
      </p:sp>
    </p:spTree>
    <p:extLst>
      <p:ext uri="{BB962C8B-B14F-4D97-AF65-F5344CB8AC3E}">
        <p14:creationId xmlns:p14="http://schemas.microsoft.com/office/powerpoint/2010/main" val="26079724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70</a:t>
            </a:fld>
            <a:endParaRPr lang="en-US"/>
          </a:p>
        </p:txBody>
      </p:sp>
    </p:spTree>
    <p:extLst>
      <p:ext uri="{BB962C8B-B14F-4D97-AF65-F5344CB8AC3E}">
        <p14:creationId xmlns:p14="http://schemas.microsoft.com/office/powerpoint/2010/main" val="28285135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El capacitador debe ofrecerle a los participantes una oportunidad para que formulen las preguntas que puedan tener en relación con los temas que se trataron en la Tercera Parte de la lección.</a:t>
            </a:r>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71</a:t>
            </a:fld>
            <a:endParaRPr lang="en-GB"/>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latin typeface="+mn-lt"/>
                <a:ea typeface="+mn-ea"/>
                <a:cs typeface="+mn-cs"/>
              </a:rPr>
              <a:t>Electronic Mail or Email is a method of exchanging digital messages. </a:t>
            </a:r>
          </a:p>
          <a:p>
            <a:r>
              <a:rPr lang="en-GB" sz="1200" kern="1200" dirty="0">
                <a:solidFill>
                  <a:schemeClr val="tx1"/>
                </a:solidFill>
                <a:latin typeface="+mn-lt"/>
                <a:ea typeface="+mn-ea"/>
                <a:cs typeface="+mn-cs"/>
              </a:rPr>
              <a:t>To the user, </a:t>
            </a:r>
            <a:r>
              <a:rPr lang="en-US" sz="1200" kern="1200" dirty="0">
                <a:solidFill>
                  <a:schemeClr val="tx1"/>
                </a:solidFill>
                <a:latin typeface="+mn-lt"/>
                <a:ea typeface="+mn-ea"/>
                <a:cs typeface="+mn-cs"/>
              </a:rPr>
              <a:t>It appears that E-mail is passed directly from the sender's machine to the recipient's; however each message typically passes through at least four computers during its lifetime. </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73</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a:solidFill>
                  <a:schemeClr val="tx1"/>
                </a:solidFill>
                <a:effectLst/>
                <a:latin typeface="+mn-lt"/>
                <a:ea typeface="+mn-ea"/>
                <a:cs typeface="+mn-cs"/>
              </a:rPr>
              <a:t> El e-mail o correo electrónico normalmente se transmite a través de cuatro computadoras durante su ciclo de vida.  </a:t>
            </a:r>
          </a:p>
          <a:p>
            <a:pPr lvl="0"/>
            <a:r>
              <a:rPr lang="en-US" sz="1200" kern="1200">
                <a:solidFill>
                  <a:schemeClr val="tx1"/>
                </a:solidFill>
                <a:effectLst/>
                <a:latin typeface="+mn-lt"/>
                <a:ea typeface="+mn-ea"/>
                <a:cs typeface="+mn-cs"/>
              </a:rPr>
              <a:t>Mensaje compuesto en la propia computadora del usuario, luego enviado al servidor de correo SMTP (Protocolo de Transferencia Simple de Correo) de salida del ISP </a:t>
            </a:r>
          </a:p>
          <a:p>
            <a:pPr lvl="0"/>
            <a:r>
              <a:rPr lang="en-US" sz="1200" kern="1200">
                <a:solidFill>
                  <a:schemeClr val="tx1"/>
                </a:solidFill>
                <a:effectLst/>
                <a:latin typeface="+mn-lt"/>
                <a:ea typeface="+mn-ea"/>
                <a:cs typeface="+mn-cs"/>
              </a:rPr>
              <a:t>El ISP de salida le transmite un e-mail al servidor de correo SMTP del receptor ISP (SMTP – SMTP) </a:t>
            </a:r>
          </a:p>
          <a:p>
            <a:pPr lvl="0"/>
            <a:r>
              <a:rPr lang="en-US" sz="1200" kern="1200">
                <a:solidFill>
                  <a:schemeClr val="tx1"/>
                </a:solidFill>
                <a:effectLst/>
                <a:latin typeface="+mn-lt"/>
                <a:ea typeface="+mn-ea"/>
                <a:cs typeface="+mn-cs"/>
              </a:rPr>
              <a:t>El servidor de correos del receptor encuentra el servidor de correos de entrada del receptor (Protocolo POP o POP3) y le transmite el mensaje al “buzón del receptor”</a:t>
            </a:r>
          </a:p>
          <a:p>
            <a:pPr lvl="0"/>
            <a:r>
              <a:rPr lang="en-US" sz="1200" kern="1200">
                <a:solidFill>
                  <a:schemeClr val="tx1"/>
                </a:solidFill>
                <a:effectLst/>
                <a:latin typeface="+mn-lt"/>
                <a:ea typeface="+mn-ea"/>
                <a:cs typeface="+mn-cs"/>
              </a:rPr>
              <a:t>El receptor ingresa a la cuenta y el mensaje se recupera en el buzón de entrada del receptor borrándolo del servidor de correos en el proceso</a:t>
            </a:r>
          </a:p>
          <a:p>
            <a:r>
              <a:rPr lang="en-US" sz="1200" kern="1200">
                <a:solidFill>
                  <a:schemeClr val="tx1"/>
                </a:solidFill>
                <a:effectLst/>
                <a:latin typeface="+mn-lt"/>
                <a:ea typeface="+mn-ea"/>
                <a:cs typeface="+mn-cs"/>
              </a:rPr>
              <a:t>*Servidor de correos – ordenador dedicado usado para procesar los correos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74</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3890C7BE-C292-4BA3-BA9E-D74D51922507}" type="slidenum">
              <a:rPr lang="en-GB" smtClean="0"/>
              <a:pPr/>
              <a:t>75</a:t>
            </a:fld>
            <a:endParaRPr lang="en-GB"/>
          </a:p>
        </p:txBody>
      </p:sp>
      <p:sp>
        <p:nvSpPr>
          <p:cNvPr id="55299" name="Rectangle 2"/>
          <p:cNvSpPr>
            <a:spLocks noGrp="1" noRot="1" noChangeAspect="1" noChangeArrowheads="1" noTextEdit="1"/>
          </p:cNvSpPr>
          <p:nvPr>
            <p:ph type="sldImg"/>
          </p:nvPr>
        </p:nvSpPr>
        <p:spPr>
          <a:xfrm>
            <a:off x="1144588" y="688975"/>
            <a:ext cx="4565650" cy="3424238"/>
          </a:xfrm>
          <a:ln w="12700" cap="flat"/>
        </p:spPr>
      </p:sp>
      <p:sp>
        <p:nvSpPr>
          <p:cNvPr id="55300" name="Rectangle 3"/>
          <p:cNvSpPr>
            <a:spLocks noGrp="1" noChangeArrowheads="1"/>
          </p:cNvSpPr>
          <p:nvPr>
            <p:ph type="body" idx="1"/>
          </p:nvPr>
        </p:nvSpPr>
        <p:spPr>
          <a:xfrm>
            <a:off x="914400" y="4343400"/>
            <a:ext cx="5027613" cy="4114800"/>
          </a:xfrm>
          <a:noFill/>
          <a:ln/>
        </p:spPr>
        <p:txBody>
          <a:bodyPr lIns="92075" tIns="46038" rIns="92075" bIns="46038"/>
          <a:lstStyle/>
          <a:p>
            <a:pPr eaLnBrk="1" hangingPunct="1"/>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03031541-0223-4DF2-9DDA-72A46988E519}" type="slidenum">
              <a:rPr lang="en-GB" smtClean="0"/>
              <a:pPr/>
              <a:t>76</a:t>
            </a:fld>
            <a:endParaRPr lang="en-GB"/>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684213" y="4341813"/>
            <a:ext cx="5489575" cy="4116387"/>
          </a:xfrm>
          <a:noFill/>
          <a:ln/>
        </p:spPr>
        <p:txBody>
          <a:bodyPr/>
          <a:lstStyle/>
          <a:p>
            <a:r>
              <a:rPr lang="en-US" sz="1200" kern="1200">
                <a:solidFill>
                  <a:schemeClr val="tx1"/>
                </a:solidFill>
                <a:effectLst/>
                <a:latin typeface="+mn-lt"/>
                <a:ea typeface="+mn-ea"/>
                <a:cs typeface="+mn-cs"/>
              </a:rPr>
              <a:t>Otra posibilidad es que el usuario eliga usar un servidor de correo en otro sitio en la net …. Hotmail o pueden tener un dominio, en cuyo caso el correo lo transmitirá los servidores de correo de los proveedores de web</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515729BB-4BA1-4602-A4CB-6D97CF0F60EA}" type="slidenum">
              <a:rPr lang="en-GB" smtClean="0"/>
              <a:pPr/>
              <a:t>7</a:t>
            </a:fld>
            <a:endParaRPr lang="en-GB"/>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685800" y="4341813"/>
            <a:ext cx="5486400" cy="4116387"/>
          </a:xfrm>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El capacitador debe proporcionar una breve explicación sobre el desarrollo de los computadoras, cuando éstas eran independientes, a través de las terminales de las computadoras principales en el mundo de la conexión de ordenadores en la red, como una introducción al comienzo de la explicación de los componentes de las computadoras. </a:t>
            </a:r>
            <a:endParaRPr lang="en-US" sz="1200" kern="1200">
              <a:solidFill>
                <a:schemeClr val="tx1"/>
              </a:solidFill>
              <a:effectLst/>
              <a:latin typeface="+mn-lt"/>
              <a:ea typeface="+mn-ea"/>
              <a:cs typeface="+mn-cs"/>
            </a:endParaRPr>
          </a:p>
          <a:p>
            <a:pPr lvl="0"/>
            <a:endParaRPr lang="en-GB" sz="1200" kern="1200">
              <a:solidFill>
                <a:schemeClr val="tx1"/>
              </a:solidFill>
              <a:effectLst/>
              <a:latin typeface="+mn-lt"/>
              <a:ea typeface="+mn-ea"/>
              <a:cs typeface="+mn-cs"/>
            </a:endParaRPr>
          </a:p>
          <a:p>
            <a:pPr eaLnBrk="1" hangingPunct="1"/>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Hay distintos tipos de correo electrónico;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E-mail. – El correo electrónico típico y tradicional Outlook – enviado via SMTP – recuperado via POP3 y una vez que se descarga es residente en su máquina – puede organizarse en archivos, etc., pero son solo visibles en línea.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Correo electrónico basado en mail (Web-based mail) – correo POP3; por ejemplo usando Outlook Express – cuando se registra en general descarga todos los mails en su buzón de entrada residente en su máquina, correo del Protocolo de Acceso a Mensaje de Internet (IMAP) – “verdadero” correo electrónico basado en mail – observado a través de su máquina pero todavá residente en su servidor remote – puede organizarse en archivos, etc.  pero son visibles cuando están en línea. </a:t>
            </a:r>
            <a:endParaRPr lang="en-US" sz="1200" kern="120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77</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78</a:t>
            </a:fld>
            <a:endParaRPr lang="en-US"/>
          </a:p>
        </p:txBody>
      </p:sp>
    </p:spTree>
    <p:extLst>
      <p:ext uri="{BB962C8B-B14F-4D97-AF65-F5344CB8AC3E}">
        <p14:creationId xmlns:p14="http://schemas.microsoft.com/office/powerpoint/2010/main" val="32996763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err="1">
                <a:solidFill>
                  <a:schemeClr val="tx1"/>
                </a:solidFill>
                <a:effectLst/>
                <a:latin typeface="+mn-lt"/>
                <a:ea typeface="+mn-ea"/>
                <a:cs typeface="+mn-cs"/>
              </a:rPr>
              <a:t>Muchas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veces</a:t>
            </a:r>
            <a:r>
              <a:rPr lang="en-GB" sz="1200" kern="1200" dirty="0">
                <a:solidFill>
                  <a:schemeClr val="tx1"/>
                </a:solidFill>
                <a:effectLst/>
                <a:latin typeface="+mn-lt"/>
                <a:ea typeface="+mn-ea"/>
                <a:cs typeface="+mn-cs"/>
              </a:rPr>
              <a:t> es </a:t>
            </a:r>
            <a:r>
              <a:rPr lang="en-GB" sz="1200" kern="1200" dirty="0" err="1">
                <a:solidFill>
                  <a:schemeClr val="tx1"/>
                </a:solidFill>
                <a:effectLst/>
                <a:latin typeface="+mn-lt"/>
                <a:ea typeface="+mn-ea"/>
                <a:cs typeface="+mn-cs"/>
              </a:rPr>
              <a:t>más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fácil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comparar</a:t>
            </a:r>
            <a:r>
              <a:rPr lang="en-GB" sz="1200" kern="1200" dirty="0">
                <a:solidFill>
                  <a:schemeClr val="tx1"/>
                </a:solidFill>
                <a:effectLst/>
                <a:latin typeface="+mn-lt"/>
                <a:ea typeface="+mn-ea"/>
                <a:cs typeface="+mn-cs"/>
              </a:rPr>
              <a:t> un e-mail a una carta </a:t>
            </a:r>
            <a:r>
              <a:rPr lang="en-GB" sz="1200" kern="1200" dirty="0" err="1">
                <a:solidFill>
                  <a:schemeClr val="tx1"/>
                </a:solidFill>
                <a:effectLst/>
                <a:latin typeface="+mn-lt"/>
                <a:ea typeface="+mn-ea"/>
                <a:cs typeface="+mn-cs"/>
              </a:rPr>
              <a:t>cuando</a:t>
            </a:r>
            <a:r>
              <a:rPr lang="en-GB" sz="1200" kern="1200" dirty="0">
                <a:solidFill>
                  <a:schemeClr val="tx1"/>
                </a:solidFill>
                <a:effectLst/>
                <a:latin typeface="+mn-lt"/>
                <a:ea typeface="+mn-ea"/>
                <a:cs typeface="+mn-cs"/>
              </a:rPr>
              <a:t> se </a:t>
            </a:r>
            <a:r>
              <a:rPr lang="en-GB" sz="1200" kern="1200" dirty="0" err="1">
                <a:solidFill>
                  <a:schemeClr val="tx1"/>
                </a:solidFill>
                <a:effectLst/>
                <a:latin typeface="+mn-lt"/>
                <a:ea typeface="+mn-ea"/>
                <a:cs typeface="+mn-cs"/>
              </a:rPr>
              <a:t>explica</a:t>
            </a:r>
            <a:r>
              <a:rPr lang="en-GB" sz="1200" kern="1200" dirty="0">
                <a:solidFill>
                  <a:schemeClr val="tx1"/>
                </a:solidFill>
                <a:effectLst/>
                <a:latin typeface="+mn-lt"/>
                <a:ea typeface="+mn-ea"/>
                <a:cs typeface="+mn-cs"/>
              </a:rPr>
              <a:t> el e-mail.  Los </a:t>
            </a:r>
            <a:r>
              <a:rPr lang="en-GB" sz="1200" kern="1200" dirty="0" err="1">
                <a:solidFill>
                  <a:schemeClr val="tx1"/>
                </a:solidFill>
                <a:effectLst/>
                <a:latin typeface="+mn-lt"/>
                <a:ea typeface="+mn-ea"/>
                <a:cs typeface="+mn-cs"/>
              </a:rPr>
              <a:t>mensajes</a:t>
            </a:r>
            <a:r>
              <a:rPr lang="en-GB" sz="1200" kern="1200" dirty="0">
                <a:solidFill>
                  <a:schemeClr val="tx1"/>
                </a:solidFill>
                <a:effectLst/>
                <a:latin typeface="+mn-lt"/>
                <a:ea typeface="+mn-ea"/>
                <a:cs typeface="+mn-cs"/>
              </a:rPr>
              <a:t> de los e-mail </a:t>
            </a:r>
            <a:r>
              <a:rPr lang="en-GB" sz="1200" kern="1200" dirty="0" err="1">
                <a:solidFill>
                  <a:schemeClr val="tx1"/>
                </a:solidFill>
                <a:effectLst/>
                <a:latin typeface="+mn-lt"/>
                <a:ea typeface="+mn-ea"/>
                <a:cs typeface="+mn-cs"/>
              </a:rPr>
              <a:t>tienen</a:t>
            </a:r>
            <a:r>
              <a:rPr lang="en-GB" sz="1200" kern="1200" dirty="0">
                <a:solidFill>
                  <a:schemeClr val="tx1"/>
                </a:solidFill>
                <a:effectLst/>
                <a:latin typeface="+mn-lt"/>
                <a:ea typeface="+mn-ea"/>
                <a:cs typeface="+mn-cs"/>
              </a:rPr>
              <a:t> una </a:t>
            </a:r>
            <a:r>
              <a:rPr lang="en-GB" sz="1200" kern="1200" dirty="0" err="1">
                <a:solidFill>
                  <a:schemeClr val="tx1"/>
                </a:solidFill>
                <a:effectLst/>
                <a:latin typeface="+mn-lt"/>
                <a:ea typeface="+mn-ea"/>
                <a:cs typeface="+mn-cs"/>
              </a:rPr>
              <a:t>sección</a:t>
            </a:r>
            <a:r>
              <a:rPr lang="en-GB" sz="1200" kern="1200" dirty="0">
                <a:solidFill>
                  <a:schemeClr val="tx1"/>
                </a:solidFill>
                <a:effectLst/>
                <a:latin typeface="+mn-lt"/>
                <a:ea typeface="+mn-ea"/>
                <a:cs typeface="+mn-cs"/>
              </a:rPr>
              <a:t> de </a:t>
            </a:r>
            <a:r>
              <a:rPr lang="en-GB" sz="1200" kern="1200" dirty="0" err="1">
                <a:solidFill>
                  <a:schemeClr val="tx1"/>
                </a:solidFill>
                <a:effectLst/>
                <a:latin typeface="+mn-lt"/>
                <a:ea typeface="+mn-ea"/>
                <a:cs typeface="+mn-cs"/>
              </a:rPr>
              <a:t>encabezamiento</a:t>
            </a:r>
            <a:r>
              <a:rPr lang="en-GB" sz="1200" kern="1200" dirty="0">
                <a:solidFill>
                  <a:schemeClr val="tx1"/>
                </a:solidFill>
                <a:effectLst/>
                <a:latin typeface="+mn-lt"/>
                <a:ea typeface="+mn-ea"/>
                <a:cs typeface="+mn-cs"/>
              </a:rPr>
              <a:t> (el </a:t>
            </a:r>
            <a:r>
              <a:rPr lang="en-GB" sz="1200" kern="1200" dirty="0" err="1">
                <a:solidFill>
                  <a:schemeClr val="tx1"/>
                </a:solidFill>
                <a:effectLst/>
                <a:latin typeface="+mn-lt"/>
                <a:ea typeface="+mn-ea"/>
                <a:cs typeface="+mn-cs"/>
              </a:rPr>
              <a:t>sobre</a:t>
            </a:r>
            <a:r>
              <a:rPr lang="en-GB" sz="1200" kern="1200" dirty="0">
                <a:solidFill>
                  <a:schemeClr val="tx1"/>
                </a:solidFill>
                <a:effectLst/>
                <a:latin typeface="+mn-lt"/>
                <a:ea typeface="+mn-ea"/>
                <a:cs typeface="+mn-cs"/>
              </a:rPr>
              <a:t>), una </a:t>
            </a:r>
            <a:r>
              <a:rPr lang="en-GB" sz="1200" kern="1200" dirty="0" err="1">
                <a:solidFill>
                  <a:schemeClr val="tx1"/>
                </a:solidFill>
                <a:effectLst/>
                <a:latin typeface="+mn-lt"/>
                <a:ea typeface="+mn-ea"/>
                <a:cs typeface="+mn-cs"/>
              </a:rPr>
              <a:t>sección</a:t>
            </a:r>
            <a:r>
              <a:rPr lang="en-GB" sz="1200" kern="1200" dirty="0">
                <a:solidFill>
                  <a:schemeClr val="tx1"/>
                </a:solidFill>
                <a:effectLst/>
                <a:latin typeface="+mn-lt"/>
                <a:ea typeface="+mn-ea"/>
                <a:cs typeface="+mn-cs"/>
              </a:rPr>
              <a:t> de </a:t>
            </a:r>
            <a:r>
              <a:rPr lang="en-GB" sz="1200" kern="1200" dirty="0" err="1">
                <a:solidFill>
                  <a:schemeClr val="tx1"/>
                </a:solidFill>
                <a:effectLst/>
                <a:latin typeface="+mn-lt"/>
                <a:ea typeface="+mn-ea"/>
                <a:cs typeface="+mn-cs"/>
              </a:rPr>
              <a:t>contenido</a:t>
            </a:r>
            <a:r>
              <a:rPr lang="en-GB" sz="1200" kern="1200" dirty="0">
                <a:solidFill>
                  <a:schemeClr val="tx1"/>
                </a:solidFill>
                <a:effectLst/>
                <a:latin typeface="+mn-lt"/>
                <a:ea typeface="+mn-ea"/>
                <a:cs typeface="+mn-cs"/>
              </a:rPr>
              <a:t> (la carta </a:t>
            </a:r>
            <a:r>
              <a:rPr lang="en-GB" sz="1200" kern="1200" dirty="0" err="1">
                <a:solidFill>
                  <a:schemeClr val="tx1"/>
                </a:solidFill>
                <a:effectLst/>
                <a:latin typeface="+mn-lt"/>
                <a:ea typeface="+mn-ea"/>
                <a:cs typeface="+mn-cs"/>
              </a:rPr>
              <a:t>misma</a:t>
            </a:r>
            <a:r>
              <a:rPr lang="en-GB" sz="1200" kern="1200" dirty="0">
                <a:solidFill>
                  <a:schemeClr val="tx1"/>
                </a:solidFill>
                <a:effectLst/>
                <a:latin typeface="+mn-lt"/>
                <a:ea typeface="+mn-ea"/>
                <a:cs typeface="+mn-cs"/>
              </a:rPr>
              <a:t>) con los </a:t>
            </a:r>
            <a:r>
              <a:rPr lang="en-GB" sz="1200" kern="1200" dirty="0" err="1">
                <a:solidFill>
                  <a:schemeClr val="tx1"/>
                </a:solidFill>
                <a:effectLst/>
                <a:latin typeface="+mn-lt"/>
                <a:ea typeface="+mn-ea"/>
                <a:cs typeface="+mn-cs"/>
              </a:rPr>
              <a:t>anexos</a:t>
            </a:r>
            <a:r>
              <a:rPr lang="en-GB" sz="1200" kern="1200" dirty="0">
                <a:solidFill>
                  <a:schemeClr val="tx1"/>
                </a:solidFill>
                <a:effectLst/>
                <a:latin typeface="+mn-lt"/>
                <a:ea typeface="+mn-ea"/>
                <a:cs typeface="+mn-cs"/>
              </a:rPr>
              <a:t>.  El </a:t>
            </a:r>
            <a:r>
              <a:rPr lang="en-GB" sz="1200" kern="1200" dirty="0" err="1">
                <a:solidFill>
                  <a:schemeClr val="tx1"/>
                </a:solidFill>
                <a:effectLst/>
                <a:latin typeface="+mn-lt"/>
                <a:ea typeface="+mn-ea"/>
                <a:cs typeface="+mn-cs"/>
              </a:rPr>
              <a:t>encabezamiento</a:t>
            </a:r>
            <a:r>
              <a:rPr lang="en-GB" sz="1200" kern="1200" dirty="0">
                <a:solidFill>
                  <a:schemeClr val="tx1"/>
                </a:solidFill>
                <a:effectLst/>
                <a:latin typeface="+mn-lt"/>
                <a:ea typeface="+mn-ea"/>
                <a:cs typeface="+mn-cs"/>
              </a:rPr>
              <a:t> del </a:t>
            </a:r>
            <a:r>
              <a:rPr lang="en-GB" sz="1200" kern="1200" dirty="0" err="1">
                <a:solidFill>
                  <a:schemeClr val="tx1"/>
                </a:solidFill>
                <a:effectLst/>
                <a:latin typeface="+mn-lt"/>
                <a:ea typeface="+mn-ea"/>
                <a:cs typeface="+mn-cs"/>
              </a:rPr>
              <a:t>mensaje</a:t>
            </a:r>
            <a:r>
              <a:rPr lang="en-GB" sz="1200" kern="1200" dirty="0">
                <a:solidFill>
                  <a:schemeClr val="tx1"/>
                </a:solidFill>
                <a:effectLst/>
                <a:latin typeface="+mn-lt"/>
                <a:ea typeface="+mn-ea"/>
                <a:cs typeface="+mn-cs"/>
              </a:rPr>
              <a:t> es el </a:t>
            </a:r>
            <a:r>
              <a:rPr lang="en-GB" sz="1200" kern="1200" dirty="0" err="1">
                <a:solidFill>
                  <a:schemeClr val="tx1"/>
                </a:solidFill>
                <a:effectLst/>
                <a:latin typeface="+mn-lt"/>
                <a:ea typeface="+mn-ea"/>
                <a:cs typeface="+mn-cs"/>
              </a:rPr>
              <a:t>enfoque</a:t>
            </a:r>
            <a:r>
              <a:rPr lang="en-GB" sz="1200" kern="1200" dirty="0">
                <a:solidFill>
                  <a:schemeClr val="tx1"/>
                </a:solidFill>
                <a:effectLst/>
                <a:latin typeface="+mn-lt"/>
                <a:ea typeface="+mn-ea"/>
                <a:cs typeface="+mn-cs"/>
              </a:rPr>
              <a:t> principal para los </a:t>
            </a:r>
            <a:r>
              <a:rPr lang="en-GB" sz="1200" kern="1200" dirty="0" err="1">
                <a:solidFill>
                  <a:schemeClr val="tx1"/>
                </a:solidFill>
                <a:effectLst/>
                <a:latin typeface="+mn-lt"/>
                <a:ea typeface="+mn-ea"/>
                <a:cs typeface="+mn-cs"/>
              </a:rPr>
              <a:t>investigadores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ya</a:t>
            </a:r>
            <a:r>
              <a:rPr lang="en-GB" sz="1200" kern="1200" dirty="0">
                <a:solidFill>
                  <a:schemeClr val="tx1"/>
                </a:solidFill>
                <a:effectLst/>
                <a:latin typeface="+mn-lt"/>
                <a:ea typeface="+mn-ea"/>
                <a:cs typeface="+mn-cs"/>
              </a:rPr>
              <a:t> que </a:t>
            </a:r>
            <a:r>
              <a:rPr lang="en-GB" sz="1200" kern="1200" dirty="0" err="1">
                <a:solidFill>
                  <a:schemeClr val="tx1"/>
                </a:solidFill>
                <a:effectLst/>
                <a:latin typeface="+mn-lt"/>
                <a:ea typeface="+mn-ea"/>
                <a:cs typeface="+mn-cs"/>
              </a:rPr>
              <a:t>contiene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información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sobre</a:t>
            </a:r>
            <a:r>
              <a:rPr lang="en-GB" sz="1200" kern="1200" dirty="0">
                <a:solidFill>
                  <a:schemeClr val="tx1"/>
                </a:solidFill>
                <a:effectLst/>
                <a:latin typeface="+mn-lt"/>
                <a:ea typeface="+mn-ea"/>
                <a:cs typeface="+mn-cs"/>
              </a:rPr>
              <a:t> el </a:t>
            </a:r>
            <a:r>
              <a:rPr lang="en-GB" sz="1200" kern="1200" dirty="0" err="1">
                <a:solidFill>
                  <a:schemeClr val="tx1"/>
                </a:solidFill>
                <a:effectLst/>
                <a:latin typeface="+mn-lt"/>
                <a:ea typeface="+mn-ea"/>
                <a:cs typeface="+mn-cs"/>
              </a:rPr>
              <a:t>emisor</a:t>
            </a:r>
            <a:r>
              <a:rPr lang="en-GB" sz="1200" kern="1200" dirty="0">
                <a:solidFill>
                  <a:schemeClr val="tx1"/>
                </a:solidFill>
                <a:effectLst/>
                <a:latin typeface="+mn-lt"/>
                <a:ea typeface="+mn-ea"/>
                <a:cs typeface="+mn-cs"/>
              </a:rPr>
              <a:t>, el receptor, </a:t>
            </a:r>
            <a:r>
              <a:rPr lang="en-GB" sz="1200" kern="1200" dirty="0" err="1">
                <a:solidFill>
                  <a:schemeClr val="tx1"/>
                </a:solidFill>
                <a:effectLst/>
                <a:latin typeface="+mn-lt"/>
                <a:ea typeface="+mn-ea"/>
                <a:cs typeface="+mn-cs"/>
              </a:rPr>
              <a:t>direcciones</a:t>
            </a:r>
            <a:r>
              <a:rPr lang="en-GB" sz="1200" kern="1200" dirty="0">
                <a:solidFill>
                  <a:schemeClr val="tx1"/>
                </a:solidFill>
                <a:effectLst/>
                <a:latin typeface="+mn-lt"/>
                <a:ea typeface="+mn-ea"/>
                <a:cs typeface="+mn-cs"/>
              </a:rPr>
              <a:t> de IP, </a:t>
            </a:r>
            <a:r>
              <a:rPr lang="en-GB" sz="1200" kern="1200" dirty="0" err="1">
                <a:solidFill>
                  <a:schemeClr val="tx1"/>
                </a:solidFill>
                <a:effectLst/>
                <a:latin typeface="+mn-lt"/>
                <a:ea typeface="+mn-ea"/>
                <a:cs typeface="+mn-cs"/>
              </a:rPr>
              <a:t>servidores</a:t>
            </a:r>
            <a:r>
              <a:rPr lang="en-GB" sz="1200" kern="1200" dirty="0">
                <a:solidFill>
                  <a:schemeClr val="tx1"/>
                </a:solidFill>
                <a:effectLst/>
                <a:latin typeface="+mn-lt"/>
                <a:ea typeface="+mn-ea"/>
                <a:cs typeface="+mn-cs"/>
              </a:rPr>
              <a:t> de </a:t>
            </a:r>
            <a:r>
              <a:rPr lang="en-GB" sz="1200" kern="1200" dirty="0" err="1">
                <a:solidFill>
                  <a:schemeClr val="tx1"/>
                </a:solidFill>
                <a:effectLst/>
                <a:latin typeface="+mn-lt"/>
                <a:ea typeface="+mn-ea"/>
                <a:cs typeface="+mn-cs"/>
              </a:rPr>
              <a:t>correos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sistemas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horarios</a:t>
            </a:r>
            <a:r>
              <a:rPr lang="en-GB" sz="1200" kern="1200" dirty="0">
                <a:solidFill>
                  <a:schemeClr val="tx1"/>
                </a:solidFill>
                <a:effectLst/>
                <a:latin typeface="+mn-lt"/>
                <a:ea typeface="+mn-ea"/>
                <a:cs typeface="+mn-cs"/>
              </a:rPr>
              <a:t>, etc.  </a:t>
            </a:r>
            <a:r>
              <a:rPr lang="en-GB" sz="1200" kern="1200" dirty="0" err="1">
                <a:solidFill>
                  <a:schemeClr val="tx1"/>
                </a:solidFill>
                <a:effectLst/>
                <a:latin typeface="+mn-lt"/>
                <a:ea typeface="+mn-ea"/>
                <a:cs typeface="+mn-cs"/>
              </a:rPr>
              <a:t>Esta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información</a:t>
            </a:r>
            <a:r>
              <a:rPr lang="en-GB" sz="1200" kern="1200" dirty="0">
                <a:solidFill>
                  <a:schemeClr val="tx1"/>
                </a:solidFill>
                <a:effectLst/>
                <a:latin typeface="+mn-lt"/>
                <a:ea typeface="+mn-ea"/>
                <a:cs typeface="+mn-cs"/>
              </a:rPr>
              <a:t> se </a:t>
            </a:r>
            <a:r>
              <a:rPr lang="en-GB" sz="1200" kern="1200" dirty="0" err="1">
                <a:solidFill>
                  <a:schemeClr val="tx1"/>
                </a:solidFill>
                <a:effectLst/>
                <a:latin typeface="+mn-lt"/>
                <a:ea typeface="+mn-ea"/>
                <a:cs typeface="+mn-cs"/>
              </a:rPr>
              <a:t>usa</a:t>
            </a:r>
            <a:r>
              <a:rPr lang="en-GB" sz="1200" kern="1200" dirty="0">
                <a:solidFill>
                  <a:schemeClr val="tx1"/>
                </a:solidFill>
                <a:effectLst/>
                <a:latin typeface="+mn-lt"/>
                <a:ea typeface="+mn-ea"/>
                <a:cs typeface="+mn-cs"/>
              </a:rPr>
              <a:t> para </a:t>
            </a:r>
            <a:r>
              <a:rPr lang="en-GB" sz="1200" kern="1200" dirty="0" err="1">
                <a:solidFill>
                  <a:schemeClr val="tx1"/>
                </a:solidFill>
                <a:effectLst/>
                <a:latin typeface="+mn-lt"/>
                <a:ea typeface="+mn-ea"/>
                <a:cs typeface="+mn-cs"/>
              </a:rPr>
              <a:t>asistir</a:t>
            </a:r>
            <a:r>
              <a:rPr lang="en-GB" sz="1200" kern="1200" dirty="0">
                <a:solidFill>
                  <a:schemeClr val="tx1"/>
                </a:solidFill>
                <a:effectLst/>
                <a:latin typeface="+mn-lt"/>
                <a:ea typeface="+mn-ea"/>
                <a:cs typeface="+mn-cs"/>
              </a:rPr>
              <a:t> con la </a:t>
            </a:r>
            <a:r>
              <a:rPr lang="en-GB" sz="1200" kern="1200" dirty="0" err="1">
                <a:solidFill>
                  <a:schemeClr val="tx1"/>
                </a:solidFill>
                <a:effectLst/>
                <a:latin typeface="+mn-lt"/>
                <a:ea typeface="+mn-ea"/>
                <a:cs typeface="+mn-cs"/>
              </a:rPr>
              <a:t>investigación</a:t>
            </a:r>
            <a:r>
              <a:rPr lang="en-GB" sz="1200" kern="1200" dirty="0">
                <a:solidFill>
                  <a:schemeClr val="tx1"/>
                </a:solidFill>
                <a:effectLst/>
                <a:latin typeface="+mn-lt"/>
                <a:ea typeface="+mn-ea"/>
                <a:cs typeface="+mn-cs"/>
              </a:rPr>
              <a:t> del </a:t>
            </a:r>
            <a:r>
              <a:rPr lang="en-GB" sz="1200" kern="1200" dirty="0" err="1">
                <a:solidFill>
                  <a:schemeClr val="tx1"/>
                </a:solidFill>
                <a:effectLst/>
                <a:latin typeface="+mn-lt"/>
                <a:ea typeface="+mn-ea"/>
                <a:cs typeface="+mn-cs"/>
              </a:rPr>
              <a:t>emisor</a:t>
            </a:r>
            <a:r>
              <a:rPr lang="en-GB" sz="1200" kern="1200" dirty="0">
                <a:solidFill>
                  <a:schemeClr val="tx1"/>
                </a:solidFill>
                <a:effectLst/>
                <a:latin typeface="+mn-lt"/>
                <a:ea typeface="+mn-ea"/>
                <a:cs typeface="+mn-cs"/>
              </a:rPr>
              <a:t> del </a:t>
            </a:r>
            <a:r>
              <a:rPr lang="en-GB" sz="1200" kern="1200" dirty="0" err="1">
                <a:solidFill>
                  <a:schemeClr val="tx1"/>
                </a:solidFill>
                <a:effectLst/>
                <a:latin typeface="+mn-lt"/>
                <a:ea typeface="+mn-ea"/>
                <a:cs typeface="+mn-cs"/>
              </a:rPr>
              <a:t>mensaje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cuando</a:t>
            </a:r>
            <a:r>
              <a:rPr lang="en-GB" sz="1200" kern="1200" dirty="0">
                <a:solidFill>
                  <a:schemeClr val="tx1"/>
                </a:solidFill>
                <a:effectLst/>
                <a:latin typeface="+mn-lt"/>
                <a:ea typeface="+mn-ea"/>
                <a:cs typeface="+mn-cs"/>
              </a:rPr>
              <a:t> no es </a:t>
            </a:r>
            <a:r>
              <a:rPr lang="en-GB" sz="1200" kern="1200" dirty="0" err="1">
                <a:solidFill>
                  <a:schemeClr val="tx1"/>
                </a:solidFill>
                <a:effectLst/>
                <a:latin typeface="+mn-lt"/>
                <a:ea typeface="+mn-ea"/>
                <a:cs typeface="+mn-cs"/>
              </a:rPr>
              <a:t>inmediatamente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aparente</a:t>
            </a:r>
            <a:r>
              <a:rPr lang="en-GB" sz="1200" kern="1200" dirty="0">
                <a:solidFill>
                  <a:schemeClr val="tx1"/>
                </a:solidFill>
                <a:effectLst/>
                <a:latin typeface="+mn-lt"/>
                <a:ea typeface="+mn-ea"/>
                <a:cs typeface="+mn-cs"/>
              </a:rPr>
              <a:t>, por </a:t>
            </a:r>
            <a:r>
              <a:rPr lang="en-GB" sz="1200" kern="1200" dirty="0" err="1">
                <a:solidFill>
                  <a:schemeClr val="tx1"/>
                </a:solidFill>
                <a:effectLst/>
                <a:latin typeface="+mn-lt"/>
                <a:ea typeface="+mn-ea"/>
                <a:cs typeface="+mn-cs"/>
              </a:rPr>
              <a:t>ejemplo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en</a:t>
            </a:r>
            <a:r>
              <a:rPr lang="en-GB" sz="1200" kern="1200" dirty="0">
                <a:solidFill>
                  <a:schemeClr val="tx1"/>
                </a:solidFill>
                <a:effectLst/>
                <a:latin typeface="+mn-lt"/>
                <a:ea typeface="+mn-ea"/>
                <a:cs typeface="+mn-cs"/>
              </a:rPr>
              <a:t> el </a:t>
            </a:r>
            <a:r>
              <a:rPr lang="en-GB" sz="1200" kern="1200" dirty="0" err="1">
                <a:solidFill>
                  <a:schemeClr val="tx1"/>
                </a:solidFill>
                <a:effectLst/>
                <a:latin typeface="+mn-lt"/>
                <a:ea typeface="+mn-ea"/>
                <a:cs typeface="+mn-cs"/>
              </a:rPr>
              <a:t>caso</a:t>
            </a:r>
            <a:r>
              <a:rPr lang="en-GB" sz="1200" kern="1200" dirty="0">
                <a:solidFill>
                  <a:schemeClr val="tx1"/>
                </a:solidFill>
                <a:effectLst/>
                <a:latin typeface="+mn-lt"/>
                <a:ea typeface="+mn-ea"/>
                <a:cs typeface="+mn-cs"/>
              </a:rPr>
              <a:t> de una </a:t>
            </a:r>
            <a:r>
              <a:rPr lang="en-GB" sz="1200" kern="1200" dirty="0" err="1">
                <a:solidFill>
                  <a:schemeClr val="tx1"/>
                </a:solidFill>
                <a:effectLst/>
                <a:latin typeface="+mn-lt"/>
                <a:ea typeface="+mn-ea"/>
                <a:cs typeface="+mn-cs"/>
              </a:rPr>
              <a:t>solicitud</a:t>
            </a:r>
            <a:r>
              <a:rPr lang="en-GB" sz="1200" kern="1200" dirty="0">
                <a:solidFill>
                  <a:schemeClr val="tx1"/>
                </a:solidFill>
                <a:effectLst/>
                <a:latin typeface="+mn-lt"/>
                <a:ea typeface="+mn-ea"/>
                <a:cs typeface="+mn-cs"/>
              </a:rPr>
              <a:t> de </a:t>
            </a:r>
            <a:r>
              <a:rPr lang="en-GB" sz="1200" kern="1200" dirty="0" err="1">
                <a:solidFill>
                  <a:schemeClr val="tx1"/>
                </a:solidFill>
                <a:effectLst/>
                <a:latin typeface="+mn-lt"/>
                <a:ea typeface="+mn-ea"/>
                <a:cs typeface="+mn-cs"/>
              </a:rPr>
              <a:t>rescate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emitida</a:t>
            </a:r>
            <a:r>
              <a:rPr lang="en-GB" sz="1200" kern="1200" dirty="0">
                <a:solidFill>
                  <a:schemeClr val="tx1"/>
                </a:solidFill>
                <a:effectLst/>
                <a:latin typeface="+mn-lt"/>
                <a:ea typeface="+mn-ea"/>
                <a:cs typeface="+mn-cs"/>
              </a:rPr>
              <a:t> a </a:t>
            </a:r>
            <a:r>
              <a:rPr lang="en-GB" sz="1200" kern="1200" dirty="0" err="1">
                <a:solidFill>
                  <a:schemeClr val="tx1"/>
                </a:solidFill>
                <a:effectLst/>
                <a:latin typeface="+mn-lt"/>
                <a:ea typeface="+mn-ea"/>
                <a:cs typeface="+mn-cs"/>
              </a:rPr>
              <a:t>través</a:t>
            </a:r>
            <a:r>
              <a:rPr lang="en-GB" sz="1200" kern="1200" dirty="0">
                <a:solidFill>
                  <a:schemeClr val="tx1"/>
                </a:solidFill>
                <a:effectLst/>
                <a:latin typeface="+mn-lt"/>
                <a:ea typeface="+mn-ea"/>
                <a:cs typeface="+mn-cs"/>
              </a:rPr>
              <a:t> de un e-mail.  El </a:t>
            </a:r>
            <a:r>
              <a:rPr lang="en-GB" sz="1200" kern="1200" dirty="0" err="1">
                <a:solidFill>
                  <a:schemeClr val="tx1"/>
                </a:solidFill>
                <a:effectLst/>
                <a:latin typeface="+mn-lt"/>
                <a:ea typeface="+mn-ea"/>
                <a:cs typeface="+mn-cs"/>
              </a:rPr>
              <a:t>encabezamiento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completo</a:t>
            </a:r>
            <a:r>
              <a:rPr lang="en-GB" sz="1200" kern="1200" dirty="0">
                <a:solidFill>
                  <a:schemeClr val="tx1"/>
                </a:solidFill>
                <a:effectLst/>
                <a:latin typeface="+mn-lt"/>
                <a:ea typeface="+mn-ea"/>
                <a:cs typeface="+mn-cs"/>
              </a:rPr>
              <a:t> o </a:t>
            </a:r>
            <a:r>
              <a:rPr lang="en-GB" sz="1200" kern="1200" dirty="0" err="1">
                <a:solidFill>
                  <a:schemeClr val="tx1"/>
                </a:solidFill>
                <a:effectLst/>
                <a:latin typeface="+mn-lt"/>
                <a:ea typeface="+mn-ea"/>
                <a:cs typeface="+mn-cs"/>
              </a:rPr>
              <a:t>ampliado</a:t>
            </a:r>
            <a:r>
              <a:rPr lang="en-GB" sz="1200" kern="1200" dirty="0">
                <a:solidFill>
                  <a:schemeClr val="tx1"/>
                </a:solidFill>
                <a:effectLst/>
                <a:latin typeface="+mn-lt"/>
                <a:ea typeface="+mn-ea"/>
                <a:cs typeface="+mn-cs"/>
              </a:rPr>
              <a:t> es fundamental para </a:t>
            </a:r>
            <a:r>
              <a:rPr lang="en-GB" sz="1200" kern="1200" dirty="0" err="1">
                <a:solidFill>
                  <a:schemeClr val="tx1"/>
                </a:solidFill>
                <a:effectLst/>
                <a:latin typeface="+mn-lt"/>
                <a:ea typeface="+mn-ea"/>
                <a:cs typeface="+mn-cs"/>
              </a:rPr>
              <a:t>realizar</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investigación</a:t>
            </a:r>
            <a:r>
              <a:rPr lang="en-GB" sz="1200" kern="1200" dirty="0">
                <a:solidFill>
                  <a:schemeClr val="tx1"/>
                </a:solidFill>
                <a:effectLst/>
                <a:latin typeface="+mn-lt"/>
                <a:ea typeface="+mn-ea"/>
                <a:cs typeface="+mn-cs"/>
              </a:rPr>
              <a:t> de la </a:t>
            </a:r>
            <a:r>
              <a:rPr lang="en-GB" sz="1200" kern="1200" dirty="0" err="1">
                <a:solidFill>
                  <a:schemeClr val="tx1"/>
                </a:solidFill>
                <a:effectLst/>
                <a:latin typeface="+mn-lt"/>
                <a:ea typeface="+mn-ea"/>
                <a:cs typeface="+mn-cs"/>
              </a:rPr>
              <a:t>fuente</a:t>
            </a:r>
            <a:r>
              <a:rPr lang="en-GB" sz="1200" kern="1200" dirty="0">
                <a:solidFill>
                  <a:schemeClr val="tx1"/>
                </a:solidFill>
                <a:effectLst/>
                <a:latin typeface="+mn-lt"/>
                <a:ea typeface="+mn-ea"/>
                <a:cs typeface="+mn-cs"/>
              </a:rPr>
              <a:t> del </a:t>
            </a:r>
            <a:r>
              <a:rPr lang="en-GB" sz="1200" kern="1200" dirty="0" err="1">
                <a:solidFill>
                  <a:schemeClr val="tx1"/>
                </a:solidFill>
                <a:effectLst/>
                <a:latin typeface="+mn-lt"/>
                <a:ea typeface="+mn-ea"/>
                <a:cs typeface="+mn-cs"/>
              </a:rPr>
              <a:t>mensaje</a:t>
            </a:r>
            <a:r>
              <a:rPr lang="en-GB" sz="1200" kern="1200" dirty="0">
                <a:solidFill>
                  <a:schemeClr val="tx1"/>
                </a:solidFill>
                <a:effectLst/>
                <a:latin typeface="+mn-lt"/>
                <a:ea typeface="+mn-ea"/>
                <a:cs typeface="+mn-cs"/>
              </a:rPr>
              <a:t> y es </a:t>
            </a:r>
            <a:r>
              <a:rPr lang="en-GB" sz="1200" kern="1200" dirty="0" err="1">
                <a:solidFill>
                  <a:schemeClr val="tx1"/>
                </a:solidFill>
                <a:effectLst/>
                <a:latin typeface="+mn-lt"/>
                <a:ea typeface="+mn-ea"/>
                <a:cs typeface="+mn-cs"/>
              </a:rPr>
              <a:t>importante</a:t>
            </a:r>
            <a:r>
              <a:rPr lang="en-GB" sz="1200" kern="1200" dirty="0">
                <a:solidFill>
                  <a:schemeClr val="tx1"/>
                </a:solidFill>
                <a:effectLst/>
                <a:latin typeface="+mn-lt"/>
                <a:ea typeface="+mn-ea"/>
                <a:cs typeface="+mn-cs"/>
              </a:rPr>
              <a:t> que los </a:t>
            </a:r>
            <a:r>
              <a:rPr lang="en-GB" sz="1200" kern="1200" dirty="0" err="1">
                <a:solidFill>
                  <a:schemeClr val="tx1"/>
                </a:solidFill>
                <a:effectLst/>
                <a:latin typeface="+mn-lt"/>
                <a:ea typeface="+mn-ea"/>
                <a:cs typeface="+mn-cs"/>
              </a:rPr>
              <a:t>Jueces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aprecien</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diferencia</a:t>
            </a:r>
            <a:r>
              <a:rPr lang="en-GB" sz="1200" kern="1200" dirty="0">
                <a:solidFill>
                  <a:schemeClr val="tx1"/>
                </a:solidFill>
                <a:effectLst/>
                <a:latin typeface="+mn-lt"/>
                <a:ea typeface="+mn-ea"/>
                <a:cs typeface="+mn-cs"/>
              </a:rPr>
              <a:t> entre los </a:t>
            </a:r>
            <a:r>
              <a:rPr lang="en-GB" sz="1200" kern="1200" dirty="0" err="1">
                <a:solidFill>
                  <a:schemeClr val="tx1"/>
                </a:solidFill>
                <a:effectLst/>
                <a:latin typeface="+mn-lt"/>
                <a:ea typeface="+mn-ea"/>
                <a:cs typeface="+mn-cs"/>
              </a:rPr>
              <a:t>encabezamientos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observados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cuando</a:t>
            </a:r>
            <a:r>
              <a:rPr lang="en-GB" sz="1200" kern="1200" dirty="0">
                <a:solidFill>
                  <a:schemeClr val="tx1"/>
                </a:solidFill>
                <a:effectLst/>
                <a:latin typeface="+mn-lt"/>
                <a:ea typeface="+mn-ea"/>
                <a:cs typeface="+mn-cs"/>
              </a:rPr>
              <a:t> se </a:t>
            </a:r>
            <a:r>
              <a:rPr lang="en-GB" sz="1200" kern="1200" dirty="0" err="1">
                <a:solidFill>
                  <a:schemeClr val="tx1"/>
                </a:solidFill>
                <a:effectLst/>
                <a:latin typeface="+mn-lt"/>
                <a:ea typeface="+mn-ea"/>
                <a:cs typeface="+mn-cs"/>
              </a:rPr>
              <a:t>transmite</a:t>
            </a:r>
            <a:r>
              <a:rPr lang="en-GB" sz="1200" kern="1200" dirty="0">
                <a:solidFill>
                  <a:schemeClr val="tx1"/>
                </a:solidFill>
                <a:effectLst/>
                <a:latin typeface="+mn-lt"/>
                <a:ea typeface="+mn-ea"/>
                <a:cs typeface="+mn-cs"/>
              </a:rPr>
              <a:t> un </a:t>
            </a:r>
            <a:r>
              <a:rPr lang="en-GB" sz="1200" kern="1200" dirty="0" err="1">
                <a:solidFill>
                  <a:schemeClr val="tx1"/>
                </a:solidFill>
                <a:effectLst/>
                <a:latin typeface="+mn-lt"/>
                <a:ea typeface="+mn-ea"/>
                <a:cs typeface="+mn-cs"/>
              </a:rPr>
              <a:t>mensaje</a:t>
            </a:r>
            <a:r>
              <a:rPr lang="en-GB" sz="1200" kern="1200" dirty="0">
                <a:solidFill>
                  <a:schemeClr val="tx1"/>
                </a:solidFill>
                <a:effectLst/>
                <a:latin typeface="+mn-lt"/>
                <a:ea typeface="+mn-ea"/>
                <a:cs typeface="+mn-cs"/>
              </a:rPr>
              <a:t> y el </a:t>
            </a:r>
            <a:r>
              <a:rPr lang="en-GB" sz="1200" kern="1200" dirty="0" err="1">
                <a:solidFill>
                  <a:schemeClr val="tx1"/>
                </a:solidFill>
                <a:effectLst/>
                <a:latin typeface="+mn-lt"/>
                <a:ea typeface="+mn-ea"/>
                <a:cs typeface="+mn-cs"/>
              </a:rPr>
              <a:t>encabezamiento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ampliado</a:t>
            </a:r>
            <a:r>
              <a:rPr lang="en-GB" sz="1200" kern="1200" dirty="0">
                <a:solidFill>
                  <a:schemeClr val="tx1"/>
                </a:solidFill>
                <a:effectLst/>
                <a:latin typeface="+mn-lt"/>
                <a:ea typeface="+mn-ea"/>
                <a:cs typeface="+mn-cs"/>
              </a:rPr>
              <a:t> que </a:t>
            </a:r>
            <a:r>
              <a:rPr lang="en-GB" sz="1200" kern="1200" dirty="0" err="1">
                <a:solidFill>
                  <a:schemeClr val="tx1"/>
                </a:solidFill>
                <a:effectLst/>
                <a:latin typeface="+mn-lt"/>
                <a:ea typeface="+mn-ea"/>
                <a:cs typeface="+mn-cs"/>
              </a:rPr>
              <a:t>contiene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toda</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información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relevante</a:t>
            </a:r>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El e-mail es una de las </a:t>
            </a:r>
            <a:r>
              <a:rPr lang="en-GB" sz="1200" kern="1200" dirty="0" err="1">
                <a:solidFill>
                  <a:schemeClr val="tx1"/>
                </a:solidFill>
                <a:effectLst/>
                <a:latin typeface="+mn-lt"/>
                <a:ea typeface="+mn-ea"/>
                <a:cs typeface="+mn-cs"/>
              </a:rPr>
              <a:t>aplicaciones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más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comunes</a:t>
            </a:r>
            <a:r>
              <a:rPr lang="en-GB" sz="1200" kern="1200" dirty="0">
                <a:solidFill>
                  <a:schemeClr val="tx1"/>
                </a:solidFill>
                <a:effectLst/>
                <a:latin typeface="+mn-lt"/>
                <a:ea typeface="+mn-ea"/>
                <a:cs typeface="+mn-cs"/>
              </a:rPr>
              <a:t> que </a:t>
            </a:r>
            <a:r>
              <a:rPr lang="en-GB" sz="1200" kern="1200" dirty="0" err="1">
                <a:solidFill>
                  <a:schemeClr val="tx1"/>
                </a:solidFill>
                <a:effectLst/>
                <a:latin typeface="+mn-lt"/>
                <a:ea typeface="+mn-ea"/>
                <a:cs typeface="+mn-cs"/>
              </a:rPr>
              <a:t>encontrarán</a:t>
            </a:r>
            <a:r>
              <a:rPr lang="en-GB" sz="1200" kern="1200" dirty="0">
                <a:solidFill>
                  <a:schemeClr val="tx1"/>
                </a:solidFill>
                <a:effectLst/>
                <a:latin typeface="+mn-lt"/>
                <a:ea typeface="+mn-ea"/>
                <a:cs typeface="+mn-cs"/>
              </a:rPr>
              <a:t> los </a:t>
            </a:r>
            <a:r>
              <a:rPr lang="en-GB" sz="1200" kern="1200" dirty="0" err="1">
                <a:solidFill>
                  <a:schemeClr val="tx1"/>
                </a:solidFill>
                <a:effectLst/>
                <a:latin typeface="+mn-lt"/>
                <a:ea typeface="+mn-ea"/>
                <a:cs typeface="+mn-cs"/>
              </a:rPr>
              <a:t>Jueces</a:t>
            </a:r>
            <a:r>
              <a:rPr lang="en-GB" sz="1200" kern="1200" dirty="0">
                <a:solidFill>
                  <a:schemeClr val="tx1"/>
                </a:solidFill>
                <a:effectLst/>
                <a:latin typeface="+mn-lt"/>
                <a:ea typeface="+mn-ea"/>
                <a:cs typeface="+mn-cs"/>
              </a:rPr>
              <a:t> y los </a:t>
            </a:r>
            <a:r>
              <a:rPr lang="en-GB" sz="1200" kern="1200" dirty="0" err="1">
                <a:solidFill>
                  <a:schemeClr val="tx1"/>
                </a:solidFill>
                <a:effectLst/>
                <a:latin typeface="+mn-lt"/>
                <a:ea typeface="+mn-ea"/>
                <a:cs typeface="+mn-cs"/>
              </a:rPr>
              <a:t>diseñadores</a:t>
            </a:r>
            <a:r>
              <a:rPr lang="en-GB" sz="1200" kern="1200" dirty="0">
                <a:solidFill>
                  <a:schemeClr val="tx1"/>
                </a:solidFill>
                <a:effectLst/>
                <a:latin typeface="+mn-lt"/>
                <a:ea typeface="+mn-ea"/>
                <a:cs typeface="+mn-cs"/>
              </a:rPr>
              <a:t> de los </a:t>
            </a:r>
            <a:r>
              <a:rPr lang="en-GB" sz="1200" kern="1200" dirty="0" err="1">
                <a:solidFill>
                  <a:schemeClr val="tx1"/>
                </a:solidFill>
                <a:effectLst/>
                <a:latin typeface="+mn-lt"/>
                <a:ea typeface="+mn-ea"/>
                <a:cs typeface="+mn-cs"/>
              </a:rPr>
              <a:t>programas</a:t>
            </a:r>
            <a:r>
              <a:rPr lang="en-GB" sz="1200" kern="1200" dirty="0">
                <a:solidFill>
                  <a:schemeClr val="tx1"/>
                </a:solidFill>
                <a:effectLst/>
                <a:latin typeface="+mn-lt"/>
                <a:ea typeface="+mn-ea"/>
                <a:cs typeface="+mn-cs"/>
              </a:rPr>
              <a:t> de </a:t>
            </a:r>
            <a:r>
              <a:rPr lang="en-GB" sz="1200" kern="1200" dirty="0" err="1">
                <a:solidFill>
                  <a:schemeClr val="tx1"/>
                </a:solidFill>
                <a:effectLst/>
                <a:latin typeface="+mn-lt"/>
                <a:ea typeface="+mn-ea"/>
                <a:cs typeface="+mn-cs"/>
              </a:rPr>
              <a:t>capacitación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deben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procurar</a:t>
            </a:r>
            <a:r>
              <a:rPr lang="en-GB" sz="1200" kern="1200" dirty="0">
                <a:solidFill>
                  <a:schemeClr val="tx1"/>
                </a:solidFill>
                <a:effectLst/>
                <a:latin typeface="+mn-lt"/>
                <a:ea typeface="+mn-ea"/>
                <a:cs typeface="+mn-cs"/>
              </a:rPr>
              <a:t> que se </a:t>
            </a:r>
            <a:r>
              <a:rPr lang="en-GB" sz="1200" kern="1200" dirty="0" err="1">
                <a:solidFill>
                  <a:schemeClr val="tx1"/>
                </a:solidFill>
                <a:effectLst/>
                <a:latin typeface="+mn-lt"/>
                <a:ea typeface="+mn-ea"/>
                <a:cs typeface="+mn-cs"/>
              </a:rPr>
              <a:t>incluya</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información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más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actualizada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en</a:t>
            </a:r>
            <a:r>
              <a:rPr lang="en-GB" sz="1200" kern="1200" dirty="0">
                <a:solidFill>
                  <a:schemeClr val="tx1"/>
                </a:solidFill>
                <a:effectLst/>
                <a:latin typeface="+mn-lt"/>
                <a:ea typeface="+mn-ea"/>
                <a:cs typeface="+mn-cs"/>
              </a:rPr>
              <a:t> los </a:t>
            </a:r>
            <a:r>
              <a:rPr lang="en-GB" sz="1200" kern="1200" dirty="0" err="1">
                <a:solidFill>
                  <a:schemeClr val="tx1"/>
                </a:solidFill>
                <a:effectLst/>
                <a:latin typeface="+mn-lt"/>
                <a:ea typeface="+mn-ea"/>
                <a:cs typeface="+mn-cs"/>
              </a:rPr>
              <a:t>distintos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tipos</a:t>
            </a:r>
            <a:r>
              <a:rPr lang="en-GB" sz="1200" kern="1200" dirty="0">
                <a:solidFill>
                  <a:schemeClr val="tx1"/>
                </a:solidFill>
                <a:effectLst/>
                <a:latin typeface="+mn-lt"/>
                <a:ea typeface="+mn-ea"/>
                <a:cs typeface="+mn-cs"/>
              </a:rPr>
              <a:t> de e-mail y </a:t>
            </a:r>
            <a:r>
              <a:rPr lang="en-GB" sz="1200" kern="1200" dirty="0" err="1">
                <a:solidFill>
                  <a:schemeClr val="tx1"/>
                </a:solidFill>
                <a:effectLst/>
                <a:latin typeface="+mn-lt"/>
                <a:ea typeface="+mn-ea"/>
                <a:cs typeface="+mn-cs"/>
              </a:rPr>
              <a:t>como</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prueba</a:t>
            </a:r>
            <a:r>
              <a:rPr lang="en-GB" sz="1200" kern="1200" dirty="0">
                <a:solidFill>
                  <a:schemeClr val="tx1"/>
                </a:solidFill>
                <a:effectLst/>
                <a:latin typeface="+mn-lt"/>
                <a:ea typeface="+mn-ea"/>
                <a:cs typeface="+mn-cs"/>
              </a:rPr>
              <a:t> de </a:t>
            </a:r>
            <a:r>
              <a:rPr lang="en-GB" sz="1200" kern="1200" dirty="0" err="1">
                <a:solidFill>
                  <a:schemeClr val="tx1"/>
                </a:solidFill>
                <a:effectLst/>
                <a:latin typeface="+mn-lt"/>
                <a:ea typeface="+mn-ea"/>
                <a:cs typeface="+mn-cs"/>
              </a:rPr>
              <a:t>estos</a:t>
            </a:r>
            <a:r>
              <a:rPr lang="en-GB" sz="1200" kern="1200" dirty="0">
                <a:solidFill>
                  <a:schemeClr val="tx1"/>
                </a:solidFill>
                <a:effectLst/>
                <a:latin typeface="+mn-lt"/>
                <a:ea typeface="+mn-ea"/>
                <a:cs typeface="+mn-cs"/>
              </a:rPr>
              <a:t> es </a:t>
            </a:r>
            <a:r>
              <a:rPr lang="en-GB" sz="1200" kern="1200" dirty="0" err="1">
                <a:solidFill>
                  <a:schemeClr val="tx1"/>
                </a:solidFill>
                <a:effectLst/>
                <a:latin typeface="+mn-lt"/>
                <a:ea typeface="+mn-ea"/>
                <a:cs typeface="+mn-cs"/>
              </a:rPr>
              <a:t>obtenida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correctamente</a:t>
            </a:r>
            <a:r>
              <a:rPr lang="en-GB" sz="1200" kern="1200" dirty="0">
                <a:solidFill>
                  <a:schemeClr val="tx1"/>
                </a:solidFill>
                <a:effectLst/>
                <a:latin typeface="+mn-lt"/>
                <a:ea typeface="+mn-ea"/>
                <a:cs typeface="+mn-cs"/>
              </a:rPr>
              <a:t> de los </a:t>
            </a:r>
            <a:r>
              <a:rPr lang="en-GB" sz="1200" kern="1200" dirty="0" err="1">
                <a:solidFill>
                  <a:schemeClr val="tx1"/>
                </a:solidFill>
                <a:effectLst/>
                <a:latin typeface="+mn-lt"/>
                <a:ea typeface="+mn-ea"/>
                <a:cs typeface="+mn-cs"/>
              </a:rPr>
              <a:t>mensajes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mismos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como</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también</a:t>
            </a:r>
            <a:r>
              <a:rPr lang="en-GB" sz="1200" kern="1200" dirty="0">
                <a:solidFill>
                  <a:schemeClr val="tx1"/>
                </a:solidFill>
                <a:effectLst/>
                <a:latin typeface="+mn-lt"/>
                <a:ea typeface="+mn-ea"/>
                <a:cs typeface="+mn-cs"/>
              </a:rPr>
              <a:t> de los </a:t>
            </a:r>
            <a:r>
              <a:rPr lang="en-GB" sz="1200" kern="1200" dirty="0" err="1">
                <a:solidFill>
                  <a:schemeClr val="tx1"/>
                </a:solidFill>
                <a:effectLst/>
                <a:latin typeface="+mn-lt"/>
                <a:ea typeface="+mn-ea"/>
                <a:cs typeface="+mn-cs"/>
              </a:rPr>
              <a:t>Proveedores</a:t>
            </a:r>
            <a:r>
              <a:rPr lang="en-GB" sz="1200" kern="1200" dirty="0">
                <a:solidFill>
                  <a:schemeClr val="tx1"/>
                </a:solidFill>
                <a:effectLst/>
                <a:latin typeface="+mn-lt"/>
                <a:ea typeface="+mn-ea"/>
                <a:cs typeface="+mn-cs"/>
              </a:rPr>
              <a:t> de Internet a </a:t>
            </a:r>
            <a:r>
              <a:rPr lang="en-GB" sz="1200" kern="1200" dirty="0" err="1">
                <a:solidFill>
                  <a:schemeClr val="tx1"/>
                </a:solidFill>
                <a:effectLst/>
                <a:latin typeface="+mn-lt"/>
                <a:ea typeface="+mn-ea"/>
                <a:cs typeface="+mn-cs"/>
              </a:rPr>
              <a:t>través</a:t>
            </a:r>
            <a:r>
              <a:rPr lang="en-GB" sz="1200" kern="1200" dirty="0">
                <a:solidFill>
                  <a:schemeClr val="tx1"/>
                </a:solidFill>
                <a:effectLst/>
                <a:latin typeface="+mn-lt"/>
                <a:ea typeface="+mn-ea"/>
                <a:cs typeface="+mn-cs"/>
              </a:rPr>
              <a:t> de los </a:t>
            </a:r>
            <a:r>
              <a:rPr lang="en-GB" sz="1200" kern="1200" dirty="0" err="1">
                <a:solidFill>
                  <a:schemeClr val="tx1"/>
                </a:solidFill>
                <a:effectLst/>
                <a:latin typeface="+mn-lt"/>
                <a:ea typeface="+mn-ea"/>
                <a:cs typeface="+mn-cs"/>
              </a:rPr>
              <a:t>cuales</a:t>
            </a:r>
            <a:r>
              <a:rPr lang="en-GB" sz="1200" kern="1200" dirty="0">
                <a:solidFill>
                  <a:schemeClr val="tx1"/>
                </a:solidFill>
                <a:effectLst/>
                <a:latin typeface="+mn-lt"/>
                <a:ea typeface="+mn-ea"/>
                <a:cs typeface="+mn-cs"/>
              </a:rPr>
              <a:t> se </a:t>
            </a:r>
            <a:r>
              <a:rPr lang="en-GB" sz="1200" kern="1200" dirty="0" err="1">
                <a:solidFill>
                  <a:schemeClr val="tx1"/>
                </a:solidFill>
                <a:effectLst/>
                <a:latin typeface="+mn-lt"/>
                <a:ea typeface="+mn-ea"/>
                <a:cs typeface="+mn-cs"/>
              </a:rPr>
              <a:t>transmiten</a:t>
            </a:r>
            <a:r>
              <a:rPr lang="en-GB" sz="1200" kern="1200" dirty="0">
                <a:solidFill>
                  <a:schemeClr val="tx1"/>
                </a:solidFill>
                <a:effectLst/>
                <a:latin typeface="+mn-lt"/>
                <a:ea typeface="+mn-ea"/>
                <a:cs typeface="+mn-cs"/>
              </a:rPr>
              <a:t> los </a:t>
            </a:r>
            <a:r>
              <a:rPr lang="en-GB" sz="1200" kern="1200" dirty="0" err="1">
                <a:solidFill>
                  <a:schemeClr val="tx1"/>
                </a:solidFill>
                <a:effectLst/>
                <a:latin typeface="+mn-lt"/>
                <a:ea typeface="+mn-ea"/>
                <a:cs typeface="+mn-cs"/>
              </a:rPr>
              <a:t>mensajes</a:t>
            </a:r>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err="1">
                <a:solidFill>
                  <a:schemeClr val="tx1"/>
                </a:solidFill>
                <a:effectLst/>
                <a:latin typeface="+mn-lt"/>
                <a:ea typeface="+mn-ea"/>
                <a:cs typeface="+mn-cs"/>
              </a:rPr>
              <a:t>Puede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encontrar</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más</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información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sobre</a:t>
            </a:r>
            <a:r>
              <a:rPr lang="en-GB" sz="1200" kern="1200" dirty="0">
                <a:solidFill>
                  <a:schemeClr val="tx1"/>
                </a:solidFill>
                <a:effectLst/>
                <a:latin typeface="+mn-lt"/>
                <a:ea typeface="+mn-ea"/>
                <a:cs typeface="+mn-cs"/>
              </a:rPr>
              <a:t> las </a:t>
            </a:r>
            <a:r>
              <a:rPr lang="en-GB" sz="1200" kern="1200" dirty="0" err="1">
                <a:solidFill>
                  <a:schemeClr val="tx1"/>
                </a:solidFill>
                <a:effectLst/>
                <a:latin typeface="+mn-lt"/>
                <a:ea typeface="+mn-ea"/>
                <a:cs typeface="+mn-cs"/>
              </a:rPr>
              <a:t>actividades</a:t>
            </a:r>
            <a:r>
              <a:rPr lang="en-GB" sz="1200" kern="1200" dirty="0">
                <a:solidFill>
                  <a:schemeClr val="tx1"/>
                </a:solidFill>
                <a:effectLst/>
                <a:latin typeface="+mn-lt"/>
                <a:ea typeface="+mn-ea"/>
                <a:cs typeface="+mn-cs"/>
              </a:rPr>
              <a:t> que se </a:t>
            </a:r>
            <a:r>
              <a:rPr lang="en-GB" sz="1200" kern="1200" dirty="0" err="1">
                <a:solidFill>
                  <a:schemeClr val="tx1"/>
                </a:solidFill>
                <a:effectLst/>
                <a:latin typeface="+mn-lt"/>
                <a:ea typeface="+mn-ea"/>
                <a:cs typeface="+mn-cs"/>
              </a:rPr>
              <a:t>realizan</a:t>
            </a:r>
            <a:r>
              <a:rPr lang="en-GB" sz="1200" kern="1200" dirty="0">
                <a:solidFill>
                  <a:schemeClr val="tx1"/>
                </a:solidFill>
                <a:effectLst/>
                <a:latin typeface="+mn-lt"/>
                <a:ea typeface="+mn-ea"/>
                <a:cs typeface="+mn-cs"/>
              </a:rPr>
              <a:t> con e-mails que </a:t>
            </a:r>
            <a:r>
              <a:rPr lang="en-GB" sz="1200" kern="1200" dirty="0" err="1">
                <a:solidFill>
                  <a:schemeClr val="tx1"/>
                </a:solidFill>
                <a:effectLst/>
                <a:latin typeface="+mn-lt"/>
                <a:ea typeface="+mn-ea"/>
                <a:cs typeface="+mn-cs"/>
              </a:rPr>
              <a:t>pueden</a:t>
            </a:r>
            <a:r>
              <a:rPr lang="en-GB" sz="1200" kern="1200" dirty="0">
                <a:solidFill>
                  <a:schemeClr val="tx1"/>
                </a:solidFill>
                <a:effectLst/>
                <a:latin typeface="+mn-lt"/>
                <a:ea typeface="+mn-ea"/>
                <a:cs typeface="+mn-cs"/>
              </a:rPr>
              <a:t> ser </a:t>
            </a:r>
            <a:r>
              <a:rPr lang="en-GB" sz="1200" kern="1200" dirty="0" err="1">
                <a:solidFill>
                  <a:schemeClr val="tx1"/>
                </a:solidFill>
                <a:effectLst/>
                <a:latin typeface="+mn-lt"/>
                <a:ea typeface="+mn-ea"/>
                <a:cs typeface="+mn-cs"/>
              </a:rPr>
              <a:t>útiles</a:t>
            </a:r>
            <a:r>
              <a:rPr lang="en-GB" sz="1200" kern="1200" dirty="0">
                <a:solidFill>
                  <a:schemeClr val="tx1"/>
                </a:solidFill>
                <a:effectLst/>
                <a:latin typeface="+mn-lt"/>
                <a:ea typeface="+mn-ea"/>
                <a:cs typeface="+mn-cs"/>
              </a:rPr>
              <a:t> para los </a:t>
            </a:r>
            <a:r>
              <a:rPr lang="en-GB" sz="1200" kern="1200" dirty="0" err="1">
                <a:solidFill>
                  <a:schemeClr val="tx1"/>
                </a:solidFill>
                <a:effectLst/>
                <a:latin typeface="+mn-lt"/>
                <a:ea typeface="+mn-ea"/>
                <a:cs typeface="+mn-cs"/>
              </a:rPr>
              <a:t>diseñadores</a:t>
            </a:r>
            <a:r>
              <a:rPr lang="en-GB" sz="1200" kern="1200" dirty="0">
                <a:solidFill>
                  <a:schemeClr val="tx1"/>
                </a:solidFill>
                <a:effectLst/>
                <a:latin typeface="+mn-lt"/>
                <a:ea typeface="+mn-ea"/>
                <a:cs typeface="+mn-cs"/>
              </a:rPr>
              <a:t> de los </a:t>
            </a:r>
            <a:r>
              <a:rPr lang="en-GB" sz="1200" kern="1200" dirty="0" err="1">
                <a:solidFill>
                  <a:schemeClr val="tx1"/>
                </a:solidFill>
                <a:effectLst/>
                <a:latin typeface="+mn-lt"/>
                <a:ea typeface="+mn-ea"/>
                <a:cs typeface="+mn-cs"/>
              </a:rPr>
              <a:t>programas</a:t>
            </a:r>
            <a:r>
              <a:rPr lang="en-GB" sz="1200" kern="1200" dirty="0">
                <a:solidFill>
                  <a:schemeClr val="tx1"/>
                </a:solidFill>
                <a:effectLst/>
                <a:latin typeface="+mn-lt"/>
                <a:ea typeface="+mn-ea"/>
                <a:cs typeface="+mn-cs"/>
              </a:rPr>
              <a:t> de </a:t>
            </a:r>
            <a:r>
              <a:rPr lang="en-GB" sz="1200" kern="1200" dirty="0" err="1">
                <a:solidFill>
                  <a:schemeClr val="tx1"/>
                </a:solidFill>
                <a:effectLst/>
                <a:latin typeface="+mn-lt"/>
                <a:ea typeface="+mn-ea"/>
                <a:cs typeface="+mn-cs"/>
              </a:rPr>
              <a:t>capacitación</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visitando</a:t>
            </a:r>
            <a:r>
              <a:rPr lang="en-GB" sz="1200" kern="1200" dirty="0">
                <a:solidFill>
                  <a:schemeClr val="tx1"/>
                </a:solidFill>
                <a:effectLst/>
                <a:latin typeface="+mn-lt"/>
                <a:ea typeface="+mn-ea"/>
                <a:cs typeface="+mn-cs"/>
              </a:rPr>
              <a:t> la </a:t>
            </a:r>
            <a:r>
              <a:rPr lang="en-GB" sz="1200" kern="1200" dirty="0" err="1">
                <a:solidFill>
                  <a:schemeClr val="tx1"/>
                </a:solidFill>
                <a:effectLst/>
                <a:latin typeface="+mn-lt"/>
                <a:ea typeface="+mn-ea"/>
                <a:cs typeface="+mn-cs"/>
              </a:rPr>
              <a:t>página</a:t>
            </a:r>
            <a:r>
              <a:rPr lang="en-GB" sz="1200" kern="1200" dirty="0">
                <a:solidFill>
                  <a:schemeClr val="tx1"/>
                </a:solidFill>
                <a:effectLst/>
                <a:latin typeface="+mn-lt"/>
                <a:ea typeface="+mn-ea"/>
                <a:cs typeface="+mn-cs"/>
              </a:rPr>
              <a:t> http://www.learnthenet.com/english/html/20how.htm.</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79</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80</a:t>
            </a:fld>
            <a:endParaRPr lang="en-US"/>
          </a:p>
        </p:txBody>
      </p:sp>
    </p:spTree>
    <p:extLst>
      <p:ext uri="{BB962C8B-B14F-4D97-AF65-F5344CB8AC3E}">
        <p14:creationId xmlns:p14="http://schemas.microsoft.com/office/powerpoint/2010/main" val="198142974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a:solidFill>
                  <a:schemeClr val="tx1"/>
                </a:solidFill>
                <a:effectLst/>
                <a:latin typeface="+mn-lt"/>
                <a:ea typeface="+mn-ea"/>
                <a:cs typeface="+mn-cs"/>
              </a:rPr>
              <a:t>Si el capacitador desea hacer una demostración del análisis de un encabezamiento de correo electrónico es importante enfatizar que los encabezamientos pueden leerse desde abajo hacia arriba y que los campos “Recibido por” son relevantes. </a:t>
            </a:r>
          </a:p>
        </p:txBody>
      </p:sp>
      <p:sp>
        <p:nvSpPr>
          <p:cNvPr id="4" name="Foliennummernplatzhalter 3"/>
          <p:cNvSpPr>
            <a:spLocks noGrp="1"/>
          </p:cNvSpPr>
          <p:nvPr>
            <p:ph type="sldNum" sz="quarter" idx="10"/>
          </p:nvPr>
        </p:nvSpPr>
        <p:spPr/>
        <p:txBody>
          <a:bodyPr/>
          <a:lstStyle/>
          <a:p>
            <a:fld id="{B2221978-7AB2-D644-A1FF-AF545A1745C1}" type="slidenum">
              <a:rPr lang="en-US" smtClean="0"/>
              <a:pPr/>
              <a:t>81</a:t>
            </a:fld>
            <a:endParaRPr lang="en-US"/>
          </a:p>
        </p:txBody>
      </p:sp>
    </p:spTree>
    <p:extLst>
      <p:ext uri="{BB962C8B-B14F-4D97-AF65-F5344CB8AC3E}">
        <p14:creationId xmlns:p14="http://schemas.microsoft.com/office/powerpoint/2010/main" val="4566926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El capacitador debe ofrecerle a los participantes una oportunidad para formular cualquier pregunta que tenga en relación a la Tercera Parte de la lección.</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82</a:t>
            </a:fld>
            <a:endParaRPr lang="en-GB"/>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La sección del curso se diseño para ofrecerle a los participantes una panorama global de las aplicaciones en la Internet que no están incluídas en las secciones previas.  Estas son necesarias ya que se encontrarán en el curso normal de las actividades de la audiencia objetivo.  Esta información le ofrecerá el apoyo necesario para cumplir con los objetivos del curso.  El nivel de detalles que se presentan se considera adecuado para le nivel de enseñanza que se requiere.  Los capacitadores deben tener cuidado en suministrar demasiados conocimientos detallados ya que estos conceptos se incluirán en el curso avanzado que se desarrolla actualmente.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83</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84</a:t>
            </a:fld>
            <a:endParaRPr lang="en-US"/>
          </a:p>
        </p:txBody>
      </p:sp>
    </p:spTree>
    <p:extLst>
      <p:ext uri="{BB962C8B-B14F-4D97-AF65-F5344CB8AC3E}">
        <p14:creationId xmlns:p14="http://schemas.microsoft.com/office/powerpoint/2010/main" val="913608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kern="1200">
                <a:solidFill>
                  <a:schemeClr val="tx1"/>
                </a:solidFill>
                <a:effectLst/>
                <a:latin typeface="+mn-lt"/>
                <a:ea typeface="+mn-ea"/>
                <a:cs typeface="+mn-cs"/>
              </a:rPr>
              <a:t>La computación en la nube es un modelo que permite el acceso omnipresente, práctico y por encargo de una reserva compartida de recursos de computación configurables a la red (por ejemplo redes, servidores, almacenamiento, aplicaciones y servicios) que puedan ser rápidamente suministrados y liberados con un mínimo esfuerzo de administración o interacción del proveedor de servicio. </a:t>
            </a:r>
            <a:endParaRPr lang="en-US" sz="1200" kern="120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a:solidFill>
                  <a:schemeClr val="tx1"/>
                </a:solidFill>
                <a:effectLst/>
                <a:latin typeface="+mn-lt"/>
                <a:ea typeface="+mn-ea"/>
                <a:cs typeface="+mn-cs"/>
              </a:rPr>
              <a:t>Mell y Grance del Instituto Nacional de Normas y Tecnología (NIST) identifica tres modelos de serciio para la Computación en la Nube. </a:t>
            </a:r>
            <a:endParaRPr lang="en-US"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El software como servicio (Software as a Service (SaaS):</a:t>
            </a:r>
            <a:r>
              <a:rPr lang="en-GB" sz="1200" kern="1200">
                <a:solidFill>
                  <a:schemeClr val="tx1"/>
                </a:solidFill>
                <a:effectLst/>
                <a:latin typeface="+mn-lt"/>
                <a:ea typeface="+mn-ea"/>
                <a:cs typeface="+mn-cs"/>
              </a:rPr>
              <a:t> El consumidor recibe la capacidad de usar las aplicaciones del proveedor que se ejecutan en la infraestructura de la nube.  Las aplicaciones son accesibles de varios dispositivos de clientes bien a través de una delgada interfaz de cliente, como el navegador web (por ejemplo el Correo electrónico basado en mail (Web-based mail), o la interfaz del programa.  El consumidor no debe administrar o controlar la infraestructura subyacente en la nube (incluído la red, los servidores, los sistemas operativos o de almacenamiento) o inclusive las aplicaciones individuales, con la posible excepción de las configuraciones de aplicaciones de usuarios específicos. </a:t>
            </a:r>
            <a:endParaRPr lang="en-GB" sz="1200" kern="1200" dirty="0">
              <a:solidFill>
                <a:schemeClr val="tx1"/>
              </a:solidFill>
              <a:effectLst/>
              <a:latin typeface="+mn-lt"/>
              <a:ea typeface="+mn-ea"/>
              <a:cs typeface="+mn-cs"/>
            </a:endParaRPr>
          </a:p>
          <a:p>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Plataforma como Servicio (PaaS-Plataform as a Service):</a:t>
            </a:r>
            <a:r>
              <a:rPr lang="en-US" sz="1200" kern="1200">
                <a:solidFill>
                  <a:schemeClr val="tx1"/>
                </a:solidFill>
                <a:effectLst/>
                <a:latin typeface="+mn-lt"/>
                <a:ea typeface="+mn-ea"/>
                <a:cs typeface="+mn-cs"/>
              </a:rPr>
              <a:t> El consumidor recibe la capacidad de desplegar las aplicaciones creadas o adquiridas para el consumidor en la infraestructura de la nube usando los lenguajes de programación, bibliotecas, servicios y herramientas apoyados por el proveedor. El consumidor no tiene que administrar o controlar la infraestructura de la nube subyacente (incluída la red, los servidores, los sistemas operativos, o el almacenamiento), pero no tiene control sobre las aplicaciones desplegadas y posiblemente sobre las configuraciones de configuración para el entorno de las aplicaciones huésped.</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Infrastructure as a Service (IaaS):</a:t>
            </a:r>
            <a:r>
              <a:rPr lang="en-GB" sz="1200" kern="1200" dirty="0">
                <a:solidFill>
                  <a:schemeClr val="tx1"/>
                </a:solidFill>
                <a:effectLst/>
                <a:latin typeface="+mn-lt"/>
                <a:ea typeface="+mn-ea"/>
                <a:cs typeface="+mn-cs"/>
              </a:rPr>
              <a:t> The consumer is provided with processing, storage, network, and other fundamental computing resources and is able to deploy and run arbitrary software (including operating systems and applications). The consumer does not manage or control the underlying cloud infrastructure, but has ‘broad freedom to choose’ operating systems, storage, and deployed applications; and possibly limited control of select networking components (e.g. host firewalls). </a:t>
            </a:r>
            <a:endParaRPr lang="de-DE"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Mell and </a:t>
            </a:r>
            <a:r>
              <a:rPr lang="en-GB" sz="1200" i="1" kern="1200" dirty="0" err="1">
                <a:solidFill>
                  <a:schemeClr val="tx1"/>
                </a:solidFill>
                <a:effectLst/>
                <a:latin typeface="+mn-lt"/>
                <a:ea typeface="+mn-ea"/>
                <a:cs typeface="+mn-cs"/>
              </a:rPr>
              <a:t>Grance</a:t>
            </a:r>
            <a:r>
              <a:rPr lang="en-GB" sz="1200" i="1" kern="1200" dirty="0">
                <a:solidFill>
                  <a:schemeClr val="tx1"/>
                </a:solidFill>
                <a:effectLst/>
                <a:latin typeface="+mn-lt"/>
                <a:ea typeface="+mn-ea"/>
                <a:cs typeface="+mn-cs"/>
              </a:rPr>
              <a:t>, NIST, 2011, http://csrc.nist.gov/publications/PubsSPs.html#800-145</a:t>
            </a:r>
            <a:endParaRPr lang="de-DE" sz="1200" kern="1200" dirty="0">
              <a:solidFill>
                <a:schemeClr val="tx1"/>
              </a:solidFill>
              <a:effectLst/>
              <a:latin typeface="+mn-lt"/>
              <a:ea typeface="+mn-ea"/>
              <a:cs typeface="+mn-cs"/>
            </a:endParaRPr>
          </a:p>
          <a:p>
            <a:endParaRPr lang="en-US" sz="1200" b="0" u="none" kern="1200" baseline="0" dirty="0">
              <a:solidFill>
                <a:schemeClr val="tx1"/>
              </a:solidFill>
              <a:latin typeface="+mn-lt"/>
              <a:ea typeface="+mn-ea"/>
              <a:cs typeface="+mn-cs"/>
            </a:endParaRPr>
          </a:p>
          <a:p>
            <a:endParaRPr lang="en-US" sz="1200" b="0" u="none" dirty="0">
              <a:latin typeface="+mn-lt"/>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85</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El capacitador debe proporcionar la información sobre la prevalencia de la actividad de almacenamiento en línea y como un ejemplo, presentar el número de búsquedas Google y el aumento de búsquedas durante un período de tiempo que ofrece una idea del beneficio que representa dicho almacenamiento.  La información sobre los distintos tipos de almacenamiento en línea debe proporcionarse estableciendo una diferencia entre los servicios gratis y pagos.   El hecho que los delincuentes puedan usar este tipo de almacenamiento debe explicarse con claridad.</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Al comienzo de la introducción de los componentes de los ordenadores, para introducir los componentes de los ordenadores al comienzo de la presentación, el capacitador debe proporcionar una breve explicación sobre el desarrollo de los ordenadores, desde que éstas eran independientes hasta las computadoras principales en el mundo de la conexión de computadoras en la red.</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a:solidFill>
                  <a:schemeClr val="tx1"/>
                </a:solidFill>
                <a:effectLst/>
                <a:latin typeface="+mn-lt"/>
                <a:ea typeface="+mn-ea"/>
                <a:cs typeface="+mn-cs"/>
              </a:rPr>
              <a:t>Se debe clarificar el hecho que los criminales pueden usar este tipo de almacenamiento de la misma manera que pueden usarlo para propósitos legítimos.</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88</a:t>
            </a:fld>
            <a:endParaRPr lang="en-US"/>
          </a:p>
        </p:txBody>
      </p:sp>
    </p:spTree>
    <p:extLst>
      <p:ext uri="{BB962C8B-B14F-4D97-AF65-F5344CB8AC3E}">
        <p14:creationId xmlns:p14="http://schemas.microsoft.com/office/powerpoint/2010/main" val="338878513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90</a:t>
            </a:fld>
            <a:endParaRPr lang="en-US"/>
          </a:p>
        </p:txBody>
      </p:sp>
    </p:spTree>
    <p:extLst>
      <p:ext uri="{BB962C8B-B14F-4D97-AF65-F5344CB8AC3E}">
        <p14:creationId xmlns:p14="http://schemas.microsoft.com/office/powerpoint/2010/main" val="54139490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r>
              <a:rPr lang="en-US" sz="1200" kern="1200">
                <a:solidFill>
                  <a:schemeClr val="tx1"/>
                </a:solidFill>
                <a:effectLst/>
                <a:latin typeface="+mn-lt"/>
                <a:ea typeface="+mn-ea"/>
                <a:cs typeface="+mn-cs"/>
              </a:rPr>
              <a:t>El Mirai Botnet:</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El ataque a los servidores DDoS afectó algunos de los sitios más conocidos de la web, incluído Netflix </a:t>
            </a:r>
            <a:r>
              <a:rPr lang="en-US" sz="1200" b="1" kern="1200">
                <a:solidFill>
                  <a:schemeClr val="tx1"/>
                </a:solidFill>
                <a:effectLst/>
                <a:latin typeface="+mn-lt"/>
                <a:ea typeface="+mn-ea"/>
                <a:cs typeface="+mn-cs"/>
              </a:rPr>
              <a:t>Twitter, Spotify, Reddit, CNN, PayPal, Pinterest and Fox News, como también periódicos incluído el Guardian, New York Times y el Wall Street Journal.</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La causa del corte fue un ataque </a:t>
            </a:r>
            <a:r>
              <a:rPr lang="en-US" sz="1200" b="1" kern="1200">
                <a:solidFill>
                  <a:schemeClr val="tx1"/>
                </a:solidFill>
                <a:effectLst/>
                <a:latin typeface="+mn-lt"/>
                <a:ea typeface="+mn-ea"/>
                <a:cs typeface="+mn-cs"/>
              </a:rPr>
              <a:t>distribuído de denegación de servicio (DDoS)</a:t>
            </a:r>
            <a:r>
              <a:rPr lang="en-US" sz="1200" kern="1200">
                <a:solidFill>
                  <a:schemeClr val="tx1"/>
                </a:solidFill>
                <a:effectLst/>
                <a:latin typeface="+mn-lt"/>
                <a:ea typeface="+mn-ea"/>
                <a:cs typeface="+mn-cs"/>
              </a:rPr>
              <a:t> en la cual se coordina un ataque a un sistema de computadoras o red que cause que un servicio o recurso sea inaccesible a los usuarios legítimos.  Mirai es un malware de la familia de los “botnets” (rede de robots informáticos o bots) que normalmente provoca la pérdida de conectividad con la red por el consumo de banda ancha de la red de la víctima o sobrecarga de los recursos computacionales del sistema atacado.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 diferencia de otras botnets que típicamente están constituídas por computadoras, el Mirai Botnet es principalmente constituído por los denominados dispositivos de la Internet de las Cosas (IoT) como las cámaras digitales y los reproductores de DVR.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Debido a la cantidad de dispositivos conectados a la internet que se pueden elegir, los ataques Mirai pueden ser muchos más grandes que lo que los ataques DDoS podían antes lograr.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Se estimó que el ataque involucró </a:t>
            </a:r>
            <a:r>
              <a:rPr lang="en-US" sz="1200" b="1" kern="1200">
                <a:solidFill>
                  <a:schemeClr val="tx1"/>
                </a:solidFill>
                <a:effectLst/>
                <a:latin typeface="+mn-lt"/>
                <a:ea typeface="+mn-ea"/>
                <a:cs typeface="+mn-cs"/>
              </a:rPr>
              <a:t>“100,000 puntos terminales maliciosos” </a:t>
            </a:r>
            <a:r>
              <a:rPr lang="en-US" sz="1200" kern="1200">
                <a:solidFill>
                  <a:schemeClr val="tx1"/>
                </a:solidFill>
                <a:effectLst/>
                <a:latin typeface="+mn-lt"/>
                <a:ea typeface="+mn-ea"/>
                <a:cs typeface="+mn-cs"/>
              </a:rPr>
              <a:t>y que se presentaron informes sobre ataques extraordinarios </a:t>
            </a:r>
            <a:r>
              <a:rPr lang="en-US" sz="1200" b="1" kern="1200">
                <a:solidFill>
                  <a:schemeClr val="tx1"/>
                </a:solidFill>
                <a:effectLst/>
                <a:latin typeface="+mn-lt"/>
                <a:ea typeface="+mn-ea"/>
                <a:cs typeface="+mn-cs"/>
              </a:rPr>
              <a:t>con una fuerza de 1.2 Tbps</a:t>
            </a:r>
            <a:r>
              <a:rPr lang="en-US" sz="1200" kern="1200">
                <a:solidFill>
                  <a:schemeClr val="tx1"/>
                </a:solidFill>
                <a:effectLst/>
                <a:latin typeface="+mn-lt"/>
                <a:ea typeface="+mn-ea"/>
                <a:cs typeface="+mn-cs"/>
              </a:rPr>
              <a:t>, </a:t>
            </a:r>
            <a:r>
              <a:rPr lang="en-US" sz="1200" b="1" kern="1200">
                <a:solidFill>
                  <a:schemeClr val="tx1"/>
                </a:solidFill>
                <a:effectLst/>
                <a:latin typeface="+mn-lt"/>
                <a:ea typeface="+mn-ea"/>
                <a:cs typeface="+mn-cs"/>
              </a:rPr>
              <a:t>casi dos veces más poderosos que cualquier ataque similar en la historia. </a:t>
            </a:r>
            <a:endParaRPr lang="en-US" sz="1200" kern="1200">
              <a:solidFill>
                <a:schemeClr val="tx1"/>
              </a:solidFill>
              <a:effectLst/>
              <a:latin typeface="+mn-lt"/>
              <a:ea typeface="+mn-ea"/>
              <a:cs typeface="+mn-cs"/>
            </a:endParaRP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91</a:t>
            </a:fld>
            <a:endParaRPr lang="en-US"/>
          </a:p>
        </p:txBody>
      </p:sp>
    </p:spTree>
    <p:extLst>
      <p:ext uri="{BB962C8B-B14F-4D97-AF65-F5344CB8AC3E}">
        <p14:creationId xmlns:p14="http://schemas.microsoft.com/office/powerpoint/2010/main" val="54139490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Los delincuentes pueden usar los servicios de internet de distinta manera y la información tiene que presentarse de una manera interesante. Una de estas maneras es el uso del “buzón muerto” (un método que se utiliza </a:t>
            </a:r>
            <a:r>
              <a:rPr lang="en-US" sz="1200" b="1" kern="1200">
                <a:solidFill>
                  <a:schemeClr val="tx1"/>
                </a:solidFill>
                <a:effectLst/>
                <a:latin typeface="+mn-lt"/>
                <a:ea typeface="+mn-ea"/>
                <a:cs typeface="+mn-cs"/>
              </a:rPr>
              <a:t>para</a:t>
            </a:r>
            <a:r>
              <a:rPr lang="en-US" sz="1200" kern="1200">
                <a:solidFill>
                  <a:schemeClr val="tx1"/>
                </a:solidFill>
                <a:effectLst/>
                <a:latin typeface="+mn-lt"/>
                <a:ea typeface="+mn-ea"/>
                <a:cs typeface="+mn-cs"/>
              </a:rPr>
              <a:t> pasar elementos o información utilizando una ubicación secreta, </a:t>
            </a:r>
            <a:r>
              <a:rPr lang="en-US" sz="1200" b="1" kern="1200">
                <a:solidFill>
                  <a:schemeClr val="tx1"/>
                </a:solidFill>
                <a:effectLst/>
                <a:latin typeface="+mn-lt"/>
                <a:ea typeface="+mn-ea"/>
                <a:cs typeface="+mn-cs"/>
              </a:rPr>
              <a:t>de</a:t>
            </a:r>
            <a:r>
              <a:rPr lang="en-US" sz="1200" kern="1200">
                <a:solidFill>
                  <a:schemeClr val="tx1"/>
                </a:solidFill>
                <a:effectLst/>
                <a:latin typeface="+mn-lt"/>
                <a:ea typeface="+mn-ea"/>
                <a:cs typeface="+mn-cs"/>
              </a:rPr>
              <a:t> forma que no hace falta que remitente y destinatario se encuentren en persona).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El capacitador puede explicarlo facilmente como un método de comunicación que puede utilizarse con bajo riesgo de captura de datos.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94</a:t>
            </a:fld>
            <a:endParaRPr lang="en-US"/>
          </a:p>
        </p:txBody>
      </p:sp>
    </p:spTree>
    <p:extLst>
      <p:ext uri="{BB962C8B-B14F-4D97-AF65-F5344CB8AC3E}">
        <p14:creationId xmlns:p14="http://schemas.microsoft.com/office/powerpoint/2010/main" val="13399540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a:solidFill>
                  <a:schemeClr val="tx1"/>
                </a:solidFill>
                <a:effectLst/>
                <a:latin typeface="+mn-lt"/>
                <a:ea typeface="+mn-ea"/>
                <a:cs typeface="+mn-cs"/>
              </a:rPr>
              <a:t>Los servicios de transferencia entre iguales (P2P) ha permitido por muchos años la transferencia de archivos ilegales como también los archivos que están sujetos a los derechos de propiedad intelectual. </a:t>
            </a:r>
          </a:p>
          <a:p>
            <a:pPr lvl="0"/>
            <a:endParaRPr lang="en-US" sz="1200" kern="1200">
              <a:solidFill>
                <a:schemeClr val="tx1"/>
              </a:solidFill>
              <a:effectLst/>
              <a:latin typeface="+mn-lt"/>
              <a:ea typeface="+mn-ea"/>
              <a:cs typeface="+mn-cs"/>
            </a:endParaRPr>
          </a:p>
          <a:p>
            <a:pPr lvl="0"/>
            <a:r>
              <a:rPr lang="en-US" sz="1200" kern="1200">
                <a:solidFill>
                  <a:schemeClr val="tx1"/>
                </a:solidFill>
                <a:effectLst/>
                <a:latin typeface="+mn-lt"/>
                <a:ea typeface="+mn-ea"/>
                <a:cs typeface="+mn-cs"/>
              </a:rPr>
              <a:t>Los servicios P2P han tenido mucho éxito entre los grupos de delincuentes que están involucrados en estas actividades. </a:t>
            </a:r>
          </a:p>
          <a:p>
            <a:pPr lvl="0"/>
            <a:r>
              <a:rPr lang="en-US" sz="1200" kern="1200">
                <a:solidFill>
                  <a:schemeClr val="tx1"/>
                </a:solidFill>
                <a:effectLst/>
                <a:latin typeface="+mn-lt"/>
                <a:ea typeface="+mn-ea"/>
                <a:cs typeface="+mn-cs"/>
              </a:rPr>
              <a:t>La arquitectura entre pares o iguales de primera generación funcionó se basó en el principio del uso de un servidor centralizado a la cual se conectaban las personas para descargar sus archivos.  La identidad de aquellas personas que ofrecían los servicios ilegales facilmente era fácil de ubicar y eliminar. </a:t>
            </a:r>
          </a:p>
          <a:p>
            <a:pPr lvl="0"/>
            <a:r>
              <a:rPr lang="en-US" sz="1200" kern="1200">
                <a:solidFill>
                  <a:schemeClr val="tx1"/>
                </a:solidFill>
                <a:effectLst/>
                <a:latin typeface="+mn-lt"/>
                <a:ea typeface="+mn-ea"/>
                <a:cs typeface="+mn-cs"/>
              </a:rPr>
              <a:t>En los servicios de transferencia entre iguales de segunda generación los clientes usan distintos métodos de conectividad que aquellos que tienen listas de archivos disponibles para realizar las  búsquedas más facilmente que aquellas que actúan como supernodos que identifican donde están disponibles los archivos.  </a:t>
            </a:r>
          </a:p>
          <a:p>
            <a:r>
              <a:rPr lang="en-GB" sz="1200" kern="1200" dirty="0">
                <a:solidFill>
                  <a:schemeClr val="tx1"/>
                </a:solidFill>
                <a:latin typeface="+mn-lt"/>
                <a:ea typeface="+mn-ea"/>
                <a:cs typeface="+mn-cs"/>
              </a:rPr>
              <a:t> </a:t>
            </a:r>
          </a:p>
          <a:p>
            <a:r>
              <a:rPr lang="en-GB" sz="1200" kern="1200">
                <a:solidFill>
                  <a:schemeClr val="tx1"/>
                </a:solidFill>
                <a:effectLst/>
                <a:latin typeface="+mn-lt"/>
                <a:ea typeface="+mn-ea"/>
                <a:cs typeface="+mn-cs"/>
              </a:rPr>
              <a:t>Los Jueces deberán informarse sobre la actividad entre pares ya que puede ser relevante para los distintos tipos de juicios penales y civiles.  No se necesita tener conocimientos profundos sobre el tema y los diseñadores de los programas de capacitación deben considerar usar sitios como </a:t>
            </a:r>
            <a:r>
              <a:rPr lang="en-GB" sz="1200" u="sng" kern="1200">
                <a:solidFill>
                  <a:schemeClr val="tx1"/>
                </a:solidFill>
                <a:effectLst/>
                <a:latin typeface="+mn-lt"/>
                <a:ea typeface="+mn-ea"/>
                <a:cs typeface="+mn-cs"/>
                <a:hlinkClick r:id="rId3"/>
              </a:rPr>
              <a:t>http://ezinearticles.com/?How-Peer-to-Peer-(P2P)-Works&amp;id=60126</a:t>
            </a:r>
            <a:r>
              <a:rPr lang="en-US" sz="1200" kern="1200">
                <a:solidFill>
                  <a:schemeClr val="tx1"/>
                </a:solidFill>
                <a:effectLst/>
                <a:latin typeface="+mn-lt"/>
                <a:ea typeface="+mn-ea"/>
                <a:cs typeface="+mn-cs"/>
              </a:rPr>
              <a:t> para proporcionar información actualizada.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96</a:t>
            </a:fld>
            <a:endParaRPr lang="en-US"/>
          </a:p>
        </p:txBody>
      </p:sp>
    </p:spTree>
    <p:extLst>
      <p:ext uri="{BB962C8B-B14F-4D97-AF65-F5344CB8AC3E}">
        <p14:creationId xmlns:p14="http://schemas.microsoft.com/office/powerpoint/2010/main" val="248524342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The term Newsgroup is somewhat of a misleading description as they tend to host discussions. They are technically different but function in a similar way to discussion forums hosted on the World Wide Web. Newsgroup servers are hosted by various organisations who agree with others that they will synchronise their information on a regular basis. This allows users to post messages to one server and be seen by a larger audience.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a:solidFill>
                  <a:schemeClr val="tx1"/>
                </a:solidFill>
                <a:effectLst/>
                <a:latin typeface="+mn-lt"/>
                <a:ea typeface="+mn-ea"/>
                <a:cs typeface="+mn-cs"/>
              </a:rPr>
              <a:t>¿Porqué necesitan los Jueces conocer la existencia de los servicios del Protocolo de transferencia de archivos (FTP)?  La respuesta es que ellos pueden encontrarse con el uso de dichos archivos en caso que los delincuentes intercambien los archivos entre ellos o cuando el FTP se use como método de transferencia por otros protocolos como ser la charla interactiva de internet (Internet relay Chat)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99</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Es un protocolo que lo usan los delincuentes y se requiere que los Jueces y Fiscales tengan un conocimiento básico de sus funciones.  </a:t>
            </a:r>
            <a:endParaRPr lang="en-US" sz="1200" kern="1200">
              <a:solidFill>
                <a:schemeClr val="tx1"/>
              </a:solidFill>
              <a:effectLst/>
              <a:latin typeface="+mn-lt"/>
              <a:ea typeface="+mn-ea"/>
              <a:cs typeface="+mn-cs"/>
            </a:endParaRPr>
          </a:p>
          <a:p>
            <a:endParaRPr lang="en-GB" dirty="0"/>
          </a:p>
          <a:p>
            <a:endParaRPr lang="en-US" dirty="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La mensajería instantánea (conocida como Instant Messaging) y las redes sociales tuvieron un auge en los últimos años como herramientas de comunicación con muchos ejemplos que proporcionan acceso instantáneo y amable a otros usuarios alrededor del mundo.  La característica principal de estos sitios es la habilidad de crear un perfil personal y compartir su información y encontrar gente nueva.  Es posible compartir fotos, música y videos.  La cantidad de información personal que los individuos envían puede ser un objetivo para los delincuentes por ejemplo aquellos que están involucrados en el robo de información y aquellos que se preocupan del cuidado personal de los niños.  Para obtener más información que pueda ofrecerle ayuda con el desarrollo de materiales de capacitación, por favor acceda a  </a:t>
            </a:r>
            <a:r>
              <a:rPr lang="en-GB" sz="1200" u="sng" kern="1200">
                <a:solidFill>
                  <a:schemeClr val="tx1"/>
                </a:solidFill>
                <a:effectLst/>
                <a:latin typeface="+mn-lt"/>
                <a:ea typeface="+mn-ea"/>
                <a:cs typeface="+mn-cs"/>
                <a:hlinkClick r:id="rId3"/>
              </a:rPr>
              <a:t>http://communication.howstuffworks.com/how-social-networks-work.htm</a:t>
            </a:r>
            <a:r>
              <a:rPr lang="en-GB"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GB" sz="1200" kern="120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2221978-7AB2-D644-A1FF-AF545A1745C1}" type="slidenum">
              <a:rPr lang="en-US" smtClean="0"/>
              <a:pPr/>
              <a:t>102</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 El capacitador proporciona información adicional y datos estadísticos sobre el uamento del uso de las redes sociales.  Se presentan ejemplos del crecimiento de sitios específicos y el impacto global. </a:t>
            </a:r>
            <a:br>
              <a:rPr lang="en-GB"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Debe presentarse una observación sobre el uso de los servicios móviles para conectarse con las redes sociales. </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105</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a:solidFill>
                  <a:schemeClr val="tx1"/>
                </a:solidFill>
                <a:effectLst/>
                <a:latin typeface="+mn-lt"/>
                <a:ea typeface="+mn-ea"/>
                <a:cs typeface="+mn-cs"/>
              </a:rPr>
              <a:t> El capacitador proporciona información adicional y datos estadísticos sobre el uamento del uso de las redes sociales.  Se presentan ejemplos del crecimiento de sitios específicos y el impacto global. </a:t>
            </a:r>
          </a:p>
          <a:p>
            <a:endParaRPr lang="en-US"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Debe presentarse una observación sobre el uso de los servicios móviles para conectarse con las redes sociales. </a:t>
            </a:r>
            <a:endParaRPr lang="en-US" sz="1200" kern="120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106</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a:solidFill>
                  <a:schemeClr val="tx1"/>
                </a:solidFill>
                <a:effectLst/>
                <a:latin typeface="+mn-lt"/>
                <a:ea typeface="+mn-ea"/>
                <a:cs typeface="+mn-cs"/>
              </a:rPr>
              <a:t>El capacitador deberá considerar la presentación de los tipos de información que los investigadores tienen a su disposición.  Algunos ejemplos que se proporcionan en la presentación pueden ser útiles aunque los capacitadores deberían encontrar ejemplos relevantes con la ubicación geográfica de los participantes.  </a:t>
            </a:r>
            <a:endParaRPr lang="en-US" sz="1200" kern="1200">
              <a:solidFill>
                <a:schemeClr val="tx1"/>
              </a:solidFill>
              <a:effectLst/>
              <a:latin typeface="+mn-lt"/>
              <a:ea typeface="+mn-ea"/>
              <a:cs typeface="+mn-cs"/>
            </a:endParaRPr>
          </a:p>
          <a:p>
            <a:r>
              <a:rPr lang="en-GB" sz="1200" kern="1200" dirty="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108</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se pueden recuperar datos aquí: </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https://www.getcybersafe.gc.ca/cnt/blg/pst-20161017-en.aspx</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And here:</a:t>
            </a:r>
            <a:endParaRPr lang="en-US" sz="1200" kern="1200">
              <a:solidFill>
                <a:schemeClr val="tx1"/>
              </a:solidFill>
              <a:effectLst/>
              <a:latin typeface="+mn-lt"/>
              <a:ea typeface="+mn-ea"/>
              <a:cs typeface="+mn-cs"/>
            </a:endParaRPr>
          </a:p>
          <a:p>
            <a:r>
              <a:rPr lang="en-US" sz="1200" b="1" u="sng" kern="1200">
                <a:solidFill>
                  <a:schemeClr val="tx1"/>
                </a:solidFill>
                <a:effectLst/>
                <a:latin typeface="+mn-lt"/>
                <a:ea typeface="+mn-ea"/>
                <a:cs typeface="+mn-cs"/>
                <a:hlinkClick r:id="rId3"/>
              </a:rPr>
              <a:t>https://www.cybrary.it/2016/10/cybercrime-gaming-industry/</a:t>
            </a:r>
            <a:endParaRPr lang="en-US" sz="1200" kern="120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111</a:t>
            </a:fld>
            <a:endParaRPr lang="en-US"/>
          </a:p>
        </p:txBody>
      </p:sp>
    </p:spTree>
    <p:extLst>
      <p:ext uri="{BB962C8B-B14F-4D97-AF65-F5344CB8AC3E}">
        <p14:creationId xmlns:p14="http://schemas.microsoft.com/office/powerpoint/2010/main" val="223456174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221978-7AB2-D644-A1FF-AF545A1745C1}" type="slidenum">
              <a:rPr lang="en-US" smtClean="0"/>
              <a:pPr/>
              <a:t>112</a:t>
            </a:fld>
            <a:endParaRPr lang="en-US"/>
          </a:p>
        </p:txBody>
      </p:sp>
    </p:spTree>
    <p:extLst>
      <p:ext uri="{BB962C8B-B14F-4D97-AF65-F5344CB8AC3E}">
        <p14:creationId xmlns:p14="http://schemas.microsoft.com/office/powerpoint/2010/main" val="124658422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113</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GB" sz="1200" b="1" kern="1200">
                <a:solidFill>
                  <a:schemeClr val="tx1"/>
                </a:solidFill>
                <a:effectLst/>
                <a:latin typeface="+mn-lt"/>
                <a:ea typeface="+mn-ea"/>
                <a:cs typeface="+mn-cs"/>
              </a:rPr>
              <a:t>La retransmisión de media es multimedia que el usuario recibe constantemente del proveedor y que luego utiliza a su vez que se descarga. </a:t>
            </a:r>
            <a:endParaRPr lang="en-US" sz="1200" kern="1200">
              <a:solidFill>
                <a:schemeClr val="tx1"/>
              </a:solidFill>
              <a:effectLst/>
              <a:latin typeface="+mn-lt"/>
              <a:ea typeface="+mn-ea"/>
              <a:cs typeface="+mn-cs"/>
            </a:endParaRPr>
          </a:p>
          <a:p>
            <a:pPr lvl="0"/>
            <a:r>
              <a:rPr lang="en-GB" sz="1200" b="1" kern="1200">
                <a:solidFill>
                  <a:schemeClr val="tx1"/>
                </a:solidFill>
                <a:effectLst/>
                <a:latin typeface="+mn-lt"/>
                <a:ea typeface="+mn-ea"/>
                <a:cs typeface="+mn-cs"/>
              </a:rPr>
              <a:t>Las señales de audio y video normalmente se retransmiten </a:t>
            </a:r>
            <a:endParaRPr lang="en-US" sz="1200" kern="1200">
              <a:solidFill>
                <a:schemeClr val="tx1"/>
              </a:solidFill>
              <a:effectLst/>
              <a:latin typeface="+mn-lt"/>
              <a:ea typeface="+mn-ea"/>
              <a:cs typeface="+mn-cs"/>
            </a:endParaRPr>
          </a:p>
          <a:p>
            <a:pPr lvl="0"/>
            <a:r>
              <a:rPr lang="en-GB" sz="1200" b="1" kern="1200">
                <a:solidFill>
                  <a:schemeClr val="tx1"/>
                </a:solidFill>
                <a:effectLst/>
                <a:latin typeface="+mn-lt"/>
                <a:ea typeface="+mn-ea"/>
                <a:cs typeface="+mn-cs"/>
              </a:rPr>
              <a:t>Es una alternativa a la descarga de archivos, un proceso en el cual el usuario final obtiene el archivo completo para obtener el contenido antes de observarlo o escucharlo. </a:t>
            </a:r>
            <a:endParaRPr lang="en-US" sz="1200" kern="1200">
              <a:solidFill>
                <a:schemeClr val="tx1"/>
              </a:solidFill>
              <a:effectLst/>
              <a:latin typeface="+mn-lt"/>
              <a:ea typeface="+mn-ea"/>
              <a:cs typeface="+mn-cs"/>
            </a:endParaRP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114</a:t>
            </a:fld>
            <a:endParaRPr lang="en-US"/>
          </a:p>
        </p:txBody>
      </p:sp>
    </p:spTree>
    <p:extLst>
      <p:ext uri="{BB962C8B-B14F-4D97-AF65-F5344CB8AC3E}">
        <p14:creationId xmlns:p14="http://schemas.microsoft.com/office/powerpoint/2010/main" val="237685037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0"/>
            <a:r>
              <a:rPr lang="en-US" sz="1200" b="1" kern="1200" dirty="0">
                <a:solidFill>
                  <a:schemeClr val="tx1"/>
                </a:solidFill>
                <a:effectLst/>
                <a:latin typeface="+mn-lt"/>
                <a:ea typeface="+mn-ea"/>
                <a:cs typeface="+mn-cs"/>
              </a:rPr>
              <a:t>La </a:t>
            </a:r>
            <a:r>
              <a:rPr lang="en-US" sz="1200" b="1" kern="1200" dirty="0" err="1">
                <a:solidFill>
                  <a:schemeClr val="tx1"/>
                </a:solidFill>
                <a:effectLst/>
                <a:latin typeface="+mn-lt"/>
                <a:ea typeface="+mn-ea"/>
                <a:cs typeface="+mn-cs"/>
              </a:rPr>
              <a:t>legislación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varia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cuando</a:t>
            </a:r>
            <a:r>
              <a:rPr lang="en-US" sz="1200" b="1" kern="1200" dirty="0">
                <a:solidFill>
                  <a:schemeClr val="tx1"/>
                </a:solidFill>
                <a:effectLst/>
                <a:latin typeface="+mn-lt"/>
                <a:ea typeface="+mn-ea"/>
                <a:cs typeface="+mn-cs"/>
              </a:rPr>
              <a:t> se </a:t>
            </a:r>
            <a:r>
              <a:rPr lang="en-US" sz="1200" b="1" kern="1200" dirty="0" err="1">
                <a:solidFill>
                  <a:schemeClr val="tx1"/>
                </a:solidFill>
                <a:effectLst/>
                <a:latin typeface="+mn-lt"/>
                <a:ea typeface="+mn-ea"/>
                <a:cs typeface="+mn-cs"/>
              </a:rPr>
              <a:t>trata</a:t>
            </a:r>
            <a:r>
              <a:rPr lang="en-US" sz="1200" b="1" kern="1200" dirty="0">
                <a:solidFill>
                  <a:schemeClr val="tx1"/>
                </a:solidFill>
                <a:effectLst/>
                <a:latin typeface="+mn-lt"/>
                <a:ea typeface="+mn-ea"/>
                <a:cs typeface="+mn-cs"/>
              </a:rPr>
              <a:t> de </a:t>
            </a:r>
            <a:r>
              <a:rPr lang="en-US" sz="1200" b="1" kern="1200" dirty="0" err="1">
                <a:solidFill>
                  <a:schemeClr val="tx1"/>
                </a:solidFill>
                <a:effectLst/>
                <a:latin typeface="+mn-lt"/>
                <a:ea typeface="+mn-ea"/>
                <a:cs typeface="+mn-cs"/>
              </a:rPr>
              <a:t>retransmisión</a:t>
            </a:r>
            <a:r>
              <a:rPr lang="en-US" sz="1200" b="1" kern="1200" dirty="0">
                <a:solidFill>
                  <a:schemeClr val="tx1"/>
                </a:solidFill>
                <a:effectLst/>
                <a:latin typeface="+mn-lt"/>
                <a:ea typeface="+mn-ea"/>
                <a:cs typeface="+mn-cs"/>
              </a:rPr>
              <a:t> o streaming.  </a:t>
            </a:r>
            <a:r>
              <a:rPr lang="en-US" sz="1200" b="1" kern="1200" dirty="0" err="1">
                <a:solidFill>
                  <a:schemeClr val="tx1"/>
                </a:solidFill>
                <a:effectLst/>
                <a:latin typeface="+mn-lt"/>
                <a:ea typeface="+mn-ea"/>
                <a:cs typeface="+mn-cs"/>
              </a:rPr>
              <a:t>En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algunos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países</a:t>
            </a:r>
            <a:r>
              <a:rPr lang="en-US" sz="1200" b="1" kern="1200" dirty="0">
                <a:solidFill>
                  <a:schemeClr val="tx1"/>
                </a:solidFill>
                <a:effectLst/>
                <a:latin typeface="+mn-lt"/>
                <a:ea typeface="+mn-ea"/>
                <a:cs typeface="+mn-cs"/>
              </a:rPr>
              <a:t>, el material </a:t>
            </a:r>
            <a:r>
              <a:rPr lang="en-US" sz="1200" b="1" kern="1200" dirty="0" err="1">
                <a:solidFill>
                  <a:schemeClr val="tx1"/>
                </a:solidFill>
                <a:effectLst/>
                <a:latin typeface="+mn-lt"/>
                <a:ea typeface="+mn-ea"/>
                <a:cs typeface="+mn-cs"/>
              </a:rPr>
              <a:t>protegido</a:t>
            </a:r>
            <a:r>
              <a:rPr lang="en-US" sz="1200" b="1" kern="1200" dirty="0">
                <a:solidFill>
                  <a:schemeClr val="tx1"/>
                </a:solidFill>
                <a:effectLst/>
                <a:latin typeface="+mn-lt"/>
                <a:ea typeface="+mn-ea"/>
                <a:cs typeface="+mn-cs"/>
              </a:rPr>
              <a:t> por el derecho de </a:t>
            </a:r>
            <a:r>
              <a:rPr lang="en-US" sz="1200" b="1" kern="1200" dirty="0" err="1">
                <a:solidFill>
                  <a:schemeClr val="tx1"/>
                </a:solidFill>
                <a:effectLst/>
                <a:latin typeface="+mn-lt"/>
                <a:ea typeface="+mn-ea"/>
                <a:cs typeface="+mn-cs"/>
              </a:rPr>
              <a:t>autor</a:t>
            </a:r>
            <a:r>
              <a:rPr lang="en-US" sz="1200" b="1" kern="1200" dirty="0">
                <a:solidFill>
                  <a:schemeClr val="tx1"/>
                </a:solidFill>
                <a:effectLst/>
                <a:latin typeface="+mn-lt"/>
                <a:ea typeface="+mn-ea"/>
                <a:cs typeface="+mn-cs"/>
              </a:rPr>
              <a:t> de </a:t>
            </a:r>
            <a:r>
              <a:rPr lang="en-US" sz="1200" b="1" kern="1200" dirty="0" err="1">
                <a:solidFill>
                  <a:schemeClr val="tx1"/>
                </a:solidFill>
                <a:effectLst/>
                <a:latin typeface="+mn-lt"/>
                <a:ea typeface="+mn-ea"/>
                <a:cs typeface="+mn-cs"/>
              </a:rPr>
              <a:t>retransmisión</a:t>
            </a:r>
            <a:r>
              <a:rPr lang="en-US" sz="1200" b="1" kern="1200" dirty="0">
                <a:solidFill>
                  <a:schemeClr val="tx1"/>
                </a:solidFill>
                <a:effectLst/>
                <a:latin typeface="+mn-lt"/>
                <a:ea typeface="+mn-ea"/>
                <a:cs typeface="+mn-cs"/>
              </a:rPr>
              <a:t> o </a:t>
            </a:r>
            <a:r>
              <a:rPr lang="en-US" sz="1200" b="1" i="1" kern="1200" dirty="0">
                <a:solidFill>
                  <a:schemeClr val="tx1"/>
                </a:solidFill>
                <a:effectLst/>
                <a:latin typeface="+mn-lt"/>
                <a:ea typeface="+mn-ea"/>
                <a:cs typeface="+mn-cs"/>
              </a:rPr>
              <a:t>streaming</a:t>
            </a:r>
            <a:r>
              <a:rPr lang="en-US" sz="1200" b="1" kern="1200" dirty="0">
                <a:solidFill>
                  <a:schemeClr val="tx1"/>
                </a:solidFill>
                <a:effectLst/>
                <a:latin typeface="+mn-lt"/>
                <a:ea typeface="+mn-ea"/>
                <a:cs typeface="+mn-cs"/>
              </a:rPr>
              <a:t> se </a:t>
            </a:r>
            <a:r>
              <a:rPr lang="en-US" sz="1200" b="1" kern="1200" dirty="0" err="1">
                <a:solidFill>
                  <a:schemeClr val="tx1"/>
                </a:solidFill>
                <a:effectLst/>
                <a:latin typeface="+mn-lt"/>
                <a:ea typeface="+mn-ea"/>
                <a:cs typeface="+mn-cs"/>
              </a:rPr>
              <a:t>considera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ilegal</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ya</a:t>
            </a:r>
            <a:r>
              <a:rPr lang="en-US" sz="1200" b="1" kern="1200" dirty="0">
                <a:solidFill>
                  <a:schemeClr val="tx1"/>
                </a:solidFill>
                <a:effectLst/>
                <a:latin typeface="+mn-lt"/>
                <a:ea typeface="+mn-ea"/>
                <a:cs typeface="+mn-cs"/>
              </a:rPr>
              <a:t> que </a:t>
            </a:r>
            <a:r>
              <a:rPr lang="en-US" sz="1200" b="1" kern="1200" dirty="0" err="1">
                <a:solidFill>
                  <a:schemeClr val="tx1"/>
                </a:solidFill>
                <a:effectLst/>
                <a:latin typeface="+mn-lt"/>
                <a:ea typeface="+mn-ea"/>
                <a:cs typeface="+mn-cs"/>
              </a:rPr>
              <a:t>parte</a:t>
            </a:r>
            <a:r>
              <a:rPr lang="en-US" sz="1200" b="1" kern="1200" dirty="0">
                <a:solidFill>
                  <a:schemeClr val="tx1"/>
                </a:solidFill>
                <a:effectLst/>
                <a:latin typeface="+mn-lt"/>
                <a:ea typeface="+mn-ea"/>
                <a:cs typeface="+mn-cs"/>
              </a:rPr>
              <a:t> de los </a:t>
            </a:r>
            <a:r>
              <a:rPr lang="en-US" sz="1200" b="1" kern="1200" dirty="0" err="1">
                <a:solidFill>
                  <a:schemeClr val="tx1"/>
                </a:solidFill>
                <a:effectLst/>
                <a:latin typeface="+mn-lt"/>
                <a:ea typeface="+mn-ea"/>
                <a:cs typeface="+mn-cs"/>
              </a:rPr>
              <a:t>datos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pueden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usarse</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almacenarse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provisionalmente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en</a:t>
            </a:r>
            <a:r>
              <a:rPr lang="en-US" sz="1200" b="1" kern="1200" dirty="0">
                <a:solidFill>
                  <a:schemeClr val="tx1"/>
                </a:solidFill>
                <a:effectLst/>
                <a:latin typeface="+mn-lt"/>
                <a:ea typeface="+mn-ea"/>
                <a:cs typeface="+mn-cs"/>
              </a:rPr>
              <a:t> una </a:t>
            </a:r>
            <a:r>
              <a:rPr lang="en-US" sz="1200" b="1" kern="1200" dirty="0" err="1">
                <a:solidFill>
                  <a:schemeClr val="tx1"/>
                </a:solidFill>
                <a:effectLst/>
                <a:latin typeface="+mn-lt"/>
                <a:ea typeface="+mn-ea"/>
                <a:cs typeface="+mn-cs"/>
              </a:rPr>
              <a:t>memoria</a:t>
            </a:r>
            <a:r>
              <a:rPr lang="en-US" sz="1200" b="1" kern="1200" dirty="0">
                <a:solidFill>
                  <a:schemeClr val="tx1"/>
                </a:solidFill>
                <a:effectLst/>
                <a:latin typeface="+mn-lt"/>
                <a:ea typeface="+mn-ea"/>
                <a:cs typeface="+mn-cs"/>
              </a:rPr>
              <a:t> intermedia (</a:t>
            </a:r>
            <a:r>
              <a:rPr lang="en-US" sz="1200" b="1" kern="1200" dirty="0" err="1">
                <a:solidFill>
                  <a:schemeClr val="tx1"/>
                </a:solidFill>
                <a:effectLst/>
                <a:latin typeface="+mn-lt"/>
                <a:ea typeface="+mn-ea"/>
                <a:cs typeface="+mn-cs"/>
              </a:rPr>
              <a:t>dependiendo</a:t>
            </a:r>
            <a:r>
              <a:rPr lang="en-US" sz="1200" b="1" kern="1200" dirty="0">
                <a:solidFill>
                  <a:schemeClr val="tx1"/>
                </a:solidFill>
                <a:effectLst/>
                <a:latin typeface="+mn-lt"/>
                <a:ea typeface="+mn-ea"/>
                <a:cs typeface="+mn-cs"/>
              </a:rPr>
              <a:t> del </a:t>
            </a:r>
            <a:r>
              <a:rPr lang="en-US" sz="1200" b="1" kern="1200" dirty="0" err="1">
                <a:solidFill>
                  <a:schemeClr val="tx1"/>
                </a:solidFill>
                <a:effectLst/>
                <a:latin typeface="+mn-lt"/>
                <a:ea typeface="+mn-ea"/>
                <a:cs typeface="+mn-cs"/>
              </a:rPr>
              <a:t>cliente</a:t>
            </a:r>
            <a:r>
              <a:rPr lang="en-US" sz="1200" b="1" kern="1200" dirty="0">
                <a:solidFill>
                  <a:schemeClr val="tx1"/>
                </a:solidFill>
                <a:effectLst/>
                <a:latin typeface="+mn-lt"/>
                <a:ea typeface="+mn-ea"/>
                <a:cs typeface="+mn-cs"/>
              </a:rPr>
              <a:t> de streaming). </a:t>
            </a:r>
          </a:p>
          <a:p>
            <a:pPr lvl="0"/>
            <a:r>
              <a:rPr lang="en-US" sz="1200" b="1" kern="1200" dirty="0" err="1">
                <a:solidFill>
                  <a:schemeClr val="tx1"/>
                </a:solidFill>
                <a:effectLst/>
                <a:latin typeface="+mn-lt"/>
                <a:ea typeface="+mn-ea"/>
                <a:cs typeface="+mn-cs"/>
              </a:rPr>
              <a:t>Aun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así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puede</a:t>
            </a:r>
            <a:r>
              <a:rPr lang="en-US" sz="1200" b="1" kern="1200" dirty="0">
                <a:solidFill>
                  <a:schemeClr val="tx1"/>
                </a:solidFill>
                <a:effectLst/>
                <a:latin typeface="+mn-lt"/>
                <a:ea typeface="+mn-ea"/>
                <a:cs typeface="+mn-cs"/>
              </a:rPr>
              <a:t> ser que no </a:t>
            </a:r>
            <a:r>
              <a:rPr lang="en-US" sz="1200" b="1" kern="1200" dirty="0" err="1">
                <a:solidFill>
                  <a:schemeClr val="tx1"/>
                </a:solidFill>
                <a:effectLst/>
                <a:latin typeface="+mn-lt"/>
                <a:ea typeface="+mn-ea"/>
                <a:cs typeface="+mn-cs"/>
              </a:rPr>
              <a:t>haya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ningún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dato</a:t>
            </a:r>
            <a:r>
              <a:rPr lang="en-US" sz="1200" b="1" kern="1200" dirty="0">
                <a:solidFill>
                  <a:schemeClr val="tx1"/>
                </a:solidFill>
                <a:effectLst/>
                <a:latin typeface="+mn-lt"/>
                <a:ea typeface="+mn-ea"/>
                <a:cs typeface="+mn-cs"/>
              </a:rPr>
              <a:t> de </a:t>
            </a:r>
            <a:r>
              <a:rPr lang="en-US" sz="1200" b="1" kern="1200">
                <a:solidFill>
                  <a:schemeClr val="tx1"/>
                </a:solidFill>
                <a:effectLst/>
                <a:latin typeface="+mn-lt"/>
                <a:ea typeface="+mn-ea"/>
                <a:cs typeface="+mn-cs"/>
              </a:rPr>
              <a:t>prueba </a:t>
            </a:r>
            <a:r>
              <a:rPr lang="en-US" sz="1200" b="1" kern="1200" dirty="0">
                <a:solidFill>
                  <a:schemeClr val="tx1"/>
                </a:solidFill>
                <a:effectLst/>
                <a:latin typeface="+mn-lt"/>
                <a:ea typeface="+mn-ea"/>
                <a:cs typeface="+mn-cs"/>
              </a:rPr>
              <a:t>de la </a:t>
            </a:r>
            <a:r>
              <a:rPr lang="en-US" sz="1200" b="1" kern="1200" dirty="0" err="1">
                <a:solidFill>
                  <a:schemeClr val="tx1"/>
                </a:solidFill>
                <a:effectLst/>
                <a:latin typeface="+mn-lt"/>
                <a:ea typeface="+mn-ea"/>
                <a:cs typeface="+mn-cs"/>
              </a:rPr>
              <a:t>computadora</a:t>
            </a:r>
            <a:r>
              <a:rPr lang="en-US" sz="1200" b="1" kern="1200" dirty="0">
                <a:solidFill>
                  <a:schemeClr val="tx1"/>
                </a:solidFill>
                <a:effectLst/>
                <a:latin typeface="+mn-lt"/>
                <a:ea typeface="+mn-ea"/>
                <a:cs typeface="+mn-cs"/>
              </a:rPr>
              <a:t> del </a:t>
            </a:r>
            <a:r>
              <a:rPr lang="en-US" sz="1200" b="1" kern="1200" dirty="0" err="1">
                <a:solidFill>
                  <a:schemeClr val="tx1"/>
                </a:solidFill>
                <a:effectLst/>
                <a:latin typeface="+mn-lt"/>
                <a:ea typeface="+mn-ea"/>
                <a:cs typeface="+mn-cs"/>
              </a:rPr>
              <a:t>sospechoso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ya</a:t>
            </a:r>
            <a:r>
              <a:rPr lang="en-US" sz="1200" b="1" kern="1200" dirty="0">
                <a:solidFill>
                  <a:schemeClr val="tx1"/>
                </a:solidFill>
                <a:effectLst/>
                <a:latin typeface="+mn-lt"/>
                <a:ea typeface="+mn-ea"/>
                <a:cs typeface="+mn-cs"/>
              </a:rPr>
              <a:t> que </a:t>
            </a:r>
            <a:r>
              <a:rPr lang="en-US" sz="1200" b="1" kern="1200" dirty="0" err="1">
                <a:solidFill>
                  <a:schemeClr val="tx1"/>
                </a:solidFill>
                <a:effectLst/>
                <a:latin typeface="+mn-lt"/>
                <a:ea typeface="+mn-ea"/>
                <a:cs typeface="+mn-cs"/>
              </a:rPr>
              <a:t>esto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depende</a:t>
            </a:r>
            <a:r>
              <a:rPr lang="en-US" sz="1200" b="1" kern="1200" dirty="0">
                <a:solidFill>
                  <a:schemeClr val="tx1"/>
                </a:solidFill>
                <a:effectLst/>
                <a:latin typeface="+mn-lt"/>
                <a:ea typeface="+mn-ea"/>
                <a:cs typeface="+mn-cs"/>
              </a:rPr>
              <a:t> del </a:t>
            </a:r>
            <a:r>
              <a:rPr lang="en-US" sz="1200" b="1" kern="1200" dirty="0" err="1">
                <a:solidFill>
                  <a:schemeClr val="tx1"/>
                </a:solidFill>
                <a:effectLst/>
                <a:latin typeface="+mn-lt"/>
                <a:ea typeface="+mn-ea"/>
                <a:cs typeface="+mn-cs"/>
              </a:rPr>
              <a:t>cliente</a:t>
            </a:r>
            <a:r>
              <a:rPr lang="en-US" sz="1200" b="1" kern="1200" dirty="0">
                <a:solidFill>
                  <a:schemeClr val="tx1"/>
                </a:solidFill>
                <a:effectLst/>
                <a:latin typeface="+mn-lt"/>
                <a:ea typeface="+mn-ea"/>
                <a:cs typeface="+mn-cs"/>
              </a:rPr>
              <a:t> que se use para streaming.</a:t>
            </a: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115</a:t>
            </a:fld>
            <a:endParaRPr lang="en-US"/>
          </a:p>
        </p:txBody>
      </p:sp>
    </p:spTree>
    <p:extLst>
      <p:ext uri="{BB962C8B-B14F-4D97-AF65-F5344CB8AC3E}">
        <p14:creationId xmlns:p14="http://schemas.microsoft.com/office/powerpoint/2010/main" val="237685037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a:solidFill>
                  <a:schemeClr val="tx1"/>
                </a:solidFill>
                <a:effectLst/>
                <a:latin typeface="+mn-lt"/>
                <a:ea typeface="+mn-ea"/>
                <a:cs typeface="+mn-cs"/>
              </a:rPr>
              <a:t>Los jueces y fiscales trataran con este tipo de términos diariamente.  La presentación debe ofrecer ejemplos con la explicación de los servicios anónimos con una explicación sobre la diferencia entre la transmisión anónima y la transparente. Los capacitadores podrán usar las diapositivas para desarrollar sus propios materiales de presentación.</a:t>
            </a:r>
            <a:endParaRPr lang="en-US" sz="1200" kern="120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DDCB284B-9DDD-6D47-8FD9-ABBC29FEFE62}" type="datetime1">
              <a:rPr lang="en-US" smtClean="0"/>
              <a:pPr/>
              <a:t>1/25/2019</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654AF94-3496-DF4A-8371-37401470C765}" type="datetime1">
              <a:rPr lang="en-US" smtClean="0"/>
              <a:pPr/>
              <a:t>1/25/2019</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206E8747-2370-3E4F-8900-5BABB8631474}" type="datetime1">
              <a:rPr lang="en-US" smtClean="0"/>
              <a:pPr/>
              <a:t>1/25/2019</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a:t>Click to edit Master title style</a:t>
            </a:r>
            <a:endParaRPr lang="en-GB"/>
          </a:p>
        </p:txBody>
      </p:sp>
      <p:sp>
        <p:nvSpPr>
          <p:cNvPr id="3" name="ClipArt Placeholder 2"/>
          <p:cNvSpPr>
            <a:spLocks noGrp="1"/>
          </p:cNvSpPr>
          <p:nvPr>
            <p:ph type="clipArt" sz="half" idx="1"/>
          </p:nvPr>
        </p:nvSpPr>
        <p:spPr>
          <a:xfrm>
            <a:off x="468313" y="1557338"/>
            <a:ext cx="4038600" cy="4535487"/>
          </a:xfrm>
        </p:spPr>
        <p:txBody>
          <a:bodyPr/>
          <a:lstStyle/>
          <a:p>
            <a:pPr lvl="0"/>
            <a:endParaRPr lang="en-GB" noProof="0"/>
          </a:p>
        </p:txBody>
      </p:sp>
      <p:sp>
        <p:nvSpPr>
          <p:cNvPr id="4" name="Text Placeholder 3"/>
          <p:cNvSpPr>
            <a:spLocks noGrp="1"/>
          </p:cNvSpPr>
          <p:nvPr>
            <p:ph type="body" sz="half" idx="2"/>
          </p:nvPr>
        </p:nvSpPr>
        <p:spPr>
          <a:xfrm>
            <a:off x="4659313" y="1557338"/>
            <a:ext cx="4038600" cy="4535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C19DFA51-F258-7841-BBA6-69AC11A15E33}" type="datetime1">
              <a:rPr lang="en-US" smtClean="0"/>
              <a:pPr>
                <a:defRPr/>
              </a:pPr>
              <a:t>1/25/2019</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a:t>Click to edit Master title style</a:t>
            </a:r>
            <a:endParaRPr lang="en-GB"/>
          </a:p>
        </p:txBody>
      </p:sp>
      <p:sp>
        <p:nvSpPr>
          <p:cNvPr id="3" name="Text Placeholder 2"/>
          <p:cNvSpPr>
            <a:spLocks noGrp="1"/>
          </p:cNvSpPr>
          <p:nvPr>
            <p:ph type="body" sz="half" idx="1"/>
          </p:nvPr>
        </p:nvSpPr>
        <p:spPr>
          <a:xfrm>
            <a:off x="468313" y="1484313"/>
            <a:ext cx="4038600"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9313" y="1484313"/>
            <a:ext cx="4038600"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A4C343FD-6BC3-A646-BD03-11CCBDED0FDF}" type="datetime1">
              <a:rPr lang="en-US" smtClean="0"/>
              <a:pPr>
                <a:defRPr/>
              </a:pPr>
              <a:t>1/25/2019</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a:t>Click to edit Master title style</a:t>
            </a:r>
            <a:endParaRPr lang="en-GB"/>
          </a:p>
        </p:txBody>
      </p:sp>
      <p:sp>
        <p:nvSpPr>
          <p:cNvPr id="3" name="Content Placeholder 2"/>
          <p:cNvSpPr>
            <a:spLocks noGrp="1"/>
          </p:cNvSpPr>
          <p:nvPr>
            <p:ph sz="quarter" idx="1"/>
          </p:nvPr>
        </p:nvSpPr>
        <p:spPr>
          <a:xfrm>
            <a:off x="468313" y="1557338"/>
            <a:ext cx="4038600" cy="2190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468313" y="3900488"/>
            <a:ext cx="4038600" cy="2192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half" idx="3"/>
          </p:nvPr>
        </p:nvSpPr>
        <p:spPr>
          <a:xfrm>
            <a:off x="4659313" y="1557338"/>
            <a:ext cx="4038600" cy="4535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fld id="{ECC18B51-9CBC-2241-B53D-BE644EB23E06}" type="datetime1">
              <a:rPr lang="en-US" smtClean="0"/>
              <a:pPr>
                <a:defRPr/>
              </a:pPr>
              <a:t>1/25/2019</a:t>
            </a:fld>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468313" y="1557338"/>
            <a:ext cx="4038600" cy="4535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59313" y="1557338"/>
            <a:ext cx="4038600" cy="45354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0BF12D66-79F4-A043-96F4-AA90AF326B99}" type="datetime1">
              <a:rPr lang="en-US" smtClean="0"/>
              <a:pPr>
                <a:defRPr/>
              </a:pPr>
              <a:t>1/25/2019</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864111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0778C552-BF12-B448-880D-CE5C8846EA3B}" type="datetime1">
              <a:rPr lang="en-US" smtClean="0"/>
              <a:pPr/>
              <a:t>1/25/2019</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CFAEE453-C1FA-3E46-93ED-B6129FEF3F4A}" type="datetime1">
              <a:rPr lang="en-US" smtClean="0"/>
              <a:pPr/>
              <a:t>1/25/2019</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B28F9585-BBD6-1B45-831C-69F4C0C9044D}" type="datetime1">
              <a:rPr lang="en-US" smtClean="0"/>
              <a:pPr/>
              <a:t>1/25/2019</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5478989F-4BB6-BC40-8A6A-1BB0436AF218}" type="datetime1">
              <a:rPr lang="en-US" smtClean="0"/>
              <a:pPr/>
              <a:t>1/25/2019</a:t>
            </a:fld>
            <a:endParaRPr lang="en-US"/>
          </a:p>
        </p:txBody>
      </p:sp>
      <p:sp>
        <p:nvSpPr>
          <p:cNvPr id="8" name="Footer Placeholder 7"/>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93AC62AE-62F3-F344-8484-59FD536DA544}" type="datetime1">
              <a:rPr lang="en-US" smtClean="0"/>
              <a:pPr/>
              <a:t>1/25/2019</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F8D945-729C-0944-B04C-126DE18CB422}" type="datetime1">
              <a:rPr lang="en-US" smtClean="0"/>
              <a:pPr/>
              <a:t>1/25/2019</a:t>
            </a:fld>
            <a:endParaRPr lang="en-US"/>
          </a:p>
        </p:txBody>
      </p:sp>
      <p:sp>
        <p:nvSpPr>
          <p:cNvPr id="3" name="Footer Placeholder 2"/>
          <p:cNvSpPr>
            <a:spLocks noGrp="1"/>
          </p:cNvSpPr>
          <p:nvPr>
            <p:ph type="ftr" sz="quarter" idx="11"/>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1573FCF5-0FFB-CD4E-BBAA-DFBF8FE8B9AE}" type="datetime1">
              <a:rPr lang="en-US" smtClean="0"/>
              <a:pPr/>
              <a:t>1/25/2019</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09DDC6A-7310-BC44-9A30-E1D7D2CA302D}" type="datetime1">
              <a:rPr lang="en-US" smtClean="0"/>
              <a:pPr/>
              <a:t>1/25/2019</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a:t> Click to edit Master text styles</a:t>
            </a:r>
          </a:p>
          <a:p>
            <a:pPr lvl="1"/>
            <a:r>
              <a:rPr lang="en-GB" dirty="0"/>
              <a:t> Second level</a:t>
            </a:r>
          </a:p>
          <a:p>
            <a:pPr lvl="2"/>
            <a:r>
              <a:rPr lang="en-GB" dirty="0"/>
              <a:t> Third level</a:t>
            </a:r>
          </a:p>
          <a:p>
            <a:pPr lvl="3"/>
            <a:r>
              <a:rPr lang="en-GB" dirty="0"/>
              <a:t> Fourth level</a:t>
            </a:r>
          </a:p>
          <a:p>
            <a:pPr lvl="4"/>
            <a:r>
              <a:rPr lang="en-GB" dirty="0"/>
              <a:t> 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D8B83-C895-3D41-8EAF-913D5AD17AC4}" type="datetime1">
              <a:rPr lang="en-US" smtClean="0"/>
              <a:pPr/>
              <a:t>1/25/2019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5" r:id="rId15"/>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SzPct val="100000"/>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SzPct val="100000"/>
        <a:buFont typeface="Lucida Grande"/>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SzPct val="10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SzPct val="100000"/>
        <a:buFont typeface="Lucida Grande"/>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SzPct val="100000"/>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s://www.slideshare.net/wearesocialsg/digital-in-2017-global-overview"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11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119.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 Id="rId9" Type="http://schemas.openxmlformats.org/officeDocument/2006/relationships/image" Target="../media/image9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2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6.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notesSlide" Target="../notesSlides/notesSlide12.xml"/><Relationship Id="rId7" Type="http://schemas.openxmlformats.org/officeDocument/2006/relationships/hyperlink" Target="http://www.mozilla.org/" TargetMode="External"/><Relationship Id="rId12" Type="http://schemas.openxmlformats.org/officeDocument/2006/relationships/image" Target="../media/image21.png"/><Relationship Id="rId17" Type="http://schemas.openxmlformats.org/officeDocument/2006/relationships/image" Target="../media/image26.jpeg"/><Relationship Id="rId2" Type="http://schemas.openxmlformats.org/officeDocument/2006/relationships/slideLayout" Target="../slideLayouts/slideLayout14.xml"/><Relationship Id="rId16" Type="http://schemas.openxmlformats.org/officeDocument/2006/relationships/image" Target="../media/image25.png"/><Relationship Id="rId1" Type="http://schemas.openxmlformats.org/officeDocument/2006/relationships/tags" Target="../tags/tag1.xml"/><Relationship Id="rId6" Type="http://schemas.openxmlformats.org/officeDocument/2006/relationships/image" Target="../media/image18.png"/><Relationship Id="rId11" Type="http://schemas.openxmlformats.org/officeDocument/2006/relationships/hyperlink" Target="http://www.konqueror.org/features/browser.php" TargetMode="External"/><Relationship Id="rId5" Type="http://schemas.openxmlformats.org/officeDocument/2006/relationships/image" Target="../media/image17.png"/><Relationship Id="rId15" Type="http://schemas.openxmlformats.org/officeDocument/2006/relationships/image" Target="../media/image24.pn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hyperlink" Target="http://galeon.sourceforge.net/" TargetMode="External"/><Relationship Id="rId14" Type="http://schemas.openxmlformats.org/officeDocument/2006/relationships/image" Target="../media/image23.jpeg"/></Relationships>
</file>

<file path=ppt/slides/_rels/slide13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6.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 Id="rId9" Type="http://schemas.openxmlformats.org/officeDocument/2006/relationships/image" Target="../media/image110.png"/></Relationships>
</file>

<file path=ppt/slides/_rels/slide13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13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118.xml"/><Relationship Id="rId1" Type="http://schemas.openxmlformats.org/officeDocument/2006/relationships/slideLayout" Target="../slideLayouts/slideLayout2.xml"/><Relationship Id="rId6" Type="http://schemas.openxmlformats.org/officeDocument/2006/relationships/image" Target="../media/image120.png"/><Relationship Id="rId5" Type="http://schemas.openxmlformats.org/officeDocument/2006/relationships/image" Target="../media/image119.png"/><Relationship Id="rId10" Type="http://schemas.openxmlformats.org/officeDocument/2006/relationships/image" Target="../media/image124.png"/><Relationship Id="rId4" Type="http://schemas.openxmlformats.org/officeDocument/2006/relationships/image" Target="../media/image118.png"/><Relationship Id="rId9" Type="http://schemas.openxmlformats.org/officeDocument/2006/relationships/image" Target="../media/image123.png"/></Relationships>
</file>

<file path=ppt/slides/_rels/slide14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29.png"/></Relationships>
</file>

<file path=ppt/slides/_rels/slide150.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notesSlide" Target="../notesSlides/notesSlide125.xml"/><Relationship Id="rId1" Type="http://schemas.openxmlformats.org/officeDocument/2006/relationships/slideLayout" Target="../slideLayouts/slideLayout2.xml"/><Relationship Id="rId6" Type="http://schemas.openxmlformats.org/officeDocument/2006/relationships/image" Target="../media/image132.png"/><Relationship Id="rId11" Type="http://schemas.openxmlformats.org/officeDocument/2006/relationships/image" Target="../media/image137.png"/><Relationship Id="rId5" Type="http://schemas.openxmlformats.org/officeDocument/2006/relationships/image" Target="../media/image131.png"/><Relationship Id="rId10" Type="http://schemas.openxmlformats.org/officeDocument/2006/relationships/image" Target="../media/image136.png"/><Relationship Id="rId4" Type="http://schemas.openxmlformats.org/officeDocument/2006/relationships/image" Target="../media/image130.png"/><Relationship Id="rId9" Type="http://schemas.openxmlformats.org/officeDocument/2006/relationships/image" Target="../media/image135.png"/></Relationships>
</file>

<file path=ppt/slides/_rels/slide151.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notesSlide" Target="../notesSlides/notesSlide126.xml"/><Relationship Id="rId1" Type="http://schemas.openxmlformats.org/officeDocument/2006/relationships/slideLayout" Target="../slideLayouts/slideLayout2.xml"/><Relationship Id="rId6" Type="http://schemas.openxmlformats.org/officeDocument/2006/relationships/image" Target="../media/image132.png"/><Relationship Id="rId11" Type="http://schemas.openxmlformats.org/officeDocument/2006/relationships/image" Target="../media/image137.png"/><Relationship Id="rId5" Type="http://schemas.openxmlformats.org/officeDocument/2006/relationships/image" Target="../media/image131.png"/><Relationship Id="rId10" Type="http://schemas.openxmlformats.org/officeDocument/2006/relationships/image" Target="../media/image136.png"/><Relationship Id="rId4" Type="http://schemas.openxmlformats.org/officeDocument/2006/relationships/image" Target="../media/image130.png"/><Relationship Id="rId9" Type="http://schemas.openxmlformats.org/officeDocument/2006/relationships/image" Target="../media/image135.png"/></Relationships>
</file>

<file path=ppt/slides/_rels/slide15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3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4.pn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t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8.tif"/><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https://www.youtube.com/embed/PBWhzz_Gn10?ecver=1" TargetMode="External"/><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hyperlink" Target="http://www.stencilkingdom.com/images/designs/mini15_large.gif"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67.jpeg"/></Relationships>
</file>

<file path=ppt/slides/_rels/slide6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hyperlink" Target="http://images.google.com/imgres?imgurl=www.avatarsystems.net/adm/images/server.gif&amp;imgrefurl=http://www.avatarsystems.net/adm/hosting.htm&amp;hl=da&amp;h=200&amp;w=142&amp;prev=/images?q=server.gif&amp;svnum=10&amp;hl=da&amp;lr=&amp;ie=UTF-8&amp;oe=UTF-8&amp;sa=N" TargetMode="External"/><Relationship Id="rId7" Type="http://schemas.openxmlformats.org/officeDocument/2006/relationships/hyperlink" Target="http://images.google.com/imgres?imgurl=www.superiorcomputer.net/images/workstation.gif&amp;imgrefurl=http://www.superiorcomputer.net/body.html&amp;hl=da&amp;h=173&amp;w=200&amp;prev=/images?q=workstation.gif&amp;start=60&amp;svnum=10&amp;hl=da&amp;lr=&amp;ie=UTF-8&amp;oe=UTF-8&amp;sa=N" TargetMode="Externa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74.jpeg"/><Relationship Id="rId5" Type="http://schemas.openxmlformats.org/officeDocument/2006/relationships/hyperlink" Target="http://images.google.com/imgres?imgurl=www.myweb.ne.jp/images/server.gif&amp;imgrefurl=http://www.myweb.ne.jp/&amp;hl=da&amp;h=197&amp;w=144&amp;prev=/images?q=server.gif&amp;svnum=10&amp;hl=da&amp;lr=&amp;ie=UTF-8&amp;oe=UTF-8&amp;sa=N" TargetMode="External"/><Relationship Id="rId4" Type="http://schemas.openxmlformats.org/officeDocument/2006/relationships/image" Target="../media/image73.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8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130425"/>
            <a:ext cx="8229600" cy="1470025"/>
          </a:xfrm>
        </p:spPr>
        <p:txBody>
          <a:bodyPr/>
          <a:lstStyle/>
          <a:p>
            <a:r>
              <a:rPr lang="en-US" dirty="0"/>
              <a:t>Capacitación Introductoria sobre Delincuencia para Jueces y Fiscales</a:t>
            </a:r>
          </a:p>
        </p:txBody>
      </p:sp>
      <p:sp>
        <p:nvSpPr>
          <p:cNvPr id="3" name="Subtitle 2"/>
          <p:cNvSpPr>
            <a:spLocks noGrp="1"/>
          </p:cNvSpPr>
          <p:nvPr>
            <p:ph type="subTitle" idx="1"/>
          </p:nvPr>
        </p:nvSpPr>
        <p:spPr/>
        <p:txBody>
          <a:bodyPr/>
          <a:lstStyle/>
          <a:p>
            <a:r>
              <a:rPr lang="en-US" dirty="0"/>
              <a:t>Sesiones  1.1.3 – 1.1.4 – 1.2.1</a:t>
            </a:r>
          </a:p>
          <a:p>
            <a:r>
              <a:rPr lang="en-US" dirty="0"/>
              <a:t>Introducción a la Tecnología</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854" y="350612"/>
            <a:ext cx="4332287" cy="861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a:t>
            </a:fld>
            <a:endParaRPr lang="en-US" altLang="en-US" sz="1200" dirty="0">
              <a:solidFill>
                <a:srgbClr val="898989"/>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6029"/>
          </a:xfrm>
        </p:spPr>
        <p:txBody>
          <a:bodyPr/>
          <a:lstStyle/>
          <a:p>
            <a:r>
              <a:rPr lang="en-US" b="1" dirty="0"/>
              <a:t>Sistemas Operativos</a:t>
            </a:r>
          </a:p>
        </p:txBody>
      </p:sp>
      <p:sp>
        <p:nvSpPr>
          <p:cNvPr id="3" name="Content Placeholder 2"/>
          <p:cNvSpPr>
            <a:spLocks noGrp="1"/>
          </p:cNvSpPr>
          <p:nvPr>
            <p:ph idx="1"/>
          </p:nvPr>
        </p:nvSpPr>
        <p:spPr/>
        <p:txBody>
          <a:bodyPr>
            <a:normAutofit fontScale="85000" lnSpcReduction="10000"/>
          </a:bodyPr>
          <a:lstStyle/>
          <a:p>
            <a:pPr lvl="0"/>
            <a:r>
              <a:rPr lang="en-GB"/>
              <a:t>Un sistema operativo es un programa de software que permite que el hardware se comunique con los programas de software. La computadora no podría funcionar sin un sistema de operación.  Hay distintos tipos de sistema de operación que dependen del tipo de ordenador u otro dispositivo digital. </a:t>
            </a:r>
            <a:endParaRPr lang="en-US"/>
          </a:p>
          <a:p>
            <a:pPr lvl="0"/>
            <a:r>
              <a:rPr lang="en-GB"/>
              <a:t>La mayoría de las aplicaciones que se desarrollaron para los ordenadores fueron creadas para sistemas de operación específicos aunque ahora es más común que ellos que estén disponibles en más de una plataforma. </a:t>
            </a:r>
            <a:endParaRPr lang="en-US"/>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a:t>
            </a:fld>
            <a:endParaRPr lang="en-US" altLang="en-US" sz="1200" dirty="0">
              <a:solidFill>
                <a:srgbClr val="898989"/>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1569660"/>
          </a:xfrm>
          <a:prstGeom prst="rect">
            <a:avLst/>
          </a:prstGeom>
          <a:noFill/>
          <a:ln w="9525">
            <a:noFill/>
            <a:miter lim="800000"/>
            <a:headEnd/>
            <a:tailEnd/>
          </a:ln>
        </p:spPr>
        <p:txBody>
          <a:bodyPr>
            <a:spAutoFit/>
          </a:bodyPr>
          <a:lstStyle/>
          <a:p>
            <a:pPr algn="ctr"/>
            <a:r>
              <a:rPr lang="en-GB" sz="3200" b="1" dirty="0">
                <a:latin typeface="Calibri" pitchFamily="34" charset="0"/>
              </a:rPr>
              <a:t>CHARLA INTERACTIVA DE INTERNET</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100</a:t>
            </a:fld>
            <a:endParaRPr lang="en-US" altLang="en-US" sz="1200" dirty="0">
              <a:solidFill>
                <a:srgbClr val="898989"/>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1429"/>
          </a:xfrm>
        </p:spPr>
        <p:txBody>
          <a:bodyPr/>
          <a:lstStyle/>
          <a:p>
            <a:r>
              <a:rPr lang="en-US" sz="4000" b="1" dirty="0"/>
              <a:t>CHARLA INTERACTIVA DE INTERNET</a:t>
            </a:r>
          </a:p>
        </p:txBody>
      </p:sp>
      <p:sp>
        <p:nvSpPr>
          <p:cNvPr id="3" name="Content Placeholder 2"/>
          <p:cNvSpPr>
            <a:spLocks noGrp="1"/>
          </p:cNvSpPr>
          <p:nvPr>
            <p:ph idx="1"/>
          </p:nvPr>
        </p:nvSpPr>
        <p:spPr>
          <a:xfrm>
            <a:off x="457200" y="1126068"/>
            <a:ext cx="8229600" cy="5000096"/>
          </a:xfrm>
        </p:spPr>
        <p:txBody>
          <a:bodyPr>
            <a:normAutofit fontScale="85000" lnSpcReduction="20000"/>
          </a:bodyPr>
          <a:lstStyle/>
          <a:p>
            <a:pPr lvl="0"/>
            <a:r>
              <a:rPr lang="en-US"/>
              <a:t>La Charla Interactiva de Internet (IRC) ese en efecto un sistema de teleconferencias que es medio anticuado pero los delincuentes todavía la usan para comunicarse e intercambiar los archivos. </a:t>
            </a:r>
          </a:p>
          <a:p>
            <a:pPr lvl="0"/>
            <a:r>
              <a:rPr lang="en-US"/>
              <a:t>Trabaja en una serie servidores que se conectan entre ellos y comparten los mensajes que se envian en “Canales” que son mensajes de texto en salas virtuales. </a:t>
            </a:r>
          </a:p>
          <a:p>
            <a:pPr lvl="0"/>
            <a:r>
              <a:rPr lang="en-US"/>
              <a:t>Los temas de debate se enumeran y los usuarios que tienen un cliente IRC pueden conectarse a uno o más canales en cualquier momento para involucrarse con personas de ideas afines. </a:t>
            </a:r>
          </a:p>
          <a:p>
            <a:pPr lvl="0"/>
            <a:r>
              <a:rPr lang="en-US"/>
              <a:t>IRC no es fácil de usar por el usuario en la Internet y la mayoría de personas que la usan son aquellos con más experiencia y los potenciales antiguos usuarios.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101</a:t>
            </a:fld>
            <a:endParaRPr lang="en-US" altLang="en-US" sz="1200" dirty="0">
              <a:solidFill>
                <a:srgbClr val="898989"/>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584775"/>
          </a:xfrm>
          <a:prstGeom prst="rect">
            <a:avLst/>
          </a:prstGeom>
          <a:noFill/>
          <a:ln w="9525">
            <a:noFill/>
            <a:miter lim="800000"/>
            <a:headEnd/>
            <a:tailEnd/>
          </a:ln>
        </p:spPr>
        <p:txBody>
          <a:bodyPr>
            <a:spAutoFit/>
          </a:bodyPr>
          <a:lstStyle/>
          <a:p>
            <a:pPr algn="ctr"/>
            <a:r>
              <a:rPr lang="en-GB" sz="3200" b="1" dirty="0">
                <a:latin typeface="Calibri" pitchFamily="34" charset="0"/>
              </a:rPr>
              <a:t>RED SOCIAL</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102</a:t>
            </a:fld>
            <a:endParaRPr lang="en-US" altLang="en-US" sz="1200" dirty="0">
              <a:solidFill>
                <a:srgbClr val="898989"/>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r>
              <a:rPr lang="en-US" b="1" dirty="0"/>
              <a:t>Redes Sociales</a:t>
            </a:r>
          </a:p>
        </p:txBody>
      </p:sp>
      <p:sp>
        <p:nvSpPr>
          <p:cNvPr id="3" name="Content Placeholder 2"/>
          <p:cNvSpPr>
            <a:spLocks noGrp="1"/>
          </p:cNvSpPr>
          <p:nvPr>
            <p:ph idx="1"/>
          </p:nvPr>
        </p:nvSpPr>
        <p:spPr>
          <a:xfrm>
            <a:off x="457200" y="1210734"/>
            <a:ext cx="8229600" cy="4915430"/>
          </a:xfrm>
        </p:spPr>
        <p:txBody>
          <a:bodyPr>
            <a:normAutofit fontScale="55000" lnSpcReduction="20000"/>
          </a:bodyPr>
          <a:lstStyle/>
          <a:p>
            <a:pPr marL="0" indent="0">
              <a:buNone/>
            </a:pPr>
            <a:r>
              <a:rPr lang="en-US"/>
              <a:t> </a:t>
            </a:r>
            <a:endParaRPr lang="en-US" sz="4000"/>
          </a:p>
          <a:p>
            <a:pPr lvl="0">
              <a:buFont typeface="Arial" panose="020B0604020202020204" pitchFamily="34" charset="0"/>
              <a:buChar char="•"/>
            </a:pPr>
            <a:r>
              <a:rPr lang="en-GB" sz="4000"/>
              <a:t>La mensajería instantánea (conocida como Instant Messaging) y las redes sociales </a:t>
            </a:r>
            <a:r>
              <a:rPr lang="en-GB" sz="4000" b="1"/>
              <a:t>tuvieron un auge en los últimos años como herramientas de comunicación </a:t>
            </a:r>
            <a:r>
              <a:rPr lang="en-GB" sz="4000"/>
              <a:t>con muchos ejemplos que proporcionan acceso instantáneo y amable a otros usuarios alrededor del mundo. </a:t>
            </a:r>
          </a:p>
          <a:p>
            <a:pPr marL="0" lvl="0" indent="0">
              <a:buNone/>
            </a:pPr>
            <a:r>
              <a:rPr lang="en-GB" sz="4000"/>
              <a:t> </a:t>
            </a:r>
            <a:endParaRPr lang="en-US" sz="4000"/>
          </a:p>
          <a:p>
            <a:pPr lvl="0">
              <a:buFont typeface="Arial" panose="020B0604020202020204" pitchFamily="34" charset="0"/>
              <a:buChar char="•"/>
            </a:pPr>
            <a:r>
              <a:rPr lang="en-GB" sz="4000"/>
              <a:t>La característica principal de estos sitios es la habilidad de crear un </a:t>
            </a:r>
            <a:r>
              <a:rPr lang="en-GB" sz="4000" b="1"/>
              <a:t>perfil personal y compartir su información </a:t>
            </a:r>
            <a:r>
              <a:rPr lang="en-GB" sz="4000"/>
              <a:t>y encontrar gente nueva.  Es posible compartir fotos, música y videos.  </a:t>
            </a:r>
            <a:endParaRPr lang="en-US" sz="4000"/>
          </a:p>
          <a:p>
            <a:pPr marL="0" indent="0">
              <a:buNone/>
            </a:pPr>
            <a:r>
              <a:rPr lang="en-GB" sz="4000"/>
              <a:t> </a:t>
            </a:r>
            <a:endParaRPr lang="en-US" sz="4000"/>
          </a:p>
          <a:p>
            <a:pPr lvl="0">
              <a:buFont typeface="Arial" panose="020B0604020202020204" pitchFamily="34" charset="0"/>
              <a:buChar char="•"/>
            </a:pPr>
            <a:r>
              <a:rPr lang="en-GB" sz="4000"/>
              <a:t>La cantidad de </a:t>
            </a:r>
            <a:r>
              <a:rPr lang="en-GB" sz="4000" b="1"/>
              <a:t>información personal </a:t>
            </a:r>
            <a:r>
              <a:rPr lang="en-GB" sz="4000"/>
              <a:t>que los individuos envían puede ser un </a:t>
            </a:r>
            <a:r>
              <a:rPr lang="en-GB" sz="4000" b="1"/>
              <a:t>objetivo para los delincuentes </a:t>
            </a:r>
            <a:r>
              <a:rPr lang="en-GB" sz="4000"/>
              <a:t>por ejemplo aquellos que están involucrados en el robo de información y aquellos que se preocupan del cuidado personal de los niños.  </a:t>
            </a:r>
            <a:endParaRPr lang="en-US" sz="400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103</a:t>
            </a:fld>
            <a:endParaRPr lang="en-US" altLang="en-US" sz="1200" dirty="0">
              <a:solidFill>
                <a:srgbClr val="898989"/>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r>
              <a:rPr lang="en-US" b="1" dirty="0"/>
              <a:t>Redes Sociales </a:t>
            </a:r>
          </a:p>
        </p:txBody>
      </p:sp>
      <p:sp>
        <p:nvSpPr>
          <p:cNvPr id="3" name="Content Placeholder 2"/>
          <p:cNvSpPr>
            <a:spLocks noGrp="1"/>
          </p:cNvSpPr>
          <p:nvPr>
            <p:ph idx="1"/>
          </p:nvPr>
        </p:nvSpPr>
        <p:spPr>
          <a:xfrm>
            <a:off x="457200" y="1319220"/>
            <a:ext cx="8229600" cy="4915430"/>
          </a:xfrm>
        </p:spPr>
        <p:txBody>
          <a:bodyPr>
            <a:normAutofit fontScale="85000" lnSpcReduction="20000"/>
          </a:bodyPr>
          <a:lstStyle/>
          <a:p>
            <a:pPr lvl="0" algn="just"/>
            <a:r>
              <a:rPr lang="en-US"/>
              <a:t>Los sitios de las redes sociales </a:t>
            </a:r>
            <a:r>
              <a:rPr lang="en-US" b="1"/>
              <a:t>son muy útiles como vehículos para la aplicación de la ley y reunir información sobre los sospechosos </a:t>
            </a:r>
            <a:r>
              <a:rPr lang="en-US"/>
              <a:t>y las actividades ilegales. </a:t>
            </a:r>
          </a:p>
          <a:p>
            <a:pPr lvl="0" algn="just"/>
            <a:r>
              <a:rPr lang="en-US"/>
              <a:t>La </a:t>
            </a:r>
            <a:r>
              <a:rPr lang="en-US" b="1"/>
              <a:t>mensajería instantánea </a:t>
            </a:r>
            <a:r>
              <a:rPr lang="en-US"/>
              <a:t>es una forma de conversación directa en tiempo real entre dos o más individuos que usan clientes compartidos. </a:t>
            </a:r>
          </a:p>
          <a:p>
            <a:pPr lvl="0" algn="just"/>
            <a:r>
              <a:rPr lang="en-US"/>
              <a:t>Este tipo de conversación involucre el contacto entre una persona conocida contra otros tipos de conversación que permite la comunicación entre personas no conocidas. Los delincuentes usan los servicios de mensajería instantánea como un método de comunicación. </a:t>
            </a:r>
          </a:p>
          <a:p>
            <a:pPr>
              <a:lnSpc>
                <a:spcPct val="120000"/>
              </a:lnSpc>
            </a:pPr>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104</a:t>
            </a:fld>
            <a:endParaRPr lang="en-US" altLang="en-US" sz="1200" dirty="0">
              <a:solidFill>
                <a:srgbClr val="898989"/>
              </a:solidFill>
            </a:endParaRPr>
          </a:p>
        </p:txBody>
      </p:sp>
    </p:spTree>
    <p:extLst>
      <p:ext uri="{BB962C8B-B14F-4D97-AF65-F5344CB8AC3E}">
        <p14:creationId xmlns:p14="http://schemas.microsoft.com/office/powerpoint/2010/main" val="372537634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r>
              <a:rPr lang="en-US" sz="4000" b="1"/>
              <a:t>¿</a:t>
            </a:r>
            <a:r>
              <a:rPr lang="en-US" sz="4000" b="1" dirty="0"/>
              <a:t>Cuál es el predominio de la red social?</a:t>
            </a:r>
          </a:p>
        </p:txBody>
      </p:sp>
      <p:sp>
        <p:nvSpPr>
          <p:cNvPr id="6" name="TextBox 5"/>
          <p:cNvSpPr txBox="1"/>
          <p:nvPr/>
        </p:nvSpPr>
        <p:spPr>
          <a:xfrm>
            <a:off x="6570705" y="6538779"/>
            <a:ext cx="1664701" cy="307777"/>
          </a:xfrm>
          <a:prstGeom prst="rect">
            <a:avLst/>
          </a:prstGeom>
          <a:noFill/>
        </p:spPr>
        <p:txBody>
          <a:bodyPr wrap="none" rtlCol="0">
            <a:spAutoFit/>
          </a:bodyPr>
          <a:lstStyle/>
          <a:p>
            <a:r>
              <a:rPr lang="en-US" sz="1400" dirty="0"/>
              <a:t>Source: statista.com</a:t>
            </a:r>
          </a:p>
        </p:txBody>
      </p:sp>
      <p:pic>
        <p:nvPicPr>
          <p:cNvPr id="7" name="Content Placeholder 6"/>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105</a:t>
            </a:fld>
            <a:endParaRPr lang="en-US" altLang="en-US" sz="1200" dirty="0">
              <a:solidFill>
                <a:srgbClr val="898989"/>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r>
              <a:rPr lang="en-US" b="1" dirty="0"/>
              <a:t>Plataformas Sociales Globales Claves</a:t>
            </a:r>
          </a:p>
        </p:txBody>
      </p:sp>
      <p:sp>
        <p:nvSpPr>
          <p:cNvPr id="6" name="TextBox 5"/>
          <p:cNvSpPr txBox="1"/>
          <p:nvPr/>
        </p:nvSpPr>
        <p:spPr>
          <a:xfrm>
            <a:off x="6570705" y="6538779"/>
            <a:ext cx="1664701" cy="307777"/>
          </a:xfrm>
          <a:prstGeom prst="rect">
            <a:avLst/>
          </a:prstGeom>
          <a:noFill/>
        </p:spPr>
        <p:txBody>
          <a:bodyPr wrap="none" rtlCol="0">
            <a:spAutoFit/>
          </a:bodyPr>
          <a:lstStyle/>
          <a:p>
            <a:r>
              <a:rPr lang="en-US" sz="1400" dirty="0"/>
              <a:t>Source: statista.com</a:t>
            </a:r>
          </a:p>
        </p:txBody>
      </p:sp>
      <p:pic>
        <p:nvPicPr>
          <p:cNvPr id="9" name="Content Placeholder 8"/>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106</a:t>
            </a:fld>
            <a:endParaRPr lang="en-US" altLang="en-US" sz="1200" dirty="0">
              <a:solidFill>
                <a:srgbClr val="898989"/>
              </a:solidFill>
            </a:endParaRPr>
          </a:p>
        </p:txBody>
      </p:sp>
    </p:spTree>
    <p:extLst>
      <p:ext uri="{BB962C8B-B14F-4D97-AF65-F5344CB8AC3E}">
        <p14:creationId xmlns:p14="http://schemas.microsoft.com/office/powerpoint/2010/main" val="312710234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514" y="310933"/>
            <a:ext cx="9391650" cy="783695"/>
          </a:xfrm>
        </p:spPr>
        <p:txBody>
          <a:bodyPr/>
          <a:lstStyle/>
          <a:p>
            <a:r>
              <a:rPr lang="en-US" sz="4000" b="1"/>
              <a:t>Uso de la Red Social por Región en 2017</a:t>
            </a:r>
            <a:endParaRPr lang="en-US" sz="4000"/>
          </a:p>
        </p:txBody>
      </p:sp>
      <p:sp>
        <p:nvSpPr>
          <p:cNvPr id="6" name="TextBox 5"/>
          <p:cNvSpPr txBox="1"/>
          <p:nvPr/>
        </p:nvSpPr>
        <p:spPr>
          <a:xfrm>
            <a:off x="3310288" y="6550223"/>
            <a:ext cx="5833648" cy="307777"/>
          </a:xfrm>
          <a:prstGeom prst="rect">
            <a:avLst/>
          </a:prstGeom>
          <a:noFill/>
        </p:spPr>
        <p:txBody>
          <a:bodyPr wrap="none" rtlCol="0">
            <a:spAutoFit/>
          </a:bodyPr>
          <a:lstStyle/>
          <a:p>
            <a:r>
              <a:rPr lang="en-US" sz="1400" b="1" dirty="0">
                <a:solidFill>
                  <a:srgbClr val="FFFFFF"/>
                </a:solidFill>
                <a:hlinkClick r:id="rId2"/>
              </a:rPr>
              <a:t>https://www.slideshare.net/wearesocialsg/digital-in-2017-global-overview</a:t>
            </a:r>
            <a:r>
              <a:rPr lang="en-US" sz="1400" b="1" dirty="0">
                <a:solidFill>
                  <a:srgbClr val="FFFFFF"/>
                </a:solidFill>
              </a:rPr>
              <a:t> </a:t>
            </a:r>
            <a:endParaRPr lang="en-US" sz="1400" dirty="0"/>
          </a:p>
        </p:txBody>
      </p:sp>
      <p:pic>
        <p:nvPicPr>
          <p:cNvPr id="7" name="Content Placeholder 6"/>
          <p:cNvPicPr>
            <a:picLocks noGrp="1" noChangeAspect="1"/>
          </p:cNvPicPr>
          <p:nvPr>
            <p:ph idx="1"/>
          </p:nvPr>
        </p:nvPicPr>
        <p:blipFill rotWithShape="1">
          <a:blip r:embed="rId3"/>
          <a:srcRect t="8462" b="1966"/>
          <a:stretch/>
        </p:blipFill>
        <p:spPr>
          <a:xfrm>
            <a:off x="529698" y="1600200"/>
            <a:ext cx="8084603" cy="4525963"/>
          </a:xfrm>
          <a:prstGeom prst="rect">
            <a:avLst/>
          </a:prstGeom>
        </p:spPr>
      </p:pic>
      <p:sp>
        <p:nvSpPr>
          <p:cNvPr id="8" name="Čuvar mesta za broj slajda 1"/>
          <p:cNvSpPr txBox="1">
            <a:spLocks/>
          </p:cNvSpPr>
          <p:nvPr/>
        </p:nvSpPr>
        <p:spPr bwMode="auto">
          <a:xfrm>
            <a:off x="6845082" y="6322774"/>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107</a:t>
            </a:fld>
            <a:endParaRPr lang="en-US" altLang="en-US" sz="1200" dirty="0">
              <a:solidFill>
                <a:srgbClr val="898989"/>
              </a:solidFill>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357298"/>
          </a:xfrm>
        </p:spPr>
        <p:txBody>
          <a:bodyPr/>
          <a:lstStyle/>
          <a:p>
            <a:r>
              <a:rPr lang="en-US" sz="2400" b="1"/>
              <a:t>¡</a:t>
            </a:r>
            <a:r>
              <a:rPr lang="en-GB" sz="2400" b="1"/>
              <a:t>Envíelo y sea condenado!</a:t>
            </a:r>
            <a:br>
              <a:rPr lang="en-GB" sz="2400" b="1"/>
            </a:br>
            <a:r>
              <a:rPr lang="en-GB" sz="2400" b="1"/>
              <a:t>también conocido como “No</a:t>
            </a:r>
            <a:r>
              <a:rPr lang="en-GB" b="1"/>
              <a:t> </a:t>
            </a:r>
            <a:r>
              <a:rPr lang="en-GB" sz="2400" b="1"/>
              <a:t>esperaba que lo leyeras!!”</a:t>
            </a:r>
            <a:endParaRPr lang="en-US" sz="2400"/>
          </a:p>
        </p:txBody>
      </p:sp>
      <p:sp>
        <p:nvSpPr>
          <p:cNvPr id="3" name="Content Placeholder 2"/>
          <p:cNvSpPr>
            <a:spLocks noGrp="1"/>
          </p:cNvSpPr>
          <p:nvPr>
            <p:ph idx="1"/>
          </p:nvPr>
        </p:nvSpPr>
        <p:spPr>
          <a:xfrm>
            <a:off x="7143768" y="1714488"/>
            <a:ext cx="1785950" cy="4214842"/>
          </a:xfrm>
          <a:solidFill>
            <a:schemeClr val="accent5">
              <a:lumMod val="90000"/>
            </a:schemeClr>
          </a:solidFill>
        </p:spPr>
        <p:txBody>
          <a:bodyPr/>
          <a:lstStyle/>
          <a:p>
            <a:pPr marL="0" indent="0">
              <a:buNone/>
            </a:pPr>
            <a:r>
              <a:rPr lang="en-GB" sz="2400" dirty="0">
                <a:latin typeface="Times New Roman" pitchFamily="18" charset="0"/>
                <a:cs typeface="Times New Roman" pitchFamily="18" charset="0"/>
              </a:rPr>
              <a:t>Sacked for calling job ‘boring’ on </a:t>
            </a:r>
            <a:r>
              <a:rPr lang="en-GB" sz="2400" dirty="0" err="1">
                <a:latin typeface="Times New Roman" pitchFamily="18" charset="0"/>
                <a:cs typeface="Times New Roman" pitchFamily="18" charset="0"/>
              </a:rPr>
              <a:t>Facebook</a:t>
            </a:r>
            <a:endParaRPr lang="en-GB" sz="2400" dirty="0">
              <a:latin typeface="Times New Roman" pitchFamily="18" charset="0"/>
              <a:cs typeface="Times New Roman" pitchFamily="18" charset="0"/>
            </a:endParaRPr>
          </a:p>
          <a:p>
            <a:pPr marL="0" indent="0">
              <a:buNone/>
            </a:pPr>
            <a:r>
              <a:rPr lang="en-GB" sz="900" dirty="0">
                <a:latin typeface="Arial" pitchFamily="34" charset="0"/>
                <a:cs typeface="Arial" pitchFamily="34" charset="0"/>
              </a:rPr>
              <a:t>By Daily Telegraph Reporter</a:t>
            </a:r>
          </a:p>
          <a:p>
            <a:pPr marL="0" indent="0">
              <a:buNone/>
            </a:pPr>
            <a:endParaRPr lang="en-GB" sz="600" dirty="0">
              <a:latin typeface="Arial" pitchFamily="34" charset="0"/>
              <a:cs typeface="Arial" pitchFamily="34" charset="0"/>
            </a:endParaRPr>
          </a:p>
          <a:p>
            <a:pPr marL="0" indent="0" algn="just">
              <a:buNone/>
            </a:pPr>
            <a:r>
              <a:rPr lang="en-GB" sz="900" b="0" dirty="0">
                <a:latin typeface="Times New Roman" pitchFamily="18" charset="0"/>
                <a:cs typeface="Times New Roman" pitchFamily="18" charset="0"/>
              </a:rPr>
              <a:t>A TEENAGER has been sacked after calling her office job “boring” on </a:t>
            </a:r>
            <a:r>
              <a:rPr lang="en-GB" sz="900" b="0" dirty="0" err="1">
                <a:latin typeface="Times New Roman" pitchFamily="18" charset="0"/>
                <a:cs typeface="Times New Roman" pitchFamily="18" charset="0"/>
              </a:rPr>
              <a:t>Facebook</a:t>
            </a:r>
            <a:r>
              <a:rPr lang="en-GB" sz="900" b="0" dirty="0">
                <a:latin typeface="Times New Roman" pitchFamily="18" charset="0"/>
                <a:cs typeface="Times New Roman" pitchFamily="18" charset="0"/>
              </a:rPr>
              <a:t>.</a:t>
            </a:r>
          </a:p>
          <a:p>
            <a:pPr marL="0" indent="0" algn="just">
              <a:buNone/>
            </a:pPr>
            <a:r>
              <a:rPr lang="en-GB" sz="900" b="0" dirty="0">
                <a:latin typeface="Times New Roman" pitchFamily="18" charset="0"/>
                <a:cs typeface="Times New Roman" pitchFamily="18" charset="0"/>
              </a:rPr>
              <a:t>  Kimberley Swann, 16, said she was taken into the manager’s office and told her employment would be terminated because of her comments on the social networking website.</a:t>
            </a:r>
          </a:p>
          <a:p>
            <a:pPr marL="0" indent="0" algn="just">
              <a:buNone/>
            </a:pPr>
            <a:r>
              <a:rPr lang="en-GB" sz="900" b="0" dirty="0">
                <a:latin typeface="Times New Roman" pitchFamily="18" charset="0"/>
                <a:cs typeface="Times New Roman" pitchFamily="18" charset="0"/>
              </a:rPr>
              <a:t>She was handed a letter that read: “ Following your comments made on </a:t>
            </a:r>
            <a:r>
              <a:rPr lang="en-GB" sz="900" b="0" dirty="0" err="1">
                <a:latin typeface="Times New Roman" pitchFamily="18" charset="0"/>
                <a:cs typeface="Times New Roman" pitchFamily="18" charset="0"/>
              </a:rPr>
              <a:t>Facebook</a:t>
            </a:r>
            <a:r>
              <a:rPr lang="en-GB" sz="900" b="0" dirty="0">
                <a:latin typeface="Times New Roman" pitchFamily="18" charset="0"/>
                <a:cs typeface="Times New Roman" pitchFamily="18" charset="0"/>
              </a:rPr>
              <a:t> about your job and the company we feel it is better that as you are not happy and do not enjoy your work we end your employment with …”</a:t>
            </a:r>
          </a:p>
        </p:txBody>
      </p:sp>
      <p:pic>
        <p:nvPicPr>
          <p:cNvPr id="1026" name="Picture 2" descr="C:\Users\Jim\AppData\Local\Temp\scl1.PNG"/>
          <p:cNvPicPr>
            <a:picLocks noChangeAspect="1" noChangeArrowheads="1"/>
          </p:cNvPicPr>
          <p:nvPr/>
        </p:nvPicPr>
        <p:blipFill>
          <a:blip r:embed="rId3" cstate="print"/>
          <a:srcRect/>
          <a:stretch>
            <a:fillRect/>
          </a:stretch>
        </p:blipFill>
        <p:spPr bwMode="auto">
          <a:xfrm>
            <a:off x="2428860" y="1357298"/>
            <a:ext cx="4702477" cy="3886198"/>
          </a:xfrm>
          <a:prstGeom prst="rect">
            <a:avLst/>
          </a:prstGeom>
          <a:noFill/>
        </p:spPr>
      </p:pic>
      <p:cxnSp>
        <p:nvCxnSpPr>
          <p:cNvPr id="6" name="Straight Connector 5"/>
          <p:cNvCxnSpPr/>
          <p:nvPr/>
        </p:nvCxnSpPr>
        <p:spPr>
          <a:xfrm>
            <a:off x="7215206" y="3429000"/>
            <a:ext cx="1571636" cy="1588"/>
          </a:xfrm>
          <a:prstGeom prst="line">
            <a:avLst/>
          </a:prstGeom>
          <a:ln w="3175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2844" y="1428736"/>
            <a:ext cx="2286016" cy="4770537"/>
          </a:xfrm>
          <a:prstGeom prst="rect">
            <a:avLst/>
          </a:prstGeom>
          <a:solidFill>
            <a:srgbClr val="FFC000"/>
          </a:solidFill>
        </p:spPr>
        <p:txBody>
          <a:bodyPr wrap="square" rtlCol="0">
            <a:spAutoFit/>
          </a:bodyPr>
          <a:lstStyle/>
          <a:p>
            <a:r>
              <a:rPr lang="en-GB" sz="1200" b="1" dirty="0"/>
              <a:t>Social networking site Friendster sacks employee over blog</a:t>
            </a:r>
          </a:p>
          <a:p>
            <a:r>
              <a:rPr lang="en-GB" sz="1100" dirty="0"/>
              <a:t>Writing about site's "pokey" performance at issue...</a:t>
            </a:r>
          </a:p>
          <a:p>
            <a:endParaRPr lang="en-GB" sz="600" dirty="0"/>
          </a:p>
          <a:p>
            <a:pPr algn="just"/>
            <a:r>
              <a:rPr lang="en-GB" sz="1000" dirty="0"/>
              <a:t>Friendster, known for breaking new ground in online social networking and promoting self-expression among peers, fired one of its employees on Monday for her personal web log, or online diary.</a:t>
            </a:r>
          </a:p>
          <a:p>
            <a:pPr algn="just"/>
            <a:r>
              <a:rPr lang="en-GB" sz="1000" dirty="0"/>
              <a:t>Joyce Park, a web developer living in Sunnyvale, California, said her managers told her on Monday that she stepped over the line with her blog, </a:t>
            </a:r>
            <a:r>
              <a:rPr lang="en-GB" sz="1000" dirty="0" err="1"/>
              <a:t>Troutgirl</a:t>
            </a:r>
            <a:r>
              <a:rPr lang="en-GB" sz="1000" dirty="0"/>
              <a:t>. They declined to elaborate, except to say that it was CEO Scott </a:t>
            </a:r>
            <a:r>
              <a:rPr lang="en-GB" sz="1000" dirty="0" err="1"/>
              <a:t>Sassa's</a:t>
            </a:r>
            <a:r>
              <a:rPr lang="en-GB" sz="1000" dirty="0"/>
              <a:t> ultimate decision, Park said.</a:t>
            </a:r>
          </a:p>
          <a:p>
            <a:pPr algn="just"/>
            <a:r>
              <a:rPr lang="en-GB" sz="1000" dirty="0"/>
              <a:t>Park, 35, said: "I only made three posts about Friendster on my blog before they decided to fire me, and it was all publicly available information. They did not have any policy, didn't give me any warning, they didn't ask me to take anything down."</a:t>
            </a:r>
          </a:p>
          <a:p>
            <a:pPr algn="just"/>
            <a:r>
              <a:rPr lang="en-GB" sz="1000" dirty="0"/>
              <a:t>Friendster spokeswoman Lisa Kopp said that the company does not comment about employee matters.</a:t>
            </a:r>
          </a:p>
        </p:txBody>
      </p:sp>
      <p:sp>
        <p:nvSpPr>
          <p:cNvPr id="11" name="TextBox 10"/>
          <p:cNvSpPr txBox="1"/>
          <p:nvPr/>
        </p:nvSpPr>
        <p:spPr>
          <a:xfrm>
            <a:off x="2500298" y="4143381"/>
            <a:ext cx="4572032" cy="2431435"/>
          </a:xfrm>
          <a:prstGeom prst="rect">
            <a:avLst/>
          </a:prstGeom>
          <a:solidFill>
            <a:schemeClr val="accent6">
              <a:lumMod val="40000"/>
              <a:lumOff val="60000"/>
            </a:schemeClr>
          </a:solidFill>
        </p:spPr>
        <p:txBody>
          <a:bodyPr wrap="square" rtlCol="0">
            <a:spAutoFit/>
          </a:bodyPr>
          <a:lstStyle/>
          <a:p>
            <a:r>
              <a:rPr lang="en-GB" sz="2000" b="1" dirty="0">
                <a:latin typeface="Times New Roman" pitchFamily="18" charset="0"/>
                <a:cs typeface="Times New Roman" pitchFamily="18" charset="0"/>
              </a:rPr>
              <a:t>Students' trial by </a:t>
            </a:r>
            <a:r>
              <a:rPr lang="en-GB" sz="2000" b="1" dirty="0" err="1">
                <a:latin typeface="Times New Roman" pitchFamily="18" charset="0"/>
                <a:cs typeface="Times New Roman" pitchFamily="18" charset="0"/>
              </a:rPr>
              <a:t>Facebook</a:t>
            </a:r>
            <a:endParaRPr lang="en-GB" sz="2000" b="1" dirty="0">
              <a:latin typeface="Times New Roman" pitchFamily="18" charset="0"/>
              <a:cs typeface="Times New Roman" pitchFamily="18" charset="0"/>
            </a:endParaRPr>
          </a:p>
          <a:p>
            <a:pPr algn="just"/>
            <a:r>
              <a:rPr lang="en-GB" sz="1100" dirty="0"/>
              <a:t>Oxford University staff are logging on to </a:t>
            </a:r>
            <a:r>
              <a:rPr lang="en-GB" sz="1100" dirty="0" err="1"/>
              <a:t>Facebook</a:t>
            </a:r>
            <a:r>
              <a:rPr lang="en-GB" sz="1100" dirty="0"/>
              <a:t> and using evidence they find on student profiles to discipline students.</a:t>
            </a:r>
          </a:p>
          <a:p>
            <a:pPr algn="just"/>
            <a:r>
              <a:rPr lang="en-GB" sz="1100" dirty="0"/>
              <a:t>Photos on the social networking website of undergraduates celebrating the end of their exams have been emailed to students by the proctors, Oxford's disciplinary body, as evidence of breaches of the University's code of conduct.</a:t>
            </a:r>
          </a:p>
          <a:p>
            <a:pPr algn="just"/>
            <a:r>
              <a:rPr lang="en-GB" sz="1100" dirty="0"/>
              <a:t>Students now face fines of up to £100 after proctors collected evidence of students celebrating the end of exams by "trashing" their friends, covering them with champagne, confetti, flour, and even foodstuffs including raw meat and octopus.</a:t>
            </a:r>
          </a:p>
          <a:p>
            <a:pPr algn="just"/>
            <a:r>
              <a:rPr lang="en-GB" sz="1100" dirty="0"/>
              <a:t>Students may be unable to graduate until the disciplinary hearings are resolved.</a:t>
            </a:r>
            <a:endParaRPr lang="en-GB" dirty="0"/>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108</a:t>
            </a:fld>
            <a:endParaRPr lang="en-US" altLang="en-US" sz="1200" dirty="0">
              <a:solidFill>
                <a:srgbClr val="898989"/>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en-GB" sz="3200" b="1" dirty="0">
                <a:latin typeface="Calibri" pitchFamily="34" charset="0"/>
              </a:rPr>
              <a:t>JUEGOS EN LÍNEA </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109</a:t>
            </a:fld>
            <a:endParaRPr lang="en-US" altLang="en-US" sz="1200" dirty="0">
              <a:solidFill>
                <a:srgbClr val="898989"/>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Bild 20"/>
          <p:cNvPicPr>
            <a:picLocks noChangeAspect="1"/>
          </p:cNvPicPr>
          <p:nvPr/>
        </p:nvPicPr>
        <p:blipFill>
          <a:blip r:embed="rId3"/>
          <a:stretch>
            <a:fillRect/>
          </a:stretch>
        </p:blipFill>
        <p:spPr>
          <a:xfrm>
            <a:off x="275166" y="2714620"/>
            <a:ext cx="3159611" cy="1571620"/>
          </a:xfrm>
          <a:prstGeom prst="rect">
            <a:avLst/>
          </a:prstGeom>
        </p:spPr>
      </p:pic>
      <p:pic>
        <p:nvPicPr>
          <p:cNvPr id="19" name="Bild 18"/>
          <p:cNvPicPr>
            <a:picLocks noChangeAspect="1"/>
          </p:cNvPicPr>
          <p:nvPr/>
        </p:nvPicPr>
        <p:blipFill>
          <a:blip r:embed="rId4"/>
          <a:stretch>
            <a:fillRect/>
          </a:stretch>
        </p:blipFill>
        <p:spPr>
          <a:xfrm>
            <a:off x="2294559" y="1807400"/>
            <a:ext cx="5116561" cy="2845033"/>
          </a:xfrm>
          <a:prstGeom prst="rect">
            <a:avLst/>
          </a:prstGeom>
        </p:spPr>
      </p:pic>
      <p:pic>
        <p:nvPicPr>
          <p:cNvPr id="16" name="Bild 15"/>
          <p:cNvPicPr>
            <a:picLocks noChangeAspect="1"/>
          </p:cNvPicPr>
          <p:nvPr/>
        </p:nvPicPr>
        <p:blipFill>
          <a:blip r:embed="rId5"/>
          <a:stretch>
            <a:fillRect/>
          </a:stretch>
        </p:blipFill>
        <p:spPr>
          <a:xfrm>
            <a:off x="1928167" y="4652433"/>
            <a:ext cx="4411133" cy="2205567"/>
          </a:xfrm>
          <a:prstGeom prst="rect">
            <a:avLst/>
          </a:prstGeom>
        </p:spPr>
      </p:pic>
      <p:pic>
        <p:nvPicPr>
          <p:cNvPr id="7" name="Picture 6" descr="imagesCABN2JJC.jpg"/>
          <p:cNvPicPr>
            <a:picLocks noChangeAspect="1"/>
          </p:cNvPicPr>
          <p:nvPr/>
        </p:nvPicPr>
        <p:blipFill>
          <a:blip r:embed="rId6" cstate="print"/>
          <a:stretch>
            <a:fillRect/>
          </a:stretch>
        </p:blipFill>
        <p:spPr>
          <a:xfrm rot="1582198">
            <a:off x="6601417" y="3131871"/>
            <a:ext cx="2280467" cy="1714512"/>
          </a:xfrm>
          <a:prstGeom prst="rect">
            <a:avLst/>
          </a:prstGeom>
        </p:spPr>
      </p:pic>
      <p:sp>
        <p:nvSpPr>
          <p:cNvPr id="2" name="Title 1"/>
          <p:cNvSpPr>
            <a:spLocks noGrp="1"/>
          </p:cNvSpPr>
          <p:nvPr>
            <p:ph type="title"/>
          </p:nvPr>
        </p:nvSpPr>
        <p:spPr>
          <a:xfrm>
            <a:off x="457200" y="274638"/>
            <a:ext cx="8229600" cy="834758"/>
          </a:xfrm>
        </p:spPr>
        <p:txBody>
          <a:bodyPr/>
          <a:lstStyle/>
          <a:p>
            <a:r>
              <a:rPr lang="en-GB" b="1" dirty="0"/>
              <a:t>Sistemas Operativos</a:t>
            </a:r>
          </a:p>
        </p:txBody>
      </p:sp>
      <p:pic>
        <p:nvPicPr>
          <p:cNvPr id="3" name="Bild 2"/>
          <p:cNvPicPr>
            <a:picLocks noChangeAspect="1"/>
          </p:cNvPicPr>
          <p:nvPr/>
        </p:nvPicPr>
        <p:blipFill>
          <a:blip r:embed="rId7"/>
          <a:stretch>
            <a:fillRect/>
          </a:stretch>
        </p:blipFill>
        <p:spPr>
          <a:xfrm rot="20271558">
            <a:off x="5448937" y="1013511"/>
            <a:ext cx="2974505" cy="1979537"/>
          </a:xfrm>
          <a:prstGeom prst="rect">
            <a:avLst/>
          </a:prstGeom>
        </p:spPr>
      </p:pic>
      <p:pic>
        <p:nvPicPr>
          <p:cNvPr id="15" name="Bild 14"/>
          <p:cNvPicPr>
            <a:picLocks noChangeAspect="1"/>
          </p:cNvPicPr>
          <p:nvPr/>
        </p:nvPicPr>
        <p:blipFill>
          <a:blip r:embed="rId8"/>
          <a:stretch>
            <a:fillRect/>
          </a:stretch>
        </p:blipFill>
        <p:spPr>
          <a:xfrm>
            <a:off x="159777" y="3647543"/>
            <a:ext cx="1816971" cy="3230170"/>
          </a:xfrm>
          <a:prstGeom prst="rect">
            <a:avLst/>
          </a:prstGeom>
        </p:spPr>
      </p:pic>
      <p:pic>
        <p:nvPicPr>
          <p:cNvPr id="17" name="Bild 16"/>
          <p:cNvPicPr>
            <a:picLocks noChangeAspect="1"/>
          </p:cNvPicPr>
          <p:nvPr/>
        </p:nvPicPr>
        <p:blipFill>
          <a:blip r:embed="rId9"/>
          <a:stretch>
            <a:fillRect/>
          </a:stretch>
        </p:blipFill>
        <p:spPr>
          <a:xfrm>
            <a:off x="6182346" y="4549266"/>
            <a:ext cx="1869340" cy="1807083"/>
          </a:xfrm>
          <a:prstGeom prst="rect">
            <a:avLst/>
          </a:prstGeom>
        </p:spPr>
      </p:pic>
      <p:pic>
        <p:nvPicPr>
          <p:cNvPr id="20" name="Bild 19"/>
          <p:cNvPicPr>
            <a:picLocks noChangeAspect="1"/>
          </p:cNvPicPr>
          <p:nvPr/>
        </p:nvPicPr>
        <p:blipFill>
          <a:blip r:embed="rId10"/>
          <a:stretch>
            <a:fillRect/>
          </a:stretch>
        </p:blipFill>
        <p:spPr>
          <a:xfrm rot="543157">
            <a:off x="266204" y="1134797"/>
            <a:ext cx="2853267" cy="1792761"/>
          </a:xfrm>
          <a:prstGeom prst="rect">
            <a:avLst/>
          </a:prstGeom>
        </p:spPr>
      </p:pic>
      <p:sp>
        <p:nvSpPr>
          <p:cNvPr id="1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a:t>
            </a:fld>
            <a:endParaRPr lang="en-US" altLang="en-US" sz="1200" dirty="0">
              <a:solidFill>
                <a:srgbClr val="898989"/>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4429"/>
          </a:xfrm>
        </p:spPr>
        <p:txBody>
          <a:bodyPr/>
          <a:lstStyle/>
          <a:p>
            <a:r>
              <a:rPr lang="en-US" b="1"/>
              <a:t>¿</a:t>
            </a:r>
            <a:r>
              <a:rPr lang="en-US" b="1" dirty="0"/>
              <a:t>Qué son los juegos en línea?</a:t>
            </a:r>
          </a:p>
        </p:txBody>
      </p:sp>
      <p:sp>
        <p:nvSpPr>
          <p:cNvPr id="3" name="Content Placeholder 2"/>
          <p:cNvSpPr>
            <a:spLocks noGrp="1"/>
          </p:cNvSpPr>
          <p:nvPr>
            <p:ph idx="1"/>
          </p:nvPr>
        </p:nvSpPr>
        <p:spPr>
          <a:xfrm>
            <a:off x="457200" y="1270000"/>
            <a:ext cx="8229600" cy="4856163"/>
          </a:xfrm>
        </p:spPr>
        <p:txBody>
          <a:bodyPr>
            <a:normAutofit fontScale="70000" lnSpcReduction="20000"/>
          </a:bodyPr>
          <a:lstStyle/>
          <a:p>
            <a:pPr algn="just"/>
            <a:r>
              <a:rPr lang="en-US"/>
              <a:t>Un juego en línea es un juego que se juega en un tipo de red de ordenadores.  Esto casi siempre significa la Internet o alguna tecnología equivalente, pero los juegos siempre han usado la tecnología más actualizada; los modems antes de la Internet y las terminales con cableado antes que los modems.  </a:t>
            </a:r>
          </a:p>
          <a:p>
            <a:pPr algn="just"/>
            <a:r>
              <a:rPr lang="en-US"/>
              <a:t>El desarrollo de los juegos en línea o </a:t>
            </a:r>
            <a:r>
              <a:rPr lang="en-US" i="1"/>
              <a:t>online gaming</a:t>
            </a:r>
            <a:r>
              <a:rPr lang="en-US"/>
              <a:t> ha reflejado la expansión general de las redes de ordenadores desde las redes pequeñas locales hasta la Internet y el crecimiento del acceso a la propia Internet. </a:t>
            </a:r>
          </a:p>
          <a:p>
            <a:pPr algn="just"/>
            <a:r>
              <a:rPr lang="en-US"/>
              <a:t>Los juegos en línea pueden consistir en juegos simples basados en texto hasta las juegos más complejos que incorporan gráficos y mundos virtuales poblados con muchos jugadores simultáneamente. </a:t>
            </a:r>
          </a:p>
          <a:p>
            <a:r>
              <a:rPr lang="en-US" b="1"/>
              <a:t>Muchas de los juegos en línea se asocian a las comunidades en línea relacionando a los juegos como un tipo de actividad social más allá que los juegos de los jugadores individuales. </a:t>
            </a:r>
            <a:endParaRPr lang="en-US"/>
          </a:p>
        </p:txBody>
      </p:sp>
      <p:sp>
        <p:nvSpPr>
          <p:cNvPr id="4" name="TextBox 3"/>
          <p:cNvSpPr txBox="1"/>
          <p:nvPr/>
        </p:nvSpPr>
        <p:spPr>
          <a:xfrm>
            <a:off x="6904309" y="6550223"/>
            <a:ext cx="2239691" cy="307777"/>
          </a:xfrm>
          <a:prstGeom prst="rect">
            <a:avLst/>
          </a:prstGeom>
          <a:noFill/>
        </p:spPr>
        <p:txBody>
          <a:bodyPr wrap="none" rtlCol="0">
            <a:spAutoFit/>
          </a:bodyPr>
          <a:lstStyle/>
          <a:p>
            <a:r>
              <a:rPr lang="en-US" sz="1400" dirty="0"/>
              <a:t>Source: </a:t>
            </a:r>
            <a:r>
              <a:rPr lang="en-US" sz="1400" dirty="0" err="1"/>
              <a:t>www.wikipedia.com</a:t>
            </a:r>
            <a:endParaRPr lang="en-US" sz="1400" dirty="0"/>
          </a:p>
        </p:txBody>
      </p:sp>
      <p:sp>
        <p:nvSpPr>
          <p:cNvPr id="5" name="Čuvar mesta za broj slajda 1"/>
          <p:cNvSpPr txBox="1">
            <a:spLocks/>
          </p:cNvSpPr>
          <p:nvPr/>
        </p:nvSpPr>
        <p:spPr bwMode="auto">
          <a:xfrm>
            <a:off x="6845082" y="6338272"/>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110</a:t>
            </a:fld>
            <a:endParaRPr lang="en-US" altLang="en-US" sz="1200" dirty="0">
              <a:solidFill>
                <a:srgbClr val="898989"/>
              </a:solidFil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42900" y="285750"/>
            <a:ext cx="10001250" cy="857250"/>
          </a:xfrm>
        </p:spPr>
        <p:txBody>
          <a:bodyPr/>
          <a:lstStyle/>
          <a:p>
            <a:pPr eaLnBrk="1" hangingPunct="1"/>
            <a:r>
              <a:rPr lang="en-GB" sz="4000" b="1" dirty="0">
                <a:solidFill>
                  <a:schemeClr val="accent1">
                    <a:lumMod val="25000"/>
                  </a:schemeClr>
                </a:solidFill>
                <a:latin typeface="Calibri" pitchFamily="34" charset="0"/>
              </a:rPr>
              <a:t>Cibredelincuencia en los juegos en línea</a:t>
            </a:r>
          </a:p>
        </p:txBody>
      </p:sp>
      <p:sp>
        <p:nvSpPr>
          <p:cNvPr id="24579" name="Content Placeholder 2"/>
          <p:cNvSpPr>
            <a:spLocks noGrp="1"/>
          </p:cNvSpPr>
          <p:nvPr>
            <p:ph idx="1"/>
          </p:nvPr>
        </p:nvSpPr>
        <p:spPr>
          <a:xfrm>
            <a:off x="357188" y="1500188"/>
            <a:ext cx="8572500" cy="5000625"/>
          </a:xfrm>
        </p:spPr>
        <p:txBody>
          <a:bodyPr>
            <a:normAutofit fontScale="70000" lnSpcReduction="20000"/>
          </a:bodyPr>
          <a:lstStyle/>
          <a:p>
            <a:pPr lvl="0"/>
            <a:r>
              <a:rPr lang="en-GB"/>
              <a:t>Hace algunas décadas, el “delito” en relación a los juegos podían haber significado un juego o consola de juego de una tienda en un centro comercial.  Ahora, con el auge de los juegos en línea, hay muchas otras maneras para que los criminales mientan, se copien y roben para su propia ventaja o ganarles a otros jugadores. </a:t>
            </a:r>
            <a:endParaRPr lang="en-US"/>
          </a:p>
          <a:p>
            <a:pPr lvl="0"/>
            <a:r>
              <a:rPr lang="en-GB" b="1"/>
              <a:t>Hacking </a:t>
            </a:r>
            <a:r>
              <a:rPr lang="en-GB"/>
              <a:t>- Algunos de los ciberdelincuentes pueden atraerlo para que suministre información sobre su identidad y que ellos tengan acceso ilegal a su información personal o cuentas de juegos. </a:t>
            </a:r>
            <a:endParaRPr lang="en-US"/>
          </a:p>
          <a:p>
            <a:pPr lvl="0"/>
            <a:r>
              <a:rPr lang="en-GB" b="1"/>
              <a:t>Phishing o fraude electrónico </a:t>
            </a:r>
            <a:r>
              <a:rPr lang="en-GB"/>
              <a:t>– Ellos pueden decirle que pueden ayudarlo a obtener más dinero para el juevo o subir de nivel. </a:t>
            </a:r>
            <a:endParaRPr lang="en-US"/>
          </a:p>
          <a:p>
            <a:pPr lvl="0"/>
            <a:r>
              <a:rPr lang="en-GB" b="1"/>
              <a:t>Granjero o Gold-Farming.  </a:t>
            </a:r>
            <a:r>
              <a:rPr lang="en-GB"/>
              <a:t>Algunos ciberdelincuentes usan botnets para generar fondos para el juego – como ser “oro”, “monedas”, o “joyas” – que pueden intentar en vender a otros jugadores, típicamente con un descuento. </a:t>
            </a:r>
            <a:endParaRPr lang="en-US"/>
          </a:p>
          <a:p>
            <a:pPr lvl="0"/>
            <a:r>
              <a:rPr lang="en-GB" b="1"/>
              <a:t>Ciberacoso </a:t>
            </a:r>
            <a:r>
              <a:rPr lang="en-GB"/>
              <a:t>– Parte de la diversión de un juego en línea es la competitividad entre jugadores.  No obstante, hay una diferencia entre la competencia inofensiva y el ciberacoso. </a:t>
            </a:r>
            <a:endParaRPr lang="en-US"/>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111</a:t>
            </a:fld>
            <a:endParaRPr lang="en-US" altLang="en-US" sz="1200" dirty="0">
              <a:solidFill>
                <a:srgbClr val="898989"/>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52401" y="96838"/>
            <a:ext cx="8215336" cy="1143000"/>
          </a:xfrm>
        </p:spPr>
        <p:txBody>
          <a:bodyPr/>
          <a:lstStyle/>
          <a:p>
            <a:r>
              <a:rPr lang="en-GB" sz="2800" b="1"/>
              <a:t>Un hombre chino sufrió una puñalada con un cuchillo </a:t>
            </a:r>
            <a:br>
              <a:rPr lang="en-US" sz="2800"/>
            </a:br>
            <a:r>
              <a:rPr lang="en-GB" sz="2800" b="1"/>
              <a:t>por “robo” de una espada virtual</a:t>
            </a:r>
            <a:endParaRPr lang="en-US" sz="2800"/>
          </a:p>
        </p:txBody>
      </p:sp>
      <p:sp>
        <p:nvSpPr>
          <p:cNvPr id="25603" name="Content Placeholder 2"/>
          <p:cNvSpPr>
            <a:spLocks noGrp="1"/>
          </p:cNvSpPr>
          <p:nvPr>
            <p:ph idx="1"/>
          </p:nvPr>
        </p:nvSpPr>
        <p:spPr>
          <a:xfrm>
            <a:off x="0" y="1428750"/>
            <a:ext cx="7429500" cy="5429250"/>
          </a:xfrm>
        </p:spPr>
        <p:txBody>
          <a:bodyPr>
            <a:normAutofit fontScale="62500" lnSpcReduction="20000"/>
          </a:bodyPr>
          <a:lstStyle/>
          <a:p>
            <a:pPr lvl="0"/>
            <a:r>
              <a:rPr lang="en-GB"/>
              <a:t>La realidad virtual se convirtió en un asesinato después de una discusión entre jugadores que terminó con un hombre apuñalado hasta la muerte por haber “robado” un arma que existiá solamente en línea en un juego de rol. </a:t>
            </a:r>
            <a:endParaRPr lang="en-US"/>
          </a:p>
          <a:p>
            <a:pPr lvl="0"/>
            <a:r>
              <a:rPr lang="en-GB"/>
              <a:t>Qui Chengwei, de 41 años de edad, residente de Shanghai ganó el “dragon sabre” en un juego en la Internet denominado </a:t>
            </a:r>
            <a:r>
              <a:rPr lang="en-GB" i="1"/>
              <a:t>Legend of Mir III</a:t>
            </a:r>
            <a:r>
              <a:rPr lang="en-GB"/>
              <a:t>, pero decidió prestárselo a su compañero jugador Zhu Caoyuan.  La discusión estalló cuando Caoyuan vendió un arma virtual a otro jugador por alrededor £500 sin el consentimiento de Chengwei. </a:t>
            </a:r>
            <a:endParaRPr lang="en-US"/>
          </a:p>
          <a:p>
            <a:pPr lvl="0"/>
            <a:r>
              <a:rPr lang="en-GB"/>
              <a:t>Las alegaciones de Chengwei a la policía local cayó en oídos sordos y se ignoraron porque ningún robo había sido cometido porque la espada no existía en el mundo físico.  Luego de escuchar este fallo, Chengwei irrumpió en la casa de Caoyuan y lo apuñaló en el pecho. </a:t>
            </a:r>
            <a:endParaRPr lang="en-US"/>
          </a:p>
          <a:p>
            <a:pPr lvl="0"/>
            <a:r>
              <a:rPr lang="en-GB"/>
              <a:t>Chengwei fue declarado culpable de homicidio y se le impuso una sentencia de muerte pero pasará el restó de su vida en prisión. </a:t>
            </a:r>
            <a:endParaRPr lang="en-US"/>
          </a:p>
          <a:p>
            <a:pPr lvl="0"/>
            <a:r>
              <a:rPr lang="en-GB"/>
              <a:t>Fuente: vnunet.com, 9 de Junio de 2005 </a:t>
            </a:r>
            <a:endParaRPr lang="en-US"/>
          </a:p>
          <a:p>
            <a:pPr algn="just"/>
            <a:endParaRPr lang="en-GB" sz="2000" dirty="0"/>
          </a:p>
        </p:txBody>
      </p:sp>
      <p:pic>
        <p:nvPicPr>
          <p:cNvPr id="25604" name="Picture 5" descr="C:\Users\Jim\AppData\Local\Temp\scl2.PNG"/>
          <p:cNvPicPr>
            <a:picLocks noChangeAspect="1" noChangeArrowheads="1"/>
          </p:cNvPicPr>
          <p:nvPr/>
        </p:nvPicPr>
        <p:blipFill>
          <a:blip r:embed="rId3" cstate="print"/>
          <a:srcRect/>
          <a:stretch>
            <a:fillRect/>
          </a:stretch>
        </p:blipFill>
        <p:spPr bwMode="auto">
          <a:xfrm>
            <a:off x="7429500" y="2286000"/>
            <a:ext cx="1560513" cy="3176588"/>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112</a:t>
            </a:fld>
            <a:endParaRPr lang="en-US" altLang="en-US" sz="1200" dirty="0">
              <a:solidFill>
                <a:srgbClr val="898989"/>
              </a:solidFil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756261"/>
            <a:ext cx="2667000" cy="1077218"/>
          </a:xfrm>
          <a:prstGeom prst="rect">
            <a:avLst/>
          </a:prstGeom>
          <a:noFill/>
          <a:ln w="9525">
            <a:noFill/>
            <a:miter lim="800000"/>
            <a:headEnd/>
            <a:tailEnd/>
          </a:ln>
        </p:spPr>
        <p:txBody>
          <a:bodyPr>
            <a:spAutoFit/>
          </a:bodyPr>
          <a:lstStyle/>
          <a:p>
            <a:pPr algn="ctr"/>
            <a:r>
              <a:rPr lang="en-GB" sz="3200" b="1" dirty="0">
                <a:latin typeface="Calibri" pitchFamily="34" charset="0"/>
              </a:rPr>
              <a:t>Retransmisión o Streaming</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113</a:t>
            </a:fld>
            <a:endParaRPr lang="en-US" altLang="en-US" sz="1200" dirty="0">
              <a:solidFill>
                <a:srgbClr val="898989"/>
              </a:solidFill>
            </a:endParaRPr>
          </a:p>
        </p:txBody>
      </p:sp>
    </p:spTree>
    <p:extLst>
      <p:ext uri="{BB962C8B-B14F-4D97-AF65-F5344CB8AC3E}">
        <p14:creationId xmlns:p14="http://schemas.microsoft.com/office/powerpoint/2010/main" val="366123376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04801" y="142875"/>
            <a:ext cx="7467599" cy="1143000"/>
          </a:xfrm>
        </p:spPr>
        <p:txBody>
          <a:bodyPr/>
          <a:lstStyle/>
          <a:p>
            <a:r>
              <a:rPr lang="en-GB" b="1" dirty="0">
                <a:solidFill>
                  <a:schemeClr val="accent1">
                    <a:lumMod val="25000"/>
                  </a:schemeClr>
                </a:solidFill>
                <a:latin typeface="Calibri" pitchFamily="34" charset="0"/>
              </a:rPr>
              <a:t>Retransmisión de media o Media streaming</a:t>
            </a:r>
          </a:p>
        </p:txBody>
      </p:sp>
      <p:sp>
        <p:nvSpPr>
          <p:cNvPr id="25603" name="Content Placeholder 2"/>
          <p:cNvSpPr>
            <a:spLocks noGrp="1"/>
          </p:cNvSpPr>
          <p:nvPr>
            <p:ph idx="1"/>
          </p:nvPr>
        </p:nvSpPr>
        <p:spPr>
          <a:xfrm>
            <a:off x="3366787" y="1428750"/>
            <a:ext cx="5777213" cy="5429250"/>
          </a:xfrm>
        </p:spPr>
        <p:txBody>
          <a:bodyPr>
            <a:noAutofit/>
          </a:bodyPr>
          <a:lstStyle/>
          <a:p>
            <a:pPr lvl="0"/>
            <a:r>
              <a:rPr lang="en-GB" sz="2800"/>
              <a:t>La retransmisión de media es multimedia que el usuario recibe constantemente del proveedor y que luego utiliza a su vez que se descarga. </a:t>
            </a:r>
            <a:endParaRPr lang="en-US" sz="2800"/>
          </a:p>
          <a:p>
            <a:pPr lvl="0"/>
            <a:r>
              <a:rPr lang="en-GB" sz="2800"/>
              <a:t>Las señales de audio y video normalmente se retransmiten </a:t>
            </a:r>
            <a:endParaRPr lang="en-US" sz="2800"/>
          </a:p>
          <a:p>
            <a:pPr lvl="0"/>
            <a:r>
              <a:rPr lang="en-GB" sz="2800"/>
              <a:t>Es una alternativa a la descarga de archivos, un proceso en el cual el usuario final obtiene el archivo completo para obtener el contenido antes de observarlo o escucharlo. </a:t>
            </a:r>
            <a:endParaRPr lang="en-US" sz="2800"/>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5896022" y="36766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114</a:t>
            </a:fld>
            <a:endParaRPr lang="en-US" altLang="en-US" sz="1200" dirty="0">
              <a:solidFill>
                <a:srgbClr val="898989"/>
              </a:solidFill>
            </a:endParaRPr>
          </a:p>
        </p:txBody>
      </p:sp>
    </p:spTree>
    <p:extLst>
      <p:ext uri="{BB962C8B-B14F-4D97-AF65-F5344CB8AC3E}">
        <p14:creationId xmlns:p14="http://schemas.microsoft.com/office/powerpoint/2010/main" val="391743746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en-GB" b="1" dirty="0">
                <a:solidFill>
                  <a:schemeClr val="accent1">
                    <a:lumMod val="25000"/>
                  </a:schemeClr>
                </a:solidFill>
                <a:latin typeface="Calibri" pitchFamily="34" charset="0"/>
              </a:rPr>
              <a:t>Retransmisión de media o Media streaming</a:t>
            </a:r>
          </a:p>
        </p:txBody>
      </p:sp>
      <p:sp>
        <p:nvSpPr>
          <p:cNvPr id="25603" name="Content Placeholder 2"/>
          <p:cNvSpPr>
            <a:spLocks noGrp="1"/>
          </p:cNvSpPr>
          <p:nvPr>
            <p:ph idx="1"/>
          </p:nvPr>
        </p:nvSpPr>
        <p:spPr>
          <a:xfrm>
            <a:off x="3366787" y="1428750"/>
            <a:ext cx="5328977" cy="5429250"/>
          </a:xfrm>
        </p:spPr>
        <p:txBody>
          <a:bodyPr>
            <a:noAutofit/>
          </a:bodyPr>
          <a:lstStyle/>
          <a:p>
            <a:pPr lvl="0"/>
            <a:r>
              <a:rPr lang="en-US" sz="2300" dirty="0"/>
              <a:t>La </a:t>
            </a:r>
            <a:r>
              <a:rPr lang="en-US" sz="2300" dirty="0" err="1"/>
              <a:t>legislación</a:t>
            </a:r>
            <a:r>
              <a:rPr lang="en-US" sz="2300" dirty="0"/>
              <a:t> </a:t>
            </a:r>
            <a:r>
              <a:rPr lang="en-US" sz="2300" dirty="0" err="1"/>
              <a:t>varia</a:t>
            </a:r>
            <a:r>
              <a:rPr lang="en-US" sz="2300" dirty="0"/>
              <a:t> </a:t>
            </a:r>
            <a:r>
              <a:rPr lang="en-US" sz="2300" dirty="0" err="1"/>
              <a:t>cuando</a:t>
            </a:r>
            <a:r>
              <a:rPr lang="en-US" sz="2300" dirty="0"/>
              <a:t> se </a:t>
            </a:r>
            <a:r>
              <a:rPr lang="en-US" sz="2300" dirty="0" err="1"/>
              <a:t>trata</a:t>
            </a:r>
            <a:r>
              <a:rPr lang="en-US" sz="2300" dirty="0"/>
              <a:t> de </a:t>
            </a:r>
            <a:r>
              <a:rPr lang="en-US" sz="2300" dirty="0" err="1"/>
              <a:t>retransmisión</a:t>
            </a:r>
            <a:r>
              <a:rPr lang="en-US" sz="2300" dirty="0"/>
              <a:t> o streaming.  </a:t>
            </a:r>
            <a:r>
              <a:rPr lang="en-US" sz="2300" dirty="0" err="1"/>
              <a:t>En</a:t>
            </a:r>
            <a:r>
              <a:rPr lang="en-US" sz="2300" dirty="0"/>
              <a:t> </a:t>
            </a:r>
            <a:r>
              <a:rPr lang="en-US" sz="2300" dirty="0" err="1"/>
              <a:t>algunos</a:t>
            </a:r>
            <a:r>
              <a:rPr lang="en-US" sz="2300" dirty="0"/>
              <a:t> </a:t>
            </a:r>
            <a:r>
              <a:rPr lang="en-US" sz="2300" dirty="0" err="1"/>
              <a:t>países</a:t>
            </a:r>
            <a:r>
              <a:rPr lang="en-US" sz="2300" dirty="0"/>
              <a:t>, el material </a:t>
            </a:r>
            <a:r>
              <a:rPr lang="en-US" sz="2300" dirty="0" err="1"/>
              <a:t>protegido</a:t>
            </a:r>
            <a:r>
              <a:rPr lang="en-US" sz="2300" dirty="0"/>
              <a:t> por el derecho de </a:t>
            </a:r>
            <a:r>
              <a:rPr lang="en-US" sz="2300" dirty="0" err="1"/>
              <a:t>autor</a:t>
            </a:r>
            <a:r>
              <a:rPr lang="en-US" sz="2300" dirty="0"/>
              <a:t> de </a:t>
            </a:r>
            <a:r>
              <a:rPr lang="en-US" sz="2300" dirty="0" err="1"/>
              <a:t>retransmisión</a:t>
            </a:r>
            <a:r>
              <a:rPr lang="en-US" sz="2300" dirty="0"/>
              <a:t> o </a:t>
            </a:r>
            <a:r>
              <a:rPr lang="en-US" sz="2300" i="1" dirty="0"/>
              <a:t>streaming</a:t>
            </a:r>
            <a:r>
              <a:rPr lang="en-US" sz="2300" dirty="0"/>
              <a:t> se </a:t>
            </a:r>
            <a:r>
              <a:rPr lang="en-US" sz="2300" dirty="0" err="1"/>
              <a:t>considera</a:t>
            </a:r>
            <a:r>
              <a:rPr lang="en-US" sz="2300" dirty="0"/>
              <a:t> </a:t>
            </a:r>
            <a:r>
              <a:rPr lang="en-US" sz="2300" dirty="0" err="1"/>
              <a:t>ilegal</a:t>
            </a:r>
            <a:r>
              <a:rPr lang="en-US" sz="2300" dirty="0"/>
              <a:t> </a:t>
            </a:r>
            <a:r>
              <a:rPr lang="en-US" sz="2300" dirty="0" err="1"/>
              <a:t>ya</a:t>
            </a:r>
            <a:r>
              <a:rPr lang="en-US" sz="2300" dirty="0"/>
              <a:t> que </a:t>
            </a:r>
            <a:r>
              <a:rPr lang="en-US" sz="2300" dirty="0" err="1"/>
              <a:t>parte</a:t>
            </a:r>
            <a:r>
              <a:rPr lang="en-US" sz="2300" dirty="0"/>
              <a:t> de los </a:t>
            </a:r>
            <a:r>
              <a:rPr lang="en-US" sz="2300" dirty="0" err="1"/>
              <a:t>datos</a:t>
            </a:r>
            <a:r>
              <a:rPr lang="en-US" sz="2300" dirty="0"/>
              <a:t> </a:t>
            </a:r>
            <a:r>
              <a:rPr lang="en-US" sz="2300" dirty="0" err="1"/>
              <a:t>pueden</a:t>
            </a:r>
            <a:r>
              <a:rPr lang="en-US" sz="2300" dirty="0"/>
              <a:t> </a:t>
            </a:r>
            <a:r>
              <a:rPr lang="en-US" sz="2300" dirty="0" err="1"/>
              <a:t>usarse</a:t>
            </a:r>
            <a:r>
              <a:rPr lang="en-US" sz="2300" dirty="0"/>
              <a:t>/</a:t>
            </a:r>
            <a:r>
              <a:rPr lang="en-US" sz="2300" dirty="0" err="1"/>
              <a:t>almacenarse</a:t>
            </a:r>
            <a:r>
              <a:rPr lang="en-US" sz="2300" dirty="0"/>
              <a:t> </a:t>
            </a:r>
            <a:r>
              <a:rPr lang="en-US" sz="2300" dirty="0" err="1"/>
              <a:t>provisionalmente</a:t>
            </a:r>
            <a:r>
              <a:rPr lang="en-US" sz="2300" dirty="0"/>
              <a:t> </a:t>
            </a:r>
            <a:r>
              <a:rPr lang="en-US" sz="2300" dirty="0" err="1"/>
              <a:t>en</a:t>
            </a:r>
            <a:r>
              <a:rPr lang="en-US" sz="2300" dirty="0"/>
              <a:t> una </a:t>
            </a:r>
            <a:r>
              <a:rPr lang="en-US" sz="2300" dirty="0" err="1"/>
              <a:t>memoria</a:t>
            </a:r>
            <a:r>
              <a:rPr lang="en-US" sz="2300" dirty="0"/>
              <a:t> intermedia (</a:t>
            </a:r>
            <a:r>
              <a:rPr lang="en-US" sz="2300" dirty="0" err="1"/>
              <a:t>dependiendo</a:t>
            </a:r>
            <a:r>
              <a:rPr lang="en-US" sz="2300" dirty="0"/>
              <a:t> del </a:t>
            </a:r>
            <a:r>
              <a:rPr lang="en-US" sz="2300" dirty="0" err="1"/>
              <a:t>cliente</a:t>
            </a:r>
            <a:r>
              <a:rPr lang="en-US" sz="2300" dirty="0"/>
              <a:t> de streaming). </a:t>
            </a:r>
          </a:p>
          <a:p>
            <a:pPr lvl="0"/>
            <a:r>
              <a:rPr lang="en-US" sz="2300" dirty="0" err="1"/>
              <a:t>Aun</a:t>
            </a:r>
            <a:r>
              <a:rPr lang="en-US" sz="2300" dirty="0"/>
              <a:t> </a:t>
            </a:r>
            <a:r>
              <a:rPr lang="en-US" sz="2300" dirty="0" err="1"/>
              <a:t>así</a:t>
            </a:r>
            <a:r>
              <a:rPr lang="en-US" sz="2300" dirty="0"/>
              <a:t>, </a:t>
            </a:r>
            <a:r>
              <a:rPr lang="en-US" sz="2300" dirty="0" err="1"/>
              <a:t>puede</a:t>
            </a:r>
            <a:r>
              <a:rPr lang="en-US" sz="2300" dirty="0"/>
              <a:t> ser que no </a:t>
            </a:r>
            <a:r>
              <a:rPr lang="en-US" sz="2300" dirty="0" err="1"/>
              <a:t>haya</a:t>
            </a:r>
            <a:r>
              <a:rPr lang="en-US" sz="2300" dirty="0"/>
              <a:t> </a:t>
            </a:r>
            <a:r>
              <a:rPr lang="en-US" sz="2300" dirty="0" err="1"/>
              <a:t>ningún</a:t>
            </a:r>
            <a:r>
              <a:rPr lang="en-US" sz="2300" dirty="0"/>
              <a:t> </a:t>
            </a:r>
            <a:r>
              <a:rPr lang="en-US" sz="2300" dirty="0" err="1"/>
              <a:t>dato</a:t>
            </a:r>
            <a:r>
              <a:rPr lang="en-US" sz="2300" dirty="0"/>
              <a:t> de </a:t>
            </a:r>
            <a:r>
              <a:rPr lang="en-US" sz="2300" dirty="0" err="1"/>
              <a:t>prueba</a:t>
            </a:r>
            <a:r>
              <a:rPr lang="en-US" sz="2300" dirty="0"/>
              <a:t> de la </a:t>
            </a:r>
            <a:r>
              <a:rPr lang="en-US" sz="2300" dirty="0" err="1"/>
              <a:t>computadora</a:t>
            </a:r>
            <a:r>
              <a:rPr lang="en-US" sz="2300" dirty="0"/>
              <a:t> del </a:t>
            </a:r>
            <a:r>
              <a:rPr lang="en-US" sz="2300" dirty="0" err="1"/>
              <a:t>sospechoso</a:t>
            </a:r>
            <a:r>
              <a:rPr lang="en-US" sz="2300" dirty="0"/>
              <a:t> </a:t>
            </a:r>
            <a:r>
              <a:rPr lang="en-US" sz="2300" dirty="0" err="1"/>
              <a:t>ya</a:t>
            </a:r>
            <a:r>
              <a:rPr lang="en-US" sz="2300" dirty="0"/>
              <a:t> que </a:t>
            </a:r>
            <a:r>
              <a:rPr lang="en-US" sz="2300" dirty="0" err="1"/>
              <a:t>esto</a:t>
            </a:r>
            <a:r>
              <a:rPr lang="en-US" sz="2300" dirty="0"/>
              <a:t> </a:t>
            </a:r>
            <a:r>
              <a:rPr lang="en-US" sz="2300" dirty="0" err="1"/>
              <a:t>depende</a:t>
            </a:r>
            <a:r>
              <a:rPr lang="en-US" sz="2300" dirty="0"/>
              <a:t> del </a:t>
            </a:r>
            <a:r>
              <a:rPr lang="en-US" sz="2300" dirty="0" err="1"/>
              <a:t>cliente</a:t>
            </a:r>
            <a:r>
              <a:rPr lang="en-US" sz="2300" dirty="0"/>
              <a:t> que se use para streaming.</a:t>
            </a:r>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115</a:t>
            </a:fld>
            <a:endParaRPr lang="en-US" altLang="en-US" sz="1200" dirty="0">
              <a:solidFill>
                <a:srgbClr val="898989"/>
              </a:solidFill>
            </a:endParaRPr>
          </a:p>
        </p:txBody>
      </p:sp>
    </p:spTree>
    <p:extLst>
      <p:ext uri="{BB962C8B-B14F-4D97-AF65-F5344CB8AC3E}">
        <p14:creationId xmlns:p14="http://schemas.microsoft.com/office/powerpoint/2010/main" val="248455421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756261"/>
            <a:ext cx="2667000" cy="2062103"/>
          </a:xfrm>
          <a:prstGeom prst="rect">
            <a:avLst/>
          </a:prstGeom>
          <a:noFill/>
          <a:ln w="9525">
            <a:noFill/>
            <a:miter lim="800000"/>
            <a:headEnd/>
            <a:tailEnd/>
          </a:ln>
        </p:spPr>
        <p:txBody>
          <a:bodyPr>
            <a:spAutoFit/>
          </a:bodyPr>
          <a:lstStyle/>
          <a:p>
            <a:pPr algn="ctr"/>
            <a:r>
              <a:rPr lang="en-GB" sz="3200" b="1" dirty="0">
                <a:latin typeface="Calibri" pitchFamily="34" charset="0"/>
              </a:rPr>
              <a:t>ANONIMATO Y TRAZABILIDAD EN INTERNET </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116</a:t>
            </a:fld>
            <a:endParaRPr lang="en-US" altLang="en-US" sz="1200" dirty="0">
              <a:solidFill>
                <a:srgbClr val="898989"/>
              </a:solidFill>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609600" y="1916113"/>
            <a:ext cx="8088313" cy="396875"/>
          </a:xfrm>
          <a:prstGeom prst="rect">
            <a:avLst/>
          </a:prstGeom>
          <a:noFill/>
          <a:ln w="9525">
            <a:noFill/>
            <a:miter lim="800000"/>
            <a:headEnd/>
            <a:tailEnd/>
          </a:ln>
        </p:spPr>
        <p:txBody>
          <a:bodyPr>
            <a:spAutoFit/>
          </a:bodyPr>
          <a:lstStyle/>
          <a:p>
            <a:pPr eaLnBrk="0" hangingPunct="0">
              <a:spcBef>
                <a:spcPct val="50000"/>
              </a:spcBef>
            </a:pPr>
            <a:endParaRPr lang="en-US" sz="2000" b="1">
              <a:solidFill>
                <a:schemeClr val="accent2"/>
              </a:solidFill>
              <a:latin typeface="Tahoma" pitchFamily="34" charset="0"/>
            </a:endParaRPr>
          </a:p>
        </p:txBody>
      </p:sp>
      <p:sp>
        <p:nvSpPr>
          <p:cNvPr id="59395" name="Rectangle 3"/>
          <p:cNvSpPr>
            <a:spLocks noGrp="1" noChangeArrowheads="1"/>
          </p:cNvSpPr>
          <p:nvPr>
            <p:ph type="title"/>
          </p:nvPr>
        </p:nvSpPr>
        <p:spPr>
          <a:xfrm>
            <a:off x="468313" y="220716"/>
            <a:ext cx="8218487" cy="835573"/>
          </a:xfrm>
          <a:noFill/>
        </p:spPr>
        <p:txBody>
          <a:bodyPr/>
          <a:lstStyle/>
          <a:p>
            <a:pPr eaLnBrk="1" hangingPunct="1">
              <a:lnSpc>
                <a:spcPct val="80000"/>
              </a:lnSpc>
            </a:pPr>
            <a:r>
              <a:rPr lang="en-GB" dirty="0"/>
              <a:t> </a:t>
            </a:r>
            <a:r>
              <a:rPr lang="en-GB" b="1" dirty="0" err="1">
                <a:solidFill>
                  <a:schemeClr val="accent1">
                    <a:lumMod val="25000"/>
                  </a:schemeClr>
                </a:solidFill>
                <a:latin typeface="Calibri" pitchFamily="34" charset="0"/>
              </a:rPr>
              <a:t>Surfeo en la web anónimo</a:t>
            </a:r>
            <a:endParaRPr lang="en-GB" b="1" dirty="0">
              <a:solidFill>
                <a:schemeClr val="accent1">
                  <a:lumMod val="25000"/>
                </a:schemeClr>
              </a:solidFill>
              <a:latin typeface="Calibri" pitchFamily="34" charset="0"/>
            </a:endParaRPr>
          </a:p>
        </p:txBody>
      </p:sp>
      <p:sp>
        <p:nvSpPr>
          <p:cNvPr id="5939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9399" name="Text Box 7"/>
          <p:cNvSpPr txBox="1">
            <a:spLocks noChangeArrowheads="1"/>
          </p:cNvSpPr>
          <p:nvPr/>
        </p:nvSpPr>
        <p:spPr bwMode="auto">
          <a:xfrm>
            <a:off x="609600" y="1445155"/>
            <a:ext cx="7696200" cy="369332"/>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en-GB" dirty="0"/>
              <a:t>Usando los proveedores de servicio como http://www.anonymizer.com/</a:t>
            </a:r>
            <a:endParaRPr lang="en-US" dirty="0"/>
          </a:p>
        </p:txBody>
      </p:sp>
      <p:pic>
        <p:nvPicPr>
          <p:cNvPr id="2" name="Bild 1"/>
          <p:cNvPicPr>
            <a:picLocks noChangeAspect="1"/>
          </p:cNvPicPr>
          <p:nvPr/>
        </p:nvPicPr>
        <p:blipFill>
          <a:blip r:embed="rId3"/>
          <a:stretch>
            <a:fillRect/>
          </a:stretch>
        </p:blipFill>
        <p:spPr>
          <a:xfrm>
            <a:off x="1346200" y="1916113"/>
            <a:ext cx="5554133" cy="2391823"/>
          </a:xfrm>
          <a:prstGeom prst="rect">
            <a:avLst/>
          </a:prstGeom>
        </p:spPr>
      </p:pic>
      <p:sp>
        <p:nvSpPr>
          <p:cNvPr id="10" name="Text Box 7"/>
          <p:cNvSpPr txBox="1">
            <a:spLocks noChangeArrowheads="1"/>
          </p:cNvSpPr>
          <p:nvPr/>
        </p:nvSpPr>
        <p:spPr bwMode="auto">
          <a:xfrm>
            <a:off x="133350" y="4439711"/>
            <a:ext cx="7943850" cy="784830"/>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en-GB"/>
              <a:t>Usando la Red Privada Virtual Protegida o los proveedores intermediarios , e.g.</a:t>
            </a:r>
          </a:p>
          <a:p>
            <a:pPr>
              <a:spcBef>
                <a:spcPct val="50000"/>
              </a:spcBef>
            </a:pPr>
            <a:endParaRPr lang="en-US"/>
          </a:p>
        </p:txBody>
      </p:sp>
      <p:pic>
        <p:nvPicPr>
          <p:cNvPr id="3" name="Bild 2"/>
          <p:cNvPicPr>
            <a:picLocks noChangeAspect="1"/>
          </p:cNvPicPr>
          <p:nvPr/>
        </p:nvPicPr>
        <p:blipFill>
          <a:blip r:embed="rId4"/>
          <a:stretch>
            <a:fillRect/>
          </a:stretch>
        </p:blipFill>
        <p:spPr>
          <a:xfrm>
            <a:off x="2413001" y="4783669"/>
            <a:ext cx="3310467" cy="2032984"/>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117</a:t>
            </a:fld>
            <a:endParaRPr lang="en-US" altLang="en-US" sz="1200" dirty="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22835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28354">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build="p"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p:cNvCxnSpPr>
            <a:stCxn id="6" idx="3"/>
          </p:cNvCxnSpPr>
          <p:nvPr/>
        </p:nvCxnSpPr>
        <p:spPr>
          <a:xfrm flipV="1">
            <a:off x="1504042" y="3041550"/>
            <a:ext cx="6068354" cy="23092"/>
          </a:xfrm>
          <a:prstGeom prst="straightConnector1">
            <a:avLst/>
          </a:prstGeom>
          <a:ln w="57150">
            <a:solidFill>
              <a:srgbClr val="7030A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5298" name="Rectangle 2"/>
          <p:cNvSpPr>
            <a:spLocks noGrp="1" noChangeArrowheads="1"/>
          </p:cNvSpPr>
          <p:nvPr>
            <p:ph type="title"/>
          </p:nvPr>
        </p:nvSpPr>
        <p:spPr>
          <a:xfrm>
            <a:off x="1500188" y="0"/>
            <a:ext cx="6264275" cy="838200"/>
          </a:xfrm>
        </p:spPr>
        <p:txBody>
          <a:bodyPr/>
          <a:lstStyle/>
          <a:p>
            <a:pPr eaLnBrk="1" hangingPunct="1"/>
            <a:r>
              <a:rPr lang="en-GB" b="1" dirty="0">
                <a:solidFill>
                  <a:schemeClr val="accent1">
                    <a:lumMod val="25000"/>
                  </a:schemeClr>
                </a:solidFill>
                <a:latin typeface="Calibri" pitchFamily="34" charset="0"/>
              </a:rPr>
              <a:t>Servidores intermediarios</a:t>
            </a:r>
          </a:p>
        </p:txBody>
      </p:sp>
      <p:sp>
        <p:nvSpPr>
          <p:cNvPr id="55299" name="Rectangle 3"/>
          <p:cNvSpPr>
            <a:spLocks noGrp="1" noChangeArrowheads="1"/>
          </p:cNvSpPr>
          <p:nvPr>
            <p:ph type="body" idx="1"/>
          </p:nvPr>
        </p:nvSpPr>
        <p:spPr>
          <a:xfrm>
            <a:off x="-33781" y="4591624"/>
            <a:ext cx="9144000" cy="1534499"/>
          </a:xfrm>
        </p:spPr>
        <p:txBody>
          <a:bodyPr>
            <a:normAutofit/>
          </a:bodyPr>
          <a:lstStyle/>
          <a:p>
            <a:pPr marL="446088" eaLnBrk="1" hangingPunct="1">
              <a:lnSpc>
                <a:spcPct val="90000"/>
              </a:lnSpc>
              <a:buNone/>
            </a:pPr>
            <a:r>
              <a:rPr lang="en-GB" sz="2400" dirty="0">
                <a:solidFill>
                  <a:srgbClr val="FF0000"/>
                </a:solidFill>
              </a:rPr>
              <a:t>	</a:t>
            </a:r>
            <a:r>
              <a:rPr lang="en-GB" sz="2400" b="1" i="1" dirty="0">
                <a:solidFill>
                  <a:srgbClr val="FF0000"/>
                </a:solidFill>
                <a:latin typeface="Calibri" pitchFamily="34" charset="0"/>
              </a:rPr>
              <a:t>Anónimo</a:t>
            </a:r>
          </a:p>
          <a:p>
            <a:pPr marL="442913" lvl="1" indent="14288">
              <a:spcBef>
                <a:spcPts val="0"/>
              </a:spcBef>
              <a:buNone/>
            </a:pPr>
            <a:r>
              <a:rPr lang="en-GB" sz="1800" dirty="0">
                <a:latin typeface="Calibri" pitchFamily="34" charset="0"/>
              </a:rPr>
              <a:t>218.12.171.14 - [07/Jan/2017:16:08:43+0100] “GET/</a:t>
            </a:r>
            <a:r>
              <a:rPr lang="en-GB" sz="1800" dirty="0" err="1">
                <a:latin typeface="Calibri" pitchFamily="34" charset="0"/>
              </a:rPr>
              <a:t>test.html</a:t>
            </a:r>
            <a:r>
              <a:rPr lang="en-GB" sz="1800" dirty="0">
                <a:latin typeface="Calibri" pitchFamily="34" charset="0"/>
              </a:rPr>
              <a:t> HTTP/1.0” 200 1921 </a:t>
            </a:r>
            <a:r>
              <a:rPr lang="en-GB" sz="1800" dirty="0" err="1">
                <a:latin typeface="Calibri" pitchFamily="34" charset="0"/>
              </a:rPr>
              <a:t>www.coe.int</a:t>
            </a:r>
            <a:r>
              <a:rPr lang="en-GB" sz="1800" dirty="0">
                <a:latin typeface="Calibri" pitchFamily="34" charset="0"/>
              </a:rPr>
              <a:t> “-” “Mozilla/4.0 (compatible; MSIE 7.0; Windows NT 6.0)” “-”</a:t>
            </a:r>
          </a:p>
        </p:txBody>
      </p:sp>
      <p:sp>
        <p:nvSpPr>
          <p:cNvPr id="5" name="TextBox 4"/>
          <p:cNvSpPr txBox="1"/>
          <p:nvPr/>
        </p:nvSpPr>
        <p:spPr>
          <a:xfrm>
            <a:off x="0" y="5644141"/>
            <a:ext cx="9144000" cy="978729"/>
          </a:xfrm>
          <a:prstGeom prst="rect">
            <a:avLst/>
          </a:prstGeom>
          <a:noFill/>
        </p:spPr>
        <p:txBody>
          <a:bodyPr wrap="square" rtlCol="0">
            <a:spAutoFit/>
          </a:bodyPr>
          <a:lstStyle/>
          <a:p>
            <a:pPr marL="442913">
              <a:lnSpc>
                <a:spcPct val="90000"/>
              </a:lnSpc>
            </a:pPr>
            <a:r>
              <a:rPr lang="en-GB" sz="2400" b="1" i="1" dirty="0">
                <a:solidFill>
                  <a:srgbClr val="FF0000"/>
                </a:solidFill>
                <a:latin typeface="Calibri" pitchFamily="34" charset="0"/>
              </a:rPr>
              <a:t>Transparente</a:t>
            </a:r>
          </a:p>
          <a:p>
            <a:pPr lvl="1"/>
            <a:r>
              <a:rPr lang="en-GB" dirty="0">
                <a:latin typeface="Calibri" pitchFamily="34" charset="0"/>
              </a:rPr>
              <a:t>218.12.171.14 </a:t>
            </a:r>
            <a:r>
              <a:rPr lang="mr-IN" dirty="0">
                <a:latin typeface="Calibri" pitchFamily="34" charset="0"/>
              </a:rPr>
              <a:t>–</a:t>
            </a:r>
            <a:r>
              <a:rPr lang="en-GB" dirty="0">
                <a:latin typeface="Calibri" pitchFamily="34" charset="0"/>
              </a:rPr>
              <a:t> [07/Jan/2017:17:08:51+0100] “GET/</a:t>
            </a:r>
            <a:r>
              <a:rPr lang="en-GB" dirty="0" err="1">
                <a:latin typeface="Calibri" pitchFamily="34" charset="0"/>
              </a:rPr>
              <a:t>test.html</a:t>
            </a:r>
            <a:r>
              <a:rPr lang="en-GB" dirty="0">
                <a:latin typeface="Calibri" pitchFamily="34" charset="0"/>
              </a:rPr>
              <a:t>  HTTP/1.0” 200 1921 </a:t>
            </a:r>
            <a:r>
              <a:rPr lang="en-GB" dirty="0" err="1">
                <a:latin typeface="Calibri" pitchFamily="34" charset="0"/>
              </a:rPr>
              <a:t>www.coe.int</a:t>
            </a:r>
            <a:r>
              <a:rPr lang="en-GB" dirty="0">
                <a:latin typeface="Calibri" pitchFamily="34" charset="0"/>
              </a:rPr>
              <a:t>“-” “Mozilla/4.0 (compatible; MSIE 7.0; Windows NT 6.0)” “212.99.110.242”</a:t>
            </a:r>
          </a:p>
        </p:txBody>
      </p:sp>
      <p:pic>
        <p:nvPicPr>
          <p:cNvPr id="6" name="Picture 4" descr="plate02"/>
          <p:cNvPicPr>
            <a:picLocks noChangeAspect="1" noChangeArrowheads="1"/>
          </p:cNvPicPr>
          <p:nvPr/>
        </p:nvPicPr>
        <p:blipFill>
          <a:blip r:embed="rId2" cstate="print"/>
          <a:srcRect/>
          <a:stretch>
            <a:fillRect/>
          </a:stretch>
        </p:blipFill>
        <p:spPr bwMode="auto">
          <a:xfrm>
            <a:off x="500034" y="2470046"/>
            <a:ext cx="1004008" cy="1189192"/>
          </a:xfrm>
          <a:prstGeom prst="rect">
            <a:avLst/>
          </a:prstGeom>
          <a:noFill/>
          <a:ln w="9525">
            <a:noFill/>
            <a:miter lim="800000"/>
            <a:headEnd/>
            <a:tailEnd/>
          </a:ln>
        </p:spPr>
      </p:pic>
      <p:pic>
        <p:nvPicPr>
          <p:cNvPr id="7" name="Picture 3" descr="server_rack"/>
          <p:cNvPicPr>
            <a:picLocks noChangeAspect="1" noChangeArrowheads="1"/>
          </p:cNvPicPr>
          <p:nvPr/>
        </p:nvPicPr>
        <p:blipFill>
          <a:blip r:embed="rId3" cstate="print"/>
          <a:srcRect/>
          <a:stretch>
            <a:fillRect/>
          </a:stretch>
        </p:blipFill>
        <p:spPr bwMode="auto">
          <a:xfrm>
            <a:off x="7572396" y="2398608"/>
            <a:ext cx="1319640" cy="1550075"/>
          </a:xfrm>
          <a:prstGeom prst="rect">
            <a:avLst/>
          </a:prstGeom>
          <a:noFill/>
          <a:ln w="9525">
            <a:noFill/>
            <a:miter lim="800000"/>
            <a:headEnd/>
            <a:tailEnd/>
          </a:ln>
        </p:spPr>
      </p:pic>
      <p:pic>
        <p:nvPicPr>
          <p:cNvPr id="7170" name="Picture 2" descr="C:\Users\Jim\AppData\Local\Temp\scl3.PNG"/>
          <p:cNvPicPr>
            <a:picLocks noChangeAspect="1" noChangeArrowheads="1"/>
          </p:cNvPicPr>
          <p:nvPr/>
        </p:nvPicPr>
        <p:blipFill>
          <a:blip r:embed="rId4" cstate="print"/>
          <a:srcRect/>
          <a:stretch>
            <a:fillRect/>
          </a:stretch>
        </p:blipFill>
        <p:spPr bwMode="auto">
          <a:xfrm>
            <a:off x="2857488" y="2255732"/>
            <a:ext cx="571504" cy="1411265"/>
          </a:xfrm>
          <a:prstGeom prst="rect">
            <a:avLst/>
          </a:prstGeom>
          <a:noFill/>
        </p:spPr>
      </p:pic>
      <p:sp>
        <p:nvSpPr>
          <p:cNvPr id="9" name="TextBox 8"/>
          <p:cNvSpPr txBox="1"/>
          <p:nvPr/>
        </p:nvSpPr>
        <p:spPr>
          <a:xfrm>
            <a:off x="214282" y="3684492"/>
            <a:ext cx="1785950" cy="923330"/>
          </a:xfrm>
          <a:prstGeom prst="rect">
            <a:avLst/>
          </a:prstGeom>
          <a:solidFill>
            <a:schemeClr val="accent1">
              <a:lumMod val="25000"/>
            </a:schemeClr>
          </a:solidFill>
        </p:spPr>
        <p:txBody>
          <a:bodyPr wrap="square" rtlCol="0">
            <a:spAutoFit/>
          </a:bodyPr>
          <a:lstStyle/>
          <a:p>
            <a:pPr algn="ctr"/>
            <a:r>
              <a:rPr lang="en-GB" dirty="0">
                <a:solidFill>
                  <a:schemeClr val="bg1"/>
                </a:solidFill>
                <a:latin typeface="Calibri" pitchFamily="34" charset="0"/>
              </a:rPr>
              <a:t>Verdadera Dirección IP</a:t>
            </a:r>
          </a:p>
          <a:p>
            <a:pPr algn="ctr"/>
            <a:r>
              <a:rPr lang="en-GB" b="1" dirty="0">
                <a:solidFill>
                  <a:schemeClr val="bg1"/>
                </a:solidFill>
                <a:latin typeface="Calibri" pitchFamily="34" charset="0"/>
              </a:rPr>
              <a:t>212.99.110.242</a:t>
            </a:r>
          </a:p>
        </p:txBody>
      </p:sp>
      <p:sp>
        <p:nvSpPr>
          <p:cNvPr id="10" name="TextBox 9"/>
          <p:cNvSpPr txBox="1"/>
          <p:nvPr/>
        </p:nvSpPr>
        <p:spPr>
          <a:xfrm>
            <a:off x="2428860" y="3684492"/>
            <a:ext cx="1643042" cy="923330"/>
          </a:xfrm>
          <a:prstGeom prst="rect">
            <a:avLst/>
          </a:prstGeom>
          <a:solidFill>
            <a:schemeClr val="accent1">
              <a:lumMod val="25000"/>
            </a:schemeClr>
          </a:solidFill>
        </p:spPr>
        <p:txBody>
          <a:bodyPr wrap="square" rtlCol="0">
            <a:spAutoFit/>
          </a:bodyPr>
          <a:lstStyle/>
          <a:p>
            <a:pPr algn="ctr"/>
            <a:r>
              <a:rPr lang="en-GB" dirty="0">
                <a:solidFill>
                  <a:schemeClr val="bg1"/>
                </a:solidFill>
                <a:latin typeface="Calibri" pitchFamily="34" charset="0"/>
              </a:rPr>
              <a:t>Verdadera Dirección IP</a:t>
            </a:r>
          </a:p>
          <a:p>
            <a:pPr algn="ctr"/>
            <a:r>
              <a:rPr lang="en-GB" b="1" dirty="0">
                <a:solidFill>
                  <a:schemeClr val="bg1"/>
                </a:solidFill>
                <a:latin typeface="Calibri" pitchFamily="34" charset="0"/>
              </a:rPr>
              <a:t>218.12.171.14</a:t>
            </a:r>
          </a:p>
        </p:txBody>
      </p:sp>
      <p:sp>
        <p:nvSpPr>
          <p:cNvPr id="12" name="TextBox 11"/>
          <p:cNvSpPr txBox="1"/>
          <p:nvPr/>
        </p:nvSpPr>
        <p:spPr>
          <a:xfrm>
            <a:off x="4572000" y="1969980"/>
            <a:ext cx="2643174" cy="1200329"/>
          </a:xfrm>
          <a:prstGeom prst="rect">
            <a:avLst/>
          </a:prstGeom>
          <a:solidFill>
            <a:srgbClr val="FF0000"/>
          </a:solidFill>
        </p:spPr>
        <p:txBody>
          <a:bodyPr wrap="square" rtlCol="0">
            <a:spAutoFit/>
          </a:bodyPr>
          <a:lstStyle/>
          <a:p>
            <a:pPr algn="ctr"/>
            <a:r>
              <a:rPr lang="en-US" b="1"/>
              <a:t> </a:t>
            </a:r>
            <a:r>
              <a:rPr lang="en-US" b="1">
                <a:solidFill>
                  <a:schemeClr val="bg1"/>
                </a:solidFill>
              </a:rPr>
              <a:t>Si es “Anónimo” luego el receptor observa</a:t>
            </a:r>
            <a:endParaRPr lang="en-US">
              <a:solidFill>
                <a:schemeClr val="bg1"/>
              </a:solidFill>
            </a:endParaRPr>
          </a:p>
          <a:p>
            <a:pPr algn="ctr"/>
            <a:r>
              <a:rPr lang="en-US" b="1">
                <a:solidFill>
                  <a:schemeClr val="bg1"/>
                </a:solidFill>
              </a:rPr>
              <a:t>218.12.171.14 y</a:t>
            </a:r>
            <a:endParaRPr lang="en-US">
              <a:solidFill>
                <a:schemeClr val="bg1"/>
              </a:solidFill>
            </a:endParaRPr>
          </a:p>
          <a:p>
            <a:pPr algn="ctr"/>
            <a:r>
              <a:rPr lang="en-GB" b="1" dirty="0">
                <a:solidFill>
                  <a:schemeClr val="bg1"/>
                </a:solidFill>
                <a:latin typeface="Calibri" pitchFamily="34" charset="0"/>
              </a:rPr>
              <a:t>-</a:t>
            </a:r>
          </a:p>
        </p:txBody>
      </p:sp>
      <p:sp>
        <p:nvSpPr>
          <p:cNvPr id="13" name="TextBox 12"/>
          <p:cNvSpPr txBox="1"/>
          <p:nvPr/>
        </p:nvSpPr>
        <p:spPr>
          <a:xfrm>
            <a:off x="4553159" y="3348518"/>
            <a:ext cx="2643174" cy="1477328"/>
          </a:xfrm>
          <a:prstGeom prst="rect">
            <a:avLst/>
          </a:prstGeom>
          <a:solidFill>
            <a:srgbClr val="FF0000"/>
          </a:solidFill>
        </p:spPr>
        <p:txBody>
          <a:bodyPr wrap="square" rtlCol="0">
            <a:spAutoFit/>
          </a:bodyPr>
          <a:lstStyle/>
          <a:p>
            <a:pPr algn="ctr"/>
            <a:r>
              <a:rPr lang="en-GB" b="1">
                <a:solidFill>
                  <a:schemeClr val="bg1"/>
                </a:solidFill>
              </a:rPr>
              <a:t>Si es “transparente” luego el receptor observa </a:t>
            </a:r>
            <a:endParaRPr lang="en-US">
              <a:solidFill>
                <a:schemeClr val="bg1"/>
              </a:solidFill>
            </a:endParaRPr>
          </a:p>
          <a:p>
            <a:pPr algn="ctr"/>
            <a:r>
              <a:rPr lang="en-GB" b="1">
                <a:solidFill>
                  <a:schemeClr val="bg1"/>
                </a:solidFill>
              </a:rPr>
              <a:t>218.12.171.14 pero </a:t>
            </a:r>
            <a:endParaRPr lang="en-US">
              <a:solidFill>
                <a:schemeClr val="bg1"/>
              </a:solidFill>
            </a:endParaRPr>
          </a:p>
          <a:p>
            <a:pPr algn="ctr"/>
            <a:r>
              <a:rPr lang="en-GB" b="1">
                <a:solidFill>
                  <a:schemeClr val="bg1"/>
                </a:solidFill>
              </a:rPr>
              <a:t>TAMBIÉN 212.99.110.242</a:t>
            </a:r>
            <a:endParaRPr lang="en-US">
              <a:solidFill>
                <a:schemeClr val="bg1"/>
              </a:solidFill>
            </a:endParaRPr>
          </a:p>
          <a:p>
            <a:pPr algn="ctr"/>
            <a:endParaRPr lang="en-GB" b="1" dirty="0">
              <a:solidFill>
                <a:schemeClr val="bg1"/>
              </a:solidFill>
              <a:latin typeface="Calibri" pitchFamily="34" charset="0"/>
            </a:endParaRPr>
          </a:p>
        </p:txBody>
      </p:sp>
      <p:sp>
        <p:nvSpPr>
          <p:cNvPr id="2" name="Rectangle 1"/>
          <p:cNvSpPr/>
          <p:nvPr/>
        </p:nvSpPr>
        <p:spPr>
          <a:xfrm>
            <a:off x="214282" y="1080728"/>
            <a:ext cx="8677754" cy="830997"/>
          </a:xfrm>
          <a:prstGeom prst="rect">
            <a:avLst/>
          </a:prstGeom>
        </p:spPr>
        <p:txBody>
          <a:bodyPr wrap="square">
            <a:spAutoFit/>
          </a:bodyPr>
          <a:lstStyle/>
          <a:p>
            <a:r>
              <a:rPr lang="en-US" sz="2400"/>
              <a:t>Cualquier tráfico enviado a través de un servidor intermediario aparecerá como proveniente de su dirección IP,  no su computadora.</a:t>
            </a:r>
          </a:p>
        </p:txBody>
      </p:sp>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118</a:t>
            </a:fld>
            <a:endParaRPr lang="en-US" altLang="en-US" sz="1200" dirty="0">
              <a:solidFill>
                <a:srgbClr val="898989"/>
              </a:solidFill>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274604" y="58738"/>
            <a:ext cx="9612312" cy="762000"/>
          </a:xfrm>
        </p:spPr>
        <p:txBody>
          <a:bodyPr/>
          <a:lstStyle/>
          <a:p>
            <a:pPr eaLnBrk="1" hangingPunct="1"/>
            <a:r>
              <a:rPr lang="en-GB" sz="4200" b="1" dirty="0">
                <a:solidFill>
                  <a:schemeClr val="accent1">
                    <a:lumMod val="25000"/>
                  </a:schemeClr>
                </a:solidFill>
                <a:latin typeface="Calibri" pitchFamily="34" charset="0"/>
              </a:rPr>
              <a:t>Muchas personas quieren ser anónimas</a:t>
            </a:r>
          </a:p>
        </p:txBody>
      </p:sp>
      <p:pic>
        <p:nvPicPr>
          <p:cNvPr id="61443" name="Picture 3" descr="anon4"/>
          <p:cNvPicPr>
            <a:picLocks noChangeAspect="1" noChangeArrowheads="1"/>
          </p:cNvPicPr>
          <p:nvPr/>
        </p:nvPicPr>
        <p:blipFill>
          <a:blip r:embed="rId3" cstate="print"/>
          <a:srcRect/>
          <a:stretch>
            <a:fillRect/>
          </a:stretch>
        </p:blipFill>
        <p:spPr bwMode="auto">
          <a:xfrm>
            <a:off x="-973138" y="1196975"/>
            <a:ext cx="6267451" cy="3476625"/>
          </a:xfrm>
          <a:prstGeom prst="rect">
            <a:avLst/>
          </a:prstGeom>
          <a:noFill/>
          <a:ln w="9525">
            <a:noFill/>
            <a:miter lim="800000"/>
            <a:headEnd/>
            <a:tailEnd/>
          </a:ln>
        </p:spPr>
      </p:pic>
      <p:pic>
        <p:nvPicPr>
          <p:cNvPr id="237572" name="Picture 4" descr="anon1"/>
          <p:cNvPicPr>
            <a:picLocks noChangeAspect="1" noChangeArrowheads="1"/>
          </p:cNvPicPr>
          <p:nvPr/>
        </p:nvPicPr>
        <p:blipFill>
          <a:blip r:embed="rId4" cstate="print"/>
          <a:srcRect/>
          <a:stretch>
            <a:fillRect/>
          </a:stretch>
        </p:blipFill>
        <p:spPr bwMode="auto">
          <a:xfrm>
            <a:off x="3851275" y="836613"/>
            <a:ext cx="6600825" cy="2257425"/>
          </a:xfrm>
          <a:prstGeom prst="rect">
            <a:avLst/>
          </a:prstGeom>
          <a:noFill/>
          <a:ln w="9525">
            <a:noFill/>
            <a:miter lim="800000"/>
            <a:headEnd/>
            <a:tailEnd/>
          </a:ln>
        </p:spPr>
      </p:pic>
      <p:pic>
        <p:nvPicPr>
          <p:cNvPr id="237573" name="Picture 5" descr="anon5"/>
          <p:cNvPicPr>
            <a:picLocks noChangeAspect="1" noChangeArrowheads="1"/>
          </p:cNvPicPr>
          <p:nvPr/>
        </p:nvPicPr>
        <p:blipFill>
          <a:blip r:embed="rId5" cstate="print"/>
          <a:srcRect/>
          <a:stretch>
            <a:fillRect/>
          </a:stretch>
        </p:blipFill>
        <p:spPr bwMode="auto">
          <a:xfrm>
            <a:off x="179388" y="2060575"/>
            <a:ext cx="5781675" cy="1676400"/>
          </a:xfrm>
          <a:prstGeom prst="rect">
            <a:avLst/>
          </a:prstGeom>
          <a:noFill/>
          <a:ln w="9525">
            <a:noFill/>
            <a:miter lim="800000"/>
            <a:headEnd/>
            <a:tailEnd/>
          </a:ln>
        </p:spPr>
      </p:pic>
      <p:pic>
        <p:nvPicPr>
          <p:cNvPr id="237574" name="Picture 6" descr="anon3"/>
          <p:cNvPicPr>
            <a:picLocks noChangeAspect="1" noChangeArrowheads="1"/>
          </p:cNvPicPr>
          <p:nvPr/>
        </p:nvPicPr>
        <p:blipFill>
          <a:blip r:embed="rId6" cstate="print"/>
          <a:srcRect/>
          <a:stretch>
            <a:fillRect/>
          </a:stretch>
        </p:blipFill>
        <p:spPr bwMode="auto">
          <a:xfrm rot="-678596">
            <a:off x="1619250" y="2420938"/>
            <a:ext cx="8239125" cy="3057525"/>
          </a:xfrm>
          <a:prstGeom prst="rect">
            <a:avLst/>
          </a:prstGeom>
          <a:noFill/>
          <a:ln w="9525">
            <a:noFill/>
            <a:miter lim="800000"/>
            <a:headEnd/>
            <a:tailEnd/>
          </a:ln>
        </p:spPr>
      </p:pic>
      <p:pic>
        <p:nvPicPr>
          <p:cNvPr id="237575" name="Picture 7" descr="anon2"/>
          <p:cNvPicPr>
            <a:picLocks noChangeAspect="1" noChangeArrowheads="1"/>
          </p:cNvPicPr>
          <p:nvPr/>
        </p:nvPicPr>
        <p:blipFill>
          <a:blip r:embed="rId7" cstate="print"/>
          <a:srcRect/>
          <a:stretch>
            <a:fillRect/>
          </a:stretch>
        </p:blipFill>
        <p:spPr bwMode="auto">
          <a:xfrm>
            <a:off x="323850" y="5057775"/>
            <a:ext cx="8334375" cy="1800225"/>
          </a:xfrm>
          <a:prstGeom prst="rect">
            <a:avLst/>
          </a:prstGeom>
          <a:noFill/>
          <a:ln w="9525">
            <a:noFill/>
            <a:miter lim="800000"/>
            <a:headEnd/>
            <a:tailEnd/>
          </a:ln>
        </p:spPr>
      </p:pic>
      <p:pic>
        <p:nvPicPr>
          <p:cNvPr id="237576" name="Picture 8" descr="anon6"/>
          <p:cNvPicPr>
            <a:picLocks noChangeAspect="1" noChangeArrowheads="1"/>
          </p:cNvPicPr>
          <p:nvPr/>
        </p:nvPicPr>
        <p:blipFill>
          <a:blip r:embed="rId8" cstate="print"/>
          <a:srcRect/>
          <a:stretch>
            <a:fillRect/>
          </a:stretch>
        </p:blipFill>
        <p:spPr bwMode="auto">
          <a:xfrm>
            <a:off x="0" y="3500438"/>
            <a:ext cx="7686675" cy="2514600"/>
          </a:xfrm>
          <a:prstGeom prst="rect">
            <a:avLst/>
          </a:prstGeom>
          <a:noFill/>
          <a:ln w="9525">
            <a:noFill/>
            <a:miter lim="800000"/>
            <a:headEnd/>
            <a:tailEnd/>
          </a:ln>
        </p:spPr>
      </p:pic>
      <p:pic>
        <p:nvPicPr>
          <p:cNvPr id="237577" name="Picture 9" descr="anon7"/>
          <p:cNvPicPr>
            <a:picLocks noChangeAspect="1" noChangeArrowheads="1"/>
          </p:cNvPicPr>
          <p:nvPr/>
        </p:nvPicPr>
        <p:blipFill>
          <a:blip r:embed="rId9" cstate="print"/>
          <a:srcRect/>
          <a:stretch>
            <a:fillRect/>
          </a:stretch>
        </p:blipFill>
        <p:spPr bwMode="auto">
          <a:xfrm rot="1130888">
            <a:off x="1276350" y="3284538"/>
            <a:ext cx="7867650" cy="2505075"/>
          </a:xfrm>
          <a:prstGeom prst="rect">
            <a:avLst/>
          </a:prstGeom>
          <a:noFill/>
          <a:ln w="9525">
            <a:noFill/>
            <a:miter lim="800000"/>
            <a:headEnd/>
            <a:tailEnd/>
          </a:ln>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119</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75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75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75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75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75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7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10134600" cy="830567"/>
          </a:xfrm>
        </p:spPr>
        <p:txBody>
          <a:bodyPr/>
          <a:lstStyle/>
          <a:p>
            <a:r>
              <a:rPr lang="en-GB" b="1" dirty="0"/>
              <a:t>Estadísticas de los Sistemas Operativos</a:t>
            </a:r>
          </a:p>
        </p:txBody>
      </p:sp>
      <p:graphicFrame>
        <p:nvGraphicFramePr>
          <p:cNvPr id="5" name="Table 4"/>
          <p:cNvGraphicFramePr>
            <a:graphicFrameLocks noGrp="1"/>
          </p:cNvGraphicFramePr>
          <p:nvPr>
            <p:extLst>
              <p:ext uri="{D42A27DB-BD31-4B8C-83A1-F6EECF244321}">
                <p14:modId xmlns:p14="http://schemas.microsoft.com/office/powerpoint/2010/main" val="3259614000"/>
              </p:ext>
            </p:extLst>
          </p:nvPr>
        </p:nvGraphicFramePr>
        <p:xfrm>
          <a:off x="457200" y="1676918"/>
          <a:ext cx="4001090" cy="4549525"/>
        </p:xfrm>
        <a:graphic>
          <a:graphicData uri="http://schemas.openxmlformats.org/drawingml/2006/table">
            <a:tbl>
              <a:tblPr/>
              <a:tblGrid>
                <a:gridCol w="668631">
                  <a:extLst>
                    <a:ext uri="{9D8B030D-6E8A-4147-A177-3AD203B41FA5}">
                      <a16:colId xmlns:a16="http://schemas.microsoft.com/office/drawing/2014/main" val="20000"/>
                    </a:ext>
                  </a:extLst>
                </a:gridCol>
                <a:gridCol w="1801330">
                  <a:extLst>
                    <a:ext uri="{9D8B030D-6E8A-4147-A177-3AD203B41FA5}">
                      <a16:colId xmlns:a16="http://schemas.microsoft.com/office/drawing/2014/main" val="20001"/>
                    </a:ext>
                  </a:extLst>
                </a:gridCol>
                <a:gridCol w="1531129">
                  <a:extLst>
                    <a:ext uri="{9D8B030D-6E8A-4147-A177-3AD203B41FA5}">
                      <a16:colId xmlns:a16="http://schemas.microsoft.com/office/drawing/2014/main" val="20002"/>
                    </a:ext>
                  </a:extLst>
                </a:gridCol>
              </a:tblGrid>
              <a:tr h="205884">
                <a:tc gridSpan="3">
                  <a:txBody>
                    <a:bodyPr/>
                    <a:lstStyle/>
                    <a:p>
                      <a:pPr algn="ctr"/>
                      <a:r>
                        <a:rPr lang="en-GB" sz="2000" b="1" dirty="0"/>
                        <a:t>Enero 2010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63177">
                <a:tc>
                  <a:txBody>
                    <a:bodyPr/>
                    <a:lstStyle/>
                    <a:p>
                      <a:r>
                        <a:rPr lang="en-GB" sz="2000" dirty="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XP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55.08%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531229">
                <a:tc>
                  <a:txBody>
                    <a:bodyPr/>
                    <a:lstStyle/>
                    <a:p>
                      <a:r>
                        <a:rPr lang="en-GB" sz="2000" dirty="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Vista</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20.80%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63177">
                <a:tc>
                  <a:txBody>
                    <a:bodyPr/>
                    <a:lstStyle/>
                    <a:p>
                      <a:r>
                        <a:rPr lang="en-GB" sz="200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9.11%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63177">
                <a:tc>
                  <a:txBody>
                    <a:bodyPr/>
                    <a:lstStyle/>
                    <a:p>
                      <a:r>
                        <a:rPr lang="en-GB"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Mac OS 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7.87%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64869">
                <a:tc>
                  <a:txBody>
                    <a:bodyPr/>
                    <a:lstStyle/>
                    <a:p>
                      <a:r>
                        <a:rPr lang="en-GB"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Linux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1.63%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451772">
                <a:tc>
                  <a:txBody>
                    <a:bodyPr/>
                    <a:lstStyle/>
                    <a:p>
                      <a:r>
                        <a:rPr lang="en-GB" sz="2000" dirty="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2003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1.10%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63177">
                <a:tc>
                  <a:txBody>
                    <a:bodyPr/>
                    <a:lstStyle/>
                    <a:p>
                      <a:r>
                        <a:rPr lang="en-GB"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iPhone</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0.72%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472728">
                <a:tc>
                  <a:txBody>
                    <a:bodyPr/>
                    <a:lstStyle/>
                    <a:p>
                      <a:r>
                        <a:rPr lang="en-GB"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Windows 2000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0.47%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r h="461110">
                <a:tc>
                  <a:txBody>
                    <a:bodyPr/>
                    <a:lstStyle/>
                    <a:p>
                      <a:r>
                        <a:rPr lang="en-GB"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Android</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9"/>
                  </a:ext>
                </a:extLst>
              </a:tr>
              <a:tr h="363177">
                <a:tc>
                  <a:txBody>
                    <a:bodyPr/>
                    <a:lstStyle/>
                    <a:p>
                      <a:r>
                        <a:rPr lang="en-GB" sz="2000" dirty="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a:t>WAP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6" name="Rectangle 5"/>
          <p:cNvSpPr/>
          <p:nvPr/>
        </p:nvSpPr>
        <p:spPr>
          <a:xfrm>
            <a:off x="4950805" y="6550223"/>
            <a:ext cx="4070345" cy="307777"/>
          </a:xfrm>
          <a:prstGeom prst="rect">
            <a:avLst/>
          </a:prstGeom>
        </p:spPr>
        <p:txBody>
          <a:bodyPr wrap="none">
            <a:spAutoFit/>
          </a:bodyPr>
          <a:lstStyle/>
          <a:p>
            <a:r>
              <a:rPr lang="en-GB" sz="1400" dirty="0"/>
              <a:t>Source: http://www.w3counter.com/globalstats.php </a:t>
            </a:r>
          </a:p>
        </p:txBody>
      </p:sp>
      <p:graphicFrame>
        <p:nvGraphicFramePr>
          <p:cNvPr id="7" name="Table 6"/>
          <p:cNvGraphicFramePr>
            <a:graphicFrameLocks noGrp="1"/>
          </p:cNvGraphicFramePr>
          <p:nvPr>
            <p:extLst>
              <p:ext uri="{D42A27DB-BD31-4B8C-83A1-F6EECF244321}">
                <p14:modId xmlns:p14="http://schemas.microsoft.com/office/powerpoint/2010/main" val="2569353324"/>
              </p:ext>
            </p:extLst>
          </p:nvPr>
        </p:nvGraphicFramePr>
        <p:xfrm>
          <a:off x="4723154" y="1676921"/>
          <a:ext cx="4001090" cy="4564351"/>
        </p:xfrm>
        <a:graphic>
          <a:graphicData uri="http://schemas.openxmlformats.org/drawingml/2006/table">
            <a:tbl>
              <a:tblPr/>
              <a:tblGrid>
                <a:gridCol w="498217">
                  <a:extLst>
                    <a:ext uri="{9D8B030D-6E8A-4147-A177-3AD203B41FA5}">
                      <a16:colId xmlns:a16="http://schemas.microsoft.com/office/drawing/2014/main" val="20000"/>
                    </a:ext>
                  </a:extLst>
                </a:gridCol>
                <a:gridCol w="1695794">
                  <a:extLst>
                    <a:ext uri="{9D8B030D-6E8A-4147-A177-3AD203B41FA5}">
                      <a16:colId xmlns:a16="http://schemas.microsoft.com/office/drawing/2014/main" val="20001"/>
                    </a:ext>
                  </a:extLst>
                </a:gridCol>
                <a:gridCol w="1807079">
                  <a:extLst>
                    <a:ext uri="{9D8B030D-6E8A-4147-A177-3AD203B41FA5}">
                      <a16:colId xmlns:a16="http://schemas.microsoft.com/office/drawing/2014/main" val="20002"/>
                    </a:ext>
                  </a:extLst>
                </a:gridCol>
              </a:tblGrid>
              <a:tr h="380809">
                <a:tc gridSpan="3">
                  <a:txBody>
                    <a:bodyPr/>
                    <a:lstStyle/>
                    <a:p>
                      <a:pPr algn="ctr"/>
                      <a:r>
                        <a:rPr lang="en-GB" sz="2000" b="1" dirty="0"/>
                        <a:t>Enero 2017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80809">
                <a:tc>
                  <a:txBody>
                    <a:bodyPr/>
                    <a:lstStyle/>
                    <a:p>
                      <a:r>
                        <a:rPr lang="en-GB" sz="2000" dirty="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dirty="0"/>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1800" kern="1200">
                          <a:solidFill>
                            <a:schemeClr val="tx1"/>
                          </a:solidFill>
                          <a:latin typeface="+mn-lt"/>
                          <a:ea typeface="+mn-ea"/>
                          <a:cs typeface="+mn-cs"/>
                        </a:rPr>
                        <a:t>18.45</a:t>
                      </a:r>
                      <a:r>
                        <a:rPr lang="en-GB" sz="2000" dirty="0"/>
                        <a:t>%</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495721">
                <a:tc>
                  <a:txBody>
                    <a:bodyPr/>
                    <a:lstStyle/>
                    <a:p>
                      <a:r>
                        <a:rPr lang="en-GB" sz="2000" dirty="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fi-FI" sz="2000" dirty="0"/>
                        <a:t>13.79</a:t>
                      </a:r>
                      <a:r>
                        <a:rPr lang="en-GB" sz="2000" dirty="0"/>
                        <a:t>%</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80809">
                <a:tc>
                  <a:txBody>
                    <a:bodyPr/>
                    <a:lstStyle/>
                    <a:p>
                      <a:r>
                        <a:rPr lang="en-GB" sz="2000" dirty="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dirty="0"/>
                        <a:t>Android 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a:t>12.14</a:t>
                      </a:r>
                      <a:r>
                        <a:rPr lang="en-GB" sz="2000" dirty="0"/>
                        <a:t>%</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80809">
                <a:tc>
                  <a:txBody>
                    <a:bodyPr/>
                    <a:lstStyle/>
                    <a:p>
                      <a:r>
                        <a:rPr lang="en-GB"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Android 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a:t>12.11</a:t>
                      </a:r>
                      <a:r>
                        <a:rPr lang="en-GB" sz="2000" dirty="0"/>
                        <a:t>%</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80809">
                <a:tc>
                  <a:txBody>
                    <a:bodyPr/>
                    <a:lstStyle/>
                    <a:p>
                      <a:r>
                        <a:rPr lang="en-GB"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Android 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a:t>10.12</a:t>
                      </a:r>
                      <a:r>
                        <a:rPr lang="en-GB" sz="2000" dirty="0"/>
                        <a:t>%</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457431">
                <a:tc>
                  <a:txBody>
                    <a:bodyPr/>
                    <a:lstStyle/>
                    <a:p>
                      <a:r>
                        <a:rPr lang="en-GB" sz="2000" dirty="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2000" dirty="0"/>
                        <a:t>iOS 10</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9.96%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80809">
                <a:tc>
                  <a:txBody>
                    <a:bodyPr/>
                    <a:lstStyle/>
                    <a:p>
                      <a:r>
                        <a:rPr lang="en-GB"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Windows 8.1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a:t>	4.54</a:t>
                      </a:r>
                      <a:r>
                        <a:rPr lang="en-GB" sz="2000" dirty="0"/>
                        <a:t>%</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478650">
                <a:tc>
                  <a:txBody>
                    <a:bodyPr/>
                    <a:lstStyle/>
                    <a:p>
                      <a:r>
                        <a:rPr lang="en-GB"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Mac OS X	</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a:t>4.45</a:t>
                      </a:r>
                      <a:r>
                        <a:rPr lang="en-GB" sz="2000" dirty="0"/>
                        <a:t>%</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r h="466886">
                <a:tc>
                  <a:txBody>
                    <a:bodyPr/>
                    <a:lstStyle/>
                    <a:p>
                      <a:r>
                        <a:rPr lang="en-GB"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err="1"/>
                        <a:t>Linux</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3.80%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9"/>
                  </a:ext>
                </a:extLst>
              </a:tr>
              <a:tr h="380809">
                <a:tc>
                  <a:txBody>
                    <a:bodyPr/>
                    <a:lstStyle/>
                    <a:p>
                      <a:r>
                        <a:rPr lang="en-GB" sz="2000" dirty="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iOS 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2.64%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12</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24200"/>
            <a:ext cx="2667000" cy="1938992"/>
          </a:xfrm>
          <a:prstGeom prst="rect">
            <a:avLst/>
          </a:prstGeom>
          <a:noFill/>
          <a:ln w="9525">
            <a:noFill/>
            <a:miter lim="800000"/>
            <a:headEnd/>
            <a:tailEnd/>
          </a:ln>
        </p:spPr>
        <p:txBody>
          <a:bodyPr>
            <a:spAutoFit/>
          </a:bodyPr>
          <a:lstStyle/>
          <a:p>
            <a:pPr algn="ctr"/>
            <a:r>
              <a:rPr lang="en-GB" sz="4000" b="1" dirty="0">
                <a:latin typeface="Calibri" pitchFamily="34" charset="0"/>
              </a:rPr>
              <a:t>Dark Web o Internet Oscura</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120</a:t>
            </a:fld>
            <a:endParaRPr lang="en-US" altLang="en-US" sz="1200" dirty="0">
              <a:solidFill>
                <a:srgbClr val="898989"/>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59764"/>
            <a:ext cx="8458200" cy="990600"/>
          </a:xfrm>
          <a:noFill/>
        </p:spPr>
        <p:txBody>
          <a:bodyPr/>
          <a:lstStyle/>
          <a:p>
            <a:pPr eaLnBrk="1" hangingPunct="1"/>
            <a:r>
              <a:rPr lang="en-GB" sz="3600" b="1" dirty="0"/>
              <a:t>Surface web vs. Deep web vs. Dark web</a:t>
            </a:r>
            <a:endParaRPr lang="en-GB" sz="3600" b="1" dirty="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7" name="Picture 9"/>
          <p:cNvPicPr>
            <a:picLocks noChangeAspect="1"/>
          </p:cNvPicPr>
          <p:nvPr/>
        </p:nvPicPr>
        <p:blipFill>
          <a:blip r:embed="rId3"/>
          <a:stretch>
            <a:fillRect/>
          </a:stretch>
        </p:blipFill>
        <p:spPr>
          <a:xfrm>
            <a:off x="1626096" y="1196752"/>
            <a:ext cx="5898232" cy="5308409"/>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121</a:t>
            </a:fld>
            <a:endParaRPr lang="en-US" altLang="en-US" sz="1200" dirty="0">
              <a:solidFill>
                <a:srgbClr val="898989"/>
              </a:solidFill>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611188" y="0"/>
            <a:ext cx="7777162" cy="769441"/>
          </a:xfrm>
          <a:prstGeom prst="rect">
            <a:avLst/>
          </a:prstGeom>
          <a:noFill/>
          <a:ln w="9525">
            <a:noFill/>
            <a:miter lim="800000"/>
            <a:headEnd/>
            <a:tailEnd/>
          </a:ln>
        </p:spPr>
        <p:txBody>
          <a:bodyPr>
            <a:spAutoFit/>
          </a:bodyPr>
          <a:lstStyle/>
          <a:p>
            <a:pPr algn="ctr"/>
            <a:r>
              <a:rPr lang="en-GB" sz="4400" b="1" dirty="0">
                <a:solidFill>
                  <a:schemeClr val="accent1">
                    <a:lumMod val="25000"/>
                  </a:schemeClr>
                </a:solidFill>
                <a:latin typeface="Calibri" pitchFamily="34" charset="0"/>
              </a:rPr>
              <a:t>El Enrutador Cebolla (TOR)</a:t>
            </a: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122</a:t>
            </a:fld>
            <a:endParaRPr lang="en-US" altLang="en-US" sz="1200" dirty="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lc="http://schemas.openxmlformats.org/drawingml/2006/lockedCanvas" xmlns:ma14="http://schemas.microsoft.com/office/mac/drawingml/2011/main" xmlns="" val="1"/>
            </a:ext>
          </a:extLst>
        </p:spPr>
        <p:txBody>
          <a:bodyPr vert="horz" wrap="square" lIns="91440" tIns="45720" rIns="91440" bIns="45720" numCol="1" anchor="t" anchorCtr="0" compatLnSpc="1">
            <a:prstTxWarp prst="textNoShape">
              <a:avLst/>
            </a:prstTxWarp>
            <a:normAutofit fontScale="32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a:t> </a:t>
            </a:r>
            <a:endParaRPr lang="en-US"/>
          </a:p>
          <a:p>
            <a:r>
              <a:rPr lang="en-US" sz="6700"/>
              <a:t>El Enrutador Cebolla (TOR o The Onion Router en Inglés) – Es un sistema de comunicación anónima en la Internet de mediados de los 90. </a:t>
            </a:r>
          </a:p>
          <a:p>
            <a:r>
              <a:rPr lang="en-US" sz="6700"/>
              <a:t>Objetivo principal – uso militar pero también </a:t>
            </a:r>
          </a:p>
          <a:p>
            <a:r>
              <a:rPr lang="en-US" sz="6700"/>
              <a:t>una manera para evadir la censura </a:t>
            </a:r>
          </a:p>
          <a:p>
            <a:r>
              <a:rPr lang="en-US" sz="6700"/>
              <a:t>adecuado para obtener los informes anónimos/datos/información de los periodistas</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r>
              <a:rPr lang="en-GB" b="1" dirty="0"/>
              <a:t>TOR </a:t>
            </a:r>
            <a:r>
              <a:rPr lang="mr-IN" b="1" dirty="0"/>
              <a:t>–</a:t>
            </a:r>
            <a:r>
              <a:rPr lang="en-GB" b="1" dirty="0"/>
              <a:t> </a:t>
            </a:r>
            <a:r>
              <a:rPr lang="en-US" b="1"/>
              <a:t>¿</a:t>
            </a:r>
            <a:r>
              <a:rPr lang="en-GB" b="1" dirty="0"/>
              <a:t>Cómo funciona?</a:t>
            </a:r>
            <a:endParaRPr lang="en-GB" b="1" dirty="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123</a:t>
            </a:fld>
            <a:endParaRPr lang="en-US" altLang="en-US" sz="1200" dirty="0">
              <a:solidFill>
                <a:srgbClr val="898989"/>
              </a:solidFill>
            </a:endParaRPr>
          </a:p>
        </p:txBody>
      </p:sp>
    </p:spTree>
    <p:extLst>
      <p:ext uri="{BB962C8B-B14F-4D97-AF65-F5344CB8AC3E}">
        <p14:creationId xmlns:p14="http://schemas.microsoft.com/office/powerpoint/2010/main" val="111873120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755422"/>
          </a:xfrm>
          <a:prstGeom prst="rect">
            <a:avLst/>
          </a:prstGeom>
          <a:noFill/>
          <a:ln w="9525">
            <a:noFill/>
            <a:miter lim="800000"/>
            <a:headEnd/>
            <a:tailEnd/>
          </a:ln>
        </p:spPr>
        <p:txBody>
          <a:bodyPr wrap="square">
            <a:spAutoFit/>
          </a:bodyPr>
          <a:lstStyle/>
          <a:p>
            <a:r>
              <a:rPr lang="en-US" sz="2400"/>
              <a:t>Los servicios TOR ocultos consisten en: </a:t>
            </a:r>
          </a:p>
          <a:p>
            <a:endParaRPr lang="en-US" sz="2400"/>
          </a:p>
          <a:p>
            <a:pPr marL="342900" lvl="0" indent="-342900">
              <a:buFont typeface="Arial" panose="020B0604020202020204" pitchFamily="34" charset="0"/>
              <a:buChar char="•"/>
            </a:pPr>
            <a:r>
              <a:rPr lang="en-US" sz="2400"/>
              <a:t>Directorios, portales e información</a:t>
            </a:r>
          </a:p>
          <a:p>
            <a:pPr marL="342900" lvl="0" indent="-342900">
              <a:buFont typeface="Arial" panose="020B0604020202020204" pitchFamily="34" charset="0"/>
              <a:buChar char="•"/>
            </a:pPr>
            <a:r>
              <a:rPr lang="en-US" sz="2400"/>
              <a:t>Motores de búsqueda </a:t>
            </a:r>
          </a:p>
          <a:p>
            <a:pPr marL="342900" lvl="0" indent="-342900">
              <a:buFont typeface="Arial" panose="020B0604020202020204" pitchFamily="34" charset="0"/>
              <a:buChar char="•"/>
            </a:pPr>
            <a:r>
              <a:rPr lang="en-US" sz="2400"/>
              <a:t>Almacenamiento de archivos </a:t>
            </a:r>
          </a:p>
          <a:p>
            <a:pPr marL="342900" lvl="0" indent="-342900">
              <a:buFont typeface="Arial" panose="020B0604020202020204" pitchFamily="34" charset="0"/>
              <a:buChar char="•"/>
            </a:pPr>
            <a:r>
              <a:rPr lang="en-US" sz="2400"/>
              <a:t>Compartimiento de archivos entre pares</a:t>
            </a:r>
          </a:p>
          <a:p>
            <a:pPr marL="342900" lvl="0" indent="-342900">
              <a:buFont typeface="Arial" panose="020B0604020202020204" pitchFamily="34" charset="0"/>
              <a:buChar char="•"/>
            </a:pPr>
            <a:r>
              <a:rPr lang="en-US" sz="2400"/>
              <a:t>Medios de comunicación</a:t>
            </a:r>
          </a:p>
          <a:p>
            <a:pPr marL="342900" lvl="0" indent="-342900">
              <a:buFont typeface="Arial" panose="020B0604020202020204" pitchFamily="34" charset="0"/>
              <a:buChar char="•"/>
            </a:pPr>
            <a:r>
              <a:rPr lang="en-US" sz="2400"/>
              <a:t>E-mail o correo electrónico </a:t>
            </a:r>
          </a:p>
          <a:p>
            <a:pPr marL="342900" lvl="0" indent="-342900">
              <a:buFont typeface="Arial" panose="020B0604020202020204" pitchFamily="34" charset="0"/>
              <a:buChar char="•"/>
            </a:pPr>
            <a:r>
              <a:rPr lang="en-US" sz="2400"/>
              <a:t>Mensajería instantánea </a:t>
            </a:r>
          </a:p>
          <a:p>
            <a:pPr marL="342900" lvl="0" indent="-342900">
              <a:buFont typeface="Arial" panose="020B0604020202020204" pitchFamily="34" charset="0"/>
              <a:buChar char="•"/>
            </a:pPr>
            <a:r>
              <a:rPr lang="en-US" sz="2400"/>
              <a:t>Lugares de Mercado (especialmente para materiales ilegales y servicios) </a:t>
            </a:r>
          </a:p>
          <a:p>
            <a:pPr marL="342900" lvl="0" indent="-342900">
              <a:buFont typeface="Arial" panose="020B0604020202020204" pitchFamily="34" charset="0"/>
              <a:buChar char="•"/>
            </a:pPr>
            <a:r>
              <a:rPr lang="en-US" sz="2400"/>
              <a:t>Noticias, denunciantes de prácticas ilegales, y archivos de archivos de documentos </a:t>
            </a:r>
          </a:p>
          <a:p>
            <a:pPr marL="342900" lvl="0" indent="-342900">
              <a:buFont typeface="Arial" panose="020B0604020202020204" pitchFamily="34" charset="0"/>
              <a:buChar char="•"/>
            </a:pPr>
            <a:r>
              <a:rPr lang="en-US" sz="2400"/>
              <a:t>Pornografía</a:t>
            </a:r>
          </a:p>
          <a:p>
            <a:pPr marL="457200" indent="-457200">
              <a:buFont typeface="Arial"/>
              <a:buChar char="•"/>
            </a:pPr>
            <a:endParaRPr lang="de-DE" sz="3200">
              <a:effectLst/>
            </a:endParaRP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a:t>Servicios ocultos (TOR)</a:t>
            </a:r>
            <a:endParaRPr lang="en-GB" b="1" dirty="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124</a:t>
            </a:fld>
            <a:endParaRPr lang="en-US" altLang="en-US" sz="1200" dirty="0">
              <a:solidFill>
                <a:srgbClr val="898989"/>
              </a:solidFill>
            </a:endParaRPr>
          </a:p>
        </p:txBody>
      </p:sp>
    </p:spTree>
    <p:extLst>
      <p:ext uri="{BB962C8B-B14F-4D97-AF65-F5344CB8AC3E}">
        <p14:creationId xmlns:p14="http://schemas.microsoft.com/office/powerpoint/2010/main" val="202898821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r>
              <a:rPr lang="en-GB" b="1" dirty="0"/>
              <a:t>Servicios ocultos (TOR)</a:t>
            </a:r>
            <a:endParaRPr lang="en-GB" b="1" dirty="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196752"/>
            <a:ext cx="8229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fontScale="77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dirty="0">
                <a:latin typeface="Verdana"/>
                <a:cs typeface="Verdana"/>
              </a:rPr>
              <a:t>Domain .onion</a:t>
            </a:r>
          </a:p>
          <a:p>
            <a:pPr>
              <a:lnSpc>
                <a:spcPct val="120000"/>
              </a:lnSpc>
              <a:spcBef>
                <a:spcPts val="600"/>
              </a:spcBef>
              <a:spcAft>
                <a:spcPts val="600"/>
              </a:spcAft>
            </a:pPr>
            <a:endParaRPr lang="en-US" dirty="0">
              <a:latin typeface="Verdana"/>
              <a:cs typeface="Verdana"/>
            </a:endParaRPr>
          </a:p>
        </p:txBody>
      </p:sp>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645701"/>
            <a:ext cx="4464495" cy="266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5"/>
          <p:cNvPicPr>
            <a:picLocks noChangeAspect="1"/>
          </p:cNvPicPr>
          <p:nvPr/>
        </p:nvPicPr>
        <p:blipFill>
          <a:blip r:embed="rId4"/>
          <a:stretch>
            <a:fillRect/>
          </a:stretch>
        </p:blipFill>
        <p:spPr>
          <a:xfrm>
            <a:off x="251520" y="2204864"/>
            <a:ext cx="5015643" cy="3473095"/>
          </a:xfrm>
          <a:prstGeom prst="rect">
            <a:avLst/>
          </a:prstGeom>
          <a:ln>
            <a:solidFill>
              <a:schemeClr val="tx1">
                <a:lumMod val="50000"/>
                <a:lumOff val="50000"/>
              </a:schemeClr>
            </a:solidFill>
          </a:ln>
        </p:spPr>
      </p:pic>
      <p:pic>
        <p:nvPicPr>
          <p:cNvPr id="8" name="Picture 24"/>
          <p:cNvPicPr>
            <a:picLocks noChangeAspect="1"/>
          </p:cNvPicPr>
          <p:nvPr/>
        </p:nvPicPr>
        <p:blipFill rotWithShape="1">
          <a:blip r:embed="rId5"/>
          <a:srcRect l="-179" t="2803" r="31175" b="10272"/>
          <a:stretch/>
        </p:blipFill>
        <p:spPr>
          <a:xfrm>
            <a:off x="3950732" y="1485462"/>
            <a:ext cx="4986489" cy="2952328"/>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125</a:t>
            </a:fld>
            <a:endParaRPr lang="en-US" altLang="en-US" sz="1200" dirty="0">
              <a:solidFill>
                <a:srgbClr val="898989"/>
              </a:solidFill>
            </a:endParaRPr>
          </a:p>
        </p:txBody>
      </p:sp>
    </p:spTree>
    <p:extLst>
      <p:ext uri="{BB962C8B-B14F-4D97-AF65-F5344CB8AC3E}">
        <p14:creationId xmlns:p14="http://schemas.microsoft.com/office/powerpoint/2010/main" val="169708991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693866"/>
          </a:xfrm>
          <a:prstGeom prst="rect">
            <a:avLst/>
          </a:prstGeom>
          <a:noFill/>
          <a:ln w="9525">
            <a:noFill/>
            <a:miter lim="800000"/>
            <a:headEnd/>
            <a:tailEnd/>
          </a:ln>
        </p:spPr>
        <p:txBody>
          <a:bodyPr wrap="square">
            <a:spAutoFit/>
          </a:bodyPr>
          <a:lstStyle/>
          <a:p>
            <a:pPr marL="457200" indent="-457200">
              <a:buFont typeface="Arial" panose="020B0604020202020204" pitchFamily="34" charset="0"/>
              <a:buChar char="•"/>
            </a:pPr>
            <a:r>
              <a:rPr lang="en-US" sz="2800"/>
              <a:t>El anonimato de la red oscura o </a:t>
            </a:r>
            <a:r>
              <a:rPr lang="en-US" sz="2800" i="1"/>
              <a:t>Darknet</a:t>
            </a:r>
            <a:r>
              <a:rPr lang="en-US" sz="2800"/>
              <a:t> atrajo a comerciantes y clientes que comerciaban material ilegal y servicios como:</a:t>
            </a:r>
          </a:p>
          <a:p>
            <a:pPr marL="457200" lvl="0" indent="-457200">
              <a:buFont typeface="Arial" panose="020B0604020202020204" pitchFamily="34" charset="0"/>
              <a:buChar char="•"/>
            </a:pPr>
            <a:r>
              <a:rPr lang="en-US" sz="2800"/>
              <a:t>Armas</a:t>
            </a:r>
          </a:p>
          <a:p>
            <a:pPr marL="457200" lvl="0" indent="-457200">
              <a:buFont typeface="Arial" panose="020B0604020202020204" pitchFamily="34" charset="0"/>
              <a:buChar char="•"/>
            </a:pPr>
            <a:r>
              <a:rPr lang="en-US" sz="2800"/>
              <a:t>Drogas</a:t>
            </a:r>
          </a:p>
          <a:p>
            <a:pPr marL="457200" lvl="0" indent="-457200">
              <a:buFont typeface="Arial" panose="020B0604020202020204" pitchFamily="34" charset="0"/>
              <a:buChar char="•"/>
            </a:pPr>
            <a:r>
              <a:rPr lang="en-US" sz="2800"/>
              <a:t>Dinero falso</a:t>
            </a:r>
          </a:p>
          <a:p>
            <a:pPr marL="457200" lvl="0" indent="-457200">
              <a:buFont typeface="Arial" panose="020B0604020202020204" pitchFamily="34" charset="0"/>
              <a:buChar char="•"/>
            </a:pPr>
            <a:r>
              <a:rPr lang="en-US" sz="2800"/>
              <a:t>Tarjetas de identificación falsas, identidades robadas</a:t>
            </a:r>
          </a:p>
          <a:p>
            <a:pPr marL="457200" lvl="0" indent="-457200">
              <a:buFont typeface="Arial" panose="020B0604020202020204" pitchFamily="34" charset="0"/>
              <a:buChar char="•"/>
            </a:pPr>
            <a:r>
              <a:rPr lang="en-US" sz="2800"/>
              <a:t>Botnets, servicios de piratería informática </a:t>
            </a:r>
          </a:p>
          <a:p>
            <a:pPr marL="457200" lvl="0" indent="-457200">
              <a:buFont typeface="Arial" panose="020B0604020202020204" pitchFamily="34" charset="0"/>
              <a:buChar char="•"/>
            </a:pPr>
            <a:r>
              <a:rPr lang="en-US" sz="2800"/>
              <a:t>Pornografía y material relacionado con el abuso sexual infantil , incluso servicios de “abuso de niños” </a:t>
            </a:r>
          </a:p>
          <a:p>
            <a:pPr marL="457200" indent="-457200">
              <a:buFont typeface="Arial" panose="020B0604020202020204" pitchFamily="34" charset="0"/>
              <a:buChar char="•"/>
            </a:pPr>
            <a:r>
              <a:rPr lang="en-US" sz="2800"/>
              <a:t>Asesinos a sueldos y muchos más….</a:t>
            </a: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a:t>Relevancia de la Red Oscura</a:t>
            </a:r>
            <a:endParaRPr lang="en-GB" b="1" dirty="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126</a:t>
            </a:fld>
            <a:endParaRPr lang="en-US" altLang="en-US" sz="1200" dirty="0">
              <a:solidFill>
                <a:srgbClr val="898989"/>
              </a:solidFill>
            </a:endParaRPr>
          </a:p>
        </p:txBody>
      </p:sp>
    </p:spTree>
    <p:extLst>
      <p:ext uri="{BB962C8B-B14F-4D97-AF65-F5344CB8AC3E}">
        <p14:creationId xmlns:p14="http://schemas.microsoft.com/office/powerpoint/2010/main" val="30050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90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902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902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902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a:t>Investigar los retos </a:t>
            </a:r>
            <a:endParaRPr lang="en-GB" b="1" dirty="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162050"/>
            <a:ext cx="8229600" cy="449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fontScale="925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El desafio más grande es el anonimato </a:t>
            </a:r>
          </a:p>
          <a:p>
            <a:pPr marL="0" indent="0">
              <a:buNone/>
            </a:pPr>
            <a:endParaRPr lang="en-US"/>
          </a:p>
          <a:p>
            <a:r>
              <a:rPr lang="en-US"/>
              <a:t>No hay indexación para los servicios ocultos </a:t>
            </a:r>
            <a:r>
              <a:rPr lang="en-US">
                <a:sym typeface="Wingdings" pitchFamily="2" charset="2"/>
              </a:rPr>
              <a:t></a:t>
            </a:r>
            <a:r>
              <a:rPr lang="en-US"/>
              <a:t> Ninguna herramienta de búsqueda </a:t>
            </a:r>
          </a:p>
          <a:p>
            <a:endParaRPr lang="en-US"/>
          </a:p>
          <a:p>
            <a:r>
              <a:rPr lang="en-US"/>
              <a:t>Alto índice de volatilidad en los mercados ocultos </a:t>
            </a:r>
          </a:p>
          <a:p>
            <a:pPr marL="0" indent="0">
              <a:buNone/>
            </a:pPr>
            <a:endParaRPr lang="en-US"/>
          </a:p>
          <a:p>
            <a:r>
              <a:rPr lang="en-US"/>
              <a:t>Es casi imposible volver a localizar el tráfico </a:t>
            </a:r>
          </a:p>
        </p:txBody>
      </p:sp>
      <p:sp>
        <p:nvSpPr>
          <p:cNvPr id="3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127</a:t>
            </a:fld>
            <a:endParaRPr lang="en-US" altLang="en-US" sz="1200" dirty="0">
              <a:solidFill>
                <a:srgbClr val="898989"/>
              </a:solidFill>
            </a:endParaRPr>
          </a:p>
        </p:txBody>
      </p:sp>
    </p:spTree>
    <p:extLst>
      <p:ext uri="{BB962C8B-B14F-4D97-AF65-F5344CB8AC3E}">
        <p14:creationId xmlns:p14="http://schemas.microsoft.com/office/powerpoint/2010/main" val="36954619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210931" y="3124200"/>
            <a:ext cx="3069284" cy="1200329"/>
          </a:xfrm>
          <a:prstGeom prst="rect">
            <a:avLst/>
          </a:prstGeom>
          <a:noFill/>
          <a:ln w="9525">
            <a:noFill/>
            <a:miter lim="800000"/>
            <a:headEnd/>
            <a:tailEnd/>
          </a:ln>
        </p:spPr>
        <p:txBody>
          <a:bodyPr wrap="square">
            <a:spAutoFit/>
          </a:bodyPr>
          <a:lstStyle/>
          <a:p>
            <a:pPr algn="ctr"/>
            <a:r>
              <a:rPr lang="en-GB" sz="3600" b="1" dirty="0">
                <a:latin typeface="Calibri" pitchFamily="34" charset="0"/>
              </a:rPr>
              <a:t>E-MAIL ANÓNIMO</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128</a:t>
            </a:fld>
            <a:endParaRPr lang="en-US" altLang="en-US" sz="1200" dirty="0">
              <a:solidFill>
                <a:srgbClr val="898989"/>
              </a:solidFill>
            </a:endParaRPr>
          </a:p>
        </p:txBody>
      </p:sp>
    </p:spTree>
    <p:extLst>
      <p:ext uri="{BB962C8B-B14F-4D97-AF65-F5344CB8AC3E}">
        <p14:creationId xmlns:p14="http://schemas.microsoft.com/office/powerpoint/2010/main" val="172481089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468313" y="990600"/>
            <a:ext cx="8088312" cy="5262979"/>
          </a:xfrm>
          <a:prstGeom prst="rect">
            <a:avLst/>
          </a:prstGeom>
          <a:noFill/>
          <a:ln w="9525">
            <a:noFill/>
            <a:miter lim="800000"/>
            <a:headEnd/>
            <a:tailEnd/>
          </a:ln>
        </p:spPr>
        <p:txBody>
          <a:bodyPr wrap="square">
            <a:spAutoFit/>
          </a:bodyPr>
          <a:lstStyle/>
          <a:p>
            <a:r>
              <a:rPr lang="en-US" sz="2800"/>
              <a:t>Ofrecerle el servicio de enviar correo anónimo: </a:t>
            </a:r>
          </a:p>
          <a:p>
            <a:r>
              <a:rPr lang="en-US" sz="2800"/>
              <a:t>El servicio es completamente anónimo.  El servicio no verifica o no almacena los datos suyos.  </a:t>
            </a:r>
          </a:p>
          <a:p>
            <a:r>
              <a:rPr lang="en-US" sz="2800"/>
              <a:t> </a:t>
            </a:r>
          </a:p>
          <a:p>
            <a:r>
              <a:rPr lang="en-US" sz="2800"/>
              <a:t>Copias de cartas y cualquier de los archivos que no se almacenan en el servidor </a:t>
            </a:r>
          </a:p>
          <a:p>
            <a:r>
              <a:rPr lang="en-US" sz="2800"/>
              <a:t>El servicio es completamente gratis </a:t>
            </a:r>
          </a:p>
          <a:p>
            <a:r>
              <a:rPr lang="en-US" sz="2800"/>
              <a:t> </a:t>
            </a:r>
          </a:p>
          <a:p>
            <a:r>
              <a:rPr lang="en-US" sz="2800"/>
              <a:t>Ejemplos: </a:t>
            </a:r>
          </a:p>
          <a:p>
            <a:pPr lvl="1"/>
            <a:r>
              <a:rPr lang="en-GB" sz="2800"/>
              <a:t>  cotse.com</a:t>
            </a:r>
            <a:endParaRPr lang="en-US" sz="2800"/>
          </a:p>
          <a:p>
            <a:pPr lvl="1"/>
            <a:r>
              <a:rPr lang="en-GB" sz="2800"/>
              <a:t>  anonymizer.com</a:t>
            </a:r>
            <a:endParaRPr lang="en-US" sz="2800"/>
          </a:p>
          <a:p>
            <a:pPr lvl="1"/>
            <a:r>
              <a:rPr lang="en-GB" sz="2800"/>
              <a:t>  hushmail.com</a:t>
            </a:r>
            <a:endParaRPr lang="en-US" sz="2800"/>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en-GB" dirty="0"/>
              <a:t> </a:t>
            </a:r>
            <a:r>
              <a:rPr lang="en-GB" b="1" dirty="0">
                <a:solidFill>
                  <a:schemeClr val="accent1">
                    <a:lumMod val="25000"/>
                  </a:schemeClr>
                </a:solidFill>
                <a:latin typeface="Calibri" pitchFamily="34" charset="0"/>
              </a:rPr>
              <a:t>Servicios de e-mail anónimos</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129</a:t>
            </a:fld>
            <a:endParaRPr lang="en-US" altLang="en-US" sz="1200" dirty="0">
              <a:solidFill>
                <a:srgbClr val="898989"/>
              </a:solidFill>
            </a:endParaRPr>
          </a:p>
        </p:txBody>
      </p:sp>
    </p:spTree>
    <p:extLst>
      <p:ext uri="{BB962C8B-B14F-4D97-AF65-F5344CB8AC3E}">
        <p14:creationId xmlns:p14="http://schemas.microsoft.com/office/powerpoint/2010/main" val="358879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90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902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902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9026">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29026">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129026">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12902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82738" y="1"/>
            <a:ext cx="5675312" cy="1219200"/>
          </a:xfrm>
        </p:spPr>
        <p:txBody>
          <a:bodyPr/>
          <a:lstStyle/>
          <a:p>
            <a:pPr eaLnBrk="1" hangingPunct="1"/>
            <a:r>
              <a:rPr lang="en-GB" b="1" dirty="0">
                <a:solidFill>
                  <a:schemeClr val="accent1">
                    <a:lumMod val="25000"/>
                  </a:schemeClr>
                </a:solidFill>
                <a:latin typeface="Calibri" pitchFamily="34" charset="0"/>
              </a:rPr>
              <a:t>Navegadores de web</a:t>
            </a:r>
          </a:p>
        </p:txBody>
      </p:sp>
      <p:pic>
        <p:nvPicPr>
          <p:cNvPr id="6147" name="Picture 3" descr="wiring_page"/>
          <p:cNvPicPr>
            <a:picLocks noGrp="1" noChangeAspect="1" noChangeArrowheads="1"/>
          </p:cNvPicPr>
          <p:nvPr>
            <p:ph sz="quarter" idx="1"/>
          </p:nvPr>
        </p:nvPicPr>
        <p:blipFill>
          <a:blip r:embed="rId4" cstate="print"/>
          <a:srcRect/>
          <a:stretch>
            <a:fillRect/>
          </a:stretch>
        </p:blipFill>
        <p:spPr>
          <a:xfrm>
            <a:off x="7000875" y="214313"/>
            <a:ext cx="1714500" cy="3030537"/>
          </a:xfrm>
        </p:spPr>
      </p:pic>
      <p:pic>
        <p:nvPicPr>
          <p:cNvPr id="6148" name="Picture 4" descr="browsers"/>
          <p:cNvPicPr>
            <a:picLocks noGrp="1" noChangeAspect="1" noChangeArrowheads="1"/>
          </p:cNvPicPr>
          <p:nvPr>
            <p:ph sz="quarter" idx="2"/>
          </p:nvPr>
        </p:nvPicPr>
        <p:blipFill>
          <a:blip r:embed="rId5" cstate="print"/>
          <a:srcRect/>
          <a:stretch>
            <a:fillRect/>
          </a:stretch>
        </p:blipFill>
        <p:spPr>
          <a:xfrm>
            <a:off x="250825" y="188913"/>
            <a:ext cx="1806575" cy="2143125"/>
          </a:xfrm>
        </p:spPr>
      </p:pic>
      <p:pic>
        <p:nvPicPr>
          <p:cNvPr id="6150" name="Picture 6" descr="opera"/>
          <p:cNvPicPr>
            <a:picLocks noChangeAspect="1" noChangeArrowheads="1"/>
          </p:cNvPicPr>
          <p:nvPr/>
        </p:nvPicPr>
        <p:blipFill>
          <a:blip r:embed="rId6" cstate="print"/>
          <a:srcRect/>
          <a:stretch>
            <a:fillRect/>
          </a:stretch>
        </p:blipFill>
        <p:spPr bwMode="auto">
          <a:xfrm>
            <a:off x="3500438" y="5429250"/>
            <a:ext cx="1943100" cy="742950"/>
          </a:xfrm>
          <a:prstGeom prst="rect">
            <a:avLst/>
          </a:prstGeom>
          <a:noFill/>
          <a:ln w="9525">
            <a:noFill/>
            <a:miter lim="800000"/>
            <a:headEnd/>
            <a:tailEnd/>
          </a:ln>
        </p:spPr>
      </p:pic>
      <p:pic>
        <p:nvPicPr>
          <p:cNvPr id="6151" name="Picture 8" descr="mozilla logo">
            <a:hlinkClick r:id="rId7" tooltip="Return to home page"/>
          </p:cNvPr>
          <p:cNvPicPr>
            <a:picLocks noChangeAspect="1" noChangeArrowheads="1"/>
          </p:cNvPicPr>
          <p:nvPr/>
        </p:nvPicPr>
        <p:blipFill>
          <a:blip r:embed="rId8" cstate="print"/>
          <a:srcRect/>
          <a:stretch>
            <a:fillRect/>
          </a:stretch>
        </p:blipFill>
        <p:spPr bwMode="auto">
          <a:xfrm>
            <a:off x="6288881" y="5060600"/>
            <a:ext cx="2487613" cy="1177925"/>
          </a:xfrm>
          <a:prstGeom prst="rect">
            <a:avLst/>
          </a:prstGeom>
          <a:noFill/>
          <a:ln w="9525">
            <a:noFill/>
            <a:miter lim="800000"/>
            <a:headEnd/>
            <a:tailEnd/>
          </a:ln>
        </p:spPr>
      </p:pic>
      <p:pic>
        <p:nvPicPr>
          <p:cNvPr id="6152" name="Picture 9" descr="galeon">
            <a:hlinkClick r:id="rId9"/>
          </p:cNvPr>
          <p:cNvPicPr>
            <a:picLocks noChangeAspect="1" noChangeArrowheads="1"/>
          </p:cNvPicPr>
          <p:nvPr/>
        </p:nvPicPr>
        <p:blipFill>
          <a:blip r:embed="rId10" cstate="print"/>
          <a:srcRect/>
          <a:stretch>
            <a:fillRect/>
          </a:stretch>
        </p:blipFill>
        <p:spPr bwMode="auto">
          <a:xfrm>
            <a:off x="762000" y="5707063"/>
            <a:ext cx="1150938" cy="1150937"/>
          </a:xfrm>
          <a:prstGeom prst="rect">
            <a:avLst/>
          </a:prstGeom>
          <a:noFill/>
          <a:ln w="9525">
            <a:noFill/>
            <a:miter lim="800000"/>
            <a:headEnd/>
            <a:tailEnd/>
          </a:ln>
        </p:spPr>
      </p:pic>
      <p:pic>
        <p:nvPicPr>
          <p:cNvPr id="6153" name="Picture 10" descr="Web Icon">
            <a:hlinkClick r:id="rId11"/>
          </p:cNvPr>
          <p:cNvPicPr>
            <a:picLocks noChangeAspect="1" noChangeArrowheads="1"/>
          </p:cNvPicPr>
          <p:nvPr/>
        </p:nvPicPr>
        <p:blipFill>
          <a:blip r:embed="rId12" cstate="print"/>
          <a:srcRect/>
          <a:stretch>
            <a:fillRect/>
          </a:stretch>
        </p:blipFill>
        <p:spPr bwMode="auto">
          <a:xfrm>
            <a:off x="214313" y="4357688"/>
            <a:ext cx="1368425" cy="1368425"/>
          </a:xfrm>
          <a:prstGeom prst="rect">
            <a:avLst/>
          </a:prstGeom>
          <a:noFill/>
          <a:ln w="9525">
            <a:noFill/>
            <a:miter lim="800000"/>
            <a:headEnd/>
            <a:tailEnd/>
          </a:ln>
        </p:spPr>
      </p:pic>
      <p:pic>
        <p:nvPicPr>
          <p:cNvPr id="6154" name="Picture 12" descr="product-front-mozilla"/>
          <p:cNvPicPr>
            <a:picLocks noChangeAspect="1" noChangeArrowheads="1"/>
          </p:cNvPicPr>
          <p:nvPr/>
        </p:nvPicPr>
        <p:blipFill>
          <a:blip r:embed="rId13" cstate="print"/>
          <a:srcRect/>
          <a:stretch>
            <a:fillRect/>
          </a:stretch>
        </p:blipFill>
        <p:spPr bwMode="auto">
          <a:xfrm>
            <a:off x="5670605" y="4495800"/>
            <a:ext cx="762000" cy="762000"/>
          </a:xfrm>
          <a:prstGeom prst="rect">
            <a:avLst/>
          </a:prstGeom>
          <a:noFill/>
          <a:ln w="9525">
            <a:noFill/>
            <a:miter lim="800000"/>
            <a:headEnd/>
            <a:tailEnd/>
          </a:ln>
        </p:spPr>
      </p:pic>
      <p:pic>
        <p:nvPicPr>
          <p:cNvPr id="6155" name="Picture 2" descr="C:\Users\Jim\AppData\Local\Temp\scl2.PNG"/>
          <p:cNvPicPr>
            <a:picLocks noChangeAspect="1" noChangeArrowheads="1"/>
          </p:cNvPicPr>
          <p:nvPr/>
        </p:nvPicPr>
        <p:blipFill>
          <a:blip r:embed="rId14" cstate="print"/>
          <a:srcRect/>
          <a:stretch>
            <a:fillRect/>
          </a:stretch>
        </p:blipFill>
        <p:spPr bwMode="auto">
          <a:xfrm>
            <a:off x="214313" y="2428875"/>
            <a:ext cx="1092200" cy="1038225"/>
          </a:xfrm>
          <a:prstGeom prst="rect">
            <a:avLst/>
          </a:prstGeom>
          <a:noFill/>
          <a:ln w="9525">
            <a:noFill/>
            <a:miter lim="800000"/>
            <a:headEnd/>
            <a:tailEnd/>
          </a:ln>
        </p:spPr>
      </p:pic>
      <p:pic>
        <p:nvPicPr>
          <p:cNvPr id="6156" name="Picture 14" descr="C:\Users\Jim\AppData\Local\Temp\scl1.PNG"/>
          <p:cNvPicPr>
            <a:picLocks noChangeAspect="1" noChangeArrowheads="1"/>
          </p:cNvPicPr>
          <p:nvPr/>
        </p:nvPicPr>
        <p:blipFill>
          <a:blip r:embed="rId15" cstate="print"/>
          <a:srcRect/>
          <a:stretch>
            <a:fillRect/>
          </a:stretch>
        </p:blipFill>
        <p:spPr bwMode="auto">
          <a:xfrm>
            <a:off x="1285875" y="3429000"/>
            <a:ext cx="1357313" cy="1290638"/>
          </a:xfrm>
          <a:prstGeom prst="rect">
            <a:avLst/>
          </a:prstGeom>
          <a:noFill/>
          <a:ln w="9525">
            <a:noFill/>
            <a:miter lim="800000"/>
            <a:headEnd/>
            <a:tailEnd/>
          </a:ln>
        </p:spPr>
      </p:pic>
      <p:pic>
        <p:nvPicPr>
          <p:cNvPr id="6157" name="Picture 18" descr="C:\Users\Jim\AppData\Local\Temp\scl3.PNG"/>
          <p:cNvPicPr>
            <a:picLocks noChangeAspect="1" noChangeArrowheads="1"/>
          </p:cNvPicPr>
          <p:nvPr/>
        </p:nvPicPr>
        <p:blipFill>
          <a:blip r:embed="rId16" cstate="print"/>
          <a:srcRect/>
          <a:stretch>
            <a:fillRect/>
          </a:stretch>
        </p:blipFill>
        <p:spPr bwMode="auto">
          <a:xfrm>
            <a:off x="2057400" y="4852988"/>
            <a:ext cx="1500187" cy="2005012"/>
          </a:xfrm>
          <a:prstGeom prst="rect">
            <a:avLst/>
          </a:prstGeom>
          <a:noFill/>
          <a:ln w="9525">
            <a:noFill/>
            <a:miter lim="800000"/>
            <a:headEnd/>
            <a:tailEnd/>
          </a:ln>
        </p:spPr>
      </p:pic>
      <p:pic>
        <p:nvPicPr>
          <p:cNvPr id="6158" name="Picture 20" descr="C:\Users\Jim\AppData\Local\Temp\scl4.PNG"/>
          <p:cNvPicPr>
            <a:picLocks noChangeAspect="1" noChangeArrowheads="1"/>
          </p:cNvPicPr>
          <p:nvPr/>
        </p:nvPicPr>
        <p:blipFill>
          <a:blip r:embed="rId17" cstate="print"/>
          <a:srcRect/>
          <a:stretch>
            <a:fillRect/>
          </a:stretch>
        </p:blipFill>
        <p:spPr bwMode="auto">
          <a:xfrm>
            <a:off x="6500813" y="3357563"/>
            <a:ext cx="1296987" cy="1182687"/>
          </a:xfrm>
          <a:prstGeom prst="rect">
            <a:avLst/>
          </a:prstGeom>
          <a:noFill/>
          <a:ln w="9525">
            <a:noFill/>
            <a:miter lim="800000"/>
            <a:headEnd/>
            <a:tailEnd/>
          </a:ln>
        </p:spPr>
      </p:pic>
      <p:pic>
        <p:nvPicPr>
          <p:cNvPr id="6159" name="Picture 22" descr="C:\Users\Jim\AppData\Local\Temp\scl5.PNG"/>
          <p:cNvPicPr>
            <a:picLocks noChangeAspect="1" noChangeArrowheads="1"/>
          </p:cNvPicPr>
          <p:nvPr/>
        </p:nvPicPr>
        <p:blipFill>
          <a:blip r:embed="rId18" cstate="print"/>
          <a:srcRect/>
          <a:stretch>
            <a:fillRect/>
          </a:stretch>
        </p:blipFill>
        <p:spPr bwMode="auto">
          <a:xfrm>
            <a:off x="7492031" y="4288351"/>
            <a:ext cx="1284463" cy="1176897"/>
          </a:xfrm>
          <a:prstGeom prst="rect">
            <a:avLst/>
          </a:prstGeom>
          <a:noFill/>
          <a:ln w="9525">
            <a:noFill/>
            <a:miter lim="800000"/>
            <a:headEnd/>
            <a:tailEnd/>
          </a:ln>
        </p:spPr>
      </p:pic>
      <p:sp>
        <p:nvSpPr>
          <p:cNvPr id="164869" name="Rectangle 5"/>
          <p:cNvSpPr>
            <a:spLocks noGrp="1" noChangeArrowheads="1"/>
          </p:cNvSpPr>
          <p:nvPr>
            <p:ph type="body" sz="half" idx="3"/>
          </p:nvPr>
        </p:nvSpPr>
        <p:spPr>
          <a:xfrm>
            <a:off x="2571750" y="1371600"/>
            <a:ext cx="4686300" cy="3886200"/>
          </a:xfrm>
          <a:noFill/>
        </p:spPr>
        <p:txBody>
          <a:bodyPr>
            <a:normAutofit fontScale="85000" lnSpcReduction="20000"/>
          </a:bodyPr>
          <a:lstStyle/>
          <a:p>
            <a:pPr eaLnBrk="1" hangingPunct="1">
              <a:lnSpc>
                <a:spcPct val="90000"/>
              </a:lnSpc>
              <a:buNone/>
            </a:pPr>
            <a:r>
              <a:rPr lang="en-GB" b="1" dirty="0">
                <a:latin typeface="Calibri" pitchFamily="34" charset="0"/>
              </a:rPr>
              <a:t>Programa de software</a:t>
            </a:r>
          </a:p>
          <a:p>
            <a:r>
              <a:rPr lang="en-GB" b="1"/>
              <a:t>Diseñado para ubicar y presentar las páginas web </a:t>
            </a:r>
            <a:endParaRPr lang="en-US"/>
          </a:p>
          <a:p>
            <a:pPr marL="0" indent="0">
              <a:buNone/>
            </a:pPr>
            <a:r>
              <a:rPr lang="en-GB" b="1"/>
              <a:t>Las más comunes son: </a:t>
            </a:r>
            <a:endParaRPr lang="en-US"/>
          </a:p>
          <a:p>
            <a:pPr lvl="0"/>
            <a:r>
              <a:rPr lang="en-GB" b="1"/>
              <a:t>Internet Explorer </a:t>
            </a:r>
            <a:endParaRPr lang="en-US"/>
          </a:p>
          <a:p>
            <a:pPr lvl="0"/>
            <a:r>
              <a:rPr lang="en-GB" b="1"/>
              <a:t>Mozilla Firefox </a:t>
            </a:r>
            <a:endParaRPr lang="en-US"/>
          </a:p>
          <a:p>
            <a:pPr lvl="0"/>
            <a:r>
              <a:rPr lang="en-GB" b="1"/>
              <a:t>Google Chrome </a:t>
            </a:r>
            <a:endParaRPr lang="en-US"/>
          </a:p>
          <a:p>
            <a:pPr lvl="0"/>
            <a:r>
              <a:rPr lang="en-GB" b="1"/>
              <a:t>Safari </a:t>
            </a:r>
            <a:endParaRPr lang="en-US"/>
          </a:p>
          <a:p>
            <a:pPr lvl="0"/>
            <a:r>
              <a:rPr lang="en-GB" b="1"/>
              <a:t>Opera </a:t>
            </a:r>
            <a:endParaRPr lang="en-US"/>
          </a:p>
        </p:txBody>
      </p:sp>
      <p:sp>
        <p:nvSpPr>
          <p:cNvPr id="1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a:t>
            </a:fld>
            <a:endParaRPr lang="en-US" altLang="en-US" sz="1200" dirty="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869">
                                            <p:txEl>
                                              <p:pRg st="0" end="0"/>
                                            </p:txEl>
                                          </p:spTgt>
                                        </p:tgtEl>
                                        <p:attrNameLst>
                                          <p:attrName>style.visibility</p:attrName>
                                        </p:attrNameLst>
                                      </p:cBhvr>
                                      <p:to>
                                        <p:strVal val="visible"/>
                                      </p:to>
                                    </p:set>
                                    <p:animEffect transition="in" filter="dissolve">
                                      <p:cBhvr>
                                        <p:cTn id="7" dur="500"/>
                                        <p:tgtEl>
                                          <p:spTgt spid="1648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9" grpId="0" build="p"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609600" y="1916113"/>
            <a:ext cx="8088313" cy="1192212"/>
          </a:xfrm>
          <a:prstGeom prst="rect">
            <a:avLst/>
          </a:prstGeom>
          <a:noFill/>
          <a:ln w="9525">
            <a:noFill/>
            <a:miter lim="800000"/>
            <a:headEnd/>
            <a:tailEnd/>
          </a:ln>
        </p:spPr>
        <p:txBody>
          <a:bodyPr>
            <a:spAutoFit/>
          </a:bodyPr>
          <a:lstStyle/>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p:txBody>
      </p:sp>
      <p:sp>
        <p:nvSpPr>
          <p:cNvPr id="30723" name="Rectangle 3"/>
          <p:cNvSpPr>
            <a:spLocks noGrp="1" noChangeArrowheads="1"/>
          </p:cNvSpPr>
          <p:nvPr>
            <p:ph type="title"/>
          </p:nvPr>
        </p:nvSpPr>
        <p:spPr>
          <a:xfrm>
            <a:off x="-609600" y="0"/>
            <a:ext cx="10229850" cy="865187"/>
          </a:xfrm>
          <a:noFill/>
        </p:spPr>
        <p:txBody>
          <a:bodyPr/>
          <a:lstStyle/>
          <a:p>
            <a:pPr eaLnBrk="1" hangingPunct="1"/>
            <a:r>
              <a:rPr lang="en-GB" sz="3600" dirty="0"/>
              <a:t> </a:t>
            </a:r>
            <a:r>
              <a:rPr lang="en-GB" b="1" dirty="0">
                <a:solidFill>
                  <a:schemeClr val="accent1">
                    <a:lumMod val="25000"/>
                  </a:schemeClr>
                </a:solidFill>
                <a:latin typeface="Calibri" pitchFamily="34" charset="0"/>
              </a:rPr>
              <a:t>Servicios de e-mail anónimos gratuitos</a:t>
            </a: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30725" name="Picture 5" descr="scl1"/>
          <p:cNvPicPr>
            <a:picLocks noChangeAspect="1" noChangeArrowheads="1"/>
          </p:cNvPicPr>
          <p:nvPr/>
        </p:nvPicPr>
        <p:blipFill rotWithShape="1">
          <a:blip r:embed="rId2" cstate="print"/>
          <a:srcRect r="4141"/>
          <a:stretch/>
        </p:blipFill>
        <p:spPr bwMode="auto">
          <a:xfrm>
            <a:off x="556161" y="1044046"/>
            <a:ext cx="8071379" cy="5429250"/>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130</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13005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30050">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uild="p" autoUpdateAnimBg="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1"/>
            <a:ext cx="8229600" cy="750888"/>
          </a:xfrm>
        </p:spPr>
        <p:txBody>
          <a:bodyPr/>
          <a:lstStyle/>
          <a:p>
            <a:pPr eaLnBrk="1" hangingPunct="1"/>
            <a:r>
              <a:rPr lang="en-GB" b="1" dirty="0" err="1">
                <a:solidFill>
                  <a:schemeClr val="accent1">
                    <a:lumMod val="25000"/>
                  </a:schemeClr>
                </a:solidFill>
                <a:latin typeface="Calibri" pitchFamily="34" charset="0"/>
              </a:rPr>
              <a:t>Encabezados Hushmail</a:t>
            </a:r>
            <a:r>
              <a:rPr lang="en-GB" b="1" dirty="0">
                <a:solidFill>
                  <a:schemeClr val="accent1">
                    <a:lumMod val="25000"/>
                  </a:schemeClr>
                </a:solidFill>
                <a:latin typeface="Calibri" pitchFamily="34" charset="0"/>
              </a:rPr>
              <a:t> headers</a:t>
            </a:r>
          </a:p>
        </p:txBody>
      </p:sp>
      <p:sp>
        <p:nvSpPr>
          <p:cNvPr id="31747" name="Rectangle 3"/>
          <p:cNvSpPr>
            <a:spLocks noGrp="1" noChangeArrowheads="1"/>
          </p:cNvSpPr>
          <p:nvPr>
            <p:ph type="body" idx="1"/>
          </p:nvPr>
        </p:nvSpPr>
        <p:spPr>
          <a:xfrm>
            <a:off x="457200" y="836613"/>
            <a:ext cx="8229600" cy="5832475"/>
          </a:xfrm>
          <a:solidFill>
            <a:schemeClr val="bg1"/>
          </a:solidFill>
        </p:spPr>
        <p:txBody>
          <a:bodyPr>
            <a:normAutofit fontScale="25000" lnSpcReduction="20000"/>
          </a:bodyPr>
          <a:lstStyle/>
          <a:p>
            <a:pPr>
              <a:lnSpc>
                <a:spcPct val="170000"/>
              </a:lnSpc>
            </a:pPr>
            <a:r>
              <a:rPr lang="en-GB" b="1"/>
              <a:t> </a:t>
            </a:r>
            <a:endParaRPr lang="en-US"/>
          </a:p>
          <a:p>
            <a:pPr>
              <a:lnSpc>
                <a:spcPct val="170000"/>
              </a:lnSpc>
            </a:pPr>
            <a:r>
              <a:rPr lang="en-GB"/>
              <a:t>Microsoft Mail Internet Headers Version 2.0</a:t>
            </a:r>
            <a:endParaRPr lang="en-US"/>
          </a:p>
          <a:p>
            <a:pPr>
              <a:lnSpc>
                <a:spcPct val="170000"/>
              </a:lnSpc>
            </a:pPr>
            <a:r>
              <a:rPr lang="en-GB"/>
              <a:t>Recibido: de smtp3.hushmail.com ([65.39.178.135]) by exchange1.coe.int with Microsoft SMTPSVC(6.0.3790.0);</a:t>
            </a:r>
            <a:endParaRPr lang="en-US"/>
          </a:p>
          <a:p>
            <a:pPr>
              <a:lnSpc>
                <a:spcPct val="170000"/>
              </a:lnSpc>
            </a:pPr>
            <a:r>
              <a:rPr lang="en-GB"/>
              <a:t>	 Martes, 07 Enero 2017 11:31:55 +0100</a:t>
            </a:r>
            <a:endParaRPr lang="en-US"/>
          </a:p>
          <a:p>
            <a:pPr>
              <a:lnSpc>
                <a:spcPct val="170000"/>
              </a:lnSpc>
            </a:pPr>
            <a:r>
              <a:rPr lang="en-GB"/>
              <a:t>Recibido: de smtp3.hushmail.com (localhost.hushmail.com [127.0.0.1])</a:t>
            </a:r>
            <a:endParaRPr lang="en-US"/>
          </a:p>
          <a:p>
            <a:pPr>
              <a:lnSpc>
                <a:spcPct val="170000"/>
              </a:lnSpc>
            </a:pPr>
            <a:r>
              <a:rPr lang="en-GB"/>
              <a:t>	por smtp3.hushmail.com (Postfix) with SMTP id 7F7E4A3330</a:t>
            </a:r>
            <a:endParaRPr lang="en-US"/>
          </a:p>
          <a:p>
            <a:pPr>
              <a:lnSpc>
                <a:spcPct val="170000"/>
              </a:lnSpc>
            </a:pPr>
            <a:r>
              <a:rPr lang="en-GB"/>
              <a:t>	para &lt;jane@coe.int&gt;; Tue, 07 Jan 2017 02:31:32 -0800 (PST)</a:t>
            </a:r>
            <a:endParaRPr lang="en-US"/>
          </a:p>
          <a:p>
            <a:pPr>
              <a:lnSpc>
                <a:spcPct val="170000"/>
              </a:lnSpc>
            </a:pPr>
            <a:r>
              <a:rPr lang="en-GB"/>
              <a:t>Recibido: demailserver2.hushmail.com (mailserver2.hushmail.com [65.39.178.21])</a:t>
            </a:r>
            <a:endParaRPr lang="en-US"/>
          </a:p>
          <a:p>
            <a:pPr>
              <a:lnSpc>
                <a:spcPct val="170000"/>
              </a:lnSpc>
            </a:pPr>
            <a:r>
              <a:rPr lang="en-GB"/>
              <a:t>	por smtp3.hushmail.com (Postfix) with ESMTP;</a:t>
            </a:r>
            <a:endParaRPr lang="en-US"/>
          </a:p>
          <a:p>
            <a:pPr>
              <a:lnSpc>
                <a:spcPct val="170000"/>
              </a:lnSpc>
            </a:pPr>
            <a:r>
              <a:rPr lang="en-GB"/>
              <a:t>	Martes, 07 Enero 2017 02:31:31 -0800 (PST)</a:t>
            </a:r>
            <a:endParaRPr lang="en-US"/>
          </a:p>
          <a:p>
            <a:pPr>
              <a:lnSpc>
                <a:spcPct val="170000"/>
              </a:lnSpc>
            </a:pPr>
            <a:r>
              <a:rPr lang="en-GB"/>
              <a:t>Recibido: de mailserver2.hushmail.com (localhost.hushmail.com [127.0.0.1])</a:t>
            </a:r>
            <a:endParaRPr lang="en-US"/>
          </a:p>
          <a:p>
            <a:pPr>
              <a:lnSpc>
                <a:spcPct val="170000"/>
              </a:lnSpc>
            </a:pPr>
            <a:r>
              <a:rPr lang="en-GB"/>
              <a:t>	por mailserver2.hushmail.com (8.12.6/8.12.3) with ESMTP id k2SAVUZ3082938;</a:t>
            </a:r>
            <a:endParaRPr lang="en-US"/>
          </a:p>
          <a:p>
            <a:pPr>
              <a:lnSpc>
                <a:spcPct val="170000"/>
              </a:lnSpc>
            </a:pPr>
            <a:r>
              <a:rPr lang="en-GB"/>
              <a:t>	Martes, 07 Enero 2017 02:31:30 -0800 (PST)</a:t>
            </a:r>
            <a:endParaRPr lang="en-US"/>
          </a:p>
          <a:p>
            <a:pPr>
              <a:lnSpc>
                <a:spcPct val="170000"/>
              </a:lnSpc>
            </a:pPr>
            <a:r>
              <a:rPr lang="en-GB"/>
              <a:t>	(envelope-from shiftyone@hushmail.com)</a:t>
            </a:r>
            <a:endParaRPr lang="en-US"/>
          </a:p>
          <a:p>
            <a:pPr>
              <a:lnSpc>
                <a:spcPct val="170000"/>
              </a:lnSpc>
            </a:pPr>
            <a:r>
              <a:rPr lang="en-GB"/>
              <a:t>Recibido: (from nobody@localhost)</a:t>
            </a:r>
            <a:endParaRPr lang="en-US"/>
          </a:p>
          <a:p>
            <a:pPr>
              <a:lnSpc>
                <a:spcPct val="170000"/>
              </a:lnSpc>
            </a:pPr>
            <a:r>
              <a:rPr lang="en-GB"/>
              <a:t>	por mailserver2.hushmail.com (8.12.6/8.12.3/Submit) id k2SAVUAI082935;</a:t>
            </a:r>
            <a:endParaRPr lang="en-US"/>
          </a:p>
          <a:p>
            <a:pPr>
              <a:lnSpc>
                <a:spcPct val="170000"/>
              </a:lnSpc>
            </a:pPr>
            <a:r>
              <a:rPr lang="en-GB"/>
              <a:t>	Martes, 07 Enero 2017 11:31:30 +0100 (GMT)</a:t>
            </a:r>
            <a:endParaRPr lang="en-US"/>
          </a:p>
          <a:p>
            <a:pPr>
              <a:lnSpc>
                <a:spcPct val="170000"/>
              </a:lnSpc>
            </a:pPr>
            <a:r>
              <a:rPr lang="en-GB"/>
              <a:t>Mensaje-Id: &lt;200603281031.k2SAVUAI082935@mailserver2.hushmail.com&gt;</a:t>
            </a:r>
            <a:endParaRPr lang="en-US"/>
          </a:p>
          <a:p>
            <a:pPr>
              <a:lnSpc>
                <a:spcPct val="170000"/>
              </a:lnSpc>
            </a:pPr>
            <a:r>
              <a:rPr lang="en-GB"/>
              <a:t>Fecha: Martes, 07 Enero 2017 11:31:29 +0100</a:t>
            </a:r>
            <a:endParaRPr lang="en-US"/>
          </a:p>
          <a:p>
            <a:pPr>
              <a:lnSpc>
                <a:spcPct val="170000"/>
              </a:lnSpc>
            </a:pPr>
            <a:r>
              <a:rPr lang="en-GB"/>
              <a:t>A: &lt;jane@coe.int&gt;</a:t>
            </a:r>
            <a:endParaRPr lang="en-US"/>
          </a:p>
          <a:p>
            <a:pPr>
              <a:lnSpc>
                <a:spcPct val="170000"/>
              </a:lnSpc>
            </a:pPr>
            <a:r>
              <a:rPr lang="en-GB"/>
              <a:t>Cc: &lt;joe@gmail.com&gt;</a:t>
            </a:r>
            <a:endParaRPr lang="en-US"/>
          </a:p>
          <a:p>
            <a:pPr>
              <a:lnSpc>
                <a:spcPct val="170000"/>
              </a:lnSpc>
            </a:pPr>
            <a:r>
              <a:rPr lang="en-GB"/>
              <a:t>Tema: Test</a:t>
            </a:r>
            <a:endParaRPr lang="en-US"/>
          </a:p>
          <a:p>
            <a:pPr>
              <a:lnSpc>
                <a:spcPct val="170000"/>
              </a:lnSpc>
            </a:pPr>
            <a:r>
              <a:rPr lang="en-GB"/>
              <a:t>De: &lt;shiftyone@hushmail.com&gt;</a:t>
            </a:r>
            <a:endParaRPr lang="en-US"/>
          </a:p>
          <a:p>
            <a:pPr>
              <a:lnSpc>
                <a:spcPct val="170000"/>
              </a:lnSpc>
            </a:pPr>
            <a:r>
              <a:rPr lang="en-GB"/>
              <a:t>Tipo de contenido: text/plain; charset="UTF-8"</a:t>
            </a:r>
            <a:endParaRPr lang="en-US"/>
          </a:p>
          <a:p>
            <a:pPr>
              <a:lnSpc>
                <a:spcPct val="170000"/>
              </a:lnSpc>
            </a:pPr>
            <a:r>
              <a:rPr lang="en-GB"/>
              <a:t>Ruta de llegada: shiftyone@hushmail.com</a:t>
            </a:r>
            <a:endParaRPr lang="en-US"/>
          </a:p>
          <a:p>
            <a:pPr>
              <a:lnSpc>
                <a:spcPct val="170000"/>
              </a:lnSpc>
            </a:pPr>
            <a:r>
              <a:rPr lang="en-GB"/>
              <a:t>X-Tiempo de llegada original: 07 Enero 2017 10:31:55.0904 (UTC) ARCHIVO DE TIEMPO=[D6139000:01C65252]</a:t>
            </a:r>
            <a:endParaRPr lang="en-US"/>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131</a:t>
            </a:fld>
            <a:endParaRPr lang="en-US" altLang="en-US" sz="1200" dirty="0">
              <a:solidFill>
                <a:srgbClr val="898989"/>
              </a:solidFill>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a:r>
              <a:rPr lang="en-GB" sz="4000" b="1" dirty="0">
                <a:latin typeface="Calibri" pitchFamily="34" charset="0"/>
              </a:rPr>
              <a:t>Monedas virtuales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132</a:t>
            </a:fld>
            <a:endParaRPr lang="en-US" altLang="en-US" sz="1200" dirty="0">
              <a:solidFill>
                <a:srgbClr val="898989"/>
              </a:solidFill>
            </a:endParaRPr>
          </a:p>
        </p:txBody>
      </p:sp>
    </p:spTree>
    <p:extLst>
      <p:ext uri="{BB962C8B-B14F-4D97-AF65-F5344CB8AC3E}">
        <p14:creationId xmlns:p14="http://schemas.microsoft.com/office/powerpoint/2010/main" val="358239150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Definición de monedas virtuales</a:t>
            </a:r>
          </a:p>
        </p:txBody>
      </p:sp>
      <p:sp>
        <p:nvSpPr>
          <p:cNvPr id="4" name="Rectangle 3"/>
          <p:cNvSpPr>
            <a:spLocks noGrp="1" noChangeArrowheads="1"/>
          </p:cNvSpPr>
          <p:nvPr>
            <p:ph idx="1"/>
          </p:nvPr>
        </p:nvSpPr>
        <p:spPr>
          <a:xfrm>
            <a:off x="2913680" y="1409056"/>
            <a:ext cx="5862019" cy="4326069"/>
          </a:xfrm>
        </p:spPr>
        <p:txBody>
          <a:bodyPr>
            <a:noAutofit/>
          </a:bodyPr>
          <a:lstStyle/>
          <a:p>
            <a:r>
              <a:rPr lang="en-US" sz="1800" b="1"/>
              <a:t>Una moneda virtual es una representación digital del valor que puede negociarse y que funciona como </a:t>
            </a:r>
            <a:endParaRPr lang="en-US" sz="1800"/>
          </a:p>
          <a:p>
            <a:pPr lvl="0"/>
            <a:r>
              <a:rPr lang="en-US" sz="1800" b="1"/>
              <a:t>un medio de intercambio; </a:t>
            </a:r>
            <a:endParaRPr lang="en-US" sz="1800"/>
          </a:p>
          <a:p>
            <a:pPr lvl="0"/>
            <a:r>
              <a:rPr lang="en-US" sz="1800" b="1"/>
              <a:t>una moneda de compensación; y /o </a:t>
            </a:r>
            <a:endParaRPr lang="en-US" sz="1800"/>
          </a:p>
          <a:p>
            <a:pPr lvl="0"/>
            <a:r>
              <a:rPr lang="en-US" sz="1800" b="1"/>
              <a:t>una reserva de valor </a:t>
            </a:r>
            <a:endParaRPr lang="en-US" sz="1800"/>
          </a:p>
          <a:p>
            <a:r>
              <a:rPr lang="en-US" sz="1800" b="1"/>
              <a:t>pero no tiene una condición de moneda de curso legal en cualquier jurisdicción (Grupo de Trabajo de Acción Financiera) </a:t>
            </a:r>
            <a:endParaRPr lang="en-US" sz="1800"/>
          </a:p>
          <a:p>
            <a:r>
              <a:rPr lang="en-US" sz="1800" b="1"/>
              <a:t>Las monedas virtuales se refieren a una representación digital del valor que no lo emite el banco central o una autoridad pública, no necesariamente relacionada con el dinero fiduciario o fiat, pero que lo aceptan las personas físicas y jurídicas a través de un pago que se puede transferir, almacenar o negociar. </a:t>
            </a:r>
            <a:endParaRPr lang="en-US" sz="1800"/>
          </a:p>
        </p:txBody>
      </p:sp>
      <p:sp>
        <p:nvSpPr>
          <p:cNvPr id="6" name="Textfeld 5"/>
          <p:cNvSpPr txBox="1"/>
          <p:nvPr/>
        </p:nvSpPr>
        <p:spPr>
          <a:xfrm>
            <a:off x="234950" y="1337012"/>
            <a:ext cx="2457450" cy="2466916"/>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dirty="0"/>
          </a:p>
          <a:p>
            <a:pPr algn="ctr"/>
            <a:endParaRPr lang="en-US" dirty="0"/>
          </a:p>
          <a:p>
            <a:pPr algn="ctr"/>
            <a:endParaRPr lang="en-US" dirty="0"/>
          </a:p>
          <a:p>
            <a:pPr algn="ctr"/>
            <a:r>
              <a:rPr lang="en-US" dirty="0"/>
              <a:t>Real currency</a:t>
            </a:r>
          </a:p>
          <a:p>
            <a:pPr algn="ctr"/>
            <a:endParaRPr lang="en-US" dirty="0"/>
          </a:p>
          <a:p>
            <a:pPr algn="ctr"/>
            <a:endParaRPr lang="en-US" dirty="0"/>
          </a:p>
        </p:txBody>
      </p:sp>
      <p:sp>
        <p:nvSpPr>
          <p:cNvPr id="7" name="Textfeld 6"/>
          <p:cNvSpPr txBox="1"/>
          <p:nvPr/>
        </p:nvSpPr>
        <p:spPr>
          <a:xfrm>
            <a:off x="825500" y="1438612"/>
            <a:ext cx="1320800" cy="908864"/>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dirty="0"/>
              <a:t>FIAT money</a:t>
            </a:r>
          </a:p>
        </p:txBody>
      </p:sp>
      <p:sp>
        <p:nvSpPr>
          <p:cNvPr id="8" name="Textfeld 7"/>
          <p:cNvSpPr txBox="1"/>
          <p:nvPr/>
        </p:nvSpPr>
        <p:spPr>
          <a:xfrm>
            <a:off x="114300" y="3177162"/>
            <a:ext cx="2690562" cy="276987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400" dirty="0">
              <a:solidFill>
                <a:schemeClr val="tx1"/>
              </a:solidFill>
            </a:endParaRPr>
          </a:p>
          <a:p>
            <a:pPr algn="ctr"/>
            <a:r>
              <a:rPr lang="en-US" sz="1600" dirty="0">
                <a:solidFill>
                  <a:schemeClr val="tx1"/>
                </a:solidFill>
              </a:rPr>
              <a:t>Alternative currency</a:t>
            </a:r>
          </a:p>
          <a:p>
            <a:pPr algn="ctr"/>
            <a:endParaRPr lang="en-US" sz="1600" dirty="0">
              <a:solidFill>
                <a:schemeClr val="tx1"/>
              </a:solidFill>
            </a:endParaRPr>
          </a:p>
          <a:p>
            <a:pPr algn="ctr"/>
            <a:endParaRPr lang="en-US" sz="1400"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p:txBody>
      </p:sp>
      <p:sp>
        <p:nvSpPr>
          <p:cNvPr id="9" name="Textfeld 8"/>
          <p:cNvSpPr txBox="1"/>
          <p:nvPr/>
        </p:nvSpPr>
        <p:spPr>
          <a:xfrm>
            <a:off x="381000" y="4149718"/>
            <a:ext cx="2120900" cy="1622971"/>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300" dirty="0"/>
          </a:p>
          <a:p>
            <a:pPr algn="ctr"/>
            <a:r>
              <a:rPr lang="en-US" sz="1600" dirty="0">
                <a:solidFill>
                  <a:schemeClr val="tx1"/>
                </a:solidFill>
              </a:rPr>
              <a:t>Digital</a:t>
            </a:r>
            <a:r>
              <a:rPr lang="en-US" sz="1600" dirty="0"/>
              <a:t> </a:t>
            </a:r>
            <a:r>
              <a:rPr lang="en-US" sz="1600" dirty="0">
                <a:solidFill>
                  <a:schemeClr val="tx1"/>
                </a:solidFill>
              </a:rPr>
              <a:t>currency</a:t>
            </a:r>
          </a:p>
          <a:p>
            <a:pPr algn="ctr"/>
            <a:endParaRPr lang="en-US" sz="1200" dirty="0"/>
          </a:p>
          <a:p>
            <a:pPr algn="ctr"/>
            <a:endParaRPr lang="en-US" sz="1100" dirty="0"/>
          </a:p>
          <a:p>
            <a:pPr algn="ctr"/>
            <a:endParaRPr lang="en-US" sz="1300" dirty="0"/>
          </a:p>
          <a:p>
            <a:pPr algn="ctr"/>
            <a:endParaRPr lang="en-US" sz="1300" dirty="0"/>
          </a:p>
        </p:txBody>
      </p:sp>
      <p:sp>
        <p:nvSpPr>
          <p:cNvPr id="10" name="Textfeld 9"/>
          <p:cNvSpPr txBox="1"/>
          <p:nvPr/>
        </p:nvSpPr>
        <p:spPr>
          <a:xfrm>
            <a:off x="533400" y="4844398"/>
            <a:ext cx="1803400" cy="735747"/>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400" dirty="0">
                <a:solidFill>
                  <a:schemeClr val="tx1"/>
                </a:solidFill>
              </a:rPr>
              <a:t>Crypto currency</a:t>
            </a: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133</a:t>
            </a:fld>
            <a:endParaRPr lang="en-US" altLang="en-US" sz="1200" dirty="0">
              <a:solidFill>
                <a:srgbClr val="898989"/>
              </a:solidFill>
            </a:endParaRPr>
          </a:p>
        </p:txBody>
      </p:sp>
      <p:sp>
        <p:nvSpPr>
          <p:cNvPr id="3" name="Rectangle 2"/>
          <p:cNvSpPr/>
          <p:nvPr/>
        </p:nvSpPr>
        <p:spPr>
          <a:xfrm>
            <a:off x="234950" y="6260425"/>
            <a:ext cx="8743732" cy="430887"/>
          </a:xfrm>
          <a:prstGeom prst="rect">
            <a:avLst/>
          </a:prstGeom>
        </p:spPr>
        <p:txBody>
          <a:bodyPr wrap="square">
            <a:spAutoFit/>
          </a:bodyPr>
          <a:lstStyle/>
          <a:p>
            <a:pPr algn="just"/>
            <a:r>
              <a:rPr lang="en-US" sz="1100" dirty="0"/>
              <a:t>(Proposal for a DIRECTIVE OF THE EUROPEAN PARLIAMENT AND OF THE COUNCIL amending Directive (EU) 2015/849 on the prevention of the use of the financial system for the purposes of money laundering or terrorist financing and amending Directive 2009/101/EC)</a:t>
            </a:r>
          </a:p>
        </p:txBody>
      </p:sp>
    </p:spTree>
    <p:extLst>
      <p:ext uri="{BB962C8B-B14F-4D97-AF65-F5344CB8AC3E}">
        <p14:creationId xmlns:p14="http://schemas.microsoft.com/office/powerpoint/2010/main" val="110243599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92"/>
            <a:ext cx="8229600" cy="865845"/>
          </a:xfrm>
        </p:spPr>
        <p:txBody>
          <a:bodyPr/>
          <a:lstStyle/>
          <a:p>
            <a:r>
              <a:rPr lang="en-US" b="1" dirty="0"/>
              <a:t>Características de Criptomoneda</a:t>
            </a:r>
          </a:p>
        </p:txBody>
      </p:sp>
      <p:sp>
        <p:nvSpPr>
          <p:cNvPr id="3" name="Content Placeholder 2"/>
          <p:cNvSpPr>
            <a:spLocks noGrp="1"/>
          </p:cNvSpPr>
          <p:nvPr>
            <p:ph idx="1"/>
          </p:nvPr>
        </p:nvSpPr>
        <p:spPr>
          <a:xfrm>
            <a:off x="457200" y="1671145"/>
            <a:ext cx="8229600" cy="4455018"/>
          </a:xfrm>
        </p:spPr>
        <p:txBody>
          <a:bodyPr>
            <a:normAutofit fontScale="92500" lnSpcReduction="20000"/>
          </a:bodyPr>
          <a:lstStyle/>
          <a:p>
            <a:pPr lvl="0"/>
            <a:r>
              <a:rPr lang="en-US" b="1"/>
              <a:t>Global </a:t>
            </a:r>
            <a:endParaRPr lang="en-US"/>
          </a:p>
          <a:p>
            <a:pPr lvl="0"/>
            <a:r>
              <a:rPr lang="en-US" b="1"/>
              <a:t>No tiene ningún límite </a:t>
            </a:r>
            <a:endParaRPr lang="en-US"/>
          </a:p>
          <a:p>
            <a:pPr lvl="0"/>
            <a:r>
              <a:rPr lang="en-US" b="1"/>
              <a:t>Decentralizado </a:t>
            </a:r>
            <a:endParaRPr lang="en-US"/>
          </a:p>
          <a:p>
            <a:pPr lvl="0"/>
            <a:r>
              <a:rPr lang="en-US" b="1"/>
              <a:t>Fácil de configurarse</a:t>
            </a:r>
            <a:endParaRPr lang="en-US"/>
          </a:p>
          <a:p>
            <a:pPr lvl="0"/>
            <a:r>
              <a:rPr lang="en-US" b="1"/>
              <a:t>Anónimo</a:t>
            </a:r>
            <a:endParaRPr lang="en-US"/>
          </a:p>
          <a:p>
            <a:pPr lvl="0"/>
            <a:r>
              <a:rPr lang="en-US" b="1"/>
              <a:t>Transparente </a:t>
            </a:r>
            <a:endParaRPr lang="en-US"/>
          </a:p>
          <a:p>
            <a:pPr lvl="0"/>
            <a:r>
              <a:rPr lang="en-US" b="1"/>
              <a:t>Las tarifas de transacción son bajas </a:t>
            </a:r>
            <a:endParaRPr lang="en-US"/>
          </a:p>
          <a:p>
            <a:pPr lvl="0"/>
            <a:r>
              <a:rPr lang="en-US" b="1"/>
              <a:t>Transferencias rápidas </a:t>
            </a:r>
            <a:endParaRPr lang="en-US"/>
          </a:p>
          <a:p>
            <a:pPr lvl="0"/>
            <a:r>
              <a:rPr lang="en-US" b="1"/>
              <a:t>Transacciones irreversibles </a:t>
            </a:r>
            <a:endParaRPr lang="en-US"/>
          </a:p>
          <a:p>
            <a:pPr marL="533400" indent="-457200">
              <a:buFont typeface="Arial" panose="020B0604020202020204" pitchFamily="34" charset="0"/>
              <a:buChar char="•"/>
            </a:pPr>
            <a:endParaRPr lang="en-US" dirty="0"/>
          </a:p>
          <a:p>
            <a:pPr marL="76200" indent="0">
              <a:buNone/>
            </a:pPr>
            <a:endParaRPr lang="en-US" dirty="0"/>
          </a:p>
          <a:p>
            <a:pPr marL="76200" indent="0">
              <a:buNone/>
            </a:pPr>
            <a:endParaRPr lang="en-GB"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134</a:t>
            </a:fld>
            <a:endParaRPr lang="en-US" altLang="en-US" sz="1200" dirty="0">
              <a:solidFill>
                <a:srgbClr val="898989"/>
              </a:solidFill>
            </a:endParaRPr>
          </a:p>
        </p:txBody>
      </p:sp>
    </p:spTree>
    <p:extLst>
      <p:ext uri="{BB962C8B-B14F-4D97-AF65-F5344CB8AC3E}">
        <p14:creationId xmlns:p14="http://schemas.microsoft.com/office/powerpoint/2010/main" val="289365051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a:t>Tipos de Monedas Virtuales</a:t>
            </a:r>
          </a:p>
        </p:txBody>
      </p:sp>
      <p:pic>
        <p:nvPicPr>
          <p:cNvPr id="1028" name="Picture 4"/>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brightnessContrast bright="12000"/>
                    </a14:imgEffect>
                  </a14:imgLayer>
                </a14:imgProps>
              </a:ext>
              <a:ext uri="{28A0092B-C50C-407E-A947-70E740481C1C}">
                <a14:useLocalDpi xmlns:a14="http://schemas.microsoft.com/office/drawing/2010/main" val="0"/>
              </a:ext>
            </a:extLst>
          </a:blip>
          <a:stretch>
            <a:fillRect/>
          </a:stretch>
        </p:blipFill>
        <p:spPr bwMode="auto">
          <a:xfrm>
            <a:off x="740979" y="1371599"/>
            <a:ext cx="7691628" cy="5042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135</a:t>
            </a:fld>
            <a:endParaRPr lang="en-US" altLang="en-US" sz="1200" dirty="0">
              <a:solidFill>
                <a:srgbClr val="898989"/>
              </a:solidFill>
            </a:endParaRPr>
          </a:p>
        </p:txBody>
      </p:sp>
    </p:spTree>
    <p:extLst>
      <p:ext uri="{BB962C8B-B14F-4D97-AF65-F5344CB8AC3E}">
        <p14:creationId xmlns:p14="http://schemas.microsoft.com/office/powerpoint/2010/main" val="411682438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Crypto currency in the news</a:t>
            </a:r>
          </a:p>
        </p:txBody>
      </p:sp>
      <p:pic>
        <p:nvPicPr>
          <p:cNvPr id="3" name="Bild 2"/>
          <p:cNvPicPr>
            <a:picLocks noChangeAspect="1"/>
          </p:cNvPicPr>
          <p:nvPr/>
        </p:nvPicPr>
        <p:blipFill>
          <a:blip r:embed="rId3"/>
          <a:stretch>
            <a:fillRect/>
          </a:stretch>
        </p:blipFill>
        <p:spPr>
          <a:xfrm>
            <a:off x="3721100" y="2057400"/>
            <a:ext cx="4965700" cy="1939601"/>
          </a:xfrm>
          <a:prstGeom prst="rect">
            <a:avLst/>
          </a:prstGeom>
        </p:spPr>
      </p:pic>
      <p:pic>
        <p:nvPicPr>
          <p:cNvPr id="5" name="Bild 4"/>
          <p:cNvPicPr>
            <a:picLocks noChangeAspect="1"/>
          </p:cNvPicPr>
          <p:nvPr/>
        </p:nvPicPr>
        <p:blipFill>
          <a:blip r:embed="rId4"/>
          <a:stretch>
            <a:fillRect/>
          </a:stretch>
        </p:blipFill>
        <p:spPr>
          <a:xfrm>
            <a:off x="749300" y="1854200"/>
            <a:ext cx="4159017" cy="4686300"/>
          </a:xfrm>
          <a:prstGeom prst="rect">
            <a:avLst/>
          </a:prstGeom>
        </p:spPr>
      </p:pic>
      <p:pic>
        <p:nvPicPr>
          <p:cNvPr id="6" name="Bild 5"/>
          <p:cNvPicPr>
            <a:picLocks noChangeAspect="1"/>
          </p:cNvPicPr>
          <p:nvPr/>
        </p:nvPicPr>
        <p:blipFill>
          <a:blip r:embed="rId5"/>
          <a:stretch>
            <a:fillRect/>
          </a:stretch>
        </p:blipFill>
        <p:spPr>
          <a:xfrm>
            <a:off x="0" y="2336800"/>
            <a:ext cx="9144000" cy="2168402"/>
          </a:xfrm>
          <a:prstGeom prst="rect">
            <a:avLst/>
          </a:prstGeom>
        </p:spPr>
      </p:pic>
      <p:pic>
        <p:nvPicPr>
          <p:cNvPr id="7" name="Bild 6"/>
          <p:cNvPicPr>
            <a:picLocks noChangeAspect="1"/>
          </p:cNvPicPr>
          <p:nvPr/>
        </p:nvPicPr>
        <p:blipFill>
          <a:blip r:embed="rId6"/>
          <a:stretch>
            <a:fillRect/>
          </a:stretch>
        </p:blipFill>
        <p:spPr>
          <a:xfrm>
            <a:off x="1727200" y="2743200"/>
            <a:ext cx="7416800" cy="3945884"/>
          </a:xfrm>
          <a:prstGeom prst="rect">
            <a:avLst/>
          </a:prstGeom>
        </p:spPr>
      </p:pic>
      <p:pic>
        <p:nvPicPr>
          <p:cNvPr id="8" name="Bild 7"/>
          <p:cNvPicPr>
            <a:picLocks noChangeAspect="1"/>
          </p:cNvPicPr>
          <p:nvPr/>
        </p:nvPicPr>
        <p:blipFill>
          <a:blip r:embed="rId7"/>
          <a:stretch>
            <a:fillRect/>
          </a:stretch>
        </p:blipFill>
        <p:spPr>
          <a:xfrm>
            <a:off x="1130300" y="0"/>
            <a:ext cx="6876337" cy="6858000"/>
          </a:xfrm>
          <a:prstGeom prst="rect">
            <a:avLst/>
          </a:prstGeom>
        </p:spPr>
      </p:pic>
      <p:pic>
        <p:nvPicPr>
          <p:cNvPr id="9" name="Bild 8"/>
          <p:cNvPicPr>
            <a:picLocks noChangeAspect="1"/>
          </p:cNvPicPr>
          <p:nvPr/>
        </p:nvPicPr>
        <p:blipFill>
          <a:blip r:embed="rId8"/>
          <a:stretch>
            <a:fillRect/>
          </a:stretch>
        </p:blipFill>
        <p:spPr>
          <a:xfrm>
            <a:off x="0" y="15290"/>
            <a:ext cx="6686556" cy="5940100"/>
          </a:xfrm>
          <a:prstGeom prst="rect">
            <a:avLst/>
          </a:prstGeom>
        </p:spPr>
      </p:pic>
      <p:pic>
        <p:nvPicPr>
          <p:cNvPr id="10" name="Bild 9"/>
          <p:cNvPicPr>
            <a:picLocks noChangeAspect="1"/>
          </p:cNvPicPr>
          <p:nvPr/>
        </p:nvPicPr>
        <p:blipFill>
          <a:blip r:embed="rId9"/>
          <a:stretch>
            <a:fillRect/>
          </a:stretch>
        </p:blipFill>
        <p:spPr>
          <a:xfrm>
            <a:off x="0" y="1689100"/>
            <a:ext cx="9144000" cy="3465689"/>
          </a:xfrm>
          <a:prstGeom prst="rect">
            <a:avLst/>
          </a:prstGeom>
        </p:spPr>
      </p:pic>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136</a:t>
            </a:fld>
            <a:endParaRPr lang="en-US" altLang="en-US" sz="1200" dirty="0">
              <a:solidFill>
                <a:srgbClr val="898989"/>
              </a:solidFill>
            </a:endParaRPr>
          </a:p>
        </p:txBody>
      </p:sp>
    </p:spTree>
    <p:extLst>
      <p:ext uri="{BB962C8B-B14F-4D97-AF65-F5344CB8AC3E}">
        <p14:creationId xmlns:p14="http://schemas.microsoft.com/office/powerpoint/2010/main" val="1318315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a:t>Tipos de criptomonedas</a:t>
            </a:r>
          </a:p>
        </p:txBody>
      </p:sp>
      <p:sp>
        <p:nvSpPr>
          <p:cNvPr id="4" name="Rectangle 3"/>
          <p:cNvSpPr>
            <a:spLocks noGrp="1" noChangeArrowheads="1"/>
          </p:cNvSpPr>
          <p:nvPr>
            <p:ph idx="1"/>
          </p:nvPr>
        </p:nvSpPr>
        <p:spPr>
          <a:xfrm>
            <a:off x="188662" y="1387764"/>
            <a:ext cx="8229600" cy="4525963"/>
          </a:xfrm>
        </p:spPr>
        <p:txBody>
          <a:bodyPr>
            <a:normAutofit/>
          </a:bodyPr>
          <a:lstStyle/>
          <a:p>
            <a:pPr marL="0" indent="0">
              <a:lnSpc>
                <a:spcPct val="150000"/>
              </a:lnSpc>
              <a:spcBef>
                <a:spcPts val="0"/>
              </a:spcBef>
              <a:buNone/>
            </a:pPr>
            <a:r>
              <a:rPr lang="en-GB" b="1" dirty="0"/>
              <a:t>Tipos de cryptomonedas</a:t>
            </a:r>
          </a:p>
        </p:txBody>
      </p:sp>
      <p:pic>
        <p:nvPicPr>
          <p:cNvPr id="3" name="Bild 2"/>
          <p:cNvPicPr>
            <a:picLocks noChangeAspect="1"/>
          </p:cNvPicPr>
          <p:nvPr/>
        </p:nvPicPr>
        <p:blipFill>
          <a:blip r:embed="rId3"/>
          <a:stretch>
            <a:fillRect/>
          </a:stretch>
        </p:blipFill>
        <p:spPr>
          <a:xfrm>
            <a:off x="457200" y="2548227"/>
            <a:ext cx="3365500" cy="3365500"/>
          </a:xfrm>
          <a:prstGeom prst="rect">
            <a:avLst/>
          </a:prstGeom>
        </p:spPr>
      </p:pic>
      <p:pic>
        <p:nvPicPr>
          <p:cNvPr id="5" name="Bild 4"/>
          <p:cNvPicPr>
            <a:picLocks noChangeAspect="1"/>
          </p:cNvPicPr>
          <p:nvPr/>
        </p:nvPicPr>
        <p:blipFill>
          <a:blip r:embed="rId4"/>
          <a:stretch>
            <a:fillRect/>
          </a:stretch>
        </p:blipFill>
        <p:spPr>
          <a:xfrm>
            <a:off x="6134100" y="3987800"/>
            <a:ext cx="2679700" cy="2679700"/>
          </a:xfrm>
          <a:prstGeom prst="rect">
            <a:avLst/>
          </a:prstGeom>
        </p:spPr>
      </p:pic>
      <p:pic>
        <p:nvPicPr>
          <p:cNvPr id="6" name="Bild 5"/>
          <p:cNvPicPr>
            <a:picLocks noChangeAspect="1"/>
          </p:cNvPicPr>
          <p:nvPr/>
        </p:nvPicPr>
        <p:blipFill>
          <a:blip r:embed="rId5"/>
          <a:stretch>
            <a:fillRect/>
          </a:stretch>
        </p:blipFill>
        <p:spPr>
          <a:xfrm>
            <a:off x="3454400" y="2997200"/>
            <a:ext cx="3251200" cy="3251200"/>
          </a:xfrm>
          <a:prstGeom prst="rect">
            <a:avLst/>
          </a:prstGeom>
        </p:spPr>
      </p:pic>
      <p:pic>
        <p:nvPicPr>
          <p:cNvPr id="7" name="Bild 6"/>
          <p:cNvPicPr>
            <a:picLocks noChangeAspect="1"/>
          </p:cNvPicPr>
          <p:nvPr/>
        </p:nvPicPr>
        <p:blipFill>
          <a:blip r:embed="rId6"/>
          <a:stretch>
            <a:fillRect/>
          </a:stretch>
        </p:blipFill>
        <p:spPr>
          <a:xfrm>
            <a:off x="2347378" y="4631027"/>
            <a:ext cx="2214044" cy="2197100"/>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137</a:t>
            </a:fld>
            <a:endParaRPr lang="en-US" altLang="en-US" sz="1200" dirty="0">
              <a:solidFill>
                <a:srgbClr val="898989"/>
              </a:solidFill>
            </a:endParaRPr>
          </a:p>
        </p:txBody>
      </p:sp>
    </p:spTree>
    <p:extLst>
      <p:ext uri="{BB962C8B-B14F-4D97-AF65-F5344CB8AC3E}">
        <p14:creationId xmlns:p14="http://schemas.microsoft.com/office/powerpoint/2010/main" val="260362651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La teoría detrás del Bitcoin</a:t>
            </a:r>
          </a:p>
        </p:txBody>
      </p:sp>
      <p:pic>
        <p:nvPicPr>
          <p:cNvPr id="5" name="Bild 4"/>
          <p:cNvPicPr>
            <a:picLocks noChangeAspect="1"/>
          </p:cNvPicPr>
          <p:nvPr/>
        </p:nvPicPr>
        <p:blipFill>
          <a:blip r:embed="rId3"/>
          <a:stretch>
            <a:fillRect/>
          </a:stretch>
        </p:blipFill>
        <p:spPr>
          <a:xfrm>
            <a:off x="457200" y="1257300"/>
            <a:ext cx="8015588" cy="5051957"/>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138</a:t>
            </a:fld>
            <a:endParaRPr lang="en-US" altLang="en-US" sz="1200" dirty="0">
              <a:solidFill>
                <a:srgbClr val="898989"/>
              </a:solidFill>
            </a:endParaRPr>
          </a:p>
        </p:txBody>
      </p:sp>
    </p:spTree>
    <p:extLst>
      <p:ext uri="{BB962C8B-B14F-4D97-AF65-F5344CB8AC3E}">
        <p14:creationId xmlns:p14="http://schemas.microsoft.com/office/powerpoint/2010/main" val="376775174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sz="4000" b="1" dirty="0"/>
              <a:t>La teoría detrás de la cripto-moneda</a:t>
            </a:r>
          </a:p>
        </p:txBody>
      </p:sp>
      <p:pic>
        <p:nvPicPr>
          <p:cNvPr id="4" name="Inhaltsplatzhalter 3"/>
          <p:cNvPicPr>
            <a:picLocks noGrp="1" noChangeAspect="1"/>
          </p:cNvPicPr>
          <p:nvPr>
            <p:ph idx="1"/>
          </p:nvPr>
        </p:nvPicPr>
        <p:blipFill>
          <a:blip r:embed="rId3"/>
          <a:srcRect l="-186296" r="-186296"/>
          <a:stretch>
            <a:fillRect/>
          </a:stretch>
        </p:blipFill>
        <p:spPr>
          <a:xfrm>
            <a:off x="-2632842" y="1592510"/>
            <a:ext cx="8043041" cy="4525963"/>
          </a:xfrm>
          <a:prstGeom prst="round1Rect">
            <a:avLst/>
          </a:prstGeom>
        </p:spPr>
      </p:pic>
      <p:sp>
        <p:nvSpPr>
          <p:cNvPr id="7" name="Textfeld 6"/>
          <p:cNvSpPr txBox="1"/>
          <p:nvPr/>
        </p:nvSpPr>
        <p:spPr>
          <a:xfrm>
            <a:off x="2247900" y="1765300"/>
            <a:ext cx="6730782" cy="101566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b="1"/>
              <a:t> </a:t>
            </a:r>
            <a:endParaRPr lang="en-US" sz="1400"/>
          </a:p>
          <a:p>
            <a:r>
              <a:rPr lang="en-US" sz="1400" b="1">
                <a:solidFill>
                  <a:schemeClr val="tx1"/>
                </a:solidFill>
              </a:rPr>
              <a:t>Una billetera puede libremente ser equivalente a su cuenta bancaria.  La billetera actualmente contiene las llaves privadas del propietario que le permite gastar las monedas asignadas a su direccción en la cadena de bloque (comparable al PIN). </a:t>
            </a:r>
            <a:endParaRPr lang="en-US" sz="1400">
              <a:solidFill>
                <a:schemeClr val="tx1"/>
              </a:solidFill>
            </a:endParaRPr>
          </a:p>
        </p:txBody>
      </p:sp>
      <p:sp>
        <p:nvSpPr>
          <p:cNvPr id="8" name="Textfeld 7"/>
          <p:cNvSpPr txBox="1"/>
          <p:nvPr/>
        </p:nvSpPr>
        <p:spPr>
          <a:xfrm>
            <a:off x="2400300" y="2978329"/>
            <a:ext cx="6286500" cy="101566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b="1">
                <a:solidFill>
                  <a:schemeClr val="tx1"/>
                </a:solidFill>
              </a:rPr>
              <a:t> </a:t>
            </a:r>
            <a:endParaRPr lang="en-US">
              <a:solidFill>
                <a:schemeClr val="tx1"/>
              </a:solidFill>
            </a:endParaRPr>
          </a:p>
          <a:p>
            <a:r>
              <a:rPr lang="en-US" sz="1400" b="1">
                <a:solidFill>
                  <a:schemeClr val="tx1"/>
                </a:solidFill>
              </a:rPr>
              <a:t>Un minero es una persona que usa el hardware de la computadora para procesar los cálculos matemáticos para la red de criptomoneda.  Esos cálculos se usan para confirmar las transacciones. </a:t>
            </a:r>
            <a:endParaRPr lang="en-US" sz="1400">
              <a:solidFill>
                <a:schemeClr val="tx1"/>
              </a:solidFill>
            </a:endParaRPr>
          </a:p>
        </p:txBody>
      </p:sp>
      <p:sp>
        <p:nvSpPr>
          <p:cNvPr id="9" name="Textfeld 8"/>
          <p:cNvSpPr txBox="1"/>
          <p:nvPr/>
        </p:nvSpPr>
        <p:spPr>
          <a:xfrm>
            <a:off x="2400300" y="3987127"/>
            <a:ext cx="6286500" cy="954107"/>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1400" b="1">
                <a:solidFill>
                  <a:schemeClr val="tx1"/>
                </a:solidFill>
              </a:rPr>
              <a:t>La cadena de bloque es un registro público de todas las transacciones en una red de criptomoneda.   Ellas se registran en órden cronológico.  La cadena de bloque se comparte entre todos los usuarios de la red y se usan para verificar el balance de las direcciones de la billetera.  </a:t>
            </a:r>
            <a:endParaRPr lang="en-US" sz="1400">
              <a:solidFill>
                <a:schemeClr val="tx1"/>
              </a:solidFill>
            </a:endParaRPr>
          </a:p>
        </p:txBody>
      </p:sp>
      <p:sp>
        <p:nvSpPr>
          <p:cNvPr id="10" name="Textfeld 9"/>
          <p:cNvSpPr txBox="1"/>
          <p:nvPr/>
        </p:nvSpPr>
        <p:spPr>
          <a:xfrm>
            <a:off x="2400300" y="5108159"/>
            <a:ext cx="6286500" cy="954107"/>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1400" b="1">
                <a:solidFill>
                  <a:schemeClr val="tx1"/>
                </a:solidFill>
              </a:rPr>
              <a:t>La llave privada es una parte secreta de los datos que comprueban su derecho para gastar las monedas de una dirección de billetera específica a través de una firma criptográfica.  Cada dirección de billetera tiene su propia clave privada única. </a:t>
            </a:r>
            <a:endParaRPr lang="en-US" sz="1400">
              <a:solidFill>
                <a:schemeClr val="tx1"/>
              </a:solidFill>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139</a:t>
            </a:fld>
            <a:endParaRPr lang="en-US" altLang="en-US" sz="1200" dirty="0">
              <a:solidFill>
                <a:srgbClr val="898989"/>
              </a:solidFill>
            </a:endParaRPr>
          </a:p>
        </p:txBody>
      </p:sp>
    </p:spTree>
    <p:extLst>
      <p:ext uri="{BB962C8B-B14F-4D97-AF65-F5344CB8AC3E}">
        <p14:creationId xmlns:p14="http://schemas.microsoft.com/office/powerpoint/2010/main" val="298371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969925" y="6550223"/>
            <a:ext cx="5174075" cy="307777"/>
          </a:xfrm>
          <a:prstGeom prst="rect">
            <a:avLst/>
          </a:prstGeom>
          <a:noFill/>
          <a:ln w="9525">
            <a:noFill/>
            <a:miter lim="800000"/>
            <a:headEnd/>
            <a:tailEnd/>
          </a:ln>
        </p:spPr>
        <p:txBody>
          <a:bodyPr wrap="none">
            <a:spAutoFit/>
          </a:bodyPr>
          <a:lstStyle/>
          <a:p>
            <a:r>
              <a:rPr lang="en-GB" sz="1400" dirty="0">
                <a:solidFill>
                  <a:srgbClr val="000000"/>
                </a:solidFill>
              </a:rPr>
              <a:t>Source : http://www.w3schools.com/browsers/browsers_stats.asp </a:t>
            </a:r>
          </a:p>
        </p:txBody>
      </p:sp>
      <p:pic>
        <p:nvPicPr>
          <p:cNvPr id="3" name="Bild 2"/>
          <p:cNvPicPr>
            <a:picLocks noChangeAspect="1"/>
          </p:cNvPicPr>
          <p:nvPr/>
        </p:nvPicPr>
        <p:blipFill>
          <a:blip r:embed="rId3"/>
          <a:stretch>
            <a:fillRect/>
          </a:stretch>
        </p:blipFill>
        <p:spPr>
          <a:xfrm>
            <a:off x="381000" y="1180409"/>
            <a:ext cx="8305800" cy="4859175"/>
          </a:xfrm>
          <a:prstGeom prst="rect">
            <a:avLst/>
          </a:prstGeom>
        </p:spPr>
      </p:pic>
      <p:sp>
        <p:nvSpPr>
          <p:cNvPr id="7" name="Title 1"/>
          <p:cNvSpPr>
            <a:spLocks noGrp="1"/>
          </p:cNvSpPr>
          <p:nvPr>
            <p:ph type="title"/>
          </p:nvPr>
        </p:nvSpPr>
        <p:spPr>
          <a:xfrm>
            <a:off x="494644" y="214290"/>
            <a:ext cx="8229600" cy="830567"/>
          </a:xfrm>
        </p:spPr>
        <p:txBody>
          <a:bodyPr/>
          <a:lstStyle/>
          <a:p>
            <a:r>
              <a:rPr lang="en-GB" b="1" dirty="0"/>
              <a:t>Estadísticas del navegador</a:t>
            </a:r>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a:t>
            </a:fld>
            <a:endParaRPr lang="en-US" altLang="en-US" sz="1200" dirty="0">
              <a:solidFill>
                <a:srgbClr val="898989"/>
              </a:solidFill>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25668"/>
            <a:ext cx="8686800" cy="962095"/>
          </a:xfrm>
        </p:spPr>
        <p:txBody>
          <a:bodyPr>
            <a:noAutofit/>
          </a:bodyPr>
          <a:lstStyle/>
          <a:p>
            <a:r>
              <a:rPr lang="en-US" sz="3200" b="1" dirty="0"/>
              <a:t>Uso de la cripto-moneda para el lavado de dinero</a:t>
            </a:r>
          </a:p>
        </p:txBody>
      </p:sp>
      <p:sp>
        <p:nvSpPr>
          <p:cNvPr id="4" name="Rectangle 3"/>
          <p:cNvSpPr>
            <a:spLocks noGrp="1" noChangeArrowheads="1"/>
          </p:cNvSpPr>
          <p:nvPr>
            <p:ph idx="1"/>
          </p:nvPr>
        </p:nvSpPr>
        <p:spPr>
          <a:xfrm>
            <a:off x="188662" y="1387764"/>
            <a:ext cx="8229600" cy="4666195"/>
          </a:xfrm>
        </p:spPr>
        <p:txBody>
          <a:bodyPr>
            <a:normAutofit fontScale="77500" lnSpcReduction="20000"/>
          </a:bodyPr>
          <a:lstStyle/>
          <a:p>
            <a:pPr marL="0" indent="0">
              <a:buNone/>
            </a:pPr>
            <a:r>
              <a:rPr lang="en-GB" b="1"/>
              <a:t>Mezcladores</a:t>
            </a:r>
            <a:endParaRPr lang="en-US" sz="3600"/>
          </a:p>
          <a:p>
            <a:pPr lvl="0"/>
            <a:r>
              <a:rPr lang="en-GB" b="1"/>
              <a:t>	Las monedas que se derivan de las transacciones delictivas pueden mezclarse con las monedas de otros usuarios en la dirección del mezclador central. </a:t>
            </a:r>
            <a:endParaRPr lang="en-US" sz="3600"/>
          </a:p>
          <a:p>
            <a:pPr lvl="0"/>
            <a:r>
              <a:rPr lang="en-GB" b="1"/>
              <a:t>	El mezclador enviar de nuevo las transacciones individuales. </a:t>
            </a:r>
            <a:endParaRPr lang="en-US" sz="3600"/>
          </a:p>
          <a:p>
            <a:pPr marL="0" lvl="0" indent="0">
              <a:buNone/>
            </a:pPr>
            <a:r>
              <a:rPr lang="en-US" b="1"/>
              <a:t> </a:t>
            </a:r>
            <a:endParaRPr lang="en-US" sz="3600"/>
          </a:p>
          <a:p>
            <a:pPr marL="0" indent="0">
              <a:buNone/>
            </a:pPr>
            <a:r>
              <a:rPr lang="en-GB" b="1"/>
              <a:t>Claves</a:t>
            </a:r>
            <a:endParaRPr lang="en-US" sz="3600"/>
          </a:p>
          <a:p>
            <a:pPr lvl="1"/>
            <a:r>
              <a:rPr lang="en-US" b="1"/>
              <a:t>Las monedas se derivan de las transacciones delictivas que se envían al servicio de clave </a:t>
            </a:r>
            <a:endParaRPr lang="en-US" sz="3200"/>
          </a:p>
          <a:p>
            <a:pPr lvl="1"/>
            <a:r>
              <a:rPr lang="en-US" b="1"/>
              <a:t>La clave mezclara las monedas, las transferirá a través de distintas billetereas en distintas cantidades. </a:t>
            </a:r>
            <a:endParaRPr lang="en-US" sz="3200"/>
          </a:p>
          <a:p>
            <a:pPr lvl="1"/>
            <a:r>
              <a:rPr lang="en-US" b="1"/>
              <a:t>La Clave enviará les devolverá las monedas en una variedad de transacciones con distintas cantidades. </a:t>
            </a:r>
            <a:endParaRPr lang="en-US" sz="320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140</a:t>
            </a:fld>
            <a:endParaRPr lang="en-US" altLang="en-US" sz="1200" dirty="0">
              <a:solidFill>
                <a:srgbClr val="898989"/>
              </a:solidFill>
            </a:endParaRPr>
          </a:p>
        </p:txBody>
      </p:sp>
    </p:spTree>
    <p:extLst>
      <p:ext uri="{BB962C8B-B14F-4D97-AF65-F5344CB8AC3E}">
        <p14:creationId xmlns:p14="http://schemas.microsoft.com/office/powerpoint/2010/main" val="33406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a:t>Técnicas de las Investigaciones </a:t>
            </a:r>
          </a:p>
        </p:txBody>
      </p:sp>
      <p:pic>
        <p:nvPicPr>
          <p:cNvPr id="11" name="Bild 10"/>
          <p:cNvPicPr>
            <a:picLocks noChangeAspect="1"/>
          </p:cNvPicPr>
          <p:nvPr/>
        </p:nvPicPr>
        <p:blipFill>
          <a:blip r:embed="rId3"/>
          <a:stretch>
            <a:fillRect/>
          </a:stretch>
        </p:blipFill>
        <p:spPr>
          <a:xfrm>
            <a:off x="0" y="1270000"/>
            <a:ext cx="9144000" cy="4294682"/>
          </a:xfrm>
          <a:prstGeom prst="rect">
            <a:avLst/>
          </a:prstGeom>
        </p:spPr>
      </p:pic>
      <p:pic>
        <p:nvPicPr>
          <p:cNvPr id="12" name="Bild 11"/>
          <p:cNvPicPr>
            <a:picLocks noChangeAspect="1"/>
          </p:cNvPicPr>
          <p:nvPr/>
        </p:nvPicPr>
        <p:blipFill>
          <a:blip r:embed="rId4"/>
          <a:stretch>
            <a:fillRect/>
          </a:stretch>
        </p:blipFill>
        <p:spPr>
          <a:xfrm>
            <a:off x="0" y="1270000"/>
            <a:ext cx="9144000" cy="5008673"/>
          </a:xfrm>
          <a:prstGeom prst="rect">
            <a:avLst/>
          </a:prstGeom>
        </p:spPr>
      </p:pic>
      <p:pic>
        <p:nvPicPr>
          <p:cNvPr id="7" name="Bild 6"/>
          <p:cNvPicPr>
            <a:picLocks noChangeAspect="1"/>
          </p:cNvPicPr>
          <p:nvPr/>
        </p:nvPicPr>
        <p:blipFill>
          <a:blip r:embed="rId5"/>
          <a:stretch>
            <a:fillRect/>
          </a:stretch>
        </p:blipFill>
        <p:spPr>
          <a:xfrm>
            <a:off x="0" y="1270000"/>
            <a:ext cx="9144000" cy="4195658"/>
          </a:xfrm>
          <a:prstGeom prst="rect">
            <a:avLst/>
          </a:prstGeom>
        </p:spPr>
      </p:pic>
      <p:pic>
        <p:nvPicPr>
          <p:cNvPr id="9" name="Bild 8"/>
          <p:cNvPicPr>
            <a:picLocks noChangeAspect="1"/>
          </p:cNvPicPr>
          <p:nvPr/>
        </p:nvPicPr>
        <p:blipFill>
          <a:blip r:embed="rId6"/>
          <a:stretch>
            <a:fillRect/>
          </a:stretch>
        </p:blipFill>
        <p:spPr>
          <a:xfrm>
            <a:off x="0" y="1270000"/>
            <a:ext cx="9144000" cy="5496842"/>
          </a:xfrm>
          <a:prstGeom prst="rect">
            <a:avLst/>
          </a:prstGeom>
        </p:spPr>
      </p:pic>
      <p:pic>
        <p:nvPicPr>
          <p:cNvPr id="10" name="Bild 9"/>
          <p:cNvPicPr>
            <a:picLocks noChangeAspect="1"/>
          </p:cNvPicPr>
          <p:nvPr/>
        </p:nvPicPr>
        <p:blipFill>
          <a:blip r:embed="rId7"/>
          <a:stretch>
            <a:fillRect/>
          </a:stretch>
        </p:blipFill>
        <p:spPr>
          <a:xfrm>
            <a:off x="0" y="1270000"/>
            <a:ext cx="9144000" cy="6065732"/>
          </a:xfrm>
          <a:prstGeom prst="rect">
            <a:avLst/>
          </a:prstGeom>
        </p:spPr>
      </p:pic>
      <p:pic>
        <p:nvPicPr>
          <p:cNvPr id="13" name="Bild 12"/>
          <p:cNvPicPr>
            <a:picLocks noChangeAspect="1"/>
          </p:cNvPicPr>
          <p:nvPr/>
        </p:nvPicPr>
        <p:blipFill>
          <a:blip r:embed="rId8"/>
          <a:stretch>
            <a:fillRect/>
          </a:stretch>
        </p:blipFill>
        <p:spPr>
          <a:xfrm>
            <a:off x="0" y="1270000"/>
            <a:ext cx="9144000" cy="3694702"/>
          </a:xfrm>
          <a:prstGeom prst="rect">
            <a:avLst/>
          </a:prstGeom>
        </p:spPr>
      </p:pic>
      <p:pic>
        <p:nvPicPr>
          <p:cNvPr id="6" name="Bild 5"/>
          <p:cNvPicPr>
            <a:picLocks noChangeAspect="1"/>
          </p:cNvPicPr>
          <p:nvPr/>
        </p:nvPicPr>
        <p:blipFill>
          <a:blip r:embed="rId9"/>
          <a:stretch>
            <a:fillRect/>
          </a:stretch>
        </p:blipFill>
        <p:spPr>
          <a:xfrm>
            <a:off x="0" y="1384084"/>
            <a:ext cx="8572500" cy="3978496"/>
          </a:xfrm>
          <a:prstGeom prst="rect">
            <a:avLst/>
          </a:prstGeom>
        </p:spPr>
      </p:pic>
      <p:pic>
        <p:nvPicPr>
          <p:cNvPr id="5" name="Bild 4"/>
          <p:cNvPicPr>
            <a:picLocks noChangeAspect="1"/>
          </p:cNvPicPr>
          <p:nvPr/>
        </p:nvPicPr>
        <p:blipFill>
          <a:blip r:embed="rId10"/>
          <a:stretch>
            <a:fillRect/>
          </a:stretch>
        </p:blipFill>
        <p:spPr>
          <a:xfrm>
            <a:off x="0" y="1384084"/>
            <a:ext cx="9243997" cy="3581399"/>
          </a:xfrm>
          <a:prstGeom prst="rect">
            <a:avLst/>
          </a:prstGeom>
        </p:spPr>
      </p:pic>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141</a:t>
            </a:fld>
            <a:endParaRPr lang="en-US" altLang="en-US" sz="1200" dirty="0">
              <a:solidFill>
                <a:srgbClr val="898989"/>
              </a:solidFill>
            </a:endParaRPr>
          </a:p>
        </p:txBody>
      </p:sp>
    </p:spTree>
    <p:extLst>
      <p:ext uri="{BB962C8B-B14F-4D97-AF65-F5344CB8AC3E}">
        <p14:creationId xmlns:p14="http://schemas.microsoft.com/office/powerpoint/2010/main" val="345937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a:t>Retos para las investigaciones </a:t>
            </a:r>
          </a:p>
        </p:txBody>
      </p:sp>
      <p:sp>
        <p:nvSpPr>
          <p:cNvPr id="4" name="Rectangle 3"/>
          <p:cNvSpPr>
            <a:spLocks noGrp="1" noChangeArrowheads="1"/>
          </p:cNvSpPr>
          <p:nvPr>
            <p:ph idx="1"/>
          </p:nvPr>
        </p:nvSpPr>
        <p:spPr>
          <a:xfrm>
            <a:off x="188662" y="1387764"/>
            <a:ext cx="8229600" cy="4525963"/>
          </a:xfrm>
        </p:spPr>
        <p:txBody>
          <a:bodyPr>
            <a:normAutofit fontScale="92500" lnSpcReduction="10000"/>
          </a:bodyPr>
          <a:lstStyle/>
          <a:p>
            <a:pPr>
              <a:lnSpc>
                <a:spcPct val="150000"/>
              </a:lnSpc>
              <a:spcBef>
                <a:spcPts val="0"/>
              </a:spcBef>
            </a:pPr>
            <a:r>
              <a:rPr lang="en-GB" b="1" dirty="0"/>
              <a:t>“follow the money”, “follow the goods” alone will not work</a:t>
            </a:r>
          </a:p>
          <a:p>
            <a:pPr>
              <a:lnSpc>
                <a:spcPct val="150000"/>
              </a:lnSpc>
              <a:spcBef>
                <a:spcPts val="0"/>
              </a:spcBef>
            </a:pPr>
            <a:r>
              <a:rPr lang="en-GB" b="1" dirty="0"/>
              <a:t>Technically more sophisticated</a:t>
            </a:r>
          </a:p>
          <a:p>
            <a:pPr>
              <a:lnSpc>
                <a:spcPct val="150000"/>
              </a:lnSpc>
              <a:spcBef>
                <a:spcPts val="0"/>
              </a:spcBef>
            </a:pPr>
            <a:r>
              <a:rPr lang="en-GB" b="1" dirty="0"/>
              <a:t>Not anonymous, yet oftentimes difficult to track</a:t>
            </a:r>
          </a:p>
          <a:p>
            <a:pPr>
              <a:lnSpc>
                <a:spcPct val="150000"/>
              </a:lnSpc>
              <a:spcBef>
                <a:spcPts val="0"/>
              </a:spcBef>
            </a:pPr>
            <a:r>
              <a:rPr lang="en-GB" b="1" dirty="0"/>
              <a:t>Heavily dependent on service provider information</a:t>
            </a:r>
          </a:p>
          <a:p>
            <a:pPr>
              <a:lnSpc>
                <a:spcPct val="150000"/>
              </a:lnSpc>
              <a:spcBef>
                <a:spcPts val="0"/>
              </a:spcBef>
            </a:pPr>
            <a:r>
              <a:rPr lang="en-GB" b="1" dirty="0"/>
              <a:t>Lack of SOPs for seized crypto currencies</a:t>
            </a:r>
          </a:p>
        </p:txBody>
      </p:sp>
      <p:pic>
        <p:nvPicPr>
          <p:cNvPr id="3" name="Bild 2"/>
          <p:cNvPicPr>
            <a:picLocks noChangeAspect="1"/>
          </p:cNvPicPr>
          <p:nvPr/>
        </p:nvPicPr>
        <p:blipFill>
          <a:blip r:embed="rId3"/>
          <a:stretch>
            <a:fillRect/>
          </a:stretch>
        </p:blipFill>
        <p:spPr>
          <a:xfrm>
            <a:off x="188662" y="1387764"/>
            <a:ext cx="8345738" cy="532647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142</a:t>
            </a:fld>
            <a:endParaRPr lang="en-US" altLang="en-US" sz="1200" dirty="0">
              <a:solidFill>
                <a:srgbClr val="898989"/>
              </a:solidFill>
            </a:endParaRPr>
          </a:p>
        </p:txBody>
      </p:sp>
    </p:spTree>
    <p:extLst>
      <p:ext uri="{BB962C8B-B14F-4D97-AF65-F5344CB8AC3E}">
        <p14:creationId xmlns:p14="http://schemas.microsoft.com/office/powerpoint/2010/main" val="267995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2993192" cy="923330"/>
          </a:xfrm>
          <a:prstGeom prst="rect">
            <a:avLst/>
          </a:prstGeom>
          <a:noFill/>
        </p:spPr>
        <p:txBody>
          <a:bodyPr wrap="none" rtlCol="0">
            <a:spAutoFit/>
          </a:bodyPr>
          <a:lstStyle/>
          <a:p>
            <a:r>
              <a:rPr lang="en-GB" sz="5400" dirty="0"/>
              <a:t>Preguntas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143</a:t>
            </a:fld>
            <a:endParaRPr lang="en-US" altLang="en-US" sz="1200" dirty="0">
              <a:solidFill>
                <a:srgbClr val="898989"/>
              </a:solidFill>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r>
              <a:rPr lang="en-GB" b="1" dirty="0"/>
              <a:t>Cuarta Parte</a:t>
            </a:r>
            <a:br>
              <a:rPr lang="en-GB" b="1" dirty="0"/>
            </a:br>
            <a:r>
              <a:rPr lang="en-GB" b="1" dirty="0"/>
              <a:t>Delitos en Internet </a:t>
            </a: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144</a:t>
            </a:fld>
            <a:endParaRPr lang="en-US" altLang="en-US" sz="1200" dirty="0">
              <a:solidFill>
                <a:srgbClr val="898989"/>
              </a:solidFill>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en-US" b="1" dirty="0">
                <a:solidFill>
                  <a:schemeClr val="accent1">
                    <a:lumMod val="25000"/>
                  </a:schemeClr>
                </a:solidFill>
                <a:latin typeface="Calibri" pitchFamily="34" charset="0"/>
              </a:rPr>
              <a:t>Ejemplo de Estadísticas (EE.UU)</a:t>
            </a: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en-GB" sz="1400" i="1" dirty="0">
                <a:solidFill>
                  <a:schemeClr val="accent1">
                    <a:lumMod val="25000"/>
                  </a:schemeClr>
                </a:solidFill>
              </a:rPr>
              <a:t>Source - US Internet Crime Complaint </a:t>
            </a:r>
            <a:r>
              <a:rPr lang="en-GB" sz="1400" i="1" dirty="0" err="1">
                <a:solidFill>
                  <a:schemeClr val="accent1">
                    <a:lumMod val="25000"/>
                  </a:schemeClr>
                </a:solidFill>
              </a:rPr>
              <a:t>Center</a:t>
            </a:r>
            <a:r>
              <a:rPr lang="en-GB" sz="1400" i="1" dirty="0">
                <a:solidFill>
                  <a:schemeClr val="accent1">
                    <a:lumMod val="25000"/>
                  </a:schemeClr>
                </a:solidFill>
              </a:rPr>
              <a:t> </a:t>
            </a:r>
            <a:r>
              <a:rPr lang="mr-IN" sz="1400" i="1" dirty="0">
                <a:solidFill>
                  <a:schemeClr val="accent1">
                    <a:lumMod val="25000"/>
                  </a:schemeClr>
                </a:solidFill>
              </a:rPr>
              <a:t>–</a:t>
            </a:r>
            <a:r>
              <a:rPr lang="en-GB" sz="1400" i="1" dirty="0">
                <a:solidFill>
                  <a:schemeClr val="accent1">
                    <a:lumMod val="25000"/>
                  </a:schemeClr>
                </a:solidFill>
              </a:rPr>
              <a:t> Jan 10, 2017</a:t>
            </a:r>
          </a:p>
        </p:txBody>
      </p:sp>
      <p:graphicFrame>
        <p:nvGraphicFramePr>
          <p:cNvPr id="5" name="Table 4"/>
          <p:cNvGraphicFramePr>
            <a:graphicFrameLocks noGrp="1"/>
          </p:cNvGraphicFramePr>
          <p:nvPr>
            <p:extLst>
              <p:ext uri="{D42A27DB-BD31-4B8C-83A1-F6EECF244321}">
                <p14:modId xmlns:p14="http://schemas.microsoft.com/office/powerpoint/2010/main" val="2229598605"/>
              </p:ext>
            </p:extLst>
          </p:nvPr>
        </p:nvGraphicFramePr>
        <p:xfrm>
          <a:off x="2421467" y="1143000"/>
          <a:ext cx="4064000" cy="54610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tblGrid>
              <a:tr h="370840">
                <a:tc>
                  <a:txBody>
                    <a:bodyPr/>
                    <a:lstStyle/>
                    <a:p>
                      <a:r>
                        <a:rPr lang="en-US" dirty="0"/>
                        <a:t>Year</a:t>
                      </a:r>
                    </a:p>
                  </a:txBody>
                  <a:tcPr/>
                </a:tc>
                <a:tc>
                  <a:txBody>
                    <a:bodyPr/>
                    <a:lstStyle/>
                    <a:p>
                      <a:r>
                        <a:rPr lang="en-US" dirty="0"/>
                        <a:t>Complaints Received</a:t>
                      </a:r>
                    </a:p>
                  </a:txBody>
                  <a:tcPr/>
                </a:tc>
                <a:extLst>
                  <a:ext uri="{0D108BD9-81ED-4DB2-BD59-A6C34878D82A}">
                    <a16:rowId xmlns:a16="http://schemas.microsoft.com/office/drawing/2014/main"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2015</a:t>
                      </a:r>
                    </a:p>
                  </a:txBody>
                  <a:tcPr/>
                </a:tc>
                <a:tc>
                  <a:txBody>
                    <a:bodyPr/>
                    <a:lstStyle/>
                    <a:p>
                      <a:r>
                        <a:rPr lang="en-US" dirty="0"/>
                        <a:t>288,012</a:t>
                      </a:r>
                    </a:p>
                  </a:txBody>
                  <a:tcPr/>
                </a:tc>
                <a:extLst>
                  <a:ext uri="{0D108BD9-81ED-4DB2-BD59-A6C34878D82A}">
                    <a16:rowId xmlns:a16="http://schemas.microsoft.com/office/drawing/2014/main" val="10001"/>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2014</a:t>
                      </a:r>
                    </a:p>
                  </a:txBody>
                  <a:tcPr/>
                </a:tc>
                <a:tc>
                  <a:txBody>
                    <a:bodyPr/>
                    <a:lstStyle/>
                    <a:p>
                      <a:r>
                        <a:rPr lang="en-US" dirty="0"/>
                        <a:t>269,422</a:t>
                      </a:r>
                    </a:p>
                  </a:txBody>
                  <a:tcPr/>
                </a:tc>
                <a:extLst>
                  <a:ext uri="{0D108BD9-81ED-4DB2-BD59-A6C34878D82A}">
                    <a16:rowId xmlns:a16="http://schemas.microsoft.com/office/drawing/2014/main" val="10002"/>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2013</a:t>
                      </a:r>
                    </a:p>
                  </a:txBody>
                  <a:tcPr/>
                </a:tc>
                <a:tc>
                  <a:txBody>
                    <a:bodyPr/>
                    <a:lstStyle/>
                    <a:p>
                      <a:r>
                        <a:rPr lang="en-US" dirty="0"/>
                        <a:t>262,813</a:t>
                      </a:r>
                    </a:p>
                  </a:txBody>
                  <a:tcPr/>
                </a:tc>
                <a:extLst>
                  <a:ext uri="{0D108BD9-81ED-4DB2-BD59-A6C34878D82A}">
                    <a16:rowId xmlns:a16="http://schemas.microsoft.com/office/drawing/2014/main" val="10003"/>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2012</a:t>
                      </a:r>
                    </a:p>
                  </a:txBody>
                  <a:tcPr/>
                </a:tc>
                <a:tc>
                  <a:txBody>
                    <a:bodyPr/>
                    <a:lstStyle/>
                    <a:p>
                      <a:r>
                        <a:rPr lang="en-US" dirty="0"/>
                        <a:t>289,974</a:t>
                      </a:r>
                    </a:p>
                  </a:txBody>
                  <a:tcPr/>
                </a:tc>
                <a:extLst>
                  <a:ext uri="{0D108BD9-81ED-4DB2-BD59-A6C34878D82A}">
                    <a16:rowId xmlns:a16="http://schemas.microsoft.com/office/drawing/2014/main" val="10004"/>
                  </a:ext>
                </a:extLst>
              </a:tr>
              <a:tr h="370840">
                <a:tc>
                  <a:txBody>
                    <a:bodyPr/>
                    <a:lstStyle/>
                    <a:p>
                      <a:r>
                        <a:rPr lang="en-US" dirty="0"/>
                        <a:t>2011</a:t>
                      </a:r>
                    </a:p>
                  </a:txBody>
                  <a:tcPr/>
                </a:tc>
                <a:tc>
                  <a:txBody>
                    <a:bodyPr/>
                    <a:lstStyle/>
                    <a:p>
                      <a:r>
                        <a:rPr lang="en-US" dirty="0"/>
                        <a:t>314,246</a:t>
                      </a:r>
                    </a:p>
                  </a:txBody>
                  <a:tcPr/>
                </a:tc>
                <a:extLst>
                  <a:ext uri="{0D108BD9-81ED-4DB2-BD59-A6C34878D82A}">
                    <a16:rowId xmlns:a16="http://schemas.microsoft.com/office/drawing/2014/main" val="10005"/>
                  </a:ext>
                </a:extLst>
              </a:tr>
              <a:tr h="370840">
                <a:tc>
                  <a:txBody>
                    <a:bodyPr/>
                    <a:lstStyle/>
                    <a:p>
                      <a:r>
                        <a:rPr lang="en-US" dirty="0"/>
                        <a:t>2010</a:t>
                      </a:r>
                    </a:p>
                  </a:txBody>
                  <a:tcPr/>
                </a:tc>
                <a:tc>
                  <a:txBody>
                    <a:bodyPr/>
                    <a:lstStyle/>
                    <a:p>
                      <a:r>
                        <a:rPr lang="en-US" dirty="0"/>
                        <a:t>303,809</a:t>
                      </a:r>
                    </a:p>
                  </a:txBody>
                  <a:tcPr/>
                </a:tc>
                <a:extLst>
                  <a:ext uri="{0D108BD9-81ED-4DB2-BD59-A6C34878D82A}">
                    <a16:rowId xmlns:a16="http://schemas.microsoft.com/office/drawing/2014/main" val="10006"/>
                  </a:ext>
                </a:extLst>
              </a:tr>
              <a:tr h="370840">
                <a:tc>
                  <a:txBody>
                    <a:bodyPr/>
                    <a:lstStyle/>
                    <a:p>
                      <a:r>
                        <a:rPr lang="en-US" dirty="0"/>
                        <a:t>2009</a:t>
                      </a:r>
                    </a:p>
                  </a:txBody>
                  <a:tcPr/>
                </a:tc>
                <a:tc>
                  <a:txBody>
                    <a:bodyPr/>
                    <a:lstStyle/>
                    <a:p>
                      <a:r>
                        <a:rPr lang="en-US" dirty="0"/>
                        <a:t>336,665</a:t>
                      </a:r>
                    </a:p>
                  </a:txBody>
                  <a:tcPr/>
                </a:tc>
                <a:extLst>
                  <a:ext uri="{0D108BD9-81ED-4DB2-BD59-A6C34878D82A}">
                    <a16:rowId xmlns:a16="http://schemas.microsoft.com/office/drawing/2014/main" val="10007"/>
                  </a:ext>
                </a:extLst>
              </a:tr>
              <a:tr h="370840">
                <a:tc>
                  <a:txBody>
                    <a:bodyPr/>
                    <a:lstStyle/>
                    <a:p>
                      <a:r>
                        <a:rPr lang="en-US" dirty="0"/>
                        <a:t>2008</a:t>
                      </a:r>
                    </a:p>
                  </a:txBody>
                  <a:tcPr/>
                </a:tc>
                <a:tc>
                  <a:txBody>
                    <a:bodyPr/>
                    <a:lstStyle/>
                    <a:p>
                      <a:r>
                        <a:rPr lang="en-US" dirty="0"/>
                        <a:t>275,284</a:t>
                      </a:r>
                    </a:p>
                  </a:txBody>
                  <a:tcPr/>
                </a:tc>
                <a:extLst>
                  <a:ext uri="{0D108BD9-81ED-4DB2-BD59-A6C34878D82A}">
                    <a16:rowId xmlns:a16="http://schemas.microsoft.com/office/drawing/2014/main" val="10008"/>
                  </a:ext>
                </a:extLst>
              </a:tr>
              <a:tr h="370840">
                <a:tc>
                  <a:txBody>
                    <a:bodyPr/>
                    <a:lstStyle/>
                    <a:p>
                      <a:r>
                        <a:rPr lang="en-US" dirty="0"/>
                        <a:t>2007</a:t>
                      </a:r>
                    </a:p>
                  </a:txBody>
                  <a:tcPr/>
                </a:tc>
                <a:tc>
                  <a:txBody>
                    <a:bodyPr/>
                    <a:lstStyle/>
                    <a:p>
                      <a:r>
                        <a:rPr lang="en-US" dirty="0"/>
                        <a:t>206,884</a:t>
                      </a:r>
                    </a:p>
                  </a:txBody>
                  <a:tcPr/>
                </a:tc>
                <a:extLst>
                  <a:ext uri="{0D108BD9-81ED-4DB2-BD59-A6C34878D82A}">
                    <a16:rowId xmlns:a16="http://schemas.microsoft.com/office/drawing/2014/main" val="10009"/>
                  </a:ext>
                </a:extLst>
              </a:tr>
              <a:tr h="370840">
                <a:tc>
                  <a:txBody>
                    <a:bodyPr/>
                    <a:lstStyle/>
                    <a:p>
                      <a:r>
                        <a:rPr lang="en-US" dirty="0"/>
                        <a:t>2006</a:t>
                      </a:r>
                    </a:p>
                  </a:txBody>
                  <a:tcPr/>
                </a:tc>
                <a:tc>
                  <a:txBody>
                    <a:bodyPr/>
                    <a:lstStyle/>
                    <a:p>
                      <a:r>
                        <a:rPr lang="en-US" dirty="0"/>
                        <a:t>207,492</a:t>
                      </a:r>
                    </a:p>
                  </a:txBody>
                  <a:tcPr/>
                </a:tc>
                <a:extLst>
                  <a:ext uri="{0D108BD9-81ED-4DB2-BD59-A6C34878D82A}">
                    <a16:rowId xmlns:a16="http://schemas.microsoft.com/office/drawing/2014/main" val="10010"/>
                  </a:ext>
                </a:extLst>
              </a:tr>
              <a:tr h="370840">
                <a:tc>
                  <a:txBody>
                    <a:bodyPr/>
                    <a:lstStyle/>
                    <a:p>
                      <a:r>
                        <a:rPr lang="en-US" dirty="0"/>
                        <a:t>2005</a:t>
                      </a:r>
                    </a:p>
                  </a:txBody>
                  <a:tcPr/>
                </a:tc>
                <a:tc>
                  <a:txBody>
                    <a:bodyPr/>
                    <a:lstStyle/>
                    <a:p>
                      <a:r>
                        <a:rPr lang="en-US" dirty="0"/>
                        <a:t>231,493</a:t>
                      </a:r>
                    </a:p>
                  </a:txBody>
                  <a:tcPr/>
                </a:tc>
                <a:extLst>
                  <a:ext uri="{0D108BD9-81ED-4DB2-BD59-A6C34878D82A}">
                    <a16:rowId xmlns:a16="http://schemas.microsoft.com/office/drawing/2014/main" val="10011"/>
                  </a:ext>
                </a:extLst>
              </a:tr>
              <a:tr h="370840">
                <a:tc>
                  <a:txBody>
                    <a:bodyPr/>
                    <a:lstStyle/>
                    <a:p>
                      <a:r>
                        <a:rPr lang="en-US" dirty="0"/>
                        <a:t>2004</a:t>
                      </a:r>
                    </a:p>
                  </a:txBody>
                  <a:tcPr/>
                </a:tc>
                <a:tc>
                  <a:txBody>
                    <a:bodyPr/>
                    <a:lstStyle/>
                    <a:p>
                      <a:r>
                        <a:rPr lang="en-US" dirty="0"/>
                        <a:t>207,449</a:t>
                      </a:r>
                    </a:p>
                  </a:txBody>
                  <a:tcPr/>
                </a:tc>
                <a:extLst>
                  <a:ext uri="{0D108BD9-81ED-4DB2-BD59-A6C34878D82A}">
                    <a16:rowId xmlns:a16="http://schemas.microsoft.com/office/drawing/2014/main" val="10012"/>
                  </a:ext>
                </a:extLst>
              </a:tr>
              <a:tr h="370840">
                <a:tc>
                  <a:txBody>
                    <a:bodyPr/>
                    <a:lstStyle/>
                    <a:p>
                      <a:r>
                        <a:rPr lang="en-US" dirty="0"/>
                        <a:t>2003</a:t>
                      </a:r>
                    </a:p>
                  </a:txBody>
                  <a:tcPr/>
                </a:tc>
                <a:tc>
                  <a:txBody>
                    <a:bodyPr/>
                    <a:lstStyle/>
                    <a:p>
                      <a:r>
                        <a:rPr lang="en-US" dirty="0"/>
                        <a:t>124,515</a:t>
                      </a:r>
                    </a:p>
                  </a:txBody>
                  <a:tcPr/>
                </a:tc>
                <a:extLst>
                  <a:ext uri="{0D108BD9-81ED-4DB2-BD59-A6C34878D82A}">
                    <a16:rowId xmlns:a16="http://schemas.microsoft.com/office/drawing/2014/main" val="10013"/>
                  </a:ext>
                </a:extLst>
              </a:tr>
            </a:tbl>
          </a:graphicData>
        </a:graphic>
      </p:graphicFrame>
      <p:sp>
        <p:nvSpPr>
          <p:cNvPr id="6" name="Čuvar mesta za broj slajda 1"/>
          <p:cNvSpPr txBox="1">
            <a:spLocks/>
          </p:cNvSpPr>
          <p:nvPr/>
        </p:nvSpPr>
        <p:spPr bwMode="auto">
          <a:xfrm>
            <a:off x="6845082" y="613679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145</a:t>
            </a:fld>
            <a:endParaRPr lang="en-US" altLang="en-US" sz="1200" dirty="0">
              <a:solidFill>
                <a:srgbClr val="898989"/>
              </a:solidFill>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en-US" b="1" dirty="0">
                <a:solidFill>
                  <a:schemeClr val="accent1">
                    <a:lumMod val="25000"/>
                  </a:schemeClr>
                </a:solidFill>
                <a:latin typeface="Calibri" pitchFamily="34" charset="0"/>
              </a:rPr>
              <a:t>Ciberdelincuencias por continente</a:t>
            </a: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en-GB" sz="1400" i="1" dirty="0">
                <a:solidFill>
                  <a:schemeClr val="accent1">
                    <a:lumMod val="25000"/>
                  </a:schemeClr>
                </a:solidFill>
              </a:rPr>
              <a:t>Source </a:t>
            </a:r>
            <a:r>
              <a:rPr lang="mr-IN" sz="1400" i="1" dirty="0">
                <a:solidFill>
                  <a:schemeClr val="accent1">
                    <a:lumMod val="25000"/>
                  </a:schemeClr>
                </a:solidFill>
              </a:rPr>
              <a:t>–</a:t>
            </a:r>
            <a:r>
              <a:rPr lang="en-GB" sz="1400" i="1" dirty="0">
                <a:solidFill>
                  <a:schemeClr val="accent1">
                    <a:lumMod val="25000"/>
                  </a:schemeClr>
                </a:solidFill>
              </a:rPr>
              <a:t> </a:t>
            </a:r>
            <a:r>
              <a:rPr lang="de-DE" sz="1400" i="1" dirty="0">
                <a:solidFill>
                  <a:schemeClr val="accent1">
                    <a:lumMod val="25000"/>
                  </a:schemeClr>
                </a:solidFill>
              </a:rPr>
              <a:t>UNODC </a:t>
            </a:r>
            <a:r>
              <a:rPr lang="mr-IN" sz="1400" i="1" dirty="0">
                <a:solidFill>
                  <a:schemeClr val="accent1">
                    <a:lumMod val="25000"/>
                  </a:schemeClr>
                </a:solidFill>
              </a:rPr>
              <a:t>–</a:t>
            </a:r>
            <a:r>
              <a:rPr lang="de-DE" sz="1400" i="1" dirty="0">
                <a:solidFill>
                  <a:schemeClr val="accent1">
                    <a:lumMod val="25000"/>
                  </a:schemeClr>
                </a:solidFill>
              </a:rPr>
              <a:t> Comprehensive study on cybercrime (2012)</a:t>
            </a:r>
            <a:endParaRPr lang="en-GB" sz="1400" i="1" dirty="0">
              <a:solidFill>
                <a:schemeClr val="accent1">
                  <a:lumMod val="25000"/>
                </a:schemeClr>
              </a:solidFill>
            </a:endParaRPr>
          </a:p>
        </p:txBody>
      </p:sp>
      <p:pic>
        <p:nvPicPr>
          <p:cNvPr id="2" name="Bild 1"/>
          <p:cNvPicPr>
            <a:picLocks noChangeAspect="1"/>
          </p:cNvPicPr>
          <p:nvPr/>
        </p:nvPicPr>
        <p:blipFill>
          <a:blip r:embed="rId3"/>
          <a:stretch>
            <a:fillRect/>
          </a:stretch>
        </p:blipFill>
        <p:spPr>
          <a:xfrm>
            <a:off x="158460" y="745067"/>
            <a:ext cx="8646873" cy="5669770"/>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146</a:t>
            </a:fld>
            <a:endParaRPr lang="en-US" altLang="en-US" sz="1200" dirty="0">
              <a:solidFill>
                <a:srgbClr val="898989"/>
              </a:solidFill>
            </a:endParaRPr>
          </a:p>
        </p:txBody>
      </p:sp>
    </p:spTree>
    <p:extLst>
      <p:ext uri="{BB962C8B-B14F-4D97-AF65-F5344CB8AC3E}">
        <p14:creationId xmlns:p14="http://schemas.microsoft.com/office/powerpoint/2010/main" val="232581405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en-US" sz="3200" b="1" dirty="0">
                <a:solidFill>
                  <a:schemeClr val="accent1">
                    <a:lumMod val="25000"/>
                  </a:schemeClr>
                </a:solidFill>
                <a:latin typeface="Calibri" pitchFamily="34" charset="0"/>
              </a:rPr>
              <a:t>Ciberdelincuencia: tipos de delitos informáticos</a:t>
            </a: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en-GB" sz="1400" i="1" dirty="0">
                <a:solidFill>
                  <a:schemeClr val="accent1">
                    <a:lumMod val="25000"/>
                  </a:schemeClr>
                </a:solidFill>
              </a:rPr>
              <a:t>Source </a:t>
            </a:r>
            <a:r>
              <a:rPr lang="mr-IN" sz="1400" i="1" dirty="0">
                <a:solidFill>
                  <a:schemeClr val="accent1">
                    <a:lumMod val="25000"/>
                  </a:schemeClr>
                </a:solidFill>
              </a:rPr>
              <a:t>–</a:t>
            </a:r>
            <a:r>
              <a:rPr lang="en-GB" sz="1400" i="1" dirty="0">
                <a:solidFill>
                  <a:schemeClr val="accent1">
                    <a:lumMod val="25000"/>
                  </a:schemeClr>
                </a:solidFill>
              </a:rPr>
              <a:t> </a:t>
            </a:r>
            <a:r>
              <a:rPr lang="de-DE" sz="1400" i="1" dirty="0">
                <a:solidFill>
                  <a:schemeClr val="accent1">
                    <a:lumMod val="25000"/>
                  </a:schemeClr>
                </a:solidFill>
              </a:rPr>
              <a:t>UNODC </a:t>
            </a:r>
            <a:r>
              <a:rPr lang="mr-IN" sz="1400" i="1" dirty="0">
                <a:solidFill>
                  <a:schemeClr val="accent1">
                    <a:lumMod val="25000"/>
                  </a:schemeClr>
                </a:solidFill>
              </a:rPr>
              <a:t>–</a:t>
            </a:r>
            <a:r>
              <a:rPr lang="de-DE" sz="1400" i="1" dirty="0">
                <a:solidFill>
                  <a:schemeClr val="accent1">
                    <a:lumMod val="25000"/>
                  </a:schemeClr>
                </a:solidFill>
              </a:rPr>
              <a:t> Comprehensive study on cybercrime (2012)</a:t>
            </a:r>
            <a:endParaRPr lang="en-GB" sz="1400" i="1" dirty="0">
              <a:solidFill>
                <a:schemeClr val="accent1">
                  <a:lumMod val="25000"/>
                </a:schemeClr>
              </a:solidFill>
            </a:endParaRPr>
          </a:p>
        </p:txBody>
      </p:sp>
      <p:pic>
        <p:nvPicPr>
          <p:cNvPr id="3" name="Bild 2"/>
          <p:cNvPicPr>
            <a:picLocks noChangeAspect="1"/>
          </p:cNvPicPr>
          <p:nvPr/>
        </p:nvPicPr>
        <p:blipFill>
          <a:blip r:embed="rId3"/>
          <a:stretch>
            <a:fillRect/>
          </a:stretch>
        </p:blipFill>
        <p:spPr>
          <a:xfrm>
            <a:off x="143935" y="935566"/>
            <a:ext cx="8576733" cy="5487835"/>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147</a:t>
            </a:fld>
            <a:endParaRPr lang="en-US" altLang="en-US" sz="1200" dirty="0">
              <a:solidFill>
                <a:srgbClr val="898989"/>
              </a:solidFill>
            </a:endParaRPr>
          </a:p>
        </p:txBody>
      </p:sp>
    </p:spTree>
    <p:extLst>
      <p:ext uri="{BB962C8B-B14F-4D97-AF65-F5344CB8AC3E}">
        <p14:creationId xmlns:p14="http://schemas.microsoft.com/office/powerpoint/2010/main" val="406197244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148</a:t>
            </a:fld>
            <a:endParaRPr lang="fr-FR" dirty="0">
              <a:solidFill>
                <a:schemeClr val="bg1"/>
              </a:solidFill>
            </a:endParaRPr>
          </a:p>
        </p:txBody>
      </p:sp>
      <p:sp>
        <p:nvSpPr>
          <p:cNvPr id="9" name="TextBox 23"/>
          <p:cNvSpPr txBox="1"/>
          <p:nvPr/>
        </p:nvSpPr>
        <p:spPr>
          <a:xfrm>
            <a:off x="1043608" y="157415"/>
            <a:ext cx="7056784" cy="492443"/>
          </a:xfrm>
          <a:prstGeom prst="rect">
            <a:avLst/>
          </a:prstGeom>
          <a:noFill/>
        </p:spPr>
        <p:txBody>
          <a:bodyPr wrap="square" rtlCol="0">
            <a:spAutoFit/>
          </a:bodyPr>
          <a:lstStyle/>
          <a:p>
            <a:r>
              <a:rPr lang="fr-FR" sz="2600" b="1" dirty="0">
                <a:solidFill>
                  <a:schemeClr val="bg1"/>
                </a:solidFill>
              </a:rPr>
              <a:t>Access to Data Case </a:t>
            </a:r>
            <a:r>
              <a:rPr lang="fr-FR" sz="2600" b="1" dirty="0" err="1">
                <a:solidFill>
                  <a:schemeClr val="bg1"/>
                </a:solidFill>
              </a:rPr>
              <a:t>Studies</a:t>
            </a:r>
            <a:endParaRPr lang="fr-FR" sz="2600" b="1" dirty="0">
              <a:solidFill>
                <a:schemeClr val="bg1"/>
              </a:solidFill>
            </a:endParaRPr>
          </a:p>
        </p:txBody>
      </p:sp>
      <p:sp>
        <p:nvSpPr>
          <p:cNvPr id="10" name="Rectangle 2"/>
          <p:cNvSpPr txBox="1">
            <a:spLocks noChangeArrowheads="1"/>
          </p:cNvSpPr>
          <p:nvPr/>
        </p:nvSpPr>
        <p:spPr>
          <a:xfrm>
            <a:off x="518864" y="2692397"/>
            <a:ext cx="8229600" cy="244686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a:t>Los casos de estudio de ciberdelincuencia </a:t>
            </a:r>
            <a:endParaRPr lang="en-US"/>
          </a:p>
          <a:p>
            <a:r>
              <a:rPr lang="en-US" b="1"/>
              <a:t>señalando los retos </a:t>
            </a:r>
            <a:endParaRPr lang="en-US"/>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148</a:t>
            </a:fld>
            <a:endParaRPr lang="en-US" altLang="en-US" sz="1200" dirty="0">
              <a:solidFill>
                <a:srgbClr val="898989"/>
              </a:solidFill>
            </a:endParaRPr>
          </a:p>
        </p:txBody>
      </p:sp>
    </p:spTree>
    <p:extLst>
      <p:ext uri="{BB962C8B-B14F-4D97-AF65-F5344CB8AC3E}">
        <p14:creationId xmlns:p14="http://schemas.microsoft.com/office/powerpoint/2010/main" val="55013179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149</a:t>
            </a:fld>
            <a:endParaRPr lang="fr-FR"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sz="2800" dirty="0"/>
              <a:t>Caso 1: </a:t>
            </a:r>
          </a:p>
          <a:p>
            <a:r>
              <a:rPr lang="de-DE" sz="2800" dirty="0"/>
              <a:t>Una „típica“ investigación de ciberdelincuencia </a:t>
            </a:r>
          </a:p>
          <a:p>
            <a:r>
              <a:rPr lang="de-DE" sz="2800" dirty="0"/>
              <a:t> </a:t>
            </a:r>
          </a:p>
        </p:txBody>
      </p:sp>
      <p:sp>
        <p:nvSpPr>
          <p:cNvPr id="9" name="TextBox 23"/>
          <p:cNvSpPr txBox="1"/>
          <p:nvPr/>
        </p:nvSpPr>
        <p:spPr>
          <a:xfrm>
            <a:off x="-2213942" y="183210"/>
            <a:ext cx="7056784" cy="492443"/>
          </a:xfrm>
          <a:prstGeom prst="rect">
            <a:avLst/>
          </a:prstGeom>
          <a:noFill/>
        </p:spPr>
        <p:txBody>
          <a:bodyPr wrap="square" rtlCol="0">
            <a:spAutoFit/>
          </a:bodyPr>
          <a:lstStyle/>
          <a:p>
            <a:r>
              <a:rPr lang="fr-FR" sz="2600" b="1" dirty="0">
                <a:solidFill>
                  <a:schemeClr val="bg1"/>
                </a:solidFill>
              </a:rPr>
              <a:t>Access to Data Case </a:t>
            </a:r>
            <a:r>
              <a:rPr lang="fr-FR" sz="2600" b="1" dirty="0" err="1">
                <a:solidFill>
                  <a:schemeClr val="bg1"/>
                </a:solidFill>
              </a:rPr>
              <a:t>Studies</a:t>
            </a:r>
            <a:endParaRPr lang="fr-FR" sz="2600" b="1" dirty="0">
              <a:solidFill>
                <a:schemeClr val="bg1"/>
              </a:solidFill>
            </a:endParaRPr>
          </a:p>
        </p:txBody>
      </p:sp>
      <p:pic>
        <p:nvPicPr>
          <p:cNvPr id="2" name="Bild 1"/>
          <p:cNvPicPr>
            <a:picLocks noChangeAspect="1"/>
          </p:cNvPicPr>
          <p:nvPr/>
        </p:nvPicPr>
        <p:blipFill>
          <a:blip r:embed="rId3"/>
          <a:stretch>
            <a:fillRect/>
          </a:stretch>
        </p:blipFill>
        <p:spPr>
          <a:xfrm>
            <a:off x="2195736" y="1484784"/>
            <a:ext cx="4330866" cy="24721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0" name="Rectangle 2"/>
          <p:cNvSpPr txBox="1">
            <a:spLocks noChangeArrowheads="1"/>
          </p:cNvSpPr>
          <p:nvPr/>
        </p:nvSpPr>
        <p:spPr>
          <a:xfrm>
            <a:off x="457200" y="0"/>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solidFill>
                  <a:schemeClr val="accent1">
                    <a:lumMod val="25000"/>
                  </a:schemeClr>
                </a:solidFill>
                <a:latin typeface="Calibri" pitchFamily="34" charset="0"/>
              </a:rPr>
              <a:t>Estudios de Casos</a:t>
            </a: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149</a:t>
            </a:fld>
            <a:endParaRPr lang="en-US" altLang="en-US" sz="1200" dirty="0">
              <a:solidFill>
                <a:srgbClr val="898989"/>
              </a:solidFill>
            </a:endParaRPr>
          </a:p>
        </p:txBody>
      </p:sp>
    </p:spTree>
    <p:extLst>
      <p:ext uri="{BB962C8B-B14F-4D97-AF65-F5344CB8AC3E}">
        <p14:creationId xmlns:p14="http://schemas.microsoft.com/office/powerpoint/2010/main" val="1047104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87458" y="394138"/>
            <a:ext cx="8058042" cy="1292771"/>
          </a:xfrm>
        </p:spPr>
        <p:txBody>
          <a:bodyPr/>
          <a:lstStyle/>
          <a:p>
            <a:pPr eaLnBrk="1" hangingPunct="1"/>
            <a:r>
              <a:rPr lang="en-GB" b="1" dirty="0">
                <a:solidFill>
                  <a:schemeClr val="accent1">
                    <a:lumMod val="25000"/>
                  </a:schemeClr>
                </a:solidFill>
                <a:latin typeface="Calibri" pitchFamily="34" charset="0"/>
              </a:rPr>
              <a:t>Correos Electrónicos de Clientes</a:t>
            </a:r>
          </a:p>
        </p:txBody>
      </p:sp>
      <p:pic>
        <p:nvPicPr>
          <p:cNvPr id="5" name="Bild 4"/>
          <p:cNvPicPr>
            <a:picLocks noChangeAspect="1"/>
          </p:cNvPicPr>
          <p:nvPr/>
        </p:nvPicPr>
        <p:blipFill>
          <a:blip r:embed="rId4"/>
          <a:stretch>
            <a:fillRect/>
          </a:stretch>
        </p:blipFill>
        <p:spPr>
          <a:xfrm>
            <a:off x="685800" y="2746834"/>
            <a:ext cx="7759700" cy="3924300"/>
          </a:xfrm>
          <a:prstGeom prst="rect">
            <a:avLst/>
          </a:prstGeom>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15</a:t>
            </a:fld>
            <a:endParaRPr lang="en-US" altLang="en-US" sz="1200" dirty="0">
              <a:solidFill>
                <a:srgbClr val="898989"/>
              </a:solidFill>
            </a:endParaRPr>
          </a:p>
        </p:txBody>
      </p:sp>
      <p:sp>
        <p:nvSpPr>
          <p:cNvPr id="2" name="Rectangle 1"/>
          <p:cNvSpPr/>
          <p:nvPr/>
        </p:nvSpPr>
        <p:spPr>
          <a:xfrm>
            <a:off x="387458" y="1449514"/>
            <a:ext cx="8299342" cy="1015663"/>
          </a:xfrm>
          <a:prstGeom prst="rect">
            <a:avLst/>
          </a:prstGeom>
        </p:spPr>
        <p:txBody>
          <a:bodyPr wrap="square">
            <a:spAutoFit/>
          </a:bodyPr>
          <a:lstStyle/>
          <a:p>
            <a:r>
              <a:rPr lang="en-GB" sz="2000"/>
              <a:t>Los correos electrónicos de clientes son programas de software que ayudan al usuario a crear, observar, recibir, enviar y administrar los mensajes de correo electrónico de sus servidores de correos electrónicos. </a:t>
            </a:r>
            <a:endParaRPr lang="en-US" sz="2000"/>
          </a:p>
        </p:txBody>
      </p:sp>
    </p:spTree>
    <p:custDataLst>
      <p:tags r:id="rId1"/>
    </p:custDataLst>
    <p:extLst>
      <p:ext uri="{BB962C8B-B14F-4D97-AF65-F5344CB8AC3E}">
        <p14:creationId xmlns:p14="http://schemas.microsoft.com/office/powerpoint/2010/main" val="3821510544"/>
      </p:ext>
    </p:extLst>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091512"/>
            <a:ext cx="6134100" cy="4281704"/>
          </a:xfrm>
        </p:spPr>
        <p:txBody>
          <a:bodyPr>
            <a:normAutofit fontScale="62500" lnSpcReduction="20000"/>
          </a:bodyPr>
          <a:lstStyle/>
          <a:p>
            <a:pPr marL="0" indent="0">
              <a:buNone/>
            </a:pPr>
            <a:endParaRPr lang="en-US"/>
          </a:p>
          <a:p>
            <a:pPr lvl="0"/>
            <a:r>
              <a:rPr lang="en-US" sz="4000"/>
              <a:t>Los sospechosos desplegan ransomware en los sistemas informáticos de las víctimas </a:t>
            </a:r>
          </a:p>
          <a:p>
            <a:pPr lvl="0"/>
            <a:r>
              <a:rPr lang="en-US" sz="4000"/>
              <a:t>Todos los datos cifrados </a:t>
            </a:r>
          </a:p>
          <a:p>
            <a:pPr lvl="0"/>
            <a:r>
              <a:rPr lang="en-US" sz="4000"/>
              <a:t>Las víctimas informan el delito </a:t>
            </a:r>
          </a:p>
          <a:p>
            <a:pPr lvl="0"/>
            <a:r>
              <a:rPr lang="en-US" sz="4000"/>
              <a:t>Las autoridades del órden público (policías, etc) analizan los sistemas informáticos de la víctima Ramsomware muestra la conversación para comunicarse con ciertas direcciones de IP</a:t>
            </a:r>
          </a:p>
          <a:p>
            <a:pPr marL="0" indent="0">
              <a:buNone/>
            </a:pPr>
            <a:endParaRPr lang="en-US" dirty="0"/>
          </a:p>
          <a:p>
            <a:pPr>
              <a:lnSpc>
                <a:spcPct val="110000"/>
              </a:lnSpc>
            </a:pPr>
            <a:endParaRPr lang="en-US" dirty="0"/>
          </a:p>
          <a:p>
            <a:pPr>
              <a:lnSpc>
                <a:spcPct val="110000"/>
              </a:lnSpc>
            </a:pPr>
            <a:endParaRPr lang="en-US" dirty="0"/>
          </a:p>
        </p:txBody>
      </p:sp>
      <p:sp>
        <p:nvSpPr>
          <p:cNvPr id="9" name="TextBox 23"/>
          <p:cNvSpPr txBox="1"/>
          <p:nvPr/>
        </p:nvSpPr>
        <p:spPr>
          <a:xfrm>
            <a:off x="0" y="157415"/>
            <a:ext cx="9144000" cy="646331"/>
          </a:xfrm>
          <a:prstGeom prst="rect">
            <a:avLst/>
          </a:prstGeom>
          <a:noFill/>
        </p:spPr>
        <p:txBody>
          <a:bodyPr wrap="square" rtlCol="0">
            <a:spAutoFit/>
          </a:bodyPr>
          <a:lstStyle/>
          <a:p>
            <a:pPr algn="ctr"/>
            <a:r>
              <a:rPr lang="fr-FR" sz="3600" b="1" dirty="0" err="1">
                <a:solidFill>
                  <a:srgbClr val="000000"/>
                </a:solidFill>
              </a:rPr>
              <a:t>Investigaciones de ciberdelincuencia típicos </a:t>
            </a:r>
            <a:endParaRPr lang="fr-FR" sz="3600" b="1" dirty="0">
              <a:solidFill>
                <a:srgbClr val="000000"/>
              </a:solidFill>
            </a:endParaRP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150</a:t>
            </a:fld>
            <a:endParaRPr lang="en-US" altLang="en-US" sz="1200" dirty="0">
              <a:solidFill>
                <a:srgbClr val="898989"/>
              </a:solidFill>
            </a:endParaRPr>
          </a:p>
        </p:txBody>
      </p:sp>
    </p:spTree>
    <p:extLst>
      <p:ext uri="{BB962C8B-B14F-4D97-AF65-F5344CB8AC3E}">
        <p14:creationId xmlns:p14="http://schemas.microsoft.com/office/powerpoint/2010/main" val="3873678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418170"/>
            <a:ext cx="5447024" cy="3691711"/>
          </a:xfrm>
        </p:spPr>
        <p:txBody>
          <a:bodyPr>
            <a:normAutofit fontScale="62500" lnSpcReduction="20000"/>
          </a:bodyPr>
          <a:lstStyle/>
          <a:p>
            <a:r>
              <a:rPr lang="en-US" b="1"/>
              <a:t>Retos: </a:t>
            </a:r>
            <a:endParaRPr lang="en-US"/>
          </a:p>
          <a:p>
            <a:r>
              <a:rPr lang="en-US"/>
              <a:t>¡Se necesita la información del suscriptor! </a:t>
            </a:r>
          </a:p>
          <a:p>
            <a:pPr lvl="0"/>
            <a:r>
              <a:rPr lang="en-US"/>
              <a:t>Directamente de los proveedores de servicio </a:t>
            </a:r>
          </a:p>
          <a:p>
            <a:pPr lvl="0"/>
            <a:r>
              <a:rPr lang="en-US"/>
              <a:t>Puntos de contacto las 24 horas 7 días a la semana de la Convención de Budapest </a:t>
            </a:r>
          </a:p>
          <a:p>
            <a:pPr lvl="0"/>
            <a:r>
              <a:rPr lang="en-US"/>
              <a:t>Solicitudes de Asistencia Legal Mutua </a:t>
            </a:r>
          </a:p>
          <a:p>
            <a:pPr lvl="0"/>
            <a:r>
              <a:rPr lang="en-US"/>
              <a:t>Policía y redes de denuncias </a:t>
            </a:r>
          </a:p>
          <a:p>
            <a:pPr lvl="0"/>
            <a:r>
              <a:rPr lang="en-US"/>
              <a:t>Hosting a prueba de balas </a:t>
            </a:r>
          </a:p>
          <a:p>
            <a:pPr lvl="0"/>
            <a:r>
              <a:rPr lang="en-US"/>
              <a:t>Servidores secuestrados que se están usando </a:t>
            </a:r>
          </a:p>
          <a:p>
            <a:pPr lvl="0"/>
            <a:r>
              <a:rPr lang="en-US"/>
              <a:t>Pago a través de monedas virtuales. </a:t>
            </a:r>
          </a:p>
          <a:p>
            <a:pPr marL="0" indent="0">
              <a:buNone/>
            </a:pPr>
            <a:endParaRPr lang="en-US" dirty="0"/>
          </a:p>
          <a:p>
            <a:pPr marL="0" indent="0">
              <a:buNone/>
            </a:pPr>
            <a:endParaRPr lang="en-US" dirty="0"/>
          </a:p>
          <a:p>
            <a:pPr>
              <a:lnSpc>
                <a:spcPct val="110000"/>
              </a:lnSpc>
            </a:pPr>
            <a:endParaRPr lang="en-US" dirty="0"/>
          </a:p>
          <a:p>
            <a:pPr>
              <a:lnSpc>
                <a:spcPct val="110000"/>
              </a:lnSpc>
            </a:pPr>
            <a:endParaRPr lang="en-US" dirty="0"/>
          </a:p>
        </p:txBody>
      </p:sp>
      <p:sp>
        <p:nvSpPr>
          <p:cNvPr id="9" name="TextBox 23"/>
          <p:cNvSpPr txBox="1"/>
          <p:nvPr/>
        </p:nvSpPr>
        <p:spPr>
          <a:xfrm>
            <a:off x="-304800" y="157415"/>
            <a:ext cx="9283482" cy="646331"/>
          </a:xfrm>
          <a:prstGeom prst="rect">
            <a:avLst/>
          </a:prstGeom>
          <a:noFill/>
        </p:spPr>
        <p:txBody>
          <a:bodyPr wrap="square" rtlCol="0">
            <a:spAutoFit/>
          </a:bodyPr>
          <a:lstStyle/>
          <a:p>
            <a:pPr algn="ctr"/>
            <a:r>
              <a:rPr lang="fr-FR" sz="3600" b="1" dirty="0" err="1">
                <a:solidFill>
                  <a:srgbClr val="000000"/>
                </a:solidFill>
              </a:rPr>
              <a:t>Investigaciones de ciberdelincuencia típicos </a:t>
            </a:r>
            <a:endParaRPr lang="fr-FR" sz="3600" b="1" dirty="0">
              <a:solidFill>
                <a:srgbClr val="000000"/>
              </a:solidFill>
            </a:endParaRP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151</a:t>
            </a:fld>
            <a:endParaRPr lang="en-US" altLang="en-US" sz="1200" dirty="0">
              <a:solidFill>
                <a:srgbClr val="898989"/>
              </a:solidFill>
            </a:endParaRPr>
          </a:p>
        </p:txBody>
      </p:sp>
    </p:spTree>
    <p:extLst>
      <p:ext uri="{BB962C8B-B14F-4D97-AF65-F5344CB8AC3E}">
        <p14:creationId xmlns:p14="http://schemas.microsoft.com/office/powerpoint/2010/main" val="377904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152</a:t>
            </a:fld>
            <a:endParaRPr lang="fr-FR"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dirty="0"/>
              <a:t>Caso 2: </a:t>
            </a:r>
          </a:p>
          <a:p>
            <a:r>
              <a:rPr lang="de-DE" dirty="0"/>
              <a:t>Caso Phishing o Fraude Electrónico</a:t>
            </a:r>
          </a:p>
        </p:txBody>
      </p:sp>
      <p:sp>
        <p:nvSpPr>
          <p:cNvPr id="9" name="TextBox 23"/>
          <p:cNvSpPr txBox="1"/>
          <p:nvPr/>
        </p:nvSpPr>
        <p:spPr>
          <a:xfrm>
            <a:off x="907170" y="206852"/>
            <a:ext cx="7056784" cy="646331"/>
          </a:xfrm>
          <a:prstGeom prst="rect">
            <a:avLst/>
          </a:prstGeom>
          <a:noFill/>
        </p:spPr>
        <p:txBody>
          <a:bodyPr wrap="square" rtlCol="0">
            <a:spAutoFit/>
          </a:bodyPr>
          <a:lstStyle/>
          <a:p>
            <a:pPr algn="ctr"/>
            <a:r>
              <a:rPr lang="fr-FR" sz="3600" b="1" dirty="0">
                <a:solidFill>
                  <a:srgbClr val="000000"/>
                </a:solidFill>
              </a:rPr>
              <a:t>Estudio de Caso Acceso a Datos</a:t>
            </a:r>
          </a:p>
        </p:txBody>
      </p:sp>
      <p:pic>
        <p:nvPicPr>
          <p:cNvPr id="3" name="Bild 2"/>
          <p:cNvPicPr>
            <a:picLocks noChangeAspect="1"/>
          </p:cNvPicPr>
          <p:nvPr/>
        </p:nvPicPr>
        <p:blipFill>
          <a:blip r:embed="rId2"/>
          <a:stretch>
            <a:fillRect/>
          </a:stretch>
        </p:blipFill>
        <p:spPr>
          <a:xfrm>
            <a:off x="2411760" y="1484784"/>
            <a:ext cx="4047604" cy="28391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152</a:t>
            </a:fld>
            <a:endParaRPr lang="en-US" altLang="en-US" sz="1200" dirty="0">
              <a:solidFill>
                <a:srgbClr val="898989"/>
              </a:solidFill>
            </a:endParaRPr>
          </a:p>
        </p:txBody>
      </p:sp>
    </p:spTree>
    <p:extLst>
      <p:ext uri="{BB962C8B-B14F-4D97-AF65-F5344CB8AC3E}">
        <p14:creationId xmlns:p14="http://schemas.microsoft.com/office/powerpoint/2010/main" val="388651215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67544" y="1268760"/>
            <a:ext cx="8496944" cy="5112568"/>
          </a:xfrm>
        </p:spPr>
        <p:txBody>
          <a:bodyPr>
            <a:normAutofit fontScale="62500" lnSpcReduction="20000"/>
          </a:bodyPr>
          <a:lstStyle/>
          <a:p>
            <a:r>
              <a:rPr lang="en-US" b="1"/>
              <a:t>Casos continuos actuales</a:t>
            </a:r>
            <a:endParaRPr lang="en-US"/>
          </a:p>
          <a:p>
            <a:r>
              <a:rPr lang="en-US" b="1"/>
              <a:t>Ataques de phishing o fraude electrónico masivo para adquirir credenciales bancarias en línea a través de correos electrónicos bancarios falsificados</a:t>
            </a:r>
            <a:endParaRPr lang="en-US"/>
          </a:p>
          <a:p>
            <a:r>
              <a:rPr lang="en-US" b="1"/>
              <a:t>Intercepciones telefónicas contínuas – credenciales enviadas a cuenta de correo electrónico </a:t>
            </a:r>
            <a:endParaRPr lang="en-US"/>
          </a:p>
          <a:p>
            <a:r>
              <a:rPr lang="en-US" b="1"/>
              <a:t>Autoridades del órden público (policía) tienen acceso a la cuenta de correo electrónico </a:t>
            </a:r>
            <a:endParaRPr lang="en-US"/>
          </a:p>
          <a:p>
            <a:r>
              <a:rPr lang="en-US" b="1"/>
              <a:t>Cuenta de correo se usa como una cuenta preliminar </a:t>
            </a:r>
            <a:endParaRPr lang="en-US"/>
          </a:p>
          <a:p>
            <a:r>
              <a:rPr lang="en-US" b="1"/>
              <a:t>Retos: </a:t>
            </a:r>
            <a:endParaRPr lang="en-US"/>
          </a:p>
          <a:p>
            <a:r>
              <a:rPr lang="en-US" b="1"/>
              <a:t>No hay otras posibilidades que investigar los delincuentes que la de copia los correos de la cuenta: </a:t>
            </a:r>
            <a:endParaRPr lang="en-US"/>
          </a:p>
          <a:p>
            <a:pPr lvl="0"/>
            <a:r>
              <a:rPr lang="en-US" b="1"/>
              <a:t>Aunque la cuenta de correo electrónico tiene un cierto dominio de nivel superior (TLD) que no se considera suficiente para excluir la posibilidad que los datos pueden encontrarse dentro de su propio territorio </a:t>
            </a:r>
            <a:endParaRPr lang="en-US"/>
          </a:p>
          <a:p>
            <a:pPr lvl="0"/>
            <a:r>
              <a:rPr lang="en-US" b="1"/>
              <a:t>Aunque ya existe una órden para realizar una intercepción telefónica en el sitio, no hay una comunicación directa entre los delincuentes debido al uso del correo electrónico preliminar. </a:t>
            </a:r>
            <a:endParaRPr lang="en-US"/>
          </a:p>
        </p:txBody>
      </p:sp>
      <p:sp>
        <p:nvSpPr>
          <p:cNvPr id="9" name="TextBox 23"/>
          <p:cNvSpPr txBox="1"/>
          <p:nvPr/>
        </p:nvSpPr>
        <p:spPr>
          <a:xfrm>
            <a:off x="1043608" y="157415"/>
            <a:ext cx="7056784" cy="646331"/>
          </a:xfrm>
          <a:prstGeom prst="rect">
            <a:avLst/>
          </a:prstGeom>
          <a:noFill/>
        </p:spPr>
        <p:txBody>
          <a:bodyPr wrap="square" rtlCol="0">
            <a:spAutoFit/>
          </a:bodyPr>
          <a:lstStyle/>
          <a:p>
            <a:r>
              <a:rPr lang="de-DE" sz="3600" b="1" dirty="0"/>
              <a:t>Caso Phishing o Fraude Electrónico</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153</a:t>
            </a:fld>
            <a:endParaRPr lang="en-US" altLang="en-US" sz="1200" dirty="0">
              <a:solidFill>
                <a:srgbClr val="898989"/>
              </a:solidFill>
            </a:endParaRPr>
          </a:p>
        </p:txBody>
      </p:sp>
    </p:spTree>
    <p:extLst>
      <p:ext uri="{BB962C8B-B14F-4D97-AF65-F5344CB8AC3E}">
        <p14:creationId xmlns:p14="http://schemas.microsoft.com/office/powerpoint/2010/main" val="2487411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stretch>
            <a:fillRect/>
          </a:stretch>
        </p:blipFill>
        <p:spPr>
          <a:xfrm>
            <a:off x="3419872" y="1556792"/>
            <a:ext cx="2252340" cy="2297842"/>
          </a:xfrm>
          <a:prstGeom prst="rect">
            <a:avLst/>
          </a:prstGeom>
          <a:effectLst>
            <a:reflection blurRad="6350" stA="52000" endA="300" endPos="35000" dir="5400000" sy="-100000" algn="bl" rotWithShape="0"/>
          </a:effectLst>
        </p:spPr>
      </p:pic>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154</a:t>
            </a:fld>
            <a:endParaRPr lang="fr-FR"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dirty="0"/>
              <a:t>Caso 3: </a:t>
            </a:r>
          </a:p>
          <a:p>
            <a:r>
              <a:rPr lang="de-DE" dirty="0"/>
              <a:t>Inyección SQL</a:t>
            </a:r>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a:solidFill>
                  <a:srgbClr val="000000"/>
                </a:solidFill>
              </a:rPr>
              <a:t>Caso de Estudios de Acceso a Datos</a:t>
            </a: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154</a:t>
            </a:fld>
            <a:endParaRPr lang="en-US" altLang="en-US" sz="1200" dirty="0">
              <a:solidFill>
                <a:srgbClr val="898989"/>
              </a:solidFill>
            </a:endParaRPr>
          </a:p>
        </p:txBody>
      </p:sp>
    </p:spTree>
    <p:extLst>
      <p:ext uri="{BB962C8B-B14F-4D97-AF65-F5344CB8AC3E}">
        <p14:creationId xmlns:p14="http://schemas.microsoft.com/office/powerpoint/2010/main" val="14103849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268760"/>
            <a:ext cx="8640960" cy="5112568"/>
          </a:xfrm>
        </p:spPr>
        <p:txBody>
          <a:bodyPr>
            <a:normAutofit fontScale="92500" lnSpcReduction="20000"/>
          </a:bodyPr>
          <a:lstStyle/>
          <a:p>
            <a:pPr lvl="0"/>
            <a:r>
              <a:rPr lang="en-US"/>
              <a:t>Casos continuos actuales</a:t>
            </a:r>
          </a:p>
          <a:p>
            <a:pPr lvl="0"/>
            <a:r>
              <a:rPr lang="en-US"/>
              <a:t>Caso de piratería involucrando varios sospechosos </a:t>
            </a:r>
          </a:p>
          <a:p>
            <a:pPr lvl="0"/>
            <a:r>
              <a:rPr lang="en-US"/>
              <a:t>Uno o más sospechosos es el proveedor de un servidor especializado para llevar a cabo la inyección del Código SQL en otros servidores. </a:t>
            </a:r>
          </a:p>
          <a:p>
            <a:pPr lvl="0"/>
            <a:r>
              <a:rPr lang="en-US"/>
              <a:t>Uno de sus clientes fue arrestado por llevar a cabo esas inyecciones. </a:t>
            </a:r>
          </a:p>
          <a:p>
            <a:pPr lvl="0"/>
            <a:r>
              <a:rPr lang="en-US"/>
              <a:t>Este cliente proporcionó las credenciales del servidor </a:t>
            </a:r>
          </a:p>
          <a:p>
            <a:pPr lvl="0"/>
            <a:r>
              <a:rPr lang="en-US"/>
              <a:t>Las autoridades del órden público tomaron una imagen del disco duro para ubicar al sospechoso principal </a:t>
            </a:r>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a:solidFill>
                  <a:srgbClr val="000000"/>
                </a:solidFill>
              </a:rPr>
              <a:t>Caso de inyección SQL</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155</a:t>
            </a:fld>
            <a:endParaRPr lang="en-US" altLang="en-US" sz="1200" dirty="0">
              <a:solidFill>
                <a:srgbClr val="898989"/>
              </a:solidFill>
            </a:endParaRPr>
          </a:p>
        </p:txBody>
      </p:sp>
    </p:spTree>
    <p:extLst>
      <p:ext uri="{BB962C8B-B14F-4D97-AF65-F5344CB8AC3E}">
        <p14:creationId xmlns:p14="http://schemas.microsoft.com/office/powerpoint/2010/main" val="327941303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393658" y="2650117"/>
            <a:ext cx="2667000" cy="1938992"/>
          </a:xfrm>
          <a:prstGeom prst="rect">
            <a:avLst/>
          </a:prstGeom>
          <a:noFill/>
          <a:ln w="9525">
            <a:noFill/>
            <a:miter lim="800000"/>
            <a:headEnd/>
            <a:tailEnd/>
          </a:ln>
        </p:spPr>
        <p:txBody>
          <a:bodyPr>
            <a:spAutoFit/>
          </a:bodyPr>
          <a:lstStyle/>
          <a:p>
            <a:pPr algn="ctr"/>
            <a:r>
              <a:rPr lang="en-GB" sz="4000" b="1" dirty="0">
                <a:latin typeface="Calibri" pitchFamily="34" charset="0"/>
              </a:rPr>
              <a:t>Algunos otros ejemplos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156</a:t>
            </a:fld>
            <a:endParaRPr lang="en-US" altLang="en-US" sz="1200" dirty="0">
              <a:solidFill>
                <a:srgbClr val="898989"/>
              </a:solidFill>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0"/>
            <a:ext cx="8229600" cy="990600"/>
          </a:xfrm>
          <a:noFill/>
        </p:spPr>
        <p:txBody>
          <a:bodyPr/>
          <a:lstStyle/>
          <a:p>
            <a:pPr eaLnBrk="1" hangingPunct="1"/>
            <a:r>
              <a:rPr lang="en-GB" b="1" dirty="0">
                <a:solidFill>
                  <a:schemeClr val="accent1">
                    <a:lumMod val="25000"/>
                  </a:schemeClr>
                </a:solidFill>
                <a:latin typeface="Calibri" pitchFamily="34" charset="0"/>
              </a:rPr>
              <a:t>Ejemplos de delitos Cibernéticos</a:t>
            </a:r>
          </a:p>
        </p:txBody>
      </p:sp>
      <p:sp>
        <p:nvSpPr>
          <p:cNvPr id="54275" name="Rectangle 3"/>
          <p:cNvSpPr>
            <a:spLocks noGrp="1" noChangeArrowheads="1"/>
          </p:cNvSpPr>
          <p:nvPr>
            <p:ph type="body" idx="1"/>
          </p:nvPr>
        </p:nvSpPr>
        <p:spPr>
          <a:xfrm>
            <a:off x="395288" y="990600"/>
            <a:ext cx="8291512" cy="5486400"/>
          </a:xfrm>
          <a:noFill/>
        </p:spPr>
        <p:txBody>
          <a:bodyPr>
            <a:normAutofit fontScale="77500" lnSpcReduction="20000"/>
          </a:bodyPr>
          <a:lstStyle/>
          <a:p>
            <a:pPr marL="0" indent="0">
              <a:buNone/>
            </a:pPr>
            <a:r>
              <a:rPr lang="en-GB" b="1">
                <a:solidFill>
                  <a:srgbClr val="FF0000"/>
                </a:solidFill>
              </a:rPr>
              <a:t>Maniobras fraudalentas de inversiones </a:t>
            </a:r>
            <a:endParaRPr lang="en-US">
              <a:solidFill>
                <a:srgbClr val="FF0000"/>
              </a:solidFill>
            </a:endParaRPr>
          </a:p>
          <a:p>
            <a:r>
              <a:rPr lang="en-GB" b="1"/>
              <a:t>Cuando usa la internet para solicitar soporte financiera para maniobras fraudalentas de inversiones como los sitios web virtuales, o los nuevo proveedores de servicio </a:t>
            </a:r>
            <a:endParaRPr lang="en-US"/>
          </a:p>
          <a:p>
            <a:pPr marL="0" indent="0">
              <a:buNone/>
            </a:pPr>
            <a:r>
              <a:rPr lang="en-GB" b="1">
                <a:solidFill>
                  <a:srgbClr val="FF0000"/>
                </a:solidFill>
              </a:rPr>
              <a:t>Maniobras fraudalenteas de tarjetas de crédito </a:t>
            </a:r>
            <a:endParaRPr lang="en-US">
              <a:solidFill>
                <a:srgbClr val="FF0000"/>
              </a:solidFill>
            </a:endParaRPr>
          </a:p>
          <a:p>
            <a:r>
              <a:rPr lang="en-GB" b="1"/>
              <a:t>Cuando se usan los detalles de tarjetas de crédito obtenidos para comprar bienes de alto valor en la Internet</a:t>
            </a:r>
            <a:endParaRPr lang="en-US"/>
          </a:p>
          <a:p>
            <a:pPr marL="0" indent="0">
              <a:buNone/>
            </a:pPr>
            <a:r>
              <a:rPr lang="en-GB" b="1">
                <a:solidFill>
                  <a:srgbClr val="FF0000"/>
                </a:solidFill>
              </a:rPr>
              <a:t>Sistemas fraudalentos de oportunidades comerciales o de trabajo en el hogar para enriquecerse rápidamente  </a:t>
            </a:r>
            <a:endParaRPr lang="en-US">
              <a:solidFill>
                <a:srgbClr val="FF0000"/>
              </a:solidFill>
            </a:endParaRPr>
          </a:p>
          <a:p>
            <a:r>
              <a:rPr lang="en-GB" b="1"/>
              <a:t>La internet presentaba los anuncios de oportunidades comerciales donde la víctima pagaba por adelantado para tener acceso a la información o los productos asociados con las maniobras fraudalenteas de trabajo en el domicilio</a:t>
            </a:r>
            <a:endParaRPr lang="en-US"/>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157</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dissolve">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dissolve">
                                      <p:cBhvr>
                                        <p:cTn id="12" dur="500"/>
                                        <p:tgtEl>
                                          <p:spTgt spid="542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4275">
                                            <p:txEl>
                                              <p:pRg st="2" end="2"/>
                                            </p:txEl>
                                          </p:spTgt>
                                        </p:tgtEl>
                                        <p:attrNameLst>
                                          <p:attrName>style.visibility</p:attrName>
                                        </p:attrNameLst>
                                      </p:cBhvr>
                                      <p:to>
                                        <p:strVal val="visible"/>
                                      </p:to>
                                    </p:set>
                                    <p:animEffect transition="in" filter="dissolve">
                                      <p:cBhvr>
                                        <p:cTn id="17" dur="500"/>
                                        <p:tgtEl>
                                          <p:spTgt spid="542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4275">
                                            <p:txEl>
                                              <p:pRg st="3" end="3"/>
                                            </p:txEl>
                                          </p:spTgt>
                                        </p:tgtEl>
                                        <p:attrNameLst>
                                          <p:attrName>style.visibility</p:attrName>
                                        </p:attrNameLst>
                                      </p:cBhvr>
                                      <p:to>
                                        <p:strVal val="visible"/>
                                      </p:to>
                                    </p:set>
                                    <p:animEffect transition="in" filter="dissolve">
                                      <p:cBhvr>
                                        <p:cTn id="22" dur="500"/>
                                        <p:tgtEl>
                                          <p:spTgt spid="542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4275">
                                            <p:txEl>
                                              <p:pRg st="4" end="4"/>
                                            </p:txEl>
                                          </p:spTgt>
                                        </p:tgtEl>
                                        <p:attrNameLst>
                                          <p:attrName>style.visibility</p:attrName>
                                        </p:attrNameLst>
                                      </p:cBhvr>
                                      <p:to>
                                        <p:strVal val="visible"/>
                                      </p:to>
                                    </p:set>
                                    <p:animEffect transition="in" filter="dissolve">
                                      <p:cBhvr>
                                        <p:cTn id="27" dur="500"/>
                                        <p:tgtEl>
                                          <p:spTgt spid="542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4275">
                                            <p:txEl>
                                              <p:pRg st="5" end="5"/>
                                            </p:txEl>
                                          </p:spTgt>
                                        </p:tgtEl>
                                        <p:attrNameLst>
                                          <p:attrName>style.visibility</p:attrName>
                                        </p:attrNameLst>
                                      </p:cBhvr>
                                      <p:to>
                                        <p:strVal val="visible"/>
                                      </p:to>
                                    </p:set>
                                    <p:animEffect transition="in" filter="dissolve">
                                      <p:cBhvr>
                                        <p:cTn id="32" dur="500"/>
                                        <p:tgtEl>
                                          <p:spTgt spid="542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0"/>
            <a:ext cx="8229600" cy="981075"/>
          </a:xfrm>
          <a:noFill/>
        </p:spPr>
        <p:txBody>
          <a:bodyPr/>
          <a:lstStyle/>
          <a:p>
            <a:r>
              <a:rPr lang="en-GB" b="1" dirty="0">
                <a:solidFill>
                  <a:schemeClr val="accent1">
                    <a:lumMod val="25000"/>
                  </a:schemeClr>
                </a:solidFill>
                <a:latin typeface="Calibri" pitchFamily="34" charset="0"/>
              </a:rPr>
              <a:t>Examples of cyber scams</a:t>
            </a:r>
          </a:p>
        </p:txBody>
      </p:sp>
      <p:sp>
        <p:nvSpPr>
          <p:cNvPr id="55299" name="Rectangle 3"/>
          <p:cNvSpPr>
            <a:spLocks noGrp="1" noChangeArrowheads="1"/>
          </p:cNvSpPr>
          <p:nvPr>
            <p:ph type="body" idx="1"/>
          </p:nvPr>
        </p:nvSpPr>
        <p:spPr>
          <a:xfrm>
            <a:off x="250825" y="1268413"/>
            <a:ext cx="8713788" cy="4997450"/>
          </a:xfrm>
          <a:noFill/>
        </p:spPr>
        <p:txBody>
          <a:bodyPr>
            <a:normAutofit fontScale="85000" lnSpcReduction="20000"/>
          </a:bodyPr>
          <a:lstStyle/>
          <a:p>
            <a:pPr marL="0" indent="0">
              <a:buNone/>
            </a:pPr>
            <a:r>
              <a:rPr lang="en-US" b="1">
                <a:solidFill>
                  <a:srgbClr val="FF0000"/>
                </a:solidFill>
              </a:rPr>
              <a:t>419 Fraudes </a:t>
            </a:r>
            <a:endParaRPr lang="en-US">
              <a:solidFill>
                <a:srgbClr val="FF0000"/>
              </a:solidFill>
            </a:endParaRPr>
          </a:p>
          <a:p>
            <a:r>
              <a:rPr lang="en-US" b="1"/>
              <a:t>Los fraudes del Oeste del África – los medios de entrega han cambiado – es ahora el correo electrónico en lugar del correo tradicional o pedidos for fax de otra manera nada cambia – potencialmente un gran acceso a través de los correos spam. </a:t>
            </a:r>
            <a:endParaRPr lang="en-US"/>
          </a:p>
          <a:p>
            <a:pPr marL="0" indent="0">
              <a:buNone/>
            </a:pPr>
            <a:r>
              <a:rPr lang="en-US" b="1">
                <a:solidFill>
                  <a:srgbClr val="FF0000"/>
                </a:solidFill>
              </a:rPr>
              <a:t>Banking en la Internet </a:t>
            </a:r>
            <a:endParaRPr lang="en-US">
              <a:solidFill>
                <a:srgbClr val="FF0000"/>
              </a:solidFill>
            </a:endParaRPr>
          </a:p>
          <a:p>
            <a:r>
              <a:rPr lang="en-US" b="1"/>
              <a:t>Simplemente copie un sitio web bancario, cambie la dirección de correo web  sutilmente, ofrezca los servicios bancarios legítimos y solo uno o dos conexiones a inversiones de alto rendimiento que requieran transferencias de grandes sumas de dinero para procurar la inclusión de una verdadera e increíble oportunidad de inversión.</a:t>
            </a:r>
            <a:endParaRPr lang="en-US"/>
          </a:p>
          <a:p>
            <a:pPr algn="just" eaLnBrk="1" hangingPunct="1">
              <a:lnSpc>
                <a:spcPct val="90000"/>
              </a:lnSpc>
              <a:buFontTx/>
              <a:buNone/>
            </a:pPr>
            <a:endParaRPr lang="en-GB" sz="2400"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158</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dissolve">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dissolve">
                                      <p:cBhvr>
                                        <p:cTn id="12" dur="500"/>
                                        <p:tgtEl>
                                          <p:spTgt spid="55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299">
                                            <p:txEl>
                                              <p:pRg st="2" end="2"/>
                                            </p:txEl>
                                          </p:spTgt>
                                        </p:tgtEl>
                                        <p:attrNameLst>
                                          <p:attrName>style.visibility</p:attrName>
                                        </p:attrNameLst>
                                      </p:cBhvr>
                                      <p:to>
                                        <p:strVal val="visible"/>
                                      </p:to>
                                    </p:set>
                                    <p:animEffect transition="in" filter="dissolve">
                                      <p:cBhvr>
                                        <p:cTn id="17" dur="500"/>
                                        <p:tgtEl>
                                          <p:spTgt spid="552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299">
                                            <p:txEl>
                                              <p:pRg st="3" end="3"/>
                                            </p:txEl>
                                          </p:spTgt>
                                        </p:tgtEl>
                                        <p:attrNameLst>
                                          <p:attrName>style.visibility</p:attrName>
                                        </p:attrNameLst>
                                      </p:cBhvr>
                                      <p:to>
                                        <p:strVal val="visible"/>
                                      </p:to>
                                    </p:set>
                                    <p:animEffect transition="in" filter="dissolve">
                                      <p:cBhvr>
                                        <p:cTn id="22" dur="500"/>
                                        <p:tgtEl>
                                          <p:spTgt spid="552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457200" y="1268413"/>
            <a:ext cx="8229600" cy="4857750"/>
          </a:xfrm>
          <a:noFill/>
        </p:spPr>
        <p:txBody>
          <a:bodyPr>
            <a:normAutofit fontScale="70000" lnSpcReduction="20000"/>
          </a:bodyPr>
          <a:lstStyle/>
          <a:p>
            <a:pPr algn="just" eaLnBrk="1" hangingPunct="1">
              <a:lnSpc>
                <a:spcPct val="80000"/>
              </a:lnSpc>
              <a:buFontTx/>
              <a:buNone/>
            </a:pPr>
            <a:endParaRPr lang="en-GB" sz="2400" dirty="0">
              <a:latin typeface="Calibri" pitchFamily="34" charset="0"/>
            </a:endParaRPr>
          </a:p>
          <a:p>
            <a:pPr marL="0" indent="0">
              <a:buNone/>
            </a:pPr>
            <a:r>
              <a:rPr lang="en-US" b="1"/>
              <a:t> </a:t>
            </a:r>
            <a:endParaRPr lang="en-US"/>
          </a:p>
          <a:p>
            <a:pPr marL="0" indent="0">
              <a:buNone/>
            </a:pPr>
            <a:r>
              <a:rPr lang="en-GB" b="1">
                <a:solidFill>
                  <a:srgbClr val="FF0000"/>
                </a:solidFill>
              </a:rPr>
              <a:t>Llamamientos a las organizaciones benéficas para las víctimas de desastres </a:t>
            </a:r>
            <a:endParaRPr lang="en-US">
              <a:solidFill>
                <a:srgbClr val="FF0000"/>
              </a:solidFill>
            </a:endParaRPr>
          </a:p>
          <a:p>
            <a:r>
              <a:rPr lang="en-GB" b="1"/>
              <a:t>Una hora después que se informa sobre la generación de un tsunami en el medio oriente, los sitios web que solicitaban ayuda para las víctimas afectadas en el desastre llegaron a la Internet, muchos de estos sitios web (si no todos en ese momento) eran falsos</a:t>
            </a:r>
            <a:endParaRPr lang="en-US"/>
          </a:p>
          <a:p>
            <a:pPr marL="0" indent="0">
              <a:buNone/>
            </a:pPr>
            <a:endParaRPr lang="en-US"/>
          </a:p>
          <a:p>
            <a:pPr marL="0" indent="0">
              <a:buNone/>
            </a:pPr>
            <a:r>
              <a:rPr lang="en-GB" b="1">
                <a:solidFill>
                  <a:srgbClr val="FF0000"/>
                </a:solidFill>
              </a:rPr>
              <a:t>Viagra herbal </a:t>
            </a:r>
            <a:endParaRPr lang="en-US">
              <a:solidFill>
                <a:srgbClr val="FF0000"/>
              </a:solidFill>
            </a:endParaRPr>
          </a:p>
          <a:p>
            <a:r>
              <a:rPr lang="en-GB" b="1"/>
              <a:t>En el área de tratamientos médicos alternativos en línea, que se enviaron como correos spam a los clientes, muchos de los productos no tienen efectos benéficos (si se los entregaban todos), algunos eran solo francamente peligrosos.</a:t>
            </a:r>
            <a:endParaRPr lang="en-US"/>
          </a:p>
        </p:txBody>
      </p:sp>
      <p:sp>
        <p:nvSpPr>
          <p:cNvPr id="9219" name="Rectangle 3"/>
          <p:cNvSpPr>
            <a:spLocks noGrp="1" noChangeArrowheads="1"/>
          </p:cNvSpPr>
          <p:nvPr>
            <p:ph type="title"/>
          </p:nvPr>
        </p:nvSpPr>
        <p:spPr>
          <a:xfrm>
            <a:off x="468313" y="0"/>
            <a:ext cx="8229600" cy="1143000"/>
          </a:xfrm>
          <a:noFill/>
        </p:spPr>
        <p:txBody>
          <a:bodyPr/>
          <a:lstStyle/>
          <a:p>
            <a:pPr>
              <a:lnSpc>
                <a:spcPct val="90000"/>
              </a:lnSpc>
            </a:pPr>
            <a:r>
              <a:rPr lang="en-GB" b="1" dirty="0">
                <a:solidFill>
                  <a:schemeClr val="accent1">
                    <a:lumMod val="25000"/>
                  </a:schemeClr>
                </a:solidFill>
                <a:latin typeface="Calibri" pitchFamily="34" charset="0"/>
              </a:rPr>
              <a:t>Ejemplos de estafa cibernética </a:t>
            </a:r>
            <a:endParaRPr lang="en-GB" b="1" i="1" dirty="0">
              <a:solidFill>
                <a:srgbClr val="FF0000"/>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159</a:t>
            </a:fld>
            <a:endParaRPr lang="en-US" altLang="en-US" sz="1200" dirty="0">
              <a:solidFill>
                <a:srgbClr val="898989"/>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5665242" y="6550223"/>
            <a:ext cx="3390634" cy="307777"/>
          </a:xfrm>
          <a:prstGeom prst="rect">
            <a:avLst/>
          </a:prstGeom>
          <a:noFill/>
          <a:ln w="9525">
            <a:noFill/>
            <a:miter lim="800000"/>
            <a:headEnd/>
            <a:tailEnd/>
          </a:ln>
        </p:spPr>
        <p:txBody>
          <a:bodyPr wrap="none">
            <a:spAutoFit/>
          </a:bodyPr>
          <a:lstStyle/>
          <a:p>
            <a:r>
              <a:rPr lang="en-GB" sz="1400" dirty="0">
                <a:solidFill>
                  <a:srgbClr val="000000"/>
                </a:solidFill>
              </a:rPr>
              <a:t>Source : http://emailclientmarketshare.com</a:t>
            </a:r>
          </a:p>
        </p:txBody>
      </p:sp>
      <p:sp>
        <p:nvSpPr>
          <p:cNvPr id="7" name="Title 1"/>
          <p:cNvSpPr>
            <a:spLocks noGrp="1"/>
          </p:cNvSpPr>
          <p:nvPr>
            <p:ph type="title"/>
          </p:nvPr>
        </p:nvSpPr>
        <p:spPr>
          <a:xfrm>
            <a:off x="0" y="214290"/>
            <a:ext cx="8896350" cy="830567"/>
          </a:xfrm>
        </p:spPr>
        <p:txBody>
          <a:bodyPr/>
          <a:lstStyle/>
          <a:p>
            <a:r>
              <a:rPr lang="en-GB" sz="3600" b="1" dirty="0"/>
              <a:t>Estadísticas de correo electrónicos de clientes</a:t>
            </a:r>
          </a:p>
        </p:txBody>
      </p:sp>
      <p:pic>
        <p:nvPicPr>
          <p:cNvPr id="2" name="Bild 1"/>
          <p:cNvPicPr>
            <a:picLocks noChangeAspect="1"/>
          </p:cNvPicPr>
          <p:nvPr/>
        </p:nvPicPr>
        <p:blipFill>
          <a:blip r:embed="rId3"/>
          <a:stretch>
            <a:fillRect/>
          </a:stretch>
        </p:blipFill>
        <p:spPr>
          <a:xfrm>
            <a:off x="1771576" y="1531156"/>
            <a:ext cx="6004547" cy="4937072"/>
          </a:xfrm>
          <a:prstGeom prst="rect">
            <a:avLst/>
          </a:prstGeom>
        </p:spPr>
      </p:pic>
      <p:sp>
        <p:nvSpPr>
          <p:cNvPr id="4" name="Textfeld 3"/>
          <p:cNvSpPr txBox="1"/>
          <p:nvPr/>
        </p:nvSpPr>
        <p:spPr>
          <a:xfrm>
            <a:off x="3778317" y="1163335"/>
            <a:ext cx="1718932" cy="369332"/>
          </a:xfrm>
          <a:prstGeom prst="rect">
            <a:avLst/>
          </a:prstGeom>
          <a:noFill/>
        </p:spPr>
        <p:txBody>
          <a:bodyPr wrap="none" rtlCol="0">
            <a:spAutoFit/>
          </a:bodyPr>
          <a:lstStyle/>
          <a:p>
            <a:r>
              <a:rPr lang="en-US"/>
              <a:t>Diciembre 2016 </a:t>
            </a:r>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a:t>
            </a:fld>
            <a:endParaRPr lang="en-US" altLang="en-US" sz="1200" dirty="0">
              <a:solidFill>
                <a:srgbClr val="898989"/>
              </a:solidFill>
            </a:endParaRPr>
          </a:p>
        </p:txBody>
      </p:sp>
    </p:spTree>
    <p:extLst>
      <p:ext uri="{BB962C8B-B14F-4D97-AF65-F5344CB8AC3E}">
        <p14:creationId xmlns:p14="http://schemas.microsoft.com/office/powerpoint/2010/main" val="209060121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1"/>
            <a:ext cx="8229600" cy="909638"/>
          </a:xfrm>
        </p:spPr>
        <p:txBody>
          <a:bodyPr/>
          <a:lstStyle/>
          <a:p>
            <a:r>
              <a:rPr lang="en-GB" b="1" dirty="0">
                <a:solidFill>
                  <a:schemeClr val="accent1">
                    <a:lumMod val="25000"/>
                  </a:schemeClr>
                </a:solidFill>
                <a:latin typeface="Calibri" pitchFamily="34" charset="0"/>
              </a:rPr>
              <a:t>Ejemplos de estafas cibernéticas</a:t>
            </a:r>
          </a:p>
        </p:txBody>
      </p:sp>
      <p:sp>
        <p:nvSpPr>
          <p:cNvPr id="10243" name="Rectangle 3"/>
          <p:cNvSpPr>
            <a:spLocks noGrp="1" noChangeArrowheads="1"/>
          </p:cNvSpPr>
          <p:nvPr>
            <p:ph type="body" idx="1"/>
          </p:nvPr>
        </p:nvSpPr>
        <p:spPr>
          <a:xfrm>
            <a:off x="468313" y="1125538"/>
            <a:ext cx="8229600" cy="1871662"/>
          </a:xfrm>
        </p:spPr>
        <p:txBody>
          <a:bodyPr>
            <a:normAutofit fontScale="92500" lnSpcReduction="10000"/>
          </a:bodyPr>
          <a:lstStyle/>
          <a:p>
            <a:pPr algn="just" eaLnBrk="1" hangingPunct="1">
              <a:lnSpc>
                <a:spcPct val="90000"/>
              </a:lnSpc>
              <a:buFontTx/>
              <a:buNone/>
            </a:pPr>
            <a:r>
              <a:rPr lang="en-GB" b="1" i="1" dirty="0">
                <a:solidFill>
                  <a:srgbClr val="FF0000"/>
                </a:solidFill>
                <a:latin typeface="Calibri" pitchFamily="34" charset="0"/>
              </a:rPr>
              <a:t>Novias rusas</a:t>
            </a:r>
          </a:p>
          <a:p>
            <a:r>
              <a:rPr lang="en-GB"/>
              <a:t>Los sitios ofrecen contactos con hermosas mujeres de Europa Oriental y visitas a un precio asequible a los Estados Rusos.</a:t>
            </a:r>
            <a:endParaRPr lang="en-US"/>
          </a:p>
        </p:txBody>
      </p:sp>
      <p:pic>
        <p:nvPicPr>
          <p:cNvPr id="10244" name="Picture 5" descr="scl28"/>
          <p:cNvPicPr>
            <a:picLocks noChangeAspect="1" noChangeArrowheads="1"/>
          </p:cNvPicPr>
          <p:nvPr/>
        </p:nvPicPr>
        <p:blipFill>
          <a:blip r:embed="rId2" cstate="print"/>
          <a:srcRect/>
          <a:stretch>
            <a:fillRect/>
          </a:stretch>
        </p:blipFill>
        <p:spPr bwMode="auto">
          <a:xfrm>
            <a:off x="1042988" y="2924175"/>
            <a:ext cx="6858000" cy="3390900"/>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160</a:t>
            </a:fld>
            <a:endParaRPr lang="en-US" altLang="en-US" sz="1200" dirty="0">
              <a:solidFill>
                <a:srgbClr val="898989"/>
              </a:solidFill>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0"/>
            <a:ext cx="8229600" cy="1143000"/>
          </a:xfrm>
        </p:spPr>
        <p:txBody>
          <a:bodyPr/>
          <a:lstStyle/>
          <a:p>
            <a:r>
              <a:rPr lang="en-GB" b="1" dirty="0">
                <a:solidFill>
                  <a:schemeClr val="accent1">
                    <a:lumMod val="25000"/>
                  </a:schemeClr>
                </a:solidFill>
                <a:latin typeface="Calibri" pitchFamily="34" charset="0"/>
              </a:rPr>
              <a:t>Ejemplos de estafas cibernéticas</a:t>
            </a:r>
            <a:endParaRPr lang="en-US" b="1" dirty="0">
              <a:solidFill>
                <a:schemeClr val="accent1">
                  <a:lumMod val="25000"/>
                </a:schemeClr>
              </a:solidFill>
              <a:latin typeface="Calibri" pitchFamily="34" charset="0"/>
            </a:endParaRPr>
          </a:p>
        </p:txBody>
      </p:sp>
      <p:sp>
        <p:nvSpPr>
          <p:cNvPr id="11267" name="Rectangle 3"/>
          <p:cNvSpPr>
            <a:spLocks noGrp="1" noChangeArrowheads="1"/>
          </p:cNvSpPr>
          <p:nvPr>
            <p:ph type="body" idx="1"/>
          </p:nvPr>
        </p:nvSpPr>
        <p:spPr>
          <a:xfrm>
            <a:off x="457200" y="1295401"/>
            <a:ext cx="8382000" cy="3962400"/>
          </a:xfrm>
        </p:spPr>
        <p:txBody>
          <a:bodyPr>
            <a:normAutofit fontScale="77500" lnSpcReduction="20000"/>
          </a:bodyPr>
          <a:lstStyle/>
          <a:p>
            <a:pPr marL="0" indent="0">
              <a:buNone/>
            </a:pPr>
            <a:r>
              <a:rPr lang="en-US" b="1">
                <a:solidFill>
                  <a:srgbClr val="FF0000"/>
                </a:solidFill>
              </a:rPr>
              <a:t>Premios de lotería </a:t>
            </a:r>
          </a:p>
          <a:p>
            <a:r>
              <a:rPr lang="en-US" b="1"/>
              <a:t>Solicitud de pago para reclamar los premios de lotería o asistancia con los premios (con frecuencia son las loterías extranjeras) </a:t>
            </a:r>
            <a:endParaRPr lang="en-US"/>
          </a:p>
          <a:p>
            <a:pPr marL="0" indent="0">
              <a:buNone/>
            </a:pPr>
            <a:r>
              <a:rPr lang="en-US" b="1">
                <a:solidFill>
                  <a:srgbClr val="FF0000"/>
                </a:solidFill>
              </a:rPr>
              <a:t>Fraude electrónico o phishing </a:t>
            </a:r>
            <a:endParaRPr lang="en-US">
              <a:solidFill>
                <a:srgbClr val="FF0000"/>
              </a:solidFill>
            </a:endParaRPr>
          </a:p>
          <a:p>
            <a:r>
              <a:rPr lang="en-US" b="1"/>
              <a:t>Los correos electrónicos que aparentar ser una comunición official electronica e intentan adquirir información confidencial de forma fraudalenta (como una contraseña, información de tarjetas de crédito u otra información bancaria, o un proveedor de servicio de internet) solicitándole que confime la información personal. </a:t>
            </a:r>
            <a:endParaRPr lang="en-US"/>
          </a:p>
          <a:p>
            <a:pPr eaLnBrk="1" hangingPunct="1">
              <a:buFontTx/>
              <a:buNone/>
            </a:pPr>
            <a:endParaRPr lang="en-US" b="1"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161</a:t>
            </a:fld>
            <a:endParaRPr lang="en-US" altLang="en-US" sz="1200" dirty="0">
              <a:solidFill>
                <a:srgbClr val="898989"/>
              </a:solidFill>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0"/>
            <a:ext cx="8686800" cy="720725"/>
          </a:xfrm>
          <a:noFill/>
        </p:spPr>
        <p:txBody>
          <a:bodyPr/>
          <a:lstStyle/>
          <a:p>
            <a:r>
              <a:rPr lang="en-US" sz="3600" b="1"/>
              <a:t>¿</a:t>
            </a:r>
            <a:r>
              <a:rPr lang="en-GB" sz="3600" b="1"/>
              <a:t>Porqué tiene tanta familiaridad con esto?</a:t>
            </a:r>
            <a:endParaRPr lang="en-US" sz="3600"/>
          </a:p>
        </p:txBody>
      </p:sp>
      <p:sp>
        <p:nvSpPr>
          <p:cNvPr id="57347" name="Text Box 3"/>
          <p:cNvSpPr txBox="1">
            <a:spLocks noChangeArrowheads="1"/>
          </p:cNvSpPr>
          <p:nvPr/>
        </p:nvSpPr>
        <p:spPr bwMode="auto">
          <a:xfrm>
            <a:off x="304800" y="1219200"/>
            <a:ext cx="8610600" cy="12464951"/>
          </a:xfrm>
          <a:prstGeom prst="rect">
            <a:avLst/>
          </a:prstGeom>
          <a:solidFill>
            <a:schemeClr val="bg1"/>
          </a:solidFill>
          <a:ln w="9525">
            <a:noFill/>
            <a:miter lim="800000"/>
            <a:headEnd/>
            <a:tailEnd/>
          </a:ln>
        </p:spPr>
        <p:txBody>
          <a:bodyPr wrap="square">
            <a:spAutoFit/>
          </a:bodyPr>
          <a:lstStyle/>
          <a:p>
            <a:pPr algn="just"/>
            <a:r>
              <a:rPr lang="en-US" b="1"/>
              <a:t>Estimado Señor, </a:t>
            </a:r>
            <a:endParaRPr lang="en-US"/>
          </a:p>
          <a:p>
            <a:pPr algn="just"/>
            <a:r>
              <a:rPr lang="en-US" b="1"/>
              <a:t> </a:t>
            </a:r>
            <a:endParaRPr lang="en-US"/>
          </a:p>
          <a:p>
            <a:pPr algn="just"/>
            <a:r>
              <a:rPr lang="en-US" b="1"/>
              <a:t>Perdón por comenzar la presentación de esta gran propuesta de esta manera ya que puede sorprenderlo.  Mi nombre es Yuvraj Kailash, nací en Nepal y soy el abogado del Rey de Nepal que se murió cuando se enojó en una discusión que tuvo él y su familia, ya que no le permitían contraer matrimonio con su novia.  Lo recomendó una persona confidente que nos garantizó que nos ofrecería su capacidad y responsabilidad para ayudarnos.  Buscamos una persona que sea muy amable y que esté realmente interesada en fomentar una relación comercial a largo plazo.   </a:t>
            </a:r>
            <a:endParaRPr lang="en-US"/>
          </a:p>
          <a:p>
            <a:pPr algn="just"/>
            <a:r>
              <a:rPr lang="en-US" b="1"/>
              <a:t>Si tiene muchos conocimientos sobre los eventos que sucedieron en el mes de Mayo/Junio el año pasado, el 1 de Junio de 2011, los medios de comunicación informaron que el Príncipe de la Corona Dipendra de Nepal le pegó un tiro y mató a varios miembros de la Familia Real Nepalesa entre ellos el Rey Birenda y la Reina Aiswarya, antes de intentar suicidarse.</a:t>
            </a:r>
            <a:endParaRPr lang="en-US"/>
          </a:p>
          <a:p>
            <a:pPr algn="just"/>
            <a:r>
              <a:rPr lang="en-US" b="1"/>
              <a:t>Antes de la muerte del Rey (Príncipe Dipendra), él guardó una cantidad de dinero secreto, para su novia (la Sta. Divyani Rana) con un valor de más de US$ 30,000,0000 (Treinta Millones de Dólares de los Estados Unidos).  </a:t>
            </a:r>
            <a:endParaRPr lang="en-US"/>
          </a:p>
          <a:p>
            <a:pPr algn="just"/>
            <a:r>
              <a:rPr lang="en-US" b="1"/>
              <a:t>Esto sucedió en medio de un malentendido entre él y los miembros de la familia.  El dinero se guardó de una manera que evitó que cualquier miembro de su familia pueda tener acceso o investigar el sitio donde se encontraban los fondos, que fue solo una parte de su fortuna, esto era como un regalo a su novia y una afirmación hacia ella que él iba a casarse con ella aunque su familia no estaba de acuerdo.  El secreto se mantuvo por bastante tiempo y él considero que ahora es el momento adecuado para procesar la transacción.  </a:t>
            </a:r>
            <a:endParaRPr lang="en-US"/>
          </a:p>
          <a:p>
            <a:pPr algn="just"/>
            <a:r>
              <a:rPr lang="en-US" b="1"/>
              <a:t> La muerte de mi antiguo jefe nos dejó desamparado, entonces ahora hemos estado buscando una persona o compañía fiable con la cual la Familia Real Nepalesa nunca ha tenido una relación previa, personal o comercial.  Esa persona puede asistirlo con la transferencia y reinversión comercial de este dinero.  No podemos hacerlo solo debido a nuestro presente estátus social.  Tenemos la intención de ofrecerle una cantidad razonable de los fondos para ayudarlo.  Estos fondos se han escondido, eso solo lo se yo y mi novia.  Desearíamos proteger estos fondos para que ninguna entidad o agencia pueda tener acceso a ellos.  Tan pronto que recibamos su carta de aceptación, le presentaré otros acontecimientos destacados sobre esta transacción.</a:t>
            </a:r>
            <a:endParaRPr lang="en-US"/>
          </a:p>
          <a:p>
            <a:pPr algn="just"/>
            <a:r>
              <a:rPr lang="en-US" b="1"/>
              <a:t>ESTA TRANSACCIÓN NO TIENE RIESGO y NO DESPRESTIGIA A NADIE, NI A SU ABOGADO, FAMILIA, AMIGOS, ETC.  Si es capaz, confiable y puede cumplir con nuestras instrucciones para llevar a cabo la propuesta para que sea una realidad, luego PÓNGASE EN CONTACTO CON NOSOTROS INMEDIATAMENTE A TRAVÉS DE NUESTRO NÚMERO DE FAX 44-870-1357604, COMO SE LO INDICA EN LOS TÉRMINOS QUE SE MENCIONARON ANTES, NO NOS RESPONDA ESTE CORREO ELECTRÓNICO.   Por favor indique en su respuesta  LOS NÚMEROS DE TELÉFONO CONFIDENCIALES/PERSONALES, CELULAR O TELÉFONO MÓVIL, NÚMERO DE FAX CONFIDENCIAL Y SU CORREO ELECTRÓNICO CONFIDENCIAL cuando corresponda.  </a:t>
            </a:r>
            <a:endParaRPr lang="en-US"/>
          </a:p>
          <a:p>
            <a:pPr algn="just"/>
            <a:r>
              <a:rPr lang="en-US" b="1"/>
              <a:t>QUE DIOS LO BENDIGA.</a:t>
            </a:r>
            <a:endParaRPr lang="en-US"/>
          </a:p>
          <a:p>
            <a:pPr algn="just"/>
            <a:r>
              <a:rPr lang="en-US" b="1"/>
              <a:t>Yuvraj Kailash</a:t>
            </a:r>
            <a:endParaRPr lang="en-US"/>
          </a:p>
          <a:p>
            <a:pPr eaLnBrk="0" hangingPunct="0">
              <a:spcBef>
                <a:spcPct val="50000"/>
              </a:spcBef>
            </a:pPr>
            <a:endParaRPr lang="en-GB"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162</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ssolve">
                                      <p:cBhvr>
                                        <p:cTn id="7"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0"/>
            <a:ext cx="8229600" cy="719138"/>
          </a:xfrm>
          <a:noFill/>
        </p:spPr>
        <p:txBody>
          <a:bodyPr/>
          <a:lstStyle/>
          <a:p>
            <a:pPr eaLnBrk="1" hangingPunct="1"/>
            <a:r>
              <a:rPr lang="en-GB" b="1" dirty="0">
                <a:solidFill>
                  <a:schemeClr val="accent1">
                    <a:lumMod val="25000"/>
                  </a:schemeClr>
                </a:solidFill>
                <a:latin typeface="Calibri" pitchFamily="34" charset="0"/>
              </a:rPr>
              <a:t>Y nuevamente ....</a:t>
            </a:r>
          </a:p>
        </p:txBody>
      </p:sp>
      <p:sp>
        <p:nvSpPr>
          <p:cNvPr id="58372" name="Text Box 4"/>
          <p:cNvSpPr txBox="1">
            <a:spLocks noChangeArrowheads="1"/>
          </p:cNvSpPr>
          <p:nvPr/>
        </p:nvSpPr>
        <p:spPr bwMode="auto">
          <a:xfrm>
            <a:off x="355600" y="838200"/>
            <a:ext cx="8331200" cy="13142059"/>
          </a:xfrm>
          <a:prstGeom prst="rect">
            <a:avLst/>
          </a:prstGeom>
          <a:solidFill>
            <a:schemeClr val="bg1"/>
          </a:solidFill>
          <a:ln w="9525">
            <a:noFill/>
            <a:miter lim="800000"/>
            <a:headEnd/>
            <a:tailEnd/>
          </a:ln>
          <a:effectLst/>
        </p:spPr>
        <p:txBody>
          <a:bodyPr wrap="square">
            <a:spAutoFit/>
          </a:bodyPr>
          <a:lstStyle/>
          <a:p>
            <a:pPr algn="just"/>
            <a:r>
              <a:rPr lang="en-US"/>
              <a:t>Fecha:                06:52:47 -0700 (PDT) </a:t>
            </a:r>
          </a:p>
          <a:p>
            <a:pPr algn="just"/>
            <a:r>
              <a:rPr lang="en-US"/>
              <a:t>Desde: Joseph Almadaaj &lt;josephkuwait405@yahoo.com</a:t>
            </a:r>
          </a:p>
          <a:p>
            <a:pPr algn="just"/>
            <a:r>
              <a:rPr lang="en-US"/>
              <a:t>Re: DONACIÓN PRIVADA PERSONAL</a:t>
            </a:r>
          </a:p>
          <a:p>
            <a:pPr algn="just"/>
            <a:r>
              <a:rPr lang="en-US"/>
              <a:t>A: </a:t>
            </a:r>
          </a:p>
          <a:p>
            <a:pPr algn="just"/>
            <a:r>
              <a:rPr lang="en-US"/>
              <a:t>Dirección residencial </a:t>
            </a:r>
          </a:p>
          <a:p>
            <a:pPr algn="just"/>
            <a:r>
              <a:rPr lang="en-US"/>
              <a:t>Salhia Complex, </a:t>
            </a:r>
          </a:p>
          <a:p>
            <a:pPr algn="just"/>
            <a:r>
              <a:rPr lang="en-US"/>
              <a:t>Fahed Al-Salem St. </a:t>
            </a:r>
          </a:p>
          <a:p>
            <a:pPr algn="just"/>
            <a:r>
              <a:rPr lang="en-US"/>
              <a:t>Safat 13126, Kuwait </a:t>
            </a:r>
          </a:p>
          <a:p>
            <a:pPr algn="just"/>
            <a:r>
              <a:rPr lang="en-US"/>
              <a:t> </a:t>
            </a:r>
          </a:p>
          <a:p>
            <a:pPr algn="just"/>
            <a:r>
              <a:rPr lang="en-US"/>
              <a:t>Estimado, </a:t>
            </a:r>
          </a:p>
          <a:p>
            <a:pPr algn="just"/>
            <a:r>
              <a:rPr lang="en-US"/>
              <a:t>Como está usted y su familia, obtuve su información de contacto cuando visité el sitio web de la iglesia y me tomó mucho tiempo, antes de decidir conectarme con usted y ruego que no se disguste por la oferta que estoy ofreciéndole. </a:t>
            </a:r>
          </a:p>
          <a:p>
            <a:pPr algn="just"/>
            <a:r>
              <a:rPr lang="en-US"/>
              <a:t> </a:t>
            </a:r>
          </a:p>
          <a:p>
            <a:pPr algn="just"/>
            <a:r>
              <a:rPr lang="en-US"/>
              <a:t>Mi nombre es Abdul Moshen Madaaj Al-Madaaj de Kuwait.  Tengo 83 años de edad; mi esposa murió hace cuatro años.  Antes de su muerte estuvimos casados felices y bendecidos por 50 años sin un hijo.  Trabajo en el sector industrial pero desde hace 6 años me retiré de mis actividades comerciales  porque me diagnosticaron con un cáncer de próstata y ahora mi condición es tan crítica que mi doctor me dijo que tengo haste tres meses de vida solamente.  He sido un musulmán desde que nací, mi difunto padre era un jeque pero el año pasado me convertí al cristianismo y mi nuevo nombre Cristiano es Joseph.  Lo acepté a Dios como mi propio Salvador y se que nuestro Señor Jesucristo me ha aceptado.  Durante mi carrera en el sector industrial, logré ganar mucho dinero y hacer una fortuna que ascendió a millones de dólares y me di cuenta de que la fortuna sin Cristo es ser presumido y orgulloso.  Decidí donar parte de mi fortuna para invertir en el desarrollo de su iglesia y también para los niños menos privilegiados y deseo que para ese propósito haga una donación de una suma de $1,000,000.00 de dólares para su iglesia.</a:t>
            </a:r>
          </a:p>
          <a:p>
            <a:pPr algn="just"/>
            <a:r>
              <a:rPr lang="en-US"/>
              <a:t> </a:t>
            </a:r>
          </a:p>
          <a:p>
            <a:pPr algn="just"/>
            <a:r>
              <a:rPr lang="en-US"/>
              <a:t>Mi dinero ya se transfirió a una Compañía Offshore de Inversiones en Europa donde realizaré las operaciones necesarias para firmar los documentos y autorizar las transferencias.  La información de la compañía de valores con el nombre, número de fax, números de códigos de la transferencia de valores que use para transferir el dinero de mi banco en Kuwait se la envío pronto con un correo electrónico dirigido a su nombre desde mi la cama de mi habitación en el hospital privado donde estoy internado.  Por favor desearía que reciba este dinero de mi parte antes de que me muera y deseo que siempre rece por mí porque estoy en malas condiciones de salud y también debe prometerme que debe usar el dinero para el mismo propósito.   </a:t>
            </a:r>
          </a:p>
          <a:p>
            <a:pPr algn="just"/>
            <a:r>
              <a:rPr lang="en-US"/>
              <a:t>Alelulya, Aleluya. </a:t>
            </a:r>
          </a:p>
          <a:p>
            <a:pPr algn="just"/>
            <a:r>
              <a:rPr lang="en-US"/>
              <a:t>El Señor Jesucristo dijo si tiene que morir manténgase en buenas condiciones y le ofreceremos la corona de la vida.  </a:t>
            </a:r>
          </a:p>
          <a:p>
            <a:pPr algn="just"/>
            <a:r>
              <a:rPr lang="en-US"/>
              <a:t>Aleluya, Aleluya. </a:t>
            </a:r>
          </a:p>
          <a:p>
            <a:pPr algn="just"/>
            <a:r>
              <a:rPr lang="en-US"/>
              <a:t>Espero recibir noticias y su respuesta urgente. </a:t>
            </a:r>
          </a:p>
          <a:p>
            <a:pPr algn="just"/>
            <a:r>
              <a:rPr lang="en-US"/>
              <a:t>Que Dios los bendiga. </a:t>
            </a:r>
          </a:p>
          <a:p>
            <a:pPr algn="just"/>
            <a:r>
              <a:rPr lang="en-US" sz="1200"/>
              <a:t>Joseph Al-Madaaj </a:t>
            </a:r>
          </a:p>
          <a:p>
            <a:pPr algn="just"/>
            <a:r>
              <a:rPr lang="en-US" b="1"/>
              <a:t> </a:t>
            </a:r>
            <a:endParaRPr lang="en-US"/>
          </a:p>
          <a:p>
            <a:pPr eaLnBrk="0" hangingPunct="0">
              <a:defRPr/>
            </a:pPr>
            <a:endParaRPr lang="en-GB"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163</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dissolve">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2993192" cy="923330"/>
          </a:xfrm>
          <a:prstGeom prst="rect">
            <a:avLst/>
          </a:prstGeom>
          <a:noFill/>
        </p:spPr>
        <p:txBody>
          <a:bodyPr wrap="none" rtlCol="0">
            <a:spAutoFit/>
          </a:bodyPr>
          <a:lstStyle/>
          <a:p>
            <a:r>
              <a:rPr lang="en-GB" sz="5400" dirty="0"/>
              <a:t>Preguntas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164</a:t>
            </a:fld>
            <a:endParaRPr lang="en-US" altLang="en-US" sz="1200" dirty="0">
              <a:solidFill>
                <a:srgbClr val="898989"/>
              </a:solidFill>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en-GB" b="1" dirty="0"/>
              <a:t>Parte Seis</a:t>
            </a:r>
            <a:br>
              <a:rPr lang="en-GB" b="1" dirty="0"/>
            </a:br>
            <a:r>
              <a:rPr lang="en-GB" b="1" dirty="0"/>
              <a:t>Resumen </a:t>
            </a:r>
            <a:r>
              <a:rPr lang="en-GB" dirty="0"/>
              <a:t> </a:t>
            </a: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165</a:t>
            </a:fld>
            <a:endParaRPr lang="en-US" altLang="en-US" sz="1200" dirty="0">
              <a:solidFill>
                <a:srgbClr val="898989"/>
              </a:solidFill>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fontScale="70000" lnSpcReduction="20000"/>
          </a:bodyPr>
          <a:lstStyle/>
          <a:p>
            <a:pPr marL="0" indent="0">
              <a:buNone/>
            </a:pPr>
            <a:r>
              <a:rPr lang="en-GB"/>
              <a:t>Al final de la sesión los participantes podrán realizar lo siguiente:</a:t>
            </a:r>
            <a:endParaRPr lang="en-US"/>
          </a:p>
          <a:p>
            <a:pPr lvl="0"/>
            <a:r>
              <a:rPr lang="en-GB"/>
              <a:t>Enumerar los elementos constitutivos de un ordenador o sistema informático </a:t>
            </a:r>
            <a:endParaRPr lang="en-US"/>
          </a:p>
          <a:p>
            <a:pPr lvl="0"/>
            <a:r>
              <a:rPr lang="en-GB"/>
              <a:t>Considerar las implicaciones de la capacidad de almacenamiento de datos exponenciales en el sistema de justicia penal </a:t>
            </a:r>
            <a:endParaRPr lang="en-US"/>
          </a:p>
          <a:p>
            <a:pPr lvl="0"/>
            <a:r>
              <a:rPr lang="en-GB"/>
              <a:t>Identificar los distintos sistemas operativos de los ordenadores </a:t>
            </a:r>
            <a:endParaRPr lang="en-US"/>
          </a:p>
          <a:p>
            <a:pPr lvl="0"/>
            <a:r>
              <a:rPr lang="en-GB"/>
              <a:t>Explicar los conceptos básicos relacionados con el funcionamiento de las redes de comunicación</a:t>
            </a:r>
            <a:endParaRPr lang="en-US"/>
          </a:p>
          <a:p>
            <a:pPr lvl="0"/>
            <a:r>
              <a:rPr lang="en-GB"/>
              <a:t>Describir las funciones de la Internet </a:t>
            </a:r>
            <a:endParaRPr lang="en-US"/>
          </a:p>
          <a:p>
            <a:pPr lvl="0"/>
            <a:r>
              <a:rPr lang="en-GB"/>
              <a:t>Identificar por lo menos las 5 principales aplicaciones de Internet </a:t>
            </a:r>
            <a:endParaRPr lang="en-US"/>
          </a:p>
          <a:p>
            <a:pPr lvl="0"/>
            <a:r>
              <a:rPr lang="en-GB"/>
              <a:t>Explicar la evolución de la internet desde su comienzo hasta nuestros días </a:t>
            </a:r>
            <a:endParaRPr lang="en-US"/>
          </a:p>
          <a:p>
            <a:pPr lvl="0"/>
            <a:r>
              <a:rPr lang="en-GB"/>
              <a:t>Diferenciar las opciones entre las distintas aplicaciones de Internet </a:t>
            </a:r>
            <a:endParaRPr lang="en-US"/>
          </a:p>
          <a:p>
            <a:pPr lvl="0"/>
            <a:r>
              <a:rPr lang="en-GB"/>
              <a:t>Describir las diferencias entre Darknet y Deepweb </a:t>
            </a:r>
            <a:endParaRPr lang="en-US"/>
          </a:p>
          <a:p>
            <a:pPr lvl="0"/>
            <a:r>
              <a:rPr lang="en-GB"/>
              <a:t>Explicar los conceptos básicos de las monedas virtuales </a:t>
            </a:r>
            <a:endParaRPr lang="en-US"/>
          </a:p>
          <a:p>
            <a:endParaRPr lang="en-US" sz="2400" dirty="0"/>
          </a:p>
          <a:p>
            <a:endParaRPr lang="en-US" sz="2400" dirty="0"/>
          </a:p>
          <a:p>
            <a:endParaRPr lang="en-US" sz="2400" dirty="0"/>
          </a:p>
        </p:txBody>
      </p:sp>
      <p:sp>
        <p:nvSpPr>
          <p:cNvPr id="4" name="Title 1"/>
          <p:cNvSpPr>
            <a:spLocks noGrp="1"/>
          </p:cNvSpPr>
          <p:nvPr>
            <p:ph type="title"/>
          </p:nvPr>
        </p:nvSpPr>
        <p:spPr>
          <a:xfrm>
            <a:off x="457200" y="274638"/>
            <a:ext cx="8229600" cy="773266"/>
          </a:xfrm>
        </p:spPr>
        <p:txBody>
          <a:bodyPr/>
          <a:lstStyle/>
          <a:p>
            <a:r>
              <a:rPr lang="en-US" dirty="0"/>
              <a:t>Objetivos de la sesión</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166</a:t>
            </a:fld>
            <a:endParaRPr lang="en-US" altLang="en-US" sz="1200" dirty="0">
              <a:solidFill>
                <a:srgbClr val="898989"/>
              </a:solidFill>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2993192" cy="923330"/>
          </a:xfrm>
          <a:prstGeom prst="rect">
            <a:avLst/>
          </a:prstGeom>
          <a:noFill/>
        </p:spPr>
        <p:txBody>
          <a:bodyPr wrap="none" rtlCol="0">
            <a:spAutoFit/>
          </a:bodyPr>
          <a:lstStyle/>
          <a:p>
            <a:r>
              <a:rPr lang="en-GB" sz="5400" dirty="0"/>
              <a:t>Preguntas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167</a:t>
            </a:fld>
            <a:endParaRPr lang="en-US" altLang="en-US" sz="1200" dirty="0">
              <a:solidFill>
                <a:srgbClr val="898989"/>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eaLnBrk="1" hangingPunct="1"/>
            <a:r>
              <a:rPr lang="en-GB" b="1" dirty="0">
                <a:solidFill>
                  <a:schemeClr val="accent1">
                    <a:lumMod val="25000"/>
                  </a:schemeClr>
                </a:solidFill>
                <a:latin typeface="Calibri" pitchFamily="34" charset="0"/>
              </a:rPr>
              <a:t>Otras Aplicaciones</a:t>
            </a:r>
          </a:p>
        </p:txBody>
      </p:sp>
      <p:pic>
        <p:nvPicPr>
          <p:cNvPr id="2" name="Bild 1"/>
          <p:cNvPicPr>
            <a:picLocks noChangeAspect="1"/>
          </p:cNvPicPr>
          <p:nvPr/>
        </p:nvPicPr>
        <p:blipFill>
          <a:blip r:embed="rId4"/>
          <a:stretch>
            <a:fillRect/>
          </a:stretch>
        </p:blipFill>
        <p:spPr>
          <a:xfrm>
            <a:off x="1353984" y="1219201"/>
            <a:ext cx="6625949" cy="2092405"/>
          </a:xfrm>
          <a:prstGeom prst="rect">
            <a:avLst/>
          </a:prstGeom>
        </p:spPr>
      </p:pic>
      <p:pic>
        <p:nvPicPr>
          <p:cNvPr id="3" name="Bild 2"/>
          <p:cNvPicPr>
            <a:picLocks noChangeAspect="1"/>
          </p:cNvPicPr>
          <p:nvPr/>
        </p:nvPicPr>
        <p:blipFill>
          <a:blip r:embed="rId5"/>
          <a:stretch>
            <a:fillRect/>
          </a:stretch>
        </p:blipFill>
        <p:spPr>
          <a:xfrm>
            <a:off x="2579929" y="3382556"/>
            <a:ext cx="4324597" cy="869212"/>
          </a:xfrm>
          <a:prstGeom prst="rect">
            <a:avLst/>
          </a:prstGeom>
        </p:spPr>
      </p:pic>
      <p:pic>
        <p:nvPicPr>
          <p:cNvPr id="4" name="Bild 3"/>
          <p:cNvPicPr>
            <a:picLocks noChangeAspect="1"/>
          </p:cNvPicPr>
          <p:nvPr/>
        </p:nvPicPr>
        <p:blipFill>
          <a:blip r:embed="rId6"/>
          <a:stretch>
            <a:fillRect/>
          </a:stretch>
        </p:blipFill>
        <p:spPr>
          <a:xfrm>
            <a:off x="3699107" y="4251768"/>
            <a:ext cx="2593990" cy="1086134"/>
          </a:xfrm>
          <a:prstGeom prst="rect">
            <a:avLst/>
          </a:prstGeom>
        </p:spPr>
      </p:pic>
      <p:pic>
        <p:nvPicPr>
          <p:cNvPr id="6" name="Bild 5"/>
          <p:cNvPicPr>
            <a:picLocks noChangeAspect="1"/>
          </p:cNvPicPr>
          <p:nvPr/>
        </p:nvPicPr>
        <p:blipFill>
          <a:blip r:embed="rId7"/>
          <a:stretch>
            <a:fillRect/>
          </a:stretch>
        </p:blipFill>
        <p:spPr>
          <a:xfrm>
            <a:off x="4474487" y="5534438"/>
            <a:ext cx="1014828" cy="957044"/>
          </a:xfrm>
          <a:prstGeom prst="rect">
            <a:avLst/>
          </a:prstGeom>
        </p:spPr>
      </p:pic>
      <p:sp>
        <p:nvSpPr>
          <p:cNvPr id="7"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17</a:t>
            </a:fld>
            <a:endParaRPr lang="en-US" altLang="en-US" sz="1200" dirty="0">
              <a:solidFill>
                <a:srgbClr val="898989"/>
              </a:solidFill>
            </a:endParaRPr>
          </a:p>
        </p:txBody>
      </p:sp>
    </p:spTree>
    <p:custDataLst>
      <p:tags r:id="rId1"/>
    </p:custDataLst>
    <p:extLst>
      <p:ext uri="{BB962C8B-B14F-4D97-AF65-F5344CB8AC3E}">
        <p14:creationId xmlns:p14="http://schemas.microsoft.com/office/powerpoint/2010/main" val="9964129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57184" cy="923330"/>
          </a:xfrm>
          <a:prstGeom prst="rect">
            <a:avLst/>
          </a:prstGeom>
          <a:noFill/>
        </p:spPr>
        <p:txBody>
          <a:bodyPr wrap="none" rtlCol="0">
            <a:spAutoFit/>
          </a:bodyPr>
          <a:lstStyle/>
          <a:p>
            <a:r>
              <a:rPr lang="en-GB" sz="5400" b="1" dirty="0"/>
              <a:t>Preguntas</a:t>
            </a:r>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18</a:t>
            </a:fld>
            <a:endParaRPr lang="en-US" altLang="en-US" sz="1200" dirty="0">
              <a:solidFill>
                <a:srgbClr val="898989"/>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b="1" dirty="0"/>
              <a:t>La Internet</a:t>
            </a:r>
          </a:p>
        </p:txBody>
      </p:sp>
      <p:sp>
        <p:nvSpPr>
          <p:cNvPr id="10243" name="Rectangle 3"/>
          <p:cNvSpPr>
            <a:spLocks noGrp="1" noChangeArrowheads="1"/>
          </p:cNvSpPr>
          <p:nvPr>
            <p:ph type="body" idx="1"/>
          </p:nvPr>
        </p:nvSpPr>
        <p:spPr>
          <a:xfrm>
            <a:off x="1962257" y="1996669"/>
            <a:ext cx="8229600" cy="3444259"/>
          </a:xfrm>
        </p:spPr>
        <p:txBody>
          <a:bodyPr>
            <a:normAutofit fontScale="85000" lnSpcReduction="10000"/>
          </a:bodyPr>
          <a:lstStyle/>
          <a:p>
            <a:pPr algn="ctr">
              <a:lnSpc>
                <a:spcPct val="200000"/>
              </a:lnSpc>
              <a:buFontTx/>
              <a:buNone/>
            </a:pPr>
            <a:r>
              <a:rPr lang="en-GB" dirty="0"/>
              <a:t>El término</a:t>
            </a:r>
          </a:p>
          <a:p>
            <a:pPr algn="ctr">
              <a:lnSpc>
                <a:spcPct val="200000"/>
              </a:lnSpc>
              <a:buFontTx/>
              <a:buNone/>
            </a:pPr>
            <a:r>
              <a:rPr lang="en-GB" dirty="0">
                <a:solidFill>
                  <a:srgbClr val="FF0000"/>
                </a:solidFill>
              </a:rPr>
              <a:t>INTERNET</a:t>
            </a:r>
          </a:p>
          <a:p>
            <a:pPr algn="ctr">
              <a:lnSpc>
                <a:spcPct val="200000"/>
              </a:lnSpc>
              <a:buFontTx/>
              <a:buNone/>
            </a:pPr>
            <a:r>
              <a:rPr lang="en-GB" dirty="0">
                <a:solidFill>
                  <a:srgbClr val="000000"/>
                </a:solidFill>
              </a:rPr>
              <a:t>proviene de </a:t>
            </a:r>
          </a:p>
          <a:p>
            <a:pPr algn="ctr">
              <a:lnSpc>
                <a:spcPct val="200000"/>
              </a:lnSpc>
              <a:buFontTx/>
              <a:buNone/>
            </a:pPr>
            <a:r>
              <a:rPr lang="en-GB" dirty="0" err="1">
                <a:solidFill>
                  <a:srgbClr val="FF0000"/>
                </a:solidFill>
              </a:rPr>
              <a:t>INTER</a:t>
            </a:r>
            <a:r>
              <a:rPr lang="en-GB" dirty="0" err="1"/>
              <a:t>connected</a:t>
            </a:r>
            <a:r>
              <a:rPr lang="en-GB" dirty="0"/>
              <a:t> </a:t>
            </a:r>
            <a:r>
              <a:rPr lang="en-GB" dirty="0" err="1">
                <a:solidFill>
                  <a:srgbClr val="FF0000"/>
                </a:solidFill>
              </a:rPr>
              <a:t>NET</a:t>
            </a:r>
            <a:r>
              <a:rPr lang="en-GB" dirty="0" err="1"/>
              <a:t>work</a:t>
            </a:r>
            <a:endParaRPr lang="en-GB" dirty="0"/>
          </a:p>
        </p:txBody>
      </p:sp>
      <p:pic>
        <p:nvPicPr>
          <p:cNvPr id="2" name="Bild 1"/>
          <p:cNvPicPr>
            <a:picLocks noChangeAspect="1"/>
          </p:cNvPicPr>
          <p:nvPr/>
        </p:nvPicPr>
        <p:blipFill>
          <a:blip r:embed="rId3"/>
          <a:stretch>
            <a:fillRect/>
          </a:stretch>
        </p:blipFill>
        <p:spPr>
          <a:xfrm>
            <a:off x="610929" y="1996670"/>
            <a:ext cx="3282809" cy="3444259"/>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19</a:t>
            </a:fld>
            <a:endParaRPr lang="en-US" altLang="en-US" sz="1200"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en-US" b="1" dirty="0"/>
              <a:t>Agenda</a:t>
            </a:r>
          </a:p>
        </p:txBody>
      </p:sp>
      <p:graphicFrame>
        <p:nvGraphicFramePr>
          <p:cNvPr id="8" name="Inhaltsplatzhalter 7"/>
          <p:cNvGraphicFramePr>
            <a:graphicFrameLocks noGrp="1"/>
          </p:cNvGraphicFramePr>
          <p:nvPr>
            <p:ph idx="1"/>
            <p:extLst>
              <p:ext uri="{D42A27DB-BD31-4B8C-83A1-F6EECF244321}">
                <p14:modId xmlns:p14="http://schemas.microsoft.com/office/powerpoint/2010/main" val="514851231"/>
              </p:ext>
            </p:extLst>
          </p:nvPr>
        </p:nvGraphicFramePr>
        <p:xfrm>
          <a:off x="457200" y="1134931"/>
          <a:ext cx="8513422" cy="54945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a:t>
            </a:fld>
            <a:endParaRPr lang="en-US" altLang="en-US" sz="1200" dirty="0">
              <a:solidFill>
                <a:srgbClr val="898989"/>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type="title"/>
          </p:nvPr>
        </p:nvSpPr>
        <p:spPr>
          <a:xfrm>
            <a:off x="457200" y="379530"/>
            <a:ext cx="8229600" cy="759060"/>
          </a:xfrm>
        </p:spPr>
        <p:txBody>
          <a:bodyPr/>
          <a:lstStyle/>
          <a:p>
            <a:r>
              <a:rPr lang="en-GB" b="1" dirty="0">
                <a:solidFill>
                  <a:schemeClr val="accent1">
                    <a:lumMod val="25000"/>
                  </a:schemeClr>
                </a:solidFill>
                <a:latin typeface="Calibri" pitchFamily="34" charset="0"/>
              </a:rPr>
              <a:t>La Internet</a:t>
            </a:r>
          </a:p>
        </p:txBody>
      </p:sp>
      <p:grpSp>
        <p:nvGrpSpPr>
          <p:cNvPr id="2" name="Group 5"/>
          <p:cNvGrpSpPr/>
          <p:nvPr/>
        </p:nvGrpSpPr>
        <p:grpSpPr>
          <a:xfrm>
            <a:off x="539750" y="1655762"/>
            <a:ext cx="5903913" cy="2039938"/>
            <a:chOff x="539750" y="2349500"/>
            <a:chExt cx="5903913" cy="2039938"/>
          </a:xfrm>
        </p:grpSpPr>
        <p:pic>
          <p:nvPicPr>
            <p:cNvPr id="89092" name="Picture 4" descr="morse"/>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89093" name="Line 5"/>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en-GB"/>
            </a:p>
          </p:txBody>
        </p:sp>
      </p:grpSp>
      <p:sp>
        <p:nvSpPr>
          <p:cNvPr id="7" name="TextBox 6"/>
          <p:cNvSpPr txBox="1"/>
          <p:nvPr/>
        </p:nvSpPr>
        <p:spPr>
          <a:xfrm>
            <a:off x="219869" y="4779034"/>
            <a:ext cx="8991600" cy="1169551"/>
          </a:xfrm>
          <a:prstGeom prst="rect">
            <a:avLst/>
          </a:prstGeom>
          <a:noFill/>
        </p:spPr>
        <p:txBody>
          <a:bodyPr wrap="square" rtlCol="0">
            <a:spAutoFit/>
          </a:bodyPr>
          <a:lstStyle/>
          <a:p>
            <a:pPr algn="ctr"/>
            <a:r>
              <a:rPr lang="en-GB" sz="3500" b="1" i="1" dirty="0">
                <a:latin typeface="Calibri" pitchFamily="34" charset="0"/>
              </a:rPr>
              <a:t>La comunicación informática está en un proceso de constante evolución</a:t>
            </a:r>
          </a:p>
        </p:txBody>
      </p:sp>
      <p:pic>
        <p:nvPicPr>
          <p:cNvPr id="3" name="Bild 2"/>
          <p:cNvPicPr>
            <a:picLocks noChangeAspect="1"/>
          </p:cNvPicPr>
          <p:nvPr/>
        </p:nvPicPr>
        <p:blipFill>
          <a:blip r:embed="rId4"/>
          <a:stretch>
            <a:fillRect/>
          </a:stretch>
        </p:blipFill>
        <p:spPr>
          <a:xfrm>
            <a:off x="6735233" y="1445084"/>
            <a:ext cx="1435100" cy="2723232"/>
          </a:xfrm>
          <a:prstGeom prst="rect">
            <a:avLst/>
          </a:prstGeom>
        </p:spPr>
      </p:pic>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20</a:t>
            </a:fld>
            <a:endParaRPr lang="en-US" altLang="en-US" sz="1200" dirty="0">
              <a:solidFill>
                <a:srgbClr val="898989"/>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851429"/>
          </a:xfrm>
        </p:spPr>
        <p:txBody>
          <a:bodyPr/>
          <a:lstStyle/>
          <a:p>
            <a:r>
              <a:rPr lang="en-GB" b="1" dirty="0"/>
              <a:t>La primera INTERNET</a:t>
            </a:r>
          </a:p>
        </p:txBody>
      </p:sp>
      <p:sp>
        <p:nvSpPr>
          <p:cNvPr id="91139" name="Rectangle 3"/>
          <p:cNvSpPr>
            <a:spLocks noGrp="1" noChangeArrowheads="1"/>
          </p:cNvSpPr>
          <p:nvPr>
            <p:ph type="body" idx="1"/>
          </p:nvPr>
        </p:nvSpPr>
        <p:spPr>
          <a:xfrm>
            <a:off x="3402054" y="1428736"/>
            <a:ext cx="5475246" cy="4535487"/>
          </a:xfrm>
        </p:spPr>
        <p:txBody>
          <a:bodyPr>
            <a:normAutofit fontScale="92500" lnSpcReduction="20000"/>
          </a:bodyPr>
          <a:lstStyle/>
          <a:p>
            <a:pPr>
              <a:lnSpc>
                <a:spcPct val="150000"/>
              </a:lnSpc>
            </a:pPr>
            <a:r>
              <a:rPr lang="en-GB" dirty="0"/>
              <a:t> Comienzos de los años 60</a:t>
            </a:r>
          </a:p>
          <a:p>
            <a:pPr lvl="0"/>
            <a:r>
              <a:rPr lang="en-US"/>
              <a:t>Desarollo de la Agencia de Proyecto de Investigación Avanzada – Departamento de Defensa de los Estados Unidos </a:t>
            </a:r>
          </a:p>
          <a:p>
            <a:pPr lvl="0"/>
            <a:r>
              <a:rPr lang="en-US"/>
              <a:t>Continuar trabajando en caso de guerra/desastre</a:t>
            </a:r>
          </a:p>
          <a:p>
            <a:pPr lvl="0"/>
            <a:r>
              <a:rPr lang="en-US"/>
              <a:t>Ningún punto individual de falla </a:t>
            </a:r>
          </a:p>
          <a:p>
            <a:pPr lvl="0"/>
            <a:r>
              <a:rPr lang="en-US"/>
              <a:t>Variedad de interconexión de sistemas + protocolos</a:t>
            </a:r>
          </a:p>
        </p:txBody>
      </p:sp>
      <p:pic>
        <p:nvPicPr>
          <p:cNvPr id="2" name="Bild 1"/>
          <p:cNvPicPr>
            <a:picLocks noChangeAspect="1"/>
          </p:cNvPicPr>
          <p:nvPr/>
        </p:nvPicPr>
        <p:blipFill rotWithShape="1">
          <a:blip r:embed="rId3"/>
          <a:srcRect l="42811"/>
          <a:stretch/>
        </p:blipFill>
        <p:spPr>
          <a:xfrm>
            <a:off x="188132" y="1385690"/>
            <a:ext cx="3213922" cy="457853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21</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71462" y="214290"/>
            <a:ext cx="8229600" cy="810177"/>
          </a:xfrm>
          <a:noFill/>
        </p:spPr>
        <p:txBody>
          <a:bodyPr/>
          <a:lstStyle/>
          <a:p>
            <a:r>
              <a:rPr lang="en-GB" b="1" dirty="0">
                <a:cs typeface="Arial" charset="0"/>
              </a:rPr>
              <a:t>Una Breve Historia</a:t>
            </a:r>
          </a:p>
        </p:txBody>
      </p:sp>
      <p:sp>
        <p:nvSpPr>
          <p:cNvPr id="8195" name="Rectangle 3"/>
          <p:cNvSpPr>
            <a:spLocks noGrp="1" noChangeArrowheads="1"/>
          </p:cNvSpPr>
          <p:nvPr>
            <p:ph type="body" idx="1"/>
          </p:nvPr>
        </p:nvSpPr>
        <p:spPr>
          <a:xfrm>
            <a:off x="618067" y="1428736"/>
            <a:ext cx="8082995" cy="4679950"/>
          </a:xfrm>
          <a:noFill/>
        </p:spPr>
        <p:txBody>
          <a:bodyPr>
            <a:normAutofit fontScale="77500" lnSpcReduction="20000"/>
          </a:bodyPr>
          <a:lstStyle/>
          <a:p>
            <a:pPr lvl="0" algn="just"/>
            <a:r>
              <a:rPr lang="en-GB"/>
              <a:t>4 Universidades</a:t>
            </a:r>
            <a:endParaRPr lang="en-US"/>
          </a:p>
          <a:p>
            <a:pPr lvl="1" algn="just"/>
            <a:r>
              <a:rPr lang="en-GB"/>
              <a:t>Universidad de California Los Angeles (UCLA)</a:t>
            </a:r>
            <a:endParaRPr lang="en-US"/>
          </a:p>
          <a:p>
            <a:pPr lvl="1" algn="just"/>
            <a:r>
              <a:rPr lang="en-GB"/>
              <a:t>Instituto de Investigación de la Universidad de Stanford (Stanford Research Institute)</a:t>
            </a:r>
            <a:endParaRPr lang="en-US"/>
          </a:p>
          <a:p>
            <a:pPr lvl="1" algn="just"/>
            <a:r>
              <a:rPr lang="en-GB"/>
              <a:t>Universidad de California Santa Barbara (UC Santa Barbara)</a:t>
            </a:r>
            <a:endParaRPr lang="en-US"/>
          </a:p>
          <a:p>
            <a:pPr lvl="1" algn="just"/>
            <a:r>
              <a:rPr lang="en-GB"/>
              <a:t>Universidad de Utah</a:t>
            </a:r>
            <a:endParaRPr lang="en-US"/>
          </a:p>
          <a:p>
            <a:pPr lvl="0" algn="just"/>
            <a:r>
              <a:rPr lang="en-GB"/>
              <a:t>Distintos protocolos para distintos sistemas</a:t>
            </a:r>
            <a:endParaRPr lang="en-US"/>
          </a:p>
          <a:p>
            <a:pPr lvl="0" algn="just"/>
            <a:r>
              <a:rPr lang="en-GB"/>
              <a:t>1973 – Stanford – versión temprana de TCP</a:t>
            </a:r>
            <a:endParaRPr lang="en-US"/>
          </a:p>
          <a:p>
            <a:pPr lvl="0" algn="just"/>
            <a:r>
              <a:rPr lang="en-GB"/>
              <a:t>1982 – Departmento de Defensa de los EE.UU. (US DoD) – actualmente versiones estándar deTCP/IP  </a:t>
            </a:r>
            <a:endParaRPr lang="en-US"/>
          </a:p>
          <a:p>
            <a:pPr lvl="0" algn="just"/>
            <a:r>
              <a:rPr lang="en-GB"/>
              <a:t>A mediados de la década de los años 90, la WWW se convirtió en una entidad viable.</a:t>
            </a:r>
            <a:endParaRPr lang="en-US"/>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22</a:t>
            </a:fld>
            <a:endParaRPr lang="en-US" altLang="en-US" sz="1200" dirty="0">
              <a:solidFill>
                <a:srgbClr val="898989"/>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52400" y="274638"/>
            <a:ext cx="9105900" cy="834495"/>
          </a:xfrm>
        </p:spPr>
        <p:txBody>
          <a:bodyPr/>
          <a:lstStyle/>
          <a:p>
            <a:r>
              <a:rPr lang="en-GB" sz="4000" b="1" dirty="0"/>
              <a:t>Limitaciones de las Conexiones de la Red</a:t>
            </a:r>
          </a:p>
        </p:txBody>
      </p:sp>
      <p:sp>
        <p:nvSpPr>
          <p:cNvPr id="31747" name="Rectangle 3"/>
          <p:cNvSpPr>
            <a:spLocks noGrp="1" noChangeArrowheads="1"/>
          </p:cNvSpPr>
          <p:nvPr>
            <p:ph type="body" idx="1"/>
          </p:nvPr>
        </p:nvSpPr>
        <p:spPr>
          <a:xfrm>
            <a:off x="457200" y="1109134"/>
            <a:ext cx="8362950" cy="5391700"/>
          </a:xfrm>
        </p:spPr>
        <p:txBody>
          <a:bodyPr>
            <a:normAutofit fontScale="92500" lnSpcReduction="10000"/>
          </a:bodyPr>
          <a:lstStyle/>
          <a:p>
            <a:pPr marL="0" indent="0">
              <a:buNone/>
            </a:pPr>
            <a:r>
              <a:rPr lang="en-GB"/>
              <a:t>Las redes de comunicación se limitan: </a:t>
            </a:r>
            <a:endParaRPr lang="en-US"/>
          </a:p>
          <a:p>
            <a:r>
              <a:rPr lang="en-GB"/>
              <a:t> Por el número de usuarios que pertencen a ellas </a:t>
            </a:r>
            <a:endParaRPr lang="en-US"/>
          </a:p>
          <a:p>
            <a:pPr lvl="0"/>
            <a:r>
              <a:rPr lang="en-GB"/>
              <a:t>Por la distancia geográfica máxima que la red abarque como una red de Ethernet o red inalámbrica </a:t>
            </a:r>
            <a:endParaRPr lang="en-US"/>
          </a:p>
          <a:p>
            <a:pPr marL="0" lvl="0" indent="0">
              <a:buNone/>
            </a:pPr>
            <a:r>
              <a:rPr lang="en-GB"/>
              <a:t>La diponibilidad de la red a ciertos entornos </a:t>
            </a:r>
            <a:endParaRPr lang="en-US"/>
          </a:p>
          <a:p>
            <a:r>
              <a:rPr lang="en-US"/>
              <a:t>La Internet permite la conexión de estas pequeñas redes en una que virtualmente no tiene límites </a:t>
            </a:r>
          </a:p>
          <a:p>
            <a:r>
              <a:rPr lang="en-US"/>
              <a:t>Tampoco le interesa que tipo de red – siempre que una TCP/IP se acepte como un medio de comunicación</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23</a:t>
            </a:fld>
            <a:endParaRPr lang="en-US" altLang="en-US" sz="1200" dirty="0">
              <a:solidFill>
                <a:srgbClr val="898989"/>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en-GB" b="1" dirty="0"/>
              <a:t>Términos de la Red</a:t>
            </a:r>
            <a:endParaRPr lang="en-US" b="1" dirty="0"/>
          </a:p>
        </p:txBody>
      </p:sp>
      <p:sp>
        <p:nvSpPr>
          <p:cNvPr id="56323" name="Rectangle 3"/>
          <p:cNvSpPr>
            <a:spLocks noGrp="1" noChangeArrowheads="1"/>
          </p:cNvSpPr>
          <p:nvPr>
            <p:ph type="body" idx="1"/>
          </p:nvPr>
        </p:nvSpPr>
        <p:spPr>
          <a:xfrm>
            <a:off x="133350" y="3559339"/>
            <a:ext cx="8858250" cy="2608112"/>
          </a:xfrm>
        </p:spPr>
        <p:txBody>
          <a:bodyPr>
            <a:noAutofit/>
          </a:bodyPr>
          <a:lstStyle/>
          <a:p>
            <a:pPr marL="0" indent="0">
              <a:buNone/>
            </a:pPr>
            <a:r>
              <a:rPr lang="en-US" sz="2400" b="1"/>
              <a:t>Red de Área Local (LAN) </a:t>
            </a:r>
            <a:r>
              <a:rPr lang="en-US" sz="2400"/>
              <a:t> </a:t>
            </a:r>
          </a:p>
          <a:p>
            <a:pPr lvl="0"/>
            <a:r>
              <a:rPr lang="en-US" sz="2400"/>
              <a:t>Una red de computadora cubre una área geográfica reducida como ser el hogar, la oficina, o un grupo de edificios, por ejemplo, un colegio.  Las características que definen una red de área local (LAN) incluye sus tarifas de transferencia más altas, una amplitud de cobertura geográfica menor y la falta de necesidad para usar líneas de telecomunicaciones alquiladas.  </a:t>
            </a:r>
          </a:p>
        </p:txBody>
      </p:sp>
      <p:pic>
        <p:nvPicPr>
          <p:cNvPr id="2" name="Bild 1"/>
          <p:cNvPicPr>
            <a:picLocks noChangeAspect="1"/>
          </p:cNvPicPr>
          <p:nvPr/>
        </p:nvPicPr>
        <p:blipFill rotWithShape="1">
          <a:blip r:embed="rId3"/>
          <a:srcRect l="1445" t="555" r="1"/>
          <a:stretch/>
        </p:blipFill>
        <p:spPr>
          <a:xfrm>
            <a:off x="2528212" y="1196751"/>
            <a:ext cx="3487219" cy="2346907"/>
          </a:xfrm>
          <a:prstGeom prst="rect">
            <a:avLst/>
          </a:prstGeom>
        </p:spPr>
      </p:pic>
      <p:sp>
        <p:nvSpPr>
          <p:cNvPr id="3" name="Textfeld 2"/>
          <p:cNvSpPr txBox="1"/>
          <p:nvPr/>
        </p:nvSpPr>
        <p:spPr>
          <a:xfrm>
            <a:off x="2528212" y="2163517"/>
            <a:ext cx="3339470" cy="276999"/>
          </a:xfrm>
          <a:prstGeom prst="rect">
            <a:avLst/>
          </a:prstGeom>
          <a:solidFill>
            <a:schemeClr val="accent1">
              <a:lumMod val="20000"/>
              <a:lumOff val="80000"/>
            </a:schemeClr>
          </a:solidFill>
        </p:spPr>
        <p:txBody>
          <a:bodyPr wrap="square" rtlCol="0">
            <a:spAutoFit/>
          </a:bodyPr>
          <a:lstStyle/>
          <a:p>
            <a:pPr algn="ctr"/>
            <a:r>
              <a:rPr lang="en-US" sz="1200" b="1"/>
              <a:t>Local Area Network</a:t>
            </a:r>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24</a:t>
            </a:fld>
            <a:endParaRPr lang="en-US" altLang="en-US" sz="1200" dirty="0">
              <a:solidFill>
                <a:srgbClr val="898989"/>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en-GB" b="1" dirty="0"/>
              <a:t>Términos de la Red</a:t>
            </a:r>
            <a:endParaRPr lang="en-US" b="1" dirty="0"/>
          </a:p>
        </p:txBody>
      </p:sp>
      <p:sp>
        <p:nvSpPr>
          <p:cNvPr id="56323" name="Rectangle 3"/>
          <p:cNvSpPr>
            <a:spLocks noGrp="1" noChangeArrowheads="1"/>
          </p:cNvSpPr>
          <p:nvPr>
            <p:ph type="body" idx="1"/>
          </p:nvPr>
        </p:nvSpPr>
        <p:spPr>
          <a:xfrm>
            <a:off x="490538" y="2800349"/>
            <a:ext cx="8102600" cy="3816571"/>
          </a:xfrm>
        </p:spPr>
        <p:txBody>
          <a:bodyPr>
            <a:noAutofit/>
          </a:bodyPr>
          <a:lstStyle/>
          <a:p>
            <a:r>
              <a:rPr lang="en-GB" sz="2000" b="1"/>
              <a:t>Red de Área Amplia (WAN) - </a:t>
            </a:r>
            <a:r>
              <a:rPr lang="en-GB" sz="2000"/>
              <a:t>Una red de computadora que cubre una gran área geográfica (es decir, cualquier red cuyas comunicaciones conectan los límites de las áreas metropolitanas, regionales o nacionales).  También observamos con menos formalidad una red que usa enrutadores y conexiones de comunicaciones públicas.  </a:t>
            </a:r>
            <a:endParaRPr lang="en-US" sz="2000"/>
          </a:p>
          <a:p>
            <a:r>
              <a:rPr lang="en-GB" sz="2000"/>
              <a:t>El ejemplo más grande y conocido de la Red de Área Amplia (WAN) es la </a:t>
            </a:r>
            <a:r>
              <a:rPr lang="en-GB" sz="2000" b="1"/>
              <a:t>INTERNET. </a:t>
            </a:r>
            <a:endParaRPr lang="en-US" sz="2000" b="1"/>
          </a:p>
        </p:txBody>
      </p:sp>
      <p:pic>
        <p:nvPicPr>
          <p:cNvPr id="2" name="Bild 1"/>
          <p:cNvPicPr>
            <a:picLocks noChangeAspect="1"/>
          </p:cNvPicPr>
          <p:nvPr/>
        </p:nvPicPr>
        <p:blipFill>
          <a:blip r:embed="rId3"/>
          <a:stretch>
            <a:fillRect/>
          </a:stretch>
        </p:blipFill>
        <p:spPr>
          <a:xfrm>
            <a:off x="2070566" y="1143000"/>
            <a:ext cx="4482634" cy="1524000"/>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25</a:t>
            </a:fld>
            <a:endParaRPr lang="en-US" altLang="en-US" sz="1200" dirty="0">
              <a:solidFill>
                <a:srgbClr val="898989"/>
              </a:solidFill>
            </a:endParaRPr>
          </a:p>
        </p:txBody>
      </p:sp>
    </p:spTree>
    <p:extLst>
      <p:ext uri="{BB962C8B-B14F-4D97-AF65-F5344CB8AC3E}">
        <p14:creationId xmlns:p14="http://schemas.microsoft.com/office/powerpoint/2010/main" val="7513355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en-GB" b="1" dirty="0"/>
              <a:t>Términos de la Red</a:t>
            </a:r>
            <a:endParaRPr lang="en-US" b="1" dirty="0"/>
          </a:p>
        </p:txBody>
      </p:sp>
      <p:sp>
        <p:nvSpPr>
          <p:cNvPr id="56323" name="Rectangle 3"/>
          <p:cNvSpPr>
            <a:spLocks noGrp="1" noChangeArrowheads="1"/>
          </p:cNvSpPr>
          <p:nvPr>
            <p:ph type="body" idx="1"/>
          </p:nvPr>
        </p:nvSpPr>
        <p:spPr>
          <a:xfrm>
            <a:off x="4435568" y="714364"/>
            <a:ext cx="4708432" cy="5137744"/>
          </a:xfrm>
        </p:spPr>
        <p:txBody>
          <a:bodyPr>
            <a:noAutofit/>
          </a:bodyPr>
          <a:lstStyle/>
          <a:p>
            <a:pPr eaLnBrk="1" hangingPunct="1">
              <a:buClr>
                <a:srgbClr val="C00000"/>
              </a:buClr>
              <a:buFontTx/>
              <a:buNone/>
            </a:pPr>
            <a:endParaRPr lang="en-US" sz="2400" b="1" dirty="0"/>
          </a:p>
          <a:p>
            <a:pPr marL="0" indent="0">
              <a:buNone/>
            </a:pPr>
            <a:r>
              <a:rPr lang="en-US" sz="2400" b="1"/>
              <a:t>Traducción de dirección de red (NAT) </a:t>
            </a:r>
            <a:endParaRPr lang="en-US" sz="2400"/>
          </a:p>
          <a:p>
            <a:r>
              <a:rPr lang="en-US" sz="2400"/>
              <a:t>El método de reconfiguración de un espacio de dirección de IP modificando otros paquetes mientras están en tránsito a lo largo de un dispositivo de enrutamiento de tráfico. </a:t>
            </a:r>
          </a:p>
          <a:p>
            <a:r>
              <a:rPr lang="en-US" sz="2400"/>
              <a:t>Típicamente los enrutamientos se utilizan para conectar todas las computadoreas en una Red de Área Amplia (LAN) a la Internet mientas solo tiene una dirección de IP pública. </a:t>
            </a:r>
          </a:p>
        </p:txBody>
      </p:sp>
      <p:pic>
        <p:nvPicPr>
          <p:cNvPr id="3" name="Bild 2"/>
          <p:cNvPicPr>
            <a:picLocks noChangeAspect="1"/>
          </p:cNvPicPr>
          <p:nvPr/>
        </p:nvPicPr>
        <p:blipFill>
          <a:blip r:embed="rId3"/>
          <a:stretch>
            <a:fillRect/>
          </a:stretch>
        </p:blipFill>
        <p:spPr>
          <a:xfrm>
            <a:off x="0" y="2480235"/>
            <a:ext cx="4544953" cy="2898588"/>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26</a:t>
            </a:fld>
            <a:endParaRPr lang="en-US" altLang="en-US" sz="1200" dirty="0">
              <a:solidFill>
                <a:srgbClr val="898989"/>
              </a:solidFill>
            </a:endParaRPr>
          </a:p>
        </p:txBody>
      </p:sp>
    </p:spTree>
    <p:extLst>
      <p:ext uri="{BB962C8B-B14F-4D97-AF65-F5344CB8AC3E}">
        <p14:creationId xmlns:p14="http://schemas.microsoft.com/office/powerpoint/2010/main" val="23752338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74638"/>
            <a:ext cx="9867900" cy="699029"/>
          </a:xfrm>
        </p:spPr>
        <p:txBody>
          <a:bodyPr/>
          <a:lstStyle/>
          <a:p>
            <a:r>
              <a:rPr lang="en-US" sz="4000" b="1" dirty="0"/>
              <a:t>Términos de Interconecciones Adicionales</a:t>
            </a:r>
          </a:p>
        </p:txBody>
      </p:sp>
      <p:sp>
        <p:nvSpPr>
          <p:cNvPr id="3" name="Content Placeholder 2"/>
          <p:cNvSpPr>
            <a:spLocks noGrp="1"/>
          </p:cNvSpPr>
          <p:nvPr>
            <p:ph idx="1"/>
          </p:nvPr>
        </p:nvSpPr>
        <p:spPr>
          <a:xfrm>
            <a:off x="1222924" y="1210734"/>
            <a:ext cx="7599342" cy="5145616"/>
          </a:xfrm>
        </p:spPr>
        <p:txBody>
          <a:bodyPr>
            <a:noAutofit/>
          </a:bodyPr>
          <a:lstStyle/>
          <a:p>
            <a:pPr lvl="0"/>
            <a:r>
              <a:rPr lang="en-US" b="1"/>
              <a:t>Controlador de Interfaz de Red (NIC) </a:t>
            </a:r>
            <a:r>
              <a:rPr lang="en-US"/>
              <a:t>– en un tablero de circuito o tarjeta instalado en la computadora que permite conectarlo a la red.  </a:t>
            </a:r>
          </a:p>
          <a:p>
            <a:pPr lvl="0"/>
            <a:r>
              <a:rPr lang="en-US" b="1"/>
              <a:t>Dirección de Control de Acceso a los Medios (MAC) </a:t>
            </a:r>
            <a:r>
              <a:rPr lang="en-US"/>
              <a:t>es un identificador casi único asignado a la mayoría de los adaptadores de red o tarjetas de interfaz de red (NIC) por el fabricante para la identificación ofreciendo un valor único</a:t>
            </a:r>
            <a:r>
              <a:rPr lang="en-US" b="1"/>
              <a:t>. </a:t>
            </a:r>
            <a:endParaRPr lang="en-US"/>
          </a:p>
        </p:txBody>
      </p:sp>
      <p:pic>
        <p:nvPicPr>
          <p:cNvPr id="6" name="Bild 5"/>
          <p:cNvPicPr>
            <a:picLocks noChangeAspect="1"/>
          </p:cNvPicPr>
          <p:nvPr/>
        </p:nvPicPr>
        <p:blipFill>
          <a:blip r:embed="rId3"/>
          <a:stretch>
            <a:fillRect/>
          </a:stretch>
        </p:blipFill>
        <p:spPr>
          <a:xfrm>
            <a:off x="0" y="1344723"/>
            <a:ext cx="1575363" cy="99517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27</a:t>
            </a:fld>
            <a:endParaRPr lang="en-US" altLang="en-US" sz="1200" dirty="0">
              <a:solidFill>
                <a:srgbClr val="898989"/>
              </a:solidFill>
            </a:endParaRPr>
          </a:p>
        </p:txBody>
      </p:sp>
    </p:spTree>
    <p:extLst>
      <p:ext uri="{BB962C8B-B14F-4D97-AF65-F5344CB8AC3E}">
        <p14:creationId xmlns:p14="http://schemas.microsoft.com/office/powerpoint/2010/main" val="13399797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4092456"/>
            <a:ext cx="8194175" cy="2551254"/>
          </a:xfrm>
          <a:noFill/>
        </p:spPr>
        <p:txBody>
          <a:bodyPr>
            <a:normAutofit fontScale="62500" lnSpcReduction="20000"/>
          </a:bodyPr>
          <a:lstStyle/>
          <a:p>
            <a:pPr marL="0" indent="0">
              <a:buNone/>
            </a:pPr>
            <a:r>
              <a:rPr lang="en-GB" b="1"/>
              <a:t>PUERTOS </a:t>
            </a:r>
            <a:endParaRPr lang="en-US"/>
          </a:p>
          <a:p>
            <a:r>
              <a:rPr lang="en-GB"/>
              <a:t>Representa un punto final o “canal” para las comunicaciones de la red </a:t>
            </a:r>
            <a:endParaRPr lang="en-US"/>
          </a:p>
          <a:p>
            <a:r>
              <a:rPr lang="en-GB"/>
              <a:t>Los números de puerto permiten distintas aplicaciones en la misma computadora para utilizar los recursos de la red sin interferir entre ellos </a:t>
            </a:r>
            <a:endParaRPr lang="en-US"/>
          </a:p>
          <a:p>
            <a:r>
              <a:rPr lang="en-GB"/>
              <a:t>Las puertos son “virtuales” – </a:t>
            </a:r>
            <a:r>
              <a:rPr lang="en-US"/>
              <a:t>¡</a:t>
            </a:r>
            <a:r>
              <a:rPr lang="en-GB"/>
              <a:t>No el enchufe donde lo conecta! </a:t>
            </a:r>
            <a:endParaRPr lang="en-US"/>
          </a:p>
          <a:p>
            <a:r>
              <a:rPr lang="en-US"/>
              <a:t>¡</a:t>
            </a:r>
            <a:r>
              <a:rPr lang="en-GB"/>
              <a:t>Observe los 65,365 agujeros en parte trasera de su ordenador!</a:t>
            </a:r>
            <a:endParaRPr lang="en-US"/>
          </a:p>
          <a:p>
            <a:pPr marL="0" indent="0">
              <a:lnSpc>
                <a:spcPct val="120000"/>
              </a:lnSpc>
              <a:spcBef>
                <a:spcPts val="0"/>
              </a:spcBef>
              <a:spcAft>
                <a:spcPts val="600"/>
              </a:spcAft>
              <a:buNone/>
            </a:pPr>
            <a:br>
              <a:rPr lang="en-GB" dirty="0"/>
            </a:br>
            <a:endParaRPr lang="en-GB" dirty="0"/>
          </a:p>
        </p:txBody>
      </p:sp>
      <p:sp>
        <p:nvSpPr>
          <p:cNvPr id="83971" name="Rectangle 3"/>
          <p:cNvSpPr>
            <a:spLocks noGrp="1" noChangeArrowheads="1"/>
          </p:cNvSpPr>
          <p:nvPr>
            <p:ph type="title"/>
          </p:nvPr>
        </p:nvSpPr>
        <p:spPr>
          <a:xfrm>
            <a:off x="0" y="389467"/>
            <a:ext cx="8786842" cy="711200"/>
          </a:xfrm>
          <a:noFill/>
        </p:spPr>
        <p:txBody>
          <a:bodyPr/>
          <a:lstStyle/>
          <a:p>
            <a:pPr eaLnBrk="1" hangingPunct="1"/>
            <a:r>
              <a:rPr lang="en-US" sz="3600" b="1" dirty="0"/>
              <a:t>Términos de Conexiones de Red Adicionales</a:t>
            </a:r>
          </a:p>
        </p:txBody>
      </p:sp>
      <p:pic>
        <p:nvPicPr>
          <p:cNvPr id="2" name="Bild 1"/>
          <p:cNvPicPr>
            <a:picLocks noChangeAspect="1"/>
          </p:cNvPicPr>
          <p:nvPr/>
        </p:nvPicPr>
        <p:blipFill>
          <a:blip r:embed="rId3"/>
          <a:stretch>
            <a:fillRect/>
          </a:stretch>
        </p:blipFill>
        <p:spPr>
          <a:xfrm>
            <a:off x="1611529" y="1100667"/>
            <a:ext cx="5483697" cy="2875597"/>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28</a:t>
            </a:fld>
            <a:endParaRPr lang="en-US" altLang="en-US" sz="1200" dirty="0">
              <a:solidFill>
                <a:srgbClr val="898989"/>
              </a:solidFill>
            </a:endParaRPr>
          </a:p>
        </p:txBody>
      </p:sp>
    </p:spTree>
    <p:extLst>
      <p:ext uri="{BB962C8B-B14F-4D97-AF65-F5344CB8AC3E}">
        <p14:creationId xmlns:p14="http://schemas.microsoft.com/office/powerpoint/2010/main" val="497210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715962"/>
          </a:xfrm>
        </p:spPr>
        <p:txBody>
          <a:bodyPr/>
          <a:lstStyle/>
          <a:p>
            <a:r>
              <a:rPr lang="en-US" sz="3600" b="1" dirty="0"/>
              <a:t>Términos de conexiones de red adicionales</a:t>
            </a:r>
          </a:p>
        </p:txBody>
      </p:sp>
      <p:sp>
        <p:nvSpPr>
          <p:cNvPr id="3" name="Content Placeholder 2"/>
          <p:cNvSpPr>
            <a:spLocks noGrp="1"/>
          </p:cNvSpPr>
          <p:nvPr>
            <p:ph idx="1"/>
          </p:nvPr>
        </p:nvSpPr>
        <p:spPr>
          <a:xfrm>
            <a:off x="1528654" y="1168400"/>
            <a:ext cx="7158145" cy="4957763"/>
          </a:xfrm>
        </p:spPr>
        <p:txBody>
          <a:bodyPr>
            <a:normAutofit fontScale="92500" lnSpcReduction="20000"/>
          </a:bodyPr>
          <a:lstStyle/>
          <a:p>
            <a:pPr algn="just"/>
            <a:r>
              <a:rPr lang="en-GB"/>
              <a:t>El</a:t>
            </a:r>
            <a:r>
              <a:rPr lang="en-GB" b="1"/>
              <a:t> Servidor</a:t>
            </a:r>
            <a:r>
              <a:rPr lang="en-GB"/>
              <a:t> es una computadora o dispositivo que proporciona información o servicios a otras computadoras en una red informática.  Cualquier computadora conectada a una red puede configurarse a un servidor con el software adecuado.  En la mayoría de los casos, un potente ordenador especializado diseñado a estar “siempre disponible”.  Un ordenador puede ejecutar varios servicios – por ejemplo, servidor web, servidor de correo electrónico, servidor de archivo, servidor de impresora, etc.    </a:t>
            </a:r>
            <a:endParaRPr lang="en-US"/>
          </a:p>
          <a:p>
            <a:endParaRPr lang="en-US" dirty="0"/>
          </a:p>
        </p:txBody>
      </p:sp>
      <p:pic>
        <p:nvPicPr>
          <p:cNvPr id="6" name="Bild 5"/>
          <p:cNvPicPr>
            <a:picLocks noChangeAspect="1"/>
          </p:cNvPicPr>
          <p:nvPr/>
        </p:nvPicPr>
        <p:blipFill>
          <a:blip r:embed="rId3"/>
          <a:stretch>
            <a:fillRect/>
          </a:stretch>
        </p:blipFill>
        <p:spPr>
          <a:xfrm>
            <a:off x="175078" y="1308054"/>
            <a:ext cx="1645691" cy="1396344"/>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29</a:t>
            </a:fld>
            <a:endParaRPr lang="en-US" altLang="en-US" sz="1200" dirty="0">
              <a:solidFill>
                <a:srgbClr val="898989"/>
              </a:solidFill>
            </a:endParaRPr>
          </a:p>
        </p:txBody>
      </p:sp>
    </p:spTree>
    <p:extLst>
      <p:ext uri="{BB962C8B-B14F-4D97-AF65-F5344CB8AC3E}">
        <p14:creationId xmlns:p14="http://schemas.microsoft.com/office/powerpoint/2010/main" val="1434553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en-US" b="1" dirty="0"/>
              <a:t>Agenda</a:t>
            </a:r>
          </a:p>
        </p:txBody>
      </p:sp>
      <p:sp>
        <p:nvSpPr>
          <p:cNvPr id="3" name="Content Placeholder 2"/>
          <p:cNvSpPr>
            <a:spLocks noGrp="1"/>
          </p:cNvSpPr>
          <p:nvPr>
            <p:ph idx="1"/>
          </p:nvPr>
        </p:nvSpPr>
        <p:spPr>
          <a:xfrm>
            <a:off x="457200" y="1134931"/>
            <a:ext cx="8513422" cy="5494507"/>
          </a:xfrm>
        </p:spPr>
        <p:txBody>
          <a:bodyPr>
            <a:normAutofit/>
          </a:bodyPr>
          <a:lstStyle/>
          <a:p>
            <a:r>
              <a:rPr lang="en-US" b="1"/>
              <a:t>Agenda </a:t>
            </a:r>
            <a:endParaRPr lang="en-US"/>
          </a:p>
          <a:p>
            <a:r>
              <a:rPr lang="en-US" b="1"/>
              <a:t>Primera Parte</a:t>
            </a:r>
            <a:r>
              <a:rPr lang="en-US"/>
              <a:t>  -	Como funciona la Internet </a:t>
            </a:r>
          </a:p>
          <a:p>
            <a:pPr lvl="3"/>
            <a:r>
              <a:rPr lang="en-US"/>
              <a:t>Software clásico </a:t>
            </a:r>
          </a:p>
          <a:p>
            <a:pPr lvl="3"/>
            <a:r>
              <a:rPr lang="en-US"/>
              <a:t>Información básico de Internet </a:t>
            </a:r>
          </a:p>
          <a:p>
            <a:pPr lvl="3"/>
            <a:r>
              <a:rPr lang="en-US"/>
              <a:t>Como funciona la Internet </a:t>
            </a:r>
          </a:p>
          <a:p>
            <a:r>
              <a:rPr lang="en-US" b="1"/>
              <a:t>Segunda Parte</a:t>
            </a:r>
            <a:r>
              <a:rPr lang="en-US"/>
              <a:t> -	Servicios de Internet </a:t>
            </a:r>
          </a:p>
          <a:p>
            <a:pPr lvl="3"/>
            <a:r>
              <a:rPr lang="en-US"/>
              <a:t>World wide Web</a:t>
            </a:r>
          </a:p>
          <a:p>
            <a:pPr lvl="3"/>
            <a:r>
              <a:rPr lang="en-US"/>
              <a:t>Nombres de dominio y Dirección de IP </a:t>
            </a:r>
          </a:p>
          <a:p>
            <a:pPr lvl="3"/>
            <a:r>
              <a:rPr lang="en-US"/>
              <a:t>Seguimientos </a:t>
            </a:r>
          </a:p>
          <a:p>
            <a:pPr lvl="3"/>
            <a:r>
              <a:rPr lang="en-US"/>
              <a:t>Correo electrónico </a:t>
            </a:r>
          </a:p>
          <a:p>
            <a:r>
              <a:rPr lang="en-US"/>
              <a:t> </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en-US" altLang="en-US" sz="1200" dirty="0">
              <a:solidFill>
                <a:srgbClr val="898989"/>
              </a:solidFill>
            </a:endParaRPr>
          </a:p>
        </p:txBody>
      </p:sp>
      <p:sp>
        <p:nvSpPr>
          <p:cNvPr id="5" name="Čuvar mesta za broj slajda 1"/>
          <p:cNvSpPr txBox="1">
            <a:spLocks/>
          </p:cNvSpPr>
          <p:nvPr/>
        </p:nvSpPr>
        <p:spPr bwMode="auto">
          <a:xfrm>
            <a:off x="6705600"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en-US" altLang="en-US" sz="1200" dirty="0">
              <a:solidFill>
                <a:srgbClr val="898989"/>
              </a:solidFill>
            </a:endParaRPr>
          </a:p>
        </p:txBody>
      </p:sp>
    </p:spTree>
    <p:extLst>
      <p:ext uri="{BB962C8B-B14F-4D97-AF65-F5344CB8AC3E}">
        <p14:creationId xmlns:p14="http://schemas.microsoft.com/office/powerpoint/2010/main" val="21601402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7"/>
          <p:cNvPicPr/>
          <p:nvPr/>
        </p:nvPicPr>
        <p:blipFill>
          <a:blip r:embed="rId3">
            <a:extLst>
              <a:ext uri="{28A0092B-C50C-407E-A947-70E740481C1C}">
                <a14:useLocalDpi xmlns:a14="http://schemas.microsoft.com/office/drawing/2010/main" val="0"/>
              </a:ext>
            </a:extLst>
          </a:blip>
          <a:stretch>
            <a:fillRect/>
          </a:stretch>
        </p:blipFill>
        <p:spPr>
          <a:xfrm>
            <a:off x="-10524" y="3458385"/>
            <a:ext cx="1875365" cy="1165281"/>
          </a:xfrm>
          <a:prstGeom prst="rect">
            <a:avLst/>
          </a:prstGeom>
        </p:spPr>
      </p:pic>
      <p:pic>
        <p:nvPicPr>
          <p:cNvPr id="5" name="Bild 4"/>
          <p:cNvPicPr>
            <a:picLocks noChangeAspect="1"/>
          </p:cNvPicPr>
          <p:nvPr/>
        </p:nvPicPr>
        <p:blipFill rotWithShape="1">
          <a:blip r:embed="rId4"/>
          <a:srcRect t="6043"/>
          <a:stretch/>
        </p:blipFill>
        <p:spPr>
          <a:xfrm>
            <a:off x="0" y="4444622"/>
            <a:ext cx="1941085" cy="1343329"/>
          </a:xfrm>
          <a:prstGeom prst="rect">
            <a:avLst/>
          </a:prstGeom>
        </p:spPr>
      </p:pic>
      <p:pic>
        <p:nvPicPr>
          <p:cNvPr id="7" name="Picture 33"/>
          <p:cNvPicPr/>
          <p:nvPr/>
        </p:nvPicPr>
        <p:blipFill>
          <a:blip r:embed="rId5">
            <a:extLst>
              <a:ext uri="{28A0092B-C50C-407E-A947-70E740481C1C}">
                <a14:useLocalDpi xmlns:a14="http://schemas.microsoft.com/office/drawing/2010/main" val="0"/>
              </a:ext>
            </a:extLst>
          </a:blip>
          <a:stretch>
            <a:fillRect/>
          </a:stretch>
        </p:blipFill>
        <p:spPr>
          <a:xfrm>
            <a:off x="176384" y="1401137"/>
            <a:ext cx="1610967" cy="1088327"/>
          </a:xfrm>
          <a:prstGeom prst="rect">
            <a:avLst/>
          </a:prstGeom>
        </p:spPr>
      </p:pic>
      <p:sp>
        <p:nvSpPr>
          <p:cNvPr id="2" name="Title 1"/>
          <p:cNvSpPr>
            <a:spLocks noGrp="1"/>
          </p:cNvSpPr>
          <p:nvPr>
            <p:ph type="title"/>
          </p:nvPr>
        </p:nvSpPr>
        <p:spPr>
          <a:xfrm>
            <a:off x="176384" y="236852"/>
            <a:ext cx="8877300" cy="715962"/>
          </a:xfrm>
        </p:spPr>
        <p:txBody>
          <a:bodyPr/>
          <a:lstStyle/>
          <a:p>
            <a:r>
              <a:rPr lang="en-US" sz="3600" b="1" dirty="0"/>
              <a:t>Términos de conexiones de red adicionales</a:t>
            </a:r>
          </a:p>
        </p:txBody>
      </p:sp>
      <p:sp>
        <p:nvSpPr>
          <p:cNvPr id="3" name="Content Placeholder 2"/>
          <p:cNvSpPr>
            <a:spLocks noGrp="1"/>
          </p:cNvSpPr>
          <p:nvPr>
            <p:ph idx="1"/>
          </p:nvPr>
        </p:nvSpPr>
        <p:spPr>
          <a:xfrm>
            <a:off x="1528654" y="1168400"/>
            <a:ext cx="7158145" cy="4957763"/>
          </a:xfrm>
        </p:spPr>
        <p:txBody>
          <a:bodyPr>
            <a:normAutofit fontScale="85000" lnSpcReduction="10000"/>
          </a:bodyPr>
          <a:lstStyle/>
          <a:p>
            <a:pPr lvl="0"/>
            <a:r>
              <a:rPr lang="en-US" b="1"/>
              <a:t>Concentrador de la Red</a:t>
            </a:r>
            <a:r>
              <a:rPr lang="en-US"/>
              <a:t> – o concentrador es un dispositivo para conectar múltiples pares retorcidos o dispositivos de Ethernet de fibra óptica juntos, haciéndolos actuar como un segmento de red individual. </a:t>
            </a:r>
          </a:p>
          <a:p>
            <a:pPr lvl="0"/>
            <a:r>
              <a:rPr lang="en-US" b="1"/>
              <a:t>Interruptor de la Red</a:t>
            </a:r>
            <a:r>
              <a:rPr lang="en-US"/>
              <a:t> – es un dispositivo de la red de computadora que se conecta a los segmentos de la red. </a:t>
            </a:r>
          </a:p>
          <a:p>
            <a:pPr lvl="0"/>
            <a:r>
              <a:rPr lang="en-US" b="1"/>
              <a:t>Enrutador </a:t>
            </a:r>
            <a:r>
              <a:rPr lang="en-US"/>
              <a:t>– es un dispositivo que determina el próximo punto de la red a donde un paquete debe remitirse a su destino. Debe conectarse por lo menos a 2 redes.  </a:t>
            </a:r>
          </a:p>
          <a:p>
            <a:endParaRPr lang="en-GB" dirty="0"/>
          </a:p>
          <a:p>
            <a:endParaRPr lang="en-US" dirty="0"/>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30</a:t>
            </a:fld>
            <a:endParaRPr lang="en-US" altLang="en-US" sz="1200" dirty="0">
              <a:solidFill>
                <a:srgbClr val="898989"/>
              </a:solidFill>
            </a:endParaRPr>
          </a:p>
        </p:txBody>
      </p:sp>
    </p:spTree>
    <p:extLst>
      <p:ext uri="{BB962C8B-B14F-4D97-AF65-F5344CB8AC3E}">
        <p14:creationId xmlns:p14="http://schemas.microsoft.com/office/powerpoint/2010/main" val="1064731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4202214"/>
            <a:ext cx="8194175" cy="2441495"/>
          </a:xfrm>
          <a:noFill/>
        </p:spPr>
        <p:txBody>
          <a:bodyPr>
            <a:normAutofit fontScale="77500" lnSpcReduction="20000"/>
          </a:bodyPr>
          <a:lstStyle/>
          <a:p>
            <a:pPr marL="0" indent="0">
              <a:buNone/>
            </a:pPr>
            <a:r>
              <a:rPr lang="en-US" b="1"/>
              <a:t>ANCHO DE BANDA </a:t>
            </a:r>
            <a:endParaRPr lang="en-US"/>
          </a:p>
          <a:p>
            <a:pPr lvl="0"/>
            <a:r>
              <a:rPr lang="en-US"/>
              <a:t>La cantidad de información que se puede transmitir en una línea telefónica, línea de cable, emisión satelital y demás </a:t>
            </a:r>
          </a:p>
          <a:p>
            <a:pPr lvl="0"/>
            <a:r>
              <a:rPr lang="en-US"/>
              <a:t>Cuando más amplia sea la banda ancha, mayor será la velocidad de su conexión de Internet y la posibilidad de apreciar las descargas instantáneas y la experiencia visual que ofrece la televisión. </a:t>
            </a:r>
          </a:p>
          <a:p>
            <a:pPr eaLnBrk="1" hangingPunct="1">
              <a:lnSpc>
                <a:spcPct val="120000"/>
              </a:lnSpc>
              <a:spcBef>
                <a:spcPts val="0"/>
              </a:spcBef>
              <a:spcAft>
                <a:spcPts val="600"/>
              </a:spcAft>
              <a:buClr>
                <a:srgbClr val="C00000"/>
              </a:buClr>
              <a:buFontTx/>
              <a:buNone/>
            </a:pPr>
            <a:endParaRPr lang="en-GB" dirty="0"/>
          </a:p>
        </p:txBody>
      </p:sp>
      <p:sp>
        <p:nvSpPr>
          <p:cNvPr id="83971" name="Rectangle 3"/>
          <p:cNvSpPr>
            <a:spLocks noGrp="1" noChangeArrowheads="1"/>
          </p:cNvSpPr>
          <p:nvPr>
            <p:ph type="title"/>
          </p:nvPr>
        </p:nvSpPr>
        <p:spPr>
          <a:xfrm>
            <a:off x="-152400" y="389467"/>
            <a:ext cx="9144000" cy="711200"/>
          </a:xfrm>
          <a:noFill/>
        </p:spPr>
        <p:txBody>
          <a:bodyPr/>
          <a:lstStyle/>
          <a:p>
            <a:pPr eaLnBrk="1" hangingPunct="1"/>
            <a:r>
              <a:rPr lang="en-US" sz="3600" b="1" dirty="0"/>
              <a:t>Términos de conexiones de red adicionales</a:t>
            </a:r>
          </a:p>
        </p:txBody>
      </p:sp>
      <p:pic>
        <p:nvPicPr>
          <p:cNvPr id="2" name="Bild 1"/>
          <p:cNvPicPr>
            <a:picLocks noChangeAspect="1"/>
          </p:cNvPicPr>
          <p:nvPr/>
        </p:nvPicPr>
        <p:blipFill>
          <a:blip r:embed="rId3"/>
          <a:stretch>
            <a:fillRect/>
          </a:stretch>
        </p:blipFill>
        <p:spPr>
          <a:xfrm>
            <a:off x="2304618" y="1069307"/>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31</a:t>
            </a:fld>
            <a:endParaRPr lang="en-US" altLang="en-US" sz="1200" dirty="0">
              <a:solidFill>
                <a:srgbClr val="898989"/>
              </a:solidFill>
            </a:endParaRPr>
          </a:p>
        </p:txBody>
      </p:sp>
    </p:spTree>
    <p:extLst>
      <p:ext uri="{BB962C8B-B14F-4D97-AF65-F5344CB8AC3E}">
        <p14:creationId xmlns:p14="http://schemas.microsoft.com/office/powerpoint/2010/main" val="880135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a:t>Visión global</a:t>
            </a:r>
          </a:p>
        </p:txBody>
      </p:sp>
      <p:pic>
        <p:nvPicPr>
          <p:cNvPr id="5" name="Bild 4"/>
          <p:cNvPicPr>
            <a:picLocks noChangeAspect="1"/>
          </p:cNvPicPr>
          <p:nvPr/>
        </p:nvPicPr>
        <p:blipFill>
          <a:blip r:embed="rId3"/>
          <a:stretch>
            <a:fillRect/>
          </a:stretch>
        </p:blipFill>
        <p:spPr>
          <a:xfrm>
            <a:off x="365922" y="1190130"/>
            <a:ext cx="8379673" cy="5479742"/>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32</a:t>
            </a:fld>
            <a:endParaRPr lang="en-US" altLang="en-US" sz="1200" dirty="0">
              <a:solidFill>
                <a:srgbClr val="898989"/>
              </a:solidFill>
            </a:endParaRPr>
          </a:p>
        </p:txBody>
      </p:sp>
    </p:spTree>
    <p:extLst>
      <p:ext uri="{BB962C8B-B14F-4D97-AF65-F5344CB8AC3E}">
        <p14:creationId xmlns:p14="http://schemas.microsoft.com/office/powerpoint/2010/main" val="19197787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5"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3144182" y="3026482"/>
            <a:ext cx="3069285" cy="1569660"/>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CONCEPTOS BÁSICO DE LA INTERNET</a:t>
            </a:r>
            <a:endParaRPr lang="en-US" sz="3200" dirty="0"/>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33</a:t>
            </a:fld>
            <a:endParaRPr lang="en-US" altLang="en-US" sz="1200" dirty="0">
              <a:solidFill>
                <a:srgbClr val="898989"/>
              </a:solidFill>
            </a:endParaRPr>
          </a:p>
        </p:txBody>
      </p:sp>
    </p:spTree>
    <p:extLst>
      <p:ext uri="{BB962C8B-B14F-4D97-AF65-F5344CB8AC3E}">
        <p14:creationId xmlns:p14="http://schemas.microsoft.com/office/powerpoint/2010/main" val="30810316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869"/>
            <a:ext cx="8229600" cy="657820"/>
          </a:xfrm>
        </p:spPr>
        <p:txBody>
          <a:bodyPr/>
          <a:lstStyle/>
          <a:p>
            <a:r>
              <a:rPr lang="en-US" b="1" dirty="0"/>
              <a:t>Los Guerreros de la Red</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34</a:t>
            </a:fld>
            <a:endParaRPr lang="en-US" altLang="en-US" sz="1200" dirty="0">
              <a:solidFill>
                <a:srgbClr val="898989"/>
              </a:solidFill>
            </a:endParaRPr>
          </a:p>
        </p:txBody>
      </p:sp>
      <p:pic>
        <p:nvPicPr>
          <p:cNvPr id="7" name="PBWhzz_Gn10?ecver=1"/>
          <p:cNvPicPr>
            <a:picLocks noRot="1" noChangeAspect="1"/>
          </p:cNvPicPr>
          <p:nvPr>
            <a:videoFile r:link="rId1"/>
          </p:nvPr>
        </p:nvPicPr>
        <p:blipFill>
          <a:blip r:embed="rId4"/>
          <a:stretch>
            <a:fillRect/>
          </a:stretch>
        </p:blipFill>
        <p:spPr>
          <a:xfrm>
            <a:off x="254714" y="1318494"/>
            <a:ext cx="8644588" cy="486258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00034" y="0"/>
            <a:ext cx="8229600" cy="857232"/>
          </a:xfrm>
        </p:spPr>
        <p:txBody>
          <a:bodyPr/>
          <a:lstStyle/>
          <a:p>
            <a:r>
              <a:rPr lang="en-GB" b="1" dirty="0">
                <a:solidFill>
                  <a:schemeClr val="accent1">
                    <a:lumMod val="25000"/>
                  </a:schemeClr>
                </a:solidFill>
                <a:latin typeface="Calibri" pitchFamily="34" charset="0"/>
              </a:rPr>
              <a:t>Principios de la Internet </a:t>
            </a:r>
          </a:p>
        </p:txBody>
      </p:sp>
      <p:sp>
        <p:nvSpPr>
          <p:cNvPr id="96259" name="Rectangle 3"/>
          <p:cNvSpPr>
            <a:spLocks noGrp="1" noChangeArrowheads="1"/>
          </p:cNvSpPr>
          <p:nvPr>
            <p:ph type="body" idx="1"/>
          </p:nvPr>
        </p:nvSpPr>
        <p:spPr>
          <a:xfrm>
            <a:off x="381000" y="857233"/>
            <a:ext cx="5748348" cy="6016642"/>
          </a:xfrm>
        </p:spPr>
        <p:txBody>
          <a:bodyPr>
            <a:normAutofit fontScale="85000" lnSpcReduction="20000"/>
          </a:bodyPr>
          <a:lstStyle/>
          <a:p>
            <a:pPr marL="0" indent="0">
              <a:buNone/>
            </a:pPr>
            <a:r>
              <a:rPr lang="en-US"/>
              <a:t> </a:t>
            </a:r>
          </a:p>
          <a:p>
            <a:pPr lvl="0"/>
            <a:r>
              <a:rPr lang="en-GB" sz="3600"/>
              <a:t>Si cualquier parte de la Internet no funciona bien o se destruye, se puede continuar a establecer la comunicación.  </a:t>
            </a:r>
            <a:endParaRPr lang="en-US" sz="3600"/>
          </a:p>
          <a:p>
            <a:pPr lvl="0"/>
            <a:r>
              <a:rPr lang="en-GB" sz="3600"/>
              <a:t>Nadie es el dueño de la Internet,  ninguna organización, coporación o gobierno.  </a:t>
            </a:r>
            <a:endParaRPr lang="en-US" sz="3600"/>
          </a:p>
          <a:p>
            <a:pPr lvl="0"/>
            <a:r>
              <a:rPr lang="en-GB" sz="3600"/>
              <a:t>La autorregulación de la internet es amplia </a:t>
            </a:r>
            <a:endParaRPr lang="en-US" sz="3600"/>
          </a:p>
          <a:p>
            <a:pPr lvl="0"/>
            <a:r>
              <a:rPr lang="en-GB" sz="3600"/>
              <a:t>El sistema utiliza la misma tecnología de conexión de redes de comunicación, el PROTOCOLO DE INTERNET </a:t>
            </a:r>
            <a:endParaRPr lang="en-US" sz="3600"/>
          </a:p>
        </p:txBody>
      </p:sp>
      <p:pic>
        <p:nvPicPr>
          <p:cNvPr id="11268" name="Picture 4" descr="munzner_default_small"/>
          <p:cNvPicPr>
            <a:picLocks noChangeAspect="1" noChangeArrowheads="1"/>
          </p:cNvPicPr>
          <p:nvPr/>
        </p:nvPicPr>
        <p:blipFill>
          <a:blip r:embed="rId3" cstate="print"/>
          <a:srcRect/>
          <a:stretch>
            <a:fillRect/>
          </a:stretch>
        </p:blipFill>
        <p:spPr bwMode="auto">
          <a:xfrm>
            <a:off x="6215074" y="2500306"/>
            <a:ext cx="2290751" cy="2543626"/>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35</a:t>
            </a:fld>
            <a:endParaRPr lang="en-US" altLang="en-US" sz="1200" dirty="0">
              <a:solidFill>
                <a:srgbClr val="898989"/>
              </a:solidFill>
            </a:endParaRPr>
          </a:p>
        </p:txBody>
      </p:sp>
    </p:spTree>
    <p:extLst>
      <p:ext uri="{BB962C8B-B14F-4D97-AF65-F5344CB8AC3E}">
        <p14:creationId xmlns:p14="http://schemas.microsoft.com/office/powerpoint/2010/main" val="19057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2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2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62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62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684213" y="2786059"/>
            <a:ext cx="7521575" cy="838200"/>
          </a:xfrm>
          <a:prstGeom prst="rect">
            <a:avLst/>
          </a:prstGeom>
          <a:solidFill>
            <a:srgbClr val="FF0000"/>
          </a:solidFill>
          <a:ln w="9525">
            <a:noFill/>
            <a:miter lim="800000"/>
            <a:headEnd/>
            <a:tailEnd/>
          </a:ln>
        </p:spPr>
        <p:txBody>
          <a:bodyPr wrap="none" anchor="ctr"/>
          <a:lstStyle/>
          <a:p>
            <a:pPr algn="ctr"/>
            <a:r>
              <a:rPr lang="en-GB" sz="3200" b="1" dirty="0">
                <a:solidFill>
                  <a:schemeClr val="bg1"/>
                </a:solidFill>
                <a:latin typeface="Calibri" pitchFamily="34" charset="0"/>
              </a:rPr>
              <a:t>INTERNET</a:t>
            </a:r>
          </a:p>
        </p:txBody>
      </p:sp>
      <p:sp>
        <p:nvSpPr>
          <p:cNvPr id="13316" name="Rectangle 4"/>
          <p:cNvSpPr>
            <a:spLocks noChangeArrowheads="1"/>
          </p:cNvSpPr>
          <p:nvPr/>
        </p:nvSpPr>
        <p:spPr bwMode="auto">
          <a:xfrm>
            <a:off x="684213" y="2030409"/>
            <a:ext cx="7916862" cy="809625"/>
          </a:xfrm>
          <a:prstGeom prst="rect">
            <a:avLst/>
          </a:prstGeom>
          <a:noFill/>
          <a:ln w="9525">
            <a:noFill/>
            <a:miter lim="800000"/>
            <a:headEnd/>
            <a:tailEnd/>
          </a:ln>
        </p:spPr>
        <p:txBody>
          <a:bodyPr wrap="none" anchor="ctr"/>
          <a:lstStyle/>
          <a:p>
            <a:pPr algn="ctr"/>
            <a:endParaRPr lang="en-US" sz="3200" b="1">
              <a:latin typeface="Calibri" pitchFamily="34" charset="0"/>
            </a:endParaRPr>
          </a:p>
        </p:txBody>
      </p:sp>
      <p:sp>
        <p:nvSpPr>
          <p:cNvPr id="100357" name="Rectangle 5"/>
          <p:cNvSpPr>
            <a:spLocks noChangeArrowheads="1"/>
          </p:cNvSpPr>
          <p:nvPr/>
        </p:nvSpPr>
        <p:spPr bwMode="auto">
          <a:xfrm>
            <a:off x="684213" y="1993896"/>
            <a:ext cx="990600" cy="900113"/>
          </a:xfrm>
          <a:prstGeom prst="rect">
            <a:avLst/>
          </a:prstGeom>
          <a:solidFill>
            <a:srgbClr val="FF99CC"/>
          </a:solidFill>
          <a:ln w="9525">
            <a:noFill/>
            <a:miter lim="800000"/>
            <a:headEnd/>
            <a:tailEnd/>
          </a:ln>
        </p:spPr>
        <p:txBody>
          <a:bodyPr wrap="none" anchor="ctr"/>
          <a:lstStyle/>
          <a:p>
            <a:pPr algn="ctr"/>
            <a:r>
              <a:rPr lang="en-GB" b="1">
                <a:latin typeface="Calibri" pitchFamily="34" charset="0"/>
              </a:rPr>
              <a:t>WWW</a:t>
            </a:r>
          </a:p>
        </p:txBody>
      </p:sp>
      <p:sp>
        <p:nvSpPr>
          <p:cNvPr id="100358" name="Rectangle 6"/>
          <p:cNvSpPr>
            <a:spLocks noChangeArrowheads="1"/>
          </p:cNvSpPr>
          <p:nvPr/>
        </p:nvSpPr>
        <p:spPr bwMode="auto">
          <a:xfrm>
            <a:off x="1619250" y="1993896"/>
            <a:ext cx="990600" cy="900113"/>
          </a:xfrm>
          <a:prstGeom prst="rect">
            <a:avLst/>
          </a:prstGeom>
          <a:solidFill>
            <a:srgbClr val="FFCC99"/>
          </a:solidFill>
          <a:ln w="9525">
            <a:noFill/>
            <a:miter lim="800000"/>
            <a:headEnd/>
            <a:tailEnd/>
          </a:ln>
        </p:spPr>
        <p:txBody>
          <a:bodyPr wrap="none" anchor="ctr"/>
          <a:lstStyle/>
          <a:p>
            <a:pPr algn="ctr"/>
            <a:r>
              <a:rPr lang="en-GB" b="1" dirty="0">
                <a:latin typeface="Calibri" pitchFamily="34" charset="0"/>
              </a:rPr>
              <a:t>E-mail</a:t>
            </a:r>
          </a:p>
        </p:txBody>
      </p:sp>
      <p:sp>
        <p:nvSpPr>
          <p:cNvPr id="100359" name="Rectangle 7"/>
          <p:cNvSpPr>
            <a:spLocks noChangeArrowheads="1"/>
          </p:cNvSpPr>
          <p:nvPr/>
        </p:nvSpPr>
        <p:spPr bwMode="auto">
          <a:xfrm>
            <a:off x="2555875" y="1993896"/>
            <a:ext cx="990600" cy="900113"/>
          </a:xfrm>
          <a:prstGeom prst="rect">
            <a:avLst/>
          </a:prstGeom>
          <a:solidFill>
            <a:srgbClr val="FFFF99"/>
          </a:solidFill>
          <a:ln w="9525">
            <a:noFill/>
            <a:miter lim="800000"/>
            <a:headEnd/>
            <a:tailEnd/>
          </a:ln>
        </p:spPr>
        <p:txBody>
          <a:bodyPr wrap="none" anchor="ctr"/>
          <a:lstStyle/>
          <a:p>
            <a:pPr algn="ctr"/>
            <a:r>
              <a:rPr lang="en-GB" b="1" dirty="0">
                <a:latin typeface="Calibri" pitchFamily="34" charset="0"/>
              </a:rPr>
              <a:t>Peer</a:t>
            </a:r>
          </a:p>
          <a:p>
            <a:pPr algn="ctr"/>
            <a:r>
              <a:rPr lang="en-GB" b="1" dirty="0">
                <a:latin typeface="Calibri" pitchFamily="34" charset="0"/>
              </a:rPr>
              <a:t>2</a:t>
            </a:r>
          </a:p>
          <a:p>
            <a:pPr algn="ctr"/>
            <a:r>
              <a:rPr lang="en-GB" b="1" dirty="0">
                <a:latin typeface="Calibri" pitchFamily="34" charset="0"/>
              </a:rPr>
              <a:t>Peer</a:t>
            </a:r>
          </a:p>
        </p:txBody>
      </p:sp>
      <p:sp>
        <p:nvSpPr>
          <p:cNvPr id="100360" name="Rectangle 8"/>
          <p:cNvSpPr>
            <a:spLocks noChangeArrowheads="1"/>
          </p:cNvSpPr>
          <p:nvPr/>
        </p:nvSpPr>
        <p:spPr bwMode="auto">
          <a:xfrm>
            <a:off x="3492500" y="1993896"/>
            <a:ext cx="990600" cy="900113"/>
          </a:xfrm>
          <a:prstGeom prst="rect">
            <a:avLst/>
          </a:prstGeom>
          <a:solidFill>
            <a:srgbClr val="CCFFCC"/>
          </a:solidFill>
          <a:ln w="9525">
            <a:noFill/>
            <a:miter lim="800000"/>
            <a:headEnd/>
            <a:tailEnd/>
          </a:ln>
        </p:spPr>
        <p:txBody>
          <a:bodyPr wrap="none" anchor="ctr"/>
          <a:lstStyle/>
          <a:p>
            <a:pPr algn="ctr"/>
            <a:r>
              <a:rPr lang="en-GB" b="1">
                <a:latin typeface="Calibri" pitchFamily="34" charset="0"/>
              </a:rPr>
              <a:t>FTP</a:t>
            </a:r>
          </a:p>
        </p:txBody>
      </p:sp>
      <p:sp>
        <p:nvSpPr>
          <p:cNvPr id="100361" name="Rectangle 9"/>
          <p:cNvSpPr>
            <a:spLocks noChangeArrowheads="1"/>
          </p:cNvSpPr>
          <p:nvPr/>
        </p:nvSpPr>
        <p:spPr bwMode="auto">
          <a:xfrm>
            <a:off x="4427538" y="1993896"/>
            <a:ext cx="990600" cy="900113"/>
          </a:xfrm>
          <a:prstGeom prst="rect">
            <a:avLst/>
          </a:prstGeom>
          <a:solidFill>
            <a:srgbClr val="99CCFF"/>
          </a:solidFill>
          <a:ln w="9525">
            <a:noFill/>
            <a:miter lim="800000"/>
            <a:headEnd/>
            <a:tailEnd/>
          </a:ln>
        </p:spPr>
        <p:txBody>
          <a:bodyPr wrap="none" anchor="ctr"/>
          <a:lstStyle/>
          <a:p>
            <a:pPr algn="ctr"/>
            <a:r>
              <a:rPr lang="en-GB" sz="1400" b="1" dirty="0">
                <a:latin typeface="Calibri" pitchFamily="34" charset="0"/>
              </a:rPr>
              <a:t>Social </a:t>
            </a:r>
          </a:p>
          <a:p>
            <a:pPr algn="ctr"/>
            <a:r>
              <a:rPr lang="en-GB" sz="1400" b="1" dirty="0">
                <a:latin typeface="Calibri" pitchFamily="34" charset="0"/>
              </a:rPr>
              <a:t>Networking</a:t>
            </a:r>
          </a:p>
        </p:txBody>
      </p:sp>
      <p:sp>
        <p:nvSpPr>
          <p:cNvPr id="100362" name="Rectangle 10"/>
          <p:cNvSpPr>
            <a:spLocks noChangeArrowheads="1"/>
          </p:cNvSpPr>
          <p:nvPr/>
        </p:nvSpPr>
        <p:spPr bwMode="auto">
          <a:xfrm>
            <a:off x="5364163" y="1993896"/>
            <a:ext cx="990600" cy="900113"/>
          </a:xfrm>
          <a:prstGeom prst="rect">
            <a:avLst/>
          </a:prstGeom>
          <a:solidFill>
            <a:srgbClr val="CC99FF"/>
          </a:solidFill>
          <a:ln w="9525">
            <a:noFill/>
            <a:miter lim="800000"/>
            <a:headEnd/>
            <a:tailEnd/>
          </a:ln>
        </p:spPr>
        <p:txBody>
          <a:bodyPr wrap="none" anchor="ctr"/>
          <a:lstStyle/>
          <a:p>
            <a:pPr algn="ctr"/>
            <a:r>
              <a:rPr lang="en-GB" b="1" dirty="0">
                <a:latin typeface="Calibri" pitchFamily="34" charset="0"/>
              </a:rPr>
              <a:t>IRC</a:t>
            </a:r>
          </a:p>
        </p:txBody>
      </p:sp>
      <p:sp>
        <p:nvSpPr>
          <p:cNvPr id="100363" name="Rectangle 11"/>
          <p:cNvSpPr>
            <a:spLocks noChangeArrowheads="1"/>
          </p:cNvSpPr>
          <p:nvPr/>
        </p:nvSpPr>
        <p:spPr bwMode="auto">
          <a:xfrm>
            <a:off x="6300788" y="1993896"/>
            <a:ext cx="990600" cy="900113"/>
          </a:xfrm>
          <a:prstGeom prst="rect">
            <a:avLst/>
          </a:prstGeom>
          <a:solidFill>
            <a:srgbClr val="99FF99"/>
          </a:solidFill>
          <a:ln w="9525">
            <a:noFill/>
            <a:miter lim="800000"/>
            <a:headEnd/>
            <a:tailEnd/>
          </a:ln>
        </p:spPr>
        <p:txBody>
          <a:bodyPr wrap="none" anchor="ctr"/>
          <a:lstStyle/>
          <a:p>
            <a:pPr algn="ctr"/>
            <a:r>
              <a:rPr lang="en-GB" sz="1400" b="1" dirty="0">
                <a:latin typeface="Calibri" pitchFamily="34" charset="0"/>
              </a:rPr>
              <a:t>Instant </a:t>
            </a:r>
          </a:p>
          <a:p>
            <a:pPr algn="ctr"/>
            <a:r>
              <a:rPr lang="en-GB" sz="1400" b="1" dirty="0">
                <a:latin typeface="Calibri" pitchFamily="34" charset="0"/>
              </a:rPr>
              <a:t>Messenger</a:t>
            </a:r>
          </a:p>
        </p:txBody>
      </p:sp>
      <p:sp>
        <p:nvSpPr>
          <p:cNvPr id="100364" name="Rectangle 12"/>
          <p:cNvSpPr>
            <a:spLocks noChangeArrowheads="1"/>
          </p:cNvSpPr>
          <p:nvPr/>
        </p:nvSpPr>
        <p:spPr bwMode="auto">
          <a:xfrm>
            <a:off x="7235825" y="1993896"/>
            <a:ext cx="990600" cy="900113"/>
          </a:xfrm>
          <a:prstGeom prst="rect">
            <a:avLst/>
          </a:prstGeom>
          <a:solidFill>
            <a:srgbClr val="FFCC66"/>
          </a:solidFill>
          <a:ln w="9525">
            <a:noFill/>
            <a:miter lim="800000"/>
            <a:headEnd/>
            <a:tailEnd/>
          </a:ln>
        </p:spPr>
        <p:txBody>
          <a:bodyPr wrap="none" anchor="ctr"/>
          <a:lstStyle/>
          <a:p>
            <a:pPr algn="ctr"/>
            <a:r>
              <a:rPr lang="en-GB" b="1" dirty="0">
                <a:latin typeface="Calibri" pitchFamily="34" charset="0"/>
              </a:rPr>
              <a:t>VOIP</a:t>
            </a:r>
          </a:p>
        </p:txBody>
      </p:sp>
      <p:sp>
        <p:nvSpPr>
          <p:cNvPr id="14" name="Rectangle 2"/>
          <p:cNvSpPr txBox="1">
            <a:spLocks noChangeArrowheads="1"/>
          </p:cNvSpPr>
          <p:nvPr/>
        </p:nvSpPr>
        <p:spPr>
          <a:xfrm>
            <a:off x="642910" y="285728"/>
            <a:ext cx="7958165" cy="1143000"/>
          </a:xfrm>
          <a:prstGeom prst="rect">
            <a:avLst/>
          </a:prstGeom>
        </p:spPr>
        <p:txBody>
          <a:bodyPr vert="horz" lIns="91440" tIns="45720" rIns="91440" bIns="45720" rtlCol="0" anchor="ctr">
            <a:noAutofit/>
          </a:bodyPr>
          <a:lstStyle/>
          <a:p>
            <a:r>
              <a:rPr lang="en-US" sz="4000" b="1"/>
              <a:t>        ¿Qué pertenece a la Internet? </a:t>
            </a:r>
          </a:p>
        </p:txBody>
      </p:sp>
      <p:pic>
        <p:nvPicPr>
          <p:cNvPr id="16" name="Picture 4" descr="Motorway - empty"/>
          <p:cNvPicPr>
            <a:picLocks noChangeAspect="1" noChangeArrowheads="1"/>
          </p:cNvPicPr>
          <p:nvPr/>
        </p:nvPicPr>
        <p:blipFill>
          <a:blip r:embed="rId3" cstate="print"/>
          <a:srcRect/>
          <a:stretch>
            <a:fillRect/>
          </a:stretch>
        </p:blipFill>
        <p:spPr bwMode="auto">
          <a:xfrm>
            <a:off x="3286116" y="4000504"/>
            <a:ext cx="2643190" cy="1982393"/>
          </a:xfrm>
          <a:prstGeom prst="rect">
            <a:avLst/>
          </a:prstGeom>
          <a:noFill/>
          <a:ln w="9525">
            <a:noFill/>
            <a:miter lim="800000"/>
            <a:headEnd/>
            <a:tailEnd/>
          </a:ln>
        </p:spPr>
      </p:pic>
      <p:sp>
        <p:nvSpPr>
          <p:cNvPr id="1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36</a:t>
            </a:fld>
            <a:endParaRPr lang="en-US" altLang="en-US" sz="1200" dirty="0">
              <a:solidFill>
                <a:srgbClr val="898989"/>
              </a:solidFill>
            </a:endParaRPr>
          </a:p>
        </p:txBody>
      </p:sp>
    </p:spTree>
    <p:extLst>
      <p:ext uri="{BB962C8B-B14F-4D97-AF65-F5344CB8AC3E}">
        <p14:creationId xmlns:p14="http://schemas.microsoft.com/office/powerpoint/2010/main" val="369551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ppt_x"/>
                                          </p:val>
                                        </p:tav>
                                        <p:tav tm="100000">
                                          <p:val>
                                            <p:strVal val="#ppt_x"/>
                                          </p:val>
                                        </p:tav>
                                      </p:tavLst>
                                    </p:anim>
                                    <p:anim calcmode="lin" valueType="num">
                                      <p:cBhvr additive="base">
                                        <p:cTn id="8" dur="500" fill="hold"/>
                                        <p:tgtEl>
                                          <p:spTgt spid="10035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0358"/>
                                        </p:tgtEl>
                                        <p:attrNameLst>
                                          <p:attrName>style.visibility</p:attrName>
                                        </p:attrNameLst>
                                      </p:cBhvr>
                                      <p:to>
                                        <p:strVal val="visible"/>
                                      </p:to>
                                    </p:set>
                                    <p:anim calcmode="lin" valueType="num">
                                      <p:cBhvr additive="base">
                                        <p:cTn id="13" dur="500" fill="hold"/>
                                        <p:tgtEl>
                                          <p:spTgt spid="100358"/>
                                        </p:tgtEl>
                                        <p:attrNameLst>
                                          <p:attrName>ppt_x</p:attrName>
                                        </p:attrNameLst>
                                      </p:cBhvr>
                                      <p:tavLst>
                                        <p:tav tm="0">
                                          <p:val>
                                            <p:strVal val="#ppt_x"/>
                                          </p:val>
                                        </p:tav>
                                        <p:tav tm="100000">
                                          <p:val>
                                            <p:strVal val="#ppt_x"/>
                                          </p:val>
                                        </p:tav>
                                      </p:tavLst>
                                    </p:anim>
                                    <p:anim calcmode="lin" valueType="num">
                                      <p:cBhvr additive="base">
                                        <p:cTn id="14" dur="500" fill="hold"/>
                                        <p:tgtEl>
                                          <p:spTgt spid="10035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00359"/>
                                        </p:tgtEl>
                                        <p:attrNameLst>
                                          <p:attrName>style.visibility</p:attrName>
                                        </p:attrNameLst>
                                      </p:cBhvr>
                                      <p:to>
                                        <p:strVal val="visible"/>
                                      </p:to>
                                    </p:set>
                                    <p:anim calcmode="lin" valueType="num">
                                      <p:cBhvr additive="base">
                                        <p:cTn id="19" dur="500" fill="hold"/>
                                        <p:tgtEl>
                                          <p:spTgt spid="100359"/>
                                        </p:tgtEl>
                                        <p:attrNameLst>
                                          <p:attrName>ppt_x</p:attrName>
                                        </p:attrNameLst>
                                      </p:cBhvr>
                                      <p:tavLst>
                                        <p:tav tm="0">
                                          <p:val>
                                            <p:strVal val="#ppt_x"/>
                                          </p:val>
                                        </p:tav>
                                        <p:tav tm="100000">
                                          <p:val>
                                            <p:strVal val="#ppt_x"/>
                                          </p:val>
                                        </p:tav>
                                      </p:tavLst>
                                    </p:anim>
                                    <p:anim calcmode="lin" valueType="num">
                                      <p:cBhvr additive="base">
                                        <p:cTn id="20" dur="500" fill="hold"/>
                                        <p:tgtEl>
                                          <p:spTgt spid="10035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00360"/>
                                        </p:tgtEl>
                                        <p:attrNameLst>
                                          <p:attrName>style.visibility</p:attrName>
                                        </p:attrNameLst>
                                      </p:cBhvr>
                                      <p:to>
                                        <p:strVal val="visible"/>
                                      </p:to>
                                    </p:set>
                                    <p:anim calcmode="lin" valueType="num">
                                      <p:cBhvr additive="base">
                                        <p:cTn id="25" dur="500" fill="hold"/>
                                        <p:tgtEl>
                                          <p:spTgt spid="100360"/>
                                        </p:tgtEl>
                                        <p:attrNameLst>
                                          <p:attrName>ppt_x</p:attrName>
                                        </p:attrNameLst>
                                      </p:cBhvr>
                                      <p:tavLst>
                                        <p:tav tm="0">
                                          <p:val>
                                            <p:strVal val="#ppt_x"/>
                                          </p:val>
                                        </p:tav>
                                        <p:tav tm="100000">
                                          <p:val>
                                            <p:strVal val="#ppt_x"/>
                                          </p:val>
                                        </p:tav>
                                      </p:tavLst>
                                    </p:anim>
                                    <p:anim calcmode="lin" valueType="num">
                                      <p:cBhvr additive="base">
                                        <p:cTn id="26" dur="500" fill="hold"/>
                                        <p:tgtEl>
                                          <p:spTgt spid="100360"/>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grpId="0" nodeType="afterEffect">
                                  <p:stCondLst>
                                    <p:cond delay="0"/>
                                  </p:stCondLst>
                                  <p:childTnLst>
                                    <p:set>
                                      <p:cBhvr>
                                        <p:cTn id="29" dur="1" fill="hold">
                                          <p:stCondLst>
                                            <p:cond delay="0"/>
                                          </p:stCondLst>
                                        </p:cTn>
                                        <p:tgtEl>
                                          <p:spTgt spid="100361"/>
                                        </p:tgtEl>
                                        <p:attrNameLst>
                                          <p:attrName>style.visibility</p:attrName>
                                        </p:attrNameLst>
                                      </p:cBhvr>
                                      <p:to>
                                        <p:strVal val="visible"/>
                                      </p:to>
                                    </p:set>
                                    <p:anim calcmode="lin" valueType="num">
                                      <p:cBhvr additive="base">
                                        <p:cTn id="30" dur="500" fill="hold"/>
                                        <p:tgtEl>
                                          <p:spTgt spid="100361"/>
                                        </p:tgtEl>
                                        <p:attrNameLst>
                                          <p:attrName>ppt_x</p:attrName>
                                        </p:attrNameLst>
                                      </p:cBhvr>
                                      <p:tavLst>
                                        <p:tav tm="0">
                                          <p:val>
                                            <p:strVal val="#ppt_x"/>
                                          </p:val>
                                        </p:tav>
                                        <p:tav tm="100000">
                                          <p:val>
                                            <p:strVal val="#ppt_x"/>
                                          </p:val>
                                        </p:tav>
                                      </p:tavLst>
                                    </p:anim>
                                    <p:anim calcmode="lin" valueType="num">
                                      <p:cBhvr additive="base">
                                        <p:cTn id="31" dur="500" fill="hold"/>
                                        <p:tgtEl>
                                          <p:spTgt spid="100361"/>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1" fill="hold" grpId="0" nodeType="afterEffect">
                                  <p:stCondLst>
                                    <p:cond delay="0"/>
                                  </p:stCondLst>
                                  <p:childTnLst>
                                    <p:set>
                                      <p:cBhvr>
                                        <p:cTn id="34" dur="1" fill="hold">
                                          <p:stCondLst>
                                            <p:cond delay="0"/>
                                          </p:stCondLst>
                                        </p:cTn>
                                        <p:tgtEl>
                                          <p:spTgt spid="100362"/>
                                        </p:tgtEl>
                                        <p:attrNameLst>
                                          <p:attrName>style.visibility</p:attrName>
                                        </p:attrNameLst>
                                      </p:cBhvr>
                                      <p:to>
                                        <p:strVal val="visible"/>
                                      </p:to>
                                    </p:set>
                                    <p:anim calcmode="lin" valueType="num">
                                      <p:cBhvr additive="base">
                                        <p:cTn id="35" dur="500" fill="hold"/>
                                        <p:tgtEl>
                                          <p:spTgt spid="100362"/>
                                        </p:tgtEl>
                                        <p:attrNameLst>
                                          <p:attrName>ppt_x</p:attrName>
                                        </p:attrNameLst>
                                      </p:cBhvr>
                                      <p:tavLst>
                                        <p:tav tm="0">
                                          <p:val>
                                            <p:strVal val="#ppt_x"/>
                                          </p:val>
                                        </p:tav>
                                        <p:tav tm="100000">
                                          <p:val>
                                            <p:strVal val="#ppt_x"/>
                                          </p:val>
                                        </p:tav>
                                      </p:tavLst>
                                    </p:anim>
                                    <p:anim calcmode="lin" valueType="num">
                                      <p:cBhvr additive="base">
                                        <p:cTn id="36" dur="500" fill="hold"/>
                                        <p:tgtEl>
                                          <p:spTgt spid="100362"/>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100363"/>
                                        </p:tgtEl>
                                        <p:attrNameLst>
                                          <p:attrName>style.visibility</p:attrName>
                                        </p:attrNameLst>
                                      </p:cBhvr>
                                      <p:to>
                                        <p:strVal val="visible"/>
                                      </p:to>
                                    </p:set>
                                    <p:anim calcmode="lin" valueType="num">
                                      <p:cBhvr additive="base">
                                        <p:cTn id="40" dur="500" fill="hold"/>
                                        <p:tgtEl>
                                          <p:spTgt spid="100363"/>
                                        </p:tgtEl>
                                        <p:attrNameLst>
                                          <p:attrName>ppt_x</p:attrName>
                                        </p:attrNameLst>
                                      </p:cBhvr>
                                      <p:tavLst>
                                        <p:tav tm="0">
                                          <p:val>
                                            <p:strVal val="#ppt_x"/>
                                          </p:val>
                                        </p:tav>
                                        <p:tav tm="100000">
                                          <p:val>
                                            <p:strVal val="#ppt_x"/>
                                          </p:val>
                                        </p:tav>
                                      </p:tavLst>
                                    </p:anim>
                                    <p:anim calcmode="lin" valueType="num">
                                      <p:cBhvr additive="base">
                                        <p:cTn id="41" dur="500" fill="hold"/>
                                        <p:tgtEl>
                                          <p:spTgt spid="100363"/>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1" fill="hold" grpId="0" nodeType="afterEffect">
                                  <p:stCondLst>
                                    <p:cond delay="0"/>
                                  </p:stCondLst>
                                  <p:childTnLst>
                                    <p:set>
                                      <p:cBhvr>
                                        <p:cTn id="44" dur="1" fill="hold">
                                          <p:stCondLst>
                                            <p:cond delay="0"/>
                                          </p:stCondLst>
                                        </p:cTn>
                                        <p:tgtEl>
                                          <p:spTgt spid="100364"/>
                                        </p:tgtEl>
                                        <p:attrNameLst>
                                          <p:attrName>style.visibility</p:attrName>
                                        </p:attrNameLst>
                                      </p:cBhvr>
                                      <p:to>
                                        <p:strVal val="visible"/>
                                      </p:to>
                                    </p:set>
                                    <p:anim calcmode="lin" valueType="num">
                                      <p:cBhvr additive="base">
                                        <p:cTn id="45" dur="500" fill="hold"/>
                                        <p:tgtEl>
                                          <p:spTgt spid="100364"/>
                                        </p:tgtEl>
                                        <p:attrNameLst>
                                          <p:attrName>ppt_x</p:attrName>
                                        </p:attrNameLst>
                                      </p:cBhvr>
                                      <p:tavLst>
                                        <p:tav tm="0">
                                          <p:val>
                                            <p:strVal val="#ppt_x"/>
                                          </p:val>
                                        </p:tav>
                                        <p:tav tm="100000">
                                          <p:val>
                                            <p:strVal val="#ppt_x"/>
                                          </p:val>
                                        </p:tav>
                                      </p:tavLst>
                                    </p:anim>
                                    <p:anim calcmode="lin" valueType="num">
                                      <p:cBhvr additive="base">
                                        <p:cTn id="46" dur="500" fill="hold"/>
                                        <p:tgtEl>
                                          <p:spTgt spid="100364"/>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P spid="100358" grpId="0" animBg="1"/>
      <p:bldP spid="100359" grpId="0" animBg="1"/>
      <p:bldP spid="100360" grpId="0" animBg="1"/>
      <p:bldP spid="100361" grpId="0" animBg="1"/>
      <p:bldP spid="100362" grpId="0" animBg="1"/>
      <p:bldP spid="100363" grpId="0" animBg="1"/>
      <p:bldP spid="10036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49829"/>
          </a:xfrm>
        </p:spPr>
        <p:txBody>
          <a:bodyPr/>
          <a:lstStyle/>
          <a:p>
            <a:r>
              <a:rPr lang="en-US" b="1" dirty="0"/>
              <a:t>Protocolos de internet </a:t>
            </a:r>
          </a:p>
        </p:txBody>
      </p:sp>
      <p:sp>
        <p:nvSpPr>
          <p:cNvPr id="3" name="Content Placeholder 2"/>
          <p:cNvSpPr>
            <a:spLocks noGrp="1"/>
          </p:cNvSpPr>
          <p:nvPr>
            <p:ph idx="1"/>
          </p:nvPr>
        </p:nvSpPr>
        <p:spPr>
          <a:xfrm>
            <a:off x="457200" y="1261534"/>
            <a:ext cx="8521482" cy="4864630"/>
          </a:xfrm>
        </p:spPr>
        <p:txBody>
          <a:bodyPr>
            <a:normAutofit fontScale="85000" lnSpcReduction="20000"/>
          </a:bodyPr>
          <a:lstStyle/>
          <a:p>
            <a:pPr lvl="0"/>
            <a:r>
              <a:rPr lang="en-US"/>
              <a:t>Hay varios protocolos de Internet entre los cuales el más importante es el Protocolo de Internet (IP)</a:t>
            </a:r>
          </a:p>
          <a:p>
            <a:pPr lvl="0"/>
            <a:r>
              <a:rPr lang="en-US"/>
              <a:t>Cada computadora conectada a la Internet DEBE usarlo</a:t>
            </a:r>
          </a:p>
          <a:p>
            <a:pPr lvl="0"/>
            <a:r>
              <a:rPr lang="en-US"/>
              <a:t>Una Dirección IP es su “número de teléfono” de Internet y si una Dirección de IP no podría usar la Internet </a:t>
            </a:r>
          </a:p>
          <a:p>
            <a:pPr lvl="0"/>
            <a:r>
              <a:rPr lang="en-US"/>
              <a:t>Distintas aplicaciones y servicios usan distintos protocolos para comunicarse a través de las redes, algunas son: HTTP - el Protocolo de transferencia de hipertexto (HyperText Transfer Protocol); el Protocolo de transferencia de correo simple (Simple Mail Transfer Protocol); Protocolo de transferencia de archivos (File Transfer Protocol); Protocolo de Transferencias de Noticias de Red (Network News Transfer Protocol). </a:t>
            </a:r>
          </a:p>
          <a:p>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37</a:t>
            </a:fld>
            <a:endParaRPr lang="en-US" altLang="en-US" sz="1200" dirty="0">
              <a:solidFill>
                <a:srgbClr val="898989"/>
              </a:solidFill>
            </a:endParaRPr>
          </a:p>
        </p:txBody>
      </p:sp>
    </p:spTree>
    <p:extLst>
      <p:ext uri="{BB962C8B-B14F-4D97-AF65-F5344CB8AC3E}">
        <p14:creationId xmlns:p14="http://schemas.microsoft.com/office/powerpoint/2010/main" val="19891852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p:txBody>
          <a:bodyPr>
            <a:normAutofit fontScale="85000" lnSpcReduction="20000"/>
          </a:bodyPr>
          <a:lstStyle/>
          <a:p>
            <a:pPr>
              <a:buClr>
                <a:srgbClr val="C00000"/>
              </a:buClr>
              <a:buFontTx/>
              <a:buNone/>
            </a:pPr>
            <a:r>
              <a:rPr lang="en-GB" dirty="0"/>
              <a:t>    La mayoría de las personas se conectan a través de un Proveedor de Servicio de Internet (ISP)</a:t>
            </a:r>
          </a:p>
          <a:p>
            <a:pPr lvl="1">
              <a:buClr>
                <a:srgbClr val="C00000"/>
              </a:buClr>
              <a:buNone/>
            </a:pPr>
            <a:endParaRPr lang="en-GB" sz="1800" b="1" dirty="0"/>
          </a:p>
          <a:p>
            <a:pPr>
              <a:buClr>
                <a:srgbClr val="C00000"/>
              </a:buClr>
              <a:buFontTx/>
              <a:buNone/>
            </a:pPr>
            <a:r>
              <a:rPr lang="en-US"/>
              <a:t>¿</a:t>
            </a:r>
            <a:r>
              <a:rPr lang="en-GB" dirty="0"/>
              <a:t>Cómo se conectan?</a:t>
            </a:r>
          </a:p>
          <a:p>
            <a:r>
              <a:rPr lang="en-US" b="1" i="1"/>
              <a:t>Conexión (Dial-up) </a:t>
            </a:r>
            <a:endParaRPr lang="en-US"/>
          </a:p>
          <a:p>
            <a:r>
              <a:rPr lang="en-US" b="1" i="1"/>
              <a:t>Banda Ancha xDSL </a:t>
            </a:r>
            <a:endParaRPr lang="en-US"/>
          </a:p>
          <a:p>
            <a:r>
              <a:rPr lang="en-US" b="1" i="1"/>
              <a:t>Fiber </a:t>
            </a:r>
            <a:endParaRPr lang="en-US"/>
          </a:p>
          <a:p>
            <a:r>
              <a:rPr lang="en-US" b="1" i="1"/>
              <a:t>Red Integral de Servicios Integrados (ISDN) </a:t>
            </a:r>
            <a:endParaRPr lang="en-US"/>
          </a:p>
          <a:p>
            <a:r>
              <a:rPr lang="en-US" b="1" i="1"/>
              <a:t>Televisión Cable (Cable TV) </a:t>
            </a:r>
            <a:endParaRPr lang="en-US"/>
          </a:p>
          <a:p>
            <a:r>
              <a:rPr lang="en-US" b="1" i="1"/>
              <a:t>Hotspot inalámbrico </a:t>
            </a:r>
            <a:endParaRPr lang="en-US"/>
          </a:p>
          <a:p>
            <a:r>
              <a:rPr lang="en-US" b="1" i="1"/>
              <a:t>Satélite</a:t>
            </a:r>
            <a:endParaRPr lang="en-US"/>
          </a:p>
        </p:txBody>
      </p:sp>
      <p:sp>
        <p:nvSpPr>
          <p:cNvPr id="15364" name="Rectangle 4"/>
          <p:cNvSpPr>
            <a:spLocks noGrp="1" noChangeArrowheads="1"/>
          </p:cNvSpPr>
          <p:nvPr>
            <p:ph type="title"/>
          </p:nvPr>
        </p:nvSpPr>
        <p:spPr>
          <a:xfrm>
            <a:off x="457200" y="274638"/>
            <a:ext cx="8229600" cy="800629"/>
          </a:xfrm>
        </p:spPr>
        <p:txBody>
          <a:bodyPr/>
          <a:lstStyle/>
          <a:p>
            <a:r>
              <a:rPr lang="en-GB" b="1" dirty="0"/>
              <a:t>Conectándose a la Internet</a:t>
            </a:r>
          </a:p>
        </p:txBody>
      </p:sp>
      <p:pic>
        <p:nvPicPr>
          <p:cNvPr id="103430" name="Picture 6" descr="600x740"/>
          <p:cNvPicPr>
            <a:picLocks noChangeAspect="1" noChangeArrowheads="1"/>
          </p:cNvPicPr>
          <p:nvPr/>
        </p:nvPicPr>
        <p:blipFill>
          <a:blip r:embed="rId3" cstate="print"/>
          <a:srcRect/>
          <a:stretch>
            <a:fillRect/>
          </a:stretch>
        </p:blipFill>
        <p:spPr bwMode="auto">
          <a:xfrm>
            <a:off x="4932363" y="4076700"/>
            <a:ext cx="1749425" cy="2157413"/>
          </a:xfrm>
          <a:prstGeom prst="rect">
            <a:avLst/>
          </a:prstGeom>
          <a:noFill/>
          <a:ln w="9525">
            <a:noFill/>
            <a:miter lim="800000"/>
            <a:headEnd/>
            <a:tailEnd/>
          </a:ln>
        </p:spPr>
      </p:pic>
      <p:pic>
        <p:nvPicPr>
          <p:cNvPr id="103432" name="Picture 8" descr="wirelessuser"/>
          <p:cNvPicPr>
            <a:picLocks noChangeAspect="1" noChangeArrowheads="1"/>
          </p:cNvPicPr>
          <p:nvPr/>
        </p:nvPicPr>
        <p:blipFill>
          <a:blip r:embed="rId4" cstate="print"/>
          <a:srcRect/>
          <a:stretch>
            <a:fillRect/>
          </a:stretch>
        </p:blipFill>
        <p:spPr bwMode="auto">
          <a:xfrm>
            <a:off x="7164388" y="3357563"/>
            <a:ext cx="1543050" cy="1552575"/>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38</a:t>
            </a:fld>
            <a:endParaRPr lang="en-US" altLang="en-US" sz="1200" dirty="0">
              <a:solidFill>
                <a:srgbClr val="898989"/>
              </a:solidFill>
            </a:endParaRPr>
          </a:p>
        </p:txBody>
      </p:sp>
    </p:spTree>
    <p:extLst>
      <p:ext uri="{BB962C8B-B14F-4D97-AF65-F5344CB8AC3E}">
        <p14:creationId xmlns:p14="http://schemas.microsoft.com/office/powerpoint/2010/main" val="165220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426">
                                            <p:txEl>
                                              <p:pRg st="2" end="2"/>
                                            </p:txEl>
                                          </p:spTgt>
                                        </p:tgtEl>
                                        <p:attrNameLst>
                                          <p:attrName>style.visibility</p:attrName>
                                        </p:attrNameLst>
                                      </p:cBhvr>
                                      <p:to>
                                        <p:strVal val="visible"/>
                                      </p:to>
                                    </p:set>
                                  </p:childTnLst>
                                </p:cTn>
                              </p:par>
                              <p:par>
                                <p:cTn id="11" presetID="9" presetClass="entr" presetSubtype="0" fill="hold" nodeType="withEffect">
                                  <p:stCondLst>
                                    <p:cond delay="0"/>
                                  </p:stCondLst>
                                  <p:childTnLst>
                                    <p:set>
                                      <p:cBhvr>
                                        <p:cTn id="12" dur="1" fill="hold">
                                          <p:stCondLst>
                                            <p:cond delay="0"/>
                                          </p:stCondLst>
                                        </p:cTn>
                                        <p:tgtEl>
                                          <p:spTgt spid="103430"/>
                                        </p:tgtEl>
                                        <p:attrNameLst>
                                          <p:attrName>style.visibility</p:attrName>
                                        </p:attrNameLst>
                                      </p:cBhvr>
                                      <p:to>
                                        <p:strVal val="visible"/>
                                      </p:to>
                                    </p:set>
                                    <p:animEffect transition="in" filter="dissolve">
                                      <p:cBhvr>
                                        <p:cTn id="13" dur="500"/>
                                        <p:tgtEl>
                                          <p:spTgt spid="103430"/>
                                        </p:tgtEl>
                                      </p:cBhvr>
                                    </p:animEffect>
                                  </p:childTnLst>
                                </p:cTn>
                              </p:par>
                              <p:par>
                                <p:cTn id="14" presetID="9" presetClass="entr" presetSubtype="0" fill="hold" nodeType="withEffect">
                                  <p:stCondLst>
                                    <p:cond delay="0"/>
                                  </p:stCondLst>
                                  <p:childTnLst>
                                    <p:set>
                                      <p:cBhvr>
                                        <p:cTn id="15" dur="1" fill="hold">
                                          <p:stCondLst>
                                            <p:cond delay="0"/>
                                          </p:stCondLst>
                                        </p:cTn>
                                        <p:tgtEl>
                                          <p:spTgt spid="103432"/>
                                        </p:tgtEl>
                                        <p:attrNameLst>
                                          <p:attrName>style.visibility</p:attrName>
                                        </p:attrNameLst>
                                      </p:cBhvr>
                                      <p:to>
                                        <p:strVal val="visible"/>
                                      </p:to>
                                    </p:set>
                                    <p:animEffect transition="in" filter="dissolve">
                                      <p:cBhvr>
                                        <p:cTn id="16" dur="500"/>
                                        <p:tgtEl>
                                          <p:spTgt spid="103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sz="half" idx="2"/>
          </p:nvPr>
        </p:nvSpPr>
        <p:spPr>
          <a:xfrm>
            <a:off x="533400" y="1571612"/>
            <a:ext cx="8267700" cy="3714776"/>
          </a:xfrm>
          <a:noFill/>
        </p:spPr>
        <p:txBody>
          <a:bodyPr lIns="54000">
            <a:normAutofit/>
          </a:bodyPr>
          <a:lstStyle/>
          <a:p>
            <a:pPr lvl="0"/>
            <a:r>
              <a:rPr lang="en-GB"/>
              <a:t>Organizaciones comerciales </a:t>
            </a:r>
            <a:endParaRPr lang="en-US"/>
          </a:p>
          <a:p>
            <a:pPr lvl="0"/>
            <a:r>
              <a:rPr lang="en-GB"/>
              <a:t>Alquilar los servicios de acceso a la Internet </a:t>
            </a:r>
            <a:endParaRPr lang="en-US"/>
          </a:p>
          <a:p>
            <a:pPr lvl="0"/>
            <a:r>
              <a:rPr lang="en-GB"/>
              <a:t>Aproximadamente 14,000 + en el mundo </a:t>
            </a:r>
            <a:endParaRPr lang="en-US"/>
          </a:p>
          <a:p>
            <a:pPr lvl="0"/>
            <a:r>
              <a:rPr lang="en-GB"/>
              <a:t>Mantienen los registros </a:t>
            </a:r>
            <a:endParaRPr lang="en-US"/>
          </a:p>
          <a:p>
            <a:r>
              <a:rPr lang="en-US"/>
              <a:t>	¿</a:t>
            </a:r>
            <a:r>
              <a:rPr lang="en-GB"/>
              <a:t>Por cuánto tiempo? </a:t>
            </a:r>
            <a:endParaRPr lang="en-US"/>
          </a:p>
          <a:p>
            <a:r>
              <a:rPr lang="en-US"/>
              <a:t>	¿</a:t>
            </a:r>
            <a:r>
              <a:rPr lang="en-GB"/>
              <a:t>Se observa alguna intercepción? </a:t>
            </a:r>
            <a:endParaRPr lang="en-US"/>
          </a:p>
        </p:txBody>
      </p:sp>
      <p:sp>
        <p:nvSpPr>
          <p:cNvPr id="5" name="Title 4"/>
          <p:cNvSpPr>
            <a:spLocks noGrp="1"/>
          </p:cNvSpPr>
          <p:nvPr>
            <p:ph type="title"/>
          </p:nvPr>
        </p:nvSpPr>
        <p:spPr>
          <a:xfrm>
            <a:off x="-476250" y="285728"/>
            <a:ext cx="10153650" cy="882672"/>
          </a:xfrm>
        </p:spPr>
        <p:txBody>
          <a:bodyPr/>
          <a:lstStyle/>
          <a:p>
            <a:r>
              <a:rPr lang="en-GB" b="1" dirty="0"/>
              <a:t>Proveedor de Servicio de Internet (ISP)</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39</a:t>
            </a:fld>
            <a:endParaRPr lang="en-US" altLang="en-US" sz="1200" dirty="0">
              <a:solidFill>
                <a:srgbClr val="898989"/>
              </a:solidFill>
            </a:endParaRPr>
          </a:p>
        </p:txBody>
      </p:sp>
    </p:spTree>
    <p:extLst>
      <p:ext uri="{BB962C8B-B14F-4D97-AF65-F5344CB8AC3E}">
        <p14:creationId xmlns:p14="http://schemas.microsoft.com/office/powerpoint/2010/main" val="39207778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4473"/>
          </a:xfrm>
        </p:spPr>
        <p:txBody>
          <a:bodyPr/>
          <a:lstStyle/>
          <a:p>
            <a:r>
              <a:rPr lang="en-US" b="1" dirty="0"/>
              <a:t>Agenda</a:t>
            </a:r>
          </a:p>
        </p:txBody>
      </p:sp>
      <p:sp>
        <p:nvSpPr>
          <p:cNvPr id="3" name="Content Placeholder 2"/>
          <p:cNvSpPr>
            <a:spLocks noGrp="1"/>
          </p:cNvSpPr>
          <p:nvPr>
            <p:ph idx="1"/>
          </p:nvPr>
        </p:nvSpPr>
        <p:spPr>
          <a:xfrm>
            <a:off x="457200" y="1134931"/>
            <a:ext cx="8513422" cy="5494507"/>
          </a:xfrm>
        </p:spPr>
        <p:txBody>
          <a:bodyPr>
            <a:normAutofit fontScale="92500" lnSpcReduction="20000"/>
          </a:bodyPr>
          <a:lstStyle/>
          <a:p>
            <a:pPr lvl="0"/>
            <a:r>
              <a:rPr lang="en-US" b="1"/>
              <a:t>Parte Tres </a:t>
            </a:r>
            <a:r>
              <a:rPr lang="en-US"/>
              <a:t>– Otras Aplicaciones Relevantes de Internet </a:t>
            </a:r>
          </a:p>
          <a:p>
            <a:pPr lvl="2"/>
            <a:r>
              <a:rPr lang="en-US"/>
              <a:t>Almacenamiento en línea</a:t>
            </a:r>
          </a:p>
          <a:p>
            <a:pPr lvl="2"/>
            <a:r>
              <a:rPr lang="en-US"/>
              <a:t>Buzón “secreto digital” </a:t>
            </a:r>
          </a:p>
          <a:p>
            <a:pPr lvl="2"/>
            <a:r>
              <a:rPr lang="en-US"/>
              <a:t>Grupos de noticias </a:t>
            </a:r>
          </a:p>
          <a:p>
            <a:pPr lvl="2"/>
            <a:r>
              <a:rPr lang="en-US"/>
              <a:t>Redes Sociales </a:t>
            </a:r>
          </a:p>
          <a:p>
            <a:pPr lvl="2"/>
            <a:r>
              <a:rPr lang="en-US"/>
              <a:t>Juegos en línea</a:t>
            </a:r>
          </a:p>
          <a:p>
            <a:pPr lvl="2"/>
            <a:r>
              <a:rPr lang="en-US"/>
              <a:t>Monedas virtuales</a:t>
            </a:r>
          </a:p>
          <a:p>
            <a:pPr lvl="2"/>
            <a:r>
              <a:rPr lang="en-US"/>
              <a:t>Anonimato de Internet </a:t>
            </a:r>
          </a:p>
          <a:p>
            <a:pPr lvl="3"/>
            <a:r>
              <a:rPr lang="en-US"/>
              <a:t>Red de Intermediarios / TOR</a:t>
            </a:r>
          </a:p>
          <a:p>
            <a:pPr lvl="3"/>
            <a:r>
              <a:rPr lang="en-US"/>
              <a:t>Correo electrónico</a:t>
            </a:r>
          </a:p>
          <a:p>
            <a:pPr lvl="2"/>
            <a:r>
              <a:rPr lang="en-US"/>
              <a:t>Internet de las Cosas</a:t>
            </a:r>
          </a:p>
          <a:p>
            <a:pPr lvl="0"/>
            <a:r>
              <a:rPr lang="en-US" b="1"/>
              <a:t>Cuarta Parte – </a:t>
            </a:r>
            <a:r>
              <a:rPr lang="en-US"/>
              <a:t>Delitos de internet</a:t>
            </a:r>
            <a:r>
              <a:rPr lang="en-US" b="1"/>
              <a:t> </a:t>
            </a:r>
            <a:endParaRPr lang="en-US"/>
          </a:p>
          <a:p>
            <a:pPr lvl="0"/>
            <a:r>
              <a:rPr lang="en-US"/>
              <a:t>Resumen</a:t>
            </a:r>
          </a:p>
          <a:p>
            <a:pPr marL="914400" lvl="2" indent="0">
              <a:buNone/>
            </a:pPr>
            <a:endParaRPr lang="en-US" sz="2000"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a:t>
            </a:fld>
            <a:endParaRPr lang="en-US" altLang="en-US" sz="1200" dirty="0">
              <a:solidFill>
                <a:srgbClr val="898989"/>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28650" y="0"/>
            <a:ext cx="10001250" cy="836613"/>
          </a:xfrm>
        </p:spPr>
        <p:txBody>
          <a:bodyPr/>
          <a:lstStyle/>
          <a:p>
            <a:r>
              <a:rPr lang="en-GB" sz="3200" b="1" dirty="0">
                <a:solidFill>
                  <a:schemeClr val="accent1">
                    <a:lumMod val="25000"/>
                  </a:schemeClr>
                </a:solidFill>
                <a:latin typeface="Calibri" pitchFamily="34" charset="0"/>
              </a:rPr>
              <a:t>Datos sobre el uso global de la internet - 2008</a:t>
            </a:r>
          </a:p>
        </p:txBody>
      </p:sp>
      <p:pic>
        <p:nvPicPr>
          <p:cNvPr id="89090" name="Picture 2" descr="C:\Users\Jim\AppData\Local\Temp\scl1.PNG"/>
          <p:cNvPicPr>
            <a:picLocks noChangeAspect="1" noChangeArrowheads="1"/>
          </p:cNvPicPr>
          <p:nvPr/>
        </p:nvPicPr>
        <p:blipFill>
          <a:blip r:embed="rId3" cstate="print"/>
          <a:srcRect/>
          <a:stretch>
            <a:fillRect/>
          </a:stretch>
        </p:blipFill>
        <p:spPr bwMode="auto">
          <a:xfrm>
            <a:off x="1153537" y="643456"/>
            <a:ext cx="6782985" cy="5673040"/>
          </a:xfrm>
          <a:prstGeom prst="rect">
            <a:avLst/>
          </a:prstGeom>
          <a:noFill/>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en-US" altLang="en-US" sz="1200" dirty="0">
              <a:solidFill>
                <a:srgbClr val="898989"/>
              </a:solidFill>
            </a:endParaRPr>
          </a:p>
        </p:txBody>
      </p:sp>
    </p:spTree>
    <p:extLst>
      <p:ext uri="{BB962C8B-B14F-4D97-AF65-F5344CB8AC3E}">
        <p14:creationId xmlns:p14="http://schemas.microsoft.com/office/powerpoint/2010/main" val="39477447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781050" y="0"/>
            <a:ext cx="10648950" cy="745712"/>
          </a:xfrm>
        </p:spPr>
        <p:txBody>
          <a:bodyPr/>
          <a:lstStyle/>
          <a:p>
            <a:r>
              <a:rPr lang="en-GB" sz="3600" b="1" dirty="0">
                <a:solidFill>
                  <a:schemeClr val="accent1">
                    <a:lumMod val="25000"/>
                  </a:schemeClr>
                </a:solidFill>
                <a:latin typeface="Calibri" pitchFamily="34" charset="0"/>
              </a:rPr>
              <a:t>Datos sobre el uso global de la internet - 2016</a:t>
            </a:r>
          </a:p>
        </p:txBody>
      </p:sp>
      <p:pic>
        <p:nvPicPr>
          <p:cNvPr id="3" name="Bild 2"/>
          <p:cNvPicPr>
            <a:picLocks noChangeAspect="1"/>
          </p:cNvPicPr>
          <p:nvPr/>
        </p:nvPicPr>
        <p:blipFill>
          <a:blip r:embed="rId3"/>
          <a:stretch>
            <a:fillRect/>
          </a:stretch>
        </p:blipFill>
        <p:spPr>
          <a:xfrm>
            <a:off x="965564" y="914400"/>
            <a:ext cx="7458731" cy="5706533"/>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41</a:t>
            </a:fld>
            <a:endParaRPr lang="en-US" altLang="en-US" sz="1200" dirty="0">
              <a:solidFill>
                <a:srgbClr val="898989"/>
              </a:solidFill>
            </a:endParaRPr>
          </a:p>
        </p:txBody>
      </p:sp>
    </p:spTree>
    <p:extLst>
      <p:ext uri="{BB962C8B-B14F-4D97-AF65-F5344CB8AC3E}">
        <p14:creationId xmlns:p14="http://schemas.microsoft.com/office/powerpoint/2010/main" val="4095279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7"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584775"/>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Direcciones de IP</a:t>
            </a:r>
            <a:r>
              <a:rPr lang="en-GB" sz="2400" b="1" dirty="0">
                <a:latin typeface="Calibri" pitchFamily="34" charset="0"/>
              </a:rPr>
              <a:t> </a:t>
            </a:r>
            <a:endParaRPr lang="en-U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42</a:t>
            </a:fld>
            <a:endParaRPr lang="en-US" altLang="en-US" sz="1200" dirty="0">
              <a:solidFill>
                <a:srgbClr val="898989"/>
              </a:solidFill>
            </a:endParaRPr>
          </a:p>
        </p:txBody>
      </p:sp>
    </p:spTree>
    <p:extLst>
      <p:ext uri="{BB962C8B-B14F-4D97-AF65-F5344CB8AC3E}">
        <p14:creationId xmlns:p14="http://schemas.microsoft.com/office/powerpoint/2010/main" val="35739827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Direcciones de IP</a:t>
            </a:r>
          </a:p>
        </p:txBody>
      </p:sp>
      <p:sp>
        <p:nvSpPr>
          <p:cNvPr id="69635" name="Rectangle 3"/>
          <p:cNvSpPr>
            <a:spLocks noGrp="1" noChangeArrowheads="1"/>
          </p:cNvSpPr>
          <p:nvPr>
            <p:ph type="body" sz="half" idx="2"/>
          </p:nvPr>
        </p:nvSpPr>
        <p:spPr>
          <a:xfrm>
            <a:off x="285720" y="781051"/>
            <a:ext cx="8643998" cy="5733302"/>
          </a:xfrm>
          <a:noFill/>
        </p:spPr>
        <p:txBody>
          <a:bodyPr>
            <a:noAutofit/>
          </a:bodyPr>
          <a:lstStyle/>
          <a:p>
            <a:r>
              <a:rPr lang="en-GB"/>
              <a:t>Cada ordenador es una red que necesita tener una dirección para enviar y recibir datos.  Esta dirección se denomina “Dirección de Proveedor de Internet” o Dirección </a:t>
            </a:r>
            <a:r>
              <a:rPr lang="en-GB" i="1"/>
              <a:t>IP </a:t>
            </a:r>
            <a:endParaRPr lang="en-US"/>
          </a:p>
          <a:p>
            <a:r>
              <a:rPr lang="en-GB"/>
              <a:t>Hay dos tipos de Direcciones IP</a:t>
            </a:r>
            <a:endParaRPr lang="en-US"/>
          </a:p>
          <a:p>
            <a:pPr lvl="0"/>
            <a:r>
              <a:rPr lang="en-GB" b="1"/>
              <a:t>Direcciones IPv4 y </a:t>
            </a:r>
            <a:endParaRPr lang="en-US" b="1"/>
          </a:p>
          <a:p>
            <a:pPr lvl="0"/>
            <a:r>
              <a:rPr lang="en-GB" b="1"/>
              <a:t>Direcciones IPv6 </a:t>
            </a:r>
            <a:endParaRPr lang="en-US" b="1"/>
          </a:p>
          <a:p>
            <a:r>
              <a:rPr lang="en-GB"/>
              <a:t>Las Direcciones IPv4 se están agotando.  Esa es la razón por la cual IPv6 son más comunes actualmente.  </a:t>
            </a:r>
            <a:endParaRPr lang="en-US"/>
          </a:p>
          <a:p>
            <a:pPr eaLnBrk="1" hangingPunct="1">
              <a:buFontTx/>
              <a:buNone/>
            </a:pPr>
            <a:endParaRPr lang="en-GB" sz="2800" b="1" dirty="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43</a:t>
            </a:fld>
            <a:endParaRPr lang="en-US" altLang="en-US" sz="1200" dirty="0">
              <a:solidFill>
                <a:srgbClr val="898989"/>
              </a:solidFill>
            </a:endParaRPr>
          </a:p>
        </p:txBody>
      </p:sp>
    </p:spTree>
    <p:extLst>
      <p:ext uri="{BB962C8B-B14F-4D97-AF65-F5344CB8AC3E}">
        <p14:creationId xmlns:p14="http://schemas.microsoft.com/office/powerpoint/2010/main" val="30690536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Direcciones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marL="0" indent="0">
              <a:buNone/>
            </a:pPr>
            <a:r>
              <a:rPr lang="en-US" b="1"/>
              <a:t>¿Como se presentan las caracaterísticas de una dirección IPv6?</a:t>
            </a:r>
          </a:p>
          <a:p>
            <a:pPr eaLnBrk="1" hangingPunct="1">
              <a:buFontTx/>
              <a:buNone/>
            </a:pPr>
            <a:endParaRPr lang="en-GB" b="1" dirty="0">
              <a:latin typeface="Calibri" pitchFamily="34" charset="0"/>
              <a:cs typeface="Arial" charset="0"/>
            </a:endParaRPr>
          </a:p>
          <a:p>
            <a:pPr>
              <a:buNone/>
            </a:pPr>
            <a:r>
              <a:rPr lang="en-GB" b="1" dirty="0">
                <a:latin typeface="Calibri" pitchFamily="34" charset="0"/>
                <a:cs typeface="Arial" charset="0"/>
              </a:rPr>
              <a:t>	8.8.8.8</a:t>
            </a:r>
          </a:p>
          <a:p>
            <a:pPr>
              <a:buNone/>
            </a:pPr>
            <a:r>
              <a:rPr lang="en-GB" sz="3500" b="1" i="1" dirty="0">
                <a:solidFill>
                  <a:schemeClr val="accent1">
                    <a:lumMod val="25000"/>
                  </a:schemeClr>
                </a:solidFill>
                <a:latin typeface="Calibri" pitchFamily="34" charset="0"/>
                <a:cs typeface="Arial" charset="0"/>
              </a:rPr>
              <a:t>					 							193.21.83.9</a:t>
            </a:r>
            <a:endParaRPr lang="en-GB" sz="3600" b="1" dirty="0">
              <a:solidFill>
                <a:srgbClr val="FF0000"/>
              </a:solidFill>
              <a:latin typeface="Calibri" pitchFamily="34" charset="0"/>
              <a:cs typeface="Arial" charset="0"/>
            </a:endParaRPr>
          </a:p>
          <a:p>
            <a:pPr>
              <a:buNone/>
            </a:pPr>
            <a:r>
              <a:rPr lang="en-GB" sz="3600" b="1" i="1" dirty="0">
                <a:solidFill>
                  <a:srgbClr val="FF0000"/>
                </a:solidFill>
                <a:latin typeface="Calibri" pitchFamily="34" charset="0"/>
                <a:cs typeface="Arial" charset="0"/>
              </a:rPr>
              <a:t>10.0.0.1</a:t>
            </a:r>
          </a:p>
          <a:p>
            <a:pPr>
              <a:buNone/>
            </a:pPr>
            <a:r>
              <a:rPr lang="en-GB" sz="3600" b="1" i="1" dirty="0">
                <a:solidFill>
                  <a:srgbClr val="FF0000"/>
                </a:solidFill>
                <a:latin typeface="Calibri" pitchFamily="34" charset="0"/>
                <a:cs typeface="Arial" charset="0"/>
              </a:rPr>
              <a:t>								192.168.0.1</a:t>
            </a:r>
            <a:endParaRPr lang="en-GB" sz="3500" b="1" i="1" dirty="0">
              <a:solidFill>
                <a:schemeClr val="accent1">
                  <a:lumMod val="25000"/>
                </a:schemeClr>
              </a:solidFill>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44</a:t>
            </a:fld>
            <a:endParaRPr lang="en-US" altLang="en-US" sz="1200" dirty="0">
              <a:solidFill>
                <a:srgbClr val="898989"/>
              </a:solidFill>
            </a:endParaRPr>
          </a:p>
        </p:txBody>
      </p:sp>
    </p:spTree>
    <p:extLst>
      <p:ext uri="{BB962C8B-B14F-4D97-AF65-F5344CB8AC3E}">
        <p14:creationId xmlns:p14="http://schemas.microsoft.com/office/powerpoint/2010/main" val="1337814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Direcciones IP</a:t>
            </a:r>
          </a:p>
        </p:txBody>
      </p:sp>
      <p:sp>
        <p:nvSpPr>
          <p:cNvPr id="69635" name="Rectangle 3"/>
          <p:cNvSpPr>
            <a:spLocks noGrp="1" noChangeArrowheads="1"/>
          </p:cNvSpPr>
          <p:nvPr>
            <p:ph type="body" sz="half" idx="2"/>
          </p:nvPr>
        </p:nvSpPr>
        <p:spPr>
          <a:xfrm>
            <a:off x="152400" y="1500174"/>
            <a:ext cx="8826282" cy="4281486"/>
          </a:xfrm>
          <a:noFill/>
        </p:spPr>
        <p:txBody>
          <a:bodyPr>
            <a:normAutofit/>
          </a:bodyPr>
          <a:lstStyle/>
          <a:p>
            <a:pPr marL="0" indent="0" algn="ctr">
              <a:buNone/>
            </a:pPr>
            <a:r>
              <a:rPr lang="en-US" sz="2400" b="1"/>
              <a:t>¿Como se presentan las caracaterísticas de una dirección IPv6?</a:t>
            </a:r>
          </a:p>
          <a:p>
            <a:pPr eaLnBrk="1" hangingPunct="1">
              <a:buFontTx/>
              <a:buNone/>
            </a:pPr>
            <a:endParaRPr lang="en-GB" b="1" dirty="0">
              <a:latin typeface="Calibri" pitchFamily="34" charset="0"/>
              <a:cs typeface="Arial" charset="0"/>
            </a:endParaRPr>
          </a:p>
          <a:p>
            <a:pPr>
              <a:buNone/>
            </a:pPr>
            <a:endParaRPr lang="en-GB" b="1" dirty="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1402975" y="2577352"/>
            <a:ext cx="6555565" cy="351632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45</a:t>
            </a:fld>
            <a:endParaRPr lang="en-US" altLang="en-US" sz="1200" dirty="0">
              <a:solidFill>
                <a:srgbClr val="898989"/>
              </a:solidFill>
            </a:endParaRPr>
          </a:p>
        </p:txBody>
      </p:sp>
    </p:spTree>
    <p:extLst>
      <p:ext uri="{BB962C8B-B14F-4D97-AF65-F5344CB8AC3E}">
        <p14:creationId xmlns:p14="http://schemas.microsoft.com/office/powerpoint/2010/main" val="9791732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0"/>
            <a:ext cx="8229600" cy="836613"/>
          </a:xfrm>
          <a:noFill/>
        </p:spPr>
        <p:txBody>
          <a:bodyPr/>
          <a:lstStyle/>
          <a:p>
            <a:pPr eaLnBrk="1" hangingPunct="1"/>
            <a:r>
              <a:rPr lang="en-GB" b="1" dirty="0">
                <a:solidFill>
                  <a:schemeClr val="accent1">
                    <a:lumMod val="25000"/>
                  </a:schemeClr>
                </a:solidFill>
                <a:latin typeface="Calibri" pitchFamily="34" charset="0"/>
                <a:cs typeface="Arial" charset="0"/>
              </a:rPr>
              <a:t>IPv4 versus IPv6</a:t>
            </a:r>
          </a:p>
        </p:txBody>
      </p:sp>
      <p:sp>
        <p:nvSpPr>
          <p:cNvPr id="74755" name="Rectangle 3"/>
          <p:cNvSpPr>
            <a:spLocks noGrp="1" noChangeArrowheads="1"/>
          </p:cNvSpPr>
          <p:nvPr>
            <p:ph type="body" idx="1"/>
          </p:nvPr>
        </p:nvSpPr>
        <p:spPr>
          <a:xfrm>
            <a:off x="323850" y="1341438"/>
            <a:ext cx="8497888" cy="5245100"/>
          </a:xfrm>
          <a:noFill/>
        </p:spPr>
        <p:txBody>
          <a:bodyPr>
            <a:normAutofit/>
          </a:bodyPr>
          <a:lstStyle/>
          <a:p>
            <a:pPr>
              <a:lnSpc>
                <a:spcPct val="90000"/>
              </a:lnSpc>
              <a:buNone/>
              <a:tabLst>
                <a:tab pos="895350" algn="l"/>
              </a:tabLst>
            </a:pPr>
            <a:r>
              <a:rPr lang="en-GB" sz="3500" b="1" dirty="0">
                <a:latin typeface="Calibri" pitchFamily="34" charset="0"/>
                <a:cs typeface="Arial" charset="0"/>
              </a:rPr>
              <a:t>IPv4</a:t>
            </a:r>
            <a:r>
              <a:rPr lang="en-GB" sz="3500" dirty="0">
                <a:latin typeface="Calibri" pitchFamily="34" charset="0"/>
                <a:cs typeface="Arial" charset="0"/>
              </a:rPr>
              <a:t> (32 bit or 4 octets)</a:t>
            </a: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254x254x254x254 	= 	4.1x10</a:t>
            </a:r>
            <a:r>
              <a:rPr lang="en-GB" baseline="30000" dirty="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or 	</a:t>
            </a:r>
            <a:r>
              <a:rPr lang="en-GB" b="1" dirty="0">
                <a:latin typeface="Calibri" pitchFamily="34" charset="0"/>
                <a:cs typeface="Arial" charset="0"/>
              </a:rPr>
              <a:t>4,162,314,256 addresses</a:t>
            </a:r>
          </a:p>
          <a:p>
            <a:pPr eaLnBrk="1" hangingPunct="1">
              <a:lnSpc>
                <a:spcPct val="90000"/>
              </a:lnSpc>
              <a:buClr>
                <a:srgbClr val="FF3300"/>
              </a:buClr>
              <a:tabLst>
                <a:tab pos="895350" algn="l"/>
              </a:tabLst>
            </a:pPr>
            <a:endParaRPr lang="en-GB" sz="2400" dirty="0">
              <a:latin typeface="Calibri" pitchFamily="34" charset="0"/>
              <a:cs typeface="Arial" charset="0"/>
            </a:endParaRPr>
          </a:p>
          <a:p>
            <a:pPr eaLnBrk="1" hangingPunct="1">
              <a:lnSpc>
                <a:spcPct val="90000"/>
              </a:lnSpc>
              <a:buClr>
                <a:srgbClr val="FF3300"/>
              </a:buClr>
              <a:buNone/>
              <a:tabLst>
                <a:tab pos="895350" algn="l"/>
              </a:tabLst>
            </a:pPr>
            <a:r>
              <a:rPr lang="en-GB" sz="3500" b="1" dirty="0">
                <a:latin typeface="Calibri" pitchFamily="34" charset="0"/>
              </a:rPr>
              <a:t>IPv6</a:t>
            </a:r>
            <a:r>
              <a:rPr lang="en-GB" sz="3500" dirty="0">
                <a:latin typeface="Calibri" pitchFamily="34" charset="0"/>
              </a:rPr>
              <a:t> (128 bit or 16 octets)</a:t>
            </a:r>
          </a:p>
          <a:p>
            <a:pPr eaLnBrk="1" hangingPunct="1">
              <a:lnSpc>
                <a:spcPct val="90000"/>
              </a:lnSpc>
              <a:buClr>
                <a:srgbClr val="FF3300"/>
              </a:buClr>
              <a:buFontTx/>
              <a:buNone/>
              <a:tabLst>
                <a:tab pos="895350" algn="l"/>
              </a:tabLst>
            </a:pPr>
            <a:r>
              <a:rPr lang="en-GB" sz="1600" dirty="0">
                <a:latin typeface="Calibri" pitchFamily="34" charset="0"/>
                <a:cs typeface="Arial" charset="0"/>
              </a:rPr>
              <a:t>		</a:t>
            </a:r>
            <a:r>
              <a:rPr lang="en-GB" sz="1900" dirty="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en-GB" sz="1900" dirty="0">
                <a:latin typeface="Calibri" pitchFamily="34" charset="0"/>
                <a:cs typeface="Arial" charset="0"/>
              </a:rPr>
              <a:t>								= 	3.4x10</a:t>
            </a:r>
            <a:r>
              <a:rPr lang="en-GB" sz="1900" baseline="30000" dirty="0">
                <a:latin typeface="Calibri" pitchFamily="34" charset="0"/>
                <a:cs typeface="Arial" charset="0"/>
              </a:rPr>
              <a:t>38</a:t>
            </a:r>
            <a:r>
              <a:rPr lang="en-GB" sz="1900" dirty="0">
                <a:latin typeface="Calibri" pitchFamily="34" charset="0"/>
                <a:cs typeface="Arial" charset="0"/>
              </a:rPr>
              <a:t> </a:t>
            </a:r>
          </a:p>
          <a:p>
            <a:pPr eaLnBrk="1" hangingPunct="1">
              <a:lnSpc>
                <a:spcPct val="90000"/>
              </a:lnSpc>
              <a:buClr>
                <a:srgbClr val="FF3300"/>
              </a:buClr>
              <a:buFontTx/>
              <a:buNone/>
              <a:tabLst>
                <a:tab pos="895350" algn="l"/>
              </a:tabLst>
            </a:pPr>
            <a:r>
              <a:rPr lang="en-GB" sz="2400" dirty="0">
                <a:latin typeface="Calibri" pitchFamily="34" charset="0"/>
                <a:cs typeface="Arial" charset="0"/>
              </a:rPr>
              <a:t>		or </a:t>
            </a:r>
            <a:r>
              <a:rPr lang="en-GB" dirty="0">
                <a:latin typeface="Calibri" pitchFamily="34" charset="0"/>
                <a:cs typeface="Arial" charset="0"/>
              </a:rPr>
              <a:t> </a:t>
            </a:r>
            <a:r>
              <a:rPr lang="en-GB" sz="2000" b="1" dirty="0">
                <a:latin typeface="Calibri" pitchFamily="34" charset="0"/>
              </a:rPr>
              <a:t>340,000,000,000,000,000,000,000,000,000,000,000,000 addresses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46</a:t>
            </a:fld>
            <a:endParaRPr lang="en-US" altLang="en-US" sz="1200" dirty="0">
              <a:solidFill>
                <a:srgbClr val="898989"/>
              </a:solidFill>
            </a:endParaRPr>
          </a:p>
        </p:txBody>
      </p:sp>
    </p:spTree>
    <p:extLst>
      <p:ext uri="{BB962C8B-B14F-4D97-AF65-F5344CB8AC3E}">
        <p14:creationId xmlns:p14="http://schemas.microsoft.com/office/powerpoint/2010/main" val="30047915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Direcciones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a:buNone/>
            </a:pPr>
            <a:r>
              <a:rPr lang="en-US" sz="3600" b="1"/>
              <a:t>¿Cuál es mi dirección de IP actual?</a:t>
            </a:r>
          </a:p>
          <a:p>
            <a:pPr>
              <a:buNone/>
            </a:pPr>
            <a:endParaRPr lang="en-GB" sz="3500" b="1" dirty="0">
              <a:latin typeface="Calibri" pitchFamily="34" charset="0"/>
              <a:cs typeface="Arial" charset="0"/>
            </a:endParaRPr>
          </a:p>
          <a:p>
            <a:pPr eaLnBrk="1" hangingPunct="1">
              <a:buFontTx/>
              <a:buNone/>
            </a:pPr>
            <a:r>
              <a:rPr lang="en-GB" sz="3500" b="1" dirty="0">
                <a:latin typeface="Calibri" pitchFamily="34" charset="0"/>
                <a:cs typeface="Arial" charset="0"/>
              </a:rPr>
              <a:t>1.) En la red local</a:t>
            </a:r>
          </a:p>
          <a:p>
            <a:pPr eaLnBrk="1" hangingPunct="1">
              <a:buFontTx/>
              <a:buNone/>
            </a:pPr>
            <a:endParaRPr lang="en-GB" sz="3500" b="1" dirty="0">
              <a:latin typeface="Calibri" pitchFamily="34" charset="0"/>
              <a:cs typeface="Arial" charset="0"/>
            </a:endParaRPr>
          </a:p>
          <a:p>
            <a:pPr eaLnBrk="1" hangingPunct="1">
              <a:buFontTx/>
              <a:buNone/>
            </a:pPr>
            <a:endParaRPr lang="en-GB" b="1" dirty="0">
              <a:latin typeface="Calibri" pitchFamily="34" charset="0"/>
              <a:cs typeface="Arial" charset="0"/>
            </a:endParaRPr>
          </a:p>
          <a:p>
            <a:pPr>
              <a:buNone/>
            </a:pPr>
            <a:endParaRPr lang="en-GB" b="1" dirty="0">
              <a:latin typeface="Calibri" pitchFamily="34" charset="0"/>
              <a:cs typeface="Arial" charset="0"/>
            </a:endParaRPr>
          </a:p>
        </p:txBody>
      </p:sp>
      <p:pic>
        <p:nvPicPr>
          <p:cNvPr id="3" name="Bild 2"/>
          <p:cNvPicPr>
            <a:picLocks noChangeAspect="1"/>
          </p:cNvPicPr>
          <p:nvPr/>
        </p:nvPicPr>
        <p:blipFill>
          <a:blip r:embed="rId3"/>
          <a:stretch>
            <a:fillRect/>
          </a:stretch>
        </p:blipFill>
        <p:spPr>
          <a:xfrm>
            <a:off x="1435971" y="3676650"/>
            <a:ext cx="6447865" cy="3026422"/>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47</a:t>
            </a:fld>
            <a:endParaRPr lang="en-US" altLang="en-US" sz="1200" dirty="0">
              <a:solidFill>
                <a:srgbClr val="898989"/>
              </a:solidFill>
            </a:endParaRPr>
          </a:p>
        </p:txBody>
      </p:sp>
    </p:spTree>
    <p:extLst>
      <p:ext uri="{BB962C8B-B14F-4D97-AF65-F5344CB8AC3E}">
        <p14:creationId xmlns:p14="http://schemas.microsoft.com/office/powerpoint/2010/main" val="41576124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Direcciones IP</a:t>
            </a:r>
          </a:p>
        </p:txBody>
      </p:sp>
      <p:sp>
        <p:nvSpPr>
          <p:cNvPr id="69635" name="Rectangle 3"/>
          <p:cNvSpPr>
            <a:spLocks noGrp="1" noChangeArrowheads="1"/>
          </p:cNvSpPr>
          <p:nvPr>
            <p:ph type="body" sz="half" idx="2"/>
          </p:nvPr>
        </p:nvSpPr>
        <p:spPr>
          <a:xfrm>
            <a:off x="285720" y="933450"/>
            <a:ext cx="8643998" cy="4848210"/>
          </a:xfrm>
          <a:noFill/>
        </p:spPr>
        <p:txBody>
          <a:bodyPr>
            <a:normAutofit/>
          </a:bodyPr>
          <a:lstStyle/>
          <a:p>
            <a:pPr>
              <a:buNone/>
            </a:pPr>
            <a:r>
              <a:rPr lang="en-US" b="1"/>
              <a:t>¿Cuál es mi dirección de IP actual?</a:t>
            </a:r>
          </a:p>
          <a:p>
            <a:pPr>
              <a:buNone/>
            </a:pPr>
            <a:endParaRPr lang="en-GB" b="1" dirty="0">
              <a:latin typeface="Calibri" pitchFamily="34" charset="0"/>
              <a:cs typeface="Arial" charset="0"/>
            </a:endParaRPr>
          </a:p>
          <a:p>
            <a:pPr>
              <a:buNone/>
            </a:pPr>
            <a:r>
              <a:rPr lang="en-GB" b="1" dirty="0">
                <a:latin typeface="Calibri" pitchFamily="34" charset="0"/>
                <a:cs typeface="Arial" charset="0"/>
              </a:rPr>
              <a:t>2.) En la red local</a:t>
            </a:r>
          </a:p>
          <a:p>
            <a:pPr eaLnBrk="1" hangingPunct="1">
              <a:buFontTx/>
              <a:buNone/>
            </a:pPr>
            <a:endParaRPr lang="en-GB" sz="3500" b="1" dirty="0">
              <a:latin typeface="Calibri" pitchFamily="34" charset="0"/>
              <a:cs typeface="Arial" charset="0"/>
            </a:endParaRPr>
          </a:p>
          <a:p>
            <a:pPr eaLnBrk="1" hangingPunct="1">
              <a:buFontTx/>
              <a:buNone/>
            </a:pPr>
            <a:endParaRPr lang="en-GB" b="1" dirty="0">
              <a:latin typeface="Calibri" pitchFamily="34" charset="0"/>
              <a:cs typeface="Arial" charset="0"/>
            </a:endParaRPr>
          </a:p>
          <a:p>
            <a:pPr>
              <a:buNone/>
            </a:pPr>
            <a:endParaRPr lang="en-GB" b="1" dirty="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3889324" y="2952750"/>
            <a:ext cx="5017819" cy="3352426"/>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48</a:t>
            </a:fld>
            <a:endParaRPr lang="en-US" altLang="en-US" sz="1200" dirty="0">
              <a:solidFill>
                <a:srgbClr val="898989"/>
              </a:solidFill>
            </a:endParaRPr>
          </a:p>
        </p:txBody>
      </p:sp>
    </p:spTree>
    <p:extLst>
      <p:ext uri="{BB962C8B-B14F-4D97-AF65-F5344CB8AC3E}">
        <p14:creationId xmlns:p14="http://schemas.microsoft.com/office/powerpoint/2010/main" val="7536477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eaLnBrk="1" hangingPunct="1"/>
            <a:r>
              <a:rPr lang="en-GB" b="1" dirty="0">
                <a:solidFill>
                  <a:schemeClr val="accent1">
                    <a:lumMod val="25000"/>
                  </a:schemeClr>
                </a:solidFill>
                <a:latin typeface="Calibri" pitchFamily="34" charset="0"/>
              </a:rPr>
              <a:t>Direcciones IP</a:t>
            </a:r>
            <a:endParaRPr lang="en-US" b="1" dirty="0">
              <a:solidFill>
                <a:schemeClr val="accent1">
                  <a:lumMod val="25000"/>
                </a:schemeClr>
              </a:solidFill>
              <a:latin typeface="Calibri" pitchFamily="34" charset="0"/>
            </a:endParaRPr>
          </a:p>
        </p:txBody>
      </p:sp>
      <p:sp>
        <p:nvSpPr>
          <p:cNvPr id="174083" name="Text Box 3"/>
          <p:cNvSpPr txBox="1">
            <a:spLocks noChangeArrowheads="1"/>
          </p:cNvSpPr>
          <p:nvPr/>
        </p:nvSpPr>
        <p:spPr bwMode="auto">
          <a:xfrm>
            <a:off x="381000" y="990600"/>
            <a:ext cx="8386762" cy="830997"/>
          </a:xfrm>
          <a:prstGeom prst="rect">
            <a:avLst/>
          </a:prstGeom>
          <a:solidFill>
            <a:srgbClr val="FF0000"/>
          </a:solidFill>
          <a:ln w="9525">
            <a:noFill/>
            <a:miter lim="800000"/>
            <a:headEnd/>
            <a:tailEnd/>
          </a:ln>
        </p:spPr>
        <p:txBody>
          <a:bodyPr>
            <a:spAutoFit/>
          </a:bodyPr>
          <a:lstStyle/>
          <a:p>
            <a:pPr algn="ctr" eaLnBrk="0" hangingPunct="0">
              <a:spcBef>
                <a:spcPct val="50000"/>
              </a:spcBef>
            </a:pPr>
            <a:r>
              <a:rPr lang="en-GB" sz="4800" b="1">
                <a:solidFill>
                  <a:schemeClr val="bg1"/>
                </a:solidFill>
                <a:latin typeface="Calibri" pitchFamily="34" charset="0"/>
              </a:rPr>
              <a:t>WARNING</a:t>
            </a:r>
            <a:endParaRPr lang="en-US" sz="4800" b="1">
              <a:solidFill>
                <a:schemeClr val="bg1"/>
              </a:solidFill>
              <a:latin typeface="Calibri" pitchFamily="34" charset="0"/>
            </a:endParaRPr>
          </a:p>
        </p:txBody>
      </p:sp>
      <p:sp>
        <p:nvSpPr>
          <p:cNvPr id="174084" name="Text Box 4"/>
          <p:cNvSpPr txBox="1">
            <a:spLocks noChangeArrowheads="1"/>
          </p:cNvSpPr>
          <p:nvPr/>
        </p:nvSpPr>
        <p:spPr bwMode="auto">
          <a:xfrm>
            <a:off x="395288" y="1981201"/>
            <a:ext cx="8385175" cy="4401205"/>
          </a:xfrm>
          <a:prstGeom prst="rect">
            <a:avLst/>
          </a:prstGeom>
          <a:noFill/>
          <a:ln w="9525">
            <a:noFill/>
            <a:miter lim="800000"/>
            <a:headEnd/>
            <a:tailEnd/>
          </a:ln>
        </p:spPr>
        <p:txBody>
          <a:bodyPr wrap="square">
            <a:spAutoFit/>
          </a:bodyPr>
          <a:lstStyle/>
          <a:p>
            <a:r>
              <a:rPr lang="en-US" sz="2800"/>
              <a:t>Una dirección IP no es siempre un método preciso de identificación – </a:t>
            </a:r>
          </a:p>
          <a:p>
            <a:r>
              <a:rPr lang="en-US" sz="2800"/>
              <a:t> </a:t>
            </a:r>
          </a:p>
          <a:p>
            <a:r>
              <a:rPr lang="en-US" sz="2800"/>
              <a:t>Las direcciones IP DEBEN dividirse en dos categorías: </a:t>
            </a:r>
          </a:p>
          <a:p>
            <a:r>
              <a:rPr lang="en-US" sz="2800"/>
              <a:t> </a:t>
            </a:r>
          </a:p>
          <a:p>
            <a:r>
              <a:rPr lang="en-US" sz="2800">
                <a:solidFill>
                  <a:srgbClr val="FF0000"/>
                </a:solidFill>
              </a:rPr>
              <a:t>ESTÁTICA</a:t>
            </a:r>
            <a:r>
              <a:rPr lang="en-US" sz="2800"/>
              <a:t> – siempre debe ser la misma </a:t>
            </a:r>
          </a:p>
          <a:p>
            <a:r>
              <a:rPr lang="en-US" sz="2800">
                <a:solidFill>
                  <a:srgbClr val="00B050"/>
                </a:solidFill>
              </a:rPr>
              <a:t>DINÁMICA</a:t>
            </a:r>
            <a:r>
              <a:rPr lang="en-US" sz="2800"/>
              <a:t> – debe variar cada vez que se conecta a la Internet </a:t>
            </a:r>
          </a:p>
          <a:p>
            <a:r>
              <a:rPr lang="en-US" sz="2800"/>
              <a:t>Las horas exactas de acceso a la internet es información esencial incluída la zona horaria. </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49</a:t>
            </a:fld>
            <a:endParaRPr lang="en-US" altLang="en-US" sz="1200" dirty="0">
              <a:solidFill>
                <a:srgbClr val="898989"/>
              </a:solidFill>
            </a:endParaRPr>
          </a:p>
        </p:txBody>
      </p:sp>
    </p:spTree>
    <p:custDataLst>
      <p:tags r:id="rId1"/>
    </p:custDataLst>
    <p:extLst>
      <p:ext uri="{BB962C8B-B14F-4D97-AF65-F5344CB8AC3E}">
        <p14:creationId xmlns:p14="http://schemas.microsoft.com/office/powerpoint/2010/main" val="21966534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408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408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animBg="1"/>
      <p:bldP spid="17408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fontScale="70000" lnSpcReduction="20000"/>
          </a:bodyPr>
          <a:lstStyle/>
          <a:p>
            <a:pPr marL="0" indent="0">
              <a:buNone/>
            </a:pPr>
            <a:r>
              <a:rPr lang="en-US"/>
              <a:t>Los participantes podrán realizar lo siguiente al final de la sesión: </a:t>
            </a:r>
          </a:p>
          <a:p>
            <a:pPr marL="0" indent="0">
              <a:buNone/>
            </a:pPr>
            <a:endParaRPr lang="en-US"/>
          </a:p>
          <a:p>
            <a:pPr lvl="0"/>
            <a:r>
              <a:rPr lang="en-US"/>
              <a:t>Identificar los distintos sistemas operativos de ordenadores personales</a:t>
            </a:r>
          </a:p>
          <a:p>
            <a:pPr lvl="0"/>
            <a:r>
              <a:rPr lang="en-US"/>
              <a:t>Explicar los elementos básicos de como funcionan las redes de información </a:t>
            </a:r>
          </a:p>
          <a:p>
            <a:pPr lvl="0"/>
            <a:r>
              <a:rPr lang="en-US"/>
              <a:t>Describir las funciones de la Internet </a:t>
            </a:r>
          </a:p>
          <a:p>
            <a:pPr lvl="0"/>
            <a:r>
              <a:rPr lang="en-US"/>
              <a:t>Identificar por lo menos las 5 aplicaciones principales de la internet</a:t>
            </a:r>
          </a:p>
          <a:p>
            <a:pPr lvl="0"/>
            <a:r>
              <a:rPr lang="en-US"/>
              <a:t>Explicar como se desarrolló la internet desde su comienzo hasta nuestros días </a:t>
            </a:r>
          </a:p>
          <a:p>
            <a:pPr lvl="0"/>
            <a:r>
              <a:rPr lang="en-US"/>
              <a:t>Diferenciar entre las distintas aplicaciones de internet </a:t>
            </a:r>
          </a:p>
          <a:p>
            <a:pPr lvl="0"/>
            <a:r>
              <a:rPr lang="en-US"/>
              <a:t>Describir la diferencia entre </a:t>
            </a:r>
            <a:r>
              <a:rPr lang="en-US" i="1"/>
              <a:t>Darknet </a:t>
            </a:r>
            <a:r>
              <a:rPr lang="en-US"/>
              <a:t>y</a:t>
            </a:r>
            <a:r>
              <a:rPr lang="en-US" i="1"/>
              <a:t> Deepweb</a:t>
            </a:r>
            <a:r>
              <a:rPr lang="en-US"/>
              <a:t> </a:t>
            </a:r>
          </a:p>
          <a:p>
            <a:pPr lvl="0"/>
            <a:r>
              <a:rPr lang="en-US"/>
              <a:t>Explicar los elementos básicos de las monedas virtuales </a:t>
            </a:r>
          </a:p>
          <a:p>
            <a:pPr lvl="0"/>
            <a:r>
              <a:rPr lang="en-US"/>
              <a:t>Identificar como los delincuentes usan varias aplicaciones de internet </a:t>
            </a:r>
          </a:p>
          <a:p>
            <a:pPr>
              <a:buFont typeface="Arial"/>
              <a:buChar char="•"/>
            </a:pPr>
            <a:endParaRPr lang="en-US" sz="2600" dirty="0"/>
          </a:p>
          <a:p>
            <a:pPr>
              <a:buFont typeface="Arial"/>
              <a:buChar char="•"/>
            </a:pPr>
            <a:endParaRPr lang="en-US" sz="2600" dirty="0"/>
          </a:p>
          <a:p>
            <a:pPr>
              <a:buFont typeface="Arial"/>
              <a:buChar char="•"/>
            </a:pPr>
            <a:endParaRPr lang="en-US" sz="2600" dirty="0"/>
          </a:p>
        </p:txBody>
      </p:sp>
      <p:sp>
        <p:nvSpPr>
          <p:cNvPr id="4" name="Title 1"/>
          <p:cNvSpPr>
            <a:spLocks noGrp="1"/>
          </p:cNvSpPr>
          <p:nvPr>
            <p:ph type="title"/>
          </p:nvPr>
        </p:nvSpPr>
        <p:spPr>
          <a:xfrm>
            <a:off x="457200" y="274638"/>
            <a:ext cx="8229600" cy="773266"/>
          </a:xfrm>
        </p:spPr>
        <p:txBody>
          <a:bodyPr/>
          <a:lstStyle/>
          <a:p>
            <a:r>
              <a:rPr lang="en-US" b="1" dirty="0"/>
              <a:t>Objetivos de la sesión</a:t>
            </a:r>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a:t>
            </a:fld>
            <a:endParaRPr lang="en-US" altLang="en-US" sz="1200" dirty="0">
              <a:solidFill>
                <a:srgbClr val="898989"/>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eaLnBrk="1" hangingPunct="1"/>
            <a:r>
              <a:rPr lang="en-GB" b="1" dirty="0">
                <a:solidFill>
                  <a:schemeClr val="accent1">
                    <a:lumMod val="25000"/>
                  </a:schemeClr>
                </a:solidFill>
                <a:latin typeface="Calibri" pitchFamily="34" charset="0"/>
              </a:rPr>
              <a:t>Direcciones IP</a:t>
            </a:r>
            <a:endParaRPr lang="en-US" b="1" dirty="0">
              <a:solidFill>
                <a:schemeClr val="accent1">
                  <a:lumMod val="25000"/>
                </a:schemeClr>
              </a:solidFill>
              <a:latin typeface="Calibri" pitchFamily="34" charset="0"/>
            </a:endParaRPr>
          </a:p>
        </p:txBody>
      </p:sp>
      <p:sp>
        <p:nvSpPr>
          <p:cNvPr id="174084" name="Text Box 4"/>
          <p:cNvSpPr txBox="1">
            <a:spLocks noChangeArrowheads="1"/>
          </p:cNvSpPr>
          <p:nvPr/>
        </p:nvSpPr>
        <p:spPr bwMode="auto">
          <a:xfrm>
            <a:off x="409575" y="1175504"/>
            <a:ext cx="8385175" cy="5447645"/>
          </a:xfrm>
          <a:prstGeom prst="rect">
            <a:avLst/>
          </a:prstGeom>
          <a:noFill/>
          <a:ln w="9525">
            <a:noFill/>
            <a:miter lim="800000"/>
            <a:headEnd/>
            <a:tailEnd/>
          </a:ln>
        </p:spPr>
        <p:txBody>
          <a:bodyPr wrap="square">
            <a:spAutoFit/>
          </a:bodyPr>
          <a:lstStyle/>
          <a:p>
            <a:r>
              <a:rPr lang="en-US" sz="2400"/>
              <a:t>¿</a:t>
            </a:r>
            <a:r>
              <a:rPr lang="nb-NO" sz="2400"/>
              <a:t>Qué podemos aprender de una dirección IP? </a:t>
            </a:r>
          </a:p>
          <a:p>
            <a:endParaRPr lang="en-US" sz="2400"/>
          </a:p>
          <a:p>
            <a:pPr marL="342900" lvl="0" indent="-342900" algn="just">
              <a:buFont typeface="Arial" panose="020B0604020202020204" pitchFamily="34" charset="0"/>
              <a:buChar char="•"/>
            </a:pPr>
            <a:r>
              <a:rPr lang="nb-NO" sz="2400"/>
              <a:t>La empresa es la propietaria de la dirección IP pública (por ejemplo un Proveedor de Servicio de Internet (ISP) </a:t>
            </a:r>
            <a:endParaRPr lang="en-US" sz="2400"/>
          </a:p>
          <a:p>
            <a:pPr marL="342900" lvl="0" indent="-342900" algn="just">
              <a:buFont typeface="Arial" panose="020B0604020202020204" pitchFamily="34" charset="0"/>
              <a:buChar char="•"/>
            </a:pPr>
            <a:r>
              <a:rPr lang="nb-NO" sz="2400"/>
              <a:t>En base a la legislación promulgada sobre la retención de datos en su sitio el ISP mantiene los registros sobre que dirección IP y puerto se asigna a que subscriptor en un deteminado momento de tiempo. </a:t>
            </a:r>
            <a:endParaRPr lang="en-US" sz="2400"/>
          </a:p>
          <a:p>
            <a:pPr marL="342900" lvl="0" indent="-342900" algn="just">
              <a:buFont typeface="Arial" panose="020B0604020202020204" pitchFamily="34" charset="0"/>
              <a:buChar char="•"/>
            </a:pPr>
            <a:r>
              <a:rPr lang="nb-NO" sz="2400"/>
              <a:t>Cuando solicita esta información de los ISP, se debe proporcionar la dirección IP correcta, número de puerto (si está disponible), fecha, hora y zona horaria.</a:t>
            </a:r>
            <a:endParaRPr lang="en-US" sz="2400"/>
          </a:p>
          <a:p>
            <a:pPr marL="342900" lvl="0" indent="-342900" algn="just">
              <a:buFont typeface="Arial" panose="020B0604020202020204" pitchFamily="34" charset="0"/>
              <a:buChar char="•"/>
            </a:pPr>
            <a:r>
              <a:rPr lang="nb-NO" sz="2400"/>
              <a:t>No es imprescindible que la dirección del suscriptor sea la ubicación física de la Internet. </a:t>
            </a:r>
            <a:endParaRPr lang="en-US" sz="2400"/>
          </a:p>
          <a:p>
            <a:pPr algn="just" eaLnBrk="0" hangingPunct="0">
              <a:spcBef>
                <a:spcPct val="50000"/>
              </a:spcBef>
            </a:pPr>
            <a:endParaRPr lang="en-US" sz="2400" b="1" u="sng"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50</a:t>
            </a:fld>
            <a:endParaRPr lang="en-US" altLang="en-US" sz="1200" dirty="0">
              <a:solidFill>
                <a:srgbClr val="898989"/>
              </a:solidFill>
            </a:endParaRPr>
          </a:p>
        </p:txBody>
      </p:sp>
    </p:spTree>
    <p:custDataLst>
      <p:tags r:id="rId1"/>
    </p:custDataLst>
    <p:extLst>
      <p:ext uri="{BB962C8B-B14F-4D97-AF65-F5344CB8AC3E}">
        <p14:creationId xmlns:p14="http://schemas.microsoft.com/office/powerpoint/2010/main" val="7734959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1" nodeType="clickEffect">
                                  <p:stCondLst>
                                    <p:cond delay="0"/>
                                  </p:stCondLst>
                                  <p:childTnLst>
                                    <p:set>
                                      <p:cBhvr>
                                        <p:cTn id="34"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17408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build="p"/>
      <p:bldP spid="174084" grpId="1"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33350" y="0"/>
            <a:ext cx="8564563" cy="1143000"/>
          </a:xfrm>
          <a:noFill/>
        </p:spPr>
        <p:txBody>
          <a:bodyPr>
            <a:normAutofit fontScale="90000"/>
          </a:bodyPr>
          <a:lstStyle/>
          <a:p>
            <a:pPr eaLnBrk="1" hangingPunct="1"/>
            <a:r>
              <a:rPr lang="en-GB" b="1" dirty="0">
                <a:solidFill>
                  <a:schemeClr val="accent1">
                    <a:lumMod val="25000"/>
                  </a:schemeClr>
                </a:solidFill>
                <a:latin typeface="Calibri" pitchFamily="34" charset="0"/>
                <a:cs typeface="Arial" charset="0"/>
              </a:rPr>
              <a:t>Sistema de Nombres de Dominio (DNS)</a:t>
            </a:r>
          </a:p>
        </p:txBody>
      </p:sp>
      <p:sp>
        <p:nvSpPr>
          <p:cNvPr id="69635" name="Rectangle 3"/>
          <p:cNvSpPr>
            <a:spLocks noGrp="1" noChangeArrowheads="1"/>
          </p:cNvSpPr>
          <p:nvPr>
            <p:ph type="body" sz="half" idx="2"/>
          </p:nvPr>
        </p:nvSpPr>
        <p:spPr>
          <a:xfrm>
            <a:off x="627529" y="3650186"/>
            <a:ext cx="8302189" cy="3058401"/>
          </a:xfrm>
          <a:noFill/>
        </p:spPr>
        <p:txBody>
          <a:bodyPr>
            <a:normAutofit fontScale="62500" lnSpcReduction="20000"/>
          </a:bodyPr>
          <a:lstStyle/>
          <a:p>
            <a:pPr marL="0" indent="0">
              <a:buNone/>
            </a:pPr>
            <a:r>
              <a:rPr lang="de-DE"/>
              <a:t> </a:t>
            </a:r>
            <a:endParaRPr lang="en-US"/>
          </a:p>
          <a:p>
            <a:r>
              <a:rPr lang="de-DE"/>
              <a:t>Cada computadora en la Internet necesita tener una dirección de IP </a:t>
            </a:r>
            <a:endParaRPr lang="en-US"/>
          </a:p>
          <a:p>
            <a:r>
              <a:rPr lang="de-DE"/>
              <a:t>Estas direcciones IP no son fáciles de recordar </a:t>
            </a:r>
            <a:endParaRPr lang="en-US"/>
          </a:p>
          <a:p>
            <a:r>
              <a:rPr lang="de-DE"/>
              <a:t>Los servidores web típicamente ofrecen su información en ciertos dominios, por ejemplo los servidores web Google en el dominio google.com.</a:t>
            </a:r>
            <a:endParaRPr lang="en-US"/>
          </a:p>
          <a:p>
            <a:r>
              <a:rPr lang="de-DE"/>
              <a:t>No obstante, otro ordenador en le Internet no puede solicitar los datos de un dominio.   Solo puede solicitar datos de una dirección IP . </a:t>
            </a:r>
            <a:endParaRPr lang="en-US"/>
          </a:p>
          <a:p>
            <a:r>
              <a:rPr lang="de-DE"/>
              <a:t>El Sistema de Nombre del Dominio (DNS) se creó para fácilmente resolver los nombres de dominio de las direcciones IP</a:t>
            </a:r>
            <a:endParaRPr lang="en-US"/>
          </a:p>
        </p:txBody>
      </p:sp>
      <p:pic>
        <p:nvPicPr>
          <p:cNvPr id="3" name="Bild 2"/>
          <p:cNvPicPr>
            <a:picLocks noChangeAspect="1"/>
          </p:cNvPicPr>
          <p:nvPr/>
        </p:nvPicPr>
        <p:blipFill>
          <a:blip r:embed="rId3"/>
          <a:stretch>
            <a:fillRect/>
          </a:stretch>
        </p:blipFill>
        <p:spPr>
          <a:xfrm>
            <a:off x="2016312" y="914400"/>
            <a:ext cx="5080747" cy="273578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51</a:t>
            </a:fld>
            <a:endParaRPr lang="en-US" altLang="en-US" sz="1200" dirty="0">
              <a:solidFill>
                <a:srgbClr val="898989"/>
              </a:solidFill>
            </a:endParaRPr>
          </a:p>
        </p:txBody>
      </p:sp>
    </p:spTree>
    <p:extLst>
      <p:ext uri="{BB962C8B-B14F-4D97-AF65-F5344CB8AC3E}">
        <p14:creationId xmlns:p14="http://schemas.microsoft.com/office/powerpoint/2010/main" val="14139859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Información Whois</a:t>
            </a:r>
          </a:p>
        </p:txBody>
      </p:sp>
      <p:sp>
        <p:nvSpPr>
          <p:cNvPr id="69635" name="Rectangle 3"/>
          <p:cNvSpPr>
            <a:spLocks noGrp="1" noChangeArrowheads="1"/>
          </p:cNvSpPr>
          <p:nvPr>
            <p:ph type="body" sz="half" idx="2"/>
          </p:nvPr>
        </p:nvSpPr>
        <p:spPr>
          <a:xfrm>
            <a:off x="1" y="3231776"/>
            <a:ext cx="8929718" cy="3476811"/>
          </a:xfrm>
          <a:noFill/>
        </p:spPr>
        <p:txBody>
          <a:bodyPr>
            <a:noAutofit/>
          </a:bodyPr>
          <a:lstStyle/>
          <a:p>
            <a:pPr lvl="0"/>
            <a:r>
              <a:rPr lang="en-GB" sz="2400"/>
              <a:t>Puede usar los servicios </a:t>
            </a:r>
            <a:r>
              <a:rPr lang="en-GB" sz="2400" b="1"/>
              <a:t>Whois</a:t>
            </a:r>
            <a:r>
              <a:rPr lang="en-GB" sz="2400"/>
              <a:t> para identificar el propietario de un nombre de dominio o el ISP para ciertas direcciones de IP. </a:t>
            </a:r>
            <a:endParaRPr lang="en-US" sz="2400"/>
          </a:p>
          <a:p>
            <a:pPr lvl="0"/>
            <a:r>
              <a:rPr lang="en-GB" sz="2400"/>
              <a:t>La información </a:t>
            </a:r>
            <a:r>
              <a:rPr lang="en-GB" sz="2400" b="1"/>
              <a:t>Whoi</a:t>
            </a:r>
            <a:r>
              <a:rPr lang="en-GB" sz="2400"/>
              <a:t>s para los dominios incluyen los datos sobre el registrador, el solicitante, las fechas de registro, como también los detalles de contactos administrativos y técnicos</a:t>
            </a:r>
            <a:endParaRPr lang="en-US" sz="2400"/>
          </a:p>
          <a:p>
            <a:pPr lvl="0"/>
            <a:r>
              <a:rPr lang="en-GB" sz="2400"/>
              <a:t>Hasta la fecha, la información </a:t>
            </a:r>
            <a:r>
              <a:rPr lang="en-GB" sz="2400" b="1"/>
              <a:t>Whois </a:t>
            </a:r>
            <a:r>
              <a:rPr lang="en-GB" sz="2400"/>
              <a:t>para las direcciones IP incluye los datos sobre la compañía propietaria/administradora y los detalles de contacto administrativos y técnicos. </a:t>
            </a:r>
            <a:endParaRPr lang="en-US" sz="2400"/>
          </a:p>
        </p:txBody>
      </p:sp>
      <p:pic>
        <p:nvPicPr>
          <p:cNvPr id="2" name="Bild 1"/>
          <p:cNvPicPr>
            <a:picLocks noChangeAspect="1"/>
          </p:cNvPicPr>
          <p:nvPr/>
        </p:nvPicPr>
        <p:blipFill>
          <a:blip r:embed="rId3"/>
          <a:stretch>
            <a:fillRect/>
          </a:stretch>
        </p:blipFill>
        <p:spPr>
          <a:xfrm>
            <a:off x="1905000" y="996576"/>
            <a:ext cx="5334000" cy="223520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52</a:t>
            </a:fld>
            <a:endParaRPr lang="en-US" altLang="en-US" sz="1200" dirty="0">
              <a:solidFill>
                <a:srgbClr val="898989"/>
              </a:solidFill>
            </a:endParaRPr>
          </a:p>
        </p:txBody>
      </p:sp>
    </p:spTree>
    <p:extLst>
      <p:ext uri="{BB962C8B-B14F-4D97-AF65-F5344CB8AC3E}">
        <p14:creationId xmlns:p14="http://schemas.microsoft.com/office/powerpoint/2010/main" val="23534108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356" b="5369"/>
          <a:stretch/>
        </p:blipFill>
        <p:spPr bwMode="auto">
          <a:xfrm>
            <a:off x="489332" y="19050"/>
            <a:ext cx="8054167" cy="6832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53</a:t>
            </a:fld>
            <a:endParaRPr lang="en-US" altLang="en-US" sz="1200" dirty="0">
              <a:solidFill>
                <a:srgbClr val="898989"/>
              </a:solidFill>
            </a:endParaRPr>
          </a:p>
        </p:txBody>
      </p:sp>
    </p:spTree>
    <p:extLst>
      <p:ext uri="{BB962C8B-B14F-4D97-AF65-F5344CB8AC3E}">
        <p14:creationId xmlns:p14="http://schemas.microsoft.com/office/powerpoint/2010/main" val="75861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a:solidFill>
                  <a:schemeClr val="accent1">
                    <a:lumMod val="25000"/>
                  </a:schemeClr>
                </a:solidFill>
                <a:latin typeface="Calibri" pitchFamily="34" charset="0"/>
                <a:cs typeface="Arial" charset="0"/>
              </a:rPr>
              <a:t>Geolocalización basada en IP</a:t>
            </a:r>
          </a:p>
        </p:txBody>
      </p:sp>
      <p:sp>
        <p:nvSpPr>
          <p:cNvPr id="69635" name="Rectangle 3"/>
          <p:cNvSpPr>
            <a:spLocks noGrp="1" noChangeArrowheads="1"/>
          </p:cNvSpPr>
          <p:nvPr>
            <p:ph type="body" sz="half" idx="2"/>
          </p:nvPr>
        </p:nvSpPr>
        <p:spPr>
          <a:xfrm>
            <a:off x="4650474" y="1500174"/>
            <a:ext cx="4279244" cy="4281486"/>
          </a:xfrm>
          <a:noFill/>
        </p:spPr>
        <p:txBody>
          <a:bodyPr>
            <a:normAutofit fontScale="77500" lnSpcReduction="20000"/>
          </a:bodyPr>
          <a:lstStyle/>
          <a:p>
            <a:pPr lvl="0"/>
            <a:r>
              <a:rPr lang="en-GB"/>
              <a:t>Las direcciones IP pueden asignarse a una área específica usando los servicios de </a:t>
            </a:r>
            <a:r>
              <a:rPr lang="en-GB" b="1"/>
              <a:t>geolocalización IP</a:t>
            </a:r>
            <a:r>
              <a:rPr lang="en-GB"/>
              <a:t> </a:t>
            </a:r>
            <a:endParaRPr lang="en-US"/>
          </a:p>
          <a:p>
            <a:pPr lvl="0"/>
            <a:r>
              <a:rPr lang="en-GB"/>
              <a:t>Esto </a:t>
            </a:r>
            <a:r>
              <a:rPr lang="en-GB" b="1" u="sng"/>
              <a:t>puede</a:t>
            </a:r>
            <a:r>
              <a:rPr lang="en-GB"/>
              <a:t> ofrecer una indicación sobre la ubicación física del subscriptor usando la dirección IP </a:t>
            </a:r>
            <a:endParaRPr lang="en-US"/>
          </a:p>
          <a:p>
            <a:pPr lvl="0"/>
            <a:r>
              <a:rPr lang="en-GB"/>
              <a:t>No obstante, la geolocalización IP no es exacta y puede facilmente ser una broma </a:t>
            </a:r>
            <a:endParaRPr lang="en-US"/>
          </a:p>
          <a:p>
            <a:pPr>
              <a:buNone/>
            </a:pPr>
            <a:endParaRPr lang="en-GB" b="1" dirty="0">
              <a:latin typeface="Calibri" pitchFamily="34" charset="0"/>
              <a:cs typeface="Arial" charset="0"/>
            </a:endParaRPr>
          </a:p>
        </p:txBody>
      </p:sp>
      <p:pic>
        <p:nvPicPr>
          <p:cNvPr id="4" name="Bild 3"/>
          <p:cNvPicPr>
            <a:picLocks noChangeAspect="1"/>
          </p:cNvPicPr>
          <p:nvPr/>
        </p:nvPicPr>
        <p:blipFill>
          <a:blip r:embed="rId3"/>
          <a:stretch>
            <a:fillRect/>
          </a:stretch>
        </p:blipFill>
        <p:spPr>
          <a:xfrm>
            <a:off x="498195" y="1359648"/>
            <a:ext cx="3847353" cy="5211298"/>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54</a:t>
            </a:fld>
            <a:endParaRPr lang="en-US" altLang="en-US" sz="1200" dirty="0">
              <a:solidFill>
                <a:srgbClr val="898989"/>
              </a:solidFill>
            </a:endParaRPr>
          </a:p>
        </p:txBody>
      </p:sp>
    </p:spTree>
    <p:extLst>
      <p:ext uri="{BB962C8B-B14F-4D97-AF65-F5344CB8AC3E}">
        <p14:creationId xmlns:p14="http://schemas.microsoft.com/office/powerpoint/2010/main" val="2458282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68313" y="0"/>
            <a:ext cx="8229600" cy="1143000"/>
          </a:xfrm>
        </p:spPr>
        <p:txBody>
          <a:bodyPr/>
          <a:lstStyle/>
          <a:p>
            <a:r>
              <a:rPr lang="en-GB" b="1"/>
              <a:t>El Futuro de la Internet </a:t>
            </a:r>
          </a:p>
        </p:txBody>
      </p:sp>
      <p:sp>
        <p:nvSpPr>
          <p:cNvPr id="39939" name="Rectangle 3"/>
          <p:cNvSpPr>
            <a:spLocks noGrp="1" noChangeArrowheads="1"/>
          </p:cNvSpPr>
          <p:nvPr>
            <p:ph type="body" idx="1"/>
          </p:nvPr>
        </p:nvSpPr>
        <p:spPr>
          <a:xfrm>
            <a:off x="539749" y="609600"/>
            <a:ext cx="8316383" cy="6248400"/>
          </a:xfrm>
        </p:spPr>
        <p:txBody>
          <a:bodyPr>
            <a:normAutofit fontScale="85000" lnSpcReduction="10000"/>
          </a:bodyPr>
          <a:lstStyle/>
          <a:p>
            <a:pPr marL="0" indent="0">
              <a:buNone/>
            </a:pPr>
            <a:r>
              <a:rPr lang="en-US"/>
              <a:t> </a:t>
            </a:r>
          </a:p>
          <a:p>
            <a:pPr lvl="0"/>
            <a:r>
              <a:rPr lang="de-DE"/>
              <a:t>Hace 15 años atrás no hubieramos podido predecir que dependeríamos tanto en la Internet en la vida real </a:t>
            </a:r>
            <a:endParaRPr lang="en-US"/>
          </a:p>
          <a:p>
            <a:pPr lvl="0"/>
            <a:r>
              <a:rPr lang="de-DE"/>
              <a:t>En ese momento, no podríamos haber sabido como la internet afectaría las investigaciones penales. </a:t>
            </a:r>
            <a:endParaRPr lang="en-US"/>
          </a:p>
          <a:p>
            <a:pPr marL="0" indent="0">
              <a:buNone/>
            </a:pPr>
            <a:r>
              <a:rPr lang="de-DE"/>
              <a:t>Lo que sabemos es: </a:t>
            </a:r>
            <a:endParaRPr lang="en-US"/>
          </a:p>
          <a:p>
            <a:pPr lvl="0"/>
            <a:r>
              <a:rPr lang="de-DE"/>
              <a:t>Que la Banda Ancha continuará a crecer para cumplir con las necesidades de multimedia – Voz sobre protocolo de internet, radio, video, tv</a:t>
            </a:r>
            <a:endParaRPr lang="en-US"/>
          </a:p>
          <a:p>
            <a:pPr lvl="0"/>
            <a:r>
              <a:rPr lang="de-DE"/>
              <a:t>El Comercio continuará a usar la internet – grandes negocios que dependen de ella para realizar trading online, comunicaciones, ventas y servicios </a:t>
            </a:r>
            <a:endParaRPr lang="en-US"/>
          </a:p>
          <a:p>
            <a:pPr lvl="0"/>
            <a:r>
              <a:rPr lang="de-DE"/>
              <a:t>El uso de los servicios de internet inalámbricos está en aumento – Bluetooth, IEEE802.11, y áreas amplias o la “nube“ (Centro de la Ciudad) Modelos Wi-Fi</a:t>
            </a:r>
            <a:endParaRPr lang="en-US"/>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55</a:t>
            </a:fld>
            <a:endParaRPr lang="en-US" altLang="en-US" sz="1200" dirty="0">
              <a:solidFill>
                <a:srgbClr val="898989"/>
              </a:solidFill>
            </a:endParaRPr>
          </a:p>
        </p:txBody>
      </p:sp>
    </p:spTree>
    <p:extLst>
      <p:ext uri="{BB962C8B-B14F-4D97-AF65-F5344CB8AC3E}">
        <p14:creationId xmlns:p14="http://schemas.microsoft.com/office/powerpoint/2010/main" val="22208200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57184" cy="923330"/>
          </a:xfrm>
          <a:prstGeom prst="rect">
            <a:avLst/>
          </a:prstGeom>
          <a:noFill/>
        </p:spPr>
        <p:txBody>
          <a:bodyPr wrap="none" rtlCol="0">
            <a:spAutoFit/>
          </a:bodyPr>
          <a:lstStyle/>
          <a:p>
            <a:r>
              <a:rPr lang="en-GB" sz="5400" b="1" dirty="0"/>
              <a:t>Preguntas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56</a:t>
            </a:fld>
            <a:endParaRPr lang="en-US" altLang="en-US" sz="1200" dirty="0">
              <a:solidFill>
                <a:srgbClr val="898989"/>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en-GB" b="1" dirty="0"/>
              <a:t>Segunda Parte </a:t>
            </a:r>
            <a:br>
              <a:rPr lang="en-GB" b="1" dirty="0"/>
            </a:br>
            <a:r>
              <a:rPr lang="en-GB" b="1" dirty="0"/>
              <a:t>Servicios de internet</a:t>
            </a:r>
            <a:r>
              <a:rPr lang="en-GB" dirty="0"/>
              <a:t> </a:t>
            </a:r>
            <a:endParaRPr lang="en-US"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en-US" altLang="en-US" sz="1200" dirty="0">
              <a:solidFill>
                <a:srgbClr val="898989"/>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Critical Infrastructures</a:t>
            </a:r>
          </a:p>
        </p:txBody>
      </p:sp>
      <p:sp>
        <p:nvSpPr>
          <p:cNvPr id="9219" name="Rectangle 3"/>
          <p:cNvSpPr>
            <a:spLocks noGrp="1" noChangeArrowheads="1"/>
          </p:cNvSpPr>
          <p:nvPr>
            <p:ph type="body" sz="half" idx="2"/>
          </p:nvPr>
        </p:nvSpPr>
        <p:spPr>
          <a:xfrm>
            <a:off x="5638800" y="1981200"/>
            <a:ext cx="3505200" cy="4114800"/>
          </a:xfrm>
        </p:spPr>
        <p:txBody>
          <a:bodyPr>
            <a:normAutofit lnSpcReduction="10000"/>
          </a:bodyPr>
          <a:lstStyle/>
          <a:p>
            <a:r>
              <a:rPr lang="en-US" sz="2400"/>
              <a:t>Gas &amp; Oil Storage/Delivery</a:t>
            </a:r>
          </a:p>
          <a:p>
            <a:r>
              <a:rPr lang="en-US" sz="2400"/>
              <a:t>Water Supply System</a:t>
            </a:r>
          </a:p>
          <a:p>
            <a:r>
              <a:rPr lang="en-US" sz="2400"/>
              <a:t>Banking &amp; Finance</a:t>
            </a:r>
          </a:p>
          <a:p>
            <a:r>
              <a:rPr lang="en-US" sz="2400"/>
              <a:t>Transportation</a:t>
            </a:r>
          </a:p>
          <a:p>
            <a:r>
              <a:rPr lang="en-US" sz="2400"/>
              <a:t>Electrical Energy</a:t>
            </a:r>
          </a:p>
          <a:p>
            <a:r>
              <a:rPr lang="en-US" sz="2400"/>
              <a:t>Telecommunications</a:t>
            </a:r>
          </a:p>
          <a:p>
            <a:r>
              <a:rPr lang="en-US" sz="2400"/>
              <a:t>Emergency Services</a:t>
            </a:r>
          </a:p>
          <a:p>
            <a:r>
              <a:rPr lang="en-US" sz="2400"/>
              <a:t>Government Operations</a:t>
            </a:r>
          </a:p>
        </p:txBody>
      </p:sp>
      <p:pic>
        <p:nvPicPr>
          <p:cNvPr id="9220" name="Picture 4" descr="graphic"/>
          <p:cNvPicPr>
            <a:picLocks noGrp="1" noChangeAspect="1" noChangeArrowheads="1"/>
          </p:cNvPicPr>
          <p:nvPr>
            <p:ph type="clipArt" sz="half" idx="1"/>
          </p:nvPr>
        </p:nvPicPr>
        <p:blipFill>
          <a:blip r:embed="rId3" cstate="print"/>
          <a:srcRect/>
          <a:stretch>
            <a:fillRect/>
          </a:stretch>
        </p:blipFill>
        <p:spPr>
          <a:xfrm>
            <a:off x="0" y="0"/>
            <a:ext cx="9144000" cy="6896100"/>
          </a:xfrm>
          <a:noFill/>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58</a:t>
            </a:fld>
            <a:endParaRPr lang="en-US" altLang="en-US" sz="1200" dirty="0">
              <a:solidFill>
                <a:srgbClr val="898989"/>
              </a:solidFill>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ini15_large">
            <a:hlinkClick r:id="rId2"/>
          </p:cNvPr>
          <p:cNvPicPr>
            <a:picLocks noChangeAspect="1" noChangeArrowheads="1"/>
          </p:cNvPicPr>
          <p:nvPr/>
        </p:nvPicPr>
        <p:blipFill>
          <a:blip r:embed="rId3" cstate="print"/>
          <a:srcRect/>
          <a:stretch>
            <a:fillRect/>
          </a:stretch>
        </p:blipFill>
        <p:spPr bwMode="auto">
          <a:xfrm>
            <a:off x="7164388" y="5354638"/>
            <a:ext cx="1979612" cy="1503362"/>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1077218"/>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WORLD WIDE WEB</a:t>
            </a:r>
            <a:endParaRPr lang="en-U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59</a:t>
            </a:fld>
            <a:endParaRPr lang="en-US" altLang="en-US" sz="1200" dirty="0">
              <a:solidFill>
                <a:srgbClr val="89898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68313" y="285750"/>
            <a:ext cx="8229600" cy="704850"/>
          </a:xfrm>
        </p:spPr>
        <p:txBody>
          <a:bodyPr/>
          <a:lstStyle/>
          <a:p>
            <a:pPr eaLnBrk="1" hangingPunct="1"/>
            <a:r>
              <a:rPr lang="en-GB" b="1" dirty="0">
                <a:solidFill>
                  <a:schemeClr val="accent1">
                    <a:lumMod val="25000"/>
                  </a:schemeClr>
                </a:solidFill>
                <a:latin typeface="Calibri" pitchFamily="34" charset="0"/>
              </a:rPr>
              <a:t>Las últimas palabras famosas </a:t>
            </a:r>
            <a:endParaRPr lang="en-US" b="1" dirty="0">
              <a:solidFill>
                <a:schemeClr val="accent1">
                  <a:lumMod val="25000"/>
                </a:schemeClr>
              </a:solidFill>
              <a:latin typeface="Calibri" pitchFamily="34" charset="0"/>
            </a:endParaRPr>
          </a:p>
        </p:txBody>
      </p:sp>
      <p:sp>
        <p:nvSpPr>
          <p:cNvPr id="4099" name="Rectangle 3"/>
          <p:cNvSpPr>
            <a:spLocks noGrp="1" noChangeArrowheads="1"/>
          </p:cNvSpPr>
          <p:nvPr>
            <p:ph type="body" idx="1"/>
          </p:nvPr>
        </p:nvSpPr>
        <p:spPr>
          <a:xfrm>
            <a:off x="468313" y="1066801"/>
            <a:ext cx="8229600" cy="5170488"/>
          </a:xfrm>
        </p:spPr>
        <p:txBody>
          <a:bodyPr>
            <a:normAutofit fontScale="77500" lnSpcReduction="20000"/>
          </a:bodyPr>
          <a:lstStyle/>
          <a:p>
            <a:pPr marL="0" indent="0">
              <a:buNone/>
            </a:pPr>
            <a:r>
              <a:rPr lang="en-US"/>
              <a:t> </a:t>
            </a:r>
          </a:p>
          <a:p>
            <a:pPr marL="0" indent="0" algn="ctr">
              <a:buNone/>
            </a:pPr>
            <a:r>
              <a:rPr lang="en-US"/>
              <a:t>“Nunca habrá un Mercado para las más de 5 computadoras en el mundo”.</a:t>
            </a:r>
          </a:p>
          <a:p>
            <a:pPr marL="0" indent="0" algn="ctr">
              <a:buNone/>
            </a:pPr>
            <a:r>
              <a:rPr lang="en-US" b="1"/>
              <a:t>Thomas Watson – Presidente de IBM - 1943</a:t>
            </a:r>
            <a:endParaRPr lang="en-US"/>
          </a:p>
          <a:p>
            <a:pPr marL="0" indent="0" algn="ctr">
              <a:buNone/>
            </a:pPr>
            <a:r>
              <a:rPr lang="en-US"/>
              <a:t> </a:t>
            </a:r>
          </a:p>
          <a:p>
            <a:pPr marL="0" indent="0" algn="ctr">
              <a:buNone/>
            </a:pPr>
            <a:r>
              <a:rPr lang="en-US"/>
              <a:t>“Nunca habrá una razón por la cual alguien desearía una computadora en su casa”.</a:t>
            </a:r>
          </a:p>
          <a:p>
            <a:pPr marL="0" indent="0" algn="ctr">
              <a:buNone/>
            </a:pPr>
            <a:r>
              <a:rPr lang="en-US" b="1" i="1"/>
              <a:t>Ken Olson, Fundador de DEC - 1977</a:t>
            </a:r>
            <a:endParaRPr lang="en-US"/>
          </a:p>
          <a:p>
            <a:pPr marL="0" indent="0" algn="ctr">
              <a:buNone/>
            </a:pPr>
            <a:r>
              <a:rPr lang="en-US"/>
              <a:t> </a:t>
            </a:r>
          </a:p>
          <a:p>
            <a:pPr marL="0" indent="0" algn="ctr">
              <a:buNone/>
            </a:pPr>
            <a:r>
              <a:rPr lang="en-US"/>
              <a:t>“Una PC nunca necesitará más de 640K de memoria”.</a:t>
            </a:r>
          </a:p>
          <a:p>
            <a:pPr marL="0" indent="0" algn="ctr">
              <a:buNone/>
            </a:pPr>
            <a:r>
              <a:rPr lang="en-US" b="1"/>
              <a:t>Bill Gates – Fundador de Microsoft -1981</a:t>
            </a:r>
            <a:endParaRPr lang="en-US"/>
          </a:p>
          <a:p>
            <a:pPr eaLnBrk="1" hangingPunct="1">
              <a:buFontTx/>
              <a:buNone/>
            </a:pPr>
            <a:br>
              <a:rPr lang="en-US" b="1" dirty="0">
                <a:latin typeface="Calibri" pitchFamily="34" charset="0"/>
              </a:rPr>
            </a:br>
            <a:br>
              <a:rPr lang="en-US" b="1" dirty="0">
                <a:latin typeface="Calibri" pitchFamily="34" charset="0"/>
              </a:rPr>
            </a:br>
            <a:endParaRPr lang="en-US" sz="2400" b="1" dirty="0">
              <a:latin typeface="Calibri" pitchFamily="34" charset="0"/>
            </a:endParaRP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a:t>
            </a:fld>
            <a:endParaRPr lang="en-US" altLang="en-US" sz="1200" dirty="0">
              <a:solidFill>
                <a:srgbClr val="898989"/>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143000" y="1"/>
            <a:ext cx="6934200" cy="1066800"/>
          </a:xfrm>
        </p:spPr>
        <p:txBody>
          <a:bodyPr/>
          <a:lstStyle/>
          <a:p>
            <a:pPr eaLnBrk="1" hangingPunct="1"/>
            <a:r>
              <a:rPr lang="en-US" b="1" dirty="0">
                <a:solidFill>
                  <a:schemeClr val="accent1">
                    <a:lumMod val="25000"/>
                  </a:schemeClr>
                </a:solidFill>
                <a:latin typeface="Calibri" pitchFamily="34" charset="0"/>
              </a:rPr>
              <a:t>World Wide Web</a:t>
            </a:r>
          </a:p>
        </p:txBody>
      </p:sp>
      <p:sp>
        <p:nvSpPr>
          <p:cNvPr id="161795" name="Rectangle 3"/>
          <p:cNvSpPr>
            <a:spLocks noGrp="1" noChangeArrowheads="1"/>
          </p:cNvSpPr>
          <p:nvPr>
            <p:ph type="body" sz="half" idx="1"/>
          </p:nvPr>
        </p:nvSpPr>
        <p:spPr>
          <a:xfrm>
            <a:off x="304800" y="990600"/>
            <a:ext cx="8305800" cy="3886200"/>
          </a:xfrm>
          <a:noFill/>
        </p:spPr>
        <p:txBody>
          <a:bodyPr>
            <a:normAutofit lnSpcReduction="10000"/>
          </a:bodyPr>
          <a:lstStyle/>
          <a:p>
            <a:pPr lvl="0"/>
            <a:r>
              <a:rPr lang="en-GB"/>
              <a:t>Nació en 1991 cuando cuando sir Tim Berners-Lee creó el Lenguaje de Marcas de Hipertexto (Hyper Text Markup Language o HTML)</a:t>
            </a:r>
            <a:endParaRPr lang="en-US"/>
          </a:p>
          <a:p>
            <a:pPr lvl="0"/>
            <a:r>
              <a:rPr lang="en-GB"/>
              <a:t>HTML proporciona la plataforma para combinar palabras, fotos y sonidos en las páginas web </a:t>
            </a:r>
            <a:endParaRPr lang="en-US"/>
          </a:p>
          <a:p>
            <a:pPr lvl="0"/>
            <a:r>
              <a:rPr lang="en-GB"/>
              <a:t>Las normas de la web creadas por el Consordio de la World Wide Web (W3C) </a:t>
            </a:r>
            <a:endParaRPr lang="en-US"/>
          </a:p>
        </p:txBody>
      </p:sp>
      <p:pic>
        <p:nvPicPr>
          <p:cNvPr id="7" name="Picture 6" descr="bernerslee400.jpg"/>
          <p:cNvPicPr>
            <a:picLocks noChangeAspect="1"/>
          </p:cNvPicPr>
          <p:nvPr/>
        </p:nvPicPr>
        <p:blipFill>
          <a:blip r:embed="rId4" cstate="print"/>
          <a:stretch>
            <a:fillRect/>
          </a:stretch>
        </p:blipFill>
        <p:spPr>
          <a:xfrm>
            <a:off x="6248400" y="4267200"/>
            <a:ext cx="2209800" cy="225952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60</a:t>
            </a:fld>
            <a:endParaRPr lang="en-US" altLang="en-US" sz="1200" dirty="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17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17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361950"/>
            <a:ext cx="8229600" cy="781050"/>
          </a:xfrm>
        </p:spPr>
        <p:txBody>
          <a:bodyPr/>
          <a:lstStyle/>
          <a:p>
            <a:r>
              <a:rPr lang="en-US" b="1"/>
              <a:t>¿</a:t>
            </a:r>
            <a:r>
              <a:rPr lang="en-GB" b="1" dirty="0">
                <a:solidFill>
                  <a:schemeClr val="accent1">
                    <a:lumMod val="25000"/>
                  </a:schemeClr>
                </a:solidFill>
                <a:latin typeface="Calibri" pitchFamily="34" charset="0"/>
              </a:rPr>
              <a:t>Qué es un Protocolo de Transferencia de Hipertexto?</a:t>
            </a:r>
          </a:p>
        </p:txBody>
      </p:sp>
      <p:sp>
        <p:nvSpPr>
          <p:cNvPr id="9219" name="Rectangle 3"/>
          <p:cNvSpPr>
            <a:spLocks noGrp="1" noChangeArrowheads="1"/>
          </p:cNvSpPr>
          <p:nvPr>
            <p:ph type="body" idx="1"/>
          </p:nvPr>
        </p:nvSpPr>
        <p:spPr>
          <a:xfrm>
            <a:off x="457200" y="2209800"/>
            <a:ext cx="8229600" cy="2667000"/>
          </a:xfrm>
        </p:spPr>
        <p:txBody>
          <a:bodyPr/>
          <a:lstStyle/>
          <a:p>
            <a:pPr eaLnBrk="1" hangingPunct="1">
              <a:lnSpc>
                <a:spcPct val="130000"/>
              </a:lnSpc>
              <a:buNone/>
            </a:pPr>
            <a:r>
              <a:rPr lang="en-GB" b="1" dirty="0">
                <a:latin typeface="Calibri" pitchFamily="34" charset="0"/>
              </a:rPr>
              <a:t>	Protocolo de Transferencia de Hipertexto</a:t>
            </a:r>
          </a:p>
          <a:p>
            <a:pPr lvl="0"/>
            <a:r>
              <a:rPr lang="en-GB"/>
              <a:t>El lenguaje común que los navegadores web y los servidores web usan para comunicarse entre ellos en la Internet. </a:t>
            </a:r>
            <a:endParaRPr lang="en-US"/>
          </a:p>
        </p:txBody>
      </p:sp>
      <p:pic>
        <p:nvPicPr>
          <p:cNvPr id="9220" name="Picture 4"/>
          <p:cNvPicPr>
            <a:picLocks noChangeAspect="1" noChangeArrowheads="1"/>
          </p:cNvPicPr>
          <p:nvPr/>
        </p:nvPicPr>
        <p:blipFill>
          <a:blip r:embed="rId2" cstate="print"/>
          <a:srcRect/>
          <a:stretch>
            <a:fillRect/>
          </a:stretch>
        </p:blipFill>
        <p:spPr bwMode="auto">
          <a:xfrm>
            <a:off x="7239000" y="4343400"/>
            <a:ext cx="1463675" cy="2195513"/>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61</a:t>
            </a:fld>
            <a:endParaRPr lang="en-US" altLang="en-US" sz="1200" dirty="0">
              <a:solidFill>
                <a:srgbClr val="898989"/>
              </a:solidFill>
            </a:endParaRPr>
          </a:p>
        </p:txBody>
      </p:sp>
      <p:graphicFrame>
        <p:nvGraphicFramePr>
          <p:cNvPr id="2" name="Table 1">
            <a:extLst>
              <a:ext uri="{FF2B5EF4-FFF2-40B4-BE49-F238E27FC236}">
                <a16:creationId xmlns:a16="http://schemas.microsoft.com/office/drawing/2014/main" id="{F5BBEC42-3CF4-5645-8EE3-6ECAB2485216}"/>
              </a:ext>
            </a:extLst>
          </p:cNvPr>
          <p:cNvGraphicFramePr>
            <a:graphicFrameLocks noGrp="1"/>
          </p:cNvGraphicFramePr>
          <p:nvPr/>
        </p:nvGraphicFramePr>
        <p:xfrm>
          <a:off x="0" y="0"/>
          <a:ext cx="7366000" cy="203200"/>
        </p:xfrm>
        <a:graphic>
          <a:graphicData uri="http://schemas.openxmlformats.org/drawingml/2006/table">
            <a:tbl>
              <a:tblPr>
                <a:tableStyleId>{5C22544A-7EE6-4342-B048-85BDC9FD1C3A}</a:tableStyleId>
              </a:tblPr>
              <a:tblGrid>
                <a:gridCol w="7366000">
                  <a:extLst>
                    <a:ext uri="{9D8B030D-6E8A-4147-A177-3AD203B41FA5}">
                      <a16:colId xmlns:a16="http://schemas.microsoft.com/office/drawing/2014/main" val="1940053862"/>
                    </a:ext>
                  </a:extLst>
                </a:gridCol>
              </a:tblGrid>
              <a:tr h="203200">
                <a:tc>
                  <a:txBody>
                    <a:bodyPr/>
                    <a:lstStyle/>
                    <a:p>
                      <a:pPr algn="l" fontAlgn="b"/>
                      <a:r>
                        <a:rPr lang="en-US" sz="1200" u="none" strike="noStrike">
                          <a:effectLst/>
                        </a:rPr>
                        <a:t>Lenguaje de Marcas de Hipertexto </a:t>
                      </a:r>
                      <a:endParaRPr lang="en-US"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5016465"/>
                  </a:ext>
                </a:extLst>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066800"/>
          </a:xfrm>
        </p:spPr>
        <p:txBody>
          <a:bodyPr/>
          <a:lstStyle/>
          <a:p>
            <a:pPr eaLnBrk="1" hangingPunct="1"/>
            <a:r>
              <a:rPr lang="en-GB" b="1" dirty="0">
                <a:solidFill>
                  <a:schemeClr val="accent1">
                    <a:lumMod val="25000"/>
                  </a:schemeClr>
                </a:solidFill>
                <a:latin typeface="Calibri" pitchFamily="34" charset="0"/>
              </a:rPr>
              <a:t>Solicitud/Respuesta HTTP</a:t>
            </a:r>
          </a:p>
        </p:txBody>
      </p:sp>
      <p:pic>
        <p:nvPicPr>
          <p:cNvPr id="11267" name="Picture 3" descr="server_rack"/>
          <p:cNvPicPr>
            <a:picLocks noChangeAspect="1" noChangeArrowheads="1"/>
          </p:cNvPicPr>
          <p:nvPr/>
        </p:nvPicPr>
        <p:blipFill>
          <a:blip r:embed="rId2" cstate="print"/>
          <a:srcRect/>
          <a:stretch>
            <a:fillRect/>
          </a:stretch>
        </p:blipFill>
        <p:spPr bwMode="auto">
          <a:xfrm>
            <a:off x="6016625" y="1700213"/>
            <a:ext cx="3127375" cy="3673475"/>
          </a:xfrm>
          <a:prstGeom prst="rect">
            <a:avLst/>
          </a:prstGeom>
          <a:noFill/>
          <a:ln w="9525">
            <a:noFill/>
            <a:miter lim="800000"/>
            <a:headEnd/>
            <a:tailEnd/>
          </a:ln>
        </p:spPr>
      </p:pic>
      <p:pic>
        <p:nvPicPr>
          <p:cNvPr id="11268" name="Picture 4" descr="plate02"/>
          <p:cNvPicPr>
            <a:picLocks noChangeAspect="1" noChangeArrowheads="1"/>
          </p:cNvPicPr>
          <p:nvPr/>
        </p:nvPicPr>
        <p:blipFill>
          <a:blip r:embed="rId3" cstate="print"/>
          <a:srcRect/>
          <a:stretch>
            <a:fillRect/>
          </a:stretch>
        </p:blipFill>
        <p:spPr bwMode="auto">
          <a:xfrm>
            <a:off x="0" y="1844675"/>
            <a:ext cx="2857500" cy="3384550"/>
          </a:xfrm>
          <a:prstGeom prst="rect">
            <a:avLst/>
          </a:prstGeom>
          <a:noFill/>
          <a:ln w="9525">
            <a:noFill/>
            <a:miter lim="800000"/>
            <a:headEnd/>
            <a:tailEnd/>
          </a:ln>
        </p:spPr>
      </p:pic>
      <p:pic>
        <p:nvPicPr>
          <p:cNvPr id="169989" name="Picture 5"/>
          <p:cNvPicPr>
            <a:picLocks noChangeAspect="1" noChangeArrowheads="1"/>
          </p:cNvPicPr>
          <p:nvPr/>
        </p:nvPicPr>
        <p:blipFill>
          <a:blip r:embed="rId4" cstate="print"/>
          <a:srcRect/>
          <a:stretch>
            <a:fillRect/>
          </a:stretch>
        </p:blipFill>
        <p:spPr bwMode="auto">
          <a:xfrm>
            <a:off x="2428860" y="1052512"/>
            <a:ext cx="3295665" cy="1590669"/>
          </a:xfrm>
          <a:prstGeom prst="rect">
            <a:avLst/>
          </a:prstGeom>
          <a:noFill/>
          <a:ln w="9525">
            <a:noFill/>
            <a:miter lim="800000"/>
            <a:headEnd/>
            <a:tailEnd/>
          </a:ln>
        </p:spPr>
      </p:pic>
      <p:pic>
        <p:nvPicPr>
          <p:cNvPr id="169990" name="Picture 6"/>
          <p:cNvPicPr>
            <a:picLocks noChangeAspect="1" noChangeArrowheads="1"/>
          </p:cNvPicPr>
          <p:nvPr/>
        </p:nvPicPr>
        <p:blipFill>
          <a:blip r:embed="rId5" cstate="print"/>
          <a:srcRect/>
          <a:stretch>
            <a:fillRect/>
          </a:stretch>
        </p:blipFill>
        <p:spPr bwMode="auto">
          <a:xfrm>
            <a:off x="2714612" y="4643446"/>
            <a:ext cx="3286148" cy="1722430"/>
          </a:xfrm>
          <a:prstGeom prst="rect">
            <a:avLst/>
          </a:prstGeom>
          <a:noFill/>
          <a:ln w="9525">
            <a:noFill/>
            <a:miter lim="800000"/>
            <a:headEnd/>
            <a:tailEnd/>
          </a:ln>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62</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9989"/>
                                        </p:tgtEl>
                                        <p:attrNameLst>
                                          <p:attrName>style.visibility</p:attrName>
                                        </p:attrNameLst>
                                      </p:cBhvr>
                                      <p:to>
                                        <p:strVal val="visible"/>
                                      </p:to>
                                    </p:set>
                                    <p:anim calcmode="lin" valueType="num">
                                      <p:cBhvr additive="base">
                                        <p:cTn id="7" dur="500" fill="hold"/>
                                        <p:tgtEl>
                                          <p:spTgt spid="169989"/>
                                        </p:tgtEl>
                                        <p:attrNameLst>
                                          <p:attrName>ppt_x</p:attrName>
                                        </p:attrNameLst>
                                      </p:cBhvr>
                                      <p:tavLst>
                                        <p:tav tm="0">
                                          <p:val>
                                            <p:strVal val="0-#ppt_w/2"/>
                                          </p:val>
                                        </p:tav>
                                        <p:tav tm="100000">
                                          <p:val>
                                            <p:strVal val="#ppt_x"/>
                                          </p:val>
                                        </p:tav>
                                      </p:tavLst>
                                    </p:anim>
                                    <p:anim calcmode="lin" valueType="num">
                                      <p:cBhvr additive="base">
                                        <p:cTn id="8" dur="500" fill="hold"/>
                                        <p:tgtEl>
                                          <p:spTgt spid="1699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69990"/>
                                        </p:tgtEl>
                                        <p:attrNameLst>
                                          <p:attrName>style.visibility</p:attrName>
                                        </p:attrNameLst>
                                      </p:cBhvr>
                                      <p:to>
                                        <p:strVal val="visible"/>
                                      </p:to>
                                    </p:set>
                                    <p:anim calcmode="lin" valueType="num">
                                      <p:cBhvr additive="base">
                                        <p:cTn id="13" dur="500" fill="hold"/>
                                        <p:tgtEl>
                                          <p:spTgt spid="169990"/>
                                        </p:tgtEl>
                                        <p:attrNameLst>
                                          <p:attrName>ppt_x</p:attrName>
                                        </p:attrNameLst>
                                      </p:cBhvr>
                                      <p:tavLst>
                                        <p:tav tm="0">
                                          <p:val>
                                            <p:strVal val="1+#ppt_w/2"/>
                                          </p:val>
                                        </p:tav>
                                        <p:tav tm="100000">
                                          <p:val>
                                            <p:strVal val="#ppt_x"/>
                                          </p:val>
                                        </p:tav>
                                      </p:tavLst>
                                    </p:anim>
                                    <p:anim calcmode="lin" valueType="num">
                                      <p:cBhvr additive="base">
                                        <p:cTn id="14" dur="500" fill="hold"/>
                                        <p:tgtEl>
                                          <p:spTgt spid="1699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603135"/>
            <a:ext cx="3069285" cy="1569660"/>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NOMBRES DE DOMINIO Y DIRECCIONES IP</a:t>
            </a:r>
            <a:endParaRPr lang="en-U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63</a:t>
            </a:fld>
            <a:endParaRPr lang="en-US" altLang="en-US" sz="1200" dirty="0">
              <a:solidFill>
                <a:srgbClr val="898989"/>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00050" y="19051"/>
            <a:ext cx="9944100" cy="1066800"/>
          </a:xfrm>
        </p:spPr>
        <p:txBody>
          <a:bodyPr/>
          <a:lstStyle/>
          <a:p>
            <a:pPr eaLnBrk="1" hangingPunct="1"/>
            <a:r>
              <a:rPr lang="en-GB" b="1" dirty="0">
                <a:solidFill>
                  <a:schemeClr val="accent1">
                    <a:lumMod val="25000"/>
                  </a:schemeClr>
                </a:solidFill>
                <a:latin typeface="Calibri" pitchFamily="34" charset="0"/>
              </a:rPr>
              <a:t>Localizador Uniforme de Recursos- URL</a:t>
            </a:r>
          </a:p>
        </p:txBody>
      </p:sp>
      <p:sp>
        <p:nvSpPr>
          <p:cNvPr id="13315" name="Text Box 3"/>
          <p:cNvSpPr txBox="1">
            <a:spLocks noChangeArrowheads="1"/>
          </p:cNvSpPr>
          <p:nvPr/>
        </p:nvSpPr>
        <p:spPr bwMode="auto">
          <a:xfrm>
            <a:off x="900113" y="1863725"/>
            <a:ext cx="7177087" cy="579438"/>
          </a:xfrm>
          <a:prstGeom prst="rect">
            <a:avLst/>
          </a:prstGeom>
          <a:noFill/>
          <a:ln w="9525">
            <a:noFill/>
            <a:miter lim="800000"/>
            <a:headEnd/>
            <a:tailEnd/>
          </a:ln>
        </p:spPr>
        <p:txBody>
          <a:bodyPr>
            <a:spAutoFit/>
          </a:bodyPr>
          <a:lstStyle/>
          <a:p>
            <a:pPr algn="ctr">
              <a:spcBef>
                <a:spcPct val="50000"/>
              </a:spcBef>
            </a:pPr>
            <a:r>
              <a:rPr lang="en-GB" sz="3200" b="1" dirty="0">
                <a:solidFill>
                  <a:srgbClr val="FF0000"/>
                </a:solidFill>
              </a:rPr>
              <a:t>http://</a:t>
            </a:r>
            <a:r>
              <a:rPr lang="en-GB" sz="3200" b="1" dirty="0">
                <a:solidFill>
                  <a:schemeClr val="accent2"/>
                </a:solidFill>
              </a:rPr>
              <a:t>www</a:t>
            </a:r>
            <a:r>
              <a:rPr lang="en-GB" sz="3200" b="1" dirty="0">
                <a:solidFill>
                  <a:srgbClr val="FF0000"/>
                </a:solidFill>
              </a:rPr>
              <a:t>.</a:t>
            </a:r>
            <a:r>
              <a:rPr lang="en-GB" sz="3200" b="1" dirty="0" err="1">
                <a:solidFill>
                  <a:srgbClr val="00CC00"/>
                </a:solidFill>
              </a:rPr>
              <a:t>coe</a:t>
            </a:r>
            <a:r>
              <a:rPr lang="en-GB" sz="3200" b="1" dirty="0" err="1">
                <a:solidFill>
                  <a:srgbClr val="FF0000"/>
                </a:solidFill>
              </a:rPr>
              <a:t>.</a:t>
            </a:r>
            <a:r>
              <a:rPr lang="en-GB" sz="3200" b="1" dirty="0" err="1">
                <a:solidFill>
                  <a:srgbClr val="9900FF"/>
                </a:solidFill>
              </a:rPr>
              <a:t>int</a:t>
            </a:r>
            <a:endParaRPr lang="en-GB" sz="3200" b="1" dirty="0">
              <a:solidFill>
                <a:srgbClr val="9900FF"/>
              </a:solidFill>
            </a:endParaRPr>
          </a:p>
        </p:txBody>
      </p:sp>
      <p:sp>
        <p:nvSpPr>
          <p:cNvPr id="13316" name="Text Box 4"/>
          <p:cNvSpPr txBox="1">
            <a:spLocks noChangeArrowheads="1"/>
          </p:cNvSpPr>
          <p:nvPr/>
        </p:nvSpPr>
        <p:spPr bwMode="auto">
          <a:xfrm>
            <a:off x="1836738" y="5194985"/>
            <a:ext cx="2159000" cy="707886"/>
          </a:xfrm>
          <a:prstGeom prst="rect">
            <a:avLst/>
          </a:prstGeom>
          <a:noFill/>
          <a:ln w="9525">
            <a:noFill/>
            <a:miter lim="800000"/>
            <a:headEnd/>
            <a:tailEnd/>
          </a:ln>
        </p:spPr>
        <p:txBody>
          <a:bodyPr>
            <a:spAutoFit/>
          </a:bodyPr>
          <a:lstStyle/>
          <a:p>
            <a:r>
              <a:rPr lang="en-GB" sz="2000" b="1">
                <a:solidFill>
                  <a:srgbClr val="FF9300"/>
                </a:solidFill>
              </a:rPr>
              <a:t>Indica el servidor World Wide Web</a:t>
            </a:r>
            <a:endParaRPr lang="en-US" sz="2000">
              <a:solidFill>
                <a:srgbClr val="FF9300"/>
              </a:solidFill>
            </a:endParaRPr>
          </a:p>
        </p:txBody>
      </p:sp>
      <p:sp>
        <p:nvSpPr>
          <p:cNvPr id="13317" name="Text Box 5"/>
          <p:cNvSpPr txBox="1">
            <a:spLocks noChangeArrowheads="1"/>
          </p:cNvSpPr>
          <p:nvPr/>
        </p:nvSpPr>
        <p:spPr bwMode="auto">
          <a:xfrm>
            <a:off x="179388" y="3141663"/>
            <a:ext cx="2160587" cy="1477328"/>
          </a:xfrm>
          <a:prstGeom prst="rect">
            <a:avLst/>
          </a:prstGeom>
          <a:noFill/>
          <a:ln w="9525">
            <a:noFill/>
            <a:miter lim="800000"/>
            <a:headEnd/>
            <a:tailEnd/>
          </a:ln>
        </p:spPr>
        <p:txBody>
          <a:bodyPr>
            <a:spAutoFit/>
          </a:bodyPr>
          <a:lstStyle/>
          <a:p>
            <a:pPr algn="ctr"/>
            <a:r>
              <a:rPr lang="en-GB" b="1">
                <a:solidFill>
                  <a:srgbClr val="FF40FF"/>
                </a:solidFill>
              </a:rPr>
              <a:t>Indica el proceso de Internet que se utiliza (protocol de transferencia de hipertexto) </a:t>
            </a:r>
            <a:endParaRPr lang="en-US">
              <a:solidFill>
                <a:srgbClr val="FF40FF"/>
              </a:solidFill>
            </a:endParaRPr>
          </a:p>
        </p:txBody>
      </p:sp>
      <p:sp>
        <p:nvSpPr>
          <p:cNvPr id="13318" name="Text Box 6"/>
          <p:cNvSpPr txBox="1">
            <a:spLocks noChangeArrowheads="1"/>
          </p:cNvSpPr>
          <p:nvPr/>
        </p:nvSpPr>
        <p:spPr bwMode="auto">
          <a:xfrm>
            <a:off x="3995738" y="4941888"/>
            <a:ext cx="2808287" cy="923330"/>
          </a:xfrm>
          <a:prstGeom prst="rect">
            <a:avLst/>
          </a:prstGeom>
          <a:noFill/>
          <a:ln w="9525">
            <a:noFill/>
            <a:miter lim="800000"/>
            <a:headEnd/>
            <a:tailEnd/>
          </a:ln>
        </p:spPr>
        <p:txBody>
          <a:bodyPr>
            <a:spAutoFit/>
          </a:bodyPr>
          <a:lstStyle/>
          <a:p>
            <a:pPr algn="ctr"/>
            <a:r>
              <a:rPr lang="en-GB" b="1">
                <a:solidFill>
                  <a:srgbClr val="00B050"/>
                </a:solidFill>
              </a:rPr>
              <a:t>Nombre de dominio – normalmente se basa en el propietario del sitio</a:t>
            </a:r>
            <a:endParaRPr lang="en-US">
              <a:solidFill>
                <a:srgbClr val="00B050"/>
              </a:solidFill>
            </a:endParaRPr>
          </a:p>
        </p:txBody>
      </p:sp>
      <p:sp>
        <p:nvSpPr>
          <p:cNvPr id="13319" name="Text Box 7"/>
          <p:cNvSpPr txBox="1">
            <a:spLocks noChangeArrowheads="1"/>
          </p:cNvSpPr>
          <p:nvPr/>
        </p:nvSpPr>
        <p:spPr bwMode="auto">
          <a:xfrm>
            <a:off x="6407150" y="3141663"/>
            <a:ext cx="2736850" cy="1631216"/>
          </a:xfrm>
          <a:prstGeom prst="rect">
            <a:avLst/>
          </a:prstGeom>
          <a:noFill/>
          <a:ln w="9525">
            <a:noFill/>
            <a:miter lim="800000"/>
            <a:headEnd/>
            <a:tailEnd/>
          </a:ln>
        </p:spPr>
        <p:txBody>
          <a:bodyPr>
            <a:spAutoFit/>
          </a:bodyPr>
          <a:lstStyle/>
          <a:p>
            <a:pPr algn="ctr"/>
            <a:r>
              <a:rPr lang="en-GB" sz="2000" b="1">
                <a:solidFill>
                  <a:srgbClr val="FF40FF"/>
                </a:solidFill>
              </a:rPr>
              <a:t>Indica el nivel de dominio más alto que se utiliza (más frecuentemente con un código de país) </a:t>
            </a:r>
            <a:endParaRPr lang="en-US" sz="2000">
              <a:solidFill>
                <a:srgbClr val="FF40FF"/>
              </a:solidFill>
            </a:endParaRPr>
          </a:p>
        </p:txBody>
      </p:sp>
      <p:sp>
        <p:nvSpPr>
          <p:cNvPr id="13320" name="Line 8"/>
          <p:cNvSpPr>
            <a:spLocks noChangeShapeType="1"/>
          </p:cNvSpPr>
          <p:nvPr/>
        </p:nvSpPr>
        <p:spPr bwMode="auto">
          <a:xfrm flipH="1">
            <a:off x="1547813" y="2345269"/>
            <a:ext cx="1186920" cy="867832"/>
          </a:xfrm>
          <a:prstGeom prst="line">
            <a:avLst/>
          </a:prstGeom>
          <a:noFill/>
          <a:ln w="57150">
            <a:solidFill>
              <a:schemeClr val="tx1"/>
            </a:solidFill>
            <a:round/>
            <a:headEnd/>
            <a:tailEnd type="triangle" w="med" len="med"/>
          </a:ln>
        </p:spPr>
        <p:txBody>
          <a:bodyPr/>
          <a:lstStyle/>
          <a:p>
            <a:endParaRPr lang="en-GB"/>
          </a:p>
        </p:txBody>
      </p:sp>
      <p:sp>
        <p:nvSpPr>
          <p:cNvPr id="13321" name="Line 9"/>
          <p:cNvSpPr>
            <a:spLocks noChangeShapeType="1"/>
          </p:cNvSpPr>
          <p:nvPr/>
        </p:nvSpPr>
        <p:spPr bwMode="auto">
          <a:xfrm flipH="1">
            <a:off x="2987675" y="2420938"/>
            <a:ext cx="1440392" cy="2520950"/>
          </a:xfrm>
          <a:prstGeom prst="line">
            <a:avLst/>
          </a:prstGeom>
          <a:noFill/>
          <a:ln w="57150">
            <a:solidFill>
              <a:schemeClr val="tx1"/>
            </a:solidFill>
            <a:round/>
            <a:headEnd/>
            <a:tailEnd type="triangle" w="med" len="med"/>
          </a:ln>
        </p:spPr>
        <p:txBody>
          <a:bodyPr/>
          <a:lstStyle/>
          <a:p>
            <a:endParaRPr lang="en-GB"/>
          </a:p>
        </p:txBody>
      </p:sp>
      <p:sp>
        <p:nvSpPr>
          <p:cNvPr id="13322" name="Line 10"/>
          <p:cNvSpPr>
            <a:spLocks noChangeShapeType="1"/>
          </p:cNvSpPr>
          <p:nvPr/>
        </p:nvSpPr>
        <p:spPr bwMode="auto">
          <a:xfrm>
            <a:off x="5292725" y="2420938"/>
            <a:ext cx="71438" cy="2520950"/>
          </a:xfrm>
          <a:prstGeom prst="line">
            <a:avLst/>
          </a:prstGeom>
          <a:noFill/>
          <a:ln w="57150">
            <a:solidFill>
              <a:schemeClr val="tx1"/>
            </a:solidFill>
            <a:round/>
            <a:headEnd/>
            <a:tailEnd type="triangle" w="med" len="med"/>
          </a:ln>
        </p:spPr>
        <p:txBody>
          <a:bodyPr/>
          <a:lstStyle/>
          <a:p>
            <a:endParaRPr lang="en-GB"/>
          </a:p>
        </p:txBody>
      </p:sp>
      <p:sp>
        <p:nvSpPr>
          <p:cNvPr id="13323" name="Line 11"/>
          <p:cNvSpPr>
            <a:spLocks noChangeShapeType="1"/>
          </p:cNvSpPr>
          <p:nvPr/>
        </p:nvSpPr>
        <p:spPr bwMode="auto">
          <a:xfrm>
            <a:off x="6273800" y="2345268"/>
            <a:ext cx="1365250" cy="832908"/>
          </a:xfrm>
          <a:prstGeom prst="line">
            <a:avLst/>
          </a:prstGeom>
          <a:noFill/>
          <a:ln w="57150">
            <a:solidFill>
              <a:schemeClr val="tx1"/>
            </a:solidFill>
            <a:round/>
            <a:headEnd/>
            <a:tailEnd type="triangle" w="med" len="me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64</a:t>
            </a:fld>
            <a:endParaRPr lang="en-US" altLang="en-US" sz="1200" dirty="0">
              <a:solidFill>
                <a:srgbClr val="898989"/>
              </a:solidFill>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4213" y="0"/>
            <a:ext cx="7772400" cy="801688"/>
          </a:xfrm>
          <a:noFill/>
        </p:spPr>
        <p:txBody>
          <a:bodyPr/>
          <a:lstStyle/>
          <a:p>
            <a:pPr eaLnBrk="1" hangingPunct="1"/>
            <a:r>
              <a:rPr lang="en-GB" b="1" dirty="0">
                <a:solidFill>
                  <a:schemeClr val="accent1">
                    <a:lumMod val="25000"/>
                  </a:schemeClr>
                </a:solidFill>
                <a:latin typeface="Calibri" pitchFamily="34" charset="0"/>
              </a:rPr>
              <a:t>Explicaciones</a:t>
            </a:r>
          </a:p>
        </p:txBody>
      </p:sp>
      <p:sp>
        <p:nvSpPr>
          <p:cNvPr id="15398" name="Text Box 4"/>
          <p:cNvSpPr txBox="1">
            <a:spLocks noChangeArrowheads="1"/>
          </p:cNvSpPr>
          <p:nvPr/>
        </p:nvSpPr>
        <p:spPr bwMode="auto">
          <a:xfrm>
            <a:off x="381000" y="4267201"/>
            <a:ext cx="8569325" cy="1569660"/>
          </a:xfrm>
          <a:prstGeom prst="rect">
            <a:avLst/>
          </a:prstGeom>
          <a:noFill/>
          <a:ln w="19050">
            <a:solidFill>
              <a:schemeClr val="accent1">
                <a:lumMod val="25000"/>
              </a:schemeClr>
            </a:solidFill>
            <a:miter lim="800000"/>
            <a:headEnd/>
            <a:tailEnd/>
          </a:ln>
        </p:spPr>
        <p:txBody>
          <a:bodyPr wrap="square">
            <a:spAutoFit/>
          </a:bodyPr>
          <a:lstStyle/>
          <a:p>
            <a:pPr eaLnBrk="0" hangingPunct="0"/>
            <a:r>
              <a:rPr lang="en-GB" sz="3200" b="1" dirty="0">
                <a:latin typeface="Calibri" pitchFamily="34" charset="0"/>
              </a:rPr>
              <a:t>IP Address</a:t>
            </a:r>
            <a:r>
              <a:rPr lang="en-GB" sz="2400" b="1" dirty="0">
                <a:latin typeface="Calibri" pitchFamily="34" charset="0"/>
              </a:rPr>
              <a:t>		</a:t>
            </a:r>
            <a:r>
              <a:rPr lang="en-GB" sz="3200" dirty="0">
                <a:latin typeface="Calibri" pitchFamily="34" charset="0"/>
              </a:rPr>
              <a:t> </a:t>
            </a:r>
          </a:p>
          <a:p>
            <a:pPr eaLnBrk="0" hangingPunct="0"/>
            <a:r>
              <a:rPr lang="en-GB" sz="3200" dirty="0">
                <a:latin typeface="Calibri" pitchFamily="34" charset="0"/>
              </a:rPr>
              <a:t>			</a:t>
            </a:r>
            <a:r>
              <a:rPr lang="en-GB" sz="4000" b="1" dirty="0">
                <a:solidFill>
                  <a:srgbClr val="FF0000"/>
                </a:solidFill>
                <a:latin typeface="Calibri" pitchFamily="34" charset="0"/>
              </a:rPr>
              <a:t>   74.125.91.104     </a:t>
            </a:r>
            <a:r>
              <a:rPr lang="en-GB" sz="2400" b="1" dirty="0">
                <a:solidFill>
                  <a:schemeClr val="accent1">
                    <a:lumMod val="25000"/>
                  </a:schemeClr>
                </a:solidFill>
                <a:latin typeface="Calibri" pitchFamily="34" charset="0"/>
              </a:rPr>
              <a:t>                                                                         </a:t>
            </a:r>
            <a:r>
              <a:rPr lang="en-GB" sz="2400" b="1" dirty="0">
                <a:latin typeface="Calibri" pitchFamily="34" charset="0"/>
              </a:rPr>
              <a:t>	 </a:t>
            </a:r>
            <a:endParaRPr lang="en-GB" sz="2400" b="1" dirty="0">
              <a:solidFill>
                <a:srgbClr val="9900FF"/>
              </a:solidFill>
              <a:latin typeface="Calibri" pitchFamily="34" charset="0"/>
            </a:endParaRPr>
          </a:p>
        </p:txBody>
      </p:sp>
      <p:grpSp>
        <p:nvGrpSpPr>
          <p:cNvPr id="2" name="Group 9"/>
          <p:cNvGrpSpPr>
            <a:grpSpLocks/>
          </p:cNvGrpSpPr>
          <p:nvPr/>
        </p:nvGrpSpPr>
        <p:grpSpPr bwMode="auto">
          <a:xfrm>
            <a:off x="209064" y="1066801"/>
            <a:ext cx="8741095" cy="3785877"/>
            <a:chOff x="41" y="335"/>
            <a:chExt cx="5742" cy="3571"/>
          </a:xfrm>
        </p:grpSpPr>
        <p:sp>
          <p:nvSpPr>
            <p:cNvPr id="15393" name="Text Box 10"/>
            <p:cNvSpPr txBox="1">
              <a:spLocks noChangeArrowheads="1"/>
            </p:cNvSpPr>
            <p:nvPr/>
          </p:nvSpPr>
          <p:spPr bwMode="auto">
            <a:xfrm>
              <a:off x="41" y="335"/>
              <a:ext cx="5742" cy="3571"/>
            </a:xfrm>
            <a:prstGeom prst="rect">
              <a:avLst/>
            </a:prstGeom>
            <a:noFill/>
            <a:ln w="9525">
              <a:noFill/>
              <a:miter lim="800000"/>
              <a:headEnd/>
              <a:tailEnd/>
            </a:ln>
          </p:spPr>
          <p:txBody>
            <a:bodyPr wrap="square">
              <a:spAutoFit/>
            </a:bodyPr>
            <a:lstStyle/>
            <a:p>
              <a:pPr eaLnBrk="0" hangingPunct="0"/>
              <a:r>
                <a:rPr lang="en-GB" sz="3200" b="1" dirty="0">
                  <a:latin typeface="Calibri" pitchFamily="34" charset="0"/>
                </a:rPr>
                <a:t>Nombres de dominio</a:t>
              </a:r>
              <a:r>
                <a:rPr lang="en-GB" sz="2400" b="1" dirty="0">
                  <a:latin typeface="Calibri" pitchFamily="34" charset="0"/>
                </a:rPr>
                <a:t>	</a:t>
              </a:r>
            </a:p>
            <a:p>
              <a:pPr eaLnBrk="0" hangingPunct="0"/>
              <a:r>
                <a:rPr lang="en-GB" sz="2400" b="1" dirty="0">
                  <a:solidFill>
                    <a:srgbClr val="FF3300"/>
                  </a:solidFill>
                  <a:latin typeface="Calibri" pitchFamily="34" charset="0"/>
                </a:rPr>
                <a:t>			                  </a:t>
              </a:r>
              <a:r>
                <a:rPr lang="en-GB" sz="2800" b="1" dirty="0" err="1">
                  <a:solidFill>
                    <a:srgbClr val="FF3300"/>
                  </a:solidFill>
                  <a:latin typeface="Calibri" pitchFamily="34" charset="0"/>
                </a:rPr>
                <a:t>www.</a:t>
              </a:r>
              <a:r>
                <a:rPr lang="en-GB" sz="2800" b="1" dirty="0" err="1">
                  <a:solidFill>
                    <a:srgbClr val="33CC33"/>
                  </a:solidFill>
                  <a:latin typeface="Calibri" pitchFamily="34" charset="0"/>
                </a:rPr>
                <a:t>google.</a:t>
              </a:r>
              <a:r>
                <a:rPr lang="en-GB" sz="2800" b="1" dirty="0" err="1">
                  <a:solidFill>
                    <a:schemeClr val="accent2"/>
                  </a:solidFill>
                  <a:latin typeface="Calibri" pitchFamily="34" charset="0"/>
                </a:rPr>
                <a:t>com.</a:t>
              </a:r>
              <a:r>
                <a:rPr lang="en-GB" sz="2800" b="1" dirty="0" err="1">
                  <a:solidFill>
                    <a:srgbClr val="7030A0"/>
                  </a:solidFill>
                  <a:latin typeface="Calibri" pitchFamily="34" charset="0"/>
                </a:rPr>
                <a:t>qa</a:t>
              </a:r>
              <a:endParaRPr lang="en-GB" sz="2800" b="1" dirty="0">
                <a:solidFill>
                  <a:srgbClr val="7030A0"/>
                </a:solidFill>
                <a:latin typeface="Calibri" pitchFamily="34" charset="0"/>
              </a:endParaRPr>
            </a:p>
            <a:p>
              <a:pPr eaLnBrk="0" hangingPunct="0"/>
              <a:r>
                <a:rPr lang="en-GB" sz="2400" b="1" dirty="0">
                  <a:latin typeface="Calibri" pitchFamily="34" charset="0"/>
                </a:rPr>
                <a:t>																		</a:t>
              </a:r>
            </a:p>
            <a:p>
              <a:pPr eaLnBrk="0" hangingPunct="0"/>
              <a:r>
                <a:rPr lang="en-GB" sz="2400" b="1" dirty="0">
                  <a:solidFill>
                    <a:srgbClr val="FF3300"/>
                  </a:solidFill>
                  <a:latin typeface="Calibri" pitchFamily="34" charset="0"/>
                </a:rPr>
                <a:t> </a:t>
              </a:r>
            </a:p>
            <a:p>
              <a:pPr eaLnBrk="0" hangingPunct="0"/>
              <a:endParaRPr lang="en-GB" sz="2000" b="1" dirty="0">
                <a:solidFill>
                  <a:srgbClr val="FF3300"/>
                </a:solidFill>
                <a:latin typeface="Calibri" pitchFamily="34" charset="0"/>
              </a:endParaRPr>
            </a:p>
            <a:p>
              <a:pPr eaLnBrk="0" hangingPunct="0"/>
              <a:endParaRPr lang="en-GB" sz="2000" b="1" dirty="0">
                <a:solidFill>
                  <a:srgbClr val="FF3300"/>
                </a:solidFill>
                <a:latin typeface="Calibri" pitchFamily="34" charset="0"/>
              </a:endParaRPr>
            </a:p>
            <a:p>
              <a:pPr eaLnBrk="0" hangingPunct="0"/>
              <a:r>
                <a:rPr lang="en-GB" sz="2000" b="1" dirty="0">
                  <a:solidFill>
                    <a:srgbClr val="FF3300"/>
                  </a:solidFill>
                  <a:latin typeface="Calibri" pitchFamily="34" charset="0"/>
                </a:rPr>
                <a:t>Servidor Huésped</a:t>
              </a:r>
              <a:r>
                <a:rPr lang="en-GB" sz="2000" b="1" dirty="0">
                  <a:latin typeface="Calibri" pitchFamily="34" charset="0"/>
                </a:rPr>
                <a:t>    </a:t>
              </a:r>
            </a:p>
            <a:p>
              <a:pPr eaLnBrk="0" hangingPunct="0"/>
              <a:r>
                <a:rPr lang="en-GB" sz="2400" b="1" dirty="0">
                  <a:latin typeface="Calibri" pitchFamily="34" charset="0"/>
                </a:rPr>
                <a:t> 				</a:t>
              </a:r>
              <a:r>
                <a:rPr lang="en-GB" sz="2400" b="1" dirty="0">
                  <a:solidFill>
                    <a:srgbClr val="33CC33"/>
                  </a:solidFill>
                  <a:latin typeface="Calibri" pitchFamily="34" charset="0"/>
                </a:rPr>
                <a:t>Organización</a:t>
              </a:r>
              <a:r>
                <a:rPr lang="en-GB" sz="2400" b="1" dirty="0">
                  <a:latin typeface="Calibri" pitchFamily="34" charset="0"/>
                </a:rPr>
                <a:t>    </a:t>
              </a:r>
              <a:r>
                <a:rPr lang="en-GB" sz="2400" b="1" dirty="0">
                  <a:solidFill>
                    <a:schemeClr val="accent2"/>
                  </a:solidFill>
                  <a:latin typeface="Calibri" pitchFamily="34" charset="0"/>
                </a:rPr>
                <a:t>Más alto nivel de dominio.  </a:t>
              </a:r>
            </a:p>
            <a:p>
              <a:pPr eaLnBrk="0" hangingPunct="0"/>
              <a:r>
                <a:rPr lang="en-GB" sz="2400" b="1" dirty="0">
                  <a:solidFill>
                    <a:schemeClr val="accent2"/>
                  </a:solidFill>
                  <a:latin typeface="Calibri" pitchFamily="34" charset="0"/>
                </a:rPr>
                <a:t>														</a:t>
              </a:r>
              <a:r>
                <a:rPr lang="en-GB" sz="2400" b="1" dirty="0">
                  <a:solidFill>
                    <a:srgbClr val="9900FF"/>
                  </a:solidFill>
                  <a:latin typeface="Calibri" pitchFamily="34" charset="0"/>
                </a:rPr>
                <a:t>Código de País</a:t>
              </a:r>
            </a:p>
            <a:p>
              <a:pPr eaLnBrk="0" hangingPunct="0"/>
              <a:r>
                <a:rPr lang="en-GB" sz="2400" b="1" dirty="0">
                  <a:solidFill>
                    <a:srgbClr val="9900FF"/>
                  </a:solidFill>
                  <a:latin typeface="Calibri" pitchFamily="34" charset="0"/>
                </a:rPr>
                <a:t>                            </a:t>
              </a:r>
            </a:p>
          </p:txBody>
        </p:sp>
        <p:sp>
          <p:nvSpPr>
            <p:cNvPr id="15394" name="Line 11"/>
            <p:cNvSpPr>
              <a:spLocks noChangeShapeType="1"/>
            </p:cNvSpPr>
            <p:nvPr/>
          </p:nvSpPr>
          <p:spPr bwMode="auto">
            <a:xfrm flipV="1">
              <a:off x="705" y="1007"/>
              <a:ext cx="1502" cy="624"/>
            </a:xfrm>
            <a:prstGeom prst="line">
              <a:avLst/>
            </a:prstGeom>
            <a:noFill/>
            <a:ln w="57150" cmpd="sng">
              <a:solidFill>
                <a:srgbClr val="FF3300"/>
              </a:solidFill>
              <a:round/>
              <a:headEnd/>
              <a:tailEnd type="triangle" w="med" len="med"/>
            </a:ln>
          </p:spPr>
          <p:txBody>
            <a:bodyPr wrap="none" anchor="ctr"/>
            <a:lstStyle/>
            <a:p>
              <a:endParaRPr lang="en-GB" sz="2400">
                <a:latin typeface="Calibri" pitchFamily="34" charset="0"/>
              </a:endParaRPr>
            </a:p>
          </p:txBody>
        </p:sp>
        <p:sp>
          <p:nvSpPr>
            <p:cNvPr id="15395" name="Line 12"/>
            <p:cNvSpPr>
              <a:spLocks noChangeShapeType="1"/>
            </p:cNvSpPr>
            <p:nvPr/>
          </p:nvSpPr>
          <p:spPr bwMode="auto">
            <a:xfrm flipV="1">
              <a:off x="2006" y="1007"/>
              <a:ext cx="751" cy="654"/>
            </a:xfrm>
            <a:prstGeom prst="line">
              <a:avLst/>
            </a:prstGeom>
            <a:noFill/>
            <a:ln w="57150" cmpd="sng">
              <a:solidFill>
                <a:srgbClr val="33CC33"/>
              </a:solidFill>
              <a:round/>
              <a:headEnd/>
              <a:tailEnd type="triangle" w="med" len="med"/>
            </a:ln>
          </p:spPr>
          <p:txBody>
            <a:bodyPr wrap="none" anchor="ctr"/>
            <a:lstStyle/>
            <a:p>
              <a:endParaRPr lang="en-GB" sz="2400">
                <a:latin typeface="Calibri" pitchFamily="34" charset="0"/>
              </a:endParaRPr>
            </a:p>
          </p:txBody>
        </p:sp>
        <p:sp>
          <p:nvSpPr>
            <p:cNvPr id="15396" name="Line 13"/>
            <p:cNvSpPr>
              <a:spLocks noChangeShapeType="1"/>
            </p:cNvSpPr>
            <p:nvPr/>
          </p:nvSpPr>
          <p:spPr bwMode="auto">
            <a:xfrm flipV="1">
              <a:off x="3508" y="959"/>
              <a:ext cx="0" cy="672"/>
            </a:xfrm>
            <a:prstGeom prst="line">
              <a:avLst/>
            </a:prstGeom>
            <a:noFill/>
            <a:ln w="57150" cmpd="sng">
              <a:solidFill>
                <a:schemeClr val="accent2"/>
              </a:solidFill>
              <a:round/>
              <a:headEnd/>
              <a:tailEnd type="triangle" w="med" len="med"/>
            </a:ln>
          </p:spPr>
          <p:txBody>
            <a:bodyPr wrap="none" anchor="ctr"/>
            <a:lstStyle/>
            <a:p>
              <a:endParaRPr lang="en-GB" sz="2400">
                <a:latin typeface="Calibri" pitchFamily="34" charset="0"/>
              </a:endParaRPr>
            </a:p>
          </p:txBody>
        </p:sp>
        <p:sp>
          <p:nvSpPr>
            <p:cNvPr id="15397" name="Line 14"/>
            <p:cNvSpPr>
              <a:spLocks noChangeShapeType="1"/>
            </p:cNvSpPr>
            <p:nvPr/>
          </p:nvSpPr>
          <p:spPr bwMode="auto">
            <a:xfrm flipH="1" flipV="1">
              <a:off x="3958" y="959"/>
              <a:ext cx="1001" cy="672"/>
            </a:xfrm>
            <a:prstGeom prst="line">
              <a:avLst/>
            </a:prstGeom>
            <a:noFill/>
            <a:ln w="57150" cmpd="sng">
              <a:solidFill>
                <a:srgbClr val="9900FF"/>
              </a:solidFill>
              <a:round/>
              <a:headEnd/>
              <a:tailEnd type="triangle" w="med" len="med"/>
            </a:ln>
          </p:spPr>
          <p:txBody>
            <a:bodyPr wrap="none" anchor="ctr"/>
            <a:lstStyle/>
            <a:p>
              <a:endParaRPr lang="en-GB" sz="2400">
                <a:latin typeface="Calibri" pitchFamily="34" charset="0"/>
              </a:endParaRPr>
            </a:p>
          </p:txBody>
        </p:sp>
      </p:grpSp>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65</a:t>
            </a:fld>
            <a:endParaRPr lang="en-US" altLang="en-US" sz="1200" dirty="0">
              <a:solidFill>
                <a:srgbClr val="898989"/>
              </a:solidFill>
            </a:endParaRPr>
          </a:p>
        </p:txBody>
      </p:sp>
    </p:spTree>
    <p:custDataLst>
      <p:tags r:id="rId1"/>
    </p:custData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2988818" y="3276600"/>
            <a:ext cx="3575654" cy="707886"/>
          </a:xfrm>
          <a:prstGeom prst="rect">
            <a:avLst/>
          </a:prstGeom>
          <a:noFill/>
          <a:ln w="9525">
            <a:noFill/>
            <a:miter lim="800000"/>
            <a:headEnd/>
            <a:tailEnd/>
          </a:ln>
        </p:spPr>
        <p:txBody>
          <a:bodyPr wrap="square">
            <a:spAutoFit/>
          </a:bodyPr>
          <a:lstStyle/>
          <a:p>
            <a:pPr algn="ctr"/>
            <a:r>
              <a:rPr lang="en-GB" sz="4000" b="1" dirty="0">
                <a:latin typeface="Calibri" pitchFamily="34" charset="0"/>
              </a:rPr>
              <a:t>Seguimientos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66</a:t>
            </a:fld>
            <a:endParaRPr lang="en-US" altLang="en-US" sz="1200" dirty="0">
              <a:solidFill>
                <a:srgbClr val="898989"/>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23850" y="0"/>
            <a:ext cx="8458200" cy="981075"/>
          </a:xfrm>
          <a:noFill/>
        </p:spPr>
        <p:txBody>
          <a:bodyPr/>
          <a:lstStyle/>
          <a:p>
            <a:pPr eaLnBrk="1" hangingPunct="1"/>
            <a:r>
              <a:rPr lang="en-GB" b="1" dirty="0">
                <a:solidFill>
                  <a:schemeClr val="accent1">
                    <a:lumMod val="25000"/>
                  </a:schemeClr>
                </a:solidFill>
                <a:latin typeface="Calibri" pitchFamily="34" charset="0"/>
              </a:rPr>
              <a:t>Servidores Web</a:t>
            </a:r>
          </a:p>
        </p:txBody>
      </p:sp>
      <p:sp>
        <p:nvSpPr>
          <p:cNvPr id="55299"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4260" name="Text Box 4"/>
          <p:cNvSpPr txBox="1">
            <a:spLocks noChangeArrowheads="1"/>
          </p:cNvSpPr>
          <p:nvPr/>
        </p:nvSpPr>
        <p:spPr bwMode="auto">
          <a:xfrm>
            <a:off x="468313" y="1052513"/>
            <a:ext cx="8353425" cy="5693866"/>
          </a:xfrm>
          <a:prstGeom prst="rect">
            <a:avLst/>
          </a:prstGeom>
          <a:noFill/>
          <a:ln w="9525">
            <a:noFill/>
            <a:miter lim="800000"/>
            <a:headEnd/>
            <a:tailEnd/>
          </a:ln>
        </p:spPr>
        <p:txBody>
          <a:bodyPr>
            <a:spAutoFit/>
          </a:bodyPr>
          <a:lstStyle/>
          <a:p>
            <a:r>
              <a:rPr lang="en-GB" sz="2800" b="1" i="1"/>
              <a:t>Evaluación de estadísticas de acceso a la Web </a:t>
            </a:r>
          </a:p>
          <a:p>
            <a:endParaRPr lang="en-US" sz="2800"/>
          </a:p>
          <a:p>
            <a:r>
              <a:rPr lang="en-GB" sz="2800"/>
              <a:t>Usted debe ingresar par conectarse al sitio web.  Todos los sistemas de ordenadores mantienen los registros de conexiones.  Ellos saben: </a:t>
            </a:r>
          </a:p>
          <a:p>
            <a:endParaRPr lang="en-US" sz="2800"/>
          </a:p>
          <a:p>
            <a:pPr marL="457200" lvl="0" indent="-457200">
              <a:buFont typeface="Arial" panose="020B0604020202020204" pitchFamily="34" charset="0"/>
              <a:buChar char="•"/>
            </a:pPr>
            <a:r>
              <a:rPr lang="en-GB" sz="2800"/>
              <a:t>Su identidad (dirección IP) </a:t>
            </a:r>
            <a:endParaRPr lang="en-US" sz="2800"/>
          </a:p>
          <a:p>
            <a:pPr marL="457200" lvl="0" indent="-457200">
              <a:buFont typeface="Arial" panose="020B0604020202020204" pitchFamily="34" charset="0"/>
              <a:buChar char="•"/>
            </a:pPr>
            <a:r>
              <a:rPr lang="en-GB" sz="2800"/>
              <a:t>Fecha y hora cuando accedió a la internet </a:t>
            </a:r>
            <a:endParaRPr lang="en-US" sz="2800"/>
          </a:p>
          <a:p>
            <a:pPr marL="457200" lvl="0" indent="-457200">
              <a:buFont typeface="Arial" panose="020B0604020202020204" pitchFamily="34" charset="0"/>
              <a:buChar char="•"/>
            </a:pPr>
            <a:r>
              <a:rPr lang="en-GB" sz="2800"/>
              <a:t>Los datos que observó</a:t>
            </a:r>
            <a:endParaRPr lang="en-US" sz="2800"/>
          </a:p>
          <a:p>
            <a:pPr marL="457200" lvl="0" indent="-457200">
              <a:buFont typeface="Arial" panose="020B0604020202020204" pitchFamily="34" charset="0"/>
              <a:buChar char="•"/>
            </a:pPr>
            <a:r>
              <a:rPr lang="en-GB" sz="2800"/>
              <a:t>Cuánto tiempo los observó (datos)</a:t>
            </a:r>
            <a:endParaRPr lang="en-US" sz="2800"/>
          </a:p>
          <a:p>
            <a:pPr marL="457200" lvl="0" indent="-457200">
              <a:buFont typeface="Arial" panose="020B0604020202020204" pitchFamily="34" charset="0"/>
              <a:buChar char="•"/>
            </a:pPr>
            <a:r>
              <a:rPr lang="en-GB" sz="2800"/>
              <a:t>Su navegador (browser) </a:t>
            </a:r>
            <a:endParaRPr lang="en-US" sz="2800"/>
          </a:p>
          <a:p>
            <a:pPr marL="457200" lvl="0" indent="-457200">
              <a:buFont typeface="Arial" panose="020B0604020202020204" pitchFamily="34" charset="0"/>
              <a:buChar char="•"/>
            </a:pPr>
            <a:r>
              <a:rPr lang="en-GB" sz="2800"/>
              <a:t>Su sistema operativo </a:t>
            </a:r>
            <a:endParaRPr lang="en-US" sz="2800"/>
          </a:p>
          <a:p>
            <a:pPr marL="457200" lvl="0" indent="-457200">
              <a:buFont typeface="Arial" panose="020B0604020202020204" pitchFamily="34" charset="0"/>
              <a:buChar char="•"/>
            </a:pPr>
            <a:r>
              <a:rPr lang="en-GB" sz="2800"/>
              <a:t>Cómo accedió a la página</a:t>
            </a:r>
            <a:endParaRPr lang="en-US" sz="280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67</a:t>
            </a:fld>
            <a:endParaRPr lang="en-US" altLang="en-US" sz="1200" dirty="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4260">
                                            <p:txEl>
                                              <p:pRg st="0" end="0"/>
                                            </p:txEl>
                                          </p:spTgt>
                                        </p:tgtEl>
                                        <p:attrNameLst>
                                          <p:attrName>style.visibility</p:attrName>
                                        </p:attrNameLst>
                                      </p:cBhvr>
                                      <p:to>
                                        <p:strVal val="visible"/>
                                      </p:to>
                                    </p:set>
                                    <p:anim calcmode="lin" valueType="num">
                                      <p:cBhvr additive="base">
                                        <p:cTn id="7" dur="500" fill="hold"/>
                                        <p:tgtEl>
                                          <p:spTgt spid="2242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42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4260">
                                            <p:txEl>
                                              <p:pRg st="2" end="2"/>
                                            </p:txEl>
                                          </p:spTgt>
                                        </p:tgtEl>
                                        <p:attrNameLst>
                                          <p:attrName>style.visibility</p:attrName>
                                        </p:attrNameLst>
                                      </p:cBhvr>
                                      <p:to>
                                        <p:strVal val="visible"/>
                                      </p:to>
                                    </p:set>
                                    <p:anim calcmode="lin" valueType="num">
                                      <p:cBhvr additive="base">
                                        <p:cTn id="13" dur="500" fill="hold"/>
                                        <p:tgtEl>
                                          <p:spTgt spid="22426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42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4260">
                                            <p:txEl>
                                              <p:pRg st="4" end="4"/>
                                            </p:txEl>
                                          </p:spTgt>
                                        </p:tgtEl>
                                        <p:attrNameLst>
                                          <p:attrName>style.visibility</p:attrName>
                                        </p:attrNameLst>
                                      </p:cBhvr>
                                      <p:to>
                                        <p:strVal val="visible"/>
                                      </p:to>
                                    </p:set>
                                    <p:anim calcmode="lin" valueType="num">
                                      <p:cBhvr additive="base">
                                        <p:cTn id="19" dur="500" fill="hold"/>
                                        <p:tgtEl>
                                          <p:spTgt spid="22426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426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4260">
                                            <p:txEl>
                                              <p:pRg st="5" end="5"/>
                                            </p:txEl>
                                          </p:spTgt>
                                        </p:tgtEl>
                                        <p:attrNameLst>
                                          <p:attrName>style.visibility</p:attrName>
                                        </p:attrNameLst>
                                      </p:cBhvr>
                                      <p:to>
                                        <p:strVal val="visible"/>
                                      </p:to>
                                    </p:set>
                                    <p:anim calcmode="lin" valueType="num">
                                      <p:cBhvr additive="base">
                                        <p:cTn id="25" dur="500" fill="hold"/>
                                        <p:tgtEl>
                                          <p:spTgt spid="22426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426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4260">
                                            <p:txEl>
                                              <p:pRg st="6" end="6"/>
                                            </p:txEl>
                                          </p:spTgt>
                                        </p:tgtEl>
                                        <p:attrNameLst>
                                          <p:attrName>style.visibility</p:attrName>
                                        </p:attrNameLst>
                                      </p:cBhvr>
                                      <p:to>
                                        <p:strVal val="visible"/>
                                      </p:to>
                                    </p:set>
                                    <p:anim calcmode="lin" valueType="num">
                                      <p:cBhvr additive="base">
                                        <p:cTn id="31" dur="500" fill="hold"/>
                                        <p:tgtEl>
                                          <p:spTgt spid="22426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426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4260">
                                            <p:txEl>
                                              <p:pRg st="7" end="7"/>
                                            </p:txEl>
                                          </p:spTgt>
                                        </p:tgtEl>
                                        <p:attrNameLst>
                                          <p:attrName>style.visibility</p:attrName>
                                        </p:attrNameLst>
                                      </p:cBhvr>
                                      <p:to>
                                        <p:strVal val="visible"/>
                                      </p:to>
                                    </p:set>
                                    <p:anim calcmode="lin" valueType="num">
                                      <p:cBhvr additive="base">
                                        <p:cTn id="37" dur="500" fill="hold"/>
                                        <p:tgtEl>
                                          <p:spTgt spid="22426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42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4260">
                                            <p:txEl>
                                              <p:pRg st="8" end="8"/>
                                            </p:txEl>
                                          </p:spTgt>
                                        </p:tgtEl>
                                        <p:attrNameLst>
                                          <p:attrName>style.visibility</p:attrName>
                                        </p:attrNameLst>
                                      </p:cBhvr>
                                      <p:to>
                                        <p:strVal val="visible"/>
                                      </p:to>
                                    </p:set>
                                    <p:anim calcmode="lin" valueType="num">
                                      <p:cBhvr additive="base">
                                        <p:cTn id="43" dur="500" fill="hold"/>
                                        <p:tgtEl>
                                          <p:spTgt spid="22426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426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4260">
                                            <p:txEl>
                                              <p:pRg st="9" end="9"/>
                                            </p:txEl>
                                          </p:spTgt>
                                        </p:tgtEl>
                                        <p:attrNameLst>
                                          <p:attrName>style.visibility</p:attrName>
                                        </p:attrNameLst>
                                      </p:cBhvr>
                                      <p:to>
                                        <p:strVal val="visible"/>
                                      </p:to>
                                    </p:set>
                                    <p:anim calcmode="lin" valueType="num">
                                      <p:cBhvr additive="base">
                                        <p:cTn id="49" dur="500" fill="hold"/>
                                        <p:tgtEl>
                                          <p:spTgt spid="224260">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426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4260">
                                            <p:txEl>
                                              <p:pRg st="10" end="10"/>
                                            </p:txEl>
                                          </p:spTgt>
                                        </p:tgtEl>
                                        <p:attrNameLst>
                                          <p:attrName>style.visibility</p:attrName>
                                        </p:attrNameLst>
                                      </p:cBhvr>
                                      <p:to>
                                        <p:strVal val="visible"/>
                                      </p:to>
                                    </p:set>
                                    <p:anim calcmode="lin" valueType="num">
                                      <p:cBhvr additive="base">
                                        <p:cTn id="55" dur="500" fill="hold"/>
                                        <p:tgtEl>
                                          <p:spTgt spid="224260">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426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23850" y="0"/>
            <a:ext cx="8458200" cy="863600"/>
          </a:xfrm>
          <a:noFill/>
        </p:spPr>
        <p:txBody>
          <a:bodyPr/>
          <a:lstStyle/>
          <a:p>
            <a:pPr eaLnBrk="1" hangingPunct="1"/>
            <a:r>
              <a:rPr lang="en-GB" b="1" dirty="0">
                <a:solidFill>
                  <a:schemeClr val="accent1">
                    <a:lumMod val="25000"/>
                  </a:schemeClr>
                </a:solidFill>
                <a:latin typeface="Calibri" pitchFamily="34" charset="0"/>
              </a:rPr>
              <a:t>Registros de Servidor Web</a:t>
            </a:r>
          </a:p>
        </p:txBody>
      </p:sp>
      <p:sp>
        <p:nvSpPr>
          <p:cNvPr id="56323"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6324" name="Text Box 4"/>
          <p:cNvSpPr txBox="1">
            <a:spLocks noChangeArrowheads="1"/>
          </p:cNvSpPr>
          <p:nvPr/>
        </p:nvSpPr>
        <p:spPr bwMode="auto">
          <a:xfrm>
            <a:off x="179388" y="1341438"/>
            <a:ext cx="8763000" cy="3744912"/>
          </a:xfrm>
          <a:prstGeom prst="rect">
            <a:avLst/>
          </a:prstGeom>
          <a:solidFill>
            <a:srgbClr val="FFFFFF"/>
          </a:solidFill>
          <a:ln w="9525">
            <a:noFill/>
            <a:miter lim="800000"/>
            <a:headEnd/>
            <a:tailEnd/>
          </a:ln>
        </p:spPr>
        <p:txBody>
          <a:bodyPr/>
          <a:lstStyle/>
          <a:p>
            <a:pPr algn="just"/>
            <a:r>
              <a:rPr lang="en-US" sz="1200" dirty="0">
                <a:latin typeface="Tahoma" pitchFamily="34" charset="0"/>
              </a:rPr>
              <a:t>192.220.98.177 - - [07/Jan/2017:21:09:27 -0400] "GET / HTTP/1.0" 206 1729 "-" "Servmon::Monitor::apache/1.03" 216.128.130.126 - - [07/Jan/2017:21:30:02 -0400] "GET /pgp/ HTTP/1.0" 200 1871 http://dir.yahoo.com/Computers _and_ Internet /Security_and_Encryption/PGP___Pretty_Good_Privacy/" "Mozilla/4.0 (compatible; MSIE 6.0 [en] Win NT 5.1; U)" 66.196.73.20 - - [07/Jan/2017:21:33:35 -0400] "GET /pgp/pgpdoc2/pgpdoc2_65.html HTTP/1.0" 200 7185 "-" "Mozilla/5.0 (Slurp/cat; slurp@inktomi.com; http://www.inktomi.com/slurp.html)" 63.229.162.177 - -  [07/Jan/2017 :21:34:31 -0400] "GET /stephen/singers/ HTTP/1.1" 200 1936 "http://www.dosado.com/callers/default.htm " "Mozilla/4.0 (compatible; MSIE 5.5; Windows 98; Win 9x 4.90)" 138.162.0.41 - - [07/Jan/2017:21:36:27 -0400] "GET gallery/Colorado 02?&amp;page=2 HTTP/1.0" 200 19649 "http://www.google.com/search?q=st+malo+chapel+colorado&amp;hl=en&amp;lr=&amp;ie=UTF-8&amp;start=20&amp;sa=N" Mozilla/4.76 [en] (Windows NT 5.0; U)" 138.162.0.42 - - [07/Jan/2017:21:36:29 -0400] "GET /gallery/css/embedded_style.css.default HTTP/1.0" 200 1901 "-" "Mozilla/4.76 [en] (Windows NT 5.0; U)" 66.196.73.15  - - [07/Jan/2017:21:43:09 -0400] "GET /stephen/home.html HTTP/1.0" 200 11104 "-" "Mozilla/5.0 (Slurp/cat; slurp@inktomi.com;http://www.inktomi.com/slurp. html)" 66.196.72.107 - - [07/Jan/2017:21:44:19 -0400] "GET /ftp/logs/error_log HTTP/1.0" 404 277 "-" "Mozilla/5.0 (Slurp/ cat; slurp @inktomi.com; http://www.inktomi.com/slurp.html)" 12.255.212.29 - - [07/Jan/2017:21:51:42 -0400] "GET /cgi-bin/formmail .cgi?recipient=lharleyren49@aol.com&amp;subject=http://www.gildea. com/cgi-bin/formmail.cgi&amp;body=48462427 &amp;email =uqizakzbi@aol.com HTTP/1.1" 404 291 "-" "Mozilla/4.0 (compatible; MSIE 5.0; Windows 98; DigExt)"64.156.198.78 - - [07/Jan/2017:21:52:53 -0400] "GET /wang-center/schedules/wang.html  HTTP/1.1" 200 1438 "-" "Mozilla/5.0 (X11; Linux i686; en-US; rv:1.0rc5; OBJR)" 163.139.58.174 - - [07/Jan/2017:21:54:29 -0400] "GET /sd/ HTTP/1.1" 304 - "-" "Mozilla/4.0 (compatible; MSIE 6.0; Windows NT 5.1; .NET CLR 1.0.3705)"205.188.209.51 - - [07/Jan/2017:21:57:23 -0400] "GET / HTTP/1.0" 200 1729 "http://aolsearch.aol.com/dirsearch.adp?query=Gildea"</a:t>
            </a:r>
          </a:p>
          <a:p>
            <a:pPr algn="just"/>
            <a:endParaRPr lang="en-US" sz="1200" dirty="0">
              <a:latin typeface="Tahoma" pitchFamily="34" charset="0"/>
            </a:endParaRPr>
          </a:p>
        </p:txBody>
      </p:sp>
      <p:sp>
        <p:nvSpPr>
          <p:cNvPr id="225285" name="Text Box 5"/>
          <p:cNvSpPr txBox="1">
            <a:spLocks noChangeArrowheads="1"/>
          </p:cNvSpPr>
          <p:nvPr/>
        </p:nvSpPr>
        <p:spPr bwMode="auto">
          <a:xfrm>
            <a:off x="2627312" y="5300662"/>
            <a:ext cx="4078287" cy="646331"/>
          </a:xfrm>
          <a:prstGeom prst="rect">
            <a:avLst/>
          </a:prstGeom>
          <a:solidFill>
            <a:srgbClr val="FF0000"/>
          </a:solidFill>
          <a:ln w="9525">
            <a:noFill/>
            <a:miter lim="800000"/>
            <a:headEnd/>
            <a:tailEnd/>
          </a:ln>
        </p:spPr>
        <p:txBody>
          <a:bodyPr wrap="square">
            <a:spAutoFit/>
          </a:bodyPr>
          <a:lstStyle/>
          <a:p>
            <a:pPr algn="ctr">
              <a:spcBef>
                <a:spcPct val="50000"/>
              </a:spcBef>
            </a:pPr>
            <a:r>
              <a:rPr lang="en-US" sz="3600" b="1">
                <a:solidFill>
                  <a:schemeClr val="bg1"/>
                </a:solidFill>
              </a:rPr>
              <a:t>¿</a:t>
            </a:r>
            <a:r>
              <a:rPr lang="en-GB" sz="3600" b="1" dirty="0">
                <a:solidFill>
                  <a:schemeClr val="bg1"/>
                </a:solidFill>
                <a:latin typeface="Calibri" pitchFamily="34" charset="0"/>
              </a:rPr>
              <a:t>Qué son?</a:t>
            </a:r>
            <a:endParaRPr lang="en-US" sz="3600" b="1" dirty="0">
              <a:solidFill>
                <a:schemeClr val="bg1"/>
              </a:solidFill>
              <a:latin typeface="Calibri" pitchFamily="34"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68</a:t>
            </a:fld>
            <a:endParaRPr lang="en-US" altLang="en-US" sz="1200" dirty="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323850" y="549509"/>
            <a:ext cx="8820150" cy="461665"/>
          </a:xfrm>
          <a:prstGeom prst="rect">
            <a:avLst/>
          </a:prstGeom>
          <a:noFill/>
          <a:ln w="9525">
            <a:noFill/>
            <a:miter lim="800000"/>
            <a:headEnd/>
            <a:tailEnd/>
          </a:ln>
        </p:spPr>
        <p:txBody>
          <a:bodyPr wrap="square">
            <a:spAutoFit/>
          </a:bodyPr>
          <a:lstStyle/>
          <a:p>
            <a:r>
              <a:rPr lang="en-GB" sz="2400" b="1"/>
              <a:t>Evaluación de las estadísticas de acceso a la web – registros de web </a:t>
            </a:r>
            <a:endParaRPr lang="en-US" sz="2400"/>
          </a:p>
        </p:txBody>
      </p:sp>
      <p:sp>
        <p:nvSpPr>
          <p:cNvPr id="57347" name="Rectangle 3"/>
          <p:cNvSpPr>
            <a:spLocks noGrp="1" noChangeArrowheads="1"/>
          </p:cNvSpPr>
          <p:nvPr>
            <p:ph type="title"/>
          </p:nvPr>
        </p:nvSpPr>
        <p:spPr>
          <a:xfrm>
            <a:off x="323850" y="0"/>
            <a:ext cx="8458200" cy="863600"/>
          </a:xfrm>
          <a:noFill/>
        </p:spPr>
        <p:txBody>
          <a:bodyPr/>
          <a:lstStyle/>
          <a:p>
            <a:pPr eaLnBrk="1" hangingPunct="1"/>
            <a:r>
              <a:rPr lang="en-GB" b="1" dirty="0">
                <a:solidFill>
                  <a:schemeClr val="accent1">
                    <a:lumMod val="25000"/>
                  </a:schemeClr>
                </a:solidFill>
                <a:latin typeface="Calibri" pitchFamily="34" charset="0"/>
              </a:rPr>
              <a:t>Registros de Servidor Web</a:t>
            </a:r>
          </a:p>
        </p:txBody>
      </p:sp>
      <p:sp>
        <p:nvSpPr>
          <p:cNvPr id="5734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6309" name="Text Box 5"/>
          <p:cNvSpPr txBox="1">
            <a:spLocks noChangeArrowheads="1"/>
          </p:cNvSpPr>
          <p:nvPr/>
        </p:nvSpPr>
        <p:spPr bwMode="auto">
          <a:xfrm>
            <a:off x="361950" y="1011174"/>
            <a:ext cx="8458200" cy="6070893"/>
          </a:xfrm>
          <a:prstGeom prst="rect">
            <a:avLst/>
          </a:prstGeom>
          <a:solidFill>
            <a:schemeClr val="bg1"/>
          </a:solidFill>
          <a:ln w="9525">
            <a:noFill/>
            <a:miter lim="800000"/>
            <a:headEnd/>
            <a:tailEnd/>
          </a:ln>
        </p:spPr>
        <p:txBody>
          <a:bodyPr wrap="square">
            <a:spAutoFit/>
          </a:bodyPr>
          <a:lstStyle/>
          <a:p>
            <a:pPr eaLnBrk="0" hangingPunct="0"/>
            <a:r>
              <a:rPr lang="mr-IN" sz="1050" dirty="0">
                <a:latin typeface="Tahoma" pitchFamily="34" charset="0"/>
                <a:cs typeface="Arabic Transparent" pitchFamily="2" charset="0"/>
              </a:rPr>
              <a:t>192.220.98.177 - - [07/Jan/2017:21:09:27 -0400] "GET / HTTP/1.0" 206 1729 "-" "Servmon::Monitor::apache/1.03" </a:t>
            </a:r>
          </a:p>
          <a:p>
            <a:pPr eaLnBrk="0" hangingPunct="0"/>
            <a:endParaRPr lang="mr-IN" sz="1050" dirty="0">
              <a:latin typeface="Tahoma" pitchFamily="34" charset="0"/>
              <a:cs typeface="Arabic Transparent" pitchFamily="2" charset="0"/>
            </a:endParaRPr>
          </a:p>
          <a:p>
            <a:pPr eaLnBrk="0" hangingPunct="0"/>
            <a:r>
              <a:rPr lang="mr-IN" sz="1050" dirty="0">
                <a:solidFill>
                  <a:srgbClr val="FF0000"/>
                </a:solidFill>
                <a:latin typeface="Tahoma" pitchFamily="34" charset="0"/>
                <a:cs typeface="Arabic Transparent" pitchFamily="2" charset="0"/>
              </a:rPr>
              <a:t>216.128.130.126 - - [07/Jan/2017:21:30:02 -0400] "GET /pgp/ HTTP/1.0" 200 1871 "http://dir.yahoo.com/Computers_and_Internet/Security_and_Encryption/PGP___Pretty_Good_Privacy/" "Mozilla/4.0 (compatible; MSIE 6.0 [en] Win NT 5.1; U)"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66.196.73.20 - - [07/Jan/2017:21:33:35 -0400] "GET /pgp/pgpdoc2/pgpdoc2_65.html HTTP/1.0" 200 7185 "-" "Mozilla/5.0 (Slurp/cat; slurp@inktomi.com; http://www.inktomi.com/slurp.html)"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63.229.162.177 - - [07/Jan/2017:21:34:31 -0400] "GET /stephen/singers/ HTTP/1.1" 200 1936 "http://www.dosado.com/callers/default.htm " "Mozilla/4.0 (compatible; MSIE 5.5; Windows 98; Win 9x 4.90)"</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138.162.0.41 - - [07/Jan/2017:21:36:27 -0400] "GET /gallery/Colorado02?&amp;page=2 HTTP/1.0" 200 19649 "http://www.google.com/search?q=st+malo+chapel+colorado&amp;hl=en&amp;lr=&amp;ie=UTF-8&amp;start=20&amp;sa=N" "Mozilla/4.76 [en] (Windows NT 5.0; U)"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138.162.0.42 - - [07/Jan/2017:21:36:29 -0400] "GET /gallery/css/embedded_style.css.default HTTP/1.0" 200 1901 "-" "Mozilla/4.76 [en] (Windows NT 5.0; U)"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66.196.73.15 - - [07/Jan/2017:21:43:09 -0400] "GET /stephen/home.html HTTP/1.0" 200 11104 "-" "Mozilla/5.0 (Slurp/cat; slurp@inktomi.com; http://www.inktomi.com/slurp.html)"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66.196.72.107 - - [07/Jan/2017:21:44:19 -0400] "GET /ftp/logs/error_log HTTP/1.0" 404 277 "-" "Mozilla/5.0 (Slurp/cat; slurp@inktomi.com; http://www.inktomi.com/slurp.html)"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12.255.212.29 - - [07/Jan/2017:21:51:42 -0400] "GET /cgi- bin/formmail.cgi?recipient=lharleyren49@aol.com&amp;subject= http://www.gildea.com/cgi-bin/formmail.cgi&amp;body=48462427&amp;email=uqizakzbi@aol.com HTTP/1.1" 404 291 "-" "Mozilla/4.0 (compatible; MSIE 5.0; Windows 98; DigExt)"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64.156.198.78 - - [07/Jan/2017:21:52:53 -0400] "GET /wang-center/schedules/wang.html HTTP/1.1" 200 1438 "-" "Mozilla/5.0 (X11; Linux i686; en-US; rv:1.0rc5; OBJR)"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163.139.58.174 - - [07/Jan/2017:21:54:29 -0400] "GET /sd/ HTTP/1.1" 304 - "-" "Mozilla/4.0 (compatible; MSIE 6.0; Windows NT 5.1; .NET CLR 1.0.3705)"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205.188.209.51 - - [07/Jan/2017:21:57:23 -0400] "GET / HTTP/1.0" 200 1729 "http://aolsearch.aol.com/dirsearch.adp?query=Gildea"</a:t>
            </a:r>
          </a:p>
          <a:p>
            <a:pPr eaLnBrk="0" hangingPunct="0"/>
            <a:endParaRPr lang="mr-IN" sz="1050" dirty="0">
              <a:latin typeface="Tahoma" pitchFamily="34" charset="0"/>
              <a:cs typeface="Arabic Transparent" pitchFamily="2"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69</a:t>
            </a:fld>
            <a:endParaRPr lang="en-US" altLang="en-US" sz="1200" dirty="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63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26309"/>
                                        </p:tgtEl>
                                        <p:attrNameLst>
                                          <p:attrName>style.visibility</p:attrName>
                                        </p:attrNameLst>
                                      </p:cBhvr>
                                      <p:to>
                                        <p:strVal val="visible"/>
                                      </p:to>
                                    </p:set>
                                    <p:animEffect transition="in" filter="dissolve">
                                      <p:cBhvr>
                                        <p:cTn id="11" dur="500"/>
                                        <p:tgtEl>
                                          <p:spTgt spid="226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autoUpdateAnimBg="0"/>
      <p:bldP spid="2263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250824" y="1268413"/>
            <a:ext cx="8893175" cy="4897437"/>
          </a:xfrm>
          <a:noFill/>
        </p:spPr>
        <p:txBody>
          <a:bodyPr>
            <a:normAutofit fontScale="92500" lnSpcReduction="20000"/>
          </a:bodyPr>
          <a:lstStyle/>
          <a:p>
            <a:pPr lvl="0">
              <a:buFont typeface="Arial" panose="020B0604020202020204" pitchFamily="34" charset="0"/>
              <a:buChar char="•"/>
            </a:pPr>
            <a:r>
              <a:rPr lang="en-GB" dirty="0">
                <a:latin typeface="Calibri" pitchFamily="34" charset="0"/>
                <a:cs typeface="Arial" charset="0"/>
              </a:rPr>
              <a:t> </a:t>
            </a:r>
            <a:r>
              <a:rPr lang="en-GB"/>
              <a:t>Las computadoras originales eran realmente independientes</a:t>
            </a:r>
            <a:endParaRPr lang="en-US"/>
          </a:p>
          <a:p>
            <a:pPr marL="0" indent="0">
              <a:buNone/>
            </a:pPr>
            <a:r>
              <a:rPr lang="en-GB"/>
              <a:t>- En todos los sentidos del término </a:t>
            </a:r>
            <a:endParaRPr lang="en-US"/>
          </a:p>
          <a:p>
            <a:pPr lvl="0"/>
            <a:r>
              <a:rPr lang="en-US"/>
              <a:t>Terminales no inteligentes en ordenadores principales</a:t>
            </a:r>
          </a:p>
          <a:p>
            <a:pPr marL="0" indent="0">
              <a:buNone/>
            </a:pPr>
            <a:r>
              <a:rPr lang="en-US"/>
              <a:t>- No una red de comunicación` como en la que pensaríamos ahora </a:t>
            </a:r>
          </a:p>
          <a:p>
            <a:pPr lvl="0"/>
            <a:r>
              <a:rPr lang="en-US"/>
              <a:t>La configuración o conexión de ordenadores en la red fue una idea a posteiori </a:t>
            </a:r>
          </a:p>
          <a:p>
            <a:pPr marL="0" lvl="0" indent="0">
              <a:buNone/>
            </a:pPr>
            <a:r>
              <a:rPr lang="en-US"/>
              <a:t>¿Está conectando los distintos tipos de ordenadores?</a:t>
            </a:r>
          </a:p>
          <a:p>
            <a:pPr marL="0" indent="0">
              <a:buNone/>
            </a:pPr>
            <a:r>
              <a:rPr lang="en-US"/>
              <a:t>- Apple – IBM PC – ordenador principal </a:t>
            </a:r>
          </a:p>
          <a:p>
            <a:pPr marL="0" indent="0">
              <a:buNone/>
            </a:pPr>
            <a:r>
              <a:rPr lang="en-US"/>
              <a:t>- En el comienzo no era una verdadera posibilidad </a:t>
            </a:r>
          </a:p>
        </p:txBody>
      </p:sp>
      <p:sp>
        <p:nvSpPr>
          <p:cNvPr id="46083" name="Rectangle 3"/>
          <p:cNvSpPr>
            <a:spLocks noGrp="1" noChangeArrowheads="1"/>
          </p:cNvSpPr>
          <p:nvPr>
            <p:ph type="title"/>
          </p:nvPr>
        </p:nvSpPr>
        <p:spPr>
          <a:xfrm>
            <a:off x="468313" y="304800"/>
            <a:ext cx="8229600" cy="838200"/>
          </a:xfrm>
          <a:noFill/>
        </p:spPr>
        <p:txBody>
          <a:bodyPr/>
          <a:lstStyle/>
          <a:p>
            <a:pPr eaLnBrk="1" hangingPunct="1"/>
            <a:r>
              <a:rPr lang="en-GB" b="1" dirty="0">
                <a:solidFill>
                  <a:schemeClr val="accent1">
                    <a:lumMod val="25000"/>
                  </a:schemeClr>
                </a:solidFill>
                <a:latin typeface="Calibri" pitchFamily="34" charset="0"/>
                <a:cs typeface="Arial" charset="0"/>
              </a:rPr>
              <a:t>Desarrollo informático</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a:t>
            </a:fld>
            <a:endParaRPr lang="en-US" altLang="en-US" sz="1200" dirty="0">
              <a:solidFill>
                <a:srgbClr val="898989"/>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Line 2"/>
          <p:cNvSpPr>
            <a:spLocks noChangeShapeType="1"/>
          </p:cNvSpPr>
          <p:nvPr/>
        </p:nvSpPr>
        <p:spPr bwMode="auto">
          <a:xfrm flipH="1" flipV="1">
            <a:off x="1979613" y="4508500"/>
            <a:ext cx="0" cy="1008063"/>
          </a:xfrm>
          <a:prstGeom prst="line">
            <a:avLst/>
          </a:prstGeom>
          <a:noFill/>
          <a:ln w="38100">
            <a:solidFill>
              <a:srgbClr val="FF3300"/>
            </a:solidFill>
            <a:round/>
            <a:headEnd/>
            <a:tailEnd type="triangle" w="med" len="med"/>
          </a:ln>
        </p:spPr>
        <p:txBody>
          <a:bodyPr/>
          <a:lstStyle/>
          <a:p>
            <a:endParaRPr lang="en-GB"/>
          </a:p>
        </p:txBody>
      </p:sp>
      <p:sp>
        <p:nvSpPr>
          <p:cNvPr id="227331" name="Line 3"/>
          <p:cNvSpPr>
            <a:spLocks noChangeShapeType="1"/>
          </p:cNvSpPr>
          <p:nvPr/>
        </p:nvSpPr>
        <p:spPr bwMode="auto">
          <a:xfrm flipH="1" flipV="1">
            <a:off x="4572000" y="4508500"/>
            <a:ext cx="1008063" cy="863600"/>
          </a:xfrm>
          <a:prstGeom prst="line">
            <a:avLst/>
          </a:prstGeom>
          <a:noFill/>
          <a:ln w="38100">
            <a:solidFill>
              <a:srgbClr val="FF3300"/>
            </a:solidFill>
            <a:round/>
            <a:headEnd/>
            <a:tailEnd type="triangle" w="med" len="med"/>
          </a:ln>
        </p:spPr>
        <p:txBody>
          <a:bodyPr/>
          <a:lstStyle/>
          <a:p>
            <a:endParaRPr lang="en-GB"/>
          </a:p>
        </p:txBody>
      </p:sp>
      <p:sp>
        <p:nvSpPr>
          <p:cNvPr id="227332" name="Line 4"/>
          <p:cNvSpPr>
            <a:spLocks noChangeShapeType="1"/>
          </p:cNvSpPr>
          <p:nvPr/>
        </p:nvSpPr>
        <p:spPr bwMode="auto">
          <a:xfrm>
            <a:off x="3492500" y="1916113"/>
            <a:ext cx="6350" cy="1655762"/>
          </a:xfrm>
          <a:prstGeom prst="line">
            <a:avLst/>
          </a:prstGeom>
          <a:noFill/>
          <a:ln w="38100">
            <a:solidFill>
              <a:srgbClr val="FF3300"/>
            </a:solidFill>
            <a:round/>
            <a:headEnd/>
            <a:tailEnd type="triangle" w="med" len="med"/>
          </a:ln>
        </p:spPr>
        <p:txBody>
          <a:bodyPr/>
          <a:lstStyle/>
          <a:p>
            <a:endParaRPr lang="en-GB"/>
          </a:p>
        </p:txBody>
      </p:sp>
      <p:sp>
        <p:nvSpPr>
          <p:cNvPr id="227333" name="Text Box 5"/>
          <p:cNvSpPr txBox="1">
            <a:spLocks noChangeArrowheads="1"/>
          </p:cNvSpPr>
          <p:nvPr/>
        </p:nvSpPr>
        <p:spPr bwMode="auto">
          <a:xfrm>
            <a:off x="2484438" y="1700213"/>
            <a:ext cx="2720975" cy="338554"/>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a:solidFill>
                  <a:schemeClr val="bg1"/>
                </a:solidFill>
                <a:cs typeface="Arial" charset="0"/>
              </a:rPr>
              <a:t>Fecha y hora de acceso</a:t>
            </a:r>
            <a:endParaRPr lang="en-US" sz="1600" b="1">
              <a:solidFill>
                <a:schemeClr val="bg1"/>
              </a:solidFill>
              <a:cs typeface="Arial" charset="0"/>
            </a:endParaRPr>
          </a:p>
        </p:txBody>
      </p:sp>
      <p:sp>
        <p:nvSpPr>
          <p:cNvPr id="58374" name="Text Box 6"/>
          <p:cNvSpPr txBox="1">
            <a:spLocks noChangeArrowheads="1"/>
          </p:cNvSpPr>
          <p:nvPr/>
        </p:nvSpPr>
        <p:spPr bwMode="auto">
          <a:xfrm>
            <a:off x="250824" y="846624"/>
            <a:ext cx="8727857" cy="830997"/>
          </a:xfrm>
          <a:prstGeom prst="rect">
            <a:avLst/>
          </a:prstGeom>
          <a:solidFill>
            <a:schemeClr val="bg1"/>
          </a:solidFill>
          <a:ln w="9525">
            <a:noFill/>
            <a:miter lim="800000"/>
            <a:headEnd/>
            <a:tailEnd/>
          </a:ln>
        </p:spPr>
        <p:txBody>
          <a:bodyPr wrap="square">
            <a:spAutoFit/>
          </a:bodyPr>
          <a:lstStyle/>
          <a:p>
            <a:pPr algn="ctr"/>
            <a:r>
              <a:rPr lang="en-GB" sz="2400" b="1"/>
              <a:t>Evaluación de una entrada de registro de un servidor web individual </a:t>
            </a:r>
            <a:endParaRPr lang="en-US" sz="2400"/>
          </a:p>
        </p:txBody>
      </p:sp>
      <p:sp>
        <p:nvSpPr>
          <p:cNvPr id="58375" name="Rectangle 7"/>
          <p:cNvSpPr>
            <a:spLocks noGrp="1" noChangeArrowheads="1"/>
          </p:cNvSpPr>
          <p:nvPr>
            <p:ph type="title"/>
          </p:nvPr>
        </p:nvSpPr>
        <p:spPr>
          <a:xfrm>
            <a:off x="250825" y="0"/>
            <a:ext cx="8458200" cy="923925"/>
          </a:xfrm>
          <a:solidFill>
            <a:schemeClr val="bg1"/>
          </a:solidFill>
        </p:spPr>
        <p:txBody>
          <a:bodyPr/>
          <a:lstStyle/>
          <a:p>
            <a:pPr eaLnBrk="1" hangingPunct="1"/>
            <a:r>
              <a:rPr lang="en-GB" dirty="0">
                <a:latin typeface="Calibri" pitchFamily="34" charset="0"/>
              </a:rPr>
              <a:t> </a:t>
            </a:r>
            <a:r>
              <a:rPr lang="en-GB" b="1" dirty="0">
                <a:solidFill>
                  <a:schemeClr val="accent1">
                    <a:lumMod val="25000"/>
                  </a:schemeClr>
                </a:solidFill>
                <a:latin typeface="Calibri" pitchFamily="34" charset="0"/>
              </a:rPr>
              <a:t>Registros de Servidor Web</a:t>
            </a:r>
          </a:p>
        </p:txBody>
      </p:sp>
      <p:sp>
        <p:nvSpPr>
          <p:cNvPr id="58377" name="Text Box 9"/>
          <p:cNvSpPr txBox="1">
            <a:spLocks noChangeArrowheads="1"/>
          </p:cNvSpPr>
          <p:nvPr/>
        </p:nvSpPr>
        <p:spPr bwMode="auto">
          <a:xfrm>
            <a:off x="611188" y="3644900"/>
            <a:ext cx="8064500" cy="825500"/>
          </a:xfrm>
          <a:prstGeom prst="rect">
            <a:avLst/>
          </a:prstGeom>
          <a:solidFill>
            <a:srgbClr val="FFFF00"/>
          </a:solidFill>
          <a:ln w="12700">
            <a:noFill/>
            <a:miter lim="800000"/>
            <a:headEnd/>
            <a:tailEnd/>
          </a:ln>
        </p:spPr>
        <p:txBody>
          <a:bodyPr>
            <a:spAutoFit/>
          </a:bodyPr>
          <a:lstStyle/>
          <a:p>
            <a:pPr eaLnBrk="0" hangingPunct="0"/>
            <a:r>
              <a:rPr lang="en-GB" sz="1600" b="1" dirty="0"/>
              <a:t>216.128.130.126 - - [07/Jan/2017:21:30:02  - 0400]  "GET /</a:t>
            </a:r>
            <a:r>
              <a:rPr lang="en-GB" sz="1600" b="1" dirty="0" err="1"/>
              <a:t>pgp</a:t>
            </a:r>
            <a:r>
              <a:rPr lang="en-GB" sz="1600" b="1" dirty="0"/>
              <a:t>/ HTTP/1.0" 200 1871 "http://dir.yahoo.com/</a:t>
            </a:r>
            <a:r>
              <a:rPr lang="en-GB" sz="1600" b="1" dirty="0" err="1"/>
              <a:t>Computers_and_Internet</a:t>
            </a:r>
            <a:r>
              <a:rPr lang="en-GB" sz="1600" b="1" dirty="0"/>
              <a:t>/</a:t>
            </a:r>
            <a:r>
              <a:rPr lang="en-GB" sz="1600" b="1" dirty="0" err="1"/>
              <a:t>Security_and_Encryption</a:t>
            </a:r>
            <a:r>
              <a:rPr lang="en-GB" sz="1600" b="1" dirty="0"/>
              <a:t>/PGP___</a:t>
            </a:r>
            <a:r>
              <a:rPr lang="en-GB" sz="1600" b="1" dirty="0" err="1"/>
              <a:t>Pretty_Good_Privacy</a:t>
            </a:r>
            <a:r>
              <a:rPr lang="en-GB" sz="1600" b="1" dirty="0"/>
              <a:t>/" "Mozilla/4.0 (compatible; MSIE 6.0 [</a:t>
            </a:r>
            <a:r>
              <a:rPr lang="en-GB" sz="1600" b="1" dirty="0" err="1"/>
              <a:t>en</a:t>
            </a:r>
            <a:r>
              <a:rPr lang="en-GB" sz="1600" b="1" dirty="0"/>
              <a:t>] WinNT 5.1; U)" </a:t>
            </a:r>
            <a:endParaRPr lang="en-US" sz="1600" b="1" dirty="0"/>
          </a:p>
        </p:txBody>
      </p:sp>
      <p:sp>
        <p:nvSpPr>
          <p:cNvPr id="227338" name="Line 10"/>
          <p:cNvSpPr>
            <a:spLocks noChangeShapeType="1"/>
          </p:cNvSpPr>
          <p:nvPr/>
        </p:nvSpPr>
        <p:spPr bwMode="auto">
          <a:xfrm>
            <a:off x="1116013" y="2420938"/>
            <a:ext cx="11112" cy="1152525"/>
          </a:xfrm>
          <a:prstGeom prst="line">
            <a:avLst/>
          </a:prstGeom>
          <a:noFill/>
          <a:ln w="38100">
            <a:solidFill>
              <a:srgbClr val="FF3300"/>
            </a:solidFill>
            <a:round/>
            <a:headEnd/>
            <a:tailEnd type="triangle" w="med" len="med"/>
          </a:ln>
        </p:spPr>
        <p:txBody>
          <a:bodyPr/>
          <a:lstStyle/>
          <a:p>
            <a:endParaRPr lang="en-GB"/>
          </a:p>
        </p:txBody>
      </p:sp>
      <p:sp>
        <p:nvSpPr>
          <p:cNvPr id="227339" name="Text Box 11"/>
          <p:cNvSpPr txBox="1">
            <a:spLocks noChangeArrowheads="1"/>
          </p:cNvSpPr>
          <p:nvPr/>
        </p:nvSpPr>
        <p:spPr bwMode="auto">
          <a:xfrm>
            <a:off x="250825" y="1989138"/>
            <a:ext cx="1944688" cy="1477328"/>
          </a:xfrm>
          <a:prstGeom prst="rect">
            <a:avLst/>
          </a:prstGeom>
          <a:solidFill>
            <a:srgbClr val="FF0000"/>
          </a:solidFill>
          <a:ln w="28575">
            <a:solidFill>
              <a:srgbClr val="FF3300"/>
            </a:solidFill>
            <a:miter lim="800000"/>
            <a:headEnd/>
            <a:tailEnd/>
          </a:ln>
        </p:spPr>
        <p:txBody>
          <a:bodyPr>
            <a:spAutoFit/>
          </a:bodyPr>
          <a:lstStyle/>
          <a:p>
            <a:pPr algn="ctr"/>
            <a:r>
              <a:rPr lang="en-US" b="1">
                <a:solidFill>
                  <a:schemeClr val="bg1"/>
                </a:solidFill>
              </a:rPr>
              <a:t>Dirección IP </a:t>
            </a:r>
            <a:endParaRPr lang="en-US">
              <a:solidFill>
                <a:schemeClr val="bg1"/>
              </a:solidFill>
            </a:endParaRPr>
          </a:p>
          <a:p>
            <a:pPr algn="ctr"/>
            <a:r>
              <a:rPr lang="en-US" b="1">
                <a:solidFill>
                  <a:schemeClr val="bg1"/>
                </a:solidFill>
              </a:rPr>
              <a:t>Usuario en </a:t>
            </a:r>
            <a:endParaRPr lang="en-US">
              <a:solidFill>
                <a:schemeClr val="bg1"/>
              </a:solidFill>
            </a:endParaRPr>
          </a:p>
          <a:p>
            <a:pPr algn="ctr"/>
            <a:r>
              <a:rPr lang="en-US" b="1">
                <a:solidFill>
                  <a:schemeClr val="bg1"/>
                </a:solidFill>
              </a:rPr>
              <a:t>Optilink Comms Inc </a:t>
            </a:r>
            <a:endParaRPr lang="en-US">
              <a:solidFill>
                <a:schemeClr val="bg1"/>
              </a:solidFill>
            </a:endParaRPr>
          </a:p>
          <a:p>
            <a:pPr algn="ctr"/>
            <a:r>
              <a:rPr lang="en-US" b="1">
                <a:solidFill>
                  <a:schemeClr val="bg1"/>
                </a:solidFill>
              </a:rPr>
              <a:t>GA, US</a:t>
            </a:r>
            <a:endParaRPr lang="en-US">
              <a:solidFill>
                <a:schemeClr val="bg1"/>
              </a:solidFill>
            </a:endParaRPr>
          </a:p>
        </p:txBody>
      </p:sp>
      <p:sp>
        <p:nvSpPr>
          <p:cNvPr id="227340" name="Text Box 12"/>
          <p:cNvSpPr txBox="1">
            <a:spLocks noChangeArrowheads="1"/>
          </p:cNvSpPr>
          <p:nvPr/>
        </p:nvSpPr>
        <p:spPr bwMode="auto">
          <a:xfrm>
            <a:off x="323850" y="4868863"/>
            <a:ext cx="4176713" cy="1096962"/>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a:solidFill>
                  <a:schemeClr val="bg1"/>
                </a:solidFill>
                <a:cs typeface="Arial" charset="0"/>
              </a:rPr>
              <a:t>Sitio asociado de</a:t>
            </a:r>
          </a:p>
          <a:p>
            <a:pPr algn="ctr" eaLnBrk="0" hangingPunct="0">
              <a:spcBef>
                <a:spcPct val="50000"/>
              </a:spcBef>
            </a:pPr>
            <a:r>
              <a:rPr lang="en-US" sz="1200" b="1">
                <a:solidFill>
                  <a:schemeClr val="bg1"/>
                </a:solidFill>
              </a:rPr>
              <a:t>http://dir.yahoo.com/Computers_and_Internet/Security_and_Encryption/PGP___Pretty_Good_Privacy/</a:t>
            </a:r>
          </a:p>
          <a:p>
            <a:pPr algn="ctr" eaLnBrk="0" hangingPunct="0">
              <a:spcBef>
                <a:spcPct val="50000"/>
              </a:spcBef>
            </a:pPr>
            <a:r>
              <a:rPr lang="en-US" sz="1200" b="1">
                <a:solidFill>
                  <a:schemeClr val="bg1"/>
                </a:solidFill>
              </a:rPr>
              <a:t>PGP section of Yahoo Directory</a:t>
            </a:r>
          </a:p>
        </p:txBody>
      </p:sp>
      <p:sp>
        <p:nvSpPr>
          <p:cNvPr id="227341" name="Line 13"/>
          <p:cNvSpPr>
            <a:spLocks noChangeShapeType="1"/>
          </p:cNvSpPr>
          <p:nvPr/>
        </p:nvSpPr>
        <p:spPr bwMode="auto">
          <a:xfrm flipH="1">
            <a:off x="5219700" y="2781300"/>
            <a:ext cx="0" cy="790575"/>
          </a:xfrm>
          <a:prstGeom prst="line">
            <a:avLst/>
          </a:prstGeom>
          <a:noFill/>
          <a:ln w="38100">
            <a:solidFill>
              <a:srgbClr val="FF3300"/>
            </a:solidFill>
            <a:round/>
            <a:headEnd/>
            <a:tailEnd type="triangle" w="med" len="med"/>
          </a:ln>
        </p:spPr>
        <p:txBody>
          <a:bodyPr/>
          <a:lstStyle/>
          <a:p>
            <a:endParaRPr lang="en-GB"/>
          </a:p>
        </p:txBody>
      </p:sp>
      <p:sp>
        <p:nvSpPr>
          <p:cNvPr id="227342" name="Text Box 14"/>
          <p:cNvSpPr txBox="1">
            <a:spLocks noChangeArrowheads="1"/>
          </p:cNvSpPr>
          <p:nvPr/>
        </p:nvSpPr>
        <p:spPr bwMode="auto">
          <a:xfrm>
            <a:off x="3708400" y="2349500"/>
            <a:ext cx="3024188" cy="615553"/>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dirty="0">
                <a:solidFill>
                  <a:schemeClr val="bg1"/>
                </a:solidFill>
                <a:cs typeface="Arial" charset="0"/>
              </a:rPr>
              <a:t>Observe la zona horaria</a:t>
            </a:r>
          </a:p>
          <a:p>
            <a:pPr algn="ctr" eaLnBrk="0" hangingPunct="0">
              <a:spcBef>
                <a:spcPct val="50000"/>
              </a:spcBef>
            </a:pPr>
            <a:r>
              <a:rPr lang="en-GB" sz="1200" b="1" dirty="0">
                <a:solidFill>
                  <a:schemeClr val="bg1"/>
                </a:solidFill>
                <a:cs typeface="Arial" charset="0"/>
              </a:rPr>
              <a:t>- 0400 – lo más probable en Sudamérica</a:t>
            </a:r>
            <a:endParaRPr lang="en-US" sz="1200" b="1" dirty="0">
              <a:solidFill>
                <a:schemeClr val="bg1"/>
              </a:solidFill>
              <a:cs typeface="Arial" charset="0"/>
            </a:endParaRPr>
          </a:p>
        </p:txBody>
      </p:sp>
      <p:sp>
        <p:nvSpPr>
          <p:cNvPr id="227343" name="Text Box 15"/>
          <p:cNvSpPr txBox="1">
            <a:spLocks noChangeArrowheads="1"/>
          </p:cNvSpPr>
          <p:nvPr/>
        </p:nvSpPr>
        <p:spPr bwMode="auto">
          <a:xfrm>
            <a:off x="4932363" y="4797425"/>
            <a:ext cx="3455987" cy="1463675"/>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a:solidFill>
                  <a:schemeClr val="bg1"/>
                </a:solidFill>
                <a:cs typeface="Arial" charset="0"/>
              </a:rPr>
              <a:t>Información de Sistema </a:t>
            </a:r>
          </a:p>
          <a:p>
            <a:pPr algn="ctr" eaLnBrk="0" hangingPunct="0">
              <a:spcBef>
                <a:spcPct val="50000"/>
              </a:spcBef>
            </a:pPr>
            <a:r>
              <a:rPr lang="en-GB" sz="1200" b="1">
                <a:solidFill>
                  <a:schemeClr val="bg1"/>
                </a:solidFill>
                <a:cs typeface="Arial" charset="0"/>
              </a:rPr>
              <a:t>Mozilla/4.0 compatible; MSIE 6.0 – browser</a:t>
            </a:r>
          </a:p>
          <a:p>
            <a:pPr algn="ctr" eaLnBrk="0" hangingPunct="0">
              <a:spcBef>
                <a:spcPct val="50000"/>
              </a:spcBef>
            </a:pPr>
            <a:r>
              <a:rPr lang="en-GB" sz="1200" b="1">
                <a:solidFill>
                  <a:schemeClr val="bg1"/>
                </a:solidFill>
                <a:cs typeface="Arial" charset="0"/>
              </a:rPr>
              <a:t>[en] – English</a:t>
            </a:r>
          </a:p>
          <a:p>
            <a:pPr algn="ctr" eaLnBrk="0" hangingPunct="0">
              <a:spcBef>
                <a:spcPct val="50000"/>
              </a:spcBef>
            </a:pPr>
            <a:r>
              <a:rPr lang="en-GB" sz="1200" b="1">
                <a:solidFill>
                  <a:schemeClr val="bg1"/>
                </a:solidFill>
                <a:cs typeface="Arial" charset="0"/>
              </a:rPr>
              <a:t>WinNT 5.1 – XP Operating System</a:t>
            </a:r>
          </a:p>
          <a:p>
            <a:pPr algn="ctr" eaLnBrk="0" hangingPunct="0">
              <a:spcBef>
                <a:spcPct val="50000"/>
              </a:spcBef>
            </a:pPr>
            <a:r>
              <a:rPr lang="en-GB" sz="1200" b="1">
                <a:solidFill>
                  <a:schemeClr val="bg1"/>
                </a:solidFill>
                <a:cs typeface="Arial" charset="0"/>
              </a:rPr>
              <a:t>U –  browser supplier</a:t>
            </a:r>
            <a:endParaRPr lang="en-US" sz="1200" b="1">
              <a:solidFill>
                <a:schemeClr val="bg1"/>
              </a:solidFill>
              <a:cs typeface="Arial" charset="0"/>
            </a:endParaRPr>
          </a:p>
        </p:txBody>
      </p:sp>
      <p:sp>
        <p:nvSpPr>
          <p:cNvPr id="227344" name="Line 16"/>
          <p:cNvSpPr>
            <a:spLocks noChangeShapeType="1"/>
          </p:cNvSpPr>
          <p:nvPr/>
        </p:nvSpPr>
        <p:spPr bwMode="auto">
          <a:xfrm flipH="1">
            <a:off x="7019925" y="1989138"/>
            <a:ext cx="865188" cy="1584325"/>
          </a:xfrm>
          <a:prstGeom prst="line">
            <a:avLst/>
          </a:prstGeom>
          <a:noFill/>
          <a:ln w="38100">
            <a:solidFill>
              <a:srgbClr val="FF3300"/>
            </a:solidFill>
            <a:round/>
            <a:headEnd/>
            <a:tailEnd type="triangle" w="med" len="med"/>
          </a:ln>
        </p:spPr>
        <p:txBody>
          <a:bodyPr/>
          <a:lstStyle/>
          <a:p>
            <a:endParaRPr lang="en-GB"/>
          </a:p>
        </p:txBody>
      </p:sp>
      <p:sp>
        <p:nvSpPr>
          <p:cNvPr id="227345" name="Text Box 17"/>
          <p:cNvSpPr txBox="1">
            <a:spLocks noChangeArrowheads="1"/>
          </p:cNvSpPr>
          <p:nvPr/>
        </p:nvSpPr>
        <p:spPr bwMode="auto">
          <a:xfrm>
            <a:off x="7258050" y="1749059"/>
            <a:ext cx="1490663" cy="338554"/>
          </a:xfrm>
          <a:prstGeom prst="rect">
            <a:avLst/>
          </a:prstGeom>
          <a:solidFill>
            <a:srgbClr val="FF0000"/>
          </a:solidFill>
          <a:ln w="9525">
            <a:solidFill>
              <a:srgbClr val="FF3300"/>
            </a:solidFill>
            <a:miter lim="800000"/>
            <a:headEnd/>
            <a:tailEnd/>
          </a:ln>
        </p:spPr>
        <p:txBody>
          <a:bodyPr wrap="square">
            <a:spAutoFit/>
          </a:bodyPr>
          <a:lstStyle/>
          <a:p>
            <a:pPr>
              <a:spcBef>
                <a:spcPct val="50000"/>
              </a:spcBef>
            </a:pPr>
            <a:r>
              <a:rPr lang="en-GB" sz="1600" b="1">
                <a:solidFill>
                  <a:schemeClr val="bg1"/>
                </a:solidFill>
              </a:rPr>
              <a:t>Comando GET</a:t>
            </a:r>
          </a:p>
        </p:txBody>
      </p:sp>
      <p:sp>
        <p:nvSpPr>
          <p:cNvPr id="1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70</a:t>
            </a:fld>
            <a:endParaRPr lang="en-US" altLang="en-US" sz="1200" dirty="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7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73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73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73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73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73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73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73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73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73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734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7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animBg="1"/>
      <p:bldP spid="227331" grpId="0" animBg="1"/>
      <p:bldP spid="227332" grpId="0" animBg="1"/>
      <p:bldP spid="227333" grpId="0" animBg="1"/>
      <p:bldP spid="227338" grpId="0" animBg="1"/>
      <p:bldP spid="227339" grpId="0" animBg="1"/>
      <p:bldP spid="227340" grpId="0" animBg="1"/>
      <p:bldP spid="227341" grpId="0" animBg="1"/>
      <p:bldP spid="227342" grpId="0" animBg="1"/>
      <p:bldP spid="227343" grpId="0" animBg="1"/>
      <p:bldP spid="227344" grpId="0" animBg="1"/>
      <p:bldP spid="22734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580083" cy="923330"/>
          </a:xfrm>
          <a:prstGeom prst="rect">
            <a:avLst/>
          </a:prstGeom>
          <a:noFill/>
        </p:spPr>
        <p:txBody>
          <a:bodyPr wrap="none" rtlCol="0">
            <a:spAutoFit/>
          </a:bodyPr>
          <a:lstStyle/>
          <a:p>
            <a:r>
              <a:rPr lang="en-GB" sz="5400" dirty="0"/>
              <a:t>PREGUNTAS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71</a:t>
            </a:fld>
            <a:endParaRPr lang="en-US" altLang="en-US" sz="1200" dirty="0">
              <a:solidFill>
                <a:srgbClr val="898989"/>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144182" y="3026482"/>
            <a:ext cx="3069285" cy="584776"/>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E-MAIL</a:t>
            </a:r>
            <a:endParaRPr lang="en-US" sz="32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304801" y="1226899"/>
            <a:ext cx="8667532" cy="954107"/>
          </a:xfrm>
          <a:prstGeom prst="rect">
            <a:avLst/>
          </a:prstGeom>
          <a:noFill/>
          <a:ln w="9525">
            <a:noFill/>
            <a:miter lim="800000"/>
            <a:headEnd/>
            <a:tailEnd/>
          </a:ln>
        </p:spPr>
        <p:txBody>
          <a:bodyPr wrap="square">
            <a:spAutoFit/>
          </a:bodyPr>
          <a:lstStyle/>
          <a:p>
            <a:pPr algn="ctr"/>
            <a:r>
              <a:rPr lang="en-US" sz="2800" b="1"/>
              <a:t>Parece que el E-mail se transmite directamente desde la máquina del emisor al receptor. </a:t>
            </a:r>
            <a:endParaRPr lang="en-US" sz="2800"/>
          </a:p>
        </p:txBody>
      </p:sp>
      <p:sp>
        <p:nvSpPr>
          <p:cNvPr id="5123" name="Rectangle 3"/>
          <p:cNvSpPr>
            <a:spLocks noGrp="1" noChangeArrowheads="1"/>
          </p:cNvSpPr>
          <p:nvPr>
            <p:ph type="title"/>
          </p:nvPr>
        </p:nvSpPr>
        <p:spPr>
          <a:xfrm>
            <a:off x="304800" y="0"/>
            <a:ext cx="8458200" cy="914400"/>
          </a:xfrm>
          <a:noFill/>
        </p:spPr>
        <p:txBody>
          <a:bodyPr/>
          <a:lstStyle/>
          <a:p>
            <a:pPr eaLnBrk="1" hangingPunct="1"/>
            <a:r>
              <a:rPr lang="en-GB" dirty="0"/>
              <a:t> </a:t>
            </a:r>
            <a:r>
              <a:rPr lang="en-GB" b="1" dirty="0">
                <a:solidFill>
                  <a:schemeClr val="accent1">
                    <a:lumMod val="25000"/>
                  </a:schemeClr>
                </a:solidFill>
                <a:latin typeface="Calibri" pitchFamily="34" charset="0"/>
              </a:rPr>
              <a:t>Como funciona el E-mail</a:t>
            </a:r>
          </a:p>
        </p:txBody>
      </p:sp>
      <p:sp>
        <p:nvSpPr>
          <p:cNvPr id="5124" name="Rectangle 4"/>
          <p:cNvSpPr>
            <a:spLocks noChangeArrowheads="1"/>
          </p:cNvSpPr>
          <p:nvPr/>
        </p:nvSpPr>
        <p:spPr bwMode="auto">
          <a:xfrm>
            <a:off x="0" y="-228600"/>
            <a:ext cx="184150" cy="457200"/>
          </a:xfrm>
          <a:prstGeom prst="rect">
            <a:avLst/>
          </a:prstGeom>
          <a:noFill/>
          <a:ln w="9525">
            <a:noFill/>
            <a:miter lim="800000"/>
            <a:headEnd/>
            <a:tailEnd/>
          </a:ln>
        </p:spPr>
        <p:txBody>
          <a:bodyPr wrap="none" anchor="ctr">
            <a:spAutoFit/>
          </a:bodyPr>
          <a:lstStyle/>
          <a:p>
            <a:pPr eaLnBrk="0" hangingPunct="0"/>
            <a:endParaRPr lang="en-US" sz="2400">
              <a:latin typeface="Tahoma" pitchFamily="34" charset="0"/>
            </a:endParaRPr>
          </a:p>
        </p:txBody>
      </p:sp>
      <p:sp>
        <p:nvSpPr>
          <p:cNvPr id="101381" name="Line 5"/>
          <p:cNvSpPr>
            <a:spLocks noChangeShapeType="1"/>
          </p:cNvSpPr>
          <p:nvPr/>
        </p:nvSpPr>
        <p:spPr bwMode="auto">
          <a:xfrm>
            <a:off x="2916238" y="3933825"/>
            <a:ext cx="3384550" cy="0"/>
          </a:xfrm>
          <a:prstGeom prst="line">
            <a:avLst/>
          </a:prstGeom>
          <a:noFill/>
          <a:ln w="76200">
            <a:solidFill>
              <a:schemeClr val="tx1"/>
            </a:solidFill>
            <a:round/>
            <a:headEnd/>
            <a:tailEnd type="triangle" w="lg" len="lg"/>
          </a:ln>
        </p:spPr>
        <p:txBody>
          <a:bodyPr/>
          <a:lstStyle/>
          <a:p>
            <a:endParaRPr lang="en-GB"/>
          </a:p>
        </p:txBody>
      </p:sp>
      <p:sp>
        <p:nvSpPr>
          <p:cNvPr id="5126" name="computr2"/>
          <p:cNvSpPr>
            <a:spLocks noEditPoints="1" noChangeArrowheads="1"/>
          </p:cNvSpPr>
          <p:nvPr/>
        </p:nvSpPr>
        <p:spPr bwMode="auto">
          <a:xfrm>
            <a:off x="971550" y="3284538"/>
            <a:ext cx="243363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7" name="computr2"/>
          <p:cNvSpPr>
            <a:spLocks noEditPoints="1" noChangeArrowheads="1"/>
          </p:cNvSpPr>
          <p:nvPr/>
        </p:nvSpPr>
        <p:spPr bwMode="auto">
          <a:xfrm>
            <a:off x="5867400" y="3284538"/>
            <a:ext cx="237648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8" name="Text Box 8"/>
          <p:cNvSpPr txBox="1">
            <a:spLocks noChangeArrowheads="1"/>
          </p:cNvSpPr>
          <p:nvPr/>
        </p:nvSpPr>
        <p:spPr bwMode="auto">
          <a:xfrm>
            <a:off x="6516688" y="3500438"/>
            <a:ext cx="1079500" cy="865187"/>
          </a:xfrm>
          <a:prstGeom prst="rect">
            <a:avLst/>
          </a:prstGeom>
          <a:solidFill>
            <a:schemeClr val="accent2"/>
          </a:solidFill>
          <a:ln w="9525">
            <a:solidFill>
              <a:schemeClr val="tx1"/>
            </a:solidFill>
            <a:miter lim="800000"/>
            <a:headEnd/>
            <a:tailEnd/>
          </a:ln>
        </p:spPr>
        <p:txBody>
          <a:bodyPr>
            <a:spAutoFit/>
          </a:bodyPr>
          <a:lstStyle/>
          <a:p>
            <a:pPr algn="ctr">
              <a:spcBef>
                <a:spcPct val="50000"/>
              </a:spcBef>
            </a:pPr>
            <a:endParaRPr lang="en-GB" sz="800" b="1" dirty="0">
              <a:latin typeface="Tahoma" pitchFamily="34" charset="0"/>
            </a:endParaRPr>
          </a:p>
          <a:p>
            <a:pPr algn="ctr">
              <a:spcBef>
                <a:spcPct val="50000"/>
              </a:spcBef>
            </a:pPr>
            <a:r>
              <a:rPr lang="en-GB" sz="2000" b="1" dirty="0" err="1">
                <a:solidFill>
                  <a:schemeClr val="bg1"/>
                </a:solidFill>
                <a:latin typeface="Tahoma" pitchFamily="34" charset="0"/>
              </a:rPr>
              <a:t>Jane</a:t>
            </a:r>
            <a:endParaRPr lang="en-GB" sz="2000" b="1" dirty="0">
              <a:solidFill>
                <a:schemeClr val="bg1"/>
              </a:solidFill>
              <a:latin typeface="Tahoma" pitchFamily="34" charset="0"/>
            </a:endParaRPr>
          </a:p>
          <a:p>
            <a:pPr algn="ctr">
              <a:spcBef>
                <a:spcPct val="50000"/>
              </a:spcBef>
            </a:pPr>
            <a:endParaRPr lang="en-GB" sz="800" b="1" dirty="0">
              <a:solidFill>
                <a:schemeClr val="bg1"/>
              </a:solidFill>
              <a:latin typeface="Tahoma" pitchFamily="34" charset="0"/>
            </a:endParaRPr>
          </a:p>
        </p:txBody>
      </p:sp>
      <p:sp>
        <p:nvSpPr>
          <p:cNvPr id="5129" name="Text Box 9"/>
          <p:cNvSpPr txBox="1">
            <a:spLocks noChangeArrowheads="1"/>
          </p:cNvSpPr>
          <p:nvPr/>
        </p:nvSpPr>
        <p:spPr bwMode="auto">
          <a:xfrm>
            <a:off x="1619250" y="3500438"/>
            <a:ext cx="1152525" cy="865187"/>
          </a:xfrm>
          <a:prstGeom prst="rect">
            <a:avLst/>
          </a:prstGeom>
          <a:solidFill>
            <a:srgbClr val="FFFF00"/>
          </a:solidFill>
          <a:ln w="9525">
            <a:solidFill>
              <a:schemeClr val="tx1"/>
            </a:solidFill>
            <a:miter lim="800000"/>
            <a:headEnd/>
            <a:tailEnd/>
          </a:ln>
        </p:spPr>
        <p:txBody>
          <a:bodyPr>
            <a:spAutoFit/>
          </a:bodyPr>
          <a:lstStyle/>
          <a:p>
            <a:pPr algn="ctr">
              <a:spcBef>
                <a:spcPct val="50000"/>
              </a:spcBef>
            </a:pPr>
            <a:endParaRPr lang="en-GB" sz="800" b="1" dirty="0">
              <a:latin typeface="Tahoma" pitchFamily="34" charset="0"/>
            </a:endParaRPr>
          </a:p>
          <a:p>
            <a:pPr algn="ctr">
              <a:spcBef>
                <a:spcPct val="50000"/>
              </a:spcBef>
            </a:pPr>
            <a:r>
              <a:rPr lang="en-GB" sz="2000" b="1" dirty="0" err="1">
                <a:latin typeface="Tahoma" pitchFamily="34" charset="0"/>
              </a:rPr>
              <a:t>Joe</a:t>
            </a:r>
            <a:endParaRPr lang="en-GB" sz="2000" b="1" dirty="0">
              <a:latin typeface="Tahoma" pitchFamily="34" charset="0"/>
            </a:endParaRPr>
          </a:p>
          <a:p>
            <a:pPr algn="ctr">
              <a:spcBef>
                <a:spcPct val="50000"/>
              </a:spcBef>
            </a:pPr>
            <a:endParaRPr lang="en-GB" sz="800" b="1" dirty="0">
              <a:latin typeface="Tahoma" pitchFamily="34" charset="0"/>
            </a:endParaRPr>
          </a:p>
        </p:txBody>
      </p:sp>
      <p:sp>
        <p:nvSpPr>
          <p:cNvPr id="101386" name="Line 10"/>
          <p:cNvSpPr>
            <a:spLocks noChangeShapeType="1"/>
          </p:cNvSpPr>
          <p:nvPr/>
        </p:nvSpPr>
        <p:spPr bwMode="auto">
          <a:xfrm>
            <a:off x="1547813" y="2781300"/>
            <a:ext cx="6408737" cy="3095625"/>
          </a:xfrm>
          <a:prstGeom prst="line">
            <a:avLst/>
          </a:prstGeom>
          <a:noFill/>
          <a:ln w="190500">
            <a:solidFill>
              <a:srgbClr val="FF0000"/>
            </a:solidFill>
            <a:round/>
            <a:headEnd/>
            <a:tailEnd/>
          </a:ln>
        </p:spPr>
        <p:txBody>
          <a:bodyPr/>
          <a:lstStyle/>
          <a:p>
            <a:endParaRPr lang="en-GB"/>
          </a:p>
        </p:txBody>
      </p:sp>
      <p:sp>
        <p:nvSpPr>
          <p:cNvPr id="101387" name="Line 11"/>
          <p:cNvSpPr>
            <a:spLocks noChangeShapeType="1"/>
          </p:cNvSpPr>
          <p:nvPr/>
        </p:nvSpPr>
        <p:spPr bwMode="auto">
          <a:xfrm flipH="1">
            <a:off x="1403350" y="2781300"/>
            <a:ext cx="6048375" cy="3168650"/>
          </a:xfrm>
          <a:prstGeom prst="line">
            <a:avLst/>
          </a:prstGeom>
          <a:noFill/>
          <a:ln w="190500">
            <a:solidFill>
              <a:srgbClr val="FF0000"/>
            </a:solidFill>
            <a:round/>
            <a:headEnd/>
            <a:tailEn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73</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checkerboard(across)">
                                      <p:cBhvr>
                                        <p:cTn id="7" dur="500"/>
                                        <p:tgtEl>
                                          <p:spTgt spid="1013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86"/>
                                        </p:tgtEl>
                                        <p:attrNameLst>
                                          <p:attrName>style.visibility</p:attrName>
                                        </p:attrNameLst>
                                      </p:cBhvr>
                                      <p:to>
                                        <p:strVal val="visible"/>
                                      </p:to>
                                    </p:set>
                                    <p:animEffect transition="in" filter="wipe(left)">
                                      <p:cBhvr>
                                        <p:cTn id="12" dur="500"/>
                                        <p:tgtEl>
                                          <p:spTgt spid="1013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1387"/>
                                        </p:tgtEl>
                                        <p:attrNameLst>
                                          <p:attrName>style.visibility</p:attrName>
                                        </p:attrNameLst>
                                      </p:cBhvr>
                                      <p:to>
                                        <p:strVal val="visible"/>
                                      </p:to>
                                    </p:set>
                                    <p:animEffect transition="in" filter="wipe(up)">
                                      <p:cBhvr>
                                        <p:cTn id="15" dur="500"/>
                                        <p:tgtEl>
                                          <p:spTgt spid="101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p:bldP spid="101386" grpId="0" animBg="1"/>
      <p:bldP spid="10138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395288" y="836613"/>
            <a:ext cx="8353425" cy="6609182"/>
          </a:xfrm>
          <a:prstGeom prst="rect">
            <a:avLst/>
          </a:prstGeom>
          <a:noFill/>
          <a:ln w="9525">
            <a:noFill/>
            <a:miter lim="800000"/>
            <a:headEnd/>
            <a:tailEnd/>
          </a:ln>
        </p:spPr>
        <p:txBody>
          <a:bodyPr>
            <a:spAutoFit/>
          </a:bodyPr>
          <a:lstStyle/>
          <a:p>
            <a:r>
              <a:rPr lang="en-US" sz="2400"/>
              <a:t>El e-mail o correo electrónico normalmente se transmite a través de cuatro computadoras durante su ciclo de vida.  </a:t>
            </a:r>
          </a:p>
          <a:p>
            <a:pPr lvl="0"/>
            <a:r>
              <a:rPr lang="en-US" sz="2400"/>
              <a:t>Mensaje compuesto en la propia computadora del usuario, luego enviado al servidor de correo SMTP (Protocolo de Transferencia de Correo Simple) de salida del ISP </a:t>
            </a:r>
          </a:p>
          <a:p>
            <a:pPr lvl="0"/>
            <a:r>
              <a:rPr lang="en-US" sz="2400"/>
              <a:t>El ISP de salida le transmite un e-mail al servidor de correo SMTP del receptor ISP (SMTP – SMTP) </a:t>
            </a:r>
          </a:p>
          <a:p>
            <a:pPr lvl="0"/>
            <a:r>
              <a:rPr lang="en-US" sz="2400"/>
              <a:t>El servidor de correos del receptor encuentra el servidor de correos de entrada del receptor (Protocolo POP o POP3) y le transmite el mensaje al “buzón del receptor”</a:t>
            </a:r>
          </a:p>
          <a:p>
            <a:pPr lvl="0"/>
            <a:r>
              <a:rPr lang="en-US" sz="2400"/>
              <a:t>El receptor ingresa a la cuenta y el mensaje se recupera en el buzón de entrada del receptor borrándolo del servidor de correos en el proceso</a:t>
            </a:r>
          </a:p>
          <a:p>
            <a:r>
              <a:rPr lang="en-US" sz="2400"/>
              <a:t>*Servidor de correos – ordenador dedicado usado para procesar los correos </a:t>
            </a:r>
          </a:p>
          <a:p>
            <a:pPr algn="ctr" eaLnBrk="0" hangingPunct="0">
              <a:lnSpc>
                <a:spcPct val="110000"/>
              </a:lnSpc>
              <a:spcBef>
                <a:spcPct val="25000"/>
              </a:spcBef>
            </a:pPr>
            <a:r>
              <a:rPr lang="en-GB" sz="2400" i="1" dirty="0">
                <a:solidFill>
                  <a:srgbClr val="FF0000"/>
                </a:solidFill>
                <a:latin typeface="Calibri" pitchFamily="34" charset="0"/>
              </a:rPr>
              <a:t>* </a:t>
            </a:r>
            <a:r>
              <a:rPr lang="en-US"/>
              <a:t>*Servidor de correos – ordenador dedicado usado para procesar los correos </a:t>
            </a:r>
          </a:p>
          <a:p>
            <a:pPr algn="ctr" eaLnBrk="0" hangingPunct="0">
              <a:lnSpc>
                <a:spcPct val="110000"/>
              </a:lnSpc>
              <a:spcBef>
                <a:spcPct val="25000"/>
              </a:spcBef>
            </a:pPr>
            <a:endParaRPr lang="en-GB" sz="2400" i="1" dirty="0">
              <a:solidFill>
                <a:srgbClr val="FF0000"/>
              </a:solidFill>
              <a:latin typeface="Calibri" pitchFamily="34" charset="0"/>
            </a:endParaRPr>
          </a:p>
        </p:txBody>
      </p:sp>
      <p:sp>
        <p:nvSpPr>
          <p:cNvPr id="6147" name="Rectangle 3"/>
          <p:cNvSpPr>
            <a:spLocks noGrp="1" noChangeArrowheads="1"/>
          </p:cNvSpPr>
          <p:nvPr>
            <p:ph type="title"/>
          </p:nvPr>
        </p:nvSpPr>
        <p:spPr>
          <a:xfrm>
            <a:off x="0" y="0"/>
            <a:ext cx="8782050" cy="914400"/>
          </a:xfrm>
          <a:noFill/>
        </p:spPr>
        <p:txBody>
          <a:bodyPr/>
          <a:lstStyle/>
          <a:p>
            <a:pPr eaLnBrk="1" hangingPunct="1"/>
            <a:r>
              <a:rPr lang="en-GB" b="1" dirty="0">
                <a:solidFill>
                  <a:schemeClr val="accent1">
                    <a:lumMod val="25000"/>
                  </a:schemeClr>
                </a:solidFill>
                <a:latin typeface="Calibri" pitchFamily="34" charset="0"/>
              </a:rPr>
              <a:t>Cómo funciona en general el E-mail</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74</a:t>
            </a:fld>
            <a:endParaRPr lang="en-US" altLang="en-US" sz="1200" dirty="0">
              <a:solidFill>
                <a:srgbClr val="898989"/>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Line 2"/>
          <p:cNvSpPr>
            <a:spLocks noChangeShapeType="1"/>
          </p:cNvSpPr>
          <p:nvPr/>
        </p:nvSpPr>
        <p:spPr bwMode="auto">
          <a:xfrm>
            <a:off x="6877050" y="4076700"/>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7" name="Line 3"/>
          <p:cNvSpPr>
            <a:spLocks noChangeShapeType="1"/>
          </p:cNvSpPr>
          <p:nvPr/>
        </p:nvSpPr>
        <p:spPr bwMode="auto">
          <a:xfrm flipV="1">
            <a:off x="1331913" y="4365625"/>
            <a:ext cx="935037" cy="8636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8" name="Line 4"/>
          <p:cNvSpPr>
            <a:spLocks noChangeShapeType="1"/>
          </p:cNvSpPr>
          <p:nvPr/>
        </p:nvSpPr>
        <p:spPr bwMode="auto">
          <a:xfrm flipV="1">
            <a:off x="2700338" y="3141663"/>
            <a:ext cx="792162" cy="64611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9" name="Line 5"/>
          <p:cNvSpPr>
            <a:spLocks noChangeShapeType="1"/>
          </p:cNvSpPr>
          <p:nvPr/>
        </p:nvSpPr>
        <p:spPr bwMode="auto">
          <a:xfrm>
            <a:off x="5219700" y="2924175"/>
            <a:ext cx="863600" cy="79375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30" name="Line 6"/>
          <p:cNvSpPr>
            <a:spLocks noChangeShapeType="1"/>
          </p:cNvSpPr>
          <p:nvPr/>
        </p:nvSpPr>
        <p:spPr bwMode="auto">
          <a:xfrm flipH="1">
            <a:off x="7885113" y="4365625"/>
            <a:ext cx="0" cy="6477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7175" name="Rectangle 7"/>
          <p:cNvSpPr>
            <a:spLocks noChangeArrowheads="1"/>
          </p:cNvSpPr>
          <p:nvPr/>
        </p:nvSpPr>
        <p:spPr bwMode="auto">
          <a:xfrm>
            <a:off x="395288" y="3644900"/>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POP3</a:t>
            </a:r>
          </a:p>
          <a:p>
            <a:pPr algn="ctr"/>
            <a:r>
              <a:rPr lang="en-GB" b="1">
                <a:solidFill>
                  <a:schemeClr val="bg1"/>
                </a:solidFill>
                <a:latin typeface="Calibri" pitchFamily="34" charset="0"/>
                <a:cs typeface="Arial" charset="0"/>
              </a:rPr>
              <a:t>Server</a:t>
            </a:r>
          </a:p>
        </p:txBody>
      </p:sp>
      <p:sp>
        <p:nvSpPr>
          <p:cNvPr id="7176" name="Text Box 8"/>
          <p:cNvSpPr txBox="1">
            <a:spLocks noChangeArrowheads="1"/>
          </p:cNvSpPr>
          <p:nvPr/>
        </p:nvSpPr>
        <p:spPr bwMode="auto">
          <a:xfrm>
            <a:off x="539750" y="0"/>
            <a:ext cx="8135938" cy="769441"/>
          </a:xfrm>
          <a:prstGeom prst="rect">
            <a:avLst/>
          </a:prstGeom>
          <a:noFill/>
          <a:ln w="9525">
            <a:noFill/>
            <a:miter lim="800000"/>
            <a:headEnd/>
            <a:tailEnd/>
          </a:ln>
        </p:spPr>
        <p:txBody>
          <a:bodyPr>
            <a:spAutoFit/>
          </a:bodyPr>
          <a:lstStyle/>
          <a:p>
            <a:pPr algn="ctr">
              <a:spcBef>
                <a:spcPct val="50000"/>
              </a:spcBef>
            </a:pPr>
            <a:r>
              <a:rPr lang="en-GB" sz="4400" b="1" dirty="0" err="1">
                <a:solidFill>
                  <a:schemeClr val="accent1">
                    <a:lumMod val="25000"/>
                  </a:schemeClr>
                </a:solidFill>
                <a:latin typeface="Calibri" pitchFamily="34" charset="0"/>
                <a:cs typeface="Arial" charset="0"/>
              </a:rPr>
              <a:t>Joe le envía a</a:t>
            </a:r>
            <a:r>
              <a:rPr lang="en-GB" sz="4400" b="1" dirty="0">
                <a:solidFill>
                  <a:schemeClr val="accent1">
                    <a:lumMod val="25000"/>
                  </a:schemeClr>
                </a:solidFill>
                <a:latin typeface="Calibri" pitchFamily="34" charset="0"/>
                <a:cs typeface="Arial" charset="0"/>
              </a:rPr>
              <a:t> </a:t>
            </a:r>
            <a:r>
              <a:rPr lang="en-GB" sz="4400" b="1" dirty="0" err="1">
                <a:solidFill>
                  <a:schemeClr val="accent1">
                    <a:lumMod val="25000"/>
                  </a:schemeClr>
                </a:solidFill>
                <a:latin typeface="Calibri" pitchFamily="34" charset="0"/>
                <a:cs typeface="Arial" charset="0"/>
              </a:rPr>
              <a:t>Jane un</a:t>
            </a:r>
            <a:r>
              <a:rPr lang="en-GB" sz="4400" b="1" dirty="0">
                <a:solidFill>
                  <a:schemeClr val="accent1">
                    <a:lumMod val="25000"/>
                  </a:schemeClr>
                </a:solidFill>
                <a:latin typeface="Calibri" pitchFamily="34" charset="0"/>
                <a:cs typeface="Arial" charset="0"/>
              </a:rPr>
              <a:t> E-mail</a:t>
            </a:r>
          </a:p>
        </p:txBody>
      </p:sp>
      <p:sp useBgFill="1">
        <p:nvSpPr>
          <p:cNvPr id="103433" name="Cloud"/>
          <p:cNvSpPr>
            <a:spLocks noChangeAspect="1" noEditPoints="1" noChangeArrowheads="1"/>
          </p:cNvSpPr>
          <p:nvPr/>
        </p:nvSpPr>
        <p:spPr bwMode="auto">
          <a:xfrm>
            <a:off x="2843213" y="9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en-GB" sz="4000" b="1">
                <a:latin typeface="Calibri" pitchFamily="34" charset="0"/>
                <a:cs typeface="Arial" charset="0"/>
              </a:rPr>
              <a:t>Internet</a:t>
            </a:r>
          </a:p>
        </p:txBody>
      </p:sp>
      <p:sp>
        <p:nvSpPr>
          <p:cNvPr id="7178" name="computr2"/>
          <p:cNvSpPr>
            <a:spLocks noEditPoints="1" noChangeArrowheads="1"/>
          </p:cNvSpPr>
          <p:nvPr/>
        </p:nvSpPr>
        <p:spPr bwMode="auto">
          <a:xfrm>
            <a:off x="539750" y="5013325"/>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79" name="computr2"/>
          <p:cNvSpPr>
            <a:spLocks noEditPoints="1" noChangeArrowheads="1"/>
          </p:cNvSpPr>
          <p:nvPr/>
        </p:nvSpPr>
        <p:spPr bwMode="auto">
          <a:xfrm>
            <a:off x="6875463"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80" name="Rectangle 12"/>
          <p:cNvSpPr>
            <a:spLocks noChangeArrowheads="1"/>
          </p:cNvSpPr>
          <p:nvPr/>
        </p:nvSpPr>
        <p:spPr bwMode="auto">
          <a:xfrm>
            <a:off x="1835150" y="3644900"/>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SMTP</a:t>
            </a:r>
          </a:p>
          <a:p>
            <a:pPr algn="ctr"/>
            <a:r>
              <a:rPr lang="en-GB" b="1">
                <a:solidFill>
                  <a:schemeClr val="bg1"/>
                </a:solidFill>
                <a:latin typeface="Calibri" pitchFamily="34" charset="0"/>
                <a:cs typeface="Arial" charset="0"/>
              </a:rPr>
              <a:t>Server</a:t>
            </a:r>
          </a:p>
        </p:txBody>
      </p:sp>
      <p:sp>
        <p:nvSpPr>
          <p:cNvPr id="7181" name="Rectangle 13"/>
          <p:cNvSpPr>
            <a:spLocks noChangeArrowheads="1"/>
          </p:cNvSpPr>
          <p:nvPr/>
        </p:nvSpPr>
        <p:spPr bwMode="auto">
          <a:xfrm>
            <a:off x="7451725" y="3716338"/>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POP3</a:t>
            </a:r>
          </a:p>
          <a:p>
            <a:pPr algn="ctr"/>
            <a:r>
              <a:rPr lang="en-GB" b="1">
                <a:solidFill>
                  <a:schemeClr val="bg1"/>
                </a:solidFill>
                <a:latin typeface="Calibri" pitchFamily="34" charset="0"/>
                <a:cs typeface="Arial" charset="0"/>
              </a:rPr>
              <a:t>Server</a:t>
            </a:r>
          </a:p>
        </p:txBody>
      </p:sp>
      <p:sp>
        <p:nvSpPr>
          <p:cNvPr id="7182" name="Rectangle 14"/>
          <p:cNvSpPr>
            <a:spLocks noChangeArrowheads="1"/>
          </p:cNvSpPr>
          <p:nvPr/>
        </p:nvSpPr>
        <p:spPr bwMode="auto">
          <a:xfrm>
            <a:off x="6084888" y="3716338"/>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SMTP</a:t>
            </a:r>
          </a:p>
          <a:p>
            <a:pPr algn="ctr"/>
            <a:r>
              <a:rPr lang="en-GB" b="1">
                <a:solidFill>
                  <a:schemeClr val="bg1"/>
                </a:solidFill>
                <a:latin typeface="Calibri" pitchFamily="34" charset="0"/>
                <a:cs typeface="Arial" charset="0"/>
              </a:rPr>
              <a:t>Server</a:t>
            </a:r>
          </a:p>
        </p:txBody>
      </p:sp>
      <p:sp>
        <p:nvSpPr>
          <p:cNvPr id="103439" name="Text Box 15"/>
          <p:cNvSpPr txBox="1">
            <a:spLocks noChangeArrowheads="1"/>
          </p:cNvSpPr>
          <p:nvPr/>
        </p:nvSpPr>
        <p:spPr bwMode="auto">
          <a:xfrm>
            <a:off x="2362200" y="4343400"/>
            <a:ext cx="2714625" cy="2031325"/>
          </a:xfrm>
          <a:prstGeom prst="rect">
            <a:avLst/>
          </a:prstGeom>
          <a:noFill/>
          <a:ln w="9525">
            <a:noFill/>
            <a:miter lim="800000"/>
            <a:headEnd/>
            <a:tailEnd/>
          </a:ln>
        </p:spPr>
        <p:txBody>
          <a:bodyPr wrap="square">
            <a:spAutoFit/>
          </a:bodyPr>
          <a:lstStyle/>
          <a:p>
            <a:pPr eaLnBrk="0" hangingPunct="0"/>
            <a:r>
              <a:rPr lang="en-GB"/>
              <a:t>Cuando Joe presiona ENVIAR su E-mail se transfiere desde su ordenador al servidor de salida SMTP de su Proveedor de Servicio de Internet </a:t>
            </a:r>
            <a:endParaRPr lang="en-GB" dirty="0">
              <a:latin typeface="Calibri" pitchFamily="34" charset="0"/>
              <a:cs typeface="Arial" charset="0"/>
            </a:endParaRPr>
          </a:p>
        </p:txBody>
      </p:sp>
      <p:sp>
        <p:nvSpPr>
          <p:cNvPr id="103440" name="Text Box 16"/>
          <p:cNvSpPr txBox="1">
            <a:spLocks noChangeArrowheads="1"/>
          </p:cNvSpPr>
          <p:nvPr/>
        </p:nvSpPr>
        <p:spPr bwMode="auto">
          <a:xfrm>
            <a:off x="179388" y="2492375"/>
            <a:ext cx="2808287" cy="646331"/>
          </a:xfrm>
          <a:prstGeom prst="rect">
            <a:avLst/>
          </a:prstGeom>
          <a:noFill/>
          <a:ln w="9525">
            <a:noFill/>
            <a:miter lim="800000"/>
            <a:headEnd/>
            <a:tailEnd/>
          </a:ln>
        </p:spPr>
        <p:txBody>
          <a:bodyPr>
            <a:spAutoFit/>
          </a:bodyPr>
          <a:lstStyle/>
          <a:p>
            <a:r>
              <a:rPr lang="en-GB"/>
              <a:t>El ISP de Joe le dirige el E-mail a la Internet </a:t>
            </a:r>
            <a:endParaRPr lang="en-US"/>
          </a:p>
        </p:txBody>
      </p:sp>
      <p:sp>
        <p:nvSpPr>
          <p:cNvPr id="103441" name="Text Box 17"/>
          <p:cNvSpPr txBox="1">
            <a:spLocks noChangeArrowheads="1"/>
          </p:cNvSpPr>
          <p:nvPr/>
        </p:nvSpPr>
        <p:spPr bwMode="auto">
          <a:xfrm>
            <a:off x="6781800" y="2492375"/>
            <a:ext cx="2274888" cy="923330"/>
          </a:xfrm>
          <a:prstGeom prst="rect">
            <a:avLst/>
          </a:prstGeom>
          <a:noFill/>
          <a:ln w="9525">
            <a:noFill/>
            <a:miter lim="800000"/>
            <a:headEnd/>
            <a:tailEnd/>
          </a:ln>
        </p:spPr>
        <p:txBody>
          <a:bodyPr wrap="square">
            <a:spAutoFit/>
          </a:bodyPr>
          <a:lstStyle/>
          <a:p>
            <a:pPr algn="ctr"/>
            <a:r>
              <a:rPr lang="en-GB"/>
              <a:t>El correo se remite al servidor POP3 de la ISP de Jane</a:t>
            </a:r>
            <a:endParaRPr lang="en-US"/>
          </a:p>
        </p:txBody>
      </p:sp>
      <p:sp>
        <p:nvSpPr>
          <p:cNvPr id="103442" name="Text Box 18"/>
          <p:cNvSpPr txBox="1">
            <a:spLocks noChangeArrowheads="1"/>
          </p:cNvSpPr>
          <p:nvPr/>
        </p:nvSpPr>
        <p:spPr bwMode="auto">
          <a:xfrm>
            <a:off x="5486400" y="4572000"/>
            <a:ext cx="1600200" cy="1477328"/>
          </a:xfrm>
          <a:prstGeom prst="rect">
            <a:avLst/>
          </a:prstGeom>
          <a:noFill/>
          <a:ln w="9525">
            <a:noFill/>
            <a:miter lim="800000"/>
            <a:headEnd/>
            <a:tailEnd/>
          </a:ln>
        </p:spPr>
        <p:txBody>
          <a:bodyPr wrap="square">
            <a:spAutoFit/>
          </a:bodyPr>
          <a:lstStyle/>
          <a:p>
            <a:pPr algn="ctr" eaLnBrk="0" hangingPunct="0"/>
            <a:r>
              <a:rPr lang="en-GB"/>
              <a:t>El correo se remite al servidor POP3 de la ISP de Jane</a:t>
            </a:r>
            <a:r>
              <a:rPr lang="en-US">
                <a:effectLst/>
              </a:rPr>
              <a:t> </a:t>
            </a:r>
            <a:endParaRPr lang="en-GB" dirty="0">
              <a:latin typeface="Calibri" pitchFamily="34" charset="0"/>
              <a:cs typeface="Arial" charset="0"/>
            </a:endParaRPr>
          </a:p>
        </p:txBody>
      </p:sp>
      <p:sp>
        <p:nvSpPr>
          <p:cNvPr id="7187" name="Rectangle 19"/>
          <p:cNvSpPr>
            <a:spLocks noChangeArrowheads="1"/>
          </p:cNvSpPr>
          <p:nvPr/>
        </p:nvSpPr>
        <p:spPr bwMode="auto">
          <a:xfrm>
            <a:off x="1042988" y="5157788"/>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2000" b="1" dirty="0" err="1">
                <a:latin typeface="Calibri" pitchFamily="34" charset="0"/>
              </a:rPr>
              <a:t>Joe</a:t>
            </a:r>
            <a:endParaRPr lang="en-GB" sz="2000" b="1" dirty="0">
              <a:latin typeface="Calibri" pitchFamily="34" charset="0"/>
            </a:endParaRPr>
          </a:p>
        </p:txBody>
      </p:sp>
      <p:sp>
        <p:nvSpPr>
          <p:cNvPr id="7188" name="Rectangle 20"/>
          <p:cNvSpPr>
            <a:spLocks noChangeArrowheads="1"/>
          </p:cNvSpPr>
          <p:nvPr/>
        </p:nvSpPr>
        <p:spPr bwMode="auto">
          <a:xfrm>
            <a:off x="738028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en-GB" sz="2000" b="1" dirty="0" err="1">
                <a:solidFill>
                  <a:schemeClr val="bg1"/>
                </a:solidFill>
                <a:latin typeface="Calibri" pitchFamily="34" charset="0"/>
              </a:rPr>
              <a:t>Jane</a:t>
            </a:r>
            <a:endParaRPr lang="en-GB" sz="2000" b="1" dirty="0">
              <a:solidFill>
                <a:schemeClr val="bg1"/>
              </a:solidFill>
              <a:latin typeface="Calibri" pitchFamily="34" charset="0"/>
            </a:endParaRPr>
          </a:p>
        </p:txBody>
      </p:sp>
      <p:sp>
        <p:nvSpPr>
          <p:cNvPr id="2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75</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39"/>
                                        </p:tgtEl>
                                        <p:attrNameLst>
                                          <p:attrName>style.visibility</p:attrName>
                                        </p:attrNameLst>
                                      </p:cBhvr>
                                      <p:to>
                                        <p:strVal val="visible"/>
                                      </p:to>
                                    </p:set>
                                    <p:animEffect transition="in" filter="dissolve">
                                      <p:cBhvr>
                                        <p:cTn id="7" dur="500"/>
                                        <p:tgtEl>
                                          <p:spTgt spid="10343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3427"/>
                                        </p:tgtEl>
                                        <p:attrNameLst>
                                          <p:attrName>style.visibility</p:attrName>
                                        </p:attrNameLst>
                                      </p:cBhvr>
                                      <p:to>
                                        <p:strVal val="visible"/>
                                      </p:to>
                                    </p:set>
                                    <p:animEffect transition="in" filter="wipe(down)">
                                      <p:cBhvr>
                                        <p:cTn id="11" dur="500"/>
                                        <p:tgtEl>
                                          <p:spTgt spid="10342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3440"/>
                                        </p:tgtEl>
                                        <p:attrNameLst>
                                          <p:attrName>style.visibility</p:attrName>
                                        </p:attrNameLst>
                                      </p:cBhvr>
                                      <p:to>
                                        <p:strVal val="visible"/>
                                      </p:to>
                                    </p:set>
                                    <p:animEffect transition="in" filter="dissolve">
                                      <p:cBhvr>
                                        <p:cTn id="16" dur="500"/>
                                        <p:tgtEl>
                                          <p:spTgt spid="10344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3428"/>
                                        </p:tgtEl>
                                        <p:attrNameLst>
                                          <p:attrName>style.visibility</p:attrName>
                                        </p:attrNameLst>
                                      </p:cBhvr>
                                      <p:to>
                                        <p:strVal val="visible"/>
                                      </p:to>
                                    </p:set>
                                    <p:animEffect transition="in" filter="wipe(left)">
                                      <p:cBhvr>
                                        <p:cTn id="20" dur="500"/>
                                        <p:tgtEl>
                                          <p:spTgt spid="10342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3429"/>
                                        </p:tgtEl>
                                        <p:attrNameLst>
                                          <p:attrName>style.visibility</p:attrName>
                                        </p:attrNameLst>
                                      </p:cBhvr>
                                      <p:to>
                                        <p:strVal val="visible"/>
                                      </p:to>
                                    </p:set>
                                    <p:animEffect transition="in" filter="wipe(left)">
                                      <p:cBhvr>
                                        <p:cTn id="25" dur="500"/>
                                        <p:tgtEl>
                                          <p:spTgt spid="103429"/>
                                        </p:tgtEl>
                                      </p:cBhvr>
                                    </p:animEffect>
                                  </p:childTnLst>
                                </p:cTn>
                              </p:par>
                            </p:childTnLst>
                          </p:cTn>
                        </p:par>
                        <p:par>
                          <p:cTn id="26" fill="hold">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103441"/>
                                        </p:tgtEl>
                                        <p:attrNameLst>
                                          <p:attrName>style.visibility</p:attrName>
                                        </p:attrNameLst>
                                      </p:cBhvr>
                                      <p:to>
                                        <p:strVal val="visible"/>
                                      </p:to>
                                    </p:set>
                                    <p:animEffect transition="in" filter="dissolve">
                                      <p:cBhvr>
                                        <p:cTn id="29" dur="500"/>
                                        <p:tgtEl>
                                          <p:spTgt spid="103441"/>
                                        </p:tgtEl>
                                      </p:cBhvr>
                                    </p:animEffect>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103426"/>
                                        </p:tgtEl>
                                        <p:attrNameLst>
                                          <p:attrName>style.visibility</p:attrName>
                                        </p:attrNameLst>
                                      </p:cBhvr>
                                      <p:to>
                                        <p:strVal val="visible"/>
                                      </p:to>
                                    </p:set>
                                    <p:animEffect transition="in" filter="dissolve">
                                      <p:cBhvr>
                                        <p:cTn id="33" dur="500"/>
                                        <p:tgtEl>
                                          <p:spTgt spid="103426"/>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3442"/>
                                        </p:tgtEl>
                                        <p:attrNameLst>
                                          <p:attrName>style.visibility</p:attrName>
                                        </p:attrNameLst>
                                      </p:cBhvr>
                                      <p:to>
                                        <p:strVal val="visible"/>
                                      </p:to>
                                    </p:set>
                                    <p:animEffect transition="in" filter="dissolve">
                                      <p:cBhvr>
                                        <p:cTn id="38" dur="500"/>
                                        <p:tgtEl>
                                          <p:spTgt spid="10344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3430"/>
                                        </p:tgtEl>
                                        <p:attrNameLst>
                                          <p:attrName>style.visibility</p:attrName>
                                        </p:attrNameLst>
                                      </p:cBhvr>
                                      <p:to>
                                        <p:strVal val="visible"/>
                                      </p:to>
                                    </p:set>
                                    <p:animEffect transition="in" filter="wipe(left)">
                                      <p:cBhvr>
                                        <p:cTn id="41" dur="500"/>
                                        <p:tgtEl>
                                          <p:spTgt spid="10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p:bldP spid="103427" grpId="0" animBg="1"/>
      <p:bldP spid="103428" grpId="0" animBg="1"/>
      <p:bldP spid="103429" grpId="0" animBg="1"/>
      <p:bldP spid="103430" grpId="0" animBg="1"/>
      <p:bldP spid="103439" grpId="0"/>
      <p:bldP spid="103440" grpId="0"/>
      <p:bldP spid="103441" grpId="0"/>
      <p:bldP spid="10344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erver">
            <a:hlinkClick r:id="rId3"/>
          </p:cNvPr>
          <p:cNvPicPr>
            <a:picLocks noChangeAspect="1" noChangeArrowheads="1"/>
          </p:cNvPicPr>
          <p:nvPr/>
        </p:nvPicPr>
        <p:blipFill>
          <a:blip r:embed="rId4" cstate="print"/>
          <a:srcRect/>
          <a:stretch>
            <a:fillRect/>
          </a:stretch>
        </p:blipFill>
        <p:spPr bwMode="auto">
          <a:xfrm>
            <a:off x="817563" y="4652963"/>
            <a:ext cx="954087" cy="1336675"/>
          </a:xfrm>
          <a:prstGeom prst="rect">
            <a:avLst/>
          </a:prstGeom>
          <a:noFill/>
          <a:ln w="9525">
            <a:noFill/>
            <a:miter lim="800000"/>
            <a:headEnd/>
            <a:tailEnd/>
          </a:ln>
        </p:spPr>
      </p:pic>
      <p:pic>
        <p:nvPicPr>
          <p:cNvPr id="9219" name="Picture 3" descr="server">
            <a:hlinkClick r:id="rId5"/>
          </p:cNvPr>
          <p:cNvPicPr>
            <a:picLocks noChangeAspect="1" noChangeArrowheads="1"/>
          </p:cNvPicPr>
          <p:nvPr/>
        </p:nvPicPr>
        <p:blipFill>
          <a:blip r:embed="rId6" cstate="print"/>
          <a:srcRect/>
          <a:stretch>
            <a:fillRect/>
          </a:stretch>
        </p:blipFill>
        <p:spPr bwMode="auto">
          <a:xfrm>
            <a:off x="7308850" y="4149725"/>
            <a:ext cx="1204913" cy="1760538"/>
          </a:xfrm>
          <a:prstGeom prst="rect">
            <a:avLst/>
          </a:prstGeom>
          <a:noFill/>
          <a:ln w="9525">
            <a:noFill/>
            <a:miter lim="800000"/>
            <a:headEnd/>
            <a:tailEnd/>
          </a:ln>
        </p:spPr>
      </p:pic>
      <p:pic>
        <p:nvPicPr>
          <p:cNvPr id="9220" name="Picture 4" descr="workstation">
            <a:hlinkClick r:id="rId7"/>
          </p:cNvPr>
          <p:cNvPicPr>
            <a:picLocks noChangeAspect="1" noChangeArrowheads="1"/>
          </p:cNvPicPr>
          <p:nvPr/>
        </p:nvPicPr>
        <p:blipFill>
          <a:blip r:embed="rId8" cstate="print"/>
          <a:srcRect/>
          <a:stretch>
            <a:fillRect/>
          </a:stretch>
        </p:blipFill>
        <p:spPr bwMode="auto">
          <a:xfrm>
            <a:off x="323850" y="1700213"/>
            <a:ext cx="1265238" cy="1096962"/>
          </a:xfrm>
          <a:prstGeom prst="rect">
            <a:avLst/>
          </a:prstGeom>
          <a:noFill/>
          <a:ln w="9525">
            <a:noFill/>
            <a:miter lim="800000"/>
            <a:headEnd/>
            <a:tailEnd/>
          </a:ln>
        </p:spPr>
      </p:pic>
      <p:pic>
        <p:nvPicPr>
          <p:cNvPr id="9221" name="Picture 5" descr="workstation">
            <a:hlinkClick r:id="rId7"/>
          </p:cNvPr>
          <p:cNvPicPr>
            <a:picLocks noChangeAspect="1" noChangeArrowheads="1"/>
          </p:cNvPicPr>
          <p:nvPr/>
        </p:nvPicPr>
        <p:blipFill>
          <a:blip r:embed="rId8" cstate="print"/>
          <a:srcRect/>
          <a:stretch>
            <a:fillRect/>
          </a:stretch>
        </p:blipFill>
        <p:spPr bwMode="auto">
          <a:xfrm>
            <a:off x="7380288" y="1628775"/>
            <a:ext cx="1368425" cy="1185863"/>
          </a:xfrm>
          <a:prstGeom prst="rect">
            <a:avLst/>
          </a:prstGeom>
          <a:noFill/>
          <a:ln w="9525">
            <a:noFill/>
            <a:miter lim="800000"/>
            <a:headEnd/>
            <a:tailEnd/>
          </a:ln>
        </p:spPr>
      </p:pic>
      <p:sp>
        <p:nvSpPr>
          <p:cNvPr id="9222" name="Text Box 6"/>
          <p:cNvSpPr txBox="1">
            <a:spLocks noChangeArrowheads="1"/>
          </p:cNvSpPr>
          <p:nvPr/>
        </p:nvSpPr>
        <p:spPr bwMode="auto">
          <a:xfrm>
            <a:off x="500034" y="1285859"/>
            <a:ext cx="1025554" cy="400110"/>
          </a:xfrm>
          <a:prstGeom prst="rect">
            <a:avLst/>
          </a:prstGeom>
          <a:solidFill>
            <a:srgbClr val="FF0000"/>
          </a:solidFill>
          <a:ln w="9525">
            <a:noFill/>
            <a:miter lim="800000"/>
            <a:headEnd/>
            <a:tailEnd/>
          </a:ln>
        </p:spPr>
        <p:txBody>
          <a:bodyPr wrap="square">
            <a:spAutoFit/>
          </a:bodyPr>
          <a:lstStyle/>
          <a:p>
            <a:pPr algn="ctr">
              <a:spcBef>
                <a:spcPct val="50000"/>
              </a:spcBef>
            </a:pPr>
            <a:r>
              <a:rPr lang="da-DK" sz="2000" b="1" dirty="0" err="1">
                <a:solidFill>
                  <a:schemeClr val="bg1"/>
                </a:solidFill>
                <a:latin typeface="Calibri" pitchFamily="34" charset="0"/>
              </a:rPr>
              <a:t>Joe</a:t>
            </a:r>
            <a:endParaRPr lang="da-DK" sz="2000" b="1" dirty="0">
              <a:solidFill>
                <a:schemeClr val="bg1"/>
              </a:solidFill>
              <a:latin typeface="Calibri" pitchFamily="34" charset="0"/>
            </a:endParaRPr>
          </a:p>
        </p:txBody>
      </p:sp>
      <p:sp>
        <p:nvSpPr>
          <p:cNvPr id="9223" name="Text Box 7"/>
          <p:cNvSpPr txBox="1">
            <a:spLocks noChangeArrowheads="1"/>
          </p:cNvSpPr>
          <p:nvPr/>
        </p:nvSpPr>
        <p:spPr bwMode="auto">
          <a:xfrm>
            <a:off x="7620000" y="1196975"/>
            <a:ext cx="1023967" cy="400110"/>
          </a:xfrm>
          <a:prstGeom prst="rect">
            <a:avLst/>
          </a:prstGeom>
          <a:solidFill>
            <a:srgbClr val="FF0000"/>
          </a:solidFill>
          <a:ln w="9525">
            <a:noFill/>
            <a:miter lim="800000"/>
            <a:headEnd/>
            <a:tailEnd/>
          </a:ln>
        </p:spPr>
        <p:txBody>
          <a:bodyPr wrap="square">
            <a:spAutoFit/>
          </a:bodyPr>
          <a:lstStyle/>
          <a:p>
            <a:pPr algn="ctr">
              <a:spcBef>
                <a:spcPct val="50000"/>
              </a:spcBef>
            </a:pPr>
            <a:r>
              <a:rPr lang="da-DK" sz="2000" b="1" dirty="0" err="1">
                <a:solidFill>
                  <a:schemeClr val="bg1"/>
                </a:solidFill>
                <a:latin typeface="Calibri" pitchFamily="34" charset="0"/>
              </a:rPr>
              <a:t>Jane</a:t>
            </a:r>
            <a:endParaRPr lang="da-DK" sz="2000" b="1" dirty="0">
              <a:solidFill>
                <a:schemeClr val="bg1"/>
              </a:solidFill>
              <a:latin typeface="Calibri" pitchFamily="34" charset="0"/>
            </a:endParaRPr>
          </a:p>
        </p:txBody>
      </p:sp>
      <p:sp>
        <p:nvSpPr>
          <p:cNvPr id="9224" name="Text Box 8"/>
          <p:cNvSpPr txBox="1">
            <a:spLocks noChangeArrowheads="1"/>
          </p:cNvSpPr>
          <p:nvPr/>
        </p:nvSpPr>
        <p:spPr bwMode="auto">
          <a:xfrm>
            <a:off x="395288" y="5949950"/>
            <a:ext cx="3586162" cy="830997"/>
          </a:xfrm>
          <a:prstGeom prst="rect">
            <a:avLst/>
          </a:prstGeom>
          <a:noFill/>
          <a:ln w="9525">
            <a:noFill/>
            <a:miter lim="800000"/>
            <a:headEnd/>
            <a:tailEnd/>
          </a:ln>
        </p:spPr>
        <p:txBody>
          <a:bodyPr wrap="square">
            <a:spAutoFit/>
          </a:bodyPr>
          <a:lstStyle/>
          <a:p>
            <a:pPr>
              <a:spcBef>
                <a:spcPct val="50000"/>
              </a:spcBef>
            </a:pPr>
            <a:r>
              <a:rPr lang="da-DK" sz="2400" b="1" i="1" dirty="0">
                <a:solidFill>
                  <a:schemeClr val="accent1">
                    <a:lumMod val="25000"/>
                  </a:schemeClr>
                </a:solidFill>
                <a:latin typeface="Calibri" pitchFamily="34" charset="0"/>
              </a:rPr>
              <a:t>Mailserver o Servidor de Correo Electrónico </a:t>
            </a:r>
          </a:p>
        </p:txBody>
      </p:sp>
      <p:sp>
        <p:nvSpPr>
          <p:cNvPr id="9225" name="Text Box 9"/>
          <p:cNvSpPr txBox="1">
            <a:spLocks noChangeArrowheads="1"/>
          </p:cNvSpPr>
          <p:nvPr/>
        </p:nvSpPr>
        <p:spPr bwMode="auto">
          <a:xfrm>
            <a:off x="5162550" y="5867400"/>
            <a:ext cx="3589338" cy="830997"/>
          </a:xfrm>
          <a:prstGeom prst="rect">
            <a:avLst/>
          </a:prstGeom>
          <a:noFill/>
          <a:ln w="9525">
            <a:noFill/>
            <a:miter lim="800000"/>
            <a:headEnd/>
            <a:tailEnd/>
          </a:ln>
        </p:spPr>
        <p:txBody>
          <a:bodyPr wrap="square">
            <a:spAutoFit/>
          </a:bodyPr>
          <a:lstStyle/>
          <a:p>
            <a:pPr>
              <a:spcBef>
                <a:spcPct val="50000"/>
              </a:spcBef>
            </a:pPr>
            <a:r>
              <a:rPr lang="da-DK" sz="2400" b="1" i="1" dirty="0">
                <a:solidFill>
                  <a:schemeClr val="accent1">
                    <a:lumMod val="25000"/>
                  </a:schemeClr>
                </a:solidFill>
                <a:latin typeface="Calibri" pitchFamily="34" charset="0"/>
              </a:rPr>
              <a:t>Mailserver o Servidor de Correo Electrónico</a:t>
            </a:r>
          </a:p>
        </p:txBody>
      </p:sp>
      <p:sp>
        <p:nvSpPr>
          <p:cNvPr id="9226" name="Line 10"/>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7" name="Line 11"/>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8" name="Line 12"/>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9" name="Line 13"/>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0" name="Line 14"/>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1" name="Line 15"/>
          <p:cNvSpPr>
            <a:spLocks noChangeShapeType="1"/>
          </p:cNvSpPr>
          <p:nvPr/>
        </p:nvSpPr>
        <p:spPr bwMode="auto">
          <a:xfrm flipV="1">
            <a:off x="6156325" y="2276475"/>
            <a:ext cx="1152525" cy="314325"/>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useBgFill="1">
        <p:nvSpPr>
          <p:cNvPr id="107536" name="Cloud"/>
          <p:cNvSpPr>
            <a:spLocks noChangeAspect="1" noEditPoints="1" noChangeArrowheads="1"/>
          </p:cNvSpPr>
          <p:nvPr/>
        </p:nvSpPr>
        <p:spPr bwMode="auto">
          <a:xfrm>
            <a:off x="2627313" y="1989138"/>
            <a:ext cx="3529012" cy="273526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endParaRPr lang="en-GB" sz="1400" b="1">
              <a:latin typeface="Calibri" pitchFamily="34" charset="0"/>
              <a:cs typeface="Arial" charset="0"/>
            </a:endParaRPr>
          </a:p>
          <a:p>
            <a:pPr algn="ctr">
              <a:defRPr/>
            </a:pPr>
            <a:r>
              <a:rPr lang="en-GB" sz="3200" b="1">
                <a:latin typeface="Calibri" pitchFamily="34" charset="0"/>
                <a:cs typeface="Arial" charset="0"/>
              </a:rPr>
              <a:t>INTERNET</a:t>
            </a:r>
          </a:p>
        </p:txBody>
      </p:sp>
      <p:sp>
        <p:nvSpPr>
          <p:cNvPr id="9233" name="Text Box 17"/>
          <p:cNvSpPr txBox="1">
            <a:spLocks noChangeArrowheads="1"/>
          </p:cNvSpPr>
          <p:nvPr/>
        </p:nvSpPr>
        <p:spPr bwMode="auto">
          <a:xfrm>
            <a:off x="0" y="0"/>
            <a:ext cx="9144000" cy="769441"/>
          </a:xfrm>
          <a:prstGeom prst="rect">
            <a:avLst/>
          </a:prstGeom>
          <a:noFill/>
          <a:ln w="9525">
            <a:noFill/>
            <a:miter lim="800000"/>
            <a:headEnd/>
            <a:tailEnd/>
          </a:ln>
        </p:spPr>
        <p:txBody>
          <a:bodyPr wrap="square">
            <a:spAutoFit/>
          </a:bodyPr>
          <a:lstStyle/>
          <a:p>
            <a:pPr algn="ctr">
              <a:spcBef>
                <a:spcPct val="50000"/>
              </a:spcBef>
            </a:pPr>
            <a:r>
              <a:rPr lang="en-GB" sz="4400" b="1" dirty="0">
                <a:solidFill>
                  <a:schemeClr val="accent1">
                    <a:lumMod val="25000"/>
                  </a:schemeClr>
                </a:solidFill>
                <a:latin typeface="Calibri" pitchFamily="34" charset="0"/>
                <a:cs typeface="Arial" charset="0"/>
              </a:rPr>
              <a:t>Otra manera de presentar el concepto</a:t>
            </a:r>
          </a:p>
        </p:txBody>
      </p:sp>
      <p:sp>
        <p:nvSpPr>
          <p:cNvPr id="9234" name="Line 18"/>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5" name="Line 19"/>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36" name="Line 20"/>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7" name="Line 21"/>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8" name="Line 22"/>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9" name="Line 23"/>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0" name="Line 24"/>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1" name="Line 25"/>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2" name="Line 26"/>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43" name="Line 27"/>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44" name="Line 28"/>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107549" name="Line 29"/>
          <p:cNvSpPr>
            <a:spLocks noChangeShapeType="1"/>
          </p:cNvSpPr>
          <p:nvPr/>
        </p:nvSpPr>
        <p:spPr bwMode="auto">
          <a:xfrm flipV="1">
            <a:off x="6156325" y="2276475"/>
            <a:ext cx="1152525" cy="314325"/>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0" name="Line 30"/>
          <p:cNvSpPr>
            <a:spLocks noChangeShapeType="1"/>
          </p:cNvSpPr>
          <p:nvPr/>
        </p:nvSpPr>
        <p:spPr bwMode="auto">
          <a:xfrm>
            <a:off x="1692275" y="2420938"/>
            <a:ext cx="1143000" cy="4524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1" name="Line 31"/>
          <p:cNvSpPr>
            <a:spLocks noChangeShapeType="1"/>
          </p:cNvSpPr>
          <p:nvPr/>
        </p:nvSpPr>
        <p:spPr bwMode="auto">
          <a:xfrm flipH="1">
            <a:off x="1763713" y="4221163"/>
            <a:ext cx="1081087" cy="7667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2" name="Line 32"/>
          <p:cNvSpPr>
            <a:spLocks noChangeShapeType="1"/>
          </p:cNvSpPr>
          <p:nvPr/>
        </p:nvSpPr>
        <p:spPr bwMode="auto">
          <a:xfrm flipV="1">
            <a:off x="1835150" y="4437063"/>
            <a:ext cx="1368425" cy="9350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3" name="Line 33"/>
          <p:cNvSpPr>
            <a:spLocks noChangeShapeType="1"/>
          </p:cNvSpPr>
          <p:nvPr/>
        </p:nvSpPr>
        <p:spPr bwMode="auto">
          <a:xfrm>
            <a:off x="5580063" y="4365625"/>
            <a:ext cx="1600200" cy="9144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4" name="Line 34"/>
          <p:cNvSpPr>
            <a:spLocks noChangeShapeType="1"/>
          </p:cNvSpPr>
          <p:nvPr/>
        </p:nvSpPr>
        <p:spPr bwMode="auto">
          <a:xfrm flipH="1" flipV="1">
            <a:off x="5795963" y="4005263"/>
            <a:ext cx="1439862" cy="7921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5" name="Line 35"/>
          <p:cNvSpPr>
            <a:spLocks noChangeShapeType="1"/>
          </p:cNvSpPr>
          <p:nvPr/>
        </p:nvSpPr>
        <p:spPr bwMode="auto">
          <a:xfrm>
            <a:off x="2916238" y="2997200"/>
            <a:ext cx="0" cy="936625"/>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107556" name="Line 36"/>
          <p:cNvSpPr>
            <a:spLocks noChangeShapeType="1"/>
          </p:cNvSpPr>
          <p:nvPr/>
        </p:nvSpPr>
        <p:spPr bwMode="auto">
          <a:xfrm>
            <a:off x="5795963" y="2636838"/>
            <a:ext cx="0" cy="1079500"/>
          </a:xfrm>
          <a:prstGeom prst="line">
            <a:avLst/>
          </a:prstGeom>
          <a:noFill/>
          <a:ln w="57150">
            <a:solidFill>
              <a:srgbClr val="33CC33"/>
            </a:solidFill>
            <a:prstDash val="dash"/>
            <a:round/>
            <a:headEnd type="triangle" w="med" len="med"/>
            <a:tailEnd/>
          </a:ln>
        </p:spPr>
        <p:txBody>
          <a:bodyPr/>
          <a:lstStyle/>
          <a:p>
            <a:endParaRPr lang="en-GB">
              <a:latin typeface="Calibri" pitchFamily="34" charset="0"/>
            </a:endParaRPr>
          </a:p>
        </p:txBody>
      </p:sp>
      <p:sp>
        <p:nvSpPr>
          <p:cNvPr id="107557" name="Line 37"/>
          <p:cNvSpPr>
            <a:spLocks noChangeShapeType="1"/>
          </p:cNvSpPr>
          <p:nvPr/>
        </p:nvSpPr>
        <p:spPr bwMode="auto">
          <a:xfrm>
            <a:off x="3357554" y="4286256"/>
            <a:ext cx="2087562" cy="0"/>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9254" name="Text Box 38"/>
          <p:cNvSpPr txBox="1">
            <a:spLocks noChangeArrowheads="1"/>
          </p:cNvSpPr>
          <p:nvPr/>
        </p:nvSpPr>
        <p:spPr bwMode="auto">
          <a:xfrm>
            <a:off x="323849" y="4221163"/>
            <a:ext cx="1858593" cy="461665"/>
          </a:xfrm>
          <a:prstGeom prst="rect">
            <a:avLst/>
          </a:prstGeom>
          <a:noFill/>
          <a:ln w="9525">
            <a:noFill/>
            <a:miter lim="800000"/>
            <a:headEnd/>
            <a:tailEnd/>
          </a:ln>
        </p:spPr>
        <p:txBody>
          <a:bodyPr wrap="square">
            <a:spAutoFit/>
          </a:bodyPr>
          <a:lstStyle/>
          <a:p>
            <a:pPr>
              <a:spcBef>
                <a:spcPct val="50000"/>
              </a:spcBef>
            </a:pPr>
            <a:r>
              <a:rPr lang="da-DK" sz="2400" b="1" dirty="0">
                <a:latin typeface="Calibri" pitchFamily="34" charset="0"/>
              </a:rPr>
              <a:t>ISP de Joe</a:t>
            </a:r>
          </a:p>
        </p:txBody>
      </p:sp>
      <p:sp>
        <p:nvSpPr>
          <p:cNvPr id="9255" name="Text Box 39"/>
          <p:cNvSpPr txBox="1">
            <a:spLocks noChangeArrowheads="1"/>
          </p:cNvSpPr>
          <p:nvPr/>
        </p:nvSpPr>
        <p:spPr bwMode="auto">
          <a:xfrm>
            <a:off x="7162800" y="3733800"/>
            <a:ext cx="1771350" cy="461665"/>
          </a:xfrm>
          <a:prstGeom prst="rect">
            <a:avLst/>
          </a:prstGeom>
          <a:noFill/>
          <a:ln w="9525">
            <a:noFill/>
            <a:miter lim="800000"/>
            <a:headEnd/>
            <a:tailEnd/>
          </a:ln>
        </p:spPr>
        <p:txBody>
          <a:bodyPr wrap="square">
            <a:spAutoFit/>
          </a:bodyPr>
          <a:lstStyle/>
          <a:p>
            <a:pPr>
              <a:spcBef>
                <a:spcPct val="50000"/>
              </a:spcBef>
            </a:pPr>
            <a:r>
              <a:rPr lang="da-DK" sz="2400" b="1" dirty="0">
                <a:latin typeface="Calibri" pitchFamily="34" charset="0"/>
              </a:rPr>
              <a:t>ISP de Jane</a:t>
            </a:r>
          </a:p>
        </p:txBody>
      </p:sp>
      <p:sp>
        <p:nvSpPr>
          <p:cNvPr id="4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76</a:t>
            </a:fld>
            <a:endParaRPr lang="en-US" altLang="en-US" sz="1200" dirty="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75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75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75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75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75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75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75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75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49" grpId="0" animBg="1"/>
      <p:bldP spid="107550" grpId="0" animBg="1"/>
      <p:bldP spid="107551" grpId="0" animBg="1"/>
      <p:bldP spid="107552" grpId="0" animBg="1"/>
      <p:bldP spid="107553" grpId="0" animBg="1"/>
      <p:bldP spid="107554" grpId="0" animBg="1"/>
      <p:bldP spid="107555" grpId="0" animBg="1"/>
      <p:bldP spid="107556" grpId="0" animBg="1"/>
      <p:bldP spid="10755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143000"/>
          </a:xfrm>
        </p:spPr>
        <p:txBody>
          <a:bodyPr/>
          <a:lstStyle/>
          <a:p>
            <a:pPr eaLnBrk="1" hangingPunct="1"/>
            <a:r>
              <a:rPr lang="en-GB" b="1" dirty="0">
                <a:solidFill>
                  <a:schemeClr val="accent1">
                    <a:lumMod val="25000"/>
                  </a:schemeClr>
                </a:solidFill>
                <a:latin typeface="Calibri" pitchFamily="34" charset="0"/>
              </a:rPr>
              <a:t>Diferentes tipos de E-mail</a:t>
            </a:r>
            <a:endParaRPr lang="en-US" b="1" dirty="0">
              <a:solidFill>
                <a:schemeClr val="accent1">
                  <a:lumMod val="25000"/>
                </a:schemeClr>
              </a:solidFill>
              <a:latin typeface="Calibri" pitchFamily="34" charset="0"/>
            </a:endParaRPr>
          </a:p>
        </p:txBody>
      </p:sp>
      <p:sp>
        <p:nvSpPr>
          <p:cNvPr id="11267" name="Rectangle 3"/>
          <p:cNvSpPr>
            <a:spLocks noGrp="1" noChangeArrowheads="1"/>
          </p:cNvSpPr>
          <p:nvPr>
            <p:ph type="body" idx="1"/>
          </p:nvPr>
        </p:nvSpPr>
        <p:spPr>
          <a:xfrm>
            <a:off x="381000" y="1219200"/>
            <a:ext cx="8229600" cy="5257800"/>
          </a:xfrm>
        </p:spPr>
        <p:txBody>
          <a:bodyPr>
            <a:normAutofit fontScale="85000" lnSpcReduction="10000"/>
          </a:bodyPr>
          <a:lstStyle/>
          <a:p>
            <a:pPr marL="0" indent="0">
              <a:buNone/>
            </a:pPr>
            <a:r>
              <a:rPr lang="en-GB" b="1"/>
              <a:t>E-mail </a:t>
            </a:r>
            <a:endParaRPr lang="en-US"/>
          </a:p>
          <a:p>
            <a:pPr lvl="0"/>
            <a:r>
              <a:rPr lang="en-GB"/>
              <a:t>El correo típico tradicional Outlook – enviado a través de SMTP – se recupera a través de POP3 y una vez que se descarga es un residente en su propia máquina </a:t>
            </a:r>
            <a:endParaRPr lang="en-US"/>
          </a:p>
          <a:p>
            <a:pPr marL="0" indent="0">
              <a:buNone/>
            </a:pPr>
            <a:r>
              <a:rPr lang="en-GB" b="1"/>
              <a:t>Correo electrónico basado en mail  (Web-based mail) </a:t>
            </a:r>
            <a:endParaRPr lang="en-US"/>
          </a:p>
          <a:p>
            <a:pPr lvl="0"/>
            <a:r>
              <a:rPr lang="en-GB"/>
              <a:t>Correos POP3 – por ejemplo usando Outlook Express – cuando se registra normalmente descarga todos los nuevos correos en su buzón de entrada de residente en su máquina </a:t>
            </a:r>
            <a:endParaRPr lang="en-US"/>
          </a:p>
          <a:p>
            <a:pPr lvl="0"/>
            <a:r>
              <a:rPr lang="en-GB"/>
              <a:t>Correos IMAP – “verdaderos” correos electrónicos – observados a través de su máuina pero todavía es residente en un servidor remote – puede organizarse en archivos, etc. </a:t>
            </a:r>
            <a:r>
              <a:rPr lang="en-GB" b="1" u="sng"/>
              <a:t>pero solo</a:t>
            </a:r>
            <a:r>
              <a:rPr lang="en-GB"/>
              <a:t> son visibles en línea. </a:t>
            </a:r>
            <a:endParaRPr lang="en-US"/>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77</a:t>
            </a:fld>
            <a:endParaRPr lang="en-US" altLang="en-US" sz="1200" dirty="0">
              <a:solidFill>
                <a:srgbClr val="898989"/>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94" name="TextBox 93"/>
          <p:cNvSpPr txBox="1"/>
          <p:nvPr/>
        </p:nvSpPr>
        <p:spPr>
          <a:xfrm>
            <a:off x="3144182" y="3026482"/>
            <a:ext cx="3069286" cy="892552"/>
          </a:xfrm>
          <a:prstGeom prst="rect">
            <a:avLst/>
          </a:prstGeom>
          <a:noFill/>
        </p:spPr>
        <p:txBody>
          <a:bodyPr wrap="square" rtlCol="0">
            <a:spAutoFit/>
          </a:bodyPr>
          <a:lstStyle/>
          <a:p>
            <a:pPr algn="ctr"/>
            <a:r>
              <a:rPr lang="en-GB" sz="2600" b="1" dirty="0">
                <a:solidFill>
                  <a:schemeClr val="accent1">
                    <a:lumMod val="25000"/>
                  </a:schemeClr>
                </a:solidFill>
                <a:latin typeface="Calibri" pitchFamily="34" charset="0"/>
              </a:rPr>
              <a:t>ENCABEZADOS</a:t>
            </a:r>
          </a:p>
          <a:p>
            <a:pPr algn="ctr"/>
            <a:r>
              <a:rPr lang="en-GB" sz="2600" b="1" dirty="0">
                <a:solidFill>
                  <a:schemeClr val="accent1">
                    <a:lumMod val="25000"/>
                  </a:schemeClr>
                </a:solidFill>
                <a:latin typeface="Calibri" pitchFamily="34" charset="0"/>
              </a:rPr>
              <a:t> E-MAIL</a:t>
            </a:r>
            <a:endParaRPr lang="en-US" sz="2600" dirty="0"/>
          </a:p>
        </p:txBody>
      </p:sp>
      <p:sp>
        <p:nvSpPr>
          <p:cNvPr id="4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78</a:t>
            </a:fld>
            <a:endParaRPr lang="en-US" altLang="en-US" sz="1200" dirty="0">
              <a:solidFill>
                <a:srgbClr val="898989"/>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457200" y="1905000"/>
            <a:ext cx="8382000" cy="3352800"/>
          </a:xfrm>
          <a:prstGeom prst="rect">
            <a:avLst/>
          </a:prstGeom>
          <a:noFill/>
          <a:ln w="9525">
            <a:noFill/>
            <a:miter lim="800000"/>
            <a:headEnd/>
            <a:tailEnd/>
          </a:ln>
        </p:spPr>
        <p:txBody>
          <a:bodyPr/>
          <a:lstStyle/>
          <a:p>
            <a:pPr marL="342900" indent="-342900">
              <a:spcBef>
                <a:spcPct val="20000"/>
              </a:spcBef>
            </a:pPr>
            <a:r>
              <a:rPr lang="en-GB" sz="3200" dirty="0">
                <a:latin typeface="Calibri" pitchFamily="34" charset="0"/>
              </a:rPr>
              <a:t>Un E-mail consiste en</a:t>
            </a:r>
          </a:p>
          <a:p>
            <a:pPr marL="342900" indent="-342900">
              <a:spcBef>
                <a:spcPct val="20000"/>
              </a:spcBef>
            </a:pPr>
            <a:endParaRPr lang="en-GB" sz="3200" dirty="0">
              <a:latin typeface="Calibri" pitchFamily="34" charset="0"/>
            </a:endParaRPr>
          </a:p>
          <a:p>
            <a:pPr marL="342900" indent="-342900">
              <a:spcBef>
                <a:spcPct val="20000"/>
              </a:spcBef>
              <a:buFont typeface="Lucida Grande"/>
              <a:buChar char="@"/>
            </a:pPr>
            <a:r>
              <a:rPr lang="en-GB" sz="3200" dirty="0">
                <a:latin typeface="Calibri" pitchFamily="34" charset="0"/>
              </a:rPr>
              <a:t> sección del </a:t>
            </a:r>
            <a:r>
              <a:rPr lang="en-GB" sz="3200" b="1" dirty="0">
                <a:latin typeface="Calibri" pitchFamily="34" charset="0"/>
              </a:rPr>
              <a:t>encabezado </a:t>
            </a:r>
            <a:r>
              <a:rPr lang="en-GB" sz="3200" dirty="0">
                <a:latin typeface="Calibri" pitchFamily="34" charset="0"/>
              </a:rPr>
              <a:t>(the envelope) and </a:t>
            </a:r>
          </a:p>
          <a:p>
            <a:pPr marL="342900" indent="-342900">
              <a:spcBef>
                <a:spcPct val="20000"/>
              </a:spcBef>
              <a:buFont typeface="Lucida Grande"/>
              <a:buChar char="@"/>
            </a:pPr>
            <a:r>
              <a:rPr lang="en-GB" sz="3200" dirty="0">
                <a:latin typeface="Calibri" pitchFamily="34" charset="0"/>
              </a:rPr>
              <a:t> sección del </a:t>
            </a:r>
            <a:r>
              <a:rPr lang="en-GB" sz="3200" b="1" dirty="0">
                <a:latin typeface="Calibri" pitchFamily="34" charset="0"/>
              </a:rPr>
              <a:t>contenido</a:t>
            </a:r>
            <a:r>
              <a:rPr lang="en-GB" sz="3200" dirty="0">
                <a:latin typeface="Calibri" pitchFamily="34" charset="0"/>
              </a:rPr>
              <a:t> (la carta misma) con anexos</a:t>
            </a:r>
          </a:p>
        </p:txBody>
      </p:sp>
      <p:sp>
        <p:nvSpPr>
          <p:cNvPr id="15363" name="Rectangle 3"/>
          <p:cNvSpPr>
            <a:spLocks noChangeArrowheads="1"/>
          </p:cNvSpPr>
          <p:nvPr/>
        </p:nvSpPr>
        <p:spPr bwMode="auto">
          <a:xfrm>
            <a:off x="395288" y="115888"/>
            <a:ext cx="8458200" cy="914400"/>
          </a:xfrm>
          <a:prstGeom prst="rect">
            <a:avLst/>
          </a:prstGeom>
          <a:noFill/>
          <a:ln w="9525">
            <a:noFill/>
            <a:miter lim="800000"/>
            <a:headEnd/>
            <a:tailEnd/>
          </a:ln>
        </p:spPr>
        <p:txBody>
          <a:bodyPr anchor="ctr"/>
          <a:lstStyle/>
          <a:p>
            <a:pPr algn="ctr"/>
            <a:r>
              <a:rPr lang="en-GB" sz="4400" b="1" dirty="0">
                <a:solidFill>
                  <a:schemeClr val="accent1">
                    <a:lumMod val="25000"/>
                  </a:schemeClr>
                </a:solidFill>
                <a:latin typeface="Calibri" pitchFamily="34" charset="0"/>
              </a:rPr>
              <a:t> Compárelo con una carta general</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79</a:t>
            </a:fld>
            <a:endParaRPr lang="en-US" altLang="en-US" sz="1200" dirty="0">
              <a:solidFill>
                <a:srgbClr val="898989"/>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62150"/>
            <a:ext cx="8229600" cy="1943075"/>
          </a:xfrm>
        </p:spPr>
        <p:txBody>
          <a:bodyPr/>
          <a:lstStyle/>
          <a:p>
            <a:r>
              <a:rPr lang="en-GB" b="1" dirty="0"/>
              <a:t>Primera Parte </a:t>
            </a:r>
            <a:br>
              <a:rPr lang="en-GB" b="1" dirty="0"/>
            </a:br>
            <a:r>
              <a:rPr lang="en-US"/>
              <a:t>¿</a:t>
            </a:r>
            <a:r>
              <a:rPr lang="en-GB" b="1" dirty="0"/>
              <a:t>Cómo funciona la Internet?</a:t>
            </a:r>
            <a:endParaRPr lang="en-US"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a:t>
            </a:fld>
            <a:endParaRPr lang="en-US" altLang="en-US" sz="1200" dirty="0">
              <a:solidFill>
                <a:srgbClr val="898989"/>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434975" y="393302"/>
            <a:ext cx="8458200" cy="552450"/>
          </a:xfrm>
          <a:prstGeom prst="rect">
            <a:avLst/>
          </a:prstGeom>
          <a:noFill/>
          <a:ln w="9525">
            <a:noFill/>
            <a:miter lim="800000"/>
            <a:headEnd/>
            <a:tailEnd/>
          </a:ln>
        </p:spPr>
        <p:txBody>
          <a:bodyPr anchor="ctr"/>
          <a:lstStyle/>
          <a:p>
            <a:pPr algn="ctr"/>
            <a:r>
              <a:rPr lang="en-GB" sz="3600" b="1" dirty="0">
                <a:solidFill>
                  <a:srgbClr val="006600"/>
                </a:solidFill>
                <a:latin typeface="Tahoma" pitchFamily="34" charset="0"/>
              </a:rPr>
              <a:t>Encabezado y Cuerpo </a:t>
            </a:r>
          </a:p>
          <a:p>
            <a:pPr algn="ctr"/>
            <a:r>
              <a:rPr lang="en-GB" sz="3600" b="1" dirty="0">
                <a:solidFill>
                  <a:srgbClr val="006600"/>
                </a:solidFill>
                <a:latin typeface="Tahoma" pitchFamily="34" charset="0"/>
              </a:rPr>
              <a:t> del E-mail</a:t>
            </a:r>
            <a:endParaRPr lang="en-GB" sz="3600" b="1" dirty="0">
              <a:solidFill>
                <a:schemeClr val="accent1">
                  <a:lumMod val="25000"/>
                </a:schemeClr>
              </a:solidFill>
              <a:latin typeface="Tahoma" pitchFamily="34" charset="0"/>
            </a:endParaRPr>
          </a:p>
        </p:txBody>
      </p:sp>
      <p:sp>
        <p:nvSpPr>
          <p:cNvPr id="16387" name="Rectangle 3"/>
          <p:cNvSpPr>
            <a:spLocks noChangeArrowheads="1"/>
          </p:cNvSpPr>
          <p:nvPr/>
        </p:nvSpPr>
        <p:spPr bwMode="auto">
          <a:xfrm>
            <a:off x="684213" y="1219199"/>
            <a:ext cx="7772400" cy="3649663"/>
          </a:xfrm>
          <a:prstGeom prst="rect">
            <a:avLst/>
          </a:prstGeom>
          <a:noFill/>
          <a:ln w="9525">
            <a:noFill/>
            <a:miter lim="800000"/>
            <a:headEnd/>
            <a:tailEnd/>
          </a:ln>
        </p:spPr>
        <p:txBody>
          <a:bodyPr/>
          <a:lstStyle/>
          <a:p>
            <a:pPr marL="342900" indent="-342900">
              <a:spcBef>
                <a:spcPts val="0"/>
              </a:spcBef>
              <a:buClr>
                <a:srgbClr val="FF0000"/>
              </a:buClr>
            </a:pPr>
            <a:r>
              <a:rPr lang="en-GB" sz="3200" b="1" dirty="0">
                <a:latin typeface="Calibri" pitchFamily="34" charset="0"/>
              </a:rPr>
              <a:t>ENCABEZADO (sobre)</a:t>
            </a:r>
          </a:p>
          <a:p>
            <a:pPr marL="342900" indent="-342900">
              <a:spcBef>
                <a:spcPts val="0"/>
              </a:spcBef>
              <a:buSzPct val="100000"/>
              <a:buFont typeface="Lucida Grande"/>
              <a:buChar char="@"/>
            </a:pPr>
            <a:r>
              <a:rPr lang="en-GB" sz="2800" dirty="0">
                <a:latin typeface="Calibri" pitchFamily="34" charset="0"/>
              </a:rPr>
              <a:t>Nuestro enfoque principal.  Contiene información sobre el emisor, receptor, direcciones IP, servidores de correos, sistemas de horarios, etc.</a:t>
            </a:r>
          </a:p>
          <a:p>
            <a:pPr marL="342900" indent="-342900">
              <a:spcBef>
                <a:spcPts val="0"/>
              </a:spcBef>
              <a:buClr>
                <a:srgbClr val="FF0000"/>
              </a:buClr>
              <a:buFont typeface="Wingdings" pitchFamily="2" charset="2"/>
              <a:buChar char="§"/>
            </a:pPr>
            <a:endParaRPr lang="en-GB" sz="3200" b="1" dirty="0">
              <a:latin typeface="Calibri" pitchFamily="34" charset="0"/>
            </a:endParaRPr>
          </a:p>
          <a:p>
            <a:pPr marL="342900" indent="-342900">
              <a:spcBef>
                <a:spcPts val="0"/>
              </a:spcBef>
              <a:buClr>
                <a:srgbClr val="FF0000"/>
              </a:buClr>
            </a:pPr>
            <a:r>
              <a:rPr lang="en-GB" sz="3200" b="1" dirty="0">
                <a:latin typeface="Calibri" pitchFamily="34" charset="0"/>
              </a:rPr>
              <a:t>CUERPO (carta)</a:t>
            </a:r>
          </a:p>
          <a:p>
            <a:pPr marL="342900" indent="-342900">
              <a:spcBef>
                <a:spcPts val="0"/>
              </a:spcBef>
              <a:buFont typeface="Lucida Grande"/>
              <a:buChar char="@"/>
            </a:pPr>
            <a:r>
              <a:rPr lang="en-GB" sz="2800" dirty="0">
                <a:latin typeface="Calibri" pitchFamily="34" charset="0"/>
              </a:rPr>
              <a:t>Contenido del correo y los anexos</a:t>
            </a:r>
          </a:p>
        </p:txBody>
      </p:sp>
      <p:sp>
        <p:nvSpPr>
          <p:cNvPr id="16388" name="Text Box 4"/>
          <p:cNvSpPr txBox="1">
            <a:spLocks noChangeArrowheads="1"/>
          </p:cNvSpPr>
          <p:nvPr/>
        </p:nvSpPr>
        <p:spPr bwMode="auto">
          <a:xfrm>
            <a:off x="285750" y="4662091"/>
            <a:ext cx="8569325" cy="1846659"/>
          </a:xfrm>
          <a:prstGeom prst="rect">
            <a:avLst/>
          </a:prstGeom>
          <a:solidFill>
            <a:srgbClr val="FF0000"/>
          </a:solidFill>
          <a:ln w="9525">
            <a:noFill/>
            <a:miter lim="800000"/>
            <a:headEnd/>
            <a:tailEnd/>
          </a:ln>
        </p:spPr>
        <p:txBody>
          <a:bodyPr>
            <a:spAutoFit/>
          </a:bodyPr>
          <a:lstStyle/>
          <a:p>
            <a:r>
              <a:rPr lang="en-GB" b="1"/>
              <a:t> </a:t>
            </a:r>
            <a:endParaRPr lang="en-US" sz="2400"/>
          </a:p>
          <a:p>
            <a:r>
              <a:rPr lang="en-GB" sz="2400" b="1">
                <a:solidFill>
                  <a:schemeClr val="bg1"/>
                </a:solidFill>
              </a:rPr>
              <a:t>ENCABEZADO COMPLETOS O AMPLIADOS QUE EXISTEN EN TODOS LOS E-MAILS PERO QUE NO HAY UN MÉTODO CONVENCIONAL PARA REVELARLOS  - CADA CLIENTE O UTILIDAD DE WEB TIENE UNA UBICACIÓN Y CONFIGURACIONES DIFERENTES</a:t>
            </a:r>
            <a:endParaRPr lang="en-US" sz="2400">
              <a:solidFill>
                <a:schemeClr val="bg1"/>
              </a:solidFill>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80</a:t>
            </a:fld>
            <a:endParaRPr lang="en-US" altLang="en-US" sz="1200" dirty="0">
              <a:solidFill>
                <a:srgbClr val="898989"/>
              </a:solidFill>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14350" y="0"/>
            <a:ext cx="10172700" cy="1143000"/>
          </a:xfrm>
        </p:spPr>
        <p:txBody>
          <a:bodyPr/>
          <a:lstStyle/>
          <a:p>
            <a:pPr eaLnBrk="1" hangingPunct="1"/>
            <a:r>
              <a:rPr lang="en-GB" b="1" dirty="0">
                <a:solidFill>
                  <a:schemeClr val="accent1">
                    <a:lumMod val="25000"/>
                  </a:schemeClr>
                </a:solidFill>
                <a:latin typeface="Calibri" pitchFamily="34" charset="0"/>
              </a:rPr>
              <a:t>Encabezado Ampliado de E-mail</a:t>
            </a:r>
            <a:br>
              <a:rPr lang="en-GB" b="1" dirty="0">
                <a:solidFill>
                  <a:schemeClr val="accent1">
                    <a:lumMod val="25000"/>
                  </a:schemeClr>
                </a:solidFill>
                <a:latin typeface="Calibri" pitchFamily="34" charset="0"/>
              </a:rPr>
            </a:br>
            <a:r>
              <a:rPr lang="en-GB" b="1" dirty="0">
                <a:solidFill>
                  <a:schemeClr val="accent1">
                    <a:lumMod val="25000"/>
                  </a:schemeClr>
                </a:solidFill>
                <a:latin typeface="Calibri" pitchFamily="34" charset="0"/>
              </a:rPr>
              <a:t> </a:t>
            </a:r>
            <a:r>
              <a:rPr lang="en-GB" sz="3600" b="1" dirty="0">
                <a:solidFill>
                  <a:schemeClr val="accent1">
                    <a:lumMod val="25000"/>
                  </a:schemeClr>
                </a:solidFill>
                <a:latin typeface="Calibri" pitchFamily="34" charset="0"/>
              </a:rPr>
              <a:t>[G-mail ]</a:t>
            </a:r>
          </a:p>
        </p:txBody>
      </p:sp>
      <p:sp>
        <p:nvSpPr>
          <p:cNvPr id="27651" name="Rectangle 3"/>
          <p:cNvSpPr>
            <a:spLocks noGrp="1" noChangeArrowheads="1"/>
          </p:cNvSpPr>
          <p:nvPr>
            <p:ph type="body" idx="1"/>
          </p:nvPr>
        </p:nvSpPr>
        <p:spPr>
          <a:xfrm>
            <a:off x="457200" y="1371600"/>
            <a:ext cx="8229600" cy="5400675"/>
          </a:xfrm>
          <a:solidFill>
            <a:schemeClr val="bg1"/>
          </a:solidFill>
        </p:spPr>
        <p:txBody>
          <a:bodyPr>
            <a:noAutofit/>
          </a:bodyPr>
          <a:lstStyle/>
          <a:p>
            <a:pPr>
              <a:lnSpc>
                <a:spcPct val="50000"/>
              </a:lnSpc>
              <a:buNone/>
            </a:pPr>
            <a:r>
              <a:rPr lang="en-GB" sz="1000" dirty="0"/>
              <a:t>Microsoft Mail Internet Headers Version 2.0</a:t>
            </a:r>
          </a:p>
          <a:p>
            <a:pPr>
              <a:lnSpc>
                <a:spcPct val="50000"/>
              </a:lnSpc>
              <a:buNone/>
            </a:pPr>
            <a:endParaRPr lang="en-GB" sz="1000" dirty="0"/>
          </a:p>
          <a:p>
            <a:pPr>
              <a:lnSpc>
                <a:spcPct val="50000"/>
              </a:lnSpc>
              <a:buNone/>
            </a:pPr>
            <a:r>
              <a:rPr lang="en-GB" sz="1000" dirty="0"/>
              <a:t>Received: from xproxy.gmail.com ([66.249.82.197]) by exchange1.coe.int with Microsoft SMTPSVC(6.0.3790.0); Tue, 07 Jan 2017 09:44:54 +0100</a:t>
            </a:r>
          </a:p>
          <a:p>
            <a:pPr>
              <a:lnSpc>
                <a:spcPct val="50000"/>
              </a:lnSpc>
              <a:buNone/>
            </a:pPr>
            <a:endParaRPr lang="en-GB" sz="1000" dirty="0"/>
          </a:p>
          <a:p>
            <a:pPr>
              <a:lnSpc>
                <a:spcPct val="50000"/>
              </a:lnSpc>
              <a:buNone/>
            </a:pPr>
            <a:r>
              <a:rPr lang="en-GB" sz="1000" dirty="0"/>
              <a:t>Received: by xproxy.gmail.com with SMTP id h28so988094wxd</a:t>
            </a:r>
          </a:p>
          <a:p>
            <a:pPr>
              <a:lnSpc>
                <a:spcPct val="50000"/>
              </a:lnSpc>
              <a:buNone/>
            </a:pPr>
            <a:endParaRPr lang="en-GB" sz="1000" dirty="0"/>
          </a:p>
          <a:p>
            <a:pPr>
              <a:lnSpc>
                <a:spcPct val="50000"/>
              </a:lnSpc>
              <a:buNone/>
            </a:pPr>
            <a:r>
              <a:rPr lang="en-GB" sz="1000" dirty="0"/>
              <a:t>        for &lt;jane@coe.int&gt;; Tue, 07 Jan 2017 00:44:31 -0800 (PST)</a:t>
            </a:r>
          </a:p>
          <a:p>
            <a:pPr>
              <a:lnSpc>
                <a:spcPct val="50000"/>
              </a:lnSpc>
              <a:buNone/>
            </a:pPr>
            <a:endParaRPr lang="en-GB" sz="1000" dirty="0"/>
          </a:p>
          <a:p>
            <a:pPr>
              <a:lnSpc>
                <a:spcPct val="50000"/>
              </a:lnSpc>
              <a:buNone/>
            </a:pPr>
            <a:r>
              <a:rPr lang="en-GB" sz="1000" dirty="0"/>
              <a:t>DomainKey-Signature: a=rsa-sha1; q=dns; c=nofws;</a:t>
            </a:r>
          </a:p>
          <a:p>
            <a:pPr>
              <a:lnSpc>
                <a:spcPct val="50000"/>
              </a:lnSpc>
              <a:buNone/>
            </a:pPr>
            <a:endParaRPr lang="en-GB" sz="1000" dirty="0"/>
          </a:p>
          <a:p>
            <a:pPr>
              <a:lnSpc>
                <a:spcPct val="50000"/>
              </a:lnSpc>
              <a:buNone/>
            </a:pPr>
            <a:r>
              <a:rPr lang="en-GB" sz="1000" dirty="0"/>
              <a:t>        s=beta; d=gmail.com;</a:t>
            </a:r>
          </a:p>
          <a:p>
            <a:pPr>
              <a:lnSpc>
                <a:spcPct val="50000"/>
              </a:lnSpc>
              <a:buNone/>
            </a:pPr>
            <a:endParaRPr lang="en-GB" sz="1000" dirty="0"/>
          </a:p>
          <a:p>
            <a:pPr>
              <a:lnSpc>
                <a:spcPct val="50000"/>
              </a:lnSpc>
              <a:buNone/>
            </a:pPr>
            <a:r>
              <a:rPr lang="en-GB" sz="1000" dirty="0"/>
              <a:t>        h=received:message-id:date:from:to:subject:in-reply-to:mime-version:content-type:references;</a:t>
            </a:r>
          </a:p>
          <a:p>
            <a:pPr>
              <a:lnSpc>
                <a:spcPct val="50000"/>
              </a:lnSpc>
              <a:buNone/>
            </a:pPr>
            <a:endParaRPr lang="en-GB" sz="1000" dirty="0"/>
          </a:p>
          <a:p>
            <a:pPr>
              <a:lnSpc>
                <a:spcPct val="50000"/>
              </a:lnSpc>
              <a:buNone/>
            </a:pPr>
            <a:r>
              <a:rPr lang="en-GB" sz="1000" dirty="0"/>
              <a:t>	b=RY8mK69lgiScvczLvTJmfvlXoZa1zUskwWsukAn3jlzblALGzxF</a:t>
            </a:r>
          </a:p>
          <a:p>
            <a:pPr>
              <a:lnSpc>
                <a:spcPct val="50000"/>
              </a:lnSpc>
              <a:buNone/>
            </a:pPr>
            <a:r>
              <a:rPr lang="en-GB" sz="1000" dirty="0"/>
              <a:t>	pzpDKyrEnIDyZrKp8VnthCyCgyHOfi7KCHhaseAXG4UAQO8zIbSFDxw6uVN0jUVYQx0a60pjkFBxmdzL/PCDEllSFEExVQB+m0WD</a:t>
            </a:r>
          </a:p>
          <a:p>
            <a:pPr>
              <a:lnSpc>
                <a:spcPct val="50000"/>
              </a:lnSpc>
              <a:buNone/>
            </a:pPr>
            <a:r>
              <a:rPr lang="en-GB" sz="1000" dirty="0"/>
              <a:t>	lcGQEgGmecYV1nRmy8=</a:t>
            </a:r>
          </a:p>
          <a:p>
            <a:pPr>
              <a:lnSpc>
                <a:spcPct val="50000"/>
              </a:lnSpc>
              <a:buNone/>
            </a:pPr>
            <a:endParaRPr lang="en-GB" sz="1000" dirty="0"/>
          </a:p>
          <a:p>
            <a:pPr>
              <a:lnSpc>
                <a:spcPct val="50000"/>
              </a:lnSpc>
              <a:buNone/>
            </a:pPr>
            <a:r>
              <a:rPr lang="en-GB" sz="1000" dirty="0"/>
              <a:t>Received: by 10.70.100.14 with SMTP id x14mr6330299wxb; Tue, 07 Jan 2017 00:44:30 -0800 (PST)</a:t>
            </a:r>
          </a:p>
          <a:p>
            <a:pPr>
              <a:lnSpc>
                <a:spcPct val="50000"/>
              </a:lnSpc>
              <a:buNone/>
            </a:pPr>
            <a:endParaRPr lang="en-GB" sz="1000" dirty="0"/>
          </a:p>
          <a:p>
            <a:pPr>
              <a:lnSpc>
                <a:spcPct val="50000"/>
              </a:lnSpc>
              <a:buNone/>
            </a:pPr>
            <a:r>
              <a:rPr lang="en-GB" sz="1000" dirty="0"/>
              <a:t>Received: by 10.70.122.16 with HTTP; Tue, 07 Jan 2017 00:44:30 -0800 (PST)</a:t>
            </a:r>
          </a:p>
          <a:p>
            <a:pPr>
              <a:lnSpc>
                <a:spcPct val="50000"/>
              </a:lnSpc>
              <a:buNone/>
            </a:pPr>
            <a:endParaRPr lang="en-GB" sz="1000" dirty="0"/>
          </a:p>
          <a:p>
            <a:pPr>
              <a:lnSpc>
                <a:spcPct val="50000"/>
              </a:lnSpc>
              <a:buNone/>
            </a:pPr>
            <a:r>
              <a:rPr lang="en-GB" sz="1000" dirty="0"/>
              <a:t>Message-ID: &lt;95ecf0550603280044n7a18048fs8e37cf2c2ea3a3d8@mail.gmail.com&gt;</a:t>
            </a:r>
          </a:p>
          <a:p>
            <a:pPr>
              <a:lnSpc>
                <a:spcPct val="50000"/>
              </a:lnSpc>
              <a:buNone/>
            </a:pPr>
            <a:endParaRPr lang="en-GB" sz="1000" dirty="0"/>
          </a:p>
          <a:p>
            <a:pPr>
              <a:lnSpc>
                <a:spcPct val="50000"/>
              </a:lnSpc>
              <a:buNone/>
            </a:pPr>
            <a:r>
              <a:rPr lang="en-GB" sz="1000" dirty="0"/>
              <a:t>Date: Tue, 07 Jan 2017 09:44:30 +0100</a:t>
            </a:r>
          </a:p>
          <a:p>
            <a:pPr>
              <a:lnSpc>
                <a:spcPct val="50000"/>
              </a:lnSpc>
              <a:buNone/>
            </a:pPr>
            <a:endParaRPr lang="en-GB" sz="1000" dirty="0"/>
          </a:p>
          <a:p>
            <a:pPr>
              <a:lnSpc>
                <a:spcPct val="50000"/>
              </a:lnSpc>
              <a:buNone/>
            </a:pPr>
            <a:r>
              <a:rPr lang="en-GB" sz="1000" dirty="0"/>
              <a:t>From: ”Joe" &lt;joe@gmail.com&gt;</a:t>
            </a:r>
          </a:p>
          <a:p>
            <a:pPr>
              <a:lnSpc>
                <a:spcPct val="50000"/>
              </a:lnSpc>
              <a:buNone/>
            </a:pPr>
            <a:endParaRPr lang="en-GB" sz="1000" dirty="0"/>
          </a:p>
          <a:p>
            <a:pPr>
              <a:lnSpc>
                <a:spcPct val="50000"/>
              </a:lnSpc>
              <a:buNone/>
            </a:pPr>
            <a:r>
              <a:rPr lang="en-GB" sz="1000" dirty="0"/>
              <a:t>To: ”Jane" &lt;jane@coe.int&gt;</a:t>
            </a:r>
          </a:p>
          <a:p>
            <a:pPr>
              <a:lnSpc>
                <a:spcPct val="50000"/>
              </a:lnSpc>
              <a:buNone/>
            </a:pPr>
            <a:endParaRPr lang="en-GB" sz="1000" dirty="0"/>
          </a:p>
          <a:p>
            <a:pPr>
              <a:lnSpc>
                <a:spcPct val="50000"/>
              </a:lnSpc>
              <a:buNone/>
            </a:pPr>
            <a:r>
              <a:rPr lang="en-GB" sz="1000" dirty="0"/>
              <a:t>Subject: Re: test</a:t>
            </a:r>
          </a:p>
          <a:p>
            <a:pPr>
              <a:lnSpc>
                <a:spcPct val="50000"/>
              </a:lnSpc>
              <a:buNone/>
            </a:pPr>
            <a:endParaRPr lang="en-GB" sz="1000" dirty="0"/>
          </a:p>
          <a:p>
            <a:pPr>
              <a:lnSpc>
                <a:spcPct val="50000"/>
              </a:lnSpc>
              <a:buNone/>
            </a:pPr>
            <a:r>
              <a:rPr lang="en-GB" sz="1000" dirty="0"/>
              <a:t>In-Reply-To: &lt;42675D880C511048AE555539A210615607A281@exchange1.coe.int&gt;</a:t>
            </a:r>
          </a:p>
          <a:p>
            <a:pPr>
              <a:lnSpc>
                <a:spcPct val="50000"/>
              </a:lnSpc>
              <a:buNone/>
            </a:pPr>
            <a:endParaRPr lang="en-GB" sz="1000" dirty="0"/>
          </a:p>
          <a:p>
            <a:pPr>
              <a:lnSpc>
                <a:spcPct val="50000"/>
              </a:lnSpc>
              <a:buNone/>
            </a:pPr>
            <a:r>
              <a:rPr lang="en-GB" sz="1000" dirty="0"/>
              <a:t>MIME-Version: 1.0</a:t>
            </a:r>
          </a:p>
          <a:p>
            <a:pPr>
              <a:lnSpc>
                <a:spcPct val="50000"/>
              </a:lnSpc>
              <a:buNone/>
            </a:pPr>
            <a:endParaRPr lang="en-GB" sz="1000" dirty="0"/>
          </a:p>
          <a:p>
            <a:pPr>
              <a:lnSpc>
                <a:spcPct val="50000"/>
              </a:lnSpc>
              <a:buNone/>
            </a:pPr>
            <a:r>
              <a:rPr lang="en-GB" sz="1000" dirty="0"/>
              <a:t>Content-Type: multipart/alternative; </a:t>
            </a:r>
          </a:p>
          <a:p>
            <a:pPr>
              <a:lnSpc>
                <a:spcPct val="50000"/>
              </a:lnSpc>
              <a:buNone/>
            </a:pPr>
            <a:endParaRPr lang="en-GB" sz="1000" dirty="0"/>
          </a:p>
          <a:p>
            <a:pPr>
              <a:lnSpc>
                <a:spcPct val="50000"/>
              </a:lnSpc>
              <a:buNone/>
            </a:pPr>
            <a:r>
              <a:rPr lang="en-GB" sz="1000" dirty="0"/>
              <a:t>	boundary="----=_Part_21605_28805312.1143535470923"</a:t>
            </a:r>
          </a:p>
          <a:p>
            <a:pPr>
              <a:lnSpc>
                <a:spcPct val="50000"/>
              </a:lnSpc>
              <a:buNone/>
            </a:pPr>
            <a:endParaRPr lang="en-GB" sz="1000" dirty="0"/>
          </a:p>
          <a:p>
            <a:pPr>
              <a:lnSpc>
                <a:spcPct val="50000"/>
              </a:lnSpc>
              <a:buNone/>
            </a:pPr>
            <a:r>
              <a:rPr lang="en-GB" sz="1000" dirty="0"/>
              <a:t>References: &lt;42675D880C511048AE555539A210615607A281@exchange1.coe.int&gt;</a:t>
            </a:r>
          </a:p>
          <a:p>
            <a:pPr>
              <a:lnSpc>
                <a:spcPct val="50000"/>
              </a:lnSpc>
              <a:buNone/>
            </a:pPr>
            <a:endParaRPr lang="en-GB" sz="1000" dirty="0"/>
          </a:p>
          <a:p>
            <a:pPr>
              <a:lnSpc>
                <a:spcPct val="50000"/>
              </a:lnSpc>
              <a:buNone/>
            </a:pPr>
            <a:r>
              <a:rPr lang="en-GB" sz="1000" dirty="0"/>
              <a:t>Return-Path: joe@gmail.com</a:t>
            </a:r>
          </a:p>
          <a:p>
            <a:pPr>
              <a:lnSpc>
                <a:spcPct val="50000"/>
              </a:lnSpc>
              <a:buNone/>
            </a:pPr>
            <a:endParaRPr lang="en-GB" sz="1000" dirty="0"/>
          </a:p>
          <a:p>
            <a:pPr>
              <a:lnSpc>
                <a:spcPct val="50000"/>
              </a:lnSpc>
              <a:buNone/>
            </a:pPr>
            <a:r>
              <a:rPr lang="en-GB" sz="1000" dirty="0"/>
              <a:t>X-OriginalArrivalTime: 07 Jan 2017 08:44:54.0322 (UTC) FILETIME=[E283E920:01C65243]</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81</a:t>
            </a:fld>
            <a:endParaRPr lang="en-US" altLang="en-US" sz="1200" dirty="0">
              <a:solidFill>
                <a:srgbClr val="898989"/>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2993192" cy="923330"/>
          </a:xfrm>
          <a:prstGeom prst="rect">
            <a:avLst/>
          </a:prstGeom>
          <a:noFill/>
        </p:spPr>
        <p:txBody>
          <a:bodyPr wrap="none" rtlCol="0">
            <a:spAutoFit/>
          </a:bodyPr>
          <a:lstStyle/>
          <a:p>
            <a:r>
              <a:rPr lang="en-GB" sz="5400" dirty="0"/>
              <a:t>Preguntas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82</a:t>
            </a:fld>
            <a:endParaRPr lang="en-US" altLang="en-US" sz="1200" dirty="0">
              <a:solidFill>
                <a:srgbClr val="898989"/>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r>
              <a:rPr lang="en-GB" b="1" dirty="0"/>
              <a:t>Tercera Parte</a:t>
            </a:r>
            <a:br>
              <a:rPr lang="en-GB" b="1" dirty="0"/>
            </a:br>
            <a:r>
              <a:rPr lang="en-GB" b="1" dirty="0"/>
              <a:t>Aplicaciones de Internet Adicionales</a:t>
            </a:r>
            <a:br>
              <a:rPr lang="en-GB" dirty="0"/>
            </a:b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83</a:t>
            </a:fld>
            <a:endParaRPr lang="en-US" altLang="en-US" sz="1200" dirty="0">
              <a:solidFill>
                <a:srgbClr val="898989"/>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16675" y="2980623"/>
            <a:ext cx="2863540" cy="830997"/>
          </a:xfrm>
          <a:prstGeom prst="rect">
            <a:avLst/>
          </a:prstGeom>
          <a:noFill/>
          <a:ln w="9525">
            <a:noFill/>
            <a:miter lim="800000"/>
            <a:headEnd/>
            <a:tailEnd/>
          </a:ln>
        </p:spPr>
        <p:txBody>
          <a:bodyPr wrap="square">
            <a:spAutoFit/>
          </a:bodyPr>
          <a:lstStyle/>
          <a:p>
            <a:pPr algn="ctr"/>
            <a:r>
              <a:rPr lang="en-GB" sz="2400" b="1" dirty="0">
                <a:latin typeface="Calibri" pitchFamily="34" charset="0"/>
              </a:rPr>
              <a:t>ALMACENAMIENTO ONLINE</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84</a:t>
            </a:fld>
            <a:endParaRPr lang="en-US" altLang="en-US" sz="1200" dirty="0">
              <a:solidFill>
                <a:srgbClr val="898989"/>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6369"/>
          </a:xfrm>
        </p:spPr>
        <p:txBody>
          <a:bodyPr/>
          <a:lstStyle/>
          <a:p>
            <a:r>
              <a:rPr lang="en-US" b="1" dirty="0"/>
              <a:t>Computación en la nube </a:t>
            </a:r>
          </a:p>
        </p:txBody>
      </p:sp>
      <p:sp>
        <p:nvSpPr>
          <p:cNvPr id="3" name="Content Placeholder 2"/>
          <p:cNvSpPr>
            <a:spLocks noGrp="1"/>
          </p:cNvSpPr>
          <p:nvPr>
            <p:ph idx="1"/>
          </p:nvPr>
        </p:nvSpPr>
        <p:spPr>
          <a:xfrm>
            <a:off x="0" y="1516897"/>
            <a:ext cx="9277350" cy="4525963"/>
          </a:xfrm>
        </p:spPr>
        <p:txBody>
          <a:bodyPr>
            <a:normAutofit/>
          </a:bodyPr>
          <a:lstStyle/>
          <a:p>
            <a:r>
              <a:rPr lang="en-GB"/>
              <a:t>La computación en la nube es un modelo que permite el acceso omnipresente, práctico y por encargo de una reserva compartida de recursos de computación configurables a la red (por ejemplo redes, servidores, almacenamiento, aplicaciones y servicios) que puedan ser rápidamente suministrados y liberados con un mínimo esfuerzo de administración o interacción del proveedor de servicio. </a:t>
            </a:r>
            <a:endParaRPr lang="en-US"/>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85</a:t>
            </a:fld>
            <a:endParaRPr lang="en-US" altLang="en-US" sz="1200" dirty="0">
              <a:solidFill>
                <a:srgbClr val="898989"/>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0300" y="274638"/>
            <a:ext cx="13868400" cy="849355"/>
          </a:xfrm>
        </p:spPr>
        <p:txBody>
          <a:bodyPr/>
          <a:lstStyle/>
          <a:p>
            <a:r>
              <a:rPr lang="en-US" sz="3200" b="1"/>
              <a:t>Diagrama Lógico de Computación </a:t>
            </a:r>
            <a:br>
              <a:rPr lang="en-US" sz="3200" b="1"/>
            </a:br>
            <a:r>
              <a:rPr lang="en-US" sz="3200" b="1"/>
              <a:t>en la Nube</a:t>
            </a:r>
            <a:endParaRPr lang="en-US" sz="3200"/>
          </a:p>
        </p:txBody>
      </p:sp>
      <p:pic>
        <p:nvPicPr>
          <p:cNvPr id="4" name="Content Placeholder 3" descr="400px-Cloud_computing.svg.png"/>
          <p:cNvPicPr>
            <a:picLocks noGrp="1" noChangeAspect="1"/>
          </p:cNvPicPr>
          <p:nvPr>
            <p:ph idx="1"/>
          </p:nvPr>
        </p:nvPicPr>
        <p:blipFill>
          <a:blip r:embed="rId2"/>
          <a:srcRect l="-32278" r="-32278"/>
          <a:stretch>
            <a:fillRect/>
          </a:stretch>
        </p:blipFill>
        <p:spPr>
          <a:xfrm>
            <a:off x="0" y="1123993"/>
            <a:ext cx="9144000" cy="5174746"/>
          </a:xfr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86</a:t>
            </a:fld>
            <a:endParaRPr lang="en-US" altLang="en-US" sz="1200" dirty="0">
              <a:solidFill>
                <a:srgbClr val="898989"/>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90500" y="0"/>
            <a:ext cx="9169182" cy="928670"/>
          </a:xfrm>
          <a:noFill/>
          <a:ln/>
        </p:spPr>
        <p:txBody>
          <a:bodyPr/>
          <a:lstStyle/>
          <a:p>
            <a:r>
              <a:rPr lang="en-GB" b="1" dirty="0">
                <a:solidFill>
                  <a:schemeClr val="accent1">
                    <a:lumMod val="25000"/>
                  </a:schemeClr>
                </a:solidFill>
                <a:latin typeface="Calibri" pitchFamily="34" charset="0"/>
              </a:rPr>
              <a:t>Recientemente en </a:t>
            </a:r>
            <a:r>
              <a:rPr lang="en-GB" b="1" dirty="0" err="1">
                <a:solidFill>
                  <a:schemeClr val="accent1">
                    <a:lumMod val="25000"/>
                  </a:schemeClr>
                </a:solidFill>
                <a:latin typeface="Calibri" pitchFamily="34" charset="0"/>
              </a:rPr>
              <a:t>Google.com</a:t>
            </a:r>
            <a:endParaRPr lang="en-US" b="1" dirty="0">
              <a:solidFill>
                <a:schemeClr val="accent1">
                  <a:lumMod val="25000"/>
                </a:schemeClr>
              </a:solidFill>
              <a:latin typeface="Calibri" pitchFamily="34" charset="0"/>
            </a:endParaRPr>
          </a:p>
        </p:txBody>
      </p:sp>
      <p:sp>
        <p:nvSpPr>
          <p:cNvPr id="78851" name="Rectangle 3"/>
          <p:cNvSpPr>
            <a:spLocks noGrp="1" noChangeArrowheads="1"/>
          </p:cNvSpPr>
          <p:nvPr>
            <p:ph type="body" idx="1"/>
          </p:nvPr>
        </p:nvSpPr>
        <p:spPr>
          <a:xfrm>
            <a:off x="304801" y="1143000"/>
            <a:ext cx="8458200" cy="5310188"/>
          </a:xfrm>
          <a:noFill/>
          <a:ln/>
        </p:spPr>
        <p:txBody>
          <a:bodyPr>
            <a:normAutofit fontScale="70000" lnSpcReduction="20000"/>
          </a:bodyPr>
          <a:lstStyle/>
          <a:p>
            <a:pPr marL="0" indent="0">
              <a:buNone/>
            </a:pPr>
            <a:r>
              <a:rPr lang="en-US" b="1"/>
              <a:t>Diagrama Lógico de Computación en la Nube</a:t>
            </a:r>
          </a:p>
          <a:p>
            <a:pPr marL="0" indent="0">
              <a:buNone/>
            </a:pPr>
            <a:endParaRPr lang="en-US"/>
          </a:p>
          <a:p>
            <a:r>
              <a:rPr lang="en-US"/>
              <a:t>La Búsqueda de “almacenamiento en línea” present 83,100,100 resultados en el año 2017 (hasta 68, 600,000 en 2009) </a:t>
            </a:r>
          </a:p>
          <a:p>
            <a:r>
              <a:rPr lang="en-US" i="1"/>
              <a:t>“La solución de almacenamiento para el profesional móvil”</a:t>
            </a:r>
            <a:endParaRPr lang="en-US"/>
          </a:p>
          <a:p>
            <a:r>
              <a:rPr lang="en-GB"/>
              <a:t>Hay básicamente dos tipos de almacenamiento</a:t>
            </a:r>
          </a:p>
          <a:p>
            <a:endParaRPr lang="en-US"/>
          </a:p>
          <a:p>
            <a:pPr marL="0" indent="0">
              <a:buNone/>
            </a:pPr>
            <a:r>
              <a:rPr lang="en-GB" b="1"/>
              <a:t>Servicio gratuito </a:t>
            </a:r>
            <a:endParaRPr lang="en-US"/>
          </a:p>
          <a:p>
            <a:r>
              <a:rPr lang="en-GB"/>
              <a:t>Puede ofrecerse como un servicio adicional desde su ISP o proveedor de e-mail </a:t>
            </a:r>
            <a:endParaRPr lang="en-US"/>
          </a:p>
          <a:p>
            <a:r>
              <a:rPr lang="en-GB"/>
              <a:t>Hay muchos disponible en base a una proceso de inscripción simple en varias jurisdicciones 		</a:t>
            </a:r>
          </a:p>
          <a:p>
            <a:pPr marL="0" indent="0">
              <a:buNone/>
            </a:pPr>
            <a:r>
              <a:rPr lang="en-GB"/>
              <a:t>				</a:t>
            </a:r>
            <a:endParaRPr lang="en-US"/>
          </a:p>
          <a:p>
            <a:pPr marL="0" indent="0">
              <a:buNone/>
            </a:pPr>
            <a:r>
              <a:rPr lang="en-GB" b="1"/>
              <a:t>Servicio de subscripción </a:t>
            </a:r>
            <a:r>
              <a:rPr lang="en-GB"/>
              <a:t> </a:t>
            </a:r>
            <a:endParaRPr lang="en-US"/>
          </a:p>
          <a:p>
            <a:r>
              <a:rPr lang="en-GB"/>
              <a:t>Inscripción en línea – solo una verificación por método de pago </a:t>
            </a:r>
            <a:endParaRPr lang="en-US"/>
          </a:p>
          <a:p>
            <a:pPr lvl="2" algn="just">
              <a:lnSpc>
                <a:spcPct val="80000"/>
              </a:lnSpc>
              <a:buClr>
                <a:srgbClr val="FF0000"/>
              </a:buClr>
              <a:buNone/>
            </a:pPr>
            <a:endParaRPr lang="en-US" b="1"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87</a:t>
            </a:fld>
            <a:endParaRPr lang="en-US" altLang="en-US" sz="1200" dirty="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dissolve">
                                      <p:cBhvr>
                                        <p:cTn id="7" dur="500"/>
                                        <p:tgtEl>
                                          <p:spTgt spid="788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8851">
                                            <p:txEl>
                                              <p:pRg st="2" end="2"/>
                                            </p:txEl>
                                          </p:spTgt>
                                        </p:tgtEl>
                                        <p:attrNameLst>
                                          <p:attrName>style.visibility</p:attrName>
                                        </p:attrNameLst>
                                      </p:cBhvr>
                                      <p:to>
                                        <p:strVal val="visible"/>
                                      </p:to>
                                    </p:set>
                                    <p:animEffect transition="in" filter="dissolve">
                                      <p:cBhvr>
                                        <p:cTn id="12" dur="500"/>
                                        <p:tgtEl>
                                          <p:spTgt spid="788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8851">
                                            <p:txEl>
                                              <p:pRg st="3" end="3"/>
                                            </p:txEl>
                                          </p:spTgt>
                                        </p:tgtEl>
                                        <p:attrNameLst>
                                          <p:attrName>style.visibility</p:attrName>
                                        </p:attrNameLst>
                                      </p:cBhvr>
                                      <p:to>
                                        <p:strVal val="visible"/>
                                      </p:to>
                                    </p:set>
                                    <p:animEffect transition="in" filter="dissolve">
                                      <p:cBhvr>
                                        <p:cTn id="17" dur="500"/>
                                        <p:tgtEl>
                                          <p:spTgt spid="7885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8851">
                                            <p:txEl>
                                              <p:pRg st="4" end="4"/>
                                            </p:txEl>
                                          </p:spTgt>
                                        </p:tgtEl>
                                        <p:attrNameLst>
                                          <p:attrName>style.visibility</p:attrName>
                                        </p:attrNameLst>
                                      </p:cBhvr>
                                      <p:to>
                                        <p:strVal val="visible"/>
                                      </p:to>
                                    </p:set>
                                    <p:animEffect transition="in" filter="dissolve">
                                      <p:cBhvr>
                                        <p:cTn id="22" dur="500"/>
                                        <p:tgtEl>
                                          <p:spTgt spid="7885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8851">
                                            <p:txEl>
                                              <p:pRg st="6" end="6"/>
                                            </p:txEl>
                                          </p:spTgt>
                                        </p:tgtEl>
                                        <p:attrNameLst>
                                          <p:attrName>style.visibility</p:attrName>
                                        </p:attrNameLst>
                                      </p:cBhvr>
                                      <p:to>
                                        <p:strVal val="visible"/>
                                      </p:to>
                                    </p:set>
                                    <p:animEffect transition="in" filter="dissolve">
                                      <p:cBhvr>
                                        <p:cTn id="27" dur="500"/>
                                        <p:tgtEl>
                                          <p:spTgt spid="78851">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78851">
                                            <p:txEl>
                                              <p:pRg st="7" end="7"/>
                                            </p:txEl>
                                          </p:spTgt>
                                        </p:tgtEl>
                                        <p:attrNameLst>
                                          <p:attrName>style.visibility</p:attrName>
                                        </p:attrNameLst>
                                      </p:cBhvr>
                                      <p:to>
                                        <p:strVal val="visible"/>
                                      </p:to>
                                    </p:set>
                                    <p:animEffect transition="in" filter="dissolve">
                                      <p:cBhvr>
                                        <p:cTn id="32" dur="500"/>
                                        <p:tgtEl>
                                          <p:spTgt spid="78851">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78851">
                                            <p:txEl>
                                              <p:pRg st="8" end="8"/>
                                            </p:txEl>
                                          </p:spTgt>
                                        </p:tgtEl>
                                        <p:attrNameLst>
                                          <p:attrName>style.visibility</p:attrName>
                                        </p:attrNameLst>
                                      </p:cBhvr>
                                      <p:to>
                                        <p:strVal val="visible"/>
                                      </p:to>
                                    </p:set>
                                    <p:animEffect transition="in" filter="dissolve">
                                      <p:cBhvr>
                                        <p:cTn id="37" dur="500"/>
                                        <p:tgtEl>
                                          <p:spTgt spid="78851">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78851">
                                            <p:txEl>
                                              <p:pRg st="9" end="9"/>
                                            </p:txEl>
                                          </p:spTgt>
                                        </p:tgtEl>
                                        <p:attrNameLst>
                                          <p:attrName>style.visibility</p:attrName>
                                        </p:attrNameLst>
                                      </p:cBhvr>
                                      <p:to>
                                        <p:strVal val="visible"/>
                                      </p:to>
                                    </p:set>
                                    <p:animEffect transition="in" filter="dissolve">
                                      <p:cBhvr>
                                        <p:cTn id="42" dur="500"/>
                                        <p:tgtEl>
                                          <p:spTgt spid="78851">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78851">
                                            <p:txEl>
                                              <p:pRg st="10" end="10"/>
                                            </p:txEl>
                                          </p:spTgt>
                                        </p:tgtEl>
                                        <p:attrNameLst>
                                          <p:attrName>style.visibility</p:attrName>
                                        </p:attrNameLst>
                                      </p:cBhvr>
                                      <p:to>
                                        <p:strVal val="visible"/>
                                      </p:to>
                                    </p:set>
                                    <p:animEffect transition="in" filter="dissolve">
                                      <p:cBhvr>
                                        <p:cTn id="47" dur="500"/>
                                        <p:tgtEl>
                                          <p:spTgt spid="78851">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78851">
                                            <p:txEl>
                                              <p:pRg st="11" end="11"/>
                                            </p:txEl>
                                          </p:spTgt>
                                        </p:tgtEl>
                                        <p:attrNameLst>
                                          <p:attrName>style.visibility</p:attrName>
                                        </p:attrNameLst>
                                      </p:cBhvr>
                                      <p:to>
                                        <p:strVal val="visible"/>
                                      </p:to>
                                    </p:set>
                                    <p:animEffect transition="in" filter="dissolve">
                                      <p:cBhvr>
                                        <p:cTn id="52" dur="500"/>
                                        <p:tgtEl>
                                          <p:spTgt spid="7885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609600" y="1295400"/>
            <a:ext cx="7959753" cy="4724400"/>
          </a:xfrm>
          <a:noFill/>
          <a:ln/>
        </p:spPr>
        <p:txBody>
          <a:bodyPr>
            <a:normAutofit fontScale="85000" lnSpcReduction="20000"/>
          </a:bodyPr>
          <a:lstStyle/>
          <a:p>
            <a:pPr marL="0" indent="0">
              <a:buNone/>
            </a:pPr>
            <a:r>
              <a:rPr lang="en-GB" b="1" i="1"/>
              <a:t>LEGÍTIMAMENTE – </a:t>
            </a:r>
            <a:endParaRPr lang="en-US" b="1"/>
          </a:p>
          <a:p>
            <a:pPr marL="0" indent="0">
              <a:buNone/>
            </a:pPr>
            <a:r>
              <a:rPr lang="en-GB" i="1"/>
              <a:t>El almacenamiento en línea ofrece un servicio que es especialmente práctico y útil para los negocios y cuando uno viaja ya que se puede acceder a la instalación de almacenamiento en la Internet y los archivos que se pueden recuperar o compartir</a:t>
            </a:r>
            <a:endParaRPr lang="en-US"/>
          </a:p>
          <a:p>
            <a:pPr marL="0" indent="0">
              <a:buNone/>
            </a:pPr>
            <a:r>
              <a:rPr lang="en-GB" i="1"/>
              <a:t> </a:t>
            </a:r>
            <a:endParaRPr lang="en-US"/>
          </a:p>
          <a:p>
            <a:pPr marL="0" indent="0">
              <a:buNone/>
            </a:pPr>
            <a:r>
              <a:rPr lang="en-GB" b="1" i="1"/>
              <a:t>CRIMINALMENTE – </a:t>
            </a:r>
            <a:endParaRPr lang="en-US" b="1"/>
          </a:p>
          <a:p>
            <a:pPr marL="0" indent="0">
              <a:buNone/>
            </a:pPr>
            <a:r>
              <a:rPr lang="en-GB"/>
              <a:t>el mismo concepto es aplicable a los archivos, carpetas, imágenes y otro tipo de datos que pueden recuperarse por cualquier computadora conectada a la Internet y que cualquier persona que tiene la información de acceso puede compartir</a:t>
            </a:r>
            <a:endParaRPr lang="en-US"/>
          </a:p>
        </p:txBody>
      </p:sp>
      <p:sp>
        <p:nvSpPr>
          <p:cNvPr id="79875" name="Rectangle 3"/>
          <p:cNvSpPr>
            <a:spLocks noGrp="1" noChangeArrowheads="1"/>
          </p:cNvSpPr>
          <p:nvPr>
            <p:ph type="title"/>
          </p:nvPr>
        </p:nvSpPr>
        <p:spPr>
          <a:xfrm>
            <a:off x="500034" y="0"/>
            <a:ext cx="8229600" cy="914400"/>
          </a:xfrm>
          <a:noFill/>
          <a:ln/>
        </p:spPr>
        <p:txBody>
          <a:bodyPr/>
          <a:lstStyle/>
          <a:p>
            <a:r>
              <a:rPr lang="en-GB" b="1" dirty="0">
                <a:solidFill>
                  <a:schemeClr val="accent1">
                    <a:lumMod val="25000"/>
                  </a:schemeClr>
                </a:solidFill>
                <a:latin typeface="Calibri" pitchFamily="34" charset="0"/>
              </a:rPr>
              <a:t>Almacenamiento en línea</a:t>
            </a:r>
            <a:endParaRPr lang="en-US" b="1"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88</a:t>
            </a:fld>
            <a:endParaRPr lang="en-US" altLang="en-US" sz="1200" dirty="0">
              <a:solidFill>
                <a:srgbClr val="898989"/>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en-GB" sz="3200" b="1" dirty="0">
                <a:latin typeface="Calibri" pitchFamily="34" charset="0"/>
              </a:rPr>
              <a:t>La Internet de las Cosas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89</a:t>
            </a:fld>
            <a:endParaRPr lang="en-US" altLang="en-US" sz="1200" dirty="0">
              <a:solidFill>
                <a:srgbClr val="89898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grpSp>
        <p:nvGrpSpPr>
          <p:cNvPr id="2"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3144182" y="3026482"/>
            <a:ext cx="3069285" cy="584775"/>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Software Clásico</a:t>
            </a:r>
            <a:endParaRPr lang="en-US" sz="3200" dirty="0"/>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a:t>
            </a:fld>
            <a:endParaRPr lang="en-US" altLang="en-US" sz="1200" dirty="0">
              <a:solidFill>
                <a:srgbClr val="898989"/>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a:t>La Internet de las Cosas (IoT) Internet of things</a:t>
            </a:r>
          </a:p>
        </p:txBody>
      </p:sp>
      <p:pic>
        <p:nvPicPr>
          <p:cNvPr id="4" name="Bild 3"/>
          <p:cNvPicPr>
            <a:picLocks noChangeAspect="1"/>
          </p:cNvPicPr>
          <p:nvPr/>
        </p:nvPicPr>
        <p:blipFill>
          <a:blip r:embed="rId3"/>
          <a:stretch>
            <a:fillRect/>
          </a:stretch>
        </p:blipFill>
        <p:spPr>
          <a:xfrm>
            <a:off x="1583266" y="1099578"/>
            <a:ext cx="6031991" cy="3904222"/>
          </a:xfrm>
          <a:prstGeom prst="rect">
            <a:avLst/>
          </a:prstGeom>
        </p:spPr>
      </p:pic>
      <p:sp>
        <p:nvSpPr>
          <p:cNvPr id="5" name="Textfeld 4"/>
          <p:cNvSpPr txBox="1"/>
          <p:nvPr/>
        </p:nvSpPr>
        <p:spPr>
          <a:xfrm>
            <a:off x="714881" y="5228576"/>
            <a:ext cx="8012193" cy="646331"/>
          </a:xfrm>
          <a:prstGeom prst="rect">
            <a:avLst/>
          </a:prstGeom>
          <a:noFill/>
        </p:spPr>
        <p:txBody>
          <a:bodyPr wrap="none" rtlCol="0">
            <a:spAutoFit/>
          </a:bodyPr>
          <a:lstStyle/>
          <a:p>
            <a:pPr marL="285750" lvl="0" indent="-285750">
              <a:buFont typeface="Arial" panose="020B0604020202020204" pitchFamily="34" charset="0"/>
              <a:buChar char="•"/>
            </a:pPr>
            <a:r>
              <a:rPr lang="en-US"/>
              <a:t>Cada dispositivo se conecta a la Internet y se envía a travé de su dirección IP(v6) </a:t>
            </a:r>
          </a:p>
          <a:p>
            <a:pPr marL="285750" lvl="0" indent="-285750">
              <a:buFont typeface="Arial" panose="020B0604020202020204" pitchFamily="34" charset="0"/>
              <a:buChar char="•"/>
            </a:pPr>
            <a:r>
              <a:rPr lang="en-US"/>
              <a:t>Los dispositivos se comunican con sus propios propietarios y con ellos mismos   </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90</a:t>
            </a:fld>
            <a:endParaRPr lang="en-US" altLang="en-US" sz="1200" dirty="0">
              <a:solidFill>
                <a:srgbClr val="898989"/>
              </a:solidFill>
            </a:endParaRPr>
          </a:p>
        </p:txBody>
      </p:sp>
    </p:spTree>
    <p:extLst>
      <p:ext uri="{BB962C8B-B14F-4D97-AF65-F5344CB8AC3E}">
        <p14:creationId xmlns:p14="http://schemas.microsoft.com/office/powerpoint/2010/main" val="17709443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a:t>La Internet de las Cosas (IoT)</a:t>
            </a:r>
          </a:p>
        </p:txBody>
      </p:sp>
      <p:pic>
        <p:nvPicPr>
          <p:cNvPr id="4" name="Bild 3"/>
          <p:cNvPicPr>
            <a:picLocks noChangeAspect="1"/>
          </p:cNvPicPr>
          <p:nvPr/>
        </p:nvPicPr>
        <p:blipFill>
          <a:blip r:embed="rId3"/>
          <a:stretch>
            <a:fillRect/>
          </a:stretch>
        </p:blipFill>
        <p:spPr>
          <a:xfrm>
            <a:off x="307788" y="1662963"/>
            <a:ext cx="3517154" cy="2276487"/>
          </a:xfrm>
          <a:prstGeom prst="rect">
            <a:avLst/>
          </a:prstGeom>
        </p:spPr>
      </p:pic>
      <p:sp>
        <p:nvSpPr>
          <p:cNvPr id="5" name="Textfeld 4"/>
          <p:cNvSpPr txBox="1"/>
          <p:nvPr/>
        </p:nvSpPr>
        <p:spPr>
          <a:xfrm>
            <a:off x="3974354" y="1522224"/>
            <a:ext cx="4855881" cy="5509200"/>
          </a:xfrm>
          <a:prstGeom prst="rect">
            <a:avLst/>
          </a:prstGeom>
          <a:noFill/>
        </p:spPr>
        <p:txBody>
          <a:bodyPr wrap="square" rtlCol="0">
            <a:spAutoFit/>
          </a:bodyPr>
          <a:lstStyle/>
          <a:p>
            <a:r>
              <a:rPr lang="en-US" sz="3200" b="1"/>
              <a:t>Retos: </a:t>
            </a:r>
            <a:endParaRPr lang="en-US" sz="3200"/>
          </a:p>
          <a:p>
            <a:pPr marL="457200" lvl="0" indent="-457200">
              <a:buFont typeface="Arial" panose="020B0604020202020204" pitchFamily="34" charset="0"/>
              <a:buChar char="•"/>
            </a:pPr>
            <a:r>
              <a:rPr lang="en-US" sz="3200"/>
              <a:t>Los dispositivos de convierten en objetivos </a:t>
            </a:r>
          </a:p>
          <a:p>
            <a:r>
              <a:rPr lang="en-US" sz="3200"/>
              <a:t>-&gt; es casi imposible proteger todos los dispositivos</a:t>
            </a:r>
          </a:p>
          <a:p>
            <a:pPr marL="457200" lvl="0" indent="-457200">
              <a:buFont typeface="Arial" panose="020B0604020202020204" pitchFamily="34" charset="0"/>
              <a:buChar char="•"/>
            </a:pPr>
            <a:r>
              <a:rPr lang="en-US" sz="3200"/>
              <a:t>Cantidades de dispositivos comprometidos pueden usarse como botnets (por ejemplo Mirai)</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91</a:t>
            </a:fld>
            <a:endParaRPr lang="en-US" altLang="en-US" sz="1200" dirty="0">
              <a:solidFill>
                <a:srgbClr val="898989"/>
              </a:solidFill>
            </a:endParaRPr>
          </a:p>
        </p:txBody>
      </p:sp>
    </p:spTree>
    <p:extLst>
      <p:ext uri="{BB962C8B-B14F-4D97-AF65-F5344CB8AC3E}">
        <p14:creationId xmlns:p14="http://schemas.microsoft.com/office/powerpoint/2010/main" val="251891818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082037" y="2819400"/>
            <a:ext cx="3013963" cy="1569660"/>
          </a:xfrm>
          <a:prstGeom prst="rect">
            <a:avLst/>
          </a:prstGeom>
          <a:noFill/>
          <a:ln w="9525">
            <a:noFill/>
            <a:miter lim="800000"/>
            <a:headEnd/>
            <a:tailEnd/>
          </a:ln>
        </p:spPr>
        <p:txBody>
          <a:bodyPr wrap="square">
            <a:spAutoFit/>
          </a:bodyPr>
          <a:lstStyle/>
          <a:p>
            <a:pPr algn="ctr"/>
            <a:r>
              <a:rPr lang="en-GB" sz="3200" b="1" dirty="0">
                <a:latin typeface="Calibri" pitchFamily="34" charset="0"/>
              </a:rPr>
              <a:t>‘BUZÓN PARA INTERCAMBIAR MENSAJES’ </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92</a:t>
            </a:fld>
            <a:endParaRPr lang="en-US" altLang="en-US" sz="1200" dirty="0">
              <a:solidFill>
                <a:srgbClr val="898989"/>
              </a:solidFill>
            </a:endParaRPr>
          </a:p>
        </p:txBody>
      </p:sp>
    </p:spTree>
    <p:extLst>
      <p:ext uri="{BB962C8B-B14F-4D97-AF65-F5344CB8AC3E}">
        <p14:creationId xmlns:p14="http://schemas.microsoft.com/office/powerpoint/2010/main" val="8494894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0"/>
            <a:ext cx="8229600" cy="850900"/>
          </a:xfrm>
        </p:spPr>
        <p:txBody>
          <a:bodyPr/>
          <a:lstStyle/>
          <a:p>
            <a:r>
              <a:rPr lang="en-GB" b="1" dirty="0">
                <a:solidFill>
                  <a:schemeClr val="accent1">
                    <a:lumMod val="25000"/>
                  </a:schemeClr>
                </a:solidFill>
                <a:latin typeface="Calibri" pitchFamily="34" charset="0"/>
              </a:rPr>
              <a:t>“Buzón Muerto” de Hotmail</a:t>
            </a:r>
          </a:p>
        </p:txBody>
      </p:sp>
      <p:sp>
        <p:nvSpPr>
          <p:cNvPr id="83971" name="Rectangle 3"/>
          <p:cNvSpPr>
            <a:spLocks noGrp="1" noChangeArrowheads="1"/>
          </p:cNvSpPr>
          <p:nvPr>
            <p:ph type="body" idx="1"/>
          </p:nvPr>
        </p:nvSpPr>
        <p:spPr>
          <a:xfrm>
            <a:off x="457200" y="1066800"/>
            <a:ext cx="8351837" cy="5000660"/>
          </a:xfrm>
        </p:spPr>
        <p:txBody>
          <a:bodyPr>
            <a:normAutofit fontScale="70000" lnSpcReduction="20000"/>
          </a:bodyPr>
          <a:lstStyle/>
          <a:p>
            <a:pPr lvl="0">
              <a:lnSpc>
                <a:spcPct val="160000"/>
              </a:lnSpc>
            </a:pPr>
            <a:r>
              <a:rPr lang="en-GB"/>
              <a:t>Abra su Hotmail/Livemail (en efecto cualquier correo web gratis) </a:t>
            </a:r>
            <a:endParaRPr lang="en-US"/>
          </a:p>
          <a:p>
            <a:pPr lvl="0">
              <a:lnSpc>
                <a:spcPct val="160000"/>
              </a:lnSpc>
            </a:pPr>
            <a:r>
              <a:rPr lang="en-GB"/>
              <a:t>Escriba un mensaje incluído la información secreta</a:t>
            </a:r>
            <a:endParaRPr lang="en-US"/>
          </a:p>
          <a:p>
            <a:pPr lvl="0">
              <a:lnSpc>
                <a:spcPct val="160000"/>
              </a:lnSpc>
            </a:pPr>
            <a:r>
              <a:rPr lang="en-GB"/>
              <a:t>Añada los anexos- si los necesita </a:t>
            </a:r>
            <a:endParaRPr lang="en-US"/>
          </a:p>
          <a:p>
            <a:pPr lvl="0">
              <a:lnSpc>
                <a:spcPct val="160000"/>
              </a:lnSpc>
            </a:pPr>
            <a:r>
              <a:rPr lang="en-GB"/>
              <a:t>No los envíe, solo guárdelos como un borrador</a:t>
            </a:r>
            <a:endParaRPr lang="en-US"/>
          </a:p>
          <a:p>
            <a:pPr lvl="0">
              <a:lnSpc>
                <a:spcPct val="160000"/>
              </a:lnSpc>
            </a:pPr>
            <a:r>
              <a:rPr lang="en-GB"/>
              <a:t>Comparta ahora sus datos de acceso con otra persona </a:t>
            </a:r>
            <a:endParaRPr lang="en-US"/>
          </a:p>
          <a:p>
            <a:pPr lvl="0">
              <a:lnSpc>
                <a:spcPct val="160000"/>
              </a:lnSpc>
            </a:pPr>
            <a:r>
              <a:rPr lang="en-GB"/>
              <a:t>Ellos ingresan al sistema, leen el mensaje y lo borran </a:t>
            </a:r>
            <a:endParaRPr lang="en-US"/>
          </a:p>
          <a:p>
            <a:pPr lvl="0">
              <a:lnSpc>
                <a:spcPct val="160000"/>
              </a:lnSpc>
            </a:pPr>
            <a:r>
              <a:rPr lang="en-GB"/>
              <a:t>Nunca fue enviado, por un momento fue un borrador sin importancia en su carpeta – entonces no se puede rastrear a nivel virtual</a:t>
            </a:r>
            <a:endParaRPr lang="en-US"/>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93</a:t>
            </a:fld>
            <a:endParaRPr lang="en-US" altLang="en-US" sz="1200" dirty="0">
              <a:solidFill>
                <a:srgbClr val="898989"/>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16675" y="3109603"/>
            <a:ext cx="2667000" cy="584776"/>
          </a:xfrm>
          <a:prstGeom prst="rect">
            <a:avLst/>
          </a:prstGeom>
          <a:noFill/>
          <a:ln w="9525">
            <a:noFill/>
            <a:miter lim="800000"/>
            <a:headEnd/>
            <a:tailEnd/>
          </a:ln>
        </p:spPr>
        <p:txBody>
          <a:bodyPr>
            <a:spAutoFit/>
          </a:bodyPr>
          <a:lstStyle/>
          <a:p>
            <a:pPr algn="ctr"/>
            <a:r>
              <a:rPr lang="en-GB" sz="3200" b="1" dirty="0">
                <a:latin typeface="Calibri" pitchFamily="34" charset="0"/>
              </a:rPr>
              <a:t>Entre Pares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94</a:t>
            </a:fld>
            <a:endParaRPr lang="en-US" altLang="en-US" sz="1200" dirty="0">
              <a:solidFill>
                <a:srgbClr val="898989"/>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296400" cy="758295"/>
          </a:xfrm>
        </p:spPr>
        <p:txBody>
          <a:bodyPr/>
          <a:lstStyle/>
          <a:p>
            <a:r>
              <a:rPr lang="en-US" sz="3200" b="1"/>
              <a:t>Los servicios de transferencia entre iguales (P2P)</a:t>
            </a:r>
            <a:br>
              <a:rPr lang="en-US"/>
            </a:br>
            <a:endParaRPr lang="en-US"/>
          </a:p>
        </p:txBody>
      </p:sp>
      <p:sp>
        <p:nvSpPr>
          <p:cNvPr id="3" name="Content Placeholder 2"/>
          <p:cNvSpPr>
            <a:spLocks noGrp="1"/>
          </p:cNvSpPr>
          <p:nvPr>
            <p:ph idx="1"/>
          </p:nvPr>
        </p:nvSpPr>
        <p:spPr>
          <a:xfrm>
            <a:off x="457200" y="1314450"/>
            <a:ext cx="8229600" cy="5376862"/>
          </a:xfrm>
        </p:spPr>
        <p:txBody>
          <a:bodyPr>
            <a:normAutofit fontScale="70000" lnSpcReduction="20000"/>
          </a:bodyPr>
          <a:lstStyle/>
          <a:p>
            <a:pPr lvl="0"/>
            <a:r>
              <a:rPr lang="en-US"/>
              <a:t>Los servicios de transferencia entre iguales (P2P) ha permitido por muchos años la transferencia de archivos ilegales como también los archivos que están sujetos a los derechos de propiedad intelectual.</a:t>
            </a:r>
          </a:p>
          <a:p>
            <a:pPr marL="0" lvl="0" indent="0">
              <a:buNone/>
            </a:pPr>
            <a:r>
              <a:rPr lang="en-US"/>
              <a:t> </a:t>
            </a:r>
          </a:p>
          <a:p>
            <a:pPr lvl="0"/>
            <a:r>
              <a:rPr lang="en-US"/>
              <a:t>Los servicios P2P han tenido mucho éxito entre los grupos de delincuentes que están involucrados en estas actividades. </a:t>
            </a:r>
          </a:p>
          <a:p>
            <a:pPr marL="0" lvl="0" indent="0">
              <a:buNone/>
            </a:pPr>
            <a:endParaRPr lang="en-US"/>
          </a:p>
          <a:p>
            <a:pPr lvl="0"/>
            <a:r>
              <a:rPr lang="en-US"/>
              <a:t>La arquitectura entre pares o iguales de primera generación funcionó se basó en el principio del uso de un servidor centralizado a la cual se conectaban las personas para descargar sus archivos.  La identidad de aquellas personas que ofrecían los servicios ilegales facilmente era fácil de ubicar y eliminar. </a:t>
            </a:r>
          </a:p>
          <a:p>
            <a:pPr marL="0" lvl="0" indent="0">
              <a:buNone/>
            </a:pPr>
            <a:endParaRPr lang="en-US"/>
          </a:p>
          <a:p>
            <a:pPr lvl="0"/>
            <a:r>
              <a:rPr lang="en-US"/>
              <a:t>En los servicios de transferencia entre iguales de segunda generación los clientes usan distintos métodos de conectividad que aquellos que tienen listas de archivos disponibles para realizar las  búsquedas más facilmente que aquellas que actúan como supernodos que identifican donde están disponibles los archivos.  </a:t>
            </a:r>
          </a:p>
          <a:p>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95</a:t>
            </a:fld>
            <a:endParaRPr lang="en-US" altLang="en-US" sz="1200" dirty="0">
              <a:solidFill>
                <a:srgbClr val="898989"/>
              </a:solidFill>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1077218"/>
          </a:xfrm>
          <a:prstGeom prst="rect">
            <a:avLst/>
          </a:prstGeom>
          <a:noFill/>
          <a:ln w="9525">
            <a:noFill/>
            <a:miter lim="800000"/>
            <a:headEnd/>
            <a:tailEnd/>
          </a:ln>
        </p:spPr>
        <p:txBody>
          <a:bodyPr>
            <a:spAutoFit/>
          </a:bodyPr>
          <a:lstStyle/>
          <a:p>
            <a:pPr algn="ctr"/>
            <a:r>
              <a:rPr lang="en-GB" sz="3200" b="1" dirty="0">
                <a:latin typeface="Calibri" pitchFamily="34" charset="0"/>
              </a:rPr>
              <a:t>GRUPOS  DE NOTICIAS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96</a:t>
            </a:fld>
            <a:endParaRPr lang="en-US" altLang="en-US" sz="1200" dirty="0">
              <a:solidFill>
                <a:srgbClr val="898989"/>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57158" y="0"/>
            <a:ext cx="8458200" cy="1006453"/>
          </a:xfrm>
          <a:noFill/>
        </p:spPr>
        <p:txBody>
          <a:bodyPr/>
          <a:lstStyle/>
          <a:p>
            <a:pPr eaLnBrk="1" hangingPunct="1"/>
            <a:r>
              <a:rPr lang="en-GB" b="1" dirty="0">
                <a:solidFill>
                  <a:schemeClr val="accent1">
                    <a:lumMod val="25000"/>
                  </a:schemeClr>
                </a:solidFill>
                <a:latin typeface="Calibri" pitchFamily="34" charset="0"/>
              </a:rPr>
              <a:t>Noticicias Usenet</a:t>
            </a:r>
          </a:p>
        </p:txBody>
      </p:sp>
      <p:sp>
        <p:nvSpPr>
          <p:cNvPr id="83971" name="Rectangle 3"/>
          <p:cNvSpPr>
            <a:spLocks noGrp="1" noChangeArrowheads="1"/>
          </p:cNvSpPr>
          <p:nvPr>
            <p:ph type="body" idx="1"/>
          </p:nvPr>
        </p:nvSpPr>
        <p:spPr>
          <a:xfrm>
            <a:off x="428596" y="914400"/>
            <a:ext cx="8077200" cy="5514996"/>
          </a:xfrm>
          <a:noFill/>
        </p:spPr>
        <p:txBody>
          <a:bodyPr>
            <a:normAutofit fontScale="92500" lnSpcReduction="20000"/>
          </a:bodyPr>
          <a:lstStyle/>
          <a:p>
            <a:pPr lvl="1" algn="just">
              <a:lnSpc>
                <a:spcPct val="110000"/>
              </a:lnSpc>
              <a:buClr>
                <a:srgbClr val="FF0000"/>
              </a:buClr>
              <a:buNone/>
            </a:pPr>
            <a:endParaRPr lang="en-US" sz="1200" b="1" dirty="0">
              <a:latin typeface="Calibri" pitchFamily="34" charset="0"/>
            </a:endParaRPr>
          </a:p>
          <a:p>
            <a:pPr marL="0" indent="0">
              <a:buNone/>
            </a:pPr>
            <a:r>
              <a:rPr lang="en-US" b="1"/>
              <a:t>Usenet significa “Red de usuarioa” que frencuentemente se refiere a los “grupos de noticias”. </a:t>
            </a:r>
            <a:endParaRPr lang="en-US"/>
          </a:p>
          <a:p>
            <a:pPr lvl="0"/>
            <a:r>
              <a:rPr lang="en-US"/>
              <a:t>Usenet consiste en miles de tableros de anuncios virtuales en distintos temas </a:t>
            </a:r>
          </a:p>
          <a:p>
            <a:r>
              <a:rPr lang="en-US"/>
              <a:t>Disponible en la internet alrededor del mundo </a:t>
            </a:r>
          </a:p>
          <a:p>
            <a:pPr lvl="0"/>
            <a:r>
              <a:rPr lang="en-US"/>
              <a:t>Cualquier persona con acceso a la internet puede: </a:t>
            </a:r>
          </a:p>
          <a:p>
            <a:r>
              <a:rPr lang="en-US"/>
              <a:t>Enviar un mensaje a cualquier grupo de noticias de Usenet </a:t>
            </a:r>
          </a:p>
          <a:p>
            <a:r>
              <a:rPr lang="en-US"/>
              <a:t>Leer cualquier mensaje</a:t>
            </a:r>
          </a:p>
          <a:p>
            <a:r>
              <a:rPr lang="en-US"/>
              <a:t>Enviar una respuesta a cualquier mensaje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97</a:t>
            </a:fld>
            <a:endParaRPr lang="en-US" altLang="en-US" sz="1200" dirty="0">
              <a:solidFill>
                <a:srgbClr val="898989"/>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912533"/>
            <a:ext cx="2667000" cy="1200329"/>
          </a:xfrm>
          <a:prstGeom prst="rect">
            <a:avLst/>
          </a:prstGeom>
          <a:noFill/>
          <a:ln w="9525">
            <a:noFill/>
            <a:miter lim="800000"/>
            <a:headEnd/>
            <a:tailEnd/>
          </a:ln>
        </p:spPr>
        <p:txBody>
          <a:bodyPr>
            <a:spAutoFit/>
          </a:bodyPr>
          <a:lstStyle/>
          <a:p>
            <a:pPr algn="ctr"/>
            <a:r>
              <a:rPr lang="en-US" sz="2400" b="1"/>
              <a:t>EL PROTOCOLO DE TRANSFERENCIA DE ARCHIVOS </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98</a:t>
            </a:fld>
            <a:endParaRPr lang="en-US" altLang="en-US" sz="1200" dirty="0">
              <a:solidFill>
                <a:srgbClr val="898989"/>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66762"/>
          </a:xfrm>
        </p:spPr>
        <p:txBody>
          <a:bodyPr/>
          <a:lstStyle/>
          <a:p>
            <a:r>
              <a:rPr lang="en-US" sz="2800" b="1"/>
              <a:t>EL PROTOCOLO DE TRANSFERENCIA DE ARCHIVOS </a:t>
            </a:r>
          </a:p>
        </p:txBody>
      </p:sp>
      <p:sp>
        <p:nvSpPr>
          <p:cNvPr id="3" name="Content Placeholder 2"/>
          <p:cNvSpPr>
            <a:spLocks noGrp="1"/>
          </p:cNvSpPr>
          <p:nvPr>
            <p:ph idx="1"/>
          </p:nvPr>
        </p:nvSpPr>
        <p:spPr>
          <a:xfrm>
            <a:off x="457200" y="1227668"/>
            <a:ext cx="8521482" cy="5281082"/>
          </a:xfrm>
        </p:spPr>
        <p:txBody>
          <a:bodyPr>
            <a:normAutofit fontScale="85000" lnSpcReduction="10000"/>
          </a:bodyPr>
          <a:lstStyle/>
          <a:p>
            <a:pPr lvl="0"/>
            <a:r>
              <a:rPr lang="en-US"/>
              <a:t>El Protocolo de Transferencia de Archivos es un poderoso protocolo de la red que permite la </a:t>
            </a:r>
            <a:r>
              <a:rPr lang="en-US" b="1"/>
              <a:t>transferencia de archivos entre sistemas conectados a una red de Protocolo de Transmisión de Control (TCP). </a:t>
            </a:r>
          </a:p>
          <a:p>
            <a:pPr lvl="0"/>
            <a:r>
              <a:rPr lang="en-US"/>
              <a:t>El protocolo de red funciona en la arquitectura cliente-servidor con un programa FTP instalado en el cliente que le permite al usuario interactuar con el servidor para obtener acceso a los servicios e información en el servidor. </a:t>
            </a:r>
          </a:p>
          <a:p>
            <a:pPr lvl="0"/>
            <a:r>
              <a:rPr lang="en-US"/>
              <a:t>Un Protocolo de Transmisión de Control se crea cuando un usuario desea transferir un archivo. </a:t>
            </a:r>
          </a:p>
          <a:p>
            <a:pPr lvl="0"/>
            <a:r>
              <a:rPr lang="en-US"/>
              <a:t>Cuando se aprueba la transferencia del archivo, se crea otra conexión TCP para transferir los datos.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99</a:t>
            </a:fld>
            <a:endParaRPr lang="en-US" altLang="en-US" sz="1200" dirty="0">
              <a:solidFill>
                <a:srgbClr val="898989"/>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0.8|1.2|16."/>
</p:tagLst>
</file>

<file path=ppt/tags/tag2.xml><?xml version="1.0" encoding="utf-8"?>
<p:tagLst xmlns:a="http://schemas.openxmlformats.org/drawingml/2006/main" xmlns:r="http://schemas.openxmlformats.org/officeDocument/2006/relationships" xmlns:p="http://schemas.openxmlformats.org/presentationml/2006/main">
  <p:tag name="TIMING" val="|0.8|1.2|16."/>
</p:tagLst>
</file>

<file path=ppt/tags/tag3.xml><?xml version="1.0" encoding="utf-8"?>
<p:tagLst xmlns:a="http://schemas.openxmlformats.org/drawingml/2006/main" xmlns:r="http://schemas.openxmlformats.org/officeDocument/2006/relationships" xmlns:p="http://schemas.openxmlformats.org/presentationml/2006/main">
  <p:tag name="TIMING" val="|0.8|1.2|16."/>
</p:tagLst>
</file>

<file path=ppt/tags/tag4.xml><?xml version="1.0" encoding="utf-8"?>
<p:tagLst xmlns:a="http://schemas.openxmlformats.org/drawingml/2006/main" xmlns:r="http://schemas.openxmlformats.org/officeDocument/2006/relationships" xmlns:p="http://schemas.openxmlformats.org/presentationml/2006/main">
  <p:tag name="TIMING" val="|0.9|0.6|0.7|15.9|9.3|9."/>
</p:tagLst>
</file>

<file path=ppt/tags/tag5.xml><?xml version="1.0" encoding="utf-8"?>
<p:tagLst xmlns:a="http://schemas.openxmlformats.org/drawingml/2006/main" xmlns:r="http://schemas.openxmlformats.org/officeDocument/2006/relationships" xmlns:p="http://schemas.openxmlformats.org/presentationml/2006/main">
  <p:tag name="TIMING" val="|0.9|0.6|0.7|15.9|9.3|9."/>
</p:tagLst>
</file>

<file path=ppt/tags/tag6.xml><?xml version="1.0" encoding="utf-8"?>
<p:tagLst xmlns:a="http://schemas.openxmlformats.org/drawingml/2006/main" xmlns:r="http://schemas.openxmlformats.org/officeDocument/2006/relationships" xmlns:p="http://schemas.openxmlformats.org/presentationml/2006/main">
  <p:tag name="TIMING" val="|9.1|13.6|23.2|9.7"/>
</p:tagLst>
</file>

<file path=ppt/tags/tag7.xml><?xml version="1.0" encoding="utf-8"?>
<p:tagLst xmlns:a="http://schemas.openxmlformats.org/drawingml/2006/main" xmlns:r="http://schemas.openxmlformats.org/officeDocument/2006/relationships" xmlns:p="http://schemas.openxmlformats.org/presentationml/2006/main">
  <p:tag name="TIMING" val="|0.6|25.4|18.|3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13802</TotalTime>
  <Words>18879</Words>
  <Application>Microsoft Office PowerPoint</Application>
  <PresentationFormat>On-screen Show (4:3)</PresentationFormat>
  <Paragraphs>1847</Paragraphs>
  <Slides>167</Slides>
  <Notes>136</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167</vt:i4>
      </vt:variant>
    </vt:vector>
  </HeadingPairs>
  <TitlesOfParts>
    <vt:vector size="175" baseType="lpstr">
      <vt:lpstr>Arial</vt:lpstr>
      <vt:lpstr>Calibri</vt:lpstr>
      <vt:lpstr>Lucida Grande</vt:lpstr>
      <vt:lpstr>Tahoma</vt:lpstr>
      <vt:lpstr>Times New Roman</vt:lpstr>
      <vt:lpstr>Verdana</vt:lpstr>
      <vt:lpstr>Wingdings</vt:lpstr>
      <vt:lpstr>Office Theme</vt:lpstr>
      <vt:lpstr>Capacitación Introductoria sobre Delincuencia para Jueces y Fiscales</vt:lpstr>
      <vt:lpstr>Agenda</vt:lpstr>
      <vt:lpstr>Agenda</vt:lpstr>
      <vt:lpstr>Agenda</vt:lpstr>
      <vt:lpstr>Objetivos de la sesión</vt:lpstr>
      <vt:lpstr>Las últimas palabras famosas </vt:lpstr>
      <vt:lpstr>Desarrollo informático</vt:lpstr>
      <vt:lpstr>Primera Parte  ¿Cómo funciona la Internet?</vt:lpstr>
      <vt:lpstr>PowerPoint Presentation</vt:lpstr>
      <vt:lpstr>Sistemas Operativos</vt:lpstr>
      <vt:lpstr>Sistemas Operativos</vt:lpstr>
      <vt:lpstr>Estadísticas de los Sistemas Operativos</vt:lpstr>
      <vt:lpstr>Navegadores de web</vt:lpstr>
      <vt:lpstr>Estadísticas del navegador</vt:lpstr>
      <vt:lpstr>Correos Electrónicos de Clientes</vt:lpstr>
      <vt:lpstr>Estadísticas de correo electrónicos de clientes</vt:lpstr>
      <vt:lpstr>Otras Aplicaciones</vt:lpstr>
      <vt:lpstr>PowerPoint Presentation</vt:lpstr>
      <vt:lpstr>La Internet</vt:lpstr>
      <vt:lpstr>La Internet</vt:lpstr>
      <vt:lpstr>La primera INTERNET</vt:lpstr>
      <vt:lpstr>Una Breve Historia</vt:lpstr>
      <vt:lpstr>Limitaciones de las Conexiones de la Red</vt:lpstr>
      <vt:lpstr>Términos de la Red</vt:lpstr>
      <vt:lpstr>Términos de la Red</vt:lpstr>
      <vt:lpstr>Términos de la Red</vt:lpstr>
      <vt:lpstr>Términos de Interconecciones Adicionales</vt:lpstr>
      <vt:lpstr>Términos de Conexiones de Red Adicionales</vt:lpstr>
      <vt:lpstr>Términos de conexiones de red adicionales</vt:lpstr>
      <vt:lpstr>Términos de conexiones de red adicionales</vt:lpstr>
      <vt:lpstr>Términos de conexiones de red adicionales</vt:lpstr>
      <vt:lpstr>Visión global</vt:lpstr>
      <vt:lpstr>PowerPoint Presentation</vt:lpstr>
      <vt:lpstr>Los Guerreros de la Red</vt:lpstr>
      <vt:lpstr>Principios de la Internet </vt:lpstr>
      <vt:lpstr>PowerPoint Presentation</vt:lpstr>
      <vt:lpstr>Protocolos de internet </vt:lpstr>
      <vt:lpstr>Conectándose a la Internet</vt:lpstr>
      <vt:lpstr>Proveedor de Servicio de Internet (ISP)</vt:lpstr>
      <vt:lpstr>Datos sobre el uso global de la internet - 2008</vt:lpstr>
      <vt:lpstr>Datos sobre el uso global de la internet - 2016</vt:lpstr>
      <vt:lpstr>PowerPoint Presentation</vt:lpstr>
      <vt:lpstr>Direcciones de IP</vt:lpstr>
      <vt:lpstr>Direcciones IP</vt:lpstr>
      <vt:lpstr>Direcciones IP</vt:lpstr>
      <vt:lpstr>IPv4 versus IPv6</vt:lpstr>
      <vt:lpstr>Direcciones IP</vt:lpstr>
      <vt:lpstr>Direcciones IP</vt:lpstr>
      <vt:lpstr>Direcciones IP</vt:lpstr>
      <vt:lpstr>Direcciones IP</vt:lpstr>
      <vt:lpstr>Sistema de Nombres de Dominio (DNS)</vt:lpstr>
      <vt:lpstr>Información Whois</vt:lpstr>
      <vt:lpstr>PowerPoint Presentation</vt:lpstr>
      <vt:lpstr>Geolocalización basada en IP</vt:lpstr>
      <vt:lpstr>El Futuro de la Internet </vt:lpstr>
      <vt:lpstr>PowerPoint Presentation</vt:lpstr>
      <vt:lpstr>Segunda Parte  Servicios de internet </vt:lpstr>
      <vt:lpstr>Critical Infrastructures</vt:lpstr>
      <vt:lpstr>PowerPoint Presentation</vt:lpstr>
      <vt:lpstr>World Wide Web</vt:lpstr>
      <vt:lpstr>¿Qué es un Protocolo de Transferencia de Hipertexto?</vt:lpstr>
      <vt:lpstr>Solicitud/Respuesta HTTP</vt:lpstr>
      <vt:lpstr>PowerPoint Presentation</vt:lpstr>
      <vt:lpstr>Localizador Uniforme de Recursos- URL</vt:lpstr>
      <vt:lpstr>Explicaciones</vt:lpstr>
      <vt:lpstr>PowerPoint Presentation</vt:lpstr>
      <vt:lpstr>Servidores Web</vt:lpstr>
      <vt:lpstr>Registros de Servidor Web</vt:lpstr>
      <vt:lpstr>Registros de Servidor Web</vt:lpstr>
      <vt:lpstr> Registros de Servidor Web</vt:lpstr>
      <vt:lpstr>PowerPoint Presentation</vt:lpstr>
      <vt:lpstr>PowerPoint Presentation</vt:lpstr>
      <vt:lpstr> Como funciona el E-mail</vt:lpstr>
      <vt:lpstr>Cómo funciona en general el E-mail</vt:lpstr>
      <vt:lpstr>PowerPoint Presentation</vt:lpstr>
      <vt:lpstr>PowerPoint Presentation</vt:lpstr>
      <vt:lpstr>Diferentes tipos de E-mail</vt:lpstr>
      <vt:lpstr>PowerPoint Presentation</vt:lpstr>
      <vt:lpstr>PowerPoint Presentation</vt:lpstr>
      <vt:lpstr>PowerPoint Presentation</vt:lpstr>
      <vt:lpstr>Encabezado Ampliado de E-mail  [G-mail ]</vt:lpstr>
      <vt:lpstr>PowerPoint Presentation</vt:lpstr>
      <vt:lpstr>Tercera Parte Aplicaciones de Internet Adicionales </vt:lpstr>
      <vt:lpstr>PowerPoint Presentation</vt:lpstr>
      <vt:lpstr>Computación en la nube </vt:lpstr>
      <vt:lpstr>Diagrama Lógico de Computación  en la Nube</vt:lpstr>
      <vt:lpstr>Recientemente en Google.com</vt:lpstr>
      <vt:lpstr>Almacenamiento en línea</vt:lpstr>
      <vt:lpstr>PowerPoint Presentation</vt:lpstr>
      <vt:lpstr>La Internet de las Cosas (IoT) Internet of things</vt:lpstr>
      <vt:lpstr>La Internet de las Cosas (IoT)</vt:lpstr>
      <vt:lpstr>PowerPoint Presentation</vt:lpstr>
      <vt:lpstr>“Buzón Muerto” de Hotmail</vt:lpstr>
      <vt:lpstr>PowerPoint Presentation</vt:lpstr>
      <vt:lpstr>Los servicios de transferencia entre iguales (P2P) </vt:lpstr>
      <vt:lpstr>PowerPoint Presentation</vt:lpstr>
      <vt:lpstr>Noticicias Usenet</vt:lpstr>
      <vt:lpstr>PowerPoint Presentation</vt:lpstr>
      <vt:lpstr>EL PROTOCOLO DE TRANSFERENCIA DE ARCHIVOS </vt:lpstr>
      <vt:lpstr>PowerPoint Presentation</vt:lpstr>
      <vt:lpstr>CHARLA INTERACTIVA DE INTERNET</vt:lpstr>
      <vt:lpstr>PowerPoint Presentation</vt:lpstr>
      <vt:lpstr>Redes Sociales</vt:lpstr>
      <vt:lpstr>Redes Sociales </vt:lpstr>
      <vt:lpstr>¿Cuál es el predominio de la red social?</vt:lpstr>
      <vt:lpstr>Plataformas Sociales Globales Claves</vt:lpstr>
      <vt:lpstr>Uso de la Red Social por Región en 2017</vt:lpstr>
      <vt:lpstr>¡Envíelo y sea condenado! también conocido como “No esperaba que lo leyeras!!”</vt:lpstr>
      <vt:lpstr>PowerPoint Presentation</vt:lpstr>
      <vt:lpstr>¿Qué son los juegos en línea?</vt:lpstr>
      <vt:lpstr>Cibredelincuencia en los juegos en línea</vt:lpstr>
      <vt:lpstr>Un hombre chino sufrió una puñalada con un cuchillo  por “robo” de una espada virtual</vt:lpstr>
      <vt:lpstr>PowerPoint Presentation</vt:lpstr>
      <vt:lpstr>Retransmisión de media o Media streaming</vt:lpstr>
      <vt:lpstr>Retransmisión de media o Media streaming</vt:lpstr>
      <vt:lpstr>PowerPoint Presentation</vt:lpstr>
      <vt:lpstr> Surfeo en la web anónimo</vt:lpstr>
      <vt:lpstr>Servidores intermediarios</vt:lpstr>
      <vt:lpstr>Muchas personas quieren ser anónimas</vt:lpstr>
      <vt:lpstr>PowerPoint Presentation</vt:lpstr>
      <vt:lpstr>Surface web vs. Deep web vs. Dark web</vt:lpstr>
      <vt:lpstr>PowerPoint Presentation</vt:lpstr>
      <vt:lpstr>TOR – ¿Cómo funciona?</vt:lpstr>
      <vt:lpstr>Servicios ocultos (TOR)</vt:lpstr>
      <vt:lpstr>Servicios ocultos (TOR)</vt:lpstr>
      <vt:lpstr>Relevancia de la Red Oscura</vt:lpstr>
      <vt:lpstr>Investigar los retos </vt:lpstr>
      <vt:lpstr>PowerPoint Presentation</vt:lpstr>
      <vt:lpstr> Servicios de e-mail anónimos</vt:lpstr>
      <vt:lpstr> Servicios de e-mail anónimos gratuitos</vt:lpstr>
      <vt:lpstr>Encabezados Hushmail headers</vt:lpstr>
      <vt:lpstr>PowerPoint Presentation</vt:lpstr>
      <vt:lpstr>Definición de monedas virtuales</vt:lpstr>
      <vt:lpstr>Características de Criptomoneda</vt:lpstr>
      <vt:lpstr>Tipos de Monedas Virtuales</vt:lpstr>
      <vt:lpstr>Crypto currency in the news</vt:lpstr>
      <vt:lpstr>Tipos de criptomonedas</vt:lpstr>
      <vt:lpstr>La teoría detrás del Bitcoin</vt:lpstr>
      <vt:lpstr>La teoría detrás de la cripto-moneda</vt:lpstr>
      <vt:lpstr>Uso de la cripto-moneda para el lavado de dinero</vt:lpstr>
      <vt:lpstr>Técnicas de las Investigaciones </vt:lpstr>
      <vt:lpstr>Retos para las investigaciones </vt:lpstr>
      <vt:lpstr>PowerPoint Presentation</vt:lpstr>
      <vt:lpstr>Cuarta Parte Delitos en Internet </vt:lpstr>
      <vt:lpstr>Ejemplo de Estadísticas (EE.UU)</vt:lpstr>
      <vt:lpstr>Ciberdelincuencias por continente</vt:lpstr>
      <vt:lpstr>Ciberdelincuencia: tipos de delitos informáticos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Ejemplos de delitos Cibernéticos</vt:lpstr>
      <vt:lpstr>Examples of cyber scams</vt:lpstr>
      <vt:lpstr>Ejemplos de estafa cibernética </vt:lpstr>
      <vt:lpstr>Ejemplos de estafas cibernéticas</vt:lpstr>
      <vt:lpstr>Ejemplos de estafas cibernéticas</vt:lpstr>
      <vt:lpstr>¿Porqué tiene tanta familiaridad con esto?</vt:lpstr>
      <vt:lpstr>Y nuevamente ....</vt:lpstr>
      <vt:lpstr>PowerPoint Presentation</vt:lpstr>
      <vt:lpstr>Parte Seis Resumen  </vt:lpstr>
      <vt:lpstr>Objetivos de la sesión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Uwe Rasmussen (Attorney at law)</cp:lastModifiedBy>
  <cp:revision>388</cp:revision>
  <cp:lastPrinted>2012-01-06T12:07:57Z</cp:lastPrinted>
  <dcterms:created xsi:type="dcterms:W3CDTF">2012-01-25T11:53:12Z</dcterms:created>
  <dcterms:modified xsi:type="dcterms:W3CDTF">2019-01-25T18:55:52Z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v-uwrasm@microsoft.com</vt:lpwstr>
  </property>
  <property fmtid="{D5CDD505-2E9C-101B-9397-08002B2CF9AE}" pid="5" name="MSIP_Label_f42aa342-8706-4288-bd11-ebb85995028c_SetDate">
    <vt:lpwstr>2019-01-25T18:55:50.4335244Z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38e1ae77-544b-440f-a90b-2f637b6de4b1</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