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ink/ink1.xml" ContentType="application/inkml+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8" r:id="rId1"/>
  </p:sldMasterIdLst>
  <p:notesMasterIdLst>
    <p:notesMasterId r:id="rId51"/>
  </p:notesMasterIdLst>
  <p:sldIdLst>
    <p:sldId id="256" r:id="rId2"/>
    <p:sldId id="336" r:id="rId3"/>
    <p:sldId id="257" r:id="rId4"/>
    <p:sldId id="258" r:id="rId5"/>
    <p:sldId id="263" r:id="rId6"/>
    <p:sldId id="264" r:id="rId7"/>
    <p:sldId id="261" r:id="rId8"/>
    <p:sldId id="268" r:id="rId9"/>
    <p:sldId id="269" r:id="rId10"/>
    <p:sldId id="288" r:id="rId11"/>
    <p:sldId id="298" r:id="rId12"/>
    <p:sldId id="315" r:id="rId13"/>
    <p:sldId id="317" r:id="rId14"/>
    <p:sldId id="323" r:id="rId15"/>
    <p:sldId id="308" r:id="rId16"/>
    <p:sldId id="309" r:id="rId17"/>
    <p:sldId id="337" r:id="rId18"/>
    <p:sldId id="310" r:id="rId19"/>
    <p:sldId id="287" r:id="rId20"/>
    <p:sldId id="324" r:id="rId21"/>
    <p:sldId id="276" r:id="rId22"/>
    <p:sldId id="278" r:id="rId23"/>
    <p:sldId id="318" r:id="rId24"/>
    <p:sldId id="286" r:id="rId25"/>
    <p:sldId id="279" r:id="rId26"/>
    <p:sldId id="280" r:id="rId27"/>
    <p:sldId id="325" r:id="rId28"/>
    <p:sldId id="326" r:id="rId29"/>
    <p:sldId id="327" r:id="rId30"/>
    <p:sldId id="328" r:id="rId31"/>
    <p:sldId id="329" r:id="rId32"/>
    <p:sldId id="330" r:id="rId33"/>
    <p:sldId id="331" r:id="rId34"/>
    <p:sldId id="332" r:id="rId35"/>
    <p:sldId id="333" r:id="rId36"/>
    <p:sldId id="334" r:id="rId37"/>
    <p:sldId id="335" r:id="rId38"/>
    <p:sldId id="338" r:id="rId39"/>
    <p:sldId id="259" r:id="rId40"/>
    <p:sldId id="267" r:id="rId41"/>
    <p:sldId id="262" r:id="rId42"/>
    <p:sldId id="265" r:id="rId43"/>
    <p:sldId id="266" r:id="rId44"/>
    <p:sldId id="271" r:id="rId45"/>
    <p:sldId id="270" r:id="rId46"/>
    <p:sldId id="321" r:id="rId47"/>
    <p:sldId id="320" r:id="rId48"/>
    <p:sldId id="319" r:id="rId49"/>
    <p:sldId id="260" r:id="rId5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618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2021" autoAdjust="0"/>
    <p:restoredTop sz="64381"/>
  </p:normalViewPr>
  <p:slideViewPr>
    <p:cSldViewPr snapToGrid="0">
      <p:cViewPr varScale="1">
        <p:scale>
          <a:sx n="68" d="100"/>
          <a:sy n="68" d="100"/>
        </p:scale>
        <p:origin x="594" y="66"/>
      </p:cViewPr>
      <p:guideLst/>
    </p:cSldViewPr>
  </p:slideViewPr>
  <p:notesTextViewPr>
    <p:cViewPr>
      <p:scale>
        <a:sx n="1" d="1"/>
        <a:sy n="1" d="1"/>
      </p:scale>
      <p:origin x="0" y="0"/>
    </p:cViewPr>
  </p:notesTextViewPr>
  <p:notesViewPr>
    <p:cSldViewPr snapToGrid="0">
      <p:cViewPr varScale="1">
        <p:scale>
          <a:sx n="82" d="100"/>
          <a:sy n="82" d="100"/>
        </p:scale>
        <p:origin x="3992" y="16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04-17T12:43:56.193"/>
    </inkml:context>
    <inkml:brush xml:id="br0">
      <inkml:brushProperty name="width" value="0.1" units="cm"/>
      <inkml:brushProperty name="height" value="0.1" units="cm"/>
    </inkml:brush>
  </inkml:definitions>
  <inkml:trace contextRef="#ctx0" brushRef="#br0">0 12615 24575,'39'0'0,"17"0"0,10 0 0,-18 0 0,4 0-1046,-1 0 1,3 0 1045,12 0 0,2 0 0,1 0 0,0 0-642,4 0 0,2 0 642,4 1 0,1-2-600,1-6 0,1-2 600,10 0 0,2-2 0,1-6 0,0-2-778,-28 4 1,1 0 0,0 0 777,-1 2 0,0 1 0,1-2 0,7-6 0,2-2 0,-2 0 0,-6 3 0,-1 0 0,3-1 0,12-2 0,3-2 0,-1 0-607,-6-1 0,-1 0 0,2-1 607,4 0 0,2-1 0,-1-1 0,0-2 0,-1 0 0,0-3 0,-2-2 0,-1-3 0,0 0 0,0 1 0,0-1 0,0 0 0,1 1 0,-1 0 0,0-2 0,1 0 0,-1-2 0,0 2 0,1 1 0,-1 0 0,0 1 0,-4 0 0,0 0 0,-1 0 0,5-3 0,-1 0 0,0 1 0,-7 2 0,-2 2 0,1-2 0,4-1 0,-1-2 0,1-1 0,0 0 0,0-2 0,-1 0 0,-1 0 0,-1 0 0,1-2 0,4-4 0,-1-2 0,1-1 0,-3 2 0,-1-1 0,0-1 0,1-2 0,-1 0 0,1-1-535,-1 1 1,1 0 0,-1-1 534,3-2 0,-1-2 0,-1 0 0,-2 1 0,-1 0 0,-1-1 0,2-2 0,-1-2 0,-1 1 0,-2 1 0,-1 0 0,-2 0 0,-1-2 0,-2 0 0,1-1 0,3 0 0,1 0 0,2-6-509,-8 3 1,2-6-1,1-1 1,-2 2 508,-5 8 0,-1 1 0,0 0 0,2-3 0,-7 4 0,2-3 0,-1-1 0,0 1 0,-1 1 0,5-7 0,-1 2 0,-1-1 0,1-3 0,-6 6 0,0-3 0,0-2 0,0 1 0,-1 2 0,9-10 0,-1 2 0,-1 0 0,-1-2 0,-9 10 0,-2-1 0,1 0 0,-1-2 0,0 0 0,2-2 0,1-2 0,-1 0 0,-1 1 0,-3 0 0,3-8 0,-4 2 0,-1-1 0,2-4 0,-2 7 0,1-4 0,1 0 0,-2-1 0,-2 4 0,1-9 0,-1 3 0,-2 0 0,0-2 0,-7 14 0,0-2 0,-1 0 0,0-1 0,1 1-335,2-2 0,1 0 0,-1 1 0,1-2 0,-1-1 335,0-5 0,-1-2 0,0-1 0,0 0 0,1 1-239,1-1 1,1 0 0,0-1 0,-1 1 0,0-1 238,-1-2 0,0-1 0,-1-1 0,0 3 0,-1 4 0,1-2 0,-2 4 0,1 1 0,0-4-117,-1 6 1,2-4 0,-1 0 0,0 2 0,-2 3 116,-1 2 0,-1 4 0,-1 1 0,2-4 19,-1 3 0,1-3 0,0-1 0,1 1 1,-2 3-20,3-8 0,0 2 0,-1 1 0,-1 0 215,-3 4 0,-2 0 0,1 2 0,0 2-215,7-10 0,0 3 0,-3 0 667,-7 4 1,-4 0-1,2 6-667,8-7 0,-2 4 1256,-6-2 1,-1 4-1257,-1 15 0,-1 2 3740,9-45-3740,-2 7 0,-9 33 3478,-5 10-3478,2 14 1784,-8 12-1784,4 7 0,-5 10 0,0 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000204-F48F-4689-AF79-DED0031B4B8C}" type="datetimeFigureOut">
              <a:rPr lang="en-GB" smtClean="0"/>
              <a:t>03/05/2022</a:t>
            </a:fld>
            <a:endParaRPr lang="es-E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6C4C16-745E-490D-ACBE-B1C8B174D5AA}" type="slidenum">
              <a:rPr lang="en-GB" smtClean="0"/>
              <a:t>‹#›</a:t>
            </a:fld>
            <a:endParaRPr lang="es-ES"/>
          </a:p>
        </p:txBody>
      </p:sp>
    </p:spTree>
    <p:extLst>
      <p:ext uri="{BB962C8B-B14F-4D97-AF65-F5344CB8AC3E}">
        <p14:creationId xmlns:p14="http://schemas.microsoft.com/office/powerpoint/2010/main" val="27246719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1001DF-6856-5245-B3C8-1957A0B7B05D}" type="slidenum">
              <a:rPr lang="en-GB"/>
              <a:pPr/>
              <a:t>12</a:t>
            </a:fld>
            <a:endParaRPr lang="es-ES"/>
          </a:p>
        </p:txBody>
      </p:sp>
      <p:sp>
        <p:nvSpPr>
          <p:cNvPr id="12390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
            </a:ext>
          </a:extLst>
        </p:spPr>
      </p:sp>
      <p:sp>
        <p:nvSpPr>
          <p:cNvPr id="1239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Definiciones originales de Honey y Mumford</a:t>
            </a:r>
          </a:p>
        </p:txBody>
      </p:sp>
      <p:sp>
        <p:nvSpPr>
          <p:cNvPr id="4" name="Slide Number Placeholder 3"/>
          <p:cNvSpPr>
            <a:spLocks noGrp="1"/>
          </p:cNvSpPr>
          <p:nvPr>
            <p:ph type="sldNum" sz="quarter" idx="5"/>
          </p:nvPr>
        </p:nvSpPr>
        <p:spPr/>
        <p:txBody>
          <a:bodyPr/>
          <a:lstStyle/>
          <a:p>
            <a:fld id="{DE6C4C16-745E-490D-ACBE-B1C8B174D5AA}" type="slidenum">
              <a:rPr lang="en-GB" smtClean="0"/>
              <a:t>30</a:t>
            </a:fld>
            <a:endParaRPr lang="es-ES"/>
          </a:p>
        </p:txBody>
      </p:sp>
    </p:spTree>
    <p:extLst>
      <p:ext uri="{BB962C8B-B14F-4D97-AF65-F5344CB8AC3E}">
        <p14:creationId xmlns:p14="http://schemas.microsoft.com/office/powerpoint/2010/main" val="17057606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Definiciones originales de Honey y Mumford</a:t>
            </a:r>
          </a:p>
        </p:txBody>
      </p:sp>
      <p:sp>
        <p:nvSpPr>
          <p:cNvPr id="4" name="Slide Number Placeholder 3"/>
          <p:cNvSpPr>
            <a:spLocks noGrp="1"/>
          </p:cNvSpPr>
          <p:nvPr>
            <p:ph type="sldNum" sz="quarter" idx="5"/>
          </p:nvPr>
        </p:nvSpPr>
        <p:spPr/>
        <p:txBody>
          <a:bodyPr/>
          <a:lstStyle/>
          <a:p>
            <a:fld id="{DE6C4C16-745E-490D-ACBE-B1C8B174D5AA}" type="slidenum">
              <a:rPr lang="en-GB" smtClean="0"/>
              <a:t>31</a:t>
            </a:fld>
            <a:endParaRPr lang="es-ES"/>
          </a:p>
        </p:txBody>
      </p:sp>
    </p:spTree>
    <p:extLst>
      <p:ext uri="{BB962C8B-B14F-4D97-AF65-F5344CB8AC3E}">
        <p14:creationId xmlns:p14="http://schemas.microsoft.com/office/powerpoint/2010/main" val="31990957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Definiciones originales de Honey y Mumford</a:t>
            </a:r>
          </a:p>
        </p:txBody>
      </p:sp>
      <p:sp>
        <p:nvSpPr>
          <p:cNvPr id="4" name="Slide Number Placeholder 3"/>
          <p:cNvSpPr>
            <a:spLocks noGrp="1"/>
          </p:cNvSpPr>
          <p:nvPr>
            <p:ph type="sldNum" sz="quarter" idx="5"/>
          </p:nvPr>
        </p:nvSpPr>
        <p:spPr/>
        <p:txBody>
          <a:bodyPr/>
          <a:lstStyle/>
          <a:p>
            <a:fld id="{DE6C4C16-745E-490D-ACBE-B1C8B174D5AA}" type="slidenum">
              <a:rPr lang="en-GB" smtClean="0"/>
              <a:t>32</a:t>
            </a:fld>
            <a:endParaRPr lang="es-ES"/>
          </a:p>
        </p:txBody>
      </p:sp>
    </p:spTree>
    <p:extLst>
      <p:ext uri="{BB962C8B-B14F-4D97-AF65-F5344CB8AC3E}">
        <p14:creationId xmlns:p14="http://schemas.microsoft.com/office/powerpoint/2010/main" val="12821773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Definiciones originales de Honey y Mumford</a:t>
            </a:r>
          </a:p>
        </p:txBody>
      </p:sp>
      <p:sp>
        <p:nvSpPr>
          <p:cNvPr id="4" name="Slide Number Placeholder 3"/>
          <p:cNvSpPr>
            <a:spLocks noGrp="1"/>
          </p:cNvSpPr>
          <p:nvPr>
            <p:ph type="sldNum" sz="quarter" idx="5"/>
          </p:nvPr>
        </p:nvSpPr>
        <p:spPr/>
        <p:txBody>
          <a:bodyPr/>
          <a:lstStyle/>
          <a:p>
            <a:fld id="{DE6C4C16-745E-490D-ACBE-B1C8B174D5AA}" type="slidenum">
              <a:rPr lang="en-GB" smtClean="0"/>
              <a:t>33</a:t>
            </a:fld>
            <a:endParaRPr lang="es-ES"/>
          </a:p>
        </p:txBody>
      </p:sp>
    </p:spTree>
    <p:extLst>
      <p:ext uri="{BB962C8B-B14F-4D97-AF65-F5344CB8AC3E}">
        <p14:creationId xmlns:p14="http://schemas.microsoft.com/office/powerpoint/2010/main" val="23776692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Definiciones originales de Honey y Mumford</a:t>
            </a:r>
          </a:p>
        </p:txBody>
      </p:sp>
      <p:sp>
        <p:nvSpPr>
          <p:cNvPr id="4" name="Slide Number Placeholder 3"/>
          <p:cNvSpPr>
            <a:spLocks noGrp="1"/>
          </p:cNvSpPr>
          <p:nvPr>
            <p:ph type="sldNum" sz="quarter" idx="5"/>
          </p:nvPr>
        </p:nvSpPr>
        <p:spPr/>
        <p:txBody>
          <a:bodyPr/>
          <a:lstStyle/>
          <a:p>
            <a:fld id="{DE6C4C16-745E-490D-ACBE-B1C8B174D5AA}" type="slidenum">
              <a:rPr lang="en-GB" smtClean="0"/>
              <a:t>34</a:t>
            </a:fld>
            <a:endParaRPr lang="es-ES"/>
          </a:p>
        </p:txBody>
      </p:sp>
    </p:spTree>
    <p:extLst>
      <p:ext uri="{BB962C8B-B14F-4D97-AF65-F5344CB8AC3E}">
        <p14:creationId xmlns:p14="http://schemas.microsoft.com/office/powerpoint/2010/main" val="27773979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Definiciones originales de Honey y Mumford</a:t>
            </a:r>
          </a:p>
        </p:txBody>
      </p:sp>
      <p:sp>
        <p:nvSpPr>
          <p:cNvPr id="4" name="Slide Number Placeholder 3"/>
          <p:cNvSpPr>
            <a:spLocks noGrp="1"/>
          </p:cNvSpPr>
          <p:nvPr>
            <p:ph type="sldNum" sz="quarter" idx="5"/>
          </p:nvPr>
        </p:nvSpPr>
        <p:spPr/>
        <p:txBody>
          <a:bodyPr/>
          <a:lstStyle/>
          <a:p>
            <a:fld id="{DE6C4C16-745E-490D-ACBE-B1C8B174D5AA}" type="slidenum">
              <a:rPr lang="en-GB" smtClean="0"/>
              <a:t>35</a:t>
            </a:fld>
            <a:endParaRPr lang="es-ES"/>
          </a:p>
        </p:txBody>
      </p:sp>
    </p:spTree>
    <p:extLst>
      <p:ext uri="{BB962C8B-B14F-4D97-AF65-F5344CB8AC3E}">
        <p14:creationId xmlns:p14="http://schemas.microsoft.com/office/powerpoint/2010/main" val="17304481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Definiciones originales de Honey y Mumford</a:t>
            </a:r>
          </a:p>
        </p:txBody>
      </p:sp>
      <p:sp>
        <p:nvSpPr>
          <p:cNvPr id="4" name="Slide Number Placeholder 3"/>
          <p:cNvSpPr>
            <a:spLocks noGrp="1"/>
          </p:cNvSpPr>
          <p:nvPr>
            <p:ph type="sldNum" sz="quarter" idx="5"/>
          </p:nvPr>
        </p:nvSpPr>
        <p:spPr/>
        <p:txBody>
          <a:bodyPr/>
          <a:lstStyle/>
          <a:p>
            <a:fld id="{DE6C4C16-745E-490D-ACBE-B1C8B174D5AA}" type="slidenum">
              <a:rPr lang="en-GB" smtClean="0"/>
              <a:t>36</a:t>
            </a:fld>
            <a:endParaRPr lang="es-ES"/>
          </a:p>
        </p:txBody>
      </p:sp>
    </p:spTree>
    <p:extLst>
      <p:ext uri="{BB962C8B-B14F-4D97-AF65-F5344CB8AC3E}">
        <p14:creationId xmlns:p14="http://schemas.microsoft.com/office/powerpoint/2010/main" val="14783871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Definiciones originales de Honey y Mumford</a:t>
            </a:r>
          </a:p>
        </p:txBody>
      </p:sp>
      <p:sp>
        <p:nvSpPr>
          <p:cNvPr id="4" name="Slide Number Placeholder 3"/>
          <p:cNvSpPr>
            <a:spLocks noGrp="1"/>
          </p:cNvSpPr>
          <p:nvPr>
            <p:ph type="sldNum" sz="quarter" idx="5"/>
          </p:nvPr>
        </p:nvSpPr>
        <p:spPr/>
        <p:txBody>
          <a:bodyPr/>
          <a:lstStyle/>
          <a:p>
            <a:fld id="{DE6C4C16-745E-490D-ACBE-B1C8B174D5AA}" type="slidenum">
              <a:rPr lang="en-GB" smtClean="0"/>
              <a:t>37</a:t>
            </a:fld>
            <a:endParaRPr lang="es-ES"/>
          </a:p>
        </p:txBody>
      </p:sp>
    </p:spTree>
    <p:extLst>
      <p:ext uri="{BB962C8B-B14F-4D97-AF65-F5344CB8AC3E}">
        <p14:creationId xmlns:p14="http://schemas.microsoft.com/office/powerpoint/2010/main" val="39258595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Definiciones originales de Honey y Mumford</a:t>
            </a:r>
          </a:p>
        </p:txBody>
      </p:sp>
      <p:sp>
        <p:nvSpPr>
          <p:cNvPr id="4" name="Slide Number Placeholder 3"/>
          <p:cNvSpPr>
            <a:spLocks noGrp="1"/>
          </p:cNvSpPr>
          <p:nvPr>
            <p:ph type="sldNum" sz="quarter" idx="5"/>
          </p:nvPr>
        </p:nvSpPr>
        <p:spPr/>
        <p:txBody>
          <a:bodyPr/>
          <a:lstStyle/>
          <a:p>
            <a:fld id="{DE6C4C16-745E-490D-ACBE-B1C8B174D5AA}" type="slidenum">
              <a:rPr lang="en-GB" smtClean="0"/>
              <a:t>38</a:t>
            </a:fld>
            <a:endParaRPr lang="es-ES"/>
          </a:p>
        </p:txBody>
      </p:sp>
    </p:spTree>
    <p:extLst>
      <p:ext uri="{BB962C8B-B14F-4D97-AF65-F5344CB8AC3E}">
        <p14:creationId xmlns:p14="http://schemas.microsoft.com/office/powerpoint/2010/main" val="33092147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1001DF-6856-5245-B3C8-1957A0B7B05D}" type="slidenum">
              <a:rPr lang="en-GB"/>
              <a:pPr/>
              <a:t>13</a:t>
            </a:fld>
            <a:endParaRPr lang="es-ES"/>
          </a:p>
        </p:txBody>
      </p:sp>
      <p:sp>
        <p:nvSpPr>
          <p:cNvPr id="12390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
            </a:ext>
          </a:extLst>
        </p:spPr>
      </p:sp>
      <p:sp>
        <p:nvSpPr>
          <p:cNvPr id="12390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9324376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Aprendizaje por experiencia concreta (1)</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Observación e inferencias (2)</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Aprendizaje mediante la formación de conceptos teóricos abstractos (3)</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Comprobación de conceptos abstractos en situaciones nuevas (4)</a:t>
            </a:r>
          </a:p>
        </p:txBody>
      </p:sp>
      <p:sp>
        <p:nvSpPr>
          <p:cNvPr id="4" name="Marcador de número de diapositiva 3"/>
          <p:cNvSpPr>
            <a:spLocks noGrp="1"/>
          </p:cNvSpPr>
          <p:nvPr>
            <p:ph type="sldNum" sz="quarter" idx="5"/>
          </p:nvPr>
        </p:nvSpPr>
        <p:spPr/>
        <p:txBody>
          <a:bodyPr/>
          <a:lstStyle/>
          <a:p>
            <a:fld id="{DE6C4C16-745E-490D-ACBE-B1C8B174D5AA}" type="slidenum">
              <a:rPr lang="en-GB" smtClean="0"/>
              <a:t>21</a:t>
            </a:fld>
            <a:endParaRPr lang="es-ES"/>
          </a:p>
        </p:txBody>
      </p:sp>
    </p:spTree>
    <p:extLst>
      <p:ext uri="{BB962C8B-B14F-4D97-AF65-F5344CB8AC3E}">
        <p14:creationId xmlns:p14="http://schemas.microsoft.com/office/powerpoint/2010/main" val="23877794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Hacer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Analizar, sintetizar mediante ejemplos concretos</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Escuchar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Analizar, sintetizar mediante ejemplos abstractos</a:t>
            </a:r>
          </a:p>
        </p:txBody>
      </p:sp>
      <p:sp>
        <p:nvSpPr>
          <p:cNvPr id="4" name="Marcador de número de diapositiva 3"/>
          <p:cNvSpPr>
            <a:spLocks noGrp="1"/>
          </p:cNvSpPr>
          <p:nvPr>
            <p:ph type="sldNum" sz="quarter" idx="5"/>
          </p:nvPr>
        </p:nvSpPr>
        <p:spPr/>
        <p:txBody>
          <a:bodyPr/>
          <a:lstStyle/>
          <a:p>
            <a:fld id="{DE6C4C16-745E-490D-ACBE-B1C8B174D5AA}" type="slidenum">
              <a:rPr lang="en-GB" smtClean="0"/>
              <a:t>22</a:t>
            </a:fld>
            <a:endParaRPr lang="es-ES"/>
          </a:p>
        </p:txBody>
      </p:sp>
    </p:spTree>
    <p:extLst>
      <p:ext uri="{BB962C8B-B14F-4D97-AF65-F5344CB8AC3E}">
        <p14:creationId xmlns:p14="http://schemas.microsoft.com/office/powerpoint/2010/main" val="10440890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fld id="{3BEC5CB4-09C2-4AEA-AA1D-D36982053166}" type="slidenum">
              <a:rPr lang="en-GB" smtClean="0"/>
              <a:pPr/>
              <a:t>24</a:t>
            </a:fld>
            <a:endParaRPr lang="es-ES"/>
          </a:p>
        </p:txBody>
      </p:sp>
      <p:sp>
        <p:nvSpPr>
          <p:cNvPr id="67587" name="Rectangle 2"/>
          <p:cNvSpPr>
            <a:spLocks noGrp="1" noRot="1" noChangeAspect="1" noChangeArrowheads="1" noTextEdit="1"/>
          </p:cNvSpPr>
          <p:nvPr>
            <p:ph type="sldImg"/>
          </p:nvPr>
        </p:nvSpPr>
        <p:spPr>
          <a:xfrm>
            <a:off x="2357438" y="352425"/>
            <a:ext cx="1876425" cy="1408113"/>
          </a:xfrm>
          <a:ln cap="flat"/>
        </p:spPr>
      </p:sp>
      <p:sp>
        <p:nvSpPr>
          <p:cNvPr id="67588" name="Rectangle 3"/>
          <p:cNvSpPr>
            <a:spLocks noGrp="1" noChangeArrowheads="1"/>
          </p:cNvSpPr>
          <p:nvPr>
            <p:ph type="body" idx="1"/>
          </p:nvPr>
        </p:nvSpPr>
        <p:spPr>
          <a:noFill/>
          <a:ln/>
        </p:spPr>
        <p:txBody>
          <a:bodyPr/>
          <a:lstStyle/>
          <a:p>
            <a:pPr eaLnBrk="1" hangingPunct="1">
              <a:lnSpc>
                <a:spcPct val="90000"/>
              </a:lnSpc>
            </a:pPr>
            <a:endParaRPr lang="en-GB" sz="10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6789CC96-303C-4354-887D-ABE3BAF32AF3}" type="slidenum">
              <a:rPr lang="en-GB" smtClean="0"/>
              <a:pPr/>
              <a:t>25</a:t>
            </a:fld>
            <a:endParaRPr lang="es-ES"/>
          </a:p>
        </p:txBody>
      </p:sp>
      <p:sp>
        <p:nvSpPr>
          <p:cNvPr id="69635" name="Rectangle 2"/>
          <p:cNvSpPr>
            <a:spLocks noGrp="1" noRot="1" noChangeAspect="1" noChangeArrowheads="1" noTextEdit="1"/>
          </p:cNvSpPr>
          <p:nvPr>
            <p:ph type="sldImg"/>
          </p:nvPr>
        </p:nvSpPr>
        <p:spPr>
          <a:xfrm>
            <a:off x="2357438" y="352425"/>
            <a:ext cx="1876425" cy="1408113"/>
          </a:xfrm>
          <a:ln cap="flat"/>
        </p:spPr>
      </p:sp>
      <p:sp>
        <p:nvSpPr>
          <p:cNvPr id="69636" name="Rectangle 3"/>
          <p:cNvSpPr>
            <a:spLocks noGrp="1" noChangeArrowheads="1"/>
          </p:cNvSpPr>
          <p:nvPr>
            <p:ph type="body" idx="1"/>
          </p:nvPr>
        </p:nvSpPr>
        <p:spPr>
          <a:noFill/>
          <a:ln/>
        </p:spPr>
        <p:txBody>
          <a:bodyPr/>
          <a:lstStyle/>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Tasas medias de retención del aprendizaje</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Conferencia 5%</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Lectura 10%</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Audiovisual 20%</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Demostración 30%</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Grupo de discusión 50%</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Practicar con la práctica 75%</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Enseñar a otros 90%</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Fuente: </a:t>
            </a:r>
            <a:r>
              <a:rPr lang="es-ES" sz="1800" dirty="0" err="1">
                <a:effectLst/>
                <a:latin typeface="Calibri" panose="020F0502020204030204" pitchFamily="34" charset="0"/>
                <a:ea typeface="Calibri" panose="020F0502020204030204" pitchFamily="34" charset="0"/>
                <a:cs typeface="Times New Roman" panose="02020603050405020304" pitchFamily="18" charset="0"/>
              </a:rPr>
              <a:t>National</a:t>
            </a:r>
            <a:r>
              <a:rPr lang="es-ES" sz="1800" dirty="0">
                <a:effectLst/>
                <a:latin typeface="Calibri" panose="020F0502020204030204" pitchFamily="34" charset="0"/>
                <a:ea typeface="Calibri" panose="020F0502020204030204" pitchFamily="34" charset="0"/>
                <a:cs typeface="Times New Roman" panose="02020603050405020304" pitchFamily="18" charset="0"/>
              </a:rPr>
              <a:t> Training </a:t>
            </a:r>
            <a:r>
              <a:rPr lang="es-ES" sz="1800" dirty="0" err="1">
                <a:effectLst/>
                <a:latin typeface="Calibri" panose="020F0502020204030204" pitchFamily="34" charset="0"/>
                <a:ea typeface="Calibri" panose="020F0502020204030204" pitchFamily="34" charset="0"/>
                <a:cs typeface="Times New Roman" panose="02020603050405020304" pitchFamily="18" charset="0"/>
              </a:rPr>
              <a:t>Laboratories</a:t>
            </a:r>
            <a:r>
              <a:rPr lang="es-ES" sz="1800" dirty="0">
                <a:effectLst/>
                <a:latin typeface="Calibri" panose="020F0502020204030204" pitchFamily="34" charset="0"/>
                <a:ea typeface="Calibri" panose="020F0502020204030204" pitchFamily="34" charset="0"/>
                <a:cs typeface="Times New Roman" panose="02020603050405020304" pitchFamily="18" charset="0"/>
              </a:rPr>
              <a:t>, Bethel, Maine</a:t>
            </a:r>
          </a:p>
          <a:p>
            <a:pPr eaLnBrk="1" hangingPunct="1">
              <a:lnSpc>
                <a:spcPct val="80000"/>
              </a:lnSpc>
            </a:pPr>
            <a:endParaRPr lang="en-GB" sz="90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Durante los años 70, Peter </a:t>
            </a:r>
            <a:r>
              <a:rPr lang="es-ES" dirty="0" err="1"/>
              <a:t>Honey</a:t>
            </a:r>
            <a:r>
              <a:rPr lang="es-ES" dirty="0"/>
              <a:t> y Alan Mumford estudiaron y ampliaron el modelo de aprendizaje de David Kolb. </a:t>
            </a:r>
            <a:r>
              <a:rPr lang="es-ES" dirty="0" err="1"/>
              <a:t>Honey</a:t>
            </a:r>
            <a:r>
              <a:rPr lang="es-ES" dirty="0"/>
              <a:t> y Mumford propusieron que los individuos debían utilizar uno de los cuatro estilos de aprendizaje diferentes para cumplir con las actividades. Estos cuatro estilos son: activos, reflexivos, pragmáticos y teóricos.</a:t>
            </a:r>
          </a:p>
          <a:p>
            <a:endParaRPr lang="es-ES" dirty="0"/>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Estilos de aprendizaje de </a:t>
            </a:r>
            <a:r>
              <a:rPr lang="es-ES" sz="1800" dirty="0" err="1">
                <a:effectLst/>
                <a:latin typeface="Calibri" panose="020F0502020204030204" pitchFamily="34" charset="0"/>
                <a:ea typeface="Calibri" panose="020F0502020204030204" pitchFamily="34" charset="0"/>
                <a:cs typeface="Times New Roman" panose="02020603050405020304" pitchFamily="18" charset="0"/>
              </a:rPr>
              <a:t>Honeh</a:t>
            </a:r>
            <a:r>
              <a:rPr lang="es-ES" sz="1800" dirty="0">
                <a:effectLst/>
                <a:latin typeface="Calibri" panose="020F0502020204030204" pitchFamily="34" charset="0"/>
                <a:ea typeface="Calibri" panose="020F0502020204030204" pitchFamily="34" charset="0"/>
                <a:cs typeface="Times New Roman" panose="02020603050405020304" pitchFamily="18" charset="0"/>
              </a:rPr>
              <a:t> y Mumford</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Experiencia concreta (sentir)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Observación reflexiva (mirar)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Conceptualización abstracta (pensar)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Experimentación activa (hacer)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Activos</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Reflexivos</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Teóricos</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Pragmáticos</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Procesamiento</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Progresión</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Percepción</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Progresión</a:t>
            </a:r>
          </a:p>
        </p:txBody>
      </p:sp>
      <p:sp>
        <p:nvSpPr>
          <p:cNvPr id="4" name="Slide Number Placeholder 3"/>
          <p:cNvSpPr>
            <a:spLocks noGrp="1"/>
          </p:cNvSpPr>
          <p:nvPr>
            <p:ph type="sldNum" sz="quarter" idx="5"/>
          </p:nvPr>
        </p:nvSpPr>
        <p:spPr/>
        <p:txBody>
          <a:bodyPr/>
          <a:lstStyle/>
          <a:p>
            <a:fld id="{DE6C4C16-745E-490D-ACBE-B1C8B174D5AA}" type="slidenum">
              <a:rPr lang="en-GB" smtClean="0"/>
              <a:t>27</a:t>
            </a:fld>
            <a:endParaRPr lang="es-ES"/>
          </a:p>
        </p:txBody>
      </p:sp>
    </p:spTree>
    <p:extLst>
      <p:ext uri="{BB962C8B-B14F-4D97-AF65-F5344CB8AC3E}">
        <p14:creationId xmlns:p14="http://schemas.microsoft.com/office/powerpoint/2010/main" val="14239588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Definiciones originales de Honey y Mumford</a:t>
            </a:r>
          </a:p>
        </p:txBody>
      </p:sp>
      <p:sp>
        <p:nvSpPr>
          <p:cNvPr id="4" name="Slide Number Placeholder 3"/>
          <p:cNvSpPr>
            <a:spLocks noGrp="1"/>
          </p:cNvSpPr>
          <p:nvPr>
            <p:ph type="sldNum" sz="quarter" idx="5"/>
          </p:nvPr>
        </p:nvSpPr>
        <p:spPr/>
        <p:txBody>
          <a:bodyPr/>
          <a:lstStyle/>
          <a:p>
            <a:fld id="{DE6C4C16-745E-490D-ACBE-B1C8B174D5AA}" type="slidenum">
              <a:rPr lang="en-GB" smtClean="0"/>
              <a:t>28</a:t>
            </a:fld>
            <a:endParaRPr lang="es-ES"/>
          </a:p>
        </p:txBody>
      </p:sp>
    </p:spTree>
    <p:extLst>
      <p:ext uri="{BB962C8B-B14F-4D97-AF65-F5344CB8AC3E}">
        <p14:creationId xmlns:p14="http://schemas.microsoft.com/office/powerpoint/2010/main" val="19478057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Definiciones originales de Honey y Mumford</a:t>
            </a:r>
          </a:p>
        </p:txBody>
      </p:sp>
      <p:sp>
        <p:nvSpPr>
          <p:cNvPr id="4" name="Slide Number Placeholder 3"/>
          <p:cNvSpPr>
            <a:spLocks noGrp="1"/>
          </p:cNvSpPr>
          <p:nvPr>
            <p:ph type="sldNum" sz="quarter" idx="5"/>
          </p:nvPr>
        </p:nvSpPr>
        <p:spPr/>
        <p:txBody>
          <a:bodyPr/>
          <a:lstStyle/>
          <a:p>
            <a:fld id="{DE6C4C16-745E-490D-ACBE-B1C8B174D5AA}" type="slidenum">
              <a:rPr lang="en-GB" smtClean="0"/>
              <a:t>29</a:t>
            </a:fld>
            <a:endParaRPr lang="es-ES"/>
          </a:p>
        </p:txBody>
      </p:sp>
    </p:spTree>
    <p:extLst>
      <p:ext uri="{BB962C8B-B14F-4D97-AF65-F5344CB8AC3E}">
        <p14:creationId xmlns:p14="http://schemas.microsoft.com/office/powerpoint/2010/main" val="16896343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96220"/>
            <a:ext cx="7772400" cy="1655763"/>
          </a:xfrm>
        </p:spPr>
        <p:txBody>
          <a:bodyPr anchor="b">
            <a:normAutofit/>
          </a:bodyPr>
          <a:lstStyle>
            <a:lvl1pPr algn="ctr">
              <a:defRPr sz="5400"/>
            </a:lvl1pPr>
          </a:lstStyle>
          <a:p>
            <a:r>
              <a:rPr lang="en-US" dirty="0"/>
              <a:t>Click to edit Master title style</a:t>
            </a:r>
          </a:p>
        </p:txBody>
      </p:sp>
      <p:sp>
        <p:nvSpPr>
          <p:cNvPr id="3" name="Subtitle 2"/>
          <p:cNvSpPr>
            <a:spLocks noGrp="1"/>
          </p:cNvSpPr>
          <p:nvPr>
            <p:ph type="subTitle" idx="1"/>
          </p:nvPr>
        </p:nvSpPr>
        <p:spPr>
          <a:xfrm>
            <a:off x="1143000" y="3596125"/>
            <a:ext cx="6858000" cy="1250198"/>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GB"/>
              <a:t>www.coe.int/cybercrime</a:t>
            </a:r>
          </a:p>
        </p:txBody>
      </p:sp>
      <p:sp>
        <p:nvSpPr>
          <p:cNvPr id="6" name="Slide Number Placeholder 5"/>
          <p:cNvSpPr>
            <a:spLocks noGrp="1"/>
          </p:cNvSpPr>
          <p:nvPr>
            <p:ph type="sldNum" sz="quarter" idx="12"/>
          </p:nvPr>
        </p:nvSpPr>
        <p:spPr/>
        <p:txBody>
          <a:bodyPr/>
          <a:lstStyle/>
          <a:p>
            <a:fld id="{B1D9BA23-6223-4617-9598-728E7A9462B0}" type="slidenum">
              <a:rPr lang="en-GB" smtClean="0"/>
              <a:t>‹#›</a:t>
            </a:fld>
            <a:endParaRPr lang="en-GB"/>
          </a:p>
        </p:txBody>
      </p:sp>
      <p:pic>
        <p:nvPicPr>
          <p:cNvPr id="7" name="Picture 6">
            <a:extLst>
              <a:ext uri="{FF2B5EF4-FFF2-40B4-BE49-F238E27FC236}">
                <a16:creationId xmlns:a16="http://schemas.microsoft.com/office/drawing/2014/main" id="{400053B1-04E2-412B-A90B-92581A80CC0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26295" y="5295064"/>
            <a:ext cx="5691410" cy="954157"/>
          </a:xfrm>
          <a:prstGeom prst="rect">
            <a:avLst/>
          </a:prstGeom>
        </p:spPr>
      </p:pic>
    </p:spTree>
    <p:extLst>
      <p:ext uri="{BB962C8B-B14F-4D97-AF65-F5344CB8AC3E}">
        <p14:creationId xmlns:p14="http://schemas.microsoft.com/office/powerpoint/2010/main" val="16328370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GB"/>
              <a:t>www.coe.int/cybercrime</a:t>
            </a:r>
          </a:p>
        </p:txBody>
      </p:sp>
      <p:sp>
        <p:nvSpPr>
          <p:cNvPr id="6" name="Slide Number Placeholder 5"/>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29258165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normAutofit/>
          </a:bodyPr>
          <a:lstStyle>
            <a:lvl1pPr>
              <a:defRPr sz="54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GB"/>
              <a:t>www.coe.int/cybercrime</a:t>
            </a:r>
          </a:p>
        </p:txBody>
      </p:sp>
      <p:sp>
        <p:nvSpPr>
          <p:cNvPr id="6" name="Slide Number Placeholder 5"/>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30937361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2454441"/>
            <a:ext cx="3886200" cy="37225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2454441"/>
            <a:ext cx="3886200" cy="37225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GB"/>
              <a:t>www.coe.int/cybercrime</a:t>
            </a:r>
          </a:p>
        </p:txBody>
      </p:sp>
      <p:sp>
        <p:nvSpPr>
          <p:cNvPr id="7" name="Slide Number Placeholder 6"/>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22383620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0316" y="1039528"/>
            <a:ext cx="7886700" cy="101372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202773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926080"/>
            <a:ext cx="3868340" cy="34657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202773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926080"/>
            <a:ext cx="3887391" cy="34657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GB"/>
              <a:t>www.coe.int/cybercrime</a:t>
            </a:r>
            <a:endParaRPr lang="en-GB" dirty="0"/>
          </a:p>
        </p:txBody>
      </p:sp>
      <p:sp>
        <p:nvSpPr>
          <p:cNvPr id="9" name="Slide Number Placeholder 8"/>
          <p:cNvSpPr>
            <a:spLocks noGrp="1"/>
          </p:cNvSpPr>
          <p:nvPr>
            <p:ph type="sldNum" sz="quarter" idx="12"/>
          </p:nvPr>
        </p:nvSpPr>
        <p:spPr/>
        <p:txBody>
          <a:bodyPr/>
          <a:lstStyle/>
          <a:p>
            <a:fld id="{B1D9BA23-6223-4617-9598-728E7A9462B0}" type="slidenum">
              <a:rPr lang="en-GB" smtClean="0"/>
              <a:pPr/>
              <a:t>‹#›</a:t>
            </a:fld>
            <a:endParaRPr lang="en-GB"/>
          </a:p>
        </p:txBody>
      </p:sp>
    </p:spTree>
    <p:extLst>
      <p:ext uri="{BB962C8B-B14F-4D97-AF65-F5344CB8AC3E}">
        <p14:creationId xmlns:p14="http://schemas.microsoft.com/office/powerpoint/2010/main" val="3499322781"/>
      </p:ext>
    </p:extLst>
  </p:cSld>
  <p:clrMapOvr>
    <a:masterClrMapping/>
  </p:clrMapOvr>
  <p:hf hdr="0" ftr="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GB"/>
              <a:t>www.coe.int/cybercrime</a:t>
            </a:r>
          </a:p>
        </p:txBody>
      </p:sp>
      <p:sp>
        <p:nvSpPr>
          <p:cNvPr id="5" name="Slide Number Placeholder 4"/>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35876273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a:t>www.coe.int/cybercrime</a:t>
            </a:r>
          </a:p>
        </p:txBody>
      </p:sp>
      <p:sp>
        <p:nvSpPr>
          <p:cNvPr id="4" name="Slide Number Placeholder 3"/>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28395773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7459" y="1145406"/>
            <a:ext cx="2949178" cy="1222409"/>
          </a:xfrm>
        </p:spPr>
        <p:txBody>
          <a:bodyPr anchor="b">
            <a:noAutofit/>
          </a:bodyPr>
          <a:lstStyle>
            <a:lvl1pPr>
              <a:defRPr sz="2800"/>
            </a:lvl1pPr>
          </a:lstStyle>
          <a:p>
            <a:r>
              <a:rPr lang="en-US" dirty="0"/>
              <a:t>Click to edit Master title style</a:t>
            </a:r>
          </a:p>
        </p:txBody>
      </p:sp>
      <p:sp>
        <p:nvSpPr>
          <p:cNvPr id="3" name="Content Placeholder 2"/>
          <p:cNvSpPr>
            <a:spLocks noGrp="1"/>
          </p:cNvSpPr>
          <p:nvPr>
            <p:ph idx="1"/>
          </p:nvPr>
        </p:nvSpPr>
        <p:spPr>
          <a:xfrm>
            <a:off x="3885009" y="1145406"/>
            <a:ext cx="4629150" cy="510859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7459" y="2473693"/>
            <a:ext cx="2949178" cy="3780306"/>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www.coe.int/cybercrime</a:t>
            </a:r>
          </a:p>
        </p:txBody>
      </p:sp>
      <p:sp>
        <p:nvSpPr>
          <p:cNvPr id="7" name="Slide Number Placeholder 6"/>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37089774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1193533"/>
            <a:ext cx="2949178" cy="1194706"/>
          </a:xfrm>
        </p:spPr>
        <p:txBody>
          <a:bodyPr anchor="b">
            <a:noAutofit/>
          </a:bodyPr>
          <a:lstStyle>
            <a:lvl1pPr>
              <a:defRPr sz="2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5009" y="1193534"/>
            <a:ext cx="4629150" cy="5119906"/>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501851"/>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www.coe.int/cybercrime</a:t>
            </a:r>
          </a:p>
        </p:txBody>
      </p:sp>
      <p:sp>
        <p:nvSpPr>
          <p:cNvPr id="7" name="Slide Number Placeholder 6"/>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32588274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ti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1203158"/>
            <a:ext cx="7886700" cy="1161588"/>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2454441"/>
            <a:ext cx="7886700" cy="3722521"/>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a:extLst>
              <a:ext uri="{FF2B5EF4-FFF2-40B4-BE49-F238E27FC236}">
                <a16:creationId xmlns:a16="http://schemas.microsoft.com/office/drawing/2014/main" id="{C3A2350B-F9F3-476B-9008-ACA7547F402C}"/>
              </a:ext>
            </a:extLst>
          </p:cNvPr>
          <p:cNvSpPr/>
          <p:nvPr userDrawn="1"/>
        </p:nvSpPr>
        <p:spPr>
          <a:xfrm>
            <a:off x="0" y="6511789"/>
            <a:ext cx="9144000" cy="409575"/>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350">
              <a:latin typeface="Verdana" panose="020B0604030504040204" pitchFamily="34" charset="0"/>
              <a:ea typeface="Verdana" panose="020B0604030504040204" pitchFamily="34" charset="0"/>
            </a:endParaRPr>
          </a:p>
        </p:txBody>
      </p:sp>
      <p:pic>
        <p:nvPicPr>
          <p:cNvPr id="14" name="Picture 13">
            <a:extLst>
              <a:ext uri="{FF2B5EF4-FFF2-40B4-BE49-F238E27FC236}">
                <a16:creationId xmlns:a16="http://schemas.microsoft.com/office/drawing/2014/main" id="{1FF6E252-CD60-4B07-BD00-910E4255E7ED}"/>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0" y="-19150"/>
            <a:ext cx="9144000" cy="971550"/>
          </a:xfrm>
          <a:prstGeom prst="rect">
            <a:avLst/>
          </a:prstGeom>
        </p:spPr>
      </p:pic>
      <p:sp>
        <p:nvSpPr>
          <p:cNvPr id="4" name="Date Placeholder 3"/>
          <p:cNvSpPr>
            <a:spLocks noGrp="1"/>
          </p:cNvSpPr>
          <p:nvPr>
            <p:ph type="dt" sz="half" idx="2"/>
          </p:nvPr>
        </p:nvSpPr>
        <p:spPr>
          <a:xfrm>
            <a:off x="628649" y="6531039"/>
            <a:ext cx="2364807" cy="365125"/>
          </a:xfrm>
          <a:prstGeom prst="rect">
            <a:avLst/>
          </a:prstGeom>
        </p:spPr>
        <p:txBody>
          <a:bodyPr vert="horz" lIns="91440" tIns="45720" rIns="91440" bIns="45720" rtlCol="0" anchor="ctr"/>
          <a:lstStyle>
            <a:lvl1pPr algn="l">
              <a:defRPr sz="1200" b="1">
                <a:solidFill>
                  <a:schemeClr val="bg1"/>
                </a:solidFill>
                <a:latin typeface="Verdana" panose="020B0604030504040204" pitchFamily="34" charset="0"/>
                <a:ea typeface="Verdana" panose="020B0604030504040204" pitchFamily="34" charset="0"/>
              </a:defRPr>
            </a:lvl1pPr>
          </a:lstStyle>
          <a:p>
            <a:r>
              <a:rPr lang="en-GB"/>
              <a:t>www.coe.int/cybercrime</a:t>
            </a:r>
            <a:endParaRPr lang="en-GB" dirty="0"/>
          </a:p>
        </p:txBody>
      </p:sp>
      <p:sp>
        <p:nvSpPr>
          <p:cNvPr id="6" name="Slide Number Placeholder 5"/>
          <p:cNvSpPr>
            <a:spLocks noGrp="1"/>
          </p:cNvSpPr>
          <p:nvPr>
            <p:ph type="sldNum" sz="quarter" idx="4"/>
          </p:nvPr>
        </p:nvSpPr>
        <p:spPr>
          <a:xfrm>
            <a:off x="6457950" y="6531039"/>
            <a:ext cx="2057400" cy="365125"/>
          </a:xfrm>
          <a:prstGeom prst="rect">
            <a:avLst/>
          </a:prstGeom>
        </p:spPr>
        <p:txBody>
          <a:bodyPr vert="horz" lIns="91440" tIns="45720" rIns="91440" bIns="45720" rtlCol="0" anchor="ctr"/>
          <a:lstStyle>
            <a:lvl1pPr algn="r">
              <a:defRPr sz="1200" b="1">
                <a:solidFill>
                  <a:schemeClr val="bg1"/>
                </a:solidFill>
                <a:latin typeface="Verdana" panose="020B0604030504040204" pitchFamily="34" charset="0"/>
                <a:ea typeface="Verdana" panose="020B0604030504040204" pitchFamily="34" charset="0"/>
              </a:defRPr>
            </a:lvl1pPr>
          </a:lstStyle>
          <a:p>
            <a:fld id="{B1D9BA23-6223-4617-9598-728E7A9462B0}" type="slidenum">
              <a:rPr lang="en-GB" smtClean="0"/>
              <a:pPr/>
              <a:t>‹#›</a:t>
            </a:fld>
            <a:endParaRPr lang="en-GB"/>
          </a:p>
        </p:txBody>
      </p:sp>
    </p:spTree>
    <p:extLst>
      <p:ext uri="{BB962C8B-B14F-4D97-AF65-F5344CB8AC3E}">
        <p14:creationId xmlns:p14="http://schemas.microsoft.com/office/powerpoint/2010/main" val="2986248027"/>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Lst>
  <p:hf hdr="0" ftr="0"/>
  <p:txStyles>
    <p:titleStyle>
      <a:lvl1pPr algn="l" defTabSz="914400" rtl="0" eaLnBrk="1" latinLnBrk="0" hangingPunct="1">
        <a:lnSpc>
          <a:spcPct val="90000"/>
        </a:lnSpc>
        <a:spcBef>
          <a:spcPct val="0"/>
        </a:spcBef>
        <a:buNone/>
        <a:defRPr sz="4000" kern="1200">
          <a:solidFill>
            <a:schemeClr val="tx1"/>
          </a:solidFill>
          <a:latin typeface="Verdana" panose="020B0604030504040204" pitchFamily="34" charset="0"/>
          <a:ea typeface="Verdana" panose="020B0604030504040204" pitchFamily="34" charset="0"/>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Verdana" panose="020B0604030504040204" pitchFamily="34" charset="0"/>
          <a:ea typeface="Verdana" panose="020B060403050404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Verdana" panose="020B0604030504040204" pitchFamily="34" charset="0"/>
          <a:ea typeface="Verdana" panose="020B0604030504040204" pitchFamily="34"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video" Target="https://www.youtube.com/embed/SArAggTULLU?feature=oembed"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ustomXml" Target="../ink/ink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2.xml"/><Relationship Id="rId1" Type="http://schemas.openxmlformats.org/officeDocument/2006/relationships/video" Target="https://www.youtube.com/embed/v74nRbWSNqk?feature=oembed"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jamestiffinjr.com/project/experimenting-with-pendulum-art/" TargetMode="Externa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pngimg.com/download/216"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s://www.philosophicalanthropology.net/2011/09/understand-process-of-your-thinking.html" TargetMode="Externa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http://jamestiffinjr.com/project/experimenting-with-pendulum-art/" TargetMode="Externa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https://www.philosophicalanthropology.net/2011/09/understand-process-of-your-thinking.html" TargetMode="Externa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hyperlink" Target="https://pngimg.com/download/691"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http://www.publicdomainpictures.net/view-image.php?image=9638&amp;jazyk=FR" TargetMode="External"/><Relationship Id="rId2" Type="http://schemas.openxmlformats.org/officeDocument/2006/relationships/image" Target="../media/image5.jp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A24BEE-F080-4497-B183-2AA405912103}"/>
              </a:ext>
            </a:extLst>
          </p:cNvPr>
          <p:cNvSpPr>
            <a:spLocks noGrp="1"/>
          </p:cNvSpPr>
          <p:nvPr>
            <p:ph type="ctrTitle"/>
          </p:nvPr>
        </p:nvSpPr>
        <p:spPr/>
        <p:txBody>
          <a:bodyPr/>
          <a:lstStyle/>
          <a:p>
            <a:r>
              <a:rPr lang="es-ES"/>
              <a:t>El arte de aprender y formar</a:t>
            </a:r>
          </a:p>
        </p:txBody>
      </p:sp>
      <p:sp>
        <p:nvSpPr>
          <p:cNvPr id="3" name="Subtitle 2">
            <a:extLst>
              <a:ext uri="{FF2B5EF4-FFF2-40B4-BE49-F238E27FC236}">
                <a16:creationId xmlns:a16="http://schemas.microsoft.com/office/drawing/2014/main" id="{4DA3C767-8F6C-4238-A52C-53F1945DEC21}"/>
              </a:ext>
            </a:extLst>
          </p:cNvPr>
          <p:cNvSpPr>
            <a:spLocks noGrp="1"/>
          </p:cNvSpPr>
          <p:nvPr>
            <p:ph type="subTitle" idx="1"/>
          </p:nvPr>
        </p:nvSpPr>
        <p:spPr/>
        <p:txBody>
          <a:bodyPr/>
          <a:lstStyle/>
          <a:p>
            <a:r>
              <a:rPr lang="es-ES"/>
              <a:t>Nombre del formador</a:t>
            </a:r>
          </a:p>
        </p:txBody>
      </p:sp>
      <p:sp>
        <p:nvSpPr>
          <p:cNvPr id="4" name="Date Placeholder 3">
            <a:extLst>
              <a:ext uri="{FF2B5EF4-FFF2-40B4-BE49-F238E27FC236}">
                <a16:creationId xmlns:a16="http://schemas.microsoft.com/office/drawing/2014/main" id="{9853E9CF-E1AD-4CAB-A3E8-27D4B78A612A}"/>
              </a:ext>
            </a:extLst>
          </p:cNvPr>
          <p:cNvSpPr>
            <a:spLocks noGrp="1"/>
          </p:cNvSpPr>
          <p:nvPr>
            <p:ph type="dt" sz="half" idx="10"/>
          </p:nvPr>
        </p:nvSpPr>
        <p:spPr/>
        <p:txBody>
          <a:bodyPr/>
          <a:lstStyle/>
          <a:p>
            <a:r>
              <a:rPr lang="es-ES"/>
              <a:t>www.coe.int/cybercrime</a:t>
            </a:r>
          </a:p>
        </p:txBody>
      </p:sp>
      <p:sp>
        <p:nvSpPr>
          <p:cNvPr id="5" name="Slide Number Placeholder 4">
            <a:extLst>
              <a:ext uri="{FF2B5EF4-FFF2-40B4-BE49-F238E27FC236}">
                <a16:creationId xmlns:a16="http://schemas.microsoft.com/office/drawing/2014/main" id="{90D77E1A-6E83-4ECF-810B-CE5090C0F97E}"/>
              </a:ext>
            </a:extLst>
          </p:cNvPr>
          <p:cNvSpPr>
            <a:spLocks noGrp="1"/>
          </p:cNvSpPr>
          <p:nvPr>
            <p:ph type="sldNum" sz="quarter" idx="12"/>
          </p:nvPr>
        </p:nvSpPr>
        <p:spPr/>
        <p:txBody>
          <a:bodyPr/>
          <a:lstStyle/>
          <a:p>
            <a:fld id="{B1D9BA23-6223-4617-9598-728E7A9462B0}" type="slidenum">
              <a:rPr lang="en-GB" smtClean="0"/>
              <a:t>1</a:t>
            </a:fld>
            <a:endParaRPr lang="es-ES"/>
          </a:p>
        </p:txBody>
      </p:sp>
    </p:spTree>
    <p:extLst>
      <p:ext uri="{BB962C8B-B14F-4D97-AF65-F5344CB8AC3E}">
        <p14:creationId xmlns:p14="http://schemas.microsoft.com/office/powerpoint/2010/main" val="36980294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49" y="2312678"/>
            <a:ext cx="8302336" cy="2062241"/>
          </a:xfrm>
        </p:spPr>
        <p:txBody>
          <a:bodyPr>
            <a:normAutofit/>
          </a:bodyPr>
          <a:lstStyle/>
          <a:p>
            <a:pPr algn="ctr"/>
            <a:r>
              <a:rPr lang="es-ES" b="1" dirty="0"/>
              <a:t>La andragogía y los fundamentos de la educación de adultos</a:t>
            </a:r>
            <a:endParaRPr lang="es-ES" dirty="0"/>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s-ES"/>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10</a:t>
            </a:fld>
            <a:endParaRPr lang="es-ES"/>
          </a:p>
        </p:txBody>
      </p:sp>
    </p:spTree>
    <p:extLst>
      <p:ext uri="{BB962C8B-B14F-4D97-AF65-F5344CB8AC3E}">
        <p14:creationId xmlns:p14="http://schemas.microsoft.com/office/powerpoint/2010/main" val="42806371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11513"/>
            <a:ext cx="8229600" cy="1143000"/>
          </a:xfrm>
        </p:spPr>
        <p:txBody>
          <a:bodyPr/>
          <a:lstStyle/>
          <a:p>
            <a:r>
              <a:rPr lang="es-ES" noProof="0"/>
              <a:t>Empecemos por lo más básico...</a:t>
            </a:r>
          </a:p>
        </p:txBody>
      </p:sp>
      <p:sp>
        <p:nvSpPr>
          <p:cNvPr id="5" name="Segnaposto numero diapositiva 4"/>
          <p:cNvSpPr>
            <a:spLocks noGrp="1"/>
          </p:cNvSpPr>
          <p:nvPr>
            <p:ph type="sldNum" sz="quarter" idx="12"/>
          </p:nvPr>
        </p:nvSpPr>
        <p:spPr/>
        <p:txBody>
          <a:bodyPr/>
          <a:lstStyle/>
          <a:p>
            <a:fld id="{10ECD8D1-89E9-1045-8AF5-1B4F25AE41B0}" type="slidenum">
              <a:rPr lang="it-IT" smtClean="0"/>
              <a:t>11</a:t>
            </a:fld>
            <a:endParaRPr lang="es-ES"/>
          </a:p>
        </p:txBody>
      </p:sp>
    </p:spTree>
    <p:extLst>
      <p:ext uri="{BB962C8B-B14F-4D97-AF65-F5344CB8AC3E}">
        <p14:creationId xmlns:p14="http://schemas.microsoft.com/office/powerpoint/2010/main" val="27376095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a:xfrm>
            <a:off x="2952400" y="1432436"/>
            <a:ext cx="7772400" cy="1143000"/>
          </a:xfrm>
        </p:spPr>
        <p:txBody>
          <a:bodyPr/>
          <a:lstStyle/>
          <a:p>
            <a:r>
              <a:rPr lang="es-ES" noProof="0" dirty="0"/>
              <a:t>¿Qué se entiende por aprender?</a:t>
            </a:r>
          </a:p>
        </p:txBody>
      </p:sp>
      <p:sp>
        <p:nvSpPr>
          <p:cNvPr id="122885" name="AutoShape 5" descr="img3_6"/>
          <p:cNvSpPr>
            <a:spLocks noChangeAspect="1" noChangeArrowheads="1"/>
          </p:cNvSpPr>
          <p:nvPr/>
        </p:nvSpPr>
        <p:spPr bwMode="auto">
          <a:xfrm>
            <a:off x="1474788" y="2503488"/>
            <a:ext cx="6194425" cy="1851025"/>
          </a:xfrm>
          <a:prstGeom prst="rect">
            <a:avLst/>
          </a:prstGeom>
          <a:noFill/>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Lst>
        </p:spPr>
        <p:txBody>
          <a:bodyPr/>
          <a:lstStyle/>
          <a:p>
            <a:endParaRPr lang="it-IT"/>
          </a:p>
        </p:txBody>
      </p:sp>
      <p:pic>
        <p:nvPicPr>
          <p:cNvPr id="122889" name="Picture 9"/>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t="1071"/>
          <a:stretch>
            <a:fillRect/>
          </a:stretch>
        </p:blipFill>
        <p:spPr>
          <a:xfrm>
            <a:off x="484554" y="979187"/>
            <a:ext cx="1980465" cy="2164365"/>
          </a:xfrm>
          <a:noFill/>
          <a:ln/>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00CC99"/>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blurRad="63500" dist="38099" dir="2700000" algn="ctr" rotWithShape="0">
                    <a:srgbClr val="808080">
                      <a:alpha val="74998"/>
                    </a:srgbClr>
                  </a:outerShdw>
                </a:effectLst>
              </a14:hiddenEffects>
            </a:ext>
          </a:extLst>
        </p:spPr>
      </p:pic>
      <p:sp>
        <p:nvSpPr>
          <p:cNvPr id="122891" name="Rectangle 11"/>
          <p:cNvSpPr>
            <a:spLocks noChangeArrowheads="1"/>
          </p:cNvSpPr>
          <p:nvPr/>
        </p:nvSpPr>
        <p:spPr bwMode="auto">
          <a:xfrm>
            <a:off x="287337" y="3143552"/>
            <a:ext cx="8569325" cy="3423954"/>
          </a:xfrm>
          <a:prstGeom prst="rect">
            <a:avLst/>
          </a:prstGeom>
          <a:noFill/>
          <a:ln>
            <a:noFill/>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chemeClr val="accent1"/>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chemeClr val="tx1"/>
                </a:solidFill>
                <a:miter lim="800000"/>
                <a:headEnd/>
                <a:tailEnd/>
              </a14:hiddenLine>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blurRad="63500" dist="38099" dir="2700000" algn="ctr" rotWithShape="0">
                    <a:schemeClr val="bg2">
                      <a:alpha val="74998"/>
                    </a:schemeClr>
                  </a:outerShdw>
                </a:effectLst>
              </a14:hiddenEffects>
            </a:ext>
          </a:extLst>
        </p:spPr>
        <p:txBody>
          <a:bodyPr tIns="152352" bIns="38088" anchor="ctr">
            <a:spAutoFit/>
          </a:bodyPr>
          <a:lstStyle/>
          <a:p>
            <a:pPr algn="just"/>
            <a:r>
              <a:rPr lang="es-ES"/>
              <a:t>La adquisición y el desarrollo de </a:t>
            </a:r>
            <a:r>
              <a:rPr lang="es-ES" b="1"/>
              <a:t>recuerdos</a:t>
            </a:r>
            <a:r>
              <a:rPr lang="es-ES"/>
              <a:t> y </a:t>
            </a:r>
            <a:r>
              <a:rPr lang="es-ES" b="1"/>
              <a:t>comportamientos</a:t>
            </a:r>
            <a:r>
              <a:rPr lang="es-ES"/>
              <a:t>, en particular de </a:t>
            </a:r>
            <a:r>
              <a:rPr lang="es-ES" b="1"/>
              <a:t>habilidades</a:t>
            </a:r>
            <a:r>
              <a:rPr lang="es-ES"/>
              <a:t>, </a:t>
            </a:r>
            <a:r>
              <a:rPr lang="es-ES" b="1"/>
              <a:t>conocimientos</a:t>
            </a:r>
            <a:r>
              <a:rPr lang="es-ES"/>
              <a:t>, </a:t>
            </a:r>
            <a:r>
              <a:rPr lang="es-ES" b="1"/>
              <a:t>comprensión</a:t>
            </a:r>
            <a:r>
              <a:rPr lang="es-ES"/>
              <a:t>, </a:t>
            </a:r>
            <a:r>
              <a:rPr lang="es-ES" b="1"/>
              <a:t>valores</a:t>
            </a:r>
            <a:r>
              <a:rPr lang="es-ES"/>
              <a:t> y </a:t>
            </a:r>
            <a:r>
              <a:rPr lang="es-ES" b="1"/>
              <a:t>sabiduría</a:t>
            </a:r>
            <a:r>
              <a:rPr lang="es-ES"/>
              <a:t>. </a:t>
            </a:r>
            <a:r>
              <a:rPr lang="es-ES" sz="3000" dirty="0"/>
              <a:t> </a:t>
            </a:r>
          </a:p>
          <a:p>
            <a:pPr algn="just"/>
            <a:endParaRPr lang="es-ES" sz="3000" dirty="0"/>
          </a:p>
          <a:p>
            <a:pPr algn="just"/>
            <a:r>
              <a:rPr lang="es-ES"/>
              <a:t>Es el producto de la </a:t>
            </a:r>
            <a:r>
              <a:rPr lang="es-ES" b="1"/>
              <a:t>experiencia</a:t>
            </a:r>
            <a:r>
              <a:rPr lang="es-ES"/>
              <a:t> y el objetivo de la </a:t>
            </a:r>
            <a:r>
              <a:rPr lang="es-ES" b="1"/>
              <a:t>educación</a:t>
            </a:r>
            <a:r>
              <a:rPr lang="es-ES"/>
              <a:t>.</a:t>
            </a:r>
          </a:p>
          <a:p>
            <a:pPr algn="just"/>
            <a:endParaRPr lang="es-ES" sz="3000" dirty="0"/>
          </a:p>
        </p:txBody>
      </p:sp>
    </p:spTree>
    <p:extLst>
      <p:ext uri="{BB962C8B-B14F-4D97-AF65-F5344CB8AC3E}">
        <p14:creationId xmlns:p14="http://schemas.microsoft.com/office/powerpoint/2010/main" val="1912567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a:xfrm>
            <a:off x="2952400" y="1432436"/>
            <a:ext cx="7772400" cy="1143000"/>
          </a:xfrm>
        </p:spPr>
        <p:txBody>
          <a:bodyPr/>
          <a:lstStyle/>
          <a:p>
            <a:r>
              <a:rPr lang="es-ES" noProof="0" dirty="0"/>
              <a:t>¿Qué se entiende por aprender?</a:t>
            </a:r>
          </a:p>
        </p:txBody>
      </p:sp>
      <p:sp>
        <p:nvSpPr>
          <p:cNvPr id="122885" name="AutoShape 5" descr="img3_6"/>
          <p:cNvSpPr>
            <a:spLocks noChangeAspect="1" noChangeArrowheads="1"/>
          </p:cNvSpPr>
          <p:nvPr/>
        </p:nvSpPr>
        <p:spPr bwMode="auto">
          <a:xfrm>
            <a:off x="1474788" y="2503488"/>
            <a:ext cx="6194425" cy="1851025"/>
          </a:xfrm>
          <a:prstGeom prst="rect">
            <a:avLst/>
          </a:prstGeom>
          <a:noFill/>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Lst>
        </p:spPr>
        <p:txBody>
          <a:bodyPr/>
          <a:lstStyle/>
          <a:p>
            <a:endParaRPr lang="it-IT"/>
          </a:p>
        </p:txBody>
      </p:sp>
      <p:pic>
        <p:nvPicPr>
          <p:cNvPr id="122889" name="Picture 9"/>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t="1071"/>
          <a:stretch>
            <a:fillRect/>
          </a:stretch>
        </p:blipFill>
        <p:spPr>
          <a:xfrm>
            <a:off x="484554" y="979187"/>
            <a:ext cx="1980465" cy="2164365"/>
          </a:xfrm>
          <a:noFill/>
          <a:ln/>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00CC99"/>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blurRad="63500" dist="38099" dir="2700000" algn="ctr" rotWithShape="0">
                    <a:srgbClr val="808080">
                      <a:alpha val="74998"/>
                    </a:srgbClr>
                  </a:outerShdw>
                </a:effectLst>
              </a14:hiddenEffects>
            </a:ext>
          </a:extLst>
        </p:spPr>
      </p:pic>
      <p:sp>
        <p:nvSpPr>
          <p:cNvPr id="122891" name="Rectangle 11"/>
          <p:cNvSpPr>
            <a:spLocks noChangeArrowheads="1"/>
          </p:cNvSpPr>
          <p:nvPr/>
        </p:nvSpPr>
        <p:spPr bwMode="auto">
          <a:xfrm>
            <a:off x="287337" y="3143552"/>
            <a:ext cx="8569325" cy="3331621"/>
          </a:xfrm>
          <a:prstGeom prst="rect">
            <a:avLst/>
          </a:prstGeom>
          <a:noFill/>
          <a:ln>
            <a:noFill/>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chemeClr val="accent1"/>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chemeClr val="tx1"/>
                </a:solidFill>
                <a:miter lim="800000"/>
                <a:headEnd/>
                <a:tailEnd/>
              </a14:hiddenLine>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blurRad="63500" dist="38099" dir="2700000" algn="ctr" rotWithShape="0">
                    <a:schemeClr val="bg2">
                      <a:alpha val="74998"/>
                    </a:schemeClr>
                  </a:outerShdw>
                </a:effectLst>
              </a14:hiddenEffects>
            </a:ext>
          </a:extLst>
        </p:spPr>
        <p:txBody>
          <a:bodyPr tIns="152352" bIns="38088" anchor="ctr">
            <a:spAutoFit/>
          </a:bodyPr>
          <a:lstStyle/>
          <a:p>
            <a:pPr algn="just"/>
            <a:r>
              <a:rPr lang="es-ES"/>
              <a:t>Va desde formas simples como la </a:t>
            </a:r>
            <a:r>
              <a:rPr lang="es-ES" b="1"/>
              <a:t>habituación y el condicionamiento clásico</a:t>
            </a:r>
            <a:r>
              <a:rPr lang="es-ES"/>
              <a:t>, que se observan en muchas especies animales, hasta actividades más complejas como el </a:t>
            </a:r>
            <a:r>
              <a:rPr lang="es-ES" b="1"/>
              <a:t>juego</a:t>
            </a:r>
            <a:r>
              <a:rPr lang="es-ES"/>
              <a:t>, que solo se observa en animales relativamente inteligentes. </a:t>
            </a:r>
          </a:p>
          <a:p>
            <a:pPr algn="just"/>
            <a:endParaRPr lang="es-ES" sz="2400" dirty="0"/>
          </a:p>
        </p:txBody>
      </p:sp>
    </p:spTree>
    <p:extLst>
      <p:ext uri="{BB962C8B-B14F-4D97-AF65-F5344CB8AC3E}">
        <p14:creationId xmlns:p14="http://schemas.microsoft.com/office/powerpoint/2010/main" val="25205844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28650" y="1203158"/>
            <a:ext cx="8764732" cy="1161588"/>
          </a:xfrm>
        </p:spPr>
        <p:txBody>
          <a:bodyPr>
            <a:normAutofit fontScale="90000"/>
          </a:bodyPr>
          <a:lstStyle/>
          <a:p>
            <a:r>
              <a:rPr lang="es-ES" noProof="0" dirty="0"/>
              <a:t>Los supuestos de Malcom Knowles</a:t>
            </a:r>
          </a:p>
        </p:txBody>
      </p:sp>
      <p:pic>
        <p:nvPicPr>
          <p:cNvPr id="4" name="Online Media 3" descr="Adult Learning Theory | Knowles' 6 Assumptions of Adult Learners">
            <a:hlinkClick r:id="" action="ppaction://media"/>
            <a:extLst>
              <a:ext uri="{FF2B5EF4-FFF2-40B4-BE49-F238E27FC236}">
                <a16:creationId xmlns:a16="http://schemas.microsoft.com/office/drawing/2014/main" id="{B9737146-21F9-134A-A793-A5DDDEB1C25D}"/>
              </a:ext>
            </a:extLst>
          </p:cNvPr>
          <p:cNvPicPr>
            <a:picLocks noGrp="1" noRot="1" noChangeAspect="1"/>
          </p:cNvPicPr>
          <p:nvPr>
            <p:ph idx="1"/>
            <a:videoFile r:link="rId1"/>
          </p:nvPr>
        </p:nvPicPr>
        <p:blipFill>
          <a:blip r:embed="rId3"/>
          <a:stretch>
            <a:fillRect/>
          </a:stretch>
        </p:blipFill>
        <p:spPr>
          <a:xfrm>
            <a:off x="1277938" y="2454275"/>
            <a:ext cx="6588125" cy="3722688"/>
          </a:xfrm>
          <a:prstGeom prst="rect">
            <a:avLst/>
          </a:prstGeom>
        </p:spPr>
      </p:pic>
      <p:sp>
        <p:nvSpPr>
          <p:cNvPr id="5" name="Segnaposto numero diapositiva 4"/>
          <p:cNvSpPr>
            <a:spLocks noGrp="1"/>
          </p:cNvSpPr>
          <p:nvPr>
            <p:ph type="sldNum" sz="quarter" idx="12"/>
          </p:nvPr>
        </p:nvSpPr>
        <p:spPr/>
        <p:txBody>
          <a:bodyPr/>
          <a:lstStyle/>
          <a:p>
            <a:fld id="{10ECD8D1-89E9-1045-8AF5-1B4F25AE41B0}" type="slidenum">
              <a:rPr lang="it-IT" smtClean="0"/>
              <a:t>14</a:t>
            </a:fld>
            <a:endParaRPr lang="es-ES"/>
          </a:p>
        </p:txBody>
      </p:sp>
    </p:spTree>
    <p:extLst>
      <p:ext uri="{BB962C8B-B14F-4D97-AF65-F5344CB8AC3E}">
        <p14:creationId xmlns:p14="http://schemas.microsoft.com/office/powerpoint/2010/main" val="121755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s-ES" noProof="0"/>
              <a:t>Elementos fundamentales</a:t>
            </a:r>
          </a:p>
        </p:txBody>
      </p:sp>
      <p:sp>
        <p:nvSpPr>
          <p:cNvPr id="3" name="Segnaposto contenuto 2"/>
          <p:cNvSpPr>
            <a:spLocks noGrp="1"/>
          </p:cNvSpPr>
          <p:nvPr>
            <p:ph idx="1"/>
          </p:nvPr>
        </p:nvSpPr>
        <p:spPr/>
        <p:txBody>
          <a:bodyPr>
            <a:normAutofit/>
          </a:bodyPr>
          <a:lstStyle/>
          <a:p>
            <a:pPr>
              <a:buFont typeface="Wingdings" charset="2"/>
              <a:buChar char="²"/>
            </a:pPr>
            <a:r>
              <a:rPr lang="es-ES" noProof="0"/>
              <a:t> Autonomía de los alumnos</a:t>
            </a:r>
          </a:p>
          <a:p>
            <a:pPr>
              <a:buFont typeface="Wingdings" charset="2"/>
              <a:buChar char="²"/>
            </a:pPr>
            <a:r>
              <a:rPr lang="es-ES" noProof="0"/>
              <a:t> Preparación para el aprendizaje</a:t>
            </a:r>
          </a:p>
          <a:p>
            <a:pPr>
              <a:buFont typeface="Wingdings" charset="2"/>
              <a:buChar char="²"/>
            </a:pPr>
            <a:r>
              <a:rPr lang="es-ES" noProof="0"/>
              <a:t> Experiencia del alumno</a:t>
            </a:r>
          </a:p>
          <a:p>
            <a:pPr>
              <a:buFont typeface="Wingdings" charset="2"/>
              <a:buChar char="²"/>
            </a:pPr>
            <a:r>
              <a:rPr lang="es-ES" noProof="0"/>
              <a:t>Orientación al aprendizaje</a:t>
            </a:r>
          </a:p>
          <a:p>
            <a:pPr marL="0" indent="0">
              <a:buNone/>
            </a:pPr>
            <a:endParaRPr lang="es-ES" noProof="0"/>
          </a:p>
        </p:txBody>
      </p:sp>
      <p:sp>
        <p:nvSpPr>
          <p:cNvPr id="5" name="Segnaposto numero diapositiva 4"/>
          <p:cNvSpPr>
            <a:spLocks noGrp="1"/>
          </p:cNvSpPr>
          <p:nvPr>
            <p:ph type="sldNum" sz="quarter" idx="12"/>
          </p:nvPr>
        </p:nvSpPr>
        <p:spPr/>
        <p:txBody>
          <a:bodyPr/>
          <a:lstStyle/>
          <a:p>
            <a:fld id="{10ECD8D1-89E9-1045-8AF5-1B4F25AE41B0}" type="slidenum">
              <a:rPr lang="it-IT" smtClean="0"/>
              <a:t>15</a:t>
            </a:fld>
            <a:endParaRPr lang="es-ES"/>
          </a:p>
        </p:txBody>
      </p:sp>
    </p:spTree>
    <p:extLst>
      <p:ext uri="{BB962C8B-B14F-4D97-AF65-F5344CB8AC3E}">
        <p14:creationId xmlns:p14="http://schemas.microsoft.com/office/powerpoint/2010/main" val="14724055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es-ES" noProof="0"/>
              <a:t>Supuestos sobre el aprendizaje de los adultos</a:t>
            </a:r>
          </a:p>
        </p:txBody>
      </p:sp>
      <p:sp>
        <p:nvSpPr>
          <p:cNvPr id="3" name="Segnaposto contenuto 2"/>
          <p:cNvSpPr>
            <a:spLocks noGrp="1"/>
          </p:cNvSpPr>
          <p:nvPr>
            <p:ph idx="1"/>
          </p:nvPr>
        </p:nvSpPr>
        <p:spPr/>
        <p:txBody>
          <a:bodyPr>
            <a:normAutofit/>
          </a:bodyPr>
          <a:lstStyle/>
          <a:p>
            <a:pPr>
              <a:buFont typeface="Wingdings" charset="2"/>
              <a:buChar char="²"/>
            </a:pPr>
            <a:r>
              <a:rPr lang="es-ES" noProof="0" dirty="0"/>
              <a:t>Los adultos necesitan aprender por qué necesitan aprender algo</a:t>
            </a:r>
          </a:p>
          <a:p>
            <a:pPr>
              <a:buFont typeface="Wingdings" charset="2"/>
              <a:buChar char="²"/>
            </a:pPr>
            <a:endParaRPr lang="es-ES" noProof="0" dirty="0"/>
          </a:p>
          <a:p>
            <a:pPr>
              <a:buFont typeface="Wingdings" charset="2"/>
              <a:buChar char="²"/>
            </a:pPr>
            <a:r>
              <a:rPr lang="es-ES" noProof="0" dirty="0"/>
              <a:t> Autoconcepto  </a:t>
            </a:r>
          </a:p>
          <a:p>
            <a:pPr marL="0" indent="0">
              <a:buNone/>
            </a:pPr>
            <a:endParaRPr lang="es-ES" noProof="0" dirty="0"/>
          </a:p>
          <a:p>
            <a:pPr>
              <a:buFont typeface="Wingdings" charset="2"/>
              <a:buChar char="²"/>
            </a:pPr>
            <a:r>
              <a:rPr lang="es-ES" noProof="0" dirty="0"/>
              <a:t> Los adultos necesitan aprender de forma experiencial</a:t>
            </a:r>
          </a:p>
          <a:p>
            <a:pPr marL="0" indent="0">
              <a:buNone/>
            </a:pPr>
            <a:endParaRPr lang="es-ES" noProof="0" dirty="0"/>
          </a:p>
        </p:txBody>
      </p:sp>
      <p:sp>
        <p:nvSpPr>
          <p:cNvPr id="5" name="Segnaposto numero diapositiva 4"/>
          <p:cNvSpPr>
            <a:spLocks noGrp="1"/>
          </p:cNvSpPr>
          <p:nvPr>
            <p:ph type="sldNum" sz="quarter" idx="12"/>
          </p:nvPr>
        </p:nvSpPr>
        <p:spPr/>
        <p:txBody>
          <a:bodyPr/>
          <a:lstStyle/>
          <a:p>
            <a:fld id="{10ECD8D1-89E9-1045-8AF5-1B4F25AE41B0}" type="slidenum">
              <a:rPr lang="it-IT" smtClean="0"/>
              <a:t>16</a:t>
            </a:fld>
            <a:endParaRPr lang="es-ES"/>
          </a:p>
        </p:txBody>
      </p:sp>
    </p:spTree>
    <p:extLst>
      <p:ext uri="{BB962C8B-B14F-4D97-AF65-F5344CB8AC3E}">
        <p14:creationId xmlns:p14="http://schemas.microsoft.com/office/powerpoint/2010/main" val="34987472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es-ES" noProof="0"/>
              <a:t>Supuestos sobre el aprendizaje de los adultos</a:t>
            </a:r>
          </a:p>
        </p:txBody>
      </p:sp>
      <p:sp>
        <p:nvSpPr>
          <p:cNvPr id="3" name="Segnaposto contenuto 2"/>
          <p:cNvSpPr>
            <a:spLocks noGrp="1"/>
          </p:cNvSpPr>
          <p:nvPr>
            <p:ph idx="1"/>
          </p:nvPr>
        </p:nvSpPr>
        <p:spPr/>
        <p:txBody>
          <a:bodyPr>
            <a:normAutofit lnSpcReduction="10000"/>
          </a:bodyPr>
          <a:lstStyle/>
          <a:p>
            <a:pPr>
              <a:buFont typeface="Wingdings" charset="2"/>
              <a:buChar char="²"/>
            </a:pPr>
            <a:r>
              <a:rPr lang="es-ES"/>
              <a:t>Los adultos enfocan el aprendizaje como una solución de problemas</a:t>
            </a:r>
          </a:p>
          <a:p>
            <a:pPr>
              <a:buFont typeface="Wingdings" charset="2"/>
              <a:buChar char="²"/>
            </a:pPr>
            <a:endParaRPr lang="es-ES" dirty="0"/>
          </a:p>
          <a:p>
            <a:pPr>
              <a:buFont typeface="Wingdings" charset="2"/>
              <a:buChar char="²"/>
            </a:pPr>
            <a:r>
              <a:rPr lang="es-ES"/>
              <a:t>Los adultos aprenden mejor cuando el tema es de valor y uso inmediato</a:t>
            </a:r>
          </a:p>
          <a:p>
            <a:pPr>
              <a:buFont typeface="Wingdings" charset="2"/>
              <a:buChar char="²"/>
            </a:pPr>
            <a:endParaRPr lang="es-ES" dirty="0"/>
          </a:p>
          <a:p>
            <a:pPr>
              <a:buFont typeface="Wingdings" charset="2"/>
              <a:buChar char="²"/>
            </a:pPr>
            <a:r>
              <a:rPr lang="es-ES"/>
              <a:t>Los adultos ven el aprendizaje como un proceso activo de construcción de significado (motivación)</a:t>
            </a:r>
          </a:p>
          <a:p>
            <a:pPr marL="0" indent="0">
              <a:buNone/>
            </a:pPr>
            <a:endParaRPr lang="es-ES" noProof="0" dirty="0"/>
          </a:p>
        </p:txBody>
      </p:sp>
      <p:sp>
        <p:nvSpPr>
          <p:cNvPr id="5" name="Segnaposto numero diapositiva 4"/>
          <p:cNvSpPr>
            <a:spLocks noGrp="1"/>
          </p:cNvSpPr>
          <p:nvPr>
            <p:ph type="sldNum" sz="quarter" idx="12"/>
          </p:nvPr>
        </p:nvSpPr>
        <p:spPr/>
        <p:txBody>
          <a:bodyPr/>
          <a:lstStyle/>
          <a:p>
            <a:fld id="{10ECD8D1-89E9-1045-8AF5-1B4F25AE41B0}" type="slidenum">
              <a:rPr lang="it-IT" smtClean="0"/>
              <a:t>17</a:t>
            </a:fld>
            <a:endParaRPr lang="es-ES"/>
          </a:p>
        </p:txBody>
      </p:sp>
    </p:spTree>
    <p:extLst>
      <p:ext uri="{BB962C8B-B14F-4D97-AF65-F5344CB8AC3E}">
        <p14:creationId xmlns:p14="http://schemas.microsoft.com/office/powerpoint/2010/main" val="34515144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s-ES" noProof="0"/>
              <a:t>Leyes del aprendizaje</a:t>
            </a:r>
          </a:p>
        </p:txBody>
      </p:sp>
      <p:sp>
        <p:nvSpPr>
          <p:cNvPr id="3" name="Segnaposto contenuto 2"/>
          <p:cNvSpPr>
            <a:spLocks noGrp="1"/>
          </p:cNvSpPr>
          <p:nvPr>
            <p:ph idx="1"/>
          </p:nvPr>
        </p:nvSpPr>
        <p:spPr/>
        <p:txBody>
          <a:bodyPr>
            <a:normAutofit/>
          </a:bodyPr>
          <a:lstStyle/>
          <a:p>
            <a:pPr>
              <a:buFont typeface="Wingdings" charset="2"/>
              <a:buChar char="²"/>
            </a:pPr>
            <a:r>
              <a:rPr lang="es-ES"/>
              <a:t> P</a:t>
            </a:r>
            <a:r>
              <a:rPr lang="es-ES" noProof="0" dirty="0"/>
              <a:t>reparación</a:t>
            </a:r>
            <a:r>
              <a:rPr lang="es-ES"/>
              <a:t> </a:t>
            </a:r>
            <a:endParaRPr lang="es-ES" dirty="0"/>
          </a:p>
          <a:p>
            <a:pPr>
              <a:buFont typeface="Wingdings" charset="2"/>
              <a:buChar char="²"/>
            </a:pPr>
            <a:r>
              <a:rPr lang="es-ES"/>
              <a:t> Ejercicio </a:t>
            </a:r>
          </a:p>
          <a:p>
            <a:pPr>
              <a:buFont typeface="Wingdings" charset="2"/>
              <a:buChar char="²"/>
            </a:pPr>
            <a:r>
              <a:rPr lang="es-ES"/>
              <a:t> E</a:t>
            </a:r>
            <a:r>
              <a:rPr lang="es-ES" noProof="0" dirty="0"/>
              <a:t>fecto</a:t>
            </a:r>
            <a:r>
              <a:rPr lang="es-ES"/>
              <a:t> </a:t>
            </a:r>
          </a:p>
          <a:p>
            <a:pPr>
              <a:buFont typeface="Wingdings" charset="2"/>
              <a:buChar char="²"/>
            </a:pPr>
            <a:r>
              <a:rPr lang="es-ES"/>
              <a:t> Primacía</a:t>
            </a:r>
          </a:p>
          <a:p>
            <a:pPr>
              <a:buFont typeface="Wingdings" charset="2"/>
              <a:buChar char="²"/>
            </a:pPr>
            <a:r>
              <a:rPr lang="es-ES"/>
              <a:t> Intensidad</a:t>
            </a:r>
          </a:p>
          <a:p>
            <a:pPr>
              <a:buFont typeface="Wingdings" charset="2"/>
              <a:buChar char="²"/>
            </a:pPr>
            <a:r>
              <a:rPr lang="es-ES"/>
              <a:t> Recencia</a:t>
            </a:r>
            <a:endParaRPr lang="es-ES" noProof="0" dirty="0"/>
          </a:p>
          <a:p>
            <a:pPr marL="0" indent="0">
              <a:buNone/>
            </a:pPr>
            <a:endParaRPr lang="es-ES" noProof="0" dirty="0"/>
          </a:p>
        </p:txBody>
      </p:sp>
      <p:sp>
        <p:nvSpPr>
          <p:cNvPr id="5" name="Segnaposto numero diapositiva 4"/>
          <p:cNvSpPr>
            <a:spLocks noGrp="1"/>
          </p:cNvSpPr>
          <p:nvPr>
            <p:ph type="sldNum" sz="quarter" idx="12"/>
          </p:nvPr>
        </p:nvSpPr>
        <p:spPr/>
        <p:txBody>
          <a:bodyPr/>
          <a:lstStyle/>
          <a:p>
            <a:fld id="{10ECD8D1-89E9-1045-8AF5-1B4F25AE41B0}" type="slidenum">
              <a:rPr lang="it-IT" smtClean="0"/>
              <a:t>18</a:t>
            </a:fld>
            <a:endParaRPr lang="es-ES"/>
          </a:p>
        </p:txBody>
      </p:sp>
    </p:spTree>
    <p:extLst>
      <p:ext uri="{BB962C8B-B14F-4D97-AF65-F5344CB8AC3E}">
        <p14:creationId xmlns:p14="http://schemas.microsoft.com/office/powerpoint/2010/main" val="40023424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dirty="0"/>
          </a:p>
        </p:txBody>
      </p:sp>
      <p:sp>
        <p:nvSpPr>
          <p:cNvPr id="3" name="Segnaposto contenuto 2"/>
          <p:cNvSpPr>
            <a:spLocks noGrp="1"/>
          </p:cNvSpPr>
          <p:nvPr>
            <p:ph idx="1"/>
          </p:nvPr>
        </p:nvSpPr>
        <p:spPr/>
        <p:txBody>
          <a:bodyPr/>
          <a:lstStyle/>
          <a:p>
            <a:pPr marL="0" indent="0" algn="just">
              <a:buNone/>
            </a:pPr>
            <a:r>
              <a:rPr lang="es-ES" sz="4000" dirty="0"/>
              <a:t>“Se ha comprobado que los adultos aprenden más eficazmente haciendo y experimentando”</a:t>
            </a:r>
          </a:p>
          <a:p>
            <a:pPr marL="0" indent="0">
              <a:buNone/>
            </a:pPr>
            <a:r>
              <a:rPr lang="es-ES" sz="3200" dirty="0"/>
              <a:t>(David Kolb)</a:t>
            </a:r>
          </a:p>
          <a:p>
            <a:endParaRPr lang="es-ES" dirty="0"/>
          </a:p>
        </p:txBody>
      </p:sp>
    </p:spTree>
    <p:extLst>
      <p:ext uri="{BB962C8B-B14F-4D97-AF65-F5344CB8AC3E}">
        <p14:creationId xmlns:p14="http://schemas.microsoft.com/office/powerpoint/2010/main" val="33291964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238F34D-F64D-5946-8182-9402691A5C44}"/>
              </a:ext>
            </a:extLst>
          </p:cNvPr>
          <p:cNvSpPr>
            <a:spLocks noGrp="1"/>
          </p:cNvSpPr>
          <p:nvPr>
            <p:ph type="dt" sz="half" idx="10"/>
          </p:nvPr>
        </p:nvSpPr>
        <p:spPr/>
        <p:txBody>
          <a:bodyPr/>
          <a:lstStyle/>
          <a:p>
            <a:r>
              <a:rPr lang="es-ES"/>
              <a:t>www.coe.int/cybercrime</a:t>
            </a:r>
          </a:p>
        </p:txBody>
      </p:sp>
      <p:sp>
        <p:nvSpPr>
          <p:cNvPr id="5" name="Slide Number Placeholder 4">
            <a:extLst>
              <a:ext uri="{FF2B5EF4-FFF2-40B4-BE49-F238E27FC236}">
                <a16:creationId xmlns:a16="http://schemas.microsoft.com/office/drawing/2014/main" id="{D6578383-F8AD-2D45-A666-5C9EF1F875E8}"/>
              </a:ext>
            </a:extLst>
          </p:cNvPr>
          <p:cNvSpPr>
            <a:spLocks noGrp="1"/>
          </p:cNvSpPr>
          <p:nvPr>
            <p:ph type="sldNum" sz="quarter" idx="12"/>
          </p:nvPr>
        </p:nvSpPr>
        <p:spPr/>
        <p:txBody>
          <a:bodyPr/>
          <a:lstStyle/>
          <a:p>
            <a:fld id="{B1D9BA23-6223-4617-9598-728E7A9462B0}" type="slidenum">
              <a:rPr lang="en-GB" smtClean="0"/>
              <a:t>2</a:t>
            </a:fld>
            <a:endParaRPr lang="es-ES"/>
          </a:p>
        </p:txBody>
      </p:sp>
      <mc:AlternateContent xmlns:mc="http://schemas.openxmlformats.org/markup-compatibility/2006" xmlns:p14="http://schemas.microsoft.com/office/powerpoint/2010/main">
        <mc:Choice Requires="p14">
          <p:contentPart p14:bwMode="auto" r:id="rId2">
            <p14:nvContentPartPr>
              <p14:cNvPr id="12" name="Ink 11">
                <a:extLst>
                  <a:ext uri="{FF2B5EF4-FFF2-40B4-BE49-F238E27FC236}">
                    <a16:creationId xmlns:a16="http://schemas.microsoft.com/office/drawing/2014/main" id="{3973BCB5-7B04-C448-9890-A924963292D3}"/>
                  </a:ext>
                </a:extLst>
              </p14:cNvPr>
              <p14:cNvContentPartPr/>
              <p14:nvPr/>
            </p14:nvContentPartPr>
            <p14:xfrm>
              <a:off x="1242554" y="1635202"/>
              <a:ext cx="4412160" cy="4541760"/>
            </p14:xfrm>
          </p:contentPart>
        </mc:Choice>
        <mc:Fallback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p:pic>
            <p:nvPicPr>
              <p:cNvPr id="12" name="Ink 11">
                <a:extLst>
                  <a:ext uri="{FF2B5EF4-FFF2-40B4-BE49-F238E27FC236}">
                    <a16:creationId xmlns:a16="http://schemas.microsoft.com/office/drawing/2014/main" id="{3973BCB5-7B04-C448-9890-A924963292D3}"/>
                  </a:ext>
                </a:extLst>
              </p:cNvPr>
              <p:cNvPicPr/>
              <p:nvPr/>
            </p:nvPicPr>
            <p:blipFill>
              <a:blip r:embed="rId3"/>
              <a:stretch>
                <a:fillRect/>
              </a:stretch>
            </p:blipFill>
            <p:spPr>
              <a:xfrm>
                <a:off x="1224554" y="1617562"/>
                <a:ext cx="4447800" cy="4577400"/>
              </a:xfrm>
              <a:prstGeom prst="rect">
                <a:avLst/>
              </a:prstGeom>
            </p:spPr>
          </p:pic>
        </mc:Fallback>
      </mc:AlternateContent>
      <p:sp>
        <p:nvSpPr>
          <p:cNvPr id="13" name="Oval 12">
            <a:extLst>
              <a:ext uri="{FF2B5EF4-FFF2-40B4-BE49-F238E27FC236}">
                <a16:creationId xmlns:a16="http://schemas.microsoft.com/office/drawing/2014/main" id="{97CD6974-613E-1D47-BA06-8E4C510C259F}"/>
              </a:ext>
            </a:extLst>
          </p:cNvPr>
          <p:cNvSpPr/>
          <p:nvPr/>
        </p:nvSpPr>
        <p:spPr>
          <a:xfrm>
            <a:off x="5623822" y="1245888"/>
            <a:ext cx="580767" cy="57665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a:t>5</a:t>
            </a:r>
          </a:p>
        </p:txBody>
      </p:sp>
      <p:sp>
        <p:nvSpPr>
          <p:cNvPr id="14" name="Oval 13">
            <a:extLst>
              <a:ext uri="{FF2B5EF4-FFF2-40B4-BE49-F238E27FC236}">
                <a16:creationId xmlns:a16="http://schemas.microsoft.com/office/drawing/2014/main" id="{493A2DE7-83B6-614E-8EB2-6243BD602AE2}"/>
              </a:ext>
            </a:extLst>
          </p:cNvPr>
          <p:cNvSpPr/>
          <p:nvPr/>
        </p:nvSpPr>
        <p:spPr>
          <a:xfrm>
            <a:off x="4709983" y="2542299"/>
            <a:ext cx="580767" cy="57665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a:t>4</a:t>
            </a:r>
          </a:p>
        </p:txBody>
      </p:sp>
      <p:sp>
        <p:nvSpPr>
          <p:cNvPr id="15" name="Oval 14">
            <a:extLst>
              <a:ext uri="{FF2B5EF4-FFF2-40B4-BE49-F238E27FC236}">
                <a16:creationId xmlns:a16="http://schemas.microsoft.com/office/drawing/2014/main" id="{DF969891-AB91-884E-B9B0-4E223ABD9857}"/>
              </a:ext>
            </a:extLst>
          </p:cNvPr>
          <p:cNvSpPr/>
          <p:nvPr/>
        </p:nvSpPr>
        <p:spPr>
          <a:xfrm>
            <a:off x="4419598" y="3961897"/>
            <a:ext cx="580767" cy="57665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a:t>3</a:t>
            </a:r>
          </a:p>
        </p:txBody>
      </p:sp>
      <p:sp>
        <p:nvSpPr>
          <p:cNvPr id="16" name="Oval 15">
            <a:extLst>
              <a:ext uri="{FF2B5EF4-FFF2-40B4-BE49-F238E27FC236}">
                <a16:creationId xmlns:a16="http://schemas.microsoft.com/office/drawing/2014/main" id="{8E9E2D7F-4934-FC40-A1AF-970B6E8BDD74}"/>
              </a:ext>
            </a:extLst>
          </p:cNvPr>
          <p:cNvSpPr/>
          <p:nvPr/>
        </p:nvSpPr>
        <p:spPr>
          <a:xfrm>
            <a:off x="3287876" y="4864779"/>
            <a:ext cx="580767" cy="57665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a:t>2</a:t>
            </a:r>
          </a:p>
        </p:txBody>
      </p:sp>
      <p:sp>
        <p:nvSpPr>
          <p:cNvPr id="17" name="Oval 16">
            <a:extLst>
              <a:ext uri="{FF2B5EF4-FFF2-40B4-BE49-F238E27FC236}">
                <a16:creationId xmlns:a16="http://schemas.microsoft.com/office/drawing/2014/main" id="{9AA0EA3D-9E29-BD48-95C1-CFF60C857276}"/>
              </a:ext>
            </a:extLst>
          </p:cNvPr>
          <p:cNvSpPr/>
          <p:nvPr/>
        </p:nvSpPr>
        <p:spPr>
          <a:xfrm>
            <a:off x="952170" y="5600305"/>
            <a:ext cx="580767" cy="57665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a:t>1</a:t>
            </a:r>
          </a:p>
        </p:txBody>
      </p:sp>
      <p:sp>
        <p:nvSpPr>
          <p:cNvPr id="18" name="Rounded Rectangle 17">
            <a:extLst>
              <a:ext uri="{FF2B5EF4-FFF2-40B4-BE49-F238E27FC236}">
                <a16:creationId xmlns:a16="http://schemas.microsoft.com/office/drawing/2014/main" id="{B050AFA4-3966-764D-8B0F-51D8EF262DC8}"/>
              </a:ext>
            </a:extLst>
          </p:cNvPr>
          <p:cNvSpPr/>
          <p:nvPr/>
        </p:nvSpPr>
        <p:spPr>
          <a:xfrm>
            <a:off x="6204589" y="1194399"/>
            <a:ext cx="2162432" cy="116087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a:t>Metodología de formación de formadores impartida</a:t>
            </a:r>
          </a:p>
        </p:txBody>
      </p:sp>
      <p:sp>
        <p:nvSpPr>
          <p:cNvPr id="20" name="Rounded Rectangle 19">
            <a:extLst>
              <a:ext uri="{FF2B5EF4-FFF2-40B4-BE49-F238E27FC236}">
                <a16:creationId xmlns:a16="http://schemas.microsoft.com/office/drawing/2014/main" id="{8E5B9AC3-FE57-D149-8129-B3D3A7664FFF}"/>
              </a:ext>
            </a:extLst>
          </p:cNvPr>
          <p:cNvSpPr/>
          <p:nvPr/>
        </p:nvSpPr>
        <p:spPr>
          <a:xfrm>
            <a:off x="2078182" y="1806773"/>
            <a:ext cx="2631801" cy="10933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a:t>Metodología de formación de formadores impartida</a:t>
            </a:r>
          </a:p>
        </p:txBody>
      </p:sp>
      <p:sp>
        <p:nvSpPr>
          <p:cNvPr id="26" name="Rounded Rectangle 25">
            <a:extLst>
              <a:ext uri="{FF2B5EF4-FFF2-40B4-BE49-F238E27FC236}">
                <a16:creationId xmlns:a16="http://schemas.microsoft.com/office/drawing/2014/main" id="{1DF18B13-3F1C-744F-95FD-6948C9A5A457}"/>
              </a:ext>
            </a:extLst>
          </p:cNvPr>
          <p:cNvSpPr/>
          <p:nvPr/>
        </p:nvSpPr>
        <p:spPr>
          <a:xfrm>
            <a:off x="5000366" y="4049946"/>
            <a:ext cx="2699670" cy="116087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a:t>Formado sin metodología de formación de formadores</a:t>
            </a:r>
          </a:p>
        </p:txBody>
      </p:sp>
      <p:sp>
        <p:nvSpPr>
          <p:cNvPr id="27" name="Rounded Rectangle 26">
            <a:extLst>
              <a:ext uri="{FF2B5EF4-FFF2-40B4-BE49-F238E27FC236}">
                <a16:creationId xmlns:a16="http://schemas.microsoft.com/office/drawing/2014/main" id="{427EA3BF-296D-5E44-BFBF-082E347C4D5B}"/>
              </a:ext>
            </a:extLst>
          </p:cNvPr>
          <p:cNvSpPr/>
          <p:nvPr/>
        </p:nvSpPr>
        <p:spPr>
          <a:xfrm>
            <a:off x="1066800" y="3859003"/>
            <a:ext cx="2338185" cy="10933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a:t>Formación de formadores recibida - sin formación</a:t>
            </a:r>
          </a:p>
        </p:txBody>
      </p:sp>
      <p:sp>
        <p:nvSpPr>
          <p:cNvPr id="28" name="Rounded Rectangle 27">
            <a:extLst>
              <a:ext uri="{FF2B5EF4-FFF2-40B4-BE49-F238E27FC236}">
                <a16:creationId xmlns:a16="http://schemas.microsoft.com/office/drawing/2014/main" id="{2556A80A-4683-E246-B68E-76751F035563}"/>
              </a:ext>
            </a:extLst>
          </p:cNvPr>
          <p:cNvSpPr/>
          <p:nvPr/>
        </p:nvSpPr>
        <p:spPr>
          <a:xfrm>
            <a:off x="1532937" y="5837789"/>
            <a:ext cx="1969388" cy="57665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a:t>Estudiante</a:t>
            </a:r>
          </a:p>
        </p:txBody>
      </p:sp>
    </p:spTree>
    <p:extLst>
      <p:ext uri="{BB962C8B-B14F-4D97-AF65-F5344CB8AC3E}">
        <p14:creationId xmlns:p14="http://schemas.microsoft.com/office/powerpoint/2010/main" val="42840538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dirty="0"/>
          </a:p>
        </p:txBody>
      </p:sp>
      <p:pic>
        <p:nvPicPr>
          <p:cNvPr id="4" name="Online Media 3" descr="8 Things To Know About the Experiential Learning Cycle (FULL)">
            <a:hlinkClick r:id="" action="ppaction://media"/>
            <a:extLst>
              <a:ext uri="{FF2B5EF4-FFF2-40B4-BE49-F238E27FC236}">
                <a16:creationId xmlns:a16="http://schemas.microsoft.com/office/drawing/2014/main" id="{03A66EA1-A231-9D49-AD46-F4FA2763C5E2}"/>
              </a:ext>
            </a:extLst>
          </p:cNvPr>
          <p:cNvPicPr>
            <a:picLocks noGrp="1" noRot="1" noChangeAspect="1"/>
          </p:cNvPicPr>
          <p:nvPr>
            <p:ph idx="1"/>
            <a:videoFile r:link="rId1"/>
          </p:nvPr>
        </p:nvPicPr>
        <p:blipFill>
          <a:blip r:embed="rId3"/>
          <a:stretch>
            <a:fillRect/>
          </a:stretch>
        </p:blipFill>
        <p:spPr>
          <a:xfrm>
            <a:off x="1277938" y="2454275"/>
            <a:ext cx="6588125" cy="3722688"/>
          </a:xfrm>
          <a:prstGeom prst="rect">
            <a:avLst/>
          </a:prstGeom>
        </p:spPr>
      </p:pic>
    </p:spTree>
    <p:extLst>
      <p:ext uri="{BB962C8B-B14F-4D97-AF65-F5344CB8AC3E}">
        <p14:creationId xmlns:p14="http://schemas.microsoft.com/office/powerpoint/2010/main" val="18741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606" y="985622"/>
            <a:ext cx="6302344" cy="490066"/>
          </a:xfrm>
        </p:spPr>
        <p:txBody>
          <a:bodyPr>
            <a:noAutofit/>
          </a:bodyPr>
          <a:lstStyle/>
          <a:p>
            <a:pPr algn="ctr"/>
            <a:r>
              <a:rPr lang="es-ES" b="1" dirty="0">
                <a:effectLst/>
              </a:rPr>
              <a:t>Teoría de David Kolb</a:t>
            </a:r>
            <a:endParaRPr lang="es-ES" b="1" dirty="0">
              <a:effectLst/>
              <a:cs typeface="Verdana" panose="020B0604030504040204" pitchFamily="34" charset="0"/>
            </a:endParaRPr>
          </a:p>
        </p:txBody>
      </p:sp>
      <p:pic>
        <p:nvPicPr>
          <p:cNvPr id="1027" name="Picture 3"/>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1145416" y="985622"/>
            <a:ext cx="9936977" cy="5472608"/>
          </a:xfrm>
          <a:prstGeom prst="rect">
            <a:avLst/>
          </a:prstGeom>
          <a:noFill/>
          <a:ln>
            <a:noFill/>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chemeClr val="accent1"/>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chemeClr val="tx1"/>
                </a:solidFill>
                <a:miter lim="800000"/>
                <a:headEnd/>
                <a:tailEnd/>
              </a14:hiddenLine>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pic>
      <p:sp>
        <p:nvSpPr>
          <p:cNvPr id="3" name="Segnaposto piè di pagina 2"/>
          <p:cNvSpPr>
            <a:spLocks noGrp="1"/>
          </p:cNvSpPr>
          <p:nvPr>
            <p:ph type="ftr" sz="quarter" idx="11"/>
          </p:nvPr>
        </p:nvSpPr>
        <p:spPr>
          <a:xfrm>
            <a:off x="264458" y="6275668"/>
            <a:ext cx="4840941" cy="365125"/>
          </a:xfrm>
          <a:prstGeom prst="rect">
            <a:avLst/>
          </a:prstGeom>
        </p:spPr>
        <p:txBody>
          <a:bodyPr vert="horz" lIns="91440" tIns="45720" rIns="91440" bIns="45720" rtlCol="0" anchor="ctr"/>
          <a:lstStyle>
            <a:defPPr>
              <a:defRPr lang="fr-FR"/>
            </a:defPPr>
            <a:lvl1pPr marL="0" algn="l"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ru-RU"/>
          </a:p>
        </p:txBody>
      </p:sp>
      <p:sp>
        <p:nvSpPr>
          <p:cNvPr id="4" name="Segnaposto numero diapositiva 3"/>
          <p:cNvSpPr>
            <a:spLocks noGrp="1"/>
          </p:cNvSpPr>
          <p:nvPr>
            <p:ph type="sldNum" sz="quarter" idx="12"/>
          </p:nvPr>
        </p:nvSpPr>
        <p:spPr/>
        <p:txBody>
          <a:bodyPr/>
          <a:lstStyle/>
          <a:p>
            <a:fld id="{4A2990C6-FF07-4C33-8573-DEB3121CA5F6}" type="slidenum">
              <a:rPr lang="ru-RU" smtClean="0"/>
              <a:t>21</a:t>
            </a:fld>
            <a:endParaRPr lang="es-ES"/>
          </a:p>
        </p:txBody>
      </p:sp>
    </p:spTree>
    <p:extLst>
      <p:ext uri="{BB962C8B-B14F-4D97-AF65-F5344CB8AC3E}">
        <p14:creationId xmlns:p14="http://schemas.microsoft.com/office/powerpoint/2010/main" val="10849565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1269470" y="947076"/>
            <a:ext cx="9567821" cy="5328592"/>
          </a:xfrm>
          <a:prstGeom prst="rect">
            <a:avLst/>
          </a:prstGeom>
          <a:noFill/>
          <a:ln>
            <a:noFill/>
          </a:ln>
          <a:effectLst/>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chemeClr val="accent1"/>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chemeClr val="tx1"/>
                </a:solidFill>
                <a:miter lim="800000"/>
                <a:headEnd/>
                <a:tailEnd/>
              </a14:hiddenLine>
            </a:ext>
            <a:ext uri="{AF507438-7753-43e0-B8FC-AC1667EBCBE1}">
              <a14:hiddenEffect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effectLst>
                  <a:outerShdw dist="35921" dir="2700000" algn="ctr" rotWithShape="0">
                    <a:schemeClr val="bg2"/>
                  </a:outerShdw>
                </a:effectLst>
              </a14:hiddenEffects>
            </a:ext>
          </a:extLst>
        </p:spPr>
      </p:pic>
      <p:sp>
        <p:nvSpPr>
          <p:cNvPr id="3" name="Segnaposto piè di pagina 2"/>
          <p:cNvSpPr>
            <a:spLocks noGrp="1"/>
          </p:cNvSpPr>
          <p:nvPr>
            <p:ph type="ftr" sz="quarter" idx="11"/>
          </p:nvPr>
        </p:nvSpPr>
        <p:spPr>
          <a:xfrm>
            <a:off x="264458" y="6275668"/>
            <a:ext cx="4840941" cy="365125"/>
          </a:xfrm>
          <a:prstGeom prst="rect">
            <a:avLst/>
          </a:prstGeom>
        </p:spPr>
        <p:txBody>
          <a:bodyPr vert="horz" lIns="91440" tIns="45720" rIns="91440" bIns="45720" rtlCol="0" anchor="ctr"/>
          <a:lstStyle>
            <a:defPPr>
              <a:defRPr lang="fr-FR"/>
            </a:defPPr>
            <a:lvl1pPr marL="0" algn="l"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ru-RU"/>
          </a:p>
        </p:txBody>
      </p:sp>
      <p:sp>
        <p:nvSpPr>
          <p:cNvPr id="4" name="Segnaposto numero diapositiva 3"/>
          <p:cNvSpPr>
            <a:spLocks noGrp="1"/>
          </p:cNvSpPr>
          <p:nvPr>
            <p:ph type="sldNum" sz="quarter" idx="12"/>
          </p:nvPr>
        </p:nvSpPr>
        <p:spPr/>
        <p:txBody>
          <a:bodyPr/>
          <a:lstStyle/>
          <a:p>
            <a:fld id="{4A2990C6-FF07-4C33-8573-DEB3121CA5F6}" type="slidenum">
              <a:rPr lang="ru-RU" smtClean="0"/>
              <a:t>22</a:t>
            </a:fld>
            <a:endParaRPr lang="es-ES"/>
          </a:p>
        </p:txBody>
      </p:sp>
    </p:spTree>
    <p:extLst>
      <p:ext uri="{BB962C8B-B14F-4D97-AF65-F5344CB8AC3E}">
        <p14:creationId xmlns:p14="http://schemas.microsoft.com/office/powerpoint/2010/main" val="37701363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10ECD8D1-89E9-1045-8AF5-1B4F25AE41B0}" type="slidenum">
              <a:rPr lang="it-IT" smtClean="0"/>
              <a:t>23</a:t>
            </a:fld>
            <a:endParaRPr lang="es-ES"/>
          </a:p>
        </p:txBody>
      </p:sp>
      <p:grpSp>
        <p:nvGrpSpPr>
          <p:cNvPr id="9" name="Group 8">
            <a:extLst>
              <a:ext uri="{FF2B5EF4-FFF2-40B4-BE49-F238E27FC236}">
                <a16:creationId xmlns:a16="http://schemas.microsoft.com/office/drawing/2014/main" id="{304B04B2-3603-7C40-BC9F-8A226865A680}"/>
              </a:ext>
            </a:extLst>
          </p:cNvPr>
          <p:cNvGrpSpPr>
            <a:grpSpLocks/>
          </p:cNvGrpSpPr>
          <p:nvPr/>
        </p:nvGrpSpPr>
        <p:grpSpPr bwMode="auto">
          <a:xfrm>
            <a:off x="316780" y="1403089"/>
            <a:ext cx="8238115" cy="5140912"/>
            <a:chOff x="-5572" y="-147"/>
            <a:chExt cx="67430" cy="41644"/>
          </a:xfrm>
        </p:grpSpPr>
        <p:grpSp>
          <p:nvGrpSpPr>
            <p:cNvPr id="10" name="Group 9">
              <a:extLst>
                <a:ext uri="{FF2B5EF4-FFF2-40B4-BE49-F238E27FC236}">
                  <a16:creationId xmlns:a16="http://schemas.microsoft.com/office/drawing/2014/main" id="{5D93A37D-6344-3547-AB0A-03D7DF8BEC0B}"/>
                </a:ext>
              </a:extLst>
            </p:cNvPr>
            <p:cNvGrpSpPr>
              <a:grpSpLocks/>
            </p:cNvGrpSpPr>
            <p:nvPr/>
          </p:nvGrpSpPr>
          <p:grpSpPr bwMode="auto">
            <a:xfrm>
              <a:off x="-5572" y="-147"/>
              <a:ext cx="67430" cy="41644"/>
              <a:chOff x="-5572" y="-147"/>
              <a:chExt cx="67430" cy="41644"/>
            </a:xfrm>
          </p:grpSpPr>
          <p:sp>
            <p:nvSpPr>
              <p:cNvPr id="11" name="Rectangle 10">
                <a:extLst>
                  <a:ext uri="{FF2B5EF4-FFF2-40B4-BE49-F238E27FC236}">
                    <a16:creationId xmlns:a16="http://schemas.microsoft.com/office/drawing/2014/main" id="{03C664EA-1798-694A-A8CB-5586061D8410}"/>
                  </a:ext>
                </a:extLst>
              </p:cNvPr>
              <p:cNvSpPr>
                <a:spLocks noChangeArrowheads="1"/>
              </p:cNvSpPr>
              <p:nvPr/>
            </p:nvSpPr>
            <p:spPr bwMode="auto">
              <a:xfrm>
                <a:off x="0" y="0"/>
                <a:ext cx="53568" cy="40233"/>
              </a:xfrm>
              <a:prstGeom prst="rect">
                <a:avLst/>
              </a:prstGeom>
              <a:noFill/>
              <a:ln>
                <a:noFill/>
              </a:ln>
              <a:extLst>
                <a:ext uri="{909E8E84-426E-40dd-AFC4-6F175D3DCCD1}">
                  <a14:hiddenFill xmlns:lc="http://schemas.openxmlformats.org/drawingml/2006/lockedCanvas"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m="http://schemas.openxmlformats.org/officeDocument/2006/math" xmlns:mv="urn:schemas-microsoft-com:mac:vml" xmlns:mo="http://schemas.microsoft.com/office/mac/office/2008/main" xmlns:wpc="http://schemas.microsoft.com/office/word/2010/wordprocessingCanva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v="urn:schemas-microsoft-com:vml" xmlns:o="urn:schemas-microsoft-com:office:office" xmlns="">
                    <a:solidFill>
                      <a:srgbClr val="FFFFFF"/>
                    </a:solidFill>
                  </a14:hiddenFill>
                </a:ext>
                <a:ext uri="{91240B29-F687-4f45-9708-019B960494DF}">
                  <a14:hiddenLine xmlns:lc="http://schemas.openxmlformats.org/drawingml/2006/lockedCanvas"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m="http://schemas.openxmlformats.org/officeDocument/2006/math" xmlns:mv="urn:schemas-microsoft-com:mac:vml" xmlns:mo="http://schemas.microsoft.com/office/mac/office/2008/main" xmlns:wpc="http://schemas.microsoft.com/office/word/2010/wordprocessingCanva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v="urn:schemas-microsoft-com:vml" xmlns:o="urn:schemas-microsoft-com:office:office" xmlns="" w="9525">
                    <a:solidFill>
                      <a:srgbClr val="000000"/>
                    </a:solidFill>
                    <a:miter lim="800000"/>
                    <a:headEnd/>
                    <a:tailEnd/>
                  </a14:hiddenLine>
                </a:ext>
              </a:extLst>
            </p:spPr>
            <p:txBody>
              <a:bodyPr rot="0" vert="horz" wrap="square" lIns="91425" tIns="91425" rIns="91425" bIns="91425" anchor="ctr" anchorCtr="0" upright="1">
                <a:noAutofit/>
              </a:bodyPr>
              <a:lstStyle/>
              <a:p>
                <a:pPr algn="just">
                  <a:spcBef>
                    <a:spcPts val="500"/>
                  </a:spcBef>
                  <a:spcAft>
                    <a:spcPts val="500"/>
                  </a:spcAft>
                </a:pPr>
                <a:r>
                  <a:rPr lang="es-ES" sz="1200">
                    <a:solidFill>
                      <a:srgbClr val="000000"/>
                    </a:solidFill>
                    <a:effectLst/>
                    <a:latin typeface="Century Gothic" panose="020B0502020202020204" pitchFamily="34" charset="0"/>
                  </a:rPr>
                  <a:t> </a:t>
                </a:r>
                <a:endParaRPr lang="es-ES" sz="120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endParaRPr>
              </a:p>
            </p:txBody>
          </p:sp>
          <p:sp>
            <p:nvSpPr>
              <p:cNvPr id="12" name="Rounded Rectangle 11">
                <a:extLst>
                  <a:ext uri="{FF2B5EF4-FFF2-40B4-BE49-F238E27FC236}">
                    <a16:creationId xmlns:a16="http://schemas.microsoft.com/office/drawing/2014/main" id="{151CEEC4-29CE-4942-B483-9DCBC39595A2}"/>
                  </a:ext>
                </a:extLst>
              </p:cNvPr>
              <p:cNvSpPr>
                <a:spLocks noChangeArrowheads="1"/>
              </p:cNvSpPr>
              <p:nvPr/>
            </p:nvSpPr>
            <p:spPr bwMode="auto">
              <a:xfrm>
                <a:off x="39926" y="26301"/>
                <a:ext cx="21932" cy="15196"/>
              </a:xfrm>
              <a:prstGeom prst="roundRect">
                <a:avLst>
                  <a:gd name="adj" fmla="val 10000"/>
                </a:avLst>
              </a:prstGeom>
              <a:solidFill>
                <a:srgbClr val="FFFFFF">
                  <a:alpha val="89803"/>
                </a:srgbClr>
              </a:solidFill>
              <a:ln w="12700">
                <a:solidFill>
                  <a:srgbClr val="599BD5"/>
                </a:solidFill>
                <a:miter lim="800000"/>
                <a:headEnd/>
                <a:tailEnd/>
              </a:ln>
            </p:spPr>
            <p:txBody>
              <a:bodyPr rot="0" vert="horz" wrap="square" lIns="91425" tIns="91425" rIns="91425" bIns="91425" anchor="ctr" anchorCtr="0" upright="1">
                <a:noAutofit/>
              </a:bodyPr>
              <a:lstStyle/>
              <a:p>
                <a:pPr algn="just">
                  <a:spcBef>
                    <a:spcPts val="500"/>
                  </a:spcBef>
                  <a:spcAft>
                    <a:spcPts val="500"/>
                  </a:spcAft>
                </a:pPr>
                <a:r>
                  <a:rPr lang="es-ES" sz="1200">
                    <a:solidFill>
                      <a:srgbClr val="000000"/>
                    </a:solidFill>
                    <a:effectLst/>
                    <a:latin typeface="Century Gothic" panose="020B0502020202020204" pitchFamily="34" charset="0"/>
                  </a:rPr>
                  <a:t> </a:t>
                </a:r>
                <a:endParaRPr lang="es-ES" sz="120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endParaRPr>
              </a:p>
            </p:txBody>
          </p:sp>
          <p:sp>
            <p:nvSpPr>
              <p:cNvPr id="13" name="Text Box 4">
                <a:extLst>
                  <a:ext uri="{FF2B5EF4-FFF2-40B4-BE49-F238E27FC236}">
                    <a16:creationId xmlns:a16="http://schemas.microsoft.com/office/drawing/2014/main" id="{BD4DB117-FC4C-7B4E-8C90-99379F6E41A4}"/>
                  </a:ext>
                </a:extLst>
              </p:cNvPr>
              <p:cNvSpPr txBox="1">
                <a:spLocks noChangeArrowheads="1"/>
              </p:cNvSpPr>
              <p:nvPr/>
            </p:nvSpPr>
            <p:spPr bwMode="auto">
              <a:xfrm>
                <a:off x="41184" y="28009"/>
                <a:ext cx="16840" cy="11570"/>
              </a:xfrm>
              <a:prstGeom prst="rect">
                <a:avLst/>
              </a:prstGeom>
              <a:noFill/>
              <a:ln>
                <a:noFill/>
              </a:ln>
              <a:extLst>
                <a:ext uri="{909E8E84-426E-40dd-AFC4-6F175D3DCCD1}">
                  <a14:hiddenFill xmlns:lc="http://schemas.openxmlformats.org/drawingml/2006/lockedCanvas"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m="http://schemas.openxmlformats.org/officeDocument/2006/math" xmlns:mv="urn:schemas-microsoft-com:mac:vml" xmlns:mo="http://schemas.microsoft.com/office/mac/office/2008/main" xmlns:wpc="http://schemas.microsoft.com/office/word/2010/wordprocessingCanva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v="urn:schemas-microsoft-com:vml" xmlns:o="urn:schemas-microsoft-com:office:office" xmlns="">
                    <a:solidFill>
                      <a:srgbClr val="FFFFFF"/>
                    </a:solidFill>
                  </a14:hiddenFill>
                </a:ext>
                <a:ext uri="{91240B29-F687-4f45-9708-019B960494DF}">
                  <a14:hiddenLine xmlns:lc="http://schemas.openxmlformats.org/drawingml/2006/lockedCanvas"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m="http://schemas.openxmlformats.org/officeDocument/2006/math" xmlns:mv="urn:schemas-microsoft-com:mac:vml" xmlns:mo="http://schemas.microsoft.com/office/mac/office/2008/main" xmlns:wpc="http://schemas.microsoft.com/office/word/2010/wordprocessingCanva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v="urn:schemas-microsoft-com:vml" xmlns:o="urn:schemas-microsoft-com:office:office" xmlns="" w="9525">
                    <a:solidFill>
                      <a:srgbClr val="000000"/>
                    </a:solidFill>
                    <a:miter lim="800000"/>
                    <a:headEnd/>
                    <a:tailEnd/>
                  </a14:hiddenLine>
                </a:ext>
              </a:extLst>
            </p:spPr>
            <p:txBody>
              <a:bodyPr rot="0" vert="horz" wrap="square" lIns="34275" tIns="34275" rIns="34275" bIns="34275" anchor="t" anchorCtr="0" upright="1">
                <a:noAutofit/>
              </a:bodyPr>
              <a:lstStyle/>
              <a:p>
                <a:pPr marL="57150" indent="57150" algn="just">
                  <a:lnSpc>
                    <a:spcPct val="89000"/>
                  </a:lnSpc>
                  <a:spcBef>
                    <a:spcPts val="500"/>
                  </a:spcBef>
                  <a:spcAft>
                    <a:spcPts val="500"/>
                  </a:spcAft>
                </a:pPr>
                <a:r>
                  <a:rPr lang="es-ES" sz="1200" b="1" dirty="0">
                    <a:solidFill>
                      <a:srgbClr val="000000"/>
                    </a:solidFill>
                    <a:effectLst/>
                    <a:latin typeface="Century Gothic" panose="020B0502020202020204" pitchFamily="34" charset="0"/>
                  </a:rPr>
                  <a:t>  Los adultos están más interesados en aprender temas que tengan una relevancia y repercusión inmediata en su trabajo o en su vida personal</a:t>
                </a:r>
                <a:endParaRPr lang="es-ES" sz="1200" dirty="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endParaRPr>
              </a:p>
            </p:txBody>
          </p:sp>
          <p:sp>
            <p:nvSpPr>
              <p:cNvPr id="14" name="Rounded Rectangle 13">
                <a:extLst>
                  <a:ext uri="{FF2B5EF4-FFF2-40B4-BE49-F238E27FC236}">
                    <a16:creationId xmlns:a16="http://schemas.microsoft.com/office/drawing/2014/main" id="{28AE7D07-EB86-3448-AEB5-3E28AD913069}"/>
                  </a:ext>
                </a:extLst>
              </p:cNvPr>
              <p:cNvSpPr>
                <a:spLocks noChangeArrowheads="1"/>
              </p:cNvSpPr>
              <p:nvPr/>
            </p:nvSpPr>
            <p:spPr bwMode="auto">
              <a:xfrm>
                <a:off x="-3343" y="28009"/>
                <a:ext cx="19849" cy="12989"/>
              </a:xfrm>
              <a:prstGeom prst="roundRect">
                <a:avLst>
                  <a:gd name="adj" fmla="val 10000"/>
                </a:avLst>
              </a:prstGeom>
              <a:solidFill>
                <a:srgbClr val="FFFFFF">
                  <a:alpha val="89803"/>
                </a:srgbClr>
              </a:solidFill>
              <a:ln w="12700">
                <a:solidFill>
                  <a:srgbClr val="599BD5"/>
                </a:solidFill>
                <a:miter lim="800000"/>
                <a:headEnd/>
                <a:tailEnd/>
              </a:ln>
            </p:spPr>
            <p:txBody>
              <a:bodyPr rot="0" vert="horz" wrap="square" lIns="91425" tIns="91425" rIns="91425" bIns="91425" anchor="ctr" anchorCtr="0" upright="1">
                <a:noAutofit/>
              </a:bodyPr>
              <a:lstStyle/>
              <a:p>
                <a:pPr algn="just">
                  <a:spcBef>
                    <a:spcPts val="500"/>
                  </a:spcBef>
                  <a:spcAft>
                    <a:spcPts val="500"/>
                  </a:spcAft>
                </a:pPr>
                <a:r>
                  <a:rPr lang="es-ES" sz="1200">
                    <a:solidFill>
                      <a:srgbClr val="000000"/>
                    </a:solidFill>
                    <a:effectLst/>
                    <a:latin typeface="Century Gothic" panose="020B0502020202020204" pitchFamily="34" charset="0"/>
                  </a:rPr>
                  <a:t> </a:t>
                </a:r>
                <a:endParaRPr lang="es-ES" sz="120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endParaRPr>
              </a:p>
            </p:txBody>
          </p:sp>
          <p:sp>
            <p:nvSpPr>
              <p:cNvPr id="15" name="Text Box 6">
                <a:extLst>
                  <a:ext uri="{FF2B5EF4-FFF2-40B4-BE49-F238E27FC236}">
                    <a16:creationId xmlns:a16="http://schemas.microsoft.com/office/drawing/2014/main" id="{3E9A7DD3-B98B-B14F-8189-35AEB15C1926}"/>
                  </a:ext>
                </a:extLst>
              </p:cNvPr>
              <p:cNvSpPr txBox="1">
                <a:spLocks noChangeArrowheads="1"/>
              </p:cNvSpPr>
              <p:nvPr/>
            </p:nvSpPr>
            <p:spPr bwMode="auto">
              <a:xfrm>
                <a:off x="-3190" y="27591"/>
                <a:ext cx="14297" cy="10681"/>
              </a:xfrm>
              <a:prstGeom prst="rect">
                <a:avLst/>
              </a:prstGeom>
              <a:noFill/>
              <a:ln>
                <a:noFill/>
              </a:ln>
              <a:extLst>
                <a:ext uri="{909E8E84-426E-40dd-AFC4-6F175D3DCCD1}">
                  <a14:hiddenFill xmlns:lc="http://schemas.openxmlformats.org/drawingml/2006/lockedCanvas"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m="http://schemas.openxmlformats.org/officeDocument/2006/math" xmlns:mv="urn:schemas-microsoft-com:mac:vml" xmlns:mo="http://schemas.microsoft.com/office/mac/office/2008/main" xmlns:wpc="http://schemas.microsoft.com/office/word/2010/wordprocessingCanva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v="urn:schemas-microsoft-com:vml" xmlns:o="urn:schemas-microsoft-com:office:office" xmlns="">
                    <a:solidFill>
                      <a:srgbClr val="FFFFFF"/>
                    </a:solidFill>
                  </a14:hiddenFill>
                </a:ext>
                <a:ext uri="{91240B29-F687-4f45-9708-019B960494DF}">
                  <a14:hiddenLine xmlns:lc="http://schemas.openxmlformats.org/drawingml/2006/lockedCanvas"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m="http://schemas.openxmlformats.org/officeDocument/2006/math" xmlns:mv="urn:schemas-microsoft-com:mac:vml" xmlns:mo="http://schemas.microsoft.com/office/mac/office/2008/main" xmlns:wpc="http://schemas.microsoft.com/office/word/2010/wordprocessingCanva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v="urn:schemas-microsoft-com:vml" xmlns:o="urn:schemas-microsoft-com:office:office" xmlns="" w="9525">
                    <a:solidFill>
                      <a:srgbClr val="000000"/>
                    </a:solidFill>
                    <a:miter lim="800000"/>
                    <a:headEnd/>
                    <a:tailEnd/>
                  </a14:hiddenLine>
                </a:ext>
              </a:extLst>
            </p:spPr>
            <p:txBody>
              <a:bodyPr rot="0" vert="horz" wrap="square" lIns="38100" tIns="38100" rIns="38100" bIns="38100" anchor="t" anchorCtr="0" upright="1">
                <a:noAutofit/>
              </a:bodyPr>
              <a:lstStyle/>
              <a:p>
                <a:pPr marL="57150" indent="63500" algn="just">
                  <a:lnSpc>
                    <a:spcPct val="89000"/>
                  </a:lnSpc>
                  <a:spcBef>
                    <a:spcPts val="500"/>
                  </a:spcBef>
                  <a:spcAft>
                    <a:spcPts val="500"/>
                  </a:spcAft>
                </a:pPr>
                <a:r>
                  <a:rPr lang="es-ES" sz="1400" dirty="0">
                    <a:solidFill>
                      <a:srgbClr val="000000"/>
                    </a:solidFill>
                    <a:effectLst/>
                    <a:latin typeface="Century Gothic" panose="020B0502020202020204" pitchFamily="34" charset="0"/>
                  </a:rPr>
                  <a:t> </a:t>
                </a:r>
                <a:endParaRPr lang="es-ES" sz="1400" dirty="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endParaRPr>
              </a:p>
              <a:p>
                <a:pPr marL="57150" algn="l">
                  <a:lnSpc>
                    <a:spcPct val="89000"/>
                  </a:lnSpc>
                  <a:spcBef>
                    <a:spcPts val="150"/>
                  </a:spcBef>
                  <a:spcAft>
                    <a:spcPts val="500"/>
                  </a:spcAft>
                </a:pPr>
                <a:r>
                  <a:rPr lang="es-ES" sz="1200" b="1" dirty="0">
                    <a:solidFill>
                      <a:srgbClr val="000000"/>
                    </a:solidFill>
                    <a:effectLst/>
                    <a:latin typeface="Century Gothic" panose="020B0502020202020204" pitchFamily="34" charset="0"/>
                  </a:rPr>
                  <a:t>La educación de adultos debe estar centrada en los problemas y no en los contenidos</a:t>
                </a:r>
                <a:endParaRPr lang="es-ES" sz="1200" dirty="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endParaRPr>
              </a:p>
            </p:txBody>
          </p:sp>
          <p:sp>
            <p:nvSpPr>
              <p:cNvPr id="16" name="Rounded Rectangle 15">
                <a:extLst>
                  <a:ext uri="{FF2B5EF4-FFF2-40B4-BE49-F238E27FC236}">
                    <a16:creationId xmlns:a16="http://schemas.microsoft.com/office/drawing/2014/main" id="{8B717DA9-3709-DB43-8303-8A3AEA4F509F}"/>
                  </a:ext>
                </a:extLst>
              </p:cNvPr>
              <p:cNvSpPr>
                <a:spLocks noChangeArrowheads="1"/>
              </p:cNvSpPr>
              <p:nvPr/>
            </p:nvSpPr>
            <p:spPr bwMode="auto">
              <a:xfrm>
                <a:off x="39030" y="-129"/>
                <a:ext cx="19849" cy="12857"/>
              </a:xfrm>
              <a:prstGeom prst="roundRect">
                <a:avLst>
                  <a:gd name="adj" fmla="val 10000"/>
                </a:avLst>
              </a:prstGeom>
              <a:solidFill>
                <a:srgbClr val="FFFFFF">
                  <a:alpha val="89803"/>
                </a:srgbClr>
              </a:solidFill>
              <a:ln w="12700">
                <a:solidFill>
                  <a:srgbClr val="599BD5"/>
                </a:solidFill>
                <a:miter lim="800000"/>
                <a:headEnd/>
                <a:tailEnd/>
              </a:ln>
            </p:spPr>
            <p:txBody>
              <a:bodyPr rot="0" vert="horz" wrap="square" lIns="91425" tIns="91425" rIns="91425" bIns="91425" anchor="ctr" anchorCtr="0" upright="1">
                <a:noAutofit/>
              </a:bodyPr>
              <a:lstStyle/>
              <a:p>
                <a:pPr algn="just">
                  <a:spcBef>
                    <a:spcPts val="500"/>
                  </a:spcBef>
                  <a:spcAft>
                    <a:spcPts val="500"/>
                  </a:spcAft>
                </a:pPr>
                <a:r>
                  <a:rPr lang="es-ES" sz="1200">
                    <a:solidFill>
                      <a:srgbClr val="000000"/>
                    </a:solidFill>
                    <a:effectLst/>
                    <a:latin typeface="Century Gothic" panose="020B0502020202020204" pitchFamily="34" charset="0"/>
                  </a:rPr>
                  <a:t> </a:t>
                </a:r>
                <a:endParaRPr lang="es-ES" sz="120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endParaRPr>
              </a:p>
            </p:txBody>
          </p:sp>
          <p:sp>
            <p:nvSpPr>
              <p:cNvPr id="17" name="Text Box 9">
                <a:extLst>
                  <a:ext uri="{FF2B5EF4-FFF2-40B4-BE49-F238E27FC236}">
                    <a16:creationId xmlns:a16="http://schemas.microsoft.com/office/drawing/2014/main" id="{553923A9-0F00-8442-995A-F881D1691980}"/>
                  </a:ext>
                </a:extLst>
              </p:cNvPr>
              <p:cNvSpPr txBox="1">
                <a:spLocks noChangeArrowheads="1"/>
              </p:cNvSpPr>
              <p:nvPr/>
            </p:nvSpPr>
            <p:spPr bwMode="auto">
              <a:xfrm>
                <a:off x="43428" y="590"/>
                <a:ext cx="13330" cy="9078"/>
              </a:xfrm>
              <a:prstGeom prst="rect">
                <a:avLst/>
              </a:prstGeom>
              <a:noFill/>
              <a:ln>
                <a:noFill/>
              </a:ln>
              <a:extLst>
                <a:ext uri="{909E8E84-426E-40dd-AFC4-6F175D3DCCD1}">
                  <a14:hiddenFill xmlns:lc="http://schemas.openxmlformats.org/drawingml/2006/lockedCanvas"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m="http://schemas.openxmlformats.org/officeDocument/2006/math" xmlns:mv="urn:schemas-microsoft-com:mac:vml" xmlns:mo="http://schemas.microsoft.com/office/mac/office/2008/main" xmlns:wpc="http://schemas.microsoft.com/office/word/2010/wordprocessingCanva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v="urn:schemas-microsoft-com:vml" xmlns:o="urn:schemas-microsoft-com:office:office" xmlns="">
                    <a:solidFill>
                      <a:srgbClr val="FFFFFF"/>
                    </a:solidFill>
                  </a14:hiddenFill>
                </a:ext>
                <a:ext uri="{91240B29-F687-4f45-9708-019B960494DF}">
                  <a14:hiddenLine xmlns:lc="http://schemas.openxmlformats.org/drawingml/2006/lockedCanvas"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m="http://schemas.openxmlformats.org/officeDocument/2006/math" xmlns:mv="urn:schemas-microsoft-com:mac:vml" xmlns:mo="http://schemas.microsoft.com/office/mac/office/2008/main" xmlns:wpc="http://schemas.microsoft.com/office/word/2010/wordprocessingCanva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v="urn:schemas-microsoft-com:vml" xmlns:o="urn:schemas-microsoft-com:office:office" xmlns="" w="9525">
                    <a:solidFill>
                      <a:srgbClr val="000000"/>
                    </a:solidFill>
                    <a:miter lim="800000"/>
                    <a:headEnd/>
                    <a:tailEnd/>
                  </a14:hiddenLine>
                </a:ext>
              </a:extLst>
            </p:spPr>
            <p:txBody>
              <a:bodyPr rot="0" vert="horz" wrap="square" lIns="38100" tIns="38100" rIns="38100" bIns="38100" anchor="t" anchorCtr="0" upright="1">
                <a:noAutofit/>
              </a:bodyPr>
              <a:lstStyle/>
              <a:p>
                <a:pPr marL="57150" indent="63500" algn="just">
                  <a:lnSpc>
                    <a:spcPct val="89000"/>
                  </a:lnSpc>
                  <a:spcBef>
                    <a:spcPts val="500"/>
                  </a:spcBef>
                  <a:spcAft>
                    <a:spcPts val="500"/>
                  </a:spcAft>
                </a:pPr>
                <a:r>
                  <a:rPr lang="es-ES" sz="1200" b="1" dirty="0">
                    <a:solidFill>
                      <a:srgbClr val="000000"/>
                    </a:solidFill>
                    <a:effectLst/>
                    <a:latin typeface="Century Gothic" panose="020B0502020202020204" pitchFamily="34" charset="0"/>
                  </a:rPr>
                  <a:t>Los adultos quieren que sus experiencias (en particular los errores) sean la base de la formación </a:t>
                </a:r>
                <a:endParaRPr lang="es-ES" sz="1200" dirty="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endParaRPr>
              </a:p>
            </p:txBody>
          </p:sp>
          <p:sp>
            <p:nvSpPr>
              <p:cNvPr id="18" name="Rounded Rectangle 17">
                <a:extLst>
                  <a:ext uri="{FF2B5EF4-FFF2-40B4-BE49-F238E27FC236}">
                    <a16:creationId xmlns:a16="http://schemas.microsoft.com/office/drawing/2014/main" id="{DC41560D-2737-4A4E-A6A6-4B03DBC36AFE}"/>
                  </a:ext>
                </a:extLst>
              </p:cNvPr>
              <p:cNvSpPr>
                <a:spLocks noChangeArrowheads="1"/>
              </p:cNvSpPr>
              <p:nvPr/>
            </p:nvSpPr>
            <p:spPr bwMode="auto">
              <a:xfrm>
                <a:off x="-5572" y="-147"/>
                <a:ext cx="19850" cy="12857"/>
              </a:xfrm>
              <a:prstGeom prst="roundRect">
                <a:avLst>
                  <a:gd name="adj" fmla="val 10000"/>
                </a:avLst>
              </a:prstGeom>
              <a:solidFill>
                <a:srgbClr val="FFFFFF">
                  <a:alpha val="89803"/>
                </a:srgbClr>
              </a:solidFill>
              <a:ln w="12700">
                <a:solidFill>
                  <a:srgbClr val="599BD5"/>
                </a:solidFill>
                <a:miter lim="800000"/>
                <a:headEnd/>
                <a:tailEnd/>
              </a:ln>
            </p:spPr>
            <p:txBody>
              <a:bodyPr rot="0" vert="horz" wrap="square" lIns="91425" tIns="91425" rIns="91425" bIns="91425" anchor="ctr" anchorCtr="0" upright="1">
                <a:noAutofit/>
              </a:bodyPr>
              <a:lstStyle/>
              <a:p>
                <a:pPr algn="just">
                  <a:spcBef>
                    <a:spcPts val="500"/>
                  </a:spcBef>
                  <a:spcAft>
                    <a:spcPts val="500"/>
                  </a:spcAft>
                </a:pPr>
                <a:r>
                  <a:rPr lang="es-ES" sz="1200">
                    <a:solidFill>
                      <a:srgbClr val="000000"/>
                    </a:solidFill>
                    <a:effectLst/>
                    <a:latin typeface="Century Gothic" panose="020B0502020202020204" pitchFamily="34" charset="0"/>
                  </a:rPr>
                  <a:t> </a:t>
                </a:r>
                <a:endParaRPr lang="es-ES" sz="120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endParaRPr>
              </a:p>
            </p:txBody>
          </p:sp>
          <p:sp>
            <p:nvSpPr>
              <p:cNvPr id="19" name="Text Box 11">
                <a:extLst>
                  <a:ext uri="{FF2B5EF4-FFF2-40B4-BE49-F238E27FC236}">
                    <a16:creationId xmlns:a16="http://schemas.microsoft.com/office/drawing/2014/main" id="{E5DE5B4E-04E1-ED42-94B5-98521649C83C}"/>
                  </a:ext>
                </a:extLst>
              </p:cNvPr>
              <p:cNvSpPr txBox="1">
                <a:spLocks noChangeArrowheads="1"/>
              </p:cNvSpPr>
              <p:nvPr/>
            </p:nvSpPr>
            <p:spPr bwMode="auto">
              <a:xfrm>
                <a:off x="-3190" y="892"/>
                <a:ext cx="13329" cy="10394"/>
              </a:xfrm>
              <a:prstGeom prst="rect">
                <a:avLst/>
              </a:prstGeom>
              <a:noFill/>
              <a:ln>
                <a:noFill/>
              </a:ln>
              <a:extLst>
                <a:ext uri="{909E8E84-426E-40dd-AFC4-6F175D3DCCD1}">
                  <a14:hiddenFill xmlns:lc="http://schemas.openxmlformats.org/drawingml/2006/lockedCanvas"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m="http://schemas.openxmlformats.org/officeDocument/2006/math" xmlns:mv="urn:schemas-microsoft-com:mac:vml" xmlns:mo="http://schemas.microsoft.com/office/mac/office/2008/main" xmlns:wpc="http://schemas.microsoft.com/office/word/2010/wordprocessingCanva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v="urn:schemas-microsoft-com:vml" xmlns:o="urn:schemas-microsoft-com:office:office" xmlns="">
                    <a:solidFill>
                      <a:srgbClr val="FFFFFF"/>
                    </a:solidFill>
                  </a14:hiddenFill>
                </a:ext>
                <a:ext uri="{91240B29-F687-4f45-9708-019B960494DF}">
                  <a14:hiddenLine xmlns:lc="http://schemas.openxmlformats.org/drawingml/2006/lockedCanvas"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m="http://schemas.openxmlformats.org/officeDocument/2006/math" xmlns:mv="urn:schemas-microsoft-com:mac:vml" xmlns:mo="http://schemas.microsoft.com/office/mac/office/2008/main" xmlns:wpc="http://schemas.microsoft.com/office/word/2010/wordprocessingCanva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v="urn:schemas-microsoft-com:vml" xmlns:o="urn:schemas-microsoft-com:office:office" xmlns="" w="9525">
                    <a:solidFill>
                      <a:srgbClr val="000000"/>
                    </a:solidFill>
                    <a:miter lim="800000"/>
                    <a:headEnd/>
                    <a:tailEnd/>
                  </a14:hiddenLine>
                </a:ext>
              </a:extLst>
            </p:spPr>
            <p:txBody>
              <a:bodyPr rot="0" vert="horz" wrap="square" lIns="38100" tIns="38100" rIns="38100" bIns="38100" anchor="t" anchorCtr="0" upright="1">
                <a:noAutofit/>
              </a:bodyPr>
              <a:lstStyle/>
              <a:p>
                <a:pPr marL="57150" indent="63500" algn="just">
                  <a:lnSpc>
                    <a:spcPct val="89000"/>
                  </a:lnSpc>
                  <a:spcBef>
                    <a:spcPts val="500"/>
                  </a:spcBef>
                  <a:spcAft>
                    <a:spcPts val="500"/>
                  </a:spcAft>
                </a:pPr>
                <a:r>
                  <a:rPr lang="es-ES" sz="1200" b="1" dirty="0">
                    <a:solidFill>
                      <a:srgbClr val="000000"/>
                    </a:solidFill>
                    <a:effectLst/>
                    <a:latin typeface="Century Gothic" panose="020B0502020202020204" pitchFamily="34" charset="0"/>
                  </a:rPr>
                  <a:t>Los adultos quieren participar tanto en la planificación como en la evaluación de la formación</a:t>
                </a:r>
                <a:endParaRPr lang="es-ES" sz="1200" dirty="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endParaRPr>
              </a:p>
            </p:txBody>
          </p:sp>
          <p:sp>
            <p:nvSpPr>
              <p:cNvPr id="20" name="Freeform 19">
                <a:extLst>
                  <a:ext uri="{FF2B5EF4-FFF2-40B4-BE49-F238E27FC236}">
                    <a16:creationId xmlns:a16="http://schemas.microsoft.com/office/drawing/2014/main" id="{DB1D0FCF-24F6-4F44-A189-E3E3F9425CEA}"/>
                  </a:ext>
                </a:extLst>
              </p:cNvPr>
              <p:cNvSpPr>
                <a:spLocks/>
              </p:cNvSpPr>
              <p:nvPr/>
            </p:nvSpPr>
            <p:spPr bwMode="auto">
              <a:xfrm>
                <a:off x="8984" y="2316"/>
                <a:ext cx="17398" cy="17398"/>
              </a:xfrm>
              <a:custGeom>
                <a:avLst/>
                <a:gdLst>
                  <a:gd name="T0" fmla="*/ 0 w 120000"/>
                  <a:gd name="T1" fmla="*/ 120000 h 120000"/>
                  <a:gd name="T2" fmla="*/ 0 w 120000"/>
                  <a:gd name="T3" fmla="*/ 120000 h 120000"/>
                  <a:gd name="T4" fmla="*/ 119999 w 120000"/>
                  <a:gd name="T5" fmla="*/ 0 h 120000"/>
                  <a:gd name="T6" fmla="*/ 120000 w 120000"/>
                  <a:gd name="T7" fmla="*/ 120000 h 120000"/>
                  <a:gd name="T8" fmla="*/ 0 w 120000"/>
                  <a:gd name="T9" fmla="*/ 12000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120000"/>
                    </a:moveTo>
                    <a:lnTo>
                      <a:pt x="0" y="120000"/>
                    </a:lnTo>
                    <a:cubicBezTo>
                      <a:pt x="0" y="53725"/>
                      <a:pt x="53725" y="0"/>
                      <a:pt x="119999" y="0"/>
                    </a:cubicBezTo>
                    <a:lnTo>
                      <a:pt x="120000" y="120000"/>
                    </a:lnTo>
                    <a:lnTo>
                      <a:pt x="0" y="120000"/>
                    </a:lnTo>
                    <a:close/>
                  </a:path>
                </a:pathLst>
              </a:custGeom>
              <a:solidFill>
                <a:srgbClr val="599BD5"/>
              </a:solidFill>
              <a:ln w="12700">
                <a:solidFill>
                  <a:srgbClr val="FFFFFF"/>
                </a:solidFill>
                <a:miter lim="800000"/>
                <a:headEnd/>
                <a:tailEnd/>
              </a:ln>
            </p:spPr>
            <p:txBody>
              <a:bodyPr rot="0" vert="horz" wrap="square" lIns="91425" tIns="91425" rIns="91425" bIns="91425" anchor="ctr" anchorCtr="0" upright="1">
                <a:noAutofit/>
              </a:bodyPr>
              <a:lstStyle/>
              <a:p>
                <a:pPr algn="just">
                  <a:spcBef>
                    <a:spcPts val="500"/>
                  </a:spcBef>
                  <a:spcAft>
                    <a:spcPts val="500"/>
                  </a:spcAft>
                </a:pPr>
                <a:r>
                  <a:rPr lang="es-ES" sz="1200">
                    <a:solidFill>
                      <a:srgbClr val="000000"/>
                    </a:solidFill>
                    <a:effectLst/>
                    <a:latin typeface="Century Gothic" panose="020B0502020202020204" pitchFamily="34" charset="0"/>
                  </a:rPr>
                  <a:t> </a:t>
                </a:r>
                <a:endParaRPr lang="es-ES" sz="120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endParaRPr>
              </a:p>
            </p:txBody>
          </p:sp>
          <p:sp>
            <p:nvSpPr>
              <p:cNvPr id="21" name="Text Box 13">
                <a:extLst>
                  <a:ext uri="{FF2B5EF4-FFF2-40B4-BE49-F238E27FC236}">
                    <a16:creationId xmlns:a16="http://schemas.microsoft.com/office/drawing/2014/main" id="{CB81FFBD-282C-EB40-B1FB-ACDAC8D0E58A}"/>
                  </a:ext>
                </a:extLst>
              </p:cNvPr>
              <p:cNvSpPr txBox="1">
                <a:spLocks noChangeArrowheads="1"/>
              </p:cNvSpPr>
              <p:nvPr/>
            </p:nvSpPr>
            <p:spPr bwMode="auto">
              <a:xfrm>
                <a:off x="13176" y="7412"/>
                <a:ext cx="13206" cy="12302"/>
              </a:xfrm>
              <a:prstGeom prst="rect">
                <a:avLst/>
              </a:prstGeom>
              <a:noFill/>
              <a:ln>
                <a:noFill/>
              </a:ln>
              <a:extLst>
                <a:ext uri="{909E8E84-426E-40dd-AFC4-6F175D3DCCD1}">
                  <a14:hiddenFill xmlns:lc="http://schemas.openxmlformats.org/drawingml/2006/lockedCanvas"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m="http://schemas.openxmlformats.org/officeDocument/2006/math" xmlns:mv="urn:schemas-microsoft-com:mac:vml" xmlns:mo="http://schemas.microsoft.com/office/mac/office/2008/main" xmlns:wpc="http://schemas.microsoft.com/office/word/2010/wordprocessingCanva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v="urn:schemas-microsoft-com:vml" xmlns:o="urn:schemas-microsoft-com:office:office" xmlns="">
                    <a:solidFill>
                      <a:srgbClr val="FFFFFF"/>
                    </a:solidFill>
                  </a14:hiddenFill>
                </a:ext>
                <a:ext uri="{91240B29-F687-4f45-9708-019B960494DF}">
                  <a14:hiddenLine xmlns:lc="http://schemas.openxmlformats.org/drawingml/2006/lockedCanvas"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m="http://schemas.openxmlformats.org/officeDocument/2006/math" xmlns:mv="urn:schemas-microsoft-com:mac:vml" xmlns:mo="http://schemas.microsoft.com/office/mac/office/2008/main" xmlns:wpc="http://schemas.microsoft.com/office/word/2010/wordprocessingCanva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v="urn:schemas-microsoft-com:vml" xmlns:o="urn:schemas-microsoft-com:office:office" xmlns="" w="9525">
                    <a:solidFill>
                      <a:srgbClr val="000000"/>
                    </a:solidFill>
                    <a:miter lim="800000"/>
                    <a:headEnd/>
                    <a:tailEnd/>
                  </a14:hiddenLine>
                </a:ext>
              </a:extLst>
            </p:spPr>
            <p:txBody>
              <a:bodyPr rot="0" vert="horz" wrap="square" lIns="99550" tIns="99550" rIns="99550" bIns="99550" anchor="ctr" anchorCtr="0" upright="1">
                <a:noAutofit/>
              </a:bodyPr>
              <a:lstStyle/>
              <a:p>
                <a:pPr algn="just">
                  <a:lnSpc>
                    <a:spcPct val="89000"/>
                  </a:lnSpc>
                  <a:spcBef>
                    <a:spcPts val="500"/>
                  </a:spcBef>
                  <a:spcAft>
                    <a:spcPts val="500"/>
                  </a:spcAft>
                </a:pPr>
                <a:r>
                  <a:rPr lang="es-ES" sz="1600" b="1" dirty="0">
                    <a:solidFill>
                      <a:srgbClr val="000000"/>
                    </a:solidFill>
                    <a:effectLst/>
                    <a:latin typeface="Century Gothic" panose="020B0502020202020204" pitchFamily="34" charset="0"/>
                  </a:rPr>
                  <a:t>Participación activa</a:t>
                </a:r>
                <a:endParaRPr lang="es-ES" sz="1600" b="1" dirty="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endParaRPr>
              </a:p>
            </p:txBody>
          </p:sp>
          <p:sp>
            <p:nvSpPr>
              <p:cNvPr id="22" name="Freeform 21">
                <a:extLst>
                  <a:ext uri="{FF2B5EF4-FFF2-40B4-BE49-F238E27FC236}">
                    <a16:creationId xmlns:a16="http://schemas.microsoft.com/office/drawing/2014/main" id="{0578BAC8-E505-4F48-A616-239F39DDE436}"/>
                  </a:ext>
                </a:extLst>
              </p:cNvPr>
              <p:cNvSpPr>
                <a:spLocks/>
              </p:cNvSpPr>
              <p:nvPr/>
            </p:nvSpPr>
            <p:spPr bwMode="auto">
              <a:xfrm rot="5400000">
                <a:off x="27186" y="2316"/>
                <a:ext cx="17398" cy="17398"/>
              </a:xfrm>
              <a:custGeom>
                <a:avLst/>
                <a:gdLst>
                  <a:gd name="T0" fmla="*/ 0 w 120000"/>
                  <a:gd name="T1" fmla="*/ 120000 h 120000"/>
                  <a:gd name="T2" fmla="*/ 0 w 120000"/>
                  <a:gd name="T3" fmla="*/ 120000 h 120000"/>
                  <a:gd name="T4" fmla="*/ 119999 w 120000"/>
                  <a:gd name="T5" fmla="*/ 0 h 120000"/>
                  <a:gd name="T6" fmla="*/ 120000 w 120000"/>
                  <a:gd name="T7" fmla="*/ 120000 h 120000"/>
                  <a:gd name="T8" fmla="*/ 0 w 120000"/>
                  <a:gd name="T9" fmla="*/ 12000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120000"/>
                    </a:moveTo>
                    <a:lnTo>
                      <a:pt x="0" y="120000"/>
                    </a:lnTo>
                    <a:cubicBezTo>
                      <a:pt x="0" y="53725"/>
                      <a:pt x="53725" y="0"/>
                      <a:pt x="119999" y="0"/>
                    </a:cubicBezTo>
                    <a:lnTo>
                      <a:pt x="120000" y="120000"/>
                    </a:lnTo>
                    <a:lnTo>
                      <a:pt x="0" y="120000"/>
                    </a:lnTo>
                    <a:close/>
                  </a:path>
                </a:pathLst>
              </a:custGeom>
              <a:solidFill>
                <a:srgbClr val="599BD5"/>
              </a:solidFill>
              <a:ln w="12700">
                <a:solidFill>
                  <a:srgbClr val="FFFFFF"/>
                </a:solidFill>
                <a:miter lim="800000"/>
                <a:headEnd/>
                <a:tailEnd/>
              </a:ln>
            </p:spPr>
            <p:txBody>
              <a:bodyPr rot="0" vert="horz" wrap="square" lIns="91425" tIns="91425" rIns="91425" bIns="91425" anchor="ctr" anchorCtr="0" upright="1">
                <a:noAutofit/>
              </a:bodyPr>
              <a:lstStyle/>
              <a:p>
                <a:pPr algn="just">
                  <a:spcBef>
                    <a:spcPts val="500"/>
                  </a:spcBef>
                  <a:spcAft>
                    <a:spcPts val="500"/>
                  </a:spcAft>
                </a:pPr>
                <a:r>
                  <a:rPr lang="es-ES" sz="1200">
                    <a:solidFill>
                      <a:srgbClr val="000000"/>
                    </a:solidFill>
                    <a:effectLst/>
                    <a:latin typeface="Century Gothic" panose="020B0502020202020204" pitchFamily="34" charset="0"/>
                  </a:rPr>
                  <a:t> </a:t>
                </a:r>
                <a:endParaRPr lang="es-ES" sz="120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endParaRPr>
              </a:p>
            </p:txBody>
          </p:sp>
          <p:sp>
            <p:nvSpPr>
              <p:cNvPr id="23" name="Text Box 15">
                <a:extLst>
                  <a:ext uri="{FF2B5EF4-FFF2-40B4-BE49-F238E27FC236}">
                    <a16:creationId xmlns:a16="http://schemas.microsoft.com/office/drawing/2014/main" id="{A1A4AEE2-32DA-CF4C-B65E-1C7D416287C2}"/>
                  </a:ext>
                </a:extLst>
              </p:cNvPr>
              <p:cNvSpPr txBox="1">
                <a:spLocks noChangeArrowheads="1"/>
              </p:cNvSpPr>
              <p:nvPr/>
            </p:nvSpPr>
            <p:spPr bwMode="auto">
              <a:xfrm>
                <a:off x="27186" y="7412"/>
                <a:ext cx="13062" cy="12302"/>
              </a:xfrm>
              <a:prstGeom prst="rect">
                <a:avLst/>
              </a:prstGeom>
              <a:noFill/>
              <a:ln>
                <a:noFill/>
              </a:ln>
              <a:extLst>
                <a:ext uri="{909E8E84-426E-40dd-AFC4-6F175D3DCCD1}">
                  <a14:hiddenFill xmlns:lc="http://schemas.openxmlformats.org/drawingml/2006/lockedCanvas"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m="http://schemas.openxmlformats.org/officeDocument/2006/math" xmlns:mv="urn:schemas-microsoft-com:mac:vml" xmlns:mo="http://schemas.microsoft.com/office/mac/office/2008/main" xmlns:wpc="http://schemas.microsoft.com/office/word/2010/wordprocessingCanva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v="urn:schemas-microsoft-com:vml" xmlns:o="urn:schemas-microsoft-com:office:office" xmlns="">
                    <a:solidFill>
                      <a:srgbClr val="FFFFFF"/>
                    </a:solidFill>
                  </a14:hiddenFill>
                </a:ext>
                <a:ext uri="{91240B29-F687-4f45-9708-019B960494DF}">
                  <a14:hiddenLine xmlns:lc="http://schemas.openxmlformats.org/drawingml/2006/lockedCanvas"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m="http://schemas.openxmlformats.org/officeDocument/2006/math" xmlns:mv="urn:schemas-microsoft-com:mac:vml" xmlns:mo="http://schemas.microsoft.com/office/mac/office/2008/main" xmlns:wpc="http://schemas.microsoft.com/office/word/2010/wordprocessingCanva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v="urn:schemas-microsoft-com:vml" xmlns:o="urn:schemas-microsoft-com:office:office" xmlns="" w="9525">
                    <a:solidFill>
                      <a:srgbClr val="000000"/>
                    </a:solidFill>
                    <a:miter lim="800000"/>
                    <a:headEnd/>
                    <a:tailEnd/>
                  </a14:hiddenLine>
                </a:ext>
              </a:extLst>
            </p:spPr>
            <p:txBody>
              <a:bodyPr rot="0" vert="horz" wrap="square" lIns="99550" tIns="99550" rIns="99550" bIns="99550" anchor="ctr" anchorCtr="0" upright="1">
                <a:noAutofit/>
              </a:bodyPr>
              <a:lstStyle/>
              <a:p>
                <a:pPr algn="ctr">
                  <a:lnSpc>
                    <a:spcPct val="89000"/>
                  </a:lnSpc>
                  <a:spcBef>
                    <a:spcPts val="500"/>
                  </a:spcBef>
                  <a:spcAft>
                    <a:spcPts val="500"/>
                  </a:spcAft>
                </a:pPr>
                <a:r>
                  <a:rPr lang="es-ES" sz="1600" b="1" dirty="0">
                    <a:solidFill>
                      <a:srgbClr val="000000"/>
                    </a:solidFill>
                    <a:effectLst/>
                    <a:latin typeface="Century Gothic" panose="020B0502020202020204" pitchFamily="34" charset="0"/>
                  </a:rPr>
                  <a:t>Uso de experiencias</a:t>
                </a:r>
                <a:endParaRPr lang="es-ES" sz="1600" b="1" dirty="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endParaRPr>
              </a:p>
            </p:txBody>
          </p:sp>
          <p:sp>
            <p:nvSpPr>
              <p:cNvPr id="24" name="Freeform 23">
                <a:extLst>
                  <a:ext uri="{FF2B5EF4-FFF2-40B4-BE49-F238E27FC236}">
                    <a16:creationId xmlns:a16="http://schemas.microsoft.com/office/drawing/2014/main" id="{45942CF8-8149-7444-928D-9844CEBBF737}"/>
                  </a:ext>
                </a:extLst>
              </p:cNvPr>
              <p:cNvSpPr>
                <a:spLocks/>
              </p:cNvSpPr>
              <p:nvPr/>
            </p:nvSpPr>
            <p:spPr bwMode="auto">
              <a:xfrm rot="10800000">
                <a:off x="27186" y="20518"/>
                <a:ext cx="17398" cy="17398"/>
              </a:xfrm>
              <a:custGeom>
                <a:avLst/>
                <a:gdLst>
                  <a:gd name="T0" fmla="*/ 0 w 120000"/>
                  <a:gd name="T1" fmla="*/ 120000 h 120000"/>
                  <a:gd name="T2" fmla="*/ 0 w 120000"/>
                  <a:gd name="T3" fmla="*/ 120000 h 120000"/>
                  <a:gd name="T4" fmla="*/ 119999 w 120000"/>
                  <a:gd name="T5" fmla="*/ 0 h 120000"/>
                  <a:gd name="T6" fmla="*/ 120000 w 120000"/>
                  <a:gd name="T7" fmla="*/ 120000 h 120000"/>
                  <a:gd name="T8" fmla="*/ 0 w 120000"/>
                  <a:gd name="T9" fmla="*/ 12000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120000"/>
                    </a:moveTo>
                    <a:lnTo>
                      <a:pt x="0" y="120000"/>
                    </a:lnTo>
                    <a:cubicBezTo>
                      <a:pt x="0" y="53725"/>
                      <a:pt x="53725" y="0"/>
                      <a:pt x="119999" y="0"/>
                    </a:cubicBezTo>
                    <a:lnTo>
                      <a:pt x="120000" y="120000"/>
                    </a:lnTo>
                    <a:lnTo>
                      <a:pt x="0" y="120000"/>
                    </a:lnTo>
                    <a:close/>
                  </a:path>
                </a:pathLst>
              </a:custGeom>
              <a:solidFill>
                <a:srgbClr val="599BD5"/>
              </a:solidFill>
              <a:ln w="12700">
                <a:solidFill>
                  <a:srgbClr val="FFFFFF"/>
                </a:solidFill>
                <a:miter lim="800000"/>
                <a:headEnd/>
                <a:tailEnd/>
              </a:ln>
            </p:spPr>
            <p:txBody>
              <a:bodyPr rot="0" vert="horz" wrap="square" lIns="91425" tIns="91425" rIns="91425" bIns="91425" anchor="ctr" anchorCtr="0" upright="1">
                <a:noAutofit/>
              </a:bodyPr>
              <a:lstStyle/>
              <a:p>
                <a:pPr algn="just">
                  <a:spcBef>
                    <a:spcPts val="500"/>
                  </a:spcBef>
                  <a:spcAft>
                    <a:spcPts val="500"/>
                  </a:spcAft>
                </a:pPr>
                <a:r>
                  <a:rPr lang="es-ES" sz="1200">
                    <a:solidFill>
                      <a:srgbClr val="000000"/>
                    </a:solidFill>
                    <a:effectLst/>
                    <a:latin typeface="Century Gothic" panose="020B0502020202020204" pitchFamily="34" charset="0"/>
                  </a:rPr>
                  <a:t> </a:t>
                </a:r>
                <a:endParaRPr lang="es-ES" sz="120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endParaRPr>
              </a:p>
            </p:txBody>
          </p:sp>
          <p:sp>
            <p:nvSpPr>
              <p:cNvPr id="25" name="Text Box 17">
                <a:extLst>
                  <a:ext uri="{FF2B5EF4-FFF2-40B4-BE49-F238E27FC236}">
                    <a16:creationId xmlns:a16="http://schemas.microsoft.com/office/drawing/2014/main" id="{7D01A3AB-E02A-C141-BD49-131F493D6EDD}"/>
                  </a:ext>
                </a:extLst>
              </p:cNvPr>
              <p:cNvSpPr txBox="1">
                <a:spLocks noChangeArrowheads="1"/>
              </p:cNvSpPr>
              <p:nvPr/>
            </p:nvSpPr>
            <p:spPr bwMode="auto">
              <a:xfrm>
                <a:off x="27186" y="20518"/>
                <a:ext cx="12302" cy="14312"/>
              </a:xfrm>
              <a:prstGeom prst="rect">
                <a:avLst/>
              </a:prstGeom>
              <a:noFill/>
              <a:ln>
                <a:noFill/>
              </a:ln>
              <a:extLst>
                <a:ext uri="{909E8E84-426E-40dd-AFC4-6F175D3DCCD1}">
                  <a14:hiddenFill xmlns:lc="http://schemas.openxmlformats.org/drawingml/2006/lockedCanvas"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m="http://schemas.openxmlformats.org/officeDocument/2006/math" xmlns:mv="urn:schemas-microsoft-com:mac:vml" xmlns:mo="http://schemas.microsoft.com/office/mac/office/2008/main" xmlns:wpc="http://schemas.microsoft.com/office/word/2010/wordprocessingCanva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v="urn:schemas-microsoft-com:vml" xmlns:o="urn:schemas-microsoft-com:office:office" xmlns="">
                    <a:solidFill>
                      <a:srgbClr val="FFFFFF"/>
                    </a:solidFill>
                  </a14:hiddenFill>
                </a:ext>
                <a:ext uri="{91240B29-F687-4f45-9708-019B960494DF}">
                  <a14:hiddenLine xmlns:lc="http://schemas.openxmlformats.org/drawingml/2006/lockedCanvas"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m="http://schemas.openxmlformats.org/officeDocument/2006/math" xmlns:mv="urn:schemas-microsoft-com:mac:vml" xmlns:mo="http://schemas.microsoft.com/office/mac/office/2008/main" xmlns:wpc="http://schemas.microsoft.com/office/word/2010/wordprocessingCanva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v="urn:schemas-microsoft-com:vml" xmlns:o="urn:schemas-microsoft-com:office:office" xmlns="" w="9525">
                    <a:solidFill>
                      <a:srgbClr val="000000"/>
                    </a:solidFill>
                    <a:miter lim="800000"/>
                    <a:headEnd/>
                    <a:tailEnd/>
                  </a14:hiddenLine>
                </a:ext>
              </a:extLst>
            </p:spPr>
            <p:txBody>
              <a:bodyPr rot="0" vert="horz" wrap="square" lIns="99550" tIns="99550" rIns="99550" bIns="99550" anchor="ctr" anchorCtr="0" upright="1">
                <a:noAutofit/>
              </a:bodyPr>
              <a:lstStyle/>
              <a:p>
                <a:pPr algn="ctr">
                  <a:lnSpc>
                    <a:spcPct val="89000"/>
                  </a:lnSpc>
                  <a:spcBef>
                    <a:spcPts val="500"/>
                  </a:spcBef>
                  <a:spcAft>
                    <a:spcPts val="500"/>
                  </a:spcAft>
                </a:pPr>
                <a:r>
                  <a:rPr lang="es-ES" sz="1400" b="1" dirty="0">
                    <a:solidFill>
                      <a:srgbClr val="000000"/>
                    </a:solidFill>
                    <a:effectLst/>
                    <a:latin typeface="Century Gothic" panose="020B0502020202020204" pitchFamily="34" charset="0"/>
                  </a:rPr>
                  <a:t>Aprendizaje con relevancia y repercusión para el trabajo o la vida personal</a:t>
                </a:r>
                <a:endParaRPr lang="es-ES" sz="1400" b="1" dirty="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endParaRPr>
              </a:p>
            </p:txBody>
          </p:sp>
          <p:sp>
            <p:nvSpPr>
              <p:cNvPr id="26" name="Freeform 25">
                <a:extLst>
                  <a:ext uri="{FF2B5EF4-FFF2-40B4-BE49-F238E27FC236}">
                    <a16:creationId xmlns:a16="http://schemas.microsoft.com/office/drawing/2014/main" id="{7DA4CE7C-A9F3-8249-8E85-20F9FC274E3A}"/>
                  </a:ext>
                </a:extLst>
              </p:cNvPr>
              <p:cNvSpPr>
                <a:spLocks/>
              </p:cNvSpPr>
              <p:nvPr/>
            </p:nvSpPr>
            <p:spPr bwMode="auto">
              <a:xfrm rot="-5400000">
                <a:off x="8984" y="20518"/>
                <a:ext cx="17398" cy="17398"/>
              </a:xfrm>
              <a:custGeom>
                <a:avLst/>
                <a:gdLst>
                  <a:gd name="T0" fmla="*/ 0 w 120000"/>
                  <a:gd name="T1" fmla="*/ 120000 h 120000"/>
                  <a:gd name="T2" fmla="*/ 0 w 120000"/>
                  <a:gd name="T3" fmla="*/ 120000 h 120000"/>
                  <a:gd name="T4" fmla="*/ 119999 w 120000"/>
                  <a:gd name="T5" fmla="*/ 0 h 120000"/>
                  <a:gd name="T6" fmla="*/ 120000 w 120000"/>
                  <a:gd name="T7" fmla="*/ 120000 h 120000"/>
                  <a:gd name="T8" fmla="*/ 0 w 120000"/>
                  <a:gd name="T9" fmla="*/ 120000 h 120000"/>
                  <a:gd name="T10" fmla="*/ 0 w 120000"/>
                  <a:gd name="T11" fmla="*/ 0 h 120000"/>
                  <a:gd name="T12" fmla="*/ 120000 w 120000"/>
                  <a:gd name="T13" fmla="*/ 120000 h 120000"/>
                </a:gdLst>
                <a:ahLst/>
                <a:cxnLst>
                  <a:cxn ang="0">
                    <a:pos x="T0" y="T1"/>
                  </a:cxn>
                  <a:cxn ang="0">
                    <a:pos x="T2" y="T3"/>
                  </a:cxn>
                  <a:cxn ang="0">
                    <a:pos x="T4" y="T5"/>
                  </a:cxn>
                  <a:cxn ang="0">
                    <a:pos x="T6" y="T7"/>
                  </a:cxn>
                  <a:cxn ang="0">
                    <a:pos x="T8" y="T9"/>
                  </a:cxn>
                </a:cxnLst>
                <a:rect l="T10" t="T11" r="T12" b="T13"/>
                <a:pathLst>
                  <a:path w="120000" h="120000" extrusionOk="0">
                    <a:moveTo>
                      <a:pt x="0" y="120000"/>
                    </a:moveTo>
                    <a:lnTo>
                      <a:pt x="0" y="120000"/>
                    </a:lnTo>
                    <a:cubicBezTo>
                      <a:pt x="0" y="53725"/>
                      <a:pt x="53725" y="0"/>
                      <a:pt x="119999" y="0"/>
                    </a:cubicBezTo>
                    <a:lnTo>
                      <a:pt x="120000" y="120000"/>
                    </a:lnTo>
                    <a:lnTo>
                      <a:pt x="0" y="120000"/>
                    </a:lnTo>
                    <a:close/>
                  </a:path>
                </a:pathLst>
              </a:custGeom>
              <a:solidFill>
                <a:srgbClr val="599BD5"/>
              </a:solidFill>
              <a:ln w="12700">
                <a:solidFill>
                  <a:srgbClr val="FFFFFF"/>
                </a:solidFill>
                <a:miter lim="800000"/>
                <a:headEnd/>
                <a:tailEnd/>
              </a:ln>
            </p:spPr>
            <p:txBody>
              <a:bodyPr rot="0" vert="horz" wrap="square" lIns="91425" tIns="91425" rIns="91425" bIns="91425" anchor="ctr" anchorCtr="0" upright="1">
                <a:noAutofit/>
              </a:bodyPr>
              <a:lstStyle/>
              <a:p>
                <a:pPr algn="just">
                  <a:spcBef>
                    <a:spcPts val="500"/>
                  </a:spcBef>
                  <a:spcAft>
                    <a:spcPts val="500"/>
                  </a:spcAft>
                </a:pPr>
                <a:r>
                  <a:rPr lang="es-ES" sz="1200">
                    <a:solidFill>
                      <a:srgbClr val="000000"/>
                    </a:solidFill>
                    <a:effectLst/>
                    <a:latin typeface="Century Gothic" panose="020B0502020202020204" pitchFamily="34" charset="0"/>
                  </a:rPr>
                  <a:t> </a:t>
                </a:r>
                <a:endParaRPr lang="es-ES" sz="120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endParaRPr>
              </a:p>
            </p:txBody>
          </p:sp>
          <p:sp>
            <p:nvSpPr>
              <p:cNvPr id="27" name="Text Box 19">
                <a:extLst>
                  <a:ext uri="{FF2B5EF4-FFF2-40B4-BE49-F238E27FC236}">
                    <a16:creationId xmlns:a16="http://schemas.microsoft.com/office/drawing/2014/main" id="{E0B8493F-D64D-0845-9286-3BAAA9ACB125}"/>
                  </a:ext>
                </a:extLst>
              </p:cNvPr>
              <p:cNvSpPr txBox="1">
                <a:spLocks noChangeArrowheads="1"/>
              </p:cNvSpPr>
              <p:nvPr/>
            </p:nvSpPr>
            <p:spPr bwMode="auto">
              <a:xfrm>
                <a:off x="14080" y="20518"/>
                <a:ext cx="12302" cy="12303"/>
              </a:xfrm>
              <a:prstGeom prst="rect">
                <a:avLst/>
              </a:prstGeom>
              <a:noFill/>
              <a:ln>
                <a:noFill/>
              </a:ln>
              <a:extLst>
                <a:ext uri="{909E8E84-426E-40dd-AFC4-6F175D3DCCD1}">
                  <a14:hiddenFill xmlns:lc="http://schemas.openxmlformats.org/drawingml/2006/lockedCanvas"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m="http://schemas.openxmlformats.org/officeDocument/2006/math" xmlns:mv="urn:schemas-microsoft-com:mac:vml" xmlns:mo="http://schemas.microsoft.com/office/mac/office/2008/main" xmlns:wpc="http://schemas.microsoft.com/office/word/2010/wordprocessingCanva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v="urn:schemas-microsoft-com:vml" xmlns:o="urn:schemas-microsoft-com:office:office" xmlns="">
                    <a:solidFill>
                      <a:srgbClr val="FFFFFF"/>
                    </a:solidFill>
                  </a14:hiddenFill>
                </a:ext>
                <a:ext uri="{91240B29-F687-4f45-9708-019B960494DF}">
                  <a14:hiddenLine xmlns:lc="http://schemas.openxmlformats.org/drawingml/2006/lockedCanvas"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m="http://schemas.openxmlformats.org/officeDocument/2006/math" xmlns:mv="urn:schemas-microsoft-com:mac:vml" xmlns:mo="http://schemas.microsoft.com/office/mac/office/2008/main" xmlns:wpc="http://schemas.microsoft.com/office/word/2010/wordprocessingCanvas"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v="urn:schemas-microsoft-com:vml" xmlns:o="urn:schemas-microsoft-com:office:office" xmlns="" w="9525">
                    <a:solidFill>
                      <a:srgbClr val="000000"/>
                    </a:solidFill>
                    <a:miter lim="800000"/>
                    <a:headEnd/>
                    <a:tailEnd/>
                  </a14:hiddenLine>
                </a:ext>
              </a:extLst>
            </p:spPr>
            <p:txBody>
              <a:bodyPr rot="0" vert="horz" wrap="square" lIns="99550" tIns="99550" rIns="99550" bIns="99550" anchor="ctr" anchorCtr="0" upright="1">
                <a:noAutofit/>
              </a:bodyPr>
              <a:lstStyle/>
              <a:p>
                <a:pPr algn="ctr">
                  <a:lnSpc>
                    <a:spcPct val="89000"/>
                  </a:lnSpc>
                  <a:spcBef>
                    <a:spcPts val="500"/>
                  </a:spcBef>
                  <a:spcAft>
                    <a:spcPts val="500"/>
                  </a:spcAft>
                </a:pPr>
                <a:r>
                  <a:rPr lang="es-ES" sz="1600" b="1" dirty="0">
                    <a:solidFill>
                      <a:srgbClr val="000000"/>
                    </a:solidFill>
                    <a:effectLst/>
                    <a:latin typeface="Century Gothic" panose="020B0502020202020204" pitchFamily="34" charset="0"/>
                  </a:rPr>
                  <a:t>Aprendizaje e instrucción centrados en los problemas</a:t>
                </a:r>
                <a:endParaRPr lang="es-ES" sz="1600" b="1" dirty="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endParaRPr>
              </a:p>
            </p:txBody>
          </p:sp>
          <p:sp>
            <p:nvSpPr>
              <p:cNvPr id="28" name="Freeform 27">
                <a:extLst>
                  <a:ext uri="{FF2B5EF4-FFF2-40B4-BE49-F238E27FC236}">
                    <a16:creationId xmlns:a16="http://schemas.microsoft.com/office/drawing/2014/main" id="{B9521444-AC9D-944C-A890-B41E60070D39}"/>
                  </a:ext>
                </a:extLst>
              </p:cNvPr>
              <p:cNvSpPr>
                <a:spLocks/>
              </p:cNvSpPr>
              <p:nvPr/>
            </p:nvSpPr>
            <p:spPr bwMode="auto">
              <a:xfrm>
                <a:off x="23780" y="16500"/>
                <a:ext cx="6007" cy="5224"/>
              </a:xfrm>
              <a:custGeom>
                <a:avLst/>
                <a:gdLst>
                  <a:gd name="T0" fmla="*/ 6521 w 120000"/>
                  <a:gd name="T1" fmla="*/ 60000 h 120000"/>
                  <a:gd name="T2" fmla="*/ 6521 w 120000"/>
                  <a:gd name="T3" fmla="*/ 60000 h 120000"/>
                  <a:gd name="T4" fmla="*/ 51107 w 120000"/>
                  <a:gd name="T5" fmla="*/ 8230 h 120000"/>
                  <a:gd name="T6" fmla="*/ 110520 w 120000"/>
                  <a:gd name="T7" fmla="*/ 42783 h 120000"/>
                  <a:gd name="T8" fmla="*/ 116427 w 120000"/>
                  <a:gd name="T9" fmla="*/ 42783 h 120000"/>
                  <a:gd name="T10" fmla="*/ 106956 w 120000"/>
                  <a:gd name="T11" fmla="*/ 59999 h 120000"/>
                  <a:gd name="T12" fmla="*/ 90340 w 120000"/>
                  <a:gd name="T13" fmla="*/ 42783 h 120000"/>
                  <a:gd name="T14" fmla="*/ 95921 w 120000"/>
                  <a:gd name="T15" fmla="*/ 42783 h 120000"/>
                  <a:gd name="T16" fmla="*/ 50447 w 120000"/>
                  <a:gd name="T17" fmla="*/ 23561 h 120000"/>
                  <a:gd name="T18" fmla="*/ 19565 w 120000"/>
                  <a:gd name="T19" fmla="*/ 60000 h 120000"/>
                  <a:gd name="T20" fmla="*/ 6521 w 120000"/>
                  <a:gd name="T21" fmla="*/ 60000 h 120000"/>
                  <a:gd name="T22" fmla="*/ 0 w 120000"/>
                  <a:gd name="T23" fmla="*/ 0 h 120000"/>
                  <a:gd name="T24" fmla="*/ 120000 w 120000"/>
                  <a:gd name="T2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T22" t="T23" r="T24" b="T25"/>
                <a:pathLst>
                  <a:path w="120000" h="120000" extrusionOk="0">
                    <a:moveTo>
                      <a:pt x="6521" y="60000"/>
                    </a:moveTo>
                    <a:lnTo>
                      <a:pt x="6521" y="60000"/>
                    </a:lnTo>
                    <a:cubicBezTo>
                      <a:pt x="6521" y="34373"/>
                      <a:pt x="25367" y="12492"/>
                      <a:pt x="51107" y="8230"/>
                    </a:cubicBezTo>
                    <a:cubicBezTo>
                      <a:pt x="76847" y="3969"/>
                      <a:pt x="101960" y="18574"/>
                      <a:pt x="110520" y="42783"/>
                    </a:cubicBezTo>
                    <a:lnTo>
                      <a:pt x="116427" y="42783"/>
                    </a:lnTo>
                    <a:lnTo>
                      <a:pt x="106956" y="59999"/>
                    </a:lnTo>
                    <a:lnTo>
                      <a:pt x="90340" y="42783"/>
                    </a:lnTo>
                    <a:lnTo>
                      <a:pt x="95921" y="42783"/>
                    </a:lnTo>
                    <a:cubicBezTo>
                      <a:pt x="87358" y="27415"/>
                      <a:pt x="68571" y="19474"/>
                      <a:pt x="50447" y="23561"/>
                    </a:cubicBezTo>
                    <a:cubicBezTo>
                      <a:pt x="32323" y="27648"/>
                      <a:pt x="19565" y="42701"/>
                      <a:pt x="19565" y="60000"/>
                    </a:cubicBezTo>
                    <a:lnTo>
                      <a:pt x="6521" y="60000"/>
                    </a:lnTo>
                    <a:close/>
                  </a:path>
                </a:pathLst>
              </a:custGeom>
              <a:solidFill>
                <a:srgbClr val="B3CAE7"/>
              </a:solidFill>
              <a:ln w="12700">
                <a:solidFill>
                  <a:srgbClr val="FFFFFF"/>
                </a:solidFill>
                <a:miter lim="800000"/>
                <a:headEnd/>
                <a:tailEnd/>
              </a:ln>
            </p:spPr>
            <p:txBody>
              <a:bodyPr rot="0" vert="horz" wrap="square" lIns="91425" tIns="91425" rIns="91425" bIns="91425" anchor="ctr" anchorCtr="0" upright="1">
                <a:noAutofit/>
              </a:bodyPr>
              <a:lstStyle/>
              <a:p>
                <a:pPr algn="just">
                  <a:spcBef>
                    <a:spcPts val="500"/>
                  </a:spcBef>
                  <a:spcAft>
                    <a:spcPts val="500"/>
                  </a:spcAft>
                </a:pPr>
                <a:r>
                  <a:rPr lang="es-ES" sz="1200">
                    <a:solidFill>
                      <a:srgbClr val="000000"/>
                    </a:solidFill>
                    <a:effectLst/>
                    <a:latin typeface="Century Gothic" panose="020B0502020202020204" pitchFamily="34" charset="0"/>
                  </a:rPr>
                  <a:t> </a:t>
                </a:r>
                <a:endParaRPr lang="es-ES" sz="120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endParaRPr>
              </a:p>
            </p:txBody>
          </p:sp>
          <p:sp>
            <p:nvSpPr>
              <p:cNvPr id="29" name="Freeform 28">
                <a:extLst>
                  <a:ext uri="{FF2B5EF4-FFF2-40B4-BE49-F238E27FC236}">
                    <a16:creationId xmlns:a16="http://schemas.microsoft.com/office/drawing/2014/main" id="{6BB00C8E-CA81-614F-8110-F707AF0888F6}"/>
                  </a:ext>
                </a:extLst>
              </p:cNvPr>
              <p:cNvSpPr>
                <a:spLocks/>
              </p:cNvSpPr>
              <p:nvPr/>
            </p:nvSpPr>
            <p:spPr bwMode="auto">
              <a:xfrm rot="10800000">
                <a:off x="23780" y="18509"/>
                <a:ext cx="6007" cy="5224"/>
              </a:xfrm>
              <a:custGeom>
                <a:avLst/>
                <a:gdLst>
                  <a:gd name="T0" fmla="*/ 6521 w 120000"/>
                  <a:gd name="T1" fmla="*/ 60000 h 120000"/>
                  <a:gd name="T2" fmla="*/ 6521 w 120000"/>
                  <a:gd name="T3" fmla="*/ 60000 h 120000"/>
                  <a:gd name="T4" fmla="*/ 51107 w 120000"/>
                  <a:gd name="T5" fmla="*/ 8230 h 120000"/>
                  <a:gd name="T6" fmla="*/ 110520 w 120000"/>
                  <a:gd name="T7" fmla="*/ 42783 h 120000"/>
                  <a:gd name="T8" fmla="*/ 116427 w 120000"/>
                  <a:gd name="T9" fmla="*/ 42783 h 120000"/>
                  <a:gd name="T10" fmla="*/ 106956 w 120000"/>
                  <a:gd name="T11" fmla="*/ 59999 h 120000"/>
                  <a:gd name="T12" fmla="*/ 90340 w 120000"/>
                  <a:gd name="T13" fmla="*/ 42783 h 120000"/>
                  <a:gd name="T14" fmla="*/ 95921 w 120000"/>
                  <a:gd name="T15" fmla="*/ 42783 h 120000"/>
                  <a:gd name="T16" fmla="*/ 50447 w 120000"/>
                  <a:gd name="T17" fmla="*/ 23561 h 120000"/>
                  <a:gd name="T18" fmla="*/ 19565 w 120000"/>
                  <a:gd name="T19" fmla="*/ 60000 h 120000"/>
                  <a:gd name="T20" fmla="*/ 6521 w 120000"/>
                  <a:gd name="T21" fmla="*/ 60000 h 120000"/>
                  <a:gd name="T22" fmla="*/ 0 w 120000"/>
                  <a:gd name="T23" fmla="*/ 0 h 120000"/>
                  <a:gd name="T24" fmla="*/ 120000 w 120000"/>
                  <a:gd name="T25" fmla="*/ 120000 h 1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T22" t="T23" r="T24" b="T25"/>
                <a:pathLst>
                  <a:path w="120000" h="120000" extrusionOk="0">
                    <a:moveTo>
                      <a:pt x="6521" y="60000"/>
                    </a:moveTo>
                    <a:lnTo>
                      <a:pt x="6521" y="60000"/>
                    </a:lnTo>
                    <a:cubicBezTo>
                      <a:pt x="6521" y="34373"/>
                      <a:pt x="25367" y="12492"/>
                      <a:pt x="51107" y="8230"/>
                    </a:cubicBezTo>
                    <a:cubicBezTo>
                      <a:pt x="76847" y="3969"/>
                      <a:pt x="101960" y="18574"/>
                      <a:pt x="110520" y="42783"/>
                    </a:cubicBezTo>
                    <a:lnTo>
                      <a:pt x="116427" y="42783"/>
                    </a:lnTo>
                    <a:lnTo>
                      <a:pt x="106956" y="59999"/>
                    </a:lnTo>
                    <a:lnTo>
                      <a:pt x="90340" y="42783"/>
                    </a:lnTo>
                    <a:lnTo>
                      <a:pt x="95921" y="42783"/>
                    </a:lnTo>
                    <a:cubicBezTo>
                      <a:pt x="87358" y="27415"/>
                      <a:pt x="68571" y="19474"/>
                      <a:pt x="50447" y="23561"/>
                    </a:cubicBezTo>
                    <a:cubicBezTo>
                      <a:pt x="32323" y="27648"/>
                      <a:pt x="19565" y="42701"/>
                      <a:pt x="19565" y="60000"/>
                    </a:cubicBezTo>
                    <a:lnTo>
                      <a:pt x="6521" y="60000"/>
                    </a:lnTo>
                    <a:close/>
                  </a:path>
                </a:pathLst>
              </a:custGeom>
              <a:solidFill>
                <a:srgbClr val="B3CAE7"/>
              </a:solidFill>
              <a:ln w="12700">
                <a:solidFill>
                  <a:srgbClr val="FFFFFF"/>
                </a:solidFill>
                <a:miter lim="800000"/>
                <a:headEnd/>
                <a:tailEnd/>
              </a:ln>
            </p:spPr>
            <p:txBody>
              <a:bodyPr rot="0" vert="horz" wrap="square" lIns="91425" tIns="91425" rIns="91425" bIns="91425" anchor="ctr" anchorCtr="0" upright="1">
                <a:noAutofit/>
              </a:bodyPr>
              <a:lstStyle/>
              <a:p>
                <a:pPr algn="just">
                  <a:spcBef>
                    <a:spcPts val="500"/>
                  </a:spcBef>
                  <a:spcAft>
                    <a:spcPts val="500"/>
                  </a:spcAft>
                </a:pPr>
                <a:r>
                  <a:rPr lang="es-ES" sz="1200">
                    <a:solidFill>
                      <a:srgbClr val="000000"/>
                    </a:solidFill>
                    <a:effectLst/>
                    <a:latin typeface="Century Gothic" panose="020B0502020202020204" pitchFamily="34" charset="0"/>
                  </a:rPr>
                  <a:t> </a:t>
                </a:r>
                <a:endParaRPr lang="es-ES" sz="1200">
                  <a:solidFill>
                    <a:srgbClr val="000000"/>
                  </a:solidFill>
                  <a:effectLst/>
                  <a:latin typeface="Century Gothic" panose="020B0502020202020204" pitchFamily="34" charset="0"/>
                  <a:ea typeface="Century Gothic" panose="020B0502020202020204" pitchFamily="34" charset="0"/>
                  <a:cs typeface="Century Gothic" panose="020B0502020202020204" pitchFamily="34" charset="0"/>
                </a:endParaRPr>
              </a:p>
            </p:txBody>
          </p:sp>
        </p:grpSp>
      </p:grpSp>
    </p:spTree>
    <p:extLst>
      <p:ext uri="{BB962C8B-B14F-4D97-AF65-F5344CB8AC3E}">
        <p14:creationId xmlns:p14="http://schemas.microsoft.com/office/powerpoint/2010/main" val="1028418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539552" y="1105308"/>
            <a:ext cx="8229600" cy="720626"/>
          </a:xfrm>
          <a:noFill/>
        </p:spPr>
        <p:txBody>
          <a:bodyPr/>
          <a:lstStyle/>
          <a:p>
            <a:pPr eaLnBrk="1" hangingPunct="1"/>
            <a:r>
              <a:rPr lang="es-ES" b="1" dirty="0"/>
              <a:t>Retención de material de formación</a:t>
            </a:r>
          </a:p>
        </p:txBody>
      </p:sp>
      <p:sp>
        <p:nvSpPr>
          <p:cNvPr id="2" name="TextBox 1"/>
          <p:cNvSpPr txBox="1"/>
          <p:nvPr/>
        </p:nvSpPr>
        <p:spPr>
          <a:xfrm>
            <a:off x="539552" y="2253656"/>
            <a:ext cx="7632848" cy="7417415"/>
          </a:xfrm>
          <a:prstGeom prst="rect">
            <a:avLst/>
          </a:prstGeom>
          <a:noFill/>
        </p:spPr>
        <p:txBody>
          <a:bodyPr wrap="square" rtlCol="0">
            <a:spAutoFit/>
          </a:bodyPr>
          <a:lstStyle/>
          <a:p>
            <a:r>
              <a:rPr lang="es-ES" sz="2800" dirty="0"/>
              <a:t>La gente olvida lo que aprende ...</a:t>
            </a:r>
          </a:p>
          <a:p>
            <a:pPr lvl="2"/>
            <a:r>
              <a:rPr lang="es-ES" sz="2800" dirty="0"/>
              <a:t>40% en 2 días</a:t>
            </a:r>
          </a:p>
          <a:p>
            <a:pPr lvl="2"/>
            <a:r>
              <a:rPr lang="es-ES" sz="2800" dirty="0"/>
              <a:t>65% en 8 días</a:t>
            </a:r>
          </a:p>
          <a:p>
            <a:pPr lvl="2"/>
            <a:r>
              <a:rPr lang="es-ES" sz="2800" dirty="0"/>
              <a:t>75% en 30 días</a:t>
            </a:r>
          </a:p>
          <a:p>
            <a:endParaRPr lang="es-ES" sz="2800" dirty="0">
              <a:solidFill>
                <a:srgbClr val="1217EE"/>
              </a:solidFill>
            </a:endParaRPr>
          </a:p>
          <a:p>
            <a:r>
              <a:rPr lang="es-ES" sz="2800" dirty="0"/>
              <a:t>Al cabo de un mes de su formación, ¡la mayoría de su público habrá olvidado las tres cuartas partes de la información que usted impartió!</a:t>
            </a:r>
          </a:p>
          <a:p>
            <a:endParaRPr lang="es-ES" sz="2800" dirty="0"/>
          </a:p>
          <a:p>
            <a:endParaRPr lang="es-ES" sz="2800" dirty="0"/>
          </a:p>
          <a:p>
            <a:endParaRPr lang="es-ES" sz="2800" dirty="0"/>
          </a:p>
          <a:p>
            <a:endParaRPr lang="es-ES" sz="2800" dirty="0"/>
          </a:p>
          <a:p>
            <a:endParaRPr lang="es-ES" sz="2800" dirty="0"/>
          </a:p>
          <a:p>
            <a:endParaRPr lang="es-ES" sz="2800" dirty="0"/>
          </a:p>
          <a:p>
            <a:endParaRPr lang="es-ES" sz="2800" dirty="0"/>
          </a:p>
          <a:p>
            <a:endParaRPr lang="es-ES" sz="2800" dirty="0"/>
          </a:p>
        </p:txBody>
      </p:sp>
    </p:spTree>
    <p:extLst>
      <p:ext uri="{BB962C8B-B14F-4D97-AF65-F5344CB8AC3E}">
        <p14:creationId xmlns:p14="http://schemas.microsoft.com/office/powerpoint/2010/main" val="28372116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 name="Segnaposto contenuto 1" descr="learningpyramid4.jpg"/>
          <p:cNvPicPr>
            <a:picLocks noGrp="1" noChangeAspect="1"/>
          </p:cNvPicPr>
          <p:nvPr>
            <p:ph idx="1"/>
          </p:nvPr>
        </p:nvPicPr>
        <p:blipFill>
          <a:blip r:embed="rId3">
            <a:extLst>
              <a:ext uri="{28A0092B-C50C-407E-A947-70E740481C1C}">
                <a14:useLocalDpi xmlns:a14="http://schemas.microsoft.com/office/drawing/2010/main" val="0"/>
              </a:ext>
            </a:extLst>
          </a:blip>
          <a:srcRect l="-27666" r="-27666"/>
          <a:stretch>
            <a:fillRect/>
          </a:stretch>
        </p:blipFill>
        <p:spPr/>
      </p:pic>
      <p:sp>
        <p:nvSpPr>
          <p:cNvPr id="4" name="Rectangle 2">
            <a:extLst>
              <a:ext uri="{FF2B5EF4-FFF2-40B4-BE49-F238E27FC236}">
                <a16:creationId xmlns:a16="http://schemas.microsoft.com/office/drawing/2014/main" id="{805046C7-FD71-5949-BD92-D1461E8DAA00}"/>
              </a:ext>
            </a:extLst>
          </p:cNvPr>
          <p:cNvSpPr txBox="1">
            <a:spLocks noChangeArrowheads="1"/>
          </p:cNvSpPr>
          <p:nvPr/>
        </p:nvSpPr>
        <p:spPr>
          <a:xfrm>
            <a:off x="539552" y="1105308"/>
            <a:ext cx="8229600" cy="720626"/>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000" kern="1200">
                <a:solidFill>
                  <a:schemeClr val="tx1"/>
                </a:solidFill>
                <a:latin typeface="Verdana" panose="020B0604030504040204" pitchFamily="34" charset="0"/>
                <a:ea typeface="Verdana" panose="020B0604030504040204" pitchFamily="34" charset="0"/>
                <a:cs typeface="+mj-cs"/>
              </a:defRPr>
            </a:lvl1pPr>
          </a:lstStyle>
          <a:p>
            <a:r>
              <a:rPr lang="es-ES" b="1" dirty="0"/>
              <a:t>La pirámide de aprendizaje</a:t>
            </a:r>
          </a:p>
        </p:txBody>
      </p:sp>
    </p:spTree>
    <p:extLst>
      <p:ext uri="{BB962C8B-B14F-4D97-AF65-F5344CB8AC3E}">
        <p14:creationId xmlns:p14="http://schemas.microsoft.com/office/powerpoint/2010/main" val="36622680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128" y="942085"/>
            <a:ext cx="8913813" cy="914400"/>
          </a:xfrm>
        </p:spPr>
        <p:txBody>
          <a:bodyPr/>
          <a:lstStyle/>
          <a:p>
            <a:pPr algn="ctr"/>
            <a:r>
              <a:rPr lang="es-ES" sz="3200" b="1" noProof="0" dirty="0"/>
              <a:t>Estilos de aprendizaje</a:t>
            </a:r>
          </a:p>
        </p:txBody>
      </p:sp>
      <p:sp>
        <p:nvSpPr>
          <p:cNvPr id="3" name="Segnaposto contenuto 2"/>
          <p:cNvSpPr>
            <a:spLocks noGrp="1"/>
          </p:cNvSpPr>
          <p:nvPr>
            <p:ph idx="1"/>
          </p:nvPr>
        </p:nvSpPr>
        <p:spPr>
          <a:xfrm>
            <a:off x="611560" y="1988840"/>
            <a:ext cx="8113340" cy="4277489"/>
          </a:xfrm>
        </p:spPr>
        <p:txBody>
          <a:bodyPr>
            <a:noAutofit/>
          </a:bodyPr>
          <a:lstStyle/>
          <a:p>
            <a:pPr marL="0" indent="0" algn="just">
              <a:buNone/>
            </a:pPr>
            <a:r>
              <a:rPr lang="es-ES" sz="2800" noProof="0" dirty="0"/>
              <a:t>Los estilos de aprendizaje se refieren a la forma en que usted prefiere aproximarse a información nueva.  </a:t>
            </a:r>
          </a:p>
          <a:p>
            <a:pPr marL="0" indent="0" algn="just">
              <a:buNone/>
            </a:pPr>
            <a:endParaRPr lang="es-ES" dirty="0"/>
          </a:p>
          <a:p>
            <a:pPr marL="0" indent="0" algn="just">
              <a:buNone/>
            </a:pPr>
            <a:r>
              <a:rPr lang="es-ES" sz="2800" b="1" noProof="0" dirty="0"/>
              <a:t>¿Cuánto sabe de usted mismo? Hagamos una prueba...</a:t>
            </a:r>
          </a:p>
          <a:p>
            <a:pPr marL="0" indent="0">
              <a:buNone/>
            </a:pPr>
            <a:endParaRPr lang="es-ES" sz="2800" noProof="0" dirty="0"/>
          </a:p>
        </p:txBody>
      </p:sp>
      <p:sp>
        <p:nvSpPr>
          <p:cNvPr id="5" name="Segnaposto numero diapositiva 4"/>
          <p:cNvSpPr>
            <a:spLocks noGrp="1"/>
          </p:cNvSpPr>
          <p:nvPr>
            <p:ph type="sldNum" sz="quarter" idx="12"/>
          </p:nvPr>
        </p:nvSpPr>
        <p:spPr/>
        <p:txBody>
          <a:bodyPr/>
          <a:lstStyle/>
          <a:p>
            <a:fld id="{10ECD8D1-89E9-1045-8AF5-1B4F25AE41B0}" type="slidenum">
              <a:rPr lang="it-IT" smtClean="0"/>
              <a:t>26</a:t>
            </a:fld>
            <a:endParaRPr lang="es-ES"/>
          </a:p>
        </p:txBody>
      </p:sp>
    </p:spTree>
    <p:extLst>
      <p:ext uri="{BB962C8B-B14F-4D97-AF65-F5344CB8AC3E}">
        <p14:creationId xmlns:p14="http://schemas.microsoft.com/office/powerpoint/2010/main" val="11328669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2FACE7F1-A82F-0A42-9824-13C3603E8053}"/>
              </a:ext>
            </a:extLst>
          </p:cNvPr>
          <p:cNvSpPr>
            <a:spLocks noGrp="1"/>
          </p:cNvSpPr>
          <p:nvPr>
            <p:ph type="dt" sz="half" idx="10"/>
          </p:nvPr>
        </p:nvSpPr>
        <p:spPr/>
        <p:txBody>
          <a:bodyPr/>
          <a:lstStyle/>
          <a:p>
            <a:r>
              <a:rPr lang="es-ES"/>
              <a:t>www.coe.int/cybercrime</a:t>
            </a:r>
          </a:p>
        </p:txBody>
      </p:sp>
      <p:sp>
        <p:nvSpPr>
          <p:cNvPr id="5" name="Slide Number Placeholder 4">
            <a:extLst>
              <a:ext uri="{FF2B5EF4-FFF2-40B4-BE49-F238E27FC236}">
                <a16:creationId xmlns:a16="http://schemas.microsoft.com/office/drawing/2014/main" id="{0EF56D20-8675-B649-BD38-B20DAE557EDE}"/>
              </a:ext>
            </a:extLst>
          </p:cNvPr>
          <p:cNvSpPr>
            <a:spLocks noGrp="1"/>
          </p:cNvSpPr>
          <p:nvPr>
            <p:ph type="sldNum" sz="quarter" idx="12"/>
          </p:nvPr>
        </p:nvSpPr>
        <p:spPr/>
        <p:txBody>
          <a:bodyPr/>
          <a:lstStyle/>
          <a:p>
            <a:fld id="{B1D9BA23-6223-4617-9598-728E7A9462B0}" type="slidenum">
              <a:rPr lang="en-GB" smtClean="0"/>
              <a:t>27</a:t>
            </a:fld>
            <a:endParaRPr lang="es-ES"/>
          </a:p>
        </p:txBody>
      </p:sp>
      <p:pic>
        <p:nvPicPr>
          <p:cNvPr id="1026" name="Picture 2" descr="Honey and Mumford Learning Styles | LaptrinhX">
            <a:extLst>
              <a:ext uri="{FF2B5EF4-FFF2-40B4-BE49-F238E27FC236}">
                <a16:creationId xmlns:a16="http://schemas.microsoft.com/office/drawing/2014/main" id="{07C18E01-BDDE-6C4F-9CB7-B7E37AB36588}"/>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734184" y="1210162"/>
            <a:ext cx="6325871" cy="49420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51514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128" y="942085"/>
            <a:ext cx="8913813" cy="914400"/>
          </a:xfrm>
        </p:spPr>
        <p:txBody>
          <a:bodyPr/>
          <a:lstStyle/>
          <a:p>
            <a:pPr algn="ctr"/>
            <a:r>
              <a:rPr lang="es-ES" sz="3200" b="1" noProof="0" dirty="0"/>
              <a:t>Activos</a:t>
            </a:r>
          </a:p>
        </p:txBody>
      </p:sp>
      <p:sp>
        <p:nvSpPr>
          <p:cNvPr id="3" name="Segnaposto contenuto 2"/>
          <p:cNvSpPr>
            <a:spLocks noGrp="1"/>
          </p:cNvSpPr>
          <p:nvPr>
            <p:ph idx="1"/>
          </p:nvPr>
        </p:nvSpPr>
        <p:spPr>
          <a:xfrm>
            <a:off x="611560" y="1988840"/>
            <a:ext cx="8113340" cy="4277489"/>
          </a:xfrm>
        </p:spPr>
        <p:txBody>
          <a:bodyPr>
            <a:noAutofit/>
          </a:bodyPr>
          <a:lstStyle/>
          <a:p>
            <a:pPr marL="0" indent="0" algn="just">
              <a:buNone/>
            </a:pPr>
            <a:r>
              <a:rPr lang="es-ES"/>
              <a:t>Los activos se implican plenamente y sin prejuicios en las nuevas experiencias. Disfrutan del aquí y el ahora, y se alegran de ser dominados por las experiencias inmediatas. Tienen una mentalidad abierta, no escéptica, y esto tiende a hacer que se entusiasmen con todo lo nuevo. Su filosofía es: "Probaré cualquier cosa una vez". Tienden a actuar primero y a considerar las consecuencias después.  </a:t>
            </a:r>
            <a:endParaRPr lang="es-ES" sz="2800" noProof="0" dirty="0"/>
          </a:p>
        </p:txBody>
      </p:sp>
      <p:sp>
        <p:nvSpPr>
          <p:cNvPr id="5" name="Segnaposto numero diapositiva 4"/>
          <p:cNvSpPr>
            <a:spLocks noGrp="1"/>
          </p:cNvSpPr>
          <p:nvPr>
            <p:ph type="sldNum" sz="quarter" idx="12"/>
          </p:nvPr>
        </p:nvSpPr>
        <p:spPr/>
        <p:txBody>
          <a:bodyPr/>
          <a:lstStyle/>
          <a:p>
            <a:fld id="{10ECD8D1-89E9-1045-8AF5-1B4F25AE41B0}" type="slidenum">
              <a:rPr lang="it-IT" smtClean="0"/>
              <a:t>28</a:t>
            </a:fld>
            <a:endParaRPr lang="es-ES"/>
          </a:p>
        </p:txBody>
      </p:sp>
      <p:pic>
        <p:nvPicPr>
          <p:cNvPr id="6" name="Picture 5">
            <a:extLst>
              <a:ext uri="{FF2B5EF4-FFF2-40B4-BE49-F238E27FC236}">
                <a16:creationId xmlns:a16="http://schemas.microsoft.com/office/drawing/2014/main" id="{DEA175C9-1F4F-7141-9BCD-9C925C1B6CFB}"/>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1201782" y="216458"/>
            <a:ext cx="1766612" cy="1324959"/>
          </a:xfrm>
          <a:prstGeom prst="rect">
            <a:avLst/>
          </a:prstGeom>
        </p:spPr>
      </p:pic>
    </p:spTree>
    <p:extLst>
      <p:ext uri="{BB962C8B-B14F-4D97-AF65-F5344CB8AC3E}">
        <p14:creationId xmlns:p14="http://schemas.microsoft.com/office/powerpoint/2010/main" val="6214929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128" y="942085"/>
            <a:ext cx="8913813" cy="914400"/>
          </a:xfrm>
        </p:spPr>
        <p:txBody>
          <a:bodyPr/>
          <a:lstStyle/>
          <a:p>
            <a:pPr algn="ctr"/>
            <a:r>
              <a:rPr lang="es-ES" sz="3200" b="1" noProof="0" dirty="0"/>
              <a:t>Activos</a:t>
            </a:r>
          </a:p>
        </p:txBody>
      </p:sp>
      <p:sp>
        <p:nvSpPr>
          <p:cNvPr id="3" name="Segnaposto contenuto 2"/>
          <p:cNvSpPr>
            <a:spLocks noGrp="1"/>
          </p:cNvSpPr>
          <p:nvPr>
            <p:ph idx="1"/>
          </p:nvPr>
        </p:nvSpPr>
        <p:spPr>
          <a:xfrm>
            <a:off x="611560" y="1988840"/>
            <a:ext cx="8113340" cy="4277489"/>
          </a:xfrm>
        </p:spPr>
        <p:txBody>
          <a:bodyPr>
            <a:noAutofit/>
          </a:bodyPr>
          <a:lstStyle/>
          <a:p>
            <a:pPr marL="0" indent="0" algn="just">
              <a:buNone/>
            </a:pPr>
            <a:r>
              <a:rPr lang="es-ES"/>
              <a:t>Sus días están llenos de actividad. Abordan los problemas mediante lluvias de ideas. En cuanto la emoción de una actividad se ha apagado, están ocupados buscando la siguiente.  Tienden a prosperar ante el desafío de las nuevas experiencias, pero se aburren con la ejecución y la consolidación a largo plazo. Son personas gregarias que se involucran constantemente con los demás pero, al hacerlo, buscan centrar todas las actividades en torno a sí mismos.</a:t>
            </a:r>
            <a:endParaRPr lang="es-ES" sz="2800" noProof="0" dirty="0"/>
          </a:p>
        </p:txBody>
      </p:sp>
      <p:sp>
        <p:nvSpPr>
          <p:cNvPr id="5" name="Segnaposto numero diapositiva 4"/>
          <p:cNvSpPr>
            <a:spLocks noGrp="1"/>
          </p:cNvSpPr>
          <p:nvPr>
            <p:ph type="sldNum" sz="quarter" idx="12"/>
          </p:nvPr>
        </p:nvSpPr>
        <p:spPr/>
        <p:txBody>
          <a:bodyPr/>
          <a:lstStyle/>
          <a:p>
            <a:fld id="{10ECD8D1-89E9-1045-8AF5-1B4F25AE41B0}" type="slidenum">
              <a:rPr lang="it-IT" smtClean="0"/>
              <a:t>29</a:t>
            </a:fld>
            <a:endParaRPr lang="es-ES"/>
          </a:p>
        </p:txBody>
      </p:sp>
    </p:spTree>
    <p:extLst>
      <p:ext uri="{BB962C8B-B14F-4D97-AF65-F5344CB8AC3E}">
        <p14:creationId xmlns:p14="http://schemas.microsoft.com/office/powerpoint/2010/main" val="24022754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6FC3F91-7BF0-4FEE-8D98-37A114D52EC0}"/>
              </a:ext>
            </a:extLst>
          </p:cNvPr>
          <p:cNvSpPr>
            <a:spLocks noGrp="1"/>
          </p:cNvSpPr>
          <p:nvPr>
            <p:ph type="dt" sz="half" idx="10"/>
          </p:nvPr>
        </p:nvSpPr>
        <p:spPr/>
        <p:txBody>
          <a:bodyPr/>
          <a:lstStyle/>
          <a:p>
            <a:r>
              <a:rPr lang="es-ES"/>
              <a:t>www.coe.int/cybercrime</a:t>
            </a:r>
          </a:p>
        </p:txBody>
      </p:sp>
      <p:sp>
        <p:nvSpPr>
          <p:cNvPr id="5" name="Slide Number Placeholder 4">
            <a:extLst>
              <a:ext uri="{FF2B5EF4-FFF2-40B4-BE49-F238E27FC236}">
                <a16:creationId xmlns:a16="http://schemas.microsoft.com/office/drawing/2014/main" id="{AF6B0F37-B3A6-457D-90CA-5F70487860F8}"/>
              </a:ext>
            </a:extLst>
          </p:cNvPr>
          <p:cNvSpPr>
            <a:spLocks noGrp="1"/>
          </p:cNvSpPr>
          <p:nvPr>
            <p:ph type="sldNum" sz="quarter" idx="12"/>
          </p:nvPr>
        </p:nvSpPr>
        <p:spPr/>
        <p:txBody>
          <a:bodyPr/>
          <a:lstStyle/>
          <a:p>
            <a:fld id="{B1D9BA23-6223-4617-9598-728E7A9462B0}" type="slidenum">
              <a:rPr lang="en-GB" smtClean="0"/>
              <a:t>3</a:t>
            </a:fld>
            <a:endParaRPr lang="es-ES"/>
          </a:p>
        </p:txBody>
      </p:sp>
      <p:pic>
        <p:nvPicPr>
          <p:cNvPr id="6" name="Content Placeholder 5">
            <a:extLst>
              <a:ext uri="{FF2B5EF4-FFF2-40B4-BE49-F238E27FC236}">
                <a16:creationId xmlns:a16="http://schemas.microsoft.com/office/drawing/2014/main" id="{3F6A1265-A144-1B48-8C4A-2AF49E607358}"/>
              </a:ext>
            </a:extLst>
          </p:cNvPr>
          <p:cNvPicPr>
            <a:picLocks noGrp="1" noChangeAspect="1"/>
          </p:cNvPicPr>
          <p:nvPr>
            <p:ph idx="1"/>
          </p:nvPr>
        </p:nvPicPr>
        <p:blipFill>
          <a:blip r:embed="rId2">
            <a:extLst>
              <a:ext uri="{837473B0-CC2E-450A-ABE3-18F120FF3D39}">
                <a1611:picAttrSrcUrl xmlns:a1611="http://schemas.microsoft.com/office/drawing/2016/11/main" r:id="rId3"/>
              </a:ext>
            </a:extLst>
          </a:blip>
          <a:stretch>
            <a:fillRect/>
          </a:stretch>
        </p:blipFill>
        <p:spPr>
          <a:xfrm>
            <a:off x="368136" y="983388"/>
            <a:ext cx="7980218" cy="5547652"/>
          </a:xfrm>
          <a:prstGeom prst="rect">
            <a:avLst/>
          </a:prstGeom>
        </p:spPr>
      </p:pic>
      <p:sp>
        <p:nvSpPr>
          <p:cNvPr id="8" name="Rounded Rectangle 7">
            <a:extLst>
              <a:ext uri="{FF2B5EF4-FFF2-40B4-BE49-F238E27FC236}">
                <a16:creationId xmlns:a16="http://schemas.microsoft.com/office/drawing/2014/main" id="{61ED3971-DB9E-DF45-B115-A35A97E6428E}"/>
              </a:ext>
            </a:extLst>
          </p:cNvPr>
          <p:cNvSpPr/>
          <p:nvPr/>
        </p:nvSpPr>
        <p:spPr>
          <a:xfrm>
            <a:off x="2620982" y="2070264"/>
            <a:ext cx="925630" cy="468086"/>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350" dirty="0"/>
              <a:t>Me gustaría...</a:t>
            </a:r>
          </a:p>
        </p:txBody>
      </p:sp>
      <p:sp>
        <p:nvSpPr>
          <p:cNvPr id="9" name="Rounded Rectangle 8">
            <a:extLst>
              <a:ext uri="{FF2B5EF4-FFF2-40B4-BE49-F238E27FC236}">
                <a16:creationId xmlns:a16="http://schemas.microsoft.com/office/drawing/2014/main" id="{6219C322-5F15-C142-B8A6-AB7EFA3D3DAE}"/>
              </a:ext>
            </a:extLst>
          </p:cNvPr>
          <p:cNvSpPr/>
          <p:nvPr/>
        </p:nvSpPr>
        <p:spPr>
          <a:xfrm>
            <a:off x="2372916" y="3183394"/>
            <a:ext cx="925630" cy="468086"/>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350" dirty="0"/>
              <a:t>Me gustaría...</a:t>
            </a:r>
          </a:p>
        </p:txBody>
      </p:sp>
      <p:sp>
        <p:nvSpPr>
          <p:cNvPr id="10" name="Rounded Rectangle 9">
            <a:extLst>
              <a:ext uri="{FF2B5EF4-FFF2-40B4-BE49-F238E27FC236}">
                <a16:creationId xmlns:a16="http://schemas.microsoft.com/office/drawing/2014/main" id="{1B36CC96-0FAF-2343-BB2A-DFA8399F5FA5}"/>
              </a:ext>
            </a:extLst>
          </p:cNvPr>
          <p:cNvSpPr/>
          <p:nvPr/>
        </p:nvSpPr>
        <p:spPr>
          <a:xfrm>
            <a:off x="4135903" y="3845133"/>
            <a:ext cx="925630" cy="468086"/>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350" dirty="0"/>
              <a:t>Me gustaría...</a:t>
            </a:r>
          </a:p>
        </p:txBody>
      </p:sp>
      <p:sp>
        <p:nvSpPr>
          <p:cNvPr id="11" name="Rounded Rectangle 10">
            <a:extLst>
              <a:ext uri="{FF2B5EF4-FFF2-40B4-BE49-F238E27FC236}">
                <a16:creationId xmlns:a16="http://schemas.microsoft.com/office/drawing/2014/main" id="{39AA0C71-A858-AB40-84E6-A5447B8A0C11}"/>
              </a:ext>
            </a:extLst>
          </p:cNvPr>
          <p:cNvSpPr/>
          <p:nvPr/>
        </p:nvSpPr>
        <p:spPr>
          <a:xfrm>
            <a:off x="6308270" y="3334986"/>
            <a:ext cx="925630" cy="468086"/>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350" dirty="0"/>
              <a:t>Me gustaría...</a:t>
            </a:r>
          </a:p>
        </p:txBody>
      </p:sp>
      <p:sp>
        <p:nvSpPr>
          <p:cNvPr id="12" name="Rounded Rectangle 11">
            <a:extLst>
              <a:ext uri="{FF2B5EF4-FFF2-40B4-BE49-F238E27FC236}">
                <a16:creationId xmlns:a16="http://schemas.microsoft.com/office/drawing/2014/main" id="{479A901E-08DC-0542-962A-0ABC066C7B04}"/>
              </a:ext>
            </a:extLst>
          </p:cNvPr>
          <p:cNvSpPr/>
          <p:nvPr/>
        </p:nvSpPr>
        <p:spPr>
          <a:xfrm>
            <a:off x="5061533" y="2076696"/>
            <a:ext cx="925630" cy="468086"/>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350" dirty="0"/>
              <a:t>Me gustaría...</a:t>
            </a:r>
          </a:p>
        </p:txBody>
      </p:sp>
      <p:sp>
        <p:nvSpPr>
          <p:cNvPr id="13" name="Oval 12">
            <a:extLst>
              <a:ext uri="{FF2B5EF4-FFF2-40B4-BE49-F238E27FC236}">
                <a16:creationId xmlns:a16="http://schemas.microsoft.com/office/drawing/2014/main" id="{A713A339-9D02-3743-8945-DEAC7E4E08AC}"/>
              </a:ext>
            </a:extLst>
          </p:cNvPr>
          <p:cNvSpPr/>
          <p:nvPr/>
        </p:nvSpPr>
        <p:spPr>
          <a:xfrm>
            <a:off x="3685309" y="4959974"/>
            <a:ext cx="1856509" cy="576943"/>
          </a:xfrm>
          <a:prstGeom prst="ellipse">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350" dirty="0">
                <a:solidFill>
                  <a:schemeClr val="tx1"/>
                </a:solidFill>
              </a:rPr>
              <a:t>Preocupaciones</a:t>
            </a:r>
          </a:p>
        </p:txBody>
      </p:sp>
      <p:sp>
        <p:nvSpPr>
          <p:cNvPr id="14" name="Oval 13">
            <a:extLst>
              <a:ext uri="{FF2B5EF4-FFF2-40B4-BE49-F238E27FC236}">
                <a16:creationId xmlns:a16="http://schemas.microsoft.com/office/drawing/2014/main" id="{761511EF-60B0-9C49-9485-8731EC81DE84}"/>
              </a:ext>
            </a:extLst>
          </p:cNvPr>
          <p:cNvSpPr/>
          <p:nvPr/>
        </p:nvSpPr>
        <p:spPr>
          <a:xfrm>
            <a:off x="2383040" y="5613570"/>
            <a:ext cx="1975206" cy="576943"/>
          </a:xfrm>
          <a:prstGeom prst="ellipse">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350" dirty="0">
                <a:solidFill>
                  <a:schemeClr val="tx1"/>
                </a:solidFill>
              </a:rPr>
              <a:t>Preocupaciones</a:t>
            </a:r>
          </a:p>
        </p:txBody>
      </p:sp>
      <p:sp>
        <p:nvSpPr>
          <p:cNvPr id="15" name="Oval 14">
            <a:extLst>
              <a:ext uri="{FF2B5EF4-FFF2-40B4-BE49-F238E27FC236}">
                <a16:creationId xmlns:a16="http://schemas.microsoft.com/office/drawing/2014/main" id="{9F0843CD-F05A-A442-AB5E-C6CBA70E5D19}"/>
              </a:ext>
            </a:extLst>
          </p:cNvPr>
          <p:cNvSpPr/>
          <p:nvPr/>
        </p:nvSpPr>
        <p:spPr>
          <a:xfrm>
            <a:off x="4482744" y="5622132"/>
            <a:ext cx="1975206" cy="576943"/>
          </a:xfrm>
          <a:prstGeom prst="ellipse">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350" dirty="0">
                <a:solidFill>
                  <a:schemeClr val="tx1"/>
                </a:solidFill>
              </a:rPr>
              <a:t>Preocupaciones</a:t>
            </a:r>
          </a:p>
        </p:txBody>
      </p:sp>
    </p:spTree>
    <p:extLst>
      <p:ext uri="{BB962C8B-B14F-4D97-AF65-F5344CB8AC3E}">
        <p14:creationId xmlns:p14="http://schemas.microsoft.com/office/powerpoint/2010/main" val="36077248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128" y="942085"/>
            <a:ext cx="8913813" cy="914400"/>
          </a:xfrm>
        </p:spPr>
        <p:txBody>
          <a:bodyPr/>
          <a:lstStyle/>
          <a:p>
            <a:pPr algn="ctr"/>
            <a:r>
              <a:rPr lang="es-ES" sz="3200" b="1" noProof="0" dirty="0"/>
              <a:t>Teóricos</a:t>
            </a:r>
          </a:p>
        </p:txBody>
      </p:sp>
      <p:sp>
        <p:nvSpPr>
          <p:cNvPr id="3" name="Segnaposto contenuto 2"/>
          <p:cNvSpPr>
            <a:spLocks noGrp="1"/>
          </p:cNvSpPr>
          <p:nvPr>
            <p:ph idx="1"/>
          </p:nvPr>
        </p:nvSpPr>
        <p:spPr>
          <a:xfrm>
            <a:off x="401782" y="1856486"/>
            <a:ext cx="8323118" cy="4409844"/>
          </a:xfrm>
        </p:spPr>
        <p:txBody>
          <a:bodyPr>
            <a:noAutofit/>
          </a:bodyPr>
          <a:lstStyle/>
          <a:p>
            <a:pPr marL="0" indent="0" algn="just">
              <a:buNone/>
            </a:pPr>
            <a:r>
              <a:rPr lang="es-ES" dirty="0"/>
              <a:t>Los teóricos adaptan e integran las observaciones en teorías complejas pero lógicamente sólidas. Piensan los problemas de forma vertical y lógica paso a paso. Asimilan hechos dispares en teorías coherentes. Suelen ser perfeccionistas y no descansan hasta que las cosas están ordenadas y encajan en un esquema racional. Les gusta analizar y sintetizar. Les gustan los supuestos básicos, los principios, los modelos teóricos y el pensamiento sistémico.  </a:t>
            </a:r>
            <a:endParaRPr lang="es-ES" sz="2800" noProof="0" dirty="0"/>
          </a:p>
        </p:txBody>
      </p:sp>
      <p:sp>
        <p:nvSpPr>
          <p:cNvPr id="5" name="Segnaposto numero diapositiva 4"/>
          <p:cNvSpPr>
            <a:spLocks noGrp="1"/>
          </p:cNvSpPr>
          <p:nvPr>
            <p:ph type="sldNum" sz="quarter" idx="12"/>
          </p:nvPr>
        </p:nvSpPr>
        <p:spPr/>
        <p:txBody>
          <a:bodyPr/>
          <a:lstStyle/>
          <a:p>
            <a:fld id="{10ECD8D1-89E9-1045-8AF5-1B4F25AE41B0}" type="slidenum">
              <a:rPr lang="it-IT" smtClean="0"/>
              <a:t>30</a:t>
            </a:fld>
            <a:endParaRPr lang="es-ES"/>
          </a:p>
        </p:txBody>
      </p:sp>
      <p:pic>
        <p:nvPicPr>
          <p:cNvPr id="6" name="Picture 5">
            <a:extLst>
              <a:ext uri="{FF2B5EF4-FFF2-40B4-BE49-F238E27FC236}">
                <a16:creationId xmlns:a16="http://schemas.microsoft.com/office/drawing/2014/main" id="{5E5F2354-589B-C14C-BDF4-9AAEF97A9327}"/>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1227908" y="164845"/>
            <a:ext cx="1691640" cy="1691640"/>
          </a:xfrm>
          <a:prstGeom prst="rect">
            <a:avLst/>
          </a:prstGeom>
        </p:spPr>
      </p:pic>
    </p:spTree>
    <p:extLst>
      <p:ext uri="{BB962C8B-B14F-4D97-AF65-F5344CB8AC3E}">
        <p14:creationId xmlns:p14="http://schemas.microsoft.com/office/powerpoint/2010/main" val="13048203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128" y="942085"/>
            <a:ext cx="8913813" cy="914400"/>
          </a:xfrm>
        </p:spPr>
        <p:txBody>
          <a:bodyPr/>
          <a:lstStyle/>
          <a:p>
            <a:pPr algn="ctr"/>
            <a:r>
              <a:rPr lang="es-ES" sz="3200" b="1" noProof="0" dirty="0"/>
              <a:t>Teóricos</a:t>
            </a:r>
          </a:p>
        </p:txBody>
      </p:sp>
      <p:sp>
        <p:nvSpPr>
          <p:cNvPr id="3" name="Segnaposto contenuto 2"/>
          <p:cNvSpPr>
            <a:spLocks noGrp="1"/>
          </p:cNvSpPr>
          <p:nvPr>
            <p:ph idx="1"/>
          </p:nvPr>
        </p:nvSpPr>
        <p:spPr>
          <a:xfrm>
            <a:off x="611560" y="1988840"/>
            <a:ext cx="8113340" cy="4277489"/>
          </a:xfrm>
        </p:spPr>
        <p:txBody>
          <a:bodyPr>
            <a:noAutofit/>
          </a:bodyPr>
          <a:lstStyle/>
          <a:p>
            <a:pPr marL="0" indent="0" algn="just">
              <a:buNone/>
            </a:pPr>
            <a:r>
              <a:rPr lang="es-ES"/>
              <a:t>Su filosofía premia la racionalidad y la lógica. "Si es lógico es bueno". Las preguntas que se hacen con frecuencia son: "¿Tiene sentido?" "¿Cómo encaja esto con aquello?" "¿Cuáles son los supuestos básicos?"  Suelen ser desapegados, analíticos y dedicados a la objetividad racional en lugar de a cualquier cosa subjetiva o ambigua. </a:t>
            </a:r>
            <a:endParaRPr lang="es-ES" sz="2800" noProof="0" dirty="0"/>
          </a:p>
        </p:txBody>
      </p:sp>
      <p:sp>
        <p:nvSpPr>
          <p:cNvPr id="5" name="Segnaposto numero diapositiva 4"/>
          <p:cNvSpPr>
            <a:spLocks noGrp="1"/>
          </p:cNvSpPr>
          <p:nvPr>
            <p:ph type="sldNum" sz="quarter" idx="12"/>
          </p:nvPr>
        </p:nvSpPr>
        <p:spPr/>
        <p:txBody>
          <a:bodyPr/>
          <a:lstStyle/>
          <a:p>
            <a:fld id="{10ECD8D1-89E9-1045-8AF5-1B4F25AE41B0}" type="slidenum">
              <a:rPr lang="it-IT" smtClean="0"/>
              <a:t>31</a:t>
            </a:fld>
            <a:endParaRPr lang="es-ES"/>
          </a:p>
        </p:txBody>
      </p:sp>
    </p:spTree>
    <p:extLst>
      <p:ext uri="{BB962C8B-B14F-4D97-AF65-F5344CB8AC3E}">
        <p14:creationId xmlns:p14="http://schemas.microsoft.com/office/powerpoint/2010/main" val="5443978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128" y="942085"/>
            <a:ext cx="8913813" cy="914400"/>
          </a:xfrm>
        </p:spPr>
        <p:txBody>
          <a:bodyPr/>
          <a:lstStyle/>
          <a:p>
            <a:pPr algn="ctr"/>
            <a:r>
              <a:rPr lang="es-ES" sz="3200" b="1" noProof="0" dirty="0"/>
              <a:t>Teóricos</a:t>
            </a:r>
          </a:p>
        </p:txBody>
      </p:sp>
      <p:sp>
        <p:nvSpPr>
          <p:cNvPr id="3" name="Segnaposto contenuto 2"/>
          <p:cNvSpPr>
            <a:spLocks noGrp="1"/>
          </p:cNvSpPr>
          <p:nvPr>
            <p:ph idx="1"/>
          </p:nvPr>
        </p:nvSpPr>
        <p:spPr>
          <a:xfrm>
            <a:off x="611560" y="1988840"/>
            <a:ext cx="8113340" cy="4277489"/>
          </a:xfrm>
        </p:spPr>
        <p:txBody>
          <a:bodyPr>
            <a:noAutofit/>
          </a:bodyPr>
          <a:lstStyle/>
          <a:p>
            <a:pPr marL="0" indent="0" algn="just">
              <a:buNone/>
            </a:pPr>
            <a:r>
              <a:rPr lang="es-ES"/>
              <a:t>Su enfoque de los problemas es sistemáticamente lógico. Este es su "esquema mental" y rechazan rígidamente todo lo que no se ajuste a él. Prefieren maximizar la certeza y se sienten incómodos con los juicios subjetivos, el pensamiento lateral y cualquier cosa frívola.</a:t>
            </a:r>
            <a:endParaRPr lang="es-ES" sz="2800" noProof="0" dirty="0"/>
          </a:p>
        </p:txBody>
      </p:sp>
      <p:sp>
        <p:nvSpPr>
          <p:cNvPr id="5" name="Segnaposto numero diapositiva 4"/>
          <p:cNvSpPr>
            <a:spLocks noGrp="1"/>
          </p:cNvSpPr>
          <p:nvPr>
            <p:ph type="sldNum" sz="quarter" idx="12"/>
          </p:nvPr>
        </p:nvSpPr>
        <p:spPr/>
        <p:txBody>
          <a:bodyPr/>
          <a:lstStyle/>
          <a:p>
            <a:fld id="{10ECD8D1-89E9-1045-8AF5-1B4F25AE41B0}" type="slidenum">
              <a:rPr lang="it-IT" smtClean="0"/>
              <a:t>32</a:t>
            </a:fld>
            <a:endParaRPr lang="es-ES"/>
          </a:p>
        </p:txBody>
      </p:sp>
    </p:spTree>
    <p:extLst>
      <p:ext uri="{BB962C8B-B14F-4D97-AF65-F5344CB8AC3E}">
        <p14:creationId xmlns:p14="http://schemas.microsoft.com/office/powerpoint/2010/main" val="12693436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128" y="942085"/>
            <a:ext cx="8913813" cy="914400"/>
          </a:xfrm>
        </p:spPr>
        <p:txBody>
          <a:bodyPr/>
          <a:lstStyle/>
          <a:p>
            <a:pPr algn="ctr"/>
            <a:r>
              <a:rPr lang="es-ES" sz="3200" b="1" noProof="0" dirty="0"/>
              <a:t>Pragmáticos</a:t>
            </a:r>
          </a:p>
        </p:txBody>
      </p:sp>
      <p:sp>
        <p:nvSpPr>
          <p:cNvPr id="3" name="Segnaposto contenuto 2"/>
          <p:cNvSpPr>
            <a:spLocks noGrp="1"/>
          </p:cNvSpPr>
          <p:nvPr>
            <p:ph idx="1"/>
          </p:nvPr>
        </p:nvSpPr>
        <p:spPr>
          <a:xfrm>
            <a:off x="611560" y="1988840"/>
            <a:ext cx="8113340" cy="4277489"/>
          </a:xfrm>
        </p:spPr>
        <p:txBody>
          <a:bodyPr>
            <a:noAutofit/>
          </a:bodyPr>
          <a:lstStyle/>
          <a:p>
            <a:pPr marL="0" indent="0" algn="just">
              <a:buNone/>
            </a:pPr>
            <a:r>
              <a:rPr lang="es-ES"/>
              <a:t>A los pragmáticos les gusta probar ideas, teorías y técnicas para ver si funcionan en la práctica.  Buscan positivamente nuevas ideas y aprovechan la primera oportunidad para experimentar con las aplicaciones. Son el tipo de personas que vuelven de los cursos rebosantes de nuevas ideas que quieren probar en la práctica. Les gusta ponerse manos a la obra y actuar con rapidez y seguridad ante las ideas que les atraen.  </a:t>
            </a:r>
            <a:endParaRPr lang="es-ES" sz="2800" noProof="0" dirty="0"/>
          </a:p>
        </p:txBody>
      </p:sp>
      <p:sp>
        <p:nvSpPr>
          <p:cNvPr id="5" name="Segnaposto numero diapositiva 4"/>
          <p:cNvSpPr>
            <a:spLocks noGrp="1"/>
          </p:cNvSpPr>
          <p:nvPr>
            <p:ph type="sldNum" sz="quarter" idx="12"/>
          </p:nvPr>
        </p:nvSpPr>
        <p:spPr/>
        <p:txBody>
          <a:bodyPr/>
          <a:lstStyle/>
          <a:p>
            <a:fld id="{10ECD8D1-89E9-1045-8AF5-1B4F25AE41B0}" type="slidenum">
              <a:rPr lang="it-IT" smtClean="0"/>
              <a:t>33</a:t>
            </a:fld>
            <a:endParaRPr lang="es-ES"/>
          </a:p>
        </p:txBody>
      </p:sp>
      <p:pic>
        <p:nvPicPr>
          <p:cNvPr id="6" name="Picture 5">
            <a:extLst>
              <a:ext uri="{FF2B5EF4-FFF2-40B4-BE49-F238E27FC236}">
                <a16:creationId xmlns:a16="http://schemas.microsoft.com/office/drawing/2014/main" id="{AC7890C0-D7D2-0F4F-8DB5-4FE79327320B}"/>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979713" y="216458"/>
            <a:ext cx="1731777" cy="1298833"/>
          </a:xfrm>
          <a:prstGeom prst="rect">
            <a:avLst/>
          </a:prstGeom>
        </p:spPr>
      </p:pic>
    </p:spTree>
    <p:extLst>
      <p:ext uri="{BB962C8B-B14F-4D97-AF65-F5344CB8AC3E}">
        <p14:creationId xmlns:p14="http://schemas.microsoft.com/office/powerpoint/2010/main" val="384504212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128" y="942085"/>
            <a:ext cx="8913813" cy="914400"/>
          </a:xfrm>
        </p:spPr>
        <p:txBody>
          <a:bodyPr/>
          <a:lstStyle/>
          <a:p>
            <a:pPr algn="ctr"/>
            <a:r>
              <a:rPr lang="es-ES" sz="3200" b="1" noProof="0" dirty="0"/>
              <a:t>Pragmáticos</a:t>
            </a:r>
          </a:p>
        </p:txBody>
      </p:sp>
      <p:sp>
        <p:nvSpPr>
          <p:cNvPr id="3" name="Segnaposto contenuto 2"/>
          <p:cNvSpPr>
            <a:spLocks noGrp="1"/>
          </p:cNvSpPr>
          <p:nvPr>
            <p:ph idx="1"/>
          </p:nvPr>
        </p:nvSpPr>
        <p:spPr>
          <a:xfrm>
            <a:off x="611560" y="1988840"/>
            <a:ext cx="8113340" cy="4277489"/>
          </a:xfrm>
        </p:spPr>
        <p:txBody>
          <a:bodyPr>
            <a:noAutofit/>
          </a:bodyPr>
          <a:lstStyle/>
          <a:p>
            <a:pPr marL="0" indent="0" algn="just">
              <a:buNone/>
            </a:pPr>
            <a:r>
              <a:rPr lang="es-ES"/>
              <a:t>Suelen ser impacientes con las discusiones reflexivas y abiertas. Son personas esencialmente prácticas, con los pies en la tierra, a las que les gusta tomar decisiones prácticas y resolver problemas. Responden a los problemas y a las oportunidades "como un desafío". Su filosofía es "siempre hay una forma mejor" y "si funciona es bueno".</a:t>
            </a:r>
            <a:endParaRPr lang="es-ES" sz="2800" noProof="0" dirty="0"/>
          </a:p>
        </p:txBody>
      </p:sp>
      <p:sp>
        <p:nvSpPr>
          <p:cNvPr id="5" name="Segnaposto numero diapositiva 4"/>
          <p:cNvSpPr>
            <a:spLocks noGrp="1"/>
          </p:cNvSpPr>
          <p:nvPr>
            <p:ph type="sldNum" sz="quarter" idx="12"/>
          </p:nvPr>
        </p:nvSpPr>
        <p:spPr/>
        <p:txBody>
          <a:bodyPr/>
          <a:lstStyle/>
          <a:p>
            <a:fld id="{10ECD8D1-89E9-1045-8AF5-1B4F25AE41B0}" type="slidenum">
              <a:rPr lang="it-IT" smtClean="0"/>
              <a:t>34</a:t>
            </a:fld>
            <a:endParaRPr lang="es-ES"/>
          </a:p>
        </p:txBody>
      </p:sp>
    </p:spTree>
    <p:extLst>
      <p:ext uri="{BB962C8B-B14F-4D97-AF65-F5344CB8AC3E}">
        <p14:creationId xmlns:p14="http://schemas.microsoft.com/office/powerpoint/2010/main" val="39085198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128" y="942085"/>
            <a:ext cx="8913813" cy="914400"/>
          </a:xfrm>
        </p:spPr>
        <p:txBody>
          <a:bodyPr/>
          <a:lstStyle/>
          <a:p>
            <a:pPr algn="ctr"/>
            <a:r>
              <a:rPr lang="es-ES" sz="3200" b="1" noProof="0" dirty="0"/>
              <a:t>Reflexivos</a:t>
            </a:r>
          </a:p>
        </p:txBody>
      </p:sp>
      <p:sp>
        <p:nvSpPr>
          <p:cNvPr id="3" name="Segnaposto contenuto 2"/>
          <p:cNvSpPr>
            <a:spLocks noGrp="1"/>
          </p:cNvSpPr>
          <p:nvPr>
            <p:ph idx="1"/>
          </p:nvPr>
        </p:nvSpPr>
        <p:spPr>
          <a:xfrm>
            <a:off x="415636" y="1579418"/>
            <a:ext cx="8309264" cy="4686911"/>
          </a:xfrm>
        </p:spPr>
        <p:txBody>
          <a:bodyPr>
            <a:noAutofit/>
          </a:bodyPr>
          <a:lstStyle/>
          <a:p>
            <a:pPr marL="0" indent="0" algn="just">
              <a:buNone/>
            </a:pPr>
            <a:r>
              <a:rPr lang="es-ES" dirty="0"/>
              <a:t>A los reflexivos les gusta tomar distancia para reflexionar sobre las experiencias y observarlas desde diferentes perspectivas.  Recogen datos, tanto de primera mano como de otros, y prefieren reflexionar a fondo antes de llegar a una conclusión. La recopilación y el análisis minucioso de datos sobre las experiencias y los acontecimientos es lo que cuenta, por lo que tienden a posponer la obtención de conclusiones definitivas durante el mayor tiempo posible. Su filosofía es la de la cautela.  </a:t>
            </a:r>
            <a:endParaRPr lang="es-ES" sz="2800" noProof="0" dirty="0"/>
          </a:p>
        </p:txBody>
      </p:sp>
      <p:sp>
        <p:nvSpPr>
          <p:cNvPr id="5" name="Segnaposto numero diapositiva 4"/>
          <p:cNvSpPr>
            <a:spLocks noGrp="1"/>
          </p:cNvSpPr>
          <p:nvPr>
            <p:ph type="sldNum" sz="quarter" idx="12"/>
          </p:nvPr>
        </p:nvSpPr>
        <p:spPr/>
        <p:txBody>
          <a:bodyPr/>
          <a:lstStyle/>
          <a:p>
            <a:fld id="{10ECD8D1-89E9-1045-8AF5-1B4F25AE41B0}" type="slidenum">
              <a:rPr lang="it-IT" smtClean="0"/>
              <a:t>35</a:t>
            </a:fld>
            <a:endParaRPr lang="es-ES"/>
          </a:p>
        </p:txBody>
      </p:sp>
    </p:spTree>
    <p:extLst>
      <p:ext uri="{BB962C8B-B14F-4D97-AF65-F5344CB8AC3E}">
        <p14:creationId xmlns:p14="http://schemas.microsoft.com/office/powerpoint/2010/main" val="242133150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128" y="942085"/>
            <a:ext cx="8913813" cy="914400"/>
          </a:xfrm>
        </p:spPr>
        <p:txBody>
          <a:bodyPr/>
          <a:lstStyle/>
          <a:p>
            <a:pPr algn="ctr"/>
            <a:r>
              <a:rPr lang="es-ES" sz="3200" b="1" noProof="0" dirty="0"/>
              <a:t>Reflexivos</a:t>
            </a:r>
          </a:p>
        </p:txBody>
      </p:sp>
      <p:sp>
        <p:nvSpPr>
          <p:cNvPr id="3" name="Segnaposto contenuto 2"/>
          <p:cNvSpPr>
            <a:spLocks noGrp="1"/>
          </p:cNvSpPr>
          <p:nvPr>
            <p:ph idx="1"/>
          </p:nvPr>
        </p:nvSpPr>
        <p:spPr>
          <a:xfrm>
            <a:off x="611560" y="1988840"/>
            <a:ext cx="8113340" cy="4277489"/>
          </a:xfrm>
        </p:spPr>
        <p:txBody>
          <a:bodyPr>
            <a:noAutofit/>
          </a:bodyPr>
          <a:lstStyle/>
          <a:p>
            <a:pPr marL="0" indent="0" algn="just">
              <a:buNone/>
            </a:pPr>
            <a:r>
              <a:rPr lang="es-ES"/>
              <a:t>Son personas reflexivas a las que les gusta considerar todos los ángulos e implicaciones posibles antes de dar un paso. Prefieren quedarse en un segundo plano en las reuniones y discusiones.  Disfrutan observando a otras personas en acción. Escuchan a los demás y captan el rumbo de la discusión antes de exponer sus propios puntos. Tienden a adoptar un perfil bajo y tienen un aire ligeramente distante y tolerante. </a:t>
            </a:r>
            <a:endParaRPr lang="es-ES" sz="2800" noProof="0" dirty="0"/>
          </a:p>
        </p:txBody>
      </p:sp>
      <p:sp>
        <p:nvSpPr>
          <p:cNvPr id="5" name="Segnaposto numero diapositiva 4"/>
          <p:cNvSpPr>
            <a:spLocks noGrp="1"/>
          </p:cNvSpPr>
          <p:nvPr>
            <p:ph type="sldNum" sz="quarter" idx="12"/>
          </p:nvPr>
        </p:nvSpPr>
        <p:spPr/>
        <p:txBody>
          <a:bodyPr/>
          <a:lstStyle/>
          <a:p>
            <a:fld id="{10ECD8D1-89E9-1045-8AF5-1B4F25AE41B0}" type="slidenum">
              <a:rPr lang="it-IT" smtClean="0"/>
              <a:t>36</a:t>
            </a:fld>
            <a:endParaRPr lang="es-ES"/>
          </a:p>
        </p:txBody>
      </p:sp>
      <p:pic>
        <p:nvPicPr>
          <p:cNvPr id="9" name="Picture 8">
            <a:extLst>
              <a:ext uri="{FF2B5EF4-FFF2-40B4-BE49-F238E27FC236}">
                <a16:creationId xmlns:a16="http://schemas.microsoft.com/office/drawing/2014/main" id="{0F20E209-2097-DC44-9FBF-14D87CAB8271}"/>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1227908" y="164845"/>
            <a:ext cx="1691640" cy="1691640"/>
          </a:xfrm>
          <a:prstGeom prst="rect">
            <a:avLst/>
          </a:prstGeom>
        </p:spPr>
      </p:pic>
    </p:spTree>
    <p:extLst>
      <p:ext uri="{BB962C8B-B14F-4D97-AF65-F5344CB8AC3E}">
        <p14:creationId xmlns:p14="http://schemas.microsoft.com/office/powerpoint/2010/main" val="355784273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128" y="942085"/>
            <a:ext cx="8913813" cy="914400"/>
          </a:xfrm>
        </p:spPr>
        <p:txBody>
          <a:bodyPr/>
          <a:lstStyle/>
          <a:p>
            <a:pPr algn="ctr"/>
            <a:r>
              <a:rPr lang="es-ES" sz="3200" b="1" noProof="0" dirty="0"/>
              <a:t>Reflexivos</a:t>
            </a:r>
          </a:p>
        </p:txBody>
      </p:sp>
      <p:sp>
        <p:nvSpPr>
          <p:cNvPr id="3" name="Segnaposto contenuto 2"/>
          <p:cNvSpPr>
            <a:spLocks noGrp="1"/>
          </p:cNvSpPr>
          <p:nvPr>
            <p:ph idx="1"/>
          </p:nvPr>
        </p:nvSpPr>
        <p:spPr>
          <a:xfrm>
            <a:off x="611560" y="1988840"/>
            <a:ext cx="8113340" cy="4277489"/>
          </a:xfrm>
        </p:spPr>
        <p:txBody>
          <a:bodyPr>
            <a:noAutofit/>
          </a:bodyPr>
          <a:lstStyle/>
          <a:p>
            <a:pPr marL="0" indent="0" algn="just">
              <a:buNone/>
            </a:pPr>
            <a:r>
              <a:rPr lang="es-ES"/>
              <a:t>Cuando actúan es dentro de un amplio panorama que incluye tanto el pasado como el presente y las observaciones de los demás, así como las suyas propias.</a:t>
            </a:r>
            <a:endParaRPr lang="es-ES" sz="2800" noProof="0" dirty="0"/>
          </a:p>
        </p:txBody>
      </p:sp>
      <p:sp>
        <p:nvSpPr>
          <p:cNvPr id="5" name="Segnaposto numero diapositiva 4"/>
          <p:cNvSpPr>
            <a:spLocks noGrp="1"/>
          </p:cNvSpPr>
          <p:nvPr>
            <p:ph type="sldNum" sz="quarter" idx="12"/>
          </p:nvPr>
        </p:nvSpPr>
        <p:spPr/>
        <p:txBody>
          <a:bodyPr/>
          <a:lstStyle/>
          <a:p>
            <a:fld id="{10ECD8D1-89E9-1045-8AF5-1B4F25AE41B0}" type="slidenum">
              <a:rPr lang="it-IT" smtClean="0"/>
              <a:t>37</a:t>
            </a:fld>
            <a:endParaRPr lang="es-ES"/>
          </a:p>
        </p:txBody>
      </p:sp>
    </p:spTree>
    <p:extLst>
      <p:ext uri="{BB962C8B-B14F-4D97-AF65-F5344CB8AC3E}">
        <p14:creationId xmlns:p14="http://schemas.microsoft.com/office/powerpoint/2010/main" val="416065867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128" y="942085"/>
            <a:ext cx="8913813" cy="914400"/>
          </a:xfrm>
        </p:spPr>
        <p:txBody>
          <a:bodyPr/>
          <a:lstStyle/>
          <a:p>
            <a:pPr algn="ctr"/>
            <a:r>
              <a:rPr lang="es-ES" sz="3200" b="1" noProof="0" dirty="0"/>
              <a:t>Empáticos </a:t>
            </a:r>
          </a:p>
        </p:txBody>
      </p:sp>
      <p:sp>
        <p:nvSpPr>
          <p:cNvPr id="3" name="Segnaposto contenuto 2"/>
          <p:cNvSpPr>
            <a:spLocks noGrp="1"/>
          </p:cNvSpPr>
          <p:nvPr>
            <p:ph idx="1"/>
          </p:nvPr>
        </p:nvSpPr>
        <p:spPr>
          <a:xfrm>
            <a:off x="611560" y="1988840"/>
            <a:ext cx="8113340" cy="4277489"/>
          </a:xfrm>
        </p:spPr>
        <p:txBody>
          <a:bodyPr>
            <a:noAutofit/>
          </a:bodyPr>
          <a:lstStyle/>
          <a:p>
            <a:pPr marL="0" indent="0" algn="just">
              <a:buNone/>
            </a:pPr>
            <a:r>
              <a:rPr lang="es-ES"/>
              <a:t>Los empáticos aprenden centrándose en los valores y las necesidades humanas. Son rápidos en reconocer las consecuencias humanas del conocimiento y la información, así como en relacionar rápidamente las ideas y los conceptos con las experiencias personales. Son rápidos para perdonar, siendo pacificadores, y sobresalen a la hora de dar consejo. Buscan oportunidades para elogiar a los demás.</a:t>
            </a:r>
            <a:endParaRPr lang="es-ES" sz="2800" noProof="0" dirty="0"/>
          </a:p>
        </p:txBody>
      </p:sp>
      <p:sp>
        <p:nvSpPr>
          <p:cNvPr id="5" name="Segnaposto numero diapositiva 4"/>
          <p:cNvSpPr>
            <a:spLocks noGrp="1"/>
          </p:cNvSpPr>
          <p:nvPr>
            <p:ph type="sldNum" sz="quarter" idx="12"/>
          </p:nvPr>
        </p:nvSpPr>
        <p:spPr/>
        <p:txBody>
          <a:bodyPr/>
          <a:lstStyle/>
          <a:p>
            <a:fld id="{10ECD8D1-89E9-1045-8AF5-1B4F25AE41B0}" type="slidenum">
              <a:rPr lang="it-IT" smtClean="0"/>
              <a:t>38</a:t>
            </a:fld>
            <a:endParaRPr lang="es-ES"/>
          </a:p>
        </p:txBody>
      </p:sp>
      <p:pic>
        <p:nvPicPr>
          <p:cNvPr id="6" name="Picture 5">
            <a:extLst>
              <a:ext uri="{FF2B5EF4-FFF2-40B4-BE49-F238E27FC236}">
                <a16:creationId xmlns:a16="http://schemas.microsoft.com/office/drawing/2014/main" id="{1C303303-D21E-6941-9588-926E35858A5D}"/>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1346403" y="169817"/>
            <a:ext cx="2097922" cy="1819023"/>
          </a:xfrm>
          <a:prstGeom prst="rect">
            <a:avLst/>
          </a:prstGeom>
        </p:spPr>
      </p:pic>
    </p:spTree>
    <p:extLst>
      <p:ext uri="{BB962C8B-B14F-4D97-AF65-F5344CB8AC3E}">
        <p14:creationId xmlns:p14="http://schemas.microsoft.com/office/powerpoint/2010/main" val="299936051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C3C8B5-DACE-47C2-87C2-3F7B86F2C877}"/>
              </a:ext>
            </a:extLst>
          </p:cNvPr>
          <p:cNvSpPr>
            <a:spLocks noGrp="1"/>
          </p:cNvSpPr>
          <p:nvPr>
            <p:ph type="title"/>
          </p:nvPr>
        </p:nvSpPr>
        <p:spPr>
          <a:xfrm>
            <a:off x="628649" y="2746951"/>
            <a:ext cx="7886700" cy="1161588"/>
          </a:xfrm>
        </p:spPr>
        <p:txBody>
          <a:bodyPr>
            <a:normAutofit fontScale="90000"/>
          </a:bodyPr>
          <a:lstStyle/>
          <a:p>
            <a:r>
              <a:rPr lang="es-ES" b="1" dirty="0"/>
              <a:t>Revisión de los objetivos de aprendizaje</a:t>
            </a:r>
          </a:p>
        </p:txBody>
      </p:sp>
      <p:sp>
        <p:nvSpPr>
          <p:cNvPr id="3" name="Date Placeholder 2">
            <a:extLst>
              <a:ext uri="{FF2B5EF4-FFF2-40B4-BE49-F238E27FC236}">
                <a16:creationId xmlns:a16="http://schemas.microsoft.com/office/drawing/2014/main" id="{06D3A2D4-0138-460E-9732-23A77985E41E}"/>
              </a:ext>
            </a:extLst>
          </p:cNvPr>
          <p:cNvSpPr>
            <a:spLocks noGrp="1"/>
          </p:cNvSpPr>
          <p:nvPr>
            <p:ph type="dt" sz="half" idx="10"/>
          </p:nvPr>
        </p:nvSpPr>
        <p:spPr/>
        <p:txBody>
          <a:bodyPr/>
          <a:lstStyle/>
          <a:p>
            <a:r>
              <a:rPr lang="es-ES"/>
              <a:t>www.coe.int/cybercrime</a:t>
            </a:r>
          </a:p>
        </p:txBody>
      </p:sp>
      <p:sp>
        <p:nvSpPr>
          <p:cNvPr id="4" name="Slide Number Placeholder 3">
            <a:extLst>
              <a:ext uri="{FF2B5EF4-FFF2-40B4-BE49-F238E27FC236}">
                <a16:creationId xmlns:a16="http://schemas.microsoft.com/office/drawing/2014/main" id="{AC7F5464-3464-4CF9-B58E-73337C2C97E2}"/>
              </a:ext>
            </a:extLst>
          </p:cNvPr>
          <p:cNvSpPr>
            <a:spLocks noGrp="1"/>
          </p:cNvSpPr>
          <p:nvPr>
            <p:ph type="sldNum" sz="quarter" idx="12"/>
          </p:nvPr>
        </p:nvSpPr>
        <p:spPr/>
        <p:txBody>
          <a:bodyPr/>
          <a:lstStyle/>
          <a:p>
            <a:fld id="{B1D9BA23-6223-4617-9598-728E7A9462B0}" type="slidenum">
              <a:rPr lang="en-GB" smtClean="0"/>
              <a:t>39</a:t>
            </a:fld>
            <a:endParaRPr lang="es-ES"/>
          </a:p>
        </p:txBody>
      </p:sp>
    </p:spTree>
    <p:extLst>
      <p:ext uri="{BB962C8B-B14F-4D97-AF65-F5344CB8AC3E}">
        <p14:creationId xmlns:p14="http://schemas.microsoft.com/office/powerpoint/2010/main" val="4233678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50" y="938776"/>
            <a:ext cx="7886700" cy="1161588"/>
          </a:xfrm>
        </p:spPr>
        <p:txBody>
          <a:bodyPr/>
          <a:lstStyle/>
          <a:p>
            <a:r>
              <a:rPr lang="es-ES" b="1" dirty="0"/>
              <a:t>Mis expectativas como formador</a:t>
            </a:r>
          </a:p>
        </p:txBody>
      </p:sp>
      <p:sp>
        <p:nvSpPr>
          <p:cNvPr id="3" name="Content Placeholder 2">
            <a:extLst>
              <a:ext uri="{FF2B5EF4-FFF2-40B4-BE49-F238E27FC236}">
                <a16:creationId xmlns:a16="http://schemas.microsoft.com/office/drawing/2014/main" id="{527FDBCF-89D7-4F46-92AF-3CDFA2BFB2E5}"/>
              </a:ext>
            </a:extLst>
          </p:cNvPr>
          <p:cNvSpPr>
            <a:spLocks noGrp="1"/>
          </p:cNvSpPr>
          <p:nvPr>
            <p:ph idx="1"/>
          </p:nvPr>
        </p:nvSpPr>
        <p:spPr>
          <a:xfrm>
            <a:off x="628650" y="2196935"/>
            <a:ext cx="7886700" cy="3980027"/>
          </a:xfrm>
        </p:spPr>
        <p:txBody>
          <a:bodyPr>
            <a:normAutofit/>
          </a:bodyPr>
          <a:lstStyle/>
          <a:p>
            <a:pPr lvl="0"/>
            <a:r>
              <a:rPr lang="es-ES"/>
              <a:t>contar con participantes abiertos y activos, dispuestos a experimentar nuevas formas de aprendizaje y formación</a:t>
            </a:r>
            <a:endParaRPr lang="es-ES" dirty="0"/>
          </a:p>
          <a:p>
            <a:pPr lvl="0"/>
            <a:r>
              <a:rPr lang="es-ES"/>
              <a:t>aprovechar los conocimientos y las habilidades ya presentes en la sala</a:t>
            </a:r>
            <a:endParaRPr lang="es-ES" dirty="0"/>
          </a:p>
          <a:p>
            <a:pPr lvl="0"/>
            <a:r>
              <a:rPr lang="es-ES"/>
              <a:t>aprovechar las críticas constructivas</a:t>
            </a:r>
            <a:endParaRPr lang="es-ES" dirty="0"/>
          </a:p>
          <a:p>
            <a:pPr lvl="0"/>
            <a:r>
              <a:rPr lang="es-ES"/>
              <a:t>divertirme y relacionarme con gente nueva</a:t>
            </a:r>
            <a:endParaRPr lang="es-ES" dirty="0"/>
          </a:p>
          <a:p>
            <a:endParaRPr lang="es-ES" dirty="0"/>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s-ES"/>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4</a:t>
            </a:fld>
            <a:endParaRPr lang="es-ES"/>
          </a:p>
        </p:txBody>
      </p:sp>
    </p:spTree>
    <p:extLst>
      <p:ext uri="{BB962C8B-B14F-4D97-AF65-F5344CB8AC3E}">
        <p14:creationId xmlns:p14="http://schemas.microsoft.com/office/powerpoint/2010/main" val="237976318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49" y="1045654"/>
            <a:ext cx="7886700" cy="1161588"/>
          </a:xfrm>
        </p:spPr>
        <p:txBody>
          <a:bodyPr>
            <a:normAutofit/>
          </a:bodyPr>
          <a:lstStyle/>
          <a:p>
            <a:r>
              <a:rPr lang="es-ES" b="1" dirty="0"/>
              <a:t>Sesión introductoria</a:t>
            </a:r>
            <a:endParaRPr lang="es-ES" dirty="0"/>
          </a:p>
        </p:txBody>
      </p:sp>
      <p:sp>
        <p:nvSpPr>
          <p:cNvPr id="3" name="Content Placeholder 2">
            <a:extLst>
              <a:ext uri="{FF2B5EF4-FFF2-40B4-BE49-F238E27FC236}">
                <a16:creationId xmlns:a16="http://schemas.microsoft.com/office/drawing/2014/main" id="{527FDBCF-89D7-4F46-92AF-3CDFA2BFB2E5}"/>
              </a:ext>
            </a:extLst>
          </p:cNvPr>
          <p:cNvSpPr>
            <a:spLocks noGrp="1"/>
          </p:cNvSpPr>
          <p:nvPr>
            <p:ph idx="1"/>
          </p:nvPr>
        </p:nvSpPr>
        <p:spPr>
          <a:xfrm>
            <a:off x="628649" y="2636322"/>
            <a:ext cx="7886700" cy="3980027"/>
          </a:xfrm>
        </p:spPr>
        <p:txBody>
          <a:bodyPr>
            <a:normAutofit/>
          </a:bodyPr>
          <a:lstStyle/>
          <a:p>
            <a:pPr lvl="0"/>
            <a:r>
              <a:rPr lang="es-ES"/>
              <a:t>Familiarizarse con los participantes y los formadores</a:t>
            </a:r>
            <a:endParaRPr lang="es-ES" dirty="0"/>
          </a:p>
          <a:p>
            <a:pPr lvl="0"/>
            <a:r>
              <a:rPr lang="es-ES"/>
              <a:t>Sentirse como parte de un equipo  </a:t>
            </a:r>
            <a:endParaRPr lang="es-ES" dirty="0"/>
          </a:p>
          <a:p>
            <a:pPr lvl="0"/>
            <a:r>
              <a:rPr lang="es-ES"/>
              <a:t>Compartir las expectativas y cotejarlas con el programa propuesto  </a:t>
            </a:r>
            <a:endParaRPr lang="es-ES" dirty="0"/>
          </a:p>
          <a:p>
            <a:pPr lvl="0"/>
            <a:r>
              <a:rPr lang="es-ES"/>
              <a:t>Sentirse capacitado al tener la posibilidad de opinar sobre el desarrollo de las actividades</a:t>
            </a:r>
            <a:endParaRPr lang="es-ES" dirty="0"/>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s-ES"/>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40</a:t>
            </a:fld>
            <a:endParaRPr lang="es-ES"/>
          </a:p>
        </p:txBody>
      </p:sp>
    </p:spTree>
    <p:extLst>
      <p:ext uri="{BB962C8B-B14F-4D97-AF65-F5344CB8AC3E}">
        <p14:creationId xmlns:p14="http://schemas.microsoft.com/office/powerpoint/2010/main" val="40145062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27FDBCF-89D7-4F46-92AF-3CDFA2BFB2E5}"/>
              </a:ext>
            </a:extLst>
          </p:cNvPr>
          <p:cNvSpPr>
            <a:spLocks noGrp="1"/>
          </p:cNvSpPr>
          <p:nvPr>
            <p:ph idx="1"/>
          </p:nvPr>
        </p:nvSpPr>
        <p:spPr>
          <a:xfrm>
            <a:off x="628650" y="2196935"/>
            <a:ext cx="7886700" cy="3980027"/>
          </a:xfrm>
        </p:spPr>
        <p:txBody>
          <a:bodyPr>
            <a:normAutofit/>
          </a:bodyPr>
          <a:lstStyle/>
          <a:p>
            <a:pPr lvl="0"/>
            <a:r>
              <a:rPr lang="es-ES"/>
              <a:t>Conocer el propósito, el formato y la metodología de la formación</a:t>
            </a:r>
            <a:endParaRPr lang="es-ES" dirty="0"/>
          </a:p>
          <a:p>
            <a:pPr lvl="0"/>
            <a:r>
              <a:rPr lang="es-ES"/>
              <a:t>Establecer un entorno propicio para la formación  </a:t>
            </a:r>
            <a:endParaRPr lang="es-ES" dirty="0"/>
          </a:p>
          <a:p>
            <a:pPr lvl="0"/>
            <a:r>
              <a:rPr lang="es-ES"/>
              <a:t>Definir las reglas básicas</a:t>
            </a:r>
            <a:endParaRPr lang="es-ES" dirty="0"/>
          </a:p>
          <a:p>
            <a:pPr lvl="0"/>
            <a:r>
              <a:rPr lang="es-ES"/>
              <a:t>Explicar el lema general de toda la formación</a:t>
            </a:r>
            <a:endParaRPr lang="es-ES" dirty="0"/>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s-ES"/>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41</a:t>
            </a:fld>
            <a:endParaRPr lang="es-ES"/>
          </a:p>
        </p:txBody>
      </p:sp>
      <p:sp>
        <p:nvSpPr>
          <p:cNvPr id="7" name="Title 6">
            <a:extLst>
              <a:ext uri="{FF2B5EF4-FFF2-40B4-BE49-F238E27FC236}">
                <a16:creationId xmlns:a16="http://schemas.microsoft.com/office/drawing/2014/main" id="{4D8C92D1-BD26-5840-A212-4CE2D7C0C8C0}"/>
              </a:ext>
            </a:extLst>
          </p:cNvPr>
          <p:cNvSpPr>
            <a:spLocks noGrp="1"/>
          </p:cNvSpPr>
          <p:nvPr>
            <p:ph type="title"/>
          </p:nvPr>
        </p:nvSpPr>
        <p:spPr/>
        <p:txBody>
          <a:bodyPr/>
          <a:lstStyle/>
          <a:p>
            <a:endParaRPr lang="en-IT"/>
          </a:p>
        </p:txBody>
      </p:sp>
    </p:spTree>
    <p:extLst>
      <p:ext uri="{BB962C8B-B14F-4D97-AF65-F5344CB8AC3E}">
        <p14:creationId xmlns:p14="http://schemas.microsoft.com/office/powerpoint/2010/main" val="328826572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49" y="1045654"/>
            <a:ext cx="7886700" cy="1161588"/>
          </a:xfrm>
        </p:spPr>
        <p:txBody>
          <a:bodyPr>
            <a:normAutofit/>
          </a:bodyPr>
          <a:lstStyle/>
          <a:p>
            <a:r>
              <a:rPr lang="es-ES" b="1" dirty="0"/>
              <a:t>Su formación perfecta</a:t>
            </a:r>
            <a:endParaRPr lang="es-ES" dirty="0"/>
          </a:p>
        </p:txBody>
      </p:sp>
      <p:sp>
        <p:nvSpPr>
          <p:cNvPr id="3" name="Content Placeholder 2">
            <a:extLst>
              <a:ext uri="{FF2B5EF4-FFF2-40B4-BE49-F238E27FC236}">
                <a16:creationId xmlns:a16="http://schemas.microsoft.com/office/drawing/2014/main" id="{527FDBCF-89D7-4F46-92AF-3CDFA2BFB2E5}"/>
              </a:ext>
            </a:extLst>
          </p:cNvPr>
          <p:cNvSpPr>
            <a:spLocks noGrp="1"/>
          </p:cNvSpPr>
          <p:nvPr>
            <p:ph idx="1"/>
          </p:nvPr>
        </p:nvSpPr>
        <p:spPr>
          <a:xfrm>
            <a:off x="628649" y="2636322"/>
            <a:ext cx="7886700" cy="3980027"/>
          </a:xfrm>
        </p:spPr>
        <p:txBody>
          <a:bodyPr>
            <a:normAutofit/>
          </a:bodyPr>
          <a:lstStyle/>
          <a:p>
            <a:pPr lvl="0"/>
            <a:r>
              <a:rPr lang="es-ES"/>
              <a:t>Identificar las múltiples perspectivas que hay que tener en cuenta al planificar una formación  </a:t>
            </a:r>
            <a:endParaRPr lang="es-ES" dirty="0"/>
          </a:p>
          <a:p>
            <a:pPr lvl="0"/>
            <a:r>
              <a:rPr lang="es-ES"/>
              <a:t>Experimentar la escucha activa  </a:t>
            </a:r>
            <a:endParaRPr lang="es-ES" dirty="0"/>
          </a:p>
          <a:p>
            <a:pPr lvl="0"/>
            <a:r>
              <a:rPr lang="es-ES"/>
              <a:t>Definir los criterios para evaluar la calidad de los desempeños previstos para el concurso de formación</a:t>
            </a:r>
            <a:endParaRPr lang="es-ES" dirty="0"/>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s-ES"/>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42</a:t>
            </a:fld>
            <a:endParaRPr lang="es-ES"/>
          </a:p>
        </p:txBody>
      </p:sp>
    </p:spTree>
    <p:extLst>
      <p:ext uri="{BB962C8B-B14F-4D97-AF65-F5344CB8AC3E}">
        <p14:creationId xmlns:p14="http://schemas.microsoft.com/office/powerpoint/2010/main" val="351568440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49" y="1045654"/>
            <a:ext cx="7886700" cy="1161588"/>
          </a:xfrm>
        </p:spPr>
        <p:txBody>
          <a:bodyPr>
            <a:normAutofit/>
          </a:bodyPr>
          <a:lstStyle/>
          <a:p>
            <a:r>
              <a:rPr lang="es-ES" b="1" dirty="0"/>
              <a:t>Su formación perfecta</a:t>
            </a:r>
            <a:endParaRPr lang="es-ES" dirty="0"/>
          </a:p>
        </p:txBody>
      </p:sp>
      <p:sp>
        <p:nvSpPr>
          <p:cNvPr id="3" name="Content Placeholder 2">
            <a:extLst>
              <a:ext uri="{FF2B5EF4-FFF2-40B4-BE49-F238E27FC236}">
                <a16:creationId xmlns:a16="http://schemas.microsoft.com/office/drawing/2014/main" id="{527FDBCF-89D7-4F46-92AF-3CDFA2BFB2E5}"/>
              </a:ext>
            </a:extLst>
          </p:cNvPr>
          <p:cNvSpPr>
            <a:spLocks noGrp="1"/>
          </p:cNvSpPr>
          <p:nvPr>
            <p:ph idx="1"/>
          </p:nvPr>
        </p:nvSpPr>
        <p:spPr>
          <a:xfrm>
            <a:off x="628649" y="2636322"/>
            <a:ext cx="7886700" cy="3980027"/>
          </a:xfrm>
        </p:spPr>
        <p:txBody>
          <a:bodyPr>
            <a:normAutofit/>
          </a:bodyPr>
          <a:lstStyle/>
          <a:p>
            <a:pPr lvl="0"/>
            <a:r>
              <a:rPr lang="es-ES"/>
              <a:t>Empezar a desarrollar su propia lista de control mental/manual para la formación </a:t>
            </a:r>
            <a:endParaRPr lang="es-ES" dirty="0"/>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s-ES"/>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43</a:t>
            </a:fld>
            <a:endParaRPr lang="es-ES"/>
          </a:p>
        </p:txBody>
      </p:sp>
    </p:spTree>
    <p:extLst>
      <p:ext uri="{BB962C8B-B14F-4D97-AF65-F5344CB8AC3E}">
        <p14:creationId xmlns:p14="http://schemas.microsoft.com/office/powerpoint/2010/main" val="355113857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49" y="1045654"/>
            <a:ext cx="7886700" cy="1161588"/>
          </a:xfrm>
        </p:spPr>
        <p:txBody>
          <a:bodyPr>
            <a:normAutofit fontScale="90000"/>
          </a:bodyPr>
          <a:lstStyle/>
          <a:p>
            <a:r>
              <a:rPr lang="es-ES" b="1" dirty="0"/>
              <a:t>La andragogía y los principios de la educación de adultos </a:t>
            </a:r>
            <a:endParaRPr lang="es-ES" dirty="0"/>
          </a:p>
        </p:txBody>
      </p:sp>
      <p:sp>
        <p:nvSpPr>
          <p:cNvPr id="3" name="Content Placeholder 2">
            <a:extLst>
              <a:ext uri="{FF2B5EF4-FFF2-40B4-BE49-F238E27FC236}">
                <a16:creationId xmlns:a16="http://schemas.microsoft.com/office/drawing/2014/main" id="{527FDBCF-89D7-4F46-92AF-3CDFA2BFB2E5}"/>
              </a:ext>
            </a:extLst>
          </p:cNvPr>
          <p:cNvSpPr>
            <a:spLocks noGrp="1"/>
          </p:cNvSpPr>
          <p:nvPr>
            <p:ph idx="1"/>
          </p:nvPr>
        </p:nvSpPr>
        <p:spPr>
          <a:xfrm>
            <a:off x="628649" y="2207242"/>
            <a:ext cx="7886700" cy="4409107"/>
          </a:xfrm>
        </p:spPr>
        <p:txBody>
          <a:bodyPr>
            <a:normAutofit/>
          </a:bodyPr>
          <a:lstStyle/>
          <a:p>
            <a:pPr lvl="0" algn="just"/>
            <a:r>
              <a:rPr lang="es-ES"/>
              <a:t>Diferenciar entre pedagogía y andragogía</a:t>
            </a:r>
            <a:endParaRPr lang="es-ES" dirty="0"/>
          </a:p>
          <a:p>
            <a:pPr lvl="0" algn="just"/>
            <a:r>
              <a:rPr lang="es-ES"/>
              <a:t>Recordar las principales teorías relacionadas con la educación de adultos</a:t>
            </a:r>
            <a:endParaRPr lang="es-ES" dirty="0"/>
          </a:p>
          <a:p>
            <a:pPr lvl="0" algn="just"/>
            <a:r>
              <a:rPr lang="es-ES"/>
              <a:t>Enumerar los principios fundamentales relacionados con la educación de adultos  </a:t>
            </a:r>
            <a:endParaRPr lang="es-ES" dirty="0"/>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s-ES"/>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44</a:t>
            </a:fld>
            <a:endParaRPr lang="es-ES"/>
          </a:p>
        </p:txBody>
      </p:sp>
    </p:spTree>
    <p:extLst>
      <p:ext uri="{BB962C8B-B14F-4D97-AF65-F5344CB8AC3E}">
        <p14:creationId xmlns:p14="http://schemas.microsoft.com/office/powerpoint/2010/main" val="19636254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49" y="1045654"/>
            <a:ext cx="7886700" cy="1161588"/>
          </a:xfrm>
        </p:spPr>
        <p:txBody>
          <a:bodyPr>
            <a:normAutofit fontScale="90000"/>
          </a:bodyPr>
          <a:lstStyle/>
          <a:p>
            <a:r>
              <a:rPr lang="es-ES" b="1" dirty="0"/>
              <a:t>La andragogía y los principios de la educación de adultos </a:t>
            </a:r>
            <a:endParaRPr lang="es-ES" dirty="0"/>
          </a:p>
        </p:txBody>
      </p:sp>
      <p:sp>
        <p:nvSpPr>
          <p:cNvPr id="3" name="Content Placeholder 2">
            <a:extLst>
              <a:ext uri="{FF2B5EF4-FFF2-40B4-BE49-F238E27FC236}">
                <a16:creationId xmlns:a16="http://schemas.microsoft.com/office/drawing/2014/main" id="{527FDBCF-89D7-4F46-92AF-3CDFA2BFB2E5}"/>
              </a:ext>
            </a:extLst>
          </p:cNvPr>
          <p:cNvSpPr>
            <a:spLocks noGrp="1"/>
          </p:cNvSpPr>
          <p:nvPr>
            <p:ph idx="1"/>
          </p:nvPr>
        </p:nvSpPr>
        <p:spPr>
          <a:xfrm>
            <a:off x="628649" y="2487057"/>
            <a:ext cx="7886700" cy="4409107"/>
          </a:xfrm>
        </p:spPr>
        <p:txBody>
          <a:bodyPr>
            <a:normAutofit/>
          </a:bodyPr>
          <a:lstStyle/>
          <a:p>
            <a:pPr lvl="0" algn="just"/>
            <a:r>
              <a:rPr lang="es-ES"/>
              <a:t>Analizar la aplicación de estos principios a la formación actual </a:t>
            </a:r>
            <a:endParaRPr lang="es-ES" dirty="0"/>
          </a:p>
          <a:p>
            <a:pPr lvl="0" algn="just"/>
            <a:r>
              <a:rPr lang="es-ES"/>
              <a:t>Evaluar dicha aplicación a la formación actual y elaborar alternativas</a:t>
            </a:r>
            <a:endParaRPr lang="es-ES" dirty="0"/>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s-ES"/>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45</a:t>
            </a:fld>
            <a:endParaRPr lang="es-ES"/>
          </a:p>
        </p:txBody>
      </p:sp>
    </p:spTree>
    <p:extLst>
      <p:ext uri="{BB962C8B-B14F-4D97-AF65-F5344CB8AC3E}">
        <p14:creationId xmlns:p14="http://schemas.microsoft.com/office/powerpoint/2010/main" val="105823544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49" y="1045654"/>
            <a:ext cx="7886700" cy="1161588"/>
          </a:xfrm>
        </p:spPr>
        <p:txBody>
          <a:bodyPr>
            <a:normAutofit/>
          </a:bodyPr>
          <a:lstStyle/>
          <a:p>
            <a:r>
              <a:rPr lang="es-ES" b="1" dirty="0"/>
              <a:t>Métodos de formación </a:t>
            </a:r>
          </a:p>
        </p:txBody>
      </p:sp>
      <p:sp>
        <p:nvSpPr>
          <p:cNvPr id="3" name="Content Placeholder 2">
            <a:extLst>
              <a:ext uri="{FF2B5EF4-FFF2-40B4-BE49-F238E27FC236}">
                <a16:creationId xmlns:a16="http://schemas.microsoft.com/office/drawing/2014/main" id="{527FDBCF-89D7-4F46-92AF-3CDFA2BFB2E5}"/>
              </a:ext>
            </a:extLst>
          </p:cNvPr>
          <p:cNvSpPr>
            <a:spLocks noGrp="1"/>
          </p:cNvSpPr>
          <p:nvPr>
            <p:ph idx="1"/>
          </p:nvPr>
        </p:nvSpPr>
        <p:spPr>
          <a:xfrm>
            <a:off x="628649" y="2207242"/>
            <a:ext cx="7886700" cy="4409107"/>
          </a:xfrm>
        </p:spPr>
        <p:txBody>
          <a:bodyPr>
            <a:normAutofit/>
          </a:bodyPr>
          <a:lstStyle/>
          <a:p>
            <a:pPr lvl="0"/>
            <a:r>
              <a:rPr lang="es-ES"/>
              <a:t>Discutir las características principales de una serie de metodologías de formación seleccionadas</a:t>
            </a:r>
            <a:endParaRPr lang="es-ES" dirty="0"/>
          </a:p>
          <a:p>
            <a:pPr lvl="0"/>
            <a:r>
              <a:rPr lang="es-ES"/>
              <a:t>Identificar los pros y los contras de cada una de las metodologías discutidas</a:t>
            </a:r>
            <a:endParaRPr lang="es-ES" dirty="0"/>
          </a:p>
          <a:p>
            <a:pPr lvl="0"/>
            <a:r>
              <a:rPr lang="es-ES"/>
              <a:t>Comprender los desafíos y el trabajo de preparación inherentes a la ejecución de las diferentes metodologías</a:t>
            </a:r>
            <a:endParaRPr lang="es-ES" dirty="0"/>
          </a:p>
          <a:p>
            <a:pPr lvl="0"/>
            <a:r>
              <a:rPr lang="es-ES"/>
              <a:t>Compartir experiencias sobre su uso  </a:t>
            </a:r>
            <a:endParaRPr lang="es-ES" dirty="0"/>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s-ES"/>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46</a:t>
            </a:fld>
            <a:endParaRPr lang="es-ES"/>
          </a:p>
        </p:txBody>
      </p:sp>
    </p:spTree>
    <p:extLst>
      <p:ext uri="{BB962C8B-B14F-4D97-AF65-F5344CB8AC3E}">
        <p14:creationId xmlns:p14="http://schemas.microsoft.com/office/powerpoint/2010/main" val="305029219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49" y="1045654"/>
            <a:ext cx="7886700" cy="1161588"/>
          </a:xfrm>
        </p:spPr>
        <p:txBody>
          <a:bodyPr>
            <a:normAutofit/>
          </a:bodyPr>
          <a:lstStyle/>
          <a:p>
            <a:r>
              <a:rPr lang="es-ES" b="1" dirty="0"/>
              <a:t>¿Qué tipo de estudiante es usted? </a:t>
            </a:r>
            <a:endParaRPr lang="es-ES" dirty="0"/>
          </a:p>
        </p:txBody>
      </p:sp>
      <p:sp>
        <p:nvSpPr>
          <p:cNvPr id="3" name="Content Placeholder 2">
            <a:extLst>
              <a:ext uri="{FF2B5EF4-FFF2-40B4-BE49-F238E27FC236}">
                <a16:creationId xmlns:a16="http://schemas.microsoft.com/office/drawing/2014/main" id="{527FDBCF-89D7-4F46-92AF-3CDFA2BFB2E5}"/>
              </a:ext>
            </a:extLst>
          </p:cNvPr>
          <p:cNvSpPr>
            <a:spLocks noGrp="1"/>
          </p:cNvSpPr>
          <p:nvPr>
            <p:ph idx="1"/>
          </p:nvPr>
        </p:nvSpPr>
        <p:spPr>
          <a:xfrm>
            <a:off x="628649" y="2207242"/>
            <a:ext cx="7886700" cy="4409107"/>
          </a:xfrm>
        </p:spPr>
        <p:txBody>
          <a:bodyPr>
            <a:normAutofit/>
          </a:bodyPr>
          <a:lstStyle/>
          <a:p>
            <a:pPr lvl="0"/>
            <a:r>
              <a:rPr lang="es-ES"/>
              <a:t>Familiarizarse con la pirámide de aprendizaje</a:t>
            </a:r>
            <a:endParaRPr lang="es-ES" dirty="0"/>
          </a:p>
          <a:p>
            <a:pPr lvl="0"/>
            <a:r>
              <a:rPr lang="es-ES"/>
              <a:t>Enumerar los estilos de aprendizaje</a:t>
            </a:r>
            <a:endParaRPr lang="es-ES" dirty="0"/>
          </a:p>
          <a:p>
            <a:pPr lvl="0"/>
            <a:r>
              <a:rPr lang="es-ES"/>
              <a:t>Identificar el propio estilo de aprendizaje</a:t>
            </a:r>
            <a:endParaRPr lang="es-ES" dirty="0"/>
          </a:p>
          <a:p>
            <a:r>
              <a:rPr lang="es-ES"/>
              <a:t>Establecer un vínculo entre el tipo de aprendizaje y los métodos de formación  </a:t>
            </a:r>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s-ES"/>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47</a:t>
            </a:fld>
            <a:endParaRPr lang="es-ES"/>
          </a:p>
        </p:txBody>
      </p:sp>
    </p:spTree>
    <p:extLst>
      <p:ext uri="{BB962C8B-B14F-4D97-AF65-F5344CB8AC3E}">
        <p14:creationId xmlns:p14="http://schemas.microsoft.com/office/powerpoint/2010/main" val="391349961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49" y="1045654"/>
            <a:ext cx="7886700" cy="1161588"/>
          </a:xfrm>
        </p:spPr>
        <p:txBody>
          <a:bodyPr>
            <a:normAutofit/>
          </a:bodyPr>
          <a:lstStyle/>
          <a:p>
            <a:r>
              <a:rPr lang="es-ES" b="1" dirty="0"/>
              <a:t>Sesión de cierre</a:t>
            </a:r>
            <a:endParaRPr lang="es-ES" dirty="0"/>
          </a:p>
        </p:txBody>
      </p:sp>
      <p:sp>
        <p:nvSpPr>
          <p:cNvPr id="3" name="Content Placeholder 2">
            <a:extLst>
              <a:ext uri="{FF2B5EF4-FFF2-40B4-BE49-F238E27FC236}">
                <a16:creationId xmlns:a16="http://schemas.microsoft.com/office/drawing/2014/main" id="{527FDBCF-89D7-4F46-92AF-3CDFA2BFB2E5}"/>
              </a:ext>
            </a:extLst>
          </p:cNvPr>
          <p:cNvSpPr>
            <a:spLocks noGrp="1"/>
          </p:cNvSpPr>
          <p:nvPr>
            <p:ph idx="1"/>
          </p:nvPr>
        </p:nvSpPr>
        <p:spPr>
          <a:xfrm>
            <a:off x="628649" y="2207242"/>
            <a:ext cx="7886700" cy="4409107"/>
          </a:xfrm>
        </p:spPr>
        <p:txBody>
          <a:bodyPr>
            <a:normAutofit/>
          </a:bodyPr>
          <a:lstStyle/>
          <a:p>
            <a:pPr lvl="0"/>
            <a:r>
              <a:rPr lang="es-ES"/>
              <a:t>Enumerar los principales puntos/temas/aspectos presentados y debatidos durante la formación</a:t>
            </a:r>
            <a:endParaRPr lang="es-ES" dirty="0"/>
          </a:p>
          <a:p>
            <a:pPr lvl="0"/>
            <a:r>
              <a:rPr lang="es-ES"/>
              <a:t>Evaluar la calidad de la formación</a:t>
            </a:r>
            <a:endParaRPr lang="es-ES" dirty="0"/>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s-ES"/>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48</a:t>
            </a:fld>
            <a:endParaRPr lang="es-ES"/>
          </a:p>
        </p:txBody>
      </p:sp>
    </p:spTree>
    <p:extLst>
      <p:ext uri="{BB962C8B-B14F-4D97-AF65-F5344CB8AC3E}">
        <p14:creationId xmlns:p14="http://schemas.microsoft.com/office/powerpoint/2010/main" val="276396271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946C0-6E94-8341-91F1-229408F2FA00}"/>
              </a:ext>
            </a:extLst>
          </p:cNvPr>
          <p:cNvSpPr>
            <a:spLocks noGrp="1"/>
          </p:cNvSpPr>
          <p:nvPr>
            <p:ph type="title"/>
          </p:nvPr>
        </p:nvSpPr>
        <p:spPr>
          <a:xfrm>
            <a:off x="854281" y="1876301"/>
            <a:ext cx="7886700" cy="2459750"/>
          </a:xfrm>
        </p:spPr>
        <p:txBody>
          <a:bodyPr>
            <a:normAutofit fontScale="90000"/>
          </a:bodyPr>
          <a:lstStyle/>
          <a:p>
            <a:pPr algn="ctr"/>
            <a:r>
              <a:rPr lang="es-ES" b="1" dirty="0"/>
              <a:t>¡Bien hecho! La formación ha </a:t>
            </a:r>
            <a:r>
              <a:rPr lang="es-ES" b="1"/>
              <a:t>concluido..</a:t>
            </a:r>
            <a:br/>
            <a:br/>
            <a:r>
              <a:rPr lang="es-ES" dirty="0"/>
              <a:t>Disfrute del resto de la jornada </a:t>
            </a:r>
            <a:r>
              <a:rPr lang="en-GB" dirty="0">
                <a:sym typeface="Wingdings" pitchFamily="2" charset="2"/>
              </a:rPr>
              <a:t></a:t>
            </a:r>
            <a:r>
              <a:rPr lang="es-ES" dirty="0"/>
              <a:t>  </a:t>
            </a:r>
          </a:p>
        </p:txBody>
      </p:sp>
      <p:sp>
        <p:nvSpPr>
          <p:cNvPr id="3" name="Date Placeholder 2">
            <a:extLst>
              <a:ext uri="{FF2B5EF4-FFF2-40B4-BE49-F238E27FC236}">
                <a16:creationId xmlns:a16="http://schemas.microsoft.com/office/drawing/2014/main" id="{2DCF829C-7D14-BE46-9D06-7D79123FF023}"/>
              </a:ext>
            </a:extLst>
          </p:cNvPr>
          <p:cNvSpPr>
            <a:spLocks noGrp="1"/>
          </p:cNvSpPr>
          <p:nvPr>
            <p:ph type="dt" sz="half" idx="10"/>
          </p:nvPr>
        </p:nvSpPr>
        <p:spPr/>
        <p:txBody>
          <a:bodyPr/>
          <a:lstStyle/>
          <a:p>
            <a:r>
              <a:rPr lang="es-ES"/>
              <a:t>www.coe.int/cybercrime</a:t>
            </a:r>
          </a:p>
        </p:txBody>
      </p:sp>
      <p:sp>
        <p:nvSpPr>
          <p:cNvPr id="4" name="Slide Number Placeholder 3">
            <a:extLst>
              <a:ext uri="{FF2B5EF4-FFF2-40B4-BE49-F238E27FC236}">
                <a16:creationId xmlns:a16="http://schemas.microsoft.com/office/drawing/2014/main" id="{CE14B28B-8D5C-B749-8F89-8C4B5AC6ADDA}"/>
              </a:ext>
            </a:extLst>
          </p:cNvPr>
          <p:cNvSpPr>
            <a:spLocks noGrp="1"/>
          </p:cNvSpPr>
          <p:nvPr>
            <p:ph type="sldNum" sz="quarter" idx="12"/>
          </p:nvPr>
        </p:nvSpPr>
        <p:spPr/>
        <p:txBody>
          <a:bodyPr/>
          <a:lstStyle/>
          <a:p>
            <a:fld id="{B1D9BA23-6223-4617-9598-728E7A9462B0}" type="slidenum">
              <a:rPr lang="en-GB" smtClean="0"/>
              <a:t>49</a:t>
            </a:fld>
            <a:endParaRPr lang="es-ES"/>
          </a:p>
        </p:txBody>
      </p:sp>
    </p:spTree>
    <p:extLst>
      <p:ext uri="{BB962C8B-B14F-4D97-AF65-F5344CB8AC3E}">
        <p14:creationId xmlns:p14="http://schemas.microsoft.com/office/powerpoint/2010/main" val="39768873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C3C8B5-DACE-47C2-87C2-3F7B86F2C877}"/>
              </a:ext>
            </a:extLst>
          </p:cNvPr>
          <p:cNvSpPr>
            <a:spLocks noGrp="1"/>
          </p:cNvSpPr>
          <p:nvPr>
            <p:ph type="title"/>
          </p:nvPr>
        </p:nvSpPr>
        <p:spPr>
          <a:xfrm>
            <a:off x="628649" y="2746951"/>
            <a:ext cx="7886700" cy="2798826"/>
          </a:xfrm>
        </p:spPr>
        <p:txBody>
          <a:bodyPr>
            <a:normAutofit/>
          </a:bodyPr>
          <a:lstStyle/>
          <a:p>
            <a:pPr algn="ctr"/>
            <a:r>
              <a:rPr lang="es-ES" b="1" dirty="0"/>
              <a:t>Piense como un formador</a:t>
            </a:r>
            <a:br/>
            <a:br/>
            <a:r>
              <a:rPr lang="es-ES" b="1" dirty="0"/>
              <a:t>Sienta como un alumno</a:t>
            </a:r>
            <a:br/>
            <a:endParaRPr lang="es-ES" b="1" dirty="0"/>
          </a:p>
        </p:txBody>
      </p:sp>
      <p:sp>
        <p:nvSpPr>
          <p:cNvPr id="3" name="Date Placeholder 2">
            <a:extLst>
              <a:ext uri="{FF2B5EF4-FFF2-40B4-BE49-F238E27FC236}">
                <a16:creationId xmlns:a16="http://schemas.microsoft.com/office/drawing/2014/main" id="{06D3A2D4-0138-460E-9732-23A77985E41E}"/>
              </a:ext>
            </a:extLst>
          </p:cNvPr>
          <p:cNvSpPr>
            <a:spLocks noGrp="1"/>
          </p:cNvSpPr>
          <p:nvPr>
            <p:ph type="dt" sz="half" idx="10"/>
          </p:nvPr>
        </p:nvSpPr>
        <p:spPr/>
        <p:txBody>
          <a:bodyPr/>
          <a:lstStyle/>
          <a:p>
            <a:r>
              <a:rPr lang="es-ES"/>
              <a:t>www.coe.int/cybercrime</a:t>
            </a:r>
          </a:p>
        </p:txBody>
      </p:sp>
      <p:sp>
        <p:nvSpPr>
          <p:cNvPr id="4" name="Slide Number Placeholder 3">
            <a:extLst>
              <a:ext uri="{FF2B5EF4-FFF2-40B4-BE49-F238E27FC236}">
                <a16:creationId xmlns:a16="http://schemas.microsoft.com/office/drawing/2014/main" id="{AC7F5464-3464-4CF9-B58E-73337C2C97E2}"/>
              </a:ext>
            </a:extLst>
          </p:cNvPr>
          <p:cNvSpPr>
            <a:spLocks noGrp="1"/>
          </p:cNvSpPr>
          <p:nvPr>
            <p:ph type="sldNum" sz="quarter" idx="12"/>
          </p:nvPr>
        </p:nvSpPr>
        <p:spPr/>
        <p:txBody>
          <a:bodyPr/>
          <a:lstStyle/>
          <a:p>
            <a:fld id="{B1D9BA23-6223-4617-9598-728E7A9462B0}" type="slidenum">
              <a:rPr lang="en-GB" smtClean="0"/>
              <a:t>5</a:t>
            </a:fld>
            <a:endParaRPr lang="es-ES"/>
          </a:p>
        </p:txBody>
      </p:sp>
      <p:sp>
        <p:nvSpPr>
          <p:cNvPr id="5" name="TextBox 4">
            <a:extLst>
              <a:ext uri="{FF2B5EF4-FFF2-40B4-BE49-F238E27FC236}">
                <a16:creationId xmlns:a16="http://schemas.microsoft.com/office/drawing/2014/main" id="{5B42A5DA-050F-1D4E-ABC7-E08A57248E84}"/>
              </a:ext>
            </a:extLst>
          </p:cNvPr>
          <p:cNvSpPr txBox="1"/>
          <p:nvPr/>
        </p:nvSpPr>
        <p:spPr>
          <a:xfrm>
            <a:off x="1704109" y="1407746"/>
            <a:ext cx="5082638" cy="707886"/>
          </a:xfrm>
          <a:prstGeom prst="rect">
            <a:avLst/>
          </a:prstGeom>
          <a:noFill/>
        </p:spPr>
        <p:txBody>
          <a:bodyPr wrap="square" rtlCol="0">
            <a:spAutoFit/>
          </a:bodyPr>
          <a:lstStyle/>
          <a:p>
            <a:pPr algn="ctr"/>
            <a:r>
              <a:rPr lang="es-ES" sz="4000" b="1" dirty="0">
                <a:latin typeface="Verdana" panose="020B0604030504040204" pitchFamily="34" charset="0"/>
              </a:rPr>
              <a:t>¿Nuestro lema? </a:t>
            </a:r>
          </a:p>
        </p:txBody>
      </p:sp>
    </p:spTree>
    <p:extLst>
      <p:ext uri="{BB962C8B-B14F-4D97-AF65-F5344CB8AC3E}">
        <p14:creationId xmlns:p14="http://schemas.microsoft.com/office/powerpoint/2010/main" val="32012095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937855-401C-5745-9AE5-0C82720CD339}"/>
              </a:ext>
            </a:extLst>
          </p:cNvPr>
          <p:cNvSpPr>
            <a:spLocks noGrp="1"/>
          </p:cNvSpPr>
          <p:nvPr>
            <p:ph type="title"/>
          </p:nvPr>
        </p:nvSpPr>
        <p:spPr/>
        <p:txBody>
          <a:bodyPr/>
          <a:lstStyle/>
          <a:p>
            <a:r>
              <a:rPr lang="es-ES" b="1" dirty="0"/>
              <a:t>¿Listo?</a:t>
            </a:r>
          </a:p>
        </p:txBody>
      </p:sp>
      <p:sp>
        <p:nvSpPr>
          <p:cNvPr id="3" name="Date Placeholder 2">
            <a:extLst>
              <a:ext uri="{FF2B5EF4-FFF2-40B4-BE49-F238E27FC236}">
                <a16:creationId xmlns:a16="http://schemas.microsoft.com/office/drawing/2014/main" id="{16D3D97B-F807-5045-A94C-B046FA76D73C}"/>
              </a:ext>
            </a:extLst>
          </p:cNvPr>
          <p:cNvSpPr>
            <a:spLocks noGrp="1"/>
          </p:cNvSpPr>
          <p:nvPr>
            <p:ph type="dt" sz="half" idx="10"/>
          </p:nvPr>
        </p:nvSpPr>
        <p:spPr/>
        <p:txBody>
          <a:bodyPr/>
          <a:lstStyle/>
          <a:p>
            <a:r>
              <a:rPr lang="es-ES"/>
              <a:t>www.coe.int/cybercrime</a:t>
            </a:r>
          </a:p>
        </p:txBody>
      </p:sp>
      <p:sp>
        <p:nvSpPr>
          <p:cNvPr id="4" name="Slide Number Placeholder 3">
            <a:extLst>
              <a:ext uri="{FF2B5EF4-FFF2-40B4-BE49-F238E27FC236}">
                <a16:creationId xmlns:a16="http://schemas.microsoft.com/office/drawing/2014/main" id="{D4322F20-2A65-9945-8C0B-301FEA91EA97}"/>
              </a:ext>
            </a:extLst>
          </p:cNvPr>
          <p:cNvSpPr>
            <a:spLocks noGrp="1"/>
          </p:cNvSpPr>
          <p:nvPr>
            <p:ph type="sldNum" sz="quarter" idx="12"/>
          </p:nvPr>
        </p:nvSpPr>
        <p:spPr/>
        <p:txBody>
          <a:bodyPr/>
          <a:lstStyle/>
          <a:p>
            <a:fld id="{B1D9BA23-6223-4617-9598-728E7A9462B0}" type="slidenum">
              <a:rPr lang="en-GB" smtClean="0"/>
              <a:t>6</a:t>
            </a:fld>
            <a:endParaRPr lang="es-ES"/>
          </a:p>
        </p:txBody>
      </p:sp>
      <p:pic>
        <p:nvPicPr>
          <p:cNvPr id="6" name="Picture 5">
            <a:extLst>
              <a:ext uri="{FF2B5EF4-FFF2-40B4-BE49-F238E27FC236}">
                <a16:creationId xmlns:a16="http://schemas.microsoft.com/office/drawing/2014/main" id="{79D7E285-00ED-2B41-8E54-B5280F43EE37}"/>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3170711" y="1783952"/>
            <a:ext cx="5595175" cy="4611007"/>
          </a:xfrm>
          <a:prstGeom prst="rect">
            <a:avLst/>
          </a:prstGeom>
        </p:spPr>
      </p:pic>
    </p:spTree>
    <p:extLst>
      <p:ext uri="{BB962C8B-B14F-4D97-AF65-F5344CB8AC3E}">
        <p14:creationId xmlns:p14="http://schemas.microsoft.com/office/powerpoint/2010/main" val="3754927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49" y="1045654"/>
            <a:ext cx="7886700" cy="1161588"/>
          </a:xfrm>
        </p:spPr>
        <p:txBody>
          <a:bodyPr>
            <a:normAutofit/>
          </a:bodyPr>
          <a:lstStyle/>
          <a:p>
            <a:r>
              <a:rPr lang="es-ES" b="1" dirty="0"/>
              <a:t>La formación perfecta...</a:t>
            </a:r>
            <a:endParaRPr lang="es-ES" dirty="0"/>
          </a:p>
        </p:txBody>
      </p:sp>
      <p:sp>
        <p:nvSpPr>
          <p:cNvPr id="3" name="Content Placeholder 2">
            <a:extLst>
              <a:ext uri="{FF2B5EF4-FFF2-40B4-BE49-F238E27FC236}">
                <a16:creationId xmlns:a16="http://schemas.microsoft.com/office/drawing/2014/main" id="{527FDBCF-89D7-4F46-92AF-3CDFA2BFB2E5}"/>
              </a:ext>
            </a:extLst>
          </p:cNvPr>
          <p:cNvSpPr>
            <a:spLocks noGrp="1"/>
          </p:cNvSpPr>
          <p:nvPr>
            <p:ph idx="1"/>
          </p:nvPr>
        </p:nvSpPr>
        <p:spPr>
          <a:xfrm>
            <a:off x="628649" y="2636322"/>
            <a:ext cx="7886700" cy="3980027"/>
          </a:xfrm>
        </p:spPr>
        <p:txBody>
          <a:bodyPr>
            <a:normAutofit/>
          </a:bodyPr>
          <a:lstStyle/>
          <a:p>
            <a:pPr lvl="0"/>
            <a:r>
              <a:rPr lang="es-ES"/>
              <a:t>Imprescindible </a:t>
            </a:r>
          </a:p>
          <a:p>
            <a:pPr lvl="0"/>
            <a:endParaRPr lang="es-ES" dirty="0"/>
          </a:p>
          <a:p>
            <a:pPr lvl="0"/>
            <a:r>
              <a:rPr lang="es-ES"/>
              <a:t>Bueno tenerla/opcional </a:t>
            </a:r>
          </a:p>
          <a:p>
            <a:pPr lvl="0"/>
            <a:endParaRPr lang="es-ES" dirty="0"/>
          </a:p>
          <a:p>
            <a:pPr lvl="0"/>
            <a:r>
              <a:rPr lang="es-ES"/>
              <a:t>No es buena idea/evitarse</a:t>
            </a:r>
            <a:endParaRPr lang="es-ES" dirty="0"/>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s-ES"/>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7</a:t>
            </a:fld>
            <a:endParaRPr lang="es-ES"/>
          </a:p>
        </p:txBody>
      </p:sp>
    </p:spTree>
    <p:extLst>
      <p:ext uri="{BB962C8B-B14F-4D97-AF65-F5344CB8AC3E}">
        <p14:creationId xmlns:p14="http://schemas.microsoft.com/office/powerpoint/2010/main" val="8490218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49" y="1045654"/>
            <a:ext cx="7886700" cy="1161588"/>
          </a:xfrm>
        </p:spPr>
        <p:txBody>
          <a:bodyPr>
            <a:normAutofit/>
          </a:bodyPr>
          <a:lstStyle/>
          <a:p>
            <a:r>
              <a:rPr lang="es-ES" b="1" dirty="0"/>
              <a:t>La lista debería seguir los objetivos SMART... </a:t>
            </a:r>
            <a:endParaRPr lang="es-ES" dirty="0"/>
          </a:p>
        </p:txBody>
      </p:sp>
      <p:sp>
        <p:nvSpPr>
          <p:cNvPr id="3" name="Content Placeholder 2">
            <a:extLst>
              <a:ext uri="{FF2B5EF4-FFF2-40B4-BE49-F238E27FC236}">
                <a16:creationId xmlns:a16="http://schemas.microsoft.com/office/drawing/2014/main" id="{527FDBCF-89D7-4F46-92AF-3CDFA2BFB2E5}"/>
              </a:ext>
            </a:extLst>
          </p:cNvPr>
          <p:cNvSpPr>
            <a:spLocks noGrp="1"/>
          </p:cNvSpPr>
          <p:nvPr>
            <p:ph idx="1"/>
          </p:nvPr>
        </p:nvSpPr>
        <p:spPr>
          <a:xfrm>
            <a:off x="628649" y="2636322"/>
            <a:ext cx="7886700" cy="3980027"/>
          </a:xfrm>
        </p:spPr>
        <p:txBody>
          <a:bodyPr>
            <a:normAutofit/>
          </a:bodyPr>
          <a:lstStyle/>
          <a:p>
            <a:pPr lvl="0"/>
            <a:r>
              <a:rPr lang="es-ES"/>
              <a:t>Específica </a:t>
            </a:r>
            <a:endParaRPr lang="es-ES" b="1" dirty="0"/>
          </a:p>
          <a:p>
            <a:pPr lvl="0"/>
            <a:r>
              <a:rPr lang="es-ES"/>
              <a:t>Cuantificable</a:t>
            </a:r>
            <a:endParaRPr lang="es-ES" b="1" dirty="0"/>
          </a:p>
          <a:p>
            <a:pPr lvl="0"/>
            <a:r>
              <a:rPr lang="es-ES"/>
              <a:t>Alcanzable (para el público)</a:t>
            </a:r>
            <a:endParaRPr lang="es-ES" b="1" dirty="0"/>
          </a:p>
          <a:p>
            <a:pPr lvl="0"/>
            <a:r>
              <a:rPr lang="es-ES"/>
              <a:t>Pertinente (realista, razonable y con recursos)</a:t>
            </a:r>
            <a:endParaRPr lang="es-ES" b="1" dirty="0"/>
          </a:p>
          <a:p>
            <a:pPr lvl="0"/>
            <a:r>
              <a:rPr lang="es-ES"/>
              <a:t>Puntual (limitada en tiempo/costo) </a:t>
            </a:r>
          </a:p>
          <a:p>
            <a:pPr lvl="0"/>
            <a:endParaRPr lang="es-ES" b="1" dirty="0"/>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s-ES"/>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8</a:t>
            </a:fld>
            <a:endParaRPr lang="es-ES"/>
          </a:p>
        </p:txBody>
      </p:sp>
    </p:spTree>
    <p:extLst>
      <p:ext uri="{BB962C8B-B14F-4D97-AF65-F5344CB8AC3E}">
        <p14:creationId xmlns:p14="http://schemas.microsoft.com/office/powerpoint/2010/main" val="18566643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49" y="1045654"/>
            <a:ext cx="7886700" cy="1161588"/>
          </a:xfrm>
        </p:spPr>
        <p:txBody>
          <a:bodyPr>
            <a:normAutofit/>
          </a:bodyPr>
          <a:lstStyle/>
          <a:p>
            <a:r>
              <a:rPr lang="es-ES" b="1" dirty="0"/>
              <a:t>La lista debería... </a:t>
            </a:r>
            <a:endParaRPr lang="es-ES" dirty="0"/>
          </a:p>
        </p:txBody>
      </p:sp>
      <p:sp>
        <p:nvSpPr>
          <p:cNvPr id="3" name="Content Placeholder 2">
            <a:extLst>
              <a:ext uri="{FF2B5EF4-FFF2-40B4-BE49-F238E27FC236}">
                <a16:creationId xmlns:a16="http://schemas.microsoft.com/office/drawing/2014/main" id="{527FDBCF-89D7-4F46-92AF-3CDFA2BFB2E5}"/>
              </a:ext>
            </a:extLst>
          </p:cNvPr>
          <p:cNvSpPr>
            <a:spLocks noGrp="1"/>
          </p:cNvSpPr>
          <p:nvPr>
            <p:ph idx="1"/>
          </p:nvPr>
        </p:nvSpPr>
        <p:spPr>
          <a:xfrm>
            <a:off x="498764" y="2207242"/>
            <a:ext cx="8016585" cy="4409107"/>
          </a:xfrm>
        </p:spPr>
        <p:txBody>
          <a:bodyPr>
            <a:normAutofit/>
          </a:bodyPr>
          <a:lstStyle/>
          <a:p>
            <a:pPr marL="0" lvl="0" indent="0">
              <a:buNone/>
            </a:pPr>
            <a:r>
              <a:rPr lang="es-ES" dirty="0"/>
              <a:t>La lista debe ser exhaustiva:  </a:t>
            </a:r>
          </a:p>
          <a:p>
            <a:pPr marL="0" lvl="0" indent="0">
              <a:buNone/>
            </a:pPr>
            <a:r>
              <a:rPr lang="en-US" dirty="0"/>
              <a:t>	</a:t>
            </a:r>
            <a:r>
              <a:rPr lang="es-ES" dirty="0"/>
              <a:t>aspectos organizativos  </a:t>
            </a:r>
          </a:p>
          <a:p>
            <a:pPr marL="0" lvl="0" indent="0">
              <a:buNone/>
            </a:pPr>
            <a:r>
              <a:rPr lang="en-US" dirty="0"/>
              <a:t>	</a:t>
            </a:r>
            <a:r>
              <a:rPr lang="es-ES" dirty="0"/>
              <a:t>entorno de formación</a:t>
            </a:r>
          </a:p>
          <a:p>
            <a:pPr marL="0" lvl="0" indent="0">
              <a:buNone/>
            </a:pPr>
            <a:r>
              <a:rPr lang="en-US" dirty="0"/>
              <a:t>	</a:t>
            </a:r>
            <a:r>
              <a:rPr lang="es-ES" dirty="0"/>
              <a:t>cualidades personales de los formadores  </a:t>
            </a:r>
          </a:p>
          <a:p>
            <a:pPr marL="0" lvl="0" indent="0">
              <a:buNone/>
            </a:pPr>
            <a:r>
              <a:rPr lang="en-US" dirty="0"/>
              <a:t>	</a:t>
            </a:r>
            <a:r>
              <a:rPr lang="es-ES" dirty="0"/>
              <a:t>aspectos temáticos  </a:t>
            </a:r>
          </a:p>
          <a:p>
            <a:pPr marL="0" lvl="0" indent="0">
              <a:buNone/>
            </a:pPr>
            <a:r>
              <a:rPr lang="en-US" dirty="0"/>
              <a:t>	</a:t>
            </a:r>
            <a:r>
              <a:rPr lang="es-ES" dirty="0"/>
              <a:t>metodología</a:t>
            </a:r>
          </a:p>
          <a:p>
            <a:pPr marL="0" lvl="0" indent="0">
              <a:buNone/>
            </a:pPr>
            <a:r>
              <a:rPr lang="es-ES" dirty="0"/>
              <a:t>Solo por nombrar algunos...</a:t>
            </a:r>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s-ES"/>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9</a:t>
            </a:fld>
            <a:endParaRPr lang="es-ES"/>
          </a:p>
        </p:txBody>
      </p:sp>
    </p:spTree>
    <p:extLst>
      <p:ext uri="{BB962C8B-B14F-4D97-AF65-F5344CB8AC3E}">
        <p14:creationId xmlns:p14="http://schemas.microsoft.com/office/powerpoint/2010/main" val="371006924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2502</TotalTime>
  <Words>2170</Words>
  <Application>Microsoft Office PowerPoint</Application>
  <PresentationFormat>On-screen Show (4:3)</PresentationFormat>
  <Paragraphs>310</Paragraphs>
  <Slides>49</Slides>
  <Notes>18</Notes>
  <HiddenSlides>0</HiddenSlides>
  <MMClips>2</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49</vt:i4>
      </vt:variant>
    </vt:vector>
  </HeadingPairs>
  <TitlesOfParts>
    <vt:vector size="55" baseType="lpstr">
      <vt:lpstr>Arial</vt:lpstr>
      <vt:lpstr>Calibri</vt:lpstr>
      <vt:lpstr>Century Gothic</vt:lpstr>
      <vt:lpstr>Verdana</vt:lpstr>
      <vt:lpstr>Wingdings</vt:lpstr>
      <vt:lpstr>Office Theme</vt:lpstr>
      <vt:lpstr>El arte de aprender y formar</vt:lpstr>
      <vt:lpstr>PowerPoint Presentation</vt:lpstr>
      <vt:lpstr>PowerPoint Presentation</vt:lpstr>
      <vt:lpstr>Mis expectativas como formador</vt:lpstr>
      <vt:lpstr>Piense como un formador  Sienta como un alumno </vt:lpstr>
      <vt:lpstr>¿Listo?</vt:lpstr>
      <vt:lpstr>La formación perfecta...</vt:lpstr>
      <vt:lpstr>La lista debería seguir los objetivos SMART... </vt:lpstr>
      <vt:lpstr>La lista debería... </vt:lpstr>
      <vt:lpstr>La andragogía y los fundamentos de la educación de adultos</vt:lpstr>
      <vt:lpstr>Empecemos por lo más básico...</vt:lpstr>
      <vt:lpstr>¿Qué se entiende por aprender?</vt:lpstr>
      <vt:lpstr>¿Qué se entiende por aprender?</vt:lpstr>
      <vt:lpstr>Los supuestos de Malcom Knowles</vt:lpstr>
      <vt:lpstr>Elementos fundamentales</vt:lpstr>
      <vt:lpstr>Supuestos sobre el aprendizaje de los adultos</vt:lpstr>
      <vt:lpstr>Supuestos sobre el aprendizaje de los adultos</vt:lpstr>
      <vt:lpstr>Leyes del aprendizaje</vt:lpstr>
      <vt:lpstr>PowerPoint Presentation</vt:lpstr>
      <vt:lpstr>PowerPoint Presentation</vt:lpstr>
      <vt:lpstr>Teoría de David Kolb</vt:lpstr>
      <vt:lpstr>PowerPoint Presentation</vt:lpstr>
      <vt:lpstr>PowerPoint Presentation</vt:lpstr>
      <vt:lpstr>Retención de material de formación</vt:lpstr>
      <vt:lpstr>PowerPoint Presentation</vt:lpstr>
      <vt:lpstr>Estilos de aprendizaje</vt:lpstr>
      <vt:lpstr>PowerPoint Presentation</vt:lpstr>
      <vt:lpstr>Activos</vt:lpstr>
      <vt:lpstr>Activos</vt:lpstr>
      <vt:lpstr>Teóricos</vt:lpstr>
      <vt:lpstr>Teóricos</vt:lpstr>
      <vt:lpstr>Teóricos</vt:lpstr>
      <vt:lpstr>Pragmáticos</vt:lpstr>
      <vt:lpstr>Pragmáticos</vt:lpstr>
      <vt:lpstr>Reflexivos</vt:lpstr>
      <vt:lpstr>Reflexivos</vt:lpstr>
      <vt:lpstr>Reflexivos</vt:lpstr>
      <vt:lpstr>Empáticos </vt:lpstr>
      <vt:lpstr>Revisión de los objetivos de aprendizaje</vt:lpstr>
      <vt:lpstr>Sesión introductoria</vt:lpstr>
      <vt:lpstr>PowerPoint Presentation</vt:lpstr>
      <vt:lpstr>Su formación perfecta</vt:lpstr>
      <vt:lpstr>Su formación perfecta</vt:lpstr>
      <vt:lpstr>La andragogía y los principios de la educación de adultos </vt:lpstr>
      <vt:lpstr>La andragogía y los principios de la educación de adultos </vt:lpstr>
      <vt:lpstr>Métodos de formación </vt:lpstr>
      <vt:lpstr>¿Qué tipo de estudiante es usted? </vt:lpstr>
      <vt:lpstr>Sesión de cierre</vt:lpstr>
      <vt:lpstr>¡Bien hecho! La formación ha concluido..  Disfrute del resto de la jornada 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ELEFTERESCU Ana</dc:creator>
  <cp:lastModifiedBy>JONES Ashley</cp:lastModifiedBy>
  <cp:revision>45</cp:revision>
  <dcterms:created xsi:type="dcterms:W3CDTF">2019-11-14T14:27:48Z</dcterms:created>
  <dcterms:modified xsi:type="dcterms:W3CDTF">2022-05-03T13:46:34Z</dcterms:modified>
</cp:coreProperties>
</file>