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4.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46"/>
  </p:notesMasterIdLst>
  <p:sldIdLst>
    <p:sldId id="256" r:id="rId2"/>
    <p:sldId id="395" r:id="rId3"/>
    <p:sldId id="409" r:id="rId4"/>
    <p:sldId id="411" r:id="rId5"/>
    <p:sldId id="412" r:id="rId6"/>
    <p:sldId id="413" r:id="rId7"/>
    <p:sldId id="414" r:id="rId8"/>
    <p:sldId id="394" r:id="rId9"/>
    <p:sldId id="418" r:id="rId10"/>
    <p:sldId id="427" r:id="rId11"/>
    <p:sldId id="416" r:id="rId12"/>
    <p:sldId id="417" r:id="rId13"/>
    <p:sldId id="419" r:id="rId14"/>
    <p:sldId id="420" r:id="rId15"/>
    <p:sldId id="421" r:id="rId16"/>
    <p:sldId id="410" r:id="rId17"/>
    <p:sldId id="422" r:id="rId18"/>
    <p:sldId id="423" r:id="rId19"/>
    <p:sldId id="408" r:id="rId20"/>
    <p:sldId id="325" r:id="rId21"/>
    <p:sldId id="326" r:id="rId22"/>
    <p:sldId id="328" r:id="rId23"/>
    <p:sldId id="327" r:id="rId24"/>
    <p:sldId id="333" r:id="rId25"/>
    <p:sldId id="329" r:id="rId26"/>
    <p:sldId id="330" r:id="rId27"/>
    <p:sldId id="331" r:id="rId28"/>
    <p:sldId id="332" r:id="rId29"/>
    <p:sldId id="396" r:id="rId30"/>
    <p:sldId id="397" r:id="rId31"/>
    <p:sldId id="398" r:id="rId32"/>
    <p:sldId id="403" r:id="rId33"/>
    <p:sldId id="425" r:id="rId34"/>
    <p:sldId id="401" r:id="rId35"/>
    <p:sldId id="426" r:id="rId36"/>
    <p:sldId id="400" r:id="rId37"/>
    <p:sldId id="399" r:id="rId38"/>
    <p:sldId id="404" r:id="rId39"/>
    <p:sldId id="424" r:id="rId40"/>
    <p:sldId id="405" r:id="rId41"/>
    <p:sldId id="406" r:id="rId42"/>
    <p:sldId id="407" r:id="rId43"/>
    <p:sldId id="258" r:id="rId44"/>
    <p:sldId id="263"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GARI Alexandra-Adina" initials="AA" lastIdx="11" clrIdx="0">
    <p:extLst>
      <p:ext uri="{19B8F6BF-5375-455C-9EA6-DF929625EA0E}">
        <p15:presenceInfo xmlns:p15="http://schemas.microsoft.com/office/powerpoint/2012/main" userId="S::Alexandra-Adina.ASGARI@coe.int::b91d9e0c-03ac-4547-b341-d9dfac6e6513" providerId="AD"/>
      </p:ext>
    </p:extLst>
  </p:cmAuthor>
  <p:cmAuthor id="2" name="STROE Catalina" initials="SC" lastIdx="1" clrIdx="1">
    <p:extLst>
      <p:ext uri="{19B8F6BF-5375-455C-9EA6-DF929625EA0E}">
        <p15:presenceInfo xmlns:p15="http://schemas.microsoft.com/office/powerpoint/2012/main" userId="S::Catalina.STROE@coe.int::d2295c1a-46ce-4619-b968-ddf341b3930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4299F"/>
    <a:srgbClr val="2F61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84" autoAdjust="0"/>
    <p:restoredTop sz="47940" autoAdjust="0"/>
  </p:normalViewPr>
  <p:slideViewPr>
    <p:cSldViewPr snapToGrid="0">
      <p:cViewPr varScale="1">
        <p:scale>
          <a:sx n="51" d="100"/>
          <a:sy n="51" d="100"/>
        </p:scale>
        <p:origin x="1356" y="60"/>
      </p:cViewPr>
      <p:guideLst/>
    </p:cSldViewPr>
  </p:slideViewPr>
  <p:notesTextViewPr>
    <p:cViewPr>
      <p:scale>
        <a:sx n="1" d="1"/>
        <a:sy n="1" d="1"/>
      </p:scale>
      <p:origin x="0" y="0"/>
    </p:cViewPr>
  </p:notesTextViewPr>
  <p:notesViewPr>
    <p:cSldViewPr snapToGrid="0">
      <p:cViewPr varScale="1">
        <p:scale>
          <a:sx n="87" d="100"/>
          <a:sy n="87" d="100"/>
        </p:scale>
        <p:origin x="3904"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5-06T17:51:58.354" idx="1">
    <p:pos x="10" y="10"/>
    <p:text>Background and formatting</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5-06T17:57:09.414" idx="8">
    <p:pos x="10" y="10"/>
    <p:text>First phrase continued from mid phrase ended previous slide.</p:text>
    <p:extLst>
      <p:ext uri="{C676402C-5697-4E1C-873F-D02D1690AC5C}">
        <p15:threadingInfo xmlns:p15="http://schemas.microsoft.com/office/powerpoint/2012/main" timeZoneBias="-180"/>
      </p:ext>
    </p:extLst>
  </p:cm>
  <p:cm authorId="1" dt="2021-05-06T17:57:38.528" idx="9">
    <p:pos x="146" y="146"/>
    <p:text>Background and formatting.</p:text>
    <p:extLst>
      <p:ext uri="{C676402C-5697-4E1C-873F-D02D1690AC5C}">
        <p15:threadingInfo xmlns:p15="http://schemas.microsoft.com/office/powerpoint/2012/main" timeZoneBias="-180"/>
      </p:ext>
    </p:extLst>
  </p:cm>
  <p:cm authorId="2" dt="2021-05-20T18:21:53.283" idx="1">
    <p:pos x="282" y="282"/>
    <p:text>Consider shorting the words on the slides and add them in notes</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5-06T17:58:02.613" idx="10">
    <p:pos x="10" y="10"/>
    <p:text>Background and formatting.</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5-06T17:58:33.460" idx="11">
    <p:pos x="4531" y="90"/>
    <p:text>Consider resizing?</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000204-F48F-4689-AF79-DED0031B4B8C}" type="datetimeFigureOut">
              <a:rPr lang="en-GB" smtClean="0"/>
              <a:t>02/05/2022</a:t>
            </a:fld>
            <a:endParaRPr lang="es-E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6C4C16-745E-490D-ACBE-B1C8B174D5AA}" type="slidenum">
              <a:rPr lang="en-GB" smtClean="0"/>
              <a:t>‹#›</a:t>
            </a:fld>
            <a:endParaRPr lang="es-ES"/>
          </a:p>
        </p:txBody>
      </p:sp>
    </p:spTree>
    <p:extLst>
      <p:ext uri="{BB962C8B-B14F-4D97-AF65-F5344CB8AC3E}">
        <p14:creationId xmlns:p14="http://schemas.microsoft.com/office/powerpoint/2010/main" val="2724671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2</a:t>
            </a:fld>
            <a:endParaRPr lang="es-ES"/>
          </a:p>
        </p:txBody>
      </p:sp>
    </p:spTree>
    <p:extLst>
      <p:ext uri="{BB962C8B-B14F-4D97-AF65-F5344CB8AC3E}">
        <p14:creationId xmlns:p14="http://schemas.microsoft.com/office/powerpoint/2010/main" val="2890472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11</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r>
              <a:rPr lang="es-ES"/>
              <a:t>Recuerde que debe presentar esta diapositiva mediante un enfoque que no se utilizaría en una formación (tono de voz monótono, sin contacto visual, leyendo simplemente la diapositiva cuando estando sentado frente al ordenador...)</a:t>
            </a:r>
          </a:p>
        </p:txBody>
      </p:sp>
    </p:spTree>
    <p:extLst>
      <p:ext uri="{BB962C8B-B14F-4D97-AF65-F5344CB8AC3E}">
        <p14:creationId xmlns:p14="http://schemas.microsoft.com/office/powerpoint/2010/main" val="2371290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12</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r>
              <a:rPr lang="es-ES"/>
              <a:t>Realice una sesión de lluvia de ideas para cumplir las reglas de oro que acaba de presentar. Registre los resultados en el rotafolio: recuerde que, al escribir, siempre debe dar la espalda al público, en particular cuando se dirija a este hablándole.  </a:t>
            </a:r>
          </a:p>
        </p:txBody>
      </p:sp>
    </p:spTree>
    <p:extLst>
      <p:ext uri="{BB962C8B-B14F-4D97-AF65-F5344CB8AC3E}">
        <p14:creationId xmlns:p14="http://schemas.microsoft.com/office/powerpoint/2010/main" val="3965780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13</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r>
              <a:rPr lang="es-ES"/>
              <a:t>En caso de que el ejercicio de lluvia de ideas no cubra estos temas </a:t>
            </a:r>
          </a:p>
        </p:txBody>
      </p:sp>
    </p:spTree>
    <p:extLst>
      <p:ext uri="{BB962C8B-B14F-4D97-AF65-F5344CB8AC3E}">
        <p14:creationId xmlns:p14="http://schemas.microsoft.com/office/powerpoint/2010/main" val="2788274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14</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604802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15</a:t>
            </a:fld>
            <a:endParaRPr lang="es-ES"/>
          </a:p>
        </p:txBody>
      </p:sp>
    </p:spTree>
    <p:extLst>
      <p:ext uri="{BB962C8B-B14F-4D97-AF65-F5344CB8AC3E}">
        <p14:creationId xmlns:p14="http://schemas.microsoft.com/office/powerpoint/2010/main" val="24436770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16</a:t>
            </a:fld>
            <a:endParaRPr lang="es-ES"/>
          </a:p>
        </p:txBody>
      </p:sp>
    </p:spTree>
    <p:extLst>
      <p:ext uri="{BB962C8B-B14F-4D97-AF65-F5344CB8AC3E}">
        <p14:creationId xmlns:p14="http://schemas.microsoft.com/office/powerpoint/2010/main" val="3834685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17</a:t>
            </a:fld>
            <a:endParaRPr lang="es-ES"/>
          </a:p>
        </p:txBody>
      </p:sp>
    </p:spTree>
    <p:extLst>
      <p:ext uri="{BB962C8B-B14F-4D97-AF65-F5344CB8AC3E}">
        <p14:creationId xmlns:p14="http://schemas.microsoft.com/office/powerpoint/2010/main" val="977942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18</a:t>
            </a:fld>
            <a:endParaRPr lang="es-ES"/>
          </a:p>
        </p:txBody>
      </p:sp>
    </p:spTree>
    <p:extLst>
      <p:ext uri="{BB962C8B-B14F-4D97-AF65-F5344CB8AC3E}">
        <p14:creationId xmlns:p14="http://schemas.microsoft.com/office/powerpoint/2010/main" val="3938204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19</a:t>
            </a:fld>
            <a:endParaRPr lang="es-ES"/>
          </a:p>
        </p:txBody>
      </p:sp>
    </p:spTree>
    <p:extLst>
      <p:ext uri="{BB962C8B-B14F-4D97-AF65-F5344CB8AC3E}">
        <p14:creationId xmlns:p14="http://schemas.microsoft.com/office/powerpoint/2010/main" val="637346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21</a:t>
            </a:fld>
            <a:endParaRPr lang="es-ES"/>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s-ES" sz="1200" kern="1200" dirty="0">
                <a:solidFill>
                  <a:schemeClr val="tx1"/>
                </a:solidFill>
                <a:effectLst/>
                <a:latin typeface="Arial" charset="0"/>
              </a:rPr>
              <a:t>Comentarios</a:t>
            </a:r>
          </a:p>
          <a:p>
            <a:r>
              <a:rPr lang="es-ES" sz="1200" kern="1200" dirty="0">
                <a:solidFill>
                  <a:schemeClr val="tx1"/>
                </a:solidFill>
                <a:effectLst/>
                <a:latin typeface="Arial" charset="0"/>
              </a:rPr>
              <a:t>•¿Por qué los comentarios?</a:t>
            </a:r>
          </a:p>
          <a:p>
            <a:r>
              <a:rPr lang="es-ES" sz="1200" kern="1200" dirty="0">
                <a:solidFill>
                  <a:schemeClr val="tx1"/>
                </a:solidFill>
                <a:effectLst/>
                <a:latin typeface="Arial" charset="0"/>
              </a:rPr>
              <a:t>–Para mejorar y desarrollarse</a:t>
            </a:r>
          </a:p>
          <a:p>
            <a:r>
              <a:rPr lang="es-ES" sz="1200" kern="1200" dirty="0">
                <a:solidFill>
                  <a:schemeClr val="tx1"/>
                </a:solidFill>
                <a:effectLst/>
                <a:latin typeface="Arial" charset="0"/>
              </a:rPr>
              <a:t>•¿Cuándo?</a:t>
            </a:r>
          </a:p>
          <a:p>
            <a:r>
              <a:rPr lang="es-ES" sz="1200" kern="1200" dirty="0">
                <a:solidFill>
                  <a:schemeClr val="tx1"/>
                </a:solidFill>
                <a:effectLst/>
                <a:latin typeface="Arial" charset="0"/>
              </a:rPr>
              <a:t>–Tan pronto como sea posible</a:t>
            </a:r>
          </a:p>
          <a:p>
            <a:r>
              <a:rPr lang="es-ES" sz="1200" kern="1200" dirty="0">
                <a:solidFill>
                  <a:schemeClr val="tx1"/>
                </a:solidFill>
                <a:effectLst/>
                <a:latin typeface="Arial" charset="0"/>
              </a:rPr>
              <a:t>•¿De qué tipo?</a:t>
            </a:r>
          </a:p>
          <a:p>
            <a:r>
              <a:rPr lang="es-ES" sz="1200" kern="1200" dirty="0">
                <a:solidFill>
                  <a:schemeClr val="tx1"/>
                </a:solidFill>
                <a:effectLst/>
                <a:latin typeface="Arial" charset="0"/>
              </a:rPr>
              <a:t>-La mayoría deben ser positivos</a:t>
            </a:r>
            <a:r>
              <a:rPr lang="en-US" sz="1200" kern="1200" dirty="0">
                <a:solidFill>
                  <a:schemeClr val="tx1"/>
                </a:solidFill>
                <a:effectLst/>
                <a:latin typeface="Arial" charset="0"/>
              </a:rPr>
              <a:t>
</a:t>
            </a:r>
            <a:br/>
            <a:endParaRPr/>
          </a:p>
          <a:p>
            <a:r>
              <a:rPr lang="es-ES" sz="1200" kern="1200" dirty="0">
                <a:solidFill>
                  <a:schemeClr val="tx1"/>
                </a:solidFill>
                <a:effectLst/>
                <a:latin typeface="Arial" charset="0"/>
              </a:rPr>
              <a:t>-¿Cómo se pueden proporcionar comentarios negativos?</a:t>
            </a:r>
            <a:r>
              <a:rPr lang="en-US" sz="1200" kern="1200" dirty="0">
                <a:solidFill>
                  <a:schemeClr val="tx1"/>
                </a:solidFill>
                <a:effectLst/>
                <a:latin typeface="Arial" charset="0"/>
              </a:rPr>
              <a:t>
</a:t>
            </a:r>
            <a:br/>
            <a:endParaRPr/>
          </a:p>
          <a:p>
            <a:r>
              <a:rPr lang="es-ES" sz="1200" kern="1200" dirty="0">
                <a:solidFill>
                  <a:schemeClr val="tx1"/>
                </a:solidFill>
                <a:effectLst/>
                <a:latin typeface="Arial" charset="0"/>
              </a:rPr>
              <a:t>-Positivos y luego negativos y luego positivos (sándwich)</a:t>
            </a:r>
          </a:p>
          <a:p>
            <a:r>
              <a:rPr lang="es-ES" sz="1200" kern="1200" dirty="0">
                <a:solidFill>
                  <a:schemeClr val="tx1"/>
                </a:solidFill>
                <a:effectLst/>
                <a:latin typeface="Arial" charset="0"/>
              </a:rPr>
              <a:t>En esta diapositiva se presentan las razones por las que se deben proporcionar comentarios, cuándo se deben proporcionar y el formato que deben adoptar. </a:t>
            </a:r>
            <a:endParaRPr lang="es-ES" sz="1000" b="1" u="sng" dirty="0"/>
          </a:p>
          <a:p>
            <a:pPr marL="152400" indent="-152400" eaLnBrk="1" hangingPunct="1"/>
            <a:endParaRPr lang="es-ES" sz="1000" b="1" u="sng" dirty="0"/>
          </a:p>
          <a:p>
            <a:pPr marL="152400" indent="-152400" eaLnBrk="1" hangingPunct="1"/>
            <a:endParaRPr lang="es-ES" sz="1000" b="1" u="sng" dirty="0"/>
          </a:p>
          <a:p>
            <a:pPr marL="152400" indent="-152400" eaLnBrk="1" hangingPunct="1"/>
            <a:endParaRPr lang="es-ES" sz="1000" b="1" u="sng" dirty="0"/>
          </a:p>
          <a:p>
            <a:pPr marL="152400" indent="-152400" eaLnBrk="1" hangingPunct="1"/>
            <a:r>
              <a:rPr lang="es-ES" sz="1000" b="1" u="sng" dirty="0"/>
              <a:t>Material:</a:t>
            </a:r>
            <a:r>
              <a:rPr lang="es-ES" sz="1000" b="1" dirty="0"/>
              <a:t>  Ejercicios</a:t>
            </a:r>
            <a:r>
              <a:rPr lang="es-ES"/>
              <a:t> </a:t>
            </a:r>
            <a:endParaRPr lang="es-ES" sz="1000" b="1" dirty="0"/>
          </a:p>
          <a:p>
            <a:pPr marL="152400" indent="-152400" eaLnBrk="1" hangingPunct="1"/>
            <a:endParaRPr lang="es-ES" sz="1000" b="1" dirty="0"/>
          </a:p>
          <a:p>
            <a:pPr marL="152400" indent="-152400" eaLnBrk="1" hangingPunct="1"/>
            <a:r>
              <a:rPr lang="es-ES" sz="1000" b="1" dirty="0"/>
              <a:t>Instrucciones para los estudiantes:</a:t>
            </a:r>
          </a:p>
          <a:p>
            <a:pPr marL="152400" indent="-152400" eaLnBrk="1" hangingPunct="1">
              <a:buFontTx/>
              <a:buChar char="•"/>
            </a:pPr>
            <a:r>
              <a:rPr lang="es-ES" sz="1000" dirty="0"/>
              <a:t>Póngase de pie y mire al grupo cuando le toque participar en el ejercicio</a:t>
            </a:r>
          </a:p>
          <a:p>
            <a:pPr marL="152400" indent="-152400" eaLnBrk="1" hangingPunct="1">
              <a:buFontTx/>
              <a:buChar char="•"/>
            </a:pPr>
            <a:r>
              <a:rPr lang="es-ES" sz="1000" dirty="0"/>
              <a:t>Cuanto más se dedique a los ejercicios, mayor será el beneficio que obtenga</a:t>
            </a:r>
          </a:p>
          <a:p>
            <a:pPr marL="152400" indent="-152400" eaLnBrk="1" hangingPunct="1">
              <a:buFontTx/>
              <a:buChar char="•"/>
            </a:pPr>
            <a:r>
              <a:rPr lang="es-ES" sz="1000" dirty="0"/>
              <a:t>Proporcione comentarios que sean honestos, respetuosos y útiles  </a:t>
            </a:r>
          </a:p>
          <a:p>
            <a:pPr marL="152400" indent="-152400" eaLnBrk="1" hangingPunct="1">
              <a:buFontTx/>
              <a:buChar char="•"/>
            </a:pPr>
            <a:r>
              <a:rPr lang="es-ES" sz="1000" dirty="0"/>
              <a:t>Diga al grupo si está utilizando una técnica particular (contacto visual, etc.) para que puedan proporcionarle los comentarios específicos al respecto </a:t>
            </a:r>
          </a:p>
          <a:p>
            <a:pPr marL="152400" indent="-152400" eaLnBrk="1" hangingPunct="1">
              <a:buFontTx/>
              <a:buChar char="•"/>
            </a:pPr>
            <a:r>
              <a:rPr lang="es-ES" sz="1000" dirty="0"/>
              <a:t>Pregunte si hay dudas</a:t>
            </a:r>
          </a:p>
          <a:p>
            <a:pPr marL="152400" indent="-152400" eaLnBrk="1" hangingPunct="1">
              <a:buFontTx/>
              <a:buChar char="•"/>
            </a:pPr>
            <a:r>
              <a:rPr lang="es-ES" sz="1000" dirty="0"/>
              <a:t>¡Diviértase!</a:t>
            </a:r>
          </a:p>
          <a:p>
            <a:pPr marL="152400" indent="-152400" eaLnBrk="1" hangingPunct="1"/>
            <a:endParaRPr lang="es-ES" sz="1000" dirty="0"/>
          </a:p>
          <a:p>
            <a:pPr marL="152400" indent="-152400" eaLnBrk="1" hangingPunct="1"/>
            <a:r>
              <a:rPr lang="es-ES" sz="1000" b="1" i="1" u="sng" dirty="0"/>
              <a:t>Siguiente diapositiva</a:t>
            </a:r>
            <a:r>
              <a:rPr lang="es-ES" sz="1000" b="1" dirty="0"/>
              <a:t>: Introducción a los ejercicios de inflexión de voz (</a:t>
            </a:r>
            <a:r>
              <a:rPr lang="es-ES" sz="1000" b="1" i="1" dirty="0"/>
              <a:t>luego vuelva a esta diapositiva</a:t>
            </a:r>
            <a:r>
              <a:rPr lang="es-ES" sz="1000" b="1" dirty="0"/>
              <a:t>)</a:t>
            </a:r>
          </a:p>
          <a:p>
            <a:pPr marL="152400" indent="-152400" eaLnBrk="1" hangingPunct="1"/>
            <a:endParaRPr lang="es-ES" sz="1000" b="1" i="1" dirty="0"/>
          </a:p>
          <a:p>
            <a:pPr marL="152400" indent="-152400" eaLnBrk="1" hangingPunct="1"/>
            <a:r>
              <a:rPr lang="es-ES" sz="1000" b="1" dirty="0"/>
              <a:t>Introducción a la técnica de contacto visual:    </a:t>
            </a:r>
          </a:p>
          <a:p>
            <a:pPr marL="152400" indent="-152400" eaLnBrk="1" hangingPunct="1">
              <a:buFontTx/>
              <a:buChar char="•"/>
            </a:pPr>
            <a:r>
              <a:rPr lang="es-ES"/>
              <a:t>tenga en cuenta las diferencias culturales </a:t>
            </a:r>
            <a:r>
              <a:rPr lang="es-ES" sz="1000" dirty="0"/>
              <a:t> </a:t>
            </a:r>
          </a:p>
          <a:p>
            <a:pPr marL="152400" indent="-152400" eaLnBrk="1" hangingPunct="1">
              <a:buFontTx/>
              <a:buChar char="•"/>
            </a:pPr>
            <a:r>
              <a:rPr lang="es-ES" sz="1000" dirty="0"/>
              <a:t>no mire fijamente</a:t>
            </a:r>
          </a:p>
          <a:p>
            <a:pPr marL="152400" indent="-152400" eaLnBrk="1" hangingPunct="1">
              <a:buFontTx/>
              <a:buChar char="•"/>
            </a:pPr>
            <a:r>
              <a:rPr lang="es-ES" sz="1000" dirty="0"/>
              <a:t>muévase; actúe como si tuviera una conversación con cada persona</a:t>
            </a:r>
          </a:p>
          <a:p>
            <a:pPr marL="152400" indent="-152400" eaLnBrk="1" hangingPunct="1">
              <a:buFontTx/>
              <a:buChar char="•"/>
            </a:pPr>
            <a:r>
              <a:rPr lang="es-ES" sz="1000" dirty="0"/>
              <a:t>acuérdese de las personas que se encuentran fuera de su rango natural (por ejemplo, las situadas en los extremos derecho e izquierdo)</a:t>
            </a:r>
          </a:p>
          <a:p>
            <a:pPr marL="152400" indent="-152400" eaLnBrk="1" hangingPunct="1">
              <a:buFontTx/>
              <a:buChar char="•"/>
            </a:pPr>
            <a:r>
              <a:rPr lang="es-ES" sz="1000" dirty="0"/>
              <a:t>no cree un patrón </a:t>
            </a:r>
          </a:p>
          <a:p>
            <a:pPr marL="152400" indent="-152400" eaLnBrk="1" hangingPunct="1">
              <a:buFontTx/>
              <a:buChar char="•"/>
            </a:pPr>
            <a:r>
              <a:rPr lang="es-ES" sz="1000" dirty="0"/>
              <a:t>SONRÍA</a:t>
            </a:r>
          </a:p>
          <a:p>
            <a:pPr marL="152400" indent="-152400" eaLnBrk="1" hangingPunct="1"/>
            <a:endParaRPr lang="es-ES" sz="1000" dirty="0"/>
          </a:p>
          <a:p>
            <a:pPr marL="152400" indent="-152400" eaLnBrk="1" hangingPunct="1"/>
            <a:r>
              <a:rPr lang="es-ES" b="1"/>
              <a:t>Introducción al comportamiento no verbal - Explicación de una historia:</a:t>
            </a:r>
          </a:p>
          <a:p>
            <a:pPr marL="152400" indent="-152400" eaLnBrk="1" hangingPunct="1">
              <a:buFontTx/>
              <a:buChar char="•"/>
            </a:pPr>
            <a:r>
              <a:rPr lang="es-ES" sz="1000" dirty="0"/>
              <a:t>Está en un cóctel y no conoce a nadie.  Ve a un pequeño grupo de personas y únase a él.  Empieza a contar una experiencia personal que le ha ocurrido recientemente y se das cuenta de que todos los miembros del grupo están interesados en usted y en la historia.   ¿Qué comportamientos muestran?</a:t>
            </a:r>
          </a:p>
          <a:p>
            <a:pPr marL="152400" indent="-152400" eaLnBrk="1" hangingPunct="1">
              <a:buFontTx/>
              <a:buChar char="•"/>
            </a:pPr>
            <a:r>
              <a:rPr lang="es-ES" sz="1000" dirty="0"/>
              <a:t>Está muy satisfecho consigo mismo por las buenas vibraciones que has recibido de la historia que ha contado.  Tan satisfecho que se dirige a otro grupo y comienza a contar la misma historia.   Esta vez se da cuenta de que todos los miembros del grupo no están interesados en usted ni en la historia.  ¿Qué comportamientos muestran?</a:t>
            </a:r>
          </a:p>
          <a:p>
            <a:pPr marL="152400" indent="-152400" eaLnBrk="1" hangingPunct="1"/>
            <a:endParaRPr lang="es-ES" sz="1000" b="1" u="sng" dirty="0"/>
          </a:p>
          <a:p>
            <a:pPr marL="152400" indent="-152400" eaLnBrk="1" hangingPunct="1"/>
            <a:r>
              <a:rPr lang="es-ES" sz="1000" b="1" dirty="0"/>
              <a:t>Comportamiento no verbal:  </a:t>
            </a:r>
            <a:r>
              <a:rPr lang="es-ES" sz="1000" dirty="0"/>
              <a:t>Abordar el uso de los gestos, el lenguaje corporal, etc.  Si el tiempo lo permite, debatir cómo mantener el interés del grupo; cómo reconocer cuando alguien no está interesado, etc.</a:t>
            </a:r>
            <a:endParaRPr lang="es-ES" sz="1000" i="1" dirty="0"/>
          </a:p>
          <a:p>
            <a:pPr marL="152400" indent="-152400" eaLnBrk="1" hangingPunct="1"/>
            <a:endParaRPr lang="es-ES" sz="1000" i="1" dirty="0"/>
          </a:p>
          <a:p>
            <a:pPr marL="152400" indent="-152400" eaLnBrk="1" hangingPunct="1"/>
            <a:endParaRPr lang="es-ES" sz="1000" dirty="0"/>
          </a:p>
          <a:p>
            <a:pPr marL="152400" indent="-152400" eaLnBrk="1" hangingPunct="1"/>
            <a:endParaRPr lang="es-ES" sz="1000" b="1" u="sng" dirty="0"/>
          </a:p>
          <a:p>
            <a:pPr marL="152400" indent="-152400" eaLnBrk="1" hangingPunct="1"/>
            <a:endParaRPr lang="es-ES" sz="1000" b="1" dirty="0"/>
          </a:p>
          <a:p>
            <a:pPr marL="152400" indent="-152400" eaLnBrk="1" hangingPunct="1"/>
            <a:endParaRPr lang="es-ES" sz="1000" dirty="0"/>
          </a:p>
          <a:p>
            <a:pPr marL="152400" indent="-152400" eaLnBrk="1" hangingPunct="1"/>
            <a:endParaRPr lang="es-ES" sz="1000" b="1" u="sng" dirty="0"/>
          </a:p>
          <a:p>
            <a:pPr marL="152400" indent="-152400" eaLnBrk="1" hangingPunct="1"/>
            <a:endParaRPr lang="es-ES" sz="1000" dirty="0"/>
          </a:p>
          <a:p>
            <a:pPr marL="152400" indent="-152400" eaLnBrk="1" hangingPunct="1"/>
            <a:endParaRPr lang="es-ES" sz="1000" dirty="0"/>
          </a:p>
          <a:p>
            <a:pPr marL="152400" indent="-152400" eaLnBrk="1" hangingPunct="1"/>
            <a:endParaRPr lang="es-ES" sz="1000" dirty="0"/>
          </a:p>
          <a:p>
            <a:pPr marL="152400" indent="-152400" eaLnBrk="1" hangingPunct="1"/>
            <a:endParaRPr lang="es-ES" sz="10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3</a:t>
            </a:fld>
            <a:endParaRPr lang="es-ES"/>
          </a:p>
        </p:txBody>
      </p:sp>
    </p:spTree>
    <p:extLst>
      <p:ext uri="{BB962C8B-B14F-4D97-AF65-F5344CB8AC3E}">
        <p14:creationId xmlns:p14="http://schemas.microsoft.com/office/powerpoint/2010/main" val="39492715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22</a:t>
            </a:fld>
            <a:endParaRPr lang="es-ES"/>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Cómo preparar... SÁNDWICH DE CRÍTICA CONSTRUCTIVA</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¡La forma más sabrosa de proporcionar comentarios a un miembro del equipo!</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COMIENCE CON ALGUNAS OBSERVACIONES POSITIVAS SOBRE LA SITUACIÓN EN CUESTIÓN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ELOGIE LOS PUNTOS FUERTES DE LA PERSONA</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HAGA CUMPLIDOS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PROPORCIONE LOS COMENTARIOS CRÍTICOS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RECUERDE A LA PERSONA SUS PUNTOS FUERTES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DÉ LAS GRACIAS, OFREZCA SU APOYO EN LAS ÁREAS DE MEJORA Y TERMINE CON UNA NOTA POSITIVA</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23</a:t>
            </a:fld>
            <a:endParaRPr lang="es-ES"/>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es-ES" sz="1200" kern="1200" dirty="0">
                <a:solidFill>
                  <a:schemeClr val="tx1"/>
                </a:solidFill>
                <a:effectLst/>
                <a:latin typeface="Arial" charset="0"/>
              </a:rPr>
              <a:t>Los comentarios eficaces son...</a:t>
            </a:r>
          </a:p>
          <a:p>
            <a:pPr marL="171450" lvl="0" indent="-171450">
              <a:buFont typeface="Arial"/>
              <a:buChar char="•"/>
            </a:pPr>
            <a:r>
              <a:rPr lang="es-ES" sz="1200" kern="1200" dirty="0">
                <a:solidFill>
                  <a:schemeClr val="tx1"/>
                </a:solidFill>
                <a:effectLst/>
                <a:latin typeface="Arial" charset="0"/>
              </a:rPr>
              <a:t>Puntuales</a:t>
            </a:r>
          </a:p>
          <a:p>
            <a:pPr marL="171450" lvl="0" indent="-171450">
              <a:buFont typeface="Arial"/>
              <a:buChar char="•"/>
            </a:pPr>
            <a:r>
              <a:rPr lang="es-ES" sz="1200" kern="1200" dirty="0">
                <a:solidFill>
                  <a:schemeClr val="tx1"/>
                </a:solidFill>
                <a:effectLst/>
                <a:latin typeface="Arial" charset="0"/>
              </a:rPr>
              <a:t>Específicos</a:t>
            </a:r>
          </a:p>
          <a:p>
            <a:pPr marL="171450" lvl="0" indent="-171450">
              <a:buFont typeface="Arial"/>
              <a:buChar char="•"/>
            </a:pPr>
            <a:r>
              <a:rPr lang="es-ES" sz="1200" kern="1200" dirty="0">
                <a:solidFill>
                  <a:schemeClr val="tx1"/>
                </a:solidFill>
                <a:effectLst/>
                <a:latin typeface="Arial" charset="0"/>
              </a:rPr>
              <a:t>Descriptivos</a:t>
            </a:r>
          </a:p>
          <a:p>
            <a:pPr marL="171450" lvl="0" indent="-171450">
              <a:buFont typeface="Arial"/>
              <a:buChar char="•"/>
            </a:pPr>
            <a:r>
              <a:rPr lang="es-ES" sz="1200" kern="1200" dirty="0">
                <a:solidFill>
                  <a:schemeClr val="tx1"/>
                </a:solidFill>
                <a:effectLst/>
                <a:latin typeface="Arial" charset="0"/>
              </a:rPr>
              <a:t>Pertinentes</a:t>
            </a:r>
          </a:p>
          <a:p>
            <a:pPr marL="171450" lvl="0" indent="-171450">
              <a:buFont typeface="Arial"/>
              <a:buChar char="•"/>
            </a:pPr>
            <a:r>
              <a:rPr lang="es-ES" sz="1200" kern="1200" dirty="0">
                <a:solidFill>
                  <a:schemeClr val="tx1"/>
                </a:solidFill>
                <a:effectLst/>
                <a:latin typeface="Arial" charset="0"/>
              </a:rPr>
              <a:t>Útiles</a:t>
            </a:r>
          </a:p>
          <a:p>
            <a:pPr marL="171450" lvl="0" indent="-171450">
              <a:buFont typeface="Arial"/>
              <a:buChar char="•"/>
            </a:pPr>
            <a:r>
              <a:rPr lang="es-ES" sz="1200" kern="1200" dirty="0">
                <a:solidFill>
                  <a:schemeClr val="tx1"/>
                </a:solidFill>
                <a:effectLst/>
                <a:latin typeface="Arial" charset="0"/>
              </a:rPr>
              <a:t>Realistas </a:t>
            </a:r>
          </a:p>
          <a:p>
            <a:r>
              <a:rPr lang="es-ES" sz="1200" kern="1200" dirty="0">
                <a:solidFill>
                  <a:schemeClr val="tx1"/>
                </a:solidFill>
                <a:effectLst/>
                <a:latin typeface="Arial" charset="0"/>
              </a:rPr>
              <a:t>Estas seis categorías deben debatirse en el aula y el formador debe guiar a los delegados sobre cómo interpretar y poner en práctica cada una de ellas. </a:t>
            </a:r>
            <a:r>
              <a:rPr lang="es-ES"/>
              <a:t> </a:t>
            </a:r>
            <a:endParaRPr lang="es-ES" sz="10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24</a:t>
            </a:fld>
            <a:endParaRPr lang="es-ES"/>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152400" indent="-152400" eaLnBrk="1" hangingPunct="1"/>
            <a:endParaRPr lang="en-GB" sz="1000" dirty="0"/>
          </a:p>
        </p:txBody>
      </p:sp>
    </p:spTree>
    <p:extLst>
      <p:ext uri="{BB962C8B-B14F-4D97-AF65-F5344CB8AC3E}">
        <p14:creationId xmlns:p14="http://schemas.microsoft.com/office/powerpoint/2010/main" val="4132029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25</a:t>
            </a:fld>
            <a:endParaRPr lang="es-ES"/>
          </a:p>
        </p:txBody>
      </p:sp>
    </p:spTree>
    <p:extLst>
      <p:ext uri="{BB962C8B-B14F-4D97-AF65-F5344CB8AC3E}">
        <p14:creationId xmlns:p14="http://schemas.microsoft.com/office/powerpoint/2010/main" val="755103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26</a:t>
            </a:fld>
            <a:endParaRPr lang="es-ES"/>
          </a:p>
        </p:txBody>
      </p:sp>
    </p:spTree>
    <p:extLst>
      <p:ext uri="{BB962C8B-B14F-4D97-AF65-F5344CB8AC3E}">
        <p14:creationId xmlns:p14="http://schemas.microsoft.com/office/powerpoint/2010/main" val="1930275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4</a:t>
            </a:fld>
            <a:endParaRPr lang="es-ES"/>
          </a:p>
        </p:txBody>
      </p:sp>
    </p:spTree>
    <p:extLst>
      <p:ext uri="{BB962C8B-B14F-4D97-AF65-F5344CB8AC3E}">
        <p14:creationId xmlns:p14="http://schemas.microsoft.com/office/powerpoint/2010/main" val="3628043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7CF2A780-E56D-7147-80A6-1352A568A05B}" type="slidenum">
              <a:rPr lang="it-IT" smtClean="0"/>
              <a:t>5</a:t>
            </a:fld>
            <a:endParaRPr lang="es-ES"/>
          </a:p>
        </p:txBody>
      </p:sp>
    </p:spTree>
    <p:extLst>
      <p:ext uri="{BB962C8B-B14F-4D97-AF65-F5344CB8AC3E}">
        <p14:creationId xmlns:p14="http://schemas.microsoft.com/office/powerpoint/2010/main" val="3359242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r>
              <a:rPr lang="it-IT" dirty="0"/>
              <a:t>Evaluación</a:t>
            </a:r>
          </a:p>
          <a:p>
            <a:r>
              <a:rPr lang="it-IT" dirty="0"/>
              <a:t>Síntesis</a:t>
            </a:r>
          </a:p>
          <a:p>
            <a:r>
              <a:rPr lang="it-IT" dirty="0"/>
              <a:t>Análisis</a:t>
            </a:r>
          </a:p>
          <a:p>
            <a:r>
              <a:rPr lang="it-IT" dirty="0"/>
              <a:t>Aplicación</a:t>
            </a:r>
          </a:p>
          <a:p>
            <a:r>
              <a:rPr lang="it-IT" dirty="0"/>
              <a:t>Comprensión</a:t>
            </a:r>
          </a:p>
          <a:p>
            <a:r>
              <a:rPr lang="it-IT" dirty="0"/>
              <a:t>Conocimiento</a:t>
            </a:r>
          </a:p>
        </p:txBody>
      </p:sp>
      <p:sp>
        <p:nvSpPr>
          <p:cNvPr id="4" name="Segnaposto numero diapositiva 3"/>
          <p:cNvSpPr>
            <a:spLocks noGrp="1"/>
          </p:cNvSpPr>
          <p:nvPr>
            <p:ph type="sldNum" sz="quarter" idx="10"/>
          </p:nvPr>
        </p:nvSpPr>
        <p:spPr/>
        <p:txBody>
          <a:bodyPr/>
          <a:lstStyle/>
          <a:p>
            <a:fld id="{7CF2A780-E56D-7147-80A6-1352A568A05B}" type="slidenum">
              <a:rPr lang="it-IT" smtClean="0"/>
              <a:t>6</a:t>
            </a:fld>
            <a:endParaRPr lang="es-ES"/>
          </a:p>
        </p:txBody>
      </p:sp>
    </p:spTree>
    <p:extLst>
      <p:ext uri="{BB962C8B-B14F-4D97-AF65-F5344CB8AC3E}">
        <p14:creationId xmlns:p14="http://schemas.microsoft.com/office/powerpoint/2010/main" val="4269418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457450" y="323850"/>
            <a:ext cx="1727200" cy="1295400"/>
          </a:xfrm>
        </p:spPr>
      </p:sp>
      <p:sp>
        <p:nvSpPr>
          <p:cNvPr id="3" name="Segnaposto note 2"/>
          <p:cNvSpPr>
            <a:spLocks noGrp="1"/>
          </p:cNvSpPr>
          <p:nvPr>
            <p:ph type="body" idx="1"/>
          </p:nvPr>
        </p:nvSpPr>
        <p:spPr/>
        <p:txBody>
          <a:bodyPr/>
          <a:lstStyle/>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CONOCIMIENTO</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definir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repetir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registrar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listar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recordar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nombrar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relacionar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subrayar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COMPRENSIÓN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traducir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reafirmar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discutir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describir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reconocer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explicar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expresar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identificar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localizar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notificar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revisar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decir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APLICACIÓN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interpretar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aplicar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emplear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usar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demostrar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dramatizar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practicar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ilustrar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operar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programar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esbozar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ANÁLISIS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distinguir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analizar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diferenciar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valorar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calcular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experimentar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probar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comparar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contrastar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criticar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diagramar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inspeccionar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debatir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cuestionar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relacionar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resolver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examinar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categorizar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SINTESIS</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componer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planificar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proponer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diseñar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formular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arreglar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ensamblar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recoger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construir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crear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establecer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organizar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gestionar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preparar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EVALUACIÓN</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evaluar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juzgar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evaluar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calificar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comparar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revisar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evaluar</a:t>
            </a:r>
          </a:p>
          <a:p>
            <a:pPr>
              <a:lnSpc>
                <a:spcPct val="107000"/>
              </a:lnSpc>
              <a:spcAft>
                <a:spcPts val="800"/>
              </a:spcAft>
            </a:pPr>
            <a:r>
              <a:rPr lang="es-ES" sz="1800" dirty="0">
                <a:effectLst/>
                <a:latin typeface="Calibri" panose="020F0502020204030204" pitchFamily="34" charset="0"/>
                <a:ea typeface="Calibri" panose="020F0502020204030204" pitchFamily="34" charset="0"/>
                <a:cs typeface="Times New Roman" panose="02020603050405020304" pitchFamily="18" charset="0"/>
              </a:rPr>
              <a:t>estimar</a:t>
            </a:r>
          </a:p>
        </p:txBody>
      </p:sp>
      <p:sp>
        <p:nvSpPr>
          <p:cNvPr id="4" name="Segnaposto numero diapositiva 3"/>
          <p:cNvSpPr>
            <a:spLocks noGrp="1"/>
          </p:cNvSpPr>
          <p:nvPr>
            <p:ph type="sldNum" sz="quarter" idx="10"/>
          </p:nvPr>
        </p:nvSpPr>
        <p:spPr/>
        <p:txBody>
          <a:bodyPr/>
          <a:lstStyle/>
          <a:p>
            <a:fld id="{7CF2A780-E56D-7147-80A6-1352A568A05B}" type="slidenum">
              <a:rPr lang="it-IT" smtClean="0"/>
              <a:t>7</a:t>
            </a:fld>
            <a:endParaRPr lang="es-ES"/>
          </a:p>
        </p:txBody>
      </p:sp>
    </p:spTree>
    <p:extLst>
      <p:ext uri="{BB962C8B-B14F-4D97-AF65-F5344CB8AC3E}">
        <p14:creationId xmlns:p14="http://schemas.microsoft.com/office/powerpoint/2010/main" val="535890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8</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9</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r>
              <a:rPr lang="es-ES"/>
              <a:t>Las diapositivas de 9 a 14 están redactadas de forma caótica e incorrecta a propósito, ya que se utilizarán para dar ejemplos de errores los formadores cometen de forma habitual (a menudo de buena fe, con la intención de proporcionar la mayor cantidad de información posible). Evidentemente son exagerados y va a ser bastante hacer un seguimiento de ellos.  De hecho, puede que solo utilice algunos. Su uso, sin embargo, es funcional para estimular una reacción por parte del público y analizar esta sensación para que puedan apreciar la repercusión que tienen las técnicas de impartición erróneas en el ambiente de aprendizaje.  Recuerde que, además de las diapositivas, habrá que tener en cuenta otros factores (por ejemplo, el entorno de la sala, la luz, la distancia y el tamaño de la pantalla...)</a:t>
            </a:r>
          </a:p>
        </p:txBody>
      </p:sp>
    </p:spTree>
    <p:extLst>
      <p:ext uri="{BB962C8B-B14F-4D97-AF65-F5344CB8AC3E}">
        <p14:creationId xmlns:p14="http://schemas.microsoft.com/office/powerpoint/2010/main" val="32267254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4C2A33-3A77-1543-AB5F-C31EA74F4E70}" type="slidenum">
              <a:rPr lang="en-GB"/>
              <a:pPr/>
              <a:t>10</a:t>
            </a:fld>
            <a:endParaRPr lang="es-ES"/>
          </a:p>
        </p:txBody>
      </p:sp>
      <p:sp>
        <p:nvSpPr>
          <p:cNvPr id="121858" name="Rectangle 2"/>
          <p:cNvSpPr>
            <a:spLocks noGrp="1" noRot="1" noChangeAspect="1" noChangeArrowheads="1" noTextEdit="1"/>
          </p:cNvSpPr>
          <p:nvPr>
            <p:ph type="sldImg"/>
          </p:nvPr>
        </p:nvSpPr>
        <p:spPr>
          <a:xfrm>
            <a:off x="2457450" y="323850"/>
            <a:ext cx="1727200" cy="1295400"/>
          </a:xfrm>
          <a:ln/>
          <a:extLst>
            <a:ext uri="{FAA26D3D-D897-4be2-8F04-BA451C77F1D7}">
              <ma14:placeholderFlag xmlns:ma14="http://schemas.microsoft.com/office/mac/drawingml/2011/main" xmlns:mc="http://schemas.openxmlformats.org/markup-compatibility/2006"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val="1"/>
            </a:ext>
          </a:extLst>
        </p:spPr>
      </p:sp>
      <p:sp>
        <p:nvSpPr>
          <p:cNvPr id="121859" name="Rectangle 3"/>
          <p:cNvSpPr>
            <a:spLocks noGrp="1" noChangeArrowheads="1"/>
          </p:cNvSpPr>
          <p:nvPr>
            <p:ph type="body" idx="1"/>
          </p:nvPr>
        </p:nvSpPr>
        <p:spPr/>
        <p:txBody>
          <a:bodyPr/>
          <a:lstStyle/>
          <a:p>
            <a:endParaRPr lang="en-US" dirty="0"/>
          </a:p>
          <a:p>
            <a:endParaRPr lang="en-US" dirty="0"/>
          </a:p>
        </p:txBody>
      </p:sp>
    </p:spTree>
    <p:extLst>
      <p:ext uri="{BB962C8B-B14F-4D97-AF65-F5344CB8AC3E}">
        <p14:creationId xmlns:p14="http://schemas.microsoft.com/office/powerpoint/2010/main" val="499847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96220"/>
            <a:ext cx="7772400" cy="1655763"/>
          </a:xfrm>
        </p:spPr>
        <p:txBody>
          <a:bodyPr anchor="b">
            <a:normAutofit/>
          </a:bodyPr>
          <a:lstStyle>
            <a:lvl1pPr algn="ctr">
              <a:defRPr sz="5400"/>
            </a:lvl1pPr>
          </a:lstStyle>
          <a:p>
            <a:r>
              <a:rPr lang="en-US" dirty="0"/>
              <a:t>Click to edit Master title style</a:t>
            </a:r>
          </a:p>
        </p:txBody>
      </p:sp>
      <p:sp>
        <p:nvSpPr>
          <p:cNvPr id="3" name="Subtitle 2"/>
          <p:cNvSpPr>
            <a:spLocks noGrp="1"/>
          </p:cNvSpPr>
          <p:nvPr>
            <p:ph type="subTitle" idx="1"/>
          </p:nvPr>
        </p:nvSpPr>
        <p:spPr>
          <a:xfrm>
            <a:off x="1143000" y="3596125"/>
            <a:ext cx="6858000" cy="1250198"/>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pic>
        <p:nvPicPr>
          <p:cNvPr id="7" name="Picture 6">
            <a:extLst>
              <a:ext uri="{FF2B5EF4-FFF2-40B4-BE49-F238E27FC236}">
                <a16:creationId xmlns:a16="http://schemas.microsoft.com/office/drawing/2014/main" id="{400053B1-04E2-412B-A90B-92581A80CC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26295" y="5295064"/>
            <a:ext cx="5691410" cy="954157"/>
          </a:xfrm>
          <a:prstGeom prst="rect">
            <a:avLst/>
          </a:prstGeom>
        </p:spPr>
      </p:pic>
    </p:spTree>
    <p:extLst>
      <p:ext uri="{BB962C8B-B14F-4D97-AF65-F5344CB8AC3E}">
        <p14:creationId xmlns:p14="http://schemas.microsoft.com/office/powerpoint/2010/main" val="1632837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925816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normAutofit/>
          </a:bodyPr>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www.coe.int/cybercrime</a:t>
            </a:r>
          </a:p>
        </p:txBody>
      </p:sp>
      <p:sp>
        <p:nvSpPr>
          <p:cNvPr id="6" name="Slide Number Placeholder 5"/>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093736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454441"/>
            <a:ext cx="3886200" cy="37225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454441"/>
            <a:ext cx="3886200" cy="3722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238362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0316" y="1039528"/>
            <a:ext cx="7886700" cy="101372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02773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26080"/>
            <a:ext cx="3868340"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202773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926080"/>
            <a:ext cx="3887391" cy="3465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www.coe.int/cybercrime</a:t>
            </a:r>
            <a:endParaRPr lang="en-GB" dirty="0"/>
          </a:p>
        </p:txBody>
      </p:sp>
      <p:sp>
        <p:nvSpPr>
          <p:cNvPr id="9" name="Slide Number Placeholder 8"/>
          <p:cNvSpPr>
            <a:spLocks noGrp="1"/>
          </p:cNvSpPr>
          <p:nvPr>
            <p:ph type="sldNum" sz="quarter" idx="12"/>
          </p:nvPr>
        </p:nvSpPr>
        <p:spPr/>
        <p:txBody>
          <a:bodyPr/>
          <a:lstStyle/>
          <a:p>
            <a:fld id="{B1D9BA23-6223-4617-9598-728E7A9462B0}" type="slidenum">
              <a:rPr lang="en-GB" smtClean="0"/>
              <a:pPr/>
              <a:t>‹#›</a:t>
            </a:fld>
            <a:endParaRPr lang="en-GB"/>
          </a:p>
        </p:txBody>
      </p:sp>
    </p:spTree>
    <p:extLst>
      <p:ext uri="{BB962C8B-B14F-4D97-AF65-F5344CB8AC3E}">
        <p14:creationId xmlns:p14="http://schemas.microsoft.com/office/powerpoint/2010/main" val="3499322781"/>
      </p:ext>
    </p:extLst>
  </p:cSld>
  <p:clrMapOvr>
    <a:masterClrMapping/>
  </p:clrMapOvr>
  <p:hf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www.coe.int/cybercrime</a:t>
            </a:r>
          </a:p>
        </p:txBody>
      </p:sp>
      <p:sp>
        <p:nvSpPr>
          <p:cNvPr id="5" name="Slide Number Placeholder 4"/>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587627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www.coe.int/cybercrime</a:t>
            </a:r>
          </a:p>
        </p:txBody>
      </p:sp>
      <p:sp>
        <p:nvSpPr>
          <p:cNvPr id="4" name="Slide Number Placeholder 3"/>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283957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459" y="1145406"/>
            <a:ext cx="2949178" cy="1222409"/>
          </a:xfrm>
        </p:spPr>
        <p:txBody>
          <a:bodyPr anchor="b">
            <a:noAutofit/>
          </a:bodyPr>
          <a:lstStyle>
            <a:lvl1pPr>
              <a:defRPr sz="2800"/>
            </a:lvl1pPr>
          </a:lstStyle>
          <a:p>
            <a:r>
              <a:rPr lang="en-US" dirty="0"/>
              <a:t>Click to edit Master title style</a:t>
            </a:r>
          </a:p>
        </p:txBody>
      </p:sp>
      <p:sp>
        <p:nvSpPr>
          <p:cNvPr id="3" name="Content Placeholder 2"/>
          <p:cNvSpPr>
            <a:spLocks noGrp="1"/>
          </p:cNvSpPr>
          <p:nvPr>
            <p:ph idx="1"/>
          </p:nvPr>
        </p:nvSpPr>
        <p:spPr>
          <a:xfrm>
            <a:off x="3885009" y="1145406"/>
            <a:ext cx="4629150" cy="51085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7459" y="2473693"/>
            <a:ext cx="2949178" cy="3780306"/>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708977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193533"/>
            <a:ext cx="2949178" cy="1194706"/>
          </a:xfrm>
        </p:spPr>
        <p:txBody>
          <a:bodyPr anchor="b">
            <a:no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93534"/>
            <a:ext cx="4629150" cy="511990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50185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www.coe.int/cybercrime</a:t>
            </a:r>
          </a:p>
        </p:txBody>
      </p:sp>
      <p:sp>
        <p:nvSpPr>
          <p:cNvPr id="7" name="Slide Number Placeholder 6"/>
          <p:cNvSpPr>
            <a:spLocks noGrp="1"/>
          </p:cNvSpPr>
          <p:nvPr>
            <p:ph type="sldNum" sz="quarter" idx="12"/>
          </p:nvPr>
        </p:nvSpPr>
        <p:spPr/>
        <p:txBody>
          <a:bodyPr/>
          <a:lstStyle/>
          <a:p>
            <a:fld id="{B1D9BA23-6223-4617-9598-728E7A9462B0}" type="slidenum">
              <a:rPr lang="en-GB" smtClean="0"/>
              <a:t>‹#›</a:t>
            </a:fld>
            <a:endParaRPr lang="en-GB"/>
          </a:p>
        </p:txBody>
      </p:sp>
    </p:spTree>
    <p:extLst>
      <p:ext uri="{BB962C8B-B14F-4D97-AF65-F5344CB8AC3E}">
        <p14:creationId xmlns:p14="http://schemas.microsoft.com/office/powerpoint/2010/main" val="325882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t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203158"/>
            <a:ext cx="7886700" cy="116158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454441"/>
            <a:ext cx="7886700" cy="372252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a16="http://schemas.microsoft.com/office/drawing/2014/main" id="{C3A2350B-F9F3-476B-9008-ACA7547F402C}"/>
              </a:ext>
            </a:extLst>
          </p:cNvPr>
          <p:cNvSpPr/>
          <p:nvPr userDrawn="1"/>
        </p:nvSpPr>
        <p:spPr>
          <a:xfrm>
            <a:off x="0" y="6511789"/>
            <a:ext cx="9144000" cy="40957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latin typeface="Verdana" panose="020B0604030504040204" pitchFamily="34" charset="0"/>
              <a:ea typeface="Verdana" panose="020B0604030504040204" pitchFamily="34" charset="0"/>
            </a:endParaRPr>
          </a:p>
        </p:txBody>
      </p:sp>
      <p:pic>
        <p:nvPicPr>
          <p:cNvPr id="14" name="Picture 13">
            <a:extLst>
              <a:ext uri="{FF2B5EF4-FFF2-40B4-BE49-F238E27FC236}">
                <a16:creationId xmlns:a16="http://schemas.microsoft.com/office/drawing/2014/main" id="{1FF6E252-CD60-4B07-BD00-910E4255E7ED}"/>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19150"/>
            <a:ext cx="9144000" cy="971550"/>
          </a:xfrm>
          <a:prstGeom prst="rect">
            <a:avLst/>
          </a:prstGeom>
        </p:spPr>
      </p:pic>
      <p:sp>
        <p:nvSpPr>
          <p:cNvPr id="4" name="Date Placeholder 3"/>
          <p:cNvSpPr>
            <a:spLocks noGrp="1"/>
          </p:cNvSpPr>
          <p:nvPr>
            <p:ph type="dt" sz="half" idx="2"/>
          </p:nvPr>
        </p:nvSpPr>
        <p:spPr>
          <a:xfrm>
            <a:off x="628649" y="6531039"/>
            <a:ext cx="2364807" cy="365125"/>
          </a:xfrm>
          <a:prstGeom prst="rect">
            <a:avLst/>
          </a:prstGeom>
        </p:spPr>
        <p:txBody>
          <a:bodyPr vert="horz" lIns="91440" tIns="45720" rIns="91440" bIns="45720" rtlCol="0" anchor="ctr"/>
          <a:lstStyle>
            <a:lvl1pPr algn="l">
              <a:defRPr sz="1200" b="1">
                <a:solidFill>
                  <a:schemeClr val="bg1"/>
                </a:solidFill>
                <a:latin typeface="Verdana" panose="020B0604030504040204" pitchFamily="34" charset="0"/>
                <a:ea typeface="Verdana" panose="020B0604030504040204" pitchFamily="34" charset="0"/>
              </a:defRPr>
            </a:lvl1pPr>
          </a:lstStyle>
          <a:p>
            <a:r>
              <a:rPr lang="en-GB"/>
              <a:t>www.coe.int/cybercrime</a:t>
            </a:r>
            <a:endParaRPr lang="en-GB" dirty="0"/>
          </a:p>
        </p:txBody>
      </p:sp>
      <p:sp>
        <p:nvSpPr>
          <p:cNvPr id="6" name="Slide Number Placeholder 5"/>
          <p:cNvSpPr>
            <a:spLocks noGrp="1"/>
          </p:cNvSpPr>
          <p:nvPr>
            <p:ph type="sldNum" sz="quarter" idx="4"/>
          </p:nvPr>
        </p:nvSpPr>
        <p:spPr>
          <a:xfrm>
            <a:off x="6457950" y="6531039"/>
            <a:ext cx="2057400" cy="365125"/>
          </a:xfrm>
          <a:prstGeom prst="rect">
            <a:avLst/>
          </a:prstGeom>
        </p:spPr>
        <p:txBody>
          <a:bodyPr vert="horz" lIns="91440" tIns="45720" rIns="91440" bIns="45720" rtlCol="0" anchor="ctr"/>
          <a:lstStyle>
            <a:lvl1pPr algn="r">
              <a:defRPr sz="1200" b="1">
                <a:solidFill>
                  <a:schemeClr val="bg1"/>
                </a:solidFill>
                <a:latin typeface="Verdana" panose="020B0604030504040204" pitchFamily="34" charset="0"/>
                <a:ea typeface="Verdana" panose="020B0604030504040204" pitchFamily="34" charset="0"/>
              </a:defRPr>
            </a:lvl1pPr>
          </a:lstStyle>
          <a:p>
            <a:fld id="{B1D9BA23-6223-4617-9598-728E7A9462B0}" type="slidenum">
              <a:rPr lang="en-GB" smtClean="0"/>
              <a:pPr/>
              <a:t>‹#›</a:t>
            </a:fld>
            <a:endParaRPr lang="en-GB"/>
          </a:p>
        </p:txBody>
      </p:sp>
    </p:spTree>
    <p:extLst>
      <p:ext uri="{BB962C8B-B14F-4D97-AF65-F5344CB8AC3E}">
        <p14:creationId xmlns:p14="http://schemas.microsoft.com/office/powerpoint/2010/main" val="298624802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hdr="0" ftr="0"/>
  <p:txStyles>
    <p:titleStyle>
      <a:lvl1pPr algn="l" defTabSz="914400" rtl="0" eaLnBrk="1" latinLnBrk="0" hangingPunct="1">
        <a:lnSpc>
          <a:spcPct val="90000"/>
        </a:lnSpc>
        <a:spcBef>
          <a:spcPct val="0"/>
        </a:spcBef>
        <a:buNone/>
        <a:defRPr sz="4000" kern="1200">
          <a:solidFill>
            <a:schemeClr val="tx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ideo" Target="https://www.youtube.com/embed/pGYKcqzG_7M?feature=oembed" TargetMode="Externa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omments" Target="../comments/commen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online-stopwatch.com/countdown-tim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24BEE-F080-4497-B183-2AA405912103}"/>
              </a:ext>
            </a:extLst>
          </p:cNvPr>
          <p:cNvSpPr>
            <a:spLocks noGrp="1"/>
          </p:cNvSpPr>
          <p:nvPr>
            <p:ph type="ctrTitle"/>
          </p:nvPr>
        </p:nvSpPr>
        <p:spPr/>
        <p:txBody>
          <a:bodyPr/>
          <a:lstStyle/>
          <a:p>
            <a:r>
              <a:rPr lang="es-ES"/>
              <a:t>El arte de aprender y formar</a:t>
            </a:r>
          </a:p>
        </p:txBody>
      </p:sp>
      <p:sp>
        <p:nvSpPr>
          <p:cNvPr id="3" name="Subtitle 2">
            <a:extLst>
              <a:ext uri="{FF2B5EF4-FFF2-40B4-BE49-F238E27FC236}">
                <a16:creationId xmlns:a16="http://schemas.microsoft.com/office/drawing/2014/main" id="{4DA3C767-8F6C-4238-A52C-53F1945DEC21}"/>
              </a:ext>
            </a:extLst>
          </p:cNvPr>
          <p:cNvSpPr>
            <a:spLocks noGrp="1"/>
          </p:cNvSpPr>
          <p:nvPr>
            <p:ph type="subTitle" idx="1"/>
          </p:nvPr>
        </p:nvSpPr>
        <p:spPr/>
        <p:txBody>
          <a:bodyPr/>
          <a:lstStyle/>
          <a:p>
            <a:r>
              <a:rPr lang="es-ES"/>
              <a:t>Nombre del formador</a:t>
            </a:r>
          </a:p>
        </p:txBody>
      </p:sp>
      <p:sp>
        <p:nvSpPr>
          <p:cNvPr id="4" name="Date Placeholder 3">
            <a:extLst>
              <a:ext uri="{FF2B5EF4-FFF2-40B4-BE49-F238E27FC236}">
                <a16:creationId xmlns:a16="http://schemas.microsoft.com/office/drawing/2014/main" id="{9853E9CF-E1AD-4CAB-A3E8-27D4B78A612A}"/>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90D77E1A-6E83-4ECF-810B-CE5090C0F97E}"/>
              </a:ext>
            </a:extLst>
          </p:cNvPr>
          <p:cNvSpPr>
            <a:spLocks noGrp="1"/>
          </p:cNvSpPr>
          <p:nvPr>
            <p:ph type="sldNum" sz="quarter" idx="12"/>
          </p:nvPr>
        </p:nvSpPr>
        <p:spPr/>
        <p:txBody>
          <a:bodyPr/>
          <a:lstStyle/>
          <a:p>
            <a:fld id="{B1D9BA23-6223-4617-9598-728E7A9462B0}" type="slidenum">
              <a:rPr lang="en-GB" smtClean="0"/>
              <a:t>1</a:t>
            </a:fld>
            <a:endParaRPr lang="es-ES"/>
          </a:p>
        </p:txBody>
      </p:sp>
    </p:spTree>
    <p:extLst>
      <p:ext uri="{BB962C8B-B14F-4D97-AF65-F5344CB8AC3E}">
        <p14:creationId xmlns:p14="http://schemas.microsoft.com/office/powerpoint/2010/main" val="369802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460438"/>
            <a:ext cx="8458200" cy="1143000"/>
          </a:xfrm>
        </p:spPr>
        <p:txBody>
          <a:bodyPr>
            <a:normAutofit/>
          </a:bodyPr>
          <a:lstStyle/>
          <a:p>
            <a:pPr marL="762000" indent="-762000"/>
            <a:r>
              <a:rPr lang="es-ES"/>
              <a:t> </a:t>
            </a:r>
            <a:r>
              <a:rPr lang="es-ES" sz="2600" b="1">
                <a:solidFill>
                  <a:srgbClr val="00B0F0"/>
                </a:solidFill>
              </a:rPr>
              <a:t>Impartir una formación – segundo paso </a:t>
            </a:r>
            <a:endParaRPr lang="es-ES" sz="2600" noProof="0" dirty="0">
              <a:solidFill>
                <a:srgbClr val="00B0F0"/>
              </a:solidFill>
            </a:endParaRPr>
          </a:p>
        </p:txBody>
      </p:sp>
      <p:sp>
        <p:nvSpPr>
          <p:cNvPr id="119811" name="Rectangle 3"/>
          <p:cNvSpPr>
            <a:spLocks noGrp="1" noChangeArrowheads="1"/>
          </p:cNvSpPr>
          <p:nvPr>
            <p:ph idx="1"/>
          </p:nvPr>
        </p:nvSpPr>
        <p:spPr>
          <a:xfrm>
            <a:off x="257994" y="1254251"/>
            <a:ext cx="8257356" cy="4349497"/>
          </a:xfrm>
          <a:noFill/>
        </p:spPr>
        <p:txBody>
          <a:bodyPr>
            <a:noAutofit/>
          </a:bodyPr>
          <a:lstStyle/>
          <a:p>
            <a:pPr marL="349250" lvl="1" indent="0">
              <a:buNone/>
            </a:pPr>
            <a:r>
              <a:rPr lang="es-ES" sz="1700" dirty="0">
                <a:solidFill>
                  <a:schemeClr val="accent2">
                    <a:lumMod val="40000"/>
                    <a:lumOff val="60000"/>
                  </a:schemeClr>
                </a:solidFill>
              </a:rPr>
              <a:t>Una vez que se haya hecho una idea sobre quién es su público, es el momento de </a:t>
            </a:r>
            <a:r>
              <a:rPr lang="en-US" sz="1700" dirty="0">
                <a:solidFill>
                  <a:schemeClr val="accent2">
                    <a:lumMod val="40000"/>
                    <a:lumOff val="60000"/>
                  </a:schemeClr>
                </a:solidFill>
              </a:rPr>
              <a:t>
</a:t>
            </a:r>
            <a:br>
              <a:rPr sz="1700" dirty="0"/>
            </a:br>
            <a:r>
              <a:rPr lang="es-ES" sz="1700" dirty="0">
                <a:solidFill>
                  <a:schemeClr val="accent2">
                    <a:lumMod val="40000"/>
                    <a:lumOff val="60000"/>
                  </a:schemeClr>
                </a:solidFill>
              </a:rPr>
              <a:t>de lograr </a:t>
            </a:r>
          </a:p>
          <a:p>
            <a:pPr marL="349250" lvl="1" indent="0">
              <a:buNone/>
            </a:pPr>
            <a:r>
              <a:rPr lang="es-ES" sz="1700" dirty="0">
                <a:solidFill>
                  <a:schemeClr val="accent2">
                    <a:lumMod val="40000"/>
                    <a:lumOff val="60000"/>
                  </a:schemeClr>
                </a:solidFill>
              </a:rPr>
              <a:t>su participación. </a:t>
            </a:r>
          </a:p>
          <a:p>
            <a:pPr marL="349250" lvl="1" indent="0">
              <a:buNone/>
            </a:pPr>
            <a:r>
              <a:rPr lang="es-ES" sz="1700" dirty="0">
                <a:solidFill>
                  <a:schemeClr val="accent2">
                    <a:lumMod val="40000"/>
                    <a:lumOff val="60000"/>
                  </a:schemeClr>
                </a:solidFill>
              </a:rPr>
              <a:t>¿Cómo se hace eso?  </a:t>
            </a:r>
          </a:p>
          <a:p>
            <a:pPr marL="349250" lvl="1" indent="0">
              <a:buNone/>
            </a:pPr>
            <a:r>
              <a:rPr lang="es-ES" sz="1700" dirty="0">
                <a:solidFill>
                  <a:schemeClr val="accent2">
                    <a:lumMod val="40000"/>
                    <a:lumOff val="60000"/>
                  </a:schemeClr>
                </a:solidFill>
              </a:rPr>
              <a:t>Hay diferentes maneras.  </a:t>
            </a:r>
          </a:p>
          <a:p>
            <a:pPr marL="349250" lvl="1" indent="0">
              <a:buNone/>
            </a:pPr>
            <a:r>
              <a:rPr lang="es-ES" sz="1700" dirty="0">
                <a:solidFill>
                  <a:schemeClr val="accent2">
                    <a:lumMod val="40000"/>
                    <a:lumOff val="60000"/>
                  </a:schemeClr>
                </a:solidFill>
              </a:rPr>
              <a:t>Lo que hay que </a:t>
            </a:r>
            <a:r>
              <a:rPr lang="es-ES" sz="1700" dirty="0">
                <a:solidFill>
                  <a:schemeClr val="accent6">
                    <a:lumMod val="75000"/>
                  </a:schemeClr>
                </a:solidFill>
              </a:rPr>
              <a:t>tener en </a:t>
            </a:r>
          </a:p>
          <a:p>
            <a:pPr marL="349250" lvl="1" indent="0">
              <a:buNone/>
            </a:pPr>
            <a:r>
              <a:rPr lang="es-ES" sz="1700" dirty="0">
                <a:solidFill>
                  <a:schemeClr val="accent6">
                    <a:lumMod val="75000"/>
                  </a:schemeClr>
                </a:solidFill>
              </a:rPr>
              <a:t>mente es que cuantas más  </a:t>
            </a:r>
          </a:p>
          <a:p>
            <a:pPr marL="349250" lvl="1" indent="0">
              <a:buNone/>
            </a:pPr>
            <a:r>
              <a:rPr lang="es-ES" sz="1700" dirty="0">
                <a:solidFill>
                  <a:schemeClr val="accent6">
                    <a:lumMod val="75000"/>
                  </a:schemeClr>
                </a:solidFill>
              </a:rPr>
              <a:t>técnicas se utilicen,</a:t>
            </a:r>
          </a:p>
          <a:p>
            <a:pPr marL="349250" lvl="1" indent="0">
              <a:buNone/>
            </a:pPr>
            <a:r>
              <a:rPr lang="es-ES" sz="1700" dirty="0">
                <a:solidFill>
                  <a:schemeClr val="accent6">
                    <a:lumMod val="75000"/>
                  </a:schemeClr>
                </a:solidFill>
              </a:rPr>
              <a:t>más eficaz </a:t>
            </a:r>
          </a:p>
          <a:p>
            <a:pPr marL="349250" lvl="1" indent="0">
              <a:buNone/>
            </a:pPr>
            <a:r>
              <a:rPr lang="es-ES" sz="1700" dirty="0">
                <a:solidFill>
                  <a:schemeClr val="accent6">
                    <a:lumMod val="75000"/>
                  </a:schemeClr>
                </a:solidFill>
              </a:rPr>
              <a:t>será.  </a:t>
            </a:r>
          </a:p>
          <a:p>
            <a:pPr marL="349250" lvl="1" indent="0">
              <a:buNone/>
            </a:pPr>
            <a:r>
              <a:rPr lang="es-ES" sz="1700" dirty="0">
                <a:solidFill>
                  <a:schemeClr val="accent2">
                    <a:lumMod val="40000"/>
                    <a:lumOff val="60000"/>
                  </a:schemeClr>
                </a:solidFill>
              </a:rPr>
              <a:t>Pero ¿a qué técnicas</a:t>
            </a:r>
          </a:p>
          <a:p>
            <a:pPr marL="349250" lvl="1" indent="0">
              <a:buNone/>
            </a:pPr>
            <a:r>
              <a:rPr lang="es-ES" sz="1700" dirty="0">
                <a:solidFill>
                  <a:schemeClr val="accent2">
                    <a:lumMod val="40000"/>
                    <a:lumOff val="60000"/>
                  </a:schemeClr>
                </a:solidFill>
              </a:rPr>
              <a:t>de aprendizaje o formación </a:t>
            </a:r>
          </a:p>
          <a:p>
            <a:pPr marL="349250" lvl="1" indent="0">
              <a:buNone/>
            </a:pPr>
            <a:r>
              <a:rPr lang="es-ES" sz="1700" dirty="0">
                <a:solidFill>
                  <a:schemeClr val="accent2">
                    <a:lumMod val="40000"/>
                    <a:lumOff val="60000"/>
                  </a:schemeClr>
                </a:solidFill>
              </a:rPr>
              <a:t>nos referimos? ¿Y cuáles son  </a:t>
            </a:r>
          </a:p>
          <a:p>
            <a:pPr marL="349250" lvl="1" indent="0">
              <a:buNone/>
            </a:pPr>
            <a:r>
              <a:rPr lang="es-ES" sz="1700" dirty="0">
                <a:solidFill>
                  <a:schemeClr val="accent2">
                    <a:lumMod val="40000"/>
                    <a:lumOff val="60000"/>
                  </a:schemeClr>
                </a:solidFill>
              </a:rPr>
              <a:t>el tipo de actividades y  </a:t>
            </a:r>
          </a:p>
          <a:p>
            <a:pPr marL="349250" lvl="1" indent="0">
              <a:buNone/>
            </a:pPr>
            <a:r>
              <a:rPr lang="es-ES" sz="1700" dirty="0">
                <a:solidFill>
                  <a:schemeClr val="accent2">
                    <a:lumMod val="40000"/>
                    <a:lumOff val="60000"/>
                  </a:schemeClr>
                </a:solidFill>
              </a:rPr>
              <a:t>material de apoyo que  </a:t>
            </a:r>
          </a:p>
          <a:p>
            <a:pPr marL="349250" lvl="1" indent="0">
              <a:buNone/>
            </a:pPr>
            <a:r>
              <a:rPr lang="es-ES" sz="1700" dirty="0">
                <a:solidFill>
                  <a:schemeClr val="accent2">
                    <a:lumMod val="40000"/>
                    <a:lumOff val="60000"/>
                  </a:schemeClr>
                </a:solidFill>
              </a:rPr>
              <a:t>puede utilizar?  </a:t>
            </a:r>
          </a:p>
          <a:p>
            <a:pPr marL="349250" lvl="1" indent="0">
              <a:buNone/>
            </a:pPr>
            <a:endParaRPr lang="es-ES" sz="1700" dirty="0">
              <a:solidFill>
                <a:schemeClr val="accent2">
                  <a:lumMod val="60000"/>
                  <a:lumOff val="40000"/>
                </a:schemeClr>
              </a:solidFill>
            </a:endParaRPr>
          </a:p>
          <a:p>
            <a:pPr marL="806450" lvl="1" indent="-457200"/>
            <a:endParaRPr lang="es-ES" sz="2000" dirty="0">
              <a:solidFill>
                <a:schemeClr val="accent2">
                  <a:lumMod val="40000"/>
                  <a:lumOff val="6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10</a:t>
            </a:fld>
            <a:endParaRPr lang="es-ES"/>
          </a:p>
        </p:txBody>
      </p:sp>
      <p:pic>
        <p:nvPicPr>
          <p:cNvPr id="1026" name="Picture 2" descr="Idea creativa: chiunque può averne una. In Italia costa anche poco">
            <a:extLst>
              <a:ext uri="{FF2B5EF4-FFF2-40B4-BE49-F238E27FC236}">
                <a16:creationId xmlns:a16="http://schemas.microsoft.com/office/drawing/2014/main" id="{7057C04E-C421-6245-8A66-6ECACA3A12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0" y="1603438"/>
            <a:ext cx="5012267" cy="50122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427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ratteristiche e utilizzi delle tecniche di system testing software |  Informatica e Ingegneria Online">
            <a:extLst>
              <a:ext uri="{FF2B5EF4-FFF2-40B4-BE49-F238E27FC236}">
                <a16:creationId xmlns:a16="http://schemas.microsoft.com/office/drawing/2014/main" id="{DE429F84-F763-6F4E-B7AD-BD699FA8D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758744"/>
            <a:ext cx="7943611" cy="4672388"/>
          </a:xfrm>
          <a:prstGeom prst="rect">
            <a:avLst/>
          </a:prstGeom>
          <a:noFill/>
          <a:extLst>
            <a:ext uri="{909E8E84-426E-40DD-AFC4-6F175D3DCCD1}">
              <a14:hiddenFill xmlns:a14="http://schemas.microsoft.com/office/drawing/2010/main">
                <a:solidFill>
                  <a:srgbClr val="FFFFFF"/>
                </a:solidFill>
              </a14:hiddenFill>
            </a:ext>
          </a:extLst>
        </p:spPr>
      </p:pic>
      <p:sp>
        <p:nvSpPr>
          <p:cNvPr id="119810" name="Rectangle 2"/>
          <p:cNvSpPr>
            <a:spLocks noGrp="1" noChangeArrowheads="1"/>
          </p:cNvSpPr>
          <p:nvPr>
            <p:ph type="title"/>
          </p:nvPr>
        </p:nvSpPr>
        <p:spPr>
          <a:xfrm>
            <a:off x="57150" y="773832"/>
            <a:ext cx="8458200" cy="1143000"/>
          </a:xfrm>
        </p:spPr>
        <p:txBody>
          <a:bodyPr/>
          <a:lstStyle/>
          <a:p>
            <a:pPr marL="762000" indent="-762000"/>
            <a:r>
              <a:rPr lang="es-ES"/>
              <a:t> </a:t>
            </a:r>
            <a:r>
              <a:rPr lang="es-ES" b="1" dirty="0">
                <a:solidFill>
                  <a:srgbClr val="00B050"/>
                </a:solidFill>
              </a:rPr>
              <a:t>Las reglas de oro</a:t>
            </a:r>
            <a:endParaRPr lang="es-ES" noProof="0" dirty="0">
              <a:solidFill>
                <a:srgbClr val="00B050"/>
              </a:solidFill>
            </a:endParaRPr>
          </a:p>
        </p:txBody>
      </p:sp>
      <p:sp>
        <p:nvSpPr>
          <p:cNvPr id="119811" name="Rectangle 3"/>
          <p:cNvSpPr>
            <a:spLocks noGrp="1" noChangeArrowheads="1"/>
          </p:cNvSpPr>
          <p:nvPr>
            <p:ph idx="1"/>
          </p:nvPr>
        </p:nvSpPr>
        <p:spPr>
          <a:xfrm>
            <a:off x="467544" y="1916832"/>
            <a:ext cx="7626589" cy="4349497"/>
          </a:xfrm>
          <a:noFill/>
        </p:spPr>
        <p:txBody>
          <a:bodyPr>
            <a:noAutofit/>
          </a:bodyPr>
          <a:lstStyle/>
          <a:p>
            <a:pPr marL="349250" lvl="1" indent="0">
              <a:buNone/>
            </a:pPr>
            <a:r>
              <a:rPr lang="es-ES" sz="1600" dirty="0">
                <a:solidFill>
                  <a:schemeClr val="accent2"/>
                </a:solidFill>
              </a:rPr>
              <a:t>Utilice la mayor cantidad posible de formación práctica. La formación más eficaz utiliza todos los sentidos para influir en el aprendizaje. Demuestre y aplique los puntos de enseñanza para crear una mayor comprensión y conocimiento del tema.</a:t>
            </a:r>
          </a:p>
          <a:p>
            <a:pPr marL="349250" lvl="1" indent="0">
              <a:buNone/>
            </a:pPr>
            <a:endParaRPr lang="es-ES" sz="1600" dirty="0">
              <a:solidFill>
                <a:schemeClr val="accent4">
                  <a:lumMod val="60000"/>
                  <a:lumOff val="40000"/>
                </a:schemeClr>
              </a:solidFill>
            </a:endParaRPr>
          </a:p>
          <a:p>
            <a:pPr marL="349250" lvl="1" indent="0">
              <a:buNone/>
            </a:pPr>
            <a:r>
              <a:rPr lang="es-ES" sz="1600" dirty="0">
                <a:solidFill>
                  <a:schemeClr val="bg1"/>
                </a:solidFill>
              </a:rPr>
              <a:t>Realice test con frecuencia. </a:t>
            </a:r>
            <a:r>
              <a:rPr lang="es-ES" sz="1600" dirty="0">
                <a:solidFill>
                  <a:schemeClr val="accent4">
                    <a:lumMod val="60000"/>
                    <a:lumOff val="40000"/>
                  </a:schemeClr>
                </a:solidFill>
              </a:rPr>
              <a:t>Los test son más eficaces cuando los estudiantes saben que se les van a formular preguntas, porque prestarán mucha atención al material. Los test son una forma objetiva de determinar si la formación logra su objetivo</a:t>
            </a:r>
          </a:p>
          <a:p>
            <a:pPr marL="349250" lvl="1" indent="0">
              <a:buNone/>
            </a:pPr>
            <a:endParaRPr lang="es-ES" sz="1600" noProof="0" dirty="0">
              <a:solidFill>
                <a:schemeClr val="accent4">
                  <a:lumMod val="60000"/>
                  <a:lumOff val="40000"/>
                </a:schemeClr>
              </a:solidFill>
            </a:endParaRPr>
          </a:p>
          <a:p>
            <a:pPr marL="349250" lvl="1" indent="0">
              <a:buNone/>
            </a:pPr>
            <a:r>
              <a:rPr lang="es-ES" sz="1600" noProof="0" dirty="0">
                <a:solidFill>
                  <a:srgbClr val="7030A0"/>
                </a:solidFill>
              </a:rPr>
              <a:t>Implique a los alumnos. </a:t>
            </a:r>
            <a:r>
              <a:rPr lang="es-ES" sz="1600" dirty="0">
                <a:solidFill>
                  <a:srgbClr val="A4299F"/>
                </a:solidFill>
              </a:rPr>
              <a:t>Por ejemplo, pida a los participantes que compartan sus experiencias en relación con el tema de la formación. Muchos alumnos son personal experimentado que tiene información valiosa que aportar. Todos los alumnos sacarán más provecho de las sesiones si escuchan las experiencias de sus compañeros relacionadas con el tema, y no solo los puntos que trate el formador.  Escuchar diferentes voces también contribuye al mantenimiento de las sesiones.</a:t>
            </a:r>
          </a:p>
          <a:p>
            <a:pPr marL="349250" lvl="1" indent="0">
              <a:buNone/>
            </a:pPr>
            <a:endParaRPr lang="es-ES" sz="1600" noProof="0" dirty="0">
              <a:solidFill>
                <a:srgbClr val="00B050"/>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11</a:t>
            </a:fld>
            <a:endParaRPr lang="es-ES"/>
          </a:p>
        </p:txBody>
      </p:sp>
    </p:spTree>
    <p:extLst>
      <p:ext uri="{BB962C8B-B14F-4D97-AF65-F5344CB8AC3E}">
        <p14:creationId xmlns:p14="http://schemas.microsoft.com/office/powerpoint/2010/main" val="1122743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s-ES" noProof="0" dirty="0"/>
              <a:t>Lluvia de ideas</a:t>
            </a:r>
            <a:endParaRPr lang="es-ES" noProof="0" dirty="0">
              <a:solidFill>
                <a:srgbClr val="00B050"/>
              </a:solidFill>
            </a:endParaRPr>
          </a:p>
        </p:txBody>
      </p:sp>
      <p:sp>
        <p:nvSpPr>
          <p:cNvPr id="119811" name="Rectangle 3"/>
          <p:cNvSpPr>
            <a:spLocks noGrp="1" noChangeArrowheads="1"/>
          </p:cNvSpPr>
          <p:nvPr>
            <p:ph idx="1"/>
          </p:nvPr>
        </p:nvSpPr>
        <p:spPr>
          <a:xfrm>
            <a:off x="363372" y="1734671"/>
            <a:ext cx="8257356" cy="4349497"/>
          </a:xfrm>
          <a:noFill/>
        </p:spPr>
        <p:txBody>
          <a:bodyPr>
            <a:noAutofit/>
          </a:bodyPr>
          <a:lstStyle/>
          <a:p>
            <a:pPr marL="349250" lvl="1" indent="0">
              <a:buNone/>
            </a:pPr>
            <a:endParaRPr lang="en-GB" sz="2800" noProof="0" dirty="0">
              <a:solidFill>
                <a:schemeClr val="accent2">
                  <a:lumMod val="60000"/>
                  <a:lumOff val="40000"/>
                </a:schemeClr>
              </a:solidFill>
            </a:endParaRPr>
          </a:p>
        </p:txBody>
      </p:sp>
      <p:pic>
        <p:nvPicPr>
          <p:cNvPr id="3074" name="Picture 2" descr="Workforce Job Skills Training">
            <a:extLst>
              <a:ext uri="{FF2B5EF4-FFF2-40B4-BE49-F238E27FC236}">
                <a16:creationId xmlns:a16="http://schemas.microsoft.com/office/drawing/2014/main" id="{3008E4C1-61CE-2547-BAB0-836198F903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272" y="1693756"/>
            <a:ext cx="7249768" cy="4613488"/>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numero diapositiva 2"/>
          <p:cNvSpPr>
            <a:spLocks noGrp="1"/>
          </p:cNvSpPr>
          <p:nvPr>
            <p:ph type="sldNum" sz="quarter" idx="12"/>
          </p:nvPr>
        </p:nvSpPr>
        <p:spPr/>
        <p:txBody>
          <a:bodyPr/>
          <a:lstStyle/>
          <a:p>
            <a:fld id="{10ECD8D1-89E9-1045-8AF5-1B4F25AE41B0}" type="slidenum">
              <a:rPr lang="it-IT" smtClean="0"/>
              <a:t>12</a:t>
            </a:fld>
            <a:endParaRPr lang="es-ES"/>
          </a:p>
        </p:txBody>
      </p:sp>
    </p:spTree>
    <p:extLst>
      <p:ext uri="{BB962C8B-B14F-4D97-AF65-F5344CB8AC3E}">
        <p14:creationId xmlns:p14="http://schemas.microsoft.com/office/powerpoint/2010/main" val="861841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s-ES"/>
              <a:t> </a:t>
            </a:r>
            <a:r>
              <a:rPr lang="es-ES" b="1" dirty="0">
                <a:solidFill>
                  <a:srgbClr val="00B050"/>
                </a:solidFill>
                <a:latin typeface="APPLE CHANCERY" panose="03020702040506060504" pitchFamily="66" charset="-79"/>
              </a:rPr>
              <a:t>Puntos principales</a:t>
            </a:r>
            <a:endParaRPr lang="es-ES" noProof="0" dirty="0">
              <a:solidFill>
                <a:srgbClr val="00B050"/>
              </a:solidFill>
              <a:latin typeface="Apple Chancery" panose="03020702040506060504" pitchFamily="66" charset="-79"/>
              <a:cs typeface="Apple Chancery" panose="03020702040506060504" pitchFamily="66" charset="-79"/>
            </a:endParaRPr>
          </a:p>
        </p:txBody>
      </p:sp>
      <p:sp>
        <p:nvSpPr>
          <p:cNvPr id="119811" name="Rectangle 3"/>
          <p:cNvSpPr>
            <a:spLocks noGrp="1" noChangeArrowheads="1"/>
          </p:cNvSpPr>
          <p:nvPr>
            <p:ph idx="1"/>
          </p:nvPr>
        </p:nvSpPr>
        <p:spPr>
          <a:xfrm>
            <a:off x="467544" y="1916832"/>
            <a:ext cx="8257356" cy="4349497"/>
          </a:xfrm>
          <a:solidFill>
            <a:schemeClr val="accent6">
              <a:lumMod val="40000"/>
              <a:lumOff val="60000"/>
            </a:schemeClr>
          </a:solidFill>
        </p:spPr>
        <p:txBody>
          <a:bodyPr>
            <a:noAutofit/>
          </a:bodyPr>
          <a:lstStyle/>
          <a:p>
            <a:pPr marL="806450" lvl="1" indent="-457200"/>
            <a:r>
              <a:rPr lang="es-ES" sz="1600" dirty="0">
                <a:solidFill>
                  <a:srgbClr val="0070C0"/>
                </a:solidFill>
              </a:rPr>
              <a:t>Estructure el tiempo de interacción en todas sus sesiones.</a:t>
            </a:r>
          </a:p>
          <a:p>
            <a:pPr marL="806450" lvl="1" indent="-457200"/>
            <a:r>
              <a:rPr lang="es-ES" sz="1600" dirty="0">
                <a:solidFill>
                  <a:srgbClr val="0070C0"/>
                </a:solidFill>
              </a:rPr>
              <a:t>Repita las preguntas antes de responderlas. Con esta práctica se asegura que todos los participantes sepan cuál es la pregunta para que puedan entender la respuesta.</a:t>
            </a:r>
          </a:p>
          <a:p>
            <a:pPr marL="806450" lvl="1" indent="-457200"/>
            <a:r>
              <a:rPr lang="es-ES" sz="1600" dirty="0">
                <a:solidFill>
                  <a:srgbClr val="0070C0"/>
                </a:solidFill>
              </a:rPr>
              <a:t>Analice la sesión sobre la marcha. Esté siempre atento a lo resulta más eficaz. Cuando descubra una nueva técnica o método que encaje con el grupo, tome nota de ello en su material de formación para que pueda incorporarse al esquema de formación que se utilizará en futuras sesiones.  </a:t>
            </a:r>
          </a:p>
          <a:p>
            <a:pPr marL="806450" lvl="1" indent="-457200"/>
            <a:r>
              <a:rPr lang="es-ES" sz="1600" dirty="0">
                <a:solidFill>
                  <a:srgbClr val="0070C0"/>
                </a:solidFill>
              </a:rPr>
              <a:t>Mantenga el enfoque de la sesión en todo momento. Empiece y termine de forma puntual. No retenga a la clase esperando a los que llegan tarde.  Dirija la clase de acuerdo con el programa sin desviarse demasiado.</a:t>
            </a:r>
          </a:p>
          <a:p>
            <a:pPr marL="806450" lvl="1" indent="-457200"/>
            <a:r>
              <a:rPr lang="es-ES" sz="1600" dirty="0">
                <a:solidFill>
                  <a:srgbClr val="0070C0"/>
                </a:solidFill>
              </a:rPr>
              <a:t>Al abrir el debate entre los participantes, es posible que se traten cuestiones pertinentes ajenas a la formación, así que no deje que consuman demasiado tiempo. Pregunte si hay suficiente interés para dedicar una sesión específica a ese tema y vuelva inmediatamente al plan de la lección.</a:t>
            </a:r>
          </a:p>
          <a:p>
            <a:pPr marL="806450" lvl="1" indent="-457200"/>
            <a:endParaRPr lang="es-ES" sz="1800" dirty="0">
              <a:solidFill>
                <a:srgbClr val="0070C0"/>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13</a:t>
            </a:fld>
            <a:endParaRPr lang="es-ES"/>
          </a:p>
        </p:txBody>
      </p:sp>
    </p:spTree>
    <p:extLst>
      <p:ext uri="{BB962C8B-B14F-4D97-AF65-F5344CB8AC3E}">
        <p14:creationId xmlns:p14="http://schemas.microsoft.com/office/powerpoint/2010/main" val="864139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s-ES"/>
              <a:t> </a:t>
            </a:r>
            <a:r>
              <a:rPr lang="es-ES" b="1" dirty="0">
                <a:solidFill>
                  <a:srgbClr val="00B050"/>
                </a:solidFill>
              </a:rPr>
              <a:t>Impartir una formación</a:t>
            </a:r>
            <a:endParaRPr lang="es-ES" noProof="0" dirty="0">
              <a:solidFill>
                <a:srgbClr val="00B050"/>
              </a:solidFill>
            </a:endParaRPr>
          </a:p>
        </p:txBody>
      </p:sp>
      <p:sp>
        <p:nvSpPr>
          <p:cNvPr id="119811" name="Rectangle 3"/>
          <p:cNvSpPr>
            <a:spLocks noGrp="1" noChangeArrowheads="1"/>
          </p:cNvSpPr>
          <p:nvPr>
            <p:ph idx="1"/>
          </p:nvPr>
        </p:nvSpPr>
        <p:spPr>
          <a:xfrm>
            <a:off x="443322" y="1916832"/>
            <a:ext cx="8257356" cy="4349497"/>
          </a:xfrm>
          <a:solidFill>
            <a:schemeClr val="accent6">
              <a:lumMod val="40000"/>
              <a:lumOff val="60000"/>
            </a:schemeClr>
          </a:solidFill>
        </p:spPr>
        <p:txBody>
          <a:bodyPr>
            <a:noAutofit/>
          </a:bodyPr>
          <a:lstStyle/>
          <a:p>
            <a:pPr marL="349250" lvl="1" indent="0">
              <a:buNone/>
            </a:pPr>
            <a:endParaRPr lang="es-ES" sz="1600" dirty="0">
              <a:solidFill>
                <a:schemeClr val="accent2">
                  <a:lumMod val="60000"/>
                  <a:lumOff val="40000"/>
                </a:schemeClr>
              </a:solidFill>
            </a:endParaRPr>
          </a:p>
          <a:p>
            <a:pPr marL="635000" lvl="1" indent="-285750"/>
            <a:r>
              <a:rPr lang="es-ES" sz="1600" dirty="0">
                <a:solidFill>
                  <a:srgbClr val="0070C0"/>
                </a:solidFill>
              </a:rPr>
              <a:t>Póngase en el lugar de los participantes, o en su asiento. Realice descansos con frecuencia, especialmente en las sesiones que duren medio día o el día completo.</a:t>
            </a:r>
          </a:p>
          <a:p>
            <a:pPr marL="349250" lvl="1" indent="0">
              <a:buNone/>
            </a:pPr>
            <a:endParaRPr lang="es-ES" sz="1600" dirty="0">
              <a:solidFill>
                <a:srgbClr val="0070C0"/>
              </a:solidFill>
            </a:endParaRPr>
          </a:p>
          <a:p>
            <a:pPr marL="635000" lvl="1" indent="-285750"/>
            <a:r>
              <a:rPr lang="es-ES" sz="1600" dirty="0">
                <a:solidFill>
                  <a:srgbClr val="0070C0"/>
                </a:solidFill>
              </a:rPr>
              <a:t>Pida a los participantes que le den su opinión sobre la sesión de formación.  Es más fácil que lo hagan por escrita o anónima, a no ser que un alumno se ofrezca a comentar sus ideas en persona.  Las aportaciones de los alumnos son vitales para que la siguiente sesión —y el programa de formación en general— sean más eficaces.  </a:t>
            </a:r>
          </a:p>
          <a:p>
            <a:pPr marL="349250" lvl="1" indent="0">
              <a:buNone/>
            </a:pPr>
            <a:r>
              <a:rPr lang="es-ES" dirty="0"/>
              <a:t>                      </a:t>
            </a:r>
          </a:p>
          <a:p>
            <a:pPr marL="349250" lvl="1" indent="0">
              <a:buNone/>
            </a:pPr>
            <a:endParaRPr lang="es-ES" sz="1600" dirty="0">
              <a:solidFill>
                <a:schemeClr val="accent2">
                  <a:lumMod val="60000"/>
                  <a:lumOff val="40000"/>
                </a:schemeClr>
              </a:solidFill>
            </a:endParaRPr>
          </a:p>
          <a:p>
            <a:pPr marL="349250" lvl="1" indent="0">
              <a:buNone/>
            </a:pPr>
            <a:endParaRPr lang="es-ES" sz="1600" noProof="0" dirty="0">
              <a:solidFill>
                <a:schemeClr val="accent2">
                  <a:lumMod val="60000"/>
                  <a:lumOff val="4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14</a:t>
            </a:fld>
            <a:endParaRPr lang="es-ES"/>
          </a:p>
        </p:txBody>
      </p:sp>
      <p:pic>
        <p:nvPicPr>
          <p:cNvPr id="1026" name="Picture 2" descr="Happy business people applauding on a training class in the office. |  Istituto Clinico Catanese">
            <a:extLst>
              <a:ext uri="{FF2B5EF4-FFF2-40B4-BE49-F238E27FC236}">
                <a16:creationId xmlns:a16="http://schemas.microsoft.com/office/drawing/2014/main" id="{43B2BB08-447A-A744-89F8-4F107BA9F3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133" y="4466492"/>
            <a:ext cx="7857067" cy="2144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3053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s-ES" b="1" noProof="0" dirty="0"/>
              <a:t>Ejercicio de contacto visual</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s-ES" dirty="0"/>
          </a:p>
          <a:p>
            <a:pPr algn="just">
              <a:lnSpc>
                <a:spcPct val="80000"/>
              </a:lnSpc>
            </a:pPr>
            <a:r>
              <a:rPr lang="es-ES"/>
              <a:t>Entre tres y cuatro voluntarios </a:t>
            </a:r>
          </a:p>
          <a:p>
            <a:pPr algn="just">
              <a:lnSpc>
                <a:spcPct val="80000"/>
              </a:lnSpc>
            </a:pPr>
            <a:r>
              <a:rPr lang="es-ES"/>
              <a:t>Discurso improvisado de tres minutos  </a:t>
            </a:r>
          </a:p>
          <a:p>
            <a:pPr algn="just">
              <a:lnSpc>
                <a:spcPct val="80000"/>
              </a:lnSpc>
            </a:pPr>
            <a:r>
              <a:rPr lang="es-ES"/>
              <a:t>Establecer contacto visual dos veces con todos </a:t>
            </a:r>
          </a:p>
          <a:p>
            <a:pPr algn="just">
              <a:lnSpc>
                <a:spcPct val="80000"/>
              </a:lnSpc>
            </a:pPr>
            <a:r>
              <a:rPr lang="es-ES"/>
              <a:t>El grupo proporciona comentarios al respecto </a:t>
            </a:r>
            <a:endParaRPr lang="es-ES" noProof="0" dirty="0"/>
          </a:p>
          <a:p>
            <a:pPr>
              <a:lnSpc>
                <a:spcPct val="80000"/>
              </a:lnSpc>
              <a:buFontTx/>
              <a:buNone/>
            </a:pP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15</a:t>
            </a:fld>
            <a:endParaRPr lang="es-ES" sz="1400" dirty="0"/>
          </a:p>
        </p:txBody>
      </p:sp>
    </p:spTree>
    <p:extLst>
      <p:ext uri="{BB962C8B-B14F-4D97-AF65-F5344CB8AC3E}">
        <p14:creationId xmlns:p14="http://schemas.microsoft.com/office/powerpoint/2010/main" val="30765331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s-ES" b="1" noProof="0" dirty="0"/>
              <a:t>¿Puede adivinar el estado de ánimo que se transmite en la afirmación siguiente?</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s-ES" dirty="0"/>
          </a:p>
          <a:p>
            <a:pPr marL="0" indent="0">
              <a:lnSpc>
                <a:spcPct val="80000"/>
              </a:lnSpc>
              <a:buNone/>
            </a:pPr>
            <a:endParaRPr lang="es-ES" dirty="0"/>
          </a:p>
          <a:p>
            <a:pPr marL="0" indent="0" algn="ctr">
              <a:lnSpc>
                <a:spcPct val="80000"/>
              </a:lnSpc>
              <a:buNone/>
            </a:pPr>
            <a:r>
              <a:rPr lang="es-ES"/>
              <a:t>Este ramo de flores es hermoso</a:t>
            </a:r>
            <a:r>
              <a:rPr lang="en-US"/>
              <a:t>
</a:t>
            </a:r>
            <a:br/>
            <a:endParaRPr lang="es-ES" i="1" noProof="0" dirty="0"/>
          </a:p>
          <a:p>
            <a:pPr>
              <a:lnSpc>
                <a:spcPct val="80000"/>
              </a:lnSpc>
              <a:buFontTx/>
              <a:buNone/>
            </a:pP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16</a:t>
            </a:fld>
            <a:endParaRPr lang="es-ES" sz="1400" dirty="0"/>
          </a:p>
        </p:txBody>
      </p:sp>
    </p:spTree>
    <p:extLst>
      <p:ext uri="{BB962C8B-B14F-4D97-AF65-F5344CB8AC3E}">
        <p14:creationId xmlns:p14="http://schemas.microsoft.com/office/powerpoint/2010/main" val="20723715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b="1" noProof="0" dirty="0"/>
              <a:t>Ejercicio de voz y tono</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s-ES" dirty="0"/>
          </a:p>
          <a:p>
            <a:pPr marL="0" indent="0">
              <a:lnSpc>
                <a:spcPct val="80000"/>
              </a:lnSpc>
              <a:buNone/>
            </a:pPr>
            <a:endParaRPr lang="es-ES" dirty="0"/>
          </a:p>
          <a:p>
            <a:pPr marL="0" indent="0" algn="ctr">
              <a:lnSpc>
                <a:spcPct val="80000"/>
              </a:lnSpc>
              <a:buNone/>
            </a:pPr>
            <a:r>
              <a:rPr lang="es-ES"/>
              <a:t>¿Estás siendo sincero? </a:t>
            </a: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17</a:t>
            </a:fld>
            <a:endParaRPr lang="es-ES" sz="1400" dirty="0"/>
          </a:p>
        </p:txBody>
      </p:sp>
    </p:spTree>
    <p:extLst>
      <p:ext uri="{BB962C8B-B14F-4D97-AF65-F5344CB8AC3E}">
        <p14:creationId xmlns:p14="http://schemas.microsoft.com/office/powerpoint/2010/main" val="5315364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b="1" noProof="0" dirty="0"/>
              <a:t>Ejercicio de lectura</a:t>
            </a:r>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s-ES" dirty="0"/>
          </a:p>
          <a:p>
            <a:pPr marL="0" indent="0">
              <a:lnSpc>
                <a:spcPct val="80000"/>
              </a:lnSpc>
              <a:buNone/>
            </a:pPr>
            <a:endParaRPr lang="es-ES" dirty="0"/>
          </a:p>
          <a:p>
            <a:pPr marL="0" indent="0" algn="ctr">
              <a:lnSpc>
                <a:spcPct val="80000"/>
              </a:lnSpc>
              <a:buNone/>
            </a:pPr>
            <a:r>
              <a:rPr lang="es-ES"/>
              <a:t>¡Un verdadero espectáculo! </a:t>
            </a: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18</a:t>
            </a:fld>
            <a:endParaRPr lang="es-ES" sz="1400" dirty="0"/>
          </a:p>
        </p:txBody>
      </p:sp>
    </p:spTree>
    <p:extLst>
      <p:ext uri="{BB962C8B-B14F-4D97-AF65-F5344CB8AC3E}">
        <p14:creationId xmlns:p14="http://schemas.microsoft.com/office/powerpoint/2010/main" val="3376268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s-ES" b="1" noProof="0" dirty="0"/>
              <a:t>Sistema de neuronas espejo </a:t>
            </a:r>
          </a:p>
        </p:txBody>
      </p:sp>
      <p:sp>
        <p:nvSpPr>
          <p:cNvPr id="3" name="Segnaposto contenuto 2"/>
          <p:cNvSpPr>
            <a:spLocks noGrp="1"/>
          </p:cNvSpPr>
          <p:nvPr>
            <p:ph idx="1"/>
          </p:nvPr>
        </p:nvSpPr>
        <p:spPr>
          <a:xfrm>
            <a:off x="323528" y="2332037"/>
            <a:ext cx="8229600" cy="4525963"/>
          </a:xfrm>
        </p:spPr>
        <p:txBody>
          <a:bodyPr>
            <a:normAutofit/>
          </a:bodyPr>
          <a:lstStyle/>
          <a:p>
            <a:pPr marL="0" indent="0" algn="ctr">
              <a:lnSpc>
                <a:spcPct val="80000"/>
              </a:lnSpc>
              <a:buNone/>
            </a:pPr>
            <a:endParaRPr lang="en-GB" i="1" noProof="0" dirty="0"/>
          </a:p>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19</a:t>
            </a:fld>
            <a:endParaRPr lang="es-ES" sz="1400" dirty="0"/>
          </a:p>
        </p:txBody>
      </p:sp>
      <p:pic>
        <p:nvPicPr>
          <p:cNvPr id="4" name="Online Media 3" descr="What Do Mirror Neurons Really Do?">
            <a:hlinkClick r:id="" action="ppaction://media"/>
            <a:extLst>
              <a:ext uri="{FF2B5EF4-FFF2-40B4-BE49-F238E27FC236}">
                <a16:creationId xmlns:a16="http://schemas.microsoft.com/office/drawing/2014/main" id="{DE2E56DE-1A58-114A-9638-4EE62F31E2D9}"/>
              </a:ext>
            </a:extLst>
          </p:cNvPr>
          <p:cNvPicPr>
            <a:picLocks noRot="1" noChangeAspect="1"/>
          </p:cNvPicPr>
          <p:nvPr>
            <a:videoFile r:link="rId1"/>
          </p:nvPr>
        </p:nvPicPr>
        <p:blipFill>
          <a:blip r:embed="rId4"/>
          <a:stretch>
            <a:fillRect/>
          </a:stretch>
        </p:blipFill>
        <p:spPr>
          <a:xfrm>
            <a:off x="1297723" y="2293873"/>
            <a:ext cx="6909574" cy="3903910"/>
          </a:xfrm>
          <a:prstGeom prst="rect">
            <a:avLst/>
          </a:prstGeom>
        </p:spPr>
      </p:pic>
    </p:spTree>
    <p:extLst>
      <p:ext uri="{BB962C8B-B14F-4D97-AF65-F5344CB8AC3E}">
        <p14:creationId xmlns:p14="http://schemas.microsoft.com/office/powerpoint/2010/main" val="297448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b="1" noProof="0" dirty="0"/>
              <a:t>Su función como formador</a:t>
            </a:r>
          </a:p>
        </p:txBody>
      </p:sp>
      <p:sp>
        <p:nvSpPr>
          <p:cNvPr id="3" name="Segnaposto contenuto 2"/>
          <p:cNvSpPr>
            <a:spLocks noGrp="1"/>
          </p:cNvSpPr>
          <p:nvPr>
            <p:ph idx="1"/>
          </p:nvPr>
        </p:nvSpPr>
        <p:spPr>
          <a:xfrm>
            <a:off x="323528" y="2332037"/>
            <a:ext cx="8229600" cy="4525963"/>
          </a:xfrm>
        </p:spPr>
        <p:txBody>
          <a:bodyPr>
            <a:normAutofit/>
          </a:bodyPr>
          <a:lstStyle/>
          <a:p>
            <a:pPr>
              <a:lnSpc>
                <a:spcPct val="80000"/>
              </a:lnSpc>
            </a:pPr>
            <a:r>
              <a:rPr lang="es-ES" sz="2800" noProof="0" dirty="0"/>
              <a:t>Usted es el instructor </a:t>
            </a:r>
          </a:p>
          <a:p>
            <a:pPr marL="0" indent="0">
              <a:lnSpc>
                <a:spcPct val="80000"/>
              </a:lnSpc>
              <a:buNone/>
            </a:pPr>
            <a:endParaRPr lang="es-ES" sz="2800" noProof="0" dirty="0"/>
          </a:p>
          <a:p>
            <a:pPr>
              <a:lnSpc>
                <a:spcPct val="80000"/>
              </a:lnSpc>
            </a:pPr>
            <a:r>
              <a:rPr lang="es-ES" sz="2800" noProof="0" dirty="0"/>
              <a:t>Usted es el facilitador</a:t>
            </a:r>
          </a:p>
          <a:p>
            <a:pPr>
              <a:lnSpc>
                <a:spcPct val="80000"/>
              </a:lnSpc>
            </a:pPr>
            <a:endParaRPr lang="es-ES" sz="2800" noProof="0" dirty="0"/>
          </a:p>
          <a:p>
            <a:pPr>
              <a:lnSpc>
                <a:spcPct val="80000"/>
              </a:lnSpc>
            </a:pPr>
            <a:r>
              <a:rPr lang="es-ES" sz="2800" noProof="0" dirty="0"/>
              <a:t>Usted es la persona con los recursos</a:t>
            </a:r>
          </a:p>
          <a:p>
            <a:pPr marL="0" indent="0">
              <a:lnSpc>
                <a:spcPct val="80000"/>
              </a:lnSpc>
              <a:buNone/>
            </a:pPr>
            <a:endParaRPr lang="es-ES" sz="2800" noProof="0" dirty="0"/>
          </a:p>
          <a:p>
            <a:pPr>
              <a:lnSpc>
                <a:spcPct val="80000"/>
              </a:lnSpc>
            </a:pPr>
            <a:r>
              <a:rPr lang="es-ES" sz="2800" noProof="0" dirty="0"/>
              <a:t>Usted también aprende (ya que no “lo sabe </a:t>
            </a:r>
            <a:r>
              <a:rPr lang="es-ES"/>
              <a:t>     </a:t>
            </a:r>
            <a:r>
              <a:rPr lang="es-ES" sz="2800" noProof="0" dirty="0"/>
              <a:t>todo”)</a:t>
            </a:r>
          </a:p>
          <a:p>
            <a:pPr marL="0" indent="0" algn="ctr">
              <a:lnSpc>
                <a:spcPct val="80000"/>
              </a:lnSpc>
              <a:buNone/>
            </a:pPr>
            <a:endParaRPr lang="es-ES" i="1" noProof="0" dirty="0"/>
          </a:p>
          <a:p>
            <a:pPr>
              <a:lnSpc>
                <a:spcPct val="80000"/>
              </a:lnSpc>
              <a:buFontTx/>
              <a:buNone/>
            </a:pP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2</a:t>
            </a:fld>
            <a:endParaRPr lang="es-ES" sz="1400" dirty="0"/>
          </a:p>
        </p:txBody>
      </p:sp>
    </p:spTree>
    <p:extLst>
      <p:ext uri="{BB962C8B-B14F-4D97-AF65-F5344CB8AC3E}">
        <p14:creationId xmlns:p14="http://schemas.microsoft.com/office/powerpoint/2010/main" val="3064781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0" y="1914139"/>
            <a:ext cx="8915400" cy="877824"/>
          </a:xfrm>
        </p:spPr>
        <p:txBody>
          <a:bodyPr>
            <a:normAutofit/>
          </a:bodyPr>
          <a:lstStyle/>
          <a:p>
            <a:r>
              <a:rPr lang="es-ES" dirty="0"/>
              <a:t>Cómo se puede decir...</a:t>
            </a:r>
          </a:p>
        </p:txBody>
      </p:sp>
      <p:sp>
        <p:nvSpPr>
          <p:cNvPr id="4" name="Segnaposto numero diapositiva 3"/>
          <p:cNvSpPr>
            <a:spLocks noGrp="1"/>
          </p:cNvSpPr>
          <p:nvPr>
            <p:ph type="sldNum" sz="quarter" idx="12"/>
          </p:nvPr>
        </p:nvSpPr>
        <p:spPr/>
        <p:txBody>
          <a:bodyPr/>
          <a:lstStyle/>
          <a:p>
            <a:fld id="{4A822907-8A9D-4F6B-98F6-913902AD56B5}" type="slidenum">
              <a:rPr lang="en-US" smtClean="0"/>
              <a:t>20</a:t>
            </a:fld>
            <a:endParaRPr lang="es-ES"/>
          </a:p>
        </p:txBody>
      </p:sp>
    </p:spTree>
    <p:extLst>
      <p:ext uri="{BB962C8B-B14F-4D97-AF65-F5344CB8AC3E}">
        <p14:creationId xmlns:p14="http://schemas.microsoft.com/office/powerpoint/2010/main" val="159426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28650" y="1046328"/>
            <a:ext cx="8229600" cy="840705"/>
          </a:xfrm>
          <a:noFill/>
        </p:spPr>
        <p:txBody>
          <a:bodyPr/>
          <a:lstStyle/>
          <a:p>
            <a:pPr eaLnBrk="1" hangingPunct="1"/>
            <a:r>
              <a:rPr lang="es-ES" b="1" dirty="0"/>
              <a:t>Comentarios</a:t>
            </a:r>
          </a:p>
        </p:txBody>
      </p:sp>
      <p:sp>
        <p:nvSpPr>
          <p:cNvPr id="23555" name="Rectangle 3"/>
          <p:cNvSpPr>
            <a:spLocks noGrp="1" noChangeArrowheads="1"/>
          </p:cNvSpPr>
          <p:nvPr>
            <p:ph idx="1"/>
          </p:nvPr>
        </p:nvSpPr>
        <p:spPr>
          <a:xfrm>
            <a:off x="628650" y="2022218"/>
            <a:ext cx="7610476" cy="5158511"/>
          </a:xfrm>
        </p:spPr>
        <p:txBody>
          <a:bodyPr>
            <a:noAutofit/>
          </a:bodyPr>
          <a:lstStyle/>
          <a:p>
            <a:pPr marL="0" indent="0" eaLnBrk="1" hangingPunct="1">
              <a:buNone/>
            </a:pPr>
            <a:r>
              <a:rPr lang="es-ES" sz="3200" dirty="0"/>
              <a:t>¿Por qué los comentarios?</a:t>
            </a:r>
          </a:p>
          <a:p>
            <a:pPr marL="349250" lvl="1" indent="0" eaLnBrk="1" hangingPunct="1">
              <a:buNone/>
            </a:pPr>
            <a:r>
              <a:rPr lang="es-ES" sz="3200" dirty="0"/>
              <a:t>Para mejorar y desarrollarse</a:t>
            </a:r>
          </a:p>
          <a:p>
            <a:pPr marL="0" indent="0" eaLnBrk="1" hangingPunct="1">
              <a:buNone/>
            </a:pPr>
            <a:r>
              <a:rPr lang="es-ES" sz="3200" dirty="0"/>
              <a:t>¿Cuándo?</a:t>
            </a:r>
          </a:p>
          <a:p>
            <a:pPr marL="349250" lvl="1" indent="0" eaLnBrk="1" hangingPunct="1">
              <a:buNone/>
            </a:pPr>
            <a:r>
              <a:rPr lang="es-ES" sz="3200" dirty="0"/>
              <a:t>Tan pronto como sea posible</a:t>
            </a:r>
          </a:p>
        </p:txBody>
      </p:sp>
      <p:sp>
        <p:nvSpPr>
          <p:cNvPr id="2" name="Segnaposto numero diapositiva 1"/>
          <p:cNvSpPr>
            <a:spLocks noGrp="1"/>
          </p:cNvSpPr>
          <p:nvPr>
            <p:ph type="sldNum" sz="quarter" idx="12"/>
          </p:nvPr>
        </p:nvSpPr>
        <p:spPr/>
        <p:txBody>
          <a:bodyPr/>
          <a:lstStyle/>
          <a:p>
            <a:fld id="{4A822907-8A9D-4F6B-98F6-913902AD56B5}" type="slidenum">
              <a:rPr lang="en-US" smtClean="0"/>
              <a:t>21</a:t>
            </a:fld>
            <a:endParaRPr lang="es-ES"/>
          </a:p>
        </p:txBody>
      </p:sp>
    </p:spTree>
    <p:extLst>
      <p:ext uri="{BB962C8B-B14F-4D97-AF65-F5344CB8AC3E}">
        <p14:creationId xmlns:p14="http://schemas.microsoft.com/office/powerpoint/2010/main" val="2948640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4A822907-8A9D-4F6B-98F6-913902AD56B5}" type="slidenum">
              <a:rPr lang="en-US" smtClean="0"/>
              <a:t>22</a:t>
            </a:fld>
            <a:endParaRPr lang="es-ES"/>
          </a:p>
        </p:txBody>
      </p:sp>
      <p:pic>
        <p:nvPicPr>
          <p:cNvPr id="1028" name="Picture 4" descr="Constructive Criticism Sandwich | Musings of an Adult Nurse Educator">
            <a:extLst>
              <a:ext uri="{FF2B5EF4-FFF2-40B4-BE49-F238E27FC236}">
                <a16:creationId xmlns:a16="http://schemas.microsoft.com/office/drawing/2014/main" id="{5CDA25EC-E895-D946-BD08-8DC3766CBE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0778" y="142504"/>
            <a:ext cx="5242443" cy="6388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4782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28650" y="963200"/>
            <a:ext cx="8229600" cy="840705"/>
          </a:xfrm>
          <a:noFill/>
        </p:spPr>
        <p:txBody>
          <a:bodyPr/>
          <a:lstStyle/>
          <a:p>
            <a:pPr eaLnBrk="1" hangingPunct="1"/>
            <a:r>
              <a:rPr lang="es-ES" b="1" dirty="0"/>
              <a:t>Comentarios eficaces</a:t>
            </a:r>
          </a:p>
        </p:txBody>
      </p:sp>
      <p:sp>
        <p:nvSpPr>
          <p:cNvPr id="23555" name="Rectangle 3"/>
          <p:cNvSpPr>
            <a:spLocks noGrp="1" noChangeArrowheads="1"/>
          </p:cNvSpPr>
          <p:nvPr>
            <p:ph idx="1"/>
          </p:nvPr>
        </p:nvSpPr>
        <p:spPr>
          <a:xfrm>
            <a:off x="628650" y="2139741"/>
            <a:ext cx="7610476" cy="5347651"/>
          </a:xfrm>
        </p:spPr>
        <p:txBody>
          <a:bodyPr>
            <a:noAutofit/>
          </a:bodyPr>
          <a:lstStyle/>
          <a:p>
            <a:pPr marL="0" indent="0" eaLnBrk="1" hangingPunct="1">
              <a:buNone/>
            </a:pPr>
            <a:r>
              <a:rPr lang="es-ES" sz="3600" dirty="0"/>
              <a:t>Puntuales</a:t>
            </a:r>
          </a:p>
          <a:p>
            <a:pPr marL="0" indent="0" eaLnBrk="1" hangingPunct="1">
              <a:buNone/>
            </a:pPr>
            <a:r>
              <a:rPr lang="es-ES" sz="3600" dirty="0"/>
              <a:t>Específicos</a:t>
            </a:r>
          </a:p>
          <a:p>
            <a:pPr marL="0" indent="0" eaLnBrk="1" hangingPunct="1">
              <a:buNone/>
            </a:pPr>
            <a:r>
              <a:rPr lang="es-ES" sz="3600" dirty="0"/>
              <a:t>Descriptivos</a:t>
            </a:r>
          </a:p>
          <a:p>
            <a:pPr marL="0" indent="0" eaLnBrk="1" hangingPunct="1">
              <a:buNone/>
            </a:pPr>
            <a:r>
              <a:rPr lang="es-ES" sz="3600" dirty="0"/>
              <a:t>Pertinentes</a:t>
            </a:r>
          </a:p>
          <a:p>
            <a:pPr marL="0" indent="0" eaLnBrk="1" hangingPunct="1">
              <a:buNone/>
            </a:pPr>
            <a:r>
              <a:rPr lang="es-ES" sz="3600" dirty="0"/>
              <a:t>Útiles</a:t>
            </a:r>
          </a:p>
          <a:p>
            <a:pPr marL="0" indent="0" eaLnBrk="1" hangingPunct="1">
              <a:buNone/>
            </a:pPr>
            <a:r>
              <a:rPr lang="es-ES" sz="3600" dirty="0"/>
              <a:t>Realistas</a:t>
            </a:r>
          </a:p>
        </p:txBody>
      </p:sp>
      <p:sp>
        <p:nvSpPr>
          <p:cNvPr id="3" name="Segnaposto numero diapositiva 2"/>
          <p:cNvSpPr>
            <a:spLocks noGrp="1"/>
          </p:cNvSpPr>
          <p:nvPr>
            <p:ph type="sldNum" sz="quarter" idx="12"/>
          </p:nvPr>
        </p:nvSpPr>
        <p:spPr/>
        <p:txBody>
          <a:bodyPr/>
          <a:lstStyle/>
          <a:p>
            <a:fld id="{4A822907-8A9D-4F6B-98F6-913902AD56B5}" type="slidenum">
              <a:rPr lang="en-US" smtClean="0"/>
              <a:t>23</a:t>
            </a:fld>
            <a:endParaRPr lang="es-ES"/>
          </a:p>
        </p:txBody>
      </p:sp>
    </p:spTree>
    <p:extLst>
      <p:ext uri="{BB962C8B-B14F-4D97-AF65-F5344CB8AC3E}">
        <p14:creationId xmlns:p14="http://schemas.microsoft.com/office/powerpoint/2010/main" val="1927768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773008" y="3008647"/>
            <a:ext cx="8229600" cy="840705"/>
          </a:xfrm>
          <a:noFill/>
        </p:spPr>
        <p:txBody>
          <a:bodyPr/>
          <a:lstStyle/>
          <a:p>
            <a:pPr eaLnBrk="1" hangingPunct="1"/>
            <a:r>
              <a:rPr lang="es-ES" b="1" dirty="0"/>
              <a:t>¡Ahora a practicar! </a:t>
            </a:r>
          </a:p>
        </p:txBody>
      </p:sp>
      <p:sp>
        <p:nvSpPr>
          <p:cNvPr id="2" name="Segnaposto numero diapositiva 1"/>
          <p:cNvSpPr>
            <a:spLocks noGrp="1"/>
          </p:cNvSpPr>
          <p:nvPr>
            <p:ph type="sldNum" sz="quarter" idx="12"/>
          </p:nvPr>
        </p:nvSpPr>
        <p:spPr/>
        <p:txBody>
          <a:bodyPr/>
          <a:lstStyle/>
          <a:p>
            <a:fld id="{4A822907-8A9D-4F6B-98F6-913902AD56B5}" type="slidenum">
              <a:rPr lang="en-US" smtClean="0"/>
              <a:t>24</a:t>
            </a:fld>
            <a:endParaRPr lang="es-ES"/>
          </a:p>
        </p:txBody>
      </p:sp>
    </p:spTree>
    <p:extLst>
      <p:ext uri="{BB962C8B-B14F-4D97-AF65-F5344CB8AC3E}">
        <p14:creationId xmlns:p14="http://schemas.microsoft.com/office/powerpoint/2010/main" val="2640636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486097"/>
            <a:ext cx="8064896" cy="4967239"/>
          </a:xfrm>
        </p:spPr>
        <p:txBody>
          <a:bodyPr>
            <a:noAutofit/>
          </a:bodyPr>
          <a:lstStyle/>
          <a:p>
            <a:pPr marL="0" indent="0" algn="just">
              <a:buNone/>
            </a:pPr>
            <a:r>
              <a:rPr lang="es-ES" sz="3200" b="1" dirty="0"/>
              <a:t>Escenario 1</a:t>
            </a:r>
          </a:p>
          <a:p>
            <a:pPr marL="0" indent="0" algn="just">
              <a:buNone/>
            </a:pPr>
            <a:r>
              <a:rPr lang="es-ES" sz="2900" dirty="0"/>
              <a:t>Usted es un estudiante de esta clase y miembro de un equipo de trabajo de tres personas. Uno de los miembros ha empezado a llegar tarde a las reuniones. La situación no está fuera de control, pero puede anticipar que abra mucho trabajo en el futuro y que todos los miembros del equipo serán necesarios.  Sírvase proporcionar al estudiante comentarios negativos, pero constructivos.</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25</a:t>
            </a:fld>
            <a:endParaRPr lang="es-ES"/>
          </a:p>
        </p:txBody>
      </p:sp>
    </p:spTree>
    <p:extLst>
      <p:ext uri="{BB962C8B-B14F-4D97-AF65-F5344CB8AC3E}">
        <p14:creationId xmlns:p14="http://schemas.microsoft.com/office/powerpoint/2010/main" val="1321964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567157"/>
            <a:ext cx="8225050" cy="4886179"/>
          </a:xfrm>
        </p:spPr>
        <p:txBody>
          <a:bodyPr>
            <a:noAutofit/>
          </a:bodyPr>
          <a:lstStyle/>
          <a:p>
            <a:pPr marL="0" indent="0" algn="just">
              <a:buNone/>
            </a:pPr>
            <a:r>
              <a:rPr lang="es-ES" sz="3200" b="1" dirty="0"/>
              <a:t>Escenario 2</a:t>
            </a:r>
          </a:p>
          <a:p>
            <a:pPr marL="0" indent="0" algn="just">
              <a:buNone/>
            </a:pPr>
            <a:r>
              <a:rPr lang="es-ES" sz="2900" dirty="0"/>
              <a:t>Usted es un estudiante de esta clase y miembro de un equipo de trabajo de tres personas. Uno de los miembros del equipo, al hacer las presentaciones, deja constantemente las manos en los bolsillos, con lo que da una impresión negativa del interés del equipo en el proyecto. Sírvase proporcionar al estudiante comentarios negativos, pero constructivos.</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26</a:t>
            </a:fld>
            <a:endParaRPr lang="es-ES"/>
          </a:p>
        </p:txBody>
      </p:sp>
    </p:spTree>
    <p:extLst>
      <p:ext uri="{BB962C8B-B14F-4D97-AF65-F5344CB8AC3E}">
        <p14:creationId xmlns:p14="http://schemas.microsoft.com/office/powerpoint/2010/main" val="10302622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844824"/>
            <a:ext cx="8064896" cy="4608512"/>
          </a:xfrm>
        </p:spPr>
        <p:txBody>
          <a:bodyPr>
            <a:normAutofit fontScale="92500" lnSpcReduction="10000"/>
          </a:bodyPr>
          <a:lstStyle/>
          <a:p>
            <a:pPr marL="0" indent="0">
              <a:buNone/>
            </a:pPr>
            <a:r>
              <a:rPr lang="es-ES" sz="3200" b="1" dirty="0"/>
              <a:t>Escenario 3</a:t>
            </a:r>
          </a:p>
          <a:p>
            <a:pPr marL="0" indent="0">
              <a:buNone/>
            </a:pPr>
            <a:r>
              <a:rPr lang="es-ES" sz="3200" dirty="0"/>
              <a:t>Usted es un estudiante de esta clase y miembro de un equipo de trabajo de tres personas. Uno de los miembros del equipo no entrega sistemáticamente los resultados de su proyecto a tiempo, lo que hace que el equipo obtenga una calificación inferior en el proyecto. Sírvase proporcionar al estudiante comentarios negativos, pero constructivos.</a:t>
            </a:r>
          </a:p>
        </p:txBody>
      </p:sp>
      <p:sp>
        <p:nvSpPr>
          <p:cNvPr id="5" name="Segnaposto numero diapositiva 4"/>
          <p:cNvSpPr>
            <a:spLocks noGrp="1"/>
          </p:cNvSpPr>
          <p:nvPr>
            <p:ph type="sldNum" sz="quarter" idx="12"/>
          </p:nvPr>
        </p:nvSpPr>
        <p:spPr/>
        <p:txBody>
          <a:bodyPr/>
          <a:lstStyle/>
          <a:p>
            <a:fld id="{4A822907-8A9D-4F6B-98F6-913902AD56B5}" type="slidenum">
              <a:rPr lang="en-US" smtClean="0"/>
              <a:t>27</a:t>
            </a:fld>
            <a:endParaRPr lang="es-ES"/>
          </a:p>
        </p:txBody>
      </p:sp>
    </p:spTree>
    <p:extLst>
      <p:ext uri="{BB962C8B-B14F-4D97-AF65-F5344CB8AC3E}">
        <p14:creationId xmlns:p14="http://schemas.microsoft.com/office/powerpoint/2010/main" val="949748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s-ES"/>
              <a:t>¿Cómo diría...</a:t>
            </a:r>
          </a:p>
        </p:txBody>
      </p:sp>
      <p:sp>
        <p:nvSpPr>
          <p:cNvPr id="3" name="Segnaposto contenuto 2"/>
          <p:cNvSpPr>
            <a:spLocks noGrp="1"/>
          </p:cNvSpPr>
          <p:nvPr>
            <p:ph idx="1"/>
          </p:nvPr>
        </p:nvSpPr>
        <p:spPr>
          <a:xfrm>
            <a:off x="445884" y="2161596"/>
            <a:ext cx="8279016" cy="4104733"/>
          </a:xfrm>
        </p:spPr>
        <p:txBody>
          <a:bodyPr>
            <a:normAutofit/>
          </a:bodyPr>
          <a:lstStyle/>
          <a:p>
            <a:pPr marL="0" indent="0">
              <a:buNone/>
            </a:pPr>
            <a:r>
              <a:rPr lang="es-ES" sz="3200" dirty="0"/>
              <a:t>que usted resulta...</a:t>
            </a:r>
          </a:p>
          <a:p>
            <a:pPr marL="0" indent="0">
              <a:buNone/>
            </a:pPr>
            <a:r>
              <a:rPr lang="en-US" dirty="0"/>
              <a:t>	</a:t>
            </a:r>
            <a:r>
              <a:rPr lang="es-ES" sz="3200" dirty="0"/>
              <a:t>Aburrido</a:t>
            </a:r>
          </a:p>
          <a:p>
            <a:pPr marL="0" indent="0">
              <a:buNone/>
            </a:pPr>
            <a:r>
              <a:rPr lang="en-US" dirty="0"/>
              <a:t>	</a:t>
            </a:r>
            <a:r>
              <a:rPr lang="es-ES" sz="3200" dirty="0"/>
              <a:t>Monótono</a:t>
            </a:r>
          </a:p>
          <a:p>
            <a:pPr marL="0" indent="0">
              <a:buNone/>
            </a:pPr>
            <a:r>
              <a:rPr lang="en-US" sz="3200" dirty="0"/>
              <a:t>	</a:t>
            </a:r>
            <a:r>
              <a:rPr lang="es-ES" sz="3200" dirty="0"/>
              <a:t>Demasiado activo</a:t>
            </a:r>
            <a:r>
              <a:rPr lang="es-ES" dirty="0"/>
              <a:t> </a:t>
            </a:r>
          </a:p>
          <a:p>
            <a:pPr marL="0" indent="0">
              <a:buNone/>
            </a:pPr>
            <a:r>
              <a:rPr lang="en-US" sz="3200" dirty="0"/>
              <a:t>	</a:t>
            </a:r>
            <a:r>
              <a:rPr lang="es-ES" sz="3200" dirty="0"/>
              <a:t>Demasiado teórico/abstracto</a:t>
            </a:r>
            <a:r>
              <a:rPr lang="es-ES" dirty="0"/>
              <a:t> </a:t>
            </a:r>
          </a:p>
          <a:p>
            <a:pPr marL="0" indent="0">
              <a:buNone/>
            </a:pPr>
            <a:r>
              <a:rPr lang="en-US" sz="3200" dirty="0"/>
              <a:t>	</a:t>
            </a:r>
            <a:r>
              <a:rPr lang="es-ES" sz="3200" dirty="0"/>
              <a:t>Demasiado agresivo</a:t>
            </a:r>
          </a:p>
          <a:p>
            <a:pPr marL="0" indent="0">
              <a:buNone/>
            </a:pPr>
            <a:endParaRPr lang="es-ES" dirty="0"/>
          </a:p>
        </p:txBody>
      </p:sp>
      <p:sp>
        <p:nvSpPr>
          <p:cNvPr id="4" name="Segnaposto numero diapositiva 3"/>
          <p:cNvSpPr>
            <a:spLocks noGrp="1"/>
          </p:cNvSpPr>
          <p:nvPr>
            <p:ph type="sldNum" sz="quarter" idx="12"/>
          </p:nvPr>
        </p:nvSpPr>
        <p:spPr/>
        <p:txBody>
          <a:bodyPr/>
          <a:lstStyle/>
          <a:p>
            <a:fld id="{4A822907-8A9D-4F6B-98F6-913902AD56B5}" type="slidenum">
              <a:rPr lang="en-US" smtClean="0"/>
              <a:t>28</a:t>
            </a:fld>
            <a:endParaRPr lang="es-ES"/>
          </a:p>
        </p:txBody>
      </p:sp>
    </p:spTree>
    <p:extLst>
      <p:ext uri="{BB962C8B-B14F-4D97-AF65-F5344CB8AC3E}">
        <p14:creationId xmlns:p14="http://schemas.microsoft.com/office/powerpoint/2010/main" val="620721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1161588"/>
          </a:xfrm>
        </p:spPr>
        <p:txBody>
          <a:bodyPr>
            <a:normAutofit fontScale="90000"/>
          </a:bodyPr>
          <a:lstStyle/>
          <a:p>
            <a:r>
              <a:rPr lang="es-ES" b="1" dirty="0"/>
              <a:t>Revisión de los objetivos de aprendizaje</a:t>
            </a:r>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29</a:t>
            </a:fld>
            <a:endParaRPr lang="es-ES"/>
          </a:p>
        </p:txBody>
      </p:sp>
    </p:spTree>
    <p:extLst>
      <p:ext uri="{BB962C8B-B14F-4D97-AF65-F5344CB8AC3E}">
        <p14:creationId xmlns:p14="http://schemas.microsoft.com/office/powerpoint/2010/main" val="134893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algn="ctr"/>
            <a:r>
              <a:rPr lang="es-ES" b="1" dirty="0"/>
              <a:t>Cronómetro</a:t>
            </a:r>
            <a:endParaRPr lang="es-ES" b="1" noProof="0" dirty="0"/>
          </a:p>
        </p:txBody>
      </p:sp>
      <p:sp>
        <p:nvSpPr>
          <p:cNvPr id="3" name="Segnaposto contenuto 2"/>
          <p:cNvSpPr>
            <a:spLocks noGrp="1"/>
          </p:cNvSpPr>
          <p:nvPr>
            <p:ph idx="1"/>
          </p:nvPr>
        </p:nvSpPr>
        <p:spPr>
          <a:xfrm>
            <a:off x="323528" y="2332037"/>
            <a:ext cx="8229600" cy="4525963"/>
          </a:xfrm>
        </p:spPr>
        <p:txBody>
          <a:bodyPr>
            <a:normAutofit/>
          </a:bodyPr>
          <a:lstStyle/>
          <a:p>
            <a:pPr marL="0" indent="0">
              <a:lnSpc>
                <a:spcPct val="80000"/>
              </a:lnSpc>
              <a:buNone/>
            </a:pPr>
            <a:endParaRPr lang="es-ES" dirty="0"/>
          </a:p>
          <a:p>
            <a:pPr marL="0" indent="0">
              <a:lnSpc>
                <a:spcPct val="80000"/>
              </a:lnSpc>
              <a:buNone/>
            </a:pPr>
            <a:endParaRPr lang="es-ES" dirty="0"/>
          </a:p>
          <a:p>
            <a:pPr marL="0" indent="0" algn="ctr">
              <a:lnSpc>
                <a:spcPct val="80000"/>
              </a:lnSpc>
              <a:buNone/>
            </a:pPr>
            <a:r>
              <a:rPr lang="es-ES" u="sng" dirty="0">
                <a:hlinkClick r:id="rId3"/>
              </a:rPr>
              <a:t>https://www.online-stopwatch.com/countdown-timer/</a:t>
            </a: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3</a:t>
            </a:fld>
            <a:endParaRPr lang="es-ES" sz="1400" dirty="0"/>
          </a:p>
        </p:txBody>
      </p:sp>
    </p:spTree>
    <p:extLst>
      <p:ext uri="{BB962C8B-B14F-4D97-AF65-F5344CB8AC3E}">
        <p14:creationId xmlns:p14="http://schemas.microsoft.com/office/powerpoint/2010/main" val="8134667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Su papel como formador</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11276" y="2379127"/>
            <a:ext cx="7886700" cy="3980027"/>
          </a:xfrm>
        </p:spPr>
        <p:txBody>
          <a:bodyPr>
            <a:normAutofit fontScale="92500" lnSpcReduction="10000"/>
          </a:bodyPr>
          <a:lstStyle/>
          <a:p>
            <a:pPr lvl="0"/>
            <a:r>
              <a:rPr lang="es-ES"/>
              <a:t>Definir la calidad de un facilitador de formación</a:t>
            </a:r>
            <a:endParaRPr lang="es-ES" dirty="0"/>
          </a:p>
          <a:p>
            <a:pPr lvl="0"/>
            <a:r>
              <a:rPr lang="es-ES"/>
              <a:t>Revisar la formación  </a:t>
            </a:r>
            <a:endParaRPr lang="es-ES" dirty="0"/>
          </a:p>
          <a:p>
            <a:pPr lvl="0"/>
            <a:r>
              <a:rPr lang="es-ES"/>
              <a:t>Recordar las principales teorías relacionadas con la educación de adultos</a:t>
            </a:r>
            <a:endParaRPr lang="es-ES" dirty="0"/>
          </a:p>
          <a:p>
            <a:pPr lvl="0"/>
            <a:r>
              <a:rPr lang="es-ES"/>
              <a:t>Enumerar los principios fundamentales </a:t>
            </a:r>
            <a:endParaRPr lang="es-ES" dirty="0"/>
          </a:p>
          <a:p>
            <a:pPr lvl="0"/>
            <a:r>
              <a:rPr lang="es-ES"/>
              <a:t>Analizar la aplicación de estos principios a la formación actual </a:t>
            </a:r>
            <a:endParaRPr lang="es-ES" dirty="0"/>
          </a:p>
          <a:p>
            <a:pPr lvl="0"/>
            <a:r>
              <a:rPr lang="es-ES"/>
              <a:t>Evaluar dicha aplicación a la formación actual y elaborar alternativas</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30</a:t>
            </a:fld>
            <a:endParaRPr lang="es-ES"/>
          </a:p>
        </p:txBody>
      </p:sp>
    </p:spTree>
    <p:extLst>
      <p:ext uri="{BB962C8B-B14F-4D97-AF65-F5344CB8AC3E}">
        <p14:creationId xmlns:p14="http://schemas.microsoft.com/office/powerpoint/2010/main" val="2386808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Formación en línea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fontScale="85000" lnSpcReduction="20000"/>
          </a:bodyPr>
          <a:lstStyle/>
          <a:p>
            <a:pPr lvl="0"/>
            <a:r>
              <a:rPr lang="es-ES"/>
              <a:t>Aplicar el mantra "piense como un formador, sienta como un alumno" a un entorno en línea</a:t>
            </a:r>
          </a:p>
          <a:p>
            <a:pPr lvl="0"/>
            <a:endParaRPr lang="es-ES" dirty="0"/>
          </a:p>
          <a:p>
            <a:pPr lvl="0"/>
            <a:r>
              <a:rPr lang="es-ES"/>
              <a:t>Enumerar los problemas de la formación en línea</a:t>
            </a:r>
          </a:p>
          <a:p>
            <a:pPr lvl="0"/>
            <a:endParaRPr lang="es-ES" dirty="0"/>
          </a:p>
          <a:p>
            <a:pPr lvl="0"/>
            <a:r>
              <a:rPr lang="es-ES"/>
              <a:t>Identificar respuestas adecuadas y eficaces a esos problemas</a:t>
            </a:r>
          </a:p>
          <a:p>
            <a:pPr lvl="0"/>
            <a:endParaRPr lang="es-ES" dirty="0"/>
          </a:p>
          <a:p>
            <a:pPr lvl="0"/>
            <a:r>
              <a:rPr lang="es-ES"/>
              <a:t>Explorar las herramientas que se pueden utilizar para dinamizar las sesiones de formación  </a:t>
            </a:r>
          </a:p>
          <a:p>
            <a:pPr lvl="0"/>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31</a:t>
            </a:fld>
            <a:endParaRPr lang="es-ES"/>
          </a:p>
        </p:txBody>
      </p:sp>
    </p:spTree>
    <p:extLst>
      <p:ext uri="{BB962C8B-B14F-4D97-AF65-F5344CB8AC3E}">
        <p14:creationId xmlns:p14="http://schemas.microsoft.com/office/powerpoint/2010/main" val="41215392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Matriz de formación</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fontScale="92500"/>
          </a:bodyPr>
          <a:lstStyle/>
          <a:p>
            <a:pPr lvl="0"/>
            <a:r>
              <a:rPr lang="es-ES"/>
              <a:t>Elaborar un plan de formación  </a:t>
            </a:r>
            <a:endParaRPr lang="es-ES" dirty="0"/>
          </a:p>
          <a:p>
            <a:pPr lvl="0"/>
            <a:r>
              <a:rPr lang="es-ES"/>
              <a:t>Aplicar los conocimientos adquiridos sobre la metodología de la formación a una situación real</a:t>
            </a:r>
            <a:endParaRPr lang="es-ES" dirty="0"/>
          </a:p>
          <a:p>
            <a:pPr lvl="0"/>
            <a:r>
              <a:rPr lang="es-ES"/>
              <a:t>Experimentar las dificultades para encontrar soluciones equilibradas y viables  </a:t>
            </a:r>
            <a:endParaRPr lang="es-ES" dirty="0"/>
          </a:p>
          <a:p>
            <a:pPr lvl="0"/>
            <a:r>
              <a:rPr lang="es-ES"/>
              <a:t>Identificar el material de apoyo necesario  </a:t>
            </a:r>
            <a:endParaRPr lang="es-ES" dirty="0"/>
          </a:p>
          <a:p>
            <a:pPr lvl="0"/>
            <a:r>
              <a:rPr lang="es-ES"/>
              <a:t>Experimentar con la metodología World Café</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32</a:t>
            </a:fld>
            <a:endParaRPr lang="es-ES"/>
          </a:p>
        </p:txBody>
      </p:sp>
    </p:spTree>
    <p:extLst>
      <p:ext uri="{BB962C8B-B14F-4D97-AF65-F5344CB8AC3E}">
        <p14:creationId xmlns:p14="http://schemas.microsoft.com/office/powerpoint/2010/main" val="3741744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Formación en línea</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379127"/>
            <a:ext cx="7886700" cy="3980027"/>
          </a:xfrm>
        </p:spPr>
        <p:txBody>
          <a:bodyPr>
            <a:normAutofit lnSpcReduction="10000"/>
          </a:bodyPr>
          <a:lstStyle/>
          <a:p>
            <a:pPr lvl="0"/>
            <a:r>
              <a:rPr lang="es-ES"/>
              <a:t>Aplicar el mantra "piense como un formador, sienta como un alumno" a un entorno en línea</a:t>
            </a:r>
            <a:endParaRPr lang="es-ES" dirty="0"/>
          </a:p>
          <a:p>
            <a:pPr lvl="0"/>
            <a:r>
              <a:rPr lang="es-ES"/>
              <a:t>Enumerar los problemas de la formación en línea</a:t>
            </a:r>
            <a:endParaRPr lang="es-ES" dirty="0"/>
          </a:p>
          <a:p>
            <a:pPr lvl="0"/>
            <a:r>
              <a:rPr lang="es-ES"/>
              <a:t>Identificar respuestas adecuadas y eficaces a esos problemas</a:t>
            </a:r>
            <a:endParaRPr lang="es-ES" dirty="0"/>
          </a:p>
          <a:p>
            <a:pPr lvl="0"/>
            <a:r>
              <a:rPr lang="es-ES"/>
              <a:t>Explorar las herramientas que se pueden utilizar para dinamizar las sesiones de formación </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33</a:t>
            </a:fld>
            <a:endParaRPr lang="es-ES"/>
          </a:p>
        </p:txBody>
      </p:sp>
    </p:spTree>
    <p:extLst>
      <p:ext uri="{BB962C8B-B14F-4D97-AF65-F5344CB8AC3E}">
        <p14:creationId xmlns:p14="http://schemas.microsoft.com/office/powerpoint/2010/main" val="2472274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s-ES" b="1" dirty="0"/>
              <a:t>Realización de una formación</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a:bodyPr>
          <a:lstStyle/>
          <a:p>
            <a:pPr lvl="0"/>
            <a:r>
              <a:rPr lang="es-ES"/>
              <a:t>Aprender sobre la importancia de crear un entorno de formación propicio  </a:t>
            </a:r>
            <a:endParaRPr lang="es-ES" dirty="0"/>
          </a:p>
          <a:p>
            <a:pPr lvl="0"/>
            <a:r>
              <a:rPr lang="es-ES"/>
              <a:t>Enumerar los elementos que contribuyen a establecer un entorno de aprendizaje propicio  </a:t>
            </a:r>
            <a:endParaRPr lang="es-ES" dirty="0"/>
          </a:p>
          <a:p>
            <a:pPr lvl="0"/>
            <a:r>
              <a:rPr lang="es-ES"/>
              <a:t>Experimentar el impacto del entorno de aprendizaje en el proceso de aprendizaje  </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34</a:t>
            </a:fld>
            <a:endParaRPr lang="es-ES"/>
          </a:p>
        </p:txBody>
      </p:sp>
    </p:spTree>
    <p:extLst>
      <p:ext uri="{BB962C8B-B14F-4D97-AF65-F5344CB8AC3E}">
        <p14:creationId xmlns:p14="http://schemas.microsoft.com/office/powerpoint/2010/main" val="26404414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fontScale="90000"/>
          </a:bodyPr>
          <a:lstStyle/>
          <a:p>
            <a:r>
              <a:rPr lang="es-ES" b="1" dirty="0"/>
              <a:t>Realización de una formación</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3980027"/>
          </a:xfrm>
        </p:spPr>
        <p:txBody>
          <a:bodyPr>
            <a:normAutofit/>
          </a:bodyPr>
          <a:lstStyle/>
          <a:p>
            <a:pPr lvl="0"/>
            <a:r>
              <a:rPr lang="es-ES"/>
              <a:t>Aprender sobre la comunicación no verbal y las teorías de la neurona espejo</a:t>
            </a:r>
            <a:endParaRPr lang="es-ES" dirty="0"/>
          </a:p>
          <a:p>
            <a:pPr lvl="0"/>
            <a:r>
              <a:rPr lang="es-ES"/>
              <a:t>Practicar ejercicios de voz y tono</a:t>
            </a:r>
            <a:endParaRPr lang="es-ES" dirty="0"/>
          </a:p>
          <a:p>
            <a:pPr lvl="0"/>
            <a:r>
              <a:rPr lang="es-ES"/>
              <a:t>Definir las características de las ayudas eficaces a la formación</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35</a:t>
            </a:fld>
            <a:endParaRPr lang="es-ES"/>
          </a:p>
        </p:txBody>
      </p:sp>
    </p:spTree>
    <p:extLst>
      <p:ext uri="{BB962C8B-B14F-4D97-AF65-F5344CB8AC3E}">
        <p14:creationId xmlns:p14="http://schemas.microsoft.com/office/powerpoint/2010/main" val="18949883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Proporcionar comentarios</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Explicar el propósito y el valor de los comentarios</a:t>
            </a:r>
            <a:endParaRPr lang="es-ES" dirty="0"/>
          </a:p>
          <a:p>
            <a:pPr lvl="0"/>
            <a:r>
              <a:rPr lang="es-ES"/>
              <a:t>Expresar los comentarios negativos de forma constructiva  </a:t>
            </a:r>
            <a:endParaRPr lang="es-ES" dirty="0"/>
          </a:p>
          <a:p>
            <a:pPr lvl="0"/>
            <a:r>
              <a:rPr lang="es-ES"/>
              <a:t>Practicar habilidades de comunicación eficaces  </a:t>
            </a:r>
            <a:endParaRPr lang="es-ES" dirty="0"/>
          </a:p>
          <a:p>
            <a:pPr marL="0" lvl="0" indent="0">
              <a:buNone/>
            </a:pP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36</a:t>
            </a:fld>
            <a:endParaRPr lang="es-ES"/>
          </a:p>
        </p:txBody>
      </p:sp>
    </p:spTree>
    <p:extLst>
      <p:ext uri="{BB962C8B-B14F-4D97-AF65-F5344CB8AC3E}">
        <p14:creationId xmlns:p14="http://schemas.microsoft.com/office/powerpoint/2010/main" val="955285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Cierre</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a:bodyPr>
          <a:lstStyle/>
          <a:p>
            <a:pPr lvl="0"/>
            <a:r>
              <a:rPr lang="es-ES"/>
              <a:t>Comprobar el conocimiento y la comprensión de los temas</a:t>
            </a:r>
            <a:endParaRPr lang="es-ES" dirty="0"/>
          </a:p>
          <a:p>
            <a:pPr lvl="0"/>
            <a:r>
              <a:rPr lang="es-ES"/>
              <a:t>Identificar los principales puntos/temas/aspectos presentados y debatidos durante la formación</a:t>
            </a:r>
            <a:endParaRPr lang="es-ES" dirty="0"/>
          </a:p>
          <a:p>
            <a:pPr lvl="0"/>
            <a:r>
              <a:rPr lang="es-ES"/>
              <a:t>Comprobar la consecución de los objetivos de aprendizaje</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37</a:t>
            </a:fld>
            <a:endParaRPr lang="es-ES"/>
          </a:p>
        </p:txBody>
      </p:sp>
    </p:spTree>
    <p:extLst>
      <p:ext uri="{BB962C8B-B14F-4D97-AF65-F5344CB8AC3E}">
        <p14:creationId xmlns:p14="http://schemas.microsoft.com/office/powerpoint/2010/main" val="35216168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2848206"/>
            <a:ext cx="7886700" cy="1161588"/>
          </a:xfrm>
        </p:spPr>
        <p:txBody>
          <a:bodyPr>
            <a:normAutofit/>
          </a:bodyPr>
          <a:lstStyle/>
          <a:p>
            <a:pPr algn="ctr"/>
            <a:r>
              <a:rPr lang="es-ES" b="1" dirty="0"/>
              <a:t>Concurso de formación</a:t>
            </a: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38</a:t>
            </a:fld>
            <a:endParaRPr lang="es-ES"/>
          </a:p>
        </p:txBody>
      </p:sp>
    </p:spTree>
    <p:extLst>
      <p:ext uri="{BB962C8B-B14F-4D97-AF65-F5344CB8AC3E}">
        <p14:creationId xmlns:p14="http://schemas.microsoft.com/office/powerpoint/2010/main" val="33341885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Equipos</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207242"/>
            <a:ext cx="7886700" cy="4409107"/>
          </a:xfrm>
        </p:spPr>
        <p:txBody>
          <a:bodyPr>
            <a:normAutofit/>
          </a:bodyPr>
          <a:lstStyle/>
          <a:p>
            <a:pPr lvl="0"/>
            <a:r>
              <a:rPr lang="es-ES" dirty="0">
                <a:solidFill>
                  <a:srgbClr val="FF0000"/>
                </a:solidFill>
              </a:rPr>
              <a:t>Equipo 1  - Nombre de los miembros</a:t>
            </a:r>
            <a:r>
              <a:rPr lang="es-ES"/>
              <a:t>  </a:t>
            </a:r>
          </a:p>
          <a:p>
            <a:pPr lvl="0"/>
            <a:r>
              <a:rPr lang="es-ES" dirty="0">
                <a:solidFill>
                  <a:srgbClr val="FF0000"/>
                </a:solidFill>
              </a:rPr>
              <a:t>Equipo 2</a:t>
            </a:r>
          </a:p>
          <a:p>
            <a:pPr lvl="0"/>
            <a:r>
              <a:rPr lang="es-ES" dirty="0">
                <a:solidFill>
                  <a:schemeClr val="accent1"/>
                </a:solidFill>
              </a:rPr>
              <a:t>Equipo 3 </a:t>
            </a:r>
          </a:p>
          <a:p>
            <a:pPr lvl="0"/>
            <a:r>
              <a:rPr lang="es-ES" dirty="0">
                <a:solidFill>
                  <a:schemeClr val="accent1"/>
                </a:solidFill>
              </a:rPr>
              <a:t>Equipo 4</a:t>
            </a:r>
          </a:p>
          <a:p>
            <a:pPr lvl="0"/>
            <a:r>
              <a:rPr lang="es-ES"/>
              <a:t>Equipo 5</a:t>
            </a:r>
          </a:p>
          <a:p>
            <a:pPr lvl="0"/>
            <a:r>
              <a:rPr lang="es-ES"/>
              <a:t>Equipo 6</a:t>
            </a:r>
          </a:p>
          <a:p>
            <a:pPr lvl="0"/>
            <a:r>
              <a:rPr lang="es-ES" dirty="0">
                <a:solidFill>
                  <a:srgbClr val="7030A0"/>
                </a:solidFill>
              </a:rPr>
              <a:t>Equipo 7</a:t>
            </a:r>
          </a:p>
          <a:p>
            <a:pPr lvl="0"/>
            <a:r>
              <a:rPr lang="es-ES" dirty="0">
                <a:solidFill>
                  <a:srgbClr val="7030A0"/>
                </a:solidFill>
              </a:rPr>
              <a:t>Equipo 8</a:t>
            </a:r>
          </a:p>
          <a:p>
            <a:pPr marL="0" lvl="0" indent="0">
              <a:buNone/>
            </a:pP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39</a:t>
            </a:fld>
            <a:endParaRPr lang="es-ES"/>
          </a:p>
        </p:txBody>
      </p:sp>
    </p:spTree>
    <p:extLst>
      <p:ext uri="{BB962C8B-B14F-4D97-AF65-F5344CB8AC3E}">
        <p14:creationId xmlns:p14="http://schemas.microsoft.com/office/powerpoint/2010/main" val="1858833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b="1" noProof="0" dirty="0"/>
              <a:t>Objetivos de aprendizaje </a:t>
            </a:r>
          </a:p>
        </p:txBody>
      </p:sp>
      <p:sp>
        <p:nvSpPr>
          <p:cNvPr id="3" name="Segnaposto contenuto 2"/>
          <p:cNvSpPr>
            <a:spLocks noGrp="1"/>
          </p:cNvSpPr>
          <p:nvPr>
            <p:ph idx="1"/>
          </p:nvPr>
        </p:nvSpPr>
        <p:spPr>
          <a:xfrm>
            <a:off x="285750" y="2139578"/>
            <a:ext cx="8229600" cy="4525963"/>
          </a:xfrm>
        </p:spPr>
        <p:txBody>
          <a:bodyPr>
            <a:normAutofit/>
          </a:bodyPr>
          <a:lstStyle/>
          <a:p>
            <a:pPr marL="0" indent="0">
              <a:lnSpc>
                <a:spcPct val="80000"/>
              </a:lnSpc>
              <a:buNone/>
            </a:pPr>
            <a:endParaRPr lang="es-ES" dirty="0"/>
          </a:p>
          <a:p>
            <a:r>
              <a:rPr lang="es-ES"/>
              <a:t>Los objetivos de aprendizaje describen lo que el alumno debe ser capaz de demostrar al final del curso</a:t>
            </a:r>
          </a:p>
          <a:p>
            <a:r>
              <a:rPr lang="es-ES"/>
              <a:t>Los objetivos de aprendizaje sirven para aclarar las intenciones, tanto del formador como del alumno</a:t>
            </a:r>
          </a:p>
          <a:p>
            <a:r>
              <a:rPr lang="es-ES"/>
              <a:t>Definen el enfoque de la formación, evitando posibles malentendidos  </a:t>
            </a:r>
          </a:p>
          <a:p>
            <a:pPr>
              <a:lnSpc>
                <a:spcPct val="80000"/>
              </a:lnSpc>
              <a:buFontTx/>
              <a:buNone/>
            </a:pP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4</a:t>
            </a:fld>
            <a:endParaRPr lang="es-ES" sz="1400" dirty="0"/>
          </a:p>
        </p:txBody>
      </p:sp>
    </p:spTree>
    <p:extLst>
      <p:ext uri="{BB962C8B-B14F-4D97-AF65-F5344CB8AC3E}">
        <p14:creationId xmlns:p14="http://schemas.microsoft.com/office/powerpoint/2010/main" val="14226564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Reglas</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636322"/>
            <a:ext cx="7886700" cy="3980027"/>
          </a:xfrm>
        </p:spPr>
        <p:txBody>
          <a:bodyPr>
            <a:normAutofit lnSpcReduction="10000"/>
          </a:bodyPr>
          <a:lstStyle/>
          <a:p>
            <a:pPr lvl="0"/>
            <a:r>
              <a:rPr lang="es-ES"/>
              <a:t>Impartir una formación básica de 2 (o 1/2) días sobre ciberdelincuencia y pruebas electrónicas  </a:t>
            </a:r>
          </a:p>
          <a:p>
            <a:pPr lvl="0"/>
            <a:r>
              <a:rPr lang="es-ES"/>
              <a:t>Equipos de 2 personas </a:t>
            </a:r>
          </a:p>
          <a:p>
            <a:pPr lvl="0"/>
            <a:r>
              <a:rPr lang="es-ES"/>
              <a:t>Dos equipos por media jornada (180 minutos)  </a:t>
            </a:r>
          </a:p>
          <a:p>
            <a:pPr lvl="0"/>
            <a:r>
              <a:rPr lang="es-ES"/>
              <a:t>Formación integral</a:t>
            </a:r>
          </a:p>
          <a:p>
            <a:pPr lvl="0"/>
            <a:r>
              <a:rPr lang="es-ES"/>
              <a:t>No hay duplicidades ni solapamientos (a menos que sea necesario)</a:t>
            </a:r>
            <a:endParaRPr lang="es-ES" dirty="0"/>
          </a:p>
          <a:p>
            <a:pPr marL="0" lvl="0" indent="0">
              <a:buNone/>
            </a:pP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40</a:t>
            </a:fld>
            <a:endParaRPr lang="es-ES"/>
          </a:p>
        </p:txBody>
      </p:sp>
    </p:spTree>
    <p:extLst>
      <p:ext uri="{BB962C8B-B14F-4D97-AF65-F5344CB8AC3E}">
        <p14:creationId xmlns:p14="http://schemas.microsoft.com/office/powerpoint/2010/main" val="37677682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Reglas</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063262"/>
            <a:ext cx="7886700" cy="4553087"/>
          </a:xfrm>
        </p:spPr>
        <p:txBody>
          <a:bodyPr>
            <a:normAutofit/>
          </a:bodyPr>
          <a:lstStyle/>
          <a:p>
            <a:pPr lvl="0"/>
            <a:r>
              <a:rPr lang="es-ES" dirty="0"/>
              <a:t>Todos los equipos compiten entre sí</a:t>
            </a:r>
          </a:p>
          <a:p>
            <a:pPr lvl="0"/>
            <a:r>
              <a:rPr lang="es-ES" dirty="0"/>
              <a:t>Para cada sesión (1/2 día) habrá que preparar un plan de formación</a:t>
            </a:r>
          </a:p>
          <a:p>
            <a:pPr lvl="0"/>
            <a:r>
              <a:rPr lang="es-ES" dirty="0"/>
              <a:t>Sesión informativa después de cada presentación  </a:t>
            </a:r>
          </a:p>
          <a:p>
            <a:pPr lvl="0"/>
            <a:r>
              <a:rPr lang="es-ES" dirty="0"/>
              <a:t>Gana quien obtiene la mayoría de los votos del público (los formadores tienen tres votos cada uno para confirmar o revertir el voto del público)</a:t>
            </a:r>
          </a:p>
          <a:p>
            <a:pPr marL="0" lvl="0" indent="0">
              <a:buNone/>
            </a:pP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41</a:t>
            </a:fld>
            <a:endParaRPr lang="es-ES"/>
          </a:p>
        </p:txBody>
      </p:sp>
    </p:spTree>
    <p:extLst>
      <p:ext uri="{BB962C8B-B14F-4D97-AF65-F5344CB8AC3E}">
        <p14:creationId xmlns:p14="http://schemas.microsoft.com/office/powerpoint/2010/main" val="2426107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49" y="1045654"/>
            <a:ext cx="7886700" cy="1161588"/>
          </a:xfrm>
        </p:spPr>
        <p:txBody>
          <a:bodyPr>
            <a:normAutofit/>
          </a:bodyPr>
          <a:lstStyle/>
          <a:p>
            <a:r>
              <a:rPr lang="es-ES" b="1" dirty="0"/>
              <a:t>Criterios</a:t>
            </a:r>
            <a:endParaRPr lang="es-ES" dirty="0"/>
          </a:p>
        </p:txBody>
      </p:sp>
      <p:sp>
        <p:nvSpPr>
          <p:cNvPr id="3" name="Content Placeholder 2">
            <a:extLst>
              <a:ext uri="{FF2B5EF4-FFF2-40B4-BE49-F238E27FC236}">
                <a16:creationId xmlns:a16="http://schemas.microsoft.com/office/drawing/2014/main" id="{527FDBCF-89D7-4F46-92AF-3CDFA2BFB2E5}"/>
              </a:ext>
            </a:extLst>
          </p:cNvPr>
          <p:cNvSpPr>
            <a:spLocks noGrp="1"/>
          </p:cNvSpPr>
          <p:nvPr>
            <p:ph idx="1"/>
          </p:nvPr>
        </p:nvSpPr>
        <p:spPr>
          <a:xfrm>
            <a:off x="628649" y="2022438"/>
            <a:ext cx="7886700" cy="4593911"/>
          </a:xfrm>
        </p:spPr>
        <p:txBody>
          <a:bodyPr>
            <a:normAutofit/>
          </a:bodyPr>
          <a:lstStyle/>
          <a:p>
            <a:pPr lvl="0"/>
            <a:r>
              <a:rPr lang="es-ES"/>
              <a:t>Alineación entre los objetivos de aprendizaje y la metodología (según el plan de formación)</a:t>
            </a:r>
          </a:p>
          <a:p>
            <a:pPr lvl="0"/>
            <a:r>
              <a:rPr lang="es-ES"/>
              <a:t>Variedad de metodologías que se adaptan a diferentes tipos de aprendizaje  </a:t>
            </a:r>
          </a:p>
          <a:p>
            <a:pPr lvl="0"/>
            <a:r>
              <a:rPr lang="es-ES"/>
              <a:t>Entorno y calendario de la formación</a:t>
            </a:r>
          </a:p>
          <a:p>
            <a:pPr lvl="0"/>
            <a:r>
              <a:rPr lang="es-ES"/>
              <a:t>Comunicación no verbal (gestos, proxémica, contacto visual, tono y ritmo del discurso...)</a:t>
            </a:r>
          </a:p>
          <a:p>
            <a:pPr marL="0" lvl="0" indent="0">
              <a:buNone/>
            </a:pPr>
            <a:endParaRPr lang="es-ES" dirty="0"/>
          </a:p>
          <a:p>
            <a:pPr marL="0" lvl="0" indent="0">
              <a:buNone/>
            </a:pPr>
            <a:endParaRPr lang="es-ES" dirty="0"/>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42</a:t>
            </a:fld>
            <a:endParaRPr lang="es-ES"/>
          </a:p>
        </p:txBody>
      </p:sp>
    </p:spTree>
    <p:extLst>
      <p:ext uri="{BB962C8B-B14F-4D97-AF65-F5344CB8AC3E}">
        <p14:creationId xmlns:p14="http://schemas.microsoft.com/office/powerpoint/2010/main" val="53718376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5C102-D3E7-43F9-8603-3911511636D2}"/>
              </a:ext>
            </a:extLst>
          </p:cNvPr>
          <p:cNvSpPr>
            <a:spLocks noGrp="1"/>
          </p:cNvSpPr>
          <p:nvPr>
            <p:ph type="title"/>
          </p:nvPr>
        </p:nvSpPr>
        <p:spPr>
          <a:xfrm>
            <a:off x="628650" y="938776"/>
            <a:ext cx="7886700" cy="1161588"/>
          </a:xfrm>
        </p:spPr>
        <p:txBody>
          <a:bodyPr>
            <a:normAutofit/>
          </a:bodyPr>
          <a:lstStyle/>
          <a:p>
            <a:r>
              <a:rPr lang="es-ES" b="1" dirty="0"/>
              <a:t>Y el ganador es...</a:t>
            </a:r>
          </a:p>
        </p:txBody>
      </p:sp>
      <p:sp>
        <p:nvSpPr>
          <p:cNvPr id="4" name="Date Placeholder 3">
            <a:extLst>
              <a:ext uri="{FF2B5EF4-FFF2-40B4-BE49-F238E27FC236}">
                <a16:creationId xmlns:a16="http://schemas.microsoft.com/office/drawing/2014/main" id="{9D69FD90-3EFF-4539-A100-91AD976EC1BB}"/>
              </a:ext>
            </a:extLst>
          </p:cNvPr>
          <p:cNvSpPr>
            <a:spLocks noGrp="1"/>
          </p:cNvSpPr>
          <p:nvPr>
            <p:ph type="dt" sz="half" idx="10"/>
          </p:nvPr>
        </p:nvSpPr>
        <p:spPr/>
        <p:txBody>
          <a:bodyPr/>
          <a:lstStyle/>
          <a:p>
            <a:r>
              <a:rPr lang="es-ES"/>
              <a:t>www.coe.int/cybercrime</a:t>
            </a:r>
          </a:p>
        </p:txBody>
      </p:sp>
      <p:sp>
        <p:nvSpPr>
          <p:cNvPr id="5" name="Slide Number Placeholder 4">
            <a:extLst>
              <a:ext uri="{FF2B5EF4-FFF2-40B4-BE49-F238E27FC236}">
                <a16:creationId xmlns:a16="http://schemas.microsoft.com/office/drawing/2014/main" id="{D873FBF6-9B08-4F6A-8DA8-A6C505E4CB70}"/>
              </a:ext>
            </a:extLst>
          </p:cNvPr>
          <p:cNvSpPr>
            <a:spLocks noGrp="1"/>
          </p:cNvSpPr>
          <p:nvPr>
            <p:ph type="sldNum" sz="quarter" idx="12"/>
          </p:nvPr>
        </p:nvSpPr>
        <p:spPr/>
        <p:txBody>
          <a:bodyPr/>
          <a:lstStyle/>
          <a:p>
            <a:fld id="{B1D9BA23-6223-4617-9598-728E7A9462B0}" type="slidenum">
              <a:rPr lang="en-GB" smtClean="0"/>
              <a:t>43</a:t>
            </a:fld>
            <a:endParaRPr lang="es-ES"/>
          </a:p>
        </p:txBody>
      </p:sp>
      <p:pic>
        <p:nvPicPr>
          <p:cNvPr id="2050" name="Picture 2" descr="Everybody Gets A Trophy | Florida Counseling Centers">
            <a:extLst>
              <a:ext uri="{FF2B5EF4-FFF2-40B4-BE49-F238E27FC236}">
                <a16:creationId xmlns:a16="http://schemas.microsoft.com/office/drawing/2014/main" id="{6D9AEA34-C4EA-2B47-BBA5-0C303BF4484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03947" y="2313900"/>
            <a:ext cx="6136106" cy="3873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7631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C8B5-DACE-47C2-87C2-3F7B86F2C877}"/>
              </a:ext>
            </a:extLst>
          </p:cNvPr>
          <p:cNvSpPr>
            <a:spLocks noGrp="1"/>
          </p:cNvSpPr>
          <p:nvPr>
            <p:ph type="title"/>
          </p:nvPr>
        </p:nvSpPr>
        <p:spPr>
          <a:xfrm>
            <a:off x="628649" y="2746951"/>
            <a:ext cx="7886700" cy="2798826"/>
          </a:xfrm>
        </p:spPr>
        <p:txBody>
          <a:bodyPr>
            <a:normAutofit/>
          </a:bodyPr>
          <a:lstStyle/>
          <a:p>
            <a:pPr algn="ctr"/>
            <a:r>
              <a:rPr lang="es-ES" b="1" dirty="0"/>
              <a:t>Piense como un formador</a:t>
            </a:r>
            <a:br/>
            <a:br/>
            <a:r>
              <a:rPr lang="es-ES" b="1" dirty="0"/>
              <a:t>Sienta como un alumno</a:t>
            </a:r>
            <a:br/>
            <a:endParaRPr lang="es-ES" b="1" dirty="0"/>
          </a:p>
        </p:txBody>
      </p:sp>
      <p:sp>
        <p:nvSpPr>
          <p:cNvPr id="3" name="Date Placeholder 2">
            <a:extLst>
              <a:ext uri="{FF2B5EF4-FFF2-40B4-BE49-F238E27FC236}">
                <a16:creationId xmlns:a16="http://schemas.microsoft.com/office/drawing/2014/main" id="{06D3A2D4-0138-460E-9732-23A77985E41E}"/>
              </a:ext>
            </a:extLst>
          </p:cNvPr>
          <p:cNvSpPr>
            <a:spLocks noGrp="1"/>
          </p:cNvSpPr>
          <p:nvPr>
            <p:ph type="dt" sz="half" idx="10"/>
          </p:nvPr>
        </p:nvSpPr>
        <p:spPr/>
        <p:txBody>
          <a:bodyPr/>
          <a:lstStyle/>
          <a:p>
            <a:r>
              <a:rPr lang="es-ES"/>
              <a:t>www.coe.int/cybercrime</a:t>
            </a:r>
          </a:p>
        </p:txBody>
      </p:sp>
      <p:sp>
        <p:nvSpPr>
          <p:cNvPr id="4" name="Slide Number Placeholder 3">
            <a:extLst>
              <a:ext uri="{FF2B5EF4-FFF2-40B4-BE49-F238E27FC236}">
                <a16:creationId xmlns:a16="http://schemas.microsoft.com/office/drawing/2014/main" id="{AC7F5464-3464-4CF9-B58E-73337C2C97E2}"/>
              </a:ext>
            </a:extLst>
          </p:cNvPr>
          <p:cNvSpPr>
            <a:spLocks noGrp="1"/>
          </p:cNvSpPr>
          <p:nvPr>
            <p:ph type="sldNum" sz="quarter" idx="12"/>
          </p:nvPr>
        </p:nvSpPr>
        <p:spPr/>
        <p:txBody>
          <a:bodyPr/>
          <a:lstStyle/>
          <a:p>
            <a:fld id="{B1D9BA23-6223-4617-9598-728E7A9462B0}" type="slidenum">
              <a:rPr lang="en-GB" smtClean="0"/>
              <a:t>44</a:t>
            </a:fld>
            <a:endParaRPr lang="es-ES"/>
          </a:p>
        </p:txBody>
      </p:sp>
      <p:sp>
        <p:nvSpPr>
          <p:cNvPr id="5" name="TextBox 4">
            <a:extLst>
              <a:ext uri="{FF2B5EF4-FFF2-40B4-BE49-F238E27FC236}">
                <a16:creationId xmlns:a16="http://schemas.microsoft.com/office/drawing/2014/main" id="{5B42A5DA-050F-1D4E-ABC7-E08A57248E84}"/>
              </a:ext>
            </a:extLst>
          </p:cNvPr>
          <p:cNvSpPr txBox="1"/>
          <p:nvPr/>
        </p:nvSpPr>
        <p:spPr>
          <a:xfrm>
            <a:off x="2357251" y="1407746"/>
            <a:ext cx="4429496" cy="707886"/>
          </a:xfrm>
          <a:prstGeom prst="rect">
            <a:avLst/>
          </a:prstGeom>
          <a:noFill/>
        </p:spPr>
        <p:txBody>
          <a:bodyPr wrap="square" rtlCol="0">
            <a:spAutoFit/>
          </a:bodyPr>
          <a:lstStyle/>
          <a:p>
            <a:pPr algn="ctr"/>
            <a:r>
              <a:rPr lang="es-ES" sz="4000" b="1" dirty="0">
                <a:latin typeface="Verdana" panose="020B0604030504040204" pitchFamily="34" charset="0"/>
              </a:rPr>
              <a:t>¿Nuestro lema? </a:t>
            </a:r>
          </a:p>
        </p:txBody>
      </p:sp>
    </p:spTree>
    <p:extLst>
      <p:ext uri="{BB962C8B-B14F-4D97-AF65-F5344CB8AC3E}">
        <p14:creationId xmlns:p14="http://schemas.microsoft.com/office/powerpoint/2010/main" val="32012095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s-ES" b="1" noProof="0" dirty="0"/>
              <a:t>Objetivos de aprendizaje </a:t>
            </a:r>
          </a:p>
        </p:txBody>
      </p:sp>
      <p:sp>
        <p:nvSpPr>
          <p:cNvPr id="3" name="Segnaposto contenuto 2"/>
          <p:cNvSpPr>
            <a:spLocks noGrp="1"/>
          </p:cNvSpPr>
          <p:nvPr>
            <p:ph idx="1"/>
          </p:nvPr>
        </p:nvSpPr>
        <p:spPr>
          <a:xfrm>
            <a:off x="285750" y="2139578"/>
            <a:ext cx="8229600" cy="4525963"/>
          </a:xfrm>
        </p:spPr>
        <p:txBody>
          <a:bodyPr>
            <a:normAutofit/>
          </a:bodyPr>
          <a:lstStyle/>
          <a:p>
            <a:r>
              <a:rPr lang="es-ES"/>
              <a:t>La formulación de los objetivos de aprendizaje ayuda a asegurar que la formación es relevante para las necesidades del alumno y que se puede impartir</a:t>
            </a:r>
          </a:p>
          <a:p>
            <a:r>
              <a:rPr lang="es-ES"/>
              <a:t>Sin unos objetivos de aprendizaje, es posible que la formación carezca de enfoque o sea demasiado ambiciosa.</a:t>
            </a:r>
          </a:p>
          <a:p>
            <a:r>
              <a:rPr lang="es-ES"/>
              <a:t>Permiten a los formadores y a los alumnos evaluar el éxito de la formación  </a:t>
            </a:r>
          </a:p>
          <a:p>
            <a:pPr>
              <a:lnSpc>
                <a:spcPct val="80000"/>
              </a:lnSpc>
              <a:buFontTx/>
              <a:buNone/>
            </a:pPr>
            <a:endParaRPr lang="es-ES" b="1" noProof="0" dirty="0"/>
          </a:p>
          <a:p>
            <a:pPr marL="0" indent="0">
              <a:buNone/>
            </a:pPr>
            <a:endParaRPr lang="es-ES"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5</a:t>
            </a:fld>
            <a:endParaRPr lang="es-ES" sz="1400" dirty="0"/>
          </a:p>
        </p:txBody>
      </p:sp>
    </p:spTree>
    <p:extLst>
      <p:ext uri="{BB962C8B-B14F-4D97-AF65-F5344CB8AC3E}">
        <p14:creationId xmlns:p14="http://schemas.microsoft.com/office/powerpoint/2010/main" val="1882331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85750" y="2139578"/>
            <a:ext cx="8229600" cy="4525963"/>
          </a:xfrm>
        </p:spPr>
        <p:txBody>
          <a:bodyPr>
            <a:normAutofit/>
          </a:bodyPr>
          <a:lstStyle/>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6</a:t>
            </a:fld>
            <a:endParaRPr lang="es-ES" sz="1400" dirty="0"/>
          </a:p>
        </p:txBody>
      </p:sp>
      <p:sp>
        <p:nvSpPr>
          <p:cNvPr id="6" name="Title 5">
            <a:extLst>
              <a:ext uri="{FF2B5EF4-FFF2-40B4-BE49-F238E27FC236}">
                <a16:creationId xmlns:a16="http://schemas.microsoft.com/office/drawing/2014/main" id="{E78D54F6-D83F-8D4D-A2E8-148538780E03}"/>
              </a:ext>
            </a:extLst>
          </p:cNvPr>
          <p:cNvSpPr>
            <a:spLocks noGrp="1"/>
          </p:cNvSpPr>
          <p:nvPr>
            <p:ph type="title"/>
          </p:nvPr>
        </p:nvSpPr>
        <p:spPr>
          <a:xfrm>
            <a:off x="167221" y="1079427"/>
            <a:ext cx="9117455" cy="1161588"/>
          </a:xfrm>
        </p:spPr>
        <p:txBody>
          <a:bodyPr>
            <a:normAutofit fontScale="90000"/>
          </a:bodyPr>
          <a:lstStyle/>
          <a:p>
            <a:r>
              <a:rPr lang="es-ES" dirty="0"/>
              <a:t>Pirámide de objetivos de aprendizaje</a:t>
            </a:r>
          </a:p>
        </p:txBody>
      </p:sp>
      <p:pic>
        <p:nvPicPr>
          <p:cNvPr id="8" name="Picture 7">
            <a:extLst>
              <a:ext uri="{FF2B5EF4-FFF2-40B4-BE49-F238E27FC236}">
                <a16:creationId xmlns:a16="http://schemas.microsoft.com/office/drawing/2014/main" id="{829A2269-E09C-7841-BB8E-794CBF7466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44" y="2188281"/>
            <a:ext cx="9117456" cy="4184847"/>
          </a:xfrm>
          <a:prstGeom prst="rect">
            <a:avLst/>
          </a:prstGeom>
        </p:spPr>
      </p:pic>
    </p:spTree>
    <p:extLst>
      <p:ext uri="{BB962C8B-B14F-4D97-AF65-F5344CB8AC3E}">
        <p14:creationId xmlns:p14="http://schemas.microsoft.com/office/powerpoint/2010/main" val="135165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85750" y="2139578"/>
            <a:ext cx="8229600" cy="4525963"/>
          </a:xfrm>
        </p:spPr>
        <p:txBody>
          <a:bodyPr>
            <a:normAutofit/>
          </a:bodyPr>
          <a:lstStyle/>
          <a:p>
            <a:pPr>
              <a:lnSpc>
                <a:spcPct val="80000"/>
              </a:lnSpc>
              <a:buFontTx/>
              <a:buNone/>
            </a:pPr>
            <a:endParaRPr lang="en-GB" b="1" noProof="0" dirty="0"/>
          </a:p>
          <a:p>
            <a:pPr marL="0" indent="0">
              <a:buNone/>
            </a:pPr>
            <a:endParaRPr lang="en-GB" noProof="0" dirty="0"/>
          </a:p>
        </p:txBody>
      </p:sp>
      <p:sp>
        <p:nvSpPr>
          <p:cNvPr id="5" name="Segnaposto numero diapositiva 4"/>
          <p:cNvSpPr>
            <a:spLocks noGrp="1"/>
          </p:cNvSpPr>
          <p:nvPr>
            <p:ph type="sldNum" sz="quarter" idx="12"/>
          </p:nvPr>
        </p:nvSpPr>
        <p:spPr/>
        <p:txBody>
          <a:bodyPr/>
          <a:lstStyle/>
          <a:p>
            <a:fld id="{10ECD8D1-89E9-1045-8AF5-1B4F25AE41B0}" type="slidenum">
              <a:rPr lang="it-IT" sz="1400" smtClean="0"/>
              <a:t>7</a:t>
            </a:fld>
            <a:endParaRPr lang="es-ES" sz="1400" dirty="0"/>
          </a:p>
        </p:txBody>
      </p:sp>
      <p:pic>
        <p:nvPicPr>
          <p:cNvPr id="4" name="Picture 3">
            <a:extLst>
              <a:ext uri="{FF2B5EF4-FFF2-40B4-BE49-F238E27FC236}">
                <a16:creationId xmlns:a16="http://schemas.microsoft.com/office/drawing/2014/main" id="{6C6B8585-B4D2-2942-878A-F9501BFC1A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02349"/>
            <a:ext cx="9144000" cy="5098067"/>
          </a:xfrm>
          <a:prstGeom prst="rect">
            <a:avLst/>
          </a:prstGeom>
        </p:spPr>
      </p:pic>
    </p:spTree>
    <p:extLst>
      <p:ext uri="{BB962C8B-B14F-4D97-AF65-F5344CB8AC3E}">
        <p14:creationId xmlns:p14="http://schemas.microsoft.com/office/powerpoint/2010/main" val="2361016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773832"/>
            <a:ext cx="8458200" cy="1143000"/>
          </a:xfrm>
        </p:spPr>
        <p:txBody>
          <a:bodyPr/>
          <a:lstStyle/>
          <a:p>
            <a:pPr marL="762000" indent="-762000"/>
            <a:r>
              <a:rPr lang="es-ES"/>
              <a:t> </a:t>
            </a:r>
            <a:r>
              <a:rPr lang="es-ES" b="1" dirty="0"/>
              <a:t>Materiales de aprendizaje</a:t>
            </a:r>
            <a:endParaRPr lang="es-ES" noProof="0" dirty="0"/>
          </a:p>
        </p:txBody>
      </p:sp>
      <p:sp>
        <p:nvSpPr>
          <p:cNvPr id="119811" name="Rectangle 3"/>
          <p:cNvSpPr>
            <a:spLocks noGrp="1" noChangeArrowheads="1"/>
          </p:cNvSpPr>
          <p:nvPr>
            <p:ph idx="1"/>
          </p:nvPr>
        </p:nvSpPr>
        <p:spPr>
          <a:xfrm>
            <a:off x="467544" y="1916832"/>
            <a:ext cx="8257356" cy="4349497"/>
          </a:xfrm>
        </p:spPr>
        <p:txBody>
          <a:bodyPr>
            <a:noAutofit/>
          </a:bodyPr>
          <a:lstStyle/>
          <a:p>
            <a:pPr marL="806450" lvl="1" indent="-457200"/>
            <a:r>
              <a:rPr lang="es-ES" sz="2800" noProof="0" dirty="0"/>
              <a:t>¿Qué relevancia tienen para la formación?</a:t>
            </a:r>
          </a:p>
          <a:p>
            <a:pPr marL="806450" lvl="1" indent="-457200"/>
            <a:r>
              <a:rPr lang="es-ES" sz="2800" noProof="0" dirty="0"/>
              <a:t>Dividir entre los de uso inmediato y los de estudio en profundidad</a:t>
            </a:r>
          </a:p>
          <a:p>
            <a:pPr marL="806450" lvl="1" indent="-457200"/>
            <a:r>
              <a:rPr lang="es-ES" sz="2800" noProof="0" dirty="0"/>
              <a:t>¿Formato papel o electrónico? Pros y contras de cada uno....</a:t>
            </a:r>
          </a:p>
          <a:p>
            <a:pPr marL="806450" lvl="1" indent="-457200"/>
            <a:r>
              <a:rPr lang="es-ES" sz="2800" noProof="0" dirty="0"/>
              <a:t>¿Abarcan todos los estilos de aprendizaje?  No olvide diferenciar y hacer uso de los nuevos soportes (vídeo, Youtube, Internet, aprendizaje electrónico)</a:t>
            </a:r>
            <a:endParaRPr lang="es-ES" sz="2800" noProof="0" dirty="0">
              <a:solidFill>
                <a:srgbClr val="003399"/>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8</a:t>
            </a:fld>
            <a:endParaRPr lang="es-ES"/>
          </a:p>
        </p:txBody>
      </p:sp>
    </p:spTree>
    <p:extLst>
      <p:ext uri="{BB962C8B-B14F-4D97-AF65-F5344CB8AC3E}">
        <p14:creationId xmlns:p14="http://schemas.microsoft.com/office/powerpoint/2010/main" val="389205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57150" y="460438"/>
            <a:ext cx="8458200" cy="1143000"/>
          </a:xfrm>
        </p:spPr>
        <p:txBody>
          <a:bodyPr>
            <a:normAutofit/>
          </a:bodyPr>
          <a:lstStyle/>
          <a:p>
            <a:pPr marL="762000" indent="-762000"/>
            <a:r>
              <a:rPr lang="es-ES"/>
              <a:t> </a:t>
            </a:r>
            <a:r>
              <a:rPr lang="es-ES" sz="2600" b="1" dirty="0">
                <a:solidFill>
                  <a:srgbClr val="00B0F0"/>
                </a:solidFill>
              </a:rPr>
              <a:t>Impartir una formación – primer paso </a:t>
            </a:r>
            <a:endParaRPr lang="es-ES" sz="2600" noProof="0" dirty="0">
              <a:solidFill>
                <a:srgbClr val="00B0F0"/>
              </a:solidFill>
            </a:endParaRPr>
          </a:p>
        </p:txBody>
      </p:sp>
      <p:sp>
        <p:nvSpPr>
          <p:cNvPr id="119811" name="Rectangle 3"/>
          <p:cNvSpPr>
            <a:spLocks noGrp="1" noChangeArrowheads="1"/>
          </p:cNvSpPr>
          <p:nvPr>
            <p:ph idx="1"/>
          </p:nvPr>
        </p:nvSpPr>
        <p:spPr>
          <a:xfrm>
            <a:off x="257994" y="1254251"/>
            <a:ext cx="8257356" cy="4349497"/>
          </a:xfrm>
          <a:noFill/>
        </p:spPr>
        <p:txBody>
          <a:bodyPr>
            <a:noAutofit/>
          </a:bodyPr>
          <a:lstStyle/>
          <a:p>
            <a:pPr marL="349250" lvl="1" indent="0">
              <a:buNone/>
            </a:pPr>
            <a:r>
              <a:rPr lang="es-ES" sz="1900" noProof="0" dirty="0">
                <a:solidFill>
                  <a:srgbClr val="00B0F0"/>
                </a:solidFill>
              </a:rPr>
              <a:t>Ahora vamos a hablar de cómo presentar eficazmente una formación en la que participen profesionales del derecho.</a:t>
            </a:r>
            <a:r>
              <a:rPr lang="es-ES" sz="1900" dirty="0">
                <a:solidFill>
                  <a:srgbClr val="00B0F0"/>
                </a:solidFill>
              </a:rPr>
              <a:t> Sin embargo, antes de profundizar en este tema, h</a:t>
            </a:r>
            <a:r>
              <a:rPr lang="es-ES" sz="1900" noProof="0" dirty="0">
                <a:solidFill>
                  <a:srgbClr val="00B0F0"/>
                </a:solidFill>
              </a:rPr>
              <a:t>ay que plantearse algunas preguntas antes de emprender este tipo de formación. </a:t>
            </a:r>
            <a:r>
              <a:rPr lang="es-ES" sz="1900" dirty="0">
                <a:solidFill>
                  <a:srgbClr val="00B0F0"/>
                </a:solidFill>
              </a:rPr>
              <a:t>L</a:t>
            </a:r>
            <a:r>
              <a:rPr lang="es-ES" sz="1900" noProof="0" dirty="0">
                <a:solidFill>
                  <a:srgbClr val="00B0F0"/>
                </a:solidFill>
              </a:rPr>
              <a:t>a más importante de estas preguntas es por qué es importante la formación para el público que tiene delante. Recuerde que es probable que se sienta </a:t>
            </a:r>
            <a:r>
              <a:rPr lang="es-ES" sz="1900" noProof="0" dirty="0">
                <a:solidFill>
                  <a:srgbClr val="FFFF00"/>
                </a:solidFill>
              </a:rPr>
              <a:t>algo intimidado</a:t>
            </a:r>
            <a:r>
              <a:rPr lang="es-ES" sz="1900" dirty="0"/>
              <a:t> </a:t>
            </a:r>
            <a:r>
              <a:rPr lang="es-ES" sz="1900" noProof="0" dirty="0">
                <a:solidFill>
                  <a:srgbClr val="FFFF00"/>
                </a:solidFill>
              </a:rPr>
              <a:t>al entrar en la sala </a:t>
            </a:r>
            <a:r>
              <a:rPr lang="es-ES" sz="1900" noProof="0" dirty="0">
                <a:solidFill>
                  <a:schemeClr val="accent2">
                    <a:lumMod val="40000"/>
                    <a:lumOff val="60000"/>
                  </a:schemeClr>
                </a:solidFill>
              </a:rPr>
              <a:t>– </a:t>
            </a:r>
            <a:r>
              <a:rPr lang="es-ES" sz="1900" noProof="0" dirty="0">
                <a:solidFill>
                  <a:srgbClr val="00B0F0"/>
                </a:solidFill>
              </a:rPr>
              <a:t>los participantes son profesionales con agendas muy ocupadas y probablemente piensen que una formación sobre cómo formar a sus compañeros no merece su tiempo ni sus recursos. Lo primero, por tanto, es explicarles muy claramente por qué esta formación es relevante para ellos. Existen muchas maneras de ha</a:t>
            </a:r>
            <a:r>
              <a:rPr lang="es-ES" sz="1900" dirty="0">
                <a:solidFill>
                  <a:srgbClr val="00B0F0"/>
                </a:solidFill>
              </a:rPr>
              <a:t>cerlo. Por ejemplo, puede realizar una encuesta o una lluvia de ideas en la que los participantes expresen sus opiniones. Esto también le permitirá hacerse una idea de quién tiene delante (es decir qué tipo de alumno, sus antecedentes, por ejemplo, según el idioma que utiliza...).</a:t>
            </a:r>
            <a:endParaRPr lang="es-ES" sz="1900" noProof="0" dirty="0">
              <a:solidFill>
                <a:srgbClr val="00B0F0"/>
              </a:solidFill>
            </a:endParaRPr>
          </a:p>
          <a:p>
            <a:pPr marL="806450" lvl="1" indent="-457200"/>
            <a:endParaRPr lang="es-ES" sz="2000" dirty="0">
              <a:solidFill>
                <a:schemeClr val="accent2">
                  <a:lumMod val="40000"/>
                  <a:lumOff val="60000"/>
                </a:schemeClr>
              </a:solidFill>
            </a:endParaRPr>
          </a:p>
          <a:p>
            <a:pPr marL="806450" lvl="1" indent="-457200"/>
            <a:endParaRPr lang="es-ES" sz="2000" dirty="0">
              <a:solidFill>
                <a:schemeClr val="accent2">
                  <a:lumMod val="40000"/>
                  <a:lumOff val="60000"/>
                </a:schemeClr>
              </a:solidFill>
            </a:endParaRPr>
          </a:p>
        </p:txBody>
      </p:sp>
      <p:sp>
        <p:nvSpPr>
          <p:cNvPr id="3" name="Segnaposto numero diapositiva 2"/>
          <p:cNvSpPr>
            <a:spLocks noGrp="1"/>
          </p:cNvSpPr>
          <p:nvPr>
            <p:ph type="sldNum" sz="quarter" idx="12"/>
          </p:nvPr>
        </p:nvSpPr>
        <p:spPr/>
        <p:txBody>
          <a:bodyPr/>
          <a:lstStyle/>
          <a:p>
            <a:fld id="{10ECD8D1-89E9-1045-8AF5-1B4F25AE41B0}" type="slidenum">
              <a:rPr lang="it-IT" smtClean="0"/>
              <a:t>9</a:t>
            </a:fld>
            <a:endParaRPr lang="es-ES"/>
          </a:p>
        </p:txBody>
      </p:sp>
    </p:spTree>
    <p:extLst>
      <p:ext uri="{BB962C8B-B14F-4D97-AF65-F5344CB8AC3E}">
        <p14:creationId xmlns:p14="http://schemas.microsoft.com/office/powerpoint/2010/main" val="1646008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2551</TotalTime>
  <Words>2852</Words>
  <Application>Microsoft Office PowerPoint</Application>
  <PresentationFormat>On-screen Show (4:3)</PresentationFormat>
  <Paragraphs>427</Paragraphs>
  <Slides>44</Slides>
  <Notes>24</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44</vt:i4>
      </vt:variant>
    </vt:vector>
  </HeadingPairs>
  <TitlesOfParts>
    <vt:vector size="50" baseType="lpstr">
      <vt:lpstr>APPLE CHANCERY</vt:lpstr>
      <vt:lpstr>APPLE CHANCERY</vt:lpstr>
      <vt:lpstr>Arial</vt:lpstr>
      <vt:lpstr>Calibri</vt:lpstr>
      <vt:lpstr>Verdana</vt:lpstr>
      <vt:lpstr>Office Theme</vt:lpstr>
      <vt:lpstr>El arte de aprender y formar</vt:lpstr>
      <vt:lpstr>Su función como formador</vt:lpstr>
      <vt:lpstr>Cronómetro</vt:lpstr>
      <vt:lpstr>Objetivos de aprendizaje </vt:lpstr>
      <vt:lpstr>Objetivos de aprendizaje </vt:lpstr>
      <vt:lpstr>Pirámide de objetivos de aprendizaje</vt:lpstr>
      <vt:lpstr>PowerPoint Presentation</vt:lpstr>
      <vt:lpstr> Materiales de aprendizaje</vt:lpstr>
      <vt:lpstr> Impartir una formación – primer paso </vt:lpstr>
      <vt:lpstr> Impartir una formación – segundo paso </vt:lpstr>
      <vt:lpstr> Las reglas de oro</vt:lpstr>
      <vt:lpstr>Lluvia de ideas</vt:lpstr>
      <vt:lpstr> Puntos principales</vt:lpstr>
      <vt:lpstr> Impartir una formación</vt:lpstr>
      <vt:lpstr>Ejercicio de contacto visual</vt:lpstr>
      <vt:lpstr>¿Puede adivinar el estado de ánimo que se transmite en la afirmación siguiente?</vt:lpstr>
      <vt:lpstr>Ejercicio de voz y tono</vt:lpstr>
      <vt:lpstr>Ejercicio de lectura</vt:lpstr>
      <vt:lpstr>Sistema de neuronas espejo </vt:lpstr>
      <vt:lpstr>Cómo se puede decir...</vt:lpstr>
      <vt:lpstr>Comentarios</vt:lpstr>
      <vt:lpstr>PowerPoint Presentation</vt:lpstr>
      <vt:lpstr>Comentarios eficaces</vt:lpstr>
      <vt:lpstr>¡Ahora a practicar! </vt:lpstr>
      <vt:lpstr>PowerPoint Presentation</vt:lpstr>
      <vt:lpstr>PowerPoint Presentation</vt:lpstr>
      <vt:lpstr>PowerPoint Presentation</vt:lpstr>
      <vt:lpstr>¿Cómo diría...</vt:lpstr>
      <vt:lpstr>Revisión de los objetivos de aprendizaje</vt:lpstr>
      <vt:lpstr>Su papel como formador</vt:lpstr>
      <vt:lpstr>Formación en línea</vt:lpstr>
      <vt:lpstr>Matriz de formación</vt:lpstr>
      <vt:lpstr>Formación en línea</vt:lpstr>
      <vt:lpstr>Realización de una formación</vt:lpstr>
      <vt:lpstr>Realización de una formación</vt:lpstr>
      <vt:lpstr>Proporcionar comentarios</vt:lpstr>
      <vt:lpstr>Cierre</vt:lpstr>
      <vt:lpstr>Concurso de formación</vt:lpstr>
      <vt:lpstr>Equipos</vt:lpstr>
      <vt:lpstr>Reglas</vt:lpstr>
      <vt:lpstr>Reglas</vt:lpstr>
      <vt:lpstr>Criterios</vt:lpstr>
      <vt:lpstr>Y el ganador es...</vt:lpstr>
      <vt:lpstr>Piense como un formador  Sienta como un alumno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ELEFTERESCU Ana</dc:creator>
  <cp:lastModifiedBy>JONES Ashley</cp:lastModifiedBy>
  <cp:revision>64</cp:revision>
  <dcterms:created xsi:type="dcterms:W3CDTF">2019-11-14T14:27:48Z</dcterms:created>
  <dcterms:modified xsi:type="dcterms:W3CDTF">2022-05-02T16:22:42Z</dcterms:modified>
</cp:coreProperties>
</file>