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65" r:id="rId5"/>
    <p:sldId id="267" r:id="rId6"/>
    <p:sldId id="259" r:id="rId7"/>
    <p:sldId id="260" r:id="rId8"/>
    <p:sldId id="261" r:id="rId9"/>
    <p:sldId id="262" r:id="rId10"/>
    <p:sldId id="263" r:id="rId11"/>
    <p:sldId id="258" r:id="rId12"/>
    <p:sldId id="264" r:id="rId13"/>
    <p:sldId id="268" r:id="rId14"/>
    <p:sldId id="266"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letusosa" id="{E48F43BC-97AD-2646-B934-CC1A072EB093}">
          <p14:sldIdLst>
            <p14:sldId id="256"/>
            <p14:sldId id="257"/>
            <p14:sldId id="269"/>
            <p14:sldId id="265"/>
            <p14:sldId id="267"/>
            <p14:sldId id="259"/>
            <p14:sldId id="260"/>
            <p14:sldId id="261"/>
            <p14:sldId id="262"/>
            <p14:sldId id="263"/>
            <p14:sldId id="258"/>
            <p14:sldId id="264"/>
            <p14:sldId id="268"/>
            <p14:sldId id="266"/>
            <p14:sldId id="270"/>
          </p14:sldIdLst>
        </p14:section>
        <p14:section name="Nimetön osa" id="{A746DA54-6E47-DC49-A391-6B5728434E1C}">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38" d="100"/>
          <a:sy n="38" d="100"/>
        </p:scale>
        <p:origin x="-1133"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fi-FI" smtClean="0"/>
              <a:t>Muokkaa perustyylejä naps.</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t>3/22/2019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fi-FI" smtClean="0"/>
              <a:t>Muokkaa perustyylejä naps.</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fi-FI" smtClean="0"/>
              <a:t>Muokkaa perustyylejä naps.</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Vedä kuva paikkamerkkiin tai lisää napsauttamalla kuvaketta</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Kuva ja kuvateksti, vaihtoeh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fi-FI" smtClean="0"/>
              <a:t>Muokkaa perustyylejä naps.</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Vedä kuva paikkamerkkiin tai lisää napsauttamalla kuvaketta</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Kuva kuvatekstin päällä">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fi-FI" smtClean="0"/>
              <a:t>Muokkaa perustyylejä naps.</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Vedä kuva paikkamerkkiin tai lisää napsauttamalla kuvaketta</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fi-FI" smtClean="0"/>
              <a:t>Muokkaa perustyylejä naps.</a:t>
            </a:r>
            <a:endParaRPr/>
          </a:p>
        </p:txBody>
      </p:sp>
      <p:sp>
        <p:nvSpPr>
          <p:cNvPr id="3" name="Vertical Text Placeholder 2"/>
          <p:cNvSpPr>
            <a:spLocks noGrp="1"/>
          </p:cNvSpPr>
          <p:nvPr>
            <p:ph type="body" orient="vert" idx="1"/>
          </p:nvPr>
        </p:nvSpPr>
        <p:spPr/>
        <p:txBody>
          <a:bodyPr vert="eaVert"/>
          <a:lstStyle>
            <a:lvl5pP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fi-FI" smtClean="0"/>
              <a:t>Muokkaa perustyylejä naps.</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fi-FI" smtClean="0"/>
              <a:t>Muokkaa perustyylejä naps.</a:t>
            </a:r>
            <a:endParaRPr/>
          </a:p>
        </p:txBody>
      </p:sp>
      <p:sp>
        <p:nvSpPr>
          <p:cNvPr id="3" name="Content Placeholder 2"/>
          <p:cNvSpPr>
            <a:spLocks noGrp="1"/>
          </p:cNvSpPr>
          <p:nvPr>
            <p:ph idx="1"/>
          </p:nvPr>
        </p:nvSpPr>
        <p:spPr/>
        <p:txBody>
          <a:bodyPr/>
          <a:lstStyle>
            <a:lvl5pP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fi-FI" smtClean="0"/>
              <a:t>Muokkaa perustyylejä naps.</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140825E-4A15-4D39-8176-1F07E904CB30}" type="datetimeFigureOut">
              <a:rPr lang="en-US" smtClean="0"/>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fi-FI" smtClean="0"/>
              <a:t>Muokkaa perustyylejä naps.</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fi-FI" smtClean="0"/>
              <a:t>Muokkaa perustyylejä naps.</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t>3/22/2019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sisältökohdetta, ylä ja ala">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fi-FI" smtClean="0"/>
              <a:t>Muokkaa perustyylejä naps.</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sisältökohdetta">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fi-FI" smtClean="0"/>
              <a:t>Muokkaa perustyylejä naps.</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sisältökohdetta">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fi-FI" smtClean="0"/>
              <a:t>Muokkaa perustyylejä naps.</a:t>
            </a:r>
            <a:endParaRPr/>
          </a:p>
        </p:txBody>
      </p:sp>
      <p:sp>
        <p:nvSpPr>
          <p:cNvPr id="5" name="Date Placeholder 4"/>
          <p:cNvSpPr>
            <a:spLocks noGrp="1"/>
          </p:cNvSpPr>
          <p:nvPr>
            <p:ph type="dt" sz="half" idx="10"/>
          </p:nvPr>
        </p:nvSpPr>
        <p:spPr/>
        <p:txBody>
          <a:bodyPr/>
          <a:lstStyle/>
          <a:p>
            <a:fld id="{D140825E-4A15-4D39-8176-1F07E904CB30}" type="datetimeFigureOut">
              <a:rPr lang="en-US" smtClean="0"/>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fi-FI" smtClean="0"/>
              <a:t>Muokkaa perustyylejä naps.</a:t>
            </a:r>
            <a:endParaRPr/>
          </a:p>
        </p:txBody>
      </p:sp>
      <p:sp>
        <p:nvSpPr>
          <p:cNvPr id="3" name="Date Placeholder 2"/>
          <p:cNvSpPr>
            <a:spLocks noGrp="1"/>
          </p:cNvSpPr>
          <p:nvPr>
            <p:ph type="dt" sz="half" idx="10"/>
          </p:nvPr>
        </p:nvSpPr>
        <p:spPr/>
        <p:txBody>
          <a:bodyPr/>
          <a:lstStyle/>
          <a:p>
            <a:fld id="{D140825E-4A15-4D39-8176-1F07E904CB30}" type="datetimeFigureOut">
              <a:rPr lang="en-US" smtClean="0"/>
              <a:t>3/22/2019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fi-FI" smtClean="0"/>
              <a:t>Muokkaa perustyylejä naps.</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t>3/22/2019</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file://localhost/Users/vuolasranta/Documents/COUNCIL%20OF%20EUROPE/CAHROM/Helsinki%20temaat.vier.21-23.3.2018/RomawomenNGO.jpg" TargetMode="External"/><Relationship Id="rId2" Type="http://schemas.openxmlformats.org/officeDocument/2006/relationships/image" Target="../media/image18.jpeg"/><Relationship Id="rId1" Type="http://schemas.openxmlformats.org/officeDocument/2006/relationships/slideLayout" Target="../slideLayouts/slideLayout2.xml"/><Relationship Id="rId5" Type="http://schemas.openxmlformats.org/officeDocument/2006/relationships/image" Target="file://localhost/Users/vuolasranta/Documents/COUNCIL%20OF%20EUROPE/CAHROM/Helsinki%20temaat.vier.21-23.3.2018/Roma%20women%20rightsOSCE.jpg" TargetMode="External"/><Relationship Id="rId4" Type="http://schemas.openxmlformats.org/officeDocument/2006/relationships/image" Target="../media/image19.jpeg"/></Relationships>
</file>

<file path=ppt/slides/_rels/slide12.xml.rels><?xml version="1.0" encoding="UTF-8" standalone="yes"?>
<Relationships xmlns="http://schemas.openxmlformats.org/package/2006/relationships"><Relationship Id="rId2" Type="http://schemas.openxmlformats.org/officeDocument/2006/relationships/hyperlink" Target="https://www.coe.int/en/web/portal/roma-wome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file://localhost/Users/vuolasranta/Documents/COUNCIL%20OF%20EUROPE/CAHROM/Helsinki%20temaat.vier.21-23.3.2018/Spanish%20Romni.jpg" TargetMode="External"/><Relationship Id="rId3" Type="http://schemas.openxmlformats.org/officeDocument/2006/relationships/image" Target="../media/image20.jpeg"/><Relationship Id="rId7" Type="http://schemas.openxmlformats.org/officeDocument/2006/relationships/image" Target="../media/image22.jpg"/><Relationship Id="rId2" Type="http://schemas.openxmlformats.org/officeDocument/2006/relationships/image" Target="../media/image9.jpg"/><Relationship Id="rId1" Type="http://schemas.openxmlformats.org/officeDocument/2006/relationships/slideLayout" Target="../slideLayouts/slideLayout2.xml"/><Relationship Id="rId6" Type="http://schemas.openxmlformats.org/officeDocument/2006/relationships/image" Target="file://localhost/Users/vuolasranta/Documents/COUNCIL%20OF%20EUROPE/CAHROM/Helsinki%20temaat.vier.21-23.3.2018/Hilja%20Gro%CC%88nfors.jpg" TargetMode="External"/><Relationship Id="rId5" Type="http://schemas.openxmlformats.org/officeDocument/2006/relationships/image" Target="../media/image21.jpeg"/><Relationship Id="rId4" Type="http://schemas.openxmlformats.org/officeDocument/2006/relationships/image" Target="file://localhost/Users/vuolasranta/Documents/COUNCIL%20OF%20EUROPE/CAHROM/Helsinki%20temaat.vier.21-23.3.2018/Soraya%20Post%20EP.jpeg"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3.jpg"/><Relationship Id="rId13" Type="http://schemas.openxmlformats.org/officeDocument/2006/relationships/image" Target="file://localhost/Users/vuolasranta/Documents/COUNCIL%20OF%20EUROPE/CAHROM/Helsinki%20temaat.vier.21-23.3.2018/Trad%20vs%20modern2.jpg" TargetMode="External"/><Relationship Id="rId3" Type="http://schemas.openxmlformats.org/officeDocument/2006/relationships/image" Target="file://localhost/Users/vuolasranta/Documents/COUNCIL%20OF%20EUROPE/CAHROM/Helsinki%20temaat.vier.21-23.3.2018/Roma%20women%20and%20computers.jpg" TargetMode="External"/><Relationship Id="rId7" Type="http://schemas.openxmlformats.org/officeDocument/2006/relationships/image" Target="file://localhost/Users/vuolasranta/Documents/COUNCIL%20OF%20EUROPE/CAHROM/Helsinki%20temaat.vier.21-23.3.2018/Two%20Romanian%20Roma%20women.jpeg" TargetMode="External"/><Relationship Id="rId12"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12.jpeg"/><Relationship Id="rId11" Type="http://schemas.openxmlformats.org/officeDocument/2006/relationships/image" Target="file://localhost/Users/vuolasranta/Documents/COUNCIL%20OF%20EUROPE/CAHROM/Helsinki%20temaat.vier.21-23.3.2018/Traditions%20vs%20modern1.jpg" TargetMode="External"/><Relationship Id="rId5" Type="http://schemas.openxmlformats.org/officeDocument/2006/relationships/image" Target="file://localhost/Users/vuolasranta/Documents/COUNCIL%20OF%20EUROPE/CAHROM/Helsinki%20temaat.vier.21-23.3.2018/Roma%20women%20beggar&amp;child.jpg" TargetMode="External"/><Relationship Id="rId15" Type="http://schemas.openxmlformats.org/officeDocument/2006/relationships/image" Target="file://localhost/Users/vuolasranta/Documents/COUNCIL%20OF%20EUROPE/CAHROM/Helsinki%20temaat.vier.21-23.3.2018/Roma%20women%20differs.jpg" TargetMode="External"/><Relationship Id="rId10" Type="http://schemas.openxmlformats.org/officeDocument/2006/relationships/image" Target="../media/image14.jpeg"/><Relationship Id="rId4" Type="http://schemas.openxmlformats.org/officeDocument/2006/relationships/image" Target="../media/image11.jpeg"/><Relationship Id="rId9" Type="http://schemas.openxmlformats.org/officeDocument/2006/relationships/image" Target="file://localhost/Users/vuolasranta/Documents/COUNCIL%20OF%20EUROPE/CAHROM/Helsinki%20temaat.vier.21-23.3.2018/Fi%20Roma%20women.jpg" TargetMode="External"/><Relationship Id="rId14" Type="http://schemas.openxmlformats.org/officeDocument/2006/relationships/image" Target="../media/image1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file://localhost/Users/vuolasranta/Documents/COUNCIL%20OF%20EUROPE/CAHROM/Helsinki%20temaat.vier.21-23.3.2018/Roma%20women%20and%20poverty.jpg" TargetMode="External"/><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51000"/>
          </a:blip>
          <a:tile tx="0" ty="0" sx="100000" sy="100000" flip="none" algn="tl"/>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600200" y="1429927"/>
            <a:ext cx="6762749" cy="2532474"/>
          </a:xfrm>
        </p:spPr>
        <p:txBody>
          <a:bodyPr/>
          <a:lstStyle/>
          <a:p>
            <a:pPr algn="ctr"/>
            <a:r>
              <a:rPr lang="en-GB" sz="2800" dirty="0"/>
              <a:t>AD HOC COMMITTEE OF EXPERTS ON ROMA AND TRAVELLER ISSUES (CAHROM) VISIT TO FI ON R&amp;T ACCESS TO JUSTICE (WITH A FOCUS ON ON WOMEN)</a:t>
            </a:r>
          </a:p>
        </p:txBody>
      </p:sp>
      <p:sp>
        <p:nvSpPr>
          <p:cNvPr id="3" name="Alaotsikko 2"/>
          <p:cNvSpPr>
            <a:spLocks noGrp="1"/>
          </p:cNvSpPr>
          <p:nvPr>
            <p:ph type="subTitle" idx="1"/>
          </p:nvPr>
        </p:nvSpPr>
        <p:spPr>
          <a:xfrm>
            <a:off x="225778" y="3966881"/>
            <a:ext cx="8560741" cy="2655934"/>
          </a:xfrm>
        </p:spPr>
        <p:txBody>
          <a:bodyPr>
            <a:normAutofit/>
          </a:bodyPr>
          <a:lstStyle/>
          <a:p>
            <a:pPr algn="ctr"/>
            <a:r>
              <a:rPr lang="en-GB" dirty="0" smtClean="0"/>
              <a:t>21 March 2018 Helsinki </a:t>
            </a:r>
            <a:endParaRPr lang="en-GB" dirty="0"/>
          </a:p>
          <a:p>
            <a:pPr algn="ctr"/>
            <a:r>
              <a:rPr lang="en-GB" sz="2800" dirty="0"/>
              <a:t>ERTF </a:t>
            </a:r>
            <a:r>
              <a:rPr lang="mr-IN" sz="2800" dirty="0"/>
              <a:t>–</a:t>
            </a:r>
            <a:r>
              <a:rPr lang="en-GB" sz="2800" dirty="0"/>
              <a:t> IRWN </a:t>
            </a:r>
            <a:r>
              <a:rPr lang="mr-IN" sz="2800" dirty="0" smtClean="0"/>
              <a:t>–</a:t>
            </a:r>
            <a:r>
              <a:rPr lang="en-GB" sz="2800" dirty="0" smtClean="0"/>
              <a:t> </a:t>
            </a:r>
            <a:r>
              <a:rPr lang="en-GB" sz="2800" dirty="0" err="1" smtClean="0"/>
              <a:t>Phenjalipe</a:t>
            </a:r>
            <a:endParaRPr lang="en-GB" sz="2800" dirty="0" smtClean="0"/>
          </a:p>
          <a:p>
            <a:pPr algn="ctr"/>
            <a:r>
              <a:rPr lang="en-GB" sz="2800" dirty="0" smtClean="0"/>
              <a:t>Miranda Vuolasranta</a:t>
            </a:r>
          </a:p>
          <a:p>
            <a:pPr algn="ctr"/>
            <a:r>
              <a:rPr lang="en-GB" sz="2600" dirty="0" smtClean="0"/>
              <a:t>On access to justice related priorities of IRWN-</a:t>
            </a:r>
            <a:r>
              <a:rPr lang="en-GB" sz="2600" dirty="0" err="1" smtClean="0"/>
              <a:t>Phenjalipe</a:t>
            </a:r>
            <a:r>
              <a:rPr lang="en-GB" sz="2600" dirty="0" smtClean="0"/>
              <a:t> Strategy on the advancement of Romani women and girls</a:t>
            </a:r>
            <a:endParaRPr lang="en-GB" sz="2600" dirty="0"/>
          </a:p>
          <a:p>
            <a:endParaRPr lang="en-GB" dirty="0"/>
          </a:p>
        </p:txBody>
      </p:sp>
      <p:pic>
        <p:nvPicPr>
          <p:cNvPr id="4" name="Kuva 3" descr="image00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3926" y="418761"/>
            <a:ext cx="3330222" cy="1575609"/>
          </a:xfrm>
          <a:prstGeom prst="rect">
            <a:avLst/>
          </a:prstGeom>
        </p:spPr>
      </p:pic>
    </p:spTree>
    <p:extLst>
      <p:ext uri="{BB962C8B-B14F-4D97-AF65-F5344CB8AC3E}">
        <p14:creationId xmlns:p14="http://schemas.microsoft.com/office/powerpoint/2010/main" val="3131904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32741" y="254000"/>
            <a:ext cx="8410222" cy="649111"/>
          </a:xfrm>
        </p:spPr>
        <p:txBody>
          <a:bodyPr/>
          <a:lstStyle/>
          <a:p>
            <a:pPr algn="ctr"/>
            <a:r>
              <a:rPr lang="en-GB" sz="3200" b="1" dirty="0" smtClean="0"/>
              <a:t>The </a:t>
            </a:r>
            <a:r>
              <a:rPr lang="en-GB" sz="3200" b="1" dirty="0"/>
              <a:t>Case of Roma and Traveller Women</a:t>
            </a:r>
            <a:r>
              <a:rPr lang="fi-FI" sz="3600" dirty="0"/>
              <a:t> </a:t>
            </a:r>
            <a:endParaRPr lang="en-GB" sz="3600" dirty="0"/>
          </a:p>
        </p:txBody>
      </p:sp>
      <p:sp>
        <p:nvSpPr>
          <p:cNvPr id="3" name="Sisällön paikkamerkki 2"/>
          <p:cNvSpPr>
            <a:spLocks noGrp="1"/>
          </p:cNvSpPr>
          <p:nvPr>
            <p:ph idx="1"/>
          </p:nvPr>
        </p:nvSpPr>
        <p:spPr>
          <a:xfrm>
            <a:off x="301037" y="1053629"/>
            <a:ext cx="8541926" cy="5569185"/>
          </a:xfrm>
        </p:spPr>
        <p:txBody>
          <a:bodyPr>
            <a:normAutofit lnSpcReduction="10000"/>
          </a:bodyPr>
          <a:lstStyle/>
          <a:p>
            <a:r>
              <a:rPr lang="en-GB" dirty="0"/>
              <a:t>Measures to increase </a:t>
            </a:r>
            <a:r>
              <a:rPr lang="en-GB" b="1" dirty="0"/>
              <a:t>Roma and Traveller women’s political participation should be embedded in a larger gender equality strategy for Roma and Traveller women</a:t>
            </a:r>
            <a:r>
              <a:rPr lang="en-GB" dirty="0"/>
              <a:t>, which should also include actions to overcome gender stereotypes in society and in Roma and Traveller communities</a:t>
            </a:r>
            <a:r>
              <a:rPr lang="fi-FI" dirty="0"/>
              <a:t> </a:t>
            </a:r>
            <a:endParaRPr lang="fi-FI" dirty="0" smtClean="0"/>
          </a:p>
          <a:p>
            <a:r>
              <a:rPr lang="en-GB" dirty="0"/>
              <a:t>There is still a pressing need to </a:t>
            </a:r>
            <a:r>
              <a:rPr lang="en-GB" b="1" dirty="0"/>
              <a:t>collect gender-disaggregated data about Roma and Traveller women’s participation in political life</a:t>
            </a:r>
            <a:r>
              <a:rPr lang="en-GB" dirty="0"/>
              <a:t>. </a:t>
            </a:r>
            <a:endParaRPr lang="en-GB" dirty="0" smtClean="0"/>
          </a:p>
          <a:p>
            <a:r>
              <a:rPr lang="en-GB" b="1" dirty="0"/>
              <a:t>Awareness should be raised among the media and the general public</a:t>
            </a:r>
            <a:r>
              <a:rPr lang="en-GB" dirty="0"/>
              <a:t> about the importance of having balanced participation in political and public decision-making</a:t>
            </a:r>
            <a:r>
              <a:rPr lang="fi-FI" dirty="0"/>
              <a:t> </a:t>
            </a:r>
            <a:endParaRPr lang="fi-FI" dirty="0" smtClean="0"/>
          </a:p>
          <a:p>
            <a:r>
              <a:rPr lang="en-GB" b="1" dirty="0"/>
              <a:t>Awareness should be raised among political parties, media and the general public on the importance of language in reproducing, but also in countering racist and sexist mind-sets</a:t>
            </a:r>
            <a:r>
              <a:rPr lang="fi-FI" dirty="0"/>
              <a:t> </a:t>
            </a:r>
            <a:endParaRPr lang="en-GB" dirty="0"/>
          </a:p>
        </p:txBody>
      </p:sp>
    </p:spTree>
    <p:extLst>
      <p:ext uri="{BB962C8B-B14F-4D97-AF65-F5344CB8AC3E}">
        <p14:creationId xmlns:p14="http://schemas.microsoft.com/office/powerpoint/2010/main" val="337065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19853" y="291629"/>
            <a:ext cx="8626592" cy="1627481"/>
          </a:xfrm>
        </p:spPr>
        <p:txBody>
          <a:bodyPr/>
          <a:lstStyle/>
          <a:p>
            <a:pPr algn="ctr"/>
            <a:r>
              <a:rPr lang="en-GB" dirty="0" smtClean="0"/>
              <a:t>Awareness rising and training brings political and other kind of participation</a:t>
            </a:r>
            <a:endParaRPr lang="en-GB" dirty="0"/>
          </a:p>
        </p:txBody>
      </p:sp>
      <p:pic>
        <p:nvPicPr>
          <p:cNvPr id="5" name="RomawomenNGO.jpg" descr="/Users/vuolasranta/Documents/COUNCIL OF EUROPE/CAHROM/Helsinki temaat.vier.21-23.3.2018/RomawomenNGO.jpg"/>
          <p:cNvPicPr>
            <a:picLocks noGrp="1" noChangeAspect="1"/>
          </p:cNvPicPr>
          <p:nvPr>
            <p:ph idx="1"/>
          </p:nvPr>
        </p:nvPicPr>
        <p:blipFill>
          <a:blip r:embed="rId2" r:link="rId3" cstate="email">
            <a:extLst>
              <a:ext uri="{28A0092B-C50C-407E-A947-70E740481C1C}">
                <a14:useLocalDpi xmlns:a14="http://schemas.microsoft.com/office/drawing/2010/main" val="0"/>
              </a:ext>
            </a:extLst>
          </a:blip>
          <a:srcRect t="13003" b="13003"/>
          <a:stretch>
            <a:fillRect/>
          </a:stretch>
        </p:blipFill>
        <p:spPr>
          <a:xfrm>
            <a:off x="4459111" y="2082800"/>
            <a:ext cx="4487333" cy="4208463"/>
          </a:xfrm>
        </p:spPr>
      </p:pic>
      <p:pic>
        <p:nvPicPr>
          <p:cNvPr id="4" name="Roma women rightsOSCE.jpg" descr="/Users/vuolasranta/Documents/COUNCIL OF EUROPE/CAHROM/Helsinki temaat.vier.21-23.3.2018/Roma women rightsOSCE.jpg"/>
          <p:cNvPicPr>
            <a:picLocks noChangeAspect="1"/>
          </p:cNvPicPr>
          <p:nvPr/>
        </p:nvPicPr>
        <p:blipFill>
          <a:blip r:embed="rId4" r:link="rId5" cstate="email">
            <a:extLst>
              <a:ext uri="{28A0092B-C50C-407E-A947-70E740481C1C}">
                <a14:useLocalDpi xmlns:a14="http://schemas.microsoft.com/office/drawing/2010/main" val="0"/>
              </a:ext>
            </a:extLst>
          </a:blip>
          <a:stretch>
            <a:fillRect/>
          </a:stretch>
        </p:blipFill>
        <p:spPr>
          <a:xfrm>
            <a:off x="254000" y="2082800"/>
            <a:ext cx="4205111" cy="4208930"/>
          </a:xfrm>
          <a:prstGeom prst="rect">
            <a:avLst/>
          </a:prstGeom>
        </p:spPr>
      </p:pic>
    </p:spTree>
    <p:extLst>
      <p:ext uri="{BB962C8B-B14F-4D97-AF65-F5344CB8AC3E}">
        <p14:creationId xmlns:p14="http://schemas.microsoft.com/office/powerpoint/2010/main" val="1930799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63407" y="381000"/>
            <a:ext cx="8645408" cy="606778"/>
          </a:xfrm>
        </p:spPr>
        <p:txBody>
          <a:bodyPr/>
          <a:lstStyle/>
          <a:p>
            <a:pPr algn="ctr"/>
            <a:r>
              <a:rPr lang="en-GB" sz="3200" b="1" dirty="0"/>
              <a:t>The Case of Roma and Traveller Women</a:t>
            </a:r>
            <a:r>
              <a:rPr lang="fi-FI" sz="3200" dirty="0"/>
              <a:t> </a:t>
            </a:r>
            <a:endParaRPr lang="en-GB" sz="3200" dirty="0"/>
          </a:p>
        </p:txBody>
      </p:sp>
      <p:sp>
        <p:nvSpPr>
          <p:cNvPr id="3" name="Sisällön paikkamerkki 2"/>
          <p:cNvSpPr>
            <a:spLocks noGrp="1"/>
          </p:cNvSpPr>
          <p:nvPr>
            <p:ph idx="1"/>
          </p:nvPr>
        </p:nvSpPr>
        <p:spPr>
          <a:xfrm>
            <a:off x="263407" y="1072444"/>
            <a:ext cx="8645408" cy="5493926"/>
          </a:xfrm>
        </p:spPr>
        <p:txBody>
          <a:bodyPr>
            <a:normAutofit fontScale="92500" lnSpcReduction="10000"/>
          </a:bodyPr>
          <a:lstStyle/>
          <a:p>
            <a:r>
              <a:rPr lang="en-GB" dirty="0"/>
              <a:t>International organisations, governments, political parties and civil society should design actions aimed at engaging Roma and Traveller women girls so that they consider political careers, including through </a:t>
            </a:r>
            <a:r>
              <a:rPr lang="en-GB" b="1" dirty="0"/>
              <a:t>role models and networking</a:t>
            </a:r>
            <a:r>
              <a:rPr lang="fi-FI" dirty="0"/>
              <a:t> </a:t>
            </a:r>
            <a:endParaRPr lang="fi-FI" dirty="0" smtClean="0"/>
          </a:p>
          <a:p>
            <a:r>
              <a:rPr lang="en-GB" b="1" dirty="0"/>
              <a:t>Partnerships and co-ordination between and within governments, civil society, international organisations, media, political parties, practitioners and researchers</a:t>
            </a:r>
            <a:r>
              <a:rPr lang="en-GB" dirty="0"/>
              <a:t> are critical to the success</a:t>
            </a:r>
            <a:r>
              <a:rPr lang="fi-FI" dirty="0"/>
              <a:t> </a:t>
            </a:r>
            <a:endParaRPr lang="fi-FI" dirty="0" smtClean="0"/>
          </a:p>
          <a:p>
            <a:r>
              <a:rPr lang="en-GB" dirty="0"/>
              <a:t>All decision makers, including those in government and political parties, should make a strong commitment to gender equality and balanced participation in political and public decision-making from a gender and minority perspectives, leading to appropriate measures in legislation, policies and practice. Therefore, </a:t>
            </a:r>
            <a:r>
              <a:rPr lang="en-GB" b="1" dirty="0"/>
              <a:t>all political parties/groups in Europe should sign the “Pledge on political representation of Roma and Traveller women” launched at the Council of Europe’s 6</a:t>
            </a:r>
            <a:r>
              <a:rPr lang="en-GB" b="1" baseline="30000" dirty="0"/>
              <a:t>th</a:t>
            </a:r>
            <a:r>
              <a:rPr lang="en-GB" b="1" dirty="0"/>
              <a:t> International Roma Women Conference in Strasbourg on 6-7 November 2017 </a:t>
            </a:r>
            <a:r>
              <a:rPr lang="en-GB" dirty="0"/>
              <a:t>(available online at: </a:t>
            </a:r>
            <a:r>
              <a:rPr lang="en-GB" u="sng" dirty="0">
                <a:hlinkClick r:id="rId2"/>
              </a:rPr>
              <a:t>https://www.coe.int/en/web/portal/roma-women/</a:t>
            </a:r>
            <a:r>
              <a:rPr lang="fi-FI" dirty="0"/>
              <a:t> </a:t>
            </a:r>
            <a:endParaRPr lang="en-GB" dirty="0"/>
          </a:p>
        </p:txBody>
      </p:sp>
    </p:spTree>
    <p:extLst>
      <p:ext uri="{BB962C8B-B14F-4D97-AF65-F5344CB8AC3E}">
        <p14:creationId xmlns:p14="http://schemas.microsoft.com/office/powerpoint/2010/main" val="1301914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8667" y="254000"/>
            <a:ext cx="8570148" cy="1171388"/>
          </a:xfrm>
        </p:spPr>
        <p:txBody>
          <a:bodyPr/>
          <a:lstStyle/>
          <a:p>
            <a:pPr algn="ctr"/>
            <a:r>
              <a:rPr lang="en-GB" sz="3200" dirty="0" smtClean="0"/>
              <a:t>Who are the beneficiaries  of women’s participation </a:t>
            </a:r>
            <a:endParaRPr lang="en-GB" sz="3200" dirty="0"/>
          </a:p>
        </p:txBody>
      </p:sp>
      <p:sp>
        <p:nvSpPr>
          <p:cNvPr id="3" name="Sisällön paikkamerkki 2"/>
          <p:cNvSpPr>
            <a:spLocks noGrp="1"/>
          </p:cNvSpPr>
          <p:nvPr>
            <p:ph idx="1"/>
          </p:nvPr>
        </p:nvSpPr>
        <p:spPr>
          <a:xfrm>
            <a:off x="254001" y="1425388"/>
            <a:ext cx="8588962" cy="5150390"/>
          </a:xfrm>
        </p:spPr>
        <p:txBody>
          <a:bodyPr>
            <a:normAutofit fontScale="85000" lnSpcReduction="20000"/>
          </a:bodyPr>
          <a:lstStyle/>
          <a:p>
            <a:r>
              <a:rPr lang="en-GB" dirty="0"/>
              <a:t>Increasing the participation</a:t>
            </a:r>
            <a:r>
              <a:rPr lang="fi-FI" dirty="0"/>
              <a:t> </a:t>
            </a:r>
            <a:r>
              <a:rPr lang="en-GB" dirty="0"/>
              <a:t>of Roma women in these countries provides a sustainable way of ensuring that their needs and concerns are included in government’s</a:t>
            </a:r>
            <a:r>
              <a:rPr lang="fi-FI" dirty="0"/>
              <a:t> </a:t>
            </a:r>
            <a:r>
              <a:rPr lang="en-GB" dirty="0"/>
              <a:t>efforts towards the achievement of inclusion, poverty eradication and gender equality. Intended changes are: </a:t>
            </a:r>
          </a:p>
          <a:p>
            <a:pPr marL="0" indent="0">
              <a:buNone/>
            </a:pPr>
            <a:r>
              <a:rPr lang="en-GB" dirty="0" smtClean="0"/>
              <a:t>	(</a:t>
            </a:r>
            <a:r>
              <a:rPr lang="en-GB" dirty="0"/>
              <a:t>a) Increased awareness</a:t>
            </a:r>
            <a:r>
              <a:rPr lang="fi-FI" dirty="0"/>
              <a:t> </a:t>
            </a:r>
            <a:r>
              <a:rPr lang="en-GB" dirty="0"/>
              <a:t>and community advocacy for Roma </a:t>
            </a:r>
            <a:r>
              <a:rPr lang="en-GB" dirty="0" smtClean="0"/>
              <a:t>women’s              	participation </a:t>
            </a:r>
            <a:r>
              <a:rPr lang="en-GB" dirty="0"/>
              <a:t>by 2020; </a:t>
            </a:r>
          </a:p>
          <a:p>
            <a:pPr marL="0" indent="0">
              <a:buNone/>
            </a:pPr>
            <a:r>
              <a:rPr lang="en-GB" dirty="0" smtClean="0"/>
              <a:t>	(</a:t>
            </a:r>
            <a:r>
              <a:rPr lang="en-GB" dirty="0"/>
              <a:t>b) Increased cooperation with national political parties on the issue</a:t>
            </a:r>
            <a:r>
              <a:rPr lang="fi-FI" dirty="0"/>
              <a:t> </a:t>
            </a:r>
            <a:r>
              <a:rPr lang="en-GB" dirty="0"/>
              <a:t>of </a:t>
            </a:r>
            <a:r>
              <a:rPr lang="en-GB" dirty="0" smtClean="0"/>
              <a:t>	Roma </a:t>
            </a:r>
            <a:r>
              <a:rPr lang="en-GB" dirty="0"/>
              <a:t>women participation and as a result having at least one Roma women </a:t>
            </a:r>
            <a:r>
              <a:rPr lang="en-GB" dirty="0" smtClean="0"/>
              <a:t>	candidate </a:t>
            </a:r>
            <a:r>
              <a:rPr lang="en-GB" dirty="0"/>
              <a:t>at the next local/national or/and </a:t>
            </a:r>
            <a:r>
              <a:rPr lang="en-GB" dirty="0" smtClean="0"/>
              <a:t>European</a:t>
            </a:r>
            <a:r>
              <a:rPr lang="fi-FI" dirty="0" smtClean="0"/>
              <a:t> </a:t>
            </a:r>
            <a:r>
              <a:rPr lang="en-GB" dirty="0"/>
              <a:t>elections; and </a:t>
            </a:r>
          </a:p>
          <a:p>
            <a:pPr marL="0" indent="0">
              <a:buNone/>
            </a:pPr>
            <a:r>
              <a:rPr lang="en-GB" dirty="0" smtClean="0"/>
              <a:t>	(</a:t>
            </a:r>
            <a:r>
              <a:rPr lang="en-GB" dirty="0"/>
              <a:t>c) Improved effectiveness and organisational sustainability of ERTF/IRWN</a:t>
            </a:r>
            <a:r>
              <a:rPr lang="en-GB" dirty="0" smtClean="0"/>
              <a:t>/	</a:t>
            </a:r>
            <a:r>
              <a:rPr lang="en-GB" dirty="0" err="1" smtClean="0"/>
              <a:t>Phenjalipen</a:t>
            </a:r>
            <a:r>
              <a:rPr lang="en-GB" dirty="0" smtClean="0"/>
              <a:t> </a:t>
            </a:r>
            <a:r>
              <a:rPr lang="en-GB" dirty="0"/>
              <a:t>to lobby and advocate on Roma</a:t>
            </a:r>
            <a:r>
              <a:rPr lang="fi-FI" dirty="0"/>
              <a:t> </a:t>
            </a:r>
            <a:r>
              <a:rPr lang="en-GB" dirty="0"/>
              <a:t>women’s issues</a:t>
            </a:r>
            <a:endParaRPr lang="fi-FI" dirty="0"/>
          </a:p>
          <a:p>
            <a:r>
              <a:rPr lang="en-GB" dirty="0"/>
              <a:t>As the number of Roma women participating increases, combined with increased effectiveness, they will be able to better influence </a:t>
            </a:r>
            <a:r>
              <a:rPr lang="en-GB" dirty="0" smtClean="0"/>
              <a:t>policy</a:t>
            </a:r>
            <a:r>
              <a:rPr lang="fi-FI" dirty="0" smtClean="0"/>
              <a:t> </a:t>
            </a:r>
            <a:r>
              <a:rPr lang="en-GB" dirty="0" smtClean="0"/>
              <a:t>debates </a:t>
            </a:r>
            <a:r>
              <a:rPr lang="en-GB" dirty="0"/>
              <a:t>from a gender and development perspective. Therefore the ultimate beneficiaries will be the citizens of the targeted countries</a:t>
            </a:r>
            <a:r>
              <a:rPr lang="en-GB" dirty="0" smtClean="0"/>
              <a:t>,</a:t>
            </a:r>
            <a:r>
              <a:rPr lang="fi-FI" dirty="0" smtClean="0"/>
              <a:t> </a:t>
            </a:r>
            <a:r>
              <a:rPr lang="en-GB" dirty="0" smtClean="0"/>
              <a:t>particularly </a:t>
            </a:r>
            <a:r>
              <a:rPr lang="en-GB" dirty="0"/>
              <a:t>disadvantaged Roma women who will stand to benefit from gender sensitive and pro-poor policies.</a:t>
            </a:r>
            <a:endParaRPr lang="fi-FI" dirty="0"/>
          </a:p>
          <a:p>
            <a:endParaRPr lang="en-GB" dirty="0"/>
          </a:p>
        </p:txBody>
      </p:sp>
    </p:spTree>
    <p:extLst>
      <p:ext uri="{BB962C8B-B14F-4D97-AF65-F5344CB8AC3E}">
        <p14:creationId xmlns:p14="http://schemas.microsoft.com/office/powerpoint/2010/main" val="3611629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10444" y="244594"/>
            <a:ext cx="8579555" cy="752592"/>
          </a:xfrm>
        </p:spPr>
        <p:txBody>
          <a:bodyPr/>
          <a:lstStyle/>
          <a:p>
            <a:pPr algn="ctr"/>
            <a:r>
              <a:rPr lang="en-GB" sz="3200" dirty="0" smtClean="0"/>
              <a:t>Policy perspectives 2018 and beyond..</a:t>
            </a:r>
            <a:endParaRPr lang="en-GB" sz="3200" dirty="0"/>
          </a:p>
        </p:txBody>
      </p:sp>
      <p:sp>
        <p:nvSpPr>
          <p:cNvPr id="3" name="Sisällön paikkamerkki 2"/>
          <p:cNvSpPr>
            <a:spLocks noGrp="1"/>
          </p:cNvSpPr>
          <p:nvPr>
            <p:ph idx="1"/>
          </p:nvPr>
        </p:nvSpPr>
        <p:spPr>
          <a:xfrm>
            <a:off x="310445" y="1166519"/>
            <a:ext cx="8579554" cy="5418666"/>
          </a:xfrm>
        </p:spPr>
        <p:txBody>
          <a:bodyPr>
            <a:normAutofit lnSpcReduction="10000"/>
          </a:bodyPr>
          <a:lstStyle/>
          <a:p>
            <a:r>
              <a:rPr lang="fi-FI" dirty="0"/>
              <a:t>International </a:t>
            </a:r>
            <a:r>
              <a:rPr lang="fi-FI" dirty="0" err="1" smtClean="0"/>
              <a:t>Institutions</a:t>
            </a:r>
            <a:r>
              <a:rPr lang="fi-FI" dirty="0" smtClean="0"/>
              <a:t> </a:t>
            </a:r>
            <a:r>
              <a:rPr lang="fi-FI" dirty="0" err="1" smtClean="0"/>
              <a:t>thematic</a:t>
            </a:r>
            <a:r>
              <a:rPr lang="fi-FI" dirty="0" smtClean="0"/>
              <a:t> </a:t>
            </a:r>
            <a:r>
              <a:rPr lang="fi-FI" dirty="0" err="1" smtClean="0"/>
              <a:t>policies</a:t>
            </a:r>
            <a:r>
              <a:rPr lang="fi-FI" dirty="0" smtClean="0"/>
              <a:t> </a:t>
            </a:r>
            <a:r>
              <a:rPr lang="fi-FI" dirty="0" err="1" smtClean="0"/>
              <a:t>year</a:t>
            </a:r>
            <a:r>
              <a:rPr lang="fi-FI" dirty="0" smtClean="0"/>
              <a:t> 2018 </a:t>
            </a:r>
          </a:p>
          <a:p>
            <a:r>
              <a:rPr lang="fi-FI" dirty="0" err="1" smtClean="0"/>
              <a:t>Council</a:t>
            </a:r>
            <a:r>
              <a:rPr lang="fi-FI" dirty="0" smtClean="0"/>
              <a:t> </a:t>
            </a:r>
            <a:r>
              <a:rPr lang="fi-FI" dirty="0"/>
              <a:t>of </a:t>
            </a:r>
            <a:r>
              <a:rPr lang="fi-FI" dirty="0" smtClean="0"/>
              <a:t>Europe: </a:t>
            </a:r>
          </a:p>
          <a:p>
            <a:pPr lvl="1"/>
            <a:r>
              <a:rPr lang="fi-FI" dirty="0" err="1" smtClean="0"/>
              <a:t>Focus</a:t>
            </a:r>
            <a:r>
              <a:rPr lang="fi-FI" dirty="0" smtClean="0"/>
              <a:t> on Roma </a:t>
            </a:r>
            <a:r>
              <a:rPr lang="fi-FI" dirty="0" err="1" smtClean="0"/>
              <a:t>womens</a:t>
            </a:r>
            <a:r>
              <a:rPr lang="fi-FI" dirty="0" smtClean="0"/>
              <a:t> </a:t>
            </a:r>
            <a:r>
              <a:rPr lang="fi-FI" dirty="0" err="1" smtClean="0"/>
              <a:t>political</a:t>
            </a:r>
            <a:r>
              <a:rPr lang="fi-FI" dirty="0" smtClean="0"/>
              <a:t> </a:t>
            </a:r>
            <a:r>
              <a:rPr lang="fi-FI" dirty="0" err="1" smtClean="0"/>
              <a:t>participation</a:t>
            </a:r>
            <a:endParaRPr lang="fi-FI" dirty="0" smtClean="0"/>
          </a:p>
          <a:p>
            <a:pPr lvl="1"/>
            <a:r>
              <a:rPr lang="fi-FI" dirty="0" smtClean="0"/>
              <a:t>Access to </a:t>
            </a:r>
            <a:r>
              <a:rPr lang="fi-FI" dirty="0" err="1" smtClean="0"/>
              <a:t>Justice</a:t>
            </a:r>
            <a:endParaRPr lang="fi-FI" dirty="0" smtClean="0"/>
          </a:p>
          <a:p>
            <a:pPr lvl="1"/>
            <a:r>
              <a:rPr lang="fi-FI" dirty="0" err="1" smtClean="0"/>
              <a:t>Promoting</a:t>
            </a:r>
            <a:r>
              <a:rPr lang="fi-FI" dirty="0" smtClean="0"/>
              <a:t> the </a:t>
            </a:r>
            <a:r>
              <a:rPr lang="fi-FI" dirty="0" err="1" smtClean="0"/>
              <a:t>Cultural</a:t>
            </a:r>
            <a:r>
              <a:rPr lang="fi-FI" dirty="0" smtClean="0"/>
              <a:t> </a:t>
            </a:r>
            <a:r>
              <a:rPr lang="fi-FI" dirty="0" err="1" smtClean="0"/>
              <a:t>Heritage</a:t>
            </a:r>
            <a:r>
              <a:rPr lang="fi-FI" dirty="0" smtClean="0"/>
              <a:t> of Roma and </a:t>
            </a:r>
            <a:r>
              <a:rPr lang="fi-FI" dirty="0" err="1" smtClean="0"/>
              <a:t>Travellers</a:t>
            </a:r>
            <a:r>
              <a:rPr lang="fi-FI" dirty="0" smtClean="0"/>
              <a:t> </a:t>
            </a:r>
          </a:p>
          <a:p>
            <a:endParaRPr lang="fi-FI" dirty="0"/>
          </a:p>
          <a:p>
            <a:r>
              <a:rPr lang="fi-FI" dirty="0" err="1" smtClean="0"/>
              <a:t>European</a:t>
            </a:r>
            <a:r>
              <a:rPr lang="fi-FI" dirty="0" smtClean="0"/>
              <a:t> </a:t>
            </a:r>
            <a:r>
              <a:rPr lang="fi-FI" dirty="0" err="1"/>
              <a:t>Union/European</a:t>
            </a:r>
            <a:r>
              <a:rPr lang="fi-FI" dirty="0"/>
              <a:t> </a:t>
            </a:r>
            <a:r>
              <a:rPr lang="fi-FI" dirty="0" err="1" smtClean="0"/>
              <a:t>Commission</a:t>
            </a:r>
            <a:r>
              <a:rPr lang="fi-FI" dirty="0" smtClean="0"/>
              <a:t>: </a:t>
            </a:r>
          </a:p>
          <a:p>
            <a:pPr lvl="1"/>
            <a:r>
              <a:rPr lang="fi-FI" dirty="0" err="1" smtClean="0"/>
              <a:t>Inequalities</a:t>
            </a:r>
            <a:r>
              <a:rPr lang="fi-FI" dirty="0" smtClean="0"/>
              <a:t> </a:t>
            </a:r>
            <a:r>
              <a:rPr lang="fi-FI" dirty="0"/>
              <a:t>in the </a:t>
            </a:r>
            <a:r>
              <a:rPr lang="fi-FI" dirty="0" err="1"/>
              <a:t>living</a:t>
            </a:r>
            <a:r>
              <a:rPr lang="fi-FI" dirty="0"/>
              <a:t> </a:t>
            </a:r>
            <a:r>
              <a:rPr lang="fi-FI" dirty="0" err="1"/>
              <a:t>conditions</a:t>
            </a:r>
            <a:r>
              <a:rPr lang="fi-FI" dirty="0"/>
              <a:t> and </a:t>
            </a:r>
            <a:r>
              <a:rPr lang="fi-FI" dirty="0" err="1"/>
              <a:t>their</a:t>
            </a:r>
            <a:r>
              <a:rPr lang="fi-FI" dirty="0"/>
              <a:t> </a:t>
            </a:r>
            <a:r>
              <a:rPr lang="fi-FI" dirty="0" err="1"/>
              <a:t>impact</a:t>
            </a:r>
            <a:r>
              <a:rPr lang="fi-FI" dirty="0"/>
              <a:t> on the Roma </a:t>
            </a:r>
            <a:r>
              <a:rPr lang="fi-FI" dirty="0" err="1"/>
              <a:t>health</a:t>
            </a:r>
            <a:r>
              <a:rPr lang="fi-FI" dirty="0"/>
              <a:t> </a:t>
            </a:r>
          </a:p>
          <a:p>
            <a:pPr lvl="1"/>
            <a:r>
              <a:rPr lang="fi-FI" dirty="0"/>
              <a:t>H</a:t>
            </a:r>
            <a:r>
              <a:rPr lang="fi-FI" dirty="0" smtClean="0"/>
              <a:t>ow </a:t>
            </a:r>
            <a:r>
              <a:rPr lang="fi-FI" dirty="0"/>
              <a:t>to </a:t>
            </a:r>
            <a:r>
              <a:rPr lang="fi-FI" dirty="0" err="1"/>
              <a:t>approach</a:t>
            </a:r>
            <a:r>
              <a:rPr lang="fi-FI" dirty="0"/>
              <a:t> the </a:t>
            </a:r>
            <a:r>
              <a:rPr lang="fi-FI" dirty="0" err="1"/>
              <a:t>issues</a:t>
            </a:r>
            <a:r>
              <a:rPr lang="fi-FI" dirty="0"/>
              <a:t> of </a:t>
            </a:r>
            <a:r>
              <a:rPr lang="fi-FI" dirty="0" err="1"/>
              <a:t>relevance</a:t>
            </a:r>
            <a:r>
              <a:rPr lang="fi-FI" dirty="0"/>
              <a:t> in the </a:t>
            </a:r>
            <a:r>
              <a:rPr lang="fi-FI" dirty="0" err="1"/>
              <a:t>areas</a:t>
            </a:r>
            <a:r>
              <a:rPr lang="fi-FI" dirty="0"/>
              <a:t> of </a:t>
            </a:r>
            <a:r>
              <a:rPr lang="fi-FI" dirty="0" err="1"/>
              <a:t>housing</a:t>
            </a:r>
            <a:r>
              <a:rPr lang="fi-FI" dirty="0"/>
              <a:t> and </a:t>
            </a:r>
            <a:r>
              <a:rPr lang="fi-FI" dirty="0" err="1"/>
              <a:t>health</a:t>
            </a:r>
            <a:r>
              <a:rPr lang="fi-FI" dirty="0"/>
              <a:t>, </a:t>
            </a:r>
            <a:r>
              <a:rPr lang="fi-FI" dirty="0" err="1"/>
              <a:t>being</a:t>
            </a:r>
            <a:r>
              <a:rPr lang="fi-FI" dirty="0"/>
              <a:t> </a:t>
            </a:r>
            <a:r>
              <a:rPr lang="fi-FI" dirty="0" err="1"/>
              <a:t>both</a:t>
            </a:r>
            <a:r>
              <a:rPr lang="fi-FI" dirty="0"/>
              <a:t> </a:t>
            </a:r>
            <a:r>
              <a:rPr lang="fi-FI" dirty="0" err="1"/>
              <a:t>very</a:t>
            </a:r>
            <a:r>
              <a:rPr lang="fi-FI" dirty="0"/>
              <a:t> </a:t>
            </a:r>
            <a:r>
              <a:rPr lang="fi-FI" dirty="0" err="1"/>
              <a:t>broad</a:t>
            </a:r>
            <a:r>
              <a:rPr lang="fi-FI" dirty="0"/>
              <a:t> and </a:t>
            </a:r>
            <a:r>
              <a:rPr lang="fi-FI" dirty="0" err="1" smtClean="0"/>
              <a:t>complex</a:t>
            </a:r>
            <a:endParaRPr lang="fi-FI" dirty="0" smtClean="0"/>
          </a:p>
          <a:p>
            <a:pPr lvl="1"/>
            <a:r>
              <a:rPr lang="fi-FI" sz="1900" u="sng" dirty="0" smtClean="0"/>
              <a:t>Roma </a:t>
            </a:r>
            <a:r>
              <a:rPr lang="fi-FI" sz="1900" u="sng" dirty="0" err="1"/>
              <a:t>political</a:t>
            </a:r>
            <a:r>
              <a:rPr lang="fi-FI" sz="1900" u="sng" dirty="0"/>
              <a:t> </a:t>
            </a:r>
            <a:r>
              <a:rPr lang="fi-FI" sz="1900" u="sng" dirty="0" err="1"/>
              <a:t>participation</a:t>
            </a:r>
            <a:r>
              <a:rPr lang="fi-FI" sz="1900" dirty="0"/>
              <a:t> with the </a:t>
            </a:r>
            <a:r>
              <a:rPr lang="fi-FI" sz="1900" dirty="0" err="1"/>
              <a:t>focus</a:t>
            </a:r>
            <a:r>
              <a:rPr lang="fi-FI" sz="1900" dirty="0"/>
              <a:t> on the </a:t>
            </a:r>
            <a:r>
              <a:rPr lang="fi-FI" sz="1900" dirty="0" err="1"/>
              <a:t>electoral</a:t>
            </a:r>
            <a:r>
              <a:rPr lang="fi-FI" sz="1900" dirty="0"/>
              <a:t> </a:t>
            </a:r>
            <a:r>
              <a:rPr lang="fi-FI" sz="1900" dirty="0" err="1" smtClean="0"/>
              <a:t>matters</a:t>
            </a:r>
            <a:r>
              <a:rPr lang="fi-FI" sz="1900" dirty="0" smtClean="0"/>
              <a:t>; </a:t>
            </a:r>
            <a:r>
              <a:rPr lang="fi-FI" sz="1900" dirty="0" err="1" smtClean="0"/>
              <a:t>link</a:t>
            </a:r>
            <a:r>
              <a:rPr lang="fi-FI" sz="1900" dirty="0" smtClean="0"/>
              <a:t> </a:t>
            </a:r>
            <a:r>
              <a:rPr lang="fi-FI" sz="1900" dirty="0"/>
              <a:t>with the </a:t>
            </a:r>
            <a:r>
              <a:rPr lang="fi-FI" sz="1900" dirty="0" err="1"/>
              <a:t>upcoming</a:t>
            </a:r>
            <a:r>
              <a:rPr lang="fi-FI" sz="1900" dirty="0"/>
              <a:t> </a:t>
            </a:r>
            <a:r>
              <a:rPr lang="fi-FI" sz="1900" dirty="0" err="1"/>
              <a:t>election</a:t>
            </a:r>
            <a:r>
              <a:rPr lang="fi-FI" sz="1900" dirty="0"/>
              <a:t> to the EP, </a:t>
            </a:r>
            <a:r>
              <a:rPr lang="fi-FI" sz="1900" dirty="0" err="1"/>
              <a:t>ongoing/upcoming</a:t>
            </a:r>
            <a:r>
              <a:rPr lang="fi-FI" sz="1900" dirty="0"/>
              <a:t> </a:t>
            </a:r>
            <a:r>
              <a:rPr lang="fi-FI" sz="1900" dirty="0" err="1"/>
              <a:t>elections</a:t>
            </a:r>
            <a:r>
              <a:rPr lang="fi-FI" sz="1900" dirty="0"/>
              <a:t> in </a:t>
            </a:r>
            <a:r>
              <a:rPr lang="fi-FI" sz="1900" dirty="0" err="1"/>
              <a:t>Member</a:t>
            </a:r>
            <a:r>
              <a:rPr lang="fi-FI" sz="1900" dirty="0"/>
              <a:t> </a:t>
            </a:r>
            <a:r>
              <a:rPr lang="fi-FI" sz="1900" dirty="0" err="1" smtClean="0"/>
              <a:t>States</a:t>
            </a:r>
            <a:endParaRPr lang="fi-FI" sz="1900" dirty="0"/>
          </a:p>
          <a:p>
            <a:pPr lvl="1"/>
            <a:endParaRPr lang="fi-FI" dirty="0" smtClean="0"/>
          </a:p>
          <a:p>
            <a:endParaRPr lang="en-GB" dirty="0"/>
          </a:p>
        </p:txBody>
      </p:sp>
    </p:spTree>
    <p:extLst>
      <p:ext uri="{BB962C8B-B14F-4D97-AF65-F5344CB8AC3E}">
        <p14:creationId xmlns:p14="http://schemas.microsoft.com/office/powerpoint/2010/main" val="1885017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50000"/>
          </a:blip>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348074" y="272815"/>
            <a:ext cx="8551333" cy="1025407"/>
          </a:xfrm>
        </p:spPr>
        <p:txBody>
          <a:bodyPr/>
          <a:lstStyle/>
          <a:p>
            <a:pPr algn="ctr"/>
            <a:r>
              <a:rPr lang="en-GB" sz="3200" dirty="0" smtClean="0"/>
              <a:t>We need more Roma and Traveller women to change the future!</a:t>
            </a:r>
            <a:endParaRPr lang="en-GB" sz="3200" dirty="0"/>
          </a:p>
        </p:txBody>
      </p:sp>
      <p:pic>
        <p:nvPicPr>
          <p:cNvPr id="4" name="Sisällön paikkamerkki 3" descr="image001.jpg"/>
          <p:cNvPicPr>
            <a:picLocks noGrp="1" noChangeAspect="1"/>
          </p:cNvPicPr>
          <p:nvPr>
            <p:ph idx="1"/>
          </p:nvPr>
        </p:nvPicPr>
        <p:blipFill>
          <a:blip r:embed="rId2">
            <a:extLst>
              <a:ext uri="{28A0092B-C50C-407E-A947-70E740481C1C}">
                <a14:useLocalDpi xmlns:a14="http://schemas.microsoft.com/office/drawing/2010/main" val="0"/>
              </a:ext>
            </a:extLst>
          </a:blip>
          <a:srcRect l="276" r="276"/>
          <a:stretch>
            <a:fillRect/>
          </a:stretch>
        </p:blipFill>
        <p:spPr>
          <a:xfrm>
            <a:off x="2304815" y="4731926"/>
            <a:ext cx="4873037" cy="1881481"/>
          </a:xfrm>
          <a:prstGeom prst="rect">
            <a:avLst/>
          </a:prstGeom>
        </p:spPr>
      </p:pic>
      <p:pic>
        <p:nvPicPr>
          <p:cNvPr id="5" name="Soraya Post EP.jpeg" descr="/Users/vuolasranta/Documents/COUNCIL OF EUROPE/CAHROM/Helsinki temaat.vier.21-23.3.2018/Soraya Post EP.jpe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258704" y="1496718"/>
            <a:ext cx="3810000" cy="2133600"/>
          </a:xfrm>
          <a:prstGeom prst="rect">
            <a:avLst/>
          </a:prstGeom>
        </p:spPr>
      </p:pic>
      <p:sp>
        <p:nvSpPr>
          <p:cNvPr id="7" name="Tekstiruutu 6"/>
          <p:cNvSpPr txBox="1"/>
          <p:nvPr/>
        </p:nvSpPr>
        <p:spPr>
          <a:xfrm>
            <a:off x="2304815" y="4289778"/>
            <a:ext cx="4873037" cy="369332"/>
          </a:xfrm>
          <a:prstGeom prst="rect">
            <a:avLst/>
          </a:prstGeom>
          <a:noFill/>
        </p:spPr>
        <p:txBody>
          <a:bodyPr wrap="square" rtlCol="0">
            <a:spAutoFit/>
          </a:bodyPr>
          <a:lstStyle/>
          <a:p>
            <a:r>
              <a:rPr lang="en-GB" dirty="0" smtClean="0"/>
              <a:t>THANK YOU </a:t>
            </a:r>
            <a:r>
              <a:rPr lang="mr-IN" dirty="0" smtClean="0"/>
              <a:t>–</a:t>
            </a:r>
            <a:r>
              <a:rPr lang="en-GB" dirty="0" smtClean="0"/>
              <a:t> NAJIS TUMENGE - BARIKIBA</a:t>
            </a:r>
            <a:endParaRPr lang="en-GB" dirty="0"/>
          </a:p>
        </p:txBody>
      </p:sp>
      <p:pic>
        <p:nvPicPr>
          <p:cNvPr id="8" name="Hilja Grönfors.jpg" descr="/Users/vuolasranta/Documents/COUNCIL OF EUROPE/CAHROM/Helsinki temaat.vier.21-23.3.2018/Hilja Grönfors.jpg"/>
          <p:cNvPicPr>
            <a:picLocks noChangeAspect="1"/>
          </p:cNvPicPr>
          <p:nvPr/>
        </p:nvPicPr>
        <p:blipFill>
          <a:blip r:embed="rId5" r:link="rId6" cstate="email">
            <a:extLst>
              <a:ext uri="{28A0092B-C50C-407E-A947-70E740481C1C}">
                <a14:useLocalDpi xmlns:a14="http://schemas.microsoft.com/office/drawing/2010/main" val="0"/>
              </a:ext>
            </a:extLst>
          </a:blip>
          <a:stretch>
            <a:fillRect/>
          </a:stretch>
        </p:blipFill>
        <p:spPr>
          <a:xfrm>
            <a:off x="3762963" y="1496718"/>
            <a:ext cx="2718741" cy="2200393"/>
          </a:xfrm>
          <a:prstGeom prst="rect">
            <a:avLst/>
          </a:prstGeom>
        </p:spPr>
      </p:pic>
      <p:pic>
        <p:nvPicPr>
          <p:cNvPr id="9" name="Spanish Romni.jpg" descr="/Users/vuolasranta/Documents/COUNCIL OF EUROPE/CAHROM/Helsinki temaat.vier.21-23.3.2018/Spanish Romni.jpg"/>
          <p:cNvPicPr>
            <a:picLocks noChangeAspect="1"/>
          </p:cNvPicPr>
          <p:nvPr/>
        </p:nvPicPr>
        <p:blipFill>
          <a:blip r:embed="rId7" r:link="rId8">
            <a:extLst>
              <a:ext uri="{28A0092B-C50C-407E-A947-70E740481C1C}">
                <a14:useLocalDpi xmlns:a14="http://schemas.microsoft.com/office/drawing/2010/main" val="0"/>
              </a:ext>
            </a:extLst>
          </a:blip>
          <a:stretch>
            <a:fillRect/>
          </a:stretch>
        </p:blipFill>
        <p:spPr>
          <a:xfrm>
            <a:off x="6271066" y="1496718"/>
            <a:ext cx="2703601" cy="2200393"/>
          </a:xfrm>
          <a:prstGeom prst="rect">
            <a:avLst/>
          </a:prstGeom>
        </p:spPr>
      </p:pic>
    </p:spTree>
    <p:extLst>
      <p:ext uri="{BB962C8B-B14F-4D97-AF65-F5344CB8AC3E}">
        <p14:creationId xmlns:p14="http://schemas.microsoft.com/office/powerpoint/2010/main" val="335510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06963" y="381000"/>
            <a:ext cx="8683036" cy="1044388"/>
          </a:xfrm>
        </p:spPr>
        <p:txBody>
          <a:bodyPr/>
          <a:lstStyle/>
          <a:p>
            <a:pPr algn="ctr"/>
            <a:r>
              <a:rPr lang="en-GB" dirty="0" smtClean="0"/>
              <a:t>Roma and Traveller women are as heterogeneous as other Europeans </a:t>
            </a:r>
            <a:endParaRPr lang="en-GB" dirty="0"/>
          </a:p>
        </p:txBody>
      </p:sp>
      <p:sp>
        <p:nvSpPr>
          <p:cNvPr id="3" name="Sisällön paikkamerkki 2"/>
          <p:cNvSpPr>
            <a:spLocks noGrp="1"/>
          </p:cNvSpPr>
          <p:nvPr>
            <p:ph idx="1"/>
          </p:nvPr>
        </p:nvSpPr>
        <p:spPr>
          <a:xfrm>
            <a:off x="310445" y="1828800"/>
            <a:ext cx="8579554" cy="4577644"/>
          </a:xfrm>
        </p:spPr>
        <p:txBody>
          <a:bodyPr/>
          <a:lstStyle/>
          <a:p>
            <a:r>
              <a:rPr lang="en-GB" dirty="0" smtClean="0"/>
              <a:t>Don’t forget the heterogeneity of Roma and Traveller groups and individuals!</a:t>
            </a:r>
          </a:p>
          <a:p>
            <a:endParaRPr lang="en-GB" dirty="0" smtClean="0"/>
          </a:p>
          <a:p>
            <a:endParaRPr lang="en-GB" dirty="0" smtClean="0"/>
          </a:p>
          <a:p>
            <a:endParaRPr lang="en-GB" dirty="0"/>
          </a:p>
        </p:txBody>
      </p:sp>
      <p:pic>
        <p:nvPicPr>
          <p:cNvPr id="5" name="Roma women and computers.jpg" descr="/Users/vuolasranta/Documents/COUNCIL OF EUROPE/CAHROM/Helsinki temaat.vier.21-23.3.2018/Roma women and computers.jpg"/>
          <p:cNvPicPr>
            <a:picLocks noChangeAspect="1"/>
          </p:cNvPicPr>
          <p:nvPr/>
        </p:nvPicPr>
        <p:blipFill>
          <a:blip r:embed="rId2" r:link="rId3" cstate="email">
            <a:extLst>
              <a:ext uri="{28A0092B-C50C-407E-A947-70E740481C1C}">
                <a14:useLocalDpi xmlns:a14="http://schemas.microsoft.com/office/drawing/2010/main" val="0"/>
              </a:ext>
            </a:extLst>
          </a:blip>
          <a:stretch>
            <a:fillRect/>
          </a:stretch>
        </p:blipFill>
        <p:spPr>
          <a:xfrm>
            <a:off x="451556" y="2861263"/>
            <a:ext cx="3048000" cy="2033016"/>
          </a:xfrm>
          <a:prstGeom prst="rect">
            <a:avLst/>
          </a:prstGeom>
        </p:spPr>
      </p:pic>
      <p:pic>
        <p:nvPicPr>
          <p:cNvPr id="6" name="Roma women beggar&amp;child.jpg" descr="/Users/vuolasranta/Documents/COUNCIL OF EUROPE/CAHROM/Helsinki temaat.vier.21-23.3.2018/Roma women beggar&amp;child.jpg"/>
          <p:cNvPicPr>
            <a:picLocks noChangeAspect="1"/>
          </p:cNvPicPr>
          <p:nvPr/>
        </p:nvPicPr>
        <p:blipFill>
          <a:blip r:embed="rId4" r:link="rId5" cstate="email">
            <a:extLst>
              <a:ext uri="{28A0092B-C50C-407E-A947-70E740481C1C}">
                <a14:useLocalDpi xmlns:a14="http://schemas.microsoft.com/office/drawing/2010/main" val="0"/>
              </a:ext>
            </a:extLst>
          </a:blip>
          <a:stretch>
            <a:fillRect/>
          </a:stretch>
        </p:blipFill>
        <p:spPr>
          <a:xfrm>
            <a:off x="2765778" y="2861263"/>
            <a:ext cx="2615259" cy="2033016"/>
          </a:xfrm>
          <a:prstGeom prst="rect">
            <a:avLst/>
          </a:prstGeom>
        </p:spPr>
      </p:pic>
      <p:pic>
        <p:nvPicPr>
          <p:cNvPr id="7" name="Two Romanian Roma women.jpeg" descr="/Users/vuolasranta/Documents/COUNCIL OF EUROPE/CAHROM/Helsinki temaat.vier.21-23.3.2018/Two Romanian Roma women.jpeg"/>
          <p:cNvPicPr>
            <a:picLocks noChangeAspect="1"/>
          </p:cNvPicPr>
          <p:nvPr/>
        </p:nvPicPr>
        <p:blipFill>
          <a:blip r:embed="rId6" r:link="rId7">
            <a:extLst>
              <a:ext uri="{28A0092B-C50C-407E-A947-70E740481C1C}">
                <a14:useLocalDpi xmlns:a14="http://schemas.microsoft.com/office/drawing/2010/main" val="0"/>
              </a:ext>
            </a:extLst>
          </a:blip>
          <a:stretch>
            <a:fillRect/>
          </a:stretch>
        </p:blipFill>
        <p:spPr>
          <a:xfrm>
            <a:off x="4748859" y="2861263"/>
            <a:ext cx="2174993" cy="2033016"/>
          </a:xfrm>
          <a:prstGeom prst="rect">
            <a:avLst/>
          </a:prstGeom>
        </p:spPr>
      </p:pic>
      <p:pic>
        <p:nvPicPr>
          <p:cNvPr id="8" name="Fi Roma women.jpg" descr="/Users/vuolasranta/Documents/COUNCIL OF EUROPE/CAHROM/Helsinki temaat.vier.21-23.3.2018/Fi Roma women.jpg"/>
          <p:cNvPicPr>
            <a:picLocks noChangeAspect="1"/>
          </p:cNvPicPr>
          <p:nvPr/>
        </p:nvPicPr>
        <p:blipFill>
          <a:blip r:embed="rId8" r:link="rId9">
            <a:extLst>
              <a:ext uri="{28A0092B-C50C-407E-A947-70E740481C1C}">
                <a14:useLocalDpi xmlns:a14="http://schemas.microsoft.com/office/drawing/2010/main" val="0"/>
              </a:ext>
            </a:extLst>
          </a:blip>
          <a:stretch>
            <a:fillRect/>
          </a:stretch>
        </p:blipFill>
        <p:spPr>
          <a:xfrm>
            <a:off x="6716888" y="2861263"/>
            <a:ext cx="2173111" cy="2033015"/>
          </a:xfrm>
          <a:prstGeom prst="rect">
            <a:avLst/>
          </a:prstGeom>
        </p:spPr>
      </p:pic>
      <p:pic>
        <p:nvPicPr>
          <p:cNvPr id="12" name="Traditions vs modern1.jpg" descr="/Users/vuolasranta/Documents/COUNCIL OF EUROPE/CAHROM/Helsinki temaat.vier.21-23.3.2018/Traditions vs modern1.jpg"/>
          <p:cNvPicPr>
            <a:picLocks noChangeAspect="1"/>
          </p:cNvPicPr>
          <p:nvPr/>
        </p:nvPicPr>
        <p:blipFill>
          <a:blip r:embed="rId10" r:link="rId11" cstate="email">
            <a:extLst>
              <a:ext uri="{28A0092B-C50C-407E-A947-70E740481C1C}">
                <a14:useLocalDpi xmlns:a14="http://schemas.microsoft.com/office/drawing/2010/main" val="0"/>
              </a:ext>
            </a:extLst>
          </a:blip>
          <a:stretch>
            <a:fillRect/>
          </a:stretch>
        </p:blipFill>
        <p:spPr>
          <a:xfrm>
            <a:off x="451557" y="4894280"/>
            <a:ext cx="2417702" cy="1728536"/>
          </a:xfrm>
          <a:prstGeom prst="rect">
            <a:avLst/>
          </a:prstGeom>
        </p:spPr>
      </p:pic>
      <p:pic>
        <p:nvPicPr>
          <p:cNvPr id="13" name="Trad vs modern2.jpg" descr="/Users/vuolasranta/Documents/COUNCIL OF EUROPE/CAHROM/Helsinki temaat.vier.21-23.3.2018/Trad vs modern2.jpg"/>
          <p:cNvPicPr>
            <a:picLocks noChangeAspect="1"/>
          </p:cNvPicPr>
          <p:nvPr/>
        </p:nvPicPr>
        <p:blipFill>
          <a:blip r:embed="rId12" r:link="rId13" cstate="email">
            <a:extLst>
              <a:ext uri="{28A0092B-C50C-407E-A947-70E740481C1C}">
                <a14:useLocalDpi xmlns:a14="http://schemas.microsoft.com/office/drawing/2010/main" val="0"/>
              </a:ext>
            </a:extLst>
          </a:blip>
          <a:stretch>
            <a:fillRect/>
          </a:stretch>
        </p:blipFill>
        <p:spPr>
          <a:xfrm>
            <a:off x="2743200" y="4894281"/>
            <a:ext cx="2082800" cy="1728536"/>
          </a:xfrm>
          <a:prstGeom prst="rect">
            <a:avLst/>
          </a:prstGeom>
        </p:spPr>
      </p:pic>
      <p:pic>
        <p:nvPicPr>
          <p:cNvPr id="15" name="Roma women differs.jpg" descr="/Users/vuolasranta/Documents/COUNCIL OF EUROPE/CAHROM/Helsinki temaat.vier.21-23.3.2018/Roma women differs.jpg"/>
          <p:cNvPicPr>
            <a:picLocks noChangeAspect="1"/>
          </p:cNvPicPr>
          <p:nvPr/>
        </p:nvPicPr>
        <p:blipFill>
          <a:blip r:embed="rId14" r:link="rId15" cstate="email">
            <a:extLst>
              <a:ext uri="{28A0092B-C50C-407E-A947-70E740481C1C}">
                <a14:useLocalDpi xmlns:a14="http://schemas.microsoft.com/office/drawing/2010/main" val="0"/>
              </a:ext>
            </a:extLst>
          </a:blip>
          <a:stretch>
            <a:fillRect/>
          </a:stretch>
        </p:blipFill>
        <p:spPr>
          <a:xfrm>
            <a:off x="4826000" y="4894277"/>
            <a:ext cx="3330222" cy="1728539"/>
          </a:xfrm>
          <a:prstGeom prst="rect">
            <a:avLst/>
          </a:prstGeom>
        </p:spPr>
      </p:pic>
      <p:sp>
        <p:nvSpPr>
          <p:cNvPr id="4" name="Tekstiruutu 3"/>
          <p:cNvSpPr txBox="1"/>
          <p:nvPr/>
        </p:nvSpPr>
        <p:spPr>
          <a:xfrm>
            <a:off x="8325556" y="1138296"/>
            <a:ext cx="184666"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380794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2222" y="254000"/>
            <a:ext cx="8560741" cy="705556"/>
          </a:xfrm>
        </p:spPr>
        <p:txBody>
          <a:bodyPr/>
          <a:lstStyle/>
          <a:p>
            <a:pPr algn="ctr"/>
            <a:r>
              <a:rPr lang="en-GB" sz="3200" dirty="0" smtClean="0"/>
              <a:t>Hardening values on European policies</a:t>
            </a:r>
            <a:endParaRPr lang="en-GB" sz="3200" dirty="0"/>
          </a:p>
        </p:txBody>
      </p:sp>
      <p:sp>
        <p:nvSpPr>
          <p:cNvPr id="3" name="Sisällön paikkamerkki 2"/>
          <p:cNvSpPr>
            <a:spLocks noGrp="1"/>
          </p:cNvSpPr>
          <p:nvPr>
            <p:ph idx="1"/>
          </p:nvPr>
        </p:nvSpPr>
        <p:spPr>
          <a:xfrm>
            <a:off x="282223" y="959556"/>
            <a:ext cx="8560740" cy="5682074"/>
          </a:xfrm>
        </p:spPr>
        <p:txBody>
          <a:bodyPr>
            <a:normAutofit lnSpcReduction="10000"/>
          </a:bodyPr>
          <a:lstStyle/>
          <a:p>
            <a:pPr>
              <a:buFont typeface="Wingdings" charset="2"/>
              <a:buChar char="§"/>
            </a:pPr>
            <a:r>
              <a:rPr lang="en-GB" dirty="0" smtClean="0"/>
              <a:t>The most alarming signals:</a:t>
            </a:r>
          </a:p>
          <a:p>
            <a:pPr lvl="1"/>
            <a:r>
              <a:rPr lang="en-GB" dirty="0" smtClean="0"/>
              <a:t>Human Rights policies are NO more important and solidarity is old-fashioned</a:t>
            </a:r>
          </a:p>
          <a:p>
            <a:pPr lvl="1"/>
            <a:r>
              <a:rPr lang="en-GB" dirty="0" smtClean="0"/>
              <a:t>More important tasks such as: </a:t>
            </a:r>
            <a:r>
              <a:rPr lang="en-GB" dirty="0" err="1" smtClean="0"/>
              <a:t>Brexits</a:t>
            </a:r>
            <a:r>
              <a:rPr lang="en-GB" dirty="0" smtClean="0"/>
              <a:t>, economical crises, immigration/refugee issues, security issues, boarder security even fear of nuclear-war are putting aside the question of the preservation of our humanity, equality and democracy</a:t>
            </a:r>
            <a:endParaRPr lang="en-GB" dirty="0"/>
          </a:p>
          <a:p>
            <a:pPr>
              <a:buFont typeface="Wingdings" charset="2"/>
              <a:buChar char="§"/>
            </a:pPr>
            <a:r>
              <a:rPr lang="en-GB" dirty="0" smtClean="0"/>
              <a:t>What are Roma experiencing:</a:t>
            </a:r>
          </a:p>
          <a:p>
            <a:pPr lvl="1"/>
            <a:r>
              <a:rPr lang="en-GB" dirty="0" smtClean="0"/>
              <a:t>Increase of forced evictions of Roma communities</a:t>
            </a:r>
          </a:p>
          <a:p>
            <a:pPr lvl="1"/>
            <a:r>
              <a:rPr lang="en-GB" b="1" dirty="0" smtClean="0"/>
              <a:t>Since </a:t>
            </a:r>
            <a:r>
              <a:rPr lang="en-GB" b="1" dirty="0"/>
              <a:t>2000, more than 1,500 Roma in Europe have been murdered because of their ethnicity, victims of ultra-nationalistic and violent </a:t>
            </a:r>
            <a:r>
              <a:rPr lang="en-GB" b="1" dirty="0" err="1"/>
              <a:t>anti-</a:t>
            </a:r>
            <a:r>
              <a:rPr lang="en-GB" b="1" dirty="0" err="1" smtClean="0"/>
              <a:t>gypsyism</a:t>
            </a:r>
            <a:endParaRPr lang="en-GB" b="1" dirty="0" smtClean="0"/>
          </a:p>
          <a:p>
            <a:pPr lvl="1"/>
            <a:r>
              <a:rPr lang="en-GB" b="1" dirty="0" smtClean="0"/>
              <a:t>More </a:t>
            </a:r>
            <a:r>
              <a:rPr lang="en-GB" b="1" dirty="0"/>
              <a:t>than 115 pogroms were committed against Roma</a:t>
            </a:r>
            <a:r>
              <a:rPr lang="en-GB" dirty="0"/>
              <a:t>. Each and every day Roma women and children become victims of racist violence and hate mongering by the media and politicians. The number of attacks against Roma as well as the number of injured Roma is too numerous to count</a:t>
            </a:r>
            <a:r>
              <a:rPr lang="fi-FI" dirty="0"/>
              <a:t> </a:t>
            </a:r>
            <a:endParaRPr lang="en-GB" dirty="0" smtClean="0"/>
          </a:p>
          <a:p>
            <a:pPr lvl="1"/>
            <a:endParaRPr lang="en-GB" dirty="0" smtClean="0"/>
          </a:p>
        </p:txBody>
      </p:sp>
    </p:spTree>
    <p:extLst>
      <p:ext uri="{BB962C8B-B14F-4D97-AF65-F5344CB8AC3E}">
        <p14:creationId xmlns:p14="http://schemas.microsoft.com/office/powerpoint/2010/main" val="3963729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42149" y="235185"/>
            <a:ext cx="8410222" cy="724371"/>
          </a:xfrm>
        </p:spPr>
        <p:txBody>
          <a:bodyPr/>
          <a:lstStyle/>
          <a:p>
            <a:pPr algn="ctr"/>
            <a:r>
              <a:rPr lang="en-GB" sz="3600" dirty="0" smtClean="0"/>
              <a:t>Challenges to overcome 1 -</a:t>
            </a:r>
            <a:endParaRPr lang="en-GB" sz="3600" dirty="0"/>
          </a:p>
        </p:txBody>
      </p:sp>
      <p:sp>
        <p:nvSpPr>
          <p:cNvPr id="3" name="Sisällön paikkamerkki 2"/>
          <p:cNvSpPr>
            <a:spLocks noGrp="1"/>
          </p:cNvSpPr>
          <p:nvPr>
            <p:ph idx="1"/>
          </p:nvPr>
        </p:nvSpPr>
        <p:spPr>
          <a:xfrm>
            <a:off x="263407" y="1110073"/>
            <a:ext cx="8588964" cy="5484519"/>
          </a:xfrm>
        </p:spPr>
        <p:txBody>
          <a:bodyPr>
            <a:normAutofit/>
          </a:bodyPr>
          <a:lstStyle/>
          <a:p>
            <a:r>
              <a:rPr lang="en-GB" dirty="0"/>
              <a:t>Roma women remain one of the most marginalised groups, having very little access to resources, or education leading to low </a:t>
            </a:r>
            <a:r>
              <a:rPr lang="en-GB" dirty="0" smtClean="0"/>
              <a:t>literacy</a:t>
            </a:r>
            <a:r>
              <a:rPr lang="fi-FI" dirty="0"/>
              <a:t> </a:t>
            </a:r>
            <a:r>
              <a:rPr lang="en-GB" dirty="0" smtClean="0"/>
              <a:t>rates </a:t>
            </a:r>
            <a:r>
              <a:rPr lang="en-GB" dirty="0"/>
              <a:t>combined with low levels of political participation</a:t>
            </a:r>
            <a:r>
              <a:rPr lang="fi-FI" dirty="0"/>
              <a:t> </a:t>
            </a:r>
            <a:endParaRPr lang="fi-FI" dirty="0" smtClean="0"/>
          </a:p>
          <a:p>
            <a:r>
              <a:rPr lang="en-GB" dirty="0"/>
              <a:t>I</a:t>
            </a:r>
            <a:r>
              <a:rPr lang="en-GB" dirty="0" smtClean="0"/>
              <a:t>nadequate </a:t>
            </a:r>
            <a:r>
              <a:rPr lang="en-GB" dirty="0"/>
              <a:t>support for Roma women participating in </a:t>
            </a:r>
            <a:r>
              <a:rPr lang="en-GB" dirty="0" smtClean="0"/>
              <a:t>political</a:t>
            </a:r>
            <a:r>
              <a:rPr lang="fi-FI" dirty="0"/>
              <a:t> </a:t>
            </a:r>
            <a:r>
              <a:rPr lang="en-GB" dirty="0" smtClean="0"/>
              <a:t>processes </a:t>
            </a:r>
            <a:r>
              <a:rPr lang="en-GB" dirty="0"/>
              <a:t>which is exacerbated by their limited knowledge of the frameworks which support women’s equality, inclusion, advocacy </a:t>
            </a:r>
            <a:r>
              <a:rPr lang="en-GB" dirty="0" smtClean="0"/>
              <a:t>and</a:t>
            </a:r>
            <a:r>
              <a:rPr lang="fi-FI" dirty="0"/>
              <a:t> </a:t>
            </a:r>
            <a:r>
              <a:rPr lang="en-GB" dirty="0" smtClean="0"/>
              <a:t>alliance </a:t>
            </a:r>
            <a:r>
              <a:rPr lang="en-GB" dirty="0"/>
              <a:t>strategies, and policy making, which in turn constrains their effective </a:t>
            </a:r>
            <a:r>
              <a:rPr lang="en-GB" dirty="0" smtClean="0"/>
              <a:t>participation</a:t>
            </a:r>
          </a:p>
          <a:p>
            <a:r>
              <a:rPr lang="fi-FI" dirty="0" smtClean="0"/>
              <a:t> </a:t>
            </a:r>
            <a:r>
              <a:rPr lang="en-GB" dirty="0"/>
              <a:t>L</a:t>
            </a:r>
            <a:r>
              <a:rPr lang="en-GB" dirty="0" smtClean="0"/>
              <a:t>imited </a:t>
            </a:r>
            <a:r>
              <a:rPr lang="en-GB" dirty="0"/>
              <a:t>mobilisation and </a:t>
            </a:r>
            <a:r>
              <a:rPr lang="en-GB" dirty="0" smtClean="0"/>
              <a:t>understanding</a:t>
            </a:r>
            <a:r>
              <a:rPr lang="fi-FI" dirty="0"/>
              <a:t> </a:t>
            </a:r>
            <a:r>
              <a:rPr lang="en-GB" dirty="0" smtClean="0"/>
              <a:t>by </a:t>
            </a:r>
            <a:r>
              <a:rPr lang="en-GB" dirty="0"/>
              <a:t>Roma women in general about their rights, the political system and processes and strategies to participate, which constrain them </a:t>
            </a:r>
            <a:r>
              <a:rPr lang="en-GB" dirty="0" smtClean="0"/>
              <a:t>from</a:t>
            </a:r>
            <a:r>
              <a:rPr lang="fi-FI" dirty="0"/>
              <a:t> </a:t>
            </a:r>
            <a:r>
              <a:rPr lang="en-GB" dirty="0" smtClean="0"/>
              <a:t>improving </a:t>
            </a:r>
            <a:r>
              <a:rPr lang="en-GB" dirty="0"/>
              <a:t>their living conditions and making the government accountable and </a:t>
            </a:r>
            <a:endParaRPr lang="fi-FI" dirty="0" smtClean="0"/>
          </a:p>
          <a:p>
            <a:pPr marL="0" indent="0">
              <a:buNone/>
            </a:pPr>
            <a:endParaRPr lang="en-GB" dirty="0"/>
          </a:p>
        </p:txBody>
      </p:sp>
    </p:spTree>
    <p:extLst>
      <p:ext uri="{BB962C8B-B14F-4D97-AF65-F5344CB8AC3E}">
        <p14:creationId xmlns:p14="http://schemas.microsoft.com/office/powerpoint/2010/main" val="3777005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72815" y="188149"/>
            <a:ext cx="8607778" cy="602074"/>
          </a:xfrm>
        </p:spPr>
        <p:txBody>
          <a:bodyPr/>
          <a:lstStyle/>
          <a:p>
            <a:pPr algn="ctr"/>
            <a:r>
              <a:rPr lang="en-GB" sz="3600" dirty="0"/>
              <a:t>Challenges to overcome 2</a:t>
            </a:r>
          </a:p>
        </p:txBody>
      </p:sp>
      <p:sp>
        <p:nvSpPr>
          <p:cNvPr id="3" name="Sisällön paikkamerkki 2"/>
          <p:cNvSpPr>
            <a:spLocks noGrp="1"/>
          </p:cNvSpPr>
          <p:nvPr>
            <p:ph idx="1"/>
          </p:nvPr>
        </p:nvSpPr>
        <p:spPr>
          <a:xfrm>
            <a:off x="272815" y="790223"/>
            <a:ext cx="8607778" cy="5832593"/>
          </a:xfrm>
        </p:spPr>
        <p:txBody>
          <a:bodyPr>
            <a:normAutofit/>
          </a:bodyPr>
          <a:lstStyle/>
          <a:p>
            <a:r>
              <a:rPr lang="en-GB" sz="1800" dirty="0"/>
              <a:t>N</a:t>
            </a:r>
            <a:r>
              <a:rPr lang="en-GB" sz="1800" dirty="0" smtClean="0"/>
              <a:t>egative </a:t>
            </a:r>
            <a:r>
              <a:rPr lang="en-GB" sz="1800" dirty="0"/>
              <a:t>perceptions of Roma women due to </a:t>
            </a:r>
            <a:r>
              <a:rPr lang="en-GB" sz="1800" dirty="0" smtClean="0"/>
              <a:t>ethnic</a:t>
            </a:r>
            <a:r>
              <a:rPr lang="fi-FI" sz="1800" dirty="0"/>
              <a:t> </a:t>
            </a:r>
            <a:r>
              <a:rPr lang="en-GB" sz="1800" dirty="0" smtClean="0"/>
              <a:t>discrimination </a:t>
            </a:r>
            <a:r>
              <a:rPr lang="en-GB" sz="1800" dirty="0"/>
              <a:t>amongst the general public and government </a:t>
            </a:r>
            <a:r>
              <a:rPr lang="en-GB" sz="1800" dirty="0" smtClean="0"/>
              <a:t>officials</a:t>
            </a:r>
          </a:p>
          <a:p>
            <a:r>
              <a:rPr lang="fi-FI" sz="1800" dirty="0" err="1" smtClean="0"/>
              <a:t>Removal</a:t>
            </a:r>
            <a:r>
              <a:rPr lang="fi-FI" sz="1800" dirty="0" smtClean="0"/>
              <a:t> </a:t>
            </a:r>
            <a:r>
              <a:rPr lang="fi-FI" sz="1800" dirty="0"/>
              <a:t>of </a:t>
            </a:r>
            <a:r>
              <a:rPr lang="fi-FI" sz="1800" dirty="0" err="1"/>
              <a:t>children</a:t>
            </a:r>
            <a:r>
              <a:rPr lang="fi-FI" sz="1800" dirty="0"/>
              <a:t> </a:t>
            </a:r>
            <a:r>
              <a:rPr lang="fi-FI" sz="1800" dirty="0" err="1"/>
              <a:t>from</a:t>
            </a:r>
            <a:r>
              <a:rPr lang="fi-FI" sz="1800" dirty="0"/>
              <a:t> Roma </a:t>
            </a:r>
            <a:r>
              <a:rPr lang="fi-FI" sz="1800" dirty="0" err="1"/>
              <a:t>women</a:t>
            </a:r>
            <a:r>
              <a:rPr lang="fi-FI" sz="1800" dirty="0"/>
              <a:t> to the </a:t>
            </a:r>
            <a:r>
              <a:rPr lang="fi-FI" sz="1800" dirty="0" err="1" smtClean="0"/>
              <a:t>municipal</a:t>
            </a:r>
            <a:r>
              <a:rPr lang="fi-FI" sz="1800" dirty="0" smtClean="0"/>
              <a:t> </a:t>
            </a:r>
            <a:r>
              <a:rPr lang="fi-FI" sz="1800" dirty="0" err="1" smtClean="0"/>
              <a:t>custody</a:t>
            </a:r>
            <a:r>
              <a:rPr lang="fi-FI" sz="1800" dirty="0" smtClean="0"/>
              <a:t> </a:t>
            </a:r>
            <a:r>
              <a:rPr lang="fi-FI" sz="1800" dirty="0" err="1" smtClean="0"/>
              <a:t>has</a:t>
            </a:r>
            <a:r>
              <a:rPr lang="fi-FI" sz="1800" dirty="0" smtClean="0"/>
              <a:t> </a:t>
            </a:r>
            <a:r>
              <a:rPr lang="fi-FI" sz="1800" dirty="0" err="1"/>
              <a:t>become</a:t>
            </a:r>
            <a:r>
              <a:rPr lang="fi-FI" sz="1800" dirty="0"/>
              <a:t> </a:t>
            </a:r>
            <a:r>
              <a:rPr lang="fi-FI" sz="1800" dirty="0" err="1"/>
              <a:t>more</a:t>
            </a:r>
            <a:r>
              <a:rPr lang="fi-FI" sz="1800" dirty="0"/>
              <a:t> common </a:t>
            </a:r>
            <a:r>
              <a:rPr lang="fi-FI" sz="1800" dirty="0" err="1" smtClean="0"/>
              <a:t>again</a:t>
            </a:r>
            <a:r>
              <a:rPr lang="fi-FI" sz="1800" dirty="0" smtClean="0"/>
              <a:t> -  </a:t>
            </a:r>
            <a:r>
              <a:rPr lang="fi-FI" sz="1800" b="1" dirty="0" smtClean="0"/>
              <a:t>Access </a:t>
            </a:r>
            <a:r>
              <a:rPr lang="fi-FI" sz="1800" b="1" dirty="0"/>
              <a:t>to </a:t>
            </a:r>
            <a:r>
              <a:rPr lang="fi-FI" sz="1800" b="1" dirty="0" err="1" smtClean="0"/>
              <a:t>Justice</a:t>
            </a:r>
            <a:r>
              <a:rPr lang="fi-FI" sz="1800" b="1" dirty="0" smtClean="0"/>
              <a:t> </a:t>
            </a:r>
            <a:r>
              <a:rPr lang="fi-FI" sz="1800" dirty="0" err="1"/>
              <a:t>has</a:t>
            </a:r>
            <a:r>
              <a:rPr lang="fi-FI" sz="1800" dirty="0"/>
              <a:t> </a:t>
            </a:r>
            <a:r>
              <a:rPr lang="fi-FI" sz="1800" dirty="0" err="1"/>
              <a:t>become</a:t>
            </a:r>
            <a:r>
              <a:rPr lang="fi-FI" sz="1800" dirty="0"/>
              <a:t> and </a:t>
            </a:r>
            <a:r>
              <a:rPr lang="fi-FI" sz="1800" dirty="0" err="1"/>
              <a:t>issue</a:t>
            </a:r>
            <a:r>
              <a:rPr lang="fi-FI" sz="1800" dirty="0"/>
              <a:t> for Roma </a:t>
            </a:r>
            <a:r>
              <a:rPr lang="fi-FI" sz="1800" dirty="0" err="1"/>
              <a:t>mother's</a:t>
            </a:r>
            <a:r>
              <a:rPr lang="fi-FI" sz="1800" dirty="0"/>
              <a:t> </a:t>
            </a:r>
            <a:r>
              <a:rPr lang="fi-FI" sz="1800" dirty="0" err="1" smtClean="0"/>
              <a:t>also</a:t>
            </a:r>
            <a:r>
              <a:rPr lang="fi-FI" sz="1800" dirty="0" smtClean="0"/>
              <a:t> in </a:t>
            </a:r>
            <a:r>
              <a:rPr lang="fi-FI" sz="1800" dirty="0" err="1" smtClean="0"/>
              <a:t>Scandinavian</a:t>
            </a:r>
            <a:r>
              <a:rPr lang="fi-FI" sz="1800" dirty="0" smtClean="0"/>
              <a:t> </a:t>
            </a:r>
            <a:r>
              <a:rPr lang="fi-FI" sz="1800" dirty="0" err="1" smtClean="0"/>
              <a:t>countries</a:t>
            </a:r>
            <a:r>
              <a:rPr lang="fi-FI" sz="1800" dirty="0" smtClean="0"/>
              <a:t> (Roma </a:t>
            </a:r>
            <a:r>
              <a:rPr lang="fi-FI" sz="1800" dirty="0" err="1" smtClean="0"/>
              <a:t>women</a:t>
            </a:r>
            <a:r>
              <a:rPr lang="fi-FI" sz="1800" dirty="0" smtClean="0"/>
              <a:t> </a:t>
            </a:r>
            <a:r>
              <a:rPr lang="fi-FI" sz="1800" dirty="0" err="1" smtClean="0"/>
              <a:t>conference</a:t>
            </a:r>
            <a:r>
              <a:rPr lang="fi-FI" sz="1800" dirty="0" smtClean="0"/>
              <a:t> in Stockholm 22.-23.3.2018)</a:t>
            </a:r>
          </a:p>
          <a:p>
            <a:r>
              <a:rPr lang="en-GB" sz="1800" dirty="0"/>
              <a:t>Without strategic interventions </a:t>
            </a:r>
            <a:r>
              <a:rPr lang="en-GB" sz="1800" dirty="0" smtClean="0"/>
              <a:t>to address </a:t>
            </a:r>
            <a:r>
              <a:rPr lang="en-GB" sz="1800" dirty="0"/>
              <a:t>these problems, it is very likely </a:t>
            </a:r>
            <a:r>
              <a:rPr lang="en-GB" sz="1800" dirty="0" smtClean="0"/>
              <a:t>that Roma/Traveller </a:t>
            </a:r>
            <a:r>
              <a:rPr lang="en-GB" sz="1800" dirty="0"/>
              <a:t>women will remain side lined in decisions and </a:t>
            </a:r>
            <a:r>
              <a:rPr lang="en-GB" sz="1800" dirty="0" smtClean="0"/>
              <a:t>processes</a:t>
            </a:r>
            <a:r>
              <a:rPr lang="fi-FI" sz="1800" dirty="0"/>
              <a:t> </a:t>
            </a:r>
            <a:r>
              <a:rPr lang="en-GB" sz="1800" dirty="0" smtClean="0"/>
              <a:t>that </a:t>
            </a:r>
            <a:r>
              <a:rPr lang="en-GB" sz="1800" dirty="0"/>
              <a:t>affect their </a:t>
            </a:r>
            <a:r>
              <a:rPr lang="en-GB" sz="1800" dirty="0" smtClean="0"/>
              <a:t>lives</a:t>
            </a:r>
          </a:p>
          <a:p>
            <a:endParaRPr lang="fi-FI" dirty="0"/>
          </a:p>
          <a:p>
            <a:endParaRPr lang="en-GB" dirty="0"/>
          </a:p>
        </p:txBody>
      </p:sp>
      <p:pic>
        <p:nvPicPr>
          <p:cNvPr id="4" name="Roma women and poverty.jpg" descr="/Users/vuolasranta/Documents/COUNCIL OF EUROPE/CAHROM/Helsinki temaat.vier.21-23.3.2018/Roma women and poverty.jpg"/>
          <p:cNvPicPr>
            <a:picLocks noChangeAspect="1"/>
          </p:cNvPicPr>
          <p:nvPr/>
        </p:nvPicPr>
        <p:blipFill>
          <a:blip r:embed="rId2" r:link="rId3" cstate="email">
            <a:extLst>
              <a:ext uri="{28A0092B-C50C-407E-A947-70E740481C1C}">
                <a14:useLocalDpi xmlns:a14="http://schemas.microsoft.com/office/drawing/2010/main" val="0"/>
              </a:ext>
            </a:extLst>
          </a:blip>
          <a:stretch>
            <a:fillRect/>
          </a:stretch>
        </p:blipFill>
        <p:spPr>
          <a:xfrm>
            <a:off x="2825985" y="3706520"/>
            <a:ext cx="3872089" cy="2916296"/>
          </a:xfrm>
          <a:prstGeom prst="rect">
            <a:avLst/>
          </a:prstGeom>
        </p:spPr>
      </p:pic>
    </p:spTree>
    <p:extLst>
      <p:ext uri="{BB962C8B-B14F-4D97-AF65-F5344CB8AC3E}">
        <p14:creationId xmlns:p14="http://schemas.microsoft.com/office/powerpoint/2010/main" val="528925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8074" y="225778"/>
            <a:ext cx="8494889" cy="1524000"/>
          </a:xfrm>
        </p:spPr>
        <p:txBody>
          <a:bodyPr/>
          <a:lstStyle/>
          <a:p>
            <a:pPr algn="ctr"/>
            <a:r>
              <a:rPr lang="en-GB" sz="2800" b="1" dirty="0" smtClean="0"/>
              <a:t/>
            </a:r>
            <a:br>
              <a:rPr lang="en-GB" sz="2800" b="1" dirty="0" smtClean="0"/>
            </a:br>
            <a:r>
              <a:rPr lang="en-GB" sz="2800" b="1" dirty="0"/>
              <a:t/>
            </a:r>
            <a:br>
              <a:rPr lang="en-GB" sz="2800" b="1" dirty="0"/>
            </a:br>
            <a:r>
              <a:rPr lang="en-GB" sz="2800" b="1" dirty="0" smtClean="0"/>
              <a:t/>
            </a:r>
            <a:br>
              <a:rPr lang="en-GB" sz="2800" b="1" dirty="0" smtClean="0"/>
            </a:br>
            <a:r>
              <a:rPr lang="en-GB" sz="2800" b="1" dirty="0"/>
              <a:t/>
            </a:r>
            <a:br>
              <a:rPr lang="en-GB" sz="2800" b="1" dirty="0"/>
            </a:br>
            <a:r>
              <a:rPr lang="en-GB" sz="2800" b="1" dirty="0" smtClean="0"/>
              <a:t>6</a:t>
            </a:r>
            <a:r>
              <a:rPr lang="en-GB" sz="2800" b="1" baseline="30000" dirty="0" smtClean="0"/>
              <a:t>th</a:t>
            </a:r>
            <a:r>
              <a:rPr lang="en-GB" sz="2800" b="1" dirty="0" smtClean="0"/>
              <a:t> </a:t>
            </a:r>
            <a:r>
              <a:rPr lang="en-GB" sz="2800" b="1" dirty="0"/>
              <a:t>International Roma Women Conference</a:t>
            </a:r>
            <a:r>
              <a:rPr lang="fi-FI" sz="2800" dirty="0"/>
              <a:t/>
            </a:r>
            <a:br>
              <a:rPr lang="fi-FI" sz="2800" dirty="0"/>
            </a:br>
            <a:r>
              <a:rPr lang="en-GB" sz="2800" b="1" dirty="0"/>
              <a:t>“Women and Political </a:t>
            </a:r>
            <a:r>
              <a:rPr lang="en-GB" sz="2800" b="1" dirty="0" smtClean="0"/>
              <a:t>Representation”</a:t>
            </a:r>
            <a:r>
              <a:rPr lang="fi-FI" sz="2800" dirty="0"/>
              <a:t/>
            </a:r>
            <a:br>
              <a:rPr lang="fi-FI" sz="2800" dirty="0"/>
            </a:br>
            <a:r>
              <a:rPr lang="fi-FI" sz="2800" dirty="0" smtClean="0"/>
              <a:t> </a:t>
            </a:r>
            <a:endParaRPr lang="en-GB" sz="2800" dirty="0"/>
          </a:p>
        </p:txBody>
      </p:sp>
      <p:sp>
        <p:nvSpPr>
          <p:cNvPr id="5" name="Sisällön paikkamerkki 4"/>
          <p:cNvSpPr>
            <a:spLocks noGrp="1"/>
          </p:cNvSpPr>
          <p:nvPr>
            <p:ph idx="1"/>
          </p:nvPr>
        </p:nvSpPr>
        <p:spPr>
          <a:xfrm>
            <a:off x="348075" y="1646296"/>
            <a:ext cx="8494888" cy="4769556"/>
          </a:xfrm>
        </p:spPr>
        <p:txBody>
          <a:bodyPr>
            <a:normAutofit lnSpcReduction="10000"/>
          </a:bodyPr>
          <a:lstStyle/>
          <a:p>
            <a:r>
              <a:rPr lang="en-GB" b="1" dirty="0"/>
              <a:t>promote minorities’ participation, including Roma and Traveller women’s</a:t>
            </a:r>
            <a:r>
              <a:rPr lang="en-GB" dirty="0"/>
              <a:t>, in elections, including through the inclusion of quotas</a:t>
            </a:r>
            <a:r>
              <a:rPr lang="fi-FI" dirty="0"/>
              <a:t> </a:t>
            </a:r>
            <a:endParaRPr lang="fi-FI" dirty="0" smtClean="0"/>
          </a:p>
          <a:p>
            <a:r>
              <a:rPr lang="en-GB" b="1" dirty="0"/>
              <a:t>Electoral systems and the geographical boundaries of electoral constituencies</a:t>
            </a:r>
            <a:r>
              <a:rPr lang="en-GB" dirty="0"/>
              <a:t> matter</a:t>
            </a:r>
            <a:r>
              <a:rPr lang="fi-FI" dirty="0"/>
              <a:t> </a:t>
            </a:r>
            <a:endParaRPr lang="fi-FI" dirty="0" smtClean="0"/>
          </a:p>
          <a:p>
            <a:r>
              <a:rPr lang="en-GB" dirty="0"/>
              <a:t>To promote minority participation, the </a:t>
            </a:r>
            <a:r>
              <a:rPr lang="en-GB" b="1" dirty="0"/>
              <a:t>legal threshold </a:t>
            </a:r>
            <a:r>
              <a:rPr lang="en-GB" dirty="0"/>
              <a:t>for parties under proportionate representation systems should be low enough</a:t>
            </a:r>
            <a:r>
              <a:rPr lang="fi-FI" dirty="0"/>
              <a:t> </a:t>
            </a:r>
            <a:endParaRPr lang="fi-FI" dirty="0" smtClean="0"/>
          </a:p>
          <a:p>
            <a:r>
              <a:rPr lang="en-GB" b="1" dirty="0"/>
              <a:t>Voting mechanisms</a:t>
            </a:r>
            <a:r>
              <a:rPr lang="en-GB" dirty="0"/>
              <a:t> should be designed to provide the possibility for Roma and Traveller women to be voted all over the country in those countries where the minorities are scattered</a:t>
            </a:r>
            <a:r>
              <a:rPr lang="fi-FI" dirty="0"/>
              <a:t> </a:t>
            </a:r>
            <a:endParaRPr lang="fi-FI" dirty="0" smtClean="0"/>
          </a:p>
          <a:p>
            <a:endParaRPr lang="en-GB" dirty="0"/>
          </a:p>
        </p:txBody>
      </p:sp>
    </p:spTree>
    <p:extLst>
      <p:ext uri="{BB962C8B-B14F-4D97-AF65-F5344CB8AC3E}">
        <p14:creationId xmlns:p14="http://schemas.microsoft.com/office/powerpoint/2010/main" val="1032345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8074" y="254001"/>
            <a:ext cx="8579555" cy="790222"/>
          </a:xfrm>
        </p:spPr>
        <p:txBody>
          <a:bodyPr/>
          <a:lstStyle/>
          <a:p>
            <a:pPr algn="ctr"/>
            <a:r>
              <a:rPr lang="en-GB" sz="3200" b="1" dirty="0"/>
              <a:t>The Case of Roma and Traveller Women</a:t>
            </a:r>
            <a:r>
              <a:rPr lang="fi-FI" sz="3200" dirty="0"/>
              <a:t> </a:t>
            </a:r>
            <a:endParaRPr lang="en-GB" sz="3200" dirty="0"/>
          </a:p>
        </p:txBody>
      </p:sp>
      <p:sp>
        <p:nvSpPr>
          <p:cNvPr id="3" name="Sisällön paikkamerkki 2"/>
          <p:cNvSpPr>
            <a:spLocks noGrp="1"/>
          </p:cNvSpPr>
          <p:nvPr>
            <p:ph idx="1"/>
          </p:nvPr>
        </p:nvSpPr>
        <p:spPr>
          <a:xfrm>
            <a:off x="779463" y="1204148"/>
            <a:ext cx="7583487" cy="5239926"/>
          </a:xfrm>
        </p:spPr>
        <p:txBody>
          <a:bodyPr>
            <a:normAutofit/>
          </a:bodyPr>
          <a:lstStyle/>
          <a:p>
            <a:r>
              <a:rPr lang="en-GB" b="1" dirty="0"/>
              <a:t>Funding</a:t>
            </a:r>
            <a:r>
              <a:rPr lang="en-GB" dirty="0"/>
              <a:t> should be made available for Roma and Traveller women </a:t>
            </a:r>
            <a:endParaRPr lang="en-GB" dirty="0" smtClean="0"/>
          </a:p>
          <a:p>
            <a:r>
              <a:rPr lang="en-GB" dirty="0"/>
              <a:t>Measures should be put in place to encourage Roma and Traveller women to enter the world of politics, through </a:t>
            </a:r>
            <a:r>
              <a:rPr lang="en-GB" b="1" dirty="0"/>
              <a:t>training, mentorship, career advising and peer networking</a:t>
            </a:r>
            <a:r>
              <a:rPr lang="fi-FI" dirty="0"/>
              <a:t> </a:t>
            </a:r>
            <a:endParaRPr lang="fi-FI" dirty="0" smtClean="0"/>
          </a:p>
          <a:p>
            <a:r>
              <a:rPr lang="en-GB" dirty="0"/>
              <a:t>International organisations, governments, civil society, practitioners and academics should invest in the </a:t>
            </a:r>
            <a:r>
              <a:rPr lang="en-GB" b="1" dirty="0"/>
              <a:t>capacity building</a:t>
            </a:r>
            <a:r>
              <a:rPr lang="en-GB" dirty="0"/>
              <a:t> of Roma and Traveller women</a:t>
            </a:r>
            <a:r>
              <a:rPr lang="fi-FI" dirty="0"/>
              <a:t> </a:t>
            </a:r>
            <a:endParaRPr lang="fi-FI" dirty="0" smtClean="0"/>
          </a:p>
          <a:p>
            <a:r>
              <a:rPr lang="en-GB" b="1" dirty="0"/>
              <a:t>Women’s organisations and feminist parties</a:t>
            </a:r>
            <a:r>
              <a:rPr lang="en-GB" dirty="0"/>
              <a:t> should examine their own agendas and practices to ensure that Roma and Traveller women’s issue are included in the women’s movements and political agenda</a:t>
            </a:r>
            <a:r>
              <a:rPr lang="fi-FI" dirty="0"/>
              <a:t> </a:t>
            </a:r>
            <a:endParaRPr lang="en-GB" dirty="0"/>
          </a:p>
        </p:txBody>
      </p:sp>
    </p:spTree>
    <p:extLst>
      <p:ext uri="{BB962C8B-B14F-4D97-AF65-F5344CB8AC3E}">
        <p14:creationId xmlns:p14="http://schemas.microsoft.com/office/powerpoint/2010/main" val="340023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66889" y="225778"/>
            <a:ext cx="8560740" cy="865481"/>
          </a:xfrm>
        </p:spPr>
        <p:txBody>
          <a:bodyPr/>
          <a:lstStyle/>
          <a:p>
            <a:pPr algn="ctr"/>
            <a:r>
              <a:rPr lang="en-GB" sz="3200" b="1" dirty="0"/>
              <a:t>The Case of Roma and Traveller Women</a:t>
            </a:r>
            <a:r>
              <a:rPr lang="fi-FI" sz="3200" dirty="0"/>
              <a:t> </a:t>
            </a:r>
            <a:endParaRPr lang="en-GB" sz="3200" dirty="0"/>
          </a:p>
        </p:txBody>
      </p:sp>
      <p:sp>
        <p:nvSpPr>
          <p:cNvPr id="3" name="Sisällön paikkamerkki 2"/>
          <p:cNvSpPr>
            <a:spLocks noGrp="1"/>
          </p:cNvSpPr>
          <p:nvPr>
            <p:ph idx="1"/>
          </p:nvPr>
        </p:nvSpPr>
        <p:spPr>
          <a:xfrm>
            <a:off x="291630" y="1175925"/>
            <a:ext cx="8635999" cy="5409259"/>
          </a:xfrm>
        </p:spPr>
        <p:txBody>
          <a:bodyPr/>
          <a:lstStyle/>
          <a:p>
            <a:r>
              <a:rPr lang="en-GB" dirty="0"/>
              <a:t>Action should be taken to </a:t>
            </a:r>
            <a:r>
              <a:rPr lang="en-GB" b="1" dirty="0"/>
              <a:t>train leaders and executives of political parties</a:t>
            </a:r>
            <a:r>
              <a:rPr lang="fi-FI" dirty="0"/>
              <a:t> </a:t>
            </a:r>
            <a:endParaRPr lang="fi-FI" dirty="0" smtClean="0"/>
          </a:p>
          <a:p>
            <a:r>
              <a:rPr lang="en-GB" dirty="0"/>
              <a:t>Participation of Roma and Traveller women should be promoted in all decision-making bodies and administrative structures that affect their lives, including national and local government structures, law enforcement bodies and the judiciary</a:t>
            </a:r>
            <a:r>
              <a:rPr lang="fi-FI" dirty="0"/>
              <a:t> </a:t>
            </a:r>
            <a:endParaRPr lang="fi-FI" dirty="0" smtClean="0"/>
          </a:p>
          <a:p>
            <a:r>
              <a:rPr lang="en-GB" dirty="0"/>
              <a:t>Good practices of Roma and Traveller women’s participation should be supported, in particular </a:t>
            </a:r>
            <a:r>
              <a:rPr lang="en-GB" b="1" dirty="0"/>
              <a:t>mediators at community level</a:t>
            </a:r>
            <a:r>
              <a:rPr lang="fi-FI" dirty="0"/>
              <a:t> </a:t>
            </a:r>
            <a:endParaRPr lang="fi-FI" dirty="0" smtClean="0"/>
          </a:p>
          <a:p>
            <a:r>
              <a:rPr lang="en-GB" b="1" dirty="0"/>
              <a:t>Participation of Roma and Travellers, especially young people and women, as voters</a:t>
            </a:r>
            <a:r>
              <a:rPr lang="en-GB" dirty="0"/>
              <a:t> should be increased in order to act as a powerful electoral constituency</a:t>
            </a:r>
            <a:r>
              <a:rPr lang="fi-FI" dirty="0"/>
              <a:t> </a:t>
            </a:r>
            <a:endParaRPr lang="fi-FI" dirty="0" smtClean="0"/>
          </a:p>
          <a:p>
            <a:endParaRPr lang="en-GB" dirty="0"/>
          </a:p>
        </p:txBody>
      </p:sp>
    </p:spTree>
    <p:extLst>
      <p:ext uri="{BB962C8B-B14F-4D97-AF65-F5344CB8AC3E}">
        <p14:creationId xmlns:p14="http://schemas.microsoft.com/office/powerpoint/2010/main" val="2015844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98593" y="235186"/>
            <a:ext cx="8419629" cy="733778"/>
          </a:xfrm>
        </p:spPr>
        <p:txBody>
          <a:bodyPr/>
          <a:lstStyle/>
          <a:p>
            <a:pPr algn="ctr"/>
            <a:r>
              <a:rPr lang="en-GB" sz="3200" b="1" dirty="0"/>
              <a:t>The Case of Roma and Traveller Women</a:t>
            </a:r>
            <a:r>
              <a:rPr lang="fi-FI" sz="3200" dirty="0"/>
              <a:t> </a:t>
            </a:r>
            <a:endParaRPr lang="en-GB" sz="3200" dirty="0"/>
          </a:p>
        </p:txBody>
      </p:sp>
      <p:sp>
        <p:nvSpPr>
          <p:cNvPr id="3" name="Sisällön paikkamerkki 2"/>
          <p:cNvSpPr>
            <a:spLocks noGrp="1"/>
          </p:cNvSpPr>
          <p:nvPr>
            <p:ph idx="1"/>
          </p:nvPr>
        </p:nvSpPr>
        <p:spPr>
          <a:xfrm>
            <a:off x="244593" y="1081851"/>
            <a:ext cx="8673629" cy="5418667"/>
          </a:xfrm>
        </p:spPr>
        <p:txBody>
          <a:bodyPr/>
          <a:lstStyle/>
          <a:p>
            <a:r>
              <a:rPr lang="en-GB" dirty="0"/>
              <a:t>One way to support Roma and Traveller’s political participation, in particular women, is to support the </a:t>
            </a:r>
            <a:r>
              <a:rPr lang="en-GB" b="1" dirty="0"/>
              <a:t>education/training of voters and sensitisation campaigns targeting women</a:t>
            </a:r>
            <a:r>
              <a:rPr lang="en-GB" dirty="0"/>
              <a:t> </a:t>
            </a:r>
            <a:endParaRPr lang="en-GB" dirty="0" smtClean="0"/>
          </a:p>
          <a:p>
            <a:r>
              <a:rPr lang="en-GB" dirty="0" smtClean="0"/>
              <a:t>There is a need to take </a:t>
            </a:r>
            <a:r>
              <a:rPr lang="en-GB" b="1" dirty="0"/>
              <a:t>actions against vote manipulation and vote buying</a:t>
            </a:r>
            <a:r>
              <a:rPr lang="fi-FI" dirty="0"/>
              <a:t> </a:t>
            </a:r>
          </a:p>
          <a:p>
            <a:r>
              <a:rPr lang="en-GB" dirty="0"/>
              <a:t>Action needs to be taken to </a:t>
            </a:r>
            <a:r>
              <a:rPr lang="en-GB" b="1" dirty="0"/>
              <a:t>eradicate obstacles facing Roma and Travellers, including women,</a:t>
            </a:r>
            <a:r>
              <a:rPr lang="en-GB" dirty="0"/>
              <a:t> </a:t>
            </a:r>
            <a:r>
              <a:rPr lang="en-GB" b="1" dirty="0"/>
              <a:t>to fully exercise their electoral rights</a:t>
            </a:r>
            <a:r>
              <a:rPr lang="en-GB" dirty="0"/>
              <a:t>, by ensuring that all Roma and Travellers have </a:t>
            </a:r>
            <a:r>
              <a:rPr lang="en-GB" b="1" dirty="0"/>
              <a:t>identity documents</a:t>
            </a:r>
            <a:r>
              <a:rPr lang="en-GB" dirty="0"/>
              <a:t> and are included in the </a:t>
            </a:r>
            <a:r>
              <a:rPr lang="en-GB" b="1" dirty="0"/>
              <a:t>voters’ registration </a:t>
            </a:r>
            <a:r>
              <a:rPr lang="en-GB" b="1" dirty="0" smtClean="0"/>
              <a:t>list</a:t>
            </a:r>
            <a:endParaRPr lang="en-GB" dirty="0"/>
          </a:p>
          <a:p>
            <a:r>
              <a:rPr lang="en-GB" dirty="0"/>
              <a:t>Roma and Traveller women candidates should also be </a:t>
            </a:r>
            <a:r>
              <a:rPr lang="en-GB" b="1" dirty="0"/>
              <a:t>supported after their election</a:t>
            </a:r>
            <a:r>
              <a:rPr lang="fi-FI" dirty="0"/>
              <a:t> </a:t>
            </a:r>
            <a:endParaRPr lang="fi-FI" dirty="0" smtClean="0"/>
          </a:p>
          <a:p>
            <a:endParaRPr lang="en-GB" dirty="0"/>
          </a:p>
        </p:txBody>
      </p:sp>
    </p:spTree>
    <p:extLst>
      <p:ext uri="{BB962C8B-B14F-4D97-AF65-F5344CB8AC3E}">
        <p14:creationId xmlns:p14="http://schemas.microsoft.com/office/powerpoint/2010/main" val="4113371321"/>
      </p:ext>
    </p:extLst>
  </p:cSld>
  <p:clrMapOvr>
    <a:masterClrMapping/>
  </p:clrMapOvr>
</p:sld>
</file>

<file path=ppt/theme/theme1.xml><?xml version="1.0" encoding="utf-8"?>
<a:theme xmlns:a="http://schemas.openxmlformats.org/drawingml/2006/main" name="Kierros">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Kierros.thmx</Template>
  <TotalTime>217</TotalTime>
  <Words>1195</Words>
  <Application>Microsoft Office PowerPoint</Application>
  <PresentationFormat>On-screen Show (4:3)</PresentationFormat>
  <Paragraphs>73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Kierros</vt:lpstr>
      <vt:lpstr>AD HOC COMMITTEE OF EXPERTS ON ROMA AND TRAVELLER ISSUES (CAHROM) VISIT TO FI ON R&amp;T ACCESS TO JUSTICE (WITH A FOCUS ON ON WOMEN)</vt:lpstr>
      <vt:lpstr>Roma and Traveller women are as heterogeneous as other Europeans </vt:lpstr>
      <vt:lpstr>Hardening values on European policies</vt:lpstr>
      <vt:lpstr>Challenges to overcome 1 -</vt:lpstr>
      <vt:lpstr>Challenges to overcome 2</vt:lpstr>
      <vt:lpstr>    6th International Roma Women Conference “Women and Political Representation”  </vt:lpstr>
      <vt:lpstr>The Case of Roma and Traveller Women </vt:lpstr>
      <vt:lpstr>The Case of Roma and Traveller Women </vt:lpstr>
      <vt:lpstr>The Case of Roma and Traveller Women </vt:lpstr>
      <vt:lpstr>The Case of Roma and Traveller Women </vt:lpstr>
      <vt:lpstr>Awareness rising and training brings political and other kind of participation</vt:lpstr>
      <vt:lpstr>The Case of Roma and Traveller Women </vt:lpstr>
      <vt:lpstr>Who are the beneficiaries  of women’s participation </vt:lpstr>
      <vt:lpstr>Policy perspectives 2018 and beyond..</vt:lpstr>
      <vt:lpstr>We need more Roma and Traveller women to change the future!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 HOC COMMITTEE OF EXPERTS ON ROMA AND TRAVELLER ISSUES (CAHROM) VISIT TO FI ON R&amp;T ACCESS TO JUSTICE (WITH A FOCUS ON ON WOMEN)</dc:title>
  <dc:creator>Vuolasranta</dc:creator>
  <cp:lastModifiedBy>RUSTEM Robert</cp:lastModifiedBy>
  <cp:revision>25</cp:revision>
  <dcterms:created xsi:type="dcterms:W3CDTF">2018-03-20T19:26:37Z</dcterms:created>
  <dcterms:modified xsi:type="dcterms:W3CDTF">2019-03-22T14:31:01Z</dcterms:modified>
</cp:coreProperties>
</file>