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72" r:id="rId3"/>
    <p:sldId id="326" r:id="rId4"/>
    <p:sldId id="351" r:id="rId5"/>
    <p:sldId id="328" r:id="rId6"/>
    <p:sldId id="275" r:id="rId7"/>
    <p:sldId id="277" r:id="rId8"/>
    <p:sldId id="337" r:id="rId9"/>
    <p:sldId id="338" r:id="rId10"/>
    <p:sldId id="339" r:id="rId11"/>
    <p:sldId id="356" r:id="rId12"/>
    <p:sldId id="340" r:id="rId13"/>
    <p:sldId id="357" r:id="rId14"/>
    <p:sldId id="353" r:id="rId15"/>
    <p:sldId id="352" r:id="rId16"/>
    <p:sldId id="354" r:id="rId17"/>
    <p:sldId id="358" r:id="rId18"/>
    <p:sldId id="35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AB02E-D213-4565-B4EB-9700DE16889F}"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C32F5-DDFC-447C-80FA-212162708F5C}" type="slidenum">
              <a:rPr lang="en-US" smtClean="0"/>
              <a:t>‹#›</a:t>
            </a:fld>
            <a:endParaRPr lang="en-US"/>
          </a:p>
        </p:txBody>
      </p:sp>
    </p:spTree>
    <p:extLst>
      <p:ext uri="{BB962C8B-B14F-4D97-AF65-F5344CB8AC3E}">
        <p14:creationId xmlns:p14="http://schemas.microsoft.com/office/powerpoint/2010/main" val="222599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57E1C9C-B5EA-4A06-A343-8E1506F121F8}" type="datetimeFigureOut">
              <a:rPr lang="en-US" smtClean="0"/>
              <a:t>1/16/2019</a:t>
            </a:fld>
            <a:endParaRPr lang="en-US"/>
          </a:p>
        </p:txBody>
      </p:sp>
      <p:sp>
        <p:nvSpPr>
          <p:cNvPr id="16" name="Slide Number Placeholder 15"/>
          <p:cNvSpPr>
            <a:spLocks noGrp="1"/>
          </p:cNvSpPr>
          <p:nvPr>
            <p:ph type="sldNum" sz="quarter" idx="11"/>
          </p:nvPr>
        </p:nvSpPr>
        <p:spPr/>
        <p:txBody>
          <a:bodyPr/>
          <a:lstStyle/>
          <a:p>
            <a:fld id="{8E7809AD-BAEB-46E2-9A35-C651E17D79A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E1C9C-B5EA-4A06-A343-8E1506F121F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809AD-BAEB-46E2-9A35-C651E17D79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7E1C9C-B5EA-4A06-A343-8E1506F121F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809AD-BAEB-46E2-9A35-C651E17D79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57E1C9C-B5EA-4A06-A343-8E1506F121F8}" type="datetimeFigureOut">
              <a:rPr lang="en-US" smtClean="0"/>
              <a:t>1/16/2019</a:t>
            </a:fld>
            <a:endParaRPr lang="en-US"/>
          </a:p>
        </p:txBody>
      </p:sp>
      <p:sp>
        <p:nvSpPr>
          <p:cNvPr id="15" name="Slide Number Placeholder 14"/>
          <p:cNvSpPr>
            <a:spLocks noGrp="1"/>
          </p:cNvSpPr>
          <p:nvPr>
            <p:ph type="sldNum" sz="quarter" idx="11"/>
          </p:nvPr>
        </p:nvSpPr>
        <p:spPr/>
        <p:txBody>
          <a:bodyPr/>
          <a:lstStyle/>
          <a:p>
            <a:fld id="{8E7809AD-BAEB-46E2-9A35-C651E17D79A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57E1C9C-B5EA-4A06-A343-8E1506F121F8}" type="datetimeFigureOut">
              <a:rPr lang="en-US" smtClean="0"/>
              <a:t>1/16/2019</a:t>
            </a:fld>
            <a:endParaRPr lang="en-US"/>
          </a:p>
        </p:txBody>
      </p:sp>
      <p:sp>
        <p:nvSpPr>
          <p:cNvPr id="13" name="Slide Number Placeholder 12"/>
          <p:cNvSpPr>
            <a:spLocks noGrp="1"/>
          </p:cNvSpPr>
          <p:nvPr>
            <p:ph type="sldNum" sz="quarter" idx="11"/>
          </p:nvPr>
        </p:nvSpPr>
        <p:spPr/>
        <p:txBody>
          <a:bodyPr/>
          <a:lstStyle/>
          <a:p>
            <a:fld id="{8E7809AD-BAEB-46E2-9A35-C651E17D79A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57E1C9C-B5EA-4A06-A343-8E1506F121F8}" type="datetimeFigureOut">
              <a:rPr lang="en-US" smtClean="0"/>
              <a:t>1/16/2019</a:t>
            </a:fld>
            <a:endParaRPr lang="en-US"/>
          </a:p>
        </p:txBody>
      </p:sp>
      <p:sp>
        <p:nvSpPr>
          <p:cNvPr id="9" name="Slide Number Placeholder 8"/>
          <p:cNvSpPr>
            <a:spLocks noGrp="1"/>
          </p:cNvSpPr>
          <p:nvPr>
            <p:ph type="sldNum" sz="quarter" idx="11"/>
          </p:nvPr>
        </p:nvSpPr>
        <p:spPr/>
        <p:txBody>
          <a:bodyPr/>
          <a:lstStyle/>
          <a:p>
            <a:fld id="{8E7809AD-BAEB-46E2-9A35-C651E17D79A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57E1C9C-B5EA-4A06-A343-8E1506F121F8}" type="datetimeFigureOut">
              <a:rPr lang="en-US" smtClean="0"/>
              <a:t>1/16/2019</a:t>
            </a:fld>
            <a:endParaRPr lang="en-US"/>
          </a:p>
        </p:txBody>
      </p:sp>
      <p:sp>
        <p:nvSpPr>
          <p:cNvPr id="15" name="Slide Number Placeholder 14"/>
          <p:cNvSpPr>
            <a:spLocks noGrp="1"/>
          </p:cNvSpPr>
          <p:nvPr>
            <p:ph type="sldNum" sz="quarter" idx="11"/>
          </p:nvPr>
        </p:nvSpPr>
        <p:spPr/>
        <p:txBody>
          <a:bodyPr/>
          <a:lstStyle/>
          <a:p>
            <a:fld id="{8E7809AD-BAEB-46E2-9A35-C651E17D79A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57E1C9C-B5EA-4A06-A343-8E1506F121F8}" type="datetimeFigureOut">
              <a:rPr lang="en-US" smtClean="0"/>
              <a:t>1/16/2019</a:t>
            </a:fld>
            <a:endParaRPr lang="en-US"/>
          </a:p>
        </p:txBody>
      </p:sp>
      <p:sp>
        <p:nvSpPr>
          <p:cNvPr id="8" name="Slide Number Placeholder 7"/>
          <p:cNvSpPr>
            <a:spLocks noGrp="1"/>
          </p:cNvSpPr>
          <p:nvPr>
            <p:ph type="sldNum" sz="quarter" idx="11"/>
          </p:nvPr>
        </p:nvSpPr>
        <p:spPr/>
        <p:txBody>
          <a:bodyPr/>
          <a:lstStyle/>
          <a:p>
            <a:fld id="{8E7809AD-BAEB-46E2-9A35-C651E17D79A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7E1C9C-B5EA-4A06-A343-8E1506F121F8}" type="datetimeFigureOut">
              <a:rPr lang="en-US" smtClean="0"/>
              <a:t>1/16/2019</a:t>
            </a:fld>
            <a:endParaRPr lang="en-US"/>
          </a:p>
        </p:txBody>
      </p:sp>
      <p:sp>
        <p:nvSpPr>
          <p:cNvPr id="6" name="Slide Number Placeholder 5"/>
          <p:cNvSpPr>
            <a:spLocks noGrp="1"/>
          </p:cNvSpPr>
          <p:nvPr>
            <p:ph type="sldNum" sz="quarter" idx="11"/>
          </p:nvPr>
        </p:nvSpPr>
        <p:spPr/>
        <p:txBody>
          <a:bodyPr/>
          <a:lstStyle/>
          <a:p>
            <a:fld id="{8E7809AD-BAEB-46E2-9A35-C651E17D79A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57E1C9C-B5EA-4A06-A343-8E1506F121F8}" type="datetimeFigureOut">
              <a:rPr lang="en-US" smtClean="0"/>
              <a:t>1/16/2019</a:t>
            </a:fld>
            <a:endParaRPr lang="en-US"/>
          </a:p>
        </p:txBody>
      </p:sp>
      <p:sp>
        <p:nvSpPr>
          <p:cNvPr id="16" name="Slide Number Placeholder 15"/>
          <p:cNvSpPr>
            <a:spLocks noGrp="1"/>
          </p:cNvSpPr>
          <p:nvPr>
            <p:ph type="sldNum" sz="quarter" idx="11"/>
          </p:nvPr>
        </p:nvSpPr>
        <p:spPr/>
        <p:txBody>
          <a:bodyPr/>
          <a:lstStyle/>
          <a:p>
            <a:fld id="{8E7809AD-BAEB-46E2-9A35-C651E17D79A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57E1C9C-B5EA-4A06-A343-8E1506F121F8}" type="datetimeFigureOut">
              <a:rPr lang="en-US" smtClean="0"/>
              <a:t>1/16/2019</a:t>
            </a:fld>
            <a:endParaRPr lang="en-US"/>
          </a:p>
        </p:txBody>
      </p:sp>
      <p:sp>
        <p:nvSpPr>
          <p:cNvPr id="14" name="Slide Number Placeholder 13"/>
          <p:cNvSpPr>
            <a:spLocks noGrp="1"/>
          </p:cNvSpPr>
          <p:nvPr>
            <p:ph type="sldNum" sz="quarter" idx="11"/>
          </p:nvPr>
        </p:nvSpPr>
        <p:spPr/>
        <p:txBody>
          <a:bodyPr/>
          <a:lstStyle/>
          <a:p>
            <a:fld id="{8E7809AD-BAEB-46E2-9A35-C651E17D79A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57E1C9C-B5EA-4A06-A343-8E1506F121F8}" type="datetimeFigureOut">
              <a:rPr lang="en-US" smtClean="0"/>
              <a:t>1/16/2019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E7809AD-BAEB-46E2-9A35-C651E17D79A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36912"/>
            <a:ext cx="7543800" cy="1584176"/>
          </a:xfrm>
        </p:spPr>
        <p:txBody>
          <a:bodyPr/>
          <a:lstStyle/>
          <a:p>
            <a:pPr algn="ctr"/>
            <a:r>
              <a:rPr lang="en-GB" dirty="0" smtClean="0"/>
              <a:t>The Enter! Recommendation</a:t>
            </a:r>
            <a:endParaRPr lang="en-US"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5805488"/>
            <a:ext cx="684053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31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67544" y="764704"/>
            <a:ext cx="7543800" cy="914400"/>
          </a:xfrm>
        </p:spPr>
        <p:txBody>
          <a:bodyPr/>
          <a:lstStyle/>
          <a:p>
            <a:pPr eaLnBrk="1" hangingPunct="1">
              <a:defRPr/>
            </a:pPr>
            <a:r>
              <a:rPr lang="en-GB" altLang="en-US" dirty="0" smtClean="0">
                <a:solidFill>
                  <a:srgbClr val="CCFF33"/>
                </a:solidFill>
              </a:rPr>
              <a:t>The CM recommends governments to...</a:t>
            </a:r>
            <a:endParaRPr lang="en-US" altLang="en-US" dirty="0" smtClean="0">
              <a:solidFill>
                <a:srgbClr val="CCFF33"/>
              </a:solidFill>
            </a:endParaRPr>
          </a:p>
        </p:txBody>
      </p:sp>
      <p:sp>
        <p:nvSpPr>
          <p:cNvPr id="247811" name="Rectangle 3"/>
          <p:cNvSpPr>
            <a:spLocks noGrp="1" noChangeArrowheads="1"/>
          </p:cNvSpPr>
          <p:nvPr>
            <p:ph type="body" idx="1"/>
          </p:nvPr>
        </p:nvSpPr>
        <p:spPr>
          <a:xfrm>
            <a:off x="1066800" y="1981200"/>
            <a:ext cx="7608888" cy="4616450"/>
          </a:xfrm>
        </p:spPr>
        <p:txBody>
          <a:bodyPr/>
          <a:lstStyle/>
          <a:p>
            <a:pPr marL="0" indent="0">
              <a:buFont typeface="Wingdings" pitchFamily="2" charset="2"/>
              <a:buNone/>
              <a:defRPr/>
            </a:pPr>
            <a:r>
              <a:rPr lang="en-GB" sz="2000" dirty="0" smtClean="0">
                <a:effectLst/>
              </a:rPr>
              <a:t>Recommends that the governments of the member States develop and implement sustainable, evidence-based public policies that take into consideration the specific situations and needs of young people from disadvantaged neighbourhoods. These policies should aim at preventing and eradicating the poverty, discrimination, violence and exclusion faced by such young people through efforts to:</a:t>
            </a:r>
          </a:p>
          <a:p>
            <a:pPr marL="0" indent="0">
              <a:buFont typeface="Wingdings" pitchFamily="2" charset="2"/>
              <a:buNone/>
              <a:defRPr/>
            </a:pPr>
            <a:r>
              <a:rPr lang="en-GB" sz="2000" i="1" dirty="0" smtClean="0">
                <a:effectLst/>
              </a:rPr>
              <a:t>a.</a:t>
            </a:r>
            <a:r>
              <a:rPr lang="en-GB" sz="2000" dirty="0" smtClean="0">
                <a:effectLst/>
              </a:rPr>
              <a:t> improve the living conditions </a:t>
            </a:r>
          </a:p>
          <a:p>
            <a:pPr marL="0" indent="0">
              <a:buFont typeface="Wingdings" pitchFamily="2" charset="2"/>
              <a:buNone/>
              <a:defRPr/>
            </a:pPr>
            <a:r>
              <a:rPr lang="en-GB" sz="2000" i="1" dirty="0" smtClean="0">
                <a:effectLst/>
              </a:rPr>
              <a:t>b. </a:t>
            </a:r>
            <a:r>
              <a:rPr lang="en-GB" sz="2000" dirty="0" smtClean="0">
                <a:effectLst/>
              </a:rPr>
              <a:t>measures to work towards abolition of the segregation</a:t>
            </a:r>
          </a:p>
          <a:p>
            <a:pPr marL="0" indent="0">
              <a:buFont typeface="Wingdings" pitchFamily="2" charset="2"/>
              <a:buNone/>
              <a:defRPr/>
            </a:pPr>
            <a:r>
              <a:rPr lang="en-GB" sz="2000" dirty="0" smtClean="0">
                <a:effectLst/>
              </a:rPr>
              <a:t>c. measures for participation</a:t>
            </a:r>
          </a:p>
          <a:p>
            <a:pPr marL="0" indent="0">
              <a:buFont typeface="Wingdings" pitchFamily="2" charset="2"/>
              <a:buNone/>
              <a:defRPr/>
            </a:pPr>
            <a:r>
              <a:rPr lang="en-GB" sz="2000" dirty="0" smtClean="0">
                <a:effectLst/>
              </a:rPr>
              <a:t>d. combat discrimination</a:t>
            </a:r>
          </a:p>
          <a:p>
            <a:pPr marL="0" indent="0">
              <a:buFont typeface="Wingdings" pitchFamily="2" charset="2"/>
              <a:buNone/>
              <a:defRPr/>
            </a:pPr>
            <a:r>
              <a:rPr lang="en-GB" sz="2000" i="1" dirty="0" smtClean="0">
                <a:effectLst/>
              </a:rPr>
              <a:t>e.</a:t>
            </a:r>
            <a:r>
              <a:rPr lang="en-GB" sz="2000" dirty="0" smtClean="0">
                <a:effectLst/>
              </a:rPr>
              <a:t> recognise the role of non-formal education and youth work</a:t>
            </a:r>
            <a:endParaRPr lang="en-GB" sz="2000" dirty="0" smtClean="0"/>
          </a:p>
          <a:p>
            <a:pPr marL="0" indent="0">
              <a:buFont typeface="Wingdings" pitchFamily="2" charset="2"/>
              <a:buNone/>
              <a:defRPr/>
            </a:pPr>
            <a:r>
              <a:rPr lang="en-GB" sz="2000" i="1" dirty="0" smtClean="0">
                <a:effectLst/>
              </a:rPr>
              <a:t>f.</a:t>
            </a:r>
            <a:r>
              <a:rPr lang="en-GB" sz="2000" dirty="0" smtClean="0">
                <a:effectLst/>
              </a:rPr>
              <a:t> develop gender-sensitive approaches to youth policies</a:t>
            </a:r>
            <a:endParaRPr lang="en-US" sz="2000" dirty="0"/>
          </a:p>
        </p:txBody>
      </p:sp>
    </p:spTree>
    <p:extLst>
      <p:ext uri="{BB962C8B-B14F-4D97-AF65-F5344CB8AC3E}">
        <p14:creationId xmlns:p14="http://schemas.microsoft.com/office/powerpoint/2010/main" val="4256823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67544" y="764704"/>
            <a:ext cx="7543800" cy="914400"/>
          </a:xfrm>
        </p:spPr>
        <p:txBody>
          <a:bodyPr/>
          <a:lstStyle/>
          <a:p>
            <a:pPr eaLnBrk="1" hangingPunct="1">
              <a:defRPr/>
            </a:pPr>
            <a:r>
              <a:rPr lang="en-GB" altLang="en-US" dirty="0" smtClean="0">
                <a:solidFill>
                  <a:srgbClr val="CCFF33"/>
                </a:solidFill>
              </a:rPr>
              <a:t>The Committee of Ministers</a:t>
            </a:r>
            <a:endParaRPr lang="en-US" altLang="en-US" dirty="0" smtClean="0">
              <a:solidFill>
                <a:srgbClr val="CCFF33"/>
              </a:solidFill>
            </a:endParaRPr>
          </a:p>
        </p:txBody>
      </p:sp>
      <p:sp>
        <p:nvSpPr>
          <p:cNvPr id="247811" name="Rectangle 3"/>
          <p:cNvSpPr>
            <a:spLocks noGrp="1" noChangeArrowheads="1"/>
          </p:cNvSpPr>
          <p:nvPr>
            <p:ph type="body" idx="1"/>
          </p:nvPr>
        </p:nvSpPr>
        <p:spPr>
          <a:xfrm>
            <a:off x="1066800" y="1981200"/>
            <a:ext cx="7608888" cy="4616450"/>
          </a:xfrm>
        </p:spPr>
        <p:txBody>
          <a:bodyPr/>
          <a:lstStyle/>
          <a:p>
            <a:pPr marL="18288" indent="0">
              <a:buNone/>
            </a:pPr>
            <a:r>
              <a:rPr lang="en-GB" sz="2000" dirty="0" smtClean="0">
                <a:effectLst/>
              </a:rPr>
              <a:t>2. Recommends </a:t>
            </a:r>
            <a:r>
              <a:rPr lang="en-GB" sz="2000" dirty="0">
                <a:effectLst/>
              </a:rPr>
              <a:t>that the governments of the member States take into consideration the </a:t>
            </a:r>
            <a:r>
              <a:rPr lang="en-GB" sz="2000" u="sng" dirty="0">
                <a:effectLst/>
              </a:rPr>
              <a:t>measures proposed </a:t>
            </a:r>
            <a:r>
              <a:rPr lang="en-GB" sz="2000" dirty="0">
                <a:effectLst/>
              </a:rPr>
              <a:t>in the appendix to this recommendation when formulating and implementing policies and programmes and encourage local and regional authorities to do the same;</a:t>
            </a:r>
          </a:p>
          <a:p>
            <a:pPr marL="18288" indent="0">
              <a:buNone/>
            </a:pPr>
            <a:r>
              <a:rPr lang="en-GB" sz="2000" dirty="0">
                <a:effectLst/>
              </a:rPr>
              <a:t>3</a:t>
            </a:r>
            <a:r>
              <a:rPr lang="en-GB" sz="2000" dirty="0" smtClean="0">
                <a:effectLst/>
              </a:rPr>
              <a:t>. Recommends </a:t>
            </a:r>
            <a:r>
              <a:rPr lang="en-GB" sz="2000" dirty="0">
                <a:effectLst/>
              </a:rPr>
              <a:t>that authorities responsible for youth in the member States ensure that this recommendation, including its appendix, is translated and disseminated as widely as possible, in particular among young people using youth-friendly means of </a:t>
            </a:r>
            <a:r>
              <a:rPr lang="en-GB" sz="2000" dirty="0" smtClean="0">
                <a:effectLst/>
              </a:rPr>
              <a:t>communication</a:t>
            </a:r>
            <a:endParaRPr lang="en-US" sz="2000" dirty="0"/>
          </a:p>
        </p:txBody>
      </p:sp>
    </p:spTree>
    <p:extLst>
      <p:ext uri="{BB962C8B-B14F-4D97-AF65-F5344CB8AC3E}">
        <p14:creationId xmlns:p14="http://schemas.microsoft.com/office/powerpoint/2010/main" val="1994957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83568" y="548680"/>
            <a:ext cx="7543800" cy="792088"/>
          </a:xfrm>
        </p:spPr>
        <p:txBody>
          <a:bodyPr/>
          <a:lstStyle/>
          <a:p>
            <a:r>
              <a:rPr lang="it-IT" altLang="en-US" dirty="0" err="1" smtClean="0">
                <a:solidFill>
                  <a:srgbClr val="CCFF33"/>
                </a:solidFill>
              </a:rPr>
              <a:t>Areas</a:t>
            </a:r>
            <a:r>
              <a:rPr lang="it-IT" altLang="en-US" dirty="0" smtClean="0">
                <a:solidFill>
                  <a:srgbClr val="CCFF33"/>
                </a:solidFill>
              </a:rPr>
              <a:t> I</a:t>
            </a:r>
            <a:endParaRPr lang="en-US" altLang="en-US" dirty="0">
              <a:solidFill>
                <a:srgbClr val="CCFF33"/>
              </a:solidFill>
            </a:endParaRPr>
          </a:p>
        </p:txBody>
      </p:sp>
      <p:sp>
        <p:nvSpPr>
          <p:cNvPr id="257027" name="Rectangle 3"/>
          <p:cNvSpPr>
            <a:spLocks noGrp="1" noChangeArrowheads="1"/>
          </p:cNvSpPr>
          <p:nvPr>
            <p:ph type="body" idx="1"/>
          </p:nvPr>
        </p:nvSpPr>
        <p:spPr>
          <a:xfrm>
            <a:off x="395536" y="1340768"/>
            <a:ext cx="8215064" cy="5256882"/>
          </a:xfrm>
        </p:spPr>
        <p:txBody>
          <a:bodyPr>
            <a:normAutofit/>
          </a:bodyPr>
          <a:lstStyle/>
          <a:p>
            <a:pPr marL="18288" indent="0">
              <a:buNone/>
            </a:pPr>
            <a:r>
              <a:rPr lang="en-GB" sz="2400" dirty="0" smtClean="0">
                <a:effectLst/>
              </a:rPr>
              <a:t> A. Improving </a:t>
            </a:r>
            <a:r>
              <a:rPr lang="en-GB" sz="2400" dirty="0">
                <a:effectLst/>
              </a:rPr>
              <a:t>the living conditions of young people in disadvantaged neighbourhoods</a:t>
            </a:r>
            <a:endParaRPr lang="en-GB" sz="2400" dirty="0"/>
          </a:p>
          <a:p>
            <a:pPr marL="18288" indent="0">
              <a:buNone/>
            </a:pPr>
            <a:r>
              <a:rPr lang="en-GB" sz="2400" dirty="0">
                <a:effectLst/>
              </a:rPr>
              <a:t>i.        </a:t>
            </a:r>
            <a:r>
              <a:rPr lang="en-GB" sz="2400" dirty="0" smtClean="0">
                <a:effectLst/>
              </a:rPr>
              <a:t>Education </a:t>
            </a:r>
            <a:r>
              <a:rPr lang="en-GB" sz="2400" dirty="0">
                <a:effectLst/>
              </a:rPr>
              <a:t>and training</a:t>
            </a:r>
            <a:endParaRPr lang="en-GB" sz="2400" dirty="0"/>
          </a:p>
          <a:p>
            <a:pPr marL="18288" indent="0">
              <a:buNone/>
            </a:pPr>
            <a:r>
              <a:rPr lang="en-US" sz="2400" dirty="0">
                <a:effectLst/>
              </a:rPr>
              <a:t>ii.         Employment and </a:t>
            </a:r>
            <a:r>
              <a:rPr lang="en-US" sz="2400" dirty="0" smtClean="0">
                <a:effectLst/>
              </a:rPr>
              <a:t>occupation</a:t>
            </a:r>
          </a:p>
          <a:p>
            <a:pPr marL="18288" indent="0">
              <a:buNone/>
            </a:pPr>
            <a:r>
              <a:rPr lang="en-US" sz="2400" dirty="0" smtClean="0">
                <a:effectLst/>
              </a:rPr>
              <a:t>iii</a:t>
            </a:r>
            <a:r>
              <a:rPr lang="en-US" sz="2400" dirty="0">
                <a:effectLst/>
              </a:rPr>
              <a:t>.        </a:t>
            </a:r>
            <a:r>
              <a:rPr lang="en-US" sz="2400" dirty="0" smtClean="0">
                <a:effectLst/>
              </a:rPr>
              <a:t>Housing</a:t>
            </a:r>
          </a:p>
          <a:p>
            <a:pPr marL="18288" indent="0">
              <a:buNone/>
            </a:pPr>
            <a:r>
              <a:rPr lang="en-US" sz="2400" dirty="0">
                <a:effectLst/>
              </a:rPr>
              <a:t>iv.        </a:t>
            </a:r>
            <a:r>
              <a:rPr lang="en-US" sz="2400" dirty="0" smtClean="0">
                <a:effectLst/>
              </a:rPr>
              <a:t>Health</a:t>
            </a:r>
          </a:p>
          <a:p>
            <a:pPr marL="18288" indent="0">
              <a:buNone/>
            </a:pPr>
            <a:r>
              <a:rPr lang="en-US" sz="2400" dirty="0">
                <a:effectLst/>
              </a:rPr>
              <a:t>v.         Information and </a:t>
            </a:r>
            <a:r>
              <a:rPr lang="en-US" sz="2400" dirty="0" err="1" smtClean="0">
                <a:effectLst/>
              </a:rPr>
              <a:t>counselling</a:t>
            </a:r>
            <a:endParaRPr lang="en-US" sz="2400" dirty="0" smtClean="0">
              <a:effectLst/>
            </a:endParaRPr>
          </a:p>
          <a:p>
            <a:pPr marL="18288" indent="0">
              <a:buNone/>
            </a:pPr>
            <a:r>
              <a:rPr lang="en-US" sz="2400" dirty="0">
                <a:effectLst/>
              </a:rPr>
              <a:t>vi.        Sport, leisure and </a:t>
            </a:r>
            <a:r>
              <a:rPr lang="en-US" sz="2400" dirty="0" smtClean="0">
                <a:effectLst/>
              </a:rPr>
              <a:t>culture</a:t>
            </a:r>
          </a:p>
          <a:p>
            <a:pPr marL="18288" indent="0">
              <a:buNone/>
            </a:pPr>
            <a:r>
              <a:rPr lang="en-GB" sz="2400" dirty="0">
                <a:effectLst/>
              </a:rPr>
              <a:t>B.         Breaking down segregation and the promotion of social inclusion</a:t>
            </a:r>
            <a:endParaRPr lang="en-US" altLang="en-US" sz="2400" dirty="0">
              <a:effectLst/>
            </a:endParaRPr>
          </a:p>
        </p:txBody>
      </p:sp>
    </p:spTree>
    <p:extLst>
      <p:ext uri="{BB962C8B-B14F-4D97-AF65-F5344CB8AC3E}">
        <p14:creationId xmlns:p14="http://schemas.microsoft.com/office/powerpoint/2010/main" val="2082039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83568" y="548680"/>
            <a:ext cx="7543800" cy="792088"/>
          </a:xfrm>
        </p:spPr>
        <p:txBody>
          <a:bodyPr/>
          <a:lstStyle/>
          <a:p>
            <a:r>
              <a:rPr lang="it-IT" altLang="en-US" dirty="0" err="1" smtClean="0">
                <a:solidFill>
                  <a:srgbClr val="CCFF33"/>
                </a:solidFill>
              </a:rPr>
              <a:t>Measures</a:t>
            </a:r>
            <a:r>
              <a:rPr lang="it-IT" altLang="en-US" dirty="0" smtClean="0">
                <a:solidFill>
                  <a:srgbClr val="CCFF33"/>
                </a:solidFill>
              </a:rPr>
              <a:t> …</a:t>
            </a:r>
            <a:endParaRPr lang="en-US" altLang="en-US" dirty="0">
              <a:solidFill>
                <a:srgbClr val="CCFF33"/>
              </a:solidFill>
            </a:endParaRPr>
          </a:p>
        </p:txBody>
      </p:sp>
      <p:sp>
        <p:nvSpPr>
          <p:cNvPr id="257027" name="Rectangle 3"/>
          <p:cNvSpPr>
            <a:spLocks noGrp="1" noChangeArrowheads="1"/>
          </p:cNvSpPr>
          <p:nvPr>
            <p:ph type="body" idx="1"/>
          </p:nvPr>
        </p:nvSpPr>
        <p:spPr>
          <a:xfrm>
            <a:off x="395536" y="1340768"/>
            <a:ext cx="8215064" cy="5256882"/>
          </a:xfrm>
        </p:spPr>
        <p:txBody>
          <a:bodyPr>
            <a:normAutofit/>
          </a:bodyPr>
          <a:lstStyle/>
          <a:p>
            <a:pPr marL="18288" indent="0">
              <a:buNone/>
            </a:pPr>
            <a:endParaRPr lang="en-GB" sz="2400" dirty="0" smtClean="0">
              <a:effectLst/>
            </a:endParaRPr>
          </a:p>
          <a:p>
            <a:pPr marL="18288" indent="0">
              <a:buNone/>
            </a:pPr>
            <a:endParaRPr lang="en-GB" sz="2400" dirty="0">
              <a:effectLst/>
            </a:endParaRPr>
          </a:p>
          <a:p>
            <a:pPr marL="18288" indent="0">
              <a:buNone/>
            </a:pPr>
            <a:r>
              <a:rPr lang="en-GB" sz="2400" dirty="0" smtClean="0">
                <a:effectLst/>
              </a:rPr>
              <a:t>… while helpful for all young people …, may have greater impact on young people from disadvantaged neighbourhoods</a:t>
            </a:r>
          </a:p>
          <a:p>
            <a:pPr marL="18288" indent="0">
              <a:buNone/>
            </a:pPr>
            <a:endParaRPr lang="en-GB" altLang="en-US" sz="2400" dirty="0">
              <a:effectLst/>
            </a:endParaRPr>
          </a:p>
          <a:p>
            <a:pPr marL="18288" indent="0">
              <a:buNone/>
            </a:pPr>
            <a:endParaRPr lang="en-GB" altLang="en-US" sz="2400" dirty="0" smtClean="0">
              <a:effectLst/>
            </a:endParaRPr>
          </a:p>
          <a:p>
            <a:pPr marL="18288" indent="0">
              <a:buNone/>
            </a:pPr>
            <a:endParaRPr lang="en-GB" altLang="en-US" sz="2400" dirty="0">
              <a:effectLst/>
            </a:endParaRPr>
          </a:p>
          <a:p>
            <a:pPr marL="18288" indent="0">
              <a:buNone/>
            </a:pPr>
            <a:endParaRPr lang="en-GB" altLang="en-US" sz="2400" dirty="0" smtClean="0">
              <a:effectLst/>
            </a:endParaRPr>
          </a:p>
          <a:p>
            <a:pPr marL="18288" indent="0">
              <a:buNone/>
            </a:pPr>
            <a:r>
              <a:rPr lang="en-GB" altLang="en-US" sz="2400" dirty="0" smtClean="0">
                <a:effectLst/>
              </a:rPr>
              <a:t>… need to be contextualised, not all at the same time, not all relevant for all disadvantaged neighbourhoods or some already in place</a:t>
            </a:r>
          </a:p>
          <a:p>
            <a:pPr marL="18288" indent="0">
              <a:buNone/>
            </a:pPr>
            <a:endParaRPr lang="en-GB" altLang="en-US" sz="2400" dirty="0">
              <a:effectLst/>
            </a:endParaRPr>
          </a:p>
          <a:p>
            <a:pPr marL="18288" indent="0">
              <a:buNone/>
            </a:pPr>
            <a:endParaRPr lang="en-GB" altLang="en-US" sz="2400" dirty="0" smtClean="0">
              <a:effectLst/>
            </a:endParaRPr>
          </a:p>
          <a:p>
            <a:pPr marL="18288" indent="0">
              <a:buNone/>
            </a:pPr>
            <a:endParaRPr lang="en-US" altLang="en-US" sz="2400" dirty="0">
              <a:effectLst/>
            </a:endParaRPr>
          </a:p>
        </p:txBody>
      </p:sp>
    </p:spTree>
    <p:extLst>
      <p:ext uri="{BB962C8B-B14F-4D97-AF65-F5344CB8AC3E}">
        <p14:creationId xmlns:p14="http://schemas.microsoft.com/office/powerpoint/2010/main" val="597860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83568" y="548680"/>
            <a:ext cx="7543800" cy="792088"/>
          </a:xfrm>
        </p:spPr>
        <p:txBody>
          <a:bodyPr/>
          <a:lstStyle/>
          <a:p>
            <a:r>
              <a:rPr lang="it-IT" altLang="en-US" dirty="0" err="1" smtClean="0">
                <a:solidFill>
                  <a:srgbClr val="CCFF33"/>
                </a:solidFill>
              </a:rPr>
              <a:t>Areas</a:t>
            </a:r>
            <a:r>
              <a:rPr lang="it-IT" altLang="en-US" dirty="0" smtClean="0">
                <a:solidFill>
                  <a:srgbClr val="CCFF33"/>
                </a:solidFill>
              </a:rPr>
              <a:t> II</a:t>
            </a:r>
            <a:endParaRPr lang="en-US" altLang="en-US" dirty="0">
              <a:solidFill>
                <a:srgbClr val="CCFF33"/>
              </a:solidFill>
            </a:endParaRPr>
          </a:p>
        </p:txBody>
      </p:sp>
      <p:sp>
        <p:nvSpPr>
          <p:cNvPr id="257027" name="Rectangle 3"/>
          <p:cNvSpPr>
            <a:spLocks noGrp="1" noChangeArrowheads="1"/>
          </p:cNvSpPr>
          <p:nvPr>
            <p:ph type="body" idx="1"/>
          </p:nvPr>
        </p:nvSpPr>
        <p:spPr>
          <a:xfrm>
            <a:off x="395536" y="1340768"/>
            <a:ext cx="8215064" cy="5256882"/>
          </a:xfrm>
        </p:spPr>
        <p:txBody>
          <a:bodyPr>
            <a:normAutofit/>
          </a:bodyPr>
          <a:lstStyle/>
          <a:p>
            <a:pPr marL="18288" indent="0">
              <a:buNone/>
            </a:pPr>
            <a:r>
              <a:rPr lang="en-GB" sz="2400" dirty="0">
                <a:effectLst/>
              </a:rPr>
              <a:t> C.         Promoting meaningful participation opportunities in the planning and management of their living environment</a:t>
            </a:r>
          </a:p>
          <a:p>
            <a:pPr marL="18288" indent="0">
              <a:buNone/>
            </a:pPr>
            <a:r>
              <a:rPr lang="en-GB" sz="2400" dirty="0">
                <a:effectLst/>
              </a:rPr>
              <a:t>D.         Ensuring that all young people are fully able to exercise their role as active citizens without discrimination</a:t>
            </a:r>
          </a:p>
          <a:p>
            <a:pPr marL="18288" indent="0">
              <a:buNone/>
            </a:pPr>
            <a:r>
              <a:rPr lang="en-GB" sz="2400" dirty="0">
                <a:effectLst/>
              </a:rPr>
              <a:t>E.         Recognising and supporting non-formal education, youth work, youth organisation and youth workers in disadvantaged neighbourhoods</a:t>
            </a:r>
          </a:p>
          <a:p>
            <a:pPr marL="18288" indent="0">
              <a:buNone/>
            </a:pPr>
            <a:r>
              <a:rPr lang="en-GB" sz="2400" dirty="0">
                <a:effectLst/>
              </a:rPr>
              <a:t>F.         Improving gender equality of young people living in disadvantaged neighbourhoods</a:t>
            </a:r>
          </a:p>
          <a:p>
            <a:pPr marL="18288" indent="0">
              <a:buNone/>
            </a:pPr>
            <a:r>
              <a:rPr lang="en-GB" sz="2400" dirty="0">
                <a:effectLst/>
              </a:rPr>
              <a:t>G.        Preventing all forms of violence in disadvantaged neighbourhoods</a:t>
            </a:r>
            <a:endParaRPr lang="en-US" altLang="en-US" sz="2400" dirty="0">
              <a:effectLst/>
            </a:endParaRPr>
          </a:p>
        </p:txBody>
      </p:sp>
    </p:spTree>
    <p:extLst>
      <p:ext uri="{BB962C8B-B14F-4D97-AF65-F5344CB8AC3E}">
        <p14:creationId xmlns:p14="http://schemas.microsoft.com/office/powerpoint/2010/main" val="263937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124744"/>
            <a:ext cx="7543800" cy="914400"/>
          </a:xfrm>
        </p:spPr>
        <p:txBody>
          <a:bodyPr/>
          <a:lstStyle/>
          <a:p>
            <a:r>
              <a:rPr lang="en-GB" dirty="0" smtClean="0">
                <a:solidFill>
                  <a:srgbClr val="CCFF33"/>
                </a:solidFill>
              </a:rPr>
              <a:t>The Recommendation and policy </a:t>
            </a:r>
            <a:endParaRPr lang="en-US" dirty="0">
              <a:solidFill>
                <a:srgbClr val="CCFF33"/>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188" y="2293685"/>
            <a:ext cx="6697116" cy="384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200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124744"/>
            <a:ext cx="7543800" cy="914400"/>
          </a:xfrm>
        </p:spPr>
        <p:txBody>
          <a:bodyPr/>
          <a:lstStyle/>
          <a:p>
            <a:r>
              <a:rPr lang="en-GB" dirty="0" smtClean="0">
                <a:solidFill>
                  <a:srgbClr val="CCFF33"/>
                </a:solidFill>
              </a:rPr>
              <a:t>The Recommendation and you(</a:t>
            </a:r>
            <a:r>
              <a:rPr lang="en-GB" dirty="0" err="1" smtClean="0">
                <a:solidFill>
                  <a:srgbClr val="CCFF33"/>
                </a:solidFill>
              </a:rPr>
              <a:t>th</a:t>
            </a:r>
            <a:r>
              <a:rPr lang="en-GB" dirty="0" smtClean="0">
                <a:solidFill>
                  <a:srgbClr val="CCFF33"/>
                </a:solidFill>
              </a:rPr>
              <a:t>) </a:t>
            </a:r>
            <a:endParaRPr lang="en-US" dirty="0">
              <a:solidFill>
                <a:srgbClr val="CCFF33"/>
              </a:solidFill>
            </a:endParaRPr>
          </a:p>
        </p:txBody>
      </p:sp>
      <p:sp>
        <p:nvSpPr>
          <p:cNvPr id="2" name="Content Placeholder 1"/>
          <p:cNvSpPr>
            <a:spLocks noGrp="1"/>
          </p:cNvSpPr>
          <p:nvPr>
            <p:ph idx="1"/>
          </p:nvPr>
        </p:nvSpPr>
        <p:spPr>
          <a:xfrm>
            <a:off x="611560" y="2132856"/>
            <a:ext cx="7632848" cy="4248472"/>
          </a:xfrm>
        </p:spPr>
        <p:txBody>
          <a:bodyPr>
            <a:normAutofit lnSpcReduction="10000"/>
          </a:bodyPr>
          <a:lstStyle/>
          <a:p>
            <a:r>
              <a:rPr lang="en-GB" dirty="0" smtClean="0"/>
              <a:t>Understand the situation</a:t>
            </a:r>
          </a:p>
          <a:p>
            <a:r>
              <a:rPr lang="en-GB" dirty="0" smtClean="0"/>
              <a:t>Undertake research</a:t>
            </a:r>
          </a:p>
          <a:p>
            <a:r>
              <a:rPr lang="en-GB" dirty="0" smtClean="0"/>
              <a:t>Identify the key stakeholders</a:t>
            </a:r>
          </a:p>
          <a:p>
            <a:r>
              <a:rPr lang="en-GB" dirty="0" smtClean="0"/>
              <a:t>Start creating your story</a:t>
            </a:r>
          </a:p>
          <a:p>
            <a:r>
              <a:rPr lang="en-GB" dirty="0" smtClean="0"/>
              <a:t>Devise a plan of action</a:t>
            </a:r>
          </a:p>
          <a:p>
            <a:r>
              <a:rPr lang="en-GB" dirty="0" smtClean="0"/>
              <a:t>Take action</a:t>
            </a:r>
          </a:p>
          <a:p>
            <a:r>
              <a:rPr lang="en-GB" dirty="0" smtClean="0"/>
              <a:t>Link up with other groups and movements</a:t>
            </a:r>
          </a:p>
          <a:p>
            <a:r>
              <a:rPr lang="en-GB" dirty="0" smtClean="0"/>
              <a:t>Support people in need</a:t>
            </a:r>
          </a:p>
          <a:p>
            <a:r>
              <a:rPr lang="en-GB" dirty="0" smtClean="0"/>
              <a:t>Training and peer education</a:t>
            </a:r>
          </a:p>
          <a:p>
            <a:r>
              <a:rPr lang="en-GB" dirty="0" smtClean="0"/>
              <a:t>Lobbying and campaigning</a:t>
            </a:r>
          </a:p>
          <a:p>
            <a:r>
              <a:rPr lang="en-GB" dirty="0" smtClean="0"/>
              <a:t>…</a:t>
            </a:r>
            <a:endParaRPr lang="en-US" dirty="0"/>
          </a:p>
        </p:txBody>
      </p:sp>
    </p:spTree>
    <p:extLst>
      <p:ext uri="{BB962C8B-B14F-4D97-AF65-F5344CB8AC3E}">
        <p14:creationId xmlns:p14="http://schemas.microsoft.com/office/powerpoint/2010/main" val="1728933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6809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132856"/>
            <a:ext cx="7543800" cy="914400"/>
          </a:xfrm>
        </p:spPr>
        <p:txBody>
          <a:bodyPr/>
          <a:lstStyle/>
          <a:p>
            <a:r>
              <a:rPr lang="en-GB" dirty="0" smtClean="0">
                <a:solidFill>
                  <a:srgbClr val="CCFF33"/>
                </a:solidFill>
              </a:rPr>
              <a:t>A guide</a:t>
            </a:r>
            <a:br>
              <a:rPr lang="en-GB" dirty="0" smtClean="0">
                <a:solidFill>
                  <a:srgbClr val="CCFF33"/>
                </a:solidFill>
              </a:rPr>
            </a:br>
            <a:r>
              <a:rPr lang="en-GB" dirty="0" smtClean="0">
                <a:solidFill>
                  <a:srgbClr val="CCFF33"/>
                </a:solidFill>
              </a:rPr>
              <a:t>for you…</a:t>
            </a:r>
            <a:endParaRPr lang="en-US" dirty="0">
              <a:solidFill>
                <a:srgbClr val="CCFF33"/>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980728"/>
            <a:ext cx="43434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15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914400" y="549275"/>
            <a:ext cx="8229600" cy="1143000"/>
          </a:xfrm>
        </p:spPr>
        <p:txBody>
          <a:bodyPr/>
          <a:lstStyle/>
          <a:p>
            <a:pPr eaLnBrk="1" hangingPunct="1">
              <a:defRPr/>
            </a:pPr>
            <a:r>
              <a:rPr lang="fr-FR" altLang="en-US" dirty="0" smtClean="0">
                <a:solidFill>
                  <a:srgbClr val="CCFF66"/>
                </a:solidFill>
                <a:latin typeface="Trebuchet MS" pitchFamily="34" charset="0"/>
              </a:rPr>
              <a:t>Council of Europe</a:t>
            </a:r>
            <a:endParaRPr lang="en-US" altLang="en-US" dirty="0" smtClean="0">
              <a:solidFill>
                <a:srgbClr val="CCFF66"/>
              </a:solidFill>
              <a:latin typeface="Trebuchet MS" pitchFamily="34" charset="0"/>
            </a:endParaRPr>
          </a:p>
        </p:txBody>
      </p:sp>
      <p:sp>
        <p:nvSpPr>
          <p:cNvPr id="95235" name="Rectangle 3"/>
          <p:cNvSpPr>
            <a:spLocks noGrp="1" noChangeArrowheads="1"/>
          </p:cNvSpPr>
          <p:nvPr>
            <p:ph type="body" idx="4294967295"/>
          </p:nvPr>
        </p:nvSpPr>
        <p:spPr>
          <a:xfrm>
            <a:off x="395288" y="2276475"/>
            <a:ext cx="8218487" cy="3673475"/>
          </a:xfrm>
        </p:spPr>
        <p:txBody>
          <a:bodyPr/>
          <a:lstStyle/>
          <a:p>
            <a:pPr marL="342900" indent="-342900" eaLnBrk="0" fontAlgn="base" hangingPunct="0">
              <a:spcAft>
                <a:spcPct val="0"/>
              </a:spcAft>
              <a:buClr>
                <a:schemeClr val="hlink"/>
              </a:buClr>
              <a:buSzPct val="70000"/>
              <a:buFont typeface="Wingdings" pitchFamily="2" charset="2"/>
              <a:buChar char="n"/>
              <a:defRPr/>
            </a:pPr>
            <a:r>
              <a:rPr lang="en-US" altLang="en-US" sz="3200" dirty="0">
                <a:effectLst/>
              </a:rPr>
              <a:t>800 million Europeans</a:t>
            </a:r>
          </a:p>
          <a:p>
            <a:pPr marL="342900" indent="-342900" eaLnBrk="0" fontAlgn="base" hangingPunct="0">
              <a:spcAft>
                <a:spcPct val="0"/>
              </a:spcAft>
              <a:buClr>
                <a:schemeClr val="hlink"/>
              </a:buClr>
              <a:buSzPct val="70000"/>
              <a:buFont typeface="Wingdings" pitchFamily="2" charset="2"/>
              <a:buChar char="n"/>
              <a:defRPr/>
            </a:pPr>
            <a:r>
              <a:rPr lang="en-US" altLang="en-US" sz="3200" dirty="0" smtClean="0">
                <a:effectLst/>
              </a:rPr>
              <a:t>47 </a:t>
            </a:r>
            <a:r>
              <a:rPr lang="en-US" altLang="en-US" sz="3200" dirty="0">
                <a:effectLst/>
              </a:rPr>
              <a:t>countries</a:t>
            </a:r>
          </a:p>
          <a:p>
            <a:pPr marL="342900" indent="-342900" eaLnBrk="0" fontAlgn="base" hangingPunct="0">
              <a:spcAft>
                <a:spcPct val="0"/>
              </a:spcAft>
              <a:buClr>
                <a:schemeClr val="hlink"/>
              </a:buClr>
              <a:buSzPct val="70000"/>
              <a:buFont typeface="Wingdings" pitchFamily="2" charset="2"/>
              <a:buChar char="n"/>
              <a:defRPr/>
            </a:pPr>
            <a:r>
              <a:rPr lang="en-US" altLang="en-US" sz="3200" dirty="0" smtClean="0">
                <a:effectLst/>
              </a:rPr>
              <a:t>1949</a:t>
            </a:r>
            <a:r>
              <a:rPr lang="en-US" altLang="en-US" sz="3200" dirty="0">
                <a:effectLst/>
              </a:rPr>
              <a:t>, Strasbourg </a:t>
            </a:r>
          </a:p>
          <a:p>
            <a:pPr marL="342900" indent="-342900" eaLnBrk="0" fontAlgn="base" hangingPunct="0">
              <a:spcAft>
                <a:spcPct val="0"/>
              </a:spcAft>
              <a:buClr>
                <a:schemeClr val="hlink"/>
              </a:buClr>
              <a:buSzPct val="70000"/>
              <a:buFont typeface="Wingdings" pitchFamily="2" charset="2"/>
              <a:buChar char="n"/>
              <a:defRPr/>
            </a:pPr>
            <a:r>
              <a:rPr lang="en-GB" altLang="en-US" sz="3200" dirty="0" smtClean="0">
                <a:effectLst/>
              </a:rPr>
              <a:t>Human </a:t>
            </a:r>
            <a:r>
              <a:rPr lang="en-GB" altLang="en-US" sz="3200" dirty="0">
                <a:effectLst/>
              </a:rPr>
              <a:t>rights, democracy, rule of law</a:t>
            </a:r>
          </a:p>
          <a:p>
            <a:pPr lvl="5">
              <a:buFont typeface="Wingdings" pitchFamily="2" charset="2"/>
              <a:buNone/>
              <a:defRPr/>
            </a:pPr>
            <a:r>
              <a:rPr lang="en-GB" altLang="en-US" b="1" dirty="0" smtClean="0">
                <a:solidFill>
                  <a:srgbClr val="FFFF00"/>
                </a:solidFill>
                <a:latin typeface="Trebuchet MS" pitchFamily="34" charset="0"/>
              </a:rPr>
              <a:t>- Social rights (European Social Charter)</a:t>
            </a:r>
          </a:p>
          <a:p>
            <a:pPr marL="342900" indent="-342900" eaLnBrk="0" fontAlgn="base" hangingPunct="0">
              <a:spcAft>
                <a:spcPct val="0"/>
              </a:spcAft>
              <a:buClr>
                <a:schemeClr val="hlink"/>
              </a:buClr>
              <a:buSzPct val="70000"/>
              <a:buFont typeface="Wingdings" pitchFamily="2" charset="2"/>
              <a:buChar char="n"/>
              <a:defRPr/>
            </a:pPr>
            <a:r>
              <a:rPr lang="en-GB" altLang="en-US" sz="3200" dirty="0">
                <a:effectLst/>
              </a:rPr>
              <a:t>Standard setting, monitoring, co-operation</a:t>
            </a:r>
          </a:p>
          <a:p>
            <a:pPr marL="274320" lvl="5">
              <a:buNone/>
              <a:defRPr/>
            </a:pPr>
            <a:r>
              <a:rPr lang="en-GB" altLang="en-US" b="1" dirty="0" smtClean="0">
                <a:solidFill>
                  <a:srgbClr val="FFFF00"/>
                </a:solidFill>
                <a:latin typeface="Trebuchet MS" pitchFamily="34" charset="0"/>
              </a:rPr>
              <a:t>			- Recommendations</a:t>
            </a:r>
            <a:endParaRPr lang="en-GB" altLang="en-US" b="1" dirty="0">
              <a:solidFill>
                <a:srgbClr val="FFFF00"/>
              </a:solidFill>
              <a:latin typeface="Trebuchet MS" pitchFamily="34" charset="0"/>
            </a:endParaRPr>
          </a:p>
          <a:p>
            <a:pPr eaLnBrk="1" hangingPunct="1">
              <a:buFont typeface="Wingdings" pitchFamily="2" charset="2"/>
              <a:buNone/>
              <a:defRPr/>
            </a:pPr>
            <a:endParaRPr lang="en-GB" altLang="en-US" b="1" dirty="0">
              <a:latin typeface="Trebuchet MS" pitchFamily="34" charset="0"/>
            </a:endParaRPr>
          </a:p>
        </p:txBody>
      </p:sp>
    </p:spTree>
    <p:extLst>
      <p:ext uri="{BB962C8B-B14F-4D97-AF65-F5344CB8AC3E}">
        <p14:creationId xmlns:p14="http://schemas.microsoft.com/office/powerpoint/2010/main" val="2508520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914400" y="549275"/>
            <a:ext cx="8229600" cy="1143000"/>
          </a:xfrm>
        </p:spPr>
        <p:txBody>
          <a:bodyPr/>
          <a:lstStyle/>
          <a:p>
            <a:pPr eaLnBrk="1" hangingPunct="1">
              <a:defRPr/>
            </a:pPr>
            <a:r>
              <a:rPr lang="fr-FR" altLang="en-US" dirty="0" smtClean="0">
                <a:solidFill>
                  <a:srgbClr val="CCFF66"/>
                </a:solidFill>
                <a:latin typeface="Trebuchet MS" pitchFamily="34" charset="0"/>
              </a:rPr>
              <a:t>Council of Europe</a:t>
            </a:r>
            <a:endParaRPr lang="en-US" altLang="en-US" dirty="0" smtClean="0">
              <a:solidFill>
                <a:srgbClr val="CCFF66"/>
              </a:solidFill>
              <a:latin typeface="Trebuchet MS" pitchFamily="34" charset="0"/>
            </a:endParaRPr>
          </a:p>
        </p:txBody>
      </p:sp>
      <p:sp>
        <p:nvSpPr>
          <p:cNvPr id="95235" name="Rectangle 3"/>
          <p:cNvSpPr>
            <a:spLocks noGrp="1" noChangeArrowheads="1"/>
          </p:cNvSpPr>
          <p:nvPr>
            <p:ph type="body" idx="4294967295"/>
          </p:nvPr>
        </p:nvSpPr>
        <p:spPr>
          <a:xfrm>
            <a:off x="395288" y="2276475"/>
            <a:ext cx="8218487" cy="3673475"/>
          </a:xfrm>
        </p:spPr>
        <p:txBody>
          <a:bodyPr>
            <a:normAutofit fontScale="77500" lnSpcReduction="20000"/>
          </a:bodyPr>
          <a:lstStyle/>
          <a:p>
            <a:pPr marL="0" indent="0">
              <a:buNone/>
              <a:defRPr/>
            </a:pPr>
            <a:endParaRPr lang="en-GB" sz="3200" b="1" i="1" dirty="0">
              <a:ea typeface="Batang" panose="02030600000101010101" pitchFamily="18" charset="-127"/>
            </a:endParaRPr>
          </a:p>
          <a:p>
            <a:pPr marL="0" indent="0">
              <a:buNone/>
              <a:defRPr/>
            </a:pPr>
            <a:r>
              <a:rPr lang="en-US" altLang="en-US" sz="3200" b="1" dirty="0">
                <a:solidFill>
                  <a:srgbClr val="FFC000"/>
                </a:solidFill>
              </a:rPr>
              <a:t>Article 1 of the </a:t>
            </a:r>
            <a:r>
              <a:rPr lang="en-US" altLang="en-US" sz="3200" b="1" dirty="0" smtClean="0">
                <a:solidFill>
                  <a:srgbClr val="FFC000"/>
                </a:solidFill>
              </a:rPr>
              <a:t>statute </a:t>
            </a:r>
            <a:endParaRPr lang="en-GB" sz="3200" b="1" i="1" dirty="0">
              <a:solidFill>
                <a:srgbClr val="FFC000"/>
              </a:solidFill>
              <a:ea typeface="Batang" panose="02030600000101010101" pitchFamily="18" charset="-127"/>
            </a:endParaRPr>
          </a:p>
          <a:p>
            <a:pPr marL="0" indent="0">
              <a:buNone/>
              <a:defRPr/>
            </a:pPr>
            <a:r>
              <a:rPr lang="en-GB" sz="3200" b="1" i="1" dirty="0">
                <a:ea typeface="Batang" panose="02030600000101010101" pitchFamily="18" charset="-127"/>
              </a:rPr>
              <a:t>The aim of the Council of Europe </a:t>
            </a:r>
            <a:r>
              <a:rPr lang="en-GB" sz="3200" i="1" dirty="0">
                <a:ea typeface="Batang" panose="02030600000101010101" pitchFamily="18" charset="-127"/>
              </a:rPr>
              <a:t>is to achieve a greater unity between its members for the purpose of safeguarding and realising the ideals and principles which are their common heritage and facilitating their economic and social progress. </a:t>
            </a:r>
          </a:p>
          <a:p>
            <a:pPr marL="0" indent="0">
              <a:buNone/>
              <a:defRPr/>
            </a:pPr>
            <a:r>
              <a:rPr lang="en-GB" sz="3200" i="1" dirty="0" smtClean="0">
                <a:ea typeface="Batang" panose="02030600000101010101" pitchFamily="18" charset="-127"/>
              </a:rPr>
              <a:t>This </a:t>
            </a:r>
            <a:r>
              <a:rPr lang="en-GB" sz="3200" i="1" dirty="0">
                <a:ea typeface="Batang" panose="02030600000101010101" pitchFamily="18" charset="-127"/>
              </a:rPr>
              <a:t>aim shall be pursued through the organs of the Council by discussion of questions of common concern and by agreements and common action in economic, social, cultural, scientific, legal and administrative matters and in the maintenance and further realisation of human rights and fundamental freedoms. </a:t>
            </a:r>
          </a:p>
          <a:p>
            <a:pPr>
              <a:defRPr/>
            </a:pPr>
            <a:endParaRPr lang="en-GB" sz="2000" i="1" dirty="0"/>
          </a:p>
          <a:p>
            <a:pPr marL="0" indent="0">
              <a:buNone/>
              <a:defRPr/>
            </a:pPr>
            <a:endParaRPr lang="en-GB" sz="2000" dirty="0"/>
          </a:p>
          <a:p>
            <a:pPr eaLnBrk="1" hangingPunct="1">
              <a:buFont typeface="Wingdings" pitchFamily="2" charset="2"/>
              <a:buNone/>
              <a:defRPr/>
            </a:pPr>
            <a:endParaRPr lang="en-GB" altLang="en-US" b="1" dirty="0">
              <a:latin typeface="Trebuchet MS" pitchFamily="34" charset="0"/>
            </a:endParaRPr>
          </a:p>
        </p:txBody>
      </p:sp>
    </p:spTree>
    <p:extLst>
      <p:ext uri="{BB962C8B-B14F-4D97-AF65-F5344CB8AC3E}">
        <p14:creationId xmlns:p14="http://schemas.microsoft.com/office/powerpoint/2010/main" val="3582574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914400" y="549275"/>
            <a:ext cx="8229600" cy="1143000"/>
          </a:xfrm>
        </p:spPr>
        <p:txBody>
          <a:bodyPr/>
          <a:lstStyle/>
          <a:p>
            <a:pPr eaLnBrk="1" hangingPunct="1">
              <a:defRPr/>
            </a:pPr>
            <a:r>
              <a:rPr lang="fr-FR" altLang="en-US" dirty="0" err="1" smtClean="0">
                <a:solidFill>
                  <a:srgbClr val="CCFF66"/>
                </a:solidFill>
                <a:latin typeface="Trebuchet MS" pitchFamily="34" charset="0"/>
              </a:rPr>
              <a:t>Different</a:t>
            </a:r>
            <a:r>
              <a:rPr lang="fr-FR" altLang="en-US" dirty="0" smtClean="0">
                <a:solidFill>
                  <a:srgbClr val="CCFF66"/>
                </a:solidFill>
                <a:latin typeface="Trebuchet MS" pitchFamily="34" charset="0"/>
              </a:rPr>
              <a:t> </a:t>
            </a:r>
            <a:r>
              <a:rPr lang="fr-FR" altLang="en-US" dirty="0" err="1" smtClean="0">
                <a:solidFill>
                  <a:srgbClr val="CCFF66"/>
                </a:solidFill>
                <a:latin typeface="Trebuchet MS" pitchFamily="34" charset="0"/>
              </a:rPr>
              <a:t>things</a:t>
            </a:r>
            <a:endParaRPr lang="en-US" altLang="en-US" dirty="0" smtClean="0">
              <a:solidFill>
                <a:srgbClr val="CCFF66"/>
              </a:solidFill>
              <a:latin typeface="Trebuchet MS" pitchFamily="34" charset="0"/>
            </a:endParaRPr>
          </a:p>
        </p:txBody>
      </p:sp>
      <p:sp>
        <p:nvSpPr>
          <p:cNvPr id="95235" name="Rectangle 3"/>
          <p:cNvSpPr>
            <a:spLocks noGrp="1" noChangeArrowheads="1"/>
          </p:cNvSpPr>
          <p:nvPr>
            <p:ph type="body" idx="4294967295"/>
          </p:nvPr>
        </p:nvSpPr>
        <p:spPr>
          <a:xfrm>
            <a:off x="395288" y="2276475"/>
            <a:ext cx="8218487" cy="4320877"/>
          </a:xfrm>
        </p:spPr>
        <p:txBody>
          <a:bodyPr>
            <a:normAutofit fontScale="92500" lnSpcReduction="10000"/>
          </a:bodyPr>
          <a:lstStyle/>
          <a:p>
            <a:pPr marL="0" indent="0">
              <a:buNone/>
              <a:defRPr/>
            </a:pPr>
            <a:r>
              <a:rPr lang="en-GB" altLang="en-US" sz="3200" b="1" dirty="0" smtClean="0">
                <a:solidFill>
                  <a:srgbClr val="FFC000"/>
                </a:solidFill>
              </a:rPr>
              <a:t>Convention – binding – mechanism of implementation </a:t>
            </a:r>
          </a:p>
          <a:p>
            <a:pPr marL="0" indent="0">
              <a:buNone/>
              <a:defRPr/>
            </a:pPr>
            <a:r>
              <a:rPr lang="en-GB" sz="3200" b="1" i="1" dirty="0" smtClean="0">
                <a:solidFill>
                  <a:srgbClr val="FFC000"/>
                </a:solidFill>
                <a:ea typeface="Batang" panose="02030600000101010101" pitchFamily="18" charset="-127"/>
              </a:rPr>
              <a:t>Recommendation – non binding – review </a:t>
            </a:r>
            <a:endParaRPr lang="en-GB" sz="3200" i="1" dirty="0">
              <a:ea typeface="Batang" panose="02030600000101010101" pitchFamily="18" charset="-127"/>
            </a:endParaRPr>
          </a:p>
          <a:p>
            <a:pPr marL="0" indent="0">
              <a:buNone/>
              <a:defRPr/>
            </a:pPr>
            <a:endParaRPr lang="en-GB" sz="2000" b="1" dirty="0" smtClean="0">
              <a:effectLst/>
            </a:endParaRPr>
          </a:p>
          <a:p>
            <a:pPr marL="0" indent="0">
              <a:buNone/>
              <a:defRPr/>
            </a:pPr>
            <a:r>
              <a:rPr lang="en-GB" sz="2000" b="1" dirty="0" smtClean="0">
                <a:effectLst/>
              </a:rPr>
              <a:t>Article </a:t>
            </a:r>
            <a:r>
              <a:rPr lang="en-GB" sz="2000" b="1" dirty="0">
                <a:effectLst/>
              </a:rPr>
              <a:t>15</a:t>
            </a:r>
            <a:r>
              <a:rPr lang="en-GB" sz="2000" dirty="0">
                <a:effectLst/>
              </a:rPr>
              <a:t> </a:t>
            </a:r>
            <a:r>
              <a:rPr lang="en-GB" sz="2000" dirty="0" smtClean="0">
                <a:effectLst/>
              </a:rPr>
              <a:t> of the Council of Europe statute</a:t>
            </a:r>
          </a:p>
          <a:p>
            <a:pPr marL="0" indent="0">
              <a:buNone/>
              <a:defRPr/>
            </a:pPr>
            <a:r>
              <a:rPr lang="en-GB" sz="2000" dirty="0" smtClean="0">
                <a:effectLst/>
              </a:rPr>
              <a:t>a. …the </a:t>
            </a:r>
            <a:r>
              <a:rPr lang="en-GB" sz="2000" dirty="0">
                <a:effectLst/>
              </a:rPr>
              <a:t>Committee of Ministers shall consider the action required to further the aim of the Council of Europe, including the </a:t>
            </a:r>
            <a:r>
              <a:rPr lang="en-GB" sz="2000" u="sng" dirty="0">
                <a:effectLst/>
              </a:rPr>
              <a:t>conclusion of conventions or agreements and the adoption by governments of a common policy with regard to particular matters</a:t>
            </a:r>
            <a:r>
              <a:rPr lang="en-GB" sz="2000" dirty="0">
                <a:effectLst/>
              </a:rPr>
              <a:t>. </a:t>
            </a:r>
            <a:r>
              <a:rPr lang="en-GB" sz="2000" dirty="0" smtClean="0">
                <a:effectLst/>
              </a:rPr>
              <a:t>…</a:t>
            </a:r>
            <a:endParaRPr lang="en-GB" sz="2000" dirty="0">
              <a:effectLst/>
            </a:endParaRPr>
          </a:p>
          <a:p>
            <a:pPr marL="18288" indent="0">
              <a:buNone/>
            </a:pPr>
            <a:r>
              <a:rPr lang="en-GB" sz="2000" dirty="0" smtClean="0">
                <a:effectLst/>
              </a:rPr>
              <a:t>b. In </a:t>
            </a:r>
            <a:r>
              <a:rPr lang="en-GB" sz="2000" dirty="0">
                <a:effectLst/>
              </a:rPr>
              <a:t>appropriate cases, the conclusions of the Committee may take the form of recommendations to the governments of members, and the Committee may request the governments of members to inform it of the action taken by them with regard to such recommendations. </a:t>
            </a:r>
            <a:endParaRPr lang="en-GB" altLang="en-US" b="1" dirty="0">
              <a:latin typeface="Trebuchet MS" pitchFamily="34" charset="0"/>
            </a:endParaRPr>
          </a:p>
        </p:txBody>
      </p:sp>
    </p:spTree>
    <p:extLst>
      <p:ext uri="{BB962C8B-B14F-4D97-AF65-F5344CB8AC3E}">
        <p14:creationId xmlns:p14="http://schemas.microsoft.com/office/powerpoint/2010/main" val="65069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066800" y="304800"/>
            <a:ext cx="4945063" cy="1431925"/>
          </a:xfrm>
        </p:spPr>
        <p:txBody>
          <a:bodyPr/>
          <a:lstStyle/>
          <a:p>
            <a:r>
              <a:rPr lang="en-GB" altLang="en-US" dirty="0">
                <a:solidFill>
                  <a:srgbClr val="CCFF33"/>
                </a:solidFill>
              </a:rPr>
              <a:t>Social </a:t>
            </a:r>
            <a:r>
              <a:rPr lang="en-GB" altLang="en-US" dirty="0" smtClean="0">
                <a:solidFill>
                  <a:srgbClr val="CCFF33"/>
                </a:solidFill>
              </a:rPr>
              <a:t>Rights (from ESC)</a:t>
            </a:r>
            <a:endParaRPr lang="en-US" altLang="en-US" dirty="0">
              <a:solidFill>
                <a:srgbClr val="CCFF33"/>
              </a:solidFill>
            </a:endParaRPr>
          </a:p>
        </p:txBody>
      </p:sp>
      <p:sp>
        <p:nvSpPr>
          <p:cNvPr id="241667" name="Rectangle 3"/>
          <p:cNvSpPr>
            <a:spLocks noGrp="1" noChangeArrowheads="1"/>
          </p:cNvSpPr>
          <p:nvPr>
            <p:ph type="body" idx="1"/>
          </p:nvPr>
        </p:nvSpPr>
        <p:spPr>
          <a:xfrm>
            <a:off x="827088" y="1916113"/>
            <a:ext cx="4657725" cy="4114800"/>
          </a:xfrm>
        </p:spPr>
        <p:txBody>
          <a:bodyPr>
            <a:normAutofit fontScale="92500"/>
          </a:bodyPr>
          <a:lstStyle/>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200" dirty="0">
                <a:effectLst/>
              </a:rPr>
              <a:t>Freedom from discrimination</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200" dirty="0">
                <a:effectLst/>
              </a:rPr>
              <a:t>Health</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200" dirty="0">
                <a:effectLst/>
              </a:rPr>
              <a:t>Employment and work</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200" dirty="0">
                <a:effectLst/>
              </a:rPr>
              <a:t>Housing</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200" dirty="0">
                <a:effectLst/>
              </a:rPr>
              <a:t>Participation</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200" dirty="0">
                <a:effectLst/>
              </a:rPr>
              <a:t>Quality education</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200" dirty="0">
                <a:effectLst/>
              </a:rPr>
              <a:t>Participation </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200" dirty="0">
                <a:effectLst/>
              </a:rPr>
              <a:t>Information</a:t>
            </a:r>
            <a:endParaRPr lang="en-US" altLang="en-US" sz="3200" dirty="0">
              <a:effectLst/>
            </a:endParaRPr>
          </a:p>
          <a:p>
            <a:pPr>
              <a:lnSpc>
                <a:spcPct val="80000"/>
              </a:lnSpc>
            </a:pPr>
            <a:endParaRPr lang="en-US" altLang="en-US" sz="2800" dirty="0"/>
          </a:p>
        </p:txBody>
      </p:sp>
    </p:spTree>
    <p:extLst>
      <p:ext uri="{BB962C8B-B14F-4D97-AF65-F5344CB8AC3E}">
        <p14:creationId xmlns:p14="http://schemas.microsoft.com/office/powerpoint/2010/main" val="1953587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539552" y="476672"/>
            <a:ext cx="8229600" cy="1143000"/>
          </a:xfrm>
        </p:spPr>
        <p:txBody>
          <a:bodyPr/>
          <a:lstStyle/>
          <a:p>
            <a:pPr algn="ctr" eaLnBrk="1" hangingPunct="1">
              <a:defRPr/>
            </a:pPr>
            <a:r>
              <a:rPr lang="fr-FR" altLang="en-US" dirty="0" smtClean="0">
                <a:solidFill>
                  <a:srgbClr val="CCFF66"/>
                </a:solidFill>
                <a:latin typeface="Trebuchet MS" pitchFamily="34" charset="0"/>
              </a:rPr>
              <a:t>The Enter! </a:t>
            </a:r>
            <a:r>
              <a:rPr lang="fr-FR" altLang="en-US" dirty="0" err="1" smtClean="0">
                <a:solidFill>
                  <a:srgbClr val="CCFF66"/>
                </a:solidFill>
                <a:latin typeface="Trebuchet MS" pitchFamily="34" charset="0"/>
              </a:rPr>
              <a:t>project</a:t>
            </a:r>
            <a:endParaRPr lang="en-US" altLang="en-US" dirty="0" smtClean="0">
              <a:solidFill>
                <a:srgbClr val="CCFF66"/>
              </a:solidFill>
              <a:latin typeface="Trebuchet MS" pitchFamily="34" charset="0"/>
            </a:endParaRPr>
          </a:p>
        </p:txBody>
      </p:sp>
      <p:pic>
        <p:nvPicPr>
          <p:cNvPr id="6" name="Picture 4" descr="enter logo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80928"/>
            <a:ext cx="753508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420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543800" cy="914400"/>
          </a:xfrm>
        </p:spPr>
        <p:txBody>
          <a:bodyPr/>
          <a:lstStyle/>
          <a:p>
            <a:pPr eaLnBrk="1" hangingPunct="1">
              <a:defRPr/>
            </a:pPr>
            <a:r>
              <a:rPr lang="it-IT" dirty="0" err="1" smtClean="0">
                <a:solidFill>
                  <a:srgbClr val="CCFF33"/>
                </a:solidFill>
              </a:rPr>
              <a:t>Recommendation</a:t>
            </a:r>
            <a:r>
              <a:rPr lang="it-IT" dirty="0" smtClean="0">
                <a:solidFill>
                  <a:srgbClr val="CCFF33"/>
                </a:solidFill>
              </a:rPr>
              <a:t> </a:t>
            </a:r>
            <a:r>
              <a:rPr lang="it-IT" dirty="0" err="1" smtClean="0">
                <a:solidFill>
                  <a:srgbClr val="CCFF33"/>
                </a:solidFill>
              </a:rPr>
              <a:t>process</a:t>
            </a:r>
            <a:endParaRPr lang="en-US" dirty="0" smtClean="0"/>
          </a:p>
        </p:txBody>
      </p:sp>
      <p:sp>
        <p:nvSpPr>
          <p:cNvPr id="3" name="Content Placeholder 2"/>
          <p:cNvSpPr>
            <a:spLocks noGrp="1"/>
          </p:cNvSpPr>
          <p:nvPr>
            <p:ph idx="1"/>
          </p:nvPr>
        </p:nvSpPr>
        <p:spPr>
          <a:xfrm>
            <a:off x="323528" y="1981200"/>
            <a:ext cx="8569647" cy="4544144"/>
          </a:xfrm>
        </p:spPr>
        <p:txBody>
          <a:bodyPr>
            <a:normAutofit/>
          </a:bodyPr>
          <a:lstStyle/>
          <a:p>
            <a:pPr marL="342900" lvl="0" indent="-342900" eaLnBrk="0" fontAlgn="base" hangingPunct="0">
              <a:lnSpc>
                <a:spcPct val="90000"/>
              </a:lnSpc>
              <a:spcAft>
                <a:spcPct val="0"/>
              </a:spcAft>
              <a:buClr>
                <a:schemeClr val="hlink"/>
              </a:buClr>
              <a:buSzPct val="70000"/>
              <a:buFont typeface="Wingdings" pitchFamily="2" charset="2"/>
              <a:buChar char="n"/>
              <a:defRPr/>
            </a:pPr>
            <a:r>
              <a:rPr lang="en-GB" sz="3000" dirty="0" smtClean="0">
                <a:effectLst/>
              </a:rPr>
              <a:t>From PRACTICE to POLICY</a:t>
            </a:r>
          </a:p>
          <a:p>
            <a:pPr marL="342900" lvl="0" indent="-342900" eaLnBrk="0" fontAlgn="base" hangingPunct="0">
              <a:lnSpc>
                <a:spcPct val="90000"/>
              </a:lnSpc>
              <a:spcAft>
                <a:spcPct val="0"/>
              </a:spcAft>
              <a:buClr>
                <a:schemeClr val="hlink"/>
              </a:buClr>
              <a:buSzPct val="70000"/>
              <a:buFont typeface="Wingdings" pitchFamily="2" charset="2"/>
              <a:buChar char="n"/>
              <a:defRPr/>
            </a:pPr>
            <a:endParaRPr lang="en-GB" sz="3000" dirty="0">
              <a:effectLst/>
            </a:endParaRPr>
          </a:p>
          <a:p>
            <a:pPr marL="342900" lvl="0" indent="-342900" eaLnBrk="0" fontAlgn="base" hangingPunct="0">
              <a:lnSpc>
                <a:spcPct val="90000"/>
              </a:lnSpc>
              <a:spcAft>
                <a:spcPct val="0"/>
              </a:spcAft>
              <a:buClr>
                <a:schemeClr val="hlink"/>
              </a:buClr>
              <a:buSzPct val="70000"/>
              <a:buFont typeface="Wingdings" pitchFamily="2" charset="2"/>
              <a:buChar char="n"/>
              <a:defRPr/>
            </a:pPr>
            <a:endParaRPr lang="en-GB" sz="3000" dirty="0" smtClean="0">
              <a:effectLst/>
            </a:endParaRPr>
          </a:p>
          <a:p>
            <a:pPr marL="342900" lvl="0" indent="-342900" eaLnBrk="0" fontAlgn="base" hangingPunct="0">
              <a:lnSpc>
                <a:spcPct val="90000"/>
              </a:lnSpc>
              <a:spcAft>
                <a:spcPct val="0"/>
              </a:spcAft>
              <a:buClr>
                <a:schemeClr val="hlink"/>
              </a:buClr>
              <a:buSzPct val="70000"/>
              <a:buFont typeface="Wingdings" pitchFamily="2" charset="2"/>
              <a:buChar char="n"/>
              <a:defRPr/>
            </a:pPr>
            <a:r>
              <a:rPr lang="en-GB" sz="3000" dirty="0" smtClean="0">
                <a:effectLst/>
              </a:rPr>
              <a:t>PRACTICES collected from…</a:t>
            </a:r>
            <a:endParaRPr lang="en-GB" sz="3000" dirty="0">
              <a:effectLst/>
            </a:endParaRPr>
          </a:p>
          <a:p>
            <a:pPr marL="342900" lvl="0" indent="-342900" eaLnBrk="0" fontAlgn="base" hangingPunct="0">
              <a:lnSpc>
                <a:spcPct val="90000"/>
              </a:lnSpc>
              <a:spcAft>
                <a:spcPct val="0"/>
              </a:spcAft>
              <a:buClr>
                <a:schemeClr val="hlink"/>
              </a:buClr>
              <a:buSzPct val="70000"/>
              <a:buFont typeface="Wingdings" pitchFamily="2" charset="2"/>
              <a:buChar char="n"/>
              <a:defRPr/>
            </a:pPr>
            <a:r>
              <a:rPr lang="en-GB" sz="3000" dirty="0" smtClean="0">
                <a:effectLst/>
              </a:rPr>
              <a:t>Local projects by the participants in the LTTC</a:t>
            </a:r>
          </a:p>
          <a:p>
            <a:pPr marL="342900" lvl="0" indent="-342900" eaLnBrk="0" fontAlgn="base" hangingPunct="0">
              <a:lnSpc>
                <a:spcPct val="90000"/>
              </a:lnSpc>
              <a:spcAft>
                <a:spcPct val="0"/>
              </a:spcAft>
              <a:buClr>
                <a:schemeClr val="hlink"/>
              </a:buClr>
              <a:buSzPct val="70000"/>
              <a:buFont typeface="Wingdings" pitchFamily="2" charset="2"/>
              <a:buChar char="n"/>
              <a:defRPr/>
            </a:pPr>
            <a:r>
              <a:rPr lang="en-GB" sz="3000" dirty="0" smtClean="0">
                <a:effectLst/>
              </a:rPr>
              <a:t>Thematic seminars</a:t>
            </a:r>
          </a:p>
          <a:p>
            <a:pPr marL="342900" lvl="0" indent="-342900" eaLnBrk="0" fontAlgn="base" hangingPunct="0">
              <a:lnSpc>
                <a:spcPct val="90000"/>
              </a:lnSpc>
              <a:spcAft>
                <a:spcPct val="0"/>
              </a:spcAft>
              <a:buClr>
                <a:schemeClr val="hlink"/>
              </a:buClr>
              <a:buSzPct val="70000"/>
              <a:buFont typeface="Wingdings" pitchFamily="2" charset="2"/>
              <a:buChar char="n"/>
              <a:defRPr/>
            </a:pPr>
            <a:r>
              <a:rPr lang="en-GB" sz="3000" dirty="0" smtClean="0">
                <a:effectLst/>
              </a:rPr>
              <a:t>Input of experts in youth and social policy and youth work</a:t>
            </a:r>
            <a:endParaRPr lang="en-US" sz="3000" dirty="0">
              <a:effectLst/>
            </a:endParaRPr>
          </a:p>
          <a:p>
            <a:pPr eaLnBrk="1" hangingPunct="1">
              <a:defRPr/>
            </a:pPr>
            <a:endParaRPr lang="en-US" sz="1400" dirty="0" smtClean="0"/>
          </a:p>
        </p:txBody>
      </p:sp>
    </p:spTree>
    <p:extLst>
      <p:ext uri="{BB962C8B-B14F-4D97-AF65-F5344CB8AC3E}">
        <p14:creationId xmlns:p14="http://schemas.microsoft.com/office/powerpoint/2010/main" val="4134745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83568" y="548680"/>
            <a:ext cx="7543800" cy="1656184"/>
          </a:xfrm>
        </p:spPr>
        <p:txBody>
          <a:bodyPr/>
          <a:lstStyle/>
          <a:p>
            <a:r>
              <a:rPr lang="it-IT" altLang="en-US" dirty="0" err="1" smtClean="0">
                <a:solidFill>
                  <a:srgbClr val="CCFF33"/>
                </a:solidFill>
              </a:rPr>
              <a:t>Enter</a:t>
            </a:r>
            <a:r>
              <a:rPr lang="it-IT" altLang="en-US" dirty="0" smtClean="0">
                <a:solidFill>
                  <a:srgbClr val="CCFF33"/>
                </a:solidFill>
              </a:rPr>
              <a:t>! </a:t>
            </a:r>
            <a:r>
              <a:rPr lang="it-IT" altLang="en-US" dirty="0" err="1" smtClean="0">
                <a:solidFill>
                  <a:srgbClr val="CCFF33"/>
                </a:solidFill>
              </a:rPr>
              <a:t>Recommendation</a:t>
            </a:r>
            <a:endParaRPr lang="en-US" altLang="en-US" dirty="0">
              <a:solidFill>
                <a:srgbClr val="CCFF33"/>
              </a:solidFill>
            </a:endParaRPr>
          </a:p>
        </p:txBody>
      </p:sp>
      <p:sp>
        <p:nvSpPr>
          <p:cNvPr id="257027" name="Rectangle 3"/>
          <p:cNvSpPr>
            <a:spLocks noGrp="1" noChangeArrowheads="1"/>
          </p:cNvSpPr>
          <p:nvPr>
            <p:ph type="body" idx="1"/>
          </p:nvPr>
        </p:nvSpPr>
        <p:spPr>
          <a:xfrm>
            <a:off x="1066800" y="2276872"/>
            <a:ext cx="7543800" cy="4320778"/>
          </a:xfrm>
        </p:spPr>
        <p:txBody>
          <a:bodyPr>
            <a:normAutofit/>
          </a:bodyPr>
          <a:lstStyle/>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000" dirty="0" smtClean="0">
                <a:effectLst/>
              </a:rPr>
              <a:t>A recommendation from the Council of Europe to its 47 members states</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000" dirty="0" smtClean="0">
                <a:effectLst/>
              </a:rPr>
              <a:t>Includes proposed measures to be included in local policies</a:t>
            </a:r>
          </a:p>
          <a:p>
            <a:pPr marL="342900" indent="-342900" eaLnBrk="0" fontAlgn="base" hangingPunct="0">
              <a:lnSpc>
                <a:spcPct val="80000"/>
              </a:lnSpc>
              <a:spcAft>
                <a:spcPct val="0"/>
              </a:spcAft>
              <a:buClr>
                <a:schemeClr val="hlink"/>
              </a:buClr>
              <a:buSzPct val="70000"/>
              <a:buFont typeface="Wingdings" pitchFamily="2" charset="2"/>
              <a:buChar char="n"/>
              <a:defRPr/>
            </a:pPr>
            <a:r>
              <a:rPr lang="en-GB" altLang="en-US" sz="3000" dirty="0" smtClean="0">
                <a:effectLst/>
              </a:rPr>
              <a:t>Includes an aspect of advocacy for the role of youth work and non-formal education in social inclusion processes</a:t>
            </a:r>
          </a:p>
          <a:p>
            <a:pPr marL="342900" indent="-342900" eaLnBrk="0" fontAlgn="base" hangingPunct="0">
              <a:lnSpc>
                <a:spcPct val="80000"/>
              </a:lnSpc>
              <a:spcAft>
                <a:spcPct val="0"/>
              </a:spcAft>
              <a:buClr>
                <a:schemeClr val="hlink"/>
              </a:buClr>
              <a:buSzPct val="70000"/>
              <a:buFont typeface="Wingdings" pitchFamily="2" charset="2"/>
              <a:buChar char="n"/>
              <a:defRPr/>
            </a:pPr>
            <a:endParaRPr lang="en-US" altLang="en-US" sz="3000" dirty="0">
              <a:effectLst/>
            </a:endParaRPr>
          </a:p>
        </p:txBody>
      </p:sp>
    </p:spTree>
    <p:extLst>
      <p:ext uri="{BB962C8B-B14F-4D97-AF65-F5344CB8AC3E}">
        <p14:creationId xmlns:p14="http://schemas.microsoft.com/office/powerpoint/2010/main" val="1533843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rot="5400000">
            <a:off x="2339876" y="4004940"/>
            <a:ext cx="1368425" cy="936625"/>
          </a:xfrm>
          <a:custGeom>
            <a:avLst/>
            <a:gdLst>
              <a:gd name="T0" fmla="*/ 61925919 w 21600"/>
              <a:gd name="T1" fmla="*/ 0 h 21600"/>
              <a:gd name="T2" fmla="*/ 37153942 w 21600"/>
              <a:gd name="T3" fmla="*/ 13538047 h 21600"/>
              <a:gd name="T4" fmla="*/ 0 w 21600"/>
              <a:gd name="T5" fmla="*/ 33847026 h 21600"/>
              <a:gd name="T6" fmla="*/ 37153942 w 21600"/>
              <a:gd name="T7" fmla="*/ 40614185 h 21600"/>
              <a:gd name="T8" fmla="*/ 74307885 w 21600"/>
              <a:gd name="T9" fmla="*/ 28204294 h 21600"/>
              <a:gd name="T10" fmla="*/ 86693842 w 21600"/>
              <a:gd name="T11" fmla="*/ 135380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764" name="Group 4"/>
          <p:cNvGrpSpPr>
            <a:grpSpLocks/>
          </p:cNvGrpSpPr>
          <p:nvPr/>
        </p:nvGrpSpPr>
        <p:grpSpPr bwMode="auto">
          <a:xfrm>
            <a:off x="249520" y="548680"/>
            <a:ext cx="4176713" cy="2841625"/>
            <a:chOff x="3152" y="2341"/>
            <a:chExt cx="1859" cy="1298"/>
          </a:xfrm>
        </p:grpSpPr>
        <p:pic>
          <p:nvPicPr>
            <p:cNvPr id="10247" name="Picture 5" descr="40223_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 y="2341"/>
              <a:ext cx="1632"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6"/>
            <p:cNvSpPr txBox="1">
              <a:spLocks noChangeArrowheads="1"/>
            </p:cNvSpPr>
            <p:nvPr/>
          </p:nvSpPr>
          <p:spPr bwMode="auto">
            <a:xfrm>
              <a:off x="3152" y="3430"/>
              <a:ext cx="1859" cy="209"/>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GB" altLang="en-US" sz="2400" b="1">
                  <a:solidFill>
                    <a:srgbClr val="FFFF00"/>
                  </a:solidFill>
                </a:rPr>
                <a:t>Committee of Ministers</a:t>
              </a:r>
              <a:endParaRPr lang="en-US" altLang="en-US" sz="2400" b="1">
                <a:solidFill>
                  <a:srgbClr val="FFFF00"/>
                </a:solidFill>
              </a:endParaRPr>
            </a:p>
          </p:txBody>
        </p:sp>
      </p:grpSp>
      <p:pic>
        <p:nvPicPr>
          <p:cNvPr id="10245" name="Picture 7" descr="CoE countries"/>
          <p:cNvPicPr>
            <a:picLocks noChangeAspect="1" noChangeArrowheads="1"/>
          </p:cNvPicPr>
          <p:nvPr/>
        </p:nvPicPr>
        <p:blipFill>
          <a:blip r:embed="rId3">
            <a:extLst>
              <a:ext uri="{28A0092B-C50C-407E-A947-70E740481C1C}">
                <a14:useLocalDpi xmlns:a14="http://schemas.microsoft.com/office/drawing/2010/main" val="0"/>
              </a:ext>
            </a:extLst>
          </a:blip>
          <a:srcRect b="1880"/>
          <a:stretch>
            <a:fillRect/>
          </a:stretch>
        </p:blipFill>
        <p:spPr bwMode="auto">
          <a:xfrm>
            <a:off x="4716463" y="3716338"/>
            <a:ext cx="36591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p:cNvSpPr txBox="1">
            <a:spLocks noChangeArrowheads="1"/>
          </p:cNvSpPr>
          <p:nvPr/>
        </p:nvSpPr>
        <p:spPr bwMode="auto">
          <a:xfrm>
            <a:off x="4716463" y="5949950"/>
            <a:ext cx="3671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en-GB" altLang="en-US" sz="2400" b="1">
                <a:solidFill>
                  <a:srgbClr val="FFFF00"/>
                </a:solidFill>
              </a:rPr>
              <a:t>Member States</a:t>
            </a:r>
            <a:endParaRPr lang="en-US" altLang="en-US" sz="2400" b="1">
              <a:solidFill>
                <a:srgbClr val="FFFF00"/>
              </a:solidFill>
            </a:endParaRPr>
          </a:p>
        </p:txBody>
      </p:sp>
    </p:spTree>
    <p:extLst>
      <p:ext uri="{BB962C8B-B14F-4D97-AF65-F5344CB8AC3E}">
        <p14:creationId xmlns:p14="http://schemas.microsoft.com/office/powerpoint/2010/main" val="579635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64"/>
                                        </p:tgtEl>
                                        <p:attrNameLst>
                                          <p:attrName>style.visibility</p:attrName>
                                        </p:attrNameLst>
                                      </p:cBhvr>
                                      <p:to>
                                        <p:strVal val="visible"/>
                                      </p:to>
                                    </p:set>
                                    <p:animEffect transition="in" filter="blinds(horizontal)">
                                      <p:cBhvr>
                                        <p:cTn id="7" dur="500"/>
                                        <p:tgtEl>
                                          <p:spTgt spid="245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138</TotalTime>
  <Words>624</Words>
  <Application>Microsoft Office PowerPoint</Application>
  <PresentationFormat>On-screen Show (4:3)</PresentationFormat>
  <Paragraphs>96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Elemental</vt:lpstr>
      <vt:lpstr>The Enter! Recommendation</vt:lpstr>
      <vt:lpstr>Council of Europe</vt:lpstr>
      <vt:lpstr>Council of Europe</vt:lpstr>
      <vt:lpstr>Different things</vt:lpstr>
      <vt:lpstr>Social Rights (from ESC)</vt:lpstr>
      <vt:lpstr>The Enter! project</vt:lpstr>
      <vt:lpstr>Recommendation process</vt:lpstr>
      <vt:lpstr>Enter! Recommendation</vt:lpstr>
      <vt:lpstr>PowerPoint Presentation</vt:lpstr>
      <vt:lpstr>The CM recommends governments to...</vt:lpstr>
      <vt:lpstr>The Committee of Ministers</vt:lpstr>
      <vt:lpstr>Areas I</vt:lpstr>
      <vt:lpstr>Measures …</vt:lpstr>
      <vt:lpstr>Areas II</vt:lpstr>
      <vt:lpstr>The Recommendation and policy </vt:lpstr>
      <vt:lpstr>The Recommendation and you(th) </vt:lpstr>
      <vt:lpstr>PowerPoint Presentation</vt:lpstr>
      <vt:lpstr>A guide for you…</vt:lpstr>
    </vt:vector>
  </TitlesOfParts>
  <Company>Council of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on the Roma Youth Action Plan implementation in 2013</dc:title>
  <dc:creator>GEORGESCU Mara</dc:creator>
  <cp:lastModifiedBy>TISZA Gabriella</cp:lastModifiedBy>
  <cp:revision>32</cp:revision>
  <dcterms:created xsi:type="dcterms:W3CDTF">2013-12-02T11:50:04Z</dcterms:created>
  <dcterms:modified xsi:type="dcterms:W3CDTF">2019-01-16T11:32:54Z</dcterms:modified>
</cp:coreProperties>
</file>