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7" r:id="rId2"/>
    <p:sldId id="260" r:id="rId3"/>
    <p:sldId id="283" r:id="rId4"/>
    <p:sldId id="258" r:id="rId5"/>
    <p:sldId id="282" r:id="rId6"/>
    <p:sldId id="26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18"/>
  </p:normalViewPr>
  <p:slideViewPr>
    <p:cSldViewPr snapToGrid="0" snapToObjects="1">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 PowerPoint is provided to assist the trainer in encouraging discussion about all of the sessions of the course. The trainer should hand out the evaluation forms before commencing this session.  In some circumstances, it may be appropriate to issue the evaluation forms at the beginning of the course in order that delegates may complete them as the course progresses and when the sessions are fresh in their minds.  There is also a tendency at the end of the course for people not to complete them fully. </a:t>
            </a:r>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249707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 with all previous lessons this should follow a similar form with the agenda and session objectives set out at the beginning of the lesson.</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1577476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 with all previous lessons this should follow a similar form with the agenda and session objectives set out at the beginning of the lesson.</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86550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6</a:t>
            </a:fld>
            <a:endParaRPr lang="en-GB"/>
          </a:p>
        </p:txBody>
      </p:sp>
    </p:spTree>
    <p:extLst>
      <p:ext uri="{BB962C8B-B14F-4D97-AF65-F5344CB8AC3E}">
        <p14:creationId xmlns:p14="http://schemas.microsoft.com/office/powerpoint/2010/main" val="4001714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71975"/>
            <a:ext cx="6400800" cy="1752600"/>
          </a:xfrm>
        </p:spPr>
        <p:txBody>
          <a:bodyPr>
            <a:normAutofit/>
          </a:bodyPr>
          <a:lstStyle/>
          <a:p>
            <a:r>
              <a:rPr lang="en-US" dirty="0" smtClean="0"/>
              <a:t>Sessions 1.4.4</a:t>
            </a:r>
          </a:p>
          <a:p>
            <a:r>
              <a:rPr lang="en-US" dirty="0" smtClean="0"/>
              <a:t>Course Closure</a:t>
            </a:r>
            <a:endParaRPr lang="en-US" dirty="0"/>
          </a:p>
        </p:txBody>
      </p:sp>
      <p:sp>
        <p:nvSpPr>
          <p:cNvPr id="6" name="Title 1"/>
          <p:cNvSpPr txBox="1">
            <a:spLocks/>
          </p:cNvSpPr>
          <p:nvPr/>
        </p:nvSpPr>
        <p:spPr>
          <a:xfrm>
            <a:off x="685800" y="2208212"/>
            <a:ext cx="7772400" cy="2020888"/>
          </a:xfrm>
          <a:prstGeom prst="rect">
            <a:avLst/>
          </a:prstGeom>
        </p:spPr>
        <p:txBody>
          <a:bodyPr vert="horz" lIns="91440" tIns="45720" rIns="91440" bIns="45720" rtlCol="0" anchor="ctr">
            <a:normAutofit fontScale="97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dirty="0" smtClean="0"/>
              <a:t>Introductory Training on Cybercrime, Electronic Evidence </a:t>
            </a:r>
            <a:r>
              <a:rPr lang="en-GB" dirty="0"/>
              <a:t>and Online Crime Proceeds</a:t>
            </a:r>
          </a:p>
        </p:txBody>
      </p:sp>
      <p:sp>
        <p:nvSpPr>
          <p:cNvPr id="5" name="Rectangle 4"/>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093676" cy="4499139"/>
          </a:xfrm>
        </p:spPr>
        <p:txBody>
          <a:bodyPr>
            <a:normAutofit/>
          </a:bodyPr>
          <a:lstStyle/>
          <a:p>
            <a:pPr>
              <a:buNone/>
            </a:pPr>
            <a:r>
              <a:rPr lang="en-US" sz="2800" dirty="0" smtClean="0"/>
              <a:t>At the end of this session participants will be able to:</a:t>
            </a:r>
          </a:p>
          <a:p>
            <a:pPr lvl="0"/>
            <a:endParaRPr lang="en-GB" sz="2800" dirty="0" smtClean="0"/>
          </a:p>
          <a:p>
            <a:pPr lvl="0"/>
            <a:r>
              <a:rPr lang="en-GB" sz="2800" dirty="0" smtClean="0"/>
              <a:t>Provide appropriate feedback on the course and its effectiveness</a:t>
            </a:r>
          </a:p>
          <a:p>
            <a:pPr lvl="0"/>
            <a:r>
              <a:rPr lang="en-GB" sz="2800" dirty="0" smtClean="0"/>
              <a:t>Complete the course evaluation forms</a:t>
            </a:r>
          </a:p>
          <a:p>
            <a:r>
              <a:rPr lang="en-GB" sz="2800" dirty="0" smtClean="0"/>
              <a:t>Identify the next level of learning that they need to undertake to improve their knowledge and skills in the subject matter</a:t>
            </a:r>
            <a:r>
              <a:rPr lang="en-GB" sz="2400" dirty="0" smtClean="0"/>
              <a:t>.</a:t>
            </a:r>
            <a:endParaRPr lang="en-US" sz="2800" dirty="0" smtClean="0"/>
          </a:p>
          <a:p>
            <a:pPr>
              <a:buFont typeface="Wingdings" charset="2"/>
              <a:buChar char="²"/>
            </a:pPr>
            <a:endParaRPr lang="en-US" sz="2800" dirty="0"/>
          </a:p>
        </p:txBody>
      </p:sp>
      <p:sp>
        <p:nvSpPr>
          <p:cNvPr id="4" name="Title 1"/>
          <p:cNvSpPr>
            <a:spLocks noGrp="1"/>
          </p:cNvSpPr>
          <p:nvPr>
            <p:ph type="title"/>
          </p:nvPr>
        </p:nvSpPr>
        <p:spPr>
          <a:xfrm>
            <a:off x="457200" y="274638"/>
            <a:ext cx="8229600" cy="773266"/>
          </a:xfrm>
        </p:spPr>
        <p:txBody>
          <a:bodyPr/>
          <a:lstStyle/>
          <a:p>
            <a:r>
              <a:rPr lang="en-US" b="1" dirty="0" smtClean="0"/>
              <a:t>Session Objectives</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en-US" b="1" dirty="0" smtClean="0"/>
              <a:t>Agenda</a:t>
            </a:r>
            <a:endParaRPr lang="en-US"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03863084"/>
              </p:ext>
            </p:extLst>
          </p:nvPr>
        </p:nvGraphicFramePr>
        <p:xfrm>
          <a:off x="568411" y="2075939"/>
          <a:ext cx="8019534" cy="4312505"/>
        </p:xfrm>
        <a:graphic>
          <a:graphicData uri="http://schemas.openxmlformats.org/drawingml/2006/table">
            <a:tbl>
              <a:tblPr firstRow="1" firstCol="1" bandRow="1">
                <a:tableStyleId>{5940675A-B579-460E-94D1-54222C63F5DA}</a:tableStyleId>
              </a:tblPr>
              <a:tblGrid>
                <a:gridCol w="8019534"/>
              </a:tblGrid>
              <a:tr h="862501">
                <a:tc>
                  <a:txBody>
                    <a:bodyPr/>
                    <a:lstStyle/>
                    <a:p>
                      <a:pPr algn="l">
                        <a:lnSpc>
                          <a:spcPct val="100000"/>
                        </a:lnSpc>
                        <a:spcAft>
                          <a:spcPts val="300"/>
                        </a:spcAft>
                      </a:pPr>
                      <a:r>
                        <a:rPr lang="en-GB" sz="2400" dirty="0">
                          <a:effectLst/>
                        </a:rPr>
                        <a:t>Course opening, introduction and presentation of the training objectives and </a:t>
                      </a:r>
                      <a:r>
                        <a:rPr lang="en-GB" sz="2400" dirty="0" smtClean="0">
                          <a:effectLst/>
                        </a:rPr>
                        <a:t>content</a:t>
                      </a:r>
                      <a:endParaRPr lang="en-US" sz="2400" dirty="0">
                        <a:effectLst/>
                      </a:endParaRPr>
                    </a:p>
                  </a:txBody>
                  <a:tcPr marL="68580" marR="68580" marT="17780" marB="17780" anchor="ctr"/>
                </a:tc>
              </a:tr>
              <a:tr h="862501">
                <a:tc>
                  <a:txBody>
                    <a:bodyPr/>
                    <a:lstStyle/>
                    <a:p>
                      <a:pPr algn="l">
                        <a:lnSpc>
                          <a:spcPct val="100000"/>
                        </a:lnSpc>
                        <a:spcAft>
                          <a:spcPts val="300"/>
                        </a:spcAft>
                      </a:pPr>
                      <a:r>
                        <a:rPr lang="en-GB" sz="2400" dirty="0">
                          <a:effectLst/>
                        </a:rPr>
                        <a:t>Introduction to Cybercrime, Threats, Trends and </a:t>
                      </a:r>
                      <a:r>
                        <a:rPr lang="en-GB" sz="2400" dirty="0" smtClean="0">
                          <a:effectLst/>
                        </a:rPr>
                        <a:t>Challenges</a:t>
                      </a:r>
                      <a:endParaRPr lang="en-US" sz="2400" dirty="0">
                        <a:effectLst/>
                      </a:endParaRPr>
                    </a:p>
                  </a:txBody>
                  <a:tcPr marL="68580" marR="68580" marT="17780" marB="17780" anchor="ctr"/>
                </a:tc>
              </a:tr>
              <a:tr h="862501">
                <a:tc>
                  <a:txBody>
                    <a:bodyPr/>
                    <a:lstStyle/>
                    <a:p>
                      <a:pPr algn="l">
                        <a:lnSpc>
                          <a:spcPct val="100000"/>
                        </a:lnSpc>
                        <a:spcAft>
                          <a:spcPts val="0"/>
                        </a:spcAft>
                      </a:pPr>
                      <a:r>
                        <a:rPr lang="en-GB" sz="2400" dirty="0">
                          <a:effectLst/>
                        </a:rPr>
                        <a:t>Introduction to </a:t>
                      </a:r>
                      <a:r>
                        <a:rPr lang="en-GB" sz="2400" dirty="0" smtClean="0">
                          <a:effectLst/>
                        </a:rPr>
                        <a:t>technology</a:t>
                      </a:r>
                      <a:endParaRPr lang="en-US" sz="2400" dirty="0">
                        <a:effectLst/>
                      </a:endParaRPr>
                    </a:p>
                  </a:txBody>
                  <a:tcPr marL="68580" marR="68580" marT="17780" marB="17780" anchor="ctr"/>
                </a:tc>
              </a:tr>
              <a:tr h="862501">
                <a:tc>
                  <a:txBody>
                    <a:bodyPr/>
                    <a:lstStyle/>
                    <a:p>
                      <a:pPr algn="just">
                        <a:lnSpc>
                          <a:spcPct val="100000"/>
                        </a:lnSpc>
                        <a:spcAft>
                          <a:spcPts val="0"/>
                        </a:spcAft>
                      </a:pPr>
                      <a:r>
                        <a:rPr lang="en-GB" sz="2400" dirty="0" smtClean="0">
                          <a:effectLst/>
                        </a:rPr>
                        <a:t>Substantive </a:t>
                      </a:r>
                      <a:r>
                        <a:rPr lang="en-GB" sz="2400" dirty="0">
                          <a:effectLst/>
                        </a:rPr>
                        <a:t>articles of the Budapest Convention on </a:t>
                      </a:r>
                      <a:r>
                        <a:rPr lang="en-GB" sz="2400" dirty="0" smtClean="0">
                          <a:effectLst/>
                        </a:rPr>
                        <a:t>Cybercrime</a:t>
                      </a:r>
                      <a:endParaRPr lang="en-US" sz="2400" dirty="0">
                        <a:solidFill>
                          <a:srgbClr val="000000"/>
                        </a:solidFill>
                        <a:effectLst/>
                        <a:latin typeface="Verdana"/>
                        <a:ea typeface="Calibri"/>
                        <a:cs typeface="Times New Roman"/>
                      </a:endParaRPr>
                    </a:p>
                  </a:txBody>
                  <a:tcPr marL="68580" marR="68580" marT="17780" marB="17780" anchor="ctr"/>
                </a:tc>
              </a:tr>
              <a:tr h="862501">
                <a:tc>
                  <a:txBody>
                    <a:bodyPr/>
                    <a:lstStyle/>
                    <a:p>
                      <a:pPr algn="just">
                        <a:lnSpc>
                          <a:spcPct val="100000"/>
                        </a:lnSpc>
                        <a:spcAft>
                          <a:spcPts val="0"/>
                        </a:spcAft>
                      </a:pPr>
                      <a:r>
                        <a:rPr lang="en-GB" sz="2400" dirty="0" smtClean="0">
                          <a:effectLst/>
                        </a:rPr>
                        <a:t>Procedural </a:t>
                      </a:r>
                      <a:r>
                        <a:rPr lang="en-GB" sz="2400" dirty="0">
                          <a:effectLst/>
                        </a:rPr>
                        <a:t>articles of the Budapest Convention on </a:t>
                      </a:r>
                      <a:r>
                        <a:rPr lang="en-GB" sz="2400" dirty="0" smtClean="0">
                          <a:effectLst/>
                        </a:rPr>
                        <a:t>Cybercrime</a:t>
                      </a:r>
                      <a:endParaRPr lang="en-US" sz="2400" dirty="0">
                        <a:effectLst/>
                      </a:endParaRPr>
                    </a:p>
                  </a:txBody>
                  <a:tcPr marL="68580" marR="68580" marT="17780" marB="17780" anchor="ctr"/>
                </a:tc>
              </a:tr>
            </a:tbl>
          </a:graphicData>
        </a:graphic>
      </p:graphicFrame>
    </p:spTree>
    <p:extLst>
      <p:ext uri="{BB962C8B-B14F-4D97-AF65-F5344CB8AC3E}">
        <p14:creationId xmlns:p14="http://schemas.microsoft.com/office/powerpoint/2010/main" val="16476010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en-US" b="1" dirty="0" smtClean="0"/>
              <a:t>Agenda</a:t>
            </a:r>
            <a:endParaRPr lang="en-US"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26434982"/>
              </p:ext>
            </p:extLst>
          </p:nvPr>
        </p:nvGraphicFramePr>
        <p:xfrm>
          <a:off x="556056" y="1465548"/>
          <a:ext cx="8081319" cy="4837784"/>
        </p:xfrm>
        <a:graphic>
          <a:graphicData uri="http://schemas.openxmlformats.org/drawingml/2006/table">
            <a:tbl>
              <a:tblPr firstRow="1" firstCol="1" bandRow="1">
                <a:tableStyleId>{5940675A-B579-460E-94D1-54222C63F5DA}</a:tableStyleId>
              </a:tblPr>
              <a:tblGrid>
                <a:gridCol w="8081319"/>
              </a:tblGrid>
              <a:tr h="735347">
                <a:tc>
                  <a:txBody>
                    <a:bodyPr/>
                    <a:lstStyle/>
                    <a:p>
                      <a:pPr marL="228600" indent="-228600" algn="just">
                        <a:lnSpc>
                          <a:spcPct val="100000"/>
                        </a:lnSpc>
                        <a:spcAft>
                          <a:spcPts val="300"/>
                        </a:spcAft>
                      </a:pPr>
                      <a:r>
                        <a:rPr lang="en-GB" sz="2400" dirty="0" smtClean="0">
                          <a:effectLst/>
                        </a:rPr>
                        <a:t>Introduction to Financial Investigations</a:t>
                      </a:r>
                      <a:endParaRPr lang="en-US" sz="2400" dirty="0">
                        <a:solidFill>
                          <a:srgbClr val="000000"/>
                        </a:solidFill>
                        <a:effectLst/>
                        <a:latin typeface="Verdana"/>
                        <a:ea typeface="Calibri"/>
                        <a:cs typeface="Times New Roman"/>
                      </a:endParaRPr>
                    </a:p>
                  </a:txBody>
                  <a:tcPr marL="68580" marR="68580" marT="17780" marB="17780" anchor="ctr"/>
                </a:tc>
              </a:tr>
              <a:tr h="649929">
                <a:tc>
                  <a:txBody>
                    <a:bodyPr/>
                    <a:lstStyle/>
                    <a:p>
                      <a:pPr algn="just">
                        <a:lnSpc>
                          <a:spcPct val="100000"/>
                        </a:lnSpc>
                        <a:spcAft>
                          <a:spcPts val="0"/>
                        </a:spcAft>
                      </a:pPr>
                      <a:r>
                        <a:rPr lang="en-GB" sz="2400" dirty="0">
                          <a:effectLst/>
                        </a:rPr>
                        <a:t>Electronic Evidence: Practice and </a:t>
                      </a:r>
                      <a:r>
                        <a:rPr lang="en-GB" sz="2400" dirty="0" smtClean="0">
                          <a:effectLst/>
                        </a:rPr>
                        <a:t>Procedures</a:t>
                      </a:r>
                      <a:endParaRPr lang="en-US" sz="2400" dirty="0">
                        <a:solidFill>
                          <a:srgbClr val="000000"/>
                        </a:solidFill>
                        <a:effectLst/>
                        <a:latin typeface="Verdana"/>
                        <a:ea typeface="Calibri"/>
                        <a:cs typeface="Times New Roman"/>
                      </a:endParaRPr>
                    </a:p>
                  </a:txBody>
                  <a:tcPr marL="68580" marR="68580" marT="17780" marB="17780" anchor="ctr"/>
                </a:tc>
              </a:tr>
              <a:tr h="649929">
                <a:tc>
                  <a:txBody>
                    <a:bodyPr/>
                    <a:lstStyle/>
                    <a:p>
                      <a:pPr algn="l">
                        <a:lnSpc>
                          <a:spcPct val="100000"/>
                        </a:lnSpc>
                        <a:spcAft>
                          <a:spcPts val="0"/>
                        </a:spcAft>
                      </a:pPr>
                      <a:r>
                        <a:rPr lang="en-GB" sz="2400" dirty="0">
                          <a:effectLst/>
                        </a:rPr>
                        <a:t>International </a:t>
                      </a:r>
                      <a:r>
                        <a:rPr lang="en-GB" sz="2400" dirty="0" smtClean="0">
                          <a:effectLst/>
                        </a:rPr>
                        <a:t>and</a:t>
                      </a:r>
                      <a:r>
                        <a:rPr lang="en-GB" sz="2400" baseline="0" dirty="0" smtClean="0">
                          <a:effectLst/>
                        </a:rPr>
                        <a:t> Public-Private </a:t>
                      </a:r>
                      <a:r>
                        <a:rPr lang="en-GB" sz="2400" dirty="0" smtClean="0">
                          <a:effectLst/>
                        </a:rPr>
                        <a:t>Cooperation</a:t>
                      </a:r>
                      <a:endParaRPr lang="en-US" sz="2400" dirty="0">
                        <a:solidFill>
                          <a:srgbClr val="000000"/>
                        </a:solidFill>
                        <a:effectLst/>
                        <a:latin typeface="Verdana"/>
                        <a:ea typeface="Calibri"/>
                        <a:cs typeface="Times New Roman"/>
                      </a:endParaRPr>
                    </a:p>
                  </a:txBody>
                  <a:tcPr marL="68580" marR="68580" marT="17780" marB="17780" anchor="ctr"/>
                </a:tc>
              </a:tr>
              <a:tr h="735347">
                <a:tc>
                  <a:txBody>
                    <a:bodyPr/>
                    <a:lstStyle/>
                    <a:p>
                      <a:pPr marL="228600" indent="-228600" algn="just">
                        <a:lnSpc>
                          <a:spcPct val="100000"/>
                        </a:lnSpc>
                        <a:spcAft>
                          <a:spcPts val="300"/>
                        </a:spcAft>
                      </a:pPr>
                      <a:r>
                        <a:rPr lang="en-GB" sz="2400" dirty="0" smtClean="0">
                          <a:effectLst/>
                        </a:rPr>
                        <a:t>Identifying Suspects on the Internet</a:t>
                      </a:r>
                      <a:endParaRPr lang="en-US" sz="2400" dirty="0">
                        <a:solidFill>
                          <a:srgbClr val="000000"/>
                        </a:solidFill>
                        <a:effectLst/>
                        <a:latin typeface="Verdana"/>
                        <a:ea typeface="Calibri"/>
                        <a:cs typeface="Times New Roman"/>
                      </a:endParaRPr>
                    </a:p>
                  </a:txBody>
                  <a:tcPr marL="68580" marR="68580" marT="17780" marB="17780" anchor="ctr"/>
                </a:tc>
              </a:tr>
              <a:tr h="735347">
                <a:tc>
                  <a:txBody>
                    <a:bodyPr/>
                    <a:lstStyle/>
                    <a:p>
                      <a:pPr marL="228600" indent="-228600" algn="just">
                        <a:lnSpc>
                          <a:spcPct val="100000"/>
                        </a:lnSpc>
                        <a:spcAft>
                          <a:spcPts val="300"/>
                        </a:spcAft>
                      </a:pPr>
                      <a:r>
                        <a:rPr lang="en-US" sz="2400" dirty="0" smtClean="0">
                          <a:solidFill>
                            <a:srgbClr val="000000"/>
                          </a:solidFill>
                          <a:effectLst/>
                          <a:latin typeface="+mn-lt"/>
                          <a:ea typeface="Calibri"/>
                          <a:cs typeface="Times New Roman"/>
                        </a:rPr>
                        <a:t>Online Criminal Money Flows and Typologies</a:t>
                      </a:r>
                      <a:endParaRPr lang="en-US" sz="2400" dirty="0">
                        <a:solidFill>
                          <a:srgbClr val="000000"/>
                        </a:solidFill>
                        <a:effectLst/>
                        <a:latin typeface="+mn-lt"/>
                        <a:ea typeface="Calibri"/>
                        <a:cs typeface="Times New Roman"/>
                      </a:endParaRPr>
                    </a:p>
                  </a:txBody>
                  <a:tcPr marL="68580" marR="68580" marT="17780" marB="17780" anchor="ctr"/>
                </a:tc>
              </a:tr>
              <a:tr h="1331885">
                <a:tc>
                  <a:txBody>
                    <a:bodyPr/>
                    <a:lstStyle/>
                    <a:p>
                      <a:pPr algn="l">
                        <a:lnSpc>
                          <a:spcPct val="100000"/>
                        </a:lnSpc>
                        <a:spcAft>
                          <a:spcPts val="0"/>
                        </a:spcAft>
                      </a:pPr>
                      <a:r>
                        <a:rPr lang="en-GB" sz="2400" dirty="0">
                          <a:effectLst/>
                        </a:rPr>
                        <a:t>Feedback from participants, Questions and Answers</a:t>
                      </a:r>
                      <a:endParaRPr lang="en-US" sz="2400" dirty="0">
                        <a:effectLst/>
                      </a:endParaRPr>
                    </a:p>
                    <a:p>
                      <a:pPr algn="l">
                        <a:lnSpc>
                          <a:spcPct val="100000"/>
                        </a:lnSpc>
                        <a:spcAft>
                          <a:spcPts val="0"/>
                        </a:spcAft>
                      </a:pPr>
                      <a:r>
                        <a:rPr lang="en-GB" sz="2400" dirty="0">
                          <a:effectLst/>
                        </a:rPr>
                        <a:t>Delivery of Certificates</a:t>
                      </a:r>
                      <a:endParaRPr lang="en-US" sz="2400" dirty="0">
                        <a:effectLst/>
                      </a:endParaRPr>
                    </a:p>
                    <a:p>
                      <a:pPr algn="l">
                        <a:lnSpc>
                          <a:spcPct val="100000"/>
                        </a:lnSpc>
                        <a:spcAft>
                          <a:spcPts val="0"/>
                        </a:spcAft>
                      </a:pPr>
                      <a:r>
                        <a:rPr lang="en-GB" sz="2400" dirty="0">
                          <a:effectLst/>
                        </a:rPr>
                        <a:t>Closing </a:t>
                      </a:r>
                      <a:r>
                        <a:rPr lang="en-GB" sz="2400" kern="1200" dirty="0">
                          <a:solidFill>
                            <a:schemeClr val="tx1"/>
                          </a:solidFill>
                          <a:effectLst/>
                          <a:latin typeface="+mn-lt"/>
                          <a:ea typeface="+mn-ea"/>
                          <a:cs typeface="+mn-cs"/>
                        </a:rPr>
                        <a:t>remarks</a:t>
                      </a:r>
                      <a:endParaRPr lang="en-US" sz="2400" kern="1200" dirty="0">
                        <a:solidFill>
                          <a:schemeClr val="tx1"/>
                        </a:solidFill>
                        <a:effectLst/>
                        <a:latin typeface="+mn-lt"/>
                        <a:ea typeface="+mn-ea"/>
                        <a:cs typeface="+mn-cs"/>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Evaluation Forms</a:t>
            </a:r>
            <a:endParaRPr lang="en-US" sz="3600" b="1" dirty="0"/>
          </a:p>
        </p:txBody>
      </p:sp>
      <p:sp>
        <p:nvSpPr>
          <p:cNvPr id="3" name="Content Placeholder 2"/>
          <p:cNvSpPr>
            <a:spLocks noGrp="1"/>
          </p:cNvSpPr>
          <p:nvPr>
            <p:ph idx="1"/>
          </p:nvPr>
        </p:nvSpPr>
        <p:spPr/>
        <p:txBody>
          <a:bodyPr/>
          <a:lstStyle/>
          <a:p>
            <a:r>
              <a:rPr lang="en-US" dirty="0" smtClean="0"/>
              <a:t>Required by COE for evaluation</a:t>
            </a:r>
          </a:p>
          <a:p>
            <a:r>
              <a:rPr lang="en-US" dirty="0" smtClean="0"/>
              <a:t>Used to improve the course in the future</a:t>
            </a:r>
          </a:p>
          <a:p>
            <a:r>
              <a:rPr lang="en-US" dirty="0" smtClean="0"/>
              <a:t>Only useful if you complete them</a:t>
            </a:r>
          </a:p>
          <a:p>
            <a:r>
              <a:rPr lang="en-US" dirty="0" smtClean="0"/>
              <a:t>Please complete and hand back to the trainer</a:t>
            </a:r>
          </a:p>
        </p:txBody>
      </p:sp>
    </p:spTree>
    <p:extLst>
      <p:ext uri="{BB962C8B-B14F-4D97-AF65-F5344CB8AC3E}">
        <p14:creationId xmlns:p14="http://schemas.microsoft.com/office/powerpoint/2010/main" val="2559783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smtClean="0"/>
              <a:t>Questions</a:t>
            </a:r>
            <a:endParaRPr lang="en-GB" sz="5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3092</TotalTime>
  <Words>336</Words>
  <Application>Microsoft Office PowerPoint</Application>
  <PresentationFormat>On-screen Show (4:3)</PresentationFormat>
  <Paragraphs>39</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Session Objectives</vt:lpstr>
      <vt:lpstr>Agenda</vt:lpstr>
      <vt:lpstr>Agenda</vt:lpstr>
      <vt:lpstr>Evaluation Forms</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MUREANU Georgeta</cp:lastModifiedBy>
  <cp:revision>28</cp:revision>
  <dcterms:created xsi:type="dcterms:W3CDTF">2012-01-30T11:04:42Z</dcterms:created>
  <dcterms:modified xsi:type="dcterms:W3CDTF">2017-09-06T14:30:43Z</dcterms:modified>
</cp:coreProperties>
</file>