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sldIdLst>
    <p:sldId id="418" r:id="rId2"/>
    <p:sldId id="454" r:id="rId3"/>
    <p:sldId id="570" r:id="rId4"/>
    <p:sldId id="569" r:id="rId5"/>
    <p:sldId id="456" r:id="rId6"/>
    <p:sldId id="460" r:id="rId7"/>
    <p:sldId id="461" r:id="rId8"/>
    <p:sldId id="482" r:id="rId9"/>
    <p:sldId id="483" r:id="rId10"/>
    <p:sldId id="466" r:id="rId11"/>
    <p:sldId id="487" r:id="rId12"/>
    <p:sldId id="489" r:id="rId13"/>
    <p:sldId id="485" r:id="rId14"/>
    <p:sldId id="1429" r:id="rId15"/>
    <p:sldId id="488" r:id="rId16"/>
    <p:sldId id="491" r:id="rId17"/>
    <p:sldId id="560" r:id="rId18"/>
    <p:sldId id="1430" r:id="rId19"/>
    <p:sldId id="263" r:id="rId20"/>
    <p:sldId id="457" r:id="rId21"/>
    <p:sldId id="498" r:id="rId22"/>
    <p:sldId id="499" r:id="rId23"/>
    <p:sldId id="494" r:id="rId24"/>
    <p:sldId id="495" r:id="rId25"/>
    <p:sldId id="501" r:id="rId26"/>
    <p:sldId id="511" r:id="rId27"/>
    <p:sldId id="505" r:id="rId28"/>
    <p:sldId id="503" r:id="rId29"/>
    <p:sldId id="504" r:id="rId30"/>
    <p:sldId id="508" r:id="rId31"/>
    <p:sldId id="1431" r:id="rId32"/>
    <p:sldId id="571" r:id="rId33"/>
    <p:sldId id="458" r:id="rId34"/>
    <p:sldId id="513" r:id="rId35"/>
    <p:sldId id="515" r:id="rId36"/>
    <p:sldId id="520" r:id="rId37"/>
    <p:sldId id="521" r:id="rId38"/>
    <p:sldId id="518" r:id="rId39"/>
    <p:sldId id="1435" r:id="rId40"/>
    <p:sldId id="572" r:id="rId41"/>
    <p:sldId id="459" r:id="rId42"/>
    <p:sldId id="523" r:id="rId43"/>
    <p:sldId id="524" r:id="rId44"/>
    <p:sldId id="534" r:id="rId45"/>
    <p:sldId id="535" r:id="rId46"/>
    <p:sldId id="536" r:id="rId47"/>
    <p:sldId id="537" r:id="rId48"/>
    <p:sldId id="1436" r:id="rId49"/>
    <p:sldId id="525" r:id="rId50"/>
    <p:sldId id="538" r:id="rId51"/>
    <p:sldId id="539" r:id="rId52"/>
    <p:sldId id="526" r:id="rId53"/>
    <p:sldId id="544" r:id="rId54"/>
    <p:sldId id="527" r:id="rId55"/>
    <p:sldId id="545" r:id="rId56"/>
    <p:sldId id="548" r:id="rId57"/>
    <p:sldId id="540" r:id="rId58"/>
    <p:sldId id="528" r:id="rId59"/>
    <p:sldId id="542" r:id="rId60"/>
    <p:sldId id="553" r:id="rId61"/>
    <p:sldId id="546" r:id="rId62"/>
    <p:sldId id="549" r:id="rId63"/>
    <p:sldId id="550" r:id="rId64"/>
    <p:sldId id="552" r:id="rId65"/>
    <p:sldId id="529" r:id="rId66"/>
    <p:sldId id="547" r:id="rId67"/>
    <p:sldId id="530" r:id="rId68"/>
    <p:sldId id="531" r:id="rId69"/>
    <p:sldId id="555" r:id="rId70"/>
    <p:sldId id="1437" r:id="rId71"/>
    <p:sldId id="1432" r:id="rId72"/>
    <p:sldId id="556" r:id="rId73"/>
    <p:sldId id="532" r:id="rId74"/>
    <p:sldId id="557" r:id="rId75"/>
    <p:sldId id="567" r:id="rId76"/>
    <p:sldId id="558" r:id="rId77"/>
    <p:sldId id="533" r:id="rId78"/>
    <p:sldId id="559" r:id="rId79"/>
    <p:sldId id="564" r:id="rId80"/>
    <p:sldId id="566" r:id="rId81"/>
    <p:sldId id="563" r:id="rId82"/>
    <p:sldId id="568" r:id="rId83"/>
    <p:sldId id="565" r:id="rId84"/>
    <p:sldId id="1438" r:id="rId85"/>
    <p:sldId id="1433" r:id="rId86"/>
    <p:sldId id="1434" r:id="rId87"/>
    <p:sldId id="455"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60"/>
            <p14:sldId id="461"/>
            <p14:sldId id="482"/>
            <p14:sldId id="483"/>
            <p14:sldId id="466"/>
            <p14:sldId id="487"/>
            <p14:sldId id="489"/>
            <p14:sldId id="485"/>
            <p14:sldId id="1429"/>
            <p14:sldId id="488"/>
            <p14:sldId id="491"/>
            <p14:sldId id="560"/>
            <p14:sldId id="1430"/>
            <p14:sldId id="263"/>
          </p14:sldIdLst>
        </p14:section>
        <p14:section name="Section 2" id="{64A33C99-CD85-476B-80AE-285978042B74}">
          <p14:sldIdLst>
            <p14:sldId id="457"/>
            <p14:sldId id="498"/>
            <p14:sldId id="499"/>
            <p14:sldId id="494"/>
            <p14:sldId id="495"/>
            <p14:sldId id="501"/>
            <p14:sldId id="511"/>
            <p14:sldId id="505"/>
            <p14:sldId id="503"/>
            <p14:sldId id="504"/>
            <p14:sldId id="508"/>
            <p14:sldId id="1431"/>
            <p14:sldId id="571"/>
          </p14:sldIdLst>
        </p14:section>
        <p14:section name="Section 3" id="{308D822E-C220-4295-A91C-5C781A5093DF}">
          <p14:sldIdLst>
            <p14:sldId id="458"/>
            <p14:sldId id="513"/>
            <p14:sldId id="515"/>
            <p14:sldId id="520"/>
            <p14:sldId id="521"/>
            <p14:sldId id="518"/>
            <p14:sldId id="1435"/>
            <p14:sldId id="572"/>
          </p14:sldIdLst>
        </p14:section>
        <p14:section name="Section 4" id="{38C73E71-B393-48F5-B80B-01E7A0AD15A1}">
          <p14:sldIdLst>
            <p14:sldId id="459"/>
            <p14:sldId id="523"/>
            <p14:sldId id="524"/>
            <p14:sldId id="534"/>
            <p14:sldId id="535"/>
            <p14:sldId id="536"/>
            <p14:sldId id="537"/>
            <p14:sldId id="1436"/>
            <p14:sldId id="525"/>
            <p14:sldId id="538"/>
            <p14:sldId id="539"/>
            <p14:sldId id="526"/>
            <p14:sldId id="544"/>
            <p14:sldId id="527"/>
            <p14:sldId id="545"/>
            <p14:sldId id="548"/>
            <p14:sldId id="540"/>
            <p14:sldId id="528"/>
            <p14:sldId id="542"/>
            <p14:sldId id="553"/>
            <p14:sldId id="546"/>
            <p14:sldId id="549"/>
            <p14:sldId id="550"/>
            <p14:sldId id="552"/>
            <p14:sldId id="529"/>
            <p14:sldId id="547"/>
            <p14:sldId id="530"/>
            <p14:sldId id="531"/>
            <p14:sldId id="555"/>
            <p14:sldId id="1437"/>
            <p14:sldId id="1432"/>
          </p14:sldIdLst>
        </p14:section>
        <p14:section name="Section 5" id="{37027A3F-69A3-4115-8FDF-843AC8EC035E}">
          <p14:sldIdLst>
            <p14:sldId id="556"/>
            <p14:sldId id="532"/>
            <p14:sldId id="557"/>
            <p14:sldId id="567"/>
            <p14:sldId id="558"/>
            <p14:sldId id="533"/>
            <p14:sldId id="559"/>
            <p14:sldId id="564"/>
            <p14:sldId id="566"/>
            <p14:sldId id="563"/>
            <p14:sldId id="568"/>
            <p14:sldId id="565"/>
            <p14:sldId id="1438"/>
            <p14:sldId id="1433"/>
          </p14:sldIdLst>
        </p14:section>
        <p14:section name="Conclusions" id="{AD901706-933A-4282-831D-2F305081F9D7}">
          <p14:sldIdLst>
            <p14:sldId id="1434"/>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968" autoAdjust="0"/>
  </p:normalViewPr>
  <p:slideViewPr>
    <p:cSldViewPr snapToGrid="0">
      <p:cViewPr varScale="1">
        <p:scale>
          <a:sx n="79" d="100"/>
          <a:sy n="79" d="100"/>
        </p:scale>
        <p:origin x="10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09/10/2020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68.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76.xml"/><Relationship Id="rId1" Type="http://schemas.openxmlformats.org/officeDocument/2006/relationships/notesMaster" Target="../notesMasters/notesMaster1.xml"/><Relationship Id="rId5" Type="http://schemas.openxmlformats.org/officeDocument/2006/relationships/hyperlink" Target="https://en.wikipedia.org/wiki/Virtual_private_network#cite_note-1" TargetMode="External"/><Relationship Id="rId4" Type="http://schemas.openxmlformats.org/officeDocument/2006/relationships/hyperlink" Target="https://en.wikipedia.org/wiki/Encryption" TargetMode="Externa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previous slides, need to emphasise that we are looking at these three areas as sources of digital evidence from computers, phones and other computing devices</a:t>
            </a:r>
          </a:p>
          <a:p>
            <a:endParaRPr lang="en-GB" dirty="0"/>
          </a:p>
          <a:p>
            <a:r>
              <a:rPr lang="en-GB" dirty="0"/>
              <a:t>The internal permanent storage of a hard drive</a:t>
            </a:r>
          </a:p>
          <a:p>
            <a:r>
              <a:rPr lang="en-GB" dirty="0"/>
              <a:t>What can be added as temporary removeable storage such as USB devices, DVD or SD cards</a:t>
            </a:r>
          </a:p>
          <a:p>
            <a:r>
              <a:rPr lang="en-GB" dirty="0"/>
              <a:t>The internal volatile storage of RAM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Hard Disk Drives - Most computers have at least one hard disk and many have more. Larger computers such as mainframes will typically have many hard disks.  It is now common for other devices such as CCTV and music players to also have hard disks which can hold huge amounts of data. These disks have hard platters on which information is held and data can be easily deleted and rewritten, while the structure of the disk is remembered, making them viable for long periods of time. Data is stored on the surface of a platter in </a:t>
            </a:r>
            <a:r>
              <a:rPr lang="en-US" sz="1200" b="0" kern="1200" dirty="0">
                <a:solidFill>
                  <a:schemeClr val="tx1"/>
                </a:solidFill>
                <a:latin typeface="+mn-lt"/>
                <a:ea typeface="MS PGothic" pitchFamily="34" charset="-128"/>
                <a:cs typeface="ＭＳ Ｐゴシック" charset="0"/>
              </a:rPr>
              <a:t>sectors</a:t>
            </a:r>
            <a:r>
              <a:rPr lang="en-US" sz="1200" kern="1200" dirty="0">
                <a:solidFill>
                  <a:schemeClr val="tx1"/>
                </a:solidFill>
                <a:latin typeface="+mn-lt"/>
                <a:ea typeface="MS PGothic" pitchFamily="34" charset="-128"/>
                <a:cs typeface="ＭＳ Ｐゴシック" charset="0"/>
              </a:rPr>
              <a:t> and </a:t>
            </a:r>
            <a:r>
              <a:rPr lang="en-US" sz="1200" b="0" kern="1200" dirty="0">
                <a:solidFill>
                  <a:schemeClr val="tx1"/>
                </a:solidFill>
                <a:latin typeface="+mn-lt"/>
                <a:ea typeface="MS PGothic" pitchFamily="34" charset="-128"/>
                <a:cs typeface="ＭＳ Ｐゴシック" charset="0"/>
              </a:rPr>
              <a:t>tracks</a:t>
            </a:r>
            <a:r>
              <a:rPr lang="en-US" sz="1200" kern="1200" dirty="0">
                <a:solidFill>
                  <a:schemeClr val="tx1"/>
                </a:solidFill>
                <a:latin typeface="+mn-lt"/>
                <a:ea typeface="MS PGothic" pitchFamily="34" charset="-128"/>
                <a:cs typeface="ＭＳ Ｐゴシック" charset="0"/>
              </a:rPr>
              <a:t>. Tracks are concentric circles of data sectors, and sectors groups of bytes (512 or 4096) stored together. Data is stored on hard disks as files which are simply a group of “bytes”. </a:t>
            </a:r>
            <a:r>
              <a:rPr lang="en-US" sz="1200" kern="1200" dirty="0" err="1">
                <a:solidFill>
                  <a:schemeClr val="tx1"/>
                </a:solidFill>
                <a:latin typeface="+mn-lt"/>
                <a:ea typeface="MS PGothic" pitchFamily="34" charset="-128"/>
                <a:cs typeface="ＭＳ Ｐゴシック" charset="0"/>
              </a:rPr>
              <a:t>Programmes</a:t>
            </a:r>
            <a:r>
              <a:rPr lang="en-US" sz="1200" kern="1200" dirty="0">
                <a:solidFill>
                  <a:schemeClr val="tx1"/>
                </a:solidFill>
                <a:latin typeface="+mn-lt"/>
                <a:ea typeface="MS PGothic" pitchFamily="34" charset="-128"/>
                <a:cs typeface="ＭＳ Ｐゴシック" charset="0"/>
              </a:rPr>
              <a:t> are also files and these are also called by the CPU in order to be used.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SSD storage devices bring new challenges to digital forensics examiners as the data is stored in a completely different way.</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S PGothic" pitchFamily="34" charset="-128"/>
                <a:cs typeface="ＭＳ Ｐゴシック" charset="0"/>
              </a:rPr>
              <a:t>CD/DVD/Blu-Ray Disks – These disks may hold varying amount of data and are typically used to store music, video or computer files for distribution.  A DVD for example is the same size as a CD and holds about 7 times as much data as a CD. A Blu-Ray disk, which may be used to store high definition content in turn currently holds more than 10 times as much as a DVD. In other words they can store more data than was possible on a hard disk only a few years ago. They all store data in a different way than hard disks and the data held on them is not as volatile as that stored on hard disks.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adds devices that are less obvious perhaps as computing devices – but nevertheless are just that with characteristics similar to the one we theoretically built</a:t>
            </a:r>
          </a:p>
          <a:p>
            <a:endParaRPr lang="en-GB" dirty="0"/>
          </a:p>
          <a:p>
            <a:r>
              <a:rPr lang="en-GB" dirty="0"/>
              <a:t>Each of these devices have the same characteristics as computer systems mentioned previously – internal storage, connection to the outside world, ability to input to them, ability to get information from them</a:t>
            </a:r>
          </a:p>
          <a:p>
            <a:endParaRPr lang="en-GB" dirty="0"/>
          </a:p>
          <a:p>
            <a:r>
              <a:rPr lang="en-GB" dirty="0"/>
              <a:t>That information is made more difficult through the large number of different ways that devices store their data – some on flash memory, some on hard drives, some on memory cards, some on solid state storage. This is carried forward into the next slide.</a:t>
            </a:r>
          </a:p>
          <a:p>
            <a:endParaRPr lang="en-GB" dirty="0"/>
          </a:p>
          <a:p>
            <a:r>
              <a:rPr lang="en-GB" dirty="0"/>
              <a:t>For example, many printers today have non-volatile storage where they collate the information they are going to print – before actually printing it. These data files could be of use if recovered and analysed. Similarly, a digital camera or a GPS will have its own internal memory as well as a removeable memory card. The need is to consider both of these together. Drones have internal memory storage which may tell where they were and when.</a:t>
            </a:r>
          </a:p>
          <a:p>
            <a:endParaRPr lang="en-GB" dirty="0"/>
          </a:p>
          <a:p>
            <a:r>
              <a:rPr lang="en-GB" dirty="0"/>
              <a:t>And wearables are computer systems in their own right – acting in many cases in the same way a connected digital phone might do.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Build 1 - This is Frankie (name given to him by the investigators)! Frankie is an Audi S4 Avant 3.0l Quattro – he costs around € 40,000. He does 0-60 in 4.7seconds &amp; has a top speed of 155mph. Frankie is (was) a nice car!</a:t>
            </a:r>
          </a:p>
          <a:p>
            <a:endParaRPr lang="en-GB" dirty="0"/>
          </a:p>
          <a:p>
            <a:r>
              <a:rPr lang="en-GB" dirty="0"/>
              <a:t>Frankie was stolen on 26 July 2018 – and was recovered 6 weeks later. He was used in a large number of thefts of cash from ATM’s – by removing the ATM physically from the wall of buildings by an organised gang in the UK who used Frankie as a getaway car.</a:t>
            </a:r>
          </a:p>
          <a:p>
            <a:endParaRPr lang="en-GB" dirty="0"/>
          </a:p>
          <a:p>
            <a:r>
              <a:rPr lang="en-GB" dirty="0"/>
              <a:t>Build 2 – Frankie IS a computer system – possibly contained in him Call logs, SMS logs, Media files (audio, video, images), Connected Devices, Contacts, Device Events, Destinations, </a:t>
            </a:r>
            <a:r>
              <a:rPr lang="en-GB" dirty="0" err="1"/>
              <a:t>Trackpoints</a:t>
            </a:r>
            <a:r>
              <a:rPr lang="en-GB" dirty="0"/>
              <a:t> (travel history), Saved travel routes, Velocity logs – lights on/off, Doors opened – gear changes, Parking lights (on or off), Odometer readings, Power events – USB added</a:t>
            </a:r>
          </a:p>
          <a:p>
            <a:endParaRPr lang="en-GB" dirty="0"/>
          </a:p>
          <a:p>
            <a:r>
              <a:rPr lang="en-GB" dirty="0"/>
              <a:t>Build 3 – Frankie has one of these – a telematic unit. This records details of almost everything that has been done involving Frankie’s computer systems, on a chip called an eMMC chip</a:t>
            </a:r>
          </a:p>
          <a:p>
            <a:endParaRPr lang="en-GB" dirty="0"/>
          </a:p>
          <a:p>
            <a:r>
              <a:rPr lang="en-GB" dirty="0"/>
              <a:t>Build 4 – an eMMC chip – which needs to be removed from the telematics unit &amp; analysed for data using bespoke software for details of what Frankie has been up to!</a:t>
            </a:r>
          </a:p>
          <a:p>
            <a:endParaRPr lang="en-GB" dirty="0"/>
          </a:p>
          <a:p>
            <a:r>
              <a:rPr lang="en-GB" dirty="0"/>
              <a:t>And the answer was quite a lot of bad things!</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operating system is a software programme that allows the hardware to communicate with software programmes. Without an operating system the computer would not be able to function.  There are different types of operating system depending on the type of computer or other digital device.</a:t>
            </a:r>
          </a:p>
          <a:p>
            <a:r>
              <a:rPr lang="en-GB" dirty="0"/>
              <a:t>Most applications developed for computers are written for specific operating systems although it is now more common for them to be available for more than one platform.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Top – office suite graphics – Second – Adobe, </a:t>
            </a:r>
            <a:r>
              <a:rPr lang="en-GB" dirty="0" err="1"/>
              <a:t>ile</a:t>
            </a:r>
            <a:r>
              <a:rPr lang="en-GB" dirty="0"/>
              <a:t> Viewer Plus, </a:t>
            </a:r>
            <a:r>
              <a:rPr lang="en-GB" dirty="0" err="1"/>
              <a:t>ACDSee</a:t>
            </a:r>
            <a:r>
              <a:rPr lang="en-GB" dirty="0"/>
              <a:t> – Third WinZip &amp; </a:t>
            </a:r>
            <a:r>
              <a:rPr lang="en-GB" dirty="0" err="1"/>
              <a:t>WinRar</a:t>
            </a:r>
            <a:r>
              <a:rPr lang="en-GB" dirty="0"/>
              <a:t> – lastly browsers (of which these are the big 5 – there are many others)</a:t>
            </a:r>
          </a:p>
          <a:p>
            <a:r>
              <a:rPr lang="en-GB" dirty="0"/>
              <a:t>There are thousands upon thousands of different pieces of software – some paid for, some free</a:t>
            </a:r>
          </a:p>
          <a:p>
            <a:r>
              <a:rPr lang="en-GB" dirty="0"/>
              <a:t>There is software commercially written – and that which is privately developed</a:t>
            </a:r>
          </a:p>
          <a:p>
            <a:r>
              <a:rPr lang="en-GB" dirty="0"/>
              <a:t>There is software which is legal and lawful – and there is that developed for an ulterior purpose. Many lawful pieces of software can be used for illegal purposes too</a:t>
            </a:r>
          </a:p>
          <a:p>
            <a:r>
              <a:rPr lang="en-GB" dirty="0"/>
              <a:t>Some may be for specific operating systems and some may work on all</a:t>
            </a:r>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1758756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 We will come back to this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 idea here has to be not to confuse people which would be very easy. Concept has to be to show that on the ONE pipe coming in or out, there are virtual channels separating data of different types for different applications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0-1023 – Well Known Ports (allocated by IANA – Internet Assigned Numbers Authority)</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1024 – 49151 – Registered Ports (can be registered with IANA)</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latin typeface="+mn-lt"/>
                <a:ea typeface="MS PGothic" pitchFamily="34" charset="-128"/>
                <a:cs typeface="ＭＳ Ｐゴシック" charset="0"/>
              </a:rPr>
              <a:t>Ports 49153 – 65535 – Free to be used in client programs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kern="1200" dirty="0">
                <a:solidFill>
                  <a:schemeClr val="tx1"/>
                </a:solidFill>
                <a:latin typeface="+mn-lt"/>
                <a:ea typeface="MS PGothic" pitchFamily="34" charset="-128"/>
                <a:cs typeface="ＭＳ Ｐゴシック" charset="0"/>
              </a:rPr>
              <a:t>Server</a:t>
            </a:r>
            <a:r>
              <a:rPr lang="en-GB" sz="1200" kern="1200" dirty="0">
                <a:solidFill>
                  <a:schemeClr val="tx1"/>
                </a:solidFill>
                <a:latin typeface="+mn-lt"/>
                <a:ea typeface="MS PGothic" pitchFamily="34" charset="-128"/>
                <a:cs typeface="ＭＳ Ｐゴシック" charset="0"/>
              </a:rPr>
              <a:t> – is a computer or device that provides information or services to other computers on a network. Given the right software, any network connected computer can be configured as a server.  In most cases, a dedicated powerful computer designed to be “always available”.  One computer can run several services – e.g. web server, email server, file server, print server etc.  In a business reality it often makes sense to run different services on different</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machines for reasons of security and to minimise the impact of any failure.</a:t>
            </a:r>
          </a:p>
          <a:p>
            <a:r>
              <a:rPr lang="en-GB" sz="1200" b="1" kern="1200" dirty="0">
                <a:solidFill>
                  <a:schemeClr val="tx1"/>
                </a:solidFill>
                <a:latin typeface="+mn-lt"/>
                <a:ea typeface="MS PGothic" pitchFamily="34" charset="-128"/>
                <a:cs typeface="ＭＳ Ｐゴシック" charset="0"/>
              </a:rPr>
              <a:t>Network Hub</a:t>
            </a:r>
            <a:r>
              <a:rPr lang="en-GB" sz="1200" kern="1200" dirty="0">
                <a:solidFill>
                  <a:schemeClr val="tx1"/>
                </a:solidFill>
                <a:latin typeface="+mn-lt"/>
                <a:ea typeface="MS PGothic" pitchFamily="34" charset="-128"/>
                <a:cs typeface="ＭＳ Ｐゴシック" charset="0"/>
              </a:rPr>
              <a:t> - </a:t>
            </a:r>
            <a:r>
              <a:rPr lang="en-US" sz="1200" kern="1200" dirty="0">
                <a:solidFill>
                  <a:schemeClr val="tx1"/>
                </a:solidFill>
                <a:latin typeface="+mn-lt"/>
                <a:ea typeface="MS PGothic" pitchFamily="34" charset="-128"/>
                <a:cs typeface="ＭＳ Ｐゴシック" charset="0"/>
              </a:rPr>
              <a:t>or concentrator is a device for connecting multiple twisted pair or </a:t>
            </a:r>
            <a:r>
              <a:rPr lang="en-US" sz="1200" kern="1200" dirty="0" err="1">
                <a:solidFill>
                  <a:schemeClr val="tx1"/>
                </a:solidFill>
                <a:latin typeface="+mn-lt"/>
                <a:ea typeface="MS PGothic" pitchFamily="34" charset="-128"/>
                <a:cs typeface="ＭＳ Ｐゴシック" charset="0"/>
              </a:rPr>
              <a:t>fibre</a:t>
            </a:r>
            <a:r>
              <a:rPr lang="en-US" sz="1200" kern="1200" dirty="0">
                <a:solidFill>
                  <a:schemeClr val="tx1"/>
                </a:solidFill>
                <a:latin typeface="+mn-lt"/>
                <a:ea typeface="MS PGothic" pitchFamily="34" charset="-128"/>
                <a:cs typeface="ＭＳ Ｐゴシック" charset="0"/>
              </a:rPr>
              <a:t> optic Ethernet devices together, making them act as a single network segment. Hubs work at the physical layer (layer 1) of the OSI model, and the term ‘layer 1 switch’ is often used interchangeably with hub. The device is thus a form of multi-port repeater. Network hubs are also responsible for forwarding a jam signal to all ports if it detects a collision.</a:t>
            </a:r>
            <a:endParaRPr lang="en-GB" sz="1200" kern="1200" dirty="0">
              <a:solidFill>
                <a:schemeClr val="tx1"/>
              </a:solidFill>
              <a:latin typeface="+mn-lt"/>
              <a:ea typeface="MS PGothic" pitchFamily="34" charset="-128"/>
              <a:cs typeface="ＭＳ Ｐゴシック" charset="0"/>
            </a:endParaRPr>
          </a:p>
          <a:p>
            <a:endParaRPr lang="en-US" dirty="0"/>
          </a:p>
          <a:p>
            <a:r>
              <a:rPr lang="en-US" sz="1200" b="1" kern="1200" dirty="0">
                <a:solidFill>
                  <a:schemeClr val="tx1"/>
                </a:solidFill>
                <a:latin typeface="+mn-lt"/>
                <a:ea typeface="MS PGothic" pitchFamily="34" charset="-128"/>
                <a:cs typeface="ＭＳ Ｐゴシック" charset="0"/>
              </a:rPr>
              <a:t>Network Switch - </a:t>
            </a:r>
            <a:r>
              <a:rPr lang="en-US" sz="1200" kern="1200" dirty="0">
                <a:solidFill>
                  <a:schemeClr val="tx1"/>
                </a:solidFill>
                <a:latin typeface="+mn-lt"/>
                <a:ea typeface="MS PGothic" pitchFamily="34" charset="-128"/>
                <a:cs typeface="ＭＳ Ｐゴシック" charset="0"/>
              </a:rPr>
              <a:t>is a computer networking device that connects network segments. In the past, it was faster to use Layer 2 techniques to switch, when only MAC addresses could be looked up in content addressable memory (CAM). With the advent of ternary CAM (TCAM), it was equally fast to look up an IP address or a MAC address.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r>
              <a:rPr lang="en-GB" sz="1200" b="1" kern="1200" dirty="0">
                <a:solidFill>
                  <a:schemeClr val="tx1"/>
                </a:solidFill>
                <a:latin typeface="+mn-lt"/>
                <a:ea typeface="MS PGothic" pitchFamily="34" charset="-128"/>
                <a:cs typeface="ＭＳ Ｐゴシック" charset="0"/>
              </a:rPr>
              <a:t>Router</a:t>
            </a:r>
            <a:r>
              <a:rPr lang="en-GB" sz="1200" kern="1200" dirty="0">
                <a:solidFill>
                  <a:schemeClr val="tx1"/>
                </a:solidFill>
                <a:latin typeface="+mn-lt"/>
                <a:ea typeface="MS PGothic" pitchFamily="34" charset="-128"/>
                <a:cs typeface="ＭＳ Ｐゴシック" charset="0"/>
              </a:rPr>
              <a:t> - is a device that determines the next network point that a packet should be forwarded towards its destination. It must be connected to at least 2 networks. It is intelligent and works on routing tables. It is located at the gateway to a network. </a:t>
            </a:r>
            <a:r>
              <a:rPr lang="en-US" sz="1200" kern="1200" dirty="0">
                <a:solidFill>
                  <a:schemeClr val="tx1"/>
                </a:solidFill>
                <a:latin typeface="+mn-lt"/>
                <a:ea typeface="MS PGothic" pitchFamily="34" charset="-128"/>
                <a:cs typeface="ＭＳ Ｐゴシック" charset="0"/>
              </a:rPr>
              <a:t>The term ‘layer 3 switch’ often is used interchangeably with router, but a switch is really a general term without a rigorous technical definition.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trainer should ensure that information is provided to the participants that will enable them to understand the basics of networking and its limitations. They should be able to differentiate between local and wide area networks. These slides provide that basic information. Trainers should consider giving examples and encouraging participants to discuss different types of networks and how the Internet has developed. An explanation of some common relevant networking terms such as Ports and Bandwidth should be provided at this stage. Delegates should be encouraged to consider their own personal experiences; for example through their Internet access at home or at work.</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LAN - A computer network covering a small geographic area, like a home, office, or group of buildings e.g. a school. The defining characteristics of LANs, include their much higher data-transfer rates, smaller geographic range, and lack of a need for leased telecom lines.</a:t>
            </a:r>
          </a:p>
          <a:p>
            <a:r>
              <a:rPr lang="en-GB" sz="1200" dirty="0"/>
              <a:t>WAN - A computer network that covers a broad area (i.e., any network whose communications links cross metropolitan, regional, or national boundaries). Or, less formally, a network that uses routers and public communications links. </a:t>
            </a:r>
          </a:p>
          <a:p>
            <a:r>
              <a:rPr lang="en-GB" sz="1200" dirty="0"/>
              <a:t>The largest and most well-known example of a WAN is the </a:t>
            </a:r>
            <a:r>
              <a:rPr lang="en-GB" sz="1200" b="1" dirty="0"/>
              <a:t>INTERNET</a:t>
            </a:r>
            <a:r>
              <a:rPr lang="en-GB" sz="1200" dirty="0"/>
              <a:t>.</a:t>
            </a:r>
            <a:endParaRPr lang="en-US" sz="1200" dirty="0">
              <a:hlinkClick r:id="rId3" tooltip="Etherne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Internet can be thought of as the infrastructure over which many different applications can be run simultaneously.</a:t>
            </a:r>
            <a:r>
              <a:rPr lang="en-GB" sz="1200" b="1" kern="1200" dirty="0">
                <a:solidFill>
                  <a:schemeClr val="tx1"/>
                </a:solidFill>
                <a:latin typeface="+mn-lt"/>
                <a:ea typeface="MS PGothic" pitchFamily="34" charset="-128"/>
                <a:cs typeface="ＭＳ Ｐゴシック" charset="0"/>
              </a:rPr>
              <a:t> </a:t>
            </a:r>
            <a:r>
              <a:rPr lang="en-GB" sz="1200" kern="1200" dirty="0">
                <a:solidFill>
                  <a:schemeClr val="tx1"/>
                </a:solidFill>
                <a:latin typeface="+mn-lt"/>
                <a:ea typeface="MS PGothic" pitchFamily="34" charset="-128"/>
                <a:cs typeface="ＭＳ Ｐゴシック" charset="0"/>
              </a:rPr>
              <a:t>If any part of the Internet malfunctions or is destroyed, communication can still continue. No-one owns the Internet – no organisation, no corporation, no government. It is largely self regulated. It all uses the same connection technology.</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modern data networks, like the Internet, are described as “connectionless” or “packet switched”. Traffic is split into small packets which make their own way from sender to receiver. They do not all follow the same route and are joined together again when they reach their destination.</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Most people connect to the Internet through an Internet Service Provider (ISP). These are commercial organisations that rent out space. They keep records…but for how long? There are national and international legal data protection or privacy issues that impact on how long data may be retained by ISP’s.  This of course has an impact on the ability of criminal justice officials to secure evidence from these sources. Connection is normally made by one of the following methods; Dial-up, Broadband (ADSL), ISDN, Cable, Wireless hotspot or Satellite.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could spend days dissecting this – we will do it in one slide!</a:t>
            </a:r>
          </a:p>
          <a:p>
            <a:endParaRPr lang="en-GB" dirty="0"/>
          </a:p>
          <a:p>
            <a:r>
              <a:rPr lang="en-GB" dirty="0"/>
              <a:t>There are other protocols in the suite of protocols! Not important for our level of understanding. TCP &amp; IP work together in Internet communication to ready data for transmission, split it up into packets, address it properly &amp; then route it across the internet – ensuring that it reaches the destination in the way it was sent.</a:t>
            </a:r>
          </a:p>
          <a:p>
            <a:endParaRPr lang="en-GB" dirty="0"/>
          </a:p>
          <a:p>
            <a:r>
              <a:rPr lang="en-GB" dirty="0"/>
              <a:t>Therefore has built in error checking &amp; correcting – analogy would be that a message gets split up into 10 parts – part 1 of 10, part 2 of 10, etc – and is then addressed with an IP address as it’s destination. When it gets tot eh far end, part 6 of 10 has not made it. The protocol will then identify that it has not – and request the resending of the missing part. This is done automatically and in fractions of seconds.</a:t>
            </a:r>
          </a:p>
          <a:p>
            <a:endParaRPr lang="en-GB" dirty="0"/>
          </a:p>
          <a:p>
            <a:r>
              <a:rPr lang="en-GB" dirty="0"/>
              <a:t>Some other protocols don’t do this! UDP (Universal Datagram Protocol) for example will simple break everything up and send it with no error checking. That seems ludicrous – but it is used for applications like video streaming where overheads like checking are cumbersome and the loss of a few packets in a few million are not going to be noticeable </a:t>
            </a:r>
          </a:p>
          <a:p>
            <a:endParaRPr lang="en-GB" dirty="0"/>
          </a:p>
          <a:p>
            <a:r>
              <a:rPr lang="en-GB" dirty="0"/>
              <a:t>The enormity of what is done in the background in an internet transmission is sometimes not clearly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Network/Host split defined by something called a ‘subnet mask’</a:t>
            </a:r>
          </a:p>
          <a:p>
            <a:r>
              <a:rPr lang="en-GB" dirty="0"/>
              <a:t>Network classes – A, B &amp;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 do justice to this subject, the session could be hours – we will try to clear up the basics in a few slides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32 bits of data reserved for the v4 IP address – which is 4 bytes of data (with 8 bits per byte)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displayed, each byte (or octet) is split by a decimal point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byte has 8 bits – which when stored in binary each byte has a maximum of 256 possible variations – so 0 to 255</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Trying to bring in subnet masking to a basic course would be foolish – so a mention of the concept will be sufficient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Similarly there are different network classes – A, B &amp; C – and trying to bring these in would be equally foolish at this level. If pressed, there are a maximum of 256 class A networks, each having a potential 17million + hosts; there are a maximum of 65,536 class B networks each having a potential 65,536 hosts; and there are a maximum of 17million + class C networks each with a maximum of 256 hosts. Therefore complex maths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If you worked out the maths, there could be 4.5 billion possible addresses – but the way they were subdivided in the early days in an inefficient manner means there are considerably less – which is why we are running out of them when we look at the number of devices now connected to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Lastly you can have a private network or a public network – and there are addresses reserved for private networks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intention is not to have the delegates remember the ranges – but to be aware they exist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Times New Roman" pitchFamily="18" charset="0"/>
                <a:ea typeface="MS PGothic" pitchFamily="34" charset="-128"/>
                <a:cs typeface="ＭＳ Ｐゴシック" charset="0"/>
              </a:rPr>
              <a:t>Internet Assigned Numbers Authority (IANA) is the organisation responsible for registering IP address ranges to organisations and Internet Service Providers (ISPs). To allow organisations to freely assign private IP addresses, the Network Information Centre (</a:t>
            </a:r>
            <a:r>
              <a:rPr lang="en-GB" sz="1200" b="0" i="0" kern="1200" dirty="0" err="1">
                <a:solidFill>
                  <a:schemeClr val="tx1"/>
                </a:solidFill>
                <a:effectLst/>
                <a:latin typeface="Times New Roman" pitchFamily="18" charset="0"/>
                <a:ea typeface="MS PGothic" pitchFamily="34" charset="-128"/>
                <a:cs typeface="ＭＳ Ｐゴシック" charset="0"/>
              </a:rPr>
              <a:t>InterNIC</a:t>
            </a:r>
            <a:r>
              <a:rPr lang="en-GB" sz="1200" b="0" i="0" kern="1200" dirty="0">
                <a:solidFill>
                  <a:schemeClr val="tx1"/>
                </a:solidFill>
                <a:effectLst/>
                <a:latin typeface="Times New Roman" pitchFamily="18" charset="0"/>
                <a:ea typeface="MS PGothic" pitchFamily="34" charset="-128"/>
                <a:cs typeface="ＭＳ Ｐゴシック" charset="0"/>
              </a:rPr>
              <a:t>) has reserved certain address blocks for private use.</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340 undecillion - </a:t>
            </a:r>
            <a:r>
              <a:rPr lang="en-US" sz="2300" dirty="0"/>
              <a:t>340,282,366,920,938,000,000,000,000,000,000,000,000</a:t>
            </a:r>
          </a:p>
          <a:p>
            <a:r>
              <a:rPr lang="en-US" sz="2400" dirty="0"/>
              <a:t>“So we could assign an IPV6 address to EVERY ATOM ON THE SURFACE OF THE EARTH, and still have enough addresses left to do another 100+ earths. It isn’t remotely likely that we’ll run out of IPV6 addresses at any time in the future”</a:t>
            </a:r>
          </a:p>
          <a:p>
            <a:endParaRPr lang="en-US" sz="2400" dirty="0"/>
          </a:p>
          <a:p>
            <a:r>
              <a:rPr lang="en-US" dirty="0"/>
              <a:t>Shouldn’t need private IPs - But there is </a:t>
            </a:r>
            <a:r>
              <a:rPr lang="is-IS" dirty="0"/>
              <a:t>fc00:: &amp; </a:t>
            </a:r>
            <a:r>
              <a:rPr lang="en-US" dirty="0" err="1"/>
              <a:t>fdxx:xxxx:xxxx</a:t>
            </a:r>
            <a:endParaRPr lang="en-US" dirty="0"/>
          </a:p>
          <a:p>
            <a:r>
              <a:rPr lang="en-US" dirty="0"/>
              <a:t>Shouldn’t need network classes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connect to the internet, we also need to know one very important concept – that of DNS</a:t>
            </a:r>
          </a:p>
          <a:p>
            <a:r>
              <a:rPr lang="en-GB" sz="1200" kern="1200" dirty="0">
                <a:solidFill>
                  <a:schemeClr val="tx1"/>
                </a:solidFill>
                <a:latin typeface="+mn-lt"/>
                <a:ea typeface="MS PGothic" pitchFamily="34" charset="-128"/>
                <a:cs typeface="ＭＳ Ｐゴシック" charset="0"/>
              </a:rPr>
              <a:t>We are good at remembering names of things such as resources – but not so good at recalling numbers of things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aim is a very wide one – and the aim is to provide an informative overview without dropping into a highly technical description</a:t>
            </a:r>
          </a:p>
          <a:p>
            <a:endParaRPr lang="en-GB" sz="3600" dirty="0"/>
          </a:p>
          <a:p>
            <a:r>
              <a:rPr lang="en-GB" sz="3600" dirty="0"/>
              <a:t>The forensic analyst’s job is to take a very complicated subject and make it simple – whilst retaining the knowledge that computers are highly complex devices</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921750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build slide explains the mechanics of a standard internet connection – office, home, wireless hotspot, etc. Although not exact for everything the concept can be gained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Start with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Two sides – the public facing &amp; the internal facing</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Functions of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Acts as a switch for the internal network – and its ‘route’ out – so wired &amp; wireless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5 Router is powered on – speaks to ISP – requests an IP address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6 Means is now connected, through ISP, to the internet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7 Provided with IP address – for the router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8 9 10 11 – Devices are added to the internal network – controlled by the router’s ‘switch’ functionality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12 Router has an internal IP address – the Default Gateway (the way out)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13 14 15 16 17 – devices have their own internal/private IP addresses – allocated by DHCP – Dynamic Host Configuration Protocol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Devices can work within the network – and never have to leave it – but if they want to go out to the internet, they need to go through the default gateway – where their IP address is changed to the public IP address using NAT – Network Address Translation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this is clear – a static IP address is one that stays constant. A web site needs to be at the same location on the internet each time so a web server would ideally have a static or fixed IP address.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Most ISP will allocate an IP address from a pool of addresses – so it is possible to get the same next time you connect, but more likely you will get a different one when you switch off your router.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worked example shown is for the IP address which we got as a Whatsmyip search 3 slides ago – the one being used by the author of the slide pack.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Builds - Explain when setting scene – this is a </a:t>
            </a:r>
            <a:r>
              <a:rPr lang="en-GB" sz="1200" kern="1200" dirty="0" err="1">
                <a:solidFill>
                  <a:schemeClr val="tx1"/>
                </a:solidFill>
                <a:latin typeface="+mn-lt"/>
                <a:ea typeface="MS PGothic" pitchFamily="34" charset="-128"/>
                <a:cs typeface="ＭＳ Ｐゴシック" charset="0"/>
              </a:rPr>
              <a:t>CentralOps</a:t>
            </a:r>
            <a:r>
              <a:rPr lang="en-GB" sz="1200" kern="1200" dirty="0">
                <a:solidFill>
                  <a:schemeClr val="tx1"/>
                </a:solidFill>
                <a:latin typeface="+mn-lt"/>
                <a:ea typeface="MS PGothic" pitchFamily="34" charset="-128"/>
                <a:cs typeface="ＭＳ Ｐゴシック" charset="0"/>
              </a:rPr>
              <a:t> response – but many other resources available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highlight (builds)–</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The IP address searched for</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The range the IP address falls in – which is all held by the one company – the </a:t>
            </a:r>
            <a:r>
              <a:rPr lang="en-GB" sz="1200" kern="1200" dirty="0" err="1">
                <a:solidFill>
                  <a:schemeClr val="tx1"/>
                </a:solidFill>
                <a:latin typeface="+mn-lt"/>
                <a:ea typeface="MS PGothic" pitchFamily="34" charset="-128"/>
                <a:cs typeface="ＭＳ Ｐゴシック" charset="0"/>
              </a:rPr>
              <a:t>netname</a:t>
            </a:r>
            <a:r>
              <a:rPr lang="en-GB" sz="1200" kern="1200" dirty="0">
                <a:solidFill>
                  <a:schemeClr val="tx1"/>
                </a:solidFill>
                <a:latin typeface="+mn-lt"/>
                <a:ea typeface="MS PGothic" pitchFamily="34" charset="-128"/>
                <a:cs typeface="ＭＳ Ｐゴシック" charset="0"/>
              </a:rPr>
              <a:t> of the company &amp; who issued it to them – RIPE</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The company who holds the IP address – and where they are. Also an email – AND A DOMAIN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4 Some personal information about the registrant of that domain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information collectively will answer the investigative question posed – and the answer will have to be sought from the company NO-LIMIT NETWORK using whatever means necessary to comply with jurisdictional requirements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is an example of having a domain name rather than an IP address. The same type of search can take place using the same internet resources. So where we had an IP address in the previous slide that took up to NO-LIMIT-NET, this is us asking the question the other way round.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continues – we search for the domain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1 GDPR will frustrate us by not returning personal detail</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2 But we will get some technical detail which can be followed up</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3 Along with some information on where the network is based – and contact detail</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needs to ensure that there is no misunderstanding – IP address geolocation is not accurate in many cases &amp; will probably take an investigator down to perhaps a geographic area or a town/city – but still needs confirmation by requesting information from the ISP concerned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 are many tools to do this – all differ in how they work</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Country accuracy is probably around 95-99%, region/state perhaps 55-80% - needs to be clearly understood that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Top example – the IP address from Spain seen earlier – all coming back to different places in the same locality</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Bottom example – IP address is assigned by British company </a:t>
            </a:r>
            <a:r>
              <a:rPr lang="en-GB" sz="1200" kern="1200" dirty="0" err="1">
                <a:solidFill>
                  <a:schemeClr val="tx1"/>
                </a:solidFill>
                <a:latin typeface="+mn-lt"/>
                <a:ea typeface="MS PGothic" pitchFamily="34" charset="-128"/>
                <a:cs typeface="ＭＳ Ｐゴシック" charset="0"/>
              </a:rPr>
              <a:t>BTInternet</a:t>
            </a:r>
            <a:r>
              <a:rPr lang="en-GB" sz="1200" kern="1200" dirty="0">
                <a:solidFill>
                  <a:schemeClr val="tx1"/>
                </a:solidFill>
                <a:latin typeface="+mn-lt"/>
                <a:ea typeface="MS PGothic" pitchFamily="34" charset="-128"/>
                <a:cs typeface="ＭＳ Ｐゴシック" charset="0"/>
              </a:rPr>
              <a:t> – and they move IP address around the country as demand requires. This example is from the slide author’s UK address in the north of England which was in Penrith, Cumbria. The returned information in the search is considerably out and wrong – but is the company offering the geolocation service’s best effort based on the information they have. The IP address has clearly been moved around to suit the business needs of British Telecommunications (BT)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863113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Before going into detail about the services available on the Internet, it is worth reflecting on how much countries now rely on those services at the national level.  Trainers should provide an overview of the critical national infrastructure in their own countries to ensure that delegates understand how important the Internet has become in national infrastructure security issues in a short space of time.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The World Wide Web (WWW) was </a:t>
            </a:r>
            <a:r>
              <a:rPr lang="en-US" sz="1200" kern="1200" dirty="0">
                <a:solidFill>
                  <a:schemeClr val="tx1"/>
                </a:solidFill>
                <a:latin typeface="+mn-lt"/>
                <a:ea typeface="MS PGothic" pitchFamily="34" charset="-128"/>
                <a:cs typeface="ＭＳ Ｐゴシック" charset="0"/>
              </a:rPr>
              <a:t>effectively born in 1991 when HTML – Hyper Text Markup Language was invented by Sir Tim Berners-Lee. </a:t>
            </a:r>
            <a:r>
              <a:rPr lang="en-GB" sz="1200" kern="1200" dirty="0">
                <a:solidFill>
                  <a:schemeClr val="tx1"/>
                </a:solidFill>
                <a:latin typeface="+mn-lt"/>
                <a:ea typeface="MS PGothic" pitchFamily="34" charset="-128"/>
                <a:cs typeface="ＭＳ Ｐゴシック" charset="0"/>
              </a:rPr>
              <a:t>HTML provided the platform to combine words, pictures and sounds on web pages. Web standards are created by World Wide Web Consortium (W3C). The following explanation goes someway to explaining the name.</a:t>
            </a:r>
          </a:p>
          <a:p>
            <a:r>
              <a:rPr lang="en-US" sz="1200" b="1" kern="1200" dirty="0">
                <a:solidFill>
                  <a:schemeClr val="tx1"/>
                </a:solidFill>
                <a:latin typeface="+mn-lt"/>
                <a:ea typeface="MS PGothic" pitchFamily="34" charset="-128"/>
                <a:cs typeface="ＭＳ Ｐゴシック" charset="0"/>
              </a:rPr>
              <a:t>“The W3 world view is of documents referring to each other by links. For its likeness to a spider's construction, this world is called the Web.”</a:t>
            </a:r>
            <a:r>
              <a:rPr lang="en-US" sz="1200" kern="1200" dirty="0">
                <a:solidFill>
                  <a:schemeClr val="tx1"/>
                </a:solidFill>
                <a:latin typeface="+mn-lt"/>
                <a:ea typeface="MS PGothic" pitchFamily="34" charset="-128"/>
                <a:cs typeface="ＭＳ Ｐゴシック" charset="0"/>
              </a:rPr>
              <a:t> </a:t>
            </a:r>
            <a:r>
              <a:rPr lang="en-US" sz="1200" i="1" kern="1200" dirty="0">
                <a:solidFill>
                  <a:schemeClr val="tx1"/>
                </a:solidFill>
                <a:latin typeface="+mn-lt"/>
                <a:ea typeface="MS PGothic" pitchFamily="34" charset="-128"/>
                <a:cs typeface="ＭＳ Ｐゴシック" charset="0"/>
              </a:rPr>
              <a:t>(Tim Berners-Lee, Robert </a:t>
            </a:r>
            <a:r>
              <a:rPr lang="en-US" sz="1200" i="1" kern="1200" dirty="0" err="1">
                <a:solidFill>
                  <a:schemeClr val="tx1"/>
                </a:solidFill>
                <a:latin typeface="+mn-lt"/>
                <a:ea typeface="MS PGothic" pitchFamily="34" charset="-128"/>
                <a:cs typeface="ＭＳ Ｐゴシック" charset="0"/>
              </a:rPr>
              <a:t>Cailliau</a:t>
            </a:r>
            <a:r>
              <a:rPr lang="en-US" sz="1200" i="1" kern="1200" dirty="0">
                <a:solidFill>
                  <a:schemeClr val="tx1"/>
                </a:solidFill>
                <a:latin typeface="+mn-lt"/>
                <a:ea typeface="MS PGothic" pitchFamily="34" charset="-128"/>
                <a:cs typeface="ＭＳ Ｐゴシック" charset="0"/>
              </a:rPr>
              <a:t>; </a:t>
            </a:r>
            <a:r>
              <a:rPr lang="en-US" sz="1200" i="1" kern="1200" dirty="0" err="1">
                <a:solidFill>
                  <a:schemeClr val="tx1"/>
                </a:solidFill>
                <a:latin typeface="+mn-lt"/>
                <a:ea typeface="MS PGothic" pitchFamily="34" charset="-128"/>
                <a:cs typeface="ＭＳ Ｐゴシック" charset="0"/>
              </a:rPr>
              <a:t>World­Wide</a:t>
            </a:r>
            <a:r>
              <a:rPr lang="en-US" sz="1200" i="1" kern="1200" dirty="0">
                <a:solidFill>
                  <a:schemeClr val="tx1"/>
                </a:solidFill>
                <a:latin typeface="+mn-lt"/>
                <a:ea typeface="MS PGothic" pitchFamily="34" charset="-128"/>
                <a:cs typeface="ＭＳ Ｐゴシック" charset="0"/>
              </a:rPr>
              <a:t> Web; Sept 1992</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show the different parts of a URL – and how they combine to get to the end result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to try to show the way a site is constructed from home page down through levels of linkage – and also how you can go to a specific page if you know the exact URL</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means that if you knew About.html wasn’t linked in any way – but you know the correct URL for it, you could get to it – a ‘hidden page’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page is written in a code – called HTML (Hyper Text </a:t>
            </a:r>
            <a:r>
              <a:rPr lang="en-GB" sz="1200" kern="1200" dirty="0" err="1">
                <a:solidFill>
                  <a:schemeClr val="tx1"/>
                </a:solidFill>
                <a:latin typeface="+mn-lt"/>
                <a:ea typeface="MS PGothic" pitchFamily="34" charset="-128"/>
                <a:cs typeface="ＭＳ Ｐゴシック" charset="0"/>
              </a:rPr>
              <a:t>Markup</a:t>
            </a:r>
            <a:r>
              <a:rPr lang="en-GB" sz="1200" kern="1200" dirty="0">
                <a:solidFill>
                  <a:schemeClr val="tx1"/>
                </a:solidFill>
                <a:latin typeface="+mn-lt"/>
                <a:ea typeface="MS PGothic" pitchFamily="34" charset="-128"/>
                <a:cs typeface="ＭＳ Ｐゴシック" charset="0"/>
              </a:rPr>
              <a:t> Language)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Source code of any page can be viewed by right click on a clear part of the page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It is sometimes readable and understandable – but it’s main role is to tell a BROWSER what it should display – positioning, colour, content, where to get it from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Possible to hide things in HTML code – which is not displayed on screen but is ‘within’ the page – in the background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buFont typeface="Arial"/>
              <a:buChar char="•"/>
            </a:pPr>
            <a:r>
              <a:rPr lang="en-GB" sz="1200" kern="1200" dirty="0">
                <a:solidFill>
                  <a:schemeClr val="tx1"/>
                </a:solidFill>
                <a:latin typeface="+mn-lt"/>
                <a:ea typeface="MS PGothic" pitchFamily="34" charset="-128"/>
                <a:cs typeface="ＭＳ Ｐゴシック" charset="0"/>
              </a:rPr>
              <a:t>Web logging will keep - </a:t>
            </a:r>
            <a:r>
              <a:rPr lang="en-GB" sz="1200" dirty="0">
                <a:latin typeface="Calibri" pitchFamily="34" charset="0"/>
                <a:cs typeface="Arial" charset="0"/>
              </a:rPr>
              <a:t>Your identity (IP address) Date and time you accessed, What you looked at, How long you looked at it, how often you looked, Your browser, Your operating system, How you got to the page</a:t>
            </a:r>
          </a:p>
          <a:p>
            <a:pPr eaLnBrk="0" hangingPunct="0">
              <a:buFont typeface="Arial"/>
              <a:buChar char="•"/>
            </a:pPr>
            <a:endParaRPr lang="en-GB" sz="1200" kern="1200" dirty="0">
              <a:solidFill>
                <a:schemeClr val="tx1"/>
              </a:solidFill>
              <a:latin typeface="Calibri" pitchFamily="34" charset="0"/>
              <a:ea typeface="MS PGothic" pitchFamily="34" charset="-128"/>
              <a:cs typeface="Arial" charset="0"/>
            </a:endParaRPr>
          </a:p>
          <a:p>
            <a:pPr eaLnBrk="0" hangingPunct="0">
              <a:buFont typeface="Arial"/>
              <a:buChar char="•"/>
            </a:pPr>
            <a:r>
              <a:rPr lang="en-GB" sz="1200" kern="1200" dirty="0">
                <a:solidFill>
                  <a:schemeClr val="tx1"/>
                </a:solidFill>
                <a:latin typeface="Calibri" pitchFamily="34" charset="0"/>
                <a:ea typeface="MS PGothic" pitchFamily="34" charset="-128"/>
                <a:cs typeface="Arial" charset="0"/>
              </a:rPr>
              <a:t>Investigators need to be aware that this information is kept and can be used for evidence/intelligence or if it is an investigator visiting within an enquiry, can be used against them if they have not fulfilled legal obligations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502354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Electronic Mail or Email is a method of exchanging digital messages. </a:t>
            </a:r>
          </a:p>
          <a:p>
            <a:r>
              <a:rPr lang="en-GB" sz="1200" kern="1200" dirty="0">
                <a:solidFill>
                  <a:schemeClr val="tx1"/>
                </a:solidFill>
                <a:latin typeface="+mn-lt"/>
                <a:ea typeface="MS PGothic" pitchFamily="34" charset="-128"/>
                <a:cs typeface="ＭＳ Ｐゴシック" charset="0"/>
              </a:rPr>
              <a:t>To the user, </a:t>
            </a:r>
            <a:r>
              <a:rPr lang="en-US" sz="1200" kern="1200" dirty="0">
                <a:solidFill>
                  <a:schemeClr val="tx1"/>
                </a:solidFill>
                <a:latin typeface="+mn-lt"/>
                <a:ea typeface="MS PGothic" pitchFamily="34" charset="-128"/>
                <a:cs typeface="ＭＳ Ｐゴシック" charset="0"/>
              </a:rPr>
              <a:t>It appears that E-mail is passed directly from the sender's machine to the recipient's; however each message typically passes through at least four computers during its lifetime. </a:t>
            </a:r>
          </a:p>
          <a:p>
            <a:pPr lvl="1"/>
            <a:r>
              <a:rPr lang="en-US" sz="1200" kern="1200" dirty="0">
                <a:solidFill>
                  <a:schemeClr val="tx1"/>
                </a:solidFill>
                <a:latin typeface="+mn-lt"/>
                <a:ea typeface="MS PGothic" pitchFamily="34" charset="-128"/>
                <a:cs typeface="+mn-cs"/>
              </a:rPr>
              <a:t>A Message is composed on user’s own computer, then sent to ISP's outgoing SMTP mail server* (Simple Mail Transfer Protocol or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Outgoing ISP forwards e-mail onto recipient’s ISP SMTP mail server*  (SMTP – SMTP)</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Recipient’s mail server finds recipient's incoming mail server (Post Office Protocol or POP3) and delivers message to ‘recipient’s post box’</a:t>
            </a:r>
            <a:endParaRPr lang="en-GB" sz="1200" kern="1200" dirty="0">
              <a:solidFill>
                <a:schemeClr val="tx1"/>
              </a:solidFill>
              <a:latin typeface="+mn-lt"/>
              <a:ea typeface="MS PGothic" pitchFamily="34" charset="-128"/>
              <a:cs typeface="+mn-cs"/>
            </a:endParaRPr>
          </a:p>
          <a:p>
            <a:pPr lvl="1"/>
            <a:r>
              <a:rPr lang="en-US" sz="1200" kern="1200" dirty="0">
                <a:solidFill>
                  <a:schemeClr val="tx1"/>
                </a:solidFill>
                <a:latin typeface="+mn-lt"/>
                <a:ea typeface="MS PGothic" pitchFamily="34" charset="-128"/>
                <a:cs typeface="+mn-cs"/>
              </a:rPr>
              <a:t>Recipient logs onto account and message is retrieved into recipient’s inbox, normally deleting it from the mail server in the process</a:t>
            </a:r>
            <a:endParaRPr lang="en-GB" sz="1200" kern="1200" dirty="0">
              <a:solidFill>
                <a:schemeClr val="tx1"/>
              </a:solidFill>
              <a:latin typeface="+mn-lt"/>
              <a:ea typeface="MS PGothic" pitchFamily="34" charset="-128"/>
              <a:cs typeface="+mn-cs"/>
            </a:endParaRPr>
          </a:p>
          <a:p>
            <a:r>
              <a:rPr lang="en-GB" sz="1200" i="1" kern="1200" dirty="0">
                <a:solidFill>
                  <a:schemeClr val="tx1"/>
                </a:solidFill>
                <a:latin typeface="+mn-lt"/>
                <a:ea typeface="MS PGothic" pitchFamily="34" charset="-128"/>
                <a:cs typeface="ＭＳ Ｐゴシック" charset="0"/>
              </a:rPr>
              <a:t>* Mail server – dedicated computer used to handle mail</a:t>
            </a: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This graphic is massively simplified – to aid basic understanding of the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E-mail - The traditional Outlook type mail – sent via SMTP – retrieved via POP3 and once downloaded resident on your own machine</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Web-based mail</a:t>
            </a:r>
            <a:r>
              <a:rPr lang="en-GB" sz="1200" b="1" kern="1200" dirty="0">
                <a:solidFill>
                  <a:schemeClr val="tx1"/>
                </a:solidFill>
                <a:latin typeface="+mn-lt"/>
                <a:ea typeface="MS PGothic" pitchFamily="34" charset="-128"/>
                <a:cs typeface="ＭＳ Ｐゴシック" charset="0"/>
              </a:rPr>
              <a:t> - </a:t>
            </a:r>
            <a:r>
              <a:rPr lang="en-GB" sz="1200" kern="1200" dirty="0">
                <a:solidFill>
                  <a:schemeClr val="tx1"/>
                </a:solidFill>
                <a:latin typeface="+mn-lt"/>
                <a:ea typeface="MS PGothic" pitchFamily="34" charset="-128"/>
                <a:cs typeface="ＭＳ Ｐゴシック" charset="0"/>
              </a:rPr>
              <a:t>POP3 mail; for instance using Outlook – when you log in you normally download all new mail into you inbox resident on your machine; IMAP mail – ‘true’ web-mail – viewed via your machine but still resident on a remote server – can be organised into folders, etc. but only visible when online.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graphics show the content of a mail recovered rom the author’s junk folder – which is a spam/fraudulent email.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live known example from the trainer’s own mail may assist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All emails will have headers – which provides some potential evidence of where the email originated from – in terms of an IP address. It can also provide some other ‘leakage’ such as a computer name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Although they exist, they can be difficult to get to – all email clients and web based mail have different ways to get to the headers. Best advice is to do some internet research to find out how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providers (Gmail, Hotmail) choose to strip header information such as IP addresses – for privacy purposes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When looking at an email header, the rule is to extract the header – then read it from the bottom upwards which is the order ‘data’ will have been added to it. Therefore the first IP address is likely to be the source.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emails are very straightforward – some are less so. And the analysis can be done manually or using some internet tools – which can also interpret the data incorrectly at times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Peer to Peer services have for many years allowed the transfer of illegal files as well as files that are subject to intellectual property rights.  Peer to peer clients have been popular among criminal groups involved in these activities. First generation peer-to-peer architecture worked on the principle of using a centralised server to which people connected in order to download files.  This made identification of those offering illegal services fairly easy to locate and close down.  Second generation peer to peer clients use different methods of connectivity from those that hold lists of available files to make searching easier to those that act as </a:t>
            </a:r>
            <a:r>
              <a:rPr lang="en-GB" sz="1200" kern="1200" dirty="0" err="1">
                <a:solidFill>
                  <a:schemeClr val="tx1"/>
                </a:solidFill>
                <a:latin typeface="+mn-lt"/>
                <a:ea typeface="MS PGothic" pitchFamily="34" charset="-128"/>
                <a:cs typeface="ＭＳ Ｐゴシック" charset="0"/>
              </a:rPr>
              <a:t>supernodes</a:t>
            </a:r>
            <a:r>
              <a:rPr lang="en-GB" sz="1200" kern="1200" dirty="0">
                <a:solidFill>
                  <a:schemeClr val="tx1"/>
                </a:solidFill>
                <a:latin typeface="+mn-lt"/>
                <a:ea typeface="MS PGothic" pitchFamily="34" charset="-128"/>
                <a:cs typeface="ＭＳ Ｐゴシック" charset="0"/>
              </a:rPr>
              <a:t> that identify where files are available.  </a:t>
            </a:r>
          </a:p>
          <a:p>
            <a:r>
              <a:rPr lang="en-GB" sz="1200" kern="1200" dirty="0">
                <a:solidFill>
                  <a:schemeClr val="tx1"/>
                </a:solidFill>
                <a:latin typeface="+mn-lt"/>
                <a:ea typeface="MS PGothic" pitchFamily="34" charset="-128"/>
                <a:cs typeface="ＭＳ Ｐゴシック" charset="0"/>
              </a:rPr>
              <a:t> </a:t>
            </a:r>
          </a:p>
          <a:p>
            <a:r>
              <a:rPr lang="en-GB" sz="1200" kern="1200" dirty="0">
                <a:solidFill>
                  <a:schemeClr val="tx1"/>
                </a:solidFill>
                <a:latin typeface="+mn-lt"/>
                <a:ea typeface="MS PGothic" pitchFamily="34" charset="-128"/>
                <a:cs typeface="ＭＳ Ｐゴシック" charset="0"/>
              </a:rPr>
              <a:t>Judges will need to be aware of peer to peer activity as it may be relevant to many types of criminal and civil trial. An in depth knowledge is not necessary and training designers should consider using sites such as </a:t>
            </a:r>
            <a:r>
              <a:rPr lang="en-GB" sz="1200" u="sng" kern="1200" dirty="0">
                <a:solidFill>
                  <a:schemeClr val="tx1"/>
                </a:solidFill>
                <a:latin typeface="+mn-lt"/>
                <a:ea typeface="MS PGothic" pitchFamily="34" charset="-128"/>
                <a:cs typeface="ＭＳ Ｐゴシック" charset="0"/>
                <a:hlinkClick r:id="rId3"/>
              </a:rPr>
              <a:t>http://ezinearticles.com/?How-Peer-to-Peer-(P2P)-Works&amp;id=60126</a:t>
            </a:r>
            <a:r>
              <a:rPr lang="en-GB" sz="1200" kern="1200" dirty="0">
                <a:solidFill>
                  <a:schemeClr val="tx1"/>
                </a:solidFill>
                <a:latin typeface="+mn-lt"/>
                <a:ea typeface="MS PGothic" pitchFamily="34" charset="-128"/>
                <a:cs typeface="ＭＳ Ｐゴシック" charset="0"/>
              </a:rPr>
              <a:t> to provide up to date information.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the interconnectivity of a peer to peer network – where through the individual Ultrapeers having all their peers connected, each then connects to another and the network geographically grows. Means that a file can be downloaded from almost any part of the network, once that connection is made and a search on it can take place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 shows Shareaza – a peer to peer application. A search was completed for an audio file of the Abba song ‘Waterloo’ – the network found 436 instances of files that fitted the criteria – Build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We can then see the result returned to the computer is the file name, the file type (extension) and then the size of it. The rating is a network score where users have voted on the quality.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status column shows how available the file is – three green ticks is the best result whilst a red X says the file is not presently downloadable. This could be due to the user going offline so the direct connection cannot be made.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Host count will show the IP address if it one IP address that is sharing this file – or the selection can be expanded to show multiple IP addresses sharing the same file. The exactness of the file is calculated by hashing the file within the network – Build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Double click the file and the download starts to the computer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short for File Transfer Protocol. A protocol is a set of rules that networked computers use to talk to one another. And </a:t>
            </a:r>
            <a:r>
              <a:rPr lang="en-US" b="1" i="0" dirty="0">
                <a:solidFill>
                  <a:srgbClr val="5F6368"/>
                </a:solidFill>
                <a:effectLst/>
                <a:latin typeface="arial" panose="020B0604020202020204" pitchFamily="34" charset="0"/>
              </a:rPr>
              <a:t>FTP</a:t>
            </a:r>
            <a:r>
              <a:rPr lang="en-US" b="0" i="0" dirty="0">
                <a:solidFill>
                  <a:srgbClr val="4D5156"/>
                </a:solidFill>
                <a:effectLst/>
                <a:latin typeface="arial" panose="020B0604020202020204" pitchFamily="34" charset="0"/>
              </a:rPr>
              <a:t> is the language that computers on a TCP/IP network (such as the internet) use to transfer files to and from each other.</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screenshots show the FTP clients FileZilla &amp; </a:t>
            </a:r>
            <a:r>
              <a:rPr lang="en-GB" sz="1200" kern="1200" dirty="0" err="1">
                <a:solidFill>
                  <a:schemeClr val="tx1"/>
                </a:solidFill>
                <a:latin typeface="+mn-lt"/>
                <a:ea typeface="MS PGothic" pitchFamily="34" charset="-128"/>
                <a:cs typeface="ＭＳ Ｐゴシック" charset="0"/>
              </a:rPr>
              <a:t>CuteFTP</a:t>
            </a:r>
            <a:r>
              <a:rPr lang="en-GB" sz="1200" kern="1200" dirty="0">
                <a:solidFill>
                  <a:schemeClr val="tx1"/>
                </a:solidFill>
                <a:latin typeface="+mn-lt"/>
                <a:ea typeface="MS PGothic" pitchFamily="34" charset="-128"/>
                <a:cs typeface="ＭＳ Ｐゴシック" charset="0"/>
              </a:rPr>
              <a:t> – trainer can describe the way they act in a similar way to Windows File Explorer except instead of looking at local machine contents, they are looking at the contents of two different machines connected over the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These pieces of software have vast functionality as can be seen from the drop down menus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Therefore they have a connection window showing the connection taking place and then the sending and receiving machines – along with the connection status of the transfers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70757A"/>
                </a:solidFill>
                <a:effectLst/>
                <a:latin typeface="arial" panose="020B0604020202020204" pitchFamily="34" charset="0"/>
              </a:rPr>
              <a:t> </a:t>
            </a:r>
            <a:r>
              <a:rPr lang="en-US" b="1" i="0" dirty="0">
                <a:solidFill>
                  <a:srgbClr val="5F6368"/>
                </a:solidFill>
                <a:effectLst/>
                <a:latin typeface="arial" panose="020B0604020202020204" pitchFamily="34" charset="0"/>
              </a:rPr>
              <a:t>Cloud storage</a:t>
            </a:r>
            <a:r>
              <a:rPr lang="en-US" b="0" i="0" dirty="0">
                <a:solidFill>
                  <a:srgbClr val="4D5156"/>
                </a:solidFill>
                <a:effectLst/>
                <a:latin typeface="arial" panose="020B0604020202020204" pitchFamily="34" charset="0"/>
              </a:rPr>
              <a:t> involves stashing data on hardware in a remote physical location, which can be accessed from any device via the internet. Clients send files to a data server maintained by a </a:t>
            </a:r>
            <a:r>
              <a:rPr lang="en-US" b="1" i="0" dirty="0">
                <a:solidFill>
                  <a:srgbClr val="5F6368"/>
                </a:solidFill>
                <a:effectLst/>
                <a:latin typeface="arial" panose="020B0604020202020204" pitchFamily="34" charset="0"/>
              </a:rPr>
              <a:t>cloud</a:t>
            </a:r>
            <a:r>
              <a:rPr lang="en-US" b="0" i="0" dirty="0">
                <a:solidFill>
                  <a:srgbClr val="4D5156"/>
                </a:solidFill>
                <a:effectLst/>
                <a:latin typeface="arial" panose="020B0604020202020204" pitchFamily="34" charset="0"/>
              </a:rPr>
              <a:t> provider instead of (or as well as) storing it on their own hard drives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4D5156"/>
              </a:solidFill>
              <a:effectLst/>
              <a:latin typeface="arial" panose="020B0604020202020204" pitchFamily="34" charset="0"/>
              <a:ea typeface="MS PGothic" pitchFamily="34" charset="-128"/>
              <a:cs typeface="ＭＳ Ｐゴシック" charset="0"/>
            </a:endParaRPr>
          </a:p>
          <a:p>
            <a:pPr algn="l" fontAlgn="base"/>
            <a:r>
              <a:rPr lang="en-US" b="0" i="0" dirty="0">
                <a:solidFill>
                  <a:srgbClr val="666666"/>
                </a:solidFill>
                <a:effectLst/>
                <a:latin typeface="Poppins"/>
              </a:rPr>
              <a:t>At its heart, cloud computing involves using the power of the internet to outsource tasks you might traditionally perform on a personal computer – anything from handling simple storage to complex development and processing – to a vast and powerful remote network of interconnected machines.</a:t>
            </a:r>
          </a:p>
          <a:p>
            <a:pPr algn="l" fontAlgn="base"/>
            <a:r>
              <a:rPr lang="en-US" b="0" i="0" dirty="0">
                <a:solidFill>
                  <a:srgbClr val="666666"/>
                </a:solidFill>
                <a:effectLst/>
                <a:latin typeface="Poppins"/>
              </a:rPr>
              <a:t>This outsourcing is handy for the casual user who is fed up of having to free up space on their hard drive or purchase new storage for all the cat/baby/food photos they can’t stop taking. It’s even better for businesses that want to use the cloud for processing and storage – because users only pay for what they use.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222222"/>
              </a:solidFill>
              <a:effectLst/>
              <a:latin typeface="arial" panose="020B0604020202020204" pitchFamily="34" charset="0"/>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Some examples of storage available August 2020 – figures in brackets are free capacity offering &amp; max paid for capacity. Trainer needs to get the magnitude of what is now not on the machines we are investigating – but could be in the cloud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Also have to consider that there could be a synchronisation – where it could be in both places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Example is Mega.nz – where 15GB is free &amp; 16TB is max capacity. The data is uploaded over a web browser – and then available to anyone logging in with username &amp; password. Data is encrypted on the server – and the owner (Kim </a:t>
            </a:r>
            <a:r>
              <a:rPr lang="en-GB" sz="1200" kern="1200" dirty="0" err="1">
                <a:solidFill>
                  <a:schemeClr val="tx1"/>
                </a:solidFill>
                <a:latin typeface="+mn-lt"/>
                <a:ea typeface="MS PGothic" pitchFamily="34" charset="-128"/>
                <a:cs typeface="ＭＳ Ｐゴシック" charset="0"/>
              </a:rPr>
              <a:t>DotCom</a:t>
            </a:r>
            <a:r>
              <a:rPr lang="en-GB" sz="1200" kern="1200" dirty="0">
                <a:solidFill>
                  <a:schemeClr val="tx1"/>
                </a:solidFill>
                <a:latin typeface="+mn-lt"/>
                <a:ea typeface="MS PGothic" pitchFamily="34" charset="-128"/>
                <a:cs typeface="ＭＳ Ｐゴシック" charset="0"/>
              </a:rPr>
              <a:t>) will happily hand over the data to law enforcement – in its encrypted form. </a:t>
            </a:r>
            <a:r>
              <a:rPr lang="en-GB" sz="1200" b="0" i="0" kern="1200" dirty="0">
                <a:solidFill>
                  <a:schemeClr val="tx1"/>
                </a:solidFill>
                <a:effectLst/>
                <a:latin typeface="+mn-lt"/>
                <a:ea typeface="MS PGothic" pitchFamily="34" charset="-128"/>
                <a:cs typeface="ＭＳ Ｐゴシック" charset="0"/>
              </a:rPr>
              <a:t>The encryption protocol that MEGA uses is the standard 128-bit AES encryption for your at-rest files, plus it encrypts your data while in transit using the TLS protocol, also with 128-bit AES. This means that your files are secure both while on the MEGA.nz servers and while being uploaded or downloaded, so your data is safe from man-in-the-middle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Mirai</a:t>
            </a:r>
            <a:r>
              <a:rPr lang="en-US" baseline="0" dirty="0"/>
              <a:t> Botnet:</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incident (December 2016) took offline some of the most popular sites on the web, including </a:t>
            </a:r>
            <a:r>
              <a:rPr lang="en-US" sz="1200" b="1" dirty="0">
                <a:latin typeface="Verdana" charset="0"/>
                <a:cs typeface="Verdana" charset="0"/>
              </a:rPr>
              <a:t>Netflix, Twitter, Spotify, Reddit, CNN, PayPal, Pinterest and Fox News </a:t>
            </a:r>
            <a:r>
              <a:rPr lang="en-US" sz="1200" dirty="0">
                <a:latin typeface="Verdana" charset="0"/>
                <a:cs typeface="Verdana" charset="0"/>
              </a:rPr>
              <a:t>– as well as newspapers including </a:t>
            </a:r>
            <a:r>
              <a:rPr lang="en-US" sz="1200" b="1" dirty="0">
                <a:latin typeface="Verdana" charset="0"/>
                <a:cs typeface="Verdana" charset="0"/>
              </a:rPr>
              <a:t>the Guardian, the New York Times and the Wall Street Journal</a:t>
            </a:r>
            <a:r>
              <a:rPr lang="en-US" sz="1200" dirty="0">
                <a:latin typeface="Verdana" charset="0"/>
                <a:cs typeface="Verdana" charset="0"/>
              </a:rPr>
              <a:t>.</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latin typeface="Verdana" charset="0"/>
                <a:cs typeface="Verdana" charset="0"/>
              </a:rPr>
              <a:t>The cause of the outage was a </a:t>
            </a:r>
            <a:r>
              <a:rPr lang="en-US" sz="1200" b="1" dirty="0">
                <a:latin typeface="Verdana" charset="0"/>
                <a:cs typeface="Verdana" charset="0"/>
              </a:rPr>
              <a:t>distributed denial of service </a:t>
            </a:r>
            <a:r>
              <a:rPr lang="en-US" sz="1200" dirty="0">
                <a:latin typeface="Verdana" charset="0"/>
                <a:cs typeface="Verdana" charset="0"/>
              </a:rPr>
              <a:t>(DDoS) attack, in which a network of computers infected with special malware, a “botnet”, are coordinated into bombarding a server with traffic until it collapses under the strain.</a:t>
            </a:r>
          </a:p>
          <a:p>
            <a:pPr marL="0" indent="0">
              <a:spcBef>
                <a:spcPts val="600"/>
              </a:spcBef>
              <a:spcAft>
                <a:spcPts val="600"/>
              </a:spcAft>
              <a:buFont typeface="Arial" charset="0"/>
              <a:buNone/>
            </a:pPr>
            <a:endParaRPr lang="en-US" sz="1200" kern="1200" dirty="0">
              <a:solidFill>
                <a:schemeClr val="tx1"/>
              </a:solidFill>
              <a:latin typeface="+mn-lt"/>
              <a:ea typeface="MS PGothic" pitchFamily="34" charset="-128"/>
              <a:cs typeface="ＭＳ Ｐゴシック" charset="0"/>
            </a:endParaRPr>
          </a:p>
          <a:p>
            <a:pPr marL="0" indent="0">
              <a:spcBef>
                <a:spcPts val="600"/>
              </a:spcBef>
              <a:spcAft>
                <a:spcPts val="600"/>
              </a:spcAft>
              <a:buFont typeface="Arial" charset="0"/>
              <a:buNone/>
            </a:pPr>
            <a:r>
              <a:rPr lang="en-US" sz="1200" dirty="0">
                <a:latin typeface="Verdana" charset="0"/>
                <a:cs typeface="Verdana" charset="0"/>
              </a:rPr>
              <a:t>Unlike other botnets, which are typically made up of computers, the </a:t>
            </a:r>
            <a:r>
              <a:rPr lang="en-US" sz="1200" dirty="0" err="1">
                <a:latin typeface="Verdana" charset="0"/>
                <a:cs typeface="Verdana" charset="0"/>
              </a:rPr>
              <a:t>Mirai</a:t>
            </a:r>
            <a:r>
              <a:rPr lang="en-US" sz="1200" dirty="0">
                <a:latin typeface="Verdana" charset="0"/>
                <a:cs typeface="Verdana" charset="0"/>
              </a:rPr>
              <a:t> botnet was largely made up of so-called “internet of things” (IoT) devices such as digital cameras and DVR players.</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Because it has so many internet-connected devices to choose from, attacks from </a:t>
            </a:r>
            <a:r>
              <a:rPr lang="en-US" sz="1200" dirty="0" err="1">
                <a:latin typeface="Verdana" charset="0"/>
                <a:cs typeface="Verdana" charset="0"/>
              </a:rPr>
              <a:t>Mirai</a:t>
            </a:r>
            <a:r>
              <a:rPr lang="en-US" sz="1200" dirty="0">
                <a:latin typeface="Verdana" charset="0"/>
                <a:cs typeface="Verdana" charset="0"/>
              </a:rPr>
              <a:t> could be much larger than what most DDoS attacks could previously achieve. </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en-US" sz="1200" dirty="0">
                <a:latin typeface="Verdana" charset="0"/>
                <a:cs typeface="Verdana" charset="0"/>
              </a:rPr>
              <a:t>It was estimated that the attack had involved </a:t>
            </a:r>
            <a:r>
              <a:rPr lang="en-US" sz="1200" b="1" dirty="0">
                <a:latin typeface="Verdana" charset="0"/>
                <a:cs typeface="Verdana" charset="0"/>
              </a:rPr>
              <a:t>“100,000 malicious endpoints”</a:t>
            </a:r>
            <a:r>
              <a:rPr lang="en-US" altLang="ja-JP" sz="1200" dirty="0">
                <a:latin typeface="Verdana" charset="0"/>
                <a:cs typeface="Verdana" charset="0"/>
              </a:rPr>
              <a:t>, and there had been reports of an extraordinary attack </a:t>
            </a:r>
            <a:r>
              <a:rPr lang="en-US" altLang="ja-JP" sz="1200" b="1" dirty="0">
                <a:latin typeface="Verdana" charset="0"/>
                <a:cs typeface="Verdana" charset="0"/>
              </a:rPr>
              <a:t>strength of 1.2Tbps</a:t>
            </a:r>
            <a:r>
              <a:rPr lang="en-US" sz="1200" dirty="0">
                <a:latin typeface="Verdana" charset="0"/>
                <a:cs typeface="Verdana" charset="0"/>
              </a:rPr>
              <a:t>, roughly </a:t>
            </a:r>
            <a:r>
              <a:rPr lang="en-US" sz="1200" b="1" dirty="0">
                <a:latin typeface="Verdana" charset="0"/>
                <a:cs typeface="Verdana" charset="0"/>
              </a:rPr>
              <a:t>twice as powerful as any similar attack on record.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en-US" dirty="0"/>
              <a:t>An online game is a game played over some form of computer network.  This almost always means the Internet or equivalent technology, but games have always used what technology was current; modems before the Internet and hard-wired terminals before modems.  </a:t>
            </a:r>
          </a:p>
          <a:p>
            <a:pPr marL="274638" indent="-274638" algn="just"/>
            <a:r>
              <a:rPr lang="en-US" dirty="0"/>
              <a:t>The expansion of online gaming has reflected the overall expansion of computer networks from small local networks to the Internet and the growth of Internet access itself. </a:t>
            </a:r>
          </a:p>
          <a:p>
            <a:pPr marL="271463" indent="-255588" algn="just"/>
            <a:r>
              <a:rPr lang="en-US" dirty="0"/>
              <a:t>Online games can range from simple text-based games to games incorporating complex graphics and virtual worlds populated by many players simultaneously. </a:t>
            </a:r>
          </a:p>
          <a:p>
            <a:pPr marL="274638" indent="-274638" algn="just"/>
            <a:r>
              <a:rPr lang="en-US" b="1" dirty="0"/>
              <a:t>Many online games have associated online communities, making online games a from of social activity beyond single player games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left is a listing of commercial newsgroups services available August 2020.</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On the right is the website of </a:t>
            </a:r>
            <a:r>
              <a:rPr lang="en-GB" sz="1200" kern="1200" dirty="0" err="1">
                <a:solidFill>
                  <a:schemeClr val="tx1"/>
                </a:solidFill>
                <a:latin typeface="+mn-lt"/>
                <a:ea typeface="MS PGothic" pitchFamily="34" charset="-128"/>
                <a:cs typeface="ＭＳ Ｐゴシック" charset="0"/>
              </a:rPr>
              <a:t>Giganews</a:t>
            </a:r>
            <a:r>
              <a:rPr lang="en-GB" sz="1200" kern="1200" dirty="0">
                <a:solidFill>
                  <a:schemeClr val="tx1"/>
                </a:solidFill>
                <a:latin typeface="+mn-lt"/>
                <a:ea typeface="MS PGothic" pitchFamily="34" charset="-128"/>
                <a:cs typeface="ＭＳ Ｐゴシック" charset="0"/>
              </a:rPr>
              <a:t> – the build more interesting in the cybercrime world when they talk about the privacy, security, etc</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Instant Messaging and Social Networking have taken over as the </a:t>
            </a:r>
            <a:r>
              <a:rPr lang="en-GB" b="1" dirty="0"/>
              <a:t>communications tool of choice in recent years </a:t>
            </a:r>
            <a:r>
              <a:rPr lang="en-GB" dirty="0"/>
              <a:t>with many well known examples providing instant and user friendly access to other users throughout the world. </a:t>
            </a:r>
          </a:p>
          <a:p>
            <a:pPr>
              <a:lnSpc>
                <a:spcPct val="120000"/>
              </a:lnSpc>
            </a:pPr>
            <a:r>
              <a:rPr lang="en-GB" dirty="0"/>
              <a:t>The main feature of these sites is the ability to create a </a:t>
            </a:r>
            <a:r>
              <a:rPr lang="en-GB" b="1" dirty="0"/>
              <a:t>personal profile and share information </a:t>
            </a:r>
            <a:r>
              <a:rPr lang="en-GB" dirty="0"/>
              <a:t>about yourself and to meet new people.  It is possible to share photos music and videos. </a:t>
            </a:r>
          </a:p>
          <a:p>
            <a:pPr>
              <a:lnSpc>
                <a:spcPct val="120000"/>
              </a:lnSpc>
            </a:pPr>
            <a:r>
              <a:rPr lang="en-GB" dirty="0"/>
              <a:t>The amount of </a:t>
            </a:r>
            <a:r>
              <a:rPr lang="en-GB" b="1" dirty="0"/>
              <a:t>personal information </a:t>
            </a:r>
            <a:r>
              <a:rPr lang="en-GB" dirty="0"/>
              <a:t>that is posted by individuals can make them a </a:t>
            </a:r>
            <a:r>
              <a:rPr lang="en-GB" b="1" dirty="0"/>
              <a:t>target for criminals </a:t>
            </a:r>
            <a:r>
              <a:rPr lang="en-GB" dirty="0"/>
              <a:t>for example those involved in identity theft and those wishing to groom children. </a:t>
            </a:r>
          </a:p>
          <a:p>
            <a:pPr>
              <a:lnSpc>
                <a:spcPct val="120000"/>
              </a:lnSpc>
            </a:pPr>
            <a:r>
              <a:rPr lang="en-GB" dirty="0"/>
              <a:t>Social Networking sites are a </a:t>
            </a:r>
            <a:r>
              <a:rPr lang="en-GB" b="1" dirty="0"/>
              <a:t>very useful vehicle for law enforcement to gather information about suspects </a:t>
            </a:r>
            <a:r>
              <a:rPr lang="en-GB" dirty="0"/>
              <a:t>and illegal activities</a:t>
            </a:r>
          </a:p>
          <a:p>
            <a:pPr>
              <a:lnSpc>
                <a:spcPct val="120000"/>
              </a:lnSpc>
            </a:pPr>
            <a:endParaRPr lang="en-GB" dirty="0"/>
          </a:p>
          <a:p>
            <a:pPr>
              <a:lnSpc>
                <a:spcPct val="120000"/>
              </a:lnSpc>
            </a:pPr>
            <a:r>
              <a:rPr lang="en-GB" b="1" dirty="0"/>
              <a:t>Instant messaging </a:t>
            </a:r>
            <a:r>
              <a:rPr lang="en-GB" dirty="0"/>
              <a:t>is a form of real time direct chat between two or more individuals using shared clients. </a:t>
            </a:r>
          </a:p>
          <a:p>
            <a:pPr>
              <a:lnSpc>
                <a:spcPct val="120000"/>
              </a:lnSpc>
            </a:pPr>
            <a:r>
              <a:rPr lang="en-GB" dirty="0"/>
              <a:t>This type of chat involves contact between known person as opposed to other types of chat that allow communication between unknown persons.  Criminals are known to use instant messaging as a method of communication.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Trainer should take a short time to look at the impact of this graphic – and why social media is such an important area for crime &amp; criminal investigation</a:t>
            </a:r>
          </a:p>
          <a:p>
            <a:pPr>
              <a:lnSpc>
                <a:spcPct val="120000"/>
              </a:lnSpc>
            </a:pPr>
            <a:endParaRPr lang="en-GB" dirty="0"/>
          </a:p>
          <a:p>
            <a:pPr>
              <a:lnSpc>
                <a:spcPct val="120000"/>
              </a:lnSpc>
            </a:pPr>
            <a:r>
              <a:rPr lang="en-GB" dirty="0"/>
              <a:t>The build emphasises usage &amp; growth</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Typical things people put on line – which provides opportunity for law enforcement  - if they have the authority to do so &amp; can collect it properly – and it’s relevant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matter what device we encounter – they all have similarities.</a:t>
            </a:r>
          </a:p>
          <a:p>
            <a:r>
              <a:rPr lang="en-GB" dirty="0"/>
              <a:t>There is likely to be a screen to be able to see what the device is doing and get some output</a:t>
            </a:r>
          </a:p>
          <a:p>
            <a:r>
              <a:rPr lang="en-GB" dirty="0"/>
              <a:t>There will be some way to input data into the device – such as a keyboard or mouse – or a touchscreen to interact</a:t>
            </a:r>
          </a:p>
          <a:p>
            <a:r>
              <a:rPr lang="en-GB" dirty="0"/>
              <a:t>The device will have some temporary storage (memory) which allows it to save data</a:t>
            </a:r>
          </a:p>
          <a:p>
            <a:r>
              <a:rPr lang="en-GB" dirty="0"/>
              <a:t>It will have a processor which will allow it compute</a:t>
            </a:r>
          </a:p>
          <a:p>
            <a:r>
              <a:rPr lang="en-GB" dirty="0"/>
              <a:t>It will have some more permanent storage</a:t>
            </a:r>
          </a:p>
          <a:p>
            <a:r>
              <a:rPr lang="en-GB" dirty="0"/>
              <a:t>It will have the ability to have things connected to it to interact</a:t>
            </a:r>
          </a:p>
          <a:p>
            <a:r>
              <a:rPr lang="en-GB" dirty="0"/>
              <a:t>It will probably need to connect to a network</a:t>
            </a:r>
          </a:p>
          <a:p>
            <a:r>
              <a:rPr lang="en-GB" dirty="0"/>
              <a:t>It needs power to work</a:t>
            </a:r>
          </a:p>
          <a:p>
            <a:endParaRPr lang="en-GB" dirty="0"/>
          </a:p>
          <a:p>
            <a:r>
              <a:rPr lang="en-GB" dirty="0"/>
              <a:t>To try to explain the working parts of a device, we will make an assumption that they have similarities – so we can understand what they do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Internet Relay Chat (IRC) is in effect a teleconferencing system that is somewhat dated but still used by criminals to communicate and exchange files. </a:t>
            </a:r>
          </a:p>
          <a:p>
            <a:r>
              <a:rPr lang="en-GB" dirty="0"/>
              <a:t>It works by a series of servers connecting to each other and sharing messages that are posted in “Channels”, which are text based, virtual meeting rooms. </a:t>
            </a:r>
          </a:p>
          <a:p>
            <a:r>
              <a:rPr lang="en-GB" dirty="0"/>
              <a:t>The discussion topics are listed and users who have an IRC client may connect to one or more channels at any time to engage in discussion with likeminded people. </a:t>
            </a:r>
          </a:p>
          <a:p>
            <a:r>
              <a:rPr lang="en-GB" dirty="0"/>
              <a:t>IRC is not the most user-friendly service on the Internet and is mostly used by those who are more experienced and potentially older users.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Icons are messenger, WhatsApp &amp; telegram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Trainer should be aware of what messengers are – and their ability to perform simple text messaging – moving through into the sending &amp; receiving of images, sounds, files &amp; video – and then to video calling – which appears on the next slide as VOIP</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natural extension of messengers but now being seen not just in business &amp; corporate environments but also in the home world.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Zoom -  a company no one had heard of before COVID – went from obscurity to fame overnight with the ability to connect people who couldn’t otherwise meet personally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algn="l" fontAlgn="base"/>
            <a:r>
              <a:rPr lang="en-US" b="0" i="0" dirty="0">
                <a:solidFill>
                  <a:srgbClr val="000000"/>
                </a:solidFill>
                <a:effectLst/>
                <a:latin typeface="Lato"/>
              </a:rPr>
              <a:t>Zoom is a video conferencing app, geared towards business usage. It was founded in 2011, by Eric Yuan, and launched in January 2013.</a:t>
            </a:r>
          </a:p>
          <a:p>
            <a:pPr algn="l" fontAlgn="base"/>
            <a:r>
              <a:rPr lang="en-US" b="0" i="0" dirty="0">
                <a:solidFill>
                  <a:srgbClr val="000000"/>
                </a:solidFill>
                <a:effectLst/>
                <a:latin typeface="Lato"/>
              </a:rPr>
              <a:t>While gathering considerable popularity and coming to run profitably in the following years, Zoom truly entered the public consciousness during the coronavirus pandemic of 2020. It was to Zoom that users across the world turned to stay in touch during the lockdown effected to stop the spread of the virus.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Lato"/>
              </a:rPr>
              <a:t>Why ever people chose the app, Zoom usage shot up in March 2020. Yuan stated in a blog post that over the course of that month, Zoom was seeing </a:t>
            </a:r>
            <a:r>
              <a:rPr lang="en-US" b="0" i="0" u="sng" dirty="0">
                <a:solidFill>
                  <a:srgbClr val="0087D0"/>
                </a:solidFill>
                <a:effectLst/>
                <a:latin typeface="Lato"/>
                <a:hlinkClick r:id="rId3"/>
              </a:rPr>
              <a:t>200 million daily meeting participants</a:t>
            </a:r>
            <a:r>
              <a:rPr lang="en-US" b="0" i="0" dirty="0">
                <a:solidFill>
                  <a:srgbClr val="000000"/>
                </a:solidFill>
                <a:effectLst/>
                <a:latin typeface="Lato"/>
              </a:rPr>
              <a:t> (not DAU). The following month, this figure had risen to </a:t>
            </a:r>
            <a:r>
              <a:rPr lang="en-US" b="0" i="0" u="sng" dirty="0">
                <a:solidFill>
                  <a:srgbClr val="0087D0"/>
                </a:solidFill>
                <a:effectLst/>
                <a:latin typeface="Lato"/>
                <a:hlinkClick r:id="rId4"/>
              </a:rPr>
              <a:t>300 million</a:t>
            </a:r>
            <a:r>
              <a:rPr lang="en-US" b="0" i="0" dirty="0">
                <a:solidFill>
                  <a:srgbClr val="000000"/>
                </a:solidFill>
                <a:effectLst/>
                <a:latin typeface="Lato"/>
              </a:rPr>
              <a:t>.  This compares to 10 million in December 2019</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524231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noProof="0" dirty="0">
                <a:solidFill>
                  <a:schemeClr val="tx1"/>
                </a:solidFill>
                <a:effectLst/>
                <a:latin typeface="+mn-lt"/>
                <a:ea typeface="MS PGothic" pitchFamily="34" charset="-128"/>
                <a:cs typeface="ＭＳ Ｐゴシック" charset="0"/>
              </a:rPr>
              <a:t>While the Internet is a place where service and information providers typically want to publish and share data with the general public, there is also a demand for more private areas accessible to a restricted group of people for exclusive purposes. Some of these areas are public places that can only be found by people who have the correct address. Take for example, the couple that want to share photographs of their wedding with their family and friends. They would not want every user of the Internet to see the photos. In this case they could upload the pictures to a cloud service and share the link to the gallery only with personal friends and family. Of course this is not a very secure way to share private data, but it is easy and since the photos would not be regarded as highly confidential this solution might be enough for most people. </a:t>
            </a:r>
            <a:endParaRPr lang="en-US" noProof="0" dirty="0"/>
          </a:p>
          <a:p>
            <a:r>
              <a:rPr lang="en-US" sz="1200" kern="1200" noProof="0" dirty="0">
                <a:solidFill>
                  <a:schemeClr val="tx1"/>
                </a:solidFill>
                <a:effectLst/>
                <a:latin typeface="+mn-lt"/>
                <a:ea typeface="MS PGothic" pitchFamily="34" charset="-128"/>
                <a:cs typeface="ＭＳ Ｐゴシック" charset="0"/>
              </a:rPr>
              <a:t>There are also other hidden areas of the Internet for which login credentials are needed. A typical bulletin board and a normal webmail account are just two examples of private areas that cannot be found by a search engine or accessed because of their login requirement. Besides the sites that are intentionally hidden from public search engines, there are also websites and databases which cannot be indexed by the search engines because their contents cannot be understood or </a:t>
            </a:r>
            <a:r>
              <a:rPr lang="en-US" sz="1200" kern="1200" noProof="0" dirty="0" err="1">
                <a:solidFill>
                  <a:schemeClr val="tx1"/>
                </a:solidFill>
                <a:effectLst/>
                <a:latin typeface="+mn-lt"/>
                <a:ea typeface="MS PGothic" pitchFamily="34" charset="-128"/>
                <a:cs typeface="ＭＳ Ｐゴシック" charset="0"/>
              </a:rPr>
              <a:t>analysed</a:t>
            </a:r>
            <a:r>
              <a:rPr lang="en-US" sz="1200" kern="1200" noProof="0" dirty="0">
                <a:solidFill>
                  <a:schemeClr val="tx1"/>
                </a:solidFill>
                <a:effectLst/>
                <a:latin typeface="+mn-lt"/>
                <a:ea typeface="MS PGothic" pitchFamily="34" charset="-128"/>
                <a:cs typeface="ＭＳ Ｐゴシック" charset="0"/>
              </a:rPr>
              <a:t> by them. </a:t>
            </a:r>
            <a:endParaRPr lang="en-US" noProof="0" dirty="0"/>
          </a:p>
          <a:p>
            <a:r>
              <a:rPr lang="en-US" sz="1200" kern="1200" noProof="0" dirty="0">
                <a:solidFill>
                  <a:schemeClr val="tx1"/>
                </a:solidFill>
                <a:effectLst/>
                <a:latin typeface="+mn-lt"/>
                <a:ea typeface="MS PGothic" pitchFamily="34" charset="-128"/>
                <a:cs typeface="ＭＳ Ｐゴシック" charset="0"/>
              </a:rPr>
              <a:t>The collective name for all those areas of the Interne that are hidden from search engines is called the “</a:t>
            </a:r>
            <a:r>
              <a:rPr lang="en-US" sz="1200" b="1" kern="1200" noProof="0" dirty="0">
                <a:solidFill>
                  <a:schemeClr val="tx1"/>
                </a:solidFill>
                <a:effectLst/>
                <a:latin typeface="+mn-lt"/>
                <a:ea typeface="MS PGothic" pitchFamily="34" charset="-128"/>
                <a:cs typeface="ＭＳ Ｐゴシック" charset="0"/>
              </a:rPr>
              <a:t>Deep Web</a:t>
            </a:r>
            <a:r>
              <a:rPr lang="en-US" sz="1200" kern="1200" noProof="0" dirty="0">
                <a:solidFill>
                  <a:schemeClr val="tx1"/>
                </a:solidFill>
                <a:effectLst/>
                <a:latin typeface="+mn-lt"/>
                <a:ea typeface="MS PGothic" pitchFamily="34" charset="-128"/>
                <a:cs typeface="ＭＳ Ｐゴシック" charset="0"/>
              </a:rPr>
              <a:t>” (other names are “Hidden Web”, “Invisible Web” or “</a:t>
            </a:r>
            <a:r>
              <a:rPr lang="en-US" sz="1200" kern="1200" noProof="0" dirty="0" err="1">
                <a:solidFill>
                  <a:schemeClr val="tx1"/>
                </a:solidFill>
                <a:effectLst/>
                <a:latin typeface="+mn-lt"/>
                <a:ea typeface="MS PGothic" pitchFamily="34" charset="-128"/>
                <a:cs typeface="ＭＳ Ｐゴシック" charset="0"/>
              </a:rPr>
              <a:t>Deepnet</a:t>
            </a:r>
            <a:r>
              <a:rPr lang="en-US" sz="1200" kern="1200" noProof="0" dirty="0">
                <a:solidFill>
                  <a:schemeClr val="tx1"/>
                </a:solidFill>
                <a:effectLst/>
                <a:latin typeface="+mn-lt"/>
                <a:ea typeface="MS PGothic" pitchFamily="34" charset="-128"/>
                <a:cs typeface="ＭＳ Ｐゴシック" charset="0"/>
              </a:rPr>
              <a:t>”).</a:t>
            </a:r>
          </a:p>
          <a:p>
            <a:r>
              <a:rPr lang="en-US" sz="1200" kern="1200" noProof="0" dirty="0">
                <a:solidFill>
                  <a:schemeClr val="tx1"/>
                </a:solidFill>
                <a:effectLst/>
                <a:latin typeface="+mn-lt"/>
                <a:ea typeface="MS PGothic" pitchFamily="34" charset="-128"/>
                <a:cs typeface="ＭＳ Ｐゴシック" charset="0"/>
              </a:rPr>
              <a:t> </a:t>
            </a:r>
            <a:endParaRPr lang="en-US"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highlighted website provide anonymity or encryption to protect the sender. Some are free – some have a paid service. They illustrate how simple it is to do things on the internet where tracing the suspect or offender is so difficult – due to them using technology to obfuscate.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They also offer facility to ensure nothing is left lying on a server which can be interrogated – whilst removing IP address information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of our devices will have some form of hardware &amp; some software to allow the user to interact with the device </a:t>
            </a:r>
          </a:p>
          <a:p>
            <a:endParaRPr lang="en-GB" dirty="0"/>
          </a:p>
          <a:p>
            <a:r>
              <a:rPr lang="en-GB" dirty="0"/>
              <a:t>Hardware are the physical bits we can see and touch</a:t>
            </a:r>
          </a:p>
          <a:p>
            <a:r>
              <a:rPr lang="en-GB" dirty="0"/>
              <a:t>Software are the programs that run on the hardware</a:t>
            </a:r>
          </a:p>
          <a:p>
            <a:r>
              <a:rPr lang="en-GB" dirty="0"/>
              <a:t>The largest piece of software on a computer system is likely to be the Operating System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is quite similar to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Your computer is configured to connect to another server, and it may be that your route web traffic through that server. But where a </a:t>
            </a:r>
            <a:r>
              <a:rPr lang="en-GB" sz="1200" b="1" i="0" kern="1200" dirty="0">
                <a:solidFill>
                  <a:schemeClr val="tx1"/>
                </a:solidFill>
                <a:effectLst/>
                <a:latin typeface="+mn-lt"/>
                <a:ea typeface="MS PGothic" pitchFamily="34" charset="-128"/>
                <a:cs typeface="ＭＳ Ｐゴシック" charset="0"/>
              </a:rPr>
              <a:t>proxy</a:t>
            </a:r>
            <a:r>
              <a:rPr lang="en-GB" sz="1200" b="0" i="0" kern="1200" dirty="0">
                <a:solidFill>
                  <a:schemeClr val="tx1"/>
                </a:solidFill>
                <a:effectLst/>
                <a:latin typeface="+mn-lt"/>
                <a:ea typeface="MS PGothic" pitchFamily="34" charset="-128"/>
                <a:cs typeface="ＭＳ Ｐゴシック" charset="0"/>
              </a:rPr>
              <a:t> server can only redirect web requests, a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connection is capable of routing and anonymising all of your network traffic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a:t>
            </a:r>
            <a:r>
              <a:rPr lang="en-GB" sz="1200" b="1" i="0" kern="1200" dirty="0">
                <a:solidFill>
                  <a:schemeClr val="tx1"/>
                </a:solidFill>
                <a:effectLst/>
                <a:latin typeface="+mn-lt"/>
                <a:ea typeface="MS PGothic" pitchFamily="34" charset="-128"/>
                <a:cs typeface="ＭＳ Ｐゴシック" charset="0"/>
              </a:rPr>
              <a:t>virtual private network</a:t>
            </a:r>
            <a:r>
              <a:rPr lang="en-GB" sz="1200" b="0" i="0" kern="1200" dirty="0">
                <a:solidFill>
                  <a:schemeClr val="tx1"/>
                </a:solidFill>
                <a:effectLst/>
                <a:latin typeface="+mn-lt"/>
                <a:ea typeface="MS PGothic" pitchFamily="34" charset="-128"/>
                <a:cs typeface="ＭＳ Ｐゴシック" charset="0"/>
              </a:rPr>
              <a:t> (</a:t>
            </a:r>
            <a:r>
              <a:rPr lang="en-GB" sz="1200" b="1" i="0" kern="1200" dirty="0">
                <a:solidFill>
                  <a:schemeClr val="tx1"/>
                </a:solidFill>
                <a:effectLst/>
                <a:latin typeface="+mn-lt"/>
                <a:ea typeface="MS PGothic" pitchFamily="34" charset="-128"/>
                <a:cs typeface="ＭＳ Ｐゴシック" charset="0"/>
              </a:rPr>
              <a:t>VPN</a:t>
            </a:r>
            <a:r>
              <a:rPr lang="en-GB" sz="1200" b="0" i="0" kern="1200" dirty="0">
                <a:solidFill>
                  <a:schemeClr val="tx1"/>
                </a:solidFill>
                <a:effectLst/>
                <a:latin typeface="+mn-lt"/>
                <a:ea typeface="MS PGothic" pitchFamily="34" charset="-128"/>
                <a:cs typeface="ＭＳ Ｐゴシック" charset="0"/>
              </a:rPr>
              <a:t>) extends a </a:t>
            </a:r>
            <a:r>
              <a:rPr lang="en-GB" sz="1200" b="0" i="0" u="none" strike="noStrike" kern="1200" dirty="0">
                <a:solidFill>
                  <a:schemeClr val="tx1"/>
                </a:solidFill>
                <a:effectLst/>
                <a:latin typeface="+mn-lt"/>
                <a:ea typeface="MS PGothic" pitchFamily="34" charset="-128"/>
                <a:cs typeface="ＭＳ Ｐゴシック" charset="0"/>
                <a:hlinkClick r:id="rId3" tooltip="Private network"/>
              </a:rPr>
              <a:t>private network</a:t>
            </a:r>
            <a:r>
              <a:rPr lang="en-GB" sz="1200" b="0" i="0" kern="1200" dirty="0">
                <a:solidFill>
                  <a:schemeClr val="tx1"/>
                </a:solidFill>
                <a:effectLst/>
                <a:latin typeface="+mn-lt"/>
                <a:ea typeface="MS PGothic" pitchFamily="34" charset="-128"/>
                <a:cs typeface="ＭＳ Ｐゴシック" charset="0"/>
              </a:rPr>
              <a:t> across a public network and enables users to send and receive data across shared or public networks as if their computing devices were directly connected to the private network. Applications running across a VPN may therefore benefit from the functionality, security, and management of the private network. </a:t>
            </a:r>
            <a:r>
              <a:rPr lang="en-GB" sz="1200" b="0" i="0" u="none" strike="noStrike" kern="1200" dirty="0">
                <a:solidFill>
                  <a:schemeClr val="tx1"/>
                </a:solidFill>
                <a:effectLst/>
                <a:latin typeface="+mn-lt"/>
                <a:ea typeface="MS PGothic" pitchFamily="34" charset="-128"/>
                <a:cs typeface="ＭＳ Ｐゴシック" charset="0"/>
                <a:hlinkClick r:id="rId4" tooltip="Encryption"/>
              </a:rPr>
              <a:t>Encryption</a:t>
            </a:r>
            <a:r>
              <a:rPr lang="en-GB" sz="1200" b="0" i="0" kern="1200" dirty="0">
                <a:solidFill>
                  <a:schemeClr val="tx1"/>
                </a:solidFill>
                <a:effectLst/>
                <a:latin typeface="+mn-lt"/>
                <a:ea typeface="MS PGothic" pitchFamily="34" charset="-128"/>
                <a:cs typeface="ＭＳ Ｐゴシック" charset="0"/>
              </a:rPr>
              <a:t> is a common, although not an inherent, part of a VPN connection.</a:t>
            </a:r>
            <a:r>
              <a:rPr lang="en-GB" sz="1200" b="0" i="0" u="none" strike="noStrike" kern="1200" baseline="30000" dirty="0">
                <a:solidFill>
                  <a:schemeClr val="tx1"/>
                </a:solidFill>
                <a:effectLst/>
                <a:latin typeface="+mn-lt"/>
                <a:ea typeface="MS PGothic" pitchFamily="34" charset="-128"/>
                <a:cs typeface="ＭＳ Ｐゴシック" charset="0"/>
                <a:hlinkClick r:id="rId5"/>
              </a:rPr>
              <a:t>[1]</a:t>
            </a: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S PGothic" pitchFamily="34" charset="-128"/>
                <a:cs typeface="ＭＳ Ｐゴシック" charset="0"/>
              </a:rPr>
              <a:t>A trainer demo may be the best way to describe how someone can move around the world – whilst sitting on a chair in front of the delegates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This slide shows a VPN – VPN Unlimited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Purpose is to illustrate the uses &amp; configurability of a VPN – how it can be used to appear to be anywhere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Legal – yes in almost all places. They have legitimate uses – but also can be misused</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Secure – Yes, the end to end encryption that is in place through the tunnel it creates gives security – which can be misused too – to avoid interception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Locations – most will have multiple locations throughout the world to appear to be somewhere else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Speed – using a VPN will slow your connection down a little as it has to encrypt the data it is sending – but with today’s high speed internet connections, it won’t be too bad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Another subject where a basic overview has to be done – and where we could spend days rather than a few slides. The builds here are followed by explanatory slides for most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Besides the websites, databases and documents that are not indexed by the search engines there is another layer of the Deep Web: the so-called “</a:t>
            </a:r>
            <a:r>
              <a:rPr lang="en-US" sz="1200" b="1" kern="1200" noProof="0" dirty="0">
                <a:solidFill>
                  <a:schemeClr val="tx1"/>
                </a:solidFill>
                <a:effectLst/>
                <a:latin typeface="+mn-lt"/>
                <a:ea typeface="MS PGothic" pitchFamily="34" charset="-128"/>
                <a:cs typeface="ＭＳ Ｐゴシック" charset="0"/>
              </a:rPr>
              <a:t>Darkweb</a:t>
            </a:r>
            <a:r>
              <a:rPr lang="en-US" sz="1200" kern="1200" noProof="0" dirty="0">
                <a:solidFill>
                  <a:schemeClr val="tx1"/>
                </a:solidFill>
                <a:effectLst/>
                <a:latin typeface="+mn-lt"/>
                <a:ea typeface="MS PGothic" pitchFamily="34" charset="-128"/>
                <a:cs typeface="ＭＳ Ｐゴシック" charset="0"/>
              </a:rPr>
              <a:t>”. The Dark Web, cannot be searched by the standard search engines. However, while Deep Web websites can be accessed by a normal web browser if the visitor knows the address or the login credentials this is not true for Dark Web websites.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a:t>
            </a:r>
            <a:r>
              <a:rPr lang="en-US" sz="1200" b="1" kern="1200" noProof="0" dirty="0">
                <a:solidFill>
                  <a:schemeClr val="tx1"/>
                </a:solidFill>
                <a:effectLst/>
                <a:latin typeface="+mn-lt"/>
                <a:ea typeface="MS PGothic" pitchFamily="34" charset="-128"/>
                <a:cs typeface="ＭＳ Ｐゴシック" charset="0"/>
              </a:rPr>
              <a:t>Dark Web</a:t>
            </a:r>
            <a:r>
              <a:rPr lang="en-US" sz="1200" b="1" kern="1200" baseline="0" noProof="0" dirty="0">
                <a:solidFill>
                  <a:schemeClr val="tx1"/>
                </a:solidFill>
                <a:effectLst/>
                <a:latin typeface="+mn-lt"/>
                <a:ea typeface="MS PGothic" pitchFamily="34" charset="-128"/>
                <a:cs typeface="ＭＳ Ｐゴシック" charset="0"/>
              </a:rPr>
              <a:t> </a:t>
            </a:r>
            <a:r>
              <a:rPr lang="en-US" sz="1200" kern="1200" baseline="0" noProof="0" dirty="0">
                <a:solidFill>
                  <a:schemeClr val="tx1"/>
                </a:solidFill>
                <a:effectLst/>
                <a:latin typeface="+mn-lt"/>
                <a:ea typeface="MS PGothic" pitchFamily="34" charset="-128"/>
                <a:cs typeface="ＭＳ Ｐゴシック" charset="0"/>
              </a:rPr>
              <a:t>is constituted from </a:t>
            </a:r>
            <a:r>
              <a:rPr lang="en-US" sz="1200" b="1" kern="1200" baseline="0" noProof="0" dirty="0">
                <a:solidFill>
                  <a:schemeClr val="tx1"/>
                </a:solidFill>
                <a:effectLst/>
                <a:latin typeface="+mn-lt"/>
                <a:ea typeface="MS PGothic" pitchFamily="34" charset="-128"/>
                <a:cs typeface="ＭＳ Ｐゴシック" charset="0"/>
              </a:rPr>
              <a:t>Dark nets </a:t>
            </a:r>
            <a:r>
              <a:rPr lang="en-US" sz="1200" b="0" kern="1200" baseline="0" noProof="0" dirty="0">
                <a:solidFill>
                  <a:schemeClr val="tx1"/>
                </a:solidFill>
                <a:effectLst/>
                <a:latin typeface="+mn-lt"/>
                <a:ea typeface="MS PGothic" pitchFamily="34" charset="-128"/>
                <a:cs typeface="ＭＳ Ｐゴシック" charset="0"/>
              </a:rPr>
              <a:t>that are small peer-to-peer networks, as well as large popular networks like Freenet, I2P and </a:t>
            </a:r>
            <a:r>
              <a:rPr lang="en-US" sz="1200" b="0" kern="1200" baseline="0" noProof="0" dirty="0" err="1">
                <a:solidFill>
                  <a:schemeClr val="tx1"/>
                </a:solidFill>
                <a:effectLst/>
                <a:latin typeface="+mn-lt"/>
                <a:ea typeface="MS PGothic" pitchFamily="34" charset="-128"/>
                <a:cs typeface="ＭＳ Ｐゴシック" charset="0"/>
              </a:rPr>
              <a:t>ToR</a:t>
            </a:r>
            <a:r>
              <a:rPr lang="en-US" sz="1200" b="0" kern="1200" baseline="0" noProof="0" dirty="0">
                <a:solidFill>
                  <a:schemeClr val="tx1"/>
                </a:solidFill>
                <a:effectLst/>
                <a:latin typeface="+mn-lt"/>
                <a:ea typeface="MS PGothic" pitchFamily="34" charset="-128"/>
                <a:cs typeface="ＭＳ Ｐゴシック" charset="0"/>
              </a:rPr>
              <a:t>.</a:t>
            </a:r>
            <a:endParaRPr lang="en-US" b="0" noProof="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A trainer demonstration would be a useful addition to this slide to illustrate TOR and some services available – requires internet connection or pre-recorded TOR session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TOR is built on encryption – and the passing of encrypted information between nodes</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node only knows where the previous node is and the following node – nothing about the origin or any further nodes – building up an encrypted route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Each communication (or tab in the browser) takes a different route – but each uses the same entry point – or guard node</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Communication could be intercepted – but you would only intercept encrypted data</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S PGothic" pitchFamily="34" charset="-128"/>
                <a:cs typeface="ＭＳ Ｐゴシック" charset="0"/>
              </a:rPr>
              <a:t>The original data is ‘wrapped’ with the encryption key of each node the data is going to pass through – and that layer is removed by the node as it passes on its way – the last hop is the only time data is unencrypted – or it would be unreadable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Trainer facilitates a discussion about cryptocurrencies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Icons – Bitcoin, Litecoin, Ethereum, </a:t>
            </a:r>
            <a:r>
              <a:rPr lang="en-US" sz="1200" kern="1200" noProof="0" dirty="0" err="1">
                <a:solidFill>
                  <a:schemeClr val="tx1"/>
                </a:solidFill>
                <a:effectLst/>
                <a:latin typeface="+mn-lt"/>
                <a:ea typeface="MS PGothic" pitchFamily="34" charset="-128"/>
                <a:cs typeface="ＭＳ Ｐゴシック" charset="0"/>
              </a:rPr>
              <a:t>Zcash</a:t>
            </a:r>
            <a:r>
              <a:rPr lang="en-US" sz="1200" kern="1200" noProof="0" dirty="0">
                <a:solidFill>
                  <a:schemeClr val="tx1"/>
                </a:solidFill>
                <a:effectLst/>
                <a:latin typeface="+mn-lt"/>
                <a:ea typeface="MS PGothic" pitchFamily="34" charset="-128"/>
                <a:cs typeface="ＭＳ Ｐゴシック" charset="0"/>
              </a:rPr>
              <a:t>,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S PGothic" pitchFamily="34" charset="-128"/>
                <a:cs typeface="ＭＳ Ｐゴシック" charset="0"/>
              </a:rPr>
              <a:t>The points again show how cryptocurrency works – and how it can be used to deal with illegal purchases or money laundering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Widely acknowledged definitions of virtual currencies/digital currencies refer to the work done by the Financial Action Task Force (FATF), an inter-governmental body developing and promoting policies to combat money laundering and terrorist financing. </a:t>
            </a:r>
          </a:p>
          <a:p>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A virtual currency is a digital representation of value that can be digitally traded and functions as </a:t>
            </a:r>
            <a:endParaRPr lang="en-GB" sz="1200" b="0" i="0"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1. a medium of exchange; </a:t>
            </a:r>
          </a:p>
          <a:p>
            <a:r>
              <a:rPr lang="en-GB" sz="1200" b="0" i="0" u="none" strike="noStrike" kern="1200" baseline="0" dirty="0">
                <a:solidFill>
                  <a:schemeClr val="tx1"/>
                </a:solidFill>
                <a:latin typeface="+mn-lt"/>
                <a:ea typeface="MS PGothic" pitchFamily="34" charset="-128"/>
                <a:cs typeface="ＭＳ Ｐゴシック" charset="0"/>
              </a:rPr>
              <a:t>2. </a:t>
            </a:r>
            <a:r>
              <a:rPr lang="en-GB" sz="1200" b="0" i="1" u="none" strike="noStrike" kern="1200" baseline="0" dirty="0">
                <a:solidFill>
                  <a:schemeClr val="tx1"/>
                </a:solidFill>
                <a:latin typeface="+mn-lt"/>
                <a:ea typeface="MS PGothic" pitchFamily="34" charset="-128"/>
                <a:cs typeface="ＭＳ Ｐゴシック" charset="0"/>
              </a:rPr>
              <a:t>a unit of account; and/or(3) a store of value, but does not have legal tender status in any jurisdiction. </a:t>
            </a:r>
          </a:p>
          <a:p>
            <a:endParaRPr lang="en-GB" sz="1200" b="0" i="1" u="none" strike="noStrike" kern="1200" baseline="0" dirty="0">
              <a:solidFill>
                <a:schemeClr val="tx1"/>
              </a:solidFill>
              <a:latin typeface="+mn-lt"/>
              <a:ea typeface="MS PGothic" pitchFamily="34" charset="-128"/>
              <a:cs typeface="ＭＳ Ｐゴシック" charset="0"/>
            </a:endParaRPr>
          </a:p>
          <a:p>
            <a:r>
              <a:rPr lang="en-GB" sz="1200" b="0" i="0" u="none" strike="noStrike" kern="1200" baseline="0" dirty="0">
                <a:solidFill>
                  <a:schemeClr val="tx1"/>
                </a:solidFill>
                <a:latin typeface="+mn-lt"/>
                <a:ea typeface="MS PGothic" pitchFamily="34" charset="-128"/>
                <a:cs typeface="ＭＳ Ｐゴシック" charset="0"/>
              </a:rPr>
              <a:t>According to FATF, </a:t>
            </a:r>
            <a:r>
              <a:rPr lang="en-GB" sz="1200" b="0" i="1" u="none" strike="noStrike" kern="1200" baseline="0" dirty="0">
                <a:solidFill>
                  <a:schemeClr val="tx1"/>
                </a:solidFill>
                <a:latin typeface="+mn-lt"/>
                <a:ea typeface="MS PGothic" pitchFamily="34" charset="-128"/>
                <a:cs typeface="ＭＳ Ｐゴシック" charset="0"/>
              </a:rPr>
              <a:t>Digital currency can mean a digital representation of either virtual currency (non-fiat) or e-money (fiat). </a:t>
            </a:r>
            <a:r>
              <a:rPr lang="en-GB" sz="1200" b="0" i="0" u="none" strike="noStrike" kern="1200" baseline="0" dirty="0">
                <a:solidFill>
                  <a:schemeClr val="tx1"/>
                </a:solidFill>
                <a:latin typeface="+mn-lt"/>
                <a:ea typeface="MS PGothic" pitchFamily="34" charset="-128"/>
                <a:cs typeface="ＭＳ Ｐゴシック" charset="0"/>
              </a:rPr>
              <a:t>The term digital currency provides a term by which it is possible to refer to digital representations of both fiat and non-fiat currencies. </a:t>
            </a:r>
          </a:p>
          <a:p>
            <a:pPr marL="0" indent="0" algn="just">
              <a:lnSpc>
                <a:spcPct val="150000"/>
              </a:lnSpc>
              <a:spcBef>
                <a:spcPts val="0"/>
              </a:spcBef>
              <a:buNone/>
            </a:pPr>
            <a:endParaRPr lang="en-US" b="0" baseline="0" noProof="0" dirty="0"/>
          </a:p>
          <a:p>
            <a:pPr marL="0" indent="0" algn="just">
              <a:lnSpc>
                <a:spcPct val="150000"/>
              </a:lnSpc>
              <a:spcBef>
                <a:spcPts val="0"/>
              </a:spcBef>
              <a:buNone/>
            </a:pPr>
            <a:r>
              <a:rPr lang="en-US" b="0" baseline="0" noProof="0" dirty="0"/>
              <a:t>A crypto currency is a</a:t>
            </a:r>
            <a:r>
              <a:rPr lang="en-US" b="0" noProof="0" dirty="0"/>
              <a:t> digital currency in which encryption techniques are used to regulate the generation of units of currency and verify the transfer of funds, operating independently of a central bank. Crypto currencies are a subset of alternative currencies, or specifically of digital currencies.</a:t>
            </a:r>
          </a:p>
          <a:p>
            <a:pPr marL="0" indent="0" algn="just">
              <a:lnSpc>
                <a:spcPct val="150000"/>
              </a:lnSpc>
              <a:spcBef>
                <a:spcPts val="0"/>
              </a:spcBef>
              <a:buNone/>
            </a:pPr>
            <a:endParaRPr lang="en-US" b="0" noProof="0" dirty="0"/>
          </a:p>
          <a:p>
            <a:r>
              <a:rPr lang="en-US" sz="1200" kern="1200" dirty="0">
                <a:solidFill>
                  <a:schemeClr val="tx1"/>
                </a:solidFill>
                <a:effectLst/>
                <a:latin typeface="+mn-lt"/>
                <a:ea typeface="MS PGothic" pitchFamily="34" charset="-128"/>
                <a:cs typeface="ＭＳ Ｐゴシック" charset="0"/>
              </a:rPr>
              <a:t>Definition given by the European Court of Justice: “49. Transactions involving non-traditional currencies, that is to say, currencies other than those that are legal tender in one or more</a:t>
            </a: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en-US" baseline="0" noProof="0" dirty="0"/>
              <a:t>There are almost 6400 different crypto currencies (08/2020). A nice overview can be found here: http://coinmarketcap.com/all/views/all/ </a:t>
            </a:r>
          </a:p>
          <a:p>
            <a:endParaRPr lang="en-US" baseline="0" noProof="0" dirty="0"/>
          </a:p>
          <a:p>
            <a:r>
              <a:rPr lang="en-US" baseline="0" noProof="0" dirty="0"/>
              <a:t>The by far most important and most well-known crypto currency is Bitcoin which was invented in late 2008 by „Satoshi Nakamoto“. However, it is important to know that there are also other crypto currencies as well. Some of them were created because Bitcoin became too „heavy“ – meaning that it is not really handy to pay transactions. Others were created to overcome weaknesses of Bitcoin, e.g. DASH (the X11 Logo; formerly known as </a:t>
            </a:r>
            <a:r>
              <a:rPr lang="en-US" baseline="0" noProof="0" dirty="0" err="1"/>
              <a:t>Darkcoin</a:t>
            </a:r>
            <a:r>
              <a:rPr lang="en-US" baseline="0" noProof="0" dirty="0"/>
              <a:t>) to allow fully anonymous transactions or Litecoin to allow faster transactions as well as smaller transactions. </a:t>
            </a:r>
          </a:p>
          <a:p>
            <a:endParaRPr lang="en-US" baseline="0" noProof="0" dirty="0"/>
          </a:p>
          <a:p>
            <a:r>
              <a:rPr lang="en-US" baseline="0" noProof="0" dirty="0"/>
              <a:t>Most of the currency are based on the same approach: A peer-to-peer network to mine coin and validate transactions and a pre-defined, limited supply of the currency.</a:t>
            </a:r>
          </a:p>
          <a:p>
            <a:endParaRPr lang="en-US" baseline="0" noProof="0" dirty="0"/>
          </a:p>
          <a:p>
            <a:r>
              <a:rPr lang="en-US" baseline="0" noProof="0" dirty="0"/>
              <a:t>Here are some explanations for vocabulary that is frequently used when talking about crypto currencies:</a:t>
            </a:r>
          </a:p>
          <a:p>
            <a:endParaRPr lang="en-US" baseline="0" noProof="0" dirty="0"/>
          </a:p>
          <a:p>
            <a:r>
              <a:rPr lang="en-US" baseline="0" noProof="0" dirty="0"/>
              <a:t>The Wallet: A wallet is loosely the equivalent of a physical wallet on a crypto currency network. The wallet actually contains the owner‘s private keys which allow him to spend coins allocated to his address in the block chain.</a:t>
            </a:r>
          </a:p>
          <a:p>
            <a:endParaRPr lang="en-US" baseline="0" noProof="0" dirty="0"/>
          </a:p>
          <a:p>
            <a:r>
              <a:rPr lang="en-US" baseline="0" noProof="0" dirty="0"/>
              <a:t>The Miner: Mining is the process of making computer hardware do mathematical calculations for the crypto currency network to confirm transactions.</a:t>
            </a:r>
          </a:p>
          <a:p>
            <a:endParaRPr lang="en-US" baseline="0" noProof="0" dirty="0"/>
          </a:p>
          <a:p>
            <a:r>
              <a:rPr lang="en-US" baseline="0" noProof="0" dirty="0"/>
              <a:t>The block chain: The block chain is a public record of all transactions in the network of the crypto currency. They are stored in chronological order. The block chain is shared between all users of that network and is used to verify the balance of wallet addresses.</a:t>
            </a:r>
          </a:p>
          <a:p>
            <a:endParaRPr lang="en-US" baseline="0" noProof="0" dirty="0"/>
          </a:p>
          <a:p>
            <a:r>
              <a:rPr lang="en-US" baseline="0" noProof="0" dirty="0"/>
              <a:t>The private key: The private key is a secret piece of data that proves your right to spend coins from a specific wallet address through a cryptographic signature. Each wallet address has its own unique private key.</a:t>
            </a:r>
          </a:p>
          <a:p>
            <a:endParaRPr lang="en-US"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40349630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is going to be split into 5 parts to provide natural breaks.</a:t>
            </a:r>
          </a:p>
          <a:p>
            <a:r>
              <a:rPr lang="en-GB" sz="3600" dirty="0"/>
              <a:t>Idea is to describe what a computer is – or a device capable of connecting to the internet which all have similarities</a:t>
            </a:r>
          </a:p>
          <a:p>
            <a:r>
              <a:rPr lang="en-GB" sz="3600" dirty="0"/>
              <a:t>The to describe what the internet is and how it works</a:t>
            </a:r>
          </a:p>
          <a:p>
            <a:r>
              <a:rPr lang="en-GB" sz="3600" dirty="0"/>
              <a:t>And then to look at how that computer connects to the internet</a:t>
            </a:r>
          </a:p>
          <a:p>
            <a:r>
              <a:rPr lang="en-GB" sz="3600" dirty="0"/>
              <a:t>And then look at what is out on the internet itself</a:t>
            </a:r>
          </a:p>
        </p:txBody>
      </p:sp>
    </p:spTree>
    <p:extLst>
      <p:ext uri="{BB962C8B-B14F-4D97-AF65-F5344CB8AC3E}">
        <p14:creationId xmlns:p14="http://schemas.microsoft.com/office/powerpoint/2010/main" val="199754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Schematic of the components of a computer system</a:t>
            </a:r>
          </a:p>
          <a:p>
            <a:endParaRPr lang="en-GB" dirty="0"/>
          </a:p>
          <a:p>
            <a:r>
              <a:rPr lang="en-GB" dirty="0"/>
              <a:t>Casing, Power, Processor, RAM, Graphics, HDD storage, Network card to call out/receive, data cables &amp; other connection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 repeat of the opening slide – but we need to emphasise that each of these devices has commonality with the concepts shown previously in this section - they just look different in each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09/10/2020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09/10/2020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09/10/2020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4135343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tiff"/><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tiff"/><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png"/><Relationship Id="rId7"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49.tif"/><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tif"/><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 Id="rId9"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openxmlformats.org/officeDocument/2006/relationships/image" Target="../media/image67.png"/><Relationship Id="rId4" Type="http://schemas.openxmlformats.org/officeDocument/2006/relationships/image" Target="../media/image69.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jpeg"/></Relationships>
</file>

<file path=ppt/slides/_rels/slide44.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hyperlink" Target="http://www.sitename.com/about.html"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78.png"/></Relationships>
</file>

<file path=ppt/slides/_rels/slide4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82.png"/></Relationships>
</file>

<file path=ppt/slides/_rels/slide5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5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91.png"/></Relationships>
</file>

<file path=ppt/slides/_rels/slide5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97.png"/><Relationship Id="rId4" Type="http://schemas.openxmlformats.org/officeDocument/2006/relationships/image" Target="../media/image9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99.png"/></Relationships>
</file>

<file path=ppt/slides/_rels/slide6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62.xml"/><Relationship Id="rId1" Type="http://schemas.openxmlformats.org/officeDocument/2006/relationships/slideLayout" Target="../slideLayouts/slideLayout12.xml"/><Relationship Id="rId5" Type="http://schemas.openxmlformats.org/officeDocument/2006/relationships/image" Target="../media/image108.png"/><Relationship Id="rId4"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8" Type="http://schemas.openxmlformats.org/officeDocument/2006/relationships/image" Target="../media/image113.jpeg"/><Relationship Id="rId3" Type="http://schemas.openxmlformats.org/officeDocument/2006/relationships/image" Target="../media/image110.png"/><Relationship Id="rId7" Type="http://schemas.openxmlformats.org/officeDocument/2006/relationships/image" Target="../media/image112.png"/><Relationship Id="rId2" Type="http://schemas.openxmlformats.org/officeDocument/2006/relationships/notesSlide" Target="../notesSlides/notesSlide64.xml"/><Relationship Id="rId1" Type="http://schemas.openxmlformats.org/officeDocument/2006/relationships/slideLayout" Target="../slideLayouts/slideLayout1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11.png"/><Relationship Id="rId9" Type="http://schemas.openxmlformats.org/officeDocument/2006/relationships/image" Target="../media/image114.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116.gif"/><Relationship Id="rId7" Type="http://schemas.openxmlformats.org/officeDocument/2006/relationships/image" Target="../media/image120.png"/><Relationship Id="rId2" Type="http://schemas.openxmlformats.org/officeDocument/2006/relationships/notesSlide" Target="../notesSlides/notesSlide69.xml"/><Relationship Id="rId1" Type="http://schemas.openxmlformats.org/officeDocument/2006/relationships/slideLayout" Target="../slideLayouts/slideLayout12.xml"/><Relationship Id="rId6" Type="http://schemas.openxmlformats.org/officeDocument/2006/relationships/image" Target="../media/image119.jpeg"/><Relationship Id="rId5" Type="http://schemas.openxmlformats.org/officeDocument/2006/relationships/image" Target="../media/image118.png"/><Relationship Id="rId4" Type="http://schemas.openxmlformats.org/officeDocument/2006/relationships/image" Target="../media/image117.png"/></Relationships>
</file>

<file path=ppt/slides/_rels/slide7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0.xml"/><Relationship Id="rId1" Type="http://schemas.openxmlformats.org/officeDocument/2006/relationships/slideLayout" Target="../slideLayouts/slideLayout12.xml"/><Relationship Id="rId4" Type="http://schemas.openxmlformats.org/officeDocument/2006/relationships/image" Target="../media/image122.png"/></Relationships>
</file>

<file path=ppt/slides/_rels/slide7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71.xml"/><Relationship Id="rId1" Type="http://schemas.openxmlformats.org/officeDocument/2006/relationships/slideLayout" Target="../slideLayouts/slideLayout12.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image" Target="../media/image123.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3.xml"/><Relationship Id="rId1" Type="http://schemas.openxmlformats.org/officeDocument/2006/relationships/slideLayout" Target="../slideLayouts/slideLayout12.xml"/><Relationship Id="rId4" Type="http://schemas.openxmlformats.org/officeDocument/2006/relationships/image" Target="../media/image12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4.xml"/><Relationship Id="rId1" Type="http://schemas.openxmlformats.org/officeDocument/2006/relationships/slideLayout" Target="../slideLayouts/slideLayout12.xml"/><Relationship Id="rId5" Type="http://schemas.openxmlformats.org/officeDocument/2006/relationships/image" Target="../media/image130.png"/><Relationship Id="rId4" Type="http://schemas.openxmlformats.org/officeDocument/2006/relationships/image" Target="../media/image129.png"/></Relationships>
</file>

<file path=ppt/slides/_rels/slide81.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png"/><Relationship Id="rId7" Type="http://schemas.openxmlformats.org/officeDocument/2006/relationships/image" Target="../media/image135.png"/><Relationship Id="rId2" Type="http://schemas.openxmlformats.org/officeDocument/2006/relationships/notesSlide" Target="../notesSlides/notesSlide75.xml"/><Relationship Id="rId1" Type="http://schemas.openxmlformats.org/officeDocument/2006/relationships/slideLayout" Target="../slideLayouts/slideLayout12.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0" Type="http://schemas.openxmlformats.org/officeDocument/2006/relationships/image" Target="../media/image138.png"/><Relationship Id="rId4" Type="http://schemas.openxmlformats.org/officeDocument/2006/relationships/image" Target="../media/image132.png"/><Relationship Id="rId9" Type="http://schemas.openxmlformats.org/officeDocument/2006/relationships/image" Target="../media/image137.png"/></Relationships>
</file>

<file path=ppt/slides/_rels/slide8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1.jpeg"/><Relationship Id="rId7" Type="http://schemas.openxmlformats.org/officeDocument/2006/relationships/image" Target="../media/image145.png"/><Relationship Id="rId2" Type="http://schemas.openxmlformats.org/officeDocument/2006/relationships/notesSlide" Target="../notesSlides/notesSlide77.xml"/><Relationship Id="rId1" Type="http://schemas.openxmlformats.org/officeDocument/2006/relationships/slideLayout" Target="../slideLayouts/slideLayout12.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jpeg"/><Relationship Id="rId9" Type="http://schemas.openxmlformats.org/officeDocument/2006/relationships/image" Target="../media/image147.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mn-lt"/>
              </a:rPr>
              <a:t>Session 1.4</a:t>
            </a:r>
          </a:p>
          <a:p>
            <a:pPr algn="ctr" eaLnBrk="1" hangingPunct="1">
              <a:spcBef>
                <a:spcPct val="0"/>
              </a:spcBef>
              <a:buFontTx/>
              <a:buNone/>
            </a:pPr>
            <a:r>
              <a:rPr lang="en-GB" altLang="en-US" sz="3600" b="1" dirty="0">
                <a:latin typeface="+mn-lt"/>
              </a:rPr>
              <a:t>Computer &amp; Internet Basics</a:t>
            </a:r>
          </a:p>
          <a:p>
            <a:pPr algn="ctr">
              <a:spcBef>
                <a:spcPct val="0"/>
              </a:spcBef>
              <a:buNone/>
            </a:pPr>
            <a:r>
              <a:rPr lang="en-GB" altLang="en-US" sz="2800" b="1" dirty="0">
                <a:solidFill>
                  <a:srgbClr val="FF0000"/>
                </a:solidFill>
                <a:latin typeface="Verdana" panose="020B0604030504040204" pitchFamily="34" charset="0"/>
              </a:rPr>
              <a:t>(Online Version)</a:t>
            </a:r>
            <a:endParaRPr lang="en-GB" altLang="en-US" sz="28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Council of Europe</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200" b="1" dirty="0">
                <a:solidFill>
                  <a:srgbClr val="2F618F"/>
                </a:solidFill>
                <a:latin typeface="+mn-lt"/>
              </a:rPr>
              <a:t>email</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mn-lt"/>
              </a:rPr>
              <a:t>Introductory Judicial Training Course on Cybercrime and Electronic Evidence</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Evidence sources in devices</a:t>
            </a:r>
            <a:endParaRPr lang="en-GB" sz="2000" dirty="0">
              <a:solidFill>
                <a:schemeClr val="bg1"/>
              </a:solidFill>
              <a:latin typeface="Verdana" charset="0"/>
              <a:cs typeface="Verdana" charset="0"/>
            </a:endParaRP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Disks</a:t>
            </a:r>
          </a:p>
        </p:txBody>
      </p:sp>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Removeable storage</a:t>
            </a:r>
          </a:p>
        </p:txBody>
      </p:sp>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en-GB" sz="2400" dirty="0">
                <a:solidFill>
                  <a:schemeClr val="bg1"/>
                </a:solidFill>
                <a:latin typeface="+mj-lt"/>
              </a:rPr>
              <a:t>Memory</a:t>
            </a:r>
          </a:p>
        </p:txBody>
      </p:sp>
    </p:spTree>
    <p:extLst>
      <p:ext uri="{BB962C8B-B14F-4D97-AF65-F5344CB8AC3E}">
        <p14:creationId xmlns:p14="http://schemas.microsoft.com/office/powerpoint/2010/main" val="4027469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Disks </a:t>
            </a:r>
            <a:endParaRPr lang="en-GB" sz="2000" dirty="0">
              <a:solidFill>
                <a:schemeClr val="bg1"/>
              </a:solidFill>
              <a:latin typeface="Verdana" charset="0"/>
              <a:cs typeface="Verdana" charset="0"/>
            </a:endParaRP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lstStyle/>
          <a:p>
            <a:r>
              <a:rPr lang="en-GB" dirty="0"/>
              <a:t>Normally one - but can be multiple (servers, CCTV, etc)</a:t>
            </a:r>
          </a:p>
          <a:p>
            <a:pPr lvl="1"/>
            <a:r>
              <a:rPr lang="en-GB" dirty="0"/>
              <a:t>Spinning disks or solid state disks</a:t>
            </a:r>
          </a:p>
          <a:p>
            <a:pPr lvl="1"/>
            <a:endParaRPr lang="en-GB" dirty="0"/>
          </a:p>
          <a:p>
            <a:r>
              <a:rPr lang="en-GB" dirty="0"/>
              <a:t>Some modern devices have non-removeable storage</a:t>
            </a:r>
          </a:p>
          <a:p>
            <a:pPr lvl="1"/>
            <a:r>
              <a:rPr lang="en-GB" dirty="0"/>
              <a:t>Giving added complication to investigators</a:t>
            </a:r>
          </a:p>
          <a:p>
            <a:pPr lvl="1"/>
            <a:endParaRPr lang="en-GB" dirty="0"/>
          </a:p>
          <a:p>
            <a:r>
              <a:rPr lang="en-GB" dirty="0"/>
              <a:t>IDE, SATA, mSATA, M.2 &amp; U.2 formats</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Removeable storage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en-GB" dirty="0"/>
              <a:t>CD/DVD technology still seen but diminishing</a:t>
            </a:r>
          </a:p>
          <a:p>
            <a:endParaRPr lang="en-GB" dirty="0"/>
          </a:p>
          <a:p>
            <a:r>
              <a:rPr lang="en-GB" dirty="0"/>
              <a:t>USB devices</a:t>
            </a:r>
          </a:p>
          <a:p>
            <a:pPr lvl="1"/>
            <a:r>
              <a:rPr lang="en-GB" dirty="0"/>
              <a:t>External hard drives</a:t>
            </a:r>
          </a:p>
          <a:p>
            <a:pPr lvl="1"/>
            <a:r>
              <a:rPr lang="en-GB" dirty="0"/>
              <a:t>‘Thumb’ drives</a:t>
            </a:r>
          </a:p>
          <a:p>
            <a:endParaRPr lang="en-GB" dirty="0"/>
          </a:p>
          <a:p>
            <a:r>
              <a:rPr lang="en-GB" dirty="0"/>
              <a:t>SD &amp; MicroSD media cards</a:t>
            </a:r>
          </a:p>
          <a:p>
            <a:pPr lvl="1"/>
            <a:r>
              <a:rPr lang="en-GB" dirty="0"/>
              <a:t>Likely cameras &amp; phones</a:t>
            </a: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Computing devices/computer systems</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en-US" sz="1200" dirty="0">
                <a:latin typeface="Tahoma" pitchFamily="34" charset="0"/>
              </a:rPr>
              <a:t>Digital Cameras</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Drones</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en-US" sz="1200" dirty="0"/>
              <a:t>GPS</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Wearables</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VR Glasses</a:t>
            </a:r>
          </a:p>
        </p:txBody>
      </p:sp>
    </p:spTree>
    <p:extLst>
      <p:ext uri="{BB962C8B-B14F-4D97-AF65-F5344CB8AC3E}">
        <p14:creationId xmlns:p14="http://schemas.microsoft.com/office/powerpoint/2010/main" val="688147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Frankie </a:t>
            </a:r>
            <a:r>
              <a:rPr lang="en-GB" sz="2400" b="1" dirty="0">
                <a:solidFill>
                  <a:schemeClr val="tx1">
                    <a:lumMod val="65000"/>
                    <a:lumOff val="35000"/>
                  </a:schemeClr>
                </a:solidFill>
                <a:latin typeface="+mj-lt"/>
              </a:rPr>
              <a:t>IS</a:t>
            </a:r>
            <a:r>
              <a:rPr lang="en-GB" sz="2400" dirty="0">
                <a:solidFill>
                  <a:schemeClr val="tx1">
                    <a:lumMod val="65000"/>
                    <a:lumOff val="35000"/>
                  </a:schemeClr>
                </a:solidFill>
                <a:latin typeface="+mj-lt"/>
              </a:rPr>
              <a:t> a computer system</a:t>
            </a: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en-GB" sz="2400" dirty="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Telematic unit which stores …..</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en-GB" sz="2400" dirty="0">
                <a:solidFill>
                  <a:schemeClr val="bg1"/>
                </a:solidFill>
                <a:latin typeface="+mj-lt"/>
              </a:rPr>
              <a:t>eMMC memory chip</a:t>
            </a: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Software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en-GB" dirty="0"/>
              <a:t>Operating system</a:t>
            </a:r>
          </a:p>
          <a:p>
            <a:pPr lvl="1"/>
            <a:r>
              <a:rPr lang="en-GB" dirty="0"/>
              <a:t>Windows, Mac, Linux, iOS, Android</a:t>
            </a:r>
          </a:p>
          <a:p>
            <a:pPr lvl="1"/>
            <a:r>
              <a:rPr lang="en-GB" dirty="0"/>
              <a:t>Allows hardware to communicate with the installed software</a:t>
            </a:r>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July 2020</a:t>
            </a:r>
          </a:p>
        </p:txBody>
      </p:sp>
    </p:spTree>
    <p:extLst>
      <p:ext uri="{BB962C8B-B14F-4D97-AF65-F5344CB8AC3E}">
        <p14:creationId xmlns:p14="http://schemas.microsoft.com/office/powerpoint/2010/main" val="80615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Software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dirty="0"/>
          </a:p>
          <a:p>
            <a:r>
              <a:rPr lang="en-GB" dirty="0"/>
              <a:t>Other software</a:t>
            </a:r>
          </a:p>
          <a:p>
            <a:pPr lvl="1"/>
            <a:r>
              <a:rPr lang="en-GB" dirty="0"/>
              <a:t>Productivity – office suites</a:t>
            </a:r>
          </a:p>
          <a:p>
            <a:pPr lvl="1"/>
            <a:endParaRPr lang="en-GB" dirty="0"/>
          </a:p>
          <a:p>
            <a:pPr lvl="1"/>
            <a:r>
              <a:rPr lang="en-GB" dirty="0"/>
              <a:t>Readers &amp; Viewers</a:t>
            </a:r>
          </a:p>
          <a:p>
            <a:pPr lvl="1"/>
            <a:endParaRPr lang="en-GB" dirty="0"/>
          </a:p>
          <a:p>
            <a:pPr lvl="1"/>
            <a:r>
              <a:rPr lang="en-GB" dirty="0"/>
              <a:t>Archive tools</a:t>
            </a:r>
          </a:p>
          <a:p>
            <a:pPr lvl="1"/>
            <a:endParaRPr lang="en-GB" dirty="0"/>
          </a:p>
          <a:p>
            <a:pPr lvl="1"/>
            <a:r>
              <a:rPr lang="en-GB" dirty="0"/>
              <a:t>Browsers</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Virtual machines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endParaRPr lang="en-GB" dirty="0"/>
          </a:p>
          <a:p>
            <a:pPr marL="0" indent="0">
              <a:buNone/>
            </a:pPr>
            <a:r>
              <a:rPr lang="en-GB" dirty="0"/>
              <a:t>Very common to encounter</a:t>
            </a:r>
          </a:p>
          <a:p>
            <a:r>
              <a:rPr lang="en-GB" dirty="0"/>
              <a:t>Especially in business &amp; crime!</a:t>
            </a:r>
          </a:p>
          <a:p>
            <a:r>
              <a:rPr lang="en-GB" dirty="0"/>
              <a:t>Ability to run a </a:t>
            </a:r>
            <a:r>
              <a:rPr lang="en-GB" b="1" dirty="0">
                <a:solidFill>
                  <a:srgbClr val="0070C0"/>
                </a:solidFill>
              </a:rPr>
              <a:t>‘Guest’ </a:t>
            </a:r>
            <a:r>
              <a:rPr lang="en-GB" dirty="0"/>
              <a:t>operating system within your </a:t>
            </a:r>
            <a:r>
              <a:rPr lang="en-GB" b="1" dirty="0">
                <a:solidFill>
                  <a:srgbClr val="0070C0"/>
                </a:solidFill>
              </a:rPr>
              <a:t>‘Host’ </a:t>
            </a:r>
            <a:r>
              <a:rPr lang="en-GB" dirty="0"/>
              <a:t>operating system</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From which of the following would we </a:t>
            </a:r>
            <a:r>
              <a:rPr lang="en-GB" sz="2400" b="1" dirty="0">
                <a:solidFill>
                  <a:srgbClr val="FF0000"/>
                </a:solidFill>
                <a:latin typeface="+mj-lt"/>
              </a:rPr>
              <a:t>most likely </a:t>
            </a:r>
            <a:r>
              <a:rPr lang="en-GB" sz="2400" dirty="0">
                <a:solidFill>
                  <a:schemeClr val="tx1">
                    <a:lumMod val="65000"/>
                    <a:lumOff val="35000"/>
                  </a:schemeClr>
                </a:solidFill>
                <a:latin typeface="+mj-lt"/>
              </a:rPr>
              <a:t>expect to recover useful electronic evidence created by a suspect?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C</a:t>
            </a:r>
          </a:p>
          <a:p>
            <a:pPr algn="ctr"/>
            <a:endParaRPr lang="en-GB" sz="2400" dirty="0">
              <a:solidFill>
                <a:schemeClr val="bg1"/>
              </a:solidFill>
              <a:latin typeface="+mj-lt"/>
            </a:endParaRPr>
          </a:p>
          <a:p>
            <a:pPr algn="ctr"/>
            <a:r>
              <a:rPr lang="en-GB" sz="2400" dirty="0">
                <a:solidFill>
                  <a:schemeClr val="bg1"/>
                </a:solidFill>
                <a:latin typeface="+mj-lt"/>
              </a:rPr>
              <a:t>The hard drive is the main storage area for files in a computer or laptop and so would most likely contain electronic evidence.</a:t>
            </a:r>
          </a:p>
          <a:p>
            <a:pPr algn="ctr"/>
            <a:r>
              <a:rPr lang="en-GB" sz="2400" dirty="0">
                <a:solidFill>
                  <a:schemeClr val="bg1"/>
                </a:solidFill>
                <a:latin typeface="+mj-lt"/>
              </a:rPr>
              <a:t>Network cards, processors &amp; graphics cards are unlikely to provide much which is useful.</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A network card inside a laptop</a:t>
            </a:r>
          </a:p>
          <a:p>
            <a:pPr marL="1828800" lvl="3" indent="-457200">
              <a:buAutoNum type="alphaUcPeriod"/>
            </a:pPr>
            <a:r>
              <a:rPr lang="en-GB" sz="2400" dirty="0">
                <a:solidFill>
                  <a:schemeClr val="bg1"/>
                </a:solidFill>
                <a:latin typeface="+mj-lt"/>
              </a:rPr>
              <a:t>A processor inside a mobile device</a:t>
            </a:r>
          </a:p>
          <a:p>
            <a:pPr marL="1828800" lvl="3" indent="-457200">
              <a:buAutoNum type="alphaUcPeriod"/>
            </a:pPr>
            <a:r>
              <a:rPr lang="en-GB" sz="2400" dirty="0">
                <a:solidFill>
                  <a:schemeClr val="bg1"/>
                </a:solidFill>
                <a:latin typeface="+mj-lt"/>
              </a:rPr>
              <a:t>A hard disk drive inside a laptop</a:t>
            </a:r>
          </a:p>
          <a:p>
            <a:pPr marL="1828800" lvl="3" indent="-457200">
              <a:buAutoNum type="alphaUcPeriod"/>
            </a:pPr>
            <a:r>
              <a:rPr lang="en-GB" sz="2400" dirty="0">
                <a:solidFill>
                  <a:schemeClr val="bg1"/>
                </a:solidFill>
                <a:latin typeface="+mj-lt"/>
              </a:rPr>
              <a:t>The graphics card in a desktop computer</a:t>
            </a:r>
          </a:p>
        </p:txBody>
      </p:sp>
    </p:spTree>
    <p:extLst>
      <p:ext uri="{BB962C8B-B14F-4D97-AF65-F5344CB8AC3E}">
        <p14:creationId xmlns:p14="http://schemas.microsoft.com/office/powerpoint/2010/main" val="113199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contents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en-GB" dirty="0">
                <a:ea typeface="Verdana" panose="020B0604030504040204" pitchFamily="34" charset="0"/>
              </a:rPr>
              <a:t>Computer parts &amp; functions</a:t>
            </a:r>
          </a:p>
          <a:p>
            <a:pPr marL="514350" indent="-514350">
              <a:lnSpc>
                <a:spcPct val="150000"/>
              </a:lnSpc>
              <a:buFont typeface="+mj-lt"/>
              <a:buAutoNum type="arabicPeriod"/>
            </a:pPr>
            <a:r>
              <a:rPr lang="en-GB" dirty="0">
                <a:ea typeface="Verdana" panose="020B0604030504040204" pitchFamily="34" charset="0"/>
              </a:rPr>
              <a:t>Internet parts &amp; how it came to be</a:t>
            </a:r>
          </a:p>
          <a:p>
            <a:pPr marL="514350" indent="-514350">
              <a:lnSpc>
                <a:spcPct val="150000"/>
              </a:lnSpc>
              <a:buFont typeface="+mj-lt"/>
              <a:buAutoNum type="arabicPeriod"/>
            </a:pPr>
            <a:r>
              <a:rPr lang="en-GB" dirty="0">
                <a:ea typeface="Verdana" panose="020B0604030504040204" pitchFamily="34" charset="0"/>
              </a:rPr>
              <a:t>Connecting to the internet</a:t>
            </a:r>
          </a:p>
          <a:p>
            <a:pPr marL="514350" indent="-514350">
              <a:lnSpc>
                <a:spcPct val="150000"/>
              </a:lnSpc>
              <a:buFont typeface="+mj-lt"/>
              <a:buAutoNum type="arabicPeriod"/>
            </a:pPr>
            <a:r>
              <a:rPr lang="en-GB" dirty="0">
                <a:ea typeface="Verdana" panose="020B0604030504040204" pitchFamily="34" charset="0"/>
              </a:rPr>
              <a:t>Internet services &amp; applications</a:t>
            </a:r>
          </a:p>
          <a:p>
            <a:pPr marL="514350" indent="-514350">
              <a:lnSpc>
                <a:spcPct val="150000"/>
              </a:lnSpc>
              <a:buFont typeface="+mj-lt"/>
              <a:buAutoNum type="arabicPeriod"/>
            </a:pPr>
            <a:r>
              <a:rPr lang="en-GB" dirty="0">
                <a:ea typeface="Verdana" panose="020B0604030504040204" pitchFamily="34" charset="0"/>
              </a:rPr>
              <a:t>Deep web, anonymity &amp; the Dark Web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internet parts &amp; how it came to be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buNone/>
            </a:pPr>
            <a:r>
              <a:rPr lang="en-GB" dirty="0"/>
              <a:t>Network terminology</a:t>
            </a:r>
          </a:p>
          <a:p>
            <a:r>
              <a:rPr lang="en-GB" sz="2400" b="1" dirty="0">
                <a:solidFill>
                  <a:srgbClr val="0070C0"/>
                </a:solidFill>
              </a:rPr>
              <a:t>IP Address </a:t>
            </a:r>
            <a:r>
              <a:rPr lang="en-GB" sz="2400" dirty="0"/>
              <a:t>– unique identifier on a network *</a:t>
            </a:r>
          </a:p>
          <a:p>
            <a:r>
              <a:rPr lang="en-GB" sz="2400" b="1" dirty="0">
                <a:solidFill>
                  <a:srgbClr val="0070C0"/>
                </a:solidFill>
              </a:rPr>
              <a:t>Port</a:t>
            </a:r>
            <a:r>
              <a:rPr lang="en-GB" sz="2400" dirty="0"/>
              <a:t> – an endpoint for network communication</a:t>
            </a:r>
          </a:p>
          <a:p>
            <a:pPr lvl="1"/>
            <a:r>
              <a:rPr lang="en-GB" sz="2000" dirty="0"/>
              <a:t>Are virtual – don’t actually exist (65,536 of them)</a:t>
            </a:r>
          </a:p>
          <a:p>
            <a:pPr lvl="1"/>
            <a:r>
              <a:rPr lang="en-GB" sz="2000" dirty="0"/>
              <a:t>Allow different applications on the same computer to utilise network resources – e.g. </a:t>
            </a:r>
          </a:p>
          <a:p>
            <a:pPr lvl="2"/>
            <a:r>
              <a:rPr lang="en-GB" sz="1800" dirty="0"/>
              <a:t>Web browsing (HTTP)		Port 80</a:t>
            </a:r>
          </a:p>
          <a:p>
            <a:pPr lvl="2"/>
            <a:r>
              <a:rPr lang="en-GB" sz="1800" dirty="0"/>
              <a:t>Secure web browsing (HTTPS)	Port 443</a:t>
            </a:r>
          </a:p>
          <a:p>
            <a:pPr lvl="2"/>
            <a:r>
              <a:rPr lang="en-GB" sz="1800" dirty="0"/>
              <a:t>Simple mail (SMTP)		Port 25</a:t>
            </a:r>
          </a:p>
          <a:p>
            <a:r>
              <a:rPr lang="en-GB" sz="2400" dirty="0"/>
              <a:t>TCP </a:t>
            </a:r>
            <a:r>
              <a:rPr lang="en-GB" sz="2400" b="1" dirty="0">
                <a:solidFill>
                  <a:srgbClr val="0070C0"/>
                </a:solidFill>
              </a:rPr>
              <a:t>‘Socket’ </a:t>
            </a:r>
            <a:r>
              <a:rPr lang="en-GB" sz="2400" dirty="0"/>
              <a:t>– combination of IP address plus port</a:t>
            </a:r>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buNone/>
            </a:pPr>
            <a:r>
              <a:rPr lang="en-GB" dirty="0"/>
              <a:t>Network hardware</a:t>
            </a:r>
          </a:p>
          <a:p>
            <a:r>
              <a:rPr lang="en-GB" sz="2400" b="1" dirty="0">
                <a:solidFill>
                  <a:srgbClr val="0070C0"/>
                </a:solidFill>
              </a:rPr>
              <a:t>Server</a:t>
            </a:r>
            <a:endParaRPr lang="en-GB" dirty="0"/>
          </a:p>
          <a:p>
            <a:pPr lvl="1"/>
            <a:r>
              <a:rPr lang="en-GB" sz="2000" dirty="0"/>
              <a:t>Provides information or ‘services’ to other computers</a:t>
            </a:r>
          </a:p>
          <a:p>
            <a:r>
              <a:rPr lang="en-GB" sz="2400" b="1" dirty="0">
                <a:solidFill>
                  <a:srgbClr val="0070C0"/>
                </a:solidFill>
              </a:rPr>
              <a:t>Hub</a:t>
            </a:r>
            <a:endParaRPr lang="en-GB" dirty="0"/>
          </a:p>
          <a:p>
            <a:pPr lvl="1"/>
            <a:r>
              <a:rPr lang="en-GB" sz="2000" dirty="0"/>
              <a:t>Used to connect network devices together</a:t>
            </a:r>
          </a:p>
          <a:p>
            <a:r>
              <a:rPr lang="en-GB" sz="2400" b="1" dirty="0">
                <a:solidFill>
                  <a:srgbClr val="0070C0"/>
                </a:solidFill>
              </a:rPr>
              <a:t>Switch</a:t>
            </a:r>
            <a:endParaRPr lang="en-GB" dirty="0"/>
          </a:p>
          <a:p>
            <a:pPr lvl="1"/>
            <a:r>
              <a:rPr lang="en-GB" sz="2000" dirty="0"/>
              <a:t>Used to connect network devices together with some intelligence</a:t>
            </a:r>
          </a:p>
          <a:p>
            <a:r>
              <a:rPr lang="en-GB" sz="2400" b="1" dirty="0">
                <a:solidFill>
                  <a:srgbClr val="0070C0"/>
                </a:solidFill>
              </a:rPr>
              <a:t>Router</a:t>
            </a:r>
            <a:endParaRPr lang="en-GB" dirty="0"/>
          </a:p>
          <a:p>
            <a:pPr lvl="1"/>
            <a:r>
              <a:rPr lang="en-GB" sz="2000" dirty="0"/>
              <a:t>Used to determine the next network point a packet should be sent so has to be connected to 2 networks</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en-GB" dirty="0"/>
              <a:t>Networks generally have limitations</a:t>
            </a:r>
          </a:p>
          <a:p>
            <a:pPr lvl="1"/>
            <a:r>
              <a:rPr lang="en-GB" dirty="0"/>
              <a:t>Number of users, building infrastructure, geographical area, etc.</a:t>
            </a:r>
          </a:p>
          <a:p>
            <a:pPr lvl="1"/>
            <a:r>
              <a:rPr lang="en-GB" dirty="0"/>
              <a:t>Applies to ethernet or wireless</a:t>
            </a:r>
          </a:p>
          <a:p>
            <a:r>
              <a:rPr lang="en-GB" b="1" dirty="0">
                <a:solidFill>
                  <a:srgbClr val="0070C0"/>
                </a:solidFill>
              </a:rPr>
              <a:t>LAN</a:t>
            </a:r>
            <a:r>
              <a:rPr lang="en-GB" dirty="0"/>
              <a:t> – Local Area Network</a:t>
            </a:r>
          </a:p>
          <a:p>
            <a:pPr lvl="1"/>
            <a:r>
              <a:rPr lang="en-GB" dirty="0"/>
              <a:t>Your home, your office, a school</a:t>
            </a:r>
          </a:p>
          <a:p>
            <a:r>
              <a:rPr lang="en-GB" b="1" dirty="0">
                <a:solidFill>
                  <a:srgbClr val="0070C0"/>
                </a:solidFill>
              </a:rPr>
              <a:t>WAN</a:t>
            </a:r>
            <a:r>
              <a:rPr lang="en-GB" dirty="0"/>
              <a:t> – Wide Area Network</a:t>
            </a:r>
          </a:p>
          <a:p>
            <a:pPr lvl="1"/>
            <a:r>
              <a:rPr lang="en-GB" dirty="0"/>
              <a:t>Regional, national, international</a:t>
            </a:r>
          </a:p>
        </p:txBody>
      </p:sp>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a:solidFill>
                  <a:srgbClr val="FF0000"/>
                </a:solidFill>
              </a:rPr>
              <a:t>The Internet is a WAN</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basics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en-GB" dirty="0"/>
              <a:t>Networks</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716015" y="2060848"/>
            <a:ext cx="4427985" cy="1938992"/>
          </a:xfrm>
          <a:prstGeom prst="rect">
            <a:avLst/>
          </a:prstGeom>
          <a:solidFill>
            <a:sysClr val="windowText" lastClr="000000">
              <a:lumMod val="65000"/>
              <a:lumOff val="35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Traditional communications used circuit switched – a ’circuit’ was created for communication to be completed. </a:t>
            </a:r>
            <a:r>
              <a:rPr lang="en-GB" sz="2400" kern="0" dirty="0">
                <a:solidFill>
                  <a:prstClr val="white"/>
                </a:solidFill>
                <a:latin typeface="Calibri"/>
                <a:ea typeface="ＭＳ Ｐゴシック" pitchFamily="-107" charset="-128"/>
              </a:rPr>
              <a:t>Break the circuit – break the communication</a:t>
            </a: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 </a:t>
            </a:r>
          </a:p>
        </p:txBody>
      </p:sp>
      <p:sp>
        <p:nvSpPr>
          <p:cNvPr id="17" name="TextBox 16">
            <a:extLst>
              <a:ext uri="{FF2B5EF4-FFF2-40B4-BE49-F238E27FC236}">
                <a16:creationId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a:r>
              <a:rPr lang="en-GB" sz="2400" dirty="0">
                <a:solidFill>
                  <a:schemeClr val="tx1">
                    <a:lumMod val="65000"/>
                    <a:lumOff val="35000"/>
                  </a:schemeClr>
                </a:solidFill>
                <a:latin typeface="+mj-lt"/>
              </a:rPr>
              <a:t>The internet is a packet switched network – content is broken up &amp; makes it way to the destination</a:t>
            </a:r>
          </a:p>
          <a:p>
            <a:pPr algn="r"/>
            <a:r>
              <a:rPr lang="en-GB" sz="2400" dirty="0">
                <a:solidFill>
                  <a:schemeClr val="tx1">
                    <a:lumMod val="65000"/>
                    <a:lumOff val="35000"/>
                  </a:schemeClr>
                </a:solidFill>
                <a:latin typeface="+mj-lt"/>
              </a:rPr>
              <a:t>Any part fails, communication can still continue</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TCP/IP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en-GB" b="1" dirty="0">
                <a:solidFill>
                  <a:srgbClr val="0070C0"/>
                </a:solidFill>
              </a:rPr>
              <a:t>TCP – Transmission Control Protocol</a:t>
            </a:r>
          </a:p>
          <a:p>
            <a:pPr algn="just"/>
            <a:r>
              <a:rPr lang="en-GB" b="1" dirty="0">
                <a:solidFill>
                  <a:srgbClr val="0070C0"/>
                </a:solidFill>
              </a:rPr>
              <a:t>IP – Internet Protocol</a:t>
            </a:r>
          </a:p>
          <a:p>
            <a:pPr lvl="1" algn="just"/>
            <a:r>
              <a:rPr lang="en-GB" dirty="0"/>
              <a:t>There are others!</a:t>
            </a:r>
          </a:p>
          <a:p>
            <a:pPr algn="just"/>
            <a:r>
              <a:rPr lang="en-GB" dirty="0"/>
              <a:t>Together they specify how data is exchanged on a network providing the end-to-end communication, making them reliable</a:t>
            </a:r>
          </a:p>
          <a:p>
            <a:pPr algn="just"/>
            <a:r>
              <a:rPr lang="en-GB" b="1" dirty="0">
                <a:solidFill>
                  <a:srgbClr val="0070C0"/>
                </a:solidFill>
              </a:rPr>
              <a:t>TCP</a:t>
            </a:r>
            <a:r>
              <a:rPr lang="en-GB" dirty="0"/>
              <a:t> – creates channels, manages assembly &amp; disassembly of </a:t>
            </a:r>
            <a:r>
              <a:rPr lang="en-GB" b="1" dirty="0">
                <a:solidFill>
                  <a:srgbClr val="0070C0"/>
                </a:solidFill>
              </a:rPr>
              <a:t>packets </a:t>
            </a:r>
            <a:r>
              <a:rPr lang="en-GB" dirty="0"/>
              <a:t>at each end</a:t>
            </a:r>
          </a:p>
          <a:p>
            <a:pPr algn="just"/>
            <a:r>
              <a:rPr lang="en-GB" b="1" dirty="0">
                <a:solidFill>
                  <a:srgbClr val="0070C0"/>
                </a:solidFill>
              </a:rPr>
              <a:t>IP</a:t>
            </a:r>
            <a:r>
              <a:rPr lang="en-GB" dirty="0"/>
              <a:t> – defines how to address &amp; route each </a:t>
            </a:r>
            <a:r>
              <a:rPr lang="en-GB" b="1" dirty="0">
                <a:solidFill>
                  <a:srgbClr val="0070C0"/>
                </a:solidFill>
              </a:rPr>
              <a:t>packet</a:t>
            </a:r>
          </a:p>
        </p:txBody>
      </p:sp>
    </p:spTree>
    <p:extLst>
      <p:ext uri="{BB962C8B-B14F-4D97-AF65-F5344CB8AC3E}">
        <p14:creationId xmlns:p14="http://schemas.microsoft.com/office/powerpoint/2010/main" val="3603535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protocols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r>
              <a:rPr lang="en-GB" b="1" dirty="0">
                <a:solidFill>
                  <a:srgbClr val="0070C0"/>
                </a:solidFill>
              </a:rPr>
              <a:t>HTTP </a:t>
            </a:r>
            <a:r>
              <a:rPr lang="en-GB" dirty="0"/>
              <a:t>– Hypertext Transfer Protocol</a:t>
            </a:r>
          </a:p>
          <a:p>
            <a:r>
              <a:rPr lang="en-GB" b="1" dirty="0">
                <a:solidFill>
                  <a:srgbClr val="0070C0"/>
                </a:solidFill>
              </a:rPr>
              <a:t>HTTPS </a:t>
            </a:r>
            <a:r>
              <a:rPr lang="en-GB" dirty="0"/>
              <a:t>– Secure HTTP</a:t>
            </a:r>
          </a:p>
          <a:p>
            <a:r>
              <a:rPr lang="en-GB" b="1" dirty="0">
                <a:solidFill>
                  <a:srgbClr val="0070C0"/>
                </a:solidFill>
              </a:rPr>
              <a:t>SMTP </a:t>
            </a:r>
            <a:r>
              <a:rPr lang="en-GB" dirty="0"/>
              <a:t>– Simple Mail Transfer Protocol</a:t>
            </a:r>
          </a:p>
          <a:p>
            <a:r>
              <a:rPr lang="en-GB" b="1" dirty="0">
                <a:solidFill>
                  <a:srgbClr val="0070C0"/>
                </a:solidFill>
              </a:rPr>
              <a:t>FTP </a:t>
            </a:r>
            <a:r>
              <a:rPr lang="en-GB" dirty="0"/>
              <a:t>– File Transfer Protocol</a:t>
            </a:r>
          </a:p>
          <a:p>
            <a:r>
              <a:rPr lang="en-GB" b="1" dirty="0">
                <a:solidFill>
                  <a:srgbClr val="0070C0"/>
                </a:solidFill>
              </a:rPr>
              <a:t>NNTP </a:t>
            </a:r>
            <a:r>
              <a:rPr lang="en-GB" dirty="0"/>
              <a:t>– Network News Transfer Protocol</a:t>
            </a:r>
          </a:p>
          <a:p>
            <a:r>
              <a:rPr lang="en-GB" b="1" dirty="0">
                <a:solidFill>
                  <a:srgbClr val="0070C0"/>
                </a:solidFill>
              </a:rPr>
              <a:t>UDP </a:t>
            </a:r>
            <a:r>
              <a:rPr lang="en-GB" dirty="0"/>
              <a:t>– User Datagram Protocol</a:t>
            </a:r>
          </a:p>
          <a:p>
            <a:endParaRPr lang="en-GB" dirty="0"/>
          </a:p>
          <a:p>
            <a:r>
              <a:rPr lang="en-GB" dirty="0"/>
              <a:t>Remember – a ‘protocol’ is simply a set of rules that if followed, allow successful communication</a:t>
            </a:r>
          </a:p>
        </p:txBody>
      </p:sp>
    </p:spTree>
    <p:extLst>
      <p:ext uri="{BB962C8B-B14F-4D97-AF65-F5344CB8AC3E}">
        <p14:creationId xmlns:p14="http://schemas.microsoft.com/office/powerpoint/2010/main" val="3848957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en-GB" b="1" dirty="0">
                <a:solidFill>
                  <a:srgbClr val="0070C0"/>
                </a:solidFill>
              </a:rPr>
              <a:t>32-bit</a:t>
            </a:r>
            <a:r>
              <a:rPr lang="en-GB" dirty="0"/>
              <a:t> address</a:t>
            </a:r>
          </a:p>
          <a:p>
            <a:r>
              <a:rPr lang="en-GB" dirty="0"/>
              <a:t>Four numbers separated by ‘.’</a:t>
            </a:r>
          </a:p>
          <a:p>
            <a:r>
              <a:rPr lang="en-GB" dirty="0"/>
              <a:t>Each number can be ‘0’ to ‘255’ – e.g.</a:t>
            </a:r>
          </a:p>
          <a:p>
            <a:pPr marL="0" indent="0" algn="ctr">
              <a:buNone/>
            </a:pPr>
            <a:r>
              <a:rPr lang="en-GB" b="1" dirty="0">
                <a:solidFill>
                  <a:srgbClr val="FF0000"/>
                </a:solidFill>
              </a:rPr>
              <a:t>213.43.112.45</a:t>
            </a:r>
          </a:p>
          <a:p>
            <a:r>
              <a:rPr lang="en-GB" dirty="0"/>
              <a:t>4,162,314,256 possible addresses – approximately</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IPv4</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en-GB" dirty="0"/>
              <a:t>Private v Public addresses</a:t>
            </a:r>
          </a:p>
          <a:p>
            <a:pPr lvl="1"/>
            <a:r>
              <a:rPr lang="en-GB" dirty="0"/>
              <a:t>Public IP addresses – used across the internet</a:t>
            </a:r>
          </a:p>
          <a:p>
            <a:pPr lvl="1"/>
            <a:r>
              <a:rPr lang="en-GB" dirty="0"/>
              <a:t>Private IP addresses – used in private networks</a:t>
            </a:r>
          </a:p>
          <a:p>
            <a:pPr lvl="1"/>
            <a:r>
              <a:rPr lang="en-GB" dirty="0"/>
              <a:t>There are certain IP address ranges that are ‘private’</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IPv6</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lstStyle/>
          <a:p>
            <a:r>
              <a:rPr lang="en-GB" b="1" dirty="0">
                <a:solidFill>
                  <a:srgbClr val="0070C0"/>
                </a:solidFill>
              </a:rPr>
              <a:t>128-bit</a:t>
            </a:r>
            <a:r>
              <a:rPr lang="en-GB" dirty="0"/>
              <a:t> address – 8 values separated by colon</a:t>
            </a:r>
          </a:p>
          <a:p>
            <a:r>
              <a:rPr lang="en-GB" dirty="0"/>
              <a:t>Values written in hexadecimal</a:t>
            </a:r>
          </a:p>
          <a:p>
            <a:r>
              <a:rPr lang="en-GB" dirty="0"/>
              <a:t>Each group can range from ‘0000’ to ‘FFFF’ – e.g.</a:t>
            </a:r>
          </a:p>
          <a:p>
            <a:pPr marL="0" indent="0" algn="ctr">
              <a:buNone/>
            </a:pPr>
            <a:r>
              <a:rPr lang="is-IS" b="1" dirty="0">
                <a:solidFill>
                  <a:srgbClr val="FF0000"/>
                </a:solidFill>
              </a:rPr>
              <a:t>2600:1403:0002:029c:0000:0000:0000:2add</a:t>
            </a:r>
            <a:endParaRPr lang="en-GB" dirty="0"/>
          </a:p>
          <a:p>
            <a:r>
              <a:rPr lang="en-GB" dirty="0"/>
              <a:t>Can be shortened</a:t>
            </a:r>
          </a:p>
          <a:p>
            <a:pPr marL="0" indent="0" algn="ctr">
              <a:buNone/>
            </a:pPr>
            <a:r>
              <a:rPr lang="is-IS" b="1" dirty="0">
                <a:solidFill>
                  <a:srgbClr val="FF0000"/>
                </a:solidFill>
              </a:rPr>
              <a:t>2600:1403:2:29c:0:0:0:2add</a:t>
            </a:r>
          </a:p>
          <a:p>
            <a:pPr marL="0" indent="0" algn="ctr">
              <a:buNone/>
            </a:pPr>
            <a:r>
              <a:rPr lang="is-IS" b="1" dirty="0">
                <a:solidFill>
                  <a:srgbClr val="FF0000"/>
                </a:solidFill>
              </a:rPr>
              <a:t>2600:1403:2:29c::2add</a:t>
            </a:r>
          </a:p>
          <a:p>
            <a:pPr marL="0" indent="0" algn="ctr">
              <a:buNone/>
            </a:pPr>
            <a:endParaRPr lang="en-GB" b="1" dirty="0">
              <a:solidFill>
                <a:srgbClr val="FF0000"/>
              </a:solidFill>
            </a:endParaRPr>
          </a:p>
          <a:p>
            <a:r>
              <a:rPr lang="en-US" sz="2400" dirty="0"/>
              <a:t>340,282,366,920,938,000,000,000,000,000,000,000,000 possible</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aim</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en-GB" dirty="0"/>
              <a:t>Provide information about technology that will be encountered by Judges and Prosecutors during their work and which is used:</a:t>
            </a:r>
          </a:p>
          <a:p>
            <a:pPr algn="just"/>
            <a:r>
              <a:rPr lang="en-GB" dirty="0"/>
              <a:t>by criminals to commit crime and </a:t>
            </a:r>
          </a:p>
          <a:p>
            <a:pPr algn="just"/>
            <a:r>
              <a:rPr lang="en-GB" dirty="0"/>
              <a:t>by law enforcement to detect it.</a:t>
            </a:r>
          </a:p>
          <a:p>
            <a:pPr marL="0" indent="0" algn="just">
              <a:buNone/>
            </a:pPr>
            <a:endParaRPr lang="en-GB" dirty="0"/>
          </a:p>
          <a:p>
            <a:pPr marL="0" indent="0" algn="just">
              <a:buNone/>
            </a:pPr>
            <a:r>
              <a:rPr lang="en-GB" dirty="0"/>
              <a:t>The aim is to enable the audience to gain sufficient knowledge about technology for them to function more effectively in their roles.</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DNS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en-GB" b="1" dirty="0">
                <a:solidFill>
                  <a:srgbClr val="0070C0"/>
                </a:solidFill>
              </a:rPr>
              <a:t>DNS</a:t>
            </a:r>
            <a:r>
              <a:rPr lang="en-GB" dirty="0"/>
              <a:t> – Domain Name System</a:t>
            </a:r>
          </a:p>
          <a:p>
            <a:r>
              <a:rPr lang="en-GB" dirty="0"/>
              <a:t>Everywhere on the internet is an IP address</a:t>
            </a:r>
          </a:p>
          <a:p>
            <a:pPr marL="0" indent="0" algn="ctr">
              <a:buNone/>
            </a:pPr>
            <a:r>
              <a:rPr lang="en-GB" b="1" dirty="0">
                <a:solidFill>
                  <a:srgbClr val="FF0000"/>
                </a:solidFill>
              </a:rPr>
              <a:t>123.123.123.123 </a:t>
            </a:r>
            <a:r>
              <a:rPr lang="en-GB" dirty="0"/>
              <a:t>(an example)</a:t>
            </a:r>
          </a:p>
          <a:p>
            <a:r>
              <a:rPr lang="en-GB" dirty="0"/>
              <a:t>But we want to get to </a:t>
            </a:r>
            <a:r>
              <a:rPr lang="en-GB" dirty="0">
                <a:hlinkClick r:id="rId3"/>
              </a:rPr>
              <a:t>www.coe.int</a:t>
            </a:r>
            <a:r>
              <a:rPr lang="en-GB" dirty="0"/>
              <a:t> which is a </a:t>
            </a:r>
            <a:r>
              <a:rPr lang="en-GB" b="1" dirty="0">
                <a:solidFill>
                  <a:srgbClr val="0070C0"/>
                </a:solidFill>
              </a:rPr>
              <a:t>URL</a:t>
            </a:r>
            <a:r>
              <a:rPr lang="en-GB" dirty="0"/>
              <a:t> – Uniform Resource Locator</a:t>
            </a:r>
          </a:p>
          <a:p>
            <a:r>
              <a:rPr lang="en-GB" dirty="0"/>
              <a:t>Something has to convert </a:t>
            </a:r>
            <a:r>
              <a:rPr lang="en-GB" dirty="0">
                <a:hlinkClick r:id="rId3"/>
              </a:rPr>
              <a:t>www.coe.int</a:t>
            </a:r>
            <a:r>
              <a:rPr lang="en-GB" dirty="0"/>
              <a:t> to 123.123.123.123</a:t>
            </a:r>
          </a:p>
          <a:p>
            <a:r>
              <a:rPr lang="en-GB" dirty="0"/>
              <a:t>DNS does this – effectively an internet telephone directory which resolves the query</a:t>
            </a: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The internet is an example of what type of network?</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D</a:t>
            </a:r>
          </a:p>
          <a:p>
            <a:pPr algn="ctr"/>
            <a:endParaRPr lang="en-GB" sz="2400" dirty="0">
              <a:solidFill>
                <a:schemeClr val="bg1"/>
              </a:solidFill>
              <a:latin typeface="+mj-lt"/>
            </a:endParaRPr>
          </a:p>
          <a:p>
            <a:pPr algn="ctr"/>
            <a:r>
              <a:rPr lang="en-GB" sz="2400" dirty="0">
                <a:solidFill>
                  <a:schemeClr val="bg1"/>
                </a:solidFill>
                <a:latin typeface="+mj-lt"/>
              </a:rPr>
              <a:t>The internet is a packet switched network where the data is split up into packets and can take different routes to the final destination.</a:t>
            </a:r>
          </a:p>
          <a:p>
            <a:pPr algn="ctr"/>
            <a:r>
              <a:rPr lang="en-GB" sz="2400" dirty="0">
                <a:solidFill>
                  <a:schemeClr val="bg1"/>
                </a:solidFill>
                <a:latin typeface="+mj-lt"/>
              </a:rPr>
              <a:t>A circuit switched network requires a continuous data stream</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A circuit switched network</a:t>
            </a:r>
          </a:p>
          <a:p>
            <a:pPr marL="1828800" lvl="3" indent="-457200">
              <a:buAutoNum type="alphaUcPeriod"/>
            </a:pPr>
            <a:r>
              <a:rPr lang="en-GB" sz="2400" dirty="0">
                <a:solidFill>
                  <a:schemeClr val="bg1"/>
                </a:solidFill>
                <a:latin typeface="+mj-lt"/>
              </a:rPr>
              <a:t>A overground transportation network</a:t>
            </a:r>
          </a:p>
          <a:p>
            <a:pPr marL="1828800" lvl="3" indent="-457200">
              <a:buAutoNum type="alphaUcPeriod"/>
            </a:pPr>
            <a:r>
              <a:rPr lang="en-GB" sz="2400" dirty="0">
                <a:solidFill>
                  <a:schemeClr val="bg1"/>
                </a:solidFill>
                <a:latin typeface="+mj-lt"/>
              </a:rPr>
              <a:t>A social network</a:t>
            </a:r>
          </a:p>
          <a:p>
            <a:pPr marL="1828800" lvl="3" indent="-457200">
              <a:buAutoNum type="alphaUcPeriod"/>
            </a:pPr>
            <a:r>
              <a:rPr lang="en-GB" sz="2400" dirty="0">
                <a:solidFill>
                  <a:schemeClr val="bg1"/>
                </a:solidFill>
                <a:latin typeface="+mj-lt"/>
              </a:rPr>
              <a:t>A packet switched network</a:t>
            </a:r>
          </a:p>
        </p:txBody>
      </p:sp>
    </p:spTree>
    <p:extLst>
      <p:ext uri="{BB962C8B-B14F-4D97-AF65-F5344CB8AC3E}">
        <p14:creationId xmlns:p14="http://schemas.microsoft.com/office/powerpoint/2010/main" val="382830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Connecting to the internet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Connecting to the internet</a:t>
            </a:r>
            <a:endParaRPr lang="en-GB" sz="2000" dirty="0">
              <a:solidFill>
                <a:schemeClr val="bg1"/>
              </a:solidFill>
              <a:latin typeface="Verdana" charset="0"/>
              <a:cs typeface="Verdana" charset="0"/>
            </a:endParaRP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t>ISP</a:t>
            </a:r>
          </a:p>
        </p:txBody>
      </p:sp>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Public</a:t>
            </a:r>
          </a:p>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IP Address</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en-GB" sz="2800" b="1" i="0" u="none" strike="noStrike" kern="0" cap="none" spc="0" normalizeH="0" baseline="0" noProof="0" dirty="0">
                <a:ln>
                  <a:noFill/>
                </a:ln>
                <a:solidFill>
                  <a:schemeClr val="tx1"/>
                </a:solidFill>
                <a:effectLst/>
                <a:uLnTx/>
                <a:uFillTx/>
                <a:latin typeface="+mj-lt"/>
                <a:ea typeface="+mn-ea"/>
                <a:cs typeface="+mn-cs"/>
              </a:rPr>
              <a:t>Private IP Addresses</a:t>
            </a:r>
          </a:p>
          <a:p>
            <a:pPr marR="0" algn="ctr" defTabSz="914400" rtl="0" eaLnBrk="0" fontAlgn="base" latinLnBrk="0" hangingPunct="0">
              <a:lnSpc>
                <a:spcPct val="100000"/>
              </a:lnSpc>
              <a:spcBef>
                <a:spcPct val="0"/>
              </a:spcBef>
              <a:spcAft>
                <a:spcPts val="0"/>
              </a:spcAft>
              <a:buClr>
                <a:srgbClr val="BCD437"/>
              </a:buClr>
              <a:buSzTx/>
              <a:tabLst/>
            </a:pPr>
            <a:r>
              <a:rPr lang="en-GB" sz="2000" b="1" kern="0" noProof="0" dirty="0">
                <a:latin typeface="+mj-lt"/>
              </a:rPr>
              <a:t>(allocated by DHCP)</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1600" b="1" i="0" u="sng"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kern="0" dirty="0">
                <a:latin typeface="+mj-lt"/>
              </a:rPr>
              <a:t>Firewall/IDD</a:t>
            </a:r>
            <a:endParaRPr kumimoji="0" lang="en-GB" sz="1600" b="0" i="0"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a:ln>
                  <a:noFill/>
                </a:ln>
                <a:solidFill>
                  <a:schemeClr val="tx1"/>
                </a:solidFill>
                <a:effectLst/>
              </a:rPr>
              <a:t>Private to Public swap</a:t>
            </a:r>
          </a:p>
          <a:p>
            <a:pPr marL="0" marR="0" indent="0" algn="ctr" defTabSz="914400" rtl="0" eaLnBrk="1" fontAlgn="base" latinLnBrk="0" hangingPunct="1">
              <a:lnSpc>
                <a:spcPct val="100000"/>
              </a:lnSpc>
              <a:spcBef>
                <a:spcPct val="0"/>
              </a:spcBef>
              <a:spcAft>
                <a:spcPct val="0"/>
              </a:spcAft>
              <a:buClrTx/>
              <a:buSzTx/>
              <a:buFontTx/>
              <a:buNone/>
              <a:tabLst/>
            </a:pPr>
            <a:r>
              <a:rPr lang="en-GB" sz="2000" b="1" dirty="0"/>
              <a:t>(done by NAT)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10.0.0.3</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10.0.0.5</a:t>
            </a:r>
          </a:p>
        </p:txBody>
      </p: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10.0.0.6</a:t>
            </a: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10.0.0.8</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123.123.123.123</a:t>
            </a:r>
          </a:p>
        </p:txBody>
      </p:sp>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Static &amp; Dynamic IPs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a:bodyPr>
          <a:lstStyle/>
          <a:p>
            <a:r>
              <a:rPr lang="en-GB" dirty="0"/>
              <a:t>IP addresses from an ISP can be:</a:t>
            </a:r>
          </a:p>
          <a:p>
            <a:pPr lvl="1"/>
            <a:r>
              <a:rPr lang="en-GB" b="1" dirty="0">
                <a:solidFill>
                  <a:srgbClr val="0070C0"/>
                </a:solidFill>
              </a:rPr>
              <a:t>Static</a:t>
            </a:r>
            <a:r>
              <a:rPr lang="en-GB" dirty="0"/>
              <a:t> – the same each time you connect</a:t>
            </a:r>
          </a:p>
          <a:p>
            <a:pPr lvl="1"/>
            <a:r>
              <a:rPr lang="en-GB" b="1" dirty="0">
                <a:solidFill>
                  <a:srgbClr val="0070C0"/>
                </a:solidFill>
              </a:rPr>
              <a:t>Dynamic</a:t>
            </a:r>
            <a:r>
              <a:rPr lang="en-GB" dirty="0"/>
              <a:t> – potentially different each time</a:t>
            </a:r>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en-GB" b="1" dirty="0">
                <a:solidFill>
                  <a:srgbClr val="FF0000"/>
                </a:solidFill>
              </a:rPr>
              <a:t>Times, dates &amp; time zones are key in investigation</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Who is 45.14.250.74?</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r>
              <a:rPr lang="en-GB" b="1" dirty="0">
                <a:solidFill>
                  <a:srgbClr val="FF0000"/>
                </a:solidFill>
              </a:rPr>
              <a:t>IP Address searched</a:t>
            </a: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r>
              <a:rPr lang="en-GB" b="1" dirty="0">
                <a:solidFill>
                  <a:srgbClr val="FF0000"/>
                </a:solidFill>
              </a:rPr>
              <a:t>IP Address range the address comes from &amp; some company information</a:t>
            </a: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477328"/>
          </a:xfrm>
          <a:prstGeom prst="rect">
            <a:avLst/>
          </a:prstGeom>
          <a:noFill/>
        </p:spPr>
        <p:txBody>
          <a:bodyPr wrap="square" rtlCol="0">
            <a:spAutoFit/>
          </a:bodyPr>
          <a:lstStyle/>
          <a:p>
            <a:r>
              <a:rPr lang="en-GB" b="1" dirty="0">
                <a:solidFill>
                  <a:srgbClr val="FF0000"/>
                </a:solidFill>
              </a:rPr>
              <a:t>Company who holds the IP address, where they are &amp; an email – with a domain name</a:t>
            </a: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r>
              <a:rPr lang="en-GB" b="1" dirty="0">
                <a:solidFill>
                  <a:srgbClr val="FF0000"/>
                </a:solidFill>
              </a:rPr>
              <a:t>Some personal information about the registrant</a:t>
            </a: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r>
              <a:rPr lang="en-GB" sz="2400" b="1" dirty="0">
                <a:solidFill>
                  <a:schemeClr val="bg1"/>
                </a:solidFill>
                <a:latin typeface="+mj-lt"/>
              </a:rPr>
              <a:t>Investigative question?</a:t>
            </a:r>
          </a:p>
          <a:p>
            <a:endParaRPr lang="en-GB" sz="2400" dirty="0">
              <a:solidFill>
                <a:schemeClr val="bg1"/>
              </a:solidFill>
              <a:latin typeface="+mj-lt"/>
            </a:endParaRPr>
          </a:p>
          <a:p>
            <a:r>
              <a:rPr lang="en-GB" sz="2400" dirty="0">
                <a:solidFill>
                  <a:schemeClr val="bg1"/>
                </a:solidFill>
                <a:latin typeface="+mj-lt"/>
              </a:rPr>
              <a:t>Who had the use of the IP address 45.14.250.74 at a specific time on a specific date (taking time zones into account)?</a:t>
            </a: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Who is nolimitnet.eu?</a:t>
            </a:r>
            <a:endParaRPr lang="en-GB" sz="2000" dirty="0">
              <a:solidFill>
                <a:schemeClr val="bg1"/>
              </a:solidFill>
              <a:latin typeface="Verdana" charset="0"/>
              <a:cs typeface="Verdana" charset="0"/>
            </a:endParaRPr>
          </a:p>
        </p:txBody>
      </p:sp>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IP geolocation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en-GB" dirty="0"/>
              <a:t>IP addresses can be mapped to a physical area using geo-location services</a:t>
            </a:r>
          </a:p>
          <a:p>
            <a:r>
              <a:rPr lang="en-GB" b="1" dirty="0">
                <a:solidFill>
                  <a:srgbClr val="FF0000"/>
                </a:solidFill>
              </a:rPr>
              <a:t>MAY</a:t>
            </a:r>
            <a:r>
              <a:rPr lang="en-GB" dirty="0"/>
              <a:t> give an indication where the subscriber IP address is</a:t>
            </a:r>
          </a:p>
          <a:p>
            <a:r>
              <a:rPr lang="en-GB" dirty="0"/>
              <a:t>Not precise – can be spoofed</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a:r>
              <a:rPr lang="en-GB" sz="2400" dirty="0">
                <a:solidFill>
                  <a:schemeClr val="bg1"/>
                </a:solidFill>
                <a:latin typeface="+mj-lt"/>
              </a:rPr>
              <a:t>This is the author’s own – and is 140 miles wrong!</a:t>
            </a:r>
          </a:p>
        </p:txBody>
      </p:sp>
      <p:sp>
        <p:nvSpPr>
          <p:cNvPr id="14" name="TextBox 13">
            <a:extLst>
              <a:ext uri="{FF2B5EF4-FFF2-40B4-BE49-F238E27FC236}">
                <a16:creationId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All in the same region but not exact</a:t>
            </a: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What would the best description of an IP address which was given to your laptop when it joins the network in your home?</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A</a:t>
            </a:r>
          </a:p>
          <a:p>
            <a:pPr algn="ctr"/>
            <a:r>
              <a:rPr lang="en-GB" sz="2400" dirty="0">
                <a:solidFill>
                  <a:schemeClr val="bg1"/>
                </a:solidFill>
                <a:latin typeface="+mj-lt"/>
              </a:rPr>
              <a:t>A home network is normally controlled by a router which will allocate IP addresses from a private range.</a:t>
            </a:r>
          </a:p>
          <a:p>
            <a:pPr algn="ctr"/>
            <a:r>
              <a:rPr lang="en-GB" sz="2400" dirty="0">
                <a:solidFill>
                  <a:schemeClr val="bg1"/>
                </a:solidFill>
                <a:latin typeface="+mj-lt"/>
              </a:rPr>
              <a:t>The router will have a public IP address which all internal devices will use out on the internet.</a:t>
            </a:r>
          </a:p>
          <a:p>
            <a:pPr algn="ctr"/>
            <a:r>
              <a:rPr lang="en-GB" sz="2400" dirty="0">
                <a:solidFill>
                  <a:schemeClr val="bg1"/>
                </a:solidFill>
                <a:latin typeface="+mj-lt"/>
              </a:rPr>
              <a:t>Static &amp; Dynamic are terms applicable to public IP addresses.</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Private IP address</a:t>
            </a:r>
          </a:p>
          <a:p>
            <a:pPr marL="1828800" lvl="3" indent="-457200">
              <a:buAutoNum type="alphaUcPeriod"/>
            </a:pPr>
            <a:r>
              <a:rPr lang="en-GB" sz="2400" dirty="0">
                <a:solidFill>
                  <a:schemeClr val="bg1"/>
                </a:solidFill>
                <a:latin typeface="+mj-lt"/>
              </a:rPr>
              <a:t>Static IP address</a:t>
            </a:r>
          </a:p>
          <a:p>
            <a:pPr marL="1828800" lvl="3" indent="-457200">
              <a:buAutoNum type="alphaUcPeriod"/>
            </a:pPr>
            <a:r>
              <a:rPr lang="en-GB" sz="2400" dirty="0">
                <a:solidFill>
                  <a:schemeClr val="bg1"/>
                </a:solidFill>
                <a:latin typeface="+mj-lt"/>
              </a:rPr>
              <a:t>Dynamic IP address</a:t>
            </a:r>
          </a:p>
          <a:p>
            <a:pPr marL="1828800" lvl="3" indent="-457200">
              <a:buAutoNum type="alphaUcPeriod"/>
            </a:pPr>
            <a:r>
              <a:rPr lang="en-GB" sz="2400" dirty="0">
                <a:solidFill>
                  <a:schemeClr val="bg1"/>
                </a:solidFill>
                <a:latin typeface="+mj-lt"/>
              </a:rPr>
              <a:t>Public IP address</a:t>
            </a:r>
          </a:p>
        </p:txBody>
      </p:sp>
    </p:spTree>
    <p:extLst>
      <p:ext uri="{BB962C8B-B14F-4D97-AF65-F5344CB8AC3E}">
        <p14:creationId xmlns:p14="http://schemas.microsoft.com/office/powerpoint/2010/main" val="410710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en-GB" dirty="0">
                <a:ea typeface="Verdana" panose="020B0604030504040204" pitchFamily="34" charset="0"/>
              </a:rPr>
              <a:t>By the end of the session, delegates will be able to:</a:t>
            </a:r>
          </a:p>
          <a:p>
            <a:pPr algn="just"/>
            <a:r>
              <a:rPr lang="en-GB" sz="2800" dirty="0">
                <a:ea typeface="Verdana" panose="020B0604030504040204" pitchFamily="34" charset="0"/>
              </a:rPr>
              <a:t>Recognise the common components of a computer system &amp; understand their role;</a:t>
            </a:r>
          </a:p>
          <a:p>
            <a:pPr algn="just"/>
            <a:r>
              <a:rPr lang="en-GB" sz="2800" dirty="0">
                <a:ea typeface="Verdana" panose="020B0604030504040204" pitchFamily="34" charset="0"/>
              </a:rPr>
              <a:t>Describe what the internet is, how someone connects to it &amp; what possible traces can be left in doing so;</a:t>
            </a:r>
          </a:p>
          <a:p>
            <a:pPr algn="just"/>
            <a:r>
              <a:rPr lang="en-GB" sz="2800" dirty="0">
                <a:ea typeface="Verdana" panose="020B0604030504040204" pitchFamily="34" charset="0"/>
              </a:rPr>
              <a:t>List some internet services &amp; applications which may they may encounter in their role as prosecutors &amp; judges;</a:t>
            </a:r>
          </a:p>
          <a:p>
            <a:pPr algn="just"/>
            <a:r>
              <a:rPr lang="en-GB" sz="2800" dirty="0">
                <a:ea typeface="Verdana" panose="020B0604030504040204" pitchFamily="34" charset="0"/>
              </a:rPr>
              <a:t>Give examples of issues the dark web could bring to criminal prosecution.</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Internet services &amp; applications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services</a:t>
            </a:r>
            <a:endParaRPr lang="en-GB" sz="2000" dirty="0">
              <a:solidFill>
                <a:schemeClr val="bg1"/>
              </a:solidFill>
              <a:latin typeface="Verdana" charset="0"/>
              <a:cs typeface="Verdana" charset="0"/>
            </a:endParaRP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en-GB" dirty="0"/>
              <a:t>Since 1991, </a:t>
            </a:r>
            <a:r>
              <a:rPr lang="en-GB" b="1" dirty="0">
                <a:solidFill>
                  <a:srgbClr val="0070C0"/>
                </a:solidFill>
              </a:rPr>
              <a:t>HTML</a:t>
            </a:r>
            <a:r>
              <a:rPr lang="en-GB" dirty="0"/>
              <a:t> (Hyper Text </a:t>
            </a:r>
            <a:r>
              <a:rPr lang="en-GB" dirty="0" err="1"/>
              <a:t>Markup</a:t>
            </a:r>
            <a:r>
              <a:rPr lang="en-GB" dirty="0"/>
              <a:t> Language) has allowed words, pictures &amp; sound on web pages</a:t>
            </a:r>
          </a:p>
          <a:p>
            <a:pPr algn="just"/>
            <a:r>
              <a:rPr lang="en-GB" dirty="0"/>
              <a:t>Uses the </a:t>
            </a:r>
            <a:r>
              <a:rPr lang="en-GB" b="1" dirty="0">
                <a:solidFill>
                  <a:srgbClr val="0070C0"/>
                </a:solidFill>
              </a:rPr>
              <a:t>HTTP</a:t>
            </a:r>
            <a:r>
              <a:rPr lang="en-GB" dirty="0"/>
              <a:t> protocol – Hyper-Text Transfer protocol</a:t>
            </a:r>
          </a:p>
          <a:p>
            <a:pPr lvl="1" algn="just"/>
            <a:r>
              <a:rPr lang="en-GB" dirty="0"/>
              <a:t>Used by browsers &amp; web servers to communicate using HTTP request &amp; responses</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en-GB" dirty="0"/>
              <a:t>Resources are found at </a:t>
            </a:r>
            <a:r>
              <a:rPr lang="en-GB" b="1" dirty="0">
                <a:solidFill>
                  <a:srgbClr val="0070C0"/>
                </a:solidFill>
              </a:rPr>
              <a:t>URLs</a:t>
            </a:r>
          </a:p>
          <a:p>
            <a:pPr marL="857250" lvl="1" indent="-457200"/>
            <a:r>
              <a:rPr lang="en-GB" dirty="0"/>
              <a:t>Uniform Resource Locators</a:t>
            </a:r>
          </a:p>
          <a:p>
            <a:pPr marL="0" indent="0" algn="ctr">
              <a:buNone/>
            </a:pPr>
            <a:r>
              <a:rPr lang="en-GB" dirty="0">
                <a:hlinkClick r:id="rId3"/>
              </a:rPr>
              <a:t>http://www.coe.int</a:t>
            </a:r>
            <a:endParaRPr lang="en-GB" dirty="0"/>
          </a:p>
          <a:p>
            <a:pPr marL="0" indent="0">
              <a:buNone/>
            </a:pPr>
            <a:r>
              <a:rPr lang="en-GB" dirty="0"/>
              <a:t>	http 	= Process being used</a:t>
            </a:r>
          </a:p>
          <a:p>
            <a:pPr marL="0" indent="0">
              <a:buNone/>
            </a:pPr>
            <a:r>
              <a:rPr lang="en-GB" dirty="0"/>
              <a:t>	www = World Wide Web server</a:t>
            </a:r>
          </a:p>
          <a:p>
            <a:pPr marL="0" indent="0">
              <a:buNone/>
            </a:pPr>
            <a:r>
              <a:rPr lang="en-GB" dirty="0"/>
              <a:t>	</a:t>
            </a:r>
            <a:r>
              <a:rPr lang="en-GB" dirty="0" err="1"/>
              <a:t>coe</a:t>
            </a:r>
            <a:r>
              <a:rPr lang="en-GB" dirty="0"/>
              <a:t> 	= Domain name</a:t>
            </a:r>
          </a:p>
          <a:p>
            <a:pPr marL="0" indent="0">
              <a:buNone/>
            </a:pPr>
            <a:r>
              <a:rPr lang="en-GB" dirty="0"/>
              <a:t>	int 	= Top level domain (often with country)</a:t>
            </a:r>
          </a:p>
        </p:txBody>
      </p:sp>
    </p:spTree>
    <p:extLst>
      <p:ext uri="{BB962C8B-B14F-4D97-AF65-F5344CB8AC3E}">
        <p14:creationId xmlns:p14="http://schemas.microsoft.com/office/powerpoint/2010/main" val="1564512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en-GB" dirty="0"/>
              <a:t>Websites are a series of linked (and non linked) pages</a:t>
            </a:r>
          </a:p>
          <a:p>
            <a:r>
              <a:rPr lang="en-GB" dirty="0"/>
              <a:t>To land here</a:t>
            </a:r>
          </a:p>
          <a:p>
            <a:pPr marL="857250" lvl="1" indent="-457200"/>
            <a:r>
              <a:rPr lang="en-GB" dirty="0">
                <a:hlinkClick r:id="rId3"/>
              </a:rPr>
              <a:t>www.sitename.com</a:t>
            </a:r>
            <a:endParaRPr lang="en-GB" dirty="0"/>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Other</a:t>
                  </a:r>
                </a:p>
                <a:p>
                  <a:pPr algn="ctr"/>
                  <a:r>
                    <a:rPr lang="en-US" sz="1000" dirty="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Services</a:t>
                  </a:r>
                </a:p>
                <a:p>
                  <a:pPr algn="ctr"/>
                  <a:r>
                    <a:rPr lang="en-US" sz="1000" dirty="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Contact</a:t>
                  </a:r>
                </a:p>
                <a:p>
                  <a:pPr algn="ctr"/>
                  <a:r>
                    <a:rPr lang="en-US" sz="1000" dirty="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About</a:t>
                  </a:r>
                </a:p>
                <a:p>
                  <a:pPr algn="ctr"/>
                  <a:r>
                    <a:rPr lang="en-US" sz="1000" dirty="0">
                      <a:solidFill>
                        <a:schemeClr val="tx1"/>
                      </a:solidFill>
                      <a:latin typeface="+mj-lt"/>
                    </a:rPr>
                    <a:t>.html</a:t>
                  </a:r>
                </a:p>
              </p:txBody>
            </p:sp>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Index</a:t>
              </a:r>
            </a:p>
            <a:p>
              <a:pPr algn="ctr"/>
              <a:r>
                <a:rPr lang="en-US" sz="1000" dirty="0">
                  <a:solidFill>
                    <a:schemeClr val="tx1"/>
                  </a:solidFill>
                  <a:latin typeface="+mj-lt"/>
                </a:rPr>
                <a:t>.html</a:t>
              </a:r>
            </a:p>
          </p:txBody>
        </p:sp>
      </p:gr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Home Page</a:t>
            </a: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en-GB" dirty="0"/>
              <a:t>To land here</a:t>
            </a:r>
          </a:p>
          <a:p>
            <a:pPr marL="857250" lvl="1" indent="-457200"/>
            <a:r>
              <a:rPr lang="en-GB" dirty="0">
                <a:hlinkClick r:id="rId4"/>
              </a:rPr>
              <a:t>www.sitename.com/about.html</a:t>
            </a:r>
            <a:r>
              <a:rPr lang="en-GB" dirty="0"/>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a:t>
            </a:r>
            <a:endParaRPr lang="en-GB" sz="2000" dirty="0">
              <a:solidFill>
                <a:schemeClr val="bg1"/>
              </a:solidFill>
              <a:latin typeface="Verdana" charset="0"/>
              <a:cs typeface="Verdana" charset="0"/>
            </a:endParaRP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en-GB" sz="2400" dirty="0">
                <a:solidFill>
                  <a:schemeClr val="bg1"/>
                </a:solidFill>
                <a:latin typeface="+mj-lt"/>
              </a:rPr>
              <a:t>Web page as seen in a browser</a:t>
            </a:r>
          </a:p>
        </p:txBody>
      </p:sp>
      <p:sp>
        <p:nvSpPr>
          <p:cNvPr id="42" name="TextBox 41">
            <a:extLst>
              <a:ext uri="{FF2B5EF4-FFF2-40B4-BE49-F238E27FC236}">
                <a16:creationId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Source code which the browser interprets to display the web page</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WWW traces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en-GB" dirty="0"/>
              <a:t>Web servers retain logs of requests</a:t>
            </a:r>
          </a:p>
          <a:p>
            <a:pPr lvl="1"/>
            <a:r>
              <a:rPr lang="en-GB" dirty="0"/>
              <a:t>Time, date, IP address, location, pages visited, etc.</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This is a graphic representation of a webserver log</a:t>
            </a: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The actual logs are highly textual &amp; require work to understand then &amp; provide evidence from them</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HTML is used to structure webpages which can be viewed in a Web Browser. What does HTML stand for?</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1938992"/>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B</a:t>
            </a:r>
          </a:p>
          <a:p>
            <a:pPr algn="ctr"/>
            <a:endParaRPr lang="en-GB" sz="2400" dirty="0">
              <a:solidFill>
                <a:schemeClr val="bg1"/>
              </a:solidFill>
              <a:latin typeface="+mj-lt"/>
            </a:endParaRPr>
          </a:p>
          <a:p>
            <a:pPr algn="ctr"/>
            <a:r>
              <a:rPr lang="en-GB" sz="2400" dirty="0">
                <a:solidFill>
                  <a:schemeClr val="bg1"/>
                </a:solidFill>
                <a:latin typeface="+mj-lt"/>
              </a:rPr>
              <a:t>Hyper Text </a:t>
            </a:r>
            <a:r>
              <a:rPr lang="en-GB" sz="2400" dirty="0" err="1">
                <a:solidFill>
                  <a:schemeClr val="bg1"/>
                </a:solidFill>
                <a:latin typeface="+mj-lt"/>
              </a:rPr>
              <a:t>Markup</a:t>
            </a:r>
            <a:r>
              <a:rPr lang="en-GB" sz="2400" dirty="0">
                <a:solidFill>
                  <a:schemeClr val="bg1"/>
                </a:solidFill>
                <a:latin typeface="+mj-lt"/>
              </a:rPr>
              <a:t> Language allows someone</a:t>
            </a:r>
            <a:r>
              <a:rPr lang="en-US" sz="2400" dirty="0">
                <a:solidFill>
                  <a:schemeClr val="bg1"/>
                </a:solidFill>
                <a:latin typeface="+mj-lt"/>
              </a:rPr>
              <a:t> to create and structure sections, paragraphs, headings &amp; links on a web page which the Web Browser reads and displays.</a:t>
            </a:r>
            <a:r>
              <a:rPr lang="en-GB" sz="2400" dirty="0">
                <a:solidFill>
                  <a:schemeClr val="bg1"/>
                </a:solidFill>
                <a:latin typeface="+mj-lt"/>
              </a:rPr>
              <a:t> </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Hidden Text Meaning Language</a:t>
            </a:r>
          </a:p>
          <a:p>
            <a:pPr marL="1828800" lvl="3" indent="-457200">
              <a:buAutoNum type="alphaUcPeriod"/>
            </a:pPr>
            <a:r>
              <a:rPr lang="en-GB" sz="2400" dirty="0">
                <a:solidFill>
                  <a:schemeClr val="bg1"/>
                </a:solidFill>
                <a:latin typeface="+mj-lt"/>
              </a:rPr>
              <a:t>Hypertext Mark-up Language</a:t>
            </a:r>
          </a:p>
          <a:p>
            <a:pPr marL="1828800" lvl="3" indent="-457200">
              <a:buAutoNum type="alphaUcPeriod"/>
            </a:pPr>
            <a:r>
              <a:rPr lang="en-GB" sz="2400" dirty="0">
                <a:solidFill>
                  <a:schemeClr val="bg1"/>
                </a:solidFill>
                <a:latin typeface="+mj-lt"/>
              </a:rPr>
              <a:t>Hi-speed Transfer Metadata Language</a:t>
            </a:r>
          </a:p>
          <a:p>
            <a:pPr marL="1828800" lvl="3" indent="-457200">
              <a:buAutoNum type="alphaUcPeriod"/>
            </a:pPr>
            <a:r>
              <a:rPr lang="en-GB" sz="2400" dirty="0">
                <a:solidFill>
                  <a:schemeClr val="bg1"/>
                </a:solidFill>
                <a:latin typeface="+mj-lt"/>
              </a:rPr>
              <a:t>Hardware Transportation Media Language</a:t>
            </a:r>
          </a:p>
        </p:txBody>
      </p:sp>
    </p:spTree>
    <p:extLst>
      <p:ext uri="{BB962C8B-B14F-4D97-AF65-F5344CB8AC3E}">
        <p14:creationId xmlns:p14="http://schemas.microsoft.com/office/powerpoint/2010/main" val="368160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en-GB" dirty="0"/>
              <a:t>Appearance that this goes direct between machines – it actually goes through a number of computers which can add/remove useful data</a:t>
            </a:r>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POP3</a:t>
            </a:r>
          </a:p>
          <a:p>
            <a:pPr algn="ctr"/>
            <a:r>
              <a:rPr lang="en-GB" b="1">
                <a:solidFill>
                  <a:schemeClr val="bg1"/>
                </a:solidFill>
                <a:latin typeface="Calibri" pitchFamily="34" charset="0"/>
                <a:cs typeface="Arial" charset="0"/>
              </a:rPr>
              <a:t>Server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a:solidFill>
                  <a:schemeClr val="bg1"/>
                </a:solidFill>
                <a:latin typeface="Calibri" pitchFamily="34" charset="0"/>
                <a:cs typeface="Arial" charset="0"/>
              </a:rPr>
              <a:t>SMTP</a:t>
            </a:r>
          </a:p>
          <a:p>
            <a:pPr algn="ctr"/>
            <a:r>
              <a:rPr lang="en-GB" b="1">
                <a:solidFill>
                  <a:schemeClr val="bg1"/>
                </a:solidFill>
                <a:latin typeface="Calibri" pitchFamily="34" charset="0"/>
                <a:cs typeface="Arial" charset="0"/>
              </a:rPr>
              <a:t>Server</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a:solidFill>
                  <a:schemeClr val="bg1"/>
                </a:solidFill>
                <a:latin typeface="Calibri" pitchFamily="34" charset="0"/>
              </a:rPr>
              <a:t>Bob</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nvSpPr>
        <p:spPr>
          <a:xfrm>
            <a:off x="516808" y="3244334"/>
            <a:ext cx="1800226" cy="369332"/>
          </a:xfrm>
          <a:prstGeom prst="rect">
            <a:avLst/>
          </a:prstGeom>
          <a:solidFill>
            <a:srgbClr val="F08A34"/>
          </a:solidFill>
        </p:spPr>
        <p:txBody>
          <a:bodyPr wrap="square" rtlCol="0">
            <a:spAutoFit/>
          </a:bodyPr>
          <a:lstStyle/>
          <a:p>
            <a:pPr algn="ctr"/>
            <a:r>
              <a:rPr lang="en-GB" dirty="0">
                <a:solidFill>
                  <a:schemeClr val="bg1"/>
                </a:solidFill>
                <a:latin typeface="+mj-lt"/>
              </a:rPr>
              <a:t>ISP will add data</a:t>
            </a:r>
          </a:p>
        </p:txBody>
      </p:sp>
      <p:sp>
        <p:nvSpPr>
          <p:cNvPr id="26" name="TextBox 25">
            <a:extLst>
              <a:ext uri="{FF2B5EF4-FFF2-40B4-BE49-F238E27FC236}">
                <a16:creationId xmlns:a16="http://schemas.microsoft.com/office/drawing/2014/main" id="{CE65AED0-B064-4612-8F1E-D2E8707CC2E1}"/>
              </a:ext>
            </a:extLst>
          </p:cNvPr>
          <p:cNvSpPr txBox="1"/>
          <p:nvPr/>
        </p:nvSpPr>
        <p:spPr>
          <a:xfrm>
            <a:off x="3423025" y="2887648"/>
            <a:ext cx="1962917"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May add or remove data</a:t>
            </a: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POP3 Mail</a:t>
            </a:r>
            <a:r>
              <a:rPr kumimoji="0" lang="en-GB" sz="2400" b="0" i="0" u="none" strike="noStrike" kern="0" cap="none" spc="0" normalizeH="0" noProof="0" dirty="0">
                <a:ln>
                  <a:noFill/>
                </a:ln>
                <a:solidFill>
                  <a:prstClr val="white"/>
                </a:solidFill>
                <a:effectLst/>
                <a:uLnTx/>
                <a:uFillTx/>
                <a:latin typeface="Calibri"/>
                <a:ea typeface="ＭＳ Ｐゴシック" pitchFamily="-107" charset="-128"/>
              </a:rPr>
              <a:t> &amp; </a:t>
            </a:r>
            <a:r>
              <a:rPr lang="en-GB" sz="2400" kern="0" dirty="0">
                <a:solidFill>
                  <a:prstClr val="white"/>
                </a:solidFill>
                <a:latin typeface="Calibri"/>
                <a:ea typeface="ＭＳ Ｐゴシック" pitchFamily="-107" charset="-128"/>
              </a:rPr>
              <a:t>IMAP Mail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Principle</a:t>
            </a:r>
            <a:r>
              <a:rPr kumimoji="0" lang="en-GB" sz="2400" b="0" i="0" u="none" strike="noStrike" kern="0" cap="none" spc="0" normalizeH="0" noProof="0" dirty="0">
                <a:ln>
                  <a:noFill/>
                </a:ln>
                <a:solidFill>
                  <a:prstClr val="white"/>
                </a:solidFill>
                <a:effectLst/>
                <a:uLnTx/>
                <a:uFillTx/>
                <a:latin typeface="Calibri"/>
                <a:ea typeface="ＭＳ Ｐゴシック" pitchFamily="-107" charset="-128"/>
              </a:rPr>
              <a:t> is similar</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Computer parts &amp; functions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buNone/>
            </a:pPr>
            <a:r>
              <a:rPr lang="en-GB" dirty="0"/>
              <a:t>What’s in an email?</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nvSpPr>
        <p:spPr>
          <a:xfrm>
            <a:off x="3779912" y="1507735"/>
            <a:ext cx="2016224" cy="461665"/>
          </a:xfrm>
          <a:prstGeom prst="rect">
            <a:avLst/>
          </a:prstGeom>
          <a:solidFill>
            <a:srgbClr val="F08A34"/>
          </a:solidFill>
        </p:spPr>
        <p:txBody>
          <a:bodyPr wrap="square" rtlCol="0">
            <a:spAutoFit/>
          </a:bodyPr>
          <a:lstStyle/>
          <a:p>
            <a:pPr algn="ctr"/>
            <a:r>
              <a:rPr lang="en-GB" sz="2400" dirty="0">
                <a:solidFill>
                  <a:schemeClr val="bg1"/>
                </a:solidFill>
                <a:latin typeface="+mj-lt"/>
              </a:rPr>
              <a:t>Short headers</a:t>
            </a:r>
          </a:p>
        </p:txBody>
      </p:sp>
      <p:sp>
        <p:nvSpPr>
          <p:cNvPr id="16" name="TextBox 15">
            <a:extLst>
              <a:ext uri="{FF2B5EF4-FFF2-40B4-BE49-F238E27FC236}">
                <a16:creationId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Message body</a:t>
            </a:r>
          </a:p>
        </p:txBody>
      </p:sp>
      <p:sp>
        <p:nvSpPr>
          <p:cNvPr id="17" name="TextBox 16">
            <a:extLst>
              <a:ext uri="{FF2B5EF4-FFF2-40B4-BE49-F238E27FC236}">
                <a16:creationId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Full headers</a:t>
            </a: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Email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a:buNone/>
            </a:pPr>
            <a:r>
              <a:rPr lang="en-GB" dirty="0"/>
              <a:t>Email investigative issues?</a:t>
            </a:r>
          </a:p>
          <a:p>
            <a:r>
              <a:rPr lang="en-GB" dirty="0"/>
              <a:t>Headers exist in all emails – but no standard method to access them</a:t>
            </a:r>
          </a:p>
          <a:p>
            <a:pPr lvl="1" algn="just"/>
            <a:r>
              <a:rPr lang="en-GB" dirty="0"/>
              <a:t>Clients or web-mail all have different locations</a:t>
            </a:r>
          </a:p>
          <a:p>
            <a:pPr algn="just"/>
            <a:r>
              <a:rPr lang="en-GB" dirty="0"/>
              <a:t>Some mail apps will remove headers</a:t>
            </a:r>
          </a:p>
          <a:p>
            <a:pPr lvl="1" algn="just"/>
            <a:r>
              <a:rPr lang="en-GB" dirty="0"/>
              <a:t>Google (Gmail), Hotmail, </a:t>
            </a:r>
            <a:r>
              <a:rPr lang="en-GB" dirty="0" err="1"/>
              <a:t>Hushmail</a:t>
            </a:r>
            <a:endParaRPr lang="en-GB" dirty="0"/>
          </a:p>
          <a:p>
            <a:pPr lvl="1" algn="just"/>
            <a:r>
              <a:rPr lang="en-GB" dirty="0"/>
              <a:t>Done for ‘privacy’</a:t>
            </a:r>
          </a:p>
          <a:p>
            <a:pPr algn="just"/>
            <a:r>
              <a:rPr lang="en-GB" dirty="0"/>
              <a:t>Always read from ‘bottom upwards’</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5"/>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a:buNone/>
            </a:pPr>
            <a:r>
              <a:rPr lang="en-GB" dirty="0"/>
              <a:t>Repository for legitimate file sharing – and also known for allowing illegal content &amp; files subject to intellectual property/copyright</a:t>
            </a:r>
          </a:p>
          <a:p>
            <a:pPr algn="just"/>
            <a:r>
              <a:rPr lang="en-GB" dirty="0"/>
              <a:t>Centralised network replaced with de-centralised</a:t>
            </a:r>
          </a:p>
          <a:p>
            <a:pPr lvl="1" algn="just"/>
            <a:r>
              <a:rPr lang="en-GB" dirty="0"/>
              <a:t>System of peers &amp; </a:t>
            </a:r>
            <a:r>
              <a:rPr lang="en-GB" dirty="0" err="1"/>
              <a:t>supernodes</a:t>
            </a:r>
            <a:r>
              <a:rPr lang="en-GB" dirty="0"/>
              <a:t>/ultrapeers that facilitate the sharing</a:t>
            </a:r>
          </a:p>
          <a:p>
            <a:pPr lvl="1" algn="just"/>
            <a:r>
              <a:rPr lang="en-GB" dirty="0"/>
              <a:t>Shareaza, </a:t>
            </a:r>
            <a:r>
              <a:rPr lang="en-GB" dirty="0" err="1"/>
              <a:t>Frostwire</a:t>
            </a:r>
            <a:r>
              <a:rPr lang="en-GB" dirty="0"/>
              <a:t>,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P2P – Peer to Peer</a:t>
            </a:r>
            <a:endParaRPr lang="en-GB" sz="2000" dirty="0">
              <a:solidFill>
                <a:schemeClr val="bg1"/>
              </a:solidFill>
              <a:latin typeface="Verdana" charset="0"/>
              <a:cs typeface="Verdana" charset="0"/>
            </a:endParaRP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FTP – File Transfer Protocol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en-GB" dirty="0"/>
              <a:t>Allows file transfer – between computers</a:t>
            </a:r>
          </a:p>
          <a:p>
            <a:pPr algn="just"/>
            <a:r>
              <a:rPr lang="en-GB" dirty="0"/>
              <a:t>Works on client/server basis – with FTP program installed on the client</a:t>
            </a:r>
          </a:p>
          <a:p>
            <a:pPr lvl="1" algn="just"/>
            <a:r>
              <a:rPr lang="en-GB" dirty="0"/>
              <a:t>Works with user ID &amp; password</a:t>
            </a:r>
          </a:p>
          <a:p>
            <a:pPr lvl="1" algn="just"/>
            <a:r>
              <a:rPr lang="en-GB" dirty="0"/>
              <a:t>Once credentials authenticated, TCP connection opened for transfer</a:t>
            </a:r>
          </a:p>
          <a:p>
            <a:pPr lvl="1" algn="just"/>
            <a:r>
              <a:rPr lang="en-GB" dirty="0"/>
              <a:t>e.g. FileZilla, </a:t>
            </a:r>
            <a:r>
              <a:rPr lang="en-GB" dirty="0" err="1"/>
              <a:t>CuteFTP</a:t>
            </a:r>
            <a:r>
              <a:rPr lang="en-GB" dirty="0"/>
              <a:t>, File Downloader, </a:t>
            </a:r>
            <a:r>
              <a:rPr lang="en-GB" dirty="0" err="1"/>
              <a:t>CoreFTP</a:t>
            </a:r>
            <a:r>
              <a:rPr lang="en-GB" dirty="0"/>
              <a:t> </a:t>
            </a:r>
          </a:p>
        </p:txBody>
      </p:sp>
    </p:spTree>
    <p:extLst>
      <p:ext uri="{BB962C8B-B14F-4D97-AF65-F5344CB8AC3E}">
        <p14:creationId xmlns:p14="http://schemas.microsoft.com/office/powerpoint/2010/main" val="6509242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FTP – File Transfer Protocol</a:t>
            </a:r>
            <a:endParaRPr lang="en-GB" sz="2000" dirty="0">
              <a:solidFill>
                <a:schemeClr val="bg1"/>
              </a:solidFill>
              <a:latin typeface="Verdana" charset="0"/>
              <a:cs typeface="Verdana" charset="0"/>
            </a:endParaRP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storage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a:buNone/>
            </a:pPr>
            <a:r>
              <a:rPr lang="en-GB" dirty="0"/>
              <a:t>Cloud computing is prevalent – storing data in the ‘Cloud’</a:t>
            </a:r>
          </a:p>
          <a:p>
            <a:pPr algn="just"/>
            <a:r>
              <a:rPr lang="en-GB" dirty="0"/>
              <a:t>Convenient, on-demand, shareable, safe</a:t>
            </a:r>
          </a:p>
          <a:p>
            <a:pPr lvl="1" algn="just"/>
            <a:r>
              <a:rPr lang="en-GB" dirty="0"/>
              <a:t>Free – may be provided by your ISP or others</a:t>
            </a:r>
          </a:p>
          <a:p>
            <a:pPr lvl="1" algn="just"/>
            <a:r>
              <a:rPr lang="en-GB" dirty="0"/>
              <a:t>Subscription – sign up, pay &amp; get more storage</a:t>
            </a:r>
          </a:p>
          <a:p>
            <a:pPr algn="just"/>
            <a:r>
              <a:rPr lang="en-GB" dirty="0"/>
              <a:t>Legitimate </a:t>
            </a:r>
          </a:p>
          <a:p>
            <a:pPr algn="just"/>
            <a:r>
              <a:rPr lang="en-GB" dirty="0"/>
              <a:t>Criminally </a:t>
            </a:r>
            <a:r>
              <a:rPr lang="en-GB" sz="2400" dirty="0"/>
              <a:t>used</a:t>
            </a:r>
            <a:endParaRPr lang="en-GB" dirty="0"/>
          </a:p>
          <a:p>
            <a:pPr lvl="1" algn="just"/>
            <a:r>
              <a:rPr lang="en-GB" dirty="0"/>
              <a:t>They can store &amp; share content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237694" y="2930236"/>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3152906" y="3289484"/>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storage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en-GB" dirty="0"/>
              <a:t>Examples – </a:t>
            </a:r>
            <a:r>
              <a:rPr lang="en-GB" dirty="0" err="1"/>
              <a:t>iDrive</a:t>
            </a:r>
            <a:r>
              <a:rPr lang="en-GB" dirty="0"/>
              <a:t> (5GB/5TB), </a:t>
            </a:r>
            <a:r>
              <a:rPr lang="en-GB" dirty="0" err="1"/>
              <a:t>pCloud</a:t>
            </a:r>
            <a:r>
              <a:rPr lang="en-GB" dirty="0"/>
              <a:t> (10GB/2TB), OneDrive (5GB/6TB), Google Drive (15GB/2TB)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6865302" y="2891758"/>
            <a:ext cx="2027178"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Mega.nz</a:t>
            </a: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15GB free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Max 16TB</a:t>
            </a:r>
            <a:endParaRPr lang="en-GB" sz="24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en-GB" sz="2400" kern="0" dirty="0">
                <a:solidFill>
                  <a:prstClr val="white"/>
                </a:solidFill>
                <a:latin typeface="Calibri"/>
                <a:ea typeface="ＭＳ Ｐゴシック" pitchFamily="-107" charset="-128"/>
              </a:rPr>
              <a:t>Fully encrypted at server end &amp; in transit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IOT – Internet of Things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en-GB" dirty="0"/>
              <a:t>Every device is connected with its own IP address (IPv6) – interconnected with owner &amp; each other</a:t>
            </a:r>
          </a:p>
          <a:p>
            <a:pPr algn="just"/>
            <a:r>
              <a:rPr lang="en-GB" dirty="0"/>
              <a:t>Challenge – devices contain data &amp; can become targets as impossible to secure everything</a:t>
            </a:r>
          </a:p>
          <a:p>
            <a:pPr algn="just"/>
            <a:r>
              <a:rPr lang="en-GB" dirty="0"/>
              <a:t>Compromised devices can be used as Botnet!</a:t>
            </a:r>
          </a:p>
          <a:p>
            <a:pPr lvl="1" algn="just"/>
            <a:r>
              <a:rPr lang="en-GB" dirty="0"/>
              <a:t>e.g. </a:t>
            </a:r>
            <a:r>
              <a:rPr lang="en-GB" dirty="0" err="1"/>
              <a:t>Mirai</a:t>
            </a:r>
            <a:endParaRPr lang="en-GB" dirty="0"/>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Online gaming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a:buNone/>
            </a:pPr>
            <a:r>
              <a:rPr lang="en-GB" dirty="0"/>
              <a:t>Popular with some – who spend considerable amounts of time playing</a:t>
            </a:r>
          </a:p>
          <a:p>
            <a:pPr algn="just"/>
            <a:r>
              <a:rPr lang="en-GB" dirty="0"/>
              <a:t>Online communities formed of gamers</a:t>
            </a:r>
          </a:p>
          <a:p>
            <a:pPr algn="just"/>
            <a:r>
              <a:rPr lang="en-GB" dirty="0"/>
              <a:t>Cybercrime permeates gaming</a:t>
            </a:r>
          </a:p>
          <a:p>
            <a:pPr algn="just"/>
            <a:r>
              <a:rPr lang="en-GB" sz="2000" b="1" dirty="0">
                <a:latin typeface="Calibri" pitchFamily="34" charset="0"/>
              </a:rPr>
              <a:t>Hacking - </a:t>
            </a:r>
            <a:r>
              <a:rPr lang="en-GB" sz="2000" dirty="0"/>
              <a:t>Cyber criminals try to lure you to give information about yourself so they can hack your personal or gaming accounts</a:t>
            </a:r>
          </a:p>
          <a:p>
            <a:pPr algn="just"/>
            <a:r>
              <a:rPr lang="en-GB" sz="2000" b="1" dirty="0">
                <a:latin typeface="Calibri" pitchFamily="34" charset="0"/>
              </a:rPr>
              <a:t>Phishing - </a:t>
            </a:r>
            <a:r>
              <a:rPr lang="en-GB" sz="2000" dirty="0"/>
              <a:t>They may tell you they can help you get more game currency or level up faster</a:t>
            </a:r>
          </a:p>
          <a:p>
            <a:pPr algn="just"/>
            <a:r>
              <a:rPr lang="en-GB" sz="2000" b="1" dirty="0">
                <a:latin typeface="Calibri" pitchFamily="34" charset="0"/>
              </a:rPr>
              <a:t>Gold-farming - </a:t>
            </a:r>
            <a:r>
              <a:rPr lang="en-GB" sz="2000" dirty="0"/>
              <a:t>Cyber criminals use botnets to generate in-game assets—such as “gold”, “coins”, or “gems” - sell to other players, typically at a discount.</a:t>
            </a:r>
          </a:p>
          <a:p>
            <a:pPr algn="just"/>
            <a:r>
              <a:rPr lang="en-GB" sz="2000" b="1" dirty="0">
                <a:latin typeface="Calibri" pitchFamily="34" charset="0"/>
              </a:rPr>
              <a:t>Cyberbullying - </a:t>
            </a:r>
            <a:r>
              <a:rPr lang="en-GB" sz="2000" dirty="0"/>
              <a:t>Part of the fun in online gaming is the competitiveness between players. Difference between harmless competition and cyberbullying</a:t>
            </a:r>
            <a:endParaRPr lang="en-GB"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Newsgroups</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en-GB" dirty="0"/>
              <a:t>Communication &amp; lifestyle choice of many</a:t>
            </a:r>
          </a:p>
          <a:p>
            <a:pPr algn="just"/>
            <a:r>
              <a:rPr lang="en-GB" dirty="0"/>
              <a:t>Facebook, Twitter, Instagram, </a:t>
            </a:r>
            <a:r>
              <a:rPr lang="en-GB" dirty="0" err="1"/>
              <a:t>TikTok</a:t>
            </a:r>
            <a:r>
              <a:rPr lang="en-GB" dirty="0"/>
              <a:t>, Snapchat, YouTube, Tumblr, Pinterest </a:t>
            </a:r>
          </a:p>
          <a:p>
            <a:pPr algn="just"/>
            <a:r>
              <a:rPr lang="en-GB" dirty="0"/>
              <a:t>Create profiles, gather friends, share information &amp; data</a:t>
            </a:r>
          </a:p>
          <a:p>
            <a:pPr lvl="1" algn="just"/>
            <a:r>
              <a:rPr lang="en-GB" dirty="0"/>
              <a:t>Issues with amount of data ‘shared’ which makes people target of criminals</a:t>
            </a:r>
          </a:p>
          <a:p>
            <a:pPr lvl="1" algn="just"/>
            <a:r>
              <a:rPr lang="en-GB" dirty="0"/>
              <a:t>Useful resource for law enforcement gathering information about suspects &amp; activities</a:t>
            </a:r>
          </a:p>
          <a:p>
            <a:pPr algn="just"/>
            <a:r>
              <a:rPr lang="en-GB" dirty="0"/>
              <a:t>Some are pure messengers – others have them!</a:t>
            </a:r>
          </a:p>
        </p:txBody>
      </p:sp>
    </p:spTree>
    <p:extLst>
      <p:ext uri="{BB962C8B-B14F-4D97-AF65-F5344CB8AC3E}">
        <p14:creationId xmlns:p14="http://schemas.microsoft.com/office/powerpoint/2010/main" val="2274511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Social Networking</a:t>
            </a:r>
            <a:endParaRPr lang="en-GB" sz="2000" dirty="0">
              <a:solidFill>
                <a:schemeClr val="bg1"/>
              </a:solidFill>
              <a:latin typeface="Verdana" charset="0"/>
              <a:cs typeface="Verdana" charset="0"/>
            </a:endParaRP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a:r>
              <a:rPr lang="en-GB" sz="2400" dirty="0">
                <a:solidFill>
                  <a:schemeClr val="bg1"/>
                </a:solidFill>
                <a:latin typeface="+mj-lt"/>
              </a:rPr>
              <a:t>Here’s what we had for dinner today!</a:t>
            </a:r>
          </a:p>
          <a:p>
            <a:pPr algn="ctr"/>
            <a:r>
              <a:rPr lang="en-GB" sz="2400" dirty="0">
                <a:solidFill>
                  <a:schemeClr val="bg1"/>
                </a:solidFill>
                <a:latin typeface="+mj-lt"/>
              </a:rPr>
              <a:t>(look yesterday &amp; day before for previous meals)</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Guess where I am?</a:t>
            </a:r>
          </a:p>
          <a:p>
            <a:pPr algn="ctr"/>
            <a:r>
              <a:rPr lang="en-GB" sz="2400" dirty="0">
                <a:solidFill>
                  <a:schemeClr val="bg1"/>
                </a:solidFill>
                <a:latin typeface="+mj-lt"/>
              </a:rPr>
              <a:t>(time &amp; date supplied)</a:t>
            </a:r>
          </a:p>
        </p:txBody>
      </p:sp>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en-GB" sz="2400" dirty="0">
                <a:solidFill>
                  <a:schemeClr val="bg1"/>
                </a:solidFill>
                <a:latin typeface="+mj-lt"/>
              </a:rPr>
              <a:t>Some things are actually quite funny!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en-GB" sz="2400" dirty="0">
                <a:solidFill>
                  <a:schemeClr val="bg1"/>
                </a:solidFill>
                <a:latin typeface="+mj-lt"/>
              </a:rPr>
              <a:t>This is the 8</a:t>
            </a:r>
            <a:r>
              <a:rPr lang="en-GB" sz="2400" baseline="30000" dirty="0">
                <a:solidFill>
                  <a:schemeClr val="bg1"/>
                </a:solidFill>
                <a:latin typeface="+mj-lt"/>
              </a:rPr>
              <a:t>th</a:t>
            </a:r>
            <a:r>
              <a:rPr lang="en-GB" sz="2400" dirty="0">
                <a:solidFill>
                  <a:schemeClr val="bg1"/>
                </a:solidFill>
                <a:latin typeface="+mj-lt"/>
              </a:rPr>
              <a:t> day in a row that I’ve put a picture of my dog on Facebook!</a:t>
            </a:r>
          </a:p>
        </p:txBody>
      </p:sp>
      <p:sp>
        <p:nvSpPr>
          <p:cNvPr id="22" name="TextBox 21">
            <a:extLst>
              <a:ext uri="{FF2B5EF4-FFF2-40B4-BE49-F238E27FC236}">
                <a16:creationId xmlns:a16="http://schemas.microsoft.com/office/drawing/2014/main" id="{BF112458-2AE1-4186-A76F-5F7A7F1BEB08}"/>
              </a:ext>
            </a:extLst>
          </p:cNvPr>
          <p:cNvSpPr txBox="1"/>
          <p:nvPr/>
        </p:nvSpPr>
        <p:spPr>
          <a:xfrm>
            <a:off x="486428" y="2167059"/>
            <a:ext cx="8171144" cy="3477875"/>
          </a:xfrm>
          <a:prstGeom prst="rect">
            <a:avLst/>
          </a:prstGeom>
          <a:solidFill>
            <a:srgbClr val="BDD8F3"/>
          </a:solidFill>
        </p:spPr>
        <p:txBody>
          <a:bodyPr wrap="square" rtlCol="0">
            <a:spAutoFit/>
          </a:bodyPr>
          <a:lstStyle/>
          <a:p>
            <a:pPr algn="ctr"/>
            <a:r>
              <a:rPr lang="en-GB" sz="4400" dirty="0">
                <a:solidFill>
                  <a:schemeClr val="tx1">
                    <a:lumMod val="65000"/>
                    <a:lumOff val="35000"/>
                  </a:schemeClr>
                </a:solidFill>
                <a:latin typeface="+mj-lt"/>
              </a:rPr>
              <a:t>People put things online to share with their friends, family …….. and the world!</a:t>
            </a:r>
          </a:p>
          <a:p>
            <a:pPr algn="ctr"/>
            <a:r>
              <a:rPr lang="en-GB" sz="4400" dirty="0">
                <a:solidFill>
                  <a:schemeClr val="tx1">
                    <a:lumMod val="65000"/>
                    <a:lumOff val="35000"/>
                  </a:schemeClr>
                </a:solidFill>
                <a:latin typeface="+mj-lt"/>
              </a:rPr>
              <a:t>Which provide opportunity for law enforcement if used correctly! </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a:buNone/>
            </a:pPr>
            <a:r>
              <a:rPr lang="en-GB" dirty="0"/>
              <a:t>Dated chat programme but still used in many criminal areas to communicate &amp; exchange files</a:t>
            </a:r>
          </a:p>
          <a:p>
            <a:pPr algn="just"/>
            <a:r>
              <a:rPr lang="en-GB" dirty="0"/>
              <a:t>Series of servers worldwide – ‘channels’ created which are text based, virtual meeting rooms</a:t>
            </a:r>
          </a:p>
          <a:p>
            <a:pPr lvl="1" algn="just"/>
            <a:r>
              <a:rPr lang="en-GB" dirty="0"/>
              <a:t>Channel names tend to reflect chat contents</a:t>
            </a:r>
          </a:p>
          <a:p>
            <a:pPr lvl="1" algn="just"/>
            <a:r>
              <a:rPr lang="en-GB" dirty="0"/>
              <a:t>User can connect to one or more channels</a:t>
            </a:r>
          </a:p>
          <a:p>
            <a:pPr lvl="1" algn="just"/>
            <a:r>
              <a:rPr lang="en-GB" dirty="0"/>
              <a:t>Not most user friendly – but effective</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IRC – Internet Relay Chat</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Instant Messenger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en-GB" dirty="0"/>
              <a:t>Communication used to be by cell/mobile phone calls</a:t>
            </a:r>
          </a:p>
          <a:p>
            <a:pPr algn="just"/>
            <a:r>
              <a:rPr lang="en-GB" dirty="0"/>
              <a:t>That was followed by chat clients &amp; SMS</a:t>
            </a:r>
          </a:p>
          <a:p>
            <a:pPr algn="just"/>
            <a:r>
              <a:rPr lang="en-GB" dirty="0"/>
              <a:t>The trend continues with messenger services on both computers &amp; mobiles with textual, pictorial and video capability</a:t>
            </a:r>
          </a:p>
          <a:p>
            <a:pPr algn="just"/>
            <a:r>
              <a:rPr lang="en-GB" dirty="0"/>
              <a:t>Move to encrypt communication too</a:t>
            </a:r>
          </a:p>
          <a:p>
            <a:pPr algn="just"/>
            <a:endParaRPr lang="en-GB" dirty="0"/>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Voice over IP</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en-GB" dirty="0"/>
              <a:t>Ability to conduct telephone-like calls over the internet – most likely encrypted</a:t>
            </a:r>
          </a:p>
          <a:p>
            <a:pPr algn="just"/>
            <a:r>
              <a:rPr lang="en-GB" dirty="0"/>
              <a:t>Creates real-time communication channel – at no cost apart from the hardware</a:t>
            </a:r>
          </a:p>
          <a:p>
            <a:pPr algn="just"/>
            <a:r>
              <a:rPr lang="en-GB" dirty="0"/>
              <a:t>First conceived in 1973 – became reality in 1996</a:t>
            </a:r>
          </a:p>
          <a:p>
            <a:pPr algn="just"/>
            <a:r>
              <a:rPr lang="en-GB" dirty="0"/>
              <a:t>Popular especially where internet speed is good</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VOIP – Voice over IP</a:t>
            </a:r>
            <a:endParaRPr lang="en-GB" sz="2000"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Common to devices</a:t>
            </a:r>
            <a:endParaRPr lang="en-GB" sz="2000" dirty="0">
              <a:solidFill>
                <a:schemeClr val="bg1"/>
              </a:solidFill>
              <a:latin typeface="Verdana" charset="0"/>
              <a:cs typeface="Verdana" charset="0"/>
            </a:endParaRP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en-GB" dirty="0"/>
              <a:t>Hardware</a:t>
            </a:r>
          </a:p>
          <a:p>
            <a:r>
              <a:rPr lang="en-GB" dirty="0"/>
              <a:t>Software</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Which of these applications will allow you to search for files that other network users are sharing and download them?</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A</a:t>
            </a:r>
          </a:p>
          <a:p>
            <a:pPr algn="ctr"/>
            <a:endParaRPr lang="en-GB" sz="2400" dirty="0">
              <a:solidFill>
                <a:schemeClr val="bg1"/>
              </a:solidFill>
              <a:latin typeface="+mj-lt"/>
            </a:endParaRPr>
          </a:p>
          <a:p>
            <a:pPr algn="ctr"/>
            <a:r>
              <a:rPr lang="en-US" sz="2400" dirty="0">
                <a:solidFill>
                  <a:schemeClr val="bg1"/>
                </a:solidFill>
                <a:latin typeface="+mj-lt"/>
              </a:rPr>
              <a:t>Peer to Peer networks allow users to offer files for sharing and users can search for files by name, type, artist or author. Many illegal files are present on the network.</a:t>
            </a:r>
          </a:p>
          <a:p>
            <a:pPr algn="ctr"/>
            <a:r>
              <a:rPr lang="en-GB" sz="2400" dirty="0">
                <a:solidFill>
                  <a:schemeClr val="bg1"/>
                </a:solidFill>
                <a:latin typeface="+mj-lt"/>
              </a:rPr>
              <a:t>The same could be true of IRC but much less so.</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Peer to Peer network</a:t>
            </a:r>
          </a:p>
          <a:p>
            <a:pPr marL="1828800" lvl="3" indent="-457200">
              <a:buAutoNum type="alphaUcPeriod"/>
            </a:pPr>
            <a:r>
              <a:rPr lang="en-GB" sz="2400" dirty="0">
                <a:solidFill>
                  <a:schemeClr val="bg1"/>
                </a:solidFill>
                <a:latin typeface="+mj-lt"/>
              </a:rPr>
              <a:t>Voice over IP network</a:t>
            </a:r>
          </a:p>
          <a:p>
            <a:pPr marL="1828800" lvl="3" indent="-457200">
              <a:buAutoNum type="alphaUcPeriod"/>
            </a:pPr>
            <a:r>
              <a:rPr lang="en-GB" sz="2400" dirty="0">
                <a:solidFill>
                  <a:schemeClr val="bg1"/>
                </a:solidFill>
                <a:latin typeface="+mj-lt"/>
              </a:rPr>
              <a:t>Internet Relay Chat</a:t>
            </a:r>
          </a:p>
          <a:p>
            <a:pPr marL="1828800" lvl="3" indent="-457200">
              <a:buAutoNum type="alphaUcPeriod"/>
            </a:pPr>
            <a:r>
              <a:rPr lang="en-GB" sz="2400" dirty="0">
                <a:solidFill>
                  <a:schemeClr val="bg1"/>
                </a:solidFill>
                <a:latin typeface="+mj-lt"/>
              </a:rPr>
              <a:t>Online gaming application</a:t>
            </a:r>
          </a:p>
        </p:txBody>
      </p:sp>
    </p:spTree>
    <p:extLst>
      <p:ext uri="{BB962C8B-B14F-4D97-AF65-F5344CB8AC3E}">
        <p14:creationId xmlns:p14="http://schemas.microsoft.com/office/powerpoint/2010/main" val="58072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Deep web, anonymity &amp; the dark web</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Computer &amp; Internet Basics</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Deep Web</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en-GB" dirty="0"/>
              <a:t>Graphics like this frequently are used to illustrate the part of the internet</a:t>
            </a:r>
          </a:p>
          <a:p>
            <a:pPr marL="0" indent="0">
              <a:buNone/>
            </a:pPr>
            <a:r>
              <a:rPr lang="en-GB" dirty="0"/>
              <a:t>The figures are estimates – but close enough!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463774" y="1340582"/>
            <a:ext cx="2515096" cy="707886"/>
          </a:xfrm>
          <a:prstGeom prst="rect">
            <a:avLst/>
          </a:prstGeom>
          <a:solidFill>
            <a:srgbClr val="F08A34"/>
          </a:solidFill>
        </p:spPr>
        <p:txBody>
          <a:bodyPr wrap="square" rtlCol="0">
            <a:spAutoFit/>
          </a:bodyPr>
          <a:lstStyle/>
          <a:p>
            <a:pPr algn="ctr"/>
            <a:r>
              <a:rPr lang="en-GB" sz="2000" dirty="0">
                <a:solidFill>
                  <a:schemeClr val="bg1"/>
                </a:solidFill>
                <a:latin typeface="+mj-lt"/>
              </a:rPr>
              <a:t>Can search &amp; link from page to page</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453460" y="2535489"/>
            <a:ext cx="2535724" cy="2308324"/>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Pages are unlinked &amp; need exact URLs to reach –</a:t>
            </a:r>
          </a:p>
          <a:p>
            <a:pPr algn="ctr"/>
            <a:r>
              <a:rPr lang="en-GB" sz="2400" dirty="0">
                <a:solidFill>
                  <a:schemeClr val="tx1">
                    <a:lumMod val="65000"/>
                    <a:lumOff val="35000"/>
                  </a:schemeClr>
                </a:solidFill>
                <a:latin typeface="+mj-lt"/>
              </a:rPr>
              <a:t>or usernames &amp; passwords with authentication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6440884" y="5425171"/>
            <a:ext cx="2537986"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rPr>
              <a:t>Need bespoke software to access</a:t>
            </a: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Anonymity</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buNone/>
            </a:pPr>
            <a:r>
              <a:rPr lang="en-GB" dirty="0"/>
              <a:t>There are many anonymity resources available</a:t>
            </a:r>
          </a:p>
          <a:p>
            <a:r>
              <a:rPr lang="en-GB" dirty="0"/>
              <a:t>Why?</a:t>
            </a:r>
          </a:p>
          <a:p>
            <a:pPr lvl="1"/>
            <a:r>
              <a:rPr lang="en-GB" dirty="0"/>
              <a:t>Some people have an urge to not be traceable</a:t>
            </a:r>
          </a:p>
          <a:p>
            <a:pPr lvl="1"/>
            <a:r>
              <a:rPr lang="en-GB" dirty="0"/>
              <a:t>They may be in fear of reprisal/identification</a:t>
            </a:r>
          </a:p>
          <a:p>
            <a:pPr lvl="1"/>
            <a:r>
              <a:rPr lang="en-GB" dirty="0"/>
              <a:t>May have been blocked &amp; want a work-around</a:t>
            </a:r>
          </a:p>
          <a:p>
            <a:pPr lvl="1"/>
            <a:r>
              <a:rPr lang="en-GB" dirty="0"/>
              <a:t>They may be doing something illegal</a:t>
            </a:r>
          </a:p>
          <a:p>
            <a:pPr marL="0" indent="0" algn="ctr">
              <a:buNone/>
            </a:pPr>
            <a:r>
              <a:rPr lang="en-GB" b="1" dirty="0"/>
              <a:t>Applications</a:t>
            </a:r>
          </a:p>
          <a:p>
            <a:pPr marL="0" indent="0" algn="ctr">
              <a:buNone/>
            </a:pPr>
            <a:r>
              <a:rPr lang="en-GB" b="1" dirty="0"/>
              <a:t>Proxies &amp; VPNs</a:t>
            </a:r>
          </a:p>
          <a:p>
            <a:pPr marL="0" indent="0" algn="ctr">
              <a:buNone/>
            </a:pPr>
            <a:r>
              <a:rPr lang="en-GB" b="1" dirty="0"/>
              <a:t>TOR Browsers (or similar)</a:t>
            </a:r>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Anonymity programmes/sites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en-GB" dirty="0"/>
              <a:t>Browser &amp; mail anonymity programs</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Proxy v 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7500" lnSpcReduction="20000"/>
          </a:bodyPr>
          <a:lstStyle/>
          <a:p>
            <a:pPr marL="0" indent="0">
              <a:buNone/>
            </a:pPr>
            <a:r>
              <a:rPr lang="en-GB" sz="6700" dirty="0"/>
              <a:t>Proxy acts as a ‘gateway’ to a web based resource</a:t>
            </a:r>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en-GB" sz="6700" dirty="0"/>
              <a:t>VPN creates a secure tunnel for all communication</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VPN</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en-GB" sz="3200" dirty="0"/>
              <a:t>Legal</a:t>
            </a:r>
          </a:p>
          <a:p>
            <a:pPr marL="0" indent="0">
              <a:buNone/>
            </a:pPr>
            <a:r>
              <a:rPr lang="en-GB" sz="3200" dirty="0"/>
              <a:t>Secure </a:t>
            </a:r>
          </a:p>
          <a:p>
            <a:pPr marL="0" indent="0">
              <a:buNone/>
            </a:pPr>
            <a:r>
              <a:rPr lang="en-GB" sz="3200" dirty="0"/>
              <a:t>Locations</a:t>
            </a:r>
          </a:p>
          <a:p>
            <a:pPr marL="0" indent="0">
              <a:buNone/>
            </a:pPr>
            <a:r>
              <a:rPr lang="en-GB" sz="3200" dirty="0"/>
              <a:t>Speed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Dark Web</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Brief History</a:t>
            </a:r>
          </a:p>
          <a:p>
            <a:r>
              <a:rPr lang="en-GB" dirty="0"/>
              <a:t>2000 – Freenet released</a:t>
            </a:r>
          </a:p>
          <a:p>
            <a:r>
              <a:rPr lang="en-GB" dirty="0"/>
              <a:t>2002 – US Navy release TOR</a:t>
            </a:r>
          </a:p>
          <a:p>
            <a:r>
              <a:rPr lang="en-GB" dirty="0"/>
              <a:t>2009 – Satoshi Nakamoto mines first Bitcoin</a:t>
            </a:r>
          </a:p>
          <a:p>
            <a:pPr lvl="1"/>
            <a:r>
              <a:rPr lang="en-GB" dirty="0"/>
              <a:t>(March 2009 = $0.003 – 17 December 2017 = $19,783)</a:t>
            </a:r>
          </a:p>
          <a:p>
            <a:r>
              <a:rPr lang="en-GB" dirty="0"/>
              <a:t>2011 – Silk Road begins</a:t>
            </a:r>
          </a:p>
          <a:p>
            <a:r>
              <a:rPr lang="en-GB" dirty="0"/>
              <a:t>2013 – FBI arrest Dread Pirate Roberts (Ross Ulbricht) – owner of Silk Road</a:t>
            </a:r>
          </a:p>
          <a:p>
            <a:r>
              <a:rPr lang="en-GB" dirty="0"/>
              <a:t>2019 – Figures suggest $1bn trades </a:t>
            </a:r>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buNone/>
            </a:pPr>
            <a:r>
              <a:rPr lang="en-GB" dirty="0"/>
              <a:t>TOR – The Onion Router</a:t>
            </a:r>
          </a:p>
          <a:p>
            <a:r>
              <a:rPr lang="en-GB" dirty="0"/>
              <a:t>c.65,000 unique URLs</a:t>
            </a:r>
          </a:p>
          <a:p>
            <a:pPr lvl="1"/>
            <a:r>
              <a:rPr lang="en-GB" dirty="0"/>
              <a:t>End with ‘.onion’</a:t>
            </a:r>
          </a:p>
          <a:p>
            <a:r>
              <a:rPr lang="en-GB" dirty="0"/>
              <a:t>Many legal – many not!</a:t>
            </a:r>
          </a:p>
          <a:p>
            <a:pPr lvl="1"/>
            <a:r>
              <a:rPr lang="en-GB" dirty="0"/>
              <a:t>Privacy &amp; protection</a:t>
            </a:r>
          </a:p>
          <a:p>
            <a:pPr lvl="1"/>
            <a:r>
              <a:rPr lang="en-GB" dirty="0"/>
              <a:t>Underground marketplaces</a:t>
            </a:r>
          </a:p>
          <a:p>
            <a:pPr lvl="1"/>
            <a:r>
              <a:rPr lang="en-GB" dirty="0"/>
              <a:t>Drugs, weapons, services, stolen identities, pornography, paedophilia</a:t>
            </a:r>
          </a:p>
          <a:p>
            <a:pPr lvl="1"/>
            <a:r>
              <a:rPr lang="en-GB" dirty="0"/>
              <a:t>Cryptocurrencies</a:t>
            </a:r>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en-GB" sz="1200" dirty="0"/>
              <a:t>Truth about the Dark Web – Kumar &amp;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Audio/video/storage</a:t>
            </a:r>
            <a:endParaRPr lang="en-GB" sz="2000" dirty="0">
              <a:solidFill>
                <a:schemeClr val="bg1"/>
              </a:solidFill>
              <a:latin typeface="Verdana" charset="0"/>
              <a:cs typeface="Verdana" charset="0"/>
            </a:endParaRP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Network Card</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PCI</a:t>
            </a:r>
          </a:p>
          <a:p>
            <a:pPr algn="ctr"/>
            <a:r>
              <a:rPr lang="en-GB" dirty="0">
                <a:solidFill>
                  <a:schemeClr val="tx1"/>
                </a:solidFill>
              </a:rPr>
              <a:t>USB</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202407" y="2935860"/>
            <a:ext cx="2902705" cy="1569660"/>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en-GB" sz="2400" dirty="0">
                <a:solidFill>
                  <a:schemeClr val="bg1"/>
                </a:solidFill>
                <a:latin typeface="+mj-lt"/>
              </a:rPr>
              <a:t>Allow input/output to &amp; from system</a:t>
            </a:r>
          </a:p>
          <a:p>
            <a:pPr marL="342900" indent="-342900">
              <a:buFont typeface="Arial" panose="020B0604020202020204" pitchFamily="34" charset="0"/>
              <a:buChar char="•"/>
            </a:pPr>
            <a:r>
              <a:rPr lang="en-GB" sz="2400" dirty="0">
                <a:solidFill>
                  <a:schemeClr val="bg1"/>
                </a:solidFill>
                <a:latin typeface="+mj-lt"/>
              </a:rPr>
              <a:t>Added removable storage</a:t>
            </a: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Audio</a:t>
            </a:r>
          </a:p>
          <a:p>
            <a:pPr algn="ctr"/>
            <a:r>
              <a:rPr lang="en-GB" dirty="0">
                <a:solidFill>
                  <a:schemeClr val="tx1"/>
                </a:solidFill>
              </a:rPr>
              <a:t>Video</a:t>
            </a:r>
          </a:p>
          <a:p>
            <a:pPr algn="ctr"/>
            <a:r>
              <a:rPr lang="en-GB" dirty="0">
                <a:solidFill>
                  <a:schemeClr val="tx1"/>
                </a:solidFill>
              </a:rPr>
              <a:t>Storage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en-GB" dirty="0"/>
              <a:t>Why is it called ‘the onion router’?</a:t>
            </a:r>
          </a:p>
          <a:p>
            <a:pPr marL="0" indent="0">
              <a:buNone/>
            </a:pPr>
            <a:endParaRPr lang="en-GB" dirty="0"/>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2400" b="0" i="0" u="none" strike="noStrike" kern="0" cap="none" spc="0" normalizeH="0" baseline="0" noProof="0" dirty="0">
                <a:ln>
                  <a:noFill/>
                </a:ln>
                <a:solidFill>
                  <a:srgbClr val="FF0000"/>
                </a:solidFill>
                <a:effectLst/>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Cryptocurrencies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Bitcoin history</a:t>
            </a:r>
          </a:p>
          <a:p>
            <a:r>
              <a:rPr lang="en-GB" dirty="0"/>
              <a:t>2009 – Satoshi Nakamoto mines first Bitcoin</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Cryptocurrencies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en-GB" dirty="0"/>
              <a:t>Characteristics of cryptocurrency</a:t>
            </a:r>
          </a:p>
          <a:p>
            <a:pPr marL="457200" indent="-457200"/>
            <a:r>
              <a:rPr lang="en-GB" sz="2800" dirty="0"/>
              <a:t>Global – no borders</a:t>
            </a:r>
          </a:p>
          <a:p>
            <a:pPr marL="457200" indent="-457200"/>
            <a:r>
              <a:rPr lang="en-GB" sz="2800" dirty="0"/>
              <a:t>Decentralised – no control</a:t>
            </a:r>
          </a:p>
          <a:p>
            <a:pPr marL="457200" indent="-457200"/>
            <a:r>
              <a:rPr lang="en-GB" sz="2800" dirty="0"/>
              <a:t>Volatile – can fluctuate wildly</a:t>
            </a:r>
          </a:p>
          <a:p>
            <a:pPr marL="457200" indent="-457200"/>
            <a:r>
              <a:rPr lang="en-GB" sz="2800" dirty="0"/>
              <a:t>Secure – ‘Private Key’</a:t>
            </a:r>
          </a:p>
          <a:p>
            <a:pPr marL="457200" indent="-457200"/>
            <a:r>
              <a:rPr lang="en-GB" sz="2800" dirty="0"/>
              <a:t>Anonymous</a:t>
            </a:r>
          </a:p>
          <a:p>
            <a:pPr marL="457200" indent="-457200"/>
            <a:r>
              <a:rPr lang="en-GB" sz="2800" dirty="0"/>
              <a:t>Created by mining</a:t>
            </a:r>
          </a:p>
        </p:txBody>
      </p:sp>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800" dirty="0"/>
              <a:t>Transparent (Blockchain)</a:t>
            </a:r>
          </a:p>
          <a:p>
            <a:pPr marL="457200" indent="-457200"/>
            <a:r>
              <a:rPr lang="en-GB" sz="2800" dirty="0"/>
              <a:t>Low transaction fees</a:t>
            </a:r>
          </a:p>
          <a:p>
            <a:pPr marL="457200" indent="-457200"/>
            <a:r>
              <a:rPr lang="en-GB" sz="2800" dirty="0"/>
              <a:t>Fast transfer</a:t>
            </a:r>
          </a:p>
          <a:p>
            <a:pPr marL="457200" indent="-457200"/>
            <a:r>
              <a:rPr lang="en-GB" sz="2800" dirty="0"/>
              <a:t>Irreversible</a:t>
            </a:r>
          </a:p>
          <a:p>
            <a:pPr marL="457200" indent="-457200"/>
            <a:r>
              <a:rPr lang="en-GB" sz="2800" dirty="0"/>
              <a:t>No legal tender status</a:t>
            </a:r>
          </a:p>
          <a:p>
            <a:pPr marL="457200" indent="-457200"/>
            <a:r>
              <a:rPr lang="en-GB" sz="2800" dirty="0"/>
              <a:t>Retained in ‘wallet’</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buAutoNum type="arabicPeriod"/>
            </a:pPr>
            <a:r>
              <a:rPr lang="en-GB" sz="3200" b="1" dirty="0">
                <a:solidFill>
                  <a:srgbClr val="FF0000"/>
                </a:solidFill>
                <a:latin typeface="+mn-lt"/>
              </a:rPr>
              <a:t>A medium of exchange</a:t>
            </a:r>
          </a:p>
          <a:p>
            <a:pPr marL="342900" indent="-342900">
              <a:buAutoNum type="arabicPeriod"/>
            </a:pPr>
            <a:r>
              <a:rPr lang="en-GB" sz="3200" b="1" dirty="0">
                <a:solidFill>
                  <a:srgbClr val="FF0000"/>
                </a:solidFill>
                <a:latin typeface="+mn-lt"/>
              </a:rPr>
              <a:t>A unit of account</a:t>
            </a:r>
          </a:p>
          <a:p>
            <a:pPr marL="342900" indent="-342900">
              <a:buAutoNum type="arabicPeriod"/>
            </a:pPr>
            <a:r>
              <a:rPr lang="en-GB" sz="3200" b="1" dirty="0">
                <a:solidFill>
                  <a:srgbClr val="FF0000"/>
                </a:solidFill>
                <a:latin typeface="+mn-lt"/>
              </a:rPr>
              <a:t>A store of value</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Marketplaces</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en-GB" dirty="0"/>
              <a:t>Marketplace history</a:t>
            </a:r>
          </a:p>
          <a:p>
            <a:r>
              <a:rPr lang="en-GB" dirty="0"/>
              <a:t>2011 – Silk Road begins</a:t>
            </a:r>
          </a:p>
          <a:p>
            <a:r>
              <a:rPr lang="en-GB" dirty="0"/>
              <a:t>Market places come – and go!</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Which of the following would be true when describing a cryptocurrency?</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D</a:t>
            </a:r>
          </a:p>
          <a:p>
            <a:pPr algn="ctr"/>
            <a:endParaRPr lang="en-GB" sz="2400" dirty="0">
              <a:solidFill>
                <a:schemeClr val="bg1"/>
              </a:solidFill>
              <a:latin typeface="+mj-lt"/>
            </a:endParaRPr>
          </a:p>
          <a:p>
            <a:pPr algn="ctr"/>
            <a:r>
              <a:rPr lang="en-US" sz="2400" dirty="0">
                <a:solidFill>
                  <a:schemeClr val="bg1"/>
                </a:solidFill>
                <a:latin typeface="+mj-lt"/>
              </a:rPr>
              <a:t>Cryptocurrencies can traverse international boundaries which makes it useful for criminals in moving &amp; hiding money. No bank or government runs the currency. Its value can change quickly &amp; with great volatility.</a:t>
            </a:r>
            <a:endParaRPr lang="en-GB" sz="2400" dirty="0">
              <a:solidFill>
                <a:schemeClr val="bg1"/>
              </a:solidFill>
              <a:latin typeface="+mj-lt"/>
            </a:endParaRP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371600" lvl="2" indent="-457200">
              <a:buAutoNum type="alphaUcPeriod"/>
            </a:pPr>
            <a:r>
              <a:rPr lang="en-GB" sz="2400" dirty="0">
                <a:solidFill>
                  <a:schemeClr val="bg1"/>
                </a:solidFill>
                <a:latin typeface="+mj-lt"/>
              </a:rPr>
              <a:t>It is global – it has no borders</a:t>
            </a:r>
          </a:p>
          <a:p>
            <a:pPr marL="1371600" lvl="2" indent="-457200">
              <a:buAutoNum type="alphaUcPeriod"/>
            </a:pPr>
            <a:r>
              <a:rPr lang="en-GB" sz="2400" dirty="0">
                <a:solidFill>
                  <a:schemeClr val="bg1"/>
                </a:solidFill>
                <a:latin typeface="+mj-lt"/>
              </a:rPr>
              <a:t>It is decentralised – not controlled by a government</a:t>
            </a:r>
          </a:p>
          <a:p>
            <a:pPr marL="1371600" lvl="2" indent="-457200">
              <a:buAutoNum type="alphaUcPeriod"/>
            </a:pPr>
            <a:r>
              <a:rPr lang="en-GB" sz="2400" dirty="0">
                <a:solidFill>
                  <a:schemeClr val="bg1"/>
                </a:solidFill>
                <a:latin typeface="+mj-lt"/>
              </a:rPr>
              <a:t>It is volatile – value can fluctuate greatly</a:t>
            </a:r>
          </a:p>
          <a:p>
            <a:pPr marL="1371600" lvl="2" indent="-457200">
              <a:buAutoNum type="alphaUcPeriod"/>
            </a:pPr>
            <a:r>
              <a:rPr lang="en-GB" sz="2400" dirty="0">
                <a:solidFill>
                  <a:schemeClr val="bg1"/>
                </a:solidFill>
                <a:latin typeface="+mj-lt"/>
              </a:rPr>
              <a:t>All of the above</a:t>
            </a:r>
          </a:p>
        </p:txBody>
      </p:sp>
    </p:spTree>
    <p:extLst>
      <p:ext uri="{BB962C8B-B14F-4D97-AF65-F5344CB8AC3E}">
        <p14:creationId xmlns:p14="http://schemas.microsoft.com/office/powerpoint/2010/main" val="388537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recap</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en-GB" dirty="0">
                <a:ea typeface="Verdana" panose="020B0604030504040204" pitchFamily="34" charset="0"/>
              </a:rPr>
              <a:t>After this session, delegates should be able to:</a:t>
            </a:r>
          </a:p>
          <a:p>
            <a:r>
              <a:rPr lang="en-GB" sz="2800" dirty="0">
                <a:ea typeface="Verdana" panose="020B0604030504040204" pitchFamily="34" charset="0"/>
              </a:rPr>
              <a:t>Recognise the common components of a digital device &amp; understand their role</a:t>
            </a:r>
          </a:p>
          <a:p>
            <a:r>
              <a:rPr lang="en-GB" sz="2800" dirty="0">
                <a:ea typeface="Verdana" panose="020B0604030504040204" pitchFamily="34" charset="0"/>
              </a:rPr>
              <a:t>Describe what the internet is, how someone connects to it &amp; what possible traces can be left in doing so</a:t>
            </a:r>
          </a:p>
          <a:p>
            <a:r>
              <a:rPr lang="en-GB" sz="2800" dirty="0">
                <a:ea typeface="Verdana" panose="020B0604030504040204" pitchFamily="34" charset="0"/>
              </a:rPr>
              <a:t>List some internet services &amp; applications which may they may encounter in their role as prosecutors &amp; judges</a:t>
            </a:r>
          </a:p>
          <a:p>
            <a:r>
              <a:rPr lang="en-GB" sz="2800" dirty="0">
                <a:ea typeface="Verdana" panose="020B0604030504040204" pitchFamily="34" charset="0"/>
              </a:rPr>
              <a:t>Give examples of issues the dark web could bring to criminal prosecution</a:t>
            </a:r>
          </a:p>
        </p:txBody>
      </p:sp>
    </p:spTree>
    <p:extLst>
      <p:ext uri="{BB962C8B-B14F-4D97-AF65-F5344CB8AC3E}">
        <p14:creationId xmlns:p14="http://schemas.microsoft.com/office/powerpoint/2010/main" val="14381015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Computer systems</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886</TotalTime>
  <Words>11953</Words>
  <Application>Microsoft Office PowerPoint</Application>
  <PresentationFormat>On-screen Show (4:3)</PresentationFormat>
  <Paragraphs>995</Paragraphs>
  <Slides>87</Slides>
  <Notes>79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87</vt:i4>
      </vt:variant>
    </vt:vector>
  </HeadingPairs>
  <TitlesOfParts>
    <vt:vector size="98" baseType="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Computer parts &amp; functions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parts &amp; how it came to be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Connecting to the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services &amp;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Deep web, anonymity &amp; the dark 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CANDREA Andrei-Stefan</cp:lastModifiedBy>
  <cp:revision>118</cp:revision>
  <dcterms:created xsi:type="dcterms:W3CDTF">2020-10-07T11:36:01Z</dcterms:created>
  <dcterms:modified xsi:type="dcterms:W3CDTF">2020-10-09T13:54:34Z</dcterms:modified>
</cp:coreProperties>
</file>