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0"/>
  </p:notesMasterIdLst>
  <p:sldIdLst>
    <p:sldId id="418" r:id="rId2"/>
    <p:sldId id="454" r:id="rId3"/>
    <p:sldId id="570" r:id="rId4"/>
    <p:sldId id="569" r:id="rId5"/>
    <p:sldId id="456" r:id="rId6"/>
    <p:sldId id="572" r:id="rId7"/>
    <p:sldId id="573" r:id="rId8"/>
    <p:sldId id="574" r:id="rId9"/>
    <p:sldId id="575" r:id="rId10"/>
    <p:sldId id="1490" r:id="rId11"/>
    <p:sldId id="1491" r:id="rId12"/>
    <p:sldId id="263" r:id="rId13"/>
    <p:sldId id="457" r:id="rId14"/>
    <p:sldId id="1435" r:id="rId15"/>
    <p:sldId id="1436" r:id="rId16"/>
    <p:sldId id="1437" r:id="rId17"/>
    <p:sldId id="1438" r:id="rId18"/>
    <p:sldId id="1439" r:id="rId19"/>
    <p:sldId id="1440" r:id="rId20"/>
    <p:sldId id="1441" r:id="rId21"/>
    <p:sldId id="1442" r:id="rId22"/>
    <p:sldId id="1443" r:id="rId23"/>
    <p:sldId id="1444" r:id="rId24"/>
    <p:sldId id="1492" r:id="rId25"/>
    <p:sldId id="571" r:id="rId26"/>
    <p:sldId id="458" r:id="rId27"/>
    <p:sldId id="1445" r:id="rId28"/>
    <p:sldId id="1446" r:id="rId29"/>
    <p:sldId id="1447" r:id="rId30"/>
    <p:sldId id="1448" r:id="rId31"/>
    <p:sldId id="1449" r:id="rId32"/>
    <p:sldId id="1450" r:id="rId33"/>
    <p:sldId id="1451" r:id="rId34"/>
    <p:sldId id="1452" r:id="rId35"/>
    <p:sldId id="1453" r:id="rId36"/>
    <p:sldId id="1454" r:id="rId37"/>
    <p:sldId id="1455" r:id="rId38"/>
    <p:sldId id="459" r:id="rId39"/>
    <p:sldId id="1456" r:id="rId40"/>
    <p:sldId id="1457" r:id="rId41"/>
    <p:sldId id="1458" r:id="rId42"/>
    <p:sldId id="1459" r:id="rId43"/>
    <p:sldId id="1460" r:id="rId44"/>
    <p:sldId id="1461" r:id="rId45"/>
    <p:sldId id="1462" r:id="rId46"/>
    <p:sldId id="1463" r:id="rId47"/>
    <p:sldId id="1464" r:id="rId48"/>
    <p:sldId id="1493" r:id="rId49"/>
    <p:sldId id="1432" r:id="rId50"/>
    <p:sldId id="556" r:id="rId51"/>
    <p:sldId id="1465" r:id="rId52"/>
    <p:sldId id="1466" r:id="rId53"/>
    <p:sldId id="1467" r:id="rId54"/>
    <p:sldId id="1468" r:id="rId55"/>
    <p:sldId id="1469" r:id="rId56"/>
    <p:sldId id="1470" r:id="rId57"/>
    <p:sldId id="1471" r:id="rId58"/>
    <p:sldId id="1472" r:id="rId59"/>
    <p:sldId id="1473" r:id="rId60"/>
    <p:sldId id="1433" r:id="rId61"/>
    <p:sldId id="1474" r:id="rId62"/>
    <p:sldId id="1476" r:id="rId63"/>
    <p:sldId id="1477" r:id="rId64"/>
    <p:sldId id="1478" r:id="rId65"/>
    <p:sldId id="1479" r:id="rId66"/>
    <p:sldId id="1480" r:id="rId67"/>
    <p:sldId id="1481" r:id="rId68"/>
    <p:sldId id="1482" r:id="rId69"/>
    <p:sldId id="1483" r:id="rId70"/>
    <p:sldId id="1484" r:id="rId71"/>
    <p:sldId id="1485" r:id="rId72"/>
    <p:sldId id="1486" r:id="rId73"/>
    <p:sldId id="1487" r:id="rId74"/>
    <p:sldId id="1488" r:id="rId75"/>
    <p:sldId id="1494" r:id="rId76"/>
    <p:sldId id="1475" r:id="rId77"/>
    <p:sldId id="1489" r:id="rId78"/>
    <p:sldId id="455" r:id="rId7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418"/>
          </p14:sldIdLst>
        </p14:section>
        <p14:section name="Introduction" id="{DEED0A68-EF9C-4733-ADAA-766A859E58BB}">
          <p14:sldIdLst>
            <p14:sldId id="454"/>
            <p14:sldId id="570"/>
            <p14:sldId id="569"/>
          </p14:sldIdLst>
        </p14:section>
        <p14:section name="Section 1" id="{1F767E79-2A4A-4837-8114-C2475E36F49A}">
          <p14:sldIdLst>
            <p14:sldId id="456"/>
            <p14:sldId id="572"/>
            <p14:sldId id="573"/>
            <p14:sldId id="574"/>
            <p14:sldId id="575"/>
            <p14:sldId id="1490"/>
            <p14:sldId id="1491"/>
            <p14:sldId id="263"/>
          </p14:sldIdLst>
        </p14:section>
        <p14:section name="Section 2" id="{64A33C99-CD85-476B-80AE-285978042B74}">
          <p14:sldIdLst>
            <p14:sldId id="457"/>
            <p14:sldId id="1435"/>
            <p14:sldId id="1436"/>
            <p14:sldId id="1437"/>
            <p14:sldId id="1438"/>
            <p14:sldId id="1439"/>
            <p14:sldId id="1440"/>
            <p14:sldId id="1441"/>
            <p14:sldId id="1442"/>
            <p14:sldId id="1443"/>
            <p14:sldId id="1444"/>
            <p14:sldId id="1492"/>
            <p14:sldId id="571"/>
          </p14:sldIdLst>
        </p14:section>
        <p14:section name="Section 3" id="{308D822E-C220-4295-A91C-5C781A5093DF}">
          <p14:sldIdLst>
            <p14:sldId id="458"/>
            <p14:sldId id="1445"/>
            <p14:sldId id="1446"/>
            <p14:sldId id="1447"/>
            <p14:sldId id="1448"/>
            <p14:sldId id="1449"/>
            <p14:sldId id="1450"/>
            <p14:sldId id="1451"/>
            <p14:sldId id="1452"/>
            <p14:sldId id="1453"/>
            <p14:sldId id="1454"/>
            <p14:sldId id="1455"/>
          </p14:sldIdLst>
        </p14:section>
        <p14:section name="Section 4" id="{38C73E71-B393-48F5-B80B-01E7A0AD15A1}">
          <p14:sldIdLst>
            <p14:sldId id="459"/>
            <p14:sldId id="1456"/>
            <p14:sldId id="1457"/>
            <p14:sldId id="1458"/>
            <p14:sldId id="1459"/>
            <p14:sldId id="1460"/>
            <p14:sldId id="1461"/>
            <p14:sldId id="1462"/>
            <p14:sldId id="1463"/>
            <p14:sldId id="1464"/>
            <p14:sldId id="1493"/>
            <p14:sldId id="1432"/>
          </p14:sldIdLst>
        </p14:section>
        <p14:section name="Section 5" id="{37027A3F-69A3-4115-8FDF-843AC8EC035E}">
          <p14:sldIdLst>
            <p14:sldId id="556"/>
            <p14:sldId id="1465"/>
            <p14:sldId id="1466"/>
            <p14:sldId id="1467"/>
            <p14:sldId id="1468"/>
            <p14:sldId id="1469"/>
            <p14:sldId id="1470"/>
            <p14:sldId id="1471"/>
            <p14:sldId id="1472"/>
            <p14:sldId id="1473"/>
            <p14:sldId id="1433"/>
          </p14:sldIdLst>
        </p14:section>
        <p14:section name="Section 6" id="{180BC2D8-C805-46EF-86B5-C089A5DBB5FB}">
          <p14:sldIdLst>
            <p14:sldId id="1474"/>
            <p14:sldId id="1476"/>
            <p14:sldId id="1477"/>
            <p14:sldId id="1478"/>
            <p14:sldId id="1479"/>
            <p14:sldId id="1480"/>
            <p14:sldId id="1481"/>
            <p14:sldId id="1482"/>
            <p14:sldId id="1483"/>
            <p14:sldId id="1484"/>
            <p14:sldId id="1485"/>
            <p14:sldId id="1486"/>
            <p14:sldId id="1487"/>
            <p14:sldId id="1488"/>
            <p14:sldId id="1494"/>
            <p14:sldId id="1475"/>
          </p14:sldIdLst>
        </p14:section>
        <p14:section name="Conclusions" id="{AD901706-933A-4282-831D-2F305081F9D7}">
          <p14:sldIdLst>
            <p14:sldId id="1489"/>
            <p14:sldId id="45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4644" autoAdjust="0"/>
  </p:normalViewPr>
  <p:slideViewPr>
    <p:cSldViewPr snapToGrid="0">
      <p:cViewPr varScale="1">
        <p:scale>
          <a:sx n="79" d="100"/>
          <a:sy n="79" d="100"/>
        </p:scale>
        <p:origin x="84" y="4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16/10/2020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is 90 minutes in length</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correct answer is: c) content and d) subject heading (these are content data)</a:t>
            </a:r>
            <a:endParaRPr lang="en-GB" dirty="0"/>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4188371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correct answer is: b) content (this is content data)</a:t>
            </a:r>
            <a:endParaRPr lang="en-GB" dirty="0"/>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459022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hr-HR" altLang="en-US" dirty="0"/>
              <a:t>The crime of illegal access is committed by those who access</a:t>
            </a:r>
            <a:r>
              <a:rPr lang="hr-HR" altLang="en-US" b="1" dirty="0"/>
              <a:t> </a:t>
            </a:r>
            <a:r>
              <a:rPr lang="hr-HR" altLang="en-US" dirty="0"/>
              <a:t>the whole or any part of a computer system without right. This action must be intentional and it is described under Article 2 of the </a:t>
            </a:r>
            <a:r>
              <a:rPr lang="en-US" altLang="en-US" dirty="0"/>
              <a:t>Budapest Convention. </a:t>
            </a:r>
          </a:p>
          <a:p>
            <a:pPr eaLnBrk="1" hangingPunct="1"/>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hr-HR" altLang="en-US" dirty="0"/>
              <a:t>It is very often referred to as </a:t>
            </a:r>
            <a:r>
              <a:rPr lang="hr-HR" altLang="en-US" i="1" dirty="0"/>
              <a:t>hacking</a:t>
            </a:r>
            <a:r>
              <a:rPr lang="hr-HR" altLang="en-US" dirty="0"/>
              <a:t> of computer systems and is one of the most common computer crimes. However, there are other phenomena, besides </a:t>
            </a:r>
            <a:r>
              <a:rPr lang="hr-HR" altLang="en-US" i="1" dirty="0"/>
              <a:t>hacking</a:t>
            </a:r>
            <a:r>
              <a:rPr lang="hr-HR" altLang="en-US" dirty="0"/>
              <a:t>, that can be classified as illegal access – in fact </a:t>
            </a:r>
            <a:r>
              <a:rPr lang="hr-HR" altLang="en-US" i="1" dirty="0"/>
              <a:t>hacking</a:t>
            </a:r>
            <a:r>
              <a:rPr lang="hr-HR" altLang="en-US" dirty="0"/>
              <a:t> is used, normally, to describe the act of unlawfully accessing a computer system, by the means of technology. But illegal access also covers any </a:t>
            </a:r>
            <a:r>
              <a:rPr lang="en-US" altLang="en-US" dirty="0"/>
              <a:t>unauthorized </a:t>
            </a:r>
            <a:r>
              <a:rPr lang="hr-HR" altLang="en-US" dirty="0"/>
              <a:t>entering in a system, regardless of the technology used or even the use or not of technology. Such case, for example, would be the unlawfully obtained password by the perpetrator. The protected interest here is the confidentiality of a computer system </a:t>
            </a:r>
            <a:r>
              <a:rPr lang="en-US" altLang="en-US" dirty="0"/>
              <a:t>or computer </a:t>
            </a:r>
            <a:r>
              <a:rPr lang="hr-HR" altLang="en-US" dirty="0"/>
              <a:t>data.</a:t>
            </a: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en-US" dirty="0"/>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altLang="sr-Latn-RS" dirty="0"/>
          </a:p>
        </p:txBody>
      </p:sp>
    </p:spTree>
    <p:extLst>
      <p:ext uri="{BB962C8B-B14F-4D97-AF65-F5344CB8AC3E}">
        <p14:creationId xmlns:p14="http://schemas.microsoft.com/office/powerpoint/2010/main" val="15510054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website article describing how police in Sri Lanka arrested two men for hacking into the computer system of a private Sri Lankan university. This is a standard example of illegal access.</a:t>
            </a:r>
          </a:p>
          <a:p>
            <a:endParaRPr lang="en-US" dirty="0"/>
          </a:p>
          <a:p>
            <a:endParaRPr lang="en-US" dirty="0"/>
          </a:p>
          <a:p>
            <a:r>
              <a:rPr lang="en-US" dirty="0"/>
              <a:t>Link to the website article is available here: https://www.newsfirst.lk/2020/02/05/130-million-rupee-hack-foiled-suspects-in-custody/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2354003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news article about an individual who was convicted in the United States for conspiracy to access a computer without authorization. This is a famous and controversial case of the offence of illegal access. Andrew </a:t>
            </a:r>
            <a:r>
              <a:rPr lang="en-US" dirty="0" err="1"/>
              <a:t>Auernheimer</a:t>
            </a:r>
            <a:r>
              <a:rPr lang="en-US" dirty="0"/>
              <a:t> was a member of a hacker group which exposed a flaw in AT&amp;T security that compromised the e-mail addresses of iPad users.  The data accessed by </a:t>
            </a:r>
            <a:r>
              <a:rPr lang="en-US" dirty="0" err="1"/>
              <a:t>Auernheimer</a:t>
            </a:r>
            <a:r>
              <a:rPr lang="en-US" dirty="0"/>
              <a:t> was available on a publicly accessible URL. </a:t>
            </a:r>
            <a:r>
              <a:rPr lang="en-US" dirty="0" err="1"/>
              <a:t>Auernheimer</a:t>
            </a:r>
            <a:r>
              <a:rPr lang="en-US" dirty="0"/>
              <a:t>  did not have to access any part of AT&amp;T’s private system. Though </a:t>
            </a:r>
            <a:r>
              <a:rPr lang="en-US" dirty="0" err="1"/>
              <a:t>Auernheimer</a:t>
            </a:r>
            <a:r>
              <a:rPr lang="en-US" dirty="0"/>
              <a:t> was convicted, many questioned whether he should have been convicted given that the access was limited to publicly available data.</a:t>
            </a:r>
          </a:p>
          <a:p>
            <a:endParaRPr lang="en-US" dirty="0"/>
          </a:p>
          <a:p>
            <a:r>
              <a:rPr lang="en-US" dirty="0"/>
              <a:t>The trainer can encourage a discussion on whether such an act is </a:t>
            </a:r>
            <a:r>
              <a:rPr lang="en-US" dirty="0" err="1"/>
              <a:t>criminalised</a:t>
            </a:r>
            <a:r>
              <a:rPr lang="en-US" dirty="0"/>
              <a:t> under the local law of the individuals receiving the training. </a:t>
            </a:r>
          </a:p>
          <a:p>
            <a:endParaRPr lang="en-US" dirty="0"/>
          </a:p>
          <a:p>
            <a:r>
              <a:rPr lang="en-US" dirty="0"/>
              <a:t>Link to the article is available here: https://www.wired.com/2012/11/att-hacker-found-guilty/</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3755298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2 of the Budapest Convention with one element (“access”)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fundamental element and required conduct under Article 2 is the term “access”. The term refers to the act of entering the whole or any part of a computer system.  Article 2 is technology neutral and does not specify the means by which access is to be conducted. </a:t>
            </a:r>
            <a:r>
              <a:rPr lang="en-US" altLang="sr-Latn-RS" dirty="0"/>
              <a:t> The slide explains what constitutes, and what does not constitute access. </a:t>
            </a:r>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2973746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2 of the Budapest Convention with one element (“whole or any part of a computer system”)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It explains through examples what the term “part of computer system” means for the purposes of Article 2.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4260696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2 of the Budapest Convention with one element (“without right”)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The authority may be legislative, administrative, judicial, contractual or consensual in any given case. </a:t>
            </a:r>
            <a:r>
              <a:rPr lang="en-US" altLang="en-US" dirty="0" err="1"/>
              <a:t>Authorised</a:t>
            </a:r>
            <a:r>
              <a:rPr lang="en-US" altLang="en-US" dirty="0"/>
              <a:t> conduct is not criminalized; nor is the access of a computer system that permits free and open access by the public. </a:t>
            </a:r>
            <a:r>
              <a:rPr lang="en-US" altLang="sr-Latn-RS" dirty="0"/>
              <a:t>The trainer may wish to link this to the definition of “</a:t>
            </a:r>
            <a:r>
              <a:rPr lang="en-US" altLang="sr-Latn-RS" dirty="0" err="1"/>
              <a:t>unauthorised</a:t>
            </a:r>
            <a:r>
              <a:rPr lang="en-US" altLang="sr-Latn-RS" dirty="0"/>
              <a:t> access” discussed previously to explain how the fact of </a:t>
            </a:r>
            <a:r>
              <a:rPr lang="en-US" altLang="sr-Latn-RS" dirty="0" err="1"/>
              <a:t>authorisation</a:t>
            </a:r>
            <a:r>
              <a:rPr lang="en-US" altLang="sr-Latn-RS" dirty="0"/>
              <a:t> may be determined</a:t>
            </a:r>
          </a:p>
          <a:p>
            <a:pPr eaLnBrk="1" hangingPunct="1"/>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39954885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highlights how the concept of ”without right” is not defined in the Budapest Convention.</a:t>
            </a:r>
          </a:p>
          <a:p>
            <a:endParaRPr lang="en-US" dirty="0"/>
          </a:p>
          <a:p>
            <a:r>
              <a:rPr lang="en-US" dirty="0"/>
              <a:t>It also shows the example of different countries which have adopted a definition in their international best practice</a:t>
            </a:r>
          </a:p>
          <a:p>
            <a:endParaRPr lang="en-US" dirty="0"/>
          </a:p>
          <a:p>
            <a:r>
              <a:rPr lang="en-US" dirty="0"/>
              <a:t>The trainer can say the definition adopted by these countries have two elements, which will be elaborated in the subsequent slides.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trainer can </a:t>
            </a:r>
            <a:r>
              <a:rPr lang="en-US" dirty="0" err="1"/>
              <a:t>emphasise</a:t>
            </a:r>
            <a:r>
              <a:rPr lang="en-US" dirty="0"/>
              <a:t> that the definition of “</a:t>
            </a:r>
            <a:r>
              <a:rPr lang="en-US" dirty="0" err="1"/>
              <a:t>unauthorised</a:t>
            </a:r>
            <a:r>
              <a:rPr lang="en-US" dirty="0"/>
              <a:t>” can be different in relation to certain offences such as illegal access, data interference and system interference. That is why many countries have different definitions for “</a:t>
            </a:r>
            <a:r>
              <a:rPr lang="en-US" dirty="0" err="1"/>
              <a:t>unauthorised</a:t>
            </a:r>
            <a:r>
              <a:rPr lang="en-US" dirty="0"/>
              <a:t> modification” and “</a:t>
            </a:r>
            <a:r>
              <a:rPr lang="en-US" dirty="0" err="1"/>
              <a:t>unauthorised</a:t>
            </a:r>
            <a:r>
              <a:rPr lang="en-US" dirty="0"/>
              <a:t> act” for instance.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2812255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en-GB" sz="3600" dirty="0"/>
              <a:t>This session will be divided into 6 parts.</a:t>
            </a:r>
          </a:p>
          <a:p>
            <a:r>
              <a:rPr lang="en-GB" sz="3600" dirty="0"/>
              <a:t>The first part of the session will look at the definitions in Article 1 of the Budapest Convention (computer data, computer system, service provider and traffic data). </a:t>
            </a:r>
          </a:p>
          <a:p>
            <a:r>
              <a:rPr lang="en-GB" sz="3600" dirty="0"/>
              <a:t>The second part of the session will look at the offence of illegal access as provided under Article 2 of the Budapest Convention. </a:t>
            </a:r>
          </a:p>
          <a:p>
            <a:r>
              <a:rPr lang="en-GB" sz="3600" dirty="0"/>
              <a:t>The third part of the session will look at the offence of illegal interception as provided under Article 3 of the Budapest Convention.</a:t>
            </a:r>
          </a:p>
          <a:p>
            <a:r>
              <a:rPr lang="en-GB" sz="3600" dirty="0"/>
              <a:t>The fourth part of the session will look at the offence of data interference as provided under Article 4 of the Budapest Convention.</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3600" dirty="0"/>
              <a:t>The fifth part of the session will look at the offence of system interference as provided under Article 5 of the Budapest Convention.</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3600" dirty="0"/>
              <a:t>The sixth part of the session will look at the offence of misuse of devices as provided under Article 6 of the Budapest Convention.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this slide shows the definition of “</a:t>
            </a:r>
            <a:r>
              <a:rPr lang="en-US" dirty="0" err="1"/>
              <a:t>unauthorised</a:t>
            </a:r>
            <a:r>
              <a:rPr lang="en-US" dirty="0"/>
              <a:t> access” in the UK Computer Misuse Act. This definition has two elements. The first element, which is highlighted, is “not himself entitled to control access of the kind in question”</a:t>
            </a:r>
          </a:p>
          <a:p>
            <a:endParaRPr lang="en-US" dirty="0"/>
          </a:p>
          <a:p>
            <a:r>
              <a:rPr lang="en-US" dirty="0"/>
              <a:t>The right side of the side provides an explanation of this element.</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24127038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this slide shows the definition of “</a:t>
            </a:r>
            <a:r>
              <a:rPr lang="en-US" dirty="0" err="1"/>
              <a:t>unauthorised</a:t>
            </a:r>
            <a:r>
              <a:rPr lang="en-US" dirty="0"/>
              <a:t> access” in the UK Computer Misuse Act. This definition has two elements. The second element, which is highlighted, is “does not have consent to access to access by him of the kind in question… from any person who is so entitled”</a:t>
            </a:r>
          </a:p>
          <a:p>
            <a:endParaRPr lang="en-US" dirty="0"/>
          </a:p>
          <a:p>
            <a:r>
              <a:rPr lang="en-US" dirty="0"/>
              <a:t>The right side of the side provides an explanation of this element.</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418329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2 of the Budapest Convention with one element (“infringing security measures”)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Parties may narrow the scope of Article 2, which provides for the general criminalisation of illegal access, with certain qualifying elements. For instance, parties may require that the conduct of illegal access be done by infringing security measures (e.g. passwords or other access codes), or otherwise with dishonest intent or to obtain computer data from the computer system being accessed or any other computer system. This slide lists all the qualifying elements that Parties may wish to adopt in their domestic legislation.</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val="19470901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correct answer is: a) Yes. This is because the </a:t>
            </a:r>
            <a:r>
              <a:rPr lang="en-US" dirty="0" err="1"/>
              <a:t>authorisation</a:t>
            </a:r>
            <a:r>
              <a:rPr lang="en-US" dirty="0"/>
              <a:t> ordinarily given to an employee would not allow access for the purpose of commission of an offence. The employee would thus be acting in excess of </a:t>
            </a:r>
            <a:r>
              <a:rPr lang="en-US" dirty="0" err="1"/>
              <a:t>authorisation</a:t>
            </a:r>
            <a:r>
              <a:rPr lang="en-US" dirty="0"/>
              <a:t> by accessing the computer to commit a crime. </a:t>
            </a:r>
            <a:endParaRPr lang="en-GB" dirty="0"/>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9816655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GB" altLang="en-US" dirty="0"/>
              <a:t>Illegal interception, described under Article 3 of the Convention of Budapest, is also an intentional infringement. It is committed by those that, without right, intercept, by technical means, non-public transmissions of computer</a:t>
            </a:r>
            <a:r>
              <a:rPr lang="en-GB" altLang="en-US" b="1" dirty="0"/>
              <a:t> </a:t>
            </a:r>
            <a:r>
              <a:rPr lang="en-GB" altLang="en-US" dirty="0"/>
              <a:t>data, to, from or within a computer system, by technical means.</a:t>
            </a:r>
          </a:p>
          <a:p>
            <a:pPr eaLnBrk="1" hangingPunct="1"/>
            <a:endParaRPr lang="en-GB" altLang="sr-Latn-RS" dirty="0"/>
          </a:p>
          <a:p>
            <a:r>
              <a:rPr lang="en-GB" altLang="en-US" dirty="0"/>
              <a:t>This provision protects the integrity of non-public transmissions of computer data, criminalising their unauthorised interception.</a:t>
            </a:r>
          </a:p>
          <a:p>
            <a:r>
              <a:rPr lang="en-GB" altLang="en-US" dirty="0"/>
              <a:t> </a:t>
            </a:r>
          </a:p>
          <a:p>
            <a:r>
              <a:rPr lang="en-GB" altLang="en-US" dirty="0"/>
              <a:t>Data transmissions to a computer system, or from that system, or within the same system, are most relevant realities in nowadays life on the networks.</a:t>
            </a:r>
          </a:p>
          <a:p>
            <a:r>
              <a:rPr lang="en-GB" altLang="en-US" dirty="0"/>
              <a:t> </a:t>
            </a:r>
          </a:p>
          <a:p>
            <a:r>
              <a:rPr lang="en-GB" altLang="en-US" dirty="0"/>
              <a:t>Technically, it can be very easy to intercept communications if the network and the communication are not properly protected. An interception of communications can reveal, for example, which websites someone visited, or the email messages he or she sent or received.</a:t>
            </a:r>
          </a:p>
          <a:p>
            <a:r>
              <a:rPr lang="en-GB" altLang="en-US" dirty="0"/>
              <a:t> </a:t>
            </a:r>
          </a:p>
          <a:p>
            <a:r>
              <a:rPr lang="en-GB" altLang="en-US" dirty="0"/>
              <a:t>The crime of illegal interception aims, therefore, to enface the vulnerability of the communications technology, protecting the secrecy of non-public communications. </a:t>
            </a:r>
            <a:endParaRPr lang="en-GB" altLang="sr-Latn-RS" dirty="0"/>
          </a:p>
          <a:p>
            <a:endParaRPr lang="en-US" dirty="0"/>
          </a:p>
          <a:p>
            <a:r>
              <a:rPr lang="en-US" dirty="0"/>
              <a:t>The trainer should distinguish between the offence of “access” and “interception” on a conceptual basis. The offence of access relates to the accessing of a computer or computer data when it is static – while the offence of interception relates to the interception of transmissions of computer data (i.e. data as it is in motion). The transmission could be to, from or within a computer system.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39896110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Europol press release issued in 2015. The press release describes the arrest of a 49 individuals belonging to a criminal group operating from several countries across Europe. The third paragraph of the press release describes the modus operandi of the criminal group – which can be used by the trainer to demonstrate one example of the offence of illegal interception. In particular, the trainer can emphasize that the offenders were monitoring communications from corporate email accounts to detect payment requests being made between different corporations. </a:t>
            </a:r>
            <a:endParaRPr lang="en-US" b="0" i="0" dirty="0">
              <a:solidFill>
                <a:srgbClr val="171E24"/>
              </a:solidFill>
              <a:effectLst/>
              <a:latin typeface="Georgia" panose="02040502050405020303" pitchFamily="18" charset="0"/>
            </a:endParaRPr>
          </a:p>
          <a:p>
            <a:endParaRPr lang="en-US" b="0" i="0" dirty="0">
              <a:solidFill>
                <a:srgbClr val="171E24"/>
              </a:solidFill>
              <a:effectLst/>
              <a:latin typeface="Georgia" panose="02040502050405020303" pitchFamily="18" charset="0"/>
            </a:endParaRPr>
          </a:p>
          <a:p>
            <a:r>
              <a:rPr lang="en-US" b="0" i="0" dirty="0">
                <a:solidFill>
                  <a:srgbClr val="171E24"/>
                </a:solidFill>
                <a:effectLst/>
                <a:latin typeface="Georgia" panose="02040502050405020303" pitchFamily="18" charset="0"/>
              </a:rPr>
              <a:t>Link to press release: https://www.europol.europa.eu/newsroom/news/international-operation-dismantles-criminal-group-of-cyber-fraudsters</a:t>
            </a:r>
          </a:p>
          <a:p>
            <a:endParaRPr lang="en-US" dirty="0"/>
          </a:p>
          <a:p>
            <a:endParaRPr lang="en-US" dirty="0"/>
          </a:p>
          <a:p>
            <a:endParaRPr lang="en-US" dirty="0"/>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24191792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U.S. Department of Justice press release explaining how an individual was sentenced for illegal wiretapping (interception) of email communications. According to the press release, the man “</a:t>
            </a:r>
            <a:r>
              <a:rPr lang="en-US" b="0" i="0" dirty="0">
                <a:solidFill>
                  <a:srgbClr val="171E24"/>
                </a:solidFill>
                <a:effectLst/>
                <a:latin typeface="Georgia" panose="02040502050405020303" pitchFamily="18" charset="0"/>
              </a:rPr>
              <a:t>used his system administrator privileges to secretly configure EMF’s email account settings to auto-forward all of its email communications to two external email accounts he had registered. The intercepted emails included personal correspondence, private financial and legal information, and business dealings between EMF and its clients.” </a:t>
            </a:r>
          </a:p>
          <a:p>
            <a:endParaRPr lang="en-US" b="0" i="0" dirty="0">
              <a:solidFill>
                <a:srgbClr val="171E24"/>
              </a:solidFill>
              <a:effectLst/>
              <a:latin typeface="Georgia" panose="02040502050405020303" pitchFamily="18" charset="0"/>
            </a:endParaRPr>
          </a:p>
          <a:p>
            <a:r>
              <a:rPr lang="en-US" b="0" i="0" dirty="0">
                <a:solidFill>
                  <a:srgbClr val="171E24"/>
                </a:solidFill>
                <a:effectLst/>
                <a:latin typeface="Georgia" panose="02040502050405020303" pitchFamily="18" charset="0"/>
              </a:rPr>
              <a:t>Link to press release: https://www.justice.gov/usao-sdin/pr/it-system-administrator-sentenced-theft-proprietary-information-and-illegal-wiretapping</a:t>
            </a:r>
          </a:p>
          <a:p>
            <a:endParaRPr lang="en-US" dirty="0"/>
          </a:p>
          <a:p>
            <a:endParaRPr lang="en-US" dirty="0"/>
          </a:p>
          <a:p>
            <a:endParaRPr lang="en-US" dirty="0"/>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13224383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(“interception”)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fundamental element and required conduct under Article 2 is the term “intercept”. </a:t>
            </a:r>
            <a:r>
              <a:rPr lang="en-US" altLang="fr-FR" dirty="0"/>
              <a:t>Interception refers to listening to, monitoring or surveillance of communications. Interception affects the privacy of data communications; and Article 3 of the Convention aims to protect against interception of non-public transmissions of data.</a:t>
            </a:r>
            <a:endParaRPr lang="en-GB"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sr-Latn-R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19005390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(“without right”)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US" altLang="en-US" dirty="0"/>
              <a:t>Many of the offences in the Convention are required to be committed “without right”, or without </a:t>
            </a:r>
            <a:r>
              <a:rPr lang="en-US" altLang="en-US" dirty="0" err="1"/>
              <a:t>authorisation</a:t>
            </a:r>
            <a:r>
              <a:rPr lang="en-US" altLang="en-US" dirty="0"/>
              <a:t> from the relevant person or entity. The authority may be legislative, administrative, judicial, contractual or consensual in any given case. In case of interception, it is possible that the conduct is being done with </a:t>
            </a:r>
            <a:r>
              <a:rPr lang="en-US" altLang="en-US" dirty="0" err="1"/>
              <a:t>authorisation</a:t>
            </a:r>
            <a:r>
              <a:rPr lang="en-US" altLang="en-US" dirty="0"/>
              <a:t>; possibly by law enforcement officials or persons authorized to conduct testing or protection activities. Thus legitimate interception done “with right” does not fall within the scope of Article 3.</a:t>
            </a:r>
            <a:endParaRPr lang="en-U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1337360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(“made by technical means”)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Article 3 does not envisage criminalisation of non-technical interception of transmissions, and applies either when a person accesses and uses a computer system to intercept a transmission, uses an electronic eavesdropping or tapping device or any other technical means. This slide lists some examples of forms of interception that would be covered by “technical means”.</a:t>
            </a:r>
            <a:endParaRPr lang="en-US" altLang="sr-Latn-R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605586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3600" dirty="0"/>
              <a:t>The aim of the session is to provide the participants with a comprehensive understanding of the definitions and offences against the confidentiality, availability and integrity of computer systems and computer data, as provided under the Budapest Convention.</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(“non-public transmissions”)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Interception of public transmissions is not an offence under Article 3, which specifies that the scope of the article relates only to transmissions that are non-public. It is important to distinguish between non-public transmissions and non-public data as Article 3 does not take into consideration the nature of the data; but rather the transmission. Hence, interception of confidential information communicated through a publicly accessible transmission of data would not constitute an offence; while the interception of publicly available information communicated through a non-public transmission of data would constitute an offence under Article 3.</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36499825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(“to, from or within a computer system”)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The interception of transmissions to, from or within a computer system are criminalised. This slide provides examples that explain the scope of Article 3 in this respect, and the difference between these three elements.</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38835343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3 of the Budapest Convention with one element (“electromagnetic emissions”)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Other than interception of computer data, Budapest Convention also criminalizes interception of transmissions of electromagnetic emissions, which do not fall under the Budapest Convention definition of “computer data” under Article 1. Computer systems often emit electromagnetic which contain data. The interception of electromagnetic emissions has been criminalised as it is possible to reconstruct computer data from electromagnetic emissions; and thus leaving this element </a:t>
            </a:r>
            <a:r>
              <a:rPr lang="en-GB" altLang="sr-Latn-RS" dirty="0" err="1"/>
              <a:t>uncriminalised</a:t>
            </a:r>
            <a:r>
              <a:rPr lang="en-GB" altLang="sr-Latn-RS" dirty="0"/>
              <a:t> would leave a lacuna in the law.</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19340100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3 of the Budapest Convention with one element (“</a:t>
            </a:r>
            <a:r>
              <a:rPr lang="en-US" sz="1200" b="0" dirty="0">
                <a:solidFill>
                  <a:srgbClr val="FF0000"/>
                </a:solidFill>
                <a:latin typeface="+mj-lt"/>
              </a:rPr>
              <a:t>dishonest intent, or in relation to a computer system that is connected to another computer system.</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Article 3 provides for general criminalisation of intentional interception without right, made by technical means, of non-public transmissions of computer data. Parties may limit the scope of Article 3 by requiring certain qualifying elements to be met. The qualifying elements that parties may adopt are listed here.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35580640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The conduct of i</a:t>
            </a:r>
            <a:r>
              <a:rPr lang="hr-HR" altLang="en-US" dirty="0"/>
              <a:t>ntentionally and without right, damaging, deletion, deterioration, alteration or suppression of computer</a:t>
            </a:r>
            <a:r>
              <a:rPr lang="hr-HR" altLang="en-US" b="1" dirty="0"/>
              <a:t> </a:t>
            </a:r>
            <a:r>
              <a:rPr lang="hr-HR" altLang="en-US" dirty="0"/>
              <a:t>data</a:t>
            </a:r>
            <a:r>
              <a:rPr lang="en-US" altLang="en-US" dirty="0"/>
              <a:t> will constitute the offence of data interference as provided </a:t>
            </a:r>
            <a:r>
              <a:rPr lang="hr-HR" altLang="en-US" dirty="0"/>
              <a:t>under Article 4 of the Budapest</a:t>
            </a:r>
            <a:r>
              <a:rPr lang="en-US" altLang="en-US" dirty="0"/>
              <a:t> </a:t>
            </a:r>
            <a:r>
              <a:rPr lang="hr-HR" altLang="en-US" dirty="0"/>
              <a:t>Convention.</a:t>
            </a:r>
          </a:p>
          <a:p>
            <a:pPr eaLnBrk="1" hangingPunct="1"/>
            <a:endParaRPr lang="en-GB" altLang="sr-Latn-RS" dirty="0"/>
          </a:p>
          <a:p>
            <a:r>
              <a:rPr lang="hr-HR" altLang="en-US" dirty="0"/>
              <a:t>Data interference protects the integrity of data against unauthorised interference. The owner of the data has the right to keep them as they are, as the owner of a good, in the real life, has the right to keep his property safe from interference from others. In some jurisdictions, regular and classic damage also covers data interference; in others, there is a need to describe separately the damage on computer data, or data interference. </a:t>
            </a:r>
          </a:p>
          <a:p>
            <a:r>
              <a:rPr lang="hr-HR" altLang="en-US" dirty="0"/>
              <a:t> </a:t>
            </a:r>
          </a:p>
          <a:p>
            <a:r>
              <a:rPr lang="hr-HR" altLang="en-US" dirty="0"/>
              <a:t>This crime enfaces the great increase of relevant data (computer data) to the modern life. Computer data are very vulnerable and can very easily be destroyed or manipulated. This criminal rule protects its integrity and its availability.</a:t>
            </a:r>
          </a:p>
          <a:p>
            <a:r>
              <a:rPr lang="hr-HR" altLang="en-US" dirty="0"/>
              <a:t> </a:t>
            </a:r>
          </a:p>
          <a:p>
            <a:r>
              <a:rPr lang="hr-HR" altLang="en-US" dirty="0"/>
              <a:t>One of the most frequent cases of data interference is the result of the action of viruses – that without right install themselves on the computer of the victim and, for example, delete data. </a:t>
            </a:r>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33938988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news article about a 1991 trial of a man who was charged with 47 counts of accessing Australian and U.S. computers and altering or deleting data. He was also charged with making unspecified alterations to data at a nuclear research facility in California after gaining </a:t>
            </a:r>
            <a:r>
              <a:rPr lang="en-US" dirty="0" err="1"/>
              <a:t>unauthorised</a:t>
            </a:r>
            <a:r>
              <a:rPr lang="en-US" dirty="0"/>
              <a:t> access to those computer systems. The trainer can use this as an example of data interference, though stressing that the man was also charged with gaining </a:t>
            </a:r>
            <a:r>
              <a:rPr lang="en-US" dirty="0" err="1"/>
              <a:t>unauthorised</a:t>
            </a:r>
            <a:r>
              <a:rPr lang="en-US" dirty="0"/>
              <a:t> access and causing system interference to a NASA computer, perhaps using this as an example to show how cybercriminals often commit more than one offence. </a:t>
            </a:r>
            <a:endParaRPr lang="en-US" b="0" i="0" dirty="0">
              <a:solidFill>
                <a:srgbClr val="171E24"/>
              </a:solidFill>
              <a:effectLst/>
              <a:latin typeface="Georgia" panose="02040502050405020303" pitchFamily="18" charset="0"/>
            </a:endParaRPr>
          </a:p>
          <a:p>
            <a:endParaRPr lang="en-US" b="0" i="0" dirty="0">
              <a:solidFill>
                <a:srgbClr val="171E24"/>
              </a:solidFill>
              <a:effectLst/>
              <a:latin typeface="Georgia" panose="02040502050405020303" pitchFamily="18" charset="0"/>
            </a:endParaRPr>
          </a:p>
          <a:p>
            <a:r>
              <a:rPr lang="en-US" b="0" i="0" dirty="0">
                <a:solidFill>
                  <a:srgbClr val="171E24"/>
                </a:solidFill>
                <a:effectLst/>
                <a:latin typeface="Georgia" panose="02040502050405020303" pitchFamily="18" charset="0"/>
              </a:rPr>
              <a:t>Link to news article: https://www.washingtonpost.com/archive/politics/1991/08/15/australia-to-try-computer-hacker-accused-of-damaging-nasa-network/b24d3189-7631-4648-839d-0fe6b121537b/</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28714245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shows an image of the trojan horses.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trainer can explain how trojan is also a form of malware which misleads users of its true intent – and how it works similarly to the deceptive trojan horse that led to the fall of Troy in the Ancient Greek story.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 trojan is a malicious code or software that may be disguised as legitimate but that would allow cybercriminals access to a computer and cause data interference.  The use of trojans would be one example of conduct that would be </a:t>
            </a:r>
            <a:r>
              <a:rPr lang="en-US" dirty="0" err="1"/>
              <a:t>criminalised</a:t>
            </a:r>
            <a:r>
              <a:rPr lang="en-US" dirty="0"/>
              <a:t> by Article 4 of the Budapest Convention. </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40784727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damaging… deterioration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Damaging and deterioration of computer data without right refers to the negative alteration of the integrity or information content of data and programs. Both terms are overlapping acts.</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37102895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deletion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Deletion refers the destruction of data; and results in the deleted data being rendered unrecognisable. </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8712443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alteration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Alteration refers to the modification of existing data (but not the deletion of the same). Data may be altered in a number of ways; including the input of malicious codes such as viruses and Trojan horses.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1402589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3600" dirty="0"/>
              <a:t>This slide outlines the objectives of this session. It underscores what participants should expect to learn from the slides. The participants can be informed that this slide will be revisited at the end of the session to assess whether the objectives were met. </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suppression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Suppression of data refers to any action that either prevents or terminates the availability of the data to the person who has access to the data or storage medium in which it is stored. Unlike deletion of data, suppression of data does not involve the destruction of data, but rather non-availability of data.</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val="20019870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without right</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en-US" dirty="0"/>
              <a:t>Many of the offences in the Convention are required to be committed “without right”, or without </a:t>
            </a:r>
            <a:r>
              <a:rPr lang="en-US" altLang="en-US" dirty="0" err="1"/>
              <a:t>authorisation</a:t>
            </a:r>
            <a:r>
              <a:rPr lang="en-US" altLang="en-US" dirty="0"/>
              <a:t> from the relevant person or entity. In many cases, it is possible that a person who is interfering with data is doing so “with right”. This slide lists certain examples where a person may legitimately interfere with data without attracting criminal liability under Article 4.</a:t>
            </a:r>
          </a:p>
          <a:p>
            <a:pPr eaLnBrk="1" hangingPunct="1"/>
            <a:endParaRPr lang="en-GB" altLang="sr-Latn-R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12862029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4 of the Budapest Convention with one element (“</a:t>
            </a:r>
            <a:r>
              <a:rPr lang="en-US" sz="1200" b="0" dirty="0">
                <a:solidFill>
                  <a:srgbClr val="FF0000"/>
                </a:solidFill>
                <a:latin typeface="+mj-lt"/>
              </a:rPr>
              <a:t>damaging… deterioration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Given that the offence of data interference has a broad scope, parties may elect to restrict this offence by requiring that the conduct result in serious harm. No specific definition of serious harm is provided under Article 4, and the criteria may be determined under domestic law.</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a:p>
        </p:txBody>
      </p:sp>
    </p:spTree>
    <p:extLst>
      <p:ext uri="{BB962C8B-B14F-4D97-AF65-F5344CB8AC3E}">
        <p14:creationId xmlns:p14="http://schemas.microsoft.com/office/powerpoint/2010/main" val="40075347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correct answer is: a) illegal access and c) data interference. This is because the employee must access the data in excess of </a:t>
            </a:r>
            <a:r>
              <a:rPr lang="en-US" dirty="0" err="1"/>
              <a:t>authorisation</a:t>
            </a:r>
            <a:r>
              <a:rPr lang="en-US" dirty="0"/>
              <a:t> – which will constitute the offence of illegal access, and then input the data into the computer system of the coconspirator without </a:t>
            </a:r>
            <a:r>
              <a:rPr lang="en-US" dirty="0" err="1"/>
              <a:t>authorisation</a:t>
            </a:r>
            <a:r>
              <a:rPr lang="en-US" dirty="0"/>
              <a:t> – which will constitute the offence of data interference.  </a:t>
            </a:r>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26535424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28041346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hr-HR" altLang="en-US" dirty="0">
                <a:ea typeface="ＭＳ Ｐゴシック" panose="020B0600070205080204" pitchFamily="34" charset="-128"/>
              </a:rPr>
              <a:t>System interference is the</a:t>
            </a:r>
            <a:r>
              <a:rPr lang="hr-HR" altLang="en-US" b="1" dirty="0">
                <a:ea typeface="ＭＳ Ｐゴシック" panose="020B0600070205080204" pitchFamily="34" charset="-128"/>
              </a:rPr>
              <a:t> </a:t>
            </a:r>
            <a:r>
              <a:rPr lang="hr-HR" altLang="en-US" dirty="0">
                <a:ea typeface="ＭＳ Ｐゴシック" panose="020B0600070205080204" pitchFamily="34" charset="-128"/>
              </a:rPr>
              <a:t>hindering of the functioning of a computer system – the serious hindering: Article 5 of Budapest Convention does not cover non-serious hindering. This effect can be the result of inputting, transmitting, damaging, deleting, deteriorating, altering or suppressing computer data, if this is committed intentionally and without right. </a:t>
            </a:r>
            <a:endParaRPr lang="fr-FR" altLang="en-US" dirty="0">
              <a:ea typeface="ＭＳ Ｐゴシック" panose="020B0600070205080204" pitchFamily="34" charset="-128"/>
            </a:endParaRPr>
          </a:p>
          <a:p>
            <a:pPr eaLnBrk="1" hangingPunct="1">
              <a:defRPr/>
            </a:pPr>
            <a:endParaRPr lang="fr-FR" altLang="sr-Latn-RS" dirty="0">
              <a:ea typeface="ＭＳ Ｐゴシック" panose="020B0600070205080204" pitchFamily="34" charset="-128"/>
            </a:endParaRPr>
          </a:p>
          <a:p>
            <a:pPr>
              <a:defRPr/>
            </a:pPr>
            <a:r>
              <a:rPr lang="en-GB" altLang="en-US" dirty="0">
                <a:ea typeface="ＭＳ Ｐゴシック" panose="020B0600070205080204" pitchFamily="34" charset="-128"/>
              </a:rPr>
              <a:t>This particular aspect excludes, in general, for example, security tests, conducted by the administrator of the network. This infringement covers a wide range of acts, able to interfere with the normal and proper functioning of a network. In fact, Budapest Convention recognises the importance of the communication systems and of the computer technology in the everyday life – the availability of these systems is crucial for the regular functioning of public, economic and social activities. But this type of crime does not only cover interferences on a big scale, like denial-of-service attacks. </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Even small actions, just envisaging one computer, can be system interference – it will be the case of </a:t>
            </a:r>
            <a:r>
              <a:rPr lang="en-GB" altLang="en-US" i="1" dirty="0">
                <a:ea typeface="ＭＳ Ｐゴシック" panose="020B0600070205080204" pitchFamily="34" charset="-128"/>
              </a:rPr>
              <a:t>mail bombing</a:t>
            </a:r>
            <a:r>
              <a:rPr lang="en-GB" altLang="en-US" dirty="0">
                <a:ea typeface="ＭＳ Ｐゴシック" panose="020B0600070205080204" pitchFamily="34" charset="-128"/>
              </a:rPr>
              <a:t> targeted to a single email address. In fact, it will have always a crime of system interference when a perpetrator targets a computer system with more requests than that system can manage.</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This crime envisages to protect the access to communication networks, both protecting the operators of the system and the end user.</a:t>
            </a:r>
          </a:p>
          <a:p>
            <a:pPr>
              <a:defRPr/>
            </a:pPr>
            <a:endParaRPr lang="en-GB" altLang="sr-Latn-RS" dirty="0">
              <a:ea typeface="ＭＳ Ｐゴシック" panose="020B0600070205080204" pitchFamily="34" charset="-128"/>
            </a:endParaRPr>
          </a:p>
          <a:p>
            <a:pPr>
              <a:defRPr/>
            </a:pPr>
            <a:r>
              <a:rPr lang="en-GB" altLang="sr-Latn-RS" dirty="0">
                <a:ea typeface="ＭＳ Ｐゴシック" panose="020B0600070205080204" pitchFamily="34" charset="-128"/>
              </a:rPr>
              <a:t>The trainer should emphasize that the scope of this offence is different from that of illegal access under Article 2. There may be instances where a computer may be interfered with without being accessed, for instance in the case of a distributed denial of service attack. Moreover, there could also be instances where access was “with right” but the subsequent action of interference was “without right”.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a:p>
        </p:txBody>
      </p:sp>
    </p:spTree>
    <p:extLst>
      <p:ext uri="{BB962C8B-B14F-4D97-AF65-F5344CB8AC3E}">
        <p14:creationId xmlns:p14="http://schemas.microsoft.com/office/powerpoint/2010/main" val="12196871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slide is to capture the interest of the trainers. This and the subsequent slides seek to </a:t>
            </a:r>
            <a:r>
              <a:rPr lang="en-US" dirty="0" err="1"/>
              <a:t>analogise</a:t>
            </a:r>
            <a:r>
              <a:rPr lang="en-US" dirty="0"/>
              <a:t> the concept of telephone interference with system interference.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The images on the left can be used to remind the delegates that the deep sea section of the first trans-Atlantic submarine cable was made as far back as 1858, which paved the way for international telecommunications. The image on the right shows how the cables were laid.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trainer can explain that previously, telephone exchanges were conducted manually through switchboards. When this occurred, it was very common to hear a “busy tone” when the switchboard was overwhelmed with too many calls. </a:t>
            </a:r>
          </a:p>
          <a:p>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34495637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slide is to capture the interest of the trainers. This and the subsequent slides seek to </a:t>
            </a:r>
            <a:r>
              <a:rPr lang="en-US" dirty="0" err="1"/>
              <a:t>analogise</a:t>
            </a:r>
            <a:r>
              <a:rPr lang="en-US" dirty="0"/>
              <a:t> the concept of telephone interference with system interference.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The image on the left and the image on the top right show switchboards that were previously used to connect individuals. The image on the bottom right shows the end result – where the telephone call is correctly connected.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trainer can explain that previously, telephone exchanges were conducted manually through switchboards. When this occurred, it was very common to hear a “busy tone” when the switchboard was overwhelmed with too many calls.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17965371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a telephone end office that enables circuit-switched calls. </a:t>
            </a:r>
          </a:p>
          <a:p>
            <a:endParaRPr lang="en-US" dirty="0"/>
          </a:p>
          <a:p>
            <a:r>
              <a:rPr lang="en-US" dirty="0"/>
              <a:t>The purpose of this slide is to show that telecommunication systems are typically centralized, which means that there are certain identifiable points of failure. Criminals who wish to obstruct the use of a telecommunication system can interference with this point to impact an entire telecommunication network. </a:t>
            </a:r>
          </a:p>
          <a:p>
            <a:endParaRPr lang="en-US" dirty="0"/>
          </a:p>
          <a:p>
            <a:r>
              <a:rPr lang="en-US" dirty="0"/>
              <a:t>The next slide shows a telecommunication system in four buildings.</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6465042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how a typical Distributed Denial of Service (DDOS) attack, one kind of system interference, works. </a:t>
            </a:r>
          </a:p>
          <a:p>
            <a:endParaRPr lang="en-US" dirty="0"/>
          </a:p>
          <a:p>
            <a:r>
              <a:rPr lang="en-US" dirty="0"/>
              <a:t>The trainer can use this slide as the culmination of the earlier set of slides, by asking analogizing the “busy tone” on the phone with the offence of system interference.</a:t>
            </a:r>
          </a:p>
          <a:p>
            <a:endParaRPr lang="en-US" dirty="0"/>
          </a:p>
          <a:p>
            <a:r>
              <a:rPr lang="en-US" dirty="0"/>
              <a:t>DDOS attacks have the same effect as hearing the “busy tone” on a telephone.</a:t>
            </a:r>
          </a:p>
          <a:p>
            <a:endParaRPr lang="en-US" dirty="0"/>
          </a:p>
          <a:p>
            <a:r>
              <a:rPr lang="en-US" dirty="0"/>
              <a:t>However, since unlike telecommunication networks, the internet does not have a “single point of failure”. This was how the APRANET, the predecessor of the internet, was conceived – specifically by the United States to ensure that the vulnerabilities of telephone networks do not hinder essential communications.</a:t>
            </a:r>
          </a:p>
          <a:p>
            <a:endParaRPr lang="en-US" dirty="0"/>
          </a:p>
          <a:p>
            <a:r>
              <a:rPr lang="en-US" dirty="0"/>
              <a:t>The trainer can refer to the following guide: https://www.history.com/topics/inventions/invention-of-the-internet</a:t>
            </a:r>
          </a:p>
          <a:p>
            <a:endParaRPr lang="en-US" dirty="0"/>
          </a:p>
          <a:p>
            <a:r>
              <a:rPr lang="en-US" dirty="0"/>
              <a:t>In a DDOS attack, the attacker uses a “controller computer” to control a network of “zombie” computers to sabotage a website or server. This is done by infecting the “zombie” computers with a malware that causes them to repeatedly contact the victim server or website. This increased traffic can either slow down or shut down access to the server or website. DDOS attacks are only one example of the offence of system interference. </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646937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slide shows a screenshot of a news article about one of the largest DDoS attacks in history – the attack on </a:t>
            </a:r>
            <a:r>
              <a:rPr lang="en-US" dirty="0" err="1"/>
              <a:t>Dyn</a:t>
            </a:r>
            <a:r>
              <a:rPr lang="en-US" dirty="0"/>
              <a:t>, a company which controls much of the domain name system (DNS) infrastructure on the internet. On October 21, 2016, a coordinated attack on </a:t>
            </a:r>
            <a:r>
              <a:rPr lang="en-US" dirty="0" err="1"/>
              <a:t>Dyn</a:t>
            </a:r>
            <a:r>
              <a:rPr lang="en-US" dirty="0"/>
              <a:t> caused major Internet platforms and services to be unavailable to large swathes of users in Europe and North America. The attack was a botnet coordinated through numerous Internet of Things-enabled (IoT) devices, including cameras, residential gateways, and baby monitors, that had been infected with </a:t>
            </a:r>
            <a:r>
              <a:rPr lang="en-US" dirty="0" err="1"/>
              <a:t>Mirai</a:t>
            </a:r>
            <a:r>
              <a:rPr lang="en-US" dirty="0"/>
              <a:t> malware. This is one of the most famous examples of system interference. </a:t>
            </a:r>
          </a:p>
          <a:p>
            <a:endParaRPr lang="en-US" b="0" i="0" dirty="0">
              <a:solidFill>
                <a:srgbClr val="171E24"/>
              </a:solidFill>
              <a:effectLst/>
              <a:latin typeface="Georgia" panose="02040502050405020303" pitchFamily="18" charset="0"/>
            </a:endParaRPr>
          </a:p>
          <a:p>
            <a:r>
              <a:rPr lang="en-US" b="0" i="0" dirty="0">
                <a:solidFill>
                  <a:srgbClr val="171E24"/>
                </a:solidFill>
                <a:effectLst/>
                <a:latin typeface="Georgia" panose="02040502050405020303" pitchFamily="18" charset="0"/>
              </a:rPr>
              <a:t>Link to news article: https://www.theguardian.com/technology/2016/oct/26/ddos-attack-dyn-mirai-botnet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34537537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5 of the Budapest Convention with one element (“</a:t>
            </a:r>
            <a:r>
              <a:rPr lang="en-US" sz="1200" b="0" dirty="0">
                <a:solidFill>
                  <a:srgbClr val="FF0000"/>
                </a:solidFill>
                <a:latin typeface="+mj-lt"/>
              </a:rPr>
              <a:t>serious</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This element has been included to narrow the scope of the offence and to prevent over-criminalisation of hindrances which are not serious in nature. The seriousness of a hindrance is to be determined under domestic legislation, and may depend on the form, size, frequency of the hindering or the impact of the hindering on the ability for continued use of the computer.</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a:p>
        </p:txBody>
      </p:sp>
    </p:spTree>
    <p:extLst>
      <p:ext uri="{BB962C8B-B14F-4D97-AF65-F5344CB8AC3E}">
        <p14:creationId xmlns:p14="http://schemas.microsoft.com/office/powerpoint/2010/main" val="197585776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5 of the Budapest Convention with one element (“</a:t>
            </a:r>
            <a:r>
              <a:rPr lang="en-US" sz="1200" b="0" dirty="0">
                <a:solidFill>
                  <a:srgbClr val="FF0000"/>
                </a:solidFill>
                <a:latin typeface="+mj-lt"/>
              </a:rPr>
              <a:t>hindering…by inputting, transmitting, damaging, deleting, deteriorating, altering or suppressing computer data </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The offence of system interference requires conduct that results in the hindering of a the proper functioning of a computer system. Article 4 specifies that such hindering must take place through (i) inputting (ii) transmitting (iii) damaging (iv) altering and (v) suppressing computer data.  The explanations of each of these terms has already been discussed under the offence of data interference (Article 4), and the same explanations will apply to system interference.</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a:p>
        </p:txBody>
      </p:sp>
    </p:spTree>
    <p:extLst>
      <p:ext uri="{BB962C8B-B14F-4D97-AF65-F5344CB8AC3E}">
        <p14:creationId xmlns:p14="http://schemas.microsoft.com/office/powerpoint/2010/main" val="6412723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5 of the Budapest Convention with one element (“</a:t>
            </a:r>
            <a:r>
              <a:rPr lang="en-US" sz="1200" b="0" dirty="0">
                <a:solidFill>
                  <a:srgbClr val="FF0000"/>
                </a:solidFill>
                <a:latin typeface="+mj-lt"/>
              </a:rPr>
              <a:t>without right</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en-US" dirty="0"/>
              <a:t>Many of the offences in the Convention are required to be committed “without right”, or without </a:t>
            </a:r>
            <a:r>
              <a:rPr lang="en-US" altLang="en-US" dirty="0" err="1"/>
              <a:t>authorisation</a:t>
            </a:r>
            <a:r>
              <a:rPr lang="en-US" altLang="en-US" dirty="0"/>
              <a:t> from the relevant person or entity. In many cases, it is possible that a person who is interfering with a computer system is doing so “with right”. This slide lists certain examples where a person may legitimately interfere with a computer system without attracting criminal liability under Article 5.</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a:p>
        </p:txBody>
      </p:sp>
    </p:spTree>
    <p:extLst>
      <p:ext uri="{BB962C8B-B14F-4D97-AF65-F5344CB8AC3E}">
        <p14:creationId xmlns:p14="http://schemas.microsoft.com/office/powerpoint/2010/main" val="13276892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20371162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ltLang="en-US" dirty="0">
                <a:ea typeface="ＭＳ Ｐゴシック" panose="020B0600070205080204" pitchFamily="34" charset="-128"/>
              </a:rPr>
              <a:t>One of the most important offences in the Budapest Convention is the crime of misuse of devices – Article 6.</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Like with other crimes, the action of the perpetrator must be intentional and without right. This offence covers a wide range of activities, all of them related to the misuse of devices. </a:t>
            </a:r>
          </a:p>
          <a:p>
            <a:pPr>
              <a:defRPr/>
            </a:pPr>
            <a:endParaRPr lang="en-GB" altLang="sr-Latn-RS" dirty="0">
              <a:ea typeface="ＭＳ Ｐゴシック" panose="020B0600070205080204" pitchFamily="34" charset="-128"/>
            </a:endParaRPr>
          </a:p>
          <a:p>
            <a:pPr>
              <a:defRPr/>
            </a:pPr>
            <a:r>
              <a:rPr lang="en-GB" altLang="en-US" dirty="0">
                <a:ea typeface="ＭＳ Ｐゴシック" panose="020B0600070205080204" pitchFamily="34" charset="-128"/>
              </a:rPr>
              <a:t>This is a very “new” crime, not included in the Recommendation of 1989. It is also very innovative - the facts described in there were not recognised previously as a crime in many of the national legislations. </a:t>
            </a:r>
          </a:p>
          <a:p>
            <a:pPr>
              <a:defRPr/>
            </a:pP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Essentially, it prohibits the production, sale, procurement for use, import, distribution or otherwise making available of devices, including a computer program that are designed or adapted primarily for the purpose of committing any of the other substantial offences named in the Budapest Convention. </a:t>
            </a:r>
          </a:p>
          <a:p>
            <a:pPr>
              <a:defRPr/>
            </a:pPr>
            <a:endParaRPr lang="en-GB" altLang="sr-Latn-RS" dirty="0">
              <a:ea typeface="ＭＳ Ｐゴシック" panose="020B0600070205080204" pitchFamily="34" charset="-128"/>
            </a:endParaRPr>
          </a:p>
          <a:p>
            <a:pPr>
              <a:defRPr/>
            </a:pPr>
            <a:r>
              <a:rPr lang="en-GB" altLang="en-US" dirty="0">
                <a:ea typeface="ＭＳ Ｐゴシック" panose="020B0600070205080204" pitchFamily="34" charset="-128"/>
              </a:rPr>
              <a:t>Equally, it criminalises the sale of computer passwords, access code, or similar data by which the whole or any part of a computer system is capable of being accessed. </a:t>
            </a:r>
          </a:p>
          <a:p>
            <a:pPr>
              <a:defRPr/>
            </a:pPr>
            <a:endParaRPr lang="en-GB" altLang="en-US" dirty="0">
              <a:ea typeface="ＭＳ Ｐゴシック" panose="020B0600070205080204" pitchFamily="34" charset="-128"/>
            </a:endParaRPr>
          </a:p>
          <a:p>
            <a:pPr>
              <a:defRPr/>
            </a:pPr>
            <a:r>
              <a:rPr lang="en-GB" altLang="en-US" dirty="0">
                <a:ea typeface="ＭＳ Ｐゴシック" panose="020B0600070205080204" pitchFamily="34" charset="-128"/>
              </a:rPr>
              <a:t>With this provision, the Convention recognises the need of incriminating the flourishing and increasingly economically important “secondary market” in “crime enabling equipment”: hackers selling online their tools of the trade, self-made virus kits widely available online and wholesale disposal of passwords that were stolen using Trojans and other devices. This means that </a:t>
            </a:r>
            <a:r>
              <a:rPr lang="en-GB" altLang="en-US" i="1" dirty="0">
                <a:ea typeface="ＭＳ Ｐゴシック" panose="020B0600070205080204" pitchFamily="34" charset="-128"/>
              </a:rPr>
              <a:t>hacking</a:t>
            </a:r>
            <a:r>
              <a:rPr lang="en-GB" altLang="en-US" dirty="0">
                <a:ea typeface="ＭＳ Ｐゴシック" panose="020B0600070205080204" pitchFamily="34" charset="-128"/>
              </a:rPr>
              <a:t> into a computer system is not any longer the preserve of highly skilled programmers. Every “regular” criminal can easily buy the necessary tools, or directly the stolen passwords - very often the criminal seller will offer also a “customer service” and help his client setting up his computer for the commission of a crime.</a:t>
            </a:r>
            <a:endParaRPr lang="en-GB" altLang="sr-Latn-RS" dirty="0">
              <a:ea typeface="ＭＳ Ｐゴシック" panose="020B0600070205080204" pitchFamily="34" charset="-128"/>
            </a:endParaRPr>
          </a:p>
          <a:p>
            <a:pPr eaLnBrk="1" hangingPunct="1">
              <a:defRPr/>
            </a:pPr>
            <a:endParaRPr lang="en-GB" altLang="sr-Latn-RS" dirty="0">
              <a:ea typeface="ＭＳ Ｐゴシック" panose="020B0600070205080204" pitchFamily="34" charset="-128"/>
            </a:endParaRPr>
          </a:p>
          <a:p>
            <a:pPr>
              <a:defRPr/>
            </a:pPr>
            <a:endParaRPr lang="en-GB" altLang="en-US" dirty="0">
              <a:ea typeface="ＭＳ Ｐゴシック" panose="020B0600070205080204" pitchFamily="34" charset="-128"/>
            </a:endParaRPr>
          </a:p>
          <a:p>
            <a:pPr>
              <a:defRPr/>
            </a:pPr>
            <a:endParaRPr lang="en-GB" altLang="sr-Latn-RS" dirty="0">
              <a:ea typeface="ＭＳ Ｐゴシック" panose="020B0600070205080204" pitchFamily="34" charset="-128"/>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a:p>
        </p:txBody>
      </p:sp>
    </p:spTree>
    <p:extLst>
      <p:ext uri="{BB962C8B-B14F-4D97-AF65-F5344CB8AC3E}">
        <p14:creationId xmlns:p14="http://schemas.microsoft.com/office/powerpoint/2010/main" val="161991701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set of slides contain images showing one of the most well-known examples of the offence of misuse of devices – the insertion of skimming devices on ATM/cash machines.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a:p>
        </p:txBody>
      </p:sp>
    </p:spTree>
    <p:extLst>
      <p:ext uri="{BB962C8B-B14F-4D97-AF65-F5344CB8AC3E}">
        <p14:creationId xmlns:p14="http://schemas.microsoft.com/office/powerpoint/2010/main" val="312596413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set of slides contain images showing one of the most well-known examples of the offence of misuse of devices – the insertion of skimming devices on ATM/cash machines.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a:p>
        </p:txBody>
      </p:sp>
    </p:spTree>
    <p:extLst>
      <p:ext uri="{BB962C8B-B14F-4D97-AF65-F5344CB8AC3E}">
        <p14:creationId xmlns:p14="http://schemas.microsoft.com/office/powerpoint/2010/main" val="41123271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set of slides contain images showing one of the most well-known examples of the offence of misuse of devices – the insertion of skimming devices on ATM/cash machines.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a:p>
        </p:txBody>
      </p:sp>
    </p:spTree>
    <p:extLst>
      <p:ext uri="{BB962C8B-B14F-4D97-AF65-F5344CB8AC3E}">
        <p14:creationId xmlns:p14="http://schemas.microsoft.com/office/powerpoint/2010/main" val="26422666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set of slides contain images showing one of the most well-known examples of the offence of misuse of devices – the insertion of skimming devices on ATM/cash machines.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a:p>
        </p:txBody>
      </p:sp>
    </p:spTree>
    <p:extLst>
      <p:ext uri="{BB962C8B-B14F-4D97-AF65-F5344CB8AC3E}">
        <p14:creationId xmlns:p14="http://schemas.microsoft.com/office/powerpoint/2010/main" val="33974469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1.a of the Budapest Convention which is the definition of “computer system”.</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sr-Latn-RS" dirty="0"/>
              <a:t>A computer system under the Budapest Convention is a device consisting of hardware and software developed for automatic processing of digital data. It may include input, output, and storage facilities. It may stand alone or be connected in a network with other similar devices</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A computer system usually consists of different devices, to be distinguished as the processor or central processing unit, and peripherals. A "peripheral" is a device that performs certain specific functions in interaction with the processing unit, such as a printer, video screen, CD reader/writer or other storage device. </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Computer systems may be connected to the network as endpoints or as a means to assist in communication on the network. What is essential is that data is exchanged over the network.</a:t>
            </a:r>
          </a:p>
          <a:p>
            <a:pPr eaLnBrk="1" hangingPunct="1"/>
            <a:endParaRPr lang="en-US" sz="1200" kern="1200" dirty="0">
              <a:solidFill>
                <a:schemeClr val="tx1"/>
              </a:solidFill>
              <a:latin typeface="+mn-lt"/>
              <a:ea typeface="MS PGothic" pitchFamily="34" charset="-128"/>
              <a:cs typeface="ＭＳ Ｐゴシック" charset="0"/>
            </a:endParaRPr>
          </a:p>
          <a:p>
            <a:pPr eaLnBrk="1" hangingPunct="1"/>
            <a:r>
              <a:rPr lang="en-US" sz="1200" kern="1200" dirty="0">
                <a:solidFill>
                  <a:schemeClr val="tx1"/>
                </a:solidFill>
                <a:latin typeface="+mn-lt"/>
                <a:ea typeface="MS PGothic" pitchFamily="34" charset="-128"/>
                <a:cs typeface="ＭＳ Ｐゴシック" charset="0"/>
              </a:rPr>
              <a:t>The trainer can share an additional resource of the Guidance Note # 1: http://rm.coe.int/CoERMPublicCommonSearchServices/DisplayDCTMContent?documentId=09000016802e79e6</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31821814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image is a screenshot of a news article about a man who was convicted for running a malware testing software which he sold to cybercriminals to enable them to test and tweak their malware with the intention that it be used to illegally access computers and interfere with data and systems. The service, called “Scan4You”, enabled cybercriminals to commit hundreds of millions of dollars worth of loss.  For instance, a customer who used Scan4you to test his malware subsequently stole 40 million payment cards while another developed a malware strain that infected 11 million computers. The trainer can use this as an example of a case under Article 6.1.a.i where a computer program is being sold with the intent that it be used to commit other cybercrime offences.</a:t>
            </a:r>
          </a:p>
          <a:p>
            <a:endParaRPr lang="en-US" dirty="0"/>
          </a:p>
          <a:p>
            <a:r>
              <a:rPr lang="en-US" dirty="0"/>
              <a:t>Link to news article: https://www.pcmag.com/news/man-convicted-for-helping-hackers-beat-antivirus-products</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4869660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image is a screenshot of a news article about an Australian man who was arrested for selling passwords for services including Netflix, Spotify, Hulu, PSN and Origin with the intention that they be used to commit </a:t>
            </a:r>
            <a:r>
              <a:rPr lang="en-US" dirty="0" err="1"/>
              <a:t>unauthorised</a:t>
            </a:r>
            <a:r>
              <a:rPr lang="en-US" dirty="0"/>
              <a:t> access. The man reportedly made EUR 187,000 selling passwords, which he sold on a website WickedGen.com. The trainer can use this as an example of a case under Article 6.1.a.ii </a:t>
            </a:r>
          </a:p>
          <a:p>
            <a:endParaRPr lang="en-US" dirty="0"/>
          </a:p>
          <a:p>
            <a:r>
              <a:rPr lang="en-US" dirty="0"/>
              <a:t>Link to news article: https://www.broadbandtvnews.com/2019/03/14/australian-man-arrested-for-selling-one-million-netflix-spotify-hulu-passwords/</a:t>
            </a:r>
            <a:endParaRPr lang="en-PK"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361674525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production, sale, procurement for use, import, distribution…making available of</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sr-Latn-RS" dirty="0"/>
              <a:t>Article 6 makes it an offence to produce, sell, procure for use, import, distribute or make available devices designed or adapted primarily for the purpose of committing cybercrimes. </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endParaRPr lang="en-US"/>
          </a:p>
        </p:txBody>
      </p:sp>
    </p:spTree>
    <p:extLst>
      <p:ext uri="{BB962C8B-B14F-4D97-AF65-F5344CB8AC3E}">
        <p14:creationId xmlns:p14="http://schemas.microsoft.com/office/powerpoint/2010/main" val="8994020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device…computer program</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Article 6 extends both to the misuse of devices and computer programs. This means that Article 6 includes the production, sale etc. of programs that are designed to alter or destroy data, or interfere with the operation of computer systems. This means that virus programs that are not contained in devices also fall within the scope of Article 6 even where misuse of a physical device is not involved.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endParaRPr lang="en-US"/>
          </a:p>
        </p:txBody>
      </p:sp>
    </p:spTree>
    <p:extLst>
      <p:ext uri="{BB962C8B-B14F-4D97-AF65-F5344CB8AC3E}">
        <p14:creationId xmlns:p14="http://schemas.microsoft.com/office/powerpoint/2010/main" val="37328161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designed or adapted primarily</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The drafters of the Budapest Convention had to decide whether to include or exclude dual-use devices from the ambit of Article 6. The inclusion of dual use devices may have resulted in over-criminalisation of production and distribution of devices even though the same were produced and distributed for non-criminal purposes. The exclusion of dual use devices would been too narrow as it would require that it be proved that the devices be specifically produced and the purposes of committing cybercrime. The Budapest Convention has adopted a balanced approach whereby devices that are designed or adapted </a:t>
            </a:r>
            <a:r>
              <a:rPr lang="en-GB" altLang="sr-Latn-RS" b="0" dirty="0"/>
              <a:t>primarily</a:t>
            </a:r>
            <a:r>
              <a:rPr lang="en-GB" altLang="sr-Latn-RS" dirty="0"/>
              <a:t>, but not solely, for the commission of a cybercrime established in accordance with Articles 2-5 of the Budapest Convention (illegal access, illegal interception, data interference and system interference) are covered by Article 6.</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endParaRPr lang="en-US"/>
          </a:p>
        </p:txBody>
      </p:sp>
    </p:spTree>
    <p:extLst>
      <p:ext uri="{BB962C8B-B14F-4D97-AF65-F5344CB8AC3E}">
        <p14:creationId xmlns:p14="http://schemas.microsoft.com/office/powerpoint/2010/main" val="41411326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computer password, access code or similar data…. be used for the purpose of committing any of the offences established in Articles 2 through 5</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1" fontAlgn="base" latinLnBrk="0" hangingPunct="1">
              <a:lnSpc>
                <a:spcPct val="100000"/>
              </a:lnSpc>
              <a:spcBef>
                <a:spcPct val="30000"/>
              </a:spcBef>
              <a:spcAft>
                <a:spcPct val="0"/>
              </a:spcAft>
              <a:buClrTx/>
              <a:buSzTx/>
              <a:buFontTx/>
              <a:buNone/>
              <a:tabLst/>
              <a:defRPr/>
            </a:pPr>
            <a:r>
              <a:rPr lang="en-GB" altLang="sr-Latn-RS" dirty="0"/>
              <a:t>In addition to the misuse of devices and computer programs, Article 6 also criminalises the production, sale etc. of access codes, computer passwords and other similar data which enables access to the whole or any part of a computer system. </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endParaRPr lang="en-US"/>
          </a:p>
        </p:txBody>
      </p:sp>
    </p:spTree>
    <p:extLst>
      <p:ext uri="{BB962C8B-B14F-4D97-AF65-F5344CB8AC3E}">
        <p14:creationId xmlns:p14="http://schemas.microsoft.com/office/powerpoint/2010/main" val="6998888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possession…. with intent that it be used for the purpose of committing any of the offences established in Articles 2 through 5… number of such items</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GB" altLang="sr-Latn-RS" dirty="0"/>
              <a:t>In addition to producing or distributing devices, computer programs, passwords, access codes etc, Article 6 also criminalizes the possession of the same if the items are possessed with the intent to commit a cybercrime. It allows parties to only criminalise possession of a certain number of times (which could be used only to criminalise possession for commercial purposes).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endParaRPr lang="en-US"/>
          </a:p>
        </p:txBody>
      </p:sp>
    </p:spTree>
    <p:extLst>
      <p:ext uri="{BB962C8B-B14F-4D97-AF65-F5344CB8AC3E}">
        <p14:creationId xmlns:p14="http://schemas.microsoft.com/office/powerpoint/2010/main" val="18813298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a:t>
            </a:r>
            <a:r>
              <a:rPr lang="en-US" b="0" dirty="0"/>
              <a:t>s slide shows the text of Article 6 of the Budapest Convention with one element (“</a:t>
            </a:r>
            <a:r>
              <a:rPr lang="en-US" sz="1200" b="0" dirty="0">
                <a:solidFill>
                  <a:srgbClr val="FF0000"/>
                </a:solidFill>
                <a:latin typeface="+mj-lt"/>
              </a:rPr>
              <a:t>not for the purpose of committing an offence…..</a:t>
            </a:r>
            <a:r>
              <a:rPr lang="en-US" sz="1200" b="0" dirty="0" err="1">
                <a:solidFill>
                  <a:srgbClr val="FF0000"/>
                </a:solidFill>
                <a:latin typeface="+mj-lt"/>
              </a:rPr>
              <a:t>authorised</a:t>
            </a:r>
            <a:r>
              <a:rPr lang="en-US" sz="1200" b="0" dirty="0">
                <a:solidFill>
                  <a:srgbClr val="FF0000"/>
                </a:solidFill>
                <a:latin typeface="+mj-lt"/>
              </a:rPr>
              <a:t> testing or protection</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dirty="0"/>
              <a:t>This conduct explains certain exceptions to the scope of this offence. Like other offences under the Budapest Convention, Article 6 does not extend to conduct committed “with right”. This would include, as examples, conduct undertaken for the </a:t>
            </a:r>
            <a:r>
              <a:rPr lang="en-US" dirty="0" err="1"/>
              <a:t>authorised</a:t>
            </a:r>
            <a:r>
              <a:rPr lang="en-US" dirty="0"/>
              <a:t> testing of a computer system.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endParaRPr lang="en-US"/>
          </a:p>
        </p:txBody>
      </p:sp>
    </p:spTree>
    <p:extLst>
      <p:ext uri="{BB962C8B-B14F-4D97-AF65-F5344CB8AC3E}">
        <p14:creationId xmlns:p14="http://schemas.microsoft.com/office/powerpoint/2010/main" val="16689455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correct answer is: b) No. The procurement of a device that is designed to enable access to a computer without </a:t>
            </a:r>
            <a:r>
              <a:rPr lang="en-US" dirty="0" err="1"/>
              <a:t>authorisation</a:t>
            </a:r>
            <a:r>
              <a:rPr lang="en-US" dirty="0"/>
              <a:t> is only an offence if procured with the intent to commit an offence under the Budapest Convention. In this case, the individual procures the device for the purpose of </a:t>
            </a:r>
            <a:r>
              <a:rPr lang="en-US" dirty="0" err="1"/>
              <a:t>authorised</a:t>
            </a:r>
            <a:r>
              <a:rPr lang="en-US" dirty="0"/>
              <a:t> testing of a computer system and not with the intent that it be used for the commission of an offence. </a:t>
            </a:r>
            <a:r>
              <a:rPr lang="en-US"/>
              <a:t>Hence, it is not an offence under Article 6 of the Budapest Convention.  </a:t>
            </a:r>
          </a:p>
          <a:p>
            <a:endParaRPr lang="en-US" b="0" u="none" baseline="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n-US"/>
          </a:p>
        </p:txBody>
      </p:sp>
    </p:spTree>
    <p:extLst>
      <p:ext uri="{BB962C8B-B14F-4D97-AF65-F5344CB8AC3E}">
        <p14:creationId xmlns:p14="http://schemas.microsoft.com/office/powerpoint/2010/main" val="25000084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3600" dirty="0"/>
              <a:t>This slide repeats the objectives of this session. The trainer can run through these objectives to ensure that these aspects have been covered in this module. </a:t>
            </a:r>
          </a:p>
          <a:p>
            <a:endParaRPr lang="en-GB" sz="3600" dirty="0"/>
          </a:p>
          <a:p>
            <a:endParaRPr lang="en-GB" sz="3600" dirty="0"/>
          </a:p>
        </p:txBody>
      </p:sp>
    </p:spTree>
    <p:extLst>
      <p:ext uri="{BB962C8B-B14F-4D97-AF65-F5344CB8AC3E}">
        <p14:creationId xmlns:p14="http://schemas.microsoft.com/office/powerpoint/2010/main" val="1360285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1.b of the Budapest Convention which is the definition of “computer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eaLnBrk="1" hangingPunct="1"/>
            <a:r>
              <a:rPr lang="en-US" altLang="sr-Latn-RS" dirty="0"/>
              <a:t>The definition of computer data builds upon the ISO-definition of data. This definition contains the terms "suitable for processing". This means that data is put in such a form that it can be directly processed by the computer system. In order to make clear that data in this Budapest Convention has to be understood as data in electronic or other directly processable form, the notion "computer data" is introduced. </a:t>
            </a:r>
          </a:p>
          <a:p>
            <a:pPr eaLnBrk="1" hangingPunct="1"/>
            <a:endParaRPr lang="en-US" altLang="sr-Latn-RS" dirty="0"/>
          </a:p>
          <a:p>
            <a:pPr eaLnBrk="1" hangingPunct="1"/>
            <a:r>
              <a:rPr lang="en-US" altLang="sr-Latn-RS" dirty="0"/>
              <a:t>Computer data as defined may be the target of one of the criminal offences defined in the Budapest Convention (in Chapter 2, Section 1) as well as the object of the application of one of the investigative measures defined by this Budapest Convention (in Chapter 2, Section 2).</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1895685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1.c of the Budapest Convention which is the definition of “service provider”.</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term service provider as defined in the Budapest Convention encompasses a broad category of persons that play a particular role with regard to communication or processing of data on computer systems.  It includes both private and public entities, covers provision of services to a closed group or to the public, free or paid services.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3903094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1.d of the Budapest Convention which is the definition of “traffic data”.</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definition.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sz="1200" kern="1200" dirty="0">
                <a:solidFill>
                  <a:schemeClr val="tx1"/>
                </a:solidFill>
                <a:latin typeface="+mn-lt"/>
                <a:ea typeface="MS PGothic" pitchFamily="34" charset="-128"/>
                <a:cs typeface="ＭＳ Ｐゴシック" charset="0"/>
              </a:rPr>
              <a:t>Traffic data as defined under the Budapest Convention is a category of computer data that is subject to a specific legal regime. This data is generated by computers in the chain of communication in order to route a communication from its origin to its destination. It is therefore auxiliary to the communication itself. The slide describes some key characteristics of traffic data.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42212529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4134530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16/10/2020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656387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16/10/2020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pPr/>
              <a:t>‹#›</a:t>
            </a:fld>
            <a:endParaRPr lang="en-GB" altLang="en-US" dirty="0"/>
          </a:p>
        </p:txBody>
      </p:sp>
    </p:spTree>
    <p:extLst>
      <p:ext uri="{BB962C8B-B14F-4D97-AF65-F5344CB8AC3E}">
        <p14:creationId xmlns:p14="http://schemas.microsoft.com/office/powerpoint/2010/main" val="1568829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16/10/2020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Tree>
    <p:extLst>
      <p:ext uri="{BB962C8B-B14F-4D97-AF65-F5344CB8AC3E}">
        <p14:creationId xmlns:p14="http://schemas.microsoft.com/office/powerpoint/2010/main" val="4039913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11730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95200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dirty="0"/>
          </a:p>
        </p:txBody>
      </p:sp>
      <p:sp>
        <p:nvSpPr>
          <p:cNvPr id="11"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i="0" baseline="0" dirty="0">
                <a:solidFill>
                  <a:srgbClr val="FFFFFF"/>
                </a:solidFill>
                <a:latin typeface="Verdana" panose="020B0604030504040204" pitchFamily="34" charset="0"/>
                <a:ea typeface="Verdana" panose="020B0604030504040204" pitchFamily="34" charset="0"/>
              </a:rPr>
              <a:t>www.coe.int/cybercrime			</a:t>
            </a:r>
          </a:p>
        </p:txBody>
      </p:sp>
      <p:sp>
        <p:nvSpPr>
          <p:cNvPr id="14" name="Slide Number Placeholder 4">
            <a:extLst>
              <a:ext uri="{FF2B5EF4-FFF2-40B4-BE49-F238E27FC236}">
                <a16:creationId xmlns:a16="http://schemas.microsoft.com/office/drawing/2014/main" id="{307588A1-E747-44DA-B866-F09C9C76894B}"/>
              </a:ext>
            </a:extLst>
          </p:cNvPr>
          <p:cNvSpPr txBox="1">
            <a:spLocks/>
          </p:cNvSpPr>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80" r:id="rId11"/>
    <p:sldLayoutId id="2147483681" r:id="rId12"/>
    <p:sldLayoutId id="2147483682"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6.xml"/><Relationship Id="rId1" Type="http://schemas.openxmlformats.org/officeDocument/2006/relationships/slideLayout" Target="../slideLayouts/slideLayout13.xml"/><Relationship Id="rId5" Type="http://schemas.openxmlformats.org/officeDocument/2006/relationships/image" Target="../media/image19.jpeg"/><Relationship Id="rId4" Type="http://schemas.openxmlformats.org/officeDocument/2006/relationships/image" Target="../media/image18.jpeg"/></Relationships>
</file>

<file path=ppt/slides/_rels/slide5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7.xml"/><Relationship Id="rId1" Type="http://schemas.openxmlformats.org/officeDocument/2006/relationships/slideLayout" Target="../slideLayouts/slideLayout13.xml"/><Relationship Id="rId5" Type="http://schemas.openxmlformats.org/officeDocument/2006/relationships/image" Target="../media/image22.gif"/><Relationship Id="rId4" Type="http://schemas.openxmlformats.org/officeDocument/2006/relationships/image" Target="../media/image21.jpeg"/></Relationships>
</file>

<file path=ppt/slides/_rels/slide54.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image" Target="../media/image26.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6.xml"/><Relationship Id="rId1" Type="http://schemas.openxmlformats.org/officeDocument/2006/relationships/slideLayout" Target="../slideLayouts/slideLayout12.xml"/><Relationship Id="rId5" Type="http://schemas.openxmlformats.org/officeDocument/2006/relationships/image" Target="../media/image29.jpeg"/><Relationship Id="rId4" Type="http://schemas.openxmlformats.org/officeDocument/2006/relationships/image" Target="../media/image28.jpeg"/></Relationships>
</file>

<file path=ppt/slides/_rels/slide64.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notesSlide" Target="../notesSlides/notesSlide57.xml"/><Relationship Id="rId7" Type="http://schemas.openxmlformats.org/officeDocument/2006/relationships/image" Target="../media/image32.jpe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31.jpeg"/><Relationship Id="rId5" Type="http://schemas.openxmlformats.org/officeDocument/2006/relationships/image" Target="../media/image30.png"/><Relationship Id="rId10" Type="http://schemas.openxmlformats.org/officeDocument/2006/relationships/image" Target="../media/image35.jpeg"/><Relationship Id="rId4" Type="http://schemas.openxmlformats.org/officeDocument/2006/relationships/oleObject" Target="../embeddings/oleObject1.bin"/><Relationship Id="rId9" Type="http://schemas.openxmlformats.org/officeDocument/2006/relationships/image" Target="../media/image34.jpeg"/></Relationships>
</file>

<file path=ppt/slides/_rels/slide6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8.xml"/><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6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9.xml"/><Relationship Id="rId1" Type="http://schemas.openxmlformats.org/officeDocument/2006/relationships/slideLayout" Target="../slideLayouts/slideLayout12.xml"/><Relationship Id="rId5" Type="http://schemas.openxmlformats.org/officeDocument/2006/relationships/image" Target="../media/image40.jpeg"/><Relationship Id="rId4" Type="http://schemas.openxmlformats.org/officeDocument/2006/relationships/image" Target="../media/image39.jpeg"/></Relationships>
</file>

<file path=ppt/slides/_rels/slide6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mn-lt"/>
              </a:rPr>
              <a:t>Session 2.2</a:t>
            </a:r>
          </a:p>
          <a:p>
            <a:pPr algn="ctr">
              <a:spcBef>
                <a:spcPct val="0"/>
              </a:spcBef>
              <a:buNone/>
            </a:pPr>
            <a:r>
              <a:rPr lang="en-US" altLang="en-US" sz="3600" b="1" dirty="0">
                <a:latin typeface="+mn-lt"/>
              </a:rPr>
              <a:t>Substantive Provisions of the Budapest Convention - Part 1</a:t>
            </a: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en-GB" altLang="en-US" sz="1800" b="1" dirty="0" err="1">
                <a:latin typeface="+mn-lt"/>
              </a:rPr>
              <a:t>Xxxxx</a:t>
            </a:r>
            <a:r>
              <a:rPr lang="en-GB" altLang="en-US" sz="1800" b="1" dirty="0">
                <a:latin typeface="+mn-lt"/>
              </a:rPr>
              <a:t>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en-GB" altLang="en-US" sz="1400" i="1" dirty="0">
                <a:latin typeface="+mn-lt"/>
              </a:rPr>
              <a:t>Council of Europe</a:t>
            </a: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en-GB" altLang="en-US" sz="1200" b="1" dirty="0">
                <a:solidFill>
                  <a:srgbClr val="2F618F"/>
                </a:solidFill>
                <a:latin typeface="+mn-lt"/>
              </a:rPr>
              <a:t>email</a:t>
            </a:r>
          </a:p>
          <a:p>
            <a:pPr algn="ctr" eaLnBrk="1" hangingPunct="1">
              <a:spcBef>
                <a:spcPct val="0"/>
              </a:spcBef>
              <a:buFontTx/>
              <a:buNone/>
            </a:pPr>
            <a:endParaRPr lang="en-GB" altLang="en-US" sz="1600" b="1" dirty="0">
              <a:latin typeface="+mn-lt"/>
            </a:endParaRPr>
          </a:p>
          <a:p>
            <a:pPr algn="ctr" eaLnBrk="1" hangingPunct="1">
              <a:spcBef>
                <a:spcPct val="0"/>
              </a:spcBef>
              <a:buFontTx/>
              <a:buNone/>
            </a:pPr>
            <a:endParaRPr lang="en-GB" altLang="en-US" sz="1400" b="1" dirty="0">
              <a:latin typeface="+mn-lt"/>
            </a:endParaRPr>
          </a:p>
          <a:p>
            <a:pPr algn="ctr" eaLnBrk="1" hangingPunct="1">
              <a:spcBef>
                <a:spcPct val="0"/>
              </a:spcBef>
              <a:buFontTx/>
              <a:buNone/>
            </a:pPr>
            <a:r>
              <a:rPr lang="en-GB" altLang="en-US" sz="1600" b="1" dirty="0">
                <a:latin typeface="+mn-lt"/>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b="1" dirty="0">
                <a:latin typeface="+mn-lt"/>
              </a:rPr>
              <a:t>Introductory Judicial Training Course on Cybercrime and Electronic Evidence</a:t>
            </a:r>
            <a:endParaRPr lang="en-GB" altLang="en-US" sz="1600" i="1" dirty="0">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dirty="0">
                <a:latin typeface="Verdana" panose="020B0604030504040204" pitchFamily="34" charset="0"/>
                <a:ea typeface="Verdana" panose="020B0604030504040204" pitchFamily="34" charset="0"/>
                <a:cs typeface="ＭＳ Ｐゴシック" charset="0"/>
              </a:rPr>
              <a:t>Poll question</a:t>
            </a:r>
            <a:endParaRPr lang="en-GB" sz="3200" dirty="0">
              <a:latin typeface="Verdana" panose="020B0604030504040204" pitchFamily="34" charset="0"/>
              <a:ea typeface="Verdana" panose="020B0604030504040204" pitchFamily="34" charset="0"/>
            </a:endParaRPr>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461665"/>
          </a:xfrm>
          <a:prstGeom prst="rect">
            <a:avLst/>
          </a:prstGeom>
          <a:solidFill>
            <a:srgbClr val="BDD8F3"/>
          </a:solidFill>
        </p:spPr>
        <p:txBody>
          <a:bodyPr wrap="square" rtlCol="0">
            <a:spAutoFit/>
          </a:bodyPr>
          <a:lstStyle/>
          <a:p>
            <a:pPr algn="ctr"/>
            <a:r>
              <a:rPr lang="en-US" sz="2400" dirty="0">
                <a:solidFill>
                  <a:schemeClr val="tx1">
                    <a:lumMod val="65000"/>
                    <a:lumOff val="35000"/>
                  </a:schemeClr>
                </a:solidFill>
                <a:latin typeface="+mj-lt"/>
              </a:rPr>
              <a:t>Which of the following are NOT included in traffic data:</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answers are C and D</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2828835"/>
            <a:ext cx="8030032" cy="1938992"/>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Time</a:t>
            </a:r>
          </a:p>
          <a:p>
            <a:pPr marL="1828800" lvl="3" indent="-457200">
              <a:buAutoNum type="alphaUcPeriod"/>
            </a:pPr>
            <a:r>
              <a:rPr lang="en-US" sz="2400" dirty="0">
                <a:solidFill>
                  <a:schemeClr val="bg1"/>
                </a:solidFill>
                <a:latin typeface="+mj-lt"/>
              </a:rPr>
              <a:t>Duration</a:t>
            </a:r>
          </a:p>
          <a:p>
            <a:pPr marL="1828800" lvl="3" indent="-457200">
              <a:buAutoNum type="alphaUcPeriod"/>
            </a:pPr>
            <a:r>
              <a:rPr lang="en-US" sz="2400" dirty="0">
                <a:solidFill>
                  <a:schemeClr val="bg1"/>
                </a:solidFill>
                <a:latin typeface="+mj-lt"/>
              </a:rPr>
              <a:t>Content</a:t>
            </a:r>
          </a:p>
          <a:p>
            <a:pPr marL="1828800" lvl="3" indent="-457200">
              <a:buAutoNum type="alphaUcPeriod"/>
            </a:pPr>
            <a:r>
              <a:rPr lang="en-US" sz="2400" dirty="0">
                <a:solidFill>
                  <a:schemeClr val="bg1"/>
                </a:solidFill>
                <a:latin typeface="+mj-lt"/>
              </a:rPr>
              <a:t>Subject heading</a:t>
            </a:r>
          </a:p>
          <a:p>
            <a:pPr marL="1828800" lvl="3" indent="-457200">
              <a:buAutoNum type="alphaUcPeriod"/>
            </a:pPr>
            <a:r>
              <a:rPr lang="en-US" sz="2400" dirty="0">
                <a:solidFill>
                  <a:schemeClr val="bg1"/>
                </a:solidFill>
                <a:latin typeface="+mj-lt"/>
              </a:rPr>
              <a:t>Size of a communication</a:t>
            </a:r>
          </a:p>
        </p:txBody>
      </p:sp>
    </p:spTree>
    <p:extLst>
      <p:ext uri="{BB962C8B-B14F-4D97-AF65-F5344CB8AC3E}">
        <p14:creationId xmlns:p14="http://schemas.microsoft.com/office/powerpoint/2010/main" val="1024964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en-US" sz="2400" dirty="0">
                <a:solidFill>
                  <a:schemeClr val="tx1">
                    <a:lumMod val="65000"/>
                    <a:lumOff val="35000"/>
                  </a:schemeClr>
                </a:solidFill>
                <a:latin typeface="+mj-lt"/>
              </a:rPr>
              <a:t>Which of the following is NOT included in subscriber information:</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B</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2828835"/>
            <a:ext cx="8030032" cy="1938992"/>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Address</a:t>
            </a:r>
          </a:p>
          <a:p>
            <a:pPr marL="1828800" lvl="3" indent="-457200">
              <a:buAutoNum type="alphaUcPeriod"/>
            </a:pPr>
            <a:r>
              <a:rPr lang="en-US" sz="2400" dirty="0">
                <a:solidFill>
                  <a:schemeClr val="bg1"/>
                </a:solidFill>
                <a:latin typeface="+mj-lt"/>
              </a:rPr>
              <a:t>Content</a:t>
            </a:r>
          </a:p>
          <a:p>
            <a:pPr marL="1828800" lvl="3" indent="-457200">
              <a:buAutoNum type="alphaUcPeriod"/>
            </a:pPr>
            <a:r>
              <a:rPr lang="en-US" sz="2400" dirty="0">
                <a:solidFill>
                  <a:schemeClr val="bg1"/>
                </a:solidFill>
                <a:latin typeface="+mj-lt"/>
              </a:rPr>
              <a:t>Email address</a:t>
            </a:r>
          </a:p>
          <a:p>
            <a:pPr marL="1828800" lvl="3" indent="-457200">
              <a:buAutoNum type="alphaUcPeriod"/>
            </a:pPr>
            <a:r>
              <a:rPr lang="en-US" sz="2400" dirty="0">
                <a:solidFill>
                  <a:schemeClr val="bg1"/>
                </a:solidFill>
                <a:latin typeface="+mj-lt"/>
              </a:rPr>
              <a:t>Credit card information </a:t>
            </a:r>
          </a:p>
          <a:p>
            <a:pPr marL="1828800" lvl="3" indent="-457200">
              <a:buAutoNum type="alphaUcPeriod"/>
            </a:pPr>
            <a:r>
              <a:rPr lang="en-US" sz="2400" dirty="0">
                <a:solidFill>
                  <a:schemeClr val="bg1"/>
                </a:solidFill>
                <a:latin typeface="+mj-lt"/>
              </a:rPr>
              <a:t>Cell phone number</a:t>
            </a: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dirty="0">
                <a:latin typeface="Verdana" panose="020B0604030504040204" pitchFamily="34" charset="0"/>
                <a:ea typeface="Verdana" panose="020B0604030504040204" pitchFamily="34" charset="0"/>
                <a:cs typeface="ＭＳ Ｐゴシック" charset="0"/>
              </a:rPr>
              <a:t>Poll question</a:t>
            </a:r>
            <a:endParaRPr lang="en-GB" sz="3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0675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mn-lt"/>
              </a:rPr>
              <a:t>ILLEGAL ACCESS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US" dirty="0"/>
              <a:t>Substantive Provisions of the Budapest Convention (Part 1)</a:t>
            </a:r>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2</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72764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901B2789-EF2E-4BD2-B40F-2EDEBF060E14}"/>
              </a:ext>
            </a:extLst>
          </p:cNvPr>
          <p:cNvSpPr>
            <a:spLocks noGrp="1"/>
          </p:cNvSpPr>
          <p:nvPr>
            <p:ph type="body" idx="4294967295"/>
          </p:nvPr>
        </p:nvSpPr>
        <p:spPr>
          <a:xfrm>
            <a:off x="461169" y="1423193"/>
            <a:ext cx="8229600" cy="4525963"/>
          </a:xfrm>
          <a:ln w="38100">
            <a:solidFill>
              <a:srgbClr val="FF0000"/>
            </a:solidFill>
            <a:miter lim="800000"/>
            <a:headEnd/>
            <a:tailEnd/>
          </a:ln>
        </p:spPr>
        <p:txBody>
          <a:bodyPr/>
          <a:lstStyle/>
          <a:p>
            <a:pPr algn="ctr" eaLnBrk="1" hangingPunct="1">
              <a:lnSpc>
                <a:spcPct val="80000"/>
              </a:lnSpc>
              <a:buFont typeface="Arial" panose="020B0604020202020204" pitchFamily="34" charset="0"/>
              <a:buNone/>
            </a:pPr>
            <a:endParaRPr lang="en-GB" altLang="sr-Latn-RS" sz="2800"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Illegal Access</a:t>
            </a: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(Article 2 – Budapest Convention)</a:t>
            </a:r>
          </a:p>
          <a:p>
            <a:pPr eaLnBrk="1" hangingPunct="1">
              <a:lnSpc>
                <a:spcPct val="80000"/>
              </a:lnSpc>
              <a:buFont typeface="Arial" panose="020B0604020202020204" pitchFamily="34" charset="0"/>
              <a:buNone/>
            </a:pPr>
            <a:endParaRPr lang="en-GB" altLang="sr-Latn-RS" dirty="0">
              <a:cs typeface="Times New Roman" panose="02020603050405020304" pitchFamily="18" charset="0"/>
            </a:endParaRPr>
          </a:p>
          <a:p>
            <a:pPr eaLnBrk="1" hangingPunct="1">
              <a:lnSpc>
                <a:spcPct val="80000"/>
              </a:lnSpc>
              <a:buFont typeface="Arial" panose="020B0604020202020204" pitchFamily="34" charset="0"/>
              <a:buNone/>
            </a:pPr>
            <a:endParaRPr lang="en-GB" altLang="sr-Latn-RS"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To access to the whole or any part of a computer system without right </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Intentionally</a:t>
            </a:r>
          </a:p>
          <a:p>
            <a:pPr algn="ctr" eaLnBrk="1" hangingPunct="1">
              <a:lnSpc>
                <a:spcPct val="80000"/>
              </a:lnSpc>
              <a:buFont typeface="Arial" panose="020B0604020202020204" pitchFamily="34" charset="0"/>
              <a:buNone/>
            </a:pPr>
            <a:endParaRPr lang="en-GB" altLang="sr-Latn-RS" dirty="0">
              <a:cs typeface="Times New Roman" panose="02020603050405020304" pitchFamily="18" charset="0"/>
            </a:endParaRPr>
          </a:p>
        </p:txBody>
      </p:sp>
      <p:sp>
        <p:nvSpPr>
          <p:cNvPr id="15" name="TextBox 7">
            <a:extLst>
              <a:ext uri="{FF2B5EF4-FFF2-40B4-BE49-F238E27FC236}">
                <a16:creationId xmlns:a16="http://schemas.microsoft.com/office/drawing/2014/main" id="{C4E7D0AE-F5E2-48F0-87FE-9287F73A74D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access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499104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access: Example</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1">
            <a:extLst>
              <a:ext uri="{FF2B5EF4-FFF2-40B4-BE49-F238E27FC236}">
                <a16:creationId xmlns:a16="http://schemas.microsoft.com/office/drawing/2014/main" id="{DA2BF149-940F-4650-B2D7-4286106D949A}"/>
              </a:ext>
            </a:extLst>
          </p:cNvPr>
          <p:cNvPicPr>
            <a:picLocks noChangeAspect="1"/>
          </p:cNvPicPr>
          <p:nvPr/>
        </p:nvPicPr>
        <p:blipFill rotWithShape="1">
          <a:blip r:embed="rId3"/>
          <a:srcRect b="7404"/>
          <a:stretch/>
        </p:blipFill>
        <p:spPr>
          <a:xfrm>
            <a:off x="7937" y="1188862"/>
            <a:ext cx="9144000" cy="5262913"/>
          </a:xfrm>
          <a:prstGeom prst="rect">
            <a:avLst/>
          </a:prstGeom>
        </p:spPr>
      </p:pic>
    </p:spTree>
    <p:extLst>
      <p:ext uri="{BB962C8B-B14F-4D97-AF65-F5344CB8AC3E}">
        <p14:creationId xmlns:p14="http://schemas.microsoft.com/office/powerpoint/2010/main" val="3532876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002625-AEB0-4080-8EA6-8084073613D3}"/>
              </a:ext>
            </a:extLst>
          </p:cNvPr>
          <p:cNvPicPr>
            <a:picLocks noChangeAspect="1"/>
          </p:cNvPicPr>
          <p:nvPr/>
        </p:nvPicPr>
        <p:blipFill>
          <a:blip r:embed="rId3"/>
          <a:stretch>
            <a:fillRect/>
          </a:stretch>
        </p:blipFill>
        <p:spPr>
          <a:xfrm>
            <a:off x="333014" y="1057537"/>
            <a:ext cx="8703036" cy="5466961"/>
          </a:xfrm>
          <a:prstGeom prst="rect">
            <a:avLst/>
          </a:prstGeom>
        </p:spPr>
      </p:pic>
      <p:sp>
        <p:nvSpPr>
          <p:cNvPr id="10" name="TextBox 7">
            <a:extLst>
              <a:ext uri="{FF2B5EF4-FFF2-40B4-BE49-F238E27FC236}">
                <a16:creationId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access: Example</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089552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4708981"/>
          </a:xfrm>
          <a:prstGeom prst="rect">
            <a:avLst/>
          </a:prstGeom>
        </p:spPr>
        <p:txBody>
          <a:bodyPr wrap="square">
            <a:spAutoFit/>
          </a:bodyPr>
          <a:lstStyle/>
          <a:p>
            <a:pPr algn="just"/>
            <a:r>
              <a:rPr lang="en-US" sz="2000" dirty="0"/>
              <a:t>Each Party shall adopt such legislative and other measures as may be necessary to establish as criminal offences under its domestic law, when committed intentionally, the </a:t>
            </a:r>
            <a:r>
              <a:rPr lang="en-US" sz="2000" b="1" dirty="0">
                <a:solidFill>
                  <a:srgbClr val="C00000"/>
                </a:solidFill>
              </a:rPr>
              <a:t>access</a:t>
            </a:r>
            <a:r>
              <a:rPr lang="en-US" sz="2000" b="1" dirty="0">
                <a:solidFill>
                  <a:srgbClr val="FF0000"/>
                </a:solidFill>
              </a:rPr>
              <a:t> </a:t>
            </a:r>
            <a:r>
              <a:rPr lang="en-US" sz="2000" dirty="0"/>
              <a:t>to the whole or any part of a computer system without right. A Party may require that the offence be committed by infringing security measures, with the intent of obtaining computer data or other dishonest intent, or in relation to a computer system that is connected to another computer system.</a:t>
            </a: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5016758"/>
          </a:xfrm>
          <a:prstGeom prst="rect">
            <a:avLst/>
          </a:prstGeom>
        </p:spPr>
        <p:txBody>
          <a:bodyPr wrap="square">
            <a:spAutoFit/>
          </a:bodyPr>
          <a:lstStyle/>
          <a:p>
            <a:pPr marL="342900" indent="-342900" algn="just">
              <a:buFont typeface="Arial" panose="020B0604020202020204" pitchFamily="34" charset="0"/>
              <a:buChar char="•"/>
            </a:pPr>
            <a:r>
              <a:rPr lang="en-US" sz="2000" dirty="0"/>
              <a:t>Access includes the entering of another computer system:</a:t>
            </a:r>
          </a:p>
          <a:p>
            <a:pPr marL="800100" lvl="1" indent="-342900" algn="just">
              <a:buFont typeface="Calibri Light" panose="020F0302020204030204" pitchFamily="34" charset="0"/>
              <a:buChar char="‐"/>
            </a:pPr>
            <a:r>
              <a:rPr lang="en-US" sz="2000" dirty="0"/>
              <a:t>Where it is connected via public telecommunications network; </a:t>
            </a:r>
          </a:p>
          <a:p>
            <a:pPr marL="800100" lvl="1" indent="-342900" algn="just">
              <a:buFont typeface="Calibri Light" panose="020F0302020204030204" pitchFamily="34" charset="0"/>
              <a:buChar char="‐"/>
            </a:pPr>
            <a:r>
              <a:rPr lang="en-US" sz="2000" dirty="0"/>
              <a:t>To a computer system on the same network (LAN or Intranet within an </a:t>
            </a:r>
            <a:r>
              <a:rPr lang="en-US" sz="2000" dirty="0" err="1"/>
              <a:t>organisation</a:t>
            </a:r>
            <a:r>
              <a:rPr lang="en-US" sz="2000" dirty="0"/>
              <a:t>)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Access does not include mere sending of e-mail message or file to computer system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Method of communication with computer system does not matter (whether from distance via wireless links; or at a close range)</a:t>
            </a:r>
            <a:endParaRPr lang="en-GB" sz="2000" dirty="0"/>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access (“access”)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719391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4708981"/>
          </a:xfrm>
          <a:prstGeom prst="rect">
            <a:avLst/>
          </a:prstGeom>
        </p:spPr>
        <p:txBody>
          <a:bodyPr wrap="square">
            <a:spAutoFit/>
          </a:bodyPr>
          <a:lstStyle/>
          <a:p>
            <a:pPr algn="just"/>
            <a:r>
              <a:rPr lang="en-US" sz="2000" dirty="0"/>
              <a:t>Each Party shall adopt such legislative and other measures as may be necessary to establish as criminal offences under its domestic law, when committed intentionally, the access to the </a:t>
            </a:r>
            <a:r>
              <a:rPr lang="en-US" sz="2000" b="1" dirty="0">
                <a:solidFill>
                  <a:srgbClr val="C00000"/>
                </a:solidFill>
              </a:rPr>
              <a:t>whole or any part of a computer system </a:t>
            </a:r>
            <a:r>
              <a:rPr lang="en-US" sz="2000" dirty="0"/>
              <a:t>without right. A Party may require that the offence be committed by infringing security measures, with the intent of obtaining computer data or other dishonest intent, or in relation to a computer system that is connected to another computer system.</a:t>
            </a: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2800767"/>
          </a:xfrm>
          <a:prstGeom prst="rect">
            <a:avLst/>
          </a:prstGeom>
        </p:spPr>
        <p:txBody>
          <a:bodyPr wrap="square">
            <a:spAutoFit/>
          </a:bodyPr>
          <a:lstStyle/>
          <a:p>
            <a:pPr algn="just"/>
            <a:r>
              <a:rPr lang="en-GB" sz="2200" dirty="0"/>
              <a:t>Part of a computer system includes:</a:t>
            </a:r>
          </a:p>
          <a:p>
            <a:pPr marL="800100" lvl="1" indent="-342900" algn="just">
              <a:buFont typeface="Arial" panose="020B0604020202020204" pitchFamily="34" charset="0"/>
              <a:buChar char="•"/>
            </a:pPr>
            <a:r>
              <a:rPr lang="en-US" sz="2200" dirty="0"/>
              <a:t>Hardware </a:t>
            </a:r>
          </a:p>
          <a:p>
            <a:pPr marL="800100" lvl="1" indent="-342900" algn="just">
              <a:buFont typeface="Arial" panose="020B0604020202020204" pitchFamily="34" charset="0"/>
              <a:buChar char="•"/>
            </a:pPr>
            <a:r>
              <a:rPr lang="en-US" sz="2200" dirty="0"/>
              <a:t>Components </a:t>
            </a:r>
          </a:p>
          <a:p>
            <a:pPr marL="800100" lvl="1" indent="-342900" algn="just">
              <a:buFont typeface="Arial" panose="020B0604020202020204" pitchFamily="34" charset="0"/>
              <a:buChar char="•"/>
            </a:pPr>
            <a:r>
              <a:rPr lang="en-US" sz="2200" dirty="0"/>
              <a:t>Stored data of the system installed </a:t>
            </a:r>
          </a:p>
          <a:p>
            <a:pPr marL="800100" lvl="1" indent="-342900" algn="just">
              <a:buFont typeface="Arial" panose="020B0604020202020204" pitchFamily="34" charset="0"/>
              <a:buChar char="•"/>
            </a:pPr>
            <a:r>
              <a:rPr lang="en-US" sz="2200" dirty="0"/>
              <a:t>Directories </a:t>
            </a:r>
          </a:p>
          <a:p>
            <a:pPr marL="800100" lvl="1" indent="-342900" algn="just">
              <a:buFont typeface="Arial" panose="020B0604020202020204" pitchFamily="34" charset="0"/>
              <a:buChar char="•"/>
            </a:pPr>
            <a:r>
              <a:rPr lang="en-US" sz="2200" dirty="0"/>
              <a:t>Traffic data </a:t>
            </a:r>
          </a:p>
          <a:p>
            <a:pPr marL="800100" lvl="1" indent="-342900" algn="just">
              <a:buFont typeface="Arial" panose="020B0604020202020204" pitchFamily="34" charset="0"/>
              <a:buChar char="•"/>
            </a:pPr>
            <a:r>
              <a:rPr lang="en-US" sz="2200" dirty="0"/>
              <a:t>Content-related data</a:t>
            </a:r>
            <a:endParaRPr lang="en-GB" sz="2200" dirty="0"/>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access (“whole or part”)</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403909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5509200"/>
          </a:xfrm>
          <a:prstGeom prst="rect">
            <a:avLst/>
          </a:prstGeom>
        </p:spPr>
        <p:txBody>
          <a:bodyPr wrap="square">
            <a:spAutoFit/>
          </a:bodyPr>
          <a:lstStyle/>
          <a:p>
            <a:pPr algn="just"/>
            <a:r>
              <a:rPr lang="en-US" sz="2200" dirty="0"/>
              <a:t>Each Party shall adopt such legislative and other measures as may be necessary to establish as criminal offences under its domestic law, when committed intentionally, the access to the whole or any part of a computer system </a:t>
            </a:r>
            <a:r>
              <a:rPr lang="en-US" sz="2200" b="1" dirty="0">
                <a:solidFill>
                  <a:srgbClr val="C00000"/>
                </a:solidFill>
              </a:rPr>
              <a:t>without right</a:t>
            </a:r>
            <a:r>
              <a:rPr lang="en-US" sz="2200" dirty="0"/>
              <a:t>. A Party may require that the offence be committed by infringing security measures, with the intent of obtaining computer data or other dishonest intent, or in relation to a computer system that is connected to another computer system.</a:t>
            </a:r>
            <a:endParaRPr lang="en-GB"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274833" y="1151172"/>
            <a:ext cx="4747018" cy="3816429"/>
          </a:xfrm>
          <a:prstGeom prst="rect">
            <a:avLst/>
          </a:prstGeom>
        </p:spPr>
        <p:txBody>
          <a:bodyPr wrap="square">
            <a:spAutoFit/>
          </a:bodyPr>
          <a:lstStyle/>
          <a:p>
            <a:pPr marL="342900" indent="-342900" algn="just">
              <a:buFont typeface="Arial" panose="020B0604020202020204" pitchFamily="34" charset="0"/>
              <a:buChar char="•"/>
            </a:pPr>
            <a:r>
              <a:rPr lang="en-US" sz="2200" dirty="0"/>
              <a:t>Access must be </a:t>
            </a:r>
            <a:r>
              <a:rPr lang="en-US" sz="2200" dirty="0" err="1"/>
              <a:t>unauthorised</a:t>
            </a:r>
            <a:r>
              <a:rPr lang="en-US" sz="2200" dirty="0"/>
              <a:t> for it to constitute an offence</a:t>
            </a:r>
          </a:p>
          <a:p>
            <a:pPr marL="342900" indent="-342900" algn="just">
              <a:buFont typeface="Arial" panose="020B0604020202020204" pitchFamily="34" charset="0"/>
              <a:buChar char="•"/>
            </a:pPr>
            <a:endParaRPr lang="en-US" sz="2200" dirty="0"/>
          </a:p>
          <a:p>
            <a:pPr marL="342900" indent="-342900" algn="just">
              <a:buFont typeface="Arial" panose="020B0604020202020204" pitchFamily="34" charset="0"/>
              <a:buChar char="•"/>
            </a:pPr>
            <a:r>
              <a:rPr lang="en-US" sz="2200" dirty="0" err="1"/>
              <a:t>Authorisation</a:t>
            </a:r>
            <a:r>
              <a:rPr lang="en-US" sz="2200" dirty="0"/>
              <a:t> can be legislative, executive, administrative, judicial, contractual or otherwise</a:t>
            </a:r>
          </a:p>
          <a:p>
            <a:pPr marL="342900" indent="-342900" algn="just">
              <a:buFont typeface="Arial" panose="020B0604020202020204" pitchFamily="34" charset="0"/>
              <a:buChar char="•"/>
            </a:pPr>
            <a:endParaRPr lang="en-US" sz="2200" dirty="0"/>
          </a:p>
          <a:p>
            <a:pPr marL="342900" indent="-342900" algn="just">
              <a:buFont typeface="Arial" panose="020B0604020202020204" pitchFamily="34" charset="0"/>
              <a:buChar char="•"/>
            </a:pPr>
            <a:r>
              <a:rPr lang="en-US" sz="2200" dirty="0"/>
              <a:t>Accessing a computer system that permits free and open access by the public should not be </a:t>
            </a:r>
            <a:r>
              <a:rPr lang="en-US" sz="2200" dirty="0" err="1"/>
              <a:t>criminalised</a:t>
            </a:r>
            <a:r>
              <a:rPr lang="en-US" sz="2200" dirty="0"/>
              <a:t> </a:t>
            </a:r>
          </a:p>
          <a:p>
            <a:pPr marL="342900" indent="-342900" algn="just">
              <a:buFont typeface="Wingdings" pitchFamily="2" charset="2"/>
              <a:buChar char="ü"/>
            </a:pPr>
            <a:endParaRPr lang="en-US" sz="2200" dirty="0"/>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access (“without right”)</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743183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contents</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indent="-514350">
              <a:lnSpc>
                <a:spcPct val="150000"/>
              </a:lnSpc>
              <a:buFont typeface="+mj-lt"/>
              <a:buAutoNum type="arabicPeriod"/>
            </a:pPr>
            <a:r>
              <a:rPr lang="en-US" dirty="0">
                <a:ea typeface="Verdana" panose="020B0604030504040204" pitchFamily="34" charset="0"/>
              </a:rPr>
              <a:t>Definitions</a:t>
            </a:r>
          </a:p>
          <a:p>
            <a:pPr marL="514350" indent="-514350">
              <a:lnSpc>
                <a:spcPct val="150000"/>
              </a:lnSpc>
              <a:buFont typeface="+mj-lt"/>
              <a:buAutoNum type="arabicPeriod"/>
            </a:pPr>
            <a:r>
              <a:rPr lang="en-US" dirty="0">
                <a:ea typeface="Verdana" panose="020B0604030504040204" pitchFamily="34" charset="0"/>
              </a:rPr>
              <a:t>Illegal access</a:t>
            </a:r>
          </a:p>
          <a:p>
            <a:pPr marL="514350" indent="-514350">
              <a:lnSpc>
                <a:spcPct val="150000"/>
              </a:lnSpc>
              <a:buFont typeface="+mj-lt"/>
              <a:buAutoNum type="arabicPeriod"/>
            </a:pPr>
            <a:r>
              <a:rPr lang="en-US" dirty="0">
                <a:ea typeface="Verdana" panose="020B0604030504040204" pitchFamily="34" charset="0"/>
              </a:rPr>
              <a:t>Illegal interception </a:t>
            </a:r>
          </a:p>
          <a:p>
            <a:pPr marL="514350" indent="-514350">
              <a:lnSpc>
                <a:spcPct val="150000"/>
              </a:lnSpc>
              <a:buFont typeface="+mj-lt"/>
              <a:buAutoNum type="arabicPeriod"/>
            </a:pPr>
            <a:r>
              <a:rPr lang="en-US" dirty="0">
                <a:ea typeface="Verdana" panose="020B0604030504040204" pitchFamily="34" charset="0"/>
              </a:rPr>
              <a:t>Data interference </a:t>
            </a:r>
          </a:p>
          <a:p>
            <a:pPr marL="514350" indent="-514350">
              <a:lnSpc>
                <a:spcPct val="150000"/>
              </a:lnSpc>
              <a:buFont typeface="+mj-lt"/>
              <a:buAutoNum type="arabicPeriod"/>
            </a:pPr>
            <a:r>
              <a:rPr lang="en-US" dirty="0">
                <a:ea typeface="Verdana" panose="020B0604030504040204" pitchFamily="34" charset="0"/>
              </a:rPr>
              <a:t>System interference </a:t>
            </a:r>
          </a:p>
          <a:p>
            <a:pPr marL="514350" indent="-514350">
              <a:lnSpc>
                <a:spcPct val="150000"/>
              </a:lnSpc>
              <a:buFont typeface="+mj-lt"/>
              <a:buAutoNum type="arabicPeriod"/>
            </a:pPr>
            <a:r>
              <a:rPr lang="en-US" dirty="0">
                <a:ea typeface="Verdana" panose="020B0604030504040204" pitchFamily="34" charset="0"/>
              </a:rPr>
              <a:t>Misuse of devices </a:t>
            </a: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755576" y="1556792"/>
            <a:ext cx="7704856" cy="4770537"/>
          </a:xfrm>
          <a:prstGeom prst="rect">
            <a:avLst/>
          </a:prstGeom>
        </p:spPr>
        <p:txBody>
          <a:bodyPr wrap="square">
            <a:spAutoFit/>
          </a:bodyPr>
          <a:lstStyle/>
          <a:p>
            <a:pPr algn="just"/>
            <a:r>
              <a:rPr lang="en-US" sz="2400" dirty="0"/>
              <a:t>No definition of “without </a:t>
            </a:r>
            <a:r>
              <a:rPr lang="en-US" sz="2400" dirty="0" err="1"/>
              <a:t>authorisation</a:t>
            </a:r>
            <a:r>
              <a:rPr lang="en-US" sz="2400" dirty="0"/>
              <a:t>” in the Budapest Convention</a:t>
            </a:r>
          </a:p>
          <a:p>
            <a:pPr marL="342900" indent="-342900" algn="just">
              <a:buFont typeface="Wingdings" pitchFamily="2" charset="2"/>
              <a:buChar char="Ø"/>
            </a:pPr>
            <a:endParaRPr lang="en-US" sz="2400" dirty="0"/>
          </a:p>
          <a:p>
            <a:pPr algn="just"/>
            <a:r>
              <a:rPr lang="en-US" sz="2400" dirty="0"/>
              <a:t>Countries which adopted definitions:</a:t>
            </a:r>
          </a:p>
          <a:p>
            <a:pPr marL="342900" indent="-342900" algn="just">
              <a:buFont typeface="Wingdings" pitchFamily="2" charset="2"/>
              <a:buChar char="Ø"/>
            </a:pPr>
            <a:endParaRPr lang="en-US" sz="2400" i="1" dirty="0">
              <a:ea typeface="Verdana" panose="020B0604030504040204" pitchFamily="34" charset="0"/>
            </a:endParaRPr>
          </a:p>
          <a:p>
            <a:pPr marL="342900" indent="-342900" algn="just">
              <a:buFont typeface="Wingdings" pitchFamily="2" charset="2"/>
              <a:buChar char="Ø"/>
            </a:pPr>
            <a:endParaRPr lang="en-US" sz="2400" i="1" dirty="0">
              <a:ea typeface="Verdana" panose="020B0604030504040204" pitchFamily="34" charset="0"/>
            </a:endParaRPr>
          </a:p>
          <a:p>
            <a:pPr marL="342900" indent="-342900" algn="just">
              <a:buFont typeface="Wingdings" pitchFamily="2" charset="2"/>
              <a:buChar char="Ø"/>
            </a:pPr>
            <a:endParaRPr lang="en-US" sz="2400" i="1" dirty="0">
              <a:ea typeface="Verdana" panose="020B0604030504040204" pitchFamily="34" charset="0"/>
            </a:endParaRPr>
          </a:p>
          <a:p>
            <a:pPr marL="342900" indent="-342900" algn="just">
              <a:buFont typeface="Wingdings" pitchFamily="2" charset="2"/>
              <a:buChar char="Ø"/>
            </a:pPr>
            <a:endParaRPr lang="en-US" sz="2400" i="1" dirty="0">
              <a:ea typeface="Verdana" panose="020B0604030504040204" pitchFamily="34" charset="0"/>
            </a:endParaRPr>
          </a:p>
          <a:p>
            <a:pPr marL="342900" indent="-342900" algn="just">
              <a:buFont typeface="Wingdings" pitchFamily="2" charset="2"/>
              <a:buChar char="Ø"/>
            </a:pPr>
            <a:endParaRPr lang="en-US" sz="2400" i="1" dirty="0">
              <a:ea typeface="Verdana" panose="020B0604030504040204" pitchFamily="34" charset="0"/>
            </a:endParaRPr>
          </a:p>
          <a:p>
            <a:pPr marL="342900" indent="-342900" algn="just">
              <a:buFont typeface="Wingdings" pitchFamily="2" charset="2"/>
              <a:buChar char="Ø"/>
            </a:pPr>
            <a:endParaRPr lang="en-US" sz="2400" i="1" dirty="0">
              <a:ea typeface="Verdana" panose="020B0604030504040204" pitchFamily="34" charset="0"/>
            </a:endParaRPr>
          </a:p>
          <a:p>
            <a:pPr algn="just"/>
            <a:r>
              <a:rPr lang="en-US" sz="2400" dirty="0">
                <a:ea typeface="Verdana" panose="020B0604030504040204" pitchFamily="34" charset="0"/>
              </a:rPr>
              <a:t>Elements: </a:t>
            </a:r>
          </a:p>
          <a:p>
            <a:pPr marL="800100" lvl="1" indent="-342900" algn="just">
              <a:buFont typeface="Arial" panose="020B0604020202020204" pitchFamily="34" charset="0"/>
              <a:buChar char="•"/>
            </a:pPr>
            <a:r>
              <a:rPr lang="en-US" sz="2000" dirty="0">
                <a:ea typeface="Verdana" panose="020B0604030504040204" pitchFamily="34" charset="0"/>
              </a:rPr>
              <a:t>Entitlement to control access of the kind in question</a:t>
            </a:r>
          </a:p>
          <a:p>
            <a:pPr marL="800100" lvl="1" indent="-342900" algn="just">
              <a:buFont typeface="Arial" panose="020B0604020202020204" pitchFamily="34" charset="0"/>
              <a:buChar char="•"/>
            </a:pPr>
            <a:r>
              <a:rPr lang="en-US" sz="2000" dirty="0">
                <a:ea typeface="Verdana" panose="020B0604030504040204" pitchFamily="34" charset="0"/>
              </a:rPr>
              <a:t>Consent from person with such entitlement </a:t>
            </a: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access (“without right”)</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2" descr="Flag of Singapore - Wikipedia">
            <a:extLst>
              <a:ext uri="{FF2B5EF4-FFF2-40B4-BE49-F238E27FC236}">
                <a16:creationId xmlns:a16="http://schemas.microsoft.com/office/drawing/2014/main" id="{3909F095-956F-4593-9F60-8CD852F4E559}"/>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097820" y="3265025"/>
            <a:ext cx="1522335" cy="67606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Flag of Ghana - Wikipedia">
            <a:extLst>
              <a:ext uri="{FF2B5EF4-FFF2-40B4-BE49-F238E27FC236}">
                <a16:creationId xmlns:a16="http://schemas.microsoft.com/office/drawing/2014/main" id="{2F850EBC-8C27-46B9-B5D6-3677E10DB18B}"/>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6028317" y="4233041"/>
            <a:ext cx="1504825" cy="66761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a:extLst>
              <a:ext uri="{FF2B5EF4-FFF2-40B4-BE49-F238E27FC236}">
                <a16:creationId xmlns:a16="http://schemas.microsoft.com/office/drawing/2014/main" id="{6216078A-5407-42DF-9DD6-8244BADABC89}"/>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123715" y="4221089"/>
            <a:ext cx="1504824" cy="66761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CFF5B4D4-9CE0-4378-B87F-06236455F15B}"/>
              </a:ext>
            </a:extLst>
          </p:cNvPr>
          <p:cNvPicPr>
            <a:picLocks noChangeAspect="1"/>
          </p:cNvPicPr>
          <p:nvPr/>
        </p:nvPicPr>
        <p:blipFill>
          <a:blip r:embed="rId6"/>
          <a:stretch>
            <a:fillRect/>
          </a:stretch>
        </p:blipFill>
        <p:spPr>
          <a:xfrm>
            <a:off x="3097820" y="4221088"/>
            <a:ext cx="1490019" cy="667615"/>
          </a:xfrm>
          <a:prstGeom prst="rect">
            <a:avLst/>
          </a:prstGeom>
        </p:spPr>
      </p:pic>
      <p:pic>
        <p:nvPicPr>
          <p:cNvPr id="20" name="Picture 19">
            <a:extLst>
              <a:ext uri="{FF2B5EF4-FFF2-40B4-BE49-F238E27FC236}">
                <a16:creationId xmlns:a16="http://schemas.microsoft.com/office/drawing/2014/main" id="{44D4336C-F224-4D4C-8F9A-0C061F1D9850}"/>
              </a:ext>
            </a:extLst>
          </p:cNvPr>
          <p:cNvPicPr>
            <a:picLocks noChangeAspect="1"/>
          </p:cNvPicPr>
          <p:nvPr/>
        </p:nvPicPr>
        <p:blipFill>
          <a:blip r:embed="rId7"/>
          <a:stretch>
            <a:fillRect/>
          </a:stretch>
        </p:blipFill>
        <p:spPr>
          <a:xfrm>
            <a:off x="6028317" y="3245482"/>
            <a:ext cx="1494886" cy="676068"/>
          </a:xfrm>
          <a:prstGeom prst="rect">
            <a:avLst/>
          </a:prstGeom>
        </p:spPr>
      </p:pic>
      <p:pic>
        <p:nvPicPr>
          <p:cNvPr id="2050" name="Picture 2" descr="Flag of the United Kingdom - Wikipedia">
            <a:extLst>
              <a:ext uri="{FF2B5EF4-FFF2-40B4-BE49-F238E27FC236}">
                <a16:creationId xmlns:a16="http://schemas.microsoft.com/office/drawing/2014/main" id="{198069C3-345D-402B-9E1A-15A5D36267CE}"/>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145418" y="3265025"/>
            <a:ext cx="1504824" cy="676068"/>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19404B7E-160C-4D4D-AAB7-440B57B98925}"/>
              </a:ext>
            </a:extLst>
          </p:cNvPr>
          <p:cNvSpPr/>
          <p:nvPr/>
        </p:nvSpPr>
        <p:spPr>
          <a:xfrm>
            <a:off x="1535555" y="3290257"/>
            <a:ext cx="1680354" cy="707886"/>
          </a:xfrm>
          <a:prstGeom prst="rect">
            <a:avLst/>
          </a:prstGeom>
        </p:spPr>
        <p:txBody>
          <a:bodyPr wrap="square">
            <a:spAutoFit/>
          </a:bodyPr>
          <a:lstStyle/>
          <a:p>
            <a:pPr algn="ctr"/>
            <a:r>
              <a:rPr lang="en-US" sz="2000" dirty="0"/>
              <a:t>United Kingdom</a:t>
            </a:r>
            <a:endParaRPr lang="en-US" sz="2000" i="1" dirty="0">
              <a:ea typeface="Verdana" panose="020B0604030504040204" pitchFamily="34" charset="0"/>
            </a:endParaRPr>
          </a:p>
        </p:txBody>
      </p:sp>
      <p:sp>
        <p:nvSpPr>
          <p:cNvPr id="23" name="Rectangle 22">
            <a:extLst>
              <a:ext uri="{FF2B5EF4-FFF2-40B4-BE49-F238E27FC236}">
                <a16:creationId xmlns:a16="http://schemas.microsoft.com/office/drawing/2014/main" id="{132F466B-2E68-4023-80CD-1145A53840B2}"/>
              </a:ext>
            </a:extLst>
          </p:cNvPr>
          <p:cNvSpPr/>
          <p:nvPr/>
        </p:nvSpPr>
        <p:spPr>
          <a:xfrm>
            <a:off x="4484059" y="3388930"/>
            <a:ext cx="1680354" cy="400110"/>
          </a:xfrm>
          <a:prstGeom prst="rect">
            <a:avLst/>
          </a:prstGeom>
        </p:spPr>
        <p:txBody>
          <a:bodyPr wrap="square">
            <a:spAutoFit/>
          </a:bodyPr>
          <a:lstStyle/>
          <a:p>
            <a:pPr algn="ctr"/>
            <a:r>
              <a:rPr lang="en-US" sz="2000" dirty="0"/>
              <a:t>Singapore</a:t>
            </a:r>
            <a:endParaRPr lang="en-US" sz="2000" i="1" dirty="0">
              <a:ea typeface="Verdana" panose="020B0604030504040204" pitchFamily="34" charset="0"/>
            </a:endParaRPr>
          </a:p>
        </p:txBody>
      </p:sp>
      <p:sp>
        <p:nvSpPr>
          <p:cNvPr id="25" name="Rectangle 24">
            <a:extLst>
              <a:ext uri="{FF2B5EF4-FFF2-40B4-BE49-F238E27FC236}">
                <a16:creationId xmlns:a16="http://schemas.microsoft.com/office/drawing/2014/main" id="{033F5B77-6E9A-43E3-BA81-DD775C9FA74D}"/>
              </a:ext>
            </a:extLst>
          </p:cNvPr>
          <p:cNvSpPr/>
          <p:nvPr/>
        </p:nvSpPr>
        <p:spPr>
          <a:xfrm>
            <a:off x="7571267" y="3371579"/>
            <a:ext cx="1680354" cy="707886"/>
          </a:xfrm>
          <a:prstGeom prst="rect">
            <a:avLst/>
          </a:prstGeom>
        </p:spPr>
        <p:txBody>
          <a:bodyPr wrap="square">
            <a:spAutoFit/>
          </a:bodyPr>
          <a:lstStyle/>
          <a:p>
            <a:pPr algn="ctr"/>
            <a:r>
              <a:rPr lang="en-US" sz="2000" dirty="0"/>
              <a:t>Antigua &amp; Barbuda</a:t>
            </a:r>
            <a:endParaRPr lang="en-US" sz="2000" i="1" dirty="0">
              <a:ea typeface="Verdana" panose="020B0604030504040204" pitchFamily="34" charset="0"/>
            </a:endParaRPr>
          </a:p>
        </p:txBody>
      </p:sp>
      <p:sp>
        <p:nvSpPr>
          <p:cNvPr id="37" name="Rectangle 36">
            <a:extLst>
              <a:ext uri="{FF2B5EF4-FFF2-40B4-BE49-F238E27FC236}">
                <a16:creationId xmlns:a16="http://schemas.microsoft.com/office/drawing/2014/main" id="{B94E2B14-0E95-4D84-B2AE-4607B8B7AC9C}"/>
              </a:ext>
            </a:extLst>
          </p:cNvPr>
          <p:cNvSpPr/>
          <p:nvPr/>
        </p:nvSpPr>
        <p:spPr>
          <a:xfrm>
            <a:off x="1497430" y="4396600"/>
            <a:ext cx="1680354" cy="400110"/>
          </a:xfrm>
          <a:prstGeom prst="rect">
            <a:avLst/>
          </a:prstGeom>
        </p:spPr>
        <p:txBody>
          <a:bodyPr wrap="square">
            <a:spAutoFit/>
          </a:bodyPr>
          <a:lstStyle/>
          <a:p>
            <a:pPr algn="ctr"/>
            <a:r>
              <a:rPr lang="en-US" sz="2000" dirty="0"/>
              <a:t>Mauritius</a:t>
            </a:r>
            <a:endParaRPr lang="en-US" sz="2000" i="1" dirty="0">
              <a:ea typeface="Verdana" panose="020B0604030504040204" pitchFamily="34" charset="0"/>
            </a:endParaRPr>
          </a:p>
        </p:txBody>
      </p:sp>
      <p:sp>
        <p:nvSpPr>
          <p:cNvPr id="39" name="Rectangle 38">
            <a:extLst>
              <a:ext uri="{FF2B5EF4-FFF2-40B4-BE49-F238E27FC236}">
                <a16:creationId xmlns:a16="http://schemas.microsoft.com/office/drawing/2014/main" id="{1C403F4D-FE74-44D5-980B-74E165E19353}"/>
              </a:ext>
            </a:extLst>
          </p:cNvPr>
          <p:cNvSpPr/>
          <p:nvPr/>
        </p:nvSpPr>
        <p:spPr>
          <a:xfrm>
            <a:off x="4445934" y="4361799"/>
            <a:ext cx="1680354" cy="400110"/>
          </a:xfrm>
          <a:prstGeom prst="rect">
            <a:avLst/>
          </a:prstGeom>
        </p:spPr>
        <p:txBody>
          <a:bodyPr wrap="square">
            <a:spAutoFit/>
          </a:bodyPr>
          <a:lstStyle/>
          <a:p>
            <a:pPr algn="ctr"/>
            <a:r>
              <a:rPr lang="en-US" sz="2000" dirty="0"/>
              <a:t>Bermuda</a:t>
            </a:r>
            <a:endParaRPr lang="en-US" sz="2000" i="1" dirty="0">
              <a:ea typeface="Verdana" panose="020B0604030504040204" pitchFamily="34" charset="0"/>
            </a:endParaRPr>
          </a:p>
        </p:txBody>
      </p:sp>
      <p:sp>
        <p:nvSpPr>
          <p:cNvPr id="41" name="Rectangle 40">
            <a:extLst>
              <a:ext uri="{FF2B5EF4-FFF2-40B4-BE49-F238E27FC236}">
                <a16:creationId xmlns:a16="http://schemas.microsoft.com/office/drawing/2014/main" id="{FD6BEAC9-6039-4156-85B3-148CA3924465}"/>
              </a:ext>
            </a:extLst>
          </p:cNvPr>
          <p:cNvSpPr/>
          <p:nvPr/>
        </p:nvSpPr>
        <p:spPr>
          <a:xfrm>
            <a:off x="7533142" y="4396600"/>
            <a:ext cx="1680354" cy="400110"/>
          </a:xfrm>
          <a:prstGeom prst="rect">
            <a:avLst/>
          </a:prstGeom>
        </p:spPr>
        <p:txBody>
          <a:bodyPr wrap="square">
            <a:spAutoFit/>
          </a:bodyPr>
          <a:lstStyle/>
          <a:p>
            <a:pPr algn="ctr"/>
            <a:r>
              <a:rPr lang="en-US" sz="2000" dirty="0"/>
              <a:t>Ghana</a:t>
            </a:r>
            <a:endParaRPr lang="en-US" sz="2000" i="1" dirty="0">
              <a:ea typeface="Verdana" panose="020B0604030504040204" pitchFamily="34" charset="0"/>
            </a:endParaRPr>
          </a:p>
        </p:txBody>
      </p:sp>
    </p:spTree>
    <p:extLst>
      <p:ext uri="{BB962C8B-B14F-4D97-AF65-F5344CB8AC3E}">
        <p14:creationId xmlns:p14="http://schemas.microsoft.com/office/powerpoint/2010/main" val="732194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C52B17A-14C8-4A54-A0DE-FFB2521D3FE2}"/>
              </a:ext>
            </a:extLst>
          </p:cNvPr>
          <p:cNvSpPr/>
          <p:nvPr/>
        </p:nvSpPr>
        <p:spPr>
          <a:xfrm>
            <a:off x="4663440" y="1261488"/>
            <a:ext cx="4267496" cy="4093428"/>
          </a:xfrm>
          <a:prstGeom prst="rect">
            <a:avLst/>
          </a:prstGeom>
        </p:spPr>
        <p:txBody>
          <a:bodyPr wrap="square">
            <a:spAutoFit/>
          </a:bodyPr>
          <a:lstStyle/>
          <a:p>
            <a:pPr marL="342900" indent="-342900" algn="just">
              <a:buFont typeface="Arial" panose="020B0604020202020204" pitchFamily="34" charset="0"/>
              <a:buChar char="•"/>
            </a:pPr>
            <a:r>
              <a:rPr lang="en-US" sz="2000" dirty="0">
                <a:ea typeface="Verdana" panose="020B0604030504040204" pitchFamily="34" charset="0"/>
              </a:rPr>
              <a:t>The person accessing must not be entitled to control access of the kind in question</a:t>
            </a:r>
          </a:p>
          <a:p>
            <a:pPr marL="342900" indent="-342900" algn="just">
              <a:buFont typeface="Wingdings" pitchFamily="2" charset="2"/>
              <a:buChar char="Ø"/>
            </a:pPr>
            <a:endParaRPr lang="en-US" sz="2000" dirty="0">
              <a:ea typeface="Verdana" panose="020B0604030504040204" pitchFamily="34" charset="0"/>
            </a:endParaRPr>
          </a:p>
          <a:p>
            <a:pPr marL="342900" indent="-342900" algn="just">
              <a:buFont typeface="Arial" panose="020B0604020202020204" pitchFamily="34" charset="0"/>
              <a:buChar char="•"/>
            </a:pPr>
            <a:r>
              <a:rPr lang="en-US" sz="2000" dirty="0">
                <a:ea typeface="Verdana" panose="020B0604030504040204" pitchFamily="34" charset="0"/>
              </a:rPr>
              <a:t>The entitlement could be:</a:t>
            </a:r>
          </a:p>
          <a:p>
            <a:pPr marL="800100" lvl="1" indent="-342900" algn="just">
              <a:buFont typeface="Calibri Light" panose="020F0302020204030204" pitchFamily="34" charset="0"/>
              <a:buChar char="‐"/>
            </a:pPr>
            <a:r>
              <a:rPr lang="en-US" sz="2000" dirty="0">
                <a:ea typeface="Verdana" panose="020B0604030504040204" pitchFamily="34" charset="0"/>
              </a:rPr>
              <a:t>legislative </a:t>
            </a:r>
          </a:p>
          <a:p>
            <a:pPr marL="800100" lvl="1" indent="-342900" algn="just">
              <a:buFont typeface="Calibri Light" panose="020F0302020204030204" pitchFamily="34" charset="0"/>
              <a:buChar char="‐"/>
            </a:pPr>
            <a:r>
              <a:rPr lang="en-US" sz="2000" dirty="0">
                <a:ea typeface="Verdana" panose="020B0604030504040204" pitchFamily="34" charset="0"/>
              </a:rPr>
              <a:t>executive</a:t>
            </a:r>
          </a:p>
          <a:p>
            <a:pPr marL="800100" lvl="1" indent="-342900" algn="just">
              <a:buFont typeface="Calibri Light" panose="020F0302020204030204" pitchFamily="34" charset="0"/>
              <a:buChar char="‐"/>
            </a:pPr>
            <a:r>
              <a:rPr lang="en-US" sz="2000" dirty="0">
                <a:ea typeface="Verdana" panose="020B0604030504040204" pitchFamily="34" charset="0"/>
              </a:rPr>
              <a:t>administrative</a:t>
            </a:r>
          </a:p>
          <a:p>
            <a:pPr marL="800100" lvl="1" indent="-342900" algn="just">
              <a:buFont typeface="Calibri Light" panose="020F0302020204030204" pitchFamily="34" charset="0"/>
              <a:buChar char="‐"/>
            </a:pPr>
            <a:r>
              <a:rPr lang="en-US" sz="2000" dirty="0">
                <a:ea typeface="Verdana" panose="020B0604030504040204" pitchFamily="34" charset="0"/>
              </a:rPr>
              <a:t>judicial </a:t>
            </a:r>
          </a:p>
          <a:p>
            <a:pPr marL="800100" lvl="1" indent="-342900" algn="just">
              <a:buFont typeface="Calibri Light" panose="020F0302020204030204" pitchFamily="34" charset="0"/>
              <a:buChar char="‐"/>
            </a:pPr>
            <a:r>
              <a:rPr lang="en-US" sz="2000" dirty="0">
                <a:ea typeface="Verdana" panose="020B0604030504040204" pitchFamily="34" charset="0"/>
              </a:rPr>
              <a:t>contractual</a:t>
            </a:r>
          </a:p>
          <a:p>
            <a:pPr marL="800100" lvl="1" indent="-342900" algn="just">
              <a:buFont typeface="Calibri Light" panose="020F0302020204030204" pitchFamily="34" charset="0"/>
              <a:buChar char="‐"/>
            </a:pPr>
            <a:r>
              <a:rPr lang="en-US" sz="2000" dirty="0">
                <a:ea typeface="Verdana" panose="020B0604030504040204" pitchFamily="34" charset="0"/>
              </a:rPr>
              <a:t>based on established legal defenses, excuses or justifications</a:t>
            </a:r>
          </a:p>
        </p:txBody>
      </p:sp>
      <p:sp>
        <p:nvSpPr>
          <p:cNvPr id="8" name="Rectangle 7">
            <a:extLst>
              <a:ext uri="{FF2B5EF4-FFF2-40B4-BE49-F238E27FC236}">
                <a16:creationId xmlns:a16="http://schemas.microsoft.com/office/drawing/2014/main" id="{687B7C23-9E4D-47A3-872A-857DE10440B9}"/>
              </a:ext>
            </a:extLst>
          </p:cNvPr>
          <p:cNvSpPr/>
          <p:nvPr/>
        </p:nvSpPr>
        <p:spPr>
          <a:xfrm>
            <a:off x="107503" y="1217429"/>
            <a:ext cx="4401974" cy="4139595"/>
          </a:xfrm>
          <a:prstGeom prst="rect">
            <a:avLst/>
          </a:prstGeom>
        </p:spPr>
        <p:txBody>
          <a:bodyPr wrap="square">
            <a:spAutoFit/>
          </a:bodyPr>
          <a:lstStyle/>
          <a:p>
            <a:pPr algn="just"/>
            <a:r>
              <a:rPr lang="en-US" sz="2400" b="1" u="sng" dirty="0">
                <a:ea typeface="Verdana" panose="020B0604030504040204" pitchFamily="34" charset="0"/>
              </a:rPr>
              <a:t>E.g. UK Computer Misuse Act</a:t>
            </a:r>
          </a:p>
          <a:p>
            <a:pPr marL="342900" indent="-342900" algn="just">
              <a:buFont typeface="Wingdings" pitchFamily="2" charset="2"/>
              <a:buChar char="Ø"/>
            </a:pPr>
            <a:endParaRPr lang="en-US" sz="1900" dirty="0">
              <a:ea typeface="Verdana" panose="020B0604030504040204" pitchFamily="34" charset="0"/>
            </a:endParaRPr>
          </a:p>
          <a:p>
            <a:pPr marL="342900" indent="-342900" algn="just">
              <a:buFont typeface="Arial" panose="020B0604020202020204" pitchFamily="34" charset="0"/>
              <a:buChar char="•"/>
            </a:pPr>
            <a:r>
              <a:rPr lang="en-US" sz="2000" dirty="0">
                <a:ea typeface="Verdana" panose="020B0604030504040204" pitchFamily="34" charset="0"/>
              </a:rPr>
              <a:t>Access of any kind by any person to any program or data held in a computer is </a:t>
            </a:r>
            <a:r>
              <a:rPr lang="en-US" sz="2000" dirty="0" err="1">
                <a:ea typeface="Verdana" panose="020B0604030504040204" pitchFamily="34" charset="0"/>
              </a:rPr>
              <a:t>unauthorised</a:t>
            </a:r>
            <a:r>
              <a:rPr lang="en-US" sz="2000" dirty="0">
                <a:ea typeface="Verdana" panose="020B0604030504040204" pitchFamily="34" charset="0"/>
              </a:rPr>
              <a:t> if— </a:t>
            </a:r>
          </a:p>
          <a:p>
            <a:pPr marL="457200" indent="-457200" algn="just">
              <a:buFont typeface="+mj-lt"/>
              <a:buAutoNum type="alphaLcParenR"/>
            </a:pPr>
            <a:r>
              <a:rPr lang="en-US" sz="2000" dirty="0">
                <a:ea typeface="Verdana" panose="020B0604030504040204" pitchFamily="34" charset="0"/>
              </a:rPr>
              <a:t>he is </a:t>
            </a:r>
            <a:r>
              <a:rPr lang="en-US" sz="2000" b="1" dirty="0">
                <a:solidFill>
                  <a:srgbClr val="C00000"/>
                </a:solidFill>
                <a:ea typeface="Verdana" panose="020B0604030504040204" pitchFamily="34" charset="0"/>
              </a:rPr>
              <a:t>not himself entitled to control access of the kind in question</a:t>
            </a:r>
            <a:r>
              <a:rPr lang="en-US" sz="2000" dirty="0">
                <a:solidFill>
                  <a:srgbClr val="C00000"/>
                </a:solidFill>
                <a:ea typeface="Verdana" panose="020B0604030504040204" pitchFamily="34" charset="0"/>
              </a:rPr>
              <a:t> </a:t>
            </a:r>
            <a:r>
              <a:rPr lang="en-US" sz="2000" dirty="0">
                <a:ea typeface="Verdana" panose="020B0604030504040204" pitchFamily="34" charset="0"/>
              </a:rPr>
              <a:t>to the program or data; and </a:t>
            </a:r>
          </a:p>
          <a:p>
            <a:pPr marL="457200" indent="-457200" algn="just">
              <a:buFont typeface="+mj-lt"/>
              <a:buAutoNum type="alphaLcParenR"/>
            </a:pPr>
            <a:r>
              <a:rPr lang="en-US" sz="2000" dirty="0">
                <a:ea typeface="Verdana" panose="020B0604030504040204" pitchFamily="34" charset="0"/>
              </a:rPr>
              <a:t>he does not have consent to access by him of the kind in question to the program or data from any person who is so entitled but this subsection is subject to section 10. </a:t>
            </a:r>
          </a:p>
        </p:txBody>
      </p:sp>
      <p:sp>
        <p:nvSpPr>
          <p:cNvPr id="2" name="TextBox 7">
            <a:extLst>
              <a:ext uri="{FF2B5EF4-FFF2-40B4-BE49-F238E27FC236}">
                <a16:creationId xmlns:a16="http://schemas.microsoft.com/office/drawing/2014/main" id="{E02ADDF0-4C8F-4EBA-A446-C1BF4AD3F3D9}"/>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Examples of implementation of “without right”</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2666184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C52B17A-14C8-4A54-A0DE-FFB2521D3FE2}"/>
              </a:ext>
            </a:extLst>
          </p:cNvPr>
          <p:cNvSpPr/>
          <p:nvPr/>
        </p:nvSpPr>
        <p:spPr>
          <a:xfrm>
            <a:off x="4473977" y="1880369"/>
            <a:ext cx="4224697" cy="2246769"/>
          </a:xfrm>
          <a:prstGeom prst="rect">
            <a:avLst/>
          </a:prstGeom>
        </p:spPr>
        <p:txBody>
          <a:bodyPr wrap="square">
            <a:spAutoFit/>
          </a:bodyPr>
          <a:lstStyle/>
          <a:p>
            <a:pPr marL="342900" marR="0" lvl="0" indent="-34290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ea typeface="Verdana" panose="020B0604030504040204" pitchFamily="34" charset="0"/>
              </a:rPr>
              <a:t>The person accessing must not have the consent of any person entitled to control access of the kind in question</a:t>
            </a:r>
          </a:p>
          <a:p>
            <a:pPr marL="342900" marR="0" lvl="0" indent="-342900" algn="just" defTabSz="914400" rtl="0" eaLnBrk="0" fontAlgn="base" latinLnBrk="0" hangingPunct="0">
              <a:lnSpc>
                <a:spcPct val="100000"/>
              </a:lnSpc>
              <a:spcBef>
                <a:spcPct val="0"/>
              </a:spcBef>
              <a:spcAft>
                <a:spcPct val="0"/>
              </a:spcAft>
              <a:buClrTx/>
              <a:buSzTx/>
              <a:buFont typeface="Wingdings" pitchFamily="2" charset="2"/>
              <a:buChar char="Ø"/>
              <a:tabLst/>
              <a:defRPr/>
            </a:pPr>
            <a:endParaRPr kumimoji="0" lang="en-US" sz="2000" b="0" i="0" u="none" strike="noStrike" kern="1200" cap="none" spc="0" normalizeH="0" baseline="0" noProof="0" dirty="0">
              <a:ln>
                <a:noFill/>
              </a:ln>
              <a:solidFill>
                <a:prstClr val="black"/>
              </a:solidFill>
              <a:effectLst/>
              <a:uLnTx/>
              <a:uFillTx/>
              <a:ea typeface="Verdana" panose="020B0604030504040204"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ea typeface="Verdana" panose="020B0604030504040204" pitchFamily="34" charset="0"/>
              </a:rPr>
              <a:t>The consent from such a person could be express or implied</a:t>
            </a:r>
          </a:p>
        </p:txBody>
      </p:sp>
      <p:sp>
        <p:nvSpPr>
          <p:cNvPr id="8" name="Rectangle 7">
            <a:extLst>
              <a:ext uri="{FF2B5EF4-FFF2-40B4-BE49-F238E27FC236}">
                <a16:creationId xmlns:a16="http://schemas.microsoft.com/office/drawing/2014/main" id="{687B7C23-9E4D-47A3-872A-857DE10440B9}"/>
              </a:ext>
            </a:extLst>
          </p:cNvPr>
          <p:cNvSpPr/>
          <p:nvPr/>
        </p:nvSpPr>
        <p:spPr>
          <a:xfrm>
            <a:off x="319596" y="1217429"/>
            <a:ext cx="3986074" cy="4770537"/>
          </a:xfrm>
          <a:prstGeom prst="rect">
            <a:avLst/>
          </a:prstGeom>
        </p:spPr>
        <p:txBody>
          <a:bodyPr wrap="square">
            <a:spAutoFit/>
          </a:bodyPr>
          <a:lstStyle/>
          <a:p>
            <a:pPr algn="just"/>
            <a:r>
              <a:rPr lang="en-US" sz="2400" b="1" u="sng" dirty="0">
                <a:ea typeface="Verdana" panose="020B0604030504040204" pitchFamily="34" charset="0"/>
              </a:rPr>
              <a:t>E.g. UK Computer Misuse Act</a:t>
            </a:r>
          </a:p>
          <a:p>
            <a:pPr marL="342900" indent="-342900" algn="just">
              <a:buFont typeface="Wingdings" pitchFamily="2" charset="2"/>
              <a:buChar char="Ø"/>
            </a:pPr>
            <a:endParaRPr lang="en-US" sz="2000" dirty="0">
              <a:ea typeface="Verdana" panose="020B0604030504040204" pitchFamily="34" charset="0"/>
            </a:endParaRPr>
          </a:p>
          <a:p>
            <a:pPr marL="342900" indent="-342900" algn="just">
              <a:buFont typeface="Arial" panose="020B0604020202020204" pitchFamily="34" charset="0"/>
              <a:buChar char="•"/>
            </a:pPr>
            <a:r>
              <a:rPr lang="en-US" sz="2000" dirty="0">
                <a:ea typeface="Verdana" panose="020B0604030504040204" pitchFamily="34" charset="0"/>
              </a:rPr>
              <a:t>Access of any kind by any person to any program or data held in a computer is </a:t>
            </a:r>
            <a:r>
              <a:rPr lang="en-US" sz="2000" dirty="0" err="1">
                <a:ea typeface="Verdana" panose="020B0604030504040204" pitchFamily="34" charset="0"/>
              </a:rPr>
              <a:t>unauthorised</a:t>
            </a:r>
            <a:r>
              <a:rPr lang="en-US" sz="2000" dirty="0">
                <a:ea typeface="Verdana" panose="020B0604030504040204" pitchFamily="34" charset="0"/>
              </a:rPr>
              <a:t> if— </a:t>
            </a:r>
          </a:p>
          <a:p>
            <a:pPr marL="457200" indent="-457200" algn="just">
              <a:buFont typeface="+mj-lt"/>
              <a:buAutoNum type="alphaLcParenR"/>
            </a:pPr>
            <a:r>
              <a:rPr lang="en-US" sz="2000" dirty="0">
                <a:ea typeface="Verdana" panose="020B0604030504040204" pitchFamily="34" charset="0"/>
              </a:rPr>
              <a:t>he is not himself entitled to control access of the kind in question to the program or data; and </a:t>
            </a:r>
          </a:p>
          <a:p>
            <a:pPr marL="342900" indent="-342900" algn="just">
              <a:buAutoNum type="alphaLcParenR"/>
            </a:pPr>
            <a:r>
              <a:rPr lang="en-US" sz="2000" dirty="0">
                <a:ea typeface="Verdana" panose="020B0604030504040204" pitchFamily="34" charset="0"/>
              </a:rPr>
              <a:t>he </a:t>
            </a:r>
            <a:r>
              <a:rPr lang="en-US" sz="2000" b="1" dirty="0">
                <a:solidFill>
                  <a:srgbClr val="C00000"/>
                </a:solidFill>
                <a:ea typeface="Verdana" panose="020B0604030504040204" pitchFamily="34" charset="0"/>
              </a:rPr>
              <a:t>does not have consent to access by him of the kind in question</a:t>
            </a:r>
            <a:r>
              <a:rPr lang="en-US" sz="2000" dirty="0">
                <a:solidFill>
                  <a:srgbClr val="C00000"/>
                </a:solidFill>
                <a:ea typeface="Verdana" panose="020B0604030504040204" pitchFamily="34" charset="0"/>
              </a:rPr>
              <a:t> </a:t>
            </a:r>
            <a:r>
              <a:rPr lang="en-US" sz="2000" dirty="0">
                <a:ea typeface="Verdana" panose="020B0604030504040204" pitchFamily="34" charset="0"/>
              </a:rPr>
              <a:t>to the program or data </a:t>
            </a:r>
            <a:r>
              <a:rPr lang="en-US" sz="2000" b="1" dirty="0">
                <a:solidFill>
                  <a:srgbClr val="C00000"/>
                </a:solidFill>
                <a:ea typeface="Verdana" panose="020B0604030504040204" pitchFamily="34" charset="0"/>
              </a:rPr>
              <a:t>from any person who is so entitled </a:t>
            </a:r>
            <a:r>
              <a:rPr lang="en-US" sz="2000" dirty="0">
                <a:ea typeface="Verdana" panose="020B0604030504040204" pitchFamily="34" charset="0"/>
              </a:rPr>
              <a:t>but this subsection is subject to section 10. </a:t>
            </a:r>
          </a:p>
        </p:txBody>
      </p:sp>
      <p:sp>
        <p:nvSpPr>
          <p:cNvPr id="2" name="TextBox 7">
            <a:extLst>
              <a:ext uri="{FF2B5EF4-FFF2-40B4-BE49-F238E27FC236}">
                <a16:creationId xmlns:a16="http://schemas.microsoft.com/office/drawing/2014/main" id="{2EA969E1-6433-434E-BBE7-AA8FA790DA46}"/>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Examples of implementation of “without right”</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3366531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3252" y="1124744"/>
            <a:ext cx="3889351" cy="4708981"/>
          </a:xfrm>
          <a:prstGeom prst="rect">
            <a:avLst/>
          </a:prstGeom>
        </p:spPr>
        <p:txBody>
          <a:bodyPr wrap="square">
            <a:spAutoFit/>
          </a:bodyPr>
          <a:lstStyle/>
          <a:p>
            <a:pPr algn="just"/>
            <a:r>
              <a:rPr lang="en-US" sz="2000" dirty="0"/>
              <a:t>Each Party shall adopt such legislative and other measures as may be necessary to establish as criminal offences under its domestic law, when committed intentionally, the access to the whole or any part of a computer system without right. A Party may require that the offence be committed by</a:t>
            </a:r>
            <a:r>
              <a:rPr lang="en-US" sz="2000" dirty="0">
                <a:solidFill>
                  <a:srgbClr val="C00000"/>
                </a:solidFill>
              </a:rPr>
              <a:t> </a:t>
            </a:r>
            <a:r>
              <a:rPr lang="en-US" sz="2000" b="1" dirty="0">
                <a:solidFill>
                  <a:srgbClr val="C00000"/>
                </a:solidFill>
              </a:rPr>
              <a:t>infringing security measures</a:t>
            </a:r>
            <a:r>
              <a:rPr lang="en-US" sz="2000" dirty="0"/>
              <a:t>, with the </a:t>
            </a:r>
            <a:r>
              <a:rPr lang="en-US" sz="2000" b="1" dirty="0">
                <a:solidFill>
                  <a:srgbClr val="C00000"/>
                </a:solidFill>
              </a:rPr>
              <a:t>intent of obtaining computer data</a:t>
            </a:r>
            <a:r>
              <a:rPr lang="en-US" sz="2000" dirty="0">
                <a:solidFill>
                  <a:srgbClr val="C00000"/>
                </a:solidFill>
              </a:rPr>
              <a:t> </a:t>
            </a:r>
            <a:r>
              <a:rPr lang="en-US" sz="2000" dirty="0"/>
              <a:t>or </a:t>
            </a:r>
            <a:r>
              <a:rPr lang="en-US" sz="2000" b="1" dirty="0">
                <a:solidFill>
                  <a:srgbClr val="C00000"/>
                </a:solidFill>
              </a:rPr>
              <a:t>other dishonest intent</a:t>
            </a:r>
            <a:r>
              <a:rPr lang="en-US" sz="2000" dirty="0"/>
              <a:t>, or in relation to a </a:t>
            </a:r>
            <a:r>
              <a:rPr lang="en-US" sz="2000" b="1" dirty="0">
                <a:solidFill>
                  <a:srgbClr val="C00000"/>
                </a:solidFill>
              </a:rPr>
              <a:t>computer system that is connected to another computer system</a:t>
            </a:r>
            <a:r>
              <a:rPr lang="en-US" sz="2000" dirty="0"/>
              <a:t>.</a:t>
            </a: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250317" y="1158300"/>
            <a:ext cx="4638750" cy="3477875"/>
          </a:xfrm>
          <a:prstGeom prst="rect">
            <a:avLst/>
          </a:prstGeom>
        </p:spPr>
        <p:txBody>
          <a:bodyPr wrap="square">
            <a:spAutoFit/>
          </a:bodyPr>
          <a:lstStyle/>
          <a:p>
            <a:pPr algn="just"/>
            <a:r>
              <a:rPr lang="en-US" sz="2000" dirty="0"/>
              <a:t>Parties may limit the criminalization of access with the following qualifying elements:</a:t>
            </a:r>
          </a:p>
          <a:p>
            <a:pPr marL="800100" lvl="1" indent="-342900" algn="just">
              <a:buFont typeface="Arial" panose="020B0604020202020204" pitchFamily="34" charset="0"/>
              <a:buChar char="•"/>
            </a:pPr>
            <a:r>
              <a:rPr lang="en-US" sz="2000" dirty="0"/>
              <a:t>Infringing security measures</a:t>
            </a:r>
          </a:p>
          <a:p>
            <a:pPr marL="800100" lvl="1" indent="-342900" algn="just">
              <a:buFont typeface="Arial" panose="020B0604020202020204" pitchFamily="34" charset="0"/>
              <a:buChar char="•"/>
            </a:pPr>
            <a:r>
              <a:rPr lang="en-US" sz="2000" dirty="0"/>
              <a:t>Intent to obtain computer data</a:t>
            </a:r>
          </a:p>
          <a:p>
            <a:pPr marL="800100" lvl="1" indent="-342900" algn="just">
              <a:buFont typeface="Arial" panose="020B0604020202020204" pitchFamily="34" charset="0"/>
              <a:buChar char="•"/>
            </a:pPr>
            <a:r>
              <a:rPr lang="en-US" sz="2000" dirty="0"/>
              <a:t>Dishonest intent </a:t>
            </a:r>
          </a:p>
          <a:p>
            <a:pPr marL="800100" lvl="1" indent="-342900" algn="just">
              <a:buFont typeface="Arial" panose="020B0604020202020204" pitchFamily="34" charset="0"/>
              <a:buChar char="•"/>
            </a:pPr>
            <a:r>
              <a:rPr lang="en-US" sz="2000" dirty="0"/>
              <a:t>Access in relation to a computer system that is connected to another computer system (excluding access to standalone computer systems)</a:t>
            </a:r>
          </a:p>
        </p:txBody>
      </p:sp>
      <p:sp>
        <p:nvSpPr>
          <p:cNvPr id="10" name="TextBox 7">
            <a:extLst>
              <a:ext uri="{FF2B5EF4-FFF2-40B4-BE49-F238E27FC236}">
                <a16:creationId xmlns:a16="http://schemas.microsoft.com/office/drawing/2014/main" id="{6AA5BF5E-B46D-4B19-A63B-6B1FE8043F14}"/>
              </a:ext>
            </a:extLst>
          </p:cNvPr>
          <p:cNvSpPr txBox="1">
            <a:spLocks noChangeArrowheads="1"/>
          </p:cNvSpPr>
          <p:nvPr/>
        </p:nvSpPr>
        <p:spPr bwMode="auto">
          <a:xfrm>
            <a:off x="1475804" y="-2448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access (“infringing security measures…”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262518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1200329"/>
          </a:xfrm>
          <a:prstGeom prst="rect">
            <a:avLst/>
          </a:prstGeom>
          <a:solidFill>
            <a:srgbClr val="BDD8F3"/>
          </a:solidFill>
        </p:spPr>
        <p:txBody>
          <a:bodyPr wrap="square" rtlCol="0">
            <a:spAutoFit/>
          </a:bodyPr>
          <a:lstStyle/>
          <a:p>
            <a:pPr algn="ctr"/>
            <a:r>
              <a:rPr lang="en-US" sz="2400" dirty="0">
                <a:solidFill>
                  <a:schemeClr val="tx1">
                    <a:lumMod val="65000"/>
                    <a:lumOff val="35000"/>
                  </a:schemeClr>
                </a:solidFill>
                <a:latin typeface="+mj-lt"/>
              </a:rPr>
              <a:t>If an employee is </a:t>
            </a:r>
            <a:r>
              <a:rPr lang="en-US" sz="2400" dirty="0" err="1">
                <a:solidFill>
                  <a:schemeClr val="tx1">
                    <a:lumMod val="65000"/>
                    <a:lumOff val="35000"/>
                  </a:schemeClr>
                </a:solidFill>
                <a:latin typeface="+mj-lt"/>
              </a:rPr>
              <a:t>authorised</a:t>
            </a:r>
            <a:r>
              <a:rPr lang="en-US" sz="2400" dirty="0">
                <a:solidFill>
                  <a:schemeClr val="tx1">
                    <a:lumMod val="65000"/>
                    <a:lumOff val="35000"/>
                  </a:schemeClr>
                </a:solidFill>
                <a:latin typeface="+mj-lt"/>
              </a:rPr>
              <a:t> to access bank data, can he be charged with illegal access if the employee accesses the data to assist in committing a crime?</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A</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3471831"/>
            <a:ext cx="8030032" cy="830997"/>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YES</a:t>
            </a:r>
          </a:p>
          <a:p>
            <a:pPr marL="1828800" lvl="3" indent="-457200">
              <a:buAutoNum type="alphaUcPeriod"/>
            </a:pPr>
            <a:r>
              <a:rPr lang="en-US" sz="2400" dirty="0">
                <a:solidFill>
                  <a:schemeClr val="bg1"/>
                </a:solidFill>
                <a:latin typeface="+mj-lt"/>
              </a:rPr>
              <a:t>NO</a:t>
            </a: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dirty="0">
                <a:latin typeface="Verdana" panose="020B0604030504040204" pitchFamily="34" charset="0"/>
                <a:ea typeface="Verdana" panose="020B0604030504040204" pitchFamily="34" charset="0"/>
                <a:cs typeface="ＭＳ Ｐゴシック" charset="0"/>
              </a:rPr>
              <a:t>Poll question</a:t>
            </a:r>
            <a:endParaRPr lang="en-GB" sz="3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155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mn-lt"/>
              </a:rPr>
              <a:t>Illegal Interception</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US" dirty="0"/>
              <a:t>Substantive Provisions of the Budapest Convention (Part 1)</a:t>
            </a: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3</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0845154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interception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2">
            <a:extLst>
              <a:ext uri="{FF2B5EF4-FFF2-40B4-BE49-F238E27FC236}">
                <a16:creationId xmlns:a16="http://schemas.microsoft.com/office/drawing/2014/main" id="{9D5A03CE-8228-488C-B870-1AE3D665E3CC}"/>
              </a:ext>
            </a:extLst>
          </p:cNvPr>
          <p:cNvSpPr txBox="1">
            <a:spLocks/>
          </p:cNvSpPr>
          <p:nvPr/>
        </p:nvSpPr>
        <p:spPr>
          <a:xfrm>
            <a:off x="457200" y="1270001"/>
            <a:ext cx="8229600" cy="510698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sz="3000" b="1" i="1" dirty="0">
                <a:cs typeface="Times New Roman" panose="02020603050405020304" pitchFamily="18" charset="0"/>
              </a:rPr>
              <a:t>Illegal Interception</a:t>
            </a:r>
          </a:p>
          <a:p>
            <a:pPr algn="ctr" eaLnBrk="1" hangingPunct="1">
              <a:lnSpc>
                <a:spcPct val="80000"/>
              </a:lnSpc>
              <a:buFont typeface="Arial" panose="020B0604020202020204" pitchFamily="34" charset="0"/>
              <a:buNone/>
            </a:pPr>
            <a:r>
              <a:rPr lang="en-GB" altLang="sr-Latn-RS" sz="3000" b="1" i="1" dirty="0">
                <a:cs typeface="Times New Roman" panose="02020603050405020304" pitchFamily="18" charset="0"/>
              </a:rPr>
              <a:t>(Article 3 –Budapest Convention)</a:t>
            </a:r>
          </a:p>
          <a:p>
            <a:pPr eaLnBrk="1" hangingPunct="1">
              <a:lnSpc>
                <a:spcPct val="80000"/>
              </a:lnSpc>
              <a:buFont typeface="Arial" pitchFamily="34" charset="0"/>
              <a:buNone/>
            </a:pPr>
            <a:endParaRPr lang="en-GB" altLang="sr-Latn-RS" sz="3000" dirty="0">
              <a:cs typeface="Times New Roman" panose="02020603050405020304" pitchFamily="18" charset="0"/>
            </a:endParaRPr>
          </a:p>
          <a:p>
            <a:pPr algn="ctr" eaLnBrk="1" hangingPunct="1">
              <a:lnSpc>
                <a:spcPct val="80000"/>
              </a:lnSpc>
            </a:pPr>
            <a:r>
              <a:rPr lang="en-GB" altLang="sr-Latn-RS" sz="3000" i="1" dirty="0">
                <a:cs typeface="Times New Roman" panose="02020603050405020304" pitchFamily="18" charset="0"/>
              </a:rPr>
              <a:t>Intentionally, and without right</a:t>
            </a:r>
          </a:p>
          <a:p>
            <a:pPr algn="ctr" eaLnBrk="1" hangingPunct="1">
              <a:lnSpc>
                <a:spcPct val="80000"/>
              </a:lnSpc>
            </a:pPr>
            <a:endParaRPr lang="en-GB" altLang="sr-Latn-RS" sz="3000" i="1" dirty="0">
              <a:cs typeface="Times New Roman" panose="02020603050405020304" pitchFamily="18" charset="0"/>
            </a:endParaRPr>
          </a:p>
          <a:p>
            <a:pPr algn="ctr" eaLnBrk="1" hangingPunct="1">
              <a:lnSpc>
                <a:spcPct val="80000"/>
              </a:lnSpc>
            </a:pPr>
            <a:r>
              <a:rPr lang="en-GB" altLang="sr-Latn-RS" sz="3000" i="1" dirty="0">
                <a:cs typeface="Times New Roman" panose="02020603050405020304" pitchFamily="18" charset="0"/>
              </a:rPr>
              <a:t>To intercept, by technical means, non-public transmissions of computer</a:t>
            </a:r>
            <a:r>
              <a:rPr lang="en-GB" altLang="sr-Latn-RS" sz="3000" b="1" i="1" dirty="0">
                <a:cs typeface="Times New Roman" panose="02020603050405020304" pitchFamily="18" charset="0"/>
              </a:rPr>
              <a:t> </a:t>
            </a:r>
            <a:r>
              <a:rPr lang="en-GB" altLang="sr-Latn-RS" sz="3000" i="1" dirty="0">
                <a:cs typeface="Times New Roman" panose="02020603050405020304" pitchFamily="18" charset="0"/>
              </a:rPr>
              <a:t>data</a:t>
            </a:r>
          </a:p>
          <a:p>
            <a:pPr algn="ctr" eaLnBrk="1" hangingPunct="1">
              <a:lnSpc>
                <a:spcPct val="80000"/>
              </a:lnSpc>
            </a:pPr>
            <a:endParaRPr lang="en-GB" altLang="sr-Latn-RS" sz="3000" i="1" dirty="0">
              <a:cs typeface="Times New Roman" panose="02020603050405020304" pitchFamily="18" charset="0"/>
            </a:endParaRPr>
          </a:p>
          <a:p>
            <a:pPr algn="ctr" eaLnBrk="1" hangingPunct="1">
              <a:lnSpc>
                <a:spcPct val="80000"/>
              </a:lnSpc>
            </a:pPr>
            <a:r>
              <a:rPr lang="en-GB" altLang="sr-Latn-RS" sz="3000" i="1" dirty="0">
                <a:cs typeface="Times New Roman" panose="02020603050405020304" pitchFamily="18" charset="0"/>
              </a:rPr>
              <a:t>To, from or within a computer system</a:t>
            </a:r>
          </a:p>
        </p:txBody>
      </p:sp>
    </p:spTree>
    <p:extLst>
      <p:ext uri="{BB962C8B-B14F-4D97-AF65-F5344CB8AC3E}">
        <p14:creationId xmlns:p14="http://schemas.microsoft.com/office/powerpoint/2010/main" val="24534197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178B80CA-5FBB-4127-BEE1-9F94909C149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interception: Example</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1">
            <a:extLst>
              <a:ext uri="{FF2B5EF4-FFF2-40B4-BE49-F238E27FC236}">
                <a16:creationId xmlns:a16="http://schemas.microsoft.com/office/drawing/2014/main" id="{3C6BB911-1495-4F20-B501-69CB31F9EC90}"/>
              </a:ext>
            </a:extLst>
          </p:cNvPr>
          <p:cNvPicPr>
            <a:picLocks noChangeAspect="1"/>
          </p:cNvPicPr>
          <p:nvPr/>
        </p:nvPicPr>
        <p:blipFill rotWithShape="1">
          <a:blip r:embed="rId3"/>
          <a:srcRect b="3232"/>
          <a:stretch/>
        </p:blipFill>
        <p:spPr>
          <a:xfrm>
            <a:off x="0" y="992187"/>
            <a:ext cx="9144000" cy="5605463"/>
          </a:xfrm>
          <a:prstGeom prst="rect">
            <a:avLst/>
          </a:prstGeom>
        </p:spPr>
      </p:pic>
    </p:spTree>
    <p:extLst>
      <p:ext uri="{BB962C8B-B14F-4D97-AF65-F5344CB8AC3E}">
        <p14:creationId xmlns:p14="http://schemas.microsoft.com/office/powerpoint/2010/main" val="35437512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178B80CA-5FBB-4127-BEE1-9F94909C149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interception: Example</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pic>
        <p:nvPicPr>
          <p:cNvPr id="14" name="Picture 13">
            <a:extLst>
              <a:ext uri="{FF2B5EF4-FFF2-40B4-BE49-F238E27FC236}">
                <a16:creationId xmlns:a16="http://schemas.microsoft.com/office/drawing/2014/main" id="{20E030D5-FDF6-4B7A-8CC1-F1C040680CBE}"/>
              </a:ext>
            </a:extLst>
          </p:cNvPr>
          <p:cNvPicPr>
            <a:picLocks noChangeAspect="1"/>
          </p:cNvPicPr>
          <p:nvPr/>
        </p:nvPicPr>
        <p:blipFill>
          <a:blip r:embed="rId3"/>
          <a:stretch>
            <a:fillRect/>
          </a:stretch>
        </p:blipFill>
        <p:spPr>
          <a:xfrm>
            <a:off x="14282" y="1628800"/>
            <a:ext cx="9144000" cy="4176464"/>
          </a:xfrm>
          <a:prstGeom prst="rect">
            <a:avLst/>
          </a:prstGeom>
        </p:spPr>
      </p:pic>
    </p:spTree>
    <p:extLst>
      <p:ext uri="{BB962C8B-B14F-4D97-AF65-F5344CB8AC3E}">
        <p14:creationId xmlns:p14="http://schemas.microsoft.com/office/powerpoint/2010/main" val="2301573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aim</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2413327"/>
            <a:ext cx="8712200" cy="2031346"/>
          </a:xfrm>
        </p:spPr>
        <p:txBody>
          <a:bodyPr>
            <a:normAutofit/>
          </a:bodyPr>
          <a:lstStyle/>
          <a:p>
            <a:pPr marL="0" indent="0" algn="just">
              <a:buNone/>
            </a:pPr>
            <a:r>
              <a:rPr lang="en-US" dirty="0"/>
              <a:t>To provide the participants with a comprehensive understanding of the elements of offences against the confidentiality, integrity and availability of computer systems and data, established in accordance with the Budapest Convention.</a:t>
            </a: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1977" y="1215397"/>
            <a:ext cx="3889351" cy="5324535"/>
          </a:xfrm>
          <a:prstGeom prst="rect">
            <a:avLst/>
          </a:prstGeom>
        </p:spPr>
        <p:txBody>
          <a:bodyPr wrap="square">
            <a:spAutoFit/>
          </a:bodyPr>
          <a:lstStyle/>
          <a:p>
            <a:pPr algn="just"/>
            <a:r>
              <a:rPr lang="en-US" sz="2000" dirty="0"/>
              <a:t>Each Party shall adopt such legislative and other measures as may be necessary to establish as criminal offences under its domestic law, when committed intentionally, the </a:t>
            </a:r>
            <a:r>
              <a:rPr lang="en-US" sz="2000" b="1" dirty="0">
                <a:solidFill>
                  <a:srgbClr val="C00000"/>
                </a:solidFill>
              </a:rPr>
              <a:t>interception</a:t>
            </a:r>
            <a:r>
              <a:rPr lang="en-US" sz="2000" b="1" dirty="0">
                <a:solidFill>
                  <a:srgbClr val="FF0000"/>
                </a:solidFill>
              </a:rPr>
              <a:t> </a:t>
            </a:r>
            <a:r>
              <a:rPr lang="en-US" sz="2000" dirty="0"/>
              <a:t>without right, made by technical means, of non-public transmissions of computer data to, from or within a computer system, including electromagnetic emissions from a computer system carrying such computer data. A Party may require that the offence be committed with dishonest intent, or in relation to a computer system that is connected to another computer system.</a:t>
            </a: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477875"/>
          </a:xfrm>
          <a:prstGeom prst="rect">
            <a:avLst/>
          </a:prstGeom>
        </p:spPr>
        <p:txBody>
          <a:bodyPr wrap="square">
            <a:spAutoFit/>
          </a:bodyPr>
          <a:lstStyle/>
          <a:p>
            <a:pPr marL="342900" indent="-342900" algn="just">
              <a:buFont typeface="Arial" panose="020B0604020202020204" pitchFamily="34" charset="0"/>
              <a:buChar char="•"/>
            </a:pPr>
            <a:r>
              <a:rPr lang="en-US" sz="2000" dirty="0"/>
              <a:t>Interception means listening to, monitoring or surveillance of communications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Provision aims to protect the privacy of data communications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Tackles equivalents of traditional tapping and recording of oral telephone conversations when done to transmission of computer data</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511300" y="155496"/>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interception (“interception”)</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187326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245639" y="1212743"/>
            <a:ext cx="3889351" cy="5324535"/>
          </a:xfrm>
          <a:prstGeom prst="rect">
            <a:avLst/>
          </a:prstGeom>
        </p:spPr>
        <p:txBody>
          <a:bodyPr wrap="square">
            <a:spAutoFit/>
          </a:bodyPr>
          <a:lstStyle/>
          <a:p>
            <a:pPr algn="just"/>
            <a:r>
              <a:rPr lang="en-US" sz="2000" dirty="0"/>
              <a:t>Each Party shall adopt such legislative and other measures as may be necessary to establish as criminal offences under its domestic law, when committed intentionally, the interception </a:t>
            </a:r>
            <a:r>
              <a:rPr lang="en-US" sz="2000" b="1" dirty="0">
                <a:solidFill>
                  <a:srgbClr val="C00000"/>
                </a:solidFill>
              </a:rPr>
              <a:t>without right</a:t>
            </a:r>
            <a:r>
              <a:rPr lang="en-US" sz="2000" dirty="0"/>
              <a:t>, made by technical means, of non-public transmissions of computer data to, from or within a computer system, including electromagnetic emissions from a computer system carrying such computer data. A Party may require that the offence be committed with dishonest intent, or in relation to a computer system that is connected to another computer system.</a:t>
            </a: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311950" y="1287212"/>
            <a:ext cx="4747018" cy="4247317"/>
          </a:xfrm>
          <a:prstGeom prst="rect">
            <a:avLst/>
          </a:prstGeom>
        </p:spPr>
        <p:txBody>
          <a:bodyPr wrap="square">
            <a:spAutoFit/>
          </a:bodyPr>
          <a:lstStyle/>
          <a:p>
            <a:pPr algn="just"/>
            <a:r>
              <a:rPr lang="en-US" sz="2000" dirty="0"/>
              <a:t>Examples of possible interception with right:</a:t>
            </a:r>
          </a:p>
          <a:p>
            <a:pPr marL="800100" lvl="1" indent="-342900" algn="just">
              <a:buFont typeface="Arial" panose="020B0604020202020204" pitchFamily="34" charset="0"/>
              <a:buChar char="•"/>
            </a:pPr>
            <a:r>
              <a:rPr lang="en-US" sz="2000" dirty="0"/>
              <a:t>Person instructed or </a:t>
            </a:r>
            <a:r>
              <a:rPr lang="en-US" sz="2000" dirty="0" err="1"/>
              <a:t>authorised</a:t>
            </a:r>
            <a:r>
              <a:rPr lang="en-US" sz="2000" dirty="0"/>
              <a:t> by participants of transmission, including for: </a:t>
            </a:r>
          </a:p>
          <a:p>
            <a:pPr marL="1257300" lvl="2" indent="-342900" algn="just">
              <a:buFont typeface="Calibri Light" panose="020F0302020204030204" pitchFamily="34" charset="0"/>
              <a:buChar char="‐"/>
            </a:pPr>
            <a:r>
              <a:rPr lang="en-US" dirty="0" err="1"/>
              <a:t>Authorised</a:t>
            </a:r>
            <a:r>
              <a:rPr lang="en-US" dirty="0"/>
              <a:t> testing agreed to by participants </a:t>
            </a:r>
          </a:p>
          <a:p>
            <a:pPr marL="1257300" lvl="2" indent="-342900" algn="just">
              <a:buFont typeface="Calibri Light" panose="020F0302020204030204" pitchFamily="34" charset="0"/>
              <a:buChar char="‐"/>
            </a:pPr>
            <a:r>
              <a:rPr lang="en-US" dirty="0"/>
              <a:t>Protection activities agreed to by participants </a:t>
            </a:r>
          </a:p>
          <a:p>
            <a:pPr lvl="2" algn="just"/>
            <a:endParaRPr lang="en-US" dirty="0"/>
          </a:p>
          <a:p>
            <a:pPr marL="800100" lvl="1" indent="-342900" algn="just">
              <a:buFont typeface="Arial" panose="020B0604020202020204" pitchFamily="34" charset="0"/>
              <a:buChar char="•"/>
            </a:pPr>
            <a:r>
              <a:rPr lang="en-US" sz="2000" dirty="0"/>
              <a:t>Employing cookies on websites </a:t>
            </a:r>
          </a:p>
          <a:p>
            <a:pPr lvl="1" algn="just"/>
            <a:endParaRPr lang="en-US" sz="2000" dirty="0"/>
          </a:p>
          <a:p>
            <a:pPr marL="800100" lvl="1" indent="-342900" algn="just">
              <a:buFont typeface="Arial" panose="020B0604020202020204" pitchFamily="34" charset="0"/>
              <a:buChar char="•"/>
            </a:pPr>
            <a:r>
              <a:rPr lang="en-US" sz="2000" dirty="0"/>
              <a:t>Lawfully </a:t>
            </a:r>
            <a:r>
              <a:rPr lang="en-US" sz="2000" dirty="0" err="1"/>
              <a:t>authorised</a:t>
            </a:r>
            <a:r>
              <a:rPr lang="en-US" sz="2000" dirty="0"/>
              <a:t> surveillance by law enforcement authorities</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39862" y="44624"/>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interception (“without right”)</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4086478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93044" y="1192537"/>
            <a:ext cx="3889351" cy="5324535"/>
          </a:xfrm>
          <a:prstGeom prst="rect">
            <a:avLst/>
          </a:prstGeom>
        </p:spPr>
        <p:txBody>
          <a:bodyPr wrap="square">
            <a:spAutoFit/>
          </a:bodyPr>
          <a:lstStyle/>
          <a:p>
            <a:pPr algn="just"/>
            <a:r>
              <a:rPr lang="en-US" sz="2000" dirty="0"/>
              <a:t>Each Party shall adopt such legislative and other measures as may be necessary to establish as criminal offences under its domestic law, when committed intentionally, the interception without right, </a:t>
            </a:r>
            <a:r>
              <a:rPr lang="en-US" sz="2000" b="1" dirty="0">
                <a:solidFill>
                  <a:srgbClr val="C00000"/>
                </a:solidFill>
              </a:rPr>
              <a:t>made by technical means</a:t>
            </a:r>
            <a:r>
              <a:rPr lang="en-US" sz="2000" dirty="0"/>
              <a:t>, of non-public transmissions of computer data to, from or within a computer system, including electromagnetic emissions from a computer system carrying such computer data. A Party may require that the offence be committed with dishonest intent, or in relation to a computer system that is connected to another computer system.</a:t>
            </a: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908762"/>
          </a:xfrm>
          <a:prstGeom prst="rect">
            <a:avLst/>
          </a:prstGeom>
        </p:spPr>
        <p:txBody>
          <a:bodyPr wrap="square">
            <a:spAutoFit/>
          </a:bodyPr>
          <a:lstStyle/>
          <a:p>
            <a:pPr marL="342900" indent="-342900" algn="just">
              <a:buFont typeface="Arial" panose="020B0604020202020204" pitchFamily="34" charset="0"/>
              <a:buChar char="•"/>
            </a:pPr>
            <a:r>
              <a:rPr lang="en-US" sz="2000" dirty="0"/>
              <a:t>Technical means would cover interception through: </a:t>
            </a:r>
          </a:p>
          <a:p>
            <a:pPr marL="800100" lvl="1" indent="-342900" algn="just">
              <a:buFont typeface="Calibri Light" panose="020F0302020204030204" pitchFamily="34" charset="0"/>
              <a:buChar char="‐"/>
            </a:pPr>
            <a:r>
              <a:rPr lang="en-US" dirty="0"/>
              <a:t>Access and use of computer system; </a:t>
            </a:r>
          </a:p>
          <a:p>
            <a:pPr marL="800100" lvl="1" indent="-342900" algn="just">
              <a:buFont typeface="Calibri Light" panose="020F0302020204030204" pitchFamily="34" charset="0"/>
              <a:buChar char="‐"/>
            </a:pPr>
            <a:r>
              <a:rPr lang="en-US" dirty="0"/>
              <a:t>Use of electronic eavesdropping or tapping devices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This may include:</a:t>
            </a:r>
          </a:p>
          <a:p>
            <a:pPr marL="800100" lvl="1" indent="-342900" algn="just">
              <a:buFont typeface="Calibri Light" panose="020F0302020204030204" pitchFamily="34" charset="0"/>
              <a:buChar char="‐"/>
            </a:pPr>
            <a:r>
              <a:rPr lang="en-US" dirty="0"/>
              <a:t>Recording </a:t>
            </a:r>
          </a:p>
          <a:p>
            <a:pPr marL="800100" lvl="1" indent="-342900" algn="just">
              <a:buFont typeface="Calibri Light" panose="020F0302020204030204" pitchFamily="34" charset="0"/>
              <a:buChar char="‐"/>
            </a:pPr>
            <a:r>
              <a:rPr lang="en-US" dirty="0"/>
              <a:t>Use of technical devices fixed to transmission lines </a:t>
            </a:r>
          </a:p>
          <a:p>
            <a:pPr marL="800100" lvl="1" indent="-342900" algn="just">
              <a:buFont typeface="Calibri Light" panose="020F0302020204030204" pitchFamily="34" charset="0"/>
              <a:buChar char="‐"/>
            </a:pPr>
            <a:r>
              <a:rPr lang="en-US" dirty="0"/>
              <a:t>Use of devices to collect and record wireless communications </a:t>
            </a:r>
          </a:p>
          <a:p>
            <a:pPr marL="800100" lvl="1" indent="-342900" algn="just">
              <a:buFont typeface="Calibri Light" panose="020F0302020204030204" pitchFamily="34" charset="0"/>
              <a:buChar char="‐"/>
            </a:pPr>
            <a:r>
              <a:rPr lang="en-US" dirty="0"/>
              <a:t>Use of software, passwords and codes</a:t>
            </a:r>
          </a:p>
        </p:txBody>
      </p:sp>
      <p:sp>
        <p:nvSpPr>
          <p:cNvPr id="7" name="Rectangle 11">
            <a:extLst>
              <a:ext uri="{FF2B5EF4-FFF2-40B4-BE49-F238E27FC236}">
                <a16:creationId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2" name="TextBox 7">
            <a:extLst>
              <a:ext uri="{FF2B5EF4-FFF2-40B4-BE49-F238E27FC236}">
                <a16:creationId xmlns:a16="http://schemas.microsoft.com/office/drawing/2014/main" id="{7B42FE2B-4ED4-40A8-AC9F-DF13D8B6DD6C}"/>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interception (“made by technical means”)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2541714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40547" y="1158051"/>
            <a:ext cx="3889351" cy="5324535"/>
          </a:xfrm>
          <a:prstGeom prst="rect">
            <a:avLst/>
          </a:prstGeom>
        </p:spPr>
        <p:txBody>
          <a:bodyPr wrap="square">
            <a:spAutoFit/>
          </a:bodyPr>
          <a:lstStyle/>
          <a:p>
            <a:pPr algn="just"/>
            <a:r>
              <a:rPr lang="en-US" sz="2000" dirty="0"/>
              <a:t>Each Party shall adopt such legislative and other measures as may be necessary to establish as criminal offences under its domestic law, when committed intentionally, the interception without right, made by technical means, of </a:t>
            </a:r>
            <a:r>
              <a:rPr lang="en-US" sz="2000" b="1" dirty="0">
                <a:solidFill>
                  <a:srgbClr val="C00000"/>
                </a:solidFill>
              </a:rPr>
              <a:t>non-public transmissions</a:t>
            </a:r>
            <a:r>
              <a:rPr lang="en-US" sz="2000" dirty="0">
                <a:solidFill>
                  <a:srgbClr val="C00000"/>
                </a:solidFill>
              </a:rPr>
              <a:t> </a:t>
            </a:r>
            <a:r>
              <a:rPr lang="en-US" sz="2000" dirty="0"/>
              <a:t>of computer data to, from or within a computer system, including electromagnetic emissions from a computer system carrying such computer data. A Party may require that the offence be committed with dishonest intent, or in relation to a computer system that is connected to another computer system.</a:t>
            </a: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477875"/>
          </a:xfrm>
          <a:prstGeom prst="rect">
            <a:avLst/>
          </a:prstGeom>
        </p:spPr>
        <p:txBody>
          <a:bodyPr wrap="square">
            <a:spAutoFit/>
          </a:bodyPr>
          <a:lstStyle/>
          <a:p>
            <a:pPr marL="342900" indent="-342900" algn="just">
              <a:buFont typeface="Arial" panose="020B0604020202020204" pitchFamily="34" charset="0"/>
              <a:buChar char="•"/>
            </a:pPr>
            <a:r>
              <a:rPr lang="en-US" sz="2000" dirty="0"/>
              <a:t>Offence limited to the interception of non-public transmissions of data</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Whether or not the data is not publicly available is irrelevant for this offence – what matters is whether the transmission is non-public</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The offence may </a:t>
            </a:r>
            <a:r>
              <a:rPr lang="en-US" sz="2000" dirty="0" err="1"/>
              <a:t>criminalise</a:t>
            </a:r>
            <a:r>
              <a:rPr lang="en-US" sz="2000" dirty="0"/>
              <a:t> publicly available information communicated through non-public transmissions</a:t>
            </a:r>
          </a:p>
        </p:txBody>
      </p:sp>
      <p:sp>
        <p:nvSpPr>
          <p:cNvPr id="2" name="TextBox 7">
            <a:extLst>
              <a:ext uri="{FF2B5EF4-FFF2-40B4-BE49-F238E27FC236}">
                <a16:creationId xmlns:a16="http://schemas.microsoft.com/office/drawing/2014/main" id="{2CF507C5-CF30-4464-8FB4-D08CE8A7A03B}"/>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interception (“non-public transmissions”)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363026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277707" y="1287212"/>
            <a:ext cx="3889351" cy="4524315"/>
          </a:xfrm>
          <a:prstGeom prst="rect">
            <a:avLst/>
          </a:prstGeom>
        </p:spPr>
        <p:txBody>
          <a:bodyPr wrap="square">
            <a:spAutoFit/>
          </a:bodyPr>
          <a:lstStyle/>
          <a:p>
            <a:pPr algn="just"/>
            <a:r>
              <a:rPr lang="en-US" dirty="0"/>
              <a:t>Each Party shall adopt such legislative and other measures as may be necessary to establish as criminal offences under its domestic law, when committed intentionally, the interception without right, made by technical means, of non-public transmissions of computer data </a:t>
            </a:r>
            <a:r>
              <a:rPr lang="en-US" b="1" dirty="0">
                <a:solidFill>
                  <a:srgbClr val="C00000"/>
                </a:solidFill>
              </a:rPr>
              <a:t>to, from or within a computer system</a:t>
            </a:r>
            <a:r>
              <a:rPr lang="en-US" dirty="0"/>
              <a:t>, including electromagnetic emissions from a computer system carrying such computer data. A Party may require that the offence be committed with dishonest intent, or in relation to a computer system that is connected to another computer system.</a:t>
            </a:r>
            <a:endParaRPr lang="en-GB" dirty="0"/>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3170099"/>
          </a:xfrm>
          <a:prstGeom prst="rect">
            <a:avLst/>
          </a:prstGeom>
        </p:spPr>
        <p:txBody>
          <a:bodyPr wrap="square">
            <a:spAutoFit/>
          </a:bodyPr>
          <a:lstStyle/>
          <a:p>
            <a:pPr marL="342900" indent="-342900" algn="just">
              <a:buFont typeface="Arial" panose="020B0604020202020204" pitchFamily="34" charset="0"/>
              <a:buChar char="•"/>
            </a:pPr>
            <a:r>
              <a:rPr lang="en-US" sz="2000" dirty="0"/>
              <a:t>Interception relates to transmissions:</a:t>
            </a:r>
          </a:p>
          <a:p>
            <a:pPr marL="800100" lvl="1" indent="-342900" algn="just">
              <a:buFont typeface="Calibri Light" panose="020F0302020204030204" pitchFamily="34" charset="0"/>
              <a:buChar char="‐"/>
            </a:pPr>
            <a:r>
              <a:rPr lang="en-US" dirty="0"/>
              <a:t>To a computer system (e.g. transmission flowing from a person to a computer through keyboard entry)</a:t>
            </a:r>
          </a:p>
          <a:p>
            <a:pPr marL="800100" lvl="1" indent="-342900" algn="just">
              <a:buFont typeface="Calibri Light" panose="020F0302020204030204" pitchFamily="34" charset="0"/>
              <a:buChar char="‐"/>
            </a:pPr>
            <a:r>
              <a:rPr lang="en-US" dirty="0"/>
              <a:t>From a computer system (e.g. transmission flowing from one computer system to another computer system)</a:t>
            </a:r>
          </a:p>
          <a:p>
            <a:pPr marL="800100" lvl="1" indent="-342900" algn="just">
              <a:buFont typeface="Calibri Light" panose="020F0302020204030204" pitchFamily="34" charset="0"/>
              <a:buChar char="‐"/>
            </a:pPr>
            <a:r>
              <a:rPr lang="en-US" dirty="0"/>
              <a:t>Within a computer system (e.g. transmissions flowing from a central processing unit to a connected printer</a:t>
            </a:r>
          </a:p>
        </p:txBody>
      </p:sp>
      <p:sp>
        <p:nvSpPr>
          <p:cNvPr id="2" name="TextBox 7">
            <a:extLst>
              <a:ext uri="{FF2B5EF4-FFF2-40B4-BE49-F238E27FC236}">
                <a16:creationId xmlns:a16="http://schemas.microsoft.com/office/drawing/2014/main" id="{BF6425BE-BF09-4B4D-8E80-631789160731}"/>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interception (“to, from or within a computer system”)</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7793123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86267" y="1192537"/>
            <a:ext cx="3889351" cy="5324535"/>
          </a:xfrm>
          <a:prstGeom prst="rect">
            <a:avLst/>
          </a:prstGeom>
        </p:spPr>
        <p:txBody>
          <a:bodyPr wrap="square">
            <a:spAutoFit/>
          </a:bodyPr>
          <a:lstStyle/>
          <a:p>
            <a:pPr algn="just"/>
            <a:r>
              <a:rPr lang="en-US" sz="2000" dirty="0"/>
              <a:t>Each Party shall adopt such legislative and other measures as may be necessary to establish as criminal offences under its domestic law, when committed intentionally, the interception without right, made by technical means, of non-public transmissions of computer data to, from or within a computer system, including </a:t>
            </a:r>
            <a:r>
              <a:rPr lang="en-US" sz="2000" b="1" dirty="0">
                <a:solidFill>
                  <a:srgbClr val="C00000"/>
                </a:solidFill>
              </a:rPr>
              <a:t>electromagnetic emissions </a:t>
            </a:r>
            <a:r>
              <a:rPr lang="en-US" sz="2000" dirty="0"/>
              <a:t>from a computer system carrying such computer data. A Party may require that the offence be committed with dishonest intent, or in relation to a computer system that is connected to another computer system.</a:t>
            </a: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2862322"/>
          </a:xfrm>
          <a:prstGeom prst="rect">
            <a:avLst/>
          </a:prstGeom>
        </p:spPr>
        <p:txBody>
          <a:bodyPr wrap="square">
            <a:spAutoFit/>
          </a:bodyPr>
          <a:lstStyle/>
          <a:p>
            <a:pPr marL="342900" indent="-342900" algn="just">
              <a:buFont typeface="Arial" panose="020B0604020202020204" pitchFamily="34" charset="0"/>
              <a:buChar char="•"/>
            </a:pPr>
            <a:r>
              <a:rPr lang="en-US" sz="2000" dirty="0"/>
              <a:t>Computer systems may emit electromagnetic emissions which carry computer data</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Computer data may be reconstructed from such emissions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Thus interception of electromagnetic emissions is included </a:t>
            </a:r>
            <a:r>
              <a:rPr lang="en-US" sz="2000" dirty="0" err="1"/>
              <a:t>criminalised</a:t>
            </a:r>
            <a:r>
              <a:rPr lang="en-US" sz="2000" dirty="0"/>
              <a:t> </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interception (“electromagnetic emissions”)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856806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209127" y="1192537"/>
            <a:ext cx="3889351" cy="5324535"/>
          </a:xfrm>
          <a:prstGeom prst="rect">
            <a:avLst/>
          </a:prstGeom>
        </p:spPr>
        <p:txBody>
          <a:bodyPr wrap="square">
            <a:spAutoFit/>
          </a:bodyPr>
          <a:lstStyle/>
          <a:p>
            <a:pPr algn="just"/>
            <a:r>
              <a:rPr lang="en-US" sz="2000" dirty="0"/>
              <a:t>Each Party shall adopt such legislative and other measures as may be necessary to establish as criminal offences under its domestic law, when committed intentionally, the interception without right, made by technical means, of non-public transmissions of computer data to, from or within a computer system, including electromagnetic emissions from a computer system carrying such computer data. A Party may require that the offence be committed with </a:t>
            </a:r>
            <a:r>
              <a:rPr lang="en-US" sz="2000" b="1" dirty="0">
                <a:solidFill>
                  <a:srgbClr val="C00000"/>
                </a:solidFill>
              </a:rPr>
              <a:t>dishonest intent, or in relation to a computer system that is connected to another computer system.</a:t>
            </a:r>
            <a:endParaRPr lang="en-GB" sz="2000" b="1" dirty="0">
              <a:solidFill>
                <a:srgbClr val="C00000"/>
              </a:solidFill>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275438" y="1287212"/>
            <a:ext cx="4747018" cy="286232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Parties may limit the criminalization of interception with the following qualifying elements:</a:t>
            </a:r>
          </a:p>
          <a:p>
            <a:pPr marL="800100" marR="0" lvl="1" indent="-342900" algn="just" defTabSz="457200" rtl="0" eaLnBrk="1" fontAlgn="base" latinLnBrk="0" hangingPunct="1">
              <a:lnSpc>
                <a:spcPct val="100000"/>
              </a:lnSpc>
              <a:spcBef>
                <a:spcPct val="0"/>
              </a:spcBef>
              <a:spcAft>
                <a:spcPct val="0"/>
              </a:spcAft>
              <a:buClrTx/>
              <a:buSzTx/>
              <a:buFont typeface="Calibri Light" panose="020F0302020204030204" pitchFamily="34" charset="0"/>
              <a:buChar char="‐"/>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Dishonest intent </a:t>
            </a:r>
          </a:p>
          <a:p>
            <a:pPr marL="800100" marR="0" lvl="1" indent="-342900" algn="just" defTabSz="457200" rtl="0" eaLnBrk="1" fontAlgn="base" latinLnBrk="0" hangingPunct="1">
              <a:lnSpc>
                <a:spcPct val="100000"/>
              </a:lnSpc>
              <a:spcBef>
                <a:spcPct val="0"/>
              </a:spcBef>
              <a:spcAft>
                <a:spcPct val="0"/>
              </a:spcAft>
              <a:buClrTx/>
              <a:buSzTx/>
              <a:buFont typeface="Calibri Light" panose="020F0302020204030204" pitchFamily="34" charset="0"/>
              <a:buChar char="‐"/>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Interception in relation to a computer system that is connected to another computer system (excluding interception related to standalone computer systems)</a:t>
            </a:r>
          </a:p>
        </p:txBody>
      </p:sp>
      <p:sp>
        <p:nvSpPr>
          <p:cNvPr id="3" name="TextBox 7">
            <a:extLst>
              <a:ext uri="{FF2B5EF4-FFF2-40B4-BE49-F238E27FC236}">
                <a16:creationId xmlns:a16="http://schemas.microsoft.com/office/drawing/2014/main" id="{FAAF469C-020A-4376-AE52-086AFE35F090}"/>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Illegal interception (“dishonest intent…”)</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8736577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77586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mn-lt"/>
              </a:rPr>
              <a:t>Data Interference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US" dirty="0"/>
              <a:t>Substantive Provisions of the Budapest Convention (Part 1)</a:t>
            </a:r>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4</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425798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Data interference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2">
            <a:extLst>
              <a:ext uri="{FF2B5EF4-FFF2-40B4-BE49-F238E27FC236}">
                <a16:creationId xmlns:a16="http://schemas.microsoft.com/office/drawing/2014/main" id="{BE82E4D4-2F31-400F-9A04-5104905AC2B7}"/>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Data Interference</a:t>
            </a:r>
          </a:p>
          <a:p>
            <a:pPr algn="ctr" eaLnBrk="1" hangingPunct="1">
              <a:lnSpc>
                <a:spcPct val="80000"/>
              </a:lnSpc>
              <a:buFont typeface="Arial" panose="020B0604020202020204" pitchFamily="34" charset="0"/>
              <a:buNone/>
            </a:pPr>
            <a:r>
              <a:rPr lang="en-GB" altLang="sr-Latn-RS" b="1" i="1" dirty="0">
                <a:cs typeface="Times New Roman" panose="02020603050405020304" pitchFamily="18" charset="0"/>
              </a:rPr>
              <a:t>(Article 4 – Budapest Convention)</a:t>
            </a:r>
            <a:endParaRPr lang="en-GB" altLang="sr-Latn-RS" dirty="0">
              <a:cs typeface="Times New Roman" panose="02020603050405020304" pitchFamily="18" charset="0"/>
            </a:endParaRPr>
          </a:p>
          <a:p>
            <a:pP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Damaging, deletion, deterioration, alteration or suppression of computer</a:t>
            </a:r>
            <a:r>
              <a:rPr lang="en-GB" altLang="sr-Latn-RS" b="1" i="1" dirty="0">
                <a:cs typeface="Times New Roman" panose="02020603050405020304" pitchFamily="18" charset="0"/>
              </a:rPr>
              <a:t> </a:t>
            </a:r>
            <a:r>
              <a:rPr lang="en-GB" altLang="sr-Latn-RS" i="1" dirty="0">
                <a:cs typeface="Times New Roman" panose="02020603050405020304" pitchFamily="18" charset="0"/>
              </a:rPr>
              <a:t>data</a:t>
            </a:r>
          </a:p>
          <a:p>
            <a:pPr algn="ctr" eaLnBrk="1" hangingPunct="1">
              <a:lnSpc>
                <a:spcPct val="80000"/>
              </a:lnSpc>
            </a:pPr>
            <a:endParaRPr lang="en-GB" altLang="sr-Latn-RS" i="1" dirty="0">
              <a:cs typeface="Times New Roman" panose="02020603050405020304" pitchFamily="18" charset="0"/>
            </a:endParaRPr>
          </a:p>
          <a:p>
            <a:pPr algn="ctr" eaLnBrk="1" hangingPunct="1">
              <a:lnSpc>
                <a:spcPct val="80000"/>
              </a:lnSpc>
            </a:pPr>
            <a:r>
              <a:rPr lang="en-GB" altLang="sr-Latn-RS" i="1" dirty="0">
                <a:cs typeface="Times New Roman" panose="02020603050405020304" pitchFamily="18" charset="0"/>
              </a:rPr>
              <a:t>Intentionally, without right</a:t>
            </a:r>
          </a:p>
          <a:p>
            <a:pPr algn="ctr" eaLnBrk="1" hangingPunct="1">
              <a:lnSpc>
                <a:spcPct val="80000"/>
              </a:lnSpc>
              <a:buFont typeface="Arial" pitchFamily="34" charset="0"/>
              <a:buNone/>
            </a:pPr>
            <a:endParaRPr lang="en-GB" altLang="sr-Latn-RS" dirty="0">
              <a:cs typeface="Times New Roman" panose="02020603050405020304" pitchFamily="18" charset="0"/>
            </a:endParaRPr>
          </a:p>
          <a:p>
            <a:pPr algn="ctr" eaLnBrk="1" hangingPunct="1">
              <a:lnSpc>
                <a:spcPct val="80000"/>
              </a:lnSpc>
              <a:buFont typeface="Arial" pitchFamily="34" charset="0"/>
              <a:buNone/>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3805407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objectives</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139704"/>
            <a:ext cx="8712200" cy="5240337"/>
          </a:xfrm>
        </p:spPr>
        <p:txBody>
          <a:bodyPr>
            <a:normAutofit fontScale="85000" lnSpcReduction="20000"/>
          </a:bodyPr>
          <a:lstStyle/>
          <a:p>
            <a:pPr marL="0" indent="0" algn="just">
              <a:lnSpc>
                <a:spcPct val="150000"/>
              </a:lnSpc>
              <a:buNone/>
            </a:pPr>
            <a:r>
              <a:rPr lang="en-US" dirty="0">
                <a:ea typeface="Verdana" panose="020B0604030504040204" pitchFamily="34" charset="0"/>
              </a:rPr>
              <a:t>By the end of the session, delegates will be able to:</a:t>
            </a:r>
          </a:p>
          <a:p>
            <a:pPr lvl="1" algn="just">
              <a:lnSpc>
                <a:spcPct val="150000"/>
              </a:lnSpc>
            </a:pPr>
            <a:r>
              <a:rPr lang="en-US" dirty="0">
                <a:ea typeface="Verdana" panose="020B0604030504040204" pitchFamily="34" charset="0"/>
              </a:rPr>
              <a:t>Understand the meaning of fundamental terms such as:</a:t>
            </a:r>
          </a:p>
          <a:p>
            <a:pPr lvl="2" algn="just">
              <a:lnSpc>
                <a:spcPct val="150000"/>
              </a:lnSpc>
            </a:pPr>
            <a:r>
              <a:rPr lang="en-US" dirty="0">
                <a:ea typeface="Verdana" panose="020B0604030504040204" pitchFamily="34" charset="0"/>
              </a:rPr>
              <a:t>computer data</a:t>
            </a:r>
          </a:p>
          <a:p>
            <a:pPr lvl="2" algn="just">
              <a:lnSpc>
                <a:spcPct val="150000"/>
              </a:lnSpc>
            </a:pPr>
            <a:r>
              <a:rPr lang="en-US" dirty="0">
                <a:ea typeface="Verdana" panose="020B0604030504040204" pitchFamily="34" charset="0"/>
              </a:rPr>
              <a:t>computer system</a:t>
            </a:r>
          </a:p>
          <a:p>
            <a:pPr lvl="2" algn="just">
              <a:lnSpc>
                <a:spcPct val="150000"/>
              </a:lnSpc>
            </a:pPr>
            <a:r>
              <a:rPr lang="en-US" dirty="0">
                <a:ea typeface="Verdana" panose="020B0604030504040204" pitchFamily="34" charset="0"/>
              </a:rPr>
              <a:t>traffic data </a:t>
            </a:r>
          </a:p>
          <a:p>
            <a:pPr lvl="2" algn="just">
              <a:lnSpc>
                <a:spcPct val="150000"/>
              </a:lnSpc>
            </a:pPr>
            <a:r>
              <a:rPr lang="en-US" dirty="0">
                <a:ea typeface="Verdana" panose="020B0604030504040204" pitchFamily="34" charset="0"/>
              </a:rPr>
              <a:t>service provider</a:t>
            </a:r>
          </a:p>
          <a:p>
            <a:pPr lvl="1" algn="just">
              <a:lnSpc>
                <a:spcPct val="150000"/>
              </a:lnSpc>
            </a:pPr>
            <a:r>
              <a:rPr lang="en-US" dirty="0">
                <a:ea typeface="Verdana" panose="020B0604030504040204" pitchFamily="34" charset="0"/>
              </a:rPr>
              <a:t>Identify the elements which constitute the offence of:</a:t>
            </a:r>
          </a:p>
          <a:p>
            <a:pPr lvl="2" algn="just">
              <a:lnSpc>
                <a:spcPct val="150000"/>
              </a:lnSpc>
            </a:pPr>
            <a:r>
              <a:rPr lang="en-US" dirty="0">
                <a:ea typeface="Verdana" panose="020B0604030504040204" pitchFamily="34" charset="0"/>
              </a:rPr>
              <a:t>Illegal access</a:t>
            </a:r>
          </a:p>
          <a:p>
            <a:pPr lvl="2" algn="just">
              <a:lnSpc>
                <a:spcPct val="150000"/>
              </a:lnSpc>
            </a:pPr>
            <a:r>
              <a:rPr lang="en-US" dirty="0">
                <a:ea typeface="Verdana" panose="020B0604030504040204" pitchFamily="34" charset="0"/>
              </a:rPr>
              <a:t>Illegal interception</a:t>
            </a:r>
          </a:p>
          <a:p>
            <a:pPr lvl="2" algn="just">
              <a:lnSpc>
                <a:spcPct val="150000"/>
              </a:lnSpc>
            </a:pPr>
            <a:r>
              <a:rPr lang="en-US" dirty="0">
                <a:ea typeface="Verdana" panose="020B0604030504040204" pitchFamily="34" charset="0"/>
              </a:rPr>
              <a:t>Data interference </a:t>
            </a:r>
          </a:p>
          <a:p>
            <a:pPr lvl="2" algn="just">
              <a:lnSpc>
                <a:spcPct val="150000"/>
              </a:lnSpc>
            </a:pPr>
            <a:r>
              <a:rPr lang="en-US" dirty="0">
                <a:ea typeface="Verdana" panose="020B0604030504040204" pitchFamily="34" charset="0"/>
              </a:rPr>
              <a:t>System interference </a:t>
            </a:r>
          </a:p>
          <a:p>
            <a:pPr lvl="2" algn="just">
              <a:lnSpc>
                <a:spcPct val="150000"/>
              </a:lnSpc>
            </a:pPr>
            <a:r>
              <a:rPr lang="en-US" dirty="0">
                <a:ea typeface="Verdana" panose="020B0604030504040204" pitchFamily="34" charset="0"/>
              </a:rPr>
              <a:t>Misuse of devices </a:t>
            </a:r>
          </a:p>
          <a:p>
            <a:pPr algn="just">
              <a:lnSpc>
                <a:spcPct val="150000"/>
              </a:lnSpc>
            </a:pP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3E128FF-980E-44C2-9171-A80C5BF64338}"/>
              </a:ext>
            </a:extLst>
          </p:cNvPr>
          <p:cNvPicPr>
            <a:picLocks noChangeAspect="1"/>
          </p:cNvPicPr>
          <p:nvPr/>
        </p:nvPicPr>
        <p:blipFill>
          <a:blip r:embed="rId3"/>
          <a:stretch>
            <a:fillRect/>
          </a:stretch>
        </p:blipFill>
        <p:spPr>
          <a:xfrm>
            <a:off x="0" y="1227475"/>
            <a:ext cx="9144000" cy="5360649"/>
          </a:xfrm>
          <a:prstGeom prst="rect">
            <a:avLst/>
          </a:prstGeom>
        </p:spPr>
      </p:pic>
      <p:sp>
        <p:nvSpPr>
          <p:cNvPr id="10" name="TextBox 7">
            <a:extLst>
              <a:ext uri="{FF2B5EF4-FFF2-40B4-BE49-F238E27FC236}">
                <a16:creationId xmlns:a16="http://schemas.microsoft.com/office/drawing/2014/main" id="{3379C7A1-56A8-47DD-973E-421D5EA5B526}"/>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mn-lt"/>
                <a:ea typeface="Verdana" panose="020B0604030504040204" pitchFamily="34" charset="0"/>
                <a:cs typeface="Verdana" charset="0"/>
              </a:rPr>
              <a:t>Data interference: Example</a:t>
            </a:r>
            <a:endParaRPr lang="en-GB" sz="2000" dirty="0">
              <a:solidFill>
                <a:schemeClr val="bg1"/>
              </a:solidFill>
              <a:latin typeface="+mn-lt"/>
              <a:ea typeface="Verdana" panose="020B0604030504040204" pitchFamily="34" charset="0"/>
              <a:cs typeface="Verdana" charset="0"/>
            </a:endParaRPr>
          </a:p>
        </p:txBody>
      </p:sp>
    </p:spTree>
    <p:extLst>
      <p:ext uri="{BB962C8B-B14F-4D97-AF65-F5344CB8AC3E}">
        <p14:creationId xmlns:p14="http://schemas.microsoft.com/office/powerpoint/2010/main" val="41178701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Data interference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pic>
        <p:nvPicPr>
          <p:cNvPr id="4" name="Picture 4" descr="http://joymachine.typepad.com/.a/6a00d83451bf9f69e201bb07b6728f970d-pi">
            <a:extLst>
              <a:ext uri="{FF2B5EF4-FFF2-40B4-BE49-F238E27FC236}">
                <a16:creationId xmlns:a16="http://schemas.microsoft.com/office/drawing/2014/main" id="{B6592FDB-CB67-4733-A70E-85F58BAC15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7" y="1004926"/>
            <a:ext cx="9128125" cy="5630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03657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Each Party shall adopt such legislative and other measures as may be necessary to establish as criminal offences under its domestic law, when committed intentionally, the </a:t>
            </a:r>
            <a:r>
              <a:rPr kumimoji="0" lang="en-US" sz="2000" b="1" i="0" u="none" strike="noStrike" kern="1200" cap="none" spc="0" normalizeH="0" baseline="0" noProof="0" dirty="0">
                <a:ln>
                  <a:noFill/>
                </a:ln>
                <a:solidFill>
                  <a:srgbClr val="C00000"/>
                </a:solidFill>
                <a:effectLst/>
                <a:uLnTx/>
                <a:uFillTx/>
                <a:ea typeface="ＭＳ Ｐゴシック" pitchFamily="34" charset="-128"/>
                <a:cs typeface="+mn-cs"/>
              </a:rPr>
              <a:t>damaging</a:t>
            </a: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 deletion, </a:t>
            </a:r>
            <a:r>
              <a:rPr kumimoji="0" lang="en-US" sz="2000" b="1" i="0" u="none" strike="noStrike" kern="1200" cap="none" spc="0" normalizeH="0" baseline="0" noProof="0" dirty="0">
                <a:ln>
                  <a:noFill/>
                </a:ln>
                <a:solidFill>
                  <a:srgbClr val="C00000"/>
                </a:solidFill>
                <a:effectLst/>
                <a:uLnTx/>
                <a:uFillTx/>
                <a:ea typeface="ＭＳ Ｐゴシック" pitchFamily="34" charset="-128"/>
                <a:cs typeface="+mn-cs"/>
              </a:rPr>
              <a:t>deterioration</a:t>
            </a: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 alteration or suppression of computer data without right.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A Party may reserve the right to require that the conduct described in paragraph 1 result in serious harm.</a:t>
            </a:r>
            <a:endParaRPr kumimoji="0" lang="en-GB" sz="2000" b="0" i="0" u="none" strike="noStrike" kern="1200" cap="none" spc="0" normalizeH="0" baseline="0" noProof="0" dirty="0">
              <a:ln>
                <a:noFill/>
              </a:ln>
              <a:solidFill>
                <a:prstClr val="black"/>
              </a:solidFill>
              <a:effectLst/>
              <a:uLnTx/>
              <a:uFillTx/>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91016" y="1336957"/>
            <a:ext cx="4545034" cy="193899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Damaging and deterioration are overlapping acts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They refer to the negative alteration of the integrity or information content of data and </a:t>
            </a:r>
            <a:r>
              <a:rPr kumimoji="0" lang="en-US" sz="2000" b="0" i="0" u="none" strike="noStrike" kern="1200" cap="none" spc="0" normalizeH="0" baseline="0" noProof="0" dirty="0" err="1">
                <a:ln>
                  <a:noFill/>
                </a:ln>
                <a:solidFill>
                  <a:prstClr val="black"/>
                </a:solidFill>
                <a:effectLst/>
                <a:uLnTx/>
                <a:uFillTx/>
                <a:ea typeface="ＭＳ Ｐゴシック" pitchFamily="34" charset="-128"/>
                <a:cs typeface="+mn-cs"/>
              </a:rPr>
              <a:t>programmes</a:t>
            </a: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Data interference  (“damaging, deterioration”</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0953852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i="0" u="none" strike="noStrike" kern="1200" cap="none" spc="0" normalizeH="0" baseline="0" noProof="0" dirty="0">
                <a:ln>
                  <a:noFill/>
                </a:ln>
                <a:effectLst/>
                <a:uLnTx/>
                <a:uFillTx/>
                <a:ea typeface="ＭＳ Ｐゴシック" pitchFamily="34" charset="-128"/>
                <a:cs typeface="+mn-cs"/>
              </a:rPr>
              <a:t>Each Party shall adopt such legislative and other measures as may be necessary to establish as criminal offences under its domestic law, when committed intentionally, the damaging, </a:t>
            </a:r>
            <a:r>
              <a:rPr kumimoji="0" lang="en-US" sz="2000" b="1" i="0" u="none" strike="noStrike" kern="1200" cap="none" spc="0" normalizeH="0" baseline="0" noProof="0" dirty="0">
                <a:ln>
                  <a:noFill/>
                </a:ln>
                <a:solidFill>
                  <a:srgbClr val="C00000"/>
                </a:solidFill>
                <a:effectLst/>
                <a:uLnTx/>
                <a:uFillTx/>
                <a:ea typeface="ＭＳ Ｐゴシック" pitchFamily="34" charset="-128"/>
                <a:cs typeface="+mn-cs"/>
              </a:rPr>
              <a:t>deletion</a:t>
            </a:r>
            <a:r>
              <a:rPr kumimoji="0" lang="en-US" sz="2000" i="0" u="none" strike="noStrike" kern="1200" cap="none" spc="0" normalizeH="0" baseline="0" noProof="0" dirty="0">
                <a:ln>
                  <a:noFill/>
                </a:ln>
                <a:effectLst/>
                <a:uLnTx/>
                <a:uFillTx/>
                <a:ea typeface="ＭＳ Ｐゴシック" pitchFamily="34" charset="-128"/>
                <a:cs typeface="+mn-cs"/>
              </a:rPr>
              <a:t>, deterioration, alteration or suppression of computer data without right.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i="0" u="none" strike="noStrike" kern="1200" cap="none" spc="0" normalizeH="0" baseline="0" noProof="0" dirty="0">
                <a:ln>
                  <a:noFill/>
                </a:ln>
                <a:effectLst/>
                <a:uLnTx/>
                <a:uFillTx/>
                <a:ea typeface="ＭＳ Ｐゴシック" pitchFamily="34" charset="-128"/>
                <a:cs typeface="+mn-cs"/>
              </a:rPr>
              <a:t>A Party may reserve the right to require that the conduct described in paragraph 1 result in serious harm.</a:t>
            </a:r>
            <a:endParaRPr kumimoji="0" lang="en-GB" sz="2000" i="0" u="none" strike="noStrike" kern="1200" cap="none" spc="0" normalizeH="0" baseline="0" noProof="0" dirty="0">
              <a:ln>
                <a:noFill/>
              </a:ln>
              <a:effectLst/>
              <a:uLnTx/>
              <a:uFillTx/>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91016" y="1336957"/>
            <a:ext cx="4545034" cy="1969770"/>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Deletion of data is equivalent to destruction of a corporeal thing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Deletion has the effect of destroying data or making data </a:t>
            </a:r>
            <a:r>
              <a:rPr kumimoji="0" lang="en-US" sz="2000" b="0" i="0" u="none" strike="noStrike" kern="1200" cap="none" spc="0" normalizeH="0" baseline="0" noProof="0" dirty="0" err="1">
                <a:ln>
                  <a:noFill/>
                </a:ln>
                <a:solidFill>
                  <a:prstClr val="black"/>
                </a:solidFill>
                <a:effectLst/>
                <a:uLnTx/>
                <a:uFillTx/>
                <a:ea typeface="ＭＳ Ｐゴシック" pitchFamily="34" charset="-128"/>
                <a:cs typeface="+mn-cs"/>
              </a:rPr>
              <a:t>unrecognisable</a:t>
            </a: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Data interference  (“deletion”)</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7196684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i="0" u="none" strike="noStrike" kern="1200" cap="none" spc="0" normalizeH="0" baseline="0" noProof="0" dirty="0">
                <a:ln>
                  <a:noFill/>
                </a:ln>
                <a:effectLst/>
                <a:uLnTx/>
                <a:uFillTx/>
                <a:ea typeface="ＭＳ Ｐゴシック" pitchFamily="34" charset="-128"/>
                <a:cs typeface="+mn-cs"/>
              </a:rPr>
              <a:t>Each Party shall adopt such legislative and other measures as may be necessary to establish as criminal offences under its domestic law, when committed intentionally, the damaging, deletion, deterioration, </a:t>
            </a:r>
            <a:r>
              <a:rPr kumimoji="0" lang="en-US" sz="2000" b="1" i="0" u="none" strike="noStrike" kern="1200" cap="none" spc="0" normalizeH="0" baseline="0" noProof="0" dirty="0">
                <a:ln>
                  <a:noFill/>
                </a:ln>
                <a:solidFill>
                  <a:srgbClr val="C00000"/>
                </a:solidFill>
                <a:effectLst/>
                <a:uLnTx/>
                <a:uFillTx/>
                <a:ea typeface="ＭＳ Ｐゴシック" pitchFamily="34" charset="-128"/>
                <a:cs typeface="+mn-cs"/>
              </a:rPr>
              <a:t>alteration</a:t>
            </a:r>
            <a:r>
              <a:rPr kumimoji="0" lang="en-US" sz="2000" i="0" u="none" strike="noStrike" kern="1200" cap="none" spc="0" normalizeH="0" baseline="0" noProof="0" dirty="0">
                <a:ln>
                  <a:noFill/>
                </a:ln>
                <a:effectLst/>
                <a:uLnTx/>
                <a:uFillTx/>
                <a:ea typeface="ＭＳ Ｐゴシック" pitchFamily="34" charset="-128"/>
                <a:cs typeface="+mn-cs"/>
              </a:rPr>
              <a:t> or suppression of computer data without right.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i="0" u="none" strike="noStrike" kern="1200" cap="none" spc="0" normalizeH="0" baseline="0" noProof="0" dirty="0">
                <a:ln>
                  <a:noFill/>
                </a:ln>
                <a:effectLst/>
                <a:uLnTx/>
                <a:uFillTx/>
                <a:ea typeface="ＭＳ Ｐゴシック" pitchFamily="34" charset="-128"/>
                <a:cs typeface="+mn-cs"/>
              </a:rPr>
              <a:t>A Party may reserve the right to require that the conduct described in paragraph 1 result in serious harm.</a:t>
            </a:r>
            <a:endParaRPr kumimoji="0" lang="en-GB" sz="2000" i="0" u="none" strike="noStrike" kern="1200" cap="none" spc="0" normalizeH="0" baseline="0" noProof="0" dirty="0">
              <a:ln>
                <a:noFill/>
              </a:ln>
              <a:effectLst/>
              <a:uLnTx/>
              <a:uFillTx/>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91016" y="1336957"/>
            <a:ext cx="4545034" cy="193899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Alteration refers to the modification of existing data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Includes the input of malicious codes such as viruses and Trojan horses and resulting modification of data</a:t>
            </a:r>
          </a:p>
        </p:txBody>
      </p:sp>
      <p:sp>
        <p:nvSpPr>
          <p:cNvPr id="3" name="TextBox 7">
            <a:extLst>
              <a:ext uri="{FF2B5EF4-FFF2-40B4-BE49-F238E27FC236}">
                <a16:creationId xmlns:a16="http://schemas.microsoft.com/office/drawing/2014/main" id="{D876ED17-771B-4B20-9BB8-ECDB54FC7B12}"/>
              </a:ext>
            </a:extLst>
          </p:cNvPr>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Data interference  (“alteration”</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2090499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i="0" u="none" strike="noStrike" kern="1200" cap="none" spc="0" normalizeH="0" baseline="0" noProof="0" dirty="0">
                <a:ln>
                  <a:noFill/>
                </a:ln>
                <a:effectLst/>
                <a:uLnTx/>
                <a:uFillTx/>
                <a:ea typeface="ＭＳ Ｐゴシック" pitchFamily="34" charset="-128"/>
                <a:cs typeface="+mn-cs"/>
              </a:rPr>
              <a:t>Each Party shall adopt such legislative and other measures as may be necessary to establish as criminal offences under its domestic law, when committed intentionally, the damaging, deletion, deterioration, alteration or </a:t>
            </a:r>
            <a:r>
              <a:rPr kumimoji="0" lang="en-US" sz="2000" b="1" i="0" u="none" strike="noStrike" kern="1200" cap="none" spc="0" normalizeH="0" baseline="0" noProof="0" dirty="0">
                <a:ln>
                  <a:noFill/>
                </a:ln>
                <a:solidFill>
                  <a:srgbClr val="C00000"/>
                </a:solidFill>
                <a:effectLst/>
                <a:uLnTx/>
                <a:uFillTx/>
                <a:ea typeface="ＭＳ Ｐゴシック" pitchFamily="34" charset="-128"/>
                <a:cs typeface="+mn-cs"/>
              </a:rPr>
              <a:t>suppression</a:t>
            </a:r>
            <a:r>
              <a:rPr kumimoji="0" lang="en-US" sz="2000" i="0" u="none" strike="noStrike" kern="1200" cap="none" spc="0" normalizeH="0" baseline="0" noProof="0" dirty="0">
                <a:ln>
                  <a:noFill/>
                </a:ln>
                <a:effectLst/>
                <a:uLnTx/>
                <a:uFillTx/>
                <a:ea typeface="ＭＳ Ｐゴシック" pitchFamily="34" charset="-128"/>
                <a:cs typeface="+mn-cs"/>
              </a:rPr>
              <a:t> of computer data without right.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i="0" u="none" strike="noStrike" kern="1200" cap="none" spc="0" normalizeH="0" baseline="0" noProof="0" dirty="0">
                <a:ln>
                  <a:noFill/>
                </a:ln>
                <a:effectLst/>
                <a:uLnTx/>
                <a:uFillTx/>
                <a:ea typeface="ＭＳ Ｐゴシック" pitchFamily="34" charset="-128"/>
                <a:cs typeface="+mn-cs"/>
              </a:rPr>
              <a:t>A Party may reserve the right to require that the conduct described in paragraph 1 result in serious harm.</a:t>
            </a:r>
            <a:endParaRPr kumimoji="0" lang="en-GB" sz="2000" i="0" u="none" strike="noStrike" kern="1200" cap="none" spc="0" normalizeH="0" baseline="0" noProof="0" dirty="0">
              <a:ln>
                <a:noFill/>
              </a:ln>
              <a:effectLst/>
              <a:uLnTx/>
              <a:uFillTx/>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51121" y="1336957"/>
            <a:ext cx="4545034" cy="2862322"/>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Suppression refers to any action that prevents or terminates availability of data to person who has access to the computer or storage medium in which it was stored </a:t>
            </a: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ea typeface="ＭＳ Ｐゴシック" pitchFamily="34" charset="-128"/>
                <a:cs typeface="+mn-cs"/>
              </a:rPr>
              <a:t>Suppression of data does not affect the content of data itself but its availability</a:t>
            </a:r>
          </a:p>
        </p:txBody>
      </p:sp>
      <p:sp>
        <p:nvSpPr>
          <p:cNvPr id="2" name="TextBox 7">
            <a:extLst>
              <a:ext uri="{FF2B5EF4-FFF2-40B4-BE49-F238E27FC236}">
                <a16:creationId xmlns:a16="http://schemas.microsoft.com/office/drawing/2014/main" id="{158708DA-3AE8-473A-B408-9AA95893C4AC}"/>
              </a:ext>
            </a:extLst>
          </p:cNvPr>
          <p:cNvSpPr txBox="1">
            <a:spLocks noChangeArrowheads="1"/>
          </p:cNvSpPr>
          <p:nvPr/>
        </p:nvSpPr>
        <p:spPr bwMode="auto">
          <a:xfrm>
            <a:off x="1616710" y="235372"/>
            <a:ext cx="75272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Data interference  (“suppression”)</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2675502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i="0" u="none" strike="noStrike" kern="1200" cap="none" spc="0" normalizeH="0" baseline="0" noProof="0" dirty="0">
                <a:ln>
                  <a:noFill/>
                </a:ln>
                <a:effectLst/>
                <a:uLnTx/>
                <a:uFillTx/>
                <a:ea typeface="ＭＳ Ｐゴシック" pitchFamily="34" charset="-128"/>
                <a:cs typeface="+mn-cs"/>
              </a:rPr>
              <a:t>Each Party shall adopt such legislative and other measures as may be necessary to establish as criminal offences under its domestic law, when committed intentionally, the damaging, deletion, deterioration, alteration or suppression of computer data </a:t>
            </a:r>
            <a:r>
              <a:rPr kumimoji="0" lang="en-US" sz="2000" b="1" i="0" u="none" strike="noStrike" kern="1200" cap="none" spc="0" normalizeH="0" baseline="0" noProof="0" dirty="0">
                <a:ln>
                  <a:noFill/>
                </a:ln>
                <a:solidFill>
                  <a:srgbClr val="C00000"/>
                </a:solidFill>
                <a:effectLst/>
                <a:uLnTx/>
                <a:uFillTx/>
                <a:ea typeface="ＭＳ Ｐゴシック" pitchFamily="34" charset="-128"/>
                <a:cs typeface="+mn-cs"/>
              </a:rPr>
              <a:t>without right</a:t>
            </a:r>
            <a:r>
              <a:rPr kumimoji="0" lang="en-US" sz="2000" i="0" u="none" strike="noStrike" kern="1200" cap="none" spc="0" normalizeH="0" baseline="0" noProof="0" dirty="0">
                <a:ln>
                  <a:noFill/>
                </a:ln>
                <a:effectLst/>
                <a:uLnTx/>
                <a:uFillTx/>
                <a:ea typeface="ＭＳ Ｐゴシック" pitchFamily="34" charset="-128"/>
                <a:cs typeface="+mn-cs"/>
              </a:rPr>
              <a: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i="0" u="none" strike="noStrike" kern="1200" cap="none" spc="0" normalizeH="0" baseline="0" noProof="0" dirty="0">
                <a:ln>
                  <a:noFill/>
                </a:ln>
                <a:effectLst/>
                <a:uLnTx/>
                <a:uFillTx/>
                <a:ea typeface="ＭＳ Ｐゴシック" pitchFamily="34" charset="-128"/>
                <a:cs typeface="+mn-cs"/>
              </a:rPr>
              <a:t>A Party may reserve the right to require that the conduct described in paragraph 1 result in serious harm.</a:t>
            </a:r>
            <a:endParaRPr kumimoji="0" lang="en-GB" sz="2000" i="0" u="none" strike="noStrike" kern="1200" cap="none" spc="0" normalizeH="0" baseline="0" noProof="0" dirty="0">
              <a:ln>
                <a:noFill/>
              </a:ln>
              <a:effectLst/>
              <a:uLnTx/>
              <a:uFillTx/>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28261" y="1336957"/>
            <a:ext cx="4545034" cy="5139869"/>
          </a:xfrm>
          <a:prstGeom prst="rect">
            <a:avLst/>
          </a:prstGeom>
        </p:spPr>
        <p:txBody>
          <a:bodyPr wrap="square">
            <a:spAutoFit/>
          </a:bodyPr>
          <a:lstStyle/>
          <a:p>
            <a:pPr marL="285750" indent="-285750" algn="just">
              <a:buFont typeface="Arial" panose="020B0604020202020204" pitchFamily="34" charset="0"/>
              <a:buChar char="•"/>
            </a:pPr>
            <a:r>
              <a:rPr lang="en-US" sz="2000" dirty="0"/>
              <a:t>Examples of data interference without right:</a:t>
            </a:r>
          </a:p>
          <a:p>
            <a:pPr marL="742950" lvl="1" indent="-285750" algn="just">
              <a:buFont typeface="Calibri Light" panose="020F0302020204030204" pitchFamily="34" charset="0"/>
              <a:buChar char="‐"/>
            </a:pPr>
            <a:r>
              <a:rPr lang="en-US" dirty="0"/>
              <a:t>Activities inherent in design of networks or common operating or commercial practices </a:t>
            </a:r>
          </a:p>
          <a:p>
            <a:pPr marL="742950" lvl="1" indent="-285750" algn="just">
              <a:buFont typeface="Calibri Light" panose="020F0302020204030204" pitchFamily="34" charset="0"/>
              <a:buChar char="‐"/>
            </a:pPr>
            <a:r>
              <a:rPr lang="en-US" dirty="0"/>
              <a:t>Testing or protection of security system of computer </a:t>
            </a:r>
            <a:r>
              <a:rPr lang="en-US" dirty="0" err="1"/>
              <a:t>authorised</a:t>
            </a:r>
            <a:r>
              <a:rPr lang="en-US" dirty="0"/>
              <a:t> by owner or operator </a:t>
            </a:r>
          </a:p>
          <a:p>
            <a:pPr marL="742950" lvl="1" indent="-285750" algn="just">
              <a:buFont typeface="Calibri Light" panose="020F0302020204030204" pitchFamily="34" charset="0"/>
              <a:buChar char="‐"/>
            </a:pPr>
            <a:r>
              <a:rPr lang="en-US" dirty="0"/>
              <a:t>Reconfiguration of computer’s operating system at time of installation of new software </a:t>
            </a:r>
          </a:p>
          <a:p>
            <a:pPr marL="742950" lvl="1" indent="-285750" algn="just">
              <a:buFont typeface="Calibri Light" panose="020F0302020204030204" pitchFamily="34" charset="0"/>
              <a:buChar char="‐"/>
            </a:pPr>
            <a:r>
              <a:rPr lang="en-US" dirty="0"/>
              <a:t>Modification of traffic data for purpose of facilitating anonymous communications (e.g. anonymous remailer systems) </a:t>
            </a:r>
          </a:p>
          <a:p>
            <a:pPr marL="742950" lvl="1" indent="-285750" algn="just">
              <a:buFont typeface="Calibri Light" panose="020F0302020204030204" pitchFamily="34" charset="0"/>
              <a:buChar char="‐"/>
            </a:pPr>
            <a:r>
              <a:rPr lang="en-US" dirty="0"/>
              <a:t>Modification of data for purpose of secure communications (e.g. encryption)</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856740" y="235372"/>
            <a:ext cx="72872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Data interference (“without right”)</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532928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401205"/>
          </a:xfrm>
          <a:prstGeom prst="rect">
            <a:avLst/>
          </a:prstGeom>
        </p:spPr>
        <p:txBody>
          <a:bodyPr wrap="square">
            <a:spAutoFit/>
          </a:bodyPr>
          <a:lstStyle/>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i="0" u="none" strike="noStrike" kern="1200" cap="none" spc="0" normalizeH="0" baseline="0" noProof="0" dirty="0">
                <a:ln>
                  <a:noFill/>
                </a:ln>
                <a:effectLst/>
                <a:uLnTx/>
                <a:uFillTx/>
                <a:ea typeface="ＭＳ Ｐゴシック" pitchFamily="34" charset="-128"/>
                <a:cs typeface="+mn-cs"/>
              </a:rPr>
              <a:t>1 Each Party shall adopt such legislative and other measures as may be necessary to establish as criminal offences under its domestic law, when committed intentionally, the damaging, deletion, deterioration, alteration or suppression of computer data without right. </a:t>
            </a: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endParaRPr kumimoji="0" lang="en-US" sz="2000" i="0" u="none" strike="noStrike" kern="1200" cap="none" spc="0" normalizeH="0" baseline="0" noProof="0" dirty="0">
              <a:ln>
                <a:noFill/>
              </a:ln>
              <a:effectLst/>
              <a:uLnTx/>
              <a:uFillTx/>
              <a:ea typeface="ＭＳ Ｐゴシック" pitchFamily="34" charset="-128"/>
              <a:cs typeface="+mn-cs"/>
            </a:endParaRPr>
          </a:p>
          <a:p>
            <a:pPr marL="342900" marR="0" lvl="0" indent="-342900" algn="just" defTabSz="457200" rtl="0" eaLnBrk="1" fontAlgn="base" latinLnBrk="0" hangingPunct="1">
              <a:lnSpc>
                <a:spcPct val="100000"/>
              </a:lnSpc>
              <a:spcBef>
                <a:spcPct val="0"/>
              </a:spcBef>
              <a:spcAft>
                <a:spcPct val="0"/>
              </a:spcAft>
              <a:buClrTx/>
              <a:buSzTx/>
              <a:buFont typeface="+mj-lt"/>
              <a:buAutoNum type="arabicPeriod"/>
              <a:tabLst/>
              <a:defRPr/>
            </a:pPr>
            <a:r>
              <a:rPr kumimoji="0" lang="en-US" sz="2000" i="0" u="none" strike="noStrike" kern="1200" cap="none" spc="0" normalizeH="0" baseline="0" noProof="0" dirty="0">
                <a:ln>
                  <a:noFill/>
                </a:ln>
                <a:effectLst/>
                <a:uLnTx/>
                <a:uFillTx/>
                <a:ea typeface="ＭＳ Ｐゴシック" pitchFamily="34" charset="-128"/>
                <a:cs typeface="+mn-cs"/>
              </a:rPr>
              <a:t>2 A Party may reserve the right to require that the conduct described in paragraph 1 result in </a:t>
            </a:r>
            <a:r>
              <a:rPr kumimoji="0" lang="en-US" sz="2000" b="1" i="0" u="none" strike="noStrike" kern="1200" cap="none" spc="0" normalizeH="0" baseline="0" noProof="0" dirty="0">
                <a:ln>
                  <a:noFill/>
                </a:ln>
                <a:solidFill>
                  <a:srgbClr val="C00000"/>
                </a:solidFill>
                <a:effectLst/>
                <a:uLnTx/>
                <a:uFillTx/>
                <a:ea typeface="ＭＳ Ｐゴシック" pitchFamily="34" charset="-128"/>
                <a:cs typeface="+mn-cs"/>
              </a:rPr>
              <a:t>serious harm</a:t>
            </a:r>
            <a:r>
              <a:rPr kumimoji="0" lang="en-US" sz="2000" i="0" u="none" strike="noStrike" kern="1200" cap="none" spc="0" normalizeH="0" baseline="0" noProof="0" dirty="0">
                <a:ln>
                  <a:noFill/>
                </a:ln>
                <a:effectLst/>
                <a:uLnTx/>
                <a:uFillTx/>
                <a:ea typeface="ＭＳ Ｐゴシック" pitchFamily="34" charset="-128"/>
                <a:cs typeface="+mn-cs"/>
              </a:rPr>
              <a:t>.</a:t>
            </a:r>
            <a:endParaRPr kumimoji="0" lang="en-GB" sz="2000" i="0" u="none" strike="noStrike" kern="1200" cap="none" spc="0" normalizeH="0" baseline="0" noProof="0" dirty="0">
              <a:ln>
                <a:noFill/>
              </a:ln>
              <a:effectLst/>
              <a:uLnTx/>
              <a:uFillTx/>
              <a:ea typeface="ＭＳ Ｐゴシック" pitchFamily="34" charset="-128"/>
              <a:cs typeface="+mn-cs"/>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405401" y="1336957"/>
            <a:ext cx="4545034" cy="3170099"/>
          </a:xfrm>
          <a:prstGeom prst="rect">
            <a:avLst/>
          </a:prstGeom>
        </p:spPr>
        <p:txBody>
          <a:bodyPr wrap="square">
            <a:spAutoFit/>
          </a:bodyPr>
          <a:lstStyle/>
          <a:p>
            <a:pPr marL="342900" indent="-342900" algn="just">
              <a:buFont typeface="Arial" panose="020B0604020202020204" pitchFamily="34" charset="0"/>
              <a:buChar char="•"/>
            </a:pPr>
            <a:r>
              <a:rPr lang="en-US" sz="2000" dirty="0"/>
              <a:t>Parties may limit the criminalization of data interference to conduct which results in serious harm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Definition of serious harm to be provided for in domestic legislation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It may be qualified based on quantum of monetary harm arising out of conduct</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891030" y="0"/>
            <a:ext cx="725297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Data interference (“serious harm”)</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9584813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1569660"/>
          </a:xfrm>
          <a:prstGeom prst="rect">
            <a:avLst/>
          </a:prstGeom>
          <a:solidFill>
            <a:srgbClr val="BDD8F3"/>
          </a:solidFill>
        </p:spPr>
        <p:txBody>
          <a:bodyPr wrap="square" rtlCol="0">
            <a:spAutoFit/>
          </a:bodyPr>
          <a:lstStyle/>
          <a:p>
            <a:pPr algn="ctr"/>
            <a:r>
              <a:rPr lang="en-US" sz="2400" dirty="0">
                <a:solidFill>
                  <a:schemeClr val="tx1">
                    <a:lumMod val="65000"/>
                    <a:lumOff val="35000"/>
                  </a:schemeClr>
                </a:solidFill>
                <a:latin typeface="+mj-lt"/>
              </a:rPr>
              <a:t>If an employee is </a:t>
            </a:r>
            <a:r>
              <a:rPr lang="en-US" sz="2400" dirty="0" err="1">
                <a:solidFill>
                  <a:schemeClr val="tx1">
                    <a:lumMod val="65000"/>
                    <a:lumOff val="35000"/>
                  </a:schemeClr>
                </a:solidFill>
                <a:latin typeface="+mj-lt"/>
              </a:rPr>
              <a:t>authorised</a:t>
            </a:r>
            <a:r>
              <a:rPr lang="en-US" sz="2400" dirty="0">
                <a:solidFill>
                  <a:schemeClr val="tx1">
                    <a:lumMod val="65000"/>
                    <a:lumOff val="35000"/>
                  </a:schemeClr>
                </a:solidFill>
                <a:latin typeface="+mj-lt"/>
              </a:rPr>
              <a:t> to access bank data and if the employee accesses the data to assist in committing a crime by transferring the data to his coconspirator, which offence(s) would you charge the employee with?</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answers are A and C</a:t>
            </a:r>
          </a:p>
        </p:txBody>
      </p:sp>
      <p:sp>
        <p:nvSpPr>
          <p:cNvPr id="10" name="TextBox 9">
            <a:extLst>
              <a:ext uri="{FF2B5EF4-FFF2-40B4-BE49-F238E27FC236}">
                <a16:creationId xmlns:a16="http://schemas.microsoft.com/office/drawing/2014/main" id="{A5BF146C-DBC3-44BF-AA98-DDEC334987B8}"/>
              </a:ext>
            </a:extLst>
          </p:cNvPr>
          <p:cNvSpPr txBox="1"/>
          <p:nvPr/>
        </p:nvSpPr>
        <p:spPr>
          <a:xfrm>
            <a:off x="556984" y="3471831"/>
            <a:ext cx="8030032" cy="1200329"/>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Illegal access </a:t>
            </a:r>
          </a:p>
          <a:p>
            <a:pPr marL="1828800" lvl="3" indent="-457200">
              <a:buAutoNum type="alphaUcPeriod"/>
            </a:pPr>
            <a:r>
              <a:rPr lang="en-GB" sz="2400" dirty="0">
                <a:solidFill>
                  <a:schemeClr val="bg1"/>
                </a:solidFill>
                <a:latin typeface="+mj-lt"/>
              </a:rPr>
              <a:t>Illegal interception</a:t>
            </a:r>
          </a:p>
          <a:p>
            <a:pPr marL="1828800" lvl="3" indent="-457200">
              <a:buAutoNum type="alphaUcPeriod"/>
            </a:pPr>
            <a:r>
              <a:rPr lang="en-US" sz="2400" dirty="0">
                <a:solidFill>
                  <a:schemeClr val="bg1"/>
                </a:solidFill>
                <a:latin typeface="+mj-lt"/>
              </a:rPr>
              <a:t>Data interference </a:t>
            </a: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dirty="0">
                <a:latin typeface="Verdana" panose="020B0604030504040204" pitchFamily="34" charset="0"/>
                <a:ea typeface="Verdana" panose="020B0604030504040204" pitchFamily="34" charset="0"/>
                <a:cs typeface="ＭＳ Ｐゴシック" charset="0"/>
              </a:rPr>
              <a:t>Poll question</a:t>
            </a:r>
            <a:endParaRPr lang="en-GB" sz="3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43743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mn-lt"/>
              </a:rPr>
              <a:t>Definitions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latin typeface="Verdana" panose="020B0604030504040204" pitchFamily="34" charset="0"/>
                <a:ea typeface="Verdana" panose="020B0604030504040204" pitchFamily="34" charset="0"/>
              </a:rPr>
              <a:t>Substantive Provisions of the Budapest Convention (Part 1)</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1</a:t>
            </a:r>
            <a:endParaRPr lang="en-GB" sz="2000" dirty="0">
              <a:solidFill>
                <a:schemeClr val="bg1"/>
              </a:solidFill>
              <a:latin typeface="Verdana" charset="0"/>
              <a:cs typeface="Verdana" charset="0"/>
            </a:endParaRPr>
          </a:p>
        </p:txBody>
      </p:sp>
      <p:sp>
        <p:nvSpPr>
          <p:cNvPr id="12" name="Slide Number Placeholder 4">
            <a:extLst>
              <a:ext uri="{FF2B5EF4-FFF2-40B4-BE49-F238E27FC236}">
                <a16:creationId xmlns:a16="http://schemas.microsoft.com/office/drawing/2014/main" id="{4120CC53-4CBC-4E13-B00B-B6842626CCD1}"/>
              </a:ext>
            </a:extLst>
          </p:cNvPr>
          <p:cNvSpPr txBox="1">
            <a:spLocks/>
          </p:cNvSpPr>
          <p:nvPr/>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5</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mn-lt"/>
              </a:rPr>
              <a:t>System Interference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US" dirty="0"/>
              <a:t>Substantive Provisions of the Budapest Convention (Part 1)</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5</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291920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
        <p:nvSpPr>
          <p:cNvPr id="3" name="Rectangle 2">
            <a:extLst>
              <a:ext uri="{FF2B5EF4-FFF2-40B4-BE49-F238E27FC236}">
                <a16:creationId xmlns:a16="http://schemas.microsoft.com/office/drawing/2014/main" id="{6117A471-3378-4AD4-B029-5022DBBCF53C}"/>
              </a:ext>
            </a:extLst>
          </p:cNvPr>
          <p:cNvSpPr txBox="1">
            <a:spLocks/>
          </p:cNvSpPr>
          <p:nvPr/>
        </p:nvSpPr>
        <p:spPr>
          <a:xfrm>
            <a:off x="534380" y="1270001"/>
            <a:ext cx="8075240" cy="50952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2800"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sz="2800" b="1" i="1" dirty="0">
                <a:cs typeface="Times New Roman" panose="02020603050405020304" pitchFamily="18" charset="0"/>
              </a:rPr>
              <a:t>System Interference</a:t>
            </a:r>
          </a:p>
          <a:p>
            <a:pPr algn="ctr" eaLnBrk="1" hangingPunct="1">
              <a:lnSpc>
                <a:spcPct val="80000"/>
              </a:lnSpc>
              <a:buFont typeface="Arial" panose="020B0604020202020204" pitchFamily="34" charset="0"/>
              <a:buNone/>
            </a:pPr>
            <a:r>
              <a:rPr lang="en-GB" altLang="sr-Latn-RS" sz="2800" b="1" i="1" dirty="0">
                <a:cs typeface="Times New Roman" panose="02020603050405020304" pitchFamily="18" charset="0"/>
              </a:rPr>
              <a:t>(Article 5 – Budapest Convention)</a:t>
            </a:r>
          </a:p>
          <a:p>
            <a:pPr algn="ctr" eaLnBrk="1" hangingPunct="1">
              <a:lnSpc>
                <a:spcPct val="80000"/>
              </a:lnSpc>
              <a:buFont typeface="Arial" panose="020B0604020202020204" pitchFamily="34" charset="0"/>
              <a:buNone/>
            </a:pPr>
            <a:endParaRPr lang="en-GB" altLang="sr-Latn-RS" sz="2800" i="1" dirty="0">
              <a:cs typeface="Times New Roman" panose="02020603050405020304" pitchFamily="18" charset="0"/>
            </a:endParaRPr>
          </a:p>
          <a:p>
            <a:pPr algn="ctr" eaLnBrk="1" hangingPunct="1">
              <a:lnSpc>
                <a:spcPct val="80000"/>
              </a:lnSpc>
            </a:pPr>
            <a:r>
              <a:rPr lang="en-GB" altLang="sr-Latn-RS" sz="2800" i="1" dirty="0">
                <a:cs typeface="Times New Roman" panose="02020603050405020304" pitchFamily="18" charset="0"/>
              </a:rPr>
              <a:t>The serious hindering of the functioning of a computer system</a:t>
            </a:r>
          </a:p>
          <a:p>
            <a:pPr algn="ctr" eaLnBrk="1" hangingPunct="1">
              <a:lnSpc>
                <a:spcPct val="80000"/>
              </a:lnSpc>
              <a:buFont typeface="Arial" panose="020B0604020202020204" pitchFamily="34" charset="0"/>
              <a:buNone/>
            </a:pPr>
            <a:endParaRPr lang="en-GB" altLang="sr-Latn-RS" sz="2800" i="1" dirty="0">
              <a:cs typeface="Times New Roman" panose="02020603050405020304" pitchFamily="18" charset="0"/>
            </a:endParaRPr>
          </a:p>
          <a:p>
            <a:pPr algn="ctr" eaLnBrk="1" hangingPunct="1">
              <a:lnSpc>
                <a:spcPct val="80000"/>
              </a:lnSpc>
            </a:pPr>
            <a:r>
              <a:rPr lang="en-GB" altLang="sr-Latn-RS" sz="2800" i="1" dirty="0">
                <a:cs typeface="Times New Roman" panose="02020603050405020304" pitchFamily="18" charset="0"/>
              </a:rPr>
              <a:t>By inputting, transmitting, damaging, deleting, deteriorating, altering or suppressing computer data</a:t>
            </a:r>
          </a:p>
          <a:p>
            <a:pPr algn="ctr" eaLnBrk="1" hangingPunct="1">
              <a:lnSpc>
                <a:spcPct val="80000"/>
              </a:lnSpc>
            </a:pPr>
            <a:endParaRPr lang="en-GB" altLang="sr-Latn-RS" sz="2800" i="1" dirty="0">
              <a:cs typeface="Times New Roman" panose="02020603050405020304" pitchFamily="18" charset="0"/>
            </a:endParaRPr>
          </a:p>
          <a:p>
            <a:pPr algn="ctr" eaLnBrk="1" hangingPunct="1">
              <a:lnSpc>
                <a:spcPct val="80000"/>
              </a:lnSpc>
            </a:pPr>
            <a:r>
              <a:rPr lang="en-GB" altLang="sr-Latn-RS" sz="2800" i="1" dirty="0">
                <a:cs typeface="Times New Roman" panose="02020603050405020304" pitchFamily="18" charset="0"/>
              </a:rPr>
              <a:t>Intentionally, without right </a:t>
            </a:r>
          </a:p>
        </p:txBody>
      </p:sp>
    </p:spTree>
    <p:extLst>
      <p:ext uri="{BB962C8B-B14F-4D97-AF65-F5344CB8AC3E}">
        <p14:creationId xmlns:p14="http://schemas.microsoft.com/office/powerpoint/2010/main" val="27702732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1">
            <a:extLst>
              <a:ext uri="{FF2B5EF4-FFF2-40B4-BE49-F238E27FC236}">
                <a16:creationId xmlns:a16="http://schemas.microsoft.com/office/drawing/2014/main" id="{3F50C3F1-7205-4EFB-B3F0-7BAE05A35570}"/>
              </a:ext>
            </a:extLst>
          </p:cNvPr>
          <p:cNvPicPr>
            <a:picLocks noChangeAspect="1"/>
          </p:cNvPicPr>
          <p:nvPr/>
        </p:nvPicPr>
        <p:blipFill>
          <a:blip r:embed="rId3"/>
          <a:stretch>
            <a:fillRect/>
          </a:stretch>
        </p:blipFill>
        <p:spPr>
          <a:xfrm>
            <a:off x="283132" y="1069406"/>
            <a:ext cx="3937698" cy="3328352"/>
          </a:xfrm>
          <a:prstGeom prst="rect">
            <a:avLst/>
          </a:prstGeom>
        </p:spPr>
      </p:pic>
      <p:pic>
        <p:nvPicPr>
          <p:cNvPr id="3" name="Picture 2">
            <a:extLst>
              <a:ext uri="{FF2B5EF4-FFF2-40B4-BE49-F238E27FC236}">
                <a16:creationId xmlns:a16="http://schemas.microsoft.com/office/drawing/2014/main" id="{19FC85D8-5229-4BBA-BDEE-43FAEB11E2D1}"/>
              </a:ext>
            </a:extLst>
          </p:cNvPr>
          <p:cNvPicPr>
            <a:picLocks noChangeAspect="1"/>
          </p:cNvPicPr>
          <p:nvPr/>
        </p:nvPicPr>
        <p:blipFill>
          <a:blip r:embed="rId4"/>
          <a:stretch>
            <a:fillRect/>
          </a:stretch>
        </p:blipFill>
        <p:spPr>
          <a:xfrm>
            <a:off x="418278" y="4674780"/>
            <a:ext cx="3802552" cy="1864543"/>
          </a:xfrm>
          <a:prstGeom prst="rect">
            <a:avLst/>
          </a:prstGeom>
        </p:spPr>
      </p:pic>
      <p:pic>
        <p:nvPicPr>
          <p:cNvPr id="4" name="Picture 3">
            <a:extLst>
              <a:ext uri="{FF2B5EF4-FFF2-40B4-BE49-F238E27FC236}">
                <a16:creationId xmlns:a16="http://schemas.microsoft.com/office/drawing/2014/main" id="{6115BFC6-7E24-43F3-8230-01C75A58E94C}"/>
              </a:ext>
            </a:extLst>
          </p:cNvPr>
          <p:cNvPicPr>
            <a:picLocks noChangeAspect="1"/>
          </p:cNvPicPr>
          <p:nvPr/>
        </p:nvPicPr>
        <p:blipFill>
          <a:blip r:embed="rId5"/>
          <a:stretch>
            <a:fillRect/>
          </a:stretch>
        </p:blipFill>
        <p:spPr>
          <a:xfrm>
            <a:off x="4526600" y="1069406"/>
            <a:ext cx="4509450" cy="5501825"/>
          </a:xfrm>
          <a:prstGeom prst="rect">
            <a:avLst/>
          </a:prstGeom>
        </p:spPr>
      </p:pic>
    </p:spTree>
    <p:extLst>
      <p:ext uri="{BB962C8B-B14F-4D97-AF65-F5344CB8AC3E}">
        <p14:creationId xmlns:p14="http://schemas.microsoft.com/office/powerpoint/2010/main" val="26744114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C9087AD-FD86-4082-9A0A-434796B1D7E4}"/>
              </a:ext>
            </a:extLst>
          </p:cNvPr>
          <p:cNvPicPr>
            <a:picLocks noChangeAspect="1"/>
          </p:cNvPicPr>
          <p:nvPr/>
        </p:nvPicPr>
        <p:blipFill>
          <a:blip r:embed="rId3"/>
          <a:stretch>
            <a:fillRect/>
          </a:stretch>
        </p:blipFill>
        <p:spPr>
          <a:xfrm>
            <a:off x="413784" y="1162017"/>
            <a:ext cx="5096649" cy="5250496"/>
          </a:xfrm>
          <a:prstGeom prst="rect">
            <a:avLst/>
          </a:prstGeom>
        </p:spPr>
      </p:pic>
      <p:pic>
        <p:nvPicPr>
          <p:cNvPr id="2" name="Picture 1">
            <a:extLst>
              <a:ext uri="{FF2B5EF4-FFF2-40B4-BE49-F238E27FC236}">
                <a16:creationId xmlns:a16="http://schemas.microsoft.com/office/drawing/2014/main" id="{2BC34F0B-A53B-495F-84B0-CC6F98AD7378}"/>
              </a:ext>
            </a:extLst>
          </p:cNvPr>
          <p:cNvPicPr>
            <a:picLocks noChangeAspect="1"/>
          </p:cNvPicPr>
          <p:nvPr/>
        </p:nvPicPr>
        <p:blipFill>
          <a:blip r:embed="rId4"/>
          <a:stretch>
            <a:fillRect/>
          </a:stretch>
        </p:blipFill>
        <p:spPr>
          <a:xfrm>
            <a:off x="5922627" y="1182836"/>
            <a:ext cx="2685303" cy="2421776"/>
          </a:xfrm>
          <a:prstGeom prst="rect">
            <a:avLst/>
          </a:prstGeom>
        </p:spPr>
      </p:pic>
      <p:pic>
        <p:nvPicPr>
          <p:cNvPr id="3" name="Content Placeholder 6">
            <a:extLst>
              <a:ext uri="{FF2B5EF4-FFF2-40B4-BE49-F238E27FC236}">
                <a16:creationId xmlns:a16="http://schemas.microsoft.com/office/drawing/2014/main" id="{DD4784CD-6C58-45CE-9D72-599FB8EC0846}"/>
              </a:ext>
            </a:extLst>
          </p:cNvPr>
          <p:cNvPicPr>
            <a:picLocks noChangeAspect="1"/>
          </p:cNvPicPr>
          <p:nvPr/>
        </p:nvPicPr>
        <p:blipFill>
          <a:blip r:embed="rId5"/>
          <a:stretch>
            <a:fillRect/>
          </a:stretch>
        </p:blipFill>
        <p:spPr>
          <a:xfrm>
            <a:off x="5647831" y="3604612"/>
            <a:ext cx="3234897" cy="2807901"/>
          </a:xfrm>
          <a:prstGeom prst="rect">
            <a:avLst/>
          </a:prstGeom>
        </p:spPr>
      </p:pic>
      <p:sp>
        <p:nvSpPr>
          <p:cNvPr id="10"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1855921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BB24602-3597-469D-9B74-9CF60E29B55D}"/>
              </a:ext>
            </a:extLst>
          </p:cNvPr>
          <p:cNvPicPr>
            <a:picLocks noChangeAspect="1"/>
          </p:cNvPicPr>
          <p:nvPr/>
        </p:nvPicPr>
        <p:blipFill>
          <a:blip r:embed="rId3"/>
          <a:stretch>
            <a:fillRect/>
          </a:stretch>
        </p:blipFill>
        <p:spPr>
          <a:xfrm>
            <a:off x="1200150" y="1052734"/>
            <a:ext cx="7065784" cy="5400599"/>
          </a:xfrm>
          <a:prstGeom prst="rect">
            <a:avLst/>
          </a:prstGeom>
        </p:spPr>
      </p:pic>
      <p:sp>
        <p:nvSpPr>
          <p:cNvPr id="10" name="Frame 9">
            <a:extLst>
              <a:ext uri="{FF2B5EF4-FFF2-40B4-BE49-F238E27FC236}">
                <a16:creationId xmlns:a16="http://schemas.microsoft.com/office/drawing/2014/main" id="{812C14FE-BDB5-483A-9C76-66D662A39CFF}"/>
              </a:ext>
            </a:extLst>
          </p:cNvPr>
          <p:cNvSpPr/>
          <p:nvPr/>
        </p:nvSpPr>
        <p:spPr>
          <a:xfrm>
            <a:off x="3490754" y="2822683"/>
            <a:ext cx="1861038" cy="1860699"/>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2"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425403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a:extLst>
              <a:ext uri="{FF2B5EF4-FFF2-40B4-BE49-F238E27FC236}">
                <a16:creationId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pic>
        <p:nvPicPr>
          <p:cNvPr id="2" name="Picture 2" descr="http://www.datasoft.ws/images/ddos-attacks1.png">
            <a:extLst>
              <a:ext uri="{FF2B5EF4-FFF2-40B4-BE49-F238E27FC236}">
                <a16:creationId xmlns:a16="http://schemas.microsoft.com/office/drawing/2014/main" id="{D7EC47FF-1FA7-4444-BDB3-DF0540098B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1" y="1052513"/>
            <a:ext cx="9127672" cy="552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7265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1366F74F-43D7-4A68-886F-A1468FB078F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pic>
        <p:nvPicPr>
          <p:cNvPr id="3" name="Picture 2">
            <a:extLst>
              <a:ext uri="{FF2B5EF4-FFF2-40B4-BE49-F238E27FC236}">
                <a16:creationId xmlns:a16="http://schemas.microsoft.com/office/drawing/2014/main" id="{2692DCC4-AADE-4790-850E-CB187F8DD07E}"/>
              </a:ext>
            </a:extLst>
          </p:cNvPr>
          <p:cNvPicPr>
            <a:picLocks noChangeAspect="1"/>
          </p:cNvPicPr>
          <p:nvPr/>
        </p:nvPicPr>
        <p:blipFill>
          <a:blip r:embed="rId3"/>
          <a:stretch>
            <a:fillRect/>
          </a:stretch>
        </p:blipFill>
        <p:spPr>
          <a:xfrm>
            <a:off x="0" y="1052513"/>
            <a:ext cx="6576195" cy="1816417"/>
          </a:xfrm>
          <a:prstGeom prst="rect">
            <a:avLst/>
          </a:prstGeom>
        </p:spPr>
      </p:pic>
      <p:pic>
        <p:nvPicPr>
          <p:cNvPr id="5" name="Picture 4">
            <a:extLst>
              <a:ext uri="{FF2B5EF4-FFF2-40B4-BE49-F238E27FC236}">
                <a16:creationId xmlns:a16="http://schemas.microsoft.com/office/drawing/2014/main" id="{51944D80-7B17-4955-9772-49D4704315C7}"/>
              </a:ext>
            </a:extLst>
          </p:cNvPr>
          <p:cNvPicPr>
            <a:picLocks noChangeAspect="1"/>
          </p:cNvPicPr>
          <p:nvPr/>
        </p:nvPicPr>
        <p:blipFill>
          <a:blip r:embed="rId4"/>
          <a:stretch>
            <a:fillRect/>
          </a:stretch>
        </p:blipFill>
        <p:spPr>
          <a:xfrm>
            <a:off x="1943707" y="2868930"/>
            <a:ext cx="5388215" cy="3615712"/>
          </a:xfrm>
          <a:prstGeom prst="rect">
            <a:avLst/>
          </a:prstGeom>
        </p:spPr>
      </p:pic>
    </p:spTree>
    <p:extLst>
      <p:ext uri="{BB962C8B-B14F-4D97-AF65-F5344CB8AC3E}">
        <p14:creationId xmlns:p14="http://schemas.microsoft.com/office/powerpoint/2010/main" val="33774694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154984"/>
          </a:xfrm>
          <a:prstGeom prst="rect">
            <a:avLst/>
          </a:prstGeom>
        </p:spPr>
        <p:txBody>
          <a:bodyPr wrap="square">
            <a:spAutoFit/>
          </a:bodyPr>
          <a:lstStyle/>
          <a:p>
            <a:pPr algn="just"/>
            <a:r>
              <a:rPr lang="en-US" sz="2200" dirty="0"/>
              <a:t>Each Party shall adopt such legislative and other measures as may be necessary to establish as criminal offences under its domestic law, when committed intentionally, the </a:t>
            </a:r>
            <a:r>
              <a:rPr lang="en-US" sz="2200" b="1" dirty="0">
                <a:solidFill>
                  <a:srgbClr val="C00000"/>
                </a:solidFill>
              </a:rPr>
              <a:t>serious</a:t>
            </a:r>
            <a:r>
              <a:rPr lang="en-US" sz="2200" dirty="0"/>
              <a:t> hindering without right of the functioning of a computer system by inputting, transmitting, damaging, deleting, deteriorating, altering or suppressing computer data.</a:t>
            </a:r>
            <a:endParaRPr lang="en-GB"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382541" y="1336957"/>
            <a:ext cx="4545034" cy="4493538"/>
          </a:xfrm>
          <a:prstGeom prst="rect">
            <a:avLst/>
          </a:prstGeom>
        </p:spPr>
        <p:txBody>
          <a:bodyPr wrap="square">
            <a:spAutoFit/>
          </a:bodyPr>
          <a:lstStyle/>
          <a:p>
            <a:pPr marL="342900" indent="-342900" algn="just">
              <a:buFont typeface="Arial" panose="020B0604020202020204" pitchFamily="34" charset="0"/>
              <a:buChar char="•"/>
            </a:pPr>
            <a:r>
              <a:rPr lang="en-US" sz="2200" dirty="0"/>
              <a:t>The term “serious” is expected to cover the sending of data to a particular system in such a form, size or frequency that it has a significant detrimental effect on the ability of the owner or operator to use the system, or to communicate with other systems</a:t>
            </a:r>
          </a:p>
          <a:p>
            <a:pPr marL="342900" indent="-342900" algn="just">
              <a:buFont typeface="Arial" panose="020B0604020202020204" pitchFamily="34" charset="0"/>
              <a:buChar char="•"/>
            </a:pPr>
            <a:endParaRPr lang="en-US" sz="2200" dirty="0"/>
          </a:p>
          <a:p>
            <a:pPr marL="342900" indent="-342900" algn="just">
              <a:buFont typeface="Arial" panose="020B0604020202020204" pitchFamily="34" charset="0"/>
              <a:buChar char="•"/>
            </a:pPr>
            <a:r>
              <a:rPr lang="en-US" sz="2200" dirty="0"/>
              <a:t>Definition of what specifically constitutes serious hindering is to be provided for in domestic legislation</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4078125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154984"/>
          </a:xfrm>
          <a:prstGeom prst="rect">
            <a:avLst/>
          </a:prstGeom>
        </p:spPr>
        <p:txBody>
          <a:bodyPr wrap="square">
            <a:spAutoFit/>
          </a:bodyPr>
          <a:lstStyle/>
          <a:p>
            <a:pPr algn="just"/>
            <a:r>
              <a:rPr lang="en-US" sz="2200" dirty="0"/>
              <a:t>Each Party shall adopt such legislative and other measures as may be necessary to establish as criminal offences under its domestic law, when committed intentionally, the serious </a:t>
            </a:r>
            <a:r>
              <a:rPr lang="en-US" sz="2200" b="1" dirty="0">
                <a:solidFill>
                  <a:srgbClr val="C00000"/>
                </a:solidFill>
              </a:rPr>
              <a:t>hindering</a:t>
            </a:r>
            <a:r>
              <a:rPr lang="en-US" sz="2200" dirty="0"/>
              <a:t> without right of the functioning of a computer system </a:t>
            </a:r>
            <a:r>
              <a:rPr lang="en-US" sz="2200" b="1" dirty="0">
                <a:solidFill>
                  <a:srgbClr val="C00000"/>
                </a:solidFill>
              </a:rPr>
              <a:t>by inputting, transmitting, damaging, deleting, deteriorating, altering or suppressing computer data</a:t>
            </a:r>
            <a:r>
              <a:rPr lang="en-US" sz="2200" dirty="0"/>
              <a:t>.</a:t>
            </a:r>
            <a:endParaRPr lang="en-GB"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336821" y="1336957"/>
            <a:ext cx="4545034" cy="3939540"/>
          </a:xfrm>
          <a:prstGeom prst="rect">
            <a:avLst/>
          </a:prstGeom>
        </p:spPr>
        <p:txBody>
          <a:bodyPr wrap="square">
            <a:spAutoFit/>
          </a:bodyPr>
          <a:lstStyle/>
          <a:p>
            <a:pPr marL="342900" indent="-342900" algn="just">
              <a:buFont typeface="Arial" panose="020B0604020202020204" pitchFamily="34" charset="0"/>
              <a:buChar char="•"/>
            </a:pPr>
            <a:r>
              <a:rPr lang="en-US" sz="2200" dirty="0"/>
              <a:t>Hindering is an action that interferes with proper functioning of computer system </a:t>
            </a:r>
          </a:p>
          <a:p>
            <a:pPr marL="342900" indent="-342900" algn="just">
              <a:buFont typeface="Arial" panose="020B0604020202020204" pitchFamily="34" charset="0"/>
              <a:buChar char="•"/>
            </a:pPr>
            <a:endParaRPr lang="en-US" sz="2200" dirty="0"/>
          </a:p>
          <a:p>
            <a:pPr marL="342900" indent="-342900" algn="just">
              <a:buFont typeface="Arial" panose="020B0604020202020204" pitchFamily="34" charset="0"/>
              <a:buChar char="•"/>
            </a:pPr>
            <a:r>
              <a:rPr lang="en-US" sz="2200" dirty="0"/>
              <a:t>Hindering must take place through: </a:t>
            </a:r>
          </a:p>
          <a:p>
            <a:pPr marL="800100" lvl="1" indent="-342900" algn="just">
              <a:buFont typeface="Calibri Light" panose="020F0302020204030204" pitchFamily="34" charset="0"/>
              <a:buChar char="‐"/>
            </a:pPr>
            <a:r>
              <a:rPr lang="en-US" sz="2000" dirty="0"/>
              <a:t>Inputting</a:t>
            </a:r>
          </a:p>
          <a:p>
            <a:pPr marL="800100" lvl="1" indent="-342900" algn="just">
              <a:buFont typeface="Calibri Light" panose="020F0302020204030204" pitchFamily="34" charset="0"/>
              <a:buChar char="‐"/>
            </a:pPr>
            <a:r>
              <a:rPr lang="en-US" sz="2000" dirty="0"/>
              <a:t>Transmitting</a:t>
            </a:r>
          </a:p>
          <a:p>
            <a:pPr marL="800100" lvl="1" indent="-342900" algn="just">
              <a:buFont typeface="Calibri Light" panose="020F0302020204030204" pitchFamily="34" charset="0"/>
              <a:buChar char="‐"/>
            </a:pPr>
            <a:r>
              <a:rPr lang="en-US" sz="2000" dirty="0"/>
              <a:t>Damaging</a:t>
            </a:r>
          </a:p>
          <a:p>
            <a:pPr marL="800100" lvl="1" indent="-342900" algn="just">
              <a:buFont typeface="Calibri Light" panose="020F0302020204030204" pitchFamily="34" charset="0"/>
              <a:buChar char="‐"/>
            </a:pPr>
            <a:r>
              <a:rPr lang="en-US" sz="2000" dirty="0"/>
              <a:t>Deleting</a:t>
            </a:r>
          </a:p>
          <a:p>
            <a:pPr marL="800100" lvl="1" indent="-342900" algn="just">
              <a:buFont typeface="Calibri Light" panose="020F0302020204030204" pitchFamily="34" charset="0"/>
              <a:buChar char="‐"/>
            </a:pPr>
            <a:r>
              <a:rPr lang="en-US" sz="2000" dirty="0"/>
              <a:t>Altering</a:t>
            </a:r>
          </a:p>
          <a:p>
            <a:pPr marL="800100" lvl="1" indent="-342900" algn="just">
              <a:buFont typeface="Calibri Light" panose="020F0302020204030204" pitchFamily="34" charset="0"/>
              <a:buChar char="‐"/>
            </a:pPr>
            <a:r>
              <a:rPr lang="en-US" sz="2000" dirty="0"/>
              <a:t>Suppressing</a:t>
            </a:r>
          </a:p>
          <a:p>
            <a:pPr marL="800100" lvl="1" indent="-342900" algn="just">
              <a:buFont typeface="Calibri Light" panose="020F0302020204030204" pitchFamily="34" charset="0"/>
              <a:buChar char="‐"/>
            </a:pPr>
            <a:r>
              <a:rPr lang="en-US" sz="2000" dirty="0"/>
              <a:t>computer data  </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1834416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29117" y="1336957"/>
            <a:ext cx="3889351" cy="4154984"/>
          </a:xfrm>
          <a:prstGeom prst="rect">
            <a:avLst/>
          </a:prstGeom>
        </p:spPr>
        <p:txBody>
          <a:bodyPr wrap="square">
            <a:spAutoFit/>
          </a:bodyPr>
          <a:lstStyle/>
          <a:p>
            <a:pPr algn="just"/>
            <a:r>
              <a:rPr lang="en-US" sz="2200" dirty="0"/>
              <a:t>Each Party shall adopt such legislative and other measures as may be necessary to establish as criminal offences under its domestic law, when committed intentionally, the serious hindering </a:t>
            </a:r>
            <a:r>
              <a:rPr lang="en-US" sz="2200" b="1" dirty="0">
                <a:solidFill>
                  <a:srgbClr val="C00000"/>
                </a:solidFill>
              </a:rPr>
              <a:t>without right </a:t>
            </a:r>
            <a:r>
              <a:rPr lang="en-US" sz="2200" dirty="0"/>
              <a:t>of the functioning of a computer system by inputting, transmitting, damaging, deleting, deteriorating, altering or suppressing computer data.</a:t>
            </a:r>
            <a:endParaRPr lang="en-GB"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222521" y="1336957"/>
            <a:ext cx="4545034" cy="4770537"/>
          </a:xfrm>
          <a:prstGeom prst="rect">
            <a:avLst/>
          </a:prstGeom>
        </p:spPr>
        <p:txBody>
          <a:bodyPr wrap="square">
            <a:spAutoFit/>
          </a:bodyPr>
          <a:lstStyle/>
          <a:p>
            <a:pPr marL="342900" indent="-342900" algn="just">
              <a:buFont typeface="Arial" panose="020B0604020202020204" pitchFamily="34" charset="0"/>
              <a:buChar char="•"/>
            </a:pPr>
            <a:r>
              <a:rPr lang="en-US" sz="2200" dirty="0"/>
              <a:t>Examples of system interference without right:</a:t>
            </a:r>
          </a:p>
          <a:p>
            <a:pPr marL="800100" lvl="1" indent="-342900" algn="just">
              <a:buFont typeface="Calibri Light" panose="020F0302020204030204" pitchFamily="34" charset="0"/>
              <a:buChar char="‐"/>
            </a:pPr>
            <a:r>
              <a:rPr lang="en-US" sz="2000" dirty="0"/>
              <a:t>Activities inherent in design of networks, or common operational or commercial purposes </a:t>
            </a:r>
          </a:p>
          <a:p>
            <a:pPr marL="800100" lvl="1" indent="-342900" algn="just">
              <a:buFont typeface="Calibri Light" panose="020F0302020204030204" pitchFamily="34" charset="0"/>
              <a:buChar char="‐"/>
            </a:pPr>
            <a:r>
              <a:rPr lang="en-US" sz="2000" dirty="0"/>
              <a:t>Testing of security of computer system </a:t>
            </a:r>
            <a:r>
              <a:rPr lang="en-US" sz="2000" dirty="0" err="1"/>
              <a:t>authorised</a:t>
            </a:r>
            <a:r>
              <a:rPr lang="en-US" sz="2000" dirty="0"/>
              <a:t> by owner or operator</a:t>
            </a:r>
          </a:p>
          <a:p>
            <a:pPr marL="800100" lvl="1" indent="-342900" algn="just">
              <a:buFont typeface="Calibri Light" panose="020F0302020204030204" pitchFamily="34" charset="0"/>
              <a:buChar char="‐"/>
            </a:pPr>
            <a:r>
              <a:rPr lang="en-US" sz="2000" dirty="0"/>
              <a:t>Protection of computer system by owner or operator</a:t>
            </a:r>
          </a:p>
          <a:p>
            <a:pPr marL="800100" lvl="1" indent="-342900" algn="just">
              <a:buFont typeface="Calibri Light" panose="020F0302020204030204" pitchFamily="34" charset="0"/>
              <a:buChar char="‐"/>
            </a:pPr>
            <a:r>
              <a:rPr lang="en-US" sz="2000" dirty="0"/>
              <a:t>Reconfiguration of computer’s operating system where operator of system installs new software that disables previously installed programs</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System interference </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700443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Computer System</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
        <p:nvSpPr>
          <p:cNvPr id="5" name="Rectangle 4">
            <a:extLst>
              <a:ext uri="{FF2B5EF4-FFF2-40B4-BE49-F238E27FC236}">
                <a16:creationId xmlns:a16="http://schemas.microsoft.com/office/drawing/2014/main" id="{34F24D1B-9D55-4FA7-A726-9D120B9F6797}"/>
              </a:ext>
            </a:extLst>
          </p:cNvPr>
          <p:cNvSpPr/>
          <p:nvPr/>
        </p:nvSpPr>
        <p:spPr>
          <a:xfrm>
            <a:off x="4412201" y="1720146"/>
            <a:ext cx="4518735" cy="4154984"/>
          </a:xfrm>
          <a:prstGeom prst="rect">
            <a:avLst/>
          </a:prstGeom>
        </p:spPr>
        <p:txBody>
          <a:bodyPr wrap="square">
            <a:spAutoFit/>
          </a:bodyPr>
          <a:lstStyle/>
          <a:p>
            <a:pPr algn="just"/>
            <a:r>
              <a:rPr lang="en-US" sz="2400" dirty="0">
                <a:ea typeface="Verdana" panose="020B0604030504040204" pitchFamily="34" charset="0"/>
              </a:rPr>
              <a:t>Device consisting of hardware and software which automatically processes computer data</a:t>
            </a:r>
          </a:p>
          <a:p>
            <a:pPr marL="342900" indent="-342900" algn="just">
              <a:buFont typeface="Wingdings" pitchFamily="2" charset="2"/>
              <a:buChar char="Ø"/>
            </a:pPr>
            <a:endParaRPr lang="en-US" sz="2400" dirty="0">
              <a:ea typeface="Verdana" panose="020B0604030504040204" pitchFamily="34" charset="0"/>
            </a:endParaRPr>
          </a:p>
          <a:p>
            <a:pPr algn="just"/>
            <a:r>
              <a:rPr lang="en-US" sz="2400" dirty="0">
                <a:ea typeface="Verdana" panose="020B0604030504040204" pitchFamily="34" charset="0"/>
              </a:rPr>
              <a:t>Device can be standalone or connected in a network </a:t>
            </a:r>
          </a:p>
          <a:p>
            <a:pPr algn="just"/>
            <a:endParaRPr lang="en-US" sz="2400" dirty="0">
              <a:ea typeface="Verdana" panose="020B0604030504040204" pitchFamily="34" charset="0"/>
            </a:endParaRPr>
          </a:p>
          <a:p>
            <a:pPr algn="just"/>
            <a:r>
              <a:rPr lang="en-US" sz="2400" dirty="0">
                <a:ea typeface="Verdana" panose="020B0604030504040204" pitchFamily="34" charset="0"/>
              </a:rPr>
              <a:t>Includes:</a:t>
            </a:r>
          </a:p>
          <a:p>
            <a:pPr marL="800100" lvl="1" indent="-342900" algn="just">
              <a:buFont typeface="Arial" panose="020B0604020202020204" pitchFamily="34" charset="0"/>
              <a:buChar char="•"/>
            </a:pPr>
            <a:r>
              <a:rPr lang="en-US" sz="2400" dirty="0">
                <a:ea typeface="Verdana" panose="020B0604030504040204" pitchFamily="34" charset="0"/>
              </a:rPr>
              <a:t>Input devices</a:t>
            </a:r>
          </a:p>
          <a:p>
            <a:pPr marL="800100" lvl="1" indent="-342900" algn="just">
              <a:buFont typeface="Arial" panose="020B0604020202020204" pitchFamily="34" charset="0"/>
              <a:buChar char="•"/>
            </a:pPr>
            <a:r>
              <a:rPr lang="en-US" sz="2400" dirty="0">
                <a:ea typeface="Verdana" panose="020B0604030504040204" pitchFamily="34" charset="0"/>
              </a:rPr>
              <a:t>Output devices </a:t>
            </a:r>
          </a:p>
          <a:p>
            <a:pPr marL="800100" lvl="1" indent="-342900" algn="just">
              <a:buFont typeface="Arial" panose="020B0604020202020204" pitchFamily="34" charset="0"/>
              <a:buChar char="•"/>
            </a:pPr>
            <a:r>
              <a:rPr lang="en-US" sz="2400" dirty="0">
                <a:ea typeface="Verdana" panose="020B0604030504040204" pitchFamily="34" charset="0"/>
              </a:rPr>
              <a:t>Storage facilities </a:t>
            </a:r>
          </a:p>
        </p:txBody>
      </p:sp>
      <p:sp>
        <p:nvSpPr>
          <p:cNvPr id="6" name="Rectangle 5">
            <a:extLst>
              <a:ext uri="{FF2B5EF4-FFF2-40B4-BE49-F238E27FC236}">
                <a16:creationId xmlns:a16="http://schemas.microsoft.com/office/drawing/2014/main" id="{FDBCF031-306C-4475-A8B4-DF3F8352ECB8}"/>
              </a:ext>
            </a:extLst>
          </p:cNvPr>
          <p:cNvSpPr/>
          <p:nvPr/>
        </p:nvSpPr>
        <p:spPr>
          <a:xfrm>
            <a:off x="200872" y="1720146"/>
            <a:ext cx="3986074" cy="2677656"/>
          </a:xfrm>
          <a:prstGeom prst="rect">
            <a:avLst/>
          </a:prstGeom>
        </p:spPr>
        <p:txBody>
          <a:bodyPr wrap="square">
            <a:spAutoFit/>
          </a:bodyPr>
          <a:lstStyle/>
          <a:p>
            <a:pPr algn="just"/>
            <a:r>
              <a:rPr lang="en-US" sz="2400" dirty="0">
                <a:ea typeface="Verdana" panose="020B0604030504040204" pitchFamily="34" charset="0"/>
              </a:rPr>
              <a:t>"</a:t>
            </a:r>
            <a:r>
              <a:rPr lang="en-US" sz="2400" b="1" dirty="0">
                <a:ea typeface="Verdana" panose="020B0604030504040204" pitchFamily="34" charset="0"/>
              </a:rPr>
              <a:t>computer system</a:t>
            </a:r>
            <a:r>
              <a:rPr lang="en-US" sz="2400" dirty="0">
                <a:ea typeface="Verdana" panose="020B0604030504040204" pitchFamily="34" charset="0"/>
              </a:rPr>
              <a:t>" means any device or a group of interconnected or related devices, one or more of which, pursuant to a program, performs automatic processing of data;</a:t>
            </a:r>
          </a:p>
        </p:txBody>
      </p:sp>
    </p:spTree>
    <p:extLst>
      <p:ext uri="{BB962C8B-B14F-4D97-AF65-F5344CB8AC3E}">
        <p14:creationId xmlns:p14="http://schemas.microsoft.com/office/powerpoint/2010/main" val="6102752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latin typeface="+mn-lt"/>
              </a:rPr>
              <a:t>Misuse of Devices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US" dirty="0"/>
              <a:t>Substantive Provisions of the Budapest Convention (Part 1)</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6</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26563385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Misuse of devices</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2">
            <a:extLst>
              <a:ext uri="{FF2B5EF4-FFF2-40B4-BE49-F238E27FC236}">
                <a16:creationId xmlns:a16="http://schemas.microsoft.com/office/drawing/2014/main" id="{161E7CC5-C316-460E-9693-99EEBE53B6BA}"/>
              </a:ext>
            </a:extLst>
          </p:cNvPr>
          <p:cNvSpPr txBox="1">
            <a:spLocks/>
          </p:cNvSpPr>
          <p:nvPr/>
        </p:nvSpPr>
        <p:spPr>
          <a:xfrm>
            <a:off x="457200" y="1216922"/>
            <a:ext cx="8229600" cy="525385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Font typeface="Arial" panose="020B0604020202020204" pitchFamily="34" charset="0"/>
              <a:buNone/>
            </a:pPr>
            <a:endParaRPr lang="en-GB" altLang="sr-Latn-RS" sz="300" b="1" i="1" dirty="0">
              <a:cs typeface="Times New Roman" panose="02020603050405020304" pitchFamily="18" charset="0"/>
            </a:endParaRPr>
          </a:p>
          <a:p>
            <a:pPr algn="ctr" eaLnBrk="1" hangingPunct="1">
              <a:buFont typeface="Arial" panose="020B0604020202020204" pitchFamily="34" charset="0"/>
              <a:buNone/>
            </a:pPr>
            <a:r>
              <a:rPr lang="en-GB" altLang="sr-Latn-RS" b="1" i="1" dirty="0">
                <a:cs typeface="Times New Roman" panose="02020603050405020304" pitchFamily="18" charset="0"/>
              </a:rPr>
              <a:t>Misuse of Devices</a:t>
            </a:r>
          </a:p>
          <a:p>
            <a:pPr algn="ctr" eaLnBrk="1" hangingPunct="1">
              <a:buFont typeface="Arial" panose="020B0604020202020204" pitchFamily="34" charset="0"/>
              <a:buNone/>
            </a:pPr>
            <a:r>
              <a:rPr lang="en-GB" altLang="sr-Latn-RS" b="1" i="1" dirty="0">
                <a:cs typeface="Times New Roman" panose="02020603050405020304" pitchFamily="18" charset="0"/>
              </a:rPr>
              <a:t>(Article 6 – Budapest Convention)</a:t>
            </a:r>
          </a:p>
          <a:p>
            <a:pPr algn="ctr" eaLnBrk="1" hangingPunct="1">
              <a:buFont typeface="Arial" panose="020B0604020202020204" pitchFamily="34" charset="0"/>
              <a:buNone/>
            </a:pPr>
            <a:endParaRPr lang="en-GB" altLang="sr-Latn-RS" i="1" dirty="0">
              <a:cs typeface="Times New Roman" panose="02020603050405020304" pitchFamily="18" charset="0"/>
            </a:endParaRPr>
          </a:p>
          <a:p>
            <a:pPr algn="ctr" eaLnBrk="1" hangingPunct="1"/>
            <a:r>
              <a:rPr lang="en-GB" altLang="sr-Latn-RS" sz="2800" i="1" dirty="0">
                <a:cs typeface="Times New Roman" panose="02020603050405020304" pitchFamily="18" charset="0"/>
              </a:rPr>
              <a:t>Intentionally and without right</a:t>
            </a:r>
          </a:p>
          <a:p>
            <a:pPr algn="ctr" eaLnBrk="1" hangingPunct="1"/>
            <a:endParaRPr lang="en-GB" altLang="sr-Latn-RS" sz="2800" i="1" dirty="0">
              <a:cs typeface="Times New Roman" panose="02020603050405020304" pitchFamily="18" charset="0"/>
            </a:endParaRPr>
          </a:p>
          <a:p>
            <a:pPr algn="ctr" eaLnBrk="1" hangingPunct="1"/>
            <a:r>
              <a:rPr lang="en-GB" altLang="sr-Latn-RS" sz="2800" i="1" dirty="0">
                <a:cs typeface="Times New Roman" panose="02020603050405020304" pitchFamily="18" charset="0"/>
              </a:rPr>
              <a:t>To possess an item referred to in paragraphs (a)(1) or</a:t>
            </a:r>
            <a:r>
              <a:rPr lang="en-GB" altLang="sr-Latn-RS" sz="2800" b="1" i="1" dirty="0">
                <a:cs typeface="Times New Roman" panose="02020603050405020304" pitchFamily="18" charset="0"/>
              </a:rPr>
              <a:t> </a:t>
            </a:r>
            <a:r>
              <a:rPr lang="en-GB" altLang="sr-Latn-RS" sz="2800" i="1" dirty="0">
                <a:cs typeface="Times New Roman" panose="02020603050405020304" pitchFamily="18" charset="0"/>
              </a:rPr>
              <a:t>(2) above, with intent that it be used for the purpose of committing any of the offences established in Articles 2 – 5.</a:t>
            </a:r>
          </a:p>
        </p:txBody>
      </p:sp>
    </p:spTree>
    <p:extLst>
      <p:ext uri="{BB962C8B-B14F-4D97-AF65-F5344CB8AC3E}">
        <p14:creationId xmlns:p14="http://schemas.microsoft.com/office/powerpoint/2010/main" val="3733541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Misuse of devices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grpSp>
        <p:nvGrpSpPr>
          <p:cNvPr id="19" name="Group 18">
            <a:extLst>
              <a:ext uri="{FF2B5EF4-FFF2-40B4-BE49-F238E27FC236}">
                <a16:creationId xmlns:a16="http://schemas.microsoft.com/office/drawing/2014/main" id="{15650F3D-1B98-488B-8151-313DB25F5AB1}"/>
              </a:ext>
            </a:extLst>
          </p:cNvPr>
          <p:cNvGrpSpPr/>
          <p:nvPr/>
        </p:nvGrpSpPr>
        <p:grpSpPr>
          <a:xfrm>
            <a:off x="537210" y="1070836"/>
            <a:ext cx="8236443" cy="5323098"/>
            <a:chOff x="827095" y="0"/>
            <a:chExt cx="8316905" cy="5734058"/>
          </a:xfrm>
        </p:grpSpPr>
        <p:pic>
          <p:nvPicPr>
            <p:cNvPr id="20" name="Picture 4" descr="P0000959">
              <a:extLst>
                <a:ext uri="{FF2B5EF4-FFF2-40B4-BE49-F238E27FC236}">
                  <a16:creationId xmlns:a16="http://schemas.microsoft.com/office/drawing/2014/main" id="{B2F68D72-02E6-48B0-AED4-EF985785AB66}"/>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827095" y="188919"/>
              <a:ext cx="2828925" cy="333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9" descr="P0000963">
              <a:extLst>
                <a:ext uri="{FF2B5EF4-FFF2-40B4-BE49-F238E27FC236}">
                  <a16:creationId xmlns:a16="http://schemas.microsoft.com/office/drawing/2014/main" id="{46BFDEDC-9231-4162-ABB2-C5F9FAD2DBC3}"/>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105400" y="3070233"/>
              <a:ext cx="40386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1" descr="P0000964">
              <a:extLst>
                <a:ext uri="{FF2B5EF4-FFF2-40B4-BE49-F238E27FC236}">
                  <a16:creationId xmlns:a16="http://schemas.microsoft.com/office/drawing/2014/main" id="{1490C841-7007-459E-B0FA-1500FE3EE757}"/>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5043488" y="0"/>
              <a:ext cx="4100512" cy="288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Line 12">
              <a:extLst>
                <a:ext uri="{FF2B5EF4-FFF2-40B4-BE49-F238E27FC236}">
                  <a16:creationId xmlns:a16="http://schemas.microsoft.com/office/drawing/2014/main" id="{A6786DAA-00C1-4F7E-80FD-E9FE27416C71}"/>
                </a:ext>
              </a:extLst>
            </p:cNvPr>
            <p:cNvSpPr>
              <a:spLocks noChangeShapeType="1"/>
            </p:cNvSpPr>
            <p:nvPr/>
          </p:nvSpPr>
          <p:spPr bwMode="auto">
            <a:xfrm>
              <a:off x="1547819" y="1557343"/>
              <a:ext cx="4679951" cy="316706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4" name="Line 13">
              <a:extLst>
                <a:ext uri="{FF2B5EF4-FFF2-40B4-BE49-F238E27FC236}">
                  <a16:creationId xmlns:a16="http://schemas.microsoft.com/office/drawing/2014/main" id="{A7B83F3D-048B-486C-BF6F-21F8E812366D}"/>
                </a:ext>
              </a:extLst>
            </p:cNvPr>
            <p:cNvSpPr>
              <a:spLocks noChangeShapeType="1"/>
            </p:cNvSpPr>
            <p:nvPr/>
          </p:nvSpPr>
          <p:spPr bwMode="auto">
            <a:xfrm>
              <a:off x="2268543" y="836620"/>
              <a:ext cx="4513263" cy="12207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5" name="Oval 14">
              <a:extLst>
                <a:ext uri="{FF2B5EF4-FFF2-40B4-BE49-F238E27FC236}">
                  <a16:creationId xmlns:a16="http://schemas.microsoft.com/office/drawing/2014/main" id="{A0C2E50F-CAA5-4433-AC7C-CE612C7FA651}"/>
                </a:ext>
              </a:extLst>
            </p:cNvPr>
            <p:cNvSpPr>
              <a:spLocks noChangeArrowheads="1"/>
            </p:cNvSpPr>
            <p:nvPr/>
          </p:nvSpPr>
          <p:spPr bwMode="auto">
            <a:xfrm>
              <a:off x="6477000" y="1676400"/>
              <a:ext cx="914400" cy="8382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grpSp>
    </p:spTree>
    <p:extLst>
      <p:ext uri="{BB962C8B-B14F-4D97-AF65-F5344CB8AC3E}">
        <p14:creationId xmlns:p14="http://schemas.microsoft.com/office/powerpoint/2010/main" val="7348652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29234B7C-4772-4934-A7B8-CF377C394806}"/>
              </a:ext>
            </a:extLst>
          </p:cNvPr>
          <p:cNvGrpSpPr/>
          <p:nvPr/>
        </p:nvGrpSpPr>
        <p:grpSpPr>
          <a:xfrm>
            <a:off x="323528" y="1268760"/>
            <a:ext cx="12774614" cy="4939328"/>
            <a:chOff x="250825" y="61298"/>
            <a:chExt cx="12774614" cy="4939328"/>
          </a:xfrm>
        </p:grpSpPr>
        <p:graphicFrame>
          <p:nvGraphicFramePr>
            <p:cNvPr id="15" name="Object 2">
              <a:extLst>
                <a:ext uri="{FF2B5EF4-FFF2-40B4-BE49-F238E27FC236}">
                  <a16:creationId xmlns:a16="http://schemas.microsoft.com/office/drawing/2014/main" id="{72314CE8-39B4-4EC1-A47C-4B29628D3945}"/>
                </a:ext>
              </a:extLst>
            </p:cNvPr>
            <p:cNvGraphicFramePr>
              <a:graphicFrameLocks noChangeAspect="1"/>
            </p:cNvGraphicFramePr>
            <p:nvPr/>
          </p:nvGraphicFramePr>
          <p:xfrm>
            <a:off x="250825" y="107951"/>
            <a:ext cx="4343400" cy="2628900"/>
          </p:xfrm>
          <a:graphic>
            <a:graphicData uri="http://schemas.openxmlformats.org/presentationml/2006/ole">
              <mc:AlternateContent xmlns:mc="http://schemas.openxmlformats.org/markup-compatibility/2006">
                <mc:Choice xmlns:v="urn:schemas-microsoft-com:vml" Requires="v">
                  <p:oleObj spid="_x0000_s1066" r:id="rId4" imgW="2077239" imgH="1257858" progId="Word.Picture.8">
                    <p:embed/>
                  </p:oleObj>
                </mc:Choice>
                <mc:Fallback>
                  <p:oleObj r:id="rId4" imgW="2077239" imgH="1257858" progId="Word.Picture.8">
                    <p:embed/>
                    <p:pic>
                      <p:nvPicPr>
                        <p:cNvPr id="15" name="Object 2">
                          <a:extLst>
                            <a:ext uri="{FF2B5EF4-FFF2-40B4-BE49-F238E27FC236}">
                              <a16:creationId xmlns:a16="http://schemas.microsoft.com/office/drawing/2014/main" id="{72314CE8-39B4-4EC1-A47C-4B29628D394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25" y="107951"/>
                          <a:ext cx="43434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3">
              <a:extLst>
                <a:ext uri="{FF2B5EF4-FFF2-40B4-BE49-F238E27FC236}">
                  <a16:creationId xmlns:a16="http://schemas.microsoft.com/office/drawing/2014/main" id="{00498185-0DE7-4258-A868-56E3599792C5}"/>
                </a:ext>
              </a:extLst>
            </p:cNvPr>
            <p:cNvSpPr>
              <a:spLocks noChangeArrowheads="1"/>
            </p:cNvSpPr>
            <p:nvPr/>
          </p:nvSpPr>
          <p:spPr bwMode="auto">
            <a:xfrm>
              <a:off x="3748088" y="28575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17" name="Picture 4" descr="P0000951">
              <a:extLst>
                <a:ext uri="{FF2B5EF4-FFF2-40B4-BE49-F238E27FC236}">
                  <a16:creationId xmlns:a16="http://schemas.microsoft.com/office/drawing/2014/main" id="{8480B34E-D04F-4BD1-B3F9-340A84F70DE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9182" y="1485900"/>
              <a:ext cx="16478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a:extLst>
                <a:ext uri="{FF2B5EF4-FFF2-40B4-BE49-F238E27FC236}">
                  <a16:creationId xmlns:a16="http://schemas.microsoft.com/office/drawing/2014/main" id="{E0533C89-1DB6-42A5-A971-9218C06D19D6}"/>
                </a:ext>
              </a:extLst>
            </p:cNvPr>
            <p:cNvSpPr>
              <a:spLocks noChangeArrowheads="1"/>
            </p:cNvSpPr>
            <p:nvPr/>
          </p:nvSpPr>
          <p:spPr bwMode="auto">
            <a:xfrm>
              <a:off x="3752851" y="28479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26" name="Picture 6" descr="P0000957">
              <a:extLst>
                <a:ext uri="{FF2B5EF4-FFF2-40B4-BE49-F238E27FC236}">
                  <a16:creationId xmlns:a16="http://schemas.microsoft.com/office/drawing/2014/main" id="{B6AF8B6D-1542-44A8-9F51-F0B8D4CE947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38701" y="107954"/>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7">
              <a:extLst>
                <a:ext uri="{FF2B5EF4-FFF2-40B4-BE49-F238E27FC236}">
                  <a16:creationId xmlns:a16="http://schemas.microsoft.com/office/drawing/2014/main" id="{68B15E5B-4783-4E38-BF36-094E34C0BF85}"/>
                </a:ext>
              </a:extLst>
            </p:cNvPr>
            <p:cNvSpPr>
              <a:spLocks noChangeArrowheads="1"/>
            </p:cNvSpPr>
            <p:nvPr/>
          </p:nvSpPr>
          <p:spPr bwMode="auto">
            <a:xfrm>
              <a:off x="685800" y="22098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sp>
          <p:nvSpPr>
            <p:cNvPr id="28" name="Rectangle 8">
              <a:extLst>
                <a:ext uri="{FF2B5EF4-FFF2-40B4-BE49-F238E27FC236}">
                  <a16:creationId xmlns:a16="http://schemas.microsoft.com/office/drawing/2014/main" id="{9EF31ACB-689D-404B-BE2D-C55DFC7A901C}"/>
                </a:ext>
              </a:extLst>
            </p:cNvPr>
            <p:cNvSpPr>
              <a:spLocks noChangeArrowheads="1"/>
            </p:cNvSpPr>
            <p:nvPr/>
          </p:nvSpPr>
          <p:spPr bwMode="auto">
            <a:xfrm>
              <a:off x="3319463" y="27717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29" name="Picture 9" descr="P0000966">
              <a:extLst>
                <a:ext uri="{FF2B5EF4-FFF2-40B4-BE49-F238E27FC236}">
                  <a16:creationId xmlns:a16="http://schemas.microsoft.com/office/drawing/2014/main" id="{A7F42DA5-FAC1-48A8-8996-2757FDB2C11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826" y="2847975"/>
              <a:ext cx="285750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10">
              <a:extLst>
                <a:ext uri="{FF2B5EF4-FFF2-40B4-BE49-F238E27FC236}">
                  <a16:creationId xmlns:a16="http://schemas.microsoft.com/office/drawing/2014/main" id="{2DDF2484-A5B6-40D0-8642-1D82D762B73A}"/>
                </a:ext>
              </a:extLst>
            </p:cNvPr>
            <p:cNvSpPr>
              <a:spLocks noChangeArrowheads="1"/>
            </p:cNvSpPr>
            <p:nvPr/>
          </p:nvSpPr>
          <p:spPr bwMode="auto">
            <a:xfrm>
              <a:off x="3338513" y="2905133"/>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31" name="Picture 11" descr="P0000956">
              <a:extLst>
                <a:ext uri="{FF2B5EF4-FFF2-40B4-BE49-F238E27FC236}">
                  <a16:creationId xmlns:a16="http://schemas.microsoft.com/office/drawing/2014/main" id="{DC05720C-E993-4902-AFEB-20F2B8CC39C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30643" y="2905126"/>
              <a:ext cx="4933951"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12">
              <a:extLst>
                <a:ext uri="{FF2B5EF4-FFF2-40B4-BE49-F238E27FC236}">
                  <a16:creationId xmlns:a16="http://schemas.microsoft.com/office/drawing/2014/main" id="{9753EDD0-9D30-4FBB-B8AB-09F10A678F92}"/>
                </a:ext>
              </a:extLst>
            </p:cNvPr>
            <p:cNvSpPr>
              <a:spLocks noChangeArrowheads="1"/>
            </p:cNvSpPr>
            <p:nvPr/>
          </p:nvSpPr>
          <p:spPr bwMode="auto">
            <a:xfrm>
              <a:off x="3881439" y="26289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33" name="Picture 13" descr="P0000945">
              <a:extLst>
                <a:ext uri="{FF2B5EF4-FFF2-40B4-BE49-F238E27FC236}">
                  <a16:creationId xmlns:a16="http://schemas.microsoft.com/office/drawing/2014/main" id="{2E2A16B2-D130-4094-9D80-4EA421F9F13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659570" y="107951"/>
              <a:ext cx="21050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Oval 14">
              <a:extLst>
                <a:ext uri="{FF2B5EF4-FFF2-40B4-BE49-F238E27FC236}">
                  <a16:creationId xmlns:a16="http://schemas.microsoft.com/office/drawing/2014/main" id="{495F9791-D9B4-41E4-B5DE-2DBE0B7F1E09}"/>
                </a:ext>
              </a:extLst>
            </p:cNvPr>
            <p:cNvSpPr>
              <a:spLocks noChangeArrowheads="1"/>
            </p:cNvSpPr>
            <p:nvPr/>
          </p:nvSpPr>
          <p:spPr bwMode="auto">
            <a:xfrm>
              <a:off x="5076825" y="4043363"/>
              <a:ext cx="457200" cy="6096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solidFill>
                  <a:srgbClr val="FF0000"/>
                </a:solidFill>
                <a:latin typeface="Trebuchet MS" panose="020B0603020202020204" pitchFamily="34" charset="0"/>
              </a:endParaRPr>
            </a:p>
          </p:txBody>
        </p:sp>
        <p:graphicFrame>
          <p:nvGraphicFramePr>
            <p:cNvPr id="35" name="Object 2">
              <a:extLst>
                <a:ext uri="{FF2B5EF4-FFF2-40B4-BE49-F238E27FC236}">
                  <a16:creationId xmlns:a16="http://schemas.microsoft.com/office/drawing/2014/main" id="{B5B3ED8E-B337-4E44-B421-8B62150340CD}"/>
                </a:ext>
              </a:extLst>
            </p:cNvPr>
            <p:cNvGraphicFramePr>
              <a:graphicFrameLocks noChangeAspect="1"/>
            </p:cNvGraphicFramePr>
            <p:nvPr/>
          </p:nvGraphicFramePr>
          <p:xfrm>
            <a:off x="250825" y="61298"/>
            <a:ext cx="4343400" cy="2628900"/>
          </p:xfrm>
          <a:graphic>
            <a:graphicData uri="http://schemas.openxmlformats.org/presentationml/2006/ole">
              <mc:AlternateContent xmlns:mc="http://schemas.openxmlformats.org/markup-compatibility/2006">
                <mc:Choice xmlns:v="urn:schemas-microsoft-com:vml" Requires="v">
                  <p:oleObj spid="_x0000_s1067" r:id="rId4" imgW="2077239" imgH="1257858" progId="Word.Picture.8">
                    <p:embed/>
                  </p:oleObj>
                </mc:Choice>
                <mc:Fallback>
                  <p:oleObj r:id="rId4" imgW="2077239" imgH="1257858" progId="Word.Picture.8">
                    <p:embed/>
                    <p:pic>
                      <p:nvPicPr>
                        <p:cNvPr id="35" name="Object 2">
                          <a:extLst>
                            <a:ext uri="{FF2B5EF4-FFF2-40B4-BE49-F238E27FC236}">
                              <a16:creationId xmlns:a16="http://schemas.microsoft.com/office/drawing/2014/main" id="{B5B3ED8E-B337-4E44-B421-8B62150340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25" y="61298"/>
                          <a:ext cx="43434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6" name="Picture 6" descr="P0000957">
              <a:extLst>
                <a:ext uri="{FF2B5EF4-FFF2-40B4-BE49-F238E27FC236}">
                  <a16:creationId xmlns:a16="http://schemas.microsoft.com/office/drawing/2014/main" id="{3C1315CA-39D6-42CD-A53F-A88FB6A5E37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38701" y="61301"/>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Misuse of devices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4225990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2" descr="Picture 029.jpg">
            <a:extLst>
              <a:ext uri="{FF2B5EF4-FFF2-40B4-BE49-F238E27FC236}">
                <a16:creationId xmlns:a16="http://schemas.microsoft.com/office/drawing/2014/main" id="{3AEA52F6-E489-44A0-A171-F24D8B2604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104059"/>
            <a:ext cx="3615865" cy="543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fbeelding 1" descr="Picture 015.jpg">
            <a:extLst>
              <a:ext uri="{FF2B5EF4-FFF2-40B4-BE49-F238E27FC236}">
                <a16:creationId xmlns:a16="http://schemas.microsoft.com/office/drawing/2014/main" id="{F57C528F-CB25-488F-8B6C-B493E5969C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1104059"/>
            <a:ext cx="3598108" cy="540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Misuse of devices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0579861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2" descr="Picture 007.jpg">
            <a:extLst>
              <a:ext uri="{FF2B5EF4-FFF2-40B4-BE49-F238E27FC236}">
                <a16:creationId xmlns:a16="http://schemas.microsoft.com/office/drawing/2014/main" id="{33C80F4D-8B0D-4469-99F2-383FF75A1A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6291" y="1145405"/>
            <a:ext cx="4180205" cy="278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fbeelding 3" descr="Picture 013.jpg">
            <a:extLst>
              <a:ext uri="{FF2B5EF4-FFF2-40B4-BE49-F238E27FC236}">
                <a16:creationId xmlns:a16="http://schemas.microsoft.com/office/drawing/2014/main" id="{A8D4BE42-62BE-49F4-A2D6-0B0DEED1F9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7272" y="4056670"/>
            <a:ext cx="3718242" cy="247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1" descr="Picture 028.jpg">
            <a:extLst>
              <a:ext uri="{FF2B5EF4-FFF2-40B4-BE49-F238E27FC236}">
                <a16:creationId xmlns:a16="http://schemas.microsoft.com/office/drawing/2014/main" id="{C500E79E-B57C-4C71-9AF0-AE00468B5D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473" y="1117313"/>
            <a:ext cx="3600742" cy="541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Misuse of devices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5704397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3B90A4-FEBB-48DD-9393-1E246AD3D4CF}"/>
              </a:ext>
            </a:extLst>
          </p:cNvPr>
          <p:cNvPicPr>
            <a:picLocks noChangeAspect="1"/>
          </p:cNvPicPr>
          <p:nvPr/>
        </p:nvPicPr>
        <p:blipFill>
          <a:blip r:embed="rId3"/>
          <a:stretch>
            <a:fillRect/>
          </a:stretch>
        </p:blipFill>
        <p:spPr>
          <a:xfrm>
            <a:off x="0" y="1412776"/>
            <a:ext cx="9144000" cy="4549283"/>
          </a:xfrm>
          <a:prstGeom prst="rect">
            <a:avLst/>
          </a:prstGeom>
        </p:spPr>
      </p:pic>
      <p:sp>
        <p:nvSpPr>
          <p:cNvPr id="9"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Misuse of devices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2556458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DF05D8A-601B-42B6-84EF-1EE111CA1C51}"/>
              </a:ext>
            </a:extLst>
          </p:cNvPr>
          <p:cNvPicPr>
            <a:picLocks noChangeAspect="1"/>
          </p:cNvPicPr>
          <p:nvPr/>
        </p:nvPicPr>
        <p:blipFill>
          <a:blip r:embed="rId3"/>
          <a:stretch>
            <a:fillRect/>
          </a:stretch>
        </p:blipFill>
        <p:spPr>
          <a:xfrm>
            <a:off x="1558502" y="1052117"/>
            <a:ext cx="6026996" cy="5442102"/>
          </a:xfrm>
          <a:prstGeom prst="rect">
            <a:avLst/>
          </a:prstGeom>
        </p:spPr>
      </p:pic>
      <p:sp>
        <p:nvSpPr>
          <p:cNvPr id="7"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Misuse of devices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7168957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270001"/>
            <a:ext cx="4435544" cy="4770537"/>
          </a:xfrm>
          <a:prstGeom prst="rect">
            <a:avLst/>
          </a:prstGeom>
        </p:spPr>
        <p:txBody>
          <a:bodyPr wrap="square">
            <a:spAutoFit/>
          </a:bodyPr>
          <a:lstStyle/>
          <a:p>
            <a:pPr algn="just"/>
            <a:r>
              <a:rPr lang="en-US" sz="1600" dirty="0"/>
              <a:t>Each Party shall adopt such legislative and other measures as may be necessary to establish as criminal offences under its domestic law, when committed intentionally and without right: </a:t>
            </a:r>
          </a:p>
          <a:p>
            <a:pPr marL="342900" indent="-342900" algn="just">
              <a:buFont typeface="+mj-lt"/>
              <a:buAutoNum type="alphaLcPeriod"/>
            </a:pPr>
            <a:r>
              <a:rPr lang="en-US" sz="1600" dirty="0"/>
              <a:t>the </a:t>
            </a:r>
            <a:r>
              <a:rPr lang="en-US" sz="1600" b="1" dirty="0">
                <a:solidFill>
                  <a:srgbClr val="C00000"/>
                </a:solidFill>
              </a:rPr>
              <a:t>production</a:t>
            </a:r>
            <a:r>
              <a:rPr lang="en-US" sz="1600" dirty="0"/>
              <a:t>, </a:t>
            </a:r>
            <a:r>
              <a:rPr lang="en-US" sz="1600" b="1" dirty="0">
                <a:solidFill>
                  <a:srgbClr val="C00000"/>
                </a:solidFill>
              </a:rPr>
              <a:t>sale</a:t>
            </a:r>
            <a:r>
              <a:rPr lang="en-US" sz="1600" dirty="0"/>
              <a:t>, </a:t>
            </a:r>
            <a:r>
              <a:rPr lang="en-US" sz="1600" b="1" dirty="0">
                <a:solidFill>
                  <a:srgbClr val="C00000"/>
                </a:solidFill>
              </a:rPr>
              <a:t>procurement</a:t>
            </a:r>
            <a:r>
              <a:rPr lang="en-US" sz="1600" dirty="0"/>
              <a:t> </a:t>
            </a:r>
            <a:r>
              <a:rPr lang="en-US" sz="1600" b="1" dirty="0">
                <a:solidFill>
                  <a:srgbClr val="C00000"/>
                </a:solidFill>
              </a:rPr>
              <a:t>for</a:t>
            </a:r>
            <a:r>
              <a:rPr lang="en-US" sz="1600" dirty="0">
                <a:solidFill>
                  <a:srgbClr val="C00000"/>
                </a:solidFill>
              </a:rPr>
              <a:t> </a:t>
            </a:r>
            <a:r>
              <a:rPr lang="en-US" sz="1600" b="1" dirty="0">
                <a:solidFill>
                  <a:srgbClr val="C00000"/>
                </a:solidFill>
              </a:rPr>
              <a:t>use</a:t>
            </a:r>
            <a:r>
              <a:rPr lang="en-US" sz="1600" dirty="0"/>
              <a:t>, </a:t>
            </a:r>
            <a:r>
              <a:rPr lang="en-US" sz="1600" b="1" dirty="0">
                <a:solidFill>
                  <a:srgbClr val="C00000"/>
                </a:solidFill>
              </a:rPr>
              <a:t>import</a:t>
            </a:r>
            <a:r>
              <a:rPr lang="en-US" sz="1600" dirty="0"/>
              <a:t>, </a:t>
            </a:r>
            <a:r>
              <a:rPr lang="en-US" sz="1600" b="1" dirty="0">
                <a:solidFill>
                  <a:srgbClr val="C00000"/>
                </a:solidFill>
              </a:rPr>
              <a:t>distribution</a:t>
            </a:r>
            <a:r>
              <a:rPr lang="en-US" sz="1600" dirty="0"/>
              <a:t> or otherwise </a:t>
            </a:r>
            <a:r>
              <a:rPr lang="en-US" sz="1600" b="1" dirty="0">
                <a:solidFill>
                  <a:srgbClr val="C00000"/>
                </a:solidFill>
              </a:rPr>
              <a:t>making</a:t>
            </a:r>
            <a:r>
              <a:rPr lang="en-US" sz="1600" b="1" dirty="0">
                <a:solidFill>
                  <a:srgbClr val="FF0000"/>
                </a:solidFill>
              </a:rPr>
              <a:t> </a:t>
            </a:r>
            <a:r>
              <a:rPr lang="en-US" sz="1600" b="1" dirty="0">
                <a:solidFill>
                  <a:srgbClr val="C00000"/>
                </a:solidFill>
              </a:rPr>
              <a:t>available</a:t>
            </a:r>
            <a:r>
              <a:rPr lang="en-US" sz="1600" b="1" dirty="0">
                <a:solidFill>
                  <a:srgbClr val="FF0000"/>
                </a:solidFill>
              </a:rPr>
              <a:t> </a:t>
            </a:r>
            <a:r>
              <a:rPr lang="en-US" sz="1600" b="1" dirty="0">
                <a:solidFill>
                  <a:srgbClr val="C00000"/>
                </a:solidFill>
              </a:rPr>
              <a:t>of</a:t>
            </a:r>
            <a:r>
              <a:rPr lang="en-US" sz="1600" dirty="0"/>
              <a:t>: </a:t>
            </a:r>
          </a:p>
          <a:p>
            <a:pPr marL="857250" lvl="1" indent="-400050" algn="just">
              <a:buFont typeface="+mj-lt"/>
              <a:buAutoNum type="romanLcPeriod"/>
            </a:pPr>
            <a:r>
              <a:rPr lang="en-US" sz="1600" dirty="0"/>
              <a:t>a device, including a computer program, designed or adapted primarily for the purpose of committing any of the offences established in accordance with Articles 2 through 5; </a:t>
            </a:r>
          </a:p>
          <a:p>
            <a:pPr marL="857250" lvl="1" indent="-400050" algn="just">
              <a:buFont typeface="+mj-lt"/>
              <a:buAutoNum type="romanLcPeriod"/>
            </a:pPr>
            <a:r>
              <a:rPr lang="en-US" sz="1600" dirty="0"/>
              <a:t>a computer password, access code, or similar data by which the whole or any part of a computer system is capable of being accessed, with intent that it be used for the purpose of committing any of the offences established in Articles 2 through 5; and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4124206"/>
          </a:xfrm>
          <a:prstGeom prst="rect">
            <a:avLst/>
          </a:prstGeom>
        </p:spPr>
        <p:txBody>
          <a:bodyPr wrap="square">
            <a:spAutoFit/>
          </a:bodyPr>
          <a:lstStyle/>
          <a:p>
            <a:pPr marL="342900" indent="-342900" algn="just">
              <a:buFont typeface="Arial" panose="020B0604020202020204" pitchFamily="34" charset="0"/>
              <a:buChar char="•"/>
            </a:pPr>
            <a:r>
              <a:rPr lang="en-US" sz="2200" dirty="0" err="1"/>
              <a:t>Criminalisation</a:t>
            </a:r>
            <a:r>
              <a:rPr lang="en-US" sz="2200" dirty="0"/>
              <a:t> of: </a:t>
            </a:r>
          </a:p>
          <a:p>
            <a:pPr marL="800100" lvl="1" indent="-342900" algn="just">
              <a:buFont typeface="Calibri Light" panose="020F0302020204030204" pitchFamily="34" charset="0"/>
              <a:buChar char="‐"/>
            </a:pPr>
            <a:r>
              <a:rPr lang="en-US" sz="2000" dirty="0"/>
              <a:t>Production</a:t>
            </a:r>
          </a:p>
          <a:p>
            <a:pPr marL="800100" lvl="1" indent="-342900" algn="just">
              <a:buFont typeface="Calibri Light" panose="020F0302020204030204" pitchFamily="34" charset="0"/>
              <a:buChar char="‐"/>
            </a:pPr>
            <a:r>
              <a:rPr lang="en-US" sz="2000" dirty="0"/>
              <a:t>Sale</a:t>
            </a:r>
          </a:p>
          <a:p>
            <a:pPr marL="800100" lvl="1" indent="-342900" algn="just">
              <a:buFont typeface="Calibri Light" panose="020F0302020204030204" pitchFamily="34" charset="0"/>
              <a:buChar char="‐"/>
            </a:pPr>
            <a:r>
              <a:rPr lang="en-US" sz="2000" dirty="0"/>
              <a:t>Procurement for use</a:t>
            </a:r>
          </a:p>
          <a:p>
            <a:pPr marL="800100" lvl="1" indent="-342900" algn="just">
              <a:buFont typeface="Calibri Light" panose="020F0302020204030204" pitchFamily="34" charset="0"/>
              <a:buChar char="‐"/>
            </a:pPr>
            <a:r>
              <a:rPr lang="en-US" sz="2000" dirty="0"/>
              <a:t>Import</a:t>
            </a:r>
          </a:p>
          <a:p>
            <a:pPr marL="800100" lvl="1" indent="-342900" algn="just">
              <a:buFont typeface="Calibri Light" panose="020F0302020204030204" pitchFamily="34" charset="0"/>
              <a:buChar char="‐"/>
            </a:pPr>
            <a:r>
              <a:rPr lang="en-US" sz="2000" dirty="0"/>
              <a:t>Distribution (active act of forwarding to others)</a:t>
            </a:r>
          </a:p>
          <a:p>
            <a:pPr marL="800100" lvl="1" indent="-342900" algn="just">
              <a:buFont typeface="Calibri Light" panose="020F0302020204030204" pitchFamily="34" charset="0"/>
              <a:buChar char="‐"/>
            </a:pPr>
            <a:r>
              <a:rPr lang="en-US" sz="2000" dirty="0"/>
              <a:t>Making available of (placing for the use of others, and includes creation or compilation of online hyperlinks in order to facilitate access to such devices/ passwords)</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Misuse of devices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5811040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Computer data</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
        <p:nvSpPr>
          <p:cNvPr id="2" name="Rectangle 1">
            <a:extLst>
              <a:ext uri="{FF2B5EF4-FFF2-40B4-BE49-F238E27FC236}">
                <a16:creationId xmlns:a16="http://schemas.microsoft.com/office/drawing/2014/main" id="{0F998D42-3E41-48B1-892B-F108108468D9}"/>
              </a:ext>
            </a:extLst>
          </p:cNvPr>
          <p:cNvSpPr/>
          <p:nvPr/>
        </p:nvSpPr>
        <p:spPr>
          <a:xfrm>
            <a:off x="4410308" y="1463277"/>
            <a:ext cx="4518735" cy="4524315"/>
          </a:xfrm>
          <a:prstGeom prst="rect">
            <a:avLst/>
          </a:prstGeom>
        </p:spPr>
        <p:txBody>
          <a:bodyPr wrap="square">
            <a:spAutoFit/>
          </a:bodyPr>
          <a:lstStyle/>
          <a:p>
            <a:pPr algn="just"/>
            <a:r>
              <a:rPr lang="en-US" sz="2400" dirty="0">
                <a:ea typeface="Verdana" panose="020B0604030504040204" pitchFamily="34" charset="0"/>
              </a:rPr>
              <a:t>Computer data is any data that is in a form that can be directly processed by a computer system</a:t>
            </a:r>
          </a:p>
          <a:p>
            <a:pPr marL="342900" indent="-342900" algn="just">
              <a:buFont typeface="Wingdings" pitchFamily="2" charset="2"/>
              <a:buChar char="Ø"/>
            </a:pPr>
            <a:endParaRPr lang="en-US" sz="2400" dirty="0">
              <a:ea typeface="Verdana" panose="020B0604030504040204" pitchFamily="34" charset="0"/>
            </a:endParaRPr>
          </a:p>
          <a:p>
            <a:pPr algn="just"/>
            <a:r>
              <a:rPr lang="en-US" sz="2400" dirty="0">
                <a:ea typeface="Verdana" panose="020B0604030504040204" pitchFamily="34" charset="0"/>
              </a:rPr>
              <a:t>Computer data that can be automatically processed may be the target of the criminal offences defined in the Budapest Convention or the object of the application of the investigative measures defined by the Budapest Convention </a:t>
            </a:r>
          </a:p>
        </p:txBody>
      </p:sp>
      <p:sp>
        <p:nvSpPr>
          <p:cNvPr id="3" name="Rectangle 2">
            <a:extLst>
              <a:ext uri="{FF2B5EF4-FFF2-40B4-BE49-F238E27FC236}">
                <a16:creationId xmlns:a16="http://schemas.microsoft.com/office/drawing/2014/main" id="{22B23B8C-EBB4-4825-AB22-2544600253B2}"/>
              </a:ext>
            </a:extLst>
          </p:cNvPr>
          <p:cNvSpPr/>
          <p:nvPr/>
        </p:nvSpPr>
        <p:spPr>
          <a:xfrm>
            <a:off x="214957" y="1463499"/>
            <a:ext cx="3986074" cy="3046988"/>
          </a:xfrm>
          <a:prstGeom prst="rect">
            <a:avLst/>
          </a:prstGeom>
        </p:spPr>
        <p:txBody>
          <a:bodyPr wrap="square">
            <a:spAutoFit/>
          </a:bodyPr>
          <a:lstStyle/>
          <a:p>
            <a:pPr algn="just"/>
            <a:r>
              <a:rPr lang="en-US" sz="2400" dirty="0">
                <a:ea typeface="Verdana" panose="020B0604030504040204" pitchFamily="34" charset="0"/>
              </a:rPr>
              <a:t>"</a:t>
            </a:r>
            <a:r>
              <a:rPr lang="en-US" sz="2400" b="1" dirty="0">
                <a:ea typeface="Verdana" panose="020B0604030504040204" pitchFamily="34" charset="0"/>
              </a:rPr>
              <a:t>computer data</a:t>
            </a:r>
            <a:r>
              <a:rPr lang="en-US" sz="2400" dirty="0">
                <a:ea typeface="Verdana" panose="020B0604030504040204" pitchFamily="34" charset="0"/>
              </a:rPr>
              <a:t>" means any representation of facts, information or concepts in a form suitable for processing in a computer system, including a program suitable to cause a computer system to perform a function;</a:t>
            </a:r>
          </a:p>
        </p:txBody>
      </p:sp>
    </p:spTree>
    <p:extLst>
      <p:ext uri="{BB962C8B-B14F-4D97-AF65-F5344CB8AC3E}">
        <p14:creationId xmlns:p14="http://schemas.microsoft.com/office/powerpoint/2010/main" val="347379257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509200"/>
          </a:xfrm>
          <a:prstGeom prst="rect">
            <a:avLst/>
          </a:prstGeom>
        </p:spPr>
        <p:txBody>
          <a:bodyPr wrap="square">
            <a:spAutoFit/>
          </a:bodyPr>
          <a:lstStyle/>
          <a:p>
            <a:pPr algn="just"/>
            <a:r>
              <a:rPr lang="en-US" sz="1600" dirty="0"/>
              <a:t>Each Party shall adopt such legislative and other measures as may be necessary to establish as criminal offences under its domestic law, when committed intentionally and without right: </a:t>
            </a:r>
          </a:p>
          <a:p>
            <a:pPr marL="342900" indent="-342900" algn="just">
              <a:buFont typeface="+mj-lt"/>
              <a:buAutoNum type="alphaLcPeriod"/>
            </a:pPr>
            <a:r>
              <a:rPr lang="en-US" sz="1600" dirty="0"/>
              <a:t>the production, sale, procurement for use, import, distribution or otherwise making available of: </a:t>
            </a:r>
          </a:p>
          <a:p>
            <a:pPr marL="857250" lvl="1" indent="-400050" algn="just">
              <a:buFont typeface="+mj-lt"/>
              <a:buAutoNum type="romanLcPeriod"/>
            </a:pPr>
            <a:r>
              <a:rPr lang="en-US" sz="1600" dirty="0"/>
              <a:t>a </a:t>
            </a:r>
            <a:r>
              <a:rPr lang="en-US" sz="1600" b="1" dirty="0">
                <a:solidFill>
                  <a:srgbClr val="C00000"/>
                </a:solidFill>
              </a:rPr>
              <a:t>device</a:t>
            </a:r>
            <a:r>
              <a:rPr lang="en-US" sz="1600" dirty="0"/>
              <a:t>, including a </a:t>
            </a:r>
            <a:r>
              <a:rPr lang="en-US" sz="1600" b="1" dirty="0">
                <a:solidFill>
                  <a:srgbClr val="C00000"/>
                </a:solidFill>
              </a:rPr>
              <a:t>computer</a:t>
            </a:r>
            <a:r>
              <a:rPr lang="en-US" sz="1600" b="1" dirty="0">
                <a:solidFill>
                  <a:srgbClr val="FF0000"/>
                </a:solidFill>
              </a:rPr>
              <a:t> </a:t>
            </a:r>
            <a:r>
              <a:rPr lang="en-US" sz="1600" b="1" dirty="0">
                <a:solidFill>
                  <a:srgbClr val="C00000"/>
                </a:solidFill>
              </a:rPr>
              <a:t>program</a:t>
            </a:r>
            <a:r>
              <a:rPr lang="en-US" sz="1600" dirty="0"/>
              <a:t>, designed or adapted primarily for the purpose of committing any of the offences established in accordance with Articles 2 through 5; </a:t>
            </a:r>
          </a:p>
          <a:p>
            <a:pPr marL="857250" lvl="1" indent="-400050" algn="just">
              <a:buFont typeface="+mj-lt"/>
              <a:buAutoNum type="romanLcPeriod"/>
            </a:pPr>
            <a:r>
              <a:rPr lang="en-US" sz="1600" dirty="0"/>
              <a:t>a computer password, access code, or similar data by which the whole or any part of a computer system is capable of being accessed, with intent that it be used for the purpose of committing any of the offences established in Articles 2 through 5; and </a:t>
            </a:r>
          </a:p>
        </p:txBody>
      </p:sp>
      <p:sp>
        <p:nvSpPr>
          <p:cNvPr id="6" name="Rectangle 5">
            <a:extLst>
              <a:ext uri="{FF2B5EF4-FFF2-40B4-BE49-F238E27FC236}">
                <a16:creationId xmlns:a16="http://schemas.microsoft.com/office/drawing/2014/main" id="{524B6456-681F-2F44-A01A-AD3514E81BD2}"/>
              </a:ext>
            </a:extLst>
          </p:cNvPr>
          <p:cNvSpPr/>
          <p:nvPr/>
        </p:nvSpPr>
        <p:spPr>
          <a:xfrm>
            <a:off x="4377969" y="1163678"/>
            <a:ext cx="4545034" cy="1938992"/>
          </a:xfrm>
          <a:prstGeom prst="rect">
            <a:avLst/>
          </a:prstGeom>
        </p:spPr>
        <p:txBody>
          <a:bodyPr wrap="square">
            <a:spAutoFit/>
          </a:bodyPr>
          <a:lstStyle/>
          <a:p>
            <a:pPr marL="342900" indent="-342900" algn="just">
              <a:buFont typeface="Arial" panose="020B0604020202020204" pitchFamily="34" charset="0"/>
              <a:buChar char="•"/>
            </a:pPr>
            <a:r>
              <a:rPr lang="en-US" sz="2000" dirty="0"/>
              <a:t>The scope of this offence relates to devices and computer programs</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It would include virus programs and programs designed or adapted to gain access to computer systems</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Misuse of devices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699813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509200"/>
          </a:xfrm>
          <a:prstGeom prst="rect">
            <a:avLst/>
          </a:prstGeom>
        </p:spPr>
        <p:txBody>
          <a:bodyPr wrap="square">
            <a:spAutoFit/>
          </a:bodyPr>
          <a:lstStyle/>
          <a:p>
            <a:pPr algn="just"/>
            <a:r>
              <a:rPr lang="en-US" sz="1600" dirty="0"/>
              <a:t>Each Party shall adopt such legislative and other measures as may be necessary to establish as criminal offences under its domestic law, when committed intentionally and without right: </a:t>
            </a:r>
          </a:p>
          <a:p>
            <a:pPr marL="342900" indent="-342900" algn="just">
              <a:buFont typeface="+mj-lt"/>
              <a:buAutoNum type="alphaLcPeriod"/>
            </a:pPr>
            <a:r>
              <a:rPr lang="en-US" sz="1600" dirty="0"/>
              <a:t>the production, sale, procurement for use, import, distribution or otherwise making available of: </a:t>
            </a:r>
          </a:p>
          <a:p>
            <a:pPr marL="857250" lvl="1" indent="-400050" algn="just">
              <a:buFont typeface="+mj-lt"/>
              <a:buAutoNum type="romanLcPeriod"/>
            </a:pPr>
            <a:r>
              <a:rPr lang="en-US" sz="1600" dirty="0"/>
              <a:t>a device, including a computer program, </a:t>
            </a:r>
            <a:r>
              <a:rPr lang="en-US" sz="1600" b="1" dirty="0">
                <a:solidFill>
                  <a:srgbClr val="C00000"/>
                </a:solidFill>
              </a:rPr>
              <a:t>designed or adapted primarily </a:t>
            </a:r>
            <a:r>
              <a:rPr lang="en-US" sz="1600" dirty="0"/>
              <a:t>for the purpose of committing any of the offences established in accordance with Articles 2 through 5; </a:t>
            </a:r>
          </a:p>
          <a:p>
            <a:pPr marL="857250" lvl="1" indent="-400050" algn="just">
              <a:buFont typeface="+mj-lt"/>
              <a:buAutoNum type="romanLcPeriod"/>
            </a:pPr>
            <a:r>
              <a:rPr lang="en-US" sz="1600" dirty="0"/>
              <a:t>a computer password, access code, or similar data by which the whole or any part of a computer system is capable of being accessed, with intent that it be used for the purpose of committing any of the offences established in Articles 2 through 5; and </a:t>
            </a:r>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5078313"/>
          </a:xfrm>
          <a:prstGeom prst="rect">
            <a:avLst/>
          </a:prstGeom>
        </p:spPr>
        <p:txBody>
          <a:bodyPr wrap="square">
            <a:spAutoFit/>
          </a:bodyPr>
          <a:lstStyle/>
          <a:p>
            <a:pPr marL="285750" indent="-285750" algn="just">
              <a:buFont typeface="Arial" panose="020B0604020202020204" pitchFamily="34" charset="0"/>
              <a:buChar char="•"/>
            </a:pPr>
            <a:r>
              <a:rPr lang="en-US" sz="2000" dirty="0"/>
              <a:t>Budapest Convention requires that device be designed or adapted primarily (but not solely) for the commission of an offence corresponding to an offence under Article 2-5 </a:t>
            </a:r>
          </a:p>
          <a:p>
            <a:pPr marL="285750" indent="-285750" algn="just">
              <a:buFont typeface="Arial" panose="020B0604020202020204" pitchFamily="34" charset="0"/>
              <a:buChar char="•"/>
            </a:pPr>
            <a:endParaRPr lang="en-US" sz="2000" dirty="0"/>
          </a:p>
          <a:p>
            <a:pPr marL="285750" indent="-285750" algn="just">
              <a:buFont typeface="Arial" panose="020B0604020202020204" pitchFamily="34" charset="0"/>
              <a:buChar char="•"/>
            </a:pPr>
            <a:r>
              <a:rPr lang="en-US" sz="2000" dirty="0"/>
              <a:t>This provision seeks to strike a balance between: </a:t>
            </a:r>
          </a:p>
          <a:p>
            <a:pPr marL="742950" lvl="1" indent="-285750" algn="just">
              <a:buFont typeface="Calibri Light" panose="020F0302020204030204" pitchFamily="34" charset="0"/>
              <a:buChar char="‐"/>
            </a:pPr>
            <a:r>
              <a:rPr lang="en-US" dirty="0"/>
              <a:t>Excluding dual-use devices (which would have been too narrow and difficult to prove) and</a:t>
            </a:r>
          </a:p>
          <a:p>
            <a:pPr marL="742950" lvl="1" indent="-285750" algn="just">
              <a:buFont typeface="Calibri Light" panose="020F0302020204030204" pitchFamily="34" charset="0"/>
              <a:buChar char="‐"/>
            </a:pPr>
            <a:r>
              <a:rPr lang="en-US" dirty="0"/>
              <a:t>Including dual-use devices (which would have resulted in over-</a:t>
            </a:r>
            <a:r>
              <a:rPr lang="en-US" dirty="0" err="1"/>
              <a:t>criminalisation</a:t>
            </a:r>
            <a:r>
              <a:rPr lang="en-US" dirty="0"/>
              <a:t> by including all devices even if legally produced and distributed)</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Misuse of devices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901683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082843" cy="5509200"/>
          </a:xfrm>
          <a:prstGeom prst="rect">
            <a:avLst/>
          </a:prstGeom>
        </p:spPr>
        <p:txBody>
          <a:bodyPr wrap="square">
            <a:spAutoFit/>
          </a:bodyPr>
          <a:lstStyle/>
          <a:p>
            <a:pPr algn="just"/>
            <a:r>
              <a:rPr lang="en-US" sz="1600" dirty="0"/>
              <a:t>Each Party shall adopt such legislative and other measures as may be necessary to establish as criminal offences under its domestic law, when committed intentionally and without right: </a:t>
            </a:r>
          </a:p>
          <a:p>
            <a:pPr marL="342900" indent="-342900" algn="just">
              <a:buFont typeface="+mj-lt"/>
              <a:buAutoNum type="alphaLcPeriod"/>
            </a:pPr>
            <a:r>
              <a:rPr lang="en-US" sz="1600" dirty="0"/>
              <a:t>the production, sale, procurement for use, import, distribution or otherwise making available of: </a:t>
            </a:r>
          </a:p>
          <a:p>
            <a:pPr marL="857250" lvl="1" indent="-400050" algn="just">
              <a:buFont typeface="+mj-lt"/>
              <a:buAutoNum type="romanLcPeriod"/>
            </a:pPr>
            <a:r>
              <a:rPr lang="en-US" sz="1600" dirty="0"/>
              <a:t>i a device, including a computer program, designed or adapted primarily for the purpose of committing any of the offences established in accordance with Articles 2 through 5; </a:t>
            </a:r>
          </a:p>
          <a:p>
            <a:pPr marL="857250" lvl="1" indent="-400050" algn="just">
              <a:buFont typeface="+mj-lt"/>
              <a:buAutoNum type="romanLcPeriod"/>
            </a:pPr>
            <a:r>
              <a:rPr lang="en-US" sz="1600" dirty="0"/>
              <a:t>ii a </a:t>
            </a:r>
            <a:r>
              <a:rPr lang="en-US" sz="1600" b="1" dirty="0">
                <a:solidFill>
                  <a:srgbClr val="C00000"/>
                </a:solidFill>
              </a:rPr>
              <a:t>computer password</a:t>
            </a:r>
            <a:r>
              <a:rPr lang="en-US" sz="1600" dirty="0"/>
              <a:t>, </a:t>
            </a:r>
            <a:r>
              <a:rPr lang="en-US" sz="1600" b="1" dirty="0">
                <a:solidFill>
                  <a:srgbClr val="C00000"/>
                </a:solidFill>
              </a:rPr>
              <a:t>access code</a:t>
            </a:r>
            <a:r>
              <a:rPr lang="en-US" sz="1600" dirty="0"/>
              <a:t>, </a:t>
            </a:r>
            <a:r>
              <a:rPr lang="en-US" sz="1600" b="1" dirty="0">
                <a:solidFill>
                  <a:srgbClr val="C00000"/>
                </a:solidFill>
              </a:rPr>
              <a:t>or similar data</a:t>
            </a:r>
            <a:r>
              <a:rPr lang="en-US" sz="1600" dirty="0">
                <a:solidFill>
                  <a:srgbClr val="C00000"/>
                </a:solidFill>
              </a:rPr>
              <a:t> </a:t>
            </a:r>
            <a:r>
              <a:rPr lang="en-US" sz="1600" dirty="0"/>
              <a:t>by which the whole or any part of a computer system is capable of being accessed, with intent that it </a:t>
            </a:r>
            <a:r>
              <a:rPr lang="en-US" sz="1600" b="1" dirty="0">
                <a:solidFill>
                  <a:srgbClr val="C00000"/>
                </a:solidFill>
              </a:rPr>
              <a:t>be used for the purpose of committing any of the offences established in Articles 2 through 5;</a:t>
            </a:r>
            <a:r>
              <a:rPr lang="en-US" sz="1600" dirty="0">
                <a:solidFill>
                  <a:srgbClr val="C00000"/>
                </a:solidFill>
              </a:rPr>
              <a:t> </a:t>
            </a:r>
            <a:r>
              <a:rPr lang="en-US" sz="1600" dirty="0"/>
              <a:t>and </a:t>
            </a:r>
          </a:p>
        </p:txBody>
      </p:sp>
      <p:sp>
        <p:nvSpPr>
          <p:cNvPr id="6" name="Rectangle 5">
            <a:extLst>
              <a:ext uri="{FF2B5EF4-FFF2-40B4-BE49-F238E27FC236}">
                <a16:creationId xmlns:a16="http://schemas.microsoft.com/office/drawing/2014/main" id="{524B6456-681F-2F44-A01A-AD3514E81BD2}"/>
              </a:ext>
            </a:extLst>
          </p:cNvPr>
          <p:cNvSpPr/>
          <p:nvPr/>
        </p:nvSpPr>
        <p:spPr>
          <a:xfrm>
            <a:off x="4393971" y="1163678"/>
            <a:ext cx="4545034" cy="3508653"/>
          </a:xfrm>
          <a:prstGeom prst="rect">
            <a:avLst/>
          </a:prstGeom>
        </p:spPr>
        <p:txBody>
          <a:bodyPr wrap="square">
            <a:spAutoFit/>
          </a:bodyPr>
          <a:lstStyle/>
          <a:p>
            <a:pPr marL="342900" indent="-342900" algn="just">
              <a:buFont typeface="Arial" panose="020B0604020202020204" pitchFamily="34" charset="0"/>
              <a:buChar char="•"/>
            </a:pPr>
            <a:r>
              <a:rPr lang="en-US" sz="2200" dirty="0" err="1">
                <a:latin typeface="+mj-lt"/>
              </a:rPr>
              <a:t>Criminalisation</a:t>
            </a:r>
            <a:r>
              <a:rPr lang="en-US" sz="2200" dirty="0">
                <a:latin typeface="+mj-lt"/>
              </a:rPr>
              <a:t> of: </a:t>
            </a:r>
          </a:p>
          <a:p>
            <a:pPr marL="800100" lvl="1" indent="-342900" algn="just">
              <a:buFont typeface="Calibri Light" panose="020F0302020204030204" pitchFamily="34" charset="0"/>
              <a:buChar char="‐"/>
            </a:pPr>
            <a:r>
              <a:rPr lang="en-US" sz="2000" dirty="0">
                <a:latin typeface="+mj-lt"/>
              </a:rPr>
              <a:t>Production</a:t>
            </a:r>
          </a:p>
          <a:p>
            <a:pPr marL="800100" lvl="1" indent="-342900" algn="just">
              <a:buFont typeface="Calibri Light" panose="020F0302020204030204" pitchFamily="34" charset="0"/>
              <a:buChar char="‐"/>
            </a:pPr>
            <a:r>
              <a:rPr lang="en-US" sz="2000" dirty="0">
                <a:latin typeface="+mj-lt"/>
              </a:rPr>
              <a:t>Sale</a:t>
            </a:r>
          </a:p>
          <a:p>
            <a:pPr marL="800100" lvl="1" indent="-342900" algn="just">
              <a:buFont typeface="Calibri Light" panose="020F0302020204030204" pitchFamily="34" charset="0"/>
              <a:buChar char="‐"/>
            </a:pPr>
            <a:r>
              <a:rPr lang="en-US" sz="2000" dirty="0">
                <a:latin typeface="+mj-lt"/>
              </a:rPr>
              <a:t>Procurement for use</a:t>
            </a:r>
          </a:p>
          <a:p>
            <a:pPr marL="800100" lvl="1" indent="-342900" algn="just">
              <a:buFont typeface="Calibri Light" panose="020F0302020204030204" pitchFamily="34" charset="0"/>
              <a:buChar char="‐"/>
            </a:pPr>
            <a:r>
              <a:rPr lang="en-US" sz="2000" dirty="0">
                <a:latin typeface="+mj-lt"/>
              </a:rPr>
              <a:t>Import</a:t>
            </a:r>
          </a:p>
          <a:p>
            <a:pPr marL="800100" lvl="1" indent="-342900" algn="just">
              <a:buFont typeface="Calibri Light" panose="020F0302020204030204" pitchFamily="34" charset="0"/>
              <a:buChar char="‐"/>
            </a:pPr>
            <a:r>
              <a:rPr lang="en-US" sz="2000" dirty="0">
                <a:latin typeface="+mj-lt"/>
              </a:rPr>
              <a:t>Distribution</a:t>
            </a:r>
          </a:p>
          <a:p>
            <a:pPr marL="800100" lvl="1" indent="-342900" algn="just">
              <a:buFont typeface="Calibri Light" panose="020F0302020204030204" pitchFamily="34" charset="0"/>
              <a:buChar char="‐"/>
            </a:pPr>
            <a:r>
              <a:rPr lang="en-US" sz="2000" dirty="0">
                <a:latin typeface="+mj-lt"/>
              </a:rPr>
              <a:t>Making available of</a:t>
            </a:r>
          </a:p>
          <a:p>
            <a:pPr marL="800100" lvl="1" indent="-342900" algn="just">
              <a:buFont typeface="Calibri Light" panose="020F0302020204030204" pitchFamily="34" charset="0"/>
              <a:buChar char="‐"/>
            </a:pPr>
            <a:r>
              <a:rPr lang="en-US" sz="2000" dirty="0">
                <a:latin typeface="+mj-lt"/>
              </a:rPr>
              <a:t>a computer password, access code or similar data by which the whole or any part of a computer system is capable of being accessed.</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Misuse of devices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88766386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163678"/>
            <a:ext cx="4224953" cy="4832092"/>
          </a:xfrm>
          <a:prstGeom prst="rect">
            <a:avLst/>
          </a:prstGeom>
        </p:spPr>
        <p:txBody>
          <a:bodyPr wrap="square">
            <a:spAutoFit/>
          </a:bodyPr>
          <a:lstStyle/>
          <a:p>
            <a:pPr marL="800100" lvl="1" indent="-342900" algn="just">
              <a:buFont typeface="+mj-lt"/>
              <a:buAutoNum type="alphaLcPeriod" startAt="2"/>
            </a:pPr>
            <a:r>
              <a:rPr lang="en-US" sz="1400" dirty="0"/>
              <a:t>the </a:t>
            </a:r>
            <a:r>
              <a:rPr lang="en-US" sz="1400" b="1" dirty="0">
                <a:solidFill>
                  <a:srgbClr val="C00000"/>
                </a:solidFill>
              </a:rPr>
              <a:t>possession</a:t>
            </a:r>
            <a:r>
              <a:rPr lang="en-US" sz="1400" dirty="0"/>
              <a:t> of an item referred to in paragraphs </a:t>
            </a:r>
            <a:r>
              <a:rPr lang="en-US" sz="1400" dirty="0" err="1"/>
              <a:t>a.i</a:t>
            </a:r>
            <a:r>
              <a:rPr lang="en-US" sz="1400" dirty="0"/>
              <a:t> or ii above, </a:t>
            </a:r>
            <a:r>
              <a:rPr lang="en-US" sz="1400" b="1" dirty="0">
                <a:solidFill>
                  <a:srgbClr val="C00000"/>
                </a:solidFill>
              </a:rPr>
              <a:t>with intent that it be used for the purpose of committing any of the offences established in Articles 2 through 5</a:t>
            </a:r>
            <a:r>
              <a:rPr lang="en-US" sz="1400" dirty="0">
                <a:solidFill>
                  <a:srgbClr val="C00000"/>
                </a:solidFill>
              </a:rPr>
              <a:t>.</a:t>
            </a:r>
            <a:r>
              <a:rPr lang="en-US" sz="1400" dirty="0"/>
              <a:t> A Party may require by law that a </a:t>
            </a:r>
            <a:r>
              <a:rPr lang="en-US" sz="1400" b="1" dirty="0">
                <a:solidFill>
                  <a:srgbClr val="C00000"/>
                </a:solidFill>
              </a:rPr>
              <a:t>number of such items </a:t>
            </a:r>
            <a:r>
              <a:rPr lang="en-US" sz="1400" dirty="0"/>
              <a:t>be possessed before criminal liability attaches. </a:t>
            </a:r>
          </a:p>
          <a:p>
            <a:pPr marL="800100" lvl="1" indent="-342900" algn="just">
              <a:buFont typeface="+mj-lt"/>
              <a:buAutoNum type="alphaLcPeriod" startAt="2"/>
            </a:pPr>
            <a:endParaRPr lang="en-US" sz="1400" dirty="0"/>
          </a:p>
          <a:p>
            <a:pPr algn="just"/>
            <a:r>
              <a:rPr lang="en-US" sz="1400" dirty="0"/>
              <a:t>This article shall not be interpreted as imposing criminal liability where the production, sale, procurement for use, import, distribution or otherwise making available or possession referred to in paragraph 1 of this article is not for the purpose of committing an offence established in accordance with Articles 2 through 5 of this Convention, such as for the </a:t>
            </a:r>
            <a:r>
              <a:rPr lang="en-US" sz="1400" dirty="0" err="1"/>
              <a:t>authorised</a:t>
            </a:r>
            <a:r>
              <a:rPr lang="en-US" sz="1400" dirty="0"/>
              <a:t> testing or protection of a computer system. </a:t>
            </a:r>
          </a:p>
          <a:p>
            <a:pPr algn="just"/>
            <a:endParaRPr lang="en-US" sz="1400" dirty="0"/>
          </a:p>
          <a:p>
            <a:pPr algn="just"/>
            <a:r>
              <a:rPr lang="en-US" sz="1400" dirty="0"/>
              <a:t>Each Party may reserve the right not to apply paragraph 1 of this article, provided that the reservation does not concern the sale, distribution or otherwise making available of the items referred to in paragraph 1 </a:t>
            </a:r>
            <a:r>
              <a:rPr lang="en-US" sz="1400" dirty="0" err="1"/>
              <a:t>a.ii</a:t>
            </a:r>
            <a:r>
              <a:rPr lang="en-US" sz="1400" dirty="0"/>
              <a:t> of this article.</a:t>
            </a:r>
            <a:endParaRPr lang="en-GB" sz="1400" dirty="0"/>
          </a:p>
        </p:txBody>
      </p:sp>
      <p:sp>
        <p:nvSpPr>
          <p:cNvPr id="6" name="Rectangle 5">
            <a:extLst>
              <a:ext uri="{FF2B5EF4-FFF2-40B4-BE49-F238E27FC236}">
                <a16:creationId xmlns:a16="http://schemas.microsoft.com/office/drawing/2014/main" id="{524B6456-681F-2F44-A01A-AD3514E81BD2}"/>
              </a:ext>
            </a:extLst>
          </p:cNvPr>
          <p:cNvSpPr/>
          <p:nvPr/>
        </p:nvSpPr>
        <p:spPr>
          <a:xfrm>
            <a:off x="4240530" y="1163678"/>
            <a:ext cx="4755625" cy="2246769"/>
          </a:xfrm>
          <a:prstGeom prst="rect">
            <a:avLst/>
          </a:prstGeom>
        </p:spPr>
        <p:txBody>
          <a:bodyPr wrap="square">
            <a:spAutoFit/>
          </a:bodyPr>
          <a:lstStyle/>
          <a:p>
            <a:pPr marL="342900" indent="-342900" algn="just">
              <a:buFont typeface="Arial" panose="020B0604020202020204" pitchFamily="34" charset="0"/>
              <a:buChar char="•"/>
            </a:pPr>
            <a:r>
              <a:rPr lang="en-US" sz="2000" dirty="0"/>
              <a:t>Possession of devices or passwords with intent to commit an offence corresponding to Article 2-5 of Budapest Convention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This could apply to possession of a certain minimum number</a:t>
            </a:r>
          </a:p>
        </p:txBody>
      </p:sp>
      <p:sp>
        <p:nvSpPr>
          <p:cNvPr id="10"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mj-lt"/>
                <a:ea typeface="Verdana" panose="020B0604030504040204" pitchFamily="34" charset="0"/>
                <a:cs typeface="Verdana" charset="0"/>
              </a:rPr>
              <a:t>Misuse of devices</a:t>
            </a:r>
            <a:endParaRPr lang="en-GB" sz="2000" b="1" dirty="0">
              <a:solidFill>
                <a:schemeClr val="bg1"/>
              </a:solidFill>
              <a:latin typeface="+mj-lt"/>
              <a:ea typeface="Verdana" panose="020B0604030504040204" pitchFamily="34" charset="0"/>
              <a:cs typeface="Verdana" charset="0"/>
            </a:endParaRPr>
          </a:p>
        </p:txBody>
      </p:sp>
    </p:spTree>
    <p:extLst>
      <p:ext uri="{BB962C8B-B14F-4D97-AF65-F5344CB8AC3E}">
        <p14:creationId xmlns:p14="http://schemas.microsoft.com/office/powerpoint/2010/main" val="41088191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FA81925-418B-D44C-9255-2AEBBFBC0ADA}"/>
              </a:ext>
            </a:extLst>
          </p:cNvPr>
          <p:cNvSpPr/>
          <p:nvPr/>
        </p:nvSpPr>
        <p:spPr>
          <a:xfrm>
            <a:off x="15577" y="1270001"/>
            <a:ext cx="4435544" cy="4832092"/>
          </a:xfrm>
          <a:prstGeom prst="rect">
            <a:avLst/>
          </a:prstGeom>
        </p:spPr>
        <p:txBody>
          <a:bodyPr wrap="square">
            <a:spAutoFit/>
          </a:bodyPr>
          <a:lstStyle/>
          <a:p>
            <a:pPr marL="800100" lvl="1" indent="-342900" algn="just">
              <a:buFont typeface="+mj-lt"/>
              <a:buAutoNum type="alphaLcPeriod" startAt="2"/>
            </a:pPr>
            <a:r>
              <a:rPr lang="en-US" sz="1400" dirty="0"/>
              <a:t>the possession of an item referred to in paragraphs </a:t>
            </a:r>
            <a:r>
              <a:rPr lang="en-US" sz="1400" dirty="0" err="1"/>
              <a:t>a.i</a:t>
            </a:r>
            <a:r>
              <a:rPr lang="en-US" sz="1400" dirty="0"/>
              <a:t> or ii above, with intent that it be used for the purpose of committing any of the offences established in Articles 2 through 5. A Party may require by law that a number of such items be possessed before criminal liability attaches. </a:t>
            </a:r>
          </a:p>
          <a:p>
            <a:pPr lvl="1" algn="just"/>
            <a:endParaRPr lang="en-US" sz="1400" dirty="0"/>
          </a:p>
          <a:p>
            <a:pPr algn="just"/>
            <a:r>
              <a:rPr lang="en-US" sz="1400" dirty="0"/>
              <a:t>This article shall not be interpreted as imposing criminal liability where the production, sale, procurement for use, import, distribution or otherwise making available or possession referred to in paragraph 1 of this article is </a:t>
            </a:r>
            <a:r>
              <a:rPr lang="en-US" sz="1400" b="1" dirty="0">
                <a:solidFill>
                  <a:srgbClr val="C00000"/>
                </a:solidFill>
              </a:rPr>
              <a:t>not for the purpose of committing an offence </a:t>
            </a:r>
            <a:r>
              <a:rPr lang="en-US" sz="1400" dirty="0"/>
              <a:t>established in accordance with Articles 2 through 5 of this Convention, such as for the </a:t>
            </a:r>
            <a:r>
              <a:rPr lang="en-US" sz="1400" b="1" dirty="0" err="1">
                <a:solidFill>
                  <a:srgbClr val="C00000"/>
                </a:solidFill>
              </a:rPr>
              <a:t>authorised</a:t>
            </a:r>
            <a:r>
              <a:rPr lang="en-US" sz="1400" b="1" dirty="0">
                <a:solidFill>
                  <a:srgbClr val="C00000"/>
                </a:solidFill>
              </a:rPr>
              <a:t> testing or protection</a:t>
            </a:r>
            <a:r>
              <a:rPr lang="en-US" sz="1400" dirty="0">
                <a:solidFill>
                  <a:srgbClr val="C00000"/>
                </a:solidFill>
              </a:rPr>
              <a:t> </a:t>
            </a:r>
            <a:r>
              <a:rPr lang="en-US" sz="1400" dirty="0"/>
              <a:t>of a computer system. </a:t>
            </a:r>
          </a:p>
          <a:p>
            <a:pPr algn="just"/>
            <a:endParaRPr lang="en-US" sz="1400" dirty="0"/>
          </a:p>
          <a:p>
            <a:pPr algn="just"/>
            <a:r>
              <a:rPr lang="en-US" sz="1400" dirty="0"/>
              <a:t>Each Party may reserve the right not to apply paragraph 1 of this article, provided that the reservation does not concern the sale, distribution or otherwise making available of the items referred to in paragraph 1 </a:t>
            </a:r>
            <a:r>
              <a:rPr lang="en-US" sz="1400" dirty="0" err="1"/>
              <a:t>a.ii</a:t>
            </a:r>
            <a:r>
              <a:rPr lang="en-US" sz="1400" dirty="0"/>
              <a:t> of this article.</a:t>
            </a:r>
            <a:endParaRPr lang="en-GB" sz="1400" dirty="0"/>
          </a:p>
        </p:txBody>
      </p:sp>
      <p:sp>
        <p:nvSpPr>
          <p:cNvPr id="6" name="Rectangle 5">
            <a:extLst>
              <a:ext uri="{FF2B5EF4-FFF2-40B4-BE49-F238E27FC236}">
                <a16:creationId xmlns:a16="http://schemas.microsoft.com/office/drawing/2014/main" id="{524B6456-681F-2F44-A01A-AD3514E81BD2}"/>
              </a:ext>
            </a:extLst>
          </p:cNvPr>
          <p:cNvSpPr/>
          <p:nvPr/>
        </p:nvSpPr>
        <p:spPr>
          <a:xfrm>
            <a:off x="4451121" y="1270001"/>
            <a:ext cx="4545034" cy="2862322"/>
          </a:xfrm>
          <a:prstGeom prst="rect">
            <a:avLst/>
          </a:prstGeom>
        </p:spPr>
        <p:txBody>
          <a:bodyPr wrap="square">
            <a:spAutoFit/>
          </a:bodyPr>
          <a:lstStyle/>
          <a:p>
            <a:pPr marL="342900" indent="-342900" algn="just">
              <a:buFont typeface="Arial" panose="020B0604020202020204" pitchFamily="34" charset="0"/>
              <a:buChar char="•"/>
            </a:pPr>
            <a:r>
              <a:rPr lang="en-US" sz="2000" dirty="0"/>
              <a:t>Conduct only constitutes an offence if it is done for the purpose of committing an offence established in accordance with Article 2-5 of the Budapest Convention </a:t>
            </a:r>
          </a:p>
          <a:p>
            <a:pPr marL="342900" indent="-342900" algn="just">
              <a:buFont typeface="Arial" panose="020B0604020202020204" pitchFamily="34" charset="0"/>
              <a:buChar char="•"/>
            </a:pPr>
            <a:endParaRPr lang="en-US" sz="2000" dirty="0"/>
          </a:p>
          <a:p>
            <a:pPr marL="342900" indent="-342900" algn="just">
              <a:buFont typeface="Arial" panose="020B0604020202020204" pitchFamily="34" charset="0"/>
              <a:buChar char="•"/>
            </a:pPr>
            <a:r>
              <a:rPr lang="en-US" sz="2000" dirty="0"/>
              <a:t>Conduct undertaken for the </a:t>
            </a:r>
            <a:r>
              <a:rPr lang="en-US" sz="2000" dirty="0" err="1"/>
              <a:t>Authorised</a:t>
            </a:r>
            <a:r>
              <a:rPr lang="en-US" sz="2000" dirty="0"/>
              <a:t> testing or protection of a computer system</a:t>
            </a:r>
          </a:p>
        </p:txBody>
      </p:sp>
      <p:sp>
        <p:nvSpPr>
          <p:cNvPr id="12" name="TextBox 7">
            <a:extLst>
              <a:ext uri="{FF2B5EF4-FFF2-40B4-BE49-F238E27FC236}">
                <a16:creationId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Misuse of devices</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34248511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TextBox 7">
            <a:extLst>
              <a:ext uri="{FF2B5EF4-FFF2-40B4-BE49-F238E27FC236}">
                <a16:creationId xmlns:a16="http://schemas.microsoft.com/office/drawing/2014/main" id="{CF4A5A40-4F3B-49B6-9081-1646BBF20341}"/>
              </a:ext>
            </a:extLst>
          </p:cNvPr>
          <p:cNvSpPr txBox="1"/>
          <p:nvPr/>
        </p:nvSpPr>
        <p:spPr>
          <a:xfrm>
            <a:off x="588962" y="1281981"/>
            <a:ext cx="8030033" cy="2308324"/>
          </a:xfrm>
          <a:prstGeom prst="rect">
            <a:avLst/>
          </a:prstGeom>
          <a:solidFill>
            <a:srgbClr val="BDD8F3"/>
          </a:solidFill>
        </p:spPr>
        <p:txBody>
          <a:bodyPr wrap="square" rtlCol="0">
            <a:spAutoFit/>
          </a:bodyPr>
          <a:lstStyle/>
          <a:p>
            <a:pPr algn="just"/>
            <a:r>
              <a:rPr lang="en-US" sz="2400" dirty="0">
                <a:solidFill>
                  <a:schemeClr val="tx1">
                    <a:lumMod val="65000"/>
                    <a:lumOff val="35000"/>
                  </a:schemeClr>
                </a:solidFill>
                <a:latin typeface="+mj-lt"/>
              </a:rPr>
              <a:t>An individual procures for use a penetration testing device that is designed to enable accessing a computer without </a:t>
            </a:r>
            <a:r>
              <a:rPr lang="en-US" sz="2400" dirty="0" err="1">
                <a:solidFill>
                  <a:schemeClr val="tx1">
                    <a:lumMod val="65000"/>
                    <a:lumOff val="35000"/>
                  </a:schemeClr>
                </a:solidFill>
                <a:latin typeface="+mj-lt"/>
              </a:rPr>
              <a:t>authorisation</a:t>
            </a:r>
            <a:r>
              <a:rPr lang="en-US" sz="2400" dirty="0">
                <a:solidFill>
                  <a:schemeClr val="tx1">
                    <a:lumMod val="65000"/>
                    <a:lumOff val="35000"/>
                  </a:schemeClr>
                </a:solidFill>
                <a:latin typeface="+mj-lt"/>
              </a:rPr>
              <a:t>. The individual intends to use it to conduct </a:t>
            </a:r>
            <a:r>
              <a:rPr lang="en-US" sz="2400" dirty="0" err="1">
                <a:solidFill>
                  <a:schemeClr val="tx1">
                    <a:lumMod val="65000"/>
                    <a:lumOff val="35000"/>
                  </a:schemeClr>
                </a:solidFill>
                <a:latin typeface="+mj-lt"/>
              </a:rPr>
              <a:t>authorised</a:t>
            </a:r>
            <a:r>
              <a:rPr lang="en-US" sz="2400" dirty="0">
                <a:solidFill>
                  <a:schemeClr val="tx1">
                    <a:lumMod val="65000"/>
                    <a:lumOff val="35000"/>
                  </a:schemeClr>
                </a:solidFill>
                <a:latin typeface="+mj-lt"/>
              </a:rPr>
              <a:t> testing of a computer system. </a:t>
            </a:r>
          </a:p>
          <a:p>
            <a:pPr algn="ctr"/>
            <a:endParaRPr lang="en-US" sz="2400" dirty="0">
              <a:solidFill>
                <a:schemeClr val="tx1">
                  <a:lumMod val="65000"/>
                  <a:lumOff val="35000"/>
                </a:schemeClr>
              </a:solidFill>
              <a:latin typeface="+mj-lt"/>
            </a:endParaRPr>
          </a:p>
          <a:p>
            <a:pPr algn="ctr"/>
            <a:r>
              <a:rPr lang="en-US" sz="2400" dirty="0">
                <a:solidFill>
                  <a:schemeClr val="tx1">
                    <a:lumMod val="65000"/>
                    <a:lumOff val="35000"/>
                  </a:schemeClr>
                </a:solidFill>
                <a:latin typeface="+mj-lt"/>
              </a:rPr>
              <a:t>Is this an offence under Article 6 of the Budapest Convention?</a:t>
            </a:r>
          </a:p>
        </p:txBody>
      </p:sp>
      <p:sp>
        <p:nvSpPr>
          <p:cNvPr id="9" name="TextBox 8">
            <a:extLst>
              <a:ext uri="{FF2B5EF4-FFF2-40B4-BE49-F238E27FC236}">
                <a16:creationId xmlns:a16="http://schemas.microsoft.com/office/drawing/2014/main" id="{08ECDF7C-815B-41D8-B138-D5734008F203}"/>
              </a:ext>
            </a:extLst>
          </p:cNvPr>
          <p:cNvSpPr txBox="1"/>
          <p:nvPr/>
        </p:nvSpPr>
        <p:spPr>
          <a:xfrm>
            <a:off x="556984" y="5824666"/>
            <a:ext cx="8030032" cy="461665"/>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B</a:t>
            </a:r>
          </a:p>
        </p:txBody>
      </p:sp>
      <p:sp>
        <p:nvSpPr>
          <p:cNvPr id="10" name="TextBox 9">
            <a:extLst>
              <a:ext uri="{FF2B5EF4-FFF2-40B4-BE49-F238E27FC236}">
                <a16:creationId xmlns:a16="http://schemas.microsoft.com/office/drawing/2014/main" id="{A5BF146C-DBC3-44BF-AA98-DDEC334987B8}"/>
              </a:ext>
            </a:extLst>
          </p:cNvPr>
          <p:cNvSpPr txBox="1"/>
          <p:nvPr/>
        </p:nvSpPr>
        <p:spPr>
          <a:xfrm>
            <a:off x="588963" y="4107321"/>
            <a:ext cx="8030032" cy="830997"/>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YES</a:t>
            </a:r>
          </a:p>
          <a:p>
            <a:pPr marL="1828800" lvl="3" indent="-457200">
              <a:buAutoNum type="alphaUcPeriod"/>
            </a:pPr>
            <a:r>
              <a:rPr lang="en-GB" sz="2400" dirty="0">
                <a:solidFill>
                  <a:schemeClr val="bg1"/>
                </a:solidFill>
                <a:latin typeface="+mj-lt"/>
              </a:rPr>
              <a:t>NO</a:t>
            </a:r>
          </a:p>
        </p:txBody>
      </p:sp>
      <p:sp>
        <p:nvSpPr>
          <p:cNvPr id="11" name="Rectangle 10">
            <a:extLst>
              <a:ext uri="{FF2B5EF4-FFF2-40B4-BE49-F238E27FC236}">
                <a16:creationId xmlns:a16="http://schemas.microsoft.com/office/drawing/2014/main" id="{4F24AB61-97C5-42B0-A182-0BEC9F6E843D}"/>
              </a:ext>
            </a:extLst>
          </p:cNvPr>
          <p:cNvSpPr/>
          <p:nvPr/>
        </p:nvSpPr>
        <p:spPr>
          <a:xfrm>
            <a:off x="2011680" y="62977"/>
            <a:ext cx="713232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dirty="0">
                <a:latin typeface="Verdana" panose="020B0604030504040204" pitchFamily="34" charset="0"/>
                <a:ea typeface="Verdana" panose="020B0604030504040204" pitchFamily="34" charset="0"/>
                <a:cs typeface="ＭＳ Ｐゴシック" charset="0"/>
              </a:rPr>
              <a:t>Poll question</a:t>
            </a:r>
            <a:endParaRPr lang="en-GB" sz="3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399163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17517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objectives</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lgn="just">
              <a:buNone/>
            </a:pPr>
            <a:r>
              <a:rPr lang="en-GB" dirty="0">
                <a:latin typeface="+mn-lt"/>
                <a:ea typeface="Verdana" panose="020B0604030504040204" pitchFamily="34" charset="0"/>
              </a:rPr>
              <a:t>By the end of the session, delegates will be able to:</a:t>
            </a:r>
          </a:p>
          <a:p>
            <a:pPr algn="just"/>
            <a:r>
              <a:rPr lang="en-GB" dirty="0">
                <a:latin typeface="+mn-lt"/>
                <a:ea typeface="Verdana" panose="020B0604030504040204" pitchFamily="34" charset="0"/>
              </a:rPr>
              <a:t>Understand the meaning of fundamental terms such as computer data, computer system, traffic data and service provider</a:t>
            </a:r>
          </a:p>
          <a:p>
            <a:pPr algn="just"/>
            <a:r>
              <a:rPr lang="en-GB" dirty="0">
                <a:latin typeface="+mn-lt"/>
                <a:ea typeface="Verdana" panose="020B0604030504040204" pitchFamily="34" charset="0"/>
              </a:rPr>
              <a:t>Identify the elements which constitute the offence of:</a:t>
            </a:r>
          </a:p>
          <a:p>
            <a:pPr lvl="1" algn="just"/>
            <a:r>
              <a:rPr lang="en-GB" sz="2800" dirty="0">
                <a:latin typeface="+mn-lt"/>
                <a:ea typeface="Verdana" panose="020B0604030504040204" pitchFamily="34" charset="0"/>
              </a:rPr>
              <a:t>Illegal access</a:t>
            </a:r>
          </a:p>
          <a:p>
            <a:pPr lvl="1" algn="just"/>
            <a:r>
              <a:rPr lang="en-GB" sz="2800" dirty="0">
                <a:latin typeface="+mn-lt"/>
                <a:ea typeface="Verdana" panose="020B0604030504040204" pitchFamily="34" charset="0"/>
              </a:rPr>
              <a:t>Illegal interception</a:t>
            </a:r>
          </a:p>
          <a:p>
            <a:pPr lvl="1" algn="just"/>
            <a:r>
              <a:rPr lang="en-GB" sz="2800" dirty="0">
                <a:latin typeface="+mn-lt"/>
                <a:ea typeface="Verdana" panose="020B0604030504040204" pitchFamily="34" charset="0"/>
              </a:rPr>
              <a:t>Data interference </a:t>
            </a:r>
          </a:p>
          <a:p>
            <a:pPr lvl="1" algn="just"/>
            <a:r>
              <a:rPr lang="en-GB" sz="2800" dirty="0">
                <a:latin typeface="+mn-lt"/>
                <a:ea typeface="Verdana" panose="020B0604030504040204" pitchFamily="34" charset="0"/>
              </a:rPr>
              <a:t>System interference </a:t>
            </a:r>
          </a:p>
          <a:p>
            <a:pPr lvl="1" algn="just"/>
            <a:r>
              <a:rPr lang="en-GB" sz="2800" dirty="0">
                <a:latin typeface="+mn-lt"/>
                <a:ea typeface="Verdana" panose="020B0604030504040204" pitchFamily="34" charset="0"/>
              </a:rPr>
              <a:t>Misuse of devices </a:t>
            </a:r>
          </a:p>
        </p:txBody>
      </p:sp>
    </p:spTree>
    <p:extLst>
      <p:ext uri="{BB962C8B-B14F-4D97-AF65-F5344CB8AC3E}">
        <p14:creationId xmlns:p14="http://schemas.microsoft.com/office/powerpoint/2010/main" val="280871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600" b="1" dirty="0">
                <a:latin typeface="Verdana" panose="020B0604030504040204" pitchFamily="34" charset="0"/>
              </a:rPr>
              <a:t>Thank you</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en-GB" altLang="en-US" sz="1400" i="1" dirty="0">
                <a:latin typeface="Verdana" panose="020B0604030504040204" pitchFamily="34" charset="0"/>
              </a:rPr>
              <a:t>Council of Europe</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3"/>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a:latin typeface="Verdana" panose="020B0604030504040204" pitchFamily="34" charset="0"/>
              </a:rPr>
              <a:t>Introductory Judicial Training Course on Cybercrime and Electronic Evidence</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panose="020B0604030504040204" pitchFamily="34" charset="0"/>
                <a:ea typeface="Verdana" panose="020B0604030504040204" pitchFamily="34" charset="0"/>
                <a:cs typeface="Verdana" charset="0"/>
              </a:rPr>
              <a:t>Service provider</a:t>
            </a:r>
            <a:endParaRPr lang="en-GB" sz="2000"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a:extLst>
              <a:ext uri="{FF2B5EF4-FFF2-40B4-BE49-F238E27FC236}">
                <a16:creationId xmlns:a16="http://schemas.microsoft.com/office/drawing/2014/main" id="{EC2C0B75-C285-4AA8-826D-DF71D718E6A3}"/>
              </a:ext>
            </a:extLst>
          </p:cNvPr>
          <p:cNvSpPr/>
          <p:nvPr/>
        </p:nvSpPr>
        <p:spPr>
          <a:xfrm>
            <a:off x="4378649" y="1314066"/>
            <a:ext cx="4518735" cy="4524315"/>
          </a:xfrm>
          <a:prstGeom prst="rect">
            <a:avLst/>
          </a:prstGeom>
        </p:spPr>
        <p:txBody>
          <a:bodyPr wrap="square">
            <a:spAutoFit/>
          </a:bodyPr>
          <a:lstStyle/>
          <a:p>
            <a:r>
              <a:rPr lang="en-US" sz="2400" dirty="0">
                <a:ea typeface="Verdana" panose="020B0604030504040204" pitchFamily="34" charset="0"/>
              </a:rPr>
              <a:t>Yes:</a:t>
            </a:r>
          </a:p>
          <a:p>
            <a:pPr marL="800100" lvl="1" indent="-342900" algn="just">
              <a:buFont typeface="Arial" panose="020B0604020202020204" pitchFamily="34" charset="0"/>
              <a:buChar char="•"/>
            </a:pPr>
            <a:r>
              <a:rPr lang="en-US" sz="2400" dirty="0">
                <a:ea typeface="Verdana" panose="020B0604030504040204" pitchFamily="34" charset="0"/>
              </a:rPr>
              <a:t>communication or related data processing services (e.g. hosting and caching providers)</a:t>
            </a:r>
          </a:p>
          <a:p>
            <a:pPr marL="800100" lvl="1" indent="-342900">
              <a:buFont typeface="Arial" panose="020B0604020202020204" pitchFamily="34" charset="0"/>
              <a:buChar char="•"/>
            </a:pPr>
            <a:r>
              <a:rPr lang="en-US" sz="2400" dirty="0">
                <a:ea typeface="Verdana" panose="020B0604030504040204" pitchFamily="34" charset="0"/>
              </a:rPr>
              <a:t>private &amp; public entities</a:t>
            </a:r>
          </a:p>
          <a:p>
            <a:pPr marL="800100" lvl="1" indent="-342900">
              <a:buFont typeface="Arial" panose="020B0604020202020204" pitchFamily="34" charset="0"/>
              <a:buChar char="•"/>
            </a:pPr>
            <a:r>
              <a:rPr lang="en-US" sz="2400" dirty="0">
                <a:ea typeface="Verdana" panose="020B0604030504040204" pitchFamily="34" charset="0"/>
              </a:rPr>
              <a:t>free or paid services</a:t>
            </a:r>
          </a:p>
          <a:p>
            <a:pPr marL="800100" lvl="1" indent="-342900">
              <a:buFont typeface="Arial" panose="020B0604020202020204" pitchFamily="34" charset="0"/>
              <a:buChar char="•"/>
            </a:pPr>
            <a:r>
              <a:rPr lang="en-US" sz="2400" dirty="0">
                <a:ea typeface="Verdana" panose="020B0604030504040204" pitchFamily="34" charset="0"/>
              </a:rPr>
              <a:t>provision to closed group or public</a:t>
            </a:r>
          </a:p>
          <a:p>
            <a:pPr marL="342900" indent="-342900">
              <a:buFont typeface="Wingdings" pitchFamily="2" charset="2"/>
              <a:buChar char="Ø"/>
            </a:pPr>
            <a:endParaRPr lang="en-US" sz="2400" dirty="0">
              <a:ea typeface="Verdana" panose="020B0604030504040204" pitchFamily="34" charset="0"/>
            </a:endParaRPr>
          </a:p>
          <a:p>
            <a:r>
              <a:rPr lang="en-US" sz="2400" dirty="0">
                <a:ea typeface="Verdana" panose="020B0604030504040204" pitchFamily="34" charset="0"/>
              </a:rPr>
              <a:t>No:</a:t>
            </a:r>
          </a:p>
          <a:p>
            <a:pPr marL="800100" lvl="1" indent="-342900">
              <a:buFont typeface="Arial" panose="020B0604020202020204" pitchFamily="34" charset="0"/>
              <a:buChar char="•"/>
            </a:pPr>
            <a:r>
              <a:rPr lang="en-US" sz="2400" dirty="0">
                <a:ea typeface="Verdana" panose="020B0604030504040204" pitchFamily="34" charset="0"/>
              </a:rPr>
              <a:t>content providers</a:t>
            </a:r>
          </a:p>
        </p:txBody>
      </p:sp>
      <p:sp>
        <p:nvSpPr>
          <p:cNvPr id="5" name="Rectangle 4">
            <a:extLst>
              <a:ext uri="{FF2B5EF4-FFF2-40B4-BE49-F238E27FC236}">
                <a16:creationId xmlns:a16="http://schemas.microsoft.com/office/drawing/2014/main" id="{D7DC6796-0E1A-4774-ADD1-478910A31206}"/>
              </a:ext>
            </a:extLst>
          </p:cNvPr>
          <p:cNvSpPr/>
          <p:nvPr/>
        </p:nvSpPr>
        <p:spPr>
          <a:xfrm>
            <a:off x="246616" y="1314066"/>
            <a:ext cx="3986074" cy="4893647"/>
          </a:xfrm>
          <a:prstGeom prst="rect">
            <a:avLst/>
          </a:prstGeom>
        </p:spPr>
        <p:txBody>
          <a:bodyPr wrap="square">
            <a:spAutoFit/>
          </a:bodyPr>
          <a:lstStyle/>
          <a:p>
            <a:pPr algn="just"/>
            <a:r>
              <a:rPr lang="en-US" sz="2400" dirty="0">
                <a:ea typeface="Verdana" panose="020B0604030504040204" pitchFamily="34" charset="0"/>
              </a:rPr>
              <a:t>"</a:t>
            </a:r>
            <a:r>
              <a:rPr lang="en-US" sz="2400" b="1" dirty="0">
                <a:ea typeface="Verdana" panose="020B0604030504040204" pitchFamily="34" charset="0"/>
              </a:rPr>
              <a:t>service provider</a:t>
            </a:r>
            <a:r>
              <a:rPr lang="en-US" sz="2400" dirty="0">
                <a:ea typeface="Verdana" panose="020B0604030504040204" pitchFamily="34" charset="0"/>
              </a:rPr>
              <a:t>" means: </a:t>
            </a:r>
          </a:p>
          <a:p>
            <a:pPr lvl="1" algn="just"/>
            <a:r>
              <a:rPr lang="en-US" sz="2400" dirty="0" err="1">
                <a:ea typeface="Verdana" panose="020B0604030504040204" pitchFamily="34" charset="0"/>
              </a:rPr>
              <a:t>i</a:t>
            </a:r>
            <a:r>
              <a:rPr lang="en-US" sz="2400" dirty="0">
                <a:ea typeface="Verdana" panose="020B0604030504040204" pitchFamily="34" charset="0"/>
              </a:rPr>
              <a:t>. any public or private entity that provides to users of its service the ability to communicate by means of a computer system, and </a:t>
            </a:r>
          </a:p>
          <a:p>
            <a:pPr lvl="1" algn="just"/>
            <a:r>
              <a:rPr lang="en-US" sz="2400" dirty="0">
                <a:ea typeface="Verdana" panose="020B0604030504040204" pitchFamily="34" charset="0"/>
              </a:rPr>
              <a:t>ii. any other entity that processes or stores computer data on behalf of such communication service or users of such service.</a:t>
            </a:r>
          </a:p>
        </p:txBody>
      </p:sp>
    </p:spTree>
    <p:extLst>
      <p:ext uri="{BB962C8B-B14F-4D97-AF65-F5344CB8AC3E}">
        <p14:creationId xmlns:p14="http://schemas.microsoft.com/office/powerpoint/2010/main" val="229786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b="1" dirty="0">
                <a:solidFill>
                  <a:schemeClr val="bg1"/>
                </a:solidFill>
                <a:latin typeface="Verdana" panose="020B0604030504040204" pitchFamily="34" charset="0"/>
                <a:ea typeface="Verdana" panose="020B0604030504040204" pitchFamily="34" charset="0"/>
                <a:cs typeface="Verdana" charset="0"/>
              </a:rPr>
              <a:t>Traffic data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a16="http://schemas.microsoft.com/office/drawing/2014/main" id="{C3AD9E37-2C54-40B6-B211-90159F05A43B}"/>
              </a:ext>
            </a:extLst>
          </p:cNvPr>
          <p:cNvSpPr/>
          <p:nvPr/>
        </p:nvSpPr>
        <p:spPr>
          <a:xfrm>
            <a:off x="4410784" y="1158300"/>
            <a:ext cx="4625266" cy="5509200"/>
          </a:xfrm>
          <a:prstGeom prst="rect">
            <a:avLst/>
          </a:prstGeom>
        </p:spPr>
        <p:txBody>
          <a:bodyPr wrap="square">
            <a:spAutoFit/>
          </a:bodyPr>
          <a:lstStyle/>
          <a:p>
            <a:r>
              <a:rPr lang="en-US" sz="2200" dirty="0">
                <a:ea typeface="Verdana" panose="020B0604030504040204" pitchFamily="34" charset="0"/>
              </a:rPr>
              <a:t>Yes:</a:t>
            </a:r>
          </a:p>
          <a:p>
            <a:pPr marL="800100" lvl="1" indent="-342900" algn="just">
              <a:buFont typeface="Arial" panose="020B0604020202020204" pitchFamily="34" charset="0"/>
              <a:buChar char="•"/>
            </a:pPr>
            <a:r>
              <a:rPr lang="en-US" sz="2200" dirty="0">
                <a:ea typeface="Verdana" panose="020B0604030504040204" pitchFamily="34" charset="0"/>
              </a:rPr>
              <a:t>category of computer data</a:t>
            </a:r>
          </a:p>
          <a:p>
            <a:pPr marL="800100" lvl="1" indent="-342900" algn="just">
              <a:buFont typeface="Arial" panose="020B0604020202020204" pitchFamily="34" charset="0"/>
              <a:buChar char="•"/>
            </a:pPr>
            <a:r>
              <a:rPr lang="en-US" sz="2200" dirty="0">
                <a:ea typeface="Verdana" panose="020B0604030504040204" pitchFamily="34" charset="0"/>
              </a:rPr>
              <a:t>generated by computer that formed part in chain of communication</a:t>
            </a:r>
          </a:p>
          <a:p>
            <a:pPr marL="800100" lvl="1" indent="-342900" algn="just">
              <a:buFont typeface="Arial" panose="020B0604020202020204" pitchFamily="34" charset="0"/>
              <a:buChar char="•"/>
            </a:pPr>
            <a:r>
              <a:rPr lang="en-US" sz="2200" dirty="0">
                <a:ea typeface="Verdana" panose="020B0604030504040204" pitchFamily="34" charset="0"/>
              </a:rPr>
              <a:t>Indicates communication’s:</a:t>
            </a:r>
          </a:p>
          <a:p>
            <a:pPr marL="1257300" lvl="2" indent="-342900" algn="just">
              <a:buFont typeface="Calibri" panose="020F0502020204030204" pitchFamily="34" charset="0"/>
              <a:buChar char="‐"/>
            </a:pPr>
            <a:r>
              <a:rPr lang="en-US" sz="2200" dirty="0">
                <a:ea typeface="Verdana" panose="020B0604030504040204" pitchFamily="34" charset="0"/>
              </a:rPr>
              <a:t>origin </a:t>
            </a:r>
          </a:p>
          <a:p>
            <a:pPr marL="1257300" lvl="2" indent="-342900" algn="just">
              <a:buFont typeface="Calibri" panose="020F0502020204030204" pitchFamily="34" charset="0"/>
              <a:buChar char="‐"/>
            </a:pPr>
            <a:r>
              <a:rPr lang="en-US" sz="2200" dirty="0">
                <a:ea typeface="Verdana" panose="020B0604030504040204" pitchFamily="34" charset="0"/>
              </a:rPr>
              <a:t>destination</a:t>
            </a:r>
          </a:p>
          <a:p>
            <a:pPr marL="1257300" lvl="2" indent="-342900" algn="just">
              <a:buFont typeface="Calibri" panose="020F0502020204030204" pitchFamily="34" charset="0"/>
              <a:buChar char="‐"/>
            </a:pPr>
            <a:r>
              <a:rPr lang="en-US" sz="2200" dirty="0">
                <a:ea typeface="Verdana" panose="020B0604030504040204" pitchFamily="34" charset="0"/>
              </a:rPr>
              <a:t>route</a:t>
            </a:r>
          </a:p>
          <a:p>
            <a:pPr marL="1257300" lvl="2" indent="-342900" algn="just">
              <a:buFont typeface="Calibri" panose="020F0502020204030204" pitchFamily="34" charset="0"/>
              <a:buChar char="‐"/>
            </a:pPr>
            <a:r>
              <a:rPr lang="en-US" sz="2200" dirty="0">
                <a:ea typeface="Verdana" panose="020B0604030504040204" pitchFamily="34" charset="0"/>
              </a:rPr>
              <a:t>time</a:t>
            </a:r>
          </a:p>
          <a:p>
            <a:pPr marL="1257300" lvl="2" indent="-342900" algn="just">
              <a:buFont typeface="Calibri" panose="020F0502020204030204" pitchFamily="34" charset="0"/>
              <a:buChar char="‐"/>
            </a:pPr>
            <a:r>
              <a:rPr lang="en-US" sz="2200" dirty="0">
                <a:ea typeface="Verdana" panose="020B0604030504040204" pitchFamily="34" charset="0"/>
              </a:rPr>
              <a:t>date</a:t>
            </a:r>
          </a:p>
          <a:p>
            <a:pPr marL="1257300" lvl="2" indent="-342900" algn="just">
              <a:buFont typeface="Calibri" panose="020F0502020204030204" pitchFamily="34" charset="0"/>
              <a:buChar char="‐"/>
            </a:pPr>
            <a:r>
              <a:rPr lang="en-US" sz="2200" dirty="0">
                <a:ea typeface="Verdana" panose="020B0604030504040204" pitchFamily="34" charset="0"/>
              </a:rPr>
              <a:t>size</a:t>
            </a:r>
          </a:p>
          <a:p>
            <a:pPr marL="1257300" lvl="2" indent="-342900" algn="just">
              <a:buFont typeface="Calibri" panose="020F0502020204030204" pitchFamily="34" charset="0"/>
              <a:buChar char="‐"/>
            </a:pPr>
            <a:r>
              <a:rPr lang="en-US" sz="2200" dirty="0">
                <a:ea typeface="Verdana" panose="020B0604030504040204" pitchFamily="34" charset="0"/>
              </a:rPr>
              <a:t>duration</a:t>
            </a:r>
          </a:p>
          <a:p>
            <a:pPr marL="1257300" lvl="2" indent="-342900" algn="just">
              <a:buFont typeface="Calibri" panose="020F0502020204030204" pitchFamily="34" charset="0"/>
              <a:buChar char="‐"/>
            </a:pPr>
            <a:r>
              <a:rPr lang="en-US" sz="2200" dirty="0">
                <a:ea typeface="Verdana" panose="020B0604030504040204" pitchFamily="34" charset="0"/>
              </a:rPr>
              <a:t>type of underlying service</a:t>
            </a:r>
          </a:p>
          <a:p>
            <a:r>
              <a:rPr lang="en-US" sz="2200" dirty="0">
                <a:ea typeface="Verdana" panose="020B0604030504040204" pitchFamily="34" charset="0"/>
              </a:rPr>
              <a:t>No:</a:t>
            </a:r>
          </a:p>
          <a:p>
            <a:pPr marL="800100" lvl="1" indent="-342900">
              <a:buFont typeface="Arial" panose="020B0604020202020204" pitchFamily="34" charset="0"/>
              <a:buChar char="•"/>
            </a:pPr>
            <a:r>
              <a:rPr lang="en-US" sz="2200" dirty="0">
                <a:ea typeface="Verdana" panose="020B0604030504040204" pitchFamily="34" charset="0"/>
              </a:rPr>
              <a:t>content of communication</a:t>
            </a:r>
          </a:p>
        </p:txBody>
      </p:sp>
      <p:sp>
        <p:nvSpPr>
          <p:cNvPr id="3" name="Rectangle 2">
            <a:extLst>
              <a:ext uri="{FF2B5EF4-FFF2-40B4-BE49-F238E27FC236}">
                <a16:creationId xmlns:a16="http://schemas.microsoft.com/office/drawing/2014/main" id="{BB01725E-78F8-40B1-B3A6-D94B18471C00}"/>
              </a:ext>
            </a:extLst>
          </p:cNvPr>
          <p:cNvSpPr/>
          <p:nvPr/>
        </p:nvSpPr>
        <p:spPr>
          <a:xfrm>
            <a:off x="213064" y="1780284"/>
            <a:ext cx="3986074" cy="3816429"/>
          </a:xfrm>
          <a:prstGeom prst="rect">
            <a:avLst/>
          </a:prstGeom>
        </p:spPr>
        <p:txBody>
          <a:bodyPr wrap="square">
            <a:spAutoFit/>
          </a:bodyPr>
          <a:lstStyle/>
          <a:p>
            <a:pPr algn="just"/>
            <a:r>
              <a:rPr lang="en-US" sz="2200" dirty="0">
                <a:ea typeface="Verdana" panose="020B0604030504040204" pitchFamily="34" charset="0"/>
              </a:rPr>
              <a:t>"</a:t>
            </a:r>
            <a:r>
              <a:rPr lang="en-US" sz="2200" b="1" dirty="0">
                <a:ea typeface="Verdana" panose="020B0604030504040204" pitchFamily="34" charset="0"/>
              </a:rPr>
              <a:t>traffic data</a:t>
            </a:r>
            <a:r>
              <a:rPr lang="en-US" sz="2200" dirty="0">
                <a:ea typeface="Verdana" panose="020B0604030504040204" pitchFamily="34" charset="0"/>
              </a:rPr>
              <a:t>" means any computer data relating to a communication by means of a computer system, generated by a computer system that formed a part in the chain of communication, indicating the communication’s origin, destination, route, time, date, size, duration, or type of underlying service.</a:t>
            </a:r>
          </a:p>
        </p:txBody>
      </p:sp>
    </p:spTree>
    <p:extLst>
      <p:ext uri="{BB962C8B-B14F-4D97-AF65-F5344CB8AC3E}">
        <p14:creationId xmlns:p14="http://schemas.microsoft.com/office/powerpoint/2010/main" val="146766561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1351</TotalTime>
  <Words>12315</Words>
  <Application>Microsoft Office PowerPoint</Application>
  <PresentationFormat>On-screen Show (4:3)</PresentationFormat>
  <Paragraphs>843</Paragraphs>
  <Slides>78</Slides>
  <Notes>69</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78</vt:i4>
      </vt:variant>
    </vt:vector>
  </HeadingPairs>
  <TitlesOfParts>
    <vt:vector size="88" baseType="lpstr">
      <vt:lpstr>Arial</vt:lpstr>
      <vt:lpstr>Calibri</vt:lpstr>
      <vt:lpstr>Calibri (heading)</vt:lpstr>
      <vt:lpstr>Calibri Light</vt:lpstr>
      <vt:lpstr>Georgia</vt:lpstr>
      <vt:lpstr>Trebuchet MS</vt:lpstr>
      <vt:lpstr>Verdana</vt:lpstr>
      <vt:lpstr>Wingdings</vt:lpstr>
      <vt:lpstr>Office Theme</vt:lpstr>
      <vt:lpstr>Microsoft Word Picture</vt:lpstr>
      <vt:lpstr>PowerPoint Presentation</vt:lpstr>
      <vt:lpstr>PowerPoint Presentation</vt:lpstr>
      <vt:lpstr>PowerPoint Presentation</vt:lpstr>
      <vt:lpstr>PowerPoint Presentation</vt:lpstr>
      <vt:lpstr>Definitions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ILLEGAL ACCESS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Illegal Interception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Data Interference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System Interference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Misuse of Devices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CANDREA Andrei-Stefan</cp:lastModifiedBy>
  <cp:revision>168</cp:revision>
  <dcterms:created xsi:type="dcterms:W3CDTF">2020-10-07T11:36:01Z</dcterms:created>
  <dcterms:modified xsi:type="dcterms:W3CDTF">2020-10-16T14:46:54Z</dcterms:modified>
</cp:coreProperties>
</file>