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8.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 id="2147483733" r:id="rId5"/>
    <p:sldMasterId id="2147483745" r:id="rId6"/>
    <p:sldMasterId id="2147483757" r:id="rId7"/>
    <p:sldMasterId id="2147483769" r:id="rId8"/>
    <p:sldMasterId id="2147483781" r:id="rId9"/>
  </p:sldMasterIdLst>
  <p:notesMasterIdLst>
    <p:notesMasterId r:id="rId108"/>
  </p:notesMasterIdLst>
  <p:sldIdLst>
    <p:sldId id="260" r:id="rId10"/>
    <p:sldId id="264" r:id="rId11"/>
    <p:sldId id="265" r:id="rId12"/>
    <p:sldId id="266" r:id="rId13"/>
    <p:sldId id="267" r:id="rId14"/>
    <p:sldId id="270" r:id="rId15"/>
    <p:sldId id="271" r:id="rId16"/>
    <p:sldId id="272" r:id="rId17"/>
    <p:sldId id="275" r:id="rId18"/>
    <p:sldId id="277" r:id="rId19"/>
    <p:sldId id="278" r:id="rId20"/>
    <p:sldId id="263" r:id="rId21"/>
    <p:sldId id="281" r:id="rId22"/>
    <p:sldId id="282" r:id="rId23"/>
    <p:sldId id="283" r:id="rId24"/>
    <p:sldId id="285" r:id="rId25"/>
    <p:sldId id="286" r:id="rId26"/>
    <p:sldId id="690" r:id="rId27"/>
    <p:sldId id="287" r:id="rId28"/>
    <p:sldId id="288" r:id="rId29"/>
    <p:sldId id="289" r:id="rId30"/>
    <p:sldId id="291" r:id="rId31"/>
    <p:sldId id="292" r:id="rId32"/>
    <p:sldId id="293" r:id="rId33"/>
    <p:sldId id="294" r:id="rId34"/>
    <p:sldId id="295" r:id="rId35"/>
    <p:sldId id="296" r:id="rId36"/>
    <p:sldId id="303" r:id="rId37"/>
    <p:sldId id="297" r:id="rId38"/>
    <p:sldId id="298" r:id="rId39"/>
    <p:sldId id="299" r:id="rId40"/>
    <p:sldId id="300" r:id="rId41"/>
    <p:sldId id="301" r:id="rId42"/>
    <p:sldId id="302"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4" r:id="rId74"/>
    <p:sldId id="691" r:id="rId75"/>
    <p:sldId id="335" r:id="rId76"/>
    <p:sldId id="662" r:id="rId77"/>
    <p:sldId id="661" r:id="rId78"/>
    <p:sldId id="663" r:id="rId79"/>
    <p:sldId id="664" r:id="rId80"/>
    <p:sldId id="665" r:id="rId81"/>
    <p:sldId id="666" r:id="rId82"/>
    <p:sldId id="668" r:id="rId83"/>
    <p:sldId id="667" r:id="rId84"/>
    <p:sldId id="669" r:id="rId85"/>
    <p:sldId id="670" r:id="rId86"/>
    <p:sldId id="672" r:id="rId87"/>
    <p:sldId id="671" r:id="rId88"/>
    <p:sldId id="673" r:id="rId89"/>
    <p:sldId id="674" r:id="rId90"/>
    <p:sldId id="675" r:id="rId91"/>
    <p:sldId id="677" r:id="rId92"/>
    <p:sldId id="679" r:id="rId93"/>
    <p:sldId id="678" r:id="rId94"/>
    <p:sldId id="681" r:id="rId95"/>
    <p:sldId id="682" r:id="rId96"/>
    <p:sldId id="680" r:id="rId97"/>
    <p:sldId id="683" r:id="rId98"/>
    <p:sldId id="684" r:id="rId99"/>
    <p:sldId id="685" r:id="rId100"/>
    <p:sldId id="688" r:id="rId101"/>
    <p:sldId id="686" r:id="rId102"/>
    <p:sldId id="687" r:id="rId103"/>
    <p:sldId id="692" r:id="rId104"/>
    <p:sldId id="689" r:id="rId105"/>
    <p:sldId id="643" r:id="rId106"/>
    <p:sldId id="455" r:id="rId10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0"/>
            <p14:sldId id="271"/>
            <p14:sldId id="272"/>
            <p14:sldId id="275"/>
            <p14:sldId id="277"/>
            <p14:sldId id="278"/>
            <p14:sldId id="263"/>
          </p14:sldIdLst>
        </p14:section>
        <p14:section name="Section 2" id="{A68F2295-F5DD-4D3C-80C5-77D5AA65452C}">
          <p14:sldIdLst>
            <p14:sldId id="281"/>
            <p14:sldId id="282"/>
            <p14:sldId id="283"/>
            <p14:sldId id="285"/>
            <p14:sldId id="286"/>
            <p14:sldId id="690"/>
            <p14:sldId id="287"/>
          </p14:sldIdLst>
        </p14:section>
        <p14:section name="Section 3" id="{673DF75A-3E5C-4689-AE73-C41ECC6043E5}">
          <p14:sldIdLst>
            <p14:sldId id="288"/>
            <p14:sldId id="289"/>
            <p14:sldId id="291"/>
            <p14:sldId id="292"/>
            <p14:sldId id="293"/>
            <p14:sldId id="294"/>
            <p14:sldId id="295"/>
            <p14:sldId id="296"/>
            <p14:sldId id="303"/>
            <p14:sldId id="297"/>
          </p14:sldIdLst>
        </p14:section>
        <p14:section name="Section 4" id="{A5B4F166-AACF-4FE8-9927-AC414B406968}">
          <p14:sldIdLst>
            <p14:sldId id="298"/>
            <p14:sldId id="299"/>
            <p14:sldId id="300"/>
            <p14:sldId id="301"/>
            <p14:sldId id="302"/>
            <p14:sldId id="304"/>
            <p14:sldId id="305"/>
            <p14:sldId id="306"/>
            <p14:sldId id="307"/>
            <p14:sldId id="308"/>
            <p14:sldId id="309"/>
            <p14:sldId id="310"/>
            <p14:sldId id="311"/>
            <p14:sldId id="312"/>
            <p14:sldId id="313"/>
            <p14:sldId id="314"/>
            <p14:sldId id="315"/>
            <p14:sldId id="316"/>
          </p14:sldIdLst>
        </p14:section>
        <p14:section name="Section 5" id="{2707FE8D-373D-4D33-8D1C-2772420E3F50}">
          <p14:sldIdLst>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691"/>
            <p14:sldId id="335"/>
            <p14:sldId id="662"/>
            <p14:sldId id="661"/>
            <p14:sldId id="663"/>
            <p14:sldId id="664"/>
            <p14:sldId id="665"/>
            <p14:sldId id="666"/>
            <p14:sldId id="668"/>
            <p14:sldId id="667"/>
            <p14:sldId id="669"/>
            <p14:sldId id="670"/>
            <p14:sldId id="672"/>
            <p14:sldId id="671"/>
            <p14:sldId id="673"/>
            <p14:sldId id="674"/>
            <p14:sldId id="675"/>
            <p14:sldId id="677"/>
            <p14:sldId id="679"/>
            <p14:sldId id="678"/>
            <p14:sldId id="681"/>
            <p14:sldId id="682"/>
            <p14:sldId id="680"/>
            <p14:sldId id="683"/>
            <p14:sldId id="684"/>
            <p14:sldId id="685"/>
            <p14:sldId id="688"/>
            <p14:sldId id="686"/>
            <p14:sldId id="687"/>
            <p14:sldId id="692"/>
            <p14:sldId id="689"/>
          </p14:sldIdLst>
        </p14:section>
        <p14:section name="Conclusions" id="{AD901706-933A-4282-831D-2F305081F9D7}">
          <p14:sldIdLst>
            <p14:sldId id="643"/>
            <p14:sldId id="45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ext uri="{19B8F6BF-5375-455C-9EA6-DF929625EA0E}">
        <p15:presenceInfo xmlns:p15="http://schemas.microsoft.com/office/powerpoint/2012/main" userId="Windows User" providerId="None"/>
      </p:ext>
    </p:extLst>
  </p:cmAuthor>
  <p:cmAuthor id="2" name="DUTA Elena" initials="DE" lastIdx="9" clrIdx="1">
    <p:extLst>
      <p:ext uri="{19B8F6BF-5375-455C-9EA6-DF929625EA0E}">
        <p15:presenceInfo xmlns:p15="http://schemas.microsoft.com/office/powerpoint/2012/main" userId="S::Elena.DUTA@coe.int::7f159a90-0e48-49d6-b4b9-b4cad375a69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10" autoAdjust="0"/>
    <p:restoredTop sz="73366" autoAdjust="0"/>
  </p:normalViewPr>
  <p:slideViewPr>
    <p:cSldViewPr snapToGrid="0">
      <p:cViewPr varScale="1">
        <p:scale>
          <a:sx n="65" d="100"/>
          <a:sy n="65" d="100"/>
        </p:scale>
        <p:origin x="1915" y="48"/>
      </p:cViewPr>
      <p:guideLst/>
    </p:cSldViewPr>
  </p:slideViewPr>
  <p:notesTextViewPr>
    <p:cViewPr>
      <p:scale>
        <a:sx n="1" d="1"/>
        <a:sy n="1" d="1"/>
      </p:scale>
      <p:origin x="0" y="0"/>
    </p:cViewPr>
  </p:notesTextViewPr>
  <p:notesViewPr>
    <p:cSldViewPr snapToGrid="0">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theme" Target="theme/theme1.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5" Type="http://schemas.openxmlformats.org/officeDocument/2006/relationships/slideMaster" Target="slideMasters/slideMaster5.xml"/><Relationship Id="rId90" Type="http://schemas.openxmlformats.org/officeDocument/2006/relationships/slide" Target="slides/slide81.xml"/><Relationship Id="rId95" Type="http://schemas.openxmlformats.org/officeDocument/2006/relationships/slide" Target="slides/slide8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tableStyles" Target="tableStyles.xml"/><Relationship Id="rId80" Type="http://schemas.openxmlformats.org/officeDocument/2006/relationships/slide" Target="slides/slide71.xml"/><Relationship Id="rId85" Type="http://schemas.openxmlformats.org/officeDocument/2006/relationships/slide" Target="slides/slide76.xml"/><Relationship Id="rId12" Type="http://schemas.openxmlformats.org/officeDocument/2006/relationships/slide" Target="slides/slide3.xml"/><Relationship Id="rId17" Type="http://schemas.openxmlformats.org/officeDocument/2006/relationships/slide" Target="slides/slide8.xml"/><Relationship Id="rId33" Type="http://schemas.openxmlformats.org/officeDocument/2006/relationships/slide" Target="slides/slide24.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08" Type="http://schemas.openxmlformats.org/officeDocument/2006/relationships/notesMaster" Target="notesMasters/notesMaster1.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slide" Target="slides/slide82.xml"/><Relationship Id="rId96" Type="http://schemas.openxmlformats.org/officeDocument/2006/relationships/slide" Target="slides/slide8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slide" Target="slides/slide97.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commentAuthors" Target="commentAuthors.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presProps" Target="presProps.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3" Type="http://schemas.openxmlformats.org/officeDocument/2006/relationships/slideMaster" Target="slideMasters/slideMaster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11/10/2020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s://ec.europa.eu/home-affairs/what-we-do/policies/organized-crime-and-human-trafficking/e-evidence_en"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eur-lex.europa.eu/LexUriServ/LexUriServ.do?uri=OJ:L:2013:218:0008:0014:EN:PDF" TargetMode="External"/><Relationship Id="rId12" Type="http://schemas.openxmlformats.org/officeDocument/2006/relationships/hyperlink" Target="https://gac.icann.org/working-group/gac-public-safety-working-group-pswg"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eur-lex.europa.eu/legal-content/EN/TXT/?qid=1486726102713&amp;uri=CELEX:52016DC0872" TargetMode="External"/><Relationship Id="rId11" Type="http://schemas.openxmlformats.org/officeDocument/2006/relationships/hyperlink" Target="https://ec.europa.eu/home-affairs/what-we-do/policies/organized-crime-and-human-trafficking/global-alliance-against-child-abuse_en" TargetMode="External"/><Relationship Id="rId5" Type="http://schemas.openxmlformats.org/officeDocument/2006/relationships/hyperlink" Target="http://eur-lex.europa.eu/legal-content/EN/TXT/?qid=1486726102713&amp;uri=CELEX:52016DC0871" TargetMode="External"/><Relationship Id="rId10" Type="http://schemas.openxmlformats.org/officeDocument/2006/relationships/hyperlink" Target="https://www.europol.europa.eu/about-europol/european-cybercrime-centre-ec3" TargetMode="External"/><Relationship Id="rId4" Type="http://schemas.openxmlformats.org/officeDocument/2006/relationships/hyperlink" Target="http://eur-lex.europa.eu/legal-content/EN/TXT/?uri=CELEX:32011L0093" TargetMode="External"/><Relationship Id="rId9" Type="http://schemas.openxmlformats.org/officeDocument/2006/relationships/hyperlink" Target="https://eur-lex.europa.eu/legal-content/EN/TXT/?uri=uriserv:OJ.L_.2019.123.01.0018.01.ENG"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combattingcybercrime.org/#toolkit" TargetMode="External"/><Relationship Id="rId2" Type="http://schemas.openxmlformats.org/officeDocument/2006/relationships/slide" Target="../slides/slide45.xml"/><Relationship Id="rId1" Type="http://schemas.openxmlformats.org/officeDocument/2006/relationships/notesMaster" Target="../notesMasters/notesMaster1.xml"/><Relationship Id="rId5" Type="http://schemas.openxmlformats.org/officeDocument/2006/relationships/hyperlink" Target="http://www.combattingcybercrime.org/#library" TargetMode="External"/><Relationship Id="rId4" Type="http://schemas.openxmlformats.org/officeDocument/2006/relationships/hyperlink" Target="http://www.combattingcybercrime.org/#assessment"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en.wikipedia.org/wiki/WannaCry_ransomware_attack#cite_note-naked-11" TargetMode="External"/><Relationship Id="rId2" Type="http://schemas.openxmlformats.org/officeDocument/2006/relationships/slide" Target="../slides/slide51.xml"/><Relationship Id="rId1" Type="http://schemas.openxmlformats.org/officeDocument/2006/relationships/notesMaster" Target="../notesMasters/notesMaster1.xml"/><Relationship Id="rId4" Type="http://schemas.openxmlformats.org/officeDocument/2006/relationships/hyperlink" Target="https://en.wikipedia.org/wiki/WannaCry_ransomware_attack#cite_note-16" TargetMode="Externa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Payment_gateway"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55.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Credit_card"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53.xml.rels><?xml version="1.0" encoding="UTF-8" standalone="yes"?>
<Relationships xmlns="http://schemas.openxmlformats.org/package/2006/relationships"><Relationship Id="rId8" Type="http://schemas.openxmlformats.org/officeDocument/2006/relationships/hyperlink" Target="https://en.wikipedia.org/wiki/Internet" TargetMode="External"/><Relationship Id="rId13" Type="http://schemas.openxmlformats.org/officeDocument/2006/relationships/hyperlink" Target="https://en.wikipedia.org/wiki/Revenge" TargetMode="External"/><Relationship Id="rId18" Type="http://schemas.openxmlformats.org/officeDocument/2006/relationships/hyperlink" Target="https://en.wikipedia.org/wiki/Activism"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Host_(network)" TargetMode="External"/><Relationship Id="rId12" Type="http://schemas.openxmlformats.org/officeDocument/2006/relationships/hyperlink" Target="https://en.wikipedia.org/wiki/Payment_gateway" TargetMode="External"/><Relationship Id="rId17" Type="http://schemas.openxmlformats.org/officeDocument/2006/relationships/hyperlink" Target="https://en.wikipedia.org/wiki/Denial-of-service_attack#cite_note-4" TargetMode="External"/><Relationship Id="rId2" Type="http://schemas.openxmlformats.org/officeDocument/2006/relationships/slide" Target="../slides/slide56.xml"/><Relationship Id="rId16" Type="http://schemas.openxmlformats.org/officeDocument/2006/relationships/hyperlink" Target="https://en.wikipedia.org/wiki/Denial-of-service_attack#cite_note-3" TargetMode="Externa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11" Type="http://schemas.openxmlformats.org/officeDocument/2006/relationships/hyperlink" Target="https://en.wikipedia.org/wiki/Credit_card" TargetMode="External"/><Relationship Id="rId5" Type="http://schemas.openxmlformats.org/officeDocument/2006/relationships/hyperlink" Target="https://en.wikipedia.org/wiki/User_(computing)" TargetMode="External"/><Relationship Id="rId15" Type="http://schemas.openxmlformats.org/officeDocument/2006/relationships/hyperlink" Target="https://en.wikipedia.org/wiki/Denial-of-service_attack#cite_note-2" TargetMode="External"/><Relationship Id="rId10" Type="http://schemas.openxmlformats.org/officeDocument/2006/relationships/hyperlink" Target="https://en.wikipedia.org/wiki/Web_server" TargetMode="External"/><Relationship Id="rId19" Type="http://schemas.openxmlformats.org/officeDocument/2006/relationships/hyperlink" Target="https://en.wikipedia.org/wiki/Denial-of-service_attack#cite_note-5"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Denial-of-service_attack#cite_note-1" TargetMode="External"/><Relationship Id="rId14" Type="http://schemas.openxmlformats.org/officeDocument/2006/relationships/hyperlink" Target="https://en.wikipedia.org/wiki/Blackmail"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washingtonpost.com/world/national-security/stuxnet-was-work-of-us-and-israeli-experts-officials-say/2012/06/01/gJQAlnEy6U_story.html?utm_term=.fdd6cf609400"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www.investopedia.com/news/nsa-worked-track-down-bitcoin-users-snowden-papers-reveal/"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90 minutes in length</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a:t>
            </a:fld>
            <a:endParaRPr lang="en-GB"/>
          </a:p>
        </p:txBody>
      </p:sp>
    </p:spTree>
    <p:extLst>
      <p:ext uri="{BB962C8B-B14F-4D97-AF65-F5344CB8AC3E}">
        <p14:creationId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ltLang="en-US" dirty="0"/>
              <a:t>* Explained later</a:t>
            </a:r>
          </a:p>
          <a:p>
            <a:pPr marL="0" indent="0">
              <a:buFont typeface="Arial" panose="020B0604020202020204" pitchFamily="34" charset="0"/>
              <a:buNone/>
            </a:pPr>
            <a:r>
              <a:rPr lang="en-GB" altLang="en-US" dirty="0"/>
              <a:t>Everywhere, cybercrime is identified with phenomena like </a:t>
            </a:r>
            <a:r>
              <a:rPr lang="en-GB" altLang="en-US" i="1" dirty="0"/>
              <a:t>hacking</a:t>
            </a:r>
            <a:r>
              <a:rPr lang="en-GB" altLang="en-US" dirty="0"/>
              <a:t>, or the diffusion of </a:t>
            </a:r>
            <a:r>
              <a:rPr lang="en-GB" altLang="en-US" i="1" dirty="0"/>
              <a:t>malware</a:t>
            </a:r>
            <a:r>
              <a:rPr lang="en-GB" altLang="en-US" dirty="0"/>
              <a:t> (mainly viruses or worms), or the popular, within the </a:t>
            </a:r>
            <a:r>
              <a:rPr lang="en-GB" altLang="en-US" i="1" dirty="0"/>
              <a:t>media</a:t>
            </a:r>
            <a:r>
              <a:rPr lang="en-GB" altLang="en-US" dirty="0"/>
              <a:t>, computer attacks (</a:t>
            </a:r>
            <a:r>
              <a:rPr lang="en-GB" altLang="en-US" i="1" dirty="0"/>
              <a:t>DoS</a:t>
            </a:r>
            <a:r>
              <a:rPr lang="en-GB" altLang="en-US" dirty="0"/>
              <a:t> or </a:t>
            </a:r>
            <a:r>
              <a:rPr lang="en-GB" altLang="en-US" i="1" dirty="0" err="1"/>
              <a:t>DDos</a:t>
            </a:r>
            <a:r>
              <a:rPr lang="en-GB" altLang="en-US" dirty="0"/>
              <a:t>). However, nowadays, even the common citizen is aware of many other criminal activities on the networks, most of them with profit purposes (vg. regular frauds and computer frauds). And also everybody knows about the great possibilities of utilisation of the cyber environment, or cyber ecosystem, to commit or facilitate common crimes.</a:t>
            </a:r>
          </a:p>
          <a:p>
            <a:endParaRPr lang="en-GB" altLang="en-US" dirty="0"/>
          </a:p>
          <a:p>
            <a:r>
              <a:rPr lang="en-GB" altLang="en-US" dirty="0"/>
              <a:t>Business email compromise (will be explained later) - The attacker uses the identity of someone on a corporate network to send spoofed email and trick the target or targets into sending money to the attacker’s account.</a:t>
            </a:r>
          </a:p>
          <a:p>
            <a:endParaRPr lang="en-GB" altLang="en-US" dirty="0"/>
          </a:p>
          <a:p>
            <a:r>
              <a:rPr lang="en-GB" altLang="en-US" dirty="0"/>
              <a:t>Ransomware (will be explained later) – Specific malicious code that encrypts content on the computer and asks to pay a ransom to be able to recover the encrypted data.</a:t>
            </a:r>
            <a:endParaRPr lang="hr-HR"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1808441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Cyber space is becoming even more complicated with the emerging trends of cyber security overlapping with cyber criminality. It is important to keep these worlds separated but with the consciousness that some cyber security issues can emerge as cybercrimes on the end.</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2904465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12</a:t>
            </a:fld>
            <a:endParaRPr lang="en-GB"/>
          </a:p>
        </p:txBody>
      </p:sp>
    </p:spTree>
    <p:extLst>
      <p:ext uri="{BB962C8B-B14F-4D97-AF65-F5344CB8AC3E}">
        <p14:creationId xmlns:p14="http://schemas.microsoft.com/office/powerpoint/2010/main" val="2423915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to the internet, we need to put a little perspective on what a network is &amp; what makes one up – which is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13</a:t>
            </a:fld>
            <a:endParaRPr lang="en-US" altLang="en-US">
              <a:solidFill>
                <a:prstClr val="black"/>
              </a:solidFill>
            </a:endParaRPr>
          </a:p>
        </p:txBody>
      </p:sp>
    </p:spTree>
    <p:extLst>
      <p:ext uri="{BB962C8B-B14F-4D97-AF65-F5344CB8AC3E}">
        <p14:creationId xmlns:p14="http://schemas.microsoft.com/office/powerpoint/2010/main" val="181079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90000"/>
              </a:lnSpc>
              <a:buFont typeface="Arial" panose="020B0604020202020204" pitchFamily="34" charset="0"/>
              <a:buNone/>
            </a:pPr>
            <a:r>
              <a:rPr lang="en-GB" altLang="sr-Latn-RS" sz="1200" b="1" dirty="0"/>
              <a:t>It is important to explain at the outset that there are many terms used to describe the criminal use of technology </a:t>
            </a:r>
            <a:r>
              <a:rPr lang="en-GB" altLang="sr-Latn-RS" sz="1200" dirty="0"/>
              <a:t>and it may assist the reader if a brief explanation is provided.  </a:t>
            </a:r>
          </a:p>
          <a:p>
            <a:pPr marL="0" indent="0" algn="just">
              <a:lnSpc>
                <a:spcPct val="90000"/>
              </a:lnSpc>
              <a:buFont typeface="Arial" panose="020B0604020202020204" pitchFamily="34" charset="0"/>
              <a:buNone/>
            </a:pPr>
            <a:r>
              <a:rPr lang="en-GB" altLang="sr-Latn-RS" sz="1200" b="1" dirty="0"/>
              <a:t>The terms </a:t>
            </a:r>
            <a:r>
              <a:rPr lang="en-GB" altLang="en-US" sz="1200" b="1" dirty="0"/>
              <a:t>“</a:t>
            </a:r>
            <a:r>
              <a:rPr lang="en-GB" altLang="sr-Latn-RS" sz="1200" b="1" dirty="0"/>
              <a:t>computer crime</a:t>
            </a:r>
            <a:r>
              <a:rPr lang="en-GB" altLang="en-US" sz="1200" b="1" dirty="0"/>
              <a:t>”</a:t>
            </a:r>
            <a:r>
              <a:rPr lang="en-GB" altLang="sr-Latn-RS" sz="1200" b="1" dirty="0"/>
              <a:t>, </a:t>
            </a:r>
            <a:r>
              <a:rPr lang="en-GB" altLang="en-US" sz="1200" b="1" dirty="0"/>
              <a:t>“</a:t>
            </a:r>
            <a:r>
              <a:rPr lang="en-GB" altLang="sr-Latn-RS" sz="1200" b="1" dirty="0"/>
              <a:t>high-tech crime</a:t>
            </a:r>
            <a:r>
              <a:rPr lang="en-GB" altLang="en-US" sz="1200" b="1" dirty="0"/>
              <a:t>”</a:t>
            </a:r>
            <a:r>
              <a:rPr lang="en-GB" altLang="sr-Latn-RS" sz="1200" b="1" dirty="0"/>
              <a:t>, </a:t>
            </a:r>
            <a:r>
              <a:rPr lang="en-GB" altLang="en-US" sz="1200" b="1" dirty="0"/>
              <a:t>“</a:t>
            </a:r>
            <a:r>
              <a:rPr lang="en-GB" altLang="sr-Latn-RS" sz="1200" b="1" dirty="0"/>
              <a:t>IT crime</a:t>
            </a:r>
            <a:r>
              <a:rPr lang="en-GB" altLang="en-US" sz="1200" b="1" dirty="0"/>
              <a:t>”</a:t>
            </a:r>
            <a:r>
              <a:rPr lang="en-GB" altLang="sr-Latn-RS" sz="1200" b="1" dirty="0"/>
              <a:t> and </a:t>
            </a:r>
            <a:r>
              <a:rPr lang="en-GB" altLang="en-US" sz="1200" b="1" dirty="0"/>
              <a:t>“</a:t>
            </a:r>
            <a:r>
              <a:rPr lang="en-GB" altLang="sr-Latn-RS" sz="1200" b="1" dirty="0"/>
              <a:t>cybercrime</a:t>
            </a:r>
            <a:r>
              <a:rPr lang="en-GB" altLang="en-US" sz="1200" b="1" dirty="0"/>
              <a:t>”</a:t>
            </a:r>
            <a:r>
              <a:rPr lang="en-GB" altLang="sr-Latn-RS" sz="1200" b="1" dirty="0"/>
              <a:t> </a:t>
            </a:r>
            <a:r>
              <a:rPr lang="en-GB" altLang="sr-Latn-RS" sz="1200" dirty="0"/>
              <a:t>are often intermingled and create confusion and misunderstanding. </a:t>
            </a:r>
          </a:p>
          <a:p>
            <a:pPr marL="0" indent="0" algn="just">
              <a:lnSpc>
                <a:spcPct val="90000"/>
              </a:lnSpc>
              <a:buFont typeface="Arial" panose="020B0604020202020204" pitchFamily="34" charset="0"/>
              <a:buNone/>
            </a:pPr>
            <a:r>
              <a:rPr lang="en-GB" altLang="sr-Latn-RS" sz="1200" b="1" dirty="0"/>
              <a:t>The use of computers and other devices by criminals </a:t>
            </a:r>
            <a:r>
              <a:rPr lang="en-GB" altLang="sr-Latn-RS" sz="1200" dirty="0"/>
              <a:t>and the value of recoverable data to the police investigator can be broken down as follows: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4221796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Font typeface="Arial" panose="020B0604020202020204" pitchFamily="34" charset="0"/>
              <a:buNone/>
            </a:pPr>
            <a:r>
              <a:rPr lang="en-GB" altLang="sr-Latn-RS" b="1" dirty="0"/>
              <a:t>Technology as a Victim</a:t>
            </a:r>
            <a:r>
              <a:rPr lang="en-GB" altLang="sr-Latn-RS" dirty="0"/>
              <a:t> </a:t>
            </a:r>
          </a:p>
          <a:p>
            <a:pPr algn="just">
              <a:buFont typeface="Arial" panose="020B0604020202020204" pitchFamily="34" charset="0"/>
              <a:buNone/>
            </a:pPr>
            <a:r>
              <a:rPr lang="en-GB" altLang="sr-Latn-RS" dirty="0"/>
              <a:t>Technology as a target of crime – </a:t>
            </a:r>
            <a:r>
              <a:rPr lang="en-GB" altLang="sr-Latn-RS" b="1" dirty="0"/>
              <a:t>is traditionally considered to be true </a:t>
            </a:r>
            <a:r>
              <a:rPr lang="en-GB" altLang="en-US" b="1" dirty="0"/>
              <a:t>“</a:t>
            </a:r>
            <a:r>
              <a:rPr lang="en-GB" altLang="sr-Latn-RS" b="1" dirty="0"/>
              <a:t>computer crime</a:t>
            </a:r>
            <a:r>
              <a:rPr lang="en-GB" altLang="en-US" b="1" dirty="0"/>
              <a:t>”</a:t>
            </a:r>
            <a:r>
              <a:rPr lang="en-GB" altLang="sr-Latn-RS" b="1" dirty="0"/>
              <a:t> </a:t>
            </a:r>
            <a:r>
              <a:rPr lang="en-GB" altLang="sr-Latn-RS" dirty="0"/>
              <a:t>and involves such offences as hacking, denial of service attacks and the distribution of viruses.</a:t>
            </a:r>
          </a:p>
          <a:p>
            <a:pPr algn="just">
              <a:buFont typeface="Arial" panose="020B0604020202020204" pitchFamily="34" charset="0"/>
              <a:buNone/>
            </a:pPr>
            <a:r>
              <a:rPr lang="en-GB" altLang="sr-Latn-RS" dirty="0"/>
              <a:t>Technology as an aid to crime:</a:t>
            </a:r>
          </a:p>
          <a:p>
            <a:pPr algn="just">
              <a:buFont typeface="Arial" panose="020B0604020202020204" pitchFamily="34" charset="0"/>
              <a:buNone/>
            </a:pPr>
            <a:r>
              <a:rPr lang="en-GB" altLang="sr-Latn-RS" dirty="0"/>
              <a:t> – </a:t>
            </a:r>
            <a:r>
              <a:rPr lang="en-GB" altLang="sr-Latn-RS" b="1" dirty="0"/>
              <a:t>is where computers and other devices are used to assist in the commission of traditional crimes</a:t>
            </a:r>
            <a:r>
              <a:rPr lang="en-GB" altLang="sr-Latn-RS" dirty="0"/>
              <a:t>, for example, to produce forged documents, to send death threats or blackmail demands or to create and distribute illegal material such as images of child abuse. </a:t>
            </a:r>
          </a:p>
          <a:p>
            <a:pPr algn="just">
              <a:buFont typeface="Arial" panose="020B0604020202020204" pitchFamily="34" charset="0"/>
              <a:buNone/>
            </a:pPr>
            <a:r>
              <a:rPr lang="en-GB" altLang="sr-Latn-RS" dirty="0"/>
              <a:t>Technology as a communications tool:</a:t>
            </a:r>
          </a:p>
          <a:p>
            <a:pPr algn="just">
              <a:buFont typeface="Arial" panose="020B0604020202020204" pitchFamily="34" charset="0"/>
              <a:buNone/>
            </a:pPr>
            <a:r>
              <a:rPr lang="en-GB" altLang="sr-Latn-RS" dirty="0"/>
              <a:t> – </a:t>
            </a:r>
            <a:r>
              <a:rPr lang="en-GB" altLang="sr-Latn-RS" b="1" dirty="0"/>
              <a:t>is where criminals use technology to communicate with each other </a:t>
            </a:r>
            <a:r>
              <a:rPr lang="en-GB" altLang="sr-Latn-RS" dirty="0"/>
              <a:t>in ways which reduce the chances of detection, for example by the use of encryption technology. </a:t>
            </a:r>
          </a:p>
          <a:p>
            <a:pPr algn="just">
              <a:buFont typeface="Arial" panose="020B0604020202020204" pitchFamily="34" charset="0"/>
              <a:buNone/>
            </a:pPr>
            <a:r>
              <a:rPr lang="en-GB" altLang="sr-Latn-RS" dirty="0"/>
              <a:t>Technology as a storage medium:</a:t>
            </a:r>
          </a:p>
          <a:p>
            <a:pPr algn="just">
              <a:buFont typeface="Arial" panose="020B0604020202020204" pitchFamily="34" charset="0"/>
              <a:buNone/>
            </a:pPr>
            <a:r>
              <a:rPr lang="en-GB" altLang="sr-Latn-RS" dirty="0"/>
              <a:t> – </a:t>
            </a:r>
            <a:r>
              <a:rPr lang="en-GB" altLang="sr-Latn-RS" b="1" dirty="0"/>
              <a:t>is the intentional or unintentional storage of information on devices used </a:t>
            </a:r>
            <a:r>
              <a:rPr lang="en-GB" altLang="sr-Latn-RS" dirty="0"/>
              <a:t>in any of the other categories and typically involves the data held on computer systems of victims, witnesses or suspects.</a:t>
            </a:r>
          </a:p>
          <a:p>
            <a:pPr algn="just">
              <a:buFont typeface="Arial" panose="020B0604020202020204" pitchFamily="34" charset="0"/>
              <a:buNone/>
            </a:pPr>
            <a:r>
              <a:rPr lang="en-GB" altLang="sr-Latn-RS" dirty="0"/>
              <a:t>Technology as a witness to crime:</a:t>
            </a:r>
          </a:p>
          <a:p>
            <a:pPr algn="just">
              <a:buFont typeface="Arial" panose="020B0604020202020204" pitchFamily="34" charset="0"/>
              <a:buNone/>
            </a:pPr>
            <a:r>
              <a:rPr lang="en-GB" altLang="sr-Latn-RS" dirty="0"/>
              <a:t> – </a:t>
            </a:r>
            <a:r>
              <a:rPr lang="en-GB" altLang="sr-Latn-RS" b="1" dirty="0"/>
              <a:t>can be found when evidence contained in IT devices can be used to support evidence </a:t>
            </a:r>
            <a:r>
              <a:rPr lang="en-GB" altLang="sr-Latn-RS" dirty="0"/>
              <a:t>to which it is not obviously related, for example to prove or disprove an alibi given by a suspect or a claim made by a witness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3439856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dirty="0">
                <a:ea typeface="ＭＳ Ｐゴシック" pitchFamily="34" charset="-128"/>
              </a:rPr>
              <a:t>However, sociologically speaking, crime on cyber environments is already an important and autonomous reality. There are, all over Europe and in the majority of the countries in the rest of the world, specific investigation units at the police level and some special prosecution services, too. International public organisations and private companies have each time more concern in terms of the consequences of the illegal and harmful acts committed by means of the communication networks or inside those networks. </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1605945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dirty="0">
                <a:ea typeface="ＭＳ Ｐゴシック" pitchFamily="34" charset="-128"/>
              </a:rPr>
              <a:t>Cybercrime is commonly defined in both a narrow and a broader sense: normally, the expression is used, on a restricted way, to describe a criminal activity in which a computer or a network is an essential part of a crime; however cybercrime</a:t>
            </a:r>
            <a:r>
              <a:rPr lang="en-GB" i="1" dirty="0">
                <a:ea typeface="ＭＳ Ｐゴシック" pitchFamily="34" charset="-128"/>
              </a:rPr>
              <a:t> </a:t>
            </a:r>
            <a:r>
              <a:rPr lang="en-GB" dirty="0">
                <a:ea typeface="ＭＳ Ｐゴシック" pitchFamily="34" charset="-128"/>
              </a:rPr>
              <a:t>is also used to include other traditional crimes in which those same computers or networks are used to make the illicit activity possible.</a:t>
            </a:r>
            <a:endParaRPr lang="hr-HR" dirty="0">
              <a:ea typeface="ＭＳ Ｐゴシック" pitchFamily="34" charset="-128"/>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en-GB" sz="1800" b="1" i="0" u="none" strike="noStrike" baseline="0" dirty="0">
                <a:solidFill>
                  <a:srgbClr val="7F3F99"/>
                </a:solidFill>
                <a:latin typeface="HelveticaNeue-Bold"/>
              </a:rPr>
              <a:t>Within the IOCTA Threat Assessment 2019 – the following was cited as a definition</a:t>
            </a:r>
          </a:p>
          <a:p>
            <a:pPr algn="l"/>
            <a:endParaRPr lang="en-GB" sz="1800" b="1" i="0" u="none" strike="noStrike" baseline="0" dirty="0">
              <a:solidFill>
                <a:srgbClr val="7F3F99"/>
              </a:solidFill>
              <a:latin typeface="HelveticaNeue-Bold"/>
            </a:endParaRPr>
          </a:p>
          <a:p>
            <a:pPr algn="l"/>
            <a:r>
              <a:rPr lang="en-GB" sz="1800" b="1" i="0" u="none" strike="noStrike" baseline="0" dirty="0">
                <a:solidFill>
                  <a:srgbClr val="7F3F99"/>
                </a:solidFill>
                <a:latin typeface="HelveticaNeue-Bold"/>
              </a:rPr>
              <a:t>Cyber crime: </a:t>
            </a:r>
            <a:r>
              <a:rPr lang="en-GB" sz="1800" b="1" i="0" u="none" strike="noStrike" baseline="0" dirty="0">
                <a:solidFill>
                  <a:srgbClr val="7F3F99"/>
                </a:solidFill>
                <a:latin typeface="HelveticaNeue,Bold"/>
              </a:rPr>
              <a:t>A </a:t>
            </a:r>
            <a:r>
              <a:rPr lang="en-GB" sz="1800" b="1" i="0" u="none" strike="noStrike" baseline="0" dirty="0">
                <a:solidFill>
                  <a:srgbClr val="7F3F99"/>
                </a:solidFill>
                <a:latin typeface="HelveticaNeue-Bold"/>
              </a:rPr>
              <a:t>review of the evidence</a:t>
            </a:r>
          </a:p>
          <a:p>
            <a:pPr algn="l"/>
            <a:r>
              <a:rPr lang="en-GB" sz="1800" b="0" i="0" u="none" strike="noStrike" baseline="0" dirty="0">
                <a:solidFill>
                  <a:srgbClr val="7F3F99"/>
                </a:solidFill>
                <a:latin typeface="HelveticaNeue"/>
              </a:rPr>
              <a:t>Research Report 75</a:t>
            </a:r>
          </a:p>
          <a:p>
            <a:pPr algn="l"/>
            <a:r>
              <a:rPr lang="en-GB" sz="1800" b="0" i="0" u="none" strike="noStrike" baseline="0" dirty="0">
                <a:solidFill>
                  <a:srgbClr val="7F3F99"/>
                </a:solidFill>
                <a:latin typeface="HelveticaNeue"/>
              </a:rPr>
              <a:t>Chapter 1: Cyber-dependent crimes</a:t>
            </a:r>
          </a:p>
          <a:p>
            <a:pPr algn="l"/>
            <a:r>
              <a:rPr lang="en-US" sz="1800" b="0" i="0" u="none" strike="noStrike" baseline="0" dirty="0">
                <a:solidFill>
                  <a:srgbClr val="000000"/>
                </a:solidFill>
                <a:latin typeface="HelveticaNeue"/>
              </a:rPr>
              <a:t>Dr. Mike McGuire (University of Surrey) and</a:t>
            </a:r>
          </a:p>
          <a:p>
            <a:pPr algn="l"/>
            <a:r>
              <a:rPr lang="en-US" sz="1800" b="0" i="0" u="none" strike="noStrike" baseline="0" dirty="0">
                <a:solidFill>
                  <a:srgbClr val="000000"/>
                </a:solidFill>
                <a:latin typeface="HelveticaNeue"/>
              </a:rPr>
              <a:t>Samantha Dowling (Home Office Science)</a:t>
            </a:r>
          </a:p>
          <a:p>
            <a:pPr algn="l"/>
            <a:r>
              <a:rPr lang="en-GB" sz="1800" b="0" i="0" u="none" strike="noStrike" baseline="0" dirty="0">
                <a:solidFill>
                  <a:srgbClr val="000000"/>
                </a:solidFill>
                <a:latin typeface="HelveticaNeue"/>
              </a:rPr>
              <a:t>October 2013</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852662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2473686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19</a:t>
            </a:fld>
            <a:endParaRPr lang="en-GB">
              <a:solidFill>
                <a:prstClr val="black"/>
              </a:solidFill>
            </a:endParaRPr>
          </a:p>
        </p:txBody>
      </p:sp>
    </p:spTree>
    <p:extLst>
      <p:ext uri="{BB962C8B-B14F-4D97-AF65-F5344CB8AC3E}">
        <p14:creationId xmlns:p14="http://schemas.microsoft.com/office/powerpoint/2010/main" val="318827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is going to be split into 5 parts to provide natural breaks.</a:t>
            </a:r>
          </a:p>
          <a:p>
            <a:r>
              <a:rPr lang="en-GB" dirty="0"/>
              <a:t>Idea is to describe what a computer is – or a device capable of connecting to the internet which all have similarities</a:t>
            </a:r>
          </a:p>
          <a:p>
            <a:r>
              <a:rPr lang="en-GB" dirty="0"/>
              <a:t>To describe what the internet is and how it works</a:t>
            </a:r>
          </a:p>
          <a:p>
            <a:r>
              <a:rPr lang="en-GB" dirty="0"/>
              <a:t>And then to look at how that computer connects to the internet</a:t>
            </a:r>
          </a:p>
          <a:p>
            <a:r>
              <a:rPr lang="en-GB" dirty="0"/>
              <a:t>And then to look at what is out on the internet itself</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2</a:t>
            </a:fld>
            <a:endParaRPr lang="en-GB"/>
          </a:p>
        </p:txBody>
      </p:sp>
    </p:spTree>
    <p:extLst>
      <p:ext uri="{BB962C8B-B14F-4D97-AF65-F5344CB8AC3E}">
        <p14:creationId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21</a:t>
            </a:fld>
            <a:endParaRPr lang="en-US"/>
          </a:p>
        </p:txBody>
      </p:sp>
    </p:spTree>
    <p:extLst>
      <p:ext uri="{BB962C8B-B14F-4D97-AF65-F5344CB8AC3E}">
        <p14:creationId xmlns:p14="http://schemas.microsoft.com/office/powerpoint/2010/main" val="17152016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FontTx/>
              <a:buNone/>
            </a:pP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22</a:t>
            </a:fld>
            <a:endParaRPr lang="fr-FR" sz="1200"/>
          </a:p>
        </p:txBody>
      </p:sp>
    </p:spTree>
    <p:extLst>
      <p:ext uri="{BB962C8B-B14F-4D97-AF65-F5344CB8AC3E}">
        <p14:creationId xmlns:p14="http://schemas.microsoft.com/office/powerpoint/2010/main" val="2754200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sz="1000" dirty="0">
                <a:latin typeface="Calibri" charset="0"/>
              </a:rPr>
              <a:t>Access the whole or any part without rights</a:t>
            </a:r>
          </a:p>
          <a:p>
            <a:pPr marL="171450" indent="-171450" eaLnBrk="1" hangingPunct="1">
              <a:spcBef>
                <a:spcPct val="0"/>
              </a:spcBef>
              <a:buFontTx/>
              <a:buChar char="•"/>
            </a:pPr>
            <a:r>
              <a:rPr lang="en-US" sz="1000" dirty="0">
                <a:latin typeface="Calibri" charset="0"/>
              </a:rPr>
              <a:t>Non-public transmission of computer data to, from, within a computer system</a:t>
            </a:r>
          </a:p>
          <a:p>
            <a:pPr marL="171450" indent="-171450" eaLnBrk="1" hangingPunct="1">
              <a:spcBef>
                <a:spcPct val="0"/>
              </a:spcBef>
              <a:buFontTx/>
              <a:buChar char="•"/>
            </a:pPr>
            <a:r>
              <a:rPr lang="en-US" sz="1000" dirty="0">
                <a:latin typeface="Calibri" charset="0"/>
              </a:rPr>
              <a:t>Damaging Deletion, deterioration, alteration or suppression of computer data</a:t>
            </a:r>
          </a:p>
          <a:p>
            <a:pPr marL="171450" indent="-171450" eaLnBrk="1" hangingPunct="1">
              <a:spcBef>
                <a:spcPct val="0"/>
              </a:spcBef>
              <a:buFontTx/>
              <a:buChar char="•"/>
            </a:pPr>
            <a:r>
              <a:rPr lang="it-IT" sz="1000" dirty="0">
                <a:latin typeface="Calibri" charset="0"/>
              </a:rPr>
              <a:t>Hindering of the functioning of a computer system by inputting, transmitting, damaging, deleting, deteriorating, altering or suppressing computer data</a:t>
            </a:r>
          </a:p>
          <a:p>
            <a:pPr marL="171450" indent="-171450" eaLnBrk="1" hangingPunct="1">
              <a:spcBef>
                <a:spcPct val="0"/>
              </a:spcBef>
              <a:buFontTx/>
              <a:buChar char="•"/>
            </a:pPr>
            <a:r>
              <a:rPr lang="it-IT" sz="1000" dirty="0">
                <a:latin typeface="Calibri" charset="0"/>
              </a:rPr>
              <a:t>Production and possession of computer systems that do the above</a:t>
            </a:r>
          </a:p>
          <a:p>
            <a:pPr marL="171450" indent="-171450" eaLnBrk="1" hangingPunct="1">
              <a:spcBef>
                <a:spcPct val="0"/>
              </a:spcBef>
              <a:buFontTx/>
              <a:buChar char="•"/>
            </a:pPr>
            <a:r>
              <a:rPr lang="it-IT" sz="1000" dirty="0">
                <a:latin typeface="Calibri" charset="0"/>
              </a:rPr>
              <a:t>Inauthentic data with the intent that it be considered or acted upon for legal purposes as if it were authentic</a:t>
            </a:r>
            <a:endParaRPr lang="it-IT" dirty="0">
              <a:latin typeface="Calibri" charset="0"/>
            </a:endParaRPr>
          </a:p>
          <a:p>
            <a:pPr marL="171450" indent="-171450" eaLnBrk="1" hangingPunct="1">
              <a:spcBef>
                <a:spcPct val="0"/>
              </a:spcBef>
              <a:buFontTx/>
              <a:buChar char="•"/>
            </a:pPr>
            <a:r>
              <a:rPr lang="it-IT" dirty="0">
                <a:latin typeface="Calibri" charset="0"/>
              </a:rPr>
              <a:t>Input, interference with dishonest intent of procuring economic gain</a:t>
            </a:r>
          </a:p>
          <a:p>
            <a:pPr marL="171450" indent="-171450" eaLnBrk="1" hangingPunct="1">
              <a:spcBef>
                <a:spcPct val="0"/>
              </a:spcBef>
              <a:buFontTx/>
              <a:buChar char="•"/>
            </a:pPr>
            <a:r>
              <a:rPr lang="it-IT" dirty="0">
                <a:latin typeface="Calibri" charset="0"/>
              </a:rPr>
              <a:t>Producing, Offering, Distributing, Procuring, Possessing</a:t>
            </a:r>
          </a:p>
          <a:p>
            <a:pPr marL="171450" indent="-171450" eaLnBrk="1" hangingPunct="1">
              <a:spcBef>
                <a:spcPct val="0"/>
              </a:spcBef>
              <a:buFontTx/>
              <a:buChar char="•"/>
            </a:pPr>
            <a:r>
              <a:rPr lang="it-IT" dirty="0">
                <a:latin typeface="Calibri" charset="0"/>
              </a:rPr>
              <a:t>IPR</a:t>
            </a:r>
          </a:p>
          <a:p>
            <a:pPr marL="171450" indent="-171450" eaLnBrk="1" hangingPunct="1">
              <a:spcBef>
                <a:spcPct val="0"/>
              </a:spcBef>
              <a:buFontTx/>
              <a:buChar char="•"/>
            </a:pPr>
            <a:endParaRPr lang="it-IT" dirty="0">
              <a:latin typeface="Calibri" charset="0"/>
            </a:endParaRPr>
          </a:p>
          <a:p>
            <a:pPr marL="171450" indent="-171450" eaLnBrk="1" hangingPunct="1">
              <a:spcBef>
                <a:spcPct val="0"/>
              </a:spcBef>
              <a:buFontTx/>
              <a:buChar char="•"/>
            </a:pPr>
            <a:r>
              <a:rPr lang="it-IT" dirty="0">
                <a:latin typeface="Calibri" charset="0"/>
              </a:rPr>
              <a:t>Expedited preservation of computer data and traffic data</a:t>
            </a:r>
          </a:p>
          <a:p>
            <a:pPr marL="171450" indent="-171450" eaLnBrk="1" hangingPunct="1">
              <a:spcBef>
                <a:spcPct val="0"/>
              </a:spcBef>
              <a:buFontTx/>
              <a:buChar char="•"/>
            </a:pPr>
            <a:r>
              <a:rPr lang="it-IT" dirty="0">
                <a:latin typeface="Calibri" charset="0"/>
              </a:rPr>
              <a:t>Partial disclosure of traffic data to identify the provider and the path</a:t>
            </a:r>
          </a:p>
          <a:p>
            <a:pPr marL="171450" indent="-171450" eaLnBrk="1" hangingPunct="1">
              <a:spcBef>
                <a:spcPct val="0"/>
              </a:spcBef>
              <a:buFontTx/>
              <a:buChar char="•"/>
            </a:pPr>
            <a:r>
              <a:rPr lang="it-IT" dirty="0">
                <a:latin typeface="Calibri" charset="0"/>
              </a:rPr>
              <a:t>Production order to persons (computer data) and service providers (subscriber information)</a:t>
            </a:r>
          </a:p>
          <a:p>
            <a:pPr marL="171450" indent="-171450" eaLnBrk="1" hangingPunct="1">
              <a:spcBef>
                <a:spcPct val="0"/>
              </a:spcBef>
              <a:buFontTx/>
              <a:buChar char="•"/>
            </a:pPr>
            <a:r>
              <a:rPr lang="it-IT" dirty="0">
                <a:latin typeface="Calibri" charset="0"/>
              </a:rPr>
              <a:t>Search and seizure of computer data (computer and any storage)</a:t>
            </a:r>
          </a:p>
          <a:p>
            <a:pPr marL="171450" indent="-171450" eaLnBrk="1" hangingPunct="1">
              <a:spcBef>
                <a:spcPct val="0"/>
              </a:spcBef>
              <a:buFontTx/>
              <a:buChar char="•"/>
            </a:pPr>
            <a:r>
              <a:rPr lang="en-US" dirty="0">
                <a:latin typeface="Calibri" charset="0"/>
              </a:rPr>
              <a:t>Real time collection of traffic data and interception of computer data</a:t>
            </a:r>
          </a:p>
          <a:p>
            <a:pPr marL="171450" indent="-171450" eaLnBrk="1" hangingPunct="1">
              <a:spcBef>
                <a:spcPct val="0"/>
              </a:spcBef>
              <a:buFontTx/>
              <a:buChar char="•"/>
            </a:pPr>
            <a:endParaRPr lang="en-US" dirty="0">
              <a:latin typeface="Calibri" charset="0"/>
            </a:endParaRPr>
          </a:p>
          <a:p>
            <a:pPr marL="171450" indent="-171450" eaLnBrk="1" hangingPunct="1">
              <a:spcBef>
                <a:spcPct val="0"/>
              </a:spcBef>
              <a:buFontTx/>
              <a:buChar char="•"/>
            </a:pPr>
            <a:r>
              <a:rPr lang="en-US" dirty="0">
                <a:latin typeface="Calibri" charset="0"/>
              </a:rPr>
              <a:t>Criminal offences deemed to be included as extraditable offences</a:t>
            </a:r>
          </a:p>
          <a:p>
            <a:pPr marL="171450" indent="-171450" eaLnBrk="1" hangingPunct="1">
              <a:spcBef>
                <a:spcPct val="0"/>
              </a:spcBef>
              <a:buFontTx/>
              <a:buChar char="•"/>
            </a:pPr>
            <a:r>
              <a:rPr lang="it-IT" dirty="0">
                <a:latin typeface="Calibri" charset="0"/>
              </a:rPr>
              <a:t>MLA - one another mutual assistance to the widest extent possible for the purpose of investigations or proceedings concerning criminal offences related to computer systems and data, or for the collection of evidence in electronic form of a criminal offence</a:t>
            </a:r>
          </a:p>
          <a:p>
            <a:pPr marL="171450" indent="-171450" eaLnBrk="1" hangingPunct="1">
              <a:spcBef>
                <a:spcPct val="0"/>
              </a:spcBef>
              <a:buFontTx/>
              <a:buChar char="•"/>
            </a:pPr>
            <a:r>
              <a:rPr lang="it-IT" dirty="0">
                <a:latin typeface="Calibri" charset="0"/>
              </a:rPr>
              <a:t>Voluntary disclosure</a:t>
            </a:r>
          </a:p>
          <a:p>
            <a:pPr marL="171450" indent="-171450" eaLnBrk="1" hangingPunct="1">
              <a:spcBef>
                <a:spcPct val="0"/>
              </a:spcBef>
              <a:buFontTx/>
              <a:buChar char="•"/>
            </a:pPr>
            <a:r>
              <a:rPr lang="it-IT" dirty="0">
                <a:latin typeface="Calibri" charset="0"/>
              </a:rPr>
              <a:t>Expedited preservation of computer data, disclosure of preserved traffic data</a:t>
            </a:r>
          </a:p>
          <a:p>
            <a:pPr marL="171450" indent="-171450" eaLnBrk="1" hangingPunct="1">
              <a:spcBef>
                <a:spcPct val="0"/>
              </a:spcBef>
              <a:buFontTx/>
              <a:buChar char="•"/>
            </a:pPr>
            <a:r>
              <a:rPr lang="it-IT" dirty="0">
                <a:latin typeface="Calibri" charset="0"/>
              </a:rPr>
              <a:t>MLA to ask seizure, no authorization to access computer systems from home (ART 32)</a:t>
            </a:r>
          </a:p>
          <a:p>
            <a:pPr marL="171450" indent="-171450" eaLnBrk="1" hangingPunct="1">
              <a:spcBef>
                <a:spcPct val="0"/>
              </a:spcBef>
              <a:buFontTx/>
              <a:buChar char="•"/>
            </a:pPr>
            <a:r>
              <a:rPr lang="it-IT" dirty="0">
                <a:latin typeface="Calibri" charset="0"/>
              </a:rPr>
              <a:t>24/7 points of contact (one, for investigation purposes, 24/7, expeditious collaboration and readiness to requests, trained personnel)</a:t>
            </a:r>
          </a:p>
          <a:p>
            <a:pPr marL="171450" indent="-171450" eaLnBrk="1" hangingPunct="1">
              <a:spcBef>
                <a:spcPct val="0"/>
              </a:spcBef>
              <a:buFontTx/>
              <a:buChar char="•"/>
            </a:pPr>
            <a:endParaRPr lang="it-IT" dirty="0">
              <a:latin typeface="Calibri" charset="0"/>
            </a:endParaRPr>
          </a:p>
          <a:p>
            <a:pPr marL="171450" indent="-171450" eaLnBrk="1" hangingPunct="1">
              <a:spcBef>
                <a:spcPct val="0"/>
              </a:spcBef>
              <a:buFontTx/>
              <a:buChar char="•"/>
            </a:pP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23</a:t>
            </a:fld>
            <a:endParaRPr lang="fr-FR" sz="1200"/>
          </a:p>
        </p:txBody>
      </p:sp>
    </p:spTree>
    <p:extLst>
      <p:ext uri="{BB962C8B-B14F-4D97-AF65-F5344CB8AC3E}">
        <p14:creationId xmlns:p14="http://schemas.microsoft.com/office/powerpoint/2010/main" val="4175050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defRPr/>
            </a:pPr>
            <a:r>
              <a:rPr lang="en-US" dirty="0">
                <a:latin typeface="Verdana"/>
                <a:cs typeface="Verdana"/>
              </a:rPr>
              <a:t>Opened for signature November 2001 in Budapest</a:t>
            </a:r>
          </a:p>
          <a:p>
            <a:pPr>
              <a:lnSpc>
                <a:spcPct val="120000"/>
              </a:lnSpc>
              <a:spcBef>
                <a:spcPts val="600"/>
              </a:spcBef>
              <a:spcAft>
                <a:spcPts val="600"/>
              </a:spcAft>
              <a:defRPr/>
            </a:pPr>
            <a:r>
              <a:rPr lang="en-US" dirty="0">
                <a:latin typeface="Verdana"/>
                <a:cs typeface="Verdana"/>
              </a:rPr>
              <a:t>Followed by Cybercrime Convention Committee (T-CY) </a:t>
            </a:r>
          </a:p>
          <a:p>
            <a:pPr>
              <a:lnSpc>
                <a:spcPct val="120000"/>
              </a:lnSpc>
              <a:spcBef>
                <a:spcPts val="600"/>
              </a:spcBef>
              <a:spcAft>
                <a:spcPts val="600"/>
              </a:spcAft>
              <a:defRPr/>
            </a:pPr>
            <a:r>
              <a:rPr lang="en-US" dirty="0">
                <a:latin typeface="Verdana"/>
                <a:cs typeface="Verdana"/>
              </a:rPr>
              <a:t>Open for accession by any State</a:t>
            </a:r>
          </a:p>
          <a:p>
            <a:pPr>
              <a:lnSpc>
                <a:spcPct val="120000"/>
              </a:lnSpc>
              <a:spcBef>
                <a:spcPts val="600"/>
              </a:spcBef>
              <a:spcAft>
                <a:spcPts val="600"/>
              </a:spcAft>
              <a:defRPr/>
            </a:pPr>
            <a:r>
              <a:rPr lang="en-US" dirty="0">
                <a:latin typeface="Verdana"/>
                <a:cs typeface="Verdana"/>
              </a:rPr>
              <a:t>As of today, the only </a:t>
            </a:r>
            <a:r>
              <a:rPr lang="en-US" b="1" dirty="0">
                <a:latin typeface="Verdana"/>
                <a:cs typeface="Verdana"/>
              </a:rPr>
              <a:t>international Treaty on cybercrime and electronic evidence</a:t>
            </a:r>
          </a:p>
          <a:p>
            <a:pPr>
              <a:lnSpc>
                <a:spcPct val="120000"/>
              </a:lnSpc>
              <a:spcBef>
                <a:spcPts val="600"/>
              </a:spcBef>
              <a:spcAft>
                <a:spcPts val="600"/>
              </a:spcAft>
              <a:defRPr/>
            </a:pPr>
            <a:r>
              <a:rPr lang="en-US" dirty="0">
                <a:latin typeface="Verdana"/>
                <a:cs typeface="Verdana"/>
              </a:rPr>
              <a:t>It gives high-level, technology-neutral definitions of cybercrime offences</a:t>
            </a:r>
          </a:p>
          <a:p>
            <a:pPr>
              <a:lnSpc>
                <a:spcPct val="120000"/>
              </a:lnSpc>
              <a:spcBef>
                <a:spcPts val="600"/>
              </a:spcBef>
              <a:spcAft>
                <a:spcPts val="600"/>
              </a:spcAft>
              <a:defRPr/>
            </a:pPr>
            <a:r>
              <a:rPr lang="en-US" dirty="0">
                <a:latin typeface="Verdana"/>
                <a:cs typeface="Verdana"/>
              </a:rPr>
              <a:t>It sets standard procedures for investigation and prosecution on the national level, and puts relevant obligations on involved parties</a:t>
            </a:r>
          </a:p>
          <a:p>
            <a:pPr>
              <a:lnSpc>
                <a:spcPct val="120000"/>
              </a:lnSpc>
              <a:spcBef>
                <a:spcPts val="600"/>
              </a:spcBef>
              <a:spcAft>
                <a:spcPts val="600"/>
              </a:spcAft>
              <a:defRPr/>
            </a:pPr>
            <a:r>
              <a:rPr lang="en-US" dirty="0">
                <a:latin typeface="Verdana"/>
                <a:cs typeface="Verdana"/>
              </a:rPr>
              <a:t>It defines procedural provisions for international cooperation, police-to-police and judicial</a:t>
            </a:r>
          </a:p>
          <a:p>
            <a:pPr>
              <a:lnSpc>
                <a:spcPct val="120000"/>
              </a:lnSpc>
              <a:spcBef>
                <a:spcPts val="600"/>
              </a:spcBef>
              <a:spcAft>
                <a:spcPts val="600"/>
              </a:spcAft>
              <a:defRPr/>
            </a:pPr>
            <a:r>
              <a:rPr lang="en-US" dirty="0">
                <a:latin typeface="Verdana"/>
                <a:cs typeface="Verdana"/>
              </a:rPr>
              <a:t>Guidance notes are published by T-CY to interpret BC provisions in the light of new threats and new technological paradigms</a:t>
            </a:r>
          </a:p>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24</a:t>
            </a:fld>
            <a:endParaRPr lang="en-US"/>
          </a:p>
        </p:txBody>
      </p:sp>
    </p:spTree>
    <p:extLst>
      <p:ext uri="{BB962C8B-B14F-4D97-AF65-F5344CB8AC3E}">
        <p14:creationId xmlns:p14="http://schemas.microsoft.com/office/powerpoint/2010/main" val="884908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26</a:t>
            </a:fld>
            <a:endParaRPr lang="en-US"/>
          </a:p>
        </p:txBody>
      </p:sp>
    </p:spTree>
    <p:extLst>
      <p:ext uri="{BB962C8B-B14F-4D97-AF65-F5344CB8AC3E}">
        <p14:creationId xmlns:p14="http://schemas.microsoft.com/office/powerpoint/2010/main" val="41564535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27</a:t>
            </a:fld>
            <a:endParaRPr lang="en-US"/>
          </a:p>
        </p:txBody>
      </p:sp>
    </p:spTree>
    <p:extLst>
      <p:ext uri="{BB962C8B-B14F-4D97-AF65-F5344CB8AC3E}">
        <p14:creationId xmlns:p14="http://schemas.microsoft.com/office/powerpoint/2010/main" val="3220314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28</a:t>
            </a:fld>
            <a:endParaRPr lang="en-US"/>
          </a:p>
        </p:txBody>
      </p:sp>
    </p:spTree>
    <p:extLst>
      <p:ext uri="{BB962C8B-B14F-4D97-AF65-F5344CB8AC3E}">
        <p14:creationId xmlns:p14="http://schemas.microsoft.com/office/powerpoint/2010/main" val="3775653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29</a:t>
            </a:fld>
            <a:endParaRPr lang="en-GB">
              <a:solidFill>
                <a:prstClr val="black"/>
              </a:solidFill>
            </a:endParaRPr>
          </a:p>
        </p:txBody>
      </p:sp>
    </p:spTree>
    <p:extLst>
      <p:ext uri="{BB962C8B-B14F-4D97-AF65-F5344CB8AC3E}">
        <p14:creationId xmlns:p14="http://schemas.microsoft.com/office/powerpoint/2010/main" val="24882811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909338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Wingdings" panose="05000000000000000000" pitchFamily="2" charset="2"/>
              <a:buNone/>
            </a:pPr>
            <a:r>
              <a:rPr lang="en-GB" sz="1800" dirty="0">
                <a:effectLst/>
                <a:latin typeface="Calibri" panose="020F0502020204030204" pitchFamily="34" charset="0"/>
                <a:ea typeface="Times New Roman" panose="02020603050405020304" pitchFamily="18" charset="0"/>
              </a:rPr>
              <a:t>The UN Intergovernmental Expert Group on Cybercrime (IEG) was established in 2010 “to conduct a comprehensive study of the problem of cybercrime and responses to it by Member States, the international community and the private sector, including the exchange of information on national legislation, best practices, technical assistance and international cooperation, with a view to examining options to strengthen existing and to propose new national and international legal or other responses to cybercrime”. In 2020, the IEG is to discuss the chapters on international cooperation and prevention of the Comprehensive Draft Study on Cybercrime, as contained in the work plan of the Expert Group for 2018-2021. </a:t>
            </a:r>
          </a:p>
          <a:p>
            <a:pPr marL="0" lvl="0" indent="0">
              <a:buFont typeface="Wingdings" panose="05000000000000000000" pitchFamily="2" charset="2"/>
              <a:buNone/>
            </a:pPr>
            <a:endParaRPr lang="en-GB" sz="1800" dirty="0">
              <a:effectLst/>
              <a:latin typeface="Calibri" panose="020F0502020204030204" pitchFamily="34" charset="0"/>
              <a:ea typeface="Times New Roman" panose="02020603050405020304" pitchFamily="18" charset="0"/>
            </a:endParaRPr>
          </a:p>
          <a:p>
            <a:pPr marL="0" lvl="0" indent="0">
              <a:buFont typeface="Wingdings" panose="05000000000000000000" pitchFamily="2" charset="2"/>
              <a:buNone/>
            </a:pPr>
            <a:r>
              <a:rPr lang="en-GB" sz="1800" dirty="0">
                <a:effectLst/>
                <a:latin typeface="Calibri" panose="020F0502020204030204" pitchFamily="34" charset="0"/>
                <a:ea typeface="Times New Roman" panose="02020603050405020304" pitchFamily="18" charset="0"/>
              </a:rPr>
              <a:t>In December 2019, the UN General Assembly resolution A/RES/74/247 initiated a new, parallel process. The resolution mandates the establishment of an open-ended ad hoc intergovernmental committee of experts, representative of all regions, to elaborate a comprehensive international convention on ‘countering the use of information and communications technologies for criminal purposes’. The process will begin in 2021.</a:t>
            </a:r>
          </a:p>
          <a:p>
            <a:pPr marL="0" lvl="0" indent="0">
              <a:buFont typeface="Wingdings" panose="05000000000000000000" pitchFamily="2" charset="2"/>
              <a:buNone/>
            </a:pPr>
            <a:endParaRPr lang="en-GB" sz="1800" dirty="0">
              <a:effectLst/>
              <a:latin typeface="Calibri" panose="020F0502020204030204" pitchFamily="34" charset="0"/>
              <a:ea typeface="Calibri" panose="020F0502020204030204" pitchFamily="34" charset="0"/>
            </a:endParaRPr>
          </a:p>
          <a:p>
            <a:pPr marL="0" lvl="0" indent="0">
              <a:buFont typeface="Wingdings" panose="05000000000000000000" pitchFamily="2" charset="2"/>
              <a:buNone/>
            </a:pPr>
            <a:r>
              <a:rPr lang="en-GB" sz="1800" dirty="0">
                <a:effectLst/>
                <a:latin typeface="Calibri" panose="020F0502020204030204" pitchFamily="34" charset="0"/>
                <a:ea typeface="Times New Roman" panose="02020603050405020304" pitchFamily="18" charset="0"/>
              </a:rPr>
              <a:t>UNODC Global Programme on Cybercrime: </a:t>
            </a:r>
            <a:r>
              <a:rPr lang="en-GB" sz="1800" u="sng" dirty="0">
                <a:solidFill>
                  <a:srgbClr val="0000FF"/>
                </a:solidFill>
                <a:effectLst/>
                <a:latin typeface="Calibri" panose="020F0502020204030204" pitchFamily="34" charset="0"/>
                <a:ea typeface="Times New Roman" panose="02020603050405020304" pitchFamily="18" charset="0"/>
                <a:hlinkClick r:id="rId3"/>
              </a:rPr>
              <a:t>https://www.unodc.org/unodc/en/cybercrime/global-programme-cybercrime.html</a:t>
            </a:r>
            <a:endParaRPr lang="en-GB" sz="1800" u="sng" dirty="0">
              <a:solidFill>
                <a:srgbClr val="0000FF"/>
              </a:solidFill>
              <a:effectLst/>
              <a:latin typeface="Calibri" panose="020F0502020204030204" pitchFamily="34" charset="0"/>
              <a:ea typeface="Times New Roman" panose="02020603050405020304" pitchFamily="18" charset="0"/>
            </a:endParaRPr>
          </a:p>
          <a:p>
            <a:pPr marL="0" lvl="0" indent="0">
              <a:buFont typeface="Wingdings" panose="05000000000000000000" pitchFamily="2" charset="2"/>
              <a:buNone/>
            </a:pPr>
            <a:endParaRPr lang="en-US" sz="1800" u="sng" dirty="0">
              <a:solidFill>
                <a:srgbClr val="0000FF"/>
              </a:solidFill>
              <a:effectLst/>
              <a:latin typeface="Calibri" panose="020F0502020204030204" pitchFamily="34" charset="0"/>
              <a:ea typeface="Times New Roman" panose="02020603050405020304" pitchFamily="18" charset="0"/>
            </a:endParaRPr>
          </a:p>
          <a:p>
            <a:pPr algn="just"/>
            <a:r>
              <a:rPr lang="en-US" sz="2800" b="0" i="0" dirty="0">
                <a:solidFill>
                  <a:srgbClr val="212529"/>
                </a:solidFill>
                <a:effectLst/>
                <a:latin typeface="Roboto" panose="02000000000000000000" pitchFamily="2" charset="0"/>
              </a:rPr>
              <a:t>The Global </a:t>
            </a:r>
            <a:r>
              <a:rPr lang="en-US" sz="2800" b="0" i="0" dirty="0" err="1">
                <a:solidFill>
                  <a:srgbClr val="212529"/>
                </a:solidFill>
                <a:effectLst/>
                <a:latin typeface="Roboto" panose="02000000000000000000" pitchFamily="2" charset="0"/>
              </a:rPr>
              <a:t>Programme</a:t>
            </a:r>
            <a:r>
              <a:rPr lang="en-US" sz="2800" b="0" i="0" dirty="0">
                <a:solidFill>
                  <a:srgbClr val="212529"/>
                </a:solidFill>
                <a:effectLst/>
                <a:latin typeface="Roboto" panose="02000000000000000000" pitchFamily="2" charset="0"/>
              </a:rPr>
              <a:t> is designed to respond flexibly to identified needs in developing countries by supporting Member States to prevent and combat cybercrime in a holistic manner. The main geographic nexus for the Cybercrime </a:t>
            </a:r>
            <a:r>
              <a:rPr lang="en-US" sz="2800" b="0" i="0" dirty="0" err="1">
                <a:solidFill>
                  <a:srgbClr val="212529"/>
                </a:solidFill>
                <a:effectLst/>
                <a:latin typeface="Roboto" panose="02000000000000000000" pitchFamily="2" charset="0"/>
              </a:rPr>
              <a:t>Programme</a:t>
            </a:r>
            <a:r>
              <a:rPr lang="en-US" sz="2800" b="0" i="0" dirty="0">
                <a:solidFill>
                  <a:srgbClr val="212529"/>
                </a:solidFill>
                <a:effectLst/>
                <a:latin typeface="Roboto" panose="02000000000000000000" pitchFamily="2" charset="0"/>
              </a:rPr>
              <a:t> in 2017 are Central America, Eastern Africa, MENA and South East Asia &amp; the Pacific with key aims of:</a:t>
            </a:r>
          </a:p>
          <a:p>
            <a:pPr algn="just">
              <a:buFont typeface="Arial" panose="020B0604020202020204" pitchFamily="34" charset="0"/>
              <a:buChar char="•"/>
            </a:pPr>
            <a:r>
              <a:rPr lang="en-US" sz="2800" b="0" i="0" dirty="0">
                <a:solidFill>
                  <a:srgbClr val="212529"/>
                </a:solidFill>
                <a:effectLst/>
                <a:latin typeface="Roboto" panose="02000000000000000000" pitchFamily="2" charset="0"/>
              </a:rPr>
              <a:t>Increased efficiency and effectiveness in the investigation, prosecution and adjudication of cybercrime, especially online child sexual exploitation and abuse, within a strong human-rights framework;</a:t>
            </a:r>
          </a:p>
          <a:p>
            <a:pPr algn="just">
              <a:buFont typeface="Arial" panose="020B0604020202020204" pitchFamily="34" charset="0"/>
              <a:buChar char="•"/>
            </a:pPr>
            <a:r>
              <a:rPr lang="en-US" sz="2800" b="0" i="0" dirty="0">
                <a:solidFill>
                  <a:srgbClr val="212529"/>
                </a:solidFill>
                <a:effectLst/>
                <a:latin typeface="Roboto" panose="02000000000000000000" pitchFamily="2" charset="0"/>
              </a:rPr>
              <a:t>Efficient and effective long-term whole-of-government response to cybercrime, including national coordination, data collection and effective legal frameworks, leading to a sustainable response and greater deterrence;</a:t>
            </a:r>
          </a:p>
          <a:p>
            <a:pPr algn="just">
              <a:buFont typeface="Arial" panose="020B0604020202020204" pitchFamily="34" charset="0"/>
              <a:buChar char="•"/>
            </a:pPr>
            <a:r>
              <a:rPr lang="en-US" sz="2800" b="0" i="0" dirty="0">
                <a:solidFill>
                  <a:srgbClr val="212529"/>
                </a:solidFill>
                <a:effectLst/>
                <a:latin typeface="Roboto" panose="02000000000000000000" pitchFamily="2" charset="0"/>
              </a:rPr>
              <a:t>Strengthened national and international communication between government, law enforcement and the private sector with increased public knowledge of cybercrime risks.</a:t>
            </a:r>
          </a:p>
          <a:p>
            <a:pPr marL="1143000" lvl="2" indent="-228600">
              <a:buFont typeface="Wingdings" panose="05000000000000000000" pitchFamily="2" charset="2"/>
              <a:buChar char=""/>
            </a:pP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909368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This aim is a very wide one –to provide an informative overview without dropping into a highly technical description </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3</a:t>
            </a:fld>
            <a:endParaRPr lang="en-GB"/>
          </a:p>
        </p:txBody>
      </p:sp>
    </p:spTree>
    <p:extLst>
      <p:ext uri="{BB962C8B-B14F-4D97-AF65-F5344CB8AC3E}">
        <p14:creationId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https://www.un.org/press/en/2000/20001204.ga9842.doc.html</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571000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00000"/>
                </a:solidFill>
                <a:effectLst/>
                <a:latin typeface="Arial" panose="020B0604020202020204" pitchFamily="34" charset="0"/>
              </a:rPr>
              <a:t>Malicious domain. Ransomware. Data-harvesting malware. Botnets. </a:t>
            </a:r>
            <a:r>
              <a:rPr lang="en-US" b="0" i="0" dirty="0" err="1">
                <a:solidFill>
                  <a:srgbClr val="000000"/>
                </a:solidFill>
                <a:effectLst/>
                <a:latin typeface="Arial" panose="020B0604020202020204" pitchFamily="34" charset="0"/>
              </a:rPr>
              <a:t>Cryptojacking</a:t>
            </a:r>
            <a:r>
              <a:rPr lang="en-US" b="0" i="0" dirty="0">
                <a:solidFill>
                  <a:srgbClr val="000000"/>
                </a:solidFill>
                <a:effectLst/>
                <a:latin typeface="Arial" panose="020B0604020202020204" pitchFamily="34" charset="0"/>
              </a:rPr>
              <a:t>. The Darknet. Cybercrime as a service.</a:t>
            </a:r>
          </a:p>
          <a:p>
            <a:pPr algn="l"/>
            <a:r>
              <a:rPr lang="en-US" b="0" i="0" dirty="0">
                <a:solidFill>
                  <a:srgbClr val="000000"/>
                </a:solidFill>
                <a:effectLst/>
                <a:latin typeface="Arial" panose="020B0604020202020204" pitchFamily="34" charset="0"/>
              </a:rPr>
              <a:t>Words and phrases that scarcely existed a decade ago are now part of our everyday language, as criminals use new technologies to commit cyberattacks against governments, businesses and individuals. These crimes know no borders, either physical or virtual, cause serious harm and pose very real threats to victims worldwide. </a:t>
            </a:r>
          </a:p>
          <a:p>
            <a:pPr algn="l"/>
            <a:r>
              <a:rPr lang="en-US" b="0" i="0" dirty="0">
                <a:solidFill>
                  <a:srgbClr val="000000"/>
                </a:solidFill>
                <a:effectLst/>
                <a:latin typeface="Arial" panose="020B0604020202020204" pitchFamily="34" charset="0"/>
              </a:rPr>
              <a:t>Cybercrime is progressing at an incredibly fast pace, with new trends constantly emerging. Cybercriminals are becoming more agile, exploiting new technologies with lightning speed, tailoring their attacks using new methods and cooperating with each other in ways we have not seen before. </a:t>
            </a:r>
          </a:p>
          <a:p>
            <a:pPr algn="l"/>
            <a:r>
              <a:rPr lang="en-US" b="0" i="0" dirty="0">
                <a:solidFill>
                  <a:srgbClr val="000000"/>
                </a:solidFill>
                <a:effectLst/>
                <a:latin typeface="Arial" panose="020B0604020202020204" pitchFamily="34" charset="0"/>
              </a:rPr>
              <a:t>Complex criminal networks operate across the world, coordinating intricate attacks in a matter of minutes.</a:t>
            </a:r>
          </a:p>
          <a:p>
            <a:pPr algn="l"/>
            <a:r>
              <a:rPr lang="en-US" b="0" i="0" dirty="0">
                <a:solidFill>
                  <a:srgbClr val="000000"/>
                </a:solidFill>
                <a:effectLst/>
                <a:latin typeface="Arial" panose="020B0604020202020204" pitchFamily="34" charset="0"/>
              </a:rPr>
              <a:t>Police must therefore keep the pace with new technologies, to understand the possibilities they create for criminals and how they can be used as tools for fighting cybercrime.</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33439016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u="sng" dirty="0">
                <a:solidFill>
                  <a:srgbClr val="0000FF"/>
                </a:solidFill>
                <a:effectLst/>
                <a:latin typeface="Calibri" panose="020F0502020204030204" pitchFamily="34" charset="0"/>
                <a:ea typeface="Times New Roman" panose="02020603050405020304" pitchFamily="18" charset="0"/>
                <a:hlinkClick r:id="rId3"/>
              </a:rPr>
              <a:t>https://ec.europa.eu/home-affairs/what-we-do/policies/cybercrime_en</a:t>
            </a:r>
            <a:endParaRPr lang="en-US" b="0" i="0" dirty="0">
              <a:solidFill>
                <a:srgbClr val="333333"/>
              </a:solidFill>
              <a:effectLst/>
              <a:latin typeface="Arial" panose="020B0604020202020204" pitchFamily="34" charset="0"/>
            </a:endParaRPr>
          </a:p>
          <a:p>
            <a:pPr algn="l"/>
            <a:endParaRPr lang="en-US" b="0" i="0" dirty="0">
              <a:solidFill>
                <a:srgbClr val="333333"/>
              </a:solidFill>
              <a:effectLst/>
              <a:latin typeface="Arial" panose="020B0604020202020204" pitchFamily="34" charset="0"/>
            </a:endParaRPr>
          </a:p>
          <a:p>
            <a:pPr algn="l"/>
            <a:r>
              <a:rPr lang="en-US" b="0" i="0" dirty="0">
                <a:solidFill>
                  <a:srgbClr val="333333"/>
                </a:solidFill>
                <a:effectLst/>
                <a:latin typeface="Arial" panose="020B0604020202020204" pitchFamily="34" charset="0"/>
              </a:rPr>
              <a:t>Law - Monitoring and updating EU law on cybercrime:</a:t>
            </a:r>
          </a:p>
          <a:p>
            <a:pPr algn="l">
              <a:buFont typeface="Arial" panose="020B0604020202020204" pitchFamily="34" charset="0"/>
              <a:buChar char="•"/>
            </a:pPr>
            <a:r>
              <a:rPr lang="en-US" b="0" i="0" dirty="0">
                <a:solidFill>
                  <a:srgbClr val="333333"/>
                </a:solidFill>
                <a:effectLst/>
                <a:latin typeface="Arial" panose="020B0604020202020204" pitchFamily="34" charset="0"/>
              </a:rPr>
              <a:t>2011 – </a:t>
            </a:r>
            <a:r>
              <a:rPr lang="en-US" b="0" i="0" u="none" strike="noStrike" dirty="0">
                <a:solidFill>
                  <a:srgbClr val="0065A2"/>
                </a:solidFill>
                <a:effectLst/>
                <a:latin typeface="Arial" panose="020B0604020202020204" pitchFamily="34" charset="0"/>
                <a:hlinkClick r:id="rId4"/>
              </a:rPr>
              <a:t>A Directive on combating the sexual exploitation of children online and child pornography</a:t>
            </a:r>
            <a:r>
              <a:rPr lang="en-US" b="0" i="0" dirty="0">
                <a:solidFill>
                  <a:srgbClr val="333333"/>
                </a:solidFill>
                <a:effectLst/>
                <a:latin typeface="Arial" panose="020B0604020202020204" pitchFamily="34" charset="0"/>
              </a:rPr>
              <a:t>, which better addresses new developments in the online environment, such as grooming (offenders posing as children to lure minors for the purpose of sexual abuse). In 2016 the Commission published two reports on the measures taken by Member States to comply with the Directive (</a:t>
            </a:r>
            <a:r>
              <a:rPr lang="en-US" b="0" i="0" u="none" strike="noStrike" dirty="0">
                <a:solidFill>
                  <a:srgbClr val="0065A2"/>
                </a:solidFill>
                <a:effectLst/>
                <a:latin typeface="Arial" panose="020B0604020202020204" pitchFamily="34" charset="0"/>
                <a:hlinkClick r:id="rId5"/>
              </a:rPr>
              <a:t>one on entire Directive</a:t>
            </a:r>
            <a:r>
              <a:rPr lang="en-US" b="0" i="0" dirty="0">
                <a:solidFill>
                  <a:srgbClr val="333333"/>
                </a:solidFill>
                <a:effectLst/>
                <a:latin typeface="Arial" panose="020B0604020202020204" pitchFamily="34" charset="0"/>
              </a:rPr>
              <a:t>, and </a:t>
            </a:r>
            <a:r>
              <a:rPr lang="en-US" b="0" i="0" u="none" strike="noStrike" dirty="0">
                <a:solidFill>
                  <a:srgbClr val="0065A2"/>
                </a:solidFill>
                <a:effectLst/>
                <a:latin typeface="Arial" panose="020B0604020202020204" pitchFamily="34" charset="0"/>
                <a:hlinkClick r:id="rId6"/>
              </a:rPr>
              <a:t>one focusing on the measures against websites containing child pornography</a:t>
            </a:r>
            <a:r>
              <a:rPr lang="en-US" b="0" i="0" dirty="0">
                <a:solidFill>
                  <a:srgbClr val="333333"/>
                </a:solidFill>
                <a:effectLst/>
                <a:latin typeface="Arial" panose="020B0604020202020204" pitchFamily="34" charset="0"/>
              </a:rPr>
              <a:t>).</a:t>
            </a:r>
          </a:p>
          <a:p>
            <a:pPr algn="l">
              <a:buFont typeface="Arial" panose="020B0604020202020204" pitchFamily="34" charset="0"/>
              <a:buChar char="•"/>
            </a:pPr>
            <a:r>
              <a:rPr lang="en-US" b="0" i="0" dirty="0">
                <a:solidFill>
                  <a:srgbClr val="333333"/>
                </a:solidFill>
                <a:effectLst/>
                <a:latin typeface="Arial" panose="020B0604020202020204" pitchFamily="34" charset="0"/>
              </a:rPr>
              <a:t>2013 – </a:t>
            </a:r>
            <a:r>
              <a:rPr lang="en-US" b="0" i="0" u="none" strike="noStrike" dirty="0">
                <a:solidFill>
                  <a:srgbClr val="0065A2"/>
                </a:solidFill>
                <a:effectLst/>
                <a:latin typeface="Arial" panose="020B0604020202020204" pitchFamily="34" charset="0"/>
                <a:hlinkClick r:id="rId7"/>
              </a:rPr>
              <a:t>A Directive on attacks against information systems</a:t>
            </a:r>
            <a:r>
              <a:rPr lang="en-US" b="0" i="0" u="none" strike="noStrike" dirty="0">
                <a:solidFill>
                  <a:srgbClr val="0065A2"/>
                </a:solidFill>
                <a:effectLst/>
                <a:latin typeface="Arial" panose="020B0604020202020204" pitchFamily="34" charset="0"/>
              </a:rPr>
              <a:t>. </a:t>
            </a:r>
            <a:r>
              <a:rPr lang="en-US" b="0" i="0" u="none" strike="noStrike" dirty="0">
                <a:solidFill>
                  <a:srgbClr val="999999"/>
                </a:solidFill>
                <a:effectLst/>
                <a:latin typeface="Verdana" panose="020B0604030504040204" pitchFamily="34" charset="0"/>
              </a:rPr>
              <a:t>Search for available translations of the preceding </a:t>
            </a:r>
            <a:r>
              <a:rPr lang="en-US" b="0" i="0" u="none" strike="noStrike" dirty="0" err="1">
                <a:solidFill>
                  <a:srgbClr val="999999"/>
                </a:solidFill>
                <a:effectLst/>
                <a:latin typeface="Verdana" panose="020B0604030504040204" pitchFamily="34" charset="0"/>
              </a:rPr>
              <a:t>link</a:t>
            </a:r>
            <a:r>
              <a:rPr lang="en-US" b="0" i="0" u="none" strike="noStrike" dirty="0" err="1">
                <a:solidFill>
                  <a:srgbClr val="AAAAAA"/>
                </a:solidFill>
                <a:effectLst/>
                <a:latin typeface="Verdana" panose="020B0604030504040204" pitchFamily="34" charset="0"/>
              </a:rPr>
              <a:t>EN</a:t>
            </a:r>
            <a:r>
              <a:rPr lang="en-US" b="1" i="0" u="none" strike="noStrike" dirty="0">
                <a:solidFill>
                  <a:srgbClr val="CCCCCC"/>
                </a:solidFill>
                <a:effectLst/>
                <a:latin typeface="Verdana" panose="020B0604030504040204" pitchFamily="34" charset="0"/>
              </a:rPr>
              <a:t>•••</a:t>
            </a:r>
            <a:r>
              <a:rPr lang="en-US" b="0" i="0" dirty="0">
                <a:solidFill>
                  <a:srgbClr val="333333"/>
                </a:solidFill>
                <a:effectLst/>
                <a:latin typeface="Arial" panose="020B0604020202020204" pitchFamily="34" charset="0"/>
              </a:rPr>
              <a:t>, which aims to tackle large-scale cyber-attacks by requiring Member States to strengthen national cyber-crime laws and introduce tougher criminal sanctions. In 2017, the Commission has published a Report assessing the extent to which Member States have taken the necessary measures in order to comply with the Directive.</a:t>
            </a:r>
          </a:p>
          <a:p>
            <a:pPr algn="l">
              <a:buFont typeface="Arial" panose="020B0604020202020204" pitchFamily="34" charset="0"/>
              <a:buChar char="•"/>
            </a:pPr>
            <a:r>
              <a:rPr lang="en-US" b="0" i="0" dirty="0">
                <a:solidFill>
                  <a:srgbClr val="333333"/>
                </a:solidFill>
                <a:effectLst/>
                <a:latin typeface="Arial" panose="020B0604020202020204" pitchFamily="34" charset="0"/>
              </a:rPr>
              <a:t>2018 – The Commission has proposed a Regulation and Directive</a:t>
            </a:r>
            <a:r>
              <a:rPr lang="en-US" b="0" i="0" u="none" strike="noStrike" dirty="0">
                <a:solidFill>
                  <a:srgbClr val="0065A2"/>
                </a:solidFill>
                <a:effectLst/>
                <a:latin typeface="Arial" panose="020B0604020202020204" pitchFamily="34" charset="0"/>
                <a:hlinkClick r:id="rId8"/>
              </a:rPr>
              <a:t> facilitating cross-border access to electronic evidence for criminal investigations</a:t>
            </a:r>
            <a:r>
              <a:rPr lang="en-US" b="0" i="0" dirty="0">
                <a:solidFill>
                  <a:srgbClr val="333333"/>
                </a:solidFill>
                <a:effectLst/>
                <a:latin typeface="Arial" panose="020B0604020202020204" pitchFamily="34" charset="0"/>
              </a:rPr>
              <a:t>.</a:t>
            </a:r>
          </a:p>
          <a:p>
            <a:pPr algn="l">
              <a:buFont typeface="Arial" panose="020B0604020202020204" pitchFamily="34" charset="0"/>
              <a:buChar char="•"/>
            </a:pPr>
            <a:r>
              <a:rPr lang="en-US" b="0" i="0" dirty="0">
                <a:solidFill>
                  <a:srgbClr val="333333"/>
                </a:solidFill>
                <a:effectLst/>
                <a:latin typeface="Arial" panose="020B0604020202020204" pitchFamily="34" charset="0"/>
              </a:rPr>
              <a:t>2019 – A new </a:t>
            </a:r>
            <a:r>
              <a:rPr lang="en-US" b="0" i="0" u="none" strike="noStrike" dirty="0">
                <a:solidFill>
                  <a:srgbClr val="0065A2"/>
                </a:solidFill>
                <a:effectLst/>
                <a:latin typeface="Arial" panose="020B0604020202020204" pitchFamily="34" charset="0"/>
                <a:hlinkClick r:id="rId9"/>
              </a:rPr>
              <a:t>Directive on non-cash means of payment</a:t>
            </a:r>
            <a:r>
              <a:rPr lang="en-US" b="0" i="0" dirty="0">
                <a:solidFill>
                  <a:srgbClr val="333333"/>
                </a:solidFill>
                <a:effectLst/>
                <a:latin typeface="Arial" panose="020B0604020202020204" pitchFamily="34" charset="0"/>
              </a:rPr>
              <a:t>, which updates the legal framework, removing obstacles to operational cooperation and enhancing prevention and victims’ assistance, to make law enforcement action against fraud and counterfeiting of non-cash means of payment more effective.</a:t>
            </a:r>
          </a:p>
          <a:p>
            <a:endParaRPr lang="en-US" dirty="0"/>
          </a:p>
          <a:p>
            <a:pPr algn="l"/>
            <a:r>
              <a:rPr lang="en-US" dirty="0"/>
              <a:t>Coordination - </a:t>
            </a:r>
            <a:r>
              <a:rPr lang="en-US" b="0" i="0" dirty="0">
                <a:solidFill>
                  <a:srgbClr val="333333"/>
                </a:solidFill>
                <a:effectLst/>
                <a:latin typeface="Arial" panose="020B0604020202020204" pitchFamily="34" charset="0"/>
              </a:rPr>
              <a:t>Support to agencies:</a:t>
            </a:r>
          </a:p>
          <a:p>
            <a:pPr algn="l"/>
            <a:r>
              <a:rPr lang="en-US" b="0" i="0" dirty="0">
                <a:solidFill>
                  <a:srgbClr val="333333"/>
                </a:solidFill>
                <a:effectLst/>
                <a:latin typeface="Arial" panose="020B0604020202020204" pitchFamily="34" charset="0"/>
              </a:rPr>
              <a:t>- </a:t>
            </a:r>
            <a:r>
              <a:rPr lang="en-US" b="0" i="0" u="none" strike="noStrike" dirty="0">
                <a:solidFill>
                  <a:srgbClr val="0065A2"/>
                </a:solidFill>
                <a:effectLst/>
                <a:latin typeface="Arial" panose="020B0604020202020204" pitchFamily="34" charset="0"/>
                <a:hlinkClick r:id="rId10"/>
              </a:rPr>
              <a:t>European Cybercrime Centre</a:t>
            </a:r>
            <a:r>
              <a:rPr lang="en-US" b="0" i="0" dirty="0">
                <a:solidFill>
                  <a:srgbClr val="333333"/>
                </a:solidFill>
                <a:effectLst/>
                <a:latin typeface="Arial" panose="020B0604020202020204" pitchFamily="34" charset="0"/>
              </a:rPr>
              <a:t>  in Europol - acts as the focal point in the fight against cybercrime in the Union, pooling European cybercrime expertise to support Member States' cybercrime investigations and providing a collective voice of European cybercrime investigators across law enforcement and the judiciary. The Commission ensures alignment of EC3's work with the EU cybercrime policy, ensures that EC3 has sufficient resources, and promotes its work.</a:t>
            </a:r>
          </a:p>
          <a:p>
            <a:pPr algn="l"/>
            <a:r>
              <a:rPr lang="en-US" b="0" i="0" dirty="0">
                <a:solidFill>
                  <a:srgbClr val="333333"/>
                </a:solidFill>
                <a:effectLst/>
                <a:latin typeface="Arial" panose="020B0604020202020204" pitchFamily="34" charset="0"/>
              </a:rPr>
              <a:t>Public-private cooperation, e.g. </a:t>
            </a:r>
            <a:r>
              <a:rPr lang="en-US" b="0" i="0" u="none" strike="noStrike" dirty="0" err="1">
                <a:solidFill>
                  <a:srgbClr val="0065A2"/>
                </a:solidFill>
                <a:effectLst/>
                <a:latin typeface="Arial" panose="020B0604020202020204" pitchFamily="34" charset="0"/>
                <a:hlinkClick r:id="rId11"/>
              </a:rPr>
              <a:t>WePROTECT</a:t>
            </a:r>
            <a:r>
              <a:rPr lang="en-US" b="0" i="0" u="none" strike="noStrike" dirty="0">
                <a:solidFill>
                  <a:srgbClr val="0065A2"/>
                </a:solidFill>
                <a:effectLst/>
                <a:latin typeface="Arial" panose="020B0604020202020204" pitchFamily="34" charset="0"/>
                <a:hlinkClick r:id="rId11"/>
              </a:rPr>
              <a:t> Global Alliance</a:t>
            </a:r>
            <a:r>
              <a:rPr lang="en-US" b="0" i="0" dirty="0">
                <a:solidFill>
                  <a:srgbClr val="333333"/>
                </a:solidFill>
                <a:effectLst/>
                <a:latin typeface="Arial" panose="020B0604020202020204" pitchFamily="34" charset="0"/>
              </a:rPr>
              <a:t> (child sexual exploitation online).</a:t>
            </a:r>
          </a:p>
          <a:p>
            <a:pPr algn="l"/>
            <a:r>
              <a:rPr lang="en-US" b="0" i="0" dirty="0">
                <a:solidFill>
                  <a:srgbClr val="333333"/>
                </a:solidFill>
                <a:effectLst/>
                <a:latin typeface="Arial" panose="020B0604020202020204" pitchFamily="34" charset="0"/>
              </a:rPr>
              <a:t>Internet governance, e.g. the </a:t>
            </a:r>
            <a:r>
              <a:rPr lang="en-US" b="0" i="0" u="none" strike="noStrike" dirty="0">
                <a:solidFill>
                  <a:srgbClr val="0065A2"/>
                </a:solidFill>
                <a:effectLst/>
                <a:latin typeface="Arial" panose="020B0604020202020204" pitchFamily="34" charset="0"/>
                <a:hlinkClick r:id="rId12"/>
              </a:rPr>
              <a:t>Public Safety Working Group</a:t>
            </a:r>
            <a:r>
              <a:rPr lang="en-US" b="0" i="0" dirty="0">
                <a:solidFill>
                  <a:srgbClr val="333333"/>
                </a:solidFill>
                <a:effectLst/>
                <a:latin typeface="Arial" panose="020B0604020202020204" pitchFamily="34" charset="0"/>
              </a:rPr>
              <a:t>  (PSWG) of the Governmental Advisory Committee of the Internet Corporation for Assigned Names and Numbers (ICANN)</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14558764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https://www.europol.europa.eu/about-europol/european-cybercrime-centre-ec3</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3644930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4053102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29773402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1460718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dirty="0">
                <a:effectLst/>
                <a:latin typeface="Calibri" panose="020F0502020204030204" pitchFamily="34" charset="0"/>
                <a:ea typeface="Calibri" panose="020F0502020204030204" pitchFamily="34" charset="0"/>
              </a:rPr>
              <a:t>https://www.coe.int/en/web/cybercrime/cybercrime-office-c-proc</a:t>
            </a:r>
            <a:endParaRPr lang="en-US" b="0" i="0" dirty="0">
              <a:solidFill>
                <a:srgbClr val="161616"/>
              </a:solidFill>
              <a:effectLst/>
              <a:latin typeface="Open Sans" panose="020B0606030504020204" pitchFamily="34" charset="0"/>
            </a:endParaRPr>
          </a:p>
          <a:p>
            <a:pPr algn="l"/>
            <a:endParaRPr lang="en-US" b="0" i="0" dirty="0">
              <a:solidFill>
                <a:srgbClr val="161616"/>
              </a:solidFill>
              <a:effectLst/>
              <a:latin typeface="Open Sans" panose="020B0606030504020204" pitchFamily="34" charset="0"/>
            </a:endParaRPr>
          </a:p>
          <a:p>
            <a:pPr algn="l"/>
            <a:r>
              <a:rPr lang="en-US" b="0" i="0" dirty="0">
                <a:solidFill>
                  <a:srgbClr val="161616"/>
                </a:solidFill>
                <a:effectLst/>
                <a:latin typeface="Open Sans" panose="020B0606030504020204" pitchFamily="34" charset="0"/>
              </a:rPr>
              <a:t>The </a:t>
            </a:r>
            <a:r>
              <a:rPr lang="en-US" b="1" i="0" dirty="0">
                <a:solidFill>
                  <a:srgbClr val="696969"/>
                </a:solidFill>
                <a:effectLst/>
                <a:latin typeface="Open Sans" panose="020B0606030504020204" pitchFamily="34" charset="0"/>
              </a:rPr>
              <a:t>Convention on Cybercrime</a:t>
            </a:r>
            <a:r>
              <a:rPr lang="en-US" b="0" i="0" dirty="0">
                <a:solidFill>
                  <a:srgbClr val="161616"/>
                </a:solidFill>
                <a:effectLst/>
                <a:latin typeface="Open Sans" panose="020B0606030504020204" pitchFamily="34" charset="0"/>
              </a:rPr>
              <a:t> of the Council of Europe (CETS No.185), known as the Budapest Convention, is the only binding international instrument on this issue. It serves as a guideline for any country developing comprehensive national legislation against Cybercrime and as a framework for international cooperation between State Parties to this treaty.</a:t>
            </a:r>
          </a:p>
          <a:p>
            <a:pPr algn="l"/>
            <a:r>
              <a:rPr lang="en-US" b="0" i="0" dirty="0">
                <a:solidFill>
                  <a:srgbClr val="161616"/>
                </a:solidFill>
                <a:effectLst/>
                <a:latin typeface="Open Sans" panose="020B0606030504020204" pitchFamily="34" charset="0"/>
              </a:rPr>
              <a:t>The Budapest Convention is supplemented by a </a:t>
            </a:r>
            <a:r>
              <a:rPr lang="en-US" b="1" i="0" dirty="0">
                <a:solidFill>
                  <a:srgbClr val="696969"/>
                </a:solidFill>
                <a:effectLst/>
                <a:latin typeface="Open Sans" panose="020B0606030504020204" pitchFamily="34" charset="0"/>
              </a:rPr>
              <a:t>Protocol on Xenophobia and Racism</a:t>
            </a:r>
            <a:r>
              <a:rPr lang="en-US" b="0" i="0" dirty="0">
                <a:solidFill>
                  <a:srgbClr val="161616"/>
                </a:solidFill>
                <a:effectLst/>
                <a:latin typeface="Open Sans" panose="020B0606030504020204" pitchFamily="34" charset="0"/>
              </a:rPr>
              <a:t> committed through computer systems.</a:t>
            </a:r>
          </a:p>
          <a:p>
            <a:pPr algn="l"/>
            <a:endParaRPr lang="en-US" b="0" i="0" dirty="0">
              <a:solidFill>
                <a:srgbClr val="161616"/>
              </a:solidFill>
              <a:effectLst/>
              <a:latin typeface="Open Sans" panose="020B0606030504020204" pitchFamily="34" charset="0"/>
            </a:endParaRPr>
          </a:p>
          <a:p>
            <a:pPr algn="l"/>
            <a:r>
              <a:rPr lang="en-US" b="0" i="0" dirty="0">
                <a:solidFill>
                  <a:srgbClr val="161616"/>
                </a:solidFill>
                <a:effectLst/>
                <a:latin typeface="Open Sans" panose="020B0606030504020204" pitchFamily="34" charset="0"/>
              </a:rPr>
              <a:t>The </a:t>
            </a:r>
            <a:r>
              <a:rPr lang="en-US" b="1" i="0" dirty="0">
                <a:solidFill>
                  <a:srgbClr val="161616"/>
                </a:solidFill>
                <a:effectLst/>
                <a:latin typeface="Open Sans" panose="020B0606030504020204" pitchFamily="34" charset="0"/>
              </a:rPr>
              <a:t>Cybercrime </a:t>
            </a:r>
            <a:r>
              <a:rPr lang="en-US" b="1" i="0" dirty="0" err="1">
                <a:solidFill>
                  <a:srgbClr val="161616"/>
                </a:solidFill>
                <a:effectLst/>
                <a:latin typeface="Open Sans" panose="020B0606030504020204" pitchFamily="34" charset="0"/>
              </a:rPr>
              <a:t>Programme</a:t>
            </a:r>
            <a:r>
              <a:rPr lang="en-US" b="1" i="0" dirty="0">
                <a:solidFill>
                  <a:srgbClr val="161616"/>
                </a:solidFill>
                <a:effectLst/>
                <a:latin typeface="Open Sans" panose="020B0606030504020204" pitchFamily="34" charset="0"/>
              </a:rPr>
              <a:t> Office of the Council of Europe (C-PROC)</a:t>
            </a:r>
            <a:r>
              <a:rPr lang="en-US" b="0" i="0" dirty="0">
                <a:solidFill>
                  <a:srgbClr val="161616"/>
                </a:solidFill>
                <a:effectLst/>
                <a:latin typeface="Open Sans" panose="020B0606030504020204" pitchFamily="34" charset="0"/>
              </a:rPr>
              <a:t> in Bucharest, Romania is responsible for assisting countries worldwide in strengthening their legal systems capacity to respond to the challenges posed by cybercrime and electronic evidence on the basis of the standards of the </a:t>
            </a:r>
            <a:r>
              <a:rPr lang="en-US" b="0" i="0" u="none" strike="noStrike" dirty="0">
                <a:solidFill>
                  <a:srgbClr val="007BC8"/>
                </a:solidFill>
                <a:effectLst/>
                <a:latin typeface="Open Sans" panose="020B0606030504020204" pitchFamily="34" charset="0"/>
                <a:hlinkClick r:id="rId3"/>
              </a:rPr>
              <a:t>Budapest Convention on Cybercrime</a:t>
            </a:r>
            <a:r>
              <a:rPr lang="en-US" b="0" i="0" dirty="0">
                <a:solidFill>
                  <a:srgbClr val="161616"/>
                </a:solidFill>
                <a:effectLst/>
                <a:latin typeface="Open Sans" panose="020B0606030504020204" pitchFamily="34" charset="0"/>
              </a:rPr>
              <a:t>. This includes support for:</a:t>
            </a:r>
          </a:p>
          <a:p>
            <a:pPr algn="l">
              <a:buFont typeface="Arial" panose="020B0604020202020204" pitchFamily="34" charset="0"/>
              <a:buChar char="•"/>
            </a:pPr>
            <a:r>
              <a:rPr lang="en-US" b="0" i="0" dirty="0">
                <a:solidFill>
                  <a:srgbClr val="161616"/>
                </a:solidFill>
                <a:effectLst/>
                <a:latin typeface="Open Sans" panose="020B0606030504020204" pitchFamily="34" charset="0"/>
              </a:rPr>
              <a:t>Strengthening legislation on cybercrime and electronic evidence in line with rule of law and human rights (including data protection) standards</a:t>
            </a:r>
          </a:p>
          <a:p>
            <a:pPr algn="l">
              <a:buFont typeface="Arial" panose="020B0604020202020204" pitchFamily="34" charset="0"/>
              <a:buChar char="•"/>
            </a:pPr>
            <a:r>
              <a:rPr lang="en-US" b="0" i="0" dirty="0">
                <a:solidFill>
                  <a:srgbClr val="161616"/>
                </a:solidFill>
                <a:effectLst/>
                <a:latin typeface="Open Sans" panose="020B0606030504020204" pitchFamily="34" charset="0"/>
              </a:rPr>
              <a:t>Training judges, prosecutors and law enforcement officers</a:t>
            </a:r>
          </a:p>
          <a:p>
            <a:pPr algn="l">
              <a:buFont typeface="Arial" panose="020B0604020202020204" pitchFamily="34" charset="0"/>
              <a:buChar char="•"/>
            </a:pPr>
            <a:r>
              <a:rPr lang="en-US" b="0" i="0" dirty="0">
                <a:solidFill>
                  <a:srgbClr val="161616"/>
                </a:solidFill>
                <a:effectLst/>
                <a:latin typeface="Open Sans" panose="020B0606030504020204" pitchFamily="34" charset="0"/>
              </a:rPr>
              <a:t>Establishing specialized cybercrime and forensic units and improving interagency cooperation</a:t>
            </a:r>
          </a:p>
          <a:p>
            <a:pPr algn="l">
              <a:buFont typeface="Arial" panose="020B0604020202020204" pitchFamily="34" charset="0"/>
              <a:buChar char="•"/>
            </a:pPr>
            <a:r>
              <a:rPr lang="en-US" b="0" i="0" dirty="0">
                <a:solidFill>
                  <a:srgbClr val="161616"/>
                </a:solidFill>
                <a:effectLst/>
                <a:latin typeface="Open Sans" panose="020B0606030504020204" pitchFamily="34" charset="0"/>
              </a:rPr>
              <a:t>Promoting public/private cooperation</a:t>
            </a:r>
          </a:p>
          <a:p>
            <a:pPr algn="l">
              <a:buFont typeface="Arial" panose="020B0604020202020204" pitchFamily="34" charset="0"/>
              <a:buChar char="•"/>
            </a:pPr>
            <a:r>
              <a:rPr lang="en-US" b="0" i="0" dirty="0">
                <a:solidFill>
                  <a:srgbClr val="161616"/>
                </a:solidFill>
                <a:effectLst/>
                <a:latin typeface="Open Sans" panose="020B0606030504020204" pitchFamily="34" charset="0"/>
              </a:rPr>
              <a:t>Protecting children against sexual violence online</a:t>
            </a:r>
          </a:p>
          <a:p>
            <a:pPr algn="l">
              <a:buFont typeface="Arial" panose="020B0604020202020204" pitchFamily="34" charset="0"/>
              <a:buChar char="•"/>
            </a:pPr>
            <a:r>
              <a:rPr lang="en-US" b="0" i="0" dirty="0">
                <a:solidFill>
                  <a:srgbClr val="161616"/>
                </a:solidFill>
                <a:effectLst/>
                <a:latin typeface="Open Sans" panose="020B0606030504020204" pitchFamily="34" charset="0"/>
              </a:rPr>
              <a:t>Enhancing the effectiveness of international cooperation</a:t>
            </a:r>
          </a:p>
          <a:p>
            <a:pPr algn="l"/>
            <a:r>
              <a:rPr lang="en-US" b="0" i="0" dirty="0">
                <a:solidFill>
                  <a:srgbClr val="161616"/>
                </a:solidFill>
                <a:effectLst/>
                <a:latin typeface="Open Sans" panose="020B0606030504020204" pitchFamily="34" charset="0"/>
              </a:rPr>
              <a:t>C-PROC, with its capacity building function, complements the work of the Cybercrime Convention Committee (</a:t>
            </a:r>
            <a:r>
              <a:rPr lang="en-US" b="0" i="0" u="none" strike="noStrike" dirty="0">
                <a:solidFill>
                  <a:srgbClr val="007BC8"/>
                </a:solidFill>
                <a:effectLst/>
                <a:latin typeface="Open Sans" panose="020B0606030504020204" pitchFamily="34" charset="0"/>
                <a:hlinkClick r:id="rId4"/>
              </a:rPr>
              <a:t>T-CY</a:t>
            </a:r>
            <a:r>
              <a:rPr lang="en-US" b="0" i="0" dirty="0">
                <a:solidFill>
                  <a:srgbClr val="161616"/>
                </a:solidFill>
                <a:effectLst/>
                <a:latin typeface="Open Sans" panose="020B0606030504020204" pitchFamily="34" charset="0"/>
              </a:rPr>
              <a:t>) through which State Parties follow the implementation of the Budapest Convention.</a:t>
            </a:r>
          </a:p>
          <a:p>
            <a:pPr algn="l"/>
            <a:endParaRPr lang="en-US" b="0" i="0" dirty="0">
              <a:solidFill>
                <a:srgbClr val="161616"/>
              </a:solidFill>
              <a:effectLst/>
              <a:latin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4385334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High-tech crimes raise new challenges for law enforcement</a:t>
            </a:r>
          </a:p>
          <a:p>
            <a:r>
              <a:rPr lang="en-US" dirty="0"/>
              <a:t>In investigations involving computer networks, it is often critical for technically literate investigators to move at unprecedented speeds to preserve electronic data and locate suspects</a:t>
            </a:r>
          </a:p>
          <a:p>
            <a:r>
              <a:rPr lang="en-US" dirty="0"/>
              <a:t>This many times involves a request to Internet Service Providers to assist by preserving data</a:t>
            </a:r>
          </a:p>
          <a:p>
            <a:r>
              <a:rPr lang="en-US" dirty="0"/>
              <a:t>Around the clock to cooperate in high-tech criminal and terrorism investigations</a:t>
            </a:r>
          </a:p>
          <a:p>
            <a:endParaRPr lang="en-US" dirty="0"/>
          </a:p>
          <a:p>
            <a:r>
              <a:rPr lang="en-US" dirty="0"/>
              <a:t>Law enforcement seeking assistance from a foreign participant may contact the 24-hour point of contact in their own state</a:t>
            </a:r>
          </a:p>
          <a:p>
            <a:r>
              <a:rPr lang="en-US" dirty="0"/>
              <a:t>That point of contact will, if appropriate, contact his or her counterpart in the foreign participant</a:t>
            </a:r>
          </a:p>
          <a:p>
            <a:endParaRPr lang="en-US" dirty="0"/>
          </a:p>
          <a:p>
            <a:r>
              <a:rPr lang="en-US" dirty="0"/>
              <a:t>Membership commitment - Contact who can be reached 24 hours a day, 7 days a week, to receive information and/or requests for assistance from other countries within the Network.</a:t>
            </a:r>
          </a:p>
          <a:p>
            <a:r>
              <a:rPr lang="en-US" dirty="0"/>
              <a:t>Does not require the establishment of a formal computer crime unit. In some jurisdictions, the contact point consists of a few investigators interested in cybercrime; in others, the contact point is part of a formal unit.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32050347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Trainer should visit the site pre-presentation to grasp a feel for this organisation</a:t>
            </a:r>
          </a:p>
          <a:p>
            <a:endParaRPr lang="en-GB" dirty="0"/>
          </a:p>
          <a:p>
            <a:r>
              <a:rPr lang="en-GB" dirty="0"/>
              <a:t>http://www.oas.org/juridico/english/cyber.htm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3542506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is going to be split into 5 parts to provide natural breaks.</a:t>
            </a:r>
          </a:p>
          <a:p>
            <a:r>
              <a:rPr lang="en-GB" sz="1200" dirty="0"/>
              <a:t>Idea is to describe what a computer is – or a device capable of connecting to the internet which all have similarities</a:t>
            </a:r>
          </a:p>
          <a:p>
            <a:r>
              <a:rPr lang="en-GB" sz="1200" dirty="0"/>
              <a:t>Then to describe what the internet is and how it works</a:t>
            </a:r>
          </a:p>
          <a:p>
            <a:r>
              <a:rPr lang="en-GB" sz="1200" dirty="0"/>
              <a:t>And then to look at how that computer connects to the internet</a:t>
            </a:r>
          </a:p>
          <a:p>
            <a:r>
              <a:rPr lang="en-GB" sz="1200" dirty="0"/>
              <a:t>And then look at what is out on the internet itself</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4</a:t>
            </a:fld>
            <a:endParaRPr lang="en-GB"/>
          </a:p>
        </p:txBody>
      </p:sp>
    </p:spTree>
    <p:extLst>
      <p:ext uri="{BB962C8B-B14F-4D97-AF65-F5344CB8AC3E}">
        <p14:creationId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dirty="0"/>
              <a:t>Trainer should visit the site pre-presentation to grasp a feel for this organisation</a:t>
            </a:r>
          </a:p>
          <a:p>
            <a:endParaRPr lang="en-GB" dirty="0"/>
          </a:p>
          <a:p>
            <a:r>
              <a:rPr lang="en-GB" dirty="0"/>
              <a:t>https://au.int/en/treaties/african-union-convention-cyber-security-and-personal-data-protection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12767666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solidFill>
                  <a:prstClr val="black"/>
                </a:solidFill>
              </a:rPr>
              <a:pPr>
                <a:defRPr/>
              </a:pPr>
              <a:t>44</a:t>
            </a:fld>
            <a:endParaRPr lang="en-US">
              <a:solidFill>
                <a:prstClr val="black"/>
              </a:solidFill>
            </a:endParaRPr>
          </a:p>
        </p:txBody>
      </p:sp>
    </p:spTree>
    <p:extLst>
      <p:ext uri="{BB962C8B-B14F-4D97-AF65-F5344CB8AC3E}">
        <p14:creationId xmlns:p14="http://schemas.microsoft.com/office/powerpoint/2010/main" val="15165796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D8DADD"/>
                </a:solidFill>
                <a:effectLst/>
                <a:latin typeface="Source Sans Pro" panose="020B0503030403020204" pitchFamily="34" charset="0"/>
              </a:rPr>
              <a:t>The resources available here are aimed at building capacity among policy-makers, legislators, public prosecutors &amp; investigators, and civil society in developing countries in the policy, legal and criminal justice aspects of the enabling environment to combat cybercrime. These resources include:</a:t>
            </a:r>
          </a:p>
          <a:p>
            <a:pPr algn="l">
              <a:buFont typeface="Arial" panose="020B0604020202020204" pitchFamily="34" charset="0"/>
              <a:buChar char="•"/>
            </a:pPr>
            <a:r>
              <a:rPr lang="en-US" sz="2800" b="0" i="0" dirty="0">
                <a:solidFill>
                  <a:srgbClr val="D8DADD"/>
                </a:solidFill>
                <a:effectLst/>
                <a:latin typeface="Source Sans Pro" panose="020B0503030403020204" pitchFamily="34" charset="0"/>
              </a:rPr>
              <a:t>A </a:t>
            </a:r>
            <a:r>
              <a:rPr lang="en-US" sz="2800" b="0" i="0" u="none" strike="noStrike" dirty="0">
                <a:solidFill>
                  <a:srgbClr val="D8DADD"/>
                </a:solidFill>
                <a:effectLst/>
                <a:latin typeface="Source Sans Pro" panose="020B0503030403020204" pitchFamily="34" charset="0"/>
                <a:hlinkClick r:id="rId3"/>
              </a:rPr>
              <a:t>Toolkit</a:t>
            </a:r>
            <a:r>
              <a:rPr lang="en-US" sz="2800" b="0" i="0" dirty="0">
                <a:solidFill>
                  <a:srgbClr val="D8DADD"/>
                </a:solidFill>
                <a:effectLst/>
                <a:latin typeface="Source Sans Pro" panose="020B0503030403020204" pitchFamily="34" charset="0"/>
              </a:rPr>
              <a:t> that synthesizes good international practice in combatting cybercrime</a:t>
            </a:r>
          </a:p>
          <a:p>
            <a:pPr algn="l">
              <a:buFont typeface="Arial" panose="020B0604020202020204" pitchFamily="34" charset="0"/>
              <a:buChar char="•"/>
            </a:pPr>
            <a:r>
              <a:rPr lang="en-US" sz="2800" b="0" i="0" dirty="0">
                <a:solidFill>
                  <a:srgbClr val="D8DADD"/>
                </a:solidFill>
                <a:effectLst/>
                <a:latin typeface="Source Sans Pro" panose="020B0503030403020204" pitchFamily="34" charset="0"/>
              </a:rPr>
              <a:t>An </a:t>
            </a:r>
            <a:r>
              <a:rPr lang="en-US" sz="2800" b="0" i="0" u="none" strike="noStrike" dirty="0">
                <a:solidFill>
                  <a:srgbClr val="D8DADD"/>
                </a:solidFill>
                <a:effectLst/>
                <a:latin typeface="Source Sans Pro" panose="020B0503030403020204" pitchFamily="34" charset="0"/>
                <a:hlinkClick r:id="rId4"/>
              </a:rPr>
              <a:t>Assessment Tool</a:t>
            </a:r>
            <a:r>
              <a:rPr lang="en-US" sz="2800" b="0" i="0" dirty="0">
                <a:solidFill>
                  <a:srgbClr val="D8DADD"/>
                </a:solidFill>
                <a:effectLst/>
                <a:latin typeface="Source Sans Pro" panose="020B0503030403020204" pitchFamily="34" charset="0"/>
              </a:rPr>
              <a:t> that enables countries to assess their current capacity to combat cybercrime and identify capacity-building priorities</a:t>
            </a:r>
          </a:p>
          <a:p>
            <a:pPr algn="l">
              <a:buFont typeface="Arial" panose="020B0604020202020204" pitchFamily="34" charset="0"/>
              <a:buChar char="•"/>
            </a:pPr>
            <a:r>
              <a:rPr lang="en-US" sz="2800" b="0" i="0" dirty="0">
                <a:solidFill>
                  <a:srgbClr val="D8DADD"/>
                </a:solidFill>
                <a:effectLst/>
                <a:latin typeface="Source Sans Pro" panose="020B0503030403020204" pitchFamily="34" charset="0"/>
              </a:rPr>
              <a:t>A </a:t>
            </a:r>
            <a:r>
              <a:rPr lang="en-US" sz="2800" b="0" i="0" u="none" strike="noStrike" dirty="0">
                <a:solidFill>
                  <a:srgbClr val="D8DADD"/>
                </a:solidFill>
                <a:effectLst/>
                <a:latin typeface="Source Sans Pro" panose="020B0503030403020204" pitchFamily="34" charset="0"/>
                <a:hlinkClick r:id="rId5"/>
              </a:rPr>
              <a:t>Virtual Library</a:t>
            </a:r>
            <a:r>
              <a:rPr lang="en-US" sz="2800" b="0" i="0" dirty="0">
                <a:solidFill>
                  <a:srgbClr val="D8DADD"/>
                </a:solidFill>
                <a:effectLst/>
                <a:latin typeface="Source Sans Pro" panose="020B0503030403020204" pitchFamily="34" charset="0"/>
              </a:rPr>
              <a:t> with materials provided by Project participating organizations and others</a:t>
            </a:r>
          </a:p>
          <a:p>
            <a:pPr marL="0" lvl="0" indent="0" algn="l">
              <a:buFont typeface="Wingdings" panose="05000000000000000000" pitchFamily="2" charset="2"/>
              <a:buNone/>
            </a:pP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1459985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D8DADD"/>
                </a:solidFill>
                <a:effectLst/>
                <a:latin typeface="Source Sans Pro" panose="020B0503030403020204" pitchFamily="34" charset="0"/>
              </a:rPr>
              <a:t>http://pilonsec.org/strategicplan/cybercrime-pilon</a:t>
            </a: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22119473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47</a:t>
            </a:fld>
            <a:endParaRPr lang="en-GB">
              <a:solidFill>
                <a:prstClr val="black"/>
              </a:solidFill>
            </a:endParaRPr>
          </a:p>
        </p:txBody>
      </p:sp>
    </p:spTree>
    <p:extLst>
      <p:ext uri="{BB962C8B-B14F-4D97-AF65-F5344CB8AC3E}">
        <p14:creationId xmlns:p14="http://schemas.microsoft.com/office/powerpoint/2010/main" val="37334943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thread of this part of the session comes from the IOCTA (Internet Organised Crime Threat Assessment) 2019 report – and follows their patterns of cybercrime analysis</a:t>
            </a:r>
          </a:p>
          <a:p>
            <a:r>
              <a:rPr lang="en-US" dirty="0"/>
              <a:t>Trainer should acquaint themselves with the report pre-delivery which contains excellent descriptive – some of which are reproduced here or appear in the notes sections</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48</a:t>
            </a:fld>
            <a:endParaRPr lang="en-US" altLang="en-US">
              <a:solidFill>
                <a:prstClr val="black"/>
              </a:solidFill>
            </a:endParaRPr>
          </a:p>
        </p:txBody>
      </p:sp>
    </p:spTree>
    <p:extLst>
      <p:ext uri="{BB962C8B-B14F-4D97-AF65-F5344CB8AC3E}">
        <p14:creationId xmlns:p14="http://schemas.microsoft.com/office/powerpoint/2010/main" val="16535796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49</a:t>
            </a:fld>
            <a:endParaRPr lang="en-US" altLang="en-US">
              <a:solidFill>
                <a:prstClr val="black"/>
              </a:solidFill>
            </a:endParaRPr>
          </a:p>
        </p:txBody>
      </p:sp>
    </p:spTree>
    <p:extLst>
      <p:ext uri="{BB962C8B-B14F-4D97-AF65-F5344CB8AC3E}">
        <p14:creationId xmlns:p14="http://schemas.microsoft.com/office/powerpoint/2010/main" val="1021057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Ransomware attacks are typically carried out using a Trojan, entering a system through, for example, a downloaded file or a vulnerability in a network service. The program then runs a payload, which locks the system in some fashion, or claims to lock the system but does not (e.g., a scareware program). </a:t>
            </a:r>
          </a:p>
          <a:p>
            <a:endParaRPr lang="en-US" altLang="en-US" dirty="0"/>
          </a:p>
          <a:p>
            <a:r>
              <a:rPr lang="en-US" altLang="en-US" dirty="0"/>
              <a:t>Payloads may display a fake warning purportedly by an entity such as a LEA, falsely claiming that the system has been used for illegal activities, contains content such as pornography and IPR.</a:t>
            </a:r>
          </a:p>
          <a:p>
            <a:endParaRPr lang="en-US" altLang="en-US" dirty="0"/>
          </a:p>
          <a:p>
            <a:r>
              <a:rPr lang="pt-PT" altLang="en-US" dirty="0"/>
              <a:t>https://en.wikipedia.org/wiki/Ransomware </a:t>
            </a:r>
          </a:p>
          <a:p>
            <a:endParaRPr lang="pt-PT" altLang="en-US" dirty="0"/>
          </a:p>
          <a:p>
            <a:pPr algn="l"/>
            <a:r>
              <a:rPr lang="en-GB" sz="1800" b="1" i="0" u="none" strike="noStrike" baseline="0" dirty="0">
                <a:solidFill>
                  <a:srgbClr val="3D3D5F"/>
                </a:solidFill>
                <a:latin typeface="Roboto-Bold"/>
              </a:rPr>
              <a:t>Ransomware evolves as it remains the most prominent threat IOCTA 2019</a:t>
            </a:r>
          </a:p>
          <a:p>
            <a:pPr algn="l"/>
            <a:r>
              <a:rPr lang="en-US" sz="1800" b="0" i="0" u="none" strike="noStrike" baseline="0" dirty="0">
                <a:solidFill>
                  <a:srgbClr val="3D3D5F"/>
                </a:solidFill>
                <a:latin typeface="Roboto-Light"/>
              </a:rPr>
              <a:t>The majority of private sector reporting indicates that there was a notable decline in ransomware attacks throughout 20184. This may be attributable to a number of factors: an </a:t>
            </a:r>
            <a:r>
              <a:rPr lang="en-GB" sz="1800" b="0" i="0" u="none" strike="noStrike" baseline="0" dirty="0">
                <a:solidFill>
                  <a:srgbClr val="3D3D5F"/>
                </a:solidFill>
                <a:latin typeface="Roboto-Light"/>
              </a:rPr>
              <a:t>increased awareness among potential </a:t>
            </a:r>
            <a:r>
              <a:rPr lang="en-US" sz="1800" b="0" i="0" u="none" strike="noStrike" baseline="0" dirty="0">
                <a:solidFill>
                  <a:srgbClr val="3D3D5F"/>
                </a:solidFill>
                <a:latin typeface="Roboto-Light"/>
              </a:rPr>
              <a:t>victims — fueled by industry and law enforcement initiatives to mitigate the threat (such as </a:t>
            </a:r>
            <a:r>
              <a:rPr lang="en-US" sz="1800" b="0" i="0" u="none" strike="noStrike" baseline="0" dirty="0" err="1">
                <a:solidFill>
                  <a:srgbClr val="3D3D5F"/>
                </a:solidFill>
                <a:latin typeface="Roboto-Light"/>
              </a:rPr>
              <a:t>NoMoreRansom</a:t>
            </a:r>
            <a:r>
              <a:rPr lang="en-US" sz="1800" b="0" i="0" u="none" strike="noStrike" baseline="0" dirty="0">
                <a:solidFill>
                  <a:srgbClr val="3D3D5F"/>
                </a:solidFill>
                <a:latin typeface="Roboto-Light"/>
              </a:rPr>
              <a:t>); the increasing use of mobile devices by </a:t>
            </a:r>
            <a:r>
              <a:rPr lang="en-GB" sz="1800" b="0" i="0" u="none" strike="noStrike" baseline="0" dirty="0">
                <a:solidFill>
                  <a:srgbClr val="3D3D5F"/>
                </a:solidFill>
                <a:latin typeface="Roboto-Light"/>
              </a:rPr>
              <a:t>consumers (with most ransomware targeting Windows-based devices); </a:t>
            </a:r>
            <a:r>
              <a:rPr lang="en-US" sz="1800" b="0" i="0" u="none" strike="noStrike" baseline="0" dirty="0">
                <a:solidFill>
                  <a:srgbClr val="3D3D5F"/>
                </a:solidFill>
                <a:latin typeface="Roboto-Light"/>
              </a:rPr>
              <a:t>and a decline in the use of exploit kits (which were a key delivery method).</a:t>
            </a:r>
            <a:endParaRPr lang="pt-PT"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14513327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ltLang="en-US" dirty="0"/>
              <a:t>Example of contemporary ransomware.</a:t>
            </a:r>
          </a:p>
          <a:p>
            <a:endParaRPr lang="pt-PT" altLang="en-US" dirty="0"/>
          </a:p>
          <a:p>
            <a:r>
              <a:rPr lang="en-US" altLang="en-US" dirty="0"/>
              <a:t>The </a:t>
            </a:r>
            <a:r>
              <a:rPr lang="en-US" altLang="en-US" b="1" dirty="0"/>
              <a:t>WannaCry ransomware attack</a:t>
            </a:r>
            <a:r>
              <a:rPr lang="en-US" altLang="en-US" dirty="0"/>
              <a:t> was a worldwide cyberattack by the </a:t>
            </a:r>
            <a:r>
              <a:rPr lang="en-US" altLang="en-US" b="1" dirty="0"/>
              <a:t>WannaCry</a:t>
            </a:r>
            <a:r>
              <a:rPr lang="en-US" altLang="en-US" baseline="30000" dirty="0"/>
              <a:t> </a:t>
            </a:r>
            <a:r>
              <a:rPr lang="en-US" altLang="en-US" dirty="0"/>
              <a:t> ransomware </a:t>
            </a:r>
            <a:r>
              <a:rPr lang="en-US" altLang="en-US" dirty="0" err="1"/>
              <a:t>cryptoworm</a:t>
            </a:r>
            <a:r>
              <a:rPr lang="en-US" altLang="en-US" dirty="0"/>
              <a:t>, which targeted computers running the MS Windows OS by encrypting data and demanding ransom payments in the Bitcoins.</a:t>
            </a:r>
          </a:p>
          <a:p>
            <a:r>
              <a:rPr lang="en-US" altLang="en-US" dirty="0"/>
              <a:t>The attack began on Friday, 12 May 2017,</a:t>
            </a:r>
            <a:r>
              <a:rPr lang="en-US" altLang="en-US" baseline="30000" dirty="0">
                <a:hlinkClick r:id="rId3"/>
              </a:rPr>
              <a:t>[</a:t>
            </a:r>
            <a:r>
              <a:rPr lang="en-US" altLang="en-US" dirty="0"/>
              <a:t>and within a day was reported to have infected more than 230,000 computers in over 150 countries.</a:t>
            </a:r>
            <a:r>
              <a:rPr lang="en-US" altLang="en-US" baseline="30000" dirty="0">
                <a:hlinkClick r:id="rId4"/>
              </a:rPr>
              <a:t>]</a:t>
            </a:r>
            <a:r>
              <a:rPr lang="en-US" altLang="en-US" dirty="0"/>
              <a:t> Shortly after the attack began, a web security researcher who blogs as "</a:t>
            </a:r>
            <a:r>
              <a:rPr lang="en-US" altLang="en-US" dirty="0" err="1"/>
              <a:t>MalwareTech</a:t>
            </a:r>
            <a:r>
              <a:rPr lang="en-US" altLang="en-US" dirty="0"/>
              <a:t>" discovered an effective kill switch by registering a domain name he found in the code of the ransomware. This greatly slowed the spread of the infection, effectively halting the initial outbreak on Monday, 15 May 2017, but new versions have since been detected that lack the kill switch.</a:t>
            </a:r>
            <a:r>
              <a:rPr lang="en-US" altLang="en-US" baseline="30000" dirty="0"/>
              <a:t> </a:t>
            </a:r>
            <a:r>
              <a:rPr lang="en-US" altLang="en-US" dirty="0"/>
              <a:t>Researchers have also found ways to recover data from infected machines under some circumstances.</a:t>
            </a:r>
          </a:p>
          <a:p>
            <a:endParaRPr lang="pt-PT" altLang="en-US" dirty="0"/>
          </a:p>
          <a:p>
            <a:r>
              <a:rPr lang="pt-PT" altLang="en-US" dirty="0"/>
              <a:t>https://en.wikipedia.org/wiki/WannaCry_ransomware_attack </a:t>
            </a:r>
          </a:p>
          <a:p>
            <a:endParaRPr lang="pt-PT" altLang="en-US" dirty="0"/>
          </a:p>
          <a:p>
            <a:r>
              <a:rPr lang="pt-PT" altLang="en-US" dirty="0"/>
              <a:t>Left image shows the screen facced by users who have had their data encrypted</a:t>
            </a:r>
          </a:p>
          <a:p>
            <a:r>
              <a:rPr lang="pt-PT" altLang="en-US" dirty="0"/>
              <a:t>Right image shows one of many press released of the impact of this</a:t>
            </a:r>
          </a:p>
          <a:p>
            <a:endParaRPr lang="pt-PT" altLang="en-US" dirty="0"/>
          </a:p>
          <a:p>
            <a:r>
              <a:rPr lang="pt-PT" altLang="en-US" dirty="0"/>
              <a:t>$300 doesn’t seem like much – but the ransomware creators &amp; fraudsters are relying on many people paying small amounts – and the data being returned in an unencrypted form. If it wasn’t, word ould go round very quickly that paying wasn’t decrypting – and people would not pay. Demand too much &amp; people cannot afford it – so a compromise on their part to achieve their goal </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21688653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774551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The purpose of this session is to present, from a general perspective or as an introduction, the matters relating to cybercrime. </a:t>
            </a:r>
            <a:endParaRPr lang="hr-HR" altLang="en-US" dirty="0"/>
          </a:p>
          <a:p>
            <a:r>
              <a:rPr lang="en-GB" altLang="en-US" dirty="0"/>
              <a:t>The concept of cybercrime will be explained, while discussing the reasons to be worried about.</a:t>
            </a:r>
            <a:r>
              <a:rPr lang="hr-HR" altLang="en-US" dirty="0"/>
              <a:t> </a:t>
            </a:r>
            <a:r>
              <a:rPr lang="en-GB" altLang="en-US" dirty="0"/>
              <a:t>We will discuss here</a:t>
            </a:r>
            <a:r>
              <a:rPr lang="hr-HR" altLang="en-US" dirty="0"/>
              <a:t> </a:t>
            </a:r>
            <a:r>
              <a:rPr lang="en-GB" altLang="en-US" dirty="0"/>
              <a:t>some of the major threats, trends and tools of cybercrime and also some responses to the phenomenon.  </a:t>
            </a:r>
            <a:endParaRPr lang="hr-HR" altLang="en-US" dirty="0"/>
          </a:p>
          <a:p>
            <a:r>
              <a:rPr lang="en-GB" altLang="en-US" dirty="0"/>
              <a:t>An overview of what is covered under the expression “cybercrime” will be provided. Furthermore a description of some of the concepts that are considered types of cybercrime under most legislation and according to international standards will be discussed. </a:t>
            </a:r>
            <a:endParaRPr lang="hr-HR" altLang="en-US" dirty="0"/>
          </a:p>
          <a:p>
            <a:r>
              <a:rPr lang="en-GB" altLang="en-US" dirty="0"/>
              <a:t>One of the most important themes to be discussed relates to the substantive criminal law provisions and some of the key factors used to describe cybercrimes, based on the Budapest Convention and on relevant European Union legal frameworks. </a:t>
            </a:r>
            <a:endParaRPr lang="hr-HR" altLang="en-US" dirty="0"/>
          </a:p>
          <a:p>
            <a:r>
              <a:rPr lang="en-GB" altLang="en-US" dirty="0"/>
              <a:t>It will be also important to underline the need and the advantage of the harmonisation between national legislation and the international instruments, in particular the Budapest Convention.</a:t>
            </a:r>
            <a:endParaRPr lang="hr-HR" altLang="en-US" dirty="0"/>
          </a:p>
          <a:p>
            <a:endParaRPr lang="en-GB" dirty="0"/>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5</a:t>
            </a:fld>
            <a:endParaRPr lang="en-GB"/>
          </a:p>
        </p:txBody>
      </p:sp>
    </p:spTree>
    <p:extLst>
      <p:ext uri="{BB962C8B-B14F-4D97-AF65-F5344CB8AC3E}">
        <p14:creationId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33746068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solidFill>
                  <a:srgbClr val="F04B56"/>
                </a:solidFill>
                <a:latin typeface="Roboto-Black"/>
              </a:rPr>
              <a:t>IOCTA 2019 - </a:t>
            </a:r>
            <a:r>
              <a:rPr lang="en-US" sz="1800" b="0" i="0" u="none" strike="noStrike" baseline="0" dirty="0">
                <a:solidFill>
                  <a:srgbClr val="F04B56"/>
                </a:solidFill>
                <a:latin typeface="Roboto-Regular"/>
              </a:rPr>
              <a:t>The </a:t>
            </a:r>
            <a:r>
              <a:rPr lang="en-US" sz="1800" b="0" i="0" u="none" strike="noStrike" baseline="0" dirty="0" err="1">
                <a:solidFill>
                  <a:srgbClr val="F04B56"/>
                </a:solidFill>
                <a:latin typeface="Roboto-Regular"/>
              </a:rPr>
              <a:t>Magecart</a:t>
            </a:r>
            <a:r>
              <a:rPr lang="en-US" sz="1800" b="0" i="0" u="none" strike="noStrike" baseline="0" dirty="0">
                <a:solidFill>
                  <a:srgbClr val="F04B56"/>
                </a:solidFill>
                <a:latin typeface="Roboto-Regular"/>
              </a:rPr>
              <a:t> group of criminals, which actually </a:t>
            </a:r>
            <a:r>
              <a:rPr lang="en-GB" sz="1800" b="0" i="0" u="none" strike="noStrike" baseline="0" dirty="0">
                <a:solidFill>
                  <a:srgbClr val="F04B56"/>
                </a:solidFill>
                <a:latin typeface="Roboto-Regular"/>
              </a:rPr>
              <a:t>comprises at least six distinct groups operating independently, has been active since approximately 2015. </a:t>
            </a:r>
            <a:r>
              <a:rPr lang="en-US" sz="1800" b="0" i="0" u="none" strike="noStrike" baseline="0" dirty="0">
                <a:solidFill>
                  <a:srgbClr val="F04B56"/>
                </a:solidFill>
                <a:latin typeface="Roboto-Regular"/>
              </a:rPr>
              <a:t>It came to notoriety throughout 2018 when a number of prominent </a:t>
            </a:r>
            <a:r>
              <a:rPr lang="en-GB" sz="1800" b="0" i="0" u="none" strike="noStrike" baseline="0" dirty="0">
                <a:solidFill>
                  <a:srgbClr val="F04B56"/>
                </a:solidFill>
                <a:latin typeface="Roboto-Regular"/>
              </a:rPr>
              <a:t>companies suffered massive data </a:t>
            </a:r>
            <a:r>
              <a:rPr lang="en-US" sz="1800" b="0" i="0" u="none" strike="noStrike" baseline="0" dirty="0">
                <a:solidFill>
                  <a:srgbClr val="F04B56"/>
                </a:solidFill>
                <a:latin typeface="Roboto-Regular"/>
              </a:rPr>
              <a:t>breaches. One breach alone resulted in the compromise of over 380 000 credit card details and a fine for the company of over GBP 183 million </a:t>
            </a:r>
            <a:r>
              <a:rPr lang="en-GB" sz="1800" b="0" i="0" u="none" strike="noStrike" baseline="0" dirty="0">
                <a:solidFill>
                  <a:srgbClr val="F04B56"/>
                </a:solidFill>
                <a:latin typeface="Roboto-Regular"/>
              </a:rPr>
              <a:t>under GDPR14.</a:t>
            </a:r>
            <a:endParaRPr lang="en-US" sz="1800" b="0" i="0" u="none" strike="noStrike" baseline="0" dirty="0">
              <a:solidFill>
                <a:srgbClr val="F04B56"/>
              </a:solidFill>
              <a:latin typeface="Roboto-Regular"/>
            </a:endParaRPr>
          </a:p>
          <a:p>
            <a:pPr algn="l"/>
            <a:endParaRPr lang="en-US" sz="1800" b="0" i="0" u="none" strike="noStrike" baseline="0" dirty="0">
              <a:solidFill>
                <a:srgbClr val="F04B56"/>
              </a:solidFill>
              <a:latin typeface="Roboto-Regular"/>
            </a:endParaRPr>
          </a:p>
          <a:p>
            <a:pPr algn="l"/>
            <a:r>
              <a:rPr lang="en-GB" sz="1800" b="0" i="0" u="none" strike="noStrike" baseline="0" dirty="0">
                <a:solidFill>
                  <a:srgbClr val="3D3D5F"/>
                </a:solidFill>
                <a:latin typeface="Roboto-Black"/>
              </a:rPr>
              <a:t>Supply Chain Attacks - </a:t>
            </a:r>
            <a:r>
              <a:rPr lang="en-US" sz="1800" b="0" i="0" u="none" strike="noStrike" baseline="0" dirty="0">
                <a:solidFill>
                  <a:srgbClr val="3D3D5F"/>
                </a:solidFill>
                <a:latin typeface="Roboto-Regular"/>
              </a:rPr>
              <a:t>A clear and growing concern for Europol’s private sector partners was attacks directed at them through the supply chain, i.e. the use of compromised third parties as a means to infiltrate their network. Often this will be suppliers of </a:t>
            </a:r>
            <a:r>
              <a:rPr lang="en-US" sz="1800" b="0" i="0" u="none" strike="noStrike" baseline="0" dirty="0" err="1">
                <a:solidFill>
                  <a:srgbClr val="3D3D5F"/>
                </a:solidFill>
                <a:latin typeface="Roboto-Regular"/>
              </a:rPr>
              <a:t>thirdparty</a:t>
            </a:r>
            <a:r>
              <a:rPr lang="en-US" sz="1800" b="0" i="0" u="none" strike="noStrike" baseline="0" dirty="0">
                <a:solidFill>
                  <a:srgbClr val="3D3D5F"/>
                </a:solidFill>
                <a:latin typeface="Roboto-Regular"/>
              </a:rPr>
              <a:t> </a:t>
            </a:r>
            <a:r>
              <a:rPr lang="en-GB" sz="1800" b="0" i="0" u="none" strike="noStrike" baseline="0" dirty="0">
                <a:solidFill>
                  <a:srgbClr val="3D3D5F"/>
                </a:solidFill>
                <a:latin typeface="Roboto-Regular"/>
              </a:rPr>
              <a:t>software or hardware, but </a:t>
            </a:r>
            <a:r>
              <a:rPr lang="en-US" sz="1800" b="0" i="0" u="none" strike="noStrike" baseline="0" dirty="0">
                <a:solidFill>
                  <a:srgbClr val="3D3D5F"/>
                </a:solidFill>
                <a:latin typeface="Roboto-Regular"/>
              </a:rPr>
              <a:t>also other business services. Large companies may have a multitude of third-party suppliers, some with which they have a high degree of connectivity, each bringing its own risk. Such risks are similarly incurred when a larger company acquires a smaller company which may </a:t>
            </a:r>
            <a:r>
              <a:rPr lang="en-GB" sz="1800" b="0" i="0" u="none" strike="noStrike" baseline="0" dirty="0">
                <a:solidFill>
                  <a:srgbClr val="3D3D5F"/>
                </a:solidFill>
                <a:latin typeface="Roboto-Regular"/>
              </a:rPr>
              <a:t>have lower cybersecurity maturity. </a:t>
            </a:r>
            <a:r>
              <a:rPr lang="en-US" sz="1800" b="0" i="0" u="none" strike="noStrike" baseline="0" dirty="0">
                <a:solidFill>
                  <a:srgbClr val="3D3D5F"/>
                </a:solidFill>
                <a:latin typeface="Roboto-Regular"/>
              </a:rPr>
              <a:t>Such was the case in the Marriot </a:t>
            </a:r>
            <a:r>
              <a:rPr lang="en-GB" sz="1800" b="0" i="0" u="none" strike="noStrike" baseline="0" dirty="0">
                <a:solidFill>
                  <a:srgbClr val="3D3D5F"/>
                </a:solidFill>
                <a:latin typeface="Roboto-Regular"/>
              </a:rPr>
              <a:t>International breach</a:t>
            </a:r>
            <a:endParaRPr lang="en-US" sz="1800" b="0" i="0" u="none" strike="noStrike" baseline="0" dirty="0">
              <a:solidFill>
                <a:srgbClr val="3D3D5F"/>
              </a:solidFill>
              <a:latin typeface="Roboto-Regular"/>
            </a:endParaRPr>
          </a:p>
          <a:p>
            <a:pPr algn="l"/>
            <a:endParaRPr lang="en-US" sz="1800" b="0" i="0" u="none" strike="noStrike" baseline="0" dirty="0">
              <a:solidFill>
                <a:srgbClr val="3D3D5F"/>
              </a:solidFill>
              <a:latin typeface="Roboto-Regular"/>
            </a:endParaRPr>
          </a:p>
          <a:p>
            <a:pPr algn="l"/>
            <a:r>
              <a:rPr lang="en-GB" sz="1800" b="0" i="0" u="none" strike="noStrike" baseline="0" dirty="0">
                <a:solidFill>
                  <a:srgbClr val="F04B56"/>
                </a:solidFill>
                <a:latin typeface="Roboto-Black"/>
              </a:rPr>
              <a:t>Operation </a:t>
            </a:r>
            <a:r>
              <a:rPr lang="en-GB" sz="1800" b="0" i="0" u="none" strike="noStrike" baseline="0" dirty="0" err="1">
                <a:solidFill>
                  <a:srgbClr val="F04B56"/>
                </a:solidFill>
                <a:latin typeface="Roboto-Black"/>
              </a:rPr>
              <a:t>ShadowHammer</a:t>
            </a:r>
            <a:r>
              <a:rPr lang="en-GB" sz="1800" b="0" i="0" u="none" strike="noStrike" baseline="0" dirty="0">
                <a:solidFill>
                  <a:srgbClr val="F04B56"/>
                </a:solidFill>
                <a:latin typeface="Roboto-Black"/>
              </a:rPr>
              <a:t> - </a:t>
            </a:r>
            <a:r>
              <a:rPr lang="en-US" sz="1800" b="0" i="0" u="none" strike="noStrike" baseline="0" dirty="0">
                <a:solidFill>
                  <a:srgbClr val="F04B56"/>
                </a:solidFill>
                <a:latin typeface="Roboto-Regular"/>
              </a:rPr>
              <a:t>In January 2019, Kaspersky Lab discovered that a server for a live software update tool for users of ASUS products had</a:t>
            </a:r>
          </a:p>
          <a:p>
            <a:pPr algn="l"/>
            <a:r>
              <a:rPr lang="en-GB" sz="1800" b="0" i="0" u="none" strike="noStrike" baseline="0" dirty="0">
                <a:solidFill>
                  <a:srgbClr val="F04B56"/>
                </a:solidFill>
                <a:latin typeface="Roboto-Regular"/>
              </a:rPr>
              <a:t>been compromised by attackers </a:t>
            </a:r>
            <a:r>
              <a:rPr lang="en-US" sz="1800" b="0" i="0" u="none" strike="noStrike" baseline="0" dirty="0">
                <a:solidFill>
                  <a:srgbClr val="F04B56"/>
                </a:solidFill>
                <a:latin typeface="Roboto-Regular"/>
              </a:rPr>
              <a:t>and that an estimated 500 000 </a:t>
            </a:r>
            <a:r>
              <a:rPr lang="en-GB" sz="1800" b="0" i="0" u="none" strike="noStrike" baseline="0" dirty="0">
                <a:solidFill>
                  <a:srgbClr val="F04B56"/>
                </a:solidFill>
                <a:latin typeface="Roboto-Regular"/>
              </a:rPr>
              <a:t>Windows machines had received </a:t>
            </a:r>
            <a:r>
              <a:rPr lang="en-US" sz="1800" b="0" i="0" u="none" strike="noStrike" baseline="0" dirty="0">
                <a:solidFill>
                  <a:srgbClr val="F04B56"/>
                </a:solidFill>
                <a:latin typeface="Roboto-Regular"/>
              </a:rPr>
              <a:t>a compromised file that effectively acted as a backdoor to the devices for the attackers. The malicious file was signed with legitimate ASUS digital certificates to make it appear to be an authentic software update </a:t>
            </a:r>
            <a:r>
              <a:rPr lang="en-GB" sz="1800" b="0" i="0" u="none" strike="noStrike" baseline="0" dirty="0">
                <a:solidFill>
                  <a:srgbClr val="F04B56"/>
                </a:solidFill>
                <a:latin typeface="Roboto-Regular"/>
              </a:rPr>
              <a:t>from the company. However, the malware was </a:t>
            </a:r>
            <a:r>
              <a:rPr lang="en-US" sz="1800" b="0" i="0" u="none" strike="noStrike" baseline="0" dirty="0">
                <a:solidFill>
                  <a:srgbClr val="F04B56"/>
                </a:solidFill>
                <a:latin typeface="Roboto-Regular"/>
              </a:rPr>
              <a:t>designed to only activate on about </a:t>
            </a:r>
            <a:r>
              <a:rPr lang="en-GB" sz="1800" b="0" i="0" u="none" strike="noStrike" baseline="0" dirty="0">
                <a:solidFill>
                  <a:srgbClr val="F04B56"/>
                </a:solidFill>
                <a:latin typeface="Roboto-Regular"/>
              </a:rPr>
              <a:t>600 unique machines, based on</a:t>
            </a:r>
          </a:p>
          <a:p>
            <a:pPr algn="l"/>
            <a:r>
              <a:rPr lang="en-GB" sz="1800" b="0" i="0" u="none" strike="noStrike" baseline="0" dirty="0">
                <a:solidFill>
                  <a:srgbClr val="F04B56"/>
                </a:solidFill>
                <a:latin typeface="Roboto-Regular"/>
              </a:rPr>
              <a:t>their MAC addresses, indicating </a:t>
            </a:r>
            <a:r>
              <a:rPr lang="en-US" sz="1800" b="0" i="0" u="none" strike="noStrike" baseline="0" dirty="0">
                <a:solidFill>
                  <a:srgbClr val="F04B56"/>
                </a:solidFill>
                <a:latin typeface="Roboto-Regular"/>
              </a:rPr>
              <a:t>that despite the number of affected machines, the attack was extremely </a:t>
            </a:r>
            <a:r>
              <a:rPr lang="en-GB" sz="1800" b="0" i="0" u="none" strike="noStrike" baseline="0" dirty="0">
                <a:solidFill>
                  <a:srgbClr val="F04B56"/>
                </a:solidFill>
                <a:latin typeface="Roboto-Regular"/>
              </a:rPr>
              <a:t>targeted</a:t>
            </a:r>
            <a:r>
              <a:rPr lang="en-GB" sz="1800" b="0" i="0" u="none" strike="noStrike" baseline="0" dirty="0">
                <a:solidFill>
                  <a:srgbClr val="3D3D5F"/>
                </a:solidFill>
                <a:latin typeface="Roboto-Regular"/>
              </a:rPr>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12727063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02122"/>
                </a:solidFill>
                <a:effectLst/>
                <a:latin typeface="Arial" panose="020B0604020202020204" pitchFamily="34" charset="0"/>
              </a:rPr>
              <a:t>In </a:t>
            </a:r>
            <a:r>
              <a:rPr lang="en-GB" b="0" i="0" u="none" strike="noStrike" dirty="0">
                <a:solidFill>
                  <a:srgbClr val="0B0080"/>
                </a:solidFill>
                <a:effectLst/>
                <a:latin typeface="Arial" panose="020B0604020202020204" pitchFamily="34" charset="0"/>
                <a:hlinkClick r:id="rId3" tooltip="Computing"/>
              </a:rPr>
              <a:t>computing</a:t>
            </a:r>
            <a:r>
              <a:rPr lang="en-GB" b="0" i="0" dirty="0">
                <a:solidFill>
                  <a:srgbClr val="202122"/>
                </a:solidFill>
                <a:effectLst/>
                <a:latin typeface="Arial" panose="020B0604020202020204" pitchFamily="34" charset="0"/>
              </a:rPr>
              <a:t>, a </a:t>
            </a:r>
            <a:r>
              <a:rPr lang="en-GB" b="1" i="0" dirty="0">
                <a:solidFill>
                  <a:srgbClr val="202122"/>
                </a:solidFill>
                <a:effectLst/>
                <a:latin typeface="Arial" panose="020B0604020202020204" pitchFamily="34" charset="0"/>
              </a:rPr>
              <a:t>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DoS attack</a:t>
            </a:r>
            <a:r>
              <a:rPr lang="en-GB" b="0" i="0" dirty="0">
                <a:solidFill>
                  <a:srgbClr val="202122"/>
                </a:solidFill>
                <a:effectLst/>
                <a:latin typeface="Arial" panose="020B0604020202020204" pitchFamily="34" charset="0"/>
              </a:rPr>
              <a:t>) is a </a:t>
            </a:r>
            <a:r>
              <a:rPr lang="en-GB" b="0" i="0" u="none" strike="noStrike" dirty="0">
                <a:solidFill>
                  <a:srgbClr val="0B0080"/>
                </a:solidFill>
                <a:effectLst/>
                <a:latin typeface="Arial" panose="020B0604020202020204" pitchFamily="34" charset="0"/>
                <a:hlinkClick r:id="rId4" tooltip="Cyber-attack"/>
              </a:rPr>
              <a:t>cyber-attack</a:t>
            </a:r>
            <a:r>
              <a:rPr lang="en-GB" b="0" i="0" dirty="0">
                <a:solidFill>
                  <a:srgbClr val="202122"/>
                </a:solidFill>
                <a:effectLst/>
                <a:latin typeface="Arial" panose="020B0604020202020204" pitchFamily="34" charset="0"/>
              </a:rPr>
              <a:t> in which the perpetrator seeks to make a machine or network resource unavailable to its intended </a:t>
            </a:r>
            <a:r>
              <a:rPr lang="en-GB" b="0" i="0" u="none" strike="noStrike" dirty="0">
                <a:solidFill>
                  <a:srgbClr val="0B0080"/>
                </a:solidFill>
                <a:effectLst/>
                <a:latin typeface="Arial" panose="020B0604020202020204" pitchFamily="34" charset="0"/>
                <a:hlinkClick r:id="rId5" tooltip="User (computing)"/>
              </a:rPr>
              <a:t>users</a:t>
            </a:r>
            <a:r>
              <a:rPr lang="en-GB" b="0" i="0" dirty="0">
                <a:solidFill>
                  <a:srgbClr val="202122"/>
                </a:solidFill>
                <a:effectLst/>
                <a:latin typeface="Arial" panose="020B0604020202020204" pitchFamily="34" charset="0"/>
              </a:rPr>
              <a:t> by temporarily or indefinitely disrupting </a:t>
            </a:r>
            <a:r>
              <a:rPr lang="en-GB" b="0" i="0" u="none" strike="noStrike" dirty="0">
                <a:solidFill>
                  <a:srgbClr val="0B0080"/>
                </a:solidFill>
                <a:effectLst/>
                <a:latin typeface="Arial" panose="020B0604020202020204" pitchFamily="34" charset="0"/>
                <a:hlinkClick r:id="rId6" tooltip="Network service"/>
              </a:rPr>
              <a:t>services</a:t>
            </a:r>
            <a:r>
              <a:rPr lang="en-GB" b="0" i="0" dirty="0">
                <a:solidFill>
                  <a:srgbClr val="202122"/>
                </a:solidFill>
                <a:effectLst/>
                <a:latin typeface="Arial" panose="020B0604020202020204" pitchFamily="34" charset="0"/>
              </a:rPr>
              <a:t> of a </a:t>
            </a:r>
            <a:r>
              <a:rPr lang="en-GB" b="0" i="0" u="none" strike="noStrike" dirty="0">
                <a:solidFill>
                  <a:srgbClr val="0B0080"/>
                </a:solidFill>
                <a:effectLst/>
                <a:latin typeface="Arial" panose="020B0604020202020204" pitchFamily="34" charset="0"/>
                <a:hlinkClick r:id="rId7" tooltip="Host (network)"/>
              </a:rPr>
              <a:t>host</a:t>
            </a:r>
            <a:r>
              <a:rPr lang="en-GB" b="0" i="0" dirty="0">
                <a:solidFill>
                  <a:srgbClr val="202122"/>
                </a:solidFill>
                <a:effectLst/>
                <a:latin typeface="Arial" panose="020B0604020202020204" pitchFamily="34" charset="0"/>
              </a:rPr>
              <a:t> connected to the </a:t>
            </a:r>
            <a:r>
              <a:rPr lang="en-GB" b="0" i="0" u="none" strike="noStrike" dirty="0">
                <a:solidFill>
                  <a:srgbClr val="0B0080"/>
                </a:solidFill>
                <a:effectLst/>
                <a:latin typeface="Arial" panose="020B0604020202020204" pitchFamily="34" charset="0"/>
                <a:hlinkClick r:id="rId8" tooltip="Internet"/>
              </a:rPr>
              <a:t>Internet</a:t>
            </a:r>
            <a:r>
              <a:rPr lang="en-GB" b="0" i="0" dirty="0">
                <a:solidFill>
                  <a:srgbClr val="202122"/>
                </a:solidFill>
                <a:effectLst/>
                <a:latin typeface="Arial" panose="020B0604020202020204" pitchFamily="34" charset="0"/>
              </a:rPr>
              <a:t>. Denial of service is typically accomplished by flooding the targeted machine or resource with superfluous requests in an attempt to overload systems and prevent some or all legitimate requests from being fulfilled.</a:t>
            </a:r>
            <a:r>
              <a:rPr lang="en-GB" b="0" i="0" u="none" strike="noStrike" baseline="30000" dirty="0">
                <a:solidFill>
                  <a:srgbClr val="0B0080"/>
                </a:solidFill>
                <a:effectLst/>
                <a:latin typeface="Arial" panose="020B0604020202020204" pitchFamily="34" charset="0"/>
                <a:hlinkClick r:id="rId9"/>
              </a:rPr>
              <a:t>[1]</a:t>
            </a:r>
            <a:endParaRPr lang="en-GB" b="0" i="0" dirty="0">
              <a:solidFill>
                <a:srgbClr val="202122"/>
              </a:solidFill>
              <a:effectLst/>
              <a:latin typeface="Arial" panose="020B0604020202020204" pitchFamily="34" charset="0"/>
            </a:endParaRPr>
          </a:p>
          <a:p>
            <a:pPr algn="l"/>
            <a:r>
              <a:rPr lang="en-GB" b="0" i="0" dirty="0">
                <a:solidFill>
                  <a:srgbClr val="202122"/>
                </a:solidFill>
                <a:effectLst/>
                <a:latin typeface="Arial" panose="020B0604020202020204" pitchFamily="34" charset="0"/>
              </a:rPr>
              <a:t>In a </a:t>
            </a:r>
            <a:r>
              <a:rPr lang="en-GB" b="1" i="0" dirty="0">
                <a:solidFill>
                  <a:srgbClr val="202122"/>
                </a:solidFill>
                <a:effectLst/>
                <a:latin typeface="Arial" panose="020B0604020202020204" pitchFamily="34" charset="0"/>
              </a:rPr>
              <a:t>distributed 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DDoS attack</a:t>
            </a:r>
            <a:r>
              <a:rPr lang="en-GB" b="0" i="0" dirty="0">
                <a:solidFill>
                  <a:srgbClr val="202122"/>
                </a:solidFill>
                <a:effectLst/>
                <a:latin typeface="Arial" panose="020B0604020202020204" pitchFamily="34" charset="0"/>
              </a:rPr>
              <a:t>), the incoming traffic flooding the victim originates from many different sources. This effectively makes it impossible to stop the attack simply by blocking a single source.</a:t>
            </a:r>
          </a:p>
          <a:p>
            <a:pPr algn="l"/>
            <a:r>
              <a:rPr lang="en-GB" b="0" i="0" dirty="0">
                <a:solidFill>
                  <a:srgbClr val="202122"/>
                </a:solidFill>
                <a:effectLst/>
                <a:latin typeface="Arial" panose="020B0604020202020204" pitchFamily="34" charset="0"/>
              </a:rPr>
              <a:t>A DoS or DDoS attack is analogous to a group of people crowding the entry door of a shop, making it hard for legitimate customers to enter, thus disrupting trade.</a:t>
            </a:r>
          </a:p>
          <a:p>
            <a:pPr algn="l"/>
            <a:r>
              <a:rPr lang="en-GB" b="0" i="0" dirty="0">
                <a:solidFill>
                  <a:srgbClr val="202122"/>
                </a:solidFill>
                <a:effectLst/>
                <a:latin typeface="Arial" panose="020B0604020202020204" pitchFamily="34" charset="0"/>
              </a:rPr>
              <a:t>Criminal perpetrators of DoS attacks often target sites or services hosted on high-profile </a:t>
            </a:r>
            <a:r>
              <a:rPr lang="en-GB" b="0" i="0" u="none" strike="noStrike" dirty="0">
                <a:solidFill>
                  <a:srgbClr val="0B0080"/>
                </a:solidFill>
                <a:effectLst/>
                <a:latin typeface="Arial" panose="020B0604020202020204" pitchFamily="34" charset="0"/>
                <a:hlinkClick r:id="rId10" tooltip="Web server"/>
              </a:rPr>
              <a:t>web servers</a:t>
            </a:r>
            <a:r>
              <a:rPr lang="en-GB" b="0" i="0" dirty="0">
                <a:solidFill>
                  <a:srgbClr val="202122"/>
                </a:solidFill>
                <a:effectLst/>
                <a:latin typeface="Arial" panose="020B0604020202020204" pitchFamily="34" charset="0"/>
              </a:rPr>
              <a:t> such as banks or </a:t>
            </a:r>
            <a:r>
              <a:rPr lang="en-GB" b="0" i="0" u="none" strike="noStrike" dirty="0">
                <a:solidFill>
                  <a:srgbClr val="0B0080"/>
                </a:solidFill>
                <a:effectLst/>
                <a:latin typeface="Arial" panose="020B0604020202020204" pitchFamily="34" charset="0"/>
                <a:hlinkClick r:id="rId11" tooltip="Credit card"/>
              </a:rPr>
              <a:t>credit card</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2" tooltip="Payment gateway"/>
              </a:rPr>
              <a:t>payment gateways</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3" tooltip="Revenge"/>
              </a:rPr>
              <a:t>Revenge</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4" tooltip="Blackmail"/>
              </a:rPr>
              <a:t>blackmail</a:t>
            </a:r>
            <a:r>
              <a:rPr lang="en-GB" b="0" i="0" u="none" strike="noStrike" baseline="30000" dirty="0">
                <a:solidFill>
                  <a:srgbClr val="0B0080"/>
                </a:solidFill>
                <a:effectLst/>
                <a:latin typeface="Arial" panose="020B0604020202020204" pitchFamily="34" charset="0"/>
                <a:hlinkClick r:id="rId15"/>
              </a:rPr>
              <a:t>[2]</a:t>
            </a:r>
            <a:r>
              <a:rPr lang="en-GB" b="0" i="0" u="none" strike="noStrike" baseline="30000" dirty="0">
                <a:solidFill>
                  <a:srgbClr val="0B0080"/>
                </a:solidFill>
                <a:effectLst/>
                <a:latin typeface="Arial" panose="020B0604020202020204" pitchFamily="34" charset="0"/>
                <a:hlinkClick r:id="rId16"/>
              </a:rPr>
              <a:t>[3]</a:t>
            </a:r>
            <a:r>
              <a:rPr lang="en-GB" b="0" i="0" u="none" strike="noStrike" baseline="30000" dirty="0">
                <a:solidFill>
                  <a:srgbClr val="0B0080"/>
                </a:solidFill>
                <a:effectLst/>
                <a:latin typeface="Arial" panose="020B0604020202020204" pitchFamily="34" charset="0"/>
                <a:hlinkClick r:id="rId17"/>
              </a:rPr>
              <a:t>[4]</a:t>
            </a:r>
            <a:r>
              <a:rPr lang="en-GB" b="0" i="0" dirty="0">
                <a:solidFill>
                  <a:srgbClr val="202122"/>
                </a:solidFill>
                <a:effectLst/>
                <a:latin typeface="Arial" panose="020B0604020202020204" pitchFamily="34" charset="0"/>
              </a:rPr>
              <a:t> and </a:t>
            </a:r>
            <a:r>
              <a:rPr lang="en-GB" b="0" i="0" u="none" strike="noStrike" dirty="0">
                <a:solidFill>
                  <a:srgbClr val="0B0080"/>
                </a:solidFill>
                <a:effectLst/>
                <a:latin typeface="Arial" panose="020B0604020202020204" pitchFamily="34" charset="0"/>
                <a:hlinkClick r:id="rId18" tooltip="Activism"/>
              </a:rPr>
              <a:t>activism</a:t>
            </a:r>
            <a:r>
              <a:rPr lang="en-GB" b="0" i="0" u="none" strike="noStrike" baseline="30000" dirty="0">
                <a:solidFill>
                  <a:srgbClr val="0B0080"/>
                </a:solidFill>
                <a:effectLst/>
                <a:latin typeface="Arial" panose="020B0604020202020204" pitchFamily="34" charset="0"/>
                <a:hlinkClick r:id="rId19"/>
              </a:rPr>
              <a:t>[5]</a:t>
            </a:r>
            <a:r>
              <a:rPr lang="en-GB" b="0" i="0" dirty="0">
                <a:solidFill>
                  <a:srgbClr val="202122"/>
                </a:solidFill>
                <a:effectLst/>
                <a:latin typeface="Arial" panose="020B0604020202020204" pitchFamily="34" charset="0"/>
              </a:rPr>
              <a:t> can motivate these attacks.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244145057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202122"/>
                </a:solidFill>
                <a:effectLst/>
                <a:latin typeface="Arial" panose="020B0604020202020204" pitchFamily="34" charset="0"/>
              </a:rPr>
              <a:t>In </a:t>
            </a:r>
            <a:r>
              <a:rPr lang="en-GB" b="0" i="0" u="none" strike="noStrike" dirty="0">
                <a:solidFill>
                  <a:srgbClr val="0B0080"/>
                </a:solidFill>
                <a:effectLst/>
                <a:latin typeface="Arial" panose="020B0604020202020204" pitchFamily="34" charset="0"/>
                <a:hlinkClick r:id="rId3" tooltip="Computing"/>
              </a:rPr>
              <a:t>computing</a:t>
            </a:r>
            <a:r>
              <a:rPr lang="en-GB" b="0" i="0" dirty="0">
                <a:solidFill>
                  <a:srgbClr val="202122"/>
                </a:solidFill>
                <a:effectLst/>
                <a:latin typeface="Arial" panose="020B0604020202020204" pitchFamily="34" charset="0"/>
              </a:rPr>
              <a:t>, a </a:t>
            </a:r>
            <a:r>
              <a:rPr lang="en-GB" b="1" i="0" dirty="0">
                <a:solidFill>
                  <a:srgbClr val="202122"/>
                </a:solidFill>
                <a:effectLst/>
                <a:latin typeface="Arial" panose="020B0604020202020204" pitchFamily="34" charset="0"/>
              </a:rPr>
              <a:t>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DoS attack</a:t>
            </a:r>
            <a:r>
              <a:rPr lang="en-GB" b="0" i="0" dirty="0">
                <a:solidFill>
                  <a:srgbClr val="202122"/>
                </a:solidFill>
                <a:effectLst/>
                <a:latin typeface="Arial" panose="020B0604020202020204" pitchFamily="34" charset="0"/>
              </a:rPr>
              <a:t>) is a </a:t>
            </a:r>
            <a:r>
              <a:rPr lang="en-GB" b="0" i="0" u="none" strike="noStrike" dirty="0">
                <a:solidFill>
                  <a:srgbClr val="0B0080"/>
                </a:solidFill>
                <a:effectLst/>
                <a:latin typeface="Arial" panose="020B0604020202020204" pitchFamily="34" charset="0"/>
                <a:hlinkClick r:id="rId4" tooltip="Cyber-attack"/>
              </a:rPr>
              <a:t>cyber-attack</a:t>
            </a:r>
            <a:r>
              <a:rPr lang="en-GB" b="0" i="0" dirty="0">
                <a:solidFill>
                  <a:srgbClr val="202122"/>
                </a:solidFill>
                <a:effectLst/>
                <a:latin typeface="Arial" panose="020B0604020202020204" pitchFamily="34" charset="0"/>
              </a:rPr>
              <a:t> in which the perpetrator seeks to make a machine or network resource unavailable to its intended </a:t>
            </a:r>
            <a:r>
              <a:rPr lang="en-GB" b="0" i="0" u="none" strike="noStrike" dirty="0">
                <a:solidFill>
                  <a:srgbClr val="0B0080"/>
                </a:solidFill>
                <a:effectLst/>
                <a:latin typeface="Arial" panose="020B0604020202020204" pitchFamily="34" charset="0"/>
                <a:hlinkClick r:id="rId5" tooltip="User (computing)"/>
              </a:rPr>
              <a:t>users</a:t>
            </a:r>
            <a:r>
              <a:rPr lang="en-GB" b="0" i="0" dirty="0">
                <a:solidFill>
                  <a:srgbClr val="202122"/>
                </a:solidFill>
                <a:effectLst/>
                <a:latin typeface="Arial" panose="020B0604020202020204" pitchFamily="34" charset="0"/>
              </a:rPr>
              <a:t> by temporarily or indefinitely disrupting </a:t>
            </a:r>
            <a:r>
              <a:rPr lang="en-GB" b="0" i="0" u="none" strike="noStrike" dirty="0">
                <a:solidFill>
                  <a:srgbClr val="0B0080"/>
                </a:solidFill>
                <a:effectLst/>
                <a:latin typeface="Arial" panose="020B0604020202020204" pitchFamily="34" charset="0"/>
                <a:hlinkClick r:id="rId6" tooltip="Network service"/>
              </a:rPr>
              <a:t>services</a:t>
            </a:r>
            <a:r>
              <a:rPr lang="en-GB" b="0" i="0" dirty="0">
                <a:solidFill>
                  <a:srgbClr val="202122"/>
                </a:solidFill>
                <a:effectLst/>
                <a:latin typeface="Arial" panose="020B0604020202020204" pitchFamily="34" charset="0"/>
              </a:rPr>
              <a:t> of a </a:t>
            </a:r>
            <a:r>
              <a:rPr lang="en-GB" b="0" i="0" u="none" strike="noStrike" dirty="0">
                <a:solidFill>
                  <a:srgbClr val="0B0080"/>
                </a:solidFill>
                <a:effectLst/>
                <a:latin typeface="Arial" panose="020B0604020202020204" pitchFamily="34" charset="0"/>
                <a:hlinkClick r:id="rId7" tooltip="Host (network)"/>
              </a:rPr>
              <a:t>host</a:t>
            </a:r>
            <a:r>
              <a:rPr lang="en-GB" b="0" i="0" dirty="0">
                <a:solidFill>
                  <a:srgbClr val="202122"/>
                </a:solidFill>
                <a:effectLst/>
                <a:latin typeface="Arial" panose="020B0604020202020204" pitchFamily="34" charset="0"/>
              </a:rPr>
              <a:t> connected to the </a:t>
            </a:r>
            <a:r>
              <a:rPr lang="en-GB" b="0" i="0" u="none" strike="noStrike" dirty="0">
                <a:solidFill>
                  <a:srgbClr val="0B0080"/>
                </a:solidFill>
                <a:effectLst/>
                <a:latin typeface="Arial" panose="020B0604020202020204" pitchFamily="34" charset="0"/>
                <a:hlinkClick r:id="rId8" tooltip="Internet"/>
              </a:rPr>
              <a:t>Internet</a:t>
            </a:r>
            <a:r>
              <a:rPr lang="en-GB" b="0" i="0" dirty="0">
                <a:solidFill>
                  <a:srgbClr val="202122"/>
                </a:solidFill>
                <a:effectLst/>
                <a:latin typeface="Arial" panose="020B0604020202020204" pitchFamily="34" charset="0"/>
              </a:rPr>
              <a:t>. Denial of service is typically accomplished by flooding the targeted machine or resource with superfluous requests in an attempt to overload systems and prevent some or all legitimate requests from being fulfilled.</a:t>
            </a:r>
            <a:r>
              <a:rPr lang="en-GB" b="0" i="0" u="none" strike="noStrike" baseline="30000" dirty="0">
                <a:solidFill>
                  <a:srgbClr val="0B0080"/>
                </a:solidFill>
                <a:effectLst/>
                <a:latin typeface="Arial" panose="020B0604020202020204" pitchFamily="34" charset="0"/>
                <a:hlinkClick r:id="rId9"/>
              </a:rPr>
              <a:t>[1]</a:t>
            </a:r>
            <a:endParaRPr lang="en-GB" b="0" i="0" dirty="0">
              <a:solidFill>
                <a:srgbClr val="202122"/>
              </a:solidFill>
              <a:effectLst/>
              <a:latin typeface="Arial" panose="020B0604020202020204" pitchFamily="34" charset="0"/>
            </a:endParaRPr>
          </a:p>
          <a:p>
            <a:pPr algn="l"/>
            <a:r>
              <a:rPr lang="en-GB" b="0" i="0" dirty="0">
                <a:solidFill>
                  <a:srgbClr val="202122"/>
                </a:solidFill>
                <a:effectLst/>
                <a:latin typeface="Arial" panose="020B0604020202020204" pitchFamily="34" charset="0"/>
              </a:rPr>
              <a:t>In a </a:t>
            </a:r>
            <a:r>
              <a:rPr lang="en-GB" b="1" i="0" dirty="0">
                <a:solidFill>
                  <a:srgbClr val="202122"/>
                </a:solidFill>
                <a:effectLst/>
                <a:latin typeface="Arial" panose="020B0604020202020204" pitchFamily="34" charset="0"/>
              </a:rPr>
              <a:t>distributed denial-of-service attack</a:t>
            </a:r>
            <a:r>
              <a:rPr lang="en-GB"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DDoS attack</a:t>
            </a:r>
            <a:r>
              <a:rPr lang="en-GB" b="0" i="0" dirty="0">
                <a:solidFill>
                  <a:srgbClr val="202122"/>
                </a:solidFill>
                <a:effectLst/>
                <a:latin typeface="Arial" panose="020B0604020202020204" pitchFamily="34" charset="0"/>
              </a:rPr>
              <a:t>), the incoming traffic flooding the victim originates from many different sources. This effectively makes it impossible to stop the attack simply by blocking a single source.</a:t>
            </a:r>
          </a:p>
          <a:p>
            <a:pPr algn="l"/>
            <a:r>
              <a:rPr lang="en-GB" b="0" i="0" dirty="0">
                <a:solidFill>
                  <a:srgbClr val="202122"/>
                </a:solidFill>
                <a:effectLst/>
                <a:latin typeface="Arial" panose="020B0604020202020204" pitchFamily="34" charset="0"/>
              </a:rPr>
              <a:t>A DoS or DDoS attack is analogous to a group of people crowding the entry door of a shop, making it hard for legitimate customers to enter, thus disrupting trade.</a:t>
            </a:r>
          </a:p>
          <a:p>
            <a:pPr algn="l"/>
            <a:r>
              <a:rPr lang="en-GB" b="0" i="0" dirty="0">
                <a:solidFill>
                  <a:srgbClr val="202122"/>
                </a:solidFill>
                <a:effectLst/>
                <a:latin typeface="Arial" panose="020B0604020202020204" pitchFamily="34" charset="0"/>
              </a:rPr>
              <a:t>Criminal perpetrators of DoS attacks often target sites or services hosted on high-profile </a:t>
            </a:r>
            <a:r>
              <a:rPr lang="en-GB" b="0" i="0" u="none" strike="noStrike" dirty="0">
                <a:solidFill>
                  <a:srgbClr val="0B0080"/>
                </a:solidFill>
                <a:effectLst/>
                <a:latin typeface="Arial" panose="020B0604020202020204" pitchFamily="34" charset="0"/>
                <a:hlinkClick r:id="rId10" tooltip="Web server"/>
              </a:rPr>
              <a:t>web servers</a:t>
            </a:r>
            <a:r>
              <a:rPr lang="en-GB" b="0" i="0" dirty="0">
                <a:solidFill>
                  <a:srgbClr val="202122"/>
                </a:solidFill>
                <a:effectLst/>
                <a:latin typeface="Arial" panose="020B0604020202020204" pitchFamily="34" charset="0"/>
              </a:rPr>
              <a:t> such as banks or </a:t>
            </a:r>
            <a:r>
              <a:rPr lang="en-GB" b="0" i="0" u="none" strike="noStrike" dirty="0">
                <a:solidFill>
                  <a:srgbClr val="0B0080"/>
                </a:solidFill>
                <a:effectLst/>
                <a:latin typeface="Arial" panose="020B0604020202020204" pitchFamily="34" charset="0"/>
                <a:hlinkClick r:id="rId11" tooltip="Credit card"/>
              </a:rPr>
              <a:t>credit card</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2" tooltip="Payment gateway"/>
              </a:rPr>
              <a:t>payment gateways</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3" tooltip="Revenge"/>
              </a:rPr>
              <a:t>Revenge</a:t>
            </a:r>
            <a:r>
              <a:rPr lang="en-GB" b="0" i="0" dirty="0">
                <a:solidFill>
                  <a:srgbClr val="202122"/>
                </a:solidFill>
                <a:effectLst/>
                <a:latin typeface="Arial" panose="020B0604020202020204" pitchFamily="34" charset="0"/>
              </a:rPr>
              <a:t>, </a:t>
            </a:r>
            <a:r>
              <a:rPr lang="en-GB" b="0" i="0" u="none" strike="noStrike" dirty="0">
                <a:solidFill>
                  <a:srgbClr val="0B0080"/>
                </a:solidFill>
                <a:effectLst/>
                <a:latin typeface="Arial" panose="020B0604020202020204" pitchFamily="34" charset="0"/>
                <a:hlinkClick r:id="rId14" tooltip="Blackmail"/>
              </a:rPr>
              <a:t>blackmail</a:t>
            </a:r>
            <a:r>
              <a:rPr lang="en-GB" b="0" i="0" u="none" strike="noStrike" baseline="30000" dirty="0">
                <a:solidFill>
                  <a:srgbClr val="0B0080"/>
                </a:solidFill>
                <a:effectLst/>
                <a:latin typeface="Arial" panose="020B0604020202020204" pitchFamily="34" charset="0"/>
                <a:hlinkClick r:id="rId15"/>
              </a:rPr>
              <a:t>[2]</a:t>
            </a:r>
            <a:r>
              <a:rPr lang="en-GB" b="0" i="0" u="none" strike="noStrike" baseline="30000" dirty="0">
                <a:solidFill>
                  <a:srgbClr val="0B0080"/>
                </a:solidFill>
                <a:effectLst/>
                <a:latin typeface="Arial" panose="020B0604020202020204" pitchFamily="34" charset="0"/>
                <a:hlinkClick r:id="rId16"/>
              </a:rPr>
              <a:t>[3]</a:t>
            </a:r>
            <a:r>
              <a:rPr lang="en-GB" b="0" i="0" u="none" strike="noStrike" baseline="30000" dirty="0">
                <a:solidFill>
                  <a:srgbClr val="0B0080"/>
                </a:solidFill>
                <a:effectLst/>
                <a:latin typeface="Arial" panose="020B0604020202020204" pitchFamily="34" charset="0"/>
                <a:hlinkClick r:id="rId17"/>
              </a:rPr>
              <a:t>[4]</a:t>
            </a:r>
            <a:r>
              <a:rPr lang="en-GB" b="0" i="0" dirty="0">
                <a:solidFill>
                  <a:srgbClr val="202122"/>
                </a:solidFill>
                <a:effectLst/>
                <a:latin typeface="Arial" panose="020B0604020202020204" pitchFamily="34" charset="0"/>
              </a:rPr>
              <a:t> and </a:t>
            </a:r>
            <a:r>
              <a:rPr lang="en-GB" b="0" i="0" u="none" strike="noStrike" dirty="0">
                <a:solidFill>
                  <a:srgbClr val="0B0080"/>
                </a:solidFill>
                <a:effectLst/>
                <a:latin typeface="Arial" panose="020B0604020202020204" pitchFamily="34" charset="0"/>
                <a:hlinkClick r:id="rId18" tooltip="Activism"/>
              </a:rPr>
              <a:t>activism</a:t>
            </a:r>
            <a:r>
              <a:rPr lang="en-GB" b="0" i="0" u="none" strike="noStrike" baseline="30000" dirty="0">
                <a:solidFill>
                  <a:srgbClr val="0B0080"/>
                </a:solidFill>
                <a:effectLst/>
                <a:latin typeface="Arial" panose="020B0604020202020204" pitchFamily="34" charset="0"/>
                <a:hlinkClick r:id="rId19"/>
              </a:rPr>
              <a:t>[5]</a:t>
            </a:r>
            <a:r>
              <a:rPr lang="en-GB" b="0" i="0" dirty="0">
                <a:solidFill>
                  <a:srgbClr val="202122"/>
                </a:solidFill>
                <a:effectLst/>
                <a:latin typeface="Arial" panose="020B0604020202020204" pitchFamily="34" charset="0"/>
              </a:rPr>
              <a:t> can motivate these attacks.</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28683456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dirty="0">
                <a:solidFill>
                  <a:srgbClr val="585858"/>
                </a:solidFill>
                <a:effectLst/>
                <a:latin typeface="Arial" panose="020B0604020202020204" pitchFamily="34" charset="0"/>
              </a:rPr>
              <a:t>Botnets are the workhorses of the Internet. They’re connected computers performing a number of repetitive tasks to keep websites going. It’s most often used in connection with Internet Relay Chat. These types of botnets are entirely legal and even beneficial to maintaining a smooth user experience on the Internet.</a:t>
            </a:r>
          </a:p>
          <a:p>
            <a:pPr algn="l"/>
            <a:endParaRPr lang="en-GB" b="0" i="0" dirty="0">
              <a:solidFill>
                <a:srgbClr val="585858"/>
              </a:solidFill>
              <a:effectLst/>
              <a:latin typeface="Arial" panose="020B0604020202020204" pitchFamily="34" charset="0"/>
            </a:endParaRPr>
          </a:p>
          <a:p>
            <a:pPr algn="l"/>
            <a:r>
              <a:rPr lang="en-GB" b="0" i="0" dirty="0">
                <a:solidFill>
                  <a:srgbClr val="585858"/>
                </a:solidFill>
                <a:effectLst/>
                <a:latin typeface="Arial" panose="020B0604020202020204" pitchFamily="34" charset="0"/>
              </a:rPr>
              <a:t>What you need to be careful of are the illegal and malicious botnets. What happens is that botnets gain access to your machine through some piece of malicious coding. In some cases, your machine is directly hacked, while other times what is known as a “spider” (a program that crawls the Internet looking for holes in security to exploit) does the hacking automatically</a:t>
            </a:r>
          </a:p>
          <a:p>
            <a:pPr algn="l"/>
            <a:endParaRPr lang="en-GB" b="0" i="0" dirty="0">
              <a:solidFill>
                <a:srgbClr val="585858"/>
              </a:solidFill>
              <a:effectLst/>
              <a:latin typeface="Arial" panose="020B0604020202020204" pitchFamily="34" charset="0"/>
            </a:endParaRPr>
          </a:p>
          <a:p>
            <a:pPr algn="l"/>
            <a:r>
              <a:rPr lang="en-GB" b="0" i="0" dirty="0">
                <a:solidFill>
                  <a:srgbClr val="585858"/>
                </a:solidFill>
                <a:effectLst/>
                <a:latin typeface="Arial" panose="020B0604020202020204" pitchFamily="34" charset="0"/>
              </a:rPr>
              <a:t>More often than not, what botnets are looking to do is to add your computer to their web. That usually happens through a </a:t>
            </a:r>
            <a:r>
              <a:rPr lang="en-GB" b="0" i="0" u="none" strike="noStrike" dirty="0">
                <a:solidFill>
                  <a:srgbClr val="0089C6"/>
                </a:solidFill>
                <a:effectLst/>
                <a:latin typeface="Arial" panose="020B0604020202020204" pitchFamily="34" charset="0"/>
                <a:hlinkClick r:id="rId3"/>
              </a:rPr>
              <a:t>drive-by download</a:t>
            </a:r>
            <a:r>
              <a:rPr lang="en-GB" b="0" i="0" dirty="0">
                <a:solidFill>
                  <a:srgbClr val="585858"/>
                </a:solidFill>
                <a:effectLst/>
                <a:latin typeface="Arial" panose="020B0604020202020204" pitchFamily="34" charset="0"/>
              </a:rPr>
              <a:t> or </a:t>
            </a:r>
            <a:r>
              <a:rPr lang="en-GB" b="0" i="0" u="none" strike="noStrike" dirty="0">
                <a:solidFill>
                  <a:srgbClr val="0089C6"/>
                </a:solidFill>
                <a:effectLst/>
                <a:latin typeface="Arial" panose="020B0604020202020204" pitchFamily="34" charset="0"/>
                <a:hlinkClick r:id="rId4"/>
              </a:rPr>
              <a:t>fooling you into installing a Trojan horse</a:t>
            </a:r>
            <a:r>
              <a:rPr lang="en-GB" b="0" i="0" dirty="0">
                <a:solidFill>
                  <a:srgbClr val="585858"/>
                </a:solidFill>
                <a:effectLst/>
                <a:latin typeface="Arial" panose="020B0604020202020204" pitchFamily="34" charset="0"/>
              </a:rPr>
              <a:t> on your computer. Once the software is downloaded, the botnet will now contact its master computer and let it know that everything is ready to go. Now your computer, phone or tablet is entirely under the control of the person who created the botnet.</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algn="l"/>
            <a:r>
              <a:rPr lang="en-GB" b="0" i="0" dirty="0">
                <a:solidFill>
                  <a:srgbClr val="585858"/>
                </a:solidFill>
                <a:effectLst/>
                <a:latin typeface="Arial" panose="020B0604020202020204" pitchFamily="34" charset="0"/>
              </a:rPr>
              <a:t>Once the botnet’s owner is in control of your computer, they usually use your machine to carry out other nefarious tasks. Common tasks executed by botnets include:</a:t>
            </a:r>
          </a:p>
          <a:p>
            <a:pPr algn="l">
              <a:buFont typeface="Arial" panose="020B0604020202020204" pitchFamily="34" charset="0"/>
              <a:buChar char="•"/>
            </a:pPr>
            <a:r>
              <a:rPr lang="en-GB" b="0" i="0" dirty="0">
                <a:solidFill>
                  <a:srgbClr val="585858"/>
                </a:solidFill>
                <a:effectLst/>
                <a:latin typeface="Arial" panose="020B0604020202020204" pitchFamily="34" charset="0"/>
              </a:rPr>
              <a:t>Using your machine’s power to assist in distributed denial-of-service (DDoS) attacks to shut down websites.</a:t>
            </a:r>
          </a:p>
          <a:p>
            <a:pPr algn="l">
              <a:buFont typeface="Arial" panose="020B0604020202020204" pitchFamily="34" charset="0"/>
              <a:buChar char="•"/>
            </a:pPr>
            <a:r>
              <a:rPr lang="en-GB" b="0" i="0" dirty="0">
                <a:solidFill>
                  <a:srgbClr val="585858"/>
                </a:solidFill>
                <a:effectLst/>
                <a:latin typeface="Arial" panose="020B0604020202020204" pitchFamily="34" charset="0"/>
              </a:rPr>
              <a:t>Emailing spam out to millions of Internet users.</a:t>
            </a:r>
          </a:p>
          <a:p>
            <a:pPr algn="l">
              <a:buFont typeface="Arial" panose="020B0604020202020204" pitchFamily="34" charset="0"/>
              <a:buChar char="•"/>
            </a:pPr>
            <a:r>
              <a:rPr lang="en-GB" b="0" i="0" dirty="0">
                <a:solidFill>
                  <a:srgbClr val="585858"/>
                </a:solidFill>
                <a:effectLst/>
                <a:latin typeface="Arial" panose="020B0604020202020204" pitchFamily="34" charset="0"/>
              </a:rPr>
              <a:t>Generating fake Internet traffic on a third-party website for financial gain.</a:t>
            </a:r>
          </a:p>
          <a:p>
            <a:pPr algn="l">
              <a:buFont typeface="Arial" panose="020B0604020202020204" pitchFamily="34" charset="0"/>
              <a:buChar char="•"/>
            </a:pPr>
            <a:r>
              <a:rPr lang="en-GB" b="0" i="0" dirty="0">
                <a:solidFill>
                  <a:srgbClr val="585858"/>
                </a:solidFill>
                <a:effectLst/>
                <a:latin typeface="Arial" panose="020B0604020202020204" pitchFamily="34" charset="0"/>
              </a:rPr>
              <a:t>Replacing banner ads in your web browser specifically targeted at you.</a:t>
            </a:r>
          </a:p>
          <a:p>
            <a:pPr algn="l">
              <a:buFont typeface="Arial" panose="020B0604020202020204" pitchFamily="34" charset="0"/>
              <a:buChar char="•"/>
            </a:pPr>
            <a:r>
              <a:rPr lang="en-GB" b="0" i="0" dirty="0">
                <a:solidFill>
                  <a:srgbClr val="585858"/>
                </a:solidFill>
                <a:effectLst/>
                <a:latin typeface="Arial" panose="020B0604020202020204" pitchFamily="34" charset="0"/>
              </a:rPr>
              <a:t>Pop-ups ads designed to get you to pay for the removal of the botnet through a phony anti-spyware package.</a:t>
            </a:r>
          </a:p>
          <a:p>
            <a:pPr algn="l"/>
            <a:r>
              <a:rPr lang="en-GB" b="0" i="0" dirty="0">
                <a:solidFill>
                  <a:srgbClr val="585858"/>
                </a:solidFill>
                <a:effectLst/>
                <a:latin typeface="Arial" panose="020B0604020202020204" pitchFamily="34" charset="0"/>
              </a:rPr>
              <a:t>The short answer is that a botnet is hijacking your computer to do what botnets do -- carry out mundane tasks -- faster and better.</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13501284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pt-PT" altLang="en-US" dirty="0"/>
              <a:t>Graphical explanation of how the botnet is set up and can be provided as a service to to deliver targeted attacks on commission</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1 Hacker creates a method of implaning Malware into a number of machines – could be thousands or millions. Users have little knowledge of this being present – normally attacking poorly protected or patched computers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2 Once the Malware is present, they have control over these machines when they need them. Some machines can go offline and so become useless – however the scale of the operation means that if they lose 25-50%, they still have thousands at the service</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3 They issue a demand to the end user – could be a bank, company or an online gambling company – where they need their systems or web presence to be up and running 24/7. They threaten to use the Botnet to take down the resource or website – therefore stopping them trading and making money. Also doing it could cause a loss of confidence in them by their customers.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4 If they don’t get what they want, they send a command to the zombie computers to perform some action – could be sending out thousands of spam emails or making genuine requests to the webserver which overloads it &amp; it crashes</a:t>
            </a:r>
          </a:p>
          <a:p>
            <a:pPr marL="0" indent="0">
              <a:buFont typeface="Arial" panose="020B0604020202020204" pitchFamily="34" charset="0"/>
              <a:buNone/>
            </a:pPr>
            <a:endParaRPr lang="pt-PT"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pt-PT" sz="1200" kern="1200" dirty="0">
                <a:solidFill>
                  <a:schemeClr val="tx1"/>
                </a:solidFill>
                <a:latin typeface="+mn-lt"/>
                <a:ea typeface="MS PGothic" pitchFamily="34" charset="-128"/>
                <a:cs typeface="ＭＳ Ｐゴシック" charset="0"/>
              </a:rPr>
              <a:t>They may have already done this in a less critical moment to show their capabilities before actually making the demand</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4058804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dirty="0">
                <a:solidFill>
                  <a:srgbClr val="F04B56"/>
                </a:solidFill>
                <a:latin typeface="Roboto-Regular"/>
              </a:rPr>
              <a:t>This slide to illustrate the scale of the problem - 2018 witnessed the two largest DDoS attacks seen </a:t>
            </a:r>
            <a:r>
              <a:rPr lang="en-US" sz="1800" b="0" i="0" u="none" strike="noStrike" baseline="0" dirty="0">
                <a:solidFill>
                  <a:srgbClr val="F04B56"/>
                </a:solidFill>
                <a:latin typeface="Roboto-Regular"/>
              </a:rPr>
              <a:t>so far, using a previously </a:t>
            </a:r>
            <a:r>
              <a:rPr lang="en-GB" sz="1800" b="0" i="0" u="none" strike="noStrike" baseline="0" dirty="0">
                <a:solidFill>
                  <a:srgbClr val="F04B56"/>
                </a:solidFill>
                <a:latin typeface="Roboto-Regular"/>
              </a:rPr>
              <a:t>unknown amplification technique. </a:t>
            </a:r>
          </a:p>
          <a:p>
            <a:pPr algn="l"/>
            <a:r>
              <a:rPr lang="en-GB" sz="1800" b="0" i="0" u="none" strike="noStrike" baseline="0" dirty="0" err="1">
                <a:solidFill>
                  <a:srgbClr val="F04B56"/>
                </a:solidFill>
                <a:latin typeface="Roboto-Regular"/>
              </a:rPr>
              <a:t>Memcache</a:t>
            </a:r>
            <a:r>
              <a:rPr lang="en-GB" sz="1800" b="0" i="0" u="none" strike="noStrike" baseline="0" dirty="0">
                <a:solidFill>
                  <a:srgbClr val="F04B56"/>
                </a:solidFill>
                <a:latin typeface="Roboto-Regular"/>
              </a:rPr>
              <a:t> is an open-source application that </a:t>
            </a:r>
            <a:r>
              <a:rPr lang="en-US" sz="1800" b="0" i="0" u="none" strike="noStrike" baseline="0" dirty="0">
                <a:solidFill>
                  <a:srgbClr val="F04B56"/>
                </a:solidFill>
                <a:latin typeface="Roboto-Regular"/>
              </a:rPr>
              <a:t>can be used to store small chunks of arbitrary data; its purpose to help websites and </a:t>
            </a:r>
            <a:r>
              <a:rPr lang="en-GB" sz="1800" b="0" i="0" u="none" strike="noStrike" baseline="0" dirty="0">
                <a:solidFill>
                  <a:srgbClr val="F04B56"/>
                </a:solidFill>
                <a:latin typeface="Roboto-Regular"/>
              </a:rPr>
              <a:t>applications load content faster. Social networks and other online resources use it – GitHub is the largest online developer community.</a:t>
            </a:r>
          </a:p>
          <a:p>
            <a:pPr algn="l"/>
            <a:r>
              <a:rPr lang="en-GB" sz="1800" b="0" i="0" u="none" strike="noStrike" baseline="0" dirty="0">
                <a:solidFill>
                  <a:srgbClr val="F04B56"/>
                </a:solidFill>
                <a:latin typeface="Roboto-Regular"/>
              </a:rPr>
              <a:t>Facebook (world’s largest social network ingests 500+ Terabytes a day (2017) – around 21 TB/ hour – around 0.35TB / minute)</a:t>
            </a:r>
          </a:p>
          <a:p>
            <a:pPr algn="l"/>
            <a:endParaRPr lang="en-GB" sz="1800" b="0" i="0" u="none" strike="noStrike" baseline="0" dirty="0">
              <a:solidFill>
                <a:srgbClr val="F04B56"/>
              </a:solidFill>
              <a:latin typeface="Roboto-Regular"/>
            </a:endParaRPr>
          </a:p>
          <a:p>
            <a:pPr algn="l"/>
            <a:endParaRPr lang="en-GB" sz="1800" b="0" i="0" u="none" strike="noStrike" baseline="0" dirty="0">
              <a:solidFill>
                <a:srgbClr val="F04B56"/>
              </a:solidFill>
              <a:latin typeface="Roboto-Regular"/>
            </a:endParaRPr>
          </a:p>
          <a:p>
            <a:pPr algn="l"/>
            <a:r>
              <a:rPr lang="en-GB" sz="1800" b="0" i="0" u="none" strike="noStrike" baseline="0" dirty="0">
                <a:solidFill>
                  <a:srgbClr val="F04B56"/>
                </a:solidFill>
                <a:latin typeface="Roboto-Regular"/>
              </a:rPr>
              <a:t>These DDoS attacks have serious consequences as they paralyse organisations, including parts of critical infrastructure such as banks, as well as continuously </a:t>
            </a:r>
            <a:r>
              <a:rPr lang="en-US" sz="1800" b="0" i="0" u="none" strike="noStrike" baseline="0" dirty="0">
                <a:solidFill>
                  <a:srgbClr val="F04B56"/>
                </a:solidFill>
                <a:latin typeface="Roboto-Regular"/>
              </a:rPr>
              <a:t>forcing them to increase their </a:t>
            </a:r>
            <a:r>
              <a:rPr lang="en-GB" sz="1800" b="0" i="0" u="none" strike="noStrike" baseline="0" dirty="0">
                <a:solidFill>
                  <a:srgbClr val="F04B56"/>
                </a:solidFill>
                <a:latin typeface="Roboto-Regular"/>
              </a:rPr>
              <a:t>mitigation capacity to ensure business continuity. Other content providers commonly use it.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26433559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000000"/>
                </a:solidFill>
                <a:effectLst/>
                <a:latin typeface="HelveticaNeueETW01-55Rg"/>
              </a:rPr>
              <a:t>National Infrastructure are those facilities, systems, sites, information, people, networks and processes, necessary for a country to function and upon which daily life depends.  It also includes some functions, sites and organisations which are not critical to the maintenance of essential services, but which need protection due to the potential danger to the public (civil nuclear and chemical sites for example).</a:t>
            </a:r>
            <a:endParaRPr lang="en-GB" sz="1800" b="0" i="0" u="none" strike="noStrike" baseline="0" dirty="0">
              <a:solidFill>
                <a:srgbClr val="3D3D5F"/>
              </a:solidFill>
              <a:latin typeface="Roboto-Light"/>
            </a:endParaRPr>
          </a:p>
          <a:p>
            <a:pPr algn="l"/>
            <a:endParaRPr lang="en-GB" sz="1800" b="0" i="0" u="none" strike="noStrike" baseline="0" dirty="0">
              <a:solidFill>
                <a:srgbClr val="3D3D5F"/>
              </a:solidFill>
              <a:latin typeface="Roboto-Light"/>
            </a:endParaRPr>
          </a:p>
          <a:p>
            <a:pPr algn="l"/>
            <a:r>
              <a:rPr lang="en-GB" sz="1800" b="0" i="0" u="none" strike="noStrike" baseline="0" dirty="0">
                <a:solidFill>
                  <a:srgbClr val="3D3D5F"/>
                </a:solidFill>
                <a:latin typeface="Roboto-Light"/>
              </a:rPr>
              <a:t>Predictably, there is some </a:t>
            </a:r>
            <a:r>
              <a:rPr lang="en-US" sz="1800" b="0" i="0" u="none" strike="noStrike" baseline="0" dirty="0">
                <a:solidFill>
                  <a:srgbClr val="3D3D5F"/>
                </a:solidFill>
                <a:latin typeface="Roboto-Light"/>
              </a:rPr>
              <a:t>overlap between these attacks and some of the attack tools earlier in this chapter, i.e. these attacks may have involved</a:t>
            </a:r>
          </a:p>
          <a:p>
            <a:pPr algn="l"/>
            <a:r>
              <a:rPr lang="en-US" sz="1800" b="0" i="0" u="none" strike="noStrike" baseline="0" dirty="0">
                <a:solidFill>
                  <a:srgbClr val="3D3D5F"/>
                </a:solidFill>
                <a:latin typeface="Roboto-Light"/>
              </a:rPr>
              <a:t>DDoS or </a:t>
            </a:r>
            <a:r>
              <a:rPr lang="en-US" sz="1800" b="0" i="0" u="none" strike="noStrike" baseline="0" dirty="0" err="1">
                <a:solidFill>
                  <a:srgbClr val="3D3D5F"/>
                </a:solidFill>
                <a:latin typeface="Roboto-Light"/>
              </a:rPr>
              <a:t>cryptoware</a:t>
            </a:r>
            <a:r>
              <a:rPr lang="en-US" sz="1800" b="0" i="0" u="none" strike="noStrike" baseline="0" dirty="0">
                <a:solidFill>
                  <a:srgbClr val="3D3D5F"/>
                </a:solidFill>
                <a:latin typeface="Roboto-Light"/>
              </a:rPr>
              <a:t>, but these cases focus on attacks where the primary motive was to attack the infrastructure </a:t>
            </a:r>
            <a:r>
              <a:rPr lang="en-GB" sz="1800" b="0" i="0" u="none" strike="noStrike" baseline="0" dirty="0">
                <a:solidFill>
                  <a:srgbClr val="3D3D5F"/>
                </a:solidFill>
                <a:latin typeface="Roboto-Light"/>
              </a:rPr>
              <a:t>itself.</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baseline="0" dirty="0">
                <a:solidFill>
                  <a:srgbClr val="3D3D5F"/>
                </a:solidFill>
                <a:latin typeface="Roboto-Light"/>
              </a:rPr>
              <a:t>Attacks on these infrastructures by financially motivated </a:t>
            </a:r>
            <a:r>
              <a:rPr lang="en-US" sz="1800" b="0" i="0" u="none" strike="noStrike" baseline="0" dirty="0">
                <a:solidFill>
                  <a:srgbClr val="3D3D5F"/>
                </a:solidFill>
                <a:latin typeface="Roboto-Light"/>
              </a:rPr>
              <a:t>criminals remain unlikely, as such attacks draw the attention of multiple authorities and as such pose a disproportionate risk. </a:t>
            </a:r>
          </a:p>
          <a:p>
            <a:pPr algn="l"/>
            <a:r>
              <a:rPr lang="en-US" sz="1800" b="0" i="0" u="none" strike="noStrike" baseline="0" dirty="0">
                <a:solidFill>
                  <a:srgbClr val="3D3D5F"/>
                </a:solidFill>
                <a:latin typeface="Roboto-Light"/>
              </a:rPr>
              <a:t>The most likely potential perpetrators include nation states as well as script kiddies. </a:t>
            </a:r>
          </a:p>
          <a:p>
            <a:pPr algn="l"/>
            <a:r>
              <a:rPr lang="en-US" sz="1800" b="0" i="0" u="none" strike="noStrike" baseline="0" dirty="0">
                <a:solidFill>
                  <a:srgbClr val="3D3D5F"/>
                </a:solidFill>
                <a:latin typeface="Roboto-Light"/>
              </a:rPr>
              <a:t>The accessibility of crime as a service allows such attackers to carry out </a:t>
            </a:r>
            <a:r>
              <a:rPr lang="en-GB" sz="1800" b="0" i="0" u="none" strike="noStrike" baseline="0" dirty="0">
                <a:solidFill>
                  <a:srgbClr val="3D3D5F"/>
                </a:solidFill>
                <a:latin typeface="Roboto-Light"/>
              </a:rPr>
              <a:t>potentially destructive attacks.</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41646228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kern="1200" baseline="0" dirty="0">
                <a:solidFill>
                  <a:srgbClr val="3D3D5F"/>
                </a:solidFill>
                <a:latin typeface="Roboto-Light"/>
                <a:ea typeface="MS PGothic" pitchFamily="34" charset="-128"/>
                <a:cs typeface="ＭＳ Ｐゴシック" charset="0"/>
              </a:rPr>
              <a:t>Dealing with these may well mean evidence is the last consideration – defence &amp; mitigation will happen first to stop the issue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351291373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kern="1200" baseline="0" dirty="0">
                <a:solidFill>
                  <a:srgbClr val="3D3D5F"/>
                </a:solidFill>
                <a:latin typeface="Roboto-Light"/>
                <a:ea typeface="MS PGothic" pitchFamily="34" charset="-128"/>
                <a:cs typeface="ＭＳ Ｐゴシック" charset="0"/>
              </a:rPr>
              <a:t>Dealing with these may well mean evidence is the last consideration – defence &amp; mitigation will happen first to stop the issue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Example in slide on left is a ransomware attack – which potentially was designed not to actually make money but to cripple the business – by locking their files and throw away the key</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US" sz="2800" b="0" i="0" dirty="0">
                <a:solidFill>
                  <a:srgbClr val="778596"/>
                </a:solidFill>
                <a:effectLst/>
                <a:latin typeface="Proxima Nova"/>
              </a:rPr>
              <a:t>Example on the right - Stuxnet was one of the most advanced malware attacks in history.</a:t>
            </a:r>
            <a:r>
              <a:rPr lang="en-GB" sz="1800" b="0" i="0" u="none" strike="noStrike" kern="1200" baseline="0" dirty="0">
                <a:solidFill>
                  <a:srgbClr val="3D3D5F"/>
                </a:solidFill>
                <a:effectLst/>
                <a:latin typeface="Roboto-Light"/>
                <a:ea typeface="MS PGothic" pitchFamily="34" charset="-128"/>
              </a:rPr>
              <a:t> </a:t>
            </a:r>
            <a:r>
              <a:rPr lang="en-US" sz="2800" b="0" i="0" dirty="0">
                <a:solidFill>
                  <a:srgbClr val="0E0618"/>
                </a:solidFill>
                <a:effectLst/>
                <a:latin typeface="Proxima Nova"/>
              </a:rPr>
              <a:t>Stuxnet is a computer worm designed to disrupt the operation of </a:t>
            </a:r>
            <a:r>
              <a:rPr lang="en-US" sz="2800" b="0" i="0" u="none" dirty="0">
                <a:solidFill>
                  <a:srgbClr val="0E0618"/>
                </a:solidFill>
                <a:effectLst/>
                <a:latin typeface="Proxima Nova"/>
              </a:rPr>
              <a:t>programmable logic controllers (PLCs). It was first discovered in 2010, and its creation is widely believed to </a:t>
            </a:r>
            <a:r>
              <a:rPr lang="en-US" sz="2800" b="0" i="0" u="none" kern="1200" dirty="0">
                <a:solidFill>
                  <a:srgbClr val="0E0618"/>
                </a:solidFill>
                <a:effectLst/>
                <a:latin typeface="Proxima Nova"/>
                <a:ea typeface="MS PGothic" pitchFamily="34" charset="-128"/>
              </a:rPr>
              <a:t>be </a:t>
            </a:r>
            <a:r>
              <a:rPr lang="en-US" sz="2800" b="0" i="0" u="none" kern="1200" dirty="0">
                <a:solidFill>
                  <a:srgbClr val="0E0618"/>
                </a:solidFill>
                <a:effectLst/>
                <a:latin typeface="Proxima Nova"/>
                <a:ea typeface="MS PGothic" pitchFamily="34" charset="-128"/>
                <a:hlinkClick r:id="rId3">
                  <a:extLst>
                    <a:ext uri="{A12FA001-AC4F-418D-AE19-62706E023703}">
                      <ahyp:hlinkClr xmlns:ahyp="http://schemas.microsoft.com/office/drawing/2018/hyperlinkcolor" xmlns="" val="tx"/>
                    </a:ext>
                  </a:extLst>
                </a:hlinkClick>
              </a:rPr>
              <a:t>a joint effort between the US and Israel</a:t>
            </a:r>
            <a:r>
              <a:rPr lang="en-US" sz="2800" b="0" i="0" u="none" kern="1200" dirty="0">
                <a:solidFill>
                  <a:srgbClr val="0E0618"/>
                </a:solidFill>
                <a:effectLst/>
                <a:latin typeface="Proxima Nova"/>
                <a:ea typeface="MS PGothic" pitchFamily="34" charset="-128"/>
              </a:rPr>
              <a:t> though </a:t>
            </a:r>
            <a:r>
              <a:rPr lang="en-US" sz="2800" b="0" i="0" kern="1200" dirty="0">
                <a:solidFill>
                  <a:srgbClr val="0E0618"/>
                </a:solidFill>
                <a:effectLst/>
                <a:latin typeface="Proxima Nova"/>
                <a:ea typeface="MS PGothic" pitchFamily="34" charset="-128"/>
              </a:rPr>
              <a:t>neither country admits it. Remainder is on the slide.</a:t>
            </a:r>
            <a:endParaRPr lang="en-GB" sz="2800" b="0" i="0" kern="1200" dirty="0">
              <a:solidFill>
                <a:srgbClr val="0E0618"/>
              </a:solidFill>
              <a:effectLst/>
              <a:latin typeface="Proxima Nova"/>
              <a:ea typeface="MS PGothic" pitchFamily="34" charset="-128"/>
              <a:cs typeface="ＭＳ Ｐゴシック" charset="0"/>
            </a:endParaRPr>
          </a:p>
          <a:p>
            <a:pPr algn="l"/>
            <a:endParaRPr lang="en-GB" sz="2800" b="0" i="0" kern="1200" dirty="0">
              <a:solidFill>
                <a:srgbClr val="0E0618"/>
              </a:solidFill>
              <a:effectLst/>
              <a:latin typeface="Proxima Nova"/>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The possibilities for nation states to attack other nations remains very possible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837363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a:t>An information society is a society where the creation, distribution, use, integration and manipulation of information is a significant economic, political, and cultural activity. Its main drivers are digital information and communication technologies, which have resulted in an information explosion and are profoundly changing all aspects of social organization, including the economy, education, health, warfare, government and democracy. The People who have the means to partake in this form of society are sometimes called digital citizens. This is one of many dozen labels that have been identified to suggest that humans are entering a new phase of society. </a:t>
            </a:r>
            <a:r>
              <a:rPr lang="sr-Latn-RS" altLang="en-US" dirty="0"/>
              <a:t>(</a:t>
            </a:r>
            <a:r>
              <a:rPr lang="en-US" altLang="en-US" i="1" dirty="0"/>
              <a:t>Hilbert, M. (2015). Digital Technology and Social Change</a:t>
            </a:r>
            <a:r>
              <a:rPr lang="sr-Cyrl-RS" altLang="en-US" i="1" dirty="0"/>
              <a:t>, </a:t>
            </a:r>
            <a:r>
              <a:rPr lang="en-US" altLang="en-US" i="1" dirty="0"/>
              <a:t>Beniger, James R. (1986). The Control Revolution: Technological and Economic Origins of the Information Society</a:t>
            </a:r>
            <a:r>
              <a:rPr lang="sr-Cyrl-RS" altLang="en-US" dirty="0"/>
              <a:t>).</a:t>
            </a:r>
            <a:endParaRPr lang="hr-HR" alt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9551894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985519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Use of a crystal ball!</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latin typeface="+mn-lt"/>
                <a:ea typeface="MS PGothic" pitchFamily="34" charset="-128"/>
                <a:cs typeface="ＭＳ Ｐゴシック" charset="0"/>
              </a:rPr>
              <a:t>Based on IOCTA 2019</a:t>
            </a:r>
          </a:p>
          <a:p>
            <a:pPr algn="l"/>
            <a:endParaRPr lang="en-US" sz="1200" kern="1200" dirty="0">
              <a:solidFill>
                <a:schemeClr val="tx1"/>
              </a:solidFill>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baseline="0" dirty="0">
                <a:solidFill>
                  <a:srgbClr val="3D3D5F"/>
                </a:solidFill>
                <a:latin typeface="Roboto-Light"/>
              </a:rPr>
              <a:t>The majority of attacks rely on existing </a:t>
            </a:r>
            <a:r>
              <a:rPr lang="en-US" sz="1200" b="0" i="1" u="none" strike="noStrike" baseline="0" dirty="0" err="1">
                <a:solidFill>
                  <a:srgbClr val="3D3D5F"/>
                </a:solidFill>
                <a:latin typeface="Roboto-LightItalic"/>
              </a:rPr>
              <a:t>modi</a:t>
            </a:r>
            <a:r>
              <a:rPr lang="en-US" sz="1200" b="0" i="1" u="none" strike="noStrike" baseline="0" dirty="0">
                <a:solidFill>
                  <a:srgbClr val="3D3D5F"/>
                </a:solidFill>
                <a:latin typeface="Roboto-LightItalic"/>
              </a:rPr>
              <a:t> operandi </a:t>
            </a:r>
            <a:r>
              <a:rPr lang="en-US" sz="1200" b="0" i="0" u="none" strike="noStrike" baseline="0" dirty="0">
                <a:solidFill>
                  <a:srgbClr val="3D3D5F"/>
                </a:solidFill>
                <a:latin typeface="Roboto-Light"/>
              </a:rPr>
              <a:t>and benefit from known vulnerabilities. Often, existing attacks will spread to previously untapped victims, such as ransomware targeting data </a:t>
            </a:r>
            <a:r>
              <a:rPr lang="en-US" sz="1200" b="0" i="0" u="none" strike="noStrike" baseline="0" dirty="0" err="1">
                <a:solidFill>
                  <a:srgbClr val="3D3D5F"/>
                </a:solidFill>
                <a:latin typeface="Roboto-Light"/>
              </a:rPr>
              <a:t>centres</a:t>
            </a:r>
            <a:r>
              <a:rPr lang="en-US" sz="1200" b="0" i="0" u="none" strike="noStrike" baseline="0" dirty="0">
                <a:solidFill>
                  <a:srgbClr val="3D3D5F"/>
                </a:solidFill>
                <a:latin typeface="Roboto-Light"/>
              </a:rPr>
              <a:t> or backup servers, and existing attack tools will continue to evolve, such as banking Trojans routinely </a:t>
            </a:r>
            <a:r>
              <a:rPr lang="en-GB" sz="1200" b="0" i="0" u="none" strike="noStrike" baseline="0" noProof="0" dirty="0">
                <a:solidFill>
                  <a:srgbClr val="3D3D5F"/>
                </a:solidFill>
                <a:latin typeface="Roboto-Light"/>
              </a:rPr>
              <a:t>incorporating</a:t>
            </a:r>
            <a:r>
              <a:rPr lang="en-US" sz="1200" b="0" i="0" u="none" strike="noStrike" baseline="0" dirty="0">
                <a:solidFill>
                  <a:srgbClr val="3D3D5F"/>
                </a:solidFill>
                <a:latin typeface="Roboto-Light"/>
              </a:rPr>
              <a:t> self-propagating worm functionality</a:t>
            </a:r>
            <a:r>
              <a:rPr lang="en-US" sz="1000" kern="1200" dirty="0">
                <a:solidFill>
                  <a:schemeClr val="tx1"/>
                </a:solidFill>
                <a:latin typeface="+mn-lt"/>
                <a:ea typeface="MS PGothic" pitchFamily="34" charset="-128"/>
                <a:cs typeface="ＭＳ Ｐゴシック" charset="0"/>
              </a:rPr>
              <a:t>9</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4994889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Use of a crystal ball!</a:t>
            </a:r>
          </a:p>
          <a:p>
            <a:pPr algn="l"/>
            <a:r>
              <a:rPr lang="en-US" sz="1200" kern="1200" dirty="0">
                <a:solidFill>
                  <a:schemeClr val="tx1"/>
                </a:solidFill>
                <a:latin typeface="+mn-lt"/>
                <a:ea typeface="MS PGothic" pitchFamily="34" charset="-128"/>
                <a:cs typeface="ＭＳ Ｐゴシック" charset="0"/>
              </a:rPr>
              <a:t>Based on IOCTA 2019</a:t>
            </a:r>
          </a:p>
          <a:p>
            <a:pPr algn="l"/>
            <a:endParaRPr lang="en-US" sz="1200" kern="1200" dirty="0">
              <a:solidFill>
                <a:schemeClr val="tx1"/>
              </a:solidFill>
              <a:latin typeface="+mn-lt"/>
              <a:ea typeface="MS PGothic" pitchFamily="34" charset="-128"/>
              <a:cs typeface="ＭＳ Ｐゴシック" charset="0"/>
            </a:endParaRPr>
          </a:p>
          <a:p>
            <a:pPr algn="l"/>
            <a:r>
              <a:rPr lang="en-US" sz="1800" b="0" i="0" u="none" strike="noStrike" kern="1200" baseline="0" dirty="0">
                <a:solidFill>
                  <a:srgbClr val="3D3D5F"/>
                </a:solidFill>
                <a:latin typeface="Roboto-Light"/>
                <a:ea typeface="MS PGothic" pitchFamily="34" charset="-128"/>
              </a:rPr>
              <a:t>Fiat money is a government-issued currency that isn't backed by a commodity such as gold. Fiat money gives central bank</a:t>
            </a:r>
            <a:r>
              <a:rPr lang="en-US" b="0" i="0" dirty="0">
                <a:solidFill>
                  <a:srgbClr val="202124"/>
                </a:solidFill>
                <a:effectLst/>
                <a:latin typeface="arial" panose="020B0604020202020204" pitchFamily="34" charset="0"/>
              </a:rPr>
              <a:t>s greater control over the economy because they </a:t>
            </a:r>
            <a:r>
              <a:rPr lang="en-US" sz="1800" b="0" i="0" u="none" strike="noStrike" kern="1200" baseline="0" dirty="0">
                <a:solidFill>
                  <a:srgbClr val="3D3D5F"/>
                </a:solidFill>
                <a:latin typeface="Roboto-Light"/>
                <a:ea typeface="MS PGothic" pitchFamily="34" charset="-128"/>
              </a:rPr>
              <a:t>can control how much money is printed. Most modern paper currencies are fiat currencies</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en-US" sz="1800" b="0" i="0" u="none" strike="noStrike" baseline="0" dirty="0">
                <a:solidFill>
                  <a:srgbClr val="3D3D5F"/>
                </a:solidFill>
                <a:latin typeface="Roboto-Light"/>
              </a:rPr>
              <a:t>In early, 2019, Internet Corporation for Assigned Names and Numbers (ICANN) issued a warning over an ‘ongoing and significant risk to key parts of the Domain Name System (DNS) infrastructure’. The warning relates to attacks with the potential to see data in transit, redirect traffic or allow</a:t>
            </a:r>
          </a:p>
          <a:p>
            <a:pPr algn="l"/>
            <a:r>
              <a:rPr lang="en-US" sz="1800" b="0" i="0" u="none" strike="noStrike" baseline="0" dirty="0">
                <a:solidFill>
                  <a:srgbClr val="3D3D5F"/>
                </a:solidFill>
                <a:latin typeface="Roboto-Light"/>
              </a:rPr>
              <a:t>attackers to ‘spoof’ specific websites. It is likely that either further existing, ongoing attacks on the DNS infrastructure will come to light, or that a new incident will occur.</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4203399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29463174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of the cases heard by Judges &amp; dealt with by Prosecutors will concern child sexual exploitation &amp; abuse.</a:t>
            </a:r>
          </a:p>
          <a:p>
            <a:endParaRPr lang="en-GB" dirty="0"/>
          </a:p>
          <a:p>
            <a:r>
              <a:rPr lang="en-GB" dirty="0"/>
              <a:t>This section is to look at what is happening and the trends we are likely to see in the coming years.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40560671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109731608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40057500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FFFFFF"/>
                </a:solidFill>
                <a:latin typeface="Roboto-Light"/>
              </a:rPr>
              <a:t>The </a:t>
            </a:r>
            <a:r>
              <a:rPr lang="en-US" sz="1800" b="0" i="1" u="none" strike="noStrike" baseline="0" dirty="0">
                <a:solidFill>
                  <a:srgbClr val="FFFFFF"/>
                </a:solidFill>
                <a:latin typeface="Roboto-LightItalic"/>
              </a:rPr>
              <a:t>modus operandi </a:t>
            </a:r>
            <a:r>
              <a:rPr lang="en-US" sz="1800" b="0" i="0" u="none" strike="noStrike" baseline="0" dirty="0">
                <a:solidFill>
                  <a:srgbClr val="FFFFFF"/>
                </a:solidFill>
                <a:latin typeface="Roboto-Light"/>
              </a:rPr>
              <a:t>for this criminal </a:t>
            </a:r>
            <a:r>
              <a:rPr lang="en-GB" sz="1800" b="0" i="0" u="none" strike="noStrike" baseline="0" dirty="0">
                <a:solidFill>
                  <a:srgbClr val="FFFFFF"/>
                </a:solidFill>
                <a:latin typeface="Roboto-Light"/>
              </a:rPr>
              <a:t>activity remains largely unchanged. </a:t>
            </a:r>
            <a:r>
              <a:rPr lang="en-US" sz="1800" b="0" i="0" u="none" strike="noStrike" baseline="0" dirty="0">
                <a:solidFill>
                  <a:srgbClr val="FFFFFF"/>
                </a:solidFill>
                <a:latin typeface="Roboto-Light"/>
              </a:rPr>
              <a:t>Offenders generally use the open web, as it simply much easier to get in contact with children than on the dark web. They get in touch with potential victims through a variety of </a:t>
            </a:r>
            <a:r>
              <a:rPr lang="en-GB" sz="1800" b="0" i="0" u="none" strike="noStrike" baseline="0" dirty="0">
                <a:solidFill>
                  <a:srgbClr val="FFFFFF"/>
                </a:solidFill>
                <a:latin typeface="Roboto-Light"/>
              </a:rPr>
              <a:t>social media services, creating fake </a:t>
            </a:r>
            <a:r>
              <a:rPr lang="en-US" sz="1800" b="0" i="0" u="none" strike="noStrike" baseline="0" dirty="0">
                <a:solidFill>
                  <a:srgbClr val="FFFFFF"/>
                </a:solidFill>
                <a:latin typeface="Roboto-Light"/>
              </a:rPr>
              <a:t>profiles and frequently pretending to be of the same age. This can happen on many different platforms, ranging from Facebook and Instagram to online </a:t>
            </a:r>
            <a:r>
              <a:rPr lang="en-GB" sz="1800" b="0" i="0" u="none" strike="noStrike" baseline="0" dirty="0">
                <a:solidFill>
                  <a:srgbClr val="FFFFFF"/>
                </a:solidFill>
                <a:latin typeface="Roboto-Light"/>
              </a:rPr>
              <a:t>gaming environments. Minors are </a:t>
            </a:r>
            <a:r>
              <a:rPr lang="en-US" sz="1800" b="0" i="0" u="none" strike="noStrike" baseline="0" dirty="0">
                <a:solidFill>
                  <a:srgbClr val="FFFFFF"/>
                </a:solidFill>
                <a:latin typeface="Roboto-Light"/>
              </a:rPr>
              <a:t>also sometimes approached on live video platforms. Once trust has been </a:t>
            </a:r>
            <a:r>
              <a:rPr lang="en-GB" sz="1800" b="0" i="0" u="none" strike="noStrike" baseline="0" dirty="0">
                <a:solidFill>
                  <a:srgbClr val="FFFFFF"/>
                </a:solidFill>
                <a:latin typeface="Roboto-Light"/>
              </a:rPr>
              <a:t>established, communication is quickly </a:t>
            </a:r>
            <a:r>
              <a:rPr lang="en-US" sz="1800" b="0" i="0" u="none" strike="noStrike" baseline="0" dirty="0">
                <a:solidFill>
                  <a:srgbClr val="FFFFFF"/>
                </a:solidFill>
                <a:latin typeface="Roboto-Light"/>
              </a:rPr>
              <a:t>moved to encrypted online messaging applications, such as WhatsApp or Viber. Whereas explicit material is </a:t>
            </a:r>
            <a:r>
              <a:rPr lang="en-GB" sz="1800" b="0" i="0" u="none" strike="noStrike" baseline="0" dirty="0">
                <a:solidFill>
                  <a:srgbClr val="FFFFFF"/>
                </a:solidFill>
                <a:latin typeface="Roboto-Light"/>
              </a:rPr>
              <a:t>initially shared voluntarily, offenders </a:t>
            </a:r>
            <a:r>
              <a:rPr lang="en-US" sz="1800" b="0" i="0" u="none" strike="noStrike" baseline="0" dirty="0">
                <a:solidFill>
                  <a:srgbClr val="FFFFFF"/>
                </a:solidFill>
                <a:latin typeface="Roboto-Light"/>
              </a:rPr>
              <a:t>subsequently use this material for further coercion and extortion for new CSEM. In some cases, suspects will harass their victims so that they do not file a complaint against them.</a:t>
            </a:r>
          </a:p>
          <a:p>
            <a:pPr algn="l"/>
            <a:endParaRPr lang="en-US" sz="1800" b="0" i="0" u="none" strike="noStrike" baseline="0" dirty="0">
              <a:solidFill>
                <a:srgbClr val="FFFFFF"/>
              </a:solidFill>
              <a:latin typeface="Roboto-Light"/>
            </a:endParaRPr>
          </a:p>
          <a:p>
            <a:pPr algn="l"/>
            <a:r>
              <a:rPr lang="en-US" sz="1800" b="0" i="0" u="none" strike="noStrike" baseline="0" dirty="0">
                <a:solidFill>
                  <a:srgbClr val="FFFFFF"/>
                </a:solidFill>
                <a:latin typeface="Roboto-Light"/>
              </a:rPr>
              <a:t>Victims are mostly young teenagers, both girls and boys. Some offenders specifically target profiles with many friends, as they believe this means a higher chance of successfully </a:t>
            </a:r>
            <a:r>
              <a:rPr lang="en-GB" sz="1800" b="0" i="0" u="none" strike="noStrike" baseline="0" dirty="0">
                <a:solidFill>
                  <a:srgbClr val="FFFFFF"/>
                </a:solidFill>
                <a:latin typeface="Roboto-Light"/>
              </a:rPr>
              <a:t>establishing contact.</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25845573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C0A98D"/>
                </a:solidFill>
                <a:latin typeface="Roboto-Medium"/>
              </a:rPr>
              <a:t>In March 2019, a German court convicted four men to sentences between 4 and 10 years in prison for running the online CSE platform ‘Elysium’ on the Darknet. They had set up, administered and moderated what was one of the largest forums of its kind, with more than 11 000 registered users from all over the world. One of the men was also convicted for the sexual abuse of two young children. None of the men involved had known each other in person. The forum had a wide range of different categories of </a:t>
            </a:r>
            <a:r>
              <a:rPr lang="en-GB" sz="1800" b="0" i="0" u="none" strike="noStrike" baseline="0" dirty="0">
                <a:solidFill>
                  <a:srgbClr val="C0A98D"/>
                </a:solidFill>
                <a:latin typeface="Roboto-Medium"/>
              </a:rPr>
              <a:t>CSEM, including serious violence and very young children.</a:t>
            </a:r>
          </a:p>
          <a:p>
            <a:pPr algn="l"/>
            <a:endParaRPr lang="en-GB" sz="1800" b="0" i="0" u="none" strike="noStrike" kern="1200" baseline="0" dirty="0">
              <a:solidFill>
                <a:srgbClr val="C0A98D"/>
              </a:solidFill>
              <a:latin typeface="Roboto-Medium"/>
              <a:ea typeface="MS PGothic" pitchFamily="34" charset="-128"/>
              <a:cs typeface="ＭＳ Ｐゴシック" charset="0"/>
            </a:endParaRPr>
          </a:p>
          <a:p>
            <a:pPr algn="l"/>
            <a:r>
              <a:rPr lang="en-US" sz="1800" b="0" i="0" u="none" strike="noStrike" baseline="0" dirty="0">
                <a:solidFill>
                  <a:srgbClr val="C0A98D"/>
                </a:solidFill>
                <a:latin typeface="Roboto-Medium"/>
              </a:rPr>
              <a:t>A man in Sweden was sentenced to 10 years imprisonment for forcing children, all under the age of 15, from primarily North America and the United Kingdom to commit sexual acts in front of a camera or webcam. Despite the fact that he was not physically present at the crime scenes, the </a:t>
            </a:r>
            <a:r>
              <a:rPr lang="en-GB" sz="1800" b="0" i="0" u="none" strike="noStrike" baseline="0" dirty="0">
                <a:solidFill>
                  <a:srgbClr val="C0A98D"/>
                </a:solidFill>
                <a:latin typeface="Roboto-Medium"/>
              </a:rPr>
              <a:t>court nonetheless convicted him </a:t>
            </a:r>
            <a:r>
              <a:rPr lang="en-US" sz="1800" b="0" i="0" u="none" strike="noStrike" baseline="0" dirty="0">
                <a:solidFill>
                  <a:srgbClr val="C0A98D"/>
                </a:solidFill>
                <a:latin typeface="Roboto-Medium"/>
              </a:rPr>
              <a:t>as a hands-on offender on the basis of the concept of ‘virtual rape’. It was the first time an online CSE perpetrator had been convicted as a hands-on abuser.</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14158546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A distinction can be made between SGEM produced voluntarily and SGEM produced under coercion or extortion by a child sex offender. Regarding the first category, there is a growing number of minors sharing sexual pictures or videos with peers. Children </a:t>
            </a:r>
            <a:r>
              <a:rPr lang="en-GB" sz="1800" b="0" i="0" u="none" strike="noStrike" baseline="0" dirty="0">
                <a:solidFill>
                  <a:srgbClr val="3D3D5F"/>
                </a:solidFill>
                <a:latin typeface="Roboto-Light"/>
              </a:rPr>
              <a:t>are making themselves vulnerable </a:t>
            </a:r>
            <a:r>
              <a:rPr lang="en-US" sz="1800" b="0" i="0" u="none" strike="noStrike" baseline="0" dirty="0">
                <a:solidFill>
                  <a:srgbClr val="3D3D5F"/>
                </a:solidFill>
                <a:latin typeface="Roboto-Light"/>
              </a:rPr>
              <a:t>on a number of levels through this behaviour, including in the context of online solicitation by child sexual offenders. Moreover, in many cases the pictures or videos may be spread further, first between other peers, but eventually ending up in the collections of online child sex offenders. Such cases can subsequently lead to the minors being subjected to sexual coercion and extortion by online child sex offenders for new SGEM or material involving their siblings or </a:t>
            </a:r>
            <a:r>
              <a:rPr lang="en-GB" sz="1800" b="0" i="0" u="none" strike="noStrike" baseline="0" dirty="0">
                <a:solidFill>
                  <a:srgbClr val="3D3D5F"/>
                </a:solidFill>
                <a:latin typeface="Roboto-Light"/>
              </a:rPr>
              <a:t>other friends.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1512504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7</a:t>
            </a:fld>
            <a:endParaRPr lang="en-US" altLang="en-US">
              <a:solidFill>
                <a:prstClr val="black"/>
              </a:solidFill>
            </a:endParaRPr>
          </a:p>
        </p:txBody>
      </p:sp>
    </p:spTree>
    <p:extLst>
      <p:ext uri="{BB962C8B-B14F-4D97-AF65-F5344CB8AC3E}">
        <p14:creationId xmlns:p14="http://schemas.microsoft.com/office/powerpoint/2010/main" val="6955420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F36F78"/>
                </a:solidFill>
                <a:latin typeface="Roboto-Regular"/>
              </a:rPr>
              <a:t>Although sexual coercion and extortion of minors also happens for financial gain, in the majority of cases the aim is to obtain new CSEM. Offenders mostly use existing explicit pictures or videos of a victim and threaten to share this with the victim’s network or on social media, unless they receive more material. These existing pictures or videos can come from two sources: either through online solicitation of minors for CSEM, or because they have found SGEM and have been able to identify and contact the victim. </a:t>
            </a:r>
          </a:p>
          <a:p>
            <a:pPr algn="l"/>
            <a:endParaRPr lang="en-US" sz="1800" b="0" i="0" u="none" strike="noStrike" baseline="0" dirty="0">
              <a:solidFill>
                <a:srgbClr val="F36F78"/>
              </a:solidFill>
              <a:latin typeface="Roboto-Regular"/>
            </a:endParaRPr>
          </a:p>
          <a:p>
            <a:pPr algn="l"/>
            <a:r>
              <a:rPr lang="en-US" sz="1800" b="0" i="0" u="none" strike="noStrike" baseline="0" dirty="0">
                <a:solidFill>
                  <a:srgbClr val="F36F78"/>
                </a:solidFill>
                <a:latin typeface="Roboto-Regular"/>
              </a:rPr>
              <a:t>Some offenders will send explicit images and messages to a minor. Even if they do not receive any explicit pictures, they use screenshots of the</a:t>
            </a:r>
          </a:p>
          <a:p>
            <a:pPr algn="l"/>
            <a:r>
              <a:rPr lang="en-GB" sz="1800" b="0" i="0" u="none" strike="noStrike" baseline="0" dirty="0">
                <a:solidFill>
                  <a:srgbClr val="F36F78"/>
                </a:solidFill>
                <a:latin typeface="Roboto-Regular"/>
              </a:rPr>
              <a:t>conversations for coercion purposes. </a:t>
            </a:r>
            <a:r>
              <a:rPr lang="en-US" sz="1800" b="0" i="0" u="none" strike="noStrike" baseline="0" dirty="0">
                <a:solidFill>
                  <a:srgbClr val="F36F78"/>
                </a:solidFill>
                <a:latin typeface="Roboto-Regular"/>
              </a:rPr>
              <a:t>As stated above, such coercion can involve producing material of or with other children within or outside their own family. The impact is significant as sextortion can lead to significant trauma for the victim or in some cases even to suicide. This makes educating children about the risks of sextortion as well as the need to seek help when </a:t>
            </a:r>
            <a:r>
              <a:rPr lang="en-GB" sz="1800" b="0" i="0" u="none" strike="noStrike" baseline="0" dirty="0">
                <a:solidFill>
                  <a:srgbClr val="F36F78"/>
                </a:solidFill>
                <a:latin typeface="Roboto-Regular"/>
              </a:rPr>
              <a:t>victimised crucial.</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en-GB" sz="1800" b="0" i="0" u="none" strike="noStrike" baseline="0" dirty="0">
                <a:solidFill>
                  <a:srgbClr val="F36F78"/>
                </a:solidFill>
                <a:latin typeface="Roboto-Regular"/>
              </a:rPr>
              <a:t>However, in a </a:t>
            </a:r>
            <a:r>
              <a:rPr lang="en-US" sz="1800" b="0" i="0" u="none" strike="noStrike" baseline="0" dirty="0">
                <a:solidFill>
                  <a:srgbClr val="F36F78"/>
                </a:solidFill>
                <a:latin typeface="Roboto-Regular"/>
              </a:rPr>
              <a:t>small number of cases offenders do seem to seek financial gain from online CSE. One method is hosting legitimate </a:t>
            </a:r>
            <a:r>
              <a:rPr lang="en-GB" sz="1800" b="0" i="0" u="none" strike="noStrike" baseline="0" dirty="0">
                <a:solidFill>
                  <a:srgbClr val="F36F78"/>
                </a:solidFill>
                <a:latin typeface="Roboto-Regular"/>
              </a:rPr>
              <a:t>‘pay-per-click’ advertisements on websites hosting CSEM. Especially </a:t>
            </a:r>
            <a:r>
              <a:rPr lang="en-US" sz="1800" b="0" i="0" u="none" strike="noStrike" baseline="0" dirty="0">
                <a:solidFill>
                  <a:srgbClr val="F36F78"/>
                </a:solidFill>
                <a:latin typeface="Roboto-Regular"/>
              </a:rPr>
              <a:t>when the CSEM is disguised, this increases the platform’s click rate and the potential profits per click</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en-US" sz="1800" b="0" i="0" u="none" strike="noStrike" baseline="0" dirty="0">
                <a:solidFill>
                  <a:srgbClr val="F36F78"/>
                </a:solidFill>
                <a:latin typeface="Roboto-Regular"/>
              </a:rPr>
              <a:t>Because of growing internet speed in many third countries, offenders can watch live streams of CSE taking place on the other side of the world. In many cases, perpetrators pay for watching this kind of CSE. The Philippines remains the most prominent country in terms of location of the victims,</a:t>
            </a:r>
          </a:p>
          <a:p>
            <a:pPr algn="l"/>
            <a:r>
              <a:rPr lang="en-US" sz="1800" b="0" i="0" u="none" strike="noStrike" baseline="0" dirty="0">
                <a:solidFill>
                  <a:srgbClr val="F36F78"/>
                </a:solidFill>
                <a:latin typeface="Roboto-Regular"/>
              </a:rPr>
              <a:t>although there are indications this is taking place in a larger number of countries. Contact is established in a variety of ways. In some cases, first</a:t>
            </a:r>
          </a:p>
          <a:p>
            <a:pPr algn="l"/>
            <a:r>
              <a:rPr lang="en-GB" sz="1800" b="0" i="0" u="none" strike="noStrike" baseline="0" dirty="0">
                <a:solidFill>
                  <a:srgbClr val="F36F78"/>
                </a:solidFill>
                <a:latin typeface="Roboto-Regular"/>
              </a:rPr>
              <a:t>contact takes place on commercial </a:t>
            </a:r>
            <a:r>
              <a:rPr lang="en-US" sz="1800" b="0" i="0" u="none" strike="noStrike" baseline="0" dirty="0">
                <a:solidFill>
                  <a:srgbClr val="F36F78"/>
                </a:solidFill>
                <a:latin typeface="Roboto-Regular"/>
              </a:rPr>
              <a:t>adult porn websites, after which conversations take place on encrypted messaging platforms. In most cases,</a:t>
            </a:r>
          </a:p>
          <a:p>
            <a:pPr algn="l"/>
            <a:r>
              <a:rPr lang="en-US" sz="1800" b="0" i="0" u="none" strike="noStrike" baseline="0" dirty="0">
                <a:solidFill>
                  <a:srgbClr val="F36F78"/>
                </a:solidFill>
                <a:latin typeface="Roboto-Regular"/>
              </a:rPr>
              <a:t>the CSE is live streamed on online platforms with the possibility of video conference. Often perpetrators have the chance of orchestrating and directing the abuse in real time. Perpetrators generally pay via online payment methods, but cryptocurrencies are still rarely used. Some of the offenders also travel to third countries to engage in </a:t>
            </a:r>
            <a:r>
              <a:rPr lang="en-GB" sz="1800" b="0" i="0" u="none" strike="noStrike" baseline="0" dirty="0">
                <a:solidFill>
                  <a:srgbClr val="F36F78"/>
                </a:solidFill>
                <a:latin typeface="Roboto-Regular"/>
              </a:rPr>
              <a:t>hands-on abuse</a:t>
            </a:r>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31915219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F36F78"/>
                </a:solidFill>
                <a:latin typeface="Roboto-Regular"/>
              </a:rPr>
              <a:t>Although sexual coercion and extortion of minors also happens for financial gain, in the majority of cases the aim is to obtain new CSEM. Offenders mostly use existing explicit pictures or videos of a victim and threaten to share this with the victim’s network or on social media, unless they receive more material. These existing pictures or videos can come from two sources: either through online solicitation of minors for CSEM, or because they have found SGEM and have been able to identify and contact the victim. </a:t>
            </a:r>
          </a:p>
          <a:p>
            <a:pPr algn="l"/>
            <a:endParaRPr lang="en-US" sz="1800" b="0" i="0" u="none" strike="noStrike" baseline="0" dirty="0">
              <a:solidFill>
                <a:srgbClr val="F36F78"/>
              </a:solidFill>
              <a:latin typeface="Roboto-Regular"/>
            </a:endParaRPr>
          </a:p>
          <a:p>
            <a:pPr algn="l"/>
            <a:r>
              <a:rPr lang="en-US" sz="1800" b="0" i="0" u="none" strike="noStrike" baseline="0" dirty="0">
                <a:solidFill>
                  <a:srgbClr val="F36F78"/>
                </a:solidFill>
                <a:latin typeface="Roboto-Regular"/>
              </a:rPr>
              <a:t>Some offenders will send explicit images and messages to a minor. Even if they do not receive any explicit pictures, they use screenshots of the </a:t>
            </a:r>
            <a:r>
              <a:rPr lang="en-GB" sz="1800" b="0" i="0" u="none" strike="noStrike" baseline="0" dirty="0">
                <a:solidFill>
                  <a:srgbClr val="F36F78"/>
                </a:solidFill>
                <a:latin typeface="Roboto-Regular"/>
              </a:rPr>
              <a:t>conversations for coercion purposes. </a:t>
            </a:r>
            <a:r>
              <a:rPr lang="en-US" sz="1800" b="0" i="0" u="none" strike="noStrike" baseline="0" dirty="0">
                <a:solidFill>
                  <a:srgbClr val="F36F78"/>
                </a:solidFill>
                <a:latin typeface="Roboto-Regular"/>
              </a:rPr>
              <a:t>As stated above, such coercion can involve producing material of or with other children within or outside their own family. The impact is significant as sextortion can lead to significant trauma for the victim or in some cases even to suicide. This makes educating children about the risks of sextortion as well as the need to seek help when </a:t>
            </a:r>
            <a:r>
              <a:rPr lang="en-GB" sz="1800" b="0" i="0" u="none" strike="noStrike" baseline="0" dirty="0">
                <a:solidFill>
                  <a:srgbClr val="F36F78"/>
                </a:solidFill>
                <a:latin typeface="Roboto-Regular"/>
              </a:rPr>
              <a:t>victimised crucial.</a:t>
            </a:r>
          </a:p>
          <a:p>
            <a:pPr algn="l"/>
            <a:endParaRPr lang="en-GB" sz="1800" b="0" i="0" u="none" strike="noStrike" kern="1200" baseline="0" dirty="0">
              <a:solidFill>
                <a:srgbClr val="F36F78"/>
              </a:solidFill>
              <a:latin typeface="Roboto-Regular"/>
              <a:ea typeface="MS PGothic" pitchFamily="34" charset="-128"/>
              <a:cs typeface="ＭＳ Ｐゴシック" charset="0"/>
            </a:endParaRPr>
          </a:p>
          <a:p>
            <a:pPr algn="l"/>
            <a:r>
              <a:rPr lang="en-GB" sz="1800" b="0" i="0" u="none" strike="noStrike" baseline="0" dirty="0">
                <a:solidFill>
                  <a:srgbClr val="F36F78"/>
                </a:solidFill>
                <a:latin typeface="Roboto-Regular"/>
              </a:rPr>
              <a:t>However, in a </a:t>
            </a:r>
            <a:r>
              <a:rPr lang="en-US" sz="1800" b="0" i="0" u="none" strike="noStrike" baseline="0" dirty="0">
                <a:solidFill>
                  <a:srgbClr val="F36F78"/>
                </a:solidFill>
                <a:latin typeface="Roboto-Regular"/>
              </a:rPr>
              <a:t>small number of cases offenders do seem to seek financial gain from online CSE. One method is hosting legitimate </a:t>
            </a:r>
            <a:r>
              <a:rPr lang="en-GB" sz="1800" b="0" i="0" u="none" strike="noStrike" baseline="0" dirty="0">
                <a:solidFill>
                  <a:srgbClr val="F36F78"/>
                </a:solidFill>
                <a:latin typeface="Roboto-Regular"/>
              </a:rPr>
              <a:t>‘pay-per-click’ advertisements on websites hosting CSEM. Especially </a:t>
            </a:r>
            <a:r>
              <a:rPr lang="en-US" sz="1800" b="0" i="0" u="none" strike="noStrike" baseline="0" dirty="0">
                <a:solidFill>
                  <a:srgbClr val="F36F78"/>
                </a:solidFill>
                <a:latin typeface="Roboto-Regular"/>
              </a:rPr>
              <a:t>when the CSEM is disguised, this increases the platform’s click rate and the potential profits per click.</a:t>
            </a:r>
          </a:p>
          <a:p>
            <a:pPr algn="l"/>
            <a:endParaRPr lang="en-US" sz="1800" b="0" i="0" u="none" strike="noStrike" kern="1200" baseline="0" dirty="0">
              <a:solidFill>
                <a:srgbClr val="F36F78"/>
              </a:solidFill>
              <a:latin typeface="Roboto-Regular"/>
              <a:ea typeface="MS PGothic" pitchFamily="34" charset="-128"/>
              <a:cs typeface="ＭＳ Ｐゴシック" charset="0"/>
            </a:endParaRPr>
          </a:p>
          <a:p>
            <a:pPr algn="l"/>
            <a:r>
              <a:rPr lang="en-US" sz="1800" b="0" i="0" u="none" strike="noStrike" baseline="0" dirty="0">
                <a:solidFill>
                  <a:srgbClr val="F36F78"/>
                </a:solidFill>
                <a:latin typeface="Roboto-Regular"/>
              </a:rPr>
              <a:t>Because of growing internet speed in many third countries, offenders can watch live streams of CSE taking place on the other side of the world. In many cases, perpetrators pay for watching this kind of CSE. The Philippines remains the most prominent country in terms of location of the victims, although there are indications this is taking place in a larger number of countries. Contact is established in a variety of ways. In some cases, first </a:t>
            </a:r>
            <a:r>
              <a:rPr lang="en-GB" sz="1800" b="0" i="0" u="none" strike="noStrike" baseline="0" dirty="0">
                <a:solidFill>
                  <a:srgbClr val="F36F78"/>
                </a:solidFill>
                <a:latin typeface="Roboto-Regular"/>
              </a:rPr>
              <a:t>contact takes place on commercial </a:t>
            </a:r>
            <a:r>
              <a:rPr lang="en-US" sz="1800" b="0" i="0" u="none" strike="noStrike" baseline="0" dirty="0">
                <a:solidFill>
                  <a:srgbClr val="F36F78"/>
                </a:solidFill>
                <a:latin typeface="Roboto-Regular"/>
              </a:rPr>
              <a:t>adult porn websites, after which conversations take place on encrypted messaging platforms. In most cases, the CSE is live streamed on online platforms with the possibility of video conference. Often perpetrators have the chance of orchestrating and directing the abuse in real time. Perpetrators generally pay via online payment methods, but cryptocurrencies are still rarely used. Some of the offenders also travel to third countries to engage in </a:t>
            </a:r>
            <a:r>
              <a:rPr lang="en-GB" sz="1800" b="0" i="0" u="none" strike="noStrike" baseline="0" dirty="0">
                <a:solidFill>
                  <a:srgbClr val="F36F78"/>
                </a:solidFill>
                <a:latin typeface="Roboto-Regular"/>
              </a:rPr>
              <a:t>hands-on abuse</a:t>
            </a:r>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36993470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Use of a crystal ball!</a:t>
            </a:r>
          </a:p>
          <a:p>
            <a:pPr algn="l"/>
            <a:r>
              <a:rPr lang="en-US" sz="1200" kern="1200" dirty="0">
                <a:solidFill>
                  <a:schemeClr val="tx1"/>
                </a:solidFill>
                <a:latin typeface="+mn-lt"/>
                <a:ea typeface="MS PGothic" pitchFamily="34" charset="-128"/>
                <a:cs typeface="ＭＳ Ｐゴシック" charset="0"/>
              </a:rPr>
              <a:t>Based on IOCTA 2019</a:t>
            </a:r>
          </a:p>
          <a:p>
            <a:pPr algn="l"/>
            <a:endParaRPr lang="en-US" sz="1200" kern="120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F4F4F4"/>
                </a:solidFill>
                <a:latin typeface="Roboto-Light"/>
              </a:rPr>
              <a:t>One development </a:t>
            </a:r>
            <a:r>
              <a:rPr lang="en-US" sz="1800" b="0" i="0" u="none" strike="noStrike" baseline="0" dirty="0">
                <a:solidFill>
                  <a:srgbClr val="F4F4F4"/>
                </a:solidFill>
                <a:latin typeface="Roboto-Light"/>
              </a:rPr>
              <a:t>that could be of concern for online CSE is the ongoing improvements of so-called </a:t>
            </a:r>
            <a:r>
              <a:rPr lang="en-US" sz="1800" b="0" i="0" u="none" strike="noStrike" baseline="0" dirty="0" err="1">
                <a:solidFill>
                  <a:srgbClr val="F4F4F4"/>
                </a:solidFill>
                <a:latin typeface="Roboto-Light"/>
              </a:rPr>
              <a:t>deepfakes</a:t>
            </a:r>
            <a:r>
              <a:rPr lang="en-US" sz="1800" b="0" i="0" u="none" strike="noStrike" baseline="0" dirty="0">
                <a:solidFill>
                  <a:srgbClr val="F4F4F4"/>
                </a:solidFill>
                <a:latin typeface="Roboto-Light"/>
              </a:rPr>
              <a:t>. </a:t>
            </a:r>
            <a:r>
              <a:rPr lang="en-US" sz="1800" b="0" i="0" u="none" strike="noStrike" baseline="0" dirty="0" err="1">
                <a:solidFill>
                  <a:srgbClr val="F4F4F4"/>
                </a:solidFill>
                <a:latin typeface="Roboto-Light"/>
              </a:rPr>
              <a:t>Deepfake</a:t>
            </a:r>
            <a:r>
              <a:rPr lang="en-US" sz="1800" b="0" i="0" u="none" strike="noStrike" baseline="0" dirty="0">
                <a:solidFill>
                  <a:srgbClr val="F4F4F4"/>
                </a:solidFill>
                <a:latin typeface="Roboto-Light"/>
              </a:rPr>
              <a:t> technology is an AI based </a:t>
            </a:r>
            <a:r>
              <a:rPr lang="en-GB" sz="1800" b="0" i="0" u="none" strike="noStrike" baseline="0" dirty="0">
                <a:solidFill>
                  <a:srgbClr val="F4F4F4"/>
                </a:solidFill>
                <a:latin typeface="Roboto-Light"/>
              </a:rPr>
              <a:t>technique that places images or videos </a:t>
            </a:r>
            <a:r>
              <a:rPr lang="en-US" sz="1800" b="0" i="0" u="none" strike="noStrike" baseline="0" dirty="0">
                <a:solidFill>
                  <a:srgbClr val="F4F4F4"/>
                </a:solidFill>
                <a:latin typeface="Roboto-Light"/>
              </a:rPr>
              <a:t>over another video. It has already been used to place the faces of celebrities on existing</a:t>
            </a:r>
          </a:p>
          <a:p>
            <a:pPr algn="l"/>
            <a:r>
              <a:rPr lang="en-US" sz="1800" b="0" i="0" u="none" strike="noStrike" baseline="0" dirty="0">
                <a:solidFill>
                  <a:srgbClr val="F4F4F4"/>
                </a:solidFill>
                <a:latin typeface="Roboto-Light"/>
              </a:rPr>
              <a:t>pornographic videos. Although the technology is still relatively new, it is rapidly improving and becoming more accessible and easier to use. It may be a matter of time before the first </a:t>
            </a:r>
            <a:r>
              <a:rPr lang="en-US" sz="1800" b="0" i="0" u="none" strike="noStrike" baseline="0" dirty="0" err="1">
                <a:solidFill>
                  <a:srgbClr val="F4F4F4"/>
                </a:solidFill>
                <a:latin typeface="Roboto-Light"/>
              </a:rPr>
              <a:t>deepfakes</a:t>
            </a:r>
            <a:r>
              <a:rPr lang="en-US" sz="1800" b="0" i="0" u="none" strike="noStrike" baseline="0" dirty="0">
                <a:solidFill>
                  <a:srgbClr val="F4F4F4"/>
                </a:solidFill>
                <a:latin typeface="Roboto-Light"/>
              </a:rPr>
              <a:t> appear depicting online CSE, resulting in the generation of new ‘</a:t>
            </a:r>
            <a:r>
              <a:rPr lang="en-US" sz="1800" b="0" i="0" u="none" strike="noStrike" baseline="0" dirty="0" err="1">
                <a:solidFill>
                  <a:srgbClr val="F4F4F4"/>
                </a:solidFill>
                <a:latin typeface="Roboto-Light"/>
              </a:rPr>
              <a:t>personalised</a:t>
            </a:r>
            <a:r>
              <a:rPr lang="en-US" sz="1800" b="0" i="0" u="none" strike="noStrike" baseline="0" dirty="0">
                <a:solidFill>
                  <a:srgbClr val="F4F4F4"/>
                </a:solidFill>
                <a:latin typeface="Roboto-Light"/>
              </a:rPr>
              <a:t>’ CSEM. This can also have serious implications for law enforcement authorities, as it might raise questions about the authenticity of </a:t>
            </a:r>
            <a:r>
              <a:rPr lang="en-GB" sz="1800" b="0" i="0" u="none" strike="noStrike" baseline="0" dirty="0">
                <a:solidFill>
                  <a:srgbClr val="F4F4F4"/>
                </a:solidFill>
                <a:latin typeface="Roboto-Light"/>
              </a:rPr>
              <a:t>evidence and complicate investigations.</a:t>
            </a:r>
          </a:p>
          <a:p>
            <a:pPr algn="l"/>
            <a:endParaRPr lang="en-GB" sz="1800" b="0" i="0" u="none" strike="noStrike" kern="1200" baseline="0" dirty="0">
              <a:solidFill>
                <a:srgbClr val="F4F4F4"/>
              </a:solidFill>
              <a:latin typeface="Roboto-Light"/>
              <a:ea typeface="MS PGothic" pitchFamily="34" charset="-128"/>
              <a:cs typeface="ＭＳ Ｐゴシック" charset="0"/>
            </a:endParaRPr>
          </a:p>
          <a:p>
            <a:pPr algn="l"/>
            <a:r>
              <a:rPr lang="en-US" b="0" i="0" dirty="0">
                <a:solidFill>
                  <a:srgbClr val="000000"/>
                </a:solidFill>
                <a:effectLst/>
                <a:latin typeface="Lyon"/>
              </a:rPr>
              <a:t>But the danger of that is “the technology can be used to make people believe something is real when it is not,” said Peter Singer, cybersecurity and defense-focused strategist and senior fellow at New America think tank</a:t>
            </a:r>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161956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33399773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Member States </a:t>
            </a:r>
            <a:r>
              <a:rPr lang="en-US" sz="1800" b="0" i="0" u="none" strike="noStrike" baseline="0" dirty="0">
                <a:solidFill>
                  <a:srgbClr val="3D3D5F"/>
                </a:solidFill>
                <a:latin typeface="Roboto-Light"/>
              </a:rPr>
              <a:t>mention the purchase of (high value) </a:t>
            </a:r>
            <a:r>
              <a:rPr lang="en-GB" sz="1800" b="0" i="0" u="none" strike="noStrike" baseline="0" dirty="0">
                <a:solidFill>
                  <a:srgbClr val="3D3D5F"/>
                </a:solidFill>
                <a:latin typeface="Roboto-Light"/>
              </a:rPr>
              <a:t>electronic devices such as </a:t>
            </a:r>
            <a:r>
              <a:rPr lang="en-US" sz="1800" b="0" i="0" u="none" strike="noStrike" baseline="0" dirty="0">
                <a:solidFill>
                  <a:srgbClr val="3D3D5F"/>
                </a:solidFill>
                <a:latin typeface="Roboto-Light"/>
              </a:rPr>
              <a:t>mobile phones, laptops and tablets several times. Another Member State specifically notes how the </a:t>
            </a:r>
            <a:r>
              <a:rPr lang="en-US" sz="1800" b="0" i="1" u="none" strike="noStrike" baseline="0" dirty="0" err="1">
                <a:solidFill>
                  <a:srgbClr val="3D3D5F"/>
                </a:solidFill>
                <a:latin typeface="Roboto-LightItalic"/>
              </a:rPr>
              <a:t>modi</a:t>
            </a:r>
            <a:r>
              <a:rPr lang="en-US" sz="1800" b="0" i="1" u="none" strike="noStrike" baseline="0" dirty="0">
                <a:solidFill>
                  <a:srgbClr val="3D3D5F"/>
                </a:solidFill>
                <a:latin typeface="Roboto-LightItalic"/>
              </a:rPr>
              <a:t> operandi </a:t>
            </a:r>
            <a:r>
              <a:rPr lang="en-US" sz="1800" b="0" i="0" u="none" strike="noStrike" baseline="0" dirty="0">
                <a:solidFill>
                  <a:srgbClr val="3D3D5F"/>
                </a:solidFill>
                <a:latin typeface="Roboto-Light"/>
              </a:rPr>
              <a:t>in this area of cybercrime have not seen any major innovation during the last year. While there</a:t>
            </a:r>
          </a:p>
          <a:p>
            <a:pPr algn="l"/>
            <a:r>
              <a:rPr lang="en-US" sz="1800" b="0" i="0" u="none" strike="noStrike" baseline="0" dirty="0">
                <a:solidFill>
                  <a:srgbClr val="3D3D5F"/>
                </a:solidFill>
                <a:latin typeface="Roboto-Light"/>
              </a:rPr>
              <a:t>has been no major shift in 2018, according to private sector input, CNP is increasingly moving into other sectors such as travel (hotels, </a:t>
            </a:r>
            <a:r>
              <a:rPr lang="fr-FR" sz="1800" b="0" i="0" u="none" strike="noStrike" baseline="0" dirty="0">
                <a:solidFill>
                  <a:srgbClr val="3D3D5F"/>
                </a:solidFill>
                <a:latin typeface="Roboto-Light"/>
              </a:rPr>
              <a:t>car </a:t>
            </a:r>
            <a:r>
              <a:rPr lang="fr-FR" sz="1800" b="0" i="0" u="none" strike="noStrike" baseline="0" dirty="0" err="1">
                <a:solidFill>
                  <a:srgbClr val="3D3D5F"/>
                </a:solidFill>
                <a:latin typeface="Roboto-Light"/>
              </a:rPr>
              <a:t>rentals</a:t>
            </a:r>
            <a:r>
              <a:rPr lang="fr-FR" sz="1800" b="0" i="0" u="none" strike="noStrike" baseline="0" dirty="0">
                <a:solidFill>
                  <a:srgbClr val="3D3D5F"/>
                </a:solidFill>
                <a:latin typeface="Roboto-Light"/>
              </a:rPr>
              <a:t>, etc.) postal services, </a:t>
            </a:r>
            <a:r>
              <a:rPr lang="en-US" sz="1800" b="0" i="0" u="none" strike="noStrike" baseline="0" dirty="0">
                <a:solidFill>
                  <a:srgbClr val="3D3D5F"/>
                </a:solidFill>
                <a:latin typeface="Roboto-Light"/>
              </a:rPr>
              <a:t>gift cards, etc. Fewer cases have been reported to law enforcement since there is not yet the same level of awareness as in, for instance, </a:t>
            </a:r>
            <a:r>
              <a:rPr lang="en-GB" sz="1800" b="0" i="0" u="none" strike="noStrike" baseline="0" dirty="0">
                <a:solidFill>
                  <a:srgbClr val="3D3D5F"/>
                </a:solidFill>
                <a:latin typeface="Roboto-Light"/>
              </a:rPr>
              <a:t>e-commerce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Data compromise - </a:t>
            </a:r>
            <a:r>
              <a:rPr lang="en-US" sz="1800" b="0" i="0" u="none" strike="noStrike" baseline="0" dirty="0">
                <a:solidFill>
                  <a:srgbClr val="3D3D5F"/>
                </a:solidFill>
                <a:latin typeface="Roboto-Light"/>
              </a:rPr>
              <a:t>The criminals are able to </a:t>
            </a:r>
            <a:r>
              <a:rPr lang="en-GB" sz="1800" b="0" i="0" u="none" strike="noStrike" baseline="0" dirty="0">
                <a:solidFill>
                  <a:srgbClr val="3D3D5F"/>
                </a:solidFill>
                <a:latin typeface="Roboto-Light"/>
              </a:rPr>
              <a:t>exploit vulnerabilities that occur when website owners inadvertently misconfigure their Amazon Web</a:t>
            </a:r>
          </a:p>
          <a:p>
            <a:pPr algn="l"/>
            <a:r>
              <a:rPr lang="en-GB" sz="1800" b="0" i="0" u="none" strike="noStrike" baseline="0" dirty="0">
                <a:solidFill>
                  <a:srgbClr val="3D3D5F"/>
                </a:solidFill>
                <a:latin typeface="Roboto-Light"/>
              </a:rPr>
              <a:t>Server (AWS) S3 storage servers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US" sz="1800" b="0" i="0" u="none" strike="noStrike" baseline="0" dirty="0">
                <a:solidFill>
                  <a:srgbClr val="3D3D5F"/>
                </a:solidFill>
                <a:latin typeface="Roboto-Light"/>
              </a:rPr>
              <a:t>Whereas we often discuss CNP fraud purely from a financial perspective, this type of crime also facilitates other types of illegal activity. Examples include the facilitation of illegal immigration and more specifically Trafficking in Human Beings (THB). Criminals do this through the purchase of plane tickets with </a:t>
            </a:r>
            <a:r>
              <a:rPr lang="en-GB" sz="1800" b="0" i="0" u="none" strike="noStrike" baseline="0" dirty="0">
                <a:solidFill>
                  <a:srgbClr val="3D3D5F"/>
                </a:solidFill>
                <a:latin typeface="Roboto-Light"/>
              </a:rPr>
              <a:t>compromised credit card credentials, </a:t>
            </a:r>
            <a:r>
              <a:rPr lang="en-US" sz="1800" b="0" i="0" u="none" strike="noStrike" baseline="0" dirty="0">
                <a:solidFill>
                  <a:srgbClr val="3D3D5F"/>
                </a:solidFill>
                <a:latin typeface="Roboto-Light"/>
              </a:rPr>
              <a:t>booking hotels, rentals, etc. They do this through CNP fraud in combination </a:t>
            </a:r>
            <a:r>
              <a:rPr lang="en-GB" sz="1800" b="0" i="0" u="none" strike="noStrike" baseline="0" dirty="0">
                <a:solidFill>
                  <a:srgbClr val="3D3D5F"/>
                </a:solidFill>
                <a:latin typeface="Roboto-Light"/>
              </a:rPr>
              <a:t>with forged identification documents.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394896162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Member States </a:t>
            </a:r>
            <a:r>
              <a:rPr lang="en-US" sz="1800" b="0" i="0" u="none" strike="noStrike" baseline="0" dirty="0">
                <a:solidFill>
                  <a:srgbClr val="3D3D5F"/>
                </a:solidFill>
                <a:latin typeface="Roboto-Light"/>
              </a:rPr>
              <a:t>mention the purchase of (</a:t>
            </a:r>
            <a:r>
              <a:rPr lang="en-US" sz="1800" b="0" i="0" u="none" strike="noStrike" baseline="0" dirty="0" err="1">
                <a:solidFill>
                  <a:srgbClr val="3D3D5F"/>
                </a:solidFill>
                <a:latin typeface="Roboto-Light"/>
              </a:rPr>
              <a:t>highvalue</a:t>
            </a:r>
            <a:r>
              <a:rPr lang="en-US" sz="1800" b="0" i="0" u="none" strike="noStrike" baseline="0" dirty="0">
                <a:solidFill>
                  <a:srgbClr val="3D3D5F"/>
                </a:solidFill>
                <a:latin typeface="Roboto-Light"/>
              </a:rPr>
              <a:t>) </a:t>
            </a:r>
            <a:r>
              <a:rPr lang="en-GB" sz="1800" b="0" i="0" u="none" strike="noStrike" baseline="0" dirty="0">
                <a:solidFill>
                  <a:srgbClr val="3D3D5F"/>
                </a:solidFill>
                <a:latin typeface="Roboto-Light"/>
              </a:rPr>
              <a:t>electronic devices such as </a:t>
            </a:r>
            <a:r>
              <a:rPr lang="en-US" sz="1800" b="0" i="0" u="none" strike="noStrike" baseline="0" dirty="0">
                <a:solidFill>
                  <a:srgbClr val="3D3D5F"/>
                </a:solidFill>
                <a:latin typeface="Roboto-Light"/>
              </a:rPr>
              <a:t>mobile phones, laptops and tablets several times. Another Member State specifically notes how the </a:t>
            </a:r>
            <a:r>
              <a:rPr lang="en-US" sz="1800" b="0" i="1" u="none" strike="noStrike" baseline="0" dirty="0" err="1">
                <a:solidFill>
                  <a:srgbClr val="3D3D5F"/>
                </a:solidFill>
                <a:latin typeface="Roboto-LightItalic"/>
              </a:rPr>
              <a:t>modi</a:t>
            </a:r>
            <a:r>
              <a:rPr lang="en-US" sz="1800" b="0" i="1" u="none" strike="noStrike" baseline="0" dirty="0">
                <a:solidFill>
                  <a:srgbClr val="3D3D5F"/>
                </a:solidFill>
                <a:latin typeface="Roboto-LightItalic"/>
              </a:rPr>
              <a:t> operandi </a:t>
            </a:r>
            <a:r>
              <a:rPr lang="en-US" sz="1800" b="0" i="0" u="none" strike="noStrike" baseline="0" dirty="0">
                <a:solidFill>
                  <a:srgbClr val="3D3D5F"/>
                </a:solidFill>
                <a:latin typeface="Roboto-Light"/>
              </a:rPr>
              <a:t>in this area of cybercrime have not seen any major innovation during the last year. While there</a:t>
            </a:r>
          </a:p>
          <a:p>
            <a:pPr algn="l"/>
            <a:r>
              <a:rPr lang="en-US" sz="1800" b="0" i="0" u="none" strike="noStrike" baseline="0" dirty="0">
                <a:solidFill>
                  <a:srgbClr val="3D3D5F"/>
                </a:solidFill>
                <a:latin typeface="Roboto-Light"/>
              </a:rPr>
              <a:t>has been no major shift in 2018, according to private sector input, CNP is increasingly moving into other sectors such as travel (hotels, </a:t>
            </a:r>
            <a:r>
              <a:rPr lang="fr-FR" sz="1800" b="0" i="0" u="none" strike="noStrike" baseline="0" dirty="0">
                <a:solidFill>
                  <a:srgbClr val="3D3D5F"/>
                </a:solidFill>
                <a:latin typeface="Roboto-Light"/>
              </a:rPr>
              <a:t>car </a:t>
            </a:r>
            <a:r>
              <a:rPr lang="fr-FR" sz="1800" b="0" i="0" u="none" strike="noStrike" baseline="0" dirty="0" err="1">
                <a:solidFill>
                  <a:srgbClr val="3D3D5F"/>
                </a:solidFill>
                <a:latin typeface="Roboto-Light"/>
              </a:rPr>
              <a:t>rentals</a:t>
            </a:r>
            <a:r>
              <a:rPr lang="fr-FR" sz="1800" b="0" i="0" u="none" strike="noStrike" baseline="0" dirty="0">
                <a:solidFill>
                  <a:srgbClr val="3D3D5F"/>
                </a:solidFill>
                <a:latin typeface="Roboto-Light"/>
              </a:rPr>
              <a:t>, etc.) postal services, </a:t>
            </a:r>
            <a:r>
              <a:rPr lang="en-US" sz="1800" b="0" i="0" u="none" strike="noStrike" baseline="0" dirty="0" err="1">
                <a:solidFill>
                  <a:srgbClr val="3D3D5F"/>
                </a:solidFill>
                <a:latin typeface="Roboto-Light"/>
              </a:rPr>
              <a:t>giftcards</a:t>
            </a:r>
            <a:r>
              <a:rPr lang="en-US" sz="1800" b="0" i="0" u="none" strike="noStrike" baseline="0" dirty="0">
                <a:solidFill>
                  <a:srgbClr val="3D3D5F"/>
                </a:solidFill>
                <a:latin typeface="Roboto-Light"/>
              </a:rPr>
              <a:t>, etc. Fewer cases have been reported to law enforcement since there is not yet the same level of awareness as in, for instance, </a:t>
            </a:r>
            <a:r>
              <a:rPr lang="en-GB" sz="1800" b="0" i="0" u="none" strike="noStrike" baseline="0" dirty="0">
                <a:solidFill>
                  <a:srgbClr val="3D3D5F"/>
                </a:solidFill>
                <a:latin typeface="Roboto-Light"/>
              </a:rPr>
              <a:t>e-commerce</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kern="1200" baseline="0" dirty="0">
                <a:solidFill>
                  <a:srgbClr val="3D3D5F"/>
                </a:solidFill>
                <a:latin typeface="Roboto-Light"/>
                <a:ea typeface="MS PGothic" pitchFamily="34" charset="-128"/>
                <a:cs typeface="ＭＳ Ｐゴシック" charset="0"/>
              </a:rPr>
              <a:t>Data compromise - </a:t>
            </a:r>
            <a:r>
              <a:rPr lang="en-US" sz="1800" b="0" i="0" u="none" strike="noStrike" baseline="0" dirty="0">
                <a:solidFill>
                  <a:srgbClr val="3D3D5F"/>
                </a:solidFill>
                <a:latin typeface="Roboto-Light"/>
              </a:rPr>
              <a:t>The criminals are able to </a:t>
            </a:r>
            <a:r>
              <a:rPr lang="en-GB" sz="1800" b="0" i="0" u="none" strike="noStrike" baseline="0" dirty="0">
                <a:solidFill>
                  <a:srgbClr val="3D3D5F"/>
                </a:solidFill>
                <a:latin typeface="Roboto-Light"/>
              </a:rPr>
              <a:t>exploit vulnerabilities that occur when website owners inadvertently misconfigure their Amazon Web</a:t>
            </a:r>
          </a:p>
          <a:p>
            <a:pPr algn="l"/>
            <a:r>
              <a:rPr lang="en-GB" sz="1800" b="0" i="0" u="none" strike="noStrike" baseline="0" dirty="0">
                <a:solidFill>
                  <a:srgbClr val="3D3D5F"/>
                </a:solidFill>
                <a:latin typeface="Roboto-Light"/>
              </a:rPr>
              <a:t>Server (AWS) S3 storage servers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US" sz="1800" b="0" i="0" u="none" strike="noStrike" baseline="0" dirty="0">
                <a:solidFill>
                  <a:srgbClr val="3D3D5F"/>
                </a:solidFill>
                <a:latin typeface="Roboto-Light"/>
              </a:rPr>
              <a:t>Whereas we often discuss CNP fraud purely from a financial perspective, this type of crime also facilitates other types of illegal activity. Examples include the facilitation of illegal immigration and more specifically Trafficking in Human Beings (THB). Criminals do this through the purchase of plane tickets with </a:t>
            </a:r>
            <a:r>
              <a:rPr lang="en-GB" sz="1800" b="0" i="0" u="none" strike="noStrike" baseline="0" dirty="0">
                <a:solidFill>
                  <a:srgbClr val="3D3D5F"/>
                </a:solidFill>
                <a:latin typeface="Roboto-Light"/>
              </a:rPr>
              <a:t>compromised credit card credentials, </a:t>
            </a:r>
            <a:r>
              <a:rPr lang="en-US" sz="1800" b="0" i="0" u="none" strike="noStrike" baseline="0" dirty="0">
                <a:solidFill>
                  <a:srgbClr val="3D3D5F"/>
                </a:solidFill>
                <a:latin typeface="Roboto-Light"/>
              </a:rPr>
              <a:t>booking hotels, rentals, etc. They do this through CNP fraud in combination </a:t>
            </a:r>
            <a:r>
              <a:rPr lang="en-GB" sz="1800" b="0" i="0" u="none" strike="noStrike" baseline="0" dirty="0">
                <a:solidFill>
                  <a:srgbClr val="3D3D5F"/>
                </a:solidFill>
                <a:latin typeface="Roboto-Light"/>
              </a:rPr>
              <a:t>with forged identification documents.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18127417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The ongoing threat of skimming is the direct result of the fact that not all payment terminals and ATMs in Europe </a:t>
            </a:r>
            <a:r>
              <a:rPr lang="en-GB" sz="1800" b="0" i="0" u="none" strike="noStrike" baseline="0" dirty="0">
                <a:solidFill>
                  <a:srgbClr val="3D3D5F"/>
                </a:solidFill>
                <a:latin typeface="Roboto-Light"/>
              </a:rPr>
              <a:t>contain the necessary anti-skimming </a:t>
            </a:r>
            <a:r>
              <a:rPr lang="en-US" sz="1800" b="0" i="0" u="none" strike="noStrike" baseline="0" dirty="0">
                <a:solidFill>
                  <a:srgbClr val="3D3D5F"/>
                </a:solidFill>
                <a:latin typeface="Roboto-Light"/>
              </a:rPr>
              <a:t>measures. This makes the copying of magnetic-stripe track data at Point of Sales terminals and ATMs possible and still a predominant type of fraud in Europe. Subsequent usage of a cloned magnetic-stripe payment card is hardly possible in the European area since the industry has secured cards with </a:t>
            </a:r>
            <a:r>
              <a:rPr lang="en-GB" sz="1800" b="0" i="0" u="none" strike="noStrike" baseline="0" dirty="0" err="1">
                <a:solidFill>
                  <a:srgbClr val="3D3D5F"/>
                </a:solidFill>
                <a:latin typeface="Roboto-Light"/>
              </a:rPr>
              <a:t>Europay</a:t>
            </a:r>
            <a:r>
              <a:rPr lang="en-GB" sz="1800" b="0" i="0" u="none" strike="noStrike" baseline="0" dirty="0">
                <a:solidFill>
                  <a:srgbClr val="3D3D5F"/>
                </a:solidFill>
                <a:latin typeface="Roboto-Light"/>
              </a:rPr>
              <a:t>, MasterCard and Visa (EMV) </a:t>
            </a:r>
            <a:r>
              <a:rPr lang="en-US" sz="1800" b="0" i="0" u="none" strike="noStrike" baseline="0" dirty="0">
                <a:solidFill>
                  <a:srgbClr val="3D3D5F"/>
                </a:solidFill>
                <a:latin typeface="Roboto-Light"/>
              </a:rPr>
              <a:t>chip technology. On a global level, the situation is different especially with concern to countries that have yet to introduce EMV compliance. As a result, this remains a major concern for </a:t>
            </a:r>
            <a:r>
              <a:rPr lang="en-GB" sz="1800" b="0" i="0" u="none" strike="noStrike" baseline="0" dirty="0">
                <a:solidFill>
                  <a:srgbClr val="3D3D5F"/>
                </a:solidFill>
                <a:latin typeface="Roboto-Light"/>
              </a:rPr>
              <a:t>European card issuers.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140319293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Cash-out </a:t>
            </a:r>
            <a:r>
              <a:rPr lang="en-US" sz="1800" b="0" i="0" u="none" strike="noStrike" baseline="0" dirty="0">
                <a:solidFill>
                  <a:srgbClr val="3D3D5F"/>
                </a:solidFill>
                <a:latin typeface="Roboto-Light"/>
              </a:rPr>
              <a:t>the ATM is the most widespread type of logical ATM attack. Criminals perform jackpotting in one of two ways. Either the criminal uses malware which sends commands to the dispenser or uses their own ‘black box’ hardware device connected directly to the dispenser, to cash-out the ATM and empty it of cash. These attacks can only be performed against certain ‘old’ ATMs which, due to lower security standards, are vulnerable for these type of attacks.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326468737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Diebold are manufacturers of ATMs – their code to run the ATMs has been compromised leading to it becoming available online – and so used to commit theft/fraud</a:t>
            </a:r>
          </a:p>
          <a:p>
            <a:pPr algn="l"/>
            <a:r>
              <a:rPr lang="en-US" sz="1200" b="0" i="0" u="none" strike="noStrike" kern="1200" baseline="0" dirty="0" err="1">
                <a:solidFill>
                  <a:schemeClr val="tx1"/>
                </a:solidFill>
                <a:latin typeface="+mn-lt"/>
                <a:ea typeface="MS PGothic" pitchFamily="34" charset="-128"/>
                <a:cs typeface="ＭＳ Ｐゴシック" charset="0"/>
              </a:rPr>
              <a:t>WinPot</a:t>
            </a:r>
            <a:r>
              <a:rPr lang="en-US" sz="1200" b="0" i="0" u="none" strike="noStrike" kern="1200" baseline="0" dirty="0">
                <a:solidFill>
                  <a:schemeClr val="tx1"/>
                </a:solidFill>
                <a:latin typeface="+mn-lt"/>
                <a:ea typeface="MS PGothic" pitchFamily="34" charset="-128"/>
                <a:cs typeface="ＭＳ Ｐゴシック" charset="0"/>
              </a:rPr>
              <a:t> &amp; Cutlet Maker are two pieces of Malware designed &amp; developed to allow the illegal withdrawal of funds from ATMs.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25862144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Cash-out </a:t>
            </a:r>
            <a:r>
              <a:rPr lang="en-US" sz="1800" b="0" i="0" u="none" strike="noStrike" baseline="0" dirty="0">
                <a:solidFill>
                  <a:srgbClr val="3D3D5F"/>
                </a:solidFill>
                <a:latin typeface="Roboto-Light"/>
              </a:rPr>
              <a:t>the ATM is the most widespread type of logical ATM attack. Criminals perform jackpotting in one of two ways. Either the criminal uses malware which sends commands to the dispenser or uses their own ‘black box’ hardware device connected directly to the dispenser, to cash-out the ATM and empty it of cash. These attacks can only be performed against certain ‘old’ ATMs which, due to lower security standards, are vulnerable for these type of attacks.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2647476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22968251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slides relate to the Dark Web. The trainer is at liberty to explain the working and the concepts of the dark web to the delegates.</a:t>
            </a:r>
          </a:p>
          <a:p>
            <a:endParaRPr lang="en-US" dirty="0"/>
          </a:p>
          <a:p>
            <a:r>
              <a:rPr lang="en-US" dirty="0"/>
              <a:t>Trying to write a script for that would be difficult without producing a near book – so the trainer’s knowledge of the dark web requires to be suitable to be able to explain the subject – which is covered in 5 slides – including cryptocurrencies – and with some reference to IOCTA.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237440867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Highlighted each year is the volatility of the dark web ecosystem. This continues to be the case, </a:t>
            </a:r>
            <a:r>
              <a:rPr lang="en-GB" sz="1800" b="0" i="0" u="none" strike="noStrike" baseline="0" dirty="0">
                <a:solidFill>
                  <a:srgbClr val="3D3D5F"/>
                </a:solidFill>
                <a:latin typeface="Roboto-Light"/>
              </a:rPr>
              <a:t>intensified by effective coordinated </a:t>
            </a:r>
            <a:r>
              <a:rPr lang="en-US" sz="1800" b="0" i="0" u="none" strike="noStrike" baseline="0" dirty="0">
                <a:solidFill>
                  <a:srgbClr val="3D3D5F"/>
                </a:solidFill>
                <a:latin typeface="Roboto-Light"/>
              </a:rPr>
              <a:t>law enforcement activity in early </a:t>
            </a:r>
            <a:r>
              <a:rPr lang="en-GB" sz="1800" b="0" i="0" u="none" strike="noStrike" baseline="0" dirty="0">
                <a:solidFill>
                  <a:srgbClr val="3D3D5F"/>
                </a:solidFill>
                <a:latin typeface="Roboto-Light"/>
              </a:rPr>
              <a:t>2019. Authorities undertook global </a:t>
            </a:r>
            <a:r>
              <a:rPr lang="en-US" sz="1800" b="0" i="0" u="none" strike="noStrike" baseline="0" dirty="0">
                <a:solidFill>
                  <a:srgbClr val="3D3D5F"/>
                </a:solidFill>
                <a:latin typeface="Roboto-Light"/>
              </a:rPr>
              <a:t>action against vendors in February, and Dream Market, arguably the largest market at that time, shut down voluntarily, after this. </a:t>
            </a:r>
          </a:p>
          <a:p>
            <a:pPr algn="l"/>
            <a:r>
              <a:rPr lang="en-US" sz="1800" b="0" i="0" u="none" strike="noStrike" baseline="0" dirty="0">
                <a:solidFill>
                  <a:srgbClr val="3D3D5F"/>
                </a:solidFill>
                <a:latin typeface="Roboto-Light"/>
              </a:rPr>
              <a:t>This was supposedly in response to a </a:t>
            </a:r>
            <a:r>
              <a:rPr lang="en-GB" sz="1800" b="0" i="0" u="none" strike="noStrike" baseline="0" dirty="0">
                <a:solidFill>
                  <a:srgbClr val="3D3D5F"/>
                </a:solidFill>
                <a:latin typeface="Roboto-Light"/>
              </a:rPr>
              <a:t>prolonged and persistent DDoS </a:t>
            </a:r>
            <a:r>
              <a:rPr lang="en-US" sz="1800" b="0" i="0" u="none" strike="noStrike" baseline="0" dirty="0">
                <a:solidFill>
                  <a:srgbClr val="3D3D5F"/>
                </a:solidFill>
                <a:latin typeface="Roboto-Light"/>
              </a:rPr>
              <a:t>attack as discussed earlier in section 4.4. Soon after law enforcement</a:t>
            </a:r>
          </a:p>
          <a:p>
            <a:pPr algn="l"/>
            <a:r>
              <a:rPr lang="en-US" sz="1800" b="0" i="0" u="none" strike="noStrike" baseline="0" dirty="0">
                <a:solidFill>
                  <a:srgbClr val="3D3D5F"/>
                </a:solidFill>
                <a:latin typeface="Roboto-Light"/>
              </a:rPr>
              <a:t>announced the shutdown of two of the remaining top dark web markets, Wall Street Market and Valhalla, followed by </a:t>
            </a:r>
            <a:r>
              <a:rPr lang="en-US" sz="1800" b="0" i="0" u="none" strike="noStrike" baseline="0" dirty="0" err="1">
                <a:solidFill>
                  <a:srgbClr val="3D3D5F"/>
                </a:solidFill>
                <a:latin typeface="Roboto-Light"/>
              </a:rPr>
              <a:t>Bestmixer</a:t>
            </a:r>
            <a:r>
              <a:rPr lang="en-US" sz="1800" b="0" i="0" u="none" strike="noStrike" baseline="0" dirty="0">
                <a:solidFill>
                  <a:srgbClr val="3D3D5F"/>
                </a:solidFill>
                <a:latin typeface="Roboto-Light"/>
              </a:rPr>
              <a:t>, the mixing and tumbling service hosted in part on </a:t>
            </a:r>
            <a:r>
              <a:rPr lang="en-GB" sz="1800" b="0" i="0" u="none" strike="noStrike" baseline="0" dirty="0">
                <a:solidFill>
                  <a:srgbClr val="3D3D5F"/>
                </a:solidFill>
                <a:latin typeface="Roboto-Light"/>
              </a:rPr>
              <a:t>the dark web</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526681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85</a:t>
            </a:fld>
            <a:endParaRPr lang="en-US" altLang="en-US"/>
          </a:p>
        </p:txBody>
      </p:sp>
    </p:spTree>
    <p:extLst>
      <p:ext uri="{BB962C8B-B14F-4D97-AF65-F5344CB8AC3E}">
        <p14:creationId xmlns:p14="http://schemas.microsoft.com/office/powerpoint/2010/main" val="36669428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86</a:t>
            </a:fld>
            <a:endParaRPr lang="en-US" altLang="en-US"/>
          </a:p>
        </p:txBody>
      </p:sp>
    </p:spTree>
    <p:extLst>
      <p:ext uri="{BB962C8B-B14F-4D97-AF65-F5344CB8AC3E}">
        <p14:creationId xmlns:p14="http://schemas.microsoft.com/office/powerpoint/2010/main" val="21976008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b="0" i="0" dirty="0">
                <a:solidFill>
                  <a:srgbClr val="111111"/>
                </a:solidFill>
                <a:effectLst/>
                <a:latin typeface="SourceSansPro"/>
              </a:rPr>
              <a:t>While privacy is a much-desired feature in the virtual world, it brings with it the perils of a large criminal element. Cryptocurrency operators have to fend off numerous hacking attempts by malicious participants. Law enforcement agencies and regulators are also more likely to investigate people with large transactions. Though Bitcoin remains the most popular choice, it is </a:t>
            </a:r>
            <a:r>
              <a:rPr lang="en-US" b="0" i="0" u="sng" dirty="0">
                <a:solidFill>
                  <a:srgbClr val="2C40D0"/>
                </a:solidFill>
                <a:effectLst/>
                <a:latin typeface="SourceSansPro"/>
                <a:hlinkClick r:id="rId3"/>
              </a:rPr>
              <a:t>constantly being targeted</a:t>
            </a:r>
            <a:r>
              <a:rPr lang="en-US" b="0" i="0" dirty="0">
                <a:solidFill>
                  <a:srgbClr val="111111"/>
                </a:solidFill>
                <a:effectLst/>
                <a:latin typeface="SourceSansPro"/>
              </a:rPr>
              <a:t> by government agencies. They have become quite good at tracing Bitcoin transactions, creating a strong incentive to switch to more private cryptocurrencies.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87</a:t>
            </a:fld>
            <a:endParaRPr lang="en-US" altLang="en-US"/>
          </a:p>
        </p:txBody>
      </p:sp>
    </p:spTree>
    <p:extLst>
      <p:ext uri="{BB962C8B-B14F-4D97-AF65-F5344CB8AC3E}">
        <p14:creationId xmlns:p14="http://schemas.microsoft.com/office/powerpoint/2010/main" val="340936962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Market places are constantly being targeted by law enforcement where they seek to remove them and arrest/prosecute the people running them.</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The Silk Road was the first of these black markets that came to international prominence – started in 2011 and closed 2 years later (2013) by the FBI. The site was best known for dealing drugs. Was started by Ross Ulbricht – Dread Pirate Roberts. Ulbricht was sentenced to life imprisonment without the possibility of parole.</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b="0" i="0" dirty="0">
                <a:solidFill>
                  <a:srgbClr val="202122"/>
                </a:solidFill>
                <a:effectLst/>
                <a:latin typeface="Arial" panose="020B0604020202020204" pitchFamily="34" charset="0"/>
              </a:rPr>
              <a:t>While in operation, Silk Road was used by thousands of drug dealers and other unlawful vendors to distribute hundreds of kilograms of illegal drugs and other unlawful goods and services to well over 100,000 buyers, and to launder hundreds of millions of dollars deriving from these unlawful transactions</a:t>
            </a:r>
            <a:r>
              <a:rPr lang="en-US" sz="1200" b="0" i="0" u="none" strike="noStrike" kern="1200" baseline="0" dirty="0">
                <a:solidFill>
                  <a:schemeClr val="tx1"/>
                </a:solidFill>
                <a:effectLst/>
                <a:latin typeface="+mn-lt"/>
                <a:ea typeface="MS PGothic" pitchFamily="34" charset="-128"/>
              </a:rPr>
              <a:t>.</a:t>
            </a:r>
          </a:p>
          <a:p>
            <a:pPr algn="l"/>
            <a:endParaRPr lang="en-US" sz="1200" b="0" i="0" u="none" strike="noStrike" kern="1200" baseline="0" dirty="0">
              <a:solidFill>
                <a:schemeClr val="tx1"/>
              </a:solidFill>
              <a:effectLst/>
              <a:latin typeface="+mn-lt"/>
              <a:ea typeface="MS PGothic" pitchFamily="34" charset="-128"/>
              <a:cs typeface="ＭＳ Ｐゴシック" charset="0"/>
            </a:endParaRPr>
          </a:p>
          <a:p>
            <a:pPr algn="l"/>
            <a:r>
              <a:rPr lang="en-US" sz="1200" b="0" i="0" u="none" strike="noStrike" kern="1200" baseline="0" dirty="0">
                <a:solidFill>
                  <a:schemeClr val="tx1"/>
                </a:solidFill>
                <a:effectLst/>
                <a:latin typeface="+mn-lt"/>
                <a:ea typeface="MS PGothic" pitchFamily="34" charset="-128"/>
                <a:cs typeface="ＭＳ Ｐゴシック" charset="0"/>
              </a:rPr>
              <a:t>Silk Road 2 &amp; Silk Road 3 have both existed and then either been shut down or shut down through loss of funds. Many markets shut down voluntarily – most especially if they become aware of the potential of law enforcement activity in their area.</a:t>
            </a:r>
          </a:p>
          <a:p>
            <a:pPr algn="l"/>
            <a:endParaRPr lang="en-US" sz="1200" b="0" i="0" u="none" strike="noStrike" kern="1200" baseline="0" dirty="0">
              <a:solidFill>
                <a:schemeClr val="tx1"/>
              </a:solidFill>
              <a:effectLst/>
              <a:latin typeface="+mn-lt"/>
              <a:ea typeface="MS PGothic" pitchFamily="34" charset="-128"/>
              <a:cs typeface="ＭＳ Ｐゴシック" charset="0"/>
            </a:endParaRPr>
          </a:p>
          <a:p>
            <a:pPr algn="l"/>
            <a:r>
              <a:rPr lang="en-US" sz="1200" b="0" i="0" u="none" strike="noStrike" kern="1200" baseline="0" dirty="0">
                <a:solidFill>
                  <a:schemeClr val="tx1"/>
                </a:solidFill>
                <a:effectLst/>
                <a:latin typeface="+mn-lt"/>
                <a:ea typeface="MS PGothic" pitchFamily="34" charset="-128"/>
                <a:cs typeface="ＭＳ Ｐゴシック" charset="0"/>
              </a:rPr>
              <a:t>The right picture is a recent report of action against market places. </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88</a:t>
            </a:fld>
            <a:endParaRPr lang="en-US" altLang="en-US"/>
          </a:p>
        </p:txBody>
      </p:sp>
    </p:spTree>
    <p:extLst>
      <p:ext uri="{BB962C8B-B14F-4D97-AF65-F5344CB8AC3E}">
        <p14:creationId xmlns:p14="http://schemas.microsoft.com/office/powerpoint/2010/main" val="28272047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89</a:t>
            </a:fld>
            <a:endParaRPr lang="en-US" altLang="en-US"/>
          </a:p>
        </p:txBody>
      </p:sp>
    </p:spTree>
    <p:extLst>
      <p:ext uri="{BB962C8B-B14F-4D97-AF65-F5344CB8AC3E}">
        <p14:creationId xmlns:p14="http://schemas.microsoft.com/office/powerpoint/2010/main" val="6722276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800" b="0" i="0" u="none" strike="noStrike" baseline="0" dirty="0">
                <a:solidFill>
                  <a:srgbClr val="3D3D5F"/>
                </a:solidFill>
                <a:latin typeface="Roboto-Light"/>
              </a:rPr>
              <a:t>Faced with the loss of its state-building project and increasingly hostile attitudes towards its online propaganda machine, IS continues to reconfigure its tactics to remain relevant online. In spite of </a:t>
            </a:r>
            <a:r>
              <a:rPr lang="en-GB" sz="1800" b="0" i="0" u="none" strike="noStrike" baseline="0" dirty="0">
                <a:solidFill>
                  <a:srgbClr val="3D3D5F"/>
                </a:solidFill>
                <a:latin typeface="Roboto-Light"/>
              </a:rPr>
              <a:t>intensified takedown campaigns in </a:t>
            </a:r>
            <a:r>
              <a:rPr lang="en-US" sz="1800" b="0" i="0" u="none" strike="noStrike" baseline="0" dirty="0">
                <a:solidFill>
                  <a:srgbClr val="3D3D5F"/>
                </a:solidFill>
                <a:latin typeface="Roboto-Light"/>
              </a:rPr>
              <a:t>2018 by law enforcement and social</a:t>
            </a:r>
          </a:p>
          <a:p>
            <a:pPr algn="l"/>
            <a:r>
              <a:rPr lang="en-GB" sz="1800" b="0" i="0" u="none" strike="noStrike" baseline="0" dirty="0">
                <a:solidFill>
                  <a:srgbClr val="3D3D5F"/>
                </a:solidFill>
                <a:latin typeface="Roboto-Light"/>
              </a:rPr>
              <a:t>media platforms — including Telegram </a:t>
            </a:r>
            <a:r>
              <a:rPr lang="en-US" sz="1800" b="0" i="0" u="none" strike="noStrike" baseline="0" dirty="0">
                <a:solidFill>
                  <a:srgbClr val="3D3D5F"/>
                </a:solidFill>
                <a:latin typeface="Roboto-Light"/>
              </a:rPr>
              <a:t>— the group still boasts a highly diversified online infrastructure for the dissemination of its propaganda and persists in publishing on a wide array of media and file-sharing sites, especially smaller platforms with reduced capacity </a:t>
            </a:r>
            <a:r>
              <a:rPr lang="en-GB" sz="1800" b="0" i="0" u="none" strike="noStrike" baseline="0" dirty="0">
                <a:solidFill>
                  <a:srgbClr val="3D3D5F"/>
                </a:solidFill>
                <a:latin typeface="Roboto-Light"/>
              </a:rPr>
              <a:t>for disruptive actions</a:t>
            </a:r>
          </a:p>
          <a:p>
            <a:pPr algn="l"/>
            <a:endParaRPr lang="en-GB" sz="1800" b="0" i="0" u="none" strike="noStrike" kern="1200" baseline="0" dirty="0">
              <a:solidFill>
                <a:srgbClr val="3D3D5F"/>
              </a:solidFill>
              <a:latin typeface="Roboto-Light"/>
              <a:ea typeface="MS PGothic" pitchFamily="34" charset="-128"/>
              <a:cs typeface="ＭＳ Ｐゴシック" charset="0"/>
            </a:endParaRPr>
          </a:p>
          <a:p>
            <a:pPr algn="l"/>
            <a:r>
              <a:rPr lang="en-GB" sz="1800" b="0" i="0" u="none" strike="noStrike" baseline="0" dirty="0">
                <a:solidFill>
                  <a:srgbClr val="3D3D5F"/>
                </a:solidFill>
                <a:latin typeface="Roboto-Light"/>
              </a:rPr>
              <a:t>Pro-IS media outlets, including the </a:t>
            </a:r>
            <a:r>
              <a:rPr lang="en-GB" sz="1800" b="0" i="1" u="none" strike="noStrike" baseline="0" dirty="0">
                <a:solidFill>
                  <a:srgbClr val="3D3D5F"/>
                </a:solidFill>
                <a:latin typeface="Roboto-LightItalic"/>
              </a:rPr>
              <a:t>al-</a:t>
            </a:r>
            <a:r>
              <a:rPr lang="en-GB" sz="1800" b="0" i="1" u="none" strike="noStrike" baseline="0" dirty="0" err="1">
                <a:solidFill>
                  <a:srgbClr val="3D3D5F"/>
                </a:solidFill>
                <a:latin typeface="Roboto-LightItalic"/>
              </a:rPr>
              <a:t>Saqri</a:t>
            </a:r>
            <a:r>
              <a:rPr lang="en-GB" sz="1800" b="0" i="1" u="none" strike="noStrike" baseline="0" dirty="0">
                <a:solidFill>
                  <a:srgbClr val="3D3D5F"/>
                </a:solidFill>
                <a:latin typeface="Roboto-LightItalic"/>
              </a:rPr>
              <a:t> Corporation for Military Sciences, Horizons Electronic Foundation </a:t>
            </a:r>
            <a:r>
              <a:rPr lang="en-US" sz="1800" b="0" i="0" u="none" strike="noStrike" baseline="0" dirty="0">
                <a:solidFill>
                  <a:srgbClr val="3D3D5F"/>
                </a:solidFill>
                <a:latin typeface="Roboto-Light"/>
              </a:rPr>
              <a:t>and the </a:t>
            </a:r>
            <a:r>
              <a:rPr lang="en-US" sz="1800" b="0" i="1" u="none" strike="noStrike" baseline="0" dirty="0">
                <a:solidFill>
                  <a:srgbClr val="3D3D5F"/>
                </a:solidFill>
                <a:latin typeface="Roboto-LightItalic"/>
              </a:rPr>
              <a:t>United Cyber Caliphate </a:t>
            </a:r>
            <a:r>
              <a:rPr lang="en-US" sz="1800" b="0" i="0" u="none" strike="noStrike" baseline="0" dirty="0">
                <a:solidFill>
                  <a:srgbClr val="3D3D5F"/>
                </a:solidFill>
                <a:latin typeface="Roboto-Light"/>
              </a:rPr>
              <a:t>became</a:t>
            </a:r>
          </a:p>
          <a:p>
            <a:pPr algn="l"/>
            <a:r>
              <a:rPr lang="en-US" sz="1800" b="0" i="0" u="none" strike="noStrike" baseline="0" dirty="0">
                <a:solidFill>
                  <a:srgbClr val="3D3D5F"/>
                </a:solidFill>
                <a:latin typeface="Roboto-Light"/>
              </a:rPr>
              <a:t>more prolific in providing guidelines on cyber and operational security. The </a:t>
            </a:r>
            <a:r>
              <a:rPr lang="en-GB" sz="1800" b="0" i="0" u="none" strike="noStrike" baseline="0" dirty="0">
                <a:solidFill>
                  <a:srgbClr val="3D3D5F"/>
                </a:solidFill>
                <a:latin typeface="Roboto-Light"/>
              </a:rPr>
              <a:t>instructions ranged from suggesting secure browsers and privacy-oriented </a:t>
            </a:r>
            <a:r>
              <a:rPr lang="en-US" sz="1800" b="0" i="0" u="none" strike="noStrike" baseline="0" dirty="0">
                <a:solidFill>
                  <a:srgbClr val="3D3D5F"/>
                </a:solidFill>
                <a:latin typeface="Roboto-Light"/>
              </a:rPr>
              <a:t>applications to promoting the use of the Tor browser and decentralized </a:t>
            </a:r>
            <a:r>
              <a:rPr lang="en-GB" sz="1800" b="0" i="0" u="none" strike="noStrike" baseline="0" dirty="0">
                <a:solidFill>
                  <a:srgbClr val="3D3D5F"/>
                </a:solidFill>
                <a:latin typeface="Roboto-Light"/>
              </a:rPr>
              <a:t>platforms. These unofficial but increasingly specialised media</a:t>
            </a:r>
          </a:p>
          <a:p>
            <a:pPr algn="l"/>
            <a:r>
              <a:rPr lang="en-US" sz="1800" b="0" i="0" u="none" strike="noStrike" baseline="0" dirty="0">
                <a:solidFill>
                  <a:srgbClr val="3D3D5F"/>
                </a:solidFill>
                <a:latin typeface="Roboto-Light"/>
              </a:rPr>
              <a:t>outlets also provided advice on how </a:t>
            </a:r>
            <a:r>
              <a:rPr lang="en-GB" sz="1800" b="0" i="0" u="none" strike="noStrike" baseline="0" dirty="0">
                <a:solidFill>
                  <a:srgbClr val="3D3D5F"/>
                </a:solidFill>
                <a:latin typeface="Roboto-Light"/>
              </a:rPr>
              <a:t>to circumvent account suspension, with suggestions including using </a:t>
            </a:r>
            <a:r>
              <a:rPr lang="en-US" sz="1800" b="0" i="0" u="none" strike="noStrike" baseline="0" dirty="0">
                <a:solidFill>
                  <a:srgbClr val="3D3D5F"/>
                </a:solidFill>
                <a:latin typeface="Roboto-Light"/>
              </a:rPr>
              <a:t>channel names and profile pictures</a:t>
            </a:r>
          </a:p>
          <a:p>
            <a:pPr algn="l"/>
            <a:r>
              <a:rPr lang="en-US" sz="1800" b="0" i="0" u="none" strike="noStrike" baseline="0" dirty="0">
                <a:solidFill>
                  <a:srgbClr val="3D3D5F"/>
                </a:solidFill>
                <a:latin typeface="Roboto-Light"/>
              </a:rPr>
              <a:t>that cannot be associated with IS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90</a:t>
            </a:fld>
            <a:endParaRPr lang="en-US" altLang="en-US"/>
          </a:p>
        </p:txBody>
      </p:sp>
    </p:spTree>
    <p:extLst>
      <p:ext uri="{BB962C8B-B14F-4D97-AF65-F5344CB8AC3E}">
        <p14:creationId xmlns:p14="http://schemas.microsoft.com/office/powerpoint/2010/main" val="241625975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b="0" i="0" dirty="0">
                <a:solidFill>
                  <a:srgbClr val="111111"/>
                </a:solidFill>
                <a:effectLst/>
                <a:latin typeface="SourceSansPro"/>
              </a:rPr>
              <a:t>One of the most recent, high profile incidents was the Christchurch attacks – where much was played out on the internet</a:t>
            </a:r>
          </a:p>
          <a:p>
            <a:pPr algn="l"/>
            <a:endParaRPr lang="en-US" sz="1200" b="0" i="0" u="none" strike="noStrike" kern="1200" baseline="0" dirty="0">
              <a:solidFill>
                <a:srgbClr val="111111"/>
              </a:solidFill>
              <a:effectLst/>
              <a:latin typeface="SourceSansPro"/>
              <a:ea typeface="MS PGothic" pitchFamily="34" charset="-128"/>
              <a:cs typeface="ＭＳ Ｐゴシック" charset="0"/>
            </a:endParaRPr>
          </a:p>
          <a:p>
            <a:pPr algn="l"/>
            <a:r>
              <a:rPr lang="en-US" sz="1200" b="0" i="0" u="none" strike="noStrike" kern="1200" baseline="0" dirty="0">
                <a:solidFill>
                  <a:srgbClr val="111111"/>
                </a:solidFill>
                <a:effectLst/>
                <a:latin typeface="SourceSansPro"/>
                <a:ea typeface="MS PGothic" pitchFamily="34" charset="-128"/>
                <a:cs typeface="ＭＳ Ｐゴシック" charset="0"/>
              </a:rPr>
              <a:t>Whilst this was an effort to advertise the action, many terrorist organisations will use technology to hide &amp; encrypt their messages to their followers and militants</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91</a:t>
            </a:fld>
            <a:endParaRPr lang="en-US" altLang="en-US"/>
          </a:p>
        </p:txBody>
      </p:sp>
    </p:spTree>
    <p:extLst>
      <p:ext uri="{BB962C8B-B14F-4D97-AF65-F5344CB8AC3E}">
        <p14:creationId xmlns:p14="http://schemas.microsoft.com/office/powerpoint/2010/main" val="164008824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92</a:t>
            </a:fld>
            <a:endParaRPr lang="en-US" altLang="en-US"/>
          </a:p>
        </p:txBody>
      </p:sp>
    </p:spTree>
    <p:extLst>
      <p:ext uri="{BB962C8B-B14F-4D97-AF65-F5344CB8AC3E}">
        <p14:creationId xmlns:p14="http://schemas.microsoft.com/office/powerpoint/2010/main" val="362853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dirty="0">
                <a:solidFill>
                  <a:schemeClr val="tx1"/>
                </a:solidFill>
                <a:latin typeface="+mn-lt"/>
                <a:ea typeface="MS PGothic" pitchFamily="34" charset="-128"/>
                <a:cs typeface="ＭＳ Ｐゴシック" charset="0"/>
              </a:rPr>
              <a:t>* Come back to that in a future session</a:t>
            </a: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r>
              <a:rPr lang="en-GB" altLang="en-US" dirty="0"/>
              <a:t>As the use of the Internet arrives to every place and to every people in the world, crime increases and criminals discover new possible illegal activities. The crimes committed by means of the networks are the most transnational of all crimes.</a:t>
            </a:r>
            <a:endParaRPr lang="hr-HR" altLang="en-US" dirty="0"/>
          </a:p>
          <a:p>
            <a:r>
              <a:rPr lang="en-GB" altLang="en-US" dirty="0"/>
              <a:t> </a:t>
            </a:r>
            <a:endParaRPr lang="hr-HR" altLang="en-US" dirty="0"/>
          </a:p>
          <a:p>
            <a:r>
              <a:rPr lang="en-GB" altLang="en-US" dirty="0"/>
              <a:t>This nature raises particular difficulties to those who investigate these criminal activities: on the other side of the world, evidence can disappear if it is not preserved immediately and law enforcement agents must respect political borders. Besides, they need to follow legal proceedings and public channels to request international assistance in criminal investigations. </a:t>
            </a:r>
          </a:p>
          <a:p>
            <a:endParaRPr lang="en-US" altLang="en-US" dirty="0"/>
          </a:p>
          <a:p>
            <a:r>
              <a:rPr lang="en-US" altLang="en-US" dirty="0"/>
              <a:t>However, over the past years it became pristine clear that new forms of expedited and swift mutual legal assistance in criminal matters regarding cybercrime are a must.</a:t>
            </a:r>
            <a:endParaRPr lang="en-GB" altLang="en-US"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a:p>
            <a:pPr marL="171450" indent="-171450">
              <a:buFont typeface="Arial" panose="020B0604020202020204" pitchFamily="34" charset="0"/>
              <a:buChar cha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361107382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IOCTA 2019</a:t>
            </a:r>
          </a:p>
          <a:p>
            <a:pPr algn="l"/>
            <a:r>
              <a:rPr lang="en-US" sz="1800" b="0" i="0" u="none" strike="noStrike" baseline="0" dirty="0">
                <a:solidFill>
                  <a:srgbClr val="3B4E61"/>
                </a:solidFill>
                <a:latin typeface="RobotoMono-Regular"/>
              </a:rPr>
              <a:t>Cross-cutting crime factors are those which impact, facilitate or otherwise contribute to multiple crime areas but are not </a:t>
            </a:r>
            <a:r>
              <a:rPr lang="en-GB" sz="1800" b="0" i="0" u="none" strike="noStrike" baseline="0" dirty="0">
                <a:solidFill>
                  <a:srgbClr val="3B4E61"/>
                </a:solidFill>
                <a:latin typeface="RobotoMono-Regular"/>
              </a:rPr>
              <a:t>necessarily inherently criminal themselves</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93</a:t>
            </a:fld>
            <a:endParaRPr lang="en-US" altLang="en-US"/>
          </a:p>
        </p:txBody>
      </p:sp>
    </p:spTree>
    <p:extLst>
      <p:ext uri="{BB962C8B-B14F-4D97-AF65-F5344CB8AC3E}">
        <p14:creationId xmlns:p14="http://schemas.microsoft.com/office/powerpoint/2010/main" val="33610616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kern="1200" dirty="0">
                <a:solidFill>
                  <a:schemeClr val="tx1"/>
                </a:solidFill>
                <a:latin typeface="+mn-lt"/>
                <a:ea typeface="MS PGothic" pitchFamily="34" charset="-128"/>
                <a:cs typeface="ＭＳ Ｐゴシック" charset="0"/>
              </a:rPr>
              <a:t>Information from IOCTA 2019</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GB" sz="1800" b="0" i="0" u="none" strike="noStrike" baseline="0" dirty="0">
                <a:solidFill>
                  <a:srgbClr val="3D3D5F"/>
                </a:solidFill>
                <a:latin typeface="Roboto-Light"/>
              </a:rPr>
              <a:t>Perpetrators </a:t>
            </a:r>
            <a:r>
              <a:rPr lang="en-US" sz="1800" b="0" i="0" u="none" strike="noStrike" baseline="0" dirty="0">
                <a:solidFill>
                  <a:srgbClr val="3D3D5F"/>
                </a:solidFill>
                <a:latin typeface="Roboto-Light"/>
              </a:rPr>
              <a:t>primarily used phishing to gather </a:t>
            </a:r>
            <a:r>
              <a:rPr lang="en-GB" sz="1800" b="0" i="0" u="none" strike="noStrike" baseline="0" dirty="0">
                <a:solidFill>
                  <a:srgbClr val="3D3D5F"/>
                </a:solidFill>
                <a:latin typeface="Roboto-Light"/>
              </a:rPr>
              <a:t>personal banking credentials, </a:t>
            </a:r>
            <a:r>
              <a:rPr lang="en-US" sz="1800" b="0" i="0" u="none" strike="noStrike" baseline="0" dirty="0">
                <a:solidFill>
                  <a:srgbClr val="3D3D5F"/>
                </a:solidFill>
                <a:latin typeface="Roboto-Light"/>
              </a:rPr>
              <a:t>payment card data, or other login credentials. Criminals either sell such data on underground markets, or use it directly to commit fraud.</a:t>
            </a:r>
          </a:p>
          <a:p>
            <a:pPr algn="l"/>
            <a:endParaRPr lang="en-US" sz="1800" b="0" i="0" u="none" strike="noStrike" kern="1200" baseline="0" dirty="0">
              <a:solidFill>
                <a:srgbClr val="3D3D5F"/>
              </a:solidFill>
              <a:latin typeface="Roboto-Ligh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Money mules used to support all aspects of financial and cybercrime. Relates to </a:t>
            </a:r>
            <a:r>
              <a:rPr lang="en-US" sz="1200" b="0" i="0" u="none" strike="noStrike" kern="1200" baseline="0" dirty="0" err="1">
                <a:solidFill>
                  <a:schemeClr val="tx1"/>
                </a:solidFill>
                <a:latin typeface="+mn-lt"/>
                <a:ea typeface="MS PGothic" pitchFamily="34" charset="-128"/>
                <a:cs typeface="ＭＳ Ｐゴシック" charset="0"/>
              </a:rPr>
              <a:t>cybercime</a:t>
            </a:r>
            <a:r>
              <a:rPr lang="en-US" sz="1200" b="0" i="0" u="none" strike="noStrike" kern="1200" baseline="0" dirty="0">
                <a:solidFill>
                  <a:schemeClr val="tx1"/>
                </a:solidFill>
                <a:latin typeface="+mn-lt"/>
                <a:ea typeface="MS PGothic" pitchFamily="34" charset="-128"/>
                <a:cs typeface="ＭＳ Ｐゴシック" charset="0"/>
              </a:rPr>
              <a:t> &amp; non-cash payment fraud. People paid to move the illegal funds and ‘clean’ them into the normal currency systems</a:t>
            </a: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r>
              <a:rPr lang="en-US" sz="1200" b="0" i="0" u="none" strike="noStrike" kern="1200" baseline="0" dirty="0">
                <a:solidFill>
                  <a:schemeClr val="tx1"/>
                </a:solidFill>
                <a:latin typeface="+mn-lt"/>
                <a:ea typeface="MS PGothic" pitchFamily="34" charset="-128"/>
                <a:cs typeface="ＭＳ Ｐゴシック" charset="0"/>
              </a:rPr>
              <a:t>Cryptocurrency – mentioned previously in this section but included for completeness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94</a:t>
            </a:fld>
            <a:endParaRPr lang="en-US" altLang="en-US"/>
          </a:p>
        </p:txBody>
      </p:sp>
    </p:spTree>
    <p:extLst>
      <p:ext uri="{BB962C8B-B14F-4D97-AF65-F5344CB8AC3E}">
        <p14:creationId xmlns:p14="http://schemas.microsoft.com/office/powerpoint/2010/main" val="315286738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a:p>
        </p:txBody>
      </p:sp>
    </p:spTree>
    <p:extLst>
      <p:ext uri="{BB962C8B-B14F-4D97-AF65-F5344CB8AC3E}">
        <p14:creationId xmlns:p14="http://schemas.microsoft.com/office/powerpoint/2010/main" val="3377421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into the internet, we need to put a little perspective on what a network is &amp; what makes one up – which are important to allowing understanding of how the internet works</a:t>
            </a:r>
          </a:p>
          <a:p>
            <a:endParaRPr lang="en-GB" dirty="0"/>
          </a:p>
          <a:p>
            <a:r>
              <a:rPr lang="en-GB" dirty="0"/>
              <a:t>Trainer should open up this session with an open question to the delegates – spending a little time trying to get them to describe what they believe to be Cybercrime.</a:t>
            </a:r>
          </a:p>
          <a:p>
            <a:endParaRPr lang="en-GB" dirty="0"/>
          </a:p>
          <a:p>
            <a:r>
              <a:rPr lang="en-GB" dirty="0"/>
              <a:t>Could be done in open forum – or could be done in smaller groups. Idea is to get a layman’s definition of what it is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9ADFBB1-7B02-4717-AEA4-A0D2A92F606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71141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23853199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561174802"/>
      </p:ext>
    </p:extLst>
  </p:cSld>
  <p:clrMapOvr>
    <a:masterClrMapping/>
  </p:clrMapOvr>
  <p:hf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1509943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398487368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66237524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217695767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11/10/2020</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9451414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11/10/2020</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424880437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11/10/2020</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364174519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214897256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30222445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768194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886635286"/>
      </p:ext>
    </p:extLst>
  </p:cSld>
  <p:clrMapOvr>
    <a:masterClrMapping/>
  </p:clrMapOvr>
  <p:hf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3098109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xmlns=""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xmlns=""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xmlns=""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xmlns=""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xmlns=""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xmlns=""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xmlns=""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xmlns=""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xmlns=""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xmlns=""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xmlns=""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a16="http://schemas.microsoft.com/office/drawing/2014/main" xmlns=""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a16="http://schemas.microsoft.com/office/drawing/2014/main" xmlns=""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xmlns=""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xmlns=""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xmlns=""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xmlns=""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xmlns=""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xmlns=""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xmlns=""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xmlns=""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xmlns=""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xmlns=""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11/10/2020</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11/10/2020</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11/10/2020</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10/11/2020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11/10/2020</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11/10/2020</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10/11/2020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11/10/2020</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11/10/2020</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10/11/2020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11/10/2020</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11/10/2020</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29200498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604728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6603197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234134234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4713216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10/11/2020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739888814"/>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11/10/2020</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3253478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11/10/2020</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17563380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11/10/2020</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19356655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9963131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307047952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19321159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26505411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43920232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58754131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519155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10/11/2020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39618960"/>
      </p:ext>
    </p:extLst>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06641908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11/10/2020</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12493689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11/10/2020</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4053851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11/10/2020</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6242640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8915612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415089730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90234710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196862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84591378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2212609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966221551"/>
      </p:ext>
    </p:extLst>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8394990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76425687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11/10/2020</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56555543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11/10/2020</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5344532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11/10/2020</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7821028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404515773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374337367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51816510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9847672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34463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10/11/2020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7873902"/>
      </p:ext>
    </p:extLst>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a16="http://schemas.microsoft.com/office/drawing/2014/main" xmlns=""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278975827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82229026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60635406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11/10/2020</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111627747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11/10/2020</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427357937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11/10/2020</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363486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69853895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11/10/2020</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81075438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144758295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11/10/2020</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155041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6.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7.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8.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9.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10/11/2020</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a16="http://schemas.microsoft.com/office/drawing/2014/main" xmlns=""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xmlns=""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xmlns=""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a16="http://schemas.microsoft.com/office/drawing/2014/main" xmlns=""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11/10/2020</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11/10/2020</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11/10/2020</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11/10/2020</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373352549"/>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11/10/2020</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3776579094"/>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11/10/2020</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3066005737"/>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11/10/2020</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591395884"/>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11/10/2020</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420845633"/>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5.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5.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46.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6.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46.xml"/><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5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57.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9.xml"/></Relationships>
</file>

<file path=ppt/slides/_rels/slide31.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73.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73.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73.xml"/><Relationship Id="rId5" Type="http://schemas.openxmlformats.org/officeDocument/2006/relationships/hyperlink" Target="https://www.un.org/press/en/2000/20001204.ga9842.doc.html" TargetMode="External"/><Relationship Id="rId4" Type="http://schemas.openxmlformats.org/officeDocument/2006/relationships/image" Target="../media/image17.jpe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73.xml"/><Relationship Id="rId5" Type="http://schemas.openxmlformats.org/officeDocument/2006/relationships/hyperlink" Target="https://www.interpol.int/en/Crimes/Cybercrime" TargetMode="External"/><Relationship Id="rId4" Type="http://schemas.openxmlformats.org/officeDocument/2006/relationships/image" Target="../media/image18.jpe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73.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19.jpeg"/></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73.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73.xml"/><Relationship Id="rId5" Type="http://schemas.openxmlformats.org/officeDocument/2006/relationships/hyperlink" Target="http://www.eurojust.europa.eu/pages/home.aspx" TargetMode="Externa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73.xml"/><Relationship Id="rId5" Type="http://schemas.openxmlformats.org/officeDocument/2006/relationships/hyperlink" Target="https://www.ejn-crimjust.europa.eu/ejn/Ejn_Home/EN" TargetMode="Externa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6.xml"/><Relationship Id="rId1" Type="http://schemas.openxmlformats.org/officeDocument/2006/relationships/slideLayout" Target="../slideLayouts/slideLayout73.xml"/><Relationship Id="rId5" Type="http://schemas.openxmlformats.org/officeDocument/2006/relationships/hyperlink" Target="https://www.ejn-crimjust.europa.eu/ejn/Ejn_Home/EN" TargetMode="Externa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7.xml"/><Relationship Id="rId1" Type="http://schemas.openxmlformats.org/officeDocument/2006/relationships/slideLayout" Target="../slideLayouts/slideLayout73.xml"/><Relationship Id="rId5" Type="http://schemas.openxmlformats.org/officeDocument/2006/relationships/hyperlink" Target="https://www.coe.int/en/web/cybercrime/cybercrime-office-c-proc" TargetMode="External"/><Relationship Id="rId4" Type="http://schemas.openxmlformats.org/officeDocument/2006/relationships/image" Target="../media/image24.jpe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73.xml"/><Relationship Id="rId4" Type="http://schemas.openxmlformats.org/officeDocument/2006/relationships/image" Target="../media/image12.jpe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73.xml"/><Relationship Id="rId6" Type="http://schemas.openxmlformats.org/officeDocument/2006/relationships/hyperlink" Target="http://www.oas.org/juridico/english/cyber.htm" TargetMode="External"/><Relationship Id="rId5" Type="http://schemas.openxmlformats.org/officeDocument/2006/relationships/image" Target="../media/image26.png"/><Relationship Id="rId4" Type="http://schemas.openxmlformats.org/officeDocument/2006/relationships/image" Target="../media/image25.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73.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84.xml"/><Relationship Id="rId4" Type="http://schemas.openxmlformats.org/officeDocument/2006/relationships/image" Target="../media/image27.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84.xml"/><Relationship Id="rId6" Type="http://schemas.openxmlformats.org/officeDocument/2006/relationships/hyperlink" Target="http://www.combattingcybercrime.org/" TargetMode="External"/><Relationship Id="rId5" Type="http://schemas.openxmlformats.org/officeDocument/2006/relationships/image" Target="../media/image29.png"/><Relationship Id="rId4" Type="http://schemas.openxmlformats.org/officeDocument/2006/relationships/image" Target="../media/image28.jpeg"/></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3.xml"/><Relationship Id="rId1" Type="http://schemas.openxmlformats.org/officeDocument/2006/relationships/slideLayout" Target="../slideLayouts/slideLayout84.xml"/><Relationship Id="rId5" Type="http://schemas.openxmlformats.org/officeDocument/2006/relationships/hyperlink" Target="http://pilonsec.org/strategicplan/cybercrime-pilon" TargetMode="Externa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91.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10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101.xml"/><Relationship Id="rId4" Type="http://schemas.openxmlformats.org/officeDocument/2006/relationships/image" Target="../media/image31.jpe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10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101.xml"/><Relationship Id="rId4" Type="http://schemas.openxmlformats.org/officeDocument/2006/relationships/image" Target="../media/image35.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101.xml"/><Relationship Id="rId4" Type="http://schemas.openxmlformats.org/officeDocument/2006/relationships/image" Target="../media/image36.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9.png"/><Relationship Id="rId2" Type="http://schemas.openxmlformats.org/officeDocument/2006/relationships/notesSlide" Target="../notesSlides/notesSlide51.xml"/><Relationship Id="rId1" Type="http://schemas.openxmlformats.org/officeDocument/2006/relationships/slideLayout" Target="../slideLayouts/slideLayout10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101.xml"/><Relationship Id="rId4" Type="http://schemas.openxmlformats.org/officeDocument/2006/relationships/image" Target="../media/image40.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101.xml"/><Relationship Id="rId4" Type="http://schemas.openxmlformats.org/officeDocument/2006/relationships/image" Target="../media/image40.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101.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101.xml"/><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10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101.xml"/><Relationship Id="rId4" Type="http://schemas.openxmlformats.org/officeDocument/2006/relationships/image" Target="../media/image42.jpe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101.xml"/><Relationship Id="rId4" Type="http://schemas.openxmlformats.org/officeDocument/2006/relationships/image" Target="../media/image43.png"/></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101.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101.xml"/><Relationship Id="rId4" Type="http://schemas.openxmlformats.org/officeDocument/2006/relationships/image" Target="../media/image47.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101.xml"/><Relationship Id="rId4" Type="http://schemas.openxmlformats.org/officeDocument/2006/relationships/image" Target="../media/image48.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101.xml"/><Relationship Id="rId4" Type="http://schemas.openxmlformats.org/officeDocument/2006/relationships/image" Target="../media/image48.jpe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105.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10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101.xml"/><Relationship Id="rId4" Type="http://schemas.openxmlformats.org/officeDocument/2006/relationships/image" Target="../media/image49.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101.xml"/><Relationship Id="rId4" Type="http://schemas.openxmlformats.org/officeDocument/2006/relationships/image" Target="../media/image49.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101.xml"/><Relationship Id="rId4" Type="http://schemas.openxmlformats.org/officeDocument/2006/relationships/image" Target="../media/image49.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101.xml"/><Relationship Id="rId5" Type="http://schemas.openxmlformats.org/officeDocument/2006/relationships/image" Target="../media/image51.png"/><Relationship Id="rId4" Type="http://schemas.openxmlformats.org/officeDocument/2006/relationships/image" Target="../media/image50.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101.xml"/><Relationship Id="rId4" Type="http://schemas.openxmlformats.org/officeDocument/2006/relationships/image" Target="../media/image49.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101.xml"/><Relationship Id="rId4" Type="http://schemas.openxmlformats.org/officeDocument/2006/relationships/image" Target="../media/image49.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101.xml"/><Relationship Id="rId5" Type="http://schemas.openxmlformats.org/officeDocument/2006/relationships/image" Target="../media/image52.png"/><Relationship Id="rId4" Type="http://schemas.openxmlformats.org/officeDocument/2006/relationships/image" Target="../media/image49.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101.xml"/><Relationship Id="rId4" Type="http://schemas.openxmlformats.org/officeDocument/2006/relationships/image" Target="../media/image48.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102.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101.xml"/><Relationship Id="rId4" Type="http://schemas.openxmlformats.org/officeDocument/2006/relationships/image" Target="../media/image53.jpe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101.xml"/><Relationship Id="rId5" Type="http://schemas.openxmlformats.org/officeDocument/2006/relationships/image" Target="../media/image54.png"/><Relationship Id="rId4" Type="http://schemas.openxmlformats.org/officeDocument/2006/relationships/image" Target="../media/image53.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101.xml"/><Relationship Id="rId4" Type="http://schemas.openxmlformats.org/officeDocument/2006/relationships/image" Target="../media/image53.jpeg"/></Relationships>
</file>

<file path=ppt/slides/_rels/slide8.xml.rels><?xml version="1.0" encoding="UTF-8" standalone="yes"?>
<Relationships xmlns="http://schemas.openxmlformats.org/package/2006/relationships"><Relationship Id="rId3" Type="http://schemas.openxmlformats.org/officeDocument/2006/relationships/hyperlink" Target="https://www.forbes.com/sites/bernardmarr/2018/05/21/how-much-data-do-we-create-every-day-the-mind-blowing-stats-everyone-should-read/" TargetMode="External"/><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101.xml"/><Relationship Id="rId4" Type="http://schemas.openxmlformats.org/officeDocument/2006/relationships/image" Target="../media/image53.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7.png"/><Relationship Id="rId2" Type="http://schemas.openxmlformats.org/officeDocument/2006/relationships/notesSlide" Target="../notesSlides/notesSlide78.xml"/><Relationship Id="rId1" Type="http://schemas.openxmlformats.org/officeDocument/2006/relationships/slideLayout" Target="../slideLayouts/slideLayout10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3.jpe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101.xml"/><Relationship Id="rId4" Type="http://schemas.openxmlformats.org/officeDocument/2006/relationships/image" Target="../media/image53.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102.xml"/></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101.xml"/><Relationship Id="rId4" Type="http://schemas.openxmlformats.org/officeDocument/2006/relationships/image" Target="../media/image58.jpe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101.xml"/><Relationship Id="rId5" Type="http://schemas.openxmlformats.org/officeDocument/2006/relationships/image" Target="../media/image59.png"/><Relationship Id="rId4" Type="http://schemas.openxmlformats.org/officeDocument/2006/relationships/image" Target="../media/image58.jpe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101.xml"/><Relationship Id="rId5" Type="http://schemas.openxmlformats.org/officeDocument/2006/relationships/image" Target="../media/image60.png"/><Relationship Id="rId4" Type="http://schemas.openxmlformats.org/officeDocument/2006/relationships/image" Target="../media/image58.jpeg"/></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101.xml"/><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image" Target="../media/image58.jpe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5.jpeg"/><Relationship Id="rId2" Type="http://schemas.openxmlformats.org/officeDocument/2006/relationships/notesSlide" Target="../notesSlides/notesSlide85.xml"/><Relationship Id="rId1" Type="http://schemas.openxmlformats.org/officeDocument/2006/relationships/slideLayout" Target="../slideLayouts/slideLayout101.xml"/><Relationship Id="rId6" Type="http://schemas.openxmlformats.org/officeDocument/2006/relationships/image" Target="../media/image64.jpeg"/><Relationship Id="rId5" Type="http://schemas.openxmlformats.org/officeDocument/2006/relationships/image" Target="../media/image63.png"/><Relationship Id="rId4" Type="http://schemas.openxmlformats.org/officeDocument/2006/relationships/image" Target="../media/image58.jpe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10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101.xml"/><Relationship Id="rId4" Type="http://schemas.openxmlformats.org/officeDocument/2006/relationships/image" Target="../media/image66.jpe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101.xml"/><Relationship Id="rId5" Type="http://schemas.openxmlformats.org/officeDocument/2006/relationships/image" Target="../media/image68.png"/><Relationship Id="rId4" Type="http://schemas.openxmlformats.org/officeDocument/2006/relationships/image" Target="../media/image67.pn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101.xml"/><Relationship Id="rId4" Type="http://schemas.openxmlformats.org/officeDocument/2006/relationships/image" Target="../media/image69.png"/></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102.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101.xml"/><Relationship Id="rId4" Type="http://schemas.openxmlformats.org/officeDocument/2006/relationships/image" Target="../media/image66.jpe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10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a16="http://schemas.microsoft.com/office/drawing/2014/main" xmlns="" id="{DBB67D73-B6F5-4B2A-AAA2-032087A05B37}"/>
              </a:ext>
            </a:extLst>
          </p:cNvPr>
          <p:cNvSpPr>
            <a:spLocks noGrp="1"/>
          </p:cNvSpPr>
          <p:nvPr>
            <p:ph sz="quarter" idx="11"/>
          </p:nvPr>
        </p:nvSpPr>
        <p:spPr>
          <a:xfrm>
            <a:off x="448274" y="1251039"/>
            <a:ext cx="8255888" cy="724409"/>
          </a:xfrm>
        </p:spPr>
        <p:txBody>
          <a:bodyPr>
            <a:normAutofit/>
          </a:bodyPr>
          <a:lstStyle/>
          <a:p>
            <a:r>
              <a:rPr lang="en-US" altLang="en-US" sz="1900" dirty="0">
                <a:latin typeface="+mn-lt"/>
              </a:rPr>
              <a:t>Introductory Judicial Training Course on Cybercrime and Electronic Evidence</a:t>
            </a:r>
            <a:endParaRPr lang="en-GB" altLang="en-US" sz="1900" i="1" dirty="0">
              <a:latin typeface="+mn-lt"/>
            </a:endParaRPr>
          </a:p>
          <a:p>
            <a:endParaRPr lang="en-GB" dirty="0"/>
          </a:p>
        </p:txBody>
      </p:sp>
      <p:sp>
        <p:nvSpPr>
          <p:cNvPr id="31" name="Text Placeholder 30">
            <a:extLst>
              <a:ext uri="{FF2B5EF4-FFF2-40B4-BE49-F238E27FC236}">
                <a16:creationId xmlns:a16="http://schemas.microsoft.com/office/drawing/2014/main" xmlns="" id="{A3637711-684D-4890-8B1A-C347F5BBB59D}"/>
              </a:ext>
            </a:extLst>
          </p:cNvPr>
          <p:cNvSpPr>
            <a:spLocks noGrp="1"/>
          </p:cNvSpPr>
          <p:nvPr>
            <p:ph type="body" sz="quarter" idx="12"/>
          </p:nvPr>
        </p:nvSpPr>
        <p:spPr/>
        <p:txBody>
          <a:bodyPr>
            <a:normAutofit/>
          </a:bodyPr>
          <a:lstStyle/>
          <a:p>
            <a:pPr>
              <a:spcBef>
                <a:spcPct val="0"/>
              </a:spcBef>
            </a:pPr>
            <a:r>
              <a:rPr lang="en-GB" altLang="en-US" sz="3000" dirty="0">
                <a:latin typeface="+mn-lt"/>
              </a:rPr>
              <a:t>Session 1.5</a:t>
            </a:r>
          </a:p>
          <a:p>
            <a:pPr>
              <a:spcBef>
                <a:spcPct val="0"/>
              </a:spcBef>
            </a:pPr>
            <a:r>
              <a:rPr lang="en-GB" altLang="en-US" sz="3000" dirty="0">
                <a:latin typeface="+mn-lt"/>
              </a:rPr>
              <a:t>Cybercrime Basics</a:t>
            </a: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en-GB" altLang="en-US" sz="1600" dirty="0" err="1">
                <a:latin typeface="+mn-lt"/>
              </a:rPr>
              <a:t>Xxxxx</a:t>
            </a:r>
            <a:r>
              <a:rPr lang="en-GB" altLang="en-US" sz="1600" dirty="0">
                <a:latin typeface="+mn-lt"/>
              </a:rPr>
              <a:t> XXXXXXXX</a:t>
            </a:r>
          </a:p>
          <a:p>
            <a:pPr>
              <a:spcBef>
                <a:spcPct val="0"/>
              </a:spcBef>
            </a:pPr>
            <a:endParaRPr lang="en-GB" altLang="en-US" sz="1600" dirty="0">
              <a:latin typeface="+mn-lt"/>
            </a:endParaRPr>
          </a:p>
          <a:p>
            <a:pPr>
              <a:spcBef>
                <a:spcPct val="0"/>
              </a:spcBef>
            </a:pPr>
            <a:r>
              <a:rPr lang="en-GB" altLang="en-US" sz="1600" b="0" i="1" dirty="0">
                <a:latin typeface="+mn-lt"/>
              </a:rPr>
              <a:t>Council of Europe</a:t>
            </a:r>
          </a:p>
          <a:p>
            <a:pPr>
              <a:spcBef>
                <a:spcPct val="0"/>
              </a:spcBef>
            </a:pPr>
            <a:endParaRPr lang="en-GB" altLang="en-US" sz="1600" dirty="0">
              <a:solidFill>
                <a:srgbClr val="2F618F"/>
              </a:solidFill>
              <a:latin typeface="+mn-lt"/>
              <a:hlinkClick r:id="rId3"/>
            </a:endParaRPr>
          </a:p>
          <a:p>
            <a:pPr>
              <a:spcBef>
                <a:spcPct val="0"/>
              </a:spcBef>
            </a:pPr>
            <a:r>
              <a:rPr lang="en-GB" altLang="en-US" sz="1600" dirty="0">
                <a:solidFill>
                  <a:srgbClr val="2F618F"/>
                </a:solidFill>
                <a:latin typeface="+mn-lt"/>
              </a:rPr>
              <a:t>email</a:t>
            </a: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a16="http://schemas.microsoft.com/office/drawing/2014/main" xmlns="" id="{4E9FDC2C-93EC-4C8A-9ECF-4C1E10889CE9}"/>
              </a:ext>
            </a:extLst>
          </p:cNvPr>
          <p:cNvSpPr>
            <a:spLocks noGrp="1"/>
          </p:cNvSpPr>
          <p:nvPr>
            <p:ph type="body" sz="quarter" idx="13"/>
          </p:nvPr>
        </p:nvSpPr>
        <p:spPr/>
        <p:txBody>
          <a:bodyPr/>
          <a:lstStyle/>
          <a:p>
            <a:r>
              <a:rPr lang="en-GB" altLang="en-US" sz="1600" b="1" dirty="0">
                <a:latin typeface="+mn-lt"/>
              </a:rPr>
              <a:t>DD Month YYYY</a:t>
            </a:r>
          </a:p>
          <a:p>
            <a:endParaRPr lang="en-GB" dirty="0"/>
          </a:p>
        </p:txBody>
      </p:sp>
    </p:spTree>
    <p:extLst>
      <p:ext uri="{BB962C8B-B14F-4D97-AF65-F5344CB8AC3E}">
        <p14:creationId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The phenomena</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GB" altLang="sr-Latn-RS" dirty="0"/>
              <a:t>People generally think we are dealing with:</a:t>
            </a:r>
          </a:p>
          <a:p>
            <a:pPr eaLnBrk="1" hangingPunct="1"/>
            <a:r>
              <a:rPr lang="en-GB" altLang="sr-Latn-RS" dirty="0"/>
              <a:t>Hacking, viruses, worms, malware</a:t>
            </a:r>
          </a:p>
          <a:p>
            <a:pPr eaLnBrk="1" hangingPunct="1"/>
            <a:r>
              <a:rPr lang="en-GB" altLang="sr-Latn-RS" dirty="0"/>
              <a:t>DoS, DDoS</a:t>
            </a:r>
          </a:p>
          <a:p>
            <a:pPr marL="0" indent="0" eaLnBrk="1" hangingPunct="1">
              <a:buNone/>
            </a:pPr>
            <a:r>
              <a:rPr lang="pt-PT" altLang="sr-Latn-RS" dirty="0"/>
              <a:t>More &amp; more ‘profit oriented’ crime</a:t>
            </a:r>
          </a:p>
          <a:p>
            <a:pPr eaLnBrk="1" hangingPunct="1"/>
            <a:r>
              <a:rPr lang="pt-PT" altLang="sr-Latn-RS" dirty="0"/>
              <a:t>Business e-mail compromise *</a:t>
            </a:r>
          </a:p>
          <a:p>
            <a:pPr eaLnBrk="1" hangingPunct="1"/>
            <a:r>
              <a:rPr lang="pt-PT" altLang="sr-Latn-RS" dirty="0"/>
              <a:t>Ransomware *</a:t>
            </a:r>
          </a:p>
          <a:p>
            <a:pPr marL="0" indent="0" eaLnBrk="1" hangingPunct="1">
              <a:buNone/>
            </a:pPr>
            <a:r>
              <a:rPr lang="pt-PT" altLang="sr-Latn-RS" dirty="0"/>
              <a:t>Or utilising the network</a:t>
            </a:r>
          </a:p>
          <a:p>
            <a:pPr eaLnBrk="1" hangingPunct="1"/>
            <a:r>
              <a:rPr lang="pt-PT" altLang="sr-Latn-RS" dirty="0"/>
              <a:t>To comit or facilitate a crime</a:t>
            </a:r>
          </a:p>
        </p:txBody>
      </p:sp>
      <p:pic>
        <p:nvPicPr>
          <p:cNvPr id="13" name="Content Placeholder 10" descr="glowing-world-map-background-1280x960.jpg">
            <a:extLst>
              <a:ext uri="{FF2B5EF4-FFF2-40B4-BE49-F238E27FC236}">
                <a16:creationId xmlns:a16="http://schemas.microsoft.com/office/drawing/2014/main" xmlns=""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706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Challenges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040311"/>
          </a:xfrm>
        </p:spPr>
        <p:txBody>
          <a:bodyPr/>
          <a:lstStyle/>
          <a:p>
            <a:pPr marL="0" indent="0" algn="just" eaLnBrk="1" hangingPunct="1">
              <a:buNone/>
            </a:pPr>
            <a:r>
              <a:rPr lang="en-GB" altLang="sr-Latn-RS" b="1" dirty="0"/>
              <a:t>Cyber security </a:t>
            </a:r>
            <a:r>
              <a:rPr lang="en-GB" altLang="sr-Latn-RS" dirty="0"/>
              <a:t>– trying to stop the cyber criminal</a:t>
            </a:r>
          </a:p>
          <a:p>
            <a:pPr marL="0" indent="0" algn="just" eaLnBrk="1" hangingPunct="1">
              <a:buNone/>
            </a:pPr>
            <a:r>
              <a:rPr lang="en-GB" altLang="sr-Latn-RS" b="1" dirty="0"/>
              <a:t>Cyber warfare </a:t>
            </a:r>
            <a:r>
              <a:rPr lang="en-GB" altLang="sr-Latn-RS" dirty="0"/>
              <a:t>– international arms race is now more online than offline</a:t>
            </a:r>
          </a:p>
        </p:txBody>
      </p:sp>
      <p:pic>
        <p:nvPicPr>
          <p:cNvPr id="13" name="Content Placeholder 10" descr="glowing-world-map-background-1280x960.jpg">
            <a:extLst>
              <a:ext uri="{FF2B5EF4-FFF2-40B4-BE49-F238E27FC236}">
                <a16:creationId xmlns:a16="http://schemas.microsoft.com/office/drawing/2014/main" xmlns=""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a16="http://schemas.microsoft.com/office/drawing/2014/main" xmlns="" id="{B64D8914-222E-486F-9670-4F9C5B04919D}"/>
              </a:ext>
            </a:extLst>
          </p:cNvPr>
          <p:cNvSpPr txBox="1">
            <a:spLocks/>
          </p:cNvSpPr>
          <p:nvPr/>
        </p:nvSpPr>
        <p:spPr bwMode="auto">
          <a:xfrm>
            <a:off x="-151144" y="3284984"/>
            <a:ext cx="5803264"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buFont typeface="Wingdings" panose="05000000000000000000" pitchFamily="2" charset="2"/>
              <a:buChar char="Ø"/>
            </a:pPr>
            <a:r>
              <a:rPr lang="en-GB" sz="3200" dirty="0"/>
              <a:t>Cyber Warfare is the use of technology to attack a nation, causing harm that is comparable to actual warfare</a:t>
            </a:r>
          </a:p>
          <a:p>
            <a:pPr lvl="1" algn="r" eaLnBrk="1" hangingPunct="1"/>
            <a:r>
              <a:rPr lang="en-GB" altLang="sr-Latn-RS" sz="1400" dirty="0"/>
              <a:t>Wikipedia</a:t>
            </a:r>
            <a:endParaRPr lang="pt-PT" altLang="sr-Latn-RS" sz="1400" dirty="0"/>
          </a:p>
        </p:txBody>
      </p:sp>
    </p:spTree>
    <p:extLst>
      <p:ext uri="{BB962C8B-B14F-4D97-AF65-F5344CB8AC3E}">
        <p14:creationId xmlns:p14="http://schemas.microsoft.com/office/powerpoint/2010/main" val="422376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fld id="{49C04F3A-82BD-4011-AADB-1F79FD7DF4BC}" type="slidenum">
              <a:rPr lang="en-GB" smtClean="0"/>
              <a:pPr/>
              <a:t>12</a:t>
            </a:fld>
            <a:endParaRPr lang="en-GB" dirty="0"/>
          </a:p>
        </p:txBody>
      </p:sp>
    </p:spTree>
    <p:extLst>
      <p:ext uri="{BB962C8B-B14F-4D97-AF65-F5344CB8AC3E}">
        <p14:creationId xmlns:p14="http://schemas.microsoft.com/office/powerpoint/2010/main" val="13348152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t>What is cybercrime?</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en-GB" dirty="0"/>
              <a:t>Cybercrime Basics</a:t>
            </a:r>
          </a:p>
        </p:txBody>
      </p:sp>
      <p:sp>
        <p:nvSpPr>
          <p:cNvPr id="4" name="Rectangle 3">
            <a:extLst>
              <a:ext uri="{FF2B5EF4-FFF2-40B4-BE49-F238E27FC236}">
                <a16:creationId xmlns:a16="http://schemas.microsoft.com/office/drawing/2014/main" xmlns=""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5" name="Rectangle 4">
            <a:extLst>
              <a:ext uri="{FF2B5EF4-FFF2-40B4-BE49-F238E27FC236}">
                <a16:creationId xmlns:a16="http://schemas.microsoft.com/office/drawing/2014/main" xmlns=""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6" name="TextBox 7">
            <a:extLst>
              <a:ext uri="{FF2B5EF4-FFF2-40B4-BE49-F238E27FC236}">
                <a16:creationId xmlns:a16="http://schemas.microsoft.com/office/drawing/2014/main" xmlns=""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Section 2</a:t>
            </a:r>
            <a:endParaRPr lang="en-GB" sz="2000" dirty="0">
              <a:solidFill>
                <a:prstClr val="white"/>
              </a:solidFill>
              <a:latin typeface="Verdana" charset="0"/>
              <a:cs typeface="Verdana" charset="0"/>
            </a:endParaRPr>
          </a:p>
        </p:txBody>
      </p:sp>
      <p:pic>
        <p:nvPicPr>
          <p:cNvPr id="7" name="Picture 4">
            <a:extLst>
              <a:ext uri="{FF2B5EF4-FFF2-40B4-BE49-F238E27FC236}">
                <a16:creationId xmlns:a16="http://schemas.microsoft.com/office/drawing/2014/main" xmlns=""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4528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What is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en-GB" altLang="sr-Latn-RS" b="1" dirty="0"/>
              <a:t>There are many terms used when talking about cybercrime:</a:t>
            </a:r>
          </a:p>
          <a:p>
            <a:pPr eaLnBrk="1" hangingPunct="1"/>
            <a:r>
              <a:rPr lang="en-GB" altLang="sr-Latn-RS" dirty="0"/>
              <a:t>Computer crime, cyber crime, high-tech crime, Internet crime, IT crime, technology crime</a:t>
            </a:r>
          </a:p>
          <a:p>
            <a:pPr lvl="1" eaLnBrk="1" hangingPunct="1"/>
            <a:r>
              <a:rPr lang="en-GB" altLang="sr-Latn-RS" dirty="0"/>
              <a:t>all used interchangeably</a:t>
            </a:r>
          </a:p>
          <a:p>
            <a:pPr lvl="1" eaLnBrk="1" hangingPunct="1"/>
            <a:r>
              <a:rPr lang="en-GB" altLang="sr-Latn-RS" dirty="0"/>
              <a:t>confusing &amp; misleading!</a:t>
            </a:r>
          </a:p>
          <a:p>
            <a:pPr eaLnBrk="1" hangingPunct="1"/>
            <a:r>
              <a:rPr lang="en-GB" altLang="sr-Latn-RS" dirty="0"/>
              <a:t>So perhaps we can break it down into sections ….</a:t>
            </a:r>
          </a:p>
        </p:txBody>
      </p:sp>
      <p:pic>
        <p:nvPicPr>
          <p:cNvPr id="2050" name="Picture 2" descr="Sony makes cybercrime even more dangerous | Computerworld">
            <a:extLst>
              <a:ext uri="{FF2B5EF4-FFF2-40B4-BE49-F238E27FC236}">
                <a16:creationId xmlns:a16="http://schemas.microsoft.com/office/drawing/2014/main" xmlns="" id="{EDF87724-40F1-4997-8B09-DA2B144653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031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What is cybercrime?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026448"/>
            <a:ext cx="8892480" cy="5535389"/>
          </a:xfrm>
        </p:spPr>
        <p:txBody>
          <a:bodyPr/>
          <a:lstStyle/>
          <a:p>
            <a:pPr eaLnBrk="1" hangingPunct="1"/>
            <a:r>
              <a:rPr lang="en-GB" altLang="sr-Latn-RS" sz="2800" b="1" dirty="0">
                <a:solidFill>
                  <a:schemeClr val="accent1">
                    <a:lumMod val="50000"/>
                  </a:schemeClr>
                </a:solidFill>
              </a:rPr>
              <a:t>Technology as a victim of crime </a:t>
            </a:r>
          </a:p>
          <a:p>
            <a:pPr lvl="1" eaLnBrk="1" hangingPunct="1">
              <a:buFont typeface="Wingdings" panose="05000000000000000000" pitchFamily="2" charset="2"/>
              <a:buChar char="Ø"/>
            </a:pPr>
            <a:r>
              <a:rPr lang="en-GB" altLang="sr-Latn-RS" sz="2400" dirty="0"/>
              <a:t>a ‘true’ computer crime hacking, DDoS, virus, malware</a:t>
            </a:r>
          </a:p>
          <a:p>
            <a:pPr eaLnBrk="1" hangingPunct="1"/>
            <a:r>
              <a:rPr lang="en-GB" altLang="sr-Latn-RS" sz="2800" b="1" dirty="0">
                <a:solidFill>
                  <a:schemeClr val="accent1">
                    <a:lumMod val="50000"/>
                  </a:schemeClr>
                </a:solidFill>
              </a:rPr>
              <a:t>Technology as an aid to crime</a:t>
            </a:r>
          </a:p>
          <a:p>
            <a:pPr lvl="1" eaLnBrk="1" hangingPunct="1">
              <a:buFont typeface="Wingdings" panose="05000000000000000000" pitchFamily="2" charset="2"/>
              <a:buChar char="Ø"/>
            </a:pPr>
            <a:r>
              <a:rPr lang="en-GB" altLang="sr-Latn-RS" sz="2400" dirty="0"/>
              <a:t>assist the commission of ‘traditional’ crime such as forgery, threats, blackmail, indecent images</a:t>
            </a:r>
          </a:p>
          <a:p>
            <a:pPr eaLnBrk="1" hangingPunct="1"/>
            <a:r>
              <a:rPr lang="en-GB" altLang="sr-Latn-RS" sz="2800" b="1" dirty="0">
                <a:solidFill>
                  <a:schemeClr val="accent1">
                    <a:lumMod val="50000"/>
                  </a:schemeClr>
                </a:solidFill>
              </a:rPr>
              <a:t>Technology as a communication tool in crime</a:t>
            </a:r>
          </a:p>
          <a:p>
            <a:pPr lvl="1" eaLnBrk="1" hangingPunct="1">
              <a:buFont typeface="Wingdings" panose="05000000000000000000" pitchFamily="2" charset="2"/>
              <a:buChar char="Ø"/>
            </a:pPr>
            <a:r>
              <a:rPr lang="en-GB" altLang="sr-Latn-RS" sz="2400" dirty="0"/>
              <a:t>criminals communicate to reduce chance of detection, including encryption</a:t>
            </a:r>
          </a:p>
          <a:p>
            <a:pPr eaLnBrk="1" hangingPunct="1"/>
            <a:r>
              <a:rPr lang="en-GB" altLang="sr-Latn-RS" sz="2800" b="1" dirty="0">
                <a:solidFill>
                  <a:schemeClr val="accent1">
                    <a:lumMod val="50000"/>
                  </a:schemeClr>
                </a:solidFill>
              </a:rPr>
              <a:t>Technology as a storage medium for criminality</a:t>
            </a:r>
          </a:p>
          <a:p>
            <a:pPr lvl="1" eaLnBrk="1" hangingPunct="1">
              <a:buFont typeface="Wingdings" panose="05000000000000000000" pitchFamily="2" charset="2"/>
              <a:buChar char="Ø"/>
            </a:pPr>
            <a:r>
              <a:rPr lang="en-GB" altLang="sr-Latn-RS" sz="2400" dirty="0"/>
              <a:t>Intentional/unintentional storage of data useful to investigation</a:t>
            </a:r>
          </a:p>
          <a:p>
            <a:pPr eaLnBrk="1" hangingPunct="1"/>
            <a:r>
              <a:rPr lang="en-GB" altLang="sr-Latn-RS" sz="2800" b="1" dirty="0">
                <a:solidFill>
                  <a:schemeClr val="accent1">
                    <a:lumMod val="50000"/>
                  </a:schemeClr>
                </a:solidFill>
              </a:rPr>
              <a:t>Technology as a witness to a crime</a:t>
            </a:r>
          </a:p>
          <a:p>
            <a:pPr lvl="1" eaLnBrk="1" hangingPunct="1">
              <a:buFont typeface="Wingdings" panose="05000000000000000000" pitchFamily="2" charset="2"/>
              <a:buChar char="Ø"/>
            </a:pPr>
            <a:r>
              <a:rPr lang="en-GB" altLang="sr-Latn-RS" sz="2400" dirty="0"/>
              <a:t>Evidence to support/negate other evidence, such as an alibi</a:t>
            </a:r>
          </a:p>
        </p:txBody>
      </p:sp>
    </p:spTree>
    <p:extLst>
      <p:ext uri="{BB962C8B-B14F-4D97-AF65-F5344CB8AC3E}">
        <p14:creationId xmlns:p14="http://schemas.microsoft.com/office/powerpoint/2010/main" val="1238483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Police &amp; prosecution life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lgn="just" eaLnBrk="1" hangingPunct="1">
              <a:buNone/>
            </a:pPr>
            <a:r>
              <a:rPr lang="en-GB" altLang="sr-Latn-RS" dirty="0"/>
              <a:t>There are now specific units/groups to deal with internet &amp; computer type of crimes:</a:t>
            </a:r>
          </a:p>
          <a:p>
            <a:pPr lvl="1" eaLnBrk="1" hangingPunct="1"/>
            <a:r>
              <a:rPr lang="en-GB" altLang="sr-Latn-RS" dirty="0"/>
              <a:t>High Tech Crime Unit</a:t>
            </a:r>
          </a:p>
          <a:p>
            <a:pPr lvl="1" eaLnBrk="1" hangingPunct="1"/>
            <a:r>
              <a:rPr lang="en-GB" altLang="sr-Latn-RS" dirty="0"/>
              <a:t>Cybercrime Unit</a:t>
            </a:r>
          </a:p>
          <a:p>
            <a:pPr lvl="1" eaLnBrk="1" hangingPunct="1"/>
            <a:r>
              <a:rPr lang="en-GB" altLang="sr-Latn-RS" dirty="0"/>
              <a:t>Computer Forensic Unit</a:t>
            </a:r>
          </a:p>
          <a:p>
            <a:pPr lvl="1" eaLnBrk="1" hangingPunct="1"/>
            <a:r>
              <a:rPr lang="en-GB" altLang="sr-Latn-RS" dirty="0"/>
              <a:t>Online Paedophile Investigation</a:t>
            </a:r>
          </a:p>
          <a:p>
            <a:pPr lvl="1" eaLnBrk="1" hangingPunct="1"/>
            <a:r>
              <a:rPr lang="en-GB" altLang="sr-Latn-RS" dirty="0"/>
              <a:t>Open Source Investigations</a:t>
            </a:r>
          </a:p>
          <a:p>
            <a:pPr lvl="1" eaLnBrk="1" hangingPunct="1"/>
            <a:r>
              <a:rPr lang="en-GB" altLang="sr-Latn-RS" dirty="0"/>
              <a:t>Online Undercover Operations</a:t>
            </a:r>
          </a:p>
          <a:p>
            <a:pPr marL="0" indent="0" eaLnBrk="1" hangingPunct="1">
              <a:buNone/>
            </a:pPr>
            <a:r>
              <a:rPr lang="en-GB" altLang="sr-Latn-RS" dirty="0"/>
              <a:t>Your country will have its own!</a:t>
            </a:r>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xmlns="" id="{F0CF4CD7-7887-4629-BEA0-732969AEDE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455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So finally on a definition …</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lgn="just">
              <a:buNone/>
            </a:pPr>
            <a:r>
              <a:rPr lang="en-GB" altLang="sr-Latn-RS" b="1" dirty="0">
                <a:solidFill>
                  <a:srgbClr val="0070C0"/>
                </a:solidFill>
              </a:rPr>
              <a:t>Cyber-dependant crime </a:t>
            </a:r>
            <a:r>
              <a:rPr lang="en-GB" altLang="sr-Latn-RS" dirty="0"/>
              <a:t>- </a:t>
            </a:r>
            <a:r>
              <a:rPr lang="en-US" sz="2800" dirty="0"/>
              <a:t>any crime that can only be committed using computers, computer networks or other forms </a:t>
            </a:r>
            <a:r>
              <a:rPr lang="en-GB" sz="2800" dirty="0"/>
              <a:t>of information communication technology </a:t>
            </a:r>
            <a:r>
              <a:rPr lang="en-US" sz="2800" dirty="0"/>
              <a:t>(ICT)</a:t>
            </a:r>
          </a:p>
          <a:p>
            <a:pPr marL="0" indent="0" algn="ctr">
              <a:buNone/>
            </a:pPr>
            <a:r>
              <a:rPr lang="en-US" sz="1600" dirty="0"/>
              <a:t>                                                     ‘Cyber crime: A review of the evidence (McGuire &amp; Dowling) 2013’</a:t>
            </a:r>
          </a:p>
          <a:p>
            <a:pPr lvl="1"/>
            <a:endParaRPr lang="en-US" sz="2400" dirty="0"/>
          </a:p>
          <a:p>
            <a:pPr lvl="1">
              <a:buFont typeface="Wingdings" panose="05000000000000000000" pitchFamily="2" charset="2"/>
              <a:buChar char="Ø"/>
            </a:pPr>
            <a:r>
              <a:rPr lang="en-US" sz="2400" dirty="0"/>
              <a:t>Such crimes are typically directed at computers, networks or other ICT resources.</a:t>
            </a:r>
          </a:p>
          <a:p>
            <a:pPr lvl="1">
              <a:buFont typeface="Wingdings" panose="05000000000000000000" pitchFamily="2" charset="2"/>
              <a:buChar char="Ø"/>
            </a:pPr>
            <a:r>
              <a:rPr lang="en-US" sz="2400" dirty="0"/>
              <a:t>In essence, without the internet criminals could not commit these crimes</a:t>
            </a:r>
            <a:endParaRPr lang="en-GB" altLang="sr-Latn-RS" sz="2400"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a16="http://schemas.microsoft.com/office/drawing/2014/main" xmlns="" id="{56E2FF29-3D95-482D-A98F-140C533992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9239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Knowledge check</a:t>
            </a:r>
            <a:endParaRPr lang="en-GB" sz="2000" dirty="0">
              <a:solidFill>
                <a:schemeClr val="bg1"/>
              </a:solidFill>
              <a:latin typeface="Verdana" charset="0"/>
              <a:cs typeface="Verdana" charset="0"/>
            </a:endParaRPr>
          </a:p>
        </p:txBody>
      </p:sp>
      <p:pic>
        <p:nvPicPr>
          <p:cNvPr id="8" name="Picture 4">
            <a:extLst>
              <a:ext uri="{FF2B5EF4-FFF2-40B4-BE49-F238E27FC236}">
                <a16:creationId xmlns:a16="http://schemas.microsoft.com/office/drawing/2014/main" xmlns=""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10">
            <a:extLst>
              <a:ext uri="{FF2B5EF4-FFF2-40B4-BE49-F238E27FC236}">
                <a16:creationId xmlns:a16="http://schemas.microsoft.com/office/drawing/2014/main" xmlns=""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Which of the following could be included in a description of cybercrime?</a:t>
            </a:r>
          </a:p>
        </p:txBody>
      </p:sp>
      <p:sp>
        <p:nvSpPr>
          <p:cNvPr id="12" name="TextBox 11">
            <a:extLst>
              <a:ext uri="{FF2B5EF4-FFF2-40B4-BE49-F238E27FC236}">
                <a16:creationId xmlns:a16="http://schemas.microsoft.com/office/drawing/2014/main" xmlns="" id="{E75702A7-7EF5-41B1-83AA-F3F0AACE8FD2}"/>
              </a:ext>
            </a:extLst>
          </p:cNvPr>
          <p:cNvSpPr txBox="1"/>
          <p:nvPr/>
        </p:nvSpPr>
        <p:spPr>
          <a:xfrm>
            <a:off x="588962" y="4141574"/>
            <a:ext cx="8030032" cy="1938992"/>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D</a:t>
            </a:r>
          </a:p>
          <a:p>
            <a:pPr algn="ctr"/>
            <a:endParaRPr lang="en-GB" sz="2400" dirty="0">
              <a:solidFill>
                <a:schemeClr val="bg1"/>
              </a:solidFill>
              <a:latin typeface="+mj-lt"/>
            </a:endParaRPr>
          </a:p>
          <a:p>
            <a:pPr algn="ctr"/>
            <a:r>
              <a:rPr lang="en-US" sz="2400" dirty="0">
                <a:solidFill>
                  <a:schemeClr val="bg1"/>
                </a:solidFill>
                <a:latin typeface="+mj-lt"/>
              </a:rPr>
              <a:t>Although it is difficult to find a true definition of cybercrime, all of the descriptions could be used as part of cybercrime – along with perhaps being an aid to a crime or a witness to one.</a:t>
            </a:r>
            <a:endParaRPr lang="en-GB" sz="2400" dirty="0">
              <a:solidFill>
                <a:schemeClr val="bg1"/>
              </a:solidFill>
              <a:latin typeface="+mj-lt"/>
            </a:endParaRPr>
          </a:p>
        </p:txBody>
      </p:sp>
      <p:sp>
        <p:nvSpPr>
          <p:cNvPr id="13" name="TextBox 12">
            <a:extLst>
              <a:ext uri="{FF2B5EF4-FFF2-40B4-BE49-F238E27FC236}">
                <a16:creationId xmlns:a16="http://schemas.microsoft.com/office/drawing/2014/main" xmlns=""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371600" lvl="2" indent="-457200">
              <a:buAutoNum type="alphaUcPeriod"/>
            </a:pPr>
            <a:r>
              <a:rPr lang="en-GB" sz="2400" dirty="0">
                <a:solidFill>
                  <a:schemeClr val="bg1"/>
                </a:solidFill>
                <a:latin typeface="+mj-lt"/>
              </a:rPr>
              <a:t>Where technology holds data relating to crime</a:t>
            </a:r>
          </a:p>
          <a:p>
            <a:pPr marL="1371600" lvl="2" indent="-457200">
              <a:buAutoNum type="alphaUcPeriod"/>
            </a:pPr>
            <a:r>
              <a:rPr lang="en-GB" sz="2400" dirty="0">
                <a:solidFill>
                  <a:schemeClr val="bg1"/>
                </a:solidFill>
                <a:latin typeface="+mj-lt"/>
              </a:rPr>
              <a:t>Where email communication is used in crime</a:t>
            </a:r>
          </a:p>
          <a:p>
            <a:pPr marL="1371600" lvl="2" indent="-457200">
              <a:buAutoNum type="alphaUcPeriod"/>
            </a:pPr>
            <a:r>
              <a:rPr lang="en-GB" sz="2400" dirty="0">
                <a:solidFill>
                  <a:schemeClr val="bg1"/>
                </a:solidFill>
                <a:latin typeface="+mj-lt"/>
              </a:rPr>
              <a:t>Where a computer is attacked by another computer</a:t>
            </a:r>
          </a:p>
          <a:p>
            <a:pPr marL="1371600" lvl="2" indent="-457200">
              <a:buAutoNum type="alphaUcPeriod"/>
            </a:pPr>
            <a:r>
              <a:rPr lang="en-GB" sz="2400" dirty="0">
                <a:solidFill>
                  <a:schemeClr val="bg1"/>
                </a:solidFill>
                <a:latin typeface="+mj-lt"/>
              </a:rPr>
              <a:t>All of the above</a:t>
            </a:r>
          </a:p>
        </p:txBody>
      </p:sp>
    </p:spTree>
    <p:extLst>
      <p:ext uri="{BB962C8B-B14F-4D97-AF65-F5344CB8AC3E}">
        <p14:creationId xmlns:p14="http://schemas.microsoft.com/office/powerpoint/2010/main" val="135577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19</a:t>
            </a:fld>
            <a:endParaRPr lang="en-GB" dirty="0">
              <a:solidFill>
                <a:prstClr val="black">
                  <a:tint val="75000"/>
                </a:prstClr>
              </a:solidFill>
            </a:endParaRPr>
          </a:p>
        </p:txBody>
      </p:sp>
    </p:spTree>
    <p:extLst>
      <p:ext uri="{BB962C8B-B14F-4D97-AF65-F5344CB8AC3E}">
        <p14:creationId xmlns:p14="http://schemas.microsoft.com/office/powerpoint/2010/main" val="2402165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3CE3C051-7F78-4EAF-8CA3-B9689E461A1C}"/>
              </a:ext>
            </a:extLst>
          </p:cNvPr>
          <p:cNvSpPr>
            <a:spLocks noGrp="1"/>
          </p:cNvSpPr>
          <p:nvPr>
            <p:ph idx="1"/>
          </p:nvPr>
        </p:nvSpPr>
        <p:spPr/>
        <p:txBody>
          <a:bodyPr/>
          <a:lstStyle/>
          <a:p>
            <a:pPr marL="514350" indent="-514350">
              <a:lnSpc>
                <a:spcPct val="150000"/>
              </a:lnSpc>
              <a:buFont typeface="+mj-lt"/>
              <a:buAutoNum type="arabicPeriod"/>
            </a:pPr>
            <a:r>
              <a:rPr lang="en-GB" dirty="0">
                <a:ea typeface="Verdana" panose="020B0604030504040204" pitchFamily="34" charset="0"/>
              </a:rPr>
              <a:t>The ‘Information Society’</a:t>
            </a:r>
          </a:p>
          <a:p>
            <a:pPr marL="514350" indent="-514350">
              <a:lnSpc>
                <a:spcPct val="150000"/>
              </a:lnSpc>
              <a:buFont typeface="+mj-lt"/>
              <a:buAutoNum type="arabicPeriod"/>
            </a:pPr>
            <a:r>
              <a:rPr lang="en-GB" dirty="0">
                <a:ea typeface="Verdana" panose="020B0604030504040204" pitchFamily="34" charset="0"/>
              </a:rPr>
              <a:t>What is Cybercrime?</a:t>
            </a:r>
          </a:p>
          <a:p>
            <a:pPr marL="514350" indent="-514350">
              <a:lnSpc>
                <a:spcPct val="150000"/>
              </a:lnSpc>
              <a:buFont typeface="+mj-lt"/>
              <a:buAutoNum type="arabicPeriod"/>
            </a:pPr>
            <a:r>
              <a:rPr lang="en-GB" dirty="0">
                <a:ea typeface="Verdana" panose="020B0604030504040204" pitchFamily="34" charset="0"/>
              </a:rPr>
              <a:t>The Budapest Convention</a:t>
            </a:r>
          </a:p>
          <a:p>
            <a:pPr marL="514350" indent="-514350">
              <a:lnSpc>
                <a:spcPct val="150000"/>
              </a:lnSpc>
              <a:buFont typeface="+mj-lt"/>
              <a:buAutoNum type="arabicPeriod"/>
            </a:pPr>
            <a:r>
              <a:rPr lang="en-GB" dirty="0">
                <a:ea typeface="Verdana" panose="020B0604030504040204" pitchFamily="34" charset="0"/>
              </a:rPr>
              <a:t>International organisations for Cybercrime</a:t>
            </a:r>
          </a:p>
          <a:p>
            <a:pPr marL="514350" indent="-514350">
              <a:lnSpc>
                <a:spcPct val="150000"/>
              </a:lnSpc>
              <a:buFont typeface="+mj-lt"/>
              <a:buAutoNum type="arabicPeriod"/>
            </a:pPr>
            <a:r>
              <a:rPr lang="en-GB" dirty="0">
                <a:ea typeface="Verdana" panose="020B0604030504040204" pitchFamily="34" charset="0"/>
              </a:rPr>
              <a:t>Cybercrime &amp; case studies</a:t>
            </a:r>
          </a:p>
          <a:p>
            <a:pPr marL="0" indent="0">
              <a:buNone/>
            </a:pPr>
            <a:endParaRPr lang="en-GB" dirty="0"/>
          </a:p>
        </p:txBody>
      </p:sp>
      <p:sp>
        <p:nvSpPr>
          <p:cNvPr id="3" name="Slide Number Placeholder 2">
            <a:extLst>
              <a:ext uri="{FF2B5EF4-FFF2-40B4-BE49-F238E27FC236}">
                <a16:creationId xmlns:a16="http://schemas.microsoft.com/office/drawing/2014/main" xmlns=""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dirty="0"/>
          </a:p>
        </p:txBody>
      </p:sp>
      <p:sp>
        <p:nvSpPr>
          <p:cNvPr id="4" name="Text Placeholder 3">
            <a:extLst>
              <a:ext uri="{FF2B5EF4-FFF2-40B4-BE49-F238E27FC236}">
                <a16:creationId xmlns:a16="http://schemas.microsoft.com/office/drawing/2014/main" xmlns="" id="{B9B1F5F5-B558-4D71-96FB-A9C9C54C9C78}"/>
              </a:ext>
            </a:extLst>
          </p:cNvPr>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Session contents</a:t>
            </a:r>
            <a:endParaRPr lang="en-GB" sz="2000" dirty="0">
              <a:latin typeface="Verdana" charset="0"/>
              <a:cs typeface="Verdana" charset="0"/>
            </a:endParaRPr>
          </a:p>
          <a:p>
            <a:endParaRPr lang="en-GB" dirty="0"/>
          </a:p>
        </p:txBody>
      </p:sp>
    </p:spTree>
    <p:extLst>
      <p:ext uri="{BB962C8B-B14F-4D97-AF65-F5344CB8AC3E}">
        <p14:creationId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latin typeface="+mn-lt"/>
              </a:rPr>
              <a:t>THE Budapest convention</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en-GB" dirty="0"/>
              <a:t>Cybercrime Basics</a:t>
            </a:r>
          </a:p>
        </p:txBody>
      </p:sp>
      <p:sp>
        <p:nvSpPr>
          <p:cNvPr id="4" name="Rectangle 3">
            <a:extLst>
              <a:ext uri="{FF2B5EF4-FFF2-40B4-BE49-F238E27FC236}">
                <a16:creationId xmlns:a16="http://schemas.microsoft.com/office/drawing/2014/main" xmlns=""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5" name="Rectangle 4">
            <a:extLst>
              <a:ext uri="{FF2B5EF4-FFF2-40B4-BE49-F238E27FC236}">
                <a16:creationId xmlns:a16="http://schemas.microsoft.com/office/drawing/2014/main" xmlns=""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6" name="TextBox 7">
            <a:extLst>
              <a:ext uri="{FF2B5EF4-FFF2-40B4-BE49-F238E27FC236}">
                <a16:creationId xmlns:a16="http://schemas.microsoft.com/office/drawing/2014/main" xmlns=""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Section 3</a:t>
            </a:r>
            <a:endParaRPr lang="en-GB" sz="2000" dirty="0">
              <a:solidFill>
                <a:prstClr val="white"/>
              </a:solidFill>
              <a:latin typeface="Verdana" charset="0"/>
              <a:cs typeface="Verdana" charset="0"/>
            </a:endParaRPr>
          </a:p>
        </p:txBody>
      </p:sp>
      <p:pic>
        <p:nvPicPr>
          <p:cNvPr id="7" name="Picture 4">
            <a:extLst>
              <a:ext uri="{FF2B5EF4-FFF2-40B4-BE49-F238E27FC236}">
                <a16:creationId xmlns:a16="http://schemas.microsoft.com/office/drawing/2014/main" xmlns=""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16935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27"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The Council of Europe approach</a:t>
            </a:r>
            <a:endParaRPr lang="en-GB" sz="2000" dirty="0">
              <a:solidFill>
                <a:schemeClr val="bg1"/>
              </a:solidFill>
              <a:latin typeface="Verdana" charset="0"/>
              <a:cs typeface="Verdana" charset="0"/>
            </a:endParaRPr>
          </a:p>
        </p:txBody>
      </p:sp>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Verdana"/>
              <a:cs typeface="Verdana"/>
            </a:endParaRPr>
          </a:p>
        </p:txBody>
      </p:sp>
      <p:sp>
        <p:nvSpPr>
          <p:cNvPr id="52230" name="TextBox 12"/>
          <p:cNvSpPr txBox="1">
            <a:spLocks noChangeArrowheads="1"/>
          </p:cNvSpPr>
          <p:nvPr/>
        </p:nvSpPr>
        <p:spPr bwMode="auto">
          <a:xfrm>
            <a:off x="3317875" y="3544888"/>
            <a:ext cx="22621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1800" b="1">
                <a:solidFill>
                  <a:schemeClr val="bg1"/>
                </a:solidFill>
                <a:latin typeface="Verdana" charset="0"/>
                <a:cs typeface="Verdana" charset="0"/>
              </a:rPr>
              <a:t>“Protecting you and your rights in cyberspace”</a:t>
            </a:r>
          </a:p>
        </p:txBody>
      </p:sp>
      <p:sp>
        <p:nvSpPr>
          <p:cNvPr id="52231" name="TextBox 13"/>
          <p:cNvSpPr txBox="1">
            <a:spLocks noChangeArrowheads="1"/>
          </p:cNvSpPr>
          <p:nvPr/>
        </p:nvSpPr>
        <p:spPr bwMode="auto">
          <a:xfrm>
            <a:off x="1547813" y="1144588"/>
            <a:ext cx="58324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2000" b="1" dirty="0">
                <a:latin typeface="+mn-lt"/>
                <a:cs typeface="Verdana" charset="0"/>
              </a:rPr>
              <a:t>1. Common standards: Budapest Convention on Cybercrime and related standards</a:t>
            </a:r>
          </a:p>
        </p:txBody>
      </p:sp>
      <p:sp>
        <p:nvSpPr>
          <p:cNvPr id="52232" name="TextBox 15"/>
          <p:cNvSpPr txBox="1">
            <a:spLocks noChangeArrowheads="1"/>
          </p:cNvSpPr>
          <p:nvPr/>
        </p:nvSpPr>
        <p:spPr bwMode="auto">
          <a:xfrm>
            <a:off x="107950" y="4184873"/>
            <a:ext cx="299085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2000" b="1" dirty="0">
                <a:latin typeface="+mn-lt"/>
                <a:cs typeface="Verdana" charset="0"/>
              </a:rPr>
              <a:t>2. Follow up and assessments:</a:t>
            </a:r>
          </a:p>
          <a:p>
            <a:r>
              <a:rPr lang="en-GB" sz="2000" b="1" dirty="0">
                <a:latin typeface="+mn-lt"/>
                <a:cs typeface="Verdana" charset="0"/>
              </a:rPr>
              <a:t>Cybercrime </a:t>
            </a:r>
          </a:p>
          <a:p>
            <a:r>
              <a:rPr lang="en-GB" sz="2000" b="1" dirty="0">
                <a:latin typeface="+mn-lt"/>
                <a:cs typeface="Verdana" charset="0"/>
              </a:rPr>
              <a:t>Convention Committee </a:t>
            </a:r>
          </a:p>
          <a:p>
            <a:r>
              <a:rPr lang="en-GB" sz="2000" b="1" dirty="0">
                <a:latin typeface="+mn-lt"/>
                <a:cs typeface="Verdana" charset="0"/>
              </a:rPr>
              <a:t>(T-CY)</a:t>
            </a:r>
          </a:p>
        </p:txBody>
      </p:sp>
      <p:cxnSp>
        <p:nvCxnSpPr>
          <p:cNvPr id="17" name="Straight Arrow Connector 16"/>
          <p:cNvCxnSpPr/>
          <p:nvPr/>
        </p:nvCxnSpPr>
        <p:spPr>
          <a:xfrm flipH="1">
            <a:off x="2310384" y="2039868"/>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746054" y="2039867"/>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6" name="TextBox 19"/>
          <p:cNvSpPr txBox="1">
            <a:spLocks noChangeArrowheads="1"/>
          </p:cNvSpPr>
          <p:nvPr/>
        </p:nvSpPr>
        <p:spPr bwMode="auto">
          <a:xfrm>
            <a:off x="6227763" y="5119688"/>
            <a:ext cx="295275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2000" b="1" dirty="0">
                <a:latin typeface="+mn-lt"/>
                <a:cs typeface="Verdana" charset="0"/>
              </a:rPr>
              <a:t>3. Capacity building:</a:t>
            </a:r>
          </a:p>
          <a:p>
            <a:r>
              <a:rPr lang="en-GB" sz="2000" b="1" dirty="0">
                <a:latin typeface="+mn-lt"/>
                <a:cs typeface="Verdana" charset="0"/>
              </a:rPr>
              <a:t>C-PROC </a:t>
            </a:r>
            <a:r>
              <a:rPr lang="en-GB" sz="2000" b="1" dirty="0">
                <a:latin typeface="+mn-lt"/>
                <a:cs typeface="Verdana" charset="0"/>
                <a:sym typeface="Wingdings 3" charset="0"/>
              </a:rPr>
              <a:t></a:t>
            </a:r>
            <a:endParaRPr lang="en-GB" sz="2000" b="1" dirty="0">
              <a:latin typeface="+mn-lt"/>
              <a:cs typeface="Verdana" charset="0"/>
            </a:endParaRPr>
          </a:p>
          <a:p>
            <a:r>
              <a:rPr lang="en-GB" sz="2000" b="1" dirty="0">
                <a:latin typeface="+mn-lt"/>
                <a:cs typeface="Verdana" charset="0"/>
              </a:rPr>
              <a:t>Technical cooperation programmes</a:t>
            </a:r>
          </a:p>
        </p:txBody>
      </p: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38"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a:t>
            </a:r>
          </a:p>
        </p:txBody>
      </p:sp>
      <p:pic>
        <p:nvPicPr>
          <p:cNvPr id="20"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6605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44624"/>
            <a:ext cx="77771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Council of Europe’s Convention on Cybercrime – The Budapest Convention</a:t>
            </a: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9"/>
          <p:cNvSpPr/>
          <p:nvPr/>
        </p:nvSpPr>
        <p:spPr>
          <a:xfrm>
            <a:off x="395536" y="1412776"/>
            <a:ext cx="8352928" cy="5078313"/>
          </a:xfrm>
          <a:prstGeom prst="rect">
            <a:avLst/>
          </a:prstGeom>
          <a:ln>
            <a:solidFill>
              <a:srgbClr val="0000FF"/>
            </a:solidFill>
          </a:ln>
        </p:spPr>
        <p:txBody>
          <a:bodyPr wrap="square">
            <a:spAutoFit/>
          </a:bodyPr>
          <a:lstStyle/>
          <a:p>
            <a:pPr marL="361950" indent="-361950">
              <a:lnSpc>
                <a:spcPct val="200000"/>
              </a:lnSpc>
              <a:buFont typeface="Wingdings 3" pitchFamily="18" charset="2"/>
              <a:buChar char="u"/>
            </a:pPr>
            <a:r>
              <a:rPr lang="en-GB" b="1" dirty="0">
                <a:ea typeface="Verdana" panose="020B0604030504040204" pitchFamily="34" charset="0"/>
                <a:cs typeface="Verdana" panose="020B0604030504040204" pitchFamily="34" charset="0"/>
              </a:rPr>
              <a:t>Negotiated by the Council of Europe (47 members), Canada, Japan, South Africa and USA</a:t>
            </a:r>
          </a:p>
          <a:p>
            <a:pPr marL="361950" indent="-361950">
              <a:lnSpc>
                <a:spcPct val="200000"/>
              </a:lnSpc>
              <a:buFont typeface="Wingdings 3" pitchFamily="18" charset="2"/>
              <a:buChar char="u"/>
            </a:pPr>
            <a:r>
              <a:rPr lang="en-GB" b="1" dirty="0">
                <a:ea typeface="Verdana" panose="020B0604030504040204" pitchFamily="34" charset="0"/>
                <a:cs typeface="Verdana" panose="020B0604030504040204" pitchFamily="34" charset="0"/>
              </a:rPr>
              <a:t>Opened for signature on 23 November 2001 in Budapest</a:t>
            </a:r>
          </a:p>
          <a:p>
            <a:pPr marL="361950" indent="-361950">
              <a:lnSpc>
                <a:spcPct val="200000"/>
              </a:lnSpc>
              <a:buFont typeface="Wingdings 3" pitchFamily="18" charset="2"/>
              <a:buChar char="u"/>
            </a:pPr>
            <a:r>
              <a:rPr lang="en-GB" b="1" dirty="0">
                <a:ea typeface="Verdana" panose="020B0604030504040204" pitchFamily="34" charset="0"/>
                <a:cs typeface="Verdana" panose="020B0604030504040204" pitchFamily="34" charset="0"/>
              </a:rPr>
              <a:t>Protocol on Xenophobia and Racism via computer systems (2003)</a:t>
            </a:r>
          </a:p>
          <a:p>
            <a:pPr marL="361950" indent="-361950">
              <a:lnSpc>
                <a:spcPct val="200000"/>
              </a:lnSpc>
              <a:buFont typeface="Wingdings 3" pitchFamily="18" charset="2"/>
              <a:buChar char="u"/>
            </a:pPr>
            <a:r>
              <a:rPr lang="en-GB" b="1" dirty="0">
                <a:ea typeface="Verdana" panose="020B0604030504040204" pitchFamily="34" charset="0"/>
                <a:cs typeface="Verdana" panose="020B0604030504040204" pitchFamily="34" charset="0"/>
              </a:rPr>
              <a:t>Followed by Cybercrime Convention Committee (T-CY) </a:t>
            </a:r>
            <a:r>
              <a:rPr lang="en-GB" dirty="0">
                <a:ea typeface="Verdana" panose="020B0604030504040204" pitchFamily="34" charset="0"/>
                <a:cs typeface="Verdana" panose="020B0604030504040204" pitchFamily="34" charset="0"/>
              </a:rPr>
              <a:t>– Guidance Notes, Interpretation, Monitoring</a:t>
            </a:r>
          </a:p>
          <a:p>
            <a:pPr marL="361950" indent="-361950">
              <a:lnSpc>
                <a:spcPct val="200000"/>
              </a:lnSpc>
              <a:buFont typeface="Wingdings 3" pitchFamily="18" charset="2"/>
              <a:buChar char="u"/>
            </a:pPr>
            <a:r>
              <a:rPr lang="en-GB" b="1" dirty="0">
                <a:ea typeface="Verdana" panose="020B0604030504040204" pitchFamily="34" charset="0"/>
                <a:cs typeface="Verdana" panose="020B0604030504040204" pitchFamily="34" charset="0"/>
              </a:rPr>
              <a:t>Open for accession by any State – 65 Accessions/Ratifications</a:t>
            </a:r>
          </a:p>
          <a:p>
            <a:pPr marL="361950" indent="-361950">
              <a:lnSpc>
                <a:spcPct val="200000"/>
              </a:lnSpc>
              <a:buFont typeface="Wingdings 3" pitchFamily="18" charset="2"/>
              <a:buChar char="u"/>
            </a:pPr>
            <a:r>
              <a:rPr lang="en-GB" b="1" dirty="0">
                <a:ea typeface="Verdana" panose="020B0604030504040204" pitchFamily="34" charset="0"/>
                <a:cs typeface="Verdana" panose="020B0604030504040204" pitchFamily="34" charset="0"/>
              </a:rPr>
              <a:t>2nd Additional Protocol under negotiation</a:t>
            </a:r>
          </a:p>
          <a:p>
            <a:pPr marL="361950" indent="-361950">
              <a:lnSpc>
                <a:spcPct val="200000"/>
              </a:lnSpc>
              <a:buFont typeface="Wingdings 3" pitchFamily="18" charset="2"/>
              <a:buChar char="u"/>
            </a:pPr>
            <a:r>
              <a:rPr lang="en-GB" b="1" dirty="0">
                <a:ea typeface="Verdana" panose="020B0604030504040204" pitchFamily="34" charset="0"/>
                <a:cs typeface="Verdana" panose="020B0604030504040204" pitchFamily="34" charset="0"/>
              </a:rPr>
              <a:t>As of today, the only international Treaty on cybercrime and electronic evidence</a:t>
            </a:r>
          </a:p>
        </p:txBody>
      </p:sp>
      <p:sp>
        <p:nvSpPr>
          <p:cNvPr id="2" name="Rectangle 1">
            <a:extLst>
              <a:ext uri="{FF2B5EF4-FFF2-40B4-BE49-F238E27FC236}">
                <a16:creationId xmlns:a16="http://schemas.microsoft.com/office/drawing/2014/main" xmlns=""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1"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9996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179388"/>
            <a:ext cx="77771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Budapest Convention: scope</a:t>
            </a:r>
          </a:p>
        </p:txBody>
      </p:sp>
      <p:sp>
        <p:nvSpPr>
          <p:cNvPr id="21" name="Textfeld 4"/>
          <p:cNvSpPr txBox="1"/>
          <p:nvPr/>
        </p:nvSpPr>
        <p:spPr>
          <a:xfrm>
            <a:off x="6394450" y="1364580"/>
            <a:ext cx="2571750" cy="3200876"/>
          </a:xfrm>
          <a:prstGeom prst="rect">
            <a:avLst/>
          </a:prstGeom>
          <a:noFill/>
          <a:ln>
            <a:solidFill>
              <a:schemeClr val="bg1">
                <a:lumMod val="50000"/>
              </a:schemeClr>
            </a:solidFill>
          </a:ln>
        </p:spPr>
        <p:txBody>
          <a:bodyPr>
            <a:spAutoFit/>
          </a:bodyPr>
          <a:lstStyle/>
          <a:p>
            <a:pPr fontAlgn="auto">
              <a:spcBef>
                <a:spcPts val="0"/>
              </a:spcBef>
              <a:spcAft>
                <a:spcPts val="0"/>
              </a:spcAft>
              <a:defRPr/>
            </a:pPr>
            <a:r>
              <a:rPr lang="en-GB" sz="2000" b="1" dirty="0">
                <a:cs typeface="Verdana"/>
              </a:rPr>
              <a:t>International cooperation</a:t>
            </a:r>
          </a:p>
          <a:p>
            <a:pPr marL="361950" indent="-361950" fontAlgn="auto">
              <a:spcBef>
                <a:spcPts val="0"/>
              </a:spcBef>
              <a:spcAft>
                <a:spcPts val="0"/>
              </a:spcAft>
              <a:buFont typeface="Wingdings" pitchFamily="2" charset="2"/>
              <a:buChar char="§"/>
              <a:defRPr/>
            </a:pPr>
            <a:endParaRPr lang="en-GB" dirty="0">
              <a:cs typeface="Verdana"/>
            </a:endParaRPr>
          </a:p>
          <a:p>
            <a:pPr marL="361950" indent="-361950" fontAlgn="auto">
              <a:spcBef>
                <a:spcPts val="0"/>
              </a:spcBef>
              <a:spcAft>
                <a:spcPts val="0"/>
              </a:spcAft>
              <a:buFont typeface="Wingdings" pitchFamily="2" charset="2"/>
              <a:buChar char="§"/>
              <a:defRPr/>
            </a:pPr>
            <a:r>
              <a:rPr lang="en-GB" sz="1600" dirty="0">
                <a:cs typeface="Verdana"/>
              </a:rPr>
              <a:t>Extradition</a:t>
            </a:r>
          </a:p>
          <a:p>
            <a:pPr marL="361950" indent="-361950" fontAlgn="auto">
              <a:spcBef>
                <a:spcPts val="0"/>
              </a:spcBef>
              <a:spcAft>
                <a:spcPts val="0"/>
              </a:spcAft>
              <a:buFont typeface="Wingdings" pitchFamily="2" charset="2"/>
              <a:buChar char="§"/>
              <a:defRPr/>
            </a:pPr>
            <a:r>
              <a:rPr lang="en-GB" sz="1600" dirty="0">
                <a:cs typeface="Verdana"/>
              </a:rPr>
              <a:t>MLA</a:t>
            </a:r>
          </a:p>
          <a:p>
            <a:pPr marL="361950" indent="-361950" fontAlgn="auto">
              <a:spcBef>
                <a:spcPts val="0"/>
              </a:spcBef>
              <a:spcAft>
                <a:spcPts val="0"/>
              </a:spcAft>
              <a:buFont typeface="Wingdings" pitchFamily="2" charset="2"/>
              <a:buChar char="§"/>
              <a:defRPr/>
            </a:pPr>
            <a:r>
              <a:rPr lang="en-GB" sz="1600" dirty="0">
                <a:cs typeface="Verdana"/>
              </a:rPr>
              <a:t>Spontaneous information</a:t>
            </a:r>
          </a:p>
          <a:p>
            <a:pPr marL="361950" indent="-361950" fontAlgn="auto">
              <a:spcBef>
                <a:spcPts val="0"/>
              </a:spcBef>
              <a:spcAft>
                <a:spcPts val="0"/>
              </a:spcAft>
              <a:buFont typeface="Wingdings" pitchFamily="2" charset="2"/>
              <a:buChar char="§"/>
              <a:defRPr/>
            </a:pPr>
            <a:r>
              <a:rPr lang="en-GB" sz="1600" dirty="0">
                <a:cs typeface="Verdana"/>
              </a:rPr>
              <a:t>Expedited preservation</a:t>
            </a:r>
          </a:p>
          <a:p>
            <a:pPr marL="361950" indent="-361950" fontAlgn="auto">
              <a:spcBef>
                <a:spcPts val="0"/>
              </a:spcBef>
              <a:spcAft>
                <a:spcPts val="0"/>
              </a:spcAft>
              <a:buFont typeface="Wingdings" pitchFamily="2" charset="2"/>
              <a:buChar char="§"/>
              <a:defRPr/>
            </a:pPr>
            <a:r>
              <a:rPr lang="en-GB" sz="1600" dirty="0">
                <a:cs typeface="Verdana"/>
              </a:rPr>
              <a:t>MLA for accessing computer data</a:t>
            </a:r>
          </a:p>
          <a:p>
            <a:pPr marL="361950" indent="-361950" fontAlgn="auto">
              <a:spcBef>
                <a:spcPts val="0"/>
              </a:spcBef>
              <a:spcAft>
                <a:spcPts val="0"/>
              </a:spcAft>
              <a:buFont typeface="Wingdings" pitchFamily="2" charset="2"/>
              <a:buChar char="§"/>
              <a:defRPr/>
            </a:pPr>
            <a:r>
              <a:rPr lang="en-GB" sz="1600" dirty="0">
                <a:cs typeface="Verdana"/>
              </a:rPr>
              <a:t>MLA for interception</a:t>
            </a:r>
          </a:p>
          <a:p>
            <a:pPr marL="361950" indent="-361950" fontAlgn="auto">
              <a:spcBef>
                <a:spcPts val="0"/>
              </a:spcBef>
              <a:spcAft>
                <a:spcPts val="0"/>
              </a:spcAft>
              <a:buFont typeface="Wingdings" pitchFamily="2" charset="2"/>
              <a:buChar char="§"/>
              <a:defRPr/>
            </a:pPr>
            <a:r>
              <a:rPr lang="en-GB" sz="1600" dirty="0">
                <a:cs typeface="Verdana"/>
              </a:rPr>
              <a:t>24/7 points of contact</a:t>
            </a:r>
          </a:p>
        </p:txBody>
      </p:sp>
      <p:sp>
        <p:nvSpPr>
          <p:cNvPr id="20489" name="Textfeld 16"/>
          <p:cNvSpPr txBox="1">
            <a:spLocks noChangeArrowheads="1"/>
          </p:cNvSpPr>
          <p:nvPr/>
        </p:nvSpPr>
        <p:spPr bwMode="auto">
          <a:xfrm>
            <a:off x="2894013" y="1340768"/>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0490" name="Textfeld 17"/>
          <p:cNvSpPr txBox="1">
            <a:spLocks noChangeArrowheads="1"/>
          </p:cNvSpPr>
          <p:nvPr/>
        </p:nvSpPr>
        <p:spPr bwMode="auto">
          <a:xfrm>
            <a:off x="5822950" y="1340768"/>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4" name="Textfeld 18"/>
          <p:cNvSpPr txBox="1"/>
          <p:nvPr/>
        </p:nvSpPr>
        <p:spPr>
          <a:xfrm>
            <a:off x="1600150" y="4869160"/>
            <a:ext cx="1963738" cy="369332"/>
          </a:xfrm>
          <a:prstGeom prst="rect">
            <a:avLst/>
          </a:prstGeom>
          <a:noFill/>
        </p:spPr>
        <p:txBody>
          <a:bodyPr>
            <a:spAutoFit/>
          </a:bodyPr>
          <a:lstStyle/>
          <a:p>
            <a:pPr fontAlgn="auto">
              <a:spcBef>
                <a:spcPts val="0"/>
              </a:spcBef>
              <a:spcAft>
                <a:spcPts val="0"/>
              </a:spcAft>
              <a:defRPr/>
            </a:pPr>
            <a:r>
              <a:rPr lang="en-GB" b="1" dirty="0">
                <a:solidFill>
                  <a:schemeClr val="tx1">
                    <a:lumMod val="65000"/>
                    <a:lumOff val="35000"/>
                  </a:schemeClr>
                </a:solidFill>
                <a:cs typeface="Verdana"/>
              </a:rPr>
              <a:t>Harmonisation</a:t>
            </a:r>
            <a:r>
              <a:rPr lang="en-GB" sz="1600" b="1" dirty="0">
                <a:solidFill>
                  <a:schemeClr val="tx1">
                    <a:lumMod val="65000"/>
                    <a:lumOff val="35000"/>
                  </a:schemeClr>
                </a:solidFill>
                <a:latin typeface="Verdana"/>
                <a:cs typeface="Verdana"/>
              </a:rPr>
              <a:t> </a:t>
            </a: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2" name="Rectangle 1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a:t>
            </a:r>
          </a:p>
        </p:txBody>
      </p:sp>
      <p:sp>
        <p:nvSpPr>
          <p:cNvPr id="20" name="Textfeld 3"/>
          <p:cNvSpPr txBox="1"/>
          <p:nvPr/>
        </p:nvSpPr>
        <p:spPr>
          <a:xfrm>
            <a:off x="3465513" y="1401093"/>
            <a:ext cx="2428875" cy="2893100"/>
          </a:xfrm>
          <a:prstGeom prst="rect">
            <a:avLst/>
          </a:prstGeom>
          <a:solidFill>
            <a:srgbClr val="FFFFFF"/>
          </a:solidFill>
          <a:ln>
            <a:solidFill>
              <a:schemeClr val="bg1">
                <a:lumMod val="50000"/>
              </a:schemeClr>
            </a:solidFill>
          </a:ln>
        </p:spPr>
        <p:txBody>
          <a:bodyPr>
            <a:spAutoFit/>
          </a:bodyPr>
          <a:lstStyle/>
          <a:p>
            <a:pPr fontAlgn="auto">
              <a:spcBef>
                <a:spcPts val="0"/>
              </a:spcBef>
              <a:spcAft>
                <a:spcPts val="0"/>
              </a:spcAft>
              <a:defRPr/>
            </a:pPr>
            <a:r>
              <a:rPr lang="en-GB" sz="2000" b="1" dirty="0">
                <a:cs typeface="Verdana"/>
              </a:rPr>
              <a:t>Procedural tools</a:t>
            </a:r>
          </a:p>
          <a:p>
            <a:pPr marL="361950" indent="-361950" fontAlgn="auto">
              <a:spcBef>
                <a:spcPts val="0"/>
              </a:spcBef>
              <a:spcAft>
                <a:spcPts val="0"/>
              </a:spcAft>
              <a:buFont typeface="Wingdings" pitchFamily="2" charset="2"/>
              <a:buChar char="§"/>
              <a:defRPr/>
            </a:pPr>
            <a:endParaRPr lang="en-GB" dirty="0">
              <a:cs typeface="Verdana"/>
            </a:endParaRPr>
          </a:p>
          <a:p>
            <a:pPr marL="361950" indent="-361950" fontAlgn="auto">
              <a:spcBef>
                <a:spcPts val="0"/>
              </a:spcBef>
              <a:spcAft>
                <a:spcPts val="0"/>
              </a:spcAft>
              <a:buFont typeface="Wingdings" pitchFamily="2" charset="2"/>
              <a:buChar char="§"/>
              <a:defRPr/>
            </a:pPr>
            <a:r>
              <a:rPr lang="en-GB" sz="1600" dirty="0">
                <a:cs typeface="Verdana"/>
              </a:rPr>
              <a:t>Expedited preservation</a:t>
            </a:r>
          </a:p>
          <a:p>
            <a:pPr marL="361950" indent="-361950" fontAlgn="auto">
              <a:spcBef>
                <a:spcPts val="0"/>
              </a:spcBef>
              <a:spcAft>
                <a:spcPts val="0"/>
              </a:spcAft>
              <a:buFont typeface="Wingdings" pitchFamily="2" charset="2"/>
              <a:buChar char="§"/>
              <a:defRPr/>
            </a:pPr>
            <a:r>
              <a:rPr lang="en-GB" sz="1600" dirty="0">
                <a:cs typeface="Verdana"/>
              </a:rPr>
              <a:t>Search and seizure</a:t>
            </a:r>
          </a:p>
          <a:p>
            <a:pPr marL="361950" indent="-361950" fontAlgn="auto">
              <a:spcBef>
                <a:spcPts val="0"/>
              </a:spcBef>
              <a:spcAft>
                <a:spcPts val="0"/>
              </a:spcAft>
              <a:buFont typeface="Wingdings" pitchFamily="2" charset="2"/>
              <a:buChar char="§"/>
              <a:defRPr/>
            </a:pPr>
            <a:r>
              <a:rPr lang="en-GB" sz="1600" dirty="0">
                <a:cs typeface="Verdana"/>
              </a:rPr>
              <a:t>Production order</a:t>
            </a:r>
          </a:p>
          <a:p>
            <a:pPr marL="361950" indent="-361950" fontAlgn="auto">
              <a:spcBef>
                <a:spcPts val="0"/>
              </a:spcBef>
              <a:spcAft>
                <a:spcPts val="0"/>
              </a:spcAft>
              <a:buFont typeface="Wingdings" pitchFamily="2" charset="2"/>
              <a:buChar char="§"/>
              <a:defRPr/>
            </a:pPr>
            <a:r>
              <a:rPr lang="en-GB" sz="1600" dirty="0">
                <a:cs typeface="Verdana"/>
              </a:rPr>
              <a:t>Interception of computer data</a:t>
            </a:r>
          </a:p>
          <a:p>
            <a:pPr marL="361950" indent="-361950" fontAlgn="auto">
              <a:spcBef>
                <a:spcPts val="0"/>
              </a:spcBef>
              <a:spcAft>
                <a:spcPts val="0"/>
              </a:spcAft>
              <a:buFont typeface="Wingdings" pitchFamily="2" charset="2"/>
              <a:buChar char="§"/>
              <a:defRPr/>
            </a:pPr>
            <a:endParaRPr lang="en-GB" sz="1600" dirty="0">
              <a:cs typeface="Verdana"/>
            </a:endParaRPr>
          </a:p>
          <a:p>
            <a:pPr marL="361950" indent="-361950" fontAlgn="auto">
              <a:spcBef>
                <a:spcPts val="0"/>
              </a:spcBef>
              <a:spcAft>
                <a:spcPts val="0"/>
              </a:spcAft>
              <a:buFont typeface="Wingdings" pitchFamily="2" charset="2"/>
              <a:buChar char="§"/>
              <a:defRPr/>
            </a:pPr>
            <a:r>
              <a:rPr lang="en-GB" sz="1600" b="1" dirty="0">
                <a:cs typeface="Verdana"/>
              </a:rPr>
              <a:t>Conditions, safeguards</a:t>
            </a:r>
          </a:p>
        </p:txBody>
      </p:sp>
      <p:sp>
        <p:nvSpPr>
          <p:cNvPr id="19" name="Textfeld 12"/>
          <p:cNvSpPr txBox="1"/>
          <p:nvPr/>
        </p:nvSpPr>
        <p:spPr>
          <a:xfrm>
            <a:off x="179388" y="1412205"/>
            <a:ext cx="2786062" cy="2677656"/>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en-GB" sz="2000" b="1" dirty="0">
                <a:cs typeface="Verdana"/>
              </a:rPr>
              <a:t>Criminalising conduct</a:t>
            </a:r>
          </a:p>
          <a:p>
            <a:pPr fontAlgn="auto">
              <a:spcBef>
                <a:spcPts val="0"/>
              </a:spcBef>
              <a:spcAft>
                <a:spcPts val="0"/>
              </a:spcAft>
              <a:defRPr/>
            </a:pPr>
            <a:endParaRPr lang="en-GB" sz="2000" b="1" dirty="0">
              <a:cs typeface="Verdana"/>
            </a:endParaRPr>
          </a:p>
          <a:p>
            <a:pPr marL="342900" indent="-342900" fontAlgn="auto">
              <a:spcBef>
                <a:spcPts val="0"/>
              </a:spcBef>
              <a:spcAft>
                <a:spcPts val="0"/>
              </a:spcAft>
              <a:buFont typeface="Wingdings" pitchFamily="2" charset="2"/>
              <a:buChar char="§"/>
              <a:defRPr/>
            </a:pPr>
            <a:r>
              <a:rPr lang="en-GB" sz="1600" dirty="0">
                <a:cs typeface="Verdana"/>
              </a:rPr>
              <a:t>Illegal access</a:t>
            </a:r>
          </a:p>
          <a:p>
            <a:pPr marL="342900" indent="-342900" fontAlgn="auto">
              <a:spcBef>
                <a:spcPts val="0"/>
              </a:spcBef>
              <a:spcAft>
                <a:spcPts val="0"/>
              </a:spcAft>
              <a:buFont typeface="Wingdings" pitchFamily="2" charset="2"/>
              <a:buChar char="§"/>
              <a:defRPr/>
            </a:pPr>
            <a:r>
              <a:rPr lang="en-GB" sz="1600" dirty="0">
                <a:cs typeface="Verdana"/>
              </a:rPr>
              <a:t>Illegal interception</a:t>
            </a:r>
          </a:p>
          <a:p>
            <a:pPr marL="342900" indent="-342900" fontAlgn="auto">
              <a:spcBef>
                <a:spcPts val="0"/>
              </a:spcBef>
              <a:spcAft>
                <a:spcPts val="0"/>
              </a:spcAft>
              <a:buFont typeface="Wingdings" pitchFamily="2" charset="2"/>
              <a:buChar char="§"/>
              <a:defRPr/>
            </a:pPr>
            <a:r>
              <a:rPr lang="en-GB" sz="1600" dirty="0">
                <a:cs typeface="Verdana"/>
              </a:rPr>
              <a:t>Data interference</a:t>
            </a:r>
          </a:p>
          <a:p>
            <a:pPr marL="342900" indent="-342900" fontAlgn="auto">
              <a:spcBef>
                <a:spcPts val="0"/>
              </a:spcBef>
              <a:spcAft>
                <a:spcPts val="0"/>
              </a:spcAft>
              <a:buFont typeface="Wingdings" pitchFamily="2" charset="2"/>
              <a:buChar char="§"/>
              <a:defRPr/>
            </a:pPr>
            <a:r>
              <a:rPr lang="en-GB" sz="1600" dirty="0">
                <a:cs typeface="Verdana"/>
              </a:rPr>
              <a:t>System interference</a:t>
            </a:r>
          </a:p>
          <a:p>
            <a:pPr marL="342900" indent="-342900" fontAlgn="auto">
              <a:spcBef>
                <a:spcPts val="0"/>
              </a:spcBef>
              <a:spcAft>
                <a:spcPts val="0"/>
              </a:spcAft>
              <a:buFont typeface="Wingdings" pitchFamily="2" charset="2"/>
              <a:buChar char="§"/>
              <a:defRPr/>
            </a:pPr>
            <a:r>
              <a:rPr lang="en-GB" sz="1600" dirty="0">
                <a:cs typeface="Verdana"/>
              </a:rPr>
              <a:t>Misuse of devices</a:t>
            </a:r>
          </a:p>
          <a:p>
            <a:pPr marL="342900" indent="-342900" fontAlgn="auto">
              <a:spcBef>
                <a:spcPts val="0"/>
              </a:spcBef>
              <a:spcAft>
                <a:spcPts val="0"/>
              </a:spcAft>
              <a:buFont typeface="Wingdings" pitchFamily="2" charset="2"/>
              <a:buChar char="§"/>
              <a:defRPr/>
            </a:pPr>
            <a:r>
              <a:rPr lang="en-GB" sz="1600" dirty="0">
                <a:cs typeface="Verdana"/>
              </a:rPr>
              <a:t>Fraud and forgery</a:t>
            </a:r>
          </a:p>
          <a:p>
            <a:pPr marL="342900" indent="-342900" fontAlgn="auto">
              <a:spcBef>
                <a:spcPts val="0"/>
              </a:spcBef>
              <a:spcAft>
                <a:spcPts val="0"/>
              </a:spcAft>
              <a:buFont typeface="Wingdings" pitchFamily="2" charset="2"/>
              <a:buChar char="§"/>
              <a:defRPr/>
            </a:pPr>
            <a:r>
              <a:rPr lang="en-GB" sz="1600" dirty="0">
                <a:cs typeface="Verdana"/>
              </a:rPr>
              <a:t>Child pornography</a:t>
            </a:r>
          </a:p>
          <a:p>
            <a:pPr marL="342900" indent="-342900" fontAlgn="auto">
              <a:spcBef>
                <a:spcPts val="0"/>
              </a:spcBef>
              <a:spcAft>
                <a:spcPts val="0"/>
              </a:spcAft>
              <a:buFont typeface="Wingdings" pitchFamily="2" charset="2"/>
              <a:buChar char="§"/>
              <a:defRPr/>
            </a:pPr>
            <a:r>
              <a:rPr lang="en-GB" sz="1600" dirty="0">
                <a:cs typeface="Verdana"/>
              </a:rPr>
              <a:t>IPR-offence</a:t>
            </a:r>
            <a:r>
              <a:rPr lang="de-DE" sz="1600" dirty="0">
                <a:cs typeface="Verdana"/>
              </a:rPr>
              <a:t>s</a:t>
            </a:r>
          </a:p>
        </p:txBody>
      </p:sp>
      <p:sp>
        <p:nvSpPr>
          <p:cNvPr id="18" name="TextBox 17"/>
          <p:cNvSpPr txBox="1"/>
          <p:nvPr/>
        </p:nvSpPr>
        <p:spPr>
          <a:xfrm>
            <a:off x="3465513" y="5622339"/>
            <a:ext cx="5500688" cy="923330"/>
          </a:xfrm>
          <a:prstGeom prst="rect">
            <a:avLst/>
          </a:prstGeom>
          <a:noFill/>
        </p:spPr>
        <p:txBody>
          <a:bodyPr wrap="square" rtlCol="0">
            <a:spAutoFit/>
          </a:bodyPr>
          <a:lstStyle/>
          <a:p>
            <a:r>
              <a:rPr lang="en-GB" b="1" i="1" dirty="0">
                <a:solidFill>
                  <a:schemeClr val="tx2"/>
                </a:solidFill>
                <a:ea typeface="Verdana" panose="020B0604030504040204" pitchFamily="34" charset="0"/>
                <a:cs typeface="Verdana" panose="020B0604030504040204" pitchFamily="34" charset="0"/>
              </a:rPr>
              <a:t>Procedural powers and international cooperation for ANY CRIMINAL OFFENCE involving evidence on a computer system!</a:t>
            </a:r>
          </a:p>
        </p:txBody>
      </p:sp>
      <p:pic>
        <p:nvPicPr>
          <p:cNvPr id="23"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7416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5" name="TextBox 143"/>
          <p:cNvSpPr txBox="1">
            <a:spLocks noChangeArrowheads="1"/>
          </p:cNvSpPr>
          <p:nvPr/>
        </p:nvSpPr>
        <p:spPr bwMode="auto">
          <a:xfrm>
            <a:off x="323850" y="3625850"/>
            <a:ext cx="2195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4800" b="1" dirty="0">
                <a:latin typeface="Verdana" charset="0"/>
                <a:cs typeface="Verdana" charset="0"/>
              </a:rPr>
              <a:t>130</a:t>
            </a:r>
            <a:r>
              <a:rPr lang="en-GB" sz="4000" b="1" dirty="0">
                <a:latin typeface="Verdana" charset="0"/>
                <a:cs typeface="Verdana" charset="0"/>
              </a:rPr>
              <a:t>+</a:t>
            </a: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Reach of the Budapest Convention</a:t>
            </a:r>
            <a:endParaRPr lang="en-GB" sz="2000" dirty="0">
              <a:solidFill>
                <a:schemeClr val="bg1"/>
              </a:solidFill>
              <a:latin typeface="Verdana" charset="0"/>
              <a:cs typeface="Verdana" charset="0"/>
            </a:endParaRPr>
          </a:p>
        </p:txBody>
      </p:sp>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nvGrpSpPr>
          <p:cNvPr id="53255" name="Group 13"/>
          <p:cNvGrpSpPr>
            <a:grpSpLocks/>
          </p:cNvGrpSpPr>
          <p:nvPr/>
        </p:nvGrpSpPr>
        <p:grpSpPr bwMode="auto">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grpSp>
      <p:sp>
        <p:nvSpPr>
          <p:cNvPr id="53256" name="TextBox 134"/>
          <p:cNvSpPr txBox="1">
            <a:spLocks noChangeArrowheads="1"/>
          </p:cNvSpPr>
          <p:nvPr/>
        </p:nvSpPr>
        <p:spPr bwMode="auto">
          <a:xfrm>
            <a:off x="179388" y="5067300"/>
            <a:ext cx="2759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dirty="0">
                <a:latin typeface="+mn-lt"/>
                <a:cs typeface="Verdana" charset="0"/>
              </a:rPr>
              <a:t>Budapest Convention</a:t>
            </a:r>
          </a:p>
          <a:p>
            <a:r>
              <a:rPr lang="en-GB" sz="1800" b="1" dirty="0">
                <a:latin typeface="+mn-lt"/>
                <a:cs typeface="Verdana" charset="0"/>
              </a:rPr>
              <a:t>Ratified/acceded: </a:t>
            </a:r>
            <a:r>
              <a:rPr lang="en-GB" sz="1800" b="1" dirty="0">
                <a:solidFill>
                  <a:srgbClr val="FF0000"/>
                </a:solidFill>
                <a:latin typeface="+mn-lt"/>
                <a:cs typeface="Verdana" charset="0"/>
              </a:rPr>
              <a:t>65</a:t>
            </a:r>
          </a:p>
        </p:txBody>
      </p:sp>
      <p:sp>
        <p:nvSpPr>
          <p:cNvPr id="53257" name="TextBox 135"/>
          <p:cNvSpPr txBox="1">
            <a:spLocks noChangeArrowheads="1"/>
          </p:cNvSpPr>
          <p:nvPr/>
        </p:nvSpPr>
        <p:spPr bwMode="auto">
          <a:xfrm>
            <a:off x="179388" y="5785321"/>
            <a:ext cx="275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dirty="0">
                <a:latin typeface="+mn-lt"/>
                <a:cs typeface="Verdana" charset="0"/>
              </a:rPr>
              <a:t>Signed: 3</a:t>
            </a:r>
          </a:p>
        </p:txBody>
      </p:sp>
      <p:sp>
        <p:nvSpPr>
          <p:cNvPr id="53258" name="TextBox 136"/>
          <p:cNvSpPr txBox="1">
            <a:spLocks noChangeArrowheads="1"/>
          </p:cNvSpPr>
          <p:nvPr/>
        </p:nvSpPr>
        <p:spPr bwMode="auto">
          <a:xfrm>
            <a:off x="179388" y="6217567"/>
            <a:ext cx="275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dirty="0">
                <a:latin typeface="+mn-lt"/>
                <a:cs typeface="Verdana" charset="0"/>
              </a:rPr>
              <a:t>Invited to accede:  8</a:t>
            </a:r>
          </a:p>
        </p:txBody>
      </p:sp>
      <p:sp>
        <p:nvSpPr>
          <p:cNvPr id="53259" name="TextBox 137"/>
          <p:cNvSpPr txBox="1">
            <a:spLocks noChangeArrowheads="1"/>
          </p:cNvSpPr>
          <p:nvPr/>
        </p:nvSpPr>
        <p:spPr bwMode="auto">
          <a:xfrm>
            <a:off x="3795713" y="5210175"/>
            <a:ext cx="4981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400" b="1" dirty="0">
                <a:latin typeface="Verdana" charset="0"/>
                <a:cs typeface="Verdana" charset="0"/>
              </a:rPr>
              <a:t>Other States with laws/draft laws largely in line with the Budapest Convention = 20</a:t>
            </a:r>
          </a:p>
        </p:txBody>
      </p:sp>
      <p:sp>
        <p:nvSpPr>
          <p:cNvPr id="139" name="Oval 138"/>
          <p:cNvSpPr/>
          <p:nvPr/>
        </p:nvSpPr>
        <p:spPr>
          <a:xfrm>
            <a:off x="2843213" y="5733256"/>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0" name="Oval 139"/>
          <p:cNvSpPr/>
          <p:nvPr/>
        </p:nvSpPr>
        <p:spPr>
          <a:xfrm>
            <a:off x="2843213" y="5280248"/>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1" name="Oval 140"/>
          <p:cNvSpPr/>
          <p:nvPr/>
        </p:nvSpPr>
        <p:spPr>
          <a:xfrm>
            <a:off x="2843213"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264" name="TextBox 142"/>
          <p:cNvSpPr txBox="1">
            <a:spLocks noChangeArrowheads="1"/>
          </p:cNvSpPr>
          <p:nvPr/>
        </p:nvSpPr>
        <p:spPr bwMode="auto">
          <a:xfrm>
            <a:off x="3786188" y="5781100"/>
            <a:ext cx="4981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600" b="1" dirty="0">
                <a:latin typeface="+mn-lt"/>
                <a:cs typeface="Verdana" charset="0"/>
              </a:rPr>
              <a:t>Further States drawing on Budapest Convention for legislation = 45+</a:t>
            </a: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 name="Rectangle 1">
            <a:extLst>
              <a:ext uri="{FF2B5EF4-FFF2-40B4-BE49-F238E27FC236}">
                <a16:creationId xmlns:a16="http://schemas.microsoft.com/office/drawing/2014/main" xmlns=""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56"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69079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9">
            <a:extLst>
              <a:ext uri="{FF2B5EF4-FFF2-40B4-BE49-F238E27FC236}">
                <a16:creationId xmlns:a16="http://schemas.microsoft.com/office/drawing/2014/main" xmlns="" id="{7D742FC9-9703-4874-9AF6-932F686F069B}"/>
              </a:ext>
            </a:extLst>
          </p:cNvPr>
          <p:cNvSpPr txBox="1"/>
          <p:nvPr/>
        </p:nvSpPr>
        <p:spPr>
          <a:xfrm>
            <a:off x="467544" y="1484784"/>
            <a:ext cx="5616624" cy="4529445"/>
          </a:xfrm>
          <a:prstGeom prst="rect">
            <a:avLst/>
          </a:prstGeom>
          <a:solidFill>
            <a:srgbClr val="2B5D8F"/>
          </a:solidFill>
          <a:ln>
            <a:solidFill>
              <a:schemeClr val="accent1"/>
            </a:solidFill>
          </a:ln>
        </p:spPr>
        <p:txBody>
          <a:bodyPr wrap="square" rtlCol="0">
            <a:spAutoFit/>
          </a:bodyPr>
          <a:lstStyle/>
          <a:p>
            <a:pPr marL="457200" lvl="0" indent="-457200">
              <a:spcAft>
                <a:spcPts val="800"/>
              </a:spcAft>
              <a:buAutoNum type="alphaUcPeriod"/>
            </a:pPr>
            <a:r>
              <a:rPr lang="en-GB" sz="2000" b="1" dirty="0">
                <a:solidFill>
                  <a:schemeClr val="bg1"/>
                </a:solidFill>
                <a:ea typeface="Verdana" panose="020B0604030504040204" pitchFamily="34" charset="0"/>
                <a:cs typeface="Verdana" panose="020B0604030504040204" pitchFamily="34" charset="0"/>
              </a:rPr>
              <a:t>Provisions for more efficient MLA</a:t>
            </a:r>
          </a:p>
          <a:p>
            <a:pPr marL="457200" lvl="0" indent="-457200">
              <a:spcAft>
                <a:spcPts val="800"/>
              </a:spcAft>
              <a:buFont typeface="Arial" panose="020B0604020202020204" pitchFamily="34" charset="0"/>
              <a:buChar char="•"/>
            </a:pPr>
            <a:r>
              <a:rPr lang="en-GB" sz="2000" b="1" dirty="0">
                <a:solidFill>
                  <a:schemeClr val="bg1"/>
                </a:solidFill>
                <a:ea typeface="Verdana" panose="020B0604030504040204" pitchFamily="34" charset="0"/>
                <a:cs typeface="Verdana" panose="020B0604030504040204" pitchFamily="34" charset="0"/>
              </a:rPr>
              <a:t>Emergency MLA</a:t>
            </a:r>
          </a:p>
          <a:p>
            <a:pPr marL="457200" lvl="0" indent="-457200">
              <a:spcAft>
                <a:spcPts val="800"/>
              </a:spcAft>
              <a:buFont typeface="Arial" panose="020B0604020202020204" pitchFamily="34" charset="0"/>
              <a:buChar char="•"/>
            </a:pPr>
            <a:r>
              <a:rPr lang="en-GB" sz="2000" b="1" dirty="0">
                <a:solidFill>
                  <a:schemeClr val="bg1"/>
                </a:solidFill>
                <a:ea typeface="Verdana" panose="020B0604030504040204" pitchFamily="34" charset="0"/>
                <a:cs typeface="Verdana" panose="020B0604030504040204" pitchFamily="34" charset="0"/>
              </a:rPr>
              <a:t>Joint investigations</a:t>
            </a:r>
          </a:p>
          <a:p>
            <a:pPr marL="457200" lvl="0" indent="-457200">
              <a:spcAft>
                <a:spcPts val="800"/>
              </a:spcAft>
              <a:buFont typeface="Arial" panose="020B0604020202020204" pitchFamily="34" charset="0"/>
              <a:buChar char="•"/>
            </a:pPr>
            <a:r>
              <a:rPr lang="en-GB" sz="2000" b="1" dirty="0">
                <a:solidFill>
                  <a:schemeClr val="bg1"/>
                </a:solidFill>
                <a:ea typeface="Verdana" panose="020B0604030504040204" pitchFamily="34" charset="0"/>
                <a:cs typeface="Verdana" panose="020B0604030504040204" pitchFamily="34" charset="0"/>
              </a:rPr>
              <a:t>Video conferencing</a:t>
            </a:r>
          </a:p>
          <a:p>
            <a:pPr marL="457200" lvl="0" indent="-457200">
              <a:spcAft>
                <a:spcPts val="800"/>
              </a:spcAft>
              <a:buFont typeface="Arial" panose="020B0604020202020204" pitchFamily="34" charset="0"/>
              <a:buChar char="•"/>
            </a:pPr>
            <a:r>
              <a:rPr lang="en-GB" sz="2000" b="1" dirty="0">
                <a:solidFill>
                  <a:schemeClr val="bg1"/>
                </a:solidFill>
                <a:ea typeface="Verdana" panose="020B0604030504040204" pitchFamily="34" charset="0"/>
                <a:cs typeface="Verdana" panose="020B0604030504040204" pitchFamily="34" charset="0"/>
              </a:rPr>
              <a:t>Language of requests</a:t>
            </a:r>
          </a:p>
          <a:p>
            <a:pPr marL="457200" lvl="0" indent="-457200">
              <a:spcAft>
                <a:spcPts val="800"/>
              </a:spcAft>
              <a:buFont typeface="Arial" panose="020B0604020202020204" pitchFamily="34" charset="0"/>
              <a:buChar char="•"/>
            </a:pPr>
            <a:r>
              <a:rPr lang="en-GB" sz="2000" b="1" dirty="0">
                <a:solidFill>
                  <a:schemeClr val="bg1"/>
                </a:solidFill>
                <a:ea typeface="Verdana" panose="020B0604030504040204" pitchFamily="34" charset="0"/>
                <a:cs typeface="Verdana" panose="020B0604030504040204" pitchFamily="34" charset="0"/>
              </a:rPr>
              <a:t>Etc.</a:t>
            </a:r>
          </a:p>
          <a:p>
            <a:pPr lvl="0">
              <a:spcBef>
                <a:spcPts val="600"/>
              </a:spcBef>
              <a:spcAft>
                <a:spcPts val="800"/>
              </a:spcAft>
            </a:pPr>
            <a:r>
              <a:rPr lang="en-GB" sz="2000" b="1" dirty="0">
                <a:solidFill>
                  <a:schemeClr val="bg1"/>
                </a:solidFill>
                <a:ea typeface="Verdana" panose="020B0604030504040204" pitchFamily="34" charset="0"/>
                <a:cs typeface="Verdana" panose="020B0604030504040204" pitchFamily="34" charset="0"/>
              </a:rPr>
              <a:t>B. Provisions for direct cooperation with providers in other jurisdictions</a:t>
            </a:r>
          </a:p>
          <a:p>
            <a:pPr>
              <a:spcBef>
                <a:spcPts val="600"/>
              </a:spcBef>
              <a:spcAft>
                <a:spcPts val="800"/>
              </a:spcAft>
            </a:pPr>
            <a:r>
              <a:rPr lang="en-GB" sz="2000" b="1" dirty="0">
                <a:solidFill>
                  <a:schemeClr val="bg1"/>
                </a:solidFill>
                <a:ea typeface="Verdana" panose="020B0604030504040204" pitchFamily="34" charset="0"/>
                <a:cs typeface="Verdana" panose="020B0604030504040204" pitchFamily="34" charset="0"/>
              </a:rPr>
              <a:t>C. Framework and safeguards for existing practices of extending searches cross-border</a:t>
            </a:r>
          </a:p>
          <a:p>
            <a:pPr>
              <a:spcBef>
                <a:spcPts val="600"/>
              </a:spcBef>
              <a:spcAft>
                <a:spcPts val="800"/>
              </a:spcAft>
            </a:pPr>
            <a:r>
              <a:rPr lang="en-GB" sz="2000" b="1" dirty="0">
                <a:solidFill>
                  <a:schemeClr val="bg1"/>
                </a:solidFill>
                <a:ea typeface="Verdana" panose="020B0604030504040204" pitchFamily="34" charset="0"/>
                <a:cs typeface="Verdana" panose="020B0604030504040204" pitchFamily="34" charset="0"/>
              </a:rPr>
              <a:t>D. Safeguards/data protection</a:t>
            </a:r>
          </a:p>
        </p:txBody>
      </p:sp>
      <p:sp>
        <p:nvSpPr>
          <p:cNvPr id="19" name="ZoneTexte 11">
            <a:extLst>
              <a:ext uri="{FF2B5EF4-FFF2-40B4-BE49-F238E27FC236}">
                <a16:creationId xmlns:a16="http://schemas.microsoft.com/office/drawing/2014/main" xmlns="" id="{4981128A-14A1-4C8D-B222-9CF59A34FADB}"/>
              </a:ext>
            </a:extLst>
          </p:cNvPr>
          <p:cNvSpPr txBox="1"/>
          <p:nvPr/>
        </p:nvSpPr>
        <p:spPr>
          <a:xfrm>
            <a:off x="6372200" y="2242607"/>
            <a:ext cx="2353305" cy="1938992"/>
          </a:xfrm>
          <a:prstGeom prst="rect">
            <a:avLst/>
          </a:prstGeom>
          <a:noFill/>
          <a:ln>
            <a:solidFill>
              <a:schemeClr val="accent1">
                <a:lumMod val="75000"/>
              </a:schemeClr>
            </a:solidFill>
          </a:ln>
        </p:spPr>
        <p:txBody>
          <a:bodyPr wrap="square" rtlCol="0">
            <a:spAutoFit/>
          </a:bodyPr>
          <a:lstStyle/>
          <a:p>
            <a:r>
              <a:rPr lang="en-GB" sz="2000" b="1" dirty="0">
                <a:solidFill>
                  <a:srgbClr val="2B5D8F"/>
                </a:solidFill>
                <a:ea typeface="Verdana" panose="020B0604030504040204" pitchFamily="34" charset="0"/>
                <a:cs typeface="Verdana" panose="020B0604030504040204" pitchFamily="34" charset="0"/>
              </a:rPr>
              <a:t>Terms of reference approved in June 2017.</a:t>
            </a:r>
          </a:p>
          <a:p>
            <a:endParaRPr lang="en-GB" sz="2000" b="1" dirty="0">
              <a:solidFill>
                <a:srgbClr val="2B5D8F"/>
              </a:solidFill>
              <a:ea typeface="Verdana" panose="020B0604030504040204" pitchFamily="34" charset="0"/>
              <a:cs typeface="Verdana" panose="020B0604030504040204" pitchFamily="34" charset="0"/>
            </a:endParaRPr>
          </a:p>
          <a:p>
            <a:r>
              <a:rPr lang="en-GB" sz="2000" b="1" dirty="0">
                <a:solidFill>
                  <a:srgbClr val="2B5D8F"/>
                </a:solidFill>
                <a:ea typeface="Verdana" panose="020B0604030504040204" pitchFamily="34" charset="0"/>
                <a:cs typeface="Verdana" panose="020B0604030504040204" pitchFamily="34" charset="0"/>
              </a:rPr>
              <a:t>Negotiations:  Sep 2017 – Dec 2020</a:t>
            </a: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3" name="Rectangle 12"/>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2" name="ZoneTexte 11">
            <a:extLst>
              <a:ext uri="{FF2B5EF4-FFF2-40B4-BE49-F238E27FC236}">
                <a16:creationId xmlns:a16="http://schemas.microsoft.com/office/drawing/2014/main" xmlns="" id="{748608A9-869B-4480-B5BB-CB157CC0721B}"/>
              </a:ext>
            </a:extLst>
          </p:cNvPr>
          <p:cNvSpPr txBox="1"/>
          <p:nvPr/>
        </p:nvSpPr>
        <p:spPr>
          <a:xfrm>
            <a:off x="1064938" y="-24482"/>
            <a:ext cx="804869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r">
              <a:defRPr sz="3200">
                <a:solidFill>
                  <a:schemeClr val="bg1"/>
                </a:solidFill>
                <a:latin typeface="Verdana" charset="0"/>
                <a:ea typeface="MS PGothic" charset="0"/>
                <a:cs typeface="Verdana" charset="0"/>
              </a:defRPr>
            </a:lvl1pPr>
            <a:lvl2pPr marL="742950" indent="-285750">
              <a:defRPr sz="2400">
                <a:latin typeface="Calibri" charset="0"/>
                <a:ea typeface="MS PGothic" charset="0"/>
                <a:cs typeface="MS PGothic" charset="0"/>
              </a:defRPr>
            </a:lvl2pPr>
            <a:lvl3pPr marL="1143000" indent="-228600">
              <a:defRPr sz="2400">
                <a:latin typeface="Calibri" charset="0"/>
                <a:ea typeface="MS PGothic" charset="0"/>
                <a:cs typeface="MS PGothic" charset="0"/>
              </a:defRPr>
            </a:lvl3pPr>
            <a:lvl4pPr marL="1600200" indent="-228600">
              <a:defRPr sz="2400">
                <a:latin typeface="Calibri" charset="0"/>
                <a:ea typeface="MS PGothic" charset="0"/>
                <a:cs typeface="MS PGothic" charset="0"/>
              </a:defRPr>
            </a:lvl4pPr>
            <a:lvl5pPr marL="2057400" indent="-228600">
              <a:defRPr sz="2400">
                <a:latin typeface="Calibri" charset="0"/>
                <a:ea typeface="MS PGothic" charset="0"/>
                <a:cs typeface="MS PGothic" charset="0"/>
              </a:defRPr>
            </a:lvl5pPr>
            <a:lvl6pPr marL="2514600" indent="-228600" eaLnBrk="0" fontAlgn="base" hangingPunct="0">
              <a:spcBef>
                <a:spcPct val="0"/>
              </a:spcBef>
              <a:spcAft>
                <a:spcPct val="0"/>
              </a:spcAft>
              <a:defRPr sz="2400">
                <a:latin typeface="Calibri" charset="0"/>
                <a:ea typeface="MS PGothic" charset="0"/>
                <a:cs typeface="MS PGothic" charset="0"/>
              </a:defRPr>
            </a:lvl6pPr>
            <a:lvl7pPr marL="2971800" indent="-228600" eaLnBrk="0" fontAlgn="base" hangingPunct="0">
              <a:spcBef>
                <a:spcPct val="0"/>
              </a:spcBef>
              <a:spcAft>
                <a:spcPct val="0"/>
              </a:spcAft>
              <a:defRPr sz="2400">
                <a:latin typeface="Calibri" charset="0"/>
                <a:ea typeface="MS PGothic" charset="0"/>
                <a:cs typeface="MS PGothic" charset="0"/>
              </a:defRPr>
            </a:lvl7pPr>
            <a:lvl8pPr marL="3429000" indent="-228600" eaLnBrk="0" fontAlgn="base" hangingPunct="0">
              <a:spcBef>
                <a:spcPct val="0"/>
              </a:spcBef>
              <a:spcAft>
                <a:spcPct val="0"/>
              </a:spcAft>
              <a:defRPr sz="2400">
                <a:latin typeface="Calibri" charset="0"/>
                <a:ea typeface="MS PGothic" charset="0"/>
                <a:cs typeface="MS PGothic" charset="0"/>
              </a:defRPr>
            </a:lvl8pPr>
            <a:lvl9pPr marL="3886200" indent="-228600" eaLnBrk="0" fontAlgn="base" hangingPunct="0">
              <a:spcBef>
                <a:spcPct val="0"/>
              </a:spcBef>
              <a:spcAft>
                <a:spcPct val="0"/>
              </a:spcAft>
              <a:defRPr sz="2400">
                <a:latin typeface="Calibri" charset="0"/>
                <a:ea typeface="MS PGothic" charset="0"/>
                <a:cs typeface="MS PGothic" charset="0"/>
              </a:defRPr>
            </a:lvl9pPr>
          </a:lstStyle>
          <a:p>
            <a:r>
              <a:rPr lang="en-GB" dirty="0"/>
              <a:t>Additional Protocol to the Budapest Convention on Cybercrime</a:t>
            </a:r>
          </a:p>
        </p:txBody>
      </p:sp>
      <p:sp>
        <p:nvSpPr>
          <p:cNvPr id="2" name="Rectangle 1">
            <a:extLst>
              <a:ext uri="{FF2B5EF4-FFF2-40B4-BE49-F238E27FC236}">
                <a16:creationId xmlns:a16="http://schemas.microsoft.com/office/drawing/2014/main" xmlns=""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5"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3799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Joining the Budapest Convention</a:t>
            </a:r>
            <a:endParaRPr lang="en-GB" sz="1800" dirty="0">
              <a:solidFill>
                <a:schemeClr val="bg1"/>
              </a:solidFill>
              <a:latin typeface="Verdana" charset="0"/>
              <a:cs typeface="Verdana" charset="0"/>
            </a:endParaRPr>
          </a:p>
        </p:txBody>
      </p:sp>
      <p:sp>
        <p:nvSpPr>
          <p:cNvPr id="9" name="TextBox 8"/>
          <p:cNvSpPr txBox="1"/>
          <p:nvPr/>
        </p:nvSpPr>
        <p:spPr>
          <a:xfrm>
            <a:off x="323529" y="2183373"/>
            <a:ext cx="4248472" cy="3416320"/>
          </a:xfrm>
          <a:prstGeom prst="rect">
            <a:avLst/>
          </a:prstGeom>
          <a:noFill/>
          <a:ln>
            <a:solidFill>
              <a:schemeClr val="accent1"/>
            </a:solidFill>
          </a:ln>
        </p:spPr>
        <p:txBody>
          <a:bodyPr wrap="square" rtlCol="0">
            <a:spAutoFit/>
          </a:bodyPr>
          <a:lstStyle/>
          <a:p>
            <a:r>
              <a:rPr lang="en-GB" sz="2400" b="1" dirty="0">
                <a:solidFill>
                  <a:schemeClr val="tx1">
                    <a:lumMod val="75000"/>
                    <a:lumOff val="25000"/>
                  </a:schemeClr>
                </a:solidFill>
                <a:ea typeface="Verdana" panose="020B0604030504040204" pitchFamily="34" charset="0"/>
                <a:cs typeface="Verdana" panose="020B0604030504040204" pitchFamily="34" charset="0"/>
              </a:rPr>
              <a:t>Phase 1: </a:t>
            </a:r>
          </a:p>
          <a:p>
            <a:pPr marL="342900" indent="-342900">
              <a:buFont typeface="Wingdings" pitchFamily="2" charset="2"/>
              <a:buChar char="§"/>
            </a:pPr>
            <a:r>
              <a:rPr lang="de-DE" sz="2400" b="1" dirty="0">
                <a:solidFill>
                  <a:schemeClr val="tx1">
                    <a:lumMod val="75000"/>
                    <a:lumOff val="25000"/>
                  </a:schemeClr>
                </a:solidFill>
                <a:ea typeface="Verdana" panose="020B0604030504040204" pitchFamily="34" charset="0"/>
                <a:cs typeface="Verdana" panose="020B0604030504040204" pitchFamily="34" charset="0"/>
              </a:rPr>
              <a:t>A country with legislation in place or advanced stage</a:t>
            </a:r>
            <a:endParaRPr lang="en-GB" sz="2400" b="1" dirty="0">
              <a:solidFill>
                <a:schemeClr val="tx1">
                  <a:lumMod val="75000"/>
                  <a:lumOff val="25000"/>
                </a:schemeClr>
              </a:solidFill>
              <a:ea typeface="Verdana" panose="020B0604030504040204" pitchFamily="34" charset="0"/>
              <a:cs typeface="Verdana" panose="020B0604030504040204" pitchFamily="34" charset="0"/>
            </a:endParaRPr>
          </a:p>
          <a:p>
            <a:pPr marL="342900" indent="-342900">
              <a:buFont typeface="Wingdings" pitchFamily="2" charset="2"/>
              <a:buChar char="§"/>
            </a:pPr>
            <a:r>
              <a:rPr lang="en-GB" sz="2400" b="1" dirty="0">
                <a:solidFill>
                  <a:schemeClr val="tx1">
                    <a:lumMod val="75000"/>
                    <a:lumOff val="25000"/>
                  </a:schemeClr>
                </a:solidFill>
                <a:ea typeface="Verdana" panose="020B0604030504040204" pitchFamily="34" charset="0"/>
                <a:cs typeface="Verdana" panose="020B0604030504040204" pitchFamily="34" charset="0"/>
              </a:rPr>
              <a:t>Letter from Government to </a:t>
            </a:r>
            <a:r>
              <a:rPr lang="en-GB" sz="2400" b="1" dirty="0" err="1">
                <a:solidFill>
                  <a:schemeClr val="tx1">
                    <a:lumMod val="75000"/>
                    <a:lumOff val="25000"/>
                  </a:schemeClr>
                </a:solidFill>
                <a:ea typeface="Verdana" panose="020B0604030504040204" pitchFamily="34" charset="0"/>
                <a:cs typeface="Verdana" panose="020B0604030504040204" pitchFamily="34" charset="0"/>
              </a:rPr>
              <a:t>CoE</a:t>
            </a:r>
            <a:r>
              <a:rPr lang="en-GB" sz="2400" b="1" dirty="0">
                <a:solidFill>
                  <a:schemeClr val="tx1">
                    <a:lumMod val="75000"/>
                    <a:lumOff val="25000"/>
                  </a:schemeClr>
                </a:solidFill>
                <a:ea typeface="Verdana" panose="020B0604030504040204" pitchFamily="34" charset="0"/>
                <a:cs typeface="Verdana" panose="020B0604030504040204" pitchFamily="34" charset="0"/>
              </a:rPr>
              <a:t> expressing interest in accession</a:t>
            </a:r>
          </a:p>
          <a:p>
            <a:pPr marL="342900" indent="-342900">
              <a:buFont typeface="Wingdings" pitchFamily="2" charset="2"/>
              <a:buChar char="§"/>
            </a:pPr>
            <a:r>
              <a:rPr lang="en-GB" sz="2400" b="1" dirty="0">
                <a:solidFill>
                  <a:schemeClr val="tx1">
                    <a:lumMod val="75000"/>
                    <a:lumOff val="25000"/>
                  </a:schemeClr>
                </a:solidFill>
                <a:ea typeface="Verdana" panose="020B0604030504040204" pitchFamily="34" charset="0"/>
                <a:cs typeface="Verdana" panose="020B0604030504040204" pitchFamily="34" charset="0"/>
              </a:rPr>
              <a:t>Consultations (</a:t>
            </a:r>
            <a:r>
              <a:rPr lang="en-GB" sz="2400" b="1" dirty="0" err="1">
                <a:solidFill>
                  <a:schemeClr val="tx1">
                    <a:lumMod val="75000"/>
                    <a:lumOff val="25000"/>
                  </a:schemeClr>
                </a:solidFill>
                <a:ea typeface="Verdana" panose="020B0604030504040204" pitchFamily="34" charset="0"/>
                <a:cs typeface="Verdana" panose="020B0604030504040204" pitchFamily="34" charset="0"/>
              </a:rPr>
              <a:t>CoE</a:t>
            </a:r>
            <a:r>
              <a:rPr lang="en-GB" sz="2400" b="1" dirty="0">
                <a:solidFill>
                  <a:schemeClr val="tx1">
                    <a:lumMod val="75000"/>
                    <a:lumOff val="25000"/>
                  </a:schemeClr>
                </a:solidFill>
                <a:ea typeface="Verdana" panose="020B0604030504040204" pitchFamily="34" charset="0"/>
                <a:cs typeface="Verdana" panose="020B0604030504040204" pitchFamily="34" charset="0"/>
              </a:rPr>
              <a:t>/Parties) in view of  decision to invite</a:t>
            </a:r>
          </a:p>
          <a:p>
            <a:pPr marL="342900" indent="-342900">
              <a:buFont typeface="Wingdings" pitchFamily="2" charset="2"/>
              <a:buChar char="§"/>
            </a:pPr>
            <a:r>
              <a:rPr lang="en-GB" sz="2400" b="1" dirty="0">
                <a:solidFill>
                  <a:schemeClr val="tx1">
                    <a:lumMod val="75000"/>
                    <a:lumOff val="25000"/>
                  </a:schemeClr>
                </a:solidFill>
                <a:ea typeface="Verdana" panose="020B0604030504040204" pitchFamily="34" charset="0"/>
                <a:cs typeface="Verdana" panose="020B0604030504040204" pitchFamily="34" charset="0"/>
              </a:rPr>
              <a:t>Invitation to accede</a:t>
            </a:r>
            <a:endParaRPr lang="en-GB" sz="2400" dirty="0">
              <a:solidFill>
                <a:schemeClr val="tx1">
                  <a:lumMod val="75000"/>
                  <a:lumOff val="25000"/>
                </a:schemeClr>
              </a:solidFill>
              <a:ea typeface="Verdana" panose="020B0604030504040204" pitchFamily="34" charset="0"/>
              <a:cs typeface="Verdana" panose="020B0604030504040204" pitchFamily="34" charset="0"/>
            </a:endParaRPr>
          </a:p>
        </p:txBody>
      </p:sp>
      <p:sp>
        <p:nvSpPr>
          <p:cNvPr id="11" name="Rectangle 10"/>
          <p:cNvSpPr/>
          <p:nvPr/>
        </p:nvSpPr>
        <p:spPr>
          <a:xfrm>
            <a:off x="4788024" y="2183373"/>
            <a:ext cx="3923431" cy="2308324"/>
          </a:xfrm>
          <a:prstGeom prst="rect">
            <a:avLst/>
          </a:prstGeom>
          <a:ln>
            <a:solidFill>
              <a:schemeClr val="accent1"/>
            </a:solidFill>
          </a:ln>
        </p:spPr>
        <p:txBody>
          <a:bodyPr wrap="square">
            <a:spAutoFit/>
          </a:bodyPr>
          <a:lstStyle/>
          <a:p>
            <a:r>
              <a:rPr lang="en-GB" sz="2400" b="1" dirty="0">
                <a:solidFill>
                  <a:schemeClr val="tx1">
                    <a:lumMod val="75000"/>
                    <a:lumOff val="25000"/>
                  </a:schemeClr>
                </a:solidFill>
                <a:ea typeface="Verdana" panose="020B0604030504040204" pitchFamily="34" charset="0"/>
                <a:cs typeface="Verdana" panose="020B0604030504040204" pitchFamily="34" charset="0"/>
              </a:rPr>
              <a:t>Phase 2: </a:t>
            </a:r>
          </a:p>
          <a:p>
            <a:pPr marL="342900" indent="-342900">
              <a:buFont typeface="Wingdings" pitchFamily="2" charset="2"/>
              <a:buChar char="§"/>
            </a:pPr>
            <a:r>
              <a:rPr lang="en-GB" sz="2400" b="1" dirty="0">
                <a:solidFill>
                  <a:schemeClr val="tx1">
                    <a:lumMod val="75000"/>
                    <a:lumOff val="25000"/>
                  </a:schemeClr>
                </a:solidFill>
                <a:ea typeface="Verdana" panose="020B0604030504040204" pitchFamily="34" charset="0"/>
                <a:cs typeface="Verdana" panose="020B0604030504040204" pitchFamily="34" charset="0"/>
              </a:rPr>
              <a:t>Domestic procedure (e.g. decision by national Parliament)</a:t>
            </a:r>
          </a:p>
          <a:p>
            <a:pPr marL="342900" indent="-342900">
              <a:buFont typeface="Wingdings" pitchFamily="2" charset="2"/>
              <a:buChar char="§"/>
            </a:pPr>
            <a:r>
              <a:rPr lang="en-GB" sz="2400" b="1" dirty="0">
                <a:solidFill>
                  <a:schemeClr val="tx1">
                    <a:lumMod val="75000"/>
                    <a:lumOff val="25000"/>
                  </a:schemeClr>
                </a:solidFill>
                <a:ea typeface="Verdana" panose="020B0604030504040204" pitchFamily="34" charset="0"/>
                <a:cs typeface="Verdana" panose="020B0604030504040204" pitchFamily="34" charset="0"/>
              </a:rPr>
              <a:t>Deposit of the instrument of accession</a:t>
            </a:r>
          </a:p>
        </p:txBody>
      </p:sp>
      <p:sp>
        <p:nvSpPr>
          <p:cNvPr id="12" name="Rectangle 11"/>
          <p:cNvSpPr/>
          <p:nvPr/>
        </p:nvSpPr>
        <p:spPr>
          <a:xfrm>
            <a:off x="339454" y="1376695"/>
            <a:ext cx="5703036" cy="523220"/>
          </a:xfrm>
          <a:prstGeom prst="rect">
            <a:avLst/>
          </a:prstGeom>
        </p:spPr>
        <p:txBody>
          <a:bodyPr wrap="none">
            <a:spAutoFit/>
          </a:bodyPr>
          <a:lstStyle/>
          <a:p>
            <a:r>
              <a:rPr lang="en-GB" sz="2800" b="1" dirty="0">
                <a:solidFill>
                  <a:srgbClr val="2F618F"/>
                </a:solidFill>
                <a:ea typeface="Verdana" panose="020B0604030504040204" pitchFamily="34" charset="0"/>
                <a:cs typeface="Verdana" panose="020B0604030504040204" pitchFamily="34" charset="0"/>
              </a:rPr>
              <a:t>Treaty open for accession (Article 37)</a:t>
            </a:r>
          </a:p>
        </p:txBody>
      </p:sp>
      <p:sp>
        <p:nvSpPr>
          <p:cNvPr id="2" name="Rectangle 1">
            <a:extLst>
              <a:ext uri="{FF2B5EF4-FFF2-40B4-BE49-F238E27FC236}">
                <a16:creationId xmlns:a16="http://schemas.microsoft.com/office/drawing/2014/main" xmlns=""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3"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911976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Links to the Budapest Convention</a:t>
            </a:r>
            <a:endParaRPr lang="en-GB" sz="1800" dirty="0">
              <a:solidFill>
                <a:schemeClr val="bg1"/>
              </a:solidFill>
              <a:latin typeface="Verdana" charset="0"/>
              <a:cs typeface="Verdana" charset="0"/>
            </a:endParaRPr>
          </a:p>
        </p:txBody>
      </p:sp>
      <p:graphicFrame>
        <p:nvGraphicFramePr>
          <p:cNvPr id="13" name="Table 12">
            <a:extLst>
              <a:ext uri="{FF2B5EF4-FFF2-40B4-BE49-F238E27FC236}">
                <a16:creationId xmlns:a16="http://schemas.microsoft.com/office/drawing/2014/main" xmlns="" id="{F3ADBFFC-BD40-49F9-B237-21408C8E7C18}"/>
              </a:ext>
            </a:extLst>
          </p:cNvPr>
          <p:cNvGraphicFramePr>
            <a:graphicFrameLocks noGrp="1"/>
          </p:cNvGraphicFramePr>
          <p:nvPr>
            <p:extLst>
              <p:ext uri="{D42A27DB-BD31-4B8C-83A1-F6EECF244321}">
                <p14:modId xmlns:p14="http://schemas.microsoft.com/office/powerpoint/2010/main" val="798666679"/>
              </p:ext>
            </p:extLst>
          </p:nvPr>
        </p:nvGraphicFramePr>
        <p:xfrm>
          <a:off x="323528" y="2663160"/>
          <a:ext cx="8320113" cy="2438400"/>
        </p:xfrm>
        <a:graphic>
          <a:graphicData uri="http://schemas.openxmlformats.org/drawingml/2006/table">
            <a:tbl>
              <a:tblPr firstRow="1" firstCol="1" bandRow="1">
                <a:tableStyleId>{5C22544A-7EE6-4342-B048-85BDC9FD1C3A}</a:tableStyleId>
              </a:tblPr>
              <a:tblGrid>
                <a:gridCol w="2088232">
                  <a:extLst>
                    <a:ext uri="{9D8B030D-6E8A-4147-A177-3AD203B41FA5}">
                      <a16:colId xmlns:a16="http://schemas.microsoft.com/office/drawing/2014/main" xmlns="" val="3578159110"/>
                    </a:ext>
                  </a:extLst>
                </a:gridCol>
                <a:gridCol w="936104">
                  <a:extLst>
                    <a:ext uri="{9D8B030D-6E8A-4147-A177-3AD203B41FA5}">
                      <a16:colId xmlns:a16="http://schemas.microsoft.com/office/drawing/2014/main" xmlns="" val="2958008849"/>
                    </a:ext>
                  </a:extLst>
                </a:gridCol>
                <a:gridCol w="987149">
                  <a:extLst>
                    <a:ext uri="{9D8B030D-6E8A-4147-A177-3AD203B41FA5}">
                      <a16:colId xmlns:a16="http://schemas.microsoft.com/office/drawing/2014/main" xmlns="" val="3830085833"/>
                    </a:ext>
                  </a:extLst>
                </a:gridCol>
                <a:gridCol w="1262874">
                  <a:extLst>
                    <a:ext uri="{9D8B030D-6E8A-4147-A177-3AD203B41FA5}">
                      <a16:colId xmlns:a16="http://schemas.microsoft.com/office/drawing/2014/main" xmlns="" val="897791399"/>
                    </a:ext>
                  </a:extLst>
                </a:gridCol>
                <a:gridCol w="1560021">
                  <a:extLst>
                    <a:ext uri="{9D8B030D-6E8A-4147-A177-3AD203B41FA5}">
                      <a16:colId xmlns:a16="http://schemas.microsoft.com/office/drawing/2014/main" xmlns="" val="1068517895"/>
                    </a:ext>
                  </a:extLst>
                </a:gridCol>
                <a:gridCol w="1485733">
                  <a:extLst>
                    <a:ext uri="{9D8B030D-6E8A-4147-A177-3AD203B41FA5}">
                      <a16:colId xmlns:a16="http://schemas.microsoft.com/office/drawing/2014/main" xmlns="" val="3878177491"/>
                    </a:ext>
                  </a:extLst>
                </a:gridCol>
              </a:tblGrid>
              <a:tr h="537147">
                <a:tc>
                  <a:txBody>
                    <a:bodyPr/>
                    <a:lstStyle/>
                    <a:p>
                      <a:pPr>
                        <a:lnSpc>
                          <a:spcPct val="100000"/>
                        </a:lnSpc>
                      </a:pPr>
                      <a:endParaRPr lang="en-GB" sz="2000" b="1" dirty="0">
                        <a:effectLst/>
                        <a:latin typeface="+mn-lt"/>
                        <a:cs typeface="Times New Roman" panose="02020603050405020304" pitchFamily="18" charset="0"/>
                      </a:endParaRPr>
                    </a:p>
                  </a:txBody>
                  <a:tcPr marL="68580" marR="68580" marT="0" marB="0" anchor="b">
                    <a:solidFill>
                      <a:srgbClr val="326496"/>
                    </a:solidFill>
                  </a:tcPr>
                </a:tc>
                <a:tc>
                  <a:txBody>
                    <a:bodyPr/>
                    <a:lstStyle/>
                    <a:p>
                      <a:pPr algn="l">
                        <a:lnSpc>
                          <a:spcPct val="100000"/>
                        </a:lnSpc>
                        <a:spcAft>
                          <a:spcPts val="0"/>
                        </a:spcAft>
                      </a:pPr>
                      <a:r>
                        <a:rPr lang="en-GB" sz="2000" b="1" dirty="0">
                          <a:effectLst/>
                          <a:latin typeface="+mn-lt"/>
                          <a:ea typeface="Verdana" panose="020B0604030504040204" pitchFamily="34" charset="0"/>
                          <a:cs typeface="Verdana" panose="020B0604030504040204" pitchFamily="34" charset="0"/>
                        </a:rPr>
                        <a:t>States</a:t>
                      </a:r>
                    </a:p>
                  </a:txBody>
                  <a:tcPr marL="68580" marR="68580" marT="0" marB="0">
                    <a:solidFill>
                      <a:srgbClr val="326496"/>
                    </a:solidFill>
                  </a:tcPr>
                </a:tc>
                <a:tc gridSpan="2">
                  <a:txBody>
                    <a:bodyPr/>
                    <a:lstStyle/>
                    <a:p>
                      <a:pPr algn="ct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Largely in place </a:t>
                      </a:r>
                    </a:p>
                    <a:p>
                      <a:pPr algn="ct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by January 2013</a:t>
                      </a:r>
                    </a:p>
                  </a:txBody>
                  <a:tcPr marL="68580" marR="68580" marT="0" marB="0">
                    <a:solidFill>
                      <a:srgbClr val="326496"/>
                    </a:solidFill>
                  </a:tcPr>
                </a:tc>
                <a:tc hMerge="1">
                  <a:txBody>
                    <a:bodyPr/>
                    <a:lstStyle/>
                    <a:p>
                      <a:endParaRPr lang="en-GB"/>
                    </a:p>
                  </a:txBody>
                  <a:tcPr/>
                </a:tc>
                <a:tc gridSpan="2">
                  <a:txBody>
                    <a:bodyPr/>
                    <a:lstStyle/>
                    <a:p>
                      <a:pPr algn="ct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Largely in place </a:t>
                      </a:r>
                    </a:p>
                    <a:p>
                      <a:pPr algn="ct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by May 2020</a:t>
                      </a:r>
                    </a:p>
                  </a:txBody>
                  <a:tcPr marL="68580" marR="68580" marT="0" marB="0">
                    <a:solidFill>
                      <a:srgbClr val="326496"/>
                    </a:solidFill>
                  </a:tcPr>
                </a:tc>
                <a:tc hMerge="1">
                  <a:txBody>
                    <a:bodyPr/>
                    <a:lstStyle/>
                    <a:p>
                      <a:endParaRPr lang="en-GB"/>
                    </a:p>
                  </a:txBody>
                  <a:tcPr/>
                </a:tc>
                <a:extLst>
                  <a:ext uri="{0D108BD9-81ED-4DB2-BD59-A6C34878D82A}">
                    <a16:rowId xmlns:a16="http://schemas.microsoft.com/office/drawing/2014/main" xmlns="" val="2122549328"/>
                  </a:ext>
                </a:extLst>
              </a:tr>
              <a:tr h="302145">
                <a:tc>
                  <a:txBody>
                    <a:bodyPr/>
                    <a:lstStyle/>
                    <a:p>
                      <a:pPr algn="just">
                        <a:lnSpc>
                          <a:spcPct val="100000"/>
                        </a:lnSpc>
                        <a:spcAft>
                          <a:spcPts val="0"/>
                        </a:spcAft>
                      </a:pPr>
                      <a:r>
                        <a:rPr lang="en-GB" sz="2000" b="1" dirty="0">
                          <a:solidFill>
                            <a:schemeClr val="bg1"/>
                          </a:solidFill>
                          <a:effectLst/>
                          <a:latin typeface="+mn-lt"/>
                          <a:ea typeface="Verdana" panose="020B0604030504040204" pitchFamily="34" charset="0"/>
                          <a:cs typeface="Verdana" panose="020B0604030504040204" pitchFamily="34" charset="0"/>
                        </a:rPr>
                        <a:t>All Africa</a:t>
                      </a:r>
                    </a:p>
                  </a:txBody>
                  <a:tcPr marL="68580" marR="68580" marT="0" marB="0" anchor="b">
                    <a:solidFill>
                      <a:srgbClr val="326496"/>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11%</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33%</a:t>
                      </a:r>
                    </a:p>
                  </a:txBody>
                  <a:tcPr marL="68580" marR="68580" marT="0" marB="0" anchor="b">
                    <a:noFill/>
                  </a:tcPr>
                </a:tc>
                <a:extLst>
                  <a:ext uri="{0D108BD9-81ED-4DB2-BD59-A6C34878D82A}">
                    <a16:rowId xmlns:a16="http://schemas.microsoft.com/office/drawing/2014/main" xmlns="" val="2041422289"/>
                  </a:ext>
                </a:extLst>
              </a:tr>
              <a:tr h="302145">
                <a:tc>
                  <a:txBody>
                    <a:bodyPr/>
                    <a:lstStyle/>
                    <a:p>
                      <a:pPr algn="just">
                        <a:lnSpc>
                          <a:spcPct val="100000"/>
                        </a:lnSpc>
                        <a:spcAft>
                          <a:spcPts val="0"/>
                        </a:spcAft>
                      </a:pPr>
                      <a:r>
                        <a:rPr lang="en-GB" sz="2000" b="1" dirty="0">
                          <a:solidFill>
                            <a:schemeClr val="bg1"/>
                          </a:solidFill>
                          <a:effectLst/>
                          <a:latin typeface="+mn-lt"/>
                          <a:ea typeface="Verdana" panose="020B0604030504040204" pitchFamily="34" charset="0"/>
                          <a:cs typeface="Verdana" panose="020B0604030504040204" pitchFamily="34" charset="0"/>
                        </a:rPr>
                        <a:t>All Americas</a:t>
                      </a:r>
                    </a:p>
                  </a:txBody>
                  <a:tcPr marL="68580" marR="68580" marT="0" marB="0" anchor="b">
                    <a:solidFill>
                      <a:srgbClr val="326496"/>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10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29%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15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extLst>
                  <a:ext uri="{0D108BD9-81ED-4DB2-BD59-A6C34878D82A}">
                    <a16:rowId xmlns:a16="http://schemas.microsoft.com/office/drawing/2014/main" xmlns="" val="1661776069"/>
                  </a:ext>
                </a:extLst>
              </a:tr>
              <a:tr h="302145">
                <a:tc>
                  <a:txBody>
                    <a:bodyPr/>
                    <a:lstStyle/>
                    <a:p>
                      <a:pPr algn="just">
                        <a:lnSpc>
                          <a:spcPct val="100000"/>
                        </a:lnSpc>
                        <a:spcAft>
                          <a:spcPts val="0"/>
                        </a:spcAft>
                      </a:pPr>
                      <a:r>
                        <a:rPr lang="en-GB" sz="2000" b="1" dirty="0">
                          <a:solidFill>
                            <a:schemeClr val="bg1"/>
                          </a:solidFill>
                          <a:effectLst/>
                          <a:latin typeface="+mn-lt"/>
                          <a:ea typeface="Verdana" panose="020B0604030504040204" pitchFamily="34" charset="0"/>
                          <a:cs typeface="Verdana" panose="020B0604030504040204" pitchFamily="34" charset="0"/>
                        </a:rPr>
                        <a:t>All Asia</a:t>
                      </a:r>
                    </a:p>
                  </a:txBody>
                  <a:tcPr marL="68580" marR="68580" marT="0" marB="0" anchor="b">
                    <a:solidFill>
                      <a:srgbClr val="326496"/>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13</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31%</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43%</a:t>
                      </a:r>
                    </a:p>
                  </a:txBody>
                  <a:tcPr marL="68580" marR="68580" marT="0" marB="0" anchor="b">
                    <a:noFill/>
                  </a:tcPr>
                </a:tc>
                <a:extLst>
                  <a:ext uri="{0D108BD9-81ED-4DB2-BD59-A6C34878D82A}">
                    <a16:rowId xmlns:a16="http://schemas.microsoft.com/office/drawing/2014/main" xmlns="" val="3670560417"/>
                  </a:ext>
                </a:extLst>
              </a:tr>
              <a:tr h="302145">
                <a:tc>
                  <a:txBody>
                    <a:bodyPr/>
                    <a:lstStyle/>
                    <a:p>
                      <a:pPr algn="just">
                        <a:lnSpc>
                          <a:spcPct val="100000"/>
                        </a:lnSpc>
                        <a:spcAft>
                          <a:spcPts val="0"/>
                        </a:spcAft>
                      </a:pPr>
                      <a:r>
                        <a:rPr lang="en-GB" sz="2000" b="1" dirty="0">
                          <a:solidFill>
                            <a:schemeClr val="bg1"/>
                          </a:solidFill>
                          <a:effectLst/>
                          <a:latin typeface="+mn-lt"/>
                          <a:ea typeface="Verdana" panose="020B0604030504040204" pitchFamily="34" charset="0"/>
                          <a:cs typeface="Verdana" panose="020B0604030504040204" pitchFamily="34" charset="0"/>
                        </a:rPr>
                        <a:t>All Europe</a:t>
                      </a:r>
                    </a:p>
                  </a:txBody>
                  <a:tcPr marL="68580" marR="68580" marT="0" marB="0" anchor="b">
                    <a:solidFill>
                      <a:srgbClr val="326496"/>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38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79%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45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94%</a:t>
                      </a:r>
                    </a:p>
                  </a:txBody>
                  <a:tcPr marL="68580" marR="68580" marT="0" marB="0" anchor="b">
                    <a:solidFill>
                      <a:schemeClr val="accent1">
                        <a:lumMod val="20000"/>
                        <a:lumOff val="80000"/>
                      </a:schemeClr>
                    </a:solidFill>
                  </a:tcPr>
                </a:tc>
                <a:extLst>
                  <a:ext uri="{0D108BD9-81ED-4DB2-BD59-A6C34878D82A}">
                    <a16:rowId xmlns:a16="http://schemas.microsoft.com/office/drawing/2014/main" xmlns="" val="2668002655"/>
                  </a:ext>
                </a:extLst>
              </a:tr>
              <a:tr h="302145">
                <a:tc>
                  <a:txBody>
                    <a:bodyPr/>
                    <a:lstStyle/>
                    <a:p>
                      <a:pPr algn="just">
                        <a:lnSpc>
                          <a:spcPct val="100000"/>
                        </a:lnSpc>
                        <a:spcAft>
                          <a:spcPts val="0"/>
                        </a:spcAft>
                      </a:pPr>
                      <a:r>
                        <a:rPr lang="en-GB" sz="2000" b="1" dirty="0">
                          <a:solidFill>
                            <a:schemeClr val="bg1"/>
                          </a:solidFill>
                          <a:effectLst/>
                          <a:latin typeface="+mn-lt"/>
                          <a:ea typeface="Verdana" panose="020B0604030504040204" pitchFamily="34" charset="0"/>
                          <a:cs typeface="Verdana" panose="020B0604030504040204" pitchFamily="34" charset="0"/>
                        </a:rPr>
                        <a:t>All Oceania</a:t>
                      </a:r>
                    </a:p>
                  </a:txBody>
                  <a:tcPr marL="68580" marR="68580" marT="0" marB="0" anchor="b">
                    <a:solidFill>
                      <a:srgbClr val="326496"/>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21%</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4</a:t>
                      </a:r>
                    </a:p>
                  </a:txBody>
                  <a:tcPr marL="68580" marR="68580" marT="0" marB="0" anchor="b">
                    <a:no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29%</a:t>
                      </a:r>
                    </a:p>
                  </a:txBody>
                  <a:tcPr marL="68580" marR="68580" marT="0" marB="0" anchor="b">
                    <a:noFill/>
                  </a:tcPr>
                </a:tc>
                <a:extLst>
                  <a:ext uri="{0D108BD9-81ED-4DB2-BD59-A6C34878D82A}">
                    <a16:rowId xmlns:a16="http://schemas.microsoft.com/office/drawing/2014/main" xmlns="" val="2675414985"/>
                  </a:ext>
                </a:extLst>
              </a:tr>
              <a:tr h="302145">
                <a:tc>
                  <a:txBody>
                    <a:bodyPr/>
                    <a:lstStyle/>
                    <a:p>
                      <a:pPr algn="just">
                        <a:lnSpc>
                          <a:spcPct val="100000"/>
                        </a:lnSpc>
                        <a:spcAft>
                          <a:spcPts val="0"/>
                        </a:spcAft>
                      </a:pPr>
                      <a:r>
                        <a:rPr lang="en-GB" sz="2000" b="1" dirty="0">
                          <a:solidFill>
                            <a:schemeClr val="bg1"/>
                          </a:solidFill>
                          <a:effectLst/>
                          <a:latin typeface="+mn-lt"/>
                          <a:ea typeface="Verdana" panose="020B0604030504040204" pitchFamily="34" charset="0"/>
                          <a:cs typeface="Verdana" panose="020B0604030504040204" pitchFamily="34" charset="0"/>
                        </a:rPr>
                        <a:t>All</a:t>
                      </a:r>
                    </a:p>
                  </a:txBody>
                  <a:tcPr marL="68580" marR="68580" marT="0" marB="0" anchor="b">
                    <a:solidFill>
                      <a:srgbClr val="326496"/>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70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36%</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100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2000" b="1" dirty="0">
                          <a:effectLst/>
                          <a:latin typeface="+mn-lt"/>
                          <a:ea typeface="Verdana" panose="020B0604030504040204" pitchFamily="34" charset="0"/>
                          <a:cs typeface="Verdana" panose="020B0604030504040204" pitchFamily="34" charset="0"/>
                        </a:rPr>
                        <a:t>52%</a:t>
                      </a:r>
                    </a:p>
                  </a:txBody>
                  <a:tcPr marL="68580" marR="68580" marT="0" marB="0" anchor="b">
                    <a:solidFill>
                      <a:schemeClr val="accent1">
                        <a:lumMod val="20000"/>
                        <a:lumOff val="80000"/>
                      </a:schemeClr>
                    </a:solidFill>
                  </a:tcPr>
                </a:tc>
                <a:extLst>
                  <a:ext uri="{0D108BD9-81ED-4DB2-BD59-A6C34878D82A}">
                    <a16:rowId xmlns:a16="http://schemas.microsoft.com/office/drawing/2014/main" xmlns="" val="2629051196"/>
                  </a:ext>
                </a:extLst>
              </a:tr>
            </a:tbl>
          </a:graphicData>
        </a:graphic>
      </p:graphicFrame>
      <p:sp>
        <p:nvSpPr>
          <p:cNvPr id="14" name="TextBox 13">
            <a:extLst>
              <a:ext uri="{FF2B5EF4-FFF2-40B4-BE49-F238E27FC236}">
                <a16:creationId xmlns:a16="http://schemas.microsoft.com/office/drawing/2014/main" xmlns="" id="{71872171-5E0B-4291-A3DD-E732D7508F50}"/>
              </a:ext>
            </a:extLst>
          </p:cNvPr>
          <p:cNvSpPr txBox="1"/>
          <p:nvPr/>
        </p:nvSpPr>
        <p:spPr>
          <a:xfrm>
            <a:off x="503128" y="1352962"/>
            <a:ext cx="8461360" cy="954107"/>
          </a:xfrm>
          <a:prstGeom prst="rect">
            <a:avLst/>
          </a:prstGeom>
          <a:noFill/>
        </p:spPr>
        <p:txBody>
          <a:bodyPr wrap="square" rtlCol="0">
            <a:spAutoFit/>
          </a:bodyPr>
          <a:lstStyle/>
          <a:p>
            <a:r>
              <a:rPr lang="de-DE" sz="2800" b="1" dirty="0">
                <a:solidFill>
                  <a:schemeClr val="tx2"/>
                </a:solidFill>
                <a:ea typeface="Verdana" panose="020B0604030504040204" pitchFamily="34" charset="0"/>
                <a:cs typeface="Verdana" panose="020B0604030504040204" pitchFamily="34" charset="0"/>
              </a:rPr>
              <a:t>Substantive Criminal law </a:t>
            </a:r>
          </a:p>
          <a:p>
            <a:r>
              <a:rPr lang="de-DE" sz="2800" b="1" dirty="0">
                <a:solidFill>
                  <a:schemeClr val="tx2"/>
                </a:solidFill>
                <a:ea typeface="Verdana" panose="020B0604030504040204" pitchFamily="34" charset="0"/>
                <a:cs typeface="Verdana" panose="020B0604030504040204" pitchFamily="34" charset="0"/>
              </a:rPr>
              <a:t>in line with the Budapest Convention</a:t>
            </a:r>
            <a:endParaRPr lang="en-GB" sz="2800" b="1" dirty="0">
              <a:solidFill>
                <a:schemeClr val="tx2"/>
              </a:solidFill>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0"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48893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89" name="Rectangle 17"/>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465FF75B-1C1D-7A47-B702-07177D24373E}" type="slidenum">
              <a:rPr lang="en-US" sz="1200" b="1">
                <a:solidFill>
                  <a:srgbClr val="FFFFFF"/>
                </a:solidFill>
                <a:latin typeface="Verdana" charset="0"/>
                <a:cs typeface="Verdana" charset="0"/>
              </a:rPr>
              <a:pPr/>
              <a:t>28</a:t>
            </a:fld>
            <a:r>
              <a:rPr lang="en-US" sz="1200" b="1" dirty="0">
                <a:solidFill>
                  <a:srgbClr val="FFFFFF"/>
                </a:solidFill>
                <a:latin typeface="Verdana" charset="0"/>
                <a:cs typeface="Verdana" charset="0"/>
              </a:rPr>
              <a:t> -</a:t>
            </a:r>
          </a:p>
        </p:txBody>
      </p:sp>
      <p:sp>
        <p:nvSpPr>
          <p:cNvPr id="67590"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Links to the Budapest Convention</a:t>
            </a:r>
            <a:endParaRPr lang="en-GB" sz="1800" dirty="0">
              <a:solidFill>
                <a:schemeClr val="bg1"/>
              </a:solidFill>
              <a:latin typeface="Verdana" charset="0"/>
              <a:cs typeface="Verdana" charset="0"/>
            </a:endParaRPr>
          </a:p>
        </p:txBody>
      </p:sp>
      <p:graphicFrame>
        <p:nvGraphicFramePr>
          <p:cNvPr id="10" name="Table 9"/>
          <p:cNvGraphicFramePr>
            <a:graphicFrameLocks noGrp="1"/>
          </p:cNvGraphicFramePr>
          <p:nvPr/>
        </p:nvGraphicFramePr>
        <p:xfrm>
          <a:off x="539109" y="1844824"/>
          <a:ext cx="8136902" cy="3691880"/>
        </p:xfrm>
        <a:graphic>
          <a:graphicData uri="http://schemas.openxmlformats.org/drawingml/2006/table">
            <a:tbl>
              <a:tblPr firstRow="1" firstCol="1" bandRow="1">
                <a:tableStyleId>{5C22544A-7EE6-4342-B048-85BDC9FD1C3A}</a:tableStyleId>
              </a:tblPr>
              <a:tblGrid>
                <a:gridCol w="1985179">
                  <a:extLst>
                    <a:ext uri="{9D8B030D-6E8A-4147-A177-3AD203B41FA5}">
                      <a16:colId xmlns:a16="http://schemas.microsoft.com/office/drawing/2014/main" xmlns="" val="20000"/>
                    </a:ext>
                  </a:extLst>
                </a:gridCol>
                <a:gridCol w="1331239">
                  <a:extLst>
                    <a:ext uri="{9D8B030D-6E8A-4147-A177-3AD203B41FA5}">
                      <a16:colId xmlns:a16="http://schemas.microsoft.com/office/drawing/2014/main" xmlns="" val="20001"/>
                    </a:ext>
                  </a:extLst>
                </a:gridCol>
                <a:gridCol w="1160747">
                  <a:extLst>
                    <a:ext uri="{9D8B030D-6E8A-4147-A177-3AD203B41FA5}">
                      <a16:colId xmlns:a16="http://schemas.microsoft.com/office/drawing/2014/main" xmlns="" val="20002"/>
                    </a:ext>
                  </a:extLst>
                </a:gridCol>
                <a:gridCol w="1158411">
                  <a:extLst>
                    <a:ext uri="{9D8B030D-6E8A-4147-A177-3AD203B41FA5}">
                      <a16:colId xmlns:a16="http://schemas.microsoft.com/office/drawing/2014/main" xmlns="" val="20003"/>
                    </a:ext>
                  </a:extLst>
                </a:gridCol>
                <a:gridCol w="1159578">
                  <a:extLst>
                    <a:ext uri="{9D8B030D-6E8A-4147-A177-3AD203B41FA5}">
                      <a16:colId xmlns:a16="http://schemas.microsoft.com/office/drawing/2014/main" xmlns="" val="20004"/>
                    </a:ext>
                  </a:extLst>
                </a:gridCol>
                <a:gridCol w="1341748">
                  <a:extLst>
                    <a:ext uri="{9D8B030D-6E8A-4147-A177-3AD203B41FA5}">
                      <a16:colId xmlns:a16="http://schemas.microsoft.com/office/drawing/2014/main" xmlns="" val="20005"/>
                    </a:ext>
                  </a:extLst>
                </a:gridCol>
              </a:tblGrid>
              <a:tr h="72008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gridSpan="5">
                  <a:txBody>
                    <a:bodyPr/>
                    <a:lstStyle/>
                    <a:p>
                      <a:pPr algn="ctr">
                        <a:lnSpc>
                          <a:spcPct val="100000"/>
                        </a:lnSpc>
                        <a:spcBef>
                          <a:spcPts val="600"/>
                        </a:spcBef>
                        <a:spcAft>
                          <a:spcPts val="600"/>
                        </a:spcAft>
                      </a:pPr>
                      <a:r>
                        <a:rPr lang="en-GB" sz="1800" dirty="0">
                          <a:effectLst/>
                          <a:latin typeface="Verdana" panose="020B0604030504040204" pitchFamily="34" charset="0"/>
                          <a:ea typeface="Verdana" panose="020B0604030504040204" pitchFamily="34" charset="0"/>
                          <a:cs typeface="Verdana" panose="020B0604030504040204" pitchFamily="34" charset="0"/>
                        </a:rPr>
                        <a:t>Party, signatory or invited to accede to Budapest Convention</a:t>
                      </a:r>
                    </a:p>
                  </a:txBody>
                  <a:tcPr marL="68580" marR="68580" marT="0" marB="0" anchor="ctr">
                    <a:solidFill>
                      <a:srgbClr val="2F618F"/>
                    </a:solidFill>
                  </a:tcPr>
                </a:tc>
                <a:tc hMerge="1">
                  <a:txBody>
                    <a:bodyPr/>
                    <a:lstStyle/>
                    <a:p>
                      <a:pPr algn="ctr">
                        <a:lnSpc>
                          <a:spcPct val="150000"/>
                        </a:lnSpc>
                        <a:spcAft>
                          <a:spcPts val="0"/>
                        </a:spcAft>
                      </a:pPr>
                      <a:endParaRPr lang="en-GB" sz="1800" dirty="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10000"/>
                  </a:ext>
                </a:extLst>
              </a:tr>
              <a:tr h="19050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a:txBody>
                    <a:bodyPr/>
                    <a:lstStyle/>
                    <a:p>
                      <a:pPr algn="just">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States</a:t>
                      </a:r>
                    </a:p>
                  </a:txBody>
                  <a:tcPr marL="68580" marR="68580" marT="0" marB="0" anchor="b"/>
                </a:tc>
                <a:tc gridSpan="2">
                  <a:txBody>
                    <a:bodyPr/>
                    <a:lstStyle/>
                    <a:p>
                      <a:pPr algn="ct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By January 2013</a:t>
                      </a:r>
                    </a:p>
                  </a:txBody>
                  <a:tcPr marL="68580" marR="68580" marT="0" marB="0" anchor="ctr"/>
                </a:tc>
                <a:tc hMerge="1">
                  <a:txBody>
                    <a:bodyPr/>
                    <a:lstStyle/>
                    <a:p>
                      <a:endParaRPr lang="en-GB"/>
                    </a:p>
                  </a:txBody>
                  <a:tcPr/>
                </a:tc>
                <a:tc gridSpan="2">
                  <a:txBody>
                    <a:bodyPr/>
                    <a:lstStyle/>
                    <a:p>
                      <a:pPr algn="ct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By May 2020</a:t>
                      </a:r>
                    </a:p>
                  </a:txBody>
                  <a:tcPr marL="68580" marR="68580" marT="0" marB="0" anchor="ctr"/>
                </a:tc>
                <a:tc hMerge="1">
                  <a:txBody>
                    <a:bodyPr/>
                    <a:lstStyle/>
                    <a:p>
                      <a:endParaRPr lang="en-GB"/>
                    </a:p>
                  </a:txBody>
                  <a:tcPr/>
                </a:tc>
                <a:extLst>
                  <a:ext uri="{0D108BD9-81ED-4DB2-BD59-A6C34878D82A}">
                    <a16:rowId xmlns:a16="http://schemas.microsoft.com/office/drawing/2014/main" xmlns="" val="10001"/>
                  </a:ext>
                </a:extLst>
              </a:tr>
              <a:tr h="190500">
                <a:tc>
                  <a:txBody>
                    <a:bodyPr/>
                    <a:lstStyle/>
                    <a:p>
                      <a:pPr algn="just">
                        <a:lnSpc>
                          <a:spcPct val="150000"/>
                        </a:lnSpc>
                        <a:spcAft>
                          <a:spcPts val="0"/>
                        </a:spcAft>
                      </a:pPr>
                      <a:r>
                        <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Africa</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19%</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xmlns="" val="10002"/>
                  </a:ext>
                </a:extLst>
              </a:tr>
              <a:tr h="190500">
                <a:tc>
                  <a:txBody>
                    <a:bodyPr/>
                    <a:lstStyle/>
                    <a:p>
                      <a:pPr algn="just">
                        <a:lnSpc>
                          <a:spcPct val="150000"/>
                        </a:lnSpc>
                        <a:spcAft>
                          <a:spcPts val="0"/>
                        </a:spcAft>
                      </a:pPr>
                      <a:r>
                        <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Americas</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13</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37%</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xmlns="" val="10003"/>
                  </a:ext>
                </a:extLst>
              </a:tr>
              <a:tr h="190500">
                <a:tc>
                  <a:txBody>
                    <a:bodyPr/>
                    <a:lstStyle/>
                    <a:p>
                      <a:pPr algn="just">
                        <a:lnSpc>
                          <a:spcPct val="150000"/>
                        </a:lnSpc>
                        <a:spcAft>
                          <a:spcPts val="0"/>
                        </a:spcAft>
                      </a:pPr>
                      <a:r>
                        <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All Asia</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xmlns="" val="10004"/>
                  </a:ext>
                </a:extLst>
              </a:tr>
              <a:tr h="190500">
                <a:tc>
                  <a:txBody>
                    <a:bodyPr/>
                    <a:lstStyle/>
                    <a:p>
                      <a:pPr algn="just">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All Europe</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90%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96%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xmlns="" val="10005"/>
                  </a:ext>
                </a:extLst>
              </a:tr>
              <a:tr h="190500">
                <a:tc>
                  <a:txBody>
                    <a:bodyPr/>
                    <a:lstStyle/>
                    <a:p>
                      <a:pPr algn="just">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All Oceania</a:t>
                      </a: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7%</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2</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a16="http://schemas.microsoft.com/office/drawing/2014/main" xmlns="" val="10006"/>
                  </a:ext>
                </a:extLst>
              </a:tr>
              <a:tr h="190500">
                <a:tc>
                  <a:txBody>
                    <a:bodyPr/>
                    <a:lstStyle/>
                    <a:p>
                      <a:pPr algn="just">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All</a:t>
                      </a:r>
                    </a:p>
                  </a:txBody>
                  <a:tcPr marL="68580" marR="68580" marT="0" marB="0" anchor="b">
                    <a:solidFill>
                      <a:srgbClr val="2F618F"/>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57</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76</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39%</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a16="http://schemas.microsoft.com/office/drawing/2014/main" xmlns="" val="10007"/>
                  </a:ext>
                </a:extLst>
              </a:tr>
            </a:tbl>
          </a:graphicData>
        </a:graphic>
      </p:graphicFrame>
      <p:sp>
        <p:nvSpPr>
          <p:cNvPr id="2" name="Rectangle 1">
            <a:extLst>
              <a:ext uri="{FF2B5EF4-FFF2-40B4-BE49-F238E27FC236}">
                <a16:creationId xmlns:a16="http://schemas.microsoft.com/office/drawing/2014/main" xmlns=""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9"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39944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29</a:t>
            </a:fld>
            <a:endParaRPr lang="en-GB" dirty="0">
              <a:solidFill>
                <a:prstClr val="black">
                  <a:tint val="75000"/>
                </a:prstClr>
              </a:solidFill>
            </a:endParaRPr>
          </a:p>
        </p:txBody>
      </p:sp>
    </p:spTree>
    <p:extLst>
      <p:ext uri="{BB962C8B-B14F-4D97-AF65-F5344CB8AC3E}">
        <p14:creationId xmlns:p14="http://schemas.microsoft.com/office/powerpoint/2010/main" val="3323615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lnSpc>
                <a:spcPct val="100000"/>
              </a:lnSpc>
              <a:buFont typeface="Wingdings" panose="05000000000000000000" pitchFamily="2" charset="2"/>
              <a:buChar char="Ø"/>
            </a:pPr>
            <a:r>
              <a:rPr lang="en-GB" dirty="0"/>
              <a:t>Providing the delegates with an introduction to the information society and cybercrime and identifying international organisations and their efforts to tackle this modern type of criminality</a:t>
            </a:r>
          </a:p>
          <a:p>
            <a:pPr algn="just">
              <a:lnSpc>
                <a:spcPct val="100000"/>
              </a:lnSpc>
              <a:buFont typeface="Wingdings" panose="05000000000000000000" pitchFamily="2" charset="2"/>
              <a:buChar char="Ø"/>
            </a:pPr>
            <a:r>
              <a:rPr lang="en-GB" dirty="0"/>
              <a:t>Providing basic definitions of cybercrime, considering the </a:t>
            </a:r>
            <a:r>
              <a:rPr lang="en-GB" dirty="0" err="1"/>
              <a:t>CoE</a:t>
            </a:r>
            <a:r>
              <a:rPr lang="en-GB" dirty="0"/>
              <a:t> Budapest Convention and defining contemporary forms of cybercrime</a:t>
            </a:r>
            <a:endParaRPr lang="en-GB" dirty="0">
              <a:ea typeface="Verdana" panose="020B0604030504040204" pitchFamily="34" charset="0"/>
            </a:endParaRP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Session aim</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latin typeface="+mn-lt"/>
              </a:rPr>
              <a:t>International organisations for cybercrime</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en-GB" dirty="0"/>
              <a:t>Cybercrime Basics</a:t>
            </a:r>
          </a:p>
        </p:txBody>
      </p:sp>
      <p:sp>
        <p:nvSpPr>
          <p:cNvPr id="4" name="Rectangle 3">
            <a:extLst>
              <a:ext uri="{FF2B5EF4-FFF2-40B4-BE49-F238E27FC236}">
                <a16:creationId xmlns:a16="http://schemas.microsoft.com/office/drawing/2014/main" xmlns=""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5" name="Rectangle 4">
            <a:extLst>
              <a:ext uri="{FF2B5EF4-FFF2-40B4-BE49-F238E27FC236}">
                <a16:creationId xmlns:a16="http://schemas.microsoft.com/office/drawing/2014/main" xmlns=""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6" name="TextBox 7">
            <a:extLst>
              <a:ext uri="{FF2B5EF4-FFF2-40B4-BE49-F238E27FC236}">
                <a16:creationId xmlns:a16="http://schemas.microsoft.com/office/drawing/2014/main" xmlns=""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Section 4</a:t>
            </a:r>
            <a:endParaRPr lang="en-GB" sz="2000" dirty="0">
              <a:solidFill>
                <a:prstClr val="white"/>
              </a:solidFill>
              <a:latin typeface="Verdana" charset="0"/>
              <a:cs typeface="Verdana" charset="0"/>
            </a:endParaRPr>
          </a:p>
        </p:txBody>
      </p:sp>
      <p:pic>
        <p:nvPicPr>
          <p:cNvPr id="7" name="Picture 4">
            <a:extLst>
              <a:ext uri="{FF2B5EF4-FFF2-40B4-BE49-F238E27FC236}">
                <a16:creationId xmlns:a16="http://schemas.microsoft.com/office/drawing/2014/main" xmlns="" id="{0999E604-E88D-4D07-B64F-C99CD4214B5C}"/>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39154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cs typeface="ＭＳ Ｐゴシック" charset="0"/>
              </a:rPr>
              <a:t>International Dimension and Response to Cybercrime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xmlns=""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GB" altLang="en-US" sz="3200" b="1" dirty="0">
                <a:ea typeface="ＭＳ Ｐゴシック" pitchFamily="34" charset="-128"/>
              </a:rPr>
              <a:t>Examples of International Responses</a:t>
            </a:r>
            <a:endParaRPr lang="en-GB" sz="3200" b="1" dirty="0">
              <a:ea typeface="ＭＳ Ｐゴシック" pitchFamily="34" charset="-128"/>
            </a:endParaRPr>
          </a:p>
        </p:txBody>
      </p:sp>
      <p:pic>
        <p:nvPicPr>
          <p:cNvPr id="5" name="Picture 4">
            <a:extLst>
              <a:ext uri="{FF2B5EF4-FFF2-40B4-BE49-F238E27FC236}">
                <a16:creationId xmlns:a16="http://schemas.microsoft.com/office/drawing/2014/main" xmlns="" id="{833B8C6F-025E-9640-A84D-EF83449CC12C}"/>
              </a:ext>
            </a:extLst>
          </p:cNvPr>
          <p:cNvPicPr>
            <a:picLocks noChangeAspect="1"/>
          </p:cNvPicPr>
          <p:nvPr/>
        </p:nvPicPr>
        <p:blipFill>
          <a:blip r:embed="rId4"/>
          <a:stretch>
            <a:fillRect/>
          </a:stretch>
        </p:blipFill>
        <p:spPr>
          <a:xfrm>
            <a:off x="6286383" y="1971204"/>
            <a:ext cx="2534089" cy="2027271"/>
          </a:xfrm>
          <a:prstGeom prst="rect">
            <a:avLst/>
          </a:prstGeom>
        </p:spPr>
      </p:pic>
      <p:pic>
        <p:nvPicPr>
          <p:cNvPr id="6" name="Picture 5">
            <a:extLst>
              <a:ext uri="{FF2B5EF4-FFF2-40B4-BE49-F238E27FC236}">
                <a16:creationId xmlns:a16="http://schemas.microsoft.com/office/drawing/2014/main" xmlns="" id="{9F5D591F-43D2-8B4D-96C7-1050D23145CA}"/>
              </a:ext>
            </a:extLst>
          </p:cNvPr>
          <p:cNvPicPr>
            <a:picLocks noChangeAspect="1"/>
          </p:cNvPicPr>
          <p:nvPr/>
        </p:nvPicPr>
        <p:blipFill>
          <a:blip r:embed="rId5"/>
          <a:stretch>
            <a:fillRect/>
          </a:stretch>
        </p:blipFill>
        <p:spPr>
          <a:xfrm>
            <a:off x="431467" y="2168077"/>
            <a:ext cx="2379916" cy="1580820"/>
          </a:xfrm>
          <a:prstGeom prst="rect">
            <a:avLst/>
          </a:prstGeom>
        </p:spPr>
      </p:pic>
      <p:pic>
        <p:nvPicPr>
          <p:cNvPr id="27" name="Picture 26">
            <a:extLst>
              <a:ext uri="{FF2B5EF4-FFF2-40B4-BE49-F238E27FC236}">
                <a16:creationId xmlns:a16="http://schemas.microsoft.com/office/drawing/2014/main" xmlns="" id="{622E6FB5-9758-BD45-8495-D6A8C4D9812B}"/>
              </a:ext>
            </a:extLst>
          </p:cNvPr>
          <p:cNvPicPr>
            <a:picLocks noChangeAspect="1"/>
          </p:cNvPicPr>
          <p:nvPr/>
        </p:nvPicPr>
        <p:blipFill>
          <a:blip r:embed="rId6"/>
          <a:stretch>
            <a:fillRect/>
          </a:stretch>
        </p:blipFill>
        <p:spPr>
          <a:xfrm>
            <a:off x="492102" y="4069722"/>
            <a:ext cx="2258646" cy="2258646"/>
          </a:xfrm>
          <a:prstGeom prst="rect">
            <a:avLst/>
          </a:prstGeom>
        </p:spPr>
      </p:pic>
      <p:pic>
        <p:nvPicPr>
          <p:cNvPr id="28" name="Picture 27">
            <a:extLst>
              <a:ext uri="{FF2B5EF4-FFF2-40B4-BE49-F238E27FC236}">
                <a16:creationId xmlns:a16="http://schemas.microsoft.com/office/drawing/2014/main" xmlns="" id="{AAD3A13B-7085-7B44-A2D8-5202FBFACE90}"/>
              </a:ext>
            </a:extLst>
          </p:cNvPr>
          <p:cNvPicPr>
            <a:picLocks noChangeAspect="1"/>
          </p:cNvPicPr>
          <p:nvPr/>
        </p:nvPicPr>
        <p:blipFill>
          <a:blip r:embed="rId7"/>
          <a:stretch>
            <a:fillRect/>
          </a:stretch>
        </p:blipFill>
        <p:spPr>
          <a:xfrm>
            <a:off x="6381058" y="4046146"/>
            <a:ext cx="2344740" cy="2106292"/>
          </a:xfrm>
          <a:prstGeom prst="rect">
            <a:avLst/>
          </a:prstGeom>
        </p:spPr>
      </p:pic>
      <p:pic>
        <p:nvPicPr>
          <p:cNvPr id="7" name="Picture 6">
            <a:extLst>
              <a:ext uri="{FF2B5EF4-FFF2-40B4-BE49-F238E27FC236}">
                <a16:creationId xmlns:a16="http://schemas.microsoft.com/office/drawing/2014/main" xmlns="" id="{E23F68DB-37C9-5B4D-99C8-67B07818FF75}"/>
              </a:ext>
            </a:extLst>
          </p:cNvPr>
          <p:cNvPicPr>
            <a:picLocks noChangeAspect="1"/>
          </p:cNvPicPr>
          <p:nvPr/>
        </p:nvPicPr>
        <p:blipFill>
          <a:blip r:embed="rId8"/>
          <a:stretch>
            <a:fillRect/>
          </a:stretch>
        </p:blipFill>
        <p:spPr>
          <a:xfrm>
            <a:off x="3490173" y="2168077"/>
            <a:ext cx="2379916" cy="1580820"/>
          </a:xfrm>
          <a:prstGeom prst="rect">
            <a:avLst/>
          </a:prstGeom>
        </p:spPr>
      </p:pic>
      <p:pic>
        <p:nvPicPr>
          <p:cNvPr id="8" name="Picture 7">
            <a:extLst>
              <a:ext uri="{FF2B5EF4-FFF2-40B4-BE49-F238E27FC236}">
                <a16:creationId xmlns:a16="http://schemas.microsoft.com/office/drawing/2014/main" xmlns="" id="{E7A1B1BC-F932-9445-A572-2188BD54E7EB}"/>
              </a:ext>
            </a:extLst>
          </p:cNvPr>
          <p:cNvPicPr>
            <a:picLocks noChangeAspect="1"/>
          </p:cNvPicPr>
          <p:nvPr/>
        </p:nvPicPr>
        <p:blipFill>
          <a:blip r:embed="rId9"/>
          <a:stretch>
            <a:fillRect/>
          </a:stretch>
        </p:blipFill>
        <p:spPr>
          <a:xfrm>
            <a:off x="3550808" y="4126316"/>
            <a:ext cx="2258645" cy="2065598"/>
          </a:xfrm>
          <a:prstGeom prst="rect">
            <a:avLst/>
          </a:prstGeom>
        </p:spPr>
      </p:pic>
      <p:sp>
        <p:nvSpPr>
          <p:cNvPr id="9" name="Rectangle 8">
            <a:extLst>
              <a:ext uri="{FF2B5EF4-FFF2-40B4-BE49-F238E27FC236}">
                <a16:creationId xmlns:a16="http://schemas.microsoft.com/office/drawing/2014/main" xmlns=""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13966986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UNITED NATIONS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logos-download.com/wp-content/uploads/2016/07/U...">
            <a:extLst>
              <a:ext uri="{FF2B5EF4-FFF2-40B4-BE49-F238E27FC236}">
                <a16:creationId xmlns:a16="http://schemas.microsoft.com/office/drawing/2014/main" xmlns="" id="{7415C628-D0CB-4F28-AF88-471BEFA800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3" y="5299256"/>
            <a:ext cx="1285665" cy="109070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xmlns=""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xmlns="" id="{9862464D-8B1B-4FD5-AEAC-0662CE90FB58}"/>
              </a:ext>
            </a:extLst>
          </p:cNvPr>
          <p:cNvSpPr txBox="1">
            <a:spLocks/>
          </p:cNvSpPr>
          <p:nvPr/>
        </p:nvSpPr>
        <p:spPr>
          <a:xfrm>
            <a:off x="251520" y="980728"/>
            <a:ext cx="8784530" cy="514197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sz="2800" b="1" dirty="0"/>
              <a:t>UN Intergovernmental Expert Group on Cybercrime (IEG) – est. 2010</a:t>
            </a:r>
          </a:p>
          <a:p>
            <a:pPr marL="400050" lvl="1" indent="0" eaLnBrk="1" hangingPunct="1">
              <a:buNone/>
            </a:pPr>
            <a:r>
              <a:rPr lang="en-GB" sz="2400" dirty="0">
                <a:effectLst/>
                <a:latin typeface="Calibri" panose="020F0502020204030204" pitchFamily="34" charset="0"/>
                <a:ea typeface="Times New Roman" panose="02020603050405020304" pitchFamily="18" charset="0"/>
              </a:rPr>
              <a:t>“to conduct a comprehensive study of the problem of cybercrime and responses to it by Member States, the international community and the private sector, including the exchange of information on national legislation, best practices, technical assistance and international cooperation, with a view to examining options to strengthen existing and to propose new national and international legal or other responses to cybercrime”</a:t>
            </a:r>
          </a:p>
          <a:p>
            <a:pPr marL="0" indent="0" eaLnBrk="1" hangingPunct="1">
              <a:buFont typeface="Arial" panose="020B0604020202020204" pitchFamily="34" charset="0"/>
              <a:buNone/>
            </a:pPr>
            <a:r>
              <a:rPr lang="en-GB" altLang="sr-Latn-RS" sz="2800" b="1" dirty="0"/>
              <a:t>UNODC Global Programme on Cybercrime</a:t>
            </a:r>
          </a:p>
          <a:p>
            <a:pPr eaLnBrk="1" hangingPunct="1"/>
            <a:r>
              <a:rPr lang="en-GB" altLang="sr-Latn-RS" sz="2400" dirty="0">
                <a:latin typeface="Calibri" panose="020F0502020204030204" pitchFamily="34" charset="0"/>
              </a:rPr>
              <a:t>Respond flexibly to the needs of developing countries</a:t>
            </a:r>
          </a:p>
          <a:p>
            <a:pPr eaLnBrk="1" hangingPunct="1"/>
            <a:r>
              <a:rPr lang="en-GB" altLang="sr-Latn-RS" sz="2400" dirty="0">
                <a:latin typeface="Calibri" panose="020F0502020204030204" pitchFamily="34" charset="0"/>
              </a:rPr>
              <a:t>Increased efficiency &amp; effectiveness</a:t>
            </a:r>
          </a:p>
        </p:txBody>
      </p:sp>
      <p:sp>
        <p:nvSpPr>
          <p:cNvPr id="16" name="TextBox 15">
            <a:extLst>
              <a:ext uri="{FF2B5EF4-FFF2-40B4-BE49-F238E27FC236}">
                <a16:creationId xmlns:a16="http://schemas.microsoft.com/office/drawing/2014/main" xmlns="" id="{6F8A8EAD-F300-4A85-8D4E-6ADA3B6D2B03}"/>
              </a:ext>
            </a:extLst>
          </p:cNvPr>
          <p:cNvSpPr txBox="1"/>
          <p:nvPr/>
        </p:nvSpPr>
        <p:spPr>
          <a:xfrm>
            <a:off x="-33588" y="6008901"/>
            <a:ext cx="7987040" cy="369332"/>
          </a:xfrm>
          <a:prstGeom prst="rect">
            <a:avLst/>
          </a:prstGeom>
          <a:noFill/>
        </p:spPr>
        <p:txBody>
          <a:bodyPr wrap="square">
            <a:spAutoFit/>
          </a:bodyPr>
          <a:lstStyle/>
          <a:p>
            <a:pPr marL="0" lvl="0" indent="0">
              <a:buFont typeface="Wingdings" panose="05000000000000000000" pitchFamily="2" charset="2"/>
              <a:buNone/>
            </a:pPr>
            <a:r>
              <a:rPr lang="en-GB" sz="1800" u="sng" dirty="0">
                <a:solidFill>
                  <a:srgbClr val="0000FF"/>
                </a:solidFill>
                <a:effectLst/>
                <a:latin typeface="Calibri" panose="020F0502020204030204" pitchFamily="34" charset="0"/>
                <a:ea typeface="Times New Roman" panose="02020603050405020304" pitchFamily="18" charset="0"/>
                <a:hlinkClick r:id="rId5"/>
              </a:rPr>
              <a:t>https://www.unodc.org/unodc/en/cybercrime/global-programme-cybercrime.html</a:t>
            </a:r>
            <a:endParaRPr lang="en-GB" sz="1800" u="sng" dirty="0">
              <a:solidFill>
                <a:srgbClr val="0000FF"/>
              </a:solidFill>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3823233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United Nations General Assembly</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933934" cy="5078313"/>
          </a:xfrm>
          <a:prstGeom prst="rect">
            <a:avLst/>
          </a:prstGeom>
        </p:spPr>
        <p:txBody>
          <a:bodyPr wrap="square">
            <a:spAutoFit/>
          </a:bodyPr>
          <a:lstStyle/>
          <a:p>
            <a:pPr eaLnBrk="1" hangingPunct="1"/>
            <a:r>
              <a:rPr lang="en-GB" altLang="en-US" sz="3200" b="1" dirty="0"/>
              <a:t>Resolutions on Combating the Criminal Misuse of Information Technologies (Resolutions 55/63 and 56/121): </a:t>
            </a:r>
            <a:endParaRPr lang="en-GB" altLang="en-US" sz="3200" b="1" dirty="0">
              <a:ea typeface="MS PGothic" panose="020B0600070205080204" pitchFamily="34" charset="-128"/>
            </a:endParaRPr>
          </a:p>
          <a:p>
            <a:pPr marL="342900" indent="-342900" eaLnBrk="1" hangingPunct="1">
              <a:buFont typeface="Arial" panose="020B0604020202020204" pitchFamily="34" charset="0"/>
              <a:buChar char="•"/>
            </a:pPr>
            <a:r>
              <a:rPr lang="en-GB" altLang="en-US" sz="2800" dirty="0"/>
              <a:t>The n</a:t>
            </a:r>
            <a:r>
              <a:rPr lang="en-GB" altLang="en-US" sz="2800" dirty="0">
                <a:ea typeface="MS PGothic" panose="020B0600070205080204" pitchFamily="34" charset="-128"/>
              </a:rPr>
              <a:t>eed to ensure that each State adopts a proper law on cybercrime – to eliminate </a:t>
            </a:r>
            <a:r>
              <a:rPr lang="en-GB" altLang="en-US" sz="2800" i="1" dirty="0">
                <a:ea typeface="MS PGothic" panose="020B0600070205080204" pitchFamily="34" charset="-128"/>
              </a:rPr>
              <a:t>safe heavens</a:t>
            </a:r>
          </a:p>
          <a:p>
            <a:pPr marL="342900" indent="-342900" eaLnBrk="1" hangingPunct="1">
              <a:buFont typeface="Arial" panose="020B0604020202020204" pitchFamily="34" charset="0"/>
              <a:buChar char="•"/>
            </a:pPr>
            <a:endParaRPr lang="en-GB" altLang="en-US" sz="2800" i="1" dirty="0">
              <a:ea typeface="MS PGothic" panose="020B0600070205080204" pitchFamily="34" charset="-128"/>
            </a:endParaRPr>
          </a:p>
          <a:p>
            <a:pPr marL="342900" indent="-342900" eaLnBrk="1" hangingPunct="1">
              <a:buFont typeface="Arial" panose="020B0604020202020204" pitchFamily="34" charset="0"/>
              <a:buChar char="•"/>
            </a:pPr>
            <a:r>
              <a:rPr lang="en-GB" altLang="en-US" sz="2800" dirty="0"/>
              <a:t>The n</a:t>
            </a:r>
            <a:r>
              <a:rPr lang="en-GB" altLang="en-US" sz="2800" dirty="0">
                <a:ea typeface="MS PGothic" panose="020B0600070205080204" pitchFamily="34" charset="-128"/>
              </a:rPr>
              <a:t>eed of exchange of information, cooperation and of coordination among all the States related to some concrete criminal investigation on international cases of criminal misuse of information technologies</a:t>
            </a:r>
          </a:p>
          <a:p>
            <a:pPr lvl="1"/>
            <a:endParaRPr lang="en-GB" sz="3200" dirty="0"/>
          </a:p>
        </p:txBody>
      </p:sp>
      <p:pic>
        <p:nvPicPr>
          <p:cNvPr id="5" name="Picture 4">
            <a:extLst>
              <a:ext uri="{FF2B5EF4-FFF2-40B4-BE49-F238E27FC236}">
                <a16:creationId xmlns:a16="http://schemas.microsoft.com/office/drawing/2014/main" xmlns="" id="{4CD58A2B-12F1-204C-9E9D-A9BAC29904D5}"/>
              </a:ext>
            </a:extLst>
          </p:cNvPr>
          <p:cNvPicPr>
            <a:picLocks noChangeAspect="1"/>
          </p:cNvPicPr>
          <p:nvPr/>
        </p:nvPicPr>
        <p:blipFill>
          <a:blip r:embed="rId4"/>
          <a:stretch>
            <a:fillRect/>
          </a:stretch>
        </p:blipFill>
        <p:spPr>
          <a:xfrm>
            <a:off x="6949440" y="5248657"/>
            <a:ext cx="2073016" cy="1194816"/>
          </a:xfrm>
          <a:prstGeom prst="rect">
            <a:avLst/>
          </a:prstGeom>
        </p:spPr>
      </p:pic>
      <p:sp>
        <p:nvSpPr>
          <p:cNvPr id="6" name="Rectangle 5">
            <a:extLst>
              <a:ext uri="{FF2B5EF4-FFF2-40B4-BE49-F238E27FC236}">
                <a16:creationId xmlns:a16="http://schemas.microsoft.com/office/drawing/2014/main" xmlns=""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86E86C30-1AE3-45B1-BBD9-4AD829B73096}"/>
              </a:ext>
            </a:extLst>
          </p:cNvPr>
          <p:cNvSpPr txBox="1"/>
          <p:nvPr/>
        </p:nvSpPr>
        <p:spPr>
          <a:xfrm>
            <a:off x="0" y="5958294"/>
            <a:ext cx="6287640" cy="369332"/>
          </a:xfrm>
          <a:prstGeom prst="rect">
            <a:avLst/>
          </a:prstGeom>
          <a:noFill/>
        </p:spPr>
        <p:txBody>
          <a:bodyPr wrap="square">
            <a:spAutoFit/>
          </a:bodyPr>
          <a:lstStyle/>
          <a:p>
            <a:r>
              <a:rPr lang="en-GB" dirty="0">
                <a:hlinkClick r:id="rId5"/>
              </a:rPr>
              <a:t>https://www.un.org/press/en/2000/20001204.ga9842.doc.html</a:t>
            </a:r>
            <a:r>
              <a:rPr lang="en-GB" dirty="0"/>
              <a:t> </a:t>
            </a:r>
          </a:p>
        </p:txBody>
      </p:sp>
    </p:spTree>
    <p:extLst>
      <p:ext uri="{BB962C8B-B14F-4D97-AF65-F5344CB8AC3E}">
        <p14:creationId xmlns:p14="http://schemas.microsoft.com/office/powerpoint/2010/main" val="1016329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xmlns="" id="{7FA81925-418B-D44C-9255-2AEBBFBC0ADA}"/>
              </a:ext>
            </a:extLst>
          </p:cNvPr>
          <p:cNvSpPr/>
          <p:nvPr/>
        </p:nvSpPr>
        <p:spPr>
          <a:xfrm>
            <a:off x="121544" y="1018017"/>
            <a:ext cx="8900912" cy="5262979"/>
          </a:xfrm>
          <a:prstGeom prst="rect">
            <a:avLst/>
          </a:prstGeom>
        </p:spPr>
        <p:txBody>
          <a:bodyPr wrap="square">
            <a:spAutoFit/>
          </a:bodyPr>
          <a:lstStyle/>
          <a:p>
            <a:r>
              <a:rPr lang="en-GB" sz="2800" dirty="0">
                <a:effectLst>
                  <a:outerShdw blurRad="38100" dist="38100" dir="2700000" algn="tl">
                    <a:srgbClr val="000000">
                      <a:alpha val="43137"/>
                    </a:srgbClr>
                  </a:outerShdw>
                </a:effectLst>
              </a:rPr>
              <a:t>194 members (as of 2020)</a:t>
            </a:r>
          </a:p>
          <a:p>
            <a:r>
              <a:rPr lang="en-GB" sz="2800" dirty="0">
                <a:effectLst>
                  <a:outerShdw blurRad="38100" dist="38100" dir="2700000" algn="tl">
                    <a:srgbClr val="000000">
                      <a:alpha val="43137"/>
                    </a:srgbClr>
                  </a:outerShdw>
                </a:effectLst>
              </a:rPr>
              <a:t>Law enforcement agencies from all over the world</a:t>
            </a:r>
          </a:p>
          <a:p>
            <a:endParaRPr lang="en-GB" sz="2800" dirty="0"/>
          </a:p>
          <a:p>
            <a:r>
              <a:rPr lang="en-GB" sz="2800" b="1" dirty="0"/>
              <a:t>Objective</a:t>
            </a:r>
          </a:p>
          <a:p>
            <a:pPr marL="800100" lvl="1" indent="-342900">
              <a:buFont typeface="Arial" panose="020B0604020202020204" pitchFamily="34" charset="0"/>
              <a:buChar char="•"/>
            </a:pPr>
            <a:r>
              <a:rPr lang="en-GB" sz="2400" dirty="0"/>
              <a:t>to enhance and facilitate international police cooperation</a:t>
            </a:r>
          </a:p>
          <a:p>
            <a:pPr marL="800100" lvl="1" indent="-342900">
              <a:buFont typeface="Arial" panose="020B0604020202020204" pitchFamily="34" charset="0"/>
              <a:buChar char="•"/>
            </a:pPr>
            <a:r>
              <a:rPr lang="en-GB" sz="2400" dirty="0"/>
              <a:t>to organise a global police communication system </a:t>
            </a:r>
          </a:p>
          <a:p>
            <a:pPr marL="800100" lvl="1" indent="-342900">
              <a:buFont typeface="Arial" panose="020B0604020202020204" pitchFamily="34" charset="0"/>
              <a:buChar char="•"/>
            </a:pPr>
            <a:r>
              <a:rPr lang="en-GB" sz="2400" dirty="0"/>
              <a:t>to develop specific databases and police information analyses</a:t>
            </a:r>
          </a:p>
          <a:p>
            <a:endParaRPr lang="en-GB" sz="2800" dirty="0"/>
          </a:p>
          <a:p>
            <a:pPr eaLnBrk="1" fontAlgn="auto" hangingPunct="1">
              <a:spcAft>
                <a:spcPts val="0"/>
              </a:spcAft>
              <a:defRPr/>
            </a:pPr>
            <a:r>
              <a:rPr lang="en-US" altLang="en-US" sz="2800" b="1" dirty="0"/>
              <a:t>One of three INTERPOL Crime </a:t>
            </a:r>
            <a:r>
              <a:rPr lang="en-US" altLang="en-US" sz="2800" b="1" dirty="0" err="1"/>
              <a:t>Programmes</a:t>
            </a:r>
            <a:endParaRPr lang="en-US" altLang="en-US" sz="2800" b="1" dirty="0"/>
          </a:p>
          <a:p>
            <a:pPr marL="457200" indent="-457200" eaLnBrk="1" fontAlgn="auto" hangingPunct="1">
              <a:spcAft>
                <a:spcPts val="0"/>
              </a:spcAft>
              <a:buFont typeface="Arial" panose="020B0604020202020204" pitchFamily="34" charset="0"/>
              <a:buChar char="•"/>
              <a:defRPr/>
            </a:pPr>
            <a:r>
              <a:rPr lang="en-US" altLang="en-US" sz="2400" dirty="0"/>
              <a:t>Focus on Cybercrime, with an emphasis on the Darknet and Cryptocurrencies, including digital evidence, malicious domains, ransomware, data-harvesting malware, botnets, crypto jacking and more</a:t>
            </a:r>
            <a:endParaRPr lang="en-GB" sz="2400" dirty="0"/>
          </a:p>
        </p:txBody>
      </p:sp>
      <p:sp>
        <p:nvSpPr>
          <p:cNvPr id="6" name="Rectangle 5">
            <a:extLst>
              <a:ext uri="{FF2B5EF4-FFF2-40B4-BE49-F238E27FC236}">
                <a16:creationId xmlns:a16="http://schemas.microsoft.com/office/drawing/2014/main" xmlns="" id="{524B6456-681F-2F44-A01A-AD3514E81BD2}"/>
              </a:ext>
            </a:extLst>
          </p:cNvPr>
          <p:cNvSpPr/>
          <p:nvPr/>
        </p:nvSpPr>
        <p:spPr>
          <a:xfrm>
            <a:off x="9615351" y="1412776"/>
            <a:ext cx="4880433" cy="3416320"/>
          </a:xfrm>
          <a:prstGeom prst="rect">
            <a:avLst/>
          </a:prstGeom>
        </p:spPr>
        <p:txBody>
          <a:bodyPr wrap="square">
            <a:spAutoFit/>
          </a:bodyPr>
          <a:lstStyle/>
          <a:p>
            <a:pPr marL="342900" indent="-342900">
              <a:buFont typeface="Wingdings" pitchFamily="2" charset="2"/>
              <a:buChar char="ü"/>
            </a:pPr>
            <a:r>
              <a:rPr lang="en-GB" sz="2400" b="1" dirty="0"/>
              <a:t>Objective</a:t>
            </a:r>
            <a:r>
              <a:rPr lang="en-GB" sz="2400" dirty="0"/>
              <a:t>:</a:t>
            </a:r>
          </a:p>
          <a:p>
            <a:pPr marL="800100" lvl="1" indent="-342900">
              <a:buFont typeface="Arial" panose="020B0604020202020204" pitchFamily="34" charset="0"/>
              <a:buChar char="•"/>
            </a:pPr>
            <a:r>
              <a:rPr lang="en-GB" sz="2400" dirty="0"/>
              <a:t>to enhance and facilitate international police cooperation</a:t>
            </a:r>
          </a:p>
          <a:p>
            <a:pPr marL="800100" lvl="1" indent="-342900">
              <a:buFont typeface="Arial" panose="020B0604020202020204" pitchFamily="34" charset="0"/>
              <a:buChar char="•"/>
            </a:pPr>
            <a:r>
              <a:rPr lang="en-GB" sz="2400" dirty="0"/>
              <a:t>to organise a global police communication system </a:t>
            </a:r>
          </a:p>
          <a:p>
            <a:pPr marL="800100" lvl="1" indent="-342900">
              <a:buFont typeface="Arial" panose="020B0604020202020204" pitchFamily="34" charset="0"/>
              <a:buChar char="•"/>
            </a:pPr>
            <a:r>
              <a:rPr lang="en-GB" sz="2400" dirty="0"/>
              <a:t>to develop specific databases and police information analyses</a:t>
            </a:r>
          </a:p>
        </p:txBody>
      </p:sp>
      <p:pic>
        <p:nvPicPr>
          <p:cNvPr id="7" name="Picture 6">
            <a:extLst>
              <a:ext uri="{FF2B5EF4-FFF2-40B4-BE49-F238E27FC236}">
                <a16:creationId xmlns:a16="http://schemas.microsoft.com/office/drawing/2014/main" xmlns="" id="{B6FE6FEC-CDC3-EE40-929E-90B31C914D37}"/>
              </a:ext>
            </a:extLst>
          </p:cNvPr>
          <p:cNvPicPr>
            <a:picLocks noChangeAspect="1"/>
          </p:cNvPicPr>
          <p:nvPr/>
        </p:nvPicPr>
        <p:blipFill>
          <a:blip r:embed="rId4"/>
          <a:stretch>
            <a:fillRect/>
          </a:stretch>
        </p:blipFill>
        <p:spPr>
          <a:xfrm>
            <a:off x="7680775" y="963112"/>
            <a:ext cx="1341681" cy="921587"/>
          </a:xfrm>
          <a:prstGeom prst="rect">
            <a:avLst/>
          </a:prstGeom>
        </p:spPr>
      </p:pic>
      <p:sp>
        <p:nvSpPr>
          <p:cNvPr id="8" name="Rectangle 7">
            <a:extLst>
              <a:ext uri="{FF2B5EF4-FFF2-40B4-BE49-F238E27FC236}">
                <a16:creationId xmlns:a16="http://schemas.microsoft.com/office/drawing/2014/main" xmlns=""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3B78DA13-E6F2-4E08-BB57-8393753C7713}"/>
              </a:ext>
            </a:extLst>
          </p:cNvPr>
          <p:cNvSpPr txBox="1"/>
          <p:nvPr/>
        </p:nvSpPr>
        <p:spPr>
          <a:xfrm>
            <a:off x="23754" y="6277906"/>
            <a:ext cx="7252138" cy="319446"/>
          </a:xfrm>
          <a:prstGeom prst="rect">
            <a:avLst/>
          </a:prstGeom>
          <a:noFill/>
        </p:spPr>
        <p:txBody>
          <a:bodyPr wrap="square">
            <a:spAutoFit/>
          </a:bodyPr>
          <a:lstStyle/>
          <a:p>
            <a:pPr marL="0" indent="0" eaLnBrk="1" hangingPunct="1">
              <a:lnSpc>
                <a:spcPct val="80000"/>
              </a:lnSpc>
              <a:buNone/>
            </a:pPr>
            <a:r>
              <a:rPr lang="en-GB" dirty="0">
                <a:hlinkClick r:id="rId5"/>
              </a:rPr>
              <a:t>https://www.interpol.int/en/Crimes/Cybercrime</a:t>
            </a:r>
            <a:r>
              <a:rPr lang="en-GB" dirty="0"/>
              <a:t> </a:t>
            </a:r>
          </a:p>
        </p:txBody>
      </p:sp>
    </p:spTree>
    <p:extLst>
      <p:ext uri="{BB962C8B-B14F-4D97-AF65-F5344CB8AC3E}">
        <p14:creationId xmlns:p14="http://schemas.microsoft.com/office/powerpoint/2010/main" val="27180148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European Union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xmlns="" id="{CA5F1098-6BC9-F149-A8C7-19F6CA26897B}"/>
              </a:ext>
            </a:extLst>
          </p:cNvPr>
          <p:cNvPicPr>
            <a:picLocks noChangeAspect="1"/>
          </p:cNvPicPr>
          <p:nvPr/>
        </p:nvPicPr>
        <p:blipFill>
          <a:blip r:embed="rId4"/>
          <a:stretch>
            <a:fillRect/>
          </a:stretch>
        </p:blipFill>
        <p:spPr>
          <a:xfrm>
            <a:off x="6516216" y="5056490"/>
            <a:ext cx="2506240" cy="1412914"/>
          </a:xfrm>
          <a:prstGeom prst="rect">
            <a:avLst/>
          </a:prstGeom>
        </p:spPr>
      </p:pic>
      <p:sp>
        <p:nvSpPr>
          <p:cNvPr id="8" name="Rectangle 7">
            <a:extLst>
              <a:ext uri="{FF2B5EF4-FFF2-40B4-BE49-F238E27FC236}">
                <a16:creationId xmlns:a16="http://schemas.microsoft.com/office/drawing/2014/main" xmlns=""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xmlns="" id="{FA148ADD-5604-49B1-8940-F8255D65E771}"/>
              </a:ext>
            </a:extLst>
          </p:cNvPr>
          <p:cNvSpPr txBox="1">
            <a:spLocks/>
          </p:cNvSpPr>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sz="2800" b="1" dirty="0"/>
              <a:t>Create policy on:</a:t>
            </a:r>
          </a:p>
          <a:p>
            <a:pPr eaLnBrk="1" hangingPunct="1">
              <a:buFont typeface="Wingdings" panose="05000000000000000000" pitchFamily="2" charset="2"/>
              <a:buChar char="Ø"/>
            </a:pPr>
            <a:r>
              <a:rPr lang="en-GB" altLang="sr-Latn-RS" sz="2400" dirty="0">
                <a:latin typeface="Calibri" panose="020F0502020204030204" pitchFamily="34" charset="0"/>
              </a:rPr>
              <a:t>E-evidence, encryption, non-cash payment fraud, child sexual abuse</a:t>
            </a:r>
            <a:endParaRPr lang="en-GB" altLang="sr-Latn-RS" sz="2800" dirty="0">
              <a:latin typeface="Calibri" panose="020F0502020204030204" pitchFamily="34" charset="0"/>
            </a:endParaRPr>
          </a:p>
          <a:p>
            <a:pPr marL="0" indent="0" eaLnBrk="1" hangingPunct="1">
              <a:buNone/>
            </a:pPr>
            <a:r>
              <a:rPr lang="en-GB" altLang="sr-Latn-RS" sz="2800" b="1" dirty="0">
                <a:latin typeface="Calibri" panose="020F0502020204030204" pitchFamily="34" charset="0"/>
              </a:rPr>
              <a:t>Actions on:</a:t>
            </a:r>
          </a:p>
          <a:p>
            <a:pPr eaLnBrk="1" hangingPunct="1"/>
            <a:r>
              <a:rPr lang="en-GB" altLang="sr-Latn-RS" sz="2800" b="1" dirty="0">
                <a:latin typeface="Calibri" panose="020F0502020204030204" pitchFamily="34" charset="0"/>
              </a:rPr>
              <a:t>Law</a:t>
            </a:r>
          </a:p>
          <a:p>
            <a:pPr lvl="1" eaLnBrk="1" hangingPunct="1">
              <a:buFont typeface="Wingdings" panose="05000000000000000000" pitchFamily="2" charset="2"/>
              <a:buChar char="Ø"/>
            </a:pPr>
            <a:r>
              <a:rPr lang="en-GB" altLang="sr-Latn-RS" sz="2400" dirty="0">
                <a:latin typeface="Calibri" panose="020F0502020204030204" pitchFamily="34" charset="0"/>
              </a:rPr>
              <a:t>Monitoring &amp; updating EU law on cybercrime</a:t>
            </a:r>
          </a:p>
          <a:p>
            <a:pPr lvl="1" eaLnBrk="1" hangingPunct="1">
              <a:buFont typeface="Wingdings" panose="05000000000000000000" pitchFamily="2" charset="2"/>
              <a:buChar char="Ø"/>
            </a:pPr>
            <a:r>
              <a:rPr lang="en-GB" altLang="sr-Latn-RS" sz="2400" dirty="0">
                <a:latin typeface="Calibri" panose="020F0502020204030204" pitchFamily="34" charset="0"/>
              </a:rPr>
              <a:t>Creating directives</a:t>
            </a:r>
          </a:p>
          <a:p>
            <a:pPr eaLnBrk="1" hangingPunct="1"/>
            <a:r>
              <a:rPr lang="en-GB" altLang="sr-Latn-RS" sz="2800" b="1" dirty="0">
                <a:latin typeface="Calibri" panose="020F0502020204030204" pitchFamily="34" charset="0"/>
              </a:rPr>
              <a:t>Coordination</a:t>
            </a:r>
          </a:p>
          <a:p>
            <a:pPr lvl="1" eaLnBrk="1" hangingPunct="1">
              <a:buFont typeface="Wingdings" panose="05000000000000000000" pitchFamily="2" charset="2"/>
              <a:buChar char="Ø"/>
            </a:pPr>
            <a:r>
              <a:rPr lang="en-GB" altLang="sr-Latn-RS" sz="2400" dirty="0">
                <a:latin typeface="Calibri" panose="020F0502020204030204" pitchFamily="34" charset="0"/>
              </a:rPr>
              <a:t>Support to agencies</a:t>
            </a:r>
          </a:p>
          <a:p>
            <a:pPr lvl="1" eaLnBrk="1" hangingPunct="1">
              <a:buFont typeface="Wingdings" panose="05000000000000000000" pitchFamily="2" charset="2"/>
              <a:buChar char="Ø"/>
            </a:pPr>
            <a:r>
              <a:rPr lang="en-GB" altLang="sr-Latn-RS" sz="2400" dirty="0">
                <a:latin typeface="Calibri" panose="020F0502020204030204" pitchFamily="34" charset="0"/>
              </a:rPr>
              <a:t>European Cybercrime Centre</a:t>
            </a:r>
          </a:p>
          <a:p>
            <a:pPr lvl="1" eaLnBrk="1" hangingPunct="1">
              <a:buFont typeface="Wingdings" panose="05000000000000000000" pitchFamily="2" charset="2"/>
              <a:buChar char="Ø"/>
            </a:pPr>
            <a:r>
              <a:rPr lang="en-GB" altLang="sr-Latn-RS" sz="2400" dirty="0" err="1">
                <a:latin typeface="Calibri" panose="020F0502020204030204" pitchFamily="34" charset="0"/>
              </a:rPr>
              <a:t>WeProtect</a:t>
            </a:r>
            <a:endParaRPr lang="en-GB" altLang="sr-Latn-RS" sz="2400" dirty="0">
              <a:latin typeface="Calibri" panose="020F0502020204030204" pitchFamily="34" charset="0"/>
            </a:endParaRPr>
          </a:p>
          <a:p>
            <a:pPr lvl="1" eaLnBrk="1" hangingPunct="1">
              <a:buFont typeface="Wingdings" panose="05000000000000000000" pitchFamily="2" charset="2"/>
              <a:buChar char="Ø"/>
            </a:pPr>
            <a:r>
              <a:rPr lang="en-GB" altLang="sr-Latn-RS" sz="2400" dirty="0">
                <a:latin typeface="Calibri" panose="020F0502020204030204" pitchFamily="34" charset="0"/>
              </a:rPr>
              <a:t>Public Safety Working Group</a:t>
            </a:r>
          </a:p>
        </p:txBody>
      </p:sp>
      <p:sp>
        <p:nvSpPr>
          <p:cNvPr id="16" name="TextBox 15">
            <a:extLst>
              <a:ext uri="{FF2B5EF4-FFF2-40B4-BE49-F238E27FC236}">
                <a16:creationId xmlns:a16="http://schemas.microsoft.com/office/drawing/2014/main" xmlns="" id="{0BA9BBE0-8814-4084-A5DC-7FD0DD658D3E}"/>
              </a:ext>
            </a:extLst>
          </p:cNvPr>
          <p:cNvSpPr txBox="1"/>
          <p:nvPr/>
        </p:nvSpPr>
        <p:spPr>
          <a:xfrm>
            <a:off x="0" y="6175012"/>
            <a:ext cx="6857976" cy="369332"/>
          </a:xfrm>
          <a:prstGeom prst="rect">
            <a:avLst/>
          </a:prstGeom>
          <a:noFill/>
        </p:spPr>
        <p:txBody>
          <a:bodyPr wrap="square">
            <a:spAutoFit/>
          </a:bodyPr>
          <a:lstStyle/>
          <a:p>
            <a:pPr algn="l"/>
            <a:r>
              <a:rPr lang="en-GB" sz="1800" u="sng" dirty="0">
                <a:solidFill>
                  <a:srgbClr val="0000FF"/>
                </a:solidFill>
                <a:effectLst/>
                <a:latin typeface="Calibri" panose="020F0502020204030204" pitchFamily="34" charset="0"/>
                <a:ea typeface="Times New Roman" panose="02020603050405020304" pitchFamily="18" charset="0"/>
                <a:hlinkClick r:id="rId5"/>
              </a:rPr>
              <a:t>https://ec.europa.eu/home-affairs/what-we-do/policies/cybercrime_en</a:t>
            </a:r>
            <a:endParaRPr lang="en-US" b="0" i="0" dirty="0">
              <a:solidFill>
                <a:srgbClr val="333333"/>
              </a:solidFill>
              <a:effectLst/>
              <a:latin typeface="Arial" panose="020B0604020202020204" pitchFamily="34" charset="0"/>
            </a:endParaRPr>
          </a:p>
        </p:txBody>
      </p:sp>
    </p:spTree>
    <p:extLst>
      <p:ext uri="{BB962C8B-B14F-4D97-AF65-F5344CB8AC3E}">
        <p14:creationId xmlns:p14="http://schemas.microsoft.com/office/powerpoint/2010/main" val="260447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688926" cy="4031873"/>
          </a:xfrm>
          <a:prstGeom prst="rect">
            <a:avLst/>
          </a:prstGeom>
        </p:spPr>
        <p:txBody>
          <a:bodyPr wrap="square">
            <a:spAutoFit/>
          </a:bodyPr>
          <a:lstStyle/>
          <a:p>
            <a:r>
              <a:rPr lang="en-GB" sz="3200" b="1" dirty="0"/>
              <a:t>European Union Role </a:t>
            </a:r>
          </a:p>
          <a:p>
            <a:pPr marL="457200" indent="-457200">
              <a:buFont typeface="Arial" panose="020B0604020202020204" pitchFamily="34" charset="0"/>
              <a:buChar char="•"/>
            </a:pPr>
            <a:r>
              <a:rPr lang="en-GB" sz="2800" dirty="0"/>
              <a:t>To improve the effectiveness of cooperation between law enforcement authorities from each European Union Member State</a:t>
            </a:r>
          </a:p>
          <a:p>
            <a:pPr marL="457200" indent="-457200">
              <a:buFont typeface="Arial" panose="020B0604020202020204" pitchFamily="34" charset="0"/>
              <a:buChar char="•"/>
            </a:pPr>
            <a:r>
              <a:rPr lang="en-GB" sz="2800" dirty="0"/>
              <a:t>Operational since 1999 facilitating the analysis of criminal information and the sharing of data between Member States </a:t>
            </a:r>
          </a:p>
          <a:p>
            <a:pPr marL="457200" indent="-457200">
              <a:buFont typeface="Arial" panose="020B0604020202020204" pitchFamily="34" charset="0"/>
              <a:buChar char="•"/>
            </a:pPr>
            <a:r>
              <a:rPr lang="en-GB" sz="2800" dirty="0"/>
              <a:t>European</a:t>
            </a:r>
            <a:r>
              <a:rPr lang="en-GB" sz="2800" b="1" dirty="0"/>
              <a:t> </a:t>
            </a:r>
            <a:r>
              <a:rPr lang="en-GB" sz="2800" dirty="0"/>
              <a:t>Cybercrime Centre, EC3 (opened January 2013) </a:t>
            </a:r>
          </a:p>
        </p:txBody>
      </p:sp>
      <p:pic>
        <p:nvPicPr>
          <p:cNvPr id="9" name="Picture 8">
            <a:extLst>
              <a:ext uri="{FF2B5EF4-FFF2-40B4-BE49-F238E27FC236}">
                <a16:creationId xmlns:a16="http://schemas.microsoft.com/office/drawing/2014/main" xmlns="" id="{446F5AEA-AC88-7C43-A4FA-4C9F8B7EEF8A}"/>
              </a:ext>
            </a:extLst>
          </p:cNvPr>
          <p:cNvPicPr>
            <a:picLocks noChangeAspect="1"/>
          </p:cNvPicPr>
          <p:nvPr/>
        </p:nvPicPr>
        <p:blipFill>
          <a:blip r:embed="rId4"/>
          <a:stretch>
            <a:fillRect/>
          </a:stretch>
        </p:blipFill>
        <p:spPr>
          <a:xfrm>
            <a:off x="5942200" y="5232923"/>
            <a:ext cx="3067568" cy="743243"/>
          </a:xfrm>
          <a:prstGeom prst="rect">
            <a:avLst/>
          </a:prstGeom>
        </p:spPr>
      </p:pic>
      <p:sp>
        <p:nvSpPr>
          <p:cNvPr id="5" name="Rectangle 4">
            <a:extLst>
              <a:ext uri="{FF2B5EF4-FFF2-40B4-BE49-F238E27FC236}">
                <a16:creationId xmlns:a16="http://schemas.microsoft.com/office/drawing/2014/main" xmlns=""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27DF62E9-29E1-483C-92B6-BB1491F32CA1}"/>
              </a:ext>
            </a:extLst>
          </p:cNvPr>
          <p:cNvSpPr txBox="1"/>
          <p:nvPr/>
        </p:nvSpPr>
        <p:spPr>
          <a:xfrm>
            <a:off x="88522" y="6152016"/>
            <a:ext cx="8022923" cy="369332"/>
          </a:xfrm>
          <a:prstGeom prst="rect">
            <a:avLst/>
          </a:prstGeom>
          <a:noFill/>
        </p:spPr>
        <p:txBody>
          <a:bodyPr wrap="square">
            <a:spAutoFit/>
          </a:bodyPr>
          <a:lstStyle/>
          <a:p>
            <a:r>
              <a:rPr lang="en-GB" dirty="0">
                <a:hlinkClick r:id="rId5"/>
              </a:rPr>
              <a:t>https://www.europol.europa.eu/about-europol/european-cybercrime-centre-ec3</a:t>
            </a:r>
            <a:r>
              <a:rPr lang="en-GB" dirty="0"/>
              <a:t> </a:t>
            </a:r>
          </a:p>
        </p:txBody>
      </p:sp>
    </p:spTree>
    <p:extLst>
      <p:ext uri="{BB962C8B-B14F-4D97-AF65-F5344CB8AC3E}">
        <p14:creationId xmlns:p14="http://schemas.microsoft.com/office/powerpoint/2010/main" val="558583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EUROJUST</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933934" cy="3693319"/>
          </a:xfrm>
          <a:prstGeom prst="rect">
            <a:avLst/>
          </a:prstGeom>
        </p:spPr>
        <p:txBody>
          <a:bodyPr wrap="square">
            <a:spAutoFit/>
          </a:bodyPr>
          <a:lstStyle/>
          <a:p>
            <a:pPr>
              <a:lnSpc>
                <a:spcPct val="150000"/>
              </a:lnSpc>
            </a:pPr>
            <a:r>
              <a:rPr lang="en-GB" sz="3200" b="1" dirty="0"/>
              <a:t>Cooperation in the fight against crime</a:t>
            </a:r>
          </a:p>
          <a:p>
            <a:pPr marL="457200" indent="-457200">
              <a:buFont typeface="Arial" panose="020B0604020202020204" pitchFamily="34" charset="0"/>
              <a:buChar char="•"/>
            </a:pPr>
            <a:r>
              <a:rPr lang="en-GB" sz="2400" dirty="0"/>
              <a:t>Coordinating the activities carried out by the national authorities responsible for prosecution and investigation</a:t>
            </a:r>
          </a:p>
          <a:p>
            <a:pPr marL="457200" indent="-457200">
              <a:lnSpc>
                <a:spcPct val="150000"/>
              </a:lnSpc>
              <a:buFont typeface="Arial" panose="020B0604020202020204" pitchFamily="34" charset="0"/>
              <a:buChar char="•"/>
            </a:pPr>
            <a:r>
              <a:rPr lang="en-GB" sz="2800" b="1" dirty="0"/>
              <a:t>Competence for:</a:t>
            </a:r>
          </a:p>
          <a:p>
            <a:pPr marL="914400" lvl="1" indent="-457200">
              <a:buFont typeface="Arial" panose="020B0604020202020204" pitchFamily="34" charset="0"/>
              <a:buChar char="•"/>
            </a:pPr>
            <a:r>
              <a:rPr lang="en-GB" sz="2400" dirty="0"/>
              <a:t>Promoting coordination between the competent authorities of the various Member States</a:t>
            </a:r>
          </a:p>
          <a:p>
            <a:pPr marL="914400" lvl="1" indent="-457200">
              <a:buFont typeface="Arial" panose="020B0604020202020204" pitchFamily="34" charset="0"/>
              <a:buChar char="•"/>
            </a:pPr>
            <a:r>
              <a:rPr lang="en-GB" sz="2400" dirty="0"/>
              <a:t>Facilitating the implementation of international mutual legal assistance and of extradition requests</a:t>
            </a:r>
          </a:p>
        </p:txBody>
      </p:sp>
      <p:pic>
        <p:nvPicPr>
          <p:cNvPr id="8" name="Picture 7">
            <a:extLst>
              <a:ext uri="{FF2B5EF4-FFF2-40B4-BE49-F238E27FC236}">
                <a16:creationId xmlns:a16="http://schemas.microsoft.com/office/drawing/2014/main" xmlns="" id="{703B605D-4F67-B74B-8AEC-100E479C2F1C}"/>
              </a:ext>
            </a:extLst>
          </p:cNvPr>
          <p:cNvPicPr>
            <a:picLocks noChangeAspect="1"/>
          </p:cNvPicPr>
          <p:nvPr/>
        </p:nvPicPr>
        <p:blipFill>
          <a:blip r:embed="rId4"/>
          <a:stretch>
            <a:fillRect/>
          </a:stretch>
        </p:blipFill>
        <p:spPr>
          <a:xfrm>
            <a:off x="7668343" y="5468908"/>
            <a:ext cx="1373097" cy="1032484"/>
          </a:xfrm>
          <a:prstGeom prst="rect">
            <a:avLst/>
          </a:prstGeom>
        </p:spPr>
      </p:pic>
      <p:sp>
        <p:nvSpPr>
          <p:cNvPr id="6" name="Rectangle 5">
            <a:extLst>
              <a:ext uri="{FF2B5EF4-FFF2-40B4-BE49-F238E27FC236}">
                <a16:creationId xmlns:a16="http://schemas.microsoft.com/office/drawing/2014/main" xmlns=""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8484EFA7-B493-4375-862A-78034620BA57}"/>
              </a:ext>
            </a:extLst>
          </p:cNvPr>
          <p:cNvSpPr txBox="1"/>
          <p:nvPr/>
        </p:nvSpPr>
        <p:spPr>
          <a:xfrm>
            <a:off x="0" y="6143408"/>
            <a:ext cx="5807968" cy="369332"/>
          </a:xfrm>
          <a:prstGeom prst="rect">
            <a:avLst/>
          </a:prstGeom>
          <a:noFill/>
        </p:spPr>
        <p:txBody>
          <a:bodyPr wrap="square">
            <a:spAutoFit/>
          </a:bodyPr>
          <a:lstStyle/>
          <a:p>
            <a:r>
              <a:rPr lang="en-GB" dirty="0">
                <a:hlinkClick r:id="rId5"/>
              </a:rPr>
              <a:t>http://www.eurojust.europa.eu/pages/home.aspx</a:t>
            </a:r>
            <a:r>
              <a:rPr lang="en-GB" dirty="0"/>
              <a:t> </a:t>
            </a:r>
          </a:p>
        </p:txBody>
      </p:sp>
    </p:spTree>
    <p:extLst>
      <p:ext uri="{BB962C8B-B14F-4D97-AF65-F5344CB8AC3E}">
        <p14:creationId xmlns:p14="http://schemas.microsoft.com/office/powerpoint/2010/main" val="35013084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European Judicial Cybercrime Network</a:t>
            </a:r>
          </a:p>
          <a:p>
            <a:pPr algn="r"/>
            <a:r>
              <a:rPr lang="en-GB" sz="2800" dirty="0">
                <a:latin typeface="Verdana" panose="020B0604030504040204" pitchFamily="34" charset="0"/>
                <a:ea typeface="Verdana" panose="020B0604030504040204" pitchFamily="34" charset="0"/>
              </a:rPr>
              <a:t>EJCN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CAE5D1B-C7CD-DD44-B0C3-576B01C85806}"/>
              </a:ext>
            </a:extLst>
          </p:cNvPr>
          <p:cNvSpPr/>
          <p:nvPr/>
        </p:nvSpPr>
        <p:spPr>
          <a:xfrm>
            <a:off x="88522" y="1120348"/>
            <a:ext cx="8803958" cy="4118948"/>
          </a:xfrm>
          <a:prstGeom prst="rect">
            <a:avLst/>
          </a:prstGeom>
        </p:spPr>
        <p:txBody>
          <a:bodyPr wrap="square">
            <a:spAutoFit/>
          </a:bodyPr>
          <a:lstStyle/>
          <a:p>
            <a:pPr>
              <a:spcAft>
                <a:spcPts val="0"/>
              </a:spcAft>
            </a:pPr>
            <a:r>
              <a:rPr lang="en-GB" sz="2800" b="1" dirty="0"/>
              <a:t>Eurojust Judicial Cybercrime Network (EJCN)</a:t>
            </a:r>
            <a:r>
              <a:rPr lang="en-GB" sz="2800" dirty="0"/>
              <a:t>:</a:t>
            </a:r>
          </a:p>
          <a:p>
            <a:pPr>
              <a:spcAft>
                <a:spcPts val="0"/>
              </a:spcAft>
              <a:buFont typeface="Wingdings" pitchFamily="2" charset="2"/>
              <a:buChar char="Ø"/>
            </a:pPr>
            <a:endParaRPr lang="en-GB" sz="2800" dirty="0"/>
          </a:p>
          <a:p>
            <a:pPr marL="457200" indent="-457200" eaLnBrk="1" fontAlgn="auto" hangingPunct="1">
              <a:lnSpc>
                <a:spcPct val="150000"/>
              </a:lnSpc>
              <a:spcAft>
                <a:spcPts val="0"/>
              </a:spcAft>
              <a:buFont typeface="Arial" panose="020B0604020202020204" pitchFamily="34" charset="0"/>
              <a:buChar char="•"/>
              <a:defRPr/>
            </a:pPr>
            <a:r>
              <a:rPr lang="en-US" sz="2800" dirty="0"/>
              <a:t>Established in 2016</a:t>
            </a:r>
          </a:p>
          <a:p>
            <a:pPr marL="457200" indent="-457200" eaLnBrk="1" fontAlgn="auto" hangingPunct="1">
              <a:lnSpc>
                <a:spcPct val="150000"/>
              </a:lnSpc>
              <a:spcAft>
                <a:spcPts val="0"/>
              </a:spcAft>
              <a:buFont typeface="Arial" panose="020B0604020202020204" pitchFamily="34" charset="0"/>
              <a:buChar char="•"/>
              <a:defRPr/>
            </a:pPr>
            <a:r>
              <a:rPr lang="en-US" sz="2800" dirty="0"/>
              <a:t>Foster contacts between practitioners specialised in countering the challenges posed by cybercrime, cyber-enabled crime and investigations in cyberspace, and to increase efficiency of investigations and prosecutions</a:t>
            </a:r>
          </a:p>
        </p:txBody>
      </p:sp>
      <p:pic>
        <p:nvPicPr>
          <p:cNvPr id="5" name="Picture 4">
            <a:extLst>
              <a:ext uri="{FF2B5EF4-FFF2-40B4-BE49-F238E27FC236}">
                <a16:creationId xmlns:a16="http://schemas.microsoft.com/office/drawing/2014/main" xmlns="" id="{31F9D497-259E-ED4C-B6FF-68AA10F47355}"/>
              </a:ext>
            </a:extLst>
          </p:cNvPr>
          <p:cNvPicPr>
            <a:picLocks noChangeAspect="1"/>
          </p:cNvPicPr>
          <p:nvPr/>
        </p:nvPicPr>
        <p:blipFill>
          <a:blip r:embed="rId4"/>
          <a:stretch>
            <a:fillRect/>
          </a:stretch>
        </p:blipFill>
        <p:spPr>
          <a:xfrm>
            <a:off x="7608450" y="1061099"/>
            <a:ext cx="1414006" cy="1458194"/>
          </a:xfrm>
          <a:prstGeom prst="rect">
            <a:avLst/>
          </a:prstGeom>
        </p:spPr>
      </p:pic>
      <p:sp>
        <p:nvSpPr>
          <p:cNvPr id="6" name="Rectangle 5">
            <a:extLst>
              <a:ext uri="{FF2B5EF4-FFF2-40B4-BE49-F238E27FC236}">
                <a16:creationId xmlns:a16="http://schemas.microsoft.com/office/drawing/2014/main" xmlns=""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a16="http://schemas.microsoft.com/office/drawing/2014/main" xmlns="" id="{4BCD9585-36D1-469F-ACB8-BD5F4420357E}"/>
              </a:ext>
            </a:extLst>
          </p:cNvPr>
          <p:cNvSpPr txBox="1"/>
          <p:nvPr/>
        </p:nvSpPr>
        <p:spPr>
          <a:xfrm>
            <a:off x="88522" y="6154909"/>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2153910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EJN - European Judicial Network</a:t>
            </a:r>
            <a:br>
              <a:rPr lang="en-GB" sz="2800" dirty="0">
                <a:latin typeface="Verdana" panose="020B0604030504040204" pitchFamily="34" charset="0"/>
                <a:ea typeface="Verdana" panose="020B0604030504040204" pitchFamily="34" charset="0"/>
              </a:rPr>
            </a:br>
            <a:r>
              <a:rPr lang="en-GB" sz="2800" dirty="0">
                <a:latin typeface="Verdana" panose="020B0604030504040204" pitchFamily="34" charset="0"/>
                <a:ea typeface="Verdana" panose="020B0604030504040204" pitchFamily="34" charset="0"/>
              </a:rPr>
              <a:t>in Criminal Matters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209985" y="1067824"/>
            <a:ext cx="8828922" cy="4708981"/>
          </a:xfrm>
          <a:prstGeom prst="rect">
            <a:avLst/>
          </a:prstGeom>
        </p:spPr>
        <p:txBody>
          <a:bodyPr wrap="square">
            <a:spAutoFit/>
          </a:bodyPr>
          <a:lstStyle/>
          <a:p>
            <a:pPr>
              <a:lnSpc>
                <a:spcPct val="150000"/>
              </a:lnSpc>
            </a:pPr>
            <a:r>
              <a:rPr lang="en-GB" sz="3200" dirty="0">
                <a:latin typeface="+mn-lt"/>
              </a:rPr>
              <a:t>A network of judicial contact points </a:t>
            </a:r>
          </a:p>
          <a:p>
            <a:pPr marL="457200" indent="-457200">
              <a:lnSpc>
                <a:spcPct val="150000"/>
              </a:lnSpc>
              <a:buFont typeface="Arial" panose="020B0604020202020204" pitchFamily="34" charset="0"/>
              <a:buChar char="•"/>
            </a:pPr>
            <a:r>
              <a:rPr lang="en-GB" sz="2800" dirty="0">
                <a:latin typeface="+mn-lt"/>
              </a:rPr>
              <a:t>Atlas allows practitioners to immediately identify the competent local authority in each Member State to receive and execute a mutual legal assistance request</a:t>
            </a:r>
          </a:p>
          <a:p>
            <a:pPr marL="457200" indent="-457200">
              <a:lnSpc>
                <a:spcPct val="150000"/>
              </a:lnSpc>
              <a:buFont typeface="Arial" panose="020B0604020202020204" pitchFamily="34" charset="0"/>
              <a:buChar char="•"/>
            </a:pPr>
            <a:r>
              <a:rPr lang="en-GB" sz="2800" dirty="0">
                <a:latin typeface="+mn-lt"/>
              </a:rPr>
              <a:t>Contact points are active intermediaries with the task of facilitating judicial cooperation between the Member States</a:t>
            </a:r>
          </a:p>
        </p:txBody>
      </p:sp>
      <p:pic>
        <p:nvPicPr>
          <p:cNvPr id="6" name="Picture 5">
            <a:extLst>
              <a:ext uri="{FF2B5EF4-FFF2-40B4-BE49-F238E27FC236}">
                <a16:creationId xmlns:a16="http://schemas.microsoft.com/office/drawing/2014/main" xmlns="" id="{A14B789D-8119-AB42-B91C-406E78A98632}"/>
              </a:ext>
            </a:extLst>
          </p:cNvPr>
          <p:cNvPicPr>
            <a:picLocks noChangeAspect="1"/>
          </p:cNvPicPr>
          <p:nvPr/>
        </p:nvPicPr>
        <p:blipFill>
          <a:blip r:embed="rId4"/>
          <a:stretch>
            <a:fillRect/>
          </a:stretch>
        </p:blipFill>
        <p:spPr>
          <a:xfrm>
            <a:off x="7524328" y="4923671"/>
            <a:ext cx="1531149" cy="1531149"/>
          </a:xfrm>
          <a:prstGeom prst="rect">
            <a:avLst/>
          </a:prstGeom>
        </p:spPr>
      </p:pic>
      <p:sp>
        <p:nvSpPr>
          <p:cNvPr id="8" name="Rectangle 7">
            <a:extLst>
              <a:ext uri="{FF2B5EF4-FFF2-40B4-BE49-F238E27FC236}">
                <a16:creationId xmlns:a16="http://schemas.microsoft.com/office/drawing/2014/main" xmlns=""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TextBox 4">
            <a:extLst>
              <a:ext uri="{FF2B5EF4-FFF2-40B4-BE49-F238E27FC236}">
                <a16:creationId xmlns:a16="http://schemas.microsoft.com/office/drawing/2014/main" xmlns="" id="{05B27831-83F6-4C5E-A0CA-EAD2C57CB88E}"/>
              </a:ext>
            </a:extLst>
          </p:cNvPr>
          <p:cNvSpPr txBox="1"/>
          <p:nvPr/>
        </p:nvSpPr>
        <p:spPr>
          <a:xfrm>
            <a:off x="62212" y="6214075"/>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2261929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85000" lnSpcReduction="10000"/>
          </a:bodyPr>
          <a:lstStyle/>
          <a:p>
            <a:pPr marL="0" indent="0" algn="just">
              <a:lnSpc>
                <a:spcPct val="110000"/>
              </a:lnSpc>
              <a:buNone/>
            </a:pPr>
            <a:r>
              <a:rPr lang="en-GB" b="1" dirty="0">
                <a:ea typeface="Verdana" panose="020B0604030504040204" pitchFamily="34" charset="0"/>
              </a:rPr>
              <a:t>By the end of the session, delegates will be able to:</a:t>
            </a:r>
          </a:p>
          <a:p>
            <a:pPr algn="just">
              <a:lnSpc>
                <a:spcPct val="110000"/>
              </a:lnSpc>
              <a:buFont typeface="Wingdings" panose="05000000000000000000" pitchFamily="2" charset="2"/>
              <a:buChar char="Ø"/>
            </a:pPr>
            <a:r>
              <a:rPr lang="en-GB" altLang="sr-Latn-RS" dirty="0"/>
              <a:t>Identify different types of cybercrime and their impact</a:t>
            </a:r>
          </a:p>
          <a:p>
            <a:pPr algn="just">
              <a:lnSpc>
                <a:spcPct val="110000"/>
              </a:lnSpc>
              <a:buFont typeface="Wingdings" panose="05000000000000000000" pitchFamily="2" charset="2"/>
              <a:buChar char="Ø"/>
            </a:pPr>
            <a:r>
              <a:rPr lang="en-GB" altLang="sr-Latn-RS" dirty="0"/>
              <a:t>List the threats, trends and tools of cybercrime and responses to the phenomenon</a:t>
            </a:r>
            <a:endParaRPr lang="pt-PT" altLang="sr-Latn-RS" dirty="0"/>
          </a:p>
          <a:p>
            <a:pPr algn="just">
              <a:lnSpc>
                <a:spcPct val="110000"/>
              </a:lnSpc>
              <a:buFont typeface="Wingdings" panose="05000000000000000000" pitchFamily="2" charset="2"/>
              <a:buChar char="Ø"/>
            </a:pPr>
            <a:r>
              <a:rPr lang="en-GB" altLang="sr-Latn-RS" dirty="0"/>
              <a:t>Explain the concepts of cybercrime that are considered types of crime under most legislation and international standards</a:t>
            </a:r>
            <a:endParaRPr lang="pt-PT" altLang="sr-Latn-RS" dirty="0"/>
          </a:p>
          <a:p>
            <a:pPr algn="just">
              <a:lnSpc>
                <a:spcPct val="110000"/>
              </a:lnSpc>
              <a:buFont typeface="Wingdings" panose="05000000000000000000" pitchFamily="2" charset="2"/>
              <a:buChar char="Ø"/>
            </a:pPr>
            <a:r>
              <a:rPr lang="en-GB" altLang="sr-Latn-RS" dirty="0"/>
              <a:t>Analyse the needs and the advantages of the harmonisation between national legislation and the international instruments, in particular the Budapest Convention</a:t>
            </a:r>
            <a:endParaRPr lang="en-GB" dirty="0">
              <a:ea typeface="Verdana" panose="020B0604030504040204" pitchFamily="34" charset="0"/>
            </a:endParaRPr>
          </a:p>
          <a:p>
            <a:pPr marL="0" indent="0">
              <a:buNone/>
            </a:pP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en-GB" dirty="0">
                <a:latin typeface="Verdana" charset="0"/>
                <a:cs typeface="Verdana" charset="0"/>
              </a:rPr>
              <a:t>Session objectives</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Council of Europe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6CC25CFB-1463-3A4D-B7FC-36AB86077322}"/>
              </a:ext>
            </a:extLst>
          </p:cNvPr>
          <p:cNvPicPr>
            <a:picLocks noChangeAspect="1"/>
          </p:cNvPicPr>
          <p:nvPr/>
        </p:nvPicPr>
        <p:blipFill>
          <a:blip r:embed="rId4"/>
          <a:stretch>
            <a:fillRect/>
          </a:stretch>
        </p:blipFill>
        <p:spPr>
          <a:xfrm>
            <a:off x="6888856" y="5231307"/>
            <a:ext cx="2133600" cy="1194816"/>
          </a:xfrm>
          <a:prstGeom prst="rect">
            <a:avLst/>
          </a:prstGeom>
        </p:spPr>
      </p:pic>
      <p:sp>
        <p:nvSpPr>
          <p:cNvPr id="6" name="Rectangle 5">
            <a:extLst>
              <a:ext uri="{FF2B5EF4-FFF2-40B4-BE49-F238E27FC236}">
                <a16:creationId xmlns:a16="http://schemas.microsoft.com/office/drawing/2014/main" xmlns=""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a16="http://schemas.microsoft.com/office/drawing/2014/main" xmlns="" id="{8F3004C3-EB53-4F66-BE83-724D781FA14A}"/>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sz="2800" dirty="0"/>
              <a:t>1959 European Convention on Mutual Assistance in Criminal Matters:</a:t>
            </a:r>
          </a:p>
          <a:p>
            <a:pPr eaLnBrk="1" hangingPunct="1"/>
            <a:r>
              <a:rPr lang="en-GB" altLang="sr-Latn-RS" sz="2800" dirty="0">
                <a:latin typeface="Calibri" panose="020F0502020204030204" pitchFamily="34" charset="0"/>
              </a:rPr>
              <a:t>Background to Convention on Cybercrime (Budapest)</a:t>
            </a:r>
          </a:p>
          <a:p>
            <a:pPr lvl="1" eaLnBrk="1" hangingPunct="1"/>
            <a:r>
              <a:rPr lang="en-GB" altLang="sr-Latn-RS" sz="2400" dirty="0">
                <a:latin typeface="Calibri" panose="020F0502020204030204" pitchFamily="34" charset="0"/>
              </a:rPr>
              <a:t>All member states have ratified it</a:t>
            </a:r>
          </a:p>
          <a:p>
            <a:pPr eaLnBrk="1" hangingPunct="1"/>
            <a:r>
              <a:rPr lang="en-GB" altLang="sr-Latn-RS" sz="2800" dirty="0">
                <a:latin typeface="Calibri" panose="020F0502020204030204" pitchFamily="34" charset="0"/>
              </a:rPr>
              <a:t>Cybercrime Programme Office (C-PROC)</a:t>
            </a:r>
          </a:p>
          <a:p>
            <a:pPr lvl="1" eaLnBrk="1" hangingPunct="1"/>
            <a:r>
              <a:rPr lang="en-GB" altLang="sr-Latn-RS" sz="2400" dirty="0">
                <a:latin typeface="Calibri" panose="020F0502020204030204" pitchFamily="34" charset="0"/>
              </a:rPr>
              <a:t>Assisting countries worldwide</a:t>
            </a:r>
          </a:p>
          <a:p>
            <a:pPr lvl="1" eaLnBrk="1" hangingPunct="1"/>
            <a:r>
              <a:rPr lang="en-GB" altLang="sr-Latn-RS" sz="2400" dirty="0">
                <a:latin typeface="Calibri" panose="020F0502020204030204" pitchFamily="34" charset="0"/>
              </a:rPr>
              <a:t>Strengthening legislation</a:t>
            </a:r>
          </a:p>
          <a:p>
            <a:pPr lvl="1" eaLnBrk="1" hangingPunct="1"/>
            <a:r>
              <a:rPr lang="en-GB" altLang="sr-Latn-RS" sz="2400" dirty="0">
                <a:latin typeface="Calibri" panose="020F0502020204030204" pitchFamily="34" charset="0"/>
              </a:rPr>
              <a:t>Training</a:t>
            </a:r>
          </a:p>
          <a:p>
            <a:pPr lvl="1" eaLnBrk="1" hangingPunct="1"/>
            <a:r>
              <a:rPr lang="en-GB" altLang="sr-Latn-RS" sz="2400" dirty="0">
                <a:latin typeface="Calibri" panose="020F0502020204030204" pitchFamily="34" charset="0"/>
              </a:rPr>
              <a:t>Establishing specialised units</a:t>
            </a:r>
          </a:p>
          <a:p>
            <a:pPr lvl="1" eaLnBrk="1" hangingPunct="1"/>
            <a:r>
              <a:rPr lang="en-GB" altLang="sr-Latn-RS" sz="2400" dirty="0">
                <a:latin typeface="Calibri" panose="020F0502020204030204" pitchFamily="34" charset="0"/>
              </a:rPr>
              <a:t>Protecting children</a:t>
            </a:r>
          </a:p>
          <a:p>
            <a:pPr lvl="1" eaLnBrk="1" hangingPunct="1"/>
            <a:r>
              <a:rPr lang="en-GB" altLang="sr-Latn-RS" sz="2400" dirty="0">
                <a:latin typeface="Calibri" panose="020F0502020204030204" pitchFamily="34" charset="0"/>
              </a:rPr>
              <a:t>Enhancing effectiveness</a:t>
            </a:r>
          </a:p>
        </p:txBody>
      </p:sp>
      <p:sp>
        <p:nvSpPr>
          <p:cNvPr id="16" name="TextBox 15">
            <a:extLst>
              <a:ext uri="{FF2B5EF4-FFF2-40B4-BE49-F238E27FC236}">
                <a16:creationId xmlns:a16="http://schemas.microsoft.com/office/drawing/2014/main" xmlns="" id="{BE0EC077-25B7-47D6-8464-AFB555FAA933}"/>
              </a:ext>
            </a:extLst>
          </p:cNvPr>
          <p:cNvSpPr txBox="1"/>
          <p:nvPr/>
        </p:nvSpPr>
        <p:spPr>
          <a:xfrm>
            <a:off x="35496" y="6228020"/>
            <a:ext cx="6678790" cy="369332"/>
          </a:xfrm>
          <a:prstGeom prst="rect">
            <a:avLst/>
          </a:prstGeom>
          <a:noFill/>
        </p:spPr>
        <p:txBody>
          <a:bodyPr wrap="square">
            <a:spAutoFit/>
          </a:bodyPr>
          <a:lstStyle/>
          <a:p>
            <a:pPr algn="l"/>
            <a:r>
              <a:rPr lang="en-GB" sz="1800" dirty="0">
                <a:effectLst/>
                <a:latin typeface="Calibri" panose="020F0502020204030204" pitchFamily="34" charset="0"/>
                <a:ea typeface="Calibri" panose="020F0502020204030204" pitchFamily="34" charset="0"/>
                <a:hlinkClick r:id="rId5"/>
              </a:rPr>
              <a:t>https://www.coe.int/en/web/cybercrime/cybercrime-office-c-proc</a:t>
            </a:r>
            <a:r>
              <a:rPr lang="en-GB" sz="1800" dirty="0">
                <a:effectLst/>
                <a:latin typeface="Calibri" panose="020F0502020204030204" pitchFamily="34" charset="0"/>
                <a:ea typeface="Calibri" panose="020F0502020204030204" pitchFamily="34" charset="0"/>
              </a:rPr>
              <a:t> </a:t>
            </a:r>
            <a:endParaRPr lang="en-US" b="0" i="0" dirty="0">
              <a:solidFill>
                <a:srgbClr val="161616"/>
              </a:solidFill>
              <a:effectLst/>
              <a:latin typeface="Open Sans" panose="020B0606030504020204" pitchFamily="34" charset="0"/>
            </a:endParaRPr>
          </a:p>
        </p:txBody>
      </p:sp>
    </p:spTree>
    <p:extLst>
      <p:ext uri="{BB962C8B-B14F-4D97-AF65-F5344CB8AC3E}">
        <p14:creationId xmlns:p14="http://schemas.microsoft.com/office/powerpoint/2010/main" val="4192164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G8 (High-tech Crime Sub-group)</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xmlns="" id="{F0509D3C-7A0B-B143-8C24-FB6A84458076}"/>
              </a:ext>
            </a:extLst>
          </p:cNvPr>
          <p:cNvPicPr>
            <a:picLocks noChangeAspect="1"/>
          </p:cNvPicPr>
          <p:nvPr/>
        </p:nvPicPr>
        <p:blipFill>
          <a:blip r:embed="rId4"/>
          <a:stretch>
            <a:fillRect/>
          </a:stretch>
        </p:blipFill>
        <p:spPr>
          <a:xfrm>
            <a:off x="7596335" y="962586"/>
            <a:ext cx="1427729" cy="1427729"/>
          </a:xfrm>
          <a:prstGeom prst="rect">
            <a:avLst/>
          </a:prstGeom>
        </p:spPr>
      </p:pic>
      <p:sp>
        <p:nvSpPr>
          <p:cNvPr id="5" name="Rectangle 4">
            <a:extLst>
              <a:ext uri="{FF2B5EF4-FFF2-40B4-BE49-F238E27FC236}">
                <a16:creationId xmlns:a16="http://schemas.microsoft.com/office/drawing/2014/main" xmlns=""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Content Placeholder 1">
            <a:extLst>
              <a:ext uri="{FF2B5EF4-FFF2-40B4-BE49-F238E27FC236}">
                <a16:creationId xmlns:a16="http://schemas.microsoft.com/office/drawing/2014/main" xmlns="" id="{6F5E60C4-1136-4EE0-A61C-DB785E05444C}"/>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dirty="0"/>
              <a:t>More proactive options</a:t>
            </a:r>
          </a:p>
          <a:p>
            <a:pPr eaLnBrk="1" hangingPunct="1"/>
            <a:r>
              <a:rPr lang="en-GB" altLang="sr-Latn-RS" sz="2800" dirty="0">
                <a:latin typeface="Calibri" panose="020F0502020204030204" pitchFamily="34" charset="0"/>
              </a:rPr>
              <a:t>G8 created network of contact points</a:t>
            </a:r>
          </a:p>
          <a:p>
            <a:pPr eaLnBrk="1" hangingPunct="1"/>
            <a:r>
              <a:rPr lang="en-GB" altLang="sr-Latn-RS" sz="2800" dirty="0">
                <a:latin typeface="Calibri" panose="020F0502020204030204" pitchFamily="34" charset="0"/>
              </a:rPr>
              <a:t>Became reference in international cooperation</a:t>
            </a:r>
          </a:p>
          <a:p>
            <a:pPr lvl="1" eaLnBrk="1" hangingPunct="1"/>
            <a:r>
              <a:rPr lang="en-GB" altLang="sr-Latn-RS" dirty="0">
                <a:latin typeface="Calibri" panose="020F0502020204030204" pitchFamily="34" charset="0"/>
              </a:rPr>
              <a:t>‘24/7 Network’</a:t>
            </a:r>
          </a:p>
          <a:p>
            <a:pPr eaLnBrk="1" hangingPunct="1"/>
            <a:r>
              <a:rPr lang="en-GB" altLang="sr-Latn-RS" sz="2800" dirty="0">
                <a:latin typeface="Calibri" panose="020F0502020204030204" pitchFamily="34" charset="0"/>
              </a:rPr>
              <a:t>Directory of names – can be reached &amp; facilitates immediate action where needed</a:t>
            </a:r>
          </a:p>
          <a:p>
            <a:pPr eaLnBrk="1" hangingPunct="1"/>
            <a:r>
              <a:rPr lang="en-GB" altLang="sr-Latn-RS" sz="2800" dirty="0">
                <a:latin typeface="Calibri" panose="020F0502020204030204" pitchFamily="34" charset="0"/>
              </a:rPr>
              <a:t>Enhance &amp; supplement traditional methods of obtaining assistance</a:t>
            </a:r>
          </a:p>
          <a:p>
            <a:pPr eaLnBrk="1" hangingPunct="1"/>
            <a:r>
              <a:rPr lang="en-GB" altLang="sr-Latn-RS" sz="2800" dirty="0">
                <a:latin typeface="Calibri" panose="020F0502020204030204" pitchFamily="34" charset="0"/>
              </a:rPr>
              <a:t>Does not replace the requirement of invoking Mutual Legal Assistance Treaties</a:t>
            </a:r>
          </a:p>
        </p:txBody>
      </p:sp>
    </p:spTree>
    <p:extLst>
      <p:ext uri="{BB962C8B-B14F-4D97-AF65-F5344CB8AC3E}">
        <p14:creationId xmlns:p14="http://schemas.microsoft.com/office/powerpoint/2010/main" val="18473207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OAS (Organisation of American States)</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a16="http://schemas.microsoft.com/office/drawing/2014/main" xmlns=""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0" name="Picture 9">
            <a:extLst>
              <a:ext uri="{FF2B5EF4-FFF2-40B4-BE49-F238E27FC236}">
                <a16:creationId xmlns:a16="http://schemas.microsoft.com/office/drawing/2014/main" xmlns="" id="{77543411-88C8-4996-A37B-563E935FF03B}"/>
              </a:ext>
            </a:extLst>
          </p:cNvPr>
          <p:cNvPicPr>
            <a:picLocks noChangeAspect="1"/>
          </p:cNvPicPr>
          <p:nvPr/>
        </p:nvPicPr>
        <p:blipFill>
          <a:blip r:embed="rId4"/>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a16="http://schemas.microsoft.com/office/drawing/2014/main" xmlns="" id="{5ADB615E-6774-4774-AE2C-94489CF6F843}"/>
              </a:ext>
            </a:extLst>
          </p:cNvPr>
          <p:cNvPicPr>
            <a:picLocks noChangeAspect="1"/>
          </p:cNvPicPr>
          <p:nvPr/>
        </p:nvPicPr>
        <p:blipFill>
          <a:blip r:embed="rId5"/>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a16="http://schemas.microsoft.com/office/drawing/2014/main" xmlns="" id="{67D49CEC-BAF6-4423-93F1-FD441079E3CB}"/>
              </a:ext>
            </a:extLst>
          </p:cNvPr>
          <p:cNvSpPr txBox="1"/>
          <p:nvPr/>
        </p:nvSpPr>
        <p:spPr>
          <a:xfrm>
            <a:off x="35496" y="6201331"/>
            <a:ext cx="4642944" cy="369332"/>
          </a:xfrm>
          <a:prstGeom prst="rect">
            <a:avLst/>
          </a:prstGeom>
          <a:noFill/>
        </p:spPr>
        <p:txBody>
          <a:bodyPr wrap="square">
            <a:spAutoFit/>
          </a:bodyPr>
          <a:lstStyle/>
          <a:p>
            <a:r>
              <a:rPr lang="en-GB" dirty="0">
                <a:hlinkClick r:id="rId6"/>
              </a:rPr>
              <a:t>http://www.oas.org/juridico/english/cyber.htm</a:t>
            </a:r>
            <a:r>
              <a:rPr lang="en-GB" dirty="0"/>
              <a:t> </a:t>
            </a:r>
          </a:p>
        </p:txBody>
      </p:sp>
    </p:spTree>
    <p:extLst>
      <p:ext uri="{BB962C8B-B14F-4D97-AF65-F5344CB8AC3E}">
        <p14:creationId xmlns:p14="http://schemas.microsoft.com/office/powerpoint/2010/main" val="6650944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African Union</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E06BE0DD-D9FE-6B4C-9374-CFA294050F53}"/>
              </a:ext>
            </a:extLst>
          </p:cNvPr>
          <p:cNvPicPr>
            <a:picLocks noChangeAspect="1"/>
          </p:cNvPicPr>
          <p:nvPr/>
        </p:nvPicPr>
        <p:blipFill>
          <a:blip r:embed="rId4"/>
          <a:stretch>
            <a:fillRect/>
          </a:stretch>
        </p:blipFill>
        <p:spPr>
          <a:xfrm>
            <a:off x="7297737" y="4690509"/>
            <a:ext cx="1666528" cy="1497051"/>
          </a:xfrm>
          <a:prstGeom prst="rect">
            <a:avLst/>
          </a:prstGeom>
        </p:spPr>
      </p:pic>
      <p:sp>
        <p:nvSpPr>
          <p:cNvPr id="6" name="Rectangle 5">
            <a:extLst>
              <a:ext uri="{FF2B5EF4-FFF2-40B4-BE49-F238E27FC236}">
                <a16:creationId xmlns:a16="http://schemas.microsoft.com/office/drawing/2014/main" xmlns=""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a16="http://schemas.microsoft.com/office/drawing/2014/main" xmlns="" id="{F97FF257-27F5-42C0-8A34-AC046C2EBF44}"/>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defRPr/>
            </a:pPr>
            <a:r>
              <a:rPr lang="en-GB" dirty="0"/>
              <a:t>Convention on Cybersecurity &amp; Personal Data Protection</a:t>
            </a:r>
          </a:p>
          <a:p>
            <a:pPr eaLnBrk="1" hangingPunct="1">
              <a:defRPr/>
            </a:pPr>
            <a:r>
              <a:rPr lang="en-US" sz="2800" dirty="0"/>
              <a:t>A multilateral treaty signed by members of the African Union</a:t>
            </a:r>
            <a:endParaRPr lang="en-GB" sz="2800" dirty="0">
              <a:latin typeface="Calibri" panose="020F0502020204030204" pitchFamily="34" charset="0"/>
            </a:endParaRPr>
          </a:p>
          <a:p>
            <a:pPr eaLnBrk="1" hangingPunct="1">
              <a:defRPr/>
            </a:pPr>
            <a:r>
              <a:rPr lang="en-US" sz="2800" dirty="0"/>
              <a:t>Provides for legislative principles with respect to:</a:t>
            </a:r>
          </a:p>
          <a:p>
            <a:pPr lvl="1" eaLnBrk="1" hangingPunct="1">
              <a:buFont typeface="Wingdings" panose="05000000000000000000" pitchFamily="2" charset="2"/>
              <a:buChar char="Ø"/>
              <a:defRPr/>
            </a:pPr>
            <a:r>
              <a:rPr lang="en-US" dirty="0"/>
              <a:t>electronic transactions</a:t>
            </a:r>
          </a:p>
          <a:p>
            <a:pPr lvl="1" eaLnBrk="1" hangingPunct="1">
              <a:buFont typeface="Wingdings" panose="05000000000000000000" pitchFamily="2" charset="2"/>
              <a:buChar char="Ø"/>
              <a:defRPr/>
            </a:pPr>
            <a:r>
              <a:rPr lang="en-US" dirty="0"/>
              <a:t>personal data protection</a:t>
            </a:r>
          </a:p>
          <a:p>
            <a:pPr lvl="1" eaLnBrk="1" hangingPunct="1">
              <a:buFont typeface="Wingdings" panose="05000000000000000000" pitchFamily="2" charset="2"/>
              <a:buChar char="Ø"/>
              <a:defRPr/>
            </a:pPr>
            <a:r>
              <a:rPr lang="en-US" dirty="0"/>
              <a:t>cyber security and cybercrime</a:t>
            </a:r>
          </a:p>
          <a:p>
            <a:pPr marL="0" indent="0" eaLnBrk="1" hangingPunct="1">
              <a:buNone/>
              <a:defRPr/>
            </a:pPr>
            <a:endParaRPr lang="en-GB" dirty="0"/>
          </a:p>
        </p:txBody>
      </p:sp>
      <p:sp>
        <p:nvSpPr>
          <p:cNvPr id="16" name="TextBox 15">
            <a:extLst>
              <a:ext uri="{FF2B5EF4-FFF2-40B4-BE49-F238E27FC236}">
                <a16:creationId xmlns:a16="http://schemas.microsoft.com/office/drawing/2014/main" xmlns="" id="{D66A837E-A79A-40AE-8899-248280605289}"/>
              </a:ext>
            </a:extLst>
          </p:cNvPr>
          <p:cNvSpPr txBox="1"/>
          <p:nvPr/>
        </p:nvSpPr>
        <p:spPr>
          <a:xfrm>
            <a:off x="-36512" y="6228020"/>
            <a:ext cx="9297535" cy="369332"/>
          </a:xfrm>
          <a:prstGeom prst="rect">
            <a:avLst/>
          </a:prstGeom>
          <a:noFill/>
        </p:spPr>
        <p:txBody>
          <a:bodyPr wrap="square">
            <a:spAutoFit/>
          </a:bodyPr>
          <a:lstStyle/>
          <a:p>
            <a:r>
              <a:rPr lang="en-GB" dirty="0">
                <a:hlinkClick r:id="rId5"/>
              </a:rPr>
              <a:t>https://au.int/en/treaties/african-union-convention-cyber-security-and-personal-data-protection</a:t>
            </a:r>
            <a:r>
              <a:rPr lang="en-GB" dirty="0"/>
              <a:t> </a:t>
            </a:r>
          </a:p>
        </p:txBody>
      </p:sp>
    </p:spTree>
    <p:extLst>
      <p:ext uri="{BB962C8B-B14F-4D97-AF65-F5344CB8AC3E}">
        <p14:creationId xmlns:p14="http://schemas.microsoft.com/office/powerpoint/2010/main" val="7528222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pPr defTabSz="914400" eaLnBrk="0" fontAlgn="base" hangingPunct="0">
              <a:spcBef>
                <a:spcPct val="0"/>
              </a:spcBef>
              <a:spcAft>
                <a:spcPct val="0"/>
              </a:spcAft>
            </a:pPr>
            <a:r>
              <a:rPr lang="en-GB" sz="2000" b="1" dirty="0">
                <a:solidFill>
                  <a:prstClr val="white"/>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fld id="{B517EF97-6CC0-48A9-BC0E-433EC7B55211}" type="slidenum">
              <a:rPr lang="en-GB" smtClean="0">
                <a:solidFill>
                  <a:prstClr val="black"/>
                </a:solidFill>
              </a:rPr>
              <a:pPr fontAlgn="base">
                <a:spcBef>
                  <a:spcPct val="0"/>
                </a:spcBef>
                <a:spcAft>
                  <a:spcPct val="0"/>
                </a:spcAft>
              </a:pPr>
              <a:t>44</a:t>
            </a:fld>
            <a:endParaRPr lang="en-GB" dirty="0">
              <a:solidFill>
                <a:prstClr val="black"/>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endParaRPr lang="en-GB">
              <a:solidFill>
                <a:prstClr val="white"/>
              </a:solidFill>
            </a:endParaRPr>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400" eaLnBrk="0" fontAlgn="base" hangingPunct="0">
              <a:spcBef>
                <a:spcPct val="0"/>
              </a:spcBef>
              <a:spcAft>
                <a:spcPct val="0"/>
              </a:spcAft>
            </a:pPr>
            <a:r>
              <a:rPr lang="en-GB" altLang="en-US" sz="2800" dirty="0">
                <a:solidFill>
                  <a:prstClr val="white"/>
                </a:solidFill>
                <a:latin typeface="Verdana" panose="020B0604030504040204" pitchFamily="34" charset="0"/>
                <a:ea typeface="Verdana" panose="020B0604030504040204" pitchFamily="34" charset="0"/>
              </a:rPr>
              <a:t>Commonwealth</a:t>
            </a:r>
            <a:endParaRPr lang="en-GB" sz="2800" dirty="0">
              <a:solidFill>
                <a:prstClr val="white"/>
              </a:solidFill>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a16="http://schemas.microsoft.com/office/drawing/2014/main" xmlns="" id="{1FCE5F71-B62F-4840-AD46-7690CB1F70D4}"/>
              </a:ext>
            </a:extLst>
          </p:cNvPr>
          <p:cNvSpPr/>
          <p:nvPr/>
        </p:nvSpPr>
        <p:spPr>
          <a:xfrm>
            <a:off x="88522" y="1085294"/>
            <a:ext cx="8803958" cy="5170646"/>
          </a:xfrm>
          <a:prstGeom prst="rect">
            <a:avLst/>
          </a:prstGeom>
        </p:spPr>
        <p:txBody>
          <a:bodyPr wrap="square">
            <a:spAutoFit/>
          </a:bodyPr>
          <a:lstStyle/>
          <a:p>
            <a:pPr marL="0" lvl="2" defTabSz="914400" fontAlgn="base">
              <a:spcBef>
                <a:spcPct val="0"/>
              </a:spcBef>
              <a:spcAft>
                <a:spcPts val="1200"/>
              </a:spcAft>
              <a:defRPr/>
            </a:pPr>
            <a:r>
              <a:rPr lang="en-GB" sz="2800" b="1" dirty="0">
                <a:solidFill>
                  <a:prstClr val="black"/>
                </a:solidFill>
                <a:ea typeface="MS PGothic" panose="020B0600070205080204" pitchFamily="34" charset="-128"/>
              </a:rPr>
              <a:t>Model Law</a:t>
            </a:r>
          </a:p>
          <a:p>
            <a:pPr marL="0" lvl="2" defTabSz="914400" fontAlgn="base">
              <a:spcBef>
                <a:spcPct val="0"/>
              </a:spcBef>
              <a:spcAft>
                <a:spcPts val="1200"/>
              </a:spcAft>
              <a:defRPr/>
            </a:pPr>
            <a:r>
              <a:rPr lang="en-GB" sz="2800" dirty="0">
                <a:solidFill>
                  <a:prstClr val="black"/>
                </a:solidFill>
                <a:ea typeface="MS PGothic" panose="020B0600070205080204" pitchFamily="34" charset="-128"/>
              </a:rPr>
              <a:t>The</a:t>
            </a:r>
            <a:r>
              <a:rPr lang="en-GB" sz="2800" i="1" dirty="0">
                <a:solidFill>
                  <a:prstClr val="black"/>
                </a:solidFill>
                <a:ea typeface="MS PGothic" panose="020B0600070205080204" pitchFamily="34" charset="-128"/>
              </a:rPr>
              <a:t> Harare Scheme </a:t>
            </a:r>
            <a:r>
              <a:rPr lang="en-GB" sz="2800" dirty="0">
                <a:solidFill>
                  <a:prstClr val="black"/>
                </a:solidFill>
                <a:ea typeface="MS PGothic" panose="020B0600070205080204" pitchFamily="34" charset="-128"/>
              </a:rPr>
              <a:t>enables an increased level and scope of cooperation between Commonwealth governments in criminal matters, including matters of cybercrime</a:t>
            </a:r>
          </a:p>
          <a:p>
            <a:pPr marL="0" lvl="2" defTabSz="914400" fontAlgn="base">
              <a:spcBef>
                <a:spcPct val="0"/>
              </a:spcBef>
              <a:spcAft>
                <a:spcPts val="1200"/>
              </a:spcAft>
              <a:defRPr/>
            </a:pPr>
            <a:r>
              <a:rPr lang="en-GB" sz="2800" dirty="0">
                <a:solidFill>
                  <a:prstClr val="black"/>
                </a:solidFill>
                <a:ea typeface="MS PGothic" panose="020B0600070205080204" pitchFamily="34" charset="-128"/>
              </a:rPr>
              <a:t>It includes</a:t>
            </a:r>
          </a:p>
          <a:p>
            <a:pPr marL="1028700" lvl="3" indent="-571500" defTabSz="914400" fontAlgn="base">
              <a:spcBef>
                <a:spcPct val="0"/>
              </a:spcBef>
              <a:spcAft>
                <a:spcPts val="1200"/>
              </a:spcAft>
              <a:buFont typeface="Arial" panose="020B0604020202020204" pitchFamily="34" charset="0"/>
              <a:buChar char="•"/>
              <a:defRPr/>
            </a:pPr>
            <a:r>
              <a:rPr lang="en-US" sz="2800" dirty="0">
                <a:solidFill>
                  <a:prstClr val="black"/>
                </a:solidFill>
                <a:ea typeface="MS PGothic" panose="020B0600070205080204" pitchFamily="34" charset="-128"/>
              </a:rPr>
              <a:t>Identifying and locating persons, serving documents, search and seizure, obtaining evidence, tracing, seizing and confiscating proceeds of instrumentalities of crime</a:t>
            </a:r>
          </a:p>
          <a:p>
            <a:pPr marL="0" lvl="2" defTabSz="914400" fontAlgn="base">
              <a:spcBef>
                <a:spcPct val="0"/>
              </a:spcBef>
              <a:spcAft>
                <a:spcPts val="1200"/>
              </a:spcAft>
              <a:defRPr/>
            </a:pPr>
            <a:endParaRPr lang="en-GB" sz="2800" dirty="0">
              <a:solidFill>
                <a:prstClr val="black"/>
              </a:solidFill>
              <a:ea typeface="MS PGothic" panose="020B0600070205080204" pitchFamily="34" charset="-128"/>
            </a:endParaRPr>
          </a:p>
        </p:txBody>
      </p:sp>
      <p:pic>
        <p:nvPicPr>
          <p:cNvPr id="6" name="Picture 5">
            <a:extLst>
              <a:ext uri="{FF2B5EF4-FFF2-40B4-BE49-F238E27FC236}">
                <a16:creationId xmlns:a16="http://schemas.microsoft.com/office/drawing/2014/main" xmlns="" id="{D944D14F-C982-C74B-9E8F-DD0D4C41E9D3}"/>
              </a:ext>
            </a:extLst>
          </p:cNvPr>
          <p:cNvPicPr>
            <a:picLocks noChangeAspect="1"/>
          </p:cNvPicPr>
          <p:nvPr/>
        </p:nvPicPr>
        <p:blipFill>
          <a:blip r:embed="rId4"/>
          <a:stretch>
            <a:fillRect/>
          </a:stretch>
        </p:blipFill>
        <p:spPr>
          <a:xfrm>
            <a:off x="6811453" y="5127297"/>
            <a:ext cx="2193627" cy="1316176"/>
          </a:xfrm>
          <a:prstGeom prst="rect">
            <a:avLst/>
          </a:prstGeom>
        </p:spPr>
      </p:pic>
      <p:sp>
        <p:nvSpPr>
          <p:cNvPr id="8" name="Rectangle 7">
            <a:extLst>
              <a:ext uri="{FF2B5EF4-FFF2-40B4-BE49-F238E27FC236}">
                <a16:creationId xmlns:a16="http://schemas.microsoft.com/office/drawing/2014/main" xmlns=""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Tree>
    <p:extLst>
      <p:ext uri="{BB962C8B-B14F-4D97-AF65-F5344CB8AC3E}">
        <p14:creationId xmlns:p14="http://schemas.microsoft.com/office/powerpoint/2010/main" val="38352906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World Bank</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xmlns="" id="{9862464D-8B1B-4FD5-AEAC-0662CE90FB58}"/>
              </a:ext>
            </a:extLst>
          </p:cNvPr>
          <p:cNvSpPr txBox="1">
            <a:spLocks/>
          </p:cNvSpPr>
          <p:nvPr/>
        </p:nvSpPr>
        <p:spPr>
          <a:xfrm>
            <a:off x="251520" y="980728"/>
            <a:ext cx="4735008"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GB" altLang="sr-Latn-RS" dirty="0"/>
              <a:t>Fighting against cybercrime</a:t>
            </a:r>
          </a:p>
          <a:p>
            <a:pPr eaLnBrk="1" hangingPunct="1"/>
            <a:r>
              <a:rPr lang="en-GB" altLang="sr-Latn-RS" sz="2800" dirty="0">
                <a:latin typeface="Calibri" panose="020F0502020204030204" pitchFamily="34" charset="0"/>
              </a:rPr>
              <a:t>Creating tools &amp; capacity building</a:t>
            </a:r>
          </a:p>
          <a:p>
            <a:pPr eaLnBrk="1" hangingPunct="1"/>
            <a:r>
              <a:rPr lang="en-GB" altLang="sr-Latn-RS" sz="2800" dirty="0">
                <a:latin typeface="Calibri" panose="020F0502020204030204" pitchFamily="34" charset="0"/>
              </a:rPr>
              <a:t>Toolkit – </a:t>
            </a:r>
          </a:p>
          <a:p>
            <a:pPr lvl="1" eaLnBrk="1" hangingPunct="1"/>
            <a:r>
              <a:rPr lang="en-US" dirty="0">
                <a:latin typeface="Calibri" panose="020F0502020204030204" pitchFamily="34" charset="0"/>
              </a:rPr>
              <a:t>‘resource that synthesizes good practices in combatting cybercrime and is organized along nine dimensions, or chapters’</a:t>
            </a:r>
            <a:endParaRPr lang="en-GB" altLang="sr-Latn-RS" dirty="0">
              <a:latin typeface="Calibri" panose="020F0502020204030204" pitchFamily="34" charset="0"/>
            </a:endParaRPr>
          </a:p>
        </p:txBody>
      </p:sp>
      <p:pic>
        <p:nvPicPr>
          <p:cNvPr id="2050" name="Picture 2" descr="India slips to 7th largest economy in 2018">
            <a:extLst>
              <a:ext uri="{FF2B5EF4-FFF2-40B4-BE49-F238E27FC236}">
                <a16:creationId xmlns:a16="http://schemas.microsoft.com/office/drawing/2014/main" xmlns="" id="{40C77A70-5BD8-484F-88FD-6155EBD5BBF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3038"/>
          <a:stretch/>
        </p:blipFill>
        <p:spPr bwMode="auto">
          <a:xfrm>
            <a:off x="7380312" y="4992109"/>
            <a:ext cx="1763688" cy="1533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xmlns="" id="{7B123928-80CB-4610-B55A-B23EDB4033F1}"/>
              </a:ext>
            </a:extLst>
          </p:cNvPr>
          <p:cNvPicPr>
            <a:picLocks noChangeAspect="1"/>
          </p:cNvPicPr>
          <p:nvPr/>
        </p:nvPicPr>
        <p:blipFill>
          <a:blip r:embed="rId5"/>
          <a:stretch>
            <a:fillRect/>
          </a:stretch>
        </p:blipFill>
        <p:spPr>
          <a:xfrm>
            <a:off x="5130054" y="1174110"/>
            <a:ext cx="3647394" cy="3789040"/>
          </a:xfrm>
          <a:prstGeom prst="rect">
            <a:avLst/>
          </a:prstGeom>
        </p:spPr>
      </p:pic>
      <p:sp>
        <p:nvSpPr>
          <p:cNvPr id="16" name="TextBox 15">
            <a:extLst>
              <a:ext uri="{FF2B5EF4-FFF2-40B4-BE49-F238E27FC236}">
                <a16:creationId xmlns:a16="http://schemas.microsoft.com/office/drawing/2014/main" xmlns="" id="{A2E13060-E61F-411C-AF8B-4551095D2609}"/>
              </a:ext>
            </a:extLst>
          </p:cNvPr>
          <p:cNvSpPr txBox="1"/>
          <p:nvPr/>
        </p:nvSpPr>
        <p:spPr>
          <a:xfrm>
            <a:off x="88522" y="6208891"/>
            <a:ext cx="4642944" cy="369332"/>
          </a:xfrm>
          <a:prstGeom prst="rect">
            <a:avLst/>
          </a:prstGeom>
          <a:noFill/>
        </p:spPr>
        <p:txBody>
          <a:bodyPr wrap="square">
            <a:spAutoFit/>
          </a:bodyPr>
          <a:lstStyle/>
          <a:p>
            <a:r>
              <a:rPr lang="en-GB" dirty="0">
                <a:hlinkClick r:id="rId6"/>
              </a:rPr>
              <a:t>http://www.combattingcybercrime.org/</a:t>
            </a:r>
            <a:r>
              <a:rPr lang="en-GB" dirty="0"/>
              <a:t> </a:t>
            </a:r>
          </a:p>
        </p:txBody>
      </p:sp>
    </p:spTree>
    <p:extLst>
      <p:ext uri="{BB962C8B-B14F-4D97-AF65-F5344CB8AC3E}">
        <p14:creationId xmlns:p14="http://schemas.microsoft.com/office/powerpoint/2010/main" val="34706341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PILON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a16="http://schemas.microsoft.com/office/drawing/2014/main" xmlns=""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a16="http://schemas.microsoft.com/office/drawing/2014/main" xmlns="" id="{9862464D-8B1B-4FD5-AEAC-0662CE90FB58}"/>
              </a:ext>
            </a:extLst>
          </p:cNvPr>
          <p:cNvSpPr txBox="1">
            <a:spLocks/>
          </p:cNvSpPr>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en-US" altLang="sr-Latn-RS" dirty="0"/>
              <a:t>Pacific Island Law Officers Network</a:t>
            </a:r>
          </a:p>
          <a:p>
            <a:pPr marL="0" indent="0" eaLnBrk="1" hangingPunct="1">
              <a:buFont typeface="Arial" panose="020B0604020202020204" pitchFamily="34" charset="0"/>
              <a:buNone/>
            </a:pPr>
            <a:endParaRPr lang="en-GB" altLang="sr-Latn-RS" dirty="0">
              <a:latin typeface="Calibri" panose="020F0502020204030204" pitchFamily="34" charset="0"/>
            </a:endParaRPr>
          </a:p>
        </p:txBody>
      </p:sp>
      <p:pic>
        <p:nvPicPr>
          <p:cNvPr id="7" name="Picture 6">
            <a:extLst>
              <a:ext uri="{FF2B5EF4-FFF2-40B4-BE49-F238E27FC236}">
                <a16:creationId xmlns:a16="http://schemas.microsoft.com/office/drawing/2014/main" xmlns="" id="{FE63792F-B0D3-4535-90EF-EE8C50491581}"/>
              </a:ext>
            </a:extLst>
          </p:cNvPr>
          <p:cNvPicPr>
            <a:picLocks noChangeAspect="1"/>
          </p:cNvPicPr>
          <p:nvPr/>
        </p:nvPicPr>
        <p:blipFill>
          <a:blip r:embed="rId4"/>
          <a:stretch>
            <a:fillRect/>
          </a:stretch>
        </p:blipFill>
        <p:spPr>
          <a:xfrm>
            <a:off x="1370010" y="1561573"/>
            <a:ext cx="6259963" cy="4538041"/>
          </a:xfrm>
          <a:prstGeom prst="rect">
            <a:avLst/>
          </a:prstGeom>
          <a:ln>
            <a:solidFill>
              <a:srgbClr val="0070C0"/>
            </a:solidFill>
          </a:ln>
        </p:spPr>
      </p:pic>
      <p:sp>
        <p:nvSpPr>
          <p:cNvPr id="16" name="TextBox 15">
            <a:extLst>
              <a:ext uri="{FF2B5EF4-FFF2-40B4-BE49-F238E27FC236}">
                <a16:creationId xmlns:a16="http://schemas.microsoft.com/office/drawing/2014/main" xmlns="" id="{B1FA651F-1AE4-4020-9D11-A1272DE845D3}"/>
              </a:ext>
            </a:extLst>
          </p:cNvPr>
          <p:cNvSpPr txBox="1"/>
          <p:nvPr/>
        </p:nvSpPr>
        <p:spPr>
          <a:xfrm>
            <a:off x="35496" y="6228020"/>
            <a:ext cx="5851698" cy="369332"/>
          </a:xfrm>
          <a:prstGeom prst="rect">
            <a:avLst/>
          </a:prstGeom>
          <a:noFill/>
        </p:spPr>
        <p:txBody>
          <a:bodyPr wrap="square">
            <a:spAutoFit/>
          </a:bodyPr>
          <a:lstStyle/>
          <a:p>
            <a:pPr algn="l"/>
            <a:r>
              <a:rPr lang="en-US" sz="1800" b="0" i="0" dirty="0">
                <a:solidFill>
                  <a:srgbClr val="D8DADD"/>
                </a:solidFill>
                <a:effectLst/>
                <a:hlinkClick r:id="rId5"/>
              </a:rPr>
              <a:t>http://pilonsec.org/strategicplan/cybercrime-pilon</a:t>
            </a:r>
            <a:r>
              <a:rPr lang="en-US" sz="1800" b="0" i="0" dirty="0">
                <a:solidFill>
                  <a:srgbClr val="D8DADD"/>
                </a:solidFill>
                <a:effectLst/>
              </a:rPr>
              <a:t> </a:t>
            </a:r>
            <a:endParaRPr lang="en-GB" sz="1200" dirty="0">
              <a:effectLst/>
              <a:ea typeface="Calibri" panose="020F0502020204030204" pitchFamily="34" charset="0"/>
            </a:endParaRPr>
          </a:p>
        </p:txBody>
      </p:sp>
    </p:spTree>
    <p:extLst>
      <p:ext uri="{BB962C8B-B14F-4D97-AF65-F5344CB8AC3E}">
        <p14:creationId xmlns:p14="http://schemas.microsoft.com/office/powerpoint/2010/main" val="306075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47</a:t>
            </a:fld>
            <a:endParaRPr lang="en-GB" dirty="0">
              <a:solidFill>
                <a:prstClr val="black">
                  <a:tint val="75000"/>
                </a:prstClr>
              </a:solidFill>
            </a:endParaRPr>
          </a:p>
        </p:txBody>
      </p:sp>
    </p:spTree>
    <p:extLst>
      <p:ext uri="{BB962C8B-B14F-4D97-AF65-F5344CB8AC3E}">
        <p14:creationId xmlns:p14="http://schemas.microsoft.com/office/powerpoint/2010/main" val="33257974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t>Cybercrime &amp; case studies</a:t>
            </a: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en-GB" dirty="0"/>
              <a:t>Cybercrime Basics</a:t>
            </a: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48</a:t>
            </a:fld>
            <a:r>
              <a:rPr lang="en-US" sz="1200" b="1" dirty="0">
                <a:solidFill>
                  <a:srgbClr val="FFFFFF"/>
                </a:solidFill>
                <a:latin typeface="Verdana" charset="0"/>
                <a:ea typeface="MS PGothic" panose="020B0600070205080204" pitchFamily="34" charset="-128"/>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Section 5</a:t>
            </a:r>
            <a:endParaRPr lang="en-GB" sz="2000" dirty="0">
              <a:solidFill>
                <a:prstClr val="white"/>
              </a:solidFill>
              <a:latin typeface="Verdana"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114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solidFill>
                  <a:schemeClr val="accent1">
                    <a:lumMod val="50000"/>
                  </a:schemeClr>
                </a:solidFill>
              </a:rPr>
              <a:t>Cyber dependent crime</a:t>
            </a: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49</a:t>
            </a:fld>
            <a:r>
              <a:rPr lang="en-US" sz="1200" b="1" dirty="0">
                <a:solidFill>
                  <a:srgbClr val="FFFFFF"/>
                </a:solidFill>
                <a:latin typeface="Verdana" charset="0"/>
                <a:ea typeface="MS PGothic" panose="020B0600070205080204" pitchFamily="34" charset="-128"/>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32261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a:latin typeface="+mn-lt"/>
              </a:rPr>
              <a:t>The ‘information society’</a:t>
            </a:r>
            <a:endParaRPr lang="en-US" sz="3200" dirty="0">
              <a:latin typeface="+mn-lt"/>
            </a:endParaRPr>
          </a:p>
        </p:txBody>
      </p:sp>
      <p:sp>
        <p:nvSpPr>
          <p:cNvPr id="3" name="Text Placeholder 2"/>
          <p:cNvSpPr>
            <a:spLocks noGrp="1"/>
          </p:cNvSpPr>
          <p:nvPr>
            <p:ph type="body" idx="1"/>
          </p:nvPr>
        </p:nvSpPr>
        <p:spPr/>
        <p:txBody>
          <a:bodyPr/>
          <a:lstStyle/>
          <a:p>
            <a:r>
              <a:rPr lang="en-GB" dirty="0"/>
              <a:t>Cybercrime Basics</a:t>
            </a:r>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dirty="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en-GB" dirty="0">
                <a:latin typeface="Verdana" charset="0"/>
                <a:cs typeface="Verdana" charset="0"/>
              </a:rPr>
              <a:t>Section 1</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Ransomware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12968" cy="5183335"/>
          </a:xfrm>
        </p:spPr>
        <p:txBody>
          <a:bodyPr/>
          <a:lstStyle/>
          <a:p>
            <a:pPr marL="0" indent="0">
              <a:buNone/>
              <a:defRPr/>
            </a:pPr>
            <a:r>
              <a:rPr lang="en-US" altLang="en-US" dirty="0"/>
              <a:t>Software which blocks access to the victim's data or threatens to publish or delete it until a ransom is paid</a:t>
            </a:r>
          </a:p>
          <a:p>
            <a:pPr lvl="1">
              <a:defRPr/>
            </a:pPr>
            <a:r>
              <a:rPr lang="en-US" altLang="en-US" dirty="0"/>
              <a:t>typically carried out using a Trojan disguised as a legitimate file in email or Remote Desktop Protocol</a:t>
            </a:r>
          </a:p>
          <a:p>
            <a:pPr lvl="1">
              <a:defRPr/>
            </a:pPr>
            <a:r>
              <a:rPr lang="en-US" altLang="en-US" dirty="0"/>
              <a:t>user is tricked into downloading or opening when it arrives as an email attachment</a:t>
            </a:r>
          </a:p>
          <a:p>
            <a:pPr lvl="1">
              <a:defRPr/>
            </a:pPr>
            <a:r>
              <a:rPr lang="en-US" altLang="en-US" dirty="0"/>
              <a:t>Shift from untargeted, scattergun ‘citizen’ attacks to targeted private/public sector</a:t>
            </a:r>
          </a:p>
          <a:p>
            <a:pPr lvl="1">
              <a:defRPr/>
            </a:pPr>
            <a:r>
              <a:rPr lang="en-US" altLang="en-US" dirty="0"/>
              <a:t>Most prominent cyber threat </a:t>
            </a:r>
          </a:p>
          <a:p>
            <a:pPr marL="457200" lvl="1" indent="0">
              <a:buNone/>
              <a:defRPr/>
            </a:pPr>
            <a:r>
              <a:rPr lang="en-US" altLang="en-US" sz="1600" dirty="0"/>
              <a:t>					(IOCTA 2019)</a:t>
            </a:r>
          </a:p>
        </p:txBody>
      </p:sp>
      <p:pic>
        <p:nvPicPr>
          <p:cNvPr id="10242" name="Picture 2" descr="Ransomware 101: What Is Ransomware and How Can You Protect Your ...">
            <a:extLst>
              <a:ext uri="{FF2B5EF4-FFF2-40B4-BE49-F238E27FC236}">
                <a16:creationId xmlns:a16="http://schemas.microsoft.com/office/drawing/2014/main" xmlns="" id="{DBC1CD49-8B18-4BC3-B4C7-4E7ED92A1E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9978" y="5229200"/>
            <a:ext cx="2320601"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1260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Ransomware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descr="C:\Users\B.Stam\Desktop\wannacry_05_1024x774.png">
            <a:extLst>
              <a:ext uri="{FF2B5EF4-FFF2-40B4-BE49-F238E27FC236}">
                <a16:creationId xmlns:a16="http://schemas.microsoft.com/office/drawing/2014/main" xmlns="" id="{2DFD966A-C42A-43DD-AA87-5E45E26D6C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7149" y="1216149"/>
            <a:ext cx="6064219" cy="4301958"/>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a16="http://schemas.microsoft.com/office/drawing/2014/main" xmlns="" id="{D9A608DB-370D-4709-9E2A-B1E4965AA7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1143266"/>
            <a:ext cx="4161755" cy="53732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xmlns="" id="{219F8F5A-2942-45E3-A523-B56391431B1C}"/>
              </a:ext>
            </a:extLst>
          </p:cNvPr>
          <p:cNvGrpSpPr/>
          <p:nvPr/>
        </p:nvGrpSpPr>
        <p:grpSpPr>
          <a:xfrm>
            <a:off x="4499992" y="1287792"/>
            <a:ext cx="4176464" cy="5016696"/>
            <a:chOff x="4499992" y="1287792"/>
            <a:chExt cx="4176464" cy="5016696"/>
          </a:xfrm>
        </p:grpSpPr>
        <p:pic>
          <p:nvPicPr>
            <p:cNvPr id="7" name="Picture 6">
              <a:extLst>
                <a:ext uri="{FF2B5EF4-FFF2-40B4-BE49-F238E27FC236}">
                  <a16:creationId xmlns:a16="http://schemas.microsoft.com/office/drawing/2014/main" xmlns="" id="{ACBECBE1-D2E2-4B1F-B775-4B0E0B7133E1}"/>
                </a:ext>
              </a:extLst>
            </p:cNvPr>
            <p:cNvPicPr>
              <a:picLocks noChangeAspect="1"/>
            </p:cNvPicPr>
            <p:nvPr/>
          </p:nvPicPr>
          <p:blipFill>
            <a:blip r:embed="rId6"/>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a16="http://schemas.microsoft.com/office/drawing/2014/main" xmlns="" id="{F8182BE8-C081-4016-8D8B-08E4A46ED6EE}"/>
                </a:ext>
              </a:extLst>
            </p:cNvPr>
            <p:cNvSpPr txBox="1"/>
            <p:nvPr/>
          </p:nvSpPr>
          <p:spPr>
            <a:xfrm>
              <a:off x="7020272" y="1916832"/>
              <a:ext cx="1656184" cy="369332"/>
            </a:xfrm>
            <a:prstGeom prst="rect">
              <a:avLst/>
            </a:prstGeom>
            <a:solidFill>
              <a:schemeClr val="accent1">
                <a:lumMod val="40000"/>
                <a:lumOff val="60000"/>
              </a:schemeClr>
            </a:solidFill>
          </p:spPr>
          <p:txBody>
            <a:bodyPr wrap="square" rtlCol="0">
              <a:spAutoFit/>
            </a:bodyPr>
            <a:lstStyle/>
            <a:p>
              <a:pPr algn="ctr"/>
              <a:r>
                <a:rPr lang="en-GB" dirty="0"/>
                <a:t>14 August 2020</a:t>
              </a:r>
            </a:p>
          </p:txBody>
        </p:sp>
      </p:grpSp>
    </p:spTree>
    <p:extLst>
      <p:ext uri="{BB962C8B-B14F-4D97-AF65-F5344CB8AC3E}">
        <p14:creationId xmlns:p14="http://schemas.microsoft.com/office/powerpoint/2010/main" val="2645979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Cybercrime-as-a-service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12968" cy="5183335"/>
          </a:xfrm>
        </p:spPr>
        <p:txBody>
          <a:bodyPr/>
          <a:lstStyle/>
          <a:p>
            <a:pPr>
              <a:buFont typeface="Wingdings" panose="05000000000000000000" pitchFamily="2" charset="2"/>
              <a:buChar char="Ø"/>
              <a:defRPr/>
            </a:pPr>
            <a:r>
              <a:rPr lang="en-US" altLang="en-US" sz="2800" dirty="0"/>
              <a:t>Increasing modularization of cybercrime</a:t>
            </a:r>
          </a:p>
          <a:p>
            <a:pPr>
              <a:buFont typeface="Wingdings" panose="05000000000000000000" pitchFamily="2" charset="2"/>
              <a:buChar char="Ø"/>
              <a:defRPr/>
            </a:pPr>
            <a:r>
              <a:rPr lang="en-US" altLang="en-US" sz="2800" dirty="0"/>
              <a:t>Conducted by specialised groups</a:t>
            </a:r>
          </a:p>
          <a:p>
            <a:pPr>
              <a:buFont typeface="Wingdings" panose="05000000000000000000" pitchFamily="2" charset="2"/>
              <a:buChar char="Ø"/>
              <a:defRPr/>
            </a:pPr>
            <a:r>
              <a:rPr lang="en-US" altLang="en-US" sz="2800" dirty="0"/>
              <a:t>Difficult to prove criminal intent of single actors in chain</a:t>
            </a:r>
          </a:p>
          <a:p>
            <a:pPr>
              <a:buFont typeface="Wingdings" panose="05000000000000000000" pitchFamily="2" charset="2"/>
              <a:buChar char="Ø"/>
              <a:defRPr/>
            </a:pPr>
            <a:r>
              <a:rPr lang="en-US" altLang="en-US" sz="2800" dirty="0"/>
              <a:t>Requires very heavy evidential burden</a:t>
            </a:r>
          </a:p>
        </p:txBody>
      </p:sp>
      <p:pic>
        <p:nvPicPr>
          <p:cNvPr id="3" name="Picture 2">
            <a:extLst>
              <a:ext uri="{FF2B5EF4-FFF2-40B4-BE49-F238E27FC236}">
                <a16:creationId xmlns:a16="http://schemas.microsoft.com/office/drawing/2014/main" xmlns="" id="{9626F3EE-3E95-4D8B-9911-72BA42F8E330}"/>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3317" t="4176" r="1826"/>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7">
            <a:extLst>
              <a:ext uri="{FF2B5EF4-FFF2-40B4-BE49-F238E27FC236}">
                <a16:creationId xmlns:a16="http://schemas.microsoft.com/office/drawing/2014/main" xmlns="" id="{ADCF8F31-4868-4947-BF8B-321880239E85}"/>
              </a:ext>
            </a:extLst>
          </p:cNvPr>
          <p:cNvSpPr>
            <a:spLocks noChangeArrowheads="1"/>
          </p:cNvSpPr>
          <p:nvPr/>
        </p:nvSpPr>
        <p:spPr bwMode="auto">
          <a:xfrm>
            <a:off x="251520" y="3710652"/>
            <a:ext cx="3744416" cy="224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ts val="600"/>
              </a:spcBef>
              <a:spcAft>
                <a:spcPts val="600"/>
              </a:spcAft>
            </a:pPr>
            <a:r>
              <a:rPr lang="en-GB" b="1" u="sng" dirty="0">
                <a:latin typeface="+mn-lt"/>
                <a:cs typeface="Verdana" charset="0"/>
              </a:rPr>
              <a:t>Example</a:t>
            </a:r>
          </a:p>
          <a:p>
            <a:pPr>
              <a:lnSpc>
                <a:spcPct val="120000"/>
              </a:lnSpc>
              <a:spcBef>
                <a:spcPts val="600"/>
              </a:spcBef>
              <a:spcAft>
                <a:spcPts val="600"/>
              </a:spcAft>
            </a:pPr>
            <a:r>
              <a:rPr lang="en-GB" b="1" dirty="0">
                <a:latin typeface="+mn-lt"/>
                <a:cs typeface="Verdana" charset="0"/>
              </a:rPr>
              <a:t>International cybercriminal syndicate </a:t>
            </a:r>
            <a:r>
              <a:rPr lang="en-GB" dirty="0">
                <a:latin typeface="+mn-lt"/>
                <a:cs typeface="Verdana" charset="0"/>
              </a:rPr>
              <a:t>suspected of stealing </a:t>
            </a:r>
            <a:r>
              <a:rPr lang="en-GB" b="1" dirty="0">
                <a:latin typeface="+mn-lt"/>
                <a:cs typeface="Verdana" charset="0"/>
              </a:rPr>
              <a:t>$100 million</a:t>
            </a:r>
            <a:r>
              <a:rPr lang="en-GB" dirty="0">
                <a:latin typeface="+mn-lt"/>
                <a:cs typeface="Verdana" charset="0"/>
              </a:rPr>
              <a:t> from </a:t>
            </a:r>
            <a:r>
              <a:rPr lang="en-GB" b="1" dirty="0">
                <a:latin typeface="+mn-lt"/>
                <a:cs typeface="Verdana" charset="0"/>
              </a:rPr>
              <a:t>more than 41,000 victims </a:t>
            </a:r>
            <a:r>
              <a:rPr lang="en-GB" dirty="0">
                <a:latin typeface="+mn-lt"/>
                <a:cs typeface="Verdana" charset="0"/>
              </a:rPr>
              <a:t>with the help of a </a:t>
            </a:r>
            <a:r>
              <a:rPr lang="en-GB" b="1" dirty="0">
                <a:latin typeface="+mn-lt"/>
                <a:cs typeface="Verdana" charset="0"/>
              </a:rPr>
              <a:t>stealthy banking trojan </a:t>
            </a:r>
            <a:r>
              <a:rPr lang="en-GB" dirty="0">
                <a:latin typeface="+mn-lt"/>
                <a:cs typeface="Verdana" charset="0"/>
              </a:rPr>
              <a:t>named </a:t>
            </a:r>
            <a:r>
              <a:rPr lang="en-GB" b="1" dirty="0" err="1">
                <a:solidFill>
                  <a:srgbClr val="FF0000"/>
                </a:solidFill>
                <a:latin typeface="+mn-lt"/>
                <a:cs typeface="Verdana" charset="0"/>
              </a:rPr>
              <a:t>GozNym</a:t>
            </a:r>
            <a:r>
              <a:rPr lang="en-GB" b="1" dirty="0">
                <a:solidFill>
                  <a:srgbClr val="FF0000"/>
                </a:solidFill>
                <a:latin typeface="+mn-lt"/>
                <a:cs typeface="Verdana" charset="0"/>
              </a:rPr>
              <a:t>.</a:t>
            </a:r>
            <a:endParaRPr lang="en-US" b="1" dirty="0">
              <a:solidFill>
                <a:srgbClr val="FF0000"/>
              </a:solidFill>
              <a:latin typeface="+mn-lt"/>
              <a:cs typeface="Verdana" charset="0"/>
            </a:endParaRPr>
          </a:p>
        </p:txBody>
      </p:sp>
    </p:spTree>
    <p:extLst>
      <p:ext uri="{BB962C8B-B14F-4D97-AF65-F5344CB8AC3E}">
        <p14:creationId xmlns:p14="http://schemas.microsoft.com/office/powerpoint/2010/main" val="263503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Data compromise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12968" cy="5183335"/>
          </a:xfrm>
        </p:spPr>
        <p:txBody>
          <a:bodyPr/>
          <a:lstStyle/>
          <a:p>
            <a:pPr marL="0" indent="0">
              <a:buNone/>
              <a:defRPr/>
            </a:pPr>
            <a:r>
              <a:rPr lang="en-US" altLang="en-US" dirty="0"/>
              <a:t>Illegal acquisition of financial &amp; other data</a:t>
            </a:r>
          </a:p>
          <a:p>
            <a:pPr marL="0" indent="0">
              <a:buNone/>
              <a:defRPr/>
            </a:pPr>
            <a:endParaRPr lang="en-US" altLang="en-US" dirty="0"/>
          </a:p>
          <a:p>
            <a:pPr lvl="1">
              <a:buFont typeface="Wingdings" panose="05000000000000000000" pitchFamily="2" charset="2"/>
              <a:buChar char="Ø"/>
              <a:defRPr/>
            </a:pPr>
            <a:r>
              <a:rPr lang="en-US" altLang="en-US" dirty="0"/>
              <a:t>Credit card information</a:t>
            </a:r>
          </a:p>
          <a:p>
            <a:pPr lvl="1">
              <a:buFont typeface="Wingdings" panose="05000000000000000000" pitchFamily="2" charset="2"/>
              <a:buChar char="Ø"/>
              <a:defRPr/>
            </a:pPr>
            <a:r>
              <a:rPr lang="en-US" altLang="en-US" dirty="0"/>
              <a:t>Online banking credentials</a:t>
            </a:r>
          </a:p>
          <a:p>
            <a:pPr lvl="1">
              <a:buFont typeface="Wingdings" panose="05000000000000000000" pitchFamily="2" charset="2"/>
              <a:buChar char="Ø"/>
              <a:defRPr/>
            </a:pPr>
            <a:r>
              <a:rPr lang="en-US" altLang="en-US" dirty="0"/>
              <a:t>Cryptocurrency wallets</a:t>
            </a:r>
          </a:p>
          <a:p>
            <a:pPr lvl="1">
              <a:buFont typeface="Wingdings" panose="05000000000000000000" pitchFamily="2" charset="2"/>
              <a:buChar char="Ø"/>
              <a:defRPr/>
            </a:pPr>
            <a:r>
              <a:rPr lang="en-US" altLang="en-US" dirty="0"/>
              <a:t>Personal data &amp; login credentials</a:t>
            </a:r>
          </a:p>
          <a:p>
            <a:pPr>
              <a:defRPr/>
            </a:pPr>
            <a:endParaRPr lang="en-US" altLang="en-US" sz="2800" dirty="0"/>
          </a:p>
          <a:p>
            <a:pPr>
              <a:defRPr/>
            </a:pPr>
            <a:r>
              <a:rPr lang="en-US" altLang="en-US" sz="2800" dirty="0"/>
              <a:t>Gathered through phishing, data breaches </a:t>
            </a:r>
          </a:p>
          <a:p>
            <a:pPr marL="0" indent="0">
              <a:buNone/>
              <a:defRPr/>
            </a:pPr>
            <a:r>
              <a:rPr lang="en-US" altLang="en-US" sz="2800" dirty="0"/>
              <a:t>    &amp; other malware</a:t>
            </a:r>
          </a:p>
        </p:txBody>
      </p:sp>
      <p:pic>
        <p:nvPicPr>
          <p:cNvPr id="1026" name="Picture 2" descr="Personal Data Theft - CyberInsurance.com">
            <a:extLst>
              <a:ext uri="{FF2B5EF4-FFF2-40B4-BE49-F238E27FC236}">
                <a16:creationId xmlns:a16="http://schemas.microsoft.com/office/drawing/2014/main" xmlns=""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90073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Data compromise</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Personal Data Theft - CyberInsurance.com">
            <a:extLst>
              <a:ext uri="{FF2B5EF4-FFF2-40B4-BE49-F238E27FC236}">
                <a16:creationId xmlns:a16="http://schemas.microsoft.com/office/drawing/2014/main" xmlns=""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93F8C88A-D874-44DD-BC15-EC1D0DAAFACC}"/>
              </a:ext>
            </a:extLst>
          </p:cNvPr>
          <p:cNvPicPr>
            <a:picLocks noChangeAspect="1"/>
          </p:cNvPicPr>
          <p:nvPr/>
        </p:nvPicPr>
        <p:blipFill>
          <a:blip r:embed="rId5"/>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a16="http://schemas.microsoft.com/office/drawing/2014/main" xmlns="" id="{095F735A-1E31-4DB3-B1EC-17942D486F19}"/>
              </a:ext>
            </a:extLst>
          </p:cNvPr>
          <p:cNvPicPr>
            <a:picLocks noChangeAspect="1"/>
          </p:cNvPicPr>
          <p:nvPr/>
        </p:nvPicPr>
        <p:blipFill>
          <a:blip r:embed="rId6"/>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a16="http://schemas.microsoft.com/office/drawing/2014/main" xmlns="" id="{FDDEECD8-ABAE-4533-85CA-383A920B4425}"/>
              </a:ext>
            </a:extLst>
          </p:cNvPr>
          <p:cNvPicPr>
            <a:picLocks noChangeAspect="1"/>
          </p:cNvPicPr>
          <p:nvPr/>
        </p:nvPicPr>
        <p:blipFill>
          <a:blip r:embed="rId7"/>
          <a:stretch>
            <a:fillRect/>
          </a:stretch>
        </p:blipFill>
        <p:spPr>
          <a:xfrm>
            <a:off x="3851920" y="2952340"/>
            <a:ext cx="4716016" cy="1859777"/>
          </a:xfrm>
          <a:prstGeom prst="rect">
            <a:avLst/>
          </a:prstGeom>
          <a:ln>
            <a:solidFill>
              <a:schemeClr val="accent1"/>
            </a:solidFill>
          </a:ln>
        </p:spPr>
      </p:pic>
    </p:spTree>
    <p:extLst>
      <p:ext uri="{BB962C8B-B14F-4D97-AF65-F5344CB8AC3E}">
        <p14:creationId xmlns:p14="http://schemas.microsoft.com/office/powerpoint/2010/main" val="12908576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114300" indent="0">
              <a:buNone/>
              <a:defRPr/>
            </a:pPr>
            <a:r>
              <a:rPr lang="en-GB" b="1" dirty="0">
                <a:solidFill>
                  <a:schemeClr val="accent1">
                    <a:lumMod val="50000"/>
                  </a:schemeClr>
                </a:solidFill>
              </a:rPr>
              <a:t>Denial of Service </a:t>
            </a:r>
            <a:r>
              <a:rPr lang="en-GB" dirty="0">
                <a:solidFill>
                  <a:schemeClr val="accent1">
                    <a:lumMod val="50000"/>
                  </a:schemeClr>
                </a:solidFill>
              </a:rPr>
              <a:t>or </a:t>
            </a:r>
            <a:r>
              <a:rPr lang="en-GB" b="1" dirty="0">
                <a:solidFill>
                  <a:schemeClr val="accent1">
                    <a:lumMod val="50000"/>
                  </a:schemeClr>
                </a:solidFill>
              </a:rPr>
              <a:t>Distributed Denial of Service</a:t>
            </a:r>
          </a:p>
          <a:p>
            <a:pPr marL="971550" lvl="1" indent="-457200">
              <a:buFont typeface="Wingdings" panose="05000000000000000000" pitchFamily="2" charset="2"/>
              <a:buChar char="Ø"/>
              <a:defRPr/>
            </a:pPr>
            <a:r>
              <a:rPr lang="en-GB" dirty="0"/>
              <a:t>Cyber attack where offender seeks to make a machine or resource unavailable</a:t>
            </a:r>
          </a:p>
          <a:p>
            <a:pPr marL="971550" lvl="1" indent="-457200">
              <a:buFont typeface="Wingdings" panose="05000000000000000000" pitchFamily="2" charset="2"/>
              <a:buChar char="Ø"/>
              <a:defRPr/>
            </a:pPr>
            <a:r>
              <a:rPr lang="en-GB" dirty="0"/>
              <a:t>Temporarily or indefinitely</a:t>
            </a:r>
          </a:p>
          <a:p>
            <a:pPr marL="971550" lvl="1" indent="-457200">
              <a:buFont typeface="Wingdings" panose="05000000000000000000" pitchFamily="2" charset="2"/>
              <a:buChar char="Ø"/>
              <a:defRPr/>
            </a:pPr>
            <a:r>
              <a:rPr lang="en-GB" dirty="0"/>
              <a:t>Disrupting services</a:t>
            </a:r>
          </a:p>
          <a:p>
            <a:pPr marL="971550" lvl="1" indent="-457200">
              <a:buFont typeface="Wingdings" panose="05000000000000000000" pitchFamily="2" charset="2"/>
              <a:buChar char="Ø"/>
              <a:defRPr/>
            </a:pPr>
            <a:r>
              <a:rPr lang="en-GB" dirty="0"/>
              <a:t>Typically by flooding with requests</a:t>
            </a:r>
          </a:p>
          <a:p>
            <a:pPr marL="514350" lvl="1" indent="0">
              <a:buNone/>
              <a:defRPr/>
            </a:pPr>
            <a:endParaRPr lang="en-GB" dirty="0"/>
          </a:p>
          <a:p>
            <a:pPr marL="571500" indent="-457200">
              <a:defRPr/>
            </a:pPr>
            <a:r>
              <a:rPr lang="en-GB" dirty="0"/>
              <a:t>In Distributed (DDOS)</a:t>
            </a:r>
          </a:p>
          <a:p>
            <a:pPr marL="971550" lvl="1" indent="-457200">
              <a:buFont typeface="Wingdings" panose="05000000000000000000" pitchFamily="2" charset="2"/>
              <a:buChar char="Ø"/>
              <a:defRPr/>
            </a:pPr>
            <a:r>
              <a:rPr lang="en-GB" dirty="0"/>
              <a:t>Floods originate from many sources</a:t>
            </a:r>
          </a:p>
          <a:p>
            <a:pPr marL="971550" lvl="1" indent="-457200">
              <a:buFont typeface="Wingdings" panose="05000000000000000000" pitchFamily="2" charset="2"/>
              <a:buChar char="Ø"/>
              <a:defRPr/>
            </a:pPr>
            <a:r>
              <a:rPr lang="en-GB" dirty="0"/>
              <a:t>Different sources make stopping it more difficult</a:t>
            </a:r>
          </a:p>
        </p:txBody>
      </p:sp>
      <p:pic>
        <p:nvPicPr>
          <p:cNvPr id="4098" name="Picture 2">
            <a:extLst>
              <a:ext uri="{FF2B5EF4-FFF2-40B4-BE49-F238E27FC236}">
                <a16:creationId xmlns:a16="http://schemas.microsoft.com/office/drawing/2014/main" xmlns=""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1263" y="2422183"/>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8815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391373"/>
          </a:xfrm>
        </p:spPr>
        <p:txBody>
          <a:bodyPr/>
          <a:lstStyle/>
          <a:p>
            <a:pPr marL="114300" indent="0">
              <a:buNone/>
              <a:defRPr/>
            </a:pPr>
            <a:r>
              <a:rPr lang="en-GB" b="1" dirty="0">
                <a:solidFill>
                  <a:schemeClr val="accent1">
                    <a:lumMod val="50000"/>
                  </a:schemeClr>
                </a:solidFill>
              </a:rPr>
              <a:t>Why?</a:t>
            </a:r>
          </a:p>
          <a:p>
            <a:pPr marL="971550" lvl="1" indent="-457200">
              <a:buFont typeface="Wingdings" panose="05000000000000000000" pitchFamily="2" charset="2"/>
              <a:buChar char="Ø"/>
              <a:defRPr/>
            </a:pPr>
            <a:r>
              <a:rPr lang="en-GB" dirty="0"/>
              <a:t>Extortion most prevalent</a:t>
            </a:r>
          </a:p>
          <a:p>
            <a:pPr marL="971550" lvl="1" indent="-457200">
              <a:buFont typeface="Wingdings" panose="05000000000000000000" pitchFamily="2" charset="2"/>
              <a:buChar char="Ø"/>
              <a:defRPr/>
            </a:pPr>
            <a:r>
              <a:rPr lang="en-GB" dirty="0"/>
              <a:t>Ideological &amp; political</a:t>
            </a:r>
          </a:p>
          <a:p>
            <a:pPr marL="971550" lvl="1" indent="-457200">
              <a:buFont typeface="Wingdings" panose="05000000000000000000" pitchFamily="2" charset="2"/>
              <a:buChar char="Ø"/>
              <a:defRPr/>
            </a:pPr>
            <a:r>
              <a:rPr lang="en-GB" dirty="0"/>
              <a:t>Purely malicious</a:t>
            </a:r>
          </a:p>
          <a:p>
            <a:pPr marL="114300" indent="0">
              <a:buNone/>
              <a:defRPr/>
            </a:pPr>
            <a:endParaRPr lang="en-GB" dirty="0"/>
          </a:p>
          <a:p>
            <a:pPr marL="114300" indent="0">
              <a:buNone/>
              <a:defRPr/>
            </a:pPr>
            <a:r>
              <a:rPr lang="en-GB" b="1" dirty="0">
                <a:solidFill>
                  <a:schemeClr val="accent1">
                    <a:lumMod val="50000"/>
                  </a:schemeClr>
                </a:solidFill>
              </a:rPr>
              <a:t>Targets</a:t>
            </a:r>
          </a:p>
          <a:p>
            <a:pPr marL="971550" lvl="1" indent="-457200">
              <a:buFont typeface="Wingdings" panose="05000000000000000000" pitchFamily="2" charset="2"/>
              <a:buChar char="Ø"/>
              <a:defRPr/>
            </a:pPr>
            <a:r>
              <a:rPr lang="en-GB" dirty="0"/>
              <a:t>Financial institutions</a:t>
            </a:r>
          </a:p>
          <a:p>
            <a:pPr marL="971550" lvl="1" indent="-457200">
              <a:buFont typeface="Wingdings" panose="05000000000000000000" pitchFamily="2" charset="2"/>
              <a:buChar char="Ø"/>
              <a:defRPr/>
            </a:pPr>
            <a:r>
              <a:rPr lang="en-GB" dirty="0"/>
              <a:t>Public sector entities (police/government)</a:t>
            </a:r>
          </a:p>
          <a:p>
            <a:pPr marL="971550" lvl="1" indent="-457200">
              <a:buFont typeface="Wingdings" panose="05000000000000000000" pitchFamily="2" charset="2"/>
              <a:buChar char="Ø"/>
              <a:defRPr/>
            </a:pPr>
            <a:r>
              <a:rPr lang="en-GB" dirty="0"/>
              <a:t>Travel agents, internet/critical infrastructure</a:t>
            </a:r>
          </a:p>
          <a:p>
            <a:pPr marL="971550" lvl="1" indent="-457200">
              <a:buFont typeface="Wingdings" panose="05000000000000000000" pitchFamily="2" charset="2"/>
              <a:buChar char="Ø"/>
              <a:defRPr/>
            </a:pPr>
            <a:r>
              <a:rPr lang="en-GB" dirty="0"/>
              <a:t>Online gaming/gambling</a:t>
            </a:r>
          </a:p>
        </p:txBody>
      </p:sp>
      <p:pic>
        <p:nvPicPr>
          <p:cNvPr id="4098" name="Picture 2">
            <a:extLst>
              <a:ext uri="{FF2B5EF4-FFF2-40B4-BE49-F238E27FC236}">
                <a16:creationId xmlns:a16="http://schemas.microsoft.com/office/drawing/2014/main" xmlns=""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9785" y="1556792"/>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6955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Botnets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892480" cy="5183335"/>
          </a:xfrm>
        </p:spPr>
        <p:txBody>
          <a:bodyPr/>
          <a:lstStyle/>
          <a:p>
            <a:pPr marL="0" indent="0">
              <a:buNone/>
              <a:defRPr/>
            </a:pPr>
            <a:r>
              <a:rPr lang="en-GB" altLang="sr-Latn-RS" dirty="0"/>
              <a:t>A Ro</a:t>
            </a:r>
            <a:r>
              <a:rPr lang="en-GB" altLang="sr-Latn-RS" b="1" dirty="0">
                <a:solidFill>
                  <a:srgbClr val="0070C0"/>
                </a:solidFill>
              </a:rPr>
              <a:t>bot</a:t>
            </a:r>
            <a:r>
              <a:rPr lang="en-GB" altLang="sr-Latn-RS" dirty="0"/>
              <a:t> </a:t>
            </a:r>
            <a:r>
              <a:rPr lang="en-GB" altLang="sr-Latn-RS" b="1" dirty="0">
                <a:solidFill>
                  <a:srgbClr val="0070C0"/>
                </a:solidFill>
              </a:rPr>
              <a:t>Net</a:t>
            </a:r>
            <a:r>
              <a:rPr lang="en-GB" altLang="sr-Latn-RS" dirty="0"/>
              <a:t>work - Networks of compromised computers (</a:t>
            </a:r>
            <a:r>
              <a:rPr lang="en-GB" altLang="sr-Latn-RS" i="1" dirty="0"/>
              <a:t>zombies</a:t>
            </a:r>
            <a:r>
              <a:rPr lang="en-GB" altLang="sr-Latn-RS" dirty="0"/>
              <a:t>)</a:t>
            </a:r>
          </a:p>
          <a:p>
            <a:pPr marL="0" indent="0">
              <a:buNone/>
              <a:defRPr/>
            </a:pPr>
            <a:endParaRPr lang="en-GB" altLang="sr-Latn-RS" dirty="0"/>
          </a:p>
          <a:p>
            <a:pPr lvl="1">
              <a:buFont typeface="Wingdings" panose="05000000000000000000" pitchFamily="2" charset="2"/>
              <a:buChar char="Ø"/>
              <a:defRPr/>
            </a:pPr>
            <a:r>
              <a:rPr lang="en-GB" altLang="sr-Latn-RS" dirty="0"/>
              <a:t>Controlled by one person or organisation</a:t>
            </a:r>
          </a:p>
          <a:p>
            <a:pPr lvl="1">
              <a:buFont typeface="Wingdings" panose="05000000000000000000" pitchFamily="2" charset="2"/>
              <a:buChar char="Ø"/>
              <a:defRPr/>
            </a:pPr>
            <a:r>
              <a:rPr lang="en-GB" altLang="sr-Latn-RS" dirty="0"/>
              <a:t>Intended to be used for illicit activities</a:t>
            </a:r>
          </a:p>
          <a:p>
            <a:pPr lvl="1">
              <a:buFont typeface="Wingdings" panose="05000000000000000000" pitchFamily="2" charset="2"/>
              <a:buChar char="Ø"/>
              <a:defRPr/>
            </a:pPr>
            <a:r>
              <a:rPr lang="en-GB" altLang="sr-Latn-RS" dirty="0"/>
              <a:t>Infected computers are controlled by software that allows automation of operations across the network</a:t>
            </a:r>
          </a:p>
          <a:p>
            <a:pPr lvl="1">
              <a:buFont typeface="Wingdings" panose="05000000000000000000" pitchFamily="2" charset="2"/>
              <a:buChar char="Ø"/>
              <a:defRPr/>
            </a:pPr>
            <a:r>
              <a:rPr lang="en-GB" altLang="sr-Latn-RS" dirty="0"/>
              <a:t>Inactive until it is necessary</a:t>
            </a:r>
          </a:p>
        </p:txBody>
      </p:sp>
    </p:spTree>
    <p:extLst>
      <p:ext uri="{BB962C8B-B14F-4D97-AF65-F5344CB8AC3E}">
        <p14:creationId xmlns:p14="http://schemas.microsoft.com/office/powerpoint/2010/main" val="2321248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Botnets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
            <a:extLst>
              <a:ext uri="{FF2B5EF4-FFF2-40B4-BE49-F238E27FC236}">
                <a16:creationId xmlns:a16="http://schemas.microsoft.com/office/drawing/2014/main" xmlns="" id="{D3574013-EB7D-4349-9203-3493452034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73796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114300" indent="0">
              <a:buNone/>
              <a:defRPr/>
            </a:pPr>
            <a:r>
              <a:rPr lang="en-US" b="1" dirty="0">
                <a:solidFill>
                  <a:schemeClr val="accent1">
                    <a:lumMod val="50000"/>
                  </a:schemeClr>
                </a:solidFill>
              </a:rPr>
              <a:t>Extent of the problem</a:t>
            </a:r>
          </a:p>
          <a:p>
            <a:pPr marL="571500" indent="-457200">
              <a:defRPr/>
            </a:pPr>
            <a:r>
              <a:rPr lang="en-US" b="1" dirty="0">
                <a:solidFill>
                  <a:schemeClr val="accent1">
                    <a:lumMod val="50000"/>
                  </a:schemeClr>
                </a:solidFill>
              </a:rPr>
              <a:t>2018</a:t>
            </a:r>
          </a:p>
          <a:p>
            <a:pPr marL="971550" lvl="1" indent="-457200">
              <a:defRPr/>
            </a:pPr>
            <a:r>
              <a:rPr lang="en-US" dirty="0"/>
              <a:t>Two largest DDOS attacks using ‘</a:t>
            </a:r>
            <a:r>
              <a:rPr lang="en-US" dirty="0" err="1"/>
              <a:t>memcache</a:t>
            </a:r>
            <a:r>
              <a:rPr lang="en-US" dirty="0"/>
              <a:t>’ exploit</a:t>
            </a:r>
          </a:p>
          <a:p>
            <a:pPr marL="971550" lvl="1" indent="-457200">
              <a:defRPr/>
            </a:pPr>
            <a:r>
              <a:rPr lang="en-US" dirty="0"/>
              <a:t>Separate 1.35 &amp; 1.7 terabytes/second attacks launched at GitHub (online developer platform)</a:t>
            </a:r>
          </a:p>
          <a:p>
            <a:pPr marL="514350" lvl="1" indent="0">
              <a:buNone/>
              <a:defRPr/>
            </a:pPr>
            <a:r>
              <a:rPr lang="en-US" sz="2400" dirty="0"/>
              <a:t>		                      </a:t>
            </a:r>
            <a:r>
              <a:rPr lang="en-US" sz="1800" dirty="0"/>
              <a:t>(Context – in 2017 Facebook ingested 0.35TB/minute!)</a:t>
            </a:r>
          </a:p>
          <a:p>
            <a:pPr marL="571500" indent="-457200">
              <a:defRPr/>
            </a:pPr>
            <a:r>
              <a:rPr lang="en-GB" b="1" dirty="0">
                <a:solidFill>
                  <a:schemeClr val="accent1">
                    <a:lumMod val="50000"/>
                  </a:schemeClr>
                </a:solidFill>
              </a:rPr>
              <a:t>2019</a:t>
            </a:r>
          </a:p>
          <a:p>
            <a:pPr marL="971550" lvl="1" indent="-457200">
              <a:defRPr/>
            </a:pPr>
            <a:r>
              <a:rPr lang="en-GB" dirty="0"/>
              <a:t>A DDoS protection system mitigated a 580 million packets/second</a:t>
            </a:r>
          </a:p>
          <a:p>
            <a:pPr marL="971550" lvl="1" indent="-457200">
              <a:defRPr/>
            </a:pPr>
            <a:r>
              <a:rPr lang="en-GB" b="1" dirty="0">
                <a:solidFill>
                  <a:srgbClr val="FF0000"/>
                </a:solidFill>
              </a:rPr>
              <a:t>4 times the volume </a:t>
            </a:r>
            <a:r>
              <a:rPr lang="en-GB" dirty="0"/>
              <a:t>of GitHub’s attack</a:t>
            </a:r>
          </a:p>
        </p:txBody>
      </p:sp>
    </p:spTree>
    <p:extLst>
      <p:ext uri="{BB962C8B-B14F-4D97-AF65-F5344CB8AC3E}">
        <p14:creationId xmlns:p14="http://schemas.microsoft.com/office/powerpoint/2010/main" val="722258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Global digital snapshot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Content Placeholder 3">
            <a:extLst>
              <a:ext uri="{FF2B5EF4-FFF2-40B4-BE49-F238E27FC236}">
                <a16:creationId xmlns:a16="http://schemas.microsoft.com/office/drawing/2014/main" xmlns="" id="{0BFF1385-515B-400B-8D53-51B693E620E9}"/>
              </a:ext>
            </a:extLst>
          </p:cNvPr>
          <p:cNvPicPr>
            <a:picLocks noGrp="1" noChangeAspect="1"/>
          </p:cNvPicPr>
          <p:nvPr>
            <p:ph idx="1"/>
          </p:nvPr>
        </p:nvPicPr>
        <p:blipFill>
          <a:blip r:embed="rId4"/>
          <a:stretch>
            <a:fillRect/>
          </a:stretch>
        </p:blipFill>
        <p:spPr>
          <a:xfrm>
            <a:off x="524256" y="1391067"/>
            <a:ext cx="8083296" cy="4680041"/>
          </a:xfrm>
          <a:prstGeom prst="rect">
            <a:avLst/>
          </a:prstGeom>
        </p:spPr>
      </p:pic>
      <p:sp>
        <p:nvSpPr>
          <p:cNvPr id="5" name="Rectangle 3">
            <a:extLst>
              <a:ext uri="{FF2B5EF4-FFF2-40B4-BE49-F238E27FC236}">
                <a16:creationId xmlns:a16="http://schemas.microsoft.com/office/drawing/2014/main" xmlns="" id="{DD080C1D-F3C9-4F4F-9EA2-708A72782F5B}"/>
              </a:ext>
            </a:extLst>
          </p:cNvPr>
          <p:cNvSpPr>
            <a:spLocks noChangeArrowheads="1"/>
          </p:cNvSpPr>
          <p:nvPr/>
        </p:nvSpPr>
        <p:spPr bwMode="auto">
          <a:xfrm>
            <a:off x="1623554" y="6249571"/>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2F618F"/>
                </a:solidFill>
              </a:rPr>
              <a:t>https://wearesocial.com/uk/blog/2020/04/digital-around-the-world-in-april-2020</a:t>
            </a:r>
          </a:p>
        </p:txBody>
      </p:sp>
    </p:spTree>
    <p:extLst>
      <p:ext uri="{BB962C8B-B14F-4D97-AF65-F5344CB8AC3E}">
        <p14:creationId xmlns:p14="http://schemas.microsoft.com/office/powerpoint/2010/main" val="40914650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Attacks on Critical Infrastructure (CI)</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buNone/>
            </a:pPr>
            <a:r>
              <a:rPr lang="en-US" dirty="0"/>
              <a:t>Attacks that disrupt or subvert the internal functions of one or more critical </a:t>
            </a:r>
            <a:r>
              <a:rPr lang="en-GB" dirty="0"/>
              <a:t>infrastructures</a:t>
            </a:r>
          </a:p>
          <a:p>
            <a:pPr lvl="1">
              <a:buFont typeface="Wingdings" panose="05000000000000000000" pitchFamily="2" charset="2"/>
              <a:buChar char="Ø"/>
            </a:pPr>
            <a:r>
              <a:rPr lang="en-GB" dirty="0"/>
              <a:t>Overlap with previous exploits (DDoS, etc.)</a:t>
            </a:r>
          </a:p>
          <a:p>
            <a:pPr lvl="1">
              <a:buFont typeface="Wingdings" panose="05000000000000000000" pitchFamily="2" charset="2"/>
              <a:buChar char="Ø"/>
            </a:pPr>
            <a:r>
              <a:rPr lang="en-GB" dirty="0"/>
              <a:t>Energy, transport, water, health, etc.</a:t>
            </a:r>
          </a:p>
          <a:p>
            <a:pPr marL="57150" indent="0">
              <a:buNone/>
            </a:pPr>
            <a:endParaRPr lang="en-GB" b="1" dirty="0"/>
          </a:p>
          <a:p>
            <a:pPr marL="57150" indent="0">
              <a:buNone/>
            </a:pPr>
            <a:r>
              <a:rPr lang="en-GB" b="1" dirty="0"/>
              <a:t>Who?</a:t>
            </a:r>
          </a:p>
          <a:p>
            <a:pPr lvl="1">
              <a:buFont typeface="Wingdings" panose="05000000000000000000" pitchFamily="2" charset="2"/>
              <a:buChar char="Ø"/>
            </a:pPr>
            <a:r>
              <a:rPr lang="en-GB" dirty="0"/>
              <a:t>Nation states</a:t>
            </a:r>
          </a:p>
          <a:p>
            <a:pPr lvl="1">
              <a:buFont typeface="Wingdings" panose="05000000000000000000" pitchFamily="2" charset="2"/>
              <a:buChar char="Ø"/>
            </a:pPr>
            <a:r>
              <a:rPr lang="en-GB" dirty="0"/>
              <a:t>Script kiddies</a:t>
            </a:r>
          </a:p>
          <a:p>
            <a:pPr marL="457200" lvl="1" indent="0" algn="ctr">
              <a:buNone/>
            </a:pPr>
            <a:r>
              <a:rPr lang="en-GB" dirty="0"/>
              <a:t>Availability of ‘</a:t>
            </a:r>
            <a:r>
              <a:rPr lang="en-GB" b="1" dirty="0"/>
              <a:t>Crime as a Service</a:t>
            </a:r>
            <a:r>
              <a:rPr lang="en-GB" dirty="0"/>
              <a:t>’ – buying the means to commit cybercrime</a:t>
            </a:r>
            <a:endParaRPr lang="en-US" dirty="0"/>
          </a:p>
        </p:txBody>
      </p:sp>
      <p:pic>
        <p:nvPicPr>
          <p:cNvPr id="1026" name="Picture 2" descr="National Infrastructure Tower">
            <a:extLst>
              <a:ext uri="{FF2B5EF4-FFF2-40B4-BE49-F238E27FC236}">
                <a16:creationId xmlns:a16="http://schemas.microsoft.com/office/drawing/2014/main" xmlns="" id="{5D744812-0D86-4666-AEFD-96A3D0537B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2924944"/>
            <a:ext cx="2447826" cy="2447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153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Attacks on Critical Infrastructure (CI)</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F4D9BA63-50A2-4FFB-B6F6-C6B4C98FFDAE}"/>
              </a:ext>
            </a:extLst>
          </p:cNvPr>
          <p:cNvPicPr>
            <a:picLocks noChangeAspect="1"/>
          </p:cNvPicPr>
          <p:nvPr/>
        </p:nvPicPr>
        <p:blipFill>
          <a:blip r:embed="rId4"/>
          <a:stretch>
            <a:fillRect/>
          </a:stretch>
        </p:blipFill>
        <p:spPr>
          <a:xfrm>
            <a:off x="2100262" y="1414115"/>
            <a:ext cx="4943475" cy="4867275"/>
          </a:xfrm>
          <a:prstGeom prst="rect">
            <a:avLst/>
          </a:prstGeom>
        </p:spPr>
      </p:pic>
      <p:sp>
        <p:nvSpPr>
          <p:cNvPr id="8" name="TextBox 7">
            <a:extLst>
              <a:ext uri="{FF2B5EF4-FFF2-40B4-BE49-F238E27FC236}">
                <a16:creationId xmlns:a16="http://schemas.microsoft.com/office/drawing/2014/main" xmlns="" id="{BCC343E1-AD9B-453A-AADD-50968F3F1460}"/>
              </a:ext>
            </a:extLst>
          </p:cNvPr>
          <p:cNvSpPr txBox="1"/>
          <p:nvPr/>
        </p:nvSpPr>
        <p:spPr>
          <a:xfrm>
            <a:off x="6965667" y="1136877"/>
            <a:ext cx="2070829" cy="3416320"/>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EU Blueprint for Coordinated Response to Large-Scale Cross Border Cybersecurity Incidents &amp; Crises</a:t>
            </a:r>
          </a:p>
        </p:txBody>
      </p:sp>
    </p:spTree>
    <p:extLst>
      <p:ext uri="{BB962C8B-B14F-4D97-AF65-F5344CB8AC3E}">
        <p14:creationId xmlns:p14="http://schemas.microsoft.com/office/powerpoint/2010/main" val="38960695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Attacks on Critical Infrastructure (CI)</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a16="http://schemas.microsoft.com/office/drawing/2014/main" xmlns="" id="{2912D98C-0E2A-42AC-A5A6-41965990473B}"/>
              </a:ext>
            </a:extLst>
          </p:cNvPr>
          <p:cNvPicPr>
            <a:picLocks noChangeAspect="1"/>
          </p:cNvPicPr>
          <p:nvPr/>
        </p:nvPicPr>
        <p:blipFill>
          <a:blip r:embed="rId4"/>
          <a:stretch>
            <a:fillRect/>
          </a:stretch>
        </p:blipFill>
        <p:spPr>
          <a:xfrm>
            <a:off x="179512" y="1230293"/>
            <a:ext cx="4016475" cy="4070915"/>
          </a:xfrm>
          <a:prstGeom prst="rect">
            <a:avLst/>
          </a:prstGeom>
          <a:ln>
            <a:solidFill>
              <a:schemeClr val="accent1"/>
            </a:solidFill>
          </a:ln>
        </p:spPr>
      </p:pic>
      <p:sp>
        <p:nvSpPr>
          <p:cNvPr id="4" name="Rectangle: Rounded Corners 3">
            <a:extLst>
              <a:ext uri="{FF2B5EF4-FFF2-40B4-BE49-F238E27FC236}">
                <a16:creationId xmlns:a16="http://schemas.microsoft.com/office/drawing/2014/main" xmlns=""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xmlns="" id="{8354287C-3138-4A58-A598-81456FF36654}"/>
              </a:ext>
            </a:extLst>
          </p:cNvPr>
          <p:cNvSpPr txBox="1"/>
          <p:nvPr/>
        </p:nvSpPr>
        <p:spPr>
          <a:xfrm>
            <a:off x="2483768" y="3070304"/>
            <a:ext cx="1993363" cy="3416320"/>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LockerGoga ransomware closed infrastructure business</a:t>
            </a:r>
          </a:p>
          <a:p>
            <a:pPr algn="ctr"/>
            <a:endParaRPr lang="en-GB" sz="2400" dirty="0">
              <a:solidFill>
                <a:schemeClr val="tx1">
                  <a:lumMod val="65000"/>
                  <a:lumOff val="35000"/>
                </a:schemeClr>
              </a:solidFill>
              <a:latin typeface="+mj-lt"/>
            </a:endParaRPr>
          </a:p>
          <a:p>
            <a:pPr algn="ctr"/>
            <a:r>
              <a:rPr lang="en-GB" sz="2400" dirty="0">
                <a:solidFill>
                  <a:schemeClr val="tx1">
                    <a:lumMod val="65000"/>
                    <a:lumOff val="35000"/>
                  </a:schemeClr>
                </a:solidFill>
                <a:latin typeface="+mj-lt"/>
              </a:rPr>
              <a:t>Projected costs are up to €35 million</a:t>
            </a:r>
          </a:p>
        </p:txBody>
      </p:sp>
      <p:pic>
        <p:nvPicPr>
          <p:cNvPr id="2050" name="Picture 2" descr="Windows PCs vulnerable to Stuxnet attack - five years after patch -  ExtremeTech">
            <a:extLst>
              <a:ext uri="{FF2B5EF4-FFF2-40B4-BE49-F238E27FC236}">
                <a16:creationId xmlns:a16="http://schemas.microsoft.com/office/drawing/2014/main" xmlns="" id="{3353F4C9-1DA7-4030-8FB3-034519940A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6871" y="1484209"/>
            <a:ext cx="4264149" cy="27441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tuxnet: The smart person's guide - TechRepublic">
            <a:extLst>
              <a:ext uri="{FF2B5EF4-FFF2-40B4-BE49-F238E27FC236}">
                <a16:creationId xmlns:a16="http://schemas.microsoft.com/office/drawing/2014/main" xmlns="" id="{3764B981-A803-40B0-93D7-C40477AAC5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0195" y="4344467"/>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932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Website Defacement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0" indent="0">
              <a:buNone/>
            </a:pPr>
            <a:r>
              <a:rPr lang="en-US" dirty="0"/>
              <a:t>Attacks on a website that change the visual appearance of the site or of a webpage</a:t>
            </a:r>
          </a:p>
          <a:p>
            <a:pPr lvl="1">
              <a:buFont typeface="Wingdings" panose="05000000000000000000" pitchFamily="2" charset="2"/>
              <a:buChar char="Ø"/>
            </a:pPr>
            <a:r>
              <a:rPr lang="en-US" dirty="0"/>
              <a:t>Typically the work of system crackers</a:t>
            </a:r>
          </a:p>
          <a:p>
            <a:pPr lvl="1">
              <a:buFont typeface="Wingdings" panose="05000000000000000000" pitchFamily="2" charset="2"/>
              <a:buChar char="Ø"/>
            </a:pPr>
            <a:r>
              <a:rPr lang="en-US" dirty="0"/>
              <a:t>Breaking into a web server</a:t>
            </a:r>
          </a:p>
          <a:p>
            <a:pPr lvl="1">
              <a:buFont typeface="Wingdings" panose="05000000000000000000" pitchFamily="2" charset="2"/>
              <a:buChar char="Ø"/>
            </a:pPr>
            <a:r>
              <a:rPr lang="en-US" dirty="0"/>
              <a:t>Replacing the hosted website on their own</a:t>
            </a:r>
          </a:p>
          <a:p>
            <a:pPr marL="0" indent="0">
              <a:buNone/>
            </a:pPr>
            <a:r>
              <a:rPr lang="en-US" b="1" dirty="0"/>
              <a:t>Why?</a:t>
            </a:r>
          </a:p>
          <a:p>
            <a:pPr lvl="1">
              <a:buFont typeface="Wingdings" panose="05000000000000000000" pitchFamily="2" charset="2"/>
              <a:buChar char="Ø"/>
            </a:pPr>
            <a:r>
              <a:rPr lang="en-US" dirty="0"/>
              <a:t>Political/ideological reasons</a:t>
            </a:r>
          </a:p>
          <a:p>
            <a:pPr lvl="1">
              <a:buFont typeface="Wingdings" panose="05000000000000000000" pitchFamily="2" charset="2"/>
              <a:buChar char="Ø"/>
            </a:pPr>
            <a:r>
              <a:rPr lang="en-US" dirty="0"/>
              <a:t>Malicious</a:t>
            </a:r>
          </a:p>
          <a:p>
            <a:pPr lvl="1">
              <a:buFont typeface="Wingdings" panose="05000000000000000000" pitchFamily="2" charset="2"/>
              <a:buChar char="Ø"/>
            </a:pPr>
            <a:r>
              <a:rPr lang="en-US" dirty="0"/>
              <a:t>Monetary</a:t>
            </a:r>
          </a:p>
        </p:txBody>
      </p:sp>
      <p:pic>
        <p:nvPicPr>
          <p:cNvPr id="2050" name="Picture 2" descr="SPUZ : WikiLeaks defaced">
            <a:extLst>
              <a:ext uri="{FF2B5EF4-FFF2-40B4-BE49-F238E27FC236}">
                <a16:creationId xmlns:a16="http://schemas.microsoft.com/office/drawing/2014/main" xmlns="" id="{E030045C-FAD7-4A73-8ADA-7123AE468B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50808" y="4077072"/>
            <a:ext cx="3473645" cy="1899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63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Cyber enabled crime – the future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en-US" b="1" dirty="0"/>
              <a:t>Existing attacks may move to untapped victims</a:t>
            </a:r>
            <a:endParaRPr lang="en-US" dirty="0"/>
          </a:p>
          <a:p>
            <a:pPr lvl="1">
              <a:buFont typeface="Wingdings" panose="05000000000000000000" pitchFamily="2" charset="2"/>
              <a:buChar char="Ø"/>
            </a:pPr>
            <a:r>
              <a:rPr lang="en-US" dirty="0"/>
              <a:t>Ransomware to data </a:t>
            </a:r>
            <a:r>
              <a:rPr lang="en-GB" dirty="0"/>
              <a:t>centres</a:t>
            </a:r>
            <a:r>
              <a:rPr lang="en-US" dirty="0"/>
              <a:t> &amp; backup servers</a:t>
            </a:r>
          </a:p>
          <a:p>
            <a:pPr lvl="1">
              <a:buFont typeface="Wingdings" panose="05000000000000000000" pitchFamily="2" charset="2"/>
              <a:buChar char="Ø"/>
            </a:pPr>
            <a:r>
              <a:rPr lang="en-US" dirty="0"/>
              <a:t>Existing attack tools such as trojans will develop</a:t>
            </a:r>
          </a:p>
          <a:p>
            <a:pPr lvl="2"/>
            <a:r>
              <a:rPr lang="en-US" dirty="0"/>
              <a:t>With self propagating worms?</a:t>
            </a:r>
          </a:p>
          <a:p>
            <a:pPr lvl="1">
              <a:buFont typeface="Wingdings" panose="05000000000000000000" pitchFamily="2" charset="2"/>
              <a:buChar char="Ø"/>
            </a:pPr>
            <a:r>
              <a:rPr lang="en-US" dirty="0"/>
              <a:t>New threats from pre-existing vulnerabilities in pre-existing technologies</a:t>
            </a:r>
          </a:p>
          <a:p>
            <a:pPr lvl="1">
              <a:buFont typeface="Wingdings" panose="05000000000000000000" pitchFamily="2" charset="2"/>
              <a:buChar char="Ø"/>
            </a:pPr>
            <a:r>
              <a:rPr lang="en-US" dirty="0"/>
              <a:t>Supply chain attacks with more companies outsourcing computing services</a:t>
            </a:r>
          </a:p>
          <a:p>
            <a:pPr lvl="1"/>
            <a:endParaRPr lang="en-US" dirty="0"/>
          </a:p>
        </p:txBody>
      </p:sp>
      <p:pic>
        <p:nvPicPr>
          <p:cNvPr id="4098" name="Picture 2" descr="A Crystal Ball for HPC - HPCwire">
            <a:extLst>
              <a:ext uri="{FF2B5EF4-FFF2-40B4-BE49-F238E27FC236}">
                <a16:creationId xmlns:a16="http://schemas.microsoft.com/office/drawing/2014/main" xmlns="" id="{DD6338CA-007F-447B-8624-869A32570D2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96566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Cyber enabled crime – the future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en-US" b="1" dirty="0"/>
              <a:t>Existing attacks may move to untapped victims</a:t>
            </a:r>
          </a:p>
          <a:p>
            <a:pPr lvl="1">
              <a:buFont typeface="Wingdings" panose="05000000000000000000" pitchFamily="2" charset="2"/>
              <a:buChar char="Ø"/>
            </a:pPr>
            <a:r>
              <a:rPr lang="en-US" dirty="0"/>
              <a:t>Cloud attacks – one company stores for many clients so becomes a valuable target for finance motivated criminals</a:t>
            </a:r>
          </a:p>
          <a:p>
            <a:pPr lvl="1">
              <a:buFont typeface="Wingdings" panose="05000000000000000000" pitchFamily="2" charset="2"/>
              <a:buChar char="Ø"/>
            </a:pPr>
            <a:r>
              <a:rPr lang="en-US" dirty="0"/>
              <a:t>Attacking upstream banking apps that generate transfers</a:t>
            </a:r>
          </a:p>
          <a:p>
            <a:pPr lvl="1">
              <a:buFont typeface="Wingdings" panose="05000000000000000000" pitchFamily="2" charset="2"/>
              <a:buChar char="Ø"/>
            </a:pPr>
            <a:r>
              <a:rPr lang="en-US" dirty="0"/>
              <a:t>Moving from targeting fiat currencies to cryptocurrencies &amp; those with large cryptocurrency assets</a:t>
            </a:r>
          </a:p>
          <a:p>
            <a:pPr lvl="1">
              <a:buFont typeface="Wingdings" panose="05000000000000000000" pitchFamily="2" charset="2"/>
              <a:buChar char="Ø"/>
            </a:pPr>
            <a:r>
              <a:rPr lang="en-US" dirty="0"/>
              <a:t>DNS attacks – redirecting &amp; spoofing</a:t>
            </a:r>
          </a:p>
        </p:txBody>
      </p:sp>
      <p:pic>
        <p:nvPicPr>
          <p:cNvPr id="3" name="Picture 2" descr="A Crystal Ball for HPC - HPCwire">
            <a:extLst>
              <a:ext uri="{FF2B5EF4-FFF2-40B4-BE49-F238E27FC236}">
                <a16:creationId xmlns:a16="http://schemas.microsoft.com/office/drawing/2014/main" xmlns="" id="{DC8C860C-D6D4-48DE-B53E-662FAE4C8D3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73777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Knowledge check</a:t>
            </a:r>
            <a:endParaRPr lang="en-GB" sz="2000" dirty="0">
              <a:solidFill>
                <a:schemeClr val="bg1"/>
              </a:solidFill>
              <a:latin typeface="Verdana" charset="0"/>
              <a:cs typeface="Verdana" charset="0"/>
            </a:endParaRPr>
          </a:p>
        </p:txBody>
      </p:sp>
      <p:pic>
        <p:nvPicPr>
          <p:cNvPr id="8" name="Picture 4">
            <a:extLst>
              <a:ext uri="{FF2B5EF4-FFF2-40B4-BE49-F238E27FC236}">
                <a16:creationId xmlns:a16="http://schemas.microsoft.com/office/drawing/2014/main" xmlns=""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10">
            <a:extLst>
              <a:ext uri="{FF2B5EF4-FFF2-40B4-BE49-F238E27FC236}">
                <a16:creationId xmlns:a16="http://schemas.microsoft.com/office/drawing/2014/main" xmlns="" id="{9D3848A9-4745-4BB6-B8CB-6C939829A8B8}"/>
              </a:ext>
            </a:extLst>
          </p:cNvPr>
          <p:cNvSpPr txBox="1"/>
          <p:nvPr/>
        </p:nvSpPr>
        <p:spPr>
          <a:xfrm>
            <a:off x="588962" y="1281981"/>
            <a:ext cx="8030033" cy="1200329"/>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If malware was on your computer and it caused all your files to become encrypted – only able to be decrypted by paying a sum of money – how would you describe what you have?</a:t>
            </a:r>
          </a:p>
        </p:txBody>
      </p:sp>
      <p:sp>
        <p:nvSpPr>
          <p:cNvPr id="12" name="TextBox 11">
            <a:extLst>
              <a:ext uri="{FF2B5EF4-FFF2-40B4-BE49-F238E27FC236}">
                <a16:creationId xmlns:a16="http://schemas.microsoft.com/office/drawing/2014/main" xmlns="" id="{E75702A7-7EF5-41B1-83AA-F3F0AACE8FD2}"/>
              </a:ext>
            </a:extLst>
          </p:cNvPr>
          <p:cNvSpPr txBox="1"/>
          <p:nvPr/>
        </p:nvSpPr>
        <p:spPr>
          <a:xfrm>
            <a:off x="588962" y="4375691"/>
            <a:ext cx="8030032" cy="1938992"/>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B</a:t>
            </a:r>
          </a:p>
          <a:p>
            <a:pPr algn="ctr"/>
            <a:endParaRPr lang="en-GB" sz="2400" dirty="0">
              <a:solidFill>
                <a:schemeClr val="bg1"/>
              </a:solidFill>
              <a:latin typeface="+mj-lt"/>
            </a:endParaRPr>
          </a:p>
          <a:p>
            <a:pPr algn="ctr"/>
            <a:r>
              <a:rPr lang="en-US" sz="2400" dirty="0">
                <a:solidFill>
                  <a:schemeClr val="bg1"/>
                </a:solidFill>
                <a:latin typeface="+mj-lt"/>
              </a:rPr>
              <a:t>Ransomware when present will encrypt files and the decryption key can be obtained by paying the ‘ransom’ in cryptocurrency.</a:t>
            </a:r>
          </a:p>
        </p:txBody>
      </p:sp>
      <p:sp>
        <p:nvSpPr>
          <p:cNvPr id="13" name="TextBox 12">
            <a:extLst>
              <a:ext uri="{FF2B5EF4-FFF2-40B4-BE49-F238E27FC236}">
                <a16:creationId xmlns:a16="http://schemas.microsoft.com/office/drawing/2014/main" xmlns="" id="{30BD4572-BAB1-4568-B64C-2A9116F6F527}"/>
              </a:ext>
            </a:extLst>
          </p:cNvPr>
          <p:cNvSpPr txBox="1"/>
          <p:nvPr/>
        </p:nvSpPr>
        <p:spPr>
          <a:xfrm>
            <a:off x="588962" y="2644170"/>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Trojan</a:t>
            </a:r>
          </a:p>
          <a:p>
            <a:pPr marL="1828800" lvl="3" indent="-457200">
              <a:buAutoNum type="alphaUcPeriod"/>
            </a:pPr>
            <a:r>
              <a:rPr lang="en-GB" sz="2400" dirty="0">
                <a:solidFill>
                  <a:schemeClr val="bg1"/>
                </a:solidFill>
                <a:latin typeface="+mj-lt"/>
              </a:rPr>
              <a:t>Ransomware</a:t>
            </a:r>
          </a:p>
          <a:p>
            <a:pPr marL="1828800" lvl="3" indent="-457200">
              <a:buAutoNum type="alphaUcPeriod"/>
            </a:pPr>
            <a:r>
              <a:rPr lang="en-GB" sz="2400" dirty="0">
                <a:solidFill>
                  <a:schemeClr val="bg1"/>
                </a:solidFill>
                <a:latin typeface="+mj-lt"/>
              </a:rPr>
              <a:t>Botnet</a:t>
            </a:r>
          </a:p>
          <a:p>
            <a:pPr marL="1828800" lvl="3" indent="-457200">
              <a:buAutoNum type="alphaUcPeriod"/>
            </a:pPr>
            <a:r>
              <a:rPr lang="en-GB" sz="2400" dirty="0">
                <a:solidFill>
                  <a:schemeClr val="bg1"/>
                </a:solidFill>
                <a:latin typeface="+mj-lt"/>
              </a:rPr>
              <a:t>Bad luck</a:t>
            </a:r>
          </a:p>
        </p:txBody>
      </p:sp>
    </p:spTree>
    <p:extLst>
      <p:ext uri="{BB962C8B-B14F-4D97-AF65-F5344CB8AC3E}">
        <p14:creationId xmlns:p14="http://schemas.microsoft.com/office/powerpoint/2010/main" val="337747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solidFill>
                  <a:schemeClr val="accent1">
                    <a:lumMod val="50000"/>
                  </a:schemeClr>
                </a:solidFill>
              </a:rPr>
              <a:t>Child sexual exploitation</a:t>
            </a: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67</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13849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Online child sexual exploitation</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en-US" b="1" dirty="0">
                <a:solidFill>
                  <a:srgbClr val="0070C0"/>
                </a:solidFill>
              </a:rPr>
              <a:t>Online Child Sexual Exploitation &amp; Abuse (OCSEA)</a:t>
            </a:r>
          </a:p>
          <a:p>
            <a:pPr lvl="1"/>
            <a:r>
              <a:rPr lang="en-US" dirty="0"/>
              <a:t>Making &amp; distributing video &amp; images</a:t>
            </a:r>
          </a:p>
          <a:p>
            <a:pPr marL="1314450" lvl="4" indent="-342900"/>
            <a:r>
              <a:rPr lang="en-US" sz="2800" dirty="0"/>
              <a:t>Child Sexual Exploitation Material </a:t>
            </a:r>
            <a:r>
              <a:rPr lang="en-US" sz="2800" b="1" dirty="0">
                <a:solidFill>
                  <a:srgbClr val="0070C0"/>
                </a:solidFill>
              </a:rPr>
              <a:t>(CSEM)</a:t>
            </a:r>
          </a:p>
          <a:p>
            <a:pPr marL="1314450" lvl="4" indent="-342900"/>
            <a:r>
              <a:rPr lang="en-US" sz="2800" dirty="0"/>
              <a:t>Child Sexual Abuse Material </a:t>
            </a:r>
            <a:r>
              <a:rPr lang="en-US" sz="2800" b="1" dirty="0">
                <a:solidFill>
                  <a:srgbClr val="0070C0"/>
                </a:solidFill>
              </a:rPr>
              <a:t>(CSAM)</a:t>
            </a:r>
          </a:p>
          <a:p>
            <a:pPr lvl="1"/>
            <a:r>
              <a:rPr lang="en-US" dirty="0"/>
              <a:t>Online solicitation</a:t>
            </a:r>
          </a:p>
          <a:p>
            <a:pPr lvl="1"/>
            <a:r>
              <a:rPr lang="en-US" dirty="0"/>
              <a:t>Self Generated Explicit Material (SGEM)</a:t>
            </a:r>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5266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Online distribution</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en-GB" dirty="0"/>
              <a:t>Amounts of CSEM continue to increase</a:t>
            </a:r>
          </a:p>
          <a:p>
            <a:pPr lvl="1"/>
            <a:r>
              <a:rPr lang="en-GB" dirty="0"/>
              <a:t>Continued victimisation</a:t>
            </a:r>
          </a:p>
          <a:p>
            <a:pPr lvl="1"/>
            <a:r>
              <a:rPr lang="en-GB" dirty="0"/>
              <a:t>Referrals from industry reach record highs</a:t>
            </a:r>
          </a:p>
          <a:p>
            <a:pPr lvl="2"/>
            <a:r>
              <a:rPr lang="en-GB" dirty="0"/>
              <a:t>Strain on law enforcement to cope</a:t>
            </a:r>
          </a:p>
          <a:p>
            <a:pPr lvl="1"/>
            <a:r>
              <a:rPr lang="en-GB" dirty="0"/>
              <a:t>Majority detected on image host websites</a:t>
            </a:r>
          </a:p>
          <a:p>
            <a:pPr lvl="1"/>
            <a:r>
              <a:rPr lang="en-GB" dirty="0"/>
              <a:t>Also on peer to peer sharing platforms</a:t>
            </a:r>
          </a:p>
          <a:p>
            <a:pPr lvl="1"/>
            <a:r>
              <a:rPr lang="en-GB" dirty="0"/>
              <a:t>Dedicated bulletin boards on Darknet increasing</a:t>
            </a:r>
          </a:p>
          <a:p>
            <a:pPr lvl="1"/>
            <a:r>
              <a:rPr lang="en-GB" dirty="0"/>
              <a:t>Social media </a:t>
            </a:r>
          </a:p>
          <a:p>
            <a:pPr lvl="1"/>
            <a:r>
              <a:rPr lang="en-GB" dirty="0"/>
              <a:t>Encryption usage</a:t>
            </a:r>
          </a:p>
          <a:p>
            <a:pPr lvl="1"/>
            <a:r>
              <a:rPr lang="en-GB" dirty="0"/>
              <a:t>VPN &amp; TOR</a:t>
            </a:r>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3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Global digital snapshot</a:t>
            </a:r>
            <a:endParaRPr lang="en-GB" sz="2000" dirty="0">
              <a:solidFill>
                <a:prstClr val="white"/>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a:extLst>
              <a:ext uri="{FF2B5EF4-FFF2-40B4-BE49-F238E27FC236}">
                <a16:creationId xmlns:a16="http://schemas.microsoft.com/office/drawing/2014/main" xmlns="" id="{DD080C1D-F3C9-4F4F-9EA2-708A72782F5B}"/>
              </a:ext>
            </a:extLst>
          </p:cNvPr>
          <p:cNvSpPr>
            <a:spLocks noChangeArrowheads="1"/>
          </p:cNvSpPr>
          <p:nvPr/>
        </p:nvSpPr>
        <p:spPr bwMode="auto">
          <a:xfrm>
            <a:off x="1623554" y="6249571"/>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eaLnBrk="0" fontAlgn="base" hangingPunct="0">
              <a:spcBef>
                <a:spcPct val="0"/>
              </a:spcBef>
              <a:spcAft>
                <a:spcPct val="0"/>
              </a:spcAft>
            </a:pPr>
            <a:r>
              <a:rPr lang="en-US" sz="1600" b="1" dirty="0">
                <a:solidFill>
                  <a:srgbClr val="2F618F"/>
                </a:solidFill>
                <a:ea typeface="MS PGothic" panose="020B0600070205080204" pitchFamily="34" charset="-128"/>
              </a:rPr>
              <a:t>https://wearesocial.com/uk/blog/2020/04/digital-around-the-world-in-april-2020</a:t>
            </a:r>
          </a:p>
        </p:txBody>
      </p:sp>
      <p:pic>
        <p:nvPicPr>
          <p:cNvPr id="3" name="Content Placeholder 2">
            <a:extLst>
              <a:ext uri="{FF2B5EF4-FFF2-40B4-BE49-F238E27FC236}">
                <a16:creationId xmlns:a16="http://schemas.microsoft.com/office/drawing/2014/main" xmlns="" id="{B958BF59-CEC5-4B63-AD92-D273FB237FAA}"/>
              </a:ext>
            </a:extLst>
          </p:cNvPr>
          <p:cNvPicPr>
            <a:picLocks noGrp="1" noChangeAspect="1"/>
          </p:cNvPicPr>
          <p:nvPr>
            <p:ph idx="1"/>
          </p:nvPr>
        </p:nvPicPr>
        <p:blipFill>
          <a:blip r:embed="rId4"/>
          <a:stretch>
            <a:fillRect/>
          </a:stretch>
        </p:blipFill>
        <p:spPr>
          <a:xfrm>
            <a:off x="548922" y="1391067"/>
            <a:ext cx="8046156" cy="4680549"/>
          </a:xfrm>
          <a:prstGeom prst="rect">
            <a:avLst/>
          </a:prstGeom>
        </p:spPr>
      </p:pic>
    </p:spTree>
    <p:extLst>
      <p:ext uri="{BB962C8B-B14F-4D97-AF65-F5344CB8AC3E}">
        <p14:creationId xmlns:p14="http://schemas.microsoft.com/office/powerpoint/2010/main" val="40071698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Online solicitation for sexual purposes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en-GB" dirty="0"/>
              <a:t>Remains a serious threat</a:t>
            </a:r>
          </a:p>
          <a:p>
            <a:pPr marL="914400" lvl="1" indent="-457200"/>
            <a:r>
              <a:rPr lang="en-GB" dirty="0"/>
              <a:t>Minors active on social media indicate a higher number of potential victims</a:t>
            </a:r>
          </a:p>
          <a:p>
            <a:pPr marL="914400" lvl="1" indent="-457200"/>
            <a:r>
              <a:rPr lang="en-GB" dirty="0"/>
              <a:t>Growing public awareness helps</a:t>
            </a:r>
          </a:p>
          <a:p>
            <a:pPr marL="914400" lvl="1" indent="-457200"/>
            <a:r>
              <a:rPr lang="en-GB" dirty="0"/>
              <a:t>Generally occurring in open web, social media &amp; gaming</a:t>
            </a:r>
          </a:p>
          <a:p>
            <a:pPr marL="914400" lvl="1" indent="-457200"/>
            <a:r>
              <a:rPr lang="en-GB" dirty="0"/>
              <a:t>Contact using fake profiles</a:t>
            </a:r>
          </a:p>
          <a:p>
            <a:pPr marL="914400" lvl="1" indent="-457200"/>
            <a:r>
              <a:rPr lang="en-GB" dirty="0"/>
              <a:t>Can include live video</a:t>
            </a:r>
          </a:p>
          <a:p>
            <a:pPr marL="914400" lvl="1" indent="-457200"/>
            <a:r>
              <a:rPr lang="en-GB" dirty="0"/>
              <a:t>Once contacted, action moves</a:t>
            </a:r>
          </a:p>
          <a:p>
            <a:pPr marL="457200" lvl="1" indent="0">
              <a:buNone/>
            </a:pPr>
            <a:r>
              <a:rPr lang="en-GB" dirty="0"/>
              <a:t>      to encrypted online messaging</a:t>
            </a:r>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1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Online solicitation for sexual purposes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83A049E3-009F-4AB2-A147-B0D97DAC24CD}"/>
              </a:ext>
            </a:extLst>
          </p:cNvPr>
          <p:cNvPicPr>
            <a:picLocks noChangeAspect="1"/>
          </p:cNvPicPr>
          <p:nvPr/>
        </p:nvPicPr>
        <p:blipFill>
          <a:blip r:embed="rId4"/>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a16="http://schemas.microsoft.com/office/drawing/2014/main" xmlns="" id="{01AF08EA-51D9-4B26-AC93-09CCFD56F753}"/>
              </a:ext>
            </a:extLst>
          </p:cNvPr>
          <p:cNvPicPr>
            <a:picLocks noChangeAspect="1"/>
          </p:cNvPicPr>
          <p:nvPr/>
        </p:nvPicPr>
        <p:blipFill>
          <a:blip r:embed="rId5"/>
          <a:stretch>
            <a:fillRect/>
          </a:stretch>
        </p:blipFill>
        <p:spPr>
          <a:xfrm>
            <a:off x="4403880" y="2060847"/>
            <a:ext cx="4599576" cy="3653869"/>
          </a:xfrm>
          <a:prstGeom prst="rect">
            <a:avLst/>
          </a:prstGeom>
          <a:ln>
            <a:solidFill>
              <a:schemeClr val="accent1"/>
            </a:solidFill>
          </a:ln>
        </p:spPr>
      </p:pic>
    </p:spTree>
    <p:extLst>
      <p:ext uri="{BB962C8B-B14F-4D97-AF65-F5344CB8AC3E}">
        <p14:creationId xmlns:p14="http://schemas.microsoft.com/office/powerpoint/2010/main" val="15701134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Self generated explicit material</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en-US" sz="2800" dirty="0"/>
              <a:t>Growing problem with more young people sharing</a:t>
            </a:r>
          </a:p>
          <a:p>
            <a:pPr marL="514350" indent="-457200"/>
            <a:r>
              <a:rPr lang="en-US" sz="2800" dirty="0"/>
              <a:t>Smartphones provide the means</a:t>
            </a:r>
          </a:p>
          <a:p>
            <a:pPr marL="514350" indent="-457200"/>
            <a:r>
              <a:rPr lang="en-US" sz="2800" dirty="0"/>
              <a:t>Low awareness of risk</a:t>
            </a:r>
          </a:p>
          <a:p>
            <a:pPr marL="57150" indent="0">
              <a:buNone/>
            </a:pPr>
            <a:r>
              <a:rPr lang="en-US" sz="2800" dirty="0"/>
              <a:t>Sharing can be made:</a:t>
            </a:r>
          </a:p>
          <a:p>
            <a:pPr lvl="1">
              <a:buFont typeface="Wingdings" panose="05000000000000000000" pitchFamily="2" charset="2"/>
              <a:buChar char="Ø"/>
            </a:pPr>
            <a:r>
              <a:rPr lang="en-US" dirty="0"/>
              <a:t>Voluntarily – to peers </a:t>
            </a:r>
          </a:p>
          <a:p>
            <a:pPr marL="457200" lvl="1" indent="0">
              <a:buNone/>
            </a:pPr>
            <a:r>
              <a:rPr lang="en-US" sz="2600" dirty="0"/>
              <a:t>(Can also spread to others leading to coercion or extortion)</a:t>
            </a:r>
          </a:p>
          <a:p>
            <a:pPr lvl="1">
              <a:buFont typeface="Wingdings" panose="05000000000000000000" pitchFamily="2" charset="2"/>
              <a:buChar char="Ø"/>
            </a:pPr>
            <a:r>
              <a:rPr lang="en-US" dirty="0"/>
              <a:t>Under coercion or extortion – with sex offenders</a:t>
            </a:r>
            <a:endParaRPr lang="en-GB" dirty="0"/>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7978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Sexual coercion &amp; Live distant abuse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24744"/>
            <a:ext cx="8784530" cy="5183335"/>
          </a:xfrm>
        </p:spPr>
        <p:txBody>
          <a:bodyPr/>
          <a:lstStyle/>
          <a:p>
            <a:pPr marL="57150" indent="0">
              <a:buNone/>
            </a:pPr>
            <a:r>
              <a:rPr lang="en-US" b="1" dirty="0">
                <a:solidFill>
                  <a:srgbClr val="0070C0"/>
                </a:solidFill>
              </a:rPr>
              <a:t>Sexual coercion &amp; extortion for new CSEM</a:t>
            </a:r>
          </a:p>
          <a:p>
            <a:pPr marL="914400" lvl="1" indent="-457200"/>
            <a:r>
              <a:rPr lang="en-US" dirty="0"/>
              <a:t>Generally for collections – not for money</a:t>
            </a:r>
          </a:p>
          <a:p>
            <a:pPr marL="914400" lvl="1" indent="-457200"/>
            <a:r>
              <a:rPr lang="en-US" dirty="0"/>
              <a:t>Threats with existing materials to get new ones</a:t>
            </a:r>
          </a:p>
          <a:p>
            <a:pPr marL="914400" lvl="1" indent="-457200"/>
            <a:r>
              <a:rPr lang="en-US" dirty="0"/>
              <a:t>Or from online conversations to extort</a:t>
            </a:r>
          </a:p>
          <a:p>
            <a:pPr marL="914400" lvl="1" indent="-457200"/>
            <a:r>
              <a:rPr lang="en-US" dirty="0"/>
              <a:t>Significant trauma for victim </a:t>
            </a:r>
          </a:p>
          <a:p>
            <a:pPr marL="57150" indent="0">
              <a:buNone/>
            </a:pPr>
            <a:r>
              <a:rPr lang="en-GB" b="1" dirty="0">
                <a:solidFill>
                  <a:srgbClr val="0070C0"/>
                </a:solidFill>
              </a:rPr>
              <a:t>Live Distant Child Abuse</a:t>
            </a:r>
          </a:p>
          <a:p>
            <a:pPr marL="914400" lvl="1" indent="-457200"/>
            <a:r>
              <a:rPr lang="en-GB" dirty="0"/>
              <a:t>Offenders seek financial gain</a:t>
            </a:r>
          </a:p>
          <a:p>
            <a:pPr marL="914400" lvl="1" indent="-457200"/>
            <a:r>
              <a:rPr lang="en-GB" dirty="0"/>
              <a:t>Growing internet speed – live stream</a:t>
            </a:r>
          </a:p>
          <a:p>
            <a:pPr marL="914400" lvl="1" indent="-457200"/>
            <a:r>
              <a:rPr lang="en-GB" dirty="0"/>
              <a:t>Offenders pay to watch</a:t>
            </a:r>
          </a:p>
          <a:p>
            <a:pPr marL="914400" lvl="1" indent="-457200"/>
            <a:r>
              <a:rPr lang="en-GB" dirty="0"/>
              <a:t>Porn site &gt; encrypted message</a:t>
            </a:r>
          </a:p>
        </p:txBody>
      </p:sp>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73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Sexual coercion &amp; Live distant abuse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Are Internet Giants Failing to Tackle Child Abuse Images Online? |  SecureTeen Parenting Products">
            <a:extLst>
              <a:ext uri="{FF2B5EF4-FFF2-40B4-BE49-F238E27FC236}">
                <a16:creationId xmlns:a16="http://schemas.microsoft.com/office/drawing/2014/main" xmlns=""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9202638C-A6FB-49B0-885D-836858B8A73B}"/>
              </a:ext>
            </a:extLst>
          </p:cNvPr>
          <p:cNvPicPr>
            <a:picLocks noChangeAspect="1"/>
          </p:cNvPicPr>
          <p:nvPr/>
        </p:nvPicPr>
        <p:blipFill>
          <a:blip r:embed="rId5"/>
          <a:stretch>
            <a:fillRect/>
          </a:stretch>
        </p:blipFill>
        <p:spPr>
          <a:xfrm>
            <a:off x="971600" y="1325616"/>
            <a:ext cx="5505513" cy="5094955"/>
          </a:xfrm>
          <a:prstGeom prst="rect">
            <a:avLst/>
          </a:prstGeom>
          <a:ln>
            <a:solidFill>
              <a:schemeClr val="accent1"/>
            </a:solidFill>
          </a:ln>
        </p:spPr>
      </p:pic>
    </p:spTree>
    <p:extLst>
      <p:ext uri="{BB962C8B-B14F-4D97-AF65-F5344CB8AC3E}">
        <p14:creationId xmlns:p14="http://schemas.microsoft.com/office/powerpoint/2010/main" val="8306938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Child sexual exploitation–the future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14350" indent="-457200"/>
            <a:r>
              <a:rPr lang="en-US" dirty="0"/>
              <a:t>Main threats are quite entrenched &amp; stable</a:t>
            </a:r>
          </a:p>
          <a:p>
            <a:pPr marL="514350" indent="-457200"/>
            <a:r>
              <a:rPr lang="en-US" b="1" dirty="0"/>
              <a:t>Deepfakes</a:t>
            </a:r>
            <a:r>
              <a:rPr lang="en-US" dirty="0"/>
              <a:t> – ‘Deep learning’ &amp; ‘fake’</a:t>
            </a:r>
          </a:p>
          <a:p>
            <a:pPr marL="914400" lvl="1" indent="-457200"/>
            <a:r>
              <a:rPr lang="en-US" dirty="0"/>
              <a:t>‘AI’ technology to place images &amp; video over another</a:t>
            </a:r>
          </a:p>
          <a:p>
            <a:pPr marL="914400" lvl="1" indent="-457200"/>
            <a:r>
              <a:rPr lang="en-US" dirty="0"/>
              <a:t>Possibility of new, personalized CSEM</a:t>
            </a:r>
          </a:p>
          <a:p>
            <a:pPr marL="914400" lvl="1" indent="-457200"/>
            <a:r>
              <a:rPr lang="en-US" dirty="0"/>
              <a:t>Implication to prove authenticity for law enforcement</a:t>
            </a:r>
          </a:p>
        </p:txBody>
      </p:sp>
      <p:pic>
        <p:nvPicPr>
          <p:cNvPr id="5" name="Picture 4" descr="A Crystal Ball for HPC - HPCwire">
            <a:extLst>
              <a:ext uri="{FF2B5EF4-FFF2-40B4-BE49-F238E27FC236}">
                <a16:creationId xmlns:a16="http://schemas.microsoft.com/office/drawing/2014/main" xmlns="" id="{91495AAC-1CDE-4A39-B16D-F4E95606E4A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7439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solidFill>
                  <a:schemeClr val="accent1">
                    <a:lumMod val="50000"/>
                  </a:schemeClr>
                </a:solidFill>
              </a:rPr>
              <a:t>Payment fraud</a:t>
            </a: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76</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64440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Card not present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784530" cy="5183335"/>
          </a:xfrm>
        </p:spPr>
        <p:txBody>
          <a:bodyPr/>
          <a:lstStyle/>
          <a:p>
            <a:pPr marL="57150" indent="0">
              <a:buNone/>
            </a:pPr>
            <a:r>
              <a:rPr lang="en-US" sz="3000" dirty="0"/>
              <a:t>Main priorities for investigators in fraud</a:t>
            </a:r>
          </a:p>
          <a:p>
            <a:pPr lvl="1">
              <a:buFont typeface="Wingdings" panose="05000000000000000000" pitchFamily="2" charset="2"/>
              <a:buChar char="Ø"/>
            </a:pPr>
            <a:r>
              <a:rPr lang="en-US" dirty="0"/>
              <a:t>Online transactions evolve &amp; increase</a:t>
            </a:r>
          </a:p>
          <a:p>
            <a:pPr lvl="1">
              <a:buFont typeface="Wingdings" panose="05000000000000000000" pitchFamily="2" charset="2"/>
              <a:buChar char="Ø"/>
            </a:pPr>
            <a:r>
              <a:rPr lang="en-US" dirty="0"/>
              <a:t>Electronic devices (mobiles, tablets, etc.)</a:t>
            </a:r>
          </a:p>
          <a:p>
            <a:pPr lvl="1">
              <a:buFont typeface="Wingdings" panose="05000000000000000000" pitchFamily="2" charset="2"/>
              <a:buChar char="Ø"/>
            </a:pPr>
            <a:r>
              <a:rPr lang="en-US" dirty="0"/>
              <a:t>Moving into travel sector (seeing use in illegal immigration &amp; Trafficking in Human Beings (THB) along with false identities)</a:t>
            </a:r>
            <a:endParaRPr lang="en-GB" dirty="0"/>
          </a:p>
          <a:p>
            <a:pPr marL="57150" indent="0">
              <a:buNone/>
            </a:pPr>
            <a:r>
              <a:rPr lang="en-GB" sz="3000" dirty="0"/>
              <a:t>Originating from data compromise, 1/3 party breaches, phishing &amp; scam text messages</a:t>
            </a:r>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20776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Card not present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D46E3595-586A-427F-A7C1-CE9850F7567C}"/>
              </a:ext>
            </a:extLst>
          </p:cNvPr>
          <p:cNvPicPr>
            <a:picLocks noChangeAspect="1"/>
          </p:cNvPicPr>
          <p:nvPr/>
        </p:nvPicPr>
        <p:blipFill>
          <a:blip r:embed="rId5"/>
          <a:stretch>
            <a:fillRect/>
          </a:stretch>
        </p:blipFill>
        <p:spPr>
          <a:xfrm>
            <a:off x="1002756" y="1154444"/>
            <a:ext cx="7138487" cy="5145716"/>
          </a:xfrm>
          <a:prstGeom prst="rect">
            <a:avLst/>
          </a:prstGeom>
          <a:ln>
            <a:solidFill>
              <a:schemeClr val="accent1"/>
            </a:solidFill>
          </a:ln>
        </p:spPr>
      </p:pic>
    </p:spTree>
    <p:extLst>
      <p:ext uri="{BB962C8B-B14F-4D97-AF65-F5344CB8AC3E}">
        <p14:creationId xmlns:p14="http://schemas.microsoft.com/office/powerpoint/2010/main" val="16785421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Skimming</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buNone/>
            </a:pPr>
            <a:r>
              <a:rPr lang="en-US" b="1" dirty="0">
                <a:solidFill>
                  <a:srgbClr val="0070C0"/>
                </a:solidFill>
              </a:rPr>
              <a:t>Skimming</a:t>
            </a:r>
          </a:p>
          <a:p>
            <a:pPr marL="914400" lvl="1" indent="-457200"/>
            <a:r>
              <a:rPr lang="en-US" dirty="0"/>
              <a:t>‘Deep insert’ skimmers read the magnetic strip</a:t>
            </a:r>
          </a:p>
          <a:p>
            <a:pPr marL="914400" lvl="1" indent="-457200"/>
            <a:r>
              <a:rPr lang="en-US" dirty="0"/>
              <a:t>Camera used to steal PIN</a:t>
            </a:r>
          </a:p>
          <a:p>
            <a:pPr marL="914400" lvl="1" indent="-457200"/>
            <a:r>
              <a:rPr lang="en-US" dirty="0"/>
              <a:t>Used or distributed (largely on Darkweb)</a:t>
            </a:r>
          </a:p>
          <a:p>
            <a:pPr marL="914400" lvl="1" indent="-457200"/>
            <a:r>
              <a:rPr lang="en-US" dirty="0"/>
              <a:t>Reducing due to chip/pin</a:t>
            </a:r>
          </a:p>
          <a:p>
            <a:pPr marL="57150" indent="0">
              <a:buNone/>
            </a:pPr>
            <a:r>
              <a:rPr lang="en-US" b="1" dirty="0">
                <a:solidFill>
                  <a:srgbClr val="0070C0"/>
                </a:solidFill>
              </a:rPr>
              <a:t>Shimming</a:t>
            </a:r>
          </a:p>
          <a:p>
            <a:pPr marL="914400" lvl="1" indent="-457200"/>
            <a:r>
              <a:rPr lang="en-GB" dirty="0"/>
              <a:t>Fraudsters insert ‘shim’ into a card reader</a:t>
            </a:r>
          </a:p>
          <a:p>
            <a:pPr marL="914400" lvl="1" indent="-457200"/>
            <a:r>
              <a:rPr lang="en-GB" dirty="0"/>
              <a:t>Chip card information is copied</a:t>
            </a:r>
          </a:p>
          <a:p>
            <a:pPr marL="914400" lvl="1" indent="-457200"/>
            <a:r>
              <a:rPr lang="en-GB" dirty="0"/>
              <a:t>Magnetic strip card is created from info</a:t>
            </a:r>
          </a:p>
          <a:p>
            <a:pPr marL="914400" lvl="1" indent="-457200"/>
            <a:r>
              <a:rPr lang="en-GB" dirty="0"/>
              <a:t>Used at stores still using that technology</a:t>
            </a:r>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46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85000" lnSpcReduction="20000"/>
          </a:bodyPr>
          <a:lstStyle/>
          <a:p>
            <a:pPr algn="just">
              <a:lnSpc>
                <a:spcPct val="120000"/>
              </a:lnSpc>
              <a:spcBef>
                <a:spcPts val="600"/>
              </a:spcBef>
              <a:spcAft>
                <a:spcPts val="600"/>
              </a:spcAft>
            </a:pPr>
            <a:r>
              <a:rPr lang="en-GB" dirty="0"/>
              <a:t>By one estimate, 2.5 quintillion bytes of data are created each day and the Internet of Things (IoT) is only accelerating that pace</a:t>
            </a:r>
          </a:p>
          <a:p>
            <a:pPr lvl="1" algn="just">
              <a:lnSpc>
                <a:spcPct val="120000"/>
              </a:lnSpc>
              <a:spcBef>
                <a:spcPts val="600"/>
              </a:spcBef>
              <a:spcAft>
                <a:spcPts val="600"/>
              </a:spcAft>
              <a:buFont typeface="Wingdings" panose="05000000000000000000" pitchFamily="2" charset="2"/>
              <a:buChar char="Ø"/>
            </a:pPr>
            <a:r>
              <a:rPr lang="en-GB" sz="3200" dirty="0"/>
              <a:t>That’s </a:t>
            </a:r>
            <a:r>
              <a:rPr lang="en-GB" sz="3200" b="1" dirty="0"/>
              <a:t>2,500,000,000,000,000,000 bytes </a:t>
            </a:r>
            <a:r>
              <a:rPr lang="en-GB" sz="3200" dirty="0"/>
              <a:t>per day </a:t>
            </a:r>
          </a:p>
          <a:p>
            <a:pPr algn="just">
              <a:lnSpc>
                <a:spcPct val="120000"/>
              </a:lnSpc>
              <a:spcBef>
                <a:spcPts val="600"/>
              </a:spcBef>
              <a:spcAft>
                <a:spcPts val="600"/>
              </a:spcAft>
            </a:pPr>
            <a:r>
              <a:rPr lang="en-GB" dirty="0"/>
              <a:t>Over the last two years alone 90% of the data in the world was generated </a:t>
            </a:r>
          </a:p>
          <a:p>
            <a:pPr algn="just">
              <a:lnSpc>
                <a:spcPct val="120000"/>
              </a:lnSpc>
              <a:spcBef>
                <a:spcPts val="600"/>
              </a:spcBef>
              <a:spcAft>
                <a:spcPts val="600"/>
              </a:spcAft>
            </a:pPr>
            <a:r>
              <a:rPr lang="en-GB" dirty="0"/>
              <a:t>By the year 2020, about 1.7 megabytes of new information will be created every second for every human being on </a:t>
            </a:r>
            <a:r>
              <a:rPr lang="en-US" dirty="0"/>
              <a:t>the planet</a:t>
            </a:r>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 How much data?</a:t>
            </a:r>
            <a:endParaRPr lang="en-GB" sz="2000" dirty="0">
              <a:solidFill>
                <a:prstClr val="white"/>
              </a:solidFill>
              <a:latin typeface="Verdana" charset="0"/>
              <a:cs typeface="Verdana"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Source: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8</a:t>
            </a:fld>
            <a:r>
              <a:rPr lang="en-US" sz="1200" b="1" dirty="0">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646331"/>
          </a:xfrm>
          <a:prstGeom prst="rect">
            <a:avLst/>
          </a:prstGeom>
        </p:spPr>
        <p:txBody>
          <a:bodyPr wrap="square">
            <a:spAutoFit/>
          </a:bodyPr>
          <a:lstStyle/>
          <a:p>
            <a:pPr defTabSz="914400" eaLnBrk="0" fontAlgn="base" hangingPunct="0">
              <a:spcBef>
                <a:spcPct val="0"/>
              </a:spcBef>
              <a:spcAft>
                <a:spcPct val="0"/>
              </a:spcAft>
            </a:pPr>
            <a:r>
              <a:rPr lang="en-GB" sz="1200" dirty="0">
                <a:solidFill>
                  <a:prstClr val="black"/>
                </a:solidFill>
                <a:ea typeface="Verdana" panose="020B0604030504040204" pitchFamily="34" charset="0"/>
                <a:cs typeface="Verdana" panose="020B0604030504040204" pitchFamily="34" charset="0"/>
              </a:rPr>
              <a:t>Marr, Bernard (2018), How Much Data Do We Create Every Day? The Mind-Blowing Stats Everyone Should Read, Forbes.com, </a:t>
            </a:r>
            <a:r>
              <a:rPr lang="en-GB" sz="1200" dirty="0">
                <a:solidFill>
                  <a:prstClr val="black"/>
                </a:solidFill>
                <a:ea typeface="Verdana" panose="020B0604030504040204" pitchFamily="34" charset="0"/>
                <a:cs typeface="Verdana" panose="020B0604030504040204" pitchFamily="34" charset="0"/>
                <a:hlinkClick r:id="rId3"/>
              </a:rPr>
              <a:t>https://www.forbes.com/sites/bernardmarr/2018/05/21/how-much-data-do-we-create-every-day-the-mind-blowing-stats-everyone-should-read/</a:t>
            </a:r>
            <a:r>
              <a:rPr lang="en-GB" sz="1200" dirty="0">
                <a:solidFill>
                  <a:prstClr val="black"/>
                </a:solidFill>
                <a:ea typeface="Verdana" panose="020B0604030504040204" pitchFamily="34" charset="0"/>
                <a:cs typeface="Verdana" panose="020B0604030504040204" pitchFamily="34" charset="0"/>
              </a:rPr>
              <a:t> </a:t>
            </a:r>
            <a:endParaRPr lang="en-US" sz="1200" dirty="0">
              <a:solidFill>
                <a:prstClr val="black"/>
              </a:solidFill>
              <a:ea typeface="Verdana" panose="020B0604030504040204" pitchFamily="34" charset="0"/>
              <a:cs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044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Jackpotting</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buNone/>
            </a:pPr>
            <a:r>
              <a:rPr lang="en-US" b="1" dirty="0">
                <a:solidFill>
                  <a:srgbClr val="0070C0"/>
                </a:solidFill>
              </a:rPr>
              <a:t>Jackpotting</a:t>
            </a:r>
          </a:p>
          <a:p>
            <a:pPr marL="914400" lvl="1" indent="-457200"/>
            <a:r>
              <a:rPr lang="en-US" dirty="0"/>
              <a:t>AKA ‘Block box attacks’</a:t>
            </a:r>
          </a:p>
          <a:p>
            <a:pPr marL="914400" lvl="1" indent="-457200"/>
            <a:r>
              <a:rPr lang="en-GB" dirty="0"/>
              <a:t>Criminal uses malware or attached black box to ATM which empties the device</a:t>
            </a:r>
          </a:p>
          <a:p>
            <a:pPr marL="914400" lvl="1" indent="-457200"/>
            <a:r>
              <a:rPr lang="en-GB" dirty="0"/>
              <a:t>Physical presence necessary – damaging device to gain electronic access</a:t>
            </a:r>
          </a:p>
          <a:p>
            <a:pPr marL="914400" lvl="1" indent="-457200"/>
            <a:r>
              <a:rPr lang="en-GB" dirty="0"/>
              <a:t>Applies to older ATMs</a:t>
            </a:r>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60935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Jackpotting</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3648BBC9-4FA3-4D5E-9F2B-ABBAC4C3C14F}"/>
              </a:ext>
            </a:extLst>
          </p:cNvPr>
          <p:cNvPicPr>
            <a:picLocks noChangeAspect="1"/>
          </p:cNvPicPr>
          <p:nvPr/>
        </p:nvPicPr>
        <p:blipFill>
          <a:blip r:embed="rId5"/>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a16="http://schemas.microsoft.com/office/drawing/2014/main" xmlns="" id="{217D690D-CBF8-4186-983A-4F02B52CE615}"/>
              </a:ext>
            </a:extLst>
          </p:cNvPr>
          <p:cNvPicPr>
            <a:picLocks noChangeAspect="1"/>
          </p:cNvPicPr>
          <p:nvPr/>
        </p:nvPicPr>
        <p:blipFill>
          <a:blip r:embed="rId6"/>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a16="http://schemas.microsoft.com/office/drawing/2014/main" xmlns="" id="{B67CA077-385B-4D55-B658-3BF3AF91BB15}"/>
              </a:ext>
            </a:extLst>
          </p:cNvPr>
          <p:cNvPicPr>
            <a:picLocks noChangeAspect="1"/>
          </p:cNvPicPr>
          <p:nvPr/>
        </p:nvPicPr>
        <p:blipFill>
          <a:blip r:embed="rId7"/>
          <a:stretch>
            <a:fillRect/>
          </a:stretch>
        </p:blipFill>
        <p:spPr>
          <a:xfrm>
            <a:off x="5106987" y="4160361"/>
            <a:ext cx="3718173" cy="754412"/>
          </a:xfrm>
          <a:prstGeom prst="rect">
            <a:avLst/>
          </a:prstGeom>
          <a:ln>
            <a:solidFill>
              <a:schemeClr val="accent1"/>
            </a:solidFill>
          </a:ln>
        </p:spPr>
      </p:pic>
    </p:spTree>
    <p:extLst>
      <p:ext uri="{BB962C8B-B14F-4D97-AF65-F5344CB8AC3E}">
        <p14:creationId xmlns:p14="http://schemas.microsoft.com/office/powerpoint/2010/main" val="299632970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Business email compromise</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buNone/>
            </a:pPr>
            <a:r>
              <a:rPr lang="en-US" dirty="0"/>
              <a:t>Aimed at upper level management</a:t>
            </a:r>
          </a:p>
          <a:p>
            <a:pPr marL="914400" lvl="1" indent="-457200"/>
            <a:r>
              <a:rPr lang="en-US" dirty="0"/>
              <a:t>More professional &amp; convincing</a:t>
            </a:r>
          </a:p>
          <a:p>
            <a:pPr marL="914400" lvl="1" indent="-457200"/>
            <a:r>
              <a:rPr lang="en-US" dirty="0"/>
              <a:t>Exploits the way companies do business</a:t>
            </a:r>
          </a:p>
          <a:p>
            <a:pPr marL="1314450" lvl="2" indent="-457200"/>
            <a:r>
              <a:rPr lang="en-US" sz="2600" dirty="0"/>
              <a:t>Attacks internal payment verification gaps</a:t>
            </a:r>
          </a:p>
          <a:p>
            <a:pPr marL="1314450" lvl="2" indent="-457200"/>
            <a:r>
              <a:rPr lang="en-US" sz="2600" dirty="0"/>
              <a:t>Segregated company structures</a:t>
            </a:r>
          </a:p>
          <a:p>
            <a:pPr marL="914400" lvl="1" indent="-457200"/>
            <a:r>
              <a:rPr lang="en-US" dirty="0"/>
              <a:t>Many still use social engineering</a:t>
            </a:r>
          </a:p>
          <a:p>
            <a:pPr marL="914400" lvl="1" indent="-457200"/>
            <a:r>
              <a:rPr lang="en-US" dirty="0"/>
              <a:t>Other malware &amp; network intrusion</a:t>
            </a:r>
            <a:endParaRPr lang="en-GB" dirty="0"/>
          </a:p>
        </p:txBody>
      </p:sp>
      <p:pic>
        <p:nvPicPr>
          <p:cNvPr id="6146" name="Picture 2" descr="Action on credit card fraud | Christopher Pincher">
            <a:extLst>
              <a:ext uri="{FF2B5EF4-FFF2-40B4-BE49-F238E27FC236}">
                <a16:creationId xmlns:a16="http://schemas.microsoft.com/office/drawing/2014/main" xmlns=""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43024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solidFill>
                  <a:schemeClr val="accent1">
                    <a:lumMod val="50000"/>
                  </a:schemeClr>
                </a:solidFill>
              </a:rPr>
              <a:t>THE Dark web</a:t>
            </a: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83</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77535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196752"/>
            <a:ext cx="8784530" cy="5183335"/>
          </a:xfrm>
        </p:spPr>
        <p:txBody>
          <a:bodyPr/>
          <a:lstStyle/>
          <a:p>
            <a:pPr marL="57150" indent="0">
              <a:buNone/>
            </a:pPr>
            <a:r>
              <a:rPr lang="en-US" dirty="0"/>
              <a:t>Remains a key area for the trade of criminal products &amp; services</a:t>
            </a:r>
          </a:p>
          <a:p>
            <a:pPr marL="514350" indent="-457200"/>
            <a:r>
              <a:rPr lang="en-US" dirty="0"/>
              <a:t>Priority for law enforcement</a:t>
            </a:r>
            <a:endParaRPr lang="en-GB" dirty="0"/>
          </a:p>
          <a:p>
            <a:pPr marL="514350" indent="-457200"/>
            <a:r>
              <a:rPr lang="en-GB" dirty="0"/>
              <a:t>TOR still primary entry point</a:t>
            </a:r>
          </a:p>
          <a:p>
            <a:pPr marL="457200" lvl="1" indent="0">
              <a:buNone/>
            </a:pPr>
            <a:r>
              <a:rPr lang="en-GB" sz="2600" dirty="0"/>
              <a:t>(Others are I2P, </a:t>
            </a:r>
            <a:r>
              <a:rPr lang="en-GB" sz="2600" dirty="0" err="1"/>
              <a:t>Zeronet</a:t>
            </a:r>
            <a:r>
              <a:rPr lang="en-GB" sz="2600" dirty="0"/>
              <a:t>, Freenet, </a:t>
            </a:r>
            <a:r>
              <a:rPr lang="en-GB" sz="2600" dirty="0" err="1"/>
              <a:t>Openbazaar</a:t>
            </a:r>
            <a:r>
              <a:rPr lang="en-GB" sz="2600" dirty="0"/>
              <a:t>)</a:t>
            </a:r>
          </a:p>
          <a:p>
            <a:pPr marL="514350" indent="-457200"/>
            <a:r>
              <a:rPr lang="en-GB" dirty="0"/>
              <a:t>Increases in smaller vendor shops &amp; small fragmented markets (incl. specific language)</a:t>
            </a:r>
          </a:p>
          <a:p>
            <a:pPr marL="914400" lvl="1" indent="-457200"/>
            <a:r>
              <a:rPr lang="en-GB" dirty="0"/>
              <a:t>Sale of criminal products &amp; services</a:t>
            </a:r>
          </a:p>
          <a:p>
            <a:pPr marL="1314450" lvl="2" indent="-457200"/>
            <a:r>
              <a:rPr lang="en-GB" dirty="0"/>
              <a:t>Drugs, weapons, explosives, data</a:t>
            </a:r>
          </a:p>
          <a:p>
            <a:pPr marL="1314450" lvl="2" indent="-457200"/>
            <a:r>
              <a:rPr lang="en-GB" dirty="0"/>
              <a:t>Credit cards, malware, counterfeits</a:t>
            </a:r>
            <a:endParaRPr lang="en-US" dirty="0"/>
          </a:p>
        </p:txBody>
      </p:sp>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29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xmlns="" id="{B76405BE-E0B8-485C-9B40-5766188A84AE}"/>
              </a:ext>
            </a:extLst>
          </p:cNvPr>
          <p:cNvPicPr>
            <a:picLocks noChangeAspect="1"/>
          </p:cNvPicPr>
          <p:nvPr/>
        </p:nvPicPr>
        <p:blipFill>
          <a:blip r:embed="rId5"/>
          <a:stretch>
            <a:fillRect/>
          </a:stretch>
        </p:blipFill>
        <p:spPr>
          <a:xfrm>
            <a:off x="2489846" y="1194903"/>
            <a:ext cx="4164307" cy="5301208"/>
          </a:xfrm>
          <a:prstGeom prst="rect">
            <a:avLst/>
          </a:prstGeom>
          <a:ln>
            <a:solidFill>
              <a:schemeClr val="accent1"/>
            </a:solidFill>
          </a:ln>
        </p:spPr>
      </p:pic>
    </p:spTree>
    <p:extLst>
      <p:ext uri="{BB962C8B-B14F-4D97-AF65-F5344CB8AC3E}">
        <p14:creationId xmlns:p14="http://schemas.microsoft.com/office/powerpoint/2010/main" val="203850946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xmlns="" id="{927A4DCD-4A2A-4947-8929-6874FD8DC263}"/>
              </a:ext>
            </a:extLst>
          </p:cNvPr>
          <p:cNvPicPr>
            <a:picLocks noChangeAspect="1"/>
          </p:cNvPicPr>
          <p:nvPr/>
        </p:nvPicPr>
        <p:blipFill>
          <a:blip r:embed="rId5"/>
          <a:stretch>
            <a:fillRect/>
          </a:stretch>
        </p:blipFill>
        <p:spPr>
          <a:xfrm>
            <a:off x="1892574" y="1270001"/>
            <a:ext cx="5358852" cy="4952096"/>
          </a:xfrm>
          <a:prstGeom prst="rect">
            <a:avLst/>
          </a:prstGeom>
        </p:spPr>
      </p:pic>
    </p:spTree>
    <p:extLst>
      <p:ext uri="{BB962C8B-B14F-4D97-AF65-F5344CB8AC3E}">
        <p14:creationId xmlns:p14="http://schemas.microsoft.com/office/powerpoint/2010/main" val="382872380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
            <a:extLst>
              <a:ext uri="{FF2B5EF4-FFF2-40B4-BE49-F238E27FC236}">
                <a16:creationId xmlns:a16="http://schemas.microsoft.com/office/drawing/2014/main" xmlns="" id="{2D6A0DE9-A5F9-4FAA-99ED-84905FDB5D51}"/>
              </a:ext>
            </a:extLst>
          </p:cNvPr>
          <p:cNvSpPr>
            <a:spLocks noGrp="1"/>
          </p:cNvSpPr>
          <p:nvPr>
            <p:ph idx="1"/>
          </p:nvPr>
        </p:nvSpPr>
        <p:spPr>
          <a:xfrm>
            <a:off x="251520" y="1196752"/>
            <a:ext cx="8784530" cy="5183335"/>
          </a:xfrm>
        </p:spPr>
        <p:txBody>
          <a:bodyPr/>
          <a:lstStyle/>
          <a:p>
            <a:pPr marL="57150" indent="0">
              <a:buNone/>
            </a:pPr>
            <a:r>
              <a:rPr lang="en-US" dirty="0"/>
              <a:t>Currency on the Dark Web remains virtual</a:t>
            </a:r>
          </a:p>
          <a:p>
            <a:pPr lvl="1">
              <a:buFont typeface="Wingdings" panose="05000000000000000000" pitchFamily="2" charset="2"/>
              <a:buChar char="Ø"/>
            </a:pPr>
            <a:r>
              <a:rPr lang="en-US" dirty="0"/>
              <a:t>US$1 billion spent in 2019</a:t>
            </a:r>
          </a:p>
          <a:p>
            <a:pPr lvl="1">
              <a:buFont typeface="Wingdings" panose="05000000000000000000" pitchFamily="2" charset="2"/>
              <a:buChar char="Ø"/>
            </a:pPr>
            <a:r>
              <a:rPr lang="en-US" dirty="0"/>
              <a:t>Bitcoin the most frequent – due to familiarity</a:t>
            </a:r>
          </a:p>
          <a:p>
            <a:pPr marL="1314450" lvl="2" indent="-457200"/>
            <a:r>
              <a:rPr lang="en-US" sz="2600" dirty="0"/>
              <a:t>Shift to privacy-oriented currencies through security fears</a:t>
            </a:r>
          </a:p>
          <a:p>
            <a:pPr marL="1314450" lvl="2" indent="-457200"/>
            <a:r>
              <a:rPr lang="en-US" sz="2600" dirty="0"/>
              <a:t>Monero (XMR), </a:t>
            </a:r>
            <a:r>
              <a:rPr lang="en-US" sz="2600" dirty="0" err="1"/>
              <a:t>Zcash</a:t>
            </a:r>
            <a:r>
              <a:rPr lang="en-US" sz="2600" dirty="0"/>
              <a:t> (ZEC), Komodo (KMD), Verge (XVG), </a:t>
            </a:r>
            <a:r>
              <a:rPr lang="en-US" sz="2600" dirty="0" err="1"/>
              <a:t>Horizen</a:t>
            </a:r>
            <a:r>
              <a:rPr lang="en-US" sz="2600" dirty="0"/>
              <a:t> (ZEN) are examples </a:t>
            </a:r>
          </a:p>
        </p:txBody>
      </p:sp>
      <p:pic>
        <p:nvPicPr>
          <p:cNvPr id="19458" name="Picture 2" descr="Bitcoin Has Halved—What Now?">
            <a:extLst>
              <a:ext uri="{FF2B5EF4-FFF2-40B4-BE49-F238E27FC236}">
                <a16:creationId xmlns:a16="http://schemas.microsoft.com/office/drawing/2014/main" xmlns="" id="{E359994D-5940-4932-822B-5618437EFB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549119"/>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Monero (XMR) price, marketcap, chart, and info | CoinGecko">
            <a:extLst>
              <a:ext uri="{FF2B5EF4-FFF2-40B4-BE49-F238E27FC236}">
                <a16:creationId xmlns:a16="http://schemas.microsoft.com/office/drawing/2014/main" xmlns="" id="{4B91C652-FAAC-4A1B-8048-75C06C7E05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3669" y="4469185"/>
            <a:ext cx="1902942" cy="1902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7110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Criminal use of the Dark Web</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a16="http://schemas.microsoft.com/office/drawing/2014/main" xmlns=""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xmlns="" id="{4E410AE8-9853-4A2A-A8F7-100B0493D1DC}"/>
              </a:ext>
            </a:extLst>
          </p:cNvPr>
          <p:cNvPicPr>
            <a:picLocks noChangeAspect="1"/>
          </p:cNvPicPr>
          <p:nvPr/>
        </p:nvPicPr>
        <p:blipFill>
          <a:blip r:embed="rId5"/>
          <a:stretch>
            <a:fillRect/>
          </a:stretch>
        </p:blipFill>
        <p:spPr>
          <a:xfrm>
            <a:off x="4137216" y="1556383"/>
            <a:ext cx="4881644" cy="3349836"/>
          </a:xfrm>
          <a:prstGeom prst="rect">
            <a:avLst/>
          </a:prstGeom>
          <a:ln>
            <a:solidFill>
              <a:schemeClr val="accent1"/>
            </a:solidFill>
          </a:ln>
        </p:spPr>
      </p:pic>
      <p:pic>
        <p:nvPicPr>
          <p:cNvPr id="21506" name="Picture 2" descr="Silk Road sentencing: why governments can't win the war on darknet drugs |  Technology | The Guardian">
            <a:extLst>
              <a:ext uri="{FF2B5EF4-FFF2-40B4-BE49-F238E27FC236}">
                <a16:creationId xmlns:a16="http://schemas.microsoft.com/office/drawing/2014/main" xmlns="" id="{706BA2AE-99F0-4661-8F99-6314CBD716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1508" name="Picture 4" descr="Ross Ulbricht denies charges in Silk Road online drug case, lawyer says">
            <a:extLst>
              <a:ext uri="{FF2B5EF4-FFF2-40B4-BE49-F238E27FC236}">
                <a16:creationId xmlns:a16="http://schemas.microsoft.com/office/drawing/2014/main" xmlns="" id="{7437D36F-6500-4341-91D7-3CAAAA70200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5479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solidFill>
                  <a:schemeClr val="tx2">
                    <a:lumMod val="60000"/>
                    <a:lumOff val="40000"/>
                  </a:schemeClr>
                </a:solidFill>
              </a:rPr>
              <a:t>Cyber &amp; terrorism</a:t>
            </a:r>
            <a:br>
              <a:rPr lang="en-GB" sz="3200" dirty="0">
                <a:solidFill>
                  <a:schemeClr val="tx2">
                    <a:lumMod val="60000"/>
                    <a:lumOff val="40000"/>
                  </a:schemeClr>
                </a:solidFill>
              </a:rPr>
            </a:br>
            <a:r>
              <a:rPr lang="en-GB" sz="3200" dirty="0">
                <a:solidFill>
                  <a:schemeClr val="tx2">
                    <a:lumMod val="60000"/>
                    <a:lumOff val="40000"/>
                  </a:schemeClr>
                </a:solidFill>
              </a:rPr>
              <a:t>convergence</a:t>
            </a: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89</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8288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The internet</a:t>
            </a:r>
            <a:endParaRPr lang="en-GB" sz="2000" dirty="0">
              <a:solidFill>
                <a:schemeClr val="bg1"/>
              </a:solidFill>
              <a:latin typeface="Verdana"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xmlns=""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en-GB" altLang="sr-Latn-RS" dirty="0"/>
              <a:t>The problem with all these?</a:t>
            </a:r>
          </a:p>
          <a:p>
            <a:pPr eaLnBrk="1" hangingPunct="1"/>
            <a:r>
              <a:rPr lang="en-GB" altLang="sr-Latn-RS" dirty="0"/>
              <a:t>The Internet gives criminals more opportunity</a:t>
            </a:r>
          </a:p>
          <a:p>
            <a:pPr lvl="1" eaLnBrk="1" hangingPunct="1"/>
            <a:r>
              <a:rPr lang="en-GB" altLang="sr-Latn-RS" dirty="0"/>
              <a:t>Crimes can be committed remotely</a:t>
            </a:r>
          </a:p>
          <a:p>
            <a:pPr lvl="1" eaLnBrk="1" hangingPunct="1"/>
            <a:r>
              <a:rPr lang="en-GB" altLang="sr-Latn-RS" dirty="0"/>
              <a:t>Evidence is volatile *</a:t>
            </a:r>
          </a:p>
          <a:p>
            <a:pPr lvl="1" eaLnBrk="1" hangingPunct="1"/>
            <a:r>
              <a:rPr lang="en-GB" altLang="sr-Latn-RS" dirty="0"/>
              <a:t>National law enforcement governed by geography</a:t>
            </a:r>
            <a:r>
              <a:rPr lang="pt-PT" altLang="sr-Latn-RS" dirty="0"/>
              <a:t> </a:t>
            </a:r>
          </a:p>
        </p:txBody>
      </p:sp>
      <p:pic>
        <p:nvPicPr>
          <p:cNvPr id="13" name="Content Placeholder 10" descr="glowing-world-map-background-1280x960.jpg">
            <a:extLst>
              <a:ext uri="{FF2B5EF4-FFF2-40B4-BE49-F238E27FC236}">
                <a16:creationId xmlns:a16="http://schemas.microsoft.com/office/drawing/2014/main" xmlns=""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1">
            <a:extLst>
              <a:ext uri="{FF2B5EF4-FFF2-40B4-BE49-F238E27FC236}">
                <a16:creationId xmlns:a16="http://schemas.microsoft.com/office/drawing/2014/main" xmlns="" id="{CFBBC59A-B2C5-40B0-A6F4-B33B9E9CA788}"/>
              </a:ext>
            </a:extLst>
          </p:cNvPr>
          <p:cNvSpPr txBox="1">
            <a:spLocks/>
          </p:cNvSpPr>
          <p:nvPr/>
        </p:nvSpPr>
        <p:spPr bwMode="auto">
          <a:xfrm>
            <a:off x="253772" y="4005188"/>
            <a:ext cx="5458926" cy="252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pt-PT" altLang="sr-Latn-RS" dirty="0"/>
              <a:t>International assistance needs proper legal channels</a:t>
            </a:r>
          </a:p>
          <a:p>
            <a:pPr lvl="1" eaLnBrk="1" hangingPunct="1"/>
            <a:r>
              <a:rPr lang="pt-PT" altLang="sr-Latn-RS" dirty="0"/>
              <a:t>Cooperation deals with different countries with different legal frameworks</a:t>
            </a:r>
          </a:p>
        </p:txBody>
      </p:sp>
      <p:sp>
        <p:nvSpPr>
          <p:cNvPr id="14" name="TextBox 13">
            <a:extLst>
              <a:ext uri="{FF2B5EF4-FFF2-40B4-BE49-F238E27FC236}">
                <a16:creationId xmlns:a16="http://schemas.microsoft.com/office/drawing/2014/main" xmlns="" id="{64302D4D-6AB3-41B2-A892-4F6A15D543D3}"/>
              </a:ext>
            </a:extLst>
          </p:cNvPr>
          <p:cNvSpPr txBox="1"/>
          <p:nvPr/>
        </p:nvSpPr>
        <p:spPr>
          <a:xfrm>
            <a:off x="1752304" y="2376506"/>
            <a:ext cx="5639392" cy="2554545"/>
          </a:xfrm>
          <a:prstGeom prst="rect">
            <a:avLst/>
          </a:prstGeom>
          <a:solidFill>
            <a:srgbClr val="F08A34"/>
          </a:solidFill>
        </p:spPr>
        <p:txBody>
          <a:bodyPr wrap="square" rtlCol="0">
            <a:spAutoFit/>
          </a:bodyPr>
          <a:lstStyle/>
          <a:p>
            <a:pPr algn="ctr"/>
            <a:r>
              <a:rPr lang="en-GB" sz="4000" dirty="0">
                <a:solidFill>
                  <a:schemeClr val="bg1"/>
                </a:solidFill>
                <a:latin typeface="+mj-lt"/>
              </a:rPr>
              <a:t>Expedited mutual legal assistance is a fact in the contemporary fight against cybercrime </a:t>
            </a:r>
          </a:p>
        </p:txBody>
      </p:sp>
    </p:spTree>
    <p:extLst>
      <p:ext uri="{BB962C8B-B14F-4D97-AF65-F5344CB8AC3E}">
        <p14:creationId xmlns:p14="http://schemas.microsoft.com/office/powerpoint/2010/main" val="2981973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Terrorist use of Internet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xmlns="" id="{2D6A0DE9-A5F9-4FAA-99ED-84905FDB5D51}"/>
              </a:ext>
            </a:extLst>
          </p:cNvPr>
          <p:cNvSpPr>
            <a:spLocks noGrp="1"/>
          </p:cNvSpPr>
          <p:nvPr>
            <p:ph idx="1"/>
          </p:nvPr>
        </p:nvSpPr>
        <p:spPr>
          <a:xfrm>
            <a:off x="251520" y="1196752"/>
            <a:ext cx="8784530" cy="5183335"/>
          </a:xfrm>
        </p:spPr>
        <p:txBody>
          <a:bodyPr/>
          <a:lstStyle/>
          <a:p>
            <a:pPr marL="57150" indent="0">
              <a:buNone/>
            </a:pPr>
            <a:r>
              <a:rPr lang="en-US" dirty="0"/>
              <a:t>Continue to expand their online presence</a:t>
            </a:r>
          </a:p>
          <a:p>
            <a:pPr lvl="1">
              <a:buFont typeface="Wingdings" panose="05000000000000000000" pitchFamily="2" charset="2"/>
              <a:buChar char="Ø"/>
            </a:pPr>
            <a:r>
              <a:rPr lang="en-US" sz="3000" dirty="0"/>
              <a:t>Spreading across multiple jurisdictions</a:t>
            </a:r>
          </a:p>
          <a:p>
            <a:pPr lvl="1">
              <a:buFont typeface="Wingdings" panose="05000000000000000000" pitchFamily="2" charset="2"/>
              <a:buChar char="Ø"/>
            </a:pPr>
            <a:r>
              <a:rPr lang="en-US" sz="3000" dirty="0"/>
              <a:t>Including forums, file-sharing sites, </a:t>
            </a:r>
            <a:r>
              <a:rPr lang="en-US" sz="3000" dirty="0" err="1"/>
              <a:t>pastebins</a:t>
            </a:r>
            <a:r>
              <a:rPr lang="en-US" sz="3000" dirty="0"/>
              <a:t>, video streaming sites, URL shortening services, blogs, messaging/broadcast applications, live streaming platforms, social media sites, hosting services</a:t>
            </a:r>
          </a:p>
          <a:p>
            <a:pPr marL="514350" indent="-457200"/>
            <a:r>
              <a:rPr lang="en-US" dirty="0"/>
              <a:t>Often, they are early adopters of new tech &amp; emerging platforms</a:t>
            </a:r>
          </a:p>
        </p:txBody>
      </p:sp>
      <p:pic>
        <p:nvPicPr>
          <p:cNvPr id="23554" name="Picture 2" descr="Are the Austin bombings terrorism? It depends who you ask. - Vox">
            <a:extLst>
              <a:ext uri="{FF2B5EF4-FFF2-40B4-BE49-F238E27FC236}">
                <a16:creationId xmlns:a16="http://schemas.microsoft.com/office/drawing/2014/main" xmlns=""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6264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Terrorist use of Internet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xmlns="" id="{37375019-F78A-4BAB-B75C-C64845B462F5}"/>
              </a:ext>
            </a:extLst>
          </p:cNvPr>
          <p:cNvPicPr>
            <a:picLocks noChangeAspect="1"/>
          </p:cNvPicPr>
          <p:nvPr/>
        </p:nvPicPr>
        <p:blipFill>
          <a:blip r:embed="rId4"/>
          <a:stretch>
            <a:fillRect/>
          </a:stretch>
        </p:blipFill>
        <p:spPr>
          <a:xfrm>
            <a:off x="114299" y="1145878"/>
            <a:ext cx="4642377" cy="3435694"/>
          </a:xfrm>
          <a:prstGeom prst="rect">
            <a:avLst/>
          </a:prstGeom>
          <a:ln>
            <a:solidFill>
              <a:schemeClr val="accent1"/>
            </a:solidFill>
          </a:ln>
        </p:spPr>
      </p:pic>
      <p:pic>
        <p:nvPicPr>
          <p:cNvPr id="3" name="Picture 2">
            <a:extLst>
              <a:ext uri="{FF2B5EF4-FFF2-40B4-BE49-F238E27FC236}">
                <a16:creationId xmlns:a16="http://schemas.microsoft.com/office/drawing/2014/main" xmlns="" id="{4CF23235-C2A3-4F0F-BAAA-65E351797266}"/>
              </a:ext>
            </a:extLst>
          </p:cNvPr>
          <p:cNvPicPr>
            <a:picLocks noChangeAspect="1"/>
          </p:cNvPicPr>
          <p:nvPr/>
        </p:nvPicPr>
        <p:blipFill>
          <a:blip r:embed="rId5"/>
          <a:stretch>
            <a:fillRect/>
          </a:stretch>
        </p:blipFill>
        <p:spPr>
          <a:xfrm>
            <a:off x="4063382" y="3059066"/>
            <a:ext cx="4966319" cy="3435694"/>
          </a:xfrm>
          <a:prstGeom prst="rect">
            <a:avLst/>
          </a:prstGeom>
          <a:ln>
            <a:solidFill>
              <a:schemeClr val="accent1"/>
            </a:solidFill>
          </a:ln>
        </p:spPr>
      </p:pic>
    </p:spTree>
    <p:extLst>
      <p:ext uri="{BB962C8B-B14F-4D97-AF65-F5344CB8AC3E}">
        <p14:creationId xmlns:p14="http://schemas.microsoft.com/office/powerpoint/2010/main" val="340006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Terrorist use of Internet</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xmlns="" id="{2E02FEE5-5BF1-4042-B83F-06887A86195B}"/>
              </a:ext>
            </a:extLst>
          </p:cNvPr>
          <p:cNvPicPr>
            <a:picLocks noChangeAspect="1"/>
          </p:cNvPicPr>
          <p:nvPr/>
        </p:nvPicPr>
        <p:blipFill>
          <a:blip r:embed="rId4"/>
          <a:stretch>
            <a:fillRect/>
          </a:stretch>
        </p:blipFill>
        <p:spPr>
          <a:xfrm>
            <a:off x="2483768" y="1124744"/>
            <a:ext cx="4176464" cy="5286152"/>
          </a:xfrm>
          <a:prstGeom prst="rect">
            <a:avLst/>
          </a:prstGeom>
          <a:ln>
            <a:solidFill>
              <a:schemeClr val="accent1"/>
            </a:solidFill>
          </a:ln>
        </p:spPr>
      </p:pic>
      <p:sp>
        <p:nvSpPr>
          <p:cNvPr id="2" name="Rectangle: Rounded Corners 1">
            <a:extLst>
              <a:ext uri="{FF2B5EF4-FFF2-40B4-BE49-F238E27FC236}">
                <a16:creationId xmlns:a16="http://schemas.microsoft.com/office/drawing/2014/main" xmlns=""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a16="http://schemas.microsoft.com/office/drawing/2014/main" xmlns=""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xmlns="" id="{303DD0F7-8AE0-4006-89A7-52A25716F349}"/>
              </a:ext>
            </a:extLst>
          </p:cNvPr>
          <p:cNvSpPr txBox="1"/>
          <p:nvPr/>
        </p:nvSpPr>
        <p:spPr>
          <a:xfrm>
            <a:off x="6372200" y="1532282"/>
            <a:ext cx="2243632" cy="400110"/>
          </a:xfrm>
          <a:prstGeom prst="rect">
            <a:avLst/>
          </a:prstGeom>
          <a:solidFill>
            <a:srgbClr val="F08A34"/>
          </a:solidFill>
        </p:spPr>
        <p:txBody>
          <a:bodyPr wrap="square" rtlCol="0">
            <a:spAutoFit/>
          </a:bodyPr>
          <a:lstStyle/>
          <a:p>
            <a:pPr algn="ctr"/>
            <a:r>
              <a:rPr lang="en-GB" sz="2000" dirty="0">
                <a:solidFill>
                  <a:schemeClr val="bg1"/>
                </a:solidFill>
                <a:latin typeface="+mj-lt"/>
              </a:rPr>
              <a:t>4 September 2020</a:t>
            </a:r>
          </a:p>
        </p:txBody>
      </p:sp>
    </p:spTree>
    <p:extLst>
      <p:ext uri="{BB962C8B-B14F-4D97-AF65-F5344CB8AC3E}">
        <p14:creationId xmlns:p14="http://schemas.microsoft.com/office/powerpoint/2010/main" val="217244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p:txBody>
          <a:bodyPr/>
          <a:lstStyle/>
          <a:p>
            <a:r>
              <a:rPr lang="en-GB" sz="3200" dirty="0">
                <a:solidFill>
                  <a:schemeClr val="tx2">
                    <a:lumMod val="60000"/>
                    <a:lumOff val="40000"/>
                  </a:schemeClr>
                </a:solidFill>
              </a:rPr>
              <a:t>Cross cutting crime factors</a:t>
            </a: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93</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40978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dirty="0">
                <a:solidFill>
                  <a:schemeClr val="bg1"/>
                </a:solidFill>
                <a:latin typeface="Verdana" charset="0"/>
                <a:cs typeface="Verdana" charset="0"/>
              </a:rPr>
              <a:t>Cross Cutting Crime Factors</a:t>
            </a: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a16="http://schemas.microsoft.com/office/drawing/2014/main" xmlns="" id="{2D6A0DE9-A5F9-4FAA-99ED-84905FDB5D51}"/>
              </a:ext>
            </a:extLst>
          </p:cNvPr>
          <p:cNvSpPr>
            <a:spLocks noGrp="1"/>
          </p:cNvSpPr>
          <p:nvPr>
            <p:ph idx="1"/>
          </p:nvPr>
        </p:nvSpPr>
        <p:spPr>
          <a:xfrm>
            <a:off x="251520" y="1196752"/>
            <a:ext cx="8784530" cy="5183335"/>
          </a:xfrm>
        </p:spPr>
        <p:txBody>
          <a:bodyPr/>
          <a:lstStyle/>
          <a:p>
            <a:pPr marL="57150" indent="0">
              <a:buNone/>
            </a:pPr>
            <a:r>
              <a:rPr lang="en-US" b="1" dirty="0">
                <a:solidFill>
                  <a:srgbClr val="0070C0"/>
                </a:solidFill>
              </a:rPr>
              <a:t>Social engineering</a:t>
            </a:r>
          </a:p>
          <a:p>
            <a:pPr lvl="1">
              <a:buFont typeface="Wingdings" panose="05000000000000000000" pitchFamily="2" charset="2"/>
              <a:buChar char="Ø"/>
            </a:pPr>
            <a:r>
              <a:rPr lang="en-US" dirty="0"/>
              <a:t>Particularly </a:t>
            </a:r>
            <a:r>
              <a:rPr lang="en-US" sz="3200" b="1" dirty="0">
                <a:solidFill>
                  <a:srgbClr val="0070C0"/>
                </a:solidFill>
              </a:rPr>
              <a:t>phishing</a:t>
            </a:r>
            <a:r>
              <a:rPr lang="en-US" dirty="0"/>
              <a:t> to obtain data &amp; information</a:t>
            </a:r>
          </a:p>
          <a:p>
            <a:pPr lvl="1">
              <a:buFont typeface="Wingdings" panose="05000000000000000000" pitchFamily="2" charset="2"/>
              <a:buChar char="Ø"/>
            </a:pPr>
            <a:r>
              <a:rPr lang="en-US" dirty="0"/>
              <a:t>Subsequently used in crime</a:t>
            </a:r>
          </a:p>
          <a:p>
            <a:pPr marL="57150" indent="0">
              <a:buNone/>
            </a:pPr>
            <a:r>
              <a:rPr lang="en-US" b="1" dirty="0">
                <a:solidFill>
                  <a:srgbClr val="0070C0"/>
                </a:solidFill>
              </a:rPr>
              <a:t>Money Mules</a:t>
            </a:r>
          </a:p>
          <a:p>
            <a:pPr lvl="1">
              <a:buFont typeface="Wingdings" panose="05000000000000000000" pitchFamily="2" charset="2"/>
              <a:buChar char="Ø"/>
            </a:pPr>
            <a:r>
              <a:rPr lang="en-US" dirty="0"/>
              <a:t>Target disadvantaged or low-income individuals</a:t>
            </a:r>
          </a:p>
          <a:p>
            <a:pPr lvl="1">
              <a:buFont typeface="Wingdings" panose="05000000000000000000" pitchFamily="2" charset="2"/>
              <a:buChar char="Ø"/>
            </a:pPr>
            <a:r>
              <a:rPr lang="en-US" dirty="0"/>
              <a:t>Move to mules with stronger financial standing to funnel funds internationally through corporate accounts</a:t>
            </a:r>
          </a:p>
          <a:p>
            <a:pPr marL="57150" indent="0">
              <a:buNone/>
            </a:pPr>
            <a:r>
              <a:rPr lang="en-US" b="1" dirty="0">
                <a:solidFill>
                  <a:srgbClr val="0070C0"/>
                </a:solidFill>
              </a:rPr>
              <a:t>Cryptocurrency</a:t>
            </a:r>
          </a:p>
          <a:p>
            <a:pPr lvl="1">
              <a:buFont typeface="Wingdings" panose="05000000000000000000" pitchFamily="2" charset="2"/>
              <a:buChar char="Ø"/>
            </a:pPr>
            <a:r>
              <a:rPr lang="en-US" dirty="0"/>
              <a:t>Use of ‘legitimate’ for the illegal</a:t>
            </a:r>
          </a:p>
        </p:txBody>
      </p:sp>
      <p:pic>
        <p:nvPicPr>
          <p:cNvPr id="23554" name="Picture 2" descr="Are the Austin bombings terrorism? It depends who you ask. - Vox">
            <a:extLst>
              <a:ext uri="{FF2B5EF4-FFF2-40B4-BE49-F238E27FC236}">
                <a16:creationId xmlns:a16="http://schemas.microsoft.com/office/drawing/2014/main" xmlns=""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9420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0F22973E-8CC9-4C0B-B546-EACD257DA5C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a16="http://schemas.microsoft.com/office/drawing/2014/main" xmlns=""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Knowledge check</a:t>
            </a:r>
            <a:endParaRPr lang="en-GB" sz="2000" dirty="0">
              <a:solidFill>
                <a:schemeClr val="bg1"/>
              </a:solidFill>
              <a:latin typeface="Verdana" charset="0"/>
              <a:cs typeface="Verdana" charset="0"/>
            </a:endParaRPr>
          </a:p>
        </p:txBody>
      </p:sp>
      <p:pic>
        <p:nvPicPr>
          <p:cNvPr id="8" name="Picture 4">
            <a:extLst>
              <a:ext uri="{FF2B5EF4-FFF2-40B4-BE49-F238E27FC236}">
                <a16:creationId xmlns:a16="http://schemas.microsoft.com/office/drawing/2014/main" xmlns="" id="{F0D3AB1B-9A46-4066-B80B-9491DA6F943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a16="http://schemas.microsoft.com/office/drawing/2014/main" xmlns="" id="{CAC1262F-F248-494E-99B0-D5250C313A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10">
            <a:extLst>
              <a:ext uri="{FF2B5EF4-FFF2-40B4-BE49-F238E27FC236}">
                <a16:creationId xmlns:a16="http://schemas.microsoft.com/office/drawing/2014/main" xmlns=""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Which cryptocurrency is the most prevalent within the DarkWeb?</a:t>
            </a:r>
          </a:p>
        </p:txBody>
      </p:sp>
      <p:sp>
        <p:nvSpPr>
          <p:cNvPr id="12" name="TextBox 11">
            <a:extLst>
              <a:ext uri="{FF2B5EF4-FFF2-40B4-BE49-F238E27FC236}">
                <a16:creationId xmlns:a16="http://schemas.microsoft.com/office/drawing/2014/main" xmlns=""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en-GB" sz="2400" dirty="0">
                <a:solidFill>
                  <a:schemeClr val="bg1"/>
                </a:solidFill>
                <a:latin typeface="+mj-lt"/>
              </a:rPr>
              <a:t>The correct answer is C</a:t>
            </a:r>
          </a:p>
          <a:p>
            <a:pPr algn="ctr"/>
            <a:endParaRPr lang="en-GB" sz="2400" dirty="0">
              <a:solidFill>
                <a:schemeClr val="bg1"/>
              </a:solidFill>
              <a:latin typeface="+mj-lt"/>
            </a:endParaRPr>
          </a:p>
          <a:p>
            <a:pPr algn="ctr"/>
            <a:r>
              <a:rPr lang="en-US" sz="2400" dirty="0">
                <a:solidFill>
                  <a:schemeClr val="bg1"/>
                </a:solidFill>
                <a:latin typeface="+mj-lt"/>
              </a:rPr>
              <a:t>Bitcoin is still the most prevalent but certainly not the only one. Many others are now developing and will continue to be used causing law enforcement issues in investigating criminality and the distribution of </a:t>
            </a:r>
            <a:r>
              <a:rPr lang="en-US" sz="2400">
                <a:solidFill>
                  <a:schemeClr val="bg1"/>
                </a:solidFill>
                <a:latin typeface="+mj-lt"/>
              </a:rPr>
              <a:t>monetary value.</a:t>
            </a:r>
            <a:endParaRPr lang="en-GB" sz="2400" dirty="0">
              <a:solidFill>
                <a:schemeClr val="bg1"/>
              </a:solidFill>
              <a:latin typeface="+mj-lt"/>
            </a:endParaRPr>
          </a:p>
        </p:txBody>
      </p:sp>
      <p:sp>
        <p:nvSpPr>
          <p:cNvPr id="13" name="TextBox 12">
            <a:extLst>
              <a:ext uri="{FF2B5EF4-FFF2-40B4-BE49-F238E27FC236}">
                <a16:creationId xmlns:a16="http://schemas.microsoft.com/office/drawing/2014/main" xmlns=""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en-GB" sz="2400" dirty="0">
                <a:solidFill>
                  <a:schemeClr val="bg1"/>
                </a:solidFill>
                <a:latin typeface="+mj-lt"/>
              </a:rPr>
              <a:t>Monero</a:t>
            </a:r>
          </a:p>
          <a:p>
            <a:pPr marL="1828800" lvl="3" indent="-457200">
              <a:buAutoNum type="alphaUcPeriod"/>
            </a:pPr>
            <a:r>
              <a:rPr lang="en-GB" sz="2400" dirty="0">
                <a:solidFill>
                  <a:schemeClr val="bg1"/>
                </a:solidFill>
                <a:latin typeface="+mj-lt"/>
              </a:rPr>
              <a:t>Dash</a:t>
            </a:r>
          </a:p>
          <a:p>
            <a:pPr marL="1828800" lvl="3" indent="-457200">
              <a:buAutoNum type="alphaUcPeriod"/>
            </a:pPr>
            <a:r>
              <a:rPr lang="en-GB" sz="2400" dirty="0">
                <a:solidFill>
                  <a:schemeClr val="bg1"/>
                </a:solidFill>
                <a:latin typeface="+mj-lt"/>
              </a:rPr>
              <a:t>Bitcoin</a:t>
            </a:r>
          </a:p>
          <a:p>
            <a:pPr marL="1828800" lvl="3" indent="-457200">
              <a:buAutoNum type="alphaUcPeriod"/>
            </a:pPr>
            <a:r>
              <a:rPr lang="en-GB" sz="2400" dirty="0" err="1">
                <a:solidFill>
                  <a:schemeClr val="bg1"/>
                </a:solidFill>
                <a:latin typeface="+mj-lt"/>
              </a:rPr>
              <a:t>Zcoin</a:t>
            </a:r>
            <a:endParaRPr lang="en-GB" sz="2400" dirty="0">
              <a:solidFill>
                <a:schemeClr val="bg1"/>
              </a:solidFill>
              <a:latin typeface="+mj-lt"/>
            </a:endParaRPr>
          </a:p>
        </p:txBody>
      </p:sp>
    </p:spTree>
    <p:extLst>
      <p:ext uri="{BB962C8B-B14F-4D97-AF65-F5344CB8AC3E}">
        <p14:creationId xmlns:p14="http://schemas.microsoft.com/office/powerpoint/2010/main" val="73231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8848AB73-6CF7-4B50-ACEB-48BD4182E7C5}"/>
              </a:ext>
            </a:extLst>
          </p:cNvPr>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9C04F3A-82BD-4011-AADB-1F79FD7DF4BC}"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GB"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14754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Session objectives</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196752"/>
            <a:ext cx="8712522" cy="5240233"/>
          </a:xfrm>
        </p:spPr>
        <p:txBody>
          <a:bodyPr>
            <a:normAutofit/>
          </a:bodyPr>
          <a:lstStyle/>
          <a:p>
            <a:pPr marL="0" indent="0">
              <a:buNone/>
            </a:pPr>
            <a:r>
              <a:rPr lang="en-GB" dirty="0">
                <a:ea typeface="Verdana" panose="020B0604030504040204" pitchFamily="34" charset="0"/>
              </a:rPr>
              <a:t>After this session, delegates should be able to:</a:t>
            </a:r>
          </a:p>
          <a:p>
            <a:r>
              <a:rPr lang="en-GB" altLang="sr-Latn-RS" sz="2800" dirty="0"/>
              <a:t>Identify different types of cybercrime and their impact</a:t>
            </a:r>
          </a:p>
          <a:p>
            <a:r>
              <a:rPr lang="en-GB" altLang="sr-Latn-RS" sz="2800" dirty="0"/>
              <a:t>List the threats, trends and tools of cybercrime and responses to the phenomenon</a:t>
            </a:r>
            <a:endParaRPr lang="pt-PT" altLang="sr-Latn-RS" sz="2800" dirty="0"/>
          </a:p>
          <a:p>
            <a:r>
              <a:rPr lang="en-GB" altLang="sr-Latn-RS" sz="2800" dirty="0"/>
              <a:t>Explain the concepts of cybercrime that are considered types of crime under most legislation and international standards</a:t>
            </a:r>
            <a:endParaRPr lang="pt-PT" altLang="sr-Latn-RS" sz="2800" dirty="0"/>
          </a:p>
          <a:p>
            <a:r>
              <a:rPr lang="en-GB" altLang="sr-Latn-RS" sz="2800" dirty="0"/>
              <a:t>Analyse the needs and the advantages of the harmonisation between national legislation and the international instruments, in particular the Budapest Convention</a:t>
            </a:r>
            <a:endParaRPr lang="en-GB" dirty="0">
              <a:ea typeface="Verdana" panose="020B0604030504040204" pitchFamily="34" charset="0"/>
            </a:endParaRPr>
          </a:p>
        </p:txBody>
      </p:sp>
    </p:spTree>
    <p:extLst>
      <p:ext uri="{BB962C8B-B14F-4D97-AF65-F5344CB8AC3E}">
        <p14:creationId xmlns:p14="http://schemas.microsoft.com/office/powerpoint/2010/main" val="34778277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xmlns=""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xmlns=""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xmlns=""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a16="http://schemas.microsoft.com/office/drawing/2014/main" xmlns=""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xmlns=""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xmlns=""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a16="http://schemas.microsoft.com/office/drawing/2014/main" xmlns="" id="{D192EA30-54CE-4062-B518-E86D1D7BEC69}"/>
              </a:ext>
            </a:extLst>
          </p:cNvPr>
          <p:cNvSpPr>
            <a:spLocks noChangeArrowheads="1"/>
          </p:cNvSpPr>
          <p:nvPr/>
        </p:nvSpPr>
        <p:spPr bwMode="auto">
          <a:xfrm>
            <a:off x="290513" y="2352650"/>
            <a:ext cx="8599487" cy="39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en-US" sz="3000" b="1" dirty="0">
                <a:latin typeface="+mn-lt"/>
              </a:rPr>
              <a:t>Thank you</a:t>
            </a: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600" b="1" dirty="0" err="1">
                <a:latin typeface="+mn-lt"/>
              </a:rPr>
              <a:t>Xxxxx</a:t>
            </a:r>
            <a:r>
              <a:rPr lang="en-GB" altLang="en-US" sz="1600" b="1" dirty="0">
                <a:latin typeface="+mn-lt"/>
              </a:rPr>
              <a:t> XXXXXXXX</a:t>
            </a:r>
          </a:p>
          <a:p>
            <a:pPr algn="ctr" eaLnBrk="1" hangingPunct="1">
              <a:spcBef>
                <a:spcPct val="0"/>
              </a:spcBef>
              <a:buFontTx/>
              <a:buNone/>
            </a:pPr>
            <a:endParaRPr lang="en-GB" altLang="en-US" sz="1600" dirty="0">
              <a:latin typeface="+mn-lt"/>
            </a:endParaRPr>
          </a:p>
          <a:p>
            <a:pPr algn="ctr" eaLnBrk="1" hangingPunct="1">
              <a:spcBef>
                <a:spcPct val="0"/>
              </a:spcBef>
              <a:buFontTx/>
              <a:buNone/>
            </a:pPr>
            <a:r>
              <a:rPr lang="en-GB" altLang="en-US" sz="1600" i="1" dirty="0">
                <a:latin typeface="+mn-lt"/>
              </a:rPr>
              <a:t>Council of Europe</a:t>
            </a:r>
          </a:p>
          <a:p>
            <a:pPr algn="ctr" eaLnBrk="1" hangingPunct="1">
              <a:spcBef>
                <a:spcPct val="0"/>
              </a:spcBef>
              <a:buFontTx/>
              <a:buNone/>
            </a:pPr>
            <a:endParaRPr lang="en-GB" altLang="en-US" sz="1600" b="1" dirty="0">
              <a:solidFill>
                <a:srgbClr val="2F618F"/>
              </a:solidFill>
              <a:latin typeface="+mn-lt"/>
              <a:hlinkClick r:id="rId4"/>
            </a:endParaRPr>
          </a:p>
          <a:p>
            <a:pPr algn="ctr" eaLnBrk="1" hangingPunct="1">
              <a:spcBef>
                <a:spcPct val="0"/>
              </a:spcBef>
              <a:buFontTx/>
              <a:buNone/>
            </a:pPr>
            <a:r>
              <a:rPr lang="en-GB" altLang="en-US" sz="1600" b="1" dirty="0">
                <a:solidFill>
                  <a:srgbClr val="2F618F"/>
                </a:solidFill>
                <a:latin typeface="+mn-lt"/>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mn-lt"/>
              </a:rPr>
              <a:t>DD Month YYYY</a:t>
            </a:r>
          </a:p>
        </p:txBody>
      </p:sp>
      <p:sp>
        <p:nvSpPr>
          <p:cNvPr id="10" name="Rectangle 2">
            <a:extLst>
              <a:ext uri="{FF2B5EF4-FFF2-40B4-BE49-F238E27FC236}">
                <a16:creationId xmlns:a16="http://schemas.microsoft.com/office/drawing/2014/main" xmlns="" id="{DF1503B2-B0B3-4330-9439-3D5954CA1625}"/>
              </a:ext>
            </a:extLst>
          </p:cNvPr>
          <p:cNvSpPr>
            <a:spLocks noChangeArrowheads="1"/>
          </p:cNvSpPr>
          <p:nvPr/>
        </p:nvSpPr>
        <p:spPr bwMode="auto">
          <a:xfrm>
            <a:off x="365125" y="1177588"/>
            <a:ext cx="859948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2200" b="1" dirty="0">
                <a:latin typeface="+mn-lt"/>
              </a:rPr>
              <a:t>Introductory Judicial Training Course on Cybercrime and Electronic Evidence</a:t>
            </a:r>
            <a:endParaRPr lang="en-GB" altLang="en-US" sz="2200" i="1" dirty="0">
              <a:latin typeface="+mn-lt"/>
            </a:endParaRPr>
          </a:p>
        </p:txBody>
      </p:sp>
    </p:spTree>
    <p:extLst>
      <p:ext uri="{BB962C8B-B14F-4D97-AF65-F5344CB8AC3E}">
        <p14:creationId xmlns:p14="http://schemas.microsoft.com/office/powerpoint/2010/main" val="10643097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1208</TotalTime>
  <Words>11285</Words>
  <Application>Microsoft Office PowerPoint</Application>
  <PresentationFormat>On-screen Show (4:3)</PresentationFormat>
  <Paragraphs>1317</Paragraphs>
  <Slides>98</Slides>
  <Notes>94</Notes>
  <HiddenSlides>0</HiddenSlides>
  <MMClips>0</MMClips>
  <ScaleCrop>false</ScaleCrop>
  <HeadingPairs>
    <vt:vector size="6" baseType="variant">
      <vt:variant>
        <vt:lpstr>Fonts Used</vt:lpstr>
      </vt:variant>
      <vt:variant>
        <vt:i4>30</vt:i4>
      </vt:variant>
      <vt:variant>
        <vt:lpstr>Theme</vt:lpstr>
      </vt:variant>
      <vt:variant>
        <vt:i4>9</vt:i4>
      </vt:variant>
      <vt:variant>
        <vt:lpstr>Slide Titles</vt:lpstr>
      </vt:variant>
      <vt:variant>
        <vt:i4>98</vt:i4>
      </vt:variant>
    </vt:vector>
  </HeadingPairs>
  <TitlesOfParts>
    <vt:vector size="137" baseType="lpstr">
      <vt:lpstr>MS PGothic</vt:lpstr>
      <vt:lpstr>MS PGothic</vt:lpstr>
      <vt:lpstr>Arial</vt:lpstr>
      <vt:lpstr>Arial</vt:lpstr>
      <vt:lpstr>Arial Narrow</vt:lpstr>
      <vt:lpstr>Calibri</vt:lpstr>
      <vt:lpstr>Calibri (heading)</vt:lpstr>
      <vt:lpstr>Calibri Light</vt:lpstr>
      <vt:lpstr>HelveticaNeue</vt:lpstr>
      <vt:lpstr>HelveticaNeue,Bold</vt:lpstr>
      <vt:lpstr>HelveticaNeue-Bold</vt:lpstr>
      <vt:lpstr>HelveticaNeueETW01-55Rg</vt:lpstr>
      <vt:lpstr>Lyon</vt:lpstr>
      <vt:lpstr>Open Sans</vt:lpstr>
      <vt:lpstr>Proxima Nova</vt:lpstr>
      <vt:lpstr>Roboto</vt:lpstr>
      <vt:lpstr>Roboto-Black</vt:lpstr>
      <vt:lpstr>Roboto-Bold</vt:lpstr>
      <vt:lpstr>Roboto-Light</vt:lpstr>
      <vt:lpstr>Roboto-LightItalic</vt:lpstr>
      <vt:lpstr>Roboto-Medium</vt:lpstr>
      <vt:lpstr>RobotoMono-Regular</vt:lpstr>
      <vt:lpstr>Roboto-Regular</vt:lpstr>
      <vt:lpstr>Segoe UI</vt:lpstr>
      <vt:lpstr>Source Sans Pro</vt:lpstr>
      <vt:lpstr>SourceSansPro</vt:lpstr>
      <vt:lpstr>Times New Roman</vt:lpstr>
      <vt:lpstr>Verdana</vt:lpstr>
      <vt:lpstr>Wingdings</vt:lpstr>
      <vt:lpstr>Wingdings 3</vt:lpstr>
      <vt:lpstr>Office Theme</vt:lpstr>
      <vt:lpstr>1_Office Theme</vt:lpstr>
      <vt:lpstr>2_Office Theme</vt:lpstr>
      <vt:lpstr>3_Office Theme</vt:lpstr>
      <vt:lpstr>4_Office Theme</vt:lpstr>
      <vt:lpstr>5_Office Theme</vt:lpstr>
      <vt:lpstr>6_Office Theme</vt:lpstr>
      <vt:lpstr>7_Office Theme</vt:lpstr>
      <vt:lpstr>8_Office Theme</vt:lpstr>
      <vt:lpstr>PowerPoint Presentation</vt:lpstr>
      <vt:lpstr>PowerPoint Presentation</vt:lpstr>
      <vt:lpstr>PowerPoint Presentation</vt:lpstr>
      <vt:lpstr>PowerPoint Presentation</vt:lpstr>
      <vt:lpstr>The ‘information society’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cybercrime?</vt:lpstr>
      <vt:lpstr>PowerPoint Presentation</vt:lpstr>
      <vt:lpstr>PowerPoint Presentation</vt:lpstr>
      <vt:lpstr>PowerPoint Presentation</vt:lpstr>
      <vt:lpstr>PowerPoint Presentation</vt:lpstr>
      <vt:lpstr>PowerPoint Presentation</vt:lpstr>
      <vt:lpstr>PowerPoint Presentation</vt:lpstr>
      <vt:lpstr>THE Budapest convention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International organisations for cybercrime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Cybercrime &amp; case studies</vt:lpstr>
      <vt:lpstr>Cyber dependent crime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Child sexual exploitation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Payment fraud</vt:lpstr>
      <vt:lpstr>PowerPoint Presentation</vt:lpstr>
      <vt:lpstr>PowerPoint Presentation</vt:lpstr>
      <vt:lpstr>PowerPoint Presentation</vt:lpstr>
      <vt:lpstr>PowerPoint Presentation</vt:lpstr>
      <vt:lpstr>PowerPoint Presentation</vt:lpstr>
      <vt:lpstr>PowerPoint Presentation</vt:lpstr>
      <vt:lpstr>THE Dark web</vt:lpstr>
      <vt:lpstr>PowerPoint Presentation</vt:lpstr>
      <vt:lpstr>PowerPoint Presentation</vt:lpstr>
      <vt:lpstr>PowerPoint Presentation</vt:lpstr>
      <vt:lpstr>PowerPoint Presentation</vt:lpstr>
      <vt:lpstr>PowerPoint Presentation</vt:lpstr>
      <vt:lpstr>Cyber &amp; terrorism convergence</vt:lpstr>
      <vt:lpstr>PowerPoint Presentation</vt:lpstr>
      <vt:lpstr>PowerPoint Presentation</vt:lpstr>
      <vt:lpstr>PowerPoint Presentation</vt:lpstr>
      <vt:lpstr>Cross cutting crime factors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Windows User</cp:lastModifiedBy>
  <cp:revision>327</cp:revision>
  <dcterms:created xsi:type="dcterms:W3CDTF">2020-10-07T11:36:01Z</dcterms:created>
  <dcterms:modified xsi:type="dcterms:W3CDTF">2020-10-11T20:05:10Z</dcterms:modified>
</cp:coreProperties>
</file>